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43" r:id="rId2"/>
    <p:sldId id="398" r:id="rId3"/>
    <p:sldId id="399" r:id="rId4"/>
    <p:sldId id="400" r:id="rId5"/>
    <p:sldId id="401" r:id="rId6"/>
    <p:sldId id="440" r:id="rId7"/>
    <p:sldId id="402" r:id="rId8"/>
    <p:sldId id="403" r:id="rId9"/>
    <p:sldId id="441" r:id="rId10"/>
    <p:sldId id="442" r:id="rId11"/>
    <p:sldId id="406" r:id="rId12"/>
    <p:sldId id="447" r:id="rId13"/>
    <p:sldId id="444" r:id="rId14"/>
    <p:sldId id="445" r:id="rId15"/>
    <p:sldId id="446" r:id="rId16"/>
    <p:sldId id="414" r:id="rId17"/>
    <p:sldId id="443" r:id="rId18"/>
    <p:sldId id="448" r:id="rId19"/>
    <p:sldId id="449" r:id="rId20"/>
    <p:sldId id="450" r:id="rId21"/>
    <p:sldId id="451" r:id="rId22"/>
    <p:sldId id="415" r:id="rId23"/>
    <p:sldId id="417" r:id="rId24"/>
    <p:sldId id="418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428" r:id="rId35"/>
    <p:sldId id="433" r:id="rId36"/>
    <p:sldId id="397" r:id="rId37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FB2F"/>
    <a:srgbClr val="525152"/>
    <a:srgbClr val="646464"/>
    <a:srgbClr val="87BBE0"/>
    <a:srgbClr val="D9445A"/>
    <a:srgbClr val="1B5BA2"/>
    <a:srgbClr val="0E438A"/>
    <a:srgbClr val="0099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90" y="-91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B91C23E-3FDA-7B42-91D2-005BCACC0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77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772EBC8-868B-C64E-969A-F9ADCEB97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32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3491067-DE1C-6C46-9251-2ED5B96C7FA7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 dirty="0" err="1">
                <a:latin typeface="Times New Roman" charset="0"/>
              </a:rPr>
              <a:t>Bonjour</a:t>
            </a:r>
            <a:r>
              <a:rPr lang="de-DE" dirty="0">
                <a:latin typeface="Times New Roman" charset="0"/>
              </a:rPr>
              <a:t> à </a:t>
            </a:r>
            <a:r>
              <a:rPr lang="de-DE" dirty="0" err="1">
                <a:latin typeface="Times New Roman" charset="0"/>
              </a:rPr>
              <a:t>tous</a:t>
            </a:r>
            <a:r>
              <a:rPr lang="de-DE" dirty="0">
                <a:latin typeface="Times New Roman" charset="0"/>
              </a:rPr>
              <a:t>,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 dirty="0">
                <a:latin typeface="Times New Roman" charset="0"/>
              </a:rPr>
              <a:t>Je </a:t>
            </a:r>
            <a:r>
              <a:rPr lang="de-DE" dirty="0" err="1">
                <a:latin typeface="Times New Roman" charset="0"/>
              </a:rPr>
              <a:t>suis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tres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heureux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d‘être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parmi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vous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aujourd‘hui</a:t>
            </a:r>
            <a:r>
              <a:rPr lang="de-DE" dirty="0">
                <a:latin typeface="Times New Roman" charset="0"/>
              </a:rPr>
              <a:t>. 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 dirty="0">
                <a:latin typeface="Times New Roman" charset="0"/>
              </a:rPr>
              <a:t>Je </a:t>
            </a:r>
            <a:r>
              <a:rPr lang="de-DE" dirty="0" err="1">
                <a:latin typeface="Times New Roman" charset="0"/>
              </a:rPr>
              <a:t>voudrais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remercier</a:t>
            </a:r>
            <a:r>
              <a:rPr lang="de-DE" dirty="0">
                <a:latin typeface="Times New Roman" charset="0"/>
              </a:rPr>
              <a:t> Mr. </a:t>
            </a:r>
            <a:r>
              <a:rPr lang="de-DE" dirty="0" err="1">
                <a:latin typeface="Times New Roman" charset="0"/>
              </a:rPr>
              <a:t>Kamdem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pour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son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invitation</a:t>
            </a:r>
            <a:r>
              <a:rPr lang="de-DE" dirty="0">
                <a:latin typeface="Times New Roman" charset="0"/>
              </a:rPr>
              <a:t> a </a:t>
            </a:r>
            <a:r>
              <a:rPr lang="de-DE" dirty="0" err="1">
                <a:latin typeface="Times New Roman" charset="0"/>
              </a:rPr>
              <a:t>l‘atelier</a:t>
            </a:r>
            <a:r>
              <a:rPr lang="de-DE" dirty="0">
                <a:latin typeface="Times New Roman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 dirty="0" err="1">
                <a:latin typeface="Times New Roman" charset="0"/>
              </a:rPr>
              <a:t>Permettez-moi</a:t>
            </a:r>
            <a:r>
              <a:rPr lang="de-DE" dirty="0">
                <a:latin typeface="Times New Roman" charset="0"/>
              </a:rPr>
              <a:t> de </a:t>
            </a:r>
            <a:r>
              <a:rPr lang="de-DE" dirty="0" err="1">
                <a:latin typeface="Times New Roman" charset="0"/>
              </a:rPr>
              <a:t>me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presenter</a:t>
            </a:r>
            <a:r>
              <a:rPr lang="de-DE" dirty="0">
                <a:latin typeface="Times New Roman" charset="0"/>
              </a:rPr>
              <a:t>.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 dirty="0">
                <a:latin typeface="Times New Roman" charset="0"/>
                <a:cs typeface="Arial" charset="0"/>
              </a:rPr>
              <a:t>Je </a:t>
            </a:r>
            <a:r>
              <a:rPr lang="de-DE" dirty="0" err="1">
                <a:latin typeface="Times New Roman" charset="0"/>
                <a:cs typeface="Arial" charset="0"/>
              </a:rPr>
              <a:t>viens</a:t>
            </a:r>
            <a:r>
              <a:rPr lang="de-DE" dirty="0">
                <a:latin typeface="Times New Roman" charset="0"/>
                <a:cs typeface="Arial" charset="0"/>
              </a:rPr>
              <a:t> de </a:t>
            </a:r>
            <a:r>
              <a:rPr lang="de-DE" dirty="0" err="1">
                <a:latin typeface="Times New Roman" charset="0"/>
                <a:cs typeface="Arial" charset="0"/>
              </a:rPr>
              <a:t>rejoindre</a:t>
            </a:r>
            <a:r>
              <a:rPr lang="de-DE" dirty="0">
                <a:latin typeface="Times New Roman" charset="0"/>
                <a:cs typeface="Arial" charset="0"/>
              </a:rPr>
              <a:t> le </a:t>
            </a:r>
            <a:r>
              <a:rPr lang="de-DE" dirty="0" err="1">
                <a:latin typeface="Times New Roman" charset="0"/>
                <a:cs typeface="Arial" charset="0"/>
              </a:rPr>
              <a:t>bureau</a:t>
            </a:r>
            <a:r>
              <a:rPr lang="de-DE" dirty="0">
                <a:latin typeface="Times New Roman" charset="0"/>
                <a:cs typeface="Arial" charset="0"/>
              </a:rPr>
              <a:t> de regional de </a:t>
            </a:r>
            <a:r>
              <a:rPr lang="de-DE" dirty="0" err="1">
                <a:latin typeface="Times New Roman" charset="0"/>
                <a:cs typeface="Arial" charset="0"/>
              </a:rPr>
              <a:t>l‘UIT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pour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l‘Afrique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d‘Addis</a:t>
            </a:r>
            <a:r>
              <a:rPr lang="de-DE" dirty="0">
                <a:latin typeface="Times New Roman" charset="0"/>
                <a:cs typeface="Arial" charset="0"/>
              </a:rPr>
              <a:t> Abeba </a:t>
            </a:r>
            <a:r>
              <a:rPr lang="de-DE" dirty="0" err="1">
                <a:latin typeface="Times New Roman" charset="0"/>
                <a:cs typeface="Arial" charset="0"/>
              </a:rPr>
              <a:t>pour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coordonner</a:t>
            </a:r>
            <a:r>
              <a:rPr lang="de-DE" dirty="0">
                <a:latin typeface="Times New Roman" charset="0"/>
                <a:cs typeface="Arial" charset="0"/>
              </a:rPr>
              <a:t> le </a:t>
            </a:r>
            <a:r>
              <a:rPr lang="de-DE" dirty="0" err="1">
                <a:latin typeface="Times New Roman" charset="0"/>
                <a:cs typeface="Arial" charset="0"/>
              </a:rPr>
              <a:t>projet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d‘harmonisation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reglementaire</a:t>
            </a:r>
            <a:r>
              <a:rPr lang="de-DE" dirty="0">
                <a:latin typeface="Times New Roman" charset="0"/>
                <a:cs typeface="Arial" charset="0"/>
              </a:rPr>
              <a:t> de </a:t>
            </a:r>
            <a:r>
              <a:rPr lang="de-DE" dirty="0" err="1">
                <a:latin typeface="Times New Roman" charset="0"/>
                <a:cs typeface="Arial" charset="0"/>
              </a:rPr>
              <a:t>l‘UIT</a:t>
            </a:r>
            <a:r>
              <a:rPr lang="de-DE" dirty="0">
                <a:latin typeface="Times New Roman" charset="0"/>
                <a:cs typeface="Arial" charset="0"/>
              </a:rPr>
              <a:t> et de la CE en </a:t>
            </a:r>
            <a:r>
              <a:rPr lang="de-DE" dirty="0" err="1">
                <a:latin typeface="Times New Roman" charset="0"/>
                <a:cs typeface="Arial" charset="0"/>
              </a:rPr>
              <a:t>Afrique</a:t>
            </a:r>
            <a:r>
              <a:rPr lang="de-DE" dirty="0">
                <a:latin typeface="Times New Roman" charset="0"/>
                <a:cs typeface="Arial" charset="0"/>
              </a:rPr>
              <a:t> sub-</a:t>
            </a:r>
            <a:r>
              <a:rPr lang="de-DE" dirty="0" err="1">
                <a:latin typeface="Times New Roman" charset="0"/>
                <a:cs typeface="Arial" charset="0"/>
              </a:rPr>
              <a:t>saharienne</a:t>
            </a:r>
            <a:endParaRPr lang="de-DE" dirty="0">
              <a:latin typeface="Times New Roman" charset="0"/>
              <a:cs typeface="Arial" charset="0"/>
            </a:endParaRP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 dirty="0">
                <a:latin typeface="Times New Roman" charset="0"/>
                <a:cs typeface="Arial" charset="0"/>
              </a:rPr>
              <a:t>Je </a:t>
            </a:r>
            <a:r>
              <a:rPr lang="de-DE" dirty="0" err="1">
                <a:latin typeface="Times New Roman" charset="0"/>
                <a:cs typeface="Arial" charset="0"/>
              </a:rPr>
              <a:t>travaillais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precedemment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chez</a:t>
            </a:r>
            <a:r>
              <a:rPr lang="de-DE" dirty="0">
                <a:latin typeface="Times New Roman" charset="0"/>
                <a:cs typeface="Arial" charset="0"/>
              </a:rPr>
              <a:t> le </a:t>
            </a:r>
            <a:r>
              <a:rPr lang="de-DE" dirty="0" err="1">
                <a:latin typeface="Times New Roman" charset="0"/>
                <a:cs typeface="Arial" charset="0"/>
              </a:rPr>
              <a:t>regulateur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français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l‘ARCEP</a:t>
            </a:r>
            <a:r>
              <a:rPr lang="de-DE" dirty="0">
                <a:latin typeface="Times New Roman" charset="0"/>
                <a:cs typeface="Arial" charset="0"/>
              </a:rPr>
              <a:t> au </a:t>
            </a:r>
            <a:r>
              <a:rPr lang="de-DE" dirty="0" err="1">
                <a:latin typeface="Times New Roman" charset="0"/>
                <a:cs typeface="Arial" charset="0"/>
              </a:rPr>
              <a:t>service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economique</a:t>
            </a:r>
            <a:r>
              <a:rPr lang="de-DE" dirty="0">
                <a:latin typeface="Times New Roman" charset="0"/>
                <a:cs typeface="Arial" charset="0"/>
              </a:rPr>
              <a:t>. 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 dirty="0">
                <a:latin typeface="Times New Roman" charset="0"/>
                <a:cs typeface="Arial" charset="0"/>
              </a:rPr>
              <a:t>Je </a:t>
            </a:r>
            <a:r>
              <a:rPr lang="de-DE" dirty="0" err="1">
                <a:latin typeface="Times New Roman" charset="0"/>
                <a:cs typeface="Arial" charset="0"/>
              </a:rPr>
              <a:t>m‘occupais</a:t>
            </a:r>
            <a:r>
              <a:rPr lang="de-DE" dirty="0">
                <a:latin typeface="Times New Roman" charset="0"/>
                <a:cs typeface="Arial" charset="0"/>
              </a:rPr>
              <a:t> de </a:t>
            </a:r>
            <a:r>
              <a:rPr lang="de-DE" dirty="0" err="1">
                <a:latin typeface="Times New Roman" charset="0"/>
                <a:cs typeface="Arial" charset="0"/>
              </a:rPr>
              <a:t>travaux</a:t>
            </a:r>
            <a:r>
              <a:rPr lang="de-DE" dirty="0">
                <a:latin typeface="Times New Roman" charset="0"/>
                <a:cs typeface="Arial" charset="0"/>
              </a:rPr>
              <a:t> de </a:t>
            </a:r>
            <a:r>
              <a:rPr lang="de-DE" dirty="0" err="1">
                <a:latin typeface="Times New Roman" charset="0"/>
                <a:cs typeface="Arial" charset="0"/>
              </a:rPr>
              <a:t>modelisation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technico-economique</a:t>
            </a:r>
            <a:r>
              <a:rPr lang="de-DE" dirty="0">
                <a:latin typeface="Times New Roman" charset="0"/>
                <a:cs typeface="Arial" charset="0"/>
              </a:rPr>
              <a:t> et </a:t>
            </a:r>
            <a:r>
              <a:rPr lang="de-DE" dirty="0" err="1">
                <a:latin typeface="Times New Roman" charset="0"/>
                <a:cs typeface="Arial" charset="0"/>
              </a:rPr>
              <a:t>j‘etais</a:t>
            </a:r>
            <a:r>
              <a:rPr lang="de-DE" dirty="0">
                <a:latin typeface="Times New Roman" charset="0"/>
                <a:cs typeface="Arial" charset="0"/>
              </a:rPr>
              <a:t> plus </a:t>
            </a:r>
            <a:r>
              <a:rPr lang="de-DE" dirty="0" err="1">
                <a:latin typeface="Times New Roman" charset="0"/>
                <a:cs typeface="Arial" charset="0"/>
              </a:rPr>
              <a:t>particulièrement</a:t>
            </a:r>
            <a:r>
              <a:rPr lang="de-DE" dirty="0">
                <a:latin typeface="Times New Roman" charset="0"/>
                <a:cs typeface="Arial" charset="0"/>
              </a:rPr>
              <a:t> en </a:t>
            </a:r>
            <a:r>
              <a:rPr lang="de-DE" dirty="0" err="1">
                <a:latin typeface="Times New Roman" charset="0"/>
                <a:cs typeface="Arial" charset="0"/>
              </a:rPr>
              <a:t>charge</a:t>
            </a:r>
            <a:r>
              <a:rPr lang="de-DE" dirty="0">
                <a:latin typeface="Times New Roman" charset="0"/>
                <a:cs typeface="Arial" charset="0"/>
              </a:rPr>
              <a:t> de </a:t>
            </a:r>
            <a:r>
              <a:rPr lang="de-DE" dirty="0" err="1">
                <a:latin typeface="Times New Roman" charset="0"/>
                <a:cs typeface="Arial" charset="0"/>
              </a:rPr>
              <a:t>l‘évaluation</a:t>
            </a:r>
            <a:r>
              <a:rPr lang="de-DE" dirty="0">
                <a:latin typeface="Times New Roman" charset="0"/>
                <a:cs typeface="Arial" charset="0"/>
              </a:rPr>
              <a:t> du </a:t>
            </a:r>
            <a:r>
              <a:rPr lang="de-DE" dirty="0" err="1">
                <a:latin typeface="Times New Roman" charset="0"/>
                <a:cs typeface="Arial" charset="0"/>
              </a:rPr>
              <a:t>cout</a:t>
            </a:r>
            <a:r>
              <a:rPr lang="de-DE" dirty="0">
                <a:latin typeface="Times New Roman" charset="0"/>
                <a:cs typeface="Arial" charset="0"/>
              </a:rPr>
              <a:t> du </a:t>
            </a:r>
            <a:r>
              <a:rPr lang="de-DE" dirty="0" err="1">
                <a:latin typeface="Times New Roman" charset="0"/>
                <a:cs typeface="Arial" charset="0"/>
              </a:rPr>
              <a:t>service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universel</a:t>
            </a:r>
            <a:r>
              <a:rPr lang="de-DE" dirty="0">
                <a:latin typeface="Times New Roman" charset="0"/>
                <a:cs typeface="Arial" charset="0"/>
              </a:rPr>
              <a:t> et de la </a:t>
            </a:r>
            <a:r>
              <a:rPr lang="de-DE" dirty="0" err="1">
                <a:latin typeface="Times New Roman" charset="0"/>
                <a:cs typeface="Arial" charset="0"/>
              </a:rPr>
              <a:t>terminaison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d‘appel</a:t>
            </a:r>
            <a:r>
              <a:rPr lang="de-DE" dirty="0">
                <a:latin typeface="Times New Roman" charset="0"/>
                <a:cs typeface="Arial" charset="0"/>
              </a:rPr>
              <a:t> mobile </a:t>
            </a:r>
            <a:r>
              <a:rPr lang="de-DE" dirty="0" err="1">
                <a:latin typeface="Times New Roman" charset="0"/>
                <a:cs typeface="Arial" charset="0"/>
              </a:rPr>
              <a:t>dans</a:t>
            </a:r>
            <a:r>
              <a:rPr lang="de-DE" dirty="0">
                <a:latin typeface="Times New Roman" charset="0"/>
                <a:cs typeface="Arial" charset="0"/>
              </a:rPr>
              <a:t> les 	</a:t>
            </a:r>
            <a:r>
              <a:rPr lang="de-DE" dirty="0" err="1">
                <a:latin typeface="Times New Roman" charset="0"/>
                <a:cs typeface="Arial" charset="0"/>
              </a:rPr>
              <a:t>departements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français</a:t>
            </a:r>
            <a:r>
              <a:rPr lang="de-DE" dirty="0">
                <a:latin typeface="Times New Roman" charset="0"/>
                <a:cs typeface="Arial" charset="0"/>
              </a:rPr>
              <a:t> </a:t>
            </a:r>
            <a:r>
              <a:rPr lang="de-DE" dirty="0" err="1">
                <a:latin typeface="Times New Roman" charset="0"/>
                <a:cs typeface="Arial" charset="0"/>
              </a:rPr>
              <a:t>d‘outremer</a:t>
            </a:r>
            <a:r>
              <a:rPr lang="de-DE" dirty="0">
                <a:latin typeface="Times New Roman" charset="0"/>
                <a:cs typeface="Arial" charset="0"/>
              </a:rPr>
              <a:t>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EC46D2-D1AF-2845-9A5C-B009C7F29C4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07D2C99-21C2-914E-B933-36157E4719FF}" type="slidenum">
              <a:rPr lang="en-US" smtClean="0"/>
              <a:pPr eaLnBrk="1" hangingPunct="1">
                <a:defRPr/>
              </a:pPr>
              <a:t>23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0CAAE99E-15A9-E345-8F45-DF5F81ABB5F6}" type="slidenum">
              <a:rPr lang="en-US" sz="1200" smtClean="0"/>
              <a:pPr>
                <a:defRPr/>
              </a:pPr>
              <a:t>24</a:t>
            </a:fld>
            <a:endParaRPr lang="en-US" sz="1200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84ADAF0E-3BCA-BA4C-BCB2-D3512D49B6C1}" type="slidenum">
              <a:rPr lang="en-US" sz="1200" smtClean="0"/>
              <a:pPr>
                <a:defRPr/>
              </a:pPr>
              <a:t>25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B3EFEF5-9657-D640-809A-38B019D623DF}" type="slidenum">
              <a:rPr lang="en-US" smtClean="0"/>
              <a:pPr eaLnBrk="1" hangingPunct="1">
                <a:defRPr/>
              </a:pPr>
              <a:t>26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859AD6A-0957-E74E-B44C-54A8DBB67FF7}" type="slidenum">
              <a:rPr lang="en-US" smtClean="0"/>
              <a:pPr eaLnBrk="1" hangingPunct="1">
                <a:defRPr/>
              </a:pPr>
              <a:t>27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latin typeface="Calibri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1D007785-1B86-AE4E-9D5D-8FD85E5E336D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72D7A5A7-7CAE-AC46-847E-8C9FAF6357D8}" type="slidenum">
              <a:rPr lang="en-US" sz="1200" smtClean="0"/>
              <a:pPr>
                <a:defRPr/>
              </a:pPr>
              <a:t>29</a:t>
            </a:fld>
            <a:endParaRPr lang="en-US" sz="1200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39D327F4-E762-084A-90CB-D25EA362FFC9}" type="slidenum">
              <a:rPr lang="en-US" sz="1200" smtClean="0"/>
              <a:pPr>
                <a:defRPr/>
              </a:pPr>
              <a:t>30</a:t>
            </a:fld>
            <a:endParaRPr lang="en-US" sz="120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365320B7-B5C9-0447-926F-BB57EF9D159D}" type="slidenum">
              <a:rPr lang="en-US" sz="1200" smtClean="0"/>
              <a:pPr>
                <a:defRPr/>
              </a:pPr>
              <a:t>31</a:t>
            </a:fld>
            <a:endParaRPr lang="en-US" sz="1200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E354DFFB-9268-C743-91F6-7A7EE4D5F9CE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3E863285-2383-B847-B74C-8956786F4028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454DBA84-6866-8243-BC44-173FF47558B6}" type="slidenum">
              <a:rPr lang="en-US" sz="1200" smtClean="0"/>
              <a:pPr>
                <a:defRPr/>
              </a:pPr>
              <a:t>33</a:t>
            </a:fld>
            <a:endParaRPr lang="en-US" sz="1200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7763" cy="3719512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21870299-4BE3-AC4A-9B91-139FA40D4072}" type="slidenum">
              <a:rPr lang="en-US" sz="1200" smtClean="0"/>
              <a:pPr>
                <a:defRPr/>
              </a:pPr>
              <a:t>34</a:t>
            </a:fld>
            <a:endParaRPr lang="en-US" sz="1200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7763" cy="3719512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D8DAAE44-D8D3-5D49-A387-9B971F78E6D7}" type="slidenum">
              <a:rPr lang="en-US" sz="1200">
                <a:solidFill>
                  <a:schemeClr val="tx1"/>
                </a:solidFill>
              </a:rPr>
              <a:pPr/>
              <a:t>36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2950"/>
            <a:ext cx="4959350" cy="3719513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426075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Merci de votre attention. 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me tiens a votre disposition pour repondre a vos questions.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peux vous faire parvenir par email une version electronique de ce support de presentation.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Sachant que nous abordons tout juste le lancement de ce projet, les informations contenues dans cette presentation sont susceptibles a certaines evolutions.</a:t>
            </a:r>
          </a:p>
          <a:p>
            <a:pPr eaLnBrk="1" hangingPunct="1">
              <a:buFontTx/>
              <a:buChar char="•"/>
            </a:pPr>
            <a:endParaRPr lang="de-DE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4ADA4686-6861-8F4D-9BA8-7036E187D250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7763" cy="3719512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3571727D-B859-AD43-ABAF-E16498682C7E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5093EE9E-BBD0-454B-8562-7620A932F0B7}" type="slidenum">
              <a:rPr lang="en-US" sz="1200" smtClean="0"/>
              <a:pPr>
                <a:defRPr/>
              </a:pPr>
              <a:t>17</a:t>
            </a:fld>
            <a:endParaRPr lang="en-US" sz="120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83A4BDC9-5AC2-9248-BE41-23F30C0E5366}" type="slidenum">
              <a:rPr lang="en-US" sz="1200" smtClean="0"/>
              <a:pPr>
                <a:defRPr/>
              </a:pPr>
              <a:t>18</a:t>
            </a:fld>
            <a:endParaRPr lang="en-US" sz="1200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62D582-E365-3142-81BB-CE37CE0C8A8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DFA93-397C-1747-945F-6561299541C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99D28-EB70-8047-8ACC-6BF1545AF73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emf"/><Relationship Id="rId7" Type="http://schemas.openxmlformats.org/officeDocument/2006/relationships/image" Target="../media/image3.jpeg"/><Relationship Id="rId8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pitchFamily="34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pitchFamily="34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International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Telecommunication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white">
          <a:xfrm>
            <a:off x="16726" y="5871859"/>
            <a:ext cx="1944688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7" y="6236494"/>
            <a:ext cx="919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76" y="6063456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050" y="6008911"/>
            <a:ext cx="111125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688" y="5840755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004048" y="6165304"/>
            <a:ext cx="927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3262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4D917-4624-DD48-B259-E8C4ABF44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55302267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4E1E-61FD-6147-A415-960A78237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338063207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A8936-792C-8443-9FC8-870A7DB3B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64012496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256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5E3B5-1ECF-6546-8234-EB1034F6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395430265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F06C-9EBB-7F47-A734-CA421A731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55727528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69F4-46C6-2947-B5C0-B5AC2B28C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91980530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2A6E6-A431-4341-AF9E-61551DEF9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92290375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71E78-86B8-A844-BFD6-39A23CE5F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54841652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174F9-B13D-F440-9DB6-78EE2384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2303673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45473-D131-6E4D-A3F4-3E101D10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5762159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9E9EA-C5DD-6545-941D-6CBC066FB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413879515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9950-77F2-4B4F-9D44-0DF345F92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796621835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6.emf"/><Relationship Id="rId21" Type="http://schemas.openxmlformats.org/officeDocument/2006/relationships/image" Target="../media/image7.emf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jpeg"/><Relationship Id="rId17" Type="http://schemas.openxmlformats.org/officeDocument/2006/relationships/image" Target="../media/image3.jpeg"/><Relationship Id="rId18" Type="http://schemas.openxmlformats.org/officeDocument/2006/relationships/image" Target="../media/image4.png"/><Relationship Id="rId19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1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04275" y="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 smtClean="0">
                <a:solidFill>
                  <a:srgbClr val="0E438A"/>
                </a:solidFill>
                <a:latin typeface="Zurich BT" charset="0"/>
                <a:cs typeface="Times New Roman" charset="0"/>
              </a:defRPr>
            </a:lvl1pPr>
          </a:lstStyle>
          <a:p>
            <a:pPr>
              <a:defRPr/>
            </a:pPr>
            <a:fld id="{C2707035-D801-5A42-99AE-E6F11A50A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95513" y="6424613"/>
            <a:ext cx="44577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0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Line 63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67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white">
          <a:xfrm>
            <a:off x="251520" y="5885479"/>
            <a:ext cx="18732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55909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6105525"/>
            <a:ext cx="9191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138" y="6016625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029" y="6016625"/>
            <a:ext cx="961283" cy="69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5220072" y="6093296"/>
            <a:ext cx="927100" cy="596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charset="0"/>
        <a:buChar char="§"/>
        <a:defRPr sz="3200">
          <a:solidFill>
            <a:srgbClr val="5C5C5C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Ø"/>
        <a:defRPr sz="2800">
          <a:solidFill>
            <a:srgbClr val="5C5C5C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§"/>
        <a:defRPr sz="2400">
          <a:solidFill>
            <a:srgbClr val="5C5C5C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wmf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jpeg"/><Relationship Id="rId8" Type="http://schemas.openxmlformats.org/officeDocument/2006/relationships/image" Target="../media/image19.wmf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inet.co.za" TargetMode="External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14.png"/><Relationship Id="rId5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atlaw.com/images/coke.JPG" TargetMode="External"/><Relationship Id="rId4" Type="http://schemas.openxmlformats.org/officeDocument/2006/relationships/image" Target="../media/image24.jpeg"/><Relationship Id="rId5" Type="http://schemas.openxmlformats.org/officeDocument/2006/relationships/hyperlink" Target="http://www.prodatauk.com/Images/accredited.gif" TargetMode="External"/><Relationship Id="rId6" Type="http://schemas.openxmlformats.org/officeDocument/2006/relationships/image" Target="../media/image25.jpeg"/><Relationship Id="rId7" Type="http://schemas.openxmlformats.org/officeDocument/2006/relationships/image" Target="../media/image26.jpeg"/><Relationship Id="rId8" Type="http://schemas.openxmlformats.org/officeDocument/2006/relationships/image" Target="../media/image27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catoon.com/" TargetMode="External"/><Relationship Id="rId4" Type="http://schemas.openxmlformats.org/officeDocument/2006/relationships/hyperlink" Target="http://www.JoeCarton.com" TargetMode="External"/><Relationship Id="rId5" Type="http://schemas.openxmlformats.org/officeDocument/2006/relationships/hyperlink" Target="http://www.electronicsboutique.com/" TargetMode="External"/><Relationship Id="rId6" Type="http://schemas.openxmlformats.org/officeDocument/2006/relationships/hyperlink" Target="http://www.standerdbank.co.za" TargetMode="External"/><Relationship Id="rId7" Type="http://schemas.openxmlformats.org/officeDocument/2006/relationships/hyperlink" Target="http://www.nisbett.com/symbols/images/star-d1.gif" TargetMode="External"/><Relationship Id="rId8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guemag.com/" TargetMode="External"/><Relationship Id="rId4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soccerlens.com/wp-content/uploads/2007/11/world_cup_2010_logo.gif&amp;imgrefurl=http://soccerlens.com/south-africa-2010-european-qualifiers-preliminary-draw-ready/4255/&amp;h=300&amp;w=267&amp;sz=34&amp;hl=en&amp;start=2&amp;tbnid=5k5RAsJZl-vj_M:&amp;tbnh=116&amp;tbnw=103&amp;prev=/images?q=fifa+logo+South+Africa&amp;gbv=2&amp;hl=en" TargetMode="External"/><Relationship Id="rId4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nbc.msn.com/id/20479310/" TargetMode="External"/><Relationship Id="rId4" Type="http://schemas.openxmlformats.org/officeDocument/2006/relationships/image" Target="../media/image35.jpeg"/><Relationship Id="rId5" Type="http://schemas.openxmlformats.org/officeDocument/2006/relationships/hyperlink" Target="http://www.pastemagazine.com/action/article/4862/news/music/umpteenth_madonna_bio_out_in_october" TargetMode="External"/><Relationship Id="rId6" Type="http://schemas.openxmlformats.org/officeDocument/2006/relationships/image" Target="../media/image36.jpeg"/><Relationship Id="rId7" Type="http://schemas.openxmlformats.org/officeDocument/2006/relationships/hyperlink" Target="http://www.metro.co.uk/fame/article.html?in_article_id=64033&amp;in_page_id=7&amp;in_a_source=" TargetMode="External"/><Relationship Id="rId8" Type="http://schemas.openxmlformats.org/officeDocument/2006/relationships/image" Target="../media/image3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8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arketing.blogs.ie.edu/archives/rates_armani.jpg" TargetMode="External"/><Relationship Id="rId4" Type="http://schemas.openxmlformats.org/officeDocument/2006/relationships/image" Target="../media/image39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pistot@unisa.ac.z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verisigninc.com/assets/domain-name-brief-dec2012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outu.be/BPHx87hysr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1" name="Rectangle 1045"/>
          <p:cNvSpPr>
            <a:spLocks noGrp="1" noChangeArrowheads="1"/>
          </p:cNvSpPr>
          <p:nvPr>
            <p:ph type="ctrTitle"/>
          </p:nvPr>
        </p:nvSpPr>
        <p:spPr>
          <a:xfrm>
            <a:off x="323850" y="744538"/>
            <a:ext cx="8496300" cy="1323975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HIPSSA Project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2" name="Rectangle 1045"/>
          <p:cNvSpPr>
            <a:spLocks noChangeArrowheads="1"/>
          </p:cNvSpPr>
          <p:nvPr/>
        </p:nvSpPr>
        <p:spPr bwMode="auto">
          <a:xfrm>
            <a:off x="323850" y="1400126"/>
            <a:ext cx="84963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Support for Harmonization of the ICT Policies </a:t>
            </a:r>
            <a:b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 Sub-Sahara </a:t>
            </a:r>
            <a:r>
              <a:rPr lang="en-US" sz="2400" dirty="0" smtClean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Africa</a:t>
            </a:r>
          </a:p>
          <a:p>
            <a:pPr algn="ctr">
              <a:defRPr/>
            </a:pPr>
            <a:r>
              <a:rPr lang="en-US" sz="1600" b="1" dirty="0" smtClean="0"/>
              <a:t>TRANSPOSITION </a:t>
            </a:r>
            <a:r>
              <a:rPr lang="en-US" sz="1600" b="1" dirty="0"/>
              <a:t>OF SADC CYBERSECURITY MODEL LAWS INTO NATIONAL LAWS FOR THE KINGDOM OF LESOTHO, 2013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/>
            </a:r>
            <a:br>
              <a:rPr lang="en-US" sz="2400" dirty="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endParaRPr lang="en-US" sz="4000" b="1" dirty="0">
              <a:solidFill>
                <a:srgbClr val="1B5BA2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3528" y="2852936"/>
            <a:ext cx="774097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ls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DNS and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Doamin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name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</a:rPr>
              <a:t>regulalion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en-US" sz="2000" b="1" dirty="0" smtClean="0"/>
              <a:t>MINISTRY </a:t>
            </a:r>
            <a:r>
              <a:rPr lang="en-US" sz="2000" b="1" dirty="0"/>
              <a:t>OF COMMUNICATION, SCIENCE AND TECHNOLOGY (MCST)</a:t>
            </a:r>
            <a:endParaRPr lang="en-US" sz="2000" dirty="0"/>
          </a:p>
          <a:p>
            <a:r>
              <a:rPr lang="en-US" sz="2000" b="1" dirty="0"/>
              <a:t> </a:t>
            </a:r>
            <a:endParaRPr lang="en-US" sz="2000" dirty="0"/>
          </a:p>
          <a:p>
            <a:pPr algn="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5th of April 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2013 </a:t>
            </a:r>
          </a:p>
          <a:p>
            <a:pPr algn="r"/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1"/>
            <a:ext cx="7772400" cy="864096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trings - GAC’s Beijing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760"/>
            <a:ext cx="7772400" cy="4976465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Consumer </a:t>
            </a:r>
            <a:r>
              <a:rPr lang="en-US" dirty="0"/>
              <a:t>protection</a:t>
            </a:r>
          </a:p>
          <a:p>
            <a:r>
              <a:rPr lang="en-US" dirty="0"/>
              <a:t>Strings </a:t>
            </a:r>
            <a:r>
              <a:rPr lang="en-US" dirty="0" smtClean="0"/>
              <a:t>- regulated </a:t>
            </a:r>
            <a:r>
              <a:rPr lang="en-US" dirty="0"/>
              <a:t>market </a:t>
            </a:r>
            <a:r>
              <a:rPr lang="en-US" dirty="0" smtClean="0"/>
              <a:t>sectors</a:t>
            </a:r>
            <a:r>
              <a:rPr lang="en-US" dirty="0"/>
              <a:t> </a:t>
            </a:r>
          </a:p>
          <a:p>
            <a:r>
              <a:rPr lang="en-US" dirty="0"/>
              <a:t>Competition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Strings </a:t>
            </a:r>
            <a:r>
              <a:rPr lang="en-US" dirty="0"/>
              <a:t>inherent government functions and/or activities</a:t>
            </a:r>
          </a:p>
          <a:p>
            <a:r>
              <a:rPr lang="en-US" dirty="0" smtClean="0"/>
              <a:t>Protection </a:t>
            </a:r>
            <a:r>
              <a:rPr lang="en-US" dirty="0"/>
              <a:t>of geographic </a:t>
            </a:r>
            <a:r>
              <a:rPr lang="en-US" dirty="0" smtClean="0"/>
              <a:t>names</a:t>
            </a:r>
          </a:p>
          <a:p>
            <a:r>
              <a:rPr lang="en-US" dirty="0" smtClean="0"/>
              <a:t>IP rights </a:t>
            </a:r>
            <a:r>
              <a:rPr lang="en-US" dirty="0"/>
              <a:t>strings aimed at the distribution of music, video and other digital material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358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8012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Communications Act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12776"/>
            <a:ext cx="7772400" cy="4832449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General powers of the Authority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S 5(1) provides the power to the Authority to: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(w) Designate an entity to administer Internet domain names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solidFill>
                  <a:srgbClr val="0000FF"/>
                </a:solidFill>
                <a:cs typeface="+mn-cs"/>
              </a:rPr>
              <a:t>Proper administration of the </a:t>
            </a:r>
            <a:r>
              <a:rPr lang="en-US" dirty="0" smtClean="0">
                <a:solidFill>
                  <a:srgbClr val="0000FF"/>
                </a:solidFill>
                <a:cs typeface="+mn-cs"/>
              </a:rPr>
              <a:t>.</a:t>
            </a:r>
            <a:r>
              <a:rPr lang="en-US" dirty="0" err="1" smtClean="0">
                <a:solidFill>
                  <a:srgbClr val="0000FF"/>
                </a:solidFill>
                <a:cs typeface="+mn-cs"/>
              </a:rPr>
              <a:t>ls</a:t>
            </a:r>
            <a:r>
              <a:rPr lang="en-US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dirty="0" smtClean="0">
                <a:solidFill>
                  <a:srgbClr val="0000FF"/>
                </a:solidFill>
                <a:cs typeface="+mn-cs"/>
              </a:rPr>
              <a:t>DNS to benefit of citizens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	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45762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Why intervention?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 .</a:t>
            </a:r>
            <a:r>
              <a:rPr lang="en-US" dirty="0" err="1" smtClean="0">
                <a:cs typeface="+mn-cs"/>
              </a:rPr>
              <a:t>ls</a:t>
            </a:r>
            <a:r>
              <a:rPr lang="en-US" dirty="0" smtClean="0">
                <a:cs typeface="+mn-cs"/>
              </a:rPr>
              <a:t> DNS commissioned without clear framework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Ad-hoc policy &amp; structure (SLD)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SLDs not operational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Lack of compliance with broader national priorities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Re-delegation to .</a:t>
            </a:r>
            <a:r>
              <a:rPr lang="en-US" dirty="0" err="1" smtClean="0">
                <a:cs typeface="+mn-cs"/>
              </a:rPr>
              <a:t>ls</a:t>
            </a:r>
            <a:r>
              <a:rPr lang="en-US" dirty="0" smtClean="0">
                <a:cs typeface="+mn-cs"/>
              </a:rPr>
              <a:t> entity – ICANN process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 Zone file at RU 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18138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.</a:t>
            </a:r>
            <a:r>
              <a:rPr lang="en-US" dirty="0" err="1"/>
              <a:t>ls</a:t>
            </a:r>
            <a:r>
              <a:rPr lang="en-US" dirty="0"/>
              <a:t> entity</a:t>
            </a:r>
          </a:p>
          <a:p>
            <a:pPr eaLnBrk="1" hangingPunct="1">
              <a:defRPr/>
            </a:pPr>
            <a:r>
              <a:rPr lang="en-US" dirty="0"/>
              <a:t>Board of </a:t>
            </a:r>
            <a:r>
              <a:rPr lang="en-US" dirty="0" smtClean="0"/>
              <a:t>directors:</a:t>
            </a:r>
          </a:p>
          <a:p>
            <a:pPr lvl="1" eaLnBrk="1" hangingPunct="1">
              <a:defRPr/>
            </a:pPr>
            <a:r>
              <a:rPr lang="en-US" dirty="0" smtClean="0"/>
              <a:t>Representative stakeholders</a:t>
            </a:r>
          </a:p>
          <a:p>
            <a:pPr lvl="1" eaLnBrk="1" hangingPunct="1">
              <a:defRPr/>
            </a:pPr>
            <a:r>
              <a:rPr lang="en-US" dirty="0" smtClean="0"/>
              <a:t> staff</a:t>
            </a:r>
            <a:r>
              <a:rPr lang="en-US" dirty="0"/>
              <a:t>; 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Finances - audits</a:t>
            </a:r>
          </a:p>
          <a:p>
            <a:pPr lvl="1" eaLnBrk="1" hangingPunct="1">
              <a:defRPr/>
            </a:pPr>
            <a:r>
              <a:rPr lang="en-US" dirty="0" smtClean="0"/>
              <a:t>Annual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9690"/>
      </p:ext>
    </p:extLst>
  </p:cSld>
  <p:clrMapOvr>
    <a:masterClrMapping/>
  </p:clrMapOvr>
  <p:transition xmlns:p14="http://schemas.microsoft.com/office/powerpoint/2010/main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08112"/>
          </a:xfrm>
        </p:spPr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Administer the .</a:t>
            </a:r>
            <a:r>
              <a:rPr lang="en-US" dirty="0" err="1" smtClean="0"/>
              <a:t>ls</a:t>
            </a:r>
            <a:r>
              <a:rPr lang="en-US" dirty="0" smtClean="0"/>
              <a:t> DNS</a:t>
            </a:r>
          </a:p>
          <a:p>
            <a:r>
              <a:rPr lang="en-US" dirty="0" smtClean="0"/>
              <a:t>Comply with international best practices</a:t>
            </a:r>
          </a:p>
          <a:p>
            <a:r>
              <a:rPr lang="en-US" dirty="0" smtClean="0"/>
              <a:t>License registries/central registry</a:t>
            </a:r>
          </a:p>
          <a:p>
            <a:r>
              <a:rPr lang="en-US" dirty="0" smtClean="0"/>
              <a:t>Registrars licenses and operations according to charters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85771"/>
      </p:ext>
    </p:extLst>
  </p:cSld>
  <p:clrMapOvr>
    <a:masterClrMapping/>
  </p:clrMapOvr>
  <p:transition xmlns:p14="http://schemas.microsoft.com/office/powerpoint/2010/main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936104"/>
          </a:xfrm>
        </p:spPr>
        <p:txBody>
          <a:bodyPr/>
          <a:lstStyle/>
          <a:p>
            <a:r>
              <a:rPr lang="en-US" dirty="0" smtClean="0"/>
              <a:t>Functions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 guidelines:</a:t>
            </a:r>
          </a:p>
          <a:p>
            <a:pPr lvl="1"/>
            <a:r>
              <a:rPr lang="en-US" dirty="0" smtClean="0"/>
              <a:t>General administration of .</a:t>
            </a:r>
            <a:r>
              <a:rPr lang="en-US" dirty="0" err="1" smtClean="0"/>
              <a:t>ls</a:t>
            </a:r>
            <a:r>
              <a:rPr lang="en-US" dirty="0" smtClean="0"/>
              <a:t> DNS</a:t>
            </a:r>
          </a:p>
          <a:p>
            <a:pPr lvl="1"/>
            <a:r>
              <a:rPr lang="en-US" dirty="0" smtClean="0"/>
              <a:t>Requirements/procedures for registration – contract</a:t>
            </a:r>
          </a:p>
          <a:p>
            <a:pPr lvl="1"/>
            <a:r>
              <a:rPr lang="en-US" dirty="0" smtClean="0"/>
              <a:t>Maintenance of public access to repositories</a:t>
            </a:r>
          </a:p>
          <a:p>
            <a:r>
              <a:rPr lang="en-US" dirty="0" smtClean="0"/>
              <a:t>Public policy role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41686"/>
      </p:ext>
    </p:extLst>
  </p:cSld>
  <p:clrMapOvr>
    <a:masterClrMapping/>
  </p:clrMapOvr>
  <p:transition xmlns:p14="http://schemas.microsoft.com/office/powerpoint/2010/main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3546"/>
            <a:ext cx="7772400" cy="64633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Regulations/Directives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760"/>
            <a:ext cx="7772400" cy="497646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Objective standards for registries; registrars</a:t>
            </a:r>
          </a:p>
          <a:p>
            <a:pPr eaLnBrk="1" hangingPunct="1">
              <a:defRPr/>
            </a:pPr>
            <a:r>
              <a:rPr lang="en-US" dirty="0" smtClean="0"/>
              <a:t>Pricing policy </a:t>
            </a:r>
          </a:p>
          <a:p>
            <a:pPr eaLnBrk="1" hangingPunct="1">
              <a:defRPr/>
            </a:pPr>
            <a:r>
              <a:rPr lang="en-US" dirty="0" smtClean="0"/>
              <a:t>Open/closed second level-domains</a:t>
            </a:r>
          </a:p>
          <a:p>
            <a:pPr eaLnBrk="1" hangingPunct="1">
              <a:defRPr/>
            </a:pPr>
            <a:r>
              <a:rPr lang="en-US" dirty="0" smtClean="0"/>
              <a:t>Creation level second-domains</a:t>
            </a:r>
          </a:p>
          <a:p>
            <a:pPr eaLnBrk="1" hangingPunct="1">
              <a:defRPr/>
            </a:pPr>
            <a:r>
              <a:rPr lang="en-US" dirty="0" smtClean="0"/>
              <a:t>Resolution of rights owners /domain name disputes – ADR disputes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4075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" charset="0"/>
                <a:cs typeface="+mj-cs"/>
              </a:rPr>
              <a:t>Cybersquatting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smtClean="0">
                <a:latin typeface="Times" charset="0"/>
                <a:cs typeface="+mn-cs"/>
              </a:rPr>
              <a:t>Squat illegally in cyberspace…</a:t>
            </a:r>
          </a:p>
          <a:p>
            <a:pPr eaLnBrk="1" hangingPunct="1">
              <a:defRPr/>
            </a:pPr>
            <a:r>
              <a:rPr lang="en-ZA" smtClean="0">
                <a:latin typeface="Times" charset="0"/>
                <a:cs typeface="+mn-cs"/>
              </a:rPr>
              <a:t>Peta v Dougherty</a:t>
            </a:r>
          </a:p>
          <a:p>
            <a:pPr eaLnBrk="1" hangingPunct="1">
              <a:defRPr/>
            </a:pPr>
            <a:r>
              <a:rPr lang="en-ZA" smtClean="0">
                <a:latin typeface="Times" charset="0"/>
                <a:cs typeface="+mn-cs"/>
              </a:rPr>
              <a:t>Peta = People for the Ethical Treatment of Animals</a:t>
            </a:r>
          </a:p>
          <a:p>
            <a:pPr eaLnBrk="1" hangingPunct="1">
              <a:defRPr/>
            </a:pPr>
            <a:r>
              <a:rPr lang="en-ZA" smtClean="0">
                <a:latin typeface="Times" charset="0"/>
                <a:cs typeface="+mn-cs"/>
              </a:rPr>
              <a:t>Peta.org</a:t>
            </a:r>
          </a:p>
          <a:p>
            <a:pPr eaLnBrk="1" hangingPunct="1">
              <a:buFontTx/>
              <a:buNone/>
              <a:defRPr/>
            </a:pPr>
            <a:endParaRPr lang="en-ZA" smtClean="0">
              <a:latin typeface="Times" charset="0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smtClean="0">
              <a:latin typeface="Time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49539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720080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j-cs"/>
              </a:rPr>
              <a:t>National ADR </a:t>
            </a:r>
            <a:endParaRPr lang="en-US" dirty="0" smtClean="0">
              <a:latin typeface="Times" charset="0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0768"/>
            <a:ext cx="7772400" cy="4904457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n-cs"/>
              </a:rPr>
              <a:t>Nominet – UK</a:t>
            </a:r>
          </a:p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n-cs"/>
              </a:rPr>
              <a:t>Australia .au ADR</a:t>
            </a:r>
          </a:p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n-cs"/>
              </a:rPr>
              <a:t>New Zealand</a:t>
            </a:r>
          </a:p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n-cs"/>
              </a:rPr>
              <a:t>South Africa chapter in ECT Act: Zadna non-profit company; control of Minister of Communications</a:t>
            </a:r>
          </a:p>
          <a:p>
            <a:pPr eaLnBrk="1" hangingPunct="1">
              <a:defRPr/>
            </a:pPr>
            <a:r>
              <a:rPr lang="en-ZA" dirty="0" smtClean="0">
                <a:latin typeface="Times" charset="0"/>
                <a:cs typeface="+mn-cs"/>
              </a:rPr>
              <a:t>Accredited 2 providers</a:t>
            </a:r>
          </a:p>
          <a:p>
            <a:pPr lvl="1" eaLnBrk="1" hangingPunct="1">
              <a:defRPr/>
            </a:pPr>
            <a:r>
              <a:rPr lang="en-ZA" dirty="0" smtClean="0">
                <a:latin typeface="Times" charset="0"/>
              </a:rPr>
              <a:t>SAIIPL &amp; NAF</a:t>
            </a:r>
            <a:endParaRPr lang="en-US" dirty="0" smtClean="0">
              <a:latin typeface="Times" charset="0"/>
            </a:endParaRPr>
          </a:p>
        </p:txBody>
      </p:sp>
      <p:pic>
        <p:nvPicPr>
          <p:cNvPr id="634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121443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5791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lvl="1"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lvl="1" eaLnBrk="1" hangingPunct="1">
              <a:buFontTx/>
              <a:buNone/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mtClean="0">
              <a:ea typeface="宋体" charset="0"/>
              <a:cs typeface="宋体" charset="0"/>
            </a:endParaRPr>
          </a:p>
        </p:txBody>
      </p:sp>
      <p:pic>
        <p:nvPicPr>
          <p:cNvPr id="16387" name="Picture 3" descr="logo1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21250" y="460375"/>
            <a:ext cx="3649663" cy="6794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5539" name="Picture 4" descr="j02920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1868488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5" descr="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141663"/>
            <a:ext cx="195421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227763" y="2852738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65542" name="Picture 7" descr="RT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13100"/>
            <a:ext cx="16859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547813" y="1628775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Complainant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555875" y="2276475"/>
            <a:ext cx="17287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84663" y="227647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5580063" y="33575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65547" name="Picture 13" descr="uniforum[2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57338"/>
            <a:ext cx="1333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5003800" y="2349500"/>
            <a:ext cx="1008063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65549" name="Picture 16" descr="MPj0414033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1258888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195513" y="4941888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4284663" y="3644900"/>
            <a:ext cx="0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195513" y="5229225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4572000" y="3644900"/>
            <a:ext cx="0" cy="1584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572000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V="1">
            <a:off x="3924300" y="249237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55875" y="2492375"/>
            <a:ext cx="1368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555875" y="2781300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635375" y="2781300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65559" name="Picture 27" descr="MCj0360936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365625"/>
            <a:ext cx="181927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5003800" y="3716338"/>
            <a:ext cx="0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5003800" y="5229225"/>
            <a:ext cx="158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H="1">
            <a:off x="5219700" y="5013325"/>
            <a:ext cx="1368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 flipV="1">
            <a:off x="5219700" y="3789363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H="1">
            <a:off x="2411413" y="3357563"/>
            <a:ext cx="1081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2124075" y="3573463"/>
            <a:ext cx="1439863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4787900" y="2133600"/>
            <a:ext cx="1296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 flipV="1">
            <a:off x="4787900" y="2133600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3419475" y="1989138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1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5148263" y="184467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5508625" y="270827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1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3203575" y="4652963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1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635375" y="5300663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2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3924300" y="249237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2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2987675" y="278130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3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435600" y="5300663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3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2987675" y="393382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4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651500" y="472440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4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2771775" y="342900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4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84213" y="6021388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Registrant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7092950" y="40767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Adjudicator</a:t>
            </a:r>
          </a:p>
        </p:txBody>
      </p:sp>
      <p:pic>
        <p:nvPicPr>
          <p:cNvPr id="65581" name="Picture 51" descr="Zadna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8366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36" name="Line 52"/>
          <p:cNvSpPr>
            <a:spLocks noChangeShapeType="1"/>
          </p:cNvSpPr>
          <p:nvPr/>
        </p:nvSpPr>
        <p:spPr bwMode="auto">
          <a:xfrm flipV="1">
            <a:off x="4500563" y="1700213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4211638" y="184467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>
                <a:cs typeface="+mn-cs"/>
              </a:rPr>
              <a:t>4</a:t>
            </a:r>
          </a:p>
        </p:txBody>
      </p:sp>
      <p:pic>
        <p:nvPicPr>
          <p:cNvPr id="65584" name="Picture 54" descr="logo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24976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1" grpId="0"/>
      <p:bldP spid="16422" grpId="0"/>
      <p:bldP spid="16423" grpId="0"/>
      <p:bldP spid="16424" grpId="0"/>
      <p:bldP spid="16425" grpId="0"/>
      <p:bldP spid="16426" grpId="0"/>
      <p:bldP spid="16427" grpId="0"/>
      <p:bldP spid="16428" grpId="0"/>
      <p:bldP spid="16429" grpId="0"/>
      <p:bldP spid="16430" grpId="0"/>
      <p:bldP spid="16431" grpId="0"/>
      <p:bldP spid="164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554790"/>
            <a:ext cx="7772400" cy="707886"/>
          </a:xfrm>
        </p:spPr>
        <p:txBody>
          <a:bodyPr/>
          <a:lstStyle/>
          <a:p>
            <a:pPr eaLnBrk="1" hangingPunct="1">
              <a:defRPr/>
            </a:pPr>
            <a:r>
              <a:rPr lang="en-ZA" sz="4000" dirty="0" smtClean="0">
                <a:latin typeface="Times" charset="0"/>
                <a:cs typeface="+mj-cs"/>
              </a:rPr>
              <a:t>Introduction </a:t>
            </a:r>
            <a:endParaRPr lang="en-US" sz="4000" dirty="0" smtClean="0">
              <a:latin typeface="Times" charset="0"/>
              <a:cs typeface="+mj-cs"/>
            </a:endParaRP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412776"/>
            <a:ext cx="3810000" cy="483244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Computers connected Internet Protocol (IP) addresses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Easier to remember computer names than IP addresses or numerical strings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Times" charset="0"/>
                <a:hlinkClick r:id="rId3"/>
              </a:rPr>
              <a:t>www.sabinet.co.za</a:t>
            </a:r>
            <a:r>
              <a:rPr lang="en-US" sz="2400" dirty="0" smtClean="0">
                <a:latin typeface="Times" charset="0"/>
              </a:rPr>
              <a:t>  or 198.54.80.16?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First come-first-serve</a:t>
            </a:r>
          </a:p>
          <a:p>
            <a:pPr eaLnBrk="1" hangingPunct="1">
              <a:defRPr/>
            </a:pPr>
            <a:endParaRPr lang="en-US" sz="2800" dirty="0" smtClean="0">
              <a:latin typeface="Times" charset="0"/>
              <a:cs typeface="+mn-cs"/>
            </a:endParaRPr>
          </a:p>
        </p:txBody>
      </p:sp>
      <p:pic>
        <p:nvPicPr>
          <p:cNvPr id="17411" name="Picture 8" descr="dn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916113"/>
            <a:ext cx="39481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1266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4" descr="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6" name="Picture 5" descr="log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36613"/>
            <a:ext cx="217328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49" name="Picture 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848600" cy="705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1195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7523162" cy="33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lvl="1"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lvl="1" eaLnBrk="1" hangingPunct="1">
              <a:buFontTx/>
              <a:buNone/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z="1800" smtClean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endParaRPr lang="zh-CN" altLang="en-US" smtClean="0">
              <a:ea typeface="宋体" charset="0"/>
              <a:cs typeface="宋体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2400" b="1" u="sng" smtClean="0">
                <a:solidFill>
                  <a:srgbClr val="FF3300"/>
                </a:solidFill>
                <a:ea typeface="宋体" charset="0"/>
                <a:cs typeface="宋体" charset="0"/>
              </a:rPr>
              <a:t>DECISIONS OF THE ARBITRATOR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7885113" y="2997200"/>
            <a:ext cx="7191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7812088" y="3284538"/>
            <a:ext cx="6477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7885113" y="3573463"/>
            <a:ext cx="720725" cy="144462"/>
          </a:xfrm>
          <a:custGeom>
            <a:avLst/>
            <a:gdLst>
              <a:gd name="T0" fmla="*/ 559 w 559"/>
              <a:gd name="T1" fmla="*/ 0 h 337"/>
              <a:gd name="T2" fmla="*/ 0 w 559"/>
              <a:gd name="T3" fmla="*/ 337 h 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59" h="337">
                <a:moveTo>
                  <a:pt x="559" y="0"/>
                </a:moveTo>
                <a:lnTo>
                  <a:pt x="0" y="3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1331640" y="3717032"/>
            <a:ext cx="7920037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u="sng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An Arbitrator may make the following decisions  :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altLang="zh-CN" dirty="0">
                <a:ea typeface="宋体" charset="0"/>
                <a:cs typeface="宋体" charset="0"/>
              </a:rPr>
              <a:t>  REFUSE DISPUTE </a:t>
            </a:r>
            <a:r>
              <a:rPr lang="en-US" altLang="zh-CN" sz="1600" dirty="0">
                <a:solidFill>
                  <a:srgbClr val="FF3300"/>
                </a:solidFill>
                <a:ea typeface="宋体" charset="0"/>
                <a:cs typeface="宋体" charset="0"/>
              </a:rPr>
              <a:t>( </a:t>
            </a:r>
            <a:r>
              <a:rPr lang="en-US" altLang="zh-CN" sz="1400" dirty="0">
                <a:solidFill>
                  <a:srgbClr val="FF3300"/>
                </a:solidFill>
                <a:ea typeface="宋体" charset="0"/>
                <a:cs typeface="宋体" charset="0"/>
              </a:rPr>
              <a:t>e.g. No merits in claim, reverse domain name high jacking  etc.)</a:t>
            </a:r>
            <a:r>
              <a:rPr lang="en-US" altLang="zh-CN" sz="1400" dirty="0">
                <a:ea typeface="宋体" charset="0"/>
                <a:cs typeface="宋体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altLang="zh-CN" dirty="0">
                <a:ea typeface="宋体" charset="0"/>
                <a:cs typeface="宋体" charset="0"/>
              </a:rPr>
              <a:t>  TRANSFER DOMAIN NAME </a:t>
            </a:r>
            <a:r>
              <a:rPr lang="en-US" altLang="zh-CN" sz="1400" dirty="0">
                <a:solidFill>
                  <a:srgbClr val="FF3300"/>
                </a:solidFill>
                <a:ea typeface="宋体" charset="0"/>
                <a:cs typeface="宋体" charset="0"/>
              </a:rPr>
              <a:t>( e.g. Cyber squatting, Passing off ,Typo Squatting etc.)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altLang="zh-CN" dirty="0">
                <a:ea typeface="宋体" charset="0"/>
                <a:cs typeface="宋体" charset="0"/>
              </a:rPr>
              <a:t>  MAKE SETTLEMENT A BINDING DECISION ON PARTIES </a:t>
            </a:r>
          </a:p>
        </p:txBody>
      </p:sp>
      <p:pic>
        <p:nvPicPr>
          <p:cNvPr id="69640" name="Picture 22" descr="log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76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26155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818" name="Group 2"/>
          <p:cNvGraphicFramePr>
            <a:graphicFrameLocks noGrp="1"/>
          </p:cNvGraphicFramePr>
          <p:nvPr>
            <p:ph idx="1"/>
          </p:nvPr>
        </p:nvGraphicFramePr>
        <p:xfrm>
          <a:off x="685800" y="769938"/>
          <a:ext cx="7772400" cy="445004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9688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Badge of origin;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Distinctive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Use in commerce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Identifier of IP address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Generic, descriptive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Commercial or non-commercial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0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Territorially based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Same mark different goods or services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Global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gTLD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or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ccTLD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Unique - First come first serve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Cybersquatting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Typo-squatting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8829" name="Picture 13" descr="coke">
            <a:hlinkClick r:id="rId3"/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0"/>
            <a:ext cx="1368425" cy="800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4829" name="Picture 14" descr="accredited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28575"/>
            <a:ext cx="1120776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0" name="Picture 15" descr="dn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15888"/>
            <a:ext cx="1112837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1" name="Picture 4" descr="dn6CAGTMBW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508500"/>
            <a:ext cx="135096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02986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33663"/>
            <a:ext cx="44640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07950" y="3338513"/>
            <a:ext cx="9117013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400" b="1"/>
              <a:t>People Eating Tasty Animals</a:t>
            </a:r>
            <a:r>
              <a:rPr lang="en-US" sz="1400"/>
              <a:t> is in no way connected with, or endorsed by, </a:t>
            </a:r>
            <a:r>
              <a:rPr lang="en-US" sz="1400" b="1"/>
              <a:t>People for the Ethical Treatment of Animals</a:t>
            </a:r>
            <a:r>
              <a:rPr lang="en-US" sz="1400"/>
              <a:t>.</a:t>
            </a:r>
            <a:br>
              <a:rPr lang="en-US" sz="1400"/>
            </a:br>
            <a:r>
              <a:rPr lang="en-US" sz="1400"/>
              <a:t>Individuals and organizations whose names appear here do not necessarily endorse the contents of this page. </a:t>
            </a:r>
          </a:p>
          <a:p>
            <a:pPr algn="ctr"/>
            <a:endParaRPr lang="en-US" sz="1400" b="1"/>
          </a:p>
          <a:p>
            <a:pPr algn="ctr"/>
            <a:r>
              <a:rPr lang="en-US" sz="1400" b="1"/>
              <a:t>A resource for those who enjoy eating meat, wearing fur and leather, hunting, and the fruits of scientific research (and more!).</a:t>
            </a:r>
          </a:p>
          <a:p>
            <a:endParaRPr lang="en-US"/>
          </a:p>
        </p:txBody>
      </p:sp>
      <p:graphicFrame>
        <p:nvGraphicFramePr>
          <p:cNvPr id="126980" name="Group 4"/>
          <p:cNvGraphicFramePr>
            <a:graphicFrameLocks noGrp="1"/>
          </p:cNvGraphicFramePr>
          <p:nvPr/>
        </p:nvGraphicFramePr>
        <p:xfrm>
          <a:off x="1933575" y="5124450"/>
          <a:ext cx="5775325" cy="1328740"/>
        </p:xfrm>
        <a:graphic>
          <a:graphicData uri="http://schemas.openxmlformats.org/drawingml/2006/table">
            <a:tbl>
              <a:tblPr/>
              <a:tblGrid>
                <a:gridCol w="707811"/>
                <a:gridCol w="1072707"/>
                <a:gridCol w="597902"/>
                <a:gridCol w="1154772"/>
                <a:gridCol w="1185546"/>
                <a:gridCol w="1056587"/>
              </a:tblGrid>
              <a:tr h="30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Meat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Leather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Fur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Taxidermy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Hunting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Fishing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Pets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Research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Miscellaneous 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Comments 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Hate Mail 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marL="91444" marR="91444" marT="45684" marB="4568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7" name="Rectangle 26"/>
          <p:cNvSpPr>
            <a:spLocks noChangeArrowheads="1"/>
          </p:cNvSpPr>
          <p:nvPr/>
        </p:nvSpPr>
        <p:spPr bwMode="auto">
          <a:xfrm>
            <a:off x="4397375" y="3930650"/>
            <a:ext cx="187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US" sz="1000"/>
          </a:p>
          <a:p>
            <a:pPr algn="ctr"/>
            <a:endParaRPr lang="en-US"/>
          </a:p>
        </p:txBody>
      </p:sp>
      <p:pic>
        <p:nvPicPr>
          <p:cNvPr id="327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8913"/>
            <a:ext cx="4648200" cy="1438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3893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41500"/>
            <a:ext cx="72009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705153"/>
      </p:ext>
    </p:extLst>
  </p:cSld>
  <p:clrMapOvr>
    <a:masterClrMapping/>
  </p:clrMapOvr>
  <p:transition xmlns:p14="http://schemas.microsoft.com/office/powerpoint/2010/main" spd="slow">
    <p:spli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smtClean="0">
                <a:latin typeface="Times" charset="0"/>
                <a:cs typeface="+mj-cs"/>
              </a:rPr>
              <a:t>Limits of tm remedies</a:t>
            </a:r>
            <a:endParaRPr lang="en-US" smtClean="0">
              <a:latin typeface="Times" charset="0"/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ZA" sz="2800" dirty="0" smtClean="0">
                <a:latin typeface="Times" charset="0"/>
                <a:cs typeface="+mn-cs"/>
              </a:rPr>
              <a:t>Peta’s problem…</a:t>
            </a:r>
          </a:p>
          <a:p>
            <a:pPr eaLnBrk="1" hangingPunct="1">
              <a:defRPr/>
            </a:pPr>
            <a:r>
              <a:rPr lang="en-ZA" sz="2800" dirty="0" smtClean="0">
                <a:latin typeface="Times" charset="0"/>
                <a:cs typeface="+mn-cs"/>
              </a:rPr>
              <a:t>Use in course of trade: passive holding or non-use</a:t>
            </a:r>
          </a:p>
          <a:p>
            <a:pPr eaLnBrk="1" hangingPunct="1">
              <a:defRPr/>
            </a:pPr>
            <a:r>
              <a:rPr lang="en-ZA" sz="2800" dirty="0" smtClean="0">
                <a:latin typeface="Times" charset="0"/>
                <a:cs typeface="+mn-cs"/>
              </a:rPr>
              <a:t>Use in relation to unrelated goods/services or non-commercial use?</a:t>
            </a:r>
          </a:p>
          <a:p>
            <a:pPr eaLnBrk="1" hangingPunct="1">
              <a:defRPr/>
            </a:pPr>
            <a:r>
              <a:rPr lang="en-ZA" sz="2800" dirty="0" smtClean="0">
                <a:latin typeface="Times" charset="0"/>
                <a:cs typeface="+mn-cs"/>
              </a:rPr>
              <a:t>Only one domain name registration not differentiation  of different proprietors for identical marks for different goods / services conflicting marks – eg Exel /Excel 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latin typeface="Time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53115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49275"/>
            <a:ext cx="37623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107950" y="3409950"/>
            <a:ext cx="91170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1000" b="1"/>
              <a:t>People Eating Tasty Animals</a:t>
            </a:r>
            <a:r>
              <a:rPr lang="en-US" sz="1000"/>
              <a:t> is in no way connected with, or endorsed by, </a:t>
            </a:r>
            <a:r>
              <a:rPr lang="en-US" sz="1000" b="1"/>
              <a:t>People for the Ethical Treatment of Animals</a:t>
            </a:r>
            <a:r>
              <a:rPr lang="en-US" sz="1000"/>
              <a:t>.</a:t>
            </a:r>
            <a:br>
              <a:rPr lang="en-US" sz="1000"/>
            </a:br>
            <a:r>
              <a:rPr lang="en-US" sz="1000"/>
              <a:t>Individuals and organizations whose names appear here do not necessarily endorse the contents of this page. </a:t>
            </a:r>
          </a:p>
          <a:p>
            <a:endParaRPr lang="en-US" sz="1200" b="1"/>
          </a:p>
          <a:p>
            <a:r>
              <a:rPr lang="en-US" sz="1200" b="1"/>
              <a:t>A resource for those who enjoy eating meat, wearing fur and leather, hunting, and the fruits of scientific research (and more!).</a:t>
            </a:r>
          </a:p>
          <a:p>
            <a:endParaRPr lang="en-US"/>
          </a:p>
        </p:txBody>
      </p:sp>
      <p:graphicFrame>
        <p:nvGraphicFramePr>
          <p:cNvPr id="126980" name="Group 4"/>
          <p:cNvGraphicFramePr>
            <a:graphicFrameLocks noGrp="1"/>
          </p:cNvGraphicFramePr>
          <p:nvPr/>
        </p:nvGraphicFramePr>
        <p:xfrm>
          <a:off x="2268538" y="4581525"/>
          <a:ext cx="4429125" cy="1152525"/>
        </p:xfrm>
        <a:graphic>
          <a:graphicData uri="http://schemas.openxmlformats.org/drawingml/2006/table">
            <a:tbl>
              <a:tblPr/>
              <a:tblGrid>
                <a:gridCol w="542925"/>
                <a:gridCol w="822325"/>
                <a:gridCol w="458787"/>
                <a:gridCol w="885825"/>
                <a:gridCol w="909638"/>
                <a:gridCol w="809625"/>
              </a:tblGrid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Meat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Leather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Fur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Taxidermy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Hunting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Fishing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Pets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Research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Miscellaneous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Comments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  <a:hlinkClick r:id="" action="ppaction://noaction"/>
                        </a:rPr>
                        <a:t>Hate Mail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33" name="Rectangle 26"/>
          <p:cNvSpPr>
            <a:spLocks noChangeArrowheads="1"/>
          </p:cNvSpPr>
          <p:nvPr/>
        </p:nvSpPr>
        <p:spPr bwMode="auto">
          <a:xfrm>
            <a:off x="4398963" y="393223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n-US" sz="1000"/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305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>
                <a:latin typeface="Calibri" charset="0"/>
                <a:cs typeface="+mj-cs"/>
              </a:rPr>
              <a:t>Limits of tm in the on-line world</a:t>
            </a:r>
            <a:endParaRPr lang="en-US" dirty="0" smtClean="0">
              <a:latin typeface="Calibri" charset="0"/>
              <a:cs typeface="+mj-cs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0768"/>
            <a:ext cx="7772400" cy="4904457"/>
          </a:xfrm>
        </p:spPr>
        <p:txBody>
          <a:bodyPr/>
          <a:lstStyle/>
          <a:p>
            <a:pPr eaLnBrk="1" hangingPunct="1">
              <a:defRPr/>
            </a:pPr>
            <a:r>
              <a:rPr lang="en-ZA" sz="2800" dirty="0" smtClean="0">
                <a:latin typeface="Calibri" charset="0"/>
                <a:cs typeface="+mn-cs"/>
              </a:rPr>
              <a:t>Use in course of trade: </a:t>
            </a:r>
            <a:r>
              <a:rPr lang="en-ZA" sz="2800" dirty="0" smtClean="0">
                <a:solidFill>
                  <a:srgbClr val="FF0000"/>
                </a:solidFill>
                <a:latin typeface="Calibri" charset="0"/>
                <a:cs typeface="+mn-cs"/>
              </a:rPr>
              <a:t>passive holding or non-use</a:t>
            </a:r>
          </a:p>
          <a:p>
            <a:pPr eaLnBrk="1" hangingPunct="1">
              <a:defRPr/>
            </a:pPr>
            <a:r>
              <a:rPr lang="en-ZA" sz="2800" dirty="0" smtClean="0">
                <a:latin typeface="Calibri" charset="0"/>
                <a:cs typeface="+mn-cs"/>
              </a:rPr>
              <a:t>Use in relation to </a:t>
            </a:r>
            <a:r>
              <a:rPr lang="en-ZA" sz="2800" dirty="0" smtClean="0">
                <a:solidFill>
                  <a:srgbClr val="FF0000"/>
                </a:solidFill>
                <a:latin typeface="Calibri" charset="0"/>
                <a:cs typeface="+mn-cs"/>
              </a:rPr>
              <a:t>unrelated goods/services </a:t>
            </a:r>
            <a:r>
              <a:rPr lang="en-ZA" sz="2800" dirty="0" smtClean="0">
                <a:latin typeface="Calibri" charset="0"/>
                <a:cs typeface="+mn-cs"/>
              </a:rPr>
              <a:t>or </a:t>
            </a:r>
            <a:r>
              <a:rPr lang="en-ZA" sz="2800" dirty="0" smtClean="0">
                <a:solidFill>
                  <a:srgbClr val="FF0000"/>
                </a:solidFill>
                <a:latin typeface="Calibri" charset="0"/>
                <a:cs typeface="+mn-cs"/>
              </a:rPr>
              <a:t>non-commercial use</a:t>
            </a:r>
            <a:endParaRPr lang="en-ZA" sz="2800" dirty="0" smtClean="0">
              <a:latin typeface="Calibri" charset="0"/>
              <a:cs typeface="+mn-cs"/>
            </a:endParaRPr>
          </a:p>
          <a:p>
            <a:pPr eaLnBrk="1" hangingPunct="1">
              <a:defRPr/>
            </a:pPr>
            <a:r>
              <a:rPr lang="en-ZA" sz="2800" dirty="0" smtClean="0">
                <a:latin typeface="Calibri" charset="0"/>
                <a:cs typeface="+mn-cs"/>
              </a:rPr>
              <a:t>Only one domain name registration not differentiation  of different proprietors for identical marks for different goods / services – eg. Exel/Excel Prince/Prince</a:t>
            </a:r>
          </a:p>
          <a:p>
            <a:pPr eaLnBrk="1" hangingPunct="1">
              <a:defRPr/>
            </a:pPr>
            <a:r>
              <a:rPr lang="en-ZA" sz="2800" dirty="0" smtClean="0">
                <a:latin typeface="Calibri" charset="0"/>
                <a:cs typeface="+mn-cs"/>
              </a:rPr>
              <a:t>Cybergriping 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latin typeface="Calibri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133084"/>
      </p:ext>
    </p:extLst>
  </p:cSld>
  <p:clrMapOvr>
    <a:masterClrMapping/>
  </p:clrMapOvr>
  <p:transition xmlns:p14="http://schemas.microsoft.com/office/powerpoint/2010/main" spd="slow">
    <p:zoom dir="in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latin typeface="Calibri" charset="0"/>
                <a:cs typeface="+mj-cs"/>
              </a:rPr>
              <a:t>Protest sites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2211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smtClean="0">
                <a:latin typeface="Calibri" charset="0"/>
                <a:cs typeface="+mn-cs"/>
              </a:rPr>
              <a:t>Telkomsucks.co.za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>
                <a:latin typeface="Calibri" charset="0"/>
                <a:cs typeface="+mn-cs"/>
              </a:rPr>
              <a:t>F*cktelkom.co.za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>
                <a:latin typeface="Calibri" charset="0"/>
                <a:cs typeface="+mn-cs"/>
              </a:rPr>
              <a:t>Hellkom.co.za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>
                <a:latin typeface="Calibri" charset="0"/>
                <a:cs typeface="+mn-cs"/>
              </a:rPr>
              <a:t>Tarnishment?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sz="2400" i="1" smtClean="0">
              <a:latin typeface="Calibri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sz="2800" smtClean="0">
              <a:latin typeface="Calibri" charset="0"/>
              <a:cs typeface="+mn-cs"/>
            </a:endParaRPr>
          </a:p>
        </p:txBody>
      </p:sp>
      <p:pic>
        <p:nvPicPr>
          <p:cNvPr id="34820" name="Picture 4" descr="GIF_Hellko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9563" y="1981200"/>
            <a:ext cx="2628900" cy="3559175"/>
          </a:xfrm>
        </p:spPr>
      </p:pic>
    </p:spTree>
    <p:extLst>
      <p:ext uri="{BB962C8B-B14F-4D97-AF65-F5344CB8AC3E}">
        <p14:creationId xmlns:p14="http://schemas.microsoft.com/office/powerpoint/2010/main" val="2737269721"/>
      </p:ext>
    </p:extLst>
  </p:cSld>
  <p:clrMapOvr>
    <a:masterClrMapping/>
  </p:clrMapOvr>
  <p:transition xmlns:p14="http://schemas.microsoft.com/office/powerpoint/2010/main" spd="slow">
    <p:newsfla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" charset="0"/>
                <a:cs typeface="+mj-cs"/>
              </a:rPr>
              <a:t>ICANN 1999: UDRP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  <a:cs typeface="+mn-cs"/>
              </a:rPr>
              <a:t>4(a)(i) Identical or confusingly similar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  <a:cs typeface="+mn-cs"/>
              </a:rPr>
              <a:t>4(a)(ii) Registrant no rights or legitimate interests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  <a:cs typeface="+mn-cs"/>
              </a:rPr>
              <a:t>4(a)(iii) Registered in bad faith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</a:rPr>
              <a:t>Intention to extort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</a:rPr>
              <a:t>Registered to prevent the use of the TM as a DN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Times" charset="0"/>
              </a:rPr>
              <a:t>For commercial gain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ZA" smtClean="0">
                <a:latin typeface="Times" charset="0"/>
                <a:cs typeface="+mn-cs"/>
              </a:rPr>
              <a:t>2008 2 329 WIPO adjudications 1 085 NAF</a:t>
            </a:r>
            <a:endParaRPr lang="en-US" smtClean="0">
              <a:latin typeface="Time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28493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" charset="0"/>
                <a:cs typeface="+mj-cs"/>
              </a:rPr>
              <a:t>4(a)(i) Identical or confusingly similar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cs typeface="+mn-cs"/>
              </a:rPr>
              <a:t>Disregard punctuation design elements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cs typeface="+mn-cs"/>
              </a:rPr>
              <a:t>Punctuation/spelling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hlinkClick r:id="rId3"/>
              </a:rPr>
              <a:t>www.Joecatoon.com</a:t>
            </a:r>
            <a:r>
              <a:rPr lang="en-US" dirty="0" smtClean="0">
                <a:latin typeface="Times" charset="0"/>
              </a:rPr>
              <a:t> = </a:t>
            </a:r>
            <a:r>
              <a:rPr lang="en-US" dirty="0" smtClean="0">
                <a:latin typeface="Times" charset="0"/>
                <a:hlinkClick r:id="rId4"/>
              </a:rPr>
              <a:t>www.JoeCarton.com</a:t>
            </a:r>
            <a:endParaRPr lang="en-US" dirty="0" smtClean="0">
              <a:latin typeface="Times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hlinkClick r:id="rId5"/>
              </a:rPr>
              <a:t>standerdbank.co.za </a:t>
            </a:r>
            <a:r>
              <a:rPr lang="en-US" dirty="0" smtClean="0">
                <a:latin typeface="Times" charset="0"/>
              </a:rPr>
              <a:t>= </a:t>
            </a:r>
            <a:r>
              <a:rPr lang="en-US" dirty="0" smtClean="0">
                <a:latin typeface="Times" charset="0"/>
                <a:hlinkClick r:id="rId6"/>
              </a:rPr>
              <a:t>standardbank.co.za</a:t>
            </a:r>
            <a:endParaRPr lang="en-US" dirty="0" smtClean="0">
              <a:latin typeface="Times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latin typeface="Times" charset="0"/>
              </a:rPr>
              <a:t>Typo squatting: </a:t>
            </a:r>
            <a:r>
              <a:rPr lang="en-GB" i="1" dirty="0" smtClean="0">
                <a:latin typeface="Times" charset="0"/>
              </a:rPr>
              <a:t>Jews for Jesus v Brodsky</a:t>
            </a:r>
            <a:endParaRPr lang="en-US" dirty="0" smtClean="0">
              <a:latin typeface="Times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</a:rPr>
              <a:t>E.g. </a:t>
            </a:r>
            <a:r>
              <a:rPr lang="en-US" dirty="0" err="1" smtClean="0">
                <a:latin typeface="Times" charset="0"/>
              </a:rPr>
              <a:t>JewsForJesus.com</a:t>
            </a:r>
            <a:r>
              <a:rPr lang="en-US" dirty="0" smtClean="0">
                <a:latin typeface="Times" charset="0"/>
              </a:rPr>
              <a:t> =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</a:rPr>
              <a:t>Jews f   r  Jesus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Times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>
              <a:latin typeface="Times" charset="0"/>
            </a:endParaRPr>
          </a:p>
        </p:txBody>
      </p:sp>
      <p:pic>
        <p:nvPicPr>
          <p:cNvPr id="51203" name="Picture 4" descr="star-d1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013176"/>
            <a:ext cx="251395" cy="25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04963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64807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" charset="0"/>
                <a:cs typeface="+mj-cs"/>
              </a:rPr>
              <a:t>Domain name: web site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US" dirty="0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US" dirty="0" smtClean="0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US" dirty="0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US" dirty="0" smtClean="0">
              <a:latin typeface="Times" charset="0"/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dirty="0" smtClean="0">
                <a:latin typeface="Times" charset="0"/>
                <a:cs typeface="+mn-cs"/>
              </a:rPr>
              <a:t>http</a:t>
            </a:r>
            <a:r>
              <a:rPr lang="en-US" dirty="0">
                <a:latin typeface="Times" charset="0"/>
                <a:cs typeface="+mn-cs"/>
              </a:rPr>
              <a:t>://</a:t>
            </a:r>
            <a:r>
              <a:rPr lang="en-US" dirty="0" err="1">
                <a:latin typeface="Times" charset="0"/>
                <a:cs typeface="+mn-cs"/>
              </a:rPr>
              <a:t>www.youtube.com</a:t>
            </a:r>
            <a:r>
              <a:rPr lang="en-US" dirty="0">
                <a:latin typeface="Times" charset="0"/>
                <a:cs typeface="+mn-cs"/>
              </a:rPr>
              <a:t>/</a:t>
            </a:r>
            <a:r>
              <a:rPr lang="en-US" dirty="0" err="1">
                <a:latin typeface="Times" charset="0"/>
                <a:cs typeface="+mn-cs"/>
              </a:rPr>
              <a:t>watch?feature</a:t>
            </a:r>
            <a:r>
              <a:rPr lang="en-US" dirty="0">
                <a:latin typeface="Times" charset="0"/>
                <a:cs typeface="+mn-cs"/>
              </a:rPr>
              <a:t>=</a:t>
            </a:r>
            <a:r>
              <a:rPr lang="en-US" dirty="0" err="1">
                <a:latin typeface="Times" charset="0"/>
                <a:cs typeface="+mn-cs"/>
              </a:rPr>
              <a:t>player_detailpage&amp;v</a:t>
            </a:r>
            <a:r>
              <a:rPr lang="en-US" dirty="0">
                <a:latin typeface="Times" charset="0"/>
                <a:cs typeface="+mn-cs"/>
              </a:rPr>
              <a:t>=2ZUxoi7YNgs</a:t>
            </a:r>
            <a:endParaRPr lang="en-US" dirty="0" smtClean="0">
              <a:latin typeface="Times" charset="0"/>
              <a:cs typeface="+mn-cs"/>
            </a:endParaRPr>
          </a:p>
        </p:txBody>
      </p:sp>
      <p:pic>
        <p:nvPicPr>
          <p:cNvPr id="19459" name="Picture 4" descr="domain-name-ser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48196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9270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" charset="0"/>
                <a:cs typeface="+mj-cs"/>
              </a:rPr>
              <a:t>Addition of generic/descriptive words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" charset="0"/>
                <a:cs typeface="+mn-cs"/>
                <a:hlinkClick r:id="rId3"/>
              </a:rPr>
              <a:t>www.vogueMag.com</a:t>
            </a:r>
            <a:endParaRPr lang="en-US" smtClean="0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US" smtClean="0">
              <a:latin typeface="Times" charset="0"/>
              <a:cs typeface="+mn-cs"/>
            </a:endParaRPr>
          </a:p>
        </p:txBody>
      </p:sp>
      <p:pic>
        <p:nvPicPr>
          <p:cNvPr id="53251" name="Picture 4" descr="31fnKqaESF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585913"/>
            <a:ext cx="3744912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50126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08012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Times" charset="0"/>
                <a:cs typeface="+mj-cs"/>
              </a:rPr>
              <a:t>UDRP 4(a)(iii) Registered in bad faith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800"/>
            <a:ext cx="7772400" cy="4616425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 smtClean="0">
                <a:latin typeface="Times" charset="0"/>
              </a:rPr>
              <a:t>Registered to prevent the use of the TM in a DN</a:t>
            </a:r>
          </a:p>
          <a:p>
            <a:pPr lvl="1" eaLnBrk="1" hangingPunct="1">
              <a:defRPr/>
            </a:pPr>
            <a:r>
              <a:rPr lang="en-US" dirty="0" smtClean="0">
                <a:latin typeface="Times" charset="0"/>
              </a:rPr>
              <a:t>For commercial gain</a:t>
            </a:r>
          </a:p>
          <a:p>
            <a:pPr lvl="2" eaLnBrk="1" hangingPunct="1">
              <a:defRPr/>
            </a:pPr>
            <a:r>
              <a:rPr lang="en-US" dirty="0" smtClean="0">
                <a:latin typeface="Times" charset="0"/>
              </a:rPr>
              <a:t>Landing pages – click income</a:t>
            </a:r>
          </a:p>
          <a:p>
            <a:pPr eaLnBrk="1" hangingPunct="1">
              <a:defRPr/>
            </a:pPr>
            <a:r>
              <a:rPr lang="en-US" dirty="0" smtClean="0">
                <a:latin typeface="Times" charset="0"/>
                <a:cs typeface="+mn-cs"/>
              </a:rPr>
              <a:t>ZA2007-0007 </a:t>
            </a:r>
            <a:r>
              <a:rPr lang="en-US" dirty="0" err="1" smtClean="0">
                <a:latin typeface="Times" charset="0"/>
                <a:cs typeface="+mn-cs"/>
              </a:rPr>
              <a:t>fifa.co.za</a:t>
            </a:r>
            <a:r>
              <a:rPr lang="en-US" dirty="0" smtClean="0">
                <a:latin typeface="Times" charset="0"/>
                <a:cs typeface="+mn-cs"/>
              </a:rPr>
              <a:t>. </a:t>
            </a:r>
          </a:p>
          <a:p>
            <a:pPr lvl="1" eaLnBrk="1" hangingPunct="1">
              <a:defRPr/>
            </a:pPr>
            <a:r>
              <a:rPr lang="en-US" dirty="0" smtClean="0">
                <a:latin typeface="Times" charset="0"/>
              </a:rPr>
              <a:t>Not the extent to which the registration will prejudice FIFA</a:t>
            </a:r>
            <a:r>
              <a:rPr lang="ja-JP" altLang="en-US" dirty="0" smtClean="0">
                <a:latin typeface="Times" charset="0"/>
              </a:rPr>
              <a:t>’</a:t>
            </a:r>
            <a:r>
              <a:rPr lang="en-US" dirty="0" smtClean="0">
                <a:latin typeface="Times" charset="0"/>
              </a:rPr>
              <a:t>S funding of WORLD CUP tournaments, licensing and franchising efforts, but the potential for it to do so   </a:t>
            </a:r>
          </a:p>
          <a:p>
            <a:pPr lvl="2" eaLnBrk="1" hangingPunct="1">
              <a:defRPr/>
            </a:pPr>
            <a:r>
              <a:rPr lang="en-GB" i="1" dirty="0" smtClean="0">
                <a:latin typeface="Times" charset="0"/>
              </a:rPr>
              <a:t> </a:t>
            </a:r>
          </a:p>
          <a:p>
            <a:pPr eaLnBrk="1" hangingPunct="1">
              <a:defRPr/>
            </a:pPr>
            <a:endParaRPr lang="en-US" dirty="0" smtClean="0">
              <a:latin typeface="Times" charset="0"/>
              <a:cs typeface="+mn-cs"/>
            </a:endParaRPr>
          </a:p>
        </p:txBody>
      </p:sp>
      <p:pic>
        <p:nvPicPr>
          <p:cNvPr id="55299" name="Picture 4" descr="world_cup_2010_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365625"/>
            <a:ext cx="15128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68499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0081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err="1" smtClean="0">
                <a:latin typeface="Times" charset="0"/>
                <a:cs typeface="+mj-cs"/>
              </a:rPr>
              <a:t>madonna.com</a:t>
            </a:r>
            <a:endParaRPr lang="en-US" dirty="0" smtClean="0">
              <a:latin typeface="Times" charset="0"/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340768"/>
            <a:ext cx="5879405" cy="475523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 smtClean="0">
                <a:latin typeface="Times" charset="0"/>
                <a:cs typeface="+mn-cs"/>
              </a:rPr>
              <a:t>Madonna </a:t>
            </a:r>
            <a:r>
              <a:rPr lang="en-US" sz="2800" i="1" dirty="0" err="1" smtClean="0">
                <a:latin typeface="Times" charset="0"/>
                <a:cs typeface="+mn-cs"/>
              </a:rPr>
              <a:t>Cicone</a:t>
            </a:r>
            <a:r>
              <a:rPr lang="en-US" sz="2800" i="1" dirty="0" smtClean="0">
                <a:latin typeface="Times" charset="0"/>
                <a:cs typeface="+mn-cs"/>
              </a:rPr>
              <a:t> p/t/a Madonna v Dan </a:t>
            </a:r>
            <a:r>
              <a:rPr lang="en-US" sz="2800" i="1" dirty="0" err="1" smtClean="0">
                <a:latin typeface="Times" charset="0"/>
                <a:cs typeface="+mn-cs"/>
              </a:rPr>
              <a:t>Parishi</a:t>
            </a:r>
            <a:r>
              <a:rPr lang="en-US" sz="2800" dirty="0" smtClean="0">
                <a:latin typeface="Times" charset="0"/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Madonna – dictionary meaning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Disclaimer – Madonna; Church; Madonna Hospital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Not bona fide offering of goods &amp; services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Times" charset="0"/>
              </a:rPr>
              <a:t>Intentionally trade on another</a:t>
            </a:r>
            <a:r>
              <a:rPr lang="ja-JP" altLang="en-US" sz="2400" dirty="0" smtClean="0">
                <a:latin typeface="Times" charset="0"/>
              </a:rPr>
              <a:t>’</a:t>
            </a:r>
            <a:r>
              <a:rPr lang="en-US" sz="2400" dirty="0" smtClean="0">
                <a:latin typeface="Times" charset="0"/>
              </a:rPr>
              <a:t>s fame 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" charset="0"/>
                <a:cs typeface="+mn-cs"/>
              </a:rPr>
              <a:t>DN transferred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443663" y="2420938"/>
            <a:ext cx="2205037" cy="4114800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Times" charset="0"/>
              <a:cs typeface="+mn-cs"/>
            </a:endParaRPr>
          </a:p>
        </p:txBody>
      </p:sp>
      <p:pic>
        <p:nvPicPr>
          <p:cNvPr id="57348" name="Picture 5" descr="ss_070424_twics_0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60648"/>
            <a:ext cx="15938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6" descr="4862_image_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4664"/>
            <a:ext cx="14462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7" descr="pa64033_175x175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060575"/>
            <a:ext cx="2201862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64930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Times" charset="0"/>
                <a:cs typeface="+mj-cs"/>
              </a:rPr>
              <a:t>Legitimate Interests/ Lack of bad faith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7772400" cy="454441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cs typeface="+mn-cs"/>
              </a:rPr>
              <a:t>Lack of bad faith registration: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</a:rPr>
              <a:t>No knowledge of mark; without intent to take advantage of Complainant</a:t>
            </a:r>
            <a:r>
              <a:rPr lang="ja-JP" altLang="en-US" dirty="0" smtClean="0">
                <a:latin typeface="Times" charset="0"/>
              </a:rPr>
              <a:t>’</a:t>
            </a:r>
            <a:r>
              <a:rPr lang="en-US" dirty="0" smtClean="0">
                <a:latin typeface="Times" charset="0"/>
              </a:rPr>
              <a:t>s rights;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  <a:cs typeface="+mn-cs"/>
              </a:rPr>
              <a:t>Lack of bad faith use: bona fide offering of goods or service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" charset="0"/>
              </a:rPr>
              <a:t>Complete lack of evidence that the DN – generic term – related in any way to Complainant</a:t>
            </a:r>
            <a:r>
              <a:rPr lang="ja-JP" altLang="en-US" dirty="0" smtClean="0">
                <a:latin typeface="Times" charset="0"/>
              </a:rPr>
              <a:t>’</a:t>
            </a:r>
            <a:r>
              <a:rPr lang="en-US" dirty="0" smtClean="0">
                <a:latin typeface="Times" charset="0"/>
              </a:rPr>
              <a:t>s mark (kiwi polish v kiwi search engines)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Times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Times" charset="0"/>
              <a:cs typeface="+mn-cs"/>
            </a:endParaRPr>
          </a:p>
        </p:txBody>
      </p:sp>
      <p:pic>
        <p:nvPicPr>
          <p:cNvPr id="59395" name="Picture 4" descr="img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300663"/>
            <a:ext cx="1800225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7208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317774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Times" charset="0"/>
                <a:cs typeface="+mj-cs"/>
              </a:rPr>
              <a:t>G. A. </a:t>
            </a:r>
            <a:r>
              <a:rPr lang="en-US" sz="4000" dirty="0" err="1" smtClean="0">
                <a:latin typeface="Times" charset="0"/>
                <a:cs typeface="+mj-cs"/>
              </a:rPr>
              <a:t>Modefine</a:t>
            </a:r>
            <a:r>
              <a:rPr lang="en-US" sz="4000" dirty="0" smtClean="0">
                <a:latin typeface="Times" charset="0"/>
                <a:cs typeface="+mj-cs"/>
              </a:rPr>
              <a:t> S.A. v. A.R. Mani</a:t>
            </a:r>
            <a:br>
              <a:rPr lang="en-US" sz="4000" dirty="0" smtClean="0">
                <a:latin typeface="Times" charset="0"/>
                <a:cs typeface="+mj-cs"/>
              </a:rPr>
            </a:br>
            <a:r>
              <a:rPr lang="en-US" sz="4000" dirty="0" smtClean="0">
                <a:latin typeface="Times" charset="0"/>
                <a:cs typeface="+mj-cs"/>
              </a:rPr>
              <a:t>Case No. D2001-0537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5339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" charset="0"/>
                <a:cs typeface="+mn-cs"/>
              </a:rPr>
              <a:t>"ARMANI" "GIORGIO ARMANI" "EMPORIO ARMANI"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latin typeface="Times" charset="0"/>
                <a:cs typeface="+mn-cs"/>
              </a:rPr>
              <a:t>Anand</a:t>
            </a:r>
            <a:r>
              <a:rPr lang="en-US" sz="2400" dirty="0" smtClean="0">
                <a:latin typeface="Times" charset="0"/>
                <a:cs typeface="+mn-cs"/>
              </a:rPr>
              <a:t> </a:t>
            </a:r>
            <a:r>
              <a:rPr lang="en-US" sz="2400" dirty="0" err="1" smtClean="0">
                <a:latin typeface="Times" charset="0"/>
                <a:cs typeface="+mn-cs"/>
              </a:rPr>
              <a:t>Ramnath</a:t>
            </a:r>
            <a:r>
              <a:rPr lang="en-US" sz="2400" dirty="0" smtClean="0">
                <a:latin typeface="Times" charset="0"/>
                <a:cs typeface="+mn-cs"/>
              </a:rPr>
              <a:t> Mani is the Respondent</a:t>
            </a:r>
            <a:r>
              <a:rPr lang="ja-JP" altLang="en-US" sz="2400" dirty="0" smtClean="0">
                <a:latin typeface="Times" charset="0"/>
                <a:cs typeface="+mn-cs"/>
              </a:rPr>
              <a:t>’</a:t>
            </a:r>
            <a:r>
              <a:rPr lang="en-US" sz="2400" dirty="0" smtClean="0">
                <a:latin typeface="Times" charset="0"/>
                <a:cs typeface="+mn-cs"/>
              </a:rPr>
              <a:t>s real name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" charset="0"/>
                <a:cs typeface="+mn-cs"/>
              </a:rPr>
              <a:t>No evidence that Registrant used domain name to take advantage /no evidence of confusion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" charset="0"/>
                <a:cs typeface="+mn-cs"/>
              </a:rPr>
              <a:t>No basis to peruse Complaint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" charset="0"/>
                <a:cs typeface="+mn-cs"/>
              </a:rPr>
              <a:t>Facts not disclosed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latin typeface="Times" charset="0"/>
              <a:cs typeface="+mn-cs"/>
            </a:endParaRPr>
          </a:p>
        </p:txBody>
      </p:sp>
      <p:sp>
        <p:nvSpPr>
          <p:cNvPr id="727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92725" y="1989138"/>
            <a:ext cx="3160713" cy="3527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400" smtClean="0">
                <a:latin typeface="Times" charset="0"/>
                <a:cs typeface="+mn-cs"/>
              </a:rPr>
              <a:t>http://marketing.blogs.ie.edu/archives/2007/09/armani_goes_onl.php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latin typeface="Times" charset="0"/>
              <a:cs typeface="+mn-cs"/>
            </a:endParaRPr>
          </a:p>
        </p:txBody>
      </p:sp>
      <p:pic>
        <p:nvPicPr>
          <p:cNvPr id="61444" name="Picture 5" descr="rates_arman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492375"/>
            <a:ext cx="1789112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4859338" y="4067175"/>
            <a:ext cx="352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2248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79208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124744"/>
            <a:ext cx="7772400" cy="5120481"/>
          </a:xfrm>
        </p:spPr>
        <p:txBody>
          <a:bodyPr/>
          <a:lstStyle/>
          <a:p>
            <a:r>
              <a:rPr lang="en-US" dirty="0" smtClean="0"/>
              <a:t>DNS plays an important part in Lesotho’s ICT</a:t>
            </a:r>
          </a:p>
          <a:p>
            <a:r>
              <a:rPr lang="en-US" dirty="0" smtClean="0"/>
              <a:t>Compelling policy imperatives for the management of the .</a:t>
            </a:r>
            <a:r>
              <a:rPr lang="en-US" dirty="0" err="1" smtClean="0"/>
              <a:t>ls</a:t>
            </a:r>
            <a:r>
              <a:rPr lang="en-US" dirty="0" smtClean="0"/>
              <a:t> DNS</a:t>
            </a:r>
          </a:p>
          <a:p>
            <a:r>
              <a:rPr lang="en-US" dirty="0" smtClean="0"/>
              <a:t>Regulations should be adopted for </a:t>
            </a:r>
          </a:p>
          <a:p>
            <a:pPr lvl="1"/>
            <a:r>
              <a:rPr lang="en-US" dirty="0" smtClean="0"/>
              <a:t> Authority; responsibilities </a:t>
            </a:r>
            <a:r>
              <a:rPr lang="en-US" dirty="0" err="1" smtClean="0"/>
              <a:t>regisrty</a:t>
            </a:r>
            <a:r>
              <a:rPr lang="en-US" dirty="0" smtClean="0"/>
              <a:t>; registrars and policy directives</a:t>
            </a:r>
          </a:p>
          <a:p>
            <a:pPr lvl="1"/>
            <a:r>
              <a:rPr lang="en-US" dirty="0" smtClean="0"/>
              <a:t>ADR proceedings and accreditation of providers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345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20150" y="0"/>
            <a:ext cx="323850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90A0987-5DBD-9243-B991-36F79B08759C}" type="slidenum">
              <a:rPr lang="en-US" sz="1000">
                <a:solidFill>
                  <a:srgbClr val="0E438A"/>
                </a:solidFill>
                <a:latin typeface="Zurich BT" charset="0"/>
                <a:cs typeface="Times New Roman" charset="0"/>
              </a:rPr>
              <a:pPr/>
              <a:t>36</a:t>
            </a:fld>
            <a:endParaRPr lang="en-US" sz="1000">
              <a:solidFill>
                <a:srgbClr val="0E438A"/>
              </a:solidFill>
              <a:latin typeface="Zurich BT" charset="0"/>
              <a:cs typeface="Times New Roman" charset="0"/>
            </a:endParaRPr>
          </a:p>
        </p:txBody>
      </p:sp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6913"/>
            <a:ext cx="7772400" cy="647700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THANK YOU…</a:t>
            </a:r>
            <a:endParaRPr lang="fr-FR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53251" name="TextBox 3"/>
          <p:cNvSpPr txBox="1">
            <a:spLocks noChangeArrowheads="1"/>
          </p:cNvSpPr>
          <p:nvPr/>
        </p:nvSpPr>
        <p:spPr bwMode="auto">
          <a:xfrm>
            <a:off x="395536" y="2276872"/>
            <a:ext cx="756126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GB" sz="2800" b="1" dirty="0" err="1"/>
              <a:t>Tana</a:t>
            </a:r>
            <a:r>
              <a:rPr lang="en-GB" sz="2800" b="1" dirty="0"/>
              <a:t> </a:t>
            </a:r>
            <a:r>
              <a:rPr lang="en-GB" sz="2800" b="1" dirty="0" err="1"/>
              <a:t>Pistorius</a:t>
            </a:r>
            <a:endParaRPr lang="en-GB" sz="2800" b="1" dirty="0"/>
          </a:p>
          <a:p>
            <a:r>
              <a:rPr lang="en-GB" sz="2000" b="1" dirty="0" smtClean="0"/>
              <a:t>ITU INTERNATIONAL EXPERT</a:t>
            </a:r>
          </a:p>
          <a:p>
            <a:r>
              <a:rPr lang="en-GB" sz="2400" b="1" dirty="0">
                <a:hlinkClick r:id="rId3"/>
              </a:rPr>
              <a:t>pistot@unisa.ac.za</a:t>
            </a:r>
            <a:endParaRPr lang="en-GB" sz="2400" b="1" dirty="0"/>
          </a:p>
          <a:p>
            <a:r>
              <a:rPr lang="en-GB" sz="1600" b="1" dirty="0"/>
              <a:t>Research Professor: UNISA</a:t>
            </a:r>
          </a:p>
          <a:p>
            <a:endParaRPr lang="en-GB" sz="2400" b="1" dirty="0"/>
          </a:p>
          <a:p>
            <a:endParaRPr lang="en-GB" sz="1200" dirty="0"/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825500" y="4021138"/>
            <a:ext cx="7418388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r>
              <a:rPr lang="fr-CH" sz="2100" b="1" dirty="0"/>
              <a:t>Union Internationale des Télécommunications </a:t>
            </a:r>
            <a:r>
              <a:rPr lang="en-GB" sz="2100" b="1" dirty="0"/>
              <a:t>International Telecommunication Union</a:t>
            </a:r>
            <a:r>
              <a:rPr lang="en-GB" sz="1700" dirty="0"/>
              <a:t/>
            </a:r>
            <a:br>
              <a:rPr lang="en-GB" sz="1700" dirty="0"/>
            </a:b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2575152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n-US" dirty="0" smtClean="0">
                <a:cs typeface="+mj-cs"/>
              </a:rPr>
              <a:t>WHY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alibri" charset="0"/>
                <a:cs typeface="+mn-cs"/>
              </a:rPr>
              <a:t>On-line presence 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charset="0"/>
              </a:rPr>
              <a:t>Worldwide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charset="0"/>
              </a:rPr>
              <a:t>Unique </a:t>
            </a:r>
          </a:p>
          <a:p>
            <a:pPr eaLnBrk="1" hangingPunct="1">
              <a:defRPr/>
            </a:pPr>
            <a:r>
              <a:rPr lang="en-US" dirty="0" smtClean="0">
                <a:latin typeface="Calibri" charset="0"/>
                <a:cs typeface="+mn-cs"/>
              </a:rPr>
              <a:t>Open &amp; closed systems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2" descr="dn6trafficzz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" r="5384"/>
          <a:stretch>
            <a:fillRect/>
          </a:stretch>
        </p:blipFill>
        <p:spPr>
          <a:xfrm>
            <a:off x="457200" y="549275"/>
            <a:ext cx="4038600" cy="55768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8649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64792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" charset="0"/>
                <a:cs typeface="+mj-cs"/>
              </a:rPr>
              <a:t>Levels of Domain names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737"/>
            <a:ext cx="7772400" cy="489880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246 million </a:t>
            </a:r>
            <a:r>
              <a:rPr lang="en-US" u="sng" dirty="0" smtClean="0">
                <a:cs typeface="+mn-cs"/>
                <a:hlinkClick r:id="rId3"/>
              </a:rPr>
              <a:t>top-level domains</a:t>
            </a:r>
            <a:r>
              <a:rPr lang="en-US" b="1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en-US" b="1" dirty="0" smtClean="0">
                <a:latin typeface="Times" charset="0"/>
                <a:cs typeface="+mn-cs"/>
              </a:rPr>
              <a:t>generic Top Level Domains</a:t>
            </a:r>
            <a:r>
              <a:rPr lang="en-US" dirty="0" smtClean="0">
                <a:latin typeface="Times" charset="0"/>
                <a:cs typeface="+mn-cs"/>
              </a:rPr>
              <a:t> (</a:t>
            </a:r>
            <a:r>
              <a:rPr lang="en-US" b="1" dirty="0" err="1" smtClean="0">
                <a:latin typeface="Times" charset="0"/>
                <a:cs typeface="+mn-cs"/>
              </a:rPr>
              <a:t>gTLD</a:t>
            </a:r>
            <a:r>
              <a:rPr lang="en-US" dirty="0" err="1" smtClean="0">
                <a:latin typeface="Times" charset="0"/>
                <a:cs typeface="+mn-cs"/>
              </a:rPr>
              <a:t>s</a:t>
            </a:r>
            <a:r>
              <a:rPr lang="en-US" dirty="0" smtClean="0">
                <a:latin typeface="Times" charset="0"/>
                <a:cs typeface="+mn-cs"/>
              </a:rPr>
              <a:t>) such as .com .</a:t>
            </a:r>
            <a:r>
              <a:rPr lang="en-US" dirty="0" err="1" smtClean="0">
                <a:latin typeface="Times" charset="0"/>
                <a:cs typeface="+mn-cs"/>
              </a:rPr>
              <a:t>gov</a:t>
            </a:r>
            <a:r>
              <a:rPr lang="en-US" dirty="0" smtClean="0">
                <a:latin typeface="Times" charset="0"/>
                <a:cs typeface="+mn-cs"/>
              </a:rPr>
              <a:t> .mil .cat .</a:t>
            </a:r>
            <a:r>
              <a:rPr lang="en-US" dirty="0" err="1" smtClean="0">
                <a:latin typeface="Times" charset="0"/>
                <a:cs typeface="+mn-cs"/>
              </a:rPr>
              <a:t>edu</a:t>
            </a:r>
            <a:r>
              <a:rPr lang="en-US" dirty="0" smtClean="0">
                <a:latin typeface="Times" charset="0"/>
                <a:cs typeface="+mn-cs"/>
              </a:rPr>
              <a:t>, - soon thousands</a:t>
            </a:r>
          </a:p>
          <a:p>
            <a:pPr lvl="1" eaLnBrk="1" hangingPunct="1">
              <a:defRPr/>
            </a:pPr>
            <a:r>
              <a:rPr lang="en-ZA" dirty="0" smtClean="0">
                <a:latin typeface="Times" charset="0"/>
              </a:rPr>
              <a:t>Also regional gTLDs - .eu and .asia </a:t>
            </a:r>
            <a:r>
              <a:rPr lang="en-ZA" sz="3200" b="1" dirty="0" smtClean="0">
                <a:solidFill>
                  <a:srgbClr val="FF0000"/>
                </a:solidFill>
                <a:latin typeface="Times" charset="0"/>
              </a:rPr>
              <a:t>.AFRICA</a:t>
            </a:r>
            <a:endParaRPr lang="en-US" sz="3200" b="1" dirty="0" smtClean="0">
              <a:solidFill>
                <a:srgbClr val="FF0000"/>
              </a:solidFill>
              <a:latin typeface="Times" charset="0"/>
            </a:endParaRPr>
          </a:p>
          <a:p>
            <a:pPr eaLnBrk="1" hangingPunct="1">
              <a:defRPr/>
            </a:pPr>
            <a:r>
              <a:rPr lang="en-US" dirty="0" smtClean="0">
                <a:latin typeface="Times" charset="0"/>
                <a:cs typeface="+mn-cs"/>
              </a:rPr>
              <a:t> </a:t>
            </a:r>
            <a:r>
              <a:rPr lang="en-US" dirty="0" err="1" smtClean="0">
                <a:latin typeface="Times" charset="0"/>
                <a:cs typeface="+mn-cs"/>
              </a:rPr>
              <a:t>ccTLDs</a:t>
            </a:r>
            <a:endParaRPr lang="en-US" dirty="0" smtClean="0">
              <a:latin typeface="Times" charset="0"/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latin typeface="Times" charset="0"/>
              </a:rPr>
              <a:t>.</a:t>
            </a:r>
            <a:r>
              <a:rPr lang="en-US" dirty="0" err="1" smtClean="0">
                <a:latin typeface="Times" charset="0"/>
              </a:rPr>
              <a:t>tz</a:t>
            </a:r>
            <a:r>
              <a:rPr lang="en-US" dirty="0" smtClean="0">
                <a:latin typeface="Times" charset="0"/>
              </a:rPr>
              <a:t> is the </a:t>
            </a:r>
            <a:r>
              <a:rPr lang="en-US" b="1" dirty="0" smtClean="0">
                <a:latin typeface="Times" charset="0"/>
              </a:rPr>
              <a:t>country code Top Level Domain</a:t>
            </a:r>
            <a:r>
              <a:rPr lang="en-US" dirty="0" smtClean="0">
                <a:latin typeface="Times" charset="0"/>
              </a:rPr>
              <a:t> (</a:t>
            </a:r>
            <a:r>
              <a:rPr lang="en-US" b="1" dirty="0" err="1" smtClean="0">
                <a:latin typeface="Times" charset="0"/>
              </a:rPr>
              <a:t>ccTLD</a:t>
            </a:r>
            <a:r>
              <a:rPr lang="en-US" dirty="0" smtClean="0">
                <a:latin typeface="Times" charset="0"/>
              </a:rPr>
              <a:t>) for Tanzania</a:t>
            </a:r>
            <a:r>
              <a:rPr lang="en-ZA" dirty="0" smtClean="0">
                <a:latin typeface="Times" charset="0"/>
              </a:rPr>
              <a:t> </a:t>
            </a:r>
            <a:endParaRPr lang="en-US" dirty="0" smtClean="0">
              <a:latin typeface="Times" charset="0"/>
            </a:endParaRPr>
          </a:p>
          <a:p>
            <a:pPr eaLnBrk="1" hangingPunct="1">
              <a:defRPr/>
            </a:pPr>
            <a:r>
              <a:rPr lang="en-US" dirty="0" err="1" smtClean="0">
                <a:latin typeface="Times" charset="0"/>
                <a:cs typeface="+mn-cs"/>
              </a:rPr>
              <a:t>co.ls</a:t>
            </a:r>
            <a:r>
              <a:rPr lang="en-US" dirty="0" smtClean="0">
                <a:latin typeface="Times" charset="0"/>
                <a:cs typeface="+mn-cs"/>
              </a:rPr>
              <a:t> &amp; </a:t>
            </a:r>
            <a:r>
              <a:rPr lang="en-US" dirty="0" err="1" smtClean="0">
                <a:latin typeface="Times" charset="0"/>
                <a:cs typeface="+mn-cs"/>
              </a:rPr>
              <a:t>org.ls</a:t>
            </a:r>
            <a:r>
              <a:rPr lang="en-US" dirty="0" smtClean="0">
                <a:latin typeface="Times" charset="0"/>
                <a:cs typeface="+mn-cs"/>
              </a:rPr>
              <a:t> = </a:t>
            </a:r>
            <a:r>
              <a:rPr lang="en-US" b="1" dirty="0" smtClean="0">
                <a:latin typeface="Times" charset="0"/>
                <a:cs typeface="+mn-cs"/>
              </a:rPr>
              <a:t>second level domain</a:t>
            </a:r>
            <a:r>
              <a:rPr lang="en-US" dirty="0" smtClean="0">
                <a:latin typeface="Times" charset="0"/>
                <a:cs typeface="+mn-cs"/>
              </a:rPr>
              <a:t> (</a:t>
            </a:r>
            <a:r>
              <a:rPr lang="en-US" b="1" dirty="0" smtClean="0">
                <a:latin typeface="Times" charset="0"/>
                <a:cs typeface="+mn-cs"/>
              </a:rPr>
              <a:t>SLD</a:t>
            </a:r>
            <a:r>
              <a:rPr lang="en-US" dirty="0" smtClean="0">
                <a:latin typeface="Times" charset="0"/>
                <a:cs typeface="+mn-cs"/>
              </a:rPr>
              <a:t> or </a:t>
            </a:r>
            <a:r>
              <a:rPr lang="en-US" b="1" dirty="0" smtClean="0">
                <a:latin typeface="Times" charset="0"/>
                <a:cs typeface="+mn-cs"/>
              </a:rPr>
              <a:t>2LD</a:t>
            </a:r>
            <a:r>
              <a:rPr lang="en-US" dirty="0" smtClean="0">
                <a:latin typeface="Times" charset="0"/>
                <a:cs typeface="+mn-cs"/>
              </a:rPr>
              <a:t>) of the .</a:t>
            </a:r>
            <a:r>
              <a:rPr lang="en-US" dirty="0" err="1" smtClean="0">
                <a:latin typeface="Times" charset="0"/>
                <a:cs typeface="+mn-cs"/>
              </a:rPr>
              <a:t>ls</a:t>
            </a:r>
            <a:r>
              <a:rPr lang="en-US" dirty="0" smtClean="0">
                <a:latin typeface="Times" charset="0"/>
                <a:cs typeface="+mn-cs"/>
              </a:rPr>
              <a:t> name space</a:t>
            </a:r>
          </a:p>
          <a:p>
            <a:pPr eaLnBrk="1" hangingPunct="1">
              <a:defRPr/>
            </a:pPr>
            <a:endParaRPr lang="en-US" dirty="0" smtClean="0">
              <a:latin typeface="Time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95163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Registries: 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They run &amp; maintain the registries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They have the skills &amp; capacity</a:t>
            </a:r>
          </a:p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Registrars: 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They sell &amp; grow the </a:t>
            </a:r>
            <a:r>
              <a:rPr lang="en-US" dirty="0" smtClean="0">
                <a:cs typeface="+mn-cs"/>
              </a:rPr>
              <a:t>.</a:t>
            </a:r>
            <a:r>
              <a:rPr lang="en-US" dirty="0" err="1" smtClean="0">
                <a:cs typeface="+mn-cs"/>
              </a:rPr>
              <a:t>ls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namespace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59410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.</a:t>
            </a:r>
            <a:r>
              <a:rPr lang="en-US" dirty="0" err="1" smtClean="0">
                <a:cs typeface="+mj-cs"/>
              </a:rPr>
              <a:t>ls</a:t>
            </a:r>
            <a:r>
              <a:rPr lang="en-US" dirty="0" smtClean="0">
                <a:cs typeface="+mj-cs"/>
              </a:rPr>
              <a:t> Registry 1993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Sponsoring </a:t>
            </a:r>
            <a:r>
              <a:rPr lang="en-US" sz="2800" dirty="0" err="1" smtClean="0">
                <a:cs typeface="+mn-cs"/>
              </a:rPr>
              <a:t>Organisation</a:t>
            </a:r>
            <a:r>
              <a:rPr lang="en-US" sz="2800" dirty="0" smtClean="0">
                <a:cs typeface="+mn-cs"/>
              </a:rPr>
              <a:t> - National University of Lesotho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Administrative Contact - ICT Manager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Lesotho Communications Authority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Technical contact (Registry) - Rhodes University primary name server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2 private second-level domains </a:t>
            </a:r>
            <a:r>
              <a:rPr lang="en-US" sz="2800" b="1" dirty="0" smtClean="0">
                <a:cs typeface="+mn-cs"/>
              </a:rPr>
              <a:t>.</a:t>
            </a:r>
            <a:r>
              <a:rPr lang="en-US" sz="2800" b="1" dirty="0" err="1" smtClean="0">
                <a:cs typeface="+mn-cs"/>
              </a:rPr>
              <a:t>quadrant.ls</a:t>
            </a:r>
            <a:r>
              <a:rPr lang="en-US" sz="2800" dirty="0" smtClean="0">
                <a:cs typeface="+mn-cs"/>
              </a:rPr>
              <a:t> and </a:t>
            </a:r>
            <a:r>
              <a:rPr lang="en-US" sz="2800" b="1" dirty="0" smtClean="0">
                <a:cs typeface="+mn-cs"/>
              </a:rPr>
              <a:t>.</a:t>
            </a:r>
            <a:r>
              <a:rPr lang="en-US" sz="2800" b="1" dirty="0" err="1" smtClean="0">
                <a:cs typeface="+mn-cs"/>
              </a:rPr>
              <a:t>nul.ls</a:t>
            </a:r>
            <a:r>
              <a:rPr lang="en-US" sz="2800" dirty="0" smtClean="0">
                <a:cs typeface="+mn-cs"/>
              </a:rPr>
              <a:t>. The latter is used by the NUL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25219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cs typeface="+mj-cs"/>
              </a:rPr>
              <a:t>.</a:t>
            </a:r>
            <a:r>
              <a:rPr lang="en-US" dirty="0" err="1" smtClean="0">
                <a:cs typeface="+mj-cs"/>
              </a:rPr>
              <a:t>ls</a:t>
            </a:r>
            <a:r>
              <a:rPr lang="en-US" dirty="0" smtClean="0">
                <a:cs typeface="+mj-cs"/>
              </a:rPr>
              <a:t> Registrars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 </a:t>
            </a:r>
            <a:r>
              <a:rPr lang="en-US" b="1" dirty="0" smtClean="0">
                <a:solidFill>
                  <a:srgbClr val="18FB2F"/>
                </a:solidFill>
                <a:cs typeface="+mn-cs"/>
              </a:rPr>
              <a:t>.</a:t>
            </a:r>
            <a:r>
              <a:rPr lang="en-US" sz="2800" b="1" dirty="0" err="1" smtClean="0">
                <a:solidFill>
                  <a:srgbClr val="18FB2F"/>
                </a:solidFill>
                <a:cs typeface="+mn-cs"/>
              </a:rPr>
              <a:t>ac.ls</a:t>
            </a:r>
            <a:r>
              <a:rPr lang="en-US" sz="2800" dirty="0" smtClean="0">
                <a:cs typeface="+mn-cs"/>
              </a:rPr>
              <a:t>- (2000) academic or educational </a:t>
            </a:r>
            <a:r>
              <a:rPr lang="en-US" sz="2800" dirty="0" err="1" smtClean="0">
                <a:cs typeface="+mn-cs"/>
              </a:rPr>
              <a:t>organisations</a:t>
            </a:r>
            <a:r>
              <a:rPr lang="en-US" sz="2800" dirty="0" smtClean="0">
                <a:cs typeface="+mn-cs"/>
              </a:rPr>
              <a:t> NUL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8000"/>
                </a:solidFill>
                <a:cs typeface="+mn-cs"/>
              </a:rPr>
              <a:t>.</a:t>
            </a:r>
            <a:r>
              <a:rPr lang="en-US" sz="2800" b="1" dirty="0" err="1" smtClean="0">
                <a:solidFill>
                  <a:srgbClr val="18FB2F"/>
                </a:solidFill>
                <a:cs typeface="+mn-cs"/>
              </a:rPr>
              <a:t>co.ls</a:t>
            </a:r>
            <a:r>
              <a:rPr lang="en-US" sz="2800" dirty="0" smtClean="0">
                <a:solidFill>
                  <a:srgbClr val="008000"/>
                </a:solidFill>
                <a:cs typeface="+mn-cs"/>
              </a:rPr>
              <a:t> </a:t>
            </a:r>
            <a:r>
              <a:rPr lang="en-US" sz="2800" dirty="0" smtClean="0">
                <a:cs typeface="+mn-cs"/>
              </a:rPr>
              <a:t>– (1999) commercial – Leo (Pty) Ltd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.</a:t>
            </a:r>
            <a:r>
              <a:rPr lang="en-US" sz="2800" dirty="0" err="1" smtClean="0">
                <a:cs typeface="+mn-cs"/>
              </a:rPr>
              <a:t>net.ls</a:t>
            </a:r>
            <a:r>
              <a:rPr lang="en-US" sz="2800" dirty="0" smtClean="0">
                <a:cs typeface="+mn-cs"/>
              </a:rPr>
              <a:t> – (2000) networks NUL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.</a:t>
            </a:r>
            <a:r>
              <a:rPr lang="en-US" sz="2800" b="1" dirty="0" err="1" smtClean="0">
                <a:solidFill>
                  <a:srgbClr val="18FB2F"/>
                </a:solidFill>
                <a:cs typeface="+mn-cs"/>
              </a:rPr>
              <a:t>gov.ls</a:t>
            </a:r>
            <a:r>
              <a:rPr lang="en-US" sz="2800" dirty="0" smtClean="0">
                <a:cs typeface="+mn-cs"/>
              </a:rPr>
              <a:t> – (1999) Ministry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8000"/>
                </a:solidFill>
                <a:cs typeface="+mn-cs"/>
              </a:rPr>
              <a:t>.</a:t>
            </a:r>
            <a:r>
              <a:rPr lang="en-US" sz="2800" b="1" dirty="0" err="1" smtClean="0">
                <a:solidFill>
                  <a:srgbClr val="18FB2F"/>
                </a:solidFill>
                <a:cs typeface="+mn-cs"/>
              </a:rPr>
              <a:t>org.ls</a:t>
            </a:r>
            <a:r>
              <a:rPr lang="en-US" sz="2800" dirty="0" smtClean="0">
                <a:solidFill>
                  <a:srgbClr val="008000"/>
                </a:solidFill>
                <a:cs typeface="+mn-cs"/>
              </a:rPr>
              <a:t> </a:t>
            </a:r>
            <a:r>
              <a:rPr lang="en-US" sz="2800" dirty="0" smtClean="0">
                <a:cs typeface="+mn-cs"/>
              </a:rPr>
              <a:t>– (1999) non-profit – Leo (Pty) Ltd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.</a:t>
            </a:r>
            <a:r>
              <a:rPr lang="en-US" sz="2800" dirty="0" err="1" smtClean="0">
                <a:cs typeface="+mn-cs"/>
              </a:rPr>
              <a:t>parliment.ls</a:t>
            </a:r>
            <a:r>
              <a:rPr lang="en-US" sz="2800" dirty="0" smtClean="0">
                <a:cs typeface="+mn-cs"/>
              </a:rPr>
              <a:t> (2005) Ministry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2 private SLDs - </a:t>
            </a:r>
            <a:r>
              <a:rPr lang="en-US" sz="2800" b="1" dirty="0" smtClean="0">
                <a:cs typeface="+mn-cs"/>
              </a:rPr>
              <a:t>.</a:t>
            </a:r>
            <a:r>
              <a:rPr lang="en-US" sz="2800" b="1" dirty="0" err="1" smtClean="0">
                <a:cs typeface="+mn-cs"/>
              </a:rPr>
              <a:t>quadrant.ls</a:t>
            </a:r>
            <a:r>
              <a:rPr lang="en-US" sz="2800" dirty="0" smtClean="0">
                <a:cs typeface="+mn-cs"/>
              </a:rPr>
              <a:t> and </a:t>
            </a:r>
            <a:r>
              <a:rPr lang="en-US" sz="2800" b="1" dirty="0" smtClean="0">
                <a:cs typeface="+mn-cs"/>
              </a:rPr>
              <a:t>.</a:t>
            </a:r>
            <a:r>
              <a:rPr lang="en-US" sz="2800" b="1" dirty="0" err="1" smtClean="0">
                <a:cs typeface="+mn-cs"/>
              </a:rPr>
              <a:t>nul.ls</a:t>
            </a:r>
            <a:r>
              <a:rPr lang="en-US" sz="2800" dirty="0" smtClean="0">
                <a:cs typeface="+mn-cs"/>
              </a:rPr>
              <a:t>. The latter is used by the NUL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25603" name="Picture 3" descr="L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88913"/>
            <a:ext cx="43561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0569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342900"/>
            <a:ext cx="7772400" cy="7826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  .</a:t>
            </a:r>
            <a:r>
              <a:rPr lang="en-US" dirty="0" err="1" smtClean="0">
                <a:cs typeface="+mj-cs"/>
              </a:rPr>
              <a:t>ls</a:t>
            </a:r>
            <a:r>
              <a:rPr lang="en-US" dirty="0" smtClean="0">
                <a:cs typeface="+mj-cs"/>
              </a:rPr>
              <a:t> Domain Dame Space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9037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ccTLD</a:t>
            </a:r>
            <a:r>
              <a:rPr lang="en-US" dirty="0" smtClean="0">
                <a:cs typeface="+mn-cs"/>
              </a:rPr>
              <a:t> – national asset – international recognition: GAC </a:t>
            </a:r>
            <a:r>
              <a:rPr lang="en-US" dirty="0">
                <a:cs typeface="+mn-cs"/>
              </a:rPr>
              <a:t>principles </a:t>
            </a:r>
            <a:r>
              <a:rPr lang="en-US" dirty="0" smtClean="0">
                <a:cs typeface="+mn-cs"/>
              </a:rPr>
              <a:t>– 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  <a:hlinkClick r:id="rId2"/>
              </a:rPr>
              <a:t>http</a:t>
            </a:r>
            <a:r>
              <a:rPr lang="en-US" dirty="0">
                <a:cs typeface="+mn-cs"/>
                <a:hlinkClick r:id="rId2"/>
              </a:rPr>
              <a:t>://youtu.be/</a:t>
            </a:r>
            <a:r>
              <a:rPr lang="en-US" dirty="0" smtClean="0">
                <a:cs typeface="+mn-cs"/>
                <a:hlinkClick r:id="rId2"/>
              </a:rPr>
              <a:t>BPHx87hysr0</a:t>
            </a:r>
            <a:endParaRPr lang="en-US" dirty="0" smtClean="0">
              <a:cs typeface="+mn-cs"/>
            </a:endParaRP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24B3BFB-2DE2-4941-A7EA-D1643457A4EE}" type="slidenum">
              <a:rPr lang="en-US"/>
              <a:pPr algn="l">
                <a:defRPr/>
              </a:pPr>
              <a:t>9</a:t>
            </a:fld>
            <a:endParaRPr lang="en-US"/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0" y="0"/>
            <a:ext cx="1692275" cy="1349375"/>
            <a:chOff x="2555692" y="-9473"/>
            <a:chExt cx="1976608" cy="1772520"/>
          </a:xfrm>
        </p:grpSpPr>
        <p:sp>
          <p:nvSpPr>
            <p:cNvPr id="6" name="Rounded Rectangle 5"/>
            <p:cNvSpPr/>
            <p:nvPr/>
          </p:nvSpPr>
          <p:spPr>
            <a:xfrm>
              <a:off x="2555692" y="-9473"/>
              <a:ext cx="1933961" cy="170161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-23268"/>
                <a:alphaOff val="0"/>
              </a:schemeClr>
            </a:fillRef>
            <a:effectRef idx="2">
              <a:schemeClr val="accent3">
                <a:hueOff val="0"/>
                <a:satOff val="0"/>
                <a:lumOff val="-2326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764346" y="226825"/>
              <a:ext cx="1767954" cy="15362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 err="1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Doain</a:t>
              </a:r>
              <a:r>
                <a:rPr lang="en-US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names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423430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9191</TotalTime>
  <Words>1491</Words>
  <Application>Microsoft Macintosh PowerPoint</Application>
  <PresentationFormat>On-screen Show (4:3)</PresentationFormat>
  <Paragraphs>298</Paragraphs>
  <Slides>36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ITU-e</vt:lpstr>
      <vt:lpstr>HIPSSA Project </vt:lpstr>
      <vt:lpstr>Introduction </vt:lpstr>
      <vt:lpstr>Domain name: web site</vt:lpstr>
      <vt:lpstr>WHY</vt:lpstr>
      <vt:lpstr>Levels of Domain names</vt:lpstr>
      <vt:lpstr>PowerPoint Presentation</vt:lpstr>
      <vt:lpstr>.ls Registry 1993</vt:lpstr>
      <vt:lpstr>.ls Registrars</vt:lpstr>
      <vt:lpstr>  .ls Domain Dame Space</vt:lpstr>
      <vt:lpstr>Strings - GAC’s Beijing </vt:lpstr>
      <vt:lpstr>Communications Act 2012</vt:lpstr>
      <vt:lpstr>Why intervention?</vt:lpstr>
      <vt:lpstr>Regulations</vt:lpstr>
      <vt:lpstr>FUNCTIONS</vt:lpstr>
      <vt:lpstr>Functions (cont.)</vt:lpstr>
      <vt:lpstr>Regulations/Directives</vt:lpstr>
      <vt:lpstr>Cybersquatting</vt:lpstr>
      <vt:lpstr>National ADR </vt:lpstr>
      <vt:lpstr>PowerPoint Presentation</vt:lpstr>
      <vt:lpstr>PowerPoint Presentation</vt:lpstr>
      <vt:lpstr>DECISIONS OF THE ARBITRATOR</vt:lpstr>
      <vt:lpstr>PowerPoint Presentation</vt:lpstr>
      <vt:lpstr>PowerPoint Presentation</vt:lpstr>
      <vt:lpstr>Limits of tm remedies</vt:lpstr>
      <vt:lpstr>PowerPoint Presentation</vt:lpstr>
      <vt:lpstr>Limits of tm in the on-line world</vt:lpstr>
      <vt:lpstr>Protest sites</vt:lpstr>
      <vt:lpstr>ICANN 1999: UDRP</vt:lpstr>
      <vt:lpstr>4(a)(i) Identical or confusingly similar</vt:lpstr>
      <vt:lpstr>Addition of generic/descriptive words</vt:lpstr>
      <vt:lpstr>UDRP 4(a)(iii) Registered in bad faith</vt:lpstr>
      <vt:lpstr>madonna.com</vt:lpstr>
      <vt:lpstr>Legitimate Interests/ Lack of bad faith</vt:lpstr>
      <vt:lpstr>G. A. Modefine S.A. v. A.R. Mani Case No. D2001-0537</vt:lpstr>
      <vt:lpstr>Conclusion</vt:lpstr>
      <vt:lpstr>THANK YOU…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S. Guyot</dc:creator>
  <cp:lastModifiedBy>TANA PISTORIUS</cp:lastModifiedBy>
  <cp:revision>520</cp:revision>
  <cp:lastPrinted>2001-11-25T13:41:09Z</cp:lastPrinted>
  <dcterms:created xsi:type="dcterms:W3CDTF">2006-05-30T12:53:59Z</dcterms:created>
  <dcterms:modified xsi:type="dcterms:W3CDTF">2013-04-07T14:55:09Z</dcterms:modified>
</cp:coreProperties>
</file>