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43" r:id="rId2"/>
    <p:sldId id="364" r:id="rId3"/>
    <p:sldId id="390" r:id="rId4"/>
    <p:sldId id="366" r:id="rId5"/>
    <p:sldId id="367" r:id="rId6"/>
    <p:sldId id="398" r:id="rId7"/>
    <p:sldId id="399" r:id="rId8"/>
    <p:sldId id="400" r:id="rId9"/>
    <p:sldId id="401" r:id="rId10"/>
    <p:sldId id="391" r:id="rId11"/>
    <p:sldId id="404" r:id="rId12"/>
    <p:sldId id="402" r:id="rId13"/>
    <p:sldId id="371" r:id="rId14"/>
    <p:sldId id="370" r:id="rId15"/>
    <p:sldId id="405" r:id="rId16"/>
    <p:sldId id="393" r:id="rId17"/>
    <p:sldId id="392" r:id="rId18"/>
    <p:sldId id="394" r:id="rId19"/>
    <p:sldId id="374" r:id="rId20"/>
    <p:sldId id="407" r:id="rId21"/>
    <p:sldId id="380" r:id="rId22"/>
    <p:sldId id="381" r:id="rId23"/>
    <p:sldId id="382" r:id="rId24"/>
    <p:sldId id="383" r:id="rId25"/>
    <p:sldId id="384" r:id="rId26"/>
    <p:sldId id="385" r:id="rId27"/>
    <p:sldId id="395" r:id="rId28"/>
    <p:sldId id="386" r:id="rId29"/>
    <p:sldId id="396" r:id="rId30"/>
    <p:sldId id="387" r:id="rId31"/>
    <p:sldId id="397" r:id="rId32"/>
    <p:sldId id="388" r:id="rId33"/>
    <p:sldId id="389" r:id="rId34"/>
  </p:sldIdLst>
  <p:sldSz cx="9144000" cy="6858000" type="screen4x3"/>
  <p:notesSz cx="6781800" cy="9918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rgbClr val="64646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rgbClr val="64646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rgbClr val="64646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rgbClr val="64646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1B5BA2"/>
    <a:srgbClr val="AE7102"/>
    <a:srgbClr val="FF9900"/>
    <a:srgbClr val="525152"/>
    <a:srgbClr val="646464"/>
    <a:srgbClr val="87BBE0"/>
    <a:srgbClr val="D9445A"/>
    <a:srgbClr val="0E438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73196" autoAdjust="0"/>
  </p:normalViewPr>
  <p:slideViewPr>
    <p:cSldViewPr>
      <p:cViewPr>
        <p:scale>
          <a:sx n="72" d="100"/>
          <a:sy n="72" d="100"/>
        </p:scale>
        <p:origin x="-70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906" y="-108"/>
      </p:cViewPr>
      <p:guideLst>
        <p:guide orient="horz" pos="3124"/>
        <p:guide pos="21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B94004-C819-4D12-B11F-5F995DE50AEB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3A0C0D-DB69-4CAE-B108-448E7827AC71}">
      <dgm:prSet phldrT="[Text]" custT="1"/>
      <dgm:spPr/>
      <dgm:t>
        <a:bodyPr/>
        <a:lstStyle/>
        <a:p>
          <a:r>
            <a:rPr lang="fr-FR" sz="2000" smtClean="0">
              <a:solidFill>
                <a:srgbClr val="002060"/>
              </a:solidFill>
            </a:rPr>
            <a:t>Reporting Procedures</a:t>
          </a:r>
          <a:r>
            <a:rPr lang="fr-FR" sz="2000" smtClean="0"/>
            <a:t>.</a:t>
          </a:r>
          <a:endParaRPr lang="en-US" sz="2000" dirty="0"/>
        </a:p>
      </dgm:t>
    </dgm:pt>
    <dgm:pt modelId="{403BAC57-8026-498E-8291-163CAE85528B}" type="parTrans" cxnId="{3F464BF7-AA27-4522-9A93-02CC548B3180}">
      <dgm:prSet/>
      <dgm:spPr/>
      <dgm:t>
        <a:bodyPr/>
        <a:lstStyle/>
        <a:p>
          <a:endParaRPr lang="en-US" sz="1600"/>
        </a:p>
      </dgm:t>
    </dgm:pt>
    <dgm:pt modelId="{3E47D7B1-36B2-4A03-8DD5-B8B0070DEDA7}" type="sibTrans" cxnId="{3F464BF7-AA27-4522-9A93-02CC548B3180}">
      <dgm:prSet/>
      <dgm:spPr/>
      <dgm:t>
        <a:bodyPr/>
        <a:lstStyle/>
        <a:p>
          <a:endParaRPr lang="en-US" sz="1600"/>
        </a:p>
      </dgm:t>
    </dgm:pt>
    <dgm:pt modelId="{0073F2B5-FF12-45A7-9E0D-DBA1ED5AE00E}">
      <dgm:prSet phldrT="[Text]" custT="1"/>
      <dgm:spPr/>
      <dgm:t>
        <a:bodyPr/>
        <a:lstStyle/>
        <a:p>
          <a:r>
            <a:rPr lang="en-US" sz="2000" smtClean="0">
              <a:solidFill>
                <a:srgbClr val="002060"/>
              </a:solidFill>
            </a:rPr>
            <a:t>Full time Fund Administrator</a:t>
          </a:r>
          <a:endParaRPr lang="en-US" sz="2000" dirty="0">
            <a:solidFill>
              <a:srgbClr val="002060"/>
            </a:solidFill>
          </a:endParaRPr>
        </a:p>
      </dgm:t>
    </dgm:pt>
    <dgm:pt modelId="{9541F678-6AD4-4170-A23B-C0D6D4790A8A}" type="parTrans" cxnId="{020FF5A4-1487-45D7-A650-506F2BE161D6}">
      <dgm:prSet/>
      <dgm:spPr/>
      <dgm:t>
        <a:bodyPr/>
        <a:lstStyle/>
        <a:p>
          <a:endParaRPr lang="en-US" sz="1600"/>
        </a:p>
      </dgm:t>
    </dgm:pt>
    <dgm:pt modelId="{F0847B1A-A0DE-4D37-84A3-B68A116C330A}" type="sibTrans" cxnId="{020FF5A4-1487-45D7-A650-506F2BE161D6}">
      <dgm:prSet/>
      <dgm:spPr/>
      <dgm:t>
        <a:bodyPr/>
        <a:lstStyle/>
        <a:p>
          <a:endParaRPr lang="en-US" sz="1600"/>
        </a:p>
      </dgm:t>
    </dgm:pt>
    <dgm:pt modelId="{9ED2B895-CAB9-40EA-94BD-F352A8E41691}">
      <dgm:prSet phldrT="[Text]" custT="1"/>
      <dgm:spPr/>
      <dgm:t>
        <a:bodyPr/>
        <a:lstStyle/>
        <a:p>
          <a:r>
            <a:rPr lang="en-US" sz="2000" smtClean="0">
              <a:solidFill>
                <a:srgbClr val="002060"/>
              </a:solidFill>
            </a:rPr>
            <a:t>Separate Board of Trustees</a:t>
          </a:r>
          <a:endParaRPr lang="en-US" sz="2000" dirty="0">
            <a:solidFill>
              <a:srgbClr val="002060"/>
            </a:solidFill>
          </a:endParaRPr>
        </a:p>
      </dgm:t>
    </dgm:pt>
    <dgm:pt modelId="{8C60F7C1-4244-4807-8429-96412C9C354D}" type="parTrans" cxnId="{08B592B5-F4CA-4033-9F67-33F70FB83F80}">
      <dgm:prSet/>
      <dgm:spPr/>
      <dgm:t>
        <a:bodyPr/>
        <a:lstStyle/>
        <a:p>
          <a:endParaRPr lang="en-US" sz="1600"/>
        </a:p>
      </dgm:t>
    </dgm:pt>
    <dgm:pt modelId="{3BF87ADC-BD1B-4B43-B713-C388CF8CDC43}" type="sibTrans" cxnId="{08B592B5-F4CA-4033-9F67-33F70FB83F80}">
      <dgm:prSet/>
      <dgm:spPr/>
      <dgm:t>
        <a:bodyPr/>
        <a:lstStyle/>
        <a:p>
          <a:endParaRPr lang="en-US" sz="1600"/>
        </a:p>
      </dgm:t>
    </dgm:pt>
    <dgm:pt modelId="{9CEA42F0-E075-46B7-87F5-E65C70947087}" type="pres">
      <dgm:prSet presAssocID="{E9B94004-C819-4D12-B11F-5F995DE50A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E02C0C-E667-4727-BED0-72B5109B81A1}" type="pres">
      <dgm:prSet presAssocID="{253A0C0D-DB69-4CAE-B108-448E7827AC71}" presName="parentLin" presStyleCnt="0"/>
      <dgm:spPr/>
      <dgm:t>
        <a:bodyPr/>
        <a:lstStyle/>
        <a:p>
          <a:endParaRPr lang="en-ZA"/>
        </a:p>
      </dgm:t>
    </dgm:pt>
    <dgm:pt modelId="{642C18C3-897A-4753-A66F-A61BACDC1471}" type="pres">
      <dgm:prSet presAssocID="{253A0C0D-DB69-4CAE-B108-448E7827AC7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6CD105A-225B-48D0-A8E9-C6DB2ED75D49}" type="pres">
      <dgm:prSet presAssocID="{253A0C0D-DB69-4CAE-B108-448E7827AC71}" presName="parentText" presStyleLbl="node1" presStyleIdx="0" presStyleCnt="3" custLinFactNeighborX="-13793" custLinFactNeighborY="-1847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D16109-3678-40A9-8B5E-38C7A676D4FF}" type="pres">
      <dgm:prSet presAssocID="{253A0C0D-DB69-4CAE-B108-448E7827AC71}" presName="negativeSpace" presStyleCnt="0"/>
      <dgm:spPr/>
      <dgm:t>
        <a:bodyPr/>
        <a:lstStyle/>
        <a:p>
          <a:endParaRPr lang="en-ZA"/>
        </a:p>
      </dgm:t>
    </dgm:pt>
    <dgm:pt modelId="{3828E071-CD05-45C2-B522-C115C441F714}" type="pres">
      <dgm:prSet presAssocID="{253A0C0D-DB69-4CAE-B108-448E7827AC71}" presName="childText" presStyleLbl="conFgAcc1" presStyleIdx="0" presStyleCnt="3" custLinFactY="-23268" custLinFactNeighborY="-100000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2734AEF-ECAA-4E29-A858-68B9954B732B}" type="pres">
      <dgm:prSet presAssocID="{3E47D7B1-36B2-4A03-8DD5-B8B0070DEDA7}" presName="spaceBetweenRectangles" presStyleCnt="0"/>
      <dgm:spPr/>
      <dgm:t>
        <a:bodyPr/>
        <a:lstStyle/>
        <a:p>
          <a:endParaRPr lang="en-ZA"/>
        </a:p>
      </dgm:t>
    </dgm:pt>
    <dgm:pt modelId="{FB6BE47F-3822-470F-A173-80814CBAB8DE}" type="pres">
      <dgm:prSet presAssocID="{0073F2B5-FF12-45A7-9E0D-DBA1ED5AE00E}" presName="parentLin" presStyleCnt="0"/>
      <dgm:spPr/>
      <dgm:t>
        <a:bodyPr/>
        <a:lstStyle/>
        <a:p>
          <a:endParaRPr lang="en-ZA"/>
        </a:p>
      </dgm:t>
    </dgm:pt>
    <dgm:pt modelId="{DE7B25BF-4BDF-42F7-8D08-D985DE6D5AA8}" type="pres">
      <dgm:prSet presAssocID="{0073F2B5-FF12-45A7-9E0D-DBA1ED5AE00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C7392556-C071-4FD7-A85E-BF33B7D05937}" type="pres">
      <dgm:prSet presAssocID="{0073F2B5-FF12-45A7-9E0D-DBA1ED5AE00E}" presName="parentText" presStyleLbl="node1" presStyleIdx="1" presStyleCnt="3" custLinFactNeighborX="-13793" custLinFactNeighborY="-4828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D6E786-92F2-483D-95B3-1D1EA791B134}" type="pres">
      <dgm:prSet presAssocID="{0073F2B5-FF12-45A7-9E0D-DBA1ED5AE00E}" presName="negativeSpace" presStyleCnt="0"/>
      <dgm:spPr/>
      <dgm:t>
        <a:bodyPr/>
        <a:lstStyle/>
        <a:p>
          <a:endParaRPr lang="en-ZA"/>
        </a:p>
      </dgm:t>
    </dgm:pt>
    <dgm:pt modelId="{AEF010EF-1E00-46FE-B98A-6DF6EB8CAE19}" type="pres">
      <dgm:prSet presAssocID="{0073F2B5-FF12-45A7-9E0D-DBA1ED5AE00E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DA973094-7F8D-4C21-BDA7-44BE49709A2B}" type="pres">
      <dgm:prSet presAssocID="{F0847B1A-A0DE-4D37-84A3-B68A116C330A}" presName="spaceBetweenRectangles" presStyleCnt="0"/>
      <dgm:spPr/>
      <dgm:t>
        <a:bodyPr/>
        <a:lstStyle/>
        <a:p>
          <a:endParaRPr lang="en-ZA"/>
        </a:p>
      </dgm:t>
    </dgm:pt>
    <dgm:pt modelId="{D5971FA2-BD5E-43C8-BC9A-7D0EE5CC634A}" type="pres">
      <dgm:prSet presAssocID="{9ED2B895-CAB9-40EA-94BD-F352A8E41691}" presName="parentLin" presStyleCnt="0"/>
      <dgm:spPr/>
      <dgm:t>
        <a:bodyPr/>
        <a:lstStyle/>
        <a:p>
          <a:endParaRPr lang="en-ZA"/>
        </a:p>
      </dgm:t>
    </dgm:pt>
    <dgm:pt modelId="{E8E0E712-EC00-4C6B-8CCE-72C3FCBF7E4C}" type="pres">
      <dgm:prSet presAssocID="{9ED2B895-CAB9-40EA-94BD-F352A8E41691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57EDA7B8-6FC6-4DCE-88A5-4636B01BA03A}" type="pres">
      <dgm:prSet presAssocID="{9ED2B895-CAB9-40EA-94BD-F352A8E41691}" presName="parentText" presStyleLbl="node1" presStyleIdx="2" presStyleCnt="3" custLinFactY="-940" custLinFactNeighborX="-1379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EB77F3-A6E0-4951-91B8-22598072F7D8}" type="pres">
      <dgm:prSet presAssocID="{9ED2B895-CAB9-40EA-94BD-F352A8E41691}" presName="negativeSpace" presStyleCnt="0"/>
      <dgm:spPr/>
      <dgm:t>
        <a:bodyPr/>
        <a:lstStyle/>
        <a:p>
          <a:endParaRPr lang="en-ZA"/>
        </a:p>
      </dgm:t>
    </dgm:pt>
    <dgm:pt modelId="{82EFEB80-398B-42C4-92B4-79560ED86063}" type="pres">
      <dgm:prSet presAssocID="{9ED2B895-CAB9-40EA-94BD-F352A8E41691}" presName="childText" presStyleLbl="conFgAcc1" presStyleIdx="2" presStyleCnt="3" custLinFactNeighborY="-569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99E1A3-3D1C-4634-9D13-EB151F40DE9F}" type="presOf" srcId="{253A0C0D-DB69-4CAE-B108-448E7827AC71}" destId="{642C18C3-897A-4753-A66F-A61BACDC1471}" srcOrd="0" destOrd="0" presId="urn:microsoft.com/office/officeart/2005/8/layout/list1"/>
    <dgm:cxn modelId="{4D724615-02B3-4B57-BF0E-AA5B01950CF0}" type="presOf" srcId="{9ED2B895-CAB9-40EA-94BD-F352A8E41691}" destId="{E8E0E712-EC00-4C6B-8CCE-72C3FCBF7E4C}" srcOrd="0" destOrd="0" presId="urn:microsoft.com/office/officeart/2005/8/layout/list1"/>
    <dgm:cxn modelId="{7049F084-467B-462E-80AE-0DD2A9B8A398}" type="presOf" srcId="{253A0C0D-DB69-4CAE-B108-448E7827AC71}" destId="{06CD105A-225B-48D0-A8E9-C6DB2ED75D49}" srcOrd="1" destOrd="0" presId="urn:microsoft.com/office/officeart/2005/8/layout/list1"/>
    <dgm:cxn modelId="{08B592B5-F4CA-4033-9F67-33F70FB83F80}" srcId="{E9B94004-C819-4D12-B11F-5F995DE50AEB}" destId="{9ED2B895-CAB9-40EA-94BD-F352A8E41691}" srcOrd="2" destOrd="0" parTransId="{8C60F7C1-4244-4807-8429-96412C9C354D}" sibTransId="{3BF87ADC-BD1B-4B43-B713-C388CF8CDC43}"/>
    <dgm:cxn modelId="{E62BDA44-8236-45B8-9B0D-F81EF104BFA4}" type="presOf" srcId="{0073F2B5-FF12-45A7-9E0D-DBA1ED5AE00E}" destId="{C7392556-C071-4FD7-A85E-BF33B7D05937}" srcOrd="1" destOrd="0" presId="urn:microsoft.com/office/officeart/2005/8/layout/list1"/>
    <dgm:cxn modelId="{020FF5A4-1487-45D7-A650-506F2BE161D6}" srcId="{E9B94004-C819-4D12-B11F-5F995DE50AEB}" destId="{0073F2B5-FF12-45A7-9E0D-DBA1ED5AE00E}" srcOrd="1" destOrd="0" parTransId="{9541F678-6AD4-4170-A23B-C0D6D4790A8A}" sibTransId="{F0847B1A-A0DE-4D37-84A3-B68A116C330A}"/>
    <dgm:cxn modelId="{9A7D6286-04FC-42A2-9F2F-C2CA524312D7}" type="presOf" srcId="{E9B94004-C819-4D12-B11F-5F995DE50AEB}" destId="{9CEA42F0-E075-46B7-87F5-E65C70947087}" srcOrd="0" destOrd="0" presId="urn:microsoft.com/office/officeart/2005/8/layout/list1"/>
    <dgm:cxn modelId="{B3FF2E7F-E08D-43FD-B689-7D54D56EE1EC}" type="presOf" srcId="{9ED2B895-CAB9-40EA-94BD-F352A8E41691}" destId="{57EDA7B8-6FC6-4DCE-88A5-4636B01BA03A}" srcOrd="1" destOrd="0" presId="urn:microsoft.com/office/officeart/2005/8/layout/list1"/>
    <dgm:cxn modelId="{21B57FB0-855E-4D37-AE76-744B46937843}" type="presOf" srcId="{0073F2B5-FF12-45A7-9E0D-DBA1ED5AE00E}" destId="{DE7B25BF-4BDF-42F7-8D08-D985DE6D5AA8}" srcOrd="0" destOrd="0" presId="urn:microsoft.com/office/officeart/2005/8/layout/list1"/>
    <dgm:cxn modelId="{3F464BF7-AA27-4522-9A93-02CC548B3180}" srcId="{E9B94004-C819-4D12-B11F-5F995DE50AEB}" destId="{253A0C0D-DB69-4CAE-B108-448E7827AC71}" srcOrd="0" destOrd="0" parTransId="{403BAC57-8026-498E-8291-163CAE85528B}" sibTransId="{3E47D7B1-36B2-4A03-8DD5-B8B0070DEDA7}"/>
    <dgm:cxn modelId="{58BF71CC-9756-4FCC-9CC6-487FF8FF853C}" type="presParOf" srcId="{9CEA42F0-E075-46B7-87F5-E65C70947087}" destId="{5BE02C0C-E667-4727-BED0-72B5109B81A1}" srcOrd="0" destOrd="0" presId="urn:microsoft.com/office/officeart/2005/8/layout/list1"/>
    <dgm:cxn modelId="{0AD35DAE-BAAF-418D-A3FA-2B91A4880375}" type="presParOf" srcId="{5BE02C0C-E667-4727-BED0-72B5109B81A1}" destId="{642C18C3-897A-4753-A66F-A61BACDC1471}" srcOrd="0" destOrd="0" presId="urn:microsoft.com/office/officeart/2005/8/layout/list1"/>
    <dgm:cxn modelId="{7B186BA9-C7ED-4264-93EC-63B9782D3C97}" type="presParOf" srcId="{5BE02C0C-E667-4727-BED0-72B5109B81A1}" destId="{06CD105A-225B-48D0-A8E9-C6DB2ED75D49}" srcOrd="1" destOrd="0" presId="urn:microsoft.com/office/officeart/2005/8/layout/list1"/>
    <dgm:cxn modelId="{90F63F56-1F38-434C-B461-659BBE3E8D82}" type="presParOf" srcId="{9CEA42F0-E075-46B7-87F5-E65C70947087}" destId="{3ED16109-3678-40A9-8B5E-38C7A676D4FF}" srcOrd="1" destOrd="0" presId="urn:microsoft.com/office/officeart/2005/8/layout/list1"/>
    <dgm:cxn modelId="{58260433-2FDB-4A29-AA0B-85792C30695E}" type="presParOf" srcId="{9CEA42F0-E075-46B7-87F5-E65C70947087}" destId="{3828E071-CD05-45C2-B522-C115C441F714}" srcOrd="2" destOrd="0" presId="urn:microsoft.com/office/officeart/2005/8/layout/list1"/>
    <dgm:cxn modelId="{FEF8B533-1BBC-404D-9E8D-A967F5391493}" type="presParOf" srcId="{9CEA42F0-E075-46B7-87F5-E65C70947087}" destId="{12734AEF-ECAA-4E29-A858-68B9954B732B}" srcOrd="3" destOrd="0" presId="urn:microsoft.com/office/officeart/2005/8/layout/list1"/>
    <dgm:cxn modelId="{53B883D2-DD89-40DA-AD56-1640137D5FFF}" type="presParOf" srcId="{9CEA42F0-E075-46B7-87F5-E65C70947087}" destId="{FB6BE47F-3822-470F-A173-80814CBAB8DE}" srcOrd="4" destOrd="0" presId="urn:microsoft.com/office/officeart/2005/8/layout/list1"/>
    <dgm:cxn modelId="{8E598274-3555-436E-9156-68FD5DD72D2C}" type="presParOf" srcId="{FB6BE47F-3822-470F-A173-80814CBAB8DE}" destId="{DE7B25BF-4BDF-42F7-8D08-D985DE6D5AA8}" srcOrd="0" destOrd="0" presId="urn:microsoft.com/office/officeart/2005/8/layout/list1"/>
    <dgm:cxn modelId="{0126FDE4-CAE1-40F8-A4C1-E310157B2A0F}" type="presParOf" srcId="{FB6BE47F-3822-470F-A173-80814CBAB8DE}" destId="{C7392556-C071-4FD7-A85E-BF33B7D05937}" srcOrd="1" destOrd="0" presId="urn:microsoft.com/office/officeart/2005/8/layout/list1"/>
    <dgm:cxn modelId="{128E3DF9-C5CC-40F5-AD55-AE79C84CFBB0}" type="presParOf" srcId="{9CEA42F0-E075-46B7-87F5-E65C70947087}" destId="{67D6E786-92F2-483D-95B3-1D1EA791B134}" srcOrd="5" destOrd="0" presId="urn:microsoft.com/office/officeart/2005/8/layout/list1"/>
    <dgm:cxn modelId="{EDEDF066-A5D4-4EA5-8CA3-95498E459F92}" type="presParOf" srcId="{9CEA42F0-E075-46B7-87F5-E65C70947087}" destId="{AEF010EF-1E00-46FE-B98A-6DF6EB8CAE19}" srcOrd="6" destOrd="0" presId="urn:microsoft.com/office/officeart/2005/8/layout/list1"/>
    <dgm:cxn modelId="{271FDDDC-BFC3-420D-AFD6-8823EF171B65}" type="presParOf" srcId="{9CEA42F0-E075-46B7-87F5-E65C70947087}" destId="{DA973094-7F8D-4C21-BDA7-44BE49709A2B}" srcOrd="7" destOrd="0" presId="urn:microsoft.com/office/officeart/2005/8/layout/list1"/>
    <dgm:cxn modelId="{83C43FC3-4A88-4AFC-B569-7D1E7E153C31}" type="presParOf" srcId="{9CEA42F0-E075-46B7-87F5-E65C70947087}" destId="{D5971FA2-BD5E-43C8-BC9A-7D0EE5CC634A}" srcOrd="8" destOrd="0" presId="urn:microsoft.com/office/officeart/2005/8/layout/list1"/>
    <dgm:cxn modelId="{CDB86C16-9548-4D3B-88C8-AAC37AF78159}" type="presParOf" srcId="{D5971FA2-BD5E-43C8-BC9A-7D0EE5CC634A}" destId="{E8E0E712-EC00-4C6B-8CCE-72C3FCBF7E4C}" srcOrd="0" destOrd="0" presId="urn:microsoft.com/office/officeart/2005/8/layout/list1"/>
    <dgm:cxn modelId="{EBC03E62-0B78-421B-A860-9645A6C4FF3B}" type="presParOf" srcId="{D5971FA2-BD5E-43C8-BC9A-7D0EE5CC634A}" destId="{57EDA7B8-6FC6-4DCE-88A5-4636B01BA03A}" srcOrd="1" destOrd="0" presId="urn:microsoft.com/office/officeart/2005/8/layout/list1"/>
    <dgm:cxn modelId="{694EE896-DDD7-4CE9-8420-5207D7FD8439}" type="presParOf" srcId="{9CEA42F0-E075-46B7-87F5-E65C70947087}" destId="{E6EB77F3-A6E0-4951-91B8-22598072F7D8}" srcOrd="9" destOrd="0" presId="urn:microsoft.com/office/officeart/2005/8/layout/list1"/>
    <dgm:cxn modelId="{812872DB-B7DB-4826-84F1-8456871F6E5A}" type="presParOf" srcId="{9CEA42F0-E075-46B7-87F5-E65C70947087}" destId="{82EFEB80-398B-42C4-92B4-79560ED8606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E49DF4-CB4F-4D03-80E4-E419B58DD9E6}" type="doc">
      <dgm:prSet loTypeId="urn:microsoft.com/office/officeart/2005/8/layout/hList1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038DAD9-5150-4062-BBE4-56785E2F922A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000" dirty="0" smtClean="0"/>
            <a:t>Toolkit provides some recommendations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dirty="0" smtClean="0"/>
            <a:t>(with accompanying examples)</a:t>
          </a:r>
        </a:p>
      </dgm:t>
    </dgm:pt>
    <dgm:pt modelId="{F7E453AF-E232-4DDC-8F57-33E0F604EB28}" type="parTrans" cxnId="{4BE1DFB8-B8AD-4EB0-8609-70358BE50E38}">
      <dgm:prSet/>
      <dgm:spPr/>
      <dgm:t>
        <a:bodyPr/>
        <a:lstStyle/>
        <a:p>
          <a:endParaRPr lang="en-US" sz="1600"/>
        </a:p>
      </dgm:t>
    </dgm:pt>
    <dgm:pt modelId="{D0F759E8-C567-4BEA-AB69-7A60878FCD64}" type="sibTrans" cxnId="{4BE1DFB8-B8AD-4EB0-8609-70358BE50E38}">
      <dgm:prSet/>
      <dgm:spPr/>
      <dgm:t>
        <a:bodyPr/>
        <a:lstStyle/>
        <a:p>
          <a:endParaRPr lang="en-US" sz="1600"/>
        </a:p>
      </dgm:t>
    </dgm:pt>
    <dgm:pt modelId="{E5654248-90DA-456B-B4EA-B2167FA225C5}">
      <dgm:prSet custT="1"/>
      <dgm:spPr/>
      <dgm:t>
        <a:bodyPr/>
        <a:lstStyle/>
        <a:p>
          <a:r>
            <a:rPr lang="en-US" sz="2000" dirty="0" smtClean="0"/>
            <a:t>Operating procedures</a:t>
          </a:r>
        </a:p>
      </dgm:t>
    </dgm:pt>
    <dgm:pt modelId="{38078488-6C69-4962-9194-6939CF20C1B6}" type="parTrans" cxnId="{F8CB50D8-E381-48B8-A870-38A8DF7F1FAD}">
      <dgm:prSet/>
      <dgm:spPr/>
      <dgm:t>
        <a:bodyPr/>
        <a:lstStyle/>
        <a:p>
          <a:endParaRPr lang="en-US" sz="1600"/>
        </a:p>
      </dgm:t>
    </dgm:pt>
    <dgm:pt modelId="{907A068B-97ED-421A-B81E-5DD2A3FD53E3}" type="sibTrans" cxnId="{F8CB50D8-E381-48B8-A870-38A8DF7F1FAD}">
      <dgm:prSet/>
      <dgm:spPr/>
      <dgm:t>
        <a:bodyPr/>
        <a:lstStyle/>
        <a:p>
          <a:endParaRPr lang="en-US" sz="1600"/>
        </a:p>
      </dgm:t>
    </dgm:pt>
    <dgm:pt modelId="{7FF4651E-1ECB-496E-BD0E-FD50C9D5BF99}">
      <dgm:prSet custT="1"/>
      <dgm:spPr/>
      <dgm:t>
        <a:bodyPr/>
        <a:lstStyle/>
        <a:p>
          <a:r>
            <a:rPr lang="en-US" sz="2000" dirty="0" smtClean="0"/>
            <a:t>Governance framework</a:t>
          </a:r>
        </a:p>
      </dgm:t>
    </dgm:pt>
    <dgm:pt modelId="{28F20370-8ABD-4C31-A9A7-B5F0AC1942DA}" type="parTrans" cxnId="{7B31A0ED-54EF-415F-B15C-46A08EF50EE7}">
      <dgm:prSet/>
      <dgm:spPr/>
      <dgm:t>
        <a:bodyPr/>
        <a:lstStyle/>
        <a:p>
          <a:endParaRPr lang="en-US" sz="1600"/>
        </a:p>
      </dgm:t>
    </dgm:pt>
    <dgm:pt modelId="{5AE49267-0629-4E89-9258-585473473917}" type="sibTrans" cxnId="{7B31A0ED-54EF-415F-B15C-46A08EF50EE7}">
      <dgm:prSet/>
      <dgm:spPr/>
      <dgm:t>
        <a:bodyPr/>
        <a:lstStyle/>
        <a:p>
          <a:endParaRPr lang="en-US" sz="1600"/>
        </a:p>
      </dgm:t>
    </dgm:pt>
    <dgm:pt modelId="{21AAFDFA-AED5-4094-BFEC-FF41585B429F}">
      <dgm:prSet custT="1"/>
      <dgm:spPr/>
      <dgm:t>
        <a:bodyPr/>
        <a:lstStyle/>
        <a:p>
          <a:r>
            <a:rPr lang="en-US" sz="2000" dirty="0" smtClean="0"/>
            <a:t>Annual report &amp; auditing</a:t>
          </a:r>
        </a:p>
      </dgm:t>
    </dgm:pt>
    <dgm:pt modelId="{4C72CEE5-E89A-41D6-9024-0A8DDECA4B2F}" type="parTrans" cxnId="{65B7D151-7038-48DB-B09E-AF2D0CB78193}">
      <dgm:prSet/>
      <dgm:spPr/>
      <dgm:t>
        <a:bodyPr/>
        <a:lstStyle/>
        <a:p>
          <a:endParaRPr lang="en-US" sz="1600"/>
        </a:p>
      </dgm:t>
    </dgm:pt>
    <dgm:pt modelId="{1DC629C4-9A47-40F3-9B60-2277B2A5A2A5}" type="sibTrans" cxnId="{65B7D151-7038-48DB-B09E-AF2D0CB78193}">
      <dgm:prSet/>
      <dgm:spPr/>
      <dgm:t>
        <a:bodyPr/>
        <a:lstStyle/>
        <a:p>
          <a:endParaRPr lang="en-US" sz="1600"/>
        </a:p>
      </dgm:t>
    </dgm:pt>
    <dgm:pt modelId="{EAA7F17A-D870-4A44-A411-7A234E532D65}">
      <dgm:prSet custT="1"/>
      <dgm:spPr/>
      <dgm:t>
        <a:bodyPr/>
        <a:lstStyle/>
        <a:p>
          <a:r>
            <a:rPr lang="en-US" sz="2000" dirty="0" smtClean="0"/>
            <a:t>Separate accounting</a:t>
          </a:r>
        </a:p>
      </dgm:t>
    </dgm:pt>
    <dgm:pt modelId="{109943B9-1CAC-4838-8039-49F54B260E3C}" type="parTrans" cxnId="{EDB0E26A-D001-41CF-9343-C2CF85AA6471}">
      <dgm:prSet/>
      <dgm:spPr/>
      <dgm:t>
        <a:bodyPr/>
        <a:lstStyle/>
        <a:p>
          <a:endParaRPr lang="en-US" sz="1600"/>
        </a:p>
      </dgm:t>
    </dgm:pt>
    <dgm:pt modelId="{5E43D72E-FB08-40EA-BA3D-01668255F5B6}" type="sibTrans" cxnId="{EDB0E26A-D001-41CF-9343-C2CF85AA6471}">
      <dgm:prSet/>
      <dgm:spPr/>
      <dgm:t>
        <a:bodyPr/>
        <a:lstStyle/>
        <a:p>
          <a:endParaRPr lang="en-US" sz="1600"/>
        </a:p>
      </dgm:t>
    </dgm:pt>
    <dgm:pt modelId="{08379166-30FB-473A-9502-219DF0482AC4}" type="pres">
      <dgm:prSet presAssocID="{95E49DF4-CB4F-4D03-80E4-E419B58DD9E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879FB1-4DEA-4B38-96A5-A9E3913EB2C1}" type="pres">
      <dgm:prSet presAssocID="{C038DAD9-5150-4062-BBE4-56785E2F922A}" presName="composite" presStyleCnt="0"/>
      <dgm:spPr/>
    </dgm:pt>
    <dgm:pt modelId="{E119C33D-AEA0-4C1C-8617-3DC6E60FC0A5}" type="pres">
      <dgm:prSet presAssocID="{C038DAD9-5150-4062-BBE4-56785E2F922A}" presName="parTx" presStyleLbl="alignNode1" presStyleIdx="0" presStyleCnt="1" custLinFactNeighborX="-8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7BDCA0-3341-4BFF-A12C-2708480F43A0}" type="pres">
      <dgm:prSet presAssocID="{C038DAD9-5150-4062-BBE4-56785E2F922A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09C73F-FAC2-49DC-A70A-CAF0A547F613}" type="presOf" srcId="{7FF4651E-1ECB-496E-BD0E-FD50C9D5BF99}" destId="{F67BDCA0-3341-4BFF-A12C-2708480F43A0}" srcOrd="0" destOrd="2" presId="urn:microsoft.com/office/officeart/2005/8/layout/hList1"/>
    <dgm:cxn modelId="{EDB0E26A-D001-41CF-9343-C2CF85AA6471}" srcId="{C038DAD9-5150-4062-BBE4-56785E2F922A}" destId="{EAA7F17A-D870-4A44-A411-7A234E532D65}" srcOrd="0" destOrd="0" parTransId="{109943B9-1CAC-4838-8039-49F54B260E3C}" sibTransId="{5E43D72E-FB08-40EA-BA3D-01668255F5B6}"/>
    <dgm:cxn modelId="{4BE1DFB8-B8AD-4EB0-8609-70358BE50E38}" srcId="{95E49DF4-CB4F-4D03-80E4-E419B58DD9E6}" destId="{C038DAD9-5150-4062-BBE4-56785E2F922A}" srcOrd="0" destOrd="0" parTransId="{F7E453AF-E232-4DDC-8F57-33E0F604EB28}" sibTransId="{D0F759E8-C567-4BEA-AB69-7A60878FCD64}"/>
    <dgm:cxn modelId="{F8CB50D8-E381-48B8-A870-38A8DF7F1FAD}" srcId="{C038DAD9-5150-4062-BBE4-56785E2F922A}" destId="{E5654248-90DA-456B-B4EA-B2167FA225C5}" srcOrd="1" destOrd="0" parTransId="{38078488-6C69-4962-9194-6939CF20C1B6}" sibTransId="{907A068B-97ED-421A-B81E-5DD2A3FD53E3}"/>
    <dgm:cxn modelId="{D3DC90E5-4338-4950-A836-E496FC1C24F6}" type="presOf" srcId="{21AAFDFA-AED5-4094-BFEC-FF41585B429F}" destId="{F67BDCA0-3341-4BFF-A12C-2708480F43A0}" srcOrd="0" destOrd="3" presId="urn:microsoft.com/office/officeart/2005/8/layout/hList1"/>
    <dgm:cxn modelId="{9FE7BA06-C552-46F7-984E-AF1F3426C1E8}" type="presOf" srcId="{C038DAD9-5150-4062-BBE4-56785E2F922A}" destId="{E119C33D-AEA0-4C1C-8617-3DC6E60FC0A5}" srcOrd="0" destOrd="0" presId="urn:microsoft.com/office/officeart/2005/8/layout/hList1"/>
    <dgm:cxn modelId="{40119D4D-3B7B-4011-88A1-417D7E2C7644}" type="presOf" srcId="{EAA7F17A-D870-4A44-A411-7A234E532D65}" destId="{F67BDCA0-3341-4BFF-A12C-2708480F43A0}" srcOrd="0" destOrd="0" presId="urn:microsoft.com/office/officeart/2005/8/layout/hList1"/>
    <dgm:cxn modelId="{F7BEF26E-CF6A-4FD0-9AD6-488286AD8BA1}" type="presOf" srcId="{95E49DF4-CB4F-4D03-80E4-E419B58DD9E6}" destId="{08379166-30FB-473A-9502-219DF0482AC4}" srcOrd="0" destOrd="0" presId="urn:microsoft.com/office/officeart/2005/8/layout/hList1"/>
    <dgm:cxn modelId="{7B31A0ED-54EF-415F-B15C-46A08EF50EE7}" srcId="{C038DAD9-5150-4062-BBE4-56785E2F922A}" destId="{7FF4651E-1ECB-496E-BD0E-FD50C9D5BF99}" srcOrd="2" destOrd="0" parTransId="{28F20370-8ABD-4C31-A9A7-B5F0AC1942DA}" sibTransId="{5AE49267-0629-4E89-9258-585473473917}"/>
    <dgm:cxn modelId="{FCCAD62F-95CD-4292-8A95-6D568B925A7F}" type="presOf" srcId="{E5654248-90DA-456B-B4EA-B2167FA225C5}" destId="{F67BDCA0-3341-4BFF-A12C-2708480F43A0}" srcOrd="0" destOrd="1" presId="urn:microsoft.com/office/officeart/2005/8/layout/hList1"/>
    <dgm:cxn modelId="{65B7D151-7038-48DB-B09E-AF2D0CB78193}" srcId="{C038DAD9-5150-4062-BBE4-56785E2F922A}" destId="{21AAFDFA-AED5-4094-BFEC-FF41585B429F}" srcOrd="3" destOrd="0" parTransId="{4C72CEE5-E89A-41D6-9024-0A8DDECA4B2F}" sibTransId="{1DC629C4-9A47-40F3-9B60-2277B2A5A2A5}"/>
    <dgm:cxn modelId="{8CF845CB-3F3A-4CF9-A518-8E15126CB302}" type="presParOf" srcId="{08379166-30FB-473A-9502-219DF0482AC4}" destId="{94879FB1-4DEA-4B38-96A5-A9E3913EB2C1}" srcOrd="0" destOrd="0" presId="urn:microsoft.com/office/officeart/2005/8/layout/hList1"/>
    <dgm:cxn modelId="{7269CD1C-D429-4347-A517-752C6A652F54}" type="presParOf" srcId="{94879FB1-4DEA-4B38-96A5-A9E3913EB2C1}" destId="{E119C33D-AEA0-4C1C-8617-3DC6E60FC0A5}" srcOrd="0" destOrd="0" presId="urn:microsoft.com/office/officeart/2005/8/layout/hList1"/>
    <dgm:cxn modelId="{6EA223C7-A876-453B-86DC-396321C47CBD}" type="presParOf" srcId="{94879FB1-4DEA-4B38-96A5-A9E3913EB2C1}" destId="{F67BDCA0-3341-4BFF-A12C-2708480F43A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0C953B-57EC-465B-99E7-2462AFFCB3BF}" type="doc">
      <dgm:prSet loTypeId="urn:microsoft.com/office/officeart/2005/8/layout/arrow6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0B08899-6820-442F-9E89-DA05FD5AAB62}">
      <dgm:prSet phldrT="[Text]"/>
      <dgm:spPr/>
      <dgm:t>
        <a:bodyPr/>
        <a:lstStyle/>
        <a:p>
          <a:r>
            <a:rPr lang="en-US" dirty="0" smtClean="0"/>
            <a:t>Policy Driven</a:t>
          </a:r>
          <a:endParaRPr lang="en-US" dirty="0"/>
        </a:p>
      </dgm:t>
    </dgm:pt>
    <dgm:pt modelId="{12EEB891-FEF3-4E36-A86E-4E2ADF4EEE52}" type="parTrans" cxnId="{5D7E5821-9B36-40DC-A72C-714B8A1511B7}">
      <dgm:prSet/>
      <dgm:spPr/>
      <dgm:t>
        <a:bodyPr/>
        <a:lstStyle/>
        <a:p>
          <a:endParaRPr lang="en-US"/>
        </a:p>
      </dgm:t>
    </dgm:pt>
    <dgm:pt modelId="{C1EA46C9-7529-4257-BDF7-D7915E3AB049}" type="sibTrans" cxnId="{5D7E5821-9B36-40DC-A72C-714B8A1511B7}">
      <dgm:prSet/>
      <dgm:spPr/>
      <dgm:t>
        <a:bodyPr/>
        <a:lstStyle/>
        <a:p>
          <a:endParaRPr lang="en-US"/>
        </a:p>
      </dgm:t>
    </dgm:pt>
    <dgm:pt modelId="{F8F47637-8659-45EE-B0F1-68CBC2C2F320}">
      <dgm:prSet phldrT="[Text]"/>
      <dgm:spPr/>
      <dgm:t>
        <a:bodyPr/>
        <a:lstStyle/>
        <a:p>
          <a:r>
            <a:rPr lang="en-US" dirty="0" smtClean="0"/>
            <a:t>Market Driven</a:t>
          </a:r>
          <a:endParaRPr lang="en-US" dirty="0"/>
        </a:p>
      </dgm:t>
    </dgm:pt>
    <dgm:pt modelId="{ECD4985D-F792-4CD0-ADB8-BEB47CFA4EEF}" type="parTrans" cxnId="{C92FDC47-1861-4671-ADEC-8F7C8BEEBD23}">
      <dgm:prSet/>
      <dgm:spPr/>
      <dgm:t>
        <a:bodyPr/>
        <a:lstStyle/>
        <a:p>
          <a:endParaRPr lang="en-US"/>
        </a:p>
      </dgm:t>
    </dgm:pt>
    <dgm:pt modelId="{84CE62ED-2951-4D0E-BD25-CE7C48901FB1}" type="sibTrans" cxnId="{C92FDC47-1861-4671-ADEC-8F7C8BEEBD23}">
      <dgm:prSet/>
      <dgm:spPr/>
      <dgm:t>
        <a:bodyPr/>
        <a:lstStyle/>
        <a:p>
          <a:endParaRPr lang="en-US"/>
        </a:p>
      </dgm:t>
    </dgm:pt>
    <dgm:pt modelId="{2C9E9643-8D7B-4398-97EC-DB017B5951EE}" type="pres">
      <dgm:prSet presAssocID="{5E0C953B-57EC-465B-99E7-2462AFFCB3B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9F66A2-6D5D-4C1A-8AB4-5F8258D91244}" type="pres">
      <dgm:prSet presAssocID="{5E0C953B-57EC-465B-99E7-2462AFFCB3BF}" presName="ribbon" presStyleLbl="node1" presStyleIdx="0" presStyleCnt="1"/>
      <dgm:spPr/>
    </dgm:pt>
    <dgm:pt modelId="{65F9B174-A01C-4496-AC3A-BA1569BF82D5}" type="pres">
      <dgm:prSet presAssocID="{5E0C953B-57EC-465B-99E7-2462AFFCB3BF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848428-4A63-4A6F-919E-31DB4A616EAC}" type="pres">
      <dgm:prSet presAssocID="{5E0C953B-57EC-465B-99E7-2462AFFCB3BF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2FDC47-1861-4671-ADEC-8F7C8BEEBD23}" srcId="{5E0C953B-57EC-465B-99E7-2462AFFCB3BF}" destId="{F8F47637-8659-45EE-B0F1-68CBC2C2F320}" srcOrd="1" destOrd="0" parTransId="{ECD4985D-F792-4CD0-ADB8-BEB47CFA4EEF}" sibTransId="{84CE62ED-2951-4D0E-BD25-CE7C48901FB1}"/>
    <dgm:cxn modelId="{95293FE7-40DD-428F-A3B1-8EF77F129BBA}" type="presOf" srcId="{5E0C953B-57EC-465B-99E7-2462AFFCB3BF}" destId="{2C9E9643-8D7B-4398-97EC-DB017B5951EE}" srcOrd="0" destOrd="0" presId="urn:microsoft.com/office/officeart/2005/8/layout/arrow6"/>
    <dgm:cxn modelId="{3EDA3FB6-84BD-4503-BE37-7C31B649365A}" type="presOf" srcId="{F8F47637-8659-45EE-B0F1-68CBC2C2F320}" destId="{99848428-4A63-4A6F-919E-31DB4A616EAC}" srcOrd="0" destOrd="0" presId="urn:microsoft.com/office/officeart/2005/8/layout/arrow6"/>
    <dgm:cxn modelId="{5D7E5821-9B36-40DC-A72C-714B8A1511B7}" srcId="{5E0C953B-57EC-465B-99E7-2462AFFCB3BF}" destId="{C0B08899-6820-442F-9E89-DA05FD5AAB62}" srcOrd="0" destOrd="0" parTransId="{12EEB891-FEF3-4E36-A86E-4E2ADF4EEE52}" sibTransId="{C1EA46C9-7529-4257-BDF7-D7915E3AB049}"/>
    <dgm:cxn modelId="{BEC7585F-55E7-4665-875B-58FB462749C0}" type="presOf" srcId="{C0B08899-6820-442F-9E89-DA05FD5AAB62}" destId="{65F9B174-A01C-4496-AC3A-BA1569BF82D5}" srcOrd="0" destOrd="0" presId="urn:microsoft.com/office/officeart/2005/8/layout/arrow6"/>
    <dgm:cxn modelId="{A734E2B0-D98E-4504-83AA-557AEA224F8B}" type="presParOf" srcId="{2C9E9643-8D7B-4398-97EC-DB017B5951EE}" destId="{D89F66A2-6D5D-4C1A-8AB4-5F8258D91244}" srcOrd="0" destOrd="0" presId="urn:microsoft.com/office/officeart/2005/8/layout/arrow6"/>
    <dgm:cxn modelId="{8C2048E9-7072-4D3D-B931-6556D99645BD}" type="presParOf" srcId="{2C9E9643-8D7B-4398-97EC-DB017B5951EE}" destId="{65F9B174-A01C-4496-AC3A-BA1569BF82D5}" srcOrd="1" destOrd="0" presId="urn:microsoft.com/office/officeart/2005/8/layout/arrow6"/>
    <dgm:cxn modelId="{F5892CEB-5CF1-4A3A-A4D5-913906E14A4C}" type="presParOf" srcId="{2C9E9643-8D7B-4398-97EC-DB017B5951EE}" destId="{99848428-4A63-4A6F-919E-31DB4A616EAC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2AF402-B3C5-4525-8E6F-685A67713C59}" type="doc">
      <dgm:prSet loTypeId="urn:microsoft.com/office/officeart/2005/8/layout/arrow3" loCatId="relationship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F870F44F-443B-425F-ADF9-8E7A2207EB46}">
      <dgm:prSet phldrT="[Text]" custT="1"/>
      <dgm:spPr/>
      <dgm:t>
        <a:bodyPr/>
        <a:lstStyle/>
        <a:p>
          <a:r>
            <a:rPr lang="en-US" sz="1400" b="1" dirty="0" smtClean="0"/>
            <a:t>User needs : </a:t>
          </a:r>
          <a:r>
            <a:rPr lang="en-US" sz="1400" dirty="0" smtClean="0"/>
            <a:t>institutions (e.g. schools and clinics)  &amp; targeted population groups such as people with disabilities, low income users and the elderly.</a:t>
          </a:r>
          <a:endParaRPr lang="en-US" sz="1400" dirty="0"/>
        </a:p>
      </dgm:t>
    </dgm:pt>
    <dgm:pt modelId="{C69F8D48-9E73-4D3C-8FE0-DA22EC9F34CC}" type="parTrans" cxnId="{B75B26FD-AB69-4961-83FC-600E2394BBF5}">
      <dgm:prSet/>
      <dgm:spPr/>
      <dgm:t>
        <a:bodyPr/>
        <a:lstStyle/>
        <a:p>
          <a:endParaRPr lang="en-US" sz="2000"/>
        </a:p>
      </dgm:t>
    </dgm:pt>
    <dgm:pt modelId="{8B2D9CD9-BB35-454C-935B-D127EB51057D}" type="sibTrans" cxnId="{B75B26FD-AB69-4961-83FC-600E2394BBF5}">
      <dgm:prSet/>
      <dgm:spPr/>
      <dgm:t>
        <a:bodyPr/>
        <a:lstStyle/>
        <a:p>
          <a:endParaRPr lang="en-US" sz="2000"/>
        </a:p>
      </dgm:t>
    </dgm:pt>
    <dgm:pt modelId="{3B6F51BA-6313-4F3B-A47F-B76A803CB149}">
      <dgm:prSet custT="1"/>
      <dgm:spPr/>
      <dgm:t>
        <a:bodyPr/>
        <a:lstStyle/>
        <a:p>
          <a:r>
            <a:rPr lang="en-US" sz="1400" dirty="0" smtClean="0"/>
            <a:t>Projects addressing </a:t>
          </a:r>
          <a:r>
            <a:rPr lang="en-US" sz="1400" b="1" dirty="0" smtClean="0"/>
            <a:t>infrastructure gaps in high costs areas</a:t>
          </a:r>
          <a:r>
            <a:rPr lang="en-US" sz="1400" dirty="0" smtClean="0"/>
            <a:t> which typically include rural and remote areas.</a:t>
          </a:r>
          <a:endParaRPr lang="en-US" sz="1400" dirty="0"/>
        </a:p>
      </dgm:t>
    </dgm:pt>
    <dgm:pt modelId="{F743E218-00CE-44B7-A1E6-5A6FA3789120}" type="parTrans" cxnId="{BCAC17CA-EB6F-41B2-BE00-C0FBCD0AE8EB}">
      <dgm:prSet/>
      <dgm:spPr/>
      <dgm:t>
        <a:bodyPr/>
        <a:lstStyle/>
        <a:p>
          <a:endParaRPr lang="en-US" sz="2000"/>
        </a:p>
      </dgm:t>
    </dgm:pt>
    <dgm:pt modelId="{388B7798-62AA-4476-B442-EF22CFE66C0E}" type="sibTrans" cxnId="{BCAC17CA-EB6F-41B2-BE00-C0FBCD0AE8EB}">
      <dgm:prSet/>
      <dgm:spPr/>
      <dgm:t>
        <a:bodyPr/>
        <a:lstStyle/>
        <a:p>
          <a:endParaRPr lang="en-US" sz="2000"/>
        </a:p>
      </dgm:t>
    </dgm:pt>
    <dgm:pt modelId="{34792CC8-384B-4EC1-A921-401315207C8A}" type="pres">
      <dgm:prSet presAssocID="{222AF402-B3C5-4525-8E6F-685A67713C5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C4B19C8-5A6C-4EEC-BFD8-82A6AA3B1064}" type="pres">
      <dgm:prSet presAssocID="{222AF402-B3C5-4525-8E6F-685A67713C59}" presName="divider" presStyleLbl="fgShp" presStyleIdx="0" presStyleCnt="1"/>
      <dgm:spPr/>
    </dgm:pt>
    <dgm:pt modelId="{93B2A901-8EF9-447D-934C-AD6416B09B74}" type="pres">
      <dgm:prSet presAssocID="{F870F44F-443B-425F-ADF9-8E7A2207EB46}" presName="downArrow" presStyleLbl="node1" presStyleIdx="0" presStyleCnt="2"/>
      <dgm:spPr/>
    </dgm:pt>
    <dgm:pt modelId="{A762AB5A-9FFA-4402-9E82-D09C5CACDD71}" type="pres">
      <dgm:prSet presAssocID="{F870F44F-443B-425F-ADF9-8E7A2207EB46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C53186-2D64-47B2-BEF8-4A82780C20A7}" type="pres">
      <dgm:prSet presAssocID="{3B6F51BA-6313-4F3B-A47F-B76A803CB149}" presName="upArrow" presStyleLbl="node1" presStyleIdx="1" presStyleCnt="2"/>
      <dgm:spPr/>
    </dgm:pt>
    <dgm:pt modelId="{67EFDBD1-5C29-4B68-A181-841BF5448D37}" type="pres">
      <dgm:prSet presAssocID="{3B6F51BA-6313-4F3B-A47F-B76A803CB149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469C55-55CB-42D2-A26F-66783ED5A481}" type="presOf" srcId="{3B6F51BA-6313-4F3B-A47F-B76A803CB149}" destId="{67EFDBD1-5C29-4B68-A181-841BF5448D37}" srcOrd="0" destOrd="0" presId="urn:microsoft.com/office/officeart/2005/8/layout/arrow3"/>
    <dgm:cxn modelId="{AE9C62D4-BE58-414A-B351-81255072EBB0}" type="presOf" srcId="{222AF402-B3C5-4525-8E6F-685A67713C59}" destId="{34792CC8-384B-4EC1-A921-401315207C8A}" srcOrd="0" destOrd="0" presId="urn:microsoft.com/office/officeart/2005/8/layout/arrow3"/>
    <dgm:cxn modelId="{B75B26FD-AB69-4961-83FC-600E2394BBF5}" srcId="{222AF402-B3C5-4525-8E6F-685A67713C59}" destId="{F870F44F-443B-425F-ADF9-8E7A2207EB46}" srcOrd="0" destOrd="0" parTransId="{C69F8D48-9E73-4D3C-8FE0-DA22EC9F34CC}" sibTransId="{8B2D9CD9-BB35-454C-935B-D127EB51057D}"/>
    <dgm:cxn modelId="{14624A32-D4A8-45ED-9A91-90BB6A3D464F}" type="presOf" srcId="{F870F44F-443B-425F-ADF9-8E7A2207EB46}" destId="{A762AB5A-9FFA-4402-9E82-D09C5CACDD71}" srcOrd="0" destOrd="0" presId="urn:microsoft.com/office/officeart/2005/8/layout/arrow3"/>
    <dgm:cxn modelId="{BCAC17CA-EB6F-41B2-BE00-C0FBCD0AE8EB}" srcId="{222AF402-B3C5-4525-8E6F-685A67713C59}" destId="{3B6F51BA-6313-4F3B-A47F-B76A803CB149}" srcOrd="1" destOrd="0" parTransId="{F743E218-00CE-44B7-A1E6-5A6FA3789120}" sibTransId="{388B7798-62AA-4476-B442-EF22CFE66C0E}"/>
    <dgm:cxn modelId="{E365CE13-56BD-4301-840F-7E1CE1ADD76E}" type="presParOf" srcId="{34792CC8-384B-4EC1-A921-401315207C8A}" destId="{9C4B19C8-5A6C-4EEC-BFD8-82A6AA3B1064}" srcOrd="0" destOrd="0" presId="urn:microsoft.com/office/officeart/2005/8/layout/arrow3"/>
    <dgm:cxn modelId="{796A19F9-E6C5-45A2-9EDA-532243511761}" type="presParOf" srcId="{34792CC8-384B-4EC1-A921-401315207C8A}" destId="{93B2A901-8EF9-447D-934C-AD6416B09B74}" srcOrd="1" destOrd="0" presId="urn:microsoft.com/office/officeart/2005/8/layout/arrow3"/>
    <dgm:cxn modelId="{918CA139-B248-47CA-9B20-29406DE033EC}" type="presParOf" srcId="{34792CC8-384B-4EC1-A921-401315207C8A}" destId="{A762AB5A-9FFA-4402-9E82-D09C5CACDD71}" srcOrd="2" destOrd="0" presId="urn:microsoft.com/office/officeart/2005/8/layout/arrow3"/>
    <dgm:cxn modelId="{EDA2B536-4882-4483-9C82-C4A92307E9F0}" type="presParOf" srcId="{34792CC8-384B-4EC1-A921-401315207C8A}" destId="{DFC53186-2D64-47B2-BEF8-4A82780C20A7}" srcOrd="3" destOrd="0" presId="urn:microsoft.com/office/officeart/2005/8/layout/arrow3"/>
    <dgm:cxn modelId="{C4E51885-2277-4C3B-A683-386CC804B395}" type="presParOf" srcId="{34792CC8-384B-4EC1-A921-401315207C8A}" destId="{67EFDBD1-5C29-4B68-A181-841BF5448D37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28E071-CD05-45C2-B522-C115C441F714}">
      <dsp:nvSpPr>
        <dsp:cNvPr id="0" name=""/>
        <dsp:cNvSpPr/>
      </dsp:nvSpPr>
      <dsp:spPr>
        <a:xfrm>
          <a:off x="0" y="105441"/>
          <a:ext cx="822764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CD105A-225B-48D0-A8E9-C6DB2ED75D49}">
      <dsp:nvSpPr>
        <dsp:cNvPr id="0" name=""/>
        <dsp:cNvSpPr/>
      </dsp:nvSpPr>
      <dsp:spPr>
        <a:xfrm>
          <a:off x="354640" y="0"/>
          <a:ext cx="5759348" cy="619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690" tIns="0" rIns="2176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smtClean="0">
              <a:solidFill>
                <a:srgbClr val="002060"/>
              </a:solidFill>
            </a:rPr>
            <a:t>Reporting Procedures</a:t>
          </a:r>
          <a:r>
            <a:rPr lang="fr-FR" sz="2000" kern="1200" smtClean="0"/>
            <a:t>.</a:t>
          </a:r>
          <a:endParaRPr lang="en-US" sz="2000" kern="1200" dirty="0"/>
        </a:p>
      </dsp:txBody>
      <dsp:txXfrm>
        <a:off x="354640" y="0"/>
        <a:ext cx="5759348" cy="619920"/>
      </dsp:txXfrm>
    </dsp:sp>
    <dsp:sp modelId="{AEF010EF-1E00-46FE-B98A-6DF6EB8CAE19}">
      <dsp:nvSpPr>
        <dsp:cNvPr id="0" name=""/>
        <dsp:cNvSpPr/>
      </dsp:nvSpPr>
      <dsp:spPr>
        <a:xfrm>
          <a:off x="0" y="1294536"/>
          <a:ext cx="822764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392556-C071-4FD7-A85E-BF33B7D05937}">
      <dsp:nvSpPr>
        <dsp:cNvPr id="0" name=""/>
        <dsp:cNvSpPr/>
      </dsp:nvSpPr>
      <dsp:spPr>
        <a:xfrm>
          <a:off x="354640" y="685229"/>
          <a:ext cx="5759348" cy="619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690" tIns="0" rIns="2176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solidFill>
                <a:srgbClr val="002060"/>
              </a:solidFill>
            </a:rPr>
            <a:t>Full time Fund Administrator</a:t>
          </a:r>
          <a:endParaRPr lang="en-US" sz="2000" kern="1200" dirty="0">
            <a:solidFill>
              <a:srgbClr val="002060"/>
            </a:solidFill>
          </a:endParaRPr>
        </a:p>
      </dsp:txBody>
      <dsp:txXfrm>
        <a:off x="354640" y="685229"/>
        <a:ext cx="5759348" cy="619920"/>
      </dsp:txXfrm>
    </dsp:sp>
    <dsp:sp modelId="{82EFEB80-398B-42C4-92B4-79560ED86063}">
      <dsp:nvSpPr>
        <dsp:cNvPr id="0" name=""/>
        <dsp:cNvSpPr/>
      </dsp:nvSpPr>
      <dsp:spPr>
        <a:xfrm>
          <a:off x="0" y="2070459"/>
          <a:ext cx="822764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EDA7B8-6FC6-4DCE-88A5-4636B01BA03A}">
      <dsp:nvSpPr>
        <dsp:cNvPr id="0" name=""/>
        <dsp:cNvSpPr/>
      </dsp:nvSpPr>
      <dsp:spPr>
        <a:xfrm>
          <a:off x="354640" y="1311388"/>
          <a:ext cx="5759348" cy="619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690" tIns="0" rIns="2176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solidFill>
                <a:srgbClr val="002060"/>
              </a:solidFill>
            </a:rPr>
            <a:t>Separate Board of Trustees</a:t>
          </a:r>
          <a:endParaRPr lang="en-US" sz="2000" kern="1200" dirty="0">
            <a:solidFill>
              <a:srgbClr val="002060"/>
            </a:solidFill>
          </a:endParaRPr>
        </a:p>
      </dsp:txBody>
      <dsp:txXfrm>
        <a:off x="354640" y="1311388"/>
        <a:ext cx="5759348" cy="6199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19C33D-AEA0-4C1C-8617-3DC6E60FC0A5}">
      <dsp:nvSpPr>
        <dsp:cNvPr id="0" name=""/>
        <dsp:cNvSpPr/>
      </dsp:nvSpPr>
      <dsp:spPr>
        <a:xfrm>
          <a:off x="0" y="34979"/>
          <a:ext cx="6324600" cy="120960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/>
            <a:t>Toolkit provides some recommendations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/>
            <a:t>(with accompanying examples)</a:t>
          </a:r>
        </a:p>
      </dsp:txBody>
      <dsp:txXfrm>
        <a:off x="0" y="34979"/>
        <a:ext cx="6324600" cy="1209600"/>
      </dsp:txXfrm>
    </dsp:sp>
    <dsp:sp modelId="{F67BDCA0-3341-4BFF-A12C-2708480F43A0}">
      <dsp:nvSpPr>
        <dsp:cNvPr id="0" name=""/>
        <dsp:cNvSpPr/>
      </dsp:nvSpPr>
      <dsp:spPr>
        <a:xfrm>
          <a:off x="0" y="1244580"/>
          <a:ext cx="6324600" cy="184464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Separate accounting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Operating procedures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Governance framework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Annual report &amp; auditing</a:t>
          </a:r>
        </a:p>
      </dsp:txBody>
      <dsp:txXfrm>
        <a:off x="0" y="1244580"/>
        <a:ext cx="6324600" cy="184464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9F66A2-6D5D-4C1A-8AB4-5F8258D91244}">
      <dsp:nvSpPr>
        <dsp:cNvPr id="0" name=""/>
        <dsp:cNvSpPr/>
      </dsp:nvSpPr>
      <dsp:spPr>
        <a:xfrm>
          <a:off x="2108200" y="0"/>
          <a:ext cx="3175000" cy="1270000"/>
        </a:xfrm>
        <a:prstGeom prst="leftRightRibb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F9B174-A01C-4496-AC3A-BA1569BF82D5}">
      <dsp:nvSpPr>
        <dsp:cNvPr id="0" name=""/>
        <dsp:cNvSpPr/>
      </dsp:nvSpPr>
      <dsp:spPr>
        <a:xfrm>
          <a:off x="2489200" y="222250"/>
          <a:ext cx="1047750" cy="62230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0452" rIns="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Policy Driven</a:t>
          </a:r>
          <a:endParaRPr lang="en-US" sz="1700" kern="1200" dirty="0"/>
        </a:p>
      </dsp:txBody>
      <dsp:txXfrm>
        <a:off x="2489200" y="222250"/>
        <a:ext cx="1047750" cy="622300"/>
      </dsp:txXfrm>
    </dsp:sp>
    <dsp:sp modelId="{99848428-4A63-4A6F-919E-31DB4A616EAC}">
      <dsp:nvSpPr>
        <dsp:cNvPr id="0" name=""/>
        <dsp:cNvSpPr/>
      </dsp:nvSpPr>
      <dsp:spPr>
        <a:xfrm>
          <a:off x="3695700" y="425450"/>
          <a:ext cx="1238250" cy="62230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0452" rIns="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Market Driven</a:t>
          </a:r>
          <a:endParaRPr lang="en-US" sz="1700" kern="1200" dirty="0"/>
        </a:p>
      </dsp:txBody>
      <dsp:txXfrm>
        <a:off x="3695700" y="425450"/>
        <a:ext cx="1238250" cy="6223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4B19C8-5A6C-4EEC-BFD8-82A6AA3B1064}">
      <dsp:nvSpPr>
        <dsp:cNvPr id="0" name=""/>
        <dsp:cNvSpPr/>
      </dsp:nvSpPr>
      <dsp:spPr>
        <a:xfrm rot="21300000">
          <a:off x="18340" y="1856135"/>
          <a:ext cx="5939982" cy="680217"/>
        </a:xfrm>
        <a:prstGeom prst="mathMinus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93B2A901-8EF9-447D-934C-AD6416B09B74}">
      <dsp:nvSpPr>
        <dsp:cNvPr id="0" name=""/>
        <dsp:cNvSpPr/>
      </dsp:nvSpPr>
      <dsp:spPr>
        <a:xfrm>
          <a:off x="717199" y="219624"/>
          <a:ext cx="1792999" cy="1756995"/>
        </a:xfrm>
        <a:prstGeom prst="downArrow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762AB5A-9FFA-4402-9E82-D09C5CACDD71}">
      <dsp:nvSpPr>
        <dsp:cNvPr id="0" name=""/>
        <dsp:cNvSpPr/>
      </dsp:nvSpPr>
      <dsp:spPr>
        <a:xfrm>
          <a:off x="3167631" y="0"/>
          <a:ext cx="1912532" cy="1844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User needs : </a:t>
          </a:r>
          <a:r>
            <a:rPr lang="en-US" sz="1400" kern="1200" dirty="0" smtClean="0"/>
            <a:t>institutions (e.g. schools and clinics)  &amp; targeted population groups such as people with disabilities, low income users and the elderly.</a:t>
          </a:r>
          <a:endParaRPr lang="en-US" sz="1400" kern="1200" dirty="0"/>
        </a:p>
      </dsp:txBody>
      <dsp:txXfrm>
        <a:off x="3167631" y="0"/>
        <a:ext cx="1912532" cy="1844844"/>
      </dsp:txXfrm>
    </dsp:sp>
    <dsp:sp modelId="{DFC53186-2D64-47B2-BEF8-4A82780C20A7}">
      <dsp:nvSpPr>
        <dsp:cNvPr id="0" name=""/>
        <dsp:cNvSpPr/>
      </dsp:nvSpPr>
      <dsp:spPr>
        <a:xfrm>
          <a:off x="3466465" y="2415868"/>
          <a:ext cx="1792999" cy="1756995"/>
        </a:xfrm>
        <a:prstGeom prst="upArrow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1081"/>
                <a:lumOff val="2844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1081"/>
                <a:lumOff val="2844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1081"/>
                <a:lumOff val="284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7EFDBD1-5C29-4B68-A181-841BF5448D37}">
      <dsp:nvSpPr>
        <dsp:cNvPr id="0" name=""/>
        <dsp:cNvSpPr/>
      </dsp:nvSpPr>
      <dsp:spPr>
        <a:xfrm>
          <a:off x="896499" y="2547643"/>
          <a:ext cx="1912532" cy="1844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Projects addressing </a:t>
          </a:r>
          <a:r>
            <a:rPr lang="en-US" sz="1400" b="1" kern="1200" dirty="0" smtClean="0"/>
            <a:t>infrastructure gaps in high costs areas</a:t>
          </a:r>
          <a:r>
            <a:rPr lang="en-US" sz="1400" kern="1200" dirty="0" smtClean="0"/>
            <a:t> which typically include rural and remote areas.</a:t>
          </a:r>
          <a:endParaRPr lang="en-US" sz="1400" kern="1200" dirty="0"/>
        </a:p>
      </dsp:txBody>
      <dsp:txXfrm>
        <a:off x="896499" y="2547643"/>
        <a:ext cx="1912532" cy="1844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>
            <a:lvl1pPr defTabSz="91281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b" anchorCtr="0" compatLnSpc="1">
            <a:prstTxWarp prst="textNoShape">
              <a:avLst/>
            </a:prstTxWarp>
          </a:bodyPr>
          <a:lstStyle>
            <a:lvl1pPr defTabSz="91281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D24E825-5551-4C89-8E1D-CA6F5159C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>
            <a:lvl1pPr defTabSz="91281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57762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1700"/>
            <a:ext cx="4972050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b" anchorCtr="0" compatLnSpc="1">
            <a:prstTxWarp prst="textNoShape">
              <a:avLst/>
            </a:prstTxWarp>
          </a:bodyPr>
          <a:lstStyle>
            <a:lvl1pPr defTabSz="91281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482F2D4-85FD-4A84-AE86-835D7B081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03D8C8-E3F0-4A64-9F72-4D504BEE22B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2.jpeg"/><Relationship Id="rId7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jpeg"/><Relationship Id="rId9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 cstate="print"/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620000" y="6175375"/>
            <a:ext cx="128111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900">
                <a:solidFill>
                  <a:srgbClr val="646464"/>
                </a:solidFill>
                <a:latin typeface="Verdana" pitchFamily="34" charset="0"/>
              </a:defRPr>
            </a:lvl1pPr>
            <a:lvl2pPr marL="742950" indent="-285750">
              <a:defRPr sz="1900">
                <a:solidFill>
                  <a:srgbClr val="646464"/>
                </a:solidFill>
                <a:latin typeface="Verdana" pitchFamily="34" charset="0"/>
              </a:defRPr>
            </a:lvl2pPr>
            <a:lvl3pPr marL="1143000" indent="-228600">
              <a:defRPr sz="1900">
                <a:solidFill>
                  <a:srgbClr val="646464"/>
                </a:solidFill>
                <a:latin typeface="Verdana" pitchFamily="34" charset="0"/>
              </a:defRPr>
            </a:lvl3pPr>
            <a:lvl4pPr marL="1600200" indent="-228600">
              <a:defRPr sz="1900">
                <a:solidFill>
                  <a:srgbClr val="646464"/>
                </a:solidFill>
                <a:latin typeface="Verdana" pitchFamily="34" charset="0"/>
              </a:defRPr>
            </a:lvl4pPr>
            <a:lvl5pPr marL="2057400" indent="-228600">
              <a:defRPr sz="1900">
                <a:solidFill>
                  <a:srgbClr val="64646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000" smtClean="0">
                <a:solidFill>
                  <a:schemeClr val="bg1"/>
                </a:solidFill>
                <a:latin typeface="Univers" pitchFamily="34" charset="0"/>
              </a:rPr>
              <a:t>International</a:t>
            </a:r>
            <a:br>
              <a:rPr lang="en-US" sz="1000" smtClean="0">
                <a:solidFill>
                  <a:schemeClr val="bg1"/>
                </a:solidFill>
                <a:latin typeface="Univers" pitchFamily="34" charset="0"/>
              </a:rPr>
            </a:br>
            <a:r>
              <a:rPr lang="en-US" sz="1000" smtClean="0">
                <a:solidFill>
                  <a:schemeClr val="bg1"/>
                </a:solidFill>
                <a:latin typeface="Univers" pitchFamily="34" charset="0"/>
              </a:rPr>
              <a:t>Telecommunication</a:t>
            </a:r>
            <a:br>
              <a:rPr lang="en-US" sz="1000" smtClean="0">
                <a:solidFill>
                  <a:schemeClr val="bg1"/>
                </a:solidFill>
                <a:latin typeface="Univers" pitchFamily="34" charset="0"/>
              </a:rPr>
            </a:br>
            <a:r>
              <a:rPr lang="en-US" sz="1000" smtClean="0">
                <a:solidFill>
                  <a:schemeClr val="bg1"/>
                </a:solidFill>
                <a:latin typeface="Univers" pitchFamily="34" charset="0"/>
              </a:rPr>
              <a:t>Union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000">
                <a:solidFill>
                  <a:srgbClr val="000000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9" name="Line 21"/>
          <p:cNvSpPr>
            <a:spLocks noChangeShapeType="1"/>
          </p:cNvSpPr>
          <p:nvPr userDrawn="1"/>
        </p:nvSpPr>
        <p:spPr bwMode="auto">
          <a:xfrm flipH="1">
            <a:off x="395288" y="482600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10" name="Line 25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pic>
        <p:nvPicPr>
          <p:cNvPr id="11" name="Picture 2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white">
          <a:xfrm>
            <a:off x="7019925" y="5854700"/>
            <a:ext cx="1944688" cy="815975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</p:pic>
      <p:pic>
        <p:nvPicPr>
          <p:cNvPr id="12" name="Picture 13" descr="logo_ue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6035675"/>
            <a:ext cx="100806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3" descr="logo_ue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1113" y="6035675"/>
            <a:ext cx="100806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6" descr="Description: Description: drapeau_gabon.gif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388" y="6053138"/>
            <a:ext cx="93662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7" descr="Description: Description: C:\Users\Administrator\Documents\ACPLOGOC.TIF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650" y="6035675"/>
            <a:ext cx="85725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2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87763" y="5984875"/>
            <a:ext cx="86518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9" descr="Description: logo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59338" y="6008688"/>
            <a:ext cx="720725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8" descr="Description: sadc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880100" y="6045200"/>
            <a:ext cx="61436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7772400" cy="17287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B0F97-1A27-46DB-9D82-2EBA666B8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xfrm>
            <a:off x="2195513" y="6424613"/>
            <a:ext cx="44577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081088"/>
            <a:ext cx="1943100" cy="51641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081088"/>
            <a:ext cx="5678487" cy="51641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58010-750E-4DB9-A3E3-5F5E04CC8E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xfrm>
            <a:off x="2195513" y="6424613"/>
            <a:ext cx="44577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81088"/>
            <a:ext cx="77724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989138"/>
            <a:ext cx="3810000" cy="4256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4256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CB0EC-4C1A-4563-AC5B-9F2A7155F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ftr" sz="quarter" idx="11"/>
          </p:nvPr>
        </p:nvSpPr>
        <p:spPr>
          <a:xfrm>
            <a:off x="2195513" y="6424613"/>
            <a:ext cx="44577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81088"/>
            <a:ext cx="77724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4213" y="1989138"/>
            <a:ext cx="7772400" cy="4256087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93552-2072-4835-AED2-664ED633C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35375" y="6453188"/>
            <a:ext cx="1455738" cy="2460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Gaborone, 01.03.2012</a:t>
            </a: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4213" y="1081088"/>
            <a:ext cx="7773987" cy="51641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F7ED6-1C84-44DB-9DE2-C8CD69436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956C1-0845-45C8-B36C-1F80ECC25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EA22B-9C31-424B-AFA7-70A68EDF0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35375" y="6524625"/>
            <a:ext cx="1455738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Gaborone, 01.03.2012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82CF8-91CA-4A80-9346-C1F0E7571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xfrm>
            <a:off x="2195513" y="6424613"/>
            <a:ext cx="44577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989138"/>
            <a:ext cx="3810000" cy="4256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4256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BF675-E723-492D-A239-25F33CEC7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ftr" sz="quarter" idx="11"/>
          </p:nvPr>
        </p:nvSpPr>
        <p:spPr>
          <a:xfrm>
            <a:off x="2195513" y="6424613"/>
            <a:ext cx="44577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E9C50-1683-4B35-AF81-30FF0AD55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2"/>
          <p:cNvSpPr>
            <a:spLocks noGrp="1" noChangeArrowheads="1"/>
          </p:cNvSpPr>
          <p:nvPr>
            <p:ph type="ftr" sz="quarter" idx="11"/>
          </p:nvPr>
        </p:nvSpPr>
        <p:spPr>
          <a:xfrm>
            <a:off x="2195513" y="6424613"/>
            <a:ext cx="44577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36A6C-9262-43D0-94D1-F11A49719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35375" y="6453188"/>
            <a:ext cx="1455738" cy="2460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Gaborone, 01.03.2012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EF282-9B3B-4FF3-A672-FB77038E6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2"/>
          <p:cNvSpPr>
            <a:spLocks noGrp="1" noChangeArrowheads="1"/>
          </p:cNvSpPr>
          <p:nvPr>
            <p:ph type="ftr" sz="quarter" idx="11"/>
          </p:nvPr>
        </p:nvSpPr>
        <p:spPr>
          <a:xfrm>
            <a:off x="2195513" y="6424613"/>
            <a:ext cx="44577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E4255-9474-45C8-A27C-05AA88FD9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ftr" sz="quarter" idx="11"/>
          </p:nvPr>
        </p:nvSpPr>
        <p:spPr>
          <a:xfrm>
            <a:off x="2195513" y="6424613"/>
            <a:ext cx="44577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A09C1-EEF8-456C-9AB5-9FBC53A40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ftr" sz="quarter" idx="11"/>
          </p:nvPr>
        </p:nvSpPr>
        <p:spPr>
          <a:xfrm>
            <a:off x="2195513" y="6424613"/>
            <a:ext cx="44577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7" cstate="print"/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Line 61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81088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04275" y="0"/>
            <a:ext cx="33972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000">
                <a:solidFill>
                  <a:srgbClr val="0E438A"/>
                </a:solidFill>
                <a:latin typeface="Zurich BT"/>
                <a:cs typeface="Times New Roman" pitchFamily="18" charset="0"/>
              </a:defRPr>
            </a:lvl1pPr>
          </a:lstStyle>
          <a:p>
            <a:pPr>
              <a:defRPr/>
            </a:pPr>
            <a:fld id="{28DE6B0E-095A-4A5F-8039-6E33F01C3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25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Line 63"/>
          <p:cNvSpPr>
            <a:spLocks noChangeShapeType="1"/>
          </p:cNvSpPr>
          <p:nvPr userDrawn="1"/>
        </p:nvSpPr>
        <p:spPr bwMode="auto">
          <a:xfrm flipH="1">
            <a:off x="395288" y="482600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12" name="Rectangle 42"/>
          <p:cNvSpPr>
            <a:spLocks noGrp="1" noChangeArrowheads="1"/>
          </p:cNvSpPr>
          <p:nvPr>
            <p:ph type="ftr" sz="quarter" idx="3"/>
          </p:nvPr>
        </p:nvSpPr>
        <p:spPr>
          <a:xfrm>
            <a:off x="3635375" y="6453188"/>
            <a:ext cx="1728788" cy="246062"/>
          </a:xfrm>
          <a:prstGeom prst="rect">
            <a:avLst/>
          </a:prstGeo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/>
              <a:t>Gaborone, 01.03.2012</a:t>
            </a:r>
          </a:p>
        </p:txBody>
      </p:sp>
      <p:pic>
        <p:nvPicPr>
          <p:cNvPr id="1033" name="Picture 28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white">
          <a:xfrm>
            <a:off x="7019925" y="5854700"/>
            <a:ext cx="1944688" cy="815975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</p:pic>
      <p:pic>
        <p:nvPicPr>
          <p:cNvPr id="1034" name="Picture 13" descr="logo_ue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281113" y="6035675"/>
            <a:ext cx="100806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22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3687763" y="5984875"/>
            <a:ext cx="86518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6" descr="Description: Description: drapeau_gabon.gif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107950" y="6035675"/>
            <a:ext cx="935038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7" descr="Description: Description: C:\Users\Administrator\Documents\ACPLOGOC.TIF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2660650" y="6035675"/>
            <a:ext cx="85725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8" descr="Description: sadc"/>
          <p:cNvPicPr>
            <a:picLocks noChangeAspect="1" noChangeArrowheads="1"/>
          </p:cNvPicPr>
          <p:nvPr userDrawn="1"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5880100" y="6045200"/>
            <a:ext cx="61436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9" descr="Description: logo"/>
          <p:cNvPicPr>
            <a:picLocks noChangeAspect="1" noChangeArrowheads="1"/>
          </p:cNvPicPr>
          <p:nvPr userDrawn="1"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4859338" y="6008688"/>
            <a:ext cx="720725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3" r:id="rId1"/>
    <p:sldLayoutId id="2147484084" r:id="rId2"/>
    <p:sldLayoutId id="2147484085" r:id="rId3"/>
    <p:sldLayoutId id="2147484086" r:id="rId4"/>
    <p:sldLayoutId id="2147484087" r:id="rId5"/>
    <p:sldLayoutId id="2147484088" r:id="rId6"/>
    <p:sldLayoutId id="2147484089" r:id="rId7"/>
    <p:sldLayoutId id="2147484090" r:id="rId8"/>
    <p:sldLayoutId id="2147484091" r:id="rId9"/>
    <p:sldLayoutId id="2147484092" r:id="rId10"/>
    <p:sldLayoutId id="2147484093" r:id="rId11"/>
    <p:sldLayoutId id="2147484094" r:id="rId12"/>
    <p:sldLayoutId id="2147484095" r:id="rId13"/>
    <p:sldLayoutId id="2147484096" r:id="rId14"/>
    <p:sldLayoutId id="2147484097" r:id="rId15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ctregulationtoolkit.org/en/Section.3296.html" TargetMode="Externa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u.int/ITU-D/asp/CMS/Events/2010/Thailand-Broadband/Session4_Parvez_Iftikhar.pdf" TargetMode="Externa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mgtelecom.com/" TargetMode="External"/><Relationship Id="rId2" Type="http://schemas.openxmlformats.org/officeDocument/2006/relationships/hyperlink" Target="mailto:Lmentz@pygmaconsulting.com" TargetMode="Externa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1" name="Rectangle 1045"/>
          <p:cNvSpPr>
            <a:spLocks noGrp="1" noChangeArrowheads="1"/>
          </p:cNvSpPr>
          <p:nvPr>
            <p:ph type="ctrTitle"/>
          </p:nvPr>
        </p:nvSpPr>
        <p:spPr>
          <a:xfrm>
            <a:off x="323850" y="744538"/>
            <a:ext cx="8496300" cy="1323975"/>
          </a:xfrm>
        </p:spPr>
        <p:txBody>
          <a:bodyPr/>
          <a:lstStyle/>
          <a:p>
            <a:pPr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HIPSSA Project</a:t>
            </a:r>
            <a:b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1045"/>
          <p:cNvSpPr>
            <a:spLocks noChangeArrowheads="1"/>
          </p:cNvSpPr>
          <p:nvPr/>
        </p:nvSpPr>
        <p:spPr bwMode="auto">
          <a:xfrm>
            <a:off x="323850" y="1830388"/>
            <a:ext cx="84963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2400">
                <a:solidFill>
                  <a:srgbClr val="1B5BA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Support for Harmonization of the ICT Policies </a:t>
            </a:r>
            <a:br>
              <a:rPr lang="en-US" sz="2400">
                <a:solidFill>
                  <a:srgbClr val="1B5BA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400">
                <a:solidFill>
                  <a:srgbClr val="1B5BA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Sub-Sahara Africa </a:t>
            </a:r>
            <a:br>
              <a:rPr lang="en-US" sz="2400">
                <a:solidFill>
                  <a:srgbClr val="1B5BA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4000" b="1">
              <a:solidFill>
                <a:srgbClr val="1B5BA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1042988" y="3573463"/>
            <a:ext cx="7021512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 CRASA/SADC Experience: The Potential Options</a:t>
            </a:r>
          </a:p>
          <a:p>
            <a:pPr algn="ctr"/>
            <a:r>
              <a:rPr lang="en-US"/>
              <a:t>SESSION 3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395288" y="2636838"/>
            <a:ext cx="8208962" cy="1008062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>
          <a:xfrm>
            <a:off x="685800" y="476250"/>
            <a:ext cx="7772400" cy="641350"/>
          </a:xfrm>
        </p:spPr>
        <p:txBody>
          <a:bodyPr/>
          <a:lstStyle/>
          <a:p>
            <a:r>
              <a:rPr lang="en-US" smtClean="0"/>
              <a:t>Overview</a:t>
            </a:r>
          </a:p>
        </p:txBody>
      </p:sp>
      <p:sp>
        <p:nvSpPr>
          <p:cNvPr id="23556" name="Content Placeholder 2"/>
          <p:cNvSpPr>
            <a:spLocks noGrp="1"/>
          </p:cNvSpPr>
          <p:nvPr>
            <p:ph idx="1"/>
          </p:nvPr>
        </p:nvSpPr>
        <p:spPr>
          <a:xfrm>
            <a:off x="457200" y="1557338"/>
            <a:ext cx="8077200" cy="43402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 smtClean="0"/>
              <a:t>Fund Context and Fund Relevance in Converged Environment</a:t>
            </a:r>
          </a:p>
          <a:p>
            <a:pPr>
              <a:lnSpc>
                <a:spcPct val="80000"/>
              </a:lnSpc>
            </a:pPr>
            <a:endParaRPr lang="en-GB" sz="2400" smtClean="0"/>
          </a:p>
          <a:p>
            <a:pPr>
              <a:lnSpc>
                <a:spcPct val="80000"/>
              </a:lnSpc>
            </a:pPr>
            <a:r>
              <a:rPr lang="en-ZA" sz="2400" smtClean="0"/>
              <a:t>Practices and experiences by all stakehoders</a:t>
            </a:r>
          </a:p>
          <a:p>
            <a:pPr>
              <a:lnSpc>
                <a:spcPct val="80000"/>
              </a:lnSpc>
            </a:pPr>
            <a:endParaRPr lang="en-ZA" sz="2400" smtClean="0"/>
          </a:p>
          <a:p>
            <a:pPr>
              <a:lnSpc>
                <a:spcPct val="80000"/>
              </a:lnSpc>
            </a:pPr>
            <a:r>
              <a:rPr lang="en-ZA" sz="2400" smtClean="0"/>
              <a:t>Regional and international best practices</a:t>
            </a:r>
          </a:p>
          <a:p>
            <a:pPr>
              <a:lnSpc>
                <a:spcPct val="80000"/>
              </a:lnSpc>
            </a:pPr>
            <a:endParaRPr lang="en-ZA" sz="2400" smtClean="0"/>
          </a:p>
          <a:p>
            <a:pPr>
              <a:lnSpc>
                <a:spcPct val="80000"/>
              </a:lnSpc>
            </a:pPr>
            <a:r>
              <a:rPr lang="en-ZA" sz="2400" smtClean="0"/>
              <a:t>Approaches to USAF Management</a:t>
            </a:r>
          </a:p>
          <a:p>
            <a:pPr>
              <a:lnSpc>
                <a:spcPct val="80000"/>
              </a:lnSpc>
            </a:pPr>
            <a:endParaRPr lang="en-ZA" sz="2400" smtClean="0"/>
          </a:p>
          <a:p>
            <a:pPr>
              <a:lnSpc>
                <a:spcPct val="80000"/>
              </a:lnSpc>
            </a:pPr>
            <a:r>
              <a:rPr lang="en-ZA" sz="2400" smtClean="0"/>
              <a:t>Discussion/ Q &amp; A</a:t>
            </a:r>
          </a:p>
          <a:p>
            <a:pPr>
              <a:lnSpc>
                <a:spcPct val="80000"/>
              </a:lnSpc>
            </a:pPr>
            <a:endParaRPr lang="en-GB" sz="2400" smtClean="0"/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C363E8-FFE6-4EB7-83EA-B0EC4103D5A4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85800" y="720437"/>
            <a:ext cx="7772400" cy="584775"/>
          </a:xfrm>
        </p:spPr>
        <p:txBody>
          <a:bodyPr/>
          <a:lstStyle/>
          <a:p>
            <a:r>
              <a:rPr lang="en-US" sz="3200" dirty="0" smtClean="0"/>
              <a:t>Global Situation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684213" y="1600200"/>
            <a:ext cx="7772400" cy="4256088"/>
          </a:xfrm>
        </p:spPr>
        <p:txBody>
          <a:bodyPr/>
          <a:lstStyle/>
          <a:p>
            <a:r>
              <a:rPr lang="en-US" sz="2000" smtClean="0"/>
              <a:t>In the period 1998-2006, only 26 percent of USAF funds collected globally had been redistributed to the ICT sector for use on universal access projects!</a:t>
            </a:r>
          </a:p>
          <a:p>
            <a:endParaRPr lang="en-US" sz="500" smtClean="0"/>
          </a:p>
          <a:p>
            <a:r>
              <a:rPr lang="en-US" sz="2000" smtClean="0"/>
              <a:t>Regulatel, in Latin America (2006), found that:</a:t>
            </a:r>
          </a:p>
          <a:p>
            <a:pPr lvl="1"/>
            <a:r>
              <a:rPr lang="en-US" sz="1600" smtClean="0"/>
              <a:t>in the 13 Latin American countries with Funds, the amounts collected ranged from $1 million in Ecuador to $1,8 billion in Brazil. </a:t>
            </a:r>
          </a:p>
          <a:p>
            <a:pPr lvl="1"/>
            <a:r>
              <a:rPr lang="en-US" sz="1600" smtClean="0"/>
              <a:t>of the 13 countries, 6 of them had not disbursed any of the monies in the Fund, </a:t>
            </a:r>
          </a:p>
          <a:p>
            <a:pPr lvl="1"/>
            <a:r>
              <a:rPr lang="en-US" sz="1600" smtClean="0"/>
              <a:t>of the 13 countries 4 had disbursed less than 45 percent, and 3 particularly effective funds in Chile, Mexico and Paraguay had spent over 95 percent of the money collected.  </a:t>
            </a:r>
          </a:p>
          <a:p>
            <a:pPr>
              <a:buFont typeface="Wingdings" pitchFamily="2" charset="2"/>
              <a:buNone/>
            </a:pPr>
            <a:endParaRPr lang="en-US" sz="360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4722F-F113-48B2-ABBB-3EEE66935719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ransition spd="slow">
    <p:diamond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04800" y="476672"/>
            <a:ext cx="7772400" cy="954107"/>
          </a:xfrm>
        </p:spPr>
        <p:txBody>
          <a:bodyPr/>
          <a:lstStyle/>
          <a:p>
            <a:r>
              <a:rPr lang="en-US" sz="2800" dirty="0" smtClean="0"/>
              <a:t>Financing of Projects: Utilization of Funds (Challenges) 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8CF68-7C3F-4369-8FE5-A79916BA2749}" type="slidenum">
              <a:rPr lang="en-US" smtClean="0">
                <a:latin typeface="Zurich BT"/>
              </a:rPr>
              <a:pPr/>
              <a:t>12</a:t>
            </a:fld>
            <a:endParaRPr lang="en-US" smtClean="0">
              <a:latin typeface="Zurich B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772816"/>
            <a:ext cx="8305800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 smtClean="0">
                <a:cs typeface="Arial" charset="0"/>
              </a:rPr>
              <a:t>Non Disbursement or Slow </a:t>
            </a:r>
            <a:r>
              <a:rPr lang="en-US" dirty="0">
                <a:cs typeface="Arial" charset="0"/>
              </a:rPr>
              <a:t>Funding:</a:t>
            </a:r>
          </a:p>
          <a:p>
            <a:pPr>
              <a:defRPr/>
            </a:pPr>
            <a:endParaRPr lang="en-US" dirty="0">
              <a:cs typeface="Arial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dirty="0">
                <a:cs typeface="Arial" charset="0"/>
              </a:rPr>
              <a:t> </a:t>
            </a:r>
            <a:r>
              <a:rPr lang="en-US" b="0" i="0" dirty="0">
                <a:cs typeface="Arial" charset="0"/>
              </a:rPr>
              <a:t>Fund is located with the regulator (not </a:t>
            </a:r>
            <a:r>
              <a:rPr lang="en-US" b="0" i="0" dirty="0" err="1">
                <a:cs typeface="Arial" charset="0"/>
              </a:rPr>
              <a:t>prioritised</a:t>
            </a:r>
            <a:r>
              <a:rPr lang="en-US" b="0" i="0" dirty="0">
                <a:cs typeface="Arial" charset="0"/>
              </a:rPr>
              <a:t>)</a:t>
            </a:r>
          </a:p>
          <a:p>
            <a:pPr marL="174625" indent="-174625">
              <a:buFont typeface="Arial" pitchFamily="34" charset="0"/>
              <a:buChar char="•"/>
              <a:defRPr/>
            </a:pPr>
            <a:r>
              <a:rPr lang="en-US" b="0" i="0" dirty="0">
                <a:cs typeface="Arial" charset="0"/>
              </a:rPr>
              <a:t>Speed of the political process, governments fail to pass enabling   legislation, or hold back approvals for funds to be spent</a:t>
            </a:r>
          </a:p>
          <a:p>
            <a:pPr marL="174625" indent="-174625">
              <a:buFont typeface="Arial" pitchFamily="34" charset="0"/>
              <a:buChar char="•"/>
              <a:defRPr/>
            </a:pPr>
            <a:r>
              <a:rPr lang="en-US" b="0" i="0" dirty="0">
                <a:cs typeface="Arial" charset="0"/>
              </a:rPr>
              <a:t>Significant time needed to design, evaluate and assess and implement projects</a:t>
            </a:r>
          </a:p>
          <a:p>
            <a:pPr marL="174625" indent="-174625">
              <a:buFont typeface="Arial" pitchFamily="34" charset="0"/>
              <a:buChar char="•"/>
              <a:defRPr/>
            </a:pPr>
            <a:r>
              <a:rPr lang="en-US" b="0" i="0" dirty="0">
                <a:cs typeface="Arial" charset="0"/>
              </a:rPr>
              <a:t>Projects often considered ‘public investments’ &amp; subject to lengthy approval processes</a:t>
            </a:r>
          </a:p>
          <a:p>
            <a:pPr marL="174625" indent="-174625">
              <a:buFont typeface="Arial" pitchFamily="34" charset="0"/>
              <a:buChar char="•"/>
              <a:defRPr/>
            </a:pPr>
            <a:r>
              <a:rPr lang="en-US" b="0" i="0" dirty="0">
                <a:cs typeface="Arial" charset="0"/>
              </a:rPr>
              <a:t>Disbursements may be subject to additional constraints from third party organizations such as donors</a:t>
            </a:r>
          </a:p>
          <a:p>
            <a:pPr marL="174625" indent="-174625">
              <a:buFont typeface="Arial" pitchFamily="34" charset="0"/>
              <a:buChar char="•"/>
              <a:defRPr/>
            </a:pPr>
            <a:endParaRPr lang="en-US" b="0" i="0" dirty="0">
              <a:cs typeface="Arial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584775"/>
          </a:xfrm>
        </p:spPr>
        <p:txBody>
          <a:bodyPr/>
          <a:lstStyle/>
          <a:p>
            <a:r>
              <a:rPr lang="en-US" sz="3200" dirty="0" smtClean="0"/>
              <a:t>Fund Risks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4213" y="1457325"/>
            <a:ext cx="7772400" cy="4256088"/>
          </a:xfrm>
        </p:spPr>
        <p:txBody>
          <a:bodyPr/>
          <a:lstStyle/>
          <a:p>
            <a:r>
              <a:rPr lang="en-US" sz="2400" smtClean="0"/>
              <a:t>The most commonly identified risks facing publically funded projects include:</a:t>
            </a:r>
          </a:p>
          <a:p>
            <a:pPr lvl="1"/>
            <a:r>
              <a:rPr lang="en-US" sz="2000" smtClean="0"/>
              <a:t>Implementation of projects that distort the market; </a:t>
            </a:r>
          </a:p>
          <a:p>
            <a:pPr lvl="1"/>
            <a:r>
              <a:rPr lang="en-US" sz="2000" smtClean="0"/>
              <a:t>Creating dependence on ongoing funding; </a:t>
            </a:r>
          </a:p>
          <a:p>
            <a:pPr lvl="1"/>
            <a:r>
              <a:rPr lang="fr-FR" sz="2000" smtClean="0"/>
              <a:t>Potential abuse of funds; </a:t>
            </a:r>
            <a:endParaRPr lang="en-US" sz="2000" smtClean="0"/>
          </a:p>
          <a:p>
            <a:pPr lvl="1"/>
            <a:r>
              <a:rPr lang="fr-FR" sz="2000" smtClean="0"/>
              <a:t>Favoritism; and </a:t>
            </a:r>
            <a:endParaRPr lang="en-US" sz="2000" smtClean="0"/>
          </a:p>
          <a:p>
            <a:pPr lvl="1"/>
            <a:r>
              <a:rPr lang="en-US" sz="2000" smtClean="0"/>
              <a:t>Project failures which waste resources.</a:t>
            </a:r>
          </a:p>
          <a:p>
            <a:pPr>
              <a:buFont typeface="Wingdings" pitchFamily="2" charset="2"/>
              <a:buNone/>
            </a:pPr>
            <a:endParaRPr lang="en-US" sz="1600" u="sng" smtClean="0">
              <a:hlinkClick r:id="rId2"/>
            </a:endParaRPr>
          </a:p>
          <a:p>
            <a:pPr>
              <a:buFont typeface="Wingdings" pitchFamily="2" charset="2"/>
              <a:buNone/>
            </a:pPr>
            <a:endParaRPr lang="en-US" sz="1600" u="sng" smtClean="0">
              <a:hlinkClick r:id="rId2"/>
            </a:endParaRPr>
          </a:p>
          <a:p>
            <a:pPr>
              <a:buFont typeface="Wingdings" pitchFamily="2" charset="2"/>
              <a:buNone/>
            </a:pPr>
            <a:endParaRPr lang="en-US" sz="1600" u="sng" smtClean="0">
              <a:hlinkClick r:id="rId2"/>
            </a:endParaRPr>
          </a:p>
          <a:p>
            <a:pPr>
              <a:buFont typeface="Wingdings" pitchFamily="2" charset="2"/>
              <a:buNone/>
            </a:pPr>
            <a:endParaRPr lang="en-US" sz="1600" u="sng" smtClean="0">
              <a:hlinkClick r:id="rId2"/>
            </a:endParaRPr>
          </a:p>
          <a:p>
            <a:pPr>
              <a:buFont typeface="Wingdings" pitchFamily="2" charset="2"/>
              <a:buNone/>
            </a:pPr>
            <a:endParaRPr lang="en-US" sz="1600" u="sng" smtClean="0">
              <a:hlinkClick r:id="rId2"/>
            </a:endParaRPr>
          </a:p>
          <a:p>
            <a:pPr>
              <a:buFont typeface="Wingdings" pitchFamily="2" charset="2"/>
              <a:buNone/>
            </a:pPr>
            <a:endParaRPr lang="en-US" sz="1600" u="sng" smtClean="0">
              <a:hlinkClick r:id="rId2"/>
            </a:endParaRPr>
          </a:p>
          <a:p>
            <a:endParaRPr lang="en-US" sz="110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82816-3E11-43BA-B273-02D374BA6FC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0" y="6623050"/>
            <a:ext cx="9144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100" u="sng">
                <a:hlinkClick r:id="rId2"/>
              </a:rPr>
              <a:t>Source: http://www.ictregulationtoolkit.org/en/Section.3296.html</a:t>
            </a:r>
            <a:r>
              <a:rPr lang="en-US" sz="1100"/>
              <a:t> </a:t>
            </a:r>
          </a:p>
        </p:txBody>
      </p:sp>
    </p:spTree>
  </p:cSld>
  <p:clrMapOvr>
    <a:masterClrMapping/>
  </p:clrMapOvr>
  <p:transition spd="slow">
    <p:diamond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84213" y="577562"/>
            <a:ext cx="7772400" cy="584775"/>
          </a:xfrm>
        </p:spPr>
        <p:txBody>
          <a:bodyPr/>
          <a:lstStyle/>
          <a:p>
            <a:r>
              <a:rPr lang="en-US" sz="3200" smtClean="0"/>
              <a:t>Fund “Horror Stories”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684213" y="1341438"/>
            <a:ext cx="7772400" cy="4256087"/>
          </a:xfrm>
        </p:spPr>
        <p:txBody>
          <a:bodyPr/>
          <a:lstStyle/>
          <a:p>
            <a:r>
              <a:rPr lang="fr-FR" sz="2000" dirty="0" smtClean="0"/>
              <a:t>Examples exist of Funds (in SADC) that have:</a:t>
            </a:r>
            <a:endParaRPr lang="en-US" sz="2000" dirty="0" smtClean="0"/>
          </a:p>
          <a:p>
            <a:pPr lvl="1"/>
            <a:r>
              <a:rPr lang="en-US" sz="1800" dirty="0" smtClean="0"/>
              <a:t>been established in law but are still not operational as many as 5 years later;</a:t>
            </a:r>
          </a:p>
          <a:p>
            <a:pPr lvl="1"/>
            <a:r>
              <a:rPr lang="en-US" sz="1800" dirty="0" smtClean="0"/>
              <a:t>determined levies, over-collected and under-spent;</a:t>
            </a:r>
          </a:p>
          <a:p>
            <a:pPr lvl="1"/>
            <a:r>
              <a:rPr lang="en-US" sz="1800" dirty="0" smtClean="0"/>
              <a:t>overspent, i.e. provided subsides for unsuccessful projects, or for inefficient use in projects; </a:t>
            </a:r>
          </a:p>
          <a:p>
            <a:pPr lvl="1"/>
            <a:r>
              <a:rPr lang="en-US" sz="1800" dirty="0" smtClean="0"/>
              <a:t>become involved in project </a:t>
            </a:r>
            <a:r>
              <a:rPr lang="en-US" sz="1800" i="1" dirty="0" smtClean="0"/>
              <a:t>implementation, </a:t>
            </a:r>
            <a:r>
              <a:rPr lang="en-US" sz="1800" dirty="0" smtClean="0"/>
              <a:t> through rolling out telecentres and in some cases networks; </a:t>
            </a:r>
          </a:p>
          <a:p>
            <a:pPr lvl="1"/>
            <a:r>
              <a:rPr lang="en-US" sz="1800" dirty="0" smtClean="0"/>
              <a:t>initiated projects but have not been able to coordinate them amongst different levels of government and different affected government departments (e.g. education, infrastructure, health)	</a:t>
            </a:r>
          </a:p>
          <a:p>
            <a:pPr lvl="1"/>
            <a:r>
              <a:rPr lang="en-US" sz="1800" dirty="0" smtClean="0"/>
              <a:t>not made their collections, and disbursements public on a periodic basis;</a:t>
            </a:r>
            <a:endParaRPr lang="en-US" sz="2000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0614C-354B-40EC-BBC6-0648269188A9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  <p:transition spd="slow">
    <p:diamond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33400" y="681822"/>
            <a:ext cx="7772400" cy="954107"/>
          </a:xfrm>
        </p:spPr>
        <p:txBody>
          <a:bodyPr/>
          <a:lstStyle/>
          <a:p>
            <a:r>
              <a:rPr lang="en-US" sz="2800" dirty="0" smtClean="0"/>
              <a:t>Financing of Projects: Utilization of Funds (Opportunities)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09600" y="1687513"/>
            <a:ext cx="8153400" cy="42560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800" b="1" dirty="0" smtClean="0"/>
              <a:t>Best practice:</a:t>
            </a:r>
          </a:p>
          <a:p>
            <a:r>
              <a:rPr lang="en-US" sz="1800" dirty="0" smtClean="0"/>
              <a:t>Legal framework encourage efficiency &amp; transparency &amp; enable speedy  Fund disbursement</a:t>
            </a:r>
          </a:p>
          <a:p>
            <a:r>
              <a:rPr lang="en-US" sz="1800" dirty="0" smtClean="0"/>
              <a:t>Fund should be given sufficient autonomy to disburse funds</a:t>
            </a:r>
          </a:p>
          <a:p>
            <a:r>
              <a:rPr lang="en-US" sz="1800" dirty="0" smtClean="0"/>
              <a:t>A clear Delegation of Authority Framework should exist across the organization</a:t>
            </a:r>
          </a:p>
          <a:p>
            <a:r>
              <a:rPr lang="en-US" sz="1800" dirty="0" smtClean="0"/>
              <a:t>Fund should have clear continuous and ex post reporting requirements</a:t>
            </a:r>
          </a:p>
          <a:p>
            <a:r>
              <a:rPr lang="en-US" sz="1800" dirty="0" smtClean="0"/>
              <a:t>Funds should have a maximum amount that can be rolled over from one year to another without eliciting a review of the USAF contributions</a:t>
            </a:r>
          </a:p>
          <a:p>
            <a:r>
              <a:rPr lang="en-US" sz="1800" dirty="0" smtClean="0"/>
              <a:t>Only collect money when structure in place to disburse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280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A7975-C1AF-4159-B2D0-E53100830058}" type="slidenum">
              <a:rPr lang="en-US" smtClean="0">
                <a:latin typeface="Zurich BT"/>
              </a:rPr>
              <a:pPr/>
              <a:t>15</a:t>
            </a:fld>
            <a:endParaRPr lang="en-US" smtClean="0">
              <a:latin typeface="Zurich BT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85800" y="535315"/>
            <a:ext cx="7772400" cy="523220"/>
          </a:xfrm>
        </p:spPr>
        <p:txBody>
          <a:bodyPr/>
          <a:lstStyle/>
          <a:p>
            <a:r>
              <a:rPr lang="en-US" sz="2800" dirty="0" smtClean="0"/>
              <a:t>…Other Types of US/UA Financing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684213" y="1196752"/>
            <a:ext cx="7772400" cy="4256088"/>
          </a:xfrm>
        </p:spPr>
        <p:txBody>
          <a:bodyPr/>
          <a:lstStyle/>
          <a:p>
            <a:r>
              <a:rPr lang="en-US" sz="2000" b="1" dirty="0" smtClean="0"/>
              <a:t>Ownership or Equity Participation</a:t>
            </a:r>
          </a:p>
          <a:p>
            <a:pPr lvl="1"/>
            <a:r>
              <a:rPr lang="en-US" sz="1600" i="1" dirty="0" smtClean="0"/>
              <a:t>Government plays a direct roll in terms the rollout of infrastructure; </a:t>
            </a:r>
            <a:r>
              <a:rPr lang="en-US" sz="1600" b="1" i="1" dirty="0" smtClean="0"/>
              <a:t> </a:t>
            </a:r>
          </a:p>
          <a:p>
            <a:pPr lvl="1"/>
            <a:r>
              <a:rPr lang="en-US" sz="1600" b="1" i="1" dirty="0" smtClean="0"/>
              <a:t>Brazil, Malaysia and South Africa</a:t>
            </a:r>
          </a:p>
          <a:p>
            <a:endParaRPr lang="en-US" sz="400" b="1" dirty="0" smtClean="0"/>
          </a:p>
          <a:p>
            <a:r>
              <a:rPr lang="en-US" sz="2000" b="1" dirty="0" smtClean="0"/>
              <a:t>Public Private Partnerships</a:t>
            </a:r>
          </a:p>
          <a:p>
            <a:pPr lvl="1"/>
            <a:r>
              <a:rPr lang="en-US" sz="1600" i="1" dirty="0" smtClean="0"/>
              <a:t>PPPs have begun to include more than just networks and government, but include  equipment suppliers, vendors, manufacturers, civil society and communities</a:t>
            </a:r>
            <a:endParaRPr lang="en-US" sz="1600" b="1" i="1" dirty="0" smtClean="0"/>
          </a:p>
          <a:p>
            <a:pPr lvl="1"/>
            <a:r>
              <a:rPr lang="en-US" sz="1600" b="1" i="1" dirty="0" smtClean="0"/>
              <a:t>Infrastructure deployment projects in Australia, Thailand, Kenya and Tanzania</a:t>
            </a:r>
          </a:p>
          <a:p>
            <a:endParaRPr lang="en-US" sz="400" b="1" dirty="0" smtClean="0"/>
          </a:p>
          <a:p>
            <a:r>
              <a:rPr lang="en-US" sz="2000" b="1" dirty="0" smtClean="0"/>
              <a:t>Provision of financial incentives and subsidies </a:t>
            </a:r>
          </a:p>
          <a:p>
            <a:pPr lvl="1"/>
            <a:r>
              <a:rPr lang="en-US" sz="1600" dirty="0" smtClean="0"/>
              <a:t>USAF subsidies</a:t>
            </a:r>
          </a:p>
          <a:p>
            <a:pPr lvl="1"/>
            <a:r>
              <a:rPr lang="en-US" sz="1600" dirty="0" smtClean="0"/>
              <a:t>Grants and loans from government departments (non-USAF)</a:t>
            </a:r>
          </a:p>
          <a:p>
            <a:pPr lvl="1"/>
            <a:r>
              <a:rPr lang="en-US" sz="1600" b="1" i="1" dirty="0" smtClean="0"/>
              <a:t>Latin American countries through the use of USAFs, Japan, the USA and EU through broadband stimulus packages.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4B38D6-D33A-4D05-BDC7-A26238D2E454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  <p:transition spd="slow">
    <p:diamond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468313" y="3357563"/>
            <a:ext cx="8135937" cy="1727200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27651" name="Title 1"/>
          <p:cNvSpPr>
            <a:spLocks noGrp="1"/>
          </p:cNvSpPr>
          <p:nvPr>
            <p:ph type="title"/>
          </p:nvPr>
        </p:nvSpPr>
        <p:spPr>
          <a:xfrm>
            <a:off x="827088" y="649000"/>
            <a:ext cx="7772400" cy="584775"/>
          </a:xfrm>
        </p:spPr>
        <p:txBody>
          <a:bodyPr/>
          <a:lstStyle/>
          <a:p>
            <a:r>
              <a:rPr lang="en-US" sz="3200" dirty="0" smtClean="0"/>
              <a:t>Overview</a:t>
            </a:r>
          </a:p>
        </p:txBody>
      </p:sp>
      <p:sp>
        <p:nvSpPr>
          <p:cNvPr id="27652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077200" cy="43402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 smtClean="0"/>
              <a:t>Fund Context and Fund Relevance in Converged Environment</a:t>
            </a:r>
          </a:p>
          <a:p>
            <a:pPr>
              <a:lnSpc>
                <a:spcPct val="80000"/>
              </a:lnSpc>
            </a:pPr>
            <a:endParaRPr lang="en-GB" sz="2400" smtClean="0"/>
          </a:p>
          <a:p>
            <a:pPr>
              <a:lnSpc>
                <a:spcPct val="80000"/>
              </a:lnSpc>
            </a:pPr>
            <a:r>
              <a:rPr lang="en-ZA" sz="2400" smtClean="0"/>
              <a:t>Practices and Experiences by all stakehoders</a:t>
            </a:r>
          </a:p>
          <a:p>
            <a:pPr>
              <a:lnSpc>
                <a:spcPct val="80000"/>
              </a:lnSpc>
            </a:pPr>
            <a:endParaRPr lang="en-ZA" sz="2400" smtClean="0"/>
          </a:p>
          <a:p>
            <a:pPr>
              <a:lnSpc>
                <a:spcPct val="80000"/>
              </a:lnSpc>
            </a:pPr>
            <a:r>
              <a:rPr lang="en-ZA" sz="2400" smtClean="0"/>
              <a:t>Regional and international best practices</a:t>
            </a:r>
          </a:p>
          <a:p>
            <a:pPr>
              <a:lnSpc>
                <a:spcPct val="80000"/>
              </a:lnSpc>
            </a:pPr>
            <a:endParaRPr lang="en-ZA" sz="2400" smtClean="0"/>
          </a:p>
          <a:p>
            <a:pPr>
              <a:lnSpc>
                <a:spcPct val="80000"/>
              </a:lnSpc>
            </a:pPr>
            <a:r>
              <a:rPr lang="en-ZA" sz="2400" smtClean="0"/>
              <a:t>Approaches to USAF Management</a:t>
            </a:r>
          </a:p>
          <a:p>
            <a:pPr>
              <a:lnSpc>
                <a:spcPct val="80000"/>
              </a:lnSpc>
            </a:pPr>
            <a:endParaRPr lang="en-ZA" sz="2400" smtClean="0"/>
          </a:p>
          <a:p>
            <a:pPr>
              <a:lnSpc>
                <a:spcPct val="80000"/>
              </a:lnSpc>
            </a:pPr>
            <a:r>
              <a:rPr lang="en-ZA" sz="2400" smtClean="0"/>
              <a:t>Discussion/ Q &amp; A</a:t>
            </a:r>
          </a:p>
          <a:p>
            <a:pPr>
              <a:lnSpc>
                <a:spcPct val="80000"/>
              </a:lnSpc>
            </a:pPr>
            <a:endParaRPr lang="en-GB" sz="2400" smtClean="0"/>
          </a:p>
        </p:txBody>
      </p:sp>
      <p:sp>
        <p:nvSpPr>
          <p:cNvPr id="2765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EDD5E-C3F9-4FFF-8089-B22C28876D00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649000"/>
            <a:ext cx="7772400" cy="584775"/>
          </a:xfrm>
        </p:spPr>
        <p:txBody>
          <a:bodyPr/>
          <a:lstStyle/>
          <a:p>
            <a:r>
              <a:rPr lang="en-US" sz="3200" smtClean="0"/>
              <a:t>Outcomes Based Aid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06819-9745-4E13-BB5D-C739FEAA4BF5}" type="slidenum">
              <a:rPr lang="en-US" smtClean="0"/>
              <a:pPr/>
              <a:t>18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34950" y="1962150"/>
          <a:ext cx="8756515" cy="2987040"/>
        </p:xfrm>
        <a:graphic>
          <a:graphicData uri="http://schemas.openxmlformats.org/drawingml/2006/table">
            <a:tbl>
              <a:tblPr/>
              <a:tblGrid>
                <a:gridCol w="4377786"/>
                <a:gridCol w="4378729"/>
              </a:tblGrid>
              <a:tr h="248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  <a:latin typeface="Helvetica 55 Roman"/>
                          <a:ea typeface="Times New Roman"/>
                          <a:cs typeface="Times New Roman"/>
                        </a:rPr>
                        <a:t>Outcomes </a:t>
                      </a: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Helvetica 55 Roman"/>
                          <a:ea typeface="Times New Roman"/>
                          <a:cs typeface="Times New Roman"/>
                        </a:rPr>
                        <a:t>Based Aid Principles</a:t>
                      </a:r>
                      <a:endParaRPr lang="en-US" sz="1600" dirty="0">
                        <a:latin typeface="Helvetica 55 Roman"/>
                        <a:ea typeface="Times New Roman"/>
                        <a:cs typeface="Times New Roman"/>
                      </a:endParaRPr>
                    </a:p>
                  </a:txBody>
                  <a:tcPr marL="101831" marR="101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Helvetica 55 Roman"/>
                          <a:ea typeface="Times New Roman"/>
                          <a:cs typeface="Times New Roman"/>
                        </a:rPr>
                        <a:t>Benefits of </a:t>
                      </a:r>
                      <a:r>
                        <a:rPr lang="en-US" sz="1600" b="1" dirty="0" smtClean="0">
                          <a:solidFill>
                            <a:srgbClr val="FFFFFF"/>
                          </a:solidFill>
                          <a:latin typeface="Helvetica 55 Roman"/>
                          <a:ea typeface="Times New Roman"/>
                          <a:cs typeface="Times New Roman"/>
                        </a:rPr>
                        <a:t>Outcomes </a:t>
                      </a: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Helvetica 55 Roman"/>
                          <a:ea typeface="Times New Roman"/>
                          <a:cs typeface="Times New Roman"/>
                        </a:rPr>
                        <a:t>Based Aid</a:t>
                      </a:r>
                      <a:endParaRPr lang="en-US" sz="1600" dirty="0">
                        <a:latin typeface="Helvetica 55 Roman"/>
                        <a:ea typeface="Times New Roman"/>
                        <a:cs typeface="Times New Roman"/>
                      </a:endParaRPr>
                    </a:p>
                  </a:txBody>
                  <a:tcPr marL="101831" marR="101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</a:tr>
              <a:tr h="2738120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>
                          <a:latin typeface="Helvetica 55 Roman"/>
                          <a:ea typeface="Times New Roman"/>
                          <a:cs typeface="Times New Roman"/>
                        </a:rPr>
                        <a:t>Link payments to delivery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>
                          <a:latin typeface="Helvetica 55 Roman"/>
                          <a:ea typeface="Times New Roman"/>
                          <a:cs typeface="Times New Roman"/>
                        </a:rPr>
                        <a:t>Ensure that the subsidy is linked to specific measurable targets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>
                          <a:latin typeface="Helvetica 55 Roman"/>
                          <a:ea typeface="Times New Roman"/>
                          <a:cs typeface="Times New Roman"/>
                        </a:rPr>
                        <a:t>Contract services out to a third party which receives a subsidy to meet the stated objectives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>
                          <a:latin typeface="Helvetica 55 Roman"/>
                          <a:ea typeface="Times New Roman"/>
                          <a:cs typeface="Times New Roman"/>
                        </a:rPr>
                        <a:t>The Fund pre-finances the project (in tranches) until delivery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>
                          <a:latin typeface="Helvetica 55 Roman"/>
                          <a:ea typeface="Times New Roman"/>
                          <a:cs typeface="Times New Roman"/>
                        </a:rPr>
                        <a:t>Subsidies must be performance based – payment is made only after services are rendered and audited</a:t>
                      </a:r>
                    </a:p>
                  </a:txBody>
                  <a:tcPr marL="101831" marR="101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Helvetica 55 Roman"/>
                          <a:ea typeface="Times New Roman"/>
                          <a:cs typeface="Times New Roman"/>
                        </a:rPr>
                        <a:t>Transparency increases efficiency and effectiveness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US" sz="500" dirty="0" smtClean="0">
                        <a:latin typeface="Helvetica 55 Roman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latin typeface="Helvetica 55 Roman"/>
                          <a:ea typeface="Times New Roman"/>
                          <a:cs typeface="Times New Roman"/>
                        </a:rPr>
                        <a:t>Performance </a:t>
                      </a:r>
                      <a:r>
                        <a:rPr lang="en-US" sz="1600" dirty="0">
                          <a:latin typeface="Helvetica 55 Roman"/>
                          <a:ea typeface="Times New Roman"/>
                          <a:cs typeface="Times New Roman"/>
                        </a:rPr>
                        <a:t>risk is carried by the provider (recipient of funding) and accountability is increased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US" sz="500" dirty="0" smtClean="0">
                        <a:latin typeface="Helvetica 55 Roman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latin typeface="Helvetica 55 Roman"/>
                          <a:ea typeface="Times New Roman"/>
                          <a:cs typeface="Times New Roman"/>
                        </a:rPr>
                        <a:t>The </a:t>
                      </a:r>
                      <a:r>
                        <a:rPr lang="en-US" sz="1600" dirty="0">
                          <a:latin typeface="Helvetica 55 Roman"/>
                          <a:ea typeface="Times New Roman"/>
                          <a:cs typeface="Times New Roman"/>
                        </a:rPr>
                        <a:t>subsidy (and possibly s</a:t>
                      </a:r>
                      <a:r>
                        <a:rPr lang="en-US" sz="1600" dirty="0" smtClean="0">
                          <a:latin typeface="Helvetica 55 Roman"/>
                          <a:ea typeface="Times New Roman"/>
                          <a:cs typeface="Times New Roman"/>
                        </a:rPr>
                        <a:t>ubsidy </a:t>
                      </a:r>
                      <a:r>
                        <a:rPr lang="en-US" sz="1600" dirty="0">
                          <a:latin typeface="Helvetica 55 Roman"/>
                          <a:ea typeface="Times New Roman"/>
                          <a:cs typeface="Times New Roman"/>
                        </a:rPr>
                        <a:t>award mechanism) incentivize the private sector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US" sz="1050" dirty="0" smtClean="0">
                        <a:latin typeface="Helvetica 55 Roman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latin typeface="Helvetica 55 Roman"/>
                          <a:ea typeface="Times New Roman"/>
                          <a:cs typeface="Times New Roman"/>
                        </a:rPr>
                        <a:t>Results </a:t>
                      </a:r>
                      <a:r>
                        <a:rPr lang="en-US" sz="1600" dirty="0">
                          <a:latin typeface="Helvetica 55 Roman"/>
                          <a:ea typeface="Times New Roman"/>
                          <a:cs typeface="Times New Roman"/>
                        </a:rPr>
                        <a:t>can be tracked through a focus on outputs/ results</a:t>
                      </a:r>
                    </a:p>
                  </a:txBody>
                  <a:tcPr marL="101831" marR="1018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diamond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577562"/>
            <a:ext cx="7772400" cy="584775"/>
          </a:xfrm>
        </p:spPr>
        <p:txBody>
          <a:bodyPr/>
          <a:lstStyle/>
          <a:p>
            <a:r>
              <a:rPr lang="en-US" sz="3200" dirty="0" smtClean="0"/>
              <a:t>Fund Management Process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97B01-164F-4B5F-B176-65FE5FC33E70}" type="slidenum">
              <a:rPr lang="en-US" smtClean="0"/>
              <a:pPr/>
              <a:t>19</a:t>
            </a:fld>
            <a:endParaRPr lang="en-US" smtClean="0"/>
          </a:p>
        </p:txBody>
      </p:sp>
      <p:pic>
        <p:nvPicPr>
          <p:cNvPr id="29700" name="Picture 1" descr="http://www.ucc.co.ug/rcdf/rcdfProjectsImplementationProc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529680"/>
            <a:ext cx="2743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own Arrow 4"/>
          <p:cNvSpPr/>
          <p:nvPr/>
        </p:nvSpPr>
        <p:spPr bwMode="auto">
          <a:xfrm rot="5400000">
            <a:off x="4885226" y="1234131"/>
            <a:ext cx="519251" cy="1289720"/>
          </a:xfrm>
          <a:prstGeom prst="down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1900" b="0" i="0" u="none" strike="noStrike" cap="none" normalizeH="0" baseline="0" smtClean="0">
              <a:ln>
                <a:noFill/>
              </a:ln>
              <a:solidFill>
                <a:srgbClr val="646464"/>
              </a:solidFill>
              <a:effectLst/>
              <a:latin typeface="Verdana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5652120" y="1700808"/>
            <a:ext cx="2088232" cy="1080120"/>
          </a:xfrm>
          <a:prstGeom prst="round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9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Policy and Legislative Framework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9992" y="5466710"/>
            <a:ext cx="22605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600" b="1" i="1" dirty="0" smtClean="0"/>
              <a:t>Ugandan Example</a:t>
            </a:r>
            <a:endParaRPr lang="en-ZA" sz="1600" b="1" i="1" dirty="0"/>
          </a:p>
        </p:txBody>
      </p:sp>
      <p:sp>
        <p:nvSpPr>
          <p:cNvPr id="8" name="Right Brace 7"/>
          <p:cNvSpPr/>
          <p:nvPr/>
        </p:nvSpPr>
        <p:spPr bwMode="auto">
          <a:xfrm>
            <a:off x="4644008" y="2420888"/>
            <a:ext cx="576064" cy="3096344"/>
          </a:xfrm>
          <a:prstGeom prst="rightBrac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1900" b="0" i="0" u="none" strike="noStrike" cap="none" normalizeH="0" baseline="0" smtClean="0">
              <a:ln>
                <a:noFill/>
              </a:ln>
              <a:solidFill>
                <a:srgbClr val="646464"/>
              </a:solidFill>
              <a:effectLst/>
              <a:latin typeface="Verdana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364088" y="3717032"/>
            <a:ext cx="2304256" cy="504056"/>
          </a:xfrm>
          <a:prstGeom prst="roundRect">
            <a:avLst/>
          </a:prstGeom>
          <a:solidFill>
            <a:schemeClr val="tx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9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Implementation</a:t>
            </a:r>
          </a:p>
        </p:txBody>
      </p:sp>
    </p:spTree>
  </p:cSld>
  <p:clrMapOvr>
    <a:masterClrMapping/>
  </p:clrMapOvr>
  <p:transition spd="slow">
    <p:diamond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85800" y="476250"/>
            <a:ext cx="7772400" cy="641350"/>
          </a:xfrm>
        </p:spPr>
        <p:txBody>
          <a:bodyPr/>
          <a:lstStyle/>
          <a:p>
            <a:r>
              <a:rPr lang="en-US" smtClean="0"/>
              <a:t>Overview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557338"/>
            <a:ext cx="8077200" cy="43402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 dirty="0" smtClean="0"/>
              <a:t>Fund Context and Fund Relevance in Converged Environment</a:t>
            </a:r>
          </a:p>
          <a:p>
            <a:pPr>
              <a:lnSpc>
                <a:spcPct val="80000"/>
              </a:lnSpc>
            </a:pPr>
            <a:endParaRPr lang="en-GB" sz="2400" dirty="0" smtClean="0"/>
          </a:p>
          <a:p>
            <a:pPr>
              <a:lnSpc>
                <a:spcPct val="80000"/>
              </a:lnSpc>
            </a:pPr>
            <a:r>
              <a:rPr lang="en-ZA" sz="2400" dirty="0" smtClean="0"/>
              <a:t>Practices and experiences by stakehoders</a:t>
            </a:r>
          </a:p>
          <a:p>
            <a:pPr>
              <a:lnSpc>
                <a:spcPct val="80000"/>
              </a:lnSpc>
            </a:pPr>
            <a:endParaRPr lang="en-ZA" sz="2400" dirty="0" smtClean="0"/>
          </a:p>
          <a:p>
            <a:pPr>
              <a:lnSpc>
                <a:spcPct val="80000"/>
              </a:lnSpc>
            </a:pPr>
            <a:r>
              <a:rPr lang="en-ZA" sz="2400" dirty="0" smtClean="0"/>
              <a:t>Regional and international best practices</a:t>
            </a:r>
          </a:p>
          <a:p>
            <a:pPr>
              <a:lnSpc>
                <a:spcPct val="80000"/>
              </a:lnSpc>
            </a:pPr>
            <a:endParaRPr lang="en-ZA" sz="2400" dirty="0" smtClean="0"/>
          </a:p>
          <a:p>
            <a:pPr>
              <a:lnSpc>
                <a:spcPct val="80000"/>
              </a:lnSpc>
            </a:pPr>
            <a:r>
              <a:rPr lang="en-ZA" sz="2400" dirty="0" smtClean="0"/>
              <a:t>Approaches to USAF Management</a:t>
            </a:r>
          </a:p>
          <a:p>
            <a:pPr>
              <a:lnSpc>
                <a:spcPct val="80000"/>
              </a:lnSpc>
            </a:pPr>
            <a:endParaRPr lang="en-ZA" sz="2400" dirty="0" smtClean="0"/>
          </a:p>
          <a:p>
            <a:pPr>
              <a:lnSpc>
                <a:spcPct val="80000"/>
              </a:lnSpc>
            </a:pPr>
            <a:r>
              <a:rPr lang="en-ZA" sz="2400" dirty="0" smtClean="0"/>
              <a:t>Discussion/ Q &amp; A</a:t>
            </a:r>
          </a:p>
          <a:p>
            <a:pPr>
              <a:lnSpc>
                <a:spcPct val="80000"/>
              </a:lnSpc>
            </a:pPr>
            <a:endParaRPr lang="en-GB" sz="2400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F2934-D044-4730-8AB0-0BAE94391988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Remember….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en-US" sz="2400" i="1" smtClean="0"/>
          </a:p>
          <a:p>
            <a:pPr algn="ctr">
              <a:buFont typeface="Wingdings" pitchFamily="2" charset="2"/>
              <a:buNone/>
            </a:pPr>
            <a:r>
              <a:rPr lang="en-US" sz="2400" i="1" smtClean="0"/>
              <a:t>Badly designed projects and programmes will result in ineffective project implementation, and in some cases a waste of human and financial resources. </a:t>
            </a:r>
          </a:p>
          <a:p>
            <a:pPr algn="ctr"/>
            <a:endParaRPr lang="en-US" sz="2400" i="1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402CF-D654-4D53-A6AB-3013E2D72411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85800" y="506740"/>
            <a:ext cx="7772400" cy="523220"/>
          </a:xfrm>
        </p:spPr>
        <p:txBody>
          <a:bodyPr/>
          <a:lstStyle/>
          <a:p>
            <a:r>
              <a:rPr lang="en-US" sz="2800" smtClean="0"/>
              <a:t>Programmes precede Projects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4175819" cy="4559077"/>
          </a:xfrm>
        </p:spPr>
        <p:txBody>
          <a:bodyPr/>
          <a:lstStyle/>
          <a:p>
            <a:r>
              <a:rPr lang="en-US" sz="2000" dirty="0" smtClean="0"/>
              <a:t>In SADC although countries have polices and Funds, not all countries have established programmes.</a:t>
            </a:r>
          </a:p>
          <a:p>
            <a:pPr lvl="1"/>
            <a:r>
              <a:rPr lang="en-US" sz="1600" dirty="0" smtClean="0"/>
              <a:t>Absence of programmes affects rollout strategy, and decision making</a:t>
            </a:r>
          </a:p>
          <a:p>
            <a:endParaRPr lang="en-US" sz="400" dirty="0" smtClean="0"/>
          </a:p>
          <a:p>
            <a:r>
              <a:rPr lang="en-US" sz="2000" dirty="0" smtClean="0"/>
              <a:t>Countries with identified UAS programmes include Malawi, South Africa and Zambia.</a:t>
            </a:r>
          </a:p>
          <a:p>
            <a:pPr lvl="1"/>
            <a:r>
              <a:rPr lang="en-US" sz="1800" dirty="0" smtClean="0"/>
              <a:t>USA</a:t>
            </a:r>
          </a:p>
          <a:p>
            <a:pPr lvl="1"/>
            <a:r>
              <a:rPr lang="en-US" sz="1800" dirty="0" smtClean="0"/>
              <a:t>Pakistan</a:t>
            </a:r>
          </a:p>
          <a:p>
            <a:pPr lvl="1"/>
            <a:r>
              <a:rPr lang="en-US" sz="1800" dirty="0" smtClean="0"/>
              <a:t>Nigeria</a:t>
            </a:r>
          </a:p>
          <a:p>
            <a:pPr lvl="1"/>
            <a:r>
              <a:rPr lang="en-US" sz="1800" dirty="0" smtClean="0"/>
              <a:t>Uganda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50921-4416-4DD9-95EC-6ADDDF540B5C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4499992" y="1124744"/>
            <a:ext cx="4320480" cy="2736304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914400" lvl="1" indent="-457200"/>
            <a:r>
              <a:rPr lang="en-ZA" sz="1600" b="1" dirty="0" smtClean="0"/>
              <a:t>Nigeria</a:t>
            </a:r>
          </a:p>
          <a:p>
            <a:pPr marL="914400" lvl="1" indent="-457200">
              <a:buAutoNum type="arabicPeriod"/>
            </a:pPr>
            <a:r>
              <a:rPr lang="en-US" sz="1600" dirty="0" smtClean="0"/>
              <a:t>Universal Access Programme</a:t>
            </a:r>
          </a:p>
          <a:p>
            <a:pPr marL="914400" lvl="1" indent="-457200">
              <a:buAutoNum type="arabicPeriod"/>
            </a:pPr>
            <a:r>
              <a:rPr lang="en-US" sz="1600" dirty="0" smtClean="0"/>
              <a:t>Universal Coverage Programme</a:t>
            </a:r>
          </a:p>
          <a:p>
            <a:pPr marL="914400" lvl="1" indent="-457200">
              <a:buAutoNum type="arabicPeriod"/>
            </a:pPr>
            <a:r>
              <a:rPr lang="en-US" sz="1600" dirty="0" smtClean="0"/>
              <a:t>Universal Service Programme </a:t>
            </a:r>
          </a:p>
          <a:p>
            <a:pPr marL="914400" lvl="1" indent="-457200">
              <a:buAutoNum type="arabicPeriod"/>
            </a:pPr>
            <a:r>
              <a:rPr lang="en-US" sz="1600" dirty="0" smtClean="0"/>
              <a:t>ICT for Development Programme (incl apps, content)</a:t>
            </a:r>
            <a:endParaRPr lang="en-ZA" sz="1600" dirty="0" smtClean="0"/>
          </a:p>
          <a:p>
            <a:r>
              <a:rPr lang="en-ZA" sz="1600" b="1" dirty="0" smtClean="0"/>
              <a:t>	</a:t>
            </a:r>
            <a:endParaRPr lang="en-ZA" sz="1600" dirty="0" smtClean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4572000" y="3933056"/>
            <a:ext cx="4320480" cy="2160240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ZA" sz="1600" b="1" dirty="0" smtClean="0"/>
              <a:t>USA</a:t>
            </a:r>
          </a:p>
          <a:p>
            <a:pPr marL="914400" lvl="1" indent="-457200">
              <a:buAutoNum type="arabicPeriod"/>
            </a:pPr>
            <a:r>
              <a:rPr lang="en-ZA" sz="1600" dirty="0" smtClean="0"/>
              <a:t>High-Cost program </a:t>
            </a:r>
          </a:p>
          <a:p>
            <a:pPr marL="914400" lvl="1" indent="-457200">
              <a:buAutoNum type="arabicPeriod"/>
            </a:pPr>
            <a:r>
              <a:rPr lang="en-ZA" sz="1600" dirty="0" smtClean="0"/>
              <a:t>Lifeline (low income) program</a:t>
            </a:r>
          </a:p>
          <a:p>
            <a:pPr marL="914400" lvl="1" indent="-457200">
              <a:buAutoNum type="arabicPeriod"/>
            </a:pPr>
            <a:r>
              <a:rPr lang="en-ZA" sz="1600" dirty="0" smtClean="0"/>
              <a:t>Schools &amp; Libraries (“E-rate”)</a:t>
            </a:r>
          </a:p>
          <a:p>
            <a:pPr marL="914400" lvl="1" indent="-457200">
              <a:buAutoNum type="arabicPeriod"/>
            </a:pPr>
            <a:r>
              <a:rPr lang="en-ZA" sz="1600" dirty="0" smtClean="0"/>
              <a:t>Rural Health Care program</a:t>
            </a:r>
          </a:p>
        </p:txBody>
      </p:sp>
    </p:spTree>
  </p:cSld>
  <p:clrMapOvr>
    <a:masterClrMapping/>
  </p:clrMapOvr>
  <p:transition spd="slow">
    <p:diamond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85800" y="433100"/>
            <a:ext cx="7772400" cy="584775"/>
          </a:xfrm>
        </p:spPr>
        <p:txBody>
          <a:bodyPr/>
          <a:lstStyle/>
          <a:p>
            <a:r>
              <a:rPr lang="en-US" sz="3200" dirty="0" smtClean="0"/>
              <a:t>Project Types</a:t>
            </a: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B11AD-F135-4042-BA3C-F9700295DAB7}" type="slidenum">
              <a:rPr lang="en-US" smtClean="0"/>
              <a:pPr/>
              <a:t>22</a:t>
            </a:fld>
            <a:endParaRPr lang="en-US" smtClean="0"/>
          </a:p>
        </p:txBody>
      </p:sp>
      <p:graphicFrame>
        <p:nvGraphicFramePr>
          <p:cNvPr id="5" name="Diagram 4"/>
          <p:cNvGraphicFramePr/>
          <p:nvPr/>
        </p:nvGraphicFramePr>
        <p:xfrm>
          <a:off x="323528" y="1340768"/>
          <a:ext cx="597666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940301" y="1917011"/>
            <a:ext cx="3024187" cy="12620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ZA" b="1" dirty="0"/>
              <a:t>Historical focus on Infrastructure projects in most African countries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0128" y="3535268"/>
            <a:ext cx="3024187" cy="126188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ZA" b="1" dirty="0" smtClean="0"/>
              <a:t>With Broadband increased focus on User Needs to drive demand</a:t>
            </a:r>
            <a:endParaRPr lang="en-ZA" b="1" dirty="0"/>
          </a:p>
        </p:txBody>
      </p:sp>
    </p:spTree>
  </p:cSld>
  <p:clrMapOvr>
    <a:masterClrMapping/>
  </p:clrMapOvr>
  <p:transition spd="slow">
    <p:diamond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685800" y="504537"/>
            <a:ext cx="7772400" cy="584775"/>
          </a:xfrm>
        </p:spPr>
        <p:txBody>
          <a:bodyPr/>
          <a:lstStyle/>
          <a:p>
            <a:r>
              <a:rPr lang="en-US" sz="3200" dirty="0" smtClean="0"/>
              <a:t>Projects should be Targeted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D7501-C682-4994-B3D8-F16C45A45FED}" type="slidenum">
              <a:rPr lang="en-US" smtClean="0"/>
              <a:pPr/>
              <a:t>23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69913" y="1474788"/>
          <a:ext cx="7888287" cy="4114800"/>
        </p:xfrm>
        <a:graphic>
          <a:graphicData uri="http://schemas.openxmlformats.org/drawingml/2006/table">
            <a:tbl>
              <a:tblPr/>
              <a:tblGrid>
                <a:gridCol w="7888287"/>
              </a:tblGrid>
              <a:tr h="3856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55 Roman" charset="0"/>
                          <a:cs typeface="Times New Roman" pitchFamily="18" charset="0"/>
                        </a:rPr>
                        <a:t>Information that will assist in the establishment of targets: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55 Roman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808000"/>
                        </a:buClr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55 Roman" charset="0"/>
                          <a:cs typeface="Times New Roman" pitchFamily="18" charset="0"/>
                        </a:rPr>
                        <a:t>Baseline data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55 Roman" charset="0"/>
                          <a:cs typeface="Times New Roman" pitchFamily="18" charset="0"/>
                        </a:rPr>
                        <a:t> indicating the situation at the beginning of project implementation.  When such data is not available, the project should include an activity to collect it from the start.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55 Roman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808000"/>
                        </a:buClr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55 Roman" charset="0"/>
                          <a:cs typeface="Times New Roman" pitchFamily="18" charset="0"/>
                        </a:rPr>
                        <a:t>Historical trends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55 Roman" charset="0"/>
                          <a:cs typeface="Times New Roman" pitchFamily="18" charset="0"/>
                        </a:rPr>
                        <a:t> in the indicator value over time.  What pattern of change has been evident in the past? </a:t>
                      </a: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55 Roman" charset="0"/>
                          <a:cs typeface="Times New Roman" pitchFamily="18" charset="0"/>
                        </a:rPr>
                        <a:t>Is this pattern likely to continue?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55 Roman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808000"/>
                        </a:buClr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55 Roman" charset="0"/>
                          <a:cs typeface="Times New Roman" pitchFamily="18" charset="0"/>
                        </a:rPr>
                        <a:t>Stakeholders’ expectations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55 Roman" charset="0"/>
                          <a:cs typeface="Times New Roman" pitchFamily="18" charset="0"/>
                        </a:rPr>
                        <a:t> of progress. Exploring the achievement expectations of all of the partners, as well as the beneficiaries will assist in providing a realistic idea of what can be achieved.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55 Roman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808000"/>
                        </a:buClr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55 Roman" charset="0"/>
                          <a:cs typeface="Times New Roman" pitchFamily="18" charset="0"/>
                        </a:rPr>
                        <a:t>Universal Access Expert judgments and research findings.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55 Roman" charset="0"/>
                          <a:cs typeface="Times New Roman" pitchFamily="18" charset="0"/>
                        </a:rPr>
                        <a:t>  Experts knowledgeable about the programme sector and local conditions as well as research findings are other useful sources of information for target setting.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55 Roman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808000"/>
                        </a:buClr>
                        <a:buSzTx/>
                        <a:buFont typeface="Wingdings" pitchFamily="2" charset="2"/>
                        <a:buChar char=""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55 Roman" charset="0"/>
                          <a:cs typeface="Times New Roman" pitchFamily="18" charset="0"/>
                        </a:rPr>
                        <a:t>Accomplishments of similar programmes (and projects).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 55 Roman" charset="0"/>
                          <a:cs typeface="Times New Roman" pitchFamily="18" charset="0"/>
                        </a:rPr>
                        <a:t> Information on what is being done under similar conditions by other agencies and organizations who have a reputation for high performance.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 55 Roman" charset="0"/>
                        <a:cs typeface="Times New Roman" pitchFamily="18" charset="0"/>
                      </a:endParaRPr>
                    </a:p>
                  </a:txBody>
                  <a:tcPr marL="121720" marR="12172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3802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latin typeface="Arial" pitchFamily="34" charset="0"/>
              </a:rPr>
              <a:t/>
            </a:r>
            <a:br>
              <a:rPr lang="en-US">
                <a:latin typeface="Arial" pitchFamily="34" charset="0"/>
              </a:rPr>
            </a:br>
            <a:endParaRPr lang="en-US">
              <a:latin typeface="Arial" pitchFamily="34" charset="0"/>
            </a:endParaRPr>
          </a:p>
        </p:txBody>
      </p:sp>
      <p:sp>
        <p:nvSpPr>
          <p:cNvPr id="33803" name="Rectangle 2"/>
          <p:cNvSpPr>
            <a:spLocks noChangeArrowheads="1"/>
          </p:cNvSpPr>
          <p:nvPr/>
        </p:nvSpPr>
        <p:spPr bwMode="auto">
          <a:xfrm>
            <a:off x="0" y="0"/>
            <a:ext cx="3017838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04" name="Rectangle 3"/>
          <p:cNvSpPr>
            <a:spLocks noChangeArrowheads="1"/>
          </p:cNvSpPr>
          <p:nvPr/>
        </p:nvSpPr>
        <p:spPr bwMode="auto">
          <a:xfrm>
            <a:off x="0" y="6684963"/>
            <a:ext cx="2398713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900" baseline="30000">
                <a:latin typeface="Helvetica 55 Roman"/>
                <a:cs typeface="Times New Roman" pitchFamily="18" charset="0"/>
                <a:hlinkClick r:id="" action="ppaction://noaction"/>
              </a:rPr>
              <a:t>[1]</a:t>
            </a:r>
            <a:r>
              <a:rPr lang="en-US" sz="900">
                <a:latin typeface="Helvetica 55 Roman"/>
                <a:cs typeface="Times New Roman" pitchFamily="18" charset="0"/>
              </a:rPr>
              <a:t> Adapted from USAID, TIPS Report, 1997</a:t>
            </a:r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523220"/>
          </a:xfrm>
        </p:spPr>
        <p:txBody>
          <a:bodyPr/>
          <a:lstStyle/>
          <a:p>
            <a:r>
              <a:rPr lang="en-US" sz="2800" dirty="0" smtClean="0"/>
              <a:t>Start with an Exit Strategy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684213" y="1333152"/>
            <a:ext cx="7772400" cy="4256088"/>
          </a:xfrm>
        </p:spPr>
        <p:txBody>
          <a:bodyPr/>
          <a:lstStyle/>
          <a:p>
            <a:r>
              <a:rPr lang="en-US" sz="2000" b="1" dirty="0" smtClean="0"/>
              <a:t>Sustainability</a:t>
            </a:r>
            <a:r>
              <a:rPr lang="en-US" sz="2000" dirty="0" smtClean="0"/>
              <a:t> is frequently linked to the challenge of financing a project</a:t>
            </a:r>
          </a:p>
          <a:p>
            <a:endParaRPr lang="en-US" sz="100" dirty="0" smtClean="0"/>
          </a:p>
          <a:p>
            <a:r>
              <a:rPr lang="en-ZA" sz="2000" dirty="0" smtClean="0"/>
              <a:t>M</a:t>
            </a:r>
            <a:r>
              <a:rPr lang="en-GB" sz="2000" dirty="0" smtClean="0"/>
              <a:t>ake a meaningful, preferably </a:t>
            </a:r>
            <a:r>
              <a:rPr lang="en-GB" sz="2000" b="1" dirty="0" smtClean="0"/>
              <a:t>once off intervention</a:t>
            </a:r>
            <a:r>
              <a:rPr lang="en-GB" sz="2000" dirty="0" smtClean="0"/>
              <a:t> to stimulate ICT sector development (“smart subsidy”)</a:t>
            </a:r>
          </a:p>
          <a:p>
            <a:endParaRPr lang="en-GB" sz="200" dirty="0" smtClean="0"/>
          </a:p>
          <a:p>
            <a:r>
              <a:rPr lang="en-GB" sz="2000" dirty="0" smtClean="0"/>
              <a:t>When  you start a project, it should at the same time </a:t>
            </a:r>
            <a:r>
              <a:rPr lang="en-GB" sz="2000" b="1" dirty="0" smtClean="0"/>
              <a:t>have "an exit strategy" </a:t>
            </a:r>
            <a:r>
              <a:rPr lang="en-GB" sz="2000" dirty="0" smtClean="0"/>
              <a:t>or a means to wind down the financial support after a certain period of time</a:t>
            </a:r>
          </a:p>
          <a:p>
            <a:endParaRPr lang="en-GB" sz="100" dirty="0" smtClean="0"/>
          </a:p>
          <a:p>
            <a:r>
              <a:rPr lang="en-GB" sz="2000" dirty="0" smtClean="0"/>
              <a:t>From the beginning there should be clarity on:</a:t>
            </a:r>
            <a:endParaRPr lang="en-US" sz="2000" dirty="0" smtClean="0"/>
          </a:p>
          <a:p>
            <a:pPr lvl="1"/>
            <a:r>
              <a:rPr lang="en-GB" sz="1800" dirty="0" smtClean="0"/>
              <a:t>What the targets are (financial and developmental)</a:t>
            </a:r>
            <a:endParaRPr lang="en-US" sz="1800" dirty="0" smtClean="0"/>
          </a:p>
          <a:p>
            <a:pPr lvl="1"/>
            <a:r>
              <a:rPr lang="en-GB" sz="1800" dirty="0" smtClean="0"/>
              <a:t>When the funder intends to exit/pull out of the project</a:t>
            </a:r>
            <a:endParaRPr lang="en-US" sz="1800" dirty="0" smtClean="0"/>
          </a:p>
          <a:p>
            <a:pPr lvl="1"/>
            <a:r>
              <a:rPr lang="en-GB" sz="1800" dirty="0" smtClean="0"/>
              <a:t>What mechanisms are in place to ensure sustainability? How will the project fund itself in the long term?</a:t>
            </a:r>
            <a:endParaRPr lang="en-US" sz="1800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8687F-003D-4118-8A7E-09850EA22BB1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  <p:transition spd="slow">
    <p:diamond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85800" y="549275"/>
            <a:ext cx="7772400" cy="523875"/>
          </a:xfrm>
        </p:spPr>
        <p:txBody>
          <a:bodyPr/>
          <a:lstStyle/>
          <a:p>
            <a:r>
              <a:rPr lang="en-US" sz="2800" smtClean="0"/>
              <a:t>Different Projects, Different Costs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84213" y="1398588"/>
            <a:ext cx="7772400" cy="4256087"/>
          </a:xfrm>
        </p:spPr>
        <p:txBody>
          <a:bodyPr/>
          <a:lstStyle/>
          <a:p>
            <a:r>
              <a:rPr lang="en-US" sz="2000" dirty="0" smtClean="0"/>
              <a:t>Different projects will have different costs and cost structures and thus</a:t>
            </a:r>
            <a:r>
              <a:rPr lang="en-US" sz="2000" b="1" dirty="0" smtClean="0"/>
              <a:t> different financing mechanisms…</a:t>
            </a:r>
          </a:p>
          <a:p>
            <a:r>
              <a:rPr lang="en-US" sz="2000" dirty="0" smtClean="0"/>
              <a:t>E.g. infrastructure vs. e-rate vs. computer labs</a:t>
            </a:r>
          </a:p>
          <a:p>
            <a:r>
              <a:rPr lang="en-US" sz="2000" dirty="0" smtClean="0"/>
              <a:t>Some dependencies for cost assumptions: </a:t>
            </a:r>
          </a:p>
          <a:p>
            <a:pPr lvl="1"/>
            <a:r>
              <a:rPr lang="en-US" sz="1800" dirty="0" smtClean="0"/>
              <a:t>Country</a:t>
            </a:r>
          </a:p>
          <a:p>
            <a:pPr lvl="1"/>
            <a:r>
              <a:rPr lang="en-US" sz="1800" dirty="0" smtClean="0"/>
              <a:t>Project</a:t>
            </a:r>
          </a:p>
          <a:p>
            <a:pPr lvl="1"/>
            <a:r>
              <a:rPr lang="en-US" sz="1800" dirty="0" smtClean="0"/>
              <a:t>Technology deployment choices</a:t>
            </a:r>
          </a:p>
          <a:p>
            <a:pPr lvl="1"/>
            <a:r>
              <a:rPr lang="en-US" sz="1800" dirty="0" smtClean="0"/>
              <a:t>Revenue estimates </a:t>
            </a:r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AC399-1275-4FB0-A707-574E4D660481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35845" name="Rounded Rectangle 4"/>
          <p:cNvSpPr>
            <a:spLocks noChangeArrowheads="1"/>
          </p:cNvSpPr>
          <p:nvPr/>
        </p:nvSpPr>
        <p:spPr bwMode="auto">
          <a:xfrm>
            <a:off x="900113" y="4797425"/>
            <a:ext cx="7343775" cy="647700"/>
          </a:xfrm>
          <a:prstGeom prst="roundRect">
            <a:avLst>
              <a:gd name="adj" fmla="val 16667"/>
            </a:avLst>
          </a:prstGeom>
          <a:solidFill>
            <a:srgbClr val="1B5BA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ZA" sz="2400">
                <a:solidFill>
                  <a:schemeClr val="bg1"/>
                </a:solidFill>
              </a:rPr>
              <a:t>No “one-size fits all” solutions</a:t>
            </a:r>
          </a:p>
        </p:txBody>
      </p:sp>
    </p:spTree>
  </p:cSld>
  <p:clrMapOvr>
    <a:masterClrMapping/>
  </p:clrMapOvr>
  <p:transition spd="slow">
    <p:diamond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685800" y="476250"/>
            <a:ext cx="7772400" cy="585788"/>
          </a:xfrm>
        </p:spPr>
        <p:txBody>
          <a:bodyPr/>
          <a:lstStyle/>
          <a:p>
            <a:r>
              <a:rPr lang="en-US" sz="3200" smtClean="0"/>
              <a:t>Infrastructure Projects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249238" y="1363663"/>
            <a:ext cx="6380162" cy="3494087"/>
          </a:xfrm>
        </p:spPr>
        <p:txBody>
          <a:bodyPr/>
          <a:lstStyle/>
          <a:p>
            <a:r>
              <a:rPr lang="fr-FR" sz="2000" b="1" smtClean="0"/>
              <a:t>Infrastructure Projects </a:t>
            </a:r>
            <a:endParaRPr lang="en-US" sz="2000" b="1" smtClean="0"/>
          </a:p>
          <a:p>
            <a:pPr lvl="1"/>
            <a:r>
              <a:rPr lang="en-US" sz="1800" smtClean="0"/>
              <a:t>Funder:	Private funding, Public Funding Models including Ownership, Financing Incentives (including USAF), and PPPs (national, local, municipal) </a:t>
            </a:r>
            <a:endParaRPr lang="en-US" sz="2000" smtClean="0"/>
          </a:p>
          <a:p>
            <a:pPr lvl="1"/>
            <a:r>
              <a:rPr lang="en-US" sz="1800" smtClean="0"/>
              <a:t>Funding: Subsidies, grants, loans, guarantees</a:t>
            </a:r>
          </a:p>
          <a:p>
            <a:pPr lvl="1"/>
            <a:endParaRPr lang="en-US" sz="500" smtClean="0"/>
          </a:p>
          <a:p>
            <a:r>
              <a:rPr lang="en-US" sz="2000" b="1" smtClean="0"/>
              <a:t>Last Mile Access - Municipal and Local Authority Networks</a:t>
            </a:r>
            <a:endParaRPr lang="en-US" sz="2000" smtClean="0"/>
          </a:p>
          <a:p>
            <a:pPr lvl="1"/>
            <a:r>
              <a:rPr lang="en-US" sz="1800" smtClean="0"/>
              <a:t>Funder:	Private funding, Public Funding Models including Ownership, Financing Incentives (including USAF), and PPPs (local, municipal)</a:t>
            </a:r>
          </a:p>
          <a:p>
            <a:pPr lvl="1"/>
            <a:r>
              <a:rPr lang="en-US" sz="1800" smtClean="0"/>
              <a:t>Funding: Subsidies, grants, loans, guarantees, users/community access</a:t>
            </a:r>
          </a:p>
          <a:p>
            <a:pPr lvl="1"/>
            <a:endParaRPr lang="en-US" sz="1400" smtClean="0"/>
          </a:p>
          <a:p>
            <a:endParaRPr lang="en-US" sz="160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6C6FD-5DBE-40A2-A0B6-8230FCB7228B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6477000" y="2060575"/>
            <a:ext cx="2438400" cy="295275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India – Infrastructure sharing incentives for US/UA projects, aligning with regulatory framework</a:t>
            </a:r>
          </a:p>
        </p:txBody>
      </p:sp>
    </p:spTree>
  </p:cSld>
  <p:clrMapOvr>
    <a:masterClrMapping/>
  </p:clrMapOvr>
  <p:transition spd="slow">
    <p:diamond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9144000" cy="1077218"/>
          </a:xfrm>
        </p:spPr>
        <p:txBody>
          <a:bodyPr/>
          <a:lstStyle/>
          <a:p>
            <a:pPr algn="l"/>
            <a:r>
              <a:rPr lang="en-ZA" sz="3200" dirty="0" smtClean="0"/>
              <a:t>India- linking Funding to Regulations</a:t>
            </a:r>
            <a:endParaRPr lang="en-Z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196752"/>
            <a:ext cx="7772400" cy="4256087"/>
          </a:xfrm>
        </p:spPr>
        <p:txBody>
          <a:bodyPr/>
          <a:lstStyle/>
          <a:p>
            <a:r>
              <a:rPr lang="en-US" sz="2000" dirty="0" smtClean="0"/>
              <a:t>Indian Universal Service Obligation Fund (USOF). </a:t>
            </a:r>
          </a:p>
          <a:p>
            <a:pPr lvl="1"/>
            <a:r>
              <a:rPr lang="en-US" sz="2000" dirty="0" smtClean="0"/>
              <a:t>Infrastructure that is rolled out using money from the Fund must be built on an open access basis as long as it is technically feasible. This ensures </a:t>
            </a:r>
          </a:p>
          <a:p>
            <a:pPr lvl="2"/>
            <a:r>
              <a:rPr lang="en-US" sz="1800" dirty="0" smtClean="0"/>
              <a:t>competition in the universal service area, and </a:t>
            </a:r>
          </a:p>
          <a:p>
            <a:pPr lvl="2"/>
            <a:r>
              <a:rPr lang="en-US" sz="1800" dirty="0" smtClean="0"/>
              <a:t>other operators are able to share their funded infrastructure thus deriving maximum benefit for the funder</a:t>
            </a:r>
          </a:p>
          <a:p>
            <a:pPr lvl="2"/>
            <a:r>
              <a:rPr lang="en-US" sz="1800" dirty="0" smtClean="0"/>
              <a:t>at least 70% of the subsidized bandwidth capacity, created under the scheme, to be shared with the licensed service providers in the area (ASSAM) at a rate not more than 22% of the current TRAI ceiling tariffs</a:t>
            </a:r>
          </a:p>
          <a:p>
            <a:pPr lvl="2"/>
            <a:endParaRPr lang="en-ZA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1956C1-0845-45C8-B36C-1F80ECC25A6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ransition spd="slow">
    <p:diamond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684213" y="549275"/>
            <a:ext cx="7772400" cy="584200"/>
          </a:xfrm>
        </p:spPr>
        <p:txBody>
          <a:bodyPr/>
          <a:lstStyle/>
          <a:p>
            <a:r>
              <a:rPr lang="en-US" sz="3200" smtClean="0"/>
              <a:t>School Connectivity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84213" y="1268413"/>
            <a:ext cx="7772400" cy="4256087"/>
          </a:xfrm>
        </p:spPr>
        <p:txBody>
          <a:bodyPr/>
          <a:lstStyle/>
          <a:p>
            <a:r>
              <a:rPr lang="en-US" sz="2000" smtClean="0"/>
              <a:t>Funder: Private funding, Public Funding Models including Financing Incentives (including USAF), and PPPs (national, local, municipal, NGO, donor,etc) </a:t>
            </a:r>
          </a:p>
          <a:p>
            <a:endParaRPr lang="en-US" sz="700" smtClean="0"/>
          </a:p>
          <a:p>
            <a:r>
              <a:rPr lang="en-US" sz="2000" smtClean="0"/>
              <a:t>Funding:  Subsidies, in-kind contributions, grants and loans, community access/user revenues</a:t>
            </a:r>
          </a:p>
          <a:p>
            <a:endParaRPr lang="en-US" sz="700" smtClean="0"/>
          </a:p>
          <a:p>
            <a:r>
              <a:rPr lang="en-US" sz="2000" smtClean="0"/>
              <a:t>School Connectivity programmes developed in many countries including using a combination of license obligations USF financing, and PPPs, these countries include:</a:t>
            </a:r>
          </a:p>
          <a:p>
            <a:pPr lvl="1"/>
            <a:r>
              <a:rPr lang="en-US" sz="1600" smtClean="0"/>
              <a:t>Ecuador (specific programme), Pakistan (linked to successful bidding/funding). </a:t>
            </a:r>
            <a:r>
              <a:rPr lang="fr-FR" sz="1600" smtClean="0"/>
              <a:t>Ireland (National School’s Plan)</a:t>
            </a:r>
            <a:endParaRPr lang="en-US" sz="1600" smtClean="0"/>
          </a:p>
          <a:p>
            <a:pPr lvl="1"/>
            <a:r>
              <a:rPr lang="fr-FR" sz="1600" smtClean="0"/>
              <a:t>United States (e-rate, specific programme)</a:t>
            </a:r>
            <a:endParaRPr lang="en-US" sz="600" smtClean="0"/>
          </a:p>
          <a:p>
            <a:r>
              <a:rPr lang="en-US" sz="2000" smtClean="0"/>
              <a:t>Some of Funds include specific provisions for school connectivity in their mandates.</a:t>
            </a:r>
          </a:p>
          <a:p>
            <a:endParaRPr lang="en-US" sz="200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63A26-8E86-401D-9B5B-4DCCE0DE5F1F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  <p:transition spd="slow">
    <p:diamond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92679"/>
            <a:ext cx="8206680" cy="1077218"/>
          </a:xfrm>
        </p:spPr>
        <p:txBody>
          <a:bodyPr/>
          <a:lstStyle/>
          <a:p>
            <a:r>
              <a:rPr lang="en-ZA" sz="3200" dirty="0" smtClean="0"/>
              <a:t>Pakistan – School Connectivity  (Indirect)</a:t>
            </a:r>
            <a:endParaRPr lang="en-Z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Pakistan’s USF does not fund schools directly, but has effectively aligned its infrastructure financing programme to the financing of school connectivity. 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800" dirty="0" smtClean="0"/>
              <a:t>successful bidder is given obligations regarding connecting educational institutions and communities. 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obligation to provide each higher secondary school, college and library in the area covered with the subsidy free connection, free broadband access for the first year, 5 PCs in a Local Area Network and the training of 2 trainers.</a:t>
            </a:r>
            <a:r>
              <a:rPr lang="fr-FR" sz="1800" dirty="0" smtClean="0"/>
              <a:t> 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endParaRPr lang="en-ZA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1956C1-0845-45C8-B36C-1F80ECC25A6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360040" y="6608385"/>
            <a:ext cx="88204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US" sz="1200" dirty="0" smtClean="0"/>
              <a:t>(</a:t>
            </a:r>
            <a:r>
              <a:rPr lang="en-US" sz="1200" u="sng" dirty="0" smtClean="0">
                <a:hlinkClick r:id="rId2"/>
              </a:rPr>
              <a:t>http://www.itu.int/ITU-D/asp/CMS/Events/2010/ThailandBroadband/Session4_Parvez_Iftikhar.pdf</a:t>
            </a:r>
            <a:r>
              <a:rPr lang="fr-FR" sz="1200" dirty="0" smtClean="0"/>
              <a:t> </a:t>
            </a:r>
            <a:endParaRPr lang="en-ZA" sz="1200" dirty="0" smtClean="0"/>
          </a:p>
        </p:txBody>
      </p:sp>
    </p:spTree>
  </p:cSld>
  <p:clrMapOvr>
    <a:masterClrMapping/>
  </p:clrMapOvr>
  <p:transition spd="slow">
    <p:diamond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395288" y="1700213"/>
            <a:ext cx="8208962" cy="1008062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19459" name="Title 1"/>
          <p:cNvSpPr>
            <a:spLocks noGrp="1"/>
          </p:cNvSpPr>
          <p:nvPr>
            <p:ph type="title"/>
          </p:nvPr>
        </p:nvSpPr>
        <p:spPr>
          <a:xfrm>
            <a:off x="684213" y="549275"/>
            <a:ext cx="7772400" cy="641350"/>
          </a:xfrm>
        </p:spPr>
        <p:txBody>
          <a:bodyPr/>
          <a:lstStyle/>
          <a:p>
            <a:r>
              <a:rPr lang="en-US" smtClean="0"/>
              <a:t>Overview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077200" cy="43402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 smtClean="0"/>
              <a:t>Fund Context and Fund Relevance in Converged Environment</a:t>
            </a:r>
          </a:p>
          <a:p>
            <a:pPr>
              <a:lnSpc>
                <a:spcPct val="80000"/>
              </a:lnSpc>
            </a:pPr>
            <a:endParaRPr lang="en-GB" sz="2400" smtClean="0"/>
          </a:p>
          <a:p>
            <a:pPr>
              <a:lnSpc>
                <a:spcPct val="80000"/>
              </a:lnSpc>
            </a:pPr>
            <a:r>
              <a:rPr lang="en-ZA" sz="2400" smtClean="0"/>
              <a:t>Practices and experiences by all stakehoders</a:t>
            </a:r>
          </a:p>
          <a:p>
            <a:pPr>
              <a:lnSpc>
                <a:spcPct val="80000"/>
              </a:lnSpc>
            </a:pPr>
            <a:endParaRPr lang="en-ZA" sz="2400" smtClean="0"/>
          </a:p>
          <a:p>
            <a:pPr>
              <a:lnSpc>
                <a:spcPct val="80000"/>
              </a:lnSpc>
            </a:pPr>
            <a:r>
              <a:rPr lang="en-ZA" sz="2400" smtClean="0"/>
              <a:t>Regional and international best practices</a:t>
            </a:r>
          </a:p>
          <a:p>
            <a:pPr>
              <a:lnSpc>
                <a:spcPct val="80000"/>
              </a:lnSpc>
            </a:pPr>
            <a:endParaRPr lang="en-ZA" sz="2400" smtClean="0"/>
          </a:p>
          <a:p>
            <a:pPr>
              <a:lnSpc>
                <a:spcPct val="80000"/>
              </a:lnSpc>
            </a:pPr>
            <a:r>
              <a:rPr lang="en-ZA" sz="2400" smtClean="0"/>
              <a:t>Approaches to USAF Management</a:t>
            </a:r>
          </a:p>
          <a:p>
            <a:pPr>
              <a:lnSpc>
                <a:spcPct val="80000"/>
              </a:lnSpc>
            </a:pPr>
            <a:endParaRPr lang="en-ZA" sz="2400" smtClean="0"/>
          </a:p>
          <a:p>
            <a:pPr>
              <a:lnSpc>
                <a:spcPct val="80000"/>
              </a:lnSpc>
            </a:pPr>
            <a:r>
              <a:rPr lang="en-ZA" sz="2400" smtClean="0"/>
              <a:t>Discussion/ Q &amp; A</a:t>
            </a:r>
          </a:p>
          <a:p>
            <a:pPr>
              <a:lnSpc>
                <a:spcPct val="80000"/>
              </a:lnSpc>
            </a:pPr>
            <a:endParaRPr lang="en-GB" sz="2400" smtClean="0"/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E623C-54D3-4397-960B-C1416C7D7C79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685800" y="504825"/>
            <a:ext cx="7772400" cy="584200"/>
          </a:xfrm>
        </p:spPr>
        <p:txBody>
          <a:bodyPr/>
          <a:lstStyle/>
          <a:p>
            <a:r>
              <a:rPr lang="en-US" sz="3200" smtClean="0"/>
              <a:t>Content and Applications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684213" y="1384300"/>
            <a:ext cx="7772400" cy="4256088"/>
          </a:xfrm>
        </p:spPr>
        <p:txBody>
          <a:bodyPr/>
          <a:lstStyle/>
          <a:p>
            <a:r>
              <a:rPr lang="en-US" sz="2000" smtClean="0"/>
              <a:t>In line with definitions of universal service and access that include “advanced services,” “Internet,” “broadband”</a:t>
            </a:r>
          </a:p>
          <a:p>
            <a:endParaRPr lang="en-US" sz="800" smtClean="0"/>
          </a:p>
          <a:p>
            <a:r>
              <a:rPr lang="en-US" sz="2000" smtClean="0"/>
              <a:t>Financing of content and applications can include funding:</a:t>
            </a:r>
          </a:p>
          <a:p>
            <a:pPr lvl="1"/>
            <a:r>
              <a:rPr lang="en-US" sz="1800" smtClean="0"/>
              <a:t>Local content production</a:t>
            </a:r>
          </a:p>
          <a:p>
            <a:pPr lvl="1"/>
            <a:r>
              <a:rPr lang="en-US" sz="1800" smtClean="0"/>
              <a:t>User friendly and graphics based interfaces</a:t>
            </a:r>
          </a:p>
          <a:p>
            <a:pPr lvl="1"/>
            <a:r>
              <a:rPr lang="en-US" sz="1800" smtClean="0"/>
              <a:t>Local content in local languages</a:t>
            </a:r>
          </a:p>
          <a:p>
            <a:pPr lvl="1"/>
            <a:r>
              <a:rPr lang="en-US" sz="1800" smtClean="0"/>
              <a:t>Shared content (e.g. tourism, education, e-government)  that is locally relevant, where possible to a community level</a:t>
            </a:r>
          </a:p>
          <a:p>
            <a:endParaRPr lang="en-US" sz="200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F5A3E-D302-4D41-A570-36A571C27470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  <p:transition spd="slow">
    <p:diamond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9458"/>
            <a:ext cx="7772400" cy="584775"/>
          </a:xfrm>
        </p:spPr>
        <p:txBody>
          <a:bodyPr/>
          <a:lstStyle/>
          <a:p>
            <a:r>
              <a:rPr lang="en-ZA" sz="3200" dirty="0" smtClean="0"/>
              <a:t>Kenya – Funding “Demand”</a:t>
            </a:r>
            <a:endParaRPr lang="en-Z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1145"/>
            <a:ext cx="7772400" cy="4256087"/>
          </a:xfrm>
        </p:spPr>
        <p:txBody>
          <a:bodyPr/>
          <a:lstStyle/>
          <a:p>
            <a:r>
              <a:rPr lang="en-GB" sz="1800" dirty="0" smtClean="0"/>
              <a:t>Kenya ICT Board (KICTB)</a:t>
            </a:r>
          </a:p>
          <a:p>
            <a:r>
              <a:rPr lang="en-GB" sz="1800" dirty="0" smtClean="0"/>
              <a:t>Universal Service Fund managed by the CCK</a:t>
            </a:r>
            <a:endParaRPr lang="en-GB" sz="1600" dirty="0" smtClean="0"/>
          </a:p>
          <a:p>
            <a:r>
              <a:rPr lang="en-GB" sz="2000" dirty="0" smtClean="0"/>
              <a:t>Examples:</a:t>
            </a:r>
          </a:p>
          <a:p>
            <a:pPr lvl="1"/>
            <a:r>
              <a:rPr lang="en-GB" sz="1600" b="1" i="1" dirty="0" smtClean="0"/>
              <a:t>Digital Villages</a:t>
            </a:r>
            <a:r>
              <a:rPr lang="en-GB" sz="1600" dirty="0" smtClean="0"/>
              <a:t> in rural area - promote Internet connectivity to enable citizens to access government and commercially generated information available on the web (2009 “Pilot Pasha Centres”) </a:t>
            </a:r>
          </a:p>
          <a:p>
            <a:pPr lvl="1"/>
            <a:endParaRPr lang="en-GB" sz="200" dirty="0" smtClean="0"/>
          </a:p>
          <a:p>
            <a:pPr lvl="1"/>
            <a:r>
              <a:rPr lang="en-GB" sz="1600" dirty="0" smtClean="0"/>
              <a:t>Nationwide</a:t>
            </a:r>
            <a:r>
              <a:rPr lang="en-GB" sz="1600" b="1" dirty="0" smtClean="0"/>
              <a:t> training</a:t>
            </a:r>
            <a:r>
              <a:rPr lang="en-GB" sz="1600" dirty="0" smtClean="0"/>
              <a:t> of 1000 people in business management, entrepreneurship, marketing, basic accounting and technical management (a “starter-kit”) to prepare potential Pasha Centre managers to run their centres</a:t>
            </a:r>
          </a:p>
          <a:p>
            <a:pPr lvl="1"/>
            <a:endParaRPr lang="en-GB" sz="400" b="1" dirty="0" smtClean="0"/>
          </a:p>
          <a:p>
            <a:pPr lvl="1"/>
            <a:r>
              <a:rPr lang="en-GB" sz="1600" b="1" dirty="0" smtClean="0"/>
              <a:t>Taanda – digital content grants</a:t>
            </a:r>
            <a:r>
              <a:rPr lang="en-GB" sz="1600" dirty="0" smtClean="0"/>
              <a:t> (Round 1- 2010), </a:t>
            </a:r>
            <a:r>
              <a:rPr lang="en-ZA" sz="1600" dirty="0" smtClean="0"/>
              <a:t>$4 million three-year grant program to support the development of local digital content. Grantees are selected through a Call for Proposal announced annually in June/July.</a:t>
            </a:r>
            <a:endParaRPr lang="en-GB" sz="1600" dirty="0" smtClean="0"/>
          </a:p>
          <a:p>
            <a:pPr lvl="1"/>
            <a:endParaRPr lang="en-GB" sz="500" b="1" dirty="0" smtClean="0"/>
          </a:p>
          <a:p>
            <a:pPr lvl="1"/>
            <a:r>
              <a:rPr lang="en-GB" sz="1600" b="1" dirty="0" smtClean="0"/>
              <a:t>Laptop discounts </a:t>
            </a:r>
            <a:r>
              <a:rPr lang="en-GB" sz="1600" dirty="0" smtClean="0"/>
              <a:t>for university students</a:t>
            </a:r>
          </a:p>
          <a:p>
            <a:pPr lvl="1">
              <a:buNone/>
            </a:pPr>
            <a:endParaRPr lang="en-GB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1956C1-0845-45C8-B36C-1F80ECC25A6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ransition spd="slow">
    <p:diamond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685800" y="468313"/>
            <a:ext cx="7772400" cy="584200"/>
          </a:xfrm>
        </p:spPr>
        <p:txBody>
          <a:bodyPr/>
          <a:lstStyle/>
          <a:p>
            <a:r>
              <a:rPr lang="en-US" sz="3200" smtClean="0"/>
              <a:t>Conclusion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684213" y="1528763"/>
            <a:ext cx="8078787" cy="4256087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GB" sz="2400" dirty="0" smtClean="0"/>
              <a:t>Many types of programmes and projects possible – must be tailored to national needs</a:t>
            </a:r>
          </a:p>
          <a:p>
            <a:pPr>
              <a:lnSpc>
                <a:spcPct val="80000"/>
              </a:lnSpc>
              <a:defRPr/>
            </a:pPr>
            <a:endParaRPr lang="en-GB" sz="2400" dirty="0" smtClean="0"/>
          </a:p>
          <a:p>
            <a:pPr>
              <a:lnSpc>
                <a:spcPct val="80000"/>
              </a:lnSpc>
              <a:defRPr/>
            </a:pPr>
            <a:r>
              <a:rPr lang="en-GB" sz="2400" dirty="0" smtClean="0"/>
              <a:t>For good Fund management</a:t>
            </a:r>
          </a:p>
          <a:p>
            <a:pPr lvl="1">
              <a:lnSpc>
                <a:spcPct val="80000"/>
              </a:lnSpc>
              <a:defRPr/>
            </a:pPr>
            <a:r>
              <a:rPr lang="en-GB" sz="2000" dirty="0" smtClean="0"/>
              <a:t>Make sure the Fund Context is correct</a:t>
            </a:r>
          </a:p>
          <a:p>
            <a:pPr lvl="1">
              <a:lnSpc>
                <a:spcPct val="80000"/>
              </a:lnSpc>
              <a:defRPr/>
            </a:pPr>
            <a:endParaRPr lang="en-GB" sz="700" dirty="0" smtClean="0"/>
          </a:p>
          <a:p>
            <a:pPr lvl="1">
              <a:lnSpc>
                <a:spcPct val="80000"/>
              </a:lnSpc>
              <a:defRPr/>
            </a:pPr>
            <a:r>
              <a:rPr lang="en-GB" sz="2000" dirty="0" smtClean="0"/>
              <a:t>Make your Fund isrelevant in a converged environment and a broadband world</a:t>
            </a:r>
          </a:p>
          <a:p>
            <a:pPr lvl="1">
              <a:lnSpc>
                <a:spcPct val="80000"/>
              </a:lnSpc>
              <a:defRPr/>
            </a:pPr>
            <a:endParaRPr lang="en-GB" sz="700" dirty="0" smtClean="0"/>
          </a:p>
          <a:p>
            <a:pPr lvl="1">
              <a:lnSpc>
                <a:spcPct val="80000"/>
              </a:lnSpc>
              <a:defRPr/>
            </a:pPr>
            <a:r>
              <a:rPr lang="en-GB" sz="2000" dirty="0" smtClean="0"/>
              <a:t>Design relevant and targeted programmes and projects suited to the national needs, th gap being addressed and the project type</a:t>
            </a:r>
          </a:p>
          <a:p>
            <a:pPr lvl="1">
              <a:lnSpc>
                <a:spcPct val="80000"/>
              </a:lnSpc>
              <a:defRPr/>
            </a:pPr>
            <a:endParaRPr lang="en-GB" sz="700" dirty="0" smtClean="0"/>
          </a:p>
          <a:p>
            <a:pPr lvl="1">
              <a:lnSpc>
                <a:spcPct val="80000"/>
              </a:lnSpc>
              <a:defRPr/>
            </a:pPr>
            <a:r>
              <a:rPr lang="en-GB" sz="2000" dirty="0" smtClean="0"/>
              <a:t>Monitor and Evaluate</a:t>
            </a:r>
          </a:p>
          <a:p>
            <a:pPr>
              <a:lnSpc>
                <a:spcPct val="80000"/>
              </a:lnSpc>
              <a:defRPr/>
            </a:pPr>
            <a:endParaRPr lang="en-GB" sz="1050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ED989-C98E-4651-AABF-52A0C899DCEC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  <p:transition spd="slow">
    <p:diamond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685800" y="523875"/>
            <a:ext cx="7772400" cy="1755775"/>
          </a:xfrm>
        </p:spPr>
        <p:txBody>
          <a:bodyPr/>
          <a:lstStyle/>
          <a:p>
            <a:pPr eaLnBrk="1" hangingPunct="1"/>
            <a:r>
              <a:rPr lang="en-US" smtClean="0"/>
              <a:t>Thank You!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Q &amp; A?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684213" y="2628900"/>
            <a:ext cx="7772400" cy="425608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/>
              <a:t>Mandla Msimang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/>
              <a:t>Managing Director, Pygma Consulting (South Africa)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hlinkClick r:id="rId2"/>
              </a:rPr>
              <a:t>mmsimang@pygmaconsulting.com</a:t>
            </a:r>
            <a:endParaRPr lang="en-US" sz="2000" b="1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/>
              <a:t>Tel: +2711 7831210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pt-PT" sz="2000" b="1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hlinkClick r:id="rId3"/>
              </a:rPr>
              <a:t>www.pygmaconsulting.com</a:t>
            </a:r>
            <a:endParaRPr lang="en-US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BBEFA-2E8F-4DA0-8D8C-02CC09EE21DE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  <p:transition spd="slow"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/>
          <p:cNvSpPr>
            <a:spLocks noGrp="1"/>
          </p:cNvSpPr>
          <p:nvPr>
            <p:ph/>
          </p:nvPr>
        </p:nvSpPr>
        <p:spPr>
          <a:xfrm>
            <a:off x="684213" y="1577975"/>
            <a:ext cx="7773987" cy="5164138"/>
          </a:xfrm>
        </p:spPr>
        <p:txBody>
          <a:bodyPr/>
          <a:lstStyle/>
          <a:p>
            <a:r>
              <a:rPr lang="en-US" sz="2000" smtClean="0"/>
              <a:t>First USAFs were established in South America in the mid 1990’s; </a:t>
            </a:r>
          </a:p>
          <a:p>
            <a:endParaRPr lang="en-US" sz="1100" smtClean="0"/>
          </a:p>
          <a:p>
            <a:r>
              <a:rPr lang="en-US" sz="2000" smtClean="0"/>
              <a:t>Funds are more prevalent in developing countries; only 9 Funds are operational in Europe and the Americas (only Australia, USA, Canada, France, Italy, Czech Republic, Bulgaria, South Korea and Oman).  </a:t>
            </a:r>
          </a:p>
          <a:p>
            <a:endParaRPr lang="en-US" sz="1100" smtClean="0"/>
          </a:p>
          <a:p>
            <a:r>
              <a:rPr lang="en-US" sz="2000" smtClean="0"/>
              <a:t>Alternative forms of public funding are used in many countries (Equity participation, PPP, Incentives)</a:t>
            </a:r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353BB-F9A7-4130-AFC9-2DD758F1612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827088" y="404813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rgbClr val="0E438A"/>
              </a:buClr>
              <a:buSzPct val="110000"/>
              <a:defRPr/>
            </a:pPr>
            <a:r>
              <a:rPr lang="en-US" sz="3200" b="1" kern="0" dirty="0">
                <a:solidFill>
                  <a:srgbClr val="0070C0"/>
                </a:solidFill>
                <a:latin typeface="+mn-lt"/>
              </a:rPr>
              <a:t>Fund Context - Global</a:t>
            </a:r>
          </a:p>
        </p:txBody>
      </p:sp>
    </p:spTree>
  </p:cSld>
  <p:clrMapOvr>
    <a:masterClrMapping/>
  </p:clrMapOvr>
  <p:transition spd="slow">
    <p:diamond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/>
          </p:nvPr>
        </p:nvSpPr>
        <p:spPr>
          <a:xfrm>
            <a:off x="684213" y="1504950"/>
            <a:ext cx="7773987" cy="5164138"/>
          </a:xfrm>
        </p:spPr>
        <p:txBody>
          <a:bodyPr/>
          <a:lstStyle/>
          <a:p>
            <a:r>
              <a:rPr lang="en-US" sz="2000" dirty="0" smtClean="0"/>
              <a:t>SADC region - first Fund was established (in law) in 1997 in South Africa. </a:t>
            </a:r>
          </a:p>
          <a:p>
            <a:endParaRPr lang="en-US" sz="1200" dirty="0" smtClean="0"/>
          </a:p>
          <a:p>
            <a:r>
              <a:rPr lang="en-US" sz="2000" dirty="0" smtClean="0"/>
              <a:t>Today, </a:t>
            </a:r>
          </a:p>
          <a:p>
            <a:pPr lvl="1"/>
            <a:r>
              <a:rPr lang="en-US" sz="1800" dirty="0" smtClean="0"/>
              <a:t>9 SADC countries have established Funds in law. </a:t>
            </a:r>
          </a:p>
          <a:p>
            <a:pPr lvl="1"/>
            <a:r>
              <a:rPr lang="en-US" sz="1800" dirty="0" smtClean="0"/>
              <a:t>8 have money in the Fund received through either seed funding from donors or government, levies from operators, or surplus Funds from regulator.</a:t>
            </a:r>
          </a:p>
          <a:p>
            <a:pPr lvl="2"/>
            <a:r>
              <a:rPr lang="en-US" sz="1600" dirty="0" smtClean="0"/>
              <a:t>Of these 6 have undergone processes (competitive bidding, tender processes, or other means) to identify projects and disburse monies to assist in the implementation of such projects.  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6BAB2-1E30-40D6-AF8B-99D9819BB25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827088" y="404813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rgbClr val="0E438A"/>
              </a:buClr>
              <a:buSzPct val="110000"/>
              <a:defRPr/>
            </a:pPr>
            <a:r>
              <a:rPr lang="en-US" sz="3200" b="1" kern="0" dirty="0">
                <a:solidFill>
                  <a:srgbClr val="0070C0"/>
                </a:solidFill>
                <a:latin typeface="+mn-lt"/>
              </a:rPr>
              <a:t>Fund Context - SADC</a:t>
            </a:r>
          </a:p>
        </p:txBody>
      </p:sp>
    </p:spTree>
  </p:cSld>
  <p:clrMapOvr>
    <a:masterClrMapping/>
  </p:clrMapOvr>
  <p:transition spd="slow">
    <p:diamond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507340"/>
            <a:ext cx="7772400" cy="584775"/>
          </a:xfrm>
        </p:spPr>
        <p:txBody>
          <a:bodyPr/>
          <a:lstStyle/>
          <a:p>
            <a:r>
              <a:rPr lang="en-US" sz="3200" dirty="0" smtClean="0"/>
              <a:t>Setting up a USAF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4035425"/>
          </a:xfrm>
        </p:spPr>
        <p:txBody>
          <a:bodyPr/>
          <a:lstStyle/>
          <a:p>
            <a:r>
              <a:rPr lang="en-US" sz="2400" b="1" i="1" smtClean="0"/>
              <a:t>Best established in a liberalized market</a:t>
            </a:r>
            <a:r>
              <a:rPr lang="en-US" sz="2400" smtClean="0"/>
              <a:t>:</a:t>
            </a:r>
          </a:p>
          <a:p>
            <a:pPr lvl="1"/>
            <a:r>
              <a:rPr lang="en-US" sz="2000" smtClean="0"/>
              <a:t>Clear institutional framework for the Fund </a:t>
            </a:r>
          </a:p>
          <a:p>
            <a:pPr lvl="1"/>
            <a:r>
              <a:rPr lang="en-US" sz="2000" smtClean="0"/>
              <a:t>Clear, pro-competitive licensing regime</a:t>
            </a:r>
          </a:p>
          <a:p>
            <a:pPr lvl="1"/>
            <a:r>
              <a:rPr lang="en-US" sz="2000" smtClean="0"/>
              <a:t>Fair interconnection regime</a:t>
            </a:r>
          </a:p>
          <a:p>
            <a:pPr lvl="1"/>
            <a:r>
              <a:rPr lang="en-US" sz="2000" smtClean="0"/>
              <a:t>A framework for infrastructure sharing and facility leasing;</a:t>
            </a:r>
          </a:p>
          <a:p>
            <a:pPr lvl="1"/>
            <a:r>
              <a:rPr lang="en-US" sz="2000" smtClean="0"/>
              <a:t>Effective and efficient spectrum management regime; and</a:t>
            </a:r>
          </a:p>
          <a:p>
            <a:pPr lvl="1"/>
            <a:r>
              <a:rPr lang="en-US" sz="2000" smtClean="0"/>
              <a:t>Harmonization with regional and global approaches and standards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429EF-A198-4395-B29D-A2DC6BCD2C12}" type="slidenum">
              <a:rPr lang="en-US" smtClean="0">
                <a:latin typeface="Zurich BT"/>
              </a:rPr>
              <a:pPr/>
              <a:t>6</a:t>
            </a:fld>
            <a:endParaRPr lang="en-US" smtClean="0">
              <a:latin typeface="Zurich BT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1981200" y="4653136"/>
            <a:ext cx="5638800" cy="97948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Guidelines and other SADC Policy Documents deal with this extensively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507340"/>
            <a:ext cx="7772400" cy="584775"/>
          </a:xfrm>
        </p:spPr>
        <p:txBody>
          <a:bodyPr/>
          <a:lstStyle/>
          <a:p>
            <a:r>
              <a:rPr lang="en-US" sz="3200" dirty="0" smtClean="0"/>
              <a:t>Fund Management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28600" y="1124744"/>
            <a:ext cx="8458200" cy="1981200"/>
          </a:xfrm>
        </p:spPr>
        <p:txBody>
          <a:bodyPr/>
          <a:lstStyle/>
          <a:p>
            <a:r>
              <a:rPr lang="en-US" sz="2000" dirty="0" smtClean="0"/>
              <a:t>The Ministry</a:t>
            </a:r>
          </a:p>
          <a:p>
            <a:r>
              <a:rPr lang="en-US" sz="2000" dirty="0" smtClean="0"/>
              <a:t>A division of the regulator</a:t>
            </a:r>
          </a:p>
          <a:p>
            <a:r>
              <a:rPr lang="en-US" sz="2000" dirty="0" smtClean="0"/>
              <a:t>A separate agency</a:t>
            </a:r>
          </a:p>
          <a:p>
            <a:r>
              <a:rPr lang="en-US" sz="2000" dirty="0" smtClean="0"/>
              <a:t>An independent third party</a:t>
            </a:r>
          </a:p>
          <a:p>
            <a:pPr>
              <a:buFont typeface="Wingdings" pitchFamily="2" charset="2"/>
              <a:buNone/>
            </a:pPr>
            <a:endParaRPr lang="en-US" sz="105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Fund Must have (at a minimum):</a:t>
            </a:r>
            <a:endParaRPr lang="en-GB" sz="2000" dirty="0" smtClean="0">
              <a:solidFill>
                <a:srgbClr val="002060"/>
              </a:solidFill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0E1FE-946C-4529-96AB-743DA3A5A1B6}" type="slidenum">
              <a:rPr lang="en-US" smtClean="0">
                <a:latin typeface="Zurich BT"/>
              </a:rPr>
              <a:pPr/>
              <a:t>7</a:t>
            </a:fld>
            <a:endParaRPr lang="en-US" smtClean="0">
              <a:latin typeface="Zurich BT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304800" y="3173357"/>
          <a:ext cx="8227640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83568" y="5138309"/>
            <a:ext cx="5768805" cy="666955"/>
            <a:chOff x="381000" y="1346203"/>
            <a:chExt cx="6197352" cy="735367"/>
          </a:xfrm>
        </p:grpSpPr>
        <p:sp>
          <p:nvSpPr>
            <p:cNvPr id="7" name="Rounded Rectangle 6"/>
            <p:cNvSpPr/>
            <p:nvPr/>
          </p:nvSpPr>
          <p:spPr>
            <a:xfrm>
              <a:off x="381000" y="1346203"/>
              <a:ext cx="6187827" cy="678919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457197" y="1469275"/>
              <a:ext cx="6121155" cy="6122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33871" tIns="0" rIns="233871" bIns="0" spcCol="1270" anchor="ctr"/>
            <a:lstStyle/>
            <a:p>
              <a:pPr defTabSz="10223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b="0" i="0" dirty="0">
                  <a:solidFill>
                    <a:srgbClr val="002060"/>
                  </a:solidFill>
                </a:rPr>
                <a:t>Own Bank Account</a:t>
              </a:r>
            </a:p>
          </p:txBody>
        </p:sp>
      </p:grp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507340"/>
            <a:ext cx="7772400" cy="584775"/>
          </a:xfrm>
        </p:spPr>
        <p:txBody>
          <a:bodyPr/>
          <a:lstStyle/>
          <a:p>
            <a:r>
              <a:rPr lang="en-US" sz="3200" dirty="0" smtClean="0"/>
              <a:t>Fund Management (2)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1124744"/>
            <a:ext cx="8458200" cy="4035425"/>
          </a:xfrm>
        </p:spPr>
        <p:txBody>
          <a:bodyPr/>
          <a:lstStyle/>
          <a:p>
            <a:r>
              <a:rPr lang="en-US" sz="2400" b="1" i="1" dirty="0" smtClean="0"/>
              <a:t>Accountability:</a:t>
            </a:r>
            <a:endParaRPr lang="en-US" sz="2400" dirty="0" smtClean="0"/>
          </a:p>
          <a:p>
            <a:r>
              <a:rPr lang="en-US" sz="2400" b="1" i="1" dirty="0" smtClean="0"/>
              <a:t>Transparency &amp; Trust</a:t>
            </a:r>
            <a:endParaRPr lang="en-US" sz="2000" dirty="0" smtClean="0"/>
          </a:p>
          <a:p>
            <a:r>
              <a:rPr lang="en-US" sz="2400" b="1" i="1" dirty="0" smtClean="0"/>
              <a:t>Efficiency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35EF2-100D-4966-99A5-4BA72E60E2BC}" type="slidenum">
              <a:rPr lang="en-US" smtClean="0">
                <a:latin typeface="Zurich BT"/>
              </a:rPr>
              <a:pPr/>
              <a:t>8</a:t>
            </a:fld>
            <a:endParaRPr lang="en-US" smtClean="0">
              <a:latin typeface="Zurich BT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828800" y="2492896"/>
          <a:ext cx="63246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507340"/>
            <a:ext cx="7772400" cy="584775"/>
          </a:xfrm>
        </p:spPr>
        <p:txBody>
          <a:bodyPr/>
          <a:lstStyle/>
          <a:p>
            <a:r>
              <a:rPr lang="en-US" sz="3200" dirty="0" smtClean="0"/>
              <a:t>USAF Funding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04800" y="1124744"/>
            <a:ext cx="8458200" cy="4035425"/>
          </a:xfrm>
        </p:spPr>
        <p:txBody>
          <a:bodyPr/>
          <a:lstStyle/>
          <a:p>
            <a:r>
              <a:rPr lang="en-US" sz="2400" b="1" i="1" dirty="0" smtClean="0"/>
              <a:t>Variety of sources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Government general budget,  </a:t>
            </a:r>
          </a:p>
          <a:p>
            <a:pPr lvl="1"/>
            <a:r>
              <a:rPr lang="en-US" sz="2000" dirty="0" smtClean="0"/>
              <a:t>Levy imposed on industry, as a percentage of annual revenue (SADC, ranges from 0.02% to 6%)</a:t>
            </a:r>
          </a:p>
          <a:p>
            <a:pPr lvl="1"/>
            <a:r>
              <a:rPr lang="en-US" sz="2000" dirty="0" smtClean="0"/>
              <a:t>Regulatory sources such as the proceeds of license competitions, frequency spectrum auctions and fees.</a:t>
            </a:r>
          </a:p>
          <a:p>
            <a:pPr lvl="1"/>
            <a:r>
              <a:rPr lang="en-US" sz="2000" dirty="0" smtClean="0"/>
              <a:t>Once-only contributions from government</a:t>
            </a:r>
          </a:p>
          <a:p>
            <a:pPr lvl="1"/>
            <a:r>
              <a:rPr lang="en-US" sz="2000" dirty="0" smtClean="0"/>
              <a:t>Consumers</a:t>
            </a:r>
          </a:p>
          <a:p>
            <a:r>
              <a:rPr lang="en-US" sz="2000" b="1" i="1" dirty="0" smtClean="0"/>
              <a:t>Level of funding</a:t>
            </a:r>
            <a:r>
              <a:rPr lang="en-US" sz="2400" dirty="0" smtClean="0"/>
              <a:t>: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endParaRPr lang="en-US" sz="1100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AAAC2-15A6-40C5-BA0E-08DA6030D92D}" type="slidenum">
              <a:rPr lang="en-US" smtClean="0">
                <a:latin typeface="Zurich BT"/>
              </a:rPr>
              <a:pPr/>
              <a:t>9</a:t>
            </a:fld>
            <a:endParaRPr lang="en-US" smtClean="0">
              <a:latin typeface="Zurich BT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4293096"/>
          <a:ext cx="7391400" cy="127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8786</TotalTime>
  <Words>2232</Words>
  <Application>Microsoft Office PowerPoint</Application>
  <PresentationFormat>On-screen Show (4:3)</PresentationFormat>
  <Paragraphs>337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ITU-e</vt:lpstr>
      <vt:lpstr>HIPSSA Project </vt:lpstr>
      <vt:lpstr>Overview</vt:lpstr>
      <vt:lpstr>Overview</vt:lpstr>
      <vt:lpstr>Slide 4</vt:lpstr>
      <vt:lpstr>Slide 5</vt:lpstr>
      <vt:lpstr>Setting up a USAF</vt:lpstr>
      <vt:lpstr>Fund Management</vt:lpstr>
      <vt:lpstr>Fund Management (2)</vt:lpstr>
      <vt:lpstr>USAF Funding</vt:lpstr>
      <vt:lpstr>Overview</vt:lpstr>
      <vt:lpstr>Global Situation</vt:lpstr>
      <vt:lpstr>Financing of Projects: Utilization of Funds (Challenges) </vt:lpstr>
      <vt:lpstr>Fund Risks</vt:lpstr>
      <vt:lpstr>Fund “Horror Stories”</vt:lpstr>
      <vt:lpstr>Financing of Projects: Utilization of Funds (Opportunities) </vt:lpstr>
      <vt:lpstr>…Other Types of US/UA Financing</vt:lpstr>
      <vt:lpstr>Overview</vt:lpstr>
      <vt:lpstr>Outcomes Based Aid</vt:lpstr>
      <vt:lpstr>Fund Management Process</vt:lpstr>
      <vt:lpstr>Remember….</vt:lpstr>
      <vt:lpstr>Programmes precede Projects</vt:lpstr>
      <vt:lpstr>Project Types</vt:lpstr>
      <vt:lpstr>Projects should be Targeted</vt:lpstr>
      <vt:lpstr>Start with an Exit Strategy</vt:lpstr>
      <vt:lpstr>Different Projects, Different Costs</vt:lpstr>
      <vt:lpstr>Infrastructure Projects</vt:lpstr>
      <vt:lpstr>India- linking Funding to Regulations</vt:lpstr>
      <vt:lpstr>School Connectivity</vt:lpstr>
      <vt:lpstr>Pakistan – School Connectivity  (Indirect)</vt:lpstr>
      <vt:lpstr>Content and Applications</vt:lpstr>
      <vt:lpstr>Kenya – Funding “Demand”</vt:lpstr>
      <vt:lpstr>Conclusion</vt:lpstr>
      <vt:lpstr>Thank You!  Q &amp; A?</vt:lpstr>
    </vt:vector>
  </TitlesOfParts>
  <Company>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EC project</dc:title>
  <dc:creator>S. Guyot</dc:creator>
  <cp:lastModifiedBy>Mandla Msimang</cp:lastModifiedBy>
  <cp:revision>518</cp:revision>
  <cp:lastPrinted>2001-11-25T13:41:09Z</cp:lastPrinted>
  <dcterms:created xsi:type="dcterms:W3CDTF">2006-05-30T12:53:59Z</dcterms:created>
  <dcterms:modified xsi:type="dcterms:W3CDTF">2012-06-24T17:54:32Z</dcterms:modified>
</cp:coreProperties>
</file>