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343" r:id="rId2"/>
    <p:sldId id="389" r:id="rId3"/>
    <p:sldId id="364" r:id="rId4"/>
    <p:sldId id="365" r:id="rId5"/>
    <p:sldId id="366" r:id="rId6"/>
    <p:sldId id="367" r:id="rId7"/>
    <p:sldId id="368" r:id="rId8"/>
    <p:sldId id="369" r:id="rId9"/>
    <p:sldId id="370" r:id="rId10"/>
    <p:sldId id="371" r:id="rId11"/>
    <p:sldId id="372" r:id="rId12"/>
    <p:sldId id="373" r:id="rId13"/>
    <p:sldId id="374" r:id="rId14"/>
    <p:sldId id="375" r:id="rId15"/>
    <p:sldId id="376" r:id="rId16"/>
    <p:sldId id="377" r:id="rId17"/>
    <p:sldId id="378" r:id="rId18"/>
    <p:sldId id="379" r:id="rId19"/>
    <p:sldId id="380" r:id="rId20"/>
    <p:sldId id="381" r:id="rId21"/>
    <p:sldId id="382" r:id="rId22"/>
    <p:sldId id="383" r:id="rId23"/>
    <p:sldId id="384" r:id="rId24"/>
    <p:sldId id="385" r:id="rId25"/>
    <p:sldId id="386" r:id="rId26"/>
    <p:sldId id="387" r:id="rId27"/>
    <p:sldId id="390" r:id="rId28"/>
    <p:sldId id="388" r:id="rId29"/>
  </p:sldIdLst>
  <p:sldSz cx="9144000" cy="6858000" type="screen4x3"/>
  <p:notesSz cx="6781800" cy="9918700"/>
  <p:defaultTextStyle>
    <a:defPPr>
      <a:defRPr lang="en-US"/>
    </a:defPPr>
    <a:lvl1pPr algn="l" rtl="0" eaLnBrk="0" fontAlgn="base" hangingPunct="0">
      <a:spcBef>
        <a:spcPct val="0"/>
      </a:spcBef>
      <a:spcAft>
        <a:spcPct val="0"/>
      </a:spcAft>
      <a:defRPr sz="1900" kern="1200">
        <a:solidFill>
          <a:srgbClr val="646464"/>
        </a:solidFill>
        <a:latin typeface="Verdana" pitchFamily="34" charset="0"/>
        <a:ea typeface="+mn-ea"/>
        <a:cs typeface="+mn-cs"/>
      </a:defRPr>
    </a:lvl1pPr>
    <a:lvl2pPr marL="457200" algn="l" rtl="0" eaLnBrk="0" fontAlgn="base" hangingPunct="0">
      <a:spcBef>
        <a:spcPct val="0"/>
      </a:spcBef>
      <a:spcAft>
        <a:spcPct val="0"/>
      </a:spcAft>
      <a:defRPr sz="1900" kern="1200">
        <a:solidFill>
          <a:srgbClr val="646464"/>
        </a:solidFill>
        <a:latin typeface="Verdana" pitchFamily="34" charset="0"/>
        <a:ea typeface="+mn-ea"/>
        <a:cs typeface="+mn-cs"/>
      </a:defRPr>
    </a:lvl2pPr>
    <a:lvl3pPr marL="914400" algn="l" rtl="0" eaLnBrk="0" fontAlgn="base" hangingPunct="0">
      <a:spcBef>
        <a:spcPct val="0"/>
      </a:spcBef>
      <a:spcAft>
        <a:spcPct val="0"/>
      </a:spcAft>
      <a:defRPr sz="1900" kern="1200">
        <a:solidFill>
          <a:srgbClr val="646464"/>
        </a:solidFill>
        <a:latin typeface="Verdana" pitchFamily="34" charset="0"/>
        <a:ea typeface="+mn-ea"/>
        <a:cs typeface="+mn-cs"/>
      </a:defRPr>
    </a:lvl3pPr>
    <a:lvl4pPr marL="1371600" algn="l" rtl="0" eaLnBrk="0" fontAlgn="base" hangingPunct="0">
      <a:spcBef>
        <a:spcPct val="0"/>
      </a:spcBef>
      <a:spcAft>
        <a:spcPct val="0"/>
      </a:spcAft>
      <a:defRPr sz="1900" kern="1200">
        <a:solidFill>
          <a:srgbClr val="646464"/>
        </a:solidFill>
        <a:latin typeface="Verdana" pitchFamily="34" charset="0"/>
        <a:ea typeface="+mn-ea"/>
        <a:cs typeface="+mn-cs"/>
      </a:defRPr>
    </a:lvl4pPr>
    <a:lvl5pPr marL="1828800" algn="l" rtl="0" eaLnBrk="0" fontAlgn="base" hangingPunct="0">
      <a:spcBef>
        <a:spcPct val="0"/>
      </a:spcBef>
      <a:spcAft>
        <a:spcPct val="0"/>
      </a:spcAft>
      <a:defRPr sz="1900" kern="1200">
        <a:solidFill>
          <a:srgbClr val="646464"/>
        </a:solidFill>
        <a:latin typeface="Verdana" pitchFamily="34" charset="0"/>
        <a:ea typeface="+mn-ea"/>
        <a:cs typeface="+mn-cs"/>
      </a:defRPr>
    </a:lvl5pPr>
    <a:lvl6pPr marL="2286000" algn="l" defTabSz="914400" rtl="0" eaLnBrk="1" latinLnBrk="0" hangingPunct="1">
      <a:defRPr sz="1900" kern="1200">
        <a:solidFill>
          <a:srgbClr val="646464"/>
        </a:solidFill>
        <a:latin typeface="Verdana" pitchFamily="34" charset="0"/>
        <a:ea typeface="+mn-ea"/>
        <a:cs typeface="+mn-cs"/>
      </a:defRPr>
    </a:lvl6pPr>
    <a:lvl7pPr marL="2743200" algn="l" defTabSz="914400" rtl="0" eaLnBrk="1" latinLnBrk="0" hangingPunct="1">
      <a:defRPr sz="1900" kern="1200">
        <a:solidFill>
          <a:srgbClr val="646464"/>
        </a:solidFill>
        <a:latin typeface="Verdana" pitchFamily="34" charset="0"/>
        <a:ea typeface="+mn-ea"/>
        <a:cs typeface="+mn-cs"/>
      </a:defRPr>
    </a:lvl7pPr>
    <a:lvl8pPr marL="3200400" algn="l" defTabSz="914400" rtl="0" eaLnBrk="1" latinLnBrk="0" hangingPunct="1">
      <a:defRPr sz="1900" kern="1200">
        <a:solidFill>
          <a:srgbClr val="646464"/>
        </a:solidFill>
        <a:latin typeface="Verdana" pitchFamily="34" charset="0"/>
        <a:ea typeface="+mn-ea"/>
        <a:cs typeface="+mn-cs"/>
      </a:defRPr>
    </a:lvl8pPr>
    <a:lvl9pPr marL="3657600" algn="l" defTabSz="914400" rtl="0" eaLnBrk="1" latinLnBrk="0" hangingPunct="1">
      <a:defRPr sz="1900" kern="1200">
        <a:solidFill>
          <a:srgbClr val="646464"/>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AE7102"/>
    <a:srgbClr val="FF9900"/>
    <a:srgbClr val="525152"/>
    <a:srgbClr val="646464"/>
    <a:srgbClr val="87BBE0"/>
    <a:srgbClr val="D9445A"/>
    <a:srgbClr val="1B5BA2"/>
    <a:srgbClr val="0E438A"/>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7670" autoAdjust="0"/>
  </p:normalViewPr>
  <p:slideViewPr>
    <p:cSldViewPr>
      <p:cViewPr>
        <p:scale>
          <a:sx n="72" d="100"/>
          <a:sy n="72" d="100"/>
        </p:scale>
        <p:origin x="-70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906" y="-108"/>
      </p:cViewPr>
      <p:guideLst>
        <p:guide orient="horz" pos="3124"/>
        <p:guide pos="21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smtClean="0">
                <a:solidFill>
                  <a:schemeClr val="tx1"/>
                </a:solidFill>
              </a:defRPr>
            </a:lvl1pPr>
          </a:lstStyle>
          <a:p>
            <a:pPr>
              <a:defRPr/>
            </a:pPr>
            <a:endParaRPr lang="fr-FR"/>
          </a:p>
        </p:txBody>
      </p:sp>
      <p:sp>
        <p:nvSpPr>
          <p:cNvPr id="28675" name="Rectangle 3"/>
          <p:cNvSpPr>
            <a:spLocks noGrp="1" noChangeArrowheads="1"/>
          </p:cNvSpPr>
          <p:nvPr>
            <p:ph type="dt" sz="quarter"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smtClean="0">
                <a:solidFill>
                  <a:schemeClr val="tx1"/>
                </a:solidFill>
              </a:defRPr>
            </a:lvl1pPr>
          </a:lstStyle>
          <a:p>
            <a:pPr>
              <a:defRPr/>
            </a:pPr>
            <a:endParaRPr lang="fr-FR"/>
          </a:p>
        </p:txBody>
      </p:sp>
      <p:sp>
        <p:nvSpPr>
          <p:cNvPr id="28676" name="Rectangle 4"/>
          <p:cNvSpPr>
            <a:spLocks noGrp="1" noChangeArrowheads="1"/>
          </p:cNvSpPr>
          <p:nvPr>
            <p:ph type="ftr" sz="quarter" idx="2"/>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smtClean="0">
                <a:solidFill>
                  <a:schemeClr val="tx1"/>
                </a:solidFill>
              </a:defRPr>
            </a:lvl1pPr>
          </a:lstStyle>
          <a:p>
            <a:pPr>
              <a:defRPr/>
            </a:pPr>
            <a:endParaRPr lang="fr-FR"/>
          </a:p>
        </p:txBody>
      </p:sp>
      <p:sp>
        <p:nvSpPr>
          <p:cNvPr id="28677" name="Rectangle 5"/>
          <p:cNvSpPr>
            <a:spLocks noGrp="1" noChangeArrowheads="1"/>
          </p:cNvSpPr>
          <p:nvPr>
            <p:ph type="sldNum" sz="quarter" idx="3"/>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smtClean="0">
                <a:solidFill>
                  <a:schemeClr val="tx1"/>
                </a:solidFill>
              </a:defRPr>
            </a:lvl1pPr>
          </a:lstStyle>
          <a:p>
            <a:pPr>
              <a:defRPr/>
            </a:pPr>
            <a:fld id="{F74EB3A5-611F-4F45-B07A-31AE4C54788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smtClean="0">
                <a:solidFill>
                  <a:schemeClr val="tx1"/>
                </a:solidFill>
              </a:defRPr>
            </a:lvl1pPr>
          </a:lstStyle>
          <a:p>
            <a:pPr>
              <a:defRPr/>
            </a:pPr>
            <a:endParaRPr lang="fr-FR"/>
          </a:p>
        </p:txBody>
      </p:sp>
      <p:sp>
        <p:nvSpPr>
          <p:cNvPr id="48131" name="Rectangle 3"/>
          <p:cNvSpPr>
            <a:spLocks noGrp="1" noChangeArrowheads="1"/>
          </p:cNvSpPr>
          <p:nvPr>
            <p:ph type="dt"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smtClean="0">
                <a:solidFill>
                  <a:schemeClr val="tx1"/>
                </a:solidFill>
              </a:defRPr>
            </a:lvl1pPr>
          </a:lstStyle>
          <a:p>
            <a:pPr>
              <a:defRPr/>
            </a:pPr>
            <a:endParaRPr lang="fr-FR"/>
          </a:p>
        </p:txBody>
      </p:sp>
      <p:sp>
        <p:nvSpPr>
          <p:cNvPr id="19460" name="Rectangle 4"/>
          <p:cNvSpPr>
            <a:spLocks noGrp="1" noRot="1" noChangeAspect="1" noChangeArrowheads="1" noTextEdit="1"/>
          </p:cNvSpPr>
          <p:nvPr>
            <p:ph type="sldImg" idx="2"/>
          </p:nvPr>
        </p:nvSpPr>
        <p:spPr bwMode="auto">
          <a:xfrm>
            <a:off x="912813" y="744538"/>
            <a:ext cx="4957762" cy="3717925"/>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904875" y="4711700"/>
            <a:ext cx="4972050" cy="4462463"/>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smtClean="0">
                <a:solidFill>
                  <a:schemeClr val="tx1"/>
                </a:solidFill>
              </a:defRPr>
            </a:lvl1pPr>
          </a:lstStyle>
          <a:p>
            <a:pPr>
              <a:defRPr/>
            </a:pPr>
            <a:endParaRPr lang="fr-FR"/>
          </a:p>
        </p:txBody>
      </p:sp>
      <p:sp>
        <p:nvSpPr>
          <p:cNvPr id="48135" name="Rectangle 7"/>
          <p:cNvSpPr>
            <a:spLocks noGrp="1" noChangeArrowheads="1"/>
          </p:cNvSpPr>
          <p:nvPr>
            <p:ph type="sldNum" sz="quarter" idx="5"/>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smtClean="0">
                <a:solidFill>
                  <a:schemeClr val="tx1"/>
                </a:solidFill>
              </a:defRPr>
            </a:lvl1pPr>
          </a:lstStyle>
          <a:p>
            <a:pPr>
              <a:defRPr/>
            </a:pPr>
            <a:fld id="{2046102D-223B-4865-B490-43E00A49857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C9CB9BF-F5DA-4CBD-BE7B-B63A4B74636A}" type="slidenum">
              <a:rPr lang="en-US"/>
              <a:pPr/>
              <a:t>1</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lnSpc>
                <a:spcPct val="120000"/>
              </a:lnSpc>
            </a:pPr>
            <a:endParaRPr lang="de-DE"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p:spPr>
        <p:txBody>
          <a:bodyPr/>
          <a:lstStyle/>
          <a:p>
            <a:fld id="{5E76814B-9B4F-4C58-89DE-A8B3C0E876DD}" type="slidenum">
              <a:rPr lang="en-US" smtClean="0">
                <a:latin typeface="Arial" charset="0"/>
                <a:cs typeface="Arial" charset="0"/>
              </a:rPr>
              <a:pPr/>
              <a:t>2</a:t>
            </a:fld>
            <a:endParaRPr lang="en-US" smtClean="0">
              <a:latin typeface="Arial" charset="0"/>
              <a:cs typeface="Arial" charset="0"/>
            </a:endParaRP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xfrm>
            <a:off x="903081" y="4711422"/>
            <a:ext cx="4975640" cy="4462702"/>
          </a:xfrm>
          <a:noFill/>
          <a:ln/>
        </p:spPr>
        <p:txBody>
          <a:bodyPr/>
          <a:lstStyle/>
          <a:p>
            <a:pPr eaLnBrk="1" hangingPunct="1"/>
            <a:endParaRPr lang="en-GB" smtClean="0">
              <a:latin typeface="Arial" charset="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CB80885-A4F5-42A4-8F4B-A06E36B4A02A}"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2.jpeg"/><Relationship Id="rId7"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jpeg"/><Relationship Id="rId9"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print"/>
          <a:srcRect l="6723" b="12773"/>
          <a:stretch>
            <a:fillRect/>
          </a:stretch>
        </p:blipFill>
        <p:spPr bwMode="auto">
          <a:xfrm>
            <a:off x="0" y="809625"/>
            <a:ext cx="6467475" cy="6048375"/>
          </a:xfrm>
          <a:prstGeom prst="rect">
            <a:avLst/>
          </a:prstGeom>
          <a:noFill/>
          <a:ln w="9525">
            <a:noFill/>
            <a:miter lim="800000"/>
            <a:headEnd/>
            <a:tailEnd/>
          </a:ln>
        </p:spPr>
      </p:pic>
      <p:sp>
        <p:nvSpPr>
          <p:cNvPr id="5" name="Text Box 7"/>
          <p:cNvSpPr txBox="1">
            <a:spLocks noChangeArrowheads="1"/>
          </p:cNvSpPr>
          <p:nvPr/>
        </p:nvSpPr>
        <p:spPr bwMode="auto">
          <a:xfrm>
            <a:off x="7620000" y="6175375"/>
            <a:ext cx="1281113" cy="501650"/>
          </a:xfrm>
          <a:prstGeom prst="rect">
            <a:avLst/>
          </a:prstGeom>
          <a:noFill/>
          <a:ln>
            <a:noFill/>
          </a:ln>
          <a:extLst>
            <a:ext uri="{909E8E84-426E-40DD-AFC4-6F175D3DCCD1}"/>
            <a:ext uri="{91240B29-F687-4F45-9708-019B960494DF}"/>
          </a:extLst>
        </p:spPr>
        <p:txBody>
          <a:bodyPr wrap="none">
            <a:spAutoFit/>
          </a:bodyPr>
          <a:lstStyle>
            <a:lvl1pPr>
              <a:defRPr sz="1900">
                <a:solidFill>
                  <a:srgbClr val="646464"/>
                </a:solidFill>
                <a:latin typeface="Verdana" pitchFamily="34" charset="0"/>
              </a:defRPr>
            </a:lvl1pPr>
            <a:lvl2pPr marL="742950" indent="-285750">
              <a:defRPr sz="1900">
                <a:solidFill>
                  <a:srgbClr val="646464"/>
                </a:solidFill>
                <a:latin typeface="Verdana" pitchFamily="34" charset="0"/>
              </a:defRPr>
            </a:lvl2pPr>
            <a:lvl3pPr marL="1143000" indent="-228600">
              <a:defRPr sz="1900">
                <a:solidFill>
                  <a:srgbClr val="646464"/>
                </a:solidFill>
                <a:latin typeface="Verdana" pitchFamily="34" charset="0"/>
              </a:defRPr>
            </a:lvl3pPr>
            <a:lvl4pPr marL="1600200" indent="-228600">
              <a:defRPr sz="1900">
                <a:solidFill>
                  <a:srgbClr val="646464"/>
                </a:solidFill>
                <a:latin typeface="Verdana" pitchFamily="34" charset="0"/>
              </a:defRPr>
            </a:lvl4pPr>
            <a:lvl5pPr marL="2057400" indent="-228600">
              <a:defRPr sz="1900">
                <a:solidFill>
                  <a:srgbClr val="646464"/>
                </a:solidFill>
                <a:latin typeface="Verdana" pitchFamily="34" charset="0"/>
              </a:defRPr>
            </a:lvl5pPr>
            <a:lvl6pPr marL="2514600" indent="-228600" eaLnBrk="0" fontAlgn="base" hangingPunct="0">
              <a:spcBef>
                <a:spcPct val="0"/>
              </a:spcBef>
              <a:spcAft>
                <a:spcPct val="0"/>
              </a:spcAft>
              <a:defRPr sz="1900">
                <a:solidFill>
                  <a:srgbClr val="646464"/>
                </a:solidFill>
                <a:latin typeface="Verdana" pitchFamily="34" charset="0"/>
              </a:defRPr>
            </a:lvl6pPr>
            <a:lvl7pPr marL="2971800" indent="-228600" eaLnBrk="0" fontAlgn="base" hangingPunct="0">
              <a:spcBef>
                <a:spcPct val="0"/>
              </a:spcBef>
              <a:spcAft>
                <a:spcPct val="0"/>
              </a:spcAft>
              <a:defRPr sz="1900">
                <a:solidFill>
                  <a:srgbClr val="646464"/>
                </a:solidFill>
                <a:latin typeface="Verdana" pitchFamily="34" charset="0"/>
              </a:defRPr>
            </a:lvl7pPr>
            <a:lvl8pPr marL="3429000" indent="-228600" eaLnBrk="0" fontAlgn="base" hangingPunct="0">
              <a:spcBef>
                <a:spcPct val="0"/>
              </a:spcBef>
              <a:spcAft>
                <a:spcPct val="0"/>
              </a:spcAft>
              <a:defRPr sz="1900">
                <a:solidFill>
                  <a:srgbClr val="646464"/>
                </a:solidFill>
                <a:latin typeface="Verdana" pitchFamily="34" charset="0"/>
              </a:defRPr>
            </a:lvl8pPr>
            <a:lvl9pPr marL="3886200" indent="-228600" eaLnBrk="0" fontAlgn="base" hangingPunct="0">
              <a:spcBef>
                <a:spcPct val="0"/>
              </a:spcBef>
              <a:spcAft>
                <a:spcPct val="0"/>
              </a:spcAft>
              <a:defRPr sz="1900">
                <a:solidFill>
                  <a:srgbClr val="646464"/>
                </a:solidFill>
                <a:latin typeface="Verdana" pitchFamily="34" charset="0"/>
              </a:defRPr>
            </a:lvl9pPr>
          </a:lstStyle>
          <a:p>
            <a:pPr>
              <a:lnSpc>
                <a:spcPct val="90000"/>
              </a:lnSpc>
              <a:defRPr/>
            </a:pPr>
            <a:r>
              <a:rPr lang="en-US" sz="1000" smtClean="0">
                <a:solidFill>
                  <a:schemeClr val="bg1"/>
                </a:solidFill>
                <a:latin typeface="Univers" pitchFamily="34" charset="0"/>
              </a:rPr>
              <a:t>International</a:t>
            </a:r>
            <a:br>
              <a:rPr lang="en-US" sz="1000" smtClean="0">
                <a:solidFill>
                  <a:schemeClr val="bg1"/>
                </a:solidFill>
                <a:latin typeface="Univers" pitchFamily="34" charset="0"/>
              </a:rPr>
            </a:br>
            <a:r>
              <a:rPr lang="en-US" sz="1000" smtClean="0">
                <a:solidFill>
                  <a:schemeClr val="bg1"/>
                </a:solidFill>
                <a:latin typeface="Univers" pitchFamily="34" charset="0"/>
              </a:rPr>
              <a:t>Telecommunication</a:t>
            </a:r>
            <a:br>
              <a:rPr lang="en-US" sz="1000" smtClean="0">
                <a:solidFill>
                  <a:schemeClr val="bg1"/>
                </a:solidFill>
                <a:latin typeface="Univers" pitchFamily="34" charset="0"/>
              </a:rPr>
            </a:br>
            <a:r>
              <a:rPr lang="en-US" sz="1000" smtClean="0">
                <a:solidFill>
                  <a:schemeClr val="bg1"/>
                </a:solidFill>
                <a:latin typeface="Univers" pitchFamily="34" charset="0"/>
              </a:rPr>
              <a:t>Union</a:t>
            </a:r>
          </a:p>
        </p:txBody>
      </p:sp>
      <p:sp>
        <p:nvSpPr>
          <p:cNvPr id="6" name="Rectangle 8"/>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solidFill>
                <a:schemeClr val="tx1"/>
              </a:solidFill>
            </a:endParaRPr>
          </a:p>
        </p:txBody>
      </p:sp>
      <p:sp>
        <p:nvSpPr>
          <p:cNvPr id="7" name="Rectangle 9"/>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a:defRPr/>
            </a:pPr>
            <a:r>
              <a:rPr lang="en-US" sz="1200" b="1">
                <a:solidFill>
                  <a:srgbClr val="0C4B84"/>
                </a:solidFill>
              </a:rPr>
              <a:t> </a:t>
            </a:r>
            <a:endParaRPr lang="en-US" sz="2400">
              <a:solidFill>
                <a:schemeClr val="tx1"/>
              </a:solidFill>
            </a:endParaRPr>
          </a:p>
        </p:txBody>
      </p:sp>
      <p:sp>
        <p:nvSpPr>
          <p:cNvPr id="8" name="Rectangle 10"/>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a:defRPr/>
            </a:pPr>
            <a:r>
              <a:rPr lang="en-US" sz="1000">
                <a:solidFill>
                  <a:srgbClr val="000000"/>
                </a:solidFill>
              </a:rPr>
              <a:t> </a:t>
            </a:r>
            <a:endParaRPr lang="en-US" sz="2400">
              <a:solidFill>
                <a:schemeClr val="tx1"/>
              </a:solidFill>
            </a:endParaRPr>
          </a:p>
        </p:txBody>
      </p:sp>
      <p:sp>
        <p:nvSpPr>
          <p:cNvPr id="9" name="Line 21"/>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p:spPr>
        <p:txBody>
          <a:bodyPr/>
          <a:lstStyle/>
          <a:p>
            <a:pPr>
              <a:defRPr/>
            </a:pPr>
            <a:endParaRPr lang="en-ZA"/>
          </a:p>
        </p:txBody>
      </p:sp>
      <p:sp>
        <p:nvSpPr>
          <p:cNvPr id="10" name="Line 25"/>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p:spPr>
        <p:txBody>
          <a:bodyPr/>
          <a:lstStyle/>
          <a:p>
            <a:pPr>
              <a:defRPr/>
            </a:pPr>
            <a:endParaRPr lang="en-ZA"/>
          </a:p>
        </p:txBody>
      </p:sp>
      <p:pic>
        <p:nvPicPr>
          <p:cNvPr id="11" name="Picture 28"/>
          <p:cNvPicPr>
            <a:picLocks noChangeAspect="1" noChangeArrowheads="1"/>
          </p:cNvPicPr>
          <p:nvPr userDrawn="1"/>
        </p:nvPicPr>
        <p:blipFill>
          <a:blip r:embed="rId3" cstate="print"/>
          <a:srcRect/>
          <a:stretch>
            <a:fillRect/>
          </a:stretch>
        </p:blipFill>
        <p:spPr bwMode="white">
          <a:xfrm>
            <a:off x="7019925" y="5854700"/>
            <a:ext cx="1944688" cy="815975"/>
          </a:xfrm>
          <a:prstGeom prst="rect">
            <a:avLst/>
          </a:prstGeom>
          <a:noFill/>
          <a:ln w="76200" algn="ctr">
            <a:noFill/>
            <a:miter lim="800000"/>
            <a:headEnd/>
            <a:tailEnd/>
          </a:ln>
        </p:spPr>
      </p:pic>
      <p:pic>
        <p:nvPicPr>
          <p:cNvPr id="12" name="Picture 13" descr="logo_ue"/>
          <p:cNvPicPr>
            <a:picLocks noChangeAspect="1" noChangeArrowheads="1"/>
          </p:cNvPicPr>
          <p:nvPr userDrawn="1"/>
        </p:nvPicPr>
        <p:blipFill>
          <a:blip r:embed="rId4" cstate="print"/>
          <a:srcRect/>
          <a:stretch>
            <a:fillRect/>
          </a:stretch>
        </p:blipFill>
        <p:spPr bwMode="auto">
          <a:xfrm>
            <a:off x="1258888" y="6035675"/>
            <a:ext cx="1008062" cy="671513"/>
          </a:xfrm>
          <a:prstGeom prst="rect">
            <a:avLst/>
          </a:prstGeom>
          <a:noFill/>
          <a:ln w="9525">
            <a:noFill/>
            <a:miter lim="800000"/>
            <a:headEnd/>
            <a:tailEnd/>
          </a:ln>
        </p:spPr>
      </p:pic>
      <p:pic>
        <p:nvPicPr>
          <p:cNvPr id="13" name="Picture 13" descr="logo_ue"/>
          <p:cNvPicPr>
            <a:picLocks noChangeAspect="1" noChangeArrowheads="1"/>
          </p:cNvPicPr>
          <p:nvPr userDrawn="1"/>
        </p:nvPicPr>
        <p:blipFill>
          <a:blip r:embed="rId4" cstate="print"/>
          <a:srcRect/>
          <a:stretch>
            <a:fillRect/>
          </a:stretch>
        </p:blipFill>
        <p:spPr bwMode="auto">
          <a:xfrm>
            <a:off x="1281113" y="6035675"/>
            <a:ext cx="1008062" cy="671513"/>
          </a:xfrm>
          <a:prstGeom prst="rect">
            <a:avLst/>
          </a:prstGeom>
          <a:noFill/>
          <a:ln w="9525">
            <a:noFill/>
            <a:miter lim="800000"/>
            <a:headEnd/>
            <a:tailEnd/>
          </a:ln>
        </p:spPr>
      </p:pic>
      <p:pic>
        <p:nvPicPr>
          <p:cNvPr id="14" name="Picture 16" descr="Description: Description: drapeau_gabon.gif"/>
          <p:cNvPicPr>
            <a:picLocks noChangeAspect="1" noChangeArrowheads="1"/>
          </p:cNvPicPr>
          <p:nvPr userDrawn="1"/>
        </p:nvPicPr>
        <p:blipFill>
          <a:blip r:embed="rId5" cstate="print"/>
          <a:srcRect/>
          <a:stretch>
            <a:fillRect/>
          </a:stretch>
        </p:blipFill>
        <p:spPr bwMode="auto">
          <a:xfrm>
            <a:off x="179388" y="6053138"/>
            <a:ext cx="936625" cy="593725"/>
          </a:xfrm>
          <a:prstGeom prst="rect">
            <a:avLst/>
          </a:prstGeom>
          <a:noFill/>
          <a:ln w="9525">
            <a:noFill/>
            <a:miter lim="800000"/>
            <a:headEnd/>
            <a:tailEnd/>
          </a:ln>
        </p:spPr>
      </p:pic>
      <p:pic>
        <p:nvPicPr>
          <p:cNvPr id="15" name="Picture 17" descr="Description: Description: C:\Users\Administrator\Documents\ACPLOGOC.TIF"/>
          <p:cNvPicPr>
            <a:picLocks noChangeAspect="1" noChangeArrowheads="1"/>
          </p:cNvPicPr>
          <p:nvPr userDrawn="1"/>
        </p:nvPicPr>
        <p:blipFill>
          <a:blip r:embed="rId6" cstate="print"/>
          <a:srcRect/>
          <a:stretch>
            <a:fillRect/>
          </a:stretch>
        </p:blipFill>
        <p:spPr bwMode="auto">
          <a:xfrm>
            <a:off x="2660650" y="6035675"/>
            <a:ext cx="857250" cy="566738"/>
          </a:xfrm>
          <a:prstGeom prst="rect">
            <a:avLst/>
          </a:prstGeom>
          <a:noFill/>
          <a:ln w="9525">
            <a:noFill/>
            <a:miter lim="800000"/>
            <a:headEnd/>
            <a:tailEnd/>
          </a:ln>
        </p:spPr>
      </p:pic>
      <p:pic>
        <p:nvPicPr>
          <p:cNvPr id="16" name="Picture 22"/>
          <p:cNvPicPr>
            <a:picLocks noChangeAspect="1" noChangeArrowheads="1"/>
          </p:cNvPicPr>
          <p:nvPr userDrawn="1"/>
        </p:nvPicPr>
        <p:blipFill>
          <a:blip r:embed="rId7" cstate="print"/>
          <a:srcRect/>
          <a:stretch>
            <a:fillRect/>
          </a:stretch>
        </p:blipFill>
        <p:spPr bwMode="auto">
          <a:xfrm>
            <a:off x="3687763" y="5984875"/>
            <a:ext cx="865187" cy="685800"/>
          </a:xfrm>
          <a:prstGeom prst="rect">
            <a:avLst/>
          </a:prstGeom>
          <a:noFill/>
          <a:ln w="9525">
            <a:noFill/>
            <a:miter lim="800000"/>
            <a:headEnd/>
            <a:tailEnd/>
          </a:ln>
        </p:spPr>
      </p:pic>
      <p:pic>
        <p:nvPicPr>
          <p:cNvPr id="17" name="Picture 19" descr="Description: logo"/>
          <p:cNvPicPr>
            <a:picLocks noChangeAspect="1" noChangeArrowheads="1"/>
          </p:cNvPicPr>
          <p:nvPr userDrawn="1"/>
        </p:nvPicPr>
        <p:blipFill>
          <a:blip r:embed="rId8" cstate="print"/>
          <a:srcRect/>
          <a:stretch>
            <a:fillRect/>
          </a:stretch>
        </p:blipFill>
        <p:spPr bwMode="auto">
          <a:xfrm>
            <a:off x="4859338" y="6008688"/>
            <a:ext cx="720725" cy="577850"/>
          </a:xfrm>
          <a:prstGeom prst="rect">
            <a:avLst/>
          </a:prstGeom>
          <a:noFill/>
          <a:ln w="9525">
            <a:noFill/>
            <a:miter lim="800000"/>
            <a:headEnd/>
            <a:tailEnd/>
          </a:ln>
        </p:spPr>
      </p:pic>
      <p:pic>
        <p:nvPicPr>
          <p:cNvPr id="18" name="Picture 18" descr="Description: sadc"/>
          <p:cNvPicPr>
            <a:picLocks noChangeAspect="1" noChangeArrowheads="1"/>
          </p:cNvPicPr>
          <p:nvPr userDrawn="1"/>
        </p:nvPicPr>
        <p:blipFill>
          <a:blip r:embed="rId9" cstate="print"/>
          <a:srcRect/>
          <a:stretch>
            <a:fillRect/>
          </a:stretch>
        </p:blipFill>
        <p:spPr bwMode="auto">
          <a:xfrm>
            <a:off x="5880100" y="6045200"/>
            <a:ext cx="614363" cy="571500"/>
          </a:xfrm>
          <a:prstGeom prst="rect">
            <a:avLst/>
          </a:prstGeom>
          <a:noFill/>
          <a:ln w="9525">
            <a:noFill/>
            <a:miter lim="800000"/>
            <a:headEnd/>
            <a:tailEnd/>
          </a:ln>
        </p:spPr>
      </p:pic>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p:txBody>
          <a:bodyPr/>
          <a:lstStyle>
            <a:lvl1pPr>
              <a:defRPr smtClean="0"/>
            </a:lvl1pPr>
          </a:lstStyle>
          <a:p>
            <a:pPr>
              <a:defRPr/>
            </a:pPr>
            <a:fld id="{5CD96D6A-5C21-422B-A125-4B5321EBC785}" type="slidenum">
              <a:rPr lang="en-US"/>
              <a:pPr>
                <a:defRPr/>
              </a:pPr>
              <a:t>‹#›</a:t>
            </a:fld>
            <a:endParaRPr lang="en-US"/>
          </a:p>
        </p:txBody>
      </p:sp>
      <p:sp>
        <p:nvSpPr>
          <p:cNvPr id="5"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81088"/>
            <a:ext cx="1943100" cy="51641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4213" y="1081088"/>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p:txBody>
          <a:bodyPr/>
          <a:lstStyle>
            <a:lvl1pPr>
              <a:defRPr smtClean="0"/>
            </a:lvl1pPr>
          </a:lstStyle>
          <a:p>
            <a:pPr>
              <a:defRPr/>
            </a:pPr>
            <a:fld id="{E1D9CE03-A382-4463-A31B-897A493ECA43}" type="slidenum">
              <a:rPr lang="en-US"/>
              <a:pPr>
                <a:defRPr/>
              </a:pPr>
              <a:t>‹#›</a:t>
            </a:fld>
            <a:endParaRPr lang="en-US"/>
          </a:p>
        </p:txBody>
      </p:sp>
      <p:sp>
        <p:nvSpPr>
          <p:cNvPr id="5"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42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p:txBody>
          <a:bodyPr/>
          <a:lstStyle>
            <a:lvl1pPr>
              <a:defRPr smtClean="0"/>
            </a:lvl1pPr>
          </a:lstStyle>
          <a:p>
            <a:pPr>
              <a:defRPr/>
            </a:pPr>
            <a:fld id="{357DF49F-15D1-4BB0-9152-A7F00916A3F1}" type="slidenum">
              <a:rPr lang="en-US"/>
              <a:pPr>
                <a:defRPr/>
              </a:pPr>
              <a:t>‹#›</a:t>
            </a:fld>
            <a:endParaRPr lang="en-US"/>
          </a:p>
        </p:txBody>
      </p:sp>
      <p:sp>
        <p:nvSpPr>
          <p:cNvPr id="6"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4213" y="1989138"/>
            <a:ext cx="7772400" cy="4256087"/>
          </a:xfrm>
        </p:spPr>
        <p:txBody>
          <a:bodyPr/>
          <a:lstStyle/>
          <a:p>
            <a:pPr lvl="0"/>
            <a:endParaRPr lang="en-GB" noProof="0" smtClean="0"/>
          </a:p>
        </p:txBody>
      </p:sp>
      <p:sp>
        <p:nvSpPr>
          <p:cNvPr id="4" name="Rectangle 43"/>
          <p:cNvSpPr>
            <a:spLocks noGrp="1" noChangeArrowheads="1"/>
          </p:cNvSpPr>
          <p:nvPr>
            <p:ph type="sldNum" sz="quarter" idx="10"/>
          </p:nvPr>
        </p:nvSpPr>
        <p:spPr/>
        <p:txBody>
          <a:bodyPr/>
          <a:lstStyle>
            <a:lvl1pPr>
              <a:defRPr smtClean="0"/>
            </a:lvl1pPr>
          </a:lstStyle>
          <a:p>
            <a:pPr>
              <a:defRPr/>
            </a:pPr>
            <a:fld id="{5C5E104F-520E-4AAC-BC83-298C43EFC9AC}" type="slidenum">
              <a:rPr lang="en-US"/>
              <a:pPr>
                <a:defRPr/>
              </a:pPr>
              <a:t>‹#›</a:t>
            </a:fld>
            <a:endParaRPr lang="en-US"/>
          </a:p>
        </p:txBody>
      </p:sp>
      <p:sp>
        <p:nvSpPr>
          <p:cNvPr id="5" name="Rectangle 42"/>
          <p:cNvSpPr>
            <a:spLocks noGrp="1" noChangeArrowheads="1"/>
          </p:cNvSpPr>
          <p:nvPr>
            <p:ph type="ftr" sz="quarter" idx="11"/>
          </p:nvPr>
        </p:nvSpPr>
        <p:spPr>
          <a:xfrm>
            <a:off x="3635375" y="6453188"/>
            <a:ext cx="1455738" cy="246062"/>
          </a:xfrm>
        </p:spPr>
        <p:txBody>
          <a:bodyPr/>
          <a:lstStyle>
            <a:lvl1pPr>
              <a:defRPr/>
            </a:lvl1pPr>
          </a:lstStyle>
          <a:p>
            <a:pPr>
              <a:defRPr/>
            </a:pPr>
            <a:r>
              <a:rPr lang="en-US"/>
              <a:t>Gaborone, 01.03.2012</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6A904D17-17D1-4109-9581-7F030FBFB3F9}" type="slidenum">
              <a:rPr lang="en-US"/>
              <a:pPr>
                <a:defRPr/>
              </a:pPr>
              <a:t>‹#›</a:t>
            </a:fld>
            <a:endParaRPr lang="en-US"/>
          </a:p>
        </p:txBody>
      </p:sp>
    </p:spTree>
  </p:cSld>
  <p:clrMapOvr>
    <a:masterClrMapping/>
  </p:clrMapOvr>
  <p:transition spd="slow">
    <p:diamon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3" y="1081088"/>
            <a:ext cx="7773987" cy="51641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7E0130E9-C401-494E-84A2-47C8CA05EC12}" type="slidenum">
              <a:rPr lang="en-US"/>
              <a:pPr>
                <a:defRPr/>
              </a:pPr>
              <a:t>‹#›</a:t>
            </a:fld>
            <a:endParaRPr lang="en-US"/>
          </a:p>
        </p:txBody>
      </p:sp>
    </p:spTree>
  </p:cSld>
  <p:clrMapOvr>
    <a:masterClrMapping/>
  </p:clrMapOvr>
  <p:transition spd="slow">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3"/>
          <p:cNvSpPr>
            <a:spLocks noGrp="1" noChangeArrowheads="1"/>
          </p:cNvSpPr>
          <p:nvPr>
            <p:ph type="sldNum" sz="quarter" idx="10"/>
          </p:nvPr>
        </p:nvSpPr>
        <p:spPr/>
        <p:txBody>
          <a:bodyPr/>
          <a:lstStyle>
            <a:lvl1pPr>
              <a:defRPr smtClean="0"/>
            </a:lvl1pPr>
          </a:lstStyle>
          <a:p>
            <a:pPr>
              <a:defRPr/>
            </a:pPr>
            <a:fld id="{444A1CBC-74DC-45B4-93B8-1A3D84C2D990}" type="slidenum">
              <a:rPr lang="en-US"/>
              <a:pPr>
                <a:defRPr/>
              </a:pPr>
              <a:t>‹#›</a:t>
            </a:fld>
            <a:endParaRPr lang="en-US"/>
          </a:p>
        </p:txBody>
      </p:sp>
      <p:sp>
        <p:nvSpPr>
          <p:cNvPr id="4" name="Rectangle 42"/>
          <p:cNvSpPr>
            <a:spLocks noGrp="1" noChangeArrowheads="1"/>
          </p:cNvSpPr>
          <p:nvPr>
            <p:ph type="ftr" sz="quarter" idx="11"/>
          </p:nvPr>
        </p:nvSpPr>
        <p:spPr>
          <a:xfrm>
            <a:off x="3635375" y="6524625"/>
            <a:ext cx="1455738" cy="247650"/>
          </a:xfrm>
        </p:spPr>
        <p:txBody>
          <a:bodyPr/>
          <a:lstStyle>
            <a:lvl1pPr>
              <a:defRPr/>
            </a:lvl1pPr>
          </a:lstStyle>
          <a:p>
            <a:pPr>
              <a:defRPr/>
            </a:pPr>
            <a:r>
              <a:rPr lang="en-US"/>
              <a:t>Gaborone, 01.03.2012</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p:txBody>
          <a:bodyPr/>
          <a:lstStyle>
            <a:lvl1pPr>
              <a:defRPr smtClean="0"/>
            </a:lvl1pPr>
          </a:lstStyle>
          <a:p>
            <a:pPr>
              <a:defRPr/>
            </a:pPr>
            <a:fld id="{D43DF63A-2FE7-4F3B-BDFC-EAD2A517901E}" type="slidenum">
              <a:rPr lang="en-US"/>
              <a:pPr>
                <a:defRPr/>
              </a:pPr>
              <a:t>‹#›</a:t>
            </a:fld>
            <a:endParaRPr lang="en-US"/>
          </a:p>
        </p:txBody>
      </p:sp>
      <p:sp>
        <p:nvSpPr>
          <p:cNvPr id="5"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p:txBody>
          <a:bodyPr/>
          <a:lstStyle>
            <a:lvl1pPr>
              <a:defRPr smtClean="0"/>
            </a:lvl1pPr>
          </a:lstStyle>
          <a:p>
            <a:pPr>
              <a:defRPr/>
            </a:pPr>
            <a:fld id="{BCDD3185-4E85-4F41-AED1-AB9CB01DAD10}" type="slidenum">
              <a:rPr lang="en-US"/>
              <a:pPr>
                <a:defRPr/>
              </a:pPr>
              <a:t>‹#›</a:t>
            </a:fld>
            <a:endParaRPr lang="en-US"/>
          </a:p>
        </p:txBody>
      </p:sp>
      <p:sp>
        <p:nvSpPr>
          <p:cNvPr id="6"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3"/>
          <p:cNvSpPr>
            <a:spLocks noGrp="1" noChangeArrowheads="1"/>
          </p:cNvSpPr>
          <p:nvPr>
            <p:ph type="sldNum" sz="quarter" idx="10"/>
          </p:nvPr>
        </p:nvSpPr>
        <p:spPr/>
        <p:txBody>
          <a:bodyPr/>
          <a:lstStyle>
            <a:lvl1pPr>
              <a:defRPr smtClean="0"/>
            </a:lvl1pPr>
          </a:lstStyle>
          <a:p>
            <a:pPr>
              <a:defRPr/>
            </a:pPr>
            <a:fld id="{E85C8A45-7AF9-4A34-B790-49F40F23F44C}" type="slidenum">
              <a:rPr lang="en-US"/>
              <a:pPr>
                <a:defRPr/>
              </a:pPr>
              <a:t>‹#›</a:t>
            </a:fld>
            <a:endParaRPr lang="en-US"/>
          </a:p>
        </p:txBody>
      </p:sp>
      <p:sp>
        <p:nvSpPr>
          <p:cNvPr id="8"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3"/>
          <p:cNvSpPr>
            <a:spLocks noGrp="1" noChangeArrowheads="1"/>
          </p:cNvSpPr>
          <p:nvPr>
            <p:ph type="sldNum" sz="quarter" idx="10"/>
          </p:nvPr>
        </p:nvSpPr>
        <p:spPr/>
        <p:txBody>
          <a:bodyPr/>
          <a:lstStyle>
            <a:lvl1pPr>
              <a:defRPr smtClean="0"/>
            </a:lvl1pPr>
          </a:lstStyle>
          <a:p>
            <a:pPr>
              <a:defRPr/>
            </a:pPr>
            <a:fld id="{85EC8CB1-A2D6-4796-817B-9BFDCB56150F}" type="slidenum">
              <a:rPr lang="en-US"/>
              <a:pPr>
                <a:defRPr/>
              </a:pPr>
              <a:t>‹#›</a:t>
            </a:fld>
            <a:endParaRPr lang="en-US"/>
          </a:p>
        </p:txBody>
      </p:sp>
      <p:sp>
        <p:nvSpPr>
          <p:cNvPr id="4" name="Rectangle 42"/>
          <p:cNvSpPr>
            <a:spLocks noGrp="1" noChangeArrowheads="1"/>
          </p:cNvSpPr>
          <p:nvPr>
            <p:ph type="ftr" sz="quarter" idx="11"/>
          </p:nvPr>
        </p:nvSpPr>
        <p:spPr>
          <a:xfrm>
            <a:off x="3635375" y="6453188"/>
            <a:ext cx="1455738" cy="246062"/>
          </a:xfrm>
        </p:spPr>
        <p:txBody>
          <a:bodyPr/>
          <a:lstStyle>
            <a:lvl1pPr>
              <a:defRPr/>
            </a:lvl1pPr>
          </a:lstStyle>
          <a:p>
            <a:pPr>
              <a:defRPr/>
            </a:pPr>
            <a:r>
              <a:rPr lang="en-US"/>
              <a:t>Gaborone, 01.03.2012</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p:txBody>
          <a:bodyPr/>
          <a:lstStyle>
            <a:lvl1pPr>
              <a:defRPr smtClean="0"/>
            </a:lvl1pPr>
          </a:lstStyle>
          <a:p>
            <a:pPr>
              <a:defRPr/>
            </a:pPr>
            <a:fld id="{D54B13FA-E2F9-4758-9257-E67D27D173CD}" type="slidenum">
              <a:rPr lang="en-US"/>
              <a:pPr>
                <a:defRPr/>
              </a:pPr>
              <a:t>‹#›</a:t>
            </a:fld>
            <a:endParaRPr lang="en-US"/>
          </a:p>
        </p:txBody>
      </p:sp>
      <p:sp>
        <p:nvSpPr>
          <p:cNvPr id="3"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p:txBody>
          <a:bodyPr/>
          <a:lstStyle>
            <a:lvl1pPr>
              <a:defRPr smtClean="0"/>
            </a:lvl1pPr>
          </a:lstStyle>
          <a:p>
            <a:pPr>
              <a:defRPr/>
            </a:pPr>
            <a:fld id="{FE48A716-38DD-42F9-96E6-48826833B987}" type="slidenum">
              <a:rPr lang="en-US"/>
              <a:pPr>
                <a:defRPr/>
              </a:pPr>
              <a:t>‹#›</a:t>
            </a:fld>
            <a:endParaRPr lang="en-US"/>
          </a:p>
        </p:txBody>
      </p:sp>
      <p:sp>
        <p:nvSpPr>
          <p:cNvPr id="6"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p:txBody>
          <a:bodyPr/>
          <a:lstStyle>
            <a:lvl1pPr>
              <a:defRPr smtClean="0"/>
            </a:lvl1pPr>
          </a:lstStyle>
          <a:p>
            <a:pPr>
              <a:defRPr/>
            </a:pPr>
            <a:fld id="{D37D1A3B-4E95-48F1-8D9E-EF28F71A859F}" type="slidenum">
              <a:rPr lang="en-US"/>
              <a:pPr>
                <a:defRPr/>
              </a:pPr>
              <a:t>‹#›</a:t>
            </a:fld>
            <a:endParaRPr lang="en-US"/>
          </a:p>
        </p:txBody>
      </p:sp>
      <p:sp>
        <p:nvSpPr>
          <p:cNvPr id="6" name="Rectangle 42"/>
          <p:cNvSpPr>
            <a:spLocks noGrp="1" noChangeArrowheads="1"/>
          </p:cNvSpPr>
          <p:nvPr>
            <p:ph type="ftr" sz="quarter" idx="11"/>
          </p:nvPr>
        </p:nvSpPr>
        <p:spPr>
          <a:xfrm>
            <a:off x="2195513" y="6424613"/>
            <a:ext cx="4457700" cy="244475"/>
          </a:xfrm>
        </p:spPr>
        <p:txBody>
          <a:bodyPr/>
          <a:lstStyle>
            <a:lvl1pPr>
              <a:defRPr/>
            </a:lvl1pPr>
          </a:lstStyle>
          <a:p>
            <a:pPr>
              <a:defRPr/>
            </a:pPr>
            <a:r>
              <a:rPr lang="en-US"/>
              <a:t>international telecommunication union international telecommunication union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jpeg"/><Relationship Id="rId3" Type="http://schemas.openxmlformats.org/officeDocument/2006/relationships/slideLayout" Target="../slideLayouts/slideLayout3.xml"/><Relationship Id="rId21" Type="http://schemas.openxmlformats.org/officeDocument/2006/relationships/image" Target="../media/image5.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image" Target="../media/image4.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8.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7.png"/><Relationship Id="rId10" Type="http://schemas.openxmlformats.org/officeDocument/2006/relationships/slideLayout" Target="../slideLayouts/slideLayout10.xml"/><Relationship Id="rId19"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7" cstate="print"/>
          <a:srcRect l="6723" b="12773"/>
          <a:stretch>
            <a:fillRect/>
          </a:stretch>
        </p:blipFill>
        <p:spPr bwMode="auto">
          <a:xfrm>
            <a:off x="0" y="809625"/>
            <a:ext cx="6467475" cy="6048375"/>
          </a:xfrm>
          <a:prstGeom prst="rect">
            <a:avLst/>
          </a:prstGeom>
          <a:noFill/>
          <a:ln w="9525">
            <a:noFill/>
            <a:miter lim="800000"/>
            <a:headEnd/>
            <a:tailEnd/>
          </a:ln>
        </p:spPr>
      </p:pic>
      <p:sp>
        <p:nvSpPr>
          <p:cNvPr id="1027" name="Line 61"/>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p:spPr>
        <p:txBody>
          <a:bodyPr/>
          <a:lstStyle/>
          <a:p>
            <a:pPr>
              <a:defRPr/>
            </a:pPr>
            <a:endParaRPr lang="en-ZA"/>
          </a:p>
        </p:txBody>
      </p:sp>
      <p:sp>
        <p:nvSpPr>
          <p:cNvPr id="1028" name="Rectangle 2"/>
          <p:cNvSpPr>
            <a:spLocks noGrp="1" noChangeArrowheads="1"/>
          </p:cNvSpPr>
          <p:nvPr>
            <p:ph type="title"/>
          </p:nvPr>
        </p:nvSpPr>
        <p:spPr bwMode="auto">
          <a:xfrm>
            <a:off x="685800" y="1081088"/>
            <a:ext cx="7772400"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67" name="Rectangle 43"/>
          <p:cNvSpPr>
            <a:spLocks noGrp="1" noChangeArrowheads="1"/>
          </p:cNvSpPr>
          <p:nvPr>
            <p:ph type="sldNum" sz="quarter" idx="4"/>
          </p:nvPr>
        </p:nvSpPr>
        <p:spPr bwMode="auto">
          <a:xfrm>
            <a:off x="8804275" y="0"/>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smtClean="0">
                <a:solidFill>
                  <a:srgbClr val="0E438A"/>
                </a:solidFill>
                <a:latin typeface="Zurich BT"/>
                <a:cs typeface="Times New Roman" pitchFamily="18" charset="0"/>
              </a:defRPr>
            </a:lvl1pPr>
          </a:lstStyle>
          <a:p>
            <a:pPr>
              <a:defRPr/>
            </a:pPr>
            <a:fld id="{4D1E1885-29E9-4A15-A195-54FEFD8BAAAB}" type="slidenum">
              <a:rPr lang="en-US"/>
              <a:pPr>
                <a:defRPr/>
              </a:pPr>
              <a:t>‹#›</a:t>
            </a:fld>
            <a:endParaRPr lang="en-US"/>
          </a:p>
        </p:txBody>
      </p:sp>
      <p:sp>
        <p:nvSpPr>
          <p:cNvPr id="1030" name="Rectangle 3"/>
          <p:cNvSpPr>
            <a:spLocks noGrp="1" noChangeArrowheads="1"/>
          </p:cNvSpPr>
          <p:nvPr>
            <p:ph type="body" idx="1"/>
          </p:nvPr>
        </p:nvSpPr>
        <p:spPr bwMode="auto">
          <a:xfrm>
            <a:off x="684213" y="1989138"/>
            <a:ext cx="7772400" cy="42560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Line 63"/>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p:spPr>
        <p:txBody>
          <a:bodyPr/>
          <a:lstStyle/>
          <a:p>
            <a:pPr>
              <a:defRPr/>
            </a:pPr>
            <a:endParaRPr lang="en-ZA"/>
          </a:p>
        </p:txBody>
      </p:sp>
      <p:sp>
        <p:nvSpPr>
          <p:cNvPr id="12" name="Rectangle 42"/>
          <p:cNvSpPr>
            <a:spLocks noGrp="1" noChangeArrowheads="1"/>
          </p:cNvSpPr>
          <p:nvPr>
            <p:ph type="ftr" sz="quarter" idx="3"/>
          </p:nvPr>
        </p:nvSpPr>
        <p:spPr>
          <a:xfrm>
            <a:off x="3635375" y="6453188"/>
            <a:ext cx="1728788" cy="246062"/>
          </a:xfrm>
          <a:prstGeom prst="rect">
            <a:avLst/>
          </a:prstGeom>
          <a:ln/>
        </p:spPr>
        <p:txBody>
          <a:bodyPr/>
          <a:lstStyle>
            <a:lvl1pPr>
              <a:defRPr sz="1000"/>
            </a:lvl1pPr>
          </a:lstStyle>
          <a:p>
            <a:pPr>
              <a:defRPr/>
            </a:pPr>
            <a:r>
              <a:rPr lang="en-US"/>
              <a:t>Gaborone, 01.03.2012</a:t>
            </a:r>
          </a:p>
        </p:txBody>
      </p:sp>
      <p:pic>
        <p:nvPicPr>
          <p:cNvPr id="1033" name="Picture 28"/>
          <p:cNvPicPr>
            <a:picLocks noChangeAspect="1" noChangeArrowheads="1"/>
          </p:cNvPicPr>
          <p:nvPr userDrawn="1"/>
        </p:nvPicPr>
        <p:blipFill>
          <a:blip r:embed="rId18" cstate="print"/>
          <a:srcRect/>
          <a:stretch>
            <a:fillRect/>
          </a:stretch>
        </p:blipFill>
        <p:spPr bwMode="white">
          <a:xfrm>
            <a:off x="7019925" y="5854700"/>
            <a:ext cx="1944688" cy="815975"/>
          </a:xfrm>
          <a:prstGeom prst="rect">
            <a:avLst/>
          </a:prstGeom>
          <a:noFill/>
          <a:ln w="76200" algn="ctr">
            <a:noFill/>
            <a:miter lim="800000"/>
            <a:headEnd/>
            <a:tailEnd/>
          </a:ln>
        </p:spPr>
      </p:pic>
      <p:pic>
        <p:nvPicPr>
          <p:cNvPr id="1034" name="Picture 13" descr="logo_ue"/>
          <p:cNvPicPr>
            <a:picLocks noChangeAspect="1" noChangeArrowheads="1"/>
          </p:cNvPicPr>
          <p:nvPr userDrawn="1"/>
        </p:nvPicPr>
        <p:blipFill>
          <a:blip r:embed="rId19" cstate="print"/>
          <a:srcRect/>
          <a:stretch>
            <a:fillRect/>
          </a:stretch>
        </p:blipFill>
        <p:spPr bwMode="auto">
          <a:xfrm>
            <a:off x="1281113" y="6035675"/>
            <a:ext cx="1008062" cy="671513"/>
          </a:xfrm>
          <a:prstGeom prst="rect">
            <a:avLst/>
          </a:prstGeom>
          <a:noFill/>
          <a:ln w="9525">
            <a:noFill/>
            <a:miter lim="800000"/>
            <a:headEnd/>
            <a:tailEnd/>
          </a:ln>
        </p:spPr>
      </p:pic>
      <p:pic>
        <p:nvPicPr>
          <p:cNvPr id="1035" name="Picture 22"/>
          <p:cNvPicPr>
            <a:picLocks noChangeAspect="1" noChangeArrowheads="1"/>
          </p:cNvPicPr>
          <p:nvPr userDrawn="1"/>
        </p:nvPicPr>
        <p:blipFill>
          <a:blip r:embed="rId20" cstate="print"/>
          <a:srcRect/>
          <a:stretch>
            <a:fillRect/>
          </a:stretch>
        </p:blipFill>
        <p:spPr bwMode="auto">
          <a:xfrm>
            <a:off x="3687763" y="5984875"/>
            <a:ext cx="865187" cy="685800"/>
          </a:xfrm>
          <a:prstGeom prst="rect">
            <a:avLst/>
          </a:prstGeom>
          <a:noFill/>
          <a:ln w="9525">
            <a:noFill/>
            <a:miter lim="800000"/>
            <a:headEnd/>
            <a:tailEnd/>
          </a:ln>
        </p:spPr>
      </p:pic>
      <p:pic>
        <p:nvPicPr>
          <p:cNvPr id="1036" name="Picture 16" descr="Description: Description: drapeau_gabon.gif"/>
          <p:cNvPicPr>
            <a:picLocks noChangeAspect="1" noChangeArrowheads="1"/>
          </p:cNvPicPr>
          <p:nvPr userDrawn="1"/>
        </p:nvPicPr>
        <p:blipFill>
          <a:blip r:embed="rId21" cstate="print"/>
          <a:srcRect/>
          <a:stretch>
            <a:fillRect/>
          </a:stretch>
        </p:blipFill>
        <p:spPr bwMode="auto">
          <a:xfrm>
            <a:off x="107950" y="6035675"/>
            <a:ext cx="935038" cy="593725"/>
          </a:xfrm>
          <a:prstGeom prst="rect">
            <a:avLst/>
          </a:prstGeom>
          <a:noFill/>
          <a:ln w="9525">
            <a:noFill/>
            <a:miter lim="800000"/>
            <a:headEnd/>
            <a:tailEnd/>
          </a:ln>
        </p:spPr>
      </p:pic>
      <p:pic>
        <p:nvPicPr>
          <p:cNvPr id="1037" name="Picture 17" descr="Description: Description: C:\Users\Administrator\Documents\ACPLOGOC.TIF"/>
          <p:cNvPicPr>
            <a:picLocks noChangeAspect="1" noChangeArrowheads="1"/>
          </p:cNvPicPr>
          <p:nvPr userDrawn="1"/>
        </p:nvPicPr>
        <p:blipFill>
          <a:blip r:embed="rId22" cstate="print"/>
          <a:srcRect/>
          <a:stretch>
            <a:fillRect/>
          </a:stretch>
        </p:blipFill>
        <p:spPr bwMode="auto">
          <a:xfrm>
            <a:off x="2660650" y="6035675"/>
            <a:ext cx="857250" cy="566738"/>
          </a:xfrm>
          <a:prstGeom prst="rect">
            <a:avLst/>
          </a:prstGeom>
          <a:noFill/>
          <a:ln w="9525">
            <a:noFill/>
            <a:miter lim="800000"/>
            <a:headEnd/>
            <a:tailEnd/>
          </a:ln>
        </p:spPr>
      </p:pic>
      <p:pic>
        <p:nvPicPr>
          <p:cNvPr id="1038" name="Picture 18" descr="Description: sadc"/>
          <p:cNvPicPr>
            <a:picLocks noChangeAspect="1" noChangeArrowheads="1"/>
          </p:cNvPicPr>
          <p:nvPr userDrawn="1"/>
        </p:nvPicPr>
        <p:blipFill>
          <a:blip r:embed="rId23" cstate="print"/>
          <a:srcRect/>
          <a:stretch>
            <a:fillRect/>
          </a:stretch>
        </p:blipFill>
        <p:spPr bwMode="auto">
          <a:xfrm>
            <a:off x="5880100" y="6045200"/>
            <a:ext cx="614363" cy="571500"/>
          </a:xfrm>
          <a:prstGeom prst="rect">
            <a:avLst/>
          </a:prstGeom>
          <a:noFill/>
          <a:ln w="9525">
            <a:noFill/>
            <a:miter lim="800000"/>
            <a:headEnd/>
            <a:tailEnd/>
          </a:ln>
        </p:spPr>
      </p:pic>
      <p:pic>
        <p:nvPicPr>
          <p:cNvPr id="1039" name="Picture 19" descr="Description: logo"/>
          <p:cNvPicPr>
            <a:picLocks noChangeAspect="1" noChangeArrowheads="1"/>
          </p:cNvPicPr>
          <p:nvPr userDrawn="1"/>
        </p:nvPicPr>
        <p:blipFill>
          <a:blip r:embed="rId24" cstate="print"/>
          <a:srcRect/>
          <a:stretch>
            <a:fillRect/>
          </a:stretch>
        </p:blipFill>
        <p:spPr bwMode="auto">
          <a:xfrm>
            <a:off x="4859338" y="6008688"/>
            <a:ext cx="720725" cy="5778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019" r:id="rId1"/>
    <p:sldLayoutId id="2147484020" r:id="rId2"/>
    <p:sldLayoutId id="2147484021" r:id="rId3"/>
    <p:sldLayoutId id="2147484022" r:id="rId4"/>
    <p:sldLayoutId id="2147484023" r:id="rId5"/>
    <p:sldLayoutId id="2147484024" r:id="rId6"/>
    <p:sldLayoutId id="2147484025" r:id="rId7"/>
    <p:sldLayoutId id="2147484026" r:id="rId8"/>
    <p:sldLayoutId id="2147484027" r:id="rId9"/>
    <p:sldLayoutId id="2147484028" r:id="rId10"/>
    <p:sldLayoutId id="2147484029" r:id="rId11"/>
    <p:sldLayoutId id="2147484030" r:id="rId12"/>
    <p:sldLayoutId id="2147484031" r:id="rId13"/>
    <p:sldLayoutId id="2147484033" r:id="rId14"/>
    <p:sldLayoutId id="2147484034" r:id="rId15"/>
  </p:sldLayoutIdLst>
  <p:transition>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3" Type="http://schemas.openxmlformats.org/officeDocument/2006/relationships/hyperlink" Target="http://www.pygmaconsulting.com/" TargetMode="External"/><Relationship Id="rId2" Type="http://schemas.openxmlformats.org/officeDocument/2006/relationships/hyperlink" Target="mailto:mmsimang@pygmaconsulting.com" TargetMode="Externa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1" name="Rectangle 1045"/>
          <p:cNvSpPr>
            <a:spLocks noGrp="1" noChangeArrowheads="1"/>
          </p:cNvSpPr>
          <p:nvPr>
            <p:ph type="ctrTitle"/>
          </p:nvPr>
        </p:nvSpPr>
        <p:spPr>
          <a:xfrm>
            <a:off x="323850" y="744538"/>
            <a:ext cx="8496300" cy="1323975"/>
          </a:xfrm>
        </p:spPr>
        <p:txBody>
          <a:bodyPr/>
          <a:lstStyle/>
          <a:p>
            <a:pPr>
              <a:defRPr/>
            </a:pPr>
            <a:r>
              <a:rPr lang="en-US" smtClean="0">
                <a:effectLst>
                  <a:outerShdw blurRad="38100" dist="38100" dir="2700000" algn="tl">
                    <a:srgbClr val="C0C0C0"/>
                  </a:outerShdw>
                </a:effectLst>
              </a:rPr>
              <a:t>HIPSSA Project</a:t>
            </a:r>
            <a:br>
              <a:rPr lang="en-US" smtClean="0">
                <a:effectLst>
                  <a:outerShdw blurRad="38100" dist="38100" dir="2700000" algn="tl">
                    <a:srgbClr val="C0C0C0"/>
                  </a:outerShdw>
                </a:effectLst>
              </a:rPr>
            </a:br>
            <a:endParaRPr lang="en-US" smtClean="0">
              <a:effectLst>
                <a:outerShdw blurRad="38100" dist="38100" dir="2700000" algn="tl">
                  <a:srgbClr val="C0C0C0"/>
                </a:outerShdw>
              </a:effectLst>
            </a:endParaRPr>
          </a:p>
        </p:txBody>
      </p:sp>
      <p:sp>
        <p:nvSpPr>
          <p:cNvPr id="2" name="Rectangle 1045"/>
          <p:cNvSpPr>
            <a:spLocks noChangeArrowheads="1"/>
          </p:cNvSpPr>
          <p:nvPr/>
        </p:nvSpPr>
        <p:spPr bwMode="auto">
          <a:xfrm>
            <a:off x="323850" y="1830388"/>
            <a:ext cx="8496300" cy="1447800"/>
          </a:xfrm>
          <a:prstGeom prst="rect">
            <a:avLst/>
          </a:prstGeom>
          <a:noFill/>
          <a:ln>
            <a:noFill/>
          </a:ln>
          <a:extLst>
            <a:ext uri="{909E8E84-426E-40DD-AFC4-6F175D3DCCD1}"/>
            <a:ext uri="{91240B29-F687-4F45-9708-019B960494DF}"/>
          </a:extLst>
        </p:spPr>
        <p:txBody>
          <a:bodyPr anchor="ctr">
            <a:spAutoFit/>
          </a:bodyPr>
          <a:lstStyle/>
          <a:p>
            <a:pPr algn="ctr">
              <a:defRPr/>
            </a:pPr>
            <a:r>
              <a:rPr lang="en-US" sz="2400">
                <a:solidFill>
                  <a:srgbClr val="1B5BA2"/>
                </a:solidFill>
                <a:effectLst>
                  <a:outerShdw blurRad="38100" dist="38100" dir="2700000" algn="tl">
                    <a:srgbClr val="C0C0C0"/>
                  </a:outerShdw>
                </a:effectLst>
              </a:rPr>
              <a:t>Support for Harmonization of the ICT Policies </a:t>
            </a:r>
            <a:br>
              <a:rPr lang="en-US" sz="2400">
                <a:solidFill>
                  <a:srgbClr val="1B5BA2"/>
                </a:solidFill>
                <a:effectLst>
                  <a:outerShdw blurRad="38100" dist="38100" dir="2700000" algn="tl">
                    <a:srgbClr val="C0C0C0"/>
                  </a:outerShdw>
                </a:effectLst>
              </a:rPr>
            </a:br>
            <a:r>
              <a:rPr lang="en-US" sz="2400">
                <a:solidFill>
                  <a:srgbClr val="1B5BA2"/>
                </a:solidFill>
                <a:effectLst>
                  <a:outerShdw blurRad="38100" dist="38100" dir="2700000" algn="tl">
                    <a:srgbClr val="C0C0C0"/>
                  </a:outerShdw>
                </a:effectLst>
              </a:rPr>
              <a:t>in Sub-Sahara Africa </a:t>
            </a:r>
            <a:br>
              <a:rPr lang="en-US" sz="2400">
                <a:solidFill>
                  <a:srgbClr val="1B5BA2"/>
                </a:solidFill>
                <a:effectLst>
                  <a:outerShdw blurRad="38100" dist="38100" dir="2700000" algn="tl">
                    <a:srgbClr val="C0C0C0"/>
                  </a:outerShdw>
                </a:effectLst>
              </a:rPr>
            </a:br>
            <a:endParaRPr lang="en-US" sz="4000" b="1">
              <a:solidFill>
                <a:srgbClr val="1B5BA2"/>
              </a:solidFill>
              <a:effectLst>
                <a:outerShdw blurRad="38100" dist="38100" dir="2700000" algn="tl">
                  <a:srgbClr val="C0C0C0"/>
                </a:outerShdw>
              </a:effectLst>
            </a:endParaRPr>
          </a:p>
        </p:txBody>
      </p:sp>
      <p:sp>
        <p:nvSpPr>
          <p:cNvPr id="15364" name="Rectangle 3"/>
          <p:cNvSpPr>
            <a:spLocks noChangeArrowheads="1"/>
          </p:cNvSpPr>
          <p:nvPr/>
        </p:nvSpPr>
        <p:spPr bwMode="auto">
          <a:xfrm>
            <a:off x="1042988" y="3573463"/>
            <a:ext cx="7021512" cy="677108"/>
          </a:xfrm>
          <a:prstGeom prst="rect">
            <a:avLst/>
          </a:prstGeom>
          <a:noFill/>
          <a:ln w="9525">
            <a:noFill/>
            <a:miter lim="800000"/>
            <a:headEnd/>
            <a:tailEnd/>
          </a:ln>
        </p:spPr>
        <p:txBody>
          <a:bodyPr>
            <a:spAutoFit/>
          </a:bodyPr>
          <a:lstStyle/>
          <a:p>
            <a:pPr algn="ctr"/>
            <a:r>
              <a:rPr lang="en-US" dirty="0" smtClean="0"/>
              <a:t>DAY 2: COUNTRY CASE STUDIES</a:t>
            </a:r>
          </a:p>
          <a:p>
            <a:pPr algn="ctr"/>
            <a:r>
              <a:rPr lang="en-US" dirty="0" smtClean="0"/>
              <a:t>THE GAMBIA</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056" y="116632"/>
            <a:ext cx="9356576" cy="1335052"/>
          </a:xfrm>
        </p:spPr>
        <p:txBody>
          <a:bodyPr/>
          <a:lstStyle/>
          <a:p>
            <a:r>
              <a:rPr lang="en-US" sz="3200" dirty="0" smtClean="0"/>
              <a:t>Objectives, Principles and Scope </a:t>
            </a:r>
            <a:r>
              <a:rPr lang="en-GB" sz="3200" dirty="0" smtClean="0"/>
              <a:t> (2)</a:t>
            </a:r>
            <a:endParaRPr lang="en-US" sz="3200" dirty="0"/>
          </a:p>
        </p:txBody>
      </p:sp>
      <p:sp>
        <p:nvSpPr>
          <p:cNvPr id="3" name="Content Placeholder 2"/>
          <p:cNvSpPr>
            <a:spLocks noGrp="1"/>
          </p:cNvSpPr>
          <p:nvPr>
            <p:ph idx="1"/>
          </p:nvPr>
        </p:nvSpPr>
        <p:spPr>
          <a:xfrm>
            <a:off x="152400" y="1447800"/>
            <a:ext cx="8686800" cy="4797425"/>
          </a:xfrm>
        </p:spPr>
        <p:txBody>
          <a:bodyPr/>
          <a:lstStyle/>
          <a:p>
            <a:endParaRPr lang="en-ZA" sz="2400" dirty="0" smtClean="0"/>
          </a:p>
          <a:p>
            <a:r>
              <a:rPr lang="en-ZA" sz="2400" dirty="0" smtClean="0"/>
              <a:t>Section 115 – </a:t>
            </a:r>
          </a:p>
          <a:p>
            <a:pPr lvl="1"/>
            <a:r>
              <a:rPr lang="en-ZA" sz="1800" dirty="0" smtClean="0"/>
              <a:t>With a view to monitoring and reviewing policies, the Authority shall- </a:t>
            </a:r>
          </a:p>
          <a:p>
            <a:pPr lvl="1">
              <a:buNone/>
            </a:pPr>
            <a:r>
              <a:rPr lang="en-ZA" sz="1800" dirty="0" smtClean="0"/>
              <a:t>	(a) adopt measurable targets for improving connectivity and access to information and communications which can be based on distance, population density or length of time needed to have access to information and communications</a:t>
            </a:r>
            <a:endParaRPr lang="en-ZA" sz="18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10</a:t>
            </a:fld>
            <a:endParaRPr lang="en-US"/>
          </a:p>
        </p:txBody>
      </p:sp>
    </p:spTree>
    <p:extLst>
      <p:ext uri="{BB962C8B-B14F-4D97-AF65-F5344CB8AC3E}">
        <p14:creationId xmlns="" xmlns:p14="http://schemas.microsoft.com/office/powerpoint/2010/main" val="3981559471"/>
      </p:ext>
    </p:extLst>
  </p:cSld>
  <p:clrMapOvr>
    <a:masterClrMapping/>
  </p:clrMapOvr>
  <p:transition spd="slow">
    <p:diamon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93748"/>
            <a:ext cx="8780512" cy="1191036"/>
          </a:xfrm>
        </p:spPr>
        <p:txBody>
          <a:bodyPr/>
          <a:lstStyle/>
          <a:p>
            <a:r>
              <a:rPr lang="en-US" sz="3200" dirty="0" smtClean="0"/>
              <a:t>Objectives, Principles and Scope </a:t>
            </a:r>
            <a:r>
              <a:rPr lang="en-GB" sz="3200" dirty="0" smtClean="0"/>
              <a:t> (3)</a:t>
            </a:r>
            <a:r>
              <a:rPr lang="en-US" sz="3200" dirty="0" smtClean="0"/>
              <a:t> </a:t>
            </a:r>
            <a:endParaRPr lang="en-US" sz="3200" dirty="0"/>
          </a:p>
        </p:txBody>
      </p:sp>
      <p:sp>
        <p:nvSpPr>
          <p:cNvPr id="3" name="Content Placeholder 2"/>
          <p:cNvSpPr>
            <a:spLocks noGrp="1"/>
          </p:cNvSpPr>
          <p:nvPr>
            <p:ph idx="1"/>
          </p:nvPr>
        </p:nvSpPr>
        <p:spPr>
          <a:xfrm>
            <a:off x="228600" y="1447800"/>
            <a:ext cx="8610600" cy="4797425"/>
          </a:xfrm>
        </p:spPr>
        <p:txBody>
          <a:bodyPr/>
          <a:lstStyle/>
          <a:p>
            <a:r>
              <a:rPr lang="en-GB" sz="2000" b="1" u="sng" dirty="0" smtClean="0"/>
              <a:t>Range of Services</a:t>
            </a:r>
            <a:r>
              <a:rPr lang="en-GB" sz="2000" b="1" dirty="0" smtClean="0"/>
              <a:t>: </a:t>
            </a:r>
            <a:r>
              <a:rPr lang="en-GB" sz="2000" b="1" i="1" dirty="0" smtClean="0"/>
              <a:t>Services beyond fixed and mobile voice (Internet / broadband / broadcasting) are included</a:t>
            </a:r>
            <a:endParaRPr lang="en-ZA" sz="2000" dirty="0" smtClean="0"/>
          </a:p>
          <a:p>
            <a:pPr lvl="1"/>
            <a:r>
              <a:rPr lang="en-ZA" sz="1800" dirty="0" smtClean="0"/>
              <a:t>Section 117. (1) provides that :</a:t>
            </a:r>
          </a:p>
          <a:p>
            <a:pPr lvl="1">
              <a:buNone/>
            </a:pPr>
            <a:endParaRPr lang="en-ZA" sz="1000" dirty="0" smtClean="0"/>
          </a:p>
          <a:p>
            <a:pPr lvl="1">
              <a:buNone/>
            </a:pPr>
            <a:r>
              <a:rPr lang="en-ZA" sz="1800" dirty="0" smtClean="0"/>
              <a:t>	“The Secretary of State may establish a Fund to fund projects to provide telephone, internet and associated services to areas which, for some reasons, are not attractive to private sector investors”.</a:t>
            </a:r>
            <a:endParaRPr lang="en-GB" sz="18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11</a:t>
            </a:fld>
            <a:endParaRPr lang="en-US" dirty="0"/>
          </a:p>
        </p:txBody>
      </p:sp>
    </p:spTree>
  </p:cSld>
  <p:clrMapOvr>
    <a:masterClrMapping/>
  </p:clrMapOvr>
  <p:transition spd="slow">
    <p:diamon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536" y="437764"/>
            <a:ext cx="9428584" cy="830996"/>
          </a:xfrm>
        </p:spPr>
        <p:txBody>
          <a:bodyPr/>
          <a:lstStyle/>
          <a:p>
            <a:r>
              <a:rPr lang="en-US" sz="3200" dirty="0" smtClean="0"/>
              <a:t>Objectives, Principles and Scope </a:t>
            </a:r>
            <a:r>
              <a:rPr lang="en-GB" sz="3200" dirty="0" smtClean="0"/>
              <a:t> (4)</a:t>
            </a:r>
            <a:r>
              <a:rPr lang="en-US" sz="3200" dirty="0" smtClean="0"/>
              <a:t> </a:t>
            </a:r>
            <a:endParaRPr lang="en-US" sz="3200" dirty="0"/>
          </a:p>
        </p:txBody>
      </p:sp>
      <p:sp>
        <p:nvSpPr>
          <p:cNvPr id="3" name="Content Placeholder 2"/>
          <p:cNvSpPr>
            <a:spLocks noGrp="1"/>
          </p:cNvSpPr>
          <p:nvPr>
            <p:ph idx="1"/>
          </p:nvPr>
        </p:nvSpPr>
        <p:spPr>
          <a:xfrm>
            <a:off x="228600" y="1196752"/>
            <a:ext cx="8610600" cy="4797425"/>
          </a:xfrm>
        </p:spPr>
        <p:txBody>
          <a:bodyPr/>
          <a:lstStyle/>
          <a:p>
            <a:pPr lvl="1"/>
            <a:endParaRPr lang="en-ZA" sz="1600" dirty="0" smtClean="0"/>
          </a:p>
          <a:p>
            <a:r>
              <a:rPr lang="en-GB" sz="1800" b="1" u="sng" dirty="0" smtClean="0"/>
              <a:t>Periodic Review</a:t>
            </a:r>
            <a:r>
              <a:rPr lang="en-GB" sz="1800" b="1" dirty="0" smtClean="0"/>
              <a:t>: </a:t>
            </a:r>
            <a:r>
              <a:rPr lang="en-GB" sz="1800" b="1" i="1" dirty="0" smtClean="0"/>
              <a:t>Periodic review of Universal Access and Service objectives, principles, scope, targets and obligations is provided for</a:t>
            </a:r>
          </a:p>
          <a:p>
            <a:pPr lvl="1"/>
            <a:r>
              <a:rPr lang="en-ZA" sz="1600" dirty="0" smtClean="0"/>
              <a:t>hold periodic reviews of universal access and service policies, regulations and practices in order to adapt to the evolving nature of information and communications services and end-user needs.</a:t>
            </a:r>
          </a:p>
          <a:p>
            <a:pPr lvl="1"/>
            <a:r>
              <a:rPr lang="en-ZA" sz="1800" dirty="0" smtClean="0"/>
              <a:t>The Authority shall periodically review the scope of the universal service, in particular with a view to making proposals for its modification or redefinition.</a:t>
            </a:r>
          </a:p>
          <a:p>
            <a:pPr lvl="1"/>
            <a:r>
              <a:rPr lang="en-ZA" sz="1800" dirty="0" smtClean="0"/>
              <a:t>The first review shall be held not later than two years following the date of entry into force of the Act, and thereafter a review shall be held every three years</a:t>
            </a:r>
          </a:p>
          <a:p>
            <a:pPr lvl="1"/>
            <a:r>
              <a:rPr lang="en-ZA" sz="1800" dirty="0" smtClean="0"/>
              <a:t>The review shall take account of social, economic</a:t>
            </a:r>
          </a:p>
          <a:p>
            <a:pPr lvl="1"/>
            <a:r>
              <a:rPr lang="en-ZA" sz="1800" dirty="0" smtClean="0"/>
              <a:t>and technological developments</a:t>
            </a: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12</a:t>
            </a:fld>
            <a:endParaRPr lang="en-US"/>
          </a:p>
        </p:txBody>
      </p:sp>
    </p:spTree>
  </p:cSld>
  <p:clrMapOvr>
    <a:masterClrMapping/>
  </p:clrMapOvr>
  <p:transition spd="slow">
    <p:diamon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76672"/>
            <a:ext cx="9068544" cy="903004"/>
          </a:xfrm>
        </p:spPr>
        <p:txBody>
          <a:bodyPr/>
          <a:lstStyle/>
          <a:p>
            <a:r>
              <a:rPr lang="fr-FR" sz="3200" dirty="0" smtClean="0"/>
              <a:t>Variety of Strategies and Policies (1) </a:t>
            </a:r>
            <a:endParaRPr lang="en-US" sz="3200" dirty="0"/>
          </a:p>
        </p:txBody>
      </p:sp>
      <p:sp>
        <p:nvSpPr>
          <p:cNvPr id="3" name="Content Placeholder 2"/>
          <p:cNvSpPr>
            <a:spLocks noGrp="1"/>
          </p:cNvSpPr>
          <p:nvPr>
            <p:ph idx="1"/>
          </p:nvPr>
        </p:nvSpPr>
        <p:spPr>
          <a:xfrm>
            <a:off x="395536" y="1772816"/>
            <a:ext cx="8458200" cy="4035425"/>
          </a:xfrm>
        </p:spPr>
        <p:txBody>
          <a:bodyPr/>
          <a:lstStyle/>
          <a:p>
            <a:r>
              <a:rPr lang="en-US" sz="2800" b="1" dirty="0" smtClean="0"/>
              <a:t>USOs: </a:t>
            </a:r>
          </a:p>
          <a:p>
            <a:pPr lvl="1"/>
            <a:r>
              <a:rPr lang="en-ZA" sz="2000" dirty="0" smtClean="0"/>
              <a:t>The Authority shall determine the most effective and appropriate approach for ensuring the implementation of universal access or service…. public interest.</a:t>
            </a:r>
          </a:p>
          <a:p>
            <a:pPr lvl="1"/>
            <a:endParaRPr lang="en-ZA" sz="2000" dirty="0" smtClean="0"/>
          </a:p>
          <a:p>
            <a:pPr lvl="1"/>
            <a:r>
              <a:rPr lang="en-ZA" sz="2000" dirty="0" smtClean="0"/>
              <a:t>Obligations can include:</a:t>
            </a:r>
          </a:p>
          <a:p>
            <a:pPr lvl="2"/>
            <a:r>
              <a:rPr lang="en-ZA" sz="2000" dirty="0" smtClean="0"/>
              <a:t>Payment to the Fund</a:t>
            </a:r>
          </a:p>
          <a:p>
            <a:pPr lvl="2"/>
            <a:r>
              <a:rPr lang="en-ZA" sz="2000" dirty="0" smtClean="0"/>
              <a:t>Provision of systems or services at lower than tariff or normal rates</a:t>
            </a:r>
          </a:p>
          <a:p>
            <a:pPr lvl="2"/>
            <a:r>
              <a:rPr lang="en-ZA" sz="2000" dirty="0" smtClean="0"/>
              <a:t>Any other form designated by the Authority</a:t>
            </a: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13</a:t>
            </a:fld>
            <a:endParaRPr lang="en-US"/>
          </a:p>
        </p:txBody>
      </p:sp>
    </p:spTree>
  </p:cSld>
  <p:clrMapOvr>
    <a:masterClrMapping/>
  </p:clrMapOvr>
  <p:transition spd="slow">
    <p:diamon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20" y="404664"/>
            <a:ext cx="9468544" cy="936104"/>
          </a:xfrm>
        </p:spPr>
        <p:txBody>
          <a:bodyPr/>
          <a:lstStyle/>
          <a:p>
            <a:r>
              <a:rPr lang="fr-FR" sz="3200" dirty="0" smtClean="0"/>
              <a:t>Variety of Strategies and Policies (2) </a:t>
            </a:r>
            <a:endParaRPr lang="en-US" sz="3200" dirty="0"/>
          </a:p>
        </p:txBody>
      </p:sp>
      <p:sp>
        <p:nvSpPr>
          <p:cNvPr id="3" name="Content Placeholder 2"/>
          <p:cNvSpPr>
            <a:spLocks noGrp="1"/>
          </p:cNvSpPr>
          <p:nvPr>
            <p:ph idx="1"/>
          </p:nvPr>
        </p:nvSpPr>
        <p:spPr>
          <a:xfrm>
            <a:off x="381000" y="1828800"/>
            <a:ext cx="8458200" cy="4035425"/>
          </a:xfrm>
        </p:spPr>
        <p:txBody>
          <a:bodyPr/>
          <a:lstStyle/>
          <a:p>
            <a:r>
              <a:rPr lang="en-GB" sz="2800" b="1" dirty="0" smtClean="0"/>
              <a:t>Liberalisation:</a:t>
            </a:r>
            <a:endParaRPr lang="en-ZA" sz="2800" dirty="0" smtClean="0"/>
          </a:p>
          <a:p>
            <a:pPr lvl="1"/>
            <a:r>
              <a:rPr lang="en-ZA" sz="2000" dirty="0" smtClean="0"/>
              <a:t>Market reform is a premise of the legilsation</a:t>
            </a:r>
          </a:p>
          <a:p>
            <a:pPr lvl="1"/>
            <a:r>
              <a:rPr lang="en-ZA" sz="2000" dirty="0" smtClean="0"/>
              <a:t>The Act states that the rights and obligations of all operators have been defined in the context of the liberalisation of the sector</a:t>
            </a:r>
          </a:p>
          <a:p>
            <a:pPr lvl="2"/>
            <a:r>
              <a:rPr lang="en-ZA" sz="2000" dirty="0" smtClean="0"/>
              <a:t>Licensing</a:t>
            </a:r>
          </a:p>
          <a:p>
            <a:pPr lvl="2"/>
            <a:r>
              <a:rPr lang="en-ZA" sz="2000" dirty="0" smtClean="0"/>
              <a:t>Unbundling</a:t>
            </a:r>
          </a:p>
          <a:p>
            <a:pPr lvl="2"/>
            <a:r>
              <a:rPr lang="en-ZA" sz="2000" dirty="0" smtClean="0"/>
              <a:t>Competition</a:t>
            </a:r>
          </a:p>
          <a:p>
            <a:pPr lvl="2"/>
            <a:r>
              <a:rPr lang="en-ZA" sz="2000" dirty="0" smtClean="0"/>
              <a:t>etc</a:t>
            </a:r>
          </a:p>
          <a:p>
            <a:pPr>
              <a:buFontTx/>
              <a:buChar char="-"/>
            </a:pPr>
            <a:endParaRPr lang="en-ZA" sz="18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14</a:t>
            </a:fld>
            <a:endParaRPr lang="en-US"/>
          </a:p>
        </p:txBody>
      </p:sp>
    </p:spTree>
    <p:extLst>
      <p:ext uri="{BB962C8B-B14F-4D97-AF65-F5344CB8AC3E}">
        <p14:creationId xmlns="" xmlns:p14="http://schemas.microsoft.com/office/powerpoint/2010/main" val="1825949451"/>
      </p:ext>
    </p:extLst>
  </p:cSld>
  <p:clrMapOvr>
    <a:masterClrMapping/>
  </p:clrMapOvr>
  <p:transition spd="slow">
    <p:diamon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064" y="365756"/>
            <a:ext cx="9428584" cy="1119028"/>
          </a:xfrm>
        </p:spPr>
        <p:txBody>
          <a:bodyPr/>
          <a:lstStyle/>
          <a:p>
            <a:r>
              <a:rPr lang="fr-FR" sz="3200" dirty="0" smtClean="0"/>
              <a:t>Variety of Strategies and Policies (3)</a:t>
            </a:r>
            <a:endParaRPr lang="en-US" sz="3200" dirty="0"/>
          </a:p>
        </p:txBody>
      </p:sp>
      <p:sp>
        <p:nvSpPr>
          <p:cNvPr id="3" name="Content Placeholder 2"/>
          <p:cNvSpPr>
            <a:spLocks noGrp="1"/>
          </p:cNvSpPr>
          <p:nvPr>
            <p:ph idx="1"/>
          </p:nvPr>
        </p:nvSpPr>
        <p:spPr>
          <a:xfrm>
            <a:off x="323528" y="1628800"/>
            <a:ext cx="8458200" cy="4035425"/>
          </a:xfrm>
        </p:spPr>
        <p:txBody>
          <a:bodyPr/>
          <a:lstStyle/>
          <a:p>
            <a:r>
              <a:rPr lang="en-US" sz="2400" b="1" i="1" dirty="0" smtClean="0"/>
              <a:t>Strong Regulatory Framework</a:t>
            </a:r>
            <a:r>
              <a:rPr lang="en-US" sz="2400" dirty="0" smtClean="0"/>
              <a:t>: </a:t>
            </a:r>
          </a:p>
          <a:p>
            <a:pPr lvl="1"/>
            <a:r>
              <a:rPr lang="en-US" sz="2000" dirty="0" smtClean="0"/>
              <a:t>Flexible Spectrum Policy, Effective Competition Law/principles (control of dominance), Access and Interconnection (including unbundling, Infrastructure Sharing</a:t>
            </a:r>
          </a:p>
          <a:p>
            <a:pPr lvl="2"/>
            <a:r>
              <a:rPr lang="en-US" sz="1800" dirty="0" smtClean="0"/>
              <a:t>An established regulator</a:t>
            </a:r>
          </a:p>
          <a:p>
            <a:pPr lvl="2"/>
            <a:r>
              <a:rPr lang="en-US" sz="1800" dirty="0" smtClean="0"/>
              <a:t>Pro-competition approach</a:t>
            </a:r>
          </a:p>
          <a:p>
            <a:pPr lvl="2"/>
            <a:r>
              <a:rPr lang="en-US" sz="1800" dirty="0" smtClean="0"/>
              <a:t>Possibility of the establishment of a Fun</a:t>
            </a:r>
          </a:p>
          <a:p>
            <a:pPr lvl="2"/>
            <a:r>
              <a:rPr lang="en-US" sz="1800" dirty="0" smtClean="0"/>
              <a:t>Multisector and Converged regime</a:t>
            </a: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15</a:t>
            </a:fld>
            <a:endParaRPr lang="en-US" dirty="0"/>
          </a:p>
        </p:txBody>
      </p:sp>
    </p:spTree>
  </p:cSld>
  <p:clrMapOvr>
    <a:masterClrMapping/>
  </p:clrMapOvr>
  <p:transition spd="slow">
    <p:diamon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93748"/>
            <a:ext cx="8856984" cy="1047020"/>
          </a:xfrm>
        </p:spPr>
        <p:txBody>
          <a:bodyPr/>
          <a:lstStyle/>
          <a:p>
            <a:r>
              <a:rPr lang="fr-FR" sz="3200" dirty="0" smtClean="0"/>
              <a:t>Variety of Strategies and Policies (4)</a:t>
            </a:r>
            <a:endParaRPr lang="en-US" sz="3200" dirty="0"/>
          </a:p>
        </p:txBody>
      </p:sp>
      <p:sp>
        <p:nvSpPr>
          <p:cNvPr id="3" name="Content Placeholder 2"/>
          <p:cNvSpPr>
            <a:spLocks noGrp="1"/>
          </p:cNvSpPr>
          <p:nvPr>
            <p:ph idx="1"/>
          </p:nvPr>
        </p:nvSpPr>
        <p:spPr>
          <a:xfrm>
            <a:off x="381000" y="1447800"/>
            <a:ext cx="8458200" cy="4035425"/>
          </a:xfrm>
        </p:spPr>
        <p:txBody>
          <a:bodyPr/>
          <a:lstStyle/>
          <a:p>
            <a:r>
              <a:rPr lang="en-US" sz="2800" b="1" i="1" dirty="0" smtClean="0"/>
              <a:t>Funding:</a:t>
            </a:r>
            <a:endParaRPr lang="en-US" sz="2800" dirty="0" smtClean="0"/>
          </a:p>
          <a:p>
            <a:pPr lvl="1"/>
            <a:r>
              <a:rPr lang="en-ZA" sz="1800" dirty="0" smtClean="0"/>
              <a:t>Funding and subsidies shall be targeted…determined and delivered in a manner that is transparent, non-discriminatory, inexpensive and competitively neutral.</a:t>
            </a:r>
          </a:p>
          <a:p>
            <a:pPr lvl="1"/>
            <a:endParaRPr lang="en-ZA" sz="1400" dirty="0" smtClean="0"/>
          </a:p>
          <a:p>
            <a:pPr lvl="1"/>
            <a:r>
              <a:rPr lang="en-ZA" sz="1800" dirty="0" smtClean="0"/>
              <a:t>S 116 provides for funding via</a:t>
            </a:r>
          </a:p>
          <a:p>
            <a:pPr lvl="2"/>
            <a:r>
              <a:rPr lang="en-ZA" sz="1600" dirty="0" smtClean="0"/>
              <a:t>a </a:t>
            </a:r>
            <a:r>
              <a:rPr lang="en-ZA" sz="1600" b="1" dirty="0" smtClean="0"/>
              <a:t>universal service fund, </a:t>
            </a:r>
          </a:p>
          <a:p>
            <a:pPr lvl="2"/>
            <a:r>
              <a:rPr lang="en-ZA" sz="1600" dirty="0" smtClean="0"/>
              <a:t>a full range of </a:t>
            </a:r>
            <a:r>
              <a:rPr lang="en-ZA" sz="1600" b="1" dirty="0" smtClean="0"/>
              <a:t>other financing mechanisms</a:t>
            </a:r>
            <a:r>
              <a:rPr lang="en-ZA" sz="1600" dirty="0" smtClean="0"/>
              <a:t>;</a:t>
            </a:r>
          </a:p>
          <a:p>
            <a:pPr lvl="2"/>
            <a:r>
              <a:rPr lang="en-ZA" sz="1600" dirty="0" smtClean="0"/>
              <a:t> </a:t>
            </a:r>
            <a:r>
              <a:rPr lang="en-ZA" sz="1600" b="1" dirty="0" smtClean="0"/>
              <a:t>competitive minimum subsidy auctions</a:t>
            </a:r>
            <a:r>
              <a:rPr lang="en-ZA" sz="1600" dirty="0" smtClean="0"/>
              <a:t> which may be used, as an option, to reduce the amount of financing necessary for public access projects financed by a universal service fund; and</a:t>
            </a:r>
          </a:p>
          <a:p>
            <a:pPr lvl="2"/>
            <a:r>
              <a:rPr lang="en-ZA" sz="1600" b="1" dirty="0" smtClean="0"/>
              <a:t>public access projects,</a:t>
            </a:r>
            <a:r>
              <a:rPr lang="en-ZA" sz="1600" dirty="0" smtClean="0"/>
              <a:t> which can be designed to achieve long-term financial self sustainability, especially where consideration is given to innovative low-cost technologies.</a:t>
            </a:r>
            <a:endParaRPr lang="en-US" sz="16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16</a:t>
            </a:fld>
            <a:endParaRPr lang="en-US" dirty="0"/>
          </a:p>
        </p:txBody>
      </p:sp>
    </p:spTree>
    <p:extLst>
      <p:ext uri="{BB962C8B-B14F-4D97-AF65-F5344CB8AC3E}">
        <p14:creationId xmlns="" xmlns:p14="http://schemas.microsoft.com/office/powerpoint/2010/main" val="1545396871"/>
      </p:ext>
    </p:extLst>
  </p:cSld>
  <p:clrMapOvr>
    <a:masterClrMapping/>
  </p:clrMapOvr>
  <p:transition spd="slow">
    <p:diamon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576" y="509772"/>
            <a:ext cx="9932640" cy="830996"/>
          </a:xfrm>
        </p:spPr>
        <p:txBody>
          <a:bodyPr/>
          <a:lstStyle/>
          <a:p>
            <a:r>
              <a:rPr lang="fr-FR" sz="3200" dirty="0" smtClean="0"/>
              <a:t>Variety of Strategies and Policies (5)</a:t>
            </a:r>
            <a:endParaRPr lang="en-US" sz="3200" dirty="0"/>
          </a:p>
        </p:txBody>
      </p:sp>
      <p:sp>
        <p:nvSpPr>
          <p:cNvPr id="3" name="Content Placeholder 2"/>
          <p:cNvSpPr>
            <a:spLocks noGrp="1"/>
          </p:cNvSpPr>
          <p:nvPr>
            <p:ph idx="1"/>
          </p:nvPr>
        </p:nvSpPr>
        <p:spPr>
          <a:xfrm>
            <a:off x="228600" y="1752600"/>
            <a:ext cx="8610600" cy="4416425"/>
          </a:xfrm>
        </p:spPr>
        <p:txBody>
          <a:bodyPr/>
          <a:lstStyle/>
          <a:p>
            <a:r>
              <a:rPr lang="en-US" sz="2400" b="1" i="1" dirty="0" smtClean="0"/>
              <a:t>Supply-side Innovation</a:t>
            </a:r>
            <a:r>
              <a:rPr lang="en-US" sz="2400" dirty="0" smtClean="0"/>
              <a:t>:</a:t>
            </a:r>
          </a:p>
          <a:p>
            <a:pPr lvl="1"/>
            <a:r>
              <a:rPr lang="en-GB" sz="1600" dirty="0" smtClean="0"/>
              <a:t>provisions that allow for interconnection and access provisions to be included in licences, and to regulate tariffs. </a:t>
            </a:r>
          </a:p>
          <a:p>
            <a:pPr lvl="1"/>
            <a:r>
              <a:rPr lang="en-GB" sz="1600" dirty="0" smtClean="0"/>
              <a:t>Much of the funding undertaken by the Fun is intended to increase the supply of networks and services. </a:t>
            </a:r>
          </a:p>
          <a:p>
            <a:pPr lvl="1"/>
            <a:r>
              <a:rPr lang="en-GB" sz="1600" dirty="0" smtClean="0"/>
              <a:t>Converged licensing regime has also helped to increase the supply of ICT networks and services, 	</a:t>
            </a:r>
          </a:p>
          <a:p>
            <a:pPr lvl="1"/>
            <a:endParaRPr lang="en-GB" sz="1600" dirty="0" smtClean="0"/>
          </a:p>
          <a:p>
            <a:r>
              <a:rPr lang="en-US" sz="2400" b="1" i="1" dirty="0" smtClean="0"/>
              <a:t>Demand-side Innovation</a:t>
            </a:r>
            <a:r>
              <a:rPr lang="en-US" sz="2400" dirty="0" smtClean="0"/>
              <a:t>:</a:t>
            </a:r>
          </a:p>
          <a:p>
            <a:pPr lvl="1"/>
            <a:r>
              <a:rPr lang="en-GB" sz="1600" dirty="0" smtClean="0"/>
              <a:t>No specific demand-side innovation strategies are provided for in terms of the legislation.  </a:t>
            </a:r>
            <a:endParaRPr lang="en-US" sz="16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17</a:t>
            </a:fld>
            <a:endParaRPr lang="en-US" dirty="0"/>
          </a:p>
        </p:txBody>
      </p:sp>
    </p:spTree>
  </p:cSld>
  <p:clrMapOvr>
    <a:masterClrMapping/>
  </p:clrMapOvr>
  <p:transition spd="slow">
    <p:diamon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16" y="371562"/>
            <a:ext cx="8604448" cy="1077218"/>
          </a:xfrm>
        </p:spPr>
        <p:txBody>
          <a:bodyPr/>
          <a:lstStyle/>
          <a:p>
            <a:r>
              <a:rPr lang="fr-FR" sz="3200" dirty="0" smtClean="0"/>
              <a:t>Monitoring, Enforcement </a:t>
            </a:r>
            <a:br>
              <a:rPr lang="fr-FR" sz="3200" dirty="0" smtClean="0"/>
            </a:br>
            <a:r>
              <a:rPr lang="fr-FR" sz="3200" dirty="0" smtClean="0"/>
              <a:t>and Sanctions (1)</a:t>
            </a:r>
            <a:endParaRPr lang="en-US" sz="3200" dirty="0"/>
          </a:p>
        </p:txBody>
      </p:sp>
      <p:sp>
        <p:nvSpPr>
          <p:cNvPr id="3" name="Content Placeholder 2"/>
          <p:cNvSpPr>
            <a:spLocks noGrp="1"/>
          </p:cNvSpPr>
          <p:nvPr>
            <p:ph idx="1"/>
          </p:nvPr>
        </p:nvSpPr>
        <p:spPr>
          <a:xfrm>
            <a:off x="228600" y="1524000"/>
            <a:ext cx="8458200" cy="4111625"/>
          </a:xfrm>
        </p:spPr>
        <p:txBody>
          <a:bodyPr/>
          <a:lstStyle/>
          <a:p>
            <a:r>
              <a:rPr lang="fr-FR" sz="2200" b="1" i="1" dirty="0" smtClean="0"/>
              <a:t>Review Process</a:t>
            </a:r>
            <a:r>
              <a:rPr lang="fr-FR" sz="2200" dirty="0" smtClean="0"/>
              <a:t>:</a:t>
            </a:r>
          </a:p>
          <a:p>
            <a:pPr lvl="1"/>
            <a:r>
              <a:rPr lang="en-ZA" sz="1600" dirty="0" smtClean="0"/>
              <a:t>The Authority shall- </a:t>
            </a:r>
          </a:p>
          <a:p>
            <a:pPr lvl="2"/>
            <a:r>
              <a:rPr lang="en-ZA" sz="1600" dirty="0" smtClean="0"/>
              <a:t> adopt measurable targets for improving connectivity and access to information and communications which can be based on distance, population density or length of time needed to have access to information and communications; and </a:t>
            </a:r>
          </a:p>
          <a:p>
            <a:pPr lvl="2"/>
            <a:r>
              <a:rPr lang="en-ZA" sz="1600" dirty="0" smtClean="0"/>
              <a:t>hold periodic reviews of UAS policies, regulations and practices in order to adapt to the evolving nature of information and communications services and end-user needs. </a:t>
            </a:r>
          </a:p>
          <a:p>
            <a:pPr lvl="3"/>
            <a:r>
              <a:rPr lang="en-ZA" sz="1400" dirty="0" smtClean="0"/>
              <a:t>The first review shall be held with 2 years of the Act, and thereafter a review shall be held every 3 years. </a:t>
            </a:r>
          </a:p>
          <a:p>
            <a:pPr lvl="3"/>
            <a:r>
              <a:rPr lang="en-ZA" sz="1400" dirty="0" smtClean="0"/>
              <a:t>The review shall take account of social, economic and technological developments, and particular regard to data mobility and transfer rates for the technologies most widely used by the majority of subscribers.</a:t>
            </a:r>
            <a:endParaRPr lang="fr-FR" sz="1400" b="1" i="1"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18</a:t>
            </a:fld>
            <a:endParaRPr lang="en-US"/>
          </a:p>
        </p:txBody>
      </p:sp>
    </p:spTree>
  </p:cSld>
  <p:clrMapOvr>
    <a:masterClrMapping/>
  </p:clrMapOvr>
  <p:transition spd="slow">
    <p:diamon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76672"/>
            <a:ext cx="7772400" cy="1077218"/>
          </a:xfrm>
        </p:spPr>
        <p:txBody>
          <a:bodyPr/>
          <a:lstStyle/>
          <a:p>
            <a:r>
              <a:rPr lang="fr-FR" sz="3200" dirty="0" smtClean="0"/>
              <a:t>Monitoring, Enforcement</a:t>
            </a:r>
            <a:br>
              <a:rPr lang="fr-FR" sz="3200" dirty="0" smtClean="0"/>
            </a:br>
            <a:r>
              <a:rPr lang="fr-FR" sz="3200" dirty="0" smtClean="0"/>
              <a:t> and Sanctions (2)</a:t>
            </a:r>
            <a:endParaRPr lang="en-US" sz="3200" dirty="0"/>
          </a:p>
        </p:txBody>
      </p:sp>
      <p:sp>
        <p:nvSpPr>
          <p:cNvPr id="3" name="Content Placeholder 2"/>
          <p:cNvSpPr>
            <a:spLocks noGrp="1"/>
          </p:cNvSpPr>
          <p:nvPr>
            <p:ph idx="1"/>
          </p:nvPr>
        </p:nvSpPr>
        <p:spPr>
          <a:xfrm>
            <a:off x="304800" y="1752600"/>
            <a:ext cx="8458200" cy="4111625"/>
          </a:xfrm>
        </p:spPr>
        <p:txBody>
          <a:bodyPr/>
          <a:lstStyle/>
          <a:p>
            <a:r>
              <a:rPr lang="en-US" sz="2000" b="1" i="1" dirty="0" smtClean="0"/>
              <a:t>Differentiation</a:t>
            </a:r>
            <a:r>
              <a:rPr lang="en-US" sz="2000" dirty="0" smtClean="0"/>
              <a:t>: </a:t>
            </a:r>
          </a:p>
          <a:p>
            <a:pPr lvl="1"/>
            <a:r>
              <a:rPr lang="en-ZA" sz="2000" dirty="0" smtClean="0"/>
              <a:t>The Authority may designate one or more licensees as universal service provider. The process for designating universal service providers shall be efficient, objective, transparent and non-discriminatory, ensuring that no undertaking is excluded </a:t>
            </a:r>
            <a:r>
              <a:rPr lang="en-ZA" sz="2000" i="1" dirty="0" smtClean="0"/>
              <a:t>a priori from being designated, </a:t>
            </a:r>
            <a:r>
              <a:rPr lang="en-ZA" sz="2000" dirty="0" smtClean="0"/>
              <a:t>and may include tenders.</a:t>
            </a:r>
          </a:p>
          <a:p>
            <a:pPr lvl="1"/>
            <a:endParaRPr lang="en-US" sz="2000" b="1" i="1" dirty="0" smtClean="0"/>
          </a:p>
          <a:p>
            <a:r>
              <a:rPr lang="en-US" sz="2000" b="1" i="1" dirty="0" smtClean="0"/>
              <a:t>Publication of Obligations</a:t>
            </a:r>
          </a:p>
          <a:p>
            <a:pPr lvl="2"/>
            <a:r>
              <a:rPr lang="en-US" sz="2000" dirty="0" smtClean="0"/>
              <a:t>No special mention of USO publication</a:t>
            </a: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19</a:t>
            </a:fld>
            <a:endParaRPr lang="en-US"/>
          </a:p>
        </p:txBody>
      </p:sp>
    </p:spTree>
  </p:cSld>
  <p:clrMapOvr>
    <a:masterClrMapping/>
  </p:clrMapOvr>
  <p:transition spd="slow">
    <p:diamon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2"/>
          <p:cNvSpPr>
            <a:spLocks noGrp="1"/>
          </p:cNvSpPr>
          <p:nvPr>
            <p:ph type="sldNum" sz="quarter" idx="10"/>
          </p:nvPr>
        </p:nvSpPr>
        <p:spPr/>
        <p:txBody>
          <a:bodyPr/>
          <a:lstStyle/>
          <a:p>
            <a:fld id="{F4F35BEE-A51F-47F4-BC2C-54B69A70B563}" type="slidenum">
              <a:rPr lang="en-US" smtClean="0"/>
              <a:pPr/>
              <a:t>2</a:t>
            </a:fld>
            <a:endParaRPr lang="en-US" smtClean="0"/>
          </a:p>
        </p:txBody>
      </p:sp>
      <p:sp>
        <p:nvSpPr>
          <p:cNvPr id="16386" name="Text Box 3"/>
          <p:cNvSpPr txBox="1">
            <a:spLocks noChangeArrowheads="1"/>
          </p:cNvSpPr>
          <p:nvPr/>
        </p:nvSpPr>
        <p:spPr bwMode="auto">
          <a:xfrm>
            <a:off x="304800" y="5562600"/>
            <a:ext cx="8534400" cy="366713"/>
          </a:xfrm>
          <a:prstGeom prst="rect">
            <a:avLst/>
          </a:prstGeom>
          <a:noFill/>
          <a:ln w="9525">
            <a:noFill/>
            <a:miter lim="800000"/>
            <a:headEnd/>
            <a:tailEnd/>
          </a:ln>
        </p:spPr>
        <p:txBody>
          <a:bodyPr>
            <a:spAutoFit/>
          </a:bodyPr>
          <a:lstStyle/>
          <a:p>
            <a:pPr algn="ctr"/>
            <a:endParaRPr lang="en-US" altLang="ja-JP" i="0">
              <a:ea typeface="MS PGothic" pitchFamily="34" charset="-128"/>
            </a:endParaRPr>
          </a:p>
        </p:txBody>
      </p:sp>
      <p:sp>
        <p:nvSpPr>
          <p:cNvPr id="789511" name="Text Box 7"/>
          <p:cNvSpPr txBox="1">
            <a:spLocks noChangeArrowheads="1"/>
          </p:cNvSpPr>
          <p:nvPr/>
        </p:nvSpPr>
        <p:spPr bwMode="auto">
          <a:xfrm>
            <a:off x="228600" y="4419600"/>
            <a:ext cx="8534400" cy="2308324"/>
          </a:xfrm>
          <a:prstGeom prst="rect">
            <a:avLst/>
          </a:prstGeom>
          <a:noFill/>
          <a:ln w="9525">
            <a:noFill/>
            <a:miter lim="800000"/>
            <a:headEnd/>
            <a:tailEnd/>
          </a:ln>
          <a:effectLst/>
        </p:spPr>
        <p:txBody>
          <a:bodyPr>
            <a:spAutoFit/>
          </a:bodyPr>
          <a:lstStyle/>
          <a:p>
            <a:pPr algn="ctr">
              <a:defRPr/>
            </a:pPr>
            <a:r>
              <a:rPr lang="en-US" sz="2400" i="0" dirty="0" smtClean="0">
                <a:effectLst>
                  <a:outerShdw blurRad="38100" dist="38100" dir="2700000" algn="tl">
                    <a:srgbClr val="C0C0C0"/>
                  </a:outerShdw>
                </a:effectLst>
                <a:ea typeface="MS PGothic" pitchFamily="34" charset="-128"/>
                <a:cs typeface="Arial" pitchFamily="34" charset="0"/>
              </a:rPr>
              <a:t>22 June 2012</a:t>
            </a:r>
          </a:p>
          <a:p>
            <a:pPr algn="ctr">
              <a:defRPr/>
            </a:pPr>
            <a:r>
              <a:rPr lang="en-US" altLang="ja-JP" sz="2400" i="0" dirty="0" smtClean="0">
                <a:effectLst>
                  <a:outerShdw blurRad="38100" dist="38100" dir="2700000" algn="tl">
                    <a:srgbClr val="C0C0C0"/>
                  </a:outerShdw>
                </a:effectLst>
                <a:ea typeface="MS PGothic" pitchFamily="34" charset="-128"/>
                <a:cs typeface="Arial" pitchFamily="34" charset="0"/>
              </a:rPr>
              <a:t>Libreville, Gabon</a:t>
            </a:r>
          </a:p>
          <a:p>
            <a:pPr algn="ctr">
              <a:defRPr/>
            </a:pPr>
            <a:endParaRPr lang="en-US" altLang="ja-JP" sz="2400" i="0" dirty="0">
              <a:ea typeface="MS PGothic" pitchFamily="34" charset="-128"/>
              <a:cs typeface="Arial" pitchFamily="34" charset="0"/>
            </a:endParaRPr>
          </a:p>
          <a:p>
            <a:pPr algn="ctr">
              <a:defRPr/>
            </a:pPr>
            <a:r>
              <a:rPr lang="en-GB" sz="2400" i="0" dirty="0" smtClean="0">
                <a:effectLst>
                  <a:outerShdw blurRad="38100" dist="38100" dir="2700000" algn="tl">
                    <a:srgbClr val="C0C0C0"/>
                  </a:outerShdw>
                </a:effectLst>
                <a:ea typeface="MS PGothic" pitchFamily="34" charset="-128"/>
                <a:cs typeface="Arial" pitchFamily="34" charset="0"/>
              </a:rPr>
              <a:t>Mandla Msimang – ITU Expert</a:t>
            </a:r>
            <a:endParaRPr lang="en-GB" sz="2400" i="0" dirty="0">
              <a:effectLst>
                <a:outerShdw blurRad="38100" dist="38100" dir="2700000" algn="tl">
                  <a:srgbClr val="C0C0C0"/>
                </a:outerShdw>
              </a:effectLst>
              <a:ea typeface="MS PGothic" pitchFamily="34" charset="-128"/>
              <a:cs typeface="Arial" pitchFamily="34" charset="0"/>
            </a:endParaRPr>
          </a:p>
          <a:p>
            <a:pPr algn="ctr">
              <a:defRPr/>
            </a:pPr>
            <a:r>
              <a:rPr lang="en-GB" sz="2400" i="0" dirty="0">
                <a:effectLst>
                  <a:outerShdw blurRad="38100" dist="38100" dir="2700000" algn="tl">
                    <a:srgbClr val="C0C0C0"/>
                  </a:outerShdw>
                </a:effectLst>
                <a:ea typeface="MS PGothic" pitchFamily="34" charset="-128"/>
                <a:cs typeface="Arial" pitchFamily="34" charset="0"/>
              </a:rPr>
              <a:t>ITU Expert</a:t>
            </a:r>
          </a:p>
          <a:p>
            <a:pPr algn="ctr">
              <a:defRPr/>
            </a:pPr>
            <a:endParaRPr lang="en-GB" sz="2400" i="0" dirty="0">
              <a:effectLst>
                <a:outerShdw blurRad="38100" dist="38100" dir="2700000" algn="tl">
                  <a:srgbClr val="C0C0C0"/>
                </a:outerShdw>
              </a:effectLst>
              <a:ea typeface="MS PGothic" pitchFamily="34" charset="-128"/>
              <a:cs typeface="Arial" pitchFamily="34" charset="0"/>
            </a:endParaRPr>
          </a:p>
        </p:txBody>
      </p:sp>
      <p:sp>
        <p:nvSpPr>
          <p:cNvPr id="789512" name="Text Box 8"/>
          <p:cNvSpPr txBox="1">
            <a:spLocks noChangeArrowheads="1"/>
          </p:cNvSpPr>
          <p:nvPr/>
        </p:nvSpPr>
        <p:spPr bwMode="auto">
          <a:xfrm>
            <a:off x="304800" y="2209800"/>
            <a:ext cx="8382000" cy="954107"/>
          </a:xfrm>
          <a:prstGeom prst="rect">
            <a:avLst/>
          </a:prstGeom>
          <a:gradFill rotWithShape="1">
            <a:gsLst>
              <a:gs pos="0">
                <a:srgbClr val="3366FF">
                  <a:alpha val="80000"/>
                </a:srgbClr>
              </a:gs>
              <a:gs pos="100000">
                <a:srgbClr val="3366FF">
                  <a:gamma/>
                  <a:shade val="46275"/>
                  <a:invGamma/>
                  <a:alpha val="83000"/>
                </a:srgbClr>
              </a:gs>
            </a:gsLst>
            <a:lin ang="5400000" scaled="1"/>
          </a:gradFill>
          <a:ln w="9525" algn="ctr">
            <a:noFill/>
            <a:miter lim="800000"/>
            <a:headEnd/>
            <a:tailEnd/>
          </a:ln>
          <a:effectLst/>
        </p:spPr>
        <p:txBody>
          <a:bodyPr wrap="square">
            <a:spAutoFit/>
          </a:bodyPr>
          <a:lstStyle/>
          <a:p>
            <a:pPr algn="ctr"/>
            <a:r>
              <a:rPr lang="en-US" sz="2800" i="0" dirty="0" smtClean="0">
                <a:solidFill>
                  <a:schemeClr val="bg1"/>
                </a:solidFill>
                <a:effectLst>
                  <a:outerShdw blurRad="38100" dist="38100" dir="2700000" algn="tl">
                    <a:srgbClr val="000000"/>
                  </a:outerShdw>
                </a:effectLst>
                <a:latin typeface="Trebuchet MS" pitchFamily="34" charset="0"/>
                <a:ea typeface="MS PGothic" pitchFamily="34" charset="-128"/>
              </a:rPr>
              <a:t>Day 2:  Country Case Studies</a:t>
            </a:r>
          </a:p>
          <a:p>
            <a:pPr algn="ctr"/>
            <a:r>
              <a:rPr lang="en-US" sz="2800" i="0" dirty="0" smtClean="0">
                <a:solidFill>
                  <a:schemeClr val="bg1"/>
                </a:solidFill>
                <a:effectLst>
                  <a:outerShdw blurRad="38100" dist="38100" dir="2700000" algn="tl">
                    <a:srgbClr val="000000"/>
                  </a:outerShdw>
                </a:effectLst>
                <a:latin typeface="Trebuchet MS" pitchFamily="34" charset="0"/>
                <a:ea typeface="MS PGothic" pitchFamily="34" charset="-128"/>
              </a:rPr>
              <a:t>Gambia</a:t>
            </a:r>
          </a:p>
        </p:txBody>
      </p:sp>
    </p:spTree>
  </p:cSld>
  <p:clrMapOvr>
    <a:masterClrMapping/>
  </p:clrMapOvr>
  <p:transition spd="slow">
    <p:diamon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24" y="476672"/>
            <a:ext cx="7772400" cy="1077218"/>
          </a:xfrm>
        </p:spPr>
        <p:txBody>
          <a:bodyPr/>
          <a:lstStyle/>
          <a:p>
            <a:r>
              <a:rPr lang="fr-FR" sz="3200" dirty="0" smtClean="0"/>
              <a:t>Monitoring, Enforcement </a:t>
            </a:r>
            <a:br>
              <a:rPr lang="fr-FR" sz="3200" dirty="0" smtClean="0"/>
            </a:br>
            <a:r>
              <a:rPr lang="fr-FR" sz="3200" dirty="0" smtClean="0"/>
              <a:t>and Sanctions (3)</a:t>
            </a:r>
            <a:endParaRPr lang="en-US" sz="3200" dirty="0"/>
          </a:p>
        </p:txBody>
      </p:sp>
      <p:sp>
        <p:nvSpPr>
          <p:cNvPr id="3" name="Content Placeholder 2"/>
          <p:cNvSpPr>
            <a:spLocks noGrp="1"/>
          </p:cNvSpPr>
          <p:nvPr>
            <p:ph idx="1"/>
          </p:nvPr>
        </p:nvSpPr>
        <p:spPr>
          <a:xfrm>
            <a:off x="304800" y="1752600"/>
            <a:ext cx="8458200" cy="4111625"/>
          </a:xfrm>
        </p:spPr>
        <p:txBody>
          <a:bodyPr/>
          <a:lstStyle/>
          <a:p>
            <a:r>
              <a:rPr lang="en-US" sz="2400" b="1" i="1" dirty="0" smtClean="0"/>
              <a:t>Monitoring</a:t>
            </a:r>
            <a:r>
              <a:rPr lang="en-US" sz="2400" dirty="0" smtClean="0"/>
              <a:t>: </a:t>
            </a:r>
          </a:p>
          <a:p>
            <a:pPr lvl="1"/>
            <a:r>
              <a:rPr lang="en-GB" sz="2000" dirty="0" smtClean="0"/>
              <a:t>Review is specifically provided for, initially after 2 years</a:t>
            </a:r>
          </a:p>
          <a:p>
            <a:pPr lvl="1"/>
            <a:r>
              <a:rPr lang="en-GB" sz="2000" dirty="0" smtClean="0"/>
              <a:t>Act makes no specific provision for penalties to be imposed if a universal service provider fails to meet the required targets. </a:t>
            </a:r>
            <a:endParaRPr lang="en-US" sz="24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20</a:t>
            </a:fld>
            <a:endParaRPr lang="en-US"/>
          </a:p>
        </p:txBody>
      </p:sp>
    </p:spTree>
    <p:extLst>
      <p:ext uri="{BB962C8B-B14F-4D97-AF65-F5344CB8AC3E}">
        <p14:creationId xmlns="" xmlns:p14="http://schemas.microsoft.com/office/powerpoint/2010/main" val="4023795461"/>
      </p:ext>
    </p:extLst>
  </p:cSld>
  <p:clrMapOvr>
    <a:masterClrMapping/>
  </p:clrMapOvr>
  <p:transition spd="slow">
    <p:diamon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04664"/>
            <a:ext cx="7772400" cy="641350"/>
          </a:xfrm>
        </p:spPr>
        <p:txBody>
          <a:bodyPr/>
          <a:lstStyle/>
          <a:p>
            <a:r>
              <a:rPr lang="en-US" dirty="0" smtClean="0"/>
              <a:t>Financing of UAS (1)</a:t>
            </a:r>
            <a:endParaRPr lang="en-US" dirty="0"/>
          </a:p>
        </p:txBody>
      </p:sp>
      <p:sp>
        <p:nvSpPr>
          <p:cNvPr id="3" name="Content Placeholder 2"/>
          <p:cNvSpPr>
            <a:spLocks noGrp="1"/>
          </p:cNvSpPr>
          <p:nvPr>
            <p:ph idx="1"/>
          </p:nvPr>
        </p:nvSpPr>
        <p:spPr>
          <a:xfrm>
            <a:off x="611560" y="1340768"/>
            <a:ext cx="7772400" cy="4256087"/>
          </a:xfrm>
        </p:spPr>
        <p:txBody>
          <a:bodyPr/>
          <a:lstStyle/>
          <a:p>
            <a:r>
              <a:rPr lang="en-US" sz="2000" b="1" i="1" dirty="0" smtClean="0">
                <a:solidFill>
                  <a:srgbClr val="5F5F5F"/>
                </a:solidFill>
              </a:rPr>
              <a:t>Range of Mechanism</a:t>
            </a:r>
          </a:p>
          <a:p>
            <a:pPr lvl="1"/>
            <a:r>
              <a:rPr lang="en-US" sz="1600" b="1" i="1" dirty="0" smtClean="0">
                <a:solidFill>
                  <a:srgbClr val="5F5F5F"/>
                </a:solidFill>
              </a:rPr>
              <a:t>S</a:t>
            </a:r>
            <a:r>
              <a:rPr lang="en-ZA" sz="1600" b="1" dirty="0" smtClean="0">
                <a:solidFill>
                  <a:srgbClr val="5F5F5F"/>
                </a:solidFill>
              </a:rPr>
              <a:t> 117. (1) The Secretary of State may establish a </a:t>
            </a:r>
            <a:r>
              <a:rPr lang="en-ZA" sz="1600" dirty="0" smtClean="0">
                <a:solidFill>
                  <a:srgbClr val="5F5F5F"/>
                </a:solidFill>
              </a:rPr>
              <a:t>Fund to fund projects to provide telephone, internet and associated services to areas which, for some reasons, are not attractive to private sector investors. If established, the sources of the Fund shall consist of-</a:t>
            </a:r>
          </a:p>
          <a:p>
            <a:pPr lvl="2"/>
            <a:r>
              <a:rPr lang="en-ZA" sz="1600" dirty="0" smtClean="0">
                <a:solidFill>
                  <a:srgbClr val="5F5F5F"/>
                </a:solidFill>
              </a:rPr>
              <a:t>such levies from information and communications systems and services operators as the Authority may from time to time, specify;</a:t>
            </a:r>
          </a:p>
          <a:p>
            <a:pPr lvl="2"/>
            <a:r>
              <a:rPr lang="en-ZA" sz="1600" dirty="0" smtClean="0">
                <a:solidFill>
                  <a:srgbClr val="5F5F5F"/>
                </a:solidFill>
              </a:rPr>
              <a:t>grants, donations and endowments that</a:t>
            </a:r>
            <a:endParaRPr lang="en-US" sz="3600" dirty="0" smtClean="0">
              <a:solidFill>
                <a:srgbClr val="5F5F5F"/>
              </a:solidFill>
            </a:endParaRPr>
          </a:p>
          <a:p>
            <a:endParaRPr lang="en-US" sz="1100" b="1" i="1" dirty="0" smtClean="0">
              <a:solidFill>
                <a:srgbClr val="5F5F5F"/>
              </a:solidFill>
            </a:endParaRPr>
          </a:p>
          <a:p>
            <a:r>
              <a:rPr lang="en-US" sz="2000" b="1" i="1" dirty="0" smtClean="0">
                <a:solidFill>
                  <a:srgbClr val="5F5F5F"/>
                </a:solidFill>
              </a:rPr>
              <a:t>Funding Criteria</a:t>
            </a:r>
            <a:r>
              <a:rPr lang="en-US" sz="2000" dirty="0" smtClean="0">
                <a:solidFill>
                  <a:srgbClr val="5F5F5F"/>
                </a:solidFill>
              </a:rPr>
              <a:t> </a:t>
            </a:r>
          </a:p>
          <a:p>
            <a:pPr lvl="1"/>
            <a:r>
              <a:rPr lang="en-ZA" sz="1600" dirty="0" smtClean="0">
                <a:solidFill>
                  <a:srgbClr val="5F5F5F"/>
                </a:solidFill>
              </a:rPr>
              <a:t>Non discrimentaion</a:t>
            </a:r>
          </a:p>
          <a:p>
            <a:pPr lvl="1"/>
            <a:r>
              <a:rPr lang="en-ZA" sz="1600" dirty="0" smtClean="0">
                <a:solidFill>
                  <a:srgbClr val="5F5F5F"/>
                </a:solidFill>
              </a:rPr>
              <a:t>Transarency</a:t>
            </a:r>
          </a:p>
          <a:p>
            <a:pPr lvl="1"/>
            <a:r>
              <a:rPr lang="en-ZA" sz="1600" dirty="0" smtClean="0">
                <a:solidFill>
                  <a:srgbClr val="5F5F5F"/>
                </a:solidFill>
              </a:rPr>
              <a:t>Fair processes</a:t>
            </a:r>
            <a:endParaRPr lang="en-US" sz="1600" dirty="0" smtClean="0">
              <a:solidFill>
                <a:srgbClr val="5F5F5F"/>
              </a:solidFill>
            </a:endParaRP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21</a:t>
            </a:fld>
            <a:endParaRPr lang="en-US"/>
          </a:p>
        </p:txBody>
      </p:sp>
    </p:spTree>
  </p:cSld>
  <p:clrMapOvr>
    <a:masterClrMapping/>
  </p:clrMapOvr>
  <p:transition spd="slow">
    <p:diamon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55402"/>
            <a:ext cx="7772400" cy="641350"/>
          </a:xfrm>
        </p:spPr>
        <p:txBody>
          <a:bodyPr/>
          <a:lstStyle/>
          <a:p>
            <a:r>
              <a:rPr lang="en-US" dirty="0" smtClean="0"/>
              <a:t>Financing of UAS (2)</a:t>
            </a:r>
            <a:endParaRPr lang="en-US" dirty="0"/>
          </a:p>
        </p:txBody>
      </p:sp>
      <p:sp>
        <p:nvSpPr>
          <p:cNvPr id="3" name="Content Placeholder 2"/>
          <p:cNvSpPr>
            <a:spLocks noGrp="1"/>
          </p:cNvSpPr>
          <p:nvPr>
            <p:ph idx="1"/>
          </p:nvPr>
        </p:nvSpPr>
        <p:spPr>
          <a:xfrm>
            <a:off x="228600" y="1524000"/>
            <a:ext cx="8228013" cy="5178425"/>
          </a:xfrm>
        </p:spPr>
        <p:txBody>
          <a:bodyPr/>
          <a:lstStyle/>
          <a:p>
            <a:r>
              <a:rPr lang="en-US" sz="2000" b="1" i="1" dirty="0" smtClean="0"/>
              <a:t>Sources of Funds</a:t>
            </a:r>
          </a:p>
          <a:p>
            <a:pPr lvl="1"/>
            <a:r>
              <a:rPr lang="en-ZA" sz="1600" dirty="0" smtClean="0"/>
              <a:t>Where the Authority establishes, by directive, regulation or otherwise, a form of contribution to the goal of universal access, all the operators shall, unless specifically exempted by the Authority pursuant to detailed regulations, contribute uniformly in accordance with the formula or manne established by Authority for that purpose.</a:t>
            </a:r>
          </a:p>
          <a:p>
            <a:pPr lvl="1"/>
            <a:endParaRPr lang="en-ZA" sz="1600" dirty="0" smtClean="0"/>
          </a:p>
          <a:p>
            <a:pPr lvl="1"/>
            <a:r>
              <a:rPr lang="en-ZA" sz="1400" dirty="0" smtClean="0"/>
              <a:t>Can be funded through:</a:t>
            </a:r>
          </a:p>
          <a:p>
            <a:pPr lvl="2"/>
            <a:r>
              <a:rPr lang="en-ZA" sz="1400" dirty="0" smtClean="0"/>
              <a:t>Such levies from information and communications systems and services operators as the Authority may from time to time, specify;</a:t>
            </a:r>
          </a:p>
          <a:p>
            <a:pPr lvl="2"/>
            <a:r>
              <a:rPr lang="en-ZA" sz="1400" dirty="0" smtClean="0"/>
              <a:t>grants, donations and endowments that may be received within and outside The Gambia;</a:t>
            </a:r>
          </a:p>
          <a:p>
            <a:pPr lvl="2"/>
            <a:r>
              <a:rPr lang="en-ZA" sz="1400" dirty="0" smtClean="0"/>
              <a:t>subventions from Government; and</a:t>
            </a:r>
          </a:p>
          <a:p>
            <a:pPr lvl="2"/>
            <a:r>
              <a:rPr lang="en-ZA" sz="1400" dirty="0" smtClean="0"/>
              <a:t>such other monies as may, from time to time, accrue to the Fund.</a:t>
            </a:r>
            <a:endParaRPr lang="en-ZA" sz="14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22</a:t>
            </a:fld>
            <a:endParaRPr lang="en-US"/>
          </a:p>
        </p:txBody>
      </p:sp>
    </p:spTree>
    <p:extLst>
      <p:ext uri="{BB962C8B-B14F-4D97-AF65-F5344CB8AC3E}">
        <p14:creationId xmlns="" xmlns:p14="http://schemas.microsoft.com/office/powerpoint/2010/main" val="3547713962"/>
      </p:ext>
    </p:extLst>
  </p:cSld>
  <p:clrMapOvr>
    <a:masterClrMapping/>
  </p:clrMapOvr>
  <p:transition spd="slow">
    <p:diamon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83394"/>
            <a:ext cx="7772400" cy="641350"/>
          </a:xfrm>
        </p:spPr>
        <p:txBody>
          <a:bodyPr/>
          <a:lstStyle/>
          <a:p>
            <a:r>
              <a:rPr lang="en-US" dirty="0" smtClean="0"/>
              <a:t>QoS (1)</a:t>
            </a:r>
            <a:endParaRPr lang="en-US" dirty="0"/>
          </a:p>
        </p:txBody>
      </p:sp>
      <p:sp>
        <p:nvSpPr>
          <p:cNvPr id="3" name="Content Placeholder 2"/>
          <p:cNvSpPr>
            <a:spLocks noGrp="1"/>
          </p:cNvSpPr>
          <p:nvPr>
            <p:ph idx="1"/>
          </p:nvPr>
        </p:nvSpPr>
        <p:spPr>
          <a:xfrm>
            <a:off x="228600" y="1295400"/>
            <a:ext cx="8610600" cy="5105400"/>
          </a:xfrm>
        </p:spPr>
        <p:txBody>
          <a:bodyPr/>
          <a:lstStyle/>
          <a:p>
            <a:r>
              <a:rPr lang="en-US" sz="2000" b="1" i="1" dirty="0" smtClean="0"/>
              <a:t>QoS requirements</a:t>
            </a:r>
            <a:r>
              <a:rPr lang="en-US" sz="2000" dirty="0" smtClean="0"/>
              <a:t>: </a:t>
            </a:r>
            <a:r>
              <a:rPr lang="en-ZA" sz="2000" dirty="0" smtClean="0"/>
              <a:t>functions of the Fund Secretariat shall be defined in regulations to be made by the Secretary of State and shall include- enforcing standards of quality of service in rural and underserved areas set by the Fund Board;</a:t>
            </a:r>
          </a:p>
          <a:p>
            <a:endParaRPr lang="en-US" sz="2000" b="1" i="1" dirty="0" smtClean="0"/>
          </a:p>
          <a:p>
            <a:r>
              <a:rPr lang="en-US" sz="2000" b="1" i="1" dirty="0" smtClean="0"/>
              <a:t>QoS Monitoring</a:t>
            </a:r>
            <a:r>
              <a:rPr lang="en-US" sz="2000" dirty="0" smtClean="0"/>
              <a:t>: regular and independent assessment, and the results made publicly available;</a:t>
            </a:r>
          </a:p>
          <a:p>
            <a:pPr lvl="1"/>
            <a:r>
              <a:rPr lang="en-GB" sz="1800" dirty="0" smtClean="0"/>
              <a:t>There is no evidence that QoS compliance is regularly or independently assessed or the results published.</a:t>
            </a:r>
            <a:endParaRPr lang="en-US" sz="18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23</a:t>
            </a:fld>
            <a:endParaRPr lang="en-US"/>
          </a:p>
        </p:txBody>
      </p:sp>
    </p:spTree>
  </p:cSld>
  <p:clrMapOvr>
    <a:masterClrMapping/>
  </p:clrMapOvr>
  <p:transition spd="slow">
    <p:diamon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55402"/>
            <a:ext cx="7772400" cy="641350"/>
          </a:xfrm>
        </p:spPr>
        <p:txBody>
          <a:bodyPr/>
          <a:lstStyle/>
          <a:p>
            <a:r>
              <a:rPr lang="en-US" dirty="0" smtClean="0"/>
              <a:t>QoS (2)</a:t>
            </a:r>
            <a:endParaRPr lang="en-US" dirty="0"/>
          </a:p>
        </p:txBody>
      </p:sp>
      <p:sp>
        <p:nvSpPr>
          <p:cNvPr id="3" name="Content Placeholder 2"/>
          <p:cNvSpPr>
            <a:spLocks noGrp="1"/>
          </p:cNvSpPr>
          <p:nvPr>
            <p:ph idx="1"/>
          </p:nvPr>
        </p:nvSpPr>
        <p:spPr>
          <a:xfrm>
            <a:off x="304800" y="1484784"/>
            <a:ext cx="8534400" cy="4416425"/>
          </a:xfrm>
        </p:spPr>
        <p:txBody>
          <a:bodyPr/>
          <a:lstStyle/>
          <a:p>
            <a:r>
              <a:rPr lang="en-US" sz="2000" b="1" i="1" dirty="0" smtClean="0"/>
              <a:t>QoS Review</a:t>
            </a:r>
            <a:r>
              <a:rPr lang="en-US" sz="2000" dirty="0" smtClean="0"/>
              <a:t>: QoS components and benchmarks are regularly reviewed through a process of public stakeholder consultation</a:t>
            </a:r>
          </a:p>
          <a:p>
            <a:pPr lvl="1"/>
            <a:r>
              <a:rPr lang="en-ZA" sz="1800" dirty="0" smtClean="0"/>
              <a:t>The Authority must measure some or all quality of service indicators; and audit the quality of service reports submitted by licensees</a:t>
            </a:r>
          </a:p>
          <a:p>
            <a:pPr lvl="1"/>
            <a:endParaRPr lang="en-ZA" sz="1800" dirty="0" smtClean="0"/>
          </a:p>
          <a:p>
            <a:pPr lvl="1"/>
            <a:r>
              <a:rPr lang="en-ZA" sz="1800" dirty="0" smtClean="0"/>
              <a:t>The regulator must assess biannual reports from the operators with statistics or empirical information that the authorized operator collects from its own measurement systems and the empirical data as explained in the quality of service indicators using formulas and calculation methods in accordance with those specifie in quality of service indicators guidelines</a:t>
            </a:r>
            <a:endParaRPr lang="en-US" sz="16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24</a:t>
            </a:fld>
            <a:endParaRPr lang="en-US"/>
          </a:p>
        </p:txBody>
      </p:sp>
    </p:spTree>
  </p:cSld>
  <p:clrMapOvr>
    <a:masterClrMapping/>
  </p:clrMapOvr>
  <p:transition spd="slow">
    <p:diamon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27410"/>
            <a:ext cx="7772400" cy="641350"/>
          </a:xfrm>
        </p:spPr>
        <p:txBody>
          <a:bodyPr/>
          <a:lstStyle/>
          <a:p>
            <a:r>
              <a:rPr lang="en-US" dirty="0" smtClean="0"/>
              <a:t>Consumer Policy (1)</a:t>
            </a:r>
            <a:endParaRPr lang="en-US" dirty="0"/>
          </a:p>
        </p:txBody>
      </p:sp>
      <p:sp>
        <p:nvSpPr>
          <p:cNvPr id="3" name="Content Placeholder 2"/>
          <p:cNvSpPr>
            <a:spLocks noGrp="1"/>
          </p:cNvSpPr>
          <p:nvPr>
            <p:ph idx="1"/>
          </p:nvPr>
        </p:nvSpPr>
        <p:spPr>
          <a:xfrm>
            <a:off x="304800" y="1905000"/>
            <a:ext cx="8534400" cy="4416425"/>
          </a:xfrm>
        </p:spPr>
        <p:txBody>
          <a:bodyPr/>
          <a:lstStyle/>
          <a:p>
            <a:r>
              <a:rPr lang="en-US" sz="2000" b="1" i="1" dirty="0" smtClean="0"/>
              <a:t>Charters</a:t>
            </a:r>
            <a:r>
              <a:rPr lang="en-US" sz="2000" dirty="0" smtClean="0"/>
              <a:t>: consumer protection requirements (e.g. customer service charters) are specified, publicised and binding;</a:t>
            </a:r>
          </a:p>
          <a:p>
            <a:endParaRPr lang="en-US" sz="2000" dirty="0" smtClean="0"/>
          </a:p>
          <a:p>
            <a:pPr lvl="1"/>
            <a:r>
              <a:rPr lang="en-US" sz="2000" dirty="0" smtClean="0"/>
              <a:t>The Authority must develop regulations on consumer protection</a:t>
            </a: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25</a:t>
            </a:fld>
            <a:endParaRPr lang="en-US"/>
          </a:p>
        </p:txBody>
      </p:sp>
    </p:spTree>
  </p:cSld>
  <p:clrMapOvr>
    <a:masterClrMapping/>
  </p:clrMapOvr>
  <p:transition spd="slow">
    <p:diamon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55402"/>
            <a:ext cx="7772400" cy="641350"/>
          </a:xfrm>
        </p:spPr>
        <p:txBody>
          <a:bodyPr/>
          <a:lstStyle/>
          <a:p>
            <a:r>
              <a:rPr lang="en-US" dirty="0" smtClean="0"/>
              <a:t>Consumer Policy (2)</a:t>
            </a:r>
            <a:endParaRPr lang="en-US" dirty="0"/>
          </a:p>
        </p:txBody>
      </p:sp>
      <p:sp>
        <p:nvSpPr>
          <p:cNvPr id="3" name="Content Placeholder 2"/>
          <p:cNvSpPr>
            <a:spLocks noGrp="1"/>
          </p:cNvSpPr>
          <p:nvPr>
            <p:ph idx="1"/>
          </p:nvPr>
        </p:nvSpPr>
        <p:spPr>
          <a:xfrm>
            <a:off x="304800" y="1905000"/>
            <a:ext cx="8534400" cy="4416425"/>
          </a:xfrm>
        </p:spPr>
        <p:txBody>
          <a:bodyPr/>
          <a:lstStyle/>
          <a:p>
            <a:r>
              <a:rPr lang="en-US" sz="2000" b="1" i="1" dirty="0" smtClean="0"/>
              <a:t>Scope</a:t>
            </a:r>
            <a:r>
              <a:rPr lang="en-US" sz="2000" dirty="0" smtClean="0"/>
              <a:t>: consumer protection requirements exist in respect of all relevant services (fixed, mobile, Internet, broadband, broadcasting);</a:t>
            </a:r>
          </a:p>
          <a:p>
            <a:pPr lvl="1"/>
            <a:r>
              <a:rPr lang="en-ZA" sz="1800" dirty="0" smtClean="0"/>
              <a:t>Amongst the Authority’s functions is dealing with all questions relating to the protection of the interests of consumers, which include defining complaint processing procedures to be implemented by operators or service providers, managing a suitable system for receiving consumer complaints, the conduct of investigations concerning information and communications services, and submission of those complaints</a:t>
            </a:r>
            <a:endParaRPr lang="en-US" sz="18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26</a:t>
            </a:fld>
            <a:endParaRPr lang="en-US"/>
          </a:p>
        </p:txBody>
      </p:sp>
    </p:spTree>
  </p:cSld>
  <p:clrMapOvr>
    <a:masterClrMapping/>
  </p:clrMapOvr>
  <p:transition spd="slow">
    <p:diamon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6672"/>
            <a:ext cx="7772400" cy="641350"/>
          </a:xfrm>
        </p:spPr>
        <p:txBody>
          <a:bodyPr/>
          <a:lstStyle/>
          <a:p>
            <a:r>
              <a:rPr lang="en-ZA" dirty="0" smtClean="0"/>
              <a:t>Possible Next Steps/Gaps</a:t>
            </a:r>
            <a:endParaRPr lang="en-ZA" dirty="0"/>
          </a:p>
        </p:txBody>
      </p:sp>
      <p:sp>
        <p:nvSpPr>
          <p:cNvPr id="3" name="Content Placeholder 2"/>
          <p:cNvSpPr>
            <a:spLocks noGrp="1"/>
          </p:cNvSpPr>
          <p:nvPr>
            <p:ph idx="1"/>
          </p:nvPr>
        </p:nvSpPr>
        <p:spPr>
          <a:xfrm>
            <a:off x="684213" y="1772816"/>
            <a:ext cx="7772400" cy="4256087"/>
          </a:xfrm>
        </p:spPr>
        <p:txBody>
          <a:bodyPr/>
          <a:lstStyle/>
          <a:p>
            <a:r>
              <a:rPr lang="en-ZA" sz="2400" dirty="0" smtClean="0"/>
              <a:t>Develop US/UA Policy</a:t>
            </a:r>
          </a:p>
          <a:p>
            <a:r>
              <a:rPr lang="en-ZA" sz="2400" dirty="0" smtClean="0"/>
              <a:t>Conduct a market gap analysis</a:t>
            </a:r>
          </a:p>
          <a:p>
            <a:r>
              <a:rPr lang="en-ZA" sz="2400" dirty="0" smtClean="0"/>
              <a:t>Make necessary regulations</a:t>
            </a:r>
          </a:p>
          <a:p>
            <a:pPr lvl="1"/>
            <a:r>
              <a:rPr lang="en-ZA" sz="2000" dirty="0" smtClean="0"/>
              <a:t>Operational and Procedure Manual</a:t>
            </a:r>
          </a:p>
          <a:p>
            <a:r>
              <a:rPr lang="en-ZA" sz="2400" dirty="0" smtClean="0"/>
              <a:t>Collect Funds/Operationalise Fund</a:t>
            </a:r>
          </a:p>
          <a:p>
            <a:r>
              <a:rPr lang="en-ZA" sz="2400" dirty="0" smtClean="0"/>
              <a:t>Build capacity</a:t>
            </a:r>
          </a:p>
          <a:p>
            <a:r>
              <a:rPr lang="en-ZA" sz="2400" dirty="0" smtClean="0"/>
              <a:t>Monitoring and Evaluation</a:t>
            </a:r>
            <a:endParaRPr lang="en-ZA" sz="2400"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27</a:t>
            </a:fld>
            <a:endParaRPr lang="en-US"/>
          </a:p>
        </p:txBody>
      </p:sp>
      <p:sp>
        <p:nvSpPr>
          <p:cNvPr id="5" name="Rounded Rectangle 4"/>
          <p:cNvSpPr/>
          <p:nvPr/>
        </p:nvSpPr>
        <p:spPr bwMode="auto">
          <a:xfrm>
            <a:off x="228600" y="1124744"/>
            <a:ext cx="8458200" cy="533400"/>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ZA" sz="1800" b="1" i="1" u="none" strike="noStrike" cap="none" normalizeH="0" baseline="0" dirty="0" smtClean="0">
                <a:ln>
                  <a:noFill/>
                </a:ln>
                <a:solidFill>
                  <a:schemeClr val="tx1"/>
                </a:solidFill>
                <a:effectLst/>
                <a:latin typeface="Verdana" pitchFamily="34" charset="0"/>
                <a:cs typeface="Arial" pitchFamily="34" charset="0"/>
              </a:rPr>
              <a:t>Well developed legal and regulatory framework (on paper) …..</a:t>
            </a:r>
          </a:p>
        </p:txBody>
      </p:sp>
    </p:spTree>
  </p:cSld>
  <p:clrMapOvr>
    <a:masterClrMapping/>
  </p:clrMapOvr>
  <p:transition spd="slow">
    <p:diamon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609600" y="2514600"/>
            <a:ext cx="7847013" cy="3730625"/>
          </a:xfrm>
        </p:spPr>
        <p:txBody>
          <a:bodyPr/>
          <a:lstStyle/>
          <a:p>
            <a:pPr algn="ctr" eaLnBrk="1" hangingPunct="1">
              <a:lnSpc>
                <a:spcPct val="80000"/>
              </a:lnSpc>
              <a:buNone/>
            </a:pPr>
            <a:r>
              <a:rPr lang="en-US" sz="2800" b="1" dirty="0" smtClean="0"/>
              <a:t>Mandla Msimang</a:t>
            </a:r>
          </a:p>
          <a:p>
            <a:pPr algn="ctr" eaLnBrk="1" hangingPunct="1">
              <a:lnSpc>
                <a:spcPct val="80000"/>
              </a:lnSpc>
              <a:buNone/>
            </a:pPr>
            <a:endParaRPr lang="en-US" sz="2800" b="1" dirty="0" smtClean="0"/>
          </a:p>
          <a:p>
            <a:pPr algn="ctr" eaLnBrk="1" hangingPunct="1">
              <a:lnSpc>
                <a:spcPct val="80000"/>
              </a:lnSpc>
              <a:buNone/>
            </a:pPr>
            <a:r>
              <a:rPr lang="en-US" sz="2000" dirty="0" smtClean="0"/>
              <a:t>Managing Director</a:t>
            </a:r>
          </a:p>
          <a:p>
            <a:pPr algn="ctr" eaLnBrk="1" hangingPunct="1">
              <a:lnSpc>
                <a:spcPct val="80000"/>
              </a:lnSpc>
              <a:buNone/>
            </a:pPr>
            <a:r>
              <a:rPr lang="en-US" sz="2000" dirty="0" smtClean="0"/>
              <a:t>Pygma Consulting, </a:t>
            </a:r>
            <a:r>
              <a:rPr lang="en-US" sz="2000" smtClean="0"/>
              <a:t>South Africa</a:t>
            </a:r>
            <a:endParaRPr lang="en-US" sz="2000" dirty="0"/>
          </a:p>
          <a:p>
            <a:pPr algn="ctr" eaLnBrk="1" hangingPunct="1">
              <a:lnSpc>
                <a:spcPct val="80000"/>
              </a:lnSpc>
              <a:buNone/>
            </a:pPr>
            <a:endParaRPr lang="en-US" sz="2000" dirty="0" smtClean="0"/>
          </a:p>
          <a:p>
            <a:pPr algn="ctr" eaLnBrk="1" hangingPunct="1">
              <a:lnSpc>
                <a:spcPct val="80000"/>
              </a:lnSpc>
              <a:buNone/>
            </a:pPr>
            <a:r>
              <a:rPr lang="en-US" sz="2000" dirty="0" smtClean="0"/>
              <a:t>Email:  </a:t>
            </a:r>
            <a:r>
              <a:rPr lang="en-US" sz="2000" dirty="0" smtClean="0">
                <a:hlinkClick r:id="rId2"/>
              </a:rPr>
              <a:t>mmsimang@pygmaconsulting.com</a:t>
            </a:r>
            <a:r>
              <a:rPr lang="en-US" sz="2000" dirty="0" smtClean="0"/>
              <a:t> </a:t>
            </a:r>
          </a:p>
          <a:p>
            <a:pPr algn="ctr" eaLnBrk="1" hangingPunct="1">
              <a:lnSpc>
                <a:spcPct val="80000"/>
              </a:lnSpc>
              <a:buNone/>
            </a:pPr>
            <a:r>
              <a:rPr lang="en-US" sz="2000" dirty="0" smtClean="0"/>
              <a:t>Web:  </a:t>
            </a:r>
            <a:r>
              <a:rPr lang="en-US" sz="2000" dirty="0" smtClean="0">
                <a:hlinkClick r:id="rId3"/>
              </a:rPr>
              <a:t>www.pygmaconsulting.com</a:t>
            </a:r>
            <a:r>
              <a:rPr lang="en-US" sz="2000" dirty="0" smtClean="0"/>
              <a:t> </a:t>
            </a:r>
          </a:p>
          <a:p>
            <a:pPr marL="0" indent="0">
              <a:buNone/>
            </a:pPr>
            <a:endParaRPr lang="en-US" dirty="0"/>
          </a:p>
        </p:txBody>
      </p:sp>
      <p:sp>
        <p:nvSpPr>
          <p:cNvPr id="4" name="Slide Number Placeholder 3"/>
          <p:cNvSpPr>
            <a:spLocks noGrp="1"/>
          </p:cNvSpPr>
          <p:nvPr>
            <p:ph type="sldNum" sz="quarter" idx="10"/>
          </p:nvPr>
        </p:nvSpPr>
        <p:spPr/>
        <p:txBody>
          <a:bodyPr/>
          <a:lstStyle/>
          <a:p>
            <a:fld id="{4DDCD26D-0DAF-45DB-8B2A-298215FB21FC}" type="slidenum">
              <a:rPr lang="en-US" smtClean="0"/>
              <a:pPr/>
              <a:t>28</a:t>
            </a:fld>
            <a:endParaRPr lang="en-US"/>
          </a:p>
        </p:txBody>
      </p:sp>
    </p:spTree>
    <p:extLst>
      <p:ext uri="{BB962C8B-B14F-4D97-AF65-F5344CB8AC3E}">
        <p14:creationId xmlns="" xmlns:p14="http://schemas.microsoft.com/office/powerpoint/2010/main" val="1227256860"/>
      </p:ext>
    </p:extLst>
  </p:cSld>
  <p:clrMapOvr>
    <a:masterClrMapping/>
  </p:clrMapOvr>
  <p:transition spd="slow">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032" y="407566"/>
            <a:ext cx="7772400" cy="1077218"/>
          </a:xfrm>
        </p:spPr>
        <p:txBody>
          <a:bodyPr/>
          <a:lstStyle/>
          <a:p>
            <a:r>
              <a:rPr lang="en-GB" sz="3200" dirty="0" smtClean="0"/>
              <a:t>Legal Mandate and Institutional Framework (1)</a:t>
            </a:r>
            <a:endParaRPr lang="en-US" sz="3200" dirty="0"/>
          </a:p>
        </p:txBody>
      </p:sp>
      <p:sp>
        <p:nvSpPr>
          <p:cNvPr id="3" name="Content Placeholder 2"/>
          <p:cNvSpPr>
            <a:spLocks noGrp="1"/>
          </p:cNvSpPr>
          <p:nvPr>
            <p:ph idx="1"/>
          </p:nvPr>
        </p:nvSpPr>
        <p:spPr>
          <a:xfrm>
            <a:off x="304800" y="1676400"/>
            <a:ext cx="8305800" cy="4568825"/>
          </a:xfrm>
        </p:spPr>
        <p:txBody>
          <a:bodyPr/>
          <a:lstStyle/>
          <a:p>
            <a:r>
              <a:rPr lang="en-US" sz="1800" b="1" i="1" dirty="0" smtClean="0"/>
              <a:t>Legal Mandate</a:t>
            </a:r>
            <a:r>
              <a:rPr lang="en-US" sz="1800" b="1" dirty="0" smtClean="0"/>
              <a:t>: clear legal mandate in the law to support or address the concept of Universal Access and Service (UAS)</a:t>
            </a:r>
          </a:p>
          <a:p>
            <a:pPr lvl="1"/>
            <a:r>
              <a:rPr lang="en-GB" sz="1800" dirty="0" smtClean="0"/>
              <a:t>2009 </a:t>
            </a:r>
            <a:r>
              <a:rPr lang="en-GB" sz="1800" dirty="0" smtClean="0"/>
              <a:t>Information and Communications </a:t>
            </a:r>
            <a:r>
              <a:rPr lang="en-GB" sz="1800" dirty="0" smtClean="0"/>
              <a:t>Act </a:t>
            </a:r>
            <a:r>
              <a:rPr lang="en-GB" sz="1800" dirty="0" smtClean="0"/>
              <a:t>- universal access a key issue , i.e.  “bringing access to the more remote areas of the country and those under served in urban areas”. </a:t>
            </a:r>
          </a:p>
          <a:p>
            <a:pPr lvl="1"/>
            <a:endParaRPr lang="en-GB" sz="1000" dirty="0" smtClean="0"/>
          </a:p>
          <a:p>
            <a:pPr lvl="1"/>
            <a:r>
              <a:rPr lang="en-GB" sz="1800" dirty="0" smtClean="0"/>
              <a:t>The Secretary of State  must </a:t>
            </a:r>
            <a:r>
              <a:rPr lang="en-ZA" sz="1800" dirty="0" smtClean="0"/>
              <a:t>develop a universal service policy in consultation with the Department of State and the Authority and submit it to the Government for approval (section 7);</a:t>
            </a:r>
          </a:p>
          <a:p>
            <a:pPr lvl="2"/>
            <a:r>
              <a:rPr lang="en-ZA" sz="1600" dirty="0" smtClean="0"/>
              <a:t>Department fo state must draft a US policy</a:t>
            </a:r>
          </a:p>
          <a:p>
            <a:pPr lvl="1"/>
            <a:endParaRPr lang="en-ZA" sz="1050" dirty="0" smtClean="0"/>
          </a:p>
          <a:p>
            <a:pPr lvl="1"/>
            <a:r>
              <a:rPr lang="en-ZA" sz="1800" dirty="0" smtClean="0"/>
              <a:t>“Fund” means the Universal Service Fund that </a:t>
            </a:r>
            <a:r>
              <a:rPr lang="en-ZA" sz="1800" i="1" dirty="0" smtClean="0"/>
              <a:t>may</a:t>
            </a:r>
            <a:r>
              <a:rPr lang="en-ZA" sz="1800" dirty="0" smtClean="0"/>
              <a:t> be established under section 117</a:t>
            </a:r>
            <a:endParaRPr lang="en-GB" sz="1800" dirty="0" smtClean="0"/>
          </a:p>
          <a:p>
            <a:pPr lvl="1">
              <a:buNone/>
            </a:pPr>
            <a:endParaRPr lang="en-ZA" sz="18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3</a:t>
            </a:fld>
            <a:endParaRPr lang="en-US"/>
          </a:p>
        </p:txBody>
      </p:sp>
    </p:spTree>
  </p:cSld>
  <p:clrMapOvr>
    <a:masterClrMapping/>
  </p:clrMapOvr>
  <p:transition spd="slow">
    <p:diamon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008" y="407566"/>
            <a:ext cx="7772400" cy="1077218"/>
          </a:xfrm>
        </p:spPr>
        <p:txBody>
          <a:bodyPr/>
          <a:lstStyle/>
          <a:p>
            <a:r>
              <a:rPr lang="en-GB" sz="3200" dirty="0" smtClean="0"/>
              <a:t>Legal Mandate and Institutional Framework  (2)</a:t>
            </a:r>
            <a:endParaRPr lang="en-US" sz="3200" dirty="0"/>
          </a:p>
        </p:txBody>
      </p:sp>
      <p:sp>
        <p:nvSpPr>
          <p:cNvPr id="3" name="Content Placeholder 2"/>
          <p:cNvSpPr>
            <a:spLocks noGrp="1"/>
          </p:cNvSpPr>
          <p:nvPr>
            <p:ph idx="1"/>
          </p:nvPr>
        </p:nvSpPr>
        <p:spPr>
          <a:xfrm>
            <a:off x="228600" y="1524000"/>
            <a:ext cx="8382000" cy="4721225"/>
          </a:xfrm>
        </p:spPr>
        <p:txBody>
          <a:bodyPr/>
          <a:lstStyle/>
          <a:p>
            <a:r>
              <a:rPr lang="en-GB" sz="2000" b="1" i="1" dirty="0" smtClean="0">
                <a:solidFill>
                  <a:srgbClr val="5F5F5F"/>
                </a:solidFill>
              </a:rPr>
              <a:t>Good governance</a:t>
            </a:r>
            <a:r>
              <a:rPr lang="en-ZA" sz="2000" dirty="0" smtClean="0">
                <a:solidFill>
                  <a:srgbClr val="5F5F5F"/>
                </a:solidFill>
              </a:rPr>
              <a:t> -- Where a Fund is established, a Board of Trustees shall be established which shall manage and control the Fund, and comprise-</a:t>
            </a:r>
          </a:p>
          <a:p>
            <a:pPr lvl="1">
              <a:buAutoNum type="alphaLcParenBoth"/>
            </a:pPr>
            <a:r>
              <a:rPr lang="en-ZA" sz="1600" dirty="0" smtClean="0">
                <a:solidFill>
                  <a:srgbClr val="5F5F5F"/>
                </a:solidFill>
              </a:rPr>
              <a:t>the Permanent Secretary of the Department of State;</a:t>
            </a:r>
          </a:p>
          <a:p>
            <a:pPr lvl="1">
              <a:buAutoNum type="alphaLcParenBoth"/>
            </a:pPr>
            <a:r>
              <a:rPr lang="en-ZA" sz="1600" dirty="0" smtClean="0">
                <a:solidFill>
                  <a:srgbClr val="5F5F5F"/>
                </a:solidFill>
              </a:rPr>
              <a:t>a representative from the National Planning Commission;</a:t>
            </a:r>
          </a:p>
          <a:p>
            <a:pPr lvl="1">
              <a:buAutoNum type="alphaLcParenBoth"/>
            </a:pPr>
            <a:r>
              <a:rPr lang="en-ZA" sz="1600" dirty="0" smtClean="0">
                <a:solidFill>
                  <a:srgbClr val="5F5F5F"/>
                </a:solidFill>
              </a:rPr>
              <a:t>the Director General of the Authority;</a:t>
            </a:r>
          </a:p>
          <a:p>
            <a:pPr lvl="1">
              <a:buAutoNum type="alphaLcParenBoth"/>
            </a:pPr>
            <a:r>
              <a:rPr lang="en-ZA" sz="1600" dirty="0" smtClean="0">
                <a:solidFill>
                  <a:srgbClr val="5F5F5F"/>
                </a:solidFill>
              </a:rPr>
              <a:t>one member of the Board of the Authority;</a:t>
            </a:r>
          </a:p>
          <a:p>
            <a:pPr lvl="1">
              <a:buAutoNum type="alphaLcParenBoth"/>
            </a:pPr>
            <a:r>
              <a:rPr lang="en-ZA" sz="1600" dirty="0" smtClean="0">
                <a:solidFill>
                  <a:srgbClr val="5F5F5F"/>
                </a:solidFill>
              </a:rPr>
              <a:t>a representative of consumers;</a:t>
            </a:r>
          </a:p>
          <a:p>
            <a:pPr lvl="1">
              <a:buAutoNum type="alphaLcParenBoth"/>
            </a:pPr>
            <a:r>
              <a:rPr lang="en-ZA" sz="1600" dirty="0" smtClean="0">
                <a:solidFill>
                  <a:srgbClr val="5F5F5F"/>
                </a:solidFill>
              </a:rPr>
              <a:t>a representative of service providers; and</a:t>
            </a:r>
          </a:p>
          <a:p>
            <a:pPr lvl="1">
              <a:buAutoNum type="alphaLcParenBoth"/>
            </a:pPr>
            <a:r>
              <a:rPr lang="en-ZA" sz="1600" dirty="0" smtClean="0">
                <a:solidFill>
                  <a:srgbClr val="5F5F5F"/>
                </a:solidFill>
              </a:rPr>
              <a:t>two other private sector representatives to be appointed by the Secretary of State, on the recommendation of the Authority.</a:t>
            </a:r>
            <a:endParaRPr lang="en-GB" sz="1600" dirty="0" smtClean="0">
              <a:solidFill>
                <a:srgbClr val="5F5F5F"/>
              </a:solidFill>
            </a:endParaRPr>
          </a:p>
          <a:p>
            <a:pPr algn="just"/>
            <a:endParaRPr lang="en-GB" sz="1050" dirty="0" smtClean="0">
              <a:solidFill>
                <a:srgbClr val="5F5F5F"/>
              </a:solidFill>
            </a:endParaRPr>
          </a:p>
          <a:p>
            <a:r>
              <a:rPr lang="en-ZA" sz="2000" dirty="0" smtClean="0">
                <a:solidFill>
                  <a:srgbClr val="5F5F5F"/>
                </a:solidFill>
              </a:rPr>
              <a:t>The functions of the Fund Board shall be defined in regulations; the accounts of the Fund shall be audited by the Auditor General</a:t>
            </a:r>
            <a:endParaRPr lang="en-GB" sz="2000" dirty="0" smtClean="0">
              <a:solidFill>
                <a:srgbClr val="5F5F5F"/>
              </a:solidFill>
            </a:endParaRP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4</a:t>
            </a:fld>
            <a:endParaRPr lang="en-US"/>
          </a:p>
        </p:txBody>
      </p:sp>
    </p:spTree>
    <p:extLst>
      <p:ext uri="{BB962C8B-B14F-4D97-AF65-F5344CB8AC3E}">
        <p14:creationId xmlns="" xmlns:p14="http://schemas.microsoft.com/office/powerpoint/2010/main" val="2601569882"/>
      </p:ext>
    </p:extLst>
  </p:cSld>
  <p:clrMapOvr>
    <a:masterClrMapping/>
  </p:clrMapOvr>
  <p:transition spd="slow">
    <p:diamon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024" y="479574"/>
            <a:ext cx="7772400" cy="1077218"/>
          </a:xfrm>
        </p:spPr>
        <p:txBody>
          <a:bodyPr/>
          <a:lstStyle/>
          <a:p>
            <a:r>
              <a:rPr lang="en-GB" sz="3200" dirty="0" smtClean="0"/>
              <a:t>Legal Mandate and Institutional Framework (3)</a:t>
            </a:r>
            <a:endParaRPr lang="en-US" sz="3200" dirty="0"/>
          </a:p>
        </p:txBody>
      </p:sp>
      <p:sp>
        <p:nvSpPr>
          <p:cNvPr id="3" name="Content Placeholder 2"/>
          <p:cNvSpPr>
            <a:spLocks noGrp="1"/>
          </p:cNvSpPr>
          <p:nvPr>
            <p:ph idx="1"/>
          </p:nvPr>
        </p:nvSpPr>
        <p:spPr>
          <a:xfrm>
            <a:off x="304800" y="1600200"/>
            <a:ext cx="8151813" cy="4645025"/>
          </a:xfrm>
        </p:spPr>
        <p:txBody>
          <a:bodyPr/>
          <a:lstStyle/>
          <a:p>
            <a:r>
              <a:rPr lang="en-US" sz="2000" b="1" i="1" dirty="0" smtClean="0">
                <a:solidFill>
                  <a:srgbClr val="5F5F5F"/>
                </a:solidFill>
              </a:rPr>
              <a:t>Policy Co-ordination: </a:t>
            </a:r>
            <a:r>
              <a:rPr lang="en-GB" sz="2000" b="1" i="1" dirty="0" smtClean="0">
                <a:solidFill>
                  <a:srgbClr val="5F5F5F"/>
                </a:solidFill>
              </a:rPr>
              <a:t>The law/legal mandate provides for coordination of policies at national level (UAS is coordinated with ICT4D, ICT4E, national poverty reduction strategies, MDG, cyber strategies, etc.)</a:t>
            </a:r>
            <a:endParaRPr lang="en-ZA" sz="2000" dirty="0" smtClean="0">
              <a:solidFill>
                <a:srgbClr val="5F5F5F"/>
              </a:solidFill>
            </a:endParaRPr>
          </a:p>
          <a:p>
            <a:r>
              <a:rPr lang="en-ZA" sz="2000" dirty="0" smtClean="0">
                <a:solidFill>
                  <a:srgbClr val="5F5F5F"/>
                </a:solidFill>
              </a:rPr>
              <a:t>Cooperation in the management of universal access or service shall be explored on several levels-</a:t>
            </a:r>
          </a:p>
          <a:p>
            <a:pPr lvl="1">
              <a:buNone/>
            </a:pPr>
            <a:r>
              <a:rPr lang="en-ZA" sz="1200" dirty="0" smtClean="0">
                <a:solidFill>
                  <a:srgbClr val="5F5F5F"/>
                </a:solidFill>
              </a:rPr>
              <a:t>	</a:t>
            </a:r>
            <a:r>
              <a:rPr lang="en-ZA" sz="1600" dirty="0" smtClean="0">
                <a:solidFill>
                  <a:srgbClr val="5F5F5F"/>
                </a:solidFill>
              </a:rPr>
              <a:t>(a) between the private sector and communities, so that where possible; the market can deliver universal access or service;</a:t>
            </a:r>
          </a:p>
          <a:p>
            <a:pPr lvl="1">
              <a:buNone/>
            </a:pPr>
            <a:r>
              <a:rPr lang="en-ZA" sz="1600" dirty="0" smtClean="0">
                <a:solidFill>
                  <a:srgbClr val="5F5F5F"/>
                </a:solidFill>
              </a:rPr>
              <a:t>	(b) between communities, Government and the private sector, to ensure that the access gap is dealt with in a manner that is relevant to communities; and</a:t>
            </a:r>
          </a:p>
          <a:p>
            <a:pPr lvl="1">
              <a:buNone/>
            </a:pPr>
            <a:r>
              <a:rPr lang="en-ZA" sz="1600" dirty="0" smtClean="0">
                <a:solidFill>
                  <a:srgbClr val="5F5F5F"/>
                </a:solidFill>
              </a:rPr>
              <a:t>	(c) within Government, to realize full benefits of information and communications beyond infrastructure and technology, and extended to health, education, agriculture and other sectors</a:t>
            </a:r>
            <a:endParaRPr lang="en-US" sz="1600" dirty="0" smtClean="0">
              <a:solidFill>
                <a:srgbClr val="5F5F5F"/>
              </a:solidFill>
            </a:endParaRPr>
          </a:p>
          <a:p>
            <a:pPr lvl="1">
              <a:buNone/>
            </a:pPr>
            <a:r>
              <a:rPr lang="en-GB" sz="2000" dirty="0" smtClean="0">
                <a:solidFill>
                  <a:srgbClr val="5F5F5F"/>
                </a:solidFill>
              </a:rPr>
              <a:t>.</a:t>
            </a:r>
            <a:endParaRPr lang="en-US" sz="2000" b="1" i="1" dirty="0" smtClean="0">
              <a:solidFill>
                <a:srgbClr val="5F5F5F"/>
              </a:solidFill>
            </a:endParaRPr>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5</a:t>
            </a:fld>
            <a:endParaRPr lang="en-US"/>
          </a:p>
        </p:txBody>
      </p:sp>
    </p:spTree>
    <p:extLst>
      <p:ext uri="{BB962C8B-B14F-4D97-AF65-F5344CB8AC3E}">
        <p14:creationId xmlns="" xmlns:p14="http://schemas.microsoft.com/office/powerpoint/2010/main" val="572092647"/>
      </p:ext>
    </p:extLst>
  </p:cSld>
  <p:clrMapOvr>
    <a:masterClrMapping/>
  </p:clrMapOvr>
  <p:transition spd="slow">
    <p:diamon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79574"/>
            <a:ext cx="7772400" cy="1077218"/>
          </a:xfrm>
        </p:spPr>
        <p:txBody>
          <a:bodyPr/>
          <a:lstStyle/>
          <a:p>
            <a:r>
              <a:rPr lang="en-GB" sz="3200" dirty="0" smtClean="0"/>
              <a:t>Legal Mandate and Institutional Framework  (4)</a:t>
            </a:r>
            <a:endParaRPr lang="en-US" sz="3200" dirty="0"/>
          </a:p>
        </p:txBody>
      </p:sp>
      <p:sp>
        <p:nvSpPr>
          <p:cNvPr id="3" name="Content Placeholder 2"/>
          <p:cNvSpPr>
            <a:spLocks noGrp="1"/>
          </p:cNvSpPr>
          <p:nvPr>
            <p:ph idx="1"/>
          </p:nvPr>
        </p:nvSpPr>
        <p:spPr>
          <a:xfrm>
            <a:off x="152400" y="1524000"/>
            <a:ext cx="8686800" cy="4800600"/>
          </a:xfrm>
        </p:spPr>
        <p:txBody>
          <a:bodyPr/>
          <a:lstStyle/>
          <a:p>
            <a:r>
              <a:rPr lang="en-US" sz="1600" b="1" i="1" dirty="0" smtClean="0"/>
              <a:t>Range of Services</a:t>
            </a:r>
            <a:r>
              <a:rPr lang="en-US" sz="1600" dirty="0" smtClean="0"/>
              <a:t>:…</a:t>
            </a:r>
            <a:r>
              <a:rPr lang="en-GB" sz="1600" b="1" i="1" dirty="0" smtClean="0"/>
              <a:t> Internet, broadband and broadcasting services in addition to fixed and mobile voice services</a:t>
            </a:r>
          </a:p>
          <a:p>
            <a:endParaRPr lang="en-ZA" sz="900" dirty="0" smtClean="0"/>
          </a:p>
          <a:p>
            <a:r>
              <a:rPr lang="en-ZA" sz="1600" b="1" dirty="0" smtClean="0"/>
              <a:t>“information and communications network or system”</a:t>
            </a:r>
            <a:r>
              <a:rPr lang="en-ZA" sz="1600" dirty="0" smtClean="0"/>
              <a:t> means transmission systems and, where applicable, switching or routing equipment and other resources which permit the conveyance of signals by wire, by radio, by optical or by other electro-magnetic means, including satellite networks, fixed (circuit and packetswitched, including internet) and mobile terrestrial networks, electricity cable systems, to the extent that they are used for the purpose of transmitting signals, networks used for radio and television broadcasting, and cable television networks, irrespective of the type of information conveyed”</a:t>
            </a:r>
          </a:p>
          <a:p>
            <a:endParaRPr lang="en-ZA" sz="200" dirty="0" smtClean="0"/>
          </a:p>
          <a:p>
            <a:r>
              <a:rPr lang="en-ZA" sz="1600" dirty="0" smtClean="0"/>
              <a:t>Section 58 of the Act addresses the “Evolution of the regulatory framework to promote the development of the internet”</a:t>
            </a:r>
          </a:p>
          <a:p>
            <a:endParaRPr lang="en-ZA" sz="800" dirty="0" smtClean="0"/>
          </a:p>
          <a:p>
            <a:r>
              <a:rPr lang="en-ZA" sz="1600" b="1" dirty="0" smtClean="0"/>
              <a:t>Section 117. (1) provides that “The Secretary of State may establish a </a:t>
            </a:r>
            <a:r>
              <a:rPr lang="en-ZA" sz="1600" dirty="0" smtClean="0"/>
              <a:t>Fund to fund projects to provide telephone, internet and associated services to areas which, for some reasons, are not attractive to private sector investors”.</a:t>
            </a:r>
            <a:endParaRPr lang="en-GB" sz="16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6</a:t>
            </a:fld>
            <a:endParaRPr lang="en-US"/>
          </a:p>
        </p:txBody>
      </p:sp>
    </p:spTree>
  </p:cSld>
  <p:clrMapOvr>
    <a:masterClrMapping/>
  </p:clrMapOvr>
  <p:transition spd="slow">
    <p:diamon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00" y="551582"/>
            <a:ext cx="7772400" cy="1077218"/>
          </a:xfrm>
        </p:spPr>
        <p:txBody>
          <a:bodyPr/>
          <a:lstStyle/>
          <a:p>
            <a:r>
              <a:rPr lang="en-GB" sz="3200" dirty="0" smtClean="0"/>
              <a:t>Legal Mandate and Institutional Framework (5)</a:t>
            </a:r>
            <a:endParaRPr lang="en-US" sz="3200" dirty="0"/>
          </a:p>
        </p:txBody>
      </p:sp>
      <p:sp>
        <p:nvSpPr>
          <p:cNvPr id="3" name="Content Placeholder 2"/>
          <p:cNvSpPr>
            <a:spLocks noGrp="1"/>
          </p:cNvSpPr>
          <p:nvPr>
            <p:ph idx="1"/>
          </p:nvPr>
        </p:nvSpPr>
        <p:spPr>
          <a:xfrm>
            <a:off x="152400" y="1676400"/>
            <a:ext cx="8686800" cy="4568825"/>
          </a:xfrm>
        </p:spPr>
        <p:txBody>
          <a:bodyPr/>
          <a:lstStyle/>
          <a:p>
            <a:r>
              <a:rPr lang="en-US" sz="2000" b="1" i="1" dirty="0"/>
              <a:t>Consultation: </a:t>
            </a:r>
            <a:r>
              <a:rPr lang="en-GB" sz="2000" b="1" i="1" dirty="0" smtClean="0"/>
              <a:t>The law/legal mandate clearly directs the ministry to develop a UAS Policy after consultation with relevant stakeholders</a:t>
            </a:r>
            <a:endParaRPr lang="en-ZA" sz="1600" dirty="0" smtClean="0"/>
          </a:p>
          <a:p>
            <a:pPr lvl="1"/>
            <a:r>
              <a:rPr lang="en-GB" sz="1600" dirty="0" smtClean="0"/>
              <a:t>The Secretary of State  must</a:t>
            </a:r>
            <a:r>
              <a:rPr lang="en-ZA" sz="1600" dirty="0" smtClean="0"/>
              <a:t>develop a universal service policy in consultation with the Department of State and the Authority and submit it to the Government for approval (section 7);</a:t>
            </a:r>
          </a:p>
          <a:p>
            <a:pPr lvl="1"/>
            <a:endParaRPr lang="en-ZA" sz="1600" dirty="0" smtClean="0"/>
          </a:p>
          <a:p>
            <a:pPr lvl="1"/>
            <a:r>
              <a:rPr lang="en-ZA" sz="1600" dirty="0" smtClean="0"/>
              <a:t>Department fo state must draft the US policy</a:t>
            </a:r>
          </a:p>
          <a:p>
            <a:endParaRPr lang="en-US" sz="2000" b="1" i="1" dirty="0"/>
          </a:p>
          <a:p>
            <a:endParaRPr lang="en-US" sz="2000" b="1" i="1" dirty="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7</a:t>
            </a:fld>
            <a:endParaRPr lang="en-US"/>
          </a:p>
        </p:txBody>
      </p:sp>
    </p:spTree>
    <p:extLst>
      <p:ext uri="{BB962C8B-B14F-4D97-AF65-F5344CB8AC3E}">
        <p14:creationId xmlns="" xmlns:p14="http://schemas.microsoft.com/office/powerpoint/2010/main" val="3780756094"/>
      </p:ext>
    </p:extLst>
  </p:cSld>
  <p:clrMapOvr>
    <a:masterClrMapping/>
  </p:clrMapOvr>
  <p:transition spd="slow">
    <p:diamon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008" y="479574"/>
            <a:ext cx="7772400" cy="1077218"/>
          </a:xfrm>
        </p:spPr>
        <p:txBody>
          <a:bodyPr/>
          <a:lstStyle/>
          <a:p>
            <a:r>
              <a:rPr lang="en-GB" sz="3200" dirty="0" smtClean="0"/>
              <a:t>Legal Mandate and Institutional Framework  (6)</a:t>
            </a:r>
            <a:endParaRPr lang="en-US" sz="3200" dirty="0"/>
          </a:p>
        </p:txBody>
      </p:sp>
      <p:sp>
        <p:nvSpPr>
          <p:cNvPr id="3" name="Content Placeholder 2"/>
          <p:cNvSpPr>
            <a:spLocks noGrp="1"/>
          </p:cNvSpPr>
          <p:nvPr>
            <p:ph idx="1"/>
          </p:nvPr>
        </p:nvSpPr>
        <p:spPr>
          <a:xfrm>
            <a:off x="152400" y="1676400"/>
            <a:ext cx="8686800" cy="4568825"/>
          </a:xfrm>
        </p:spPr>
        <p:txBody>
          <a:bodyPr/>
          <a:lstStyle/>
          <a:p>
            <a:r>
              <a:rPr lang="en-US" sz="2400" b="1" i="1" dirty="0" smtClean="0"/>
              <a:t>Accountability</a:t>
            </a:r>
            <a:r>
              <a:rPr lang="en-US" sz="2400" b="1" i="1" dirty="0"/>
              <a:t>: The law clearly mandates the regulator or identifies a designated agency for the implementation of the UAS Policy and clearly specifies its mandate</a:t>
            </a:r>
          </a:p>
          <a:p>
            <a:r>
              <a:rPr lang="en-ZA" sz="1800" dirty="0" smtClean="0"/>
              <a:t>The Secretary of State </a:t>
            </a:r>
            <a:r>
              <a:rPr lang="en-ZA" sz="1800" b="1" u="sng" dirty="0" smtClean="0"/>
              <a:t>may</a:t>
            </a:r>
            <a:r>
              <a:rPr lang="en-ZA" sz="1800" dirty="0" smtClean="0"/>
              <a:t> establish a Fund to fund projects and where it does (Part XI)…</a:t>
            </a:r>
          </a:p>
          <a:p>
            <a:pPr lvl="1"/>
            <a:r>
              <a:rPr lang="en-ZA" sz="1800" dirty="0" smtClean="0"/>
              <a:t>Composition</a:t>
            </a:r>
          </a:p>
          <a:p>
            <a:pPr lvl="1"/>
            <a:r>
              <a:rPr lang="en-ZA" sz="1800" dirty="0" smtClean="0"/>
              <a:t>Secretariat</a:t>
            </a:r>
          </a:p>
          <a:p>
            <a:pPr lvl="1"/>
            <a:r>
              <a:rPr lang="en-ZA" sz="1800" dirty="0" smtClean="0"/>
              <a:t>Fund Manager</a:t>
            </a:r>
          </a:p>
          <a:p>
            <a:pPr>
              <a:buNone/>
            </a:pPr>
            <a:endParaRPr lang="en-ZA" sz="18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8</a:t>
            </a:fld>
            <a:endParaRPr lang="en-US"/>
          </a:p>
        </p:txBody>
      </p:sp>
    </p:spTree>
    <p:extLst>
      <p:ext uri="{BB962C8B-B14F-4D97-AF65-F5344CB8AC3E}">
        <p14:creationId xmlns="" xmlns:p14="http://schemas.microsoft.com/office/powerpoint/2010/main" val="4241458842"/>
      </p:ext>
    </p:extLst>
  </p:cSld>
  <p:clrMapOvr>
    <a:masterClrMapping/>
  </p:clrMapOvr>
  <p:transition spd="slow">
    <p:diamon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93748"/>
            <a:ext cx="8604448" cy="1191036"/>
          </a:xfrm>
        </p:spPr>
        <p:txBody>
          <a:bodyPr/>
          <a:lstStyle/>
          <a:p>
            <a:r>
              <a:rPr lang="en-US" sz="3200" dirty="0" smtClean="0"/>
              <a:t>Objectives, Principles and Scope (1)</a:t>
            </a:r>
            <a:endParaRPr lang="en-US" sz="3200" dirty="0"/>
          </a:p>
        </p:txBody>
      </p:sp>
      <p:sp>
        <p:nvSpPr>
          <p:cNvPr id="3" name="Content Placeholder 2"/>
          <p:cNvSpPr>
            <a:spLocks noGrp="1"/>
          </p:cNvSpPr>
          <p:nvPr>
            <p:ph idx="1"/>
          </p:nvPr>
        </p:nvSpPr>
        <p:spPr>
          <a:xfrm>
            <a:off x="381000" y="1450975"/>
            <a:ext cx="8458200" cy="4035425"/>
          </a:xfrm>
        </p:spPr>
        <p:txBody>
          <a:bodyPr/>
          <a:lstStyle/>
          <a:p>
            <a:r>
              <a:rPr lang="en-US" sz="2400" b="1" i="1" dirty="0" smtClean="0"/>
              <a:t>UAS Goals</a:t>
            </a:r>
            <a:r>
              <a:rPr lang="en-US" sz="2400" dirty="0" smtClean="0"/>
              <a:t>: Basic definition of US and US Areas…</a:t>
            </a:r>
          </a:p>
          <a:p>
            <a:endParaRPr lang="en-ZA" sz="700" dirty="0" smtClean="0"/>
          </a:p>
          <a:p>
            <a:pPr lvl="1"/>
            <a:r>
              <a:rPr lang="en-ZA" sz="2000" b="1" dirty="0" smtClean="0"/>
              <a:t>“universal service” </a:t>
            </a:r>
            <a:r>
              <a:rPr lang="en-ZA" sz="2000" dirty="0" smtClean="0"/>
              <a:t>means a defined minimum set of services of specified quality which is available to all users independent of their geographical location, and in the light of specific national conditions, at an affordable price;</a:t>
            </a:r>
          </a:p>
          <a:p>
            <a:pPr lvl="1"/>
            <a:endParaRPr lang="en-ZA" sz="900" b="1" dirty="0" smtClean="0"/>
          </a:p>
          <a:p>
            <a:pPr lvl="1"/>
            <a:r>
              <a:rPr lang="en-ZA" sz="2000" b="1" dirty="0" smtClean="0"/>
              <a:t>“universal access obligation”</a:t>
            </a:r>
            <a:r>
              <a:rPr lang="en-ZA" sz="2000" dirty="0" smtClean="0"/>
              <a:t> means the obligation to- (a) provide basic telephone services for social reason at an affordable price or free of charge to statutorily designated persons pursuant to rules and regulations made by the Authority; or (b) contribute to the Fund;</a:t>
            </a:r>
          </a:p>
          <a:p>
            <a:pPr lvl="1"/>
            <a:endParaRPr lang="en-ZA" sz="1200" dirty="0" smtClean="0"/>
          </a:p>
          <a:p>
            <a:pPr lvl="1"/>
            <a:r>
              <a:rPr lang="en-ZA" sz="2000" dirty="0" smtClean="0"/>
              <a:t>No definition of “Universal access”</a:t>
            </a:r>
          </a:p>
          <a:p>
            <a:pPr lvl="1" algn="just">
              <a:buNone/>
            </a:pPr>
            <a:endParaRPr lang="en-GB" sz="2000" dirty="0" smtClean="0"/>
          </a:p>
          <a:p>
            <a:pPr algn="just"/>
            <a:endParaRPr lang="en-GB" sz="1600" dirty="0" smtClean="0"/>
          </a:p>
        </p:txBody>
      </p:sp>
      <p:sp>
        <p:nvSpPr>
          <p:cNvPr id="4" name="Slide Number Placeholder 3"/>
          <p:cNvSpPr>
            <a:spLocks noGrp="1"/>
          </p:cNvSpPr>
          <p:nvPr>
            <p:ph type="sldNum" sz="quarter" idx="10"/>
          </p:nvPr>
        </p:nvSpPr>
        <p:spPr/>
        <p:txBody>
          <a:bodyPr/>
          <a:lstStyle/>
          <a:p>
            <a:pPr>
              <a:defRPr/>
            </a:pPr>
            <a:fld id="{6A904D17-17D1-4109-9581-7F030FBFB3F9}" type="slidenum">
              <a:rPr lang="en-US" smtClean="0"/>
              <a:pPr>
                <a:defRPr/>
              </a:pPr>
              <a:t>9</a:t>
            </a:fld>
            <a:endParaRPr lang="en-US"/>
          </a:p>
        </p:txBody>
      </p:sp>
    </p:spTree>
  </p:cSld>
  <p:clrMapOvr>
    <a:masterClrMapping/>
  </p:clrMapOvr>
  <p:transition spd="slow">
    <p:diamond/>
  </p:transition>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ITU-e</Template>
  <TotalTime>8484</TotalTime>
  <Words>2132</Words>
  <Application>Microsoft Office PowerPoint</Application>
  <PresentationFormat>On-screen Show (4:3)</PresentationFormat>
  <Paragraphs>245</Paragraphs>
  <Slides>28</Slides>
  <Notes>26</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ITU-e</vt:lpstr>
      <vt:lpstr>HIPSSA Project </vt:lpstr>
      <vt:lpstr>Slide 2</vt:lpstr>
      <vt:lpstr>Legal Mandate and Institutional Framework (1)</vt:lpstr>
      <vt:lpstr>Legal Mandate and Institutional Framework  (2)</vt:lpstr>
      <vt:lpstr>Legal Mandate and Institutional Framework (3)</vt:lpstr>
      <vt:lpstr>Legal Mandate and Institutional Framework  (4)</vt:lpstr>
      <vt:lpstr>Legal Mandate and Institutional Framework (5)</vt:lpstr>
      <vt:lpstr>Legal Mandate and Institutional Framework  (6)</vt:lpstr>
      <vt:lpstr>Objectives, Principles and Scope (1)</vt:lpstr>
      <vt:lpstr>Objectives, Principles and Scope  (2)</vt:lpstr>
      <vt:lpstr>Objectives, Principles and Scope  (3) </vt:lpstr>
      <vt:lpstr>Objectives, Principles and Scope  (4) </vt:lpstr>
      <vt:lpstr>Variety of Strategies and Policies (1) </vt:lpstr>
      <vt:lpstr>Variety of Strategies and Policies (2) </vt:lpstr>
      <vt:lpstr>Variety of Strategies and Policies (3)</vt:lpstr>
      <vt:lpstr>Variety of Strategies and Policies (4)</vt:lpstr>
      <vt:lpstr>Variety of Strategies and Policies (5)</vt:lpstr>
      <vt:lpstr>Monitoring, Enforcement  and Sanctions (1)</vt:lpstr>
      <vt:lpstr>Monitoring, Enforcement  and Sanctions (2)</vt:lpstr>
      <vt:lpstr>Monitoring, Enforcement  and Sanctions (3)</vt:lpstr>
      <vt:lpstr>Financing of UAS (1)</vt:lpstr>
      <vt:lpstr>Financing of UAS (2)</vt:lpstr>
      <vt:lpstr>QoS (1)</vt:lpstr>
      <vt:lpstr>QoS (2)</vt:lpstr>
      <vt:lpstr>Consumer Policy (1)</vt:lpstr>
      <vt:lpstr>Consumer Policy (2)</vt:lpstr>
      <vt:lpstr>Possible Next Steps/Gaps</vt:lpstr>
      <vt:lpstr>Thank You!</vt:lpstr>
    </vt:vector>
  </TitlesOfParts>
  <Company>ITU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EC project</dc:title>
  <dc:creator>S. Guyot</dc:creator>
  <cp:lastModifiedBy>Mandla Msimang</cp:lastModifiedBy>
  <cp:revision>482</cp:revision>
  <cp:lastPrinted>2001-11-25T13:41:09Z</cp:lastPrinted>
  <dcterms:created xsi:type="dcterms:W3CDTF">2006-05-30T12:53:59Z</dcterms:created>
  <dcterms:modified xsi:type="dcterms:W3CDTF">2012-06-24T17:42:15Z</dcterms:modified>
</cp:coreProperties>
</file>