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343" r:id="rId2"/>
    <p:sldId id="390" r:id="rId3"/>
    <p:sldId id="391" r:id="rId4"/>
    <p:sldId id="392" r:id="rId5"/>
    <p:sldId id="393" r:id="rId6"/>
    <p:sldId id="394" r:id="rId7"/>
    <p:sldId id="395" r:id="rId8"/>
    <p:sldId id="396" r:id="rId9"/>
    <p:sldId id="397" r:id="rId10"/>
    <p:sldId id="398" r:id="rId11"/>
    <p:sldId id="399" r:id="rId12"/>
    <p:sldId id="400" r:id="rId13"/>
    <p:sldId id="401" r:id="rId14"/>
    <p:sldId id="402" r:id="rId15"/>
    <p:sldId id="403" r:id="rId16"/>
    <p:sldId id="404" r:id="rId17"/>
    <p:sldId id="405" r:id="rId18"/>
    <p:sldId id="406" r:id="rId19"/>
    <p:sldId id="407" r:id="rId20"/>
    <p:sldId id="408" r:id="rId21"/>
    <p:sldId id="409" r:id="rId22"/>
    <p:sldId id="410" r:id="rId23"/>
    <p:sldId id="411" r:id="rId24"/>
    <p:sldId id="412" r:id="rId25"/>
    <p:sldId id="413" r:id="rId26"/>
    <p:sldId id="415" r:id="rId27"/>
    <p:sldId id="416" r:id="rId28"/>
    <p:sldId id="417" r:id="rId29"/>
    <p:sldId id="418" r:id="rId30"/>
    <p:sldId id="419" r:id="rId31"/>
    <p:sldId id="420" r:id="rId32"/>
    <p:sldId id="421" r:id="rId33"/>
    <p:sldId id="422" r:id="rId34"/>
    <p:sldId id="429" r:id="rId35"/>
    <p:sldId id="423" r:id="rId36"/>
    <p:sldId id="424" r:id="rId37"/>
    <p:sldId id="425" r:id="rId38"/>
    <p:sldId id="426" r:id="rId39"/>
    <p:sldId id="428" r:id="rId40"/>
    <p:sldId id="414" r:id="rId41"/>
  </p:sldIdLst>
  <p:sldSz cx="9144000" cy="6858000" type="screen4x3"/>
  <p:notesSz cx="6781800" cy="9918700"/>
  <p:defaultTextStyle>
    <a:defPPr>
      <a:defRPr lang="en-US"/>
    </a:defPPr>
    <a:lvl1pPr algn="l" rtl="0" eaLnBrk="0" fontAlgn="base" hangingPunct="0">
      <a:spcBef>
        <a:spcPct val="0"/>
      </a:spcBef>
      <a:spcAft>
        <a:spcPct val="0"/>
      </a:spcAft>
      <a:defRPr sz="1900" kern="1200">
        <a:solidFill>
          <a:srgbClr val="646464"/>
        </a:solidFill>
        <a:latin typeface="Verdana" pitchFamily="34" charset="0"/>
        <a:ea typeface="+mn-ea"/>
        <a:cs typeface="+mn-cs"/>
      </a:defRPr>
    </a:lvl1pPr>
    <a:lvl2pPr marL="457200" algn="l" rtl="0" eaLnBrk="0" fontAlgn="base" hangingPunct="0">
      <a:spcBef>
        <a:spcPct val="0"/>
      </a:spcBef>
      <a:spcAft>
        <a:spcPct val="0"/>
      </a:spcAft>
      <a:defRPr sz="1900" kern="1200">
        <a:solidFill>
          <a:srgbClr val="646464"/>
        </a:solidFill>
        <a:latin typeface="Verdana" pitchFamily="34" charset="0"/>
        <a:ea typeface="+mn-ea"/>
        <a:cs typeface="+mn-cs"/>
      </a:defRPr>
    </a:lvl2pPr>
    <a:lvl3pPr marL="914400" algn="l" rtl="0" eaLnBrk="0" fontAlgn="base" hangingPunct="0">
      <a:spcBef>
        <a:spcPct val="0"/>
      </a:spcBef>
      <a:spcAft>
        <a:spcPct val="0"/>
      </a:spcAft>
      <a:defRPr sz="1900" kern="1200">
        <a:solidFill>
          <a:srgbClr val="646464"/>
        </a:solidFill>
        <a:latin typeface="Verdana" pitchFamily="34" charset="0"/>
        <a:ea typeface="+mn-ea"/>
        <a:cs typeface="+mn-cs"/>
      </a:defRPr>
    </a:lvl3pPr>
    <a:lvl4pPr marL="1371600" algn="l" rtl="0" eaLnBrk="0" fontAlgn="base" hangingPunct="0">
      <a:spcBef>
        <a:spcPct val="0"/>
      </a:spcBef>
      <a:spcAft>
        <a:spcPct val="0"/>
      </a:spcAft>
      <a:defRPr sz="1900" kern="1200">
        <a:solidFill>
          <a:srgbClr val="646464"/>
        </a:solidFill>
        <a:latin typeface="Verdana" pitchFamily="34" charset="0"/>
        <a:ea typeface="+mn-ea"/>
        <a:cs typeface="+mn-cs"/>
      </a:defRPr>
    </a:lvl4pPr>
    <a:lvl5pPr marL="1828800" algn="l" rtl="0" eaLnBrk="0" fontAlgn="base" hangingPunct="0">
      <a:spcBef>
        <a:spcPct val="0"/>
      </a:spcBef>
      <a:spcAft>
        <a:spcPct val="0"/>
      </a:spcAft>
      <a:defRPr sz="1900" kern="1200">
        <a:solidFill>
          <a:srgbClr val="646464"/>
        </a:solidFill>
        <a:latin typeface="Verdana" pitchFamily="34" charset="0"/>
        <a:ea typeface="+mn-ea"/>
        <a:cs typeface="+mn-cs"/>
      </a:defRPr>
    </a:lvl5pPr>
    <a:lvl6pPr marL="2286000" algn="l" defTabSz="914400" rtl="0" eaLnBrk="1" latinLnBrk="0" hangingPunct="1">
      <a:defRPr sz="1900" kern="1200">
        <a:solidFill>
          <a:srgbClr val="646464"/>
        </a:solidFill>
        <a:latin typeface="Verdana" pitchFamily="34" charset="0"/>
        <a:ea typeface="+mn-ea"/>
        <a:cs typeface="+mn-cs"/>
      </a:defRPr>
    </a:lvl6pPr>
    <a:lvl7pPr marL="2743200" algn="l" defTabSz="914400" rtl="0" eaLnBrk="1" latinLnBrk="0" hangingPunct="1">
      <a:defRPr sz="1900" kern="1200">
        <a:solidFill>
          <a:srgbClr val="646464"/>
        </a:solidFill>
        <a:latin typeface="Verdana" pitchFamily="34" charset="0"/>
        <a:ea typeface="+mn-ea"/>
        <a:cs typeface="+mn-cs"/>
      </a:defRPr>
    </a:lvl7pPr>
    <a:lvl8pPr marL="3200400" algn="l" defTabSz="914400" rtl="0" eaLnBrk="1" latinLnBrk="0" hangingPunct="1">
      <a:defRPr sz="1900" kern="1200">
        <a:solidFill>
          <a:srgbClr val="646464"/>
        </a:solidFill>
        <a:latin typeface="Verdana" pitchFamily="34" charset="0"/>
        <a:ea typeface="+mn-ea"/>
        <a:cs typeface="+mn-cs"/>
      </a:defRPr>
    </a:lvl8pPr>
    <a:lvl9pPr marL="3657600" algn="l" defTabSz="914400" rtl="0" eaLnBrk="1" latinLnBrk="0" hangingPunct="1">
      <a:defRPr sz="1900" kern="1200">
        <a:solidFill>
          <a:srgbClr val="64646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AE7102"/>
    <a:srgbClr val="FF9900"/>
    <a:srgbClr val="525152"/>
    <a:srgbClr val="646464"/>
    <a:srgbClr val="87BBE0"/>
    <a:srgbClr val="D9445A"/>
    <a:srgbClr val="1B5BA2"/>
    <a:srgbClr val="0E438A"/>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7670" autoAdjust="0"/>
  </p:normalViewPr>
  <p:slideViewPr>
    <p:cSldViewPr>
      <p:cViewPr>
        <p:scale>
          <a:sx n="72" d="100"/>
          <a:sy n="72" d="100"/>
        </p:scale>
        <p:origin x="-70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906" y="-108"/>
      </p:cViewPr>
      <p:guideLst>
        <p:guide orient="horz" pos="3124"/>
        <p:guide pos="21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FFC708-B30F-423A-8FAE-14ACBC3E0920}" type="doc">
      <dgm:prSet loTypeId="urn:microsoft.com/office/officeart/2005/8/layout/hList1" loCatId="list" qsTypeId="urn:microsoft.com/office/officeart/2005/8/quickstyle/simple5" qsCatId="simple" csTypeId="urn:microsoft.com/office/officeart/2005/8/colors/colorful1" csCatId="colorful" phldr="1"/>
      <dgm:spPr/>
      <dgm:t>
        <a:bodyPr/>
        <a:lstStyle/>
        <a:p>
          <a:endParaRPr lang="en-ZA"/>
        </a:p>
      </dgm:t>
    </dgm:pt>
    <dgm:pt modelId="{E8AB7AAB-8C91-4AAA-AACD-975B61D8BCBE}">
      <dgm:prSet phldrT="[Text]"/>
      <dgm:spPr/>
      <dgm:t>
        <a:bodyPr/>
        <a:lstStyle/>
        <a:p>
          <a:r>
            <a:rPr lang="en-GB" b="1" i="1" dirty="0" smtClean="0"/>
            <a:t>Good governance</a:t>
          </a:r>
          <a:endParaRPr lang="en-ZA" dirty="0"/>
        </a:p>
      </dgm:t>
    </dgm:pt>
    <dgm:pt modelId="{30CD7174-0083-45D9-A377-F16C242AE8DA}" type="parTrans" cxnId="{EE0E5DBE-7E63-4412-9705-05C78D51AFA0}">
      <dgm:prSet/>
      <dgm:spPr/>
      <dgm:t>
        <a:bodyPr/>
        <a:lstStyle/>
        <a:p>
          <a:endParaRPr lang="en-ZA"/>
        </a:p>
      </dgm:t>
    </dgm:pt>
    <dgm:pt modelId="{0FA71625-5E74-4DAC-8084-56A90B1FC51F}" type="sibTrans" cxnId="{EE0E5DBE-7E63-4412-9705-05C78D51AFA0}">
      <dgm:prSet/>
      <dgm:spPr/>
      <dgm:t>
        <a:bodyPr/>
        <a:lstStyle/>
        <a:p>
          <a:endParaRPr lang="en-ZA"/>
        </a:p>
      </dgm:t>
    </dgm:pt>
    <dgm:pt modelId="{1EF1EF8F-972F-4D61-9753-796797280575}">
      <dgm:prSet/>
      <dgm:spPr/>
      <dgm:t>
        <a:bodyPr/>
        <a:lstStyle/>
        <a:p>
          <a:r>
            <a:rPr lang="en-US" b="1" dirty="0" smtClean="0"/>
            <a:t>EPOCA </a:t>
          </a:r>
        </a:p>
      </dgm:t>
    </dgm:pt>
    <dgm:pt modelId="{CC4034C7-138D-4FB7-8D03-2A53F3593BE7}" type="parTrans" cxnId="{ABF87858-F495-4CF5-BED2-AFEC6FE6058D}">
      <dgm:prSet/>
      <dgm:spPr/>
      <dgm:t>
        <a:bodyPr/>
        <a:lstStyle/>
        <a:p>
          <a:endParaRPr lang="en-ZA"/>
        </a:p>
      </dgm:t>
    </dgm:pt>
    <dgm:pt modelId="{2259B48D-3CEC-4FAB-8FD5-F4394006C9DF}" type="sibTrans" cxnId="{ABF87858-F495-4CF5-BED2-AFEC6FE6058D}">
      <dgm:prSet/>
      <dgm:spPr/>
      <dgm:t>
        <a:bodyPr/>
        <a:lstStyle/>
        <a:p>
          <a:endParaRPr lang="en-ZA"/>
        </a:p>
      </dgm:t>
    </dgm:pt>
    <dgm:pt modelId="{168258B2-A5EE-4C7E-8288-3187FF71481D}">
      <dgm:prSet/>
      <dgm:spPr/>
      <dgm:t>
        <a:bodyPr/>
        <a:lstStyle/>
        <a:p>
          <a:r>
            <a:rPr lang="en-GB" dirty="0" smtClean="0"/>
            <a:t>requirement to hold a public enquiry before a decision to “grant, renew or cancel a licence with an exclusivity period or universal service obligation” or before adopting a “code of conduct” . </a:t>
          </a:r>
        </a:p>
      </dgm:t>
    </dgm:pt>
    <dgm:pt modelId="{0E4A11EC-0DC7-4A67-8307-B9E7A4E5108D}" type="parTrans" cxnId="{0F99F3C6-CFCA-4868-9A97-B8616E1A3660}">
      <dgm:prSet/>
      <dgm:spPr/>
      <dgm:t>
        <a:bodyPr/>
        <a:lstStyle/>
        <a:p>
          <a:endParaRPr lang="en-ZA"/>
        </a:p>
      </dgm:t>
    </dgm:pt>
    <dgm:pt modelId="{3DEE9CC4-4AC8-4E5A-92A4-87C18D8444D7}" type="sibTrans" cxnId="{0F99F3C6-CFCA-4868-9A97-B8616E1A3660}">
      <dgm:prSet/>
      <dgm:spPr/>
      <dgm:t>
        <a:bodyPr/>
        <a:lstStyle/>
        <a:p>
          <a:endParaRPr lang="en-ZA"/>
        </a:p>
      </dgm:t>
    </dgm:pt>
    <dgm:pt modelId="{AB24EAAC-599C-4532-9533-6E02A3DBFAB3}">
      <dgm:prSet/>
      <dgm:spPr/>
      <dgm:t>
        <a:bodyPr/>
        <a:lstStyle/>
        <a:p>
          <a:r>
            <a:rPr lang="en-GB" dirty="0" smtClean="0"/>
            <a:t>annual consultative process “with such persons and organizations as the [regulator] may consider necessary or desirable to consult for the purpose of effectively carrying out its functions” is mandated . </a:t>
          </a:r>
        </a:p>
      </dgm:t>
    </dgm:pt>
    <dgm:pt modelId="{F7E0F3A0-67DA-4FC4-8D60-20E605E37FE2}" type="parTrans" cxnId="{D165F176-076F-4C64-829F-8978DA8E875E}">
      <dgm:prSet/>
      <dgm:spPr/>
      <dgm:t>
        <a:bodyPr/>
        <a:lstStyle/>
        <a:p>
          <a:endParaRPr lang="en-ZA"/>
        </a:p>
      </dgm:t>
    </dgm:pt>
    <dgm:pt modelId="{E4484580-BB66-4580-8BC3-556B92F412C3}" type="sibTrans" cxnId="{D165F176-076F-4C64-829F-8978DA8E875E}">
      <dgm:prSet/>
      <dgm:spPr/>
      <dgm:t>
        <a:bodyPr/>
        <a:lstStyle/>
        <a:p>
          <a:endParaRPr lang="en-ZA"/>
        </a:p>
      </dgm:t>
    </dgm:pt>
    <dgm:pt modelId="{FF074969-89FB-43CA-9E9D-EC6F3618F3F8}">
      <dgm:prSet/>
      <dgm:spPr/>
      <dgm:t>
        <a:bodyPr/>
        <a:lstStyle/>
        <a:p>
          <a:r>
            <a:rPr lang="en-GB" dirty="0" smtClean="0"/>
            <a:t>a “public register” of regulatory information and decisions is required to be kept and made available .</a:t>
          </a:r>
        </a:p>
      </dgm:t>
    </dgm:pt>
    <dgm:pt modelId="{BBF8A0E3-DE1C-4B1D-AF47-296515861512}" type="parTrans" cxnId="{829E8D24-90AE-4569-BDC8-559FF718A69A}">
      <dgm:prSet/>
      <dgm:spPr/>
      <dgm:t>
        <a:bodyPr/>
        <a:lstStyle/>
        <a:p>
          <a:endParaRPr lang="en-ZA"/>
        </a:p>
      </dgm:t>
    </dgm:pt>
    <dgm:pt modelId="{2739C4BF-5593-4B35-855E-906B009DA201}" type="sibTrans" cxnId="{829E8D24-90AE-4569-BDC8-559FF718A69A}">
      <dgm:prSet/>
      <dgm:spPr/>
      <dgm:t>
        <a:bodyPr/>
        <a:lstStyle/>
        <a:p>
          <a:endParaRPr lang="en-ZA"/>
        </a:p>
      </dgm:t>
    </dgm:pt>
    <dgm:pt modelId="{44631451-31FE-4DE7-A2A6-B72D497B75BD}">
      <dgm:prSet/>
      <dgm:spPr/>
      <dgm:t>
        <a:bodyPr/>
        <a:lstStyle/>
        <a:p>
          <a:r>
            <a:rPr lang="en-GB" b="1" dirty="0" smtClean="0"/>
            <a:t>UCAF Act </a:t>
          </a:r>
          <a:endParaRPr lang="en-GB" dirty="0" smtClean="0"/>
        </a:p>
      </dgm:t>
    </dgm:pt>
    <dgm:pt modelId="{BCE24565-AE5E-4BF8-B610-C801AD801F90}" type="parTrans" cxnId="{FC9EB271-E29B-48CF-B2DE-AB0C8B1F2343}">
      <dgm:prSet/>
      <dgm:spPr/>
      <dgm:t>
        <a:bodyPr/>
        <a:lstStyle/>
        <a:p>
          <a:endParaRPr lang="en-ZA"/>
        </a:p>
      </dgm:t>
    </dgm:pt>
    <dgm:pt modelId="{EDA4726F-B140-4995-A7CD-B5755C877B14}" type="sibTrans" cxnId="{FC9EB271-E29B-48CF-B2DE-AB0C8B1F2343}">
      <dgm:prSet/>
      <dgm:spPr/>
      <dgm:t>
        <a:bodyPr/>
        <a:lstStyle/>
        <a:p>
          <a:endParaRPr lang="en-ZA"/>
        </a:p>
      </dgm:t>
    </dgm:pt>
    <dgm:pt modelId="{99BE68EF-B1EC-41EA-B91F-3427A762198A}">
      <dgm:prSet/>
      <dgm:spPr/>
      <dgm:t>
        <a:bodyPr/>
        <a:lstStyle/>
        <a:p>
          <a:r>
            <a:rPr lang="en-GB" dirty="0" smtClean="0"/>
            <a:t>Constitution and Appointment of of Board (Part III)</a:t>
          </a:r>
        </a:p>
      </dgm:t>
    </dgm:pt>
    <dgm:pt modelId="{EF5A514E-87D8-424F-9E2A-E0741F47ED4D}" type="parTrans" cxnId="{7EF0CA2E-1FDC-47A0-8D1E-E76BE1525D19}">
      <dgm:prSet/>
      <dgm:spPr/>
      <dgm:t>
        <a:bodyPr/>
        <a:lstStyle/>
        <a:p>
          <a:endParaRPr lang="en-ZA"/>
        </a:p>
      </dgm:t>
    </dgm:pt>
    <dgm:pt modelId="{553D682F-3BC2-4A88-BD7A-5551CDFA3B57}" type="sibTrans" cxnId="{7EF0CA2E-1FDC-47A0-8D1E-E76BE1525D19}">
      <dgm:prSet/>
      <dgm:spPr/>
      <dgm:t>
        <a:bodyPr/>
        <a:lstStyle/>
        <a:p>
          <a:endParaRPr lang="en-ZA"/>
        </a:p>
      </dgm:t>
    </dgm:pt>
    <dgm:pt modelId="{ECA53E49-5E52-410F-8727-3D259AB2A968}">
      <dgm:prSet/>
      <dgm:spPr/>
      <dgm:t>
        <a:bodyPr/>
        <a:lstStyle/>
        <a:p>
          <a:r>
            <a:rPr lang="en-GB" dirty="0" smtClean="0"/>
            <a:t>Code of Conduct </a:t>
          </a:r>
        </a:p>
      </dgm:t>
    </dgm:pt>
    <dgm:pt modelId="{A34DA3AF-E4C8-41CF-8889-9F32F8820B5D}" type="parTrans" cxnId="{83F9D452-5B6D-48E3-83E9-095CE6927044}">
      <dgm:prSet/>
      <dgm:spPr/>
      <dgm:t>
        <a:bodyPr/>
        <a:lstStyle/>
        <a:p>
          <a:endParaRPr lang="en-ZA"/>
        </a:p>
      </dgm:t>
    </dgm:pt>
    <dgm:pt modelId="{2FEB0A55-0DB4-48EB-B41A-36FB98DA599F}" type="sibTrans" cxnId="{83F9D452-5B6D-48E3-83E9-095CE6927044}">
      <dgm:prSet/>
      <dgm:spPr/>
      <dgm:t>
        <a:bodyPr/>
        <a:lstStyle/>
        <a:p>
          <a:endParaRPr lang="en-ZA"/>
        </a:p>
      </dgm:t>
    </dgm:pt>
    <dgm:pt modelId="{98E641C4-7DF8-4B9C-A3AF-B70963927A58}">
      <dgm:prSet/>
      <dgm:spPr/>
      <dgm:t>
        <a:bodyPr/>
        <a:lstStyle/>
        <a:p>
          <a:r>
            <a:rPr lang="en-GB" dirty="0" smtClean="0"/>
            <a:t>Conflict of interest</a:t>
          </a:r>
        </a:p>
      </dgm:t>
    </dgm:pt>
    <dgm:pt modelId="{6BB7FA56-318D-4A71-97E2-3DB190C43DFD}" type="parTrans" cxnId="{4C53B3C3-50B0-45EF-8BD1-821E2257A300}">
      <dgm:prSet/>
      <dgm:spPr/>
      <dgm:t>
        <a:bodyPr/>
        <a:lstStyle/>
        <a:p>
          <a:endParaRPr lang="en-ZA"/>
        </a:p>
      </dgm:t>
    </dgm:pt>
    <dgm:pt modelId="{2F79621B-A464-4CFC-A84F-95B55CD57F4C}" type="sibTrans" cxnId="{4C53B3C3-50B0-45EF-8BD1-821E2257A300}">
      <dgm:prSet/>
      <dgm:spPr/>
      <dgm:t>
        <a:bodyPr/>
        <a:lstStyle/>
        <a:p>
          <a:endParaRPr lang="en-ZA"/>
        </a:p>
      </dgm:t>
    </dgm:pt>
    <dgm:pt modelId="{EFD57AC3-5887-4D46-A532-A3A4B0601036}">
      <dgm:prSet/>
      <dgm:spPr/>
      <dgm:t>
        <a:bodyPr/>
        <a:lstStyle/>
        <a:p>
          <a:r>
            <a:rPr lang="en-GB" dirty="0" smtClean="0"/>
            <a:t>Removal of Board members</a:t>
          </a:r>
        </a:p>
      </dgm:t>
    </dgm:pt>
    <dgm:pt modelId="{9768008F-99A5-47A2-B75A-5D9F4A4B8ACC}" type="parTrans" cxnId="{C570669B-DBD9-4B96-BFBB-CB92931F65C1}">
      <dgm:prSet/>
      <dgm:spPr/>
      <dgm:t>
        <a:bodyPr/>
        <a:lstStyle/>
        <a:p>
          <a:endParaRPr lang="en-ZA"/>
        </a:p>
      </dgm:t>
    </dgm:pt>
    <dgm:pt modelId="{D3BC5382-67A9-48E5-9495-D5F3F257ABBA}" type="sibTrans" cxnId="{C570669B-DBD9-4B96-BFBB-CB92931F65C1}">
      <dgm:prSet/>
      <dgm:spPr/>
      <dgm:t>
        <a:bodyPr/>
        <a:lstStyle/>
        <a:p>
          <a:endParaRPr lang="en-ZA"/>
        </a:p>
      </dgm:t>
    </dgm:pt>
    <dgm:pt modelId="{7104F4BF-EAC3-442E-8CCF-27118B9271D7}">
      <dgm:prSet/>
      <dgm:spPr/>
      <dgm:t>
        <a:bodyPr/>
        <a:lstStyle/>
        <a:p>
          <a:r>
            <a:rPr lang="en-GB" dirty="0" smtClean="0"/>
            <a:t>Accounts and financial audits</a:t>
          </a:r>
        </a:p>
      </dgm:t>
    </dgm:pt>
    <dgm:pt modelId="{2F2844FA-9473-40B0-9B90-684E1374A76A}" type="parTrans" cxnId="{3267A7E8-3725-457B-8794-796E56C5B4F5}">
      <dgm:prSet/>
      <dgm:spPr/>
      <dgm:t>
        <a:bodyPr/>
        <a:lstStyle/>
        <a:p>
          <a:endParaRPr lang="en-ZA"/>
        </a:p>
      </dgm:t>
    </dgm:pt>
    <dgm:pt modelId="{B8F85BAF-37AE-4734-A9F2-10E0D6421614}" type="sibTrans" cxnId="{3267A7E8-3725-457B-8794-796E56C5B4F5}">
      <dgm:prSet/>
      <dgm:spPr/>
      <dgm:t>
        <a:bodyPr/>
        <a:lstStyle/>
        <a:p>
          <a:endParaRPr lang="en-ZA"/>
        </a:p>
      </dgm:t>
    </dgm:pt>
    <dgm:pt modelId="{58C37041-AFD6-413F-81E3-E95D4AA10A30}">
      <dgm:prSet/>
      <dgm:spPr/>
      <dgm:t>
        <a:bodyPr/>
        <a:lstStyle/>
        <a:p>
          <a:r>
            <a:rPr lang="en-GB" dirty="0" smtClean="0"/>
            <a:t>Performance Audit</a:t>
          </a:r>
        </a:p>
      </dgm:t>
    </dgm:pt>
    <dgm:pt modelId="{6F96BE29-2D76-431B-B633-5E5B025D2575}" type="parTrans" cxnId="{61ECAC6E-AC60-480D-9DCE-06B8988D2F4C}">
      <dgm:prSet/>
      <dgm:spPr/>
      <dgm:t>
        <a:bodyPr/>
        <a:lstStyle/>
        <a:p>
          <a:endParaRPr lang="en-ZA"/>
        </a:p>
      </dgm:t>
    </dgm:pt>
    <dgm:pt modelId="{A3D3D794-7A12-49AB-AFA4-F9213728AADC}" type="sibTrans" cxnId="{61ECAC6E-AC60-480D-9DCE-06B8988D2F4C}">
      <dgm:prSet/>
      <dgm:spPr/>
      <dgm:t>
        <a:bodyPr/>
        <a:lstStyle/>
        <a:p>
          <a:endParaRPr lang="en-ZA"/>
        </a:p>
      </dgm:t>
    </dgm:pt>
    <dgm:pt modelId="{85E3606F-A2C3-41D5-A34D-630CB002F3E9}" type="pres">
      <dgm:prSet presAssocID="{2BFFC708-B30F-423A-8FAE-14ACBC3E0920}" presName="Name0" presStyleCnt="0">
        <dgm:presLayoutVars>
          <dgm:dir/>
          <dgm:animLvl val="lvl"/>
          <dgm:resizeHandles val="exact"/>
        </dgm:presLayoutVars>
      </dgm:prSet>
      <dgm:spPr/>
      <dgm:t>
        <a:bodyPr/>
        <a:lstStyle/>
        <a:p>
          <a:endParaRPr lang="en-ZA"/>
        </a:p>
      </dgm:t>
    </dgm:pt>
    <dgm:pt modelId="{32E65F9F-D54F-43A1-9460-588574D9C627}" type="pres">
      <dgm:prSet presAssocID="{E8AB7AAB-8C91-4AAA-AACD-975B61D8BCBE}" presName="composite" presStyleCnt="0"/>
      <dgm:spPr/>
    </dgm:pt>
    <dgm:pt modelId="{41FD355B-9100-4376-8C77-B9FEEDC49482}" type="pres">
      <dgm:prSet presAssocID="{E8AB7AAB-8C91-4AAA-AACD-975B61D8BCBE}" presName="parTx" presStyleLbl="alignNode1" presStyleIdx="0" presStyleCnt="1">
        <dgm:presLayoutVars>
          <dgm:chMax val="0"/>
          <dgm:chPref val="0"/>
          <dgm:bulletEnabled val="1"/>
        </dgm:presLayoutVars>
      </dgm:prSet>
      <dgm:spPr/>
      <dgm:t>
        <a:bodyPr/>
        <a:lstStyle/>
        <a:p>
          <a:endParaRPr lang="en-ZA"/>
        </a:p>
      </dgm:t>
    </dgm:pt>
    <dgm:pt modelId="{DDA302FE-4B21-4BDA-B64D-2738DA1176C7}" type="pres">
      <dgm:prSet presAssocID="{E8AB7AAB-8C91-4AAA-AACD-975B61D8BCBE}" presName="desTx" presStyleLbl="alignAccFollowNode1" presStyleIdx="0" presStyleCnt="1">
        <dgm:presLayoutVars>
          <dgm:bulletEnabled val="1"/>
        </dgm:presLayoutVars>
      </dgm:prSet>
      <dgm:spPr/>
      <dgm:t>
        <a:bodyPr/>
        <a:lstStyle/>
        <a:p>
          <a:endParaRPr lang="en-ZA"/>
        </a:p>
      </dgm:t>
    </dgm:pt>
  </dgm:ptLst>
  <dgm:cxnLst>
    <dgm:cxn modelId="{A5977B60-7198-4DD0-A9C8-213D2A8B21F7}" type="presOf" srcId="{44631451-31FE-4DE7-A2A6-B72D497B75BD}" destId="{DDA302FE-4B21-4BDA-B64D-2738DA1176C7}" srcOrd="0" destOrd="4" presId="urn:microsoft.com/office/officeart/2005/8/layout/hList1"/>
    <dgm:cxn modelId="{ABF87858-F495-4CF5-BED2-AFEC6FE6058D}" srcId="{E8AB7AAB-8C91-4AAA-AACD-975B61D8BCBE}" destId="{1EF1EF8F-972F-4D61-9753-796797280575}" srcOrd="0" destOrd="0" parTransId="{CC4034C7-138D-4FB7-8D03-2A53F3593BE7}" sibTransId="{2259B48D-3CEC-4FAB-8FD5-F4394006C9DF}"/>
    <dgm:cxn modelId="{61ECAC6E-AC60-480D-9DCE-06B8988D2F4C}" srcId="{44631451-31FE-4DE7-A2A6-B72D497B75BD}" destId="{58C37041-AFD6-413F-81E3-E95D4AA10A30}" srcOrd="5" destOrd="0" parTransId="{6F96BE29-2D76-431B-B633-5E5B025D2575}" sibTransId="{A3D3D794-7A12-49AB-AFA4-F9213728AADC}"/>
    <dgm:cxn modelId="{0F99F3C6-CFCA-4868-9A97-B8616E1A3660}" srcId="{1EF1EF8F-972F-4D61-9753-796797280575}" destId="{168258B2-A5EE-4C7E-8288-3187FF71481D}" srcOrd="0" destOrd="0" parTransId="{0E4A11EC-0DC7-4A67-8307-B9E7A4E5108D}" sibTransId="{3DEE9CC4-4AC8-4E5A-92A4-87C18D8444D7}"/>
    <dgm:cxn modelId="{3267A7E8-3725-457B-8794-796E56C5B4F5}" srcId="{44631451-31FE-4DE7-A2A6-B72D497B75BD}" destId="{7104F4BF-EAC3-442E-8CCF-27118B9271D7}" srcOrd="4" destOrd="0" parTransId="{2F2844FA-9473-40B0-9B90-684E1374A76A}" sibTransId="{B8F85BAF-37AE-4734-A9F2-10E0D6421614}"/>
    <dgm:cxn modelId="{483EEA71-BC8E-46BA-B66B-32134492C795}" type="presOf" srcId="{98E641C4-7DF8-4B9C-A3AF-B70963927A58}" destId="{DDA302FE-4B21-4BDA-B64D-2738DA1176C7}" srcOrd="0" destOrd="7" presId="urn:microsoft.com/office/officeart/2005/8/layout/hList1"/>
    <dgm:cxn modelId="{2C742248-9710-4A5C-83F3-92B1AA976DB8}" type="presOf" srcId="{168258B2-A5EE-4C7E-8288-3187FF71481D}" destId="{DDA302FE-4B21-4BDA-B64D-2738DA1176C7}" srcOrd="0" destOrd="1" presId="urn:microsoft.com/office/officeart/2005/8/layout/hList1"/>
    <dgm:cxn modelId="{83F9D452-5B6D-48E3-83E9-095CE6927044}" srcId="{44631451-31FE-4DE7-A2A6-B72D497B75BD}" destId="{ECA53E49-5E52-410F-8727-3D259AB2A968}" srcOrd="1" destOrd="0" parTransId="{A34DA3AF-E4C8-41CF-8889-9F32F8820B5D}" sibTransId="{2FEB0A55-0DB4-48EB-B41A-36FB98DA599F}"/>
    <dgm:cxn modelId="{FA17C4ED-24D1-4A9E-8AC8-406BFD518D0C}" type="presOf" srcId="{EFD57AC3-5887-4D46-A532-A3A4B0601036}" destId="{DDA302FE-4B21-4BDA-B64D-2738DA1176C7}" srcOrd="0" destOrd="8" presId="urn:microsoft.com/office/officeart/2005/8/layout/hList1"/>
    <dgm:cxn modelId="{EE0E5DBE-7E63-4412-9705-05C78D51AFA0}" srcId="{2BFFC708-B30F-423A-8FAE-14ACBC3E0920}" destId="{E8AB7AAB-8C91-4AAA-AACD-975B61D8BCBE}" srcOrd="0" destOrd="0" parTransId="{30CD7174-0083-45D9-A377-F16C242AE8DA}" sibTransId="{0FA71625-5E74-4DAC-8084-56A90B1FC51F}"/>
    <dgm:cxn modelId="{829E8D24-90AE-4569-BDC8-559FF718A69A}" srcId="{1EF1EF8F-972F-4D61-9753-796797280575}" destId="{FF074969-89FB-43CA-9E9D-EC6F3618F3F8}" srcOrd="2" destOrd="0" parTransId="{BBF8A0E3-DE1C-4B1D-AF47-296515861512}" sibTransId="{2739C4BF-5593-4B35-855E-906B009DA201}"/>
    <dgm:cxn modelId="{4C53B3C3-50B0-45EF-8BD1-821E2257A300}" srcId="{44631451-31FE-4DE7-A2A6-B72D497B75BD}" destId="{98E641C4-7DF8-4B9C-A3AF-B70963927A58}" srcOrd="2" destOrd="0" parTransId="{6BB7FA56-318D-4A71-97E2-3DB190C43DFD}" sibTransId="{2F79621B-A464-4CFC-A84F-95B55CD57F4C}"/>
    <dgm:cxn modelId="{80FAF8B2-7700-4CE5-B8E5-58FF226131F9}" type="presOf" srcId="{FF074969-89FB-43CA-9E9D-EC6F3618F3F8}" destId="{DDA302FE-4B21-4BDA-B64D-2738DA1176C7}" srcOrd="0" destOrd="3" presId="urn:microsoft.com/office/officeart/2005/8/layout/hList1"/>
    <dgm:cxn modelId="{D165F176-076F-4C64-829F-8978DA8E875E}" srcId="{1EF1EF8F-972F-4D61-9753-796797280575}" destId="{AB24EAAC-599C-4532-9533-6E02A3DBFAB3}" srcOrd="1" destOrd="0" parTransId="{F7E0F3A0-67DA-4FC4-8D60-20E605E37FE2}" sibTransId="{E4484580-BB66-4580-8BC3-556B92F412C3}"/>
    <dgm:cxn modelId="{4D32DF5B-E050-48C3-83B4-8EBFAFB411FA}" type="presOf" srcId="{AB24EAAC-599C-4532-9533-6E02A3DBFAB3}" destId="{DDA302FE-4B21-4BDA-B64D-2738DA1176C7}" srcOrd="0" destOrd="2" presId="urn:microsoft.com/office/officeart/2005/8/layout/hList1"/>
    <dgm:cxn modelId="{23CFCA21-F4B6-461C-B6BF-6CFBBC04F2A4}" type="presOf" srcId="{ECA53E49-5E52-410F-8727-3D259AB2A968}" destId="{DDA302FE-4B21-4BDA-B64D-2738DA1176C7}" srcOrd="0" destOrd="6" presId="urn:microsoft.com/office/officeart/2005/8/layout/hList1"/>
    <dgm:cxn modelId="{B333F118-00FF-4FBD-A44F-B1D9AF871C7C}" type="presOf" srcId="{58C37041-AFD6-413F-81E3-E95D4AA10A30}" destId="{DDA302FE-4B21-4BDA-B64D-2738DA1176C7}" srcOrd="0" destOrd="10" presId="urn:microsoft.com/office/officeart/2005/8/layout/hList1"/>
    <dgm:cxn modelId="{4E3A3CFA-AEB0-4397-9FA0-DF61024088EC}" type="presOf" srcId="{99BE68EF-B1EC-41EA-B91F-3427A762198A}" destId="{DDA302FE-4B21-4BDA-B64D-2738DA1176C7}" srcOrd="0" destOrd="5" presId="urn:microsoft.com/office/officeart/2005/8/layout/hList1"/>
    <dgm:cxn modelId="{C570669B-DBD9-4B96-BFBB-CB92931F65C1}" srcId="{44631451-31FE-4DE7-A2A6-B72D497B75BD}" destId="{EFD57AC3-5887-4D46-A532-A3A4B0601036}" srcOrd="3" destOrd="0" parTransId="{9768008F-99A5-47A2-B75A-5D9F4A4B8ACC}" sibTransId="{D3BC5382-67A9-48E5-9495-D5F3F257ABBA}"/>
    <dgm:cxn modelId="{CC6A5217-7383-42A4-B533-5CE789218A16}" type="presOf" srcId="{E8AB7AAB-8C91-4AAA-AACD-975B61D8BCBE}" destId="{41FD355B-9100-4376-8C77-B9FEEDC49482}" srcOrd="0" destOrd="0" presId="urn:microsoft.com/office/officeart/2005/8/layout/hList1"/>
    <dgm:cxn modelId="{7B2503C8-F942-4FDD-9C29-95DA05CD05D5}" type="presOf" srcId="{2BFFC708-B30F-423A-8FAE-14ACBC3E0920}" destId="{85E3606F-A2C3-41D5-A34D-630CB002F3E9}" srcOrd="0" destOrd="0" presId="urn:microsoft.com/office/officeart/2005/8/layout/hList1"/>
    <dgm:cxn modelId="{FC9EB271-E29B-48CF-B2DE-AB0C8B1F2343}" srcId="{E8AB7AAB-8C91-4AAA-AACD-975B61D8BCBE}" destId="{44631451-31FE-4DE7-A2A6-B72D497B75BD}" srcOrd="1" destOrd="0" parTransId="{BCE24565-AE5E-4BF8-B610-C801AD801F90}" sibTransId="{EDA4726F-B140-4995-A7CD-B5755C877B14}"/>
    <dgm:cxn modelId="{55B9DE38-7088-43D5-9FB1-70D9179B2CD4}" type="presOf" srcId="{1EF1EF8F-972F-4D61-9753-796797280575}" destId="{DDA302FE-4B21-4BDA-B64D-2738DA1176C7}" srcOrd="0" destOrd="0" presId="urn:microsoft.com/office/officeart/2005/8/layout/hList1"/>
    <dgm:cxn modelId="{7EF0CA2E-1FDC-47A0-8D1E-E76BE1525D19}" srcId="{44631451-31FE-4DE7-A2A6-B72D497B75BD}" destId="{99BE68EF-B1EC-41EA-B91F-3427A762198A}" srcOrd="0" destOrd="0" parTransId="{EF5A514E-87D8-424F-9E2A-E0741F47ED4D}" sibTransId="{553D682F-3BC2-4A88-BD7A-5551CDFA3B57}"/>
    <dgm:cxn modelId="{74654567-3D17-4722-8563-2347B7827A46}" type="presOf" srcId="{7104F4BF-EAC3-442E-8CCF-27118B9271D7}" destId="{DDA302FE-4B21-4BDA-B64D-2738DA1176C7}" srcOrd="0" destOrd="9" presId="urn:microsoft.com/office/officeart/2005/8/layout/hList1"/>
    <dgm:cxn modelId="{EA1C2071-5943-41EC-98FC-18E7AB078A07}" type="presParOf" srcId="{85E3606F-A2C3-41D5-A34D-630CB002F3E9}" destId="{32E65F9F-D54F-43A1-9460-588574D9C627}" srcOrd="0" destOrd="0" presId="urn:microsoft.com/office/officeart/2005/8/layout/hList1"/>
    <dgm:cxn modelId="{7D46C7EB-5E99-463E-BA1A-5E2A83981BF3}" type="presParOf" srcId="{32E65F9F-D54F-43A1-9460-588574D9C627}" destId="{41FD355B-9100-4376-8C77-B9FEEDC49482}" srcOrd="0" destOrd="0" presId="urn:microsoft.com/office/officeart/2005/8/layout/hList1"/>
    <dgm:cxn modelId="{C4798E2D-8957-46B8-BB38-0C882133F0FB}" type="presParOf" srcId="{32E65F9F-D54F-43A1-9460-588574D9C627}" destId="{DDA302FE-4B21-4BDA-B64D-2738DA1176C7}"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1FD355B-9100-4376-8C77-B9FEEDC49482}">
      <dsp:nvSpPr>
        <dsp:cNvPr id="0" name=""/>
        <dsp:cNvSpPr/>
      </dsp:nvSpPr>
      <dsp:spPr>
        <a:xfrm>
          <a:off x="0" y="20239"/>
          <a:ext cx="8663880" cy="43200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GB" sz="1500" b="1" i="1" kern="1200" dirty="0" smtClean="0"/>
            <a:t>Good governance</a:t>
          </a:r>
          <a:endParaRPr lang="en-ZA" sz="1500" kern="1200" dirty="0"/>
        </a:p>
      </dsp:txBody>
      <dsp:txXfrm>
        <a:off x="0" y="20239"/>
        <a:ext cx="8663880" cy="432000"/>
      </dsp:txXfrm>
    </dsp:sp>
    <dsp:sp modelId="{DDA302FE-4B21-4BDA-B64D-2738DA1176C7}">
      <dsp:nvSpPr>
        <dsp:cNvPr id="0" name=""/>
        <dsp:cNvSpPr/>
      </dsp:nvSpPr>
      <dsp:spPr>
        <a:xfrm>
          <a:off x="0" y="452239"/>
          <a:ext cx="8663880" cy="3952800"/>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smtClean="0"/>
            <a:t>EPOCA </a:t>
          </a:r>
        </a:p>
        <a:p>
          <a:pPr marL="228600" lvl="2" indent="-114300" algn="l" defTabSz="666750">
            <a:lnSpc>
              <a:spcPct val="90000"/>
            </a:lnSpc>
            <a:spcBef>
              <a:spcPct val="0"/>
            </a:spcBef>
            <a:spcAft>
              <a:spcPct val="15000"/>
            </a:spcAft>
            <a:buChar char="••"/>
          </a:pPr>
          <a:r>
            <a:rPr lang="en-GB" sz="1500" kern="1200" dirty="0" smtClean="0"/>
            <a:t>requirement to hold a public enquiry before a decision to “grant, renew or cancel a licence with an exclusivity period or universal service obligation” or before adopting a “code of conduct” . </a:t>
          </a:r>
        </a:p>
        <a:p>
          <a:pPr marL="228600" lvl="2" indent="-114300" algn="l" defTabSz="666750">
            <a:lnSpc>
              <a:spcPct val="90000"/>
            </a:lnSpc>
            <a:spcBef>
              <a:spcPct val="0"/>
            </a:spcBef>
            <a:spcAft>
              <a:spcPct val="15000"/>
            </a:spcAft>
            <a:buChar char="••"/>
          </a:pPr>
          <a:r>
            <a:rPr lang="en-GB" sz="1500" kern="1200" dirty="0" smtClean="0"/>
            <a:t>annual consultative process “with such persons and organizations as the [regulator] may consider necessary or desirable to consult for the purpose of effectively carrying out its functions” is mandated . </a:t>
          </a:r>
        </a:p>
        <a:p>
          <a:pPr marL="228600" lvl="2" indent="-114300" algn="l" defTabSz="666750">
            <a:lnSpc>
              <a:spcPct val="90000"/>
            </a:lnSpc>
            <a:spcBef>
              <a:spcPct val="0"/>
            </a:spcBef>
            <a:spcAft>
              <a:spcPct val="15000"/>
            </a:spcAft>
            <a:buChar char="••"/>
          </a:pPr>
          <a:r>
            <a:rPr lang="en-GB" sz="1500" kern="1200" dirty="0" smtClean="0"/>
            <a:t>a “public register” of regulatory information and decisions is required to be kept and made available .</a:t>
          </a:r>
        </a:p>
        <a:p>
          <a:pPr marL="114300" lvl="1" indent="-114300" algn="l" defTabSz="666750">
            <a:lnSpc>
              <a:spcPct val="90000"/>
            </a:lnSpc>
            <a:spcBef>
              <a:spcPct val="0"/>
            </a:spcBef>
            <a:spcAft>
              <a:spcPct val="15000"/>
            </a:spcAft>
            <a:buChar char="••"/>
          </a:pPr>
          <a:r>
            <a:rPr lang="en-GB" sz="1500" b="1" kern="1200" dirty="0" smtClean="0"/>
            <a:t>UCAF Act </a:t>
          </a:r>
          <a:endParaRPr lang="en-GB" sz="1500" kern="1200" dirty="0" smtClean="0"/>
        </a:p>
        <a:p>
          <a:pPr marL="228600" lvl="2" indent="-114300" algn="l" defTabSz="666750">
            <a:lnSpc>
              <a:spcPct val="90000"/>
            </a:lnSpc>
            <a:spcBef>
              <a:spcPct val="0"/>
            </a:spcBef>
            <a:spcAft>
              <a:spcPct val="15000"/>
            </a:spcAft>
            <a:buChar char="••"/>
          </a:pPr>
          <a:r>
            <a:rPr lang="en-GB" sz="1500" kern="1200" dirty="0" smtClean="0"/>
            <a:t>Constitution and Appointment of of Board (Part III)</a:t>
          </a:r>
        </a:p>
        <a:p>
          <a:pPr marL="228600" lvl="2" indent="-114300" algn="l" defTabSz="666750">
            <a:lnSpc>
              <a:spcPct val="90000"/>
            </a:lnSpc>
            <a:spcBef>
              <a:spcPct val="0"/>
            </a:spcBef>
            <a:spcAft>
              <a:spcPct val="15000"/>
            </a:spcAft>
            <a:buChar char="••"/>
          </a:pPr>
          <a:r>
            <a:rPr lang="en-GB" sz="1500" kern="1200" dirty="0" smtClean="0"/>
            <a:t>Code of Conduct </a:t>
          </a:r>
        </a:p>
        <a:p>
          <a:pPr marL="228600" lvl="2" indent="-114300" algn="l" defTabSz="666750">
            <a:lnSpc>
              <a:spcPct val="90000"/>
            </a:lnSpc>
            <a:spcBef>
              <a:spcPct val="0"/>
            </a:spcBef>
            <a:spcAft>
              <a:spcPct val="15000"/>
            </a:spcAft>
            <a:buChar char="••"/>
          </a:pPr>
          <a:r>
            <a:rPr lang="en-GB" sz="1500" kern="1200" dirty="0" smtClean="0"/>
            <a:t>Conflict of interest</a:t>
          </a:r>
        </a:p>
        <a:p>
          <a:pPr marL="228600" lvl="2" indent="-114300" algn="l" defTabSz="666750">
            <a:lnSpc>
              <a:spcPct val="90000"/>
            </a:lnSpc>
            <a:spcBef>
              <a:spcPct val="0"/>
            </a:spcBef>
            <a:spcAft>
              <a:spcPct val="15000"/>
            </a:spcAft>
            <a:buChar char="••"/>
          </a:pPr>
          <a:r>
            <a:rPr lang="en-GB" sz="1500" kern="1200" dirty="0" smtClean="0"/>
            <a:t>Removal of Board members</a:t>
          </a:r>
        </a:p>
        <a:p>
          <a:pPr marL="228600" lvl="2" indent="-114300" algn="l" defTabSz="666750">
            <a:lnSpc>
              <a:spcPct val="90000"/>
            </a:lnSpc>
            <a:spcBef>
              <a:spcPct val="0"/>
            </a:spcBef>
            <a:spcAft>
              <a:spcPct val="15000"/>
            </a:spcAft>
            <a:buChar char="••"/>
          </a:pPr>
          <a:r>
            <a:rPr lang="en-GB" sz="1500" kern="1200" dirty="0" smtClean="0"/>
            <a:t>Accounts and financial audits</a:t>
          </a:r>
        </a:p>
        <a:p>
          <a:pPr marL="228600" lvl="2" indent="-114300" algn="l" defTabSz="666750">
            <a:lnSpc>
              <a:spcPct val="90000"/>
            </a:lnSpc>
            <a:spcBef>
              <a:spcPct val="0"/>
            </a:spcBef>
            <a:spcAft>
              <a:spcPct val="15000"/>
            </a:spcAft>
            <a:buChar char="••"/>
          </a:pPr>
          <a:r>
            <a:rPr lang="en-GB" sz="1500" kern="1200" dirty="0" smtClean="0"/>
            <a:t>Performance Audit</a:t>
          </a:r>
        </a:p>
      </dsp:txBody>
      <dsp:txXfrm>
        <a:off x="0" y="452239"/>
        <a:ext cx="8663880" cy="395280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smtClean="0">
                <a:solidFill>
                  <a:schemeClr val="tx1"/>
                </a:solidFill>
              </a:defRPr>
            </a:lvl1pPr>
          </a:lstStyle>
          <a:p>
            <a:pPr>
              <a:defRPr/>
            </a:pPr>
            <a:endParaRPr lang="fr-FR"/>
          </a:p>
        </p:txBody>
      </p:sp>
      <p:sp>
        <p:nvSpPr>
          <p:cNvPr id="28675" name="Rectangle 3"/>
          <p:cNvSpPr>
            <a:spLocks noGrp="1" noChangeArrowheads="1"/>
          </p:cNvSpPr>
          <p:nvPr>
            <p:ph type="dt" sz="quarter"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smtClean="0">
                <a:solidFill>
                  <a:schemeClr val="tx1"/>
                </a:solidFill>
              </a:defRPr>
            </a:lvl1pPr>
          </a:lstStyle>
          <a:p>
            <a:pPr>
              <a:defRPr/>
            </a:pPr>
            <a:endParaRPr lang="fr-FR"/>
          </a:p>
        </p:txBody>
      </p:sp>
      <p:sp>
        <p:nvSpPr>
          <p:cNvPr id="28676" name="Rectangle 4"/>
          <p:cNvSpPr>
            <a:spLocks noGrp="1" noChangeArrowheads="1"/>
          </p:cNvSpPr>
          <p:nvPr>
            <p:ph type="ftr" sz="quarter" idx="2"/>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smtClean="0">
                <a:solidFill>
                  <a:schemeClr val="tx1"/>
                </a:solidFill>
              </a:defRPr>
            </a:lvl1pPr>
          </a:lstStyle>
          <a:p>
            <a:pPr>
              <a:defRPr/>
            </a:pPr>
            <a:endParaRPr lang="fr-FR"/>
          </a:p>
        </p:txBody>
      </p:sp>
      <p:sp>
        <p:nvSpPr>
          <p:cNvPr id="28677" name="Rectangle 5"/>
          <p:cNvSpPr>
            <a:spLocks noGrp="1" noChangeArrowheads="1"/>
          </p:cNvSpPr>
          <p:nvPr>
            <p:ph type="sldNum" sz="quarter" idx="3"/>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smtClean="0">
                <a:solidFill>
                  <a:schemeClr val="tx1"/>
                </a:solidFill>
              </a:defRPr>
            </a:lvl1pPr>
          </a:lstStyle>
          <a:p>
            <a:pPr>
              <a:defRPr/>
            </a:pPr>
            <a:fld id="{F74EB3A5-611F-4F45-B07A-31AE4C54788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smtClean="0">
                <a:solidFill>
                  <a:schemeClr val="tx1"/>
                </a:solidFill>
              </a:defRPr>
            </a:lvl1pPr>
          </a:lstStyle>
          <a:p>
            <a:pPr>
              <a:defRPr/>
            </a:pPr>
            <a:endParaRPr lang="fr-FR"/>
          </a:p>
        </p:txBody>
      </p:sp>
      <p:sp>
        <p:nvSpPr>
          <p:cNvPr id="48131" name="Rectangle 3"/>
          <p:cNvSpPr>
            <a:spLocks noGrp="1" noChangeArrowheads="1"/>
          </p:cNvSpPr>
          <p:nvPr>
            <p:ph type="dt"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smtClean="0">
                <a:solidFill>
                  <a:schemeClr val="tx1"/>
                </a:solidFill>
              </a:defRPr>
            </a:lvl1pPr>
          </a:lstStyle>
          <a:p>
            <a:pPr>
              <a:defRPr/>
            </a:pPr>
            <a:endParaRPr lang="fr-FR"/>
          </a:p>
        </p:txBody>
      </p:sp>
      <p:sp>
        <p:nvSpPr>
          <p:cNvPr id="19460" name="Rectangle 4"/>
          <p:cNvSpPr>
            <a:spLocks noGrp="1" noRot="1" noChangeAspect="1" noChangeArrowheads="1" noTextEdit="1"/>
          </p:cNvSpPr>
          <p:nvPr>
            <p:ph type="sldImg" idx="2"/>
          </p:nvPr>
        </p:nvSpPr>
        <p:spPr bwMode="auto">
          <a:xfrm>
            <a:off x="912813" y="744538"/>
            <a:ext cx="4957762" cy="3717925"/>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04875" y="4711700"/>
            <a:ext cx="4972050" cy="4462463"/>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smtClean="0">
                <a:solidFill>
                  <a:schemeClr val="tx1"/>
                </a:solidFill>
              </a:defRPr>
            </a:lvl1pPr>
          </a:lstStyle>
          <a:p>
            <a:pPr>
              <a:defRPr/>
            </a:pPr>
            <a:endParaRPr lang="fr-FR"/>
          </a:p>
        </p:txBody>
      </p:sp>
      <p:sp>
        <p:nvSpPr>
          <p:cNvPr id="48135" name="Rectangle 7"/>
          <p:cNvSpPr>
            <a:spLocks noGrp="1" noChangeArrowheads="1"/>
          </p:cNvSpPr>
          <p:nvPr>
            <p:ph type="sldNum" sz="quarter" idx="5"/>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smtClean="0">
                <a:solidFill>
                  <a:schemeClr val="tx1"/>
                </a:solidFill>
              </a:defRPr>
            </a:lvl1pPr>
          </a:lstStyle>
          <a:p>
            <a:pPr>
              <a:defRPr/>
            </a:pPr>
            <a:fld id="{2046102D-223B-4865-B490-43E00A49857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C9CB9BF-F5DA-4CBD-BE7B-B63A4B74636A}" type="slidenum">
              <a:rPr lang="en-US"/>
              <a:pPr/>
              <a:t>1</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lnSpc>
                <a:spcPct val="120000"/>
              </a:lnSpc>
            </a:pPr>
            <a:endParaRPr lang="de-DE"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2.jpeg"/><Relationship Id="rId7"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jpeg"/><Relationship Id="rId9"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srcRect l="6723" b="12773"/>
          <a:stretch>
            <a:fillRect/>
          </a:stretch>
        </p:blipFill>
        <p:spPr bwMode="auto">
          <a:xfrm>
            <a:off x="0" y="809625"/>
            <a:ext cx="6467475" cy="6048375"/>
          </a:xfrm>
          <a:prstGeom prst="rect">
            <a:avLst/>
          </a:prstGeom>
          <a:noFill/>
          <a:ln w="9525">
            <a:noFill/>
            <a:miter lim="800000"/>
            <a:headEnd/>
            <a:tailEnd/>
          </a:ln>
        </p:spPr>
      </p:pic>
      <p:sp>
        <p:nvSpPr>
          <p:cNvPr id="5" name="Text Box 7"/>
          <p:cNvSpPr txBox="1">
            <a:spLocks noChangeArrowheads="1"/>
          </p:cNvSpPr>
          <p:nvPr/>
        </p:nvSpPr>
        <p:spPr bwMode="auto">
          <a:xfrm>
            <a:off x="7620000" y="6175375"/>
            <a:ext cx="1281113" cy="501650"/>
          </a:xfrm>
          <a:prstGeom prst="rect">
            <a:avLst/>
          </a:prstGeom>
          <a:noFill/>
          <a:ln>
            <a:noFill/>
          </a:ln>
          <a:extLst>
            <a:ext uri="{909E8E84-426E-40DD-AFC4-6F175D3DCCD1}"/>
            <a:ext uri="{91240B29-F687-4F45-9708-019B960494DF}"/>
          </a:extLst>
        </p:spPr>
        <p:txBody>
          <a:bodyPr wrap="none">
            <a:spAutoFit/>
          </a:bodyPr>
          <a:lstStyle>
            <a:lvl1pPr>
              <a:defRPr sz="1900">
                <a:solidFill>
                  <a:srgbClr val="646464"/>
                </a:solidFill>
                <a:latin typeface="Verdana" pitchFamily="34" charset="0"/>
              </a:defRPr>
            </a:lvl1pPr>
            <a:lvl2pPr marL="742950" indent="-285750">
              <a:defRPr sz="1900">
                <a:solidFill>
                  <a:srgbClr val="646464"/>
                </a:solidFill>
                <a:latin typeface="Verdana" pitchFamily="34" charset="0"/>
              </a:defRPr>
            </a:lvl2pPr>
            <a:lvl3pPr marL="1143000" indent="-228600">
              <a:defRPr sz="1900">
                <a:solidFill>
                  <a:srgbClr val="646464"/>
                </a:solidFill>
                <a:latin typeface="Verdana" pitchFamily="34" charset="0"/>
              </a:defRPr>
            </a:lvl3pPr>
            <a:lvl4pPr marL="1600200" indent="-228600">
              <a:defRPr sz="1900">
                <a:solidFill>
                  <a:srgbClr val="646464"/>
                </a:solidFill>
                <a:latin typeface="Verdana" pitchFamily="34" charset="0"/>
              </a:defRPr>
            </a:lvl4pPr>
            <a:lvl5pPr marL="2057400" indent="-228600">
              <a:defRPr sz="1900">
                <a:solidFill>
                  <a:srgbClr val="646464"/>
                </a:solidFill>
                <a:latin typeface="Verdana" pitchFamily="34" charset="0"/>
              </a:defRPr>
            </a:lvl5pPr>
            <a:lvl6pPr marL="2514600" indent="-228600" eaLnBrk="0" fontAlgn="base" hangingPunct="0">
              <a:spcBef>
                <a:spcPct val="0"/>
              </a:spcBef>
              <a:spcAft>
                <a:spcPct val="0"/>
              </a:spcAft>
              <a:defRPr sz="1900">
                <a:solidFill>
                  <a:srgbClr val="646464"/>
                </a:solidFill>
                <a:latin typeface="Verdana" pitchFamily="34" charset="0"/>
              </a:defRPr>
            </a:lvl6pPr>
            <a:lvl7pPr marL="2971800" indent="-228600" eaLnBrk="0" fontAlgn="base" hangingPunct="0">
              <a:spcBef>
                <a:spcPct val="0"/>
              </a:spcBef>
              <a:spcAft>
                <a:spcPct val="0"/>
              </a:spcAft>
              <a:defRPr sz="1900">
                <a:solidFill>
                  <a:srgbClr val="646464"/>
                </a:solidFill>
                <a:latin typeface="Verdana" pitchFamily="34" charset="0"/>
              </a:defRPr>
            </a:lvl7pPr>
            <a:lvl8pPr marL="3429000" indent="-228600" eaLnBrk="0" fontAlgn="base" hangingPunct="0">
              <a:spcBef>
                <a:spcPct val="0"/>
              </a:spcBef>
              <a:spcAft>
                <a:spcPct val="0"/>
              </a:spcAft>
              <a:defRPr sz="1900">
                <a:solidFill>
                  <a:srgbClr val="646464"/>
                </a:solidFill>
                <a:latin typeface="Verdana" pitchFamily="34" charset="0"/>
              </a:defRPr>
            </a:lvl8pPr>
            <a:lvl9pPr marL="3886200" indent="-228600" eaLnBrk="0" fontAlgn="base" hangingPunct="0">
              <a:spcBef>
                <a:spcPct val="0"/>
              </a:spcBef>
              <a:spcAft>
                <a:spcPct val="0"/>
              </a:spcAft>
              <a:defRPr sz="1900">
                <a:solidFill>
                  <a:srgbClr val="646464"/>
                </a:solidFill>
                <a:latin typeface="Verdana" pitchFamily="34" charset="0"/>
              </a:defRPr>
            </a:lvl9pPr>
          </a:lstStyle>
          <a:p>
            <a:pPr>
              <a:lnSpc>
                <a:spcPct val="90000"/>
              </a:lnSpc>
              <a:defRPr/>
            </a:pPr>
            <a:r>
              <a:rPr lang="en-US" sz="1000" smtClean="0">
                <a:solidFill>
                  <a:schemeClr val="bg1"/>
                </a:solidFill>
                <a:latin typeface="Univers" pitchFamily="34" charset="0"/>
              </a:rPr>
              <a:t>International</a:t>
            </a:r>
            <a:br>
              <a:rPr lang="en-US" sz="1000" smtClean="0">
                <a:solidFill>
                  <a:schemeClr val="bg1"/>
                </a:solidFill>
                <a:latin typeface="Univers" pitchFamily="34" charset="0"/>
              </a:rPr>
            </a:br>
            <a:r>
              <a:rPr lang="en-US" sz="1000" smtClean="0">
                <a:solidFill>
                  <a:schemeClr val="bg1"/>
                </a:solidFill>
                <a:latin typeface="Univers" pitchFamily="34" charset="0"/>
              </a:rPr>
              <a:t>Telecommunication</a:t>
            </a:r>
            <a:br>
              <a:rPr lang="en-US" sz="1000" smtClean="0">
                <a:solidFill>
                  <a:schemeClr val="bg1"/>
                </a:solidFill>
                <a:latin typeface="Univers" pitchFamily="34" charset="0"/>
              </a:rPr>
            </a:br>
            <a:r>
              <a:rPr lang="en-US" sz="1000" smtClean="0">
                <a:solidFill>
                  <a:schemeClr val="bg1"/>
                </a:solidFill>
                <a:latin typeface="Univers" pitchFamily="34" charset="0"/>
              </a:rPr>
              <a:t>Union</a:t>
            </a:r>
          </a:p>
        </p:txBody>
      </p:sp>
      <p:sp>
        <p:nvSpPr>
          <p:cNvPr id="6" name="Rectangle 8"/>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solidFill>
                <a:schemeClr val="tx1"/>
              </a:solidFill>
            </a:endParaRPr>
          </a:p>
        </p:txBody>
      </p:sp>
      <p:sp>
        <p:nvSpPr>
          <p:cNvPr id="7" name="Rectangle 9"/>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solidFill>
                <a:schemeClr val="tx1"/>
              </a:solidFill>
            </a:endParaRPr>
          </a:p>
        </p:txBody>
      </p:sp>
      <p:sp>
        <p:nvSpPr>
          <p:cNvPr id="8" name="Rectangle 10"/>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a:defRPr/>
            </a:pPr>
            <a:r>
              <a:rPr lang="en-US" sz="1000">
                <a:solidFill>
                  <a:srgbClr val="000000"/>
                </a:solidFill>
              </a:rPr>
              <a:t> </a:t>
            </a:r>
            <a:endParaRPr lang="en-US" sz="2400">
              <a:solidFill>
                <a:schemeClr val="tx1"/>
              </a:solidFill>
            </a:endParaRPr>
          </a:p>
        </p:txBody>
      </p:sp>
      <p:sp>
        <p:nvSpPr>
          <p:cNvPr id="9" name="Line 21"/>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p:spPr>
        <p:txBody>
          <a:bodyPr/>
          <a:lstStyle/>
          <a:p>
            <a:pPr>
              <a:defRPr/>
            </a:pPr>
            <a:endParaRPr lang="en-ZA"/>
          </a:p>
        </p:txBody>
      </p:sp>
      <p:sp>
        <p:nvSpPr>
          <p:cNvPr id="10" name="Line 25"/>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p:spPr>
        <p:txBody>
          <a:bodyPr/>
          <a:lstStyle/>
          <a:p>
            <a:pPr>
              <a:defRPr/>
            </a:pPr>
            <a:endParaRPr lang="en-ZA"/>
          </a:p>
        </p:txBody>
      </p:sp>
      <p:pic>
        <p:nvPicPr>
          <p:cNvPr id="11" name="Picture 28"/>
          <p:cNvPicPr>
            <a:picLocks noChangeAspect="1" noChangeArrowheads="1"/>
          </p:cNvPicPr>
          <p:nvPr userDrawn="1"/>
        </p:nvPicPr>
        <p:blipFill>
          <a:blip r:embed="rId3" cstate="print"/>
          <a:srcRect/>
          <a:stretch>
            <a:fillRect/>
          </a:stretch>
        </p:blipFill>
        <p:spPr bwMode="white">
          <a:xfrm>
            <a:off x="7019925" y="5854700"/>
            <a:ext cx="1944688" cy="815975"/>
          </a:xfrm>
          <a:prstGeom prst="rect">
            <a:avLst/>
          </a:prstGeom>
          <a:noFill/>
          <a:ln w="76200" algn="ctr">
            <a:noFill/>
            <a:miter lim="800000"/>
            <a:headEnd/>
            <a:tailEnd/>
          </a:ln>
        </p:spPr>
      </p:pic>
      <p:pic>
        <p:nvPicPr>
          <p:cNvPr id="12" name="Picture 13" descr="logo_ue"/>
          <p:cNvPicPr>
            <a:picLocks noChangeAspect="1" noChangeArrowheads="1"/>
          </p:cNvPicPr>
          <p:nvPr userDrawn="1"/>
        </p:nvPicPr>
        <p:blipFill>
          <a:blip r:embed="rId4" cstate="print"/>
          <a:srcRect/>
          <a:stretch>
            <a:fillRect/>
          </a:stretch>
        </p:blipFill>
        <p:spPr bwMode="auto">
          <a:xfrm>
            <a:off x="1258888" y="6035675"/>
            <a:ext cx="1008062" cy="671513"/>
          </a:xfrm>
          <a:prstGeom prst="rect">
            <a:avLst/>
          </a:prstGeom>
          <a:noFill/>
          <a:ln w="9525">
            <a:noFill/>
            <a:miter lim="800000"/>
            <a:headEnd/>
            <a:tailEnd/>
          </a:ln>
        </p:spPr>
      </p:pic>
      <p:pic>
        <p:nvPicPr>
          <p:cNvPr id="13" name="Picture 13" descr="logo_ue"/>
          <p:cNvPicPr>
            <a:picLocks noChangeAspect="1" noChangeArrowheads="1"/>
          </p:cNvPicPr>
          <p:nvPr userDrawn="1"/>
        </p:nvPicPr>
        <p:blipFill>
          <a:blip r:embed="rId4" cstate="print"/>
          <a:srcRect/>
          <a:stretch>
            <a:fillRect/>
          </a:stretch>
        </p:blipFill>
        <p:spPr bwMode="auto">
          <a:xfrm>
            <a:off x="1281113" y="6035675"/>
            <a:ext cx="1008062" cy="671513"/>
          </a:xfrm>
          <a:prstGeom prst="rect">
            <a:avLst/>
          </a:prstGeom>
          <a:noFill/>
          <a:ln w="9525">
            <a:noFill/>
            <a:miter lim="800000"/>
            <a:headEnd/>
            <a:tailEnd/>
          </a:ln>
        </p:spPr>
      </p:pic>
      <p:pic>
        <p:nvPicPr>
          <p:cNvPr id="14" name="Picture 16" descr="Description: Description: drapeau_gabon.gif"/>
          <p:cNvPicPr>
            <a:picLocks noChangeAspect="1" noChangeArrowheads="1"/>
          </p:cNvPicPr>
          <p:nvPr userDrawn="1"/>
        </p:nvPicPr>
        <p:blipFill>
          <a:blip r:embed="rId5" cstate="print"/>
          <a:srcRect/>
          <a:stretch>
            <a:fillRect/>
          </a:stretch>
        </p:blipFill>
        <p:spPr bwMode="auto">
          <a:xfrm>
            <a:off x="179388" y="6053138"/>
            <a:ext cx="936625" cy="593725"/>
          </a:xfrm>
          <a:prstGeom prst="rect">
            <a:avLst/>
          </a:prstGeom>
          <a:noFill/>
          <a:ln w="9525">
            <a:noFill/>
            <a:miter lim="800000"/>
            <a:headEnd/>
            <a:tailEnd/>
          </a:ln>
        </p:spPr>
      </p:pic>
      <p:pic>
        <p:nvPicPr>
          <p:cNvPr id="15" name="Picture 17" descr="Description: Description: C:\Users\Administrator\Documents\ACPLOGOC.TIF"/>
          <p:cNvPicPr>
            <a:picLocks noChangeAspect="1" noChangeArrowheads="1"/>
          </p:cNvPicPr>
          <p:nvPr userDrawn="1"/>
        </p:nvPicPr>
        <p:blipFill>
          <a:blip r:embed="rId6" cstate="print"/>
          <a:srcRect/>
          <a:stretch>
            <a:fillRect/>
          </a:stretch>
        </p:blipFill>
        <p:spPr bwMode="auto">
          <a:xfrm>
            <a:off x="2660650" y="6035675"/>
            <a:ext cx="857250" cy="566738"/>
          </a:xfrm>
          <a:prstGeom prst="rect">
            <a:avLst/>
          </a:prstGeom>
          <a:noFill/>
          <a:ln w="9525">
            <a:noFill/>
            <a:miter lim="800000"/>
            <a:headEnd/>
            <a:tailEnd/>
          </a:ln>
        </p:spPr>
      </p:pic>
      <p:pic>
        <p:nvPicPr>
          <p:cNvPr id="16" name="Picture 22"/>
          <p:cNvPicPr>
            <a:picLocks noChangeAspect="1" noChangeArrowheads="1"/>
          </p:cNvPicPr>
          <p:nvPr userDrawn="1"/>
        </p:nvPicPr>
        <p:blipFill>
          <a:blip r:embed="rId7" cstate="print"/>
          <a:srcRect/>
          <a:stretch>
            <a:fillRect/>
          </a:stretch>
        </p:blipFill>
        <p:spPr bwMode="auto">
          <a:xfrm>
            <a:off x="3687763" y="5984875"/>
            <a:ext cx="865187" cy="685800"/>
          </a:xfrm>
          <a:prstGeom prst="rect">
            <a:avLst/>
          </a:prstGeom>
          <a:noFill/>
          <a:ln w="9525">
            <a:noFill/>
            <a:miter lim="800000"/>
            <a:headEnd/>
            <a:tailEnd/>
          </a:ln>
        </p:spPr>
      </p:pic>
      <p:pic>
        <p:nvPicPr>
          <p:cNvPr id="17" name="Picture 19" descr="Description: logo"/>
          <p:cNvPicPr>
            <a:picLocks noChangeAspect="1" noChangeArrowheads="1"/>
          </p:cNvPicPr>
          <p:nvPr userDrawn="1"/>
        </p:nvPicPr>
        <p:blipFill>
          <a:blip r:embed="rId8" cstate="print"/>
          <a:srcRect/>
          <a:stretch>
            <a:fillRect/>
          </a:stretch>
        </p:blipFill>
        <p:spPr bwMode="auto">
          <a:xfrm>
            <a:off x="4859338" y="6008688"/>
            <a:ext cx="720725" cy="577850"/>
          </a:xfrm>
          <a:prstGeom prst="rect">
            <a:avLst/>
          </a:prstGeom>
          <a:noFill/>
          <a:ln w="9525">
            <a:noFill/>
            <a:miter lim="800000"/>
            <a:headEnd/>
            <a:tailEnd/>
          </a:ln>
        </p:spPr>
      </p:pic>
      <p:pic>
        <p:nvPicPr>
          <p:cNvPr id="18" name="Picture 18" descr="Description: sadc"/>
          <p:cNvPicPr>
            <a:picLocks noChangeAspect="1" noChangeArrowheads="1"/>
          </p:cNvPicPr>
          <p:nvPr userDrawn="1"/>
        </p:nvPicPr>
        <p:blipFill>
          <a:blip r:embed="rId9" cstate="print"/>
          <a:srcRect/>
          <a:stretch>
            <a:fillRect/>
          </a:stretch>
        </p:blipFill>
        <p:spPr bwMode="auto">
          <a:xfrm>
            <a:off x="5880100" y="6045200"/>
            <a:ext cx="614363" cy="571500"/>
          </a:xfrm>
          <a:prstGeom prst="rect">
            <a:avLst/>
          </a:prstGeom>
          <a:noFill/>
          <a:ln w="9525">
            <a:noFill/>
            <a:miter lim="800000"/>
            <a:headEnd/>
            <a:tailEnd/>
          </a:ln>
        </p:spPr>
      </p:pic>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p:txBody>
          <a:bodyPr/>
          <a:lstStyle>
            <a:lvl1pPr>
              <a:defRPr smtClean="0"/>
            </a:lvl1pPr>
          </a:lstStyle>
          <a:p>
            <a:pPr>
              <a:defRPr/>
            </a:pPr>
            <a:fld id="{5CD96D6A-5C21-422B-A125-4B5321EBC785}" type="slidenum">
              <a:rPr lang="en-US"/>
              <a:pPr>
                <a:defRPr/>
              </a:pPr>
              <a:t>‹#›</a:t>
            </a:fld>
            <a:endParaRPr lang="en-US"/>
          </a:p>
        </p:txBody>
      </p:sp>
      <p:sp>
        <p:nvSpPr>
          <p:cNvPr id="5"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81088"/>
            <a:ext cx="1943100" cy="51641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4213" y="1081088"/>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p:txBody>
          <a:bodyPr/>
          <a:lstStyle>
            <a:lvl1pPr>
              <a:defRPr smtClean="0"/>
            </a:lvl1pPr>
          </a:lstStyle>
          <a:p>
            <a:pPr>
              <a:defRPr/>
            </a:pPr>
            <a:fld id="{E1D9CE03-A382-4463-A31B-897A493ECA43}" type="slidenum">
              <a:rPr lang="en-US"/>
              <a:pPr>
                <a:defRPr/>
              </a:pPr>
              <a:t>‹#›</a:t>
            </a:fld>
            <a:endParaRPr lang="en-US"/>
          </a:p>
        </p:txBody>
      </p:sp>
      <p:sp>
        <p:nvSpPr>
          <p:cNvPr id="5"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42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p:txBody>
          <a:bodyPr/>
          <a:lstStyle>
            <a:lvl1pPr>
              <a:defRPr smtClean="0"/>
            </a:lvl1pPr>
          </a:lstStyle>
          <a:p>
            <a:pPr>
              <a:defRPr/>
            </a:pPr>
            <a:fld id="{357DF49F-15D1-4BB0-9152-A7F00916A3F1}" type="slidenum">
              <a:rPr lang="en-US"/>
              <a:pPr>
                <a:defRPr/>
              </a:pPr>
              <a:t>‹#›</a:t>
            </a:fld>
            <a:endParaRPr lang="en-US"/>
          </a:p>
        </p:txBody>
      </p:sp>
      <p:sp>
        <p:nvSpPr>
          <p:cNvPr id="6"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4213" y="1989138"/>
            <a:ext cx="7772400" cy="4256087"/>
          </a:xfrm>
        </p:spPr>
        <p:txBody>
          <a:bodyPr/>
          <a:lstStyle/>
          <a:p>
            <a:pPr lvl="0"/>
            <a:endParaRPr lang="en-GB" noProof="0" smtClean="0"/>
          </a:p>
        </p:txBody>
      </p:sp>
      <p:sp>
        <p:nvSpPr>
          <p:cNvPr id="4" name="Rectangle 43"/>
          <p:cNvSpPr>
            <a:spLocks noGrp="1" noChangeArrowheads="1"/>
          </p:cNvSpPr>
          <p:nvPr>
            <p:ph type="sldNum" sz="quarter" idx="10"/>
          </p:nvPr>
        </p:nvSpPr>
        <p:spPr/>
        <p:txBody>
          <a:bodyPr/>
          <a:lstStyle>
            <a:lvl1pPr>
              <a:defRPr smtClean="0"/>
            </a:lvl1pPr>
          </a:lstStyle>
          <a:p>
            <a:pPr>
              <a:defRPr/>
            </a:pPr>
            <a:fld id="{5C5E104F-520E-4AAC-BC83-298C43EFC9AC}" type="slidenum">
              <a:rPr lang="en-US"/>
              <a:pPr>
                <a:defRPr/>
              </a:pPr>
              <a:t>‹#›</a:t>
            </a:fld>
            <a:endParaRPr lang="en-US"/>
          </a:p>
        </p:txBody>
      </p:sp>
      <p:sp>
        <p:nvSpPr>
          <p:cNvPr id="5" name="Rectangle 42"/>
          <p:cNvSpPr>
            <a:spLocks noGrp="1" noChangeArrowheads="1"/>
          </p:cNvSpPr>
          <p:nvPr>
            <p:ph type="ftr" sz="quarter" idx="11"/>
          </p:nvPr>
        </p:nvSpPr>
        <p:spPr>
          <a:xfrm>
            <a:off x="3635375" y="6453188"/>
            <a:ext cx="1455738" cy="246062"/>
          </a:xfrm>
        </p:spPr>
        <p:txBody>
          <a:bodyPr/>
          <a:lstStyle>
            <a:lvl1pPr>
              <a:defRPr/>
            </a:lvl1pPr>
          </a:lstStyle>
          <a:p>
            <a:pPr>
              <a:defRPr/>
            </a:pPr>
            <a:r>
              <a:rPr lang="en-US"/>
              <a:t>Gaborone, 01.03.2012</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6A904D17-17D1-4109-9581-7F030FBFB3F9}" type="slidenum">
              <a:rPr lang="en-US"/>
              <a:pPr>
                <a:defRPr/>
              </a:pPr>
              <a:t>‹#›</a:t>
            </a:fld>
            <a:endParaRPr lang="en-US"/>
          </a:p>
        </p:txBody>
      </p:sp>
    </p:spTree>
  </p:cSld>
  <p:clrMapOvr>
    <a:masterClrMapping/>
  </p:clrMapOvr>
  <p:transition spd="slow">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3"/>
          <p:cNvSpPr>
            <a:spLocks noGrp="1" noChangeArrowheads="1"/>
          </p:cNvSpPr>
          <p:nvPr>
            <p:ph type="sldNum" sz="quarter" idx="10"/>
          </p:nvPr>
        </p:nvSpPr>
        <p:spPr/>
        <p:txBody>
          <a:bodyPr/>
          <a:lstStyle>
            <a:lvl1pPr>
              <a:defRPr smtClean="0"/>
            </a:lvl1pPr>
          </a:lstStyle>
          <a:p>
            <a:pPr>
              <a:defRPr/>
            </a:pPr>
            <a:fld id="{444A1CBC-74DC-45B4-93B8-1A3D84C2D990}" type="slidenum">
              <a:rPr lang="en-US"/>
              <a:pPr>
                <a:defRPr/>
              </a:pPr>
              <a:t>‹#›</a:t>
            </a:fld>
            <a:endParaRPr lang="en-US"/>
          </a:p>
        </p:txBody>
      </p:sp>
      <p:sp>
        <p:nvSpPr>
          <p:cNvPr id="4" name="Rectangle 42"/>
          <p:cNvSpPr>
            <a:spLocks noGrp="1" noChangeArrowheads="1"/>
          </p:cNvSpPr>
          <p:nvPr>
            <p:ph type="ftr" sz="quarter" idx="11"/>
          </p:nvPr>
        </p:nvSpPr>
        <p:spPr>
          <a:xfrm>
            <a:off x="3635375" y="6524625"/>
            <a:ext cx="1455738" cy="247650"/>
          </a:xfrm>
        </p:spPr>
        <p:txBody>
          <a:bodyPr/>
          <a:lstStyle>
            <a:lvl1pPr>
              <a:defRPr/>
            </a:lvl1pPr>
          </a:lstStyle>
          <a:p>
            <a:pPr>
              <a:defRPr/>
            </a:pPr>
            <a:r>
              <a:rPr lang="en-US"/>
              <a:t>Gaborone, 01.03.2012</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p:txBody>
          <a:bodyPr/>
          <a:lstStyle>
            <a:lvl1pPr>
              <a:defRPr smtClean="0"/>
            </a:lvl1pPr>
          </a:lstStyle>
          <a:p>
            <a:pPr>
              <a:defRPr/>
            </a:pPr>
            <a:fld id="{D43DF63A-2FE7-4F3B-BDFC-EAD2A517901E}" type="slidenum">
              <a:rPr lang="en-US"/>
              <a:pPr>
                <a:defRPr/>
              </a:pPr>
              <a:t>‹#›</a:t>
            </a:fld>
            <a:endParaRPr lang="en-US"/>
          </a:p>
        </p:txBody>
      </p:sp>
      <p:sp>
        <p:nvSpPr>
          <p:cNvPr id="5"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p:txBody>
          <a:bodyPr/>
          <a:lstStyle>
            <a:lvl1pPr>
              <a:defRPr smtClean="0"/>
            </a:lvl1pPr>
          </a:lstStyle>
          <a:p>
            <a:pPr>
              <a:defRPr/>
            </a:pPr>
            <a:fld id="{BCDD3185-4E85-4F41-AED1-AB9CB01DAD10}" type="slidenum">
              <a:rPr lang="en-US"/>
              <a:pPr>
                <a:defRPr/>
              </a:pPr>
              <a:t>‹#›</a:t>
            </a:fld>
            <a:endParaRPr lang="en-US"/>
          </a:p>
        </p:txBody>
      </p:sp>
      <p:sp>
        <p:nvSpPr>
          <p:cNvPr id="6"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3"/>
          <p:cNvSpPr>
            <a:spLocks noGrp="1" noChangeArrowheads="1"/>
          </p:cNvSpPr>
          <p:nvPr>
            <p:ph type="sldNum" sz="quarter" idx="10"/>
          </p:nvPr>
        </p:nvSpPr>
        <p:spPr/>
        <p:txBody>
          <a:bodyPr/>
          <a:lstStyle>
            <a:lvl1pPr>
              <a:defRPr smtClean="0"/>
            </a:lvl1pPr>
          </a:lstStyle>
          <a:p>
            <a:pPr>
              <a:defRPr/>
            </a:pPr>
            <a:fld id="{E85C8A45-7AF9-4A34-B790-49F40F23F44C}" type="slidenum">
              <a:rPr lang="en-US"/>
              <a:pPr>
                <a:defRPr/>
              </a:pPr>
              <a:t>‹#›</a:t>
            </a:fld>
            <a:endParaRPr lang="en-US"/>
          </a:p>
        </p:txBody>
      </p:sp>
      <p:sp>
        <p:nvSpPr>
          <p:cNvPr id="8"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3"/>
          <p:cNvSpPr>
            <a:spLocks noGrp="1" noChangeArrowheads="1"/>
          </p:cNvSpPr>
          <p:nvPr>
            <p:ph type="sldNum" sz="quarter" idx="10"/>
          </p:nvPr>
        </p:nvSpPr>
        <p:spPr/>
        <p:txBody>
          <a:bodyPr/>
          <a:lstStyle>
            <a:lvl1pPr>
              <a:defRPr smtClean="0"/>
            </a:lvl1pPr>
          </a:lstStyle>
          <a:p>
            <a:pPr>
              <a:defRPr/>
            </a:pPr>
            <a:fld id="{85EC8CB1-A2D6-4796-817B-9BFDCB56150F}" type="slidenum">
              <a:rPr lang="en-US"/>
              <a:pPr>
                <a:defRPr/>
              </a:pPr>
              <a:t>‹#›</a:t>
            </a:fld>
            <a:endParaRPr lang="en-US"/>
          </a:p>
        </p:txBody>
      </p:sp>
      <p:sp>
        <p:nvSpPr>
          <p:cNvPr id="4" name="Rectangle 42"/>
          <p:cNvSpPr>
            <a:spLocks noGrp="1" noChangeArrowheads="1"/>
          </p:cNvSpPr>
          <p:nvPr>
            <p:ph type="ftr" sz="quarter" idx="11"/>
          </p:nvPr>
        </p:nvSpPr>
        <p:spPr>
          <a:xfrm>
            <a:off x="3635375" y="6453188"/>
            <a:ext cx="1455738" cy="246062"/>
          </a:xfrm>
        </p:spPr>
        <p:txBody>
          <a:bodyPr/>
          <a:lstStyle>
            <a:lvl1pPr>
              <a:defRPr/>
            </a:lvl1pPr>
          </a:lstStyle>
          <a:p>
            <a:pPr>
              <a:defRPr/>
            </a:pPr>
            <a:r>
              <a:rPr lang="en-US"/>
              <a:t>Gaborone, 01.03.2012</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p:txBody>
          <a:bodyPr/>
          <a:lstStyle>
            <a:lvl1pPr>
              <a:defRPr smtClean="0"/>
            </a:lvl1pPr>
          </a:lstStyle>
          <a:p>
            <a:pPr>
              <a:defRPr/>
            </a:pPr>
            <a:fld id="{D54B13FA-E2F9-4758-9257-E67D27D173CD}" type="slidenum">
              <a:rPr lang="en-US"/>
              <a:pPr>
                <a:defRPr/>
              </a:pPr>
              <a:t>‹#›</a:t>
            </a:fld>
            <a:endParaRPr lang="en-US"/>
          </a:p>
        </p:txBody>
      </p:sp>
      <p:sp>
        <p:nvSpPr>
          <p:cNvPr id="3"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p:txBody>
          <a:bodyPr/>
          <a:lstStyle>
            <a:lvl1pPr>
              <a:defRPr smtClean="0"/>
            </a:lvl1pPr>
          </a:lstStyle>
          <a:p>
            <a:pPr>
              <a:defRPr/>
            </a:pPr>
            <a:fld id="{FE48A716-38DD-42F9-96E6-48826833B987}" type="slidenum">
              <a:rPr lang="en-US"/>
              <a:pPr>
                <a:defRPr/>
              </a:pPr>
              <a:t>‹#›</a:t>
            </a:fld>
            <a:endParaRPr lang="en-US"/>
          </a:p>
        </p:txBody>
      </p:sp>
      <p:sp>
        <p:nvSpPr>
          <p:cNvPr id="6"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p:txBody>
          <a:bodyPr/>
          <a:lstStyle>
            <a:lvl1pPr>
              <a:defRPr smtClean="0"/>
            </a:lvl1pPr>
          </a:lstStyle>
          <a:p>
            <a:pPr>
              <a:defRPr/>
            </a:pPr>
            <a:fld id="{D37D1A3B-4E95-48F1-8D9E-EF28F71A859F}" type="slidenum">
              <a:rPr lang="en-US"/>
              <a:pPr>
                <a:defRPr/>
              </a:pPr>
              <a:t>‹#›</a:t>
            </a:fld>
            <a:endParaRPr lang="en-US"/>
          </a:p>
        </p:txBody>
      </p:sp>
      <p:sp>
        <p:nvSpPr>
          <p:cNvPr id="6"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jpeg"/><Relationship Id="rId3" Type="http://schemas.openxmlformats.org/officeDocument/2006/relationships/slideLayout" Target="../slideLayouts/slideLayout3.xml"/><Relationship Id="rId21" Type="http://schemas.openxmlformats.org/officeDocument/2006/relationships/image" Target="../media/image6.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png"/><Relationship Id="rId20"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23" Type="http://schemas.openxmlformats.org/officeDocument/2006/relationships/image" Target="../media/image8.jpeg"/><Relationship Id="rId10" Type="http://schemas.openxmlformats.org/officeDocument/2006/relationships/slideLayout" Target="../slideLayouts/slideLayout10.xml"/><Relationship Id="rId19" Type="http://schemas.openxmlformats.org/officeDocument/2006/relationships/image" Target="../media/image4.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6" cstate="print"/>
          <a:srcRect l="6723" b="12773"/>
          <a:stretch>
            <a:fillRect/>
          </a:stretch>
        </p:blipFill>
        <p:spPr bwMode="auto">
          <a:xfrm>
            <a:off x="0" y="809625"/>
            <a:ext cx="6467475" cy="6048375"/>
          </a:xfrm>
          <a:prstGeom prst="rect">
            <a:avLst/>
          </a:prstGeom>
          <a:noFill/>
          <a:ln w="9525">
            <a:noFill/>
            <a:miter lim="800000"/>
            <a:headEnd/>
            <a:tailEnd/>
          </a:ln>
        </p:spPr>
      </p:pic>
      <p:sp>
        <p:nvSpPr>
          <p:cNvPr id="1027" name="Line 61"/>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p:spPr>
        <p:txBody>
          <a:bodyPr/>
          <a:lstStyle/>
          <a:p>
            <a:pPr>
              <a:defRPr/>
            </a:pPr>
            <a:endParaRPr lang="en-ZA"/>
          </a:p>
        </p:txBody>
      </p:sp>
      <p:sp>
        <p:nvSpPr>
          <p:cNvPr id="1028" name="Rectangle 2"/>
          <p:cNvSpPr>
            <a:spLocks noGrp="1" noChangeArrowheads="1"/>
          </p:cNvSpPr>
          <p:nvPr>
            <p:ph type="title"/>
          </p:nvPr>
        </p:nvSpPr>
        <p:spPr bwMode="auto">
          <a:xfrm>
            <a:off x="685800" y="1081088"/>
            <a:ext cx="7772400"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67" name="Rectangle 43"/>
          <p:cNvSpPr>
            <a:spLocks noGrp="1" noChangeArrowheads="1"/>
          </p:cNvSpPr>
          <p:nvPr>
            <p:ph type="sldNum" sz="quarter" idx="4"/>
          </p:nvPr>
        </p:nvSpPr>
        <p:spPr bwMode="auto">
          <a:xfrm>
            <a:off x="8804275" y="0"/>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smtClean="0">
                <a:solidFill>
                  <a:srgbClr val="0E438A"/>
                </a:solidFill>
                <a:latin typeface="Zurich BT"/>
                <a:cs typeface="Times New Roman" pitchFamily="18" charset="0"/>
              </a:defRPr>
            </a:lvl1pPr>
          </a:lstStyle>
          <a:p>
            <a:pPr>
              <a:defRPr/>
            </a:pPr>
            <a:fld id="{4D1E1885-29E9-4A15-A195-54FEFD8BAAAB}" type="slidenum">
              <a:rPr lang="en-US"/>
              <a:pPr>
                <a:defRPr/>
              </a:pPr>
              <a:t>‹#›</a:t>
            </a:fld>
            <a:endParaRPr lang="en-US"/>
          </a:p>
        </p:txBody>
      </p:sp>
      <p:sp>
        <p:nvSpPr>
          <p:cNvPr id="1030" name="Rectangle 3"/>
          <p:cNvSpPr>
            <a:spLocks noGrp="1" noChangeArrowheads="1"/>
          </p:cNvSpPr>
          <p:nvPr>
            <p:ph type="body" idx="1"/>
          </p:nvPr>
        </p:nvSpPr>
        <p:spPr bwMode="auto">
          <a:xfrm>
            <a:off x="684213" y="1989138"/>
            <a:ext cx="7772400" cy="42560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Line 63"/>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p:spPr>
        <p:txBody>
          <a:bodyPr/>
          <a:lstStyle/>
          <a:p>
            <a:pPr>
              <a:defRPr/>
            </a:pPr>
            <a:endParaRPr lang="en-ZA"/>
          </a:p>
        </p:txBody>
      </p:sp>
      <p:sp>
        <p:nvSpPr>
          <p:cNvPr id="12" name="Rectangle 42"/>
          <p:cNvSpPr>
            <a:spLocks noGrp="1" noChangeArrowheads="1"/>
          </p:cNvSpPr>
          <p:nvPr>
            <p:ph type="ftr" sz="quarter" idx="3"/>
          </p:nvPr>
        </p:nvSpPr>
        <p:spPr>
          <a:xfrm>
            <a:off x="3635375" y="6453188"/>
            <a:ext cx="1728788" cy="246062"/>
          </a:xfrm>
          <a:prstGeom prst="rect">
            <a:avLst/>
          </a:prstGeom>
          <a:ln/>
        </p:spPr>
        <p:txBody>
          <a:bodyPr/>
          <a:lstStyle>
            <a:lvl1pPr>
              <a:defRPr sz="1000"/>
            </a:lvl1pPr>
          </a:lstStyle>
          <a:p>
            <a:pPr>
              <a:defRPr/>
            </a:pPr>
            <a:r>
              <a:rPr lang="en-US"/>
              <a:t>Gaborone, 01.03.2012</a:t>
            </a:r>
          </a:p>
        </p:txBody>
      </p:sp>
      <p:pic>
        <p:nvPicPr>
          <p:cNvPr id="1033" name="Picture 28"/>
          <p:cNvPicPr>
            <a:picLocks noChangeAspect="1" noChangeArrowheads="1"/>
          </p:cNvPicPr>
          <p:nvPr userDrawn="1"/>
        </p:nvPicPr>
        <p:blipFill>
          <a:blip r:embed="rId17" cstate="print"/>
          <a:srcRect/>
          <a:stretch>
            <a:fillRect/>
          </a:stretch>
        </p:blipFill>
        <p:spPr bwMode="white">
          <a:xfrm>
            <a:off x="7019925" y="5854700"/>
            <a:ext cx="1944688" cy="815975"/>
          </a:xfrm>
          <a:prstGeom prst="rect">
            <a:avLst/>
          </a:prstGeom>
          <a:noFill/>
          <a:ln w="76200" algn="ctr">
            <a:noFill/>
            <a:miter lim="800000"/>
            <a:headEnd/>
            <a:tailEnd/>
          </a:ln>
        </p:spPr>
      </p:pic>
      <p:pic>
        <p:nvPicPr>
          <p:cNvPr id="1034" name="Picture 13" descr="logo_ue"/>
          <p:cNvPicPr>
            <a:picLocks noChangeAspect="1" noChangeArrowheads="1"/>
          </p:cNvPicPr>
          <p:nvPr userDrawn="1"/>
        </p:nvPicPr>
        <p:blipFill>
          <a:blip r:embed="rId18" cstate="print"/>
          <a:srcRect/>
          <a:stretch>
            <a:fillRect/>
          </a:stretch>
        </p:blipFill>
        <p:spPr bwMode="auto">
          <a:xfrm>
            <a:off x="1281113" y="6035675"/>
            <a:ext cx="1008062" cy="671513"/>
          </a:xfrm>
          <a:prstGeom prst="rect">
            <a:avLst/>
          </a:prstGeom>
          <a:noFill/>
          <a:ln w="9525">
            <a:noFill/>
            <a:miter lim="800000"/>
            <a:headEnd/>
            <a:tailEnd/>
          </a:ln>
        </p:spPr>
      </p:pic>
      <p:pic>
        <p:nvPicPr>
          <p:cNvPr id="1035" name="Picture 22"/>
          <p:cNvPicPr>
            <a:picLocks noChangeAspect="1" noChangeArrowheads="1"/>
          </p:cNvPicPr>
          <p:nvPr userDrawn="1"/>
        </p:nvPicPr>
        <p:blipFill>
          <a:blip r:embed="rId19" cstate="print"/>
          <a:srcRect/>
          <a:stretch>
            <a:fillRect/>
          </a:stretch>
        </p:blipFill>
        <p:spPr bwMode="auto">
          <a:xfrm>
            <a:off x="3687763" y="5984875"/>
            <a:ext cx="865187" cy="685800"/>
          </a:xfrm>
          <a:prstGeom prst="rect">
            <a:avLst/>
          </a:prstGeom>
          <a:noFill/>
          <a:ln w="9525">
            <a:noFill/>
            <a:miter lim="800000"/>
            <a:headEnd/>
            <a:tailEnd/>
          </a:ln>
        </p:spPr>
      </p:pic>
      <p:pic>
        <p:nvPicPr>
          <p:cNvPr id="1036" name="Picture 16" descr="Description: Description: drapeau_gabon.gif"/>
          <p:cNvPicPr>
            <a:picLocks noChangeAspect="1" noChangeArrowheads="1"/>
          </p:cNvPicPr>
          <p:nvPr userDrawn="1"/>
        </p:nvPicPr>
        <p:blipFill>
          <a:blip r:embed="rId20" cstate="print"/>
          <a:srcRect/>
          <a:stretch>
            <a:fillRect/>
          </a:stretch>
        </p:blipFill>
        <p:spPr bwMode="auto">
          <a:xfrm>
            <a:off x="107950" y="6035675"/>
            <a:ext cx="935038" cy="593725"/>
          </a:xfrm>
          <a:prstGeom prst="rect">
            <a:avLst/>
          </a:prstGeom>
          <a:noFill/>
          <a:ln w="9525">
            <a:noFill/>
            <a:miter lim="800000"/>
            <a:headEnd/>
            <a:tailEnd/>
          </a:ln>
        </p:spPr>
      </p:pic>
      <p:pic>
        <p:nvPicPr>
          <p:cNvPr id="1037" name="Picture 17" descr="Description: Description: C:\Users\Administrator\Documents\ACPLOGOC.TIF"/>
          <p:cNvPicPr>
            <a:picLocks noChangeAspect="1" noChangeArrowheads="1"/>
          </p:cNvPicPr>
          <p:nvPr userDrawn="1"/>
        </p:nvPicPr>
        <p:blipFill>
          <a:blip r:embed="rId21" cstate="print"/>
          <a:srcRect/>
          <a:stretch>
            <a:fillRect/>
          </a:stretch>
        </p:blipFill>
        <p:spPr bwMode="auto">
          <a:xfrm>
            <a:off x="2660650" y="6035675"/>
            <a:ext cx="857250" cy="566738"/>
          </a:xfrm>
          <a:prstGeom prst="rect">
            <a:avLst/>
          </a:prstGeom>
          <a:noFill/>
          <a:ln w="9525">
            <a:noFill/>
            <a:miter lim="800000"/>
            <a:headEnd/>
            <a:tailEnd/>
          </a:ln>
        </p:spPr>
      </p:pic>
      <p:pic>
        <p:nvPicPr>
          <p:cNvPr id="1038" name="Picture 18" descr="Description: sadc"/>
          <p:cNvPicPr>
            <a:picLocks noChangeAspect="1" noChangeArrowheads="1"/>
          </p:cNvPicPr>
          <p:nvPr userDrawn="1"/>
        </p:nvPicPr>
        <p:blipFill>
          <a:blip r:embed="rId22" cstate="print"/>
          <a:srcRect/>
          <a:stretch>
            <a:fillRect/>
          </a:stretch>
        </p:blipFill>
        <p:spPr bwMode="auto">
          <a:xfrm>
            <a:off x="5880100" y="6045200"/>
            <a:ext cx="614363" cy="571500"/>
          </a:xfrm>
          <a:prstGeom prst="rect">
            <a:avLst/>
          </a:prstGeom>
          <a:noFill/>
          <a:ln w="9525">
            <a:noFill/>
            <a:miter lim="800000"/>
            <a:headEnd/>
            <a:tailEnd/>
          </a:ln>
        </p:spPr>
      </p:pic>
      <p:pic>
        <p:nvPicPr>
          <p:cNvPr id="1039" name="Picture 19" descr="Description: logo"/>
          <p:cNvPicPr>
            <a:picLocks noChangeAspect="1" noChangeArrowheads="1"/>
          </p:cNvPicPr>
          <p:nvPr userDrawn="1"/>
        </p:nvPicPr>
        <p:blipFill>
          <a:blip r:embed="rId23" cstate="print"/>
          <a:srcRect/>
          <a:stretch>
            <a:fillRect/>
          </a:stretch>
        </p:blipFill>
        <p:spPr bwMode="auto">
          <a:xfrm>
            <a:off x="4859338" y="6008688"/>
            <a:ext cx="720725" cy="5778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19" r:id="rId1"/>
    <p:sldLayoutId id="2147484020" r:id="rId2"/>
    <p:sldLayoutId id="2147484021" r:id="rId3"/>
    <p:sldLayoutId id="2147484022" r:id="rId4"/>
    <p:sldLayoutId id="2147484023" r:id="rId5"/>
    <p:sldLayoutId id="2147484024" r:id="rId6"/>
    <p:sldLayoutId id="2147484025" r:id="rId7"/>
    <p:sldLayoutId id="2147484026" r:id="rId8"/>
    <p:sldLayoutId id="2147484027" r:id="rId9"/>
    <p:sldLayoutId id="2147484028" r:id="rId10"/>
    <p:sldLayoutId id="2147484029" r:id="rId11"/>
    <p:sldLayoutId id="2147484030" r:id="rId12"/>
    <p:sldLayoutId id="2147484031" r:id="rId13"/>
    <p:sldLayoutId id="2147484033" r:id="rId14"/>
  </p:sldLayoutIdLst>
  <p:transition>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3" Type="http://schemas.openxmlformats.org/officeDocument/2006/relationships/hyperlink" Target="http://www.pygmaconsulting.com/" TargetMode="External"/><Relationship Id="rId2" Type="http://schemas.openxmlformats.org/officeDocument/2006/relationships/hyperlink" Target="mailto:mmsimang@pygmaconsulting.com"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1" name="Rectangle 1045"/>
          <p:cNvSpPr>
            <a:spLocks noGrp="1" noChangeArrowheads="1"/>
          </p:cNvSpPr>
          <p:nvPr>
            <p:ph type="ctrTitle"/>
          </p:nvPr>
        </p:nvSpPr>
        <p:spPr>
          <a:xfrm>
            <a:off x="323850" y="744538"/>
            <a:ext cx="8496300" cy="1323975"/>
          </a:xfrm>
        </p:spPr>
        <p:txBody>
          <a:bodyPr/>
          <a:lstStyle/>
          <a:p>
            <a:pPr>
              <a:defRPr/>
            </a:pPr>
            <a:r>
              <a:rPr lang="en-US" smtClean="0">
                <a:effectLst>
                  <a:outerShdw blurRad="38100" dist="38100" dir="2700000" algn="tl">
                    <a:srgbClr val="C0C0C0"/>
                  </a:outerShdw>
                </a:effectLst>
              </a:rPr>
              <a:t>HIPSSA Project</a:t>
            </a:r>
            <a:br>
              <a:rPr lang="en-US" smtClean="0">
                <a:effectLst>
                  <a:outerShdw blurRad="38100" dist="38100" dir="2700000" algn="tl">
                    <a:srgbClr val="C0C0C0"/>
                  </a:outerShdw>
                </a:effectLst>
              </a:rPr>
            </a:br>
            <a:endParaRPr lang="en-US" smtClean="0">
              <a:effectLst>
                <a:outerShdw blurRad="38100" dist="38100" dir="2700000" algn="tl">
                  <a:srgbClr val="C0C0C0"/>
                </a:outerShdw>
              </a:effectLst>
            </a:endParaRPr>
          </a:p>
        </p:txBody>
      </p:sp>
      <p:sp>
        <p:nvSpPr>
          <p:cNvPr id="2" name="Rectangle 1045"/>
          <p:cNvSpPr>
            <a:spLocks noChangeArrowheads="1"/>
          </p:cNvSpPr>
          <p:nvPr/>
        </p:nvSpPr>
        <p:spPr bwMode="auto">
          <a:xfrm>
            <a:off x="323850" y="1830388"/>
            <a:ext cx="8496300" cy="1447800"/>
          </a:xfrm>
          <a:prstGeom prst="rect">
            <a:avLst/>
          </a:prstGeom>
          <a:noFill/>
          <a:ln>
            <a:noFill/>
          </a:ln>
          <a:extLst>
            <a:ext uri="{909E8E84-426E-40DD-AFC4-6F175D3DCCD1}"/>
            <a:ext uri="{91240B29-F687-4F45-9708-019B960494DF}"/>
          </a:extLst>
        </p:spPr>
        <p:txBody>
          <a:bodyPr anchor="ctr">
            <a:spAutoFit/>
          </a:bodyPr>
          <a:lstStyle/>
          <a:p>
            <a:pPr algn="ctr">
              <a:defRPr/>
            </a:pPr>
            <a:r>
              <a:rPr lang="en-US" sz="2400">
                <a:solidFill>
                  <a:srgbClr val="1B5BA2"/>
                </a:solidFill>
                <a:effectLst>
                  <a:outerShdw blurRad="38100" dist="38100" dir="2700000" algn="tl">
                    <a:srgbClr val="C0C0C0"/>
                  </a:outerShdw>
                </a:effectLst>
              </a:rPr>
              <a:t>Support for Harmonization of the ICT Policies </a:t>
            </a:r>
            <a:br>
              <a:rPr lang="en-US" sz="2400">
                <a:solidFill>
                  <a:srgbClr val="1B5BA2"/>
                </a:solidFill>
                <a:effectLst>
                  <a:outerShdw blurRad="38100" dist="38100" dir="2700000" algn="tl">
                    <a:srgbClr val="C0C0C0"/>
                  </a:outerShdw>
                </a:effectLst>
              </a:rPr>
            </a:br>
            <a:r>
              <a:rPr lang="en-US" sz="2400">
                <a:solidFill>
                  <a:srgbClr val="1B5BA2"/>
                </a:solidFill>
                <a:effectLst>
                  <a:outerShdw blurRad="38100" dist="38100" dir="2700000" algn="tl">
                    <a:srgbClr val="C0C0C0"/>
                  </a:outerShdw>
                </a:effectLst>
              </a:rPr>
              <a:t>in Sub-Sahara Africa </a:t>
            </a:r>
            <a:br>
              <a:rPr lang="en-US" sz="2400">
                <a:solidFill>
                  <a:srgbClr val="1B5BA2"/>
                </a:solidFill>
                <a:effectLst>
                  <a:outerShdw blurRad="38100" dist="38100" dir="2700000" algn="tl">
                    <a:srgbClr val="C0C0C0"/>
                  </a:outerShdw>
                </a:effectLst>
              </a:rPr>
            </a:br>
            <a:endParaRPr lang="en-US" sz="4000" b="1">
              <a:solidFill>
                <a:srgbClr val="1B5BA2"/>
              </a:solidFill>
              <a:effectLst>
                <a:outerShdw blurRad="38100" dist="38100" dir="2700000" algn="tl">
                  <a:srgbClr val="C0C0C0"/>
                </a:outerShdw>
              </a:effectLst>
            </a:endParaRPr>
          </a:p>
        </p:txBody>
      </p:sp>
      <p:sp>
        <p:nvSpPr>
          <p:cNvPr id="15364" name="Rectangle 3"/>
          <p:cNvSpPr>
            <a:spLocks noChangeArrowheads="1"/>
          </p:cNvSpPr>
          <p:nvPr/>
        </p:nvSpPr>
        <p:spPr bwMode="auto">
          <a:xfrm>
            <a:off x="1042988" y="3573463"/>
            <a:ext cx="7021512" cy="1261884"/>
          </a:xfrm>
          <a:prstGeom prst="rect">
            <a:avLst/>
          </a:prstGeom>
          <a:noFill/>
          <a:ln w="9525">
            <a:noFill/>
            <a:miter lim="800000"/>
            <a:headEnd/>
            <a:tailEnd/>
          </a:ln>
        </p:spPr>
        <p:txBody>
          <a:bodyPr>
            <a:spAutoFit/>
          </a:bodyPr>
          <a:lstStyle/>
          <a:p>
            <a:pPr algn="ctr"/>
            <a:r>
              <a:rPr lang="en-US" dirty="0" smtClean="0"/>
              <a:t>Mandla Msimang, ITU Expert </a:t>
            </a:r>
          </a:p>
          <a:p>
            <a:pPr algn="ctr"/>
            <a:endParaRPr lang="en-US" dirty="0" smtClean="0"/>
          </a:p>
          <a:p>
            <a:pPr algn="ctr"/>
            <a:r>
              <a:rPr lang="en-US" dirty="0" smtClean="0"/>
              <a:t>DAY 2: COUNTRY CASE STUDIES</a:t>
            </a:r>
          </a:p>
          <a:p>
            <a:pPr algn="ctr"/>
            <a:r>
              <a:rPr lang="en-US" dirty="0" smtClean="0"/>
              <a:t>TANZANIA</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24" y="611977"/>
            <a:ext cx="7772400" cy="584775"/>
          </a:xfrm>
        </p:spPr>
        <p:txBody>
          <a:bodyPr/>
          <a:lstStyle/>
          <a:p>
            <a:r>
              <a:rPr lang="en-US" sz="3200" dirty="0" smtClean="0"/>
              <a:t>Objectives, Principles and Scope </a:t>
            </a:r>
            <a:endParaRPr lang="en-US" sz="3200" dirty="0"/>
          </a:p>
        </p:txBody>
      </p:sp>
      <p:sp>
        <p:nvSpPr>
          <p:cNvPr id="3" name="Content Placeholder 2"/>
          <p:cNvSpPr>
            <a:spLocks noGrp="1"/>
          </p:cNvSpPr>
          <p:nvPr>
            <p:ph idx="1"/>
          </p:nvPr>
        </p:nvSpPr>
        <p:spPr>
          <a:xfrm>
            <a:off x="228600" y="1447800"/>
            <a:ext cx="8610600" cy="4797425"/>
          </a:xfrm>
        </p:spPr>
        <p:txBody>
          <a:bodyPr/>
          <a:lstStyle/>
          <a:p>
            <a:r>
              <a:rPr lang="en-GB" sz="2000" b="1" u="sng" dirty="0" smtClean="0"/>
              <a:t>Range of Services</a:t>
            </a:r>
            <a:r>
              <a:rPr lang="en-GB" sz="2000" b="1" dirty="0" smtClean="0"/>
              <a:t>: </a:t>
            </a:r>
            <a:r>
              <a:rPr lang="en-GB" sz="2000" b="1" i="1" dirty="0" smtClean="0"/>
              <a:t>Services beyond fixed and mobile voice (Internet / broadband / broadcasting) are included</a:t>
            </a:r>
            <a:endParaRPr lang="en-ZA" sz="2000" dirty="0" smtClean="0"/>
          </a:p>
          <a:p>
            <a:pPr lvl="1"/>
            <a:r>
              <a:rPr lang="en-GB" sz="1800" dirty="0" smtClean="0"/>
              <a:t>Broadcasting, the Internet and broadband are not specifically included, but the definition of communications services is sufficiently wide to as to enable their inclusion at the discretion of the regulator. </a:t>
            </a:r>
          </a:p>
          <a:p>
            <a:pPr lvl="1"/>
            <a:endParaRPr lang="en-ZA" sz="1800" dirty="0" smtClean="0"/>
          </a:p>
          <a:p>
            <a:r>
              <a:rPr lang="en-GB" sz="2000" b="1" u="sng" dirty="0" smtClean="0"/>
              <a:t>Periodic Review</a:t>
            </a:r>
            <a:r>
              <a:rPr lang="en-GB" sz="2000" b="1" dirty="0" smtClean="0"/>
              <a:t>: </a:t>
            </a:r>
            <a:r>
              <a:rPr lang="en-GB" sz="2000" b="1" i="1" dirty="0" smtClean="0"/>
              <a:t>Periodic review of Universal Access and Service objectives, principles, scope, targets and obligations is provided for</a:t>
            </a:r>
            <a:endParaRPr lang="en-ZA" sz="2000" dirty="0" smtClean="0"/>
          </a:p>
          <a:p>
            <a:pPr lvl="1"/>
            <a:r>
              <a:rPr lang="en-GB" sz="1800" dirty="0" smtClean="0"/>
              <a:t>The 2006 Universal Communications Service Access Act does not mandate a periodic review of UAS parameters.</a:t>
            </a:r>
            <a:endParaRPr lang="en-ZA" sz="18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10</a:t>
            </a:fld>
            <a:endParaRPr lang="en-US"/>
          </a:p>
        </p:txBody>
      </p:sp>
    </p:spTree>
  </p:cSld>
  <p:clrMapOvr>
    <a:masterClrMapping/>
  </p:clrMapOvr>
  <p:transition spd="slow">
    <p:diamon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2048" y="539969"/>
            <a:ext cx="7772400" cy="584775"/>
          </a:xfrm>
        </p:spPr>
        <p:txBody>
          <a:bodyPr/>
          <a:lstStyle/>
          <a:p>
            <a:r>
              <a:rPr lang="fr-FR" sz="3200" dirty="0" err="1" smtClean="0"/>
              <a:t>Variety</a:t>
            </a:r>
            <a:r>
              <a:rPr lang="fr-FR" sz="3200" dirty="0" smtClean="0"/>
              <a:t> of </a:t>
            </a:r>
            <a:r>
              <a:rPr lang="fr-FR" sz="3200" dirty="0" err="1" smtClean="0"/>
              <a:t>Strategies</a:t>
            </a:r>
            <a:r>
              <a:rPr lang="fr-FR" sz="3200" dirty="0" smtClean="0"/>
              <a:t> and </a:t>
            </a:r>
            <a:r>
              <a:rPr lang="fr-FR" sz="3200" dirty="0" err="1" smtClean="0"/>
              <a:t>Policies</a:t>
            </a:r>
            <a:r>
              <a:rPr lang="fr-FR" sz="3200" dirty="0" smtClean="0"/>
              <a:t> </a:t>
            </a:r>
            <a:endParaRPr lang="en-US" sz="3200" dirty="0"/>
          </a:p>
        </p:txBody>
      </p:sp>
      <p:sp>
        <p:nvSpPr>
          <p:cNvPr id="3" name="Content Placeholder 2"/>
          <p:cNvSpPr>
            <a:spLocks noGrp="1"/>
          </p:cNvSpPr>
          <p:nvPr>
            <p:ph idx="1"/>
          </p:nvPr>
        </p:nvSpPr>
        <p:spPr>
          <a:xfrm>
            <a:off x="381000" y="2209800"/>
            <a:ext cx="8458200" cy="4035425"/>
          </a:xfrm>
        </p:spPr>
        <p:txBody>
          <a:bodyPr/>
          <a:lstStyle/>
          <a:p>
            <a:r>
              <a:rPr lang="en-US" sz="2400" b="1" dirty="0" smtClean="0"/>
              <a:t>USOs: </a:t>
            </a:r>
          </a:p>
          <a:p>
            <a:pPr lvl="1"/>
            <a:r>
              <a:rPr lang="en-GB" sz="2000" dirty="0" smtClean="0"/>
              <a:t>2006 UCAF Act provides for the imposition of USOs upon designated “universal service provider[s]” to roll out networks and provide services in “specified universal service area[s]” or nation-wide”</a:t>
            </a:r>
            <a:endParaRPr lang="en-ZA" sz="20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11</a:t>
            </a:fld>
            <a:endParaRPr lang="en-US"/>
          </a:p>
        </p:txBody>
      </p:sp>
    </p:spTree>
  </p:cSld>
  <p:clrMapOvr>
    <a:masterClrMapping/>
  </p:clrMapOvr>
  <p:transition spd="slow">
    <p:diamon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20688"/>
            <a:ext cx="7772400" cy="584775"/>
          </a:xfrm>
        </p:spPr>
        <p:txBody>
          <a:bodyPr/>
          <a:lstStyle/>
          <a:p>
            <a:r>
              <a:rPr lang="fr-FR" sz="3200" dirty="0" err="1" smtClean="0"/>
              <a:t>Variety</a:t>
            </a:r>
            <a:r>
              <a:rPr lang="fr-FR" sz="3200" dirty="0" smtClean="0"/>
              <a:t> of </a:t>
            </a:r>
            <a:r>
              <a:rPr lang="fr-FR" sz="3200" dirty="0" err="1" smtClean="0"/>
              <a:t>Strategies</a:t>
            </a:r>
            <a:r>
              <a:rPr lang="fr-FR" sz="3200" dirty="0" smtClean="0"/>
              <a:t> and </a:t>
            </a:r>
            <a:r>
              <a:rPr lang="fr-FR" sz="3200" dirty="0" err="1" smtClean="0"/>
              <a:t>Policies</a:t>
            </a:r>
            <a:r>
              <a:rPr lang="fr-FR" sz="3200" dirty="0" smtClean="0"/>
              <a:t> </a:t>
            </a:r>
            <a:endParaRPr lang="en-US" sz="3200" dirty="0"/>
          </a:p>
        </p:txBody>
      </p:sp>
      <p:sp>
        <p:nvSpPr>
          <p:cNvPr id="3" name="Content Placeholder 2"/>
          <p:cNvSpPr>
            <a:spLocks noGrp="1"/>
          </p:cNvSpPr>
          <p:nvPr>
            <p:ph idx="1"/>
          </p:nvPr>
        </p:nvSpPr>
        <p:spPr>
          <a:xfrm>
            <a:off x="381000" y="1340768"/>
            <a:ext cx="8458200" cy="4035425"/>
          </a:xfrm>
        </p:spPr>
        <p:txBody>
          <a:bodyPr/>
          <a:lstStyle/>
          <a:p>
            <a:r>
              <a:rPr lang="en-GB" sz="2400" b="1" dirty="0" smtClean="0"/>
              <a:t>Liberalisation:</a:t>
            </a:r>
            <a:endParaRPr lang="en-ZA" sz="2400" dirty="0" smtClean="0"/>
          </a:p>
          <a:p>
            <a:pPr lvl="1"/>
            <a:r>
              <a:rPr lang="en-GB" sz="2000" dirty="0" smtClean="0"/>
              <a:t>Tanzania has put in place a number of elements of telecommunications reform,</a:t>
            </a:r>
          </a:p>
          <a:p>
            <a:pPr lvl="2"/>
            <a:r>
              <a:rPr lang="en-GB" sz="1800" dirty="0" smtClean="0"/>
              <a:t>establishing a sector regulator, amongst whose mandated objectives was to “promote competition in providing for telecommunication and postal services”</a:t>
            </a:r>
            <a:r>
              <a:rPr lang="en-GB" sz="1800" baseline="30000" dirty="0" smtClean="0"/>
              <a:t> </a:t>
            </a:r>
            <a:r>
              <a:rPr lang="en-GB" sz="1800" dirty="0" smtClean="0"/>
              <a:t>and whose authority includes the “power of licensing and regulating telecommunication systems and services” </a:t>
            </a:r>
          </a:p>
          <a:p>
            <a:pPr lvl="2"/>
            <a:r>
              <a:rPr lang="en-GB" sz="1800" dirty="0" smtClean="0"/>
              <a:t>2005  - adopted a converged and open licensing framework,</a:t>
            </a:r>
            <a:r>
              <a:rPr lang="en-GB" sz="1800" baseline="30000" dirty="0" smtClean="0"/>
              <a:t> </a:t>
            </a:r>
          </a:p>
          <a:p>
            <a:pPr lvl="2"/>
            <a:r>
              <a:rPr lang="en-GB" sz="1800" dirty="0" smtClean="0"/>
              <a:t>Over 13 network facilities, 13 network services, 61 applications services, 45 radio content services, and 27 TV content services . </a:t>
            </a:r>
          </a:p>
          <a:p>
            <a:pPr lvl="2"/>
            <a:r>
              <a:rPr lang="en-GB" sz="1800" dirty="0" smtClean="0"/>
              <a:t>Major providers of telephony services include: Vodacom, Airtel, Tigo, Zantel and TTCL. </a:t>
            </a: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12</a:t>
            </a:fld>
            <a:endParaRPr lang="en-US"/>
          </a:p>
        </p:txBody>
      </p:sp>
    </p:spTree>
    <p:extLst>
      <p:ext uri="{BB962C8B-B14F-4D97-AF65-F5344CB8AC3E}">
        <p14:creationId xmlns:p14="http://schemas.microsoft.com/office/powerpoint/2010/main" xmlns="" val="1825949451"/>
      </p:ext>
    </p:extLst>
  </p:cSld>
  <p:clrMapOvr>
    <a:masterClrMapping/>
  </p:clrMapOvr>
  <p:transition spd="slow">
    <p:diamon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040" y="683985"/>
            <a:ext cx="7772400" cy="584775"/>
          </a:xfrm>
        </p:spPr>
        <p:txBody>
          <a:bodyPr/>
          <a:lstStyle/>
          <a:p>
            <a:r>
              <a:rPr lang="fr-FR" sz="3200" dirty="0" err="1" smtClean="0"/>
              <a:t>Variety</a:t>
            </a:r>
            <a:r>
              <a:rPr lang="fr-FR" sz="3200" dirty="0" smtClean="0"/>
              <a:t> of </a:t>
            </a:r>
            <a:r>
              <a:rPr lang="fr-FR" sz="3200" dirty="0" err="1" smtClean="0"/>
              <a:t>Strategies</a:t>
            </a:r>
            <a:r>
              <a:rPr lang="fr-FR" sz="3200" dirty="0" smtClean="0"/>
              <a:t> and </a:t>
            </a:r>
            <a:r>
              <a:rPr lang="fr-FR" sz="3200" dirty="0" err="1" smtClean="0"/>
              <a:t>Policies</a:t>
            </a:r>
            <a:endParaRPr lang="en-US" sz="3200" dirty="0"/>
          </a:p>
        </p:txBody>
      </p:sp>
      <p:sp>
        <p:nvSpPr>
          <p:cNvPr id="3" name="Content Placeholder 2"/>
          <p:cNvSpPr>
            <a:spLocks noGrp="1"/>
          </p:cNvSpPr>
          <p:nvPr>
            <p:ph idx="1"/>
          </p:nvPr>
        </p:nvSpPr>
        <p:spPr>
          <a:xfrm>
            <a:off x="395536" y="1772816"/>
            <a:ext cx="8458200" cy="4035425"/>
          </a:xfrm>
        </p:spPr>
        <p:txBody>
          <a:bodyPr/>
          <a:lstStyle/>
          <a:p>
            <a:r>
              <a:rPr lang="en-US" sz="2000" b="1" i="1" dirty="0" smtClean="0"/>
              <a:t>Strong Regulatory Framework</a:t>
            </a:r>
            <a:r>
              <a:rPr lang="en-US" sz="2000" dirty="0" smtClean="0"/>
              <a:t>: Flexible Spectrum Policy, Effective Competition Law/principles (control of dominance), Access and Interconnection (including local loop unbundling, asymmetric interconnection), Co-location and Infrastructure Sharing</a:t>
            </a:r>
          </a:p>
          <a:p>
            <a:pPr lvl="1"/>
            <a:r>
              <a:rPr lang="en-US" sz="1800" dirty="0" smtClean="0"/>
              <a:t>TCRA an established regulator</a:t>
            </a:r>
          </a:p>
          <a:p>
            <a:pPr lvl="1"/>
            <a:r>
              <a:rPr lang="en-US" sz="1800" dirty="0" smtClean="0"/>
              <a:t>Pro-competition approach</a:t>
            </a:r>
          </a:p>
          <a:p>
            <a:pPr lvl="1"/>
            <a:r>
              <a:rPr lang="en-US" sz="1800" dirty="0" smtClean="0"/>
              <a:t>Clear mandate between UCAF and TCRA</a:t>
            </a:r>
          </a:p>
          <a:p>
            <a:pPr lvl="1"/>
            <a:r>
              <a:rPr lang="en-US" sz="1800" dirty="0" smtClean="0"/>
              <a:t>Converged regime</a:t>
            </a: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13</a:t>
            </a:fld>
            <a:endParaRPr lang="en-US" dirty="0"/>
          </a:p>
        </p:txBody>
      </p:sp>
    </p:spTree>
  </p:cSld>
  <p:clrMapOvr>
    <a:masterClrMapping/>
  </p:clrMapOvr>
  <p:transition spd="slow">
    <p:diamon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772400" cy="584775"/>
          </a:xfrm>
        </p:spPr>
        <p:txBody>
          <a:bodyPr/>
          <a:lstStyle/>
          <a:p>
            <a:r>
              <a:rPr lang="fr-FR" sz="3200" dirty="0" err="1" smtClean="0"/>
              <a:t>Variety</a:t>
            </a:r>
            <a:r>
              <a:rPr lang="fr-FR" sz="3200" dirty="0" smtClean="0"/>
              <a:t> of </a:t>
            </a:r>
            <a:r>
              <a:rPr lang="fr-FR" sz="3200" dirty="0" err="1" smtClean="0"/>
              <a:t>Strategies</a:t>
            </a:r>
            <a:r>
              <a:rPr lang="fr-FR" sz="3200" dirty="0" smtClean="0"/>
              <a:t> and </a:t>
            </a:r>
            <a:r>
              <a:rPr lang="fr-FR" sz="3200" dirty="0" err="1" smtClean="0"/>
              <a:t>Policies</a:t>
            </a:r>
            <a:endParaRPr lang="en-US" sz="3200" dirty="0"/>
          </a:p>
        </p:txBody>
      </p:sp>
      <p:sp>
        <p:nvSpPr>
          <p:cNvPr id="3" name="Content Placeholder 2"/>
          <p:cNvSpPr>
            <a:spLocks noGrp="1"/>
          </p:cNvSpPr>
          <p:nvPr>
            <p:ph idx="1"/>
          </p:nvPr>
        </p:nvSpPr>
        <p:spPr>
          <a:xfrm>
            <a:off x="467544" y="1628800"/>
            <a:ext cx="8458200" cy="4035425"/>
          </a:xfrm>
        </p:spPr>
        <p:txBody>
          <a:bodyPr/>
          <a:lstStyle/>
          <a:p>
            <a:r>
              <a:rPr lang="en-US" sz="2000" b="1" i="1" dirty="0" smtClean="0"/>
              <a:t>Funding</a:t>
            </a:r>
            <a:r>
              <a:rPr lang="en-US" sz="2000" b="1" i="1" dirty="0"/>
              <a:t>: </a:t>
            </a:r>
            <a:r>
              <a:rPr lang="en-US" sz="2000" dirty="0"/>
              <a:t>the definition of a range of UAS financing mechanisms, including the establishment of a Universal Service Fund</a:t>
            </a:r>
            <a:r>
              <a:rPr lang="en-US" sz="2000" dirty="0" smtClean="0"/>
              <a:t>;</a:t>
            </a:r>
          </a:p>
          <a:p>
            <a:pPr lvl="1"/>
            <a:r>
              <a:rPr lang="en-GB" sz="2000" dirty="0" smtClean="0"/>
              <a:t>2006 Universal Communications Service Access Act 2006 does not provide clear criteria for determining which operators are subject to universal service obligations in Tanzania. </a:t>
            </a:r>
          </a:p>
          <a:p>
            <a:pPr lvl="1"/>
            <a:r>
              <a:rPr lang="en-GB" sz="2000" dirty="0" smtClean="0"/>
              <a:t>Although the law provides that the USF may “designate an operator as universal service provider”, it specifies no criteria from doing so, and merely defines a universal service provider as “a person designated to provide universal services”.</a:t>
            </a:r>
            <a:endParaRPr lang="en-ZA" sz="20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14</a:t>
            </a:fld>
            <a:endParaRPr lang="en-US" dirty="0"/>
          </a:p>
        </p:txBody>
      </p:sp>
    </p:spTree>
    <p:extLst>
      <p:ext uri="{BB962C8B-B14F-4D97-AF65-F5344CB8AC3E}">
        <p14:creationId xmlns:p14="http://schemas.microsoft.com/office/powerpoint/2010/main" xmlns="" val="1545396871"/>
      </p:ext>
    </p:extLst>
  </p:cSld>
  <p:clrMapOvr>
    <a:masterClrMapping/>
  </p:clrMapOvr>
  <p:transition spd="slow">
    <p:diamon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040" y="611977"/>
            <a:ext cx="7772400" cy="584775"/>
          </a:xfrm>
        </p:spPr>
        <p:txBody>
          <a:bodyPr/>
          <a:lstStyle/>
          <a:p>
            <a:r>
              <a:rPr lang="fr-FR" sz="3200" dirty="0" smtClean="0"/>
              <a:t>Variety of Strategies and Policies</a:t>
            </a:r>
            <a:endParaRPr lang="en-US" sz="3200" dirty="0"/>
          </a:p>
        </p:txBody>
      </p:sp>
      <p:sp>
        <p:nvSpPr>
          <p:cNvPr id="3" name="Content Placeholder 2"/>
          <p:cNvSpPr>
            <a:spLocks noGrp="1"/>
          </p:cNvSpPr>
          <p:nvPr>
            <p:ph idx="1"/>
          </p:nvPr>
        </p:nvSpPr>
        <p:spPr>
          <a:xfrm>
            <a:off x="228600" y="1752600"/>
            <a:ext cx="8610600" cy="4416425"/>
          </a:xfrm>
        </p:spPr>
        <p:txBody>
          <a:bodyPr/>
          <a:lstStyle/>
          <a:p>
            <a:r>
              <a:rPr lang="en-US" sz="2400" b="1" i="1" dirty="0" smtClean="0"/>
              <a:t>Supply-side Innovation</a:t>
            </a:r>
            <a:r>
              <a:rPr lang="en-US" sz="2400" dirty="0" smtClean="0"/>
              <a:t>:</a:t>
            </a:r>
          </a:p>
          <a:p>
            <a:pPr lvl="1"/>
            <a:r>
              <a:rPr lang="en-GB" sz="1800" dirty="0" smtClean="0"/>
              <a:t>provisions that allow for interconnection and access provisions to be included in licences, and to regulate tariffs. </a:t>
            </a:r>
          </a:p>
          <a:p>
            <a:pPr lvl="1"/>
            <a:r>
              <a:rPr lang="en-GB" sz="1800" dirty="0" smtClean="0"/>
              <a:t>Much of the funding undertaken by UCAF is intended to increase the supply of networks and services. </a:t>
            </a:r>
          </a:p>
          <a:p>
            <a:pPr lvl="1"/>
            <a:r>
              <a:rPr lang="en-GB" sz="1800" dirty="0" smtClean="0"/>
              <a:t>Converged licensing regime has also helped to increase the supply of ICT networks and services, 	</a:t>
            </a:r>
          </a:p>
          <a:p>
            <a:pPr lvl="1"/>
            <a:endParaRPr lang="en-GB" sz="1600" dirty="0" smtClean="0"/>
          </a:p>
          <a:p>
            <a:r>
              <a:rPr lang="en-US" sz="2400" b="1" i="1" dirty="0" smtClean="0"/>
              <a:t>Demand-side Innovation</a:t>
            </a:r>
            <a:r>
              <a:rPr lang="en-US" sz="2400" dirty="0" smtClean="0"/>
              <a:t>:</a:t>
            </a:r>
          </a:p>
          <a:p>
            <a:pPr lvl="1"/>
            <a:r>
              <a:rPr lang="en-GB" sz="1800" dirty="0" smtClean="0"/>
              <a:t>No specific demand-side innovation strategies are provided for in terms of the legislation.  Although projects exist….</a:t>
            </a:r>
            <a:endParaRPr lang="en-US" sz="18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15</a:t>
            </a:fld>
            <a:endParaRPr lang="en-US" dirty="0"/>
          </a:p>
        </p:txBody>
      </p:sp>
    </p:spTree>
  </p:cSld>
  <p:clrMapOvr>
    <a:masterClrMapping/>
  </p:clrMapOvr>
  <p:transition spd="slow">
    <p:diamon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24" y="404664"/>
            <a:ext cx="7772400" cy="1077218"/>
          </a:xfrm>
        </p:spPr>
        <p:txBody>
          <a:bodyPr/>
          <a:lstStyle/>
          <a:p>
            <a:r>
              <a:rPr lang="fr-FR" sz="3200" dirty="0" smtClean="0"/>
              <a:t>Monitoring, Enforcement </a:t>
            </a:r>
            <a:br>
              <a:rPr lang="fr-FR" sz="3200" dirty="0" smtClean="0"/>
            </a:br>
            <a:r>
              <a:rPr lang="fr-FR" sz="3200" dirty="0" smtClean="0"/>
              <a:t>and Sanctions</a:t>
            </a:r>
            <a:endParaRPr lang="en-US" sz="3200" dirty="0"/>
          </a:p>
        </p:txBody>
      </p:sp>
      <p:sp>
        <p:nvSpPr>
          <p:cNvPr id="3" name="Content Placeholder 2"/>
          <p:cNvSpPr>
            <a:spLocks noGrp="1"/>
          </p:cNvSpPr>
          <p:nvPr>
            <p:ph idx="1"/>
          </p:nvPr>
        </p:nvSpPr>
        <p:spPr>
          <a:xfrm>
            <a:off x="251520" y="1556792"/>
            <a:ext cx="8458200" cy="4111625"/>
          </a:xfrm>
        </p:spPr>
        <p:txBody>
          <a:bodyPr/>
          <a:lstStyle/>
          <a:p>
            <a:r>
              <a:rPr lang="en-US" sz="2800" b="1" dirty="0" smtClean="0"/>
              <a:t>Key elements</a:t>
            </a:r>
          </a:p>
          <a:p>
            <a:pPr lvl="1"/>
            <a:r>
              <a:rPr lang="en-US" sz="2400" b="1" i="1" dirty="0" smtClean="0"/>
              <a:t>Scope of USOs</a:t>
            </a:r>
            <a:r>
              <a:rPr lang="en-US" sz="2400" dirty="0" smtClean="0"/>
              <a:t>: </a:t>
            </a:r>
          </a:p>
          <a:p>
            <a:pPr lvl="2"/>
            <a:r>
              <a:rPr lang="en-US" sz="2000" dirty="0" smtClean="0"/>
              <a:t>“who” to be determined by UCAF</a:t>
            </a:r>
            <a:endParaRPr lang="en-US" sz="2800" dirty="0" smtClean="0"/>
          </a:p>
          <a:p>
            <a:pPr lvl="1"/>
            <a:endParaRPr lang="fr-FR" sz="2400" b="1" i="1" dirty="0" smtClean="0"/>
          </a:p>
          <a:p>
            <a:pPr lvl="1"/>
            <a:r>
              <a:rPr lang="fr-FR" sz="2400" b="1" i="1" dirty="0" smtClean="0"/>
              <a:t>Review Process</a:t>
            </a:r>
            <a:r>
              <a:rPr lang="fr-FR" sz="2400" dirty="0" smtClean="0"/>
              <a:t>: </a:t>
            </a:r>
          </a:p>
          <a:p>
            <a:pPr lvl="2"/>
            <a:r>
              <a:rPr lang="en-GB" sz="1800" dirty="0" smtClean="0"/>
              <a:t>There is no full and formal review process around USOs required in terms of the 2006 UCAF Act, although there is a requirement to “conduct research into and keep abreast of developments in the rural and urban under-served areas regarding communication services and information technologies”</a:t>
            </a:r>
            <a:endParaRPr lang="fr-FR" b="1" i="1"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16</a:t>
            </a:fld>
            <a:endParaRPr lang="en-US"/>
          </a:p>
        </p:txBody>
      </p:sp>
    </p:spTree>
  </p:cSld>
  <p:clrMapOvr>
    <a:masterClrMapping/>
  </p:clrMapOvr>
  <p:transition spd="slow">
    <p:diamon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48680"/>
            <a:ext cx="7772400" cy="1077218"/>
          </a:xfrm>
        </p:spPr>
        <p:txBody>
          <a:bodyPr/>
          <a:lstStyle/>
          <a:p>
            <a:r>
              <a:rPr lang="fr-FR" sz="3200" dirty="0" smtClean="0"/>
              <a:t>Monitoring, Enforcement</a:t>
            </a:r>
            <a:br>
              <a:rPr lang="fr-FR" sz="3200" dirty="0" smtClean="0"/>
            </a:br>
            <a:r>
              <a:rPr lang="fr-FR" sz="3200" dirty="0" smtClean="0"/>
              <a:t> and Sanctions (2)</a:t>
            </a:r>
            <a:endParaRPr lang="en-US" sz="3200" dirty="0"/>
          </a:p>
        </p:txBody>
      </p:sp>
      <p:sp>
        <p:nvSpPr>
          <p:cNvPr id="3" name="Content Placeholder 2"/>
          <p:cNvSpPr>
            <a:spLocks noGrp="1"/>
          </p:cNvSpPr>
          <p:nvPr>
            <p:ph idx="1"/>
          </p:nvPr>
        </p:nvSpPr>
        <p:spPr>
          <a:xfrm>
            <a:off x="304800" y="1752600"/>
            <a:ext cx="8458200" cy="4111625"/>
          </a:xfrm>
        </p:spPr>
        <p:txBody>
          <a:bodyPr/>
          <a:lstStyle/>
          <a:p>
            <a:pPr lvl="1"/>
            <a:r>
              <a:rPr lang="en-US" sz="2000" b="1" i="1" dirty="0" smtClean="0"/>
              <a:t>Differentiation</a:t>
            </a:r>
            <a:r>
              <a:rPr lang="en-US" sz="2000" dirty="0" smtClean="0"/>
              <a:t>: </a:t>
            </a:r>
          </a:p>
          <a:p>
            <a:pPr lvl="2"/>
            <a:r>
              <a:rPr lang="en-GB" sz="1800" dirty="0" smtClean="0"/>
              <a:t>There are no criteria for distinguishing between operators in respect of USOs </a:t>
            </a:r>
          </a:p>
          <a:p>
            <a:pPr lvl="2"/>
            <a:r>
              <a:rPr lang="en-GB" sz="1800" dirty="0" smtClean="0"/>
              <a:t>UCAF is however required to “designate universal service providers with obligation to provide universal service in accordance with laid down criteria”</a:t>
            </a:r>
            <a:r>
              <a:rPr lang="en-GB" sz="1800" baseline="30000" dirty="0" smtClean="0"/>
              <a:t> </a:t>
            </a:r>
            <a:r>
              <a:rPr lang="en-GB" sz="1800" dirty="0" smtClean="0"/>
              <a:t>, the development of such criteria is left up to the UCAF.</a:t>
            </a:r>
          </a:p>
          <a:p>
            <a:pPr lvl="2"/>
            <a:endParaRPr lang="en-ZA" sz="1800" dirty="0" smtClean="0"/>
          </a:p>
          <a:p>
            <a:pPr lvl="1"/>
            <a:r>
              <a:rPr lang="en-US" sz="2000" b="1" i="1" dirty="0" smtClean="0"/>
              <a:t>Publication of Obligations</a:t>
            </a:r>
          </a:p>
          <a:p>
            <a:pPr lvl="2"/>
            <a:r>
              <a:rPr lang="en-GB" sz="1600" dirty="0" smtClean="0"/>
              <a:t>Every designated “universal service provider” is required to submit to the USF for approval a “policy statement” and “ project proposal” , setting out how the imposed USO will be met. This approval process and its requirements are set out in some detail in the Act. </a:t>
            </a:r>
            <a:endParaRPr lang="en-ZA" sz="16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17</a:t>
            </a:fld>
            <a:endParaRPr lang="en-US"/>
          </a:p>
        </p:txBody>
      </p:sp>
    </p:spTree>
  </p:cSld>
  <p:clrMapOvr>
    <a:masterClrMapping/>
  </p:clrMapOvr>
  <p:transition spd="slow">
    <p:diamon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04664"/>
            <a:ext cx="7772400" cy="1077218"/>
          </a:xfrm>
        </p:spPr>
        <p:txBody>
          <a:bodyPr/>
          <a:lstStyle/>
          <a:p>
            <a:r>
              <a:rPr lang="fr-FR" sz="3200" dirty="0" smtClean="0"/>
              <a:t>Monitoring, Enforcement </a:t>
            </a:r>
            <a:br>
              <a:rPr lang="fr-FR" sz="3200" dirty="0" smtClean="0"/>
            </a:br>
            <a:r>
              <a:rPr lang="fr-FR" sz="3200" dirty="0" smtClean="0"/>
              <a:t>and Sanctions (3)</a:t>
            </a:r>
            <a:endParaRPr lang="en-US" sz="3200" dirty="0"/>
          </a:p>
        </p:txBody>
      </p:sp>
      <p:sp>
        <p:nvSpPr>
          <p:cNvPr id="3" name="Content Placeholder 2"/>
          <p:cNvSpPr>
            <a:spLocks noGrp="1"/>
          </p:cNvSpPr>
          <p:nvPr>
            <p:ph idx="1"/>
          </p:nvPr>
        </p:nvSpPr>
        <p:spPr>
          <a:xfrm>
            <a:off x="304800" y="1752600"/>
            <a:ext cx="8458200" cy="4111625"/>
          </a:xfrm>
        </p:spPr>
        <p:txBody>
          <a:bodyPr/>
          <a:lstStyle/>
          <a:p>
            <a:r>
              <a:rPr lang="en-US" sz="2000" b="1" i="1" dirty="0" smtClean="0"/>
              <a:t>Monitoring</a:t>
            </a:r>
            <a:r>
              <a:rPr lang="en-US" sz="2000" dirty="0" smtClean="0"/>
              <a:t>: </a:t>
            </a:r>
          </a:p>
          <a:p>
            <a:pPr lvl="1"/>
            <a:r>
              <a:rPr lang="en-US" sz="1800" dirty="0" smtClean="0"/>
              <a:t>UCAF monitors progress</a:t>
            </a:r>
          </a:p>
          <a:p>
            <a:pPr lvl="1"/>
            <a:r>
              <a:rPr lang="en-GB" sz="1800" dirty="0" smtClean="0"/>
              <a:t>UCAF has the “right to request any person to submit any information for the purpose of carrying out its functions”</a:t>
            </a:r>
          </a:p>
          <a:p>
            <a:pPr lvl="1"/>
            <a:r>
              <a:rPr lang="en-GB" sz="1800" dirty="0" smtClean="0"/>
              <a:t>UCAF must “publish the performance of the universal service provider required to meet the services targets”</a:t>
            </a:r>
            <a:r>
              <a:rPr lang="en-GB" sz="1800" baseline="30000" dirty="0" smtClean="0"/>
              <a:t> </a:t>
            </a:r>
            <a:r>
              <a:rPr lang="en-GB" sz="1800" dirty="0" smtClean="0"/>
              <a:t>set out in the USOs (s17).</a:t>
            </a:r>
            <a:endParaRPr lang="en-ZA" sz="1800" dirty="0" smtClean="0"/>
          </a:p>
          <a:p>
            <a:pPr lvl="1"/>
            <a:r>
              <a:rPr lang="en-GB" sz="1800" dirty="0" smtClean="0"/>
              <a:t>Act makes no specific provision for penalties to be imposed if a universal service provider fails to meet the required targets. All that is set out is the requirement to “establish compensation schemes in the event of failure... to meet the [supply-time and QoS] targets”</a:t>
            </a:r>
            <a:r>
              <a:rPr lang="en-GB" sz="1800" baseline="30000" dirty="0" smtClean="0"/>
              <a:t> </a:t>
            </a:r>
            <a:r>
              <a:rPr lang="en-GB" sz="1800" dirty="0" smtClean="0"/>
              <a:t>set out in the USOs. (s 13(3)) </a:t>
            </a:r>
            <a:r>
              <a:rPr lang="en-GB" sz="2000" dirty="0" smtClean="0"/>
              <a:t>	</a:t>
            </a:r>
            <a:endParaRPr lang="en-US" sz="20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18</a:t>
            </a:fld>
            <a:endParaRPr lang="en-US"/>
          </a:p>
        </p:txBody>
      </p:sp>
    </p:spTree>
    <p:extLst>
      <p:ext uri="{BB962C8B-B14F-4D97-AF65-F5344CB8AC3E}">
        <p14:creationId xmlns:p14="http://schemas.microsoft.com/office/powerpoint/2010/main" xmlns="" val="4023795461"/>
      </p:ext>
    </p:extLst>
  </p:cSld>
  <p:clrMapOvr>
    <a:masterClrMapping/>
  </p:clrMapOvr>
  <p:transition spd="slow">
    <p:diamon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992" y="555402"/>
            <a:ext cx="7772400" cy="641350"/>
          </a:xfrm>
        </p:spPr>
        <p:txBody>
          <a:bodyPr/>
          <a:lstStyle/>
          <a:p>
            <a:r>
              <a:rPr lang="en-US" dirty="0" smtClean="0"/>
              <a:t>Financing of UAS</a:t>
            </a:r>
            <a:endParaRPr lang="en-US" dirty="0"/>
          </a:p>
        </p:txBody>
      </p:sp>
      <p:sp>
        <p:nvSpPr>
          <p:cNvPr id="3" name="Content Placeholder 2"/>
          <p:cNvSpPr>
            <a:spLocks noGrp="1"/>
          </p:cNvSpPr>
          <p:nvPr>
            <p:ph idx="1"/>
          </p:nvPr>
        </p:nvSpPr>
        <p:spPr>
          <a:xfrm>
            <a:off x="684213" y="1676400"/>
            <a:ext cx="7772400" cy="4256087"/>
          </a:xfrm>
        </p:spPr>
        <p:txBody>
          <a:bodyPr/>
          <a:lstStyle/>
          <a:p>
            <a:r>
              <a:rPr lang="en-US" sz="2000" b="1" i="1" dirty="0" smtClean="0"/>
              <a:t>Range of Mechanisms</a:t>
            </a:r>
          </a:p>
          <a:p>
            <a:pPr lvl="1"/>
            <a:r>
              <a:rPr lang="en-GB" sz="1800" dirty="0" smtClean="0"/>
              <a:t>The 2006 Universal Communications Service Access Act establishes the UCAF as the primary financial mechanism to support UAS, both through subsidising USOs and through support for UAS projects.</a:t>
            </a:r>
          </a:p>
          <a:p>
            <a:pPr lvl="1"/>
            <a:endParaRPr lang="en-US" sz="2000" dirty="0" smtClean="0"/>
          </a:p>
          <a:p>
            <a:r>
              <a:rPr lang="en-US" sz="2000" b="1" i="1" dirty="0" smtClean="0"/>
              <a:t>Funding Criteria</a:t>
            </a:r>
            <a:r>
              <a:rPr lang="en-US" sz="2000" dirty="0" smtClean="0"/>
              <a:t> </a:t>
            </a:r>
          </a:p>
          <a:p>
            <a:pPr lvl="1"/>
            <a:r>
              <a:rPr lang="en-GB" sz="1800" dirty="0" smtClean="0"/>
              <a:t>Much of the funding via the UCAF is directed at ‘universal service providers’ to support and subsidise their delivery on USOs, Project proposals to meet USOs are required to satisfy a number of criteria as “appropriate” and “adequate” interventions before they receive the approval of the USF.</a:t>
            </a:r>
            <a:endParaRPr lang="en-ZA" sz="1800" dirty="0" smtClean="0"/>
          </a:p>
          <a:p>
            <a:pPr>
              <a:buNone/>
            </a:pPr>
            <a:endParaRPr lang="en-US" sz="18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19</a:t>
            </a:fld>
            <a:endParaRPr lang="en-US"/>
          </a:p>
        </p:txBody>
      </p:sp>
    </p:spTree>
  </p:cSld>
  <p:clrMapOvr>
    <a:masterClrMapping/>
  </p:clrMapOvr>
  <p:transition spd="slow">
    <p:diamon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4056" y="476672"/>
            <a:ext cx="7772400" cy="1077218"/>
          </a:xfrm>
        </p:spPr>
        <p:txBody>
          <a:bodyPr/>
          <a:lstStyle/>
          <a:p>
            <a:r>
              <a:rPr lang="en-GB" sz="3200" dirty="0" smtClean="0"/>
              <a:t>Legal Mandate and Institutional Framework</a:t>
            </a:r>
            <a:endParaRPr lang="en-US" sz="3200" dirty="0"/>
          </a:p>
        </p:txBody>
      </p:sp>
      <p:sp>
        <p:nvSpPr>
          <p:cNvPr id="3" name="Content Placeholder 2"/>
          <p:cNvSpPr>
            <a:spLocks noGrp="1"/>
          </p:cNvSpPr>
          <p:nvPr>
            <p:ph idx="1"/>
          </p:nvPr>
        </p:nvSpPr>
        <p:spPr>
          <a:xfrm>
            <a:off x="304800" y="1676400"/>
            <a:ext cx="8305800" cy="4568825"/>
          </a:xfrm>
        </p:spPr>
        <p:txBody>
          <a:bodyPr/>
          <a:lstStyle/>
          <a:p>
            <a:r>
              <a:rPr lang="en-US" sz="2000" b="1" i="1" dirty="0" smtClean="0"/>
              <a:t>Legal Mandate</a:t>
            </a:r>
            <a:r>
              <a:rPr lang="en-US" sz="2000" dirty="0" smtClean="0"/>
              <a:t>: clear legal mandate in the law to support or address the concept of Universal Access and Service (UAS)</a:t>
            </a:r>
          </a:p>
          <a:p>
            <a:pPr lvl="1"/>
            <a:r>
              <a:rPr lang="en-GB" sz="1600" dirty="0" smtClean="0"/>
              <a:t>2003 National Information and Communications Technology (ICT) Policy - universal access a key policy issue, i.e.  “bringing access to the more remote areas of the country and those under served in urban areas.” </a:t>
            </a:r>
          </a:p>
          <a:p>
            <a:pPr lvl="1"/>
            <a:endParaRPr lang="en-GB" sz="800" dirty="0" smtClean="0"/>
          </a:p>
          <a:p>
            <a:pPr lvl="1"/>
            <a:r>
              <a:rPr lang="en-GB" sz="1600" dirty="0" smtClean="0"/>
              <a:t>2006 Universal Communications Service Access Act - sets the legal framework for establishing a USF, the Universal Communications Service Access Fund, in Tanzania (also referred to in this presentation as “UCAF Act”).</a:t>
            </a:r>
          </a:p>
          <a:p>
            <a:pPr lvl="1">
              <a:buNone/>
            </a:pPr>
            <a:endParaRPr lang="en-GB" sz="900" dirty="0" smtClean="0"/>
          </a:p>
          <a:p>
            <a:pPr lvl="1"/>
            <a:r>
              <a:rPr lang="en-GB" sz="1600" dirty="0" smtClean="0"/>
              <a:t>2010 EPOCA – folows on this and setion 17 provides that “</a:t>
            </a:r>
            <a:r>
              <a:rPr lang="en-ZA" sz="1600" dirty="0" smtClean="0"/>
              <a:t>an individual licence shall include terms and conditions set by the Authority including quality of service, licensed area… universal service obligation…”</a:t>
            </a:r>
          </a:p>
          <a:p>
            <a:pPr lvl="1"/>
            <a:endParaRPr lang="en-ZA" sz="1600" dirty="0" smtClean="0"/>
          </a:p>
          <a:p>
            <a:endParaRPr lang="en-GB" sz="1100" dirty="0" smtClean="0"/>
          </a:p>
          <a:p>
            <a:pPr algn="just"/>
            <a:endParaRPr lang="en-GB" sz="14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a:t>
            </a:fld>
            <a:endParaRPr lang="en-US"/>
          </a:p>
        </p:txBody>
      </p:sp>
    </p:spTree>
  </p:cSld>
  <p:clrMapOvr>
    <a:masterClrMapping/>
  </p:clrMapOvr>
  <p:transition spd="slow">
    <p:diamon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992" y="583689"/>
            <a:ext cx="7772400" cy="584775"/>
          </a:xfrm>
        </p:spPr>
        <p:txBody>
          <a:bodyPr/>
          <a:lstStyle/>
          <a:p>
            <a:r>
              <a:rPr lang="en-US" sz="3200" dirty="0" smtClean="0"/>
              <a:t>Financing of UAS</a:t>
            </a:r>
            <a:endParaRPr lang="en-US" sz="3200" dirty="0"/>
          </a:p>
        </p:txBody>
      </p:sp>
      <p:sp>
        <p:nvSpPr>
          <p:cNvPr id="3" name="Content Placeholder 2"/>
          <p:cNvSpPr>
            <a:spLocks noGrp="1"/>
          </p:cNvSpPr>
          <p:nvPr>
            <p:ph idx="1"/>
          </p:nvPr>
        </p:nvSpPr>
        <p:spPr>
          <a:xfrm>
            <a:off x="228600" y="1628800"/>
            <a:ext cx="8228013" cy="5178425"/>
          </a:xfrm>
        </p:spPr>
        <p:txBody>
          <a:bodyPr/>
          <a:lstStyle/>
          <a:p>
            <a:r>
              <a:rPr lang="en-US" sz="2000" b="1" i="1" dirty="0" smtClean="0"/>
              <a:t>Sources of Funds (UCAF Act , Sections 2 and 3)</a:t>
            </a:r>
          </a:p>
          <a:p>
            <a:pPr lvl="1"/>
            <a:r>
              <a:rPr lang="en-GB" sz="2000" dirty="0" smtClean="0"/>
              <a:t>“funds as may be appropriated by the Parliament...; </a:t>
            </a:r>
          </a:p>
          <a:p>
            <a:pPr lvl="1"/>
            <a:r>
              <a:rPr lang="en-GB" sz="2000" dirty="0" smtClean="0"/>
              <a:t>sums of money allocated by way of subventions by the [regulator];</a:t>
            </a:r>
          </a:p>
          <a:p>
            <a:pPr lvl="1"/>
            <a:r>
              <a:rPr lang="en-GB" sz="2000" dirty="0" smtClean="0"/>
              <a:t>universal service levy [imposed on] holders of communication licences; grants, donations, bequests or other contributions”. The “manner and percentage by which a holder of a communications licence shall pay universal service levy”</a:t>
            </a:r>
            <a:r>
              <a:rPr lang="en-GB" sz="2000" baseline="30000" dirty="0" smtClean="0"/>
              <a:t> </a:t>
            </a:r>
            <a:r>
              <a:rPr lang="en-GB" sz="2000" dirty="0" smtClean="0"/>
              <a:t>is subject to and effected by regulation issued by the Minister.</a:t>
            </a:r>
            <a:r>
              <a:rPr lang="en-ZA" sz="2000" dirty="0" smtClean="0"/>
              <a:t> </a:t>
            </a:r>
            <a:r>
              <a:rPr lang="en-GB" sz="1200" dirty="0" smtClean="0"/>
              <a:t>	</a:t>
            </a:r>
            <a:endParaRPr lang="en-ZA" sz="20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20</a:t>
            </a:fld>
            <a:endParaRPr lang="en-US"/>
          </a:p>
        </p:txBody>
      </p:sp>
    </p:spTree>
    <p:extLst>
      <p:ext uri="{BB962C8B-B14F-4D97-AF65-F5344CB8AC3E}">
        <p14:creationId xmlns:p14="http://schemas.microsoft.com/office/powerpoint/2010/main" xmlns="" val="3547713962"/>
      </p:ext>
    </p:extLst>
  </p:cSld>
  <p:clrMapOvr>
    <a:masterClrMapping/>
  </p:clrMapOvr>
  <p:transition spd="slow">
    <p:diamon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11681"/>
            <a:ext cx="7772400" cy="584775"/>
          </a:xfrm>
        </p:spPr>
        <p:txBody>
          <a:bodyPr/>
          <a:lstStyle/>
          <a:p>
            <a:r>
              <a:rPr lang="en-US" sz="3200" dirty="0" smtClean="0"/>
              <a:t>Funds</a:t>
            </a:r>
            <a:endParaRPr lang="en-US" sz="3200" dirty="0"/>
          </a:p>
        </p:txBody>
      </p:sp>
      <p:sp>
        <p:nvSpPr>
          <p:cNvPr id="3" name="Content Placeholder 2"/>
          <p:cNvSpPr>
            <a:spLocks noGrp="1"/>
          </p:cNvSpPr>
          <p:nvPr>
            <p:ph idx="1"/>
          </p:nvPr>
        </p:nvSpPr>
        <p:spPr>
          <a:xfrm>
            <a:off x="228600" y="1219200"/>
            <a:ext cx="8534400" cy="5026025"/>
          </a:xfrm>
        </p:spPr>
        <p:txBody>
          <a:bodyPr/>
          <a:lstStyle/>
          <a:p>
            <a:r>
              <a:rPr lang="en-US" sz="2800" b="1" i="1" dirty="0"/>
              <a:t>Project Selection</a:t>
            </a:r>
            <a:r>
              <a:rPr lang="en-US" sz="2800" b="1" i="1" dirty="0" smtClean="0"/>
              <a:t>:</a:t>
            </a:r>
            <a:endParaRPr lang="en-US" sz="2800" dirty="0" smtClean="0"/>
          </a:p>
          <a:p>
            <a:pPr lvl="1"/>
            <a:r>
              <a:rPr lang="en-US" sz="2000" dirty="0" smtClean="0"/>
              <a:t>UCAF at early stages of project identification through least cost subsidies (tenders due Nov 2011)</a:t>
            </a:r>
          </a:p>
          <a:p>
            <a:pPr lvl="1"/>
            <a:r>
              <a:rPr lang="en-US" sz="2000" dirty="0" smtClean="0"/>
              <a:t>Consultation with operators</a:t>
            </a:r>
          </a:p>
          <a:p>
            <a:pPr lvl="1"/>
            <a:endParaRPr lang="en-US" sz="16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21</a:t>
            </a:fld>
            <a:endParaRPr lang="en-US"/>
          </a:p>
        </p:txBody>
      </p:sp>
    </p:spTree>
    <p:extLst>
      <p:ext uri="{BB962C8B-B14F-4D97-AF65-F5344CB8AC3E}">
        <p14:creationId xmlns:p14="http://schemas.microsoft.com/office/powerpoint/2010/main" xmlns="" val="3189902095"/>
      </p:ext>
    </p:extLst>
  </p:cSld>
  <p:clrMapOvr>
    <a:masterClrMapping/>
  </p:clrMapOvr>
  <p:transition spd="slow">
    <p:diamon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11681"/>
            <a:ext cx="7772400" cy="584775"/>
          </a:xfrm>
        </p:spPr>
        <p:txBody>
          <a:bodyPr/>
          <a:lstStyle/>
          <a:p>
            <a:r>
              <a:rPr lang="en-US" sz="3200" dirty="0" err="1" smtClean="0"/>
              <a:t>QoS</a:t>
            </a:r>
            <a:endParaRPr lang="en-US" sz="3200" dirty="0"/>
          </a:p>
        </p:txBody>
      </p:sp>
      <p:sp>
        <p:nvSpPr>
          <p:cNvPr id="3" name="Content Placeholder 2"/>
          <p:cNvSpPr>
            <a:spLocks noGrp="1"/>
          </p:cNvSpPr>
          <p:nvPr>
            <p:ph idx="1"/>
          </p:nvPr>
        </p:nvSpPr>
        <p:spPr>
          <a:xfrm>
            <a:off x="228600" y="1295400"/>
            <a:ext cx="8610600" cy="5105400"/>
          </a:xfrm>
        </p:spPr>
        <p:txBody>
          <a:bodyPr/>
          <a:lstStyle/>
          <a:p>
            <a:r>
              <a:rPr lang="en-US" sz="2000" b="1" i="1" dirty="0" err="1" smtClean="0"/>
              <a:t>QoS</a:t>
            </a:r>
            <a:r>
              <a:rPr lang="en-US" sz="2000" b="1" i="1" dirty="0" smtClean="0"/>
              <a:t> requirements</a:t>
            </a:r>
            <a:r>
              <a:rPr lang="en-US" sz="2000" dirty="0" smtClean="0"/>
              <a:t>: include clearly specified </a:t>
            </a:r>
            <a:r>
              <a:rPr lang="en-US" sz="2000" dirty="0" err="1" smtClean="0"/>
              <a:t>QoS</a:t>
            </a:r>
            <a:r>
              <a:rPr lang="en-US" sz="2000" dirty="0" smtClean="0"/>
              <a:t> components (supply of services, customer complaints and redress, faults, service quality, provision of designated USO services including free emergency calls, billing)</a:t>
            </a:r>
          </a:p>
          <a:p>
            <a:pPr lvl="1"/>
            <a:r>
              <a:rPr lang="en-GB" sz="1800" dirty="0" smtClean="0"/>
              <a:t>Detailed QoS parameters are set out by regulation in respect of each category of licence issued by the TCRA (regulator)</a:t>
            </a:r>
            <a:endParaRPr lang="en-US" sz="1800" dirty="0" smtClean="0"/>
          </a:p>
          <a:p>
            <a:endParaRPr lang="en-US" sz="2000" b="1" i="1" dirty="0" smtClean="0"/>
          </a:p>
          <a:p>
            <a:r>
              <a:rPr lang="en-US" sz="2000" b="1" i="1" dirty="0" smtClean="0"/>
              <a:t>QoS Monitoring</a:t>
            </a:r>
            <a:r>
              <a:rPr lang="en-US" sz="2000" dirty="0" smtClean="0"/>
              <a:t>: regular and independent assessment, and the results made publicly available;</a:t>
            </a:r>
          </a:p>
          <a:p>
            <a:pPr lvl="1"/>
            <a:r>
              <a:rPr lang="en-GB" sz="1800" dirty="0" smtClean="0"/>
              <a:t>There is no evidence that QoS compliance is regularly or independently assessed or the results published.</a:t>
            </a:r>
            <a:endParaRPr lang="en-US" sz="18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22</a:t>
            </a:fld>
            <a:endParaRPr lang="en-US"/>
          </a:p>
        </p:txBody>
      </p:sp>
    </p:spTree>
  </p:cSld>
  <p:clrMapOvr>
    <a:masterClrMapping/>
  </p:clrMapOvr>
  <p:transition spd="slow">
    <p:diamon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9969"/>
            <a:ext cx="7772400" cy="584775"/>
          </a:xfrm>
        </p:spPr>
        <p:txBody>
          <a:bodyPr/>
          <a:lstStyle/>
          <a:p>
            <a:r>
              <a:rPr lang="en-US" sz="3200" dirty="0" err="1" smtClean="0"/>
              <a:t>QoS</a:t>
            </a:r>
            <a:endParaRPr lang="en-US" sz="3200" dirty="0"/>
          </a:p>
        </p:txBody>
      </p:sp>
      <p:sp>
        <p:nvSpPr>
          <p:cNvPr id="3" name="Content Placeholder 2"/>
          <p:cNvSpPr>
            <a:spLocks noGrp="1"/>
          </p:cNvSpPr>
          <p:nvPr>
            <p:ph idx="1"/>
          </p:nvPr>
        </p:nvSpPr>
        <p:spPr>
          <a:xfrm>
            <a:off x="304800" y="1905000"/>
            <a:ext cx="8534400" cy="4416425"/>
          </a:xfrm>
        </p:spPr>
        <p:txBody>
          <a:bodyPr/>
          <a:lstStyle/>
          <a:p>
            <a:r>
              <a:rPr lang="en-US" sz="2400" b="1" i="1" dirty="0" smtClean="0"/>
              <a:t>QoS Review</a:t>
            </a:r>
            <a:r>
              <a:rPr lang="en-US" sz="2400" dirty="0" smtClean="0"/>
              <a:t>: QoS components and benchmarks are regularly reviewed through a process of public stakeholder consultation</a:t>
            </a:r>
            <a:endParaRPr lang="en-US" sz="1600" dirty="0" smtClean="0"/>
          </a:p>
          <a:p>
            <a:pPr lvl="1"/>
            <a:r>
              <a:rPr lang="en-GB" sz="1800" dirty="0" smtClean="0"/>
              <a:t>The 2005 ( Quality of Service) Regulations specified that the regulator “may review the quality of services parameters from time to time‘…..Regulations republished under EPOCA in 2011</a:t>
            </a:r>
            <a:endParaRPr lang="en-ZA" sz="1800" dirty="0" smtClean="0"/>
          </a:p>
          <a:p>
            <a:pPr>
              <a:buNone/>
            </a:pPr>
            <a:endParaRPr lang="en-US" sz="18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23</a:t>
            </a:fld>
            <a:endParaRPr lang="en-US"/>
          </a:p>
        </p:txBody>
      </p:sp>
    </p:spTree>
  </p:cSld>
  <p:clrMapOvr>
    <a:masterClrMapping/>
  </p:clrMapOvr>
  <p:transition spd="slow">
    <p:diamon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9969"/>
            <a:ext cx="7772400" cy="584775"/>
          </a:xfrm>
        </p:spPr>
        <p:txBody>
          <a:bodyPr/>
          <a:lstStyle/>
          <a:p>
            <a:r>
              <a:rPr lang="en-US" sz="3200" dirty="0" smtClean="0"/>
              <a:t>Consumer Policy</a:t>
            </a:r>
            <a:endParaRPr lang="en-US" sz="3200" dirty="0"/>
          </a:p>
        </p:txBody>
      </p:sp>
      <p:sp>
        <p:nvSpPr>
          <p:cNvPr id="3" name="Content Placeholder 2"/>
          <p:cNvSpPr>
            <a:spLocks noGrp="1"/>
          </p:cNvSpPr>
          <p:nvPr>
            <p:ph idx="1"/>
          </p:nvPr>
        </p:nvSpPr>
        <p:spPr>
          <a:xfrm>
            <a:off x="304800" y="1905000"/>
            <a:ext cx="8534400" cy="4416425"/>
          </a:xfrm>
        </p:spPr>
        <p:txBody>
          <a:bodyPr/>
          <a:lstStyle/>
          <a:p>
            <a:r>
              <a:rPr lang="en-US" sz="2000" b="1" i="1" dirty="0" smtClean="0"/>
              <a:t>Charters</a:t>
            </a:r>
            <a:r>
              <a:rPr lang="en-US" sz="2000" dirty="0" smtClean="0"/>
              <a:t>: consumer protection requirements (e.g. customer service charters) are specified, publicised and binding;</a:t>
            </a:r>
          </a:p>
          <a:p>
            <a:pPr lvl="1"/>
            <a:r>
              <a:rPr lang="en-GB" sz="1800" dirty="0" smtClean="0"/>
              <a:t>A detailed “Consumer Care System”, dealing, inter alia, with complaints procedures, provision of information, an “outage credit system”, customer contracts and billing is set out via specific regulation</a:t>
            </a:r>
          </a:p>
          <a:p>
            <a:pPr lvl="1"/>
            <a:r>
              <a:rPr lang="en-GB" sz="1800" dirty="0" smtClean="0"/>
              <a:t>Consumer Protection Regulations set out in considerable detail a procedure for dealing with consumer complaints, which makes it clear that the regulator should only be approached “where a customer... is dissatisfied with the licensee’s response”</a:t>
            </a:r>
            <a:endParaRPr lang="en-US" sz="18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24</a:t>
            </a:fld>
            <a:endParaRPr lang="en-US"/>
          </a:p>
        </p:txBody>
      </p:sp>
    </p:spTree>
  </p:cSld>
  <p:clrMapOvr>
    <a:masterClrMapping/>
  </p:clrMapOvr>
  <p:transition spd="slow">
    <p:diamon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9969"/>
            <a:ext cx="7772400" cy="584775"/>
          </a:xfrm>
        </p:spPr>
        <p:txBody>
          <a:bodyPr/>
          <a:lstStyle/>
          <a:p>
            <a:r>
              <a:rPr lang="en-US" sz="3200" dirty="0" smtClean="0"/>
              <a:t>Consumer Policy (2)</a:t>
            </a:r>
            <a:endParaRPr lang="en-US" sz="3200" dirty="0"/>
          </a:p>
        </p:txBody>
      </p:sp>
      <p:sp>
        <p:nvSpPr>
          <p:cNvPr id="3" name="Content Placeholder 2"/>
          <p:cNvSpPr>
            <a:spLocks noGrp="1"/>
          </p:cNvSpPr>
          <p:nvPr>
            <p:ph idx="1"/>
          </p:nvPr>
        </p:nvSpPr>
        <p:spPr>
          <a:xfrm>
            <a:off x="304800" y="1484784"/>
            <a:ext cx="8534400" cy="4416425"/>
          </a:xfrm>
        </p:spPr>
        <p:txBody>
          <a:bodyPr/>
          <a:lstStyle/>
          <a:p>
            <a:r>
              <a:rPr lang="en-US" sz="2000" b="1" i="1" dirty="0" smtClean="0"/>
              <a:t>Scope</a:t>
            </a:r>
            <a:r>
              <a:rPr lang="en-US" sz="2000" dirty="0" smtClean="0"/>
              <a:t>: consumer protection requirements exist in respect of all relevant services (fixed, mobile, Internet, broadband, broadcasting);</a:t>
            </a:r>
          </a:p>
          <a:p>
            <a:pPr lvl="1"/>
            <a:r>
              <a:rPr lang="en-GB" sz="1800" dirty="0" smtClean="0"/>
              <a:t>There is no requirement in the 2005 Consumer Protection Regulations for operators to inform consumers of their rights, although they are “required to notify customers about the availability of consumer complaint procedures”. Information on consumer rights is, however, available on the web site of the regulator.</a:t>
            </a:r>
            <a:r>
              <a:rPr lang="en-ZA" sz="1800" dirty="0" smtClean="0"/>
              <a:t> </a:t>
            </a:r>
            <a:r>
              <a:rPr lang="en-GB" sz="1800" dirty="0" smtClean="0"/>
              <a:t>	</a:t>
            </a:r>
          </a:p>
          <a:p>
            <a:pPr lvl="1"/>
            <a:endParaRPr lang="en-US" sz="1800" dirty="0" smtClean="0"/>
          </a:p>
          <a:p>
            <a:r>
              <a:rPr lang="en-US" sz="2000" b="1" i="1" dirty="0" smtClean="0"/>
              <a:t>Review</a:t>
            </a:r>
            <a:r>
              <a:rPr lang="en-US" sz="2000" dirty="0" smtClean="0"/>
              <a:t>: consumer protection criteria and requirements are subject to regular review with stakeholder participation.</a:t>
            </a:r>
          </a:p>
          <a:p>
            <a:pPr lvl="1"/>
            <a:r>
              <a:rPr lang="en-US" sz="1800" dirty="0" smtClean="0"/>
              <a:t>Issued on 2005 initially and reviewed under EPOCA in 2011</a:t>
            </a:r>
            <a:endParaRPr lang="en-US" sz="18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25</a:t>
            </a:fld>
            <a:endParaRPr lang="en-US"/>
          </a:p>
        </p:txBody>
      </p:sp>
    </p:spTree>
  </p:cSld>
  <p:clrMapOvr>
    <a:masterClrMapping/>
  </p:clrMapOvr>
  <p:transition spd="slow">
    <p:diamon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1681"/>
            <a:ext cx="7772400" cy="584775"/>
          </a:xfrm>
        </p:spPr>
        <p:txBody>
          <a:bodyPr/>
          <a:lstStyle/>
          <a:p>
            <a:r>
              <a:rPr lang="en-ZA" sz="3200" dirty="0" smtClean="0"/>
              <a:t>Market info/ Status</a:t>
            </a:r>
            <a:endParaRPr lang="en-ZA" sz="3200" dirty="0"/>
          </a:p>
        </p:txBody>
      </p:sp>
      <p:sp>
        <p:nvSpPr>
          <p:cNvPr id="3" name="Content Placeholder 2"/>
          <p:cNvSpPr>
            <a:spLocks noGrp="1"/>
          </p:cNvSpPr>
          <p:nvPr>
            <p:ph idx="1"/>
          </p:nvPr>
        </p:nvSpPr>
        <p:spPr>
          <a:xfrm>
            <a:off x="684213" y="1477169"/>
            <a:ext cx="7772400" cy="4256087"/>
          </a:xfrm>
        </p:spPr>
        <p:txBody>
          <a:bodyPr/>
          <a:lstStyle/>
          <a:p>
            <a:r>
              <a:rPr lang="en-ZA" sz="2400" dirty="0" smtClean="0"/>
              <a:t>Competitive licensing framework</a:t>
            </a:r>
          </a:p>
          <a:p>
            <a:r>
              <a:rPr lang="en-ZA" sz="2400" dirty="0" smtClean="0"/>
              <a:t>Access to EASSY, SEACOM and TEAMS</a:t>
            </a:r>
          </a:p>
          <a:p>
            <a:r>
              <a:rPr lang="en-ZA" sz="2400" dirty="0" smtClean="0"/>
              <a:t>National ICT Backbone (PPP)</a:t>
            </a:r>
          </a:p>
          <a:p>
            <a:r>
              <a:rPr lang="en-ZA" sz="2400" dirty="0" smtClean="0"/>
              <a:t>Tertiary Education Network (TENET) linked to NICTBB</a:t>
            </a:r>
          </a:p>
          <a:p>
            <a:r>
              <a:rPr lang="en-ZA" sz="2400" dirty="0" smtClean="0"/>
              <a:t>School Connectivity Plan</a:t>
            </a:r>
          </a:p>
          <a:p>
            <a:r>
              <a:rPr lang="en-ZA" sz="2400" dirty="0" smtClean="0"/>
              <a:t>ICT equipment has certain tax exemptions</a:t>
            </a:r>
          </a:p>
          <a:p>
            <a:r>
              <a:rPr lang="en-ZA" sz="2400" dirty="0" smtClean="0"/>
              <a:t>Rollout obligations (but not USOs per se)</a:t>
            </a:r>
          </a:p>
          <a:p>
            <a:r>
              <a:rPr lang="en-ZA" sz="2400" dirty="0" smtClean="0"/>
              <a:t>UCAF now established </a:t>
            </a:r>
            <a:r>
              <a:rPr lang="en-ZA" sz="2400" dirty="0" smtClean="0"/>
              <a:t>(</a:t>
            </a:r>
            <a:r>
              <a:rPr lang="en-ZA" sz="2400" dirty="0" smtClean="0"/>
              <a:t>and </a:t>
            </a:r>
            <a:r>
              <a:rPr lang="en-ZA" sz="2400" dirty="0" smtClean="0"/>
              <a:t>active</a:t>
            </a:r>
            <a:r>
              <a:rPr lang="en-ZA" sz="2400" dirty="0" smtClean="0"/>
              <a:t>)</a:t>
            </a: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26</a:t>
            </a:fld>
            <a:endParaRPr lang="en-US"/>
          </a:p>
        </p:txBody>
      </p:sp>
    </p:spTree>
  </p:cSld>
  <p:clrMapOvr>
    <a:masterClrMapping/>
  </p:clrMapOvr>
  <p:transition spd="slow">
    <p:diamon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2459"/>
            <a:ext cx="7772400" cy="523220"/>
          </a:xfrm>
        </p:spPr>
        <p:txBody>
          <a:bodyPr/>
          <a:lstStyle/>
          <a:p>
            <a:r>
              <a:rPr lang="en-ZA" sz="2800" dirty="0" smtClean="0"/>
              <a:t>UCAF Implementation Status </a:t>
            </a:r>
            <a:endParaRPr lang="en-ZA" sz="2800" dirty="0"/>
          </a:p>
        </p:txBody>
      </p:sp>
      <p:sp>
        <p:nvSpPr>
          <p:cNvPr id="3" name="Content Placeholder 2"/>
          <p:cNvSpPr>
            <a:spLocks noGrp="1"/>
          </p:cNvSpPr>
          <p:nvPr>
            <p:ph idx="1"/>
          </p:nvPr>
        </p:nvSpPr>
        <p:spPr>
          <a:xfrm>
            <a:off x="611560" y="1124744"/>
            <a:ext cx="7772400" cy="4256087"/>
          </a:xfrm>
        </p:spPr>
        <p:txBody>
          <a:bodyPr/>
          <a:lstStyle/>
          <a:p>
            <a:r>
              <a:rPr lang="en-ZA" sz="1800" dirty="0" smtClean="0"/>
              <a:t>November 2011 UCAF issued a tender to subsidise rollout in designated underserviced areas in Tanzania</a:t>
            </a:r>
          </a:p>
          <a:p>
            <a:r>
              <a:rPr lang="en-ZA" sz="1800" dirty="0" smtClean="0"/>
              <a:t>The identified coverage within the tender was 139 named villages in 20 districts (named in bid documents)</a:t>
            </a:r>
          </a:p>
          <a:p>
            <a:r>
              <a:rPr lang="en-ZA" sz="1800" dirty="0" smtClean="0"/>
              <a:t>The award was to be split into 4 </a:t>
            </a:r>
            <a:r>
              <a:rPr lang="en-ZA" sz="1800" dirty="0" smtClean="0"/>
              <a:t>separate but contiguous </a:t>
            </a:r>
            <a:r>
              <a:rPr lang="en-ZA" sz="1800" dirty="0" smtClean="0"/>
              <a:t>bidding lots (areas). </a:t>
            </a:r>
            <a:endParaRPr lang="en-ZA" sz="1800" dirty="0" smtClean="0"/>
          </a:p>
          <a:p>
            <a:r>
              <a:rPr lang="en-ZA" sz="1800" dirty="0" smtClean="0"/>
              <a:t>The </a:t>
            </a:r>
            <a:r>
              <a:rPr lang="en-ZA" sz="1800" dirty="0" smtClean="0"/>
              <a:t>maximum allowed subsidy for any area </a:t>
            </a:r>
            <a:r>
              <a:rPr lang="en-ZA" sz="1800" dirty="0" smtClean="0"/>
              <a:t>was determined</a:t>
            </a:r>
            <a:endParaRPr lang="en-ZA" sz="1800" dirty="0" smtClean="0"/>
          </a:p>
          <a:p>
            <a:pPr lvl="1"/>
            <a:r>
              <a:rPr lang="en-ZA" sz="1600" dirty="0" smtClean="0"/>
              <a:t>Only 1 was bid received </a:t>
            </a:r>
            <a:r>
              <a:rPr lang="en-ZA" sz="1600" dirty="0" smtClean="0"/>
              <a:t>and </a:t>
            </a:r>
            <a:r>
              <a:rPr lang="en-ZA" sz="1600" dirty="0" smtClean="0"/>
              <a:t>it was above th maximum allowable subsidy</a:t>
            </a:r>
          </a:p>
          <a:p>
            <a:pPr lvl="1"/>
            <a:r>
              <a:rPr lang="en-ZA" sz="1600" dirty="0" smtClean="0"/>
              <a:t>Other operators </a:t>
            </a:r>
            <a:r>
              <a:rPr lang="en-ZA" sz="1600" dirty="0" smtClean="0"/>
              <a:t>did not </a:t>
            </a:r>
            <a:r>
              <a:rPr lang="en-ZA" sz="1600" dirty="0" smtClean="0"/>
              <a:t>bid. Some reasons they gave - ARPUs overestimated, costs underestimated, selection areas not ideal, areas would be commercially unviable even after the - - - UCAF subsidies were offered, period to respond was too short (2 months)</a:t>
            </a:r>
          </a:p>
          <a:p>
            <a:pPr lvl="1"/>
            <a:r>
              <a:rPr lang="en-ZA" sz="1600" dirty="0" smtClean="0"/>
              <a:t>As such, the process is being </a:t>
            </a:r>
            <a:r>
              <a:rPr lang="en-ZA" sz="1600" dirty="0" smtClean="0"/>
              <a:t>reconsidered </a:t>
            </a:r>
            <a:r>
              <a:rPr lang="en-ZA" sz="1600" dirty="0" smtClean="0"/>
              <a:t>and the tender </a:t>
            </a:r>
            <a:r>
              <a:rPr lang="en-ZA" sz="1600" dirty="0" smtClean="0"/>
              <a:t>likely to be re-issued</a:t>
            </a:r>
            <a:r>
              <a:rPr lang="en-ZA" sz="1600" dirty="0" smtClean="0"/>
              <a:t>.</a:t>
            </a:r>
          </a:p>
          <a:p>
            <a:pPr>
              <a:buNone/>
            </a:pPr>
            <a:endParaRPr lang="en-ZA" sz="1400" dirty="0" smtClean="0"/>
          </a:p>
          <a:p>
            <a:pPr>
              <a:buNone/>
            </a:pPr>
            <a:endParaRPr lang="en-ZA" sz="1400" dirty="0" smtClean="0"/>
          </a:p>
          <a:p>
            <a:pPr>
              <a:buNone/>
            </a:pPr>
            <a:endParaRPr lang="en-ZA" sz="1400" dirty="0" smtClean="0"/>
          </a:p>
          <a:p>
            <a:pPr>
              <a:buNone/>
            </a:pPr>
            <a:endParaRPr lang="en-ZA" sz="1400" dirty="0" smtClean="0"/>
          </a:p>
          <a:p>
            <a:pPr>
              <a:buNone/>
            </a:pPr>
            <a:r>
              <a:rPr lang="en-ZA" sz="1400" dirty="0" smtClean="0"/>
              <a:t>Source: UCAF briefing </a:t>
            </a:r>
            <a:endParaRPr lang="en-ZA" sz="14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27</a:t>
            </a:fld>
            <a:endParaRPr lang="en-US"/>
          </a:p>
        </p:txBody>
      </p:sp>
    </p:spTree>
  </p:cSld>
  <p:clrMapOvr>
    <a:masterClrMapping/>
  </p:clrMapOvr>
  <p:transition spd="slow">
    <p:diamon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School </a:t>
            </a:r>
            <a:r>
              <a:rPr lang="en-ZA" dirty="0" smtClean="0"/>
              <a:t>Connectivity </a:t>
            </a:r>
            <a:r>
              <a:rPr lang="en-ZA" dirty="0" smtClean="0"/>
              <a:t>Status</a:t>
            </a:r>
            <a:endParaRPr lang="en-ZA" dirty="0"/>
          </a:p>
        </p:txBody>
      </p:sp>
      <p:sp>
        <p:nvSpPr>
          <p:cNvPr id="3" name="Content Placeholder 2"/>
          <p:cNvSpPr>
            <a:spLocks noGrp="1"/>
          </p:cNvSpPr>
          <p:nvPr>
            <p:ph idx="1"/>
          </p:nvPr>
        </p:nvSpPr>
        <p:spPr/>
        <p:txBody>
          <a:bodyPr/>
          <a:lstStyle/>
          <a:p>
            <a:r>
              <a:rPr lang="en-ZA" sz="2000" dirty="0" smtClean="0"/>
              <a:t>Ministry of Science Commununcations and Technology initiated a project with ITU to assess how Tanzania can meet its 2015 MDG commitments</a:t>
            </a:r>
          </a:p>
          <a:p>
            <a:endParaRPr lang="en-ZA" sz="2000" dirty="0" smtClean="0"/>
          </a:p>
          <a:p>
            <a:r>
              <a:rPr lang="en-ZA" sz="2000" dirty="0" smtClean="0"/>
              <a:t>School connectivity plan (following slides) was developed</a:t>
            </a:r>
          </a:p>
          <a:p>
            <a:endParaRPr lang="en-ZA" sz="2000" dirty="0" smtClean="0"/>
          </a:p>
          <a:p>
            <a:r>
              <a:rPr lang="en-ZA" sz="2000" dirty="0" smtClean="0"/>
              <a:t>Currently pilot projects underway </a:t>
            </a:r>
            <a:endParaRPr lang="en-ZA" sz="20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28</a:t>
            </a:fld>
            <a:endParaRPr lang="en-US"/>
          </a:p>
        </p:txBody>
      </p:sp>
    </p:spTree>
  </p:cSld>
  <p:clrMapOvr>
    <a:masterClrMapping/>
  </p:clrMapOvr>
  <p:transition spd="slow">
    <p:diamon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noGrp="1"/>
          </p:cNvSpPr>
          <p:nvPr>
            <p:ph idx="1"/>
          </p:nvPr>
        </p:nvSpPr>
        <p:spPr/>
        <p:txBody>
          <a:bodyPr/>
          <a:lstStyle/>
          <a:p>
            <a:pPr lvl="0">
              <a:spcBef>
                <a:spcPts val="600"/>
              </a:spcBef>
            </a:pPr>
            <a:endParaRPr lang="en-US" sz="2400"/>
          </a:p>
          <a:p>
            <a:pPr lvl="0">
              <a:spcBef>
                <a:spcPts val="600"/>
              </a:spcBef>
            </a:pPr>
            <a:r>
              <a:rPr lang="en-US" sz="2400"/>
              <a:t>Connectivity to </a:t>
            </a:r>
            <a:r>
              <a:rPr lang="en-US" sz="2400" b="1"/>
              <a:t>Broadband </a:t>
            </a:r>
            <a:r>
              <a:rPr lang="en-US" sz="2400"/>
              <a:t>across the country</a:t>
            </a:r>
          </a:p>
          <a:p>
            <a:pPr lvl="1">
              <a:spcBef>
                <a:spcPts val="400"/>
              </a:spcBef>
            </a:pPr>
            <a:r>
              <a:rPr lang="en-US" sz="1800"/>
              <a:t>256 Kbps (national definition)</a:t>
            </a:r>
          </a:p>
          <a:p>
            <a:pPr lvl="1">
              <a:spcBef>
                <a:spcPts val="400"/>
              </a:spcBef>
            </a:pPr>
            <a:r>
              <a:rPr lang="en-US" sz="1800"/>
              <a:t>Enables high speed, always on connection</a:t>
            </a:r>
          </a:p>
          <a:p>
            <a:pPr lvl="1">
              <a:spcBef>
                <a:spcPts val="400"/>
              </a:spcBef>
            </a:pPr>
            <a:r>
              <a:rPr lang="en-US" sz="1800"/>
              <a:t>Allows for transmission of voice, data and video</a:t>
            </a:r>
          </a:p>
          <a:p>
            <a:pPr lvl="0">
              <a:spcBef>
                <a:spcPts val="500"/>
              </a:spcBef>
              <a:buNone/>
            </a:pPr>
            <a:endParaRPr lang="en-US" sz="2000" b="1"/>
          </a:p>
        </p:txBody>
      </p:sp>
      <p:sp>
        <p:nvSpPr>
          <p:cNvPr id="3" name="Title 1"/>
          <p:cNvSpPr txBox="1"/>
          <p:nvPr/>
        </p:nvSpPr>
        <p:spPr>
          <a:xfrm>
            <a:off x="677863" y="-6345"/>
            <a:ext cx="7788273" cy="584201"/>
          </a:xfrm>
          <a:prstGeom prst="rect">
            <a:avLst/>
          </a:prstGeom>
          <a:noFill/>
          <a:ln>
            <a:noFill/>
          </a:ln>
        </p:spPr>
        <p:txBody>
          <a:bodyPr vert="horz" wrap="square" lIns="91440" tIns="45720" rIns="91440" bIns="45720" anchor="ctr" anchorCtr="1" compatLnSpc="1">
            <a:sp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3200" b="1" i="0" u="none" strike="noStrike" kern="0" cap="none" spc="0" baseline="0">
                <a:solidFill>
                  <a:srgbClr val="1B5BA2"/>
                </a:solidFill>
                <a:uFillTx/>
                <a:latin typeface="Verdana"/>
                <a:ea typeface="ＭＳ Ｐゴシック"/>
              </a:rPr>
              <a:t>“Connectivity”</a:t>
            </a:r>
            <a:endParaRPr lang="en-US" sz="3200" b="1" i="0" u="none" strike="noStrike" kern="0" cap="none" spc="0" baseline="0">
              <a:solidFill>
                <a:srgbClr val="1B5BA2"/>
              </a:solidFill>
              <a:uFillTx/>
              <a:latin typeface="Verdana"/>
            </a:endParaRPr>
          </a:p>
        </p:txBody>
      </p:sp>
    </p:spTree>
  </p:cSld>
  <p:clrMapOvr>
    <a:masterClrMapping/>
  </p:clrMapOvr>
  <p:transition spd="slow">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040" y="407566"/>
            <a:ext cx="7772400" cy="1077218"/>
          </a:xfrm>
        </p:spPr>
        <p:txBody>
          <a:bodyPr/>
          <a:lstStyle/>
          <a:p>
            <a:r>
              <a:rPr lang="en-GB" sz="3200" dirty="0" smtClean="0"/>
              <a:t>Legal Mandate and Institutional Framework</a:t>
            </a:r>
            <a:endParaRPr lang="en-US" sz="3200" dirty="0"/>
          </a:p>
        </p:txBody>
      </p:sp>
      <p:graphicFrame>
        <p:nvGraphicFramePr>
          <p:cNvPr id="5" name="Content Placeholder 4"/>
          <p:cNvGraphicFramePr>
            <a:graphicFrameLocks noGrp="1"/>
          </p:cNvGraphicFramePr>
          <p:nvPr>
            <p:ph idx="1"/>
          </p:nvPr>
        </p:nvGraphicFramePr>
        <p:xfrm>
          <a:off x="228600" y="1524000"/>
          <a:ext cx="8663880" cy="44252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3</a:t>
            </a:fld>
            <a:endParaRPr lang="en-US"/>
          </a:p>
        </p:txBody>
      </p:sp>
    </p:spTree>
    <p:extLst>
      <p:ext uri="{BB962C8B-B14F-4D97-AF65-F5344CB8AC3E}">
        <p14:creationId xmlns:p14="http://schemas.microsoft.com/office/powerpoint/2010/main" xmlns="" val="2601569882"/>
      </p:ext>
    </p:extLst>
  </p:cSld>
  <p:clrMapOvr>
    <a:masterClrMapping/>
  </p:clrMapOvr>
  <p:transition spd="slow">
    <p:diamon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684208" y="467961"/>
            <a:ext cx="7772400" cy="584775"/>
          </a:xfrm>
        </p:spPr>
        <p:txBody>
          <a:bodyPr/>
          <a:lstStyle/>
          <a:p>
            <a:pPr lvl="0"/>
            <a:r>
              <a:rPr lang="en-US" sz="3200"/>
              <a:t>School Connectivity Opportunity</a:t>
            </a:r>
          </a:p>
        </p:txBody>
      </p:sp>
      <p:pic>
        <p:nvPicPr>
          <p:cNvPr id="3" name="Picture 5"/>
          <p:cNvPicPr>
            <a:picLocks noChangeAspect="1"/>
          </p:cNvPicPr>
          <p:nvPr/>
        </p:nvPicPr>
        <p:blipFill>
          <a:blip r:embed="rId2" cstate="print"/>
          <a:stretch>
            <a:fillRect/>
          </a:stretch>
        </p:blipFill>
        <p:spPr>
          <a:xfrm>
            <a:off x="536451" y="1481328"/>
            <a:ext cx="8211312" cy="2688336"/>
          </a:xfrm>
          <a:prstGeom prst="rect">
            <a:avLst/>
          </a:prstGeom>
          <a:noFill/>
          <a:ln>
            <a:noFill/>
          </a:ln>
        </p:spPr>
      </p:pic>
      <p:sp>
        <p:nvSpPr>
          <p:cNvPr id="4" name="Slide Number Placeholder 3"/>
          <p:cNvSpPr txBox="1"/>
          <p:nvPr/>
        </p:nvSpPr>
        <p:spPr>
          <a:xfrm>
            <a:off x="8388348" y="6381753"/>
            <a:ext cx="339727" cy="244473"/>
          </a:xfrm>
          <a:prstGeom prst="rect">
            <a:avLst/>
          </a:prstGeom>
          <a:solidFill>
            <a:srgbClr val="FFFFFF"/>
          </a:solidFill>
          <a:ln>
            <a:noFill/>
          </a:ln>
        </p:spPr>
        <p:txBody>
          <a:bodyPr vert="horz" wrap="none" lIns="91440" tIns="45720" rIns="91440" bIns="45720" anchor="t" anchorCtr="0" compatLnSpc="1">
            <a:sp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AF49314-41C0-46E0-A7F5-09EA6A17879C}"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30</a:t>
            </a:fld>
            <a:endParaRPr lang="en-US" sz="1000" b="0" i="0" u="none" strike="noStrike" kern="1200" cap="none" spc="0" baseline="0">
              <a:solidFill>
                <a:srgbClr val="0E438A"/>
              </a:solidFill>
              <a:uFillTx/>
              <a:latin typeface="Zurich BT"/>
              <a:cs typeface="Times New Roman" pitchFamily="18"/>
            </a:endParaRPr>
          </a:p>
        </p:txBody>
      </p:sp>
    </p:spTree>
  </p:cSld>
  <p:clrMapOvr>
    <a:masterClrMapping/>
  </p:clrMapOvr>
  <p:transition spd="slow">
    <p:diamon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684208" y="1591"/>
            <a:ext cx="7772400" cy="584201"/>
          </a:xfrm>
        </p:spPr>
        <p:txBody>
          <a:bodyPr/>
          <a:lstStyle/>
          <a:p>
            <a:pPr lvl="0"/>
            <a:r>
              <a:rPr lang="en-US" sz="3200"/>
              <a:t>Government Secondary Schools</a:t>
            </a:r>
          </a:p>
        </p:txBody>
      </p:sp>
      <p:sp>
        <p:nvSpPr>
          <p:cNvPr id="3" name="Content Placeholder 2"/>
          <p:cNvSpPr txBox="1">
            <a:spLocks noGrp="1"/>
          </p:cNvSpPr>
          <p:nvPr>
            <p:ph idx="1"/>
          </p:nvPr>
        </p:nvSpPr>
        <p:spPr/>
        <p:txBody>
          <a:bodyPr/>
          <a:lstStyle/>
          <a:p>
            <a:endParaRPr lang="en-ZA" dirty="0"/>
          </a:p>
        </p:txBody>
      </p:sp>
      <p:sp>
        <p:nvSpPr>
          <p:cNvPr id="4" name="Slide Number Placeholder 3"/>
          <p:cNvSpPr txBox="1"/>
          <p:nvPr/>
        </p:nvSpPr>
        <p:spPr>
          <a:xfrm>
            <a:off x="8388348" y="6381753"/>
            <a:ext cx="339727" cy="244473"/>
          </a:xfrm>
          <a:prstGeom prst="rect">
            <a:avLst/>
          </a:prstGeom>
          <a:solidFill>
            <a:srgbClr val="FFFFFF"/>
          </a:solidFill>
          <a:ln>
            <a:noFill/>
          </a:ln>
        </p:spPr>
        <p:txBody>
          <a:bodyPr vert="horz" wrap="none" lIns="91440" tIns="45720" rIns="91440" bIns="45720" anchor="t" anchorCtr="0" compatLnSpc="1">
            <a:sp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0EAECA7-03D1-4451-8EC4-14DDDBE94952}"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31</a:t>
            </a:fld>
            <a:endParaRPr lang="en-US" sz="1000" b="0" i="0" u="none" strike="noStrike" kern="1200" cap="none" spc="0" baseline="0">
              <a:solidFill>
                <a:srgbClr val="0E438A"/>
              </a:solidFill>
              <a:uFillTx/>
              <a:latin typeface="Zurich BT"/>
              <a:cs typeface="Times New Roman" pitchFamily="18"/>
            </a:endParaRPr>
          </a:p>
        </p:txBody>
      </p:sp>
      <p:pic>
        <p:nvPicPr>
          <p:cNvPr id="5" name="Picture 16" descr="tanzaniamap.gif"/>
          <p:cNvPicPr>
            <a:picLocks noChangeAspect="1"/>
          </p:cNvPicPr>
          <p:nvPr/>
        </p:nvPicPr>
        <p:blipFill>
          <a:blip r:embed="rId2" cstate="print"/>
          <a:srcRect/>
          <a:stretch>
            <a:fillRect/>
          </a:stretch>
        </p:blipFill>
        <p:spPr>
          <a:xfrm>
            <a:off x="1619246" y="661989"/>
            <a:ext cx="5976939" cy="5791196"/>
          </a:xfrm>
          <a:prstGeom prst="rect">
            <a:avLst/>
          </a:prstGeom>
          <a:noFill/>
          <a:ln>
            <a:noFill/>
          </a:ln>
        </p:spPr>
      </p:pic>
      <p:sp>
        <p:nvSpPr>
          <p:cNvPr id="6" name="TextBox 5"/>
          <p:cNvSpPr txBox="1"/>
          <p:nvPr/>
        </p:nvSpPr>
        <p:spPr>
          <a:xfrm>
            <a:off x="6888166" y="3860797"/>
            <a:ext cx="492120" cy="339727"/>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152</a:t>
            </a:r>
          </a:p>
        </p:txBody>
      </p:sp>
      <p:sp>
        <p:nvSpPr>
          <p:cNvPr id="7" name="TextBox 6"/>
          <p:cNvSpPr txBox="1"/>
          <p:nvPr/>
        </p:nvSpPr>
        <p:spPr>
          <a:xfrm>
            <a:off x="4656133" y="4314825"/>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214</a:t>
            </a:r>
          </a:p>
        </p:txBody>
      </p:sp>
      <p:sp>
        <p:nvSpPr>
          <p:cNvPr id="8" name="TextBox 7"/>
          <p:cNvSpPr txBox="1"/>
          <p:nvPr/>
        </p:nvSpPr>
        <p:spPr>
          <a:xfrm>
            <a:off x="6888166" y="5897559"/>
            <a:ext cx="492120" cy="339727"/>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236</a:t>
            </a:r>
          </a:p>
        </p:txBody>
      </p:sp>
      <p:sp>
        <p:nvSpPr>
          <p:cNvPr id="9" name="TextBox 8"/>
          <p:cNvSpPr txBox="1"/>
          <p:nvPr/>
        </p:nvSpPr>
        <p:spPr>
          <a:xfrm>
            <a:off x="4140202" y="2924178"/>
            <a:ext cx="492120" cy="339727"/>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255</a:t>
            </a:r>
          </a:p>
        </p:txBody>
      </p:sp>
      <p:sp>
        <p:nvSpPr>
          <p:cNvPr id="10" name="TextBox 9"/>
          <p:cNvSpPr txBox="1"/>
          <p:nvPr/>
        </p:nvSpPr>
        <p:spPr>
          <a:xfrm>
            <a:off x="4292595" y="1144591"/>
            <a:ext cx="492120" cy="339727"/>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227</a:t>
            </a:r>
          </a:p>
        </p:txBody>
      </p:sp>
      <p:sp>
        <p:nvSpPr>
          <p:cNvPr id="11" name="TextBox 10"/>
          <p:cNvSpPr txBox="1"/>
          <p:nvPr/>
        </p:nvSpPr>
        <p:spPr>
          <a:xfrm>
            <a:off x="6011859" y="4962521"/>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222</a:t>
            </a:r>
          </a:p>
        </p:txBody>
      </p:sp>
      <p:sp>
        <p:nvSpPr>
          <p:cNvPr id="12" name="TextBox 11"/>
          <p:cNvSpPr txBox="1"/>
          <p:nvPr/>
        </p:nvSpPr>
        <p:spPr>
          <a:xfrm>
            <a:off x="3863970" y="1938335"/>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135</a:t>
            </a:r>
          </a:p>
        </p:txBody>
      </p:sp>
      <p:sp>
        <p:nvSpPr>
          <p:cNvPr id="13" name="TextBox 12"/>
          <p:cNvSpPr txBox="1"/>
          <p:nvPr/>
        </p:nvSpPr>
        <p:spPr>
          <a:xfrm>
            <a:off x="3203572" y="3068634"/>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171</a:t>
            </a:r>
          </a:p>
        </p:txBody>
      </p:sp>
      <p:sp>
        <p:nvSpPr>
          <p:cNvPr id="14" name="TextBox 13"/>
          <p:cNvSpPr txBox="1"/>
          <p:nvPr/>
        </p:nvSpPr>
        <p:spPr>
          <a:xfrm>
            <a:off x="2424110" y="981078"/>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178</a:t>
            </a:r>
          </a:p>
        </p:txBody>
      </p:sp>
      <p:sp>
        <p:nvSpPr>
          <p:cNvPr id="15" name="TextBox 14"/>
          <p:cNvSpPr txBox="1"/>
          <p:nvPr/>
        </p:nvSpPr>
        <p:spPr>
          <a:xfrm>
            <a:off x="3203572" y="1196977"/>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121</a:t>
            </a:r>
          </a:p>
        </p:txBody>
      </p:sp>
      <p:sp>
        <p:nvSpPr>
          <p:cNvPr id="16" name="TextBox 15"/>
          <p:cNvSpPr txBox="1"/>
          <p:nvPr/>
        </p:nvSpPr>
        <p:spPr>
          <a:xfrm>
            <a:off x="3719514" y="4243392"/>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dirty="0">
                <a:solidFill>
                  <a:srgbClr val="FF0000"/>
                </a:solidFill>
                <a:uFillTx/>
                <a:latin typeface="Times New Roman" pitchFamily="18"/>
                <a:cs typeface="Arial" pitchFamily="34"/>
              </a:rPr>
              <a:t>182</a:t>
            </a:r>
          </a:p>
        </p:txBody>
      </p:sp>
      <p:sp>
        <p:nvSpPr>
          <p:cNvPr id="17" name="TextBox 16"/>
          <p:cNvSpPr txBox="1"/>
          <p:nvPr/>
        </p:nvSpPr>
        <p:spPr>
          <a:xfrm>
            <a:off x="4799008" y="3573466"/>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153</a:t>
            </a:r>
          </a:p>
        </p:txBody>
      </p:sp>
      <p:sp>
        <p:nvSpPr>
          <p:cNvPr id="18" name="TextBox 17"/>
          <p:cNvSpPr txBox="1"/>
          <p:nvPr/>
        </p:nvSpPr>
        <p:spPr>
          <a:xfrm>
            <a:off x="2484433" y="3810003"/>
            <a:ext cx="492120" cy="339727"/>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dirty="0">
                <a:solidFill>
                  <a:srgbClr val="FF0000"/>
                </a:solidFill>
                <a:uFillTx/>
                <a:latin typeface="Times New Roman" pitchFamily="18"/>
                <a:cs typeface="Arial" pitchFamily="34"/>
              </a:rPr>
              <a:t>140</a:t>
            </a:r>
          </a:p>
        </p:txBody>
      </p:sp>
      <p:sp>
        <p:nvSpPr>
          <p:cNvPr id="19" name="TextBox 18"/>
          <p:cNvSpPr txBox="1"/>
          <p:nvPr/>
        </p:nvSpPr>
        <p:spPr>
          <a:xfrm>
            <a:off x="5087941" y="1795460"/>
            <a:ext cx="38894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94</a:t>
            </a:r>
          </a:p>
        </p:txBody>
      </p:sp>
      <p:sp>
        <p:nvSpPr>
          <p:cNvPr id="20" name="TextBox 19"/>
          <p:cNvSpPr txBox="1"/>
          <p:nvPr/>
        </p:nvSpPr>
        <p:spPr>
          <a:xfrm>
            <a:off x="6899276" y="2133596"/>
            <a:ext cx="48101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113</a:t>
            </a:r>
          </a:p>
        </p:txBody>
      </p:sp>
      <p:sp>
        <p:nvSpPr>
          <p:cNvPr id="21" name="TextBox 6"/>
          <p:cNvSpPr txBox="1"/>
          <p:nvPr/>
        </p:nvSpPr>
        <p:spPr>
          <a:xfrm>
            <a:off x="5076821" y="4581528"/>
            <a:ext cx="48101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112</a:t>
            </a:r>
          </a:p>
        </p:txBody>
      </p:sp>
      <p:sp>
        <p:nvSpPr>
          <p:cNvPr id="22" name="TextBox 6"/>
          <p:cNvSpPr txBox="1"/>
          <p:nvPr/>
        </p:nvSpPr>
        <p:spPr>
          <a:xfrm>
            <a:off x="4872042" y="5516566"/>
            <a:ext cx="492120" cy="339727"/>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126</a:t>
            </a:r>
          </a:p>
        </p:txBody>
      </p:sp>
      <p:sp>
        <p:nvSpPr>
          <p:cNvPr id="23" name="TextBox 6"/>
          <p:cNvSpPr txBox="1"/>
          <p:nvPr/>
        </p:nvSpPr>
        <p:spPr>
          <a:xfrm>
            <a:off x="2208211" y="2298701"/>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128</a:t>
            </a:r>
          </a:p>
        </p:txBody>
      </p:sp>
      <p:sp>
        <p:nvSpPr>
          <p:cNvPr id="24" name="TextBox 17"/>
          <p:cNvSpPr txBox="1"/>
          <p:nvPr/>
        </p:nvSpPr>
        <p:spPr>
          <a:xfrm>
            <a:off x="6084883" y="2659066"/>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202</a:t>
            </a:r>
          </a:p>
        </p:txBody>
      </p:sp>
      <p:sp>
        <p:nvSpPr>
          <p:cNvPr id="25" name="TextBox 17"/>
          <p:cNvSpPr txBox="1"/>
          <p:nvPr/>
        </p:nvSpPr>
        <p:spPr>
          <a:xfrm>
            <a:off x="6270626" y="4025902"/>
            <a:ext cx="388940" cy="339727"/>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97</a:t>
            </a:r>
          </a:p>
        </p:txBody>
      </p:sp>
      <p:sp>
        <p:nvSpPr>
          <p:cNvPr id="26" name="TextBox 16"/>
          <p:cNvSpPr txBox="1"/>
          <p:nvPr/>
        </p:nvSpPr>
        <p:spPr>
          <a:xfrm>
            <a:off x="5230816" y="2852735"/>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538</a:t>
            </a:r>
          </a:p>
        </p:txBody>
      </p:sp>
      <p:sp>
        <p:nvSpPr>
          <p:cNvPr id="27" name="TextBox 27"/>
          <p:cNvSpPr txBox="1"/>
          <p:nvPr/>
        </p:nvSpPr>
        <p:spPr>
          <a:xfrm>
            <a:off x="6011859" y="620713"/>
            <a:ext cx="2808286" cy="584201"/>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0" i="0" u="none" strike="noStrike" kern="1200" cap="none" spc="0" baseline="0">
                <a:solidFill>
                  <a:srgbClr val="5C5C5C"/>
                </a:solidFill>
                <a:uFillTx/>
                <a:latin typeface="Verdana"/>
                <a:cs typeface="Arial" pitchFamily="34"/>
              </a:rPr>
              <a:t>Mapped onto population density (Census, 2002)</a:t>
            </a:r>
          </a:p>
        </p:txBody>
      </p:sp>
    </p:spTree>
  </p:cSld>
  <p:clrMapOvr>
    <a:masterClrMapping/>
  </p:clrMapOvr>
  <p:transition spd="slow">
    <p:diamon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684208" y="1591"/>
            <a:ext cx="7772400" cy="584201"/>
          </a:xfrm>
        </p:spPr>
        <p:txBody>
          <a:bodyPr/>
          <a:lstStyle/>
          <a:p>
            <a:pPr lvl="0"/>
            <a:r>
              <a:rPr lang="en-US" sz="3200"/>
              <a:t>Government Primary Schools</a:t>
            </a:r>
          </a:p>
        </p:txBody>
      </p:sp>
      <p:sp>
        <p:nvSpPr>
          <p:cNvPr id="3" name="Content Placeholder 2"/>
          <p:cNvSpPr txBox="1">
            <a:spLocks noGrp="1"/>
          </p:cNvSpPr>
          <p:nvPr>
            <p:ph idx="1"/>
          </p:nvPr>
        </p:nvSpPr>
        <p:spPr/>
        <p:txBody>
          <a:bodyPr/>
          <a:lstStyle/>
          <a:p>
            <a:endParaRPr lang="en-ZA"/>
          </a:p>
        </p:txBody>
      </p:sp>
      <p:sp>
        <p:nvSpPr>
          <p:cNvPr id="4" name="Slide Number Placeholder 3"/>
          <p:cNvSpPr txBox="1"/>
          <p:nvPr/>
        </p:nvSpPr>
        <p:spPr>
          <a:xfrm>
            <a:off x="8388348" y="6381753"/>
            <a:ext cx="339727" cy="244473"/>
          </a:xfrm>
          <a:prstGeom prst="rect">
            <a:avLst/>
          </a:prstGeom>
          <a:solidFill>
            <a:srgbClr val="FFFFFF"/>
          </a:solidFill>
          <a:ln>
            <a:noFill/>
          </a:ln>
        </p:spPr>
        <p:txBody>
          <a:bodyPr vert="horz" wrap="none" lIns="91440" tIns="45720" rIns="91440" bIns="45720" anchor="t" anchorCtr="0" compatLnSpc="1">
            <a:sp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3FE6089-32B5-403E-A6EB-27DC29F1B689}"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32</a:t>
            </a:fld>
            <a:endParaRPr lang="en-US" sz="1000" b="0" i="0" u="none" strike="noStrike" kern="1200" cap="none" spc="0" baseline="0">
              <a:solidFill>
                <a:srgbClr val="0E438A"/>
              </a:solidFill>
              <a:uFillTx/>
              <a:latin typeface="Zurich BT"/>
              <a:cs typeface="Times New Roman" pitchFamily="18"/>
            </a:endParaRPr>
          </a:p>
        </p:txBody>
      </p:sp>
      <p:pic>
        <p:nvPicPr>
          <p:cNvPr id="5" name="Picture 16" descr="tanzaniamap.gif"/>
          <p:cNvPicPr>
            <a:picLocks noChangeAspect="1"/>
          </p:cNvPicPr>
          <p:nvPr/>
        </p:nvPicPr>
        <p:blipFill>
          <a:blip r:embed="rId2" cstate="print"/>
          <a:srcRect/>
          <a:stretch>
            <a:fillRect/>
          </a:stretch>
        </p:blipFill>
        <p:spPr>
          <a:xfrm>
            <a:off x="1619246" y="661989"/>
            <a:ext cx="5976939" cy="5791196"/>
          </a:xfrm>
          <a:prstGeom prst="rect">
            <a:avLst/>
          </a:prstGeom>
          <a:noFill/>
          <a:ln>
            <a:noFill/>
          </a:ln>
        </p:spPr>
      </p:pic>
      <p:sp>
        <p:nvSpPr>
          <p:cNvPr id="6" name="TextBox 5"/>
          <p:cNvSpPr txBox="1"/>
          <p:nvPr/>
        </p:nvSpPr>
        <p:spPr>
          <a:xfrm>
            <a:off x="6888166" y="3716341"/>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345</a:t>
            </a:r>
          </a:p>
        </p:txBody>
      </p:sp>
      <p:sp>
        <p:nvSpPr>
          <p:cNvPr id="7" name="TextBox 6"/>
          <p:cNvSpPr txBox="1"/>
          <p:nvPr/>
        </p:nvSpPr>
        <p:spPr>
          <a:xfrm>
            <a:off x="4572000" y="4221163"/>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896</a:t>
            </a:r>
          </a:p>
        </p:txBody>
      </p:sp>
      <p:sp>
        <p:nvSpPr>
          <p:cNvPr id="8" name="TextBox 7"/>
          <p:cNvSpPr txBox="1"/>
          <p:nvPr/>
        </p:nvSpPr>
        <p:spPr>
          <a:xfrm>
            <a:off x="6804022" y="5899151"/>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613</a:t>
            </a:r>
          </a:p>
        </p:txBody>
      </p:sp>
      <p:sp>
        <p:nvSpPr>
          <p:cNvPr id="9" name="TextBox 8"/>
          <p:cNvSpPr txBox="1"/>
          <p:nvPr/>
        </p:nvSpPr>
        <p:spPr>
          <a:xfrm>
            <a:off x="4140202" y="2852735"/>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496</a:t>
            </a:r>
          </a:p>
        </p:txBody>
      </p:sp>
      <p:sp>
        <p:nvSpPr>
          <p:cNvPr id="10" name="TextBox 9"/>
          <p:cNvSpPr txBox="1"/>
          <p:nvPr/>
        </p:nvSpPr>
        <p:spPr>
          <a:xfrm>
            <a:off x="4292595" y="1146172"/>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694</a:t>
            </a:r>
          </a:p>
        </p:txBody>
      </p:sp>
      <p:sp>
        <p:nvSpPr>
          <p:cNvPr id="11" name="TextBox 10"/>
          <p:cNvSpPr txBox="1"/>
          <p:nvPr/>
        </p:nvSpPr>
        <p:spPr>
          <a:xfrm>
            <a:off x="5940427" y="5033964"/>
            <a:ext cx="492120" cy="339727"/>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464</a:t>
            </a:r>
          </a:p>
        </p:txBody>
      </p:sp>
      <p:sp>
        <p:nvSpPr>
          <p:cNvPr id="12" name="TextBox 11"/>
          <p:cNvSpPr txBox="1"/>
          <p:nvPr/>
        </p:nvSpPr>
        <p:spPr>
          <a:xfrm>
            <a:off x="3779836" y="1938335"/>
            <a:ext cx="59531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1096</a:t>
            </a:r>
          </a:p>
        </p:txBody>
      </p:sp>
      <p:sp>
        <p:nvSpPr>
          <p:cNvPr id="13" name="TextBox 12"/>
          <p:cNvSpPr txBox="1"/>
          <p:nvPr/>
        </p:nvSpPr>
        <p:spPr>
          <a:xfrm>
            <a:off x="3276596" y="3017840"/>
            <a:ext cx="492120" cy="339727"/>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715</a:t>
            </a:r>
          </a:p>
        </p:txBody>
      </p:sp>
      <p:sp>
        <p:nvSpPr>
          <p:cNvPr id="14" name="TextBox 13"/>
          <p:cNvSpPr txBox="1"/>
          <p:nvPr/>
        </p:nvSpPr>
        <p:spPr>
          <a:xfrm>
            <a:off x="2484433" y="1052510"/>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991</a:t>
            </a:r>
          </a:p>
        </p:txBody>
      </p:sp>
      <p:sp>
        <p:nvSpPr>
          <p:cNvPr id="15" name="TextBox 14"/>
          <p:cNvSpPr txBox="1"/>
          <p:nvPr/>
        </p:nvSpPr>
        <p:spPr>
          <a:xfrm>
            <a:off x="3203572" y="1196977"/>
            <a:ext cx="584201"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1168</a:t>
            </a:r>
          </a:p>
        </p:txBody>
      </p:sp>
      <p:sp>
        <p:nvSpPr>
          <p:cNvPr id="16" name="TextBox 15"/>
          <p:cNvSpPr txBox="1"/>
          <p:nvPr/>
        </p:nvSpPr>
        <p:spPr>
          <a:xfrm>
            <a:off x="3689347" y="4241801"/>
            <a:ext cx="595310" cy="339727"/>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1046</a:t>
            </a:r>
          </a:p>
        </p:txBody>
      </p:sp>
      <p:sp>
        <p:nvSpPr>
          <p:cNvPr id="17" name="TextBox 16"/>
          <p:cNvSpPr txBox="1"/>
          <p:nvPr/>
        </p:nvSpPr>
        <p:spPr>
          <a:xfrm>
            <a:off x="4872042" y="3573466"/>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707</a:t>
            </a:r>
          </a:p>
        </p:txBody>
      </p:sp>
      <p:sp>
        <p:nvSpPr>
          <p:cNvPr id="18" name="TextBox 17"/>
          <p:cNvSpPr txBox="1"/>
          <p:nvPr/>
        </p:nvSpPr>
        <p:spPr>
          <a:xfrm>
            <a:off x="2484433" y="3810003"/>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506</a:t>
            </a:r>
          </a:p>
        </p:txBody>
      </p:sp>
      <p:sp>
        <p:nvSpPr>
          <p:cNvPr id="19" name="TextBox 18"/>
          <p:cNvSpPr txBox="1"/>
          <p:nvPr/>
        </p:nvSpPr>
        <p:spPr>
          <a:xfrm>
            <a:off x="5087941" y="1700217"/>
            <a:ext cx="492120" cy="339727"/>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489</a:t>
            </a:r>
          </a:p>
        </p:txBody>
      </p:sp>
      <p:sp>
        <p:nvSpPr>
          <p:cNvPr id="20" name="TextBox 19"/>
          <p:cNvSpPr txBox="1"/>
          <p:nvPr/>
        </p:nvSpPr>
        <p:spPr>
          <a:xfrm>
            <a:off x="6815142" y="2133596"/>
            <a:ext cx="493711"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882</a:t>
            </a:r>
          </a:p>
        </p:txBody>
      </p:sp>
      <p:sp>
        <p:nvSpPr>
          <p:cNvPr id="21" name="TextBox 6"/>
          <p:cNvSpPr txBox="1"/>
          <p:nvPr/>
        </p:nvSpPr>
        <p:spPr>
          <a:xfrm>
            <a:off x="5219696" y="4365629"/>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804</a:t>
            </a:r>
          </a:p>
        </p:txBody>
      </p:sp>
      <p:sp>
        <p:nvSpPr>
          <p:cNvPr id="22" name="TextBox 6"/>
          <p:cNvSpPr txBox="1"/>
          <p:nvPr/>
        </p:nvSpPr>
        <p:spPr>
          <a:xfrm>
            <a:off x="4724403" y="5395910"/>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726</a:t>
            </a:r>
          </a:p>
        </p:txBody>
      </p:sp>
      <p:sp>
        <p:nvSpPr>
          <p:cNvPr id="23" name="TextBox 6"/>
          <p:cNvSpPr txBox="1"/>
          <p:nvPr/>
        </p:nvSpPr>
        <p:spPr>
          <a:xfrm>
            <a:off x="2208211" y="2370133"/>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622</a:t>
            </a:r>
          </a:p>
        </p:txBody>
      </p:sp>
      <p:sp>
        <p:nvSpPr>
          <p:cNvPr id="24" name="TextBox 17"/>
          <p:cNvSpPr txBox="1"/>
          <p:nvPr/>
        </p:nvSpPr>
        <p:spPr>
          <a:xfrm>
            <a:off x="6156326" y="2730498"/>
            <a:ext cx="492120"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945</a:t>
            </a:r>
          </a:p>
        </p:txBody>
      </p:sp>
      <p:sp>
        <p:nvSpPr>
          <p:cNvPr id="25" name="TextBox 17"/>
          <p:cNvSpPr txBox="1"/>
          <p:nvPr/>
        </p:nvSpPr>
        <p:spPr>
          <a:xfrm>
            <a:off x="6167435" y="3962396"/>
            <a:ext cx="493711" cy="33813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522</a:t>
            </a:r>
          </a:p>
        </p:txBody>
      </p:sp>
      <p:sp>
        <p:nvSpPr>
          <p:cNvPr id="26" name="TextBox 26"/>
          <p:cNvSpPr txBox="1"/>
          <p:nvPr/>
        </p:nvSpPr>
        <p:spPr>
          <a:xfrm>
            <a:off x="5292720" y="2924178"/>
            <a:ext cx="492120" cy="339727"/>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Times New Roman" pitchFamily="18"/>
                <a:cs typeface="Arial" pitchFamily="34"/>
              </a:rPr>
              <a:t>538</a:t>
            </a:r>
          </a:p>
        </p:txBody>
      </p:sp>
      <p:sp>
        <p:nvSpPr>
          <p:cNvPr id="27" name="TextBox 28"/>
          <p:cNvSpPr txBox="1"/>
          <p:nvPr/>
        </p:nvSpPr>
        <p:spPr>
          <a:xfrm>
            <a:off x="6011859" y="620713"/>
            <a:ext cx="2808286" cy="584201"/>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0" i="0" u="none" strike="noStrike" kern="1200" cap="none" spc="0" baseline="0">
                <a:solidFill>
                  <a:srgbClr val="5C5C5C"/>
                </a:solidFill>
                <a:uFillTx/>
                <a:latin typeface="Verdana"/>
                <a:cs typeface="Arial" pitchFamily="34"/>
              </a:rPr>
              <a:t>Mapped onto population density (Census, 2002)</a:t>
            </a:r>
          </a:p>
        </p:txBody>
      </p:sp>
    </p:spTree>
  </p:cSld>
  <p:clrMapOvr>
    <a:masterClrMapping/>
  </p:clrMapOvr>
  <p:transition spd="slow">
    <p:diamon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684208" y="-100017"/>
            <a:ext cx="7772400" cy="1201741"/>
          </a:xfrm>
        </p:spPr>
        <p:txBody>
          <a:bodyPr/>
          <a:lstStyle/>
          <a:p>
            <a:pPr lvl="0"/>
            <a:r>
              <a:rPr lang="en-US"/>
              <a:t>Technology/Infrastructure Opportunities</a:t>
            </a:r>
          </a:p>
        </p:txBody>
      </p:sp>
      <p:sp>
        <p:nvSpPr>
          <p:cNvPr id="3" name="Content Placeholder 2"/>
          <p:cNvSpPr txBox="1">
            <a:spLocks noGrp="1"/>
          </p:cNvSpPr>
          <p:nvPr>
            <p:ph idx="1"/>
          </p:nvPr>
        </p:nvSpPr>
        <p:spPr>
          <a:xfrm>
            <a:off x="684208" y="1484308"/>
            <a:ext cx="7772400" cy="3816348"/>
          </a:xfrm>
        </p:spPr>
        <p:txBody>
          <a:bodyPr/>
          <a:lstStyle/>
          <a:p>
            <a:pPr lvl="0">
              <a:spcBef>
                <a:spcPts val="400"/>
              </a:spcBef>
            </a:pPr>
            <a:r>
              <a:rPr lang="en-ZA" sz="1800" b="1"/>
              <a:t>Fibre Optics – </a:t>
            </a:r>
            <a:r>
              <a:rPr lang="en-ZA" sz="1800"/>
              <a:t>NICTBB, Seacom, EASSY</a:t>
            </a:r>
          </a:p>
          <a:p>
            <a:pPr lvl="0">
              <a:spcBef>
                <a:spcPts val="200"/>
              </a:spcBef>
            </a:pPr>
            <a:endParaRPr lang="en-ZA" sz="800" b="1"/>
          </a:p>
          <a:p>
            <a:pPr lvl="0">
              <a:spcBef>
                <a:spcPts val="400"/>
              </a:spcBef>
            </a:pPr>
            <a:r>
              <a:rPr lang="en-ZA" sz="1800" b="1"/>
              <a:t>DSL (Digital Subscriber Line) </a:t>
            </a:r>
            <a:r>
              <a:rPr lang="en-US" sz="1800"/>
              <a:t> </a:t>
            </a:r>
          </a:p>
          <a:p>
            <a:pPr lvl="0">
              <a:spcBef>
                <a:spcPts val="100"/>
              </a:spcBef>
            </a:pPr>
            <a:endParaRPr lang="en-ZA" sz="600" b="1"/>
          </a:p>
          <a:p>
            <a:pPr lvl="0">
              <a:spcBef>
                <a:spcPts val="400"/>
              </a:spcBef>
            </a:pPr>
            <a:r>
              <a:rPr lang="en-ZA" sz="1800" b="1"/>
              <a:t>Mobile Broadband includes EDGE,CDMA EV-DO, </a:t>
            </a:r>
            <a:r>
              <a:rPr lang="en-US" sz="1800" b="1"/>
              <a:t>and </a:t>
            </a:r>
            <a:r>
              <a:rPr lang="en-ZA" sz="1800" b="1"/>
              <a:t>HSDPA (3G) - </a:t>
            </a:r>
            <a:r>
              <a:rPr lang="en-ZA" sz="1800"/>
              <a:t>Dar es salaam, Pwani, Morogoro, Dodoma Mwanza, Mbeya, Arusha, Mtwara, Kagera, Lindi, Tabora, </a:t>
            </a:r>
            <a:r>
              <a:rPr lang="en-US" sz="1800"/>
              <a:t>K</a:t>
            </a:r>
            <a:r>
              <a:rPr lang="en-ZA" sz="1800"/>
              <a:t>ilimanjaro, Tanga, </a:t>
            </a:r>
            <a:r>
              <a:rPr lang="en-US" sz="1800"/>
              <a:t>S</a:t>
            </a:r>
            <a:r>
              <a:rPr lang="en-ZA" sz="1800"/>
              <a:t>ingida, Shinyanga, </a:t>
            </a:r>
            <a:r>
              <a:rPr lang="en-US" sz="1800"/>
              <a:t>I</a:t>
            </a:r>
            <a:r>
              <a:rPr lang="en-ZA" sz="1800"/>
              <a:t>ringa, Mara</a:t>
            </a:r>
            <a:r>
              <a:rPr lang="en-US" sz="1800"/>
              <a:t>.</a:t>
            </a:r>
            <a:r>
              <a:rPr lang="en-ZA" sz="1800"/>
              <a:t> </a:t>
            </a:r>
            <a:endParaRPr lang="en-US" sz="1800"/>
          </a:p>
          <a:p>
            <a:pPr lvl="0">
              <a:spcBef>
                <a:spcPts val="200"/>
              </a:spcBef>
            </a:pPr>
            <a:endParaRPr lang="en-ZA" sz="900" b="1"/>
          </a:p>
          <a:p>
            <a:pPr lvl="0">
              <a:spcBef>
                <a:spcPts val="400"/>
              </a:spcBef>
            </a:pPr>
            <a:r>
              <a:rPr lang="en-ZA" sz="1800" b="1"/>
              <a:t>WiMAX</a:t>
            </a:r>
            <a:r>
              <a:rPr lang="en-US" sz="1800"/>
              <a:t> - </a:t>
            </a:r>
            <a:r>
              <a:rPr lang="en-ZA" sz="1800"/>
              <a:t>used mainly by ISP’s in city centres. WiMAX network in major cities including Dar es salaam, Mwanza, Dodoma, </a:t>
            </a:r>
            <a:r>
              <a:rPr lang="en-US" sz="1800"/>
              <a:t>K</a:t>
            </a:r>
            <a:r>
              <a:rPr lang="en-ZA" sz="1800"/>
              <a:t>ilimanjaro, Arusha, and Mbeya.</a:t>
            </a:r>
            <a:endParaRPr lang="en-US" sz="1800"/>
          </a:p>
          <a:p>
            <a:pPr lvl="0">
              <a:spcBef>
                <a:spcPts val="200"/>
              </a:spcBef>
            </a:pPr>
            <a:endParaRPr lang="en-ZA" sz="1000" b="1"/>
          </a:p>
          <a:p>
            <a:pPr lvl="0">
              <a:spcBef>
                <a:spcPts val="400"/>
              </a:spcBef>
            </a:pPr>
            <a:r>
              <a:rPr lang="en-ZA" sz="1800" b="1"/>
              <a:t>Satellite technology </a:t>
            </a:r>
            <a:r>
              <a:rPr lang="en-ZA" sz="1800"/>
              <a:t>- </a:t>
            </a:r>
            <a:r>
              <a:rPr lang="en-US" sz="1800"/>
              <a:t> many of the schools pilot projects, including eSchools, rely on VSAT (high costs).</a:t>
            </a:r>
          </a:p>
          <a:p>
            <a:pPr lvl="0">
              <a:spcBef>
                <a:spcPts val="400"/>
              </a:spcBef>
              <a:buNone/>
            </a:pPr>
            <a:endParaRPr lang="en-US" sz="1800"/>
          </a:p>
        </p:txBody>
      </p:sp>
      <p:sp>
        <p:nvSpPr>
          <p:cNvPr id="4" name="Slide Number Placeholder 3"/>
          <p:cNvSpPr txBox="1"/>
          <p:nvPr/>
        </p:nvSpPr>
        <p:spPr>
          <a:xfrm>
            <a:off x="8388348" y="6381753"/>
            <a:ext cx="339727" cy="244473"/>
          </a:xfrm>
          <a:prstGeom prst="rect">
            <a:avLst/>
          </a:prstGeom>
          <a:solidFill>
            <a:srgbClr val="FFFFFF"/>
          </a:solidFill>
          <a:ln>
            <a:noFill/>
          </a:ln>
        </p:spPr>
        <p:txBody>
          <a:bodyPr vert="horz" wrap="none" lIns="91440" tIns="45720" rIns="91440" bIns="45720" anchor="t" anchorCtr="0" compatLnSpc="1">
            <a:sp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60FF29A-D07F-4EAD-B39E-A7986036F149}"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33</a:t>
            </a:fld>
            <a:endParaRPr lang="en-US" sz="1000" b="0" i="0" u="none" strike="noStrike" kern="1200" cap="none" spc="0" baseline="0">
              <a:solidFill>
                <a:srgbClr val="0E438A"/>
              </a:solidFill>
              <a:uFillTx/>
              <a:latin typeface="Zurich BT"/>
              <a:cs typeface="Times New Roman" pitchFamily="18"/>
            </a:endParaRPr>
          </a:p>
        </p:txBody>
      </p:sp>
    </p:spTree>
  </p:cSld>
  <p:clrMapOvr>
    <a:masterClrMapping/>
  </p:clrMapOvr>
  <p:transition spd="slow">
    <p:diamon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11188" y="-33347"/>
            <a:ext cx="7772400" cy="954107"/>
          </a:xfrm>
        </p:spPr>
        <p:txBody>
          <a:bodyPr/>
          <a:lstStyle/>
          <a:p>
            <a:r>
              <a:rPr lang="en-US" sz="2800" dirty="0" smtClean="0"/>
              <a:t>Dar es Salaam Coverage </a:t>
            </a:r>
            <a:r>
              <a:rPr lang="en-US" sz="2800" dirty="0" smtClean="0"/>
              <a:t/>
            </a:r>
            <a:br>
              <a:rPr lang="en-US" sz="2800" dirty="0" smtClean="0"/>
            </a:br>
            <a:r>
              <a:rPr lang="en-US" sz="2800" dirty="0" smtClean="0"/>
              <a:t>(an example</a:t>
            </a:r>
            <a:r>
              <a:rPr lang="en-US" sz="2800" dirty="0" smtClean="0"/>
              <a:t>)</a:t>
            </a:r>
          </a:p>
        </p:txBody>
      </p:sp>
      <p:sp>
        <p:nvSpPr>
          <p:cNvPr id="10243" name="Content Placeholder 2"/>
          <p:cNvSpPr>
            <a:spLocks noGrp="1"/>
          </p:cNvSpPr>
          <p:nvPr>
            <p:ph idx="1"/>
          </p:nvPr>
        </p:nvSpPr>
        <p:spPr/>
        <p:txBody>
          <a:bodyPr/>
          <a:lstStyle/>
          <a:p>
            <a:endParaRPr lang="en-US" smtClean="0"/>
          </a:p>
        </p:txBody>
      </p:sp>
      <p:sp>
        <p:nvSpPr>
          <p:cNvPr id="10244" name="Slide Number Placeholder 3"/>
          <p:cNvSpPr>
            <a:spLocks noGrp="1"/>
          </p:cNvSpPr>
          <p:nvPr>
            <p:ph type="sldNum" sz="quarter" idx="10"/>
          </p:nvPr>
        </p:nvSpPr>
        <p:spPr/>
        <p:txBody>
          <a:bodyPr/>
          <a:lstStyle/>
          <a:p>
            <a:fld id="{787DB0C3-AB35-4799-976B-6EA462D5CD39}" type="slidenum">
              <a:rPr lang="en-US" smtClean="0">
                <a:latin typeface="Zurich BT"/>
              </a:rPr>
              <a:pPr/>
              <a:t>34</a:t>
            </a:fld>
            <a:endParaRPr lang="en-US" smtClean="0">
              <a:latin typeface="Zurich BT"/>
            </a:endParaRPr>
          </a:p>
        </p:txBody>
      </p:sp>
      <p:pic>
        <p:nvPicPr>
          <p:cNvPr id="10245" name="Picture 3" descr="C:\Users\USER\AppData\Local\Microsoft\Windows\Temporary Internet Files\Content.Outlook\TV0EUJD6\GoogleEarth_Image (2).jpg"/>
          <p:cNvPicPr>
            <a:picLocks noChangeAspect="1" noChangeArrowheads="1"/>
          </p:cNvPicPr>
          <p:nvPr/>
        </p:nvPicPr>
        <p:blipFill>
          <a:blip r:embed="rId2" cstate="print"/>
          <a:srcRect/>
          <a:stretch>
            <a:fillRect/>
          </a:stretch>
        </p:blipFill>
        <p:spPr bwMode="auto">
          <a:xfrm>
            <a:off x="611560" y="974543"/>
            <a:ext cx="7921129" cy="4686705"/>
          </a:xfrm>
          <a:prstGeom prst="rect">
            <a:avLst/>
          </a:prstGeom>
          <a:noFill/>
          <a:ln w="9525">
            <a:noFill/>
            <a:miter lim="800000"/>
            <a:headEnd/>
            <a:tailEnd/>
          </a:ln>
        </p:spPr>
      </p:pic>
    </p:spTree>
  </p:cSld>
  <p:clrMapOvr>
    <a:masterClrMapping/>
  </p:clrMapOvr>
  <p:transition spd="slow">
    <p:diamon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684208" y="1305"/>
            <a:ext cx="7772400" cy="584775"/>
          </a:xfrm>
        </p:spPr>
        <p:txBody>
          <a:bodyPr/>
          <a:lstStyle/>
          <a:p>
            <a:pPr lvl="0"/>
            <a:r>
              <a:rPr lang="en-US" sz="3200" dirty="0"/>
              <a:t>School Funding</a:t>
            </a:r>
          </a:p>
        </p:txBody>
      </p:sp>
      <p:sp>
        <p:nvSpPr>
          <p:cNvPr id="3" name="Content Placeholder 2"/>
          <p:cNvSpPr txBox="1">
            <a:spLocks noGrp="1"/>
          </p:cNvSpPr>
          <p:nvPr>
            <p:ph idx="1"/>
          </p:nvPr>
        </p:nvSpPr>
        <p:spPr>
          <a:xfrm>
            <a:off x="684208" y="765179"/>
            <a:ext cx="7991471" cy="3889372"/>
          </a:xfrm>
        </p:spPr>
        <p:txBody>
          <a:bodyPr/>
          <a:lstStyle/>
          <a:p>
            <a:pPr lvl="0">
              <a:spcBef>
                <a:spcPts val="500"/>
              </a:spcBef>
            </a:pPr>
            <a:r>
              <a:rPr lang="en-ZA" sz="2000"/>
              <a:t>Government</a:t>
            </a:r>
          </a:p>
          <a:p>
            <a:pPr lvl="1">
              <a:spcBef>
                <a:spcPts val="400"/>
              </a:spcBef>
            </a:pPr>
            <a:r>
              <a:rPr lang="en-ZA" sz="1600"/>
              <a:t>In 2009/10 budget - TSH 6.066 trillion ($4 billion).</a:t>
            </a:r>
          </a:p>
          <a:p>
            <a:pPr lvl="1">
              <a:spcBef>
                <a:spcPts val="400"/>
              </a:spcBef>
            </a:pPr>
            <a:r>
              <a:rPr lang="en-ZA" sz="1600"/>
              <a:t>Budgetary allocation for education is the highest - over TSH 1 trillion ($660 million) , i.e. 18  percent of total government budget,2009.  </a:t>
            </a:r>
          </a:p>
          <a:p>
            <a:pPr lvl="1">
              <a:spcBef>
                <a:spcPts val="400"/>
              </a:spcBef>
            </a:pPr>
            <a:r>
              <a:rPr lang="en-ZA" sz="1600"/>
              <a:t>Assume annual spending on education will increase to approximately TSH 1.6 trillion ($1 billion) by 2015.  </a:t>
            </a:r>
          </a:p>
          <a:p>
            <a:pPr lvl="1">
              <a:spcBef>
                <a:spcPts val="400"/>
              </a:spcBef>
            </a:pPr>
            <a:r>
              <a:rPr lang="en-ZA" sz="1600"/>
              <a:t>Pressure on the budget in light of recent national policy</a:t>
            </a:r>
            <a:r>
              <a:rPr lang="en-US" sz="1600"/>
              <a:t> of having schools for each ward and even village, dramatically increasing the number of schools.</a:t>
            </a:r>
          </a:p>
          <a:p>
            <a:pPr lvl="1">
              <a:spcBef>
                <a:spcPts val="200"/>
              </a:spcBef>
            </a:pPr>
            <a:endParaRPr lang="en-US" sz="1000"/>
          </a:p>
          <a:p>
            <a:pPr lvl="0">
              <a:spcBef>
                <a:spcPts val="500"/>
              </a:spcBef>
            </a:pPr>
            <a:r>
              <a:rPr lang="en-ZA" sz="2000"/>
              <a:t>Schools</a:t>
            </a:r>
          </a:p>
          <a:p>
            <a:pPr lvl="1">
              <a:spcBef>
                <a:spcPts val="400"/>
              </a:spcBef>
            </a:pPr>
            <a:r>
              <a:rPr lang="en-ZA" sz="1600"/>
              <a:t>Government revenues collected through school fees are low as only approximately 75 percent of fees due are collected (at secondary school level).</a:t>
            </a:r>
          </a:p>
          <a:p>
            <a:pPr lvl="0">
              <a:spcBef>
                <a:spcPts val="300"/>
              </a:spcBef>
            </a:pPr>
            <a:endParaRPr lang="en-ZA" sz="1050"/>
          </a:p>
          <a:p>
            <a:pPr lvl="0">
              <a:spcBef>
                <a:spcPts val="500"/>
              </a:spcBef>
            </a:pPr>
            <a:r>
              <a:rPr lang="en-ZA" sz="2000"/>
              <a:t>UCAF, TEA (and REA) budgets</a:t>
            </a:r>
          </a:p>
          <a:p>
            <a:pPr lvl="0">
              <a:spcBef>
                <a:spcPts val="500"/>
              </a:spcBef>
            </a:pPr>
            <a:r>
              <a:rPr lang="en-ZA" sz="2000"/>
              <a:t>Donor Funding</a:t>
            </a:r>
          </a:p>
          <a:p>
            <a:pPr lvl="0">
              <a:spcBef>
                <a:spcPts val="500"/>
              </a:spcBef>
            </a:pPr>
            <a:r>
              <a:rPr lang="en-ZA" sz="2000"/>
              <a:t>Private sector Projects </a:t>
            </a:r>
            <a:endParaRPr lang="en-US" sz="2000"/>
          </a:p>
          <a:p>
            <a:pPr lvl="0">
              <a:spcBef>
                <a:spcPts val="500"/>
              </a:spcBef>
              <a:buNone/>
            </a:pPr>
            <a:endParaRPr lang="en-US" sz="2000"/>
          </a:p>
        </p:txBody>
      </p:sp>
      <p:sp>
        <p:nvSpPr>
          <p:cNvPr id="4" name="Slide Number Placeholder 3"/>
          <p:cNvSpPr txBox="1"/>
          <p:nvPr/>
        </p:nvSpPr>
        <p:spPr>
          <a:xfrm>
            <a:off x="8388348" y="6381753"/>
            <a:ext cx="339727" cy="244473"/>
          </a:xfrm>
          <a:prstGeom prst="rect">
            <a:avLst/>
          </a:prstGeom>
          <a:solidFill>
            <a:srgbClr val="FFFFFF"/>
          </a:solidFill>
          <a:ln>
            <a:noFill/>
          </a:ln>
        </p:spPr>
        <p:txBody>
          <a:bodyPr vert="horz" wrap="none" lIns="91440" tIns="45720" rIns="91440" bIns="45720" anchor="t" anchorCtr="0" compatLnSpc="1">
            <a:sp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F577087-2A2B-4AD8-94DD-3D5B242F731D}"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35</a:t>
            </a:fld>
            <a:endParaRPr lang="en-US" sz="1000" b="0" i="0" u="none" strike="noStrike" kern="1200" cap="none" spc="0" baseline="0">
              <a:solidFill>
                <a:srgbClr val="0E438A"/>
              </a:solidFill>
              <a:uFillTx/>
              <a:latin typeface="Zurich BT"/>
              <a:cs typeface="Times New Roman" pitchFamily="18"/>
            </a:endParaRPr>
          </a:p>
        </p:txBody>
      </p:sp>
    </p:spTree>
  </p:cSld>
  <p:clrMapOvr>
    <a:masterClrMapping/>
  </p:clrMapOvr>
  <p:transition spd="slow">
    <p:diamon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US"/>
              <a:t>Total Cost of Ownership</a:t>
            </a:r>
          </a:p>
        </p:txBody>
      </p:sp>
      <p:sp>
        <p:nvSpPr>
          <p:cNvPr id="3" name="Content Placeholder 2"/>
          <p:cNvSpPr txBox="1">
            <a:spLocks noGrp="1"/>
          </p:cNvSpPr>
          <p:nvPr>
            <p:ph idx="1"/>
          </p:nvPr>
        </p:nvSpPr>
        <p:spPr/>
        <p:txBody>
          <a:bodyPr/>
          <a:lstStyle/>
          <a:p>
            <a:pPr>
              <a:buNone/>
            </a:pPr>
            <a:endParaRPr lang="en-ZA" sz="1600" dirty="0" smtClean="0"/>
          </a:p>
          <a:p>
            <a:pPr>
              <a:buNone/>
            </a:pPr>
            <a:endParaRPr lang="en-ZA" sz="1600" dirty="0" smtClean="0"/>
          </a:p>
          <a:p>
            <a:endParaRPr lang="en-ZA" sz="1600" dirty="0" smtClean="0"/>
          </a:p>
          <a:p>
            <a:endParaRPr lang="en-ZA" sz="1600" dirty="0" smtClean="0"/>
          </a:p>
          <a:p>
            <a:endParaRPr lang="en-ZA" sz="1600" dirty="0" smtClean="0"/>
          </a:p>
          <a:p>
            <a:endParaRPr lang="en-ZA" sz="1600" dirty="0" smtClean="0"/>
          </a:p>
          <a:p>
            <a:endParaRPr lang="en-ZA" sz="1600" dirty="0" smtClean="0"/>
          </a:p>
          <a:p>
            <a:endParaRPr lang="en-ZA" sz="1600" dirty="0" smtClean="0"/>
          </a:p>
          <a:p>
            <a:pPr>
              <a:buNone/>
            </a:pPr>
            <a:endParaRPr lang="en-ZA" sz="1600" dirty="0" smtClean="0"/>
          </a:p>
          <a:p>
            <a:pPr>
              <a:buNone/>
            </a:pPr>
            <a:r>
              <a:rPr lang="en-ZA" sz="1200" i="1" dirty="0" smtClean="0"/>
              <a:t>Source: UNESCO</a:t>
            </a:r>
            <a:endParaRPr lang="en-ZA" sz="1200" i="1" dirty="0"/>
          </a:p>
        </p:txBody>
      </p:sp>
      <p:sp>
        <p:nvSpPr>
          <p:cNvPr id="4" name="Slide Number Placeholder 3"/>
          <p:cNvSpPr txBox="1"/>
          <p:nvPr/>
        </p:nvSpPr>
        <p:spPr>
          <a:xfrm>
            <a:off x="8388348" y="6381753"/>
            <a:ext cx="339727" cy="244473"/>
          </a:xfrm>
          <a:prstGeom prst="rect">
            <a:avLst/>
          </a:prstGeom>
          <a:solidFill>
            <a:srgbClr val="FFFFFF"/>
          </a:solidFill>
          <a:ln>
            <a:noFill/>
          </a:ln>
        </p:spPr>
        <p:txBody>
          <a:bodyPr vert="horz" wrap="none" lIns="91440" tIns="45720" rIns="91440" bIns="45720" anchor="t" anchorCtr="0" compatLnSpc="1">
            <a:sp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7A6EE07-5612-44A2-A382-1337CA195191}"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36</a:t>
            </a:fld>
            <a:endParaRPr lang="en-US" sz="1000" b="0" i="0" u="none" strike="noStrike" kern="1200" cap="none" spc="0" baseline="0">
              <a:solidFill>
                <a:srgbClr val="0E438A"/>
              </a:solidFill>
              <a:uFillTx/>
              <a:latin typeface="Zurich BT"/>
              <a:cs typeface="Times New Roman" pitchFamily="18"/>
            </a:endParaRPr>
          </a:p>
        </p:txBody>
      </p:sp>
      <p:pic>
        <p:nvPicPr>
          <p:cNvPr id="5" name="Picture 28"/>
          <p:cNvPicPr>
            <a:picLocks noChangeAspect="1"/>
          </p:cNvPicPr>
          <p:nvPr/>
        </p:nvPicPr>
        <p:blipFill>
          <a:blip r:embed="rId2" cstate="print"/>
          <a:srcRect/>
          <a:stretch>
            <a:fillRect/>
          </a:stretch>
        </p:blipFill>
        <p:spPr>
          <a:xfrm>
            <a:off x="611184" y="2106613"/>
            <a:ext cx="8004172" cy="2474915"/>
          </a:xfrm>
          <a:prstGeom prst="rect">
            <a:avLst/>
          </a:prstGeom>
          <a:noFill/>
          <a:ln>
            <a:noFill/>
          </a:ln>
        </p:spPr>
      </p:pic>
    </p:spTree>
  </p:cSld>
  <p:clrMapOvr>
    <a:masterClrMapping/>
  </p:clrMapOvr>
  <p:transition spd="slow">
    <p:diamon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684208" y="-99392"/>
            <a:ext cx="7772400" cy="641351"/>
          </a:xfrm>
        </p:spPr>
        <p:txBody>
          <a:bodyPr/>
          <a:lstStyle/>
          <a:p>
            <a:pPr lvl="0"/>
            <a:r>
              <a:rPr lang="en-US" dirty="0"/>
              <a:t>2015 Targets</a:t>
            </a:r>
          </a:p>
        </p:txBody>
      </p:sp>
      <p:grpSp>
        <p:nvGrpSpPr>
          <p:cNvPr id="3" name="Content Placeholder 3"/>
          <p:cNvGrpSpPr/>
          <p:nvPr/>
        </p:nvGrpSpPr>
        <p:grpSpPr>
          <a:xfrm>
            <a:off x="1516916" y="694276"/>
            <a:ext cx="5894140" cy="5613465"/>
            <a:chOff x="1516916" y="694276"/>
            <a:chExt cx="5894140" cy="5613465"/>
          </a:xfrm>
        </p:grpSpPr>
        <p:sp>
          <p:nvSpPr>
            <p:cNvPr id="4" name="Freeform 3"/>
            <p:cNvSpPr/>
            <p:nvPr/>
          </p:nvSpPr>
          <p:spPr>
            <a:xfrm>
              <a:off x="1516916" y="694276"/>
              <a:ext cx="2806732" cy="1684041"/>
            </a:xfrm>
            <a:custGeom>
              <a:avLst/>
              <a:gdLst>
                <a:gd name="f0" fmla="val 10800000"/>
                <a:gd name="f1" fmla="val 5400000"/>
                <a:gd name="f2" fmla="val 180"/>
                <a:gd name="f3" fmla="val w"/>
                <a:gd name="f4" fmla="val h"/>
                <a:gd name="f5" fmla="val 0"/>
                <a:gd name="f6" fmla="val 2806729"/>
                <a:gd name="f7" fmla="val 1684037"/>
                <a:gd name="f8" fmla="+- 0 0 -90"/>
                <a:gd name="f9" fmla="*/ f3 1 2806729"/>
                <a:gd name="f10" fmla="*/ f4 1 1684037"/>
                <a:gd name="f11" fmla="val f5"/>
                <a:gd name="f12" fmla="val f6"/>
                <a:gd name="f13" fmla="val f7"/>
                <a:gd name="f14" fmla="*/ f8 f0 1"/>
                <a:gd name="f15" fmla="+- f13 0 f11"/>
                <a:gd name="f16" fmla="+- f12 0 f11"/>
                <a:gd name="f17" fmla="*/ f14 1 f2"/>
                <a:gd name="f18" fmla="*/ f16 1 2806729"/>
                <a:gd name="f19" fmla="*/ f15 1 1684037"/>
                <a:gd name="f20" fmla="*/ 0 f16 1"/>
                <a:gd name="f21" fmla="*/ 0 f15 1"/>
                <a:gd name="f22" fmla="*/ 2806729 f16 1"/>
                <a:gd name="f23" fmla="*/ 1684037 f15 1"/>
                <a:gd name="f24" fmla="+- f17 0 f1"/>
                <a:gd name="f25" fmla="*/ f20 1 2806729"/>
                <a:gd name="f26" fmla="*/ f21 1 1684037"/>
                <a:gd name="f27" fmla="*/ f22 1 2806729"/>
                <a:gd name="f28" fmla="*/ f23 1 1684037"/>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2806729" h="1684037">
                  <a:moveTo>
                    <a:pt x="f5" y="f5"/>
                  </a:moveTo>
                  <a:lnTo>
                    <a:pt x="f6" y="f5"/>
                  </a:lnTo>
                  <a:lnTo>
                    <a:pt x="f6" y="f7"/>
                  </a:lnTo>
                  <a:lnTo>
                    <a:pt x="f5" y="f7"/>
                  </a:lnTo>
                  <a:lnTo>
                    <a:pt x="f5" y="f5"/>
                  </a:lnTo>
                  <a:close/>
                </a:path>
              </a:pathLst>
            </a:custGeom>
            <a:solidFill>
              <a:srgbClr val="1B5BA2"/>
            </a:solidFill>
            <a:ln w="38103">
              <a:solidFill>
                <a:srgbClr val="808080"/>
              </a:solidFill>
              <a:prstDash val="solid"/>
              <a:round/>
            </a:ln>
            <a:effectLst>
              <a:outerShdw dist="19997" dir="5400000" algn="tl">
                <a:srgbClr val="000000">
                  <a:alpha val="38000"/>
                </a:srgbClr>
              </a:outerShdw>
            </a:effectLst>
          </p:spPr>
          <p:txBody>
            <a:bodyPr vert="horz" wrap="square" lIns="76196" tIns="76196" rIns="76196" bIns="76196" anchor="t" anchorCtr="0" compatLnSpc="1"/>
            <a:lstStyle/>
            <a:p>
              <a:pPr marL="0" marR="0" lvl="0" indent="0" algn="l"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ZA" sz="2000" b="0" i="0" u="none" strike="noStrike" kern="1200" cap="none" spc="0" baseline="0">
                  <a:solidFill>
                    <a:srgbClr val="FFFFFF"/>
                  </a:solidFill>
                  <a:uFillTx/>
                  <a:latin typeface="Verdana"/>
                </a:rPr>
                <a:t>Secondary Schools</a:t>
              </a:r>
              <a:endParaRPr lang="en-US" sz="2000" b="0" i="0" u="none" strike="noStrike" kern="1200" cap="none" spc="0" baseline="0">
                <a:solidFill>
                  <a:srgbClr val="FFFFFF"/>
                </a:solidFill>
                <a:uFillTx/>
                <a:latin typeface="Verdana"/>
              </a:endParaRPr>
            </a:p>
            <a:p>
              <a:pPr marL="114300" marR="0" lvl="1" indent="-114300" algn="l" defTabSz="533396" rtl="0" fontAlgn="auto" hangingPunct="1">
                <a:lnSpc>
                  <a:spcPct val="90000"/>
                </a:lnSpc>
                <a:spcBef>
                  <a:spcPts val="0"/>
                </a:spcBef>
                <a:spcAft>
                  <a:spcPts val="200"/>
                </a:spcAft>
                <a:buSzPct val="100000"/>
                <a:buChar char="•"/>
                <a:tabLst/>
                <a:defRPr sz="1800" b="0" i="0" u="none" strike="noStrike" kern="0" cap="none" spc="0" baseline="0">
                  <a:solidFill>
                    <a:srgbClr val="000000"/>
                  </a:solidFill>
                  <a:uFillTx/>
                </a:defRPr>
              </a:pPr>
              <a:r>
                <a:rPr lang="en-ZA" sz="1200" b="0" i="0" u="none" strike="noStrike" kern="1200" cap="none" spc="0" baseline="0">
                  <a:solidFill>
                    <a:srgbClr val="FFFFFF"/>
                  </a:solidFill>
                  <a:uFillTx/>
                  <a:latin typeface="Verdana"/>
                </a:rPr>
                <a:t>Connect  </a:t>
              </a:r>
              <a:r>
                <a:rPr lang="en-ZA" sz="1200" b="1" i="0" u="none" strike="noStrike" kern="1200" cap="none" spc="0" baseline="0">
                  <a:solidFill>
                    <a:srgbClr val="FFFFFF"/>
                  </a:solidFill>
                  <a:uFillTx/>
                  <a:latin typeface="Verdana"/>
                </a:rPr>
                <a:t>ALL government secondary schools</a:t>
              </a:r>
              <a:endParaRPr lang="en-ZA" sz="1200" b="0" i="0" u="none" strike="noStrike" kern="1200" cap="none" spc="0" baseline="0">
                <a:solidFill>
                  <a:srgbClr val="FFFFFF"/>
                </a:solidFill>
                <a:uFillTx/>
                <a:latin typeface="Verdana"/>
              </a:endParaRPr>
            </a:p>
            <a:p>
              <a:pPr marL="114300" marR="0" lvl="1" indent="-114300" algn="l" defTabSz="533396" rtl="0" fontAlgn="auto" hangingPunct="1">
                <a:lnSpc>
                  <a:spcPct val="90000"/>
                </a:lnSpc>
                <a:spcBef>
                  <a:spcPts val="0"/>
                </a:spcBef>
                <a:spcAft>
                  <a:spcPts val="200"/>
                </a:spcAft>
                <a:buSzPct val="100000"/>
                <a:buChar char="•"/>
                <a:tabLst/>
                <a:defRPr sz="1800" b="0" i="0" u="none" strike="noStrike" kern="0" cap="none" spc="0" baseline="0">
                  <a:solidFill>
                    <a:srgbClr val="000000"/>
                  </a:solidFill>
                  <a:uFillTx/>
                </a:defRPr>
              </a:pPr>
              <a:r>
                <a:rPr lang="en-ZA" sz="1200" b="0" i="0" u="none" strike="noStrike" kern="1200" cap="none" spc="0" baseline="0">
                  <a:solidFill>
                    <a:srgbClr val="FFFFFF"/>
                  </a:solidFill>
                  <a:uFillTx/>
                  <a:latin typeface="Verdana"/>
                </a:rPr>
                <a:t>Computer/student ratio of 1:15;</a:t>
              </a:r>
              <a:endParaRPr lang="en-US" sz="1200" b="0" i="0" u="none" strike="noStrike" kern="1200" cap="none" spc="0" baseline="0">
                <a:solidFill>
                  <a:srgbClr val="FFFFFF"/>
                </a:solidFill>
                <a:uFillTx/>
                <a:latin typeface="Verdana"/>
              </a:endParaRPr>
            </a:p>
            <a:p>
              <a:pPr marL="114300" marR="0" lvl="1" indent="-114300" algn="l" defTabSz="533396" rtl="0" fontAlgn="auto" hangingPunct="1">
                <a:lnSpc>
                  <a:spcPct val="90000"/>
                </a:lnSpc>
                <a:spcBef>
                  <a:spcPts val="0"/>
                </a:spcBef>
                <a:spcAft>
                  <a:spcPts val="200"/>
                </a:spcAft>
                <a:buSzPct val="100000"/>
                <a:buChar char="•"/>
                <a:tabLst/>
                <a:defRPr sz="1800" b="0" i="0" u="none" strike="noStrike" kern="0" cap="none" spc="0" baseline="0">
                  <a:solidFill>
                    <a:srgbClr val="000000"/>
                  </a:solidFill>
                  <a:uFillTx/>
                </a:defRPr>
              </a:pPr>
              <a:r>
                <a:rPr lang="en-ZA" sz="1200" b="0" i="0" u="none" strike="noStrike" kern="1200" cap="none" spc="0" baseline="0">
                  <a:solidFill>
                    <a:srgbClr val="FFFFFF"/>
                  </a:solidFill>
                  <a:uFillTx/>
                  <a:latin typeface="Verdana"/>
                </a:rPr>
                <a:t>Computer: teacher ratio of 1:1 </a:t>
              </a:r>
              <a:endParaRPr lang="en-US" sz="1200" b="0" i="0" u="none" strike="noStrike" kern="1200" cap="none" spc="0" baseline="0">
                <a:solidFill>
                  <a:srgbClr val="FFFFFF"/>
                </a:solidFill>
                <a:uFillTx/>
                <a:latin typeface="Verdana"/>
              </a:endParaRPr>
            </a:p>
          </p:txBody>
        </p:sp>
        <p:sp>
          <p:nvSpPr>
            <p:cNvPr id="5" name="Freeform 4"/>
            <p:cNvSpPr/>
            <p:nvPr/>
          </p:nvSpPr>
          <p:spPr>
            <a:xfrm>
              <a:off x="4604324" y="694276"/>
              <a:ext cx="2806732" cy="1684041"/>
            </a:xfrm>
            <a:custGeom>
              <a:avLst/>
              <a:gdLst>
                <a:gd name="f0" fmla="val 10800000"/>
                <a:gd name="f1" fmla="val 5400000"/>
                <a:gd name="f2" fmla="val 180"/>
                <a:gd name="f3" fmla="val w"/>
                <a:gd name="f4" fmla="val h"/>
                <a:gd name="f5" fmla="val 0"/>
                <a:gd name="f6" fmla="val 2806729"/>
                <a:gd name="f7" fmla="val 1684037"/>
                <a:gd name="f8" fmla="+- 0 0 -90"/>
                <a:gd name="f9" fmla="*/ f3 1 2806729"/>
                <a:gd name="f10" fmla="*/ f4 1 1684037"/>
                <a:gd name="f11" fmla="val f5"/>
                <a:gd name="f12" fmla="val f6"/>
                <a:gd name="f13" fmla="val f7"/>
                <a:gd name="f14" fmla="*/ f8 f0 1"/>
                <a:gd name="f15" fmla="+- f13 0 f11"/>
                <a:gd name="f16" fmla="+- f12 0 f11"/>
                <a:gd name="f17" fmla="*/ f14 1 f2"/>
                <a:gd name="f18" fmla="*/ f16 1 2806729"/>
                <a:gd name="f19" fmla="*/ f15 1 1684037"/>
                <a:gd name="f20" fmla="*/ 0 f16 1"/>
                <a:gd name="f21" fmla="*/ 0 f15 1"/>
                <a:gd name="f22" fmla="*/ 2806729 f16 1"/>
                <a:gd name="f23" fmla="*/ 1684037 f15 1"/>
                <a:gd name="f24" fmla="+- f17 0 f1"/>
                <a:gd name="f25" fmla="*/ f20 1 2806729"/>
                <a:gd name="f26" fmla="*/ f21 1 1684037"/>
                <a:gd name="f27" fmla="*/ f22 1 2806729"/>
                <a:gd name="f28" fmla="*/ f23 1 1684037"/>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2806729" h="1684037">
                  <a:moveTo>
                    <a:pt x="f5" y="f5"/>
                  </a:moveTo>
                  <a:lnTo>
                    <a:pt x="f6" y="f5"/>
                  </a:lnTo>
                  <a:lnTo>
                    <a:pt x="f6" y="f7"/>
                  </a:lnTo>
                  <a:lnTo>
                    <a:pt x="f5" y="f7"/>
                  </a:lnTo>
                  <a:lnTo>
                    <a:pt x="f5" y="f5"/>
                  </a:lnTo>
                  <a:close/>
                </a:path>
              </a:pathLst>
            </a:custGeom>
            <a:solidFill>
              <a:srgbClr val="1B5BA2"/>
            </a:solidFill>
            <a:ln w="38103">
              <a:solidFill>
                <a:srgbClr val="808080"/>
              </a:solidFill>
              <a:prstDash val="solid"/>
              <a:round/>
            </a:ln>
            <a:effectLst>
              <a:outerShdw dist="19997" dir="5400000" algn="tl">
                <a:srgbClr val="000000">
                  <a:alpha val="38000"/>
                </a:srgbClr>
              </a:outerShdw>
            </a:effectLst>
          </p:spPr>
          <p:txBody>
            <a:bodyPr vert="horz" wrap="square" lIns="76196" tIns="76196" rIns="76196" bIns="76196" anchor="t" anchorCtr="0" compatLnSpc="1"/>
            <a:lstStyle/>
            <a:p>
              <a:pPr marL="0" marR="0" lvl="0" indent="0" algn="l"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ZA" sz="2000" b="0" i="0" u="none" strike="noStrike" kern="1200" cap="none" spc="0" baseline="0">
                  <a:solidFill>
                    <a:srgbClr val="FFFFFF"/>
                  </a:solidFill>
                  <a:uFillTx/>
                  <a:latin typeface="Verdana"/>
                </a:rPr>
                <a:t>Primary Schools</a:t>
              </a:r>
            </a:p>
            <a:p>
              <a:pPr marL="114300" marR="0" lvl="1" indent="-114300" algn="l" defTabSz="533396" rtl="0" fontAlgn="auto" hangingPunct="1">
                <a:lnSpc>
                  <a:spcPct val="90000"/>
                </a:lnSpc>
                <a:spcBef>
                  <a:spcPts val="0"/>
                </a:spcBef>
                <a:spcAft>
                  <a:spcPts val="200"/>
                </a:spcAft>
                <a:buSzPct val="100000"/>
                <a:buChar char="•"/>
                <a:tabLst/>
                <a:defRPr sz="1800" b="0" i="0" u="none" strike="noStrike" kern="0" cap="none" spc="0" baseline="0">
                  <a:solidFill>
                    <a:srgbClr val="000000"/>
                  </a:solidFill>
                  <a:uFillTx/>
                </a:defRPr>
              </a:pPr>
              <a:r>
                <a:rPr lang="en-ZA" sz="1200" b="0" i="0" u="none" strike="noStrike" kern="1200" cap="none" spc="0" baseline="0">
                  <a:solidFill>
                    <a:srgbClr val="FFFFFF"/>
                  </a:solidFill>
                  <a:uFillTx/>
                  <a:latin typeface="Verdana"/>
                </a:rPr>
                <a:t>Connect </a:t>
              </a:r>
              <a:r>
                <a:rPr lang="en-ZA" sz="1200" b="1" i="0" u="none" strike="noStrike" kern="1200" cap="none" spc="0" baseline="0">
                  <a:solidFill>
                    <a:srgbClr val="FFFFFF"/>
                  </a:solidFill>
                  <a:uFillTx/>
                  <a:latin typeface="Verdana"/>
                </a:rPr>
                <a:t>50% of primary schools</a:t>
              </a:r>
              <a:endParaRPr lang="en-ZA" sz="1200" b="0" i="0" u="none" strike="noStrike" kern="1200" cap="none" spc="0" baseline="0">
                <a:solidFill>
                  <a:srgbClr val="FFFFFF"/>
                </a:solidFill>
                <a:uFillTx/>
                <a:latin typeface="Verdana"/>
              </a:endParaRPr>
            </a:p>
            <a:p>
              <a:pPr marL="114300" marR="0" lvl="1" indent="-114300" algn="l" defTabSz="533396" rtl="0" fontAlgn="auto" hangingPunct="1">
                <a:lnSpc>
                  <a:spcPct val="90000"/>
                </a:lnSpc>
                <a:spcBef>
                  <a:spcPts val="0"/>
                </a:spcBef>
                <a:spcAft>
                  <a:spcPts val="200"/>
                </a:spcAft>
                <a:buSzPct val="100000"/>
                <a:buChar char="•"/>
                <a:tabLst/>
                <a:defRPr sz="1800" b="0" i="0" u="none" strike="noStrike" kern="0" cap="none" spc="0" baseline="0">
                  <a:solidFill>
                    <a:srgbClr val="000000"/>
                  </a:solidFill>
                  <a:uFillTx/>
                </a:defRPr>
              </a:pPr>
              <a:r>
                <a:rPr lang="en-ZA" sz="1200" b="0" i="0" u="none" strike="noStrike" kern="1200" cap="none" spc="0" baseline="0">
                  <a:solidFill>
                    <a:srgbClr val="FFFFFF"/>
                  </a:solidFill>
                  <a:uFillTx/>
                  <a:latin typeface="Verdana"/>
                </a:rPr>
                <a:t>Computer/student ratio of 1:45 in connected schools</a:t>
              </a:r>
              <a:endParaRPr lang="en-US" sz="1200" b="0" i="0" u="none" strike="noStrike" kern="1200" cap="none" spc="0" baseline="0">
                <a:solidFill>
                  <a:srgbClr val="FFFFFF"/>
                </a:solidFill>
                <a:uFillTx/>
                <a:latin typeface="Verdana"/>
              </a:endParaRPr>
            </a:p>
          </p:txBody>
        </p:sp>
        <p:sp>
          <p:nvSpPr>
            <p:cNvPr id="6" name="Freeform 5"/>
            <p:cNvSpPr/>
            <p:nvPr/>
          </p:nvSpPr>
          <p:spPr>
            <a:xfrm>
              <a:off x="1589647" y="2658992"/>
              <a:ext cx="2806732" cy="1684041"/>
            </a:xfrm>
            <a:custGeom>
              <a:avLst/>
              <a:gdLst>
                <a:gd name="f0" fmla="val 10800000"/>
                <a:gd name="f1" fmla="val 5400000"/>
                <a:gd name="f2" fmla="val 180"/>
                <a:gd name="f3" fmla="val w"/>
                <a:gd name="f4" fmla="val h"/>
                <a:gd name="f5" fmla="val 0"/>
                <a:gd name="f6" fmla="val 2806729"/>
                <a:gd name="f7" fmla="val 1684037"/>
                <a:gd name="f8" fmla="+- 0 0 -90"/>
                <a:gd name="f9" fmla="*/ f3 1 2806729"/>
                <a:gd name="f10" fmla="*/ f4 1 1684037"/>
                <a:gd name="f11" fmla="val f5"/>
                <a:gd name="f12" fmla="val f6"/>
                <a:gd name="f13" fmla="val f7"/>
                <a:gd name="f14" fmla="*/ f8 f0 1"/>
                <a:gd name="f15" fmla="+- f13 0 f11"/>
                <a:gd name="f16" fmla="+- f12 0 f11"/>
                <a:gd name="f17" fmla="*/ f14 1 f2"/>
                <a:gd name="f18" fmla="*/ f16 1 2806729"/>
                <a:gd name="f19" fmla="*/ f15 1 1684037"/>
                <a:gd name="f20" fmla="*/ 0 f16 1"/>
                <a:gd name="f21" fmla="*/ 0 f15 1"/>
                <a:gd name="f22" fmla="*/ 2806729 f16 1"/>
                <a:gd name="f23" fmla="*/ 1684037 f15 1"/>
                <a:gd name="f24" fmla="+- f17 0 f1"/>
                <a:gd name="f25" fmla="*/ f20 1 2806729"/>
                <a:gd name="f26" fmla="*/ f21 1 1684037"/>
                <a:gd name="f27" fmla="*/ f22 1 2806729"/>
                <a:gd name="f28" fmla="*/ f23 1 1684037"/>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2806729" h="1684037">
                  <a:moveTo>
                    <a:pt x="f5" y="f5"/>
                  </a:moveTo>
                  <a:lnTo>
                    <a:pt x="f6" y="f5"/>
                  </a:lnTo>
                  <a:lnTo>
                    <a:pt x="f6" y="f7"/>
                  </a:lnTo>
                  <a:lnTo>
                    <a:pt x="f5" y="f7"/>
                  </a:lnTo>
                  <a:lnTo>
                    <a:pt x="f5" y="f5"/>
                  </a:lnTo>
                  <a:close/>
                </a:path>
              </a:pathLst>
            </a:custGeom>
            <a:solidFill>
              <a:srgbClr val="1B5BA2"/>
            </a:solidFill>
            <a:ln w="38103">
              <a:solidFill>
                <a:srgbClr val="808080"/>
              </a:solidFill>
              <a:prstDash val="solid"/>
              <a:round/>
            </a:ln>
            <a:effectLst>
              <a:outerShdw dist="19997" dir="5400000" algn="tl">
                <a:srgbClr val="000000">
                  <a:alpha val="38000"/>
                </a:srgbClr>
              </a:outerShdw>
            </a:effectLst>
          </p:spPr>
          <p:txBody>
            <a:bodyPr vert="horz" wrap="square" lIns="76196" tIns="76196" rIns="76196" bIns="76196" anchor="t" anchorCtr="0" compatLnSpc="1"/>
            <a:lstStyle/>
            <a:p>
              <a:pPr marL="0" marR="0" lvl="0" indent="0" algn="l"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ZA" sz="2000" b="0" i="0" u="none" strike="noStrike" kern="1200" cap="none" spc="0" baseline="0">
                  <a:solidFill>
                    <a:srgbClr val="FFFFFF"/>
                  </a:solidFill>
                  <a:uFillTx/>
                  <a:latin typeface="Verdana"/>
                </a:rPr>
                <a:t>Teachers Colleges</a:t>
              </a:r>
            </a:p>
            <a:p>
              <a:pPr marL="114300" marR="0" lvl="1" indent="-114300" algn="l" defTabSz="533396" rtl="0" fontAlgn="auto" hangingPunct="1">
                <a:lnSpc>
                  <a:spcPct val="90000"/>
                </a:lnSpc>
                <a:spcBef>
                  <a:spcPts val="0"/>
                </a:spcBef>
                <a:spcAft>
                  <a:spcPts val="200"/>
                </a:spcAft>
                <a:buSzPct val="100000"/>
                <a:buChar char="•"/>
                <a:tabLst/>
                <a:defRPr sz="1800" b="0" i="0" u="none" strike="noStrike" kern="0" cap="none" spc="0" baseline="0">
                  <a:solidFill>
                    <a:srgbClr val="000000"/>
                  </a:solidFill>
                  <a:uFillTx/>
                </a:defRPr>
              </a:pPr>
              <a:r>
                <a:rPr lang="en-ZA" sz="1200" b="0" i="0" u="none" strike="noStrike" kern="1200" cap="none" spc="0" baseline="0">
                  <a:solidFill>
                    <a:srgbClr val="FFFFFF"/>
                  </a:solidFill>
                  <a:uFillTx/>
                  <a:latin typeface="Verdana"/>
                </a:rPr>
                <a:t>Connect </a:t>
              </a:r>
              <a:r>
                <a:rPr lang="en-ZA" sz="1200" b="1" i="0" u="none" strike="noStrike" kern="1200" cap="none" spc="0" baseline="0">
                  <a:solidFill>
                    <a:srgbClr val="FFFFFF"/>
                  </a:solidFill>
                  <a:uFillTx/>
                  <a:latin typeface="Verdana"/>
                </a:rPr>
                <a:t>100 %of Teacher’s Colleges</a:t>
              </a:r>
              <a:endParaRPr lang="en-US" sz="1200" b="1" i="0" u="none" strike="noStrike" kern="1200" cap="none" spc="0" baseline="0">
                <a:solidFill>
                  <a:srgbClr val="FFFFFF"/>
                </a:solidFill>
                <a:uFillTx/>
                <a:latin typeface="Verdana"/>
              </a:endParaRPr>
            </a:p>
            <a:p>
              <a:pPr marL="114300" marR="0" lvl="1" indent="-114300" algn="l" defTabSz="533396" rtl="0" fontAlgn="auto" hangingPunct="1">
                <a:lnSpc>
                  <a:spcPct val="90000"/>
                </a:lnSpc>
                <a:spcBef>
                  <a:spcPts val="0"/>
                </a:spcBef>
                <a:spcAft>
                  <a:spcPts val="200"/>
                </a:spcAft>
                <a:buSzPct val="100000"/>
                <a:buChar char="•"/>
                <a:tabLst/>
                <a:defRPr sz="1800" b="0" i="0" u="none" strike="noStrike" kern="0" cap="none" spc="0" baseline="0">
                  <a:solidFill>
                    <a:srgbClr val="000000"/>
                  </a:solidFill>
                  <a:uFillTx/>
                </a:defRPr>
              </a:pPr>
              <a:r>
                <a:rPr lang="en-ZA" sz="1200" b="0" i="0" u="none" strike="noStrike" kern="1200" cap="none" spc="0" baseline="0">
                  <a:solidFill>
                    <a:srgbClr val="FFFFFF"/>
                  </a:solidFill>
                  <a:uFillTx/>
                  <a:latin typeface="Verdana"/>
                </a:rPr>
                <a:t>Link Teachers College connectivity programme to the Secondary School connectivity program</a:t>
              </a:r>
              <a:endParaRPr lang="en-US" sz="1200" b="0" i="0" u="none" strike="noStrike" kern="1200" cap="none" spc="0" baseline="0">
                <a:solidFill>
                  <a:srgbClr val="FFFFFF"/>
                </a:solidFill>
                <a:uFillTx/>
                <a:latin typeface="Verdana"/>
              </a:endParaRPr>
            </a:p>
          </p:txBody>
        </p:sp>
        <p:sp>
          <p:nvSpPr>
            <p:cNvPr id="7" name="Freeform 6"/>
            <p:cNvSpPr/>
            <p:nvPr/>
          </p:nvSpPr>
          <p:spPr>
            <a:xfrm>
              <a:off x="4604324" y="2658992"/>
              <a:ext cx="2806732" cy="1684041"/>
            </a:xfrm>
            <a:custGeom>
              <a:avLst/>
              <a:gdLst>
                <a:gd name="f0" fmla="val 10800000"/>
                <a:gd name="f1" fmla="val 5400000"/>
                <a:gd name="f2" fmla="val 180"/>
                <a:gd name="f3" fmla="val w"/>
                <a:gd name="f4" fmla="val h"/>
                <a:gd name="f5" fmla="val 0"/>
                <a:gd name="f6" fmla="val 2806729"/>
                <a:gd name="f7" fmla="val 1684037"/>
                <a:gd name="f8" fmla="+- 0 0 -90"/>
                <a:gd name="f9" fmla="*/ f3 1 2806729"/>
                <a:gd name="f10" fmla="*/ f4 1 1684037"/>
                <a:gd name="f11" fmla="val f5"/>
                <a:gd name="f12" fmla="val f6"/>
                <a:gd name="f13" fmla="val f7"/>
                <a:gd name="f14" fmla="*/ f8 f0 1"/>
                <a:gd name="f15" fmla="+- f13 0 f11"/>
                <a:gd name="f16" fmla="+- f12 0 f11"/>
                <a:gd name="f17" fmla="*/ f14 1 f2"/>
                <a:gd name="f18" fmla="*/ f16 1 2806729"/>
                <a:gd name="f19" fmla="*/ f15 1 1684037"/>
                <a:gd name="f20" fmla="*/ 0 f16 1"/>
                <a:gd name="f21" fmla="*/ 0 f15 1"/>
                <a:gd name="f22" fmla="*/ 2806729 f16 1"/>
                <a:gd name="f23" fmla="*/ 1684037 f15 1"/>
                <a:gd name="f24" fmla="+- f17 0 f1"/>
                <a:gd name="f25" fmla="*/ f20 1 2806729"/>
                <a:gd name="f26" fmla="*/ f21 1 1684037"/>
                <a:gd name="f27" fmla="*/ f22 1 2806729"/>
                <a:gd name="f28" fmla="*/ f23 1 1684037"/>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2806729" h="1684037">
                  <a:moveTo>
                    <a:pt x="f5" y="f5"/>
                  </a:moveTo>
                  <a:lnTo>
                    <a:pt x="f6" y="f5"/>
                  </a:lnTo>
                  <a:lnTo>
                    <a:pt x="f6" y="f7"/>
                  </a:lnTo>
                  <a:lnTo>
                    <a:pt x="f5" y="f7"/>
                  </a:lnTo>
                  <a:lnTo>
                    <a:pt x="f5" y="f5"/>
                  </a:lnTo>
                  <a:close/>
                </a:path>
              </a:pathLst>
            </a:custGeom>
            <a:solidFill>
              <a:srgbClr val="1B5BA2"/>
            </a:solidFill>
            <a:ln w="38103">
              <a:solidFill>
                <a:srgbClr val="808080"/>
              </a:solidFill>
              <a:prstDash val="solid"/>
              <a:round/>
            </a:ln>
            <a:effectLst>
              <a:outerShdw dist="19997" dir="5400000" algn="tl">
                <a:srgbClr val="000000">
                  <a:alpha val="38000"/>
                </a:srgbClr>
              </a:outerShdw>
            </a:effectLst>
          </p:spPr>
          <p:txBody>
            <a:bodyPr vert="horz" wrap="square" lIns="76196" tIns="76196" rIns="76196" bIns="76196" anchor="t" anchorCtr="0" compatLnSpc="1"/>
            <a:lstStyle/>
            <a:p>
              <a:pPr marL="0" marR="0" lvl="0" indent="0" algn="l"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ZA" sz="2000" b="0" i="0" u="none" strike="noStrike" kern="1200" cap="none" spc="0" baseline="0">
                  <a:solidFill>
                    <a:srgbClr val="FFFFFF"/>
                  </a:solidFill>
                  <a:uFillTx/>
                  <a:latin typeface="Verdana"/>
                </a:rPr>
                <a:t>Persons With Disabilities</a:t>
              </a:r>
            </a:p>
            <a:p>
              <a:pPr marL="114300" marR="0" lvl="1" indent="-114300" algn="l" defTabSz="533396" rtl="0" fontAlgn="auto" hangingPunct="1">
                <a:lnSpc>
                  <a:spcPct val="90000"/>
                </a:lnSpc>
                <a:spcBef>
                  <a:spcPts val="0"/>
                </a:spcBef>
                <a:spcAft>
                  <a:spcPts val="200"/>
                </a:spcAft>
                <a:buSzPct val="100000"/>
                <a:buChar char="•"/>
                <a:tabLst/>
                <a:defRPr sz="1800" b="0" i="0" u="none" strike="noStrike" kern="0" cap="none" spc="0" baseline="0">
                  <a:solidFill>
                    <a:srgbClr val="000000"/>
                  </a:solidFill>
                  <a:uFillTx/>
                </a:defRPr>
              </a:pPr>
              <a:r>
                <a:rPr lang="en-ZA" sz="1200" b="0" i="0" u="none" strike="noStrike" kern="1200" cap="none" spc="0" baseline="0">
                  <a:solidFill>
                    <a:srgbClr val="FFFFFF"/>
                  </a:solidFill>
                  <a:uFillTx/>
                  <a:latin typeface="Verdana"/>
                </a:rPr>
                <a:t>100 % of schools for PWD connected</a:t>
              </a:r>
              <a:endParaRPr lang="en-US" sz="1200" b="0" i="0" u="none" strike="noStrike" kern="1200" cap="none" spc="0" baseline="0">
                <a:solidFill>
                  <a:srgbClr val="FFFFFF"/>
                </a:solidFill>
                <a:uFillTx/>
                <a:latin typeface="Verdana"/>
              </a:endParaRPr>
            </a:p>
            <a:p>
              <a:pPr marL="114300" marR="0" lvl="1" indent="-114300" algn="l" defTabSz="533396" rtl="0" fontAlgn="auto" hangingPunct="1">
                <a:lnSpc>
                  <a:spcPct val="90000"/>
                </a:lnSpc>
                <a:spcBef>
                  <a:spcPts val="0"/>
                </a:spcBef>
                <a:spcAft>
                  <a:spcPts val="200"/>
                </a:spcAft>
                <a:buSzPct val="100000"/>
                <a:buChar char="•"/>
                <a:tabLst/>
                <a:defRPr sz="1800" b="0" i="0" u="none" strike="noStrike" kern="0" cap="none" spc="0" baseline="0">
                  <a:solidFill>
                    <a:srgbClr val="000000"/>
                  </a:solidFill>
                  <a:uFillTx/>
                </a:defRPr>
              </a:pPr>
              <a:r>
                <a:rPr lang="en-ZA" sz="1200" b="0" i="0" u="none" strike="noStrike" kern="1200" cap="none" spc="0" baseline="0">
                  <a:solidFill>
                    <a:srgbClr val="FFFFFF"/>
                  </a:solidFill>
                  <a:uFillTx/>
                  <a:latin typeface="Verdana"/>
                </a:rPr>
                <a:t>100 % of computers and computer labs that are rolled out accessible for PWD</a:t>
              </a:r>
              <a:endParaRPr lang="en-US" sz="1200" b="0" i="0" u="none" strike="noStrike" kern="1200" cap="none" spc="0" baseline="0">
                <a:solidFill>
                  <a:srgbClr val="FFFFFF"/>
                </a:solidFill>
                <a:uFillTx/>
                <a:latin typeface="Verdana"/>
              </a:endParaRPr>
            </a:p>
          </p:txBody>
        </p:sp>
        <p:sp>
          <p:nvSpPr>
            <p:cNvPr id="8" name="Freeform 7"/>
            <p:cNvSpPr/>
            <p:nvPr/>
          </p:nvSpPr>
          <p:spPr>
            <a:xfrm>
              <a:off x="3060624" y="4623700"/>
              <a:ext cx="2806732" cy="1684041"/>
            </a:xfrm>
            <a:custGeom>
              <a:avLst/>
              <a:gdLst>
                <a:gd name="f0" fmla="val 10800000"/>
                <a:gd name="f1" fmla="val 5400000"/>
                <a:gd name="f2" fmla="val 180"/>
                <a:gd name="f3" fmla="val w"/>
                <a:gd name="f4" fmla="val h"/>
                <a:gd name="f5" fmla="val 0"/>
                <a:gd name="f6" fmla="val 2806729"/>
                <a:gd name="f7" fmla="val 1684037"/>
                <a:gd name="f8" fmla="+- 0 0 -90"/>
                <a:gd name="f9" fmla="*/ f3 1 2806729"/>
                <a:gd name="f10" fmla="*/ f4 1 1684037"/>
                <a:gd name="f11" fmla="val f5"/>
                <a:gd name="f12" fmla="val f6"/>
                <a:gd name="f13" fmla="val f7"/>
                <a:gd name="f14" fmla="*/ f8 f0 1"/>
                <a:gd name="f15" fmla="+- f13 0 f11"/>
                <a:gd name="f16" fmla="+- f12 0 f11"/>
                <a:gd name="f17" fmla="*/ f14 1 f2"/>
                <a:gd name="f18" fmla="*/ f16 1 2806729"/>
                <a:gd name="f19" fmla="*/ f15 1 1684037"/>
                <a:gd name="f20" fmla="*/ 0 f16 1"/>
                <a:gd name="f21" fmla="*/ 0 f15 1"/>
                <a:gd name="f22" fmla="*/ 2806729 f16 1"/>
                <a:gd name="f23" fmla="*/ 1684037 f15 1"/>
                <a:gd name="f24" fmla="+- f17 0 f1"/>
                <a:gd name="f25" fmla="*/ f20 1 2806729"/>
                <a:gd name="f26" fmla="*/ f21 1 1684037"/>
                <a:gd name="f27" fmla="*/ f22 1 2806729"/>
                <a:gd name="f28" fmla="*/ f23 1 1684037"/>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2806729" h="1684037">
                  <a:moveTo>
                    <a:pt x="f5" y="f5"/>
                  </a:moveTo>
                  <a:lnTo>
                    <a:pt x="f6" y="f5"/>
                  </a:lnTo>
                  <a:lnTo>
                    <a:pt x="f6" y="f7"/>
                  </a:lnTo>
                  <a:lnTo>
                    <a:pt x="f5" y="f7"/>
                  </a:lnTo>
                  <a:lnTo>
                    <a:pt x="f5" y="f5"/>
                  </a:lnTo>
                  <a:close/>
                </a:path>
              </a:pathLst>
            </a:custGeom>
            <a:solidFill>
              <a:srgbClr val="1B5BA2"/>
            </a:solidFill>
            <a:ln w="38103">
              <a:solidFill>
                <a:srgbClr val="808080"/>
              </a:solidFill>
              <a:prstDash val="solid"/>
              <a:round/>
            </a:ln>
            <a:effectLst>
              <a:outerShdw dist="19997" dir="5400000" algn="tl">
                <a:srgbClr val="000000">
                  <a:alpha val="38000"/>
                </a:srgbClr>
              </a:outerShdw>
            </a:effectLst>
          </p:spPr>
          <p:txBody>
            <a:bodyPr vert="horz" wrap="square" lIns="76196" tIns="76196" rIns="76196" bIns="76196" anchor="t" anchorCtr="0" compatLnSpc="1"/>
            <a:lstStyle/>
            <a:p>
              <a:pPr marL="0" marR="0" lvl="0" indent="0" algn="l"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ZA" sz="2000" b="0" i="0" u="none" strike="noStrike" kern="1200" cap="none" spc="0" baseline="0">
                  <a:solidFill>
                    <a:srgbClr val="FFFFFF"/>
                  </a:solidFill>
                  <a:uFillTx/>
                  <a:latin typeface="Verdana"/>
                </a:rPr>
                <a:t>Content and software</a:t>
              </a:r>
            </a:p>
            <a:p>
              <a:pPr marL="114300" marR="0" lvl="1" indent="-114300" algn="l" defTabSz="533396" rtl="0" fontAlgn="auto" hangingPunct="1">
                <a:lnSpc>
                  <a:spcPct val="90000"/>
                </a:lnSpc>
                <a:spcBef>
                  <a:spcPts val="0"/>
                </a:spcBef>
                <a:spcAft>
                  <a:spcPts val="200"/>
                </a:spcAft>
                <a:buSzPct val="100000"/>
                <a:buChar char="•"/>
                <a:tabLst/>
                <a:defRPr sz="1800" b="0" i="0" u="none" strike="noStrike" kern="0" cap="none" spc="0" baseline="0">
                  <a:solidFill>
                    <a:srgbClr val="000000"/>
                  </a:solidFill>
                  <a:uFillTx/>
                </a:defRPr>
              </a:pPr>
              <a:r>
                <a:rPr lang="en-ZA" sz="1200" b="0" i="0" u="none" strike="noStrike" kern="1200" cap="none" spc="0" baseline="0">
                  <a:solidFill>
                    <a:srgbClr val="FFFFFF"/>
                  </a:solidFill>
                  <a:uFillTx/>
                  <a:latin typeface="Verdana"/>
                </a:rPr>
                <a:t>language appropriate, age appropriate and locally relevant at all schools with connectivity</a:t>
              </a:r>
              <a:endParaRPr lang="en-US" sz="1200" b="0" i="0" u="none" strike="noStrike" kern="1200" cap="none" spc="0" baseline="0">
                <a:solidFill>
                  <a:srgbClr val="FFFFFF"/>
                </a:solidFill>
                <a:uFillTx/>
                <a:latin typeface="Verdana"/>
              </a:endParaRPr>
            </a:p>
          </p:txBody>
        </p:sp>
      </p:grpSp>
    </p:spTree>
  </p:cSld>
  <p:clrMapOvr>
    <a:masterClrMapping/>
  </p:clrMapOvr>
  <p:transition spd="slow">
    <p:diamon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684208" y="-20638"/>
            <a:ext cx="7772400" cy="641351"/>
          </a:xfrm>
        </p:spPr>
        <p:txBody>
          <a:bodyPr/>
          <a:lstStyle/>
          <a:p>
            <a:pPr lvl="0"/>
            <a:r>
              <a:rPr lang="en-US"/>
              <a:t>Key Assumptions</a:t>
            </a:r>
          </a:p>
        </p:txBody>
      </p:sp>
      <p:pic>
        <p:nvPicPr>
          <p:cNvPr id="3" name="Picture 5"/>
          <p:cNvPicPr>
            <a:picLocks noChangeAspect="1"/>
          </p:cNvPicPr>
          <p:nvPr/>
        </p:nvPicPr>
        <p:blipFill>
          <a:blip r:embed="rId2" cstate="print"/>
          <a:stretch>
            <a:fillRect/>
          </a:stretch>
        </p:blipFill>
        <p:spPr>
          <a:xfrm>
            <a:off x="536451" y="908300"/>
            <a:ext cx="7997955" cy="4913372"/>
          </a:xfrm>
          <a:prstGeom prst="rect">
            <a:avLst/>
          </a:prstGeom>
          <a:noFill/>
          <a:ln>
            <a:noFill/>
          </a:ln>
        </p:spPr>
      </p:pic>
      <p:sp>
        <p:nvSpPr>
          <p:cNvPr id="4" name="Slide Number Placeholder 3"/>
          <p:cNvSpPr txBox="1"/>
          <p:nvPr/>
        </p:nvSpPr>
        <p:spPr>
          <a:xfrm>
            <a:off x="8388348" y="6381753"/>
            <a:ext cx="339727" cy="244473"/>
          </a:xfrm>
          <a:prstGeom prst="rect">
            <a:avLst/>
          </a:prstGeom>
          <a:solidFill>
            <a:srgbClr val="FFFFFF"/>
          </a:solidFill>
          <a:ln>
            <a:noFill/>
          </a:ln>
        </p:spPr>
        <p:txBody>
          <a:bodyPr vert="horz" wrap="none" lIns="91440" tIns="45720" rIns="91440" bIns="45720" anchor="t" anchorCtr="0" compatLnSpc="1">
            <a:sp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317B414-A75F-449B-B5A1-DA320EEBC42C}"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38</a:t>
            </a:fld>
            <a:endParaRPr lang="en-US" sz="1000" b="0" i="0" u="none" strike="noStrike" kern="1200" cap="none" spc="0" baseline="0">
              <a:solidFill>
                <a:srgbClr val="0E438A"/>
              </a:solidFill>
              <a:uFillTx/>
              <a:latin typeface="Zurich BT"/>
              <a:cs typeface="Times New Roman" pitchFamily="18"/>
            </a:endParaRPr>
          </a:p>
        </p:txBody>
      </p:sp>
    </p:spTree>
  </p:cSld>
  <p:clrMapOvr>
    <a:masterClrMapping/>
  </p:clrMapOvr>
  <p:transition spd="slow">
    <p:diamon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684208" y="-99392"/>
            <a:ext cx="7772400" cy="641351"/>
          </a:xfrm>
        </p:spPr>
        <p:txBody>
          <a:bodyPr/>
          <a:lstStyle/>
          <a:p>
            <a:pPr lvl="0"/>
            <a:r>
              <a:rPr lang="en-US" dirty="0"/>
              <a:t>Schools Scorecard</a:t>
            </a:r>
          </a:p>
        </p:txBody>
      </p:sp>
      <p:pic>
        <p:nvPicPr>
          <p:cNvPr id="3" name="Picture 6"/>
          <p:cNvPicPr>
            <a:picLocks noChangeAspect="1"/>
          </p:cNvPicPr>
          <p:nvPr/>
        </p:nvPicPr>
        <p:blipFill>
          <a:blip r:embed="rId2" cstate="print"/>
          <a:stretch>
            <a:fillRect/>
          </a:stretch>
        </p:blipFill>
        <p:spPr>
          <a:xfrm>
            <a:off x="627891" y="993651"/>
            <a:ext cx="4230627" cy="5029200"/>
          </a:xfrm>
          <a:prstGeom prst="rect">
            <a:avLst/>
          </a:prstGeom>
          <a:noFill/>
          <a:ln>
            <a:noFill/>
          </a:ln>
        </p:spPr>
      </p:pic>
      <p:sp>
        <p:nvSpPr>
          <p:cNvPr id="4" name="Slide Number Placeholder 3"/>
          <p:cNvSpPr txBox="1"/>
          <p:nvPr/>
        </p:nvSpPr>
        <p:spPr>
          <a:xfrm>
            <a:off x="8388348" y="6381753"/>
            <a:ext cx="339727" cy="244473"/>
          </a:xfrm>
          <a:prstGeom prst="rect">
            <a:avLst/>
          </a:prstGeom>
          <a:solidFill>
            <a:srgbClr val="FFFFFF"/>
          </a:solidFill>
          <a:ln>
            <a:noFill/>
          </a:ln>
        </p:spPr>
        <p:txBody>
          <a:bodyPr vert="horz" wrap="none" lIns="91440" tIns="45720" rIns="91440" bIns="45720" anchor="t" anchorCtr="0" compatLnSpc="1">
            <a:sp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4402151-03A0-4874-9A7A-9E37A75F7A80}"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39</a:t>
            </a:fld>
            <a:endParaRPr lang="en-US" sz="1000" b="0" i="0" u="none" strike="noStrike" kern="1200" cap="none" spc="0" baseline="0">
              <a:solidFill>
                <a:srgbClr val="0E438A"/>
              </a:solidFill>
              <a:uFillTx/>
              <a:latin typeface="Zurich BT"/>
              <a:cs typeface="Times New Roman" pitchFamily="18"/>
            </a:endParaRPr>
          </a:p>
        </p:txBody>
      </p:sp>
      <p:sp>
        <p:nvSpPr>
          <p:cNvPr id="5" name="Content Placeholder 2"/>
          <p:cNvSpPr txBox="1"/>
          <p:nvPr/>
        </p:nvSpPr>
        <p:spPr>
          <a:xfrm>
            <a:off x="4932365" y="908054"/>
            <a:ext cx="3455983" cy="4103690"/>
          </a:xfrm>
          <a:prstGeom prst="rect">
            <a:avLst/>
          </a:prstGeom>
          <a:noFill/>
          <a:ln>
            <a:noFill/>
          </a:ln>
        </p:spPr>
        <p:txBody>
          <a:bodyPr vert="horz" wrap="square" lIns="91440" tIns="45720" rIns="91440" bIns="45720" anchor="t" anchorCtr="0" compatLnSpc="1"/>
          <a:lstStyle/>
          <a:p>
            <a:pPr marL="342900" marR="0" lvl="0" indent="-342900" algn="l" defTabSz="914400" rtl="0" fontAlgn="auto" hangingPunct="0">
              <a:lnSpc>
                <a:spcPct val="100000"/>
              </a:lnSpc>
              <a:spcBef>
                <a:spcPts val="400"/>
              </a:spcBef>
              <a:spcAft>
                <a:spcPts val="0"/>
              </a:spcAft>
              <a:buClr>
                <a:srgbClr val="0E438A"/>
              </a:buClr>
              <a:buSzPct val="110000"/>
              <a:buFont typeface="Wingdings" pitchFamily="2"/>
              <a:buChar char="§"/>
              <a:tabLst/>
              <a:defRPr sz="1800" b="0" i="0" u="none" strike="noStrike" kern="0" cap="none" spc="0" baseline="0">
                <a:solidFill>
                  <a:srgbClr val="000000"/>
                </a:solidFill>
                <a:uFillTx/>
              </a:defRPr>
            </a:pPr>
            <a:r>
              <a:rPr lang="en-ZA" sz="1800" b="1" i="0" u="sng" strike="noStrike" kern="0" cap="none" spc="0" baseline="0">
                <a:solidFill>
                  <a:srgbClr val="5C5C5C"/>
                </a:solidFill>
                <a:uFillTx/>
                <a:latin typeface="Verdana"/>
              </a:rPr>
              <a:t>Prioritise</a:t>
            </a:r>
          </a:p>
          <a:p>
            <a:pPr marL="800100" marR="0" lvl="1" indent="-342900" algn="l" defTabSz="914400" rtl="0" fontAlgn="auto" hangingPunct="0">
              <a:lnSpc>
                <a:spcPct val="100000"/>
              </a:lnSpc>
              <a:spcBef>
                <a:spcPts val="400"/>
              </a:spcBef>
              <a:spcAft>
                <a:spcPts val="0"/>
              </a:spcAft>
              <a:buClr>
                <a:srgbClr val="0E438A"/>
              </a:buClr>
              <a:buSzPct val="110000"/>
              <a:buFont typeface="Wingdings" pitchFamily="2"/>
              <a:buChar char="§"/>
              <a:tabLst/>
              <a:defRPr sz="1800" b="0" i="0" u="none" strike="noStrike" kern="0" cap="none" spc="0" baseline="0">
                <a:solidFill>
                  <a:srgbClr val="000000"/>
                </a:solidFill>
                <a:uFillTx/>
              </a:defRPr>
            </a:pPr>
            <a:r>
              <a:rPr lang="en-ZA" sz="1800" b="1" i="0" u="none" strike="noStrike" kern="0" cap="none" spc="0" baseline="0">
                <a:solidFill>
                  <a:srgbClr val="5C5C5C"/>
                </a:solidFill>
                <a:uFillTx/>
                <a:latin typeface="Verdana"/>
              </a:rPr>
              <a:t>Government Secondary</a:t>
            </a:r>
          </a:p>
          <a:p>
            <a:pPr marL="800100" marR="0" lvl="1" indent="-342900" algn="l" defTabSz="914400" rtl="0" fontAlgn="auto" hangingPunct="0">
              <a:lnSpc>
                <a:spcPct val="100000"/>
              </a:lnSpc>
              <a:spcBef>
                <a:spcPts val="400"/>
              </a:spcBef>
              <a:spcAft>
                <a:spcPts val="0"/>
              </a:spcAft>
              <a:buClr>
                <a:srgbClr val="0E438A"/>
              </a:buClr>
              <a:buSzPct val="110000"/>
              <a:buFont typeface="Wingdings" pitchFamily="2"/>
              <a:buChar char="§"/>
              <a:tabLst/>
              <a:defRPr sz="1800" b="0" i="0" u="none" strike="noStrike" kern="0" cap="none" spc="0" baseline="0">
                <a:solidFill>
                  <a:srgbClr val="000000"/>
                </a:solidFill>
                <a:uFillTx/>
              </a:defRPr>
            </a:pPr>
            <a:r>
              <a:rPr lang="en-ZA" sz="1800" b="1" i="0" u="none" strike="noStrike" kern="0" cap="none" spc="0" baseline="0">
                <a:solidFill>
                  <a:srgbClr val="5C5C5C"/>
                </a:solidFill>
                <a:uFillTx/>
                <a:latin typeface="Verdana"/>
              </a:rPr>
              <a:t>On Grid / On Fibre</a:t>
            </a:r>
          </a:p>
          <a:p>
            <a:pPr marL="800100" marR="0" lvl="1" indent="-342900" algn="l" defTabSz="914400" rtl="0" fontAlgn="auto" hangingPunct="0">
              <a:lnSpc>
                <a:spcPct val="100000"/>
              </a:lnSpc>
              <a:spcBef>
                <a:spcPts val="400"/>
              </a:spcBef>
              <a:spcAft>
                <a:spcPts val="0"/>
              </a:spcAft>
              <a:buClr>
                <a:srgbClr val="0E438A"/>
              </a:buClr>
              <a:buSzPct val="110000"/>
              <a:buFont typeface="Wingdings" pitchFamily="2"/>
              <a:buChar char="§"/>
              <a:tabLst/>
              <a:defRPr sz="1800" b="0" i="0" u="none" strike="noStrike" kern="0" cap="none" spc="0" baseline="0">
                <a:solidFill>
                  <a:srgbClr val="000000"/>
                </a:solidFill>
                <a:uFillTx/>
              </a:defRPr>
            </a:pPr>
            <a:r>
              <a:rPr lang="en-ZA" sz="1800" b="1" i="0" u="none" strike="noStrike" kern="0" cap="none" spc="0" baseline="0">
                <a:solidFill>
                  <a:srgbClr val="5C5C5C"/>
                </a:solidFill>
                <a:uFillTx/>
                <a:latin typeface="Verdana"/>
              </a:rPr>
              <a:t>Learner/Teacher Ratio</a:t>
            </a:r>
          </a:p>
          <a:p>
            <a:pPr marL="800100" marR="0" lvl="1" indent="-342900" algn="l" defTabSz="914400" rtl="0" fontAlgn="auto" hangingPunct="0">
              <a:lnSpc>
                <a:spcPct val="100000"/>
              </a:lnSpc>
              <a:spcBef>
                <a:spcPts val="400"/>
              </a:spcBef>
              <a:spcAft>
                <a:spcPts val="0"/>
              </a:spcAft>
              <a:buClr>
                <a:srgbClr val="0E438A"/>
              </a:buClr>
              <a:buSzPct val="110000"/>
              <a:buFont typeface="Wingdings" pitchFamily="2"/>
              <a:buChar char="§"/>
              <a:tabLst/>
              <a:defRPr sz="1800" b="0" i="0" u="none" strike="noStrike" kern="0" cap="none" spc="0" baseline="0">
                <a:solidFill>
                  <a:srgbClr val="000000"/>
                </a:solidFill>
                <a:uFillTx/>
              </a:defRPr>
            </a:pPr>
            <a:r>
              <a:rPr lang="en-ZA" sz="1800" b="1" i="0" u="none" strike="noStrike" kern="0" cap="none" spc="0" baseline="0">
                <a:solidFill>
                  <a:srgbClr val="5C5C5C"/>
                </a:solidFill>
                <a:uFillTx/>
                <a:latin typeface="Verdana"/>
              </a:rPr>
              <a:t>ICT Trained teachers at school</a:t>
            </a:r>
          </a:p>
          <a:p>
            <a:pPr marL="800100" marR="0" lvl="1" indent="-342900" algn="l" defTabSz="914400" rtl="0" fontAlgn="auto" hangingPunct="0">
              <a:lnSpc>
                <a:spcPct val="100000"/>
              </a:lnSpc>
              <a:spcBef>
                <a:spcPts val="400"/>
              </a:spcBef>
              <a:spcAft>
                <a:spcPts val="0"/>
              </a:spcAft>
              <a:buClr>
                <a:srgbClr val="0E438A"/>
              </a:buClr>
              <a:buSzPct val="110000"/>
              <a:buFont typeface="Wingdings" pitchFamily="2"/>
              <a:buChar char="§"/>
              <a:tabLst/>
              <a:defRPr sz="1800" b="0" i="0" u="none" strike="noStrike" kern="0" cap="none" spc="0" baseline="0">
                <a:solidFill>
                  <a:srgbClr val="000000"/>
                </a:solidFill>
                <a:uFillTx/>
              </a:defRPr>
            </a:pPr>
            <a:r>
              <a:rPr lang="en-ZA" sz="1800" b="1" i="0" u="none" strike="noStrike" kern="0" cap="none" spc="0" baseline="0">
                <a:solidFill>
                  <a:srgbClr val="5C5C5C"/>
                </a:solidFill>
                <a:uFillTx/>
                <a:latin typeface="Verdana"/>
              </a:rPr>
              <a:t>ICT in curriculum</a:t>
            </a:r>
          </a:p>
          <a:p>
            <a:pPr marL="342900" marR="0" lvl="0" indent="-342900" algn="l" defTabSz="914400" rtl="0" fontAlgn="auto" hangingPunct="0">
              <a:lnSpc>
                <a:spcPct val="100000"/>
              </a:lnSpc>
              <a:spcBef>
                <a:spcPts val="400"/>
              </a:spcBef>
              <a:spcAft>
                <a:spcPts val="0"/>
              </a:spcAft>
              <a:buClr>
                <a:srgbClr val="0E438A"/>
              </a:buClr>
              <a:buSzPct val="110000"/>
              <a:buFont typeface="Wingdings" pitchFamily="2"/>
              <a:buChar char="§"/>
              <a:tabLst/>
              <a:defRPr sz="1800" b="0" i="0" u="none" strike="noStrike" kern="0" cap="none" spc="0" baseline="0">
                <a:solidFill>
                  <a:srgbClr val="000000"/>
                </a:solidFill>
                <a:uFillTx/>
              </a:defRPr>
            </a:pPr>
            <a:endParaRPr lang="en-ZA" sz="1800" b="1" i="0" u="sng" strike="noStrike" kern="0" cap="none" spc="0" baseline="0">
              <a:solidFill>
                <a:srgbClr val="5C5C5C"/>
              </a:solidFill>
              <a:uFillTx/>
              <a:latin typeface="Verdana"/>
            </a:endParaRPr>
          </a:p>
          <a:p>
            <a:pPr marL="342900" marR="0" lvl="0" indent="-342900" algn="l" defTabSz="914400" rtl="0" fontAlgn="auto" hangingPunct="0">
              <a:lnSpc>
                <a:spcPct val="100000"/>
              </a:lnSpc>
              <a:spcBef>
                <a:spcPts val="400"/>
              </a:spcBef>
              <a:spcAft>
                <a:spcPts val="0"/>
              </a:spcAft>
              <a:buClr>
                <a:srgbClr val="0E438A"/>
              </a:buClr>
              <a:buSzPct val="110000"/>
              <a:buFont typeface="Wingdings" pitchFamily="2"/>
              <a:buChar char="§"/>
              <a:tabLst/>
              <a:defRPr sz="1800" b="0" i="0" u="none" strike="noStrike" kern="0" cap="none" spc="0" baseline="0">
                <a:solidFill>
                  <a:srgbClr val="000000"/>
                </a:solidFill>
                <a:uFillTx/>
              </a:defRPr>
            </a:pPr>
            <a:r>
              <a:rPr lang="en-ZA" sz="1800" b="1" i="0" u="sng" strike="noStrike" kern="0" cap="none" spc="0" baseline="0">
                <a:solidFill>
                  <a:srgbClr val="5C5C5C"/>
                </a:solidFill>
                <a:uFillTx/>
                <a:latin typeface="Verdana"/>
              </a:rPr>
              <a:t>Extra Points</a:t>
            </a:r>
          </a:p>
          <a:p>
            <a:pPr marL="800100" marR="0" lvl="1" indent="-342900" algn="l" defTabSz="914400" rtl="0" fontAlgn="auto" hangingPunct="0">
              <a:lnSpc>
                <a:spcPct val="100000"/>
              </a:lnSpc>
              <a:spcBef>
                <a:spcPts val="400"/>
              </a:spcBef>
              <a:spcAft>
                <a:spcPts val="0"/>
              </a:spcAft>
              <a:buClr>
                <a:srgbClr val="0E438A"/>
              </a:buClr>
              <a:buSzPct val="110000"/>
              <a:buFont typeface="Wingdings" pitchFamily="2"/>
              <a:buChar char="§"/>
              <a:tabLst/>
              <a:defRPr sz="1800" b="0" i="0" u="none" strike="noStrike" kern="0" cap="none" spc="0" baseline="0">
                <a:solidFill>
                  <a:srgbClr val="000000"/>
                </a:solidFill>
                <a:uFillTx/>
              </a:defRPr>
            </a:pPr>
            <a:r>
              <a:rPr lang="en-ZA" sz="1800" b="1" i="0" u="none" strike="noStrike" kern="0" cap="none" spc="0" baseline="0">
                <a:solidFill>
                  <a:srgbClr val="5C5C5C"/>
                </a:solidFill>
                <a:uFillTx/>
                <a:latin typeface="Verdana"/>
              </a:rPr>
              <a:t>Partnering with Primary</a:t>
            </a:r>
          </a:p>
          <a:p>
            <a:pPr marL="800100" marR="0" lvl="1" indent="-342900" algn="l" defTabSz="914400" rtl="0" fontAlgn="auto" hangingPunct="0">
              <a:lnSpc>
                <a:spcPct val="100000"/>
              </a:lnSpc>
              <a:spcBef>
                <a:spcPts val="400"/>
              </a:spcBef>
              <a:spcAft>
                <a:spcPts val="0"/>
              </a:spcAft>
              <a:buClr>
                <a:srgbClr val="0E438A"/>
              </a:buClr>
              <a:buSzPct val="110000"/>
              <a:buFont typeface="Wingdings" pitchFamily="2"/>
              <a:buChar char="§"/>
              <a:tabLst/>
              <a:defRPr sz="1800" b="0" i="0" u="none" strike="noStrike" kern="0" cap="none" spc="0" baseline="0">
                <a:solidFill>
                  <a:srgbClr val="000000"/>
                </a:solidFill>
                <a:uFillTx/>
              </a:defRPr>
            </a:pPr>
            <a:r>
              <a:rPr lang="en-ZA" sz="1800" b="1" i="0" u="none" strike="noStrike" kern="0" cap="none" spc="0" baseline="0">
                <a:solidFill>
                  <a:srgbClr val="5C5C5C"/>
                </a:solidFill>
                <a:uFillTx/>
                <a:latin typeface="Verdana"/>
              </a:rPr>
              <a:t>Community Access</a:t>
            </a:r>
          </a:p>
          <a:p>
            <a:pPr marL="800100" marR="0" lvl="1" indent="-342900" algn="l" defTabSz="914400" rtl="0" fontAlgn="auto" hangingPunct="0">
              <a:lnSpc>
                <a:spcPct val="100000"/>
              </a:lnSpc>
              <a:spcBef>
                <a:spcPts val="400"/>
              </a:spcBef>
              <a:spcAft>
                <a:spcPts val="0"/>
              </a:spcAft>
              <a:buClr>
                <a:srgbClr val="0E438A"/>
              </a:buClr>
              <a:buSzPct val="110000"/>
              <a:buFont typeface="Wingdings" pitchFamily="2"/>
              <a:buChar char="§"/>
              <a:tabLst/>
              <a:defRPr sz="1800" b="0" i="0" u="none" strike="noStrike" kern="0" cap="none" spc="0" baseline="0">
                <a:solidFill>
                  <a:srgbClr val="000000"/>
                </a:solidFill>
                <a:uFillTx/>
              </a:defRPr>
            </a:pPr>
            <a:r>
              <a:rPr lang="en-ZA" sz="1800" b="1" i="0" u="none" strike="noStrike" kern="0" cap="none" spc="0" baseline="0">
                <a:solidFill>
                  <a:srgbClr val="5C5C5C"/>
                </a:solidFill>
                <a:uFillTx/>
                <a:latin typeface="Verdana"/>
              </a:rPr>
              <a:t>PWD</a:t>
            </a:r>
          </a:p>
        </p:txBody>
      </p:sp>
    </p:spTree>
  </p:cSld>
  <p:clrMapOvr>
    <a:masterClrMapping/>
  </p:clrMapOvr>
  <p:transition spd="slow">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07566"/>
            <a:ext cx="7772400" cy="1077218"/>
          </a:xfrm>
        </p:spPr>
        <p:txBody>
          <a:bodyPr/>
          <a:lstStyle/>
          <a:p>
            <a:r>
              <a:rPr lang="en-GB" sz="3200" dirty="0" smtClean="0"/>
              <a:t>Legal Mandate and Institutional Framework</a:t>
            </a:r>
            <a:endParaRPr lang="en-US" sz="3200" dirty="0"/>
          </a:p>
        </p:txBody>
      </p:sp>
      <p:sp>
        <p:nvSpPr>
          <p:cNvPr id="3" name="Content Placeholder 2"/>
          <p:cNvSpPr>
            <a:spLocks noGrp="1"/>
          </p:cNvSpPr>
          <p:nvPr>
            <p:ph idx="1"/>
          </p:nvPr>
        </p:nvSpPr>
        <p:spPr>
          <a:xfrm>
            <a:off x="304800" y="1600200"/>
            <a:ext cx="8151813" cy="4645025"/>
          </a:xfrm>
        </p:spPr>
        <p:txBody>
          <a:bodyPr/>
          <a:lstStyle/>
          <a:p>
            <a:r>
              <a:rPr lang="en-US" sz="2000" b="1" i="1" dirty="0" smtClean="0"/>
              <a:t>Policy Co-ordination: </a:t>
            </a:r>
            <a:r>
              <a:rPr lang="en-GB" sz="2000" b="1" i="1" dirty="0" smtClean="0"/>
              <a:t>The law/legal mandate provides for coordination of policies at national level (UAS is coordinated with ICT4D, ICT4E, national poverty reduction strategies, MDG, cyber strategies, etc.)</a:t>
            </a:r>
            <a:endParaRPr lang="en-ZA" sz="2000" dirty="0" smtClean="0"/>
          </a:p>
          <a:p>
            <a:pPr lvl="1"/>
            <a:r>
              <a:rPr lang="en-GB" sz="1600" dirty="0" smtClean="0"/>
              <a:t>No overall legal requirement for UAS policy co-ordination, BUT the regulator is required to “establish and maintain a system of coordination, cooperation and consultation” with the broadcasting regulator and any other similar bodies .</a:t>
            </a:r>
            <a:endParaRPr lang="en-US" sz="1600" b="1" i="1"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4</a:t>
            </a:fld>
            <a:endParaRPr lang="en-US"/>
          </a:p>
        </p:txBody>
      </p:sp>
    </p:spTree>
    <p:extLst>
      <p:ext uri="{BB962C8B-B14F-4D97-AF65-F5344CB8AC3E}">
        <p14:creationId xmlns:p14="http://schemas.microsoft.com/office/powerpoint/2010/main" xmlns="" val="572092647"/>
      </p:ext>
    </p:extLst>
  </p:cSld>
  <p:clrMapOvr>
    <a:masterClrMapping/>
  </p:clrMapOvr>
  <p:transition spd="slow">
    <p:diamon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609600" y="2514600"/>
            <a:ext cx="7847013" cy="3730625"/>
          </a:xfrm>
        </p:spPr>
        <p:txBody>
          <a:bodyPr/>
          <a:lstStyle/>
          <a:p>
            <a:pPr algn="ctr" eaLnBrk="1" hangingPunct="1">
              <a:lnSpc>
                <a:spcPct val="80000"/>
              </a:lnSpc>
              <a:buNone/>
            </a:pPr>
            <a:r>
              <a:rPr lang="en-US" sz="2800" b="1" dirty="0" smtClean="0"/>
              <a:t>Mandla Msimang</a:t>
            </a:r>
          </a:p>
          <a:p>
            <a:pPr algn="ctr" eaLnBrk="1" hangingPunct="1">
              <a:lnSpc>
                <a:spcPct val="80000"/>
              </a:lnSpc>
              <a:buNone/>
            </a:pPr>
            <a:endParaRPr lang="en-US" sz="2800" b="1" dirty="0" smtClean="0"/>
          </a:p>
          <a:p>
            <a:pPr algn="ctr" eaLnBrk="1" hangingPunct="1">
              <a:lnSpc>
                <a:spcPct val="80000"/>
              </a:lnSpc>
              <a:buNone/>
            </a:pPr>
            <a:r>
              <a:rPr lang="en-US" sz="2000" dirty="0" smtClean="0"/>
              <a:t>Managing Director</a:t>
            </a:r>
          </a:p>
          <a:p>
            <a:pPr algn="ctr" eaLnBrk="1" hangingPunct="1">
              <a:lnSpc>
                <a:spcPct val="80000"/>
              </a:lnSpc>
              <a:buNone/>
            </a:pPr>
            <a:r>
              <a:rPr lang="en-US" sz="2000" dirty="0" smtClean="0"/>
              <a:t>Pygma Consulting, South Africa</a:t>
            </a:r>
          </a:p>
          <a:p>
            <a:pPr algn="ctr" eaLnBrk="1" hangingPunct="1">
              <a:lnSpc>
                <a:spcPct val="80000"/>
              </a:lnSpc>
              <a:buNone/>
            </a:pPr>
            <a:endParaRPr lang="en-US" sz="2000" dirty="0"/>
          </a:p>
          <a:p>
            <a:pPr algn="ctr" eaLnBrk="1" hangingPunct="1">
              <a:lnSpc>
                <a:spcPct val="80000"/>
              </a:lnSpc>
              <a:buNone/>
            </a:pPr>
            <a:endParaRPr lang="en-US" sz="2000" dirty="0" smtClean="0"/>
          </a:p>
          <a:p>
            <a:pPr algn="ctr" eaLnBrk="1" hangingPunct="1">
              <a:lnSpc>
                <a:spcPct val="80000"/>
              </a:lnSpc>
              <a:buNone/>
            </a:pPr>
            <a:r>
              <a:rPr lang="en-US" sz="2000" dirty="0" smtClean="0"/>
              <a:t>Email:  </a:t>
            </a:r>
            <a:r>
              <a:rPr lang="en-US" sz="2000" dirty="0" smtClean="0">
                <a:hlinkClick r:id="rId2"/>
              </a:rPr>
              <a:t>mmsimang@pygmaconsulting.com</a:t>
            </a:r>
            <a:r>
              <a:rPr lang="en-US" sz="2000" dirty="0" smtClean="0"/>
              <a:t> </a:t>
            </a:r>
          </a:p>
          <a:p>
            <a:pPr algn="ctr" eaLnBrk="1" hangingPunct="1">
              <a:lnSpc>
                <a:spcPct val="80000"/>
              </a:lnSpc>
              <a:buNone/>
            </a:pPr>
            <a:r>
              <a:rPr lang="en-US" sz="2000" dirty="0" smtClean="0"/>
              <a:t>Web:  </a:t>
            </a:r>
            <a:r>
              <a:rPr lang="en-US" sz="2000" dirty="0" smtClean="0">
                <a:hlinkClick r:id="rId3"/>
              </a:rPr>
              <a:t>www.pygmaconsulting.com</a:t>
            </a:r>
            <a:r>
              <a:rPr lang="en-US" sz="2000" dirty="0" smtClean="0"/>
              <a:t> </a:t>
            </a:r>
          </a:p>
          <a:p>
            <a:pPr marL="0" indent="0">
              <a:buNone/>
            </a:pPr>
            <a:endParaRPr lang="en-US" dirty="0"/>
          </a:p>
        </p:txBody>
      </p:sp>
      <p:sp>
        <p:nvSpPr>
          <p:cNvPr id="4" name="Slide Number Placeholder 3"/>
          <p:cNvSpPr>
            <a:spLocks noGrp="1"/>
          </p:cNvSpPr>
          <p:nvPr>
            <p:ph type="sldNum" sz="quarter" idx="10"/>
          </p:nvPr>
        </p:nvSpPr>
        <p:spPr/>
        <p:txBody>
          <a:bodyPr/>
          <a:lstStyle/>
          <a:p>
            <a:fld id="{4DDCD26D-0DAF-45DB-8B2A-298215FB21FC}" type="slidenum">
              <a:rPr lang="en-US" smtClean="0"/>
              <a:pPr/>
              <a:t>40</a:t>
            </a:fld>
            <a:endParaRPr lang="en-US"/>
          </a:p>
        </p:txBody>
      </p:sp>
    </p:spTree>
    <p:extLst>
      <p:ext uri="{BB962C8B-B14F-4D97-AF65-F5344CB8AC3E}">
        <p14:creationId xmlns:p14="http://schemas.microsoft.com/office/powerpoint/2010/main" xmlns="" val="1227256860"/>
      </p:ext>
    </p:extLst>
  </p:cSld>
  <p:clrMapOvr>
    <a:masterClrMapping/>
  </p:clrMapOvr>
  <p:transition spd="slow">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016" y="407566"/>
            <a:ext cx="7772400" cy="1077218"/>
          </a:xfrm>
        </p:spPr>
        <p:txBody>
          <a:bodyPr/>
          <a:lstStyle/>
          <a:p>
            <a:r>
              <a:rPr lang="en-GB" sz="3200" dirty="0" smtClean="0"/>
              <a:t>Legal Mandate and Institutional Framework</a:t>
            </a:r>
            <a:endParaRPr lang="en-US" sz="3200" dirty="0"/>
          </a:p>
        </p:txBody>
      </p:sp>
      <p:sp>
        <p:nvSpPr>
          <p:cNvPr id="3" name="Content Placeholder 2"/>
          <p:cNvSpPr>
            <a:spLocks noGrp="1"/>
          </p:cNvSpPr>
          <p:nvPr>
            <p:ph idx="1"/>
          </p:nvPr>
        </p:nvSpPr>
        <p:spPr>
          <a:xfrm>
            <a:off x="152400" y="1524000"/>
            <a:ext cx="8686800" cy="4800600"/>
          </a:xfrm>
        </p:spPr>
        <p:txBody>
          <a:bodyPr/>
          <a:lstStyle/>
          <a:p>
            <a:r>
              <a:rPr lang="en-US" sz="2000" b="1" i="1" dirty="0" smtClean="0"/>
              <a:t>Range of Services</a:t>
            </a:r>
            <a:r>
              <a:rPr lang="en-US" sz="2000" dirty="0" smtClean="0"/>
              <a:t>: </a:t>
            </a:r>
            <a:r>
              <a:rPr lang="en-GB" sz="2000" b="1" i="1" dirty="0" smtClean="0"/>
              <a:t>Legal mandate and institutional framework cater for Internet, broadband and broadcasting services in addition to fixed and mobile voice services</a:t>
            </a:r>
          </a:p>
          <a:p>
            <a:pPr lvl="1"/>
            <a:r>
              <a:rPr lang="en-GB" sz="1600" b="1" i="1" dirty="0" smtClean="0"/>
              <a:t>EPOCA</a:t>
            </a:r>
          </a:p>
          <a:p>
            <a:pPr lvl="2"/>
            <a:r>
              <a:rPr lang="en-GB" sz="1600" b="1" dirty="0" smtClean="0"/>
              <a:t>universal communication services</a:t>
            </a:r>
            <a:r>
              <a:rPr lang="en-GB" sz="1600" dirty="0" smtClean="0"/>
              <a:t> are defined as “a defined minimum set of communications services of specified quality which is available to all users independent of their geographical location, and in the light of specific national conditions, at an affordable price.”</a:t>
            </a:r>
          </a:p>
          <a:p>
            <a:pPr lvl="1"/>
            <a:r>
              <a:rPr lang="en-GB" sz="1600" b="1" dirty="0" smtClean="0"/>
              <a:t>UCAF Act </a:t>
            </a:r>
            <a:endParaRPr lang="en-GB" sz="1600" dirty="0" smtClean="0"/>
          </a:p>
          <a:p>
            <a:pPr lvl="2"/>
            <a:r>
              <a:rPr lang="en-GB" sz="1600" b="1" dirty="0" smtClean="0"/>
              <a:t>“universal service” </a:t>
            </a:r>
            <a:r>
              <a:rPr lang="en-GB" sz="1600" dirty="0" smtClean="0"/>
              <a:t>in UCAF Act  holds exact same definition as </a:t>
            </a:r>
            <a:r>
              <a:rPr lang="en-GB" sz="1600" b="1" dirty="0" smtClean="0"/>
              <a:t>“universal communicaion service” </a:t>
            </a:r>
            <a:r>
              <a:rPr lang="en-GB" sz="1600" dirty="0" smtClean="0"/>
              <a:t>in EPOCA</a:t>
            </a:r>
          </a:p>
          <a:p>
            <a:pPr lvl="2"/>
            <a:r>
              <a:rPr lang="en-GB" sz="1600" dirty="0" smtClean="0"/>
              <a:t>TCRA is responsible for postal, electronic communications or content services, which could reasonably be interpreted to include broadcasting, Internet and broadband.</a:t>
            </a:r>
          </a:p>
          <a:p>
            <a:pPr lvl="1"/>
            <a:endParaRPr lang="en-GB" sz="1600" dirty="0" smtClean="0"/>
          </a:p>
          <a:p>
            <a:pPr lvl="1"/>
            <a:endParaRPr lang="en-GB" sz="1600" dirty="0" smtClean="0"/>
          </a:p>
          <a:p>
            <a:pPr lvl="1"/>
            <a:endParaRPr lang="en-GB" sz="1600" dirty="0" smtClean="0"/>
          </a:p>
          <a:p>
            <a:pPr lvl="1"/>
            <a:endParaRPr lang="en-ZA" sz="1600" dirty="0" smtClean="0"/>
          </a:p>
          <a:p>
            <a:pPr lvl="2"/>
            <a:endParaRPr lang="en-US" sz="12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5</a:t>
            </a:fld>
            <a:endParaRPr lang="en-US"/>
          </a:p>
        </p:txBody>
      </p:sp>
    </p:spTree>
  </p:cSld>
  <p:clrMapOvr>
    <a:masterClrMapping/>
  </p:clrMapOvr>
  <p:transition spd="slow">
    <p:diamon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24" y="623590"/>
            <a:ext cx="7772400" cy="1077218"/>
          </a:xfrm>
        </p:spPr>
        <p:txBody>
          <a:bodyPr/>
          <a:lstStyle/>
          <a:p>
            <a:r>
              <a:rPr lang="en-GB" sz="3200" dirty="0" smtClean="0"/>
              <a:t>Legal Mandate and Institutional Framework</a:t>
            </a:r>
            <a:endParaRPr lang="en-US" sz="3200" dirty="0"/>
          </a:p>
        </p:txBody>
      </p:sp>
      <p:sp>
        <p:nvSpPr>
          <p:cNvPr id="3" name="Content Placeholder 2"/>
          <p:cNvSpPr>
            <a:spLocks noGrp="1"/>
          </p:cNvSpPr>
          <p:nvPr>
            <p:ph idx="1"/>
          </p:nvPr>
        </p:nvSpPr>
        <p:spPr>
          <a:xfrm>
            <a:off x="152400" y="1676400"/>
            <a:ext cx="8686800" cy="4568825"/>
          </a:xfrm>
        </p:spPr>
        <p:txBody>
          <a:bodyPr/>
          <a:lstStyle/>
          <a:p>
            <a:r>
              <a:rPr lang="en-US" sz="2000" b="1" i="1" dirty="0"/>
              <a:t>Consultation: </a:t>
            </a:r>
            <a:r>
              <a:rPr lang="en-GB" sz="2000" b="1" i="1" dirty="0" smtClean="0"/>
              <a:t>The law/legal mandate clearly directs the ministry to develop a UAS Policy after consultation with relevant stakeholders</a:t>
            </a:r>
            <a:endParaRPr lang="en-ZA" sz="1600" dirty="0" smtClean="0"/>
          </a:p>
          <a:p>
            <a:pPr lvl="1"/>
            <a:r>
              <a:rPr lang="en-GB" sz="2000" dirty="0" smtClean="0"/>
              <a:t>The 2010 EPOCA  and the UCAF Act place no requirement for the development of an overall national UAS policy.</a:t>
            </a:r>
          </a:p>
          <a:p>
            <a:endParaRPr lang="en-US" sz="2000" b="1" i="1" dirty="0"/>
          </a:p>
          <a:p>
            <a:endParaRPr lang="en-US" sz="2000" b="1" i="1"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6</a:t>
            </a:fld>
            <a:endParaRPr lang="en-US"/>
          </a:p>
        </p:txBody>
      </p:sp>
    </p:spTree>
    <p:extLst>
      <p:ext uri="{BB962C8B-B14F-4D97-AF65-F5344CB8AC3E}">
        <p14:creationId xmlns:p14="http://schemas.microsoft.com/office/powerpoint/2010/main" xmlns="" val="3780756094"/>
      </p:ext>
    </p:extLst>
  </p:cSld>
  <p:clrMapOvr>
    <a:masterClrMapping/>
  </p:clrMapOvr>
  <p:transition spd="slow">
    <p:diamon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016" y="479574"/>
            <a:ext cx="7772400" cy="1077218"/>
          </a:xfrm>
        </p:spPr>
        <p:txBody>
          <a:bodyPr/>
          <a:lstStyle/>
          <a:p>
            <a:r>
              <a:rPr lang="en-GB" sz="3200" dirty="0" smtClean="0"/>
              <a:t>Legal Mandate and Institutional Framework</a:t>
            </a:r>
            <a:endParaRPr lang="en-US" sz="3200" dirty="0"/>
          </a:p>
        </p:txBody>
      </p:sp>
      <p:sp>
        <p:nvSpPr>
          <p:cNvPr id="3" name="Content Placeholder 2"/>
          <p:cNvSpPr>
            <a:spLocks noGrp="1"/>
          </p:cNvSpPr>
          <p:nvPr>
            <p:ph idx="1"/>
          </p:nvPr>
        </p:nvSpPr>
        <p:spPr>
          <a:xfrm>
            <a:off x="152400" y="1676400"/>
            <a:ext cx="8686800" cy="4568825"/>
          </a:xfrm>
        </p:spPr>
        <p:txBody>
          <a:bodyPr/>
          <a:lstStyle/>
          <a:p>
            <a:r>
              <a:rPr lang="en-US" sz="2000" b="1" i="1" dirty="0" smtClean="0"/>
              <a:t>Accountability</a:t>
            </a:r>
            <a:r>
              <a:rPr lang="en-US" sz="2000" b="1" i="1" dirty="0"/>
              <a:t>: The law clearly mandates the regulator or identifies a designated agency for the implementation of the UAS Policy and clearly specifies its mandate</a:t>
            </a:r>
          </a:p>
          <a:p>
            <a:pPr lvl="1"/>
            <a:r>
              <a:rPr lang="en-GB" sz="1800" dirty="0" smtClean="0"/>
              <a:t>The 2006 Universal Communications Service Access Act makes UCAF responsible for a range of UAS issues and interventions. </a:t>
            </a:r>
          </a:p>
          <a:p>
            <a:pPr lvl="1"/>
            <a:r>
              <a:rPr lang="en-GB" sz="1800" dirty="0" smtClean="0"/>
              <a:t>UCAF is overseen by a Board (Chairman, 8 Non-Executive Members, Manager) which is appointed by the Minister and includes, private sector, TCRA, Consumer representative, amongst others (Section 7)</a:t>
            </a:r>
          </a:p>
          <a:p>
            <a:pPr lvl="1"/>
            <a:r>
              <a:rPr lang="en-GB" sz="1800" dirty="0" smtClean="0"/>
              <a:t>Manager appointed by the Minister (Section 9)</a:t>
            </a:r>
            <a:endParaRPr lang="en-ZA" sz="18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7</a:t>
            </a:fld>
            <a:endParaRPr lang="en-US"/>
          </a:p>
        </p:txBody>
      </p:sp>
    </p:spTree>
    <p:extLst>
      <p:ext uri="{BB962C8B-B14F-4D97-AF65-F5344CB8AC3E}">
        <p14:creationId xmlns:p14="http://schemas.microsoft.com/office/powerpoint/2010/main" xmlns="" val="4241458842"/>
      </p:ext>
    </p:extLst>
  </p:cSld>
  <p:clrMapOvr>
    <a:masterClrMapping/>
  </p:clrMapOvr>
  <p:transition spd="slow">
    <p:diamon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2048" y="611977"/>
            <a:ext cx="7772400" cy="584775"/>
          </a:xfrm>
        </p:spPr>
        <p:txBody>
          <a:bodyPr/>
          <a:lstStyle/>
          <a:p>
            <a:r>
              <a:rPr lang="en-US" sz="3200" dirty="0" smtClean="0"/>
              <a:t>Objectives, Principles and Scope</a:t>
            </a:r>
            <a:endParaRPr lang="en-US" sz="3200" dirty="0"/>
          </a:p>
        </p:txBody>
      </p:sp>
      <p:sp>
        <p:nvSpPr>
          <p:cNvPr id="3" name="Content Placeholder 2"/>
          <p:cNvSpPr>
            <a:spLocks noGrp="1"/>
          </p:cNvSpPr>
          <p:nvPr>
            <p:ph idx="1"/>
          </p:nvPr>
        </p:nvSpPr>
        <p:spPr>
          <a:xfrm>
            <a:off x="381000" y="1450975"/>
            <a:ext cx="8458200" cy="4035425"/>
          </a:xfrm>
        </p:spPr>
        <p:txBody>
          <a:bodyPr/>
          <a:lstStyle/>
          <a:p>
            <a:r>
              <a:rPr lang="en-US" sz="2400" b="1" i="1" dirty="0" smtClean="0"/>
              <a:t>UAS Goals</a:t>
            </a:r>
            <a:r>
              <a:rPr lang="en-US" sz="2400" dirty="0" smtClean="0"/>
              <a:t>: Basic definition of US and US Areas…</a:t>
            </a:r>
          </a:p>
          <a:p>
            <a:pPr lvl="1"/>
            <a:r>
              <a:rPr lang="en-US" sz="2000" dirty="0" smtClean="0"/>
              <a:t>UCAF Act:</a:t>
            </a:r>
          </a:p>
          <a:p>
            <a:pPr lvl="1"/>
            <a:endParaRPr lang="en-US" sz="2000" dirty="0" smtClean="0"/>
          </a:p>
          <a:p>
            <a:pPr lvl="1"/>
            <a:endParaRPr lang="en-US" sz="2000" dirty="0" smtClean="0"/>
          </a:p>
          <a:p>
            <a:pPr lvl="1"/>
            <a:endParaRPr lang="en-US" sz="2000" dirty="0" smtClean="0"/>
          </a:p>
          <a:p>
            <a:pPr lvl="1">
              <a:buNone/>
            </a:pPr>
            <a:endParaRPr lang="en-US" sz="2000" dirty="0" smtClean="0"/>
          </a:p>
          <a:p>
            <a:endParaRPr lang="en-US" sz="2400" dirty="0"/>
          </a:p>
          <a:p>
            <a:pPr lvl="1" algn="just">
              <a:buNone/>
            </a:pPr>
            <a:endParaRPr lang="en-GB" sz="1200" dirty="0" smtClean="0"/>
          </a:p>
          <a:p>
            <a:pPr algn="just"/>
            <a:endParaRPr lang="en-GB" sz="16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8</a:t>
            </a:fld>
            <a:endParaRPr lang="en-US"/>
          </a:p>
        </p:txBody>
      </p:sp>
      <p:pic>
        <p:nvPicPr>
          <p:cNvPr id="2052" name="Picture 4"/>
          <p:cNvPicPr>
            <a:picLocks noChangeAspect="1" noChangeArrowheads="1"/>
          </p:cNvPicPr>
          <p:nvPr/>
        </p:nvPicPr>
        <p:blipFill>
          <a:blip r:embed="rId3" cstate="print"/>
          <a:srcRect/>
          <a:stretch>
            <a:fillRect/>
          </a:stretch>
        </p:blipFill>
        <p:spPr bwMode="auto">
          <a:xfrm>
            <a:off x="683568" y="2276872"/>
            <a:ext cx="8013466" cy="1828799"/>
          </a:xfrm>
          <a:prstGeom prst="rect">
            <a:avLst/>
          </a:prstGeom>
          <a:noFill/>
          <a:ln w="9525">
            <a:noFill/>
            <a:miter lim="800000"/>
            <a:headEnd/>
            <a:tailEnd/>
          </a:ln>
        </p:spPr>
      </p:pic>
      <p:sp>
        <p:nvSpPr>
          <p:cNvPr id="8" name="Rounded Rectangle 7"/>
          <p:cNvSpPr/>
          <p:nvPr/>
        </p:nvSpPr>
        <p:spPr bwMode="auto">
          <a:xfrm>
            <a:off x="35496" y="4509120"/>
            <a:ext cx="8839200" cy="1219200"/>
          </a:xfrm>
          <a:prstGeom prst="round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2" algn="ctr"/>
            <a:r>
              <a:rPr lang="en-GB" dirty="0" smtClean="0">
                <a:solidFill>
                  <a:schemeClr val="bg1"/>
                </a:solidFill>
              </a:rPr>
              <a:t>Although ‘universal services’ is defined in the 2006 Universal Communications Service Access Act, no clear distinction is drawn between it and universal access.</a:t>
            </a:r>
            <a:endParaRPr lang="en-ZA" dirty="0" smtClean="0">
              <a:solidFill>
                <a:schemeClr val="bg1"/>
              </a:solidFill>
            </a:endParaRPr>
          </a:p>
          <a:p>
            <a:pPr lvl="1" algn="ctr"/>
            <a:endParaRPr lang="en-US" sz="2000" dirty="0" smtClean="0">
              <a:solidFill>
                <a:schemeClr val="bg1"/>
              </a:solidFill>
            </a:endParaRPr>
          </a:p>
          <a:p>
            <a:pPr lvl="1" algn="ctr"/>
            <a:endParaRPr lang="en-US" sz="2000" dirty="0" smtClean="0">
              <a:solidFill>
                <a:schemeClr val="bg1"/>
              </a:solidFill>
            </a:endParaRPr>
          </a:p>
        </p:txBody>
      </p:sp>
    </p:spTree>
  </p:cSld>
  <p:clrMapOvr>
    <a:masterClrMapping/>
  </p:clrMapOvr>
  <p:transition spd="slow">
    <p:diamon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032" y="539969"/>
            <a:ext cx="7772400" cy="584775"/>
          </a:xfrm>
        </p:spPr>
        <p:txBody>
          <a:bodyPr/>
          <a:lstStyle/>
          <a:p>
            <a:r>
              <a:rPr lang="en-US" sz="3200" dirty="0" smtClean="0"/>
              <a:t>Objectives, Principles and Scope</a:t>
            </a:r>
            <a:endParaRPr lang="en-US" sz="3200" dirty="0"/>
          </a:p>
        </p:txBody>
      </p:sp>
      <p:sp>
        <p:nvSpPr>
          <p:cNvPr id="3" name="Content Placeholder 2"/>
          <p:cNvSpPr>
            <a:spLocks noGrp="1"/>
          </p:cNvSpPr>
          <p:nvPr>
            <p:ph idx="1"/>
          </p:nvPr>
        </p:nvSpPr>
        <p:spPr>
          <a:xfrm>
            <a:off x="152400" y="1447800"/>
            <a:ext cx="8686800" cy="4797425"/>
          </a:xfrm>
        </p:spPr>
        <p:txBody>
          <a:bodyPr/>
          <a:lstStyle/>
          <a:p>
            <a:r>
              <a:rPr lang="en-GB" sz="2400" dirty="0" smtClean="0"/>
              <a:t>A series of objectives of USF are specified in the law, including (Section 5) of UCAF Act: </a:t>
            </a:r>
          </a:p>
          <a:p>
            <a:pPr lvl="1"/>
            <a:r>
              <a:rPr lang="en-GB" sz="2000" dirty="0" smtClean="0"/>
              <a:t>ensuring the “availability of communication services in rural and urban under-served areas”; </a:t>
            </a:r>
          </a:p>
          <a:p>
            <a:pPr lvl="1"/>
            <a:r>
              <a:rPr lang="en-GB" sz="2000" dirty="0" smtClean="0"/>
              <a:t>promoting the “participation of the public and private sector in the provision of universal service”; </a:t>
            </a:r>
          </a:p>
          <a:p>
            <a:pPr lvl="1"/>
            <a:r>
              <a:rPr lang="en-GB" sz="2000" dirty="0" smtClean="0"/>
              <a:t>creating a “framework for an open and efficient access to and use to and use of communication networks and services”; and </a:t>
            </a:r>
          </a:p>
          <a:p>
            <a:pPr lvl="1"/>
            <a:r>
              <a:rPr lang="en-GB" sz="2000" dirty="0" smtClean="0"/>
              <a:t>promoting “widespread provision of quality services at affordable rates” </a:t>
            </a:r>
            <a:endParaRPr lang="en-ZA" sz="2000" dirty="0" smtClean="0"/>
          </a:p>
          <a:p>
            <a:endParaRPr lang="en-ZA" sz="24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9</a:t>
            </a:fld>
            <a:endParaRPr lang="en-US"/>
          </a:p>
        </p:txBody>
      </p:sp>
    </p:spTree>
    <p:extLst>
      <p:ext uri="{BB962C8B-B14F-4D97-AF65-F5344CB8AC3E}">
        <p14:creationId xmlns:p14="http://schemas.microsoft.com/office/powerpoint/2010/main" xmlns="" val="3981559471"/>
      </p:ext>
    </p:extLst>
  </p:cSld>
  <p:clrMapOvr>
    <a:masterClrMapping/>
  </p:clrMapOvr>
  <p:transition spd="slow">
    <p:diamond/>
  </p:transition>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ITU-e</Template>
  <TotalTime>8711</TotalTime>
  <Words>2612</Words>
  <Application>Microsoft Office PowerPoint</Application>
  <PresentationFormat>On-screen Show (4:3)</PresentationFormat>
  <Paragraphs>367</Paragraphs>
  <Slides>40</Slides>
  <Notes>25</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ITU-e</vt:lpstr>
      <vt:lpstr>HIPSSA Project </vt:lpstr>
      <vt:lpstr>Legal Mandate and Institutional Framework</vt:lpstr>
      <vt:lpstr>Legal Mandate and Institutional Framework</vt:lpstr>
      <vt:lpstr>Legal Mandate and Institutional Framework</vt:lpstr>
      <vt:lpstr>Legal Mandate and Institutional Framework</vt:lpstr>
      <vt:lpstr>Legal Mandate and Institutional Framework</vt:lpstr>
      <vt:lpstr>Legal Mandate and Institutional Framework</vt:lpstr>
      <vt:lpstr>Objectives, Principles and Scope</vt:lpstr>
      <vt:lpstr>Objectives, Principles and Scope</vt:lpstr>
      <vt:lpstr>Objectives, Principles and Scope </vt:lpstr>
      <vt:lpstr>Variety of Strategies and Policies </vt:lpstr>
      <vt:lpstr>Variety of Strategies and Policies </vt:lpstr>
      <vt:lpstr>Variety of Strategies and Policies</vt:lpstr>
      <vt:lpstr>Variety of Strategies and Policies</vt:lpstr>
      <vt:lpstr>Variety of Strategies and Policies</vt:lpstr>
      <vt:lpstr>Monitoring, Enforcement  and Sanctions</vt:lpstr>
      <vt:lpstr>Monitoring, Enforcement  and Sanctions (2)</vt:lpstr>
      <vt:lpstr>Monitoring, Enforcement  and Sanctions (3)</vt:lpstr>
      <vt:lpstr>Financing of UAS</vt:lpstr>
      <vt:lpstr>Financing of UAS</vt:lpstr>
      <vt:lpstr>Funds</vt:lpstr>
      <vt:lpstr>QoS</vt:lpstr>
      <vt:lpstr>QoS</vt:lpstr>
      <vt:lpstr>Consumer Policy</vt:lpstr>
      <vt:lpstr>Consumer Policy (2)</vt:lpstr>
      <vt:lpstr>Market info/ Status</vt:lpstr>
      <vt:lpstr>UCAF Implementation Status </vt:lpstr>
      <vt:lpstr>School Connectivity Status</vt:lpstr>
      <vt:lpstr>Slide 29</vt:lpstr>
      <vt:lpstr>School Connectivity Opportunity</vt:lpstr>
      <vt:lpstr>Government Secondary Schools</vt:lpstr>
      <vt:lpstr>Government Primary Schools</vt:lpstr>
      <vt:lpstr>Technology/Infrastructure Opportunities</vt:lpstr>
      <vt:lpstr>Dar es Salaam Coverage  (an example)</vt:lpstr>
      <vt:lpstr>School Funding</vt:lpstr>
      <vt:lpstr>Total Cost of Ownership</vt:lpstr>
      <vt:lpstr>2015 Targets</vt:lpstr>
      <vt:lpstr>Key Assumptions</vt:lpstr>
      <vt:lpstr>Schools Scorecard</vt:lpstr>
      <vt:lpstr>Thank You!</vt:lpstr>
    </vt:vector>
  </TitlesOfParts>
  <Company>ITU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EC project</dc:title>
  <dc:creator>S. Guyot</dc:creator>
  <cp:lastModifiedBy>Mandla Msimang</cp:lastModifiedBy>
  <cp:revision>491</cp:revision>
  <cp:lastPrinted>2001-11-25T13:41:09Z</cp:lastPrinted>
  <dcterms:created xsi:type="dcterms:W3CDTF">2006-05-30T12:53:59Z</dcterms:created>
  <dcterms:modified xsi:type="dcterms:W3CDTF">2012-06-24T17:53:24Z</dcterms:modified>
</cp:coreProperties>
</file>