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handoutMasterIdLst>
    <p:handoutMasterId r:id="rId43"/>
  </p:handoutMasterIdLst>
  <p:sldIdLst>
    <p:sldId id="676" r:id="rId2"/>
    <p:sldId id="727" r:id="rId3"/>
    <p:sldId id="749" r:id="rId4"/>
    <p:sldId id="750" r:id="rId5"/>
    <p:sldId id="752" r:id="rId6"/>
    <p:sldId id="748" r:id="rId7"/>
    <p:sldId id="754" r:id="rId8"/>
    <p:sldId id="747" r:id="rId9"/>
    <p:sldId id="756" r:id="rId10"/>
    <p:sldId id="728" r:id="rId11"/>
    <p:sldId id="729" r:id="rId12"/>
    <p:sldId id="744" r:id="rId13"/>
    <p:sldId id="742" r:id="rId14"/>
    <p:sldId id="743" r:id="rId15"/>
    <p:sldId id="767" r:id="rId16"/>
    <p:sldId id="768" r:id="rId17"/>
    <p:sldId id="772" r:id="rId18"/>
    <p:sldId id="745" r:id="rId19"/>
    <p:sldId id="755" r:id="rId20"/>
    <p:sldId id="753" r:id="rId21"/>
    <p:sldId id="757" r:id="rId22"/>
    <p:sldId id="758" r:id="rId23"/>
    <p:sldId id="759" r:id="rId24"/>
    <p:sldId id="760" r:id="rId25"/>
    <p:sldId id="761" r:id="rId26"/>
    <p:sldId id="731" r:id="rId27"/>
    <p:sldId id="775" r:id="rId28"/>
    <p:sldId id="773" r:id="rId29"/>
    <p:sldId id="730" r:id="rId30"/>
    <p:sldId id="762" r:id="rId31"/>
    <p:sldId id="769" r:id="rId32"/>
    <p:sldId id="771" r:id="rId33"/>
    <p:sldId id="770" r:id="rId34"/>
    <p:sldId id="763" r:id="rId35"/>
    <p:sldId id="764" r:id="rId36"/>
    <p:sldId id="765" r:id="rId37"/>
    <p:sldId id="774" r:id="rId38"/>
    <p:sldId id="777" r:id="rId39"/>
    <p:sldId id="776" r:id="rId40"/>
    <p:sldId id="726" r:id="rId41"/>
  </p:sldIdLst>
  <p:sldSz cx="9144000" cy="6858000" type="screen4x3"/>
  <p:notesSz cx="6807200" cy="9939338"/>
  <p:defaultTextStyle>
    <a:defPPr>
      <a:defRPr lang="en-US"/>
    </a:defPPr>
    <a:lvl1pPr algn="l" rtl="0" fontAlgn="base">
      <a:spcBef>
        <a:spcPct val="0"/>
      </a:spcBef>
      <a:spcAft>
        <a:spcPct val="0"/>
      </a:spcAft>
      <a:defRPr b="1" i="1" kern="1200">
        <a:solidFill>
          <a:schemeClr val="tx1"/>
        </a:solidFill>
        <a:latin typeface="Verdana" pitchFamily="34" charset="0"/>
        <a:ea typeface="+mn-ea"/>
        <a:cs typeface="Arial" charset="0"/>
      </a:defRPr>
    </a:lvl1pPr>
    <a:lvl2pPr marL="457200" algn="l" rtl="0" fontAlgn="base">
      <a:spcBef>
        <a:spcPct val="0"/>
      </a:spcBef>
      <a:spcAft>
        <a:spcPct val="0"/>
      </a:spcAft>
      <a:defRPr b="1" i="1" kern="1200">
        <a:solidFill>
          <a:schemeClr val="tx1"/>
        </a:solidFill>
        <a:latin typeface="Verdana" pitchFamily="34" charset="0"/>
        <a:ea typeface="+mn-ea"/>
        <a:cs typeface="Arial" charset="0"/>
      </a:defRPr>
    </a:lvl2pPr>
    <a:lvl3pPr marL="914400" algn="l" rtl="0" fontAlgn="base">
      <a:spcBef>
        <a:spcPct val="0"/>
      </a:spcBef>
      <a:spcAft>
        <a:spcPct val="0"/>
      </a:spcAft>
      <a:defRPr b="1" i="1" kern="1200">
        <a:solidFill>
          <a:schemeClr val="tx1"/>
        </a:solidFill>
        <a:latin typeface="Verdana" pitchFamily="34" charset="0"/>
        <a:ea typeface="+mn-ea"/>
        <a:cs typeface="Arial" charset="0"/>
      </a:defRPr>
    </a:lvl3pPr>
    <a:lvl4pPr marL="1371600" algn="l" rtl="0" fontAlgn="base">
      <a:spcBef>
        <a:spcPct val="0"/>
      </a:spcBef>
      <a:spcAft>
        <a:spcPct val="0"/>
      </a:spcAft>
      <a:defRPr b="1" i="1" kern="1200">
        <a:solidFill>
          <a:schemeClr val="tx1"/>
        </a:solidFill>
        <a:latin typeface="Verdana" pitchFamily="34" charset="0"/>
        <a:ea typeface="+mn-ea"/>
        <a:cs typeface="Arial" charset="0"/>
      </a:defRPr>
    </a:lvl4pPr>
    <a:lvl5pPr marL="1828800" algn="l" rtl="0" fontAlgn="base">
      <a:spcBef>
        <a:spcPct val="0"/>
      </a:spcBef>
      <a:spcAft>
        <a:spcPct val="0"/>
      </a:spcAft>
      <a:defRPr b="1" i="1" kern="1200">
        <a:solidFill>
          <a:schemeClr val="tx1"/>
        </a:solidFill>
        <a:latin typeface="Verdana" pitchFamily="34" charset="0"/>
        <a:ea typeface="+mn-ea"/>
        <a:cs typeface="Arial" charset="0"/>
      </a:defRPr>
    </a:lvl5pPr>
    <a:lvl6pPr marL="2286000" algn="l" defTabSz="914400" rtl="0" eaLnBrk="1" latinLnBrk="0" hangingPunct="1">
      <a:defRPr b="1" i="1" kern="1200">
        <a:solidFill>
          <a:schemeClr val="tx1"/>
        </a:solidFill>
        <a:latin typeface="Verdana" pitchFamily="34" charset="0"/>
        <a:ea typeface="+mn-ea"/>
        <a:cs typeface="Arial" charset="0"/>
      </a:defRPr>
    </a:lvl6pPr>
    <a:lvl7pPr marL="2743200" algn="l" defTabSz="914400" rtl="0" eaLnBrk="1" latinLnBrk="0" hangingPunct="1">
      <a:defRPr b="1" i="1" kern="1200">
        <a:solidFill>
          <a:schemeClr val="tx1"/>
        </a:solidFill>
        <a:latin typeface="Verdana" pitchFamily="34" charset="0"/>
        <a:ea typeface="+mn-ea"/>
        <a:cs typeface="Arial" charset="0"/>
      </a:defRPr>
    </a:lvl7pPr>
    <a:lvl8pPr marL="3200400" algn="l" defTabSz="914400" rtl="0" eaLnBrk="1" latinLnBrk="0" hangingPunct="1">
      <a:defRPr b="1" i="1" kern="1200">
        <a:solidFill>
          <a:schemeClr val="tx1"/>
        </a:solidFill>
        <a:latin typeface="Verdana" pitchFamily="34" charset="0"/>
        <a:ea typeface="+mn-ea"/>
        <a:cs typeface="Arial" charset="0"/>
      </a:defRPr>
    </a:lvl8pPr>
    <a:lvl9pPr marL="3657600" algn="l" defTabSz="914400" rtl="0" eaLnBrk="1" latinLnBrk="0" hangingPunct="1">
      <a:defRPr b="1" i="1"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CECFF"/>
    <a:srgbClr val="5F5F5F"/>
    <a:srgbClr val="3366FF"/>
    <a:srgbClr val="FF9933"/>
    <a:srgbClr val="F98F99"/>
    <a:srgbClr val="279742"/>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5" autoAdjust="0"/>
    <p:restoredTop sz="91580" autoAdjust="0"/>
  </p:normalViewPr>
  <p:slideViewPr>
    <p:cSldViewPr>
      <p:cViewPr>
        <p:scale>
          <a:sx n="66" d="100"/>
          <a:sy n="66" d="100"/>
        </p:scale>
        <p:origin x="-1518"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i="0">
                <a:latin typeface="Arial" pitchFamily="34" charset="0"/>
                <a:cs typeface="Arial" pitchFamily="34" charset="0"/>
              </a:defRPr>
            </a:lvl1pPr>
          </a:lstStyle>
          <a:p>
            <a:pPr>
              <a:defRPr/>
            </a:pPr>
            <a:endParaRPr lang="en-US"/>
          </a:p>
        </p:txBody>
      </p:sp>
      <p:sp>
        <p:nvSpPr>
          <p:cNvPr id="101379"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i="0">
                <a:latin typeface="Arial" pitchFamily="34" charset="0"/>
                <a:cs typeface="Arial" pitchFamily="34" charset="0"/>
              </a:defRPr>
            </a:lvl1pPr>
          </a:lstStyle>
          <a:p>
            <a:pPr>
              <a:defRPr/>
            </a:pPr>
            <a:endParaRPr lang="en-US"/>
          </a:p>
        </p:txBody>
      </p:sp>
      <p:sp>
        <p:nvSpPr>
          <p:cNvPr id="10138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b="0" i="0">
                <a:latin typeface="Arial" pitchFamily="34" charset="0"/>
                <a:cs typeface="Arial" pitchFamily="34" charset="0"/>
              </a:defRPr>
            </a:lvl1pPr>
          </a:lstStyle>
          <a:p>
            <a:pPr>
              <a:defRPr/>
            </a:pPr>
            <a:endParaRPr lang="en-US"/>
          </a:p>
        </p:txBody>
      </p:sp>
      <p:sp>
        <p:nvSpPr>
          <p:cNvPr id="101381"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i="0">
                <a:latin typeface="Arial" pitchFamily="34" charset="0"/>
                <a:cs typeface="Arial" pitchFamily="34" charset="0"/>
              </a:defRPr>
            </a:lvl1pPr>
          </a:lstStyle>
          <a:p>
            <a:pPr>
              <a:defRPr/>
            </a:pPr>
            <a:fld id="{D26C42AE-19C5-4B0A-AA31-F2581893F71B}" type="slidenum">
              <a:rPr lang="en-US"/>
              <a:pPr>
                <a:defRPr/>
              </a:pPr>
              <a:t>‹#›</a:t>
            </a:fld>
            <a:endParaRPr lang="en-US"/>
          </a:p>
        </p:txBody>
      </p:sp>
    </p:spTree>
    <p:extLst>
      <p:ext uri="{BB962C8B-B14F-4D97-AF65-F5344CB8AC3E}">
        <p14:creationId xmlns:p14="http://schemas.microsoft.com/office/powerpoint/2010/main" val="3498015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i="0">
                <a:latin typeface="Arial" pitchFamily="34" charset="0"/>
                <a:cs typeface="Arial" pitchFamily="34" charset="0"/>
              </a:defRPr>
            </a:lvl1pPr>
          </a:lstStyle>
          <a:p>
            <a:pPr>
              <a:defRPr/>
            </a:pPr>
            <a:endParaRPr lang="en-US"/>
          </a:p>
        </p:txBody>
      </p:sp>
      <p:sp>
        <p:nvSpPr>
          <p:cNvPr id="54275"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i="0">
                <a:latin typeface="Arial" pitchFamily="34" charset="0"/>
                <a:cs typeface="Arial" pitchFamily="34"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19163" y="746125"/>
            <a:ext cx="4970462" cy="372745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b="0" i="0">
                <a:latin typeface="Arial" pitchFamily="34" charset="0"/>
                <a:cs typeface="Arial" pitchFamily="34" charset="0"/>
              </a:defRPr>
            </a:lvl1pPr>
          </a:lstStyle>
          <a:p>
            <a:pPr>
              <a:defRPr/>
            </a:pPr>
            <a:endParaRPr lang="en-US"/>
          </a:p>
        </p:txBody>
      </p:sp>
      <p:sp>
        <p:nvSpPr>
          <p:cNvPr id="54279"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i="0">
                <a:latin typeface="Arial" pitchFamily="34" charset="0"/>
                <a:cs typeface="Arial" pitchFamily="34" charset="0"/>
              </a:defRPr>
            </a:lvl1pPr>
          </a:lstStyle>
          <a:p>
            <a:pPr>
              <a:defRPr/>
            </a:pPr>
            <a:fld id="{2CB80885-A4F5-42A4-8F4B-A06E36B4A02A}" type="slidenum">
              <a:rPr lang="en-US"/>
              <a:pPr>
                <a:defRPr/>
              </a:pPr>
              <a:t>‹#›</a:t>
            </a:fld>
            <a:endParaRPr lang="en-US"/>
          </a:p>
        </p:txBody>
      </p:sp>
    </p:spTree>
    <p:extLst>
      <p:ext uri="{BB962C8B-B14F-4D97-AF65-F5344CB8AC3E}">
        <p14:creationId xmlns:p14="http://schemas.microsoft.com/office/powerpoint/2010/main" val="2469251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5E76814B-9B4F-4C58-89DE-A8B3C0E876DD}" type="slidenum">
              <a:rPr lang="en-US" smtClean="0">
                <a:latin typeface="Arial" charset="0"/>
                <a:cs typeface="Arial" charset="0"/>
              </a:rPr>
              <a:pPr/>
              <a:t>1</a:t>
            </a:fld>
            <a:endParaRPr lang="en-US" smtClean="0">
              <a:latin typeface="Arial" charset="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906463" y="4721225"/>
            <a:ext cx="4994275" cy="4471988"/>
          </a:xfrm>
          <a:noFill/>
          <a:ln/>
        </p:spPr>
        <p:txBody>
          <a:bodyPr/>
          <a:lstStyle/>
          <a:p>
            <a:pPr eaLnBrk="1" hangingPunct="1"/>
            <a:endParaRPr lang="en-GB"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B97FD3E-07B6-4675-B7CC-10757AF8B070}" type="slidenum">
              <a:rPr lang="en-US" smtClean="0"/>
              <a:pPr eaLnBrk="1" hangingPunct="1"/>
              <a:t>7</a:t>
            </a:fld>
            <a:endParaRPr lang="en-US" smtClean="0"/>
          </a:p>
        </p:txBody>
      </p:sp>
      <p:sp>
        <p:nvSpPr>
          <p:cNvPr id="56323" name="Rectangle 2"/>
          <p:cNvSpPr>
            <a:spLocks noGrp="1" noRot="1" noChangeAspect="1" noChangeArrowheads="1" noTextEdit="1"/>
          </p:cNvSpPr>
          <p:nvPr>
            <p:ph type="sldImg"/>
          </p:nvPr>
        </p:nvSpPr>
        <p:spPr>
          <a:xfrm>
            <a:off x="922338" y="746125"/>
            <a:ext cx="4965700" cy="3725863"/>
          </a:xfrm>
          <a:ln/>
        </p:spPr>
      </p:sp>
      <p:sp>
        <p:nvSpPr>
          <p:cNvPr id="56324" name="Rectangle 3"/>
          <p:cNvSpPr>
            <a:spLocks noGrp="1" noChangeArrowheads="1"/>
          </p:cNvSpPr>
          <p:nvPr>
            <p:ph type="body" idx="1"/>
          </p:nvPr>
        </p:nvSpPr>
        <p:spPr>
          <a:xfrm>
            <a:off x="367399" y="4721821"/>
            <a:ext cx="5531645" cy="447079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rtl="0"/>
            <a:r>
              <a:rPr lang="en-US" sz="1200" kern="1200" dirty="0" smtClean="0">
                <a:solidFill>
                  <a:schemeClr val="tx1"/>
                </a:solidFill>
                <a:effectLst/>
                <a:latin typeface="+mn-lt"/>
                <a:ea typeface="+mn-ea"/>
                <a:cs typeface="+mn-cs"/>
              </a:rPr>
              <a:t>Internet users reached worldwide an estimated 2.4 billion by the end of 2011, with over one-third of the world’s population now online. However, at the start of 2012, almost two out of every three people are still not yet using the Internet, with even fewer connected via a broadband connection.</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Fixed broadband penetration level stands at 4.8 in developing countries compared to 26% in developed countries and Europe.</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Mobile broadband has grown fast and reached an estimated 1.19 billion subscriptions in more than 160 countries by the end of 2011.</a:t>
            </a:r>
          </a:p>
          <a:p>
            <a:pPr eaLnBrk="1" hangingPunct="1"/>
            <a:endParaRPr lang="en-GB" dirty="0" smtClean="0"/>
          </a:p>
          <a:p>
            <a:pPr eaLnBrk="1" hangingPunct="1"/>
            <a:endParaRPr lang="en-GB" altLang="zh-CN" sz="1400" dirty="0" smtClean="0"/>
          </a:p>
          <a:p>
            <a:pPr eaLnBrk="1" hangingPunct="1"/>
            <a:endParaRPr lang="en-US" sz="14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xfrm>
            <a:off x="920750" y="746125"/>
            <a:ext cx="4967288"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rtl="0"/>
            <a:r>
              <a:rPr lang="en-GB" sz="1200" i="0" kern="1200" dirty="0" smtClean="0">
                <a:solidFill>
                  <a:schemeClr val="tx1"/>
                </a:solidFill>
                <a:effectLst/>
                <a:latin typeface="+mn-lt"/>
                <a:ea typeface="+mn-ea"/>
                <a:cs typeface="+mn-cs"/>
              </a:rPr>
              <a:t>The global community of regulators </a:t>
            </a:r>
            <a:r>
              <a:rPr lang="en-US" sz="1200" i="0" kern="1200" dirty="0" smtClean="0">
                <a:solidFill>
                  <a:schemeClr val="tx1"/>
                </a:solidFill>
                <a:effectLst/>
                <a:latin typeface="+mn-lt"/>
                <a:ea typeface="+mn-ea"/>
                <a:cs typeface="+mn-cs"/>
              </a:rPr>
              <a:t> has further </a:t>
            </a:r>
            <a:r>
              <a:rPr lang="en-GB" sz="1200" i="0" kern="1200" dirty="0" smtClean="0">
                <a:solidFill>
                  <a:schemeClr val="tx1"/>
                </a:solidFill>
                <a:effectLst/>
                <a:latin typeface="+mn-lt"/>
                <a:ea typeface="+mn-ea"/>
                <a:cs typeface="+mn-cs"/>
              </a:rPr>
              <a:t>recognized various options for policy-makers and regulators to create </a:t>
            </a:r>
            <a:r>
              <a:rPr lang="en-US" sz="1200" i="0" kern="1200" dirty="0" smtClean="0">
                <a:solidFill>
                  <a:schemeClr val="tx1"/>
                </a:solidFill>
                <a:effectLst/>
                <a:latin typeface="+mn-lt"/>
                <a:ea typeface="+mn-ea"/>
                <a:cs typeface="+mn-cs"/>
              </a:rPr>
              <a:t>incentives for the private sector to invest in the ICT sector, such as: adopting enabling policies, simplifying licensing regimes, making available more spectrum, reducing regulatory obligations and offering tax incentives. </a:t>
            </a:r>
          </a:p>
          <a:p>
            <a:r>
              <a:rPr lang="en-US" sz="1200" i="0" kern="1200" dirty="0" smtClean="0">
                <a:solidFill>
                  <a:schemeClr val="tx1"/>
                </a:solidFill>
                <a:effectLst/>
                <a:latin typeface="+mn-lt"/>
                <a:ea typeface="+mn-ea"/>
                <a:cs typeface="+mn-cs"/>
              </a:rPr>
              <a:t> </a:t>
            </a:r>
          </a:p>
          <a:p>
            <a:pPr lvl="0"/>
            <a:r>
              <a:rPr lang="en-GB" sz="1200" i="0" kern="1200" dirty="0" smtClean="0">
                <a:solidFill>
                  <a:schemeClr val="tx1"/>
                </a:solidFill>
                <a:effectLst/>
                <a:latin typeface="+mn-lt"/>
                <a:ea typeface="+mn-ea"/>
                <a:cs typeface="+mn-cs"/>
              </a:rPr>
              <a:t>Reviewing existing ICT policy and regulatory frameworks to adapt to the fast-changing digital environment is an on-going process that requires coordination with multiple stakeholders to develop forward-looking approaches to attract and secure investment.</a:t>
            </a:r>
            <a:endParaRPr lang="en-US" sz="1200" i="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i="0" kern="1200" dirty="0" smtClean="0">
                <a:solidFill>
                  <a:schemeClr val="tx1"/>
                </a:solidFill>
                <a:effectLst/>
                <a:latin typeface="+mn-lt"/>
                <a:ea typeface="+mn-ea"/>
                <a:cs typeface="+mn-cs"/>
              </a:rPr>
              <a:t>If I may offer here some overall advice, the consensus of global experts, as expressed in the best practice guidelines drawn up by Global Symposium for Regulators, is that including broadband internet access in the definition of universal service can be a highly effective first element in bridging the digital divide.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i="0" dirty="0" smtClean="0">
                <a:solidFill>
                  <a:srgbClr val="FF0000"/>
                </a:solidFill>
              </a:rPr>
              <a:t>Moreover, it is similarly recognized that these universal service programs can be financed by revenues raised from the activities of a wide range of market players, as well as from alternative sources. Indeed, these guidelines note that smart subsidies can be used to achieve universal service goals without distorting the market. The next meeting of this Global Symposium will take place in Colombo, Sri Lanka, on 2-4 October [2012].</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i="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i="0" dirty="0" smtClean="0">
                <a:solidFill>
                  <a:srgbClr val="FF0000"/>
                </a:solidFill>
              </a:rPr>
              <a:t>Happily, the broadband ecosystem is well understood in South-Eastern Europe. And in any case, the 2020 targets of the EU Digital Agenda challenge many economies from this part of Europe to ensure that ICTs remain on the top of their agenda.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i="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i="0" dirty="0" smtClean="0">
                <a:solidFill>
                  <a:srgbClr val="FF0000"/>
                </a:solidFill>
              </a:rPr>
              <a:t>Over 130 governments have today adopted or are planning to adopt a national policy, strategy or plan to promote broadband.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i="0" dirty="0" smtClean="0">
              <a:solidFill>
                <a:srgbClr val="FF0000"/>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i="0" dirty="0" smtClean="0">
                <a:solidFill>
                  <a:srgbClr val="FF0000"/>
                </a:solidFill>
              </a:rPr>
              <a:t>Many of the region’s countries have already adopted such documents. Such is the case in Macedonia, Montenegro, Romania, Serbia and Slovenia. They generally share a common focus on building nationwide broadband infrastructure, on stimulating demand through the promotion of online services and applications, and on extending connectivity to provide universal access. I should note here that assisted by ITU experts, Albania is engaged drafting a strategic plan along these lines.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cstate="print">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w="9525">
            <a:noFill/>
            <a:miter lim="800000"/>
            <a:headEnd/>
            <a:tailEnd/>
          </a:ln>
        </p:spPr>
      </p:pic>
      <p:sp>
        <p:nvSpPr>
          <p:cNvPr id="5" name="Text Box 6"/>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eaLnBrk="0" hangingPunct="0">
              <a:lnSpc>
                <a:spcPct val="90000"/>
              </a:lnSpc>
              <a:defRPr/>
            </a:pPr>
            <a:r>
              <a:rPr lang="en-US" sz="1000" b="0" i="0">
                <a:solidFill>
                  <a:schemeClr val="bg1"/>
                </a:solidFill>
                <a:latin typeface="Univers" pitchFamily="34" charset="0"/>
                <a:cs typeface="Arial" pitchFamily="34" charset="0"/>
              </a:rPr>
              <a:t>International</a:t>
            </a:r>
            <a:br>
              <a:rPr lang="en-US" sz="1000" b="0" i="0">
                <a:solidFill>
                  <a:schemeClr val="bg1"/>
                </a:solidFill>
                <a:latin typeface="Univers" pitchFamily="34" charset="0"/>
                <a:cs typeface="Arial" pitchFamily="34" charset="0"/>
              </a:rPr>
            </a:br>
            <a:r>
              <a:rPr lang="en-US" sz="1000" b="0" i="0">
                <a:solidFill>
                  <a:schemeClr val="bg1"/>
                </a:solidFill>
                <a:latin typeface="Univers" pitchFamily="34" charset="0"/>
                <a:cs typeface="Arial" pitchFamily="34" charset="0"/>
              </a:rPr>
              <a:t>Telecommunication</a:t>
            </a:r>
            <a:br>
              <a:rPr lang="en-US" sz="1000" b="0" i="0">
                <a:solidFill>
                  <a:schemeClr val="bg1"/>
                </a:solidFill>
                <a:latin typeface="Univers" pitchFamily="34" charset="0"/>
                <a:cs typeface="Arial" pitchFamily="34" charset="0"/>
              </a:rPr>
            </a:br>
            <a:r>
              <a:rPr lang="en-US" sz="1000" b="0" i="0">
                <a:solidFill>
                  <a:schemeClr val="bg1"/>
                </a:solidFill>
                <a:latin typeface="Univers" pitchFamily="34" charset="0"/>
                <a:cs typeface="Arial" pitchFamily="34" charset="0"/>
              </a:rPr>
              <a:t>Union</a:t>
            </a:r>
          </a:p>
        </p:txBody>
      </p:sp>
      <p:sp>
        <p:nvSpPr>
          <p:cNvPr id="6" name="Rectangle 7"/>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eaLnBrk="0" hangingPunct="0">
              <a:defRPr/>
            </a:pPr>
            <a:r>
              <a:rPr lang="en-US" sz="1200" i="0">
                <a:solidFill>
                  <a:srgbClr val="0C4B84"/>
                </a:solidFill>
                <a:cs typeface="Arial" pitchFamily="34" charset="0"/>
              </a:rPr>
              <a:t> </a:t>
            </a:r>
            <a:endParaRPr lang="en-US" sz="2400" b="0" i="0">
              <a:cs typeface="Arial" pitchFamily="34" charset="0"/>
            </a:endParaRPr>
          </a:p>
        </p:txBody>
      </p:sp>
      <p:sp>
        <p:nvSpPr>
          <p:cNvPr id="7" name="Rectangle 8"/>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eaLnBrk="0" hangingPunct="0">
              <a:defRPr/>
            </a:pPr>
            <a:r>
              <a:rPr lang="en-US" sz="1200" i="0">
                <a:solidFill>
                  <a:srgbClr val="0C4B84"/>
                </a:solidFill>
                <a:cs typeface="Arial" pitchFamily="34" charset="0"/>
              </a:rPr>
              <a:t> </a:t>
            </a:r>
            <a:endParaRPr lang="en-US" sz="2400" b="0" i="0">
              <a:cs typeface="Arial" pitchFamily="34" charset="0"/>
            </a:endParaRPr>
          </a:p>
        </p:txBody>
      </p:sp>
      <p:sp>
        <p:nvSpPr>
          <p:cNvPr id="8" name="Rectangle 9"/>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eaLnBrk="0" hangingPunct="0">
              <a:defRPr/>
            </a:pPr>
            <a:r>
              <a:rPr lang="en-US" sz="1000" b="0" i="0">
                <a:solidFill>
                  <a:srgbClr val="000000"/>
                </a:solidFill>
                <a:cs typeface="Arial" pitchFamily="34" charset="0"/>
              </a:rPr>
              <a:t> </a:t>
            </a:r>
            <a:endParaRPr lang="en-US" sz="2400" b="0" i="0">
              <a:cs typeface="Arial" pitchFamily="34" charset="0"/>
            </a:endParaRPr>
          </a:p>
        </p:txBody>
      </p:sp>
      <p:sp>
        <p:nvSpPr>
          <p:cNvPr id="9" name="Line 10"/>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cs typeface="Arial" pitchFamily="34" charset="0"/>
            </a:endParaRPr>
          </a:p>
        </p:txBody>
      </p:sp>
      <p:sp>
        <p:nvSpPr>
          <p:cNvPr id="10" name="Rectangle 12"/>
          <p:cNvSpPr>
            <a:spLocks noChangeArrowheads="1"/>
          </p:cNvSpPr>
          <p:nvPr/>
        </p:nvSpPr>
        <p:spPr bwMode="auto">
          <a:xfrm>
            <a:off x="914400" y="6477000"/>
            <a:ext cx="757238" cy="244475"/>
          </a:xfrm>
          <a:prstGeom prst="rect">
            <a:avLst/>
          </a:prstGeom>
          <a:solidFill>
            <a:schemeClr val="bg1"/>
          </a:solidFill>
          <a:ln w="9525">
            <a:noFill/>
            <a:miter lim="800000"/>
            <a:headEnd/>
            <a:tailEnd/>
          </a:ln>
          <a:effectLst/>
        </p:spPr>
        <p:txBody>
          <a:bodyPr wrap="none">
            <a:spAutoFit/>
          </a:bodyPr>
          <a:lstStyle/>
          <a:p>
            <a:pPr>
              <a:defRPr/>
            </a:pPr>
            <a:r>
              <a:rPr lang="en-US" sz="1000" b="0" i="0">
                <a:solidFill>
                  <a:srgbClr val="0E438A"/>
                </a:solidFill>
                <a:latin typeface="Zurich BT" charset="0"/>
                <a:cs typeface="Times New Roman" pitchFamily="18" charset="0"/>
              </a:rPr>
              <a:t>Sep, 2008</a:t>
            </a:r>
          </a:p>
        </p:txBody>
      </p:sp>
      <p:pic>
        <p:nvPicPr>
          <p:cNvPr id="11" name="Picture 14"/>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w="76200" algn="ctr">
            <a:noFill/>
            <a:miter lim="800000"/>
            <a:headEnd/>
            <a:tailEnd/>
          </a:ln>
        </p:spPr>
      </p:pic>
      <p:sp>
        <p:nvSpPr>
          <p:cNvPr id="57348" name="Rectangle 4"/>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57349" name="Rectangle 5"/>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2" name="Rectangle 13"/>
          <p:cNvSpPr>
            <a:spLocks noGrp="1" noChangeArrowheads="1"/>
          </p:cNvSpPr>
          <p:nvPr>
            <p:ph type="sldNum" sz="quarter" idx="10"/>
          </p:nvPr>
        </p:nvSpPr>
        <p:spPr>
          <a:xfrm>
            <a:off x="8447088" y="6403975"/>
            <a:ext cx="339725" cy="244475"/>
          </a:xfrm>
        </p:spPr>
        <p:txBody>
          <a:bodyPr/>
          <a:lstStyle>
            <a:lvl1pPr>
              <a:defRPr/>
            </a:lvl1pPr>
          </a:lstStyle>
          <a:p>
            <a:pPr>
              <a:defRPr/>
            </a:pPr>
            <a:fld id="{6CC81742-8155-4F6F-8808-FA03D1DFB177}" type="slidenum">
              <a:rPr lang="en-US"/>
              <a:pPr>
                <a:defRPr/>
              </a:pPr>
              <a:t>‹#›</a:t>
            </a:fld>
            <a:endParaRPr lang="en-US"/>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73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8" grpId="0" autoUpdateAnimBg="0"/>
      <p:bldP spid="57349"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BE817DDA-E780-48A8-9BAE-A9DC2B8B149D}" type="slidenum">
              <a:rPr lang="en-US"/>
              <a:pPr>
                <a:defRPr/>
              </a:pPr>
              <a:t>‹#›</a:t>
            </a:fld>
            <a:endParaRPr lang="en-US"/>
          </a:p>
        </p:txBody>
      </p:sp>
    </p:spTree>
  </p:cSld>
  <p:clrMapOvr>
    <a:masterClrMapping/>
  </p:clrMapOvr>
  <p:transition spd="slow">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F402691-5B52-42FE-A29C-7B19A9513BEB}" type="slidenum">
              <a:rPr lang="en-US"/>
              <a:pPr>
                <a:defRPr/>
              </a:pPr>
              <a:t>‹#›</a:t>
            </a:fld>
            <a:endParaRPr lang="en-US"/>
          </a:p>
        </p:txBody>
      </p:sp>
    </p:spTree>
  </p:cSld>
  <p:clrMapOvr>
    <a:masterClrMapping/>
  </p:clrMapOvr>
  <p:transition spd="slow">
    <p:diamon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81088"/>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7E0130E9-C401-494E-84A2-47C8CA05EC12}" type="slidenum">
              <a:rPr lang="en-US"/>
              <a:pPr>
                <a:defRPr/>
              </a:pPr>
              <a:t>‹#›</a:t>
            </a:fld>
            <a:endParaRPr lang="en-US"/>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A904D17-17D1-4109-9581-7F030FBFB3F9}" type="slidenum">
              <a:rPr lang="en-US"/>
              <a:pPr>
                <a:defRPr/>
              </a:pPr>
              <a:t>‹#›</a:t>
            </a:fld>
            <a:endParaRPr lang="en-US"/>
          </a:p>
        </p:txBody>
      </p:sp>
    </p:spTree>
  </p:cSld>
  <p:clrMapOvr>
    <a:masterClrMapping/>
  </p:clrMapOvr>
  <p:transition spd="slow">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04D3055-BCAB-4CA2-B0C7-3C3A8CE4C589}" type="slidenum">
              <a:rPr lang="en-US"/>
              <a:pPr>
                <a:defRPr/>
              </a:pPr>
              <a:t>‹#›</a:t>
            </a:fld>
            <a:endParaRPr lang="en-US"/>
          </a:p>
        </p:txBody>
      </p:sp>
    </p:spTree>
  </p:cSld>
  <p:clrMapOvr>
    <a:masterClrMapping/>
  </p:clrMapOvr>
  <p:transition spd="slow">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96DCDC40-5755-400C-9AEC-E000E271ED23}" type="slidenum">
              <a:rPr lang="en-US"/>
              <a:pPr>
                <a:defRPr/>
              </a:pPr>
              <a:t>‹#›</a:t>
            </a:fld>
            <a:endParaRPr lang="en-US"/>
          </a:p>
        </p:txBody>
      </p:sp>
    </p:spTree>
  </p:cSld>
  <p:clrMapOvr>
    <a:masterClrMapping/>
  </p:clrMapOvr>
  <p:transition spd="slow">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5E0DCFA3-00C4-4F22-B621-D64B3EDCBFEC}" type="slidenum">
              <a:rPr lang="en-US"/>
              <a:pPr>
                <a:defRPr/>
              </a:pPr>
              <a:t>‹#›</a:t>
            </a:fld>
            <a:endParaRPr lang="en-US"/>
          </a:p>
        </p:txBody>
      </p:sp>
    </p:spTree>
  </p:cSld>
  <p:clrMapOvr>
    <a:masterClrMapping/>
  </p:clrMapOvr>
  <p:transition spd="slow">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4DD9B724-22FF-46F0-8BDB-39DBA5AA1B23}" type="slidenum">
              <a:rPr lang="en-US"/>
              <a:pPr>
                <a:defRPr/>
              </a:pPr>
              <a:t>‹#›</a:t>
            </a:fld>
            <a:endParaRPr lang="en-US"/>
          </a:p>
        </p:txBody>
      </p:sp>
    </p:spTree>
  </p:cSld>
  <p:clrMapOvr>
    <a:masterClrMapping/>
  </p:clrMapOvr>
  <p:transition spd="slow">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6DD9C66C-BE1C-4FCF-BB07-9E14A6F9D458}" type="slidenum">
              <a:rPr lang="en-US"/>
              <a:pPr>
                <a:defRPr/>
              </a:pPr>
              <a:t>‹#›</a:t>
            </a:fld>
            <a:endParaRPr lang="en-US"/>
          </a:p>
        </p:txBody>
      </p:sp>
    </p:spTree>
  </p:cSld>
  <p:clrMapOvr>
    <a:masterClrMapping/>
  </p:clrMapOvr>
  <p:transition spd="slow">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1647894-63A7-4E64-BA36-3A3D92B9D1AC}" type="slidenum">
              <a:rPr lang="en-US"/>
              <a:pPr>
                <a:defRPr/>
              </a:pPr>
              <a:t>‹#›</a:t>
            </a:fld>
            <a:endParaRPr lang="en-US"/>
          </a:p>
        </p:txBody>
      </p:sp>
    </p:spTree>
  </p:cSld>
  <p:clrMapOvr>
    <a:masterClrMapping/>
  </p:clrMapOvr>
  <p:transition spd="slow">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EEEF4D46-248D-4593-982D-7ABE8C537F61}" type="slidenum">
              <a:rPr lang="en-US"/>
              <a:pPr>
                <a:defRPr/>
              </a:pPr>
              <a:t>‹#›</a:t>
            </a:fld>
            <a:endParaRPr lang="en-US"/>
          </a:p>
        </p:txBody>
      </p:sp>
    </p:spTree>
  </p:cSld>
  <p:clrMapOvr>
    <a:masterClrMapping/>
  </p:clrMapOvr>
  <p:transition spd="slow">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Watermark"/>
          <p:cNvPicPr>
            <a:picLocks noChangeAspect="1" noChangeArrowheads="1"/>
          </p:cNvPicPr>
          <p:nvPr/>
        </p:nvPicPr>
        <p:blipFill>
          <a:blip r:embed="rId14" cstate="print">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w="9525">
            <a:noFill/>
            <a:miter lim="800000"/>
            <a:headEnd/>
            <a:tailEnd/>
          </a:ln>
        </p:spPr>
      </p:pic>
      <p:sp>
        <p:nvSpPr>
          <p:cNvPr id="56323" name="Line 3"/>
          <p:cNvSpPr>
            <a:spLocks noChangeShapeType="1"/>
          </p:cNvSpPr>
          <p:nvPr/>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a:defRPr/>
            </a:pPr>
            <a:endParaRPr lang="en-US">
              <a:cs typeface="Arial" pitchFamily="34" charset="0"/>
            </a:endParaRPr>
          </a:p>
        </p:txBody>
      </p:sp>
      <p:sp>
        <p:nvSpPr>
          <p:cNvPr id="56324" name="Rectangle 4"/>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56325" name="Rectangle 5"/>
          <p:cNvSpPr>
            <a:spLocks noGrp="1" noChangeArrowheads="1"/>
          </p:cNvSpPr>
          <p:nvPr>
            <p:ph type="sldNum" sz="quarter" idx="4"/>
          </p:nvPr>
        </p:nvSpPr>
        <p:spPr bwMode="auto">
          <a:xfrm>
            <a:off x="8534400" y="638492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b="0" i="0">
                <a:solidFill>
                  <a:srgbClr val="0E438A"/>
                </a:solidFill>
                <a:latin typeface="Zurich BT" charset="0"/>
                <a:cs typeface="Times New Roman" pitchFamily="18" charset="0"/>
              </a:defRPr>
            </a:lvl1pPr>
          </a:lstStyle>
          <a:p>
            <a:pPr>
              <a:defRPr/>
            </a:pPr>
            <a:fld id="{481FE0E6-48FA-432C-B21A-B068E97E5F38}" type="slidenum">
              <a:rPr lang="en-US"/>
              <a:pPr>
                <a:defRPr/>
              </a:pPr>
              <a:t>‹#›</a:t>
            </a:fld>
            <a:endParaRPr lang="en-US"/>
          </a:p>
        </p:txBody>
      </p:sp>
      <p:sp>
        <p:nvSpPr>
          <p:cNvPr id="56327" name="Rectangle 7"/>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8" name="Line 8"/>
          <p:cNvSpPr>
            <a:spLocks noChangeShapeType="1"/>
          </p:cNvSpPr>
          <p:nvPr/>
        </p:nvSpPr>
        <p:spPr bwMode="auto">
          <a:xfrm flipH="1" flipV="1">
            <a:off x="152400" y="762000"/>
            <a:ext cx="6934200" cy="0"/>
          </a:xfrm>
          <a:prstGeom prst="line">
            <a:avLst/>
          </a:prstGeom>
          <a:noFill/>
          <a:ln w="22225" cap="rnd">
            <a:solidFill>
              <a:srgbClr val="C0C0C0"/>
            </a:solidFill>
            <a:prstDash val="sysDot"/>
            <a:round/>
            <a:headEnd/>
            <a:tailEnd/>
          </a:ln>
          <a:effectLst/>
        </p:spPr>
        <p:txBody>
          <a:bodyPr/>
          <a:lstStyle/>
          <a:p>
            <a:pPr>
              <a:defRPr/>
            </a:pPr>
            <a:endParaRPr lang="en-US">
              <a:cs typeface="Arial" pitchFamily="34" charset="0"/>
            </a:endParaRPr>
          </a:p>
        </p:txBody>
      </p:sp>
      <p:pic>
        <p:nvPicPr>
          <p:cNvPr id="1032" name="Picture 12"/>
          <p:cNvPicPr>
            <a:picLocks noChangeAspect="1" noChangeArrowheads="1"/>
          </p:cNvPicPr>
          <p:nvPr/>
        </p:nvPicPr>
        <p:blipFill>
          <a:blip r:embed="rId15" cstate="screen">
            <a:extLst>
              <a:ext uri="{28A0092B-C50C-407E-A947-70E740481C1C}">
                <a14:useLocalDpi xmlns:a14="http://schemas.microsoft.com/office/drawing/2010/main" val="0"/>
              </a:ext>
            </a:extLst>
          </a:blip>
          <a:srcRect/>
          <a:stretch>
            <a:fillRect/>
          </a:stretch>
        </p:blipFill>
        <p:spPr bwMode="white">
          <a:xfrm>
            <a:off x="7086600" y="0"/>
            <a:ext cx="2057400" cy="863600"/>
          </a:xfrm>
          <a:prstGeom prst="rect">
            <a:avLst/>
          </a:prstGeom>
          <a:noFill/>
          <a:ln w="76200" algn="ctr">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 id="2147483696" r:id="rId2"/>
    <p:sldLayoutId id="2147483695" r:id="rId3"/>
    <p:sldLayoutId id="2147483694" r:id="rId4"/>
    <p:sldLayoutId id="2147483693" r:id="rId5"/>
    <p:sldLayoutId id="2147483692" r:id="rId6"/>
    <p:sldLayoutId id="2147483691" r:id="rId7"/>
    <p:sldLayoutId id="2147483690" r:id="rId8"/>
    <p:sldLayoutId id="2147483689" r:id="rId9"/>
    <p:sldLayoutId id="2147483688" r:id="rId10"/>
    <p:sldLayoutId id="2147483687" r:id="rId11"/>
    <p:sldLayoutId id="2147483686" r:id="rId12"/>
  </p:sldLayoutIdLst>
  <p:transition spd="slow">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6324"/>
                                        </p:tgtEl>
                                        <p:attrNameLst>
                                          <p:attrName>style.visibility</p:attrName>
                                        </p:attrNameLst>
                                      </p:cBhvr>
                                      <p:to>
                                        <p:strVal val="visible"/>
                                      </p:to>
                                    </p:set>
                                    <p:animEffect transition="in" filter="fade">
                                      <p:cBhvr>
                                        <p:cTn id="7" dur="2000"/>
                                        <p:tgtEl>
                                          <p:spTgt spid="563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327">
                                            <p:txEl>
                                              <p:pRg st="0" end="0"/>
                                            </p:txEl>
                                          </p:spTgt>
                                        </p:tgtEl>
                                        <p:attrNameLst>
                                          <p:attrName>style.visibility</p:attrName>
                                        </p:attrNameLst>
                                      </p:cBhvr>
                                      <p:to>
                                        <p:strVal val="visible"/>
                                      </p:to>
                                    </p:set>
                                    <p:animEffect transition="in" filter="fade">
                                      <p:cBhvr>
                                        <p:cTn id="12" dur="2000"/>
                                        <p:tgtEl>
                                          <p:spTgt spid="56327">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6327">
                                            <p:txEl>
                                              <p:pRg st="1" end="1"/>
                                            </p:txEl>
                                          </p:spTgt>
                                        </p:tgtEl>
                                        <p:attrNameLst>
                                          <p:attrName>style.visibility</p:attrName>
                                        </p:attrNameLst>
                                      </p:cBhvr>
                                      <p:to>
                                        <p:strVal val="visible"/>
                                      </p:to>
                                    </p:set>
                                    <p:animEffect transition="in" filter="fade">
                                      <p:cBhvr>
                                        <p:cTn id="15" dur="2000"/>
                                        <p:tgtEl>
                                          <p:spTgt spid="56327">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6327">
                                            <p:txEl>
                                              <p:pRg st="2" end="2"/>
                                            </p:txEl>
                                          </p:spTgt>
                                        </p:tgtEl>
                                        <p:attrNameLst>
                                          <p:attrName>style.visibility</p:attrName>
                                        </p:attrNameLst>
                                      </p:cBhvr>
                                      <p:to>
                                        <p:strVal val="visible"/>
                                      </p:to>
                                    </p:set>
                                    <p:animEffect transition="in" filter="fade">
                                      <p:cBhvr>
                                        <p:cTn id="18" dur="2000"/>
                                        <p:tgtEl>
                                          <p:spTgt spid="56327">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6327">
                                            <p:txEl>
                                              <p:pRg st="3" end="3"/>
                                            </p:txEl>
                                          </p:spTgt>
                                        </p:tgtEl>
                                        <p:attrNameLst>
                                          <p:attrName>style.visibility</p:attrName>
                                        </p:attrNameLst>
                                      </p:cBhvr>
                                      <p:to>
                                        <p:strVal val="visible"/>
                                      </p:to>
                                    </p:set>
                                    <p:animEffect transition="in" filter="fade">
                                      <p:cBhvr>
                                        <p:cTn id="21" dur="2000"/>
                                        <p:tgtEl>
                                          <p:spTgt spid="56327">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6327">
                                            <p:txEl>
                                              <p:pRg st="4" end="4"/>
                                            </p:txEl>
                                          </p:spTgt>
                                        </p:tgtEl>
                                        <p:attrNameLst>
                                          <p:attrName>style.visibility</p:attrName>
                                        </p:attrNameLst>
                                      </p:cBhvr>
                                      <p:to>
                                        <p:strVal val="visible"/>
                                      </p:to>
                                    </p:set>
                                    <p:animEffect transition="in" filter="fade">
                                      <p:cBhvr>
                                        <p:cTn id="24" dur="2000"/>
                                        <p:tgtEl>
                                          <p:spTgt spid="563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P spid="56327" grpId="0" build="p">
        <p:tmplLst>
          <p:tmpl lvl="1">
            <p:tnLst>
              <p:par>
                <p:cTn presetID="10" presetClass="entr" presetSubtype="0" fill="hold" nodeType="clickEffect">
                  <p:stCondLst>
                    <p:cond delay="0"/>
                  </p:stCondLst>
                  <p:childTnLst>
                    <p:set>
                      <p:cBhvr>
                        <p:cTn dur="1" fill="hold">
                          <p:stCondLst>
                            <p:cond delay="0"/>
                          </p:stCondLst>
                        </p:cTn>
                        <p:tgtEl>
                          <p:spTgt spid="56327"/>
                        </p:tgtEl>
                        <p:attrNameLst>
                          <p:attrName>style.visibility</p:attrName>
                        </p:attrNameLst>
                      </p:cBhvr>
                      <p:to>
                        <p:strVal val="visible"/>
                      </p:to>
                    </p:set>
                    <p:animEffect transition="in" filter="fade">
                      <p:cBhvr>
                        <p:cTn dur="2000"/>
                        <p:tgtEl>
                          <p:spTgt spid="5632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56327"/>
                        </p:tgtEl>
                        <p:attrNameLst>
                          <p:attrName>style.visibility</p:attrName>
                        </p:attrNameLst>
                      </p:cBhvr>
                      <p:to>
                        <p:strVal val="visible"/>
                      </p:to>
                    </p:set>
                    <p:animEffect transition="in" filter="fade">
                      <p:cBhvr>
                        <p:cTn dur="2000"/>
                        <p:tgtEl>
                          <p:spTgt spid="5632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56327"/>
                        </p:tgtEl>
                        <p:attrNameLst>
                          <p:attrName>style.visibility</p:attrName>
                        </p:attrNameLst>
                      </p:cBhvr>
                      <p:to>
                        <p:strVal val="visible"/>
                      </p:to>
                    </p:set>
                    <p:animEffect transition="in" filter="fade">
                      <p:cBhvr>
                        <p:cTn dur="2000"/>
                        <p:tgtEl>
                          <p:spTgt spid="5632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56327"/>
                        </p:tgtEl>
                        <p:attrNameLst>
                          <p:attrName>style.visibility</p:attrName>
                        </p:attrNameLst>
                      </p:cBhvr>
                      <p:to>
                        <p:strVal val="visible"/>
                      </p:to>
                    </p:set>
                    <p:animEffect transition="in" filter="fade">
                      <p:cBhvr>
                        <p:cTn dur="2000"/>
                        <p:tgtEl>
                          <p:spTgt spid="5632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56327"/>
                        </p:tgtEl>
                        <p:attrNameLst>
                          <p:attrName>style.visibility</p:attrName>
                        </p:attrNameLst>
                      </p:cBhvr>
                      <p:to>
                        <p:strVal val="visible"/>
                      </p:to>
                    </p:set>
                    <p:animEffect transition="in" filter="fade">
                      <p:cBhvr>
                        <p:cTn dur="2000"/>
                        <p:tgtEl>
                          <p:spTgt spid="56327"/>
                        </p:tgtEl>
                      </p:cBhvr>
                    </p:animEffect>
                  </p:childTnLst>
                </p:cTn>
              </p:par>
            </p:tnLst>
          </p:tmpl>
        </p:tmplLst>
      </p:bldP>
    </p:bld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cs typeface="Arial" pitchFamily="34" charset="0"/>
        </a:defRPr>
      </a:lvl2pPr>
      <a:lvl3pPr algn="ctr" rtl="0" eaLnBrk="0" fontAlgn="base" hangingPunct="0">
        <a:spcBef>
          <a:spcPct val="0"/>
        </a:spcBef>
        <a:spcAft>
          <a:spcPct val="0"/>
        </a:spcAft>
        <a:defRPr sz="3600" b="1">
          <a:solidFill>
            <a:srgbClr val="1B5BA2"/>
          </a:solidFill>
          <a:latin typeface="Verdana" pitchFamily="34" charset="0"/>
          <a:cs typeface="Arial" pitchFamily="34" charset="0"/>
        </a:defRPr>
      </a:lvl3pPr>
      <a:lvl4pPr algn="ctr" rtl="0" eaLnBrk="0" fontAlgn="base" hangingPunct="0">
        <a:spcBef>
          <a:spcPct val="0"/>
        </a:spcBef>
        <a:spcAft>
          <a:spcPct val="0"/>
        </a:spcAft>
        <a:defRPr sz="3600" b="1">
          <a:solidFill>
            <a:srgbClr val="1B5BA2"/>
          </a:solidFill>
          <a:latin typeface="Verdana" pitchFamily="34" charset="0"/>
          <a:cs typeface="Arial" pitchFamily="34" charset="0"/>
        </a:defRPr>
      </a:lvl4pPr>
      <a:lvl5pPr algn="ctr" rtl="0" eaLnBrk="0" fontAlgn="base" hangingPunct="0">
        <a:spcBef>
          <a:spcPct val="0"/>
        </a:spcBef>
        <a:spcAft>
          <a:spcPct val="0"/>
        </a:spcAft>
        <a:defRPr sz="3600" b="1">
          <a:solidFill>
            <a:srgbClr val="1B5BA2"/>
          </a:solidFill>
          <a:latin typeface="Verdana" pitchFamily="34" charset="0"/>
          <a:cs typeface="Arial" pitchFamily="34" charset="0"/>
        </a:defRPr>
      </a:lvl5pPr>
      <a:lvl6pPr marL="457200" algn="ctr" rtl="0" fontAlgn="base">
        <a:spcBef>
          <a:spcPct val="0"/>
        </a:spcBef>
        <a:spcAft>
          <a:spcPct val="0"/>
        </a:spcAft>
        <a:defRPr sz="3600" b="1">
          <a:solidFill>
            <a:srgbClr val="1B5BA2"/>
          </a:solidFill>
          <a:latin typeface="Verdana" pitchFamily="34" charset="0"/>
          <a:cs typeface="Arial" pitchFamily="34" charset="0"/>
        </a:defRPr>
      </a:lvl6pPr>
      <a:lvl7pPr marL="914400" algn="ctr" rtl="0" fontAlgn="base">
        <a:spcBef>
          <a:spcPct val="0"/>
        </a:spcBef>
        <a:spcAft>
          <a:spcPct val="0"/>
        </a:spcAft>
        <a:defRPr sz="3600" b="1">
          <a:solidFill>
            <a:srgbClr val="1B5BA2"/>
          </a:solidFill>
          <a:latin typeface="Verdana" pitchFamily="34" charset="0"/>
          <a:cs typeface="Arial" pitchFamily="34" charset="0"/>
        </a:defRPr>
      </a:lvl7pPr>
      <a:lvl8pPr marL="1371600" algn="ctr" rtl="0" fontAlgn="base">
        <a:spcBef>
          <a:spcPct val="0"/>
        </a:spcBef>
        <a:spcAft>
          <a:spcPct val="0"/>
        </a:spcAft>
        <a:defRPr sz="3600" b="1">
          <a:solidFill>
            <a:srgbClr val="1B5BA2"/>
          </a:solidFill>
          <a:latin typeface="Verdana" pitchFamily="34" charset="0"/>
          <a:cs typeface="Arial" pitchFamily="34" charset="0"/>
        </a:defRPr>
      </a:lvl8pPr>
      <a:lvl9pPr marL="1828800" algn="ctr" rtl="0" fontAlgn="base">
        <a:spcBef>
          <a:spcPct val="0"/>
        </a:spcBef>
        <a:spcAft>
          <a:spcPct val="0"/>
        </a:spcAft>
        <a:defRPr sz="3600" b="1">
          <a:solidFill>
            <a:srgbClr val="1B5BA2"/>
          </a:solidFill>
          <a:latin typeface="Verdana" pitchFamily="34" charset="0"/>
          <a:cs typeface="Arial" pitchFamily="34" charset="0"/>
        </a:defRPr>
      </a:lvl9pPr>
    </p:titleStyle>
    <p:bodyStyle>
      <a:lvl1pPr marL="342900" indent="-342900" algn="l" rtl="0" eaLnBrk="0" fontAlgn="base" hangingPunct="0">
        <a:lnSpc>
          <a:spcPct val="105000"/>
        </a:lnSpc>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lnSpc>
          <a:spcPct val="105000"/>
        </a:lnSpc>
        <a:spcBef>
          <a:spcPct val="20000"/>
        </a:spcBef>
        <a:spcAft>
          <a:spcPct val="0"/>
        </a:spcAft>
        <a:buClr>
          <a:srgbClr val="0099CC"/>
        </a:buClr>
        <a:buFont typeface="Wingdings" pitchFamily="2" charset="2"/>
        <a:buChar char="Ø"/>
        <a:defRPr sz="2800">
          <a:solidFill>
            <a:srgbClr val="5C5C5C"/>
          </a:solidFill>
          <a:latin typeface="+mn-lt"/>
          <a:cs typeface="+mn-cs"/>
        </a:defRPr>
      </a:lvl2pPr>
      <a:lvl3pPr marL="1143000" indent="-228600" algn="l" rtl="0" eaLnBrk="0" fontAlgn="base" hangingPunct="0">
        <a:lnSpc>
          <a:spcPct val="105000"/>
        </a:lnSpc>
        <a:spcBef>
          <a:spcPct val="20000"/>
        </a:spcBef>
        <a:spcAft>
          <a:spcPct val="0"/>
        </a:spcAft>
        <a:buClr>
          <a:srgbClr val="0099CC"/>
        </a:buClr>
        <a:buFont typeface="Wingdings" pitchFamily="2" charset="2"/>
        <a:buChar char="§"/>
        <a:defRPr sz="2400">
          <a:solidFill>
            <a:srgbClr val="5C5C5C"/>
          </a:solidFill>
          <a:latin typeface="+mn-lt"/>
          <a:cs typeface="+mn-cs"/>
        </a:defRPr>
      </a:lvl3pPr>
      <a:lvl4pPr marL="16002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4pPr>
      <a:lvl5pPr marL="2057400" indent="-228600" algn="l" rtl="0" eaLnBrk="0" fontAlgn="base" hangingPunct="0">
        <a:lnSpc>
          <a:spcPct val="105000"/>
        </a:lnSpc>
        <a:spcBef>
          <a:spcPct val="20000"/>
        </a:spcBef>
        <a:spcAft>
          <a:spcPct val="0"/>
        </a:spcAft>
        <a:buFont typeface="Verdana" pitchFamily="34" charset="0"/>
        <a:buChar char="–"/>
        <a:defRPr sz="2000">
          <a:solidFill>
            <a:srgbClr val="5C5C5C"/>
          </a:solidFill>
          <a:latin typeface="+mn-lt"/>
          <a:cs typeface="+mn-cs"/>
        </a:defRPr>
      </a:lvl5pPr>
      <a:lvl6pPr marL="25146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6pPr>
      <a:lvl7pPr marL="29718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7pPr>
      <a:lvl8pPr marL="34290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8pPr>
      <a:lvl9pPr marL="3886200" indent="-228600" algn="l" rtl="0" fontAlgn="base">
        <a:lnSpc>
          <a:spcPct val="105000"/>
        </a:lnSpc>
        <a:spcBef>
          <a:spcPct val="20000"/>
        </a:spcBef>
        <a:spcAft>
          <a:spcPct val="0"/>
        </a:spcAft>
        <a:buFont typeface="Verdana" pitchFamily="34" charset="0"/>
        <a:buChar char="–"/>
        <a:defRPr sz="2000">
          <a:solidFill>
            <a:srgbClr val="5C5C5C"/>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imgres?imgurl=http://media.economist.com/images/20090926/3909SR1.jpg&amp;imgrefurl=http://www.economist.com/node/14483896&amp;usg=__hNf8FS-kc6adVaqQIcvmRR0Xmpk=&amp;h=300&amp;w=450&amp;sz=57&amp;hl=en&amp;start=13&amp;sig2=drcx-SB8QBKiuOP6G8SfNw&amp;zoom=1&amp;tbnid=6XGHIjV2Hf1H2M:&amp;tbnh=85&amp;tbnw=127&amp;ei=-CvbT9bqNeuQiQeQ5JWICg&amp;itbs=1"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imgres?imgurl=http://dailynews.col.org/wp-content/uploads/2012/05/capstone.jpg&amp;imgrefurl=http://dailynews.col.org/%3Fcat%3D75&amp;usg=__Cin5F1xNneaxYl9eULFbNBhoFhY=&amp;h=300&amp;w=595&amp;sz=60&amp;hl=en&amp;start=25&amp;sig2=uCUGZ7YVO7XTWjfK6Ne4Cw&amp;zoom=1&amp;tbnid=QYoBpo571gwZWM:&amp;tbnh=68&amp;tbnw=135&amp;ei=MyvbT6-FFu_54QTdm6zYCg&amp;itbs=1"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regulatel.org/SU_Peter_31_08_07/Full_report-COMPLETE-June_11,2007.Edited_PAS_v.1.pdf" TargetMode="External"/><Relationship Id="rId2" Type="http://schemas.openxmlformats.org/officeDocument/2006/relationships/hyperlink" Target="http://www.itu.int/ITU-D/treg/Events/Seminars/GSR/GSR09/doc/USPolicy_ITUEC.pdf" TargetMode="External"/><Relationship Id="rId1" Type="http://schemas.openxmlformats.org/officeDocument/2006/relationships/slideLayout" Target="../slideLayouts/slideLayout2.xml"/><Relationship Id="rId5" Type="http://schemas.openxmlformats.org/officeDocument/2006/relationships/hyperlink" Target="http://www.itu.int/ITU-D/projects/ITU_EC_ACP/hipssa/Activities/SA/CRASA/UAS%20Final%20Draft%20Report.pdf" TargetMode="External"/><Relationship Id="rId4" Type="http://schemas.openxmlformats.org/officeDocument/2006/relationships/hyperlink" Target="http://www.ictregulationtoolkit.org/en/Section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pygmaconsulting.com/" TargetMode="External"/><Relationship Id="rId2" Type="http://schemas.openxmlformats.org/officeDocument/2006/relationships/hyperlink" Target="mailto:smaddens@pygmaconsulting.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infrastructureafrica.afdb.org/system/files/BP10_ICT_sector_summary.pdf" TargetMode="External"/><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2"/>
          <p:cNvSpPr>
            <a:spLocks noGrp="1"/>
          </p:cNvSpPr>
          <p:nvPr>
            <p:ph type="sldNum" sz="quarter" idx="10"/>
          </p:nvPr>
        </p:nvSpPr>
        <p:spPr/>
        <p:txBody>
          <a:bodyPr/>
          <a:lstStyle/>
          <a:p>
            <a:fld id="{F4F35BEE-A51F-47F4-BC2C-54B69A70B563}" type="slidenum">
              <a:rPr lang="en-US" smtClean="0"/>
              <a:pPr/>
              <a:t>1</a:t>
            </a:fld>
            <a:endParaRPr lang="en-US" smtClean="0"/>
          </a:p>
        </p:txBody>
      </p:sp>
      <p:sp>
        <p:nvSpPr>
          <p:cNvPr id="16386" name="Text Box 3"/>
          <p:cNvSpPr txBox="1">
            <a:spLocks noChangeArrowheads="1"/>
          </p:cNvSpPr>
          <p:nvPr/>
        </p:nvSpPr>
        <p:spPr bwMode="auto">
          <a:xfrm>
            <a:off x="304800" y="5562600"/>
            <a:ext cx="8534400" cy="366713"/>
          </a:xfrm>
          <a:prstGeom prst="rect">
            <a:avLst/>
          </a:prstGeom>
          <a:noFill/>
          <a:ln w="9525">
            <a:noFill/>
            <a:miter lim="800000"/>
            <a:headEnd/>
            <a:tailEnd/>
          </a:ln>
        </p:spPr>
        <p:txBody>
          <a:bodyPr>
            <a:spAutoFit/>
          </a:bodyPr>
          <a:lstStyle/>
          <a:p>
            <a:pPr algn="ctr"/>
            <a:endParaRPr lang="en-US" altLang="ja-JP" i="0">
              <a:ea typeface="MS PGothic" pitchFamily="34" charset="-128"/>
            </a:endParaRPr>
          </a:p>
        </p:txBody>
      </p:sp>
      <p:sp>
        <p:nvSpPr>
          <p:cNvPr id="789511" name="Text Box 7"/>
          <p:cNvSpPr txBox="1">
            <a:spLocks noChangeArrowheads="1"/>
          </p:cNvSpPr>
          <p:nvPr/>
        </p:nvSpPr>
        <p:spPr bwMode="auto">
          <a:xfrm>
            <a:off x="457200" y="3437632"/>
            <a:ext cx="4495800" cy="2308324"/>
          </a:xfrm>
          <a:prstGeom prst="rect">
            <a:avLst/>
          </a:prstGeom>
          <a:noFill/>
          <a:ln w="9525">
            <a:noFill/>
            <a:miter lim="800000"/>
            <a:headEnd/>
            <a:tailEnd/>
          </a:ln>
          <a:effectLst/>
        </p:spPr>
        <p:txBody>
          <a:bodyPr wrap="square">
            <a:spAutoFit/>
          </a:bodyPr>
          <a:lstStyle/>
          <a:p>
            <a:pPr algn="ctr">
              <a:defRPr/>
            </a:pPr>
            <a:r>
              <a:rPr lang="en-US" sz="2400" i="0" dirty="0" smtClean="0">
                <a:effectLst>
                  <a:outerShdw blurRad="38100" dist="38100" dir="2700000" algn="tl">
                    <a:srgbClr val="C0C0C0"/>
                  </a:outerShdw>
                </a:effectLst>
                <a:ea typeface="MS PGothic" pitchFamily="34" charset="-128"/>
                <a:cs typeface="Arial" pitchFamily="34" charset="0"/>
              </a:rPr>
              <a:t>21 June 2012</a:t>
            </a:r>
          </a:p>
          <a:p>
            <a:pPr algn="ctr">
              <a:defRPr/>
            </a:pPr>
            <a:r>
              <a:rPr lang="en-US" altLang="ja-JP" sz="2400" i="0" dirty="0" smtClean="0">
                <a:effectLst>
                  <a:outerShdw blurRad="38100" dist="38100" dir="2700000" algn="tl">
                    <a:srgbClr val="C0C0C0"/>
                  </a:outerShdw>
                </a:effectLst>
                <a:ea typeface="MS PGothic" pitchFamily="34" charset="-128"/>
                <a:cs typeface="Arial" pitchFamily="34" charset="0"/>
              </a:rPr>
              <a:t>Libreville, Gabon</a:t>
            </a:r>
          </a:p>
          <a:p>
            <a:pPr algn="ctr">
              <a:defRPr/>
            </a:pPr>
            <a:endParaRPr lang="en-US" altLang="ja-JP" sz="2400" i="0" dirty="0">
              <a:ea typeface="MS PGothic" pitchFamily="34" charset="-128"/>
              <a:cs typeface="Arial" pitchFamily="34" charset="0"/>
            </a:endParaRPr>
          </a:p>
          <a:p>
            <a:pPr algn="ctr">
              <a:defRPr/>
            </a:pPr>
            <a:r>
              <a:rPr lang="en-GB" sz="2400" i="0" dirty="0">
                <a:effectLst>
                  <a:outerShdw blurRad="38100" dist="38100" dir="2700000" algn="tl">
                    <a:srgbClr val="C0C0C0"/>
                  </a:outerShdw>
                </a:effectLst>
                <a:ea typeface="MS PGothic" pitchFamily="34" charset="-128"/>
                <a:cs typeface="Arial" pitchFamily="34" charset="0"/>
              </a:rPr>
              <a:t>Sofie Maddens-Toscano</a:t>
            </a:r>
          </a:p>
          <a:p>
            <a:pPr algn="ctr">
              <a:defRPr/>
            </a:pPr>
            <a:r>
              <a:rPr lang="en-GB" sz="2400" i="0" dirty="0">
                <a:effectLst>
                  <a:outerShdw blurRad="38100" dist="38100" dir="2700000" algn="tl">
                    <a:srgbClr val="C0C0C0"/>
                  </a:outerShdw>
                </a:effectLst>
                <a:ea typeface="MS PGothic" pitchFamily="34" charset="-128"/>
                <a:cs typeface="Arial" pitchFamily="34" charset="0"/>
              </a:rPr>
              <a:t>ITU Expert</a:t>
            </a:r>
          </a:p>
          <a:p>
            <a:pPr algn="ctr">
              <a:defRPr/>
            </a:pPr>
            <a:endParaRPr lang="en-GB" sz="2400" i="0" dirty="0">
              <a:effectLst>
                <a:outerShdw blurRad="38100" dist="38100" dir="2700000" algn="tl">
                  <a:srgbClr val="C0C0C0"/>
                </a:outerShdw>
              </a:effectLst>
              <a:ea typeface="MS PGothic" pitchFamily="34" charset="-128"/>
              <a:cs typeface="Arial" pitchFamily="34" charset="0"/>
            </a:endParaRPr>
          </a:p>
        </p:txBody>
      </p:sp>
      <p:sp>
        <p:nvSpPr>
          <p:cNvPr id="789512" name="Text Box 8"/>
          <p:cNvSpPr txBox="1">
            <a:spLocks noChangeArrowheads="1"/>
          </p:cNvSpPr>
          <p:nvPr/>
        </p:nvSpPr>
        <p:spPr bwMode="auto">
          <a:xfrm>
            <a:off x="304800" y="2209800"/>
            <a:ext cx="8382000" cy="523220"/>
          </a:xfrm>
          <a:prstGeom prst="rect">
            <a:avLst/>
          </a:prstGeom>
          <a:gradFill rotWithShape="1">
            <a:gsLst>
              <a:gs pos="0">
                <a:srgbClr val="3366FF">
                  <a:alpha val="80000"/>
                </a:srgbClr>
              </a:gs>
              <a:gs pos="100000">
                <a:srgbClr val="3366FF">
                  <a:gamma/>
                  <a:shade val="46275"/>
                  <a:invGamma/>
                  <a:alpha val="83000"/>
                </a:srgbClr>
              </a:gs>
            </a:gsLst>
            <a:lin ang="5400000" scaled="1"/>
          </a:gradFill>
          <a:ln w="9525" algn="ctr">
            <a:noFill/>
            <a:miter lim="800000"/>
            <a:headEnd/>
            <a:tailEnd/>
          </a:ln>
          <a:effectLst/>
        </p:spPr>
        <p:txBody>
          <a:bodyPr wrap="square">
            <a:spAutoFit/>
          </a:bodyPr>
          <a:lstStyle/>
          <a:p>
            <a:pPr algn="ctr"/>
            <a:r>
              <a:rPr lang="en-US" sz="2800" i="0" dirty="0" smtClean="0">
                <a:solidFill>
                  <a:schemeClr val="bg1"/>
                </a:solidFill>
                <a:effectLst>
                  <a:outerShdw blurRad="38100" dist="38100" dir="2700000" algn="tl">
                    <a:srgbClr val="000000"/>
                  </a:outerShdw>
                </a:effectLst>
                <a:latin typeface="Trebuchet MS" pitchFamily="34" charset="0"/>
                <a:ea typeface="MS PGothic" pitchFamily="34" charset="-128"/>
              </a:rPr>
              <a:t>Session 1:  Overview of The Current Situation</a:t>
            </a:r>
          </a:p>
        </p:txBody>
      </p:sp>
      <p:pic>
        <p:nvPicPr>
          <p:cNvPr id="2" name="Picture 1"/>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533400" y="228600"/>
            <a:ext cx="1950720" cy="1463040"/>
          </a:xfrm>
          <a:prstGeom prst="rect">
            <a:avLst/>
          </a:prstGeom>
        </p:spPr>
      </p:pic>
      <p:pic>
        <p:nvPicPr>
          <p:cNvPr id="4" name="Picture 3"/>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6831133" y="2907211"/>
            <a:ext cx="1825913" cy="2651760"/>
          </a:xfrm>
          <a:prstGeom prst="rect">
            <a:avLst/>
          </a:prstGeom>
        </p:spPr>
      </p:pic>
    </p:spTree>
  </p:cSld>
  <p:clrMapOvr>
    <a:masterClrMapping/>
  </p:clrMapOvr>
  <p:transition spd="slow">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04800" y="152400"/>
            <a:ext cx="5715000" cy="641350"/>
          </a:xfrm>
        </p:spPr>
        <p:txBody>
          <a:bodyPr/>
          <a:lstStyle/>
          <a:p>
            <a:r>
              <a:rPr lang="en-US" dirty="0" smtClean="0"/>
              <a:t>Scope of UAS Policy</a:t>
            </a:r>
          </a:p>
        </p:txBody>
      </p:sp>
      <p:sp>
        <p:nvSpPr>
          <p:cNvPr id="9219" name="Content Placeholder 2"/>
          <p:cNvSpPr>
            <a:spLocks noGrp="1"/>
          </p:cNvSpPr>
          <p:nvPr>
            <p:ph idx="1"/>
          </p:nvPr>
        </p:nvSpPr>
        <p:spPr>
          <a:xfrm>
            <a:off x="381000" y="1447800"/>
            <a:ext cx="8075613" cy="4797425"/>
          </a:xfrm>
        </p:spPr>
        <p:txBody>
          <a:bodyPr/>
          <a:lstStyle/>
          <a:p>
            <a:r>
              <a:rPr lang="en-US" sz="2400" dirty="0" smtClean="0">
                <a:solidFill>
                  <a:schemeClr val="tx1"/>
                </a:solidFill>
                <a:latin typeface="+mn-lt"/>
                <a:ea typeface="+mn-ea"/>
                <a:cs typeface="+mn-cs"/>
              </a:rPr>
              <a:t>At present, technological change is increasingly challenging the existing policies relating to universal access and service (UAS)</a:t>
            </a:r>
          </a:p>
          <a:p>
            <a:pPr>
              <a:buNone/>
            </a:pPr>
            <a:endParaRPr lang="en-US" sz="2400" dirty="0" smtClean="0">
              <a:solidFill>
                <a:schemeClr val="tx1"/>
              </a:solidFill>
              <a:latin typeface="+mn-lt"/>
              <a:ea typeface="+mn-ea"/>
              <a:cs typeface="+mn-cs"/>
            </a:endParaRPr>
          </a:p>
          <a:p>
            <a:r>
              <a:rPr lang="en-US" sz="2400" dirty="0" smtClean="0">
                <a:solidFill>
                  <a:schemeClr val="tx1"/>
                </a:solidFill>
                <a:latin typeface="+mn-lt"/>
                <a:ea typeface="+mn-ea"/>
                <a:cs typeface="+mn-cs"/>
              </a:rPr>
              <a:t>This is forcing regulatory authorities to rethink the universal service obligations they impose on their carriers and financing mechanisms and to establish a framework that will enable the government to carry out their policy in a converging telecommunications sector</a:t>
            </a:r>
            <a:endParaRPr lang="en-US" sz="2400" dirty="0" smtClean="0"/>
          </a:p>
        </p:txBody>
      </p:sp>
    </p:spTree>
    <p:extLst>
      <p:ext uri="{BB962C8B-B14F-4D97-AF65-F5344CB8AC3E}">
        <p14:creationId xmlns:p14="http://schemas.microsoft.com/office/powerpoint/2010/main" val="2438888365"/>
      </p:ext>
    </p:extLst>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286"/>
            <a:ext cx="6019800" cy="641350"/>
          </a:xfrm>
        </p:spPr>
        <p:txBody>
          <a:bodyPr/>
          <a:lstStyle/>
          <a:p>
            <a:r>
              <a:rPr lang="en-US" dirty="0"/>
              <a:t>Scope of UAS Policy</a:t>
            </a:r>
          </a:p>
        </p:txBody>
      </p:sp>
      <p:sp>
        <p:nvSpPr>
          <p:cNvPr id="3" name="Content Placeholder 2"/>
          <p:cNvSpPr>
            <a:spLocks noGrp="1"/>
          </p:cNvSpPr>
          <p:nvPr>
            <p:ph idx="1"/>
          </p:nvPr>
        </p:nvSpPr>
        <p:spPr>
          <a:xfrm>
            <a:off x="152400" y="914400"/>
            <a:ext cx="8763000" cy="5211763"/>
          </a:xfrm>
        </p:spPr>
        <p:txBody>
          <a:bodyPr/>
          <a:lstStyle/>
          <a:p>
            <a:r>
              <a:rPr lang="en-US" sz="2000" dirty="0" smtClean="0">
                <a:solidFill>
                  <a:schemeClr val="tx1"/>
                </a:solidFill>
                <a:latin typeface="+mn-lt"/>
                <a:ea typeface="+mn-ea"/>
                <a:cs typeface="+mn-cs"/>
              </a:rPr>
              <a:t>Although there is no fixed or standard definition for universal access and service, currently established UAS policies typically seek to meet the following objectives: availability, affordability and accessibility</a:t>
            </a:r>
          </a:p>
          <a:p>
            <a:pPr>
              <a:buNone/>
            </a:pPr>
            <a:endParaRPr lang="en-US" sz="2000" dirty="0" smtClean="0">
              <a:solidFill>
                <a:schemeClr val="tx1"/>
              </a:solidFill>
              <a:latin typeface="+mn-lt"/>
              <a:ea typeface="+mn-ea"/>
              <a:cs typeface="+mn-cs"/>
            </a:endParaRPr>
          </a:p>
          <a:p>
            <a:r>
              <a:rPr lang="en-US" sz="2000" dirty="0" smtClean="0">
                <a:solidFill>
                  <a:schemeClr val="tx1"/>
                </a:solidFill>
                <a:latin typeface="+mn-lt"/>
                <a:ea typeface="+mn-ea"/>
                <a:cs typeface="+mn-cs"/>
              </a:rPr>
              <a:t>Given the importance of new technologies in reaching un-served and under-served rural populations, countries around the world are analyzing and even looking to modify their policies by incorporating new technologies and relying on them to reach rural populations</a:t>
            </a:r>
          </a:p>
          <a:p>
            <a:endParaRPr lang="en-US" sz="2000" dirty="0">
              <a:solidFill>
                <a:schemeClr val="tx1"/>
              </a:solidFill>
            </a:endParaRPr>
          </a:p>
          <a:p>
            <a:r>
              <a:rPr lang="en-US" sz="2000" dirty="0" smtClean="0">
                <a:solidFill>
                  <a:schemeClr val="tx1"/>
                </a:solidFill>
              </a:rPr>
              <a:t>There </a:t>
            </a:r>
            <a:r>
              <a:rPr lang="en-US" sz="2000" dirty="0">
                <a:solidFill>
                  <a:schemeClr val="tx1"/>
                </a:solidFill>
              </a:rPr>
              <a:t>is a strong case for an expansion of the “social </a:t>
            </a:r>
            <a:r>
              <a:rPr lang="en-US" sz="2000" dirty="0" smtClean="0">
                <a:solidFill>
                  <a:schemeClr val="tx1"/>
                </a:solidFill>
              </a:rPr>
              <a:t>inclusion” objective </a:t>
            </a:r>
            <a:r>
              <a:rPr lang="en-US" sz="2000" dirty="0">
                <a:solidFill>
                  <a:schemeClr val="tx1"/>
                </a:solidFill>
              </a:rPr>
              <a:t>to include broadband connectivity, telephony service coverage, and </a:t>
            </a:r>
            <a:r>
              <a:rPr lang="en-US" sz="2000" dirty="0" smtClean="0">
                <a:solidFill>
                  <a:schemeClr val="tx1"/>
                </a:solidFill>
              </a:rPr>
              <a:t>Internet access</a:t>
            </a:r>
            <a:r>
              <a:rPr lang="en-US" sz="2000" dirty="0">
                <a:solidFill>
                  <a:schemeClr val="tx1"/>
                </a:solidFill>
              </a:rPr>
              <a:t>, aimed at medium‐sized rural </a:t>
            </a:r>
            <a:r>
              <a:rPr lang="en-US" sz="2000" dirty="0" smtClean="0">
                <a:solidFill>
                  <a:schemeClr val="tx1"/>
                </a:solidFill>
              </a:rPr>
              <a:t>communities</a:t>
            </a:r>
            <a:endParaRPr lang="en-US" sz="2000" dirty="0" smtClean="0"/>
          </a:p>
          <a:p>
            <a:pPr>
              <a:buNone/>
            </a:pP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4136553708"/>
      </p:ext>
    </p:extLst>
  </p:cSld>
  <p:clrMapOvr>
    <a:masterClrMapping/>
  </p:clrMapOvr>
  <p:transition spd="slow">
    <p:diamon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286"/>
            <a:ext cx="6019800" cy="641350"/>
          </a:xfrm>
        </p:spPr>
        <p:txBody>
          <a:bodyPr/>
          <a:lstStyle/>
          <a:p>
            <a:r>
              <a:rPr lang="en-US" dirty="0"/>
              <a:t>Scope of UAS Policy</a:t>
            </a:r>
          </a:p>
        </p:txBody>
      </p:sp>
      <p:sp>
        <p:nvSpPr>
          <p:cNvPr id="3" name="Content Placeholder 2"/>
          <p:cNvSpPr>
            <a:spLocks noGrp="1"/>
          </p:cNvSpPr>
          <p:nvPr>
            <p:ph idx="1"/>
          </p:nvPr>
        </p:nvSpPr>
        <p:spPr>
          <a:xfrm>
            <a:off x="152400" y="1371600"/>
            <a:ext cx="8763000" cy="4754563"/>
          </a:xfrm>
        </p:spPr>
        <p:txBody>
          <a:bodyPr/>
          <a:lstStyle/>
          <a:p>
            <a:pPr>
              <a:lnSpc>
                <a:spcPct val="80000"/>
              </a:lnSpc>
            </a:pPr>
            <a:r>
              <a:rPr lang="en-US" sz="2400" dirty="0"/>
              <a:t>Today, the </a:t>
            </a:r>
            <a:r>
              <a:rPr lang="en-US" sz="2400" dirty="0" smtClean="0"/>
              <a:t>scope of </a:t>
            </a:r>
            <a:r>
              <a:rPr lang="en-US" sz="2400" dirty="0"/>
              <a:t>UA and US include: </a:t>
            </a:r>
            <a:br>
              <a:rPr lang="en-US" sz="2400" dirty="0"/>
            </a:br>
            <a:endParaRPr lang="en-US" sz="2400" dirty="0"/>
          </a:p>
          <a:p>
            <a:pPr lvl="1">
              <a:lnSpc>
                <a:spcPct val="80000"/>
              </a:lnSpc>
            </a:pPr>
            <a:r>
              <a:rPr lang="en-US" sz="2000" b="1" dirty="0"/>
              <a:t>Telephony</a:t>
            </a:r>
            <a:r>
              <a:rPr lang="en-US" sz="2000" dirty="0"/>
              <a:t> (voice calls and text messages), offering one-to-one communication as well as content distribution to a wider group </a:t>
            </a:r>
          </a:p>
          <a:p>
            <a:pPr lvl="1">
              <a:lnSpc>
                <a:spcPct val="80000"/>
              </a:lnSpc>
            </a:pPr>
            <a:r>
              <a:rPr lang="en-US" sz="2000" b="1" dirty="0"/>
              <a:t>Narrowband and broadband Internet</a:t>
            </a:r>
            <a:r>
              <a:rPr lang="en-US" sz="2000" dirty="0"/>
              <a:t>, providing e-mail, live-chats, web-browsing, content distribution, Voice Over IP (VoIP) and IP Television (IPTV), among many other applications and services – here though accessibility through instruction and assistance and content that is useful and appealing is particularly important</a:t>
            </a:r>
          </a:p>
          <a:p>
            <a:pPr lvl="1">
              <a:lnSpc>
                <a:spcPct val="80000"/>
              </a:lnSpc>
            </a:pPr>
            <a:r>
              <a:rPr lang="en-US" sz="2000" b="1" dirty="0"/>
              <a:t>Radio and television broadcasting</a:t>
            </a:r>
            <a:r>
              <a:rPr lang="en-US" sz="2000" dirty="0"/>
              <a:t>. broadcasting is increasingly being considered, due to the convergence of technologies and triple-play offers by service providers (e.g., cable TV operators also providing telephone and Internet services). UAS policies exploring the inclusion of broadcasting are emerging</a:t>
            </a:r>
          </a:p>
          <a:p>
            <a:pPr>
              <a:buNone/>
            </a:pPr>
            <a:endParaRPr lang="en-US" sz="2000" dirty="0" smtClean="0"/>
          </a:p>
          <a:p>
            <a:pPr>
              <a:buNone/>
            </a:pP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2399035201"/>
      </p:ext>
    </p:extLst>
  </p:cSld>
  <p:clrMapOvr>
    <a:masterClrMapping/>
  </p:clrMapOvr>
  <p:transition spd="slow">
    <p:diamon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286"/>
            <a:ext cx="6019800" cy="641350"/>
          </a:xfrm>
        </p:spPr>
        <p:txBody>
          <a:bodyPr/>
          <a:lstStyle/>
          <a:p>
            <a:r>
              <a:rPr lang="en-US" dirty="0"/>
              <a:t>Scope of UAS Policy</a:t>
            </a:r>
          </a:p>
        </p:txBody>
      </p:sp>
      <p:sp>
        <p:nvSpPr>
          <p:cNvPr id="3" name="Content Placeholder 2"/>
          <p:cNvSpPr>
            <a:spLocks noGrp="1"/>
          </p:cNvSpPr>
          <p:nvPr>
            <p:ph idx="1"/>
          </p:nvPr>
        </p:nvSpPr>
        <p:spPr>
          <a:xfrm>
            <a:off x="152400" y="1371600"/>
            <a:ext cx="8763000" cy="4754563"/>
          </a:xfrm>
        </p:spPr>
        <p:txBody>
          <a:bodyPr/>
          <a:lstStyle/>
          <a:p>
            <a:r>
              <a:rPr lang="en-US" sz="2400" i="1" dirty="0" smtClean="0"/>
              <a:t>Examples</a:t>
            </a:r>
          </a:p>
          <a:p>
            <a:pPr marL="0" indent="0">
              <a:buNone/>
            </a:pPr>
            <a:endParaRPr lang="en-US" sz="2400" i="1" dirty="0" smtClean="0"/>
          </a:p>
          <a:p>
            <a:pPr lvl="1"/>
            <a:r>
              <a:rPr lang="en-US" sz="1800" dirty="0" smtClean="0"/>
              <a:t>definitions </a:t>
            </a:r>
            <a:r>
              <a:rPr lang="en-US" sz="1800" dirty="0"/>
              <a:t>in ECOWAS-UEMOA vary with most countries referring to voice, but a few </a:t>
            </a:r>
            <a:r>
              <a:rPr lang="en-US" sz="1800" dirty="0" smtClean="0"/>
              <a:t>countries like, for example, Ghana </a:t>
            </a:r>
            <a:r>
              <a:rPr lang="en-US" sz="1800" dirty="0"/>
              <a:t>have considered including a wider range of services </a:t>
            </a:r>
            <a:r>
              <a:rPr lang="en-US" sz="1800" dirty="0" smtClean="0"/>
              <a:t>and include </a:t>
            </a:r>
            <a:r>
              <a:rPr lang="en-US" sz="1800" dirty="0"/>
              <a:t>voice, data transmission, Internet access, access to relevant local content and broadband, in the scope of “basic.”</a:t>
            </a:r>
            <a:endParaRPr lang="en-US" sz="1800" dirty="0" smtClean="0"/>
          </a:p>
          <a:p>
            <a:pPr>
              <a:buNone/>
            </a:pP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2229993725"/>
      </p:ext>
    </p:extLst>
  </p:cSld>
  <p:clrMapOvr>
    <a:masterClrMapping/>
  </p:clrMapOvr>
  <p:transition spd="slow">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286"/>
            <a:ext cx="6019800" cy="641350"/>
          </a:xfrm>
        </p:spPr>
        <p:txBody>
          <a:bodyPr/>
          <a:lstStyle/>
          <a:p>
            <a:r>
              <a:rPr lang="en-US" dirty="0"/>
              <a:t>Scope of </a:t>
            </a:r>
            <a:r>
              <a:rPr lang="en-US" dirty="0" smtClean="0"/>
              <a:t>UAS</a:t>
            </a:r>
            <a:endParaRPr lang="en-US" dirty="0"/>
          </a:p>
        </p:txBody>
      </p:sp>
      <p:sp>
        <p:nvSpPr>
          <p:cNvPr id="3" name="Content Placeholder 2"/>
          <p:cNvSpPr>
            <a:spLocks noGrp="1"/>
          </p:cNvSpPr>
          <p:nvPr>
            <p:ph idx="1"/>
          </p:nvPr>
        </p:nvSpPr>
        <p:spPr>
          <a:xfrm>
            <a:off x="152400" y="1371600"/>
            <a:ext cx="8763000" cy="4754563"/>
          </a:xfrm>
        </p:spPr>
        <p:txBody>
          <a:bodyPr/>
          <a:lstStyle/>
          <a:p>
            <a:pPr>
              <a:lnSpc>
                <a:spcPct val="80000"/>
              </a:lnSpc>
            </a:pPr>
            <a:r>
              <a:rPr lang="en-US" sz="2800" i="1" dirty="0" smtClean="0"/>
              <a:t>Examples</a:t>
            </a:r>
            <a:endParaRPr lang="en-US" sz="2800" dirty="0"/>
          </a:p>
          <a:p>
            <a:pPr>
              <a:lnSpc>
                <a:spcPct val="80000"/>
              </a:lnSpc>
            </a:pPr>
            <a:endParaRPr lang="en-US" sz="2800" dirty="0" smtClean="0"/>
          </a:p>
          <a:p>
            <a:pPr lvl="1">
              <a:lnSpc>
                <a:spcPct val="80000"/>
              </a:lnSpc>
            </a:pPr>
            <a:r>
              <a:rPr lang="en-US" sz="2000" dirty="0" smtClean="0"/>
              <a:t>EU </a:t>
            </a:r>
            <a:r>
              <a:rPr lang="en-US" sz="2000" dirty="0"/>
              <a:t>member states must ensure: </a:t>
            </a:r>
          </a:p>
          <a:p>
            <a:pPr>
              <a:lnSpc>
                <a:spcPct val="80000"/>
              </a:lnSpc>
              <a:buFontTx/>
              <a:buNone/>
            </a:pPr>
            <a:endParaRPr lang="en-US" sz="2800" dirty="0"/>
          </a:p>
          <a:p>
            <a:pPr lvl="2">
              <a:lnSpc>
                <a:spcPct val="80000"/>
              </a:lnSpc>
            </a:pPr>
            <a:r>
              <a:rPr lang="en-US" sz="1600" dirty="0"/>
              <a:t>Ability to make and receive local, national and long distance calls, fax communications, and to have functional access; </a:t>
            </a:r>
          </a:p>
          <a:p>
            <a:pPr lvl="2">
              <a:lnSpc>
                <a:spcPct val="80000"/>
              </a:lnSpc>
            </a:pPr>
            <a:r>
              <a:rPr lang="en-US" sz="1600" dirty="0"/>
              <a:t>Access to directory and enquiry services; </a:t>
            </a:r>
          </a:p>
          <a:p>
            <a:pPr lvl="2">
              <a:lnSpc>
                <a:spcPct val="80000"/>
              </a:lnSpc>
            </a:pPr>
            <a:r>
              <a:rPr lang="en-US" sz="1600" dirty="0"/>
              <a:t>Availability of public pay phones; </a:t>
            </a:r>
          </a:p>
          <a:p>
            <a:pPr lvl="2">
              <a:lnSpc>
                <a:spcPct val="80000"/>
              </a:lnSpc>
            </a:pPr>
            <a:r>
              <a:rPr lang="en-US" sz="1600" dirty="0"/>
              <a:t>Disabled have access to the same services at an affordable price. </a:t>
            </a:r>
            <a:endParaRPr lang="en-US" sz="1600" i="1" dirty="0"/>
          </a:p>
          <a:p>
            <a:pPr lvl="2">
              <a:lnSpc>
                <a:spcPct val="80000"/>
              </a:lnSpc>
            </a:pPr>
            <a:r>
              <a:rPr lang="en-US" sz="1600" dirty="0"/>
              <a:t>Connection that provides “functional” Internet access.</a:t>
            </a:r>
            <a:endParaRPr lang="en-US" altLang="zh-CN" sz="1600" dirty="0">
              <a:ea typeface="宋体" pitchFamily="2" charset="-122"/>
            </a:endParaRPr>
          </a:p>
          <a:p>
            <a:pPr lvl="2">
              <a:lnSpc>
                <a:spcPct val="80000"/>
              </a:lnSpc>
            </a:pPr>
            <a:r>
              <a:rPr lang="en-US" altLang="zh-CN" sz="1600" dirty="0">
                <a:ea typeface="宋体" pitchFamily="2" charset="-122"/>
              </a:rPr>
              <a:t>Response to reasonable requests to install a telephone line, offering the same prices irrespective of location. </a:t>
            </a:r>
            <a:endParaRPr lang="en-US" sz="1600" dirty="0"/>
          </a:p>
          <a:p>
            <a:pPr>
              <a:buNone/>
            </a:pP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3477102962"/>
      </p:ext>
    </p:extLst>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772400" cy="641350"/>
          </a:xfrm>
        </p:spPr>
        <p:txBody>
          <a:bodyPr/>
          <a:lstStyle/>
          <a:p>
            <a:r>
              <a:rPr lang="en-US" dirty="0" smtClean="0"/>
              <a:t>Scope of UAS</a:t>
            </a:r>
            <a:endParaRPr lang="en-US" dirty="0"/>
          </a:p>
        </p:txBody>
      </p:sp>
      <p:sp>
        <p:nvSpPr>
          <p:cNvPr id="3" name="Content Placeholder 2"/>
          <p:cNvSpPr>
            <a:spLocks noGrp="1"/>
          </p:cNvSpPr>
          <p:nvPr>
            <p:ph idx="1"/>
          </p:nvPr>
        </p:nvSpPr>
        <p:spPr>
          <a:xfrm>
            <a:off x="381000" y="1066800"/>
            <a:ext cx="8075613" cy="5178425"/>
          </a:xfrm>
        </p:spPr>
        <p:txBody>
          <a:bodyPr/>
          <a:lstStyle/>
          <a:p>
            <a:r>
              <a:rPr lang="en-US" sz="2800" b="1" dirty="0" smtClean="0"/>
              <a:t>Uganda</a:t>
            </a:r>
          </a:p>
          <a:p>
            <a:pPr marL="0" indent="0">
              <a:buNone/>
            </a:pPr>
            <a:endParaRPr lang="en-US" sz="2800" b="1" dirty="0" smtClean="0"/>
          </a:p>
          <a:p>
            <a:pPr lvl="1"/>
            <a:r>
              <a:rPr lang="en-US" sz="2400" dirty="0">
                <a:ea typeface="+mn-ea"/>
              </a:rPr>
              <a:t>Ensure universal availability of connections by every person or individual households to public communication networks through inter alia pay phones, community </a:t>
            </a:r>
            <a:r>
              <a:rPr lang="en-US" sz="2400" dirty="0" err="1" smtClean="0">
                <a:ea typeface="+mn-ea"/>
              </a:rPr>
              <a:t>tele</a:t>
            </a:r>
            <a:r>
              <a:rPr lang="en-US" sz="2400" dirty="0" smtClean="0">
                <a:ea typeface="+mn-ea"/>
              </a:rPr>
              <a:t> centers, </a:t>
            </a:r>
            <a:r>
              <a:rPr lang="en-US" sz="2400" dirty="0" err="1" smtClean="0">
                <a:ea typeface="+mn-ea"/>
              </a:rPr>
              <a:t>tele</a:t>
            </a:r>
            <a:r>
              <a:rPr lang="en-US" sz="2400" dirty="0">
                <a:ea typeface="+mn-ea"/>
              </a:rPr>
              <a:t> </a:t>
            </a:r>
            <a:r>
              <a:rPr lang="en-US" sz="2400" dirty="0" smtClean="0">
                <a:ea typeface="+mn-ea"/>
              </a:rPr>
              <a:t> boutiques</a:t>
            </a:r>
            <a:r>
              <a:rPr lang="en-US" sz="2400" dirty="0">
                <a:ea typeface="+mn-ea"/>
              </a:rPr>
              <a:t>, kiosks, cafes or community communications internet access </a:t>
            </a:r>
            <a:r>
              <a:rPr lang="en-US" sz="2400" dirty="0" smtClean="0">
                <a:ea typeface="+mn-ea"/>
              </a:rPr>
              <a:t>terminals</a:t>
            </a:r>
            <a:endParaRPr lang="en-US" sz="2400" dirty="0">
              <a:ea typeface="+mn-ea"/>
            </a:endParaRP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15</a:t>
            </a:fld>
            <a:endParaRPr lang="en-US"/>
          </a:p>
        </p:txBody>
      </p:sp>
    </p:spTree>
    <p:extLst>
      <p:ext uri="{BB962C8B-B14F-4D97-AF65-F5344CB8AC3E}">
        <p14:creationId xmlns:p14="http://schemas.microsoft.com/office/powerpoint/2010/main" val="1753480911"/>
      </p:ext>
    </p:extLst>
  </p:cSld>
  <p:clrMapOvr>
    <a:masterClrMapping/>
  </p:clrMapOvr>
  <p:transition spd="slow">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772400" cy="641350"/>
          </a:xfrm>
        </p:spPr>
        <p:txBody>
          <a:bodyPr/>
          <a:lstStyle/>
          <a:p>
            <a:r>
              <a:rPr lang="en-US" dirty="0" smtClean="0"/>
              <a:t>Scope of UAS</a:t>
            </a:r>
            <a:endParaRPr lang="en-US" dirty="0"/>
          </a:p>
        </p:txBody>
      </p:sp>
      <p:sp>
        <p:nvSpPr>
          <p:cNvPr id="3" name="Content Placeholder 2"/>
          <p:cNvSpPr>
            <a:spLocks noGrp="1"/>
          </p:cNvSpPr>
          <p:nvPr>
            <p:ph idx="1"/>
          </p:nvPr>
        </p:nvSpPr>
        <p:spPr>
          <a:xfrm>
            <a:off x="381000" y="1066800"/>
            <a:ext cx="8075613" cy="5178425"/>
          </a:xfrm>
        </p:spPr>
        <p:txBody>
          <a:bodyPr/>
          <a:lstStyle/>
          <a:p>
            <a:r>
              <a:rPr lang="en-US" sz="2400" b="1" dirty="0" smtClean="0"/>
              <a:t>Uganda</a:t>
            </a:r>
          </a:p>
          <a:p>
            <a:pPr lvl="1"/>
            <a:r>
              <a:rPr lang="en-US" sz="2000" dirty="0" smtClean="0">
                <a:ea typeface="+mn-ea"/>
              </a:rPr>
              <a:t>connection </a:t>
            </a:r>
            <a:r>
              <a:rPr lang="en-US" sz="2000" dirty="0">
                <a:ea typeface="+mn-ea"/>
              </a:rPr>
              <a:t>to a fixed communication network able to support voice telephony, fax and data transmission; </a:t>
            </a:r>
            <a:endParaRPr lang="en-US" sz="2000" dirty="0" smtClean="0">
              <a:ea typeface="+mn-ea"/>
            </a:endParaRPr>
          </a:p>
          <a:p>
            <a:pPr lvl="1"/>
            <a:r>
              <a:rPr lang="en-US" sz="2000" dirty="0" smtClean="0">
                <a:ea typeface="+mn-ea"/>
              </a:rPr>
              <a:t>reasonable </a:t>
            </a:r>
            <a:r>
              <a:rPr lang="en-US" sz="2000" dirty="0">
                <a:ea typeface="+mn-ea"/>
              </a:rPr>
              <a:t>geographic access to public call boxes across Uganda; </a:t>
            </a:r>
            <a:endParaRPr lang="en-US" sz="2000" dirty="0" smtClean="0">
              <a:ea typeface="+mn-ea"/>
            </a:endParaRPr>
          </a:p>
          <a:p>
            <a:pPr lvl="1"/>
            <a:r>
              <a:rPr lang="en-US" sz="2000" dirty="0" smtClean="0">
                <a:ea typeface="+mn-ea"/>
              </a:rPr>
              <a:t>the </a:t>
            </a:r>
            <a:r>
              <a:rPr lang="en-US" sz="2000" dirty="0">
                <a:ea typeface="+mn-ea"/>
              </a:rPr>
              <a:t>ability of consumers to access emergency and free services, operator assistance and directory inquiry services; </a:t>
            </a:r>
            <a:endParaRPr lang="en-US" sz="2000" dirty="0" smtClean="0">
              <a:ea typeface="+mn-ea"/>
            </a:endParaRPr>
          </a:p>
          <a:p>
            <a:pPr lvl="1"/>
            <a:r>
              <a:rPr lang="en-US" sz="2000" dirty="0" smtClean="0">
                <a:ea typeface="+mn-ea"/>
              </a:rPr>
              <a:t>the </a:t>
            </a:r>
            <a:r>
              <a:rPr lang="en-US" sz="2000" dirty="0">
                <a:ea typeface="+mn-ea"/>
              </a:rPr>
              <a:t>ability to meet needs of people with disabilities, the delivery of affordable basic communication services to all customers on reasonable request; </a:t>
            </a:r>
            <a:endParaRPr lang="en-US" sz="2000" dirty="0" smtClean="0">
              <a:ea typeface="+mn-ea"/>
            </a:endParaRPr>
          </a:p>
          <a:p>
            <a:pPr lvl="1"/>
            <a:r>
              <a:rPr lang="en-US" sz="2000" dirty="0" smtClean="0">
                <a:ea typeface="+mn-ea"/>
              </a:rPr>
              <a:t>providing </a:t>
            </a:r>
            <a:r>
              <a:rPr lang="en-US" sz="2000" dirty="0">
                <a:ea typeface="+mn-ea"/>
              </a:rPr>
              <a:t>customers with disabilities with the same or equivalent services as all other customers so as to have access to the same level of universal </a:t>
            </a:r>
            <a:r>
              <a:rPr lang="en-US" sz="2000" dirty="0" smtClean="0">
                <a:ea typeface="+mn-ea"/>
              </a:rPr>
              <a:t>service</a:t>
            </a:r>
            <a:endParaRPr lang="en-US" sz="2000" dirty="0">
              <a:ea typeface="+mn-ea"/>
            </a:endParaRP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16</a:t>
            </a:fld>
            <a:endParaRPr lang="en-US"/>
          </a:p>
        </p:txBody>
      </p:sp>
    </p:spTree>
    <p:extLst>
      <p:ext uri="{BB962C8B-B14F-4D97-AF65-F5344CB8AC3E}">
        <p14:creationId xmlns:p14="http://schemas.microsoft.com/office/powerpoint/2010/main" val="1693287465"/>
      </p:ext>
    </p:extLst>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
            <a:ext cx="6248400" cy="641350"/>
          </a:xfrm>
        </p:spPr>
        <p:txBody>
          <a:bodyPr/>
          <a:lstStyle/>
          <a:p>
            <a:r>
              <a:rPr lang="en-US" dirty="0" smtClean="0"/>
              <a:t>Scope of UAS </a:t>
            </a:r>
            <a:endParaRPr lang="en-US" dirty="0"/>
          </a:p>
        </p:txBody>
      </p:sp>
      <p:sp>
        <p:nvSpPr>
          <p:cNvPr id="5" name="Content Placeholder 4"/>
          <p:cNvSpPr>
            <a:spLocks noGrp="1"/>
          </p:cNvSpPr>
          <p:nvPr>
            <p:ph idx="1"/>
          </p:nvPr>
        </p:nvSpPr>
        <p:spPr>
          <a:xfrm>
            <a:off x="381000" y="1066800"/>
            <a:ext cx="8305800" cy="5178425"/>
          </a:xfrm>
        </p:spPr>
        <p:txBody>
          <a:bodyPr/>
          <a:lstStyle/>
          <a:p>
            <a:r>
              <a:rPr lang="en-US" sz="2000" dirty="0"/>
              <a:t>Today, over 40 countries include broadband in their universal service or universal access </a:t>
            </a:r>
            <a:r>
              <a:rPr lang="en-US" sz="2000" dirty="0" smtClean="0"/>
              <a:t>definitions</a:t>
            </a:r>
            <a:endParaRPr lang="en-US" sz="2000" dirty="0"/>
          </a:p>
          <a:p>
            <a:pPr marL="0" indent="0">
              <a:buNone/>
            </a:pPr>
            <a:endParaRPr lang="en-US" sz="2000" dirty="0" smtClean="0"/>
          </a:p>
          <a:p>
            <a:pPr lvl="1"/>
            <a:r>
              <a:rPr lang="en-US" sz="1800" dirty="0" smtClean="0"/>
              <a:t>In </a:t>
            </a:r>
            <a:r>
              <a:rPr lang="en-US" sz="1800" dirty="0"/>
              <a:t>February 2000, the Estonian </a:t>
            </a:r>
            <a:r>
              <a:rPr lang="en-US" sz="1800" dirty="0" err="1"/>
              <a:t>Riigikogu</a:t>
            </a:r>
            <a:r>
              <a:rPr lang="en-US" sz="1800" dirty="0"/>
              <a:t> (Parliament) enacted the new Telecommunications Act, adding Internet access to its universal service list. It has also been indicated that internet access is a legal </a:t>
            </a:r>
            <a:r>
              <a:rPr lang="en-US" sz="1800" dirty="0" smtClean="0"/>
              <a:t>right</a:t>
            </a:r>
          </a:p>
          <a:p>
            <a:pPr lvl="1"/>
            <a:r>
              <a:rPr lang="en-US" sz="1800" dirty="0" smtClean="0"/>
              <a:t>India </a:t>
            </a:r>
            <a:r>
              <a:rPr lang="en-US" sz="1800" dirty="0"/>
              <a:t>was one of the first countries to include broadband in the mandate of its universal service fund in </a:t>
            </a:r>
            <a:r>
              <a:rPr lang="en-US" sz="1800" dirty="0" smtClean="0"/>
              <a:t>2006</a:t>
            </a:r>
          </a:p>
          <a:p>
            <a:pPr lvl="1"/>
            <a:r>
              <a:rPr lang="en-US" sz="1800" dirty="0" smtClean="0"/>
              <a:t>Switzerland </a:t>
            </a:r>
            <a:r>
              <a:rPr lang="en-US" sz="1800" dirty="0"/>
              <a:t>included </a:t>
            </a:r>
            <a:r>
              <a:rPr lang="en-US" sz="1800" dirty="0" smtClean="0"/>
              <a:t>broadband in </a:t>
            </a:r>
            <a:r>
              <a:rPr lang="en-US" sz="1800" dirty="0"/>
              <a:t>the scope of the Universal Service Obligations since 2008 </a:t>
            </a:r>
            <a:endParaRPr lang="en-US" sz="1800" dirty="0" smtClean="0"/>
          </a:p>
          <a:p>
            <a:pPr lvl="1"/>
            <a:r>
              <a:rPr lang="en-US" sz="1800" dirty="0" smtClean="0"/>
              <a:t>In </a:t>
            </a:r>
            <a:r>
              <a:rPr lang="en-US" sz="1800" dirty="0"/>
              <a:t>Finland broadband access is a legal </a:t>
            </a:r>
            <a:r>
              <a:rPr lang="en-US" sz="1800" dirty="0" smtClean="0"/>
              <a:t>right</a:t>
            </a:r>
            <a:endParaRPr lang="en-US" sz="1800" dirty="0"/>
          </a:p>
        </p:txBody>
      </p:sp>
      <p:sp>
        <p:nvSpPr>
          <p:cNvPr id="3" name="Slide Number Placeholder 2"/>
          <p:cNvSpPr>
            <a:spLocks noGrp="1"/>
          </p:cNvSpPr>
          <p:nvPr>
            <p:ph type="sldNum" sz="quarter" idx="10"/>
          </p:nvPr>
        </p:nvSpPr>
        <p:spPr/>
        <p:txBody>
          <a:bodyPr/>
          <a:lstStyle/>
          <a:p>
            <a:pPr>
              <a:defRPr/>
            </a:pPr>
            <a:fld id="{4DD9B724-22FF-46F0-8BDB-39DBA5AA1B23}" type="slidenum">
              <a:rPr lang="en-US" smtClean="0"/>
              <a:pPr>
                <a:defRPr/>
              </a:pPr>
              <a:t>17</a:t>
            </a:fld>
            <a:endParaRPr lang="en-US"/>
          </a:p>
        </p:txBody>
      </p:sp>
    </p:spTree>
    <p:extLst>
      <p:ext uri="{BB962C8B-B14F-4D97-AF65-F5344CB8AC3E}">
        <p14:creationId xmlns:p14="http://schemas.microsoft.com/office/powerpoint/2010/main" val="445997053"/>
      </p:ext>
    </p:extLst>
  </p:cSld>
  <p:clrMapOvr>
    <a:masterClrMapping/>
  </p:clrMapOvr>
  <p:transition spd="slow">
    <p:diamon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286"/>
            <a:ext cx="6019800" cy="641350"/>
          </a:xfrm>
        </p:spPr>
        <p:txBody>
          <a:bodyPr/>
          <a:lstStyle/>
          <a:p>
            <a:r>
              <a:rPr lang="en-US" dirty="0"/>
              <a:t>Scope of UAS Policy</a:t>
            </a:r>
          </a:p>
        </p:txBody>
      </p:sp>
      <p:sp>
        <p:nvSpPr>
          <p:cNvPr id="3" name="Content Placeholder 2"/>
          <p:cNvSpPr>
            <a:spLocks noGrp="1"/>
          </p:cNvSpPr>
          <p:nvPr>
            <p:ph idx="1"/>
          </p:nvPr>
        </p:nvSpPr>
        <p:spPr>
          <a:xfrm>
            <a:off x="152400" y="1371600"/>
            <a:ext cx="8763000" cy="4754563"/>
          </a:xfrm>
        </p:spPr>
        <p:txBody>
          <a:bodyPr/>
          <a:lstStyle/>
          <a:p>
            <a:pPr>
              <a:lnSpc>
                <a:spcPct val="80000"/>
              </a:lnSpc>
            </a:pPr>
            <a:r>
              <a:rPr lang="en-US" sz="2000" dirty="0"/>
              <a:t>UAS needs to be </a:t>
            </a:r>
            <a:r>
              <a:rPr lang="en-US" sz="2000" b="1" dirty="0"/>
              <a:t>accessible</a:t>
            </a:r>
            <a:r>
              <a:rPr lang="en-US" sz="2000" dirty="0"/>
              <a:t> and </a:t>
            </a:r>
            <a:r>
              <a:rPr lang="en-US" sz="2000" b="1" dirty="0"/>
              <a:t>affordable</a:t>
            </a:r>
            <a:r>
              <a:rPr lang="en-US" sz="2000" dirty="0"/>
              <a:t> as well as </a:t>
            </a:r>
            <a:r>
              <a:rPr lang="en-US" sz="2000" b="1" dirty="0"/>
              <a:t>available</a:t>
            </a:r>
            <a:r>
              <a:rPr lang="en-US" sz="2000" dirty="0"/>
              <a:t>  - the definition of the scope might include:</a:t>
            </a:r>
            <a:br>
              <a:rPr lang="en-US" sz="2000" dirty="0"/>
            </a:br>
            <a:endParaRPr lang="en-US" sz="2000" dirty="0"/>
          </a:p>
          <a:p>
            <a:pPr lvl="1">
              <a:lnSpc>
                <a:spcPct val="80000"/>
              </a:lnSpc>
            </a:pPr>
            <a:r>
              <a:rPr lang="en-US" sz="1800" dirty="0"/>
              <a:t>Times of day when there is access to the service; </a:t>
            </a:r>
          </a:p>
          <a:p>
            <a:pPr lvl="1">
              <a:lnSpc>
                <a:spcPct val="80000"/>
              </a:lnSpc>
            </a:pPr>
            <a:r>
              <a:rPr lang="en-US" sz="1800" dirty="0"/>
              <a:t>Type of shelter for the terminals;</a:t>
            </a:r>
          </a:p>
          <a:p>
            <a:pPr lvl="1">
              <a:lnSpc>
                <a:spcPct val="80000"/>
              </a:lnSpc>
            </a:pPr>
            <a:r>
              <a:rPr lang="en-US" sz="1800" dirty="0"/>
              <a:t>Access to and usability of the terminal for people with physical disabilities; </a:t>
            </a:r>
          </a:p>
          <a:p>
            <a:pPr lvl="1">
              <a:lnSpc>
                <a:spcPct val="80000"/>
              </a:lnSpc>
            </a:pPr>
            <a:r>
              <a:rPr lang="en-US" sz="1800" dirty="0"/>
              <a:t>Convenience and pleasantness of location for all target groups of users (e.g., women might not wish to enter a bar to use a service); </a:t>
            </a:r>
          </a:p>
          <a:p>
            <a:pPr lvl="1">
              <a:lnSpc>
                <a:spcPct val="80000"/>
              </a:lnSpc>
            </a:pPr>
            <a:r>
              <a:rPr lang="en-US" sz="1800" dirty="0"/>
              <a:t>Quality of service (network reliability, fault repair times and call quality for telephony and prescribed down and upstream data rates for the Internet service). </a:t>
            </a:r>
          </a:p>
          <a:p>
            <a:pPr lvl="1">
              <a:lnSpc>
                <a:spcPct val="80000"/>
              </a:lnSpc>
            </a:pPr>
            <a:r>
              <a:rPr lang="en-US" sz="1800" dirty="0"/>
              <a:t>Payment methods (e.g., cash or prepaid cards) and for prepaid cards, availability of sales outlets; and </a:t>
            </a:r>
          </a:p>
          <a:p>
            <a:pPr lvl="1">
              <a:lnSpc>
                <a:spcPct val="80000"/>
              </a:lnSpc>
            </a:pPr>
            <a:r>
              <a:rPr lang="en-US" sz="1800" dirty="0"/>
              <a:t>Personal support for using the services</a:t>
            </a:r>
          </a:p>
          <a:p>
            <a:pPr>
              <a:buNone/>
            </a:pP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803059408"/>
      </p:ext>
    </p:extLst>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371475" y="1412776"/>
            <a:ext cx="6437035"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pPr>
            <a:r>
              <a:rPr lang="en-US" sz="2000" i="0" dirty="0">
                <a:solidFill>
                  <a:srgbClr val="5C5C5C"/>
                </a:solidFill>
              </a:rPr>
              <a:t>Global Symposium of </a:t>
            </a:r>
            <a:r>
              <a:rPr lang="en-US" sz="2000" i="0" dirty="0" smtClean="0">
                <a:solidFill>
                  <a:srgbClr val="5C5C5C"/>
                </a:solidFill>
              </a:rPr>
              <a:t>Regulators - 2011 </a:t>
            </a:r>
            <a:r>
              <a:rPr lang="en-US" sz="2000" i="0" dirty="0">
                <a:solidFill>
                  <a:srgbClr val="5C5C5C"/>
                </a:solidFill>
              </a:rPr>
              <a:t>Best Practice Guidelines </a:t>
            </a:r>
          </a:p>
          <a:p>
            <a:r>
              <a:rPr lang="en-US" sz="2000" b="0" i="0" dirty="0">
                <a:solidFill>
                  <a:srgbClr val="5C5C5C"/>
                </a:solidFill>
              </a:rPr>
              <a:t>Including broadband Internet access in the universal service definition can be a first step to bridging the looming digital divide. </a:t>
            </a:r>
          </a:p>
          <a:p>
            <a:r>
              <a:rPr lang="en-US" sz="2000" b="0" i="0" dirty="0">
                <a:solidFill>
                  <a:srgbClr val="5C5C5C"/>
                </a:solidFill>
              </a:rPr>
              <a:t>Universal service </a:t>
            </a:r>
            <a:r>
              <a:rPr lang="en-US" sz="2000" b="0" i="0" dirty="0" smtClean="0">
                <a:solidFill>
                  <a:srgbClr val="5C5C5C"/>
                </a:solidFill>
              </a:rPr>
              <a:t>programs </a:t>
            </a:r>
            <a:r>
              <a:rPr lang="en-US" sz="2000" b="0" i="0" dirty="0">
                <a:solidFill>
                  <a:srgbClr val="5C5C5C"/>
                </a:solidFill>
              </a:rPr>
              <a:t>could be financed by revenues raised from the activities of a wide range of market players as well as from alternative sources. </a:t>
            </a:r>
          </a:p>
          <a:p>
            <a:r>
              <a:rPr lang="en-US" sz="2000" b="0" i="0" dirty="0">
                <a:solidFill>
                  <a:srgbClr val="5C5C5C"/>
                </a:solidFill>
              </a:rPr>
              <a:t>Smart subsidies can be used to avoid distorting the market while furthering universal service goals.</a:t>
            </a:r>
          </a:p>
        </p:txBody>
      </p:sp>
      <p:sp>
        <p:nvSpPr>
          <p:cNvPr id="7" name="Rectangle 6"/>
          <p:cNvSpPr/>
          <p:nvPr/>
        </p:nvSpPr>
        <p:spPr>
          <a:xfrm>
            <a:off x="371474" y="188640"/>
            <a:ext cx="4505325" cy="646331"/>
          </a:xfrm>
          <a:prstGeom prst="rect">
            <a:avLst/>
          </a:prstGeom>
          <a:noFill/>
        </p:spPr>
        <p:txBody>
          <a:bodyPr wrap="square">
            <a:spAutoFit/>
          </a:bodyPr>
          <a:lstStyle/>
          <a:p>
            <a:pPr algn="ctr" eaLnBrk="0" hangingPunct="0">
              <a:spcBef>
                <a:spcPct val="20000"/>
              </a:spcBef>
              <a:defRPr/>
            </a:pPr>
            <a:r>
              <a:rPr lang="en-US" sz="3600" dirty="0">
                <a:solidFill>
                  <a:schemeClr val="tx2">
                    <a:lumMod val="75000"/>
                  </a:schemeClr>
                </a:solidFill>
                <a:latin typeface="+mj-lt"/>
              </a:rPr>
              <a:t>Scope of UAS</a:t>
            </a:r>
            <a:endParaRPr lang="en-US" sz="3600" b="1" dirty="0">
              <a:solidFill>
                <a:schemeClr val="tx2">
                  <a:lumMod val="75000"/>
                </a:schemeClr>
              </a:solidFill>
              <a:latin typeface="+mj-lt"/>
            </a:endParaRPr>
          </a:p>
        </p:txBody>
      </p:sp>
      <p:pic>
        <p:nvPicPr>
          <p:cNvPr id="4" name="Picture 2" descr="http://www.itu.int/ITU-D/treg/Events/Seminars/GSR/GSR12/GSR2012_we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510" y="1772816"/>
            <a:ext cx="2232248" cy="4236715"/>
          </a:xfrm>
          <a:prstGeom prst="rect">
            <a:avLst/>
          </a:prstGeom>
          <a:noFill/>
          <a:ln w="38100">
            <a:noFill/>
          </a:ln>
          <a:extLst>
            <a:ext uri="{909E8E84-426E-40DD-AFC4-6F175D3DCCD1}">
              <a14:hiddenFill xmlns:a14="http://schemas.microsoft.com/office/drawing/2010/main">
                <a:solidFill>
                  <a:srgbClr val="FFFFFF"/>
                </a:solidFill>
              </a14:hiddenFill>
            </a:ext>
          </a:extLst>
        </p:spPr>
      </p:pic>
      <p:sp>
        <p:nvSpPr>
          <p:cNvPr id="2" name="Rectangle 1"/>
          <p:cNvSpPr/>
          <p:nvPr/>
        </p:nvSpPr>
        <p:spPr>
          <a:xfrm>
            <a:off x="6804248" y="1124744"/>
            <a:ext cx="2236510" cy="646331"/>
          </a:xfrm>
          <a:prstGeom prst="rect">
            <a:avLst/>
          </a:prstGeom>
          <a:solidFill>
            <a:schemeClr val="accent1"/>
          </a:solidFill>
          <a:ln w="38100">
            <a:solidFill>
              <a:srgbClr val="FFFFFF"/>
            </a:solidFill>
          </a:ln>
        </p:spPr>
        <p:txBody>
          <a:bodyPr wrap="none">
            <a:spAutoFit/>
          </a:bodyPr>
          <a:lstStyle/>
          <a:p>
            <a:pPr algn="ctr"/>
            <a:r>
              <a:rPr lang="en-US" dirty="0" smtClean="0">
                <a:solidFill>
                  <a:schemeClr val="bg1"/>
                </a:solidFill>
              </a:rPr>
              <a:t>Why Regulate </a:t>
            </a:r>
            <a:r>
              <a:rPr lang="en-US" dirty="0">
                <a:solidFill>
                  <a:schemeClr val="bg1"/>
                </a:solidFill>
              </a:rPr>
              <a:t>in a </a:t>
            </a:r>
            <a:r>
              <a:rPr lang="en-US" dirty="0" smtClean="0">
                <a:solidFill>
                  <a:schemeClr val="bg1"/>
                </a:solidFill>
              </a:rPr>
              <a:t/>
            </a:r>
            <a:br>
              <a:rPr lang="en-US" dirty="0" smtClean="0">
                <a:solidFill>
                  <a:schemeClr val="bg1"/>
                </a:solidFill>
              </a:rPr>
            </a:br>
            <a:r>
              <a:rPr lang="en-US" dirty="0" smtClean="0">
                <a:solidFill>
                  <a:schemeClr val="bg1"/>
                </a:solidFill>
              </a:rPr>
              <a:t>Networked Society</a:t>
            </a:r>
            <a:r>
              <a:rPr lang="en-US" dirty="0">
                <a:solidFill>
                  <a:schemeClr val="bg1"/>
                </a:solidFill>
              </a:rPr>
              <a:t>?</a:t>
            </a:r>
          </a:p>
        </p:txBody>
      </p:sp>
      <p:sp>
        <p:nvSpPr>
          <p:cNvPr id="8" name="Rectangle 7"/>
          <p:cNvSpPr/>
          <p:nvPr/>
        </p:nvSpPr>
        <p:spPr>
          <a:xfrm>
            <a:off x="6785013" y="6023029"/>
            <a:ext cx="2274982" cy="646331"/>
          </a:xfrm>
          <a:prstGeom prst="rect">
            <a:avLst/>
          </a:prstGeom>
          <a:solidFill>
            <a:schemeClr val="accent1"/>
          </a:solidFill>
          <a:ln w="38100">
            <a:solidFill>
              <a:srgbClr val="FFFFFF"/>
            </a:solidFill>
          </a:ln>
        </p:spPr>
        <p:txBody>
          <a:bodyPr wrap="none">
            <a:spAutoFit/>
          </a:bodyPr>
          <a:lstStyle/>
          <a:p>
            <a:pPr algn="ctr"/>
            <a:r>
              <a:rPr lang="en-US" dirty="0">
                <a:solidFill>
                  <a:schemeClr val="bg1"/>
                </a:solidFill>
              </a:rPr>
              <a:t>Global </a:t>
            </a:r>
            <a:r>
              <a:rPr lang="en-US" dirty="0" smtClean="0">
                <a:solidFill>
                  <a:schemeClr val="bg1"/>
                </a:solidFill>
              </a:rPr>
              <a:t>Industry-</a:t>
            </a:r>
            <a:br>
              <a:rPr lang="en-US" dirty="0" smtClean="0">
                <a:solidFill>
                  <a:schemeClr val="bg1"/>
                </a:solidFill>
              </a:rPr>
            </a:br>
            <a:r>
              <a:rPr lang="en-US" dirty="0" smtClean="0">
                <a:solidFill>
                  <a:schemeClr val="bg1"/>
                </a:solidFill>
              </a:rPr>
              <a:t>Regulators </a:t>
            </a:r>
            <a:r>
              <a:rPr lang="en-US" dirty="0">
                <a:solidFill>
                  <a:schemeClr val="bg1"/>
                </a:solidFill>
              </a:rPr>
              <a:t>Dialogue</a:t>
            </a:r>
          </a:p>
        </p:txBody>
      </p:sp>
    </p:spTree>
    <p:extLst>
      <p:ext uri="{BB962C8B-B14F-4D97-AF65-F5344CB8AC3E}">
        <p14:creationId xmlns:p14="http://schemas.microsoft.com/office/powerpoint/2010/main" val="225820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5562600" cy="641350"/>
          </a:xfrm>
        </p:spPr>
        <p:txBody>
          <a:bodyPr/>
          <a:lstStyle/>
          <a:p>
            <a:r>
              <a:rPr lang="en-US" dirty="0" smtClean="0"/>
              <a:t>Introduction</a:t>
            </a:r>
            <a:endParaRPr lang="en-US" dirty="0"/>
          </a:p>
        </p:txBody>
      </p:sp>
      <p:sp>
        <p:nvSpPr>
          <p:cNvPr id="3" name="Content Placeholder 2"/>
          <p:cNvSpPr>
            <a:spLocks noGrp="1"/>
          </p:cNvSpPr>
          <p:nvPr>
            <p:ph idx="1"/>
          </p:nvPr>
        </p:nvSpPr>
        <p:spPr>
          <a:xfrm>
            <a:off x="457200" y="1219200"/>
            <a:ext cx="7999413" cy="5026025"/>
          </a:xfrm>
        </p:spPr>
        <p:txBody>
          <a:bodyPr/>
          <a:lstStyle/>
          <a:p>
            <a:r>
              <a:rPr lang="en-US" dirty="0" smtClean="0"/>
              <a:t>What are the numbers/Where are the gaps?  </a:t>
            </a:r>
          </a:p>
          <a:p>
            <a:r>
              <a:rPr lang="en-US" dirty="0" smtClean="0"/>
              <a:t>What are countries seeking </a:t>
            </a:r>
            <a:r>
              <a:rPr lang="en-US" dirty="0"/>
              <a:t>to achieve </a:t>
            </a:r>
            <a:r>
              <a:rPr lang="en-US" dirty="0" smtClean="0"/>
              <a:t>– Scope of UAS?</a:t>
            </a:r>
          </a:p>
          <a:p>
            <a:r>
              <a:rPr lang="en-US" dirty="0" smtClean="0"/>
              <a:t>Which mechanisms </a:t>
            </a:r>
            <a:r>
              <a:rPr lang="en-US" dirty="0"/>
              <a:t>to achieve such </a:t>
            </a:r>
            <a:r>
              <a:rPr lang="en-US" dirty="0" smtClean="0"/>
              <a:t>goals?</a:t>
            </a:r>
          </a:p>
          <a:p>
            <a:r>
              <a:rPr lang="en-US" dirty="0" smtClean="0"/>
              <a:t>How to finance UAS?</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a:t>
            </a:fld>
            <a:endParaRPr lang="en-US"/>
          </a:p>
        </p:txBody>
      </p:sp>
    </p:spTree>
    <p:extLst>
      <p:ext uri="{BB962C8B-B14F-4D97-AF65-F5344CB8AC3E}">
        <p14:creationId xmlns:p14="http://schemas.microsoft.com/office/powerpoint/2010/main" val="3393949169"/>
      </p:ext>
    </p:extLst>
  </p:cSld>
  <p:clrMapOvr>
    <a:masterClrMapping/>
  </p:clrMapOvr>
  <p:transition spd="slow">
    <p:diamon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 y="228600"/>
            <a:ext cx="6705600" cy="914400"/>
          </a:xfrm>
        </p:spPr>
        <p:txBody>
          <a:bodyPr/>
          <a:lstStyle/>
          <a:p>
            <a:r>
              <a:rPr lang="en-US" dirty="0" smtClean="0"/>
              <a:t>Evolution of Scope of UAS</a:t>
            </a:r>
            <a:endParaRPr lang="en-US" dirty="0"/>
          </a:p>
        </p:txBody>
      </p:sp>
      <p:sp>
        <p:nvSpPr>
          <p:cNvPr id="3" name="Content Placeholder 2"/>
          <p:cNvSpPr>
            <a:spLocks noGrp="1"/>
          </p:cNvSpPr>
          <p:nvPr>
            <p:ph idx="1"/>
          </p:nvPr>
        </p:nvSpPr>
        <p:spPr>
          <a:xfrm>
            <a:off x="381000" y="1219200"/>
            <a:ext cx="8075613" cy="5026025"/>
          </a:xfrm>
        </p:spPr>
        <p:txBody>
          <a:bodyPr/>
          <a:lstStyle/>
          <a:p>
            <a:r>
              <a:rPr lang="en-US" sz="2800" dirty="0"/>
              <a:t>R</a:t>
            </a:r>
            <a:r>
              <a:rPr lang="en-US" sz="2800" dirty="0" smtClean="0"/>
              <a:t>egulation, licensing, competition, technology</a:t>
            </a:r>
            <a:r>
              <a:rPr lang="en-US" sz="2800" dirty="0"/>
              <a:t>, </a:t>
            </a:r>
            <a:r>
              <a:rPr lang="en-US" sz="2800" dirty="0" smtClean="0"/>
              <a:t>price of technologies, appearance </a:t>
            </a:r>
            <a:r>
              <a:rPr lang="en-US" sz="2800" dirty="0"/>
              <a:t>of new services or applications</a:t>
            </a:r>
            <a:r>
              <a:rPr lang="en-US" sz="2800" dirty="0" smtClean="0"/>
              <a:t>, and </a:t>
            </a:r>
            <a:r>
              <a:rPr lang="en-US" sz="2800" dirty="0"/>
              <a:t>overall economic </a:t>
            </a:r>
            <a:r>
              <a:rPr lang="en-US" sz="2800" dirty="0" smtClean="0"/>
              <a:t>environment</a:t>
            </a:r>
            <a:r>
              <a:rPr lang="en-US" sz="2800" dirty="0"/>
              <a:t> </a:t>
            </a:r>
            <a:r>
              <a:rPr lang="en-US" sz="2800" dirty="0" smtClean="0"/>
              <a:t>all have an impact on limits and can change nature end extent of market and of access gap</a:t>
            </a:r>
          </a:p>
          <a:p>
            <a:endParaRPr lang="en-US" sz="2800" dirty="0"/>
          </a:p>
          <a:p>
            <a:r>
              <a:rPr lang="en-US" sz="2800" dirty="0" smtClean="0"/>
              <a:t>Need to </a:t>
            </a:r>
            <a:r>
              <a:rPr lang="en-US" sz="2800" dirty="0"/>
              <a:t>continually</a:t>
            </a:r>
            <a:r>
              <a:rPr lang="en-US" sz="2800" dirty="0" smtClean="0"/>
              <a:t> </a:t>
            </a:r>
            <a:r>
              <a:rPr lang="en-US" sz="2800" dirty="0"/>
              <a:t>review </a:t>
            </a:r>
            <a:r>
              <a:rPr lang="en-US" sz="2800" dirty="0" smtClean="0"/>
              <a:t>universal </a:t>
            </a:r>
            <a:r>
              <a:rPr lang="en-US" sz="2800" dirty="0"/>
              <a:t>access policies and </a:t>
            </a:r>
            <a:r>
              <a:rPr lang="en-US" sz="2800" dirty="0" smtClean="0"/>
              <a:t>mechanisms</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20</a:t>
            </a:fld>
            <a:endParaRPr lang="en-US"/>
          </a:p>
        </p:txBody>
      </p:sp>
    </p:spTree>
    <p:extLst>
      <p:ext uri="{BB962C8B-B14F-4D97-AF65-F5344CB8AC3E}">
        <p14:creationId xmlns:p14="http://schemas.microsoft.com/office/powerpoint/2010/main" val="1136804244"/>
      </p:ext>
    </p:extLst>
  </p:cSld>
  <p:clrMapOvr>
    <a:masterClrMapping/>
  </p:clrMapOvr>
  <p:transition spd="slow">
    <p:diamon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 y="228600"/>
            <a:ext cx="6705600" cy="914400"/>
          </a:xfrm>
        </p:spPr>
        <p:txBody>
          <a:bodyPr/>
          <a:lstStyle/>
          <a:p>
            <a:r>
              <a:rPr lang="en-US" dirty="0" smtClean="0"/>
              <a:t>Evolution of Scope of UAS</a:t>
            </a:r>
            <a:endParaRPr lang="en-US" dirty="0"/>
          </a:p>
        </p:txBody>
      </p:sp>
      <p:sp>
        <p:nvSpPr>
          <p:cNvPr id="3" name="Content Placeholder 2"/>
          <p:cNvSpPr>
            <a:spLocks noGrp="1"/>
          </p:cNvSpPr>
          <p:nvPr>
            <p:ph idx="1"/>
          </p:nvPr>
        </p:nvSpPr>
        <p:spPr>
          <a:xfrm>
            <a:off x="381000" y="1219200"/>
            <a:ext cx="8075613" cy="5026025"/>
          </a:xfrm>
        </p:spPr>
        <p:txBody>
          <a:bodyPr/>
          <a:lstStyle/>
          <a:p>
            <a:r>
              <a:rPr lang="en-US" dirty="0"/>
              <a:t>Latin America </a:t>
            </a:r>
            <a:endParaRPr lang="en-US" dirty="0" smtClean="0"/>
          </a:p>
          <a:p>
            <a:pPr marL="0" indent="0">
              <a:buNone/>
            </a:pPr>
            <a:endParaRPr lang="en-US" dirty="0"/>
          </a:p>
          <a:p>
            <a:pPr lvl="1"/>
            <a:r>
              <a:rPr lang="en-US" sz="2400" dirty="0"/>
              <a:t>many locations included in Universal Access tenders for basic telephony during the late 1990s are now being reassessed due to the arrival of mobile networks to these </a:t>
            </a:r>
            <a:r>
              <a:rPr lang="en-US" sz="2400" dirty="0" smtClean="0"/>
              <a:t>locations</a:t>
            </a:r>
          </a:p>
          <a:p>
            <a:pPr marL="457200" lvl="1" indent="0">
              <a:buNone/>
            </a:pPr>
            <a:endParaRPr lang="en-US" sz="2400" dirty="0"/>
          </a:p>
          <a:p>
            <a:pPr lvl="1"/>
            <a:r>
              <a:rPr lang="en-US" sz="2400" dirty="0"/>
              <a:t>satellite-based services located in these areas are being relocated (in most cases, at the operator’s request) to more isolated areas</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21</a:t>
            </a:fld>
            <a:endParaRPr lang="en-US"/>
          </a:p>
        </p:txBody>
      </p:sp>
    </p:spTree>
    <p:extLst>
      <p:ext uri="{BB962C8B-B14F-4D97-AF65-F5344CB8AC3E}">
        <p14:creationId xmlns:p14="http://schemas.microsoft.com/office/powerpoint/2010/main" val="2583868811"/>
      </p:ext>
    </p:extLst>
  </p:cSld>
  <p:clrMapOvr>
    <a:masterClrMapping/>
  </p:clrMapOvr>
  <p:transition spd="slow">
    <p:diamon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5943600" cy="1143000"/>
          </a:xfrm>
        </p:spPr>
        <p:txBody>
          <a:bodyPr/>
          <a:lstStyle/>
          <a:p>
            <a:r>
              <a:rPr lang="en-US" dirty="0" smtClean="0"/>
              <a:t>Evolution of Scope of UAS </a:t>
            </a:r>
            <a:endParaRPr lang="en-US" dirty="0"/>
          </a:p>
        </p:txBody>
      </p:sp>
      <p:sp>
        <p:nvSpPr>
          <p:cNvPr id="3" name="Content Placeholder 2"/>
          <p:cNvSpPr>
            <a:spLocks noGrp="1"/>
          </p:cNvSpPr>
          <p:nvPr>
            <p:ph idx="1"/>
          </p:nvPr>
        </p:nvSpPr>
        <p:spPr>
          <a:xfrm>
            <a:off x="228600" y="1371600"/>
            <a:ext cx="8610600" cy="4873625"/>
          </a:xfrm>
        </p:spPr>
        <p:txBody>
          <a:bodyPr/>
          <a:lstStyle/>
          <a:p>
            <a:r>
              <a:rPr lang="en-US" sz="2800" dirty="0" smtClean="0"/>
              <a:t>Europe</a:t>
            </a:r>
            <a:endParaRPr lang="en-US" sz="3600" dirty="0"/>
          </a:p>
          <a:p>
            <a:pPr marL="0" indent="0">
              <a:buNone/>
            </a:pPr>
            <a:endParaRPr lang="en-US" sz="3600" dirty="0" smtClean="0"/>
          </a:p>
          <a:p>
            <a:pPr lvl="1"/>
            <a:r>
              <a:rPr lang="en-US" sz="2000" dirty="0"/>
              <a:t>After sector liberalization, US defined as </a:t>
            </a:r>
            <a:r>
              <a:rPr lang="en-US" sz="2000" dirty="0" smtClean="0"/>
              <a:t>“safety net” </a:t>
            </a:r>
            <a:r>
              <a:rPr lang="en-US" sz="2000" dirty="0"/>
              <a:t>to avoid social exclusion and potential lack of services due to market failure.</a:t>
            </a:r>
          </a:p>
          <a:p>
            <a:pPr lvl="1"/>
            <a:r>
              <a:rPr lang="en-US" sz="2000" dirty="0" smtClean="0"/>
              <a:t>Revision </a:t>
            </a:r>
            <a:r>
              <a:rPr lang="en-US" sz="2000" dirty="0"/>
              <a:t>of the concept by the EC every three years (Annex V, Dir. 2002/22/EC</a:t>
            </a:r>
            <a:r>
              <a:rPr lang="en-US" sz="2000" dirty="0" smtClean="0"/>
              <a:t>)</a:t>
            </a:r>
            <a:endParaRPr lang="en-US"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22</a:t>
            </a:fld>
            <a:endParaRPr lang="en-US"/>
          </a:p>
        </p:txBody>
      </p:sp>
    </p:spTree>
    <p:extLst>
      <p:ext uri="{BB962C8B-B14F-4D97-AF65-F5344CB8AC3E}">
        <p14:creationId xmlns:p14="http://schemas.microsoft.com/office/powerpoint/2010/main" val="4119989945"/>
      </p:ext>
    </p:extLst>
  </p:cSld>
  <p:clrMapOvr>
    <a:masterClrMapping/>
  </p:clrMapOvr>
  <p:transition spd="slow">
    <p:diamon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5291"/>
            <a:ext cx="5943600" cy="1077218"/>
          </a:xfrm>
        </p:spPr>
        <p:txBody>
          <a:bodyPr/>
          <a:lstStyle/>
          <a:p>
            <a:r>
              <a:rPr lang="en-US" sz="3200" dirty="0" smtClean="0"/>
              <a:t>Evolution of Scope of UAS </a:t>
            </a:r>
            <a:endParaRPr lang="en-US" sz="3200" dirty="0"/>
          </a:p>
        </p:txBody>
      </p:sp>
      <p:sp>
        <p:nvSpPr>
          <p:cNvPr id="3" name="Content Placeholder 2"/>
          <p:cNvSpPr>
            <a:spLocks noGrp="1"/>
          </p:cNvSpPr>
          <p:nvPr>
            <p:ph idx="1"/>
          </p:nvPr>
        </p:nvSpPr>
        <p:spPr>
          <a:xfrm>
            <a:off x="228600" y="1371600"/>
            <a:ext cx="8610600" cy="4873625"/>
          </a:xfrm>
        </p:spPr>
        <p:txBody>
          <a:bodyPr/>
          <a:lstStyle/>
          <a:p>
            <a:r>
              <a:rPr lang="en-US" sz="2800" dirty="0" smtClean="0"/>
              <a:t>Europe</a:t>
            </a:r>
            <a:endParaRPr lang="en-US" sz="3600" dirty="0" smtClean="0"/>
          </a:p>
          <a:p>
            <a:pPr lvl="1"/>
            <a:r>
              <a:rPr lang="en-US" sz="2000" dirty="0"/>
              <a:t>Services included in the definition of US (Dir. 2002/22/EC):</a:t>
            </a:r>
          </a:p>
          <a:p>
            <a:pPr lvl="2"/>
            <a:r>
              <a:rPr lang="en-US" sz="1600" dirty="0"/>
              <a:t>connection to the public telephone network at a fixed location (capable of supplying "functional Internet access¡¨ limited to a single narrowband network connection);</a:t>
            </a:r>
          </a:p>
          <a:p>
            <a:pPr lvl="2"/>
            <a:r>
              <a:rPr lang="en-US" sz="1600" dirty="0"/>
              <a:t>access to publicly available telephone services (including geographical averaging of retail prices and social tariffs); and</a:t>
            </a:r>
          </a:p>
          <a:p>
            <a:pPr lvl="2"/>
            <a:r>
              <a:rPr lang="en-US" sz="1600" dirty="0"/>
              <a:t>directories and directory enquiry services, public pay telephones, and special measures for disabled </a:t>
            </a:r>
            <a:r>
              <a:rPr lang="en-US" sz="1600" dirty="0" smtClean="0"/>
              <a:t>users</a:t>
            </a:r>
            <a:endParaRPr lang="en-US" sz="1600" dirty="0"/>
          </a:p>
          <a:p>
            <a:pPr lvl="1"/>
            <a:r>
              <a:rPr lang="en-US" sz="2000" dirty="0"/>
              <a:t>Possible expansion of the set of services:</a:t>
            </a:r>
          </a:p>
          <a:p>
            <a:pPr lvl="2"/>
            <a:r>
              <a:rPr lang="en-US" sz="1600" dirty="0"/>
              <a:t>Member States are free to include other services in the scope of universal service but the provision of those may not be imposed on the universal service provider. The cost of these services must be borne by the state budget not by the universal service provider, nor by other telecom operators through the universal service fund</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23</a:t>
            </a:fld>
            <a:endParaRPr lang="en-US"/>
          </a:p>
        </p:txBody>
      </p:sp>
    </p:spTree>
    <p:extLst>
      <p:ext uri="{BB962C8B-B14F-4D97-AF65-F5344CB8AC3E}">
        <p14:creationId xmlns:p14="http://schemas.microsoft.com/office/powerpoint/2010/main" val="3681227004"/>
      </p:ext>
    </p:extLst>
  </p:cSld>
  <p:clrMapOvr>
    <a:masterClrMapping/>
  </p:clrMapOvr>
  <p:transition spd="slow">
    <p:diamon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5291"/>
            <a:ext cx="5943600" cy="1077218"/>
          </a:xfrm>
        </p:spPr>
        <p:txBody>
          <a:bodyPr/>
          <a:lstStyle/>
          <a:p>
            <a:r>
              <a:rPr lang="en-US" sz="3200" dirty="0" smtClean="0"/>
              <a:t>Evolution of Scope of UAS </a:t>
            </a:r>
            <a:endParaRPr lang="en-US" sz="3200" dirty="0"/>
          </a:p>
        </p:txBody>
      </p:sp>
      <p:sp>
        <p:nvSpPr>
          <p:cNvPr id="3" name="Content Placeholder 2"/>
          <p:cNvSpPr>
            <a:spLocks noGrp="1"/>
          </p:cNvSpPr>
          <p:nvPr>
            <p:ph idx="1"/>
          </p:nvPr>
        </p:nvSpPr>
        <p:spPr>
          <a:xfrm>
            <a:off x="228600" y="1371600"/>
            <a:ext cx="8610600" cy="4873625"/>
          </a:xfrm>
        </p:spPr>
        <p:txBody>
          <a:bodyPr/>
          <a:lstStyle/>
          <a:p>
            <a:r>
              <a:rPr lang="en-US" dirty="0" smtClean="0"/>
              <a:t>Europe</a:t>
            </a:r>
            <a:endParaRPr lang="en-US" sz="4000" dirty="0" smtClean="0"/>
          </a:p>
          <a:p>
            <a:pPr lvl="1"/>
            <a:r>
              <a:rPr lang="en-US" sz="2400" dirty="0"/>
              <a:t>The assessment for the revision is based on three criteria (art. 25 and Annex V of Dir. 2002/22/EC)</a:t>
            </a:r>
          </a:p>
          <a:p>
            <a:pPr lvl="2"/>
            <a:r>
              <a:rPr lang="en-US" sz="1800" dirty="0" smtClean="0"/>
              <a:t>Coverage </a:t>
            </a:r>
            <a:r>
              <a:rPr lang="en-US" sz="1800" dirty="0"/>
              <a:t>and take-up: is a specific service available to and used by a majority of consumers?</a:t>
            </a:r>
          </a:p>
          <a:p>
            <a:pPr lvl="2"/>
            <a:r>
              <a:rPr lang="en-US" sz="1800" dirty="0" smtClean="0"/>
              <a:t>Does </a:t>
            </a:r>
            <a:r>
              <a:rPr lang="en-US" sz="1800" dirty="0"/>
              <a:t>the lack of availability or non-use by a minority of consumers result in social exclusion?</a:t>
            </a:r>
          </a:p>
          <a:p>
            <a:pPr lvl="2"/>
            <a:r>
              <a:rPr lang="en-US" sz="1800" dirty="0" smtClean="0"/>
              <a:t>Does </a:t>
            </a:r>
            <a:r>
              <a:rPr lang="en-US" sz="1800" dirty="0"/>
              <a:t>the availability and use of a special service convey a general net benefit to all consumers such that public intervention is warranted</a:t>
            </a:r>
            <a:r>
              <a:rPr lang="en-US" sz="1800" dirty="0" smtClean="0"/>
              <a:t>?</a:t>
            </a:r>
            <a:endParaRPr lang="en-US"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24</a:t>
            </a:fld>
            <a:endParaRPr lang="en-US"/>
          </a:p>
        </p:txBody>
      </p:sp>
    </p:spTree>
    <p:extLst>
      <p:ext uri="{BB962C8B-B14F-4D97-AF65-F5344CB8AC3E}">
        <p14:creationId xmlns:p14="http://schemas.microsoft.com/office/powerpoint/2010/main" val="131992174"/>
      </p:ext>
    </p:extLst>
  </p:cSld>
  <p:clrMapOvr>
    <a:masterClrMapping/>
  </p:clrMapOvr>
  <p:transition spd="slow">
    <p:diamon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5291"/>
            <a:ext cx="5943600" cy="1077218"/>
          </a:xfrm>
        </p:spPr>
        <p:txBody>
          <a:bodyPr/>
          <a:lstStyle/>
          <a:p>
            <a:r>
              <a:rPr lang="en-US" sz="3200" dirty="0" smtClean="0"/>
              <a:t>Evolution of Scope of UAS </a:t>
            </a:r>
            <a:endParaRPr lang="en-US" sz="3200" dirty="0"/>
          </a:p>
        </p:txBody>
      </p:sp>
      <p:sp>
        <p:nvSpPr>
          <p:cNvPr id="3" name="Content Placeholder 2"/>
          <p:cNvSpPr>
            <a:spLocks noGrp="1"/>
          </p:cNvSpPr>
          <p:nvPr>
            <p:ph idx="1"/>
          </p:nvPr>
        </p:nvSpPr>
        <p:spPr>
          <a:xfrm>
            <a:off x="228600" y="1371600"/>
            <a:ext cx="8610600" cy="4873625"/>
          </a:xfrm>
        </p:spPr>
        <p:txBody>
          <a:bodyPr/>
          <a:lstStyle/>
          <a:p>
            <a:r>
              <a:rPr lang="en-US" sz="2800" dirty="0" smtClean="0"/>
              <a:t>Europe</a:t>
            </a:r>
            <a:endParaRPr lang="en-US" sz="3600" dirty="0" smtClean="0"/>
          </a:p>
          <a:p>
            <a:pPr lvl="1"/>
            <a:r>
              <a:rPr lang="en-US" sz="2000" dirty="0"/>
              <a:t>T</a:t>
            </a:r>
            <a:r>
              <a:rPr lang="en-US" sz="2000" dirty="0" smtClean="0"/>
              <a:t>hird </a:t>
            </a:r>
            <a:r>
              <a:rPr lang="en-US" sz="2000" dirty="0"/>
              <a:t>periodic review of the USO scope (2011 Communication):</a:t>
            </a:r>
          </a:p>
          <a:p>
            <a:pPr lvl="2"/>
            <a:r>
              <a:rPr lang="en-US" sz="1800" dirty="0" smtClean="0"/>
              <a:t>The </a:t>
            </a:r>
            <a:r>
              <a:rPr lang="en-US" sz="1800" dirty="0"/>
              <a:t>European Commission will not expand the scope of the universal service obligation to include broadband connections and mobile services.</a:t>
            </a:r>
          </a:p>
          <a:p>
            <a:pPr lvl="2"/>
            <a:r>
              <a:rPr lang="en-US" sz="1800" dirty="0" smtClean="0"/>
              <a:t>Broadband </a:t>
            </a:r>
            <a:r>
              <a:rPr lang="en-US" sz="1800" dirty="0"/>
              <a:t>and mobile not included in USO scope, but Citizens’ Rights Directive broaden Member States’ flexibility for likely broadband inclusion</a:t>
            </a:r>
          </a:p>
          <a:p>
            <a:pPr lvl="2"/>
            <a:r>
              <a:rPr lang="en-US" sz="1800" dirty="0" smtClean="0"/>
              <a:t>It </a:t>
            </a:r>
            <a:r>
              <a:rPr lang="en-US" sz="1800" dirty="0"/>
              <a:t>considers that further guidance (following revision of Dir. 2002/22/EC) on the implementation of the USO will be necessary, for example on the flexibility that member states have to define functional internet access beyond a narrowband </a:t>
            </a:r>
            <a:r>
              <a:rPr lang="en-US" sz="1800" dirty="0" smtClean="0"/>
              <a:t>connection</a:t>
            </a:r>
            <a:endParaRPr lang="en-US"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25</a:t>
            </a:fld>
            <a:endParaRPr lang="en-US"/>
          </a:p>
        </p:txBody>
      </p:sp>
    </p:spTree>
    <p:extLst>
      <p:ext uri="{BB962C8B-B14F-4D97-AF65-F5344CB8AC3E}">
        <p14:creationId xmlns:p14="http://schemas.microsoft.com/office/powerpoint/2010/main" val="2379147593"/>
      </p:ext>
    </p:extLst>
  </p:cSld>
  <p:clrMapOvr>
    <a:masterClrMapping/>
  </p:clrMapOvr>
  <p:transition spd="slow">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6553200" cy="990600"/>
          </a:xfrm>
        </p:spPr>
        <p:txBody>
          <a:bodyPr/>
          <a:lstStyle/>
          <a:p>
            <a:r>
              <a:rPr lang="en-US" dirty="0" smtClean="0"/>
              <a:t>Mechanisms to Achieve UAS</a:t>
            </a:r>
            <a:endParaRPr lang="en-US" dirty="0"/>
          </a:p>
        </p:txBody>
      </p:sp>
      <p:sp>
        <p:nvSpPr>
          <p:cNvPr id="3" name="Content Placeholder 2"/>
          <p:cNvSpPr>
            <a:spLocks noGrp="1"/>
          </p:cNvSpPr>
          <p:nvPr>
            <p:ph idx="1"/>
          </p:nvPr>
        </p:nvSpPr>
        <p:spPr>
          <a:xfrm>
            <a:off x="228600" y="1371600"/>
            <a:ext cx="8610600" cy="5105400"/>
          </a:xfrm>
        </p:spPr>
        <p:txBody>
          <a:bodyPr/>
          <a:lstStyle/>
          <a:p>
            <a:r>
              <a:rPr lang="en-US" sz="2400" dirty="0" smtClean="0">
                <a:solidFill>
                  <a:schemeClr val="tx1"/>
                </a:solidFill>
                <a:latin typeface="+mn-lt"/>
                <a:ea typeface="+mn-ea"/>
                <a:cs typeface="+mn-cs"/>
              </a:rPr>
              <a:t>International best practices show that key elements to achieve an effective framework to address universality include: </a:t>
            </a:r>
          </a:p>
          <a:p>
            <a:pPr lvl="1"/>
            <a:r>
              <a:rPr lang="en-US" sz="1800" dirty="0" smtClean="0">
                <a:solidFill>
                  <a:schemeClr val="tx1"/>
                </a:solidFill>
                <a:latin typeface="+mn-lt"/>
                <a:ea typeface="+mn-ea"/>
                <a:cs typeface="+mn-cs"/>
              </a:rPr>
              <a:t>defining the institutional framework for the definition and implementation of UAS policy and regulation; </a:t>
            </a:r>
          </a:p>
          <a:p>
            <a:pPr lvl="1"/>
            <a:r>
              <a:rPr lang="en-US" sz="1800" dirty="0" smtClean="0">
                <a:solidFill>
                  <a:schemeClr val="tx1"/>
                </a:solidFill>
                <a:latin typeface="+mn-lt"/>
                <a:ea typeface="+mn-ea"/>
                <a:cs typeface="+mn-cs"/>
              </a:rPr>
              <a:t>defining the scope of UAS, thereby  ensuring that the services are available and accessible and that the price of communications is affordable; </a:t>
            </a:r>
          </a:p>
          <a:p>
            <a:pPr lvl="1"/>
            <a:r>
              <a:rPr lang="en-US" sz="1800" dirty="0" smtClean="0">
                <a:solidFill>
                  <a:schemeClr val="tx1"/>
                </a:solidFill>
                <a:ea typeface="+mn-ea"/>
              </a:rPr>
              <a:t>Carefully defining and updating regulatory reform including licensing, spectrum management, access and interconnection</a:t>
            </a:r>
            <a:endParaRPr lang="en-US" sz="1800" dirty="0" smtClean="0">
              <a:solidFill>
                <a:schemeClr val="tx1"/>
              </a:solidFill>
              <a:latin typeface="+mn-lt"/>
              <a:ea typeface="+mn-ea"/>
              <a:cs typeface="+mn-cs"/>
            </a:endParaRPr>
          </a:p>
          <a:p>
            <a:pPr lvl="1"/>
            <a:r>
              <a:rPr lang="en-US" sz="1800" dirty="0" smtClean="0">
                <a:solidFill>
                  <a:schemeClr val="tx1"/>
                </a:solidFill>
                <a:latin typeface="+mn-lt"/>
                <a:ea typeface="+mn-ea"/>
                <a:cs typeface="+mn-cs"/>
              </a:rPr>
              <a:t>defining innovative mechanisms (which should not be limited to the creation of a Universal Service Fund)</a:t>
            </a:r>
          </a:p>
        </p:txBody>
      </p:sp>
    </p:spTree>
    <p:extLst>
      <p:ext uri="{BB962C8B-B14F-4D97-AF65-F5344CB8AC3E}">
        <p14:creationId xmlns:p14="http://schemas.microsoft.com/office/powerpoint/2010/main" val="133783317"/>
      </p:ext>
    </p:extLst>
  </p:cSld>
  <p:clrMapOvr>
    <a:masterClrMapping/>
  </p:clrMapOvr>
  <p:transition spd="slow">
    <p:diamon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6553200" cy="914400"/>
          </a:xfrm>
        </p:spPr>
        <p:txBody>
          <a:bodyPr/>
          <a:lstStyle/>
          <a:p>
            <a:r>
              <a:rPr lang="en-US" dirty="0" smtClean="0"/>
              <a:t>Mechanisms to Achieve UAS</a:t>
            </a:r>
            <a:endParaRPr lang="en-US" dirty="0"/>
          </a:p>
        </p:txBody>
      </p:sp>
      <p:sp>
        <p:nvSpPr>
          <p:cNvPr id="3" name="Content Placeholder 2"/>
          <p:cNvSpPr>
            <a:spLocks noGrp="1"/>
          </p:cNvSpPr>
          <p:nvPr>
            <p:ph idx="1"/>
          </p:nvPr>
        </p:nvSpPr>
        <p:spPr>
          <a:xfrm>
            <a:off x="304800" y="1524000"/>
            <a:ext cx="8534400" cy="4797425"/>
          </a:xfrm>
        </p:spPr>
        <p:txBody>
          <a:bodyPr/>
          <a:lstStyle/>
          <a:p>
            <a:r>
              <a:rPr lang="en-US" dirty="0" smtClean="0"/>
              <a:t>Regulatory Measures</a:t>
            </a:r>
          </a:p>
          <a:p>
            <a:pPr lvl="1"/>
            <a:r>
              <a:rPr lang="en-US" dirty="0" smtClean="0"/>
              <a:t>Access and Interconnection – asymmetric interconnection, infrastructure sharing and co-location, national roaming</a:t>
            </a:r>
          </a:p>
          <a:p>
            <a:pPr lvl="1"/>
            <a:r>
              <a:rPr lang="en-US" dirty="0" smtClean="0"/>
              <a:t>Spectrum – flexible spectrum policies</a:t>
            </a:r>
          </a:p>
          <a:p>
            <a:pPr lvl="1"/>
            <a:r>
              <a:rPr lang="en-US" dirty="0" smtClean="0"/>
              <a:t>Licensing – local licenses, use of licensing process and revenues</a:t>
            </a:r>
          </a:p>
          <a:p>
            <a:pPr lvl="1"/>
            <a:r>
              <a:rPr lang="en-US" dirty="0" smtClean="0"/>
              <a:t>Taxation – reduction of taxes and VAT</a:t>
            </a:r>
          </a:p>
          <a:p>
            <a:pPr lvl="1"/>
            <a:r>
              <a:rPr lang="en-US" dirty="0" smtClean="0"/>
              <a:t>OBA – smart subsidies for UAS </a:t>
            </a:r>
            <a:endParaRPr lang="en-US"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27</a:t>
            </a:fld>
            <a:endParaRPr lang="en-US"/>
          </a:p>
        </p:txBody>
      </p:sp>
    </p:spTree>
    <p:extLst>
      <p:ext uri="{BB962C8B-B14F-4D97-AF65-F5344CB8AC3E}">
        <p14:creationId xmlns:p14="http://schemas.microsoft.com/office/powerpoint/2010/main" val="812200512"/>
      </p:ext>
    </p:extLst>
  </p:cSld>
  <p:clrMapOvr>
    <a:masterClrMapping/>
  </p:clrMapOvr>
  <p:transition spd="slow">
    <p:diamon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6553200" cy="990600"/>
          </a:xfrm>
        </p:spPr>
        <p:txBody>
          <a:bodyPr/>
          <a:lstStyle/>
          <a:p>
            <a:r>
              <a:rPr lang="en-US" dirty="0" smtClean="0"/>
              <a:t>Mechanisms to Achieve UAS</a:t>
            </a:r>
            <a:endParaRPr lang="en-US" dirty="0"/>
          </a:p>
        </p:txBody>
      </p:sp>
      <p:sp>
        <p:nvSpPr>
          <p:cNvPr id="3" name="Content Placeholder 2"/>
          <p:cNvSpPr>
            <a:spLocks noGrp="1"/>
          </p:cNvSpPr>
          <p:nvPr>
            <p:ph idx="1"/>
          </p:nvPr>
        </p:nvSpPr>
        <p:spPr>
          <a:xfrm>
            <a:off x="228600" y="1752601"/>
            <a:ext cx="8686800" cy="4038600"/>
          </a:xfrm>
        </p:spPr>
        <p:txBody>
          <a:bodyPr/>
          <a:lstStyle/>
          <a:p>
            <a:r>
              <a:rPr lang="en-US" sz="2400" dirty="0">
                <a:solidFill>
                  <a:schemeClr val="tx1"/>
                </a:solidFill>
              </a:rPr>
              <a:t>A study on </a:t>
            </a:r>
            <a:r>
              <a:rPr lang="en-US" sz="2400" dirty="0" smtClean="0">
                <a:solidFill>
                  <a:schemeClr val="tx1"/>
                </a:solidFill>
              </a:rPr>
              <a:t>the performance </a:t>
            </a:r>
            <a:r>
              <a:rPr lang="en-US" sz="2400" dirty="0">
                <a:solidFill>
                  <a:schemeClr val="tx1"/>
                </a:solidFill>
              </a:rPr>
              <a:t>of Latin American universal service </a:t>
            </a:r>
            <a:r>
              <a:rPr lang="en-US" sz="2400" dirty="0" smtClean="0">
                <a:solidFill>
                  <a:schemeClr val="tx1"/>
                </a:solidFill>
              </a:rPr>
              <a:t>strategies </a:t>
            </a:r>
            <a:r>
              <a:rPr lang="en-US" sz="2400" dirty="0">
                <a:solidFill>
                  <a:schemeClr val="tx1"/>
                </a:solidFill>
              </a:rPr>
              <a:t>found that just </a:t>
            </a:r>
            <a:r>
              <a:rPr lang="en-US" sz="2400" dirty="0" smtClean="0">
                <a:solidFill>
                  <a:schemeClr val="tx1"/>
                </a:solidFill>
              </a:rPr>
              <a:t>by addressing </a:t>
            </a:r>
            <a:r>
              <a:rPr lang="en-US" sz="2400" dirty="0">
                <a:solidFill>
                  <a:schemeClr val="tx1"/>
                </a:solidFill>
              </a:rPr>
              <a:t>regulatory bottlenecks, penetration throughout the region could increase </a:t>
            </a:r>
            <a:r>
              <a:rPr lang="en-US" sz="2400" dirty="0" smtClean="0">
                <a:solidFill>
                  <a:schemeClr val="tx1"/>
                </a:solidFill>
              </a:rPr>
              <a:t>by approximately </a:t>
            </a:r>
            <a:r>
              <a:rPr lang="en-US" sz="2400" dirty="0">
                <a:solidFill>
                  <a:schemeClr val="tx1"/>
                </a:solidFill>
              </a:rPr>
              <a:t>10 </a:t>
            </a:r>
            <a:r>
              <a:rPr lang="en-US" sz="2400" dirty="0" smtClean="0">
                <a:solidFill>
                  <a:schemeClr val="tx1"/>
                </a:solidFill>
              </a:rPr>
              <a:t>percent </a:t>
            </a:r>
          </a:p>
          <a:p>
            <a:endParaRPr lang="en-US" sz="2400" dirty="0">
              <a:solidFill>
                <a:schemeClr val="tx1"/>
              </a:solidFill>
            </a:endParaRPr>
          </a:p>
          <a:p>
            <a:r>
              <a:rPr lang="en-US" sz="2400" dirty="0" smtClean="0">
                <a:solidFill>
                  <a:schemeClr val="tx1"/>
                </a:solidFill>
              </a:rPr>
              <a:t>In </a:t>
            </a:r>
            <a:r>
              <a:rPr lang="en-US" sz="2400" dirty="0">
                <a:solidFill>
                  <a:schemeClr val="tx1"/>
                </a:solidFill>
              </a:rPr>
              <a:t>Sub‐Saharan Africa, a recent study concluded that </a:t>
            </a:r>
            <a:r>
              <a:rPr lang="en-US" sz="2400" dirty="0" smtClean="0">
                <a:solidFill>
                  <a:schemeClr val="tx1"/>
                </a:solidFill>
              </a:rPr>
              <a:t>cell phone </a:t>
            </a:r>
            <a:r>
              <a:rPr lang="en-US" sz="2400" dirty="0">
                <a:solidFill>
                  <a:schemeClr val="tx1"/>
                </a:solidFill>
              </a:rPr>
              <a:t>coverage could increase in at least 95 percent throughout the analyzed </a:t>
            </a:r>
            <a:r>
              <a:rPr lang="en-US" sz="2400" dirty="0" smtClean="0">
                <a:solidFill>
                  <a:schemeClr val="tx1"/>
                </a:solidFill>
              </a:rPr>
              <a:t>countries with </a:t>
            </a:r>
            <a:r>
              <a:rPr lang="en-US" sz="2400" dirty="0">
                <a:solidFill>
                  <a:schemeClr val="tx1"/>
                </a:solidFill>
              </a:rPr>
              <a:t>the appropriate regulatory environment</a:t>
            </a:r>
            <a:r>
              <a:rPr lang="en-US" sz="2400" dirty="0" smtClean="0">
                <a:solidFill>
                  <a:schemeClr val="tx1"/>
                </a:solidFill>
              </a:rPr>
              <a:t>.</a:t>
            </a:r>
            <a:endParaRPr lang="en-US" sz="1800" dirty="0" smtClean="0">
              <a:solidFill>
                <a:schemeClr val="tx1"/>
              </a:solidFill>
              <a:latin typeface="+mn-lt"/>
              <a:ea typeface="+mn-ea"/>
              <a:cs typeface="+mn-cs"/>
            </a:endParaRPr>
          </a:p>
        </p:txBody>
      </p:sp>
    </p:spTree>
    <p:extLst>
      <p:ext uri="{BB962C8B-B14F-4D97-AF65-F5344CB8AC3E}">
        <p14:creationId xmlns:p14="http://schemas.microsoft.com/office/powerpoint/2010/main" val="2795050843"/>
      </p:ext>
    </p:extLst>
  </p:cSld>
  <p:clrMapOvr>
    <a:masterClrMapping/>
  </p:clrMapOvr>
  <p:transition spd="slow">
    <p:diamon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228600" y="1752601"/>
            <a:ext cx="8686800" cy="4038600"/>
          </a:xfrm>
        </p:spPr>
        <p:txBody>
          <a:bodyPr/>
          <a:lstStyle/>
          <a:p>
            <a:r>
              <a:rPr lang="en-US" sz="2000" dirty="0" smtClean="0">
                <a:solidFill>
                  <a:schemeClr val="tx1"/>
                </a:solidFill>
                <a:latin typeface="+mn-lt"/>
                <a:ea typeface="+mn-ea"/>
                <a:cs typeface="+mn-cs"/>
              </a:rPr>
              <a:t>Recently, countries have also adopted more integrated strategies for the development and financing of telecommunications services</a:t>
            </a:r>
          </a:p>
          <a:p>
            <a:endParaRPr lang="en-US" sz="2000" dirty="0" smtClean="0"/>
          </a:p>
          <a:p>
            <a:r>
              <a:rPr lang="en-US" sz="2000" dirty="0" smtClean="0">
                <a:solidFill>
                  <a:schemeClr val="tx1"/>
                </a:solidFill>
                <a:latin typeface="+mn-lt"/>
                <a:ea typeface="+mn-ea"/>
                <a:cs typeface="+mn-cs"/>
              </a:rPr>
              <a:t>This is particularly true in the case of universal access and financing of large infrastructure projects, including projects to extend broadband services</a:t>
            </a:r>
          </a:p>
          <a:p>
            <a:endParaRPr lang="en-US" sz="2000" dirty="0" smtClean="0"/>
          </a:p>
          <a:p>
            <a:r>
              <a:rPr lang="en-US" sz="2000" dirty="0" smtClean="0">
                <a:solidFill>
                  <a:schemeClr val="tx1"/>
                </a:solidFill>
                <a:latin typeface="+mn-lt"/>
                <a:ea typeface="+mn-ea"/>
                <a:cs typeface="+mn-cs"/>
              </a:rPr>
              <a:t>The reason for such an integrated approach is simple: the country must quantify the resources and investment required, and it must develop a comprehensive plan at the national level in relation to the size of the stakes</a:t>
            </a:r>
          </a:p>
        </p:txBody>
      </p:sp>
    </p:spTree>
    <p:extLst>
      <p:ext uri="{BB962C8B-B14F-4D97-AF65-F5344CB8AC3E}">
        <p14:creationId xmlns:p14="http://schemas.microsoft.com/office/powerpoint/2010/main" val="3749033099"/>
      </p:ext>
    </p:extLst>
  </p:cSld>
  <p:clrMapOvr>
    <a:masterClrMapping/>
  </p:clrMapOvr>
  <p:transition spd="slow">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772400" cy="641350"/>
          </a:xfrm>
        </p:spPr>
        <p:txBody>
          <a:bodyPr/>
          <a:lstStyle/>
          <a:p>
            <a:r>
              <a:rPr lang="en-US" dirty="0" smtClean="0"/>
              <a:t>Market Gap</a:t>
            </a:r>
            <a:endParaRPr lang="en-US" dirty="0"/>
          </a:p>
        </p:txBody>
      </p:sp>
      <p:sp>
        <p:nvSpPr>
          <p:cNvPr id="3" name="Content Placeholder 2"/>
          <p:cNvSpPr>
            <a:spLocks noGrp="1"/>
          </p:cNvSpPr>
          <p:nvPr>
            <p:ph idx="1"/>
          </p:nvPr>
        </p:nvSpPr>
        <p:spPr>
          <a:xfrm>
            <a:off x="457200" y="1143000"/>
            <a:ext cx="7999413" cy="5102225"/>
          </a:xfrm>
        </p:spPr>
        <p:txBody>
          <a:bodyPr/>
          <a:lstStyle/>
          <a:p>
            <a:r>
              <a:rPr lang="en-US" sz="2400" dirty="0" smtClean="0"/>
              <a:t>The </a:t>
            </a:r>
            <a:r>
              <a:rPr lang="en-US" sz="2400" b="1" dirty="0"/>
              <a:t>market gap </a:t>
            </a:r>
            <a:r>
              <a:rPr lang="en-US" sz="2400" dirty="0"/>
              <a:t>(Zone 1) refers to the difference between the level of penetration </a:t>
            </a:r>
            <a:r>
              <a:rPr lang="en-US" sz="2400" dirty="0" smtClean="0"/>
              <a:t>that can </a:t>
            </a:r>
            <a:r>
              <a:rPr lang="en-US" sz="2400" dirty="0"/>
              <a:t>be reached under current plans and conditions and the level that the market </a:t>
            </a:r>
            <a:r>
              <a:rPr lang="en-US" sz="2400" dirty="0" smtClean="0"/>
              <a:t>could achieve </a:t>
            </a:r>
            <a:r>
              <a:rPr lang="en-US" sz="2400" dirty="0"/>
              <a:t>by means of an ideal regulatory and legal environment </a:t>
            </a:r>
            <a:endParaRPr lang="en-US" sz="2400" dirty="0" smtClean="0"/>
          </a:p>
          <a:p>
            <a:endParaRPr lang="en-US" sz="2400" dirty="0"/>
          </a:p>
          <a:p>
            <a:r>
              <a:rPr lang="en-US" sz="2400" dirty="0" smtClean="0"/>
              <a:t>This </a:t>
            </a:r>
            <a:r>
              <a:rPr lang="en-US" sz="2400" dirty="0"/>
              <a:t>gap could be eliminated with adequate changes </a:t>
            </a:r>
            <a:r>
              <a:rPr lang="en-US" sz="2400" dirty="0" smtClean="0"/>
              <a:t>in current </a:t>
            </a:r>
            <a:r>
              <a:rPr lang="en-US" sz="2400" dirty="0"/>
              <a:t>regulations and should not require </a:t>
            </a:r>
            <a:r>
              <a:rPr lang="en-US" sz="2400" dirty="0" smtClean="0"/>
              <a:t>use of public funds</a:t>
            </a:r>
            <a:endParaRPr lang="en-US" sz="24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a:t>
            </a:fld>
            <a:endParaRPr lang="en-US"/>
          </a:p>
        </p:txBody>
      </p:sp>
    </p:spTree>
    <p:extLst>
      <p:ext uri="{BB962C8B-B14F-4D97-AF65-F5344CB8AC3E}">
        <p14:creationId xmlns:p14="http://schemas.microsoft.com/office/powerpoint/2010/main" val="3246251030"/>
      </p:ext>
    </p:extLst>
  </p:cSld>
  <p:clrMapOvr>
    <a:masterClrMapping/>
  </p:clrMapOvr>
  <p:transition spd="slow">
    <p:diamon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228600" y="1752600"/>
            <a:ext cx="8534400" cy="4648199"/>
          </a:xfrm>
        </p:spPr>
        <p:txBody>
          <a:bodyPr/>
          <a:lstStyle/>
          <a:p>
            <a:r>
              <a:rPr lang="en-US" sz="2000" dirty="0">
                <a:solidFill>
                  <a:schemeClr val="tx1"/>
                </a:solidFill>
              </a:rPr>
              <a:t>The financing of Universal Access and Service has gone through various stages, ranging from the application of revenues from cross-subsidies to finance non-profitable areas under a monopolistic scenario, to the creation of Universal Service Funds funded solely from operator levies so as to be able to finance universality </a:t>
            </a:r>
            <a:r>
              <a:rPr lang="en-US" sz="2000" dirty="0" smtClean="0">
                <a:solidFill>
                  <a:schemeClr val="tx1"/>
                </a:solidFill>
              </a:rPr>
              <a:t>projects </a:t>
            </a:r>
            <a:r>
              <a:rPr lang="en-US" sz="2000" dirty="0">
                <a:solidFill>
                  <a:schemeClr val="tx1"/>
                </a:solidFill>
              </a:rPr>
              <a:t>in a competitive market</a:t>
            </a:r>
          </a:p>
          <a:p>
            <a:pPr marL="0" indent="0">
              <a:buNone/>
            </a:pPr>
            <a:endParaRPr lang="en-US" sz="2000" dirty="0">
              <a:solidFill>
                <a:schemeClr val="tx1"/>
              </a:solidFill>
            </a:endParaRPr>
          </a:p>
          <a:p>
            <a:r>
              <a:rPr lang="en-US" sz="2000" dirty="0">
                <a:solidFill>
                  <a:schemeClr val="tx1"/>
                </a:solidFill>
              </a:rPr>
              <a:t>Important is that countries do not focus solely on the creation of a Universal Service Fund and see it as the only way in which universality will be achieved, but that such Funds are seen as a tool amongst </a:t>
            </a:r>
            <a:r>
              <a:rPr lang="en-US" sz="2000" dirty="0" smtClean="0">
                <a:solidFill>
                  <a:schemeClr val="tx1"/>
                </a:solidFill>
              </a:rPr>
              <a:t>tools</a:t>
            </a:r>
          </a:p>
          <a:p>
            <a:endParaRPr lang="en-US" sz="2000" dirty="0">
              <a:solidFill>
                <a:schemeClr val="tx1"/>
              </a:solidFill>
              <a:latin typeface="+mn-lt"/>
              <a:ea typeface="+mn-ea"/>
              <a:cs typeface="+mn-cs"/>
            </a:endParaRPr>
          </a:p>
          <a:p>
            <a:r>
              <a:rPr lang="en-US" sz="2000" dirty="0" smtClean="0">
                <a:solidFill>
                  <a:schemeClr val="tx1"/>
                </a:solidFill>
              </a:rPr>
              <a:t>Do not forget demand creation!</a:t>
            </a:r>
            <a:endParaRPr lang="en-US" sz="2000" dirty="0" smtClean="0">
              <a:solidFill>
                <a:schemeClr val="tx1"/>
              </a:solidFill>
              <a:latin typeface="+mn-lt"/>
              <a:ea typeface="+mn-ea"/>
              <a:cs typeface="+mn-cs"/>
            </a:endParaRPr>
          </a:p>
        </p:txBody>
      </p:sp>
    </p:spTree>
    <p:extLst>
      <p:ext uri="{BB962C8B-B14F-4D97-AF65-F5344CB8AC3E}">
        <p14:creationId xmlns:p14="http://schemas.microsoft.com/office/powerpoint/2010/main" val="2816384470"/>
      </p:ext>
    </p:extLst>
  </p:cSld>
  <p:clrMapOvr>
    <a:masterClrMapping/>
  </p:clrMapOvr>
  <p:transition spd="slow">
    <p:diamon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8763000" cy="4724401"/>
          </a:xfrm>
        </p:spPr>
        <p:txBody>
          <a:bodyPr/>
          <a:lstStyle/>
          <a:p>
            <a:r>
              <a:rPr lang="en-US" sz="2400" b="1" dirty="0"/>
              <a:t>Variety of Financing </a:t>
            </a:r>
            <a:r>
              <a:rPr lang="en-US" sz="2400" b="1" dirty="0" smtClean="0"/>
              <a:t>Mechanisms</a:t>
            </a:r>
          </a:p>
          <a:p>
            <a:pPr marL="0" indent="0">
              <a:buNone/>
            </a:pPr>
            <a:endParaRPr lang="en-US" sz="2400" b="1" dirty="0"/>
          </a:p>
          <a:p>
            <a:pPr lvl="1"/>
            <a:r>
              <a:rPr lang="en-US" dirty="0"/>
              <a:t>Traditionally, ICT infrastructure financing came either from </a:t>
            </a:r>
            <a:r>
              <a:rPr lang="en-US" dirty="0" smtClean="0"/>
              <a:t>government budgets </a:t>
            </a:r>
            <a:r>
              <a:rPr lang="en-US" dirty="0"/>
              <a:t>and revenues generated by the state post </a:t>
            </a:r>
            <a:r>
              <a:rPr lang="en-US" dirty="0" smtClean="0"/>
              <a:t>and telecommunications </a:t>
            </a:r>
            <a:r>
              <a:rPr lang="en-US" dirty="0"/>
              <a:t>authorities, or from donor and international </a:t>
            </a:r>
            <a:r>
              <a:rPr lang="en-US" dirty="0" smtClean="0"/>
              <a:t>financial institution </a:t>
            </a:r>
            <a:r>
              <a:rPr lang="en-US" dirty="0"/>
              <a:t>(IFI) </a:t>
            </a:r>
            <a:r>
              <a:rPr lang="en-US" dirty="0" smtClean="0"/>
              <a:t>programs </a:t>
            </a:r>
            <a:r>
              <a:rPr lang="en-US" dirty="0"/>
              <a:t>supporting major capital </a:t>
            </a:r>
            <a:r>
              <a:rPr lang="en-US" dirty="0" smtClean="0"/>
              <a:t>infrastructure investments</a:t>
            </a:r>
            <a:endParaRPr lang="en-US" dirty="0"/>
          </a:p>
        </p:txBody>
      </p:sp>
    </p:spTree>
    <p:extLst>
      <p:ext uri="{BB962C8B-B14F-4D97-AF65-F5344CB8AC3E}">
        <p14:creationId xmlns:p14="http://schemas.microsoft.com/office/powerpoint/2010/main" val="3892159352"/>
      </p:ext>
    </p:extLst>
  </p:cSld>
  <p:clrMapOvr>
    <a:masterClrMapping/>
  </p:clrMapOvr>
  <p:transition spd="slow">
    <p:diamon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6172200" cy="5181600"/>
          </a:xfrm>
        </p:spPr>
        <p:txBody>
          <a:bodyPr/>
          <a:lstStyle/>
          <a:p>
            <a:r>
              <a:rPr lang="en-US" sz="2400" b="1" dirty="0"/>
              <a:t>Variety of Financing </a:t>
            </a:r>
            <a:r>
              <a:rPr lang="en-US" sz="2400" b="1" dirty="0" smtClean="0"/>
              <a:t>Mechanisms</a:t>
            </a:r>
          </a:p>
          <a:p>
            <a:pPr lvl="1"/>
            <a:r>
              <a:rPr lang="en-US" sz="2400" dirty="0" smtClean="0"/>
              <a:t>Internal Cross-Subsidies</a:t>
            </a:r>
          </a:p>
          <a:p>
            <a:pPr lvl="1"/>
            <a:r>
              <a:rPr lang="en-US" sz="2400" dirty="0"/>
              <a:t>General Government Budget </a:t>
            </a:r>
            <a:r>
              <a:rPr lang="en-US" sz="2400" dirty="0" smtClean="0"/>
              <a:t>Contributions/Grants</a:t>
            </a:r>
          </a:p>
          <a:p>
            <a:pPr lvl="1"/>
            <a:r>
              <a:rPr lang="en-US" sz="2400" dirty="0" smtClean="0"/>
              <a:t>Interconnection Surcharges</a:t>
            </a:r>
            <a:endParaRPr lang="en-US" sz="2400" dirty="0"/>
          </a:p>
          <a:p>
            <a:pPr lvl="1"/>
            <a:r>
              <a:rPr lang="en-US" sz="2400" dirty="0" smtClean="0"/>
              <a:t>Municipal </a:t>
            </a:r>
            <a:r>
              <a:rPr lang="en-US" sz="2400" dirty="0"/>
              <a:t>network alternatives and </a:t>
            </a:r>
            <a:r>
              <a:rPr lang="en-US" sz="2400" dirty="0" smtClean="0"/>
              <a:t>funding approaches</a:t>
            </a:r>
            <a:endParaRPr lang="en-US" sz="2400" dirty="0"/>
          </a:p>
          <a:p>
            <a:pPr lvl="1"/>
            <a:r>
              <a:rPr lang="en-US" sz="2400" dirty="0"/>
              <a:t>Public-Private Partnerships (PPPs)</a:t>
            </a:r>
          </a:p>
          <a:p>
            <a:pPr lvl="1"/>
            <a:r>
              <a:rPr lang="en-US" sz="2400" dirty="0" smtClean="0"/>
              <a:t>Pay or Play mechanisms</a:t>
            </a:r>
          </a:p>
          <a:p>
            <a:pPr lvl="1"/>
            <a:r>
              <a:rPr lang="en-US" sz="2400" dirty="0" smtClean="0"/>
              <a:t>Virtual USF</a:t>
            </a:r>
          </a:p>
          <a:p>
            <a:r>
              <a:rPr lang="en-US" sz="2400" b="1" dirty="0" smtClean="0"/>
              <a:t>Demand </a:t>
            </a:r>
            <a:r>
              <a:rPr lang="en-US" sz="2400" b="1" dirty="0"/>
              <a:t>Creation</a:t>
            </a:r>
          </a:p>
        </p:txBody>
      </p:sp>
      <p:pic>
        <p:nvPicPr>
          <p:cNvPr id="2050" name="Picture 2" descr="https://encrypted-tbn3.google.com/images?q=tbn:ANd9GcTpwPp8VNlLnO_V6NghNDjOpbDFrCr_HPtVe0h1-LMVeyeNs3HDNTPmL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4876800"/>
            <a:ext cx="204933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436991"/>
      </p:ext>
    </p:extLst>
  </p:cSld>
  <p:clrMapOvr>
    <a:masterClrMapping/>
  </p:clrMapOvr>
  <p:transition spd="slow">
    <p:diamon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8763000" cy="4724401"/>
          </a:xfrm>
        </p:spPr>
        <p:txBody>
          <a:bodyPr/>
          <a:lstStyle/>
          <a:p>
            <a:r>
              <a:rPr lang="en-US" sz="2400" b="1" dirty="0"/>
              <a:t>Variety of Financing Mechanisms</a:t>
            </a:r>
          </a:p>
          <a:p>
            <a:pPr lvl="1"/>
            <a:r>
              <a:rPr lang="en-US" sz="1800" dirty="0" smtClean="0"/>
              <a:t>In </a:t>
            </a:r>
            <a:r>
              <a:rPr lang="en-US" sz="1800" dirty="0"/>
              <a:t>Latin America, of the 19 countries covered by a </a:t>
            </a:r>
            <a:r>
              <a:rPr lang="en-US" sz="1800" dirty="0" err="1"/>
              <a:t>Regulatel</a:t>
            </a:r>
            <a:r>
              <a:rPr lang="en-US" sz="1800" dirty="0"/>
              <a:t> </a:t>
            </a:r>
            <a:r>
              <a:rPr lang="en-US" sz="1800" dirty="0" smtClean="0"/>
              <a:t>study, nearly </a:t>
            </a:r>
            <a:r>
              <a:rPr lang="en-US" sz="1800" dirty="0"/>
              <a:t>all countries have implemented various mechanisms </a:t>
            </a:r>
            <a:r>
              <a:rPr lang="en-US" sz="1800" dirty="0" smtClean="0"/>
              <a:t>that directly </a:t>
            </a:r>
            <a:r>
              <a:rPr lang="en-US" sz="1800" dirty="0"/>
              <a:t>or indirectly aim to increase investments and access </a:t>
            </a:r>
            <a:r>
              <a:rPr lang="en-US" sz="1800" dirty="0" smtClean="0"/>
              <a:t>to telecommunications </a:t>
            </a:r>
            <a:r>
              <a:rPr lang="en-US" sz="1800" dirty="0"/>
              <a:t>infrastructure in high‐cost rural </a:t>
            </a:r>
            <a:r>
              <a:rPr lang="en-US" sz="1800" dirty="0" smtClean="0"/>
              <a:t>and low‐income </a:t>
            </a:r>
            <a:r>
              <a:rPr lang="en-US" sz="1800" dirty="0"/>
              <a:t>areas:</a:t>
            </a:r>
          </a:p>
          <a:p>
            <a:pPr lvl="2"/>
            <a:r>
              <a:rPr lang="en-US" sz="1400" dirty="0" smtClean="0"/>
              <a:t>Universal </a:t>
            </a:r>
            <a:r>
              <a:rPr lang="en-US" sz="1400" dirty="0"/>
              <a:t>Service Funds (USFs) that provide partial subsidies for </a:t>
            </a:r>
            <a:r>
              <a:rPr lang="en-US" sz="1400" dirty="0" err="1" smtClean="0"/>
              <a:t>programmes</a:t>
            </a:r>
            <a:r>
              <a:rPr lang="en-US" sz="1400" dirty="0"/>
              <a:t> </a:t>
            </a:r>
            <a:r>
              <a:rPr lang="en-US" sz="1400" dirty="0" smtClean="0"/>
              <a:t>largely </a:t>
            </a:r>
            <a:r>
              <a:rPr lang="en-US" sz="1400" dirty="0"/>
              <a:t>aimed at stimulating private sector provision of infrastructure in </a:t>
            </a:r>
            <a:r>
              <a:rPr lang="en-US" sz="1400" dirty="0" smtClean="0"/>
              <a:t>rural or </a:t>
            </a:r>
            <a:r>
              <a:rPr lang="en-US" sz="1400" dirty="0" err="1"/>
              <a:t>unserved</a:t>
            </a:r>
            <a:r>
              <a:rPr lang="en-US" sz="1400" dirty="0"/>
              <a:t> regions (12 countries out of 10 are using funds)</a:t>
            </a:r>
          </a:p>
          <a:p>
            <a:pPr lvl="2"/>
            <a:r>
              <a:rPr lang="en-US" sz="1400" dirty="0" smtClean="0"/>
              <a:t>Other </a:t>
            </a:r>
            <a:r>
              <a:rPr lang="en-US" sz="1400" dirty="0"/>
              <a:t>financing methods and project initiatives by national, state and </a:t>
            </a:r>
            <a:r>
              <a:rPr lang="en-US" sz="1400" dirty="0" smtClean="0"/>
              <a:t>local governments</a:t>
            </a:r>
            <a:r>
              <a:rPr lang="en-US" sz="1400" dirty="0"/>
              <a:t>, cooperatives, NGOs and others (13 countries). </a:t>
            </a:r>
            <a:endParaRPr lang="en-US" sz="1400" dirty="0" smtClean="0"/>
          </a:p>
          <a:p>
            <a:pPr lvl="2"/>
            <a:r>
              <a:rPr lang="en-US" sz="1400" dirty="0" smtClean="0"/>
              <a:t>An increasing number </a:t>
            </a:r>
            <a:r>
              <a:rPr lang="en-US" sz="1400" dirty="0"/>
              <a:t>of private operators are also putting in place </a:t>
            </a:r>
            <a:r>
              <a:rPr lang="en-US" sz="1400" dirty="0" err="1"/>
              <a:t>programmes</a:t>
            </a:r>
            <a:r>
              <a:rPr lang="en-US" sz="1400" dirty="0"/>
              <a:t> aimed </a:t>
            </a:r>
            <a:r>
              <a:rPr lang="en-US" sz="1400" dirty="0" smtClean="0"/>
              <a:t>at expanding </a:t>
            </a:r>
            <a:r>
              <a:rPr lang="en-US" sz="1400" dirty="0"/>
              <a:t>coverage in high cost rural areas and to increasing demand </a:t>
            </a:r>
            <a:r>
              <a:rPr lang="en-US" sz="1400" dirty="0" smtClean="0"/>
              <a:t>among lower </a:t>
            </a:r>
            <a:r>
              <a:rPr lang="en-US" sz="1400" dirty="0"/>
              <a:t>income consumers;</a:t>
            </a:r>
          </a:p>
          <a:p>
            <a:pPr lvl="2"/>
            <a:r>
              <a:rPr lang="en-US" sz="1400" dirty="0" smtClean="0"/>
              <a:t>State‐mandated </a:t>
            </a:r>
            <a:r>
              <a:rPr lang="en-US" sz="1400" dirty="0"/>
              <a:t>and controlled approaches using cross subsidies and </a:t>
            </a:r>
            <a:r>
              <a:rPr lang="en-US" sz="1400" dirty="0" smtClean="0"/>
              <a:t>other financing </a:t>
            </a:r>
            <a:r>
              <a:rPr lang="en-US" sz="1400" dirty="0"/>
              <a:t>mechanisms aimed at state‐owned </a:t>
            </a:r>
            <a:r>
              <a:rPr lang="en-US" sz="1400" dirty="0" smtClean="0"/>
              <a:t>companies</a:t>
            </a:r>
            <a:endParaRPr lang="en-US" sz="1400" dirty="0" smtClean="0">
              <a:solidFill>
                <a:schemeClr val="tx1"/>
              </a:solidFill>
              <a:ea typeface="+mn-ea"/>
            </a:endParaRPr>
          </a:p>
        </p:txBody>
      </p:sp>
    </p:spTree>
    <p:extLst>
      <p:ext uri="{BB962C8B-B14F-4D97-AF65-F5344CB8AC3E}">
        <p14:creationId xmlns:p14="http://schemas.microsoft.com/office/powerpoint/2010/main" val="1587582063"/>
      </p:ext>
    </p:extLst>
  </p:cSld>
  <p:clrMapOvr>
    <a:masterClrMapping/>
  </p:clrMapOvr>
  <p:transition spd="slow">
    <p:diamon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8763000" cy="4724401"/>
          </a:xfrm>
        </p:spPr>
        <p:txBody>
          <a:bodyPr/>
          <a:lstStyle/>
          <a:p>
            <a:r>
              <a:rPr lang="en-US" sz="2400" dirty="0" smtClean="0">
                <a:solidFill>
                  <a:schemeClr val="tx1"/>
                </a:solidFill>
              </a:rPr>
              <a:t>US Example</a:t>
            </a:r>
          </a:p>
          <a:p>
            <a:endParaRPr lang="en-US" sz="2400" dirty="0">
              <a:solidFill>
                <a:schemeClr val="tx1"/>
              </a:solidFill>
            </a:endParaRPr>
          </a:p>
          <a:p>
            <a:pPr lvl="1"/>
            <a:r>
              <a:rPr lang="en-US" sz="1800" dirty="0">
                <a:solidFill>
                  <a:schemeClr val="tx1"/>
                </a:solidFill>
                <a:ea typeface="+mn-ea"/>
              </a:rPr>
              <a:t>In the US, universal service fund monies have not adequately responded to the evolution of technology and as such have not supported service provision to rural areas of the country.</a:t>
            </a:r>
          </a:p>
          <a:p>
            <a:pPr marL="457200" lvl="1" indent="0">
              <a:buNone/>
            </a:pPr>
            <a:endParaRPr lang="en-US" sz="1800" dirty="0">
              <a:solidFill>
                <a:schemeClr val="tx1"/>
              </a:solidFill>
              <a:ea typeface="+mn-ea"/>
            </a:endParaRPr>
          </a:p>
          <a:p>
            <a:pPr lvl="1"/>
            <a:r>
              <a:rPr lang="en-US" sz="1800" dirty="0">
                <a:solidFill>
                  <a:schemeClr val="tx1"/>
                </a:solidFill>
                <a:ea typeface="+mn-ea"/>
              </a:rPr>
              <a:t>On February 17, 2009 President Obama signed into law the American Recovery and Reinvestment Act of 2009.</a:t>
            </a:r>
          </a:p>
          <a:p>
            <a:pPr lvl="1"/>
            <a:endParaRPr lang="en-US" sz="1800" dirty="0">
              <a:solidFill>
                <a:schemeClr val="tx1"/>
              </a:solidFill>
              <a:ea typeface="+mn-ea"/>
            </a:endParaRPr>
          </a:p>
          <a:p>
            <a:pPr lvl="2"/>
            <a:r>
              <a:rPr lang="en-US" sz="1400" dirty="0">
                <a:solidFill>
                  <a:schemeClr val="tx1"/>
                </a:solidFill>
                <a:ea typeface="+mn-ea"/>
              </a:rPr>
              <a:t>This law allocates monies and requires the establishment of grant programs to fund the deployment of broadband infrastructure to rural America, and to help facilitate broadband use and adoption.</a:t>
            </a:r>
          </a:p>
          <a:p>
            <a:pPr lvl="2"/>
            <a:r>
              <a:rPr lang="en-US" sz="1400" dirty="0" smtClean="0">
                <a:solidFill>
                  <a:schemeClr val="tx1"/>
                </a:solidFill>
                <a:ea typeface="+mn-ea"/>
              </a:rPr>
              <a:t>These </a:t>
            </a:r>
            <a:r>
              <a:rPr lang="en-US" sz="1400" dirty="0">
                <a:solidFill>
                  <a:schemeClr val="tx1"/>
                </a:solidFill>
                <a:ea typeface="+mn-ea"/>
              </a:rPr>
              <a:t>monies are distinct from the formal universal subsidy system that exists in the US.</a:t>
            </a:r>
            <a:endParaRPr lang="en-US" sz="1400" dirty="0" smtClean="0">
              <a:solidFill>
                <a:schemeClr val="tx1"/>
              </a:solidFill>
              <a:ea typeface="+mn-ea"/>
            </a:endParaRPr>
          </a:p>
        </p:txBody>
      </p:sp>
    </p:spTree>
    <p:extLst>
      <p:ext uri="{BB962C8B-B14F-4D97-AF65-F5344CB8AC3E}">
        <p14:creationId xmlns:p14="http://schemas.microsoft.com/office/powerpoint/2010/main" val="3008851962"/>
      </p:ext>
    </p:extLst>
  </p:cSld>
  <p:clrMapOvr>
    <a:masterClrMapping/>
  </p:clrMapOvr>
  <p:transition spd="slow">
    <p:diamon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8763000" cy="4724401"/>
          </a:xfrm>
        </p:spPr>
        <p:txBody>
          <a:bodyPr/>
          <a:lstStyle/>
          <a:p>
            <a:r>
              <a:rPr lang="en-US" sz="2400" dirty="0" smtClean="0">
                <a:solidFill>
                  <a:schemeClr val="tx1"/>
                </a:solidFill>
              </a:rPr>
              <a:t>US Example</a:t>
            </a:r>
          </a:p>
          <a:p>
            <a:endParaRPr lang="en-US" sz="2400" dirty="0">
              <a:solidFill>
                <a:schemeClr val="tx1"/>
              </a:solidFill>
            </a:endParaRPr>
          </a:p>
          <a:p>
            <a:pPr lvl="1"/>
            <a:r>
              <a:rPr lang="en-US" sz="1800" dirty="0">
                <a:solidFill>
                  <a:schemeClr val="tx1"/>
                </a:solidFill>
                <a:ea typeface="+mn-ea"/>
              </a:rPr>
              <a:t>Specifically, the law </a:t>
            </a:r>
            <a:r>
              <a:rPr lang="en-US" sz="1800" dirty="0" smtClean="0">
                <a:solidFill>
                  <a:schemeClr val="tx1"/>
                </a:solidFill>
                <a:ea typeface="+mn-ea"/>
              </a:rPr>
              <a:t>allocated $4.7 </a:t>
            </a:r>
            <a:r>
              <a:rPr lang="en-US" sz="1800" dirty="0">
                <a:solidFill>
                  <a:schemeClr val="tx1"/>
                </a:solidFill>
                <a:ea typeface="+mn-ea"/>
              </a:rPr>
              <a:t>billion to the Department of Commerce’s National Telecommunications Information Administration to establish a Broadband Technology Opportunities Program (BTOP). The goal of the program is to expand broadband to sustain provision of services to areas where deployment may have not been economically viable.</a:t>
            </a:r>
          </a:p>
          <a:p>
            <a:pPr marL="457200" lvl="1" indent="0">
              <a:buNone/>
            </a:pPr>
            <a:endParaRPr lang="en-US" sz="1800" dirty="0">
              <a:solidFill>
                <a:schemeClr val="tx1"/>
              </a:solidFill>
              <a:ea typeface="+mn-ea"/>
            </a:endParaRPr>
          </a:p>
          <a:p>
            <a:pPr lvl="1"/>
            <a:r>
              <a:rPr lang="en-US" sz="1800" dirty="0">
                <a:solidFill>
                  <a:schemeClr val="tx1"/>
                </a:solidFill>
                <a:ea typeface="+mn-ea"/>
              </a:rPr>
              <a:t>The law also </a:t>
            </a:r>
            <a:r>
              <a:rPr lang="en-US" sz="1800" dirty="0" smtClean="0">
                <a:solidFill>
                  <a:schemeClr val="tx1"/>
                </a:solidFill>
                <a:ea typeface="+mn-ea"/>
              </a:rPr>
              <a:t>allocated $2.5 </a:t>
            </a:r>
            <a:r>
              <a:rPr lang="en-US" sz="1800" dirty="0">
                <a:solidFill>
                  <a:schemeClr val="tx1"/>
                </a:solidFill>
                <a:ea typeface="+mn-ea"/>
              </a:rPr>
              <a:t>billion to the Department of Agriculture’s Rural Utilities Service to expand broadband to rural areas.</a:t>
            </a:r>
            <a:endParaRPr lang="en-US" sz="1400" dirty="0" smtClean="0">
              <a:solidFill>
                <a:schemeClr val="tx1"/>
              </a:solidFill>
              <a:ea typeface="+mn-ea"/>
            </a:endParaRPr>
          </a:p>
        </p:txBody>
      </p:sp>
    </p:spTree>
    <p:extLst>
      <p:ext uri="{BB962C8B-B14F-4D97-AF65-F5344CB8AC3E}">
        <p14:creationId xmlns:p14="http://schemas.microsoft.com/office/powerpoint/2010/main" val="3479998610"/>
      </p:ext>
    </p:extLst>
  </p:cSld>
  <p:clrMapOvr>
    <a:masterClrMapping/>
  </p:clrMapOvr>
  <p:transition spd="slow">
    <p:diamon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1722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152400" y="1066800"/>
            <a:ext cx="8763000" cy="4724401"/>
          </a:xfrm>
        </p:spPr>
        <p:txBody>
          <a:bodyPr/>
          <a:lstStyle/>
          <a:p>
            <a:r>
              <a:rPr lang="en-US" sz="2400" dirty="0" smtClean="0">
                <a:solidFill>
                  <a:schemeClr val="tx1"/>
                </a:solidFill>
              </a:rPr>
              <a:t>US Example</a:t>
            </a:r>
          </a:p>
          <a:p>
            <a:endParaRPr lang="en-US" sz="2400" dirty="0">
              <a:solidFill>
                <a:schemeClr val="tx1"/>
              </a:solidFill>
            </a:endParaRPr>
          </a:p>
          <a:p>
            <a:pPr lvl="1"/>
            <a:r>
              <a:rPr lang="en-US" sz="1800" dirty="0">
                <a:solidFill>
                  <a:schemeClr val="tx1"/>
                </a:solidFill>
                <a:ea typeface="+mn-ea"/>
              </a:rPr>
              <a:t>Under the BTOP Program NTIA </a:t>
            </a:r>
            <a:r>
              <a:rPr lang="en-US" sz="1800" dirty="0" smtClean="0">
                <a:solidFill>
                  <a:schemeClr val="tx1"/>
                </a:solidFill>
                <a:ea typeface="+mn-ea"/>
              </a:rPr>
              <a:t>consulted </a:t>
            </a:r>
            <a:r>
              <a:rPr lang="en-US" sz="1800" dirty="0">
                <a:solidFill>
                  <a:schemeClr val="tx1"/>
                </a:solidFill>
                <a:ea typeface="+mn-ea"/>
              </a:rPr>
              <a:t>with the regulator (the Federal Communications Commission</a:t>
            </a:r>
            <a:r>
              <a:rPr lang="en-US" sz="1800" dirty="0" smtClean="0">
                <a:solidFill>
                  <a:schemeClr val="tx1"/>
                </a:solidFill>
                <a:ea typeface="+mn-ea"/>
              </a:rPr>
              <a:t>)</a:t>
            </a:r>
            <a:endParaRPr lang="en-US" sz="1800" dirty="0">
              <a:solidFill>
                <a:schemeClr val="tx1"/>
              </a:solidFill>
              <a:ea typeface="+mn-ea"/>
            </a:endParaRPr>
          </a:p>
          <a:p>
            <a:pPr marL="457200" lvl="1" indent="0">
              <a:buNone/>
            </a:pPr>
            <a:endParaRPr lang="en-US" sz="1800" dirty="0">
              <a:solidFill>
                <a:schemeClr val="tx1"/>
              </a:solidFill>
              <a:ea typeface="+mn-ea"/>
            </a:endParaRPr>
          </a:p>
          <a:p>
            <a:pPr lvl="2"/>
            <a:r>
              <a:rPr lang="en-US" sz="1400" dirty="0">
                <a:solidFill>
                  <a:schemeClr val="tx1"/>
                </a:solidFill>
                <a:ea typeface="+mn-ea"/>
              </a:rPr>
              <a:t>Guidelines for grant applications </a:t>
            </a:r>
            <a:r>
              <a:rPr lang="en-US" sz="1400" dirty="0" smtClean="0">
                <a:solidFill>
                  <a:schemeClr val="tx1"/>
                </a:solidFill>
                <a:ea typeface="+mn-ea"/>
              </a:rPr>
              <a:t>were developed </a:t>
            </a:r>
            <a:r>
              <a:rPr lang="en-US" sz="1400" dirty="0">
                <a:solidFill>
                  <a:schemeClr val="tx1"/>
                </a:solidFill>
                <a:ea typeface="+mn-ea"/>
              </a:rPr>
              <a:t>with public meetings convened to solicit input from interested parties.</a:t>
            </a:r>
          </a:p>
          <a:p>
            <a:pPr lvl="2"/>
            <a:r>
              <a:rPr lang="en-US" sz="1400" dirty="0" smtClean="0">
                <a:solidFill>
                  <a:schemeClr val="tx1"/>
                </a:solidFill>
                <a:ea typeface="+mn-ea"/>
              </a:rPr>
              <a:t>Funding was available </a:t>
            </a:r>
            <a:r>
              <a:rPr lang="en-US" sz="1400" dirty="0">
                <a:solidFill>
                  <a:schemeClr val="tx1"/>
                </a:solidFill>
                <a:ea typeface="+mn-ea"/>
              </a:rPr>
              <a:t>until September 30, </a:t>
            </a:r>
            <a:r>
              <a:rPr lang="en-US" sz="1400" dirty="0" smtClean="0">
                <a:solidFill>
                  <a:schemeClr val="tx1"/>
                </a:solidFill>
                <a:ea typeface="+mn-ea"/>
              </a:rPr>
              <a:t>2010</a:t>
            </a:r>
            <a:endParaRPr lang="en-US" sz="1400" dirty="0">
              <a:solidFill>
                <a:schemeClr val="tx1"/>
              </a:solidFill>
              <a:ea typeface="+mn-ea"/>
            </a:endParaRPr>
          </a:p>
          <a:p>
            <a:pPr lvl="2"/>
            <a:r>
              <a:rPr lang="en-US" sz="1400" dirty="0" smtClean="0">
                <a:solidFill>
                  <a:schemeClr val="tx1"/>
                </a:solidFill>
                <a:ea typeface="+mn-ea"/>
              </a:rPr>
              <a:t>Broadband </a:t>
            </a:r>
            <a:r>
              <a:rPr lang="en-US" sz="1400" dirty="0">
                <a:solidFill>
                  <a:schemeClr val="tx1"/>
                </a:solidFill>
                <a:ea typeface="+mn-ea"/>
              </a:rPr>
              <a:t>deployment projects </a:t>
            </a:r>
            <a:r>
              <a:rPr lang="en-US" sz="1400" dirty="0" smtClean="0">
                <a:solidFill>
                  <a:schemeClr val="tx1"/>
                </a:solidFill>
                <a:ea typeface="+mn-ea"/>
              </a:rPr>
              <a:t>were to be </a:t>
            </a:r>
            <a:r>
              <a:rPr lang="en-US" sz="1400" dirty="0">
                <a:solidFill>
                  <a:schemeClr val="tx1"/>
                </a:solidFill>
                <a:ea typeface="+mn-ea"/>
              </a:rPr>
              <a:t>completed within two years of the </a:t>
            </a:r>
            <a:r>
              <a:rPr lang="en-US" sz="1400" dirty="0" smtClean="0">
                <a:solidFill>
                  <a:schemeClr val="tx1"/>
                </a:solidFill>
                <a:ea typeface="+mn-ea"/>
              </a:rPr>
              <a:t>award</a:t>
            </a:r>
            <a:endParaRPr lang="en-US" sz="1400" dirty="0">
              <a:solidFill>
                <a:schemeClr val="tx1"/>
              </a:solidFill>
              <a:ea typeface="+mn-ea"/>
            </a:endParaRPr>
          </a:p>
          <a:p>
            <a:pPr lvl="2"/>
            <a:r>
              <a:rPr lang="en-US" sz="1400" dirty="0" smtClean="0">
                <a:solidFill>
                  <a:schemeClr val="tx1"/>
                </a:solidFill>
                <a:ea typeface="+mn-ea"/>
              </a:rPr>
              <a:t>The </a:t>
            </a:r>
            <a:r>
              <a:rPr lang="en-US" sz="1400" dirty="0">
                <a:solidFill>
                  <a:schemeClr val="tx1"/>
                </a:solidFill>
                <a:ea typeface="+mn-ea"/>
              </a:rPr>
              <a:t>goal of the program </a:t>
            </a:r>
            <a:r>
              <a:rPr lang="en-US" sz="1400" dirty="0" smtClean="0">
                <a:solidFill>
                  <a:schemeClr val="tx1"/>
                </a:solidFill>
                <a:ea typeface="+mn-ea"/>
              </a:rPr>
              <a:t>was to </a:t>
            </a:r>
            <a:r>
              <a:rPr lang="en-US" sz="1400" dirty="0">
                <a:solidFill>
                  <a:schemeClr val="tx1"/>
                </a:solidFill>
                <a:ea typeface="+mn-ea"/>
              </a:rPr>
              <a:t>provide access to </a:t>
            </a:r>
            <a:r>
              <a:rPr lang="en-US" sz="1400" dirty="0" err="1">
                <a:solidFill>
                  <a:schemeClr val="tx1"/>
                </a:solidFill>
                <a:ea typeface="+mn-ea"/>
              </a:rPr>
              <a:t>unserved</a:t>
            </a:r>
            <a:r>
              <a:rPr lang="en-US" sz="1400" dirty="0">
                <a:solidFill>
                  <a:schemeClr val="tx1"/>
                </a:solidFill>
                <a:ea typeface="+mn-ea"/>
              </a:rPr>
              <a:t> (rural) and underserved (low income) areas of the country.</a:t>
            </a:r>
            <a:endParaRPr lang="en-US" sz="1000" dirty="0" smtClean="0">
              <a:solidFill>
                <a:schemeClr val="tx1"/>
              </a:solidFill>
              <a:ea typeface="+mn-ea"/>
            </a:endParaRPr>
          </a:p>
        </p:txBody>
      </p:sp>
    </p:spTree>
    <p:extLst>
      <p:ext uri="{BB962C8B-B14F-4D97-AF65-F5344CB8AC3E}">
        <p14:creationId xmlns:p14="http://schemas.microsoft.com/office/powerpoint/2010/main" val="3753401588"/>
      </p:ext>
    </p:extLst>
  </p:cSld>
  <p:clrMapOvr>
    <a:masterClrMapping/>
  </p:clrMapOvr>
  <p:transition spd="slow">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304800" y="1143000"/>
            <a:ext cx="8151813" cy="5102225"/>
          </a:xfrm>
        </p:spPr>
        <p:txBody>
          <a:bodyPr/>
          <a:lstStyle/>
          <a:p>
            <a:r>
              <a:rPr lang="en-US" sz="2800" dirty="0" smtClean="0"/>
              <a:t>Demand Creation</a:t>
            </a:r>
          </a:p>
          <a:p>
            <a:pPr lvl="1"/>
            <a:r>
              <a:rPr lang="en-US" sz="2400" dirty="0"/>
              <a:t>Low purchasing power, low usage, and seasonal income are some </a:t>
            </a:r>
            <a:r>
              <a:rPr lang="en-US" sz="2400" dirty="0" smtClean="0"/>
              <a:t>characteristics that </a:t>
            </a:r>
            <a:r>
              <a:rPr lang="en-US" sz="2400" dirty="0"/>
              <a:t>reduce the expected revenues that operators could realize. </a:t>
            </a:r>
            <a:endParaRPr lang="en-US" sz="2400" dirty="0" smtClean="0"/>
          </a:p>
          <a:p>
            <a:pPr lvl="1"/>
            <a:r>
              <a:rPr lang="en-US" sz="2400" dirty="0" smtClean="0"/>
              <a:t>Demand creation policies can encourage operators to invest in otherwise unprofitable areas</a:t>
            </a:r>
            <a:endParaRPr lang="en-US" sz="2400" dirty="0"/>
          </a:p>
          <a:p>
            <a:pPr lvl="2"/>
            <a:r>
              <a:rPr lang="en-US" sz="2000" dirty="0"/>
              <a:t>government transfers for every new connection in rural and low‐income </a:t>
            </a:r>
            <a:r>
              <a:rPr lang="en-US" sz="2000" dirty="0" smtClean="0"/>
              <a:t>areas</a:t>
            </a:r>
          </a:p>
          <a:p>
            <a:pPr lvl="2"/>
            <a:r>
              <a:rPr lang="en-US" sz="2000" dirty="0" smtClean="0"/>
              <a:t>Institutional demand creation – anchor institutions for community access, education, health, administration, municipalities</a:t>
            </a:r>
            <a:endParaRPr lang="en-US"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37</a:t>
            </a:fld>
            <a:endParaRPr lang="en-US"/>
          </a:p>
        </p:txBody>
      </p:sp>
    </p:spTree>
    <p:extLst>
      <p:ext uri="{BB962C8B-B14F-4D97-AF65-F5344CB8AC3E}">
        <p14:creationId xmlns:p14="http://schemas.microsoft.com/office/powerpoint/2010/main" val="60865043"/>
      </p:ext>
    </p:extLst>
  </p:cSld>
  <p:clrMapOvr>
    <a:masterClrMapping/>
  </p:clrMapOvr>
  <p:transition spd="slow">
    <p:diamon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772400" cy="641350"/>
          </a:xfrm>
        </p:spPr>
        <p:txBody>
          <a:bodyPr/>
          <a:lstStyle/>
          <a:p>
            <a:r>
              <a:rPr lang="en-US" dirty="0" smtClean="0"/>
              <a:t>Financing of UAS</a:t>
            </a:r>
            <a:endParaRPr lang="en-US" dirty="0"/>
          </a:p>
        </p:txBody>
      </p:sp>
      <p:sp>
        <p:nvSpPr>
          <p:cNvPr id="3" name="Content Placeholder 2"/>
          <p:cNvSpPr>
            <a:spLocks noGrp="1"/>
          </p:cNvSpPr>
          <p:nvPr>
            <p:ph idx="1"/>
          </p:nvPr>
        </p:nvSpPr>
        <p:spPr>
          <a:xfrm>
            <a:off x="304800" y="1143000"/>
            <a:ext cx="8151813" cy="5102225"/>
          </a:xfrm>
        </p:spPr>
        <p:txBody>
          <a:bodyPr/>
          <a:lstStyle/>
          <a:p>
            <a:r>
              <a:rPr lang="en-US" dirty="0"/>
              <a:t>The UA projects in Kenya include:</a:t>
            </a:r>
          </a:p>
          <a:p>
            <a:pPr lvl="1"/>
            <a:r>
              <a:rPr lang="en-US" dirty="0"/>
              <a:t> </a:t>
            </a:r>
            <a:r>
              <a:rPr lang="en-US" dirty="0" smtClean="0"/>
              <a:t>School-based </a:t>
            </a:r>
            <a:r>
              <a:rPr lang="en-US" dirty="0"/>
              <a:t>ICT </a:t>
            </a:r>
            <a:r>
              <a:rPr lang="en-US" dirty="0" smtClean="0"/>
              <a:t>Centers</a:t>
            </a:r>
            <a:endParaRPr lang="en-US" dirty="0"/>
          </a:p>
          <a:p>
            <a:pPr lvl="1"/>
            <a:r>
              <a:rPr lang="en-US" dirty="0"/>
              <a:t> </a:t>
            </a:r>
            <a:r>
              <a:rPr lang="en-US" dirty="0" smtClean="0"/>
              <a:t>Community </a:t>
            </a:r>
            <a:r>
              <a:rPr lang="en-US" dirty="0"/>
              <a:t>ICT Access Points</a:t>
            </a:r>
          </a:p>
          <a:p>
            <a:pPr lvl="1"/>
            <a:r>
              <a:rPr lang="en-US" dirty="0"/>
              <a:t> </a:t>
            </a:r>
            <a:r>
              <a:rPr lang="en-US" dirty="0" smtClean="0"/>
              <a:t>ICTs </a:t>
            </a:r>
            <a:r>
              <a:rPr lang="en-US" dirty="0"/>
              <a:t>for People with Disabilities</a:t>
            </a:r>
          </a:p>
          <a:p>
            <a:pPr lvl="1"/>
            <a:r>
              <a:rPr lang="en-US" dirty="0"/>
              <a:t> </a:t>
            </a:r>
            <a:r>
              <a:rPr lang="en-US" dirty="0" smtClean="0"/>
              <a:t>Digitization </a:t>
            </a:r>
            <a:r>
              <a:rPr lang="en-US" dirty="0"/>
              <a:t>of Secondary </a:t>
            </a:r>
            <a:r>
              <a:rPr lang="en-US" dirty="0" smtClean="0"/>
              <a:t>School   	Curriculum</a:t>
            </a:r>
            <a:endParaRPr lang="en-US" dirty="0"/>
          </a:p>
          <a:p>
            <a:pPr lvl="1"/>
            <a:r>
              <a:rPr lang="en-US" dirty="0"/>
              <a:t> </a:t>
            </a:r>
            <a:r>
              <a:rPr lang="en-US" dirty="0" smtClean="0"/>
              <a:t>Computerization </a:t>
            </a:r>
            <a:r>
              <a:rPr lang="en-US" dirty="0"/>
              <a:t>of Health </a:t>
            </a:r>
            <a:r>
              <a:rPr lang="en-US" dirty="0" smtClean="0"/>
              <a:t>Centers</a:t>
            </a:r>
            <a:endParaRPr lang="en-US" dirty="0"/>
          </a:p>
          <a:p>
            <a:pPr lvl="1"/>
            <a:r>
              <a:rPr lang="en-US" dirty="0"/>
              <a:t> </a:t>
            </a:r>
            <a:r>
              <a:rPr lang="en-US" dirty="0" smtClean="0"/>
              <a:t>Research </a:t>
            </a:r>
            <a:r>
              <a:rPr lang="en-US" dirty="0"/>
              <a:t>and Development</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38</a:t>
            </a:fld>
            <a:endParaRPr lang="en-US"/>
          </a:p>
        </p:txBody>
      </p:sp>
      <p:pic>
        <p:nvPicPr>
          <p:cNvPr id="1026" name="Picture 2" descr="https://encrypted-tbn1.google.com/images?q=tbn:ANd9GcQLKbARvGJ124s7oNWjWGZPfKSa9dw8qzNMd8smYSeunPhZpRYdHiI9Ha8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905000"/>
            <a:ext cx="1285875" cy="64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2673487"/>
      </p:ext>
    </p:extLst>
  </p:cSld>
  <p:clrMapOvr>
    <a:masterClrMapping/>
  </p:clrMapOvr>
  <p:transition spd="slow">
    <p:diamon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2567"/>
            <a:ext cx="6629400" cy="461665"/>
          </a:xfrm>
        </p:spPr>
        <p:txBody>
          <a:bodyPr/>
          <a:lstStyle/>
          <a:p>
            <a:r>
              <a:rPr lang="en-US" sz="2400" dirty="0" smtClean="0"/>
              <a:t>References and Further Reading</a:t>
            </a:r>
            <a:endParaRPr lang="en-US" sz="2400" dirty="0"/>
          </a:p>
        </p:txBody>
      </p:sp>
      <p:sp>
        <p:nvSpPr>
          <p:cNvPr id="3" name="Content Placeholder 2"/>
          <p:cNvSpPr>
            <a:spLocks noGrp="1"/>
          </p:cNvSpPr>
          <p:nvPr>
            <p:ph idx="1"/>
          </p:nvPr>
        </p:nvSpPr>
        <p:spPr>
          <a:xfrm>
            <a:off x="152400" y="1143000"/>
            <a:ext cx="8610600" cy="5102225"/>
          </a:xfrm>
        </p:spPr>
        <p:txBody>
          <a:bodyPr/>
          <a:lstStyle/>
          <a:p>
            <a:r>
              <a:rPr lang="en-US" sz="1400" dirty="0" err="1" smtClean="0">
                <a:solidFill>
                  <a:schemeClr val="tx1"/>
                </a:solidFill>
              </a:rPr>
              <a:t>Muente‐Kunigami</a:t>
            </a:r>
            <a:r>
              <a:rPr lang="en-US" sz="1400" dirty="0" smtClean="0">
                <a:solidFill>
                  <a:schemeClr val="tx1"/>
                </a:solidFill>
              </a:rPr>
              <a:t>, A. and </a:t>
            </a:r>
            <a:r>
              <a:rPr lang="en-US" sz="1400" dirty="0" err="1" smtClean="0">
                <a:solidFill>
                  <a:schemeClr val="tx1"/>
                </a:solidFill>
              </a:rPr>
              <a:t>Navas‐Sabater</a:t>
            </a:r>
            <a:r>
              <a:rPr lang="en-US" sz="1400" dirty="0" smtClean="0">
                <a:solidFill>
                  <a:schemeClr val="tx1"/>
                </a:solidFill>
              </a:rPr>
              <a:t>, J., Options to Increase Access to Telecommunications Services in Rural and Low-income Areas, available at</a:t>
            </a:r>
            <a:r>
              <a:rPr lang="en-US" sz="1400" dirty="0" smtClean="0"/>
              <a:t>:     http</a:t>
            </a:r>
            <a:r>
              <a:rPr lang="en-US" sz="1400" dirty="0"/>
              <a:t>://</a:t>
            </a:r>
            <a:r>
              <a:rPr lang="en-US" sz="1400" dirty="0" smtClean="0"/>
              <a:t>siteresources.worldbank.org/EXTINFORMATIONANDCOMMUNICATIONANDTECHNOLOGIES/Resources/282822-1208273252769/Options_to_Increase_Access_to_Telecommunications_Services_in_rural_and_Low-Income_Areas.pdf </a:t>
            </a:r>
            <a:endParaRPr lang="en-US" sz="1400" dirty="0" smtClean="0"/>
          </a:p>
          <a:p>
            <a:r>
              <a:rPr lang="en-US" sz="1400" dirty="0" smtClean="0"/>
              <a:t>GSR </a:t>
            </a:r>
            <a:r>
              <a:rPr lang="en-US" sz="1400" dirty="0"/>
              <a:t>2009 Background Paper, Sofie Maddens, Trends in Universal Access and Service Policies at </a:t>
            </a:r>
            <a:r>
              <a:rPr lang="en-US" sz="1400" dirty="0">
                <a:hlinkClick r:id="rId2"/>
              </a:rPr>
              <a:t>http://www.itu.int/ITU-D/treg/Events/Seminars/GSR/GSR09/doc/USPolicy_ITUEC.pdf</a:t>
            </a:r>
            <a:r>
              <a:rPr lang="en-US" sz="1400" dirty="0" smtClean="0"/>
              <a:t>. </a:t>
            </a:r>
          </a:p>
          <a:p>
            <a:r>
              <a:rPr lang="en-US" sz="1400" dirty="0" err="1"/>
              <a:t>Regulatel</a:t>
            </a:r>
            <a:r>
              <a:rPr lang="en-US" sz="1400" dirty="0"/>
              <a:t>, Peter A. Stern and David N. </a:t>
            </a:r>
            <a:r>
              <a:rPr lang="en-US" sz="1400" dirty="0"/>
              <a:t>Townsend, New Models for Universal Access to Telecommunications Services in Latin America: Lessons from the Past and Recommendations for a New Generation of Universal Access Programs for the 21st Century (2007) at </a:t>
            </a:r>
            <a:r>
              <a:rPr lang="en-US" sz="1400" dirty="0">
                <a:hlinkClick r:id="rId3"/>
              </a:rPr>
              <a:t>http://www.regulatel.org/SU_Peter_31_08_07/Full_report-COMPLETE-June_11,2007.Edited_PAS_v.1.pdf</a:t>
            </a:r>
            <a:r>
              <a:rPr lang="en-US" sz="1400" dirty="0"/>
              <a:t>. </a:t>
            </a:r>
            <a:endParaRPr lang="en-US" sz="1400" dirty="0" smtClean="0"/>
          </a:p>
          <a:p>
            <a:r>
              <a:rPr lang="en-US" sz="1400" dirty="0" err="1" smtClean="0"/>
              <a:t>Infodev</a:t>
            </a:r>
            <a:r>
              <a:rPr lang="en-US" sz="1400" dirty="0" smtClean="0"/>
              <a:t> </a:t>
            </a:r>
            <a:r>
              <a:rPr lang="en-US" sz="1400" dirty="0" err="1" smtClean="0"/>
              <a:t>ict</a:t>
            </a:r>
            <a:r>
              <a:rPr lang="en-US" sz="1400" dirty="0" smtClean="0"/>
              <a:t> </a:t>
            </a:r>
            <a:r>
              <a:rPr lang="en-US" sz="1400" dirty="0"/>
              <a:t>R</a:t>
            </a:r>
            <a:r>
              <a:rPr lang="en-US" sz="1400" dirty="0" smtClean="0"/>
              <a:t>egulation Toolkit</a:t>
            </a:r>
            <a:r>
              <a:rPr lang="en-US" sz="1400" dirty="0"/>
              <a:t>, available at:  </a:t>
            </a:r>
            <a:r>
              <a:rPr lang="en-US" sz="1400" dirty="0">
                <a:hlinkClick r:id="rId4"/>
              </a:rPr>
              <a:t>http://</a:t>
            </a:r>
            <a:r>
              <a:rPr lang="en-US" sz="1400" dirty="0" smtClean="0">
                <a:hlinkClick r:id="rId4"/>
              </a:rPr>
              <a:t>www.ictregulationtoolkit.org/en/Sections.html#3126</a:t>
            </a:r>
            <a:r>
              <a:rPr lang="en-US" sz="1400" dirty="0" smtClean="0"/>
              <a:t> </a:t>
            </a:r>
          </a:p>
          <a:p>
            <a:r>
              <a:rPr lang="en-US" sz="1400" dirty="0"/>
              <a:t>ITU/EC HIPSSA, Update of SADC </a:t>
            </a:r>
            <a:r>
              <a:rPr lang="en-US" sz="1400" dirty="0" smtClean="0"/>
              <a:t>Guidelines on </a:t>
            </a:r>
            <a:r>
              <a:rPr lang="en-US" sz="1400" dirty="0"/>
              <a:t>Universal Access and </a:t>
            </a:r>
            <a:r>
              <a:rPr lang="en-US" sz="1400" dirty="0" smtClean="0"/>
              <a:t>Service and </a:t>
            </a:r>
            <a:r>
              <a:rPr lang="en-US" sz="1400" dirty="0"/>
              <a:t>Assessment </a:t>
            </a:r>
            <a:r>
              <a:rPr lang="en-US" sz="1400" dirty="0" smtClean="0"/>
              <a:t>Report</a:t>
            </a:r>
            <a:r>
              <a:rPr lang="en-US" sz="1400" dirty="0"/>
              <a:t>, available at:  </a:t>
            </a:r>
            <a:r>
              <a:rPr lang="en-US" sz="1400" dirty="0">
                <a:hlinkClick r:id="rId5"/>
              </a:rPr>
              <a:t>http://</a:t>
            </a:r>
            <a:r>
              <a:rPr lang="en-US" sz="1400" dirty="0" smtClean="0">
                <a:hlinkClick r:id="rId5"/>
              </a:rPr>
              <a:t>www.itu.int/ITU-D/projects/ITU_EC_ACP/hipssa/Activities/SA/CRASA/UAS%20Final%20Draft%20Report.pdf</a:t>
            </a:r>
            <a:r>
              <a:rPr lang="en-US" sz="1400" dirty="0" smtClean="0"/>
              <a:t> </a:t>
            </a:r>
          </a:p>
          <a:p>
            <a:endParaRPr lang="en-US" sz="1800" dirty="0"/>
          </a:p>
          <a:p>
            <a:endParaRPr lang="en-US"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39</a:t>
            </a:fld>
            <a:endParaRPr lang="en-US"/>
          </a:p>
        </p:txBody>
      </p:sp>
    </p:spTree>
    <p:extLst>
      <p:ext uri="{BB962C8B-B14F-4D97-AF65-F5344CB8AC3E}">
        <p14:creationId xmlns:p14="http://schemas.microsoft.com/office/powerpoint/2010/main" val="389640649"/>
      </p:ext>
    </p:extLst>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5181600" cy="641350"/>
          </a:xfrm>
        </p:spPr>
        <p:txBody>
          <a:bodyPr/>
          <a:lstStyle/>
          <a:p>
            <a:r>
              <a:rPr lang="en-US" dirty="0" smtClean="0"/>
              <a:t>Access Gap</a:t>
            </a:r>
            <a:endParaRPr lang="en-US" dirty="0"/>
          </a:p>
        </p:txBody>
      </p:sp>
      <p:sp>
        <p:nvSpPr>
          <p:cNvPr id="3" name="Content Placeholder 2"/>
          <p:cNvSpPr>
            <a:spLocks noGrp="1"/>
          </p:cNvSpPr>
          <p:nvPr>
            <p:ph idx="1"/>
          </p:nvPr>
        </p:nvSpPr>
        <p:spPr>
          <a:xfrm>
            <a:off x="228600" y="990600"/>
            <a:ext cx="8228013" cy="5254625"/>
          </a:xfrm>
        </p:spPr>
        <p:txBody>
          <a:bodyPr/>
          <a:lstStyle/>
          <a:p>
            <a:r>
              <a:rPr lang="en-US" sz="2400" dirty="0"/>
              <a:t>The </a:t>
            </a:r>
            <a:r>
              <a:rPr lang="en-US" sz="2400" b="1" dirty="0"/>
              <a:t>access gap</a:t>
            </a:r>
            <a:r>
              <a:rPr lang="en-US" sz="2400" dirty="0"/>
              <a:t>, </a:t>
            </a:r>
            <a:r>
              <a:rPr lang="en-US" sz="2400" dirty="0" smtClean="0"/>
              <a:t>represents </a:t>
            </a:r>
            <a:r>
              <a:rPr lang="en-US" sz="2400" dirty="0"/>
              <a:t>that portion of the market that even </a:t>
            </a:r>
            <a:r>
              <a:rPr lang="en-US" sz="2400" dirty="0" smtClean="0"/>
              <a:t>under an </a:t>
            </a:r>
            <a:r>
              <a:rPr lang="en-US" sz="2400" dirty="0"/>
              <a:t>ideal legal and regulatory environment would not </a:t>
            </a:r>
            <a:r>
              <a:rPr lang="en-US" sz="2400" dirty="0" smtClean="0"/>
              <a:t>necessarily be </a:t>
            </a:r>
            <a:r>
              <a:rPr lang="en-US" sz="2400" dirty="0"/>
              <a:t>covered by operators due to </a:t>
            </a:r>
            <a:r>
              <a:rPr lang="en-US" sz="2400" dirty="0" smtClean="0"/>
              <a:t>its high </a:t>
            </a:r>
            <a:r>
              <a:rPr lang="en-US" sz="2400" dirty="0"/>
              <a:t>cost and/or low income </a:t>
            </a:r>
            <a:r>
              <a:rPr lang="en-US" sz="2400" dirty="0" smtClean="0"/>
              <a:t>level or would be covered at a later stage</a:t>
            </a:r>
          </a:p>
          <a:p>
            <a:endParaRPr lang="en-US" sz="2400" dirty="0"/>
          </a:p>
          <a:p>
            <a:pPr lvl="1"/>
            <a:r>
              <a:rPr lang="en-US" sz="2000" dirty="0" smtClean="0"/>
              <a:t>In </a:t>
            </a:r>
            <a:r>
              <a:rPr lang="en-US" sz="2000" dirty="0"/>
              <a:t>order to increase coverage beyond the </a:t>
            </a:r>
            <a:r>
              <a:rPr lang="en-US" sz="2000" dirty="0" smtClean="0"/>
              <a:t>Market Efficiency </a:t>
            </a:r>
            <a:r>
              <a:rPr lang="en-US" sz="2000" dirty="0"/>
              <a:t>Frontier into the access gap, public subsidies are to be </a:t>
            </a:r>
            <a:r>
              <a:rPr lang="en-US" sz="2000" dirty="0" smtClean="0"/>
              <a:t>considered</a:t>
            </a:r>
          </a:p>
          <a:p>
            <a:pPr lvl="1"/>
            <a:endParaRPr lang="en-US" sz="2000" dirty="0"/>
          </a:p>
          <a:p>
            <a:pPr lvl="1"/>
            <a:r>
              <a:rPr lang="en-US" sz="2000" dirty="0"/>
              <a:t>Within the access gap, there </a:t>
            </a:r>
            <a:r>
              <a:rPr lang="en-US" sz="2000" dirty="0" smtClean="0"/>
              <a:t>are different levels of </a:t>
            </a:r>
            <a:r>
              <a:rPr lang="en-US" sz="2000" dirty="0"/>
              <a:t>penetration </a:t>
            </a:r>
            <a:r>
              <a:rPr lang="en-US" sz="2000" dirty="0" smtClean="0"/>
              <a:t>: the </a:t>
            </a:r>
            <a:r>
              <a:rPr lang="en-US" sz="2000" b="1" dirty="0" smtClean="0"/>
              <a:t>sustainability coverage gap </a:t>
            </a:r>
            <a:r>
              <a:rPr lang="en-US" sz="2000" dirty="0" smtClean="0"/>
              <a:t>and the </a:t>
            </a:r>
            <a:r>
              <a:rPr lang="en-US" sz="2000" b="1" dirty="0" smtClean="0"/>
              <a:t>universal coverage gap</a:t>
            </a:r>
            <a:endParaRPr lang="en-US" sz="2000" b="1"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4</a:t>
            </a:fld>
            <a:endParaRPr lang="en-US"/>
          </a:p>
        </p:txBody>
      </p:sp>
    </p:spTree>
    <p:extLst>
      <p:ext uri="{BB962C8B-B14F-4D97-AF65-F5344CB8AC3E}">
        <p14:creationId xmlns:p14="http://schemas.microsoft.com/office/powerpoint/2010/main" val="1935296717"/>
      </p:ext>
    </p:extLst>
  </p:cSld>
  <p:clrMapOvr>
    <a:masterClrMapping/>
  </p:clrMapOvr>
  <p:transition spd="slow">
    <p:diamon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609600" y="2514600"/>
            <a:ext cx="7847013" cy="3730625"/>
          </a:xfrm>
        </p:spPr>
        <p:txBody>
          <a:bodyPr/>
          <a:lstStyle/>
          <a:p>
            <a:pPr algn="ctr" eaLnBrk="1" hangingPunct="1">
              <a:lnSpc>
                <a:spcPct val="80000"/>
              </a:lnSpc>
              <a:buNone/>
            </a:pPr>
            <a:r>
              <a:rPr lang="en-US" sz="2800" b="1" dirty="0" err="1" smtClean="0"/>
              <a:t>Sofie</a:t>
            </a:r>
            <a:r>
              <a:rPr lang="en-US" sz="2800" b="1" dirty="0" smtClean="0"/>
              <a:t> Maddens-Toscano</a:t>
            </a:r>
          </a:p>
          <a:p>
            <a:pPr algn="ctr" eaLnBrk="1" hangingPunct="1">
              <a:lnSpc>
                <a:spcPct val="80000"/>
              </a:lnSpc>
              <a:buNone/>
            </a:pPr>
            <a:endParaRPr lang="en-US" sz="2800" b="1" dirty="0" smtClean="0"/>
          </a:p>
          <a:p>
            <a:pPr algn="ctr" eaLnBrk="1" hangingPunct="1">
              <a:lnSpc>
                <a:spcPct val="80000"/>
              </a:lnSpc>
              <a:buNone/>
            </a:pPr>
            <a:r>
              <a:rPr lang="en-US" sz="2000" dirty="0" smtClean="0"/>
              <a:t>Managing Director</a:t>
            </a:r>
          </a:p>
          <a:p>
            <a:pPr algn="ctr" eaLnBrk="1" hangingPunct="1">
              <a:lnSpc>
                <a:spcPct val="80000"/>
              </a:lnSpc>
              <a:buNone/>
            </a:pPr>
            <a:r>
              <a:rPr lang="en-US" sz="2000" dirty="0" err="1" smtClean="0"/>
              <a:t>Pygma</a:t>
            </a:r>
            <a:r>
              <a:rPr lang="en-US" sz="2000" dirty="0" smtClean="0"/>
              <a:t> Consulting International LLC</a:t>
            </a:r>
          </a:p>
          <a:p>
            <a:pPr algn="ctr" eaLnBrk="1" hangingPunct="1">
              <a:lnSpc>
                <a:spcPct val="80000"/>
              </a:lnSpc>
              <a:buNone/>
            </a:pPr>
            <a:endParaRPr lang="en-US" sz="2000" dirty="0"/>
          </a:p>
          <a:p>
            <a:pPr algn="ctr" eaLnBrk="1" hangingPunct="1">
              <a:lnSpc>
                <a:spcPct val="80000"/>
              </a:lnSpc>
              <a:buNone/>
            </a:pPr>
            <a:endParaRPr lang="en-US" sz="2000" dirty="0" smtClean="0"/>
          </a:p>
          <a:p>
            <a:pPr algn="ctr" eaLnBrk="1" hangingPunct="1">
              <a:lnSpc>
                <a:spcPct val="80000"/>
              </a:lnSpc>
              <a:buNone/>
            </a:pPr>
            <a:r>
              <a:rPr lang="en-US" sz="2000" dirty="0" smtClean="0"/>
              <a:t>Email:  </a:t>
            </a:r>
            <a:r>
              <a:rPr lang="en-US" sz="2000" dirty="0" smtClean="0">
                <a:hlinkClick r:id="rId2"/>
              </a:rPr>
              <a:t>smaddens@pygmaconsulting.com</a:t>
            </a:r>
            <a:endParaRPr lang="en-US" sz="2000" dirty="0" smtClean="0"/>
          </a:p>
          <a:p>
            <a:pPr algn="ctr" eaLnBrk="1" hangingPunct="1">
              <a:lnSpc>
                <a:spcPct val="80000"/>
              </a:lnSpc>
              <a:buNone/>
            </a:pPr>
            <a:r>
              <a:rPr lang="en-US" sz="2000" dirty="0" smtClean="0"/>
              <a:t>Web:  </a:t>
            </a:r>
            <a:r>
              <a:rPr lang="en-US" sz="2000" dirty="0" smtClean="0">
                <a:hlinkClick r:id="rId3"/>
              </a:rPr>
              <a:t>www.pygmaconsulting.com</a:t>
            </a:r>
            <a:r>
              <a:rPr lang="en-US" sz="2000" dirty="0" smtClean="0"/>
              <a:t> </a:t>
            </a:r>
          </a:p>
          <a:p>
            <a:pPr marL="0" indent="0">
              <a:buNone/>
            </a:pPr>
            <a:endParaRPr lang="en-US" dirty="0"/>
          </a:p>
        </p:txBody>
      </p:sp>
      <p:sp>
        <p:nvSpPr>
          <p:cNvPr id="4" name="Slide Number Placeholder 3"/>
          <p:cNvSpPr>
            <a:spLocks noGrp="1"/>
          </p:cNvSpPr>
          <p:nvPr>
            <p:ph type="sldNum" sz="quarter" idx="10"/>
          </p:nvPr>
        </p:nvSpPr>
        <p:spPr/>
        <p:txBody>
          <a:bodyPr/>
          <a:lstStyle/>
          <a:p>
            <a:fld id="{4DDCD26D-0DAF-45DB-8B2A-298215FB21FC}" type="slidenum">
              <a:rPr lang="en-US" smtClean="0"/>
              <a:pPr/>
              <a:t>40</a:t>
            </a:fld>
            <a:endParaRPr lang="en-US"/>
          </a:p>
        </p:txBody>
      </p:sp>
    </p:spTree>
    <p:extLst>
      <p:ext uri="{BB962C8B-B14F-4D97-AF65-F5344CB8AC3E}">
        <p14:creationId xmlns:p14="http://schemas.microsoft.com/office/powerpoint/2010/main" val="1227256860"/>
      </p:ext>
    </p:extLst>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5181600" cy="641350"/>
          </a:xfrm>
        </p:spPr>
        <p:txBody>
          <a:bodyPr/>
          <a:lstStyle/>
          <a:p>
            <a:r>
              <a:rPr lang="en-US" dirty="0" smtClean="0"/>
              <a:t>Access Gap </a:t>
            </a:r>
            <a:endParaRPr lang="en-US" dirty="0"/>
          </a:p>
        </p:txBody>
      </p:sp>
      <p:sp>
        <p:nvSpPr>
          <p:cNvPr id="3" name="Content Placeholder 2"/>
          <p:cNvSpPr>
            <a:spLocks noGrp="1"/>
          </p:cNvSpPr>
          <p:nvPr>
            <p:ph idx="1"/>
          </p:nvPr>
        </p:nvSpPr>
        <p:spPr>
          <a:xfrm>
            <a:off x="228600" y="990600"/>
            <a:ext cx="8228013" cy="5254625"/>
          </a:xfrm>
        </p:spPr>
        <p:txBody>
          <a:bodyPr/>
          <a:lstStyle/>
          <a:p>
            <a:r>
              <a:rPr lang="en-US" sz="2400" b="1" dirty="0" smtClean="0"/>
              <a:t>Access Gap</a:t>
            </a:r>
            <a:r>
              <a:rPr lang="en-US" sz="2400" dirty="0" smtClean="0"/>
              <a:t>:</a:t>
            </a:r>
            <a:endParaRPr lang="en-US" sz="2400" dirty="0"/>
          </a:p>
          <a:p>
            <a:pPr marL="0" indent="0">
              <a:buNone/>
            </a:pPr>
            <a:endParaRPr lang="en-US" sz="2400" dirty="0"/>
          </a:p>
          <a:p>
            <a:pPr lvl="1"/>
            <a:r>
              <a:rPr lang="en-US" sz="2000" b="1" dirty="0" smtClean="0"/>
              <a:t>Sustainable coverage gap</a:t>
            </a:r>
            <a:r>
              <a:rPr lang="en-US" sz="2000" dirty="0"/>
              <a:t>: the portion of the market that could be operated on a commercially viable basis, once the necessary investments have been funded by public subsidy </a:t>
            </a:r>
            <a:r>
              <a:rPr lang="en-US" sz="2000" dirty="0" smtClean="0"/>
              <a:t>– in this case, public </a:t>
            </a:r>
            <a:r>
              <a:rPr lang="en-US" sz="2000" dirty="0"/>
              <a:t>financing works as </a:t>
            </a:r>
            <a:r>
              <a:rPr lang="en-US" sz="2000" dirty="0" smtClean="0"/>
              <a:t>a “jump-start</a:t>
            </a:r>
            <a:r>
              <a:rPr lang="en-US" sz="2000" dirty="0"/>
              <a:t>” </a:t>
            </a:r>
          </a:p>
          <a:p>
            <a:pPr marL="457200" lvl="1" indent="0">
              <a:buNone/>
            </a:pPr>
            <a:endParaRPr lang="en-US" sz="2000" dirty="0"/>
          </a:p>
          <a:p>
            <a:pPr lvl="1"/>
            <a:r>
              <a:rPr lang="en-US" sz="2000" b="1" dirty="0"/>
              <a:t>Universal coverage gap</a:t>
            </a:r>
            <a:r>
              <a:rPr lang="en-US" sz="2000" dirty="0"/>
              <a:t>: the portion of the market that could never be operated on a commercially viable basis, but would require public subsidy both for investment and </a:t>
            </a:r>
            <a:r>
              <a:rPr lang="en-US" sz="2000" dirty="0" smtClean="0"/>
              <a:t>operation – the issue here is the cost of sustainability and the balance with other public sector priorities</a:t>
            </a:r>
            <a:endParaRPr lang="en-US" sz="20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5</a:t>
            </a:fld>
            <a:endParaRPr lang="en-US"/>
          </a:p>
        </p:txBody>
      </p:sp>
    </p:spTree>
    <p:extLst>
      <p:ext uri="{BB962C8B-B14F-4D97-AF65-F5344CB8AC3E}">
        <p14:creationId xmlns:p14="http://schemas.microsoft.com/office/powerpoint/2010/main" val="4199068222"/>
      </p:ext>
    </p:extLst>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6DD9C66C-BE1C-4FCF-BB07-9E14A6F9D458}" type="slidenum">
              <a:rPr lang="en-US" smtClean="0"/>
              <a:pPr>
                <a:defRPr/>
              </a:pPr>
              <a:t>6</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295400"/>
            <a:ext cx="6293171" cy="5212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85800" y="286266"/>
            <a:ext cx="6172200" cy="646331"/>
          </a:xfrm>
          <a:prstGeom prst="rect">
            <a:avLst/>
          </a:prstGeom>
          <a:noFill/>
        </p:spPr>
        <p:txBody>
          <a:bodyPr wrap="square" rtlCol="0">
            <a:spAutoFit/>
          </a:bodyPr>
          <a:lstStyle/>
          <a:p>
            <a:r>
              <a:rPr lang="en-US" sz="3600" i="0" dirty="0" smtClean="0">
                <a:solidFill>
                  <a:schemeClr val="tx2">
                    <a:lumMod val="75000"/>
                  </a:schemeClr>
                </a:solidFill>
              </a:rPr>
              <a:t>Definitions</a:t>
            </a:r>
            <a:endParaRPr lang="en-US" sz="3600" i="0" dirty="0">
              <a:solidFill>
                <a:schemeClr val="tx2">
                  <a:lumMod val="75000"/>
                </a:schemeClr>
              </a:solidFill>
            </a:endParaRPr>
          </a:p>
        </p:txBody>
      </p:sp>
    </p:spTree>
    <p:extLst>
      <p:ext uri="{BB962C8B-B14F-4D97-AF65-F5344CB8AC3E}">
        <p14:creationId xmlns:p14="http://schemas.microsoft.com/office/powerpoint/2010/main" val="3198659575"/>
      </p:ext>
    </p:extLst>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0"/>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9E66450-631D-40C0-A20C-C1F82FB9904A}" type="slidenum">
              <a:rPr lang="en-US" smtClean="0">
                <a:solidFill>
                  <a:srgbClr val="0E438A"/>
                </a:solidFill>
                <a:latin typeface="Zurich BT" charset="0"/>
                <a:cs typeface="Times New Roman" pitchFamily="18" charset="0"/>
              </a:rPr>
              <a:pPr eaLnBrk="1" hangingPunct="1"/>
              <a:t>7</a:t>
            </a:fld>
            <a:endParaRPr lang="en-US" smtClean="0">
              <a:solidFill>
                <a:srgbClr val="0E438A"/>
              </a:solidFill>
              <a:latin typeface="Zurich BT" charset="0"/>
              <a:cs typeface="Times New Roman" pitchFamily="18" charset="0"/>
            </a:endParaRPr>
          </a:p>
        </p:txBody>
      </p:sp>
      <p:pic>
        <p:nvPicPr>
          <p:cNvPr id="9219" name="Picture 10"/>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79512" y="1413594"/>
            <a:ext cx="7056438"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Oval Callout 6"/>
          <p:cNvSpPr>
            <a:spLocks noChangeArrowheads="1"/>
          </p:cNvSpPr>
          <p:nvPr/>
        </p:nvSpPr>
        <p:spPr bwMode="auto">
          <a:xfrm>
            <a:off x="7452320" y="3301380"/>
            <a:ext cx="1512887" cy="1007616"/>
          </a:xfrm>
          <a:prstGeom prst="wedgeEllipseCallout">
            <a:avLst>
              <a:gd name="adj1" fmla="val -64538"/>
              <a:gd name="adj2" fmla="val 35964"/>
            </a:avLst>
          </a:prstGeom>
          <a:solidFill>
            <a:srgbClr val="FFC000"/>
          </a:solidFill>
          <a:ln w="76200" algn="ctr">
            <a:solidFill>
              <a:srgbClr val="B2B2B2"/>
            </a:solidFill>
            <a:round/>
            <a:headEnd/>
            <a:tailEnd/>
          </a:ln>
        </p:spPr>
        <p:txBody>
          <a:bodyPr anchor="ctr"/>
          <a:lstStyle/>
          <a:p>
            <a:pPr algn="ctr" eaLnBrk="0" hangingPunct="0">
              <a:buClr>
                <a:schemeClr val="tx1"/>
              </a:buClr>
              <a:buFont typeface="Arial" pitchFamily="34" charset="0"/>
              <a:buNone/>
            </a:pPr>
            <a:r>
              <a:rPr lang="es-CO" sz="1400">
                <a:solidFill>
                  <a:schemeClr val="tx2"/>
                </a:solidFill>
                <a:latin typeface="Calibri" pitchFamily="34" charset="0"/>
              </a:rPr>
              <a:t>2.4 billion Internet users  in 2011*</a:t>
            </a:r>
          </a:p>
        </p:txBody>
      </p:sp>
      <p:sp>
        <p:nvSpPr>
          <p:cNvPr id="9221" name="Oval Callout 6"/>
          <p:cNvSpPr>
            <a:spLocks noChangeArrowheads="1"/>
          </p:cNvSpPr>
          <p:nvPr/>
        </p:nvSpPr>
        <p:spPr bwMode="auto">
          <a:xfrm>
            <a:off x="7401298" y="1700808"/>
            <a:ext cx="1630734" cy="1223962"/>
          </a:xfrm>
          <a:prstGeom prst="wedgeEllipseCallout">
            <a:avLst>
              <a:gd name="adj1" fmla="val -60556"/>
              <a:gd name="adj2" fmla="val -12342"/>
            </a:avLst>
          </a:prstGeom>
          <a:solidFill>
            <a:srgbClr val="FFC000"/>
          </a:solidFill>
          <a:ln w="76200" algn="ctr">
            <a:solidFill>
              <a:srgbClr val="B2B2B2"/>
            </a:solidFill>
            <a:round/>
            <a:headEnd/>
            <a:tailEnd/>
          </a:ln>
        </p:spPr>
        <p:txBody>
          <a:bodyPr anchor="ctr"/>
          <a:lstStyle/>
          <a:p>
            <a:pPr algn="ctr" eaLnBrk="0" hangingPunct="0">
              <a:buClr>
                <a:schemeClr val="tx1"/>
              </a:buClr>
              <a:buFont typeface="Arial" pitchFamily="34" charset="0"/>
              <a:buNone/>
            </a:pPr>
            <a:r>
              <a:rPr lang="es-CO" sz="1400" dirty="0">
                <a:solidFill>
                  <a:schemeClr val="tx2"/>
                </a:solidFill>
                <a:latin typeface="Calibri" pitchFamily="34" charset="0"/>
              </a:rPr>
              <a:t>5.9 </a:t>
            </a:r>
            <a:r>
              <a:rPr lang="es-CO" sz="1400" dirty="0" err="1">
                <a:solidFill>
                  <a:schemeClr val="tx2"/>
                </a:solidFill>
                <a:latin typeface="Calibri" pitchFamily="34" charset="0"/>
              </a:rPr>
              <a:t>billion</a:t>
            </a:r>
            <a:r>
              <a:rPr lang="es-CO" sz="1400" dirty="0">
                <a:solidFill>
                  <a:schemeClr val="tx2"/>
                </a:solidFill>
                <a:latin typeface="Calibri" pitchFamily="34" charset="0"/>
              </a:rPr>
              <a:t> Mobile </a:t>
            </a:r>
            <a:r>
              <a:rPr lang="es-CO" sz="1400" dirty="0" err="1">
                <a:solidFill>
                  <a:schemeClr val="tx2"/>
                </a:solidFill>
                <a:latin typeface="Calibri" pitchFamily="34" charset="0"/>
              </a:rPr>
              <a:t>cellular</a:t>
            </a:r>
            <a:r>
              <a:rPr lang="es-CO" sz="1400" dirty="0">
                <a:solidFill>
                  <a:schemeClr val="tx2"/>
                </a:solidFill>
                <a:latin typeface="Calibri" pitchFamily="34" charset="0"/>
              </a:rPr>
              <a:t> </a:t>
            </a:r>
            <a:r>
              <a:rPr lang="es-CO" sz="1400" dirty="0" err="1">
                <a:solidFill>
                  <a:schemeClr val="tx2"/>
                </a:solidFill>
                <a:latin typeface="Calibri" pitchFamily="34" charset="0"/>
              </a:rPr>
              <a:t>subscriptions</a:t>
            </a:r>
            <a:r>
              <a:rPr lang="es-CO" sz="1400" dirty="0">
                <a:solidFill>
                  <a:schemeClr val="tx2"/>
                </a:solidFill>
                <a:latin typeface="Calibri" pitchFamily="34" charset="0"/>
              </a:rPr>
              <a:t>  in 2011*</a:t>
            </a:r>
          </a:p>
        </p:txBody>
      </p:sp>
      <p:sp>
        <p:nvSpPr>
          <p:cNvPr id="2" name="Rectangle 1"/>
          <p:cNvSpPr/>
          <p:nvPr/>
        </p:nvSpPr>
        <p:spPr>
          <a:xfrm>
            <a:off x="669036" y="260648"/>
            <a:ext cx="6036564" cy="1138773"/>
          </a:xfrm>
          <a:prstGeom prst="rect">
            <a:avLst/>
          </a:prstGeom>
          <a:noFill/>
        </p:spPr>
        <p:txBody>
          <a:bodyPr wrap="square">
            <a:spAutoFit/>
          </a:bodyPr>
          <a:lstStyle/>
          <a:p>
            <a:pPr algn="ctr" eaLnBrk="0" hangingPunct="0">
              <a:defRPr/>
            </a:pPr>
            <a:r>
              <a:rPr lang="en-US" sz="2800" b="1" i="0" dirty="0">
                <a:solidFill>
                  <a:schemeClr val="accent2">
                    <a:lumMod val="75000"/>
                  </a:schemeClr>
                </a:solidFill>
                <a:latin typeface="+mj-lt"/>
                <a:ea typeface="+mj-ea"/>
                <a:cs typeface="+mj-cs"/>
              </a:rPr>
              <a:t>Global ICT Developments</a:t>
            </a:r>
            <a:r>
              <a:rPr lang="en-US" sz="4000" b="1" i="0" dirty="0">
                <a:solidFill>
                  <a:schemeClr val="accent2">
                    <a:lumMod val="75000"/>
                  </a:schemeClr>
                </a:solidFill>
                <a:latin typeface="+mj-lt"/>
                <a:ea typeface="+mj-ea"/>
                <a:cs typeface="+mj-cs"/>
              </a:rPr>
              <a:t>, </a:t>
            </a:r>
            <a:r>
              <a:rPr lang="en-US" sz="2800" b="1" i="0" dirty="0">
                <a:solidFill>
                  <a:schemeClr val="accent2">
                    <a:lumMod val="75000"/>
                  </a:schemeClr>
                </a:solidFill>
                <a:latin typeface="+mj-lt"/>
                <a:ea typeface="+mj-ea"/>
                <a:cs typeface="+mj-cs"/>
              </a:rPr>
              <a:t>2000-2011</a:t>
            </a:r>
            <a:endParaRPr lang="en-US" sz="2000" b="1" i="0" dirty="0">
              <a:solidFill>
                <a:schemeClr val="accent2">
                  <a:lumMod val="75000"/>
                </a:schemeClr>
              </a:solidFill>
              <a:latin typeface="+mj-lt"/>
              <a:ea typeface="+mj-ea"/>
              <a:cs typeface="+mj-cs"/>
            </a:endParaRPr>
          </a:p>
        </p:txBody>
      </p:sp>
      <p:sp>
        <p:nvSpPr>
          <p:cNvPr id="7" name="Oval Callout 6"/>
          <p:cNvSpPr>
            <a:spLocks noChangeArrowheads="1"/>
          </p:cNvSpPr>
          <p:nvPr/>
        </p:nvSpPr>
        <p:spPr bwMode="auto">
          <a:xfrm>
            <a:off x="7411641" y="4653136"/>
            <a:ext cx="1624855" cy="1296144"/>
          </a:xfrm>
          <a:prstGeom prst="wedgeEllipseCallout">
            <a:avLst>
              <a:gd name="adj1" fmla="val -75553"/>
              <a:gd name="adj2" fmla="val -35318"/>
            </a:avLst>
          </a:prstGeom>
          <a:solidFill>
            <a:srgbClr val="FFC000"/>
          </a:solidFill>
          <a:ln w="76200" algn="ctr">
            <a:solidFill>
              <a:srgbClr val="B2B2B2"/>
            </a:solidFill>
            <a:round/>
            <a:headEnd/>
            <a:tailEnd/>
          </a:ln>
        </p:spPr>
        <p:txBody>
          <a:bodyPr anchor="ctr"/>
          <a:lstStyle/>
          <a:p>
            <a:pPr algn="ctr" eaLnBrk="0" hangingPunct="0">
              <a:buClr>
                <a:schemeClr val="tx1"/>
              </a:buClr>
              <a:buFont typeface="Arial" pitchFamily="34" charset="0"/>
              <a:buNone/>
            </a:pPr>
            <a:r>
              <a:rPr lang="es-CO" sz="1400" dirty="0" smtClean="0">
                <a:solidFill>
                  <a:schemeClr val="tx2"/>
                </a:solidFill>
                <a:latin typeface="Calibri" pitchFamily="34" charset="0"/>
              </a:rPr>
              <a:t>1.19 </a:t>
            </a:r>
            <a:r>
              <a:rPr lang="es-CO" sz="1400" dirty="0" err="1" smtClean="0">
                <a:solidFill>
                  <a:schemeClr val="tx2"/>
                </a:solidFill>
                <a:latin typeface="Calibri" pitchFamily="34" charset="0"/>
              </a:rPr>
              <a:t>billion</a:t>
            </a:r>
            <a:r>
              <a:rPr lang="es-CO" sz="1400" dirty="0" smtClean="0">
                <a:solidFill>
                  <a:schemeClr val="tx2"/>
                </a:solidFill>
                <a:latin typeface="Calibri" pitchFamily="34" charset="0"/>
              </a:rPr>
              <a:t> Mobile </a:t>
            </a:r>
            <a:r>
              <a:rPr lang="es-CO" sz="1400" dirty="0" err="1" smtClean="0">
                <a:solidFill>
                  <a:schemeClr val="tx2"/>
                </a:solidFill>
                <a:latin typeface="Calibri" pitchFamily="34" charset="0"/>
              </a:rPr>
              <a:t>broadband</a:t>
            </a:r>
            <a:r>
              <a:rPr lang="es-CO" sz="1400" dirty="0" smtClean="0">
                <a:solidFill>
                  <a:schemeClr val="tx2"/>
                </a:solidFill>
                <a:latin typeface="Calibri" pitchFamily="34" charset="0"/>
              </a:rPr>
              <a:t> </a:t>
            </a:r>
            <a:r>
              <a:rPr lang="es-CO" sz="1400" dirty="0" err="1" smtClean="0">
                <a:solidFill>
                  <a:schemeClr val="tx2"/>
                </a:solidFill>
                <a:latin typeface="Calibri" pitchFamily="34" charset="0"/>
              </a:rPr>
              <a:t>subscriptions</a:t>
            </a:r>
            <a:r>
              <a:rPr lang="es-CO" sz="1400" dirty="0" smtClean="0">
                <a:solidFill>
                  <a:schemeClr val="tx2"/>
                </a:solidFill>
                <a:latin typeface="Calibri" pitchFamily="34" charset="0"/>
              </a:rPr>
              <a:t> in </a:t>
            </a:r>
            <a:r>
              <a:rPr lang="es-CO" sz="1400" dirty="0">
                <a:solidFill>
                  <a:schemeClr val="tx2"/>
                </a:solidFill>
                <a:latin typeface="Calibri" pitchFamily="34" charset="0"/>
              </a:rPr>
              <a:t>2011*</a:t>
            </a:r>
          </a:p>
        </p:txBody>
      </p:sp>
      <p:pic>
        <p:nvPicPr>
          <p:cNvPr id="9" name="Picture 2" descr="http://www.itu.int/ITU-D/ict/facts/2011/material/ICT%20Facts%20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1788" y="6106913"/>
            <a:ext cx="1944687"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3433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0666"/>
            <a:ext cx="5105400" cy="1077218"/>
          </a:xfrm>
        </p:spPr>
        <p:txBody>
          <a:bodyPr/>
          <a:lstStyle/>
          <a:p>
            <a:r>
              <a:rPr lang="en-US" sz="3200" dirty="0" smtClean="0"/>
              <a:t>Africa:  GSM Mobile Coverage</a:t>
            </a:r>
            <a:endParaRPr lang="en-US" sz="32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8</a:t>
            </a:fld>
            <a:endParaRPr lang="en-US"/>
          </a:p>
        </p:txBody>
      </p:sp>
      <p:pic>
        <p:nvPicPr>
          <p:cNvPr id="1026" name="Picture 2"/>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a:stretch/>
        </p:blipFill>
        <p:spPr bwMode="auto">
          <a:xfrm>
            <a:off x="49864" y="1219200"/>
            <a:ext cx="8651450" cy="3389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886200" y="4586513"/>
            <a:ext cx="5029200" cy="507831"/>
          </a:xfrm>
          <a:prstGeom prst="rect">
            <a:avLst/>
          </a:prstGeom>
          <a:noFill/>
        </p:spPr>
        <p:txBody>
          <a:bodyPr wrap="square" rtlCol="0">
            <a:spAutoFit/>
          </a:bodyPr>
          <a:lstStyle/>
          <a:p>
            <a:r>
              <a:rPr lang="en-US" sz="900" dirty="0"/>
              <a:t>Source:  </a:t>
            </a:r>
            <a:r>
              <a:rPr lang="en-US" sz="900" dirty="0">
                <a:hlinkClick r:id="rId3"/>
              </a:rPr>
              <a:t>http://</a:t>
            </a:r>
            <a:r>
              <a:rPr lang="en-US" sz="900" dirty="0" smtClean="0">
                <a:hlinkClick r:id="rId3"/>
              </a:rPr>
              <a:t>infrastructureafrica.afdb.org/system/files/BP10_ICT_sector_summary.pdf</a:t>
            </a:r>
            <a:r>
              <a:rPr lang="en-US" sz="900" dirty="0" smtClean="0"/>
              <a:t> </a:t>
            </a:r>
            <a:endParaRPr lang="en-US" sz="900" dirty="0"/>
          </a:p>
        </p:txBody>
      </p:sp>
      <p:sp>
        <p:nvSpPr>
          <p:cNvPr id="7" name="TextBox 6"/>
          <p:cNvSpPr txBox="1"/>
          <p:nvPr/>
        </p:nvSpPr>
        <p:spPr>
          <a:xfrm>
            <a:off x="228600" y="5137887"/>
            <a:ext cx="7696200" cy="1308050"/>
          </a:xfrm>
          <a:prstGeom prst="rect">
            <a:avLst/>
          </a:prstGeom>
          <a:noFill/>
        </p:spPr>
        <p:txBody>
          <a:bodyPr wrap="square" rtlCol="0">
            <a:spAutoFit/>
          </a:bodyPr>
          <a:lstStyle/>
          <a:p>
            <a:r>
              <a:rPr lang="en-US" sz="1200" dirty="0"/>
              <a:t>The number of </a:t>
            </a:r>
            <a:r>
              <a:rPr lang="en-US" sz="1200" dirty="0" smtClean="0"/>
              <a:t>mobile subscribers </a:t>
            </a:r>
            <a:r>
              <a:rPr lang="en-US" sz="1200" dirty="0"/>
              <a:t>in </a:t>
            </a:r>
            <a:r>
              <a:rPr lang="en-US" sz="1200" dirty="0" smtClean="0"/>
              <a:t>53 </a:t>
            </a:r>
            <a:r>
              <a:rPr lang="en-US" sz="1200" dirty="0"/>
              <a:t>countries </a:t>
            </a:r>
            <a:r>
              <a:rPr lang="en-US" sz="1200" dirty="0" smtClean="0"/>
              <a:t>in Africa jumped </a:t>
            </a:r>
            <a:r>
              <a:rPr lang="en-US" sz="1200" dirty="0"/>
              <a:t>more than 15 times—from 15 million in 2000 to 267 million </a:t>
            </a:r>
            <a:r>
              <a:rPr lang="en-US" sz="1200" dirty="0" smtClean="0"/>
              <a:t>in 2007</a:t>
            </a:r>
            <a:r>
              <a:rPr lang="en-US" sz="1200" dirty="0"/>
              <a:t>. By 2006, 57 percent of Africans were living under the footprint of the mobile </a:t>
            </a:r>
            <a:r>
              <a:rPr lang="en-US" sz="1200" dirty="0" smtClean="0"/>
              <a:t>networks – </a:t>
            </a:r>
            <a:r>
              <a:rPr lang="en-US" sz="1200" dirty="0"/>
              <a:t>by </a:t>
            </a:r>
            <a:r>
              <a:rPr lang="en-US" sz="1200" dirty="0" err="1"/>
              <a:t>By</a:t>
            </a:r>
            <a:r>
              <a:rPr lang="en-US" sz="1200" dirty="0"/>
              <a:t> 2015, the total number of connections is estimated to reach 84% of the total African </a:t>
            </a:r>
            <a:r>
              <a:rPr lang="en-US" sz="1200" dirty="0" smtClean="0"/>
              <a:t>population</a:t>
            </a:r>
          </a:p>
          <a:p>
            <a:endParaRPr lang="en-US" sz="1200" dirty="0"/>
          </a:p>
          <a:p>
            <a:r>
              <a:rPr lang="en-US" sz="900" dirty="0" smtClean="0"/>
              <a:t>Source:  </a:t>
            </a:r>
            <a:r>
              <a:rPr lang="en-US" sz="900" dirty="0" smtClean="0">
                <a:solidFill>
                  <a:schemeClr val="accent2">
                    <a:lumMod val="75000"/>
                  </a:schemeClr>
                </a:solidFill>
              </a:rPr>
              <a:t>GSMA/</a:t>
            </a:r>
            <a:r>
              <a:rPr lang="en-US" sz="900" dirty="0" err="1" smtClean="0">
                <a:solidFill>
                  <a:schemeClr val="accent2">
                    <a:lumMod val="75000"/>
                  </a:schemeClr>
                </a:solidFill>
              </a:rPr>
              <a:t>ATKearney</a:t>
            </a:r>
            <a:r>
              <a:rPr lang="en-US" sz="900" dirty="0" smtClean="0">
                <a:solidFill>
                  <a:schemeClr val="accent2">
                    <a:lumMod val="75000"/>
                  </a:schemeClr>
                </a:solidFill>
              </a:rPr>
              <a:t>, Driving Economic and Social Development through Mobile Services, 2011 Mobile Observatory</a:t>
            </a:r>
            <a:endParaRPr lang="en-US" sz="900" dirty="0">
              <a:solidFill>
                <a:schemeClr val="accent2">
                  <a:lumMod val="75000"/>
                </a:schemeClr>
              </a:solidFill>
            </a:endParaRPr>
          </a:p>
        </p:txBody>
      </p:sp>
    </p:spTree>
    <p:extLst>
      <p:ext uri="{BB962C8B-B14F-4D97-AF65-F5344CB8AC3E}">
        <p14:creationId xmlns:p14="http://schemas.microsoft.com/office/powerpoint/2010/main" val="1132140110"/>
      </p:ext>
    </p:extLst>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6858000" cy="641350"/>
          </a:xfrm>
        </p:spPr>
        <p:txBody>
          <a:bodyPr/>
          <a:lstStyle/>
          <a:p>
            <a:r>
              <a:rPr lang="en-US" dirty="0" smtClean="0"/>
              <a:t>Africa:  Internet Users</a:t>
            </a:r>
            <a:endParaRPr lang="en-US"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9</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143" y="2057400"/>
            <a:ext cx="8549066" cy="443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52400" y="914400"/>
            <a:ext cx="8109857" cy="830997"/>
          </a:xfrm>
          <a:prstGeom prst="rect">
            <a:avLst/>
          </a:prstGeom>
          <a:noFill/>
        </p:spPr>
        <p:txBody>
          <a:bodyPr wrap="square" rtlCol="0">
            <a:spAutoFit/>
          </a:bodyPr>
          <a:lstStyle/>
          <a:p>
            <a:r>
              <a:rPr lang="en-US" sz="1600" dirty="0" smtClean="0"/>
              <a:t>Africa’s </a:t>
            </a:r>
            <a:r>
              <a:rPr lang="en-US" sz="1600" dirty="0"/>
              <a:t>Internet and Broadband sector </a:t>
            </a:r>
            <a:r>
              <a:rPr lang="en-US" sz="1600" dirty="0" smtClean="0"/>
              <a:t>have grown with improvements </a:t>
            </a:r>
            <a:r>
              <a:rPr lang="en-US" sz="1600" dirty="0"/>
              <a:t>in infrastructure, the arrival of wireless </a:t>
            </a:r>
            <a:r>
              <a:rPr lang="en-US" sz="1600" dirty="0" smtClean="0"/>
              <a:t>access technologies </a:t>
            </a:r>
            <a:r>
              <a:rPr lang="en-US" sz="1600" dirty="0"/>
              <a:t>and lower tariffs</a:t>
            </a:r>
          </a:p>
        </p:txBody>
      </p:sp>
    </p:spTree>
    <p:extLst>
      <p:ext uri="{BB962C8B-B14F-4D97-AF65-F5344CB8AC3E}">
        <p14:creationId xmlns:p14="http://schemas.microsoft.com/office/powerpoint/2010/main" val="1724681270"/>
      </p:ext>
    </p:extLst>
  </p:cSld>
  <p:clrMapOvr>
    <a:masterClrMapping/>
  </p:clrMapOvr>
  <p:transition spd="slow">
    <p:diamond/>
  </p:transition>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1"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9066</TotalTime>
  <Words>2822</Words>
  <Application>Microsoft Office PowerPoint</Application>
  <PresentationFormat>On-screen Show (4:3)</PresentationFormat>
  <Paragraphs>285</Paragraphs>
  <Slides>40</Slides>
  <Notes>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ITU-e</vt:lpstr>
      <vt:lpstr>PowerPoint Presentation</vt:lpstr>
      <vt:lpstr>Introduction</vt:lpstr>
      <vt:lpstr>Market Gap</vt:lpstr>
      <vt:lpstr>Access Gap</vt:lpstr>
      <vt:lpstr>Access Gap </vt:lpstr>
      <vt:lpstr>PowerPoint Presentation</vt:lpstr>
      <vt:lpstr>PowerPoint Presentation</vt:lpstr>
      <vt:lpstr>Africa:  GSM Mobile Coverage</vt:lpstr>
      <vt:lpstr>Africa:  Internet Users</vt:lpstr>
      <vt:lpstr>Scope of UAS Policy</vt:lpstr>
      <vt:lpstr>Scope of UAS Policy</vt:lpstr>
      <vt:lpstr>Scope of UAS Policy</vt:lpstr>
      <vt:lpstr>Scope of UAS Policy</vt:lpstr>
      <vt:lpstr>Scope of UAS</vt:lpstr>
      <vt:lpstr>Scope of UAS</vt:lpstr>
      <vt:lpstr>Scope of UAS</vt:lpstr>
      <vt:lpstr>Scope of UAS </vt:lpstr>
      <vt:lpstr>Scope of UAS Policy</vt:lpstr>
      <vt:lpstr>PowerPoint Presentation</vt:lpstr>
      <vt:lpstr>Evolution of Scope of UAS</vt:lpstr>
      <vt:lpstr>Evolution of Scope of UAS</vt:lpstr>
      <vt:lpstr>Evolution of Scope of UAS </vt:lpstr>
      <vt:lpstr>Evolution of Scope of UAS </vt:lpstr>
      <vt:lpstr>Evolution of Scope of UAS </vt:lpstr>
      <vt:lpstr>Evolution of Scope of UAS </vt:lpstr>
      <vt:lpstr>Mechanisms to Achieve UAS</vt:lpstr>
      <vt:lpstr>Mechanisms to Achieve UAS</vt:lpstr>
      <vt:lpstr>Mechanisms to Achieve UAS</vt:lpstr>
      <vt:lpstr>Financing of UAS</vt:lpstr>
      <vt:lpstr>Financing of UAS</vt:lpstr>
      <vt:lpstr>Financing of UAS</vt:lpstr>
      <vt:lpstr>Financing of UAS</vt:lpstr>
      <vt:lpstr>Financing of UAS</vt:lpstr>
      <vt:lpstr>Financing of UAS</vt:lpstr>
      <vt:lpstr>Financing of UAS</vt:lpstr>
      <vt:lpstr>Financing of UAS</vt:lpstr>
      <vt:lpstr>Financing of UAS</vt:lpstr>
      <vt:lpstr>Financing of UAS</vt:lpstr>
      <vt:lpstr>References and Further Reading</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2.2</dc:title>
  <dc:creator>Sofie Maddens</dc:creator>
  <cp:lastModifiedBy>sofie</cp:lastModifiedBy>
  <cp:revision>724</cp:revision>
  <dcterms:created xsi:type="dcterms:W3CDTF">2008-02-12T10:28:54Z</dcterms:created>
  <dcterms:modified xsi:type="dcterms:W3CDTF">2012-06-15T12:37:14Z</dcterms:modified>
</cp:coreProperties>
</file>