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272"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76E193-FB8E-4624-871C-E23CBE7468A2}" type="datetimeFigureOut">
              <a:rPr lang="en-US" smtClean="0"/>
              <a:t>8/29/2012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D9776A-139D-4391-8203-2D3190F79176}" type="slidenum">
              <a:rPr lang="en-US" smtClean="0"/>
              <a:t>‹#›</a:t>
            </a:fld>
            <a:endParaRPr lang="en-US" dirty="0"/>
          </a:p>
        </p:txBody>
      </p:sp>
    </p:spTree>
    <p:extLst>
      <p:ext uri="{BB962C8B-B14F-4D97-AF65-F5344CB8AC3E}">
        <p14:creationId xmlns:p14="http://schemas.microsoft.com/office/powerpoint/2010/main" val="428998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12</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21</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22</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13</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14</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15</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16</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17</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18</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19</a:t>
            </a:fld>
            <a:endParaRPr lang="en-US" dirty="0"/>
          </a:p>
        </p:txBody>
      </p:sp>
    </p:spTree>
    <p:extLst>
      <p:ext uri="{BB962C8B-B14F-4D97-AF65-F5344CB8AC3E}">
        <p14:creationId xmlns:p14="http://schemas.microsoft.com/office/powerpoint/2010/main" val="3149557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D9776A-139D-4391-8203-2D3190F79176}" type="slidenum">
              <a:rPr lang="en-US" smtClean="0"/>
              <a:t>20</a:t>
            </a:fld>
            <a:endParaRPr lang="en-US" dirty="0"/>
          </a:p>
        </p:txBody>
      </p:sp>
    </p:spTree>
    <p:extLst>
      <p:ext uri="{BB962C8B-B14F-4D97-AF65-F5344CB8AC3E}">
        <p14:creationId xmlns:p14="http://schemas.microsoft.com/office/powerpoint/2010/main" val="3149557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270003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3141884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1151142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4107871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619993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2224626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142347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2929168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3739484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1093433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AFDF8-CC6D-490C-A09F-2C71635A06E3}"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C8E77B-DE3A-497F-8BE9-8A7F4B4BEB52}" type="slidenum">
              <a:rPr lang="en-US" smtClean="0"/>
              <a:t>‹#›</a:t>
            </a:fld>
            <a:endParaRPr lang="en-US" dirty="0"/>
          </a:p>
        </p:txBody>
      </p:sp>
    </p:spTree>
    <p:extLst>
      <p:ext uri="{BB962C8B-B14F-4D97-AF65-F5344CB8AC3E}">
        <p14:creationId xmlns:p14="http://schemas.microsoft.com/office/powerpoint/2010/main" val="369230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AFDF8-CC6D-490C-A09F-2C71635A06E3}" type="datetimeFigureOut">
              <a:rPr lang="en-US" smtClean="0"/>
              <a:t>8/29/2012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8E77B-DE3A-497F-8BE9-8A7F4B4BEB52}" type="slidenum">
              <a:rPr lang="en-US" smtClean="0"/>
              <a:t>‹#›</a:t>
            </a:fld>
            <a:endParaRPr lang="en-US" dirty="0"/>
          </a:p>
        </p:txBody>
      </p:sp>
    </p:spTree>
    <p:extLst>
      <p:ext uri="{BB962C8B-B14F-4D97-AF65-F5344CB8AC3E}">
        <p14:creationId xmlns:p14="http://schemas.microsoft.com/office/powerpoint/2010/main" val="4202438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7.png"/><Relationship Id="rId9" Type="http://schemas.openxmlformats.org/officeDocument/2006/relationships/image" Target="../media/image6.png"/></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8.png"/><Relationship Id="rId9" Type="http://schemas.openxmlformats.org/officeDocument/2006/relationships/image" Target="../media/image6.png"/></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2057400"/>
            <a:ext cx="8001000" cy="1477328"/>
          </a:xfrm>
          <a:prstGeom prst="rect">
            <a:avLst/>
          </a:prstGeom>
          <a:noFill/>
        </p:spPr>
        <p:txBody>
          <a:bodyPr wrap="square" rtlCol="0">
            <a:spAutoFit/>
          </a:bodyPr>
          <a:lstStyle/>
          <a:p>
            <a:pPr algn="ctr"/>
            <a:r>
              <a:rPr lang="pt-PT" sz="2400" b="1" dirty="0"/>
              <a:t>FOURTH SADC DIGITAL BROADCASTING MIGRATION FORUM</a:t>
            </a:r>
            <a:r>
              <a:rPr lang="pt-PT" sz="2400" b="1" dirty="0" smtClean="0"/>
              <a:t>,</a:t>
            </a:r>
          </a:p>
          <a:p>
            <a:pPr algn="ctr"/>
            <a:endParaRPr lang="en-US" sz="2400" b="1" dirty="0"/>
          </a:p>
          <a:p>
            <a:pPr algn="ctr"/>
            <a:r>
              <a:rPr lang="pt-PT" sz="2400" b="1" dirty="0"/>
              <a:t>27-30 AUGUST 2012</a:t>
            </a:r>
            <a:endParaRPr lang="en-US" sz="2400" b="1" dirty="0"/>
          </a:p>
          <a:p>
            <a:endParaRPr lang="en-US" dirty="0"/>
          </a:p>
        </p:txBody>
      </p:sp>
      <p:sp>
        <p:nvSpPr>
          <p:cNvPr id="5" name="TextBox 4"/>
          <p:cNvSpPr txBox="1"/>
          <p:nvPr/>
        </p:nvSpPr>
        <p:spPr>
          <a:xfrm>
            <a:off x="533400" y="4077806"/>
            <a:ext cx="8001000" cy="584775"/>
          </a:xfrm>
          <a:prstGeom prst="rect">
            <a:avLst/>
          </a:prstGeom>
          <a:noFill/>
        </p:spPr>
        <p:txBody>
          <a:bodyPr wrap="square" rtlCol="0">
            <a:spAutoFit/>
          </a:bodyPr>
          <a:lstStyle/>
          <a:p>
            <a:pPr algn="ctr"/>
            <a:r>
              <a:rPr lang="en-US" sz="3200" b="1" dirty="0" smtClean="0">
                <a:solidFill>
                  <a:srgbClr val="FF0000"/>
                </a:solidFill>
              </a:rPr>
              <a:t>MANAGING  DTT  HARMFUL  INTERFERENCE</a:t>
            </a:r>
            <a:endParaRPr lang="en-US" sz="3200" b="1" dirty="0">
              <a:solidFill>
                <a:srgbClr val="FF0000"/>
              </a:solidFill>
            </a:endParaRPr>
          </a:p>
        </p:txBody>
      </p:sp>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5394221" y="6119068"/>
            <a:ext cx="2286000" cy="307777"/>
          </a:xfrm>
          <a:prstGeom prst="rect">
            <a:avLst/>
          </a:prstGeom>
          <a:noFill/>
        </p:spPr>
        <p:txBody>
          <a:bodyPr wrap="square" rtlCol="0">
            <a:spAutoFit/>
          </a:bodyPr>
          <a:lstStyle/>
          <a:p>
            <a:r>
              <a:rPr lang="en-US" sz="1400" b="1" dirty="0" smtClean="0"/>
              <a:t>ENGR. EDWARD I. AMANA</a:t>
            </a:r>
            <a:endParaRPr lang="en-US" sz="1400" b="1" dirty="0"/>
          </a:p>
        </p:txBody>
      </p:sp>
      <p:grpSp>
        <p:nvGrpSpPr>
          <p:cNvPr id="17" name="Group 16"/>
          <p:cNvGrpSpPr/>
          <p:nvPr/>
        </p:nvGrpSpPr>
        <p:grpSpPr>
          <a:xfrm>
            <a:off x="521494" y="271599"/>
            <a:ext cx="7958371" cy="988876"/>
            <a:chOff x="521494" y="271599"/>
            <a:chExt cx="7958371" cy="988876"/>
          </a:xfrm>
        </p:grpSpPr>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24" name="Picture 23"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1616669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716731"/>
            <a:ext cx="7924800" cy="461665"/>
          </a:xfrm>
          <a:prstGeom prst="rect">
            <a:avLst/>
          </a:prstGeom>
          <a:noFill/>
        </p:spPr>
        <p:txBody>
          <a:bodyPr wrap="square" rtlCol="0">
            <a:spAutoFit/>
          </a:bodyPr>
          <a:lstStyle/>
          <a:p>
            <a:pPr algn="ctr"/>
            <a:r>
              <a:rPr lang="en-US" sz="2400" b="1" dirty="0" smtClean="0">
                <a:solidFill>
                  <a:schemeClr val="tx2">
                    <a:lumMod val="50000"/>
                  </a:schemeClr>
                </a:solidFill>
              </a:rPr>
              <a:t>SOURCES OF HARMFUL INTERFERENCE</a:t>
            </a:r>
            <a:endParaRPr lang="en-US" sz="2400" b="1" dirty="0">
              <a:solidFill>
                <a:schemeClr val="tx2">
                  <a:lumMod val="50000"/>
                </a:schemeClr>
              </a:solidFill>
            </a:endParaRPr>
          </a:p>
        </p:txBody>
      </p:sp>
      <p:sp>
        <p:nvSpPr>
          <p:cNvPr id="7" name="TextBox 6"/>
          <p:cNvSpPr txBox="1"/>
          <p:nvPr/>
        </p:nvSpPr>
        <p:spPr>
          <a:xfrm>
            <a:off x="457200" y="2362200"/>
            <a:ext cx="8077200" cy="707886"/>
          </a:xfrm>
          <a:prstGeom prst="rect">
            <a:avLst/>
          </a:prstGeom>
          <a:noFill/>
        </p:spPr>
        <p:txBody>
          <a:bodyPr wrap="square" rtlCol="0">
            <a:spAutoFit/>
          </a:bodyPr>
          <a:lstStyle/>
          <a:p>
            <a:pPr marL="742950" lvl="1" indent="-285750">
              <a:buFont typeface="Wingdings" pitchFamily="2" charset="2"/>
              <a:buChar char="Ø"/>
            </a:pPr>
            <a:r>
              <a:rPr lang="en-US" sz="2000" b="1" dirty="0" smtClean="0"/>
              <a:t>Issuing Licenses to each spectrum user to meet their demand for the radio spectrum with well spelt out licensing conditions.</a:t>
            </a:r>
            <a:endParaRPr lang="en-US" sz="2000" b="1" dirty="0"/>
          </a:p>
        </p:txBody>
      </p:sp>
      <p:sp>
        <p:nvSpPr>
          <p:cNvPr id="2" name="TextBox 1"/>
          <p:cNvSpPr txBox="1"/>
          <p:nvPr/>
        </p:nvSpPr>
        <p:spPr>
          <a:xfrm>
            <a:off x="457200" y="3124200"/>
            <a:ext cx="8077200" cy="3477875"/>
          </a:xfrm>
          <a:prstGeom prst="rect">
            <a:avLst/>
          </a:prstGeom>
          <a:noFill/>
        </p:spPr>
        <p:txBody>
          <a:bodyPr wrap="square" rtlCol="0">
            <a:spAutoFit/>
          </a:bodyPr>
          <a:lstStyle/>
          <a:p>
            <a:r>
              <a:rPr lang="en-US" sz="2000" b="1" dirty="0" smtClean="0"/>
              <a:t>There are 3 common approaches to licensing and each has it’s implication on harmful Interference:</a:t>
            </a:r>
          </a:p>
          <a:p>
            <a:pPr marL="342900" indent="-342900">
              <a:buFont typeface="+mj-lt"/>
              <a:buAutoNum type="arabicPeriod"/>
            </a:pPr>
            <a:r>
              <a:rPr lang="en-US" sz="2000" b="1" dirty="0" smtClean="0"/>
              <a:t>SITE LICENSING: Here different operators are licensed to use the same band but are constrained geographically so that the same band can be used many times. Under the Command &amp; Control Model these will be managed by the Regulator, who would plan the deployment and parameters of each site.</a:t>
            </a:r>
          </a:p>
          <a:p>
            <a:pPr marL="342900" indent="-342900">
              <a:buFont typeface="+mj-lt"/>
              <a:buAutoNum type="arabicPeriod"/>
            </a:pPr>
            <a:endParaRPr lang="en-US" sz="2000" b="1" dirty="0"/>
          </a:p>
          <a:p>
            <a:pPr marL="342900" indent="-342900">
              <a:buFont typeface="+mj-lt"/>
              <a:buAutoNum type="arabicPeriod"/>
            </a:pPr>
            <a:r>
              <a:rPr lang="en-US" sz="2000" b="1" dirty="0" smtClean="0"/>
              <a:t>Block Licensing: Here a block of Spectrum with a given Geographic &amp; Frequency extent is delegated to an operator that can deploy at will the equipment  that meet the license conditions </a:t>
            </a:r>
            <a:endParaRPr lang="en-US" sz="2000" b="1" dirty="0"/>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145164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716731"/>
            <a:ext cx="7924800" cy="461665"/>
          </a:xfrm>
          <a:prstGeom prst="rect">
            <a:avLst/>
          </a:prstGeom>
          <a:noFill/>
        </p:spPr>
        <p:txBody>
          <a:bodyPr wrap="square" rtlCol="0">
            <a:spAutoFit/>
          </a:bodyPr>
          <a:lstStyle/>
          <a:p>
            <a:pPr algn="ctr"/>
            <a:r>
              <a:rPr lang="en-US" sz="2400" b="1" dirty="0" smtClean="0">
                <a:solidFill>
                  <a:schemeClr val="tx2">
                    <a:lumMod val="50000"/>
                  </a:schemeClr>
                </a:solidFill>
              </a:rPr>
              <a:t>SOURCES OF HARMFUL INTERFERENCE</a:t>
            </a:r>
            <a:endParaRPr lang="en-US" sz="2400" b="1" dirty="0">
              <a:solidFill>
                <a:schemeClr val="tx2">
                  <a:lumMod val="50000"/>
                </a:schemeClr>
              </a:solidFill>
            </a:endParaRPr>
          </a:p>
        </p:txBody>
      </p:sp>
      <p:sp>
        <p:nvSpPr>
          <p:cNvPr id="2" name="TextBox 1"/>
          <p:cNvSpPr txBox="1"/>
          <p:nvPr/>
        </p:nvSpPr>
        <p:spPr>
          <a:xfrm>
            <a:off x="457073" y="2286000"/>
            <a:ext cx="8077200" cy="1292662"/>
          </a:xfrm>
          <a:prstGeom prst="rect">
            <a:avLst/>
          </a:prstGeom>
          <a:noFill/>
        </p:spPr>
        <p:txBody>
          <a:bodyPr wrap="square" rtlCol="0">
            <a:spAutoFit/>
          </a:bodyPr>
          <a:lstStyle/>
          <a:p>
            <a:endParaRPr lang="en-US" dirty="0"/>
          </a:p>
          <a:p>
            <a:r>
              <a:rPr lang="en-US" sz="2000" b="1" dirty="0" smtClean="0"/>
              <a:t>3.  LICENSE EXEMPT: These are unlicensed spectrum that operate on general      operating rules such as very low power e.g. 2.4 GHz. Used for Bluetooth, WiFi etc</a:t>
            </a:r>
            <a:r>
              <a:rPr lang="en-US" dirty="0" smtClean="0"/>
              <a:t>.</a:t>
            </a:r>
            <a:endParaRPr lang="en-US" dirty="0"/>
          </a:p>
        </p:txBody>
      </p:sp>
      <p:grpSp>
        <p:nvGrpSpPr>
          <p:cNvPr id="10" name="Group 9"/>
          <p:cNvGrpSpPr/>
          <p:nvPr/>
        </p:nvGrpSpPr>
        <p:grpSpPr>
          <a:xfrm>
            <a:off x="521494" y="271599"/>
            <a:ext cx="7958371" cy="988876"/>
            <a:chOff x="521494" y="271599"/>
            <a:chExt cx="7958371" cy="988876"/>
          </a:xfrm>
        </p:grpSpPr>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6" name="Picture 15"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810275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788" y="1828800"/>
            <a:ext cx="8101012" cy="304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34886" y="5333999"/>
            <a:ext cx="7064936" cy="461665"/>
          </a:xfrm>
          <a:prstGeom prst="rect">
            <a:avLst/>
          </a:prstGeom>
          <a:noFill/>
        </p:spPr>
        <p:txBody>
          <a:bodyPr wrap="square" rtlCol="0">
            <a:spAutoFit/>
          </a:bodyPr>
          <a:lstStyle/>
          <a:p>
            <a:pPr algn="ctr"/>
            <a:r>
              <a:rPr lang="en-US" sz="2400" b="1" dirty="0" smtClean="0">
                <a:solidFill>
                  <a:schemeClr val="tx2">
                    <a:lumMod val="50000"/>
                  </a:schemeClr>
                </a:solidFill>
              </a:rPr>
              <a:t>ALLOCATION OF BANDS TO SERVICES &amp; OPERATORS</a:t>
            </a:r>
            <a:endParaRPr lang="en-US" sz="2400" b="1" dirty="0">
              <a:solidFill>
                <a:schemeClr val="tx2">
                  <a:lumMod val="50000"/>
                </a:schemeClr>
              </a:solidFill>
            </a:endParaRPr>
          </a:p>
        </p:txBody>
      </p:sp>
      <p:grpSp>
        <p:nvGrpSpPr>
          <p:cNvPr id="10" name="Group 9"/>
          <p:cNvGrpSpPr/>
          <p:nvPr/>
        </p:nvGrpSpPr>
        <p:grpSpPr>
          <a:xfrm>
            <a:off x="521494" y="271599"/>
            <a:ext cx="7958371" cy="988876"/>
            <a:chOff x="521494" y="271599"/>
            <a:chExt cx="7958371" cy="988876"/>
          </a:xfrm>
        </p:grpSpPr>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Description: C:\Documents and Settings\gah-thew\My Documents\dtt\4th dtt\coat of arms.bm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p:nvPr/>
          </p:nvPicPr>
          <p:blipFill>
            <a:blip r:embed="rId8"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6" name="Picture 15" descr="Description: C:\Users\Administrator\Documents\ACPLOGOC.TIF"/>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2758722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38200" y="1752600"/>
            <a:ext cx="7467601" cy="4678204"/>
          </a:xfrm>
          <a:prstGeom prst="rect">
            <a:avLst/>
          </a:prstGeom>
          <a:noFill/>
        </p:spPr>
        <p:txBody>
          <a:bodyPr wrap="square" rtlCol="0">
            <a:spAutoFit/>
          </a:bodyPr>
          <a:lstStyle/>
          <a:p>
            <a:r>
              <a:rPr lang="en-US" sz="2000" b="1" dirty="0" smtClean="0"/>
              <a:t>INTERFERENCE IN A DTT NETWORK:</a:t>
            </a:r>
          </a:p>
          <a:p>
            <a:endParaRPr lang="en-US" sz="2000" b="1" dirty="0"/>
          </a:p>
          <a:p>
            <a:r>
              <a:rPr lang="en-US" sz="2000" b="1" dirty="0" smtClean="0"/>
              <a:t>Irrespective of what ever Transmission Standard adopted by a Nation,</a:t>
            </a:r>
          </a:p>
          <a:p>
            <a:r>
              <a:rPr lang="en-US" sz="2000" b="1" dirty="0" smtClean="0"/>
              <a:t>Depending on the landmass of the country a network of several transmitters have to be deployed for effective National Coverage. </a:t>
            </a:r>
          </a:p>
          <a:p>
            <a:endParaRPr lang="en-US" sz="2000" b="1" dirty="0"/>
          </a:p>
          <a:p>
            <a:r>
              <a:rPr lang="en-US" sz="2000" b="1" dirty="0" smtClean="0"/>
              <a:t>Every transmitter within the Network is allocated a Bandwidth to ensure successful transmission.</a:t>
            </a:r>
          </a:p>
          <a:p>
            <a:endParaRPr lang="en-US" sz="2000" b="1" dirty="0"/>
          </a:p>
          <a:p>
            <a:r>
              <a:rPr lang="en-US" sz="2000" b="1" dirty="0" smtClean="0"/>
              <a:t>As we said earlier: Every transmitter has an impact on every receiver.</a:t>
            </a:r>
          </a:p>
          <a:p>
            <a:endParaRPr lang="en-US" sz="2000" b="1" dirty="0"/>
          </a:p>
          <a:p>
            <a:r>
              <a:rPr lang="en-US" sz="2000" b="1" dirty="0" smtClean="0"/>
              <a:t>Every transmitter has the following potential for causing interference:</a:t>
            </a:r>
          </a:p>
          <a:p>
            <a:pPr marL="285750" indent="-285750">
              <a:buFont typeface="Wingdings" pitchFamily="2" charset="2"/>
              <a:buChar char="Ø"/>
            </a:pPr>
            <a:endParaRPr lang="en-US" dirty="0"/>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2963794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38200" y="1752600"/>
            <a:ext cx="7467601" cy="4031873"/>
          </a:xfrm>
          <a:prstGeom prst="rect">
            <a:avLst/>
          </a:prstGeom>
          <a:noFill/>
        </p:spPr>
        <p:txBody>
          <a:bodyPr wrap="square" rtlCol="0">
            <a:spAutoFit/>
          </a:bodyPr>
          <a:lstStyle/>
          <a:p>
            <a:endParaRPr lang="en-US" dirty="0"/>
          </a:p>
          <a:p>
            <a:pPr marL="342900" indent="-342900">
              <a:buFont typeface="Wingdings" pitchFamily="2" charset="2"/>
              <a:buChar char="Ø"/>
            </a:pPr>
            <a:r>
              <a:rPr lang="en-US" sz="2000" b="1" dirty="0"/>
              <a:t>Unwanted emissions consist of: </a:t>
            </a:r>
            <a:endParaRPr lang="en-US" sz="2000" b="1" dirty="0" smtClean="0"/>
          </a:p>
          <a:p>
            <a:endParaRPr lang="en-US" sz="2000" b="1" dirty="0"/>
          </a:p>
          <a:p>
            <a:pPr marL="800100" lvl="1" indent="-342900">
              <a:buFont typeface="Wingdings" pitchFamily="2" charset="2"/>
              <a:buChar char="§"/>
            </a:pPr>
            <a:r>
              <a:rPr lang="en-US" sz="2000" b="1" dirty="0" smtClean="0"/>
              <a:t>Out-of-band </a:t>
            </a:r>
            <a:r>
              <a:rPr lang="en-US" sz="2000" b="1" dirty="0"/>
              <a:t>emissions: immediately outside the necessary bandwidth and resulting from the modulation </a:t>
            </a:r>
            <a:r>
              <a:rPr lang="en-US" sz="2000" b="1" dirty="0" smtClean="0"/>
              <a:t>process</a:t>
            </a:r>
          </a:p>
          <a:p>
            <a:pPr lvl="1"/>
            <a:r>
              <a:rPr lang="en-US" sz="2000" b="1" dirty="0" smtClean="0"/>
              <a:t> </a:t>
            </a:r>
            <a:endParaRPr lang="en-US" sz="2000" b="1" dirty="0"/>
          </a:p>
          <a:p>
            <a:pPr marL="800100" lvl="1" indent="-342900">
              <a:buFont typeface="Wingdings" pitchFamily="2" charset="2"/>
              <a:buChar char="§"/>
            </a:pPr>
            <a:r>
              <a:rPr lang="en-US" sz="2000" b="1" dirty="0"/>
              <a:t>Spurious emissions: outside the necessary bandwidth, </a:t>
            </a:r>
            <a:r>
              <a:rPr lang="en-US" sz="2000" b="1" dirty="0" smtClean="0"/>
              <a:t>including: </a:t>
            </a:r>
          </a:p>
          <a:p>
            <a:pPr marL="1257300" lvl="2" indent="-342900">
              <a:buFont typeface="Arial" pitchFamily="34" charset="0"/>
              <a:buChar char="•"/>
            </a:pPr>
            <a:r>
              <a:rPr lang="en-US" sz="2000" b="1" dirty="0" smtClean="0"/>
              <a:t>harmonic </a:t>
            </a:r>
            <a:r>
              <a:rPr lang="en-US" sz="2000" b="1" dirty="0"/>
              <a:t>emissions, </a:t>
            </a:r>
            <a:endParaRPr lang="en-US" sz="2000" b="1" dirty="0" smtClean="0"/>
          </a:p>
          <a:p>
            <a:pPr marL="1257300" lvl="2" indent="-342900">
              <a:buFont typeface="Arial" pitchFamily="34" charset="0"/>
              <a:buChar char="•"/>
            </a:pPr>
            <a:r>
              <a:rPr lang="en-US" sz="2000" b="1" dirty="0" smtClean="0"/>
              <a:t>parasitic </a:t>
            </a:r>
            <a:r>
              <a:rPr lang="en-US" sz="2000" b="1" dirty="0"/>
              <a:t>emissions, </a:t>
            </a:r>
            <a:endParaRPr lang="en-US" sz="2000" b="1" dirty="0" smtClean="0"/>
          </a:p>
          <a:p>
            <a:pPr marL="1257300" lvl="2" indent="-342900">
              <a:buFont typeface="Arial" pitchFamily="34" charset="0"/>
              <a:buChar char="•"/>
            </a:pPr>
            <a:r>
              <a:rPr lang="en-US" sz="2000" b="1" dirty="0" smtClean="0"/>
              <a:t>intermodulation </a:t>
            </a:r>
            <a:r>
              <a:rPr lang="en-US" sz="2000" b="1" dirty="0"/>
              <a:t>products and </a:t>
            </a:r>
            <a:endParaRPr lang="en-US" sz="2000" b="1" dirty="0" smtClean="0"/>
          </a:p>
          <a:p>
            <a:pPr marL="1257300" lvl="2" indent="-342900">
              <a:buFont typeface="Arial" pitchFamily="34" charset="0"/>
              <a:buChar char="•"/>
            </a:pPr>
            <a:r>
              <a:rPr lang="en-US" sz="2000" b="1" dirty="0" smtClean="0"/>
              <a:t>frequency </a:t>
            </a:r>
            <a:r>
              <a:rPr lang="en-US" sz="2000" b="1" dirty="0"/>
              <a:t>conversion products. </a:t>
            </a:r>
          </a:p>
          <a:p>
            <a:pPr marL="285750" indent="-285750">
              <a:buFont typeface="Wingdings" pitchFamily="2" charset="2"/>
              <a:buChar char="Ø"/>
            </a:pPr>
            <a:endParaRPr lang="en-US" dirty="0"/>
          </a:p>
        </p:txBody>
      </p:sp>
      <p:grpSp>
        <p:nvGrpSpPr>
          <p:cNvPr id="9" name="Group 8"/>
          <p:cNvGrpSpPr/>
          <p:nvPr/>
        </p:nvGrpSpPr>
        <p:grpSpPr>
          <a:xfrm>
            <a:off x="521494" y="271599"/>
            <a:ext cx="7958371" cy="988876"/>
            <a:chOff x="521494" y="271599"/>
            <a:chExt cx="7958371" cy="988876"/>
          </a:xfrm>
        </p:grpSpPr>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5" name="Picture 14"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2435558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38200" y="1752600"/>
            <a:ext cx="7467601" cy="1938992"/>
          </a:xfrm>
          <a:prstGeom prst="rect">
            <a:avLst/>
          </a:prstGeom>
          <a:noFill/>
        </p:spPr>
        <p:txBody>
          <a:bodyPr wrap="square" rtlCol="0">
            <a:spAutoFit/>
          </a:bodyPr>
          <a:lstStyle/>
          <a:p>
            <a:r>
              <a:rPr lang="en-US" sz="2000" b="1" dirty="0" smtClean="0"/>
              <a:t>Unfortunately, Receivers cannot effectively Screen Out Signals in Adjacent Channels to the wanted Signal. </a:t>
            </a:r>
          </a:p>
          <a:p>
            <a:endParaRPr lang="en-US" sz="2000" b="1" dirty="0"/>
          </a:p>
          <a:p>
            <a:r>
              <a:rPr lang="en-US" sz="2000" b="1" dirty="0" smtClean="0"/>
              <a:t>Therefore overlapping of signals from transmitters operating on adjacent channels can cause Harmful Interference to a Receiver within the Region of Overlap.</a:t>
            </a:r>
            <a:endParaRPr lang="en-US" sz="2000" b="1" dirty="0"/>
          </a:p>
        </p:txBody>
      </p:sp>
      <p:sp>
        <p:nvSpPr>
          <p:cNvPr id="3" name="TextBox 2"/>
          <p:cNvSpPr txBox="1"/>
          <p:nvPr/>
        </p:nvSpPr>
        <p:spPr>
          <a:xfrm>
            <a:off x="838200" y="3733800"/>
            <a:ext cx="7467601" cy="707886"/>
          </a:xfrm>
          <a:prstGeom prst="rect">
            <a:avLst/>
          </a:prstGeom>
          <a:noFill/>
        </p:spPr>
        <p:txBody>
          <a:bodyPr wrap="square" rtlCol="0">
            <a:spAutoFit/>
          </a:bodyPr>
          <a:lstStyle/>
          <a:p>
            <a:r>
              <a:rPr lang="en-US" sz="2000" b="1" dirty="0" smtClean="0"/>
              <a:t>The Diagram below shows in a very simple manner, the interference environment:</a:t>
            </a:r>
            <a:endParaRPr lang="en-US" sz="2000" b="1" dirty="0"/>
          </a:p>
        </p:txBody>
      </p:sp>
      <p:grpSp>
        <p:nvGrpSpPr>
          <p:cNvPr id="10" name="Group 9"/>
          <p:cNvGrpSpPr/>
          <p:nvPr/>
        </p:nvGrpSpPr>
        <p:grpSpPr>
          <a:xfrm>
            <a:off x="521494" y="271599"/>
            <a:ext cx="7958371" cy="988876"/>
            <a:chOff x="521494" y="271599"/>
            <a:chExt cx="7958371" cy="988876"/>
          </a:xfrm>
        </p:grpSpPr>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6" name="Picture 15"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4027641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428750"/>
            <a:ext cx="6355323"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752600" y="5867400"/>
            <a:ext cx="5791200" cy="400110"/>
          </a:xfrm>
          <a:prstGeom prst="rect">
            <a:avLst/>
          </a:prstGeom>
          <a:noFill/>
        </p:spPr>
        <p:txBody>
          <a:bodyPr wrap="square" rtlCol="0">
            <a:spAutoFit/>
          </a:bodyPr>
          <a:lstStyle/>
          <a:p>
            <a:pPr algn="ctr"/>
            <a:r>
              <a:rPr lang="en-US" sz="2000" b="1" dirty="0" smtClean="0">
                <a:solidFill>
                  <a:srgbClr val="FF0000"/>
                </a:solidFill>
              </a:rPr>
              <a:t>TYPES OF INTERFERENCE</a:t>
            </a:r>
            <a:endParaRPr lang="en-US" sz="2000" b="1" dirty="0">
              <a:solidFill>
                <a:srgbClr val="FF0000"/>
              </a:solidFill>
            </a:endParaRPr>
          </a:p>
        </p:txBody>
      </p:sp>
      <p:grpSp>
        <p:nvGrpSpPr>
          <p:cNvPr id="13" name="Group 12"/>
          <p:cNvGrpSpPr/>
          <p:nvPr/>
        </p:nvGrpSpPr>
        <p:grpSpPr>
          <a:xfrm>
            <a:off x="521494" y="271599"/>
            <a:ext cx="7958371" cy="988876"/>
            <a:chOff x="521494" y="271599"/>
            <a:chExt cx="7958371" cy="988876"/>
          </a:xfrm>
        </p:grpSpPr>
        <p:pic>
          <p:nvPicPr>
            <p:cNvPr id="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8" descr="Description: C:\Documents and Settings\gah-thew\My Documents\dtt\4th dtt\coat of arms.bm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p:nvPr/>
          </p:nvPicPr>
          <p:blipFill>
            <a:blip r:embed="rId8"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20" name="Picture 19" descr="Description: C:\Users\Administrator\Documents\ACPLOGOC.TIF"/>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2605536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08063" y="1689830"/>
            <a:ext cx="7297738" cy="461665"/>
          </a:xfrm>
          <a:prstGeom prst="rect">
            <a:avLst/>
          </a:prstGeom>
          <a:noFill/>
        </p:spPr>
        <p:txBody>
          <a:bodyPr wrap="square" rtlCol="0">
            <a:spAutoFit/>
          </a:bodyPr>
          <a:lstStyle/>
          <a:p>
            <a:pPr algn="ctr"/>
            <a:r>
              <a:rPr lang="en-US" sz="2400" b="1" dirty="0" smtClean="0">
                <a:solidFill>
                  <a:schemeClr val="tx2">
                    <a:lumMod val="60000"/>
                    <a:lumOff val="40000"/>
                  </a:schemeClr>
                </a:solidFill>
              </a:rPr>
              <a:t>MANAGING INTERFERENCE</a:t>
            </a:r>
            <a:endParaRPr lang="en-US" sz="2400" b="1" dirty="0">
              <a:solidFill>
                <a:schemeClr val="tx2">
                  <a:lumMod val="60000"/>
                  <a:lumOff val="40000"/>
                </a:schemeClr>
              </a:solidFill>
            </a:endParaRPr>
          </a:p>
        </p:txBody>
      </p:sp>
      <p:sp>
        <p:nvSpPr>
          <p:cNvPr id="3" name="TextBox 2"/>
          <p:cNvSpPr txBox="1"/>
          <p:nvPr/>
        </p:nvSpPr>
        <p:spPr>
          <a:xfrm>
            <a:off x="762000" y="2286000"/>
            <a:ext cx="7848600" cy="4401205"/>
          </a:xfrm>
          <a:prstGeom prst="rect">
            <a:avLst/>
          </a:prstGeom>
          <a:noFill/>
        </p:spPr>
        <p:txBody>
          <a:bodyPr wrap="square" rtlCol="0">
            <a:spAutoFit/>
          </a:bodyPr>
          <a:lstStyle/>
          <a:p>
            <a:r>
              <a:rPr lang="en-US" sz="2000" b="1" dirty="0" smtClean="0"/>
              <a:t>Managing Harmful Interference in DTT starts from the Regulator.</a:t>
            </a:r>
          </a:p>
          <a:p>
            <a:endParaRPr lang="en-US" sz="2000" b="1" dirty="0"/>
          </a:p>
          <a:p>
            <a:r>
              <a:rPr lang="en-US" sz="2000" b="1" dirty="0" smtClean="0"/>
              <a:t>The Command &amp; Control Regulation is most effective in containing interference – although most operators will prefer a </a:t>
            </a:r>
            <a:r>
              <a:rPr lang="en-US" sz="2000" b="1" dirty="0"/>
              <a:t>L</a:t>
            </a:r>
            <a:r>
              <a:rPr lang="en-US" sz="2000" b="1" dirty="0" smtClean="0"/>
              <a:t>iberalized </a:t>
            </a:r>
            <a:r>
              <a:rPr lang="en-US" sz="2000" b="1" dirty="0"/>
              <a:t>S</a:t>
            </a:r>
            <a:r>
              <a:rPr lang="en-US" sz="2000" b="1" dirty="0" smtClean="0"/>
              <a:t>pectrum Environment.</a:t>
            </a:r>
          </a:p>
          <a:p>
            <a:endParaRPr lang="en-US" sz="2000" b="1" dirty="0"/>
          </a:p>
          <a:p>
            <a:r>
              <a:rPr lang="en-US" sz="2000" b="1" dirty="0" smtClean="0"/>
              <a:t>Fortunately the Transition from Analogue to Digital Broadcasting has resulted in an advocacy for a Common Signal Carrier. The Regulator must therefore be involved in the National Coverage Network Planning, taking into cognizance all the potentials for interference in giving out the equipment specifications. These will include:</a:t>
            </a:r>
          </a:p>
          <a:p>
            <a:pPr marL="742950" lvl="1" indent="-285750">
              <a:buFont typeface="Wingdings" pitchFamily="2" charset="2"/>
              <a:buChar char="q"/>
            </a:pPr>
            <a:r>
              <a:rPr lang="en-US" sz="2000" b="1" dirty="0" smtClean="0"/>
              <a:t>Transmitters</a:t>
            </a:r>
          </a:p>
          <a:p>
            <a:pPr marL="742950" lvl="1" indent="-285750">
              <a:buFont typeface="Wingdings" pitchFamily="2" charset="2"/>
              <a:buChar char="q"/>
            </a:pPr>
            <a:r>
              <a:rPr lang="en-US" sz="2000" b="1" dirty="0" smtClean="0"/>
              <a:t>Receivers and</a:t>
            </a:r>
          </a:p>
          <a:p>
            <a:pPr marL="742950" lvl="1" indent="-285750">
              <a:buFont typeface="Wingdings" pitchFamily="2" charset="2"/>
              <a:buChar char="q"/>
            </a:pPr>
            <a:r>
              <a:rPr lang="en-US" sz="2000" b="1" dirty="0" smtClean="0"/>
              <a:t>Set Top Boxes. </a:t>
            </a:r>
            <a:endParaRPr lang="en-US" sz="2000" b="1" dirty="0"/>
          </a:p>
        </p:txBody>
      </p:sp>
      <p:grpSp>
        <p:nvGrpSpPr>
          <p:cNvPr id="12" name="Group 11"/>
          <p:cNvGrpSpPr/>
          <p:nvPr/>
        </p:nvGrpSpPr>
        <p:grpSpPr>
          <a:xfrm>
            <a:off x="521494" y="271599"/>
            <a:ext cx="7958371" cy="988876"/>
            <a:chOff x="521494" y="271599"/>
            <a:chExt cx="7958371" cy="988876"/>
          </a:xfrm>
        </p:grpSpPr>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9" name="Picture 18"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25680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08063" y="1689830"/>
            <a:ext cx="7297738" cy="461665"/>
          </a:xfrm>
          <a:prstGeom prst="rect">
            <a:avLst/>
          </a:prstGeom>
          <a:noFill/>
        </p:spPr>
        <p:txBody>
          <a:bodyPr wrap="square" rtlCol="0">
            <a:spAutoFit/>
          </a:bodyPr>
          <a:lstStyle/>
          <a:p>
            <a:pPr algn="ctr"/>
            <a:r>
              <a:rPr lang="en-US" sz="2400" b="1" dirty="0" smtClean="0">
                <a:solidFill>
                  <a:schemeClr val="tx2">
                    <a:lumMod val="60000"/>
                    <a:lumOff val="40000"/>
                  </a:schemeClr>
                </a:solidFill>
              </a:rPr>
              <a:t>MANAGING INTERFERENCE</a:t>
            </a:r>
            <a:endParaRPr lang="en-US" sz="2400" b="1" dirty="0">
              <a:solidFill>
                <a:schemeClr val="tx2">
                  <a:lumMod val="60000"/>
                  <a:lumOff val="40000"/>
                </a:schemeClr>
              </a:solidFill>
            </a:endParaRPr>
          </a:p>
        </p:txBody>
      </p:sp>
      <p:sp>
        <p:nvSpPr>
          <p:cNvPr id="3" name="TextBox 2"/>
          <p:cNvSpPr txBox="1"/>
          <p:nvPr/>
        </p:nvSpPr>
        <p:spPr>
          <a:xfrm>
            <a:off x="762000" y="2286000"/>
            <a:ext cx="7848600" cy="1938992"/>
          </a:xfrm>
          <a:prstGeom prst="rect">
            <a:avLst/>
          </a:prstGeom>
          <a:noFill/>
        </p:spPr>
        <p:txBody>
          <a:bodyPr wrap="square" rtlCol="0">
            <a:spAutoFit/>
          </a:bodyPr>
          <a:lstStyle/>
          <a:p>
            <a:r>
              <a:rPr lang="en-US" sz="2000" b="1" dirty="0" smtClean="0"/>
              <a:t>Each Transmitter Site must be Licensed with a clear specification of:</a:t>
            </a:r>
          </a:p>
          <a:p>
            <a:endParaRPr lang="en-US" sz="2000" b="1" dirty="0" smtClean="0"/>
          </a:p>
          <a:p>
            <a:pPr marL="742950" lvl="1" indent="-285750">
              <a:buFont typeface="Wingdings" pitchFamily="2" charset="2"/>
              <a:buChar char="Ø"/>
            </a:pPr>
            <a:r>
              <a:rPr lang="en-US" sz="2000" b="1" dirty="0" smtClean="0"/>
              <a:t>Antenna Height Above Sea Level</a:t>
            </a:r>
          </a:p>
          <a:p>
            <a:pPr marL="742950" lvl="1" indent="-285750">
              <a:buFont typeface="Wingdings" pitchFamily="2" charset="2"/>
              <a:buChar char="Ø"/>
            </a:pPr>
            <a:r>
              <a:rPr lang="en-US" sz="2000" b="1" dirty="0" smtClean="0"/>
              <a:t>Effective Radiated Power</a:t>
            </a:r>
          </a:p>
          <a:p>
            <a:pPr marL="742950" lvl="1" indent="-285750">
              <a:buFont typeface="Wingdings" pitchFamily="2" charset="2"/>
              <a:buChar char="Ø"/>
            </a:pPr>
            <a:r>
              <a:rPr lang="en-US" sz="2000" b="1" dirty="0" smtClean="0"/>
              <a:t>Polarization and </a:t>
            </a:r>
          </a:p>
          <a:p>
            <a:pPr marL="742950" lvl="1" indent="-285750">
              <a:buFont typeface="Wingdings" pitchFamily="2" charset="2"/>
              <a:buChar char="Ø"/>
            </a:pPr>
            <a:r>
              <a:rPr lang="en-US" sz="2000" b="1" dirty="0" smtClean="0"/>
              <a:t>Radiation Pattern – ( Omni-Directional / Directional or Cardioid )</a:t>
            </a:r>
            <a:endParaRPr lang="en-US" sz="2000" b="1" dirty="0"/>
          </a:p>
        </p:txBody>
      </p:sp>
      <p:sp>
        <p:nvSpPr>
          <p:cNvPr id="4" name="TextBox 3"/>
          <p:cNvSpPr txBox="1"/>
          <p:nvPr/>
        </p:nvSpPr>
        <p:spPr>
          <a:xfrm>
            <a:off x="762000" y="4191000"/>
            <a:ext cx="7848600" cy="1631216"/>
          </a:xfrm>
          <a:prstGeom prst="rect">
            <a:avLst/>
          </a:prstGeom>
          <a:noFill/>
        </p:spPr>
        <p:txBody>
          <a:bodyPr wrap="square" rtlCol="0">
            <a:spAutoFit/>
          </a:bodyPr>
          <a:lstStyle/>
          <a:p>
            <a:r>
              <a:rPr lang="en-US" sz="2000" b="1" dirty="0" smtClean="0"/>
              <a:t>Cross Boarder Interference is a much more serious issue.</a:t>
            </a:r>
          </a:p>
          <a:p>
            <a:r>
              <a:rPr lang="en-US" sz="2000" b="1" dirty="0" smtClean="0"/>
              <a:t>Very often a lot of countries  like to deploy powerful transmitters at the boarders to their </a:t>
            </a:r>
            <a:r>
              <a:rPr lang="en-US" sz="2000" b="1" dirty="0" err="1" smtClean="0"/>
              <a:t>neighbouring</a:t>
            </a:r>
            <a:r>
              <a:rPr lang="en-US" sz="2000" b="1" dirty="0" smtClean="0"/>
              <a:t> country.</a:t>
            </a:r>
          </a:p>
          <a:p>
            <a:r>
              <a:rPr lang="en-US" sz="2000" b="1" dirty="0" smtClean="0"/>
              <a:t>There is therefore a need for coordination between neighbors to avoid Harmful Interference.</a:t>
            </a:r>
            <a:endParaRPr lang="en-US" sz="2000" b="1" dirty="0"/>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33269238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08063" y="1689830"/>
            <a:ext cx="7297738" cy="461665"/>
          </a:xfrm>
          <a:prstGeom prst="rect">
            <a:avLst/>
          </a:prstGeom>
          <a:noFill/>
        </p:spPr>
        <p:txBody>
          <a:bodyPr wrap="square" rtlCol="0">
            <a:spAutoFit/>
          </a:bodyPr>
          <a:lstStyle/>
          <a:p>
            <a:pPr algn="ctr"/>
            <a:r>
              <a:rPr lang="en-US" sz="2400" b="1" dirty="0" smtClean="0">
                <a:solidFill>
                  <a:schemeClr val="tx2">
                    <a:lumMod val="60000"/>
                    <a:lumOff val="40000"/>
                  </a:schemeClr>
                </a:solidFill>
              </a:rPr>
              <a:t>MANAGING INTERFERENCE</a:t>
            </a:r>
            <a:endParaRPr lang="en-US" sz="2400" b="1" dirty="0">
              <a:solidFill>
                <a:schemeClr val="tx2">
                  <a:lumMod val="60000"/>
                  <a:lumOff val="40000"/>
                </a:schemeClr>
              </a:solidFill>
            </a:endParaRPr>
          </a:p>
        </p:txBody>
      </p:sp>
      <p:sp>
        <p:nvSpPr>
          <p:cNvPr id="3" name="TextBox 2"/>
          <p:cNvSpPr txBox="1"/>
          <p:nvPr/>
        </p:nvSpPr>
        <p:spPr>
          <a:xfrm>
            <a:off x="762000" y="2286000"/>
            <a:ext cx="7848600" cy="2554545"/>
          </a:xfrm>
          <a:prstGeom prst="rect">
            <a:avLst/>
          </a:prstGeom>
          <a:noFill/>
        </p:spPr>
        <p:txBody>
          <a:bodyPr wrap="square" rtlCol="0">
            <a:spAutoFit/>
          </a:bodyPr>
          <a:lstStyle/>
          <a:p>
            <a:r>
              <a:rPr lang="en-US" sz="2000" b="1" dirty="0" smtClean="0"/>
              <a:t>Before the Roll-out of the DTT Network, the Regulator must ensure compliance to Specifications by carrying out an Acceptance Test / Type Approval of Transmitters / Receivers.</a:t>
            </a:r>
          </a:p>
          <a:p>
            <a:endParaRPr lang="en-US" sz="2000" b="1" dirty="0"/>
          </a:p>
          <a:p>
            <a:r>
              <a:rPr lang="en-US" sz="2000" b="1" dirty="0" smtClean="0"/>
              <a:t>The Regulator must also carry out Field Strength Measurements to ascertain the Coverage Area of each Transmitter and note areas of overlapping signals from two different transmitting stations and ascertain the possibility of Interference.</a:t>
            </a:r>
            <a:endParaRPr lang="en-US" sz="2000" b="1" dirty="0"/>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719353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08063" y="1752600"/>
            <a:ext cx="7450137" cy="1015663"/>
          </a:xfrm>
          <a:prstGeom prst="rect">
            <a:avLst/>
          </a:prstGeom>
          <a:noFill/>
        </p:spPr>
        <p:txBody>
          <a:bodyPr wrap="square" rtlCol="0">
            <a:spAutoFit/>
          </a:bodyPr>
          <a:lstStyle/>
          <a:p>
            <a:r>
              <a:rPr lang="en-US" sz="2000" b="1" i="1" dirty="0" smtClean="0"/>
              <a:t>ABSTRACT:</a:t>
            </a:r>
          </a:p>
          <a:p>
            <a:r>
              <a:rPr lang="en-US" sz="2000" b="1" i="1" dirty="0" smtClean="0"/>
              <a:t>This paper takes a look at the issues of Harmful Interference in Digital Terrestrial Television – DTT  and how to manage them.</a:t>
            </a:r>
            <a:endParaRPr lang="en-US" sz="2000" b="1" i="1" dirty="0"/>
          </a:p>
        </p:txBody>
      </p:sp>
      <p:sp>
        <p:nvSpPr>
          <p:cNvPr id="4" name="TextBox 3"/>
          <p:cNvSpPr txBox="1"/>
          <p:nvPr/>
        </p:nvSpPr>
        <p:spPr>
          <a:xfrm>
            <a:off x="1008063" y="3124200"/>
            <a:ext cx="7450137" cy="2246769"/>
          </a:xfrm>
          <a:prstGeom prst="rect">
            <a:avLst/>
          </a:prstGeom>
          <a:noFill/>
        </p:spPr>
        <p:txBody>
          <a:bodyPr wrap="square" rtlCol="0">
            <a:spAutoFit/>
          </a:bodyPr>
          <a:lstStyle/>
          <a:p>
            <a:r>
              <a:rPr lang="en-US" sz="2000" b="1" dirty="0" smtClean="0"/>
              <a:t>QUESTIONS:</a:t>
            </a:r>
          </a:p>
          <a:p>
            <a:endParaRPr lang="en-US" sz="2000" b="1" dirty="0" smtClean="0"/>
          </a:p>
          <a:p>
            <a:pPr marL="342900" indent="-342900">
              <a:buFont typeface="+mj-lt"/>
              <a:buAutoNum type="arabicPeriod"/>
            </a:pPr>
            <a:r>
              <a:rPr lang="en-US" sz="2000" b="1" dirty="0" smtClean="0"/>
              <a:t>What is Harmful Interference?</a:t>
            </a:r>
          </a:p>
          <a:p>
            <a:pPr marL="342900" indent="-342900">
              <a:buFont typeface="+mj-lt"/>
              <a:buAutoNum type="arabicPeriod"/>
            </a:pPr>
            <a:endParaRPr lang="en-US" sz="2000" b="1" dirty="0"/>
          </a:p>
          <a:p>
            <a:pPr marL="342900" indent="-342900">
              <a:buFont typeface="+mj-lt"/>
              <a:buAutoNum type="arabicPeriod"/>
            </a:pPr>
            <a:r>
              <a:rPr lang="en-US" sz="2000" b="1" dirty="0" smtClean="0"/>
              <a:t>What are the Sources of Harmful Interference in  DTT?</a:t>
            </a:r>
          </a:p>
          <a:p>
            <a:pPr marL="342900" indent="-342900">
              <a:buFont typeface="+mj-lt"/>
              <a:buAutoNum type="arabicPeriod"/>
            </a:pPr>
            <a:endParaRPr lang="en-US" sz="2000" b="1" dirty="0"/>
          </a:p>
          <a:p>
            <a:pPr marL="342900" indent="-342900">
              <a:buFont typeface="+mj-lt"/>
              <a:buAutoNum type="arabicPeriod"/>
            </a:pPr>
            <a:r>
              <a:rPr lang="en-US" sz="2000" b="1" dirty="0" smtClean="0"/>
              <a:t> How do we manage them?</a:t>
            </a:r>
            <a:endParaRPr lang="en-US" sz="2000" b="1" dirty="0"/>
          </a:p>
        </p:txBody>
      </p:sp>
      <p:grpSp>
        <p:nvGrpSpPr>
          <p:cNvPr id="9" name="Group 8"/>
          <p:cNvGrpSpPr/>
          <p:nvPr/>
        </p:nvGrpSpPr>
        <p:grpSpPr>
          <a:xfrm>
            <a:off x="521494" y="271599"/>
            <a:ext cx="7958371" cy="988876"/>
            <a:chOff x="521494" y="271599"/>
            <a:chExt cx="7958371" cy="988876"/>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5" name="Picture 14"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2041023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08063" y="1689830"/>
            <a:ext cx="7297738" cy="461665"/>
          </a:xfrm>
          <a:prstGeom prst="rect">
            <a:avLst/>
          </a:prstGeom>
          <a:noFill/>
        </p:spPr>
        <p:txBody>
          <a:bodyPr wrap="square" rtlCol="0">
            <a:spAutoFit/>
          </a:bodyPr>
          <a:lstStyle/>
          <a:p>
            <a:pPr algn="ctr"/>
            <a:r>
              <a:rPr lang="en-US" sz="2400" b="1" dirty="0" smtClean="0">
                <a:solidFill>
                  <a:schemeClr val="tx2">
                    <a:lumMod val="60000"/>
                    <a:lumOff val="40000"/>
                  </a:schemeClr>
                </a:solidFill>
              </a:rPr>
              <a:t>MANAGING INTERFERENCE</a:t>
            </a:r>
            <a:endParaRPr lang="en-US" sz="2400" b="1" dirty="0">
              <a:solidFill>
                <a:schemeClr val="tx2">
                  <a:lumMod val="60000"/>
                  <a:lumOff val="40000"/>
                </a:schemeClr>
              </a:solidFill>
            </a:endParaRPr>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
        <p:nvSpPr>
          <p:cNvPr id="4" name="TextBox 3"/>
          <p:cNvSpPr txBox="1"/>
          <p:nvPr/>
        </p:nvSpPr>
        <p:spPr>
          <a:xfrm>
            <a:off x="1008062" y="2438400"/>
            <a:ext cx="7084500" cy="1938992"/>
          </a:xfrm>
          <a:prstGeom prst="rect">
            <a:avLst/>
          </a:prstGeom>
          <a:noFill/>
        </p:spPr>
        <p:txBody>
          <a:bodyPr wrap="square" rtlCol="0">
            <a:spAutoFit/>
          </a:bodyPr>
          <a:lstStyle/>
          <a:p>
            <a:r>
              <a:rPr lang="en-US" sz="2000" b="1" dirty="0" smtClean="0">
                <a:solidFill>
                  <a:srgbClr val="C00000"/>
                </a:solidFill>
              </a:rPr>
              <a:t>SITE SHARING:</a:t>
            </a:r>
          </a:p>
          <a:p>
            <a:endParaRPr lang="en-US" sz="2000" b="1" dirty="0"/>
          </a:p>
          <a:p>
            <a:pPr marL="285750" indent="-285750">
              <a:buFont typeface="Wingdings" pitchFamily="2" charset="2"/>
              <a:buChar char="q"/>
            </a:pPr>
            <a:r>
              <a:rPr lang="en-US" sz="2000" b="1" dirty="0" smtClean="0"/>
              <a:t>Encouraged for:</a:t>
            </a:r>
          </a:p>
          <a:p>
            <a:endParaRPr lang="en-US" sz="2000" b="1" dirty="0" smtClean="0"/>
          </a:p>
          <a:p>
            <a:pPr marL="742950" lvl="1" indent="-285750">
              <a:buFont typeface="Wingdings" pitchFamily="2" charset="2"/>
              <a:buChar char="§"/>
            </a:pPr>
            <a:r>
              <a:rPr lang="en-US" sz="2000" b="1" dirty="0" smtClean="0"/>
              <a:t>Economic and</a:t>
            </a:r>
          </a:p>
          <a:p>
            <a:pPr marL="742950" lvl="1" indent="-285750">
              <a:buFont typeface="Wingdings" pitchFamily="2" charset="2"/>
              <a:buChar char="§"/>
            </a:pPr>
            <a:r>
              <a:rPr lang="en-US" sz="2000" b="1" dirty="0" smtClean="0"/>
              <a:t>Environmental reasons</a:t>
            </a:r>
            <a:endParaRPr lang="en-US" sz="2000" b="1" dirty="0"/>
          </a:p>
        </p:txBody>
      </p:sp>
      <p:sp>
        <p:nvSpPr>
          <p:cNvPr id="5" name="TextBox 4"/>
          <p:cNvSpPr txBox="1"/>
          <p:nvPr/>
        </p:nvSpPr>
        <p:spPr>
          <a:xfrm>
            <a:off x="1008063" y="4546431"/>
            <a:ext cx="7084499" cy="1015663"/>
          </a:xfrm>
          <a:prstGeom prst="rect">
            <a:avLst/>
          </a:prstGeom>
          <a:noFill/>
        </p:spPr>
        <p:txBody>
          <a:bodyPr wrap="square" rtlCol="0">
            <a:spAutoFit/>
          </a:bodyPr>
          <a:lstStyle/>
          <a:p>
            <a:r>
              <a:rPr lang="en-US" sz="2000" b="1" dirty="0" smtClean="0"/>
              <a:t>To avoid Interference at these Sites, there must be adequate Frequency Separation between the various Services that are sharing the Site</a:t>
            </a:r>
            <a:r>
              <a:rPr lang="en-US" dirty="0" smtClean="0"/>
              <a:t>.</a:t>
            </a:r>
            <a:endParaRPr lang="en-US" dirty="0"/>
          </a:p>
        </p:txBody>
      </p:sp>
    </p:spTree>
    <p:extLst>
      <p:ext uri="{BB962C8B-B14F-4D97-AF65-F5344CB8AC3E}">
        <p14:creationId xmlns:p14="http://schemas.microsoft.com/office/powerpoint/2010/main" val="2044203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08063" y="1689830"/>
            <a:ext cx="7297738" cy="461665"/>
          </a:xfrm>
          <a:prstGeom prst="rect">
            <a:avLst/>
          </a:prstGeom>
          <a:noFill/>
        </p:spPr>
        <p:txBody>
          <a:bodyPr wrap="square" rtlCol="0">
            <a:spAutoFit/>
          </a:bodyPr>
          <a:lstStyle/>
          <a:p>
            <a:pPr algn="ctr"/>
            <a:r>
              <a:rPr lang="en-US" sz="2400" b="1" dirty="0" smtClean="0">
                <a:solidFill>
                  <a:schemeClr val="tx2">
                    <a:lumMod val="60000"/>
                    <a:lumOff val="40000"/>
                  </a:schemeClr>
                </a:solidFill>
              </a:rPr>
              <a:t>CONCLUSION</a:t>
            </a:r>
            <a:endParaRPr lang="en-US" sz="2400" b="1" dirty="0">
              <a:solidFill>
                <a:schemeClr val="tx2">
                  <a:lumMod val="60000"/>
                  <a:lumOff val="40000"/>
                </a:schemeClr>
              </a:solidFill>
            </a:endParaRPr>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
        <p:nvSpPr>
          <p:cNvPr id="3" name="TextBox 2"/>
          <p:cNvSpPr txBox="1"/>
          <p:nvPr/>
        </p:nvSpPr>
        <p:spPr>
          <a:xfrm>
            <a:off x="1008063" y="2362200"/>
            <a:ext cx="7297738" cy="1631216"/>
          </a:xfrm>
          <a:prstGeom prst="rect">
            <a:avLst/>
          </a:prstGeom>
          <a:noFill/>
        </p:spPr>
        <p:txBody>
          <a:bodyPr wrap="square" rtlCol="0">
            <a:spAutoFit/>
          </a:bodyPr>
          <a:lstStyle/>
          <a:p>
            <a:pPr marL="285750" indent="-285750">
              <a:buFont typeface="Wingdings" pitchFamily="2" charset="2"/>
              <a:buChar char="q"/>
            </a:pPr>
            <a:r>
              <a:rPr lang="en-US" sz="2000" b="1" dirty="0" smtClean="0"/>
              <a:t>WE have defined Harmful Interference</a:t>
            </a:r>
          </a:p>
          <a:p>
            <a:pPr marL="285750" indent="-285750">
              <a:buFont typeface="Wingdings" pitchFamily="2" charset="2"/>
              <a:buChar char="q"/>
            </a:pPr>
            <a:endParaRPr lang="en-US" sz="2000" b="1" dirty="0"/>
          </a:p>
          <a:p>
            <a:pPr marL="285750" indent="-285750">
              <a:buFont typeface="Wingdings" pitchFamily="2" charset="2"/>
              <a:buChar char="q"/>
            </a:pPr>
            <a:r>
              <a:rPr lang="en-US" sz="2000" b="1" dirty="0" smtClean="0"/>
              <a:t>Identified the main Sources of Interference and </a:t>
            </a:r>
          </a:p>
          <a:p>
            <a:pPr marL="285750" indent="-285750">
              <a:buFont typeface="Wingdings" pitchFamily="2" charset="2"/>
              <a:buChar char="q"/>
            </a:pPr>
            <a:endParaRPr lang="en-US" sz="2000" b="1" dirty="0"/>
          </a:p>
          <a:p>
            <a:pPr marL="285750" indent="-285750">
              <a:buFont typeface="Wingdings" pitchFamily="2" charset="2"/>
              <a:buChar char="q"/>
            </a:pPr>
            <a:r>
              <a:rPr lang="en-US" sz="2000" b="1" dirty="0" smtClean="0"/>
              <a:t>Proffered some solutions to Managing Harmful Interference</a:t>
            </a:r>
            <a:endParaRPr lang="en-US" sz="2000" b="1" dirty="0"/>
          </a:p>
        </p:txBody>
      </p:sp>
      <p:sp>
        <p:nvSpPr>
          <p:cNvPr id="6" name="TextBox 5"/>
          <p:cNvSpPr txBox="1"/>
          <p:nvPr/>
        </p:nvSpPr>
        <p:spPr>
          <a:xfrm>
            <a:off x="1008063" y="4038600"/>
            <a:ext cx="7297738" cy="1015663"/>
          </a:xfrm>
          <a:prstGeom prst="rect">
            <a:avLst/>
          </a:prstGeom>
          <a:noFill/>
        </p:spPr>
        <p:txBody>
          <a:bodyPr wrap="square" rtlCol="0">
            <a:spAutoFit/>
          </a:bodyPr>
          <a:lstStyle/>
          <a:p>
            <a:r>
              <a:rPr lang="en-US" sz="2000" b="1" dirty="0" smtClean="0"/>
              <a:t>However, the job of the Regulator does not stop with the final </a:t>
            </a:r>
            <a:r>
              <a:rPr lang="en-US" sz="2000" b="1" dirty="0" err="1" smtClean="0"/>
              <a:t>copmmissioning</a:t>
            </a:r>
            <a:r>
              <a:rPr lang="en-US" sz="2000" b="1" dirty="0" smtClean="0"/>
              <a:t> of the Broadcasting Network. The Regulator has to constantly monitor the transmission for compliance.</a:t>
            </a:r>
            <a:endParaRPr lang="en-US" sz="2000" b="1" dirty="0"/>
          </a:p>
        </p:txBody>
      </p:sp>
    </p:spTree>
    <p:extLst>
      <p:ext uri="{BB962C8B-B14F-4D97-AF65-F5344CB8AC3E}">
        <p14:creationId xmlns:p14="http://schemas.microsoft.com/office/powerpoint/2010/main" val="1336633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7"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
        <p:nvSpPr>
          <p:cNvPr id="3" name="TextBox 2"/>
          <p:cNvSpPr txBox="1"/>
          <p:nvPr/>
        </p:nvSpPr>
        <p:spPr>
          <a:xfrm>
            <a:off x="304800" y="2819400"/>
            <a:ext cx="8534400" cy="1446550"/>
          </a:xfrm>
          <a:prstGeom prst="rect">
            <a:avLst/>
          </a:prstGeom>
          <a:noFill/>
        </p:spPr>
        <p:txBody>
          <a:bodyPr wrap="square" rtlCol="0">
            <a:spAutoFit/>
          </a:bodyPr>
          <a:lstStyle/>
          <a:p>
            <a:pPr algn="ctr"/>
            <a:r>
              <a:rPr lang="en-US" sz="8800" b="1" dirty="0" smtClean="0">
                <a:solidFill>
                  <a:schemeClr val="tx2">
                    <a:lumMod val="50000"/>
                  </a:schemeClr>
                </a:solidFill>
              </a:rPr>
              <a:t>THANK YOU ALL</a:t>
            </a:r>
            <a:endParaRPr lang="en-US" sz="8800" b="1" dirty="0">
              <a:solidFill>
                <a:schemeClr val="tx2">
                  <a:lumMod val="50000"/>
                </a:schemeClr>
              </a:solidFill>
            </a:endParaRPr>
          </a:p>
        </p:txBody>
      </p:sp>
    </p:spTree>
    <p:extLst>
      <p:ext uri="{BB962C8B-B14F-4D97-AF65-F5344CB8AC3E}">
        <p14:creationId xmlns:p14="http://schemas.microsoft.com/office/powerpoint/2010/main" val="89316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676400"/>
            <a:ext cx="7924800" cy="4524315"/>
          </a:xfrm>
          <a:prstGeom prst="rect">
            <a:avLst/>
          </a:prstGeom>
          <a:noFill/>
        </p:spPr>
        <p:txBody>
          <a:bodyPr wrap="square" rtlCol="0">
            <a:spAutoFit/>
          </a:bodyPr>
          <a:lstStyle/>
          <a:p>
            <a:r>
              <a:rPr lang="en-US" b="1" dirty="0" smtClean="0"/>
              <a:t>INTRODUCTION:</a:t>
            </a:r>
          </a:p>
          <a:p>
            <a:endParaRPr lang="en-US" b="1" dirty="0"/>
          </a:p>
          <a:p>
            <a:r>
              <a:rPr lang="en-US" b="1" dirty="0" smtClean="0"/>
              <a:t>When we transmit a signal, either from a Television Studio or from an outside event like from the sporting fields, we expect a faithful reproduction of such signals on the television receivers  tuned to such an event.</a:t>
            </a:r>
          </a:p>
          <a:p>
            <a:endParaRPr lang="en-US" b="1" dirty="0"/>
          </a:p>
          <a:p>
            <a:r>
              <a:rPr lang="en-US" b="1" dirty="0" smtClean="0"/>
              <a:t>Ideally, the received signals should be without distortions and without intrusion or interference from any other source.</a:t>
            </a:r>
          </a:p>
          <a:p>
            <a:endParaRPr lang="en-US" b="1" dirty="0"/>
          </a:p>
          <a:p>
            <a:r>
              <a:rPr lang="en-US" b="1" dirty="0" smtClean="0"/>
              <a:t>This might have been achievable if we have only one transmitter using the available spectrum. Unfortunately, in the real world this is not so</a:t>
            </a:r>
          </a:p>
          <a:p>
            <a:endParaRPr lang="en-US" b="1" dirty="0"/>
          </a:p>
          <a:p>
            <a:r>
              <a:rPr lang="en-US" b="1" dirty="0" smtClean="0"/>
              <a:t>To say there is an excess demand on the useable spectrum by various services with different characteristics is an understatement.</a:t>
            </a:r>
          </a:p>
          <a:p>
            <a:endParaRPr lang="en-US" dirty="0"/>
          </a:p>
          <a:p>
            <a:endParaRPr lang="en-US" dirty="0"/>
          </a:p>
        </p:txBody>
      </p:sp>
      <p:grpSp>
        <p:nvGrpSpPr>
          <p:cNvPr id="8" name="Group 7"/>
          <p:cNvGrpSpPr/>
          <p:nvPr/>
        </p:nvGrpSpPr>
        <p:grpSpPr>
          <a:xfrm>
            <a:off x="521494" y="271599"/>
            <a:ext cx="7958371" cy="988876"/>
            <a:chOff x="521494" y="271599"/>
            <a:chExt cx="7958371" cy="988876"/>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4" name="Picture 13"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1943515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676400"/>
            <a:ext cx="7924800" cy="4247317"/>
          </a:xfrm>
          <a:prstGeom prst="rect">
            <a:avLst/>
          </a:prstGeom>
          <a:noFill/>
        </p:spPr>
        <p:txBody>
          <a:bodyPr wrap="square" rtlCol="0">
            <a:spAutoFit/>
          </a:bodyPr>
          <a:lstStyle/>
          <a:p>
            <a:r>
              <a:rPr lang="en-US" b="1" dirty="0" smtClean="0"/>
              <a:t>On daily basis new technologies are evolving that is putting new demands on the already scarce spectrum.</a:t>
            </a:r>
          </a:p>
          <a:p>
            <a:endParaRPr lang="en-US" b="1" dirty="0"/>
          </a:p>
          <a:p>
            <a:r>
              <a:rPr lang="en-US" b="1" dirty="0" smtClean="0"/>
              <a:t>In the Broadcast Arena, we are currently dealing with the issues  of Transition from Analogue to Digital Broadcasting, which is already putting a lot of strain on the available Broadcast Spectrum because, during the transition period we have to contend with transmitting both Analogue and Digital Broadcasting ( Double Illumination or Simulcasting )</a:t>
            </a:r>
          </a:p>
          <a:p>
            <a:endParaRPr lang="en-US" b="1" dirty="0"/>
          </a:p>
          <a:p>
            <a:r>
              <a:rPr lang="en-US" b="1" dirty="0" smtClean="0"/>
              <a:t>During this period, the integrity of the Analogue Signal has to be maintained  while the Digital Broadcasting is being introduced.</a:t>
            </a:r>
          </a:p>
          <a:p>
            <a:endParaRPr lang="en-US" b="1" dirty="0"/>
          </a:p>
          <a:p>
            <a:r>
              <a:rPr lang="en-US" b="1" dirty="0" smtClean="0"/>
              <a:t>To compound matters,  different standards and formats of Digital Broadcasting have evolved and are still evolving: </a:t>
            </a:r>
          </a:p>
          <a:p>
            <a:endParaRPr lang="en-US" dirty="0"/>
          </a:p>
        </p:txBody>
      </p:sp>
      <p:grpSp>
        <p:nvGrpSpPr>
          <p:cNvPr id="8" name="Group 7"/>
          <p:cNvGrpSpPr/>
          <p:nvPr/>
        </p:nvGrpSpPr>
        <p:grpSpPr>
          <a:xfrm>
            <a:off x="521494" y="271599"/>
            <a:ext cx="7958371" cy="988876"/>
            <a:chOff x="521494" y="271599"/>
            <a:chExt cx="7958371" cy="988876"/>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4" name="Picture 13"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2954293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676400"/>
            <a:ext cx="7924800" cy="5078313"/>
          </a:xfrm>
          <a:prstGeom prst="rect">
            <a:avLst/>
          </a:prstGeom>
          <a:noFill/>
        </p:spPr>
        <p:txBody>
          <a:bodyPr wrap="square" rtlCol="0">
            <a:spAutoFit/>
          </a:bodyPr>
          <a:lstStyle/>
          <a:p>
            <a:pPr marL="285750" indent="-285750">
              <a:buFont typeface="Wingdings" pitchFamily="2" charset="2"/>
              <a:buChar char="q"/>
            </a:pPr>
            <a:r>
              <a:rPr lang="en-US" b="1" dirty="0" smtClean="0"/>
              <a:t>Standard Definition Television – SDTV.</a:t>
            </a:r>
          </a:p>
          <a:p>
            <a:pPr marL="285750" indent="-285750">
              <a:buFont typeface="Wingdings" pitchFamily="2" charset="2"/>
              <a:buChar char="q"/>
            </a:pPr>
            <a:r>
              <a:rPr lang="en-US" b="1" dirty="0" smtClean="0"/>
              <a:t>High Definition Television – HDTV.</a:t>
            </a:r>
          </a:p>
          <a:p>
            <a:pPr marL="285750" indent="-285750">
              <a:buFont typeface="Wingdings" pitchFamily="2" charset="2"/>
              <a:buChar char="q"/>
            </a:pPr>
            <a:r>
              <a:rPr lang="en-US" b="1" dirty="0" smtClean="0"/>
              <a:t>Ultra High Definition Television – UHDTV.</a:t>
            </a:r>
          </a:p>
          <a:p>
            <a:pPr marL="285750" indent="-285750">
              <a:buFont typeface="Wingdings" pitchFamily="2" charset="2"/>
              <a:buChar char="q"/>
            </a:pPr>
            <a:r>
              <a:rPr lang="en-US" b="1" dirty="0" smtClean="0"/>
              <a:t>3-Dimentional Television – 3-DTV.</a:t>
            </a:r>
          </a:p>
          <a:p>
            <a:pPr marL="285750" indent="-285750">
              <a:buFont typeface="Wingdings" pitchFamily="2" charset="2"/>
              <a:buChar char="q"/>
            </a:pPr>
            <a:endParaRPr lang="en-US" b="1" dirty="0"/>
          </a:p>
          <a:p>
            <a:r>
              <a:rPr lang="en-US" b="1" dirty="0" smtClean="0"/>
              <a:t>And in the Digital Transmission Arena we have different transmission format like:</a:t>
            </a:r>
          </a:p>
          <a:p>
            <a:endParaRPr lang="en-US" b="1" dirty="0"/>
          </a:p>
          <a:p>
            <a:pPr marL="285750" indent="-285750">
              <a:buFont typeface="Wingdings" pitchFamily="2" charset="2"/>
              <a:buChar char="Ø"/>
            </a:pPr>
            <a:r>
              <a:rPr lang="en-US" b="1" dirty="0" smtClean="0"/>
              <a:t>DVB-T</a:t>
            </a:r>
          </a:p>
          <a:p>
            <a:pPr marL="285750" indent="-285750">
              <a:buFont typeface="Wingdings" pitchFamily="2" charset="2"/>
              <a:buChar char="Ø"/>
            </a:pPr>
            <a:r>
              <a:rPr lang="en-US" b="1" dirty="0" smtClean="0"/>
              <a:t>DVB-T2</a:t>
            </a:r>
          </a:p>
          <a:p>
            <a:pPr marL="285750" indent="-285750">
              <a:buFont typeface="Wingdings" pitchFamily="2" charset="2"/>
              <a:buChar char="Ø"/>
            </a:pPr>
            <a:r>
              <a:rPr lang="en-US" b="1" dirty="0" smtClean="0"/>
              <a:t>DVB-H / H2</a:t>
            </a:r>
          </a:p>
          <a:p>
            <a:pPr marL="285750" indent="-285750">
              <a:buFont typeface="Wingdings" pitchFamily="2" charset="2"/>
              <a:buChar char="Ø"/>
            </a:pPr>
            <a:r>
              <a:rPr lang="en-US" b="1" dirty="0" smtClean="0"/>
              <a:t>ATSC / ATSC MOBILE</a:t>
            </a:r>
          </a:p>
          <a:p>
            <a:pPr marL="285750" indent="-285750">
              <a:buFont typeface="Wingdings" pitchFamily="2" charset="2"/>
              <a:buChar char="Ø"/>
            </a:pPr>
            <a:r>
              <a:rPr lang="en-US" b="1" dirty="0" smtClean="0"/>
              <a:t>CMMB.</a:t>
            </a:r>
          </a:p>
          <a:p>
            <a:pPr marL="285750" indent="-285750">
              <a:buFont typeface="Wingdings" pitchFamily="2" charset="2"/>
              <a:buChar char="Ø"/>
            </a:pPr>
            <a:r>
              <a:rPr lang="en-US" b="1" dirty="0" smtClean="0"/>
              <a:t>MEDIAFLO</a:t>
            </a:r>
          </a:p>
          <a:p>
            <a:pPr marL="285750" indent="-285750">
              <a:buFont typeface="Wingdings" pitchFamily="2" charset="2"/>
              <a:buChar char="Ø"/>
            </a:pPr>
            <a:r>
              <a:rPr lang="en-US" b="1" dirty="0" smtClean="0"/>
              <a:t>DMB-T/H.</a:t>
            </a:r>
          </a:p>
          <a:p>
            <a:pPr marL="285750" indent="-285750">
              <a:buFont typeface="Wingdings" pitchFamily="2" charset="2"/>
              <a:buChar char="Ø"/>
            </a:pPr>
            <a:r>
              <a:rPr lang="en-US" b="1" dirty="0" smtClean="0"/>
              <a:t>ISDB-T / </a:t>
            </a:r>
            <a:r>
              <a:rPr lang="en-US" b="1" dirty="0"/>
              <a:t> </a:t>
            </a:r>
            <a:r>
              <a:rPr lang="en-US" b="1" dirty="0" smtClean="0"/>
              <a:t>ISDB – International </a:t>
            </a:r>
          </a:p>
          <a:p>
            <a:endParaRPr lang="en-US" b="1" dirty="0"/>
          </a:p>
          <a:p>
            <a:r>
              <a:rPr lang="en-US" b="1" dirty="0" smtClean="0"/>
              <a:t>The development in the Telecommunications Industry is even more rapid</a:t>
            </a:r>
            <a:r>
              <a:rPr lang="en-US" dirty="0" smtClean="0"/>
              <a:t>:</a:t>
            </a:r>
          </a:p>
          <a:p>
            <a:pPr marL="285750" indent="-285750">
              <a:buFont typeface="Wingdings" pitchFamily="2" charset="2"/>
              <a:buChar char="Ø"/>
            </a:pPr>
            <a:endParaRPr lang="en-US" dirty="0"/>
          </a:p>
        </p:txBody>
      </p:sp>
      <p:grpSp>
        <p:nvGrpSpPr>
          <p:cNvPr id="8" name="Group 7"/>
          <p:cNvGrpSpPr/>
          <p:nvPr/>
        </p:nvGrpSpPr>
        <p:grpSpPr>
          <a:xfrm>
            <a:off x="521494" y="271599"/>
            <a:ext cx="7958371" cy="988876"/>
            <a:chOff x="521494" y="271599"/>
            <a:chExt cx="7958371" cy="988876"/>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4" name="Picture 13"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3075418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676400"/>
            <a:ext cx="7924800" cy="1938992"/>
          </a:xfrm>
          <a:prstGeom prst="rect">
            <a:avLst/>
          </a:prstGeom>
          <a:noFill/>
        </p:spPr>
        <p:txBody>
          <a:bodyPr wrap="square" rtlCol="0">
            <a:spAutoFit/>
          </a:bodyPr>
          <a:lstStyle/>
          <a:p>
            <a:r>
              <a:rPr lang="en-US" sz="2000" b="1" dirty="0"/>
              <a:t>f</a:t>
            </a:r>
            <a:r>
              <a:rPr lang="en-US" sz="2000" b="1" dirty="0" smtClean="0"/>
              <a:t>rom:</a:t>
            </a:r>
          </a:p>
          <a:p>
            <a:endParaRPr lang="en-US" sz="2000" b="1" dirty="0" smtClean="0"/>
          </a:p>
          <a:p>
            <a:pPr marL="285750" indent="-285750">
              <a:buFont typeface="Wingdings" pitchFamily="2" charset="2"/>
              <a:buChar char="Ø"/>
            </a:pPr>
            <a:r>
              <a:rPr lang="en-US" sz="2000" b="1" dirty="0" smtClean="0"/>
              <a:t>GSM</a:t>
            </a:r>
          </a:p>
          <a:p>
            <a:pPr marL="285750" indent="-285750">
              <a:buFont typeface="Wingdings" pitchFamily="2" charset="2"/>
              <a:buChar char="Ø"/>
            </a:pPr>
            <a:r>
              <a:rPr lang="en-US" sz="2000" b="1" dirty="0" smtClean="0"/>
              <a:t>WiMax</a:t>
            </a:r>
          </a:p>
          <a:p>
            <a:pPr marL="285750" indent="-285750">
              <a:buFont typeface="Wingdings" pitchFamily="2" charset="2"/>
              <a:buChar char="Ø"/>
            </a:pPr>
            <a:r>
              <a:rPr lang="en-US" sz="2000" b="1" dirty="0" smtClean="0"/>
              <a:t>WiFi</a:t>
            </a:r>
          </a:p>
          <a:p>
            <a:pPr marL="285750" indent="-285750">
              <a:buFont typeface="Wingdings" pitchFamily="2" charset="2"/>
              <a:buChar char="Ø"/>
            </a:pPr>
            <a:r>
              <a:rPr lang="en-US" sz="2000" b="1" dirty="0" smtClean="0"/>
              <a:t>IMT.</a:t>
            </a:r>
            <a:endParaRPr lang="en-US" sz="2000" b="1" dirty="0"/>
          </a:p>
        </p:txBody>
      </p:sp>
      <p:sp>
        <p:nvSpPr>
          <p:cNvPr id="2" name="TextBox 1"/>
          <p:cNvSpPr txBox="1"/>
          <p:nvPr/>
        </p:nvSpPr>
        <p:spPr>
          <a:xfrm>
            <a:off x="762000" y="3733800"/>
            <a:ext cx="7924800" cy="707886"/>
          </a:xfrm>
          <a:prstGeom prst="rect">
            <a:avLst/>
          </a:prstGeom>
          <a:noFill/>
        </p:spPr>
        <p:txBody>
          <a:bodyPr wrap="square" rtlCol="0">
            <a:spAutoFit/>
          </a:bodyPr>
          <a:lstStyle/>
          <a:p>
            <a:r>
              <a:rPr lang="en-US" sz="2000" b="1" dirty="0" smtClean="0"/>
              <a:t>All these new technologies forces changes  in the use of available spectrum and places a lot of burden on the Regulator</a:t>
            </a:r>
            <a:endParaRPr lang="en-US" sz="2000" b="1" dirty="0"/>
          </a:p>
        </p:txBody>
      </p:sp>
      <p:grpSp>
        <p:nvGrpSpPr>
          <p:cNvPr id="9" name="Group 8"/>
          <p:cNvGrpSpPr/>
          <p:nvPr/>
        </p:nvGrpSpPr>
        <p:grpSpPr>
          <a:xfrm>
            <a:off x="521494" y="271599"/>
            <a:ext cx="7958371" cy="988876"/>
            <a:chOff x="521494" y="271599"/>
            <a:chExt cx="7958371" cy="988876"/>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5" name="Picture 14"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140760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676400"/>
            <a:ext cx="7924800" cy="400110"/>
          </a:xfrm>
          <a:prstGeom prst="rect">
            <a:avLst/>
          </a:prstGeom>
          <a:noFill/>
        </p:spPr>
        <p:txBody>
          <a:bodyPr wrap="square" rtlCol="0">
            <a:spAutoFit/>
          </a:bodyPr>
          <a:lstStyle/>
          <a:p>
            <a:r>
              <a:rPr lang="en-US" sz="2000" b="1" dirty="0" smtClean="0"/>
              <a:t>HARMFUL INTERFERENCE</a:t>
            </a:r>
            <a:r>
              <a:rPr lang="en-US" b="1" dirty="0" smtClean="0"/>
              <a:t>:</a:t>
            </a:r>
            <a:endParaRPr lang="en-US" b="1" dirty="0"/>
          </a:p>
        </p:txBody>
      </p:sp>
      <p:sp>
        <p:nvSpPr>
          <p:cNvPr id="4" name="TextBox 3"/>
          <p:cNvSpPr txBox="1"/>
          <p:nvPr/>
        </p:nvSpPr>
        <p:spPr>
          <a:xfrm>
            <a:off x="762000" y="2286000"/>
            <a:ext cx="8001000" cy="2831544"/>
          </a:xfrm>
          <a:prstGeom prst="rect">
            <a:avLst/>
          </a:prstGeom>
          <a:noFill/>
        </p:spPr>
        <p:txBody>
          <a:bodyPr wrap="square" rtlCol="0">
            <a:spAutoFit/>
          </a:bodyPr>
          <a:lstStyle/>
          <a:p>
            <a:r>
              <a:rPr lang="en-US" sz="2000" b="1" dirty="0" smtClean="0"/>
              <a:t>The fundamental characteristic of Radio Waves is that:</a:t>
            </a:r>
          </a:p>
          <a:p>
            <a:pPr marL="285750" indent="-285750">
              <a:buFont typeface="Wingdings" pitchFamily="2" charset="2"/>
              <a:buChar char="§"/>
            </a:pPr>
            <a:r>
              <a:rPr lang="en-US" sz="2000" b="1" dirty="0" smtClean="0"/>
              <a:t>Every transmitter has an impact on every receiver.</a:t>
            </a:r>
          </a:p>
          <a:p>
            <a:pPr marL="285750" indent="-285750">
              <a:buFont typeface="Wingdings" pitchFamily="2" charset="2"/>
              <a:buChar char="§"/>
            </a:pPr>
            <a:r>
              <a:rPr lang="en-US" sz="2000" b="1" dirty="0" smtClean="0"/>
              <a:t>Signals cannot be stopped.</a:t>
            </a:r>
          </a:p>
          <a:p>
            <a:pPr marL="285750" indent="-285750">
              <a:buFont typeface="Wingdings" pitchFamily="2" charset="2"/>
              <a:buChar char="§"/>
            </a:pPr>
            <a:r>
              <a:rPr lang="en-US" sz="2000" b="1" dirty="0" smtClean="0"/>
              <a:t>They can only be attenuated either by:</a:t>
            </a:r>
          </a:p>
          <a:p>
            <a:pPr marL="742950" lvl="1" indent="-285750">
              <a:buFont typeface="Wingdings" pitchFamily="2" charset="2"/>
              <a:buChar char="Ø"/>
            </a:pPr>
            <a:endParaRPr lang="en-US" sz="2000" b="1" dirty="0" smtClean="0"/>
          </a:p>
          <a:p>
            <a:pPr marL="742950" lvl="1" indent="-285750">
              <a:buFont typeface="Wingdings" pitchFamily="2" charset="2"/>
              <a:buChar char="Ø"/>
            </a:pPr>
            <a:r>
              <a:rPr lang="en-US" sz="2000" b="1" dirty="0" smtClean="0"/>
              <a:t>Frequency or</a:t>
            </a:r>
          </a:p>
          <a:p>
            <a:pPr lvl="1"/>
            <a:endParaRPr lang="en-US" sz="2000" b="1" dirty="0"/>
          </a:p>
          <a:p>
            <a:pPr marL="742950" lvl="1" indent="-285750">
              <a:buFont typeface="Wingdings" pitchFamily="2" charset="2"/>
              <a:buChar char="Ø"/>
            </a:pPr>
            <a:r>
              <a:rPr lang="en-US" sz="2000" b="1" dirty="0" smtClean="0"/>
              <a:t>Distance </a:t>
            </a:r>
          </a:p>
          <a:p>
            <a:endParaRPr lang="en-US" dirty="0"/>
          </a:p>
        </p:txBody>
      </p:sp>
      <p:sp>
        <p:nvSpPr>
          <p:cNvPr id="5" name="TextBox 4"/>
          <p:cNvSpPr txBox="1"/>
          <p:nvPr/>
        </p:nvSpPr>
        <p:spPr>
          <a:xfrm>
            <a:off x="762000" y="4871323"/>
            <a:ext cx="8001000" cy="707886"/>
          </a:xfrm>
          <a:prstGeom prst="rect">
            <a:avLst/>
          </a:prstGeom>
          <a:noFill/>
        </p:spPr>
        <p:txBody>
          <a:bodyPr wrap="square" rtlCol="0">
            <a:spAutoFit/>
          </a:bodyPr>
          <a:lstStyle/>
          <a:p>
            <a:r>
              <a:rPr lang="en-US" sz="2000" b="1" dirty="0" smtClean="0"/>
              <a:t>Any radio system must therefore take cognizance  of the level of the unwanted  or interfering signals it either generates or receives. </a:t>
            </a:r>
            <a:endParaRPr lang="en-US" sz="2000" b="1" dirty="0"/>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513211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676400"/>
            <a:ext cx="7924800" cy="400110"/>
          </a:xfrm>
          <a:prstGeom prst="rect">
            <a:avLst/>
          </a:prstGeom>
          <a:noFill/>
        </p:spPr>
        <p:txBody>
          <a:bodyPr wrap="square" rtlCol="0">
            <a:spAutoFit/>
          </a:bodyPr>
          <a:lstStyle/>
          <a:p>
            <a:r>
              <a:rPr lang="en-US" sz="2000" b="1" dirty="0" smtClean="0"/>
              <a:t>HARMFUL INTERFERENCE:</a:t>
            </a:r>
            <a:endParaRPr lang="en-US" sz="2000" b="1" dirty="0"/>
          </a:p>
        </p:txBody>
      </p:sp>
      <p:sp>
        <p:nvSpPr>
          <p:cNvPr id="2" name="TextBox 1"/>
          <p:cNvSpPr txBox="1"/>
          <p:nvPr/>
        </p:nvSpPr>
        <p:spPr>
          <a:xfrm>
            <a:off x="1008063" y="2362200"/>
            <a:ext cx="7297738" cy="1015663"/>
          </a:xfrm>
          <a:prstGeom prst="rect">
            <a:avLst/>
          </a:prstGeom>
          <a:noFill/>
        </p:spPr>
        <p:txBody>
          <a:bodyPr wrap="square" rtlCol="0">
            <a:spAutoFit/>
          </a:bodyPr>
          <a:lstStyle/>
          <a:p>
            <a:r>
              <a:rPr lang="en-US" sz="2000" b="1" cap="all" dirty="0" smtClean="0">
                <a:solidFill>
                  <a:schemeClr val="tx2">
                    <a:lumMod val="50000"/>
                  </a:schemeClr>
                </a:solidFill>
              </a:rPr>
              <a:t>Harmful Interference can therefore be simply defined as any external  signal that  renders the receivers  reproduction of it’s wanted signal intolerable.</a:t>
            </a:r>
            <a:endParaRPr lang="en-US" sz="2000" b="1" cap="all" dirty="0">
              <a:solidFill>
                <a:schemeClr val="tx2">
                  <a:lumMod val="50000"/>
                </a:schemeClr>
              </a:solidFill>
            </a:endParaRPr>
          </a:p>
        </p:txBody>
      </p:sp>
      <p:grpSp>
        <p:nvGrpSpPr>
          <p:cNvPr id="10" name="Group 9"/>
          <p:cNvGrpSpPr/>
          <p:nvPr/>
        </p:nvGrpSpPr>
        <p:grpSpPr>
          <a:xfrm>
            <a:off x="521494" y="271599"/>
            <a:ext cx="7958371" cy="988876"/>
            <a:chOff x="521494" y="271599"/>
            <a:chExt cx="7958371" cy="988876"/>
          </a:xfrm>
        </p:grpSpPr>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6" name="Picture 15"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38206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0724" y="5720281"/>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762000" y="1716731"/>
            <a:ext cx="7924800" cy="461665"/>
          </a:xfrm>
          <a:prstGeom prst="rect">
            <a:avLst/>
          </a:prstGeom>
          <a:noFill/>
        </p:spPr>
        <p:txBody>
          <a:bodyPr wrap="square" rtlCol="0">
            <a:spAutoFit/>
          </a:bodyPr>
          <a:lstStyle/>
          <a:p>
            <a:pPr algn="ctr"/>
            <a:r>
              <a:rPr lang="en-US" sz="2400" b="1" dirty="0" smtClean="0">
                <a:solidFill>
                  <a:schemeClr val="tx2">
                    <a:lumMod val="50000"/>
                  </a:schemeClr>
                </a:solidFill>
              </a:rPr>
              <a:t>SOURCES OF HARMFUL INTERFERENCE</a:t>
            </a:r>
            <a:endParaRPr lang="en-US" sz="2400" b="1" dirty="0">
              <a:solidFill>
                <a:schemeClr val="tx2">
                  <a:lumMod val="50000"/>
                </a:schemeClr>
              </a:solidFill>
            </a:endParaRPr>
          </a:p>
        </p:txBody>
      </p:sp>
      <p:sp>
        <p:nvSpPr>
          <p:cNvPr id="4" name="TextBox 3"/>
          <p:cNvSpPr txBox="1"/>
          <p:nvPr/>
        </p:nvSpPr>
        <p:spPr>
          <a:xfrm>
            <a:off x="609600" y="2200808"/>
            <a:ext cx="8077200" cy="3416320"/>
          </a:xfrm>
          <a:prstGeom prst="rect">
            <a:avLst/>
          </a:prstGeom>
          <a:noFill/>
        </p:spPr>
        <p:txBody>
          <a:bodyPr wrap="square" rtlCol="0">
            <a:spAutoFit/>
          </a:bodyPr>
          <a:lstStyle/>
          <a:p>
            <a:r>
              <a:rPr lang="en-US" b="1" dirty="0" smtClean="0"/>
              <a:t>To properly understand the sources of interference it is necessary to take a cursory look at how the spectrum is managed:</a:t>
            </a:r>
          </a:p>
          <a:p>
            <a:endParaRPr lang="en-US" b="1" dirty="0"/>
          </a:p>
          <a:p>
            <a:r>
              <a:rPr lang="en-US" b="1" dirty="0" smtClean="0"/>
              <a:t>In most countries we have what is often referred to as Command &amp; Control Regulation:</a:t>
            </a:r>
          </a:p>
          <a:p>
            <a:r>
              <a:rPr lang="en-US" b="1" dirty="0" smtClean="0"/>
              <a:t>The National Regulator controls access to spectrum by:</a:t>
            </a:r>
          </a:p>
          <a:p>
            <a:pPr marL="742950" lvl="1" indent="-285750">
              <a:buFont typeface="Wingdings" pitchFamily="2" charset="2"/>
              <a:buChar char="Ø"/>
            </a:pPr>
            <a:r>
              <a:rPr lang="en-US" b="1" dirty="0" smtClean="0"/>
              <a:t>Dividing the Spectrum into Bands, taking into cognizance International Agreements such as the  allocations in the ITU-R Radio Regulations</a:t>
            </a:r>
          </a:p>
          <a:p>
            <a:pPr marL="742950" lvl="1" indent="-285750">
              <a:buFont typeface="Wingdings" pitchFamily="2" charset="2"/>
              <a:buChar char="Ø"/>
            </a:pPr>
            <a:r>
              <a:rPr lang="en-US" b="1" dirty="0" smtClean="0"/>
              <a:t>Allocating bands to services </a:t>
            </a:r>
          </a:p>
          <a:p>
            <a:pPr marL="1200150" lvl="2" indent="-285750">
              <a:buFont typeface="Wingdings" pitchFamily="2" charset="2"/>
              <a:buChar char="§"/>
            </a:pPr>
            <a:r>
              <a:rPr lang="en-US" b="1" dirty="0" smtClean="0"/>
              <a:t>Broadcasting</a:t>
            </a:r>
          </a:p>
          <a:p>
            <a:pPr marL="1200150" lvl="2" indent="-285750">
              <a:buFont typeface="Wingdings" pitchFamily="2" charset="2"/>
              <a:buChar char="§"/>
            </a:pPr>
            <a:r>
              <a:rPr lang="en-US" b="1" dirty="0" smtClean="0"/>
              <a:t>Mobile</a:t>
            </a:r>
          </a:p>
          <a:p>
            <a:pPr marL="1200150" lvl="2" indent="-285750">
              <a:buFont typeface="Wingdings" pitchFamily="2" charset="2"/>
              <a:buChar char="§"/>
            </a:pPr>
            <a:r>
              <a:rPr lang="en-US" b="1" dirty="0" smtClean="0"/>
              <a:t>Fixed etc.</a:t>
            </a:r>
            <a:endParaRPr lang="en-US" b="1" dirty="0"/>
          </a:p>
        </p:txBody>
      </p:sp>
      <p:sp>
        <p:nvSpPr>
          <p:cNvPr id="7" name="TextBox 6"/>
          <p:cNvSpPr txBox="1"/>
          <p:nvPr/>
        </p:nvSpPr>
        <p:spPr>
          <a:xfrm>
            <a:off x="609600" y="5586559"/>
            <a:ext cx="8077200" cy="707886"/>
          </a:xfrm>
          <a:prstGeom prst="rect">
            <a:avLst/>
          </a:prstGeom>
          <a:noFill/>
        </p:spPr>
        <p:txBody>
          <a:bodyPr wrap="square" rtlCol="0">
            <a:spAutoFit/>
          </a:bodyPr>
          <a:lstStyle/>
          <a:p>
            <a:pPr marL="742950" lvl="1" indent="-285750">
              <a:buFont typeface="Wingdings" pitchFamily="2" charset="2"/>
              <a:buChar char="Ø"/>
            </a:pPr>
            <a:r>
              <a:rPr lang="en-US" sz="2000" b="1" dirty="0" smtClean="0"/>
              <a:t>Determine if there should be Guard Bands and if so, how wide.</a:t>
            </a:r>
          </a:p>
          <a:p>
            <a:pPr marL="742950" lvl="1" indent="-285750">
              <a:buFont typeface="Wingdings" pitchFamily="2" charset="2"/>
              <a:buChar char="Ø"/>
            </a:pPr>
            <a:r>
              <a:rPr lang="en-US" sz="2000" b="1" dirty="0" smtClean="0"/>
              <a:t>Decide the approach for licensing each band. </a:t>
            </a:r>
            <a:endParaRPr lang="en-US" sz="2000" b="1" dirty="0"/>
          </a:p>
        </p:txBody>
      </p:sp>
      <p:grpSp>
        <p:nvGrpSpPr>
          <p:cNvPr id="11" name="Group 10"/>
          <p:cNvGrpSpPr/>
          <p:nvPr/>
        </p:nvGrpSpPr>
        <p:grpSpPr>
          <a:xfrm>
            <a:off x="521494" y="271599"/>
            <a:ext cx="7958371" cy="988876"/>
            <a:chOff x="521494" y="271599"/>
            <a:chExt cx="7958371" cy="988876"/>
          </a:xfrm>
        </p:grpSpPr>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4" y="304800"/>
              <a:ext cx="9731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4631" y="317098"/>
              <a:ext cx="2200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C:\Documents and Settings\gah-thew\My Documents\dtt\4th dtt\coat of arm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15912"/>
              <a:ext cx="857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9" y="271599"/>
              <a:ext cx="883676" cy="9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p:nvPr/>
          </p:nvPicPr>
          <p:blipFill>
            <a:blip r:embed="rId6" cstate="print">
              <a:extLst>
                <a:ext uri="{28A0092B-C50C-407E-A947-70E740481C1C}">
                  <a14:useLocalDpi xmlns:a14="http://schemas.microsoft.com/office/drawing/2010/main" val="0"/>
                </a:ext>
              </a:extLst>
            </a:blip>
            <a:stretch>
              <a:fillRect/>
            </a:stretch>
          </p:blipFill>
          <p:spPr>
            <a:xfrm>
              <a:off x="5107706" y="317098"/>
              <a:ext cx="957112" cy="851620"/>
            </a:xfrm>
            <a:prstGeom prst="rect">
              <a:avLst/>
            </a:prstGeom>
          </p:spPr>
        </p:pic>
        <p:pic>
          <p:nvPicPr>
            <p:cNvPr id="17" name="Picture 16" descr="Description: C:\Users\Administrator\Documents\ACPLOGOC.T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24599" y="506412"/>
              <a:ext cx="847725" cy="552450"/>
            </a:xfrm>
            <a:prstGeom prst="rect">
              <a:avLst/>
            </a:prstGeom>
            <a:noFill/>
            <a:ln>
              <a:noFill/>
            </a:ln>
          </p:spPr>
        </p:pic>
      </p:grpSp>
    </p:spTree>
    <p:extLst>
      <p:ext uri="{BB962C8B-B14F-4D97-AF65-F5344CB8AC3E}">
        <p14:creationId xmlns:p14="http://schemas.microsoft.com/office/powerpoint/2010/main" val="3664857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2354</TotalTime>
  <Words>1250</Words>
  <Application>Microsoft Office PowerPoint</Application>
  <PresentationFormat>On-screen Show (4:3)</PresentationFormat>
  <Paragraphs>163</Paragraphs>
  <Slides>22</Slides>
  <Notes>11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Factora Consult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Engr. Edward Idris Amana</dc:creator>
  <cp:lastModifiedBy>Engr. Edward Idris Amana</cp:lastModifiedBy>
  <cp:revision>44</cp:revision>
  <dcterms:created xsi:type="dcterms:W3CDTF">2012-08-26T18:14:23Z</dcterms:created>
  <dcterms:modified xsi:type="dcterms:W3CDTF">2012-08-29T10:03:50Z</dcterms:modified>
</cp:coreProperties>
</file>