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comments/comment5.xml" ContentType="application/vnd.openxmlformats-officedocument.presentationml.comment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6" r:id="rId4"/>
    <p:sldId id="271" r:id="rId5"/>
    <p:sldId id="274" r:id="rId6"/>
    <p:sldId id="275" r:id="rId7"/>
    <p:sldId id="276" r:id="rId8"/>
    <p:sldId id="273" r:id="rId9"/>
    <p:sldId id="270"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dt Project" initials="BP" lastIdx="6"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8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4-07T19:02:01.343" idx="1">
    <p:pos x="5544" y="778"/>
    <p:text>Intégration verticale???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1-04-07T19:04:32.328" idx="2">
    <p:pos x="3931" y="2750"/>
    <p:text>A clarifier</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1-04-07T19:07:05.015" idx="3">
    <p:pos x="5184" y="3809"/>
    <p:text>Must carry? Présent dasn les textes des lois-types?</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1-04-07T19:11:25.640" idx="4">
    <p:pos x="4270" y="2210"/>
    <p:text>A discuter et revoir</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1-04-07T19:12:23.250" idx="5">
    <p:pos x="5501" y="778"/>
    <p:text>en contradiction avec 3.3. (must carry et proection des mineurs)</p:text>
  </p:cm>
  <p:cm authorId="0" dt="2011-04-07T19:14:11.781" idx="6">
    <p:pos x="5364" y="2124"/>
    <p:text>relation avec autorisation?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53F140-B0B2-4534-8F6A-B23170F5AEB6}" type="datetimeFigureOut">
              <a:rPr lang="fr-FR" smtClean="0"/>
              <a:pPr/>
              <a:t>07/04/2011</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984B16-3598-4B73-884C-13DD2F5009B8}" type="slidenum">
              <a:rPr lang="fr-FR" smtClean="0"/>
              <a:pPr/>
              <a:t>‹#›</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A984B16-3598-4B73-884C-13DD2F5009B8}"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A984B16-3598-4B73-884C-13DD2F5009B8}" type="slidenum">
              <a:rPr lang="fr-FR" smtClean="0"/>
              <a:pPr/>
              <a:t>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A984B16-3598-4B73-884C-13DD2F5009B8}"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A984B16-3598-4B73-884C-13DD2F5009B8}" type="slidenum">
              <a:rPr lang="fr-FR" smtClean="0"/>
              <a:pPr/>
              <a:t>4</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A984B16-3598-4B73-884C-13DD2F5009B8}" type="slidenum">
              <a:rPr lang="fr-FR" smtClean="0"/>
              <a:pPr/>
              <a:t>5</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A984B16-3598-4B73-884C-13DD2F5009B8}" type="slidenum">
              <a:rPr lang="fr-FR" smtClean="0"/>
              <a:pPr/>
              <a:t>6</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A984B16-3598-4B73-884C-13DD2F5009B8}" type="slidenum">
              <a:rPr lang="fr-FR" smtClean="0"/>
              <a:pPr/>
              <a:t>7</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A984B16-3598-4B73-884C-13DD2F5009B8}" type="slidenum">
              <a:rPr lang="fr-FR" smtClean="0"/>
              <a:pPr/>
              <a:t>8</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A984B16-3598-4B73-884C-13DD2F5009B8}" type="slidenum">
              <a:rPr lang="fr-FR" smtClean="0"/>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F47C87F-916C-4578-88E3-6B1268D67596}" type="datetime1">
              <a:rPr lang="fr-FR" smtClean="0"/>
              <a:pPr/>
              <a:t>07/04/2011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39C6784-5CF1-4974-859C-D54C407FF4A8}" type="datetime1">
              <a:rPr lang="fr-FR" smtClean="0"/>
              <a:pPr/>
              <a:t>07/04/2011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CB8F78-90FD-4D95-A961-C158016DB800}" type="datetime1">
              <a:rPr lang="fr-FR" smtClean="0"/>
              <a:pPr/>
              <a:t>07/04/2011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F1FADC-8A9C-4D8A-B085-8CD10E2A1DA2}" type="datetime1">
              <a:rPr lang="fr-FR" smtClean="0"/>
              <a:pPr/>
              <a:t>07/04/2011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D0E3F3C-98D7-435C-A25F-4CF5CA412B35}" type="datetime1">
              <a:rPr lang="fr-FR" smtClean="0"/>
              <a:pPr/>
              <a:t>07/04/2011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1B246D3-0E80-40E2-AD5B-7558B963EDF1}" type="datetime1">
              <a:rPr lang="fr-FR" smtClean="0"/>
              <a:pPr/>
              <a:t>07/04/2011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5D3F5EA-F523-45EB-B509-559082948784}" type="datetime1">
              <a:rPr lang="fr-FR" smtClean="0"/>
              <a:pPr/>
              <a:t>07/04/2011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8D73A67-A1E1-4CA9-9D49-70EBC2138A28}" type="datetime1">
              <a:rPr lang="fr-FR" smtClean="0"/>
              <a:pPr/>
              <a:t>07/04/2011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039C4B4-E9E8-4B5E-BC19-016AFF4FCB58}" type="datetime1">
              <a:rPr lang="fr-FR" smtClean="0"/>
              <a:pPr/>
              <a:t>07/04/2011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8C895A-FC40-4BE8-9B10-C2329BDEFEFB}" type="datetime1">
              <a:rPr lang="fr-FR" smtClean="0"/>
              <a:pPr/>
              <a:t>07/04/2011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FC9BB45-0C04-4CBC-9BB7-67A8BDFF07CB}" type="datetime1">
              <a:rPr lang="fr-FR" smtClean="0"/>
              <a:pPr/>
              <a:t>07/04/2011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5250C26-47BF-4B4A-87D9-484742444C32}"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D31CE-9FB4-40B2-A594-AE7D5F2233EB}" type="datetime1">
              <a:rPr lang="fr-FR" smtClean="0"/>
              <a:pPr/>
              <a:t>07/04/2011</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50C26-47BF-4B4A-87D9-484742444C32}"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mailto:gaston.zongo@bids-ne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916832"/>
            <a:ext cx="8136904" cy="1656184"/>
          </a:xfrm>
        </p:spPr>
        <p:style>
          <a:lnRef idx="1">
            <a:schemeClr val="accent3"/>
          </a:lnRef>
          <a:fillRef idx="2">
            <a:schemeClr val="accent3"/>
          </a:fillRef>
          <a:effectRef idx="1">
            <a:schemeClr val="accent3"/>
          </a:effectRef>
          <a:fontRef idx="minor">
            <a:schemeClr val="dk1"/>
          </a:fontRef>
        </p:style>
        <p:txBody>
          <a:bodyPr>
            <a:normAutofit/>
          </a:bodyPr>
          <a:lstStyle/>
          <a:p>
            <a:r>
              <a:rPr lang="fr-FR" sz="2800" b="1" dirty="0" smtClean="0">
                <a:latin typeface="Trebuchet MS" pitchFamily="34" charset="0"/>
              </a:rPr>
              <a:t>HAMONISATION </a:t>
            </a:r>
            <a:r>
              <a:rPr lang="fr-FR" sz="2800" b="1" dirty="0">
                <a:latin typeface="Trebuchet MS" pitchFamily="34" charset="0"/>
              </a:rPr>
              <a:t>DES REGLEMENTATIONS NATIONALES </a:t>
            </a:r>
            <a:r>
              <a:rPr lang="fr-FR" sz="2800" b="1" dirty="0" smtClean="0">
                <a:latin typeface="Trebuchet MS" pitchFamily="34" charset="0"/>
              </a:rPr>
              <a:t>des TIC EN </a:t>
            </a:r>
            <a:r>
              <a:rPr lang="fr-FR" sz="2800" b="1" dirty="0">
                <a:latin typeface="Trebuchet MS" pitchFamily="34" charset="0"/>
              </a:rPr>
              <a:t>AFRIQUE CENTRALE</a:t>
            </a:r>
            <a:endParaRPr lang="fr-FR" sz="2800" dirty="0">
              <a:latin typeface="Trebuchet MS" pitchFamily="34" charset="0"/>
            </a:endParaRPr>
          </a:p>
        </p:txBody>
      </p:sp>
      <p:sp>
        <p:nvSpPr>
          <p:cNvPr id="3" name="Sous-titre 2"/>
          <p:cNvSpPr>
            <a:spLocks noGrp="1"/>
          </p:cNvSpPr>
          <p:nvPr>
            <p:ph type="subTitle" idx="1"/>
          </p:nvPr>
        </p:nvSpPr>
        <p:spPr>
          <a:xfrm>
            <a:off x="683568" y="3717032"/>
            <a:ext cx="8064896" cy="792088"/>
          </a:xfrm>
        </p:spPr>
        <p:style>
          <a:lnRef idx="1">
            <a:schemeClr val="accent5"/>
          </a:lnRef>
          <a:fillRef idx="2">
            <a:schemeClr val="accent5"/>
          </a:fillRef>
          <a:effectRef idx="1">
            <a:schemeClr val="accent5"/>
          </a:effectRef>
          <a:fontRef idx="minor">
            <a:schemeClr val="dk1"/>
          </a:fontRef>
        </p:style>
        <p:txBody>
          <a:bodyPr>
            <a:noAutofit/>
          </a:bodyPr>
          <a:lstStyle/>
          <a:p>
            <a:r>
              <a:rPr lang="fr-FR" sz="2400" b="1" dirty="0" smtClean="0">
                <a:solidFill>
                  <a:schemeClr val="tx1"/>
                </a:solidFill>
                <a:latin typeface="Trebuchet MS" pitchFamily="34" charset="0"/>
              </a:rPr>
              <a:t>Atelier de validation du cadre de référence et des lois-types de la CEEAC</a:t>
            </a:r>
            <a:endParaRPr lang="fr-FR" sz="2400" dirty="0">
              <a:solidFill>
                <a:schemeClr val="tx1"/>
              </a:solidFill>
              <a:latin typeface="Trebuchet MS" pitchFamily="34" charset="0"/>
            </a:endParaRPr>
          </a:p>
        </p:txBody>
      </p:sp>
      <p:pic>
        <p:nvPicPr>
          <p:cNvPr id="6" name="Picture 6" descr="ceeac"/>
          <p:cNvPicPr/>
          <p:nvPr/>
        </p:nvPicPr>
        <p:blipFill>
          <a:blip r:embed="rId3" cstate="print"/>
          <a:srcRect/>
          <a:stretch>
            <a:fillRect/>
          </a:stretch>
        </p:blipFill>
        <p:spPr bwMode="auto">
          <a:xfrm>
            <a:off x="395536" y="404664"/>
            <a:ext cx="561975" cy="542925"/>
          </a:xfrm>
          <a:prstGeom prst="rect">
            <a:avLst/>
          </a:prstGeom>
          <a:noFill/>
          <a:ln w="9525">
            <a:noFill/>
            <a:miter lim="800000"/>
            <a:headEnd/>
            <a:tailEnd/>
          </a:ln>
        </p:spPr>
      </p:pic>
      <p:pic>
        <p:nvPicPr>
          <p:cNvPr id="7" name="Picture 7" descr="drapeau_gabon.gif"/>
          <p:cNvPicPr/>
          <p:nvPr/>
        </p:nvPicPr>
        <p:blipFill>
          <a:blip r:embed="rId4" cstate="print"/>
          <a:srcRect/>
          <a:stretch>
            <a:fillRect/>
          </a:stretch>
        </p:blipFill>
        <p:spPr bwMode="auto">
          <a:xfrm>
            <a:off x="395536" y="1340768"/>
            <a:ext cx="685800" cy="400050"/>
          </a:xfrm>
          <a:prstGeom prst="rect">
            <a:avLst/>
          </a:prstGeom>
          <a:noFill/>
          <a:ln w="9525">
            <a:noFill/>
            <a:miter lim="800000"/>
            <a:headEnd/>
            <a:tailEnd/>
          </a:ln>
        </p:spPr>
      </p:pic>
      <p:pic>
        <p:nvPicPr>
          <p:cNvPr id="8" name="Picture 8" descr="itu_logo_3"/>
          <p:cNvPicPr/>
          <p:nvPr/>
        </p:nvPicPr>
        <p:blipFill>
          <a:blip r:embed="rId5" cstate="print"/>
          <a:srcRect/>
          <a:stretch>
            <a:fillRect/>
          </a:stretch>
        </p:blipFill>
        <p:spPr bwMode="auto">
          <a:xfrm>
            <a:off x="8100392" y="260648"/>
            <a:ext cx="533400" cy="581025"/>
          </a:xfrm>
          <a:prstGeom prst="rect">
            <a:avLst/>
          </a:prstGeom>
          <a:noFill/>
          <a:ln w="9525">
            <a:noFill/>
            <a:miter lim="800000"/>
            <a:headEnd/>
            <a:tailEnd/>
          </a:ln>
        </p:spPr>
      </p:pic>
      <p:pic>
        <p:nvPicPr>
          <p:cNvPr id="9" name="Picture 9" descr="A2CAPXVYOXCAYBYJTTCAPY1XYNCAA5C8YJCASB71I0CAY1V9XSCAEGUT3ACAENHYC2CASU9PO0CABH013JCAE6RS3VCAEDSYMVCAT2VZXMCA0VF6T2CA4R3QGGCAA6KVM6CADFMPN7CA8BJP4RCAQE1GHO"/>
          <p:cNvPicPr/>
          <p:nvPr/>
        </p:nvPicPr>
        <p:blipFill>
          <a:blip r:embed="rId6" cstate="print"/>
          <a:srcRect/>
          <a:stretch>
            <a:fillRect/>
          </a:stretch>
        </p:blipFill>
        <p:spPr bwMode="auto">
          <a:xfrm>
            <a:off x="7956376" y="1196752"/>
            <a:ext cx="695325" cy="438150"/>
          </a:xfrm>
          <a:prstGeom prst="rect">
            <a:avLst/>
          </a:prstGeom>
          <a:noFill/>
          <a:ln w="9525">
            <a:noFill/>
            <a:miter lim="800000"/>
            <a:headEnd/>
            <a:tailEnd/>
          </a:ln>
        </p:spPr>
      </p:pic>
      <p:sp>
        <p:nvSpPr>
          <p:cNvPr id="10" name="ZoneTexte 9"/>
          <p:cNvSpPr txBox="1"/>
          <p:nvPr/>
        </p:nvSpPr>
        <p:spPr>
          <a:xfrm>
            <a:off x="1187624" y="5157192"/>
            <a:ext cx="7488832"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000" dirty="0" smtClean="0">
                <a:latin typeface="Trebuchet MS" pitchFamily="34" charset="0"/>
              </a:rPr>
              <a:t>Gaston Zongo, Consultant</a:t>
            </a:r>
          </a:p>
          <a:p>
            <a:r>
              <a:rPr lang="fr-FR" sz="2000" dirty="0" smtClean="0">
                <a:latin typeface="Trebuchet MS" pitchFamily="34" charset="0"/>
              </a:rPr>
              <a:t>Business Intelligence &amp; Development Support Network</a:t>
            </a:r>
          </a:p>
          <a:p>
            <a:r>
              <a:rPr lang="fr-FR" sz="2000" dirty="0">
                <a:latin typeface="Trebuchet MS" pitchFamily="34" charset="0"/>
                <a:hlinkClick r:id="rId7"/>
              </a:rPr>
              <a:t>g</a:t>
            </a:r>
            <a:r>
              <a:rPr lang="fr-FR" sz="2000" dirty="0" smtClean="0">
                <a:latin typeface="Trebuchet MS" pitchFamily="34" charset="0"/>
                <a:hlinkClick r:id="rId7"/>
              </a:rPr>
              <a:t>aston.zongo@bids-net.com</a:t>
            </a:r>
            <a:r>
              <a:rPr lang="fr-FR" sz="2000" dirty="0" smtClean="0">
                <a:latin typeface="Trebuchet MS" pitchFamily="34" charset="0"/>
              </a:rPr>
              <a:t> </a:t>
            </a:r>
            <a:endParaRPr lang="fr-FR" sz="2000" dirty="0">
              <a:latin typeface="Trebuchet MS" pitchFamily="34" charset="0"/>
            </a:endParaRPr>
          </a:p>
        </p:txBody>
      </p:sp>
      <p:sp>
        <p:nvSpPr>
          <p:cNvPr id="11" name="ZoneTexte 10"/>
          <p:cNvSpPr txBox="1"/>
          <p:nvPr/>
        </p:nvSpPr>
        <p:spPr>
          <a:xfrm>
            <a:off x="1115616" y="4725144"/>
            <a:ext cx="7560840" cy="369332"/>
          </a:xfrm>
          <a:prstGeom prst="rect">
            <a:avLst/>
          </a:prstGeom>
          <a:noFill/>
        </p:spPr>
        <p:txBody>
          <a:bodyPr wrap="square" rtlCol="0">
            <a:spAutoFit/>
          </a:bodyPr>
          <a:lstStyle/>
          <a:p>
            <a:pPr algn="ctr"/>
            <a:r>
              <a:rPr lang="fr-FR" i="1" dirty="0" smtClean="0"/>
              <a:t>Libreville</a:t>
            </a:r>
            <a:r>
              <a:rPr lang="fr-FR" i="1" dirty="0"/>
              <a:t>, </a:t>
            </a:r>
            <a:r>
              <a:rPr lang="fr-FR" i="1" dirty="0" smtClean="0"/>
              <a:t>(Gabon ) : 11 au 14 avril 2011 , </a:t>
            </a:r>
            <a:endParaRPr lang="fr-FR" i="1" dirty="0"/>
          </a:p>
        </p:txBody>
      </p:sp>
      <p:sp>
        <p:nvSpPr>
          <p:cNvPr id="12" name="Espace réservé du numéro de diapositive 11"/>
          <p:cNvSpPr>
            <a:spLocks noGrp="1"/>
          </p:cNvSpPr>
          <p:nvPr>
            <p:ph type="sldNum" sz="quarter" idx="12"/>
          </p:nvPr>
        </p:nvSpPr>
        <p:spPr>
          <a:xfrm>
            <a:off x="7236296" y="6356350"/>
            <a:ext cx="1450504" cy="365125"/>
          </a:xfrm>
        </p:spPr>
        <p:txBody>
          <a:bodyPr/>
          <a:lstStyle/>
          <a:p>
            <a:fld id="{95250C26-47BF-4B4A-87D9-484742444C32}" type="slidenum">
              <a:rPr lang="fr-FR" sz="2400" i="1" smtClean="0">
                <a:solidFill>
                  <a:srgbClr val="00B0F0"/>
                </a:solidFill>
                <a:latin typeface="Trebuchet MS" pitchFamily="34" charset="0"/>
              </a:rPr>
              <a:pPr/>
              <a:t>1</a:t>
            </a:fld>
            <a:endParaRPr lang="fr-FR" sz="2400" i="1" dirty="0">
              <a:solidFill>
                <a:srgbClr val="00B0F0"/>
              </a:solidFill>
              <a:latin typeface="Trebuchet MS"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1412776"/>
            <a:ext cx="8280920" cy="224676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lgn="just"/>
            <a:r>
              <a:rPr lang="fr-FR" sz="2800" dirty="0" smtClean="0">
                <a:latin typeface="Trebuchet MS" pitchFamily="34" charset="0"/>
              </a:rPr>
              <a:t>3.1.   Objectifs poursuivis</a:t>
            </a:r>
          </a:p>
          <a:p>
            <a:pPr marL="514350" indent="-514350" algn="just"/>
            <a:r>
              <a:rPr lang="fr-FR" sz="2800" dirty="0" smtClean="0">
                <a:latin typeface="Trebuchet MS" pitchFamily="34" charset="0"/>
              </a:rPr>
              <a:t>3.2. 	Principes directeurs</a:t>
            </a:r>
          </a:p>
          <a:p>
            <a:pPr marL="514350" indent="-514350" algn="just"/>
            <a:r>
              <a:rPr lang="fr-FR" sz="2800" dirty="0" smtClean="0">
                <a:latin typeface="Trebuchet MS" pitchFamily="34" charset="0"/>
              </a:rPr>
              <a:t>3.3. 	Lignes directrices de rédaction de la loi-	type</a:t>
            </a:r>
          </a:p>
          <a:p>
            <a:pPr marL="514350" indent="-514350" algn="just"/>
            <a:r>
              <a:rPr lang="fr-FR" sz="2800" dirty="0" smtClean="0">
                <a:latin typeface="Trebuchet MS" pitchFamily="34" charset="0"/>
              </a:rPr>
              <a:t>3.4.	Innovations </a:t>
            </a:r>
          </a:p>
        </p:txBody>
      </p:sp>
      <p:sp>
        <p:nvSpPr>
          <p:cNvPr id="30" name="Espace réservé du numéro de diapositive 29"/>
          <p:cNvSpPr>
            <a:spLocks noGrp="1"/>
          </p:cNvSpPr>
          <p:nvPr>
            <p:ph type="sldNum" sz="quarter" idx="12"/>
          </p:nvPr>
        </p:nvSpPr>
        <p:spPr>
          <a:xfrm>
            <a:off x="7452320" y="6356350"/>
            <a:ext cx="1234480" cy="365125"/>
          </a:xfrm>
        </p:spPr>
        <p:txBody>
          <a:bodyPr/>
          <a:lstStyle/>
          <a:p>
            <a:fld id="{95250C26-47BF-4B4A-87D9-484742444C32}" type="slidenum">
              <a:rPr lang="fr-FR" sz="2400" i="1" smtClean="0">
                <a:solidFill>
                  <a:srgbClr val="00B0F0"/>
                </a:solidFill>
                <a:latin typeface="Trebuchet MS" pitchFamily="34" charset="0"/>
              </a:rPr>
              <a:pPr/>
              <a:t>2</a:t>
            </a:fld>
            <a:endParaRPr lang="fr-FR" sz="2400" i="1" dirty="0">
              <a:solidFill>
                <a:srgbClr val="00B0F0"/>
              </a:solidFill>
              <a:latin typeface="Trebuchet MS" pitchFamily="34" charset="0"/>
            </a:endParaRPr>
          </a:p>
        </p:txBody>
      </p:sp>
      <p:sp>
        <p:nvSpPr>
          <p:cNvPr id="32" name="ZoneTexte 31"/>
          <p:cNvSpPr txBox="1"/>
          <p:nvPr/>
        </p:nvSpPr>
        <p:spPr>
          <a:xfrm>
            <a:off x="251520" y="332656"/>
            <a:ext cx="813690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lgn="just"/>
            <a:r>
              <a:rPr lang="fr-FR" sz="3200" b="1" dirty="0" smtClean="0">
                <a:solidFill>
                  <a:srgbClr val="00B0F0"/>
                </a:solidFill>
                <a:effectLst>
                  <a:outerShdw blurRad="38100" dist="38100" dir="2700000" algn="tl">
                    <a:srgbClr val="000000">
                      <a:alpha val="43137"/>
                    </a:srgbClr>
                  </a:outerShdw>
                </a:effectLst>
                <a:latin typeface="Trebuchet MS" pitchFamily="34" charset="0"/>
              </a:rPr>
              <a:t>3. Cadre de référence pour Autorisations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7308304" y="6356350"/>
            <a:ext cx="1378496" cy="365125"/>
          </a:xfrm>
        </p:spPr>
        <p:txBody>
          <a:bodyPr/>
          <a:lstStyle/>
          <a:p>
            <a:fld id="{95250C26-47BF-4B4A-87D9-484742444C32}" type="slidenum">
              <a:rPr lang="fr-FR" sz="2400" i="1" smtClean="0">
                <a:solidFill>
                  <a:srgbClr val="00B0F0"/>
                </a:solidFill>
                <a:latin typeface="Trebuchet MS" pitchFamily="34" charset="0"/>
              </a:rPr>
              <a:pPr/>
              <a:t>3</a:t>
            </a:fld>
            <a:endParaRPr lang="fr-FR" sz="2400" i="1" dirty="0">
              <a:solidFill>
                <a:srgbClr val="00B0F0"/>
              </a:solidFill>
              <a:latin typeface="Trebuchet MS" pitchFamily="34" charset="0"/>
            </a:endParaRPr>
          </a:p>
        </p:txBody>
      </p:sp>
      <p:sp>
        <p:nvSpPr>
          <p:cNvPr id="5" name="ZoneTexte 4"/>
          <p:cNvSpPr txBox="1"/>
          <p:nvPr/>
        </p:nvSpPr>
        <p:spPr>
          <a:xfrm>
            <a:off x="251520" y="332657"/>
            <a:ext cx="856895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latin typeface="Trebuchet MS" pitchFamily="34" charset="0"/>
              </a:rPr>
              <a:t>3.1.   Principaux objectifs poursuivis</a:t>
            </a:r>
            <a:endParaRPr lang="fr-FR" sz="2400" dirty="0"/>
          </a:p>
        </p:txBody>
      </p:sp>
      <p:sp>
        <p:nvSpPr>
          <p:cNvPr id="6" name="ZoneTexte 5"/>
          <p:cNvSpPr txBox="1"/>
          <p:nvPr/>
        </p:nvSpPr>
        <p:spPr>
          <a:xfrm>
            <a:off x="251520" y="1196752"/>
            <a:ext cx="8568952" cy="470898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lgn="just">
              <a:buClr>
                <a:srgbClr val="FF0000"/>
              </a:buClr>
              <a:buSzPct val="150000"/>
              <a:buFont typeface="Wingdings" pitchFamily="2" charset="2"/>
              <a:buChar char="v"/>
            </a:pPr>
            <a:r>
              <a:rPr lang="fr-FR" sz="2000" dirty="0" smtClean="0">
                <a:latin typeface="Trebuchet MS" pitchFamily="34" charset="0"/>
              </a:rPr>
              <a:t>Faciliter </a:t>
            </a:r>
            <a:r>
              <a:rPr lang="fr-FR" sz="2000" dirty="0" smtClean="0">
                <a:latin typeface="Trebuchet MS" pitchFamily="34" charset="0"/>
              </a:rPr>
              <a:t>la migration de la structure du marché d’une intégration verticale vers une intégration horizontale,</a:t>
            </a:r>
          </a:p>
          <a:p>
            <a:pPr marL="514350" indent="-514350" algn="just">
              <a:buClr>
                <a:srgbClr val="FF0000"/>
              </a:buClr>
              <a:buSzPct val="150000"/>
            </a:pPr>
            <a:endParaRPr lang="fr-FR" sz="2000" dirty="0" smtClean="0">
              <a:latin typeface="Trebuchet MS" pitchFamily="34" charset="0"/>
            </a:endParaRPr>
          </a:p>
          <a:p>
            <a:pPr marL="514350" lvl="0" indent="-514350" algn="just">
              <a:buClr>
                <a:srgbClr val="FF0000"/>
              </a:buClr>
              <a:buSzPct val="150000"/>
              <a:buFont typeface="Wingdings" pitchFamily="2" charset="2"/>
              <a:buChar char="v"/>
            </a:pPr>
            <a:r>
              <a:rPr lang="fr-FR" sz="2000" dirty="0" smtClean="0">
                <a:latin typeface="Trebuchet MS" pitchFamily="34" charset="0"/>
              </a:rPr>
              <a:t>Faciliter la libre prestation des services de communications électroniques dans la Communauté; </a:t>
            </a:r>
          </a:p>
          <a:p>
            <a:pPr marL="514350" indent="-514350" algn="just">
              <a:buClr>
                <a:srgbClr val="FF0000"/>
              </a:buClr>
              <a:buSzPct val="150000"/>
              <a:buFont typeface="Wingdings" pitchFamily="2" charset="2"/>
              <a:buChar char="v"/>
            </a:pPr>
            <a:endParaRPr lang="fr-FR" sz="2000" dirty="0" smtClean="0">
              <a:latin typeface="Trebuchet MS" pitchFamily="34" charset="0"/>
            </a:endParaRPr>
          </a:p>
          <a:p>
            <a:pPr marL="514350" indent="-514350" algn="just">
              <a:buClr>
                <a:srgbClr val="FF0000"/>
              </a:buClr>
              <a:buSzPct val="150000"/>
              <a:buFont typeface="Wingdings" pitchFamily="2" charset="2"/>
              <a:buChar char="v"/>
            </a:pPr>
            <a:r>
              <a:rPr lang="fr-FR" sz="2000" dirty="0" smtClean="0">
                <a:latin typeface="Trebuchet MS" pitchFamily="34" charset="0"/>
              </a:rPr>
              <a:t>Accélérer </a:t>
            </a:r>
            <a:r>
              <a:rPr lang="fr-FR" sz="2000" dirty="0" smtClean="0">
                <a:latin typeface="Trebuchet MS" pitchFamily="34" charset="0"/>
              </a:rPr>
              <a:t>la libéralisation et promouvoir la concurrence sur les tous les segments du </a:t>
            </a:r>
            <a:r>
              <a:rPr lang="fr-FR" sz="2000" dirty="0" smtClean="0">
                <a:latin typeface="Trebuchet MS" pitchFamily="34" charset="0"/>
              </a:rPr>
              <a:t>marché,</a:t>
            </a:r>
            <a:endParaRPr lang="fr-FR" sz="2000" dirty="0" smtClean="0">
              <a:latin typeface="Trebuchet MS" pitchFamily="34" charset="0"/>
            </a:endParaRPr>
          </a:p>
          <a:p>
            <a:pPr marL="514350" indent="-514350" algn="just">
              <a:buClr>
                <a:srgbClr val="FF0000"/>
              </a:buClr>
              <a:buSzPct val="150000"/>
            </a:pPr>
            <a:endParaRPr lang="fr-FR" sz="2000" dirty="0" smtClean="0">
              <a:latin typeface="Trebuchet MS" pitchFamily="34" charset="0"/>
            </a:endParaRPr>
          </a:p>
          <a:p>
            <a:pPr marL="514350" indent="-514350" algn="just">
              <a:buClr>
                <a:srgbClr val="FF0000"/>
              </a:buClr>
              <a:buSzPct val="150000"/>
              <a:buFont typeface="Wingdings" pitchFamily="2" charset="2"/>
              <a:buChar char="v"/>
            </a:pPr>
            <a:r>
              <a:rPr lang="fr-FR" sz="2000" dirty="0" smtClean="0">
                <a:latin typeface="Trebuchet MS" pitchFamily="34" charset="0"/>
              </a:rPr>
              <a:t>Faciliter aux nouveaux entrants l’entrée sur le marché</a:t>
            </a:r>
          </a:p>
          <a:p>
            <a:pPr marL="514350" indent="-514350" algn="just">
              <a:buClr>
                <a:srgbClr val="FF0000"/>
              </a:buClr>
              <a:buSzPct val="150000"/>
              <a:buFont typeface="Wingdings" pitchFamily="2" charset="2"/>
              <a:buChar char="v"/>
            </a:pPr>
            <a:endParaRPr lang="fr-FR" sz="2000" dirty="0" smtClean="0">
              <a:latin typeface="Trebuchet MS" pitchFamily="34" charset="0"/>
            </a:endParaRPr>
          </a:p>
          <a:p>
            <a:pPr marL="514350" indent="-514350" algn="just">
              <a:buClr>
                <a:srgbClr val="FF0000"/>
              </a:buClr>
              <a:buSzPct val="150000"/>
              <a:buFont typeface="Wingdings" pitchFamily="2" charset="2"/>
              <a:buChar char="v"/>
            </a:pPr>
            <a:r>
              <a:rPr lang="fr-FR" sz="2000" dirty="0" smtClean="0">
                <a:latin typeface="Trebuchet MS" pitchFamily="34" charset="0"/>
              </a:rPr>
              <a:t>Promouvoir </a:t>
            </a:r>
            <a:r>
              <a:rPr lang="fr-FR" sz="2000" dirty="0" smtClean="0">
                <a:latin typeface="Trebuchet MS" pitchFamily="34" charset="0"/>
              </a:rPr>
              <a:t>la neutralité technologique dans la production et la fourniture de services au profit des consommateurs</a:t>
            </a:r>
          </a:p>
          <a:p>
            <a:pPr marL="514350" indent="-514350" algn="just">
              <a:buClr>
                <a:srgbClr val="FF0000"/>
              </a:buClr>
              <a:buSzPct val="150000"/>
            </a:pPr>
            <a:endParaRPr lang="fr-FR" sz="2000" dirty="0" smtClean="0">
              <a:latin typeface="Trebuchet MS" pitchFamily="34" charset="0"/>
            </a:endParaRPr>
          </a:p>
          <a:p>
            <a:pPr marL="514350" indent="-514350" algn="just">
              <a:buClr>
                <a:srgbClr val="FF0000"/>
              </a:buClr>
              <a:buSzPct val="150000"/>
              <a:buFont typeface="Wingdings" pitchFamily="2" charset="2"/>
              <a:buChar char="v"/>
            </a:pPr>
            <a:endParaRPr lang="fr-FR" sz="2000" dirty="0" smtClean="0">
              <a:latin typeface="Trebuchet MS"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7308304" y="6356350"/>
            <a:ext cx="1378496" cy="365125"/>
          </a:xfrm>
        </p:spPr>
        <p:txBody>
          <a:bodyPr/>
          <a:lstStyle/>
          <a:p>
            <a:fld id="{95250C26-47BF-4B4A-87D9-484742444C32}" type="slidenum">
              <a:rPr lang="fr-FR" sz="2400" i="1" smtClean="0">
                <a:solidFill>
                  <a:srgbClr val="00B0F0"/>
                </a:solidFill>
                <a:latin typeface="Trebuchet MS" pitchFamily="34" charset="0"/>
              </a:rPr>
              <a:pPr/>
              <a:t>4</a:t>
            </a:fld>
            <a:endParaRPr lang="fr-FR" sz="2400" i="1" dirty="0">
              <a:solidFill>
                <a:srgbClr val="00B0F0"/>
              </a:solidFill>
              <a:latin typeface="Trebuchet MS" pitchFamily="34" charset="0"/>
            </a:endParaRPr>
          </a:p>
        </p:txBody>
      </p:sp>
      <p:sp>
        <p:nvSpPr>
          <p:cNvPr id="3" name="ZoneTexte 2"/>
          <p:cNvSpPr txBox="1"/>
          <p:nvPr/>
        </p:nvSpPr>
        <p:spPr>
          <a:xfrm>
            <a:off x="251520" y="332657"/>
            <a:ext cx="856895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latin typeface="Trebuchet MS" pitchFamily="34" charset="0"/>
              </a:rPr>
              <a:t>3.2.   Principes directeurs pour l’élaboration de la loi-type</a:t>
            </a:r>
            <a:endParaRPr lang="fr-FR" sz="2400" dirty="0"/>
          </a:p>
        </p:txBody>
      </p:sp>
      <p:sp>
        <p:nvSpPr>
          <p:cNvPr id="6" name="ZoneTexte 5"/>
          <p:cNvSpPr txBox="1"/>
          <p:nvPr/>
        </p:nvSpPr>
        <p:spPr>
          <a:xfrm>
            <a:off x="251520" y="1196752"/>
            <a:ext cx="8568952" cy="470898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lvl="0" indent="-514350" algn="just">
              <a:buClr>
                <a:srgbClr val="FF0000"/>
              </a:buClr>
              <a:buSzPct val="150000"/>
              <a:buFont typeface="Wingdings" pitchFamily="2" charset="2"/>
              <a:buChar char="v"/>
            </a:pPr>
            <a:r>
              <a:rPr lang="fr-FR" sz="2000" dirty="0" smtClean="0">
                <a:latin typeface="Trebuchet MS" pitchFamily="34" charset="0"/>
              </a:rPr>
              <a:t>Les régimes </a:t>
            </a:r>
            <a:r>
              <a:rPr lang="fr-FR" sz="2000" dirty="0">
                <a:latin typeface="Trebuchet MS" pitchFamily="34" charset="0"/>
              </a:rPr>
              <a:t>d'autorisations générales et de licences individuelles seront ouverts, transparents et non discriminatoires dans la Communauté;  </a:t>
            </a:r>
            <a:endParaRPr lang="fr-FR" sz="2000" dirty="0" smtClean="0">
              <a:latin typeface="Trebuchet MS" pitchFamily="34" charset="0"/>
            </a:endParaRPr>
          </a:p>
          <a:p>
            <a:pPr marL="514350" lvl="0" indent="-514350" algn="just">
              <a:buClr>
                <a:srgbClr val="FF0000"/>
              </a:buClr>
              <a:buSzPct val="150000"/>
            </a:pPr>
            <a:endParaRPr lang="fr-FR" sz="2000" dirty="0">
              <a:latin typeface="Trebuchet MS" pitchFamily="34" charset="0"/>
            </a:endParaRPr>
          </a:p>
          <a:p>
            <a:pPr marL="514350" indent="-514350" algn="just">
              <a:buClr>
                <a:srgbClr val="FF0000"/>
              </a:buClr>
              <a:buSzPct val="150000"/>
              <a:buFont typeface="Wingdings" pitchFamily="2" charset="2"/>
              <a:buChar char="v"/>
            </a:pPr>
            <a:r>
              <a:rPr lang="fr-FR" sz="2000" dirty="0" smtClean="0">
                <a:latin typeface="Trebuchet MS" pitchFamily="34" charset="0"/>
              </a:rPr>
              <a:t> Cohérence et compatibilité avec les principes de liberté d’ établissement et de prestation de services dans la communauté</a:t>
            </a:r>
          </a:p>
          <a:p>
            <a:pPr marL="514350" indent="-514350" algn="just">
              <a:buClr>
                <a:srgbClr val="FF0000"/>
              </a:buClr>
              <a:buSzPct val="150000"/>
            </a:pPr>
            <a:endParaRPr lang="fr-FR" sz="2000" dirty="0" smtClean="0">
              <a:latin typeface="Trebuchet MS" pitchFamily="34" charset="0"/>
            </a:endParaRPr>
          </a:p>
          <a:p>
            <a:pPr marL="514350" indent="-514350" algn="just">
              <a:buClr>
                <a:srgbClr val="FF0000"/>
              </a:buClr>
              <a:buSzPct val="150000"/>
              <a:buFont typeface="Wingdings" pitchFamily="2" charset="2"/>
              <a:buChar char="v"/>
            </a:pPr>
            <a:r>
              <a:rPr lang="fr-FR" sz="2000" dirty="0" smtClean="0">
                <a:latin typeface="Trebuchet MS" pitchFamily="34" charset="0"/>
              </a:rPr>
              <a:t>Réglementation la moins contraignante possible</a:t>
            </a:r>
          </a:p>
          <a:p>
            <a:pPr marL="514350" indent="-514350" algn="just">
              <a:buClr>
                <a:srgbClr val="FF0000"/>
              </a:buClr>
              <a:buSzPct val="150000"/>
              <a:buFont typeface="Wingdings" pitchFamily="2" charset="2"/>
              <a:buChar char="v"/>
            </a:pPr>
            <a:endParaRPr lang="fr-FR" sz="2000" dirty="0" smtClean="0">
              <a:latin typeface="Trebuchet MS" pitchFamily="34" charset="0"/>
            </a:endParaRPr>
          </a:p>
          <a:p>
            <a:pPr marL="514350" indent="-514350" algn="just">
              <a:buClr>
                <a:srgbClr val="FF0000"/>
              </a:buClr>
              <a:buSzPct val="150000"/>
              <a:buFont typeface="Wingdings" pitchFamily="2" charset="2"/>
              <a:buChar char="v"/>
            </a:pPr>
            <a:r>
              <a:rPr lang="fr-FR" sz="2000" dirty="0">
                <a:latin typeface="Trebuchet MS" pitchFamily="34" charset="0"/>
              </a:rPr>
              <a:t> </a:t>
            </a:r>
            <a:r>
              <a:rPr lang="fr-FR" sz="2000" dirty="0" smtClean="0">
                <a:latin typeface="Trebuchet MS" pitchFamily="34" charset="0"/>
              </a:rPr>
              <a:t>Priorité donnée </a:t>
            </a:r>
            <a:r>
              <a:rPr lang="fr-FR" sz="2000" dirty="0">
                <a:latin typeface="Trebuchet MS" pitchFamily="34" charset="0"/>
              </a:rPr>
              <a:t>aux régimes d'accès au marché ne nécessitant pas d'autorisations ou reposant sur des autorisations générales, complétées, le cas échéant, de droits et d'obligations nécessitant des licences individuelles pour les aspects qui ne peuvent pas être correctement couverts par des autorisations </a:t>
            </a:r>
            <a:r>
              <a:rPr lang="fr-FR" sz="2000" dirty="0" smtClean="0">
                <a:latin typeface="Trebuchet MS" pitchFamily="34" charset="0"/>
              </a:rPr>
              <a:t>générales</a:t>
            </a:r>
          </a:p>
          <a:p>
            <a:pPr marL="514350" indent="-514350" algn="just">
              <a:buClr>
                <a:srgbClr val="FF0000"/>
              </a:buClr>
              <a:buSzPct val="150000"/>
            </a:pPr>
            <a:r>
              <a:rPr lang="fr-FR" sz="2000" dirty="0">
                <a:latin typeface="Trebuchet MS" pitchFamily="34" charset="0"/>
              </a:rPr>
              <a:t> </a:t>
            </a:r>
            <a:endParaRPr lang="fr-FR" sz="2000" dirty="0" smtClean="0">
              <a:latin typeface="Trebuchet MS"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7308304" y="6356350"/>
            <a:ext cx="1378496" cy="365125"/>
          </a:xfrm>
        </p:spPr>
        <p:txBody>
          <a:bodyPr/>
          <a:lstStyle/>
          <a:p>
            <a:fld id="{95250C26-47BF-4B4A-87D9-484742444C32}" type="slidenum">
              <a:rPr lang="fr-FR" sz="2400" i="1" smtClean="0">
                <a:solidFill>
                  <a:srgbClr val="00B0F0"/>
                </a:solidFill>
                <a:latin typeface="Trebuchet MS" pitchFamily="34" charset="0"/>
              </a:rPr>
              <a:pPr/>
              <a:t>5</a:t>
            </a:fld>
            <a:endParaRPr lang="fr-FR" sz="2400" i="1" dirty="0">
              <a:solidFill>
                <a:srgbClr val="00B0F0"/>
              </a:solidFill>
              <a:latin typeface="Trebuchet MS" pitchFamily="34" charset="0"/>
            </a:endParaRPr>
          </a:p>
        </p:txBody>
      </p:sp>
      <p:sp>
        <p:nvSpPr>
          <p:cNvPr id="3" name="ZoneTexte 2"/>
          <p:cNvSpPr txBox="1"/>
          <p:nvPr/>
        </p:nvSpPr>
        <p:spPr>
          <a:xfrm>
            <a:off x="251520" y="332657"/>
            <a:ext cx="856895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latin typeface="Trebuchet MS" pitchFamily="34" charset="0"/>
              </a:rPr>
              <a:t>3.2.   Principes directeurs pour l’élaboration de la loi-type</a:t>
            </a:r>
            <a:endParaRPr lang="fr-FR" sz="2400" dirty="0"/>
          </a:p>
        </p:txBody>
      </p:sp>
      <p:sp>
        <p:nvSpPr>
          <p:cNvPr id="6" name="ZoneTexte 5"/>
          <p:cNvSpPr txBox="1"/>
          <p:nvPr/>
        </p:nvSpPr>
        <p:spPr>
          <a:xfrm>
            <a:off x="251520" y="1196752"/>
            <a:ext cx="8568952" cy="35548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lgn="just">
              <a:spcAft>
                <a:spcPts val="600"/>
              </a:spcAft>
              <a:buClr>
                <a:srgbClr val="FF0000"/>
              </a:buClr>
              <a:buSzPct val="150000"/>
              <a:buFont typeface="Wingdings" pitchFamily="2" charset="2"/>
              <a:buChar char="v"/>
            </a:pPr>
            <a:r>
              <a:rPr lang="fr-FR" sz="2000" dirty="0" smtClean="0">
                <a:latin typeface="Trebuchet MS" pitchFamily="34" charset="0"/>
              </a:rPr>
              <a:t>Contrôle </a:t>
            </a:r>
            <a:r>
              <a:rPr lang="fr-FR" sz="2000" dirty="0" smtClean="0">
                <a:latin typeface="Trebuchet MS" pitchFamily="34" charset="0"/>
              </a:rPr>
              <a:t>(régulation ex ante) des entreprises ayant une puissance significative</a:t>
            </a:r>
          </a:p>
          <a:p>
            <a:pPr marL="514350" indent="-514350" algn="just">
              <a:spcAft>
                <a:spcPts val="600"/>
              </a:spcAft>
              <a:buClr>
                <a:srgbClr val="FF0000"/>
              </a:buClr>
              <a:buSzPct val="150000"/>
              <a:buFont typeface="Wingdings" pitchFamily="2" charset="2"/>
              <a:buChar char="v"/>
            </a:pPr>
            <a:r>
              <a:rPr lang="fr-FR" sz="2000" dirty="0" smtClean="0">
                <a:latin typeface="Trebuchet MS" pitchFamily="34" charset="0"/>
              </a:rPr>
              <a:t>Obligation de service universel  </a:t>
            </a:r>
          </a:p>
          <a:p>
            <a:pPr marL="514350" indent="-514350" algn="just">
              <a:spcAft>
                <a:spcPts val="600"/>
              </a:spcAft>
              <a:buClr>
                <a:srgbClr val="FF0000"/>
              </a:buClr>
              <a:buSzPct val="150000"/>
              <a:buFont typeface="Wingdings" pitchFamily="2" charset="2"/>
              <a:buChar char="v"/>
            </a:pPr>
            <a:r>
              <a:rPr lang="fr-FR" sz="2000" dirty="0" smtClean="0">
                <a:latin typeface="Trebuchet MS" pitchFamily="34" charset="0"/>
              </a:rPr>
              <a:t>Taxes et redevances définies selon des critères objectifs , transparents et non discriminatoires</a:t>
            </a:r>
          </a:p>
          <a:p>
            <a:pPr marL="514350" indent="-514350" algn="just">
              <a:spcAft>
                <a:spcPts val="600"/>
              </a:spcAft>
              <a:buClr>
                <a:srgbClr val="FF0000"/>
              </a:buClr>
              <a:buSzPct val="150000"/>
              <a:buFont typeface="Wingdings" pitchFamily="2" charset="2"/>
              <a:buChar char="v"/>
            </a:pPr>
            <a:r>
              <a:rPr lang="fr-FR" sz="2000" dirty="0" smtClean="0">
                <a:latin typeface="Trebuchet MS" pitchFamily="34" charset="0"/>
              </a:rPr>
              <a:t>Restriction du nombre de licences individuelles à des cas préalablement définis</a:t>
            </a:r>
          </a:p>
          <a:p>
            <a:pPr marL="514350" indent="-514350" algn="just">
              <a:spcAft>
                <a:spcPts val="600"/>
              </a:spcAft>
              <a:buClr>
                <a:srgbClr val="FF0000"/>
              </a:buClr>
              <a:buSzPct val="150000"/>
              <a:buFont typeface="Wingdings" pitchFamily="2" charset="2"/>
              <a:buChar char="v"/>
            </a:pPr>
            <a:r>
              <a:rPr lang="fr-FR" sz="2000" dirty="0" smtClean="0">
                <a:latin typeface="Trebuchet MS" pitchFamily="34" charset="0"/>
              </a:rPr>
              <a:t>Traitement égal aux entreprises opérant dans les pays tiers de la communauté</a:t>
            </a:r>
          </a:p>
          <a:p>
            <a:pPr marL="514350" indent="-514350" algn="just">
              <a:spcAft>
                <a:spcPts val="600"/>
              </a:spcAft>
              <a:buClr>
                <a:srgbClr val="FF0000"/>
              </a:buClr>
              <a:buSzPct val="150000"/>
              <a:buFont typeface="Wingdings" pitchFamily="2" charset="2"/>
              <a:buChar char="v"/>
            </a:pPr>
            <a:r>
              <a:rPr lang="fr-FR" sz="2000" dirty="0" smtClean="0">
                <a:latin typeface="Trebuchet MS" pitchFamily="34" charset="0"/>
              </a:rPr>
              <a:t>Tenir </a:t>
            </a:r>
            <a:r>
              <a:rPr lang="fr-FR" sz="2000" dirty="0" smtClean="0">
                <a:latin typeface="Trebuchet MS" pitchFamily="34" charset="0"/>
              </a:rPr>
              <a:t>compte des </a:t>
            </a:r>
            <a:r>
              <a:rPr lang="fr-FR" sz="2000" dirty="0" smtClean="0">
                <a:latin typeface="Trebuchet MS" pitchFamily="34" charset="0"/>
              </a:rPr>
              <a:t>besoins de liaison inter-Etats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7308304" y="6356350"/>
            <a:ext cx="1378496" cy="365125"/>
          </a:xfrm>
        </p:spPr>
        <p:txBody>
          <a:bodyPr/>
          <a:lstStyle/>
          <a:p>
            <a:fld id="{95250C26-47BF-4B4A-87D9-484742444C32}" type="slidenum">
              <a:rPr lang="fr-FR" sz="2400" i="1" smtClean="0">
                <a:solidFill>
                  <a:srgbClr val="00B0F0"/>
                </a:solidFill>
                <a:latin typeface="Trebuchet MS" pitchFamily="34" charset="0"/>
              </a:rPr>
              <a:pPr/>
              <a:t>6</a:t>
            </a:fld>
            <a:endParaRPr lang="fr-FR" sz="2400" i="1" dirty="0">
              <a:solidFill>
                <a:srgbClr val="00B0F0"/>
              </a:solidFill>
              <a:latin typeface="Trebuchet MS" pitchFamily="34" charset="0"/>
            </a:endParaRPr>
          </a:p>
        </p:txBody>
      </p:sp>
      <p:sp>
        <p:nvSpPr>
          <p:cNvPr id="3" name="ZoneTexte 2"/>
          <p:cNvSpPr txBox="1"/>
          <p:nvPr/>
        </p:nvSpPr>
        <p:spPr>
          <a:xfrm>
            <a:off x="251520" y="332657"/>
            <a:ext cx="856895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latin typeface="Trebuchet MS" pitchFamily="34" charset="0"/>
              </a:rPr>
              <a:t>3.3. Lignes directrices de rédaction de la loi-type</a:t>
            </a:r>
            <a:endParaRPr lang="fr-FR" sz="2400" dirty="0"/>
          </a:p>
        </p:txBody>
      </p:sp>
      <p:sp>
        <p:nvSpPr>
          <p:cNvPr id="4" name="ZoneTexte 3"/>
          <p:cNvSpPr txBox="1"/>
          <p:nvPr/>
        </p:nvSpPr>
        <p:spPr>
          <a:xfrm>
            <a:off x="251520" y="1196752"/>
            <a:ext cx="8496944" cy="555536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spcAft>
                <a:spcPts val="600"/>
              </a:spcAft>
              <a:buClr>
                <a:srgbClr val="FF0000"/>
              </a:buClr>
              <a:buSzPct val="150000"/>
              <a:buFont typeface="Wingdings" pitchFamily="2" charset="2"/>
              <a:buChar char="v"/>
            </a:pPr>
            <a:r>
              <a:rPr lang="fr-FR" sz="2000" dirty="0" smtClean="0">
                <a:latin typeface="Trebuchet MS" pitchFamily="34" charset="0"/>
              </a:rPr>
              <a:t>Champ d’application</a:t>
            </a:r>
          </a:p>
          <a:p>
            <a:pPr marL="514350" indent="-514350">
              <a:spcAft>
                <a:spcPts val="600"/>
              </a:spcAft>
              <a:buClr>
                <a:srgbClr val="FF0000"/>
              </a:buClr>
              <a:buSzPct val="150000"/>
              <a:buFont typeface="Wingdings" pitchFamily="2" charset="2"/>
              <a:buChar char="v"/>
            </a:pPr>
            <a:r>
              <a:rPr lang="fr-FR" sz="2000" dirty="0" smtClean="0">
                <a:latin typeface="Trebuchet MS" pitchFamily="34" charset="0"/>
              </a:rPr>
              <a:t>Droits liés à l’autorisation:</a:t>
            </a:r>
          </a:p>
          <a:p>
            <a:pPr marL="971550" lvl="1" indent="-514350">
              <a:spcAft>
                <a:spcPts val="600"/>
              </a:spcAft>
              <a:buClr>
                <a:srgbClr val="FF0000"/>
              </a:buClr>
              <a:buSzPct val="150000"/>
              <a:buFont typeface="Wingdings" pitchFamily="2" charset="2"/>
              <a:buChar char="§"/>
            </a:pPr>
            <a:r>
              <a:rPr lang="fr-FR" sz="2000" dirty="0" smtClean="0">
                <a:latin typeface="Trebuchet MS" pitchFamily="34" charset="0"/>
              </a:rPr>
              <a:t>Obligations d’accès et d’interconnexion pour les </a:t>
            </a:r>
            <a:r>
              <a:rPr lang="fr-FR" sz="2000" dirty="0" smtClean="0">
                <a:latin typeface="Trebuchet MS" pitchFamily="34" charset="0"/>
              </a:rPr>
              <a:t>réseaux ouverts au public</a:t>
            </a:r>
          </a:p>
          <a:p>
            <a:pPr marL="971550" lvl="1" indent="-514350">
              <a:spcAft>
                <a:spcPts val="600"/>
              </a:spcAft>
              <a:buClr>
                <a:srgbClr val="FF0000"/>
              </a:buClr>
              <a:buSzPct val="150000"/>
              <a:buFont typeface="Wingdings" pitchFamily="2" charset="2"/>
              <a:buChar char="§"/>
            </a:pPr>
            <a:r>
              <a:rPr lang="fr-FR" sz="2000" dirty="0" smtClean="0">
                <a:latin typeface="Trebuchet MS" pitchFamily="34" charset="0"/>
              </a:rPr>
              <a:t>Eligibilité pour les missions du service universel </a:t>
            </a:r>
          </a:p>
          <a:p>
            <a:pPr marL="971550" lvl="1" indent="-514350">
              <a:spcAft>
                <a:spcPts val="600"/>
              </a:spcAft>
              <a:buClr>
                <a:srgbClr val="FF0000"/>
              </a:buClr>
              <a:buSzPct val="150000"/>
              <a:buFont typeface="Wingdings" pitchFamily="2" charset="2"/>
              <a:buChar char="§"/>
            </a:pPr>
            <a:r>
              <a:rPr lang="fr-FR" sz="2000" dirty="0" smtClean="0">
                <a:latin typeface="Trebuchet MS" pitchFamily="34" charset="0"/>
              </a:rPr>
              <a:t>Accès aux ressources rares (fréquences, </a:t>
            </a:r>
            <a:r>
              <a:rPr lang="fr-FR" sz="2000" dirty="0" smtClean="0">
                <a:latin typeface="Trebuchet MS" pitchFamily="34" charset="0"/>
              </a:rPr>
              <a:t>numéros, etc.)</a:t>
            </a:r>
          </a:p>
          <a:p>
            <a:pPr marL="971550" lvl="1" indent="-514350">
              <a:spcAft>
                <a:spcPts val="600"/>
              </a:spcAft>
              <a:buClr>
                <a:srgbClr val="FF0000"/>
              </a:buClr>
              <a:buSzPct val="150000"/>
              <a:buFont typeface="Wingdings" pitchFamily="2" charset="2"/>
              <a:buChar char="§"/>
            </a:pPr>
            <a:r>
              <a:rPr lang="fr-FR" sz="2000" dirty="0" smtClean="0">
                <a:latin typeface="Trebuchet MS" pitchFamily="34" charset="0"/>
              </a:rPr>
              <a:t>Droits de passage</a:t>
            </a:r>
            <a:endParaRPr lang="fr-FR" sz="2000" dirty="0" smtClean="0">
              <a:latin typeface="Trebuchet MS" pitchFamily="34" charset="0"/>
            </a:endParaRPr>
          </a:p>
          <a:p>
            <a:pPr marL="514350" indent="-514350">
              <a:spcAft>
                <a:spcPts val="600"/>
              </a:spcAft>
              <a:buClr>
                <a:srgbClr val="FF0000"/>
              </a:buClr>
              <a:buSzPct val="150000"/>
              <a:buFont typeface="Wingdings" pitchFamily="2" charset="2"/>
              <a:buChar char="v"/>
            </a:pPr>
            <a:r>
              <a:rPr lang="fr-FR" sz="2000" dirty="0" smtClean="0">
                <a:latin typeface="Trebuchet MS" pitchFamily="34" charset="0"/>
              </a:rPr>
              <a:t>Conditions liées à l’autorisation</a:t>
            </a:r>
          </a:p>
          <a:p>
            <a:pPr marL="971550" lvl="1" indent="-514350">
              <a:spcAft>
                <a:spcPts val="600"/>
              </a:spcAft>
              <a:buClr>
                <a:srgbClr val="FF0000"/>
              </a:buClr>
              <a:buSzPct val="150000"/>
              <a:buFont typeface="Wingdings" pitchFamily="2" charset="2"/>
              <a:buChar char="§"/>
            </a:pPr>
            <a:r>
              <a:rPr lang="fr-FR" sz="2000" dirty="0" smtClean="0">
                <a:latin typeface="Trebuchet MS" pitchFamily="34" charset="0"/>
              </a:rPr>
              <a:t>La </a:t>
            </a:r>
            <a:r>
              <a:rPr lang="fr-FR" sz="2000" dirty="0">
                <a:latin typeface="Trebuchet MS" pitchFamily="34" charset="0"/>
              </a:rPr>
              <a:t>participation au financement du service universel</a:t>
            </a:r>
            <a:r>
              <a:rPr lang="fr-FR" sz="2000" dirty="0" smtClean="0">
                <a:latin typeface="Trebuchet MS" pitchFamily="34" charset="0"/>
              </a:rPr>
              <a:t>,</a:t>
            </a:r>
          </a:p>
          <a:p>
            <a:pPr marL="971550" lvl="1" indent="-514350">
              <a:spcAft>
                <a:spcPts val="600"/>
              </a:spcAft>
              <a:buClr>
                <a:srgbClr val="FF0000"/>
              </a:buClr>
              <a:buSzPct val="150000"/>
              <a:buFont typeface="Wingdings" pitchFamily="2" charset="2"/>
              <a:buChar char="§"/>
            </a:pPr>
            <a:r>
              <a:rPr lang="fr-FR" sz="2000" dirty="0" smtClean="0">
                <a:latin typeface="Trebuchet MS" pitchFamily="34" charset="0"/>
              </a:rPr>
              <a:t>L’interopérabilité </a:t>
            </a:r>
            <a:r>
              <a:rPr lang="fr-FR" sz="2000" dirty="0">
                <a:latin typeface="Trebuchet MS" pitchFamily="34" charset="0"/>
              </a:rPr>
              <a:t>des services et des interconnexions des réseaux</a:t>
            </a:r>
            <a:r>
              <a:rPr lang="fr-FR" sz="2000" dirty="0" smtClean="0">
                <a:latin typeface="Trebuchet MS" pitchFamily="34" charset="0"/>
              </a:rPr>
              <a:t>,</a:t>
            </a:r>
          </a:p>
          <a:p>
            <a:pPr marL="971550" lvl="1" indent="-514350">
              <a:spcAft>
                <a:spcPts val="600"/>
              </a:spcAft>
              <a:buClr>
                <a:srgbClr val="FF0000"/>
              </a:buClr>
              <a:buSzPct val="150000"/>
              <a:buFont typeface="Wingdings" pitchFamily="2" charset="2"/>
              <a:buChar char="§"/>
            </a:pPr>
            <a:r>
              <a:rPr lang="fr-FR" sz="2000" dirty="0" smtClean="0">
                <a:latin typeface="Trebuchet MS" pitchFamily="34" charset="0"/>
              </a:rPr>
              <a:t>L’accessibilité </a:t>
            </a:r>
            <a:r>
              <a:rPr lang="fr-FR" sz="2000" dirty="0">
                <a:latin typeface="Trebuchet MS" pitchFamily="34" charset="0"/>
              </a:rPr>
              <a:t>et portabilité des numéros</a:t>
            </a:r>
            <a:r>
              <a:rPr lang="fr-FR" sz="2000" dirty="0" smtClean="0">
                <a:latin typeface="Trebuchet MS" pitchFamily="34" charset="0"/>
              </a:rPr>
              <a:t>,</a:t>
            </a:r>
          </a:p>
          <a:p>
            <a:pPr marL="971550" lvl="1" indent="-514350">
              <a:spcAft>
                <a:spcPts val="600"/>
              </a:spcAft>
              <a:buClr>
                <a:srgbClr val="FF0000"/>
              </a:buClr>
              <a:buSzPct val="150000"/>
              <a:buFont typeface="Wingdings" pitchFamily="2" charset="2"/>
              <a:buChar char="§"/>
            </a:pPr>
            <a:r>
              <a:rPr lang="fr-FR" sz="2000" dirty="0" smtClean="0">
                <a:latin typeface="Trebuchet MS" pitchFamily="34" charset="0"/>
              </a:rPr>
              <a:t>La </a:t>
            </a:r>
            <a:r>
              <a:rPr lang="fr-FR" sz="2000" dirty="0">
                <a:latin typeface="Trebuchet MS" pitchFamily="34" charset="0"/>
              </a:rPr>
              <a:t>protection de la vie </a:t>
            </a:r>
            <a:r>
              <a:rPr lang="fr-FR" sz="2000" dirty="0" smtClean="0">
                <a:latin typeface="Trebuchet MS" pitchFamily="34" charset="0"/>
              </a:rPr>
              <a:t>privée et des </a:t>
            </a:r>
            <a:r>
              <a:rPr lang="fr-FR" sz="2000" dirty="0">
                <a:latin typeface="Trebuchet MS" pitchFamily="34" charset="0"/>
              </a:rPr>
              <a:t>mineurs</a:t>
            </a:r>
            <a:r>
              <a:rPr lang="fr-FR" sz="2000" dirty="0" smtClean="0">
                <a:latin typeface="Trebuchet MS" pitchFamily="34" charset="0"/>
              </a:rPr>
              <a:t>, </a:t>
            </a:r>
          </a:p>
          <a:p>
            <a:pPr marL="971550" lvl="1" indent="-514350">
              <a:spcAft>
                <a:spcPts val="600"/>
              </a:spcAft>
              <a:buClr>
                <a:srgbClr val="FF0000"/>
              </a:buClr>
              <a:buSzPct val="150000"/>
              <a:buFont typeface="Wingdings" pitchFamily="2" charset="2"/>
              <a:buChar char="§"/>
            </a:pPr>
            <a:r>
              <a:rPr lang="fr-FR" sz="2000" dirty="0" smtClean="0">
                <a:latin typeface="Trebuchet MS" pitchFamily="34" charset="0"/>
              </a:rPr>
              <a:t>La </a:t>
            </a:r>
            <a:r>
              <a:rPr lang="fr-FR" sz="2000" dirty="0">
                <a:latin typeface="Trebuchet MS" pitchFamily="34" charset="0"/>
              </a:rPr>
              <a:t>transmission obligatoire de certains programmes radio et </a:t>
            </a:r>
            <a:r>
              <a:rPr lang="fr-FR" sz="2000" dirty="0" smtClean="0">
                <a:latin typeface="Trebuchet MS" pitchFamily="34" charset="0"/>
              </a:rPr>
              <a:t>télévision</a:t>
            </a:r>
            <a:r>
              <a:rPr lang="fr-FR" sz="2000" dirty="0" smtClean="0">
                <a:latin typeface="Trebuchet MS" pitchFamily="34" charset="0"/>
              </a:rPr>
              <a:t>,</a:t>
            </a:r>
            <a:endParaRPr lang="fr-FR" sz="2000" dirty="0">
              <a:latin typeface="Trebuchet MS"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7308304" y="6356350"/>
            <a:ext cx="1378496" cy="365125"/>
          </a:xfrm>
        </p:spPr>
        <p:txBody>
          <a:bodyPr/>
          <a:lstStyle/>
          <a:p>
            <a:fld id="{95250C26-47BF-4B4A-87D9-484742444C32}" type="slidenum">
              <a:rPr lang="fr-FR" sz="2400" i="1" smtClean="0">
                <a:solidFill>
                  <a:srgbClr val="00B0F0"/>
                </a:solidFill>
                <a:latin typeface="Trebuchet MS" pitchFamily="34" charset="0"/>
              </a:rPr>
              <a:pPr/>
              <a:t>7</a:t>
            </a:fld>
            <a:endParaRPr lang="fr-FR" sz="2400" i="1" dirty="0">
              <a:solidFill>
                <a:srgbClr val="00B0F0"/>
              </a:solidFill>
              <a:latin typeface="Trebuchet MS" pitchFamily="34" charset="0"/>
            </a:endParaRPr>
          </a:p>
        </p:txBody>
      </p:sp>
      <p:sp>
        <p:nvSpPr>
          <p:cNvPr id="3" name="ZoneTexte 2"/>
          <p:cNvSpPr txBox="1"/>
          <p:nvPr/>
        </p:nvSpPr>
        <p:spPr>
          <a:xfrm>
            <a:off x="251520" y="332657"/>
            <a:ext cx="856895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latin typeface="Trebuchet MS" pitchFamily="34" charset="0"/>
              </a:rPr>
              <a:t>3.3. Lignes directrices de rédaction de la loi-type</a:t>
            </a:r>
            <a:endParaRPr lang="fr-FR" sz="2400" dirty="0"/>
          </a:p>
        </p:txBody>
      </p:sp>
      <p:sp>
        <p:nvSpPr>
          <p:cNvPr id="4" name="ZoneTexte 3"/>
          <p:cNvSpPr txBox="1"/>
          <p:nvPr/>
        </p:nvSpPr>
        <p:spPr>
          <a:xfrm>
            <a:off x="251520" y="1196752"/>
            <a:ext cx="8496944" cy="467820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lgn="just">
              <a:spcAft>
                <a:spcPts val="600"/>
              </a:spcAft>
              <a:buClr>
                <a:srgbClr val="FF0000"/>
              </a:buClr>
              <a:buSzPct val="150000"/>
              <a:buFont typeface="Wingdings" pitchFamily="2" charset="2"/>
              <a:buChar char="v"/>
            </a:pPr>
            <a:r>
              <a:rPr lang="fr-FR" sz="2400" dirty="0" smtClean="0">
                <a:latin typeface="Trebuchet MS" pitchFamily="34" charset="0"/>
              </a:rPr>
              <a:t>Conditions liées à l’autorisation (suite)</a:t>
            </a:r>
          </a:p>
          <a:p>
            <a:pPr marL="971550" lvl="1" indent="-514350" algn="just">
              <a:spcAft>
                <a:spcPts val="600"/>
              </a:spcAft>
              <a:buClr>
                <a:srgbClr val="FF0000"/>
              </a:buClr>
              <a:buSzPct val="150000"/>
              <a:buFont typeface="Wingdings" pitchFamily="2" charset="2"/>
              <a:buChar char="§"/>
            </a:pPr>
            <a:r>
              <a:rPr lang="fr-FR" sz="2000" dirty="0" smtClean="0">
                <a:latin typeface="Trebuchet MS" pitchFamily="34" charset="0"/>
              </a:rPr>
              <a:t>Les </a:t>
            </a:r>
            <a:r>
              <a:rPr lang="fr-FR" sz="2000" dirty="0">
                <a:latin typeface="Trebuchet MS" pitchFamily="34" charset="0"/>
              </a:rPr>
              <a:t>exigences en matière de protection de l’environnement, de planification urbaine et d’aménagement du territoire</a:t>
            </a:r>
            <a:r>
              <a:rPr lang="fr-FR" sz="2000" dirty="0" smtClean="0">
                <a:latin typeface="Trebuchet MS" pitchFamily="34" charset="0"/>
              </a:rPr>
              <a:t>,</a:t>
            </a:r>
          </a:p>
          <a:p>
            <a:pPr marL="971550" lvl="1" indent="-514350" algn="just">
              <a:spcAft>
                <a:spcPts val="600"/>
              </a:spcAft>
              <a:buClr>
                <a:srgbClr val="FF0000"/>
              </a:buClr>
              <a:buSzPct val="150000"/>
              <a:buFont typeface="Wingdings" pitchFamily="2" charset="2"/>
              <a:buChar char="§"/>
            </a:pPr>
            <a:r>
              <a:rPr lang="fr-FR" sz="2000" dirty="0" smtClean="0">
                <a:latin typeface="Trebuchet MS" pitchFamily="34" charset="0"/>
              </a:rPr>
              <a:t>L’imposition </a:t>
            </a:r>
            <a:r>
              <a:rPr lang="fr-FR" sz="2000" dirty="0">
                <a:latin typeface="Trebuchet MS" pitchFamily="34" charset="0"/>
              </a:rPr>
              <a:t>éventuelle des taxes administratives</a:t>
            </a:r>
            <a:r>
              <a:rPr lang="fr-FR" sz="2000" dirty="0" smtClean="0">
                <a:latin typeface="Trebuchet MS" pitchFamily="34" charset="0"/>
              </a:rPr>
              <a:t>,</a:t>
            </a:r>
          </a:p>
          <a:p>
            <a:pPr marL="971550" lvl="1" indent="-514350" algn="just">
              <a:spcAft>
                <a:spcPts val="600"/>
              </a:spcAft>
              <a:buClr>
                <a:srgbClr val="FF0000"/>
              </a:buClr>
              <a:buSzPct val="150000"/>
              <a:buFont typeface="Wingdings" pitchFamily="2" charset="2"/>
              <a:buChar char="§"/>
            </a:pPr>
            <a:r>
              <a:rPr lang="fr-FR" sz="2000" dirty="0" smtClean="0">
                <a:latin typeface="Trebuchet MS" pitchFamily="34" charset="0"/>
              </a:rPr>
              <a:t>Les </a:t>
            </a:r>
            <a:r>
              <a:rPr lang="fr-FR" sz="2000" dirty="0">
                <a:latin typeface="Trebuchet MS" pitchFamily="34" charset="0"/>
              </a:rPr>
              <a:t>restrictions relatives à la transmission des contenus </a:t>
            </a:r>
            <a:r>
              <a:rPr lang="fr-FR" sz="2000" dirty="0" smtClean="0">
                <a:latin typeface="Trebuchet MS" pitchFamily="34" charset="0"/>
              </a:rPr>
              <a:t>illégaux</a:t>
            </a:r>
          </a:p>
          <a:p>
            <a:pPr marL="971550" lvl="1" indent="-514350" algn="just">
              <a:spcAft>
                <a:spcPts val="600"/>
              </a:spcAft>
              <a:buClr>
                <a:srgbClr val="FF0000"/>
              </a:buClr>
              <a:buSzPct val="150000"/>
              <a:buFont typeface="Wingdings" pitchFamily="2" charset="2"/>
              <a:buChar char="§"/>
            </a:pPr>
            <a:endParaRPr lang="fr-FR" sz="2000" dirty="0">
              <a:latin typeface="Trebuchet MS" pitchFamily="34" charset="0"/>
            </a:endParaRPr>
          </a:p>
          <a:p>
            <a:pPr marL="514350" indent="-514350" algn="just">
              <a:spcAft>
                <a:spcPts val="600"/>
              </a:spcAft>
              <a:buClr>
                <a:srgbClr val="FF0000"/>
              </a:buClr>
              <a:buSzPct val="150000"/>
              <a:buFont typeface="Wingdings" pitchFamily="2" charset="2"/>
              <a:buChar char="v"/>
            </a:pPr>
            <a:r>
              <a:rPr lang="fr-FR" sz="2400" dirty="0" smtClean="0">
                <a:latin typeface="Trebuchet MS" pitchFamily="34" charset="0"/>
              </a:rPr>
              <a:t> </a:t>
            </a:r>
            <a:r>
              <a:rPr lang="fr-FR" sz="2400" dirty="0">
                <a:latin typeface="Trebuchet MS" pitchFamily="34" charset="0"/>
              </a:rPr>
              <a:t>Taxes administratives et </a:t>
            </a:r>
            <a:r>
              <a:rPr lang="fr-FR" sz="2400" dirty="0" smtClean="0">
                <a:latin typeface="Trebuchet MS" pitchFamily="34" charset="0"/>
              </a:rPr>
              <a:t>redevances</a:t>
            </a:r>
          </a:p>
          <a:p>
            <a:pPr marL="971550" lvl="1" indent="-514350" algn="just">
              <a:spcAft>
                <a:spcPts val="600"/>
              </a:spcAft>
              <a:buClr>
                <a:srgbClr val="FF0000"/>
              </a:buClr>
              <a:buSzPct val="150000"/>
              <a:buFont typeface="Wingdings" pitchFamily="2" charset="2"/>
              <a:buChar char="§"/>
            </a:pPr>
            <a:r>
              <a:rPr lang="fr-FR" sz="2000" dirty="0" smtClean="0">
                <a:latin typeface="Trebuchet MS" pitchFamily="34" charset="0"/>
              </a:rPr>
              <a:t>Redevance pour utilisation des ressources rares</a:t>
            </a:r>
            <a:endParaRPr lang="fr-FR" sz="2400" dirty="0" smtClean="0">
              <a:latin typeface="Trebuchet MS" pitchFamily="34" charset="0"/>
            </a:endParaRPr>
          </a:p>
          <a:p>
            <a:pPr marL="971550" lvl="1" indent="-514350" algn="just">
              <a:spcAft>
                <a:spcPts val="600"/>
              </a:spcAft>
              <a:buClr>
                <a:srgbClr val="FF0000"/>
              </a:buClr>
              <a:buSzPct val="150000"/>
              <a:buFont typeface="Wingdings" pitchFamily="2" charset="2"/>
              <a:buChar char="§"/>
            </a:pPr>
            <a:r>
              <a:rPr lang="fr-FR" sz="2000" dirty="0" smtClean="0">
                <a:latin typeface="Trebuchet MS" pitchFamily="34" charset="0"/>
              </a:rPr>
              <a:t>Harmonisation et normalisation internationale</a:t>
            </a:r>
          </a:p>
          <a:p>
            <a:pPr marL="971550" lvl="1" indent="-514350" algn="just">
              <a:spcAft>
                <a:spcPts val="600"/>
              </a:spcAft>
              <a:buClr>
                <a:srgbClr val="FF0000"/>
              </a:buClr>
              <a:buSzPct val="150000"/>
              <a:buFont typeface="Wingdings" pitchFamily="2" charset="2"/>
              <a:buChar char="§"/>
            </a:pPr>
            <a:r>
              <a:rPr lang="fr-FR" sz="2000" dirty="0" smtClean="0">
                <a:latin typeface="Trebuchet MS" pitchFamily="34" charset="0"/>
              </a:rPr>
              <a:t>C</a:t>
            </a:r>
            <a:r>
              <a:rPr lang="fr-FR" sz="2000" dirty="0" smtClean="0">
                <a:latin typeface="Trebuchet MS" pitchFamily="34" charset="0"/>
              </a:rPr>
              <a:t>oopération </a:t>
            </a:r>
            <a:r>
              <a:rPr lang="fr-FR" sz="2000" dirty="0" smtClean="0">
                <a:latin typeface="Trebuchet MS" pitchFamily="34" charset="0"/>
              </a:rPr>
              <a:t>internationale</a:t>
            </a:r>
          </a:p>
          <a:p>
            <a:pPr marL="971550" lvl="1" indent="-514350" algn="just">
              <a:spcAft>
                <a:spcPts val="600"/>
              </a:spcAft>
              <a:buClr>
                <a:srgbClr val="FF0000"/>
              </a:buClr>
              <a:buSzPct val="150000"/>
              <a:buFont typeface="Wingdings" pitchFamily="2" charset="2"/>
              <a:buChar char="§"/>
            </a:pPr>
            <a:r>
              <a:rPr lang="fr-FR" sz="2000" dirty="0" smtClean="0">
                <a:latin typeface="Trebuchet MS" pitchFamily="34" charset="0"/>
              </a:rPr>
              <a:t>A</a:t>
            </a:r>
            <a:r>
              <a:rPr lang="fr-FR" sz="2000" dirty="0" smtClean="0">
                <a:latin typeface="Trebuchet MS" pitchFamily="34" charset="0"/>
              </a:rPr>
              <a:t>nalyse </a:t>
            </a:r>
            <a:r>
              <a:rPr lang="fr-FR" sz="2000" dirty="0">
                <a:latin typeface="Trebuchet MS" pitchFamily="34" charset="0"/>
              </a:rPr>
              <a:t>de </a:t>
            </a:r>
            <a:r>
              <a:rPr lang="fr-FR" sz="2000" dirty="0" smtClean="0">
                <a:latin typeface="Trebuchet MS" pitchFamily="34" charset="0"/>
              </a:rPr>
              <a:t>marché</a:t>
            </a:r>
          </a:p>
          <a:p>
            <a:pPr marL="971550" lvl="1" indent="-514350" algn="just">
              <a:spcAft>
                <a:spcPts val="600"/>
              </a:spcAft>
              <a:buClr>
                <a:srgbClr val="FF0000"/>
              </a:buClr>
              <a:buSzPct val="150000"/>
              <a:buFont typeface="Wingdings" pitchFamily="2" charset="2"/>
              <a:buChar char="§"/>
            </a:pPr>
            <a:r>
              <a:rPr lang="fr-FR" sz="2000" dirty="0" smtClean="0">
                <a:latin typeface="Trebuchet MS" pitchFamily="34" charset="0"/>
              </a:rPr>
              <a:t>Travaux </a:t>
            </a:r>
            <a:r>
              <a:rPr lang="fr-FR" sz="2000" dirty="0">
                <a:latin typeface="Trebuchet MS" pitchFamily="34" charset="0"/>
              </a:rPr>
              <a:t>de </a:t>
            </a:r>
            <a:r>
              <a:rPr lang="fr-FR" sz="2000" dirty="0" smtClean="0">
                <a:latin typeface="Trebuchet MS" pitchFamily="34" charset="0"/>
              </a:rPr>
              <a:t>réglementation</a:t>
            </a:r>
            <a:endParaRPr lang="fr-FR" sz="2000" dirty="0" smtClean="0">
              <a:latin typeface="Trebuchet MS"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7308304" y="6356350"/>
            <a:ext cx="1378496" cy="365125"/>
          </a:xfrm>
        </p:spPr>
        <p:txBody>
          <a:bodyPr/>
          <a:lstStyle/>
          <a:p>
            <a:fld id="{95250C26-47BF-4B4A-87D9-484742444C32}" type="slidenum">
              <a:rPr lang="fr-FR" sz="2400" i="1" smtClean="0">
                <a:solidFill>
                  <a:srgbClr val="00B0F0"/>
                </a:solidFill>
                <a:latin typeface="Trebuchet MS" pitchFamily="34" charset="0"/>
              </a:rPr>
              <a:pPr/>
              <a:t>8</a:t>
            </a:fld>
            <a:endParaRPr lang="fr-FR" sz="2400" i="1" dirty="0">
              <a:solidFill>
                <a:srgbClr val="00B0F0"/>
              </a:solidFill>
              <a:latin typeface="Trebuchet MS" pitchFamily="34" charset="0"/>
            </a:endParaRPr>
          </a:p>
        </p:txBody>
      </p:sp>
      <p:sp>
        <p:nvSpPr>
          <p:cNvPr id="3" name="ZoneTexte 2"/>
          <p:cNvSpPr txBox="1"/>
          <p:nvPr/>
        </p:nvSpPr>
        <p:spPr>
          <a:xfrm>
            <a:off x="251520" y="332657"/>
            <a:ext cx="856895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latin typeface="Trebuchet MS" pitchFamily="34" charset="0"/>
              </a:rPr>
              <a:t>3.4. Innovations</a:t>
            </a:r>
            <a:endParaRPr lang="fr-FR" sz="2400" dirty="0"/>
          </a:p>
        </p:txBody>
      </p:sp>
      <p:sp>
        <p:nvSpPr>
          <p:cNvPr id="4" name="ZoneTexte 3"/>
          <p:cNvSpPr txBox="1"/>
          <p:nvPr/>
        </p:nvSpPr>
        <p:spPr>
          <a:xfrm>
            <a:off x="251520" y="1196752"/>
            <a:ext cx="8496944"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spcAft>
                <a:spcPts val="600"/>
              </a:spcAft>
              <a:buClr>
                <a:srgbClr val="FF0000"/>
              </a:buClr>
              <a:buSzPct val="150000"/>
              <a:buFont typeface="Wingdings" pitchFamily="2" charset="2"/>
              <a:buChar char="v"/>
            </a:pPr>
            <a:r>
              <a:rPr lang="fr-FR" sz="2000" dirty="0" smtClean="0">
                <a:latin typeface="Trebuchet MS" pitchFamily="34" charset="0"/>
              </a:rPr>
              <a:t>Champ d’application </a:t>
            </a:r>
            <a:r>
              <a:rPr lang="fr-FR" sz="2000" dirty="0" smtClean="0">
                <a:latin typeface="Trebuchet MS" pitchFamily="34" charset="0"/>
              </a:rPr>
              <a:t>(tous </a:t>
            </a:r>
            <a:r>
              <a:rPr lang="fr-FR" sz="2000" dirty="0" smtClean="0">
                <a:latin typeface="Trebuchet MS" pitchFamily="34" charset="0"/>
              </a:rPr>
              <a:t>les types de réseaux à l’exception des contenus)</a:t>
            </a:r>
          </a:p>
          <a:p>
            <a:pPr marL="514350" indent="-514350">
              <a:spcAft>
                <a:spcPts val="600"/>
              </a:spcAft>
              <a:buClr>
                <a:srgbClr val="FF0000"/>
              </a:buClr>
              <a:buSzPct val="150000"/>
              <a:buFont typeface="Wingdings" pitchFamily="2" charset="2"/>
              <a:buChar char="v"/>
            </a:pPr>
            <a:r>
              <a:rPr lang="fr-FR" sz="2000" dirty="0" smtClean="0">
                <a:latin typeface="Trebuchet MS" pitchFamily="34" charset="0"/>
              </a:rPr>
              <a:t>Guichet unique recommandé pour raccourcir les délais de traitement des dossiers d’octroi de licence et d’autorisation</a:t>
            </a:r>
          </a:p>
          <a:p>
            <a:pPr marL="514350" indent="-514350">
              <a:spcAft>
                <a:spcPts val="600"/>
              </a:spcAft>
              <a:buClr>
                <a:srgbClr val="FF0000"/>
              </a:buClr>
              <a:buSzPct val="150000"/>
              <a:buFont typeface="Wingdings" pitchFamily="2" charset="2"/>
              <a:buChar char="v"/>
            </a:pPr>
            <a:r>
              <a:rPr lang="fr-FR" sz="2000" dirty="0" smtClean="0">
                <a:latin typeface="Trebuchet MS" pitchFamily="34" charset="0"/>
              </a:rPr>
              <a:t>Comité </a:t>
            </a:r>
            <a:r>
              <a:rPr lang="fr-FR" sz="2000" dirty="0" smtClean="0">
                <a:latin typeface="Trebuchet MS" pitchFamily="34" charset="0"/>
              </a:rPr>
              <a:t>technique pour les questions d’harmonisation</a:t>
            </a:r>
          </a:p>
          <a:p>
            <a:pPr marL="514350" indent="-514350">
              <a:spcAft>
                <a:spcPts val="600"/>
              </a:spcAft>
              <a:buClr>
                <a:srgbClr val="FF0000"/>
              </a:buClr>
              <a:buSzPct val="150000"/>
              <a:buFont typeface="Wingdings" pitchFamily="2" charset="2"/>
              <a:buChar char="v"/>
            </a:pPr>
            <a:r>
              <a:rPr lang="fr-FR" sz="2000" dirty="0" smtClean="0">
                <a:latin typeface="Trebuchet MS" pitchFamily="34" charset="0"/>
              </a:rPr>
              <a:t>Règlement des questions transfrontalières</a:t>
            </a:r>
          </a:p>
          <a:p>
            <a:pPr marL="514350" indent="-514350">
              <a:spcAft>
                <a:spcPts val="600"/>
              </a:spcAft>
              <a:buClr>
                <a:srgbClr val="FF0000"/>
              </a:buClr>
              <a:buSzPct val="150000"/>
              <a:buFont typeface="Wingdings" pitchFamily="2" charset="2"/>
              <a:buChar char="v"/>
            </a:pPr>
            <a:r>
              <a:rPr lang="fr-FR" sz="2000" dirty="0" smtClean="0">
                <a:latin typeface="Trebuchet MS" pitchFamily="34" charset="0"/>
              </a:rPr>
              <a:t>Coordination </a:t>
            </a:r>
            <a:r>
              <a:rPr lang="fr-FR" sz="2000" dirty="0" smtClean="0">
                <a:latin typeface="Trebuchet MS" pitchFamily="34" charset="0"/>
              </a:rPr>
              <a:t>des positions des </a:t>
            </a:r>
            <a:r>
              <a:rPr lang="fr-FR" sz="2000" dirty="0" smtClean="0">
                <a:latin typeface="Trebuchet MS" pitchFamily="34" charset="0"/>
              </a:rPr>
              <a:t>États membres (Traité </a:t>
            </a:r>
            <a:r>
              <a:rPr lang="fr-FR" sz="2000" dirty="0" smtClean="0">
                <a:latin typeface="Trebuchet MS" pitchFamily="34" charset="0"/>
              </a:rPr>
              <a:t>de la </a:t>
            </a:r>
            <a:r>
              <a:rPr lang="fr-FR" sz="2000" dirty="0" smtClean="0">
                <a:latin typeface="Trebuchet MS" pitchFamily="34" charset="0"/>
              </a:rPr>
              <a:t>CEEAC)</a:t>
            </a:r>
            <a:endParaRPr lang="fr-FR" sz="2000" dirty="0" smtClean="0">
              <a:latin typeface="Trebuchet MS"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7308304" y="6356350"/>
            <a:ext cx="1378496" cy="365125"/>
          </a:xfrm>
        </p:spPr>
        <p:txBody>
          <a:bodyPr/>
          <a:lstStyle/>
          <a:p>
            <a:fld id="{95250C26-47BF-4B4A-87D9-484742444C32}" type="slidenum">
              <a:rPr lang="fr-FR" sz="2400" i="1" smtClean="0">
                <a:solidFill>
                  <a:srgbClr val="00B0F0"/>
                </a:solidFill>
                <a:latin typeface="Trebuchet MS" pitchFamily="34" charset="0"/>
              </a:rPr>
              <a:pPr/>
              <a:t>9</a:t>
            </a:fld>
            <a:endParaRPr lang="fr-FR" sz="2400" i="1" dirty="0">
              <a:solidFill>
                <a:srgbClr val="00B0F0"/>
              </a:solidFill>
              <a:latin typeface="Trebuchet MS" pitchFamily="34" charset="0"/>
            </a:endParaRPr>
          </a:p>
        </p:txBody>
      </p:sp>
      <p:sp>
        <p:nvSpPr>
          <p:cNvPr id="4" name="ZoneTexte 3"/>
          <p:cNvSpPr txBox="1"/>
          <p:nvPr/>
        </p:nvSpPr>
        <p:spPr>
          <a:xfrm>
            <a:off x="1619672" y="2348880"/>
            <a:ext cx="5904656"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fr-FR" sz="4000" dirty="0" smtClean="0">
                <a:latin typeface="Trebuchet MS" pitchFamily="34" charset="0"/>
              </a:rPr>
              <a:t>Merci de votre attention</a:t>
            </a:r>
            <a:endParaRPr lang="fr-FR" sz="4000" dirty="0">
              <a:latin typeface="Trebuchet MS"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1388</TotalTime>
  <Words>541</Words>
  <Application>Microsoft Office PowerPoint</Application>
  <PresentationFormat>On-screen Show (4:3)</PresentationFormat>
  <Paragraphs>87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Thème Office</vt:lpstr>
      <vt:lpstr>HAMONISATION DES REGLEMENTATIONS NATIONALES des TIC EN AFRIQUE CENTRALE</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HAMONISATION DES REGLEMENTATIONS NATIONALES des TIC EN AFRIQUE CENTRALE</dc:title>
  <dc:creator>Noelie</dc:creator>
  <cp:lastModifiedBy>Bdt Project</cp:lastModifiedBy>
  <cp:revision>18</cp:revision>
  <dcterms:created xsi:type="dcterms:W3CDTF">2011-04-06T10:39:03Z</dcterms:created>
  <dcterms:modified xsi:type="dcterms:W3CDTF">2011-04-07T16:14:21Z</dcterms:modified>
</cp:coreProperties>
</file>