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61" r:id="rId2"/>
  </p:sldMasterIdLst>
  <p:notesMasterIdLst>
    <p:notesMasterId r:id="rId26"/>
  </p:notesMasterIdLst>
  <p:handoutMasterIdLst>
    <p:handoutMasterId r:id="rId27"/>
  </p:handoutMasterIdLst>
  <p:sldIdLst>
    <p:sldId id="630" r:id="rId3"/>
    <p:sldId id="754" r:id="rId4"/>
    <p:sldId id="764" r:id="rId5"/>
    <p:sldId id="760" r:id="rId6"/>
    <p:sldId id="761" r:id="rId7"/>
    <p:sldId id="762" r:id="rId8"/>
    <p:sldId id="763" r:id="rId9"/>
    <p:sldId id="765" r:id="rId10"/>
    <p:sldId id="747" r:id="rId11"/>
    <p:sldId id="753" r:id="rId12"/>
    <p:sldId id="757" r:id="rId13"/>
    <p:sldId id="751" r:id="rId14"/>
    <p:sldId id="755" r:id="rId15"/>
    <p:sldId id="742" r:id="rId16"/>
    <p:sldId id="706" r:id="rId17"/>
    <p:sldId id="711" r:id="rId18"/>
    <p:sldId id="703" r:id="rId19"/>
    <p:sldId id="737" r:id="rId20"/>
    <p:sldId id="744" r:id="rId21"/>
    <p:sldId id="740" r:id="rId22"/>
    <p:sldId id="759" r:id="rId23"/>
    <p:sldId id="745" r:id="rId24"/>
    <p:sldId id="726" r:id="rId25"/>
  </p:sldIdLst>
  <p:sldSz cx="9144000" cy="6858000" type="screen4x3"/>
  <p:notesSz cx="6858000" cy="9236075"/>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1CB"/>
    <a:srgbClr val="A86BC3"/>
    <a:srgbClr val="C4A1D7"/>
    <a:srgbClr val="A05EBE"/>
    <a:srgbClr val="CEB0DE"/>
    <a:srgbClr val="D95D5D"/>
    <a:srgbClr val="DE2020"/>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684" autoAdjust="0"/>
    <p:restoredTop sz="90484" autoAdjust="0"/>
  </p:normalViewPr>
  <p:slideViewPr>
    <p:cSldViewPr snapToGrid="0">
      <p:cViewPr>
        <p:scale>
          <a:sx n="70" d="100"/>
          <a:sy n="70" d="100"/>
        </p:scale>
        <p:origin x="-78"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41D9D-F388-4C59-8EB5-BA4F9FF6353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69A7C32F-2459-467C-8BE3-C619E5DA1AF3}">
      <dgm:prSet phldrT="[Text]" custT="1"/>
      <dgm:spPr/>
      <dgm:t>
        <a:bodyPr/>
        <a:lstStyle/>
        <a:p>
          <a:r>
            <a:rPr lang="en-GB" sz="1400" dirty="0" smtClean="0"/>
            <a:t>Spatial organisation</a:t>
          </a:r>
          <a:endParaRPr lang="en-US" sz="1400" dirty="0"/>
        </a:p>
      </dgm:t>
    </dgm:pt>
    <dgm:pt modelId="{0DDD1A38-914A-4217-AEA7-AA62F5F60E13}" type="parTrans" cxnId="{28DA71D8-6EB9-4388-8F27-6928387BC340}">
      <dgm:prSet/>
      <dgm:spPr/>
      <dgm:t>
        <a:bodyPr/>
        <a:lstStyle/>
        <a:p>
          <a:endParaRPr lang="en-US"/>
        </a:p>
      </dgm:t>
    </dgm:pt>
    <dgm:pt modelId="{D0E36578-D4A5-4222-87B6-E7EB8A30F4B3}" type="sibTrans" cxnId="{28DA71D8-6EB9-4388-8F27-6928387BC340}">
      <dgm:prSet/>
      <dgm:spPr/>
      <dgm:t>
        <a:bodyPr/>
        <a:lstStyle/>
        <a:p>
          <a:endParaRPr lang="en-US"/>
        </a:p>
      </dgm:t>
    </dgm:pt>
    <dgm:pt modelId="{63285ED7-C5BC-4C91-85DC-A294B95DE299}">
      <dgm:prSet phldrT="[Text]"/>
      <dgm:spPr/>
      <dgm:t>
        <a:bodyPr/>
        <a:lstStyle/>
        <a:p>
          <a:r>
            <a:rPr lang="en-GB" dirty="0" smtClean="0"/>
            <a:t>Income: Affordability</a:t>
          </a:r>
          <a:endParaRPr lang="en-US" dirty="0"/>
        </a:p>
      </dgm:t>
    </dgm:pt>
    <dgm:pt modelId="{196C1B2D-C4B0-48F7-8A9F-A8239968D475}" type="parTrans" cxnId="{FDC1AB5F-82C3-46D1-83B9-729BF351A21B}">
      <dgm:prSet/>
      <dgm:spPr/>
      <dgm:t>
        <a:bodyPr/>
        <a:lstStyle/>
        <a:p>
          <a:endParaRPr lang="en-US"/>
        </a:p>
      </dgm:t>
    </dgm:pt>
    <dgm:pt modelId="{9253965D-9C2A-4525-9A82-E0073D350AC1}" type="sibTrans" cxnId="{FDC1AB5F-82C3-46D1-83B9-729BF351A21B}">
      <dgm:prSet/>
      <dgm:spPr/>
      <dgm:t>
        <a:bodyPr/>
        <a:lstStyle/>
        <a:p>
          <a:endParaRPr lang="en-US"/>
        </a:p>
      </dgm:t>
    </dgm:pt>
    <dgm:pt modelId="{E56A413A-B7A9-477C-8007-C43E05AFD805}">
      <dgm:prSet phldrT="[Text]"/>
      <dgm:spPr/>
      <dgm:t>
        <a:bodyPr/>
        <a:lstStyle/>
        <a:p>
          <a:r>
            <a:rPr lang="en-GB" dirty="0" smtClean="0"/>
            <a:t>Solutions</a:t>
          </a:r>
          <a:endParaRPr lang="en-US" dirty="0"/>
        </a:p>
      </dgm:t>
    </dgm:pt>
    <dgm:pt modelId="{8F11606C-5026-45FC-99F9-42314B23561A}" type="parTrans" cxnId="{E14CBC7F-805D-496A-9080-96CF7581A622}">
      <dgm:prSet/>
      <dgm:spPr/>
      <dgm:t>
        <a:bodyPr/>
        <a:lstStyle/>
        <a:p>
          <a:endParaRPr lang="en-US"/>
        </a:p>
      </dgm:t>
    </dgm:pt>
    <dgm:pt modelId="{F925BA43-E119-44DD-93FE-82E593214FB6}" type="sibTrans" cxnId="{E14CBC7F-805D-496A-9080-96CF7581A622}">
      <dgm:prSet/>
      <dgm:spPr/>
      <dgm:t>
        <a:bodyPr/>
        <a:lstStyle/>
        <a:p>
          <a:endParaRPr lang="en-US"/>
        </a:p>
      </dgm:t>
    </dgm:pt>
    <dgm:pt modelId="{C8812A18-7865-482A-A208-AA663C885A8F}">
      <dgm:prSet phldrT="[Text]"/>
      <dgm:spPr/>
      <dgm:t>
        <a:bodyPr/>
        <a:lstStyle/>
        <a:p>
          <a:r>
            <a:rPr lang="en-GB" dirty="0" smtClean="0"/>
            <a:t>Outcomes</a:t>
          </a:r>
          <a:endParaRPr lang="en-US" dirty="0"/>
        </a:p>
      </dgm:t>
    </dgm:pt>
    <dgm:pt modelId="{01587A70-7827-4B51-8C99-5641D65F3BD2}" type="parTrans" cxnId="{14262A0B-4469-4A98-95EC-7F622791093B}">
      <dgm:prSet/>
      <dgm:spPr/>
      <dgm:t>
        <a:bodyPr/>
        <a:lstStyle/>
        <a:p>
          <a:endParaRPr lang="en-US"/>
        </a:p>
      </dgm:t>
    </dgm:pt>
    <dgm:pt modelId="{7A047C1C-B56E-4B29-BB6A-A3D9013E3F2D}" type="sibTrans" cxnId="{14262A0B-4469-4A98-95EC-7F622791093B}">
      <dgm:prSet/>
      <dgm:spPr/>
      <dgm:t>
        <a:bodyPr/>
        <a:lstStyle/>
        <a:p>
          <a:endParaRPr lang="en-US"/>
        </a:p>
      </dgm:t>
    </dgm:pt>
    <dgm:pt modelId="{502E289B-DA7C-490D-8CF8-7B7F32467C19}" type="pres">
      <dgm:prSet presAssocID="{9F241D9D-F388-4C59-8EB5-BA4F9FF63533}" presName="Name0" presStyleCnt="0">
        <dgm:presLayoutVars>
          <dgm:chMax val="4"/>
          <dgm:resizeHandles val="exact"/>
        </dgm:presLayoutVars>
      </dgm:prSet>
      <dgm:spPr/>
      <dgm:t>
        <a:bodyPr/>
        <a:lstStyle/>
        <a:p>
          <a:endParaRPr lang="en-US"/>
        </a:p>
      </dgm:t>
    </dgm:pt>
    <dgm:pt modelId="{4FE5EDD9-B4C3-4C1B-A2AC-ED320C4E2032}" type="pres">
      <dgm:prSet presAssocID="{9F241D9D-F388-4C59-8EB5-BA4F9FF63533}" presName="ellipse" presStyleLbl="trBgShp" presStyleIdx="0" presStyleCnt="1"/>
      <dgm:spPr/>
    </dgm:pt>
    <dgm:pt modelId="{4C1AABC0-FCD3-4597-A82B-9DAEA22D9CD0}" type="pres">
      <dgm:prSet presAssocID="{9F241D9D-F388-4C59-8EB5-BA4F9FF63533}" presName="arrow1" presStyleLbl="fgShp" presStyleIdx="0" presStyleCnt="1"/>
      <dgm:spPr/>
    </dgm:pt>
    <dgm:pt modelId="{85577BA5-8E0B-47A7-AA56-05AF5EC82B14}" type="pres">
      <dgm:prSet presAssocID="{9F241D9D-F388-4C59-8EB5-BA4F9FF63533}" presName="rectangle" presStyleLbl="revTx" presStyleIdx="0" presStyleCnt="1">
        <dgm:presLayoutVars>
          <dgm:bulletEnabled val="1"/>
        </dgm:presLayoutVars>
      </dgm:prSet>
      <dgm:spPr/>
      <dgm:t>
        <a:bodyPr/>
        <a:lstStyle/>
        <a:p>
          <a:endParaRPr lang="en-US"/>
        </a:p>
      </dgm:t>
    </dgm:pt>
    <dgm:pt modelId="{71BC1344-A16B-43E3-8D14-EE00EA115887}" type="pres">
      <dgm:prSet presAssocID="{63285ED7-C5BC-4C91-85DC-A294B95DE299}" presName="item1" presStyleLbl="node1" presStyleIdx="0" presStyleCnt="3">
        <dgm:presLayoutVars>
          <dgm:bulletEnabled val="1"/>
        </dgm:presLayoutVars>
      </dgm:prSet>
      <dgm:spPr/>
      <dgm:t>
        <a:bodyPr/>
        <a:lstStyle/>
        <a:p>
          <a:endParaRPr lang="en-US"/>
        </a:p>
      </dgm:t>
    </dgm:pt>
    <dgm:pt modelId="{56E19FF9-4ADA-499A-B1A2-BB20C646D007}" type="pres">
      <dgm:prSet presAssocID="{E56A413A-B7A9-477C-8007-C43E05AFD805}" presName="item2" presStyleLbl="node1" presStyleIdx="1" presStyleCnt="3">
        <dgm:presLayoutVars>
          <dgm:bulletEnabled val="1"/>
        </dgm:presLayoutVars>
      </dgm:prSet>
      <dgm:spPr/>
      <dgm:t>
        <a:bodyPr/>
        <a:lstStyle/>
        <a:p>
          <a:endParaRPr lang="en-US"/>
        </a:p>
      </dgm:t>
    </dgm:pt>
    <dgm:pt modelId="{23175F60-87E6-4A5D-B68A-1F7D4D454E78}" type="pres">
      <dgm:prSet presAssocID="{C8812A18-7865-482A-A208-AA663C885A8F}" presName="item3" presStyleLbl="node1" presStyleIdx="2" presStyleCnt="3" custScaleX="107595">
        <dgm:presLayoutVars>
          <dgm:bulletEnabled val="1"/>
        </dgm:presLayoutVars>
      </dgm:prSet>
      <dgm:spPr/>
      <dgm:t>
        <a:bodyPr/>
        <a:lstStyle/>
        <a:p>
          <a:endParaRPr lang="en-US"/>
        </a:p>
      </dgm:t>
    </dgm:pt>
    <dgm:pt modelId="{4971AAA3-1FE7-4632-92B1-09830FF829F4}" type="pres">
      <dgm:prSet presAssocID="{9F241D9D-F388-4C59-8EB5-BA4F9FF63533}" presName="funnel" presStyleLbl="trAlignAcc1" presStyleIdx="0" presStyleCnt="1" custScaleX="93932" custScaleY="102352"/>
      <dgm:spPr/>
    </dgm:pt>
  </dgm:ptLst>
  <dgm:cxnLst>
    <dgm:cxn modelId="{14262A0B-4469-4A98-95EC-7F622791093B}" srcId="{9F241D9D-F388-4C59-8EB5-BA4F9FF63533}" destId="{C8812A18-7865-482A-A208-AA663C885A8F}" srcOrd="3" destOrd="0" parTransId="{01587A70-7827-4B51-8C99-5641D65F3BD2}" sibTransId="{7A047C1C-B56E-4B29-BB6A-A3D9013E3F2D}"/>
    <dgm:cxn modelId="{D7DAE25F-95D4-4282-BB89-9B2D1A44CF74}" type="presOf" srcId="{63285ED7-C5BC-4C91-85DC-A294B95DE299}" destId="{56E19FF9-4ADA-499A-B1A2-BB20C646D007}" srcOrd="0" destOrd="0" presId="urn:microsoft.com/office/officeart/2005/8/layout/funnel1"/>
    <dgm:cxn modelId="{28DA71D8-6EB9-4388-8F27-6928387BC340}" srcId="{9F241D9D-F388-4C59-8EB5-BA4F9FF63533}" destId="{69A7C32F-2459-467C-8BE3-C619E5DA1AF3}" srcOrd="0" destOrd="0" parTransId="{0DDD1A38-914A-4217-AEA7-AA62F5F60E13}" sibTransId="{D0E36578-D4A5-4222-87B6-E7EB8A30F4B3}"/>
    <dgm:cxn modelId="{2FE54E95-9323-4946-862F-95FB281D3B70}" type="presOf" srcId="{9F241D9D-F388-4C59-8EB5-BA4F9FF63533}" destId="{502E289B-DA7C-490D-8CF8-7B7F32467C19}" srcOrd="0" destOrd="0" presId="urn:microsoft.com/office/officeart/2005/8/layout/funnel1"/>
    <dgm:cxn modelId="{71E02D7B-68C7-4C61-862C-CFBE1CA442BB}" type="presOf" srcId="{C8812A18-7865-482A-A208-AA663C885A8F}" destId="{85577BA5-8E0B-47A7-AA56-05AF5EC82B14}" srcOrd="0" destOrd="0" presId="urn:microsoft.com/office/officeart/2005/8/layout/funnel1"/>
    <dgm:cxn modelId="{01B7B47D-6D5C-4DDA-961F-885D237DE80C}" type="presOf" srcId="{E56A413A-B7A9-477C-8007-C43E05AFD805}" destId="{71BC1344-A16B-43E3-8D14-EE00EA115887}" srcOrd="0" destOrd="0" presId="urn:microsoft.com/office/officeart/2005/8/layout/funnel1"/>
    <dgm:cxn modelId="{E14CBC7F-805D-496A-9080-96CF7581A622}" srcId="{9F241D9D-F388-4C59-8EB5-BA4F9FF63533}" destId="{E56A413A-B7A9-477C-8007-C43E05AFD805}" srcOrd="2" destOrd="0" parTransId="{8F11606C-5026-45FC-99F9-42314B23561A}" sibTransId="{F925BA43-E119-44DD-93FE-82E593214FB6}"/>
    <dgm:cxn modelId="{145C3FA6-E6E6-47F6-B618-C526C58ABC1D}" type="presOf" srcId="{69A7C32F-2459-467C-8BE3-C619E5DA1AF3}" destId="{23175F60-87E6-4A5D-B68A-1F7D4D454E78}" srcOrd="0" destOrd="0" presId="urn:microsoft.com/office/officeart/2005/8/layout/funnel1"/>
    <dgm:cxn modelId="{FDC1AB5F-82C3-46D1-83B9-729BF351A21B}" srcId="{9F241D9D-F388-4C59-8EB5-BA4F9FF63533}" destId="{63285ED7-C5BC-4C91-85DC-A294B95DE299}" srcOrd="1" destOrd="0" parTransId="{196C1B2D-C4B0-48F7-8A9F-A8239968D475}" sibTransId="{9253965D-9C2A-4525-9A82-E0073D350AC1}"/>
    <dgm:cxn modelId="{4D5E711C-9575-44BE-9885-89238041BA94}" type="presParOf" srcId="{502E289B-DA7C-490D-8CF8-7B7F32467C19}" destId="{4FE5EDD9-B4C3-4C1B-A2AC-ED320C4E2032}" srcOrd="0" destOrd="0" presId="urn:microsoft.com/office/officeart/2005/8/layout/funnel1"/>
    <dgm:cxn modelId="{29F09F20-312F-4BBA-B912-3A241FB1E566}" type="presParOf" srcId="{502E289B-DA7C-490D-8CF8-7B7F32467C19}" destId="{4C1AABC0-FCD3-4597-A82B-9DAEA22D9CD0}" srcOrd="1" destOrd="0" presId="urn:microsoft.com/office/officeart/2005/8/layout/funnel1"/>
    <dgm:cxn modelId="{5DD6BC97-72B1-4F35-AB7E-AC2D639377CD}" type="presParOf" srcId="{502E289B-DA7C-490D-8CF8-7B7F32467C19}" destId="{85577BA5-8E0B-47A7-AA56-05AF5EC82B14}" srcOrd="2" destOrd="0" presId="urn:microsoft.com/office/officeart/2005/8/layout/funnel1"/>
    <dgm:cxn modelId="{7A7CD30B-F284-417E-8B4D-2CECA939CE79}" type="presParOf" srcId="{502E289B-DA7C-490D-8CF8-7B7F32467C19}" destId="{71BC1344-A16B-43E3-8D14-EE00EA115887}" srcOrd="3" destOrd="0" presId="urn:microsoft.com/office/officeart/2005/8/layout/funnel1"/>
    <dgm:cxn modelId="{2818EFE2-5533-4D21-8F05-87359CC801BF}" type="presParOf" srcId="{502E289B-DA7C-490D-8CF8-7B7F32467C19}" destId="{56E19FF9-4ADA-499A-B1A2-BB20C646D007}" srcOrd="4" destOrd="0" presId="urn:microsoft.com/office/officeart/2005/8/layout/funnel1"/>
    <dgm:cxn modelId="{92C7B647-8B47-4C3E-9E6A-5D53E68AECA5}" type="presParOf" srcId="{502E289B-DA7C-490D-8CF8-7B7F32467C19}" destId="{23175F60-87E6-4A5D-B68A-1F7D4D454E78}" srcOrd="5" destOrd="0" presId="urn:microsoft.com/office/officeart/2005/8/layout/funnel1"/>
    <dgm:cxn modelId="{0DF7AE73-B8DC-4804-89DC-D99CDEA2E0D4}" type="presParOf" srcId="{502E289B-DA7C-490D-8CF8-7B7F32467C19}" destId="{4971AAA3-1FE7-4632-92B1-09830FF829F4}" srcOrd="6" destOrd="0" presId="urn:microsoft.com/office/officeart/2005/8/layout/funnel1"/>
  </dgm:cxnLst>
  <dgm:bg/>
  <dgm:whole/>
</dgm:dataModel>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8" name="Line 16"/>
          <p:cNvSpPr>
            <a:spLocks noChangeShapeType="1"/>
          </p:cNvSpPr>
          <p:nvPr/>
        </p:nvSpPr>
        <p:spPr bwMode="auto">
          <a:xfrm>
            <a:off x="148828" y="8742813"/>
            <a:ext cx="6508254" cy="0"/>
          </a:xfrm>
          <a:prstGeom prst="line">
            <a:avLst/>
          </a:prstGeom>
          <a:noFill/>
          <a:ln w="12700">
            <a:solidFill>
              <a:schemeClr val="tx1"/>
            </a:solidFill>
            <a:round/>
            <a:headEnd type="none" w="sm" len="sm"/>
            <a:tailEnd type="none" w="sm" len="sm"/>
          </a:ln>
          <a:effectLst/>
        </p:spPr>
        <p:txBody>
          <a:bodyPr wrap="none" lIns="86987" tIns="43493" rIns="86987" bIns="43493" anchor="ctr"/>
          <a:lstStyle/>
          <a:p>
            <a:pPr>
              <a:defRPr/>
            </a:pPr>
            <a:endParaRPr lang="en-US"/>
          </a:p>
        </p:txBody>
      </p:sp>
      <p:sp>
        <p:nvSpPr>
          <p:cNvPr id="3089" name="Rectangle 17"/>
          <p:cNvSpPr>
            <a:spLocks noChangeArrowheads="1"/>
          </p:cNvSpPr>
          <p:nvPr/>
        </p:nvSpPr>
        <p:spPr bwMode="auto">
          <a:xfrm>
            <a:off x="56555" y="8774882"/>
            <a:ext cx="6700242" cy="222961"/>
          </a:xfrm>
          <a:prstGeom prst="rect">
            <a:avLst/>
          </a:prstGeom>
          <a:noFill/>
          <a:ln w="9525">
            <a:noFill/>
            <a:miter lim="800000"/>
            <a:headEnd/>
            <a:tailEnd/>
          </a:ln>
          <a:effectLst/>
        </p:spPr>
        <p:txBody>
          <a:bodyPr lIns="95534" tIns="50115" rIns="95534" bIns="50115">
            <a:spAutoFit/>
          </a:bodyPr>
          <a:lstStyle/>
          <a:p>
            <a:pPr algn="l" defTabSz="611627">
              <a:lnSpc>
                <a:spcPct val="100000"/>
              </a:lnSpc>
              <a:tabLst>
                <a:tab pos="401710" algn="l"/>
                <a:tab pos="2384589" algn="l"/>
                <a:tab pos="4825054" algn="l"/>
                <a:tab pos="6203855" algn="l"/>
              </a:tabLst>
              <a:defRPr/>
            </a:pPr>
            <a:r>
              <a:rPr lang="en-US" sz="800" dirty="0"/>
              <a:t>	Copyright © 2007 Cisco Systems, Inc. All rights reserved.</a:t>
            </a:r>
            <a:r>
              <a:rPr lang="en-US" sz="800" b="1" dirty="0"/>
              <a:t>	                                 </a:t>
            </a:r>
            <a:r>
              <a:rPr lang="en-US" sz="800" dirty="0" err="1"/>
              <a:t>IBSG</a:t>
            </a:r>
            <a:r>
              <a:rPr lang="en-US" sz="800" dirty="0"/>
              <a:t> - </a:t>
            </a:r>
            <a:fld id="{D70F198D-25A4-4B5A-8947-1C5826DD842D}" type="slidenum">
              <a:rPr lang="en-US" sz="800"/>
              <a:pPr algn="l" defTabSz="611627">
                <a:lnSpc>
                  <a:spcPct val="100000"/>
                </a:lnSpc>
                <a:tabLst>
                  <a:tab pos="401710" algn="l"/>
                  <a:tab pos="2384589" algn="l"/>
                  <a:tab pos="4825054" algn="l"/>
                  <a:tab pos="6203855" algn="l"/>
                </a:tabLst>
                <a:defRPr/>
              </a:pPr>
              <a:t>‹#›</a:t>
            </a:fld>
            <a:endParaRPr lang="en-US" sz="8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113860" y="8553449"/>
            <a:ext cx="439043" cy="210744"/>
          </a:xfrm>
          <a:prstGeom prst="rect">
            <a:avLst/>
          </a:prstGeom>
          <a:noFill/>
          <a:ln w="9525">
            <a:noFill/>
            <a:miter lim="800000"/>
            <a:headEnd/>
            <a:tailEnd/>
          </a:ln>
          <a:effectLst/>
        </p:spPr>
        <p:txBody>
          <a:bodyPr wrap="none" lIns="86987" tIns="43493" rIns="86987" bIns="43493" anchor="ctr"/>
          <a:lstStyle/>
          <a:p>
            <a:pPr>
              <a:defRPr/>
            </a:pPr>
            <a:endParaRPr lang="en-US"/>
          </a:p>
        </p:txBody>
      </p:sp>
      <p:sp>
        <p:nvSpPr>
          <p:cNvPr id="29699" name="Rectangle 12"/>
          <p:cNvSpPr>
            <a:spLocks noGrp="1" noRot="1" noChangeAspect="1" noChangeArrowheads="1" noTextEdit="1"/>
          </p:cNvSpPr>
          <p:nvPr>
            <p:ph type="sldImg" idx="2"/>
          </p:nvPr>
        </p:nvSpPr>
        <p:spPr bwMode="auto">
          <a:xfrm>
            <a:off x="815975" y="242888"/>
            <a:ext cx="5284788" cy="3963987"/>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51582" y="4349263"/>
            <a:ext cx="5350371" cy="4225566"/>
          </a:xfrm>
          <a:prstGeom prst="rect">
            <a:avLst/>
          </a:prstGeom>
          <a:noFill/>
          <a:ln w="9525">
            <a:noFill/>
            <a:miter lim="800000"/>
            <a:headEnd/>
            <a:tailEnd/>
          </a:ln>
          <a:effectLst/>
        </p:spPr>
        <p:txBody>
          <a:bodyPr vert="horz" wrap="square" lIns="94402" tIns="49522" rIns="94402" bIns="49522"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3311" name="Line 15"/>
          <p:cNvSpPr>
            <a:spLocks noChangeShapeType="1"/>
          </p:cNvSpPr>
          <p:nvPr/>
        </p:nvSpPr>
        <p:spPr bwMode="auto">
          <a:xfrm>
            <a:off x="148828" y="8742813"/>
            <a:ext cx="6508254" cy="0"/>
          </a:xfrm>
          <a:prstGeom prst="line">
            <a:avLst/>
          </a:prstGeom>
          <a:noFill/>
          <a:ln w="12700">
            <a:solidFill>
              <a:schemeClr val="tx1"/>
            </a:solidFill>
            <a:round/>
            <a:headEnd type="none" w="sm" len="sm"/>
            <a:tailEnd type="none" w="sm" len="sm"/>
          </a:ln>
          <a:effectLst/>
        </p:spPr>
        <p:txBody>
          <a:bodyPr wrap="none" lIns="86987" tIns="43493" rIns="86987" bIns="43493" anchor="ctr"/>
          <a:lstStyle/>
          <a:p>
            <a:pPr>
              <a:defRPr/>
            </a:pPr>
            <a:endParaRPr lang="en-US"/>
          </a:p>
        </p:txBody>
      </p:sp>
      <p:sp>
        <p:nvSpPr>
          <p:cNvPr id="183312" name="Rectangle 16"/>
          <p:cNvSpPr>
            <a:spLocks noChangeArrowheads="1"/>
          </p:cNvSpPr>
          <p:nvPr/>
        </p:nvSpPr>
        <p:spPr bwMode="auto">
          <a:xfrm>
            <a:off x="56555" y="8886364"/>
            <a:ext cx="6700242" cy="224319"/>
          </a:xfrm>
          <a:prstGeom prst="rect">
            <a:avLst/>
          </a:prstGeom>
          <a:noFill/>
          <a:ln w="9525">
            <a:noFill/>
            <a:miter lim="800000"/>
            <a:headEnd/>
            <a:tailEnd/>
          </a:ln>
          <a:effectLst/>
        </p:spPr>
        <p:txBody>
          <a:bodyPr lIns="95534" tIns="50115" rIns="95534" bIns="50115">
            <a:spAutoFit/>
          </a:bodyPr>
          <a:lstStyle/>
          <a:p>
            <a:pPr algn="l" defTabSz="611627">
              <a:lnSpc>
                <a:spcPct val="100000"/>
              </a:lnSpc>
              <a:tabLst>
                <a:tab pos="401710" algn="l"/>
                <a:tab pos="2384589" algn="l"/>
                <a:tab pos="4825054" algn="l"/>
                <a:tab pos="6203855" algn="l"/>
              </a:tabLst>
              <a:defRPr/>
            </a:pPr>
            <a:r>
              <a:rPr lang="en-US" sz="800" dirty="0"/>
              <a:t>	Copyright © 2007 Cisco Systems, Inc. All rights reserved.</a:t>
            </a:r>
            <a:r>
              <a:rPr lang="en-US" sz="800" b="1" dirty="0"/>
              <a:t>	                                 </a:t>
            </a:r>
            <a:r>
              <a:rPr lang="en-US" sz="800" dirty="0" err="1"/>
              <a:t>IBSG</a:t>
            </a:r>
            <a:r>
              <a:rPr lang="en-US" sz="800" dirty="0"/>
              <a:t> - </a:t>
            </a:r>
            <a:fld id="{D04639BA-6FC8-4DE8-8FF5-52BF38BA2492}" type="slidenum">
              <a:rPr lang="en-US" sz="800"/>
              <a:pPr algn="l" defTabSz="611627">
                <a:lnSpc>
                  <a:spcPct val="100000"/>
                </a:lnSpc>
                <a:tabLst>
                  <a:tab pos="401710" algn="l"/>
                  <a:tab pos="2384589" algn="l"/>
                  <a:tab pos="4825054" algn="l"/>
                  <a:tab pos="6203855" algn="l"/>
                </a:tabLst>
                <a:defRPr/>
              </a:pPr>
              <a:t>‹#›</a:t>
            </a:fld>
            <a:endParaRPr lang="en-US" sz="800" dirty="0"/>
          </a:p>
        </p:txBody>
      </p:sp>
    </p:spTree>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4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40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40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40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40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395883" y="4349263"/>
            <a:ext cx="5987356" cy="4225566"/>
          </a:xfrm>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895350" y="384175"/>
            <a:ext cx="5127625" cy="3846513"/>
          </a:xfrm>
          <a:ln/>
        </p:spPr>
      </p:sp>
      <p:sp>
        <p:nvSpPr>
          <p:cNvPr id="82947" name="Rectangle 3"/>
          <p:cNvSpPr>
            <a:spLocks noGrp="1" noChangeArrowheads="1"/>
          </p:cNvSpPr>
          <p:nvPr>
            <p:ph type="body" idx="1"/>
          </p:nvPr>
        </p:nvSpPr>
        <p:spPr>
          <a:xfrm>
            <a:off x="528341" y="4387442"/>
            <a:ext cx="5643562" cy="4155317"/>
          </a:xfrm>
          <a:noFill/>
          <a:ln/>
        </p:spPr>
        <p:txBody>
          <a:bodyPr/>
          <a:lstStyle/>
          <a:p>
            <a:pPr marL="114300" indent="-114300" eaLnBrk="1" hangingPunct="1">
              <a:buFontTx/>
              <a:buChar char="•"/>
            </a:pPr>
            <a:r>
              <a:rPr lang="en-GB" sz="1100" smtClean="0">
                <a:latin typeface="Arial" pitchFamily="34" charset="0"/>
              </a:rPr>
              <a:t>In developing the Connected Community model, Cisco is developing ways in which an intelligent broadband IP network, with appropriate communication and collaboration tools, can be used to support a range of services. </a:t>
            </a:r>
            <a:endParaRPr lang="en-GB" sz="1000" b="1" smtClean="0">
              <a:latin typeface="Arial" pitchFamily="34" charset="0"/>
            </a:endParaRPr>
          </a:p>
          <a:p>
            <a:pPr marL="114300" indent="-114300" eaLnBrk="1" hangingPunct="1">
              <a:buFontTx/>
              <a:buChar char="•"/>
            </a:pPr>
            <a:r>
              <a:rPr lang="en-GB" sz="1100" smtClean="0">
                <a:latin typeface="Arial" pitchFamily="34" charset="0"/>
              </a:rPr>
              <a:t>These may include access to call centers for healthcare (but they also can be used for providing advice to others, such as farmers in the Cisco / BT Lifelines project in India).</a:t>
            </a:r>
          </a:p>
          <a:p>
            <a:pPr marL="114300" indent="-114300" eaLnBrk="1" hangingPunct="1">
              <a:buFontTx/>
              <a:buChar char="•"/>
            </a:pPr>
            <a:r>
              <a:rPr lang="en-GB" sz="1100" smtClean="0">
                <a:latin typeface="Arial" pitchFamily="34" charset="0"/>
              </a:rPr>
              <a:t>The Connected Health model brings together the many stakeholders involved in delivering services across health systems, such as clinicians, patients, families, managers, pharmacists, and more. </a:t>
            </a:r>
          </a:p>
          <a:p>
            <a:pPr marL="114300" indent="-114300" eaLnBrk="1" hangingPunct="1">
              <a:buFontTx/>
              <a:buChar char="•"/>
            </a:pPr>
            <a:r>
              <a:rPr lang="en-GB" sz="1100" smtClean="0">
                <a:latin typeface="Arial" pitchFamily="34" charset="0"/>
              </a:rPr>
              <a:t>From the point of view of citizens, health is just one of many services they need. While some may have connectivity from home, for others, particularly in middle- and low-income households, this may not be affordable, and a community-based approach to the delivery of infrastructure may be required.</a:t>
            </a:r>
          </a:p>
          <a:p>
            <a:pPr marL="114300" indent="-114300" eaLnBrk="1" hangingPunct="1">
              <a:buFontTx/>
              <a:buChar char="•"/>
            </a:pPr>
            <a:r>
              <a:rPr lang="en-GB" sz="1100" smtClean="0">
                <a:latin typeface="Arial" pitchFamily="34" charset="0"/>
              </a:rPr>
              <a:t>Highlighted in the model above are the health components—using localized versions of international or national knowledge stores, such as the Map of Medicine or NHS Choices, which support the provision of health advice and disease prevention. </a:t>
            </a:r>
          </a:p>
          <a:p>
            <a:pPr marL="114300" indent="-114300" eaLnBrk="1" hangingPunct="1">
              <a:buFontTx/>
              <a:buChar char="•"/>
            </a:pPr>
            <a:r>
              <a:rPr lang="en-GB" sz="1100" smtClean="0">
                <a:latin typeface="Arial" pitchFamily="34" charset="0"/>
              </a:rPr>
              <a:t>These services may be accessed via a community portal, or perhaps via a community center, where there may be PCs or even advanced telepresence services that can be used to provide telehealth advice.</a:t>
            </a:r>
          </a:p>
          <a:p>
            <a:pPr marL="114300" indent="-114300" eaLnBrk="1" hangingPunct="1">
              <a:buFontTx/>
              <a:buChar char="•"/>
            </a:pPr>
            <a:r>
              <a:rPr lang="en-GB" sz="1100" smtClean="0">
                <a:latin typeface="Arial" pitchFamily="34" charset="0"/>
              </a:rPr>
              <a:t>The model also suggests that the health system is strengthened when there is health education in schools, which may well use online resources.</a:t>
            </a:r>
          </a:p>
          <a:p>
            <a:pPr marL="114300" indent="-114300" eaLnBrk="1" hangingPunct="1">
              <a:buFontTx/>
              <a:buChar char="•"/>
            </a:pPr>
            <a:r>
              <a:rPr lang="en-GB" sz="1100" smtClean="0">
                <a:latin typeface="Arial" pitchFamily="34" charset="0"/>
              </a:rPr>
              <a:t>If the health infrastructure can contribute to the social and economic development of a community, then it will be playing a part in reducing poverty and, thereby, improving health.</a:t>
            </a:r>
            <a:r>
              <a:rPr lang="en-GB" sz="1000" smtClean="0">
                <a:latin typeface="Arial" pitchFamily="34" charset="0"/>
              </a:rPr>
              <a:t> </a:t>
            </a:r>
            <a:endParaRPr lang="en-US" sz="100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409278" y="4349263"/>
            <a:ext cx="5973961" cy="4225566"/>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xfrm>
            <a:off x="3884613" y="8772686"/>
            <a:ext cx="2971800" cy="461879"/>
          </a:xfrm>
          <a:prstGeom prst="rect">
            <a:avLst/>
          </a:prstGeom>
          <a:noFill/>
        </p:spPr>
        <p:txBody>
          <a:bodyPr/>
          <a:lstStyle/>
          <a:p>
            <a:fld id="{0BEA15B1-C6C8-4DD4-B6F8-644AB1207E5D}" type="slidenum">
              <a:rPr lang="en-GB" smtClean="0">
                <a:latin typeface="Arial" pitchFamily="34" charset="0"/>
                <a:ea typeface="ＭＳ Ｐゴシック" pitchFamily="34" charset="-128"/>
              </a:rPr>
              <a:pPr/>
              <a:t>2</a:t>
            </a:fld>
            <a:endParaRPr lang="en-GB" smtClean="0">
              <a:latin typeface="Arial" pitchFamily="34" charset="0"/>
              <a:ea typeface="ＭＳ Ｐゴシック" pitchFamily="34" charset="-128"/>
            </a:endParaRPr>
          </a:p>
        </p:txBody>
      </p:sp>
      <p:sp>
        <p:nvSpPr>
          <p:cNvPr id="48131" name="Rectangle 2"/>
          <p:cNvSpPr>
            <a:spLocks noGrp="1" noRot="1" noChangeAspect="1" noChangeArrowheads="1" noTextEdit="1"/>
          </p:cNvSpPr>
          <p:nvPr>
            <p:ph type="sldImg"/>
          </p:nvPr>
        </p:nvSpPr>
        <p:spPr>
          <a:xfrm>
            <a:off x="1122363" y="692150"/>
            <a:ext cx="4619625" cy="3465513"/>
          </a:xfrm>
          <a:ln/>
        </p:spPr>
      </p:sp>
      <p:sp>
        <p:nvSpPr>
          <p:cNvPr id="48132" name="Rectangle 3"/>
          <p:cNvSpPr>
            <a:spLocks noGrp="1" noChangeArrowheads="1"/>
          </p:cNvSpPr>
          <p:nvPr>
            <p:ph type="body" idx="1"/>
          </p:nvPr>
        </p:nvSpPr>
        <p:spPr>
          <a:noFill/>
          <a:ln/>
        </p:spPr>
        <p:txBody>
          <a:bodyPr/>
          <a:lstStyle/>
          <a:p>
            <a:r>
              <a:rPr lang="en-US" altLang="ja-JP" sz="1000" smtClean="0">
                <a:latin typeface="Arial" pitchFamily="34" charset="0"/>
                <a:ea typeface="ＭＳ Ｐゴシック" pitchFamily="34" charset="-128"/>
              </a:rPr>
              <a:t>New technology is crucial to the successful delivery of modern healthcare services. Information and communications technology, or ICT, has proven to be a massive influence on growth, efficiency and innovation worldwide. ICT integration, in which once-disparate areas of infrastructure are unified and consolidated, is especially important. </a:t>
            </a:r>
            <a:endParaRPr lang="en-GB" altLang="ja-JP" sz="1000" smtClean="0">
              <a:latin typeface="Arial" pitchFamily="34" charset="0"/>
              <a:ea typeface="ＭＳ Ｐゴシック" pitchFamily="34" charset="-128"/>
            </a:endParaRPr>
          </a:p>
          <a:p>
            <a:r>
              <a:rPr lang="en-US" altLang="ja-JP" sz="1000" smtClean="0">
                <a:latin typeface="Arial" pitchFamily="34" charset="0"/>
                <a:ea typeface="ＭＳ Ｐゴシック" pitchFamily="34" charset="-128"/>
              </a:rPr>
              <a:t>It is common for healthcare to be viewed as an expensive function, scattered inefficiently across different, discrete areas – general practice surgeries, local clinics, specialist consultancies and other points of delivery. And since today's advanced </a:t>
            </a:r>
            <a:r>
              <a:rPr lang="en-GB" altLang="ja-JP" sz="1000" smtClean="0">
                <a:latin typeface="Arial" pitchFamily="34" charset="0"/>
                <a:ea typeface="ＭＳ Ｐゴシック" pitchFamily="34" charset="-128"/>
              </a:rPr>
              <a:t>hospital networks typically run more than 300 applications, it can be costly to share data between healthcare professionals across a fragmented ICT infrastructure.</a:t>
            </a:r>
          </a:p>
          <a:p>
            <a:r>
              <a:rPr lang="en-US" altLang="ja-JP" sz="1000" smtClean="0">
                <a:latin typeface="Arial" pitchFamily="34" charset="0"/>
                <a:ea typeface="ＭＳ Ｐゴシック" pitchFamily="34" charset="-128"/>
              </a:rPr>
              <a:t>The promise of healthcare integration concentrates the minds of governments, prompting them to focus on healthcare as a worthwhile and wide-ranging social and economic benefit. It is Cisco’s goal to make it easy and practical for healthcare professionals in emerging markets to share vital medical, clinical and patient information, in turn fostering a culture that perpetuates the idea of an integrated service, with the patient at its heart. </a:t>
            </a:r>
            <a:endParaRPr lang="en-GB" sz="100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map: http://www.brazil-help.com/mapa_do_brasil.gif</a:t>
            </a:r>
            <a:endParaRPr lang="en-US" dirty="0"/>
          </a:p>
        </p:txBody>
      </p:sp>
      <p:sp>
        <p:nvSpPr>
          <p:cNvPr id="4" name="Slide Number Placeholder 3"/>
          <p:cNvSpPr>
            <a:spLocks noGrp="1"/>
          </p:cNvSpPr>
          <p:nvPr>
            <p:ph type="sldNum" sz="quarter" idx="10"/>
          </p:nvPr>
        </p:nvSpPr>
        <p:spPr>
          <a:xfrm>
            <a:off x="3884916" y="8773385"/>
            <a:ext cx="2971479" cy="461212"/>
          </a:xfrm>
          <a:prstGeom prst="rect">
            <a:avLst/>
          </a:prstGeom>
        </p:spPr>
        <p:txBody>
          <a:bodyPr/>
          <a:lstStyle/>
          <a:p>
            <a:pPr>
              <a:defRPr/>
            </a:pPr>
            <a:fld id="{AB52A761-FA10-45B6-8B68-CDF185E87C54}" type="slidenum">
              <a:rPr lang="en-US" smtClean="0"/>
              <a:pPr>
                <a:defRPr/>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812800" y="384175"/>
            <a:ext cx="5233988" cy="3925888"/>
          </a:xfrm>
          <a:ln/>
        </p:spPr>
      </p:sp>
      <p:sp>
        <p:nvSpPr>
          <p:cNvPr id="51203" name="Notes Placeholder 2"/>
          <p:cNvSpPr>
            <a:spLocks noGrp="1"/>
          </p:cNvSpPr>
          <p:nvPr>
            <p:ph type="body" idx="1"/>
          </p:nvPr>
        </p:nvSpPr>
        <p:spPr>
          <a:xfrm>
            <a:off x="609600" y="4541812"/>
            <a:ext cx="5638800" cy="4310873"/>
          </a:xfrm>
          <a:noFill/>
          <a:ln/>
        </p:spPr>
        <p:txBody>
          <a:bodyPr lIns="93025" tIns="46513" rIns="93025" bIns="46513"/>
          <a:lstStyle/>
          <a:p>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895350" y="384175"/>
            <a:ext cx="5127625" cy="3846513"/>
          </a:xfrm>
          <a:ln/>
        </p:spPr>
      </p:sp>
      <p:sp>
        <p:nvSpPr>
          <p:cNvPr id="79875" name="Rectangle 3"/>
          <p:cNvSpPr>
            <a:spLocks noGrp="1" noChangeArrowheads="1"/>
          </p:cNvSpPr>
          <p:nvPr>
            <p:ph type="body" idx="1"/>
          </p:nvPr>
        </p:nvSpPr>
        <p:spPr>
          <a:xfrm>
            <a:off x="528341" y="4387442"/>
            <a:ext cx="5643562" cy="4155317"/>
          </a:xfrm>
          <a:noFill/>
          <a:ln/>
        </p:spPr>
        <p:txBody>
          <a:bodyPr/>
          <a:lstStyle/>
          <a:p>
            <a:pPr marL="114300" indent="-114300" eaLnBrk="1" hangingPunct="1">
              <a:lnSpc>
                <a:spcPct val="80000"/>
              </a:lnSpc>
              <a:buFontTx/>
              <a:buChar char="•"/>
            </a:pPr>
            <a:r>
              <a:rPr lang="en-GB" sz="1000" smtClean="0">
                <a:latin typeface="Arial" pitchFamily="34" charset="0"/>
              </a:rPr>
              <a:t>Within and among organizations, health workers need continuing education and training to keep skills and knowledge up to date. </a:t>
            </a:r>
          </a:p>
          <a:p>
            <a:pPr marL="114300" indent="-114300" eaLnBrk="1" hangingPunct="1">
              <a:lnSpc>
                <a:spcPct val="80000"/>
              </a:lnSpc>
              <a:buFontTx/>
              <a:buChar char="•"/>
            </a:pPr>
            <a:r>
              <a:rPr lang="en-GB" sz="1000" smtClean="0">
                <a:latin typeface="Arial" pitchFamily="34" charset="0"/>
              </a:rPr>
              <a:t>The range of online material now available is vast and growing, and can provide great value when digital images or video clips of procedures are used as part of the package.</a:t>
            </a:r>
          </a:p>
          <a:p>
            <a:pPr marL="114300" indent="-114300" eaLnBrk="1" hangingPunct="1">
              <a:lnSpc>
                <a:spcPct val="80000"/>
              </a:lnSpc>
              <a:buFontTx/>
              <a:buChar char="•"/>
            </a:pPr>
            <a:r>
              <a:rPr lang="en-US" sz="1000" smtClean="0">
                <a:latin typeface="Arial" pitchFamily="34" charset="0"/>
              </a:rPr>
              <a:t>An integrated care pathway (ICP) is a multidisciplinary outline of anticipated care—with specific conditions or symptoms—that moves progressively through a clinical experience to positive outcomes. </a:t>
            </a:r>
          </a:p>
          <a:p>
            <a:pPr marL="114300" indent="-114300" eaLnBrk="1" hangingPunct="1">
              <a:lnSpc>
                <a:spcPct val="80000"/>
              </a:lnSpc>
              <a:buFontTx/>
              <a:buChar char="•"/>
            </a:pPr>
            <a:r>
              <a:rPr lang="en-US" sz="1000" smtClean="0">
                <a:latin typeface="Arial" pitchFamily="34" charset="0"/>
              </a:rPr>
              <a:t>Clinical freedom still is exercised, but ICPs help reduce unnecessary variations in patient care and outcomes. ICPs can be used to incorporate local and national guidelines into everyday practice, manage clinical risk, and meet the requirements of clinical governance. </a:t>
            </a:r>
          </a:p>
          <a:p>
            <a:pPr marL="114300" indent="-114300" eaLnBrk="1" hangingPunct="1">
              <a:lnSpc>
                <a:spcPct val="80000"/>
              </a:lnSpc>
              <a:buFontTx/>
              <a:buChar char="•"/>
            </a:pPr>
            <a:r>
              <a:rPr lang="en-GB" sz="1000" smtClean="0">
                <a:latin typeface="Arial" pitchFamily="34" charset="0"/>
              </a:rPr>
              <a:t>Providing health workers with knowledge to support decision making can be done offline (on paper, or for review after the event) or at the point of care. </a:t>
            </a:r>
          </a:p>
          <a:p>
            <a:pPr marL="114300" indent="-114300" eaLnBrk="1" hangingPunct="1">
              <a:lnSpc>
                <a:spcPct val="80000"/>
              </a:lnSpc>
              <a:buFontTx/>
              <a:buChar char="•"/>
            </a:pPr>
            <a:r>
              <a:rPr lang="en-GB" sz="1000" smtClean="0">
                <a:latin typeface="Arial" pitchFamily="34" charset="0"/>
              </a:rPr>
              <a:t>When clinical records are available, particularly if they are electronic patient records, then more patient-specific data is available and better decisions are made.</a:t>
            </a:r>
          </a:p>
          <a:p>
            <a:pPr marL="114300" indent="-114300" eaLnBrk="1" hangingPunct="1">
              <a:lnSpc>
                <a:spcPct val="80000"/>
              </a:lnSpc>
              <a:buFontTx/>
              <a:buChar char="•"/>
            </a:pPr>
            <a:r>
              <a:rPr lang="en-GB" sz="1000" smtClean="0">
                <a:latin typeface="Arial" pitchFamily="34" charset="0"/>
              </a:rPr>
              <a:t>Information management and activity reporting is of better quality (complete, accurate, timely) if it is derived as a by-product of information collected for operational purposes.</a:t>
            </a:r>
          </a:p>
          <a:p>
            <a:pPr marL="114300" indent="-114300" eaLnBrk="1" hangingPunct="1">
              <a:lnSpc>
                <a:spcPct val="80000"/>
              </a:lnSpc>
              <a:buFontTx/>
              <a:buChar char="•"/>
            </a:pPr>
            <a:r>
              <a:rPr lang="en-GB" sz="1000" smtClean="0">
                <a:latin typeface="Arial" pitchFamily="34" charset="0"/>
              </a:rPr>
              <a:t>Among organizations, specific health systems can be strengthened when telehealth services provide expert advice to health workers and patients without requiring travel. Tele-education services can improve the continuing professional development of health workers and enable a shared understanding of when and where patients are to be referred.</a:t>
            </a:r>
          </a:p>
          <a:p>
            <a:pPr marL="114300" indent="-114300" eaLnBrk="1" hangingPunct="1">
              <a:lnSpc>
                <a:spcPct val="80000"/>
              </a:lnSpc>
              <a:buFontTx/>
              <a:buChar char="•"/>
            </a:pPr>
            <a:r>
              <a:rPr lang="en-GB" sz="1000" smtClean="0">
                <a:latin typeface="Arial" pitchFamily="34" charset="0"/>
              </a:rPr>
              <a:t>When communication with other healthcare systems is available, then national and international expert advice and guidance on a 24 x 7 basis is possible. For example, when patients need an interpreter, </a:t>
            </a:r>
            <a:r>
              <a:rPr lang="en-US" sz="1000" smtClean="0">
                <a:latin typeface="Arial" pitchFamily="34" charset="0"/>
              </a:rPr>
              <a:t>a call is placed via the Medical-Grade Network and routed to an appropriate interpreter based on language and healthcare skills. </a:t>
            </a:r>
          </a:p>
          <a:p>
            <a:pPr marL="114300" indent="-114300" eaLnBrk="1" hangingPunct="1">
              <a:lnSpc>
                <a:spcPct val="80000"/>
              </a:lnSpc>
              <a:buFontTx/>
              <a:buChar char="•"/>
            </a:pPr>
            <a:r>
              <a:rPr lang="en-US" sz="1000" smtClean="0">
                <a:latin typeface="Arial" pitchFamily="34" charset="0"/>
              </a:rPr>
              <a:t>When this is coupled with a knowledge support system, such as the Map of Medicine, then the Cisco IP Communicator can provide an “Expert Network” function that has the potential </a:t>
            </a:r>
            <a:r>
              <a:rPr lang="en-GB" sz="1000" smtClean="0">
                <a:latin typeface="Arial" pitchFamily="34" charset="0"/>
              </a:rPr>
              <a:t>to link clinicians across organizational and professional boundaries, ensuring the right skills are available for a given patient at the right time. </a:t>
            </a:r>
          </a:p>
          <a:p>
            <a:pPr marL="114300" indent="-114300" eaLnBrk="1" hangingPunct="1">
              <a:lnSpc>
                <a:spcPct val="80000"/>
              </a:lnSpc>
              <a:buFontTx/>
              <a:buChar char="•"/>
            </a:pPr>
            <a:r>
              <a:rPr lang="en-GB" sz="1000" smtClean="0">
                <a:latin typeface="Arial" pitchFamily="34" charset="0"/>
              </a:rPr>
              <a:t>The Map of Medicine, developed for the NHS,  combines best-practice patient journeys, clinical evidence, and public and private health knowledge. </a:t>
            </a:r>
          </a:p>
          <a:p>
            <a:pPr marL="114300" indent="-114300" eaLnBrk="1" hangingPunct="1">
              <a:lnSpc>
                <a:spcPct val="90000"/>
              </a:lnSpc>
            </a:pPr>
            <a:endParaRPr lang="en-GB" sz="100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916" y="8773385"/>
            <a:ext cx="2971479" cy="461212"/>
          </a:xfrm>
          <a:prstGeom prst="rect">
            <a:avLst/>
          </a:prstGeom>
          <a:ln/>
        </p:spPr>
        <p:txBody>
          <a:bodyPr/>
          <a:lstStyle/>
          <a:p>
            <a:fld id="{1E35DDD1-F49C-47F4-9025-F456E9DEC634}" type="slidenum">
              <a:rPr lang="en-US"/>
              <a:pPr/>
              <a:t>15</a:t>
            </a:fld>
            <a:endParaRPr lang="en-US"/>
          </a:p>
        </p:txBody>
      </p:sp>
      <p:sp>
        <p:nvSpPr>
          <p:cNvPr id="493570" name="Rectangle 2"/>
          <p:cNvSpPr>
            <a:spLocks noGrp="1" noRot="1" noChangeAspect="1" noChangeArrowheads="1" noTextEdit="1"/>
          </p:cNvSpPr>
          <p:nvPr>
            <p:ph type="sldImg"/>
          </p:nvPr>
        </p:nvSpPr>
        <p:spPr>
          <a:xfrm>
            <a:off x="587553" y="242433"/>
            <a:ext cx="5742291" cy="3966132"/>
          </a:xfrm>
          <a:ln/>
        </p:spPr>
      </p:sp>
      <p:sp>
        <p:nvSpPr>
          <p:cNvPr id="493571" name="Rectangle 3"/>
          <p:cNvSpPr>
            <a:spLocks noGrp="1" noChangeArrowheads="1"/>
          </p:cNvSpPr>
          <p:nvPr>
            <p:ph type="body" idx="1"/>
          </p:nvPr>
        </p:nvSpPr>
        <p:spPr>
          <a:xfrm>
            <a:off x="751298" y="4350476"/>
            <a:ext cx="5350589" cy="4224824"/>
          </a:xfrm>
        </p:spPr>
        <p:txBody>
          <a:bodyPr lIns="95657" tIns="50179" rIns="95657" bIns="50179"/>
          <a:lstStyle/>
          <a:p>
            <a:pPr marL="112713" indent="-112713" defTabSz="1020763"/>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916" y="8773385"/>
            <a:ext cx="2971479" cy="461212"/>
          </a:xfrm>
          <a:prstGeom prst="rect">
            <a:avLst/>
          </a:prstGeom>
          <a:ln/>
        </p:spPr>
        <p:txBody>
          <a:bodyPr/>
          <a:lstStyle/>
          <a:p>
            <a:fld id="{3C746BF4-109C-46E8-B85C-C6B4864FF91E}" type="slidenum">
              <a:rPr lang="en-US"/>
              <a:pPr/>
              <a:t>16</a:t>
            </a:fld>
            <a:endParaRPr lang="en-US"/>
          </a:p>
        </p:txBody>
      </p:sp>
      <p:sp>
        <p:nvSpPr>
          <p:cNvPr id="446466" name="Rectangle 2"/>
          <p:cNvSpPr>
            <a:spLocks noGrp="1" noRot="1" noChangeAspect="1" noChangeArrowheads="1" noTextEdit="1"/>
          </p:cNvSpPr>
          <p:nvPr>
            <p:ph type="sldImg"/>
          </p:nvPr>
        </p:nvSpPr>
        <p:spPr>
          <a:xfrm>
            <a:off x="584343" y="243911"/>
            <a:ext cx="5742291" cy="3966131"/>
          </a:xfrm>
          <a:ln/>
        </p:spPr>
      </p:sp>
      <p:sp>
        <p:nvSpPr>
          <p:cNvPr id="446467" name="Rectangle 3"/>
          <p:cNvSpPr>
            <a:spLocks noGrp="1" noChangeArrowheads="1"/>
          </p:cNvSpPr>
          <p:nvPr>
            <p:ph type="body" idx="1"/>
          </p:nvPr>
        </p:nvSpPr>
        <p:spPr>
          <a:xfrm>
            <a:off x="751298" y="4348997"/>
            <a:ext cx="5350589" cy="4223347"/>
          </a:xfrm>
        </p:spPr>
        <p:txBody>
          <a:bodyPr lIns="95527" tIns="50113" rIns="95527" bIns="50113"/>
          <a:lstStyle/>
          <a:p>
            <a:pPr marL="482600" lvl="1" indent="-120650" defTabSz="1020763">
              <a:lnSpc>
                <a:spcPct val="75000"/>
              </a:lnSpc>
            </a:pP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959943" y="383310"/>
            <a:ext cx="4997648" cy="3846837"/>
          </a:xfrm>
          <a:ln/>
        </p:spPr>
      </p:sp>
      <p:sp>
        <p:nvSpPr>
          <p:cNvPr id="81923" name="Rectangle 3"/>
          <p:cNvSpPr>
            <a:spLocks noGrp="1" noChangeArrowheads="1"/>
          </p:cNvSpPr>
          <p:nvPr>
            <p:ph type="body" idx="1"/>
          </p:nvPr>
        </p:nvSpPr>
        <p:spPr>
          <a:xfrm>
            <a:off x="528341" y="4387442"/>
            <a:ext cx="5731371" cy="4155317"/>
          </a:xfrm>
          <a:noFill/>
          <a:ln/>
        </p:spPr>
        <p:txBody>
          <a:bodyPr/>
          <a:lstStyle/>
          <a:p>
            <a:pPr marL="114300" indent="-114300" eaLnBrk="1" hangingPunct="1">
              <a:lnSpc>
                <a:spcPct val="90000"/>
              </a:lnSpc>
              <a:spcBef>
                <a:spcPct val="40000"/>
              </a:spcBef>
              <a:spcAft>
                <a:spcPct val="10000"/>
              </a:spcAft>
              <a:buFontTx/>
              <a:buChar char="•"/>
            </a:pPr>
            <a:r>
              <a:rPr lang="en-GB" sz="1000" smtClean="0">
                <a:latin typeface="Arial" pitchFamily="34" charset="0"/>
              </a:rPr>
              <a:t>There is a growing spectrum of media for providing health information to citizens. </a:t>
            </a:r>
          </a:p>
          <a:p>
            <a:pPr marL="114300" indent="-114300" eaLnBrk="1" hangingPunct="1">
              <a:lnSpc>
                <a:spcPct val="90000"/>
              </a:lnSpc>
              <a:spcBef>
                <a:spcPct val="40000"/>
              </a:spcBef>
              <a:spcAft>
                <a:spcPct val="10000"/>
              </a:spcAft>
              <a:buFontTx/>
              <a:buChar char="•"/>
            </a:pPr>
            <a:r>
              <a:rPr lang="en-GB" sz="1000" smtClean="0">
                <a:latin typeface="Arial" pitchFamily="34" charset="0"/>
              </a:rPr>
              <a:t>The earliest, simplest, and cheapest have been posters—usually concerning a public health issue; these can be supplemented by pamphlets and books. </a:t>
            </a:r>
          </a:p>
          <a:p>
            <a:pPr marL="114300" indent="-114300" eaLnBrk="1" hangingPunct="1">
              <a:lnSpc>
                <a:spcPct val="90000"/>
              </a:lnSpc>
              <a:spcBef>
                <a:spcPct val="40000"/>
              </a:spcBef>
              <a:spcAft>
                <a:spcPct val="10000"/>
              </a:spcAft>
              <a:buFontTx/>
              <a:buChar char="•"/>
            </a:pPr>
            <a:r>
              <a:rPr lang="en-GB" sz="1000" smtClean="0">
                <a:latin typeface="Arial" pitchFamily="34" charset="0"/>
              </a:rPr>
              <a:t>The next technology media is radio, which often is the most effective means of providing rapid dissemination of knowledge in developing countries. Next comes television programming. </a:t>
            </a:r>
          </a:p>
          <a:p>
            <a:pPr marL="114300" indent="-114300" eaLnBrk="1" hangingPunct="1">
              <a:lnSpc>
                <a:spcPct val="90000"/>
              </a:lnSpc>
              <a:spcBef>
                <a:spcPct val="40000"/>
              </a:spcBef>
              <a:spcAft>
                <a:spcPct val="10000"/>
              </a:spcAft>
              <a:buFontTx/>
              <a:buChar char="•"/>
            </a:pPr>
            <a:r>
              <a:rPr lang="en-GB" sz="1000" smtClean="0">
                <a:latin typeface="Arial" pitchFamily="34" charset="0"/>
              </a:rPr>
              <a:t>The availability of (mobile) phones makes it possible to provide health data and advice via call centers. </a:t>
            </a:r>
          </a:p>
          <a:p>
            <a:pPr marL="114300" indent="-114300" eaLnBrk="1" hangingPunct="1">
              <a:lnSpc>
                <a:spcPct val="90000"/>
              </a:lnSpc>
              <a:spcBef>
                <a:spcPct val="40000"/>
              </a:spcBef>
              <a:spcAft>
                <a:spcPct val="10000"/>
              </a:spcAft>
              <a:buFontTx/>
              <a:buChar char="•"/>
            </a:pPr>
            <a:r>
              <a:rPr lang="en-GB" sz="1000" smtClean="0">
                <a:latin typeface="Arial" pitchFamily="34" charset="0"/>
              </a:rPr>
              <a:t>The ability to use videos, CDs, and DVDs marks the progression to the availability of computers and, when connected to the Internet, provides many Websites with critical health information.</a:t>
            </a:r>
          </a:p>
          <a:p>
            <a:pPr marL="114300" indent="-114300" eaLnBrk="1" hangingPunct="1">
              <a:lnSpc>
                <a:spcPct val="90000"/>
              </a:lnSpc>
              <a:spcBef>
                <a:spcPct val="40000"/>
              </a:spcBef>
              <a:spcAft>
                <a:spcPct val="10000"/>
              </a:spcAft>
              <a:buFontTx/>
              <a:buChar char="•"/>
            </a:pPr>
            <a:r>
              <a:rPr lang="en-GB" sz="1000" smtClean="0">
                <a:latin typeface="Arial" pitchFamily="34" charset="0"/>
              </a:rPr>
              <a:t>Providing self-support tools that enable informed lifestyle choices to be made and monitored help engage citizens with responsibility for maintaining good health. </a:t>
            </a:r>
          </a:p>
          <a:p>
            <a:pPr marL="114300" indent="-114300" eaLnBrk="1" hangingPunct="1">
              <a:lnSpc>
                <a:spcPct val="90000"/>
              </a:lnSpc>
              <a:spcBef>
                <a:spcPct val="40000"/>
              </a:spcBef>
              <a:spcAft>
                <a:spcPct val="10000"/>
              </a:spcAft>
              <a:buFontTx/>
              <a:buChar char="•"/>
            </a:pPr>
            <a:r>
              <a:rPr lang="en-GB" sz="1000" smtClean="0">
                <a:latin typeface="Arial" pitchFamily="34" charset="0"/>
              </a:rPr>
              <a:t>Technologies that support home care and monitoring (e.g., for diabetes or to provide fetal monitoring) are becoming affordable. But perhaps the simplest form is the reminder (sent via SMS message) to a patient to ensure he or she has followed a procedure (e.g., taken medication). </a:t>
            </a:r>
          </a:p>
          <a:p>
            <a:pPr marL="114300" indent="-114300" eaLnBrk="1" hangingPunct="1">
              <a:lnSpc>
                <a:spcPct val="90000"/>
              </a:lnSpc>
              <a:spcBef>
                <a:spcPct val="40000"/>
              </a:spcBef>
              <a:spcAft>
                <a:spcPct val="10000"/>
              </a:spcAft>
              <a:buFontTx/>
              <a:buChar char="•"/>
            </a:pPr>
            <a:r>
              <a:rPr lang="en-GB" sz="1000" smtClean="0">
                <a:latin typeface="Arial" pitchFamily="34" charset="0"/>
              </a:rPr>
              <a:t>The importance of peer support by phone has long been recognized, but new Web 2.0 technologies are enabling communities to assemble. Blogs allow easy sharing of experiences and ideas regarding specific health issues.</a:t>
            </a:r>
          </a:p>
          <a:p>
            <a:pPr marL="114300" indent="-114300" eaLnBrk="1" hangingPunct="1">
              <a:lnSpc>
                <a:spcPct val="90000"/>
              </a:lnSpc>
              <a:spcBef>
                <a:spcPct val="40000"/>
              </a:spcBef>
              <a:spcAft>
                <a:spcPct val="10000"/>
              </a:spcAft>
              <a:buFontTx/>
              <a:buChar char="•"/>
            </a:pPr>
            <a:r>
              <a:rPr lang="en-GB" sz="1000" smtClean="0">
                <a:latin typeface="Arial" pitchFamily="34" charset="0"/>
              </a:rPr>
              <a:t>An increasing number of clinicians now are using ICT to extend the range of media with which to maintain contact with patients. This may be via a community blog or an e-mail to specific patients.</a:t>
            </a:r>
          </a:p>
          <a:p>
            <a:pPr marL="114300" indent="-114300" eaLnBrk="1" hangingPunct="1">
              <a:lnSpc>
                <a:spcPct val="90000"/>
              </a:lnSpc>
              <a:spcBef>
                <a:spcPct val="40000"/>
              </a:spcBef>
              <a:spcAft>
                <a:spcPct val="10000"/>
              </a:spcAft>
              <a:buFontTx/>
              <a:buChar char="•"/>
            </a:pPr>
            <a:r>
              <a:rPr lang="en-GB" sz="1000" smtClean="0">
                <a:latin typeface="Arial" pitchFamily="34" charset="0"/>
              </a:rPr>
              <a:t>The NHS Choices Website “</a:t>
            </a:r>
            <a:r>
              <a:rPr lang="en-US" sz="1000" smtClean="0">
                <a:latin typeface="Arial" pitchFamily="34" charset="0"/>
              </a:rPr>
              <a:t>has been developed to help you make choices about your health, from lifestyle decisions about things like smoking, drinking, and exercise, through to the practical aspects of finding and using NHS services when you need them.”</a:t>
            </a:r>
          </a:p>
          <a:p>
            <a:pPr marL="114300" indent="-114300" eaLnBrk="1" hangingPunct="1">
              <a:lnSpc>
                <a:spcPct val="90000"/>
              </a:lnSpc>
              <a:spcBef>
                <a:spcPct val="40000"/>
              </a:spcBef>
              <a:spcAft>
                <a:spcPct val="10000"/>
              </a:spcAft>
              <a:buFontTx/>
              <a:buChar char="•"/>
            </a:pPr>
            <a:r>
              <a:rPr lang="en-US" sz="1000" smtClean="0">
                <a:latin typeface="Arial" pitchFamily="34" charset="0"/>
              </a:rPr>
              <a:t>This site </a:t>
            </a:r>
            <a:r>
              <a:rPr lang="en-GB" sz="1000" smtClean="0">
                <a:latin typeface="Arial" pitchFamily="34" charset="0"/>
              </a:rPr>
              <a:t>provides disease-specific information, healthy living advice, health monitoring tools, the ability to compare hospitals, and a view into the Map of Medicine to see what the doctor sees.  </a:t>
            </a:r>
          </a:p>
          <a:p>
            <a:pPr marL="114300" indent="-114300" eaLnBrk="1" hangingPunct="1">
              <a:lnSpc>
                <a:spcPct val="90000"/>
              </a:lnSpc>
            </a:pPr>
            <a:endParaRPr lang="en-US" sz="100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916" y="8773385"/>
            <a:ext cx="2971479" cy="461212"/>
          </a:xfrm>
          <a:prstGeom prst="rect">
            <a:avLst/>
          </a:prstGeom>
          <a:ln/>
        </p:spPr>
        <p:txBody>
          <a:bodyPr/>
          <a:lstStyle/>
          <a:p>
            <a:fld id="{7DE08F09-DAFF-4387-ADA0-155DE514240C}" type="slidenum">
              <a:rPr lang="en-US"/>
              <a:pPr/>
              <a:t>20</a:t>
            </a:fld>
            <a:endParaRPr lang="en-US"/>
          </a:p>
        </p:txBody>
      </p:sp>
      <p:sp>
        <p:nvSpPr>
          <p:cNvPr id="497666" name="Rectangle 2"/>
          <p:cNvSpPr>
            <a:spLocks noGrp="1" noRot="1" noChangeAspect="1" noChangeArrowheads="1" noTextEdit="1"/>
          </p:cNvSpPr>
          <p:nvPr>
            <p:ph type="sldImg"/>
          </p:nvPr>
        </p:nvSpPr>
        <p:spPr>
          <a:xfrm>
            <a:off x="1535113" y="366713"/>
            <a:ext cx="3798887" cy="2849562"/>
          </a:xfrm>
          <a:ln/>
        </p:spPr>
      </p:sp>
      <p:sp>
        <p:nvSpPr>
          <p:cNvPr id="497667" name="Rectangle 3"/>
          <p:cNvSpPr>
            <a:spLocks noGrp="1" noChangeArrowheads="1"/>
          </p:cNvSpPr>
          <p:nvPr>
            <p:ph type="body" idx="1"/>
          </p:nvPr>
        </p:nvSpPr>
        <p:spPr>
          <a:xfrm>
            <a:off x="252039" y="3399964"/>
            <a:ext cx="6304158" cy="5117684"/>
          </a:xfrm>
        </p:spPr>
        <p:txBody>
          <a:bodyPr lIns="95710" tIns="50208" rIns="95710" bIns="50208"/>
          <a:lstStyle/>
          <a:p>
            <a:pPr marL="112713" indent="-112713" defTabSz="1020763"/>
            <a:endParaRPr lang="en-GB"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0"/>
          <p:cNvSpPr>
            <a:spLocks noChangeArrowheads="1"/>
          </p:cNvSpPr>
          <p:nvPr/>
        </p:nvSpPr>
        <p:spPr bwMode="gray">
          <a:xfrm rot="16200000">
            <a:off x="3200400" y="-1600200"/>
            <a:ext cx="2743200" cy="9144000"/>
          </a:xfrm>
          <a:prstGeom prst="rect">
            <a:avLst/>
          </a:prstGeom>
          <a:solidFill>
            <a:srgbClr val="015F85"/>
          </a:solidFill>
          <a:ln w="9525" algn="ctr">
            <a:noFill/>
            <a:miter lim="800000"/>
            <a:headEnd/>
            <a:tailEnd/>
          </a:ln>
          <a:effectLst/>
        </p:spPr>
        <p:txBody>
          <a:bodyPr wrap="none" lIns="73025" tIns="36512" rIns="73025" bIns="36512" anchor="ctr"/>
          <a:lstStyle/>
          <a:p>
            <a:pPr>
              <a:defRPr/>
            </a:pPr>
            <a:endParaRPr lang="en-US"/>
          </a:p>
        </p:txBody>
      </p:sp>
      <p:sp>
        <p:nvSpPr>
          <p:cNvPr id="5" name="Rectangle 31"/>
          <p:cNvSpPr>
            <a:spLocks noChangeArrowheads="1"/>
          </p:cNvSpPr>
          <p:nvPr/>
        </p:nvSpPr>
        <p:spPr bwMode="auto">
          <a:xfrm>
            <a:off x="8234363" y="6638925"/>
            <a:ext cx="679450" cy="219075"/>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900">
                <a:solidFill>
                  <a:srgbClr val="C0C0C0"/>
                </a:solidFill>
              </a:rPr>
              <a:t>IBSG - </a:t>
            </a:r>
            <a:fld id="{FA96659D-8289-46BE-B64C-4220FFCEE147}" type="slidenum">
              <a:rPr lang="en-US" sz="900">
                <a:solidFill>
                  <a:srgbClr val="C0C0C0"/>
                </a:solidFill>
              </a:rPr>
              <a:pPr algn="l" defTabSz="814388">
                <a:lnSpc>
                  <a:spcPct val="100000"/>
                </a:lnSpc>
                <a:defRPr/>
              </a:pPr>
              <a:t>‹#›</a:t>
            </a:fld>
            <a:endParaRPr lang="en-US" sz="900">
              <a:solidFill>
                <a:srgbClr val="C0C0C0"/>
              </a:solidFill>
            </a:endParaRPr>
          </a:p>
        </p:txBody>
      </p:sp>
      <p:sp>
        <p:nvSpPr>
          <p:cNvPr id="6" name="Rectangle 32"/>
          <p:cNvSpPr>
            <a:spLocks noChangeArrowheads="1"/>
          </p:cNvSpPr>
          <p:nvPr/>
        </p:nvSpPr>
        <p:spPr bwMode="auto">
          <a:xfrm>
            <a:off x="1662113" y="6673850"/>
            <a:ext cx="2427287" cy="188913"/>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a:solidFill>
                  <a:srgbClr val="C0C0C0"/>
                </a:solidFill>
              </a:rPr>
              <a:t>Copyright © 2007 Cisco Systems, Inc. All rights reserved.</a:t>
            </a:r>
          </a:p>
        </p:txBody>
      </p:sp>
      <p:sp>
        <p:nvSpPr>
          <p:cNvPr id="7" name="Rectangle 33"/>
          <p:cNvSpPr>
            <a:spLocks noChangeArrowheads="1"/>
          </p:cNvSpPr>
          <p:nvPr/>
        </p:nvSpPr>
        <p:spPr bwMode="auto">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1000" b="1">
                <a:solidFill>
                  <a:srgbClr val="C0C0C0"/>
                </a:solidFill>
              </a:rPr>
              <a:t>Cisco Confidential</a:t>
            </a:r>
          </a:p>
        </p:txBody>
      </p:sp>
      <p:sp>
        <p:nvSpPr>
          <p:cNvPr id="8" name="Rectangle 34"/>
          <p:cNvSpPr>
            <a:spLocks noChangeArrowheads="1"/>
          </p:cNvSpPr>
          <p:nvPr/>
        </p:nvSpPr>
        <p:spPr bwMode="black">
          <a:xfrm>
            <a:off x="8234363" y="6638925"/>
            <a:ext cx="679450" cy="219075"/>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900">
                <a:solidFill>
                  <a:srgbClr val="C0C0C0"/>
                </a:solidFill>
              </a:rPr>
              <a:t>IBSG - </a:t>
            </a:r>
            <a:fld id="{6DE0FA51-DFCE-41B4-A6DE-1CA56D1FCF1B}" type="slidenum">
              <a:rPr lang="en-US" sz="900">
                <a:solidFill>
                  <a:srgbClr val="C0C0C0"/>
                </a:solidFill>
              </a:rPr>
              <a:pPr algn="l" defTabSz="814388">
                <a:lnSpc>
                  <a:spcPct val="100000"/>
                </a:lnSpc>
                <a:defRPr/>
              </a:pPr>
              <a:t>‹#›</a:t>
            </a:fld>
            <a:endParaRPr lang="en-US" sz="900">
              <a:solidFill>
                <a:srgbClr val="C0C0C0"/>
              </a:solidFill>
            </a:endParaRPr>
          </a:p>
        </p:txBody>
      </p:sp>
      <p:sp>
        <p:nvSpPr>
          <p:cNvPr id="9" name="Rectangle 36"/>
          <p:cNvSpPr>
            <a:spLocks noChangeArrowheads="1"/>
          </p:cNvSpPr>
          <p:nvPr/>
        </p:nvSpPr>
        <p:spPr bwMode="black">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1000" b="1">
                <a:solidFill>
                  <a:srgbClr val="C0C0C0"/>
                </a:solidFill>
              </a:rPr>
              <a:t>Cisco Confidential</a:t>
            </a:r>
          </a:p>
        </p:txBody>
      </p:sp>
      <p:grpSp>
        <p:nvGrpSpPr>
          <p:cNvPr id="10" name="Group 37"/>
          <p:cNvGrpSpPr>
            <a:grpSpLocks/>
          </p:cNvGrpSpPr>
          <p:nvPr/>
        </p:nvGrpSpPr>
        <p:grpSpPr bwMode="auto">
          <a:xfrm>
            <a:off x="609600" y="525463"/>
            <a:ext cx="1447800" cy="769937"/>
            <a:chOff x="3272" y="1316"/>
            <a:chExt cx="1889" cy="1002"/>
          </a:xfrm>
        </p:grpSpPr>
        <p:sp>
          <p:nvSpPr>
            <p:cNvPr id="11" name="AutoShape 3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pPr>
                <a:defRPr/>
              </a:pPr>
              <a:endParaRPr lang="en-US"/>
            </a:p>
          </p:txBody>
        </p:sp>
        <p:sp>
          <p:nvSpPr>
            <p:cNvPr id="12" name="Rectangle 39"/>
            <p:cNvSpPr>
              <a:spLocks noChangeArrowheads="1"/>
            </p:cNvSpPr>
            <p:nvPr/>
          </p:nvSpPr>
          <p:spPr bwMode="black">
            <a:xfrm>
              <a:off x="3802" y="1979"/>
              <a:ext cx="87" cy="326"/>
            </a:xfrm>
            <a:prstGeom prst="rect">
              <a:avLst/>
            </a:prstGeom>
            <a:solidFill>
              <a:srgbClr val="B21A1A"/>
            </a:solidFill>
            <a:ln w="9525">
              <a:noFill/>
              <a:miter lim="800000"/>
              <a:headEnd/>
              <a:tailEnd/>
            </a:ln>
          </p:spPr>
          <p:txBody>
            <a:bodyPr/>
            <a:lstStyle/>
            <a:p>
              <a:pPr>
                <a:defRPr/>
              </a:pPr>
              <a:endParaRPr lang="en-US"/>
            </a:p>
          </p:txBody>
        </p:sp>
        <p:sp>
          <p:nvSpPr>
            <p:cNvPr id="13" name="Freeform 40"/>
            <p:cNvSpPr>
              <a:spLocks/>
            </p:cNvSpPr>
            <p:nvPr/>
          </p:nvSpPr>
          <p:spPr bwMode="black">
            <a:xfrm>
              <a:off x="4303"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a:defRPr/>
              </a:pPr>
              <a:endParaRPr lang="en-US"/>
            </a:p>
          </p:txBody>
        </p:sp>
        <p:sp>
          <p:nvSpPr>
            <p:cNvPr id="14" name="Freeform 41"/>
            <p:cNvSpPr>
              <a:spLocks/>
            </p:cNvSpPr>
            <p:nvPr/>
          </p:nvSpPr>
          <p:spPr bwMode="black">
            <a:xfrm>
              <a:off x="3444"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a:defRPr/>
              </a:pPr>
              <a:endParaRPr lang="en-US"/>
            </a:p>
          </p:txBody>
        </p:sp>
        <p:sp>
          <p:nvSpPr>
            <p:cNvPr id="15" name="Freeform 4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a:defRPr/>
              </a:pPr>
              <a:endParaRPr lang="en-US"/>
            </a:p>
          </p:txBody>
        </p:sp>
        <p:sp>
          <p:nvSpPr>
            <p:cNvPr id="16" name="Freeform 43"/>
            <p:cNvSpPr>
              <a:spLocks/>
            </p:cNvSpPr>
            <p:nvPr/>
          </p:nvSpPr>
          <p:spPr bwMode="black">
            <a:xfrm>
              <a:off x="3999" y="1971"/>
              <a:ext cx="224"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a:defRPr/>
              </a:pPr>
              <a:endParaRPr lang="en-US"/>
            </a:p>
          </p:txBody>
        </p:sp>
        <p:sp>
          <p:nvSpPr>
            <p:cNvPr id="17" name="Freeform 44"/>
            <p:cNvSpPr>
              <a:spLocks/>
            </p:cNvSpPr>
            <p:nvPr/>
          </p:nvSpPr>
          <p:spPr bwMode="black">
            <a:xfrm>
              <a:off x="3272" y="1587"/>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a:defRPr/>
              </a:pPr>
              <a:endParaRPr lang="en-US"/>
            </a:p>
          </p:txBody>
        </p:sp>
        <p:sp>
          <p:nvSpPr>
            <p:cNvPr id="18" name="Freeform 45"/>
            <p:cNvSpPr>
              <a:spLocks/>
            </p:cNvSpPr>
            <p:nvPr/>
          </p:nvSpPr>
          <p:spPr bwMode="black">
            <a:xfrm>
              <a:off x="3500"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a:defRPr/>
              </a:pPr>
              <a:endParaRPr lang="en-US"/>
            </a:p>
          </p:txBody>
        </p:sp>
        <p:sp>
          <p:nvSpPr>
            <p:cNvPr id="19" name="Freeform 46"/>
            <p:cNvSpPr>
              <a:spLocks/>
            </p:cNvSpPr>
            <p:nvPr/>
          </p:nvSpPr>
          <p:spPr bwMode="black">
            <a:xfrm>
              <a:off x="3721"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a:defRPr/>
              </a:pPr>
              <a:endParaRPr lang="en-US"/>
            </a:p>
          </p:txBody>
        </p:sp>
        <p:sp>
          <p:nvSpPr>
            <p:cNvPr id="20" name="Freeform 47"/>
            <p:cNvSpPr>
              <a:spLocks/>
            </p:cNvSpPr>
            <p:nvPr/>
          </p:nvSpPr>
          <p:spPr bwMode="black">
            <a:xfrm>
              <a:off x="3949"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a:defRPr/>
              </a:pPr>
              <a:endParaRPr lang="en-US"/>
            </a:p>
          </p:txBody>
        </p:sp>
        <p:sp>
          <p:nvSpPr>
            <p:cNvPr id="21" name="Freeform 48"/>
            <p:cNvSpPr>
              <a:spLocks/>
            </p:cNvSpPr>
            <p:nvPr/>
          </p:nvSpPr>
          <p:spPr bwMode="black">
            <a:xfrm>
              <a:off x="4171"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a:defRPr/>
              </a:pPr>
              <a:endParaRPr lang="en-US"/>
            </a:p>
          </p:txBody>
        </p:sp>
        <p:sp>
          <p:nvSpPr>
            <p:cNvPr id="22" name="Freeform 49"/>
            <p:cNvSpPr>
              <a:spLocks/>
            </p:cNvSpPr>
            <p:nvPr/>
          </p:nvSpPr>
          <p:spPr bwMode="black">
            <a:xfrm>
              <a:off x="4399"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a:defRPr/>
              </a:pPr>
              <a:endParaRPr lang="en-US"/>
            </a:p>
          </p:txBody>
        </p:sp>
        <p:sp>
          <p:nvSpPr>
            <p:cNvPr id="23" name="Freeform 50"/>
            <p:cNvSpPr>
              <a:spLocks/>
            </p:cNvSpPr>
            <p:nvPr/>
          </p:nvSpPr>
          <p:spPr bwMode="black">
            <a:xfrm>
              <a:off x="4625" y="1320"/>
              <a:ext cx="83"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a:defRPr/>
              </a:pPr>
              <a:endParaRPr lang="en-US"/>
            </a:p>
          </p:txBody>
        </p:sp>
        <p:sp>
          <p:nvSpPr>
            <p:cNvPr id="24" name="Freeform 51"/>
            <p:cNvSpPr>
              <a:spLocks/>
            </p:cNvSpPr>
            <p:nvPr/>
          </p:nvSpPr>
          <p:spPr bwMode="black">
            <a:xfrm>
              <a:off x="4848"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a:defRPr/>
              </a:pPr>
              <a:endParaRPr lang="en-US"/>
            </a:p>
          </p:txBody>
        </p:sp>
        <p:sp>
          <p:nvSpPr>
            <p:cNvPr id="25" name="Freeform 52"/>
            <p:cNvSpPr>
              <a:spLocks/>
            </p:cNvSpPr>
            <p:nvPr/>
          </p:nvSpPr>
          <p:spPr bwMode="black">
            <a:xfrm>
              <a:off x="5074" y="1587"/>
              <a:ext cx="83"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a:defRPr/>
              </a:pPr>
              <a:endParaRPr lang="en-US"/>
            </a:p>
          </p:txBody>
        </p:sp>
      </p:grpSp>
      <p:sp>
        <p:nvSpPr>
          <p:cNvPr id="1103925" name="Rectangle 53"/>
          <p:cNvSpPr>
            <a:spLocks noGrp="1" noChangeArrowheads="1"/>
          </p:cNvSpPr>
          <p:nvPr>
            <p:ph type="ctrTitle"/>
          </p:nvPr>
        </p:nvSpPr>
        <p:spPr bwMode="white">
          <a:xfrm>
            <a:off x="650875" y="2557463"/>
            <a:ext cx="7669213" cy="830262"/>
          </a:xfrm>
          <a:ln/>
        </p:spPr>
        <p:txBody>
          <a:bodyPr anchor="ctr"/>
          <a:lstStyle>
            <a:lvl1pPr>
              <a:defRPr>
                <a:solidFill>
                  <a:srgbClr val="FFFFFF"/>
                </a:solidFill>
              </a:defRPr>
            </a:lvl1pPr>
          </a:lstStyle>
          <a:p>
            <a:r>
              <a:rPr lang="en-US"/>
              <a:t>Click To Edit Master Title Style</a:t>
            </a:r>
          </a:p>
        </p:txBody>
      </p:sp>
      <p:sp>
        <p:nvSpPr>
          <p:cNvPr id="1103926" name="Rectangle 54"/>
          <p:cNvSpPr>
            <a:spLocks noGrp="1" noChangeArrowheads="1"/>
          </p:cNvSpPr>
          <p:nvPr>
            <p:ph type="subTitle" idx="1"/>
          </p:nvPr>
        </p:nvSpPr>
        <p:spPr>
          <a:xfrm>
            <a:off x="650875" y="4733925"/>
            <a:ext cx="6940550" cy="419100"/>
          </a:xfrm>
          <a:ln/>
        </p:spPr>
        <p:txBody>
          <a:bodyPr/>
          <a:lstStyle>
            <a:lvl1pPr marL="0" indent="0">
              <a:lnSpc>
                <a:spcPct val="90000"/>
              </a:lnSpc>
              <a:spcBef>
                <a:spcPct val="0"/>
              </a:spcBef>
              <a:buFont typeface="Wingdings" pitchFamily="2" charset="2"/>
              <a:buNone/>
              <a:defRPr sz="2000" b="1"/>
            </a:lvl1pPr>
          </a:lstStyle>
          <a:p>
            <a:r>
              <a:rPr lang="en-US"/>
              <a:t>Click to Edit Master Subtitle Style</a:t>
            </a:r>
          </a:p>
        </p:txBody>
      </p:sp>
      <p:pic>
        <p:nvPicPr>
          <p:cNvPr id="27" name="Picture 46" descr="LAJ58257"/>
          <p:cNvPicPr>
            <a:picLocks noChangeAspect="1" noChangeArrowheads="1"/>
          </p:cNvPicPr>
          <p:nvPr userDrawn="1"/>
        </p:nvPicPr>
        <p:blipFill>
          <a:blip r:embed="rId2" cstate="print"/>
          <a:srcRect t="10538" r="4111"/>
          <a:stretch>
            <a:fillRect/>
          </a:stretch>
        </p:blipFill>
        <p:spPr bwMode="auto">
          <a:xfrm>
            <a:off x="5228216" y="1612500"/>
            <a:ext cx="3894268" cy="2726734"/>
          </a:xfrm>
          <a:prstGeom prst="rect">
            <a:avLst/>
          </a:prstGeom>
          <a:noFill/>
          <a:ln w="25400" algn="ctr">
            <a:solidFill>
              <a:srgbClr val="C0C0C4"/>
            </a:solid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520825"/>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304800"/>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304800"/>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1520825"/>
            <a:ext cx="7940675" cy="3571875"/>
          </a:xfrm>
        </p:spPr>
        <p:txBody>
          <a:bodyPr/>
          <a:lstStyle/>
          <a:p>
            <a:pPr lvl="0"/>
            <a:endParaRPr lang="en-US" noProof="0" smtClean="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99783" name="Rectangle 7"/>
          <p:cNvSpPr>
            <a:spLocks noChangeArrowheads="1"/>
          </p:cNvSpPr>
          <p:nvPr/>
        </p:nvSpPr>
        <p:spPr bwMode="auto">
          <a:xfrm>
            <a:off x="8234363" y="6638925"/>
            <a:ext cx="679450" cy="219075"/>
          </a:xfrm>
          <a:prstGeom prst="rect">
            <a:avLst/>
          </a:prstGeom>
          <a:noFill/>
          <a:ln w="9525" algn="ctr">
            <a:noFill/>
            <a:miter lim="800000"/>
            <a:headEnd/>
            <a:tailEnd/>
          </a:ln>
          <a:effectLst/>
        </p:spPr>
        <p:txBody>
          <a:bodyPr wrap="none" lIns="82124" tIns="41061" rIns="82124" bIns="41061" anchor="b" anchorCtr="1">
            <a:spAutoFit/>
          </a:bodyPr>
          <a:lstStyle/>
          <a:p>
            <a:pPr algn="l" defTabSz="814388">
              <a:lnSpc>
                <a:spcPct val="100000"/>
              </a:lnSpc>
              <a:defRPr/>
            </a:pPr>
            <a:r>
              <a:rPr lang="en-US" sz="900">
                <a:solidFill>
                  <a:srgbClr val="C0C0C0"/>
                </a:solidFill>
              </a:rPr>
              <a:t>IBSG - </a:t>
            </a:r>
            <a:fld id="{D25CF296-2F4F-4AF0-AB25-18ADEC31F925}" type="slidenum">
              <a:rPr lang="en-US" sz="900">
                <a:solidFill>
                  <a:srgbClr val="C0C0C0"/>
                </a:solidFill>
              </a:rPr>
              <a:pPr algn="l" defTabSz="814388">
                <a:lnSpc>
                  <a:spcPct val="100000"/>
                </a:lnSpc>
                <a:defRPr/>
              </a:pPr>
              <a:t>‹#›</a:t>
            </a:fld>
            <a:endParaRPr lang="en-US" sz="900">
              <a:solidFill>
                <a:srgbClr val="C0C0C0"/>
              </a:solidFill>
            </a:endParaRPr>
          </a:p>
        </p:txBody>
      </p:sp>
      <p:sp>
        <p:nvSpPr>
          <p:cNvPr id="1099784" name="Rectangle 8"/>
          <p:cNvSpPr>
            <a:spLocks noChangeArrowheads="1"/>
          </p:cNvSpPr>
          <p:nvPr/>
        </p:nvSpPr>
        <p:spPr bwMode="auto">
          <a:xfrm>
            <a:off x="1662113" y="6673850"/>
            <a:ext cx="2427287" cy="188913"/>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a:solidFill>
                  <a:srgbClr val="C0C0C0"/>
                </a:solidFill>
              </a:rPr>
              <a:t>Copyright © 2007 Cisco Systems, Inc. All rights reserved.</a:t>
            </a:r>
          </a:p>
        </p:txBody>
      </p:sp>
      <p:sp>
        <p:nvSpPr>
          <p:cNvPr id="1099785" name="Rectangle 9"/>
          <p:cNvSpPr>
            <a:spLocks noChangeArrowheads="1"/>
          </p:cNvSpPr>
          <p:nvPr/>
        </p:nvSpPr>
        <p:spPr bwMode="auto">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1000" b="1">
                <a:solidFill>
                  <a:srgbClr val="C0C0C0"/>
                </a:solidFill>
              </a:rPr>
              <a:t>Cisco Confidential</a:t>
            </a: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2850" name="Rectangle 2"/>
          <p:cNvSpPr>
            <a:spLocks noChangeArrowheads="1"/>
          </p:cNvSpPr>
          <p:nvPr/>
        </p:nvSpPr>
        <p:spPr bwMode="auto">
          <a:xfrm>
            <a:off x="0" y="114300"/>
            <a:ext cx="9144000" cy="1028700"/>
          </a:xfrm>
          <a:prstGeom prst="rect">
            <a:avLst/>
          </a:prstGeom>
          <a:solidFill>
            <a:srgbClr val="EAEAEA"/>
          </a:solidFill>
          <a:ln w="9525" algn="ctr">
            <a:noFill/>
            <a:miter lim="800000"/>
            <a:headEnd/>
            <a:tailEnd/>
          </a:ln>
          <a:effectLst/>
        </p:spPr>
        <p:txBody>
          <a:bodyPr wrap="none" lIns="82124" tIns="41061" rIns="82124" bIns="41061" anchor="ctr">
            <a:spAutoFit/>
          </a:bodyPr>
          <a:lstStyle/>
          <a:p>
            <a:pPr>
              <a:defRPr/>
            </a:pPr>
            <a:endParaRPr lang="en-US"/>
          </a:p>
        </p:txBody>
      </p:sp>
      <p:sp>
        <p:nvSpPr>
          <p:cNvPr id="1102851" name="Line 3"/>
          <p:cNvSpPr>
            <a:spLocks noChangeShapeType="1"/>
          </p:cNvSpPr>
          <p:nvPr/>
        </p:nvSpPr>
        <p:spPr bwMode="auto">
          <a:xfrm>
            <a:off x="0" y="6610350"/>
            <a:ext cx="9144000" cy="0"/>
          </a:xfrm>
          <a:prstGeom prst="line">
            <a:avLst/>
          </a:prstGeom>
          <a:noFill/>
          <a:ln w="28575">
            <a:solidFill>
              <a:srgbClr val="015F85"/>
            </a:solidFill>
            <a:round/>
            <a:headEnd/>
            <a:tailEnd/>
          </a:ln>
          <a:effectLst/>
        </p:spPr>
        <p:txBody>
          <a:bodyPr wrap="none" lIns="82124" tIns="41061" rIns="82124" bIns="41061" anchor="ctr">
            <a:spAutoFit/>
          </a:bodyPr>
          <a:lstStyle/>
          <a:p>
            <a:pPr>
              <a:defRPr/>
            </a:pPr>
            <a:endParaRPr lang="en-US"/>
          </a:p>
        </p:txBody>
      </p:sp>
      <p:sp>
        <p:nvSpPr>
          <p:cNvPr id="3076" name="Rectangle 4"/>
          <p:cNvSpPr>
            <a:spLocks noGrp="1" noChangeArrowheads="1"/>
          </p:cNvSpPr>
          <p:nvPr>
            <p:ph type="title"/>
          </p:nvPr>
        </p:nvSpPr>
        <p:spPr bwMode="auto">
          <a:xfrm>
            <a:off x="655638" y="30480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077" name="Rectangle 6"/>
          <p:cNvSpPr>
            <a:spLocks noGrp="1" noChangeArrowheads="1"/>
          </p:cNvSpPr>
          <p:nvPr>
            <p:ph type="body" idx="1"/>
          </p:nvPr>
        </p:nvSpPr>
        <p:spPr bwMode="auto">
          <a:xfrm>
            <a:off x="655638" y="1520825"/>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2855" name="Rectangle 7"/>
          <p:cNvSpPr>
            <a:spLocks noChangeArrowheads="1"/>
          </p:cNvSpPr>
          <p:nvPr/>
        </p:nvSpPr>
        <p:spPr bwMode="auto">
          <a:xfrm>
            <a:off x="8234363" y="6638925"/>
            <a:ext cx="679450" cy="219075"/>
          </a:xfrm>
          <a:prstGeom prst="rect">
            <a:avLst/>
          </a:prstGeom>
          <a:noFill/>
          <a:ln w="9525" algn="ctr">
            <a:noFill/>
            <a:miter lim="800000"/>
            <a:headEnd/>
            <a:tailEnd/>
          </a:ln>
          <a:effectLst/>
        </p:spPr>
        <p:txBody>
          <a:bodyPr wrap="none" lIns="82124" tIns="41061" rIns="82124" bIns="41061" anchor="b" anchorCtr="1">
            <a:spAutoFit/>
          </a:bodyPr>
          <a:lstStyle/>
          <a:p>
            <a:pPr algn="l" defTabSz="814388">
              <a:lnSpc>
                <a:spcPct val="100000"/>
              </a:lnSpc>
              <a:defRPr/>
            </a:pPr>
            <a:r>
              <a:rPr lang="en-US" sz="900">
                <a:solidFill>
                  <a:srgbClr val="C0C0C0"/>
                </a:solidFill>
              </a:rPr>
              <a:t>IBSG - </a:t>
            </a:r>
            <a:fld id="{7911B0D2-8F2A-47E9-933E-B9E35D35ACB4}" type="slidenum">
              <a:rPr lang="en-US" sz="900">
                <a:solidFill>
                  <a:srgbClr val="C0C0C0"/>
                </a:solidFill>
              </a:rPr>
              <a:pPr algn="l" defTabSz="814388">
                <a:lnSpc>
                  <a:spcPct val="100000"/>
                </a:lnSpc>
                <a:defRPr/>
              </a:pPr>
              <a:t>‹#›</a:t>
            </a:fld>
            <a:endParaRPr lang="en-US" sz="900">
              <a:solidFill>
                <a:srgbClr val="C0C0C0"/>
              </a:solidFill>
            </a:endParaRPr>
          </a:p>
        </p:txBody>
      </p:sp>
      <p:sp>
        <p:nvSpPr>
          <p:cNvPr id="1102856" name="Rectangle 8"/>
          <p:cNvSpPr>
            <a:spLocks noChangeArrowheads="1"/>
          </p:cNvSpPr>
          <p:nvPr/>
        </p:nvSpPr>
        <p:spPr bwMode="auto">
          <a:xfrm>
            <a:off x="0" y="0"/>
            <a:ext cx="9144000" cy="177800"/>
          </a:xfrm>
          <a:prstGeom prst="rect">
            <a:avLst/>
          </a:prstGeom>
          <a:solidFill>
            <a:srgbClr val="015F85"/>
          </a:solidFill>
          <a:ln w="25400" algn="ctr">
            <a:noFill/>
            <a:miter lim="800000"/>
            <a:headEnd/>
            <a:tailEnd/>
          </a:ln>
          <a:effectLst/>
        </p:spPr>
        <p:txBody>
          <a:bodyPr wrap="none" anchor="ctr"/>
          <a:lstStyle/>
          <a:p>
            <a:pPr>
              <a:defRPr/>
            </a:pPr>
            <a:endParaRPr lang="en-US"/>
          </a:p>
        </p:txBody>
      </p:sp>
      <p:sp>
        <p:nvSpPr>
          <p:cNvPr id="1102857" name="Rectangle 9"/>
          <p:cNvSpPr>
            <a:spLocks noChangeArrowheads="1"/>
          </p:cNvSpPr>
          <p:nvPr/>
        </p:nvSpPr>
        <p:spPr bwMode="auto">
          <a:xfrm>
            <a:off x="1662113" y="6673850"/>
            <a:ext cx="2427287" cy="188913"/>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a:solidFill>
                  <a:srgbClr val="C0C0C0"/>
                </a:solidFill>
              </a:rPr>
              <a:t>Copyright © 2007 Cisco Systems, Inc. All rights reserved.</a:t>
            </a:r>
          </a:p>
        </p:txBody>
      </p:sp>
      <p:sp>
        <p:nvSpPr>
          <p:cNvPr id="1102858" name="Rectangle 10"/>
          <p:cNvSpPr>
            <a:spLocks noChangeArrowheads="1"/>
          </p:cNvSpPr>
          <p:nvPr/>
        </p:nvSpPr>
        <p:spPr bwMode="auto">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1000" b="1">
                <a:solidFill>
                  <a:srgbClr val="C0C0C0"/>
                </a:solidFill>
              </a:rPr>
              <a:t>Cisco Confidential</a:t>
            </a:r>
          </a:p>
        </p:txBody>
      </p:sp>
      <p:sp>
        <p:nvSpPr>
          <p:cNvPr id="1102859" name="Rectangle 11"/>
          <p:cNvSpPr>
            <a:spLocks noChangeArrowheads="1"/>
          </p:cNvSpPr>
          <p:nvPr/>
        </p:nvSpPr>
        <p:spPr bwMode="auto">
          <a:xfrm>
            <a:off x="0" y="114300"/>
            <a:ext cx="9144000" cy="1028700"/>
          </a:xfrm>
          <a:prstGeom prst="rect">
            <a:avLst/>
          </a:prstGeom>
          <a:solidFill>
            <a:srgbClr val="EAEAEA"/>
          </a:solidFill>
          <a:ln w="9525" algn="ctr">
            <a:noFill/>
            <a:miter lim="800000"/>
            <a:headEnd/>
            <a:tailEnd/>
          </a:ln>
          <a:effectLst/>
        </p:spPr>
        <p:txBody>
          <a:bodyPr wrap="none" lIns="82124" tIns="41061" rIns="82124" bIns="41061" anchor="ctr">
            <a:spAutoFit/>
          </a:bodyPr>
          <a:lstStyle/>
          <a:p>
            <a:pPr>
              <a:defRPr/>
            </a:pPr>
            <a:endParaRPr lang="en-US"/>
          </a:p>
        </p:txBody>
      </p:sp>
      <p:sp>
        <p:nvSpPr>
          <p:cNvPr id="1102860" name="Line 12"/>
          <p:cNvSpPr>
            <a:spLocks noChangeShapeType="1"/>
          </p:cNvSpPr>
          <p:nvPr/>
        </p:nvSpPr>
        <p:spPr bwMode="auto">
          <a:xfrm>
            <a:off x="0" y="6610350"/>
            <a:ext cx="9144000" cy="0"/>
          </a:xfrm>
          <a:prstGeom prst="line">
            <a:avLst/>
          </a:prstGeom>
          <a:noFill/>
          <a:ln w="28575">
            <a:solidFill>
              <a:srgbClr val="015F85"/>
            </a:solidFill>
            <a:round/>
            <a:headEnd/>
            <a:tailEnd/>
          </a:ln>
          <a:effectLst/>
        </p:spPr>
        <p:txBody>
          <a:bodyPr wrap="none" lIns="82124" tIns="41061" rIns="82124" bIns="41061" anchor="ctr">
            <a:spAutoFit/>
          </a:bodyPr>
          <a:lstStyle/>
          <a:p>
            <a:pPr>
              <a:defRPr/>
            </a:pPr>
            <a:endParaRPr lang="en-US"/>
          </a:p>
        </p:txBody>
      </p:sp>
      <p:sp>
        <p:nvSpPr>
          <p:cNvPr id="1102861" name="Rectangle 13"/>
          <p:cNvSpPr>
            <a:spLocks noChangeArrowheads="1"/>
          </p:cNvSpPr>
          <p:nvPr/>
        </p:nvSpPr>
        <p:spPr bwMode="auto">
          <a:xfrm>
            <a:off x="8234363" y="6638925"/>
            <a:ext cx="679450" cy="219075"/>
          </a:xfrm>
          <a:prstGeom prst="rect">
            <a:avLst/>
          </a:prstGeom>
          <a:noFill/>
          <a:ln w="9525" algn="ctr">
            <a:noFill/>
            <a:miter lim="800000"/>
            <a:headEnd/>
            <a:tailEnd/>
          </a:ln>
          <a:effectLst/>
        </p:spPr>
        <p:txBody>
          <a:bodyPr wrap="none" lIns="82124" tIns="41061" rIns="82124" bIns="41061" anchor="b" anchorCtr="1">
            <a:spAutoFit/>
          </a:bodyPr>
          <a:lstStyle/>
          <a:p>
            <a:pPr algn="l" defTabSz="814388">
              <a:lnSpc>
                <a:spcPct val="100000"/>
              </a:lnSpc>
              <a:defRPr/>
            </a:pPr>
            <a:r>
              <a:rPr lang="en-US" sz="900">
                <a:solidFill>
                  <a:srgbClr val="C0C0C0"/>
                </a:solidFill>
              </a:rPr>
              <a:t>IBSG - </a:t>
            </a:r>
            <a:fld id="{30AFED66-6A35-4DAA-A0FE-AF2B942ABF63}" type="slidenum">
              <a:rPr lang="en-US" sz="900">
                <a:solidFill>
                  <a:srgbClr val="C0C0C0"/>
                </a:solidFill>
              </a:rPr>
              <a:pPr algn="l" defTabSz="814388">
                <a:lnSpc>
                  <a:spcPct val="100000"/>
                </a:lnSpc>
                <a:defRPr/>
              </a:pPr>
              <a:t>‹#›</a:t>
            </a:fld>
            <a:endParaRPr lang="en-US" sz="900">
              <a:solidFill>
                <a:srgbClr val="C0C0C0"/>
              </a:solidFill>
            </a:endParaRPr>
          </a:p>
        </p:txBody>
      </p:sp>
      <p:sp>
        <p:nvSpPr>
          <p:cNvPr id="1102862" name="Rectangle 14"/>
          <p:cNvSpPr>
            <a:spLocks noChangeArrowheads="1"/>
          </p:cNvSpPr>
          <p:nvPr/>
        </p:nvSpPr>
        <p:spPr bwMode="gray">
          <a:xfrm>
            <a:off x="0" y="0"/>
            <a:ext cx="9144000" cy="177800"/>
          </a:xfrm>
          <a:prstGeom prst="rect">
            <a:avLst/>
          </a:prstGeom>
          <a:solidFill>
            <a:srgbClr val="015F85"/>
          </a:solidFill>
          <a:ln w="25400" algn="ctr">
            <a:noFill/>
            <a:miter lim="800000"/>
            <a:headEnd/>
            <a:tailEnd/>
          </a:ln>
          <a:effectLst/>
        </p:spPr>
        <p:txBody>
          <a:bodyPr wrap="none" anchor="ctr"/>
          <a:lstStyle/>
          <a:p>
            <a:pPr>
              <a:defRPr/>
            </a:pPr>
            <a:endParaRPr lang="en-US"/>
          </a:p>
        </p:txBody>
      </p:sp>
      <p:sp>
        <p:nvSpPr>
          <p:cNvPr id="1102864" name="Rectangle 16"/>
          <p:cNvSpPr>
            <a:spLocks noChangeArrowheads="1"/>
          </p:cNvSpPr>
          <p:nvPr/>
        </p:nvSpPr>
        <p:spPr bwMode="auto">
          <a:xfrm>
            <a:off x="0" y="6632575"/>
            <a:ext cx="1277938" cy="23495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1000" b="1">
                <a:solidFill>
                  <a:srgbClr val="C0C0C0"/>
                </a:solidFill>
              </a:rPr>
              <a:t>Cisco Confidential</a:t>
            </a:r>
          </a:p>
        </p:txBody>
      </p:sp>
    </p:spTree>
  </p:cSld>
  <p:clrMap bg1="lt1" tx1="dk1" bg2="lt2" tx2="dk2" accent1="accent1" accent2="accent2" accent3="accent3" accent4="accent4" accent5="accent5" accent6="accent6" hlink="hlink" folHlink="folHlink"/>
  <p:sldLayoutIdLst>
    <p:sldLayoutId id="2147483798"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9"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chemeClr val="accent1"/>
          </a:solidFill>
          <a:latin typeface="+mj-lt"/>
          <a:ea typeface="+mj-ea"/>
          <a:cs typeface="+mj-cs"/>
        </a:defRPr>
      </a:lvl1pPr>
      <a:lvl2pPr algn="l" defTabSz="814388" rtl="0" eaLnBrk="0" fontAlgn="base" hangingPunct="0">
        <a:lnSpc>
          <a:spcPct val="90000"/>
        </a:lnSpc>
        <a:spcBef>
          <a:spcPct val="0"/>
        </a:spcBef>
        <a:spcAft>
          <a:spcPct val="0"/>
        </a:spcAft>
        <a:defRPr sz="3200" b="1">
          <a:solidFill>
            <a:schemeClr val="accent1"/>
          </a:solidFill>
          <a:latin typeface="Arial" charset="0"/>
        </a:defRPr>
      </a:lvl2pPr>
      <a:lvl3pPr algn="l" defTabSz="814388" rtl="0" eaLnBrk="0" fontAlgn="base" hangingPunct="0">
        <a:lnSpc>
          <a:spcPct val="90000"/>
        </a:lnSpc>
        <a:spcBef>
          <a:spcPct val="0"/>
        </a:spcBef>
        <a:spcAft>
          <a:spcPct val="0"/>
        </a:spcAft>
        <a:defRPr sz="3200" b="1">
          <a:solidFill>
            <a:schemeClr val="accent1"/>
          </a:solidFill>
          <a:latin typeface="Arial" charset="0"/>
        </a:defRPr>
      </a:lvl3pPr>
      <a:lvl4pPr algn="l" defTabSz="814388" rtl="0" eaLnBrk="0" fontAlgn="base" hangingPunct="0">
        <a:lnSpc>
          <a:spcPct val="90000"/>
        </a:lnSpc>
        <a:spcBef>
          <a:spcPct val="0"/>
        </a:spcBef>
        <a:spcAft>
          <a:spcPct val="0"/>
        </a:spcAft>
        <a:defRPr sz="3200" b="1">
          <a:solidFill>
            <a:schemeClr val="accent1"/>
          </a:solidFill>
          <a:latin typeface="Arial" charset="0"/>
        </a:defRPr>
      </a:lvl4pPr>
      <a:lvl5pPr algn="l" defTabSz="814388" rtl="0" eaLnBrk="0" fontAlgn="base" hangingPunct="0">
        <a:lnSpc>
          <a:spcPct val="90000"/>
        </a:lnSpc>
        <a:spcBef>
          <a:spcPct val="0"/>
        </a:spcBef>
        <a:spcAft>
          <a:spcPct val="0"/>
        </a:spcAft>
        <a:defRPr sz="3200" b="1">
          <a:solidFill>
            <a:schemeClr val="accent1"/>
          </a:solidFill>
          <a:latin typeface="Arial" charset="0"/>
        </a:defRPr>
      </a:lvl5pPr>
      <a:lvl6pPr marL="457200" algn="l" defTabSz="814388" rtl="0" fontAlgn="base">
        <a:lnSpc>
          <a:spcPct val="90000"/>
        </a:lnSpc>
        <a:spcBef>
          <a:spcPct val="0"/>
        </a:spcBef>
        <a:spcAft>
          <a:spcPct val="0"/>
        </a:spcAft>
        <a:defRPr sz="3200" b="1">
          <a:solidFill>
            <a:schemeClr val="accent1"/>
          </a:solidFill>
          <a:latin typeface="Arial" charset="0"/>
        </a:defRPr>
      </a:lvl6pPr>
      <a:lvl7pPr marL="914400" algn="l" defTabSz="814388" rtl="0" fontAlgn="base">
        <a:lnSpc>
          <a:spcPct val="90000"/>
        </a:lnSpc>
        <a:spcBef>
          <a:spcPct val="0"/>
        </a:spcBef>
        <a:spcAft>
          <a:spcPct val="0"/>
        </a:spcAft>
        <a:defRPr sz="3200" b="1">
          <a:solidFill>
            <a:schemeClr val="accent1"/>
          </a:solidFill>
          <a:latin typeface="Arial" charset="0"/>
        </a:defRPr>
      </a:lvl7pPr>
      <a:lvl8pPr marL="1371600" algn="l" defTabSz="814388" rtl="0" fontAlgn="base">
        <a:lnSpc>
          <a:spcPct val="90000"/>
        </a:lnSpc>
        <a:spcBef>
          <a:spcPct val="0"/>
        </a:spcBef>
        <a:spcAft>
          <a:spcPct val="0"/>
        </a:spcAft>
        <a:defRPr sz="3200" b="1">
          <a:solidFill>
            <a:schemeClr val="accent1"/>
          </a:solidFill>
          <a:latin typeface="Arial" charset="0"/>
        </a:defRPr>
      </a:lvl8pPr>
      <a:lvl9pPr marL="1828800" algn="l" defTabSz="814388" rtl="0" fontAlgn="base">
        <a:lnSpc>
          <a:spcPct val="90000"/>
        </a:lnSpc>
        <a:spcBef>
          <a:spcPct val="0"/>
        </a:spcBef>
        <a:spcAft>
          <a:spcPct val="0"/>
        </a:spcAft>
        <a:defRPr sz="3200" b="1">
          <a:solidFill>
            <a:schemeClr val="accent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50000"/>
        </a:spcBef>
        <a:spcAft>
          <a:spcPct val="0"/>
        </a:spcAft>
        <a:defRPr sz="2000">
          <a:solidFill>
            <a:schemeClr val="tx1"/>
          </a:solidFill>
          <a:latin typeface="+mn-lt"/>
        </a:defRPr>
      </a:lvl2pPr>
      <a:lvl3pPr marL="914400" algn="l" defTabSz="814388" rtl="0" eaLnBrk="0" fontAlgn="base" hangingPunct="0">
        <a:lnSpc>
          <a:spcPct val="95000"/>
        </a:lnSpc>
        <a:spcBef>
          <a:spcPct val="50000"/>
        </a:spcBef>
        <a:spcAft>
          <a:spcPct val="0"/>
        </a:spcAft>
        <a:defRPr sz="2000">
          <a:solidFill>
            <a:schemeClr val="tx1"/>
          </a:solidFill>
          <a:latin typeface="+mn-lt"/>
        </a:defRPr>
      </a:lvl3pPr>
      <a:lvl4pPr marL="1254125" indent="117475" algn="l" defTabSz="814388" rtl="0" eaLnBrk="0" fontAlgn="base" hangingPunct="0">
        <a:lnSpc>
          <a:spcPct val="95000"/>
        </a:lnSpc>
        <a:spcBef>
          <a:spcPct val="50000"/>
        </a:spcBef>
        <a:spcAft>
          <a:spcPct val="0"/>
        </a:spcAft>
        <a:defRPr sz="2000">
          <a:solidFill>
            <a:schemeClr val="tx1"/>
          </a:solidFill>
          <a:latin typeface="+mn-lt"/>
        </a:defRPr>
      </a:lvl4pPr>
      <a:lvl5pPr marL="1604963" indent="223838" algn="l" defTabSz="814388" rtl="0" eaLnBrk="0" fontAlgn="base" hangingPunct="0">
        <a:lnSpc>
          <a:spcPct val="95000"/>
        </a:lnSpc>
        <a:spcBef>
          <a:spcPct val="50000"/>
        </a:spcBef>
        <a:spcAft>
          <a:spcPct val="0"/>
        </a:spcAft>
        <a:defRPr sz="2000">
          <a:solidFill>
            <a:schemeClr val="tx1"/>
          </a:solidFill>
          <a:latin typeface="+mn-lt"/>
        </a:defRPr>
      </a:lvl5pPr>
      <a:lvl6pPr marL="2062163" algn="l" defTabSz="814388" rtl="0" eaLnBrk="0" fontAlgn="base" hangingPunct="0">
        <a:lnSpc>
          <a:spcPct val="95000"/>
        </a:lnSpc>
        <a:spcBef>
          <a:spcPct val="50000"/>
        </a:spcBef>
        <a:spcAft>
          <a:spcPct val="0"/>
        </a:spcAft>
        <a:defRPr sz="2000">
          <a:solidFill>
            <a:schemeClr val="tx1"/>
          </a:solidFill>
          <a:latin typeface="+mn-lt"/>
        </a:defRPr>
      </a:lvl6pPr>
      <a:lvl7pPr marL="2519363" algn="l" defTabSz="814388" rtl="0" eaLnBrk="0" fontAlgn="base" hangingPunct="0">
        <a:lnSpc>
          <a:spcPct val="95000"/>
        </a:lnSpc>
        <a:spcBef>
          <a:spcPct val="50000"/>
        </a:spcBef>
        <a:spcAft>
          <a:spcPct val="0"/>
        </a:spcAft>
        <a:defRPr sz="2000">
          <a:solidFill>
            <a:schemeClr val="tx1"/>
          </a:solidFill>
          <a:latin typeface="+mn-lt"/>
        </a:defRPr>
      </a:lvl7pPr>
      <a:lvl8pPr marL="2976563" algn="l" defTabSz="814388" rtl="0" eaLnBrk="0" fontAlgn="base" hangingPunct="0">
        <a:lnSpc>
          <a:spcPct val="95000"/>
        </a:lnSpc>
        <a:spcBef>
          <a:spcPct val="50000"/>
        </a:spcBef>
        <a:spcAft>
          <a:spcPct val="0"/>
        </a:spcAft>
        <a:defRPr sz="2000">
          <a:solidFill>
            <a:schemeClr val="tx1"/>
          </a:solidFill>
          <a:latin typeface="+mn-lt"/>
        </a:defRPr>
      </a:lvl8pPr>
      <a:lvl9pPr marL="3433763" algn="l" defTabSz="814388" rtl="0" eaLnBrk="0" fontAlgn="base" hangingPunct="0">
        <a:lnSpc>
          <a:spcPct val="95000"/>
        </a:lnSpc>
        <a:spcBef>
          <a:spcPct val="5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1.wmf"/><Relationship Id="rId18" Type="http://schemas.openxmlformats.org/officeDocument/2006/relationships/image" Target="../media/image36.wmf"/><Relationship Id="rId3" Type="http://schemas.openxmlformats.org/officeDocument/2006/relationships/image" Target="../media/image21.emf"/><Relationship Id="rId7" Type="http://schemas.openxmlformats.org/officeDocument/2006/relationships/image" Target="../media/image25.png"/><Relationship Id="rId12" Type="http://schemas.openxmlformats.org/officeDocument/2006/relationships/image" Target="../media/image30.emf"/><Relationship Id="rId17" Type="http://schemas.openxmlformats.org/officeDocument/2006/relationships/image" Target="../media/image35.wmf"/><Relationship Id="rId2" Type="http://schemas.openxmlformats.org/officeDocument/2006/relationships/image" Target="../media/image20.wmf"/><Relationship Id="rId16" Type="http://schemas.openxmlformats.org/officeDocument/2006/relationships/image" Target="../media/image34.emf"/><Relationship Id="rId20" Type="http://schemas.openxmlformats.org/officeDocument/2006/relationships/image" Target="../media/image38.png"/><Relationship Id="rId1" Type="http://schemas.openxmlformats.org/officeDocument/2006/relationships/slideLayout" Target="../slideLayouts/slideLayout18.xml"/><Relationship Id="rId6" Type="http://schemas.openxmlformats.org/officeDocument/2006/relationships/image" Target="../media/image24.wmf"/><Relationship Id="rId11" Type="http://schemas.openxmlformats.org/officeDocument/2006/relationships/image" Target="../media/image29.png"/><Relationship Id="rId5" Type="http://schemas.openxmlformats.org/officeDocument/2006/relationships/image" Target="../media/image23.wmf"/><Relationship Id="rId15" Type="http://schemas.openxmlformats.org/officeDocument/2006/relationships/image" Target="../media/image33.emf"/><Relationship Id="rId10" Type="http://schemas.openxmlformats.org/officeDocument/2006/relationships/image" Target="../media/image28.wmf"/><Relationship Id="rId19" Type="http://schemas.openxmlformats.org/officeDocument/2006/relationships/image" Target="../media/image37.emf"/><Relationship Id="rId4" Type="http://schemas.openxmlformats.org/officeDocument/2006/relationships/image" Target="../media/image22.wmf"/><Relationship Id="rId9" Type="http://schemas.openxmlformats.org/officeDocument/2006/relationships/image" Target="../media/image27.emf"/><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22238" y="1757363"/>
            <a:ext cx="4694237" cy="2322512"/>
          </a:xfrm>
        </p:spPr>
        <p:txBody>
          <a:bodyPr/>
          <a:lstStyle/>
          <a:p>
            <a:pPr eaLnBrk="1" hangingPunct="1"/>
            <a:r>
              <a:rPr lang="en-US" sz="2400" dirty="0" smtClean="0"/>
              <a:t>Digital Health for Rural Communities: a Spectrum of Challenges</a:t>
            </a:r>
            <a:br>
              <a:rPr lang="en-US" sz="2400" dirty="0" smtClean="0"/>
            </a:br>
            <a:r>
              <a:rPr lang="en-US" sz="2400" dirty="0" smtClean="0"/>
              <a:t> </a:t>
            </a:r>
            <a:r>
              <a:rPr lang="en-US" dirty="0" smtClean="0"/>
              <a:t/>
            </a:r>
            <a:br>
              <a:rPr lang="en-US" dirty="0" smtClean="0"/>
            </a:br>
            <a:r>
              <a:rPr lang="en-US" dirty="0" smtClean="0"/>
              <a:t> </a:t>
            </a:r>
            <a:r>
              <a:rPr lang="en-US" sz="2000" dirty="0" err="1" smtClean="0"/>
              <a:t>ITU</a:t>
            </a:r>
            <a:r>
              <a:rPr lang="en-US" sz="2000" dirty="0" smtClean="0"/>
              <a:t>, Geneva, 17 September  2010</a:t>
            </a:r>
          </a:p>
        </p:txBody>
      </p:sp>
      <p:sp>
        <p:nvSpPr>
          <p:cNvPr id="5123" name="Rectangle 3"/>
          <p:cNvSpPr>
            <a:spLocks noGrp="1" noChangeArrowheads="1"/>
          </p:cNvSpPr>
          <p:nvPr>
            <p:ph type="subTitle" idx="1"/>
          </p:nvPr>
        </p:nvSpPr>
        <p:spPr>
          <a:xfrm>
            <a:off x="379413" y="4981575"/>
            <a:ext cx="6940550" cy="1285875"/>
          </a:xfrm>
        </p:spPr>
        <p:txBody>
          <a:bodyPr/>
          <a:lstStyle/>
          <a:p>
            <a:r>
              <a:rPr lang="en-US" dirty="0" smtClean="0"/>
              <a:t>Peter Drury PhD.,</a:t>
            </a:r>
          </a:p>
          <a:p>
            <a:r>
              <a:rPr lang="en-GB" dirty="0" smtClean="0"/>
              <a:t>Director, Health and Development</a:t>
            </a:r>
            <a:endParaRPr lang="en-US" dirty="0" smtClean="0"/>
          </a:p>
          <a:p>
            <a:r>
              <a:rPr lang="en-US" dirty="0" smtClean="0"/>
              <a:t>Internet Business Solutions Group</a:t>
            </a:r>
          </a:p>
          <a:p>
            <a:r>
              <a:rPr lang="en-US" dirty="0" smtClean="0"/>
              <a:t>Emerging Markets</a:t>
            </a:r>
          </a:p>
          <a:p>
            <a:r>
              <a:rPr lang="en-US" dirty="0" smtClean="0"/>
              <a:t>Cisco Systems</a:t>
            </a:r>
          </a:p>
          <a:p>
            <a:r>
              <a:rPr lang="en-GB" dirty="0" smtClean="0"/>
              <a:t>pdrury@cisco.com</a:t>
            </a:r>
            <a:endParaRPr lang="en-US" dirty="0" smtClean="0"/>
          </a:p>
          <a:p>
            <a:endParaRPr lang="en-US" dirty="0" smtClean="0"/>
          </a:p>
          <a:p>
            <a:endParaRPr lang="en-US" dirty="0" smtClean="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61988" y="1285892"/>
            <a:ext cx="7820025" cy="4572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GB" dirty="0" err="1" smtClean="0"/>
              <a:t>lncome</a:t>
            </a:r>
            <a:r>
              <a:rPr lang="en-GB" dirty="0" smtClean="0"/>
              <a:t> Distribution within Brazil</a:t>
            </a:r>
            <a:endParaRPr lang="en-US" dirty="0"/>
          </a:p>
        </p:txBody>
      </p:sp>
      <p:grpSp>
        <p:nvGrpSpPr>
          <p:cNvPr id="3" name="Group 11"/>
          <p:cNvGrpSpPr/>
          <p:nvPr/>
        </p:nvGrpSpPr>
        <p:grpSpPr>
          <a:xfrm>
            <a:off x="1928794" y="5857892"/>
            <a:ext cx="4857784" cy="370838"/>
            <a:chOff x="1928794" y="5857892"/>
            <a:chExt cx="5000660" cy="370838"/>
          </a:xfrm>
        </p:grpSpPr>
        <p:sp>
          <p:nvSpPr>
            <p:cNvPr id="75" name="Right Brace 74"/>
            <p:cNvSpPr/>
            <p:nvPr/>
          </p:nvSpPr>
          <p:spPr>
            <a:xfrm rot="5400000">
              <a:off x="2428860" y="5365148"/>
              <a:ext cx="357190" cy="1357322"/>
            </a:xfrm>
            <a:prstGeom prst="rightBrace">
              <a:avLst>
                <a:gd name="adj1" fmla="val 34388"/>
                <a:gd name="adj2" fmla="val 50000"/>
              </a:avLst>
            </a:pr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76" name="Right Brace 75"/>
            <p:cNvSpPr/>
            <p:nvPr/>
          </p:nvSpPr>
          <p:spPr>
            <a:xfrm rot="5400000">
              <a:off x="5679289" y="5333483"/>
              <a:ext cx="357190" cy="1428760"/>
            </a:xfrm>
            <a:prstGeom prst="rightBrace">
              <a:avLst>
                <a:gd name="adj1" fmla="val 34388"/>
                <a:gd name="adj2" fmla="val 50000"/>
              </a:avLst>
            </a:prstGeom>
            <a:solidFill>
              <a:srgbClr val="FFC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Right Brace 76"/>
            <p:cNvSpPr/>
            <p:nvPr/>
          </p:nvSpPr>
          <p:spPr>
            <a:xfrm rot="5400000">
              <a:off x="4036215" y="5107793"/>
              <a:ext cx="357190" cy="1857388"/>
            </a:xfrm>
            <a:prstGeom prst="rightBrace">
              <a:avLst>
                <a:gd name="adj1" fmla="val 34388"/>
                <a:gd name="adj2" fmla="val 50000"/>
              </a:avLst>
            </a:prstGeom>
            <a:solidFill>
              <a:srgbClr val="FFC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Right Brace 77"/>
            <p:cNvSpPr/>
            <p:nvPr/>
          </p:nvSpPr>
          <p:spPr>
            <a:xfrm rot="5400000">
              <a:off x="6572264" y="5871540"/>
              <a:ext cx="357190" cy="357190"/>
            </a:xfrm>
            <a:prstGeom prst="rightBrace">
              <a:avLst>
                <a:gd name="adj1" fmla="val 34388"/>
                <a:gd name="adj2" fmla="val 50000"/>
              </a:avLst>
            </a:prstGeom>
            <a:solidFill>
              <a:srgbClr val="00B05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9" name="TextBox 78"/>
          <p:cNvSpPr txBox="1"/>
          <p:nvPr/>
        </p:nvSpPr>
        <p:spPr>
          <a:xfrm>
            <a:off x="1714480" y="6130451"/>
            <a:ext cx="1656223" cy="461665"/>
          </a:xfrm>
          <a:prstGeom prst="rect">
            <a:avLst/>
          </a:prstGeom>
          <a:noFill/>
        </p:spPr>
        <p:txBody>
          <a:bodyPr wrap="none" rtlCol="0">
            <a:spAutoFit/>
          </a:bodyPr>
          <a:lstStyle/>
          <a:p>
            <a:r>
              <a:rPr lang="en-GB" b="1" dirty="0" smtClean="0">
                <a:solidFill>
                  <a:srgbClr val="FF0000"/>
                </a:solidFill>
              </a:rPr>
              <a:t>HIGH </a:t>
            </a:r>
            <a:r>
              <a:rPr lang="en-GB" b="1" dirty="0" err="1" smtClean="0">
                <a:solidFill>
                  <a:srgbClr val="FF0000"/>
                </a:solidFill>
              </a:rPr>
              <a:t>53M</a:t>
            </a:r>
            <a:endParaRPr lang="en-US" b="1" dirty="0">
              <a:solidFill>
                <a:srgbClr val="FF0000"/>
              </a:solidFill>
            </a:endParaRPr>
          </a:p>
        </p:txBody>
      </p:sp>
      <p:sp>
        <p:nvSpPr>
          <p:cNvPr id="80" name="TextBox 79"/>
          <p:cNvSpPr txBox="1"/>
          <p:nvPr/>
        </p:nvSpPr>
        <p:spPr>
          <a:xfrm>
            <a:off x="3929058" y="6132723"/>
            <a:ext cx="2220480" cy="461665"/>
          </a:xfrm>
          <a:prstGeom prst="rect">
            <a:avLst/>
          </a:prstGeom>
          <a:noFill/>
        </p:spPr>
        <p:txBody>
          <a:bodyPr wrap="none" rtlCol="0">
            <a:spAutoFit/>
          </a:bodyPr>
          <a:lstStyle/>
          <a:p>
            <a:r>
              <a:rPr lang="en-GB" b="1" dirty="0" smtClean="0">
                <a:solidFill>
                  <a:srgbClr val="FFC000"/>
                </a:solidFill>
              </a:rPr>
              <a:t>MIDDLE </a:t>
            </a:r>
            <a:r>
              <a:rPr lang="en-GB" b="1" dirty="0" err="1" smtClean="0">
                <a:solidFill>
                  <a:srgbClr val="FFC000"/>
                </a:solidFill>
              </a:rPr>
              <a:t>128M</a:t>
            </a:r>
            <a:endParaRPr lang="en-US" b="1" dirty="0">
              <a:solidFill>
                <a:srgbClr val="FFC000"/>
              </a:solidFill>
            </a:endParaRPr>
          </a:p>
        </p:txBody>
      </p:sp>
      <p:sp>
        <p:nvSpPr>
          <p:cNvPr id="81" name="TextBox 80"/>
          <p:cNvSpPr txBox="1"/>
          <p:nvPr/>
        </p:nvSpPr>
        <p:spPr>
          <a:xfrm>
            <a:off x="6286512" y="6148643"/>
            <a:ext cx="1586332" cy="461665"/>
          </a:xfrm>
          <a:prstGeom prst="rect">
            <a:avLst/>
          </a:prstGeom>
          <a:noFill/>
        </p:spPr>
        <p:txBody>
          <a:bodyPr wrap="none" rtlCol="0">
            <a:spAutoFit/>
          </a:bodyPr>
          <a:lstStyle/>
          <a:p>
            <a:r>
              <a:rPr lang="en-GB" b="1" dirty="0" smtClean="0">
                <a:solidFill>
                  <a:srgbClr val="00B050"/>
                </a:solidFill>
              </a:rPr>
              <a:t>LOW </a:t>
            </a:r>
            <a:r>
              <a:rPr lang="en-GB" b="1" dirty="0" err="1" smtClean="0">
                <a:solidFill>
                  <a:srgbClr val="00B050"/>
                </a:solidFill>
              </a:rPr>
              <a:t>11M</a:t>
            </a:r>
            <a:endParaRPr lang="en-US" b="1" dirty="0">
              <a:solidFill>
                <a:srgbClr val="00B050"/>
              </a:solidFill>
            </a:endParaRPr>
          </a:p>
        </p:txBody>
      </p:sp>
      <p:sp>
        <p:nvSpPr>
          <p:cNvPr id="14" name="Rectangle 206"/>
          <p:cNvSpPr>
            <a:spLocks noChangeArrowheads="1"/>
          </p:cNvSpPr>
          <p:nvPr/>
        </p:nvSpPr>
        <p:spPr bwMode="auto">
          <a:xfrm>
            <a:off x="37810" y="6449161"/>
            <a:ext cx="1909177" cy="123111"/>
          </a:xfrm>
          <a:prstGeom prst="rect">
            <a:avLst/>
          </a:prstGeom>
          <a:noFill/>
          <a:ln w="9525">
            <a:noFill/>
            <a:miter lim="800000"/>
            <a:headEnd/>
            <a:tailEnd/>
          </a:ln>
        </p:spPr>
        <p:txBody>
          <a:bodyPr wrap="none" lIns="0" tIns="0" rIns="0" bIns="0">
            <a:spAutoFit/>
          </a:bodyPr>
          <a:lstStyle/>
          <a:p>
            <a:r>
              <a:rPr lang="pt-BR" sz="800" dirty="0" smtClean="0">
                <a:solidFill>
                  <a:srgbClr val="000000"/>
                </a:solidFill>
              </a:rPr>
              <a:t>Source: World Bank 2008 WDR Table 2.7</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8" name="Picture 4" descr="http://www.brazil-help.com/mapa_do_brasil.gif"/>
          <p:cNvPicPr>
            <a:picLocks noChangeAspect="1" noChangeArrowheads="1"/>
          </p:cNvPicPr>
          <p:nvPr/>
        </p:nvPicPr>
        <p:blipFill>
          <a:blip r:embed="rId3"/>
          <a:srcRect/>
          <a:stretch>
            <a:fillRect/>
          </a:stretch>
        </p:blipFill>
        <p:spPr bwMode="auto">
          <a:xfrm>
            <a:off x="190500" y="1446334"/>
            <a:ext cx="5245100" cy="4962671"/>
          </a:xfrm>
          <a:prstGeom prst="rect">
            <a:avLst/>
          </a:prstGeom>
          <a:noFill/>
        </p:spPr>
      </p:pic>
      <p:graphicFrame>
        <p:nvGraphicFramePr>
          <p:cNvPr id="5" name="Table 4"/>
          <p:cNvGraphicFramePr>
            <a:graphicFrameLocks noGrp="1"/>
          </p:cNvGraphicFramePr>
          <p:nvPr/>
        </p:nvGraphicFramePr>
        <p:xfrm>
          <a:off x="5691117" y="-81889"/>
          <a:ext cx="3121736" cy="6614059"/>
        </p:xfrm>
        <a:graphic>
          <a:graphicData uri="http://schemas.openxmlformats.org/drawingml/2006/table">
            <a:tbl>
              <a:tblPr/>
              <a:tblGrid>
                <a:gridCol w="1486949"/>
                <a:gridCol w="773799"/>
                <a:gridCol w="860988"/>
              </a:tblGrid>
              <a:tr h="805377">
                <a:tc>
                  <a:txBody>
                    <a:bodyPr/>
                    <a:lstStyle/>
                    <a:p>
                      <a:pPr algn="l" fontAlgn="b"/>
                      <a:r>
                        <a:rPr lang="en-US" sz="1050" b="1" i="0" u="none" strike="noStrike" dirty="0">
                          <a:solidFill>
                            <a:schemeClr val="tx1"/>
                          </a:solidFill>
                          <a:latin typeface="Calibri"/>
                        </a:rPr>
                        <a:t>State  </a:t>
                      </a:r>
                    </a:p>
                  </a:txBody>
                  <a:tcPr marL="6647" marR="6647" marT="6647" marB="0" anchor="b">
                    <a:lnL>
                      <a:noFill/>
                    </a:lnL>
                    <a:lnR>
                      <a:noFill/>
                    </a:lnR>
                    <a:lnT>
                      <a:noFill/>
                    </a:lnT>
                    <a:lnB>
                      <a:noFill/>
                    </a:lnB>
                  </a:tcPr>
                </a:tc>
                <a:tc>
                  <a:txBody>
                    <a:bodyPr/>
                    <a:lstStyle/>
                    <a:p>
                      <a:pPr algn="l" fontAlgn="b"/>
                      <a:r>
                        <a:rPr lang="en-US" sz="1050" b="1" i="0" u="none" strike="noStrike">
                          <a:solidFill>
                            <a:schemeClr val="tx1"/>
                          </a:solidFill>
                          <a:latin typeface="Calibri"/>
                        </a:rPr>
                        <a:t>Population (2005)  </a:t>
                      </a:r>
                    </a:p>
                  </a:txBody>
                  <a:tcPr marL="6647" marR="6647" marT="6647" marB="0" anchor="b">
                    <a:lnL>
                      <a:noFill/>
                    </a:lnL>
                    <a:lnR>
                      <a:noFill/>
                    </a:lnR>
                    <a:lnT>
                      <a:noFill/>
                    </a:lnT>
                    <a:lnB>
                      <a:noFill/>
                    </a:lnB>
                  </a:tcPr>
                </a:tc>
                <a:tc>
                  <a:txBody>
                    <a:bodyPr/>
                    <a:lstStyle/>
                    <a:p>
                      <a:pPr algn="l" fontAlgn="b"/>
                      <a:r>
                        <a:rPr lang="it-IT" sz="1050" b="1" i="0" u="none" strike="noStrike" dirty="0">
                          <a:solidFill>
                            <a:schemeClr val="tx1"/>
                          </a:solidFill>
                          <a:latin typeface="Calibri"/>
                        </a:rPr>
                        <a:t>GDP per capita PPP (US$) (2007)  </a:t>
                      </a:r>
                    </a:p>
                  </a:txBody>
                  <a:tcPr marL="6647" marR="6647" marT="6647" marB="0" anchor="b">
                    <a:lnL>
                      <a:noFill/>
                    </a:lnL>
                    <a:lnR>
                      <a:noFill/>
                    </a:lnR>
                    <a:lnT>
                      <a:noFill/>
                    </a:lnT>
                    <a:lnB>
                      <a:noFill/>
                    </a:lnB>
                  </a:tcPr>
                </a:tc>
              </a:tr>
              <a:tr h="177264">
                <a:tc>
                  <a:txBody>
                    <a:bodyPr/>
                    <a:lstStyle/>
                    <a:p>
                      <a:pPr algn="l" fontAlgn="b"/>
                      <a:r>
                        <a:rPr lang="en-US" sz="900" b="1" i="0" u="none" strike="noStrike" dirty="0">
                          <a:solidFill>
                            <a:schemeClr val="tx1"/>
                          </a:solidFill>
                          <a:latin typeface="Calibri"/>
                        </a:rPr>
                        <a:t>Acre</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656,043</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8,789</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Alagoas</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3,015,912</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5,858</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Amapa</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594,587</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10,254</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Amazonas</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3,232,330</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13,043</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Bahia</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13,815,334</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7,787</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Ceara</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8,097,276</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6,149</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Distrito Federal</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2,333,108</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40,696</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Espírito Santo</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3,408,365</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18,003</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goias</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5,619,917</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11,548</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Maranhao</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6,103,327</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5,165</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Mato Grosso</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2,803,274</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14,954</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Mato Grosso do Sul</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2,264,468</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12,411</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Minas Gerais</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19,237,450</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12,519</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Para</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6,970,586</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7,007</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Paraiba</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3,595,886</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6,097</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Parana</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10,261,856</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15,711</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Pernambuco</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8,413,593</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7,337</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Piaui</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3,006,885</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4,662</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Rio de Janeiro</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15,383,407</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19,245</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Rio Grande do Norte</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3,003,087</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7,607</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Rio Grande do Sul</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10,845,087</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16,689</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Rondonia</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1,534,594</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10,320</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Roraima</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391,317</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10,534</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Santa Catarina</a:t>
                      </a:r>
                    </a:p>
                  </a:txBody>
                  <a:tcPr marL="6647" marR="6647" marT="6647" marB="0" anchor="b">
                    <a:lnL>
                      <a:noFill/>
                    </a:lnL>
                    <a:lnR>
                      <a:noFill/>
                    </a:lnR>
                    <a:lnT>
                      <a:noFill/>
                    </a:lnT>
                    <a:lnB>
                      <a:noFill/>
                    </a:lnB>
                  </a:tcPr>
                </a:tc>
                <a:tc>
                  <a:txBody>
                    <a:bodyPr/>
                    <a:lstStyle/>
                    <a:p>
                      <a:pPr algn="r" fontAlgn="b"/>
                      <a:r>
                        <a:rPr lang="en-US" sz="900" b="1" i="0" u="none" strike="noStrike">
                          <a:solidFill>
                            <a:schemeClr val="tx1"/>
                          </a:solidFill>
                          <a:latin typeface="Calibri"/>
                        </a:rPr>
                        <a:t>5,866,568</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17,834</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Sao Paulo</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40,442,795</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22,667</a:t>
                      </a:r>
                    </a:p>
                  </a:txBody>
                  <a:tcPr marL="6647" marR="6647" marT="6647" marB="0" anchor="b">
                    <a:lnL>
                      <a:noFill/>
                    </a:lnL>
                    <a:lnR>
                      <a:noFill/>
                    </a:lnR>
                    <a:lnT>
                      <a:noFill/>
                    </a:lnT>
                    <a:lnB>
                      <a:noFill/>
                    </a:lnB>
                  </a:tcPr>
                </a:tc>
              </a:tr>
              <a:tr h="216593">
                <a:tc>
                  <a:txBody>
                    <a:bodyPr/>
                    <a:lstStyle/>
                    <a:p>
                      <a:pPr algn="l" fontAlgn="b"/>
                      <a:r>
                        <a:rPr lang="en-US" sz="900" b="1" i="0" u="none" strike="noStrike">
                          <a:solidFill>
                            <a:schemeClr val="tx1"/>
                          </a:solidFill>
                          <a:latin typeface="Calibri"/>
                        </a:rPr>
                        <a:t>Sergipe</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1,967,761</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8,712</a:t>
                      </a:r>
                    </a:p>
                  </a:txBody>
                  <a:tcPr marL="6647" marR="6647" marT="6647" marB="0" anchor="b">
                    <a:lnL>
                      <a:noFill/>
                    </a:lnL>
                    <a:lnR>
                      <a:noFill/>
                    </a:lnR>
                    <a:lnT>
                      <a:noFill/>
                    </a:lnT>
                    <a:lnB>
                      <a:noFill/>
                    </a:lnB>
                  </a:tcPr>
                </a:tc>
              </a:tr>
              <a:tr h="216593">
                <a:tc>
                  <a:txBody>
                    <a:bodyPr/>
                    <a:lstStyle/>
                    <a:p>
                      <a:pPr algn="l" fontAlgn="b"/>
                      <a:r>
                        <a:rPr lang="en-US" sz="900" b="1" i="0" u="none" strike="noStrike" dirty="0">
                          <a:solidFill>
                            <a:schemeClr val="tx1"/>
                          </a:solidFill>
                          <a:latin typeface="Calibri"/>
                        </a:rPr>
                        <a:t>Tocantins</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1,305,728</a:t>
                      </a:r>
                    </a:p>
                  </a:txBody>
                  <a:tcPr marL="6647" marR="6647" marT="6647" marB="0" anchor="b">
                    <a:lnL>
                      <a:noFill/>
                    </a:lnL>
                    <a:lnR>
                      <a:noFill/>
                    </a:lnR>
                    <a:lnT>
                      <a:noFill/>
                    </a:lnT>
                    <a:lnB>
                      <a:noFill/>
                    </a:lnB>
                  </a:tcPr>
                </a:tc>
                <a:tc>
                  <a:txBody>
                    <a:bodyPr/>
                    <a:lstStyle/>
                    <a:p>
                      <a:pPr algn="r" fontAlgn="b"/>
                      <a:r>
                        <a:rPr lang="en-US" sz="900" b="1" i="0" u="none" strike="noStrike" dirty="0">
                          <a:solidFill>
                            <a:schemeClr val="tx1"/>
                          </a:solidFill>
                          <a:latin typeface="Calibri"/>
                        </a:rPr>
                        <a:t>8,921</a:t>
                      </a:r>
                    </a:p>
                  </a:txBody>
                  <a:tcPr marL="6647" marR="6647" marT="6647"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61988" y="1285892"/>
            <a:ext cx="7820025" cy="4572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GB" dirty="0" err="1" smtClean="0"/>
              <a:t>lncome</a:t>
            </a:r>
            <a:r>
              <a:rPr lang="en-GB" dirty="0" smtClean="0"/>
              <a:t> Distribution within Kenya</a:t>
            </a:r>
            <a:endParaRPr lang="en-US" dirty="0"/>
          </a:p>
        </p:txBody>
      </p:sp>
      <p:sp>
        <p:nvSpPr>
          <p:cNvPr id="6" name="Right Brace 5"/>
          <p:cNvSpPr/>
          <p:nvPr/>
        </p:nvSpPr>
        <p:spPr>
          <a:xfrm rot="5400000">
            <a:off x="3643306" y="4726260"/>
            <a:ext cx="357190" cy="2643206"/>
          </a:xfrm>
          <a:prstGeom prst="rightBrace">
            <a:avLst>
              <a:gd name="adj1" fmla="val 34388"/>
              <a:gd name="adj2" fmla="val 50000"/>
            </a:avLst>
          </a:prstGeom>
          <a:solidFill>
            <a:srgbClr val="FFC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rot="5400000">
            <a:off x="2035951" y="5750735"/>
            <a:ext cx="357190" cy="571504"/>
          </a:xfrm>
          <a:prstGeom prst="rightBrace">
            <a:avLst>
              <a:gd name="adj1" fmla="val 34388"/>
              <a:gd name="adj2" fmla="val 50000"/>
            </a:avLst>
          </a:prstGeom>
          <a:solidFill>
            <a:srgbClr val="FFC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rot="5400000">
            <a:off x="6072198" y="4929198"/>
            <a:ext cx="357190" cy="2214578"/>
          </a:xfrm>
          <a:prstGeom prst="rightBrace">
            <a:avLst>
              <a:gd name="adj1" fmla="val 34388"/>
              <a:gd name="adj2" fmla="val 50000"/>
            </a:avLst>
          </a:prstGeom>
          <a:solidFill>
            <a:srgbClr val="00B05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022975" y="6132723"/>
            <a:ext cx="2048959" cy="461665"/>
          </a:xfrm>
          <a:prstGeom prst="rect">
            <a:avLst/>
          </a:prstGeom>
          <a:noFill/>
        </p:spPr>
        <p:txBody>
          <a:bodyPr wrap="none" rtlCol="0">
            <a:spAutoFit/>
          </a:bodyPr>
          <a:lstStyle/>
          <a:p>
            <a:r>
              <a:rPr lang="en-GB" b="1" dirty="0" smtClean="0">
                <a:solidFill>
                  <a:srgbClr val="FFC000"/>
                </a:solidFill>
              </a:rPr>
              <a:t>MIDDLE </a:t>
            </a:r>
            <a:r>
              <a:rPr lang="en-GB" b="1" dirty="0" err="1" smtClean="0">
                <a:solidFill>
                  <a:srgbClr val="FFC000"/>
                </a:solidFill>
              </a:rPr>
              <a:t>23M</a:t>
            </a:r>
            <a:endParaRPr lang="en-US" b="1" dirty="0">
              <a:solidFill>
                <a:srgbClr val="FFC000"/>
              </a:solidFill>
            </a:endParaRPr>
          </a:p>
        </p:txBody>
      </p:sp>
      <p:sp>
        <p:nvSpPr>
          <p:cNvPr id="11" name="TextBox 10"/>
          <p:cNvSpPr txBox="1"/>
          <p:nvPr/>
        </p:nvSpPr>
        <p:spPr>
          <a:xfrm>
            <a:off x="5500694" y="6148643"/>
            <a:ext cx="1585690" cy="461665"/>
          </a:xfrm>
          <a:prstGeom prst="rect">
            <a:avLst/>
          </a:prstGeom>
          <a:noFill/>
        </p:spPr>
        <p:txBody>
          <a:bodyPr wrap="none" rtlCol="0">
            <a:spAutoFit/>
          </a:bodyPr>
          <a:lstStyle/>
          <a:p>
            <a:r>
              <a:rPr lang="en-GB" b="1" dirty="0" smtClean="0">
                <a:solidFill>
                  <a:srgbClr val="00B050"/>
                </a:solidFill>
              </a:rPr>
              <a:t>LOW </a:t>
            </a:r>
            <a:r>
              <a:rPr lang="en-GB" b="1" dirty="0" err="1" smtClean="0">
                <a:solidFill>
                  <a:srgbClr val="00B050"/>
                </a:solidFill>
              </a:rPr>
              <a:t>16M</a:t>
            </a:r>
            <a:endParaRPr lang="en-US" b="1" dirty="0">
              <a:solidFill>
                <a:srgbClr val="00B050"/>
              </a:solidFill>
            </a:endParaRPr>
          </a:p>
        </p:txBody>
      </p:sp>
      <p:sp>
        <p:nvSpPr>
          <p:cNvPr id="12" name="Rectangle 206"/>
          <p:cNvSpPr>
            <a:spLocks noChangeArrowheads="1"/>
          </p:cNvSpPr>
          <p:nvPr/>
        </p:nvSpPr>
        <p:spPr bwMode="auto">
          <a:xfrm>
            <a:off x="37810" y="6449161"/>
            <a:ext cx="1909177" cy="123111"/>
          </a:xfrm>
          <a:prstGeom prst="rect">
            <a:avLst/>
          </a:prstGeom>
          <a:noFill/>
          <a:ln w="9525">
            <a:noFill/>
            <a:miter lim="800000"/>
            <a:headEnd/>
            <a:tailEnd/>
          </a:ln>
        </p:spPr>
        <p:txBody>
          <a:bodyPr wrap="none" lIns="0" tIns="0" rIns="0" bIns="0">
            <a:spAutoFit/>
          </a:bodyPr>
          <a:lstStyle/>
          <a:p>
            <a:r>
              <a:rPr lang="pt-BR" sz="800" dirty="0" smtClean="0">
                <a:solidFill>
                  <a:srgbClr val="000000"/>
                </a:solidFill>
              </a:rPr>
              <a:t>Source: World Bank 2008 WDR Table 2.7</a:t>
            </a:r>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ounded Rectangle 13"/>
          <p:cNvSpPr>
            <a:spLocks noChangeArrowheads="1"/>
          </p:cNvSpPr>
          <p:nvPr/>
        </p:nvSpPr>
        <p:spPr bwMode="auto">
          <a:xfrm>
            <a:off x="228600" y="2667000"/>
            <a:ext cx="1143000" cy="3048000"/>
          </a:xfrm>
          <a:prstGeom prst="roundRect">
            <a:avLst>
              <a:gd name="adj" fmla="val 3356"/>
            </a:avLst>
          </a:prstGeom>
          <a:solidFill>
            <a:srgbClr val="EBEBEB"/>
          </a:solidFill>
          <a:ln w="9525">
            <a:noFill/>
            <a:round/>
            <a:headEnd/>
            <a:tailEnd/>
          </a:ln>
        </p:spPr>
        <p:txBody>
          <a:bodyPr anchor="ctr"/>
          <a:lstStyle/>
          <a:p>
            <a:r>
              <a:rPr lang="en-US" sz="1200" b="1" dirty="0">
                <a:solidFill>
                  <a:srgbClr val="FF0000"/>
                </a:solidFill>
              </a:rPr>
              <a:t>Solutions:</a:t>
            </a:r>
            <a:endParaRPr lang="en-US" sz="1200" dirty="0">
              <a:solidFill>
                <a:srgbClr val="FF0000"/>
              </a:solidFill>
            </a:endParaRPr>
          </a:p>
        </p:txBody>
      </p:sp>
      <p:sp>
        <p:nvSpPr>
          <p:cNvPr id="12291" name="Rounded Rectangle 18"/>
          <p:cNvSpPr>
            <a:spLocks noChangeArrowheads="1"/>
          </p:cNvSpPr>
          <p:nvPr/>
        </p:nvSpPr>
        <p:spPr bwMode="auto">
          <a:xfrm>
            <a:off x="228600" y="1295400"/>
            <a:ext cx="8686800" cy="1295400"/>
          </a:xfrm>
          <a:prstGeom prst="roundRect">
            <a:avLst>
              <a:gd name="adj" fmla="val 2162"/>
            </a:avLst>
          </a:prstGeom>
          <a:solidFill>
            <a:srgbClr val="EBEBEB"/>
          </a:solidFill>
          <a:ln w="9525">
            <a:noFill/>
            <a:round/>
            <a:headEnd/>
            <a:tailEnd/>
          </a:ln>
        </p:spPr>
        <p:txBody>
          <a:bodyPr anchor="ctr"/>
          <a:lstStyle/>
          <a:p>
            <a:r>
              <a:rPr lang="en-US" sz="1000" b="1">
                <a:solidFill>
                  <a:srgbClr val="FF0000"/>
                </a:solidFill>
              </a:rPr>
              <a:t>Portfolios:</a:t>
            </a:r>
            <a:endParaRPr lang="en-US" sz="1000">
              <a:solidFill>
                <a:srgbClr val="FF0000"/>
              </a:solidFill>
            </a:endParaRPr>
          </a:p>
        </p:txBody>
      </p:sp>
      <p:sp>
        <p:nvSpPr>
          <p:cNvPr id="12292" name="Rectangle 4"/>
          <p:cNvSpPr>
            <a:spLocks noGrp="1" noChangeArrowheads="1"/>
          </p:cNvSpPr>
          <p:nvPr>
            <p:ph type="title"/>
          </p:nvPr>
        </p:nvSpPr>
        <p:spPr/>
        <p:txBody>
          <a:bodyPr/>
          <a:lstStyle/>
          <a:p>
            <a:pPr algn="ctr"/>
            <a:r>
              <a:rPr lang="en-US" sz="1800" smtClean="0">
                <a:ea typeface="ＭＳ Ｐゴシック" pitchFamily="34" charset="-128"/>
              </a:rPr>
              <a:t>Healthcare Messaging</a:t>
            </a:r>
          </a:p>
        </p:txBody>
      </p:sp>
      <p:sp>
        <p:nvSpPr>
          <p:cNvPr id="12293" name="Rounded Rectangle 16"/>
          <p:cNvSpPr>
            <a:spLocks noChangeArrowheads="1"/>
          </p:cNvSpPr>
          <p:nvPr/>
        </p:nvSpPr>
        <p:spPr bwMode="auto">
          <a:xfrm>
            <a:off x="228600" y="457200"/>
            <a:ext cx="1066800" cy="304800"/>
          </a:xfrm>
          <a:prstGeom prst="roundRect">
            <a:avLst>
              <a:gd name="adj" fmla="val 11134"/>
            </a:avLst>
          </a:prstGeom>
          <a:solidFill>
            <a:srgbClr val="EBEBEB"/>
          </a:solidFill>
          <a:ln w="9525">
            <a:noFill/>
            <a:round/>
            <a:headEnd/>
            <a:tailEnd/>
          </a:ln>
        </p:spPr>
        <p:txBody>
          <a:bodyPr anchor="ctr"/>
          <a:lstStyle/>
          <a:p>
            <a:r>
              <a:rPr lang="en-US" sz="1200" b="1" dirty="0">
                <a:solidFill>
                  <a:srgbClr val="FF0000"/>
                </a:solidFill>
              </a:rPr>
              <a:t>Hospital Drivers:</a:t>
            </a:r>
            <a:endParaRPr lang="en-US" sz="1200" dirty="0">
              <a:solidFill>
                <a:srgbClr val="FF0000"/>
              </a:solidFill>
            </a:endParaRPr>
          </a:p>
        </p:txBody>
      </p:sp>
      <p:sp>
        <p:nvSpPr>
          <p:cNvPr id="12294" name="Rounded Rectangle 17"/>
          <p:cNvSpPr>
            <a:spLocks noChangeArrowheads="1"/>
          </p:cNvSpPr>
          <p:nvPr/>
        </p:nvSpPr>
        <p:spPr bwMode="auto">
          <a:xfrm>
            <a:off x="1143000" y="457200"/>
            <a:ext cx="7772400" cy="304800"/>
          </a:xfrm>
          <a:prstGeom prst="roundRect">
            <a:avLst>
              <a:gd name="adj" fmla="val 11134"/>
            </a:avLst>
          </a:prstGeom>
          <a:solidFill>
            <a:srgbClr val="EFB525"/>
          </a:solidFill>
          <a:ln w="9525">
            <a:solidFill>
              <a:srgbClr val="D28700"/>
            </a:solidFill>
            <a:round/>
            <a:headEnd/>
            <a:tailEnd/>
          </a:ln>
        </p:spPr>
        <p:txBody>
          <a:bodyPr anchor="ctr"/>
          <a:lstStyle/>
          <a:p>
            <a:pPr algn="ctr"/>
            <a:r>
              <a:rPr lang="en-US" sz="1200" b="1">
                <a:latin typeface="Verdana" pitchFamily="34" charset="0"/>
              </a:rPr>
              <a:t>Reduce Costs. Improve Productivity. Deliver Better Care.</a:t>
            </a:r>
          </a:p>
        </p:txBody>
      </p:sp>
      <p:sp>
        <p:nvSpPr>
          <p:cNvPr id="12295" name="Rounded Rectangle 18"/>
          <p:cNvSpPr>
            <a:spLocks noChangeArrowheads="1"/>
          </p:cNvSpPr>
          <p:nvPr/>
        </p:nvSpPr>
        <p:spPr bwMode="auto">
          <a:xfrm>
            <a:off x="228600" y="838200"/>
            <a:ext cx="1066800" cy="381000"/>
          </a:xfrm>
          <a:prstGeom prst="roundRect">
            <a:avLst>
              <a:gd name="adj" fmla="val 11134"/>
            </a:avLst>
          </a:prstGeom>
          <a:solidFill>
            <a:srgbClr val="EBEBEB"/>
          </a:solidFill>
          <a:ln w="9525">
            <a:noFill/>
            <a:round/>
            <a:headEnd/>
            <a:tailEnd/>
          </a:ln>
        </p:spPr>
        <p:txBody>
          <a:bodyPr anchor="ctr"/>
          <a:lstStyle/>
          <a:p>
            <a:r>
              <a:rPr lang="en-US" sz="1200" b="1" dirty="0">
                <a:solidFill>
                  <a:srgbClr val="FF0000"/>
                </a:solidFill>
              </a:rPr>
              <a:t>Patient</a:t>
            </a:r>
          </a:p>
          <a:p>
            <a:r>
              <a:rPr lang="en-US" sz="1200" b="1" dirty="0">
                <a:solidFill>
                  <a:srgbClr val="FF0000"/>
                </a:solidFill>
              </a:rPr>
              <a:t>Drivers:</a:t>
            </a:r>
            <a:endParaRPr lang="en-US" sz="1200" dirty="0">
              <a:solidFill>
                <a:srgbClr val="FF0000"/>
              </a:solidFill>
            </a:endParaRPr>
          </a:p>
        </p:txBody>
      </p:sp>
      <p:sp>
        <p:nvSpPr>
          <p:cNvPr id="12296" name="Rounded Rectangle 19"/>
          <p:cNvSpPr>
            <a:spLocks noChangeArrowheads="1"/>
          </p:cNvSpPr>
          <p:nvPr/>
        </p:nvSpPr>
        <p:spPr bwMode="auto">
          <a:xfrm>
            <a:off x="1143000" y="838200"/>
            <a:ext cx="7772400" cy="381000"/>
          </a:xfrm>
          <a:prstGeom prst="roundRect">
            <a:avLst>
              <a:gd name="adj" fmla="val 11134"/>
            </a:avLst>
          </a:prstGeom>
          <a:solidFill>
            <a:schemeClr val="accent1"/>
          </a:solidFill>
          <a:ln w="9525">
            <a:solidFill>
              <a:srgbClr val="47B0D5"/>
            </a:solidFill>
            <a:round/>
            <a:headEnd/>
            <a:tailEnd/>
          </a:ln>
        </p:spPr>
        <p:txBody>
          <a:bodyPr anchor="ctr"/>
          <a:lstStyle/>
          <a:p>
            <a:pPr algn="ctr"/>
            <a:r>
              <a:rPr lang="en-US" sz="1000" b="1" dirty="0">
                <a:solidFill>
                  <a:schemeClr val="bg1"/>
                </a:solidFill>
                <a:latin typeface="Verdana" pitchFamily="34" charset="0"/>
              </a:rPr>
              <a:t>Patient Safety   •   Quality of Care   •   Patient Satisfaction   •   Cost Effectiveness   •   Staff Satisfaction   •   Regulatory Compliance</a:t>
            </a:r>
          </a:p>
        </p:txBody>
      </p:sp>
      <p:sp>
        <p:nvSpPr>
          <p:cNvPr id="22" name="Rounded Rectangle 21"/>
          <p:cNvSpPr/>
          <p:nvPr/>
        </p:nvSpPr>
        <p:spPr bwMode="auto">
          <a:xfrm>
            <a:off x="1143000" y="1295400"/>
            <a:ext cx="7772400" cy="1295400"/>
          </a:xfrm>
          <a:prstGeom prst="roundRect">
            <a:avLst>
              <a:gd name="adj" fmla="val 3726"/>
            </a:avLst>
          </a:prstGeom>
          <a:solidFill>
            <a:schemeClr val="bg1"/>
          </a:solidFill>
          <a:ln w="9525" cap="flat" cmpd="sng" algn="ctr">
            <a:solidFill>
              <a:schemeClr val="accent6">
                <a:lumMod val="75000"/>
              </a:schemeClr>
            </a:solidFill>
            <a:prstDash val="solid"/>
            <a:round/>
            <a:headEnd type="none" w="med" len="med"/>
            <a:tailEnd type="none" w="med" len="med"/>
          </a:ln>
          <a:effectLst/>
        </p:spPr>
        <p:txBody>
          <a:bodyPr anchor="ctr"/>
          <a:lstStyle/>
          <a:p>
            <a:pPr algn="ctr">
              <a:defRPr/>
            </a:pPr>
            <a:endParaRPr lang="en-US" sz="1100" b="1">
              <a:latin typeface="Verdana" pitchFamily="34" charset="0"/>
              <a:ea typeface="ＭＳ Ｐゴシック" charset="-128"/>
            </a:endParaRPr>
          </a:p>
        </p:txBody>
      </p:sp>
      <p:cxnSp>
        <p:nvCxnSpPr>
          <p:cNvPr id="12298" name="Straight Connector 45"/>
          <p:cNvCxnSpPr>
            <a:cxnSpLocks noChangeShapeType="1"/>
          </p:cNvCxnSpPr>
          <p:nvPr/>
        </p:nvCxnSpPr>
        <p:spPr bwMode="auto">
          <a:xfrm flipV="1">
            <a:off x="2667000" y="1295400"/>
            <a:ext cx="1588" cy="1295400"/>
          </a:xfrm>
          <a:prstGeom prst="line">
            <a:avLst/>
          </a:prstGeom>
          <a:noFill/>
          <a:ln w="9525">
            <a:solidFill>
              <a:srgbClr val="AAAAAA"/>
            </a:solidFill>
            <a:round/>
            <a:headEnd/>
            <a:tailEnd/>
          </a:ln>
        </p:spPr>
      </p:cxnSp>
      <p:cxnSp>
        <p:nvCxnSpPr>
          <p:cNvPr id="12299" name="Straight Connector 46"/>
          <p:cNvCxnSpPr>
            <a:cxnSpLocks noChangeShapeType="1"/>
          </p:cNvCxnSpPr>
          <p:nvPr/>
        </p:nvCxnSpPr>
        <p:spPr bwMode="auto">
          <a:xfrm flipV="1">
            <a:off x="4191000" y="1295400"/>
            <a:ext cx="1588" cy="1295400"/>
          </a:xfrm>
          <a:prstGeom prst="line">
            <a:avLst/>
          </a:prstGeom>
          <a:noFill/>
          <a:ln w="9525">
            <a:solidFill>
              <a:srgbClr val="AAAAAA"/>
            </a:solidFill>
            <a:round/>
            <a:headEnd/>
            <a:tailEnd/>
          </a:ln>
        </p:spPr>
      </p:cxnSp>
      <p:cxnSp>
        <p:nvCxnSpPr>
          <p:cNvPr id="12300" name="Straight Connector 47"/>
          <p:cNvCxnSpPr>
            <a:cxnSpLocks noChangeShapeType="1"/>
          </p:cNvCxnSpPr>
          <p:nvPr/>
        </p:nvCxnSpPr>
        <p:spPr bwMode="auto">
          <a:xfrm flipV="1">
            <a:off x="5715000" y="1295400"/>
            <a:ext cx="1588" cy="1295400"/>
          </a:xfrm>
          <a:prstGeom prst="line">
            <a:avLst/>
          </a:prstGeom>
          <a:noFill/>
          <a:ln w="9525">
            <a:solidFill>
              <a:srgbClr val="AAAAAA"/>
            </a:solidFill>
            <a:round/>
            <a:headEnd/>
            <a:tailEnd/>
          </a:ln>
        </p:spPr>
      </p:cxnSp>
      <p:sp>
        <p:nvSpPr>
          <p:cNvPr id="12301" name="TextBox 55"/>
          <p:cNvSpPr txBox="1">
            <a:spLocks noChangeArrowheads="1"/>
          </p:cNvSpPr>
          <p:nvPr/>
        </p:nvSpPr>
        <p:spPr bwMode="auto">
          <a:xfrm>
            <a:off x="1143000" y="1295400"/>
            <a:ext cx="1524000" cy="1066800"/>
          </a:xfrm>
          <a:prstGeom prst="rect">
            <a:avLst/>
          </a:prstGeom>
          <a:noFill/>
          <a:ln w="9525">
            <a:noFill/>
            <a:miter lim="800000"/>
            <a:headEnd/>
            <a:tailEnd/>
          </a:ln>
        </p:spPr>
        <p:txBody>
          <a:bodyPr/>
          <a:lstStyle/>
          <a:p>
            <a:pPr defTabSz="947738">
              <a:lnSpc>
                <a:spcPct val="95000"/>
              </a:lnSpc>
              <a:spcBef>
                <a:spcPct val="50000"/>
              </a:spcBef>
              <a:buClr>
                <a:schemeClr val="tx2"/>
              </a:buClr>
              <a:buSzPct val="100000"/>
              <a:buFont typeface="Wingdings" pitchFamily="2" charset="2"/>
              <a:buNone/>
            </a:pPr>
            <a:r>
              <a:rPr lang="en-US" sz="1000" b="1" dirty="0">
                <a:solidFill>
                  <a:schemeClr val="tx2"/>
                </a:solidFill>
              </a:rPr>
              <a:t>Connected Imaging Solutions</a:t>
            </a:r>
          </a:p>
          <a:p>
            <a:pPr defTabSz="947738">
              <a:lnSpc>
                <a:spcPct val="95000"/>
              </a:lnSpc>
              <a:spcBef>
                <a:spcPct val="50000"/>
              </a:spcBef>
              <a:buClr>
                <a:schemeClr val="tx2"/>
              </a:buClr>
              <a:buSzPct val="100000"/>
              <a:buFont typeface="Wingdings" pitchFamily="2" charset="2"/>
              <a:buNone/>
            </a:pPr>
            <a:r>
              <a:rPr lang="en-US" sz="1000" b="1" dirty="0"/>
              <a:t>Solutions that optimize imaging workflow and image access.</a:t>
            </a:r>
          </a:p>
        </p:txBody>
      </p:sp>
      <p:sp>
        <p:nvSpPr>
          <p:cNvPr id="12302" name="TextBox 55"/>
          <p:cNvSpPr txBox="1">
            <a:spLocks noChangeArrowheads="1"/>
          </p:cNvSpPr>
          <p:nvPr/>
        </p:nvSpPr>
        <p:spPr bwMode="auto">
          <a:xfrm>
            <a:off x="2667000" y="1295400"/>
            <a:ext cx="1524000" cy="1066800"/>
          </a:xfrm>
          <a:prstGeom prst="rect">
            <a:avLst/>
          </a:prstGeom>
          <a:noFill/>
          <a:ln w="9525">
            <a:noFill/>
            <a:miter lim="800000"/>
            <a:headEnd/>
            <a:tailEnd/>
          </a:ln>
        </p:spPr>
        <p:txBody>
          <a:bodyPr/>
          <a:lstStyle/>
          <a:p>
            <a:pPr defTabSz="947738">
              <a:lnSpc>
                <a:spcPct val="95000"/>
              </a:lnSpc>
              <a:spcBef>
                <a:spcPct val="50000"/>
              </a:spcBef>
              <a:buClr>
                <a:schemeClr val="tx2"/>
              </a:buClr>
              <a:buSzPct val="100000"/>
              <a:buFont typeface="Wingdings" pitchFamily="2" charset="2"/>
              <a:buNone/>
            </a:pPr>
            <a:r>
              <a:rPr lang="en-US" sz="1000" b="1" dirty="0">
                <a:solidFill>
                  <a:schemeClr val="tx2"/>
                </a:solidFill>
                <a:cs typeface="Arial" pitchFamily="34" charset="0"/>
              </a:rPr>
              <a:t>Care-at-a-Distance Solutions</a:t>
            </a:r>
            <a:r>
              <a:rPr lang="en-US" sz="1000" b="1" dirty="0">
                <a:solidFill>
                  <a:srgbClr val="6699FF"/>
                </a:solidFill>
                <a:cs typeface="Arial" pitchFamily="34" charset="0"/>
              </a:rPr>
              <a:t>	</a:t>
            </a:r>
          </a:p>
          <a:p>
            <a:pPr defTabSz="947738">
              <a:lnSpc>
                <a:spcPct val="95000"/>
              </a:lnSpc>
              <a:spcBef>
                <a:spcPct val="50000"/>
              </a:spcBef>
              <a:buClr>
                <a:schemeClr val="tx2"/>
              </a:buClr>
              <a:buSzPct val="100000"/>
              <a:buFont typeface="Wingdings" pitchFamily="2" charset="2"/>
              <a:buNone/>
            </a:pPr>
            <a:r>
              <a:rPr lang="en-US" sz="1000" b="1" dirty="0">
                <a:solidFill>
                  <a:srgbClr val="000000"/>
                </a:solidFill>
                <a:cs typeface="Arial" pitchFamily="34" charset="0"/>
              </a:rPr>
              <a:t>Solutions that support clinical care unbounded by distance, physical location or setting.  </a:t>
            </a:r>
          </a:p>
        </p:txBody>
      </p:sp>
      <p:sp>
        <p:nvSpPr>
          <p:cNvPr id="12303" name="TextBox 55"/>
          <p:cNvSpPr txBox="1">
            <a:spLocks noChangeArrowheads="1"/>
          </p:cNvSpPr>
          <p:nvPr/>
        </p:nvSpPr>
        <p:spPr bwMode="auto">
          <a:xfrm>
            <a:off x="4191000" y="1295400"/>
            <a:ext cx="1524000" cy="1066800"/>
          </a:xfrm>
          <a:prstGeom prst="rect">
            <a:avLst/>
          </a:prstGeom>
          <a:noFill/>
          <a:ln w="9525">
            <a:noFill/>
            <a:miter lim="800000"/>
            <a:headEnd/>
            <a:tailEnd/>
          </a:ln>
        </p:spPr>
        <p:txBody>
          <a:bodyPr/>
          <a:lstStyle/>
          <a:p>
            <a:pPr defTabSz="947738">
              <a:lnSpc>
                <a:spcPct val="95000"/>
              </a:lnSpc>
              <a:spcBef>
                <a:spcPct val="50000"/>
              </a:spcBef>
              <a:buClr>
                <a:schemeClr val="tx2"/>
              </a:buClr>
              <a:buSzPct val="100000"/>
              <a:buFont typeface="Wingdings" pitchFamily="2" charset="2"/>
              <a:buNone/>
            </a:pPr>
            <a:r>
              <a:rPr lang="en-US" sz="1000" b="1" dirty="0">
                <a:solidFill>
                  <a:schemeClr val="tx2"/>
                </a:solidFill>
              </a:rPr>
              <a:t>Clinical Workflow Solutions</a:t>
            </a:r>
            <a:r>
              <a:rPr lang="en-US" sz="1000" b="1" dirty="0">
                <a:solidFill>
                  <a:srgbClr val="6699FF"/>
                </a:solidFill>
              </a:rPr>
              <a:t>  </a:t>
            </a:r>
          </a:p>
          <a:p>
            <a:pPr defTabSz="947738">
              <a:lnSpc>
                <a:spcPct val="95000"/>
              </a:lnSpc>
              <a:spcBef>
                <a:spcPct val="50000"/>
              </a:spcBef>
              <a:buClr>
                <a:schemeClr val="tx2"/>
              </a:buClr>
              <a:buSzPct val="100000"/>
              <a:buFont typeface="Wingdings" pitchFamily="2" charset="2"/>
              <a:buNone/>
            </a:pPr>
            <a:r>
              <a:rPr lang="en-US" sz="1000" b="1" dirty="0">
                <a:solidFill>
                  <a:srgbClr val="000000"/>
                </a:solidFill>
              </a:rPr>
              <a:t>Solutions that streamline workflows and improve communication among clinicians.</a:t>
            </a:r>
          </a:p>
        </p:txBody>
      </p:sp>
      <p:sp>
        <p:nvSpPr>
          <p:cNvPr id="12304" name="TextBox 55"/>
          <p:cNvSpPr txBox="1">
            <a:spLocks noChangeArrowheads="1"/>
          </p:cNvSpPr>
          <p:nvPr/>
        </p:nvSpPr>
        <p:spPr bwMode="auto">
          <a:xfrm>
            <a:off x="5715000" y="1295400"/>
            <a:ext cx="1600200" cy="1066800"/>
          </a:xfrm>
          <a:prstGeom prst="rect">
            <a:avLst/>
          </a:prstGeom>
          <a:noFill/>
          <a:ln w="9525">
            <a:noFill/>
            <a:miter lim="800000"/>
            <a:headEnd/>
            <a:tailEnd/>
          </a:ln>
        </p:spPr>
        <p:txBody>
          <a:bodyPr/>
          <a:lstStyle/>
          <a:p>
            <a:pPr defTabSz="947738">
              <a:lnSpc>
                <a:spcPct val="95000"/>
              </a:lnSpc>
              <a:spcBef>
                <a:spcPct val="50000"/>
              </a:spcBef>
              <a:buClr>
                <a:schemeClr val="tx2"/>
              </a:buClr>
              <a:buSzPct val="100000"/>
              <a:buFont typeface="Wingdings" pitchFamily="2" charset="2"/>
              <a:buNone/>
            </a:pPr>
            <a:r>
              <a:rPr lang="en-US" sz="1000" b="1" dirty="0">
                <a:solidFill>
                  <a:schemeClr val="tx2"/>
                </a:solidFill>
              </a:rPr>
              <a:t>Healthcare Technology Foundations </a:t>
            </a:r>
          </a:p>
          <a:p>
            <a:pPr defTabSz="947738">
              <a:lnSpc>
                <a:spcPct val="95000"/>
              </a:lnSpc>
              <a:spcBef>
                <a:spcPct val="50000"/>
              </a:spcBef>
              <a:buClr>
                <a:schemeClr val="tx2"/>
              </a:buClr>
              <a:buSzPct val="100000"/>
              <a:buFont typeface="Wingdings" pitchFamily="2" charset="2"/>
              <a:buNone/>
            </a:pPr>
            <a:r>
              <a:rPr lang="en-US" sz="1000" b="1" dirty="0">
                <a:solidFill>
                  <a:srgbClr val="000000"/>
                </a:solidFill>
              </a:rPr>
              <a:t>Comprehensive healthcare IT infrastructure solutions that enable security, reliability, and regulatory compliance.   </a:t>
            </a:r>
          </a:p>
        </p:txBody>
      </p:sp>
      <p:sp>
        <p:nvSpPr>
          <p:cNvPr id="31" name="Rounded Rectangle 30"/>
          <p:cNvSpPr/>
          <p:nvPr/>
        </p:nvSpPr>
        <p:spPr bwMode="auto">
          <a:xfrm>
            <a:off x="1143000" y="2667000"/>
            <a:ext cx="7772400" cy="3048000"/>
          </a:xfrm>
          <a:prstGeom prst="roundRect">
            <a:avLst>
              <a:gd name="adj" fmla="val 6255"/>
            </a:avLst>
          </a:prstGeom>
          <a:solidFill>
            <a:srgbClr val="C3E5E5"/>
          </a:solidFill>
          <a:ln w="9525" cap="flat" cmpd="sng" algn="ctr">
            <a:solidFill>
              <a:schemeClr val="accent6">
                <a:lumMod val="75000"/>
              </a:schemeClr>
            </a:solidFill>
            <a:prstDash val="solid"/>
            <a:round/>
            <a:headEnd type="none" w="med" len="med"/>
            <a:tailEnd type="none" w="med" len="med"/>
          </a:ln>
          <a:effectLst/>
        </p:spPr>
        <p:txBody>
          <a:bodyPr anchor="ctr"/>
          <a:lstStyle/>
          <a:p>
            <a:pPr algn="ctr">
              <a:defRPr/>
            </a:pPr>
            <a:endParaRPr lang="en-US" sz="1100" b="1">
              <a:latin typeface="Verdana" pitchFamily="34" charset="0"/>
              <a:ea typeface="ＭＳ Ｐゴシック" charset="-128"/>
            </a:endParaRPr>
          </a:p>
        </p:txBody>
      </p:sp>
      <p:sp>
        <p:nvSpPr>
          <p:cNvPr id="12306" name="TextBox 55"/>
          <p:cNvSpPr txBox="1">
            <a:spLocks noChangeArrowheads="1"/>
          </p:cNvSpPr>
          <p:nvPr/>
        </p:nvSpPr>
        <p:spPr bwMode="auto">
          <a:xfrm>
            <a:off x="1143000" y="2667000"/>
            <a:ext cx="1524000" cy="1066800"/>
          </a:xfrm>
          <a:prstGeom prst="rect">
            <a:avLst/>
          </a:prstGeom>
          <a:noFill/>
          <a:ln w="9525">
            <a:noFill/>
            <a:miter lim="800000"/>
            <a:headEnd/>
            <a:tailEnd/>
          </a:ln>
        </p:spPr>
        <p:txBody>
          <a:bodyPr/>
          <a:lstStyle/>
          <a:p>
            <a:pPr algn="l" defTabSz="947738">
              <a:lnSpc>
                <a:spcPct val="95000"/>
              </a:lnSpc>
              <a:spcBef>
                <a:spcPct val="50000"/>
              </a:spcBef>
              <a:buClr>
                <a:schemeClr val="tx2"/>
              </a:buClr>
              <a:buSzPct val="100000"/>
              <a:buFontTx/>
              <a:buChar char="•"/>
            </a:pPr>
            <a:r>
              <a:rPr lang="en-US" sz="1000" dirty="0">
                <a:solidFill>
                  <a:srgbClr val="000000"/>
                </a:solidFill>
                <a:cs typeface="Arial" pitchFamily="34" charset="0"/>
              </a:rPr>
              <a:t> </a:t>
            </a:r>
            <a:r>
              <a:rPr lang="en-US" sz="1200" dirty="0">
                <a:solidFill>
                  <a:srgbClr val="000000"/>
                </a:solidFill>
                <a:cs typeface="Arial" pitchFamily="34" charset="0"/>
              </a:rPr>
              <a:t>Collaboration  and Reporting</a:t>
            </a:r>
          </a:p>
          <a:p>
            <a:pPr algn="l" defTabSz="947738">
              <a:lnSpc>
                <a:spcPct val="95000"/>
              </a:lnSpc>
              <a:spcBef>
                <a:spcPct val="50000"/>
              </a:spcBef>
              <a:buClr>
                <a:schemeClr val="tx2"/>
              </a:buClr>
              <a:buSzPct val="100000"/>
              <a:buFontTx/>
              <a:buChar char="•"/>
            </a:pPr>
            <a:r>
              <a:rPr lang="en-US" sz="1200" dirty="0">
                <a:solidFill>
                  <a:srgbClr val="000000"/>
                </a:solidFill>
                <a:cs typeface="Arial" pitchFamily="34" charset="0"/>
              </a:rPr>
              <a:t> Medical Data Exchange</a:t>
            </a:r>
          </a:p>
          <a:p>
            <a:pPr algn="l" defTabSz="947738">
              <a:lnSpc>
                <a:spcPct val="95000"/>
              </a:lnSpc>
              <a:spcBef>
                <a:spcPct val="50000"/>
              </a:spcBef>
              <a:buClr>
                <a:schemeClr val="tx2"/>
              </a:buClr>
              <a:buSzPct val="100000"/>
              <a:buFontTx/>
              <a:buChar char="•"/>
            </a:pPr>
            <a:r>
              <a:rPr lang="en-US" sz="1200" dirty="0">
                <a:cs typeface="Arial" pitchFamily="34" charset="0"/>
              </a:rPr>
              <a:t> Image Architecture</a:t>
            </a:r>
          </a:p>
        </p:txBody>
      </p:sp>
      <p:cxnSp>
        <p:nvCxnSpPr>
          <p:cNvPr id="12307" name="Straight Connector 47"/>
          <p:cNvCxnSpPr>
            <a:cxnSpLocks noChangeShapeType="1"/>
          </p:cNvCxnSpPr>
          <p:nvPr/>
        </p:nvCxnSpPr>
        <p:spPr bwMode="auto">
          <a:xfrm flipV="1">
            <a:off x="7239000" y="1295400"/>
            <a:ext cx="1588" cy="1295400"/>
          </a:xfrm>
          <a:prstGeom prst="line">
            <a:avLst/>
          </a:prstGeom>
          <a:noFill/>
          <a:ln w="9525">
            <a:solidFill>
              <a:srgbClr val="AAAAAA"/>
            </a:solidFill>
            <a:round/>
            <a:headEnd/>
            <a:tailEnd/>
          </a:ln>
        </p:spPr>
      </p:cxnSp>
      <p:sp>
        <p:nvSpPr>
          <p:cNvPr id="12308" name="TextBox 55"/>
          <p:cNvSpPr txBox="1">
            <a:spLocks noChangeArrowheads="1"/>
          </p:cNvSpPr>
          <p:nvPr/>
        </p:nvSpPr>
        <p:spPr bwMode="auto">
          <a:xfrm>
            <a:off x="7315200" y="1295400"/>
            <a:ext cx="1447800" cy="1066800"/>
          </a:xfrm>
          <a:prstGeom prst="rect">
            <a:avLst/>
          </a:prstGeom>
          <a:noFill/>
          <a:ln w="9525">
            <a:noFill/>
            <a:miter lim="800000"/>
            <a:headEnd/>
            <a:tailEnd/>
          </a:ln>
        </p:spPr>
        <p:txBody>
          <a:bodyPr/>
          <a:lstStyle/>
          <a:p>
            <a:pPr defTabSz="947738">
              <a:lnSpc>
                <a:spcPct val="95000"/>
              </a:lnSpc>
              <a:spcBef>
                <a:spcPct val="50000"/>
              </a:spcBef>
              <a:buClr>
                <a:schemeClr val="tx2"/>
              </a:buClr>
              <a:buSzPct val="100000"/>
              <a:buFont typeface="Wingdings" pitchFamily="2" charset="2"/>
              <a:buNone/>
            </a:pPr>
            <a:r>
              <a:rPr lang="en-US" sz="1000" b="1" dirty="0">
                <a:solidFill>
                  <a:schemeClr val="tx2"/>
                </a:solidFill>
              </a:rPr>
              <a:t>Smart Healthcare Facility Solutions</a:t>
            </a:r>
          </a:p>
          <a:p>
            <a:pPr defTabSz="947738">
              <a:lnSpc>
                <a:spcPct val="95000"/>
              </a:lnSpc>
              <a:spcBef>
                <a:spcPct val="50000"/>
              </a:spcBef>
              <a:buClr>
                <a:schemeClr val="tx2"/>
              </a:buClr>
              <a:buSzPct val="100000"/>
              <a:buFont typeface="Wingdings" pitchFamily="2" charset="2"/>
              <a:buNone/>
            </a:pPr>
            <a:r>
              <a:rPr lang="en-US" sz="1000" b="1" dirty="0">
                <a:solidFill>
                  <a:srgbClr val="000000"/>
                </a:solidFill>
              </a:rPr>
              <a:t>Services that enable hospitals to reduce capital and operating expenses of their facilities.   </a:t>
            </a:r>
          </a:p>
        </p:txBody>
      </p:sp>
      <p:cxnSp>
        <p:nvCxnSpPr>
          <p:cNvPr id="12309" name="Straight Connector 45"/>
          <p:cNvCxnSpPr>
            <a:cxnSpLocks noChangeShapeType="1"/>
          </p:cNvCxnSpPr>
          <p:nvPr/>
        </p:nvCxnSpPr>
        <p:spPr bwMode="auto">
          <a:xfrm flipV="1">
            <a:off x="2667000" y="2667000"/>
            <a:ext cx="1588" cy="3048000"/>
          </a:xfrm>
          <a:prstGeom prst="line">
            <a:avLst/>
          </a:prstGeom>
          <a:noFill/>
          <a:ln w="9525">
            <a:solidFill>
              <a:srgbClr val="AAAAAA"/>
            </a:solidFill>
            <a:round/>
            <a:headEnd/>
            <a:tailEnd/>
          </a:ln>
        </p:spPr>
      </p:cxnSp>
      <p:cxnSp>
        <p:nvCxnSpPr>
          <p:cNvPr id="12310" name="Straight Connector 45"/>
          <p:cNvCxnSpPr>
            <a:cxnSpLocks noChangeShapeType="1"/>
          </p:cNvCxnSpPr>
          <p:nvPr/>
        </p:nvCxnSpPr>
        <p:spPr bwMode="auto">
          <a:xfrm flipV="1">
            <a:off x="4191000" y="2667000"/>
            <a:ext cx="1588" cy="3048000"/>
          </a:xfrm>
          <a:prstGeom prst="line">
            <a:avLst/>
          </a:prstGeom>
          <a:noFill/>
          <a:ln w="9525">
            <a:solidFill>
              <a:srgbClr val="AAAAAA"/>
            </a:solidFill>
            <a:round/>
            <a:headEnd/>
            <a:tailEnd/>
          </a:ln>
        </p:spPr>
      </p:cxnSp>
      <p:cxnSp>
        <p:nvCxnSpPr>
          <p:cNvPr id="12311" name="Straight Connector 45"/>
          <p:cNvCxnSpPr>
            <a:cxnSpLocks noChangeShapeType="1"/>
          </p:cNvCxnSpPr>
          <p:nvPr/>
        </p:nvCxnSpPr>
        <p:spPr bwMode="auto">
          <a:xfrm flipV="1">
            <a:off x="5715000" y="2667000"/>
            <a:ext cx="1588" cy="3048000"/>
          </a:xfrm>
          <a:prstGeom prst="line">
            <a:avLst/>
          </a:prstGeom>
          <a:noFill/>
          <a:ln w="9525">
            <a:solidFill>
              <a:srgbClr val="AAAAAA"/>
            </a:solidFill>
            <a:round/>
            <a:headEnd/>
            <a:tailEnd/>
          </a:ln>
        </p:spPr>
      </p:cxnSp>
      <p:cxnSp>
        <p:nvCxnSpPr>
          <p:cNvPr id="12312" name="Straight Connector 45"/>
          <p:cNvCxnSpPr>
            <a:cxnSpLocks noChangeShapeType="1"/>
          </p:cNvCxnSpPr>
          <p:nvPr/>
        </p:nvCxnSpPr>
        <p:spPr bwMode="auto">
          <a:xfrm flipV="1">
            <a:off x="7239000" y="2667000"/>
            <a:ext cx="1588" cy="3048000"/>
          </a:xfrm>
          <a:prstGeom prst="line">
            <a:avLst/>
          </a:prstGeom>
          <a:noFill/>
          <a:ln w="9525">
            <a:solidFill>
              <a:srgbClr val="AAAAAA"/>
            </a:solidFill>
            <a:round/>
            <a:headEnd/>
            <a:tailEnd/>
          </a:ln>
        </p:spPr>
      </p:cxnSp>
      <p:sp>
        <p:nvSpPr>
          <p:cNvPr id="12313" name="TextBox 55"/>
          <p:cNvSpPr txBox="1">
            <a:spLocks noChangeArrowheads="1"/>
          </p:cNvSpPr>
          <p:nvPr/>
        </p:nvSpPr>
        <p:spPr bwMode="auto">
          <a:xfrm>
            <a:off x="2667000" y="2667000"/>
            <a:ext cx="1524000" cy="1066800"/>
          </a:xfrm>
          <a:prstGeom prst="rect">
            <a:avLst/>
          </a:prstGeom>
          <a:noFill/>
          <a:ln w="9525">
            <a:noFill/>
            <a:miter lim="800000"/>
            <a:headEnd/>
            <a:tailEnd/>
          </a:ln>
        </p:spPr>
        <p:txBody>
          <a:bodyPr/>
          <a:lstStyle/>
          <a:p>
            <a:pPr algn="l" defTabSz="947738">
              <a:lnSpc>
                <a:spcPct val="95000"/>
              </a:lnSpc>
              <a:spcBef>
                <a:spcPct val="50000"/>
              </a:spcBef>
              <a:buClr>
                <a:schemeClr val="tx2"/>
              </a:buClr>
              <a:buSzPct val="100000"/>
              <a:buFontTx/>
              <a:buChar char="•"/>
            </a:pPr>
            <a:r>
              <a:rPr lang="en-US" sz="1000" dirty="0">
                <a:solidFill>
                  <a:srgbClr val="000000"/>
                </a:solidFill>
                <a:cs typeface="Arial" pitchFamily="34" charset="0"/>
              </a:rPr>
              <a:t> </a:t>
            </a:r>
            <a:r>
              <a:rPr lang="en-US" sz="1200" dirty="0">
                <a:solidFill>
                  <a:srgbClr val="000000"/>
                </a:solidFill>
                <a:cs typeface="Arial" pitchFamily="34" charset="0"/>
              </a:rPr>
              <a:t>Collaboration and Reporting</a:t>
            </a:r>
          </a:p>
          <a:p>
            <a:pPr algn="l" defTabSz="947738">
              <a:lnSpc>
                <a:spcPct val="95000"/>
              </a:lnSpc>
              <a:spcBef>
                <a:spcPct val="50000"/>
              </a:spcBef>
              <a:buClr>
                <a:schemeClr val="tx2"/>
              </a:buClr>
              <a:buSzPct val="100000"/>
              <a:buFontTx/>
              <a:buChar char="•"/>
            </a:pPr>
            <a:r>
              <a:rPr lang="en-US" sz="1200" dirty="0">
                <a:solidFill>
                  <a:srgbClr val="000000"/>
                </a:solidFill>
                <a:cs typeface="Arial" pitchFamily="34" charset="0"/>
              </a:rPr>
              <a:t> Tele Presence for Healthcare</a:t>
            </a:r>
          </a:p>
          <a:p>
            <a:pPr algn="l" defTabSz="947738">
              <a:lnSpc>
                <a:spcPct val="95000"/>
              </a:lnSpc>
              <a:spcBef>
                <a:spcPct val="50000"/>
              </a:spcBef>
              <a:buClr>
                <a:schemeClr val="tx2"/>
              </a:buClr>
              <a:buSzPct val="100000"/>
              <a:buFontTx/>
              <a:buChar char="•"/>
            </a:pPr>
            <a:r>
              <a:rPr lang="en-US" sz="1200" dirty="0">
                <a:solidFill>
                  <a:srgbClr val="000000"/>
                </a:solidFill>
                <a:cs typeface="Arial" pitchFamily="34" charset="0"/>
              </a:rPr>
              <a:t> WebEx for Healthcare</a:t>
            </a:r>
          </a:p>
          <a:p>
            <a:pPr algn="l" defTabSz="947738">
              <a:lnSpc>
                <a:spcPct val="95000"/>
              </a:lnSpc>
              <a:spcBef>
                <a:spcPct val="50000"/>
              </a:spcBef>
              <a:buClr>
                <a:schemeClr val="tx2"/>
              </a:buClr>
              <a:buSzPct val="100000"/>
              <a:buFontTx/>
              <a:buChar char="•"/>
            </a:pPr>
            <a:r>
              <a:rPr lang="en-US" sz="1200" dirty="0">
                <a:solidFill>
                  <a:srgbClr val="000000"/>
                </a:solidFill>
                <a:cs typeface="Arial" pitchFamily="34" charset="0"/>
              </a:rPr>
              <a:t> Health Presence</a:t>
            </a:r>
            <a:endParaRPr lang="en-US" sz="1200" dirty="0">
              <a:solidFill>
                <a:schemeClr val="accent2"/>
              </a:solidFill>
              <a:cs typeface="Arial" pitchFamily="34" charset="0"/>
            </a:endParaRPr>
          </a:p>
        </p:txBody>
      </p:sp>
      <p:sp>
        <p:nvSpPr>
          <p:cNvPr id="12314" name="TextBox 55"/>
          <p:cNvSpPr txBox="1">
            <a:spLocks noChangeArrowheads="1"/>
          </p:cNvSpPr>
          <p:nvPr/>
        </p:nvSpPr>
        <p:spPr bwMode="auto">
          <a:xfrm>
            <a:off x="4191000" y="2667000"/>
            <a:ext cx="1524000" cy="1066800"/>
          </a:xfrm>
          <a:prstGeom prst="rect">
            <a:avLst/>
          </a:prstGeom>
          <a:noFill/>
          <a:ln w="9525">
            <a:noFill/>
            <a:miter lim="800000"/>
            <a:headEnd/>
            <a:tailEnd/>
          </a:ln>
        </p:spPr>
        <p:txBody>
          <a:bodyPr/>
          <a:lstStyle/>
          <a:p>
            <a:pPr algn="l" defTabSz="947738">
              <a:lnSpc>
                <a:spcPct val="95000"/>
              </a:lnSpc>
              <a:spcBef>
                <a:spcPct val="50000"/>
              </a:spcBef>
              <a:buClr>
                <a:schemeClr val="tx2"/>
              </a:buClr>
              <a:buSzPct val="100000"/>
              <a:buFontTx/>
              <a:buChar char="•"/>
            </a:pPr>
            <a:r>
              <a:rPr lang="en-US" sz="1000" dirty="0">
                <a:solidFill>
                  <a:srgbClr val="000000"/>
                </a:solidFill>
                <a:cs typeface="Arial" pitchFamily="34" charset="0"/>
              </a:rPr>
              <a:t> </a:t>
            </a:r>
            <a:r>
              <a:rPr lang="en-US" sz="1200" dirty="0">
                <a:solidFill>
                  <a:srgbClr val="000000"/>
                </a:solidFill>
                <a:cs typeface="Arial" pitchFamily="34" charset="0"/>
              </a:rPr>
              <a:t>Mobile Collaboration</a:t>
            </a:r>
          </a:p>
          <a:p>
            <a:pPr algn="l" defTabSz="947738">
              <a:lnSpc>
                <a:spcPct val="95000"/>
              </a:lnSpc>
              <a:spcBef>
                <a:spcPct val="50000"/>
              </a:spcBef>
              <a:buClr>
                <a:schemeClr val="tx2"/>
              </a:buClr>
              <a:buSzPct val="100000"/>
              <a:buFontTx/>
              <a:buChar char="•"/>
            </a:pPr>
            <a:r>
              <a:rPr lang="en-US" sz="1200" dirty="0">
                <a:solidFill>
                  <a:srgbClr val="000000"/>
                </a:solidFill>
                <a:cs typeface="Arial" pitchFamily="34" charset="0"/>
              </a:rPr>
              <a:t> Nurse Connect</a:t>
            </a:r>
          </a:p>
          <a:p>
            <a:pPr algn="l" defTabSz="947738">
              <a:lnSpc>
                <a:spcPct val="95000"/>
              </a:lnSpc>
              <a:spcBef>
                <a:spcPct val="50000"/>
              </a:spcBef>
              <a:buClr>
                <a:schemeClr val="tx2"/>
              </a:buClr>
              <a:buSzPct val="100000"/>
              <a:buFontTx/>
              <a:buChar char="•"/>
            </a:pPr>
            <a:r>
              <a:rPr lang="en-US" sz="1200" dirty="0">
                <a:solidFill>
                  <a:srgbClr val="000000"/>
                </a:solidFill>
                <a:cs typeface="Arial" pitchFamily="34" charset="0"/>
              </a:rPr>
              <a:t> Context-Aware Healthcare</a:t>
            </a:r>
          </a:p>
          <a:p>
            <a:pPr algn="l" defTabSz="947738">
              <a:lnSpc>
                <a:spcPct val="95000"/>
              </a:lnSpc>
              <a:spcBef>
                <a:spcPct val="50000"/>
              </a:spcBef>
              <a:buClr>
                <a:schemeClr val="tx2"/>
              </a:buClr>
              <a:buSzPct val="100000"/>
              <a:buFontTx/>
              <a:buChar char="•"/>
            </a:pPr>
            <a:r>
              <a:rPr lang="en-US" sz="1200" dirty="0">
                <a:solidFill>
                  <a:srgbClr val="000000"/>
                </a:solidFill>
                <a:cs typeface="Arial" pitchFamily="34" charset="0"/>
              </a:rPr>
              <a:t> Collaboration and Reporting</a:t>
            </a:r>
          </a:p>
          <a:p>
            <a:pPr defTabSz="947738">
              <a:lnSpc>
                <a:spcPct val="95000"/>
              </a:lnSpc>
              <a:spcBef>
                <a:spcPct val="50000"/>
              </a:spcBef>
              <a:buClr>
                <a:schemeClr val="tx2"/>
              </a:buClr>
              <a:buSzPct val="100000"/>
              <a:buFontTx/>
              <a:buChar char="•"/>
            </a:pPr>
            <a:endParaRPr lang="en-US" sz="1000" dirty="0">
              <a:solidFill>
                <a:srgbClr val="000000"/>
              </a:solidFill>
              <a:cs typeface="Arial" pitchFamily="34" charset="0"/>
            </a:endParaRPr>
          </a:p>
          <a:p>
            <a:pPr defTabSz="947738">
              <a:lnSpc>
                <a:spcPct val="95000"/>
              </a:lnSpc>
              <a:spcBef>
                <a:spcPct val="50000"/>
              </a:spcBef>
              <a:buClr>
                <a:schemeClr val="tx2"/>
              </a:buClr>
              <a:buSzPct val="100000"/>
            </a:pPr>
            <a:endParaRPr lang="en-US" sz="1000" dirty="0">
              <a:solidFill>
                <a:srgbClr val="000000"/>
              </a:solidFill>
              <a:cs typeface="Arial" pitchFamily="34" charset="0"/>
            </a:endParaRPr>
          </a:p>
        </p:txBody>
      </p:sp>
      <p:sp>
        <p:nvSpPr>
          <p:cNvPr id="12315" name="TextBox 55"/>
          <p:cNvSpPr txBox="1">
            <a:spLocks noChangeArrowheads="1"/>
          </p:cNvSpPr>
          <p:nvPr/>
        </p:nvSpPr>
        <p:spPr bwMode="auto">
          <a:xfrm>
            <a:off x="5715000" y="2667000"/>
            <a:ext cx="1676400" cy="1066800"/>
          </a:xfrm>
          <a:prstGeom prst="rect">
            <a:avLst/>
          </a:prstGeom>
          <a:noFill/>
          <a:ln w="9525">
            <a:noFill/>
            <a:miter lim="800000"/>
            <a:headEnd/>
            <a:tailEnd/>
          </a:ln>
        </p:spPr>
        <p:txBody>
          <a:bodyPr/>
          <a:lstStyle/>
          <a:p>
            <a:pPr algn="l" defTabSz="947738">
              <a:lnSpc>
                <a:spcPct val="95000"/>
              </a:lnSpc>
              <a:spcBef>
                <a:spcPct val="50000"/>
              </a:spcBef>
              <a:buClr>
                <a:schemeClr val="tx2"/>
              </a:buClr>
              <a:buSzPct val="100000"/>
              <a:buFontTx/>
              <a:buChar char="•"/>
            </a:pPr>
            <a:r>
              <a:rPr lang="en-US" sz="1000" dirty="0">
                <a:solidFill>
                  <a:srgbClr val="000000"/>
                </a:solidFill>
                <a:cs typeface="Arial" pitchFamily="34" charset="0"/>
              </a:rPr>
              <a:t> </a:t>
            </a:r>
            <a:r>
              <a:rPr lang="en-US" sz="1200" dirty="0">
                <a:solidFill>
                  <a:srgbClr val="000000"/>
                </a:solidFill>
                <a:cs typeface="Arial" pitchFamily="34" charset="0"/>
              </a:rPr>
              <a:t>Medical Data Exchange</a:t>
            </a:r>
          </a:p>
          <a:p>
            <a:pPr algn="l" defTabSz="947738">
              <a:lnSpc>
                <a:spcPct val="95000"/>
              </a:lnSpc>
              <a:spcBef>
                <a:spcPct val="50000"/>
              </a:spcBef>
              <a:buClr>
                <a:schemeClr val="tx2"/>
              </a:buClr>
              <a:buSzPct val="100000"/>
              <a:buFontTx/>
              <a:buChar char="•"/>
            </a:pPr>
            <a:r>
              <a:rPr lang="en-US" sz="1200" dirty="0">
                <a:solidFill>
                  <a:srgbClr val="000000"/>
                </a:solidFill>
                <a:cs typeface="Arial" pitchFamily="34" charset="0"/>
              </a:rPr>
              <a:t> Digital Media System for Healthcare</a:t>
            </a:r>
          </a:p>
          <a:p>
            <a:pPr algn="l" defTabSz="947738">
              <a:lnSpc>
                <a:spcPct val="95000"/>
              </a:lnSpc>
              <a:spcBef>
                <a:spcPct val="50000"/>
              </a:spcBef>
              <a:buClr>
                <a:schemeClr val="tx2"/>
              </a:buClr>
              <a:buSzPct val="100000"/>
              <a:buFontTx/>
              <a:buChar char="•"/>
            </a:pPr>
            <a:r>
              <a:rPr lang="en-US" sz="1200" dirty="0">
                <a:solidFill>
                  <a:srgbClr val="000000"/>
                </a:solidFill>
                <a:cs typeface="Arial" pitchFamily="34" charset="0"/>
              </a:rPr>
              <a:t> WebEx for Healthcare</a:t>
            </a:r>
          </a:p>
          <a:p>
            <a:pPr algn="l" defTabSz="947738">
              <a:lnSpc>
                <a:spcPct val="95000"/>
              </a:lnSpc>
              <a:spcBef>
                <a:spcPct val="50000"/>
              </a:spcBef>
              <a:buClr>
                <a:schemeClr val="tx2"/>
              </a:buClr>
              <a:buSzPct val="100000"/>
              <a:buFontTx/>
              <a:buChar char="•"/>
            </a:pPr>
            <a:r>
              <a:rPr lang="en-US" sz="1200" dirty="0">
                <a:solidFill>
                  <a:srgbClr val="000000"/>
                </a:solidFill>
                <a:cs typeface="Arial" pitchFamily="34" charset="0"/>
              </a:rPr>
              <a:t> Security and Compliance</a:t>
            </a:r>
          </a:p>
          <a:p>
            <a:pPr algn="l" defTabSz="947738">
              <a:lnSpc>
                <a:spcPct val="95000"/>
              </a:lnSpc>
              <a:spcBef>
                <a:spcPct val="50000"/>
              </a:spcBef>
              <a:buClr>
                <a:schemeClr val="tx2"/>
              </a:buClr>
              <a:buSzPct val="100000"/>
            </a:pPr>
            <a:r>
              <a:rPr lang="en-US" sz="1200" dirty="0">
                <a:solidFill>
                  <a:srgbClr val="000000"/>
                </a:solidFill>
                <a:cs typeface="Arial" pitchFamily="34" charset="0"/>
              </a:rPr>
              <a:t>  - Biomed Network Access Control</a:t>
            </a:r>
            <a:endParaRPr lang="en-US" sz="1200" dirty="0">
              <a:solidFill>
                <a:schemeClr val="accent2"/>
              </a:solidFill>
              <a:cs typeface="Arial" pitchFamily="34" charset="0"/>
            </a:endParaRPr>
          </a:p>
          <a:p>
            <a:pPr algn="l" defTabSz="947738">
              <a:lnSpc>
                <a:spcPct val="95000"/>
              </a:lnSpc>
              <a:spcBef>
                <a:spcPct val="50000"/>
              </a:spcBef>
              <a:buClr>
                <a:schemeClr val="tx2"/>
              </a:buClr>
              <a:buSzPct val="100000"/>
              <a:buFontTx/>
              <a:buChar char="•"/>
            </a:pPr>
            <a:r>
              <a:rPr lang="en-US" sz="1200" dirty="0">
                <a:solidFill>
                  <a:srgbClr val="000000"/>
                </a:solidFill>
                <a:cs typeface="Arial" pitchFamily="34" charset="0"/>
              </a:rPr>
              <a:t> </a:t>
            </a:r>
            <a:r>
              <a:rPr lang="en-US" sz="1200" dirty="0">
                <a:cs typeface="Arial" pitchFamily="34" charset="0"/>
              </a:rPr>
              <a:t>Secure Wireless</a:t>
            </a:r>
          </a:p>
          <a:p>
            <a:pPr algn="l" defTabSz="947738">
              <a:lnSpc>
                <a:spcPct val="95000"/>
              </a:lnSpc>
              <a:spcBef>
                <a:spcPct val="50000"/>
              </a:spcBef>
              <a:buClr>
                <a:schemeClr val="tx2"/>
              </a:buClr>
              <a:buSzPct val="100000"/>
              <a:buFontTx/>
              <a:buChar char="•"/>
            </a:pPr>
            <a:r>
              <a:rPr lang="en-US" sz="1200" dirty="0">
                <a:cs typeface="Arial" pitchFamily="34" charset="0"/>
              </a:rPr>
              <a:t> Data Center for Healthcare</a:t>
            </a:r>
          </a:p>
        </p:txBody>
      </p:sp>
      <p:sp>
        <p:nvSpPr>
          <p:cNvPr id="12316" name="TextBox 55"/>
          <p:cNvSpPr txBox="1">
            <a:spLocks noChangeArrowheads="1"/>
          </p:cNvSpPr>
          <p:nvPr/>
        </p:nvSpPr>
        <p:spPr bwMode="auto">
          <a:xfrm>
            <a:off x="7239000" y="2667000"/>
            <a:ext cx="1600200" cy="1066800"/>
          </a:xfrm>
          <a:prstGeom prst="rect">
            <a:avLst/>
          </a:prstGeom>
          <a:noFill/>
          <a:ln w="9525">
            <a:noFill/>
            <a:miter lim="800000"/>
            <a:headEnd/>
            <a:tailEnd/>
          </a:ln>
        </p:spPr>
        <p:txBody>
          <a:bodyPr/>
          <a:lstStyle/>
          <a:p>
            <a:pPr algn="l" defTabSz="947738">
              <a:lnSpc>
                <a:spcPct val="95000"/>
              </a:lnSpc>
              <a:spcBef>
                <a:spcPct val="50000"/>
              </a:spcBef>
              <a:buClr>
                <a:schemeClr val="tx2"/>
              </a:buClr>
              <a:buSzPct val="100000"/>
              <a:buFontTx/>
              <a:buChar char="•"/>
            </a:pPr>
            <a:r>
              <a:rPr lang="en-US" sz="1200" dirty="0">
                <a:cs typeface="Arial" pitchFamily="34" charset="0"/>
              </a:rPr>
              <a:t> Digital Media System for Healthcare</a:t>
            </a:r>
          </a:p>
          <a:p>
            <a:pPr algn="l" defTabSz="947738">
              <a:lnSpc>
                <a:spcPct val="95000"/>
              </a:lnSpc>
              <a:spcBef>
                <a:spcPct val="50000"/>
              </a:spcBef>
              <a:buClr>
                <a:schemeClr val="tx2"/>
              </a:buClr>
              <a:buSzPct val="100000"/>
              <a:buFontTx/>
              <a:buChar char="•"/>
            </a:pPr>
            <a:r>
              <a:rPr lang="en-US" sz="1200" dirty="0">
                <a:cs typeface="Arial" pitchFamily="34" charset="0"/>
              </a:rPr>
              <a:t> Connected Real Estate for Healthcare</a:t>
            </a:r>
          </a:p>
        </p:txBody>
      </p:sp>
      <p:sp>
        <p:nvSpPr>
          <p:cNvPr id="12317" name="Rounded Rectangle 16"/>
          <p:cNvSpPr>
            <a:spLocks noChangeArrowheads="1"/>
          </p:cNvSpPr>
          <p:nvPr/>
        </p:nvSpPr>
        <p:spPr bwMode="auto">
          <a:xfrm>
            <a:off x="169863" y="5838825"/>
            <a:ext cx="1066800" cy="457200"/>
          </a:xfrm>
          <a:prstGeom prst="roundRect">
            <a:avLst>
              <a:gd name="adj" fmla="val 11134"/>
            </a:avLst>
          </a:prstGeom>
          <a:solidFill>
            <a:srgbClr val="EBEBEB"/>
          </a:solidFill>
          <a:ln w="9525">
            <a:noFill/>
            <a:round/>
            <a:headEnd/>
            <a:tailEnd/>
          </a:ln>
        </p:spPr>
        <p:txBody>
          <a:bodyPr anchor="ctr"/>
          <a:lstStyle/>
          <a:p>
            <a:r>
              <a:rPr lang="en-US" sz="1000" b="1" dirty="0" err="1">
                <a:solidFill>
                  <a:srgbClr val="FF0000"/>
                </a:solidFill>
              </a:rPr>
              <a:t>I</a:t>
            </a:r>
            <a:r>
              <a:rPr lang="en-US" sz="1200" b="1" dirty="0" err="1">
                <a:solidFill>
                  <a:srgbClr val="FF0000"/>
                </a:solidFill>
              </a:rPr>
              <a:t>nfrastructureFramework</a:t>
            </a:r>
            <a:endParaRPr lang="en-US" sz="1200" dirty="0">
              <a:solidFill>
                <a:srgbClr val="FF0000"/>
              </a:solidFill>
            </a:endParaRPr>
          </a:p>
        </p:txBody>
      </p:sp>
      <p:sp>
        <p:nvSpPr>
          <p:cNvPr id="12318" name="Rounded Rectangle 17"/>
          <p:cNvSpPr>
            <a:spLocks noChangeArrowheads="1"/>
          </p:cNvSpPr>
          <p:nvPr/>
        </p:nvSpPr>
        <p:spPr bwMode="auto">
          <a:xfrm>
            <a:off x="1201738" y="5849938"/>
            <a:ext cx="7778750" cy="457200"/>
          </a:xfrm>
          <a:prstGeom prst="roundRect">
            <a:avLst>
              <a:gd name="adj" fmla="val 11134"/>
            </a:avLst>
          </a:prstGeom>
          <a:solidFill>
            <a:srgbClr val="89A424"/>
          </a:solidFill>
          <a:ln w="9525">
            <a:solidFill>
              <a:srgbClr val="89A424"/>
            </a:solidFill>
            <a:round/>
            <a:headEnd/>
            <a:tailEnd/>
          </a:ln>
        </p:spPr>
        <p:txBody>
          <a:bodyPr anchor="ctr"/>
          <a:lstStyle/>
          <a:p>
            <a:pPr algn="ctr"/>
            <a:r>
              <a:rPr lang="en-US" sz="1200" b="1">
                <a:latin typeface="Verdana" pitchFamily="34" charset="0"/>
              </a:rPr>
              <a:t>Medical-Grade Network</a:t>
            </a:r>
          </a:p>
          <a:p>
            <a:pPr algn="ctr"/>
            <a:r>
              <a:rPr lang="en-US" sz="1000" b="1"/>
              <a:t>Framework to meet healthcare’s unique needs for interoperability, security, availability, productivity, and flexibility.</a:t>
            </a:r>
          </a:p>
        </p:txBody>
      </p:sp>
      <p:cxnSp>
        <p:nvCxnSpPr>
          <p:cNvPr id="12319" name="Straight Connector 45"/>
          <p:cNvCxnSpPr>
            <a:cxnSpLocks noChangeShapeType="1"/>
          </p:cNvCxnSpPr>
          <p:nvPr/>
        </p:nvCxnSpPr>
        <p:spPr bwMode="auto">
          <a:xfrm flipV="1">
            <a:off x="2667000" y="5791200"/>
            <a:ext cx="1588" cy="381000"/>
          </a:xfrm>
          <a:prstGeom prst="line">
            <a:avLst/>
          </a:prstGeom>
          <a:noFill/>
          <a:ln w="9525">
            <a:solidFill>
              <a:srgbClr val="AAAAAA"/>
            </a:solidFill>
            <a:round/>
            <a:headEnd/>
            <a:tailEnd/>
          </a:ln>
        </p:spPr>
      </p:cxnSp>
      <p:cxnSp>
        <p:nvCxnSpPr>
          <p:cNvPr id="12320" name="Straight Connector 46"/>
          <p:cNvCxnSpPr>
            <a:cxnSpLocks noChangeShapeType="1"/>
          </p:cNvCxnSpPr>
          <p:nvPr/>
        </p:nvCxnSpPr>
        <p:spPr bwMode="auto">
          <a:xfrm flipV="1">
            <a:off x="4191000" y="5791200"/>
            <a:ext cx="1588" cy="381000"/>
          </a:xfrm>
          <a:prstGeom prst="line">
            <a:avLst/>
          </a:prstGeom>
          <a:noFill/>
          <a:ln w="9525">
            <a:solidFill>
              <a:srgbClr val="AAAAAA"/>
            </a:solidFill>
            <a:round/>
            <a:headEnd/>
            <a:tailEnd/>
          </a:ln>
        </p:spPr>
      </p:cxnSp>
      <p:cxnSp>
        <p:nvCxnSpPr>
          <p:cNvPr id="12321" name="Straight Connector 47"/>
          <p:cNvCxnSpPr>
            <a:cxnSpLocks noChangeShapeType="1"/>
          </p:cNvCxnSpPr>
          <p:nvPr/>
        </p:nvCxnSpPr>
        <p:spPr bwMode="auto">
          <a:xfrm flipV="1">
            <a:off x="5715000" y="5791200"/>
            <a:ext cx="1588" cy="381000"/>
          </a:xfrm>
          <a:prstGeom prst="line">
            <a:avLst/>
          </a:prstGeom>
          <a:noFill/>
          <a:ln w="9525">
            <a:solidFill>
              <a:srgbClr val="AAAAAA"/>
            </a:solidFill>
            <a:round/>
            <a:headEnd/>
            <a:tailEnd/>
          </a:ln>
        </p:spPr>
      </p:cxnSp>
      <p:sp>
        <p:nvSpPr>
          <p:cNvPr id="12322" name="TextBox 55"/>
          <p:cNvSpPr txBox="1">
            <a:spLocks noChangeArrowheads="1"/>
          </p:cNvSpPr>
          <p:nvPr/>
        </p:nvSpPr>
        <p:spPr bwMode="auto">
          <a:xfrm flipV="1">
            <a:off x="1306513" y="5864225"/>
            <a:ext cx="2819400" cy="79375"/>
          </a:xfrm>
          <a:prstGeom prst="rect">
            <a:avLst/>
          </a:prstGeom>
          <a:noFill/>
          <a:ln w="9525">
            <a:noFill/>
            <a:miter lim="800000"/>
            <a:headEnd/>
            <a:tailEnd/>
          </a:ln>
        </p:spPr>
        <p:txBody>
          <a:bodyPr/>
          <a:lstStyle/>
          <a:p>
            <a:pPr defTabSz="947738">
              <a:lnSpc>
                <a:spcPct val="95000"/>
              </a:lnSpc>
              <a:spcBef>
                <a:spcPct val="50000"/>
              </a:spcBef>
              <a:buClr>
                <a:schemeClr val="tx2"/>
              </a:buClr>
              <a:buSzPct val="100000"/>
              <a:buFont typeface="Wingdings" pitchFamily="2" charset="2"/>
              <a:buNone/>
            </a:pPr>
            <a:endParaRPr lang="en-US" sz="1000"/>
          </a:p>
        </p:txBody>
      </p:sp>
      <p:sp>
        <p:nvSpPr>
          <p:cNvPr id="12323" name="TextBox 55"/>
          <p:cNvSpPr txBox="1">
            <a:spLocks noChangeArrowheads="1"/>
          </p:cNvSpPr>
          <p:nvPr/>
        </p:nvSpPr>
        <p:spPr bwMode="auto">
          <a:xfrm>
            <a:off x="2784475" y="5780088"/>
            <a:ext cx="1600200" cy="76200"/>
          </a:xfrm>
          <a:prstGeom prst="rect">
            <a:avLst/>
          </a:prstGeom>
          <a:noFill/>
          <a:ln w="9525">
            <a:noFill/>
            <a:miter lim="800000"/>
            <a:headEnd/>
            <a:tailEnd/>
          </a:ln>
        </p:spPr>
        <p:txBody>
          <a:bodyPr/>
          <a:lstStyle/>
          <a:p>
            <a:pPr defTabSz="947738">
              <a:lnSpc>
                <a:spcPct val="95000"/>
              </a:lnSpc>
              <a:spcBef>
                <a:spcPct val="50000"/>
              </a:spcBef>
              <a:buClr>
                <a:schemeClr val="tx2"/>
              </a:buClr>
              <a:buSzPct val="100000"/>
              <a:buFont typeface="Wingdings" pitchFamily="2" charset="2"/>
              <a:buNone/>
            </a:pPr>
            <a:endParaRPr lang="en-US" sz="1000">
              <a:solidFill>
                <a:srgbClr val="000000"/>
              </a:solidFill>
              <a:cs typeface="Arial" pitchFamily="34" charset="0"/>
            </a:endParaRPr>
          </a:p>
        </p:txBody>
      </p:sp>
      <p:sp>
        <p:nvSpPr>
          <p:cNvPr id="12324" name="TextBox 55"/>
          <p:cNvSpPr txBox="1">
            <a:spLocks noChangeArrowheads="1"/>
          </p:cNvSpPr>
          <p:nvPr/>
        </p:nvSpPr>
        <p:spPr bwMode="auto">
          <a:xfrm>
            <a:off x="4191000" y="5791200"/>
            <a:ext cx="1524000" cy="142875"/>
          </a:xfrm>
          <a:prstGeom prst="rect">
            <a:avLst/>
          </a:prstGeom>
          <a:noFill/>
          <a:ln w="9525">
            <a:noFill/>
            <a:miter lim="800000"/>
            <a:headEnd/>
            <a:tailEnd/>
          </a:ln>
        </p:spPr>
        <p:txBody>
          <a:bodyPr/>
          <a:lstStyle/>
          <a:p>
            <a:pPr defTabSz="947738">
              <a:lnSpc>
                <a:spcPct val="95000"/>
              </a:lnSpc>
              <a:spcBef>
                <a:spcPct val="50000"/>
              </a:spcBef>
              <a:buClr>
                <a:schemeClr val="tx2"/>
              </a:buClr>
              <a:buSzPct val="100000"/>
              <a:buFont typeface="Wingdings" pitchFamily="2" charset="2"/>
              <a:buNone/>
            </a:pPr>
            <a:endParaRPr lang="en-US" sz="1000">
              <a:solidFill>
                <a:srgbClr val="000000"/>
              </a:solidFill>
            </a:endParaRPr>
          </a:p>
        </p:txBody>
      </p:sp>
      <p:cxnSp>
        <p:nvCxnSpPr>
          <p:cNvPr id="12325" name="Straight Connector 47"/>
          <p:cNvCxnSpPr>
            <a:cxnSpLocks noChangeShapeType="1"/>
          </p:cNvCxnSpPr>
          <p:nvPr/>
        </p:nvCxnSpPr>
        <p:spPr bwMode="auto">
          <a:xfrm flipV="1">
            <a:off x="7239000" y="5791200"/>
            <a:ext cx="1588" cy="381000"/>
          </a:xfrm>
          <a:prstGeom prst="line">
            <a:avLst/>
          </a:prstGeom>
          <a:noFill/>
          <a:ln w="9525">
            <a:solidFill>
              <a:srgbClr val="AAAAAA"/>
            </a:solidFill>
            <a:round/>
            <a:headEnd/>
            <a:tailEnd/>
          </a:ln>
        </p:spPr>
      </p:cxnSp>
      <p:sp>
        <p:nvSpPr>
          <p:cNvPr id="12326" name="TextBox 55"/>
          <p:cNvSpPr txBox="1">
            <a:spLocks noChangeArrowheads="1"/>
          </p:cNvSpPr>
          <p:nvPr/>
        </p:nvSpPr>
        <p:spPr bwMode="auto">
          <a:xfrm>
            <a:off x="7239000" y="5791200"/>
            <a:ext cx="1676400" cy="152400"/>
          </a:xfrm>
          <a:prstGeom prst="rect">
            <a:avLst/>
          </a:prstGeom>
          <a:noFill/>
          <a:ln w="9525">
            <a:noFill/>
            <a:miter lim="800000"/>
            <a:headEnd/>
            <a:tailEnd/>
          </a:ln>
        </p:spPr>
        <p:txBody>
          <a:bodyPr/>
          <a:lstStyle/>
          <a:p>
            <a:pPr defTabSz="947738">
              <a:lnSpc>
                <a:spcPct val="95000"/>
              </a:lnSpc>
              <a:spcBef>
                <a:spcPct val="50000"/>
              </a:spcBef>
              <a:buClr>
                <a:schemeClr val="tx2"/>
              </a:buClr>
              <a:buSzPct val="100000"/>
              <a:buFont typeface="Wingdings" pitchFamily="2" charset="2"/>
              <a:buNone/>
            </a:pPr>
            <a:endParaRPr lang="en-US" sz="1000">
              <a:solidFill>
                <a:srgbClr val="000000"/>
              </a:solidFill>
            </a:endParaRPr>
          </a:p>
        </p:txBody>
      </p:sp>
      <p:sp>
        <p:nvSpPr>
          <p:cNvPr id="12335" name="Rectangle 50"/>
          <p:cNvSpPr>
            <a:spLocks noChangeArrowheads="1"/>
          </p:cNvSpPr>
          <p:nvPr/>
        </p:nvSpPr>
        <p:spPr bwMode="auto">
          <a:xfrm>
            <a:off x="655638" y="76200"/>
            <a:ext cx="8145462" cy="381000"/>
          </a:xfrm>
          <a:prstGeom prst="rect">
            <a:avLst/>
          </a:prstGeom>
          <a:noFill/>
          <a:ln w="9525" algn="ctr">
            <a:noFill/>
            <a:miter lim="800000"/>
            <a:headEnd/>
            <a:tailEnd/>
          </a:ln>
        </p:spPr>
        <p:txBody>
          <a:bodyPr lIns="82124" tIns="41061" rIns="82124" bIns="41061" anchor="b"/>
          <a:lstStyle/>
          <a:p>
            <a:pPr algn="ctr" defTabSz="814388"/>
            <a:r>
              <a:rPr lang="en-US" sz="1800" b="1" dirty="0" smtClean="0">
                <a:solidFill>
                  <a:schemeClr val="tx2"/>
                </a:solidFill>
              </a:rPr>
              <a:t>Spectrum of Solutions: Connected </a:t>
            </a:r>
            <a:r>
              <a:rPr lang="en-US" sz="1800" b="1" dirty="0">
                <a:solidFill>
                  <a:schemeClr val="tx2"/>
                </a:solidFill>
              </a:rPr>
              <a:t>Health Framework</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1141413"/>
            <a:ext cx="5065713" cy="5454650"/>
          </a:xfrm>
          <a:prstGeom prst="rect">
            <a:avLst/>
          </a:prstGeom>
          <a:solidFill>
            <a:srgbClr val="E4E4E4"/>
          </a:solidFill>
          <a:ln w="9525" algn="ctr">
            <a:noFill/>
            <a:miter lim="800000"/>
            <a:headEnd/>
            <a:tailEnd/>
          </a:ln>
        </p:spPr>
        <p:txBody>
          <a:bodyPr lIns="82124" tIns="41061" rIns="82124" bIns="41061" anchor="ctr">
            <a:spAutoFit/>
          </a:bodyPr>
          <a:lstStyle/>
          <a:p>
            <a:endParaRPr lang="en-US"/>
          </a:p>
        </p:txBody>
      </p:sp>
      <p:sp>
        <p:nvSpPr>
          <p:cNvPr id="38915" name="Line 3"/>
          <p:cNvSpPr>
            <a:spLocks noChangeShapeType="1"/>
          </p:cNvSpPr>
          <p:nvPr/>
        </p:nvSpPr>
        <p:spPr bwMode="auto">
          <a:xfrm flipV="1">
            <a:off x="5065713" y="1139825"/>
            <a:ext cx="0" cy="5454650"/>
          </a:xfrm>
          <a:prstGeom prst="line">
            <a:avLst/>
          </a:prstGeom>
          <a:noFill/>
          <a:ln w="9525">
            <a:solidFill>
              <a:srgbClr val="969696"/>
            </a:solidFill>
            <a:round/>
            <a:headEnd/>
            <a:tailEnd/>
          </a:ln>
        </p:spPr>
        <p:txBody>
          <a:bodyPr lIns="82124" tIns="41061" rIns="82124" bIns="41061" anchor="ctr">
            <a:spAutoFit/>
          </a:bodyPr>
          <a:lstStyle/>
          <a:p>
            <a:endParaRPr lang="en-US"/>
          </a:p>
        </p:txBody>
      </p:sp>
      <p:sp>
        <p:nvSpPr>
          <p:cNvPr id="38916" name="Rectangle 4"/>
          <p:cNvSpPr>
            <a:spLocks noGrp="1" noChangeArrowheads="1"/>
          </p:cNvSpPr>
          <p:nvPr>
            <p:ph type="title"/>
          </p:nvPr>
        </p:nvSpPr>
        <p:spPr/>
        <p:txBody>
          <a:bodyPr/>
          <a:lstStyle/>
          <a:p>
            <a:pPr eaLnBrk="1" hangingPunct="1"/>
            <a:r>
              <a:rPr lang="en-GB" smtClean="0"/>
              <a:t>Connected Health Workers</a:t>
            </a:r>
            <a:endParaRPr lang="en-US" smtClean="0"/>
          </a:p>
        </p:txBody>
      </p:sp>
      <p:sp>
        <p:nvSpPr>
          <p:cNvPr id="38917" name="Rectangle 5"/>
          <p:cNvSpPr>
            <a:spLocks noGrp="1" noChangeArrowheads="1"/>
          </p:cNvSpPr>
          <p:nvPr>
            <p:ph type="body" idx="1"/>
          </p:nvPr>
        </p:nvSpPr>
        <p:spPr>
          <a:xfrm>
            <a:off x="5143500" y="1416050"/>
            <a:ext cx="4000500" cy="4899025"/>
          </a:xfrm>
        </p:spPr>
        <p:txBody>
          <a:bodyPr/>
          <a:lstStyle/>
          <a:p>
            <a:r>
              <a:rPr lang="en-GB" sz="1600" b="1" dirty="0" smtClean="0"/>
              <a:t>Within health organizations:</a:t>
            </a:r>
          </a:p>
          <a:p>
            <a:pPr marL="396875" lvl="1" indent="0"/>
            <a:r>
              <a:rPr lang="en-GB" sz="1600" b="1" dirty="0" smtClean="0"/>
              <a:t>Continuing education </a:t>
            </a:r>
            <a:br>
              <a:rPr lang="en-GB" sz="1600" b="1" dirty="0" smtClean="0"/>
            </a:br>
            <a:r>
              <a:rPr lang="en-GB" sz="1600" b="1" dirty="0" smtClean="0"/>
              <a:t>and training</a:t>
            </a:r>
          </a:p>
          <a:p>
            <a:pPr marL="396875" lvl="1" indent="0"/>
            <a:r>
              <a:rPr lang="en-GB" sz="1600" b="1" dirty="0" smtClean="0"/>
              <a:t>Integrated care pathways</a:t>
            </a:r>
          </a:p>
          <a:p>
            <a:pPr marL="396875" lvl="1" indent="0"/>
            <a:r>
              <a:rPr lang="en-GB" sz="1600" b="1" dirty="0" smtClean="0"/>
              <a:t>Clinical knowledge support</a:t>
            </a:r>
          </a:p>
          <a:p>
            <a:pPr marL="396875" lvl="1" indent="0"/>
            <a:r>
              <a:rPr lang="en-GB" sz="1600" b="1" dirty="0" smtClean="0"/>
              <a:t>Clinical records</a:t>
            </a:r>
          </a:p>
          <a:p>
            <a:pPr marL="396875" lvl="1" indent="0"/>
            <a:r>
              <a:rPr lang="en-GB" sz="1600" b="1" dirty="0" smtClean="0"/>
              <a:t>Management information </a:t>
            </a:r>
            <a:br>
              <a:rPr lang="en-GB" sz="1600" b="1" dirty="0" smtClean="0"/>
            </a:br>
            <a:r>
              <a:rPr lang="en-GB" sz="1600" b="1" dirty="0" smtClean="0"/>
              <a:t>and activity reporting</a:t>
            </a:r>
          </a:p>
          <a:p>
            <a:pPr>
              <a:spcBef>
                <a:spcPct val="85000"/>
              </a:spcBef>
            </a:pPr>
            <a:r>
              <a:rPr lang="en-GB" sz="1600" b="1" dirty="0" smtClean="0"/>
              <a:t>Between organizations</a:t>
            </a:r>
          </a:p>
          <a:p>
            <a:pPr marL="396875" lvl="1" indent="0"/>
            <a:r>
              <a:rPr lang="en-GB" sz="1600" b="1" dirty="0" err="1" smtClean="0"/>
              <a:t>Telehealth</a:t>
            </a:r>
            <a:endParaRPr lang="en-GB" sz="1600" b="1" dirty="0" smtClean="0"/>
          </a:p>
          <a:p>
            <a:pPr marL="396875" lvl="1" indent="0"/>
            <a:r>
              <a:rPr lang="en-GB" sz="1600" b="1" dirty="0" smtClean="0"/>
              <a:t>Tele-education </a:t>
            </a:r>
          </a:p>
          <a:p>
            <a:pPr marL="396875" lvl="1" indent="0"/>
            <a:r>
              <a:rPr lang="en-GB" sz="1600" b="1" dirty="0" smtClean="0"/>
              <a:t>Interpreter services</a:t>
            </a:r>
          </a:p>
          <a:p>
            <a:pPr marL="396875" lvl="1" indent="0"/>
            <a:r>
              <a:rPr lang="en-GB" sz="1600" b="1" dirty="0" smtClean="0"/>
              <a:t>Expert networks</a:t>
            </a:r>
            <a:endParaRPr lang="en-US" sz="1600" b="1" dirty="0" smtClean="0"/>
          </a:p>
        </p:txBody>
      </p:sp>
      <p:sp>
        <p:nvSpPr>
          <p:cNvPr id="38918" name="Text Box 6"/>
          <p:cNvSpPr txBox="1">
            <a:spLocks noChangeArrowheads="1"/>
          </p:cNvSpPr>
          <p:nvPr/>
        </p:nvSpPr>
        <p:spPr bwMode="auto">
          <a:xfrm>
            <a:off x="153988" y="1689100"/>
            <a:ext cx="4748212" cy="332223"/>
          </a:xfrm>
          <a:prstGeom prst="rect">
            <a:avLst/>
          </a:prstGeom>
          <a:noFill/>
          <a:ln w="9525" algn="ctr">
            <a:noFill/>
            <a:miter lim="800000"/>
            <a:headEnd/>
            <a:tailEnd/>
          </a:ln>
        </p:spPr>
        <p:txBody>
          <a:bodyPr lIns="82124" tIns="41061" rIns="82124" bIns="41061">
            <a:spAutoFit/>
          </a:bodyPr>
          <a:lstStyle/>
          <a:p>
            <a:pPr defTabSz="814388"/>
            <a:r>
              <a:rPr lang="en-GB" sz="1800" dirty="0">
                <a:solidFill>
                  <a:srgbClr val="B21A1A"/>
                </a:solidFill>
              </a:rPr>
              <a:t>Map of Medicine, developed by the UK NHS, </a:t>
            </a:r>
            <a:endParaRPr lang="en-US" sz="1800" dirty="0">
              <a:solidFill>
                <a:srgbClr val="B21A1A"/>
              </a:solidFill>
            </a:endParaRPr>
          </a:p>
        </p:txBody>
      </p:sp>
      <p:sp>
        <p:nvSpPr>
          <p:cNvPr id="38919" name="Text Box 7"/>
          <p:cNvSpPr txBox="1">
            <a:spLocks noChangeArrowheads="1"/>
          </p:cNvSpPr>
          <p:nvPr/>
        </p:nvSpPr>
        <p:spPr bwMode="auto">
          <a:xfrm>
            <a:off x="1712913" y="1287463"/>
            <a:ext cx="1638300" cy="330200"/>
          </a:xfrm>
          <a:prstGeom prst="rect">
            <a:avLst/>
          </a:prstGeom>
          <a:noFill/>
          <a:ln w="9525" algn="ctr">
            <a:noFill/>
            <a:miter lim="800000"/>
            <a:headEnd/>
            <a:tailEnd/>
          </a:ln>
        </p:spPr>
        <p:txBody>
          <a:bodyPr wrap="none" lIns="82124" tIns="41061" rIns="82124" bIns="41061">
            <a:spAutoFit/>
          </a:bodyPr>
          <a:lstStyle/>
          <a:p>
            <a:pPr defTabSz="814388"/>
            <a:r>
              <a:rPr lang="en-GB" sz="1800"/>
              <a:t>CASE STUDY</a:t>
            </a:r>
            <a:endParaRPr lang="en-US" sz="1800"/>
          </a:p>
        </p:txBody>
      </p:sp>
      <p:pic>
        <p:nvPicPr>
          <p:cNvPr id="38920" name="Picture 11"/>
          <p:cNvPicPr>
            <a:picLocks noChangeAspect="1" noChangeArrowheads="1"/>
          </p:cNvPicPr>
          <p:nvPr/>
        </p:nvPicPr>
        <p:blipFill>
          <a:blip r:embed="rId3"/>
          <a:srcRect/>
          <a:stretch>
            <a:fillRect/>
          </a:stretch>
        </p:blipFill>
        <p:spPr bwMode="auto">
          <a:xfrm>
            <a:off x="66675" y="2498725"/>
            <a:ext cx="4960938" cy="3851275"/>
          </a:xfrm>
          <a:prstGeom prst="rect">
            <a:avLst/>
          </a:prstGeom>
          <a:noFill/>
          <a:ln w="9525" algn="ctr">
            <a:noFill/>
            <a:miter lim="800000"/>
            <a:headEnd/>
            <a:tailEnd/>
          </a:ln>
        </p:spPr>
      </p:pic>
      <p:pic>
        <p:nvPicPr>
          <p:cNvPr id="38921" name="Picture 12"/>
          <p:cNvPicPr>
            <a:picLocks noChangeAspect="1" noChangeArrowheads="1"/>
          </p:cNvPicPr>
          <p:nvPr/>
        </p:nvPicPr>
        <p:blipFill>
          <a:blip r:embed="rId4"/>
          <a:srcRect/>
          <a:stretch>
            <a:fillRect/>
          </a:stretch>
        </p:blipFill>
        <p:spPr bwMode="auto">
          <a:xfrm>
            <a:off x="3460750" y="3241675"/>
            <a:ext cx="1560513" cy="1965325"/>
          </a:xfrm>
          <a:prstGeom prst="rect">
            <a:avLst/>
          </a:prstGeom>
          <a:noFill/>
          <a:ln w="9525" algn="ctr">
            <a:noFill/>
            <a:miter lim="800000"/>
            <a:headEnd/>
            <a:tailEnd/>
          </a:ln>
        </p:spPr>
      </p:pic>
      <p:sp>
        <p:nvSpPr>
          <p:cNvPr id="38922" name="Rectangle 13"/>
          <p:cNvSpPr>
            <a:spLocks noChangeArrowheads="1"/>
          </p:cNvSpPr>
          <p:nvPr/>
        </p:nvSpPr>
        <p:spPr bwMode="auto">
          <a:xfrm>
            <a:off x="41275" y="2701925"/>
            <a:ext cx="4972050" cy="454025"/>
          </a:xfrm>
          <a:prstGeom prst="rect">
            <a:avLst/>
          </a:prstGeom>
          <a:solidFill>
            <a:srgbClr val="EAEAEA"/>
          </a:solidFill>
          <a:ln w="9525" algn="ctr">
            <a:noFill/>
            <a:miter lim="800000"/>
            <a:headEnd/>
            <a:tailEnd/>
          </a:ln>
        </p:spPr>
        <p:txBody>
          <a:bodyPr lIns="82124" tIns="41061" rIns="82124" bIns="41061" anchor="ctr">
            <a:spAutoFit/>
          </a:bodyPr>
          <a:lstStyle/>
          <a:p>
            <a:endParaRPr lang="en-US"/>
          </a:p>
        </p:txBody>
      </p:sp>
      <p:sp>
        <p:nvSpPr>
          <p:cNvPr id="38923" name="Rectangle 14"/>
          <p:cNvSpPr>
            <a:spLocks noChangeArrowheads="1"/>
          </p:cNvSpPr>
          <p:nvPr/>
        </p:nvSpPr>
        <p:spPr bwMode="auto">
          <a:xfrm>
            <a:off x="4300538" y="4722813"/>
            <a:ext cx="419100" cy="165100"/>
          </a:xfrm>
          <a:prstGeom prst="rect">
            <a:avLst/>
          </a:prstGeom>
          <a:noFill/>
          <a:ln w="28575" algn="ctr">
            <a:solidFill>
              <a:schemeClr val="folHlink"/>
            </a:solidFill>
            <a:miter lim="800000"/>
            <a:headEnd/>
            <a:tailEnd/>
          </a:ln>
        </p:spPr>
        <p:txBody>
          <a:bodyPr lIns="82124" tIns="41061" rIns="82124" bIns="41061" anchor="ctr">
            <a:spAutoFit/>
          </a:bodyPr>
          <a:lstStyle/>
          <a:p>
            <a:endParaRPr lang="en-US"/>
          </a:p>
        </p:txBody>
      </p:sp>
      <p:sp>
        <p:nvSpPr>
          <p:cNvPr id="38924" name="Text Box 15"/>
          <p:cNvSpPr txBox="1">
            <a:spLocks noChangeArrowheads="1"/>
          </p:cNvSpPr>
          <p:nvPr/>
        </p:nvSpPr>
        <p:spPr bwMode="auto">
          <a:xfrm>
            <a:off x="674688" y="6326188"/>
            <a:ext cx="2236787" cy="265112"/>
          </a:xfrm>
          <a:prstGeom prst="rect">
            <a:avLst/>
          </a:prstGeom>
          <a:noFill/>
          <a:ln w="9525" algn="ctr">
            <a:noFill/>
            <a:miter lim="800000"/>
            <a:headEnd/>
            <a:tailEnd/>
          </a:ln>
        </p:spPr>
        <p:txBody>
          <a:bodyPr lIns="82124" tIns="41061" rIns="82124" bIns="41061">
            <a:spAutoFit/>
          </a:bodyPr>
          <a:lstStyle/>
          <a:p>
            <a:pPr algn="l" defTabSz="814388">
              <a:lnSpc>
                <a:spcPct val="100000"/>
              </a:lnSpc>
              <a:spcBef>
                <a:spcPct val="50000"/>
              </a:spcBef>
            </a:pPr>
            <a:r>
              <a:rPr lang="en-US" sz="1200" b="0"/>
              <a:t>Source: Cisco IBSG, 2008</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0" y="1125538"/>
            <a:ext cx="9144000" cy="5476875"/>
          </a:xfrm>
          <a:prstGeom prst="rect">
            <a:avLst/>
          </a:prstGeom>
          <a:gradFill rotWithShape="1">
            <a:gsLst>
              <a:gs pos="0">
                <a:srgbClr val="0183B7"/>
              </a:gs>
              <a:gs pos="100000">
                <a:srgbClr val="003D55"/>
              </a:gs>
            </a:gsLst>
            <a:lin ang="5400000" scaled="1"/>
          </a:gradFill>
          <a:ln w="9525">
            <a:noFill/>
            <a:miter lim="800000"/>
            <a:headEnd/>
            <a:tailEnd/>
          </a:ln>
        </p:spPr>
        <p:txBody>
          <a:bodyPr wrap="none" lIns="73025" tIns="36512" rIns="73025" bIns="36512" anchor="ctr"/>
          <a:lstStyle/>
          <a:p>
            <a:pPr algn="l" eaLnBrk="1" hangingPunct="1">
              <a:lnSpc>
                <a:spcPct val="100000"/>
              </a:lnSpc>
            </a:pPr>
            <a:endParaRPr lang="en-US">
              <a:ea typeface="ＭＳ Ｐゴシック" charset="-128"/>
            </a:endParaRPr>
          </a:p>
        </p:txBody>
      </p:sp>
      <p:sp>
        <p:nvSpPr>
          <p:cNvPr id="86019" name="Rectangle 3"/>
          <p:cNvSpPr>
            <a:spLocks noChangeArrowheads="1"/>
          </p:cNvSpPr>
          <p:nvPr/>
        </p:nvSpPr>
        <p:spPr bwMode="auto">
          <a:xfrm rot="5400000">
            <a:off x="4498181" y="-2639218"/>
            <a:ext cx="147637" cy="9144000"/>
          </a:xfrm>
          <a:prstGeom prst="rect">
            <a:avLst/>
          </a:prstGeom>
          <a:gradFill rotWithShape="1">
            <a:gsLst>
              <a:gs pos="0">
                <a:schemeClr val="bg2">
                  <a:gamma/>
                  <a:tint val="0"/>
                  <a:invGamma/>
                  <a:alpha val="0"/>
                </a:schemeClr>
              </a:gs>
              <a:gs pos="100000">
                <a:schemeClr val="bg2">
                  <a:alpha val="39999"/>
                </a:schemeClr>
              </a:gs>
            </a:gsLst>
            <a:lin ang="0" scaled="1"/>
          </a:gradFill>
          <a:ln w="9525" algn="ctr">
            <a:noFill/>
            <a:miter lim="800000"/>
            <a:headEnd/>
            <a:tailEnd/>
          </a:ln>
          <a:effectLst/>
        </p:spPr>
        <p:txBody>
          <a:bodyPr rot="10800000" vert="eaVert" wrap="none" lIns="73025" tIns="36512" rIns="73025" bIns="36512" anchor="ctr"/>
          <a:lstStyle/>
          <a:p>
            <a:pPr defTabSz="814388">
              <a:defRPr/>
            </a:pPr>
            <a:endParaRPr lang="en-US">
              <a:latin typeface="Arial" pitchFamily="-110" charset="0"/>
              <a:ea typeface="ＭＳ Ｐゴシック" pitchFamily="-110" charset="-128"/>
              <a:cs typeface="ＭＳ Ｐゴシック" pitchFamily="-110" charset="-128"/>
            </a:endParaRPr>
          </a:p>
        </p:txBody>
      </p:sp>
      <p:sp>
        <p:nvSpPr>
          <p:cNvPr id="492548" name="Rectangle 4"/>
          <p:cNvSpPr>
            <a:spLocks noChangeArrowheads="1"/>
          </p:cNvSpPr>
          <p:nvPr/>
        </p:nvSpPr>
        <p:spPr bwMode="auto">
          <a:xfrm>
            <a:off x="655638" y="1270000"/>
            <a:ext cx="4291012" cy="552450"/>
          </a:xfrm>
          <a:prstGeom prst="rect">
            <a:avLst/>
          </a:prstGeom>
          <a:noFill/>
          <a:ln w="9525">
            <a:noFill/>
            <a:miter lim="800000"/>
            <a:headEnd/>
            <a:tailEnd/>
          </a:ln>
        </p:spPr>
        <p:txBody>
          <a:bodyPr lIns="82124" tIns="41061" rIns="82124" bIns="41061" anchor="ctr"/>
          <a:lstStyle/>
          <a:p>
            <a:pPr algn="l" defTabSz="814388">
              <a:tabLst>
                <a:tab pos="4459288" algn="l"/>
              </a:tabLst>
            </a:pPr>
            <a:r>
              <a:rPr lang="en-US">
                <a:solidFill>
                  <a:srgbClr val="FFFFFF"/>
                </a:solidFill>
                <a:ea typeface="ＭＳ Ｐゴシック" charset="-128"/>
              </a:rPr>
              <a:t>Cisco HealthPresence Pilot</a:t>
            </a:r>
          </a:p>
        </p:txBody>
      </p:sp>
      <p:sp>
        <p:nvSpPr>
          <p:cNvPr id="86021" name="Rectangle 5"/>
          <p:cNvSpPr>
            <a:spLocks noChangeArrowheads="1"/>
          </p:cNvSpPr>
          <p:nvPr/>
        </p:nvSpPr>
        <p:spPr bwMode="auto">
          <a:xfrm>
            <a:off x="6010275" y="1130300"/>
            <a:ext cx="319088" cy="4338638"/>
          </a:xfrm>
          <a:prstGeom prst="rect">
            <a:avLst/>
          </a:prstGeom>
          <a:gradFill rotWithShape="1">
            <a:gsLst>
              <a:gs pos="0">
                <a:schemeClr val="bg2">
                  <a:gamma/>
                  <a:tint val="0"/>
                  <a:invGamma/>
                  <a:alpha val="0"/>
                </a:schemeClr>
              </a:gs>
              <a:gs pos="100000">
                <a:schemeClr val="bg2">
                  <a:alpha val="60001"/>
                </a:schemeClr>
              </a:gs>
            </a:gsLst>
            <a:lin ang="0" scaled="1"/>
          </a:gradFill>
          <a:ln w="9525" algn="ctr">
            <a:noFill/>
            <a:miter lim="800000"/>
            <a:headEnd/>
            <a:tailEnd/>
          </a:ln>
          <a:effectLst/>
        </p:spPr>
        <p:txBody>
          <a:bodyPr wrap="none" lIns="73025" tIns="36512" rIns="73025" bIns="36512" anchor="ctr"/>
          <a:lstStyle/>
          <a:p>
            <a:pPr algn="l" eaLnBrk="1" hangingPunct="1">
              <a:lnSpc>
                <a:spcPct val="100000"/>
              </a:lnSpc>
              <a:defRPr/>
            </a:pPr>
            <a:endParaRPr lang="en-US">
              <a:latin typeface="Arial" pitchFamily="-110" charset="0"/>
              <a:ea typeface="ＭＳ Ｐゴシック" pitchFamily="-110" charset="-128"/>
              <a:cs typeface="ＭＳ Ｐゴシック" pitchFamily="-110" charset="-128"/>
            </a:endParaRPr>
          </a:p>
        </p:txBody>
      </p:sp>
      <p:sp>
        <p:nvSpPr>
          <p:cNvPr id="492550" name="AutoShape 6"/>
          <p:cNvSpPr>
            <a:spLocks noChangeArrowheads="1"/>
          </p:cNvSpPr>
          <p:nvPr/>
        </p:nvSpPr>
        <p:spPr bwMode="auto">
          <a:xfrm rot="10800000" flipH="1">
            <a:off x="6226175" y="1133475"/>
            <a:ext cx="2917825" cy="4335463"/>
          </a:xfrm>
          <a:prstGeom prst="homePlate">
            <a:avLst>
              <a:gd name="adj" fmla="val 0"/>
            </a:avLst>
          </a:prstGeom>
          <a:solidFill>
            <a:srgbClr val="47B0D5"/>
          </a:solidFill>
          <a:ln w="9525">
            <a:noFill/>
            <a:miter lim="800000"/>
            <a:headEnd/>
            <a:tailEnd/>
          </a:ln>
        </p:spPr>
        <p:txBody>
          <a:bodyPr lIns="82124" tIns="41061" rIns="82124" bIns="41061" anchor="ctr">
            <a:spAutoFit/>
          </a:bodyPr>
          <a:lstStyle/>
          <a:p>
            <a:pPr algn="l" eaLnBrk="1" hangingPunct="1">
              <a:lnSpc>
                <a:spcPct val="100000"/>
              </a:lnSpc>
            </a:pPr>
            <a:endParaRPr lang="en-US">
              <a:ea typeface="ＭＳ Ｐゴシック" charset="-128"/>
            </a:endParaRPr>
          </a:p>
        </p:txBody>
      </p:sp>
      <p:sp>
        <p:nvSpPr>
          <p:cNvPr id="492551" name="Rectangle 7"/>
          <p:cNvSpPr>
            <a:spLocks noChangeArrowheads="1"/>
          </p:cNvSpPr>
          <p:nvPr/>
        </p:nvSpPr>
        <p:spPr bwMode="auto">
          <a:xfrm>
            <a:off x="6297613" y="1947863"/>
            <a:ext cx="2736850" cy="1143000"/>
          </a:xfrm>
          <a:prstGeom prst="rect">
            <a:avLst/>
          </a:prstGeom>
          <a:noFill/>
          <a:ln w="9525">
            <a:noFill/>
            <a:miter lim="800000"/>
            <a:headEnd/>
            <a:tailEnd/>
          </a:ln>
        </p:spPr>
        <p:txBody>
          <a:bodyPr lIns="82124" tIns="41061" rIns="82124" bIns="41061"/>
          <a:lstStyle/>
          <a:p>
            <a:pPr marL="57150" indent="-57150" algn="l" defTabSz="814388">
              <a:lnSpc>
                <a:spcPct val="95000"/>
              </a:lnSpc>
              <a:spcBef>
                <a:spcPct val="30000"/>
              </a:spcBef>
            </a:pPr>
            <a:r>
              <a:rPr lang="en-US" sz="1400">
                <a:solidFill>
                  <a:schemeClr val="bg1"/>
                </a:solidFill>
                <a:ea typeface="ＭＳ Ｐゴシック" charset="-128"/>
              </a:rPr>
              <a:t>“Cisco HealthPresence is an asset to improve the quality of telephone advice and triage. Being able to visualize and have physiological parameters on a patient will improve patient care. It also enables us to offer convenience for patients and service delivery efficiency for our doctors.“ </a:t>
            </a:r>
            <a:br>
              <a:rPr lang="en-US" sz="1400">
                <a:solidFill>
                  <a:schemeClr val="bg1"/>
                </a:solidFill>
                <a:ea typeface="ＭＳ Ｐゴシック" charset="-128"/>
              </a:rPr>
            </a:br>
            <a:r>
              <a:rPr lang="en-US" sz="1400">
                <a:solidFill>
                  <a:schemeClr val="bg1"/>
                </a:solidFill>
                <a:ea typeface="ＭＳ Ｐゴシック" charset="-128"/>
              </a:rPr>
              <a:t/>
            </a:r>
            <a:br>
              <a:rPr lang="en-US" sz="1400">
                <a:solidFill>
                  <a:schemeClr val="bg1"/>
                </a:solidFill>
                <a:ea typeface="ＭＳ Ｐゴシック" charset="-128"/>
              </a:rPr>
            </a:br>
            <a:r>
              <a:rPr lang="en-US" sz="1400">
                <a:solidFill>
                  <a:srgbClr val="015F85"/>
                </a:solidFill>
                <a:ea typeface="ＭＳ Ｐゴシック" charset="-128"/>
              </a:rPr>
              <a:t>Dr. Karyn Webster and</a:t>
            </a:r>
            <a:br>
              <a:rPr lang="en-US" sz="1400">
                <a:solidFill>
                  <a:srgbClr val="015F85"/>
                </a:solidFill>
                <a:ea typeface="ＭＳ Ｐゴシック" charset="-128"/>
              </a:rPr>
            </a:br>
            <a:r>
              <a:rPr lang="en-US" sz="1400">
                <a:solidFill>
                  <a:srgbClr val="015F85"/>
                </a:solidFill>
                <a:ea typeface="ＭＳ Ｐゴシック" charset="-128"/>
              </a:rPr>
              <a:t>Dr. Fiona Mair, </a:t>
            </a:r>
            <a:br>
              <a:rPr lang="en-US" sz="1400">
                <a:solidFill>
                  <a:srgbClr val="015F85"/>
                </a:solidFill>
                <a:ea typeface="ＭＳ Ｐゴシック" charset="-128"/>
              </a:rPr>
            </a:br>
            <a:r>
              <a:rPr lang="en-US" sz="1400">
                <a:solidFill>
                  <a:srgbClr val="015F85"/>
                </a:solidFill>
                <a:ea typeface="ＭＳ Ｐゴシック" charset="-128"/>
              </a:rPr>
              <a:t>Royal Aberdeen Infirmary,</a:t>
            </a:r>
            <a:br>
              <a:rPr lang="en-US" sz="1400">
                <a:solidFill>
                  <a:srgbClr val="015F85"/>
                </a:solidFill>
                <a:ea typeface="ＭＳ Ｐゴシック" charset="-128"/>
              </a:rPr>
            </a:br>
            <a:r>
              <a:rPr lang="en-US" sz="1400">
                <a:solidFill>
                  <a:srgbClr val="015F85"/>
                </a:solidFill>
                <a:ea typeface="ＭＳ Ｐゴシック" charset="-128"/>
              </a:rPr>
              <a:t>Scotland</a:t>
            </a:r>
          </a:p>
        </p:txBody>
      </p:sp>
      <p:sp>
        <p:nvSpPr>
          <p:cNvPr id="492552" name="Rectangle 8"/>
          <p:cNvSpPr>
            <a:spLocks noGrp="1" noChangeArrowheads="1"/>
          </p:cNvSpPr>
          <p:nvPr>
            <p:ph type="title" idx="4294967295"/>
          </p:nvPr>
        </p:nvSpPr>
        <p:spPr>
          <a:xfrm>
            <a:off x="655638" y="260350"/>
            <a:ext cx="8488362" cy="838200"/>
          </a:xfrm>
        </p:spPr>
        <p:txBody>
          <a:bodyPr/>
          <a:lstStyle/>
          <a:p>
            <a:r>
              <a:rPr lang="en-US" altLang="ko-KR">
                <a:ea typeface="Gulim" pitchFamily="34" charset="-127"/>
              </a:rPr>
              <a:t>NHS &amp; The Scottish Centre for Telehealth</a:t>
            </a:r>
            <a:br>
              <a:rPr lang="en-US" altLang="ko-KR">
                <a:ea typeface="Gulim" pitchFamily="34" charset="-127"/>
              </a:rPr>
            </a:br>
            <a:r>
              <a:rPr lang="en-US" altLang="ko-KR" b="0" i="1">
                <a:ea typeface="Gulim" pitchFamily="34" charset="-127"/>
              </a:rPr>
              <a:t>Innovative Patient Care Delivery</a:t>
            </a:r>
            <a:endParaRPr lang="en-US" b="0" i="1"/>
          </a:p>
        </p:txBody>
      </p:sp>
      <p:pic>
        <p:nvPicPr>
          <p:cNvPr id="492553" name="Picture 9" descr="shutterstock_3299315-scot-2"/>
          <p:cNvPicPr>
            <a:picLocks noChangeAspect="1" noChangeArrowheads="1"/>
          </p:cNvPicPr>
          <p:nvPr/>
        </p:nvPicPr>
        <p:blipFill>
          <a:blip r:embed="rId3" cstate="print"/>
          <a:srcRect l="10435" t="25433"/>
          <a:stretch>
            <a:fillRect/>
          </a:stretch>
        </p:blipFill>
        <p:spPr bwMode="auto">
          <a:xfrm>
            <a:off x="0" y="2008188"/>
            <a:ext cx="2870200" cy="3479800"/>
          </a:xfrm>
          <a:prstGeom prst="rect">
            <a:avLst/>
          </a:prstGeom>
          <a:noFill/>
          <a:ln w="9525">
            <a:noFill/>
            <a:miter lim="800000"/>
            <a:headEnd/>
            <a:tailEnd/>
          </a:ln>
        </p:spPr>
      </p:pic>
      <p:grpSp>
        <p:nvGrpSpPr>
          <p:cNvPr id="2" name="Group 10"/>
          <p:cNvGrpSpPr>
            <a:grpSpLocks/>
          </p:cNvGrpSpPr>
          <p:nvPr/>
        </p:nvGrpSpPr>
        <p:grpSpPr bwMode="auto">
          <a:xfrm>
            <a:off x="1238250" y="2490788"/>
            <a:ext cx="346075" cy="346075"/>
            <a:chOff x="463" y="2247"/>
            <a:chExt cx="218" cy="218"/>
          </a:xfrm>
        </p:grpSpPr>
        <p:sp>
          <p:nvSpPr>
            <p:cNvPr id="492555" name="Oval 11"/>
            <p:cNvSpPr>
              <a:spLocks noChangeArrowheads="1"/>
            </p:cNvSpPr>
            <p:nvPr/>
          </p:nvSpPr>
          <p:spPr bwMode="auto">
            <a:xfrm>
              <a:off x="463" y="2247"/>
              <a:ext cx="218" cy="218"/>
            </a:xfrm>
            <a:prstGeom prst="ellipse">
              <a:avLst/>
            </a:prstGeom>
            <a:gradFill rotWithShape="1">
              <a:gsLst>
                <a:gs pos="0">
                  <a:srgbClr val="000000"/>
                </a:gs>
                <a:gs pos="100000">
                  <a:srgbClr val="FFFFFF">
                    <a:alpha val="0"/>
                  </a:srgbClr>
                </a:gs>
              </a:gsLst>
              <a:path path="shape">
                <a:fillToRect l="50000" t="50000" r="50000" b="50000"/>
              </a:path>
            </a:gradFill>
            <a:ln w="15875">
              <a:noFill/>
              <a:round/>
              <a:headEnd/>
              <a:tailEnd/>
            </a:ln>
          </p:spPr>
          <p:txBody>
            <a:bodyPr lIns="82124" tIns="41061" rIns="82124" bIns="41061" anchor="ctr">
              <a:spAutoFit/>
            </a:bodyPr>
            <a:lstStyle/>
            <a:p>
              <a:pPr algn="l" eaLnBrk="1" hangingPunct="1">
                <a:lnSpc>
                  <a:spcPct val="100000"/>
                </a:lnSpc>
              </a:pPr>
              <a:endParaRPr lang="en-US">
                <a:ea typeface="ＭＳ Ｐゴシック" charset="-128"/>
              </a:endParaRPr>
            </a:p>
          </p:txBody>
        </p:sp>
        <p:grpSp>
          <p:nvGrpSpPr>
            <p:cNvPr id="3" name="Group 12"/>
            <p:cNvGrpSpPr>
              <a:grpSpLocks/>
            </p:cNvGrpSpPr>
            <p:nvPr/>
          </p:nvGrpSpPr>
          <p:grpSpPr bwMode="auto">
            <a:xfrm>
              <a:off x="512" y="2296"/>
              <a:ext cx="120" cy="120"/>
              <a:chOff x="512" y="2296"/>
              <a:chExt cx="120" cy="120"/>
            </a:xfrm>
          </p:grpSpPr>
          <p:sp>
            <p:nvSpPr>
              <p:cNvPr id="492557" name="Oval 13"/>
              <p:cNvSpPr>
                <a:spLocks noChangeArrowheads="1"/>
              </p:cNvSpPr>
              <p:nvPr/>
            </p:nvSpPr>
            <p:spPr bwMode="auto">
              <a:xfrm>
                <a:off x="512" y="2296"/>
                <a:ext cx="120" cy="120"/>
              </a:xfrm>
              <a:prstGeom prst="ellipse">
                <a:avLst/>
              </a:prstGeom>
              <a:gradFill rotWithShape="1">
                <a:gsLst>
                  <a:gs pos="0">
                    <a:srgbClr val="ABCD2D"/>
                  </a:gs>
                  <a:gs pos="100000">
                    <a:srgbClr val="4F5F15"/>
                  </a:gs>
                </a:gsLst>
                <a:path path="shape">
                  <a:fillToRect l="50000" t="50000" r="50000" b="50000"/>
                </a:path>
              </a:gradFill>
              <a:ln w="15875">
                <a:solidFill>
                  <a:srgbClr val="ABCD2D"/>
                </a:solidFill>
                <a:round/>
                <a:headEnd/>
                <a:tailEnd/>
              </a:ln>
            </p:spPr>
            <p:txBody>
              <a:bodyPr lIns="82124" tIns="41061" rIns="82124" bIns="41061" anchor="ctr">
                <a:spAutoFit/>
              </a:bodyPr>
              <a:lstStyle/>
              <a:p>
                <a:pPr algn="l" eaLnBrk="1" hangingPunct="1">
                  <a:lnSpc>
                    <a:spcPct val="100000"/>
                  </a:lnSpc>
                </a:pPr>
                <a:endParaRPr lang="en-US">
                  <a:ea typeface="ＭＳ Ｐゴシック" charset="-128"/>
                </a:endParaRPr>
              </a:p>
            </p:txBody>
          </p:sp>
          <p:sp>
            <p:nvSpPr>
              <p:cNvPr id="86030" name="Oval 14"/>
              <p:cNvSpPr>
                <a:spLocks noChangeArrowheads="1"/>
              </p:cNvSpPr>
              <p:nvPr/>
            </p:nvSpPr>
            <p:spPr bwMode="auto">
              <a:xfrm>
                <a:off x="538" y="2310"/>
                <a:ext cx="68" cy="46"/>
              </a:xfrm>
              <a:prstGeom prst="ellipse">
                <a:avLst/>
              </a:prstGeom>
              <a:gradFill rotWithShape="1">
                <a:gsLst>
                  <a:gs pos="0">
                    <a:schemeClr val="bg1">
                      <a:alpha val="80000"/>
                    </a:schemeClr>
                  </a:gs>
                  <a:gs pos="100000">
                    <a:schemeClr val="bg1">
                      <a:gamma/>
                      <a:shade val="46275"/>
                      <a:invGamma/>
                      <a:alpha val="0"/>
                    </a:schemeClr>
                  </a:gs>
                </a:gsLst>
                <a:lin ang="5400000" scaled="1"/>
              </a:gradFill>
              <a:ln w="15875" algn="ctr">
                <a:noFill/>
                <a:round/>
                <a:headEnd/>
                <a:tailEnd/>
              </a:ln>
              <a:effectLst/>
            </p:spPr>
            <p:txBody>
              <a:bodyPr lIns="82124" tIns="41061" rIns="82124" bIns="41061" anchor="ctr">
                <a:spAutoFit/>
              </a:bodyPr>
              <a:lstStyle/>
              <a:p>
                <a:pPr algn="l" eaLnBrk="1" hangingPunct="1">
                  <a:lnSpc>
                    <a:spcPct val="100000"/>
                  </a:lnSpc>
                  <a:defRPr/>
                </a:pPr>
                <a:endParaRPr lang="en-US">
                  <a:latin typeface="Arial" pitchFamily="-110" charset="0"/>
                  <a:ea typeface="ＭＳ Ｐゴシック" pitchFamily="-110" charset="-128"/>
                  <a:cs typeface="ＭＳ Ｐゴシック" pitchFamily="-110" charset="-128"/>
                </a:endParaRPr>
              </a:p>
            </p:txBody>
          </p:sp>
        </p:grpSp>
      </p:grpSp>
      <p:sp>
        <p:nvSpPr>
          <p:cNvPr id="86031" name="Rectangle 15"/>
          <p:cNvSpPr>
            <a:spLocks noChangeArrowheads="1"/>
          </p:cNvSpPr>
          <p:nvPr/>
        </p:nvSpPr>
        <p:spPr bwMode="auto">
          <a:xfrm rot="16200000" flipV="1">
            <a:off x="4498181" y="945357"/>
            <a:ext cx="147637" cy="9144000"/>
          </a:xfrm>
          <a:prstGeom prst="rect">
            <a:avLst/>
          </a:prstGeom>
          <a:gradFill rotWithShape="1">
            <a:gsLst>
              <a:gs pos="0">
                <a:schemeClr val="bg2">
                  <a:gamma/>
                  <a:tint val="0"/>
                  <a:invGamma/>
                  <a:alpha val="0"/>
                </a:schemeClr>
              </a:gs>
              <a:gs pos="100000">
                <a:schemeClr val="bg2">
                  <a:alpha val="39999"/>
                </a:schemeClr>
              </a:gs>
            </a:gsLst>
            <a:lin ang="0" scaled="1"/>
          </a:gradFill>
          <a:ln w="9525" algn="ctr">
            <a:noFill/>
            <a:miter lim="800000"/>
            <a:headEnd/>
            <a:tailEnd/>
          </a:ln>
          <a:effectLst/>
        </p:spPr>
        <p:txBody>
          <a:bodyPr wrap="none" lIns="73025" tIns="36512" rIns="73025" bIns="36512" anchor="ctr"/>
          <a:lstStyle/>
          <a:p>
            <a:pPr algn="l" eaLnBrk="1" hangingPunct="1">
              <a:lnSpc>
                <a:spcPct val="100000"/>
              </a:lnSpc>
              <a:defRPr/>
            </a:pPr>
            <a:endParaRPr lang="en-US">
              <a:latin typeface="Arial" pitchFamily="-110" charset="0"/>
              <a:ea typeface="ＭＳ Ｐゴシック" pitchFamily="-110" charset="-128"/>
              <a:cs typeface="ＭＳ Ｐゴシック" pitchFamily="-110" charset="-128"/>
            </a:endParaRPr>
          </a:p>
        </p:txBody>
      </p:sp>
      <p:sp>
        <p:nvSpPr>
          <p:cNvPr id="86032" name="Rectangle 16"/>
          <p:cNvSpPr>
            <a:spLocks noChangeArrowheads="1"/>
          </p:cNvSpPr>
          <p:nvPr/>
        </p:nvSpPr>
        <p:spPr bwMode="auto">
          <a:xfrm>
            <a:off x="1481138" y="5700713"/>
            <a:ext cx="3465512" cy="658812"/>
          </a:xfrm>
          <a:prstGeom prst="rect">
            <a:avLst/>
          </a:prstGeom>
          <a:noFill/>
          <a:ln w="9525">
            <a:noFill/>
            <a:miter lim="800000"/>
            <a:headEnd/>
            <a:tailEnd/>
          </a:ln>
        </p:spPr>
        <p:txBody>
          <a:bodyPr lIns="82124" tIns="41061" rIns="82124" bIns="41061" anchor="ctr">
            <a:spAutoFit/>
          </a:bodyPr>
          <a:lstStyle/>
          <a:p>
            <a:pPr algn="l" defTabSz="814388">
              <a:lnSpc>
                <a:spcPct val="80000"/>
              </a:lnSpc>
              <a:spcBef>
                <a:spcPct val="50000"/>
              </a:spcBef>
              <a:tabLst>
                <a:tab pos="4459288" algn="l"/>
              </a:tabLst>
            </a:pPr>
            <a:r>
              <a:rPr lang="en-US" sz="1800">
                <a:solidFill>
                  <a:srgbClr val="FFFFFF"/>
                </a:solidFill>
                <a:ea typeface="ＭＳ Ｐゴシック" charset="-128"/>
              </a:rPr>
              <a:t>Improved access to clinicians </a:t>
            </a:r>
          </a:p>
          <a:p>
            <a:pPr algn="l" defTabSz="814388">
              <a:lnSpc>
                <a:spcPct val="80000"/>
              </a:lnSpc>
              <a:spcBef>
                <a:spcPct val="50000"/>
              </a:spcBef>
              <a:tabLst>
                <a:tab pos="4459288" algn="l"/>
              </a:tabLst>
            </a:pPr>
            <a:r>
              <a:rPr lang="en-US" sz="1800">
                <a:solidFill>
                  <a:srgbClr val="FFFFFF"/>
                </a:solidFill>
                <a:ea typeface="ＭＳ Ｐゴシック" charset="-128"/>
              </a:rPr>
              <a:t>Richer diagnostic capability</a:t>
            </a:r>
          </a:p>
        </p:txBody>
      </p:sp>
      <p:sp>
        <p:nvSpPr>
          <p:cNvPr id="86033" name="Rectangle 17"/>
          <p:cNvSpPr>
            <a:spLocks noChangeArrowheads="1"/>
          </p:cNvSpPr>
          <p:nvPr/>
        </p:nvSpPr>
        <p:spPr bwMode="auto">
          <a:xfrm>
            <a:off x="6022975" y="5522913"/>
            <a:ext cx="3308350" cy="1016000"/>
          </a:xfrm>
          <a:prstGeom prst="rect">
            <a:avLst/>
          </a:prstGeom>
          <a:noFill/>
          <a:ln w="9525">
            <a:noFill/>
            <a:miter lim="800000"/>
            <a:headEnd/>
            <a:tailEnd/>
          </a:ln>
        </p:spPr>
        <p:txBody>
          <a:bodyPr lIns="82124" tIns="41061" rIns="82124" bIns="41061" anchor="ctr">
            <a:spAutoFit/>
          </a:bodyPr>
          <a:lstStyle/>
          <a:p>
            <a:pPr algn="l" defTabSz="814388">
              <a:lnSpc>
                <a:spcPct val="80000"/>
              </a:lnSpc>
              <a:spcBef>
                <a:spcPct val="50000"/>
              </a:spcBef>
              <a:tabLst>
                <a:tab pos="4459288" algn="l"/>
              </a:tabLst>
            </a:pPr>
            <a:r>
              <a:rPr lang="en-US" sz="1800">
                <a:solidFill>
                  <a:srgbClr val="FFFFFF"/>
                </a:solidFill>
                <a:ea typeface="ＭＳ Ｐゴシック" charset="-128"/>
              </a:rPr>
              <a:t>Improved patient care </a:t>
            </a:r>
          </a:p>
          <a:p>
            <a:pPr algn="l" defTabSz="814388">
              <a:lnSpc>
                <a:spcPct val="80000"/>
              </a:lnSpc>
              <a:spcBef>
                <a:spcPct val="50000"/>
              </a:spcBef>
              <a:tabLst>
                <a:tab pos="4459288" algn="l"/>
              </a:tabLst>
            </a:pPr>
            <a:r>
              <a:rPr lang="en-US" sz="1800">
                <a:solidFill>
                  <a:srgbClr val="FFFFFF"/>
                </a:solidFill>
                <a:ea typeface="ＭＳ Ｐゴシック" charset="-128"/>
              </a:rPr>
              <a:t>Reduced cost of delivery</a:t>
            </a:r>
          </a:p>
          <a:p>
            <a:pPr algn="l" defTabSz="814388">
              <a:lnSpc>
                <a:spcPct val="80000"/>
              </a:lnSpc>
              <a:spcBef>
                <a:spcPct val="50000"/>
              </a:spcBef>
              <a:tabLst>
                <a:tab pos="4459288" algn="l"/>
              </a:tabLst>
            </a:pPr>
            <a:r>
              <a:rPr lang="en-US" sz="1800">
                <a:solidFill>
                  <a:srgbClr val="FFFFFF"/>
                </a:solidFill>
                <a:ea typeface="ＭＳ Ｐゴシック" charset="-128"/>
              </a:rPr>
              <a:t>Patient satisfaction</a:t>
            </a:r>
          </a:p>
        </p:txBody>
      </p:sp>
      <p:grpSp>
        <p:nvGrpSpPr>
          <p:cNvPr id="4" name="Group 18"/>
          <p:cNvGrpSpPr>
            <a:grpSpLocks/>
          </p:cNvGrpSpPr>
          <p:nvPr/>
        </p:nvGrpSpPr>
        <p:grpSpPr bwMode="auto">
          <a:xfrm>
            <a:off x="-63500" y="5653088"/>
            <a:ext cx="1544638" cy="755650"/>
            <a:chOff x="-40" y="3579"/>
            <a:chExt cx="973" cy="476"/>
          </a:xfrm>
        </p:grpSpPr>
        <p:sp>
          <p:nvSpPr>
            <p:cNvPr id="492563" name="AutoShape 19"/>
            <p:cNvSpPr>
              <a:spLocks noChangeArrowheads="1"/>
            </p:cNvSpPr>
            <p:nvPr/>
          </p:nvSpPr>
          <p:spPr bwMode="auto">
            <a:xfrm>
              <a:off x="72" y="3579"/>
              <a:ext cx="861" cy="476"/>
            </a:xfrm>
            <a:prstGeom prst="homePlate">
              <a:avLst>
                <a:gd name="adj" fmla="val 20835"/>
              </a:avLst>
            </a:prstGeom>
            <a:gradFill rotWithShape="1">
              <a:gsLst>
                <a:gs pos="0">
                  <a:srgbClr val="215163">
                    <a:alpha val="0"/>
                  </a:srgbClr>
                </a:gs>
                <a:gs pos="100000">
                  <a:srgbClr val="47B0D5"/>
                </a:gs>
              </a:gsLst>
              <a:lin ang="0" scaled="1"/>
            </a:gradFill>
            <a:ln w="9525">
              <a:noFill/>
              <a:miter lim="800000"/>
              <a:headEnd/>
              <a:tailEnd/>
            </a:ln>
          </p:spPr>
          <p:txBody>
            <a:bodyPr lIns="82124" tIns="41061" rIns="82124" bIns="41061" anchor="ctr">
              <a:spAutoFit/>
            </a:bodyPr>
            <a:lstStyle/>
            <a:p>
              <a:pPr algn="l" eaLnBrk="1" hangingPunct="1">
                <a:lnSpc>
                  <a:spcPct val="100000"/>
                </a:lnSpc>
              </a:pPr>
              <a:endParaRPr lang="en-US">
                <a:ea typeface="ＭＳ Ｐゴシック" charset="-128"/>
              </a:endParaRPr>
            </a:p>
          </p:txBody>
        </p:sp>
        <p:sp>
          <p:nvSpPr>
            <p:cNvPr id="492564" name="Rectangle 20"/>
            <p:cNvSpPr>
              <a:spLocks noChangeArrowheads="1"/>
            </p:cNvSpPr>
            <p:nvPr/>
          </p:nvSpPr>
          <p:spPr bwMode="auto">
            <a:xfrm>
              <a:off x="-40" y="3687"/>
              <a:ext cx="854" cy="259"/>
            </a:xfrm>
            <a:prstGeom prst="rect">
              <a:avLst/>
            </a:prstGeom>
            <a:noFill/>
            <a:ln w="9525">
              <a:noFill/>
              <a:miter lim="800000"/>
              <a:headEnd/>
              <a:tailEnd/>
            </a:ln>
          </p:spPr>
          <p:txBody>
            <a:bodyPr lIns="82124" tIns="41061" rIns="82124" bIns="41061" anchor="ctr">
              <a:spAutoFit/>
            </a:bodyPr>
            <a:lstStyle/>
            <a:p>
              <a:pPr algn="r" defTabSz="814388">
                <a:tabLst>
                  <a:tab pos="4459288" algn="l"/>
                </a:tabLst>
              </a:pPr>
              <a:r>
                <a:rPr lang="en-US">
                  <a:solidFill>
                    <a:srgbClr val="FFFF00"/>
                  </a:solidFill>
                  <a:ea typeface="ＭＳ Ｐゴシック" charset="-128"/>
                </a:rPr>
                <a:t>Benefits</a:t>
              </a:r>
            </a:p>
          </p:txBody>
        </p:sp>
      </p:grpSp>
      <p:grpSp>
        <p:nvGrpSpPr>
          <p:cNvPr id="5" name="Group 21"/>
          <p:cNvGrpSpPr>
            <a:grpSpLocks/>
          </p:cNvGrpSpPr>
          <p:nvPr/>
        </p:nvGrpSpPr>
        <p:grpSpPr bwMode="auto">
          <a:xfrm>
            <a:off x="4656138" y="5653088"/>
            <a:ext cx="1366837" cy="755650"/>
            <a:chOff x="2591" y="3579"/>
            <a:chExt cx="861" cy="476"/>
          </a:xfrm>
        </p:grpSpPr>
        <p:sp>
          <p:nvSpPr>
            <p:cNvPr id="492566" name="AutoShape 22"/>
            <p:cNvSpPr>
              <a:spLocks noChangeArrowheads="1"/>
            </p:cNvSpPr>
            <p:nvPr/>
          </p:nvSpPr>
          <p:spPr bwMode="auto">
            <a:xfrm>
              <a:off x="2591" y="3579"/>
              <a:ext cx="861" cy="476"/>
            </a:xfrm>
            <a:prstGeom prst="homePlate">
              <a:avLst>
                <a:gd name="adj" fmla="val 20835"/>
              </a:avLst>
            </a:prstGeom>
            <a:gradFill rotWithShape="1">
              <a:gsLst>
                <a:gs pos="0">
                  <a:srgbClr val="215163">
                    <a:alpha val="0"/>
                  </a:srgbClr>
                </a:gs>
                <a:gs pos="100000">
                  <a:srgbClr val="47B0D5"/>
                </a:gs>
              </a:gsLst>
              <a:lin ang="0" scaled="1"/>
            </a:gradFill>
            <a:ln w="9525">
              <a:noFill/>
              <a:miter lim="800000"/>
              <a:headEnd/>
              <a:tailEnd/>
            </a:ln>
          </p:spPr>
          <p:txBody>
            <a:bodyPr lIns="82124" tIns="41061" rIns="82124" bIns="41061" anchor="ctr">
              <a:spAutoFit/>
            </a:bodyPr>
            <a:lstStyle/>
            <a:p>
              <a:pPr algn="l" eaLnBrk="1" hangingPunct="1">
                <a:lnSpc>
                  <a:spcPct val="100000"/>
                </a:lnSpc>
              </a:pPr>
              <a:endParaRPr lang="en-US">
                <a:ea typeface="ＭＳ Ｐゴシック" charset="-128"/>
              </a:endParaRPr>
            </a:p>
          </p:txBody>
        </p:sp>
        <p:sp>
          <p:nvSpPr>
            <p:cNvPr id="492567" name="Rectangle 23"/>
            <p:cNvSpPr>
              <a:spLocks noChangeArrowheads="1"/>
            </p:cNvSpPr>
            <p:nvPr/>
          </p:nvSpPr>
          <p:spPr bwMode="auto">
            <a:xfrm>
              <a:off x="2665" y="3687"/>
              <a:ext cx="654" cy="259"/>
            </a:xfrm>
            <a:prstGeom prst="rect">
              <a:avLst/>
            </a:prstGeom>
            <a:noFill/>
            <a:ln w="9525">
              <a:noFill/>
              <a:miter lim="800000"/>
              <a:headEnd/>
              <a:tailEnd/>
            </a:ln>
          </p:spPr>
          <p:txBody>
            <a:bodyPr lIns="82124" tIns="41061" rIns="82124" bIns="41061" anchor="ctr">
              <a:spAutoFit/>
            </a:bodyPr>
            <a:lstStyle/>
            <a:p>
              <a:pPr algn="r" defTabSz="814388">
                <a:tabLst>
                  <a:tab pos="4459288" algn="l"/>
                </a:tabLst>
              </a:pPr>
              <a:r>
                <a:rPr lang="en-US">
                  <a:solidFill>
                    <a:srgbClr val="FFFF00"/>
                  </a:solidFill>
                  <a:ea typeface="ＭＳ Ｐゴシック" charset="-128"/>
                </a:rPr>
                <a:t>Result</a:t>
              </a:r>
            </a:p>
          </p:txBody>
        </p:sp>
      </p:grpSp>
      <p:pic>
        <p:nvPicPr>
          <p:cNvPr id="492568" name="Picture 24" descr="healthpresence_013108b_tp"/>
          <p:cNvPicPr>
            <a:picLocks noChangeAspect="1" noChangeArrowheads="1"/>
          </p:cNvPicPr>
          <p:nvPr/>
        </p:nvPicPr>
        <p:blipFill>
          <a:blip r:embed="rId4" cstate="print"/>
          <a:srcRect/>
          <a:stretch>
            <a:fillRect/>
          </a:stretch>
        </p:blipFill>
        <p:spPr bwMode="auto">
          <a:xfrm>
            <a:off x="2274888" y="2638425"/>
            <a:ext cx="3279775" cy="2185988"/>
          </a:xfrm>
          <a:prstGeom prst="rect">
            <a:avLst/>
          </a:prstGeom>
          <a:noFill/>
          <a:ln w="9525">
            <a:solidFill>
              <a:srgbClr val="015F85"/>
            </a:solidFill>
            <a:miter lim="800000"/>
            <a:headEnd/>
            <a:tailEnd/>
          </a:ln>
        </p:spPr>
      </p:pic>
      <p:sp>
        <p:nvSpPr>
          <p:cNvPr id="492569" name="Rectangle 25"/>
          <p:cNvSpPr>
            <a:spLocks noChangeArrowheads="1"/>
          </p:cNvSpPr>
          <p:nvPr/>
        </p:nvSpPr>
        <p:spPr bwMode="auto">
          <a:xfrm>
            <a:off x="690563" y="6386513"/>
            <a:ext cx="4664075" cy="265112"/>
          </a:xfrm>
          <a:prstGeom prst="rect">
            <a:avLst/>
          </a:prstGeom>
          <a:noFill/>
          <a:ln w="9525">
            <a:noFill/>
            <a:miter lim="800000"/>
            <a:headEnd/>
            <a:tailEnd/>
          </a:ln>
        </p:spPr>
        <p:txBody>
          <a:bodyPr lIns="80962" tIns="41275" rIns="80962" bIns="41275" anchor="b">
            <a:spAutoFit/>
          </a:bodyPr>
          <a:lstStyle/>
          <a:p>
            <a:pPr algn="l" defTabSz="804863">
              <a:lnSpc>
                <a:spcPct val="100000"/>
              </a:lnSpc>
              <a:spcBef>
                <a:spcPct val="50000"/>
              </a:spcBef>
            </a:pPr>
            <a:r>
              <a:rPr lang="en-US" sz="1200">
                <a:solidFill>
                  <a:schemeClr val="bg1"/>
                </a:solidFill>
                <a:ea typeface="ＭＳ Ｐゴシック" charset="-128"/>
              </a:rPr>
              <a:t>Source: Cisco IBSG, 2008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6032"/>
                                        </p:tgtEl>
                                        <p:attrNameLst>
                                          <p:attrName>style.visibility</p:attrName>
                                        </p:attrNameLst>
                                      </p:cBhvr>
                                      <p:to>
                                        <p:strVal val="visible"/>
                                      </p:to>
                                    </p:set>
                                    <p:animEffect transition="in" filter="wipe(left)">
                                      <p:cBhvr>
                                        <p:cTn id="17" dur="500"/>
                                        <p:tgtEl>
                                          <p:spTgt spid="86032"/>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lide(fromLeft)">
                                      <p:cBhvr>
                                        <p:cTn id="21" dur="500"/>
                                        <p:tgtEl>
                                          <p:spTgt spid="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86033"/>
                                        </p:tgtEl>
                                        <p:attrNameLst>
                                          <p:attrName>style.visibility</p:attrName>
                                        </p:attrNameLst>
                                      </p:cBhvr>
                                      <p:to>
                                        <p:strVal val="visible"/>
                                      </p:to>
                                    </p:set>
                                    <p:animEffect transition="in" filter="wipe(left)">
                                      <p:cBhvr>
                                        <p:cTn id="25" dur="500"/>
                                        <p:tgtEl>
                                          <p:spTgt spid="86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2" grpId="0"/>
      <p:bldP spid="860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11"/>
          <p:cNvSpPr>
            <a:spLocks noChangeArrowheads="1"/>
          </p:cNvSpPr>
          <p:nvPr/>
        </p:nvSpPr>
        <p:spPr bwMode="auto">
          <a:xfrm>
            <a:off x="1778000" y="876300"/>
            <a:ext cx="6053138" cy="838200"/>
          </a:xfrm>
          <a:prstGeom prst="rect">
            <a:avLst/>
          </a:prstGeom>
          <a:noFill/>
          <a:ln w="9525" algn="ctr">
            <a:noFill/>
            <a:miter lim="800000"/>
            <a:headEnd/>
            <a:tailEnd/>
          </a:ln>
        </p:spPr>
        <p:txBody>
          <a:bodyPr lIns="82124" tIns="41061" rIns="82124" bIns="41061" anchor="ctr"/>
          <a:lstStyle/>
          <a:p>
            <a:pPr algn="l" defTabSz="814388">
              <a:lnSpc>
                <a:spcPct val="80000"/>
              </a:lnSpc>
            </a:pPr>
            <a:r>
              <a:rPr lang="en-US" altLang="zh-CN" sz="1600">
                <a:solidFill>
                  <a:srgbClr val="000000"/>
                </a:solidFill>
                <a:ea typeface="宋体" pitchFamily="2" charset="-122"/>
              </a:rPr>
              <a:t>HK-SC HealthPresence Centre – Opened April 2009</a:t>
            </a:r>
            <a:endParaRPr lang="en-US" altLang="zh-CN" sz="1600">
              <a:ea typeface="宋体" pitchFamily="2" charset="-122"/>
            </a:endParaRPr>
          </a:p>
        </p:txBody>
      </p:sp>
      <p:grpSp>
        <p:nvGrpSpPr>
          <p:cNvPr id="2" name="Group 14"/>
          <p:cNvGrpSpPr>
            <a:grpSpLocks/>
          </p:cNvGrpSpPr>
          <p:nvPr/>
        </p:nvGrpSpPr>
        <p:grpSpPr bwMode="auto">
          <a:xfrm>
            <a:off x="423863" y="1498600"/>
            <a:ext cx="8337550" cy="5054600"/>
            <a:chOff x="267" y="944"/>
            <a:chExt cx="5252" cy="3184"/>
          </a:xfrm>
        </p:grpSpPr>
        <p:pic>
          <p:nvPicPr>
            <p:cNvPr id="445444" name="Picture 3"/>
            <p:cNvPicPr>
              <a:picLocks noChangeAspect="1" noChangeArrowheads="1"/>
            </p:cNvPicPr>
            <p:nvPr/>
          </p:nvPicPr>
          <p:blipFill>
            <a:blip r:embed="rId3" cstate="print"/>
            <a:srcRect/>
            <a:stretch>
              <a:fillRect/>
            </a:stretch>
          </p:blipFill>
          <p:spPr bwMode="auto">
            <a:xfrm>
              <a:off x="457" y="944"/>
              <a:ext cx="5062" cy="3184"/>
            </a:xfrm>
            <a:prstGeom prst="rect">
              <a:avLst/>
            </a:prstGeom>
            <a:noFill/>
            <a:ln w="9525" algn="ctr">
              <a:noFill/>
              <a:miter lim="800000"/>
              <a:headEnd/>
              <a:tailEnd/>
            </a:ln>
          </p:spPr>
        </p:pic>
        <p:sp>
          <p:nvSpPr>
            <p:cNvPr id="445445" name="Text Box 4"/>
            <p:cNvSpPr txBox="1">
              <a:spLocks noChangeArrowheads="1"/>
            </p:cNvSpPr>
            <p:nvPr/>
          </p:nvSpPr>
          <p:spPr bwMode="auto">
            <a:xfrm>
              <a:off x="267" y="1648"/>
              <a:ext cx="1117" cy="300"/>
            </a:xfrm>
            <a:prstGeom prst="rect">
              <a:avLst/>
            </a:prstGeom>
            <a:solidFill>
              <a:schemeClr val="bg1"/>
            </a:solidFill>
            <a:ln w="9525" algn="ctr">
              <a:noFill/>
              <a:miter lim="800000"/>
              <a:headEnd/>
              <a:tailEnd/>
            </a:ln>
          </p:spPr>
          <p:txBody>
            <a:bodyPr>
              <a:spAutoFit/>
            </a:bodyPr>
            <a:lstStyle/>
            <a:p>
              <a:pPr defTabSz="814388">
                <a:spcBef>
                  <a:spcPct val="50000"/>
                </a:spcBef>
              </a:pPr>
              <a:r>
                <a:rPr lang="en-US" altLang="zh-CN" sz="1400">
                  <a:ea typeface="宋体" pitchFamily="2" charset="-122"/>
                </a:rPr>
                <a:t> Psychological Counselling Centre</a:t>
              </a:r>
            </a:p>
          </p:txBody>
        </p:sp>
        <p:sp>
          <p:nvSpPr>
            <p:cNvPr id="445446" name="Text Box 5"/>
            <p:cNvSpPr txBox="1">
              <a:spLocks noChangeArrowheads="1"/>
            </p:cNvSpPr>
            <p:nvPr/>
          </p:nvSpPr>
          <p:spPr bwMode="auto">
            <a:xfrm>
              <a:off x="315" y="2832"/>
              <a:ext cx="917" cy="367"/>
            </a:xfrm>
            <a:prstGeom prst="rect">
              <a:avLst/>
            </a:prstGeom>
            <a:solidFill>
              <a:schemeClr val="bg1"/>
            </a:solidFill>
            <a:ln w="9525" algn="ctr">
              <a:noFill/>
              <a:miter lim="800000"/>
              <a:headEnd/>
              <a:tailEnd/>
            </a:ln>
          </p:spPr>
          <p:txBody>
            <a:bodyPr>
              <a:spAutoFit/>
            </a:bodyPr>
            <a:lstStyle/>
            <a:p>
              <a:pPr defTabSz="814388">
                <a:spcBef>
                  <a:spcPct val="50000"/>
                </a:spcBef>
              </a:pPr>
              <a:r>
                <a:rPr lang="en-US" altLang="zh-CN" sz="1400">
                  <a:ea typeface="宋体" pitchFamily="2" charset="-122"/>
                </a:rPr>
                <a:t>Huaxi Hospital </a:t>
              </a:r>
            </a:p>
            <a:p>
              <a:pPr defTabSz="814388">
                <a:spcBef>
                  <a:spcPct val="50000"/>
                </a:spcBef>
              </a:pPr>
              <a:r>
                <a:rPr lang="en-US" altLang="zh-CN" sz="1400">
                  <a:ea typeface="宋体" pitchFamily="2" charset="-122"/>
                </a:rPr>
                <a:t>Chengdu</a:t>
              </a:r>
            </a:p>
          </p:txBody>
        </p:sp>
        <p:sp>
          <p:nvSpPr>
            <p:cNvPr id="445447" name="Text Box 6"/>
            <p:cNvSpPr txBox="1">
              <a:spLocks noChangeArrowheads="1"/>
            </p:cNvSpPr>
            <p:nvPr/>
          </p:nvSpPr>
          <p:spPr bwMode="auto">
            <a:xfrm>
              <a:off x="2464" y="1864"/>
              <a:ext cx="995" cy="367"/>
            </a:xfrm>
            <a:prstGeom prst="rect">
              <a:avLst/>
            </a:prstGeom>
            <a:solidFill>
              <a:schemeClr val="bg1"/>
            </a:solidFill>
            <a:ln w="9525" algn="ctr">
              <a:noFill/>
              <a:miter lim="800000"/>
              <a:headEnd/>
              <a:tailEnd/>
            </a:ln>
          </p:spPr>
          <p:txBody>
            <a:bodyPr>
              <a:spAutoFit/>
            </a:bodyPr>
            <a:lstStyle/>
            <a:p>
              <a:pPr defTabSz="814388">
                <a:spcBef>
                  <a:spcPct val="50000"/>
                </a:spcBef>
              </a:pPr>
              <a:r>
                <a:rPr lang="en-US" altLang="zh-CN" sz="1400">
                  <a:ea typeface="宋体" pitchFamily="2" charset="-122"/>
                </a:rPr>
                <a:t>Chengdu</a:t>
              </a:r>
            </a:p>
            <a:p>
              <a:pPr defTabSz="814388">
                <a:spcBef>
                  <a:spcPct val="50000"/>
                </a:spcBef>
              </a:pPr>
              <a:r>
                <a:rPr lang="en-US" altLang="zh-CN" sz="1400">
                  <a:ea typeface="宋体" pitchFamily="2" charset="-122"/>
                </a:rPr>
                <a:t>People’s Hospital</a:t>
              </a:r>
            </a:p>
          </p:txBody>
        </p:sp>
        <p:sp>
          <p:nvSpPr>
            <p:cNvPr id="445448" name="Text Box 7"/>
            <p:cNvSpPr txBox="1">
              <a:spLocks noChangeArrowheads="1"/>
            </p:cNvSpPr>
            <p:nvPr/>
          </p:nvSpPr>
          <p:spPr bwMode="auto">
            <a:xfrm>
              <a:off x="4312" y="2808"/>
              <a:ext cx="688" cy="542"/>
            </a:xfrm>
            <a:prstGeom prst="rect">
              <a:avLst/>
            </a:prstGeom>
            <a:solidFill>
              <a:schemeClr val="bg1"/>
            </a:solidFill>
            <a:ln w="9525" algn="ctr">
              <a:noFill/>
              <a:miter lim="800000"/>
              <a:headEnd/>
              <a:tailEnd/>
            </a:ln>
          </p:spPr>
          <p:txBody>
            <a:bodyPr>
              <a:spAutoFit/>
            </a:bodyPr>
            <a:lstStyle/>
            <a:p>
              <a:pPr defTabSz="814388">
                <a:spcBef>
                  <a:spcPct val="50000"/>
                </a:spcBef>
              </a:pPr>
              <a:r>
                <a:rPr lang="en-US" altLang="zh-CN" sz="1400">
                  <a:ea typeface="宋体" pitchFamily="2" charset="-122"/>
                </a:rPr>
                <a:t>Prince of Wales Hospital Hong Kong</a:t>
              </a:r>
            </a:p>
          </p:txBody>
        </p:sp>
        <p:sp>
          <p:nvSpPr>
            <p:cNvPr id="445449" name="Text Box 8"/>
            <p:cNvSpPr txBox="1">
              <a:spLocks noChangeArrowheads="1"/>
            </p:cNvSpPr>
            <p:nvPr/>
          </p:nvSpPr>
          <p:spPr bwMode="auto">
            <a:xfrm>
              <a:off x="2520" y="3901"/>
              <a:ext cx="891" cy="179"/>
            </a:xfrm>
            <a:prstGeom prst="rect">
              <a:avLst/>
            </a:prstGeom>
            <a:solidFill>
              <a:schemeClr val="bg1"/>
            </a:solidFill>
            <a:ln w="9525" algn="ctr">
              <a:noFill/>
              <a:miter lim="800000"/>
              <a:headEnd/>
              <a:tailEnd/>
            </a:ln>
          </p:spPr>
          <p:txBody>
            <a:bodyPr>
              <a:spAutoFit/>
            </a:bodyPr>
            <a:lstStyle/>
            <a:p>
              <a:pPr defTabSz="814388">
                <a:spcBef>
                  <a:spcPct val="50000"/>
                </a:spcBef>
              </a:pPr>
              <a:r>
                <a:rPr lang="en-US" altLang="zh-CN" sz="1400">
                  <a:ea typeface="宋体" pitchFamily="2" charset="-122"/>
                </a:rPr>
                <a:t>Mobile Clinic</a:t>
              </a:r>
            </a:p>
          </p:txBody>
        </p:sp>
        <p:sp>
          <p:nvSpPr>
            <p:cNvPr id="445450" name="Text Box 9"/>
            <p:cNvSpPr txBox="1">
              <a:spLocks noChangeArrowheads="1"/>
            </p:cNvSpPr>
            <p:nvPr/>
          </p:nvSpPr>
          <p:spPr bwMode="auto">
            <a:xfrm>
              <a:off x="1008" y="3608"/>
              <a:ext cx="624" cy="300"/>
            </a:xfrm>
            <a:prstGeom prst="rect">
              <a:avLst/>
            </a:prstGeom>
            <a:solidFill>
              <a:schemeClr val="bg1"/>
            </a:solidFill>
            <a:ln w="9525" algn="ctr">
              <a:noFill/>
              <a:miter lim="800000"/>
              <a:headEnd/>
              <a:tailEnd/>
            </a:ln>
          </p:spPr>
          <p:txBody>
            <a:bodyPr>
              <a:spAutoFit/>
            </a:bodyPr>
            <a:lstStyle/>
            <a:p>
              <a:pPr defTabSz="814388">
                <a:spcBef>
                  <a:spcPct val="50000"/>
                </a:spcBef>
              </a:pPr>
              <a:r>
                <a:rPr lang="en-US" altLang="zh-CN" sz="1400">
                  <a:ea typeface="宋体" pitchFamily="2" charset="-122"/>
                </a:rPr>
                <a:t>Temp Clinic</a:t>
              </a:r>
            </a:p>
          </p:txBody>
        </p:sp>
        <p:sp>
          <p:nvSpPr>
            <p:cNvPr id="445451" name="Text Box 10"/>
            <p:cNvSpPr txBox="1">
              <a:spLocks noChangeArrowheads="1"/>
            </p:cNvSpPr>
            <p:nvPr/>
          </p:nvSpPr>
          <p:spPr bwMode="auto">
            <a:xfrm>
              <a:off x="3968" y="3792"/>
              <a:ext cx="976" cy="300"/>
            </a:xfrm>
            <a:prstGeom prst="rect">
              <a:avLst/>
            </a:prstGeom>
            <a:solidFill>
              <a:schemeClr val="bg1"/>
            </a:solidFill>
            <a:ln w="9525" algn="ctr">
              <a:noFill/>
              <a:miter lim="800000"/>
              <a:headEnd/>
              <a:tailEnd/>
            </a:ln>
          </p:spPr>
          <p:txBody>
            <a:bodyPr>
              <a:spAutoFit/>
            </a:bodyPr>
            <a:lstStyle/>
            <a:p>
              <a:pPr defTabSz="814388">
                <a:spcBef>
                  <a:spcPct val="50000"/>
                </a:spcBef>
              </a:pPr>
              <a:r>
                <a:rPr lang="en-US" altLang="zh-CN" sz="1400">
                  <a:ea typeface="宋体" pitchFamily="2" charset="-122"/>
                </a:rPr>
                <a:t>Mobile hand-held device</a:t>
              </a:r>
            </a:p>
          </p:txBody>
        </p:sp>
        <p:pic>
          <p:nvPicPr>
            <p:cNvPr id="445452" name="Picture 13"/>
            <p:cNvPicPr>
              <a:picLocks noChangeAspect="1" noChangeArrowheads="1"/>
            </p:cNvPicPr>
            <p:nvPr/>
          </p:nvPicPr>
          <p:blipFill>
            <a:blip r:embed="rId4" cstate="print"/>
            <a:srcRect/>
            <a:stretch>
              <a:fillRect/>
            </a:stretch>
          </p:blipFill>
          <p:spPr bwMode="auto">
            <a:xfrm>
              <a:off x="2280" y="3313"/>
              <a:ext cx="736" cy="558"/>
            </a:xfrm>
            <a:prstGeom prst="rect">
              <a:avLst/>
            </a:prstGeom>
            <a:noFill/>
            <a:ln w="9525" algn="ctr">
              <a:noFill/>
              <a:miter lim="800000"/>
              <a:headEnd/>
              <a:tailEnd/>
            </a:ln>
          </p:spPr>
        </p:pic>
      </p:grpSp>
      <p:sp>
        <p:nvSpPr>
          <p:cNvPr id="14" name="Title 1"/>
          <p:cNvSpPr txBox="1">
            <a:spLocks/>
          </p:cNvSpPr>
          <p:nvPr/>
        </p:nvSpPr>
        <p:spPr bwMode="auto">
          <a:xfrm>
            <a:off x="250825" y="287338"/>
            <a:ext cx="8145463" cy="838200"/>
          </a:xfrm>
          <a:prstGeom prst="rect">
            <a:avLst/>
          </a:prstGeom>
          <a:noFill/>
          <a:ln w="9525" algn="ctr">
            <a:noFill/>
            <a:miter lim="800000"/>
            <a:headEnd/>
            <a:tailEnd/>
          </a:ln>
          <a:effectLst/>
        </p:spPr>
        <p:txBody>
          <a:bodyPr lIns="82124" tIns="41061" rIns="82124" bIns="41061" anchor="ctr"/>
          <a:lstStyle/>
          <a:p>
            <a:pPr algn="l" defTabSz="814388" eaLnBrk="1" hangingPunct="1">
              <a:lnSpc>
                <a:spcPct val="80000"/>
              </a:lnSpc>
            </a:pPr>
            <a:r>
              <a:rPr lang="en-US" altLang="zh-CN" sz="2800" b="1">
                <a:solidFill>
                  <a:schemeClr val="hlink"/>
                </a:solidFill>
                <a:ea typeface="宋体" pitchFamily="2" charset="-122"/>
              </a:rPr>
              <a:t>HK-Sichuan Rehabilitation  Centre: Traumatology</a:t>
            </a:r>
          </a:p>
        </p:txBody>
      </p:sp>
      <p:pic>
        <p:nvPicPr>
          <p:cNvPr id="445454" name="Picture 11" descr="p18-1"/>
          <p:cNvPicPr>
            <a:picLocks noChangeAspect="1" noChangeArrowheads="1"/>
          </p:cNvPicPr>
          <p:nvPr/>
        </p:nvPicPr>
        <p:blipFill>
          <a:blip r:embed="rId5" cstate="print"/>
          <a:srcRect/>
          <a:stretch>
            <a:fillRect/>
          </a:stretch>
        </p:blipFill>
        <p:spPr bwMode="auto">
          <a:xfrm>
            <a:off x="7913688" y="4241800"/>
            <a:ext cx="984250" cy="736600"/>
          </a:xfrm>
          <a:prstGeom prst="rect">
            <a:avLst/>
          </a:prstGeom>
          <a:noFill/>
          <a:ln w="9525">
            <a:noFill/>
            <a:miter lim="800000"/>
            <a:headEnd/>
            <a:tailEnd/>
          </a:ln>
        </p:spPr>
      </p:pic>
      <p:pic>
        <p:nvPicPr>
          <p:cNvPr id="445455" name="Picture 11" descr="p18-1"/>
          <p:cNvPicPr>
            <a:picLocks noChangeAspect="1" noChangeArrowheads="1"/>
          </p:cNvPicPr>
          <p:nvPr/>
        </p:nvPicPr>
        <p:blipFill>
          <a:blip r:embed="rId5" cstate="print"/>
          <a:srcRect/>
          <a:stretch>
            <a:fillRect/>
          </a:stretch>
        </p:blipFill>
        <p:spPr bwMode="auto">
          <a:xfrm>
            <a:off x="5473700" y="1485900"/>
            <a:ext cx="982663" cy="736600"/>
          </a:xfrm>
          <a:prstGeom prst="rect">
            <a:avLst/>
          </a:prstGeom>
          <a:noFill/>
          <a:ln w="9525">
            <a:noFill/>
            <a:miter lim="800000"/>
            <a:headEnd/>
            <a:tailEnd/>
          </a:ln>
        </p:spPr>
      </p:pic>
      <p:pic>
        <p:nvPicPr>
          <p:cNvPr id="445456" name="Picture 11" descr="p18-1"/>
          <p:cNvPicPr>
            <a:picLocks noChangeAspect="1" noChangeArrowheads="1"/>
          </p:cNvPicPr>
          <p:nvPr/>
        </p:nvPicPr>
        <p:blipFill>
          <a:blip r:embed="rId5" cstate="print"/>
          <a:srcRect/>
          <a:stretch>
            <a:fillRect/>
          </a:stretch>
        </p:blipFill>
        <p:spPr bwMode="auto">
          <a:xfrm>
            <a:off x="2197100" y="1485900"/>
            <a:ext cx="982663" cy="736600"/>
          </a:xfrm>
          <a:prstGeom prst="rect">
            <a:avLst/>
          </a:prstGeom>
          <a:noFill/>
          <a:ln w="9525">
            <a:noFill/>
            <a:miter lim="800000"/>
            <a:headEnd/>
            <a:tailEnd/>
          </a:ln>
        </p:spPr>
      </p:pic>
      <p:pic>
        <p:nvPicPr>
          <p:cNvPr id="445457" name="Picture 11" descr="p18-1"/>
          <p:cNvPicPr>
            <a:picLocks noChangeAspect="1" noChangeArrowheads="1"/>
          </p:cNvPicPr>
          <p:nvPr/>
        </p:nvPicPr>
        <p:blipFill>
          <a:blip r:embed="rId5" cstate="print"/>
          <a:srcRect/>
          <a:stretch>
            <a:fillRect/>
          </a:stretch>
        </p:blipFill>
        <p:spPr bwMode="auto">
          <a:xfrm>
            <a:off x="165100" y="3238500"/>
            <a:ext cx="982663" cy="73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a:t>
            </a:r>
            <a:r>
              <a:rPr lang="en-US" dirty="0" err="1" smtClean="0"/>
              <a:t>HealthPresence</a:t>
            </a:r>
            <a:r>
              <a:rPr lang="en-US" dirty="0" smtClean="0"/>
              <a:t> Extended Reach</a:t>
            </a:r>
            <a:endParaRPr lang="en-US" dirty="0"/>
          </a:p>
        </p:txBody>
      </p:sp>
      <p:sp>
        <p:nvSpPr>
          <p:cNvPr id="4" name="Rectangle 6"/>
          <p:cNvSpPr>
            <a:spLocks noChangeArrowheads="1"/>
          </p:cNvSpPr>
          <p:nvPr/>
        </p:nvSpPr>
        <p:spPr bwMode="auto">
          <a:xfrm rot="10800000" flipV="1">
            <a:off x="286603" y="1187355"/>
            <a:ext cx="8266490" cy="5377218"/>
          </a:xfrm>
          <a:prstGeom prst="rect">
            <a:avLst/>
          </a:prstGeom>
          <a:solidFill>
            <a:schemeClr val="tx2">
              <a:lumMod val="75000"/>
            </a:schemeClr>
          </a:solidFill>
          <a:ln w="9525">
            <a:noFill/>
            <a:miter lim="800000"/>
            <a:headEnd/>
            <a:tailEnd/>
          </a:ln>
        </p:spPr>
        <p:txBody>
          <a:bodyPr wrap="none" lIns="73025" tIns="36511" rIns="73025" bIns="36511" anchor="ctr"/>
          <a:lstStyle/>
          <a:p>
            <a:endParaRPr lang="en-US" sz="2400"/>
          </a:p>
        </p:txBody>
      </p:sp>
      <p:pic>
        <p:nvPicPr>
          <p:cNvPr id="148482" name="Picture 2"/>
          <p:cNvPicPr>
            <a:picLocks noChangeAspect="1" noChangeArrowheads="1"/>
          </p:cNvPicPr>
          <p:nvPr/>
        </p:nvPicPr>
        <p:blipFill>
          <a:blip r:embed="rId2" cstate="print"/>
          <a:srcRect/>
          <a:stretch>
            <a:fillRect/>
          </a:stretch>
        </p:blipFill>
        <p:spPr bwMode="auto">
          <a:xfrm>
            <a:off x="4566338" y="1746913"/>
            <a:ext cx="4017962" cy="4172259"/>
          </a:xfrm>
          <a:prstGeom prst="rect">
            <a:avLst/>
          </a:prstGeom>
          <a:noFill/>
          <a:ln w="9525">
            <a:noFill/>
            <a:miter lim="800000"/>
            <a:headEnd/>
            <a:tailEnd/>
          </a:ln>
          <a:effectLst/>
        </p:spPr>
      </p:pic>
      <p:sp>
        <p:nvSpPr>
          <p:cNvPr id="7" name="Rectangle 26"/>
          <p:cNvSpPr>
            <a:spLocks noChangeArrowheads="1"/>
          </p:cNvSpPr>
          <p:nvPr/>
        </p:nvSpPr>
        <p:spPr bwMode="auto">
          <a:xfrm>
            <a:off x="382137" y="1255591"/>
            <a:ext cx="4189863" cy="2142699"/>
          </a:xfrm>
          <a:prstGeom prst="rect">
            <a:avLst/>
          </a:prstGeom>
          <a:noFill/>
          <a:ln w="9525" algn="ctr">
            <a:noFill/>
            <a:miter lim="800000"/>
            <a:headEnd/>
            <a:tailEnd/>
          </a:ln>
        </p:spPr>
        <p:txBody>
          <a:bodyPr lIns="82124" tIns="41061" rIns="82124" bIns="41061"/>
          <a:lstStyle/>
          <a:p>
            <a:pPr marL="171450" indent="-171450" algn="l" defTabSz="814388">
              <a:spcBef>
                <a:spcPct val="40000"/>
              </a:spcBef>
              <a:buClr>
                <a:schemeClr val="bg1"/>
              </a:buClr>
              <a:buSzPct val="80000"/>
              <a:buFont typeface="Wingdings" pitchFamily="2" charset="2"/>
              <a:buChar char="§"/>
            </a:pPr>
            <a:r>
              <a:rPr lang="en-US" sz="1600" dirty="0" smtClean="0">
                <a:solidFill>
                  <a:schemeClr val="bg1"/>
                </a:solidFill>
              </a:rPr>
              <a:t>Desktop based Telemedicine Solution</a:t>
            </a:r>
          </a:p>
          <a:p>
            <a:pPr marL="171450" indent="-171450" algn="l" defTabSz="814388">
              <a:spcBef>
                <a:spcPct val="40000"/>
              </a:spcBef>
              <a:buClr>
                <a:schemeClr val="bg1"/>
              </a:buClr>
              <a:buSzPct val="80000"/>
              <a:buFont typeface="Wingdings" pitchFamily="2" charset="2"/>
              <a:buChar char="§"/>
            </a:pPr>
            <a:r>
              <a:rPr lang="en-US" sz="1600" dirty="0" smtClean="0">
                <a:solidFill>
                  <a:schemeClr val="bg1"/>
                </a:solidFill>
              </a:rPr>
              <a:t>Flexibility for the doctor and patient to provide and receive consultation from any location</a:t>
            </a:r>
          </a:p>
          <a:p>
            <a:pPr marL="171450" indent="-171450" algn="l" defTabSz="814388">
              <a:spcBef>
                <a:spcPct val="40000"/>
              </a:spcBef>
              <a:buClr>
                <a:schemeClr val="bg1"/>
              </a:buClr>
              <a:buSzPct val="80000"/>
              <a:buFont typeface="Wingdings" pitchFamily="2" charset="2"/>
              <a:buChar char="§"/>
            </a:pPr>
            <a:r>
              <a:rPr lang="en-US" sz="1600" dirty="0" smtClean="0">
                <a:solidFill>
                  <a:schemeClr val="bg1"/>
                </a:solidFill>
              </a:rPr>
              <a:t>Cisco Unified Communication based High quality audio-video collaboration in real time</a:t>
            </a:r>
          </a:p>
          <a:p>
            <a:pPr marL="171450" indent="-171450" algn="l" defTabSz="814388">
              <a:spcBef>
                <a:spcPct val="40000"/>
              </a:spcBef>
              <a:buClr>
                <a:schemeClr val="bg1"/>
              </a:buClr>
              <a:buSzPct val="80000"/>
              <a:buFont typeface="Wingdings" pitchFamily="2" charset="2"/>
              <a:buChar char="§"/>
            </a:pPr>
            <a:r>
              <a:rPr lang="en-US" sz="1600" dirty="0" smtClean="0">
                <a:solidFill>
                  <a:schemeClr val="bg1"/>
                </a:solidFill>
              </a:rPr>
              <a:t>Information on availability of specialists, their status, and preferred mode of communication</a:t>
            </a:r>
          </a:p>
          <a:p>
            <a:pPr marL="171450" indent="-171450" algn="l" defTabSz="814388">
              <a:spcBef>
                <a:spcPct val="40000"/>
              </a:spcBef>
              <a:buClr>
                <a:schemeClr val="bg1"/>
              </a:buClr>
              <a:buSzPct val="80000"/>
              <a:buFont typeface="Wingdings" pitchFamily="2" charset="2"/>
              <a:buChar char="§"/>
            </a:pPr>
            <a:r>
              <a:rPr lang="en-US" sz="1600" dirty="0" smtClean="0">
                <a:solidFill>
                  <a:schemeClr val="bg1"/>
                </a:solidFill>
              </a:rPr>
              <a:t>Easy to establish contact with any available specialist – needs just one click</a:t>
            </a:r>
          </a:p>
          <a:p>
            <a:pPr marL="171450" indent="-171450" algn="l" defTabSz="814388">
              <a:spcBef>
                <a:spcPct val="40000"/>
              </a:spcBef>
              <a:buClr>
                <a:schemeClr val="bg1"/>
              </a:buClr>
              <a:buSzPct val="80000"/>
              <a:buFont typeface="Wingdings" pitchFamily="2" charset="2"/>
              <a:buChar char="§"/>
            </a:pPr>
            <a:r>
              <a:rPr lang="en-US" sz="1600" dirty="0" smtClean="0">
                <a:solidFill>
                  <a:schemeClr val="bg1"/>
                </a:solidFill>
              </a:rPr>
              <a:t>Biomedical device interfacing</a:t>
            </a:r>
          </a:p>
          <a:p>
            <a:pPr marL="171450" indent="-171450" algn="l" defTabSz="814388">
              <a:spcBef>
                <a:spcPct val="40000"/>
              </a:spcBef>
              <a:buClr>
                <a:schemeClr val="bg1"/>
              </a:buClr>
              <a:buSzPct val="80000"/>
              <a:buFont typeface="Wingdings" pitchFamily="2" charset="2"/>
              <a:buChar char="§"/>
            </a:pPr>
            <a:r>
              <a:rPr lang="en-US" sz="1600" dirty="0" smtClean="0">
                <a:solidFill>
                  <a:schemeClr val="bg1"/>
                </a:solidFill>
              </a:rPr>
              <a:t>Ability to capture, store, and retrieve all patient details including demographic details, patient history, allergies, clinical findings, vitals, and medications</a:t>
            </a:r>
          </a:p>
          <a:p>
            <a:pPr marL="171450" indent="-171450" algn="l" defTabSz="814388">
              <a:spcBef>
                <a:spcPct val="40000"/>
              </a:spcBef>
              <a:buClr>
                <a:schemeClr val="bg1"/>
              </a:buClr>
              <a:buSzPct val="80000"/>
              <a:buFont typeface="Wingdings" pitchFamily="2" charset="2"/>
              <a:buChar char="§"/>
            </a:pPr>
            <a:r>
              <a:rPr lang="en-US" sz="1600" dirty="0" smtClean="0">
                <a:solidFill>
                  <a:schemeClr val="bg1"/>
                </a:solidFill>
              </a:rPr>
              <a:t>Reporting functionality</a:t>
            </a:r>
          </a:p>
          <a:p>
            <a:pPr marL="171450" indent="-171450" algn="l" defTabSz="814388">
              <a:spcBef>
                <a:spcPct val="40000"/>
              </a:spcBef>
              <a:buClr>
                <a:schemeClr val="bg1"/>
              </a:buClr>
              <a:buSzPct val="80000"/>
              <a:buFont typeface="Wingdings" pitchFamily="2" charset="2"/>
              <a:buChar char="§"/>
            </a:pPr>
            <a:r>
              <a:rPr lang="en-US" sz="1600" dirty="0" smtClean="0">
                <a:solidFill>
                  <a:schemeClr val="bg1"/>
                </a:solidFill>
              </a:rPr>
              <a:t>Ability to function effectively on bandwidth as low as 512 kbps</a:t>
            </a:r>
            <a:endParaRPr lang="en-US" sz="1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Straight Connector 3"/>
          <p:cNvCxnSpPr>
            <a:cxnSpLocks noChangeShapeType="1"/>
          </p:cNvCxnSpPr>
          <p:nvPr/>
        </p:nvCxnSpPr>
        <p:spPr bwMode="auto">
          <a:xfrm>
            <a:off x="5700714" y="3214668"/>
            <a:ext cx="1958975" cy="1187450"/>
          </a:xfrm>
          <a:prstGeom prst="line">
            <a:avLst/>
          </a:prstGeom>
          <a:noFill/>
          <a:ln w="38100" algn="ctr">
            <a:solidFill>
              <a:srgbClr val="FFC000"/>
            </a:solidFill>
            <a:round/>
            <a:headEnd/>
            <a:tailEnd/>
          </a:ln>
        </p:spPr>
      </p:cxnSp>
      <p:sp>
        <p:nvSpPr>
          <p:cNvPr id="22531" name="Text Box 247"/>
          <p:cNvSpPr txBox="1">
            <a:spLocks noChangeArrowheads="1"/>
          </p:cNvSpPr>
          <p:nvPr/>
        </p:nvSpPr>
        <p:spPr bwMode="auto">
          <a:xfrm>
            <a:off x="928662" y="5954693"/>
            <a:ext cx="2790852" cy="369332"/>
          </a:xfrm>
          <a:prstGeom prst="rect">
            <a:avLst/>
          </a:prstGeom>
          <a:noFill/>
          <a:ln w="9525" algn="ctr">
            <a:noFill/>
            <a:miter lim="800000"/>
            <a:headEnd/>
            <a:tailEnd/>
          </a:ln>
        </p:spPr>
        <p:txBody>
          <a:bodyPr wrap="square">
            <a:spAutoFit/>
          </a:bodyPr>
          <a:lstStyle/>
          <a:p>
            <a:pPr>
              <a:spcBef>
                <a:spcPct val="50000"/>
              </a:spcBef>
            </a:pPr>
            <a:r>
              <a:rPr lang="en-US" b="1" dirty="0">
                <a:latin typeface="Calibri" pitchFamily="34" charset="0"/>
              </a:rPr>
              <a:t> </a:t>
            </a:r>
            <a:r>
              <a:rPr lang="en-US" b="1" dirty="0" smtClean="0">
                <a:latin typeface="Calibri" pitchFamily="34" charset="0"/>
              </a:rPr>
              <a:t>Apollo </a:t>
            </a:r>
            <a:r>
              <a:rPr lang="en-US" b="1" dirty="0" err="1" smtClean="0">
                <a:latin typeface="Calibri" pitchFamily="34" charset="0"/>
              </a:rPr>
              <a:t>DataCenter</a:t>
            </a:r>
            <a:endParaRPr lang="en-US" b="1" dirty="0">
              <a:latin typeface="Calibri" pitchFamily="34" charset="0"/>
            </a:endParaRPr>
          </a:p>
        </p:txBody>
      </p:sp>
      <p:sp>
        <p:nvSpPr>
          <p:cNvPr id="22532" name="Rectangle 2"/>
          <p:cNvSpPr>
            <a:spLocks noChangeArrowheads="1"/>
          </p:cNvSpPr>
          <p:nvPr/>
        </p:nvSpPr>
        <p:spPr bwMode="auto">
          <a:xfrm>
            <a:off x="15875" y="228600"/>
            <a:ext cx="8823325" cy="838200"/>
          </a:xfrm>
          <a:prstGeom prst="rect">
            <a:avLst/>
          </a:prstGeom>
          <a:noFill/>
          <a:ln w="9525" algn="ctr">
            <a:noFill/>
            <a:miter lim="800000"/>
            <a:headEnd/>
            <a:tailEnd/>
          </a:ln>
        </p:spPr>
        <p:txBody>
          <a:bodyPr lIns="82124" tIns="41061" rIns="82124" bIns="41061" anchor="ctr"/>
          <a:lstStyle/>
          <a:p>
            <a:pPr defTabSz="814388" eaLnBrk="0" hangingPunct="0">
              <a:lnSpc>
                <a:spcPct val="90000"/>
              </a:lnSpc>
            </a:pPr>
            <a:endParaRPr lang="en-US" sz="2400" b="1">
              <a:solidFill>
                <a:schemeClr val="tx2"/>
              </a:solidFill>
              <a:latin typeface="Calibri" pitchFamily="34" charset="0"/>
            </a:endParaRPr>
          </a:p>
        </p:txBody>
      </p:sp>
      <p:sp>
        <p:nvSpPr>
          <p:cNvPr id="8" name="Line 238"/>
          <p:cNvSpPr>
            <a:spLocks noChangeShapeType="1"/>
          </p:cNvSpPr>
          <p:nvPr/>
        </p:nvSpPr>
        <p:spPr bwMode="auto">
          <a:xfrm>
            <a:off x="3643314" y="6338868"/>
            <a:ext cx="457200" cy="0"/>
          </a:xfrm>
          <a:prstGeom prst="line">
            <a:avLst/>
          </a:prstGeom>
          <a:ln w="38100">
            <a:solidFill>
              <a:srgbClr val="33CC33"/>
            </a:solidFill>
            <a:prstDash val="sysDot"/>
          </a:ln>
        </p:spPr>
        <p:style>
          <a:lnRef idx="1">
            <a:schemeClr val="dk1"/>
          </a:lnRef>
          <a:fillRef idx="0">
            <a:schemeClr val="dk1"/>
          </a:fillRef>
          <a:effectRef idx="0">
            <a:schemeClr val="dk1"/>
          </a:effectRef>
          <a:fontRef idx="minor">
            <a:schemeClr val="tx1"/>
          </a:fontRef>
        </p:style>
        <p:txBody>
          <a:bodyPr anchor="ctr"/>
          <a:lstStyle/>
          <a:p>
            <a:pPr algn="ctr">
              <a:defRPr/>
            </a:pPr>
            <a:endParaRPr lang="en-US" dirty="0"/>
          </a:p>
        </p:txBody>
      </p:sp>
      <p:sp>
        <p:nvSpPr>
          <p:cNvPr id="22536" name="Text Box 240"/>
          <p:cNvSpPr txBox="1">
            <a:spLocks noChangeArrowheads="1"/>
          </p:cNvSpPr>
          <p:nvPr/>
        </p:nvSpPr>
        <p:spPr bwMode="auto">
          <a:xfrm>
            <a:off x="4071934" y="6215082"/>
            <a:ext cx="1600200" cy="215900"/>
          </a:xfrm>
          <a:prstGeom prst="rect">
            <a:avLst/>
          </a:prstGeom>
          <a:noFill/>
          <a:ln w="9525">
            <a:noFill/>
            <a:miter lim="800000"/>
            <a:headEnd/>
            <a:tailEnd/>
          </a:ln>
        </p:spPr>
        <p:txBody>
          <a:bodyPr>
            <a:spAutoFit/>
          </a:bodyPr>
          <a:lstStyle/>
          <a:p>
            <a:pPr>
              <a:spcBef>
                <a:spcPct val="50000"/>
              </a:spcBef>
            </a:pPr>
            <a:r>
              <a:rPr lang="en-US" sz="800" dirty="0" smtClean="0">
                <a:latin typeface="Calibri" pitchFamily="34" charset="0"/>
              </a:rPr>
              <a:t>Communication modalities</a:t>
            </a:r>
            <a:endParaRPr lang="en-US" sz="800" dirty="0">
              <a:latin typeface="Calibri" pitchFamily="34" charset="0"/>
            </a:endParaRPr>
          </a:p>
        </p:txBody>
      </p:sp>
      <p:grpSp>
        <p:nvGrpSpPr>
          <p:cNvPr id="2" name="Group 264"/>
          <p:cNvGrpSpPr>
            <a:grpSpLocks/>
          </p:cNvGrpSpPr>
          <p:nvPr/>
        </p:nvGrpSpPr>
        <p:grpSpPr bwMode="auto">
          <a:xfrm>
            <a:off x="5572127" y="714356"/>
            <a:ext cx="1676400" cy="990600"/>
            <a:chOff x="4438" y="2541"/>
            <a:chExt cx="1082" cy="771"/>
          </a:xfrm>
        </p:grpSpPr>
        <p:sp>
          <p:nvSpPr>
            <p:cNvPr id="22679" name="Line 113"/>
            <p:cNvSpPr>
              <a:spLocks noChangeShapeType="1"/>
            </p:cNvSpPr>
            <p:nvPr/>
          </p:nvSpPr>
          <p:spPr bwMode="auto">
            <a:xfrm>
              <a:off x="4608" y="2688"/>
              <a:ext cx="336" cy="0"/>
            </a:xfrm>
            <a:prstGeom prst="line">
              <a:avLst/>
            </a:prstGeom>
            <a:noFill/>
            <a:ln w="38100">
              <a:solidFill>
                <a:srgbClr val="FF0000"/>
              </a:solidFill>
              <a:round/>
              <a:headEnd/>
              <a:tailEnd/>
            </a:ln>
          </p:spPr>
          <p:txBody>
            <a:bodyPr/>
            <a:lstStyle/>
            <a:p>
              <a:endParaRPr lang="en-IN"/>
            </a:p>
          </p:txBody>
        </p:sp>
        <p:grpSp>
          <p:nvGrpSpPr>
            <p:cNvPr id="3" name="Group 184"/>
            <p:cNvGrpSpPr>
              <a:grpSpLocks/>
            </p:cNvGrpSpPr>
            <p:nvPr/>
          </p:nvGrpSpPr>
          <p:grpSpPr bwMode="auto">
            <a:xfrm>
              <a:off x="4512" y="2541"/>
              <a:ext cx="1008" cy="768"/>
              <a:chOff x="70" y="1700"/>
              <a:chExt cx="2570" cy="2476"/>
            </a:xfrm>
          </p:grpSpPr>
          <p:sp>
            <p:nvSpPr>
              <p:cNvPr id="19" name="AutoShape 24"/>
              <p:cNvSpPr>
                <a:spLocks noChangeArrowheads="1"/>
              </p:cNvSpPr>
              <p:nvPr/>
            </p:nvSpPr>
            <p:spPr bwMode="auto">
              <a:xfrm>
                <a:off x="111" y="1728"/>
                <a:ext cx="2496" cy="2400"/>
              </a:xfrm>
              <a:prstGeom prst="roundRect">
                <a:avLst>
                  <a:gd name="adj" fmla="val 2208"/>
                </a:avLst>
              </a:prstGeom>
              <a:gradFill rotWithShape="1">
                <a:gsLst>
                  <a:gs pos="0">
                    <a:srgbClr val="080808">
                      <a:alpha val="4999"/>
                    </a:srgbClr>
                  </a:gs>
                  <a:gs pos="50000">
                    <a:schemeClr val="bg1">
                      <a:alpha val="39998"/>
                    </a:schemeClr>
                  </a:gs>
                  <a:gs pos="100000">
                    <a:srgbClr val="080808">
                      <a:alpha val="4999"/>
                    </a:srgbClr>
                  </a:gs>
                </a:gsLst>
                <a:lin ang="2700000" scaled="1"/>
              </a:gradFill>
              <a:ln w="9525" algn="ctr">
                <a:solidFill>
                  <a:srgbClr val="0183B7"/>
                </a:solidFill>
                <a:round/>
                <a:headEnd/>
                <a:tailEnd/>
              </a:ln>
            </p:spPr>
            <p:txBody>
              <a:bodyPr/>
              <a:lstStyle/>
              <a:p>
                <a:pPr algn="ctr" eaLnBrk="0" fontAlgn="auto" hangingPunct="0">
                  <a:lnSpc>
                    <a:spcPct val="90000"/>
                  </a:lnSpc>
                  <a:spcBef>
                    <a:spcPts val="0"/>
                  </a:spcBef>
                  <a:spcAft>
                    <a:spcPts val="0"/>
                  </a:spcAft>
                  <a:defRPr/>
                </a:pPr>
                <a:endParaRPr lang="en-US" sz="2400" dirty="0">
                  <a:cs typeface="+mn-cs"/>
                </a:endParaRPr>
              </a:p>
            </p:txBody>
          </p:sp>
          <p:sp>
            <p:nvSpPr>
              <p:cNvPr id="22689" name="AutoShape 25"/>
              <p:cNvSpPr>
                <a:spLocks noChangeArrowheads="1"/>
              </p:cNvSpPr>
              <p:nvPr/>
            </p:nvSpPr>
            <p:spPr bwMode="auto">
              <a:xfrm>
                <a:off x="70" y="1700"/>
                <a:ext cx="2570" cy="2476"/>
              </a:xfrm>
              <a:prstGeom prst="roundRect">
                <a:avLst>
                  <a:gd name="adj" fmla="val 2773"/>
                </a:avLst>
              </a:prstGeom>
              <a:noFill/>
              <a:ln w="19050" algn="ctr">
                <a:solidFill>
                  <a:srgbClr val="0183B7"/>
                </a:solidFill>
                <a:round/>
                <a:headEnd/>
                <a:tailEnd/>
              </a:ln>
            </p:spPr>
            <p:txBody>
              <a:bodyPr/>
              <a:lstStyle/>
              <a:p>
                <a:pPr algn="ctr" eaLnBrk="0" hangingPunct="0">
                  <a:lnSpc>
                    <a:spcPct val="90000"/>
                  </a:lnSpc>
                </a:pPr>
                <a:endParaRPr lang="en-US" sz="2400">
                  <a:latin typeface="Calibri" pitchFamily="34" charset="0"/>
                </a:endParaRPr>
              </a:p>
            </p:txBody>
          </p:sp>
        </p:grpSp>
        <p:pic>
          <p:nvPicPr>
            <p:cNvPr id="22681" name="Picture 201"/>
            <p:cNvPicPr>
              <a:picLocks noChangeArrowheads="1"/>
            </p:cNvPicPr>
            <p:nvPr/>
          </p:nvPicPr>
          <p:blipFill>
            <a:blip r:embed="rId2" cstate="print"/>
            <a:srcRect/>
            <a:stretch>
              <a:fillRect/>
            </a:stretch>
          </p:blipFill>
          <p:spPr bwMode="auto">
            <a:xfrm>
              <a:off x="4597" y="2877"/>
              <a:ext cx="251" cy="384"/>
            </a:xfrm>
            <a:prstGeom prst="rect">
              <a:avLst/>
            </a:prstGeom>
            <a:noFill/>
            <a:ln w="9525">
              <a:noFill/>
              <a:miter lim="800000"/>
              <a:headEnd/>
              <a:tailEnd/>
            </a:ln>
          </p:spPr>
        </p:pic>
        <p:pic>
          <p:nvPicPr>
            <p:cNvPr id="22682" name="Picture 115" descr="Modem"/>
            <p:cNvPicPr>
              <a:picLocks noChangeAspect="1" noChangeArrowheads="1"/>
            </p:cNvPicPr>
            <p:nvPr/>
          </p:nvPicPr>
          <p:blipFill>
            <a:blip r:embed="rId3" cstate="print"/>
            <a:srcRect/>
            <a:stretch>
              <a:fillRect/>
            </a:stretch>
          </p:blipFill>
          <p:spPr bwMode="auto">
            <a:xfrm rot="-5400000">
              <a:off x="4509" y="2541"/>
              <a:ext cx="124" cy="266"/>
            </a:xfrm>
            <a:prstGeom prst="rect">
              <a:avLst/>
            </a:prstGeom>
            <a:noFill/>
            <a:ln w="9525">
              <a:noFill/>
              <a:miter lim="800000"/>
              <a:headEnd/>
              <a:tailEnd/>
            </a:ln>
          </p:spPr>
        </p:pic>
        <p:grpSp>
          <p:nvGrpSpPr>
            <p:cNvPr id="4" name="Group 15"/>
            <p:cNvGrpSpPr>
              <a:grpSpLocks/>
            </p:cNvGrpSpPr>
            <p:nvPr/>
          </p:nvGrpSpPr>
          <p:grpSpPr bwMode="auto">
            <a:xfrm>
              <a:off x="4896" y="2632"/>
              <a:ext cx="384" cy="680"/>
              <a:chOff x="5040" y="2688"/>
              <a:chExt cx="485" cy="768"/>
            </a:xfrm>
          </p:grpSpPr>
          <p:pic>
            <p:nvPicPr>
              <p:cNvPr id="22684" name="Picture 16" descr="EndUser Female"/>
              <p:cNvPicPr>
                <a:picLocks noChangeAspect="1" noChangeArrowheads="1"/>
              </p:cNvPicPr>
              <p:nvPr/>
            </p:nvPicPr>
            <p:blipFill>
              <a:blip r:embed="rId4" cstate="print"/>
              <a:srcRect/>
              <a:stretch>
                <a:fillRect/>
              </a:stretch>
            </p:blipFill>
            <p:spPr bwMode="auto">
              <a:xfrm>
                <a:off x="5040" y="2688"/>
                <a:ext cx="485" cy="768"/>
              </a:xfrm>
              <a:prstGeom prst="rect">
                <a:avLst/>
              </a:prstGeom>
              <a:noFill/>
              <a:ln w="9525">
                <a:noFill/>
                <a:miter lim="800000"/>
                <a:headEnd/>
                <a:tailEnd/>
              </a:ln>
            </p:spPr>
          </p:pic>
          <p:pic>
            <p:nvPicPr>
              <p:cNvPr id="22685" name="Picture 17"/>
              <p:cNvPicPr>
                <a:picLocks noChangeArrowheads="1"/>
              </p:cNvPicPr>
              <p:nvPr/>
            </p:nvPicPr>
            <p:blipFill>
              <a:blip r:embed="rId5" cstate="print"/>
              <a:srcRect/>
              <a:stretch>
                <a:fillRect/>
              </a:stretch>
            </p:blipFill>
            <p:spPr bwMode="auto">
              <a:xfrm rot="10800000" flipH="1" flipV="1">
                <a:off x="5088" y="2688"/>
                <a:ext cx="96" cy="96"/>
              </a:xfrm>
              <a:prstGeom prst="rect">
                <a:avLst/>
              </a:prstGeom>
              <a:noFill/>
              <a:ln w="9525">
                <a:noFill/>
                <a:miter lim="800000"/>
                <a:headEnd/>
                <a:tailEnd/>
              </a:ln>
            </p:spPr>
          </p:pic>
        </p:grpSp>
      </p:grpSp>
      <p:cxnSp>
        <p:nvCxnSpPr>
          <p:cNvPr id="22538" name="Straight Connector 20"/>
          <p:cNvCxnSpPr>
            <a:cxnSpLocks noChangeShapeType="1"/>
          </p:cNvCxnSpPr>
          <p:nvPr/>
        </p:nvCxnSpPr>
        <p:spPr bwMode="auto">
          <a:xfrm flipV="1">
            <a:off x="5319714" y="1776393"/>
            <a:ext cx="609600" cy="600075"/>
          </a:xfrm>
          <a:prstGeom prst="line">
            <a:avLst/>
          </a:prstGeom>
          <a:noFill/>
          <a:ln w="38100" algn="ctr">
            <a:solidFill>
              <a:srgbClr val="FFC000"/>
            </a:solidFill>
            <a:round/>
            <a:headEnd/>
            <a:tailEnd/>
          </a:ln>
        </p:spPr>
      </p:cxnSp>
      <p:cxnSp>
        <p:nvCxnSpPr>
          <p:cNvPr id="22539" name="Straight Connector 21"/>
          <p:cNvCxnSpPr>
            <a:cxnSpLocks noChangeShapeType="1"/>
          </p:cNvCxnSpPr>
          <p:nvPr/>
        </p:nvCxnSpPr>
        <p:spPr bwMode="auto">
          <a:xfrm flipV="1">
            <a:off x="5548314" y="1995468"/>
            <a:ext cx="1985963" cy="838200"/>
          </a:xfrm>
          <a:prstGeom prst="line">
            <a:avLst/>
          </a:prstGeom>
          <a:noFill/>
          <a:ln w="38100" algn="ctr">
            <a:solidFill>
              <a:srgbClr val="FFC000"/>
            </a:solidFill>
            <a:round/>
            <a:headEnd/>
            <a:tailEnd/>
          </a:ln>
        </p:spPr>
      </p:cxnSp>
      <p:cxnSp>
        <p:nvCxnSpPr>
          <p:cNvPr id="22540" name="Straight Connector 22"/>
          <p:cNvCxnSpPr>
            <a:cxnSpLocks noChangeShapeType="1"/>
          </p:cNvCxnSpPr>
          <p:nvPr/>
        </p:nvCxnSpPr>
        <p:spPr bwMode="auto">
          <a:xfrm>
            <a:off x="5548314" y="3062268"/>
            <a:ext cx="2111375" cy="268288"/>
          </a:xfrm>
          <a:prstGeom prst="line">
            <a:avLst/>
          </a:prstGeom>
          <a:noFill/>
          <a:ln w="38100" algn="ctr">
            <a:solidFill>
              <a:srgbClr val="FFC000"/>
            </a:solidFill>
            <a:round/>
            <a:headEnd/>
            <a:tailEnd/>
          </a:ln>
        </p:spPr>
      </p:cxnSp>
      <p:cxnSp>
        <p:nvCxnSpPr>
          <p:cNvPr id="22541" name="Straight Connector 23"/>
          <p:cNvCxnSpPr>
            <a:cxnSpLocks noChangeShapeType="1"/>
          </p:cNvCxnSpPr>
          <p:nvPr/>
        </p:nvCxnSpPr>
        <p:spPr bwMode="auto">
          <a:xfrm>
            <a:off x="5091114" y="3138468"/>
            <a:ext cx="2609850" cy="2476500"/>
          </a:xfrm>
          <a:prstGeom prst="line">
            <a:avLst/>
          </a:prstGeom>
          <a:noFill/>
          <a:ln w="38100" algn="ctr">
            <a:solidFill>
              <a:srgbClr val="FFC000"/>
            </a:solidFill>
            <a:round/>
            <a:headEnd/>
            <a:tailEnd/>
          </a:ln>
        </p:spPr>
      </p:cxnSp>
      <p:grpSp>
        <p:nvGrpSpPr>
          <p:cNvPr id="5" name="Group 391"/>
          <p:cNvGrpSpPr>
            <a:grpSpLocks/>
          </p:cNvGrpSpPr>
          <p:nvPr/>
        </p:nvGrpSpPr>
        <p:grpSpPr bwMode="auto">
          <a:xfrm>
            <a:off x="7377114" y="1690668"/>
            <a:ext cx="1600200" cy="990600"/>
            <a:chOff x="4724400" y="2895600"/>
            <a:chExt cx="1981200" cy="1290953"/>
          </a:xfrm>
        </p:grpSpPr>
        <p:grpSp>
          <p:nvGrpSpPr>
            <p:cNvPr id="6" name="Group 126"/>
            <p:cNvGrpSpPr>
              <a:grpSpLocks/>
            </p:cNvGrpSpPr>
            <p:nvPr/>
          </p:nvGrpSpPr>
          <p:grpSpPr bwMode="auto">
            <a:xfrm>
              <a:off x="5562600" y="2971800"/>
              <a:ext cx="609600" cy="990600"/>
              <a:chOff x="2819400" y="1616563"/>
              <a:chExt cx="557213" cy="837712"/>
            </a:xfrm>
          </p:grpSpPr>
          <p:pic>
            <p:nvPicPr>
              <p:cNvPr id="22677" name="Picture 20" descr="EndUserLeft"/>
              <p:cNvPicPr>
                <a:picLocks noChangeAspect="1" noChangeArrowheads="1"/>
              </p:cNvPicPr>
              <p:nvPr/>
            </p:nvPicPr>
            <p:blipFill>
              <a:blip r:embed="rId6" cstate="print"/>
              <a:srcRect/>
              <a:stretch>
                <a:fillRect/>
              </a:stretch>
            </p:blipFill>
            <p:spPr bwMode="auto">
              <a:xfrm>
                <a:off x="2819400" y="1676400"/>
                <a:ext cx="557213" cy="777875"/>
              </a:xfrm>
              <a:prstGeom prst="rect">
                <a:avLst/>
              </a:prstGeom>
              <a:noFill/>
              <a:ln w="9525">
                <a:noFill/>
                <a:miter lim="800000"/>
                <a:headEnd/>
                <a:tailEnd/>
              </a:ln>
            </p:spPr>
          </p:pic>
          <p:pic>
            <p:nvPicPr>
              <p:cNvPr id="22678" name="Picture 17"/>
              <p:cNvPicPr>
                <a:picLocks noChangeArrowheads="1"/>
              </p:cNvPicPr>
              <p:nvPr/>
            </p:nvPicPr>
            <p:blipFill>
              <a:blip r:embed="rId5" cstate="print"/>
              <a:srcRect/>
              <a:stretch>
                <a:fillRect/>
              </a:stretch>
            </p:blipFill>
            <p:spPr bwMode="auto">
              <a:xfrm rot="10800000" flipH="1" flipV="1">
                <a:off x="2895600" y="1616563"/>
                <a:ext cx="112411" cy="126012"/>
              </a:xfrm>
              <a:prstGeom prst="rect">
                <a:avLst/>
              </a:prstGeom>
              <a:noFill/>
              <a:ln w="9525">
                <a:noFill/>
                <a:miter lim="800000"/>
                <a:headEnd/>
                <a:tailEnd/>
              </a:ln>
            </p:spPr>
          </p:pic>
        </p:grpSp>
        <p:sp>
          <p:nvSpPr>
            <p:cNvPr id="22669" name="Line 113"/>
            <p:cNvSpPr>
              <a:spLocks noChangeShapeType="1"/>
            </p:cNvSpPr>
            <p:nvPr/>
          </p:nvSpPr>
          <p:spPr bwMode="auto">
            <a:xfrm>
              <a:off x="5128218" y="3265926"/>
              <a:ext cx="496920" cy="0"/>
            </a:xfrm>
            <a:prstGeom prst="line">
              <a:avLst/>
            </a:prstGeom>
            <a:noFill/>
            <a:ln w="38100">
              <a:solidFill>
                <a:srgbClr val="FF0000"/>
              </a:solidFill>
              <a:round/>
              <a:headEnd/>
              <a:tailEnd/>
            </a:ln>
          </p:spPr>
          <p:txBody>
            <a:bodyPr/>
            <a:lstStyle/>
            <a:p>
              <a:endParaRPr lang="en-IN"/>
            </a:p>
          </p:txBody>
        </p:sp>
        <p:grpSp>
          <p:nvGrpSpPr>
            <p:cNvPr id="7" name="Group 184"/>
            <p:cNvGrpSpPr>
              <a:grpSpLocks/>
            </p:cNvGrpSpPr>
            <p:nvPr/>
          </p:nvGrpSpPr>
          <p:grpSpPr bwMode="auto">
            <a:xfrm>
              <a:off x="4724400" y="2895600"/>
              <a:ext cx="1981200" cy="1290953"/>
              <a:chOff x="70" y="1700"/>
              <a:chExt cx="2570" cy="2476"/>
            </a:xfrm>
          </p:grpSpPr>
          <p:sp>
            <p:nvSpPr>
              <p:cNvPr id="31" name="AutoShape 24"/>
              <p:cNvSpPr>
                <a:spLocks noChangeArrowheads="1"/>
              </p:cNvSpPr>
              <p:nvPr/>
            </p:nvSpPr>
            <p:spPr bwMode="auto">
              <a:xfrm>
                <a:off x="111" y="1728"/>
                <a:ext cx="2496" cy="2400"/>
              </a:xfrm>
              <a:prstGeom prst="roundRect">
                <a:avLst>
                  <a:gd name="adj" fmla="val 2208"/>
                </a:avLst>
              </a:prstGeom>
              <a:gradFill rotWithShape="1">
                <a:gsLst>
                  <a:gs pos="0">
                    <a:srgbClr val="080808">
                      <a:alpha val="4999"/>
                    </a:srgbClr>
                  </a:gs>
                  <a:gs pos="50000">
                    <a:schemeClr val="bg1">
                      <a:alpha val="39998"/>
                    </a:schemeClr>
                  </a:gs>
                  <a:gs pos="100000">
                    <a:srgbClr val="080808">
                      <a:alpha val="4999"/>
                    </a:srgbClr>
                  </a:gs>
                </a:gsLst>
                <a:lin ang="2700000" scaled="1"/>
              </a:gradFill>
              <a:ln w="9525" algn="ctr">
                <a:solidFill>
                  <a:srgbClr val="0183B7"/>
                </a:solidFill>
                <a:round/>
                <a:headEnd/>
                <a:tailEnd/>
              </a:ln>
            </p:spPr>
            <p:txBody>
              <a:bodyPr/>
              <a:lstStyle/>
              <a:p>
                <a:pPr algn="ctr" eaLnBrk="0" fontAlgn="auto" hangingPunct="0">
                  <a:lnSpc>
                    <a:spcPct val="90000"/>
                  </a:lnSpc>
                  <a:spcBef>
                    <a:spcPts val="0"/>
                  </a:spcBef>
                  <a:spcAft>
                    <a:spcPts val="0"/>
                  </a:spcAft>
                  <a:defRPr/>
                </a:pPr>
                <a:endParaRPr lang="en-US" sz="2400" dirty="0">
                  <a:cs typeface="+mn-cs"/>
                </a:endParaRPr>
              </a:p>
            </p:txBody>
          </p:sp>
          <p:sp>
            <p:nvSpPr>
              <p:cNvPr id="22676" name="AutoShape 25"/>
              <p:cNvSpPr>
                <a:spLocks noChangeArrowheads="1"/>
              </p:cNvSpPr>
              <p:nvPr/>
            </p:nvSpPr>
            <p:spPr bwMode="auto">
              <a:xfrm>
                <a:off x="70" y="1700"/>
                <a:ext cx="2570" cy="2476"/>
              </a:xfrm>
              <a:prstGeom prst="roundRect">
                <a:avLst>
                  <a:gd name="adj" fmla="val 2773"/>
                </a:avLst>
              </a:prstGeom>
              <a:noFill/>
              <a:ln w="19050" algn="ctr">
                <a:solidFill>
                  <a:srgbClr val="0183B7"/>
                </a:solidFill>
                <a:round/>
                <a:headEnd/>
                <a:tailEnd/>
              </a:ln>
            </p:spPr>
            <p:txBody>
              <a:bodyPr/>
              <a:lstStyle/>
              <a:p>
                <a:pPr algn="ctr" eaLnBrk="0" hangingPunct="0">
                  <a:lnSpc>
                    <a:spcPct val="90000"/>
                  </a:lnSpc>
                </a:pPr>
                <a:endParaRPr lang="en-US" sz="2400">
                  <a:latin typeface="Calibri" pitchFamily="34" charset="0"/>
                </a:endParaRPr>
              </a:p>
            </p:txBody>
          </p:sp>
        </p:grpSp>
        <p:pic>
          <p:nvPicPr>
            <p:cNvPr id="22671" name="Picture 201"/>
            <p:cNvPicPr>
              <a:picLocks noChangeArrowheads="1"/>
            </p:cNvPicPr>
            <p:nvPr/>
          </p:nvPicPr>
          <p:blipFill>
            <a:blip r:embed="rId2" cstate="print"/>
            <a:srcRect/>
            <a:stretch>
              <a:fillRect/>
            </a:stretch>
          </p:blipFill>
          <p:spPr bwMode="auto">
            <a:xfrm>
              <a:off x="4953000" y="3546117"/>
              <a:ext cx="371211" cy="569276"/>
            </a:xfrm>
            <a:prstGeom prst="rect">
              <a:avLst/>
            </a:prstGeom>
            <a:noFill/>
            <a:ln w="9525">
              <a:noFill/>
              <a:miter lim="800000"/>
              <a:headEnd/>
              <a:tailEnd/>
            </a:ln>
          </p:spPr>
        </p:pic>
        <p:pic>
          <p:nvPicPr>
            <p:cNvPr id="22672" name="Picture 115" descr="Modem"/>
            <p:cNvPicPr>
              <a:picLocks noChangeAspect="1" noChangeArrowheads="1"/>
            </p:cNvPicPr>
            <p:nvPr/>
          </p:nvPicPr>
          <p:blipFill>
            <a:blip r:embed="rId3" cstate="print"/>
            <a:srcRect/>
            <a:stretch>
              <a:fillRect/>
            </a:stretch>
          </p:blipFill>
          <p:spPr bwMode="auto">
            <a:xfrm rot="-5400000">
              <a:off x="4981583" y="3095617"/>
              <a:ext cx="183829" cy="393395"/>
            </a:xfrm>
            <a:prstGeom prst="rect">
              <a:avLst/>
            </a:prstGeom>
            <a:noFill/>
            <a:ln w="9525">
              <a:noFill/>
              <a:miter lim="800000"/>
              <a:headEnd/>
              <a:tailEnd/>
            </a:ln>
          </p:spPr>
        </p:pic>
      </p:grpSp>
      <p:grpSp>
        <p:nvGrpSpPr>
          <p:cNvPr id="9" name="Group 401"/>
          <p:cNvGrpSpPr>
            <a:grpSpLocks/>
          </p:cNvGrpSpPr>
          <p:nvPr/>
        </p:nvGrpSpPr>
        <p:grpSpPr bwMode="auto">
          <a:xfrm>
            <a:off x="7377114" y="2986068"/>
            <a:ext cx="1600200" cy="909638"/>
            <a:chOff x="4724400" y="2895600"/>
            <a:chExt cx="1981200" cy="1290953"/>
          </a:xfrm>
        </p:grpSpPr>
        <p:grpSp>
          <p:nvGrpSpPr>
            <p:cNvPr id="10" name="Group 126"/>
            <p:cNvGrpSpPr>
              <a:grpSpLocks/>
            </p:cNvGrpSpPr>
            <p:nvPr/>
          </p:nvGrpSpPr>
          <p:grpSpPr bwMode="auto">
            <a:xfrm>
              <a:off x="5562600" y="2971800"/>
              <a:ext cx="609600" cy="990600"/>
              <a:chOff x="2819400" y="1616563"/>
              <a:chExt cx="557213" cy="837712"/>
            </a:xfrm>
          </p:grpSpPr>
          <p:pic>
            <p:nvPicPr>
              <p:cNvPr id="22666" name="Picture 20" descr="EndUserLeft"/>
              <p:cNvPicPr>
                <a:picLocks noChangeAspect="1" noChangeArrowheads="1"/>
              </p:cNvPicPr>
              <p:nvPr/>
            </p:nvPicPr>
            <p:blipFill>
              <a:blip r:embed="rId6" cstate="print"/>
              <a:srcRect/>
              <a:stretch>
                <a:fillRect/>
              </a:stretch>
            </p:blipFill>
            <p:spPr bwMode="auto">
              <a:xfrm>
                <a:off x="2819400" y="1676400"/>
                <a:ext cx="557213" cy="777875"/>
              </a:xfrm>
              <a:prstGeom prst="rect">
                <a:avLst/>
              </a:prstGeom>
              <a:noFill/>
              <a:ln w="9525">
                <a:noFill/>
                <a:miter lim="800000"/>
                <a:headEnd/>
                <a:tailEnd/>
              </a:ln>
            </p:spPr>
          </p:pic>
          <p:pic>
            <p:nvPicPr>
              <p:cNvPr id="22667" name="Picture 17"/>
              <p:cNvPicPr>
                <a:picLocks noChangeArrowheads="1"/>
              </p:cNvPicPr>
              <p:nvPr/>
            </p:nvPicPr>
            <p:blipFill>
              <a:blip r:embed="rId5" cstate="print"/>
              <a:srcRect/>
              <a:stretch>
                <a:fillRect/>
              </a:stretch>
            </p:blipFill>
            <p:spPr bwMode="auto">
              <a:xfrm rot="10800000" flipH="1" flipV="1">
                <a:off x="2895600" y="1616563"/>
                <a:ext cx="112411" cy="126012"/>
              </a:xfrm>
              <a:prstGeom prst="rect">
                <a:avLst/>
              </a:prstGeom>
              <a:noFill/>
              <a:ln w="9525">
                <a:noFill/>
                <a:miter lim="800000"/>
                <a:headEnd/>
                <a:tailEnd/>
              </a:ln>
            </p:spPr>
          </p:pic>
        </p:grpSp>
        <p:sp>
          <p:nvSpPr>
            <p:cNvPr id="22658" name="Line 113"/>
            <p:cNvSpPr>
              <a:spLocks noChangeShapeType="1"/>
            </p:cNvSpPr>
            <p:nvPr/>
          </p:nvSpPr>
          <p:spPr bwMode="auto">
            <a:xfrm>
              <a:off x="5128218" y="3265926"/>
              <a:ext cx="496920" cy="0"/>
            </a:xfrm>
            <a:prstGeom prst="line">
              <a:avLst/>
            </a:prstGeom>
            <a:noFill/>
            <a:ln w="38100">
              <a:solidFill>
                <a:srgbClr val="FF0000"/>
              </a:solidFill>
              <a:round/>
              <a:headEnd/>
              <a:tailEnd/>
            </a:ln>
          </p:spPr>
          <p:txBody>
            <a:bodyPr/>
            <a:lstStyle/>
            <a:p>
              <a:endParaRPr lang="en-IN"/>
            </a:p>
          </p:txBody>
        </p:sp>
        <p:grpSp>
          <p:nvGrpSpPr>
            <p:cNvPr id="11" name="Group 184"/>
            <p:cNvGrpSpPr>
              <a:grpSpLocks/>
            </p:cNvGrpSpPr>
            <p:nvPr/>
          </p:nvGrpSpPr>
          <p:grpSpPr bwMode="auto">
            <a:xfrm>
              <a:off x="4724400" y="2895600"/>
              <a:ext cx="1981200" cy="1290953"/>
              <a:chOff x="70" y="1700"/>
              <a:chExt cx="2570" cy="2476"/>
            </a:xfrm>
          </p:grpSpPr>
          <p:sp>
            <p:nvSpPr>
              <p:cNvPr id="41" name="AutoShape 24"/>
              <p:cNvSpPr>
                <a:spLocks noChangeArrowheads="1"/>
              </p:cNvSpPr>
              <p:nvPr/>
            </p:nvSpPr>
            <p:spPr bwMode="auto">
              <a:xfrm>
                <a:off x="111" y="1728"/>
                <a:ext cx="2496" cy="2400"/>
              </a:xfrm>
              <a:prstGeom prst="roundRect">
                <a:avLst>
                  <a:gd name="adj" fmla="val 2208"/>
                </a:avLst>
              </a:prstGeom>
              <a:gradFill rotWithShape="1">
                <a:gsLst>
                  <a:gs pos="0">
                    <a:srgbClr val="080808">
                      <a:alpha val="4999"/>
                    </a:srgbClr>
                  </a:gs>
                  <a:gs pos="50000">
                    <a:schemeClr val="bg1">
                      <a:alpha val="39998"/>
                    </a:schemeClr>
                  </a:gs>
                  <a:gs pos="100000">
                    <a:srgbClr val="080808">
                      <a:alpha val="4999"/>
                    </a:srgbClr>
                  </a:gs>
                </a:gsLst>
                <a:lin ang="2700000" scaled="1"/>
              </a:gradFill>
              <a:ln w="9525" algn="ctr">
                <a:solidFill>
                  <a:srgbClr val="0183B7"/>
                </a:solidFill>
                <a:round/>
                <a:headEnd/>
                <a:tailEnd/>
              </a:ln>
            </p:spPr>
            <p:txBody>
              <a:bodyPr/>
              <a:lstStyle/>
              <a:p>
                <a:pPr algn="ctr" eaLnBrk="0" fontAlgn="auto" hangingPunct="0">
                  <a:lnSpc>
                    <a:spcPct val="90000"/>
                  </a:lnSpc>
                  <a:spcBef>
                    <a:spcPts val="0"/>
                  </a:spcBef>
                  <a:spcAft>
                    <a:spcPts val="0"/>
                  </a:spcAft>
                  <a:defRPr/>
                </a:pPr>
                <a:endParaRPr lang="en-US" sz="2400" dirty="0">
                  <a:cs typeface="+mn-cs"/>
                </a:endParaRPr>
              </a:p>
            </p:txBody>
          </p:sp>
          <p:sp>
            <p:nvSpPr>
              <p:cNvPr id="22665" name="AutoShape 25"/>
              <p:cNvSpPr>
                <a:spLocks noChangeArrowheads="1"/>
              </p:cNvSpPr>
              <p:nvPr/>
            </p:nvSpPr>
            <p:spPr bwMode="auto">
              <a:xfrm>
                <a:off x="70" y="1700"/>
                <a:ext cx="2570" cy="2476"/>
              </a:xfrm>
              <a:prstGeom prst="roundRect">
                <a:avLst>
                  <a:gd name="adj" fmla="val 2773"/>
                </a:avLst>
              </a:prstGeom>
              <a:noFill/>
              <a:ln w="19050" algn="ctr">
                <a:solidFill>
                  <a:srgbClr val="0183B7"/>
                </a:solidFill>
                <a:round/>
                <a:headEnd/>
                <a:tailEnd/>
              </a:ln>
            </p:spPr>
            <p:txBody>
              <a:bodyPr/>
              <a:lstStyle/>
              <a:p>
                <a:pPr algn="ctr" eaLnBrk="0" hangingPunct="0">
                  <a:lnSpc>
                    <a:spcPct val="90000"/>
                  </a:lnSpc>
                </a:pPr>
                <a:endParaRPr lang="en-US" sz="2400">
                  <a:latin typeface="Calibri" pitchFamily="34" charset="0"/>
                </a:endParaRPr>
              </a:p>
            </p:txBody>
          </p:sp>
        </p:grpSp>
        <p:pic>
          <p:nvPicPr>
            <p:cNvPr id="22660" name="Picture 201"/>
            <p:cNvPicPr>
              <a:picLocks noChangeArrowheads="1"/>
            </p:cNvPicPr>
            <p:nvPr/>
          </p:nvPicPr>
          <p:blipFill>
            <a:blip r:embed="rId2" cstate="print"/>
            <a:srcRect/>
            <a:stretch>
              <a:fillRect/>
            </a:stretch>
          </p:blipFill>
          <p:spPr bwMode="auto">
            <a:xfrm>
              <a:off x="4953000" y="3546117"/>
              <a:ext cx="371211" cy="569276"/>
            </a:xfrm>
            <a:prstGeom prst="rect">
              <a:avLst/>
            </a:prstGeom>
            <a:noFill/>
            <a:ln w="9525">
              <a:noFill/>
              <a:miter lim="800000"/>
              <a:headEnd/>
              <a:tailEnd/>
            </a:ln>
          </p:spPr>
        </p:pic>
        <p:pic>
          <p:nvPicPr>
            <p:cNvPr id="22661" name="Picture 115" descr="Modem"/>
            <p:cNvPicPr>
              <a:picLocks noChangeAspect="1" noChangeArrowheads="1"/>
            </p:cNvPicPr>
            <p:nvPr/>
          </p:nvPicPr>
          <p:blipFill>
            <a:blip r:embed="rId3" cstate="print"/>
            <a:srcRect/>
            <a:stretch>
              <a:fillRect/>
            </a:stretch>
          </p:blipFill>
          <p:spPr bwMode="auto">
            <a:xfrm rot="-5400000">
              <a:off x="4981583" y="3095617"/>
              <a:ext cx="183829" cy="393395"/>
            </a:xfrm>
            <a:prstGeom prst="rect">
              <a:avLst/>
            </a:prstGeom>
            <a:noFill/>
            <a:ln w="9525">
              <a:noFill/>
              <a:miter lim="800000"/>
              <a:headEnd/>
              <a:tailEnd/>
            </a:ln>
          </p:spPr>
        </p:pic>
      </p:grpSp>
      <p:grpSp>
        <p:nvGrpSpPr>
          <p:cNvPr id="12" name="Group 411"/>
          <p:cNvGrpSpPr>
            <a:grpSpLocks/>
          </p:cNvGrpSpPr>
          <p:nvPr/>
        </p:nvGrpSpPr>
        <p:grpSpPr bwMode="auto">
          <a:xfrm>
            <a:off x="7377114" y="4205268"/>
            <a:ext cx="1600200" cy="833438"/>
            <a:chOff x="4724400" y="2895600"/>
            <a:chExt cx="1981200" cy="1290953"/>
          </a:xfrm>
        </p:grpSpPr>
        <p:grpSp>
          <p:nvGrpSpPr>
            <p:cNvPr id="13" name="Group 126"/>
            <p:cNvGrpSpPr>
              <a:grpSpLocks/>
            </p:cNvGrpSpPr>
            <p:nvPr/>
          </p:nvGrpSpPr>
          <p:grpSpPr bwMode="auto">
            <a:xfrm>
              <a:off x="5562600" y="2971800"/>
              <a:ext cx="609600" cy="990600"/>
              <a:chOff x="2819400" y="1616563"/>
              <a:chExt cx="557213" cy="837712"/>
            </a:xfrm>
          </p:grpSpPr>
          <p:pic>
            <p:nvPicPr>
              <p:cNvPr id="22655" name="Picture 20" descr="EndUserLeft"/>
              <p:cNvPicPr>
                <a:picLocks noChangeAspect="1" noChangeArrowheads="1"/>
              </p:cNvPicPr>
              <p:nvPr/>
            </p:nvPicPr>
            <p:blipFill>
              <a:blip r:embed="rId6" cstate="print"/>
              <a:srcRect/>
              <a:stretch>
                <a:fillRect/>
              </a:stretch>
            </p:blipFill>
            <p:spPr bwMode="auto">
              <a:xfrm>
                <a:off x="2819400" y="1676400"/>
                <a:ext cx="557213" cy="777875"/>
              </a:xfrm>
              <a:prstGeom prst="rect">
                <a:avLst/>
              </a:prstGeom>
              <a:noFill/>
              <a:ln w="9525">
                <a:noFill/>
                <a:miter lim="800000"/>
                <a:headEnd/>
                <a:tailEnd/>
              </a:ln>
            </p:spPr>
          </p:pic>
          <p:pic>
            <p:nvPicPr>
              <p:cNvPr id="22656" name="Picture 17"/>
              <p:cNvPicPr>
                <a:picLocks noChangeArrowheads="1"/>
              </p:cNvPicPr>
              <p:nvPr/>
            </p:nvPicPr>
            <p:blipFill>
              <a:blip r:embed="rId5" cstate="print"/>
              <a:srcRect/>
              <a:stretch>
                <a:fillRect/>
              </a:stretch>
            </p:blipFill>
            <p:spPr bwMode="auto">
              <a:xfrm rot="10800000" flipH="1" flipV="1">
                <a:off x="2895600" y="1616563"/>
                <a:ext cx="112411" cy="126012"/>
              </a:xfrm>
              <a:prstGeom prst="rect">
                <a:avLst/>
              </a:prstGeom>
              <a:noFill/>
              <a:ln w="9525">
                <a:noFill/>
                <a:miter lim="800000"/>
                <a:headEnd/>
                <a:tailEnd/>
              </a:ln>
            </p:spPr>
          </p:pic>
        </p:grpSp>
        <p:sp>
          <p:nvSpPr>
            <p:cNvPr id="22647" name="Line 113"/>
            <p:cNvSpPr>
              <a:spLocks noChangeShapeType="1"/>
            </p:cNvSpPr>
            <p:nvPr/>
          </p:nvSpPr>
          <p:spPr bwMode="auto">
            <a:xfrm>
              <a:off x="5128218" y="3265926"/>
              <a:ext cx="496920" cy="0"/>
            </a:xfrm>
            <a:prstGeom prst="line">
              <a:avLst/>
            </a:prstGeom>
            <a:noFill/>
            <a:ln w="38100">
              <a:solidFill>
                <a:srgbClr val="FF0000"/>
              </a:solidFill>
              <a:round/>
              <a:headEnd/>
              <a:tailEnd/>
            </a:ln>
          </p:spPr>
          <p:txBody>
            <a:bodyPr/>
            <a:lstStyle/>
            <a:p>
              <a:endParaRPr lang="en-IN"/>
            </a:p>
          </p:txBody>
        </p:sp>
        <p:grpSp>
          <p:nvGrpSpPr>
            <p:cNvPr id="14" name="Group 184"/>
            <p:cNvGrpSpPr>
              <a:grpSpLocks/>
            </p:cNvGrpSpPr>
            <p:nvPr/>
          </p:nvGrpSpPr>
          <p:grpSpPr bwMode="auto">
            <a:xfrm>
              <a:off x="4724400" y="2895600"/>
              <a:ext cx="1981200" cy="1290953"/>
              <a:chOff x="70" y="1700"/>
              <a:chExt cx="2570" cy="2476"/>
            </a:xfrm>
          </p:grpSpPr>
          <p:sp>
            <p:nvSpPr>
              <p:cNvPr id="51" name="AutoShape 24"/>
              <p:cNvSpPr>
                <a:spLocks noChangeArrowheads="1"/>
              </p:cNvSpPr>
              <p:nvPr/>
            </p:nvSpPr>
            <p:spPr bwMode="auto">
              <a:xfrm>
                <a:off x="111" y="1728"/>
                <a:ext cx="2496" cy="2400"/>
              </a:xfrm>
              <a:prstGeom prst="roundRect">
                <a:avLst>
                  <a:gd name="adj" fmla="val 2208"/>
                </a:avLst>
              </a:prstGeom>
              <a:gradFill rotWithShape="1">
                <a:gsLst>
                  <a:gs pos="0">
                    <a:srgbClr val="080808">
                      <a:alpha val="4999"/>
                    </a:srgbClr>
                  </a:gs>
                  <a:gs pos="50000">
                    <a:schemeClr val="bg1">
                      <a:alpha val="39998"/>
                    </a:schemeClr>
                  </a:gs>
                  <a:gs pos="100000">
                    <a:srgbClr val="080808">
                      <a:alpha val="4999"/>
                    </a:srgbClr>
                  </a:gs>
                </a:gsLst>
                <a:lin ang="2700000" scaled="1"/>
              </a:gradFill>
              <a:ln w="9525" algn="ctr">
                <a:solidFill>
                  <a:srgbClr val="0183B7"/>
                </a:solidFill>
                <a:round/>
                <a:headEnd/>
                <a:tailEnd/>
              </a:ln>
            </p:spPr>
            <p:txBody>
              <a:bodyPr/>
              <a:lstStyle/>
              <a:p>
                <a:pPr algn="ctr" eaLnBrk="0" fontAlgn="auto" hangingPunct="0">
                  <a:lnSpc>
                    <a:spcPct val="90000"/>
                  </a:lnSpc>
                  <a:spcBef>
                    <a:spcPts val="0"/>
                  </a:spcBef>
                  <a:spcAft>
                    <a:spcPts val="0"/>
                  </a:spcAft>
                  <a:defRPr/>
                </a:pPr>
                <a:endParaRPr lang="en-US" sz="2400" dirty="0">
                  <a:cs typeface="+mn-cs"/>
                </a:endParaRPr>
              </a:p>
            </p:txBody>
          </p:sp>
          <p:sp>
            <p:nvSpPr>
              <p:cNvPr id="22654" name="AutoShape 25"/>
              <p:cNvSpPr>
                <a:spLocks noChangeArrowheads="1"/>
              </p:cNvSpPr>
              <p:nvPr/>
            </p:nvSpPr>
            <p:spPr bwMode="auto">
              <a:xfrm>
                <a:off x="70" y="1700"/>
                <a:ext cx="2570" cy="2476"/>
              </a:xfrm>
              <a:prstGeom prst="roundRect">
                <a:avLst>
                  <a:gd name="adj" fmla="val 2773"/>
                </a:avLst>
              </a:prstGeom>
              <a:noFill/>
              <a:ln w="19050" algn="ctr">
                <a:solidFill>
                  <a:srgbClr val="0183B7"/>
                </a:solidFill>
                <a:round/>
                <a:headEnd/>
                <a:tailEnd/>
              </a:ln>
            </p:spPr>
            <p:txBody>
              <a:bodyPr/>
              <a:lstStyle/>
              <a:p>
                <a:pPr algn="ctr" eaLnBrk="0" hangingPunct="0">
                  <a:lnSpc>
                    <a:spcPct val="90000"/>
                  </a:lnSpc>
                </a:pPr>
                <a:endParaRPr lang="en-US" sz="2400">
                  <a:latin typeface="Calibri" pitchFamily="34" charset="0"/>
                </a:endParaRPr>
              </a:p>
            </p:txBody>
          </p:sp>
        </p:grpSp>
        <p:pic>
          <p:nvPicPr>
            <p:cNvPr id="22649" name="Picture 201"/>
            <p:cNvPicPr>
              <a:picLocks noChangeArrowheads="1"/>
            </p:cNvPicPr>
            <p:nvPr/>
          </p:nvPicPr>
          <p:blipFill>
            <a:blip r:embed="rId2" cstate="print"/>
            <a:srcRect/>
            <a:stretch>
              <a:fillRect/>
            </a:stretch>
          </p:blipFill>
          <p:spPr bwMode="auto">
            <a:xfrm>
              <a:off x="4953000" y="3546117"/>
              <a:ext cx="371211" cy="569276"/>
            </a:xfrm>
            <a:prstGeom prst="rect">
              <a:avLst/>
            </a:prstGeom>
            <a:noFill/>
            <a:ln w="9525">
              <a:noFill/>
              <a:miter lim="800000"/>
              <a:headEnd/>
              <a:tailEnd/>
            </a:ln>
          </p:spPr>
        </p:pic>
        <p:pic>
          <p:nvPicPr>
            <p:cNvPr id="22650" name="Picture 115" descr="Modem"/>
            <p:cNvPicPr>
              <a:picLocks noChangeAspect="1" noChangeArrowheads="1"/>
            </p:cNvPicPr>
            <p:nvPr/>
          </p:nvPicPr>
          <p:blipFill>
            <a:blip r:embed="rId3" cstate="print"/>
            <a:srcRect/>
            <a:stretch>
              <a:fillRect/>
            </a:stretch>
          </p:blipFill>
          <p:spPr bwMode="auto">
            <a:xfrm rot="-5400000">
              <a:off x="4981583" y="3095617"/>
              <a:ext cx="183829" cy="393395"/>
            </a:xfrm>
            <a:prstGeom prst="rect">
              <a:avLst/>
            </a:prstGeom>
            <a:noFill/>
            <a:ln w="9525">
              <a:noFill/>
              <a:miter lim="800000"/>
              <a:headEnd/>
              <a:tailEnd/>
            </a:ln>
          </p:spPr>
        </p:pic>
      </p:grpSp>
      <p:sp>
        <p:nvSpPr>
          <p:cNvPr id="22549" name="Text Box 247"/>
          <p:cNvSpPr txBox="1">
            <a:spLocks noChangeArrowheads="1"/>
          </p:cNvSpPr>
          <p:nvPr/>
        </p:nvSpPr>
        <p:spPr bwMode="auto">
          <a:xfrm>
            <a:off x="4633914" y="5360968"/>
            <a:ext cx="2786063" cy="261610"/>
          </a:xfrm>
          <a:prstGeom prst="rect">
            <a:avLst/>
          </a:prstGeom>
          <a:noFill/>
          <a:ln w="9525" algn="ctr">
            <a:noFill/>
            <a:miter lim="800000"/>
            <a:headEnd/>
            <a:tailEnd/>
          </a:ln>
        </p:spPr>
        <p:txBody>
          <a:bodyPr>
            <a:spAutoFit/>
          </a:bodyPr>
          <a:lstStyle/>
          <a:p>
            <a:pPr>
              <a:spcBef>
                <a:spcPct val="50000"/>
              </a:spcBef>
            </a:pPr>
            <a:r>
              <a:rPr lang="en-US" sz="1100" dirty="0" err="1">
                <a:latin typeface="Calibri" pitchFamily="34" charset="0"/>
              </a:rPr>
              <a:t>TSC</a:t>
            </a:r>
            <a:r>
              <a:rPr lang="en-US" sz="1100" dirty="0">
                <a:latin typeface="Calibri" pitchFamily="34" charset="0"/>
              </a:rPr>
              <a:t> : Telemedicine Specialist Center </a:t>
            </a:r>
          </a:p>
        </p:txBody>
      </p:sp>
      <p:sp>
        <p:nvSpPr>
          <p:cNvPr id="22550" name="Text Box 247"/>
          <p:cNvSpPr txBox="1">
            <a:spLocks noChangeArrowheads="1"/>
          </p:cNvSpPr>
          <p:nvPr/>
        </p:nvSpPr>
        <p:spPr bwMode="auto">
          <a:xfrm>
            <a:off x="4633914" y="5575281"/>
            <a:ext cx="2667000" cy="261610"/>
          </a:xfrm>
          <a:prstGeom prst="rect">
            <a:avLst/>
          </a:prstGeom>
          <a:noFill/>
          <a:ln w="9525" algn="ctr">
            <a:noFill/>
            <a:miter lim="800000"/>
            <a:headEnd/>
            <a:tailEnd/>
          </a:ln>
        </p:spPr>
        <p:txBody>
          <a:bodyPr>
            <a:spAutoFit/>
          </a:bodyPr>
          <a:lstStyle/>
          <a:p>
            <a:pPr>
              <a:spcBef>
                <a:spcPct val="50000"/>
              </a:spcBef>
            </a:pPr>
            <a:r>
              <a:rPr lang="en-US" sz="1100" dirty="0" err="1">
                <a:latin typeface="Calibri" pitchFamily="34" charset="0"/>
              </a:rPr>
              <a:t>TCC</a:t>
            </a:r>
            <a:r>
              <a:rPr lang="en-US" sz="1100" dirty="0">
                <a:latin typeface="Calibri" pitchFamily="34" charset="0"/>
              </a:rPr>
              <a:t> : Telemedicine Consultation Center </a:t>
            </a:r>
          </a:p>
        </p:txBody>
      </p:sp>
      <p:sp>
        <p:nvSpPr>
          <p:cNvPr id="22551" name="Rectangle 2"/>
          <p:cNvSpPr>
            <a:spLocks noChangeArrowheads="1"/>
          </p:cNvSpPr>
          <p:nvPr/>
        </p:nvSpPr>
        <p:spPr bwMode="auto">
          <a:xfrm>
            <a:off x="392145" y="71414"/>
            <a:ext cx="8823325" cy="838200"/>
          </a:xfrm>
          <a:prstGeom prst="rect">
            <a:avLst/>
          </a:prstGeom>
          <a:noFill/>
          <a:ln w="9525" algn="ctr">
            <a:noFill/>
            <a:miter lim="800000"/>
            <a:headEnd/>
            <a:tailEnd/>
          </a:ln>
        </p:spPr>
        <p:txBody>
          <a:bodyPr lIns="82124" tIns="41061" rIns="82124" bIns="41061" anchor="ctr"/>
          <a:lstStyle/>
          <a:p>
            <a:pPr defTabSz="814388" eaLnBrk="0" hangingPunct="0">
              <a:lnSpc>
                <a:spcPct val="90000"/>
              </a:lnSpc>
            </a:pPr>
            <a:r>
              <a:rPr lang="en-US" sz="2800" dirty="0" smtClean="0">
                <a:latin typeface="Calibri" pitchFamily="34" charset="0"/>
              </a:rPr>
              <a:t>TSC and TCC Consultation Workflow: ISDN / Broadband</a:t>
            </a:r>
            <a:endParaRPr lang="en-US" sz="2800" dirty="0">
              <a:latin typeface="Calibri" pitchFamily="34" charset="0"/>
            </a:endParaRPr>
          </a:p>
        </p:txBody>
      </p:sp>
      <p:grpSp>
        <p:nvGrpSpPr>
          <p:cNvPr id="15" name="Group 115"/>
          <p:cNvGrpSpPr>
            <a:grpSpLocks/>
          </p:cNvGrpSpPr>
          <p:nvPr/>
        </p:nvGrpSpPr>
        <p:grpSpPr bwMode="auto">
          <a:xfrm>
            <a:off x="366714" y="3662343"/>
            <a:ext cx="3657600" cy="2295525"/>
            <a:chOff x="70" y="1700"/>
            <a:chExt cx="2570" cy="2476"/>
          </a:xfrm>
        </p:grpSpPr>
        <p:sp>
          <p:nvSpPr>
            <p:cNvPr id="63" name="AutoShape 24"/>
            <p:cNvSpPr>
              <a:spLocks noChangeArrowheads="1"/>
            </p:cNvSpPr>
            <p:nvPr/>
          </p:nvSpPr>
          <p:spPr bwMode="auto">
            <a:xfrm>
              <a:off x="111" y="1728"/>
              <a:ext cx="2496" cy="2400"/>
            </a:xfrm>
            <a:prstGeom prst="roundRect">
              <a:avLst>
                <a:gd name="adj" fmla="val 2208"/>
              </a:avLst>
            </a:prstGeom>
            <a:gradFill rotWithShape="1">
              <a:gsLst>
                <a:gs pos="0">
                  <a:srgbClr val="969696">
                    <a:alpha val="64999"/>
                  </a:srgbClr>
                </a:gs>
                <a:gs pos="50000">
                  <a:schemeClr val="bg1">
                    <a:alpha val="80000"/>
                  </a:schemeClr>
                </a:gs>
                <a:gs pos="100000">
                  <a:srgbClr val="969696">
                    <a:alpha val="64999"/>
                  </a:srgbClr>
                </a:gs>
              </a:gsLst>
              <a:lin ang="18900000" scaled="1"/>
            </a:gradFill>
            <a:ln w="9525" algn="ctr">
              <a:solidFill>
                <a:srgbClr val="0183B7"/>
              </a:solidFill>
              <a:round/>
              <a:headEnd/>
              <a:tailEnd/>
            </a:ln>
          </p:spPr>
          <p:txBody>
            <a:bodyPr/>
            <a:lstStyle/>
            <a:p>
              <a:pPr algn="ctr" eaLnBrk="0" fontAlgn="auto" hangingPunct="0">
                <a:lnSpc>
                  <a:spcPct val="90000"/>
                </a:lnSpc>
                <a:spcBef>
                  <a:spcPts val="0"/>
                </a:spcBef>
                <a:spcAft>
                  <a:spcPts val="0"/>
                </a:spcAft>
                <a:defRPr/>
              </a:pPr>
              <a:endParaRPr lang="en-US" sz="2400" dirty="0">
                <a:solidFill>
                  <a:srgbClr val="0183B7"/>
                </a:solidFill>
                <a:latin typeface="+mn-lt"/>
                <a:cs typeface="Arial" charset="0"/>
              </a:endParaRPr>
            </a:p>
          </p:txBody>
        </p:sp>
        <p:sp>
          <p:nvSpPr>
            <p:cNvPr id="22645" name="AutoShape 25"/>
            <p:cNvSpPr>
              <a:spLocks noChangeArrowheads="1"/>
            </p:cNvSpPr>
            <p:nvPr/>
          </p:nvSpPr>
          <p:spPr bwMode="auto">
            <a:xfrm>
              <a:off x="70" y="1700"/>
              <a:ext cx="2570" cy="2476"/>
            </a:xfrm>
            <a:prstGeom prst="roundRect">
              <a:avLst>
                <a:gd name="adj" fmla="val 2773"/>
              </a:avLst>
            </a:prstGeom>
            <a:noFill/>
            <a:ln w="19050" algn="ctr">
              <a:solidFill>
                <a:srgbClr val="0183B7"/>
              </a:solidFill>
              <a:round/>
              <a:headEnd/>
              <a:tailEnd/>
            </a:ln>
          </p:spPr>
          <p:txBody>
            <a:bodyPr/>
            <a:lstStyle/>
            <a:p>
              <a:pPr algn="ctr" eaLnBrk="0" hangingPunct="0">
                <a:lnSpc>
                  <a:spcPct val="90000"/>
                </a:lnSpc>
              </a:pPr>
              <a:endParaRPr lang="en-US" sz="2400">
                <a:solidFill>
                  <a:srgbClr val="0183B7"/>
                </a:solidFill>
                <a:latin typeface="Calibri" pitchFamily="34" charset="0"/>
              </a:endParaRPr>
            </a:p>
          </p:txBody>
        </p:sp>
      </p:grpSp>
      <p:grpSp>
        <p:nvGrpSpPr>
          <p:cNvPr id="16" name="Group 25"/>
          <p:cNvGrpSpPr>
            <a:grpSpLocks/>
          </p:cNvGrpSpPr>
          <p:nvPr/>
        </p:nvGrpSpPr>
        <p:grpSpPr bwMode="auto">
          <a:xfrm>
            <a:off x="1100139" y="4016356"/>
            <a:ext cx="866775" cy="1027112"/>
            <a:chOff x="5004851" y="4301972"/>
            <a:chExt cx="938749" cy="1091482"/>
          </a:xfrm>
        </p:grpSpPr>
        <p:sp>
          <p:nvSpPr>
            <p:cNvPr id="22633" name="Line 118"/>
            <p:cNvSpPr>
              <a:spLocks noChangeShapeType="1"/>
            </p:cNvSpPr>
            <p:nvPr/>
          </p:nvSpPr>
          <p:spPr bwMode="auto">
            <a:xfrm>
              <a:off x="5080576" y="4462424"/>
              <a:ext cx="684245" cy="0"/>
            </a:xfrm>
            <a:prstGeom prst="line">
              <a:avLst/>
            </a:prstGeom>
            <a:noFill/>
            <a:ln w="15875">
              <a:solidFill>
                <a:schemeClr val="tx1"/>
              </a:solidFill>
              <a:round/>
              <a:headEnd/>
              <a:tailEnd/>
            </a:ln>
          </p:spPr>
          <p:txBody>
            <a:bodyPr/>
            <a:lstStyle/>
            <a:p>
              <a:endParaRPr lang="en-IN"/>
            </a:p>
          </p:txBody>
        </p:sp>
        <p:sp>
          <p:nvSpPr>
            <p:cNvPr id="22634" name="Oval 120"/>
            <p:cNvSpPr>
              <a:spLocks noChangeArrowheads="1"/>
            </p:cNvSpPr>
            <p:nvPr/>
          </p:nvSpPr>
          <p:spPr bwMode="auto">
            <a:xfrm>
              <a:off x="5426975" y="4340175"/>
              <a:ext cx="85531" cy="362926"/>
            </a:xfrm>
            <a:prstGeom prst="ellipse">
              <a:avLst/>
            </a:prstGeom>
            <a:noFill/>
            <a:ln w="15875">
              <a:solidFill>
                <a:schemeClr val="tx1"/>
              </a:solidFill>
              <a:round/>
              <a:headEnd/>
              <a:tailEnd/>
            </a:ln>
          </p:spPr>
          <p:txBody>
            <a:bodyPr wrap="none" anchor="ctr"/>
            <a:lstStyle/>
            <a:p>
              <a:endParaRPr lang="en-US" sz="1000">
                <a:latin typeface="Calibri" pitchFamily="34" charset="0"/>
              </a:endParaRPr>
            </a:p>
          </p:txBody>
        </p:sp>
        <p:pic>
          <p:nvPicPr>
            <p:cNvPr id="22635" name="Picture 106" descr="server"/>
            <p:cNvPicPr>
              <a:picLocks noChangeAspect="1" noChangeArrowheads="1"/>
            </p:cNvPicPr>
            <p:nvPr/>
          </p:nvPicPr>
          <p:blipFill>
            <a:blip r:embed="rId7" cstate="print"/>
            <a:srcRect/>
            <a:stretch>
              <a:fillRect/>
            </a:stretch>
          </p:blipFill>
          <p:spPr bwMode="auto">
            <a:xfrm>
              <a:off x="5329684" y="4731753"/>
              <a:ext cx="188167" cy="516654"/>
            </a:xfrm>
            <a:prstGeom prst="rect">
              <a:avLst/>
            </a:prstGeom>
            <a:noFill/>
            <a:ln w="9525">
              <a:noFill/>
              <a:miter lim="800000"/>
              <a:headEnd/>
              <a:tailEnd/>
            </a:ln>
          </p:spPr>
        </p:pic>
        <p:sp>
          <p:nvSpPr>
            <p:cNvPr id="22636" name="Line 123"/>
            <p:cNvSpPr>
              <a:spLocks noChangeShapeType="1"/>
            </p:cNvSpPr>
            <p:nvPr/>
          </p:nvSpPr>
          <p:spPr bwMode="auto">
            <a:xfrm flipH="1">
              <a:off x="5562600" y="4572000"/>
              <a:ext cx="267996" cy="523377"/>
            </a:xfrm>
            <a:prstGeom prst="line">
              <a:avLst/>
            </a:prstGeom>
            <a:noFill/>
            <a:ln w="38100">
              <a:solidFill>
                <a:srgbClr val="5F5F65"/>
              </a:solidFill>
              <a:round/>
              <a:headEnd/>
              <a:tailEnd/>
            </a:ln>
          </p:spPr>
          <p:txBody>
            <a:bodyPr/>
            <a:lstStyle/>
            <a:p>
              <a:endParaRPr lang="en-IN"/>
            </a:p>
          </p:txBody>
        </p:sp>
        <p:pic>
          <p:nvPicPr>
            <p:cNvPr id="22637" name="Picture 106" descr="server"/>
            <p:cNvPicPr>
              <a:picLocks noChangeAspect="1" noChangeArrowheads="1"/>
            </p:cNvPicPr>
            <p:nvPr/>
          </p:nvPicPr>
          <p:blipFill>
            <a:blip r:embed="rId7" cstate="print"/>
            <a:srcRect/>
            <a:stretch>
              <a:fillRect/>
            </a:stretch>
          </p:blipFill>
          <p:spPr bwMode="auto">
            <a:xfrm>
              <a:off x="5450633" y="4876800"/>
              <a:ext cx="188167" cy="516654"/>
            </a:xfrm>
            <a:prstGeom prst="rect">
              <a:avLst/>
            </a:prstGeom>
            <a:noFill/>
            <a:ln w="9525">
              <a:noFill/>
              <a:miter lim="800000"/>
              <a:headEnd/>
              <a:tailEnd/>
            </a:ln>
          </p:spPr>
        </p:pic>
        <p:sp>
          <p:nvSpPr>
            <p:cNvPr id="22638" name="Line 122"/>
            <p:cNvSpPr>
              <a:spLocks noChangeShapeType="1"/>
            </p:cNvSpPr>
            <p:nvPr/>
          </p:nvSpPr>
          <p:spPr bwMode="auto">
            <a:xfrm>
              <a:off x="5105400" y="4695132"/>
              <a:ext cx="323591" cy="257868"/>
            </a:xfrm>
            <a:prstGeom prst="line">
              <a:avLst/>
            </a:prstGeom>
            <a:noFill/>
            <a:ln w="38100">
              <a:solidFill>
                <a:srgbClr val="5F5F65"/>
              </a:solidFill>
              <a:round/>
              <a:headEnd/>
              <a:tailEnd/>
            </a:ln>
          </p:spPr>
          <p:txBody>
            <a:bodyPr/>
            <a:lstStyle/>
            <a:p>
              <a:endParaRPr lang="en-IN"/>
            </a:p>
          </p:txBody>
        </p:sp>
        <p:pic>
          <p:nvPicPr>
            <p:cNvPr id="22639" name="Picture 126" descr="SwitchVirtualLayer.ai, December 30, 2004"/>
            <p:cNvPicPr>
              <a:picLocks noChangeAspect="1" noChangeArrowheads="1"/>
            </p:cNvPicPr>
            <p:nvPr/>
          </p:nvPicPr>
          <p:blipFill>
            <a:blip r:embed="rId8" cstate="print"/>
            <a:srcRect/>
            <a:stretch>
              <a:fillRect/>
            </a:stretch>
          </p:blipFill>
          <p:spPr bwMode="auto">
            <a:xfrm>
              <a:off x="5004851" y="4301972"/>
              <a:ext cx="253080" cy="470654"/>
            </a:xfrm>
            <a:prstGeom prst="rect">
              <a:avLst/>
            </a:prstGeom>
            <a:noFill/>
            <a:ln w="9525">
              <a:noFill/>
              <a:miter lim="800000"/>
              <a:headEnd/>
              <a:tailEnd/>
            </a:ln>
          </p:spPr>
        </p:pic>
        <p:pic>
          <p:nvPicPr>
            <p:cNvPr id="22640" name="Picture 129" descr="SwitchVirtualLayer.ai, December 30, 2004"/>
            <p:cNvPicPr>
              <a:picLocks noChangeAspect="1" noChangeArrowheads="1"/>
            </p:cNvPicPr>
            <p:nvPr/>
          </p:nvPicPr>
          <p:blipFill>
            <a:blip r:embed="rId8" cstate="print"/>
            <a:srcRect/>
            <a:stretch>
              <a:fillRect/>
            </a:stretch>
          </p:blipFill>
          <p:spPr bwMode="auto">
            <a:xfrm>
              <a:off x="5690520" y="4301972"/>
              <a:ext cx="253080" cy="470654"/>
            </a:xfrm>
            <a:prstGeom prst="rect">
              <a:avLst/>
            </a:prstGeom>
            <a:noFill/>
            <a:ln w="9525">
              <a:noFill/>
              <a:miter lim="800000"/>
              <a:headEnd/>
              <a:tailEnd/>
            </a:ln>
          </p:spPr>
        </p:pic>
        <p:sp>
          <p:nvSpPr>
            <p:cNvPr id="22641" name="Line 118"/>
            <p:cNvSpPr>
              <a:spLocks noChangeShapeType="1"/>
            </p:cNvSpPr>
            <p:nvPr/>
          </p:nvSpPr>
          <p:spPr bwMode="auto">
            <a:xfrm>
              <a:off x="5181600" y="4572000"/>
              <a:ext cx="684245" cy="0"/>
            </a:xfrm>
            <a:prstGeom prst="line">
              <a:avLst/>
            </a:prstGeom>
            <a:noFill/>
            <a:ln w="15875">
              <a:solidFill>
                <a:schemeClr val="tx1"/>
              </a:solidFill>
              <a:round/>
              <a:headEnd/>
              <a:tailEnd/>
            </a:ln>
          </p:spPr>
          <p:txBody>
            <a:bodyPr/>
            <a:lstStyle/>
            <a:p>
              <a:endParaRPr lang="en-IN"/>
            </a:p>
          </p:txBody>
        </p:sp>
      </p:grpSp>
      <p:grpSp>
        <p:nvGrpSpPr>
          <p:cNvPr id="17" name="Group 60"/>
          <p:cNvGrpSpPr>
            <a:grpSpLocks/>
          </p:cNvGrpSpPr>
          <p:nvPr/>
        </p:nvGrpSpPr>
        <p:grpSpPr bwMode="auto">
          <a:xfrm>
            <a:off x="1884364" y="4129068"/>
            <a:ext cx="844550" cy="723900"/>
            <a:chOff x="3208838" y="2993166"/>
            <a:chExt cx="914399" cy="768454"/>
          </a:xfrm>
        </p:grpSpPr>
        <p:pic>
          <p:nvPicPr>
            <p:cNvPr id="22631" name="Picture 54" descr="IPICS Server"/>
            <p:cNvPicPr>
              <a:picLocks noChangeAspect="1" noChangeArrowheads="1"/>
            </p:cNvPicPr>
            <p:nvPr/>
          </p:nvPicPr>
          <p:blipFill>
            <a:blip r:embed="rId9" cstate="print"/>
            <a:srcRect/>
            <a:stretch>
              <a:fillRect/>
            </a:stretch>
          </p:blipFill>
          <p:spPr bwMode="auto">
            <a:xfrm>
              <a:off x="3559813" y="2993166"/>
              <a:ext cx="309426" cy="501410"/>
            </a:xfrm>
            <a:prstGeom prst="rect">
              <a:avLst/>
            </a:prstGeom>
            <a:noFill/>
            <a:ln w="9525">
              <a:noFill/>
              <a:miter lim="800000"/>
              <a:headEnd/>
              <a:tailEnd/>
            </a:ln>
          </p:spPr>
        </p:pic>
        <p:sp>
          <p:nvSpPr>
            <p:cNvPr id="22632" name="Text Box 147"/>
            <p:cNvSpPr txBox="1">
              <a:spLocks noChangeArrowheads="1"/>
            </p:cNvSpPr>
            <p:nvPr/>
          </p:nvSpPr>
          <p:spPr bwMode="auto">
            <a:xfrm>
              <a:off x="3208838" y="3478941"/>
              <a:ext cx="914399" cy="282679"/>
            </a:xfrm>
            <a:prstGeom prst="rect">
              <a:avLst/>
            </a:prstGeom>
            <a:noFill/>
            <a:ln w="9525" algn="ctr">
              <a:noFill/>
              <a:miter lim="800000"/>
              <a:headEnd/>
              <a:tailEnd/>
            </a:ln>
          </p:spPr>
          <p:txBody>
            <a:bodyPr lIns="82124" tIns="41061" rIns="82124" bIns="41061" anchor="b">
              <a:spAutoFit/>
            </a:bodyPr>
            <a:lstStyle/>
            <a:p>
              <a:pPr algn="ctr" defTabSz="814388" eaLnBrk="0" hangingPunct="0">
                <a:lnSpc>
                  <a:spcPct val="85000"/>
                </a:lnSpc>
              </a:pPr>
              <a:r>
                <a:rPr lang="en-US" sz="700" b="1">
                  <a:latin typeface="Calibri" pitchFamily="34" charset="0"/>
                </a:rPr>
                <a:t>Telemedicine DB server</a:t>
              </a:r>
            </a:p>
          </p:txBody>
        </p:sp>
      </p:grpSp>
      <p:grpSp>
        <p:nvGrpSpPr>
          <p:cNvPr id="18" name="Group 38"/>
          <p:cNvGrpSpPr>
            <a:grpSpLocks/>
          </p:cNvGrpSpPr>
          <p:nvPr/>
        </p:nvGrpSpPr>
        <p:grpSpPr bwMode="auto">
          <a:xfrm>
            <a:off x="2876552" y="4021118"/>
            <a:ext cx="842962" cy="749300"/>
            <a:chOff x="3755" y="3409"/>
            <a:chExt cx="585" cy="509"/>
          </a:xfrm>
        </p:grpSpPr>
        <p:sp>
          <p:nvSpPr>
            <p:cNvPr id="22615" name="Rectangle 39"/>
            <p:cNvSpPr>
              <a:spLocks noChangeArrowheads="1"/>
            </p:cNvSpPr>
            <p:nvPr/>
          </p:nvSpPr>
          <p:spPr bwMode="auto">
            <a:xfrm>
              <a:off x="3755" y="3409"/>
              <a:ext cx="585" cy="509"/>
            </a:xfrm>
            <a:prstGeom prst="rect">
              <a:avLst/>
            </a:prstGeom>
            <a:noFill/>
            <a:ln w="19050">
              <a:solidFill>
                <a:srgbClr val="8E8E95"/>
              </a:solidFill>
              <a:prstDash val="dash"/>
              <a:miter lim="800000"/>
              <a:headEnd/>
              <a:tailEnd/>
            </a:ln>
          </p:spPr>
          <p:txBody>
            <a:bodyPr wrap="none" lIns="73025" tIns="36512" rIns="73025" bIns="36512" anchor="ctr"/>
            <a:lstStyle/>
            <a:p>
              <a:endParaRPr lang="en-US">
                <a:latin typeface="Calibri" pitchFamily="34" charset="0"/>
              </a:endParaRPr>
            </a:p>
          </p:txBody>
        </p:sp>
        <p:sp>
          <p:nvSpPr>
            <p:cNvPr id="22616" name="Line 40"/>
            <p:cNvSpPr>
              <a:spLocks noChangeShapeType="1"/>
            </p:cNvSpPr>
            <p:nvPr/>
          </p:nvSpPr>
          <p:spPr bwMode="auto">
            <a:xfrm flipH="1" flipV="1">
              <a:off x="4046" y="3542"/>
              <a:ext cx="141" cy="319"/>
            </a:xfrm>
            <a:prstGeom prst="line">
              <a:avLst/>
            </a:prstGeom>
            <a:noFill/>
            <a:ln w="19050">
              <a:solidFill>
                <a:srgbClr val="8E8E95"/>
              </a:solidFill>
              <a:round/>
              <a:headEnd/>
              <a:tailEnd/>
            </a:ln>
          </p:spPr>
          <p:txBody>
            <a:bodyPr wrap="none" anchor="ctr"/>
            <a:lstStyle/>
            <a:p>
              <a:endParaRPr lang="en-IN"/>
            </a:p>
          </p:txBody>
        </p:sp>
        <p:sp>
          <p:nvSpPr>
            <p:cNvPr id="22617" name="Line 41"/>
            <p:cNvSpPr>
              <a:spLocks noChangeShapeType="1"/>
            </p:cNvSpPr>
            <p:nvPr/>
          </p:nvSpPr>
          <p:spPr bwMode="auto">
            <a:xfrm flipH="1" flipV="1">
              <a:off x="4046" y="3538"/>
              <a:ext cx="180" cy="136"/>
            </a:xfrm>
            <a:prstGeom prst="line">
              <a:avLst/>
            </a:prstGeom>
            <a:noFill/>
            <a:ln w="19050">
              <a:solidFill>
                <a:srgbClr val="8E8E95"/>
              </a:solidFill>
              <a:round/>
              <a:headEnd/>
              <a:tailEnd/>
            </a:ln>
          </p:spPr>
          <p:txBody>
            <a:bodyPr wrap="none" anchor="ctr"/>
            <a:lstStyle/>
            <a:p>
              <a:endParaRPr lang="en-IN"/>
            </a:p>
          </p:txBody>
        </p:sp>
        <p:sp>
          <p:nvSpPr>
            <p:cNvPr id="22618" name="Line 42"/>
            <p:cNvSpPr>
              <a:spLocks noChangeShapeType="1"/>
            </p:cNvSpPr>
            <p:nvPr/>
          </p:nvSpPr>
          <p:spPr bwMode="auto">
            <a:xfrm flipV="1">
              <a:off x="3915" y="3535"/>
              <a:ext cx="132" cy="301"/>
            </a:xfrm>
            <a:prstGeom prst="line">
              <a:avLst/>
            </a:prstGeom>
            <a:noFill/>
            <a:ln w="19050">
              <a:solidFill>
                <a:srgbClr val="8E8E95"/>
              </a:solidFill>
              <a:round/>
              <a:headEnd/>
              <a:tailEnd/>
            </a:ln>
          </p:spPr>
          <p:txBody>
            <a:bodyPr wrap="none" anchor="ctr"/>
            <a:lstStyle/>
            <a:p>
              <a:endParaRPr lang="en-IN"/>
            </a:p>
          </p:txBody>
        </p:sp>
        <p:sp>
          <p:nvSpPr>
            <p:cNvPr id="22619" name="Line 43"/>
            <p:cNvSpPr>
              <a:spLocks noChangeShapeType="1"/>
            </p:cNvSpPr>
            <p:nvPr/>
          </p:nvSpPr>
          <p:spPr bwMode="auto">
            <a:xfrm flipV="1">
              <a:off x="3856" y="3545"/>
              <a:ext cx="185" cy="126"/>
            </a:xfrm>
            <a:prstGeom prst="line">
              <a:avLst/>
            </a:prstGeom>
            <a:noFill/>
            <a:ln w="19050">
              <a:solidFill>
                <a:srgbClr val="8E8E95"/>
              </a:solidFill>
              <a:round/>
              <a:headEnd/>
              <a:tailEnd/>
            </a:ln>
          </p:spPr>
          <p:txBody>
            <a:bodyPr wrap="none" anchor="ctr"/>
            <a:lstStyle/>
            <a:p>
              <a:endParaRPr lang="en-IN"/>
            </a:p>
          </p:txBody>
        </p:sp>
        <p:sp>
          <p:nvSpPr>
            <p:cNvPr id="22620" name="Line 44"/>
            <p:cNvSpPr>
              <a:spLocks noChangeShapeType="1"/>
            </p:cNvSpPr>
            <p:nvPr/>
          </p:nvSpPr>
          <p:spPr bwMode="auto">
            <a:xfrm flipV="1">
              <a:off x="3865" y="3677"/>
              <a:ext cx="352" cy="0"/>
            </a:xfrm>
            <a:prstGeom prst="line">
              <a:avLst/>
            </a:prstGeom>
            <a:noFill/>
            <a:ln w="19050">
              <a:solidFill>
                <a:srgbClr val="8E8E95"/>
              </a:solidFill>
              <a:round/>
              <a:headEnd/>
              <a:tailEnd/>
            </a:ln>
          </p:spPr>
          <p:txBody>
            <a:bodyPr wrap="none" anchor="ctr"/>
            <a:lstStyle/>
            <a:p>
              <a:endParaRPr lang="en-IN"/>
            </a:p>
          </p:txBody>
        </p:sp>
        <p:sp>
          <p:nvSpPr>
            <p:cNvPr id="22621" name="Line 45"/>
            <p:cNvSpPr>
              <a:spLocks noChangeShapeType="1"/>
            </p:cNvSpPr>
            <p:nvPr/>
          </p:nvSpPr>
          <p:spPr bwMode="auto">
            <a:xfrm>
              <a:off x="3863" y="3674"/>
              <a:ext cx="333" cy="179"/>
            </a:xfrm>
            <a:prstGeom prst="line">
              <a:avLst/>
            </a:prstGeom>
            <a:noFill/>
            <a:ln w="19050">
              <a:solidFill>
                <a:srgbClr val="8E8E95"/>
              </a:solidFill>
              <a:round/>
              <a:headEnd/>
              <a:tailEnd/>
            </a:ln>
          </p:spPr>
          <p:txBody>
            <a:bodyPr wrap="none" anchor="ctr"/>
            <a:lstStyle/>
            <a:p>
              <a:endParaRPr lang="en-IN"/>
            </a:p>
          </p:txBody>
        </p:sp>
        <p:sp>
          <p:nvSpPr>
            <p:cNvPr id="22622" name="Line 46"/>
            <p:cNvSpPr>
              <a:spLocks noChangeShapeType="1"/>
            </p:cNvSpPr>
            <p:nvPr/>
          </p:nvSpPr>
          <p:spPr bwMode="auto">
            <a:xfrm>
              <a:off x="3861" y="3671"/>
              <a:ext cx="55" cy="183"/>
            </a:xfrm>
            <a:prstGeom prst="line">
              <a:avLst/>
            </a:prstGeom>
            <a:noFill/>
            <a:ln w="19050">
              <a:solidFill>
                <a:srgbClr val="8E8E95"/>
              </a:solidFill>
              <a:round/>
              <a:headEnd/>
              <a:tailEnd/>
            </a:ln>
          </p:spPr>
          <p:txBody>
            <a:bodyPr wrap="none" anchor="ctr"/>
            <a:lstStyle/>
            <a:p>
              <a:endParaRPr lang="en-IN"/>
            </a:p>
          </p:txBody>
        </p:sp>
        <p:sp>
          <p:nvSpPr>
            <p:cNvPr id="22623" name="Line 47"/>
            <p:cNvSpPr>
              <a:spLocks noChangeShapeType="1"/>
            </p:cNvSpPr>
            <p:nvPr/>
          </p:nvSpPr>
          <p:spPr bwMode="auto">
            <a:xfrm flipV="1">
              <a:off x="3920" y="3838"/>
              <a:ext cx="271" cy="1"/>
            </a:xfrm>
            <a:prstGeom prst="line">
              <a:avLst/>
            </a:prstGeom>
            <a:noFill/>
            <a:ln w="19050">
              <a:solidFill>
                <a:srgbClr val="8E8E95"/>
              </a:solidFill>
              <a:round/>
              <a:headEnd/>
              <a:tailEnd/>
            </a:ln>
          </p:spPr>
          <p:txBody>
            <a:bodyPr wrap="none" anchor="ctr"/>
            <a:lstStyle/>
            <a:p>
              <a:endParaRPr lang="en-IN"/>
            </a:p>
          </p:txBody>
        </p:sp>
        <p:sp>
          <p:nvSpPr>
            <p:cNvPr id="22624" name="Line 48"/>
            <p:cNvSpPr>
              <a:spLocks noChangeShapeType="1"/>
            </p:cNvSpPr>
            <p:nvPr/>
          </p:nvSpPr>
          <p:spPr bwMode="auto">
            <a:xfrm flipV="1">
              <a:off x="3918" y="3669"/>
              <a:ext cx="317" cy="171"/>
            </a:xfrm>
            <a:prstGeom prst="line">
              <a:avLst/>
            </a:prstGeom>
            <a:noFill/>
            <a:ln w="19050">
              <a:solidFill>
                <a:srgbClr val="8E8E95"/>
              </a:solidFill>
              <a:round/>
              <a:headEnd/>
              <a:tailEnd/>
            </a:ln>
          </p:spPr>
          <p:txBody>
            <a:bodyPr wrap="none" anchor="ctr"/>
            <a:lstStyle/>
            <a:p>
              <a:endParaRPr lang="en-IN"/>
            </a:p>
          </p:txBody>
        </p:sp>
        <p:sp>
          <p:nvSpPr>
            <p:cNvPr id="22625" name="Line 49"/>
            <p:cNvSpPr>
              <a:spLocks noChangeShapeType="1"/>
            </p:cNvSpPr>
            <p:nvPr/>
          </p:nvSpPr>
          <p:spPr bwMode="auto">
            <a:xfrm flipV="1">
              <a:off x="4178" y="3670"/>
              <a:ext cx="40" cy="167"/>
            </a:xfrm>
            <a:prstGeom prst="line">
              <a:avLst/>
            </a:prstGeom>
            <a:noFill/>
            <a:ln w="19050">
              <a:solidFill>
                <a:srgbClr val="8E8E95"/>
              </a:solidFill>
              <a:round/>
              <a:headEnd/>
              <a:tailEnd/>
            </a:ln>
          </p:spPr>
          <p:txBody>
            <a:bodyPr wrap="none" anchor="ctr"/>
            <a:lstStyle/>
            <a:p>
              <a:endParaRPr lang="en-IN"/>
            </a:p>
          </p:txBody>
        </p:sp>
        <p:pic>
          <p:nvPicPr>
            <p:cNvPr id="22626" name="Picture 50" descr="CallManager"/>
            <p:cNvPicPr>
              <a:picLocks noChangeAspect="1" noChangeArrowheads="1"/>
            </p:cNvPicPr>
            <p:nvPr/>
          </p:nvPicPr>
          <p:blipFill>
            <a:blip r:embed="rId10" cstate="print"/>
            <a:srcRect/>
            <a:stretch>
              <a:fillRect/>
            </a:stretch>
          </p:blipFill>
          <p:spPr bwMode="auto">
            <a:xfrm>
              <a:off x="3970" y="3442"/>
              <a:ext cx="159" cy="123"/>
            </a:xfrm>
            <a:prstGeom prst="rect">
              <a:avLst/>
            </a:prstGeom>
            <a:noFill/>
            <a:ln w="9525">
              <a:noFill/>
              <a:miter lim="800000"/>
              <a:headEnd/>
              <a:tailEnd/>
            </a:ln>
          </p:spPr>
        </p:pic>
        <p:pic>
          <p:nvPicPr>
            <p:cNvPr id="22627" name="Picture 51" descr="CallManager"/>
            <p:cNvPicPr>
              <a:picLocks noChangeAspect="1" noChangeArrowheads="1"/>
            </p:cNvPicPr>
            <p:nvPr/>
          </p:nvPicPr>
          <p:blipFill>
            <a:blip r:embed="rId10" cstate="print"/>
            <a:srcRect/>
            <a:stretch>
              <a:fillRect/>
            </a:stretch>
          </p:blipFill>
          <p:spPr bwMode="auto">
            <a:xfrm>
              <a:off x="3837" y="3772"/>
              <a:ext cx="158" cy="122"/>
            </a:xfrm>
            <a:prstGeom prst="rect">
              <a:avLst/>
            </a:prstGeom>
            <a:noFill/>
            <a:ln w="9525">
              <a:noFill/>
              <a:miter lim="800000"/>
              <a:headEnd/>
              <a:tailEnd/>
            </a:ln>
          </p:spPr>
        </p:pic>
        <p:pic>
          <p:nvPicPr>
            <p:cNvPr id="22628" name="Picture 52" descr="CallManager"/>
            <p:cNvPicPr>
              <a:picLocks noChangeAspect="1" noChangeArrowheads="1"/>
            </p:cNvPicPr>
            <p:nvPr/>
          </p:nvPicPr>
          <p:blipFill>
            <a:blip r:embed="rId10" cstate="print"/>
            <a:srcRect/>
            <a:stretch>
              <a:fillRect/>
            </a:stretch>
          </p:blipFill>
          <p:spPr bwMode="auto">
            <a:xfrm>
              <a:off x="4107" y="3772"/>
              <a:ext cx="159" cy="122"/>
            </a:xfrm>
            <a:prstGeom prst="rect">
              <a:avLst/>
            </a:prstGeom>
            <a:noFill/>
            <a:ln w="9525">
              <a:noFill/>
              <a:miter lim="800000"/>
              <a:headEnd/>
              <a:tailEnd/>
            </a:ln>
          </p:spPr>
        </p:pic>
        <p:pic>
          <p:nvPicPr>
            <p:cNvPr id="22629" name="Picture 53" descr="CallManager"/>
            <p:cNvPicPr>
              <a:picLocks noChangeAspect="1" noChangeArrowheads="1"/>
            </p:cNvPicPr>
            <p:nvPr/>
          </p:nvPicPr>
          <p:blipFill>
            <a:blip r:embed="rId10" cstate="print"/>
            <a:srcRect/>
            <a:stretch>
              <a:fillRect/>
            </a:stretch>
          </p:blipFill>
          <p:spPr bwMode="auto">
            <a:xfrm>
              <a:off x="3796" y="3609"/>
              <a:ext cx="159" cy="123"/>
            </a:xfrm>
            <a:prstGeom prst="rect">
              <a:avLst/>
            </a:prstGeom>
            <a:noFill/>
            <a:ln w="9525">
              <a:noFill/>
              <a:miter lim="800000"/>
              <a:headEnd/>
              <a:tailEnd/>
            </a:ln>
          </p:spPr>
        </p:pic>
        <p:pic>
          <p:nvPicPr>
            <p:cNvPr id="22630" name="Picture 54" descr="CallManager"/>
            <p:cNvPicPr>
              <a:picLocks noChangeAspect="1" noChangeArrowheads="1"/>
            </p:cNvPicPr>
            <p:nvPr/>
          </p:nvPicPr>
          <p:blipFill>
            <a:blip r:embed="rId10" cstate="print"/>
            <a:srcRect/>
            <a:stretch>
              <a:fillRect/>
            </a:stretch>
          </p:blipFill>
          <p:spPr bwMode="auto">
            <a:xfrm>
              <a:off x="4149" y="3610"/>
              <a:ext cx="158" cy="123"/>
            </a:xfrm>
            <a:prstGeom prst="rect">
              <a:avLst/>
            </a:prstGeom>
            <a:noFill/>
            <a:ln w="9525">
              <a:noFill/>
              <a:miter lim="800000"/>
              <a:headEnd/>
              <a:tailEnd/>
            </a:ln>
          </p:spPr>
        </p:pic>
      </p:grpSp>
      <p:pic>
        <p:nvPicPr>
          <p:cNvPr id="22556" name="Picture 319" descr="hospital-facade.png"/>
          <p:cNvPicPr>
            <a:picLocks noChangeAspect="1"/>
          </p:cNvPicPr>
          <p:nvPr/>
        </p:nvPicPr>
        <p:blipFill>
          <a:blip r:embed="rId11" cstate="print"/>
          <a:srcRect l="4068"/>
          <a:stretch>
            <a:fillRect/>
          </a:stretch>
        </p:blipFill>
        <p:spPr bwMode="auto">
          <a:xfrm>
            <a:off x="474664" y="4989493"/>
            <a:ext cx="1087438" cy="825500"/>
          </a:xfrm>
          <a:prstGeom prst="rect">
            <a:avLst/>
          </a:prstGeom>
          <a:noFill/>
          <a:ln w="9525">
            <a:noFill/>
            <a:miter lim="800000"/>
            <a:headEnd/>
            <a:tailEnd/>
          </a:ln>
        </p:spPr>
      </p:pic>
      <p:grpSp>
        <p:nvGrpSpPr>
          <p:cNvPr id="20" name="Group 62"/>
          <p:cNvGrpSpPr>
            <a:grpSpLocks/>
          </p:cNvGrpSpPr>
          <p:nvPr/>
        </p:nvGrpSpPr>
        <p:grpSpPr bwMode="auto">
          <a:xfrm>
            <a:off x="2347914" y="4957743"/>
            <a:ext cx="504825" cy="466725"/>
            <a:chOff x="8229600" y="3096933"/>
            <a:chExt cx="381000" cy="376483"/>
          </a:xfrm>
        </p:grpSpPr>
        <p:pic>
          <p:nvPicPr>
            <p:cNvPr id="22613" name="Picture 4" descr="CiscoUnifiedPresenceServer"/>
            <p:cNvPicPr>
              <a:picLocks noChangeAspect="1" noChangeArrowheads="1"/>
            </p:cNvPicPr>
            <p:nvPr/>
          </p:nvPicPr>
          <p:blipFill>
            <a:blip r:embed="rId12" cstate="print"/>
            <a:srcRect/>
            <a:stretch>
              <a:fillRect/>
            </a:stretch>
          </p:blipFill>
          <p:spPr bwMode="auto">
            <a:xfrm>
              <a:off x="8229600" y="3096933"/>
              <a:ext cx="228600" cy="349216"/>
            </a:xfrm>
            <a:prstGeom prst="rect">
              <a:avLst/>
            </a:prstGeom>
            <a:noFill/>
            <a:ln w="9525">
              <a:noFill/>
              <a:miter lim="800000"/>
              <a:headEnd/>
              <a:tailEnd/>
            </a:ln>
          </p:spPr>
        </p:pic>
        <p:pic>
          <p:nvPicPr>
            <p:cNvPr id="22614" name="Picture 4" descr="CiscoUnifiedPresenceServer"/>
            <p:cNvPicPr>
              <a:picLocks noChangeAspect="1" noChangeArrowheads="1"/>
            </p:cNvPicPr>
            <p:nvPr/>
          </p:nvPicPr>
          <p:blipFill>
            <a:blip r:embed="rId12" cstate="print"/>
            <a:srcRect/>
            <a:stretch>
              <a:fillRect/>
            </a:stretch>
          </p:blipFill>
          <p:spPr bwMode="auto">
            <a:xfrm>
              <a:off x="8382000" y="3124200"/>
              <a:ext cx="228600" cy="349216"/>
            </a:xfrm>
            <a:prstGeom prst="rect">
              <a:avLst/>
            </a:prstGeom>
            <a:noFill/>
            <a:ln w="9525">
              <a:noFill/>
              <a:miter lim="800000"/>
              <a:headEnd/>
              <a:tailEnd/>
            </a:ln>
          </p:spPr>
        </p:pic>
      </p:grpSp>
      <p:sp>
        <p:nvSpPr>
          <p:cNvPr id="22558" name="TextBox 98"/>
          <p:cNvSpPr txBox="1">
            <a:spLocks noChangeArrowheads="1"/>
          </p:cNvSpPr>
          <p:nvPr/>
        </p:nvSpPr>
        <p:spPr bwMode="auto">
          <a:xfrm>
            <a:off x="2887664" y="4738668"/>
            <a:ext cx="984250" cy="203200"/>
          </a:xfrm>
          <a:prstGeom prst="rect">
            <a:avLst/>
          </a:prstGeom>
          <a:noFill/>
          <a:ln w="9525">
            <a:noFill/>
            <a:miter lim="800000"/>
            <a:headEnd/>
            <a:tailEnd/>
          </a:ln>
        </p:spPr>
        <p:txBody>
          <a:bodyPr>
            <a:spAutoFit/>
          </a:bodyPr>
          <a:lstStyle/>
          <a:p>
            <a:r>
              <a:rPr lang="en-US" sz="800">
                <a:latin typeface="Calibri" pitchFamily="34" charset="0"/>
              </a:rPr>
              <a:t>CUCM cluster</a:t>
            </a:r>
          </a:p>
        </p:txBody>
      </p:sp>
      <p:sp>
        <p:nvSpPr>
          <p:cNvPr id="22559" name="TextBox 99"/>
          <p:cNvSpPr txBox="1">
            <a:spLocks noChangeArrowheads="1"/>
          </p:cNvSpPr>
          <p:nvPr/>
        </p:nvSpPr>
        <p:spPr bwMode="auto">
          <a:xfrm>
            <a:off x="2278064" y="5373668"/>
            <a:ext cx="984250" cy="203200"/>
          </a:xfrm>
          <a:prstGeom prst="rect">
            <a:avLst/>
          </a:prstGeom>
          <a:noFill/>
          <a:ln w="9525">
            <a:noFill/>
            <a:miter lim="800000"/>
            <a:headEnd/>
            <a:tailEnd/>
          </a:ln>
        </p:spPr>
        <p:txBody>
          <a:bodyPr>
            <a:spAutoFit/>
          </a:bodyPr>
          <a:lstStyle/>
          <a:p>
            <a:r>
              <a:rPr lang="en-US" sz="800">
                <a:latin typeface="Calibri" pitchFamily="34" charset="0"/>
              </a:rPr>
              <a:t>CUP cluster</a:t>
            </a:r>
          </a:p>
        </p:txBody>
      </p:sp>
      <p:sp>
        <p:nvSpPr>
          <p:cNvPr id="22560" name="TextBox 100"/>
          <p:cNvSpPr txBox="1">
            <a:spLocks noChangeArrowheads="1"/>
          </p:cNvSpPr>
          <p:nvPr/>
        </p:nvSpPr>
        <p:spPr bwMode="auto">
          <a:xfrm>
            <a:off x="2424114" y="3638531"/>
            <a:ext cx="838200" cy="338137"/>
          </a:xfrm>
          <a:prstGeom prst="rect">
            <a:avLst/>
          </a:prstGeom>
          <a:noFill/>
          <a:ln w="9525">
            <a:noFill/>
            <a:miter lim="800000"/>
            <a:headEnd/>
            <a:tailEnd/>
          </a:ln>
        </p:spPr>
        <p:txBody>
          <a:bodyPr>
            <a:spAutoFit/>
          </a:bodyPr>
          <a:lstStyle/>
          <a:p>
            <a:r>
              <a:rPr lang="en-US" sz="800">
                <a:latin typeface="Calibri" pitchFamily="34" charset="0"/>
              </a:rPr>
              <a:t>Internet/ VPN Router</a:t>
            </a:r>
          </a:p>
        </p:txBody>
      </p:sp>
      <p:grpSp>
        <p:nvGrpSpPr>
          <p:cNvPr id="21" name="Group 382"/>
          <p:cNvGrpSpPr>
            <a:grpSpLocks/>
          </p:cNvGrpSpPr>
          <p:nvPr/>
        </p:nvGrpSpPr>
        <p:grpSpPr bwMode="auto">
          <a:xfrm>
            <a:off x="3100389" y="5037118"/>
            <a:ext cx="771525" cy="615950"/>
            <a:chOff x="5399999" y="5358760"/>
            <a:chExt cx="772201" cy="616035"/>
          </a:xfrm>
        </p:grpSpPr>
        <p:pic>
          <p:nvPicPr>
            <p:cNvPr id="22606" name="Picture 1040"/>
            <p:cNvPicPr>
              <a:picLocks noChangeArrowheads="1"/>
            </p:cNvPicPr>
            <p:nvPr/>
          </p:nvPicPr>
          <p:blipFill>
            <a:blip r:embed="rId13" cstate="print"/>
            <a:srcRect/>
            <a:stretch>
              <a:fillRect/>
            </a:stretch>
          </p:blipFill>
          <p:spPr bwMode="auto">
            <a:xfrm>
              <a:off x="5854731" y="5358760"/>
              <a:ext cx="234791" cy="165271"/>
            </a:xfrm>
            <a:prstGeom prst="rect">
              <a:avLst/>
            </a:prstGeom>
            <a:noFill/>
            <a:ln w="9525">
              <a:noFill/>
              <a:miter lim="800000"/>
              <a:headEnd/>
              <a:tailEnd/>
            </a:ln>
          </p:spPr>
        </p:pic>
        <p:pic>
          <p:nvPicPr>
            <p:cNvPr id="22607" name="Picture 1040"/>
            <p:cNvPicPr>
              <a:picLocks noChangeArrowheads="1"/>
            </p:cNvPicPr>
            <p:nvPr/>
          </p:nvPicPr>
          <p:blipFill>
            <a:blip r:embed="rId13" cstate="print"/>
            <a:srcRect/>
            <a:stretch>
              <a:fillRect/>
            </a:stretch>
          </p:blipFill>
          <p:spPr bwMode="auto">
            <a:xfrm>
              <a:off x="5937409" y="5482714"/>
              <a:ext cx="234791" cy="165271"/>
            </a:xfrm>
            <a:prstGeom prst="rect">
              <a:avLst/>
            </a:prstGeom>
            <a:noFill/>
            <a:ln w="9525">
              <a:noFill/>
              <a:miter lim="800000"/>
              <a:headEnd/>
              <a:tailEnd/>
            </a:ln>
          </p:spPr>
        </p:pic>
        <p:pic>
          <p:nvPicPr>
            <p:cNvPr id="22608" name="Picture 1040"/>
            <p:cNvPicPr>
              <a:picLocks noChangeArrowheads="1"/>
            </p:cNvPicPr>
            <p:nvPr/>
          </p:nvPicPr>
          <p:blipFill>
            <a:blip r:embed="rId13" cstate="print"/>
            <a:srcRect/>
            <a:stretch>
              <a:fillRect/>
            </a:stretch>
          </p:blipFill>
          <p:spPr bwMode="auto">
            <a:xfrm>
              <a:off x="5630676" y="5358760"/>
              <a:ext cx="234791" cy="165271"/>
            </a:xfrm>
            <a:prstGeom prst="rect">
              <a:avLst/>
            </a:prstGeom>
            <a:noFill/>
            <a:ln w="9525">
              <a:noFill/>
              <a:miter lim="800000"/>
              <a:headEnd/>
              <a:tailEnd/>
            </a:ln>
          </p:spPr>
        </p:pic>
        <p:pic>
          <p:nvPicPr>
            <p:cNvPr id="22609" name="Picture 1040"/>
            <p:cNvPicPr>
              <a:picLocks noChangeArrowheads="1"/>
            </p:cNvPicPr>
            <p:nvPr/>
          </p:nvPicPr>
          <p:blipFill>
            <a:blip r:embed="rId13" cstate="print"/>
            <a:srcRect/>
            <a:stretch>
              <a:fillRect/>
            </a:stretch>
          </p:blipFill>
          <p:spPr bwMode="auto">
            <a:xfrm>
              <a:off x="5713355" y="5482714"/>
              <a:ext cx="234791" cy="165271"/>
            </a:xfrm>
            <a:prstGeom prst="rect">
              <a:avLst/>
            </a:prstGeom>
            <a:noFill/>
            <a:ln w="9525">
              <a:noFill/>
              <a:miter lim="800000"/>
              <a:headEnd/>
              <a:tailEnd/>
            </a:ln>
          </p:spPr>
        </p:pic>
        <p:pic>
          <p:nvPicPr>
            <p:cNvPr id="22610" name="Picture 1040"/>
            <p:cNvPicPr>
              <a:picLocks noChangeArrowheads="1"/>
            </p:cNvPicPr>
            <p:nvPr/>
          </p:nvPicPr>
          <p:blipFill>
            <a:blip r:embed="rId13" cstate="print"/>
            <a:srcRect/>
            <a:stretch>
              <a:fillRect/>
            </a:stretch>
          </p:blipFill>
          <p:spPr bwMode="auto">
            <a:xfrm>
              <a:off x="5399999" y="5358760"/>
              <a:ext cx="234791" cy="165271"/>
            </a:xfrm>
            <a:prstGeom prst="rect">
              <a:avLst/>
            </a:prstGeom>
            <a:noFill/>
            <a:ln w="9525">
              <a:noFill/>
              <a:miter lim="800000"/>
              <a:headEnd/>
              <a:tailEnd/>
            </a:ln>
          </p:spPr>
        </p:pic>
        <p:pic>
          <p:nvPicPr>
            <p:cNvPr id="22611" name="Picture 1040"/>
            <p:cNvPicPr>
              <a:picLocks noChangeArrowheads="1"/>
            </p:cNvPicPr>
            <p:nvPr/>
          </p:nvPicPr>
          <p:blipFill>
            <a:blip r:embed="rId13" cstate="print"/>
            <a:srcRect/>
            <a:stretch>
              <a:fillRect/>
            </a:stretch>
          </p:blipFill>
          <p:spPr bwMode="auto">
            <a:xfrm>
              <a:off x="5482677" y="5482714"/>
              <a:ext cx="234791" cy="165271"/>
            </a:xfrm>
            <a:prstGeom prst="rect">
              <a:avLst/>
            </a:prstGeom>
            <a:noFill/>
            <a:ln w="9525">
              <a:noFill/>
              <a:miter lim="800000"/>
              <a:headEnd/>
              <a:tailEnd/>
            </a:ln>
          </p:spPr>
        </p:pic>
        <p:sp>
          <p:nvSpPr>
            <p:cNvPr id="22612" name="TextBox 201"/>
            <p:cNvSpPr txBox="1">
              <a:spLocks noChangeArrowheads="1"/>
            </p:cNvSpPr>
            <p:nvPr/>
          </p:nvSpPr>
          <p:spPr bwMode="auto">
            <a:xfrm>
              <a:off x="5560420" y="5605463"/>
              <a:ext cx="582211" cy="369332"/>
            </a:xfrm>
            <a:prstGeom prst="rect">
              <a:avLst/>
            </a:prstGeom>
            <a:noFill/>
            <a:ln w="9525">
              <a:noFill/>
              <a:miter lim="800000"/>
              <a:headEnd/>
              <a:tailEnd/>
            </a:ln>
          </p:spPr>
          <p:txBody>
            <a:bodyPr wrap="none">
              <a:spAutoFit/>
            </a:bodyPr>
            <a:lstStyle/>
            <a:p>
              <a:pPr algn="ctr"/>
              <a:r>
                <a:rPr lang="en-US" sz="900">
                  <a:latin typeface="Calibri" pitchFamily="34" charset="0"/>
                </a:rPr>
                <a:t>Archive</a:t>
              </a:r>
            </a:p>
            <a:p>
              <a:pPr algn="ctr"/>
              <a:r>
                <a:rPr lang="en-US" sz="900">
                  <a:latin typeface="Calibri" pitchFamily="34" charset="0"/>
                </a:rPr>
                <a:t>Servers</a:t>
              </a:r>
            </a:p>
          </p:txBody>
        </p:sp>
      </p:grpSp>
      <p:pic>
        <p:nvPicPr>
          <p:cNvPr id="22562" name="Picture 106" descr="server"/>
          <p:cNvPicPr>
            <a:picLocks noChangeAspect="1" noChangeArrowheads="1"/>
          </p:cNvPicPr>
          <p:nvPr/>
        </p:nvPicPr>
        <p:blipFill>
          <a:blip r:embed="rId7" cstate="print"/>
          <a:srcRect/>
          <a:stretch>
            <a:fillRect/>
          </a:stretch>
        </p:blipFill>
        <p:spPr bwMode="auto">
          <a:xfrm>
            <a:off x="519114" y="3859193"/>
            <a:ext cx="230188" cy="498475"/>
          </a:xfrm>
          <a:prstGeom prst="rect">
            <a:avLst/>
          </a:prstGeom>
          <a:noFill/>
          <a:ln w="9525">
            <a:noFill/>
            <a:miter lim="800000"/>
            <a:headEnd/>
            <a:tailEnd/>
          </a:ln>
        </p:spPr>
      </p:pic>
      <p:sp>
        <p:nvSpPr>
          <p:cNvPr id="22563" name="TextBox 110"/>
          <p:cNvSpPr txBox="1">
            <a:spLocks noChangeArrowheads="1"/>
          </p:cNvSpPr>
          <p:nvPr/>
        </p:nvSpPr>
        <p:spPr bwMode="auto">
          <a:xfrm>
            <a:off x="442914" y="4324331"/>
            <a:ext cx="685800" cy="338137"/>
          </a:xfrm>
          <a:prstGeom prst="rect">
            <a:avLst/>
          </a:prstGeom>
          <a:noFill/>
          <a:ln w="9525">
            <a:noFill/>
            <a:miter lim="800000"/>
            <a:headEnd/>
            <a:tailEnd/>
          </a:ln>
        </p:spPr>
        <p:txBody>
          <a:bodyPr>
            <a:spAutoFit/>
          </a:bodyPr>
          <a:lstStyle/>
          <a:p>
            <a:r>
              <a:rPr lang="en-US" sz="800">
                <a:latin typeface="Calibri" pitchFamily="34" charset="0"/>
              </a:rPr>
              <a:t>Application Server</a:t>
            </a:r>
          </a:p>
        </p:txBody>
      </p:sp>
      <p:sp>
        <p:nvSpPr>
          <p:cNvPr id="22564" name="TextBox 111"/>
          <p:cNvSpPr txBox="1">
            <a:spLocks noChangeArrowheads="1"/>
          </p:cNvSpPr>
          <p:nvPr/>
        </p:nvSpPr>
        <p:spPr bwMode="auto">
          <a:xfrm>
            <a:off x="1052514" y="4586268"/>
            <a:ext cx="468313" cy="215900"/>
          </a:xfrm>
          <a:prstGeom prst="rect">
            <a:avLst/>
          </a:prstGeom>
          <a:noFill/>
          <a:ln w="9525">
            <a:noFill/>
            <a:miter lim="800000"/>
            <a:headEnd/>
            <a:tailEnd/>
          </a:ln>
        </p:spPr>
        <p:txBody>
          <a:bodyPr>
            <a:spAutoFit/>
          </a:bodyPr>
          <a:lstStyle/>
          <a:p>
            <a:r>
              <a:rPr lang="en-US" sz="800">
                <a:latin typeface="Calibri" pitchFamily="34" charset="0"/>
              </a:rPr>
              <a:t>EMR</a:t>
            </a:r>
          </a:p>
        </p:txBody>
      </p:sp>
      <p:grpSp>
        <p:nvGrpSpPr>
          <p:cNvPr id="22" name="Group 151"/>
          <p:cNvGrpSpPr>
            <a:grpSpLocks/>
          </p:cNvGrpSpPr>
          <p:nvPr/>
        </p:nvGrpSpPr>
        <p:grpSpPr bwMode="auto">
          <a:xfrm>
            <a:off x="519114" y="1157268"/>
            <a:ext cx="2514600" cy="1524000"/>
            <a:chOff x="576" y="480"/>
            <a:chExt cx="1691" cy="1488"/>
          </a:xfrm>
        </p:grpSpPr>
        <p:sp>
          <p:nvSpPr>
            <p:cNvPr id="22600" name="Rectangle 147"/>
            <p:cNvSpPr>
              <a:spLocks noChangeArrowheads="1"/>
            </p:cNvSpPr>
            <p:nvPr/>
          </p:nvSpPr>
          <p:spPr bwMode="auto">
            <a:xfrm>
              <a:off x="576" y="480"/>
              <a:ext cx="1680" cy="1488"/>
            </a:xfrm>
            <a:prstGeom prst="rect">
              <a:avLst/>
            </a:prstGeom>
            <a:solidFill>
              <a:schemeClr val="hlink">
                <a:alpha val="50195"/>
              </a:schemeClr>
            </a:solidFill>
            <a:ln w="9525">
              <a:solidFill>
                <a:schemeClr val="accent1"/>
              </a:solidFill>
              <a:miter lim="800000"/>
              <a:headEnd/>
              <a:tailEnd/>
            </a:ln>
          </p:spPr>
          <p:txBody>
            <a:bodyPr wrap="none" anchor="ctr"/>
            <a:lstStyle/>
            <a:p>
              <a:endParaRPr lang="en-US">
                <a:latin typeface="Calibri" pitchFamily="34" charset="0"/>
              </a:endParaRPr>
            </a:p>
          </p:txBody>
        </p:sp>
        <p:grpSp>
          <p:nvGrpSpPr>
            <p:cNvPr id="23" name="Group 148"/>
            <p:cNvGrpSpPr>
              <a:grpSpLocks/>
            </p:cNvGrpSpPr>
            <p:nvPr/>
          </p:nvGrpSpPr>
          <p:grpSpPr bwMode="auto">
            <a:xfrm>
              <a:off x="576" y="480"/>
              <a:ext cx="1691" cy="1488"/>
              <a:chOff x="70" y="1700"/>
              <a:chExt cx="2570" cy="2476"/>
            </a:xfrm>
          </p:grpSpPr>
          <p:sp>
            <p:nvSpPr>
              <p:cNvPr id="117" name="AutoShape 24"/>
              <p:cNvSpPr>
                <a:spLocks noChangeArrowheads="1"/>
              </p:cNvSpPr>
              <p:nvPr/>
            </p:nvSpPr>
            <p:spPr bwMode="auto">
              <a:xfrm>
                <a:off x="111" y="1728"/>
                <a:ext cx="2496" cy="2400"/>
              </a:xfrm>
              <a:prstGeom prst="roundRect">
                <a:avLst>
                  <a:gd name="adj" fmla="val 2208"/>
                </a:avLst>
              </a:prstGeom>
              <a:gradFill rotWithShape="1">
                <a:gsLst>
                  <a:gs pos="0">
                    <a:srgbClr val="080808">
                      <a:alpha val="4999"/>
                    </a:srgbClr>
                  </a:gs>
                  <a:gs pos="50000">
                    <a:schemeClr val="bg1">
                      <a:alpha val="39998"/>
                    </a:schemeClr>
                  </a:gs>
                  <a:gs pos="100000">
                    <a:srgbClr val="080808">
                      <a:alpha val="4999"/>
                    </a:srgbClr>
                  </a:gs>
                </a:gsLst>
                <a:lin ang="2700000" scaled="1"/>
              </a:gradFill>
              <a:ln w="9525" algn="ctr">
                <a:solidFill>
                  <a:schemeClr val="accent1"/>
                </a:solidFill>
                <a:round/>
                <a:headEnd/>
                <a:tailEnd/>
              </a:ln>
            </p:spPr>
            <p:txBody>
              <a:bodyPr/>
              <a:lstStyle/>
              <a:p>
                <a:pPr algn="ctr" eaLnBrk="0" fontAlgn="auto" hangingPunct="0">
                  <a:lnSpc>
                    <a:spcPct val="90000"/>
                  </a:lnSpc>
                  <a:spcBef>
                    <a:spcPts val="0"/>
                  </a:spcBef>
                  <a:spcAft>
                    <a:spcPts val="0"/>
                  </a:spcAft>
                  <a:defRPr/>
                </a:pPr>
                <a:endParaRPr lang="en-US" sz="2400" dirty="0">
                  <a:cs typeface="+mn-cs"/>
                </a:endParaRPr>
              </a:p>
            </p:txBody>
          </p:sp>
          <p:sp>
            <p:nvSpPr>
              <p:cNvPr id="22605" name="AutoShape 25"/>
              <p:cNvSpPr>
                <a:spLocks noChangeArrowheads="1"/>
              </p:cNvSpPr>
              <p:nvPr/>
            </p:nvSpPr>
            <p:spPr bwMode="auto">
              <a:xfrm>
                <a:off x="70" y="1700"/>
                <a:ext cx="2570" cy="2476"/>
              </a:xfrm>
              <a:prstGeom prst="roundRect">
                <a:avLst>
                  <a:gd name="adj" fmla="val 2773"/>
                </a:avLst>
              </a:prstGeom>
              <a:noFill/>
              <a:ln w="19050" algn="ctr">
                <a:solidFill>
                  <a:schemeClr val="accent1"/>
                </a:solidFill>
                <a:round/>
                <a:headEnd/>
                <a:tailEnd/>
              </a:ln>
            </p:spPr>
            <p:txBody>
              <a:bodyPr/>
              <a:lstStyle/>
              <a:p>
                <a:pPr algn="ctr" eaLnBrk="0" hangingPunct="0">
                  <a:lnSpc>
                    <a:spcPct val="90000"/>
                  </a:lnSpc>
                </a:pPr>
                <a:endParaRPr lang="en-US" sz="2400">
                  <a:latin typeface="Calibri" pitchFamily="34" charset="0"/>
                </a:endParaRPr>
              </a:p>
            </p:txBody>
          </p:sp>
        </p:grpSp>
      </p:grpSp>
      <p:sp>
        <p:nvSpPr>
          <p:cNvPr id="22566" name="Line 133"/>
          <p:cNvSpPr>
            <a:spLocks noChangeShapeType="1"/>
          </p:cNvSpPr>
          <p:nvPr/>
        </p:nvSpPr>
        <p:spPr bwMode="auto">
          <a:xfrm>
            <a:off x="1987552" y="1798618"/>
            <a:ext cx="0" cy="169863"/>
          </a:xfrm>
          <a:prstGeom prst="line">
            <a:avLst/>
          </a:prstGeom>
          <a:noFill/>
          <a:ln w="38100">
            <a:solidFill>
              <a:srgbClr val="7F7F7F"/>
            </a:solidFill>
            <a:round/>
            <a:headEnd/>
            <a:tailEnd/>
          </a:ln>
        </p:spPr>
        <p:txBody>
          <a:bodyPr/>
          <a:lstStyle/>
          <a:p>
            <a:endParaRPr lang="en-IN"/>
          </a:p>
        </p:txBody>
      </p:sp>
      <p:sp>
        <p:nvSpPr>
          <p:cNvPr id="22567" name="Line 140"/>
          <p:cNvSpPr>
            <a:spLocks noChangeShapeType="1"/>
          </p:cNvSpPr>
          <p:nvPr/>
        </p:nvSpPr>
        <p:spPr bwMode="auto">
          <a:xfrm>
            <a:off x="2039939" y="1824018"/>
            <a:ext cx="841375" cy="19050"/>
          </a:xfrm>
          <a:prstGeom prst="line">
            <a:avLst/>
          </a:prstGeom>
          <a:noFill/>
          <a:ln w="38100">
            <a:solidFill>
              <a:srgbClr val="FF0000"/>
            </a:solidFill>
            <a:round/>
            <a:headEnd/>
            <a:tailEnd/>
          </a:ln>
        </p:spPr>
        <p:txBody>
          <a:bodyPr/>
          <a:lstStyle/>
          <a:p>
            <a:endParaRPr lang="en-IN"/>
          </a:p>
        </p:txBody>
      </p:sp>
      <p:pic>
        <p:nvPicPr>
          <p:cNvPr id="22568" name="Picture 149" descr="corp-hdqtrs"/>
          <p:cNvPicPr>
            <a:picLocks noChangeAspect="1" noChangeArrowheads="1"/>
          </p:cNvPicPr>
          <p:nvPr/>
        </p:nvPicPr>
        <p:blipFill>
          <a:blip r:embed="rId14" cstate="print"/>
          <a:srcRect/>
          <a:stretch>
            <a:fillRect/>
          </a:stretch>
        </p:blipFill>
        <p:spPr bwMode="auto">
          <a:xfrm>
            <a:off x="541339" y="1933556"/>
            <a:ext cx="815975" cy="690562"/>
          </a:xfrm>
          <a:prstGeom prst="rect">
            <a:avLst/>
          </a:prstGeom>
          <a:noFill/>
          <a:ln w="9525">
            <a:noFill/>
            <a:miter lim="800000"/>
            <a:headEnd/>
            <a:tailEnd/>
          </a:ln>
        </p:spPr>
      </p:pic>
      <p:grpSp>
        <p:nvGrpSpPr>
          <p:cNvPr id="24" name="Group 457"/>
          <p:cNvGrpSpPr>
            <a:grpSpLocks/>
          </p:cNvGrpSpPr>
          <p:nvPr/>
        </p:nvGrpSpPr>
        <p:grpSpPr bwMode="auto">
          <a:xfrm>
            <a:off x="1585914" y="1747818"/>
            <a:ext cx="582613" cy="857250"/>
            <a:chOff x="5257800" y="3886200"/>
            <a:chExt cx="306471" cy="535401"/>
          </a:xfrm>
        </p:grpSpPr>
        <p:pic>
          <p:nvPicPr>
            <p:cNvPr id="22597" name="Picture 34" descr="UPC"/>
            <p:cNvPicPr>
              <a:picLocks noChangeAspect="1" noChangeArrowheads="1"/>
            </p:cNvPicPr>
            <p:nvPr/>
          </p:nvPicPr>
          <p:blipFill>
            <a:blip r:embed="rId15" cstate="print"/>
            <a:srcRect/>
            <a:stretch>
              <a:fillRect/>
            </a:stretch>
          </p:blipFill>
          <p:spPr bwMode="auto">
            <a:xfrm>
              <a:off x="5410200" y="3962400"/>
              <a:ext cx="112295" cy="124178"/>
            </a:xfrm>
            <a:prstGeom prst="rect">
              <a:avLst/>
            </a:prstGeom>
            <a:noFill/>
            <a:ln w="9525">
              <a:noFill/>
              <a:miter lim="800000"/>
              <a:headEnd/>
              <a:tailEnd/>
            </a:ln>
          </p:spPr>
        </p:pic>
        <p:pic>
          <p:nvPicPr>
            <p:cNvPr id="22598" name="Picture 33"/>
            <p:cNvPicPr>
              <a:picLocks noChangeAspect="1" noChangeArrowheads="1"/>
            </p:cNvPicPr>
            <p:nvPr/>
          </p:nvPicPr>
          <p:blipFill>
            <a:blip r:embed="rId16" cstate="print"/>
            <a:srcRect/>
            <a:stretch>
              <a:fillRect/>
            </a:stretch>
          </p:blipFill>
          <p:spPr bwMode="auto">
            <a:xfrm>
              <a:off x="5257800" y="3962400"/>
              <a:ext cx="306471" cy="459201"/>
            </a:xfrm>
            <a:prstGeom prst="rect">
              <a:avLst/>
            </a:prstGeom>
            <a:noFill/>
            <a:ln w="9525" algn="ctr">
              <a:noFill/>
              <a:miter lim="800000"/>
              <a:headEnd/>
              <a:tailEnd/>
            </a:ln>
          </p:spPr>
        </p:pic>
        <p:pic>
          <p:nvPicPr>
            <p:cNvPr id="22599" name="Picture 17"/>
            <p:cNvPicPr>
              <a:picLocks noChangeArrowheads="1"/>
            </p:cNvPicPr>
            <p:nvPr/>
          </p:nvPicPr>
          <p:blipFill>
            <a:blip r:embed="rId5" cstate="print"/>
            <a:srcRect/>
            <a:stretch>
              <a:fillRect/>
            </a:stretch>
          </p:blipFill>
          <p:spPr bwMode="auto">
            <a:xfrm rot="10800000" flipH="1" flipV="1">
              <a:off x="5410200" y="3886200"/>
              <a:ext cx="128469" cy="126012"/>
            </a:xfrm>
            <a:prstGeom prst="rect">
              <a:avLst/>
            </a:prstGeom>
            <a:noFill/>
            <a:ln w="9525">
              <a:noFill/>
              <a:miter lim="800000"/>
              <a:headEnd/>
              <a:tailEnd/>
            </a:ln>
          </p:spPr>
        </p:pic>
      </p:grpSp>
      <p:grpSp>
        <p:nvGrpSpPr>
          <p:cNvPr id="25" name="Group 401"/>
          <p:cNvGrpSpPr>
            <a:grpSpLocks/>
          </p:cNvGrpSpPr>
          <p:nvPr/>
        </p:nvGrpSpPr>
        <p:grpSpPr bwMode="auto">
          <a:xfrm>
            <a:off x="7453314" y="5348268"/>
            <a:ext cx="1600200" cy="909638"/>
            <a:chOff x="4724400" y="2895600"/>
            <a:chExt cx="1981200" cy="1290953"/>
          </a:xfrm>
        </p:grpSpPr>
        <p:grpSp>
          <p:nvGrpSpPr>
            <p:cNvPr id="26" name="Group 126"/>
            <p:cNvGrpSpPr>
              <a:grpSpLocks/>
            </p:cNvGrpSpPr>
            <p:nvPr/>
          </p:nvGrpSpPr>
          <p:grpSpPr bwMode="auto">
            <a:xfrm>
              <a:off x="5562600" y="2971800"/>
              <a:ext cx="609600" cy="990600"/>
              <a:chOff x="2819400" y="1616563"/>
              <a:chExt cx="557213" cy="837712"/>
            </a:xfrm>
          </p:grpSpPr>
          <p:pic>
            <p:nvPicPr>
              <p:cNvPr id="22595" name="Picture 20" descr="EndUserLeft"/>
              <p:cNvPicPr>
                <a:picLocks noChangeAspect="1" noChangeArrowheads="1"/>
              </p:cNvPicPr>
              <p:nvPr/>
            </p:nvPicPr>
            <p:blipFill>
              <a:blip r:embed="rId6" cstate="print"/>
              <a:srcRect/>
              <a:stretch>
                <a:fillRect/>
              </a:stretch>
            </p:blipFill>
            <p:spPr bwMode="auto">
              <a:xfrm>
                <a:off x="2819400" y="1676400"/>
                <a:ext cx="557213" cy="777875"/>
              </a:xfrm>
              <a:prstGeom prst="rect">
                <a:avLst/>
              </a:prstGeom>
              <a:noFill/>
              <a:ln w="9525">
                <a:noFill/>
                <a:miter lim="800000"/>
                <a:headEnd/>
                <a:tailEnd/>
              </a:ln>
            </p:spPr>
          </p:pic>
          <p:pic>
            <p:nvPicPr>
              <p:cNvPr id="22596" name="Picture 17"/>
              <p:cNvPicPr>
                <a:picLocks noChangeArrowheads="1"/>
              </p:cNvPicPr>
              <p:nvPr/>
            </p:nvPicPr>
            <p:blipFill>
              <a:blip r:embed="rId5" cstate="print"/>
              <a:srcRect/>
              <a:stretch>
                <a:fillRect/>
              </a:stretch>
            </p:blipFill>
            <p:spPr bwMode="auto">
              <a:xfrm rot="10800000" flipH="1" flipV="1">
                <a:off x="2895600" y="1616563"/>
                <a:ext cx="112411" cy="126012"/>
              </a:xfrm>
              <a:prstGeom prst="rect">
                <a:avLst/>
              </a:prstGeom>
              <a:noFill/>
              <a:ln w="9525">
                <a:noFill/>
                <a:miter lim="800000"/>
                <a:headEnd/>
                <a:tailEnd/>
              </a:ln>
            </p:spPr>
          </p:pic>
        </p:grpSp>
        <p:sp>
          <p:nvSpPr>
            <p:cNvPr id="22587" name="Line 113"/>
            <p:cNvSpPr>
              <a:spLocks noChangeShapeType="1"/>
            </p:cNvSpPr>
            <p:nvPr/>
          </p:nvSpPr>
          <p:spPr bwMode="auto">
            <a:xfrm>
              <a:off x="5128218" y="3265926"/>
              <a:ext cx="496920" cy="0"/>
            </a:xfrm>
            <a:prstGeom prst="line">
              <a:avLst/>
            </a:prstGeom>
            <a:noFill/>
            <a:ln w="38100">
              <a:solidFill>
                <a:srgbClr val="FF0000"/>
              </a:solidFill>
              <a:round/>
              <a:headEnd/>
              <a:tailEnd/>
            </a:ln>
          </p:spPr>
          <p:txBody>
            <a:bodyPr/>
            <a:lstStyle/>
            <a:p>
              <a:endParaRPr lang="en-IN"/>
            </a:p>
          </p:txBody>
        </p:sp>
        <p:grpSp>
          <p:nvGrpSpPr>
            <p:cNvPr id="27" name="Group 184"/>
            <p:cNvGrpSpPr>
              <a:grpSpLocks/>
            </p:cNvGrpSpPr>
            <p:nvPr/>
          </p:nvGrpSpPr>
          <p:grpSpPr bwMode="auto">
            <a:xfrm>
              <a:off x="4724400" y="2895600"/>
              <a:ext cx="1981200" cy="1290953"/>
              <a:chOff x="70" y="1700"/>
              <a:chExt cx="2570" cy="2476"/>
            </a:xfrm>
          </p:grpSpPr>
          <p:sp>
            <p:nvSpPr>
              <p:cNvPr id="132" name="AutoShape 24"/>
              <p:cNvSpPr>
                <a:spLocks noChangeArrowheads="1"/>
              </p:cNvSpPr>
              <p:nvPr/>
            </p:nvSpPr>
            <p:spPr bwMode="auto">
              <a:xfrm>
                <a:off x="111" y="1728"/>
                <a:ext cx="2496" cy="2400"/>
              </a:xfrm>
              <a:prstGeom prst="roundRect">
                <a:avLst>
                  <a:gd name="adj" fmla="val 2208"/>
                </a:avLst>
              </a:prstGeom>
              <a:gradFill rotWithShape="1">
                <a:gsLst>
                  <a:gs pos="0">
                    <a:srgbClr val="080808">
                      <a:alpha val="4999"/>
                    </a:srgbClr>
                  </a:gs>
                  <a:gs pos="50000">
                    <a:schemeClr val="bg1">
                      <a:alpha val="39998"/>
                    </a:schemeClr>
                  </a:gs>
                  <a:gs pos="100000">
                    <a:srgbClr val="080808">
                      <a:alpha val="4999"/>
                    </a:srgbClr>
                  </a:gs>
                </a:gsLst>
                <a:lin ang="2700000" scaled="1"/>
              </a:gradFill>
              <a:ln w="9525" algn="ctr">
                <a:solidFill>
                  <a:srgbClr val="0183B7"/>
                </a:solidFill>
                <a:round/>
                <a:headEnd/>
                <a:tailEnd/>
              </a:ln>
            </p:spPr>
            <p:txBody>
              <a:bodyPr/>
              <a:lstStyle/>
              <a:p>
                <a:pPr algn="ctr" eaLnBrk="0" fontAlgn="auto" hangingPunct="0">
                  <a:lnSpc>
                    <a:spcPct val="90000"/>
                  </a:lnSpc>
                  <a:spcBef>
                    <a:spcPts val="0"/>
                  </a:spcBef>
                  <a:spcAft>
                    <a:spcPts val="0"/>
                  </a:spcAft>
                  <a:defRPr/>
                </a:pPr>
                <a:endParaRPr lang="en-US" sz="2400" dirty="0">
                  <a:cs typeface="+mn-cs"/>
                </a:endParaRPr>
              </a:p>
            </p:txBody>
          </p:sp>
          <p:sp>
            <p:nvSpPr>
              <p:cNvPr id="22594" name="AutoShape 25"/>
              <p:cNvSpPr>
                <a:spLocks noChangeArrowheads="1"/>
              </p:cNvSpPr>
              <p:nvPr/>
            </p:nvSpPr>
            <p:spPr bwMode="auto">
              <a:xfrm>
                <a:off x="70" y="1700"/>
                <a:ext cx="2570" cy="2476"/>
              </a:xfrm>
              <a:prstGeom prst="roundRect">
                <a:avLst>
                  <a:gd name="adj" fmla="val 2773"/>
                </a:avLst>
              </a:prstGeom>
              <a:noFill/>
              <a:ln w="19050" algn="ctr">
                <a:solidFill>
                  <a:srgbClr val="0183B7"/>
                </a:solidFill>
                <a:round/>
                <a:headEnd/>
                <a:tailEnd/>
              </a:ln>
            </p:spPr>
            <p:txBody>
              <a:bodyPr/>
              <a:lstStyle/>
              <a:p>
                <a:pPr algn="ctr" eaLnBrk="0" hangingPunct="0">
                  <a:lnSpc>
                    <a:spcPct val="90000"/>
                  </a:lnSpc>
                </a:pPr>
                <a:endParaRPr lang="en-US" sz="2400">
                  <a:latin typeface="Calibri" pitchFamily="34" charset="0"/>
                </a:endParaRPr>
              </a:p>
            </p:txBody>
          </p:sp>
        </p:grpSp>
        <p:pic>
          <p:nvPicPr>
            <p:cNvPr id="22589" name="Picture 201"/>
            <p:cNvPicPr>
              <a:picLocks noChangeArrowheads="1"/>
            </p:cNvPicPr>
            <p:nvPr/>
          </p:nvPicPr>
          <p:blipFill>
            <a:blip r:embed="rId2" cstate="print"/>
            <a:srcRect/>
            <a:stretch>
              <a:fillRect/>
            </a:stretch>
          </p:blipFill>
          <p:spPr bwMode="auto">
            <a:xfrm>
              <a:off x="4953000" y="3546117"/>
              <a:ext cx="371211" cy="569276"/>
            </a:xfrm>
            <a:prstGeom prst="rect">
              <a:avLst/>
            </a:prstGeom>
            <a:noFill/>
            <a:ln w="9525">
              <a:noFill/>
              <a:miter lim="800000"/>
              <a:headEnd/>
              <a:tailEnd/>
            </a:ln>
          </p:spPr>
        </p:pic>
        <p:pic>
          <p:nvPicPr>
            <p:cNvPr id="22590" name="Picture 115" descr="Modem"/>
            <p:cNvPicPr>
              <a:picLocks noChangeAspect="1" noChangeArrowheads="1"/>
            </p:cNvPicPr>
            <p:nvPr/>
          </p:nvPicPr>
          <p:blipFill>
            <a:blip r:embed="rId3" cstate="print"/>
            <a:srcRect/>
            <a:stretch>
              <a:fillRect/>
            </a:stretch>
          </p:blipFill>
          <p:spPr bwMode="auto">
            <a:xfrm rot="-5400000">
              <a:off x="4981583" y="3095617"/>
              <a:ext cx="183829" cy="393395"/>
            </a:xfrm>
            <a:prstGeom prst="rect">
              <a:avLst/>
            </a:prstGeom>
            <a:noFill/>
            <a:ln w="9525">
              <a:noFill/>
              <a:miter lim="800000"/>
              <a:headEnd/>
              <a:tailEnd/>
            </a:ln>
          </p:spPr>
        </p:pic>
      </p:grpSp>
      <p:pic>
        <p:nvPicPr>
          <p:cNvPr id="22572" name="Picture 242"/>
          <p:cNvPicPr>
            <a:picLocks noChangeAspect="1" noChangeArrowheads="1"/>
          </p:cNvPicPr>
          <p:nvPr/>
        </p:nvPicPr>
        <p:blipFill>
          <a:blip r:embed="rId17" cstate="print"/>
          <a:srcRect/>
          <a:stretch>
            <a:fillRect/>
          </a:stretch>
        </p:blipFill>
        <p:spPr bwMode="auto">
          <a:xfrm>
            <a:off x="2252664" y="1741468"/>
            <a:ext cx="265113" cy="169863"/>
          </a:xfrm>
          <a:prstGeom prst="rect">
            <a:avLst/>
          </a:prstGeom>
          <a:noFill/>
          <a:ln w="9525">
            <a:noFill/>
            <a:miter lim="800000"/>
            <a:headEnd/>
            <a:tailEnd/>
          </a:ln>
        </p:spPr>
      </p:pic>
      <p:sp>
        <p:nvSpPr>
          <p:cNvPr id="22573" name="Freeform 9"/>
          <p:cNvSpPr>
            <a:spLocks/>
          </p:cNvSpPr>
          <p:nvPr/>
        </p:nvSpPr>
        <p:spPr bwMode="auto">
          <a:xfrm rot="-9149811">
            <a:off x="3038477" y="2241531"/>
            <a:ext cx="1754187" cy="117475"/>
          </a:xfrm>
          <a:custGeom>
            <a:avLst/>
            <a:gdLst>
              <a:gd name="T0" fmla="*/ 0 w 2017"/>
              <a:gd name="T1" fmla="*/ 0 h 97"/>
              <a:gd name="T2" fmla="*/ 762431278 w 2017"/>
              <a:gd name="T3" fmla="*/ 0 h 97"/>
              <a:gd name="T4" fmla="*/ 689818216 w 2017"/>
              <a:gd name="T5" fmla="*/ 140805286 h 97"/>
              <a:gd name="T6" fmla="*/ 1524861686 w 2017"/>
              <a:gd name="T7" fmla="*/ 140805286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57150" cap="rnd">
            <a:solidFill>
              <a:srgbClr val="FF0000"/>
            </a:solidFill>
            <a:round/>
            <a:headEnd type="none" w="sm" len="sm"/>
            <a:tailEnd type="none" w="sm" len="sm"/>
          </a:ln>
        </p:spPr>
        <p:txBody>
          <a:bodyPr/>
          <a:lstStyle/>
          <a:p>
            <a:endParaRPr lang="en-US">
              <a:latin typeface="Calibri" pitchFamily="34" charset="0"/>
            </a:endParaRPr>
          </a:p>
        </p:txBody>
      </p:sp>
      <p:pic>
        <p:nvPicPr>
          <p:cNvPr id="22574" name="Picture 59"/>
          <p:cNvPicPr>
            <a:picLocks noChangeArrowheads="1"/>
          </p:cNvPicPr>
          <p:nvPr/>
        </p:nvPicPr>
        <p:blipFill>
          <a:blip r:embed="rId18" cstate="print"/>
          <a:srcRect/>
          <a:stretch>
            <a:fillRect/>
          </a:stretch>
        </p:blipFill>
        <p:spPr bwMode="auto">
          <a:xfrm>
            <a:off x="2805114" y="1690668"/>
            <a:ext cx="446088" cy="292100"/>
          </a:xfrm>
          <a:prstGeom prst="rect">
            <a:avLst/>
          </a:prstGeom>
          <a:noFill/>
          <a:ln w="9525">
            <a:noFill/>
            <a:miter lim="800000"/>
            <a:headEnd/>
            <a:tailEnd/>
          </a:ln>
        </p:spPr>
      </p:pic>
      <p:sp>
        <p:nvSpPr>
          <p:cNvPr id="22575" name="Freeform 9"/>
          <p:cNvSpPr>
            <a:spLocks/>
          </p:cNvSpPr>
          <p:nvPr/>
        </p:nvSpPr>
        <p:spPr bwMode="auto">
          <a:xfrm rot="-1376454">
            <a:off x="2392364" y="3292456"/>
            <a:ext cx="1754188" cy="119062"/>
          </a:xfrm>
          <a:custGeom>
            <a:avLst/>
            <a:gdLst>
              <a:gd name="T0" fmla="*/ 0 w 2017"/>
              <a:gd name="T1" fmla="*/ 0 h 97"/>
              <a:gd name="T2" fmla="*/ 762431713 w 2017"/>
              <a:gd name="T3" fmla="*/ 0 h 97"/>
              <a:gd name="T4" fmla="*/ 689819479 w 2017"/>
              <a:gd name="T5" fmla="*/ 144635774 h 97"/>
              <a:gd name="T6" fmla="*/ 1524863425 w 2017"/>
              <a:gd name="T7" fmla="*/ 144635774 h 97"/>
              <a:gd name="T8" fmla="*/ 0 60000 65536"/>
              <a:gd name="T9" fmla="*/ 0 60000 65536"/>
              <a:gd name="T10" fmla="*/ 0 60000 65536"/>
              <a:gd name="T11" fmla="*/ 0 60000 65536"/>
              <a:gd name="T12" fmla="*/ 0 w 2017"/>
              <a:gd name="T13" fmla="*/ 0 h 97"/>
              <a:gd name="T14" fmla="*/ 2017 w 2017"/>
              <a:gd name="T15" fmla="*/ 97 h 97"/>
            </a:gdLst>
            <a:ahLst/>
            <a:cxnLst>
              <a:cxn ang="T8">
                <a:pos x="T0" y="T1"/>
              </a:cxn>
              <a:cxn ang="T9">
                <a:pos x="T2" y="T3"/>
              </a:cxn>
              <a:cxn ang="T10">
                <a:pos x="T4" y="T5"/>
              </a:cxn>
              <a:cxn ang="T11">
                <a:pos x="T6" y="T7"/>
              </a:cxn>
            </a:cxnLst>
            <a:rect l="T12" t="T13" r="T14" b="T15"/>
            <a:pathLst>
              <a:path w="2017" h="97">
                <a:moveTo>
                  <a:pt x="0" y="0"/>
                </a:moveTo>
                <a:lnTo>
                  <a:pt x="1008" y="0"/>
                </a:lnTo>
                <a:lnTo>
                  <a:pt x="912" y="96"/>
                </a:lnTo>
                <a:lnTo>
                  <a:pt x="2016" y="96"/>
                </a:lnTo>
              </a:path>
            </a:pathLst>
          </a:custGeom>
          <a:noFill/>
          <a:ln w="57150" cap="rnd">
            <a:solidFill>
              <a:srgbClr val="FF0000"/>
            </a:solidFill>
            <a:round/>
            <a:headEnd type="none" w="sm" len="sm"/>
            <a:tailEnd type="none" w="sm" len="sm"/>
          </a:ln>
        </p:spPr>
        <p:txBody>
          <a:bodyPr/>
          <a:lstStyle/>
          <a:p>
            <a:endParaRPr lang="en-US">
              <a:latin typeface="Calibri" pitchFamily="34" charset="0"/>
            </a:endParaRPr>
          </a:p>
        </p:txBody>
      </p:sp>
      <p:sp>
        <p:nvSpPr>
          <p:cNvPr id="143" name="Freeform 142"/>
          <p:cNvSpPr/>
          <p:nvPr/>
        </p:nvSpPr>
        <p:spPr>
          <a:xfrm>
            <a:off x="2311402" y="1892281"/>
            <a:ext cx="2195512" cy="1797050"/>
          </a:xfrm>
          <a:custGeom>
            <a:avLst/>
            <a:gdLst>
              <a:gd name="connsiteX0" fmla="*/ 903643 w 2194560"/>
              <a:gd name="connsiteY0" fmla="*/ 0 h 1796527"/>
              <a:gd name="connsiteX1" fmla="*/ 2043953 w 2194560"/>
              <a:gd name="connsiteY1" fmla="*/ 860612 h 1796527"/>
              <a:gd name="connsiteX2" fmla="*/ 0 w 2194560"/>
              <a:gd name="connsiteY2" fmla="*/ 1796527 h 1796527"/>
              <a:gd name="connsiteX3" fmla="*/ 0 w 2194560"/>
              <a:gd name="connsiteY3" fmla="*/ 1796527 h 1796527"/>
            </a:gdLst>
            <a:ahLst/>
            <a:cxnLst>
              <a:cxn ang="0">
                <a:pos x="connsiteX0" y="connsiteY0"/>
              </a:cxn>
              <a:cxn ang="0">
                <a:pos x="connsiteX1" y="connsiteY1"/>
              </a:cxn>
              <a:cxn ang="0">
                <a:pos x="connsiteX2" y="connsiteY2"/>
              </a:cxn>
              <a:cxn ang="0">
                <a:pos x="connsiteX3" y="connsiteY3"/>
              </a:cxn>
            </a:cxnLst>
            <a:rect l="l" t="t" r="r" b="b"/>
            <a:pathLst>
              <a:path w="2194560" h="1796527">
                <a:moveTo>
                  <a:pt x="903643" y="0"/>
                </a:moveTo>
                <a:cubicBezTo>
                  <a:pt x="1549101" y="280595"/>
                  <a:pt x="2194560" y="561191"/>
                  <a:pt x="2043953" y="860612"/>
                </a:cubicBezTo>
                <a:cubicBezTo>
                  <a:pt x="1893346" y="1160033"/>
                  <a:pt x="0" y="1796527"/>
                  <a:pt x="0" y="1796527"/>
                </a:cubicBezTo>
                <a:lnTo>
                  <a:pt x="0" y="1796527"/>
                </a:lnTo>
              </a:path>
            </a:pathLst>
          </a:custGeom>
          <a:ln w="38100">
            <a:solidFill>
              <a:srgbClr val="33CC33"/>
            </a:solidFill>
            <a:prstDash val="sysDot"/>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n-US" dirty="0"/>
          </a:p>
        </p:txBody>
      </p:sp>
      <p:sp>
        <p:nvSpPr>
          <p:cNvPr id="144" name="Freeform 143"/>
          <p:cNvSpPr/>
          <p:nvPr/>
        </p:nvSpPr>
        <p:spPr>
          <a:xfrm>
            <a:off x="2516189" y="1776393"/>
            <a:ext cx="3556000" cy="1827213"/>
          </a:xfrm>
          <a:custGeom>
            <a:avLst/>
            <a:gdLst>
              <a:gd name="connsiteX0" fmla="*/ 4765638 w 4765638"/>
              <a:gd name="connsiteY0" fmla="*/ 0 h 3119718"/>
              <a:gd name="connsiteX1" fmla="*/ 2753958 w 4765638"/>
              <a:gd name="connsiteY1" fmla="*/ 1957892 h 3119718"/>
              <a:gd name="connsiteX2" fmla="*/ 0 w 4765638"/>
              <a:gd name="connsiteY2" fmla="*/ 3119718 h 3119718"/>
              <a:gd name="connsiteX3" fmla="*/ 0 w 4765638"/>
              <a:gd name="connsiteY3" fmla="*/ 3119718 h 3119718"/>
            </a:gdLst>
            <a:ahLst/>
            <a:cxnLst>
              <a:cxn ang="0">
                <a:pos x="connsiteX0" y="connsiteY0"/>
              </a:cxn>
              <a:cxn ang="0">
                <a:pos x="connsiteX1" y="connsiteY1"/>
              </a:cxn>
              <a:cxn ang="0">
                <a:pos x="connsiteX2" y="connsiteY2"/>
              </a:cxn>
              <a:cxn ang="0">
                <a:pos x="connsiteX3" y="connsiteY3"/>
              </a:cxn>
            </a:cxnLst>
            <a:rect l="l" t="t" r="r" b="b"/>
            <a:pathLst>
              <a:path w="4765638" h="3119718">
                <a:moveTo>
                  <a:pt x="4765638" y="0"/>
                </a:moveTo>
                <a:cubicBezTo>
                  <a:pt x="4156934" y="718969"/>
                  <a:pt x="3548231" y="1437939"/>
                  <a:pt x="2753958" y="1957892"/>
                </a:cubicBezTo>
                <a:cubicBezTo>
                  <a:pt x="1959685" y="2477845"/>
                  <a:pt x="0" y="3119718"/>
                  <a:pt x="0" y="3119718"/>
                </a:cubicBezTo>
                <a:lnTo>
                  <a:pt x="0" y="3119718"/>
                </a:lnTo>
              </a:path>
            </a:pathLst>
          </a:custGeom>
          <a:ln w="38100">
            <a:solidFill>
              <a:srgbClr val="33CC33"/>
            </a:solidFill>
            <a:prstDash val="sysDot"/>
          </a:ln>
        </p:spPr>
        <p:style>
          <a:lnRef idx="1">
            <a:schemeClr val="dk1"/>
          </a:lnRef>
          <a:fillRef idx="0">
            <a:schemeClr val="dk1"/>
          </a:fillRef>
          <a:effectRef idx="0">
            <a:schemeClr val="dk1"/>
          </a:effectRef>
          <a:fontRef idx="minor">
            <a:schemeClr val="tx1"/>
          </a:fontRef>
        </p:style>
        <p:txBody>
          <a:bodyPr anchor="ctr"/>
          <a:lstStyle/>
          <a:p>
            <a:pPr algn="ctr">
              <a:defRPr/>
            </a:pPr>
            <a:endParaRPr lang="en-US" dirty="0"/>
          </a:p>
        </p:txBody>
      </p:sp>
      <p:sp>
        <p:nvSpPr>
          <p:cNvPr id="145" name="Freeform 144"/>
          <p:cNvSpPr/>
          <p:nvPr/>
        </p:nvSpPr>
        <p:spPr>
          <a:xfrm>
            <a:off x="2452689" y="1989118"/>
            <a:ext cx="5087938" cy="1635125"/>
          </a:xfrm>
          <a:custGeom>
            <a:avLst/>
            <a:gdLst>
              <a:gd name="connsiteX0" fmla="*/ 0 w 5088367"/>
              <a:gd name="connsiteY0" fmla="*/ 1635162 h 1635162"/>
              <a:gd name="connsiteX1" fmla="*/ 2226833 w 5088367"/>
              <a:gd name="connsiteY1" fmla="*/ 925157 h 1635162"/>
              <a:gd name="connsiteX2" fmla="*/ 5088367 w 5088367"/>
              <a:gd name="connsiteY2" fmla="*/ 0 h 1635162"/>
              <a:gd name="connsiteX3" fmla="*/ 5088367 w 5088367"/>
              <a:gd name="connsiteY3" fmla="*/ 0 h 1635162"/>
            </a:gdLst>
            <a:ahLst/>
            <a:cxnLst>
              <a:cxn ang="0">
                <a:pos x="connsiteX0" y="connsiteY0"/>
              </a:cxn>
              <a:cxn ang="0">
                <a:pos x="connsiteX1" y="connsiteY1"/>
              </a:cxn>
              <a:cxn ang="0">
                <a:pos x="connsiteX2" y="connsiteY2"/>
              </a:cxn>
              <a:cxn ang="0">
                <a:pos x="connsiteX3" y="connsiteY3"/>
              </a:cxn>
            </a:cxnLst>
            <a:rect l="l" t="t" r="r" b="b"/>
            <a:pathLst>
              <a:path w="5088367" h="1635162">
                <a:moveTo>
                  <a:pt x="0" y="1635162"/>
                </a:moveTo>
                <a:lnTo>
                  <a:pt x="2226833" y="925157"/>
                </a:lnTo>
                <a:lnTo>
                  <a:pt x="5088367" y="0"/>
                </a:lnTo>
                <a:lnTo>
                  <a:pt x="5088367" y="0"/>
                </a:lnTo>
              </a:path>
            </a:pathLst>
          </a:custGeom>
          <a:ln w="38100">
            <a:solidFill>
              <a:srgbClr val="33CC33"/>
            </a:solidFill>
            <a:prstDash val="sysDot"/>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n-US" dirty="0"/>
          </a:p>
        </p:txBody>
      </p:sp>
      <p:sp>
        <p:nvSpPr>
          <p:cNvPr id="146" name="Freeform 145"/>
          <p:cNvSpPr/>
          <p:nvPr/>
        </p:nvSpPr>
        <p:spPr>
          <a:xfrm>
            <a:off x="2559052" y="2833668"/>
            <a:ext cx="5035550" cy="703263"/>
          </a:xfrm>
          <a:custGeom>
            <a:avLst/>
            <a:gdLst>
              <a:gd name="connsiteX0" fmla="*/ 5034579 w 5034579"/>
              <a:gd name="connsiteY0" fmla="*/ 485887 h 819374"/>
              <a:gd name="connsiteX1" fmla="*/ 3356386 w 5034579"/>
              <a:gd name="connsiteY1" fmla="*/ 55581 h 819374"/>
              <a:gd name="connsiteX2" fmla="*/ 0 w 5034579"/>
              <a:gd name="connsiteY2" fmla="*/ 819374 h 819374"/>
              <a:gd name="connsiteX3" fmla="*/ 0 w 5034579"/>
              <a:gd name="connsiteY3" fmla="*/ 819374 h 819374"/>
            </a:gdLst>
            <a:ahLst/>
            <a:cxnLst>
              <a:cxn ang="0">
                <a:pos x="connsiteX0" y="connsiteY0"/>
              </a:cxn>
              <a:cxn ang="0">
                <a:pos x="connsiteX1" y="connsiteY1"/>
              </a:cxn>
              <a:cxn ang="0">
                <a:pos x="connsiteX2" y="connsiteY2"/>
              </a:cxn>
              <a:cxn ang="0">
                <a:pos x="connsiteX3" y="connsiteY3"/>
              </a:cxn>
            </a:cxnLst>
            <a:rect l="l" t="t" r="r" b="b"/>
            <a:pathLst>
              <a:path w="5034579" h="819374">
                <a:moveTo>
                  <a:pt x="5034579" y="485887"/>
                </a:moveTo>
                <a:cubicBezTo>
                  <a:pt x="4615030" y="242943"/>
                  <a:pt x="4195482" y="0"/>
                  <a:pt x="3356386" y="55581"/>
                </a:cubicBezTo>
                <a:cubicBezTo>
                  <a:pt x="2517290" y="111162"/>
                  <a:pt x="0" y="819374"/>
                  <a:pt x="0" y="819374"/>
                </a:cubicBezTo>
                <a:lnTo>
                  <a:pt x="0" y="819374"/>
                </a:lnTo>
              </a:path>
            </a:pathLst>
          </a:custGeom>
          <a:ln w="38100">
            <a:solidFill>
              <a:srgbClr val="33CC33"/>
            </a:solidFill>
            <a:prstDash val="sysDot"/>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n-US" dirty="0"/>
          </a:p>
        </p:txBody>
      </p:sp>
      <p:sp>
        <p:nvSpPr>
          <p:cNvPr id="147" name="Freeform 146"/>
          <p:cNvSpPr/>
          <p:nvPr/>
        </p:nvSpPr>
        <p:spPr>
          <a:xfrm>
            <a:off x="2441577" y="3019406"/>
            <a:ext cx="5173662" cy="1422400"/>
          </a:xfrm>
          <a:custGeom>
            <a:avLst/>
            <a:gdLst>
              <a:gd name="connsiteX0" fmla="*/ 5174428 w 5174428"/>
              <a:gd name="connsiteY0" fmla="*/ 1421802 h 1421802"/>
              <a:gd name="connsiteX1" fmla="*/ 3195021 w 5174428"/>
              <a:gd name="connsiteY1" fmla="*/ 141642 h 1421802"/>
              <a:gd name="connsiteX2" fmla="*/ 0 w 5174428"/>
              <a:gd name="connsiteY2" fmla="*/ 571948 h 1421802"/>
              <a:gd name="connsiteX3" fmla="*/ 0 w 5174428"/>
              <a:gd name="connsiteY3" fmla="*/ 571948 h 1421802"/>
            </a:gdLst>
            <a:ahLst/>
            <a:cxnLst>
              <a:cxn ang="0">
                <a:pos x="connsiteX0" y="connsiteY0"/>
              </a:cxn>
              <a:cxn ang="0">
                <a:pos x="connsiteX1" y="connsiteY1"/>
              </a:cxn>
              <a:cxn ang="0">
                <a:pos x="connsiteX2" y="connsiteY2"/>
              </a:cxn>
              <a:cxn ang="0">
                <a:pos x="connsiteX3" y="connsiteY3"/>
              </a:cxn>
            </a:cxnLst>
            <a:rect l="l" t="t" r="r" b="b"/>
            <a:pathLst>
              <a:path w="5174428" h="1421802">
                <a:moveTo>
                  <a:pt x="5174428" y="1421802"/>
                </a:moveTo>
                <a:cubicBezTo>
                  <a:pt x="4615927" y="852543"/>
                  <a:pt x="4057426" y="283284"/>
                  <a:pt x="3195021" y="141642"/>
                </a:cubicBezTo>
                <a:cubicBezTo>
                  <a:pt x="2332616" y="0"/>
                  <a:pt x="0" y="571948"/>
                  <a:pt x="0" y="571948"/>
                </a:cubicBezTo>
                <a:lnTo>
                  <a:pt x="0" y="571948"/>
                </a:lnTo>
              </a:path>
            </a:pathLst>
          </a:custGeom>
          <a:ln w="38100">
            <a:solidFill>
              <a:srgbClr val="33CC33"/>
            </a:solidFill>
            <a:prstDash val="sysDot"/>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n-US" dirty="0"/>
          </a:p>
        </p:txBody>
      </p:sp>
      <p:sp>
        <p:nvSpPr>
          <p:cNvPr id="148" name="Freeform 147"/>
          <p:cNvSpPr/>
          <p:nvPr/>
        </p:nvSpPr>
        <p:spPr>
          <a:xfrm>
            <a:off x="2430464" y="3216256"/>
            <a:ext cx="5218113" cy="2430462"/>
          </a:xfrm>
          <a:custGeom>
            <a:avLst/>
            <a:gdLst>
              <a:gd name="connsiteX0" fmla="*/ 5217459 w 5217459"/>
              <a:gd name="connsiteY0" fmla="*/ 2431228 h 2431228"/>
              <a:gd name="connsiteX1" fmla="*/ 3119718 w 5217459"/>
              <a:gd name="connsiteY1" fmla="*/ 333487 h 2431228"/>
              <a:gd name="connsiteX2" fmla="*/ 0 w 5217459"/>
              <a:gd name="connsiteY2" fmla="*/ 430305 h 2431228"/>
              <a:gd name="connsiteX3" fmla="*/ 0 w 5217459"/>
              <a:gd name="connsiteY3" fmla="*/ 430305 h 2431228"/>
            </a:gdLst>
            <a:ahLst/>
            <a:cxnLst>
              <a:cxn ang="0">
                <a:pos x="connsiteX0" y="connsiteY0"/>
              </a:cxn>
              <a:cxn ang="0">
                <a:pos x="connsiteX1" y="connsiteY1"/>
              </a:cxn>
              <a:cxn ang="0">
                <a:pos x="connsiteX2" y="connsiteY2"/>
              </a:cxn>
              <a:cxn ang="0">
                <a:pos x="connsiteX3" y="connsiteY3"/>
              </a:cxn>
            </a:cxnLst>
            <a:rect l="l" t="t" r="r" b="b"/>
            <a:pathLst>
              <a:path w="5217459" h="2431228">
                <a:moveTo>
                  <a:pt x="5217459" y="2431228"/>
                </a:moveTo>
                <a:cubicBezTo>
                  <a:pt x="4603377" y="1549101"/>
                  <a:pt x="3989295" y="666974"/>
                  <a:pt x="3119718" y="333487"/>
                </a:cubicBezTo>
                <a:cubicBezTo>
                  <a:pt x="2250141" y="0"/>
                  <a:pt x="0" y="430305"/>
                  <a:pt x="0" y="430305"/>
                </a:cubicBezTo>
                <a:lnTo>
                  <a:pt x="0" y="430305"/>
                </a:lnTo>
              </a:path>
            </a:pathLst>
          </a:custGeom>
          <a:ln w="38100">
            <a:solidFill>
              <a:srgbClr val="33CC33"/>
            </a:solidFill>
            <a:prstDash val="sysDot"/>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n-US" dirty="0"/>
          </a:p>
        </p:txBody>
      </p:sp>
      <p:pic>
        <p:nvPicPr>
          <p:cNvPr id="22583" name="Picture 13" descr="RouterSecurity"/>
          <p:cNvPicPr>
            <a:picLocks noChangeAspect="1" noChangeArrowheads="1"/>
          </p:cNvPicPr>
          <p:nvPr/>
        </p:nvPicPr>
        <p:blipFill>
          <a:blip r:embed="rId19" cstate="print"/>
          <a:srcRect/>
          <a:stretch>
            <a:fillRect/>
          </a:stretch>
        </p:blipFill>
        <p:spPr bwMode="auto">
          <a:xfrm>
            <a:off x="2043114" y="3443268"/>
            <a:ext cx="457200" cy="381000"/>
          </a:xfrm>
          <a:prstGeom prst="rect">
            <a:avLst/>
          </a:prstGeom>
          <a:noFill/>
          <a:ln w="9525">
            <a:noFill/>
            <a:miter lim="800000"/>
            <a:headEnd/>
            <a:tailEnd/>
          </a:ln>
        </p:spPr>
      </p:pic>
      <p:sp>
        <p:nvSpPr>
          <p:cNvPr id="22585" name="Text Box 247"/>
          <p:cNvSpPr txBox="1">
            <a:spLocks noChangeArrowheads="1"/>
          </p:cNvSpPr>
          <p:nvPr/>
        </p:nvSpPr>
        <p:spPr bwMode="auto">
          <a:xfrm>
            <a:off x="428627" y="2716193"/>
            <a:ext cx="2786062" cy="369888"/>
          </a:xfrm>
          <a:prstGeom prst="rect">
            <a:avLst/>
          </a:prstGeom>
          <a:noFill/>
          <a:ln w="9525" algn="ctr">
            <a:noFill/>
            <a:miter lim="800000"/>
            <a:headEnd/>
            <a:tailEnd/>
          </a:ln>
        </p:spPr>
        <p:txBody>
          <a:bodyPr>
            <a:spAutoFit/>
          </a:bodyPr>
          <a:lstStyle/>
          <a:p>
            <a:pPr>
              <a:spcBef>
                <a:spcPct val="50000"/>
              </a:spcBef>
            </a:pPr>
            <a:r>
              <a:rPr lang="en-US" b="1">
                <a:latin typeface="Calibri" pitchFamily="34" charset="0"/>
              </a:rPr>
              <a:t>Apollo Hospital -  Chennai </a:t>
            </a:r>
          </a:p>
        </p:txBody>
      </p:sp>
      <p:sp>
        <p:nvSpPr>
          <p:cNvPr id="149" name="Text Box 247"/>
          <p:cNvSpPr txBox="1">
            <a:spLocks noChangeArrowheads="1"/>
          </p:cNvSpPr>
          <p:nvPr/>
        </p:nvSpPr>
        <p:spPr bwMode="auto">
          <a:xfrm>
            <a:off x="6129330" y="1633508"/>
            <a:ext cx="1214453" cy="369332"/>
          </a:xfrm>
          <a:prstGeom prst="rect">
            <a:avLst/>
          </a:prstGeom>
          <a:noFill/>
          <a:ln w="9525" algn="ctr">
            <a:noFill/>
            <a:miter lim="800000"/>
            <a:headEnd/>
            <a:tailEnd/>
          </a:ln>
        </p:spPr>
        <p:txBody>
          <a:bodyPr wrap="square">
            <a:spAutoFit/>
          </a:bodyPr>
          <a:lstStyle/>
          <a:p>
            <a:pPr>
              <a:spcBef>
                <a:spcPct val="50000"/>
              </a:spcBef>
            </a:pPr>
            <a:r>
              <a:rPr lang="en-US" b="1" dirty="0" smtClean="0">
                <a:latin typeface="Calibri" pitchFamily="34" charset="0"/>
              </a:rPr>
              <a:t>Port Blair</a:t>
            </a:r>
            <a:endParaRPr lang="en-US" b="1" dirty="0">
              <a:latin typeface="Calibri" pitchFamily="34" charset="0"/>
            </a:endParaRPr>
          </a:p>
        </p:txBody>
      </p:sp>
      <p:sp>
        <p:nvSpPr>
          <p:cNvPr id="161" name="Text Box 247"/>
          <p:cNvSpPr txBox="1">
            <a:spLocks noChangeArrowheads="1"/>
          </p:cNvSpPr>
          <p:nvPr/>
        </p:nvSpPr>
        <p:spPr bwMode="auto">
          <a:xfrm>
            <a:off x="7572396" y="1357298"/>
            <a:ext cx="1800256" cy="369332"/>
          </a:xfrm>
          <a:prstGeom prst="rect">
            <a:avLst/>
          </a:prstGeom>
          <a:noFill/>
          <a:ln w="9525" algn="ctr">
            <a:noFill/>
            <a:miter lim="800000"/>
            <a:headEnd/>
            <a:tailEnd/>
          </a:ln>
        </p:spPr>
        <p:txBody>
          <a:bodyPr wrap="square">
            <a:spAutoFit/>
          </a:bodyPr>
          <a:lstStyle/>
          <a:p>
            <a:pPr>
              <a:spcBef>
                <a:spcPct val="50000"/>
              </a:spcBef>
            </a:pPr>
            <a:r>
              <a:rPr lang="en-US" b="1" dirty="0" err="1" smtClean="0">
                <a:latin typeface="Calibri" pitchFamily="34" charset="0"/>
              </a:rPr>
              <a:t>Guwahati</a:t>
            </a:r>
            <a:endParaRPr lang="en-US" b="1" dirty="0">
              <a:latin typeface="Calibri" pitchFamily="34" charset="0"/>
            </a:endParaRPr>
          </a:p>
        </p:txBody>
      </p:sp>
      <p:sp>
        <p:nvSpPr>
          <p:cNvPr id="162" name="Text Box 247"/>
          <p:cNvSpPr txBox="1">
            <a:spLocks noChangeArrowheads="1"/>
          </p:cNvSpPr>
          <p:nvPr/>
        </p:nvSpPr>
        <p:spPr bwMode="auto">
          <a:xfrm>
            <a:off x="7643834" y="2571744"/>
            <a:ext cx="1081114" cy="369332"/>
          </a:xfrm>
          <a:prstGeom prst="rect">
            <a:avLst/>
          </a:prstGeom>
          <a:noFill/>
          <a:ln w="9525" algn="ctr">
            <a:noFill/>
            <a:miter lim="800000"/>
            <a:headEnd/>
            <a:tailEnd/>
          </a:ln>
        </p:spPr>
        <p:txBody>
          <a:bodyPr wrap="square">
            <a:spAutoFit/>
          </a:bodyPr>
          <a:lstStyle/>
          <a:p>
            <a:pPr>
              <a:spcBef>
                <a:spcPct val="50000"/>
              </a:spcBef>
            </a:pPr>
            <a:r>
              <a:rPr lang="en-US" b="1" dirty="0" err="1" smtClean="0">
                <a:latin typeface="Calibri" pitchFamily="34" charset="0"/>
              </a:rPr>
              <a:t>Burdwan</a:t>
            </a:r>
            <a:endParaRPr lang="en-US" b="1" dirty="0">
              <a:latin typeface="Calibri" pitchFamily="34" charset="0"/>
            </a:endParaRPr>
          </a:p>
        </p:txBody>
      </p:sp>
      <p:sp>
        <p:nvSpPr>
          <p:cNvPr id="163" name="Text Box 247"/>
          <p:cNvSpPr txBox="1">
            <a:spLocks noChangeArrowheads="1"/>
          </p:cNvSpPr>
          <p:nvPr/>
        </p:nvSpPr>
        <p:spPr bwMode="auto">
          <a:xfrm>
            <a:off x="7715272" y="3916924"/>
            <a:ext cx="1076352" cy="369332"/>
          </a:xfrm>
          <a:prstGeom prst="rect">
            <a:avLst/>
          </a:prstGeom>
          <a:noFill/>
          <a:ln w="9525" algn="ctr">
            <a:noFill/>
            <a:miter lim="800000"/>
            <a:headEnd/>
            <a:tailEnd/>
          </a:ln>
        </p:spPr>
        <p:txBody>
          <a:bodyPr wrap="square">
            <a:spAutoFit/>
          </a:bodyPr>
          <a:lstStyle/>
          <a:p>
            <a:pPr>
              <a:spcBef>
                <a:spcPct val="50000"/>
              </a:spcBef>
            </a:pPr>
            <a:r>
              <a:rPr lang="en-US" b="1" dirty="0" err="1" smtClean="0">
                <a:latin typeface="Calibri" pitchFamily="34" charset="0"/>
              </a:rPr>
              <a:t>Siliguri</a:t>
            </a:r>
            <a:endParaRPr lang="en-US" b="1" dirty="0">
              <a:latin typeface="Calibri" pitchFamily="34" charset="0"/>
            </a:endParaRPr>
          </a:p>
        </p:txBody>
      </p:sp>
      <p:sp>
        <p:nvSpPr>
          <p:cNvPr id="164" name="Text Box 247"/>
          <p:cNvSpPr txBox="1">
            <a:spLocks noChangeArrowheads="1"/>
          </p:cNvSpPr>
          <p:nvPr/>
        </p:nvSpPr>
        <p:spPr bwMode="auto">
          <a:xfrm>
            <a:off x="7639052" y="5059932"/>
            <a:ext cx="1290666" cy="369332"/>
          </a:xfrm>
          <a:prstGeom prst="rect">
            <a:avLst/>
          </a:prstGeom>
          <a:noFill/>
          <a:ln w="9525" algn="ctr">
            <a:noFill/>
            <a:miter lim="800000"/>
            <a:headEnd/>
            <a:tailEnd/>
          </a:ln>
        </p:spPr>
        <p:txBody>
          <a:bodyPr wrap="square">
            <a:spAutoFit/>
          </a:bodyPr>
          <a:lstStyle/>
          <a:p>
            <a:pPr>
              <a:spcBef>
                <a:spcPct val="50000"/>
              </a:spcBef>
            </a:pPr>
            <a:r>
              <a:rPr lang="en-US" b="1" dirty="0" smtClean="0">
                <a:latin typeface="Calibri" pitchFamily="34" charset="0"/>
              </a:rPr>
              <a:t>Durgapur</a:t>
            </a:r>
            <a:endParaRPr lang="en-US" b="1" dirty="0">
              <a:latin typeface="Calibri" pitchFamily="34" charset="0"/>
            </a:endParaRPr>
          </a:p>
        </p:txBody>
      </p:sp>
      <p:pic>
        <p:nvPicPr>
          <p:cNvPr id="22576" name="Picture 84" descr="wan-cloud"/>
          <p:cNvPicPr>
            <a:picLocks noChangeAspect="1" noChangeArrowheads="1"/>
          </p:cNvPicPr>
          <p:nvPr/>
        </p:nvPicPr>
        <p:blipFill>
          <a:blip r:embed="rId20" cstate="print"/>
          <a:srcRect/>
          <a:stretch>
            <a:fillRect/>
          </a:stretch>
        </p:blipFill>
        <p:spPr bwMode="auto">
          <a:xfrm>
            <a:off x="3714744" y="2214554"/>
            <a:ext cx="2286000" cy="1470025"/>
          </a:xfrm>
          <a:prstGeom prst="rect">
            <a:avLst/>
          </a:prstGeom>
          <a:noFill/>
          <a:ln w="9525">
            <a:noFill/>
            <a:miter lim="800000"/>
            <a:headEnd/>
            <a:tailEnd/>
          </a:ln>
        </p:spPr>
      </p:pic>
      <p:sp>
        <p:nvSpPr>
          <p:cNvPr id="22584" name="Text Box 325"/>
          <p:cNvSpPr txBox="1">
            <a:spLocks noChangeArrowheads="1"/>
          </p:cNvSpPr>
          <p:nvPr/>
        </p:nvSpPr>
        <p:spPr bwMode="auto">
          <a:xfrm>
            <a:off x="4214810" y="2714620"/>
            <a:ext cx="1643063" cy="369332"/>
          </a:xfrm>
          <a:prstGeom prst="rect">
            <a:avLst/>
          </a:prstGeom>
          <a:noFill/>
          <a:ln w="9525">
            <a:noFill/>
            <a:miter lim="800000"/>
            <a:headEnd/>
            <a:tailEnd/>
          </a:ln>
        </p:spPr>
        <p:txBody>
          <a:bodyPr>
            <a:spAutoFit/>
          </a:bodyPr>
          <a:lstStyle/>
          <a:p>
            <a:pPr>
              <a:spcBef>
                <a:spcPct val="50000"/>
              </a:spcBef>
            </a:pPr>
            <a:r>
              <a:rPr lang="en-US" b="1" dirty="0" smtClean="0">
                <a:latin typeface="Calibri" pitchFamily="34" charset="0"/>
              </a:rPr>
              <a:t>Network</a:t>
            </a:r>
            <a:endParaRPr lang="en-US" b="1"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3"/>
          <p:cNvSpPr>
            <a:spLocks noChangeArrowheads="1"/>
          </p:cNvSpPr>
          <p:nvPr/>
        </p:nvSpPr>
        <p:spPr bwMode="auto">
          <a:xfrm>
            <a:off x="0" y="1141413"/>
            <a:ext cx="5065713" cy="5454650"/>
          </a:xfrm>
          <a:prstGeom prst="rect">
            <a:avLst/>
          </a:prstGeom>
          <a:solidFill>
            <a:srgbClr val="E4E4E4"/>
          </a:solidFill>
          <a:ln w="9525" algn="ctr">
            <a:noFill/>
            <a:miter lim="800000"/>
            <a:headEnd/>
            <a:tailEnd/>
          </a:ln>
        </p:spPr>
        <p:txBody>
          <a:bodyPr lIns="82124" tIns="41061" rIns="82124" bIns="41061" anchor="ctr">
            <a:spAutoFit/>
          </a:bodyPr>
          <a:lstStyle/>
          <a:p>
            <a:endParaRPr lang="en-US"/>
          </a:p>
        </p:txBody>
      </p:sp>
      <p:sp>
        <p:nvSpPr>
          <p:cNvPr id="39939" name="Line 24"/>
          <p:cNvSpPr>
            <a:spLocks noChangeShapeType="1"/>
          </p:cNvSpPr>
          <p:nvPr/>
        </p:nvSpPr>
        <p:spPr bwMode="auto">
          <a:xfrm flipV="1">
            <a:off x="5065713" y="1139825"/>
            <a:ext cx="0" cy="5454650"/>
          </a:xfrm>
          <a:prstGeom prst="line">
            <a:avLst/>
          </a:prstGeom>
          <a:noFill/>
          <a:ln w="9525">
            <a:solidFill>
              <a:srgbClr val="969696"/>
            </a:solidFill>
            <a:round/>
            <a:headEnd/>
            <a:tailEnd/>
          </a:ln>
        </p:spPr>
        <p:txBody>
          <a:bodyPr lIns="82124" tIns="41061" rIns="82124" bIns="41061" anchor="ctr">
            <a:spAutoFit/>
          </a:bodyPr>
          <a:lstStyle/>
          <a:p>
            <a:endParaRPr lang="en-US"/>
          </a:p>
        </p:txBody>
      </p:sp>
      <p:sp>
        <p:nvSpPr>
          <p:cNvPr id="39940" name="Text Box 15"/>
          <p:cNvSpPr txBox="1">
            <a:spLocks noChangeArrowheads="1"/>
          </p:cNvSpPr>
          <p:nvPr/>
        </p:nvSpPr>
        <p:spPr bwMode="auto">
          <a:xfrm>
            <a:off x="333375" y="1774825"/>
            <a:ext cx="4414838" cy="825500"/>
          </a:xfrm>
          <a:prstGeom prst="rect">
            <a:avLst/>
          </a:prstGeom>
          <a:noFill/>
          <a:ln w="9525" algn="ctr">
            <a:noFill/>
            <a:miter lim="800000"/>
            <a:headEnd/>
            <a:tailEnd/>
          </a:ln>
        </p:spPr>
        <p:txBody>
          <a:bodyPr lIns="82124" tIns="41061" rIns="82124" bIns="41061">
            <a:spAutoFit/>
          </a:bodyPr>
          <a:lstStyle/>
          <a:p>
            <a:pPr defTabSz="814388"/>
            <a:r>
              <a:rPr lang="en-GB" sz="1800">
                <a:solidFill>
                  <a:schemeClr val="accent2"/>
                </a:solidFill>
              </a:rPr>
              <a:t>Online, NHS Choices provides text, audio, video, and other resources to help citizens make informed choices</a:t>
            </a:r>
            <a:endParaRPr lang="en-US" sz="1800">
              <a:solidFill>
                <a:schemeClr val="accent2"/>
              </a:solidFill>
            </a:endParaRPr>
          </a:p>
        </p:txBody>
      </p:sp>
      <p:sp>
        <p:nvSpPr>
          <p:cNvPr id="39941" name="Rectangle 18"/>
          <p:cNvSpPr>
            <a:spLocks noGrp="1" noChangeArrowheads="1"/>
          </p:cNvSpPr>
          <p:nvPr>
            <p:ph type="title"/>
          </p:nvPr>
        </p:nvSpPr>
        <p:spPr/>
        <p:txBody>
          <a:bodyPr/>
          <a:lstStyle/>
          <a:p>
            <a:pPr eaLnBrk="1" hangingPunct="1"/>
            <a:r>
              <a:rPr lang="en-GB" smtClean="0"/>
              <a:t>Connected Citizens</a:t>
            </a:r>
            <a:endParaRPr lang="en-US" smtClean="0"/>
          </a:p>
        </p:txBody>
      </p:sp>
      <p:sp>
        <p:nvSpPr>
          <p:cNvPr id="39942" name="Rectangle 19"/>
          <p:cNvSpPr>
            <a:spLocks noGrp="1" noChangeArrowheads="1"/>
          </p:cNvSpPr>
          <p:nvPr>
            <p:ph type="body" idx="1"/>
          </p:nvPr>
        </p:nvSpPr>
        <p:spPr>
          <a:xfrm>
            <a:off x="5135563" y="1409700"/>
            <a:ext cx="3806825" cy="4937125"/>
          </a:xfrm>
        </p:spPr>
        <p:txBody>
          <a:bodyPr/>
          <a:lstStyle/>
          <a:p>
            <a:r>
              <a:rPr lang="en-GB" sz="1600" b="1" smtClean="0"/>
              <a:t>Health information</a:t>
            </a:r>
          </a:p>
          <a:p>
            <a:pPr marL="390525" lvl="1" indent="0">
              <a:spcBef>
                <a:spcPct val="10000"/>
              </a:spcBef>
            </a:pPr>
            <a:r>
              <a:rPr lang="en-GB" sz="1600" b="1" smtClean="0"/>
              <a:t> Posters, pamphlets, books </a:t>
            </a:r>
          </a:p>
          <a:p>
            <a:pPr marL="390525" lvl="1" indent="0">
              <a:spcBef>
                <a:spcPct val="10000"/>
              </a:spcBef>
            </a:pPr>
            <a:r>
              <a:rPr lang="en-GB" sz="1600" b="1" smtClean="0"/>
              <a:t> Radio programs, TV</a:t>
            </a:r>
          </a:p>
          <a:p>
            <a:pPr marL="390525" lvl="1" indent="0">
              <a:spcBef>
                <a:spcPct val="10000"/>
              </a:spcBef>
            </a:pPr>
            <a:r>
              <a:rPr lang="en-GB" sz="1600" b="1" smtClean="0"/>
              <a:t> Call centers</a:t>
            </a:r>
          </a:p>
          <a:p>
            <a:pPr marL="390525" lvl="1" indent="0">
              <a:spcBef>
                <a:spcPct val="10000"/>
              </a:spcBef>
            </a:pPr>
            <a:r>
              <a:rPr lang="en-GB" sz="1600" b="1" smtClean="0"/>
              <a:t> Videos, CDs, DVDs</a:t>
            </a:r>
          </a:p>
          <a:p>
            <a:pPr marL="390525" lvl="1" indent="0">
              <a:spcBef>
                <a:spcPct val="10000"/>
              </a:spcBef>
            </a:pPr>
            <a:r>
              <a:rPr lang="en-GB" sz="1600" b="1" smtClean="0"/>
              <a:t> Websites</a:t>
            </a:r>
          </a:p>
          <a:p>
            <a:r>
              <a:rPr lang="en-GB" sz="1600" b="1" smtClean="0"/>
              <a:t>Self-support tools</a:t>
            </a:r>
          </a:p>
          <a:p>
            <a:pPr marL="390525" lvl="1" indent="0">
              <a:spcBef>
                <a:spcPct val="10000"/>
              </a:spcBef>
            </a:pPr>
            <a:r>
              <a:rPr lang="en-GB" sz="1600" b="1" smtClean="0"/>
              <a:t> Health risk assessments</a:t>
            </a:r>
          </a:p>
          <a:p>
            <a:pPr marL="390525" lvl="1" indent="0">
              <a:spcBef>
                <a:spcPct val="10000"/>
              </a:spcBef>
            </a:pPr>
            <a:r>
              <a:rPr lang="en-GB" sz="1600" b="1" smtClean="0"/>
              <a:t> Health diaries / records</a:t>
            </a:r>
          </a:p>
          <a:p>
            <a:r>
              <a:rPr lang="en-GB" sz="1600" b="1" smtClean="0"/>
              <a:t>Home monitoring</a:t>
            </a:r>
          </a:p>
          <a:p>
            <a:pPr marL="390525" lvl="1" indent="0">
              <a:spcBef>
                <a:spcPct val="10000"/>
              </a:spcBef>
            </a:pPr>
            <a:r>
              <a:rPr lang="en-GB" sz="1600" b="1" smtClean="0"/>
              <a:t> Diabetes management</a:t>
            </a:r>
          </a:p>
          <a:p>
            <a:pPr marL="390525" lvl="1" indent="0">
              <a:spcBef>
                <a:spcPct val="10000"/>
              </a:spcBef>
            </a:pPr>
            <a:r>
              <a:rPr lang="en-GB" sz="1600" b="1" smtClean="0"/>
              <a:t> Fetal monitoring</a:t>
            </a:r>
          </a:p>
          <a:p>
            <a:pPr marL="390525" lvl="1" indent="0">
              <a:spcBef>
                <a:spcPct val="10000"/>
              </a:spcBef>
            </a:pPr>
            <a:r>
              <a:rPr lang="en-GB" sz="1600" b="1" smtClean="0"/>
              <a:t> SMS reminders</a:t>
            </a:r>
          </a:p>
          <a:p>
            <a:r>
              <a:rPr lang="en-GB" sz="1600" b="1" smtClean="0"/>
              <a:t>Peer support</a:t>
            </a:r>
          </a:p>
          <a:p>
            <a:pPr marL="390525" lvl="1" indent="0">
              <a:spcBef>
                <a:spcPct val="10000"/>
              </a:spcBef>
            </a:pPr>
            <a:r>
              <a:rPr lang="en-GB" sz="1600" b="1" smtClean="0"/>
              <a:t> Health blogs</a:t>
            </a:r>
          </a:p>
          <a:p>
            <a:r>
              <a:rPr lang="en-GB" sz="1600" b="1" smtClean="0"/>
              <a:t>Patient clinician linkage</a:t>
            </a:r>
            <a:endParaRPr lang="en-US" sz="1600" b="1" smtClean="0"/>
          </a:p>
        </p:txBody>
      </p:sp>
      <p:sp>
        <p:nvSpPr>
          <p:cNvPr id="39943" name="Text Box 10"/>
          <p:cNvSpPr txBox="1">
            <a:spLocks noChangeArrowheads="1"/>
          </p:cNvSpPr>
          <p:nvPr/>
        </p:nvSpPr>
        <p:spPr bwMode="auto">
          <a:xfrm>
            <a:off x="679450" y="6338888"/>
            <a:ext cx="1955800" cy="247650"/>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200" b="0"/>
              <a:t>Source: Cisco IBSG, 2008</a:t>
            </a:r>
          </a:p>
        </p:txBody>
      </p:sp>
      <p:pic>
        <p:nvPicPr>
          <p:cNvPr id="39944" name="Picture 26" descr="nurse screenshot"/>
          <p:cNvPicPr>
            <a:picLocks noChangeAspect="1" noChangeArrowheads="1"/>
          </p:cNvPicPr>
          <p:nvPr/>
        </p:nvPicPr>
        <p:blipFill>
          <a:blip r:embed="rId3"/>
          <a:srcRect/>
          <a:stretch>
            <a:fillRect/>
          </a:stretch>
        </p:blipFill>
        <p:spPr bwMode="auto">
          <a:xfrm>
            <a:off x="157163" y="3213100"/>
            <a:ext cx="4802187" cy="3005138"/>
          </a:xfrm>
          <a:prstGeom prst="rect">
            <a:avLst/>
          </a:prstGeom>
          <a:noFill/>
          <a:ln w="9525" algn="ctr">
            <a:solidFill>
              <a:srgbClr val="808080"/>
            </a:solidFill>
            <a:miter lim="800000"/>
            <a:headEnd/>
            <a:tailEnd/>
          </a:ln>
        </p:spPr>
      </p:pic>
      <p:sp>
        <p:nvSpPr>
          <p:cNvPr id="39945" name="Text Box 29"/>
          <p:cNvSpPr txBox="1">
            <a:spLocks noChangeArrowheads="1"/>
          </p:cNvSpPr>
          <p:nvPr/>
        </p:nvSpPr>
        <p:spPr bwMode="auto">
          <a:xfrm>
            <a:off x="1712913" y="1287463"/>
            <a:ext cx="1638300" cy="330200"/>
          </a:xfrm>
          <a:prstGeom prst="rect">
            <a:avLst/>
          </a:prstGeom>
          <a:noFill/>
          <a:ln w="9525" algn="ctr">
            <a:noFill/>
            <a:miter lim="800000"/>
            <a:headEnd/>
            <a:tailEnd/>
          </a:ln>
        </p:spPr>
        <p:txBody>
          <a:bodyPr wrap="none" lIns="82124" tIns="41061" rIns="82124" bIns="41061">
            <a:spAutoFit/>
          </a:bodyPr>
          <a:lstStyle/>
          <a:p>
            <a:pPr defTabSz="814388"/>
            <a:r>
              <a:rPr lang="en-GB" sz="1800"/>
              <a:t>CASE STUDY</a:t>
            </a:r>
            <a:endParaRPr lang="en-US" sz="180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92088"/>
            <a:ext cx="8389938" cy="788987"/>
          </a:xfrm>
        </p:spPr>
        <p:txBody>
          <a:bodyPr/>
          <a:lstStyle/>
          <a:p>
            <a:r>
              <a:rPr lang="en-GB" sz="2800" dirty="0" smtClean="0">
                <a:ea typeface="ＭＳ Ｐゴシック" pitchFamily="34" charset="-128"/>
              </a:rPr>
              <a:t>Healthcare: a Spectrum of Opportunities for Transformation</a:t>
            </a:r>
          </a:p>
        </p:txBody>
      </p:sp>
      <p:sp>
        <p:nvSpPr>
          <p:cNvPr id="9219" name="Rectangle 3"/>
          <p:cNvSpPr>
            <a:spLocks noGrp="1" noChangeArrowheads="1"/>
          </p:cNvSpPr>
          <p:nvPr>
            <p:ph type="body" idx="1"/>
          </p:nvPr>
        </p:nvSpPr>
        <p:spPr>
          <a:xfrm>
            <a:off x="365125" y="361950"/>
            <a:ext cx="4787900" cy="4035425"/>
          </a:xfrm>
        </p:spPr>
        <p:txBody>
          <a:bodyPr/>
          <a:lstStyle/>
          <a:p>
            <a:endParaRPr lang="en-GB" sz="1800" dirty="0" smtClean="0">
              <a:ea typeface="ＭＳ Ｐゴシック" pitchFamily="34" charset="-128"/>
            </a:endParaRPr>
          </a:p>
          <a:p>
            <a:pPr>
              <a:buFont typeface="Wingdings" pitchFamily="2" charset="2"/>
              <a:buNone/>
            </a:pPr>
            <a:endParaRPr lang="en-GB" sz="2000" dirty="0" smtClean="0">
              <a:ea typeface="ＭＳ Ｐゴシック" pitchFamily="34" charset="-128"/>
            </a:endParaRPr>
          </a:p>
          <a:p>
            <a:pPr marL="449263" lvl="1">
              <a:buClr>
                <a:schemeClr val="tx2"/>
              </a:buClr>
              <a:buFont typeface="Wingdings" pitchFamily="2" charset="2"/>
              <a:buChar char="§"/>
            </a:pPr>
            <a:r>
              <a:rPr lang="en-GB" sz="1800" dirty="0" smtClean="0">
                <a:ea typeface="ＭＳ Ｐゴシック" pitchFamily="34" charset="-128"/>
              </a:rPr>
              <a:t> </a:t>
            </a:r>
            <a:r>
              <a:rPr lang="en-GB" dirty="0" smtClean="0">
                <a:solidFill>
                  <a:srgbClr val="FF0000"/>
                </a:solidFill>
                <a:ea typeface="ＭＳ Ｐゴシック" pitchFamily="34" charset="-128"/>
              </a:rPr>
              <a:t>Improve health outcomes</a:t>
            </a:r>
          </a:p>
          <a:p>
            <a:pPr marL="449263" lvl="1">
              <a:buClr>
                <a:schemeClr val="tx2"/>
              </a:buClr>
              <a:buFont typeface="Wingdings" pitchFamily="2" charset="2"/>
              <a:buChar char="§"/>
            </a:pPr>
            <a:r>
              <a:rPr lang="en-GB" dirty="0" smtClean="0">
                <a:ea typeface="ＭＳ Ｐゴシック" pitchFamily="34" charset="-128"/>
              </a:rPr>
              <a:t> Provide better access to care for all patients by offering healthcare without boundaries</a:t>
            </a:r>
          </a:p>
          <a:p>
            <a:pPr marL="449263" lvl="1">
              <a:buClr>
                <a:schemeClr val="tx2"/>
              </a:buClr>
              <a:buFont typeface="Wingdings" pitchFamily="2" charset="2"/>
              <a:buChar char="§"/>
            </a:pPr>
            <a:r>
              <a:rPr lang="en-GB" dirty="0" smtClean="0">
                <a:ea typeface="ＭＳ Ｐゴシック" pitchFamily="34" charset="-128"/>
              </a:rPr>
              <a:t> Create more efficient clinical workflow and process</a:t>
            </a:r>
          </a:p>
          <a:p>
            <a:pPr marL="449263" lvl="1">
              <a:buClr>
                <a:schemeClr val="tx2"/>
              </a:buClr>
              <a:buFont typeface="Wingdings" pitchFamily="2" charset="2"/>
              <a:buChar char="§"/>
            </a:pPr>
            <a:r>
              <a:rPr lang="en-GB" dirty="0" smtClean="0">
                <a:ea typeface="ＭＳ Ｐゴシック" pitchFamily="34" charset="-128"/>
              </a:rPr>
              <a:t> Provide better point-of-care information in hospitals, clinics, and remote sites</a:t>
            </a:r>
          </a:p>
          <a:p>
            <a:pPr marL="449263" lvl="1">
              <a:buClr>
                <a:schemeClr val="tx2"/>
              </a:buClr>
              <a:buFont typeface="Wingdings" pitchFamily="2" charset="2"/>
              <a:buChar char="§"/>
            </a:pPr>
            <a:r>
              <a:rPr lang="en-GB" dirty="0" smtClean="0">
                <a:ea typeface="ＭＳ Ｐゴシック" pitchFamily="34" charset="-128"/>
              </a:rPr>
              <a:t> Develop preventative care solutions to manage infectious and chronic disease </a:t>
            </a:r>
          </a:p>
          <a:p>
            <a:pPr marL="449263" lvl="1">
              <a:buClr>
                <a:schemeClr val="tx2"/>
              </a:buClr>
              <a:buFont typeface="Wingdings" pitchFamily="2" charset="2"/>
              <a:buChar char="§"/>
            </a:pPr>
            <a:r>
              <a:rPr lang="en-GB" dirty="0" smtClean="0">
                <a:ea typeface="ＭＳ Ｐゴシック" pitchFamily="34" charset="-128"/>
              </a:rPr>
              <a:t> Offer better access to healthcare content for Continuing Medical Education</a:t>
            </a:r>
          </a:p>
          <a:p>
            <a:pPr marL="449263" lvl="1">
              <a:buClr>
                <a:schemeClr val="tx2"/>
              </a:buClr>
              <a:buFont typeface="Wingdings" pitchFamily="2" charset="2"/>
              <a:buNone/>
            </a:pPr>
            <a:endParaRPr lang="en-GB" sz="1800" dirty="0" smtClean="0">
              <a:ea typeface="ＭＳ Ｐゴシック" pitchFamily="34" charset="-128"/>
            </a:endParaRPr>
          </a:p>
          <a:p>
            <a:pPr marL="449263" lvl="1"/>
            <a:endParaRPr lang="en-GB" sz="1600" dirty="0" smtClean="0">
              <a:ea typeface="ＭＳ Ｐゴシック" pitchFamily="34" charset="-128"/>
            </a:endParaRPr>
          </a:p>
          <a:p>
            <a:pPr marL="449263" lvl="1"/>
            <a:endParaRPr lang="en-GB" sz="1800" dirty="0" smtClean="0">
              <a:ea typeface="ＭＳ Ｐゴシック" pitchFamily="34" charset="-128"/>
            </a:endParaRPr>
          </a:p>
          <a:p>
            <a:pPr>
              <a:buFont typeface="Wingdings" pitchFamily="2" charset="2"/>
              <a:buNone/>
            </a:pPr>
            <a:endParaRPr lang="en-GB" sz="1800" dirty="0" smtClean="0">
              <a:ea typeface="ＭＳ Ｐゴシック" pitchFamily="34" charset="-128"/>
            </a:endParaRPr>
          </a:p>
        </p:txBody>
      </p:sp>
      <p:pic>
        <p:nvPicPr>
          <p:cNvPr id="9220" name="Picture 4" descr="HMH00603_crop"/>
          <p:cNvPicPr>
            <a:picLocks noChangeAspect="1" noChangeArrowheads="1"/>
          </p:cNvPicPr>
          <p:nvPr/>
        </p:nvPicPr>
        <p:blipFill>
          <a:blip r:embed="rId3"/>
          <a:srcRect r="6145"/>
          <a:stretch>
            <a:fillRect/>
          </a:stretch>
        </p:blipFill>
        <p:spPr bwMode="auto">
          <a:xfrm>
            <a:off x="5432425" y="1163638"/>
            <a:ext cx="3711575"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6642" name="Straight Connector 7"/>
          <p:cNvCxnSpPr>
            <a:cxnSpLocks noChangeShapeType="1"/>
          </p:cNvCxnSpPr>
          <p:nvPr/>
        </p:nvCxnSpPr>
        <p:spPr bwMode="auto">
          <a:xfrm flipV="1">
            <a:off x="6216650" y="3522663"/>
            <a:ext cx="1046163" cy="106362"/>
          </a:xfrm>
          <a:prstGeom prst="line">
            <a:avLst/>
          </a:prstGeom>
          <a:noFill/>
          <a:ln w="9525" algn="ctr">
            <a:solidFill>
              <a:schemeClr val="tx2"/>
            </a:solidFill>
            <a:round/>
            <a:headEnd/>
            <a:tailEnd/>
          </a:ln>
        </p:spPr>
      </p:cxnSp>
      <p:cxnSp>
        <p:nvCxnSpPr>
          <p:cNvPr id="496643" name="Straight Connector 5"/>
          <p:cNvCxnSpPr>
            <a:cxnSpLocks noChangeShapeType="1"/>
          </p:cNvCxnSpPr>
          <p:nvPr/>
        </p:nvCxnSpPr>
        <p:spPr bwMode="auto">
          <a:xfrm flipV="1">
            <a:off x="5475288" y="1543050"/>
            <a:ext cx="1092200" cy="428625"/>
          </a:xfrm>
          <a:prstGeom prst="line">
            <a:avLst/>
          </a:prstGeom>
          <a:noFill/>
          <a:ln w="9525" algn="ctr">
            <a:noFill/>
            <a:round/>
            <a:headEnd/>
            <a:tailEnd/>
          </a:ln>
        </p:spPr>
      </p:cxnSp>
      <p:cxnSp>
        <p:nvCxnSpPr>
          <p:cNvPr id="496644" name="Straight Connector 33"/>
          <p:cNvCxnSpPr>
            <a:cxnSpLocks noChangeShapeType="1"/>
          </p:cNvCxnSpPr>
          <p:nvPr/>
        </p:nvCxnSpPr>
        <p:spPr bwMode="auto">
          <a:xfrm rot="16200000" flipV="1">
            <a:off x="4298156" y="2066132"/>
            <a:ext cx="677863" cy="12700"/>
          </a:xfrm>
          <a:prstGeom prst="line">
            <a:avLst/>
          </a:prstGeom>
          <a:noFill/>
          <a:ln w="9525" algn="ctr">
            <a:noFill/>
            <a:round/>
            <a:headEnd/>
            <a:tailEnd/>
          </a:ln>
        </p:spPr>
      </p:cxnSp>
      <p:grpSp>
        <p:nvGrpSpPr>
          <p:cNvPr id="2" name="Group 28"/>
          <p:cNvGrpSpPr>
            <a:grpSpLocks/>
          </p:cNvGrpSpPr>
          <p:nvPr/>
        </p:nvGrpSpPr>
        <p:grpSpPr bwMode="auto">
          <a:xfrm>
            <a:off x="900342" y="1192213"/>
            <a:ext cx="7675333" cy="5070475"/>
            <a:chOff x="0" y="0"/>
            <a:chExt cx="9144000" cy="5574734"/>
          </a:xfrm>
        </p:grpSpPr>
        <p:sp>
          <p:nvSpPr>
            <p:cNvPr id="496646" name="Rectangle 37"/>
            <p:cNvSpPr>
              <a:spLocks noChangeArrowheads="1"/>
            </p:cNvSpPr>
            <p:nvPr/>
          </p:nvSpPr>
          <p:spPr bwMode="auto">
            <a:xfrm>
              <a:off x="0" y="0"/>
              <a:ext cx="9144000" cy="1222375"/>
            </a:xfrm>
            <a:prstGeom prst="rect">
              <a:avLst/>
            </a:prstGeom>
            <a:solidFill>
              <a:schemeClr val="bg1"/>
            </a:solidFill>
            <a:ln w="9525" algn="ctr">
              <a:noFill/>
              <a:round/>
              <a:headEnd/>
              <a:tailEnd/>
            </a:ln>
          </p:spPr>
          <p:txBody>
            <a:bodyPr lIns="82124" tIns="41061" rIns="82124" bIns="41061" anchor="ctr">
              <a:spAutoFit/>
            </a:bodyPr>
            <a:lstStyle/>
            <a:p>
              <a:pPr defTabSz="814388"/>
              <a:endParaRPr lang="en-US" sz="1600" b="1"/>
            </a:p>
          </p:txBody>
        </p:sp>
        <p:pic>
          <p:nvPicPr>
            <p:cNvPr id="496647" name="Picture 2"/>
            <p:cNvPicPr>
              <a:picLocks noChangeAspect="1" noChangeArrowheads="1"/>
            </p:cNvPicPr>
            <p:nvPr/>
          </p:nvPicPr>
          <p:blipFill>
            <a:blip r:embed="rId3"/>
            <a:srcRect/>
            <a:stretch>
              <a:fillRect/>
            </a:stretch>
          </p:blipFill>
          <p:spPr bwMode="auto">
            <a:xfrm>
              <a:off x="1937053" y="1425665"/>
              <a:ext cx="4916487" cy="3298825"/>
            </a:xfrm>
            <a:prstGeom prst="rect">
              <a:avLst/>
            </a:prstGeom>
            <a:noFill/>
            <a:ln w="9525" algn="ctr">
              <a:noFill/>
              <a:miter lim="800000"/>
              <a:headEnd/>
              <a:tailEnd/>
            </a:ln>
          </p:spPr>
        </p:pic>
        <p:cxnSp>
          <p:nvCxnSpPr>
            <p:cNvPr id="496648" name="Straight Connector 9"/>
            <p:cNvCxnSpPr>
              <a:cxnSpLocks noChangeShapeType="1"/>
            </p:cNvCxnSpPr>
            <p:nvPr/>
          </p:nvCxnSpPr>
          <p:spPr bwMode="auto">
            <a:xfrm>
              <a:off x="4583114" y="4394199"/>
              <a:ext cx="649104" cy="390454"/>
            </a:xfrm>
            <a:prstGeom prst="line">
              <a:avLst/>
            </a:prstGeom>
            <a:noFill/>
            <a:ln w="9525" algn="ctr">
              <a:solidFill>
                <a:schemeClr val="tx2"/>
              </a:solidFill>
              <a:round/>
              <a:headEnd/>
              <a:tailEnd/>
            </a:ln>
          </p:spPr>
        </p:cxnSp>
        <p:cxnSp>
          <p:nvCxnSpPr>
            <p:cNvPr id="496649" name="Straight Connector 11"/>
            <p:cNvCxnSpPr>
              <a:cxnSpLocks noChangeShapeType="1"/>
            </p:cNvCxnSpPr>
            <p:nvPr/>
          </p:nvCxnSpPr>
          <p:spPr bwMode="auto">
            <a:xfrm rot="10800000" flipV="1">
              <a:off x="2147311" y="2374901"/>
              <a:ext cx="1449387" cy="309563"/>
            </a:xfrm>
            <a:prstGeom prst="line">
              <a:avLst/>
            </a:prstGeom>
            <a:noFill/>
            <a:ln w="9525" algn="ctr">
              <a:solidFill>
                <a:schemeClr val="tx2"/>
              </a:solidFill>
              <a:round/>
              <a:headEnd/>
              <a:tailEnd/>
            </a:ln>
          </p:spPr>
        </p:cxnSp>
        <p:sp>
          <p:nvSpPr>
            <p:cNvPr id="496650" name="TextBox 14"/>
            <p:cNvSpPr txBox="1">
              <a:spLocks noChangeArrowheads="1"/>
            </p:cNvSpPr>
            <p:nvPr/>
          </p:nvSpPr>
          <p:spPr bwMode="auto">
            <a:xfrm>
              <a:off x="6719311" y="249238"/>
              <a:ext cx="1958975" cy="757238"/>
            </a:xfrm>
            <a:prstGeom prst="rect">
              <a:avLst/>
            </a:prstGeom>
            <a:noFill/>
            <a:ln w="9525">
              <a:noFill/>
              <a:miter lim="800000"/>
              <a:headEnd/>
              <a:tailEnd/>
            </a:ln>
          </p:spPr>
          <p:txBody>
            <a:bodyPr>
              <a:spAutoFit/>
            </a:bodyPr>
            <a:lstStyle/>
            <a:p>
              <a:r>
                <a:rPr lang="en-US" sz="1600" b="1"/>
                <a:t>Fixed camera, can be remotely activated</a:t>
              </a:r>
            </a:p>
          </p:txBody>
        </p:sp>
        <p:sp>
          <p:nvSpPr>
            <p:cNvPr id="496651" name="TextBox 15"/>
            <p:cNvSpPr txBox="1">
              <a:spLocks noChangeArrowheads="1"/>
            </p:cNvSpPr>
            <p:nvPr/>
          </p:nvSpPr>
          <p:spPr bwMode="auto">
            <a:xfrm>
              <a:off x="7609898" y="1627188"/>
              <a:ext cx="1092200" cy="1422400"/>
            </a:xfrm>
            <a:prstGeom prst="rect">
              <a:avLst/>
            </a:prstGeom>
            <a:noFill/>
            <a:ln w="9525">
              <a:noFill/>
              <a:miter lim="800000"/>
              <a:headEnd/>
              <a:tailEnd/>
            </a:ln>
          </p:spPr>
          <p:txBody>
            <a:bodyPr>
              <a:spAutoFit/>
            </a:bodyPr>
            <a:lstStyle/>
            <a:p>
              <a:r>
                <a:rPr lang="en-US" sz="1600" b="1"/>
                <a:t>Large screen, can easily change display</a:t>
              </a:r>
            </a:p>
          </p:txBody>
        </p:sp>
        <p:cxnSp>
          <p:nvCxnSpPr>
            <p:cNvPr id="496652" name="Straight Connector 17"/>
            <p:cNvCxnSpPr>
              <a:cxnSpLocks noChangeShapeType="1"/>
            </p:cNvCxnSpPr>
            <p:nvPr/>
          </p:nvCxnSpPr>
          <p:spPr bwMode="auto">
            <a:xfrm rot="10800000">
              <a:off x="2895023" y="855663"/>
              <a:ext cx="1735138" cy="1198563"/>
            </a:xfrm>
            <a:prstGeom prst="line">
              <a:avLst/>
            </a:prstGeom>
            <a:noFill/>
            <a:ln w="9525" algn="ctr">
              <a:solidFill>
                <a:schemeClr val="tx2"/>
              </a:solidFill>
              <a:round/>
              <a:headEnd/>
              <a:tailEnd/>
            </a:ln>
          </p:spPr>
        </p:cxnSp>
        <p:sp>
          <p:nvSpPr>
            <p:cNvPr id="496653" name="TextBox 20"/>
            <p:cNvSpPr txBox="1">
              <a:spLocks noChangeArrowheads="1"/>
            </p:cNvSpPr>
            <p:nvPr/>
          </p:nvSpPr>
          <p:spPr bwMode="auto">
            <a:xfrm>
              <a:off x="366136" y="2078039"/>
              <a:ext cx="1757362" cy="979487"/>
            </a:xfrm>
            <a:prstGeom prst="rect">
              <a:avLst/>
            </a:prstGeom>
            <a:noFill/>
            <a:ln w="9525">
              <a:noFill/>
              <a:miter lim="800000"/>
              <a:headEnd/>
              <a:tailEnd/>
            </a:ln>
          </p:spPr>
          <p:txBody>
            <a:bodyPr>
              <a:spAutoFit/>
            </a:bodyPr>
            <a:lstStyle/>
            <a:p>
              <a:r>
                <a:rPr lang="en-US" sz="1600" b="1"/>
                <a:t>Voice connectivity can be remotely activated</a:t>
              </a:r>
            </a:p>
          </p:txBody>
        </p:sp>
        <p:sp>
          <p:nvSpPr>
            <p:cNvPr id="496654" name="TextBox 22"/>
            <p:cNvSpPr txBox="1">
              <a:spLocks noChangeArrowheads="1"/>
            </p:cNvSpPr>
            <p:nvPr/>
          </p:nvSpPr>
          <p:spPr bwMode="auto">
            <a:xfrm>
              <a:off x="4916920" y="4798847"/>
              <a:ext cx="2422525" cy="775887"/>
            </a:xfrm>
            <a:prstGeom prst="rect">
              <a:avLst/>
            </a:prstGeom>
            <a:noFill/>
            <a:ln w="9525">
              <a:noFill/>
              <a:miter lim="800000"/>
              <a:headEnd/>
              <a:tailEnd/>
            </a:ln>
          </p:spPr>
          <p:txBody>
            <a:bodyPr>
              <a:spAutoFit/>
            </a:bodyPr>
            <a:lstStyle/>
            <a:p>
              <a:r>
                <a:rPr lang="en-US" sz="1600" b="1"/>
                <a:t>Key pad could be configured for accessibility</a:t>
              </a:r>
            </a:p>
          </p:txBody>
        </p:sp>
        <p:sp>
          <p:nvSpPr>
            <p:cNvPr id="496655" name="TextBox 23"/>
            <p:cNvSpPr txBox="1">
              <a:spLocks noChangeArrowheads="1"/>
            </p:cNvSpPr>
            <p:nvPr/>
          </p:nvSpPr>
          <p:spPr bwMode="auto">
            <a:xfrm>
              <a:off x="7215872" y="4294311"/>
              <a:ext cx="1674812" cy="536575"/>
            </a:xfrm>
            <a:prstGeom prst="rect">
              <a:avLst/>
            </a:prstGeom>
            <a:noFill/>
            <a:ln w="9525">
              <a:noFill/>
              <a:miter lim="800000"/>
              <a:headEnd/>
              <a:tailEnd/>
            </a:ln>
          </p:spPr>
          <p:txBody>
            <a:bodyPr>
              <a:spAutoFit/>
            </a:bodyPr>
            <a:lstStyle/>
            <a:p>
              <a:r>
                <a:rPr lang="en-US" sz="1600" b="1"/>
                <a:t>USB port for data feeds</a:t>
              </a:r>
            </a:p>
          </p:txBody>
        </p:sp>
        <p:sp>
          <p:nvSpPr>
            <p:cNvPr id="496657" name="TextBox 19"/>
            <p:cNvSpPr txBox="1">
              <a:spLocks noChangeArrowheads="1"/>
            </p:cNvSpPr>
            <p:nvPr/>
          </p:nvSpPr>
          <p:spPr bwMode="auto">
            <a:xfrm>
              <a:off x="366136" y="1"/>
              <a:ext cx="2933700" cy="979487"/>
            </a:xfrm>
            <a:prstGeom prst="rect">
              <a:avLst/>
            </a:prstGeom>
            <a:noFill/>
            <a:ln w="9525">
              <a:noFill/>
              <a:miter lim="800000"/>
              <a:headEnd/>
              <a:tailEnd/>
            </a:ln>
          </p:spPr>
          <p:txBody>
            <a:bodyPr>
              <a:spAutoFit/>
            </a:bodyPr>
            <a:lstStyle/>
            <a:p>
              <a:r>
                <a:rPr lang="en-US" sz="1600" b="1"/>
                <a:t>Pre-configured call lists, can display currently available care/service providers on soft </a:t>
              </a:r>
            </a:p>
          </p:txBody>
        </p:sp>
        <p:grpSp>
          <p:nvGrpSpPr>
            <p:cNvPr id="3" name="Group 43"/>
            <p:cNvGrpSpPr>
              <a:grpSpLocks/>
            </p:cNvGrpSpPr>
            <p:nvPr/>
          </p:nvGrpSpPr>
          <p:grpSpPr bwMode="auto">
            <a:xfrm>
              <a:off x="4534911" y="119063"/>
              <a:ext cx="1863725" cy="2692247"/>
              <a:chOff x="4049486" y="890648"/>
              <a:chExt cx="1864426" cy="2691796"/>
            </a:xfrm>
          </p:grpSpPr>
          <p:grpSp>
            <p:nvGrpSpPr>
              <p:cNvPr id="4" name="Group 31"/>
              <p:cNvGrpSpPr>
                <a:grpSpLocks/>
              </p:cNvGrpSpPr>
              <p:nvPr/>
            </p:nvGrpSpPr>
            <p:grpSpPr bwMode="auto">
              <a:xfrm>
                <a:off x="4136713" y="2832409"/>
                <a:ext cx="1241594" cy="750035"/>
                <a:chOff x="4136713" y="2832409"/>
                <a:chExt cx="1241594" cy="750035"/>
              </a:xfrm>
            </p:grpSpPr>
            <p:sp>
              <p:nvSpPr>
                <p:cNvPr id="496660" name="TextBox 28"/>
                <p:cNvSpPr txBox="1">
                  <a:spLocks noChangeArrowheads="1"/>
                </p:cNvSpPr>
                <p:nvPr/>
              </p:nvSpPr>
              <p:spPr bwMode="auto">
                <a:xfrm rot="474326">
                  <a:off x="4426205" y="2832409"/>
                  <a:ext cx="952102" cy="576032"/>
                </a:xfrm>
                <a:prstGeom prst="rect">
                  <a:avLst/>
                </a:prstGeom>
                <a:noFill/>
                <a:ln w="9525">
                  <a:noFill/>
                  <a:miter lim="800000"/>
                  <a:headEnd/>
                  <a:tailEnd/>
                </a:ln>
              </p:spPr>
              <p:txBody>
                <a:bodyPr>
                  <a:spAutoFit/>
                </a:bodyPr>
                <a:lstStyle/>
                <a:p>
                  <a:endParaRPr lang="en-US" sz="1600" b="1"/>
                </a:p>
              </p:txBody>
            </p:sp>
            <p:sp>
              <p:nvSpPr>
                <p:cNvPr id="496661" name="Oval 29"/>
                <p:cNvSpPr>
                  <a:spLocks noChangeArrowheads="1"/>
                </p:cNvSpPr>
                <p:nvPr/>
              </p:nvSpPr>
              <p:spPr bwMode="auto">
                <a:xfrm rot="496941">
                  <a:off x="4337094" y="3024304"/>
                  <a:ext cx="617518" cy="558140"/>
                </a:xfrm>
                <a:prstGeom prst="ellipse">
                  <a:avLst/>
                </a:prstGeom>
                <a:solidFill>
                  <a:srgbClr val="FF0000"/>
                </a:solidFill>
                <a:ln w="9525" algn="ctr">
                  <a:noFill/>
                  <a:round/>
                  <a:headEnd/>
                  <a:tailEnd/>
                </a:ln>
              </p:spPr>
              <p:txBody>
                <a:bodyPr lIns="82124" tIns="41061" rIns="82124" bIns="41061" anchor="ctr">
                  <a:spAutoFit/>
                </a:bodyPr>
                <a:lstStyle/>
                <a:p>
                  <a:pPr defTabSz="814388"/>
                  <a:endParaRPr lang="en-US" sz="1600" b="1"/>
                </a:p>
              </p:txBody>
            </p:sp>
            <p:sp>
              <p:nvSpPr>
                <p:cNvPr id="496662" name="TextBox 30"/>
                <p:cNvSpPr txBox="1">
                  <a:spLocks noChangeArrowheads="1"/>
                </p:cNvSpPr>
                <p:nvPr/>
              </p:nvSpPr>
              <p:spPr bwMode="auto">
                <a:xfrm rot="711561">
                  <a:off x="4136713" y="3191223"/>
                  <a:ext cx="1068120" cy="238507"/>
                </a:xfrm>
                <a:prstGeom prst="rect">
                  <a:avLst/>
                </a:prstGeom>
                <a:noFill/>
                <a:ln w="9525">
                  <a:noFill/>
                  <a:miter lim="800000"/>
                  <a:headEnd/>
                  <a:tailEnd/>
                </a:ln>
              </p:spPr>
              <p:txBody>
                <a:bodyPr>
                  <a:spAutoFit/>
                </a:bodyPr>
                <a:lstStyle/>
                <a:p>
                  <a:r>
                    <a:rPr lang="en-US" sz="900" b="1"/>
                    <a:t>ALERT</a:t>
                  </a:r>
                </a:p>
              </p:txBody>
            </p:sp>
          </p:grpSp>
          <p:sp>
            <p:nvSpPr>
              <p:cNvPr id="496663" name="TextBox 34"/>
              <p:cNvSpPr txBox="1">
                <a:spLocks noChangeArrowheads="1"/>
              </p:cNvSpPr>
              <p:nvPr/>
            </p:nvSpPr>
            <p:spPr bwMode="auto">
              <a:xfrm>
                <a:off x="4049486" y="890648"/>
                <a:ext cx="1864426" cy="535531"/>
              </a:xfrm>
              <a:prstGeom prst="rect">
                <a:avLst/>
              </a:prstGeom>
              <a:noFill/>
              <a:ln w="9525">
                <a:noFill/>
                <a:miter lim="800000"/>
                <a:headEnd/>
                <a:tailEnd/>
              </a:ln>
            </p:spPr>
            <p:txBody>
              <a:bodyPr>
                <a:spAutoFit/>
              </a:bodyPr>
              <a:lstStyle/>
              <a:p>
                <a:r>
                  <a:rPr lang="en-US" sz="1600" b="1"/>
                  <a:t>Audio and Visual Alarm</a:t>
                </a:r>
              </a:p>
            </p:txBody>
          </p:sp>
          <p:cxnSp>
            <p:nvCxnSpPr>
              <p:cNvPr id="496664" name="Straight Connector 39"/>
              <p:cNvCxnSpPr>
                <a:cxnSpLocks noChangeShapeType="1"/>
              </p:cNvCxnSpPr>
              <p:nvPr/>
            </p:nvCxnSpPr>
            <p:spPr bwMode="auto">
              <a:xfrm rot="5400000">
                <a:off x="4221680" y="1810990"/>
                <a:ext cx="1151906" cy="332507"/>
              </a:xfrm>
              <a:prstGeom prst="line">
                <a:avLst/>
              </a:prstGeom>
              <a:noFill/>
              <a:ln w="9525" algn="ctr">
                <a:solidFill>
                  <a:schemeClr val="tx2"/>
                </a:solidFill>
                <a:round/>
                <a:headEnd/>
                <a:tailEnd/>
              </a:ln>
            </p:spPr>
          </p:cxnSp>
        </p:grpSp>
        <p:cxnSp>
          <p:nvCxnSpPr>
            <p:cNvPr id="496666" name="Straight Connector 54"/>
            <p:cNvCxnSpPr>
              <a:cxnSpLocks noChangeShapeType="1"/>
            </p:cNvCxnSpPr>
            <p:nvPr/>
          </p:nvCxnSpPr>
          <p:spPr bwMode="auto">
            <a:xfrm rot="10800000" flipV="1">
              <a:off x="3086512" y="4286250"/>
              <a:ext cx="865788" cy="626180"/>
            </a:xfrm>
            <a:prstGeom prst="line">
              <a:avLst/>
            </a:prstGeom>
            <a:noFill/>
            <a:ln w="9525" algn="ctr">
              <a:solidFill>
                <a:schemeClr val="tx2"/>
              </a:solidFill>
              <a:round/>
              <a:headEnd/>
              <a:tailEnd/>
            </a:ln>
          </p:spPr>
        </p:cxnSp>
        <p:sp>
          <p:nvSpPr>
            <p:cNvPr id="496667" name="TextBox 55"/>
            <p:cNvSpPr txBox="1">
              <a:spLocks noChangeArrowheads="1"/>
            </p:cNvSpPr>
            <p:nvPr/>
          </p:nvSpPr>
          <p:spPr bwMode="auto">
            <a:xfrm>
              <a:off x="1571959" y="4985343"/>
              <a:ext cx="2220912" cy="534987"/>
            </a:xfrm>
            <a:prstGeom prst="rect">
              <a:avLst/>
            </a:prstGeom>
            <a:noFill/>
            <a:ln w="9525">
              <a:noFill/>
              <a:miter lim="800000"/>
              <a:headEnd/>
              <a:tailEnd/>
            </a:ln>
          </p:spPr>
          <p:txBody>
            <a:bodyPr>
              <a:spAutoFit/>
            </a:bodyPr>
            <a:lstStyle/>
            <a:p>
              <a:r>
                <a:rPr lang="en-US" sz="1600" b="1"/>
                <a:t>Conversation can transfer to TV</a:t>
              </a:r>
            </a:p>
          </p:txBody>
        </p:sp>
      </p:grpSp>
      <p:cxnSp>
        <p:nvCxnSpPr>
          <p:cNvPr id="496668" name="Straight Connector 13"/>
          <p:cNvCxnSpPr>
            <a:cxnSpLocks noChangeShapeType="1"/>
          </p:cNvCxnSpPr>
          <p:nvPr/>
        </p:nvCxnSpPr>
        <p:spPr bwMode="auto">
          <a:xfrm flipV="1">
            <a:off x="6040438" y="2119313"/>
            <a:ext cx="887412" cy="498475"/>
          </a:xfrm>
          <a:prstGeom prst="line">
            <a:avLst/>
          </a:prstGeom>
          <a:noFill/>
          <a:ln w="9525" algn="ctr">
            <a:solidFill>
              <a:schemeClr val="tx2"/>
            </a:solidFill>
            <a:round/>
            <a:headEnd/>
            <a:tailEnd/>
          </a:ln>
        </p:spPr>
      </p:cxnSp>
      <p:cxnSp>
        <p:nvCxnSpPr>
          <p:cNvPr id="496669" name="Straight Connector 32"/>
          <p:cNvCxnSpPr>
            <a:cxnSpLocks noChangeShapeType="1"/>
          </p:cNvCxnSpPr>
          <p:nvPr/>
        </p:nvCxnSpPr>
        <p:spPr bwMode="auto">
          <a:xfrm>
            <a:off x="6207125" y="5319713"/>
            <a:ext cx="763588" cy="157162"/>
          </a:xfrm>
          <a:prstGeom prst="line">
            <a:avLst/>
          </a:prstGeom>
          <a:noFill/>
          <a:ln w="9525" algn="ctr">
            <a:solidFill>
              <a:schemeClr val="tx2"/>
            </a:solidFill>
            <a:round/>
            <a:headEnd/>
            <a:tailEnd/>
          </a:ln>
        </p:spPr>
      </p:cxnSp>
      <p:sp>
        <p:nvSpPr>
          <p:cNvPr id="496670" name="TextBox 39"/>
          <p:cNvSpPr txBox="1">
            <a:spLocks noChangeArrowheads="1"/>
          </p:cNvSpPr>
          <p:nvPr/>
        </p:nvSpPr>
        <p:spPr bwMode="auto">
          <a:xfrm>
            <a:off x="1606550" y="476250"/>
            <a:ext cx="5999163" cy="530225"/>
          </a:xfrm>
          <a:prstGeom prst="rect">
            <a:avLst/>
          </a:prstGeom>
          <a:noFill/>
          <a:ln w="9525">
            <a:noFill/>
            <a:miter lim="800000"/>
            <a:headEnd/>
            <a:tailEnd/>
          </a:ln>
        </p:spPr>
        <p:txBody>
          <a:bodyPr>
            <a:spAutoFit/>
          </a:bodyPr>
          <a:lstStyle/>
          <a:p>
            <a:r>
              <a:rPr lang="en-US" sz="3200" b="1">
                <a:solidFill>
                  <a:schemeClr val="tx2"/>
                </a:solidFill>
              </a:rPr>
              <a:t>CarePhone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Mobile phones</a:t>
            </a:r>
            <a:endParaRPr lang="en-US" dirty="0"/>
          </a:p>
        </p:txBody>
      </p:sp>
      <p:pic>
        <p:nvPicPr>
          <p:cNvPr id="157699" name="Picture 3"/>
          <p:cNvPicPr>
            <a:picLocks noChangeAspect="1" noChangeArrowheads="1"/>
          </p:cNvPicPr>
          <p:nvPr/>
        </p:nvPicPr>
        <p:blipFill>
          <a:blip r:embed="rId2"/>
          <a:srcRect/>
          <a:stretch>
            <a:fillRect/>
          </a:stretch>
        </p:blipFill>
        <p:spPr bwMode="auto">
          <a:xfrm>
            <a:off x="-111522" y="1649253"/>
            <a:ext cx="9255522" cy="3687022"/>
          </a:xfrm>
          <a:prstGeom prst="rect">
            <a:avLst/>
          </a:prstGeom>
          <a:noFill/>
          <a:ln w="9525">
            <a:noFill/>
            <a:miter lim="800000"/>
            <a:headEnd/>
            <a:tailEnd/>
          </a:ln>
        </p:spPr>
      </p:pic>
      <p:sp>
        <p:nvSpPr>
          <p:cNvPr id="5" name="TextBox 4"/>
          <p:cNvSpPr txBox="1"/>
          <p:nvPr/>
        </p:nvSpPr>
        <p:spPr>
          <a:xfrm>
            <a:off x="504967" y="6277970"/>
            <a:ext cx="4812279" cy="286232"/>
          </a:xfrm>
          <a:prstGeom prst="rect">
            <a:avLst/>
          </a:prstGeom>
          <a:noFill/>
        </p:spPr>
        <p:txBody>
          <a:bodyPr wrap="none" rtlCol="0">
            <a:spAutoFit/>
          </a:bodyPr>
          <a:lstStyle/>
          <a:p>
            <a:r>
              <a:rPr lang="en-GB" sz="1400" dirty="0" smtClean="0"/>
              <a:t>Source: </a:t>
            </a:r>
            <a:r>
              <a:rPr lang="en-GB" sz="1400" dirty="0" err="1" smtClean="0"/>
              <a:t>mHealth</a:t>
            </a:r>
            <a:r>
              <a:rPr lang="en-GB" sz="1400" dirty="0" smtClean="0"/>
              <a:t> Alliance: </a:t>
            </a:r>
            <a:r>
              <a:rPr lang="en-GB" sz="1400" dirty="0" err="1" smtClean="0"/>
              <a:t>mHealth</a:t>
            </a:r>
            <a:r>
              <a:rPr lang="en-GB" sz="1400" dirty="0" smtClean="0"/>
              <a:t> for Development. 2010</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98"/>
          <p:cNvSpPr>
            <a:spLocks noChangeArrowheads="1"/>
          </p:cNvSpPr>
          <p:nvPr/>
        </p:nvSpPr>
        <p:spPr bwMode="auto">
          <a:xfrm rot="16200000" flipH="1">
            <a:off x="4568031" y="1951832"/>
            <a:ext cx="269875" cy="8755062"/>
          </a:xfrm>
          <a:prstGeom prst="rect">
            <a:avLst/>
          </a:prstGeom>
          <a:gradFill rotWithShape="1">
            <a:gsLst>
              <a:gs pos="0">
                <a:srgbClr val="999999">
                  <a:alpha val="39998"/>
                </a:srgbClr>
              </a:gs>
              <a:gs pos="100000">
                <a:srgbClr val="9F9F9F">
                  <a:alpha val="0"/>
                </a:srgbClr>
              </a:gs>
            </a:gsLst>
            <a:path path="shape">
              <a:fillToRect l="50000" t="50000" r="50000" b="50000"/>
            </a:path>
          </a:gradFill>
          <a:ln w="9525" algn="ctr">
            <a:noFill/>
            <a:miter lim="800000"/>
            <a:headEnd/>
            <a:tailEnd/>
          </a:ln>
        </p:spPr>
        <p:txBody>
          <a:bodyPr lIns="82124" tIns="41061" rIns="82124" bIns="41061" anchor="ctr">
            <a:spAutoFit/>
          </a:bodyPr>
          <a:lstStyle/>
          <a:p>
            <a:endParaRPr lang="en-US"/>
          </a:p>
        </p:txBody>
      </p:sp>
      <p:graphicFrame>
        <p:nvGraphicFramePr>
          <p:cNvPr id="763230" name="Group 350"/>
          <p:cNvGraphicFramePr>
            <a:graphicFrameLocks noGrp="1"/>
          </p:cNvGraphicFramePr>
          <p:nvPr/>
        </p:nvGraphicFramePr>
        <p:xfrm>
          <a:off x="752475" y="2063750"/>
          <a:ext cx="7989888" cy="4206878"/>
        </p:xfrm>
        <a:graphic>
          <a:graphicData uri="http://schemas.openxmlformats.org/drawingml/2006/table">
            <a:tbl>
              <a:tblPr/>
              <a:tblGrid>
                <a:gridCol w="1331913"/>
                <a:gridCol w="1331912"/>
                <a:gridCol w="1331913"/>
                <a:gridCol w="1493837"/>
                <a:gridCol w="1331913"/>
                <a:gridCol w="1168400"/>
              </a:tblGrid>
              <a:tr h="769938">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Business Owners</a:t>
                      </a:r>
                    </a:p>
                  </a:txBody>
                  <a:tcPr marL="82296" marR="82296" marT="36576" marB="36576" anchor="ctr" horzOverflow="overflow">
                    <a:lnL w="12700" cap="flat" cmpd="sng" algn="ctr">
                      <a:solidFill>
                        <a:srgbClr val="96969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Vocational Trainers</a:t>
                      </a:r>
                    </a:p>
                  </a:txBody>
                  <a:tcPr marL="82296" marR="82296"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Health </a:t>
                      </a:r>
                      <a:br>
                        <a:rPr kumimoji="0" lang="en-US" sz="1400" b="0" i="0" u="none" strike="noStrike" cap="none" normalizeH="0" baseline="0" smtClean="0">
                          <a:ln>
                            <a:noFill/>
                          </a:ln>
                          <a:solidFill>
                            <a:schemeClr val="bg1"/>
                          </a:solidFill>
                          <a:effectLst/>
                          <a:latin typeface="Arial" charset="0"/>
                        </a:rPr>
                      </a:br>
                      <a:r>
                        <a:rPr kumimoji="0" lang="en-US" sz="1400" b="0" i="0" u="none" strike="noStrike" cap="none" normalizeH="0" baseline="0" smtClean="0">
                          <a:ln>
                            <a:noFill/>
                          </a:ln>
                          <a:solidFill>
                            <a:schemeClr val="bg1"/>
                          </a:solidFill>
                          <a:effectLst/>
                          <a:latin typeface="Arial" charset="0"/>
                        </a:rPr>
                        <a:t>Workers</a:t>
                      </a:r>
                    </a:p>
                  </a:txBody>
                  <a:tcPr marL="82296" marR="82296"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Citizens and Employees</a:t>
                      </a:r>
                    </a:p>
                  </a:txBody>
                  <a:tcPr marL="82296" marR="82296"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Bank Staff</a:t>
                      </a:r>
                    </a:p>
                  </a:txBody>
                  <a:tcPr marL="82296" marR="82296"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814388" rtl="0" eaLnBrk="0" fontAlgn="base" latinLnBrk="0" hangingPunct="0">
                        <a:lnSpc>
                          <a:spcPct val="90000"/>
                        </a:lnSpc>
                        <a:spcBef>
                          <a:spcPct val="2000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Teachers</a:t>
                      </a:r>
                    </a:p>
                  </a:txBody>
                  <a:tcPr marL="82296" marR="82296" marT="36576" marB="36576" anchor="ctr" horzOverflow="overflow">
                    <a:lnL w="12700" cap="flat" cmpd="sng" algn="ctr">
                      <a:solidFill>
                        <a:schemeClr val="bg1"/>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r>
              <a:tr h="347663">
                <a:tc gridSpan="6">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Community Portal</a:t>
                      </a:r>
                    </a:p>
                  </a:txBody>
                  <a:tcPr marL="82296" marR="82296" marT="36576" marB="36576"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5325">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Market Status and Prices</a:t>
                      </a:r>
                    </a:p>
                  </a:txBody>
                  <a:tcPr marL="82296" marR="82296" marT="36576" marB="36576" anchor="ctr" horzOverflow="overflow">
                    <a:lnL w="12700" cap="flat" cmpd="sng" algn="ctr">
                      <a:solidFill>
                        <a:srgbClr val="96969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Knowledge and Skill Content</a:t>
                      </a:r>
                    </a:p>
                  </a:txBody>
                  <a:tcPr marL="82296" marR="82296"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Health Advice </a:t>
                      </a:r>
                      <a:br>
                        <a:rPr kumimoji="0" lang="en-US" sz="1400" b="0" i="0" u="none" strike="noStrike" cap="none" normalizeH="0" baseline="0" smtClean="0">
                          <a:ln>
                            <a:noFill/>
                          </a:ln>
                          <a:solidFill>
                            <a:schemeClr val="bg1"/>
                          </a:solidFill>
                          <a:effectLst/>
                          <a:latin typeface="Arial" charset="0"/>
                        </a:rPr>
                      </a:br>
                      <a:r>
                        <a:rPr kumimoji="0" lang="en-US" sz="1400" b="0" i="0" u="none" strike="noStrike" cap="none" normalizeH="0" baseline="0" smtClean="0">
                          <a:ln>
                            <a:noFill/>
                          </a:ln>
                          <a:solidFill>
                            <a:schemeClr val="bg1"/>
                          </a:solidFill>
                          <a:effectLst/>
                          <a:latin typeface="Arial" charset="0"/>
                        </a:rPr>
                        <a:t>and Disease Prevention</a:t>
                      </a:r>
                    </a:p>
                  </a:txBody>
                  <a:tcPr marL="82296" marR="82296"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Personal Property and Census Records</a:t>
                      </a:r>
                    </a:p>
                  </a:txBody>
                  <a:tcPr marL="82296" marR="82296"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Commercial Content and Services</a:t>
                      </a:r>
                    </a:p>
                  </a:txBody>
                  <a:tcPr marL="82296" marR="82296"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Learning </a:t>
                      </a:r>
                      <a:br>
                        <a:rPr kumimoji="0" lang="en-US" sz="1400" b="0" i="0" u="none" strike="noStrike" cap="none" normalizeH="0" baseline="0" smtClean="0">
                          <a:ln>
                            <a:noFill/>
                          </a:ln>
                          <a:solidFill>
                            <a:schemeClr val="bg1"/>
                          </a:solidFill>
                          <a:effectLst/>
                          <a:latin typeface="Arial" charset="0"/>
                        </a:rPr>
                      </a:br>
                      <a:r>
                        <a:rPr kumimoji="0" lang="en-US" sz="1400" b="0" i="0" u="none" strike="noStrike" cap="none" normalizeH="0" baseline="0" smtClean="0">
                          <a:ln>
                            <a:noFill/>
                          </a:ln>
                          <a:solidFill>
                            <a:schemeClr val="bg1"/>
                          </a:solidFill>
                          <a:effectLst/>
                          <a:latin typeface="Arial" charset="0"/>
                        </a:rPr>
                        <a:t>Support</a:t>
                      </a:r>
                    </a:p>
                  </a:txBody>
                  <a:tcPr marL="82296" marR="82296" marT="36576" marB="36576" anchor="ctr" horzOverflow="overflow">
                    <a:lnL w="12700" cap="flat" cmpd="sng" algn="ctr">
                      <a:solidFill>
                        <a:schemeClr val="bg1"/>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9A424"/>
                    </a:solidFill>
                  </a:tcPr>
                </a:tc>
              </a:tr>
              <a:tr h="665163">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News Feeds </a:t>
                      </a:r>
                      <a:br>
                        <a:rPr kumimoji="0" lang="en-US" sz="1400" b="0" i="0" u="none" strike="noStrike" cap="none" normalizeH="0" baseline="0" smtClean="0">
                          <a:ln>
                            <a:noFill/>
                          </a:ln>
                          <a:solidFill>
                            <a:schemeClr val="bg1"/>
                          </a:solidFill>
                          <a:effectLst/>
                          <a:latin typeface="Arial" charset="0"/>
                        </a:rPr>
                      </a:br>
                      <a:r>
                        <a:rPr kumimoji="0" lang="en-US" sz="1400" b="0" i="0" u="none" strike="noStrike" cap="none" normalizeH="0" baseline="0" smtClean="0">
                          <a:ln>
                            <a:noFill/>
                          </a:ln>
                          <a:solidFill>
                            <a:schemeClr val="bg1"/>
                          </a:solidFill>
                          <a:effectLst/>
                          <a:latin typeface="Arial" charset="0"/>
                        </a:rPr>
                        <a:t>and Industry Community</a:t>
                      </a:r>
                    </a:p>
                  </a:txBody>
                  <a:tcPr marL="82296" marR="82296" marT="36576" marB="36576" anchor="ctr" horzOverflow="overflow">
                    <a:lnL w="12700" cap="flat" cmpd="sng" algn="ctr">
                      <a:solidFill>
                        <a:srgbClr val="96969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Content Management Systems</a:t>
                      </a:r>
                    </a:p>
                  </a:txBody>
                  <a:tcPr marL="82296" marR="82296"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Healthcare Knowledge Stores</a:t>
                      </a:r>
                    </a:p>
                  </a:txBody>
                  <a:tcPr marL="82296" marR="82296"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E-government</a:t>
                      </a:r>
                      <a:br>
                        <a:rPr kumimoji="0" lang="en-US" sz="1400" b="0" i="0" u="none" strike="noStrike" cap="none" normalizeH="0" baseline="0" smtClean="0">
                          <a:ln>
                            <a:noFill/>
                          </a:ln>
                          <a:solidFill>
                            <a:schemeClr val="bg1"/>
                          </a:solidFill>
                          <a:effectLst/>
                          <a:latin typeface="Arial" charset="0"/>
                        </a:rPr>
                      </a:br>
                      <a:r>
                        <a:rPr kumimoji="0" lang="en-US" sz="1400" b="0" i="0" u="none" strike="noStrike" cap="none" normalizeH="0" baseline="0" smtClean="0">
                          <a:ln>
                            <a:noFill/>
                          </a:ln>
                          <a:solidFill>
                            <a:schemeClr val="bg1"/>
                          </a:solidFill>
                          <a:effectLst/>
                          <a:latin typeface="Arial" charset="0"/>
                        </a:rPr>
                        <a:t>Systems</a:t>
                      </a:r>
                    </a:p>
                  </a:txBody>
                  <a:tcPr marL="82296" marR="82296"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Enterprise Systems</a:t>
                      </a:r>
                    </a:p>
                  </a:txBody>
                  <a:tcPr marL="82296" marR="82296"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Education Systems</a:t>
                      </a:r>
                    </a:p>
                  </a:txBody>
                  <a:tcPr marL="82296" marR="82296" marT="36576" marB="36576" anchor="ctr" horzOverflow="overflow">
                    <a:lnL w="12700" cap="flat" cmpd="sng" algn="ctr">
                      <a:solidFill>
                        <a:schemeClr val="bg1"/>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chemeClr val="accent1"/>
                    </a:solidFill>
                  </a:tcPr>
                </a:tc>
              </a:tr>
              <a:tr h="665163">
                <a:tc gridSpan="6">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endParaRPr kumimoji="0" lang="en-US" sz="1300" b="0" i="0" u="none" strike="noStrike" cap="none" normalizeH="0" baseline="0" smtClean="0">
                        <a:ln>
                          <a:noFill/>
                        </a:ln>
                        <a:solidFill>
                          <a:schemeClr val="bg1"/>
                        </a:solidFill>
                        <a:effectLst/>
                        <a:latin typeface="Arial" charset="0"/>
                      </a:endParaRPr>
                    </a:p>
                  </a:txBody>
                  <a:tcPr marL="82296" marR="82296" marT="36576" marB="36576" anchor="ctr" horzOverflow="overflow">
                    <a:lnL cap="flat">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5163">
                <a:tc gridSpan="6">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Communication and Collaboration Tool</a:t>
                      </a:r>
                    </a:p>
                  </a:txBody>
                  <a:tcPr marL="82296" marR="82296" marT="36576" marB="36576"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8463">
                <a:tc gridSpan="6">
                  <a:txBody>
                    <a:bodyPr/>
                    <a:lstStyle/>
                    <a:p>
                      <a:pPr marL="0" marR="0" lvl="0" indent="0" algn="ctr" defTabSz="814388" rtl="0" eaLnBrk="0" fontAlgn="base" latinLnBrk="0" hangingPunct="0">
                        <a:lnSpc>
                          <a:spcPct val="90000"/>
                        </a:lnSpc>
                        <a:spcBef>
                          <a:spcPct val="0"/>
                        </a:spcBef>
                        <a:spcAft>
                          <a:spcPct val="0"/>
                        </a:spcAft>
                        <a:buClr>
                          <a:schemeClr val="tx2"/>
                        </a:buClr>
                        <a:buSzPct val="100000"/>
                        <a:buFont typeface="Wingdings" pitchFamily="2" charset="2"/>
                        <a:buNone/>
                        <a:tabLst/>
                      </a:pPr>
                      <a:r>
                        <a:rPr kumimoji="0" lang="en-US" sz="1400" b="0" i="0" u="none" strike="noStrike" cap="none" normalizeH="0" baseline="0" smtClean="0">
                          <a:ln>
                            <a:noFill/>
                          </a:ln>
                          <a:solidFill>
                            <a:schemeClr val="bg1"/>
                          </a:solidFill>
                          <a:effectLst/>
                          <a:latin typeface="Arial" charset="0"/>
                        </a:rPr>
                        <a:t>Intelligent Network</a:t>
                      </a:r>
                    </a:p>
                  </a:txBody>
                  <a:tcPr marL="82296" marR="82296" marT="36576" marB="36576"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1006" name="Rectangle 2"/>
          <p:cNvSpPr>
            <a:spLocks noGrp="1" noChangeArrowheads="1"/>
          </p:cNvSpPr>
          <p:nvPr>
            <p:ph type="title"/>
          </p:nvPr>
        </p:nvSpPr>
        <p:spPr/>
        <p:txBody>
          <a:bodyPr/>
          <a:lstStyle/>
          <a:p>
            <a:pPr eaLnBrk="1" hangingPunct="1"/>
            <a:r>
              <a:rPr lang="en-GB" smtClean="0"/>
              <a:t>Connected (Health) Communities</a:t>
            </a:r>
            <a:endParaRPr lang="en-US" smtClean="0"/>
          </a:p>
        </p:txBody>
      </p:sp>
      <p:sp>
        <p:nvSpPr>
          <p:cNvPr id="762974" name="AutoShape 94"/>
          <p:cNvSpPr>
            <a:spLocks noChangeArrowheads="1"/>
          </p:cNvSpPr>
          <p:nvPr/>
        </p:nvSpPr>
        <p:spPr bwMode="auto">
          <a:xfrm>
            <a:off x="7161213" y="4656138"/>
            <a:ext cx="1720850" cy="504825"/>
          </a:xfrm>
          <a:prstGeom prst="wedgeRectCallout">
            <a:avLst>
              <a:gd name="adj1" fmla="val 30259"/>
              <a:gd name="adj2" fmla="val -245597"/>
            </a:avLst>
          </a:prstGeom>
          <a:solidFill>
            <a:srgbClr val="C0C0C0"/>
          </a:solidFill>
          <a:ln w="9525" algn="ctr">
            <a:solidFill>
              <a:srgbClr val="969696"/>
            </a:solidFill>
            <a:miter lim="800000"/>
            <a:headEnd/>
            <a:tailEnd/>
          </a:ln>
        </p:spPr>
        <p:txBody>
          <a:bodyPr lIns="82124" tIns="41061" rIns="82124" bIns="41061" anchor="ctr" anchorCtr="1"/>
          <a:lstStyle/>
          <a:p>
            <a:pPr defTabSz="814388" eaLnBrk="1" hangingPunct="1">
              <a:lnSpc>
                <a:spcPct val="95000"/>
              </a:lnSpc>
              <a:buClr>
                <a:schemeClr val="tx2"/>
              </a:buClr>
              <a:buSzPct val="100000"/>
              <a:buFont typeface="Wingdings" pitchFamily="2" charset="2"/>
              <a:buNone/>
            </a:pPr>
            <a:r>
              <a:rPr lang="en-GB" sz="1400"/>
              <a:t>Health Education </a:t>
            </a:r>
            <a:br>
              <a:rPr lang="en-GB" sz="1400"/>
            </a:br>
            <a:r>
              <a:rPr lang="en-GB" sz="1400"/>
              <a:t>in Schools</a:t>
            </a:r>
          </a:p>
        </p:txBody>
      </p:sp>
      <p:sp>
        <p:nvSpPr>
          <p:cNvPr id="762976" name="AutoShape 96"/>
          <p:cNvSpPr>
            <a:spLocks noChangeArrowheads="1"/>
          </p:cNvSpPr>
          <p:nvPr/>
        </p:nvSpPr>
        <p:spPr bwMode="auto">
          <a:xfrm>
            <a:off x="3759200" y="1301750"/>
            <a:ext cx="2632075" cy="674688"/>
          </a:xfrm>
          <a:prstGeom prst="wedgeRectCallout">
            <a:avLst>
              <a:gd name="adj1" fmla="val -16949"/>
              <a:gd name="adj2" fmla="val 293296"/>
            </a:avLst>
          </a:prstGeom>
          <a:solidFill>
            <a:srgbClr val="C0C0C0"/>
          </a:solidFill>
          <a:ln w="9525" algn="ctr">
            <a:solidFill>
              <a:srgbClr val="969696"/>
            </a:solidFill>
            <a:miter lim="800000"/>
            <a:headEnd/>
            <a:tailEnd/>
          </a:ln>
        </p:spPr>
        <p:txBody>
          <a:bodyPr lIns="82124" tIns="41061" rIns="82124" bIns="41061" anchor="ctr" anchorCtr="1"/>
          <a:lstStyle/>
          <a:p>
            <a:pPr defTabSz="814388" eaLnBrk="1" hangingPunct="1">
              <a:lnSpc>
                <a:spcPct val="95000"/>
              </a:lnSpc>
              <a:buClr>
                <a:schemeClr val="tx2"/>
              </a:buClr>
              <a:buSzPct val="100000"/>
              <a:buFont typeface="Wingdings" pitchFamily="2" charset="2"/>
              <a:buNone/>
            </a:pPr>
            <a:r>
              <a:rPr lang="en-GB" sz="1400"/>
              <a:t>Health &amp; Wellness Programs: Fitness, Nutrition, </a:t>
            </a:r>
            <a:br>
              <a:rPr lang="en-GB" sz="1400"/>
            </a:br>
            <a:r>
              <a:rPr lang="en-GB" sz="1400"/>
              <a:t>Smoking Cessation</a:t>
            </a:r>
          </a:p>
        </p:txBody>
      </p:sp>
      <p:sp>
        <p:nvSpPr>
          <p:cNvPr id="762979" name="AutoShape 99"/>
          <p:cNvSpPr>
            <a:spLocks noChangeArrowheads="1"/>
          </p:cNvSpPr>
          <p:nvPr/>
        </p:nvSpPr>
        <p:spPr bwMode="auto">
          <a:xfrm>
            <a:off x="2479675" y="1301750"/>
            <a:ext cx="1169988" cy="461963"/>
          </a:xfrm>
          <a:prstGeom prst="wedgeRectCallout">
            <a:avLst>
              <a:gd name="adj1" fmla="val 54343"/>
              <a:gd name="adj2" fmla="val 182301"/>
            </a:avLst>
          </a:prstGeom>
          <a:solidFill>
            <a:srgbClr val="C0C0C0"/>
          </a:solidFill>
          <a:ln w="9525" algn="ctr">
            <a:solidFill>
              <a:srgbClr val="969696"/>
            </a:solidFill>
            <a:miter lim="800000"/>
            <a:headEnd/>
            <a:tailEnd/>
          </a:ln>
        </p:spPr>
        <p:txBody>
          <a:bodyPr lIns="82124" tIns="41061" rIns="82124" bIns="41061" anchor="ctr" anchorCtr="1"/>
          <a:lstStyle/>
          <a:p>
            <a:pPr defTabSz="814388" eaLnBrk="1" hangingPunct="1">
              <a:lnSpc>
                <a:spcPct val="95000"/>
              </a:lnSpc>
              <a:buClr>
                <a:schemeClr val="tx2"/>
              </a:buClr>
              <a:buSzPct val="100000"/>
              <a:buFont typeface="Wingdings" pitchFamily="2" charset="2"/>
              <a:buNone/>
            </a:pPr>
            <a:r>
              <a:rPr lang="en-GB" sz="1400"/>
              <a:t>Connected Clinicians</a:t>
            </a:r>
          </a:p>
        </p:txBody>
      </p:sp>
      <p:sp>
        <p:nvSpPr>
          <p:cNvPr id="762980" name="AutoShape 100"/>
          <p:cNvSpPr>
            <a:spLocks noChangeArrowheads="1"/>
          </p:cNvSpPr>
          <p:nvPr/>
        </p:nvSpPr>
        <p:spPr bwMode="auto">
          <a:xfrm>
            <a:off x="6515100" y="1301750"/>
            <a:ext cx="2366963" cy="676275"/>
          </a:xfrm>
          <a:prstGeom prst="wedgeRectCallout">
            <a:avLst>
              <a:gd name="adj1" fmla="val -92657"/>
              <a:gd name="adj2" fmla="val 192486"/>
            </a:avLst>
          </a:prstGeom>
          <a:solidFill>
            <a:srgbClr val="C0C0C0"/>
          </a:solidFill>
          <a:ln w="9525" algn="ctr">
            <a:solidFill>
              <a:srgbClr val="969696"/>
            </a:solidFill>
            <a:miter lim="800000"/>
            <a:headEnd/>
            <a:tailEnd/>
          </a:ln>
        </p:spPr>
        <p:txBody>
          <a:bodyPr lIns="82124" tIns="41061" rIns="82124" bIns="41061" anchor="ctr" anchorCtr="1"/>
          <a:lstStyle/>
          <a:p>
            <a:pPr defTabSz="814388" eaLnBrk="1" hangingPunct="1">
              <a:lnSpc>
                <a:spcPct val="95000"/>
              </a:lnSpc>
              <a:buClr>
                <a:schemeClr val="tx2"/>
              </a:buClr>
              <a:buSzPct val="100000"/>
              <a:buFont typeface="Wingdings" pitchFamily="2" charset="2"/>
              <a:buNone/>
            </a:pPr>
            <a:r>
              <a:rPr lang="en-GB" sz="1400"/>
              <a:t>PCs, Telepresence Tools Provide Resources for Telehealth Services</a:t>
            </a:r>
          </a:p>
        </p:txBody>
      </p:sp>
      <p:sp>
        <p:nvSpPr>
          <p:cNvPr id="763180" name="AutoShape 300"/>
          <p:cNvSpPr>
            <a:spLocks noChangeArrowheads="1"/>
          </p:cNvSpPr>
          <p:nvPr/>
        </p:nvSpPr>
        <p:spPr bwMode="auto">
          <a:xfrm>
            <a:off x="581025" y="4656138"/>
            <a:ext cx="1657350" cy="504825"/>
          </a:xfrm>
          <a:prstGeom prst="wedgeRectCallout">
            <a:avLst>
              <a:gd name="adj1" fmla="val 143676"/>
              <a:gd name="adj2" fmla="val -107231"/>
            </a:avLst>
          </a:prstGeom>
          <a:solidFill>
            <a:srgbClr val="C0C0C0"/>
          </a:solidFill>
          <a:ln w="9525" algn="ctr">
            <a:solidFill>
              <a:srgbClr val="969696"/>
            </a:solidFill>
            <a:miter lim="800000"/>
            <a:headEnd/>
            <a:tailEnd/>
          </a:ln>
        </p:spPr>
        <p:txBody>
          <a:bodyPr lIns="82124" tIns="41061" rIns="82124" bIns="41061" anchor="ctr" anchorCtr="1"/>
          <a:lstStyle/>
          <a:p>
            <a:pPr defTabSz="814388" eaLnBrk="1" hangingPunct="1">
              <a:lnSpc>
                <a:spcPct val="95000"/>
              </a:lnSpc>
              <a:buClr>
                <a:schemeClr val="tx2"/>
              </a:buClr>
              <a:buSzPct val="100000"/>
              <a:buFont typeface="Wingdings" pitchFamily="2" charset="2"/>
              <a:buNone/>
            </a:pPr>
            <a:r>
              <a:rPr lang="en-GB" sz="1400"/>
              <a:t>Map of Medicine, </a:t>
            </a:r>
            <a:br>
              <a:rPr lang="en-GB" sz="1400"/>
            </a:br>
            <a:r>
              <a:rPr lang="en-GB" sz="1400"/>
              <a:t>NHS Choices</a:t>
            </a:r>
          </a:p>
        </p:txBody>
      </p:sp>
      <p:sp>
        <p:nvSpPr>
          <p:cNvPr id="763182" name="AutoShape 302"/>
          <p:cNvSpPr>
            <a:spLocks noChangeArrowheads="1"/>
          </p:cNvSpPr>
          <p:nvPr/>
        </p:nvSpPr>
        <p:spPr bwMode="auto">
          <a:xfrm>
            <a:off x="681038" y="5721350"/>
            <a:ext cx="2146300" cy="504825"/>
          </a:xfrm>
          <a:prstGeom prst="wedgeRectCallout">
            <a:avLst>
              <a:gd name="adj1" fmla="val 59838"/>
              <a:gd name="adj2" fmla="val -87106"/>
            </a:avLst>
          </a:prstGeom>
          <a:solidFill>
            <a:srgbClr val="C0C0C0"/>
          </a:solidFill>
          <a:ln w="9525" algn="ctr">
            <a:solidFill>
              <a:srgbClr val="969696"/>
            </a:solidFill>
            <a:miter lim="800000"/>
            <a:headEnd/>
            <a:tailEnd/>
          </a:ln>
        </p:spPr>
        <p:txBody>
          <a:bodyPr lIns="82124" tIns="41061" rIns="82124" bIns="41061" anchor="ctr" anchorCtr="1"/>
          <a:lstStyle/>
          <a:p>
            <a:pPr defTabSz="814388" eaLnBrk="1" hangingPunct="1">
              <a:lnSpc>
                <a:spcPct val="95000"/>
              </a:lnSpc>
              <a:buClr>
                <a:schemeClr val="tx2"/>
              </a:buClr>
              <a:buSzPct val="100000"/>
              <a:buFont typeface="Wingdings" pitchFamily="2" charset="2"/>
              <a:buNone/>
            </a:pPr>
            <a:r>
              <a:rPr lang="en-GB" sz="1400"/>
              <a:t>WebEx Platform, Integrated Call Center</a:t>
            </a:r>
          </a:p>
        </p:txBody>
      </p:sp>
      <p:sp>
        <p:nvSpPr>
          <p:cNvPr id="763183" name="AutoShape 303"/>
          <p:cNvSpPr>
            <a:spLocks noChangeArrowheads="1"/>
          </p:cNvSpPr>
          <p:nvPr/>
        </p:nvSpPr>
        <p:spPr bwMode="auto">
          <a:xfrm>
            <a:off x="3416300" y="1985963"/>
            <a:ext cx="1322388" cy="4398962"/>
          </a:xfrm>
          <a:prstGeom prst="roundRect">
            <a:avLst>
              <a:gd name="adj" fmla="val 12236"/>
            </a:avLst>
          </a:prstGeom>
          <a:noFill/>
          <a:ln w="57150" algn="ctr">
            <a:solidFill>
              <a:srgbClr val="8A44AA"/>
            </a:solidFill>
            <a:round/>
            <a:headEnd/>
            <a:tailEnd/>
          </a:ln>
        </p:spPr>
        <p:txBody>
          <a:bodyPr lIns="82124" tIns="41061" rIns="82124" bIns="41061" anchor="ctr">
            <a:spAutoFit/>
          </a:bodyPr>
          <a:lstStyle/>
          <a:p>
            <a:endParaRPr lang="en-US"/>
          </a:p>
        </p:txBody>
      </p:sp>
      <p:sp>
        <p:nvSpPr>
          <p:cNvPr id="763181" name="AutoShape 301"/>
          <p:cNvSpPr>
            <a:spLocks noChangeArrowheads="1"/>
          </p:cNvSpPr>
          <p:nvPr/>
        </p:nvSpPr>
        <p:spPr bwMode="auto">
          <a:xfrm>
            <a:off x="5842000" y="5454650"/>
            <a:ext cx="3041650" cy="698500"/>
          </a:xfrm>
          <a:prstGeom prst="wedgeRectCallout">
            <a:avLst>
              <a:gd name="adj1" fmla="val -86116"/>
              <a:gd name="adj2" fmla="val -145454"/>
            </a:avLst>
          </a:prstGeom>
          <a:solidFill>
            <a:srgbClr val="C0C0C0"/>
          </a:solidFill>
          <a:ln w="9525" algn="ctr">
            <a:solidFill>
              <a:srgbClr val="8A44AA"/>
            </a:solidFill>
            <a:miter lim="800000"/>
            <a:headEnd/>
            <a:tailEnd/>
          </a:ln>
        </p:spPr>
        <p:txBody>
          <a:bodyPr lIns="82124" tIns="41061" rIns="82124" bIns="41061" anchor="ctr" anchorCtr="1"/>
          <a:lstStyle/>
          <a:p>
            <a:pPr defTabSz="814388" eaLnBrk="1" hangingPunct="1">
              <a:lnSpc>
                <a:spcPct val="95000"/>
              </a:lnSpc>
              <a:buClr>
                <a:schemeClr val="tx2"/>
              </a:buClr>
              <a:buSzPct val="100000"/>
              <a:buFont typeface="Wingdings" pitchFamily="2" charset="2"/>
              <a:buNone/>
            </a:pPr>
            <a:r>
              <a:rPr lang="en-GB" sz="1400"/>
              <a:t>Health Infrastructure Contributes to Community's Social and Economic Development</a:t>
            </a:r>
          </a:p>
        </p:txBody>
      </p:sp>
      <p:sp>
        <p:nvSpPr>
          <p:cNvPr id="41015" name="Text Box 349"/>
          <p:cNvSpPr txBox="1">
            <a:spLocks noChangeArrowheads="1"/>
          </p:cNvSpPr>
          <p:nvPr/>
        </p:nvSpPr>
        <p:spPr bwMode="auto">
          <a:xfrm>
            <a:off x="674688" y="6326188"/>
            <a:ext cx="2236787" cy="265112"/>
          </a:xfrm>
          <a:prstGeom prst="rect">
            <a:avLst/>
          </a:prstGeom>
          <a:noFill/>
          <a:ln w="9525" algn="ctr">
            <a:noFill/>
            <a:miter lim="800000"/>
            <a:headEnd/>
            <a:tailEnd/>
          </a:ln>
        </p:spPr>
        <p:txBody>
          <a:bodyPr lIns="82124" tIns="41061" rIns="82124" bIns="41061">
            <a:spAutoFit/>
          </a:bodyPr>
          <a:lstStyle/>
          <a:p>
            <a:pPr algn="l" defTabSz="814388">
              <a:lnSpc>
                <a:spcPct val="100000"/>
              </a:lnSpc>
              <a:spcBef>
                <a:spcPct val="50000"/>
              </a:spcBef>
            </a:pPr>
            <a:r>
              <a:rPr lang="en-US" sz="1200" b="0"/>
              <a:t>Source: Cisco IBSG, 2008</a:t>
            </a:r>
          </a:p>
        </p:txBody>
      </p:sp>
      <p:sp>
        <p:nvSpPr>
          <p:cNvPr id="14" name="AutoShape 99"/>
          <p:cNvSpPr>
            <a:spLocks noChangeArrowheads="1"/>
          </p:cNvSpPr>
          <p:nvPr/>
        </p:nvSpPr>
        <p:spPr bwMode="auto">
          <a:xfrm>
            <a:off x="584911" y="1194843"/>
            <a:ext cx="1169988" cy="461963"/>
          </a:xfrm>
          <a:prstGeom prst="wedgeRectCallout">
            <a:avLst>
              <a:gd name="adj1" fmla="val -6315"/>
              <a:gd name="adj2" fmla="val 93672"/>
            </a:avLst>
          </a:prstGeom>
          <a:solidFill>
            <a:srgbClr val="C0C0C0"/>
          </a:solidFill>
          <a:ln w="9525" algn="ctr">
            <a:solidFill>
              <a:srgbClr val="969696"/>
            </a:solidFill>
            <a:miter lim="800000"/>
            <a:headEnd/>
            <a:tailEnd/>
          </a:ln>
        </p:spPr>
        <p:txBody>
          <a:bodyPr lIns="82124" tIns="41061" rIns="82124" bIns="41061" anchor="ctr" anchorCtr="1"/>
          <a:lstStyle/>
          <a:p>
            <a:pPr defTabSz="814388" eaLnBrk="1" hangingPunct="1">
              <a:lnSpc>
                <a:spcPct val="95000"/>
              </a:lnSpc>
              <a:buClr>
                <a:schemeClr val="tx2"/>
              </a:buClr>
              <a:buSzPct val="100000"/>
              <a:buFont typeface="Wingdings" pitchFamily="2" charset="2"/>
              <a:buNone/>
            </a:pPr>
            <a:r>
              <a:rPr lang="en-GB" sz="1400" dirty="0"/>
              <a:t>Connected </a:t>
            </a:r>
            <a:r>
              <a:rPr lang="en-GB" sz="1400" dirty="0" smtClean="0"/>
              <a:t>Citizens</a:t>
            </a:r>
            <a:endParaRPr lang="en-GB"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62979"/>
                                        </p:tgtEl>
                                        <p:attrNameLst>
                                          <p:attrName>style.visibility</p:attrName>
                                        </p:attrNameLst>
                                      </p:cBhvr>
                                      <p:to>
                                        <p:strVal val="visible"/>
                                      </p:to>
                                    </p:set>
                                    <p:anim calcmode="lin" valueType="num">
                                      <p:cBhvr>
                                        <p:cTn id="7" dur="1000" fill="hold"/>
                                        <p:tgtEl>
                                          <p:spTgt spid="762979"/>
                                        </p:tgtEl>
                                        <p:attrNameLst>
                                          <p:attrName>ppt_w</p:attrName>
                                        </p:attrNameLst>
                                      </p:cBhvr>
                                      <p:tavLst>
                                        <p:tav tm="0">
                                          <p:val>
                                            <p:fltVal val="0"/>
                                          </p:val>
                                        </p:tav>
                                        <p:tav tm="100000">
                                          <p:val>
                                            <p:strVal val="#ppt_w"/>
                                          </p:val>
                                        </p:tav>
                                      </p:tavLst>
                                    </p:anim>
                                    <p:anim calcmode="lin" valueType="num">
                                      <p:cBhvr>
                                        <p:cTn id="8" dur="1000" fill="hold"/>
                                        <p:tgtEl>
                                          <p:spTgt spid="76297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62976"/>
                                        </p:tgtEl>
                                        <p:attrNameLst>
                                          <p:attrName>style.visibility</p:attrName>
                                        </p:attrNameLst>
                                      </p:cBhvr>
                                      <p:to>
                                        <p:strVal val="visible"/>
                                      </p:to>
                                    </p:set>
                                    <p:anim calcmode="lin" valueType="num">
                                      <p:cBhvr>
                                        <p:cTn id="11" dur="1000" fill="hold"/>
                                        <p:tgtEl>
                                          <p:spTgt spid="762976"/>
                                        </p:tgtEl>
                                        <p:attrNameLst>
                                          <p:attrName>ppt_w</p:attrName>
                                        </p:attrNameLst>
                                      </p:cBhvr>
                                      <p:tavLst>
                                        <p:tav tm="0">
                                          <p:val>
                                            <p:fltVal val="0"/>
                                          </p:val>
                                        </p:tav>
                                        <p:tav tm="100000">
                                          <p:val>
                                            <p:strVal val="#ppt_w"/>
                                          </p:val>
                                        </p:tav>
                                      </p:tavLst>
                                    </p:anim>
                                    <p:anim calcmode="lin" valueType="num">
                                      <p:cBhvr>
                                        <p:cTn id="12" dur="1000" fill="hold"/>
                                        <p:tgtEl>
                                          <p:spTgt spid="76297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62980"/>
                                        </p:tgtEl>
                                        <p:attrNameLst>
                                          <p:attrName>style.visibility</p:attrName>
                                        </p:attrNameLst>
                                      </p:cBhvr>
                                      <p:to>
                                        <p:strVal val="visible"/>
                                      </p:to>
                                    </p:set>
                                    <p:anim calcmode="lin" valueType="num">
                                      <p:cBhvr>
                                        <p:cTn id="15" dur="1000" fill="hold"/>
                                        <p:tgtEl>
                                          <p:spTgt spid="762980"/>
                                        </p:tgtEl>
                                        <p:attrNameLst>
                                          <p:attrName>ppt_w</p:attrName>
                                        </p:attrNameLst>
                                      </p:cBhvr>
                                      <p:tavLst>
                                        <p:tav tm="0">
                                          <p:val>
                                            <p:fltVal val="0"/>
                                          </p:val>
                                        </p:tav>
                                        <p:tav tm="100000">
                                          <p:val>
                                            <p:strVal val="#ppt_w"/>
                                          </p:val>
                                        </p:tav>
                                      </p:tavLst>
                                    </p:anim>
                                    <p:anim calcmode="lin" valueType="num">
                                      <p:cBhvr>
                                        <p:cTn id="16" dur="1000" fill="hold"/>
                                        <p:tgtEl>
                                          <p:spTgt spid="762980"/>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763180"/>
                                        </p:tgtEl>
                                        <p:attrNameLst>
                                          <p:attrName>style.visibility</p:attrName>
                                        </p:attrNameLst>
                                      </p:cBhvr>
                                      <p:to>
                                        <p:strVal val="visible"/>
                                      </p:to>
                                    </p:set>
                                    <p:anim calcmode="lin" valueType="num">
                                      <p:cBhvr>
                                        <p:cTn id="19" dur="1000" fill="hold"/>
                                        <p:tgtEl>
                                          <p:spTgt spid="763180"/>
                                        </p:tgtEl>
                                        <p:attrNameLst>
                                          <p:attrName>ppt_w</p:attrName>
                                        </p:attrNameLst>
                                      </p:cBhvr>
                                      <p:tavLst>
                                        <p:tav tm="0">
                                          <p:val>
                                            <p:fltVal val="0"/>
                                          </p:val>
                                        </p:tav>
                                        <p:tav tm="100000">
                                          <p:val>
                                            <p:strVal val="#ppt_w"/>
                                          </p:val>
                                        </p:tav>
                                      </p:tavLst>
                                    </p:anim>
                                    <p:anim calcmode="lin" valueType="num">
                                      <p:cBhvr>
                                        <p:cTn id="20" dur="1000" fill="hold"/>
                                        <p:tgtEl>
                                          <p:spTgt spid="76318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63182"/>
                                        </p:tgtEl>
                                        <p:attrNameLst>
                                          <p:attrName>style.visibility</p:attrName>
                                        </p:attrNameLst>
                                      </p:cBhvr>
                                      <p:to>
                                        <p:strVal val="visible"/>
                                      </p:to>
                                    </p:set>
                                    <p:anim calcmode="lin" valueType="num">
                                      <p:cBhvr>
                                        <p:cTn id="23" dur="1000" fill="hold"/>
                                        <p:tgtEl>
                                          <p:spTgt spid="763182"/>
                                        </p:tgtEl>
                                        <p:attrNameLst>
                                          <p:attrName>ppt_w</p:attrName>
                                        </p:attrNameLst>
                                      </p:cBhvr>
                                      <p:tavLst>
                                        <p:tav tm="0">
                                          <p:val>
                                            <p:fltVal val="0"/>
                                          </p:val>
                                        </p:tav>
                                        <p:tav tm="100000">
                                          <p:val>
                                            <p:strVal val="#ppt_w"/>
                                          </p:val>
                                        </p:tav>
                                      </p:tavLst>
                                    </p:anim>
                                    <p:anim calcmode="lin" valueType="num">
                                      <p:cBhvr>
                                        <p:cTn id="24" dur="1000" fill="hold"/>
                                        <p:tgtEl>
                                          <p:spTgt spid="76318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62974"/>
                                        </p:tgtEl>
                                        <p:attrNameLst>
                                          <p:attrName>style.visibility</p:attrName>
                                        </p:attrNameLst>
                                      </p:cBhvr>
                                      <p:to>
                                        <p:strVal val="visible"/>
                                      </p:to>
                                    </p:set>
                                    <p:anim calcmode="lin" valueType="num">
                                      <p:cBhvr>
                                        <p:cTn id="27" dur="1000" fill="hold"/>
                                        <p:tgtEl>
                                          <p:spTgt spid="762974"/>
                                        </p:tgtEl>
                                        <p:attrNameLst>
                                          <p:attrName>ppt_w</p:attrName>
                                        </p:attrNameLst>
                                      </p:cBhvr>
                                      <p:tavLst>
                                        <p:tav tm="0">
                                          <p:val>
                                            <p:fltVal val="0"/>
                                          </p:val>
                                        </p:tav>
                                        <p:tav tm="100000">
                                          <p:val>
                                            <p:strVal val="#ppt_w"/>
                                          </p:val>
                                        </p:tav>
                                      </p:tavLst>
                                    </p:anim>
                                    <p:anim calcmode="lin" valueType="num">
                                      <p:cBhvr>
                                        <p:cTn id="28" dur="1000" fill="hold"/>
                                        <p:tgtEl>
                                          <p:spTgt spid="762974"/>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763183"/>
                                        </p:tgtEl>
                                        <p:attrNameLst>
                                          <p:attrName>style.visibility</p:attrName>
                                        </p:attrNameLst>
                                      </p:cBhvr>
                                      <p:to>
                                        <p:strVal val="visible"/>
                                      </p:to>
                                    </p:set>
                                    <p:animEffect transition="in" filter="barn(inHorizontal)">
                                      <p:cBhvr>
                                        <p:cTn id="33" dur="1000"/>
                                        <p:tgtEl>
                                          <p:spTgt spid="763183"/>
                                        </p:tgtEl>
                                      </p:cBhvr>
                                    </p:animEffect>
                                  </p:childTnLst>
                                </p:cTn>
                              </p:par>
                              <p:par>
                                <p:cTn id="34" presetID="23" presetClass="entr" presetSubtype="16" fill="hold" grpId="0" nodeType="withEffect">
                                  <p:stCondLst>
                                    <p:cond delay="0"/>
                                  </p:stCondLst>
                                  <p:childTnLst>
                                    <p:set>
                                      <p:cBhvr>
                                        <p:cTn id="35" dur="1" fill="hold">
                                          <p:stCondLst>
                                            <p:cond delay="0"/>
                                          </p:stCondLst>
                                        </p:cTn>
                                        <p:tgtEl>
                                          <p:spTgt spid="763181"/>
                                        </p:tgtEl>
                                        <p:attrNameLst>
                                          <p:attrName>style.visibility</p:attrName>
                                        </p:attrNameLst>
                                      </p:cBhvr>
                                      <p:to>
                                        <p:strVal val="visible"/>
                                      </p:to>
                                    </p:set>
                                    <p:anim calcmode="lin" valueType="num">
                                      <p:cBhvr>
                                        <p:cTn id="36" dur="1000" fill="hold"/>
                                        <p:tgtEl>
                                          <p:spTgt spid="763181"/>
                                        </p:tgtEl>
                                        <p:attrNameLst>
                                          <p:attrName>ppt_w</p:attrName>
                                        </p:attrNameLst>
                                      </p:cBhvr>
                                      <p:tavLst>
                                        <p:tav tm="0">
                                          <p:val>
                                            <p:fltVal val="0"/>
                                          </p:val>
                                        </p:tav>
                                        <p:tav tm="100000">
                                          <p:val>
                                            <p:strVal val="#ppt_w"/>
                                          </p:val>
                                        </p:tav>
                                      </p:tavLst>
                                    </p:anim>
                                    <p:anim calcmode="lin" valueType="num">
                                      <p:cBhvr>
                                        <p:cTn id="37" dur="1000" fill="hold"/>
                                        <p:tgtEl>
                                          <p:spTgt spid="763181"/>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974" grpId="0" animBg="1"/>
      <p:bldP spid="762976" grpId="0" animBg="1"/>
      <p:bldP spid="762979" grpId="0" animBg="1"/>
      <p:bldP spid="762980" grpId="0" animBg="1"/>
      <p:bldP spid="763180" grpId="0" animBg="1"/>
      <p:bldP spid="763182" grpId="0" animBg="1"/>
      <p:bldP spid="763183" grpId="0" animBg="1"/>
      <p:bldP spid="76318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2741613" y="2357438"/>
            <a:ext cx="3810000" cy="2025650"/>
            <a:chOff x="3272" y="1316"/>
            <a:chExt cx="1889" cy="1002"/>
          </a:xfrm>
        </p:grpSpPr>
        <p:sp>
          <p:nvSpPr>
            <p:cNvPr id="19459" name="AutoShape 54"/>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endParaRPr lang="en-US"/>
            </a:p>
          </p:txBody>
        </p:sp>
        <p:sp>
          <p:nvSpPr>
            <p:cNvPr id="19460" name="Rectangle 55"/>
            <p:cNvSpPr>
              <a:spLocks noChangeArrowheads="1"/>
            </p:cNvSpPr>
            <p:nvPr/>
          </p:nvSpPr>
          <p:spPr bwMode="black">
            <a:xfrm>
              <a:off x="3803" y="1980"/>
              <a:ext cx="86" cy="325"/>
            </a:xfrm>
            <a:prstGeom prst="rect">
              <a:avLst/>
            </a:prstGeom>
            <a:solidFill>
              <a:srgbClr val="B21A1A"/>
            </a:solidFill>
            <a:ln w="9525">
              <a:noFill/>
              <a:miter lim="800000"/>
              <a:headEnd/>
              <a:tailEnd/>
            </a:ln>
          </p:spPr>
          <p:txBody>
            <a:bodyPr/>
            <a:lstStyle/>
            <a:p>
              <a:endParaRPr lang="en-US"/>
            </a:p>
          </p:txBody>
        </p:sp>
        <p:sp>
          <p:nvSpPr>
            <p:cNvPr id="19461" name="Freeform 56"/>
            <p:cNvSpPr>
              <a:spLocks/>
            </p:cNvSpPr>
            <p:nvPr/>
          </p:nvSpPr>
          <p:spPr bwMode="black">
            <a:xfrm>
              <a:off x="4304" y="1971"/>
              <a:ext cx="249" cy="343"/>
            </a:xfrm>
            <a:custGeom>
              <a:avLst/>
              <a:gdLst>
                <a:gd name="T0" fmla="*/ 19701 w 58"/>
                <a:gd name="T1" fmla="*/ 8125 h 80"/>
                <a:gd name="T2" fmla="*/ 14249 w 58"/>
                <a:gd name="T3" fmla="*/ 6783 h 80"/>
                <a:gd name="T4" fmla="*/ 7114 w 58"/>
                <a:gd name="T5" fmla="*/ 13548 h 80"/>
                <a:gd name="T6" fmla="*/ 14249 w 58"/>
                <a:gd name="T7" fmla="*/ 20258 h 80"/>
                <a:gd name="T8" fmla="*/ 19701 w 58"/>
                <a:gd name="T9" fmla="*/ 18916 h 80"/>
                <a:gd name="T10" fmla="*/ 19701 w 58"/>
                <a:gd name="T11" fmla="*/ 26012 h 80"/>
                <a:gd name="T12" fmla="*/ 13935 w 58"/>
                <a:gd name="T13" fmla="*/ 27041 h 80"/>
                <a:gd name="T14" fmla="*/ 0 w 58"/>
                <a:gd name="T15" fmla="*/ 13548 h 80"/>
                <a:gd name="T16" fmla="*/ 13935 w 58"/>
                <a:gd name="T17" fmla="*/ 0 h 80"/>
                <a:gd name="T18" fmla="*/ 19701 w 58"/>
                <a:gd name="T19" fmla="*/ 1029 h 80"/>
                <a:gd name="T20" fmla="*/ 19701 w 58"/>
                <a:gd name="T21" fmla="*/ 8125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9462" name="Freeform 57"/>
            <p:cNvSpPr>
              <a:spLocks/>
            </p:cNvSpPr>
            <p:nvPr/>
          </p:nvSpPr>
          <p:spPr bwMode="black">
            <a:xfrm>
              <a:off x="3443" y="1971"/>
              <a:ext cx="249" cy="343"/>
            </a:xfrm>
            <a:custGeom>
              <a:avLst/>
              <a:gdLst>
                <a:gd name="T0" fmla="*/ 19701 w 58"/>
                <a:gd name="T1" fmla="*/ 8125 h 80"/>
                <a:gd name="T2" fmla="*/ 14249 w 58"/>
                <a:gd name="T3" fmla="*/ 6783 h 80"/>
                <a:gd name="T4" fmla="*/ 7114 w 58"/>
                <a:gd name="T5" fmla="*/ 13548 h 80"/>
                <a:gd name="T6" fmla="*/ 14249 w 58"/>
                <a:gd name="T7" fmla="*/ 20258 h 80"/>
                <a:gd name="T8" fmla="*/ 19701 w 58"/>
                <a:gd name="T9" fmla="*/ 18916 h 80"/>
                <a:gd name="T10" fmla="*/ 19701 w 58"/>
                <a:gd name="T11" fmla="*/ 26012 h 80"/>
                <a:gd name="T12" fmla="*/ 13601 w 58"/>
                <a:gd name="T13" fmla="*/ 27041 h 80"/>
                <a:gd name="T14" fmla="*/ 0 w 58"/>
                <a:gd name="T15" fmla="*/ 13548 h 80"/>
                <a:gd name="T16" fmla="*/ 13601 w 58"/>
                <a:gd name="T17" fmla="*/ 0 h 80"/>
                <a:gd name="T18" fmla="*/ 19701 w 58"/>
                <a:gd name="T19" fmla="*/ 1029 h 80"/>
                <a:gd name="T20" fmla="*/ 19701 w 58"/>
                <a:gd name="T21" fmla="*/ 8125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9463" name="Freeform 58"/>
            <p:cNvSpPr>
              <a:spLocks noEditPoints="1"/>
            </p:cNvSpPr>
            <p:nvPr/>
          </p:nvSpPr>
          <p:spPr bwMode="black">
            <a:xfrm>
              <a:off x="4643" y="1971"/>
              <a:ext cx="342" cy="343"/>
            </a:xfrm>
            <a:custGeom>
              <a:avLst/>
              <a:gdLst>
                <a:gd name="T0" fmla="*/ 26719 w 80"/>
                <a:gd name="T1" fmla="*/ 13548 h 80"/>
                <a:gd name="T2" fmla="*/ 13359 w 80"/>
                <a:gd name="T3" fmla="*/ 27041 h 80"/>
                <a:gd name="T4" fmla="*/ 0 w 80"/>
                <a:gd name="T5" fmla="*/ 13548 h 80"/>
                <a:gd name="T6" fmla="*/ 13359 w 80"/>
                <a:gd name="T7" fmla="*/ 0 h 80"/>
                <a:gd name="T8" fmla="*/ 26719 w 80"/>
                <a:gd name="T9" fmla="*/ 13548 h 80"/>
                <a:gd name="T10" fmla="*/ 13359 w 80"/>
                <a:gd name="T11" fmla="*/ 6783 h 80"/>
                <a:gd name="T12" fmla="*/ 6725 w 80"/>
                <a:gd name="T13" fmla="*/ 13548 h 80"/>
                <a:gd name="T14" fmla="*/ 13359 w 80"/>
                <a:gd name="T15" fmla="*/ 20258 h 80"/>
                <a:gd name="T16" fmla="*/ 19994 w 80"/>
                <a:gd name="T17" fmla="*/ 13548 h 80"/>
                <a:gd name="T18" fmla="*/ 13359 w 80"/>
                <a:gd name="T19" fmla="*/ 6783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9464" name="Freeform 59"/>
            <p:cNvSpPr>
              <a:spLocks/>
            </p:cNvSpPr>
            <p:nvPr/>
          </p:nvSpPr>
          <p:spPr bwMode="black">
            <a:xfrm>
              <a:off x="4000" y="1971"/>
              <a:ext cx="223" cy="343"/>
            </a:xfrm>
            <a:custGeom>
              <a:avLst/>
              <a:gdLst>
                <a:gd name="T0" fmla="*/ 15927 w 52"/>
                <a:gd name="T1" fmla="*/ 6380 h 80"/>
                <a:gd name="T2" fmla="*/ 10816 w 52"/>
                <a:gd name="T3" fmla="*/ 5754 h 80"/>
                <a:gd name="T4" fmla="*/ 6784 w 52"/>
                <a:gd name="T5" fmla="*/ 7795 h 80"/>
                <a:gd name="T6" fmla="*/ 9782 w 52"/>
                <a:gd name="T7" fmla="*/ 10166 h 80"/>
                <a:gd name="T8" fmla="*/ 11515 w 52"/>
                <a:gd name="T9" fmla="*/ 10792 h 80"/>
                <a:gd name="T10" fmla="*/ 17583 w 52"/>
                <a:gd name="T11" fmla="*/ 18290 h 80"/>
                <a:gd name="T12" fmla="*/ 7097 w 52"/>
                <a:gd name="T13" fmla="*/ 27041 h 80"/>
                <a:gd name="T14" fmla="*/ 0 w 52"/>
                <a:gd name="T15" fmla="*/ 26012 h 80"/>
                <a:gd name="T16" fmla="*/ 0 w 52"/>
                <a:gd name="T17" fmla="*/ 20258 h 80"/>
                <a:gd name="T18" fmla="*/ 6068 w 52"/>
                <a:gd name="T19" fmla="*/ 21287 h 80"/>
                <a:gd name="T20" fmla="*/ 10816 w 52"/>
                <a:gd name="T21" fmla="*/ 18916 h 80"/>
                <a:gd name="T22" fmla="*/ 7818 w 52"/>
                <a:gd name="T23" fmla="*/ 16232 h 80"/>
                <a:gd name="T24" fmla="*/ 6381 w 52"/>
                <a:gd name="T25" fmla="*/ 15919 h 80"/>
                <a:gd name="T26" fmla="*/ 0 w 52"/>
                <a:gd name="T27" fmla="*/ 8125 h 80"/>
                <a:gd name="T28" fmla="*/ 9473 w 52"/>
                <a:gd name="T29" fmla="*/ 0 h 80"/>
                <a:gd name="T30" fmla="*/ 15927 w 52"/>
                <a:gd name="T31" fmla="*/ 1029 h 80"/>
                <a:gd name="T32" fmla="*/ 15927 w 52"/>
                <a:gd name="T33" fmla="*/ 638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9465" name="Freeform 60"/>
            <p:cNvSpPr>
              <a:spLocks/>
            </p:cNvSpPr>
            <p:nvPr/>
          </p:nvSpPr>
          <p:spPr bwMode="black">
            <a:xfrm>
              <a:off x="3272" y="1586"/>
              <a:ext cx="81" cy="167"/>
            </a:xfrm>
            <a:custGeom>
              <a:avLst/>
              <a:gdLst>
                <a:gd name="T0" fmla="*/ 6271 w 19"/>
                <a:gd name="T1" fmla="*/ 3374 h 39"/>
                <a:gd name="T2" fmla="*/ 3325 w 19"/>
                <a:gd name="T3" fmla="*/ 0 h 39"/>
                <a:gd name="T4" fmla="*/ 0 w 19"/>
                <a:gd name="T5" fmla="*/ 3374 h 39"/>
                <a:gd name="T6" fmla="*/ 0 w 19"/>
                <a:gd name="T7" fmla="*/ 10050 h 39"/>
                <a:gd name="T8" fmla="*/ 3325 w 19"/>
                <a:gd name="T9" fmla="*/ 13112 h 39"/>
                <a:gd name="T10" fmla="*/ 6271 w 19"/>
                <a:gd name="T11" fmla="*/ 10050 h 39"/>
                <a:gd name="T12" fmla="*/ 6271 w 19"/>
                <a:gd name="T13" fmla="*/ 3374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9466" name="Freeform 61"/>
            <p:cNvSpPr>
              <a:spLocks/>
            </p:cNvSpPr>
            <p:nvPr/>
          </p:nvSpPr>
          <p:spPr bwMode="black">
            <a:xfrm>
              <a:off x="3499" y="1474"/>
              <a:ext cx="81" cy="279"/>
            </a:xfrm>
            <a:custGeom>
              <a:avLst/>
              <a:gdLst>
                <a:gd name="T0" fmla="*/ 6271 w 19"/>
                <a:gd name="T1" fmla="*/ 3078 h 65"/>
                <a:gd name="T2" fmla="*/ 2946 w 19"/>
                <a:gd name="T3" fmla="*/ 0 h 65"/>
                <a:gd name="T4" fmla="*/ 0 w 19"/>
                <a:gd name="T5" fmla="*/ 3078 h 65"/>
                <a:gd name="T6" fmla="*/ 0 w 19"/>
                <a:gd name="T7" fmla="*/ 18976 h 65"/>
                <a:gd name="T8" fmla="*/ 2946 w 19"/>
                <a:gd name="T9" fmla="*/ 22071 h 65"/>
                <a:gd name="T10" fmla="*/ 6271 w 19"/>
                <a:gd name="T11" fmla="*/ 18976 h 65"/>
                <a:gd name="T12" fmla="*/ 6271 w 19"/>
                <a:gd name="T13" fmla="*/ 3078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9467" name="Freeform 62"/>
            <p:cNvSpPr>
              <a:spLocks/>
            </p:cNvSpPr>
            <p:nvPr/>
          </p:nvSpPr>
          <p:spPr bwMode="black">
            <a:xfrm>
              <a:off x="3722" y="1320"/>
              <a:ext cx="81" cy="514"/>
            </a:xfrm>
            <a:custGeom>
              <a:avLst/>
              <a:gdLst>
                <a:gd name="T0" fmla="*/ 6271 w 19"/>
                <a:gd name="T1" fmla="*/ 3063 h 120"/>
                <a:gd name="T2" fmla="*/ 3325 w 19"/>
                <a:gd name="T3" fmla="*/ 0 h 120"/>
                <a:gd name="T4" fmla="*/ 0 w 19"/>
                <a:gd name="T5" fmla="*/ 3063 h 120"/>
                <a:gd name="T6" fmla="*/ 0 w 19"/>
                <a:gd name="T7" fmla="*/ 37338 h 120"/>
                <a:gd name="T8" fmla="*/ 3325 w 19"/>
                <a:gd name="T9" fmla="*/ 40400 h 120"/>
                <a:gd name="T10" fmla="*/ 6271 w 19"/>
                <a:gd name="T11" fmla="*/ 37338 h 120"/>
                <a:gd name="T12" fmla="*/ 6271 w 19"/>
                <a:gd name="T13" fmla="*/ 3063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9468" name="Freeform 63"/>
            <p:cNvSpPr>
              <a:spLocks/>
            </p:cNvSpPr>
            <p:nvPr/>
          </p:nvSpPr>
          <p:spPr bwMode="black">
            <a:xfrm>
              <a:off x="3949" y="1474"/>
              <a:ext cx="81" cy="279"/>
            </a:xfrm>
            <a:custGeom>
              <a:avLst/>
              <a:gdLst>
                <a:gd name="T0" fmla="*/ 6271 w 19"/>
                <a:gd name="T1" fmla="*/ 3078 h 65"/>
                <a:gd name="T2" fmla="*/ 2946 w 19"/>
                <a:gd name="T3" fmla="*/ 0 h 65"/>
                <a:gd name="T4" fmla="*/ 0 w 19"/>
                <a:gd name="T5" fmla="*/ 3078 h 65"/>
                <a:gd name="T6" fmla="*/ 0 w 19"/>
                <a:gd name="T7" fmla="*/ 18976 h 65"/>
                <a:gd name="T8" fmla="*/ 2946 w 19"/>
                <a:gd name="T9" fmla="*/ 22071 h 65"/>
                <a:gd name="T10" fmla="*/ 6271 w 19"/>
                <a:gd name="T11" fmla="*/ 18976 h 65"/>
                <a:gd name="T12" fmla="*/ 6271 w 19"/>
                <a:gd name="T13" fmla="*/ 3078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9469" name="Freeform 64"/>
            <p:cNvSpPr>
              <a:spLocks/>
            </p:cNvSpPr>
            <p:nvPr/>
          </p:nvSpPr>
          <p:spPr bwMode="black">
            <a:xfrm>
              <a:off x="4171" y="1586"/>
              <a:ext cx="86" cy="167"/>
            </a:xfrm>
            <a:custGeom>
              <a:avLst/>
              <a:gdLst>
                <a:gd name="T0" fmla="*/ 6841 w 20"/>
                <a:gd name="T1" fmla="*/ 3374 h 39"/>
                <a:gd name="T2" fmla="*/ 3418 w 20"/>
                <a:gd name="T3" fmla="*/ 0 h 39"/>
                <a:gd name="T4" fmla="*/ 0 w 20"/>
                <a:gd name="T5" fmla="*/ 3374 h 39"/>
                <a:gd name="T6" fmla="*/ 0 w 20"/>
                <a:gd name="T7" fmla="*/ 10050 h 39"/>
                <a:gd name="T8" fmla="*/ 3418 w 20"/>
                <a:gd name="T9" fmla="*/ 13112 h 39"/>
                <a:gd name="T10" fmla="*/ 6841 w 20"/>
                <a:gd name="T11" fmla="*/ 10050 h 39"/>
                <a:gd name="T12" fmla="*/ 6841 w 20"/>
                <a:gd name="T13" fmla="*/ 3374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19470" name="Freeform 65"/>
            <p:cNvSpPr>
              <a:spLocks/>
            </p:cNvSpPr>
            <p:nvPr/>
          </p:nvSpPr>
          <p:spPr bwMode="black">
            <a:xfrm>
              <a:off x="4398" y="1474"/>
              <a:ext cx="82" cy="279"/>
            </a:xfrm>
            <a:custGeom>
              <a:avLst/>
              <a:gdLst>
                <a:gd name="T0" fmla="*/ 6595 w 19"/>
                <a:gd name="T1" fmla="*/ 3078 h 65"/>
                <a:gd name="T2" fmla="*/ 3466 w 19"/>
                <a:gd name="T3" fmla="*/ 0 h 65"/>
                <a:gd name="T4" fmla="*/ 0 w 19"/>
                <a:gd name="T5" fmla="*/ 3078 h 65"/>
                <a:gd name="T6" fmla="*/ 0 w 19"/>
                <a:gd name="T7" fmla="*/ 18976 h 65"/>
                <a:gd name="T8" fmla="*/ 3466 w 19"/>
                <a:gd name="T9" fmla="*/ 22071 h 65"/>
                <a:gd name="T10" fmla="*/ 6595 w 19"/>
                <a:gd name="T11" fmla="*/ 18976 h 65"/>
                <a:gd name="T12" fmla="*/ 6595 w 19"/>
                <a:gd name="T13" fmla="*/ 3078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9471" name="Freeform 66"/>
            <p:cNvSpPr>
              <a:spLocks/>
            </p:cNvSpPr>
            <p:nvPr/>
          </p:nvSpPr>
          <p:spPr bwMode="black">
            <a:xfrm>
              <a:off x="4625" y="1320"/>
              <a:ext cx="82" cy="514"/>
            </a:xfrm>
            <a:custGeom>
              <a:avLst/>
              <a:gdLst>
                <a:gd name="T0" fmla="*/ 6595 w 19"/>
                <a:gd name="T1" fmla="*/ 3063 h 120"/>
                <a:gd name="T2" fmla="*/ 3129 w 19"/>
                <a:gd name="T3" fmla="*/ 0 h 120"/>
                <a:gd name="T4" fmla="*/ 0 w 19"/>
                <a:gd name="T5" fmla="*/ 3063 h 120"/>
                <a:gd name="T6" fmla="*/ 0 w 19"/>
                <a:gd name="T7" fmla="*/ 37338 h 120"/>
                <a:gd name="T8" fmla="*/ 3129 w 19"/>
                <a:gd name="T9" fmla="*/ 40400 h 120"/>
                <a:gd name="T10" fmla="*/ 6595 w 19"/>
                <a:gd name="T11" fmla="*/ 37338 h 120"/>
                <a:gd name="T12" fmla="*/ 6595 w 19"/>
                <a:gd name="T13" fmla="*/ 3063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9472" name="Freeform 67"/>
            <p:cNvSpPr>
              <a:spLocks/>
            </p:cNvSpPr>
            <p:nvPr/>
          </p:nvSpPr>
          <p:spPr bwMode="black">
            <a:xfrm>
              <a:off x="4848" y="1474"/>
              <a:ext cx="82" cy="279"/>
            </a:xfrm>
            <a:custGeom>
              <a:avLst/>
              <a:gdLst>
                <a:gd name="T0" fmla="*/ 6595 w 19"/>
                <a:gd name="T1" fmla="*/ 3078 h 65"/>
                <a:gd name="T2" fmla="*/ 3466 w 19"/>
                <a:gd name="T3" fmla="*/ 0 h 65"/>
                <a:gd name="T4" fmla="*/ 0 w 19"/>
                <a:gd name="T5" fmla="*/ 3078 h 65"/>
                <a:gd name="T6" fmla="*/ 0 w 19"/>
                <a:gd name="T7" fmla="*/ 18976 h 65"/>
                <a:gd name="T8" fmla="*/ 3466 w 19"/>
                <a:gd name="T9" fmla="*/ 22071 h 65"/>
                <a:gd name="T10" fmla="*/ 6595 w 19"/>
                <a:gd name="T11" fmla="*/ 18976 h 65"/>
                <a:gd name="T12" fmla="*/ 6595 w 19"/>
                <a:gd name="T13" fmla="*/ 3078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9473" name="Freeform 68"/>
            <p:cNvSpPr>
              <a:spLocks/>
            </p:cNvSpPr>
            <p:nvPr/>
          </p:nvSpPr>
          <p:spPr bwMode="black">
            <a:xfrm>
              <a:off x="5075" y="1586"/>
              <a:ext cx="82" cy="167"/>
            </a:xfrm>
            <a:custGeom>
              <a:avLst/>
              <a:gdLst>
                <a:gd name="T0" fmla="*/ 6595 w 19"/>
                <a:gd name="T1" fmla="*/ 3374 h 39"/>
                <a:gd name="T2" fmla="*/ 3129 w 19"/>
                <a:gd name="T3" fmla="*/ 0 h 39"/>
                <a:gd name="T4" fmla="*/ 0 w 19"/>
                <a:gd name="T5" fmla="*/ 3374 h 39"/>
                <a:gd name="T6" fmla="*/ 0 w 19"/>
                <a:gd name="T7" fmla="*/ 10050 h 39"/>
                <a:gd name="T8" fmla="*/ 3129 w 19"/>
                <a:gd name="T9" fmla="*/ 13112 h 39"/>
                <a:gd name="T10" fmla="*/ 6595 w 19"/>
                <a:gd name="T11" fmla="*/ 10050 h 39"/>
                <a:gd name="T12" fmla="*/ 6595 w 19"/>
                <a:gd name="T13" fmla="*/ 3374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Health Systems: a Spectrum of issues</a:t>
            </a:r>
            <a:endParaRPr lang="en-US" dirty="0"/>
          </a:p>
        </p:txBody>
      </p:sp>
      <p:graphicFrame>
        <p:nvGraphicFramePr>
          <p:cNvPr id="3" name="Diagram 2"/>
          <p:cNvGraphicFramePr/>
          <p:nvPr/>
        </p:nvGraphicFramePr>
        <p:xfrm>
          <a:off x="805218" y="1397000"/>
          <a:ext cx="6814782" cy="497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bwMode="auto">
          <a:xfrm>
            <a:off x="5636526" y="2098343"/>
            <a:ext cx="450376" cy="464024"/>
          </a:xfrm>
          <a:prstGeom prst="ellipse">
            <a:avLst/>
          </a:prstGeom>
          <a:solidFill>
            <a:schemeClr val="accent1"/>
          </a:solidFill>
          <a:ln w="9525" cap="flat" cmpd="sng" algn="ctr">
            <a:solidFill>
              <a:schemeClr val="tx2"/>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Oval 4"/>
          <p:cNvSpPr/>
          <p:nvPr/>
        </p:nvSpPr>
        <p:spPr bwMode="auto">
          <a:xfrm>
            <a:off x="2527111" y="1854958"/>
            <a:ext cx="450376" cy="464024"/>
          </a:xfrm>
          <a:prstGeom prst="ellipse">
            <a:avLst/>
          </a:prstGeom>
          <a:solidFill>
            <a:schemeClr val="accent1"/>
          </a:solidFill>
          <a:ln w="9525" cap="flat" cmpd="sng" algn="ctr">
            <a:solidFill>
              <a:schemeClr val="tx2"/>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3675797" y="1737815"/>
            <a:ext cx="450376" cy="464024"/>
          </a:xfrm>
          <a:prstGeom prst="ellipse">
            <a:avLst/>
          </a:prstGeom>
          <a:solidFill>
            <a:schemeClr val="accent1"/>
          </a:solidFill>
          <a:ln w="9525" cap="flat" cmpd="sng" algn="ctr">
            <a:solidFill>
              <a:schemeClr val="tx2"/>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5001905" y="2964976"/>
            <a:ext cx="450376" cy="464024"/>
          </a:xfrm>
          <a:prstGeom prst="ellipse">
            <a:avLst/>
          </a:prstGeom>
          <a:solidFill>
            <a:schemeClr val="accent1"/>
          </a:solidFill>
          <a:ln w="9525" cap="flat" cmpd="sng" algn="ctr">
            <a:solidFill>
              <a:schemeClr val="tx2"/>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3707642" y="4403677"/>
            <a:ext cx="450376" cy="464024"/>
          </a:xfrm>
          <a:prstGeom prst="ellipse">
            <a:avLst/>
          </a:prstGeom>
          <a:solidFill>
            <a:schemeClr val="accent1"/>
          </a:solidFill>
          <a:ln w="9525" cap="flat" cmpd="sng" algn="ctr">
            <a:solidFill>
              <a:schemeClr val="tx2"/>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3082120" y="3429000"/>
            <a:ext cx="450376" cy="464024"/>
          </a:xfrm>
          <a:prstGeom prst="ellipse">
            <a:avLst/>
          </a:prstGeom>
          <a:solidFill>
            <a:schemeClr val="accent1"/>
          </a:solidFill>
          <a:ln w="9525" cap="flat" cmpd="sng" algn="ctr">
            <a:solidFill>
              <a:schemeClr val="tx2"/>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106082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106082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106082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106083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594" name="Picture 2"/>
          <p:cNvPicPr>
            <a:picLocks noChangeAspect="1" noChangeArrowheads="1"/>
          </p:cNvPicPr>
          <p:nvPr/>
        </p:nvPicPr>
        <p:blipFill>
          <a:blip r:embed="rId2"/>
          <a:srcRect/>
          <a:stretch>
            <a:fillRect/>
          </a:stretch>
        </p:blipFill>
        <p:spPr bwMode="auto">
          <a:xfrm>
            <a:off x="383931" y="0"/>
            <a:ext cx="6884377" cy="6958013"/>
          </a:xfrm>
          <a:prstGeom prst="rect">
            <a:avLst/>
          </a:prstGeom>
          <a:noFill/>
          <a:ln w="9525">
            <a:noFill/>
            <a:miter lim="800000"/>
            <a:headEnd/>
            <a:tailEnd/>
          </a:ln>
          <a:effectLst/>
        </p:spPr>
      </p:pic>
      <p:pic>
        <p:nvPicPr>
          <p:cNvPr id="622595" name="Picture 3" descr="Legend2"/>
          <p:cNvPicPr>
            <a:picLocks noChangeAspect="1" noChangeArrowheads="1"/>
          </p:cNvPicPr>
          <p:nvPr/>
        </p:nvPicPr>
        <p:blipFill>
          <a:blip r:embed="rId3"/>
          <a:srcRect/>
          <a:stretch>
            <a:fillRect/>
          </a:stretch>
        </p:blipFill>
        <p:spPr bwMode="auto">
          <a:xfrm>
            <a:off x="6433038" y="1422401"/>
            <a:ext cx="2514600" cy="2879725"/>
          </a:xfrm>
          <a:prstGeom prst="rect">
            <a:avLst/>
          </a:prstGeom>
          <a:noFill/>
        </p:spPr>
      </p:pic>
      <p:sp>
        <p:nvSpPr>
          <p:cNvPr id="622596" name="Rectangle 4"/>
          <p:cNvSpPr>
            <a:spLocks noChangeArrowheads="1"/>
          </p:cNvSpPr>
          <p:nvPr/>
        </p:nvSpPr>
        <p:spPr bwMode="auto">
          <a:xfrm>
            <a:off x="6233746" y="3716338"/>
            <a:ext cx="2713892" cy="792162"/>
          </a:xfrm>
          <a:prstGeom prst="rect">
            <a:avLst/>
          </a:prstGeom>
          <a:solidFill>
            <a:schemeClr val="bg1"/>
          </a:solidFill>
          <a:ln w="9525">
            <a:noFill/>
            <a:miter lim="800000"/>
            <a:headEnd/>
            <a:tailEnd/>
          </a:ln>
          <a:effectLst/>
        </p:spPr>
        <p:txBody>
          <a:bodyPr wrap="none" anchor="ctr"/>
          <a:lstStyle/>
          <a:p>
            <a:endParaRPr lang="en-US"/>
          </a:p>
        </p:txBody>
      </p:sp>
      <p:sp>
        <p:nvSpPr>
          <p:cNvPr id="622597" name="Text Box 5"/>
          <p:cNvSpPr txBox="1">
            <a:spLocks noChangeArrowheads="1"/>
          </p:cNvSpPr>
          <p:nvPr/>
        </p:nvSpPr>
        <p:spPr bwMode="auto">
          <a:xfrm>
            <a:off x="6433038" y="4302126"/>
            <a:ext cx="2514600" cy="1588127"/>
          </a:xfrm>
          <a:prstGeom prst="rect">
            <a:avLst/>
          </a:prstGeom>
          <a:noFill/>
          <a:ln w="9525">
            <a:solidFill>
              <a:schemeClr val="tx2"/>
            </a:solidFill>
            <a:miter lim="800000"/>
            <a:headEnd/>
            <a:tailEnd/>
          </a:ln>
          <a:effectLst/>
        </p:spPr>
        <p:txBody>
          <a:bodyPr>
            <a:spAutoFit/>
          </a:bodyPr>
          <a:lstStyle/>
          <a:p>
            <a:pPr>
              <a:spcBef>
                <a:spcPct val="50000"/>
              </a:spcBef>
            </a:pPr>
            <a:r>
              <a:rPr lang="en-GB" sz="3600" dirty="0">
                <a:solidFill>
                  <a:schemeClr val="tx2"/>
                </a:solidFill>
                <a:latin typeface="Gill Sans MT" pitchFamily="34" charset="0"/>
              </a:rPr>
              <a:t>Health Facilities in Kenya </a:t>
            </a:r>
            <a:endParaRPr lang="en-US" sz="3600" dirty="0">
              <a:solidFill>
                <a:schemeClr val="tx2"/>
              </a:solidFill>
              <a:latin typeface="Gill Sans MT"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Spectrum of Income</a:t>
            </a:r>
            <a:br>
              <a:rPr lang="en-US" dirty="0" smtClean="0"/>
            </a:br>
            <a:r>
              <a:rPr lang="en-US" sz="2400" dirty="0" smtClean="0"/>
              <a:t>Gross National Income of Countries</a:t>
            </a:r>
            <a:endParaRPr lang="en-US" sz="2400" dirty="0"/>
          </a:p>
        </p:txBody>
      </p:sp>
      <p:sp>
        <p:nvSpPr>
          <p:cNvPr id="62645" name="Text Box 181"/>
          <p:cNvSpPr txBox="1">
            <a:spLocks noChangeArrowheads="1"/>
          </p:cNvSpPr>
          <p:nvPr/>
        </p:nvSpPr>
        <p:spPr bwMode="auto">
          <a:xfrm>
            <a:off x="4173415" y="6263785"/>
            <a:ext cx="1832975" cy="390701"/>
          </a:xfrm>
          <a:prstGeom prst="rect">
            <a:avLst/>
          </a:prstGeom>
          <a:noFill/>
          <a:ln w="9525" algn="ctr">
            <a:noFill/>
            <a:miter lim="800000"/>
            <a:headEnd/>
            <a:tailEnd/>
          </a:ln>
          <a:effectLst/>
        </p:spPr>
        <p:txBody>
          <a:bodyPr wrap="none" lIns="82124" tIns="41061" rIns="82124" bIns="41061">
            <a:spAutoFit/>
          </a:bodyPr>
          <a:lstStyle/>
          <a:p>
            <a:pPr defTabSz="814388"/>
            <a:r>
              <a:rPr lang="en-US" sz="2000" dirty="0" smtClean="0"/>
              <a:t>Population (m)</a:t>
            </a:r>
            <a:endParaRPr lang="en-US" sz="2000" dirty="0"/>
          </a:p>
        </p:txBody>
      </p:sp>
      <p:sp>
        <p:nvSpPr>
          <p:cNvPr id="62646" name="Text Box 182"/>
          <p:cNvSpPr txBox="1">
            <a:spLocks noChangeArrowheads="1"/>
          </p:cNvSpPr>
          <p:nvPr/>
        </p:nvSpPr>
        <p:spPr bwMode="auto">
          <a:xfrm>
            <a:off x="213194" y="1758462"/>
            <a:ext cx="473629" cy="3753829"/>
          </a:xfrm>
          <a:prstGeom prst="rect">
            <a:avLst/>
          </a:prstGeom>
          <a:noFill/>
          <a:ln w="9525" algn="ctr">
            <a:noFill/>
            <a:miter lim="800000"/>
            <a:headEnd/>
            <a:tailEnd/>
          </a:ln>
          <a:effectLst/>
        </p:spPr>
        <p:txBody>
          <a:bodyPr vert="vert270" wrap="square" lIns="82124" tIns="41061" rIns="82124" bIns="41061">
            <a:spAutoFit/>
          </a:bodyPr>
          <a:lstStyle/>
          <a:p>
            <a:pPr defTabSz="814388"/>
            <a:r>
              <a:rPr lang="en-US" sz="2000" dirty="0" err="1" smtClean="0"/>
              <a:t>GNI</a:t>
            </a:r>
            <a:r>
              <a:rPr lang="en-US" sz="2000" dirty="0" smtClean="0"/>
              <a:t> </a:t>
            </a:r>
            <a:r>
              <a:rPr lang="en-US" sz="2000" dirty="0"/>
              <a:t>per capita (USD PPP)</a:t>
            </a:r>
          </a:p>
        </p:txBody>
      </p:sp>
      <p:sp>
        <p:nvSpPr>
          <p:cNvPr id="62647" name="Text Box 183"/>
          <p:cNvSpPr txBox="1">
            <a:spLocks noChangeArrowheads="1"/>
          </p:cNvSpPr>
          <p:nvPr/>
        </p:nvSpPr>
        <p:spPr bwMode="auto">
          <a:xfrm>
            <a:off x="225573" y="1183917"/>
            <a:ext cx="8704145" cy="390701"/>
          </a:xfrm>
          <a:prstGeom prst="rect">
            <a:avLst/>
          </a:prstGeom>
          <a:noFill/>
          <a:ln w="9525" algn="ctr">
            <a:noFill/>
            <a:miter lim="800000"/>
            <a:headEnd/>
            <a:tailEnd/>
          </a:ln>
          <a:effectLst/>
        </p:spPr>
        <p:txBody>
          <a:bodyPr wrap="square" lIns="82124" tIns="41061" rIns="82124" bIns="41061">
            <a:spAutoFit/>
          </a:bodyPr>
          <a:lstStyle/>
          <a:p>
            <a:pPr defTabSz="814388"/>
            <a:r>
              <a:rPr lang="en-US" sz="2000" dirty="0"/>
              <a:t>World distribution of </a:t>
            </a:r>
            <a:r>
              <a:rPr lang="en-US" sz="2000" b="1" dirty="0" smtClean="0">
                <a:solidFill>
                  <a:srgbClr val="FF0000"/>
                </a:solidFill>
              </a:rPr>
              <a:t>High</a:t>
            </a:r>
            <a:r>
              <a:rPr lang="en-US" sz="2000" b="1" dirty="0" smtClean="0"/>
              <a:t>, </a:t>
            </a:r>
            <a:r>
              <a:rPr lang="en-US" sz="2000" b="1" dirty="0" smtClean="0">
                <a:solidFill>
                  <a:srgbClr val="FFC000"/>
                </a:solidFill>
              </a:rPr>
              <a:t>Middle</a:t>
            </a:r>
            <a:r>
              <a:rPr lang="en-US" sz="2000" b="1" dirty="0" smtClean="0">
                <a:solidFill>
                  <a:srgbClr val="00B050"/>
                </a:solidFill>
              </a:rPr>
              <a:t>, Low Income</a:t>
            </a:r>
            <a:endParaRPr lang="en-US" sz="2000" b="1" dirty="0">
              <a:solidFill>
                <a:srgbClr val="00B050"/>
              </a:solidFill>
            </a:endParaRPr>
          </a:p>
        </p:txBody>
      </p:sp>
      <p:sp>
        <p:nvSpPr>
          <p:cNvPr id="6" name="Line 9"/>
          <p:cNvSpPr>
            <a:spLocks noChangeShapeType="1"/>
          </p:cNvSpPr>
          <p:nvPr/>
        </p:nvSpPr>
        <p:spPr bwMode="auto">
          <a:xfrm>
            <a:off x="1163665" y="1595457"/>
            <a:ext cx="1587" cy="4467225"/>
          </a:xfrm>
          <a:prstGeom prst="line">
            <a:avLst/>
          </a:prstGeom>
          <a:noFill/>
          <a:ln w="0">
            <a:solidFill>
              <a:srgbClr val="000000"/>
            </a:solidFill>
            <a:round/>
            <a:headEnd/>
            <a:tailEnd/>
          </a:ln>
        </p:spPr>
        <p:txBody>
          <a:bodyPr/>
          <a:lstStyle/>
          <a:p>
            <a:endParaRPr lang="en-US"/>
          </a:p>
        </p:txBody>
      </p:sp>
      <p:sp>
        <p:nvSpPr>
          <p:cNvPr id="7" name="Line 10"/>
          <p:cNvSpPr>
            <a:spLocks noChangeShapeType="1"/>
          </p:cNvSpPr>
          <p:nvPr/>
        </p:nvSpPr>
        <p:spPr bwMode="auto">
          <a:xfrm>
            <a:off x="1135090" y="6062682"/>
            <a:ext cx="28575" cy="1588"/>
          </a:xfrm>
          <a:prstGeom prst="line">
            <a:avLst/>
          </a:prstGeom>
          <a:noFill/>
          <a:ln w="0">
            <a:solidFill>
              <a:srgbClr val="000000"/>
            </a:solidFill>
            <a:round/>
            <a:headEnd/>
            <a:tailEnd/>
          </a:ln>
        </p:spPr>
        <p:txBody>
          <a:bodyPr/>
          <a:lstStyle/>
          <a:p>
            <a:endParaRPr lang="en-US"/>
          </a:p>
        </p:txBody>
      </p:sp>
      <p:sp>
        <p:nvSpPr>
          <p:cNvPr id="8" name="Line 11"/>
          <p:cNvSpPr>
            <a:spLocks noChangeShapeType="1"/>
          </p:cNvSpPr>
          <p:nvPr/>
        </p:nvSpPr>
        <p:spPr bwMode="auto">
          <a:xfrm>
            <a:off x="1135090" y="5424507"/>
            <a:ext cx="28575" cy="1588"/>
          </a:xfrm>
          <a:prstGeom prst="line">
            <a:avLst/>
          </a:prstGeom>
          <a:noFill/>
          <a:ln w="0">
            <a:solidFill>
              <a:srgbClr val="000000"/>
            </a:solidFill>
            <a:round/>
            <a:headEnd/>
            <a:tailEnd/>
          </a:ln>
        </p:spPr>
        <p:txBody>
          <a:bodyPr/>
          <a:lstStyle/>
          <a:p>
            <a:endParaRPr lang="en-US"/>
          </a:p>
        </p:txBody>
      </p:sp>
      <p:sp>
        <p:nvSpPr>
          <p:cNvPr id="9" name="Line 12"/>
          <p:cNvSpPr>
            <a:spLocks noChangeShapeType="1"/>
          </p:cNvSpPr>
          <p:nvPr/>
        </p:nvSpPr>
        <p:spPr bwMode="auto">
          <a:xfrm>
            <a:off x="1135090" y="4786332"/>
            <a:ext cx="28575" cy="1588"/>
          </a:xfrm>
          <a:prstGeom prst="line">
            <a:avLst/>
          </a:prstGeom>
          <a:noFill/>
          <a:ln w="0">
            <a:solidFill>
              <a:srgbClr val="000000"/>
            </a:solidFill>
            <a:round/>
            <a:headEnd/>
            <a:tailEnd/>
          </a:ln>
        </p:spPr>
        <p:txBody>
          <a:bodyPr/>
          <a:lstStyle/>
          <a:p>
            <a:endParaRPr lang="en-US"/>
          </a:p>
        </p:txBody>
      </p:sp>
      <p:sp>
        <p:nvSpPr>
          <p:cNvPr id="10" name="Line 13"/>
          <p:cNvSpPr>
            <a:spLocks noChangeShapeType="1"/>
          </p:cNvSpPr>
          <p:nvPr/>
        </p:nvSpPr>
        <p:spPr bwMode="auto">
          <a:xfrm>
            <a:off x="1135090" y="4148157"/>
            <a:ext cx="28575" cy="1588"/>
          </a:xfrm>
          <a:prstGeom prst="line">
            <a:avLst/>
          </a:prstGeom>
          <a:noFill/>
          <a:ln w="0">
            <a:solidFill>
              <a:srgbClr val="000000"/>
            </a:solidFill>
            <a:round/>
            <a:headEnd/>
            <a:tailEnd/>
          </a:ln>
        </p:spPr>
        <p:txBody>
          <a:bodyPr/>
          <a:lstStyle/>
          <a:p>
            <a:endParaRPr lang="en-US"/>
          </a:p>
        </p:txBody>
      </p:sp>
      <p:sp>
        <p:nvSpPr>
          <p:cNvPr id="11" name="Line 14"/>
          <p:cNvSpPr>
            <a:spLocks noChangeShapeType="1"/>
          </p:cNvSpPr>
          <p:nvPr/>
        </p:nvSpPr>
        <p:spPr bwMode="auto">
          <a:xfrm>
            <a:off x="1135090" y="3509982"/>
            <a:ext cx="28575" cy="1588"/>
          </a:xfrm>
          <a:prstGeom prst="line">
            <a:avLst/>
          </a:prstGeom>
          <a:noFill/>
          <a:ln w="0">
            <a:solidFill>
              <a:srgbClr val="000000"/>
            </a:solidFill>
            <a:round/>
            <a:headEnd/>
            <a:tailEnd/>
          </a:ln>
        </p:spPr>
        <p:txBody>
          <a:bodyPr/>
          <a:lstStyle/>
          <a:p>
            <a:endParaRPr lang="en-US"/>
          </a:p>
        </p:txBody>
      </p:sp>
      <p:sp>
        <p:nvSpPr>
          <p:cNvPr id="12" name="Line 15"/>
          <p:cNvSpPr>
            <a:spLocks noChangeShapeType="1"/>
          </p:cNvSpPr>
          <p:nvPr/>
        </p:nvSpPr>
        <p:spPr bwMode="auto">
          <a:xfrm>
            <a:off x="1135090" y="2871807"/>
            <a:ext cx="28575" cy="1588"/>
          </a:xfrm>
          <a:prstGeom prst="line">
            <a:avLst/>
          </a:prstGeom>
          <a:noFill/>
          <a:ln w="0">
            <a:solidFill>
              <a:srgbClr val="000000"/>
            </a:solidFill>
            <a:round/>
            <a:headEnd/>
            <a:tailEnd/>
          </a:ln>
        </p:spPr>
        <p:txBody>
          <a:bodyPr/>
          <a:lstStyle/>
          <a:p>
            <a:endParaRPr lang="en-US"/>
          </a:p>
        </p:txBody>
      </p:sp>
      <p:sp>
        <p:nvSpPr>
          <p:cNvPr id="13" name="Line 16"/>
          <p:cNvSpPr>
            <a:spLocks noChangeShapeType="1"/>
          </p:cNvSpPr>
          <p:nvPr/>
        </p:nvSpPr>
        <p:spPr bwMode="auto">
          <a:xfrm>
            <a:off x="1135090" y="2233632"/>
            <a:ext cx="28575" cy="1588"/>
          </a:xfrm>
          <a:prstGeom prst="line">
            <a:avLst/>
          </a:prstGeom>
          <a:noFill/>
          <a:ln w="0">
            <a:solidFill>
              <a:srgbClr val="000000"/>
            </a:solidFill>
            <a:round/>
            <a:headEnd/>
            <a:tailEnd/>
          </a:ln>
        </p:spPr>
        <p:txBody>
          <a:bodyPr/>
          <a:lstStyle/>
          <a:p>
            <a:endParaRPr lang="en-US"/>
          </a:p>
        </p:txBody>
      </p:sp>
      <p:sp>
        <p:nvSpPr>
          <p:cNvPr id="14" name="Line 17"/>
          <p:cNvSpPr>
            <a:spLocks noChangeShapeType="1"/>
          </p:cNvSpPr>
          <p:nvPr/>
        </p:nvSpPr>
        <p:spPr bwMode="auto">
          <a:xfrm>
            <a:off x="1135090" y="1595457"/>
            <a:ext cx="28575" cy="1588"/>
          </a:xfrm>
          <a:prstGeom prst="line">
            <a:avLst/>
          </a:prstGeom>
          <a:noFill/>
          <a:ln w="0">
            <a:solidFill>
              <a:srgbClr val="000000"/>
            </a:solidFill>
            <a:round/>
            <a:headEnd/>
            <a:tailEnd/>
          </a:ln>
        </p:spPr>
        <p:txBody>
          <a:bodyPr/>
          <a:lstStyle/>
          <a:p>
            <a:endParaRPr lang="en-US"/>
          </a:p>
        </p:txBody>
      </p:sp>
      <p:sp>
        <p:nvSpPr>
          <p:cNvPr id="15" name="Line 18"/>
          <p:cNvSpPr>
            <a:spLocks noChangeShapeType="1"/>
          </p:cNvSpPr>
          <p:nvPr/>
        </p:nvSpPr>
        <p:spPr bwMode="auto">
          <a:xfrm>
            <a:off x="1163665" y="6062682"/>
            <a:ext cx="7229475" cy="1588"/>
          </a:xfrm>
          <a:prstGeom prst="line">
            <a:avLst/>
          </a:prstGeom>
          <a:noFill/>
          <a:ln w="0">
            <a:solidFill>
              <a:srgbClr val="000000"/>
            </a:solidFill>
            <a:round/>
            <a:headEnd/>
            <a:tailEnd/>
          </a:ln>
        </p:spPr>
        <p:txBody>
          <a:bodyPr/>
          <a:lstStyle/>
          <a:p>
            <a:endParaRPr lang="en-US"/>
          </a:p>
        </p:txBody>
      </p:sp>
      <p:sp>
        <p:nvSpPr>
          <p:cNvPr id="16" name="Line 19"/>
          <p:cNvSpPr>
            <a:spLocks noChangeShapeType="1"/>
          </p:cNvSpPr>
          <p:nvPr/>
        </p:nvSpPr>
        <p:spPr bwMode="auto">
          <a:xfrm flipV="1">
            <a:off x="1163665" y="6062682"/>
            <a:ext cx="1587" cy="28575"/>
          </a:xfrm>
          <a:prstGeom prst="line">
            <a:avLst/>
          </a:prstGeom>
          <a:noFill/>
          <a:ln w="0">
            <a:solidFill>
              <a:srgbClr val="C00000"/>
            </a:solidFill>
            <a:round/>
            <a:headEnd/>
            <a:tailEnd/>
          </a:ln>
        </p:spPr>
        <p:txBody>
          <a:bodyPr/>
          <a:lstStyle/>
          <a:p>
            <a:endParaRPr lang="en-US"/>
          </a:p>
        </p:txBody>
      </p:sp>
      <p:sp>
        <p:nvSpPr>
          <p:cNvPr id="17" name="Line 20"/>
          <p:cNvSpPr>
            <a:spLocks noChangeShapeType="1"/>
          </p:cNvSpPr>
          <p:nvPr/>
        </p:nvSpPr>
        <p:spPr bwMode="auto">
          <a:xfrm flipV="1">
            <a:off x="2192365" y="6062682"/>
            <a:ext cx="1587" cy="28575"/>
          </a:xfrm>
          <a:prstGeom prst="line">
            <a:avLst/>
          </a:prstGeom>
          <a:noFill/>
          <a:ln w="0">
            <a:solidFill>
              <a:srgbClr val="C00000"/>
            </a:solidFill>
            <a:round/>
            <a:headEnd/>
            <a:tailEnd/>
          </a:ln>
        </p:spPr>
        <p:txBody>
          <a:bodyPr/>
          <a:lstStyle/>
          <a:p>
            <a:endParaRPr lang="en-US"/>
          </a:p>
        </p:txBody>
      </p:sp>
      <p:sp>
        <p:nvSpPr>
          <p:cNvPr id="18" name="Line 21"/>
          <p:cNvSpPr>
            <a:spLocks noChangeShapeType="1"/>
          </p:cNvSpPr>
          <p:nvPr/>
        </p:nvSpPr>
        <p:spPr bwMode="auto">
          <a:xfrm flipV="1">
            <a:off x="3230590" y="6062682"/>
            <a:ext cx="1587" cy="28575"/>
          </a:xfrm>
          <a:prstGeom prst="line">
            <a:avLst/>
          </a:prstGeom>
          <a:noFill/>
          <a:ln w="0">
            <a:solidFill>
              <a:srgbClr val="FFC000"/>
            </a:solidFill>
            <a:round/>
            <a:headEnd/>
            <a:tailEnd/>
          </a:ln>
        </p:spPr>
        <p:txBody>
          <a:bodyPr/>
          <a:lstStyle/>
          <a:p>
            <a:endParaRPr lang="en-US"/>
          </a:p>
        </p:txBody>
      </p:sp>
      <p:sp>
        <p:nvSpPr>
          <p:cNvPr id="19" name="Line 22"/>
          <p:cNvSpPr>
            <a:spLocks noChangeShapeType="1"/>
          </p:cNvSpPr>
          <p:nvPr/>
        </p:nvSpPr>
        <p:spPr bwMode="auto">
          <a:xfrm flipV="1">
            <a:off x="4259290" y="6062682"/>
            <a:ext cx="1587" cy="28575"/>
          </a:xfrm>
          <a:prstGeom prst="line">
            <a:avLst/>
          </a:prstGeom>
          <a:noFill/>
          <a:ln w="0">
            <a:solidFill>
              <a:srgbClr val="FFC000"/>
            </a:solidFill>
            <a:round/>
            <a:headEnd/>
            <a:tailEnd/>
          </a:ln>
        </p:spPr>
        <p:txBody>
          <a:bodyPr/>
          <a:lstStyle/>
          <a:p>
            <a:endParaRPr lang="en-US"/>
          </a:p>
        </p:txBody>
      </p:sp>
      <p:sp>
        <p:nvSpPr>
          <p:cNvPr id="20" name="Line 23"/>
          <p:cNvSpPr>
            <a:spLocks noChangeShapeType="1"/>
          </p:cNvSpPr>
          <p:nvPr/>
        </p:nvSpPr>
        <p:spPr bwMode="auto">
          <a:xfrm flipV="1">
            <a:off x="5297515" y="6062682"/>
            <a:ext cx="1587" cy="28575"/>
          </a:xfrm>
          <a:prstGeom prst="line">
            <a:avLst/>
          </a:prstGeom>
          <a:noFill/>
          <a:ln w="0">
            <a:solidFill>
              <a:srgbClr val="00B050"/>
            </a:solidFill>
            <a:round/>
            <a:headEnd/>
            <a:tailEnd/>
          </a:ln>
        </p:spPr>
        <p:txBody>
          <a:bodyPr/>
          <a:lstStyle/>
          <a:p>
            <a:endParaRPr lang="en-US"/>
          </a:p>
        </p:txBody>
      </p:sp>
      <p:sp>
        <p:nvSpPr>
          <p:cNvPr id="21" name="Line 24"/>
          <p:cNvSpPr>
            <a:spLocks noChangeShapeType="1"/>
          </p:cNvSpPr>
          <p:nvPr/>
        </p:nvSpPr>
        <p:spPr bwMode="auto">
          <a:xfrm flipV="1">
            <a:off x="6326215" y="6062682"/>
            <a:ext cx="1587" cy="28575"/>
          </a:xfrm>
          <a:prstGeom prst="line">
            <a:avLst/>
          </a:prstGeom>
          <a:noFill/>
          <a:ln w="0">
            <a:solidFill>
              <a:srgbClr val="00B050"/>
            </a:solidFill>
            <a:round/>
            <a:headEnd/>
            <a:tailEnd/>
          </a:ln>
        </p:spPr>
        <p:txBody>
          <a:bodyPr/>
          <a:lstStyle/>
          <a:p>
            <a:endParaRPr lang="en-US"/>
          </a:p>
        </p:txBody>
      </p:sp>
      <p:sp>
        <p:nvSpPr>
          <p:cNvPr id="22" name="Line 25"/>
          <p:cNvSpPr>
            <a:spLocks noChangeShapeType="1"/>
          </p:cNvSpPr>
          <p:nvPr/>
        </p:nvSpPr>
        <p:spPr bwMode="auto">
          <a:xfrm flipV="1">
            <a:off x="7364440" y="6062682"/>
            <a:ext cx="1587" cy="28575"/>
          </a:xfrm>
          <a:prstGeom prst="line">
            <a:avLst/>
          </a:prstGeom>
          <a:noFill/>
          <a:ln w="0">
            <a:solidFill>
              <a:srgbClr val="00B050"/>
            </a:solidFill>
            <a:round/>
            <a:headEnd/>
            <a:tailEnd/>
          </a:ln>
        </p:spPr>
        <p:txBody>
          <a:bodyPr/>
          <a:lstStyle/>
          <a:p>
            <a:endParaRPr lang="en-US"/>
          </a:p>
        </p:txBody>
      </p:sp>
      <p:sp>
        <p:nvSpPr>
          <p:cNvPr id="23" name="Line 26"/>
          <p:cNvSpPr>
            <a:spLocks noChangeShapeType="1"/>
          </p:cNvSpPr>
          <p:nvPr/>
        </p:nvSpPr>
        <p:spPr bwMode="auto">
          <a:xfrm flipV="1">
            <a:off x="8393140" y="6062682"/>
            <a:ext cx="1587" cy="28575"/>
          </a:xfrm>
          <a:prstGeom prst="line">
            <a:avLst/>
          </a:prstGeom>
          <a:noFill/>
          <a:ln w="0">
            <a:solidFill>
              <a:srgbClr val="000000"/>
            </a:solidFill>
            <a:round/>
            <a:headEnd/>
            <a:tailEnd/>
          </a:ln>
        </p:spPr>
        <p:txBody>
          <a:bodyPr/>
          <a:lstStyle/>
          <a:p>
            <a:endParaRPr lang="en-US"/>
          </a:p>
        </p:txBody>
      </p:sp>
      <p:sp>
        <p:nvSpPr>
          <p:cNvPr id="24" name="Rectangle 27"/>
          <p:cNvSpPr>
            <a:spLocks noChangeArrowheads="1"/>
          </p:cNvSpPr>
          <p:nvPr/>
        </p:nvSpPr>
        <p:spPr bwMode="auto">
          <a:xfrm>
            <a:off x="1163665" y="1957407"/>
            <a:ext cx="1587" cy="4105275"/>
          </a:xfrm>
          <a:prstGeom prst="rect">
            <a:avLst/>
          </a:prstGeom>
          <a:noFill/>
          <a:ln w="9525">
            <a:solidFill>
              <a:srgbClr val="FF0000"/>
            </a:solidFill>
            <a:miter lim="800000"/>
            <a:headEnd/>
            <a:tailEnd/>
          </a:ln>
        </p:spPr>
        <p:txBody>
          <a:bodyPr/>
          <a:lstStyle/>
          <a:p>
            <a:endParaRPr lang="en-US"/>
          </a:p>
        </p:txBody>
      </p:sp>
      <p:sp>
        <p:nvSpPr>
          <p:cNvPr id="25" name="Rectangle 28"/>
          <p:cNvSpPr>
            <a:spLocks noChangeArrowheads="1"/>
          </p:cNvSpPr>
          <p:nvPr/>
        </p:nvSpPr>
        <p:spPr bwMode="auto">
          <a:xfrm>
            <a:off x="1163665" y="2328882"/>
            <a:ext cx="9525" cy="3733800"/>
          </a:xfrm>
          <a:prstGeom prst="rect">
            <a:avLst/>
          </a:prstGeom>
          <a:noFill/>
          <a:ln w="9525">
            <a:solidFill>
              <a:srgbClr val="FF0000"/>
            </a:solidFill>
            <a:miter lim="800000"/>
            <a:headEnd/>
            <a:tailEnd/>
          </a:ln>
        </p:spPr>
        <p:txBody>
          <a:bodyPr/>
          <a:lstStyle/>
          <a:p>
            <a:endParaRPr lang="en-US"/>
          </a:p>
        </p:txBody>
      </p:sp>
      <p:sp>
        <p:nvSpPr>
          <p:cNvPr id="26" name="Rectangle 29"/>
          <p:cNvSpPr>
            <a:spLocks noChangeArrowheads="1"/>
          </p:cNvSpPr>
          <p:nvPr/>
        </p:nvSpPr>
        <p:spPr bwMode="auto">
          <a:xfrm>
            <a:off x="1173190" y="3005157"/>
            <a:ext cx="1587" cy="3057525"/>
          </a:xfrm>
          <a:prstGeom prst="rect">
            <a:avLst/>
          </a:prstGeom>
          <a:solidFill>
            <a:srgbClr val="FF0000"/>
          </a:solidFill>
          <a:ln w="9525">
            <a:solidFill>
              <a:srgbClr val="C00000"/>
            </a:solidFill>
            <a:miter lim="800000"/>
            <a:headEnd/>
            <a:tailEnd/>
          </a:ln>
        </p:spPr>
        <p:txBody>
          <a:bodyPr/>
          <a:lstStyle/>
          <a:p>
            <a:endParaRPr lang="en-US"/>
          </a:p>
        </p:txBody>
      </p:sp>
      <p:sp>
        <p:nvSpPr>
          <p:cNvPr id="27" name="Rectangle 30"/>
          <p:cNvSpPr>
            <a:spLocks noChangeArrowheads="1"/>
          </p:cNvSpPr>
          <p:nvPr/>
        </p:nvSpPr>
        <p:spPr bwMode="auto">
          <a:xfrm>
            <a:off x="1173190" y="3062307"/>
            <a:ext cx="314325" cy="3000375"/>
          </a:xfrm>
          <a:prstGeom prst="rect">
            <a:avLst/>
          </a:prstGeom>
          <a:solidFill>
            <a:srgbClr val="FF0000"/>
          </a:solidFill>
          <a:ln w="9525">
            <a:solidFill>
              <a:srgbClr val="C00000"/>
            </a:solidFill>
            <a:miter lim="800000"/>
            <a:headEnd/>
            <a:tailEnd/>
          </a:ln>
        </p:spPr>
        <p:txBody>
          <a:bodyPr/>
          <a:lstStyle/>
          <a:p>
            <a:endParaRPr lang="en-US"/>
          </a:p>
        </p:txBody>
      </p:sp>
      <p:sp>
        <p:nvSpPr>
          <p:cNvPr id="28" name="Rectangle 31"/>
          <p:cNvSpPr>
            <a:spLocks noChangeArrowheads="1"/>
          </p:cNvSpPr>
          <p:nvPr/>
        </p:nvSpPr>
        <p:spPr bwMode="auto">
          <a:xfrm>
            <a:off x="1487515" y="3100407"/>
            <a:ext cx="9525" cy="2962275"/>
          </a:xfrm>
          <a:prstGeom prst="rect">
            <a:avLst/>
          </a:prstGeom>
          <a:solidFill>
            <a:srgbClr val="FF0000"/>
          </a:solidFill>
          <a:ln w="9525">
            <a:solidFill>
              <a:srgbClr val="C00000"/>
            </a:solidFill>
            <a:miter lim="800000"/>
            <a:headEnd/>
            <a:tailEnd/>
          </a:ln>
        </p:spPr>
        <p:txBody>
          <a:bodyPr/>
          <a:lstStyle/>
          <a:p>
            <a:endParaRPr lang="en-US"/>
          </a:p>
        </p:txBody>
      </p:sp>
      <p:sp>
        <p:nvSpPr>
          <p:cNvPr id="29" name="Rectangle 32"/>
          <p:cNvSpPr>
            <a:spLocks noChangeArrowheads="1"/>
          </p:cNvSpPr>
          <p:nvPr/>
        </p:nvSpPr>
        <p:spPr bwMode="auto">
          <a:xfrm>
            <a:off x="1497040" y="3252807"/>
            <a:ext cx="9525" cy="2809875"/>
          </a:xfrm>
          <a:prstGeom prst="rect">
            <a:avLst/>
          </a:prstGeom>
          <a:solidFill>
            <a:srgbClr val="FF0000"/>
          </a:solidFill>
          <a:ln w="9525">
            <a:solidFill>
              <a:srgbClr val="C00000"/>
            </a:solidFill>
            <a:miter lim="800000"/>
            <a:headEnd/>
            <a:tailEnd/>
          </a:ln>
        </p:spPr>
        <p:txBody>
          <a:bodyPr/>
          <a:lstStyle/>
          <a:p>
            <a:endParaRPr lang="en-US"/>
          </a:p>
        </p:txBody>
      </p:sp>
      <p:sp>
        <p:nvSpPr>
          <p:cNvPr id="30" name="Rectangle 33"/>
          <p:cNvSpPr>
            <a:spLocks noChangeArrowheads="1"/>
          </p:cNvSpPr>
          <p:nvPr/>
        </p:nvSpPr>
        <p:spPr bwMode="auto">
          <a:xfrm>
            <a:off x="1506565" y="3405207"/>
            <a:ext cx="9525" cy="2657475"/>
          </a:xfrm>
          <a:prstGeom prst="rect">
            <a:avLst/>
          </a:prstGeom>
          <a:solidFill>
            <a:srgbClr val="FF0000"/>
          </a:solidFill>
          <a:ln w="9525">
            <a:solidFill>
              <a:srgbClr val="C00000"/>
            </a:solidFill>
            <a:miter lim="800000"/>
            <a:headEnd/>
            <a:tailEnd/>
          </a:ln>
        </p:spPr>
        <p:txBody>
          <a:bodyPr/>
          <a:lstStyle/>
          <a:p>
            <a:endParaRPr lang="en-US"/>
          </a:p>
        </p:txBody>
      </p:sp>
      <p:sp>
        <p:nvSpPr>
          <p:cNvPr id="31" name="Rectangle 34"/>
          <p:cNvSpPr>
            <a:spLocks noChangeArrowheads="1"/>
          </p:cNvSpPr>
          <p:nvPr/>
        </p:nvSpPr>
        <p:spPr bwMode="auto">
          <a:xfrm>
            <a:off x="1516090" y="3624282"/>
            <a:ext cx="9525" cy="2438400"/>
          </a:xfrm>
          <a:prstGeom prst="rect">
            <a:avLst/>
          </a:prstGeom>
          <a:solidFill>
            <a:srgbClr val="FF0000"/>
          </a:solidFill>
          <a:ln w="9525">
            <a:solidFill>
              <a:srgbClr val="C00000"/>
            </a:solidFill>
            <a:miter lim="800000"/>
            <a:headEnd/>
            <a:tailEnd/>
          </a:ln>
        </p:spPr>
        <p:txBody>
          <a:bodyPr/>
          <a:lstStyle/>
          <a:p>
            <a:endParaRPr lang="en-US"/>
          </a:p>
        </p:txBody>
      </p:sp>
      <p:sp>
        <p:nvSpPr>
          <p:cNvPr id="32" name="Rectangle 35"/>
          <p:cNvSpPr>
            <a:spLocks noChangeArrowheads="1"/>
          </p:cNvSpPr>
          <p:nvPr/>
        </p:nvSpPr>
        <p:spPr bwMode="auto">
          <a:xfrm>
            <a:off x="1525615" y="3662382"/>
            <a:ext cx="9525" cy="2400300"/>
          </a:xfrm>
          <a:prstGeom prst="rect">
            <a:avLst/>
          </a:prstGeom>
          <a:solidFill>
            <a:srgbClr val="FF0000"/>
          </a:solidFill>
          <a:ln w="9525">
            <a:solidFill>
              <a:srgbClr val="C00000"/>
            </a:solidFill>
            <a:miter lim="800000"/>
            <a:headEnd/>
            <a:tailEnd/>
          </a:ln>
        </p:spPr>
        <p:txBody>
          <a:bodyPr/>
          <a:lstStyle/>
          <a:p>
            <a:endParaRPr lang="en-US"/>
          </a:p>
        </p:txBody>
      </p:sp>
      <p:sp>
        <p:nvSpPr>
          <p:cNvPr id="33" name="Rectangle 36"/>
          <p:cNvSpPr>
            <a:spLocks noChangeArrowheads="1"/>
          </p:cNvSpPr>
          <p:nvPr/>
        </p:nvSpPr>
        <p:spPr bwMode="auto">
          <a:xfrm>
            <a:off x="1535140" y="3681432"/>
            <a:ext cx="9525" cy="2381250"/>
          </a:xfrm>
          <a:prstGeom prst="rect">
            <a:avLst/>
          </a:prstGeom>
          <a:solidFill>
            <a:srgbClr val="FF0000"/>
          </a:solidFill>
          <a:ln w="9525">
            <a:solidFill>
              <a:srgbClr val="C00000"/>
            </a:solidFill>
            <a:miter lim="800000"/>
            <a:headEnd/>
            <a:tailEnd/>
          </a:ln>
        </p:spPr>
        <p:txBody>
          <a:bodyPr/>
          <a:lstStyle/>
          <a:p>
            <a:endParaRPr lang="en-US"/>
          </a:p>
        </p:txBody>
      </p:sp>
      <p:sp>
        <p:nvSpPr>
          <p:cNvPr id="34" name="Rectangle 37"/>
          <p:cNvSpPr>
            <a:spLocks noChangeArrowheads="1"/>
          </p:cNvSpPr>
          <p:nvPr/>
        </p:nvSpPr>
        <p:spPr bwMode="auto">
          <a:xfrm>
            <a:off x="1544665" y="3681432"/>
            <a:ext cx="1587" cy="2381250"/>
          </a:xfrm>
          <a:prstGeom prst="rect">
            <a:avLst/>
          </a:prstGeom>
          <a:solidFill>
            <a:srgbClr val="FF0000"/>
          </a:solidFill>
          <a:ln w="9525">
            <a:solidFill>
              <a:srgbClr val="C00000"/>
            </a:solidFill>
            <a:miter lim="800000"/>
            <a:headEnd/>
            <a:tailEnd/>
          </a:ln>
        </p:spPr>
        <p:txBody>
          <a:bodyPr/>
          <a:lstStyle/>
          <a:p>
            <a:endParaRPr lang="en-US"/>
          </a:p>
        </p:txBody>
      </p:sp>
      <p:sp>
        <p:nvSpPr>
          <p:cNvPr id="35" name="Rectangle 38"/>
          <p:cNvSpPr>
            <a:spLocks noChangeArrowheads="1"/>
          </p:cNvSpPr>
          <p:nvPr/>
        </p:nvSpPr>
        <p:spPr bwMode="auto">
          <a:xfrm>
            <a:off x="1544665" y="3748107"/>
            <a:ext cx="38100" cy="2314575"/>
          </a:xfrm>
          <a:prstGeom prst="rect">
            <a:avLst/>
          </a:prstGeom>
          <a:solidFill>
            <a:srgbClr val="FF0000"/>
          </a:solidFill>
          <a:ln w="9525">
            <a:solidFill>
              <a:srgbClr val="C00000"/>
            </a:solidFill>
            <a:miter lim="800000"/>
            <a:headEnd/>
            <a:tailEnd/>
          </a:ln>
        </p:spPr>
        <p:txBody>
          <a:bodyPr/>
          <a:lstStyle/>
          <a:p>
            <a:endParaRPr lang="en-US"/>
          </a:p>
        </p:txBody>
      </p:sp>
      <p:sp>
        <p:nvSpPr>
          <p:cNvPr id="36" name="Rectangle 39"/>
          <p:cNvSpPr>
            <a:spLocks noChangeArrowheads="1"/>
          </p:cNvSpPr>
          <p:nvPr/>
        </p:nvSpPr>
        <p:spPr bwMode="auto">
          <a:xfrm>
            <a:off x="1582765" y="3757632"/>
            <a:ext cx="66675" cy="2305050"/>
          </a:xfrm>
          <a:prstGeom prst="rect">
            <a:avLst/>
          </a:prstGeom>
          <a:solidFill>
            <a:srgbClr val="FF0000"/>
          </a:solidFill>
          <a:ln w="9525">
            <a:solidFill>
              <a:srgbClr val="C00000"/>
            </a:solidFill>
            <a:miter lim="800000"/>
            <a:headEnd/>
            <a:tailEnd/>
          </a:ln>
        </p:spPr>
        <p:txBody>
          <a:bodyPr/>
          <a:lstStyle/>
          <a:p>
            <a:endParaRPr lang="en-US"/>
          </a:p>
        </p:txBody>
      </p:sp>
      <p:sp>
        <p:nvSpPr>
          <p:cNvPr id="37" name="Rectangle 40"/>
          <p:cNvSpPr>
            <a:spLocks noChangeArrowheads="1"/>
          </p:cNvSpPr>
          <p:nvPr/>
        </p:nvSpPr>
        <p:spPr bwMode="auto">
          <a:xfrm>
            <a:off x="1649440" y="3767157"/>
            <a:ext cx="85725" cy="2295525"/>
          </a:xfrm>
          <a:prstGeom prst="rect">
            <a:avLst/>
          </a:prstGeom>
          <a:solidFill>
            <a:srgbClr val="FF0000"/>
          </a:solidFill>
          <a:ln w="9525">
            <a:solidFill>
              <a:srgbClr val="C00000"/>
            </a:solidFill>
            <a:miter lim="800000"/>
            <a:headEnd/>
            <a:tailEnd/>
          </a:ln>
        </p:spPr>
        <p:txBody>
          <a:bodyPr/>
          <a:lstStyle/>
          <a:p>
            <a:endParaRPr lang="en-US"/>
          </a:p>
        </p:txBody>
      </p:sp>
      <p:sp>
        <p:nvSpPr>
          <p:cNvPr id="38" name="Rectangle 41"/>
          <p:cNvSpPr>
            <a:spLocks noChangeArrowheads="1"/>
          </p:cNvSpPr>
          <p:nvPr/>
        </p:nvSpPr>
        <p:spPr bwMode="auto">
          <a:xfrm>
            <a:off x="1735165" y="3786207"/>
            <a:ext cx="1587" cy="2276475"/>
          </a:xfrm>
          <a:prstGeom prst="rect">
            <a:avLst/>
          </a:prstGeom>
          <a:solidFill>
            <a:srgbClr val="FF0000"/>
          </a:solidFill>
          <a:ln w="9525">
            <a:solidFill>
              <a:srgbClr val="C00000"/>
            </a:solidFill>
            <a:miter lim="800000"/>
            <a:headEnd/>
            <a:tailEnd/>
          </a:ln>
        </p:spPr>
        <p:txBody>
          <a:bodyPr/>
          <a:lstStyle/>
          <a:p>
            <a:endParaRPr lang="en-US"/>
          </a:p>
        </p:txBody>
      </p:sp>
      <p:sp>
        <p:nvSpPr>
          <p:cNvPr id="39" name="Rectangle 42"/>
          <p:cNvSpPr>
            <a:spLocks noChangeArrowheads="1"/>
          </p:cNvSpPr>
          <p:nvPr/>
        </p:nvSpPr>
        <p:spPr bwMode="auto">
          <a:xfrm>
            <a:off x="1735165" y="3814782"/>
            <a:ext cx="133350" cy="2247900"/>
          </a:xfrm>
          <a:prstGeom prst="rect">
            <a:avLst/>
          </a:prstGeom>
          <a:solidFill>
            <a:srgbClr val="FF0000"/>
          </a:solidFill>
          <a:ln w="9525">
            <a:solidFill>
              <a:srgbClr val="C00000"/>
            </a:solidFill>
            <a:miter lim="800000"/>
            <a:headEnd/>
            <a:tailEnd/>
          </a:ln>
        </p:spPr>
        <p:txBody>
          <a:bodyPr/>
          <a:lstStyle/>
          <a:p>
            <a:endParaRPr lang="en-US"/>
          </a:p>
        </p:txBody>
      </p:sp>
      <p:sp>
        <p:nvSpPr>
          <p:cNvPr id="40" name="Rectangle 43"/>
          <p:cNvSpPr>
            <a:spLocks noChangeArrowheads="1"/>
          </p:cNvSpPr>
          <p:nvPr/>
        </p:nvSpPr>
        <p:spPr bwMode="auto">
          <a:xfrm>
            <a:off x="1868515" y="3843357"/>
            <a:ext cx="9525" cy="2219325"/>
          </a:xfrm>
          <a:prstGeom prst="rect">
            <a:avLst/>
          </a:prstGeom>
          <a:solidFill>
            <a:srgbClr val="FF0000"/>
          </a:solidFill>
          <a:ln w="9525">
            <a:solidFill>
              <a:srgbClr val="C00000"/>
            </a:solidFill>
            <a:miter lim="800000"/>
            <a:headEnd/>
            <a:tailEnd/>
          </a:ln>
        </p:spPr>
        <p:txBody>
          <a:bodyPr/>
          <a:lstStyle/>
          <a:p>
            <a:endParaRPr lang="en-US"/>
          </a:p>
        </p:txBody>
      </p:sp>
      <p:sp>
        <p:nvSpPr>
          <p:cNvPr id="41" name="Rectangle 44"/>
          <p:cNvSpPr>
            <a:spLocks noChangeArrowheads="1"/>
          </p:cNvSpPr>
          <p:nvPr/>
        </p:nvSpPr>
        <p:spPr bwMode="auto">
          <a:xfrm>
            <a:off x="1878040" y="3871932"/>
            <a:ext cx="66675" cy="2190750"/>
          </a:xfrm>
          <a:prstGeom prst="rect">
            <a:avLst/>
          </a:prstGeom>
          <a:solidFill>
            <a:srgbClr val="FF0000"/>
          </a:solidFill>
          <a:ln w="9525">
            <a:solidFill>
              <a:srgbClr val="C00000"/>
            </a:solidFill>
            <a:miter lim="800000"/>
            <a:headEnd/>
            <a:tailEnd/>
          </a:ln>
        </p:spPr>
        <p:txBody>
          <a:bodyPr/>
          <a:lstStyle/>
          <a:p>
            <a:endParaRPr lang="en-US"/>
          </a:p>
        </p:txBody>
      </p:sp>
      <p:sp>
        <p:nvSpPr>
          <p:cNvPr id="42" name="Rectangle 45"/>
          <p:cNvSpPr>
            <a:spLocks noChangeArrowheads="1"/>
          </p:cNvSpPr>
          <p:nvPr/>
        </p:nvSpPr>
        <p:spPr bwMode="auto">
          <a:xfrm>
            <a:off x="1944715" y="3890982"/>
            <a:ext cx="19050" cy="2171700"/>
          </a:xfrm>
          <a:prstGeom prst="rect">
            <a:avLst/>
          </a:prstGeom>
          <a:solidFill>
            <a:srgbClr val="FF0000"/>
          </a:solidFill>
          <a:ln w="9525">
            <a:solidFill>
              <a:srgbClr val="C00000"/>
            </a:solidFill>
            <a:miter lim="800000"/>
            <a:headEnd/>
            <a:tailEnd/>
          </a:ln>
        </p:spPr>
        <p:txBody>
          <a:bodyPr/>
          <a:lstStyle/>
          <a:p>
            <a:endParaRPr lang="en-US"/>
          </a:p>
        </p:txBody>
      </p:sp>
      <p:sp>
        <p:nvSpPr>
          <p:cNvPr id="43" name="Rectangle 46"/>
          <p:cNvSpPr>
            <a:spLocks noChangeArrowheads="1"/>
          </p:cNvSpPr>
          <p:nvPr/>
        </p:nvSpPr>
        <p:spPr bwMode="auto">
          <a:xfrm>
            <a:off x="1963765" y="4071957"/>
            <a:ext cx="47625" cy="1990725"/>
          </a:xfrm>
          <a:prstGeom prst="rect">
            <a:avLst/>
          </a:prstGeom>
          <a:solidFill>
            <a:srgbClr val="FF0000"/>
          </a:solidFill>
          <a:ln w="9525">
            <a:solidFill>
              <a:srgbClr val="C00000"/>
            </a:solidFill>
            <a:miter lim="800000"/>
            <a:headEnd/>
            <a:tailEnd/>
          </a:ln>
        </p:spPr>
        <p:txBody>
          <a:bodyPr/>
          <a:lstStyle/>
          <a:p>
            <a:endParaRPr lang="en-US"/>
          </a:p>
        </p:txBody>
      </p:sp>
      <p:sp>
        <p:nvSpPr>
          <p:cNvPr id="44" name="Rectangle 47"/>
          <p:cNvSpPr>
            <a:spLocks noChangeArrowheads="1"/>
          </p:cNvSpPr>
          <p:nvPr/>
        </p:nvSpPr>
        <p:spPr bwMode="auto">
          <a:xfrm>
            <a:off x="2011390" y="4129107"/>
            <a:ext cx="66675" cy="1933575"/>
          </a:xfrm>
          <a:prstGeom prst="rect">
            <a:avLst/>
          </a:prstGeom>
          <a:solidFill>
            <a:srgbClr val="FF0000"/>
          </a:solidFill>
          <a:ln w="9525">
            <a:solidFill>
              <a:srgbClr val="C00000"/>
            </a:solidFill>
            <a:miter lim="800000"/>
            <a:headEnd/>
            <a:tailEnd/>
          </a:ln>
        </p:spPr>
        <p:txBody>
          <a:bodyPr/>
          <a:lstStyle/>
          <a:p>
            <a:endParaRPr lang="en-US"/>
          </a:p>
        </p:txBody>
      </p:sp>
      <p:sp>
        <p:nvSpPr>
          <p:cNvPr id="45" name="Rectangle 48"/>
          <p:cNvSpPr>
            <a:spLocks noChangeArrowheads="1"/>
          </p:cNvSpPr>
          <p:nvPr/>
        </p:nvSpPr>
        <p:spPr bwMode="auto">
          <a:xfrm>
            <a:off x="2078065" y="4243407"/>
            <a:ext cx="9525" cy="1819275"/>
          </a:xfrm>
          <a:prstGeom prst="rect">
            <a:avLst/>
          </a:prstGeom>
          <a:solidFill>
            <a:srgbClr val="FF0000"/>
          </a:solidFill>
          <a:ln w="9525">
            <a:solidFill>
              <a:srgbClr val="C00000"/>
            </a:solidFill>
            <a:miter lim="800000"/>
            <a:headEnd/>
            <a:tailEnd/>
          </a:ln>
        </p:spPr>
        <p:txBody>
          <a:bodyPr/>
          <a:lstStyle/>
          <a:p>
            <a:endParaRPr lang="en-US"/>
          </a:p>
        </p:txBody>
      </p:sp>
      <p:sp>
        <p:nvSpPr>
          <p:cNvPr id="46" name="Rectangle 49"/>
          <p:cNvSpPr>
            <a:spLocks noChangeArrowheads="1"/>
          </p:cNvSpPr>
          <p:nvPr/>
        </p:nvSpPr>
        <p:spPr bwMode="auto">
          <a:xfrm>
            <a:off x="2087590" y="4271982"/>
            <a:ext cx="47625" cy="1790700"/>
          </a:xfrm>
          <a:prstGeom prst="rect">
            <a:avLst/>
          </a:prstGeom>
          <a:solidFill>
            <a:srgbClr val="FF0000"/>
          </a:solidFill>
          <a:ln w="9525">
            <a:solidFill>
              <a:srgbClr val="C00000"/>
            </a:solidFill>
            <a:miter lim="800000"/>
            <a:headEnd/>
            <a:tailEnd/>
          </a:ln>
        </p:spPr>
        <p:txBody>
          <a:bodyPr/>
          <a:lstStyle/>
          <a:p>
            <a:endParaRPr lang="en-US"/>
          </a:p>
        </p:txBody>
      </p:sp>
      <p:sp>
        <p:nvSpPr>
          <p:cNvPr id="47" name="Rectangle 50"/>
          <p:cNvSpPr>
            <a:spLocks noChangeArrowheads="1"/>
          </p:cNvSpPr>
          <p:nvPr/>
        </p:nvSpPr>
        <p:spPr bwMode="auto">
          <a:xfrm>
            <a:off x="2135215" y="4310082"/>
            <a:ext cx="9525" cy="1752600"/>
          </a:xfrm>
          <a:prstGeom prst="rect">
            <a:avLst/>
          </a:prstGeom>
          <a:solidFill>
            <a:srgbClr val="FF0000"/>
          </a:solidFill>
          <a:ln w="9525">
            <a:solidFill>
              <a:srgbClr val="C00000"/>
            </a:solidFill>
            <a:miter lim="800000"/>
            <a:headEnd/>
            <a:tailEnd/>
          </a:ln>
        </p:spPr>
        <p:txBody>
          <a:bodyPr/>
          <a:lstStyle/>
          <a:p>
            <a:endParaRPr lang="en-US"/>
          </a:p>
        </p:txBody>
      </p:sp>
      <p:sp>
        <p:nvSpPr>
          <p:cNvPr id="48" name="Rectangle 51"/>
          <p:cNvSpPr>
            <a:spLocks noChangeArrowheads="1"/>
          </p:cNvSpPr>
          <p:nvPr/>
        </p:nvSpPr>
        <p:spPr bwMode="auto">
          <a:xfrm>
            <a:off x="2144740" y="4348182"/>
            <a:ext cx="1587" cy="1714500"/>
          </a:xfrm>
          <a:prstGeom prst="rect">
            <a:avLst/>
          </a:prstGeom>
          <a:solidFill>
            <a:srgbClr val="FF0000"/>
          </a:solidFill>
          <a:ln w="9525">
            <a:solidFill>
              <a:srgbClr val="C00000"/>
            </a:solidFill>
            <a:miter lim="800000"/>
            <a:headEnd/>
            <a:tailEnd/>
          </a:ln>
        </p:spPr>
        <p:txBody>
          <a:bodyPr/>
          <a:lstStyle/>
          <a:p>
            <a:endParaRPr lang="en-US"/>
          </a:p>
        </p:txBody>
      </p:sp>
      <p:sp>
        <p:nvSpPr>
          <p:cNvPr id="49" name="Rectangle 52"/>
          <p:cNvSpPr>
            <a:spLocks noChangeArrowheads="1"/>
          </p:cNvSpPr>
          <p:nvPr/>
        </p:nvSpPr>
        <p:spPr bwMode="auto">
          <a:xfrm>
            <a:off x="2144740" y="4452957"/>
            <a:ext cx="1587" cy="1609725"/>
          </a:xfrm>
          <a:prstGeom prst="rect">
            <a:avLst/>
          </a:prstGeom>
          <a:solidFill>
            <a:srgbClr val="FF0000"/>
          </a:solidFill>
          <a:ln w="9525">
            <a:solidFill>
              <a:srgbClr val="C00000"/>
            </a:solidFill>
            <a:miter lim="800000"/>
            <a:headEnd/>
            <a:tailEnd/>
          </a:ln>
        </p:spPr>
        <p:txBody>
          <a:bodyPr/>
          <a:lstStyle/>
          <a:p>
            <a:endParaRPr lang="en-US"/>
          </a:p>
        </p:txBody>
      </p:sp>
      <p:sp>
        <p:nvSpPr>
          <p:cNvPr id="50" name="Rectangle 53"/>
          <p:cNvSpPr>
            <a:spLocks noChangeArrowheads="1"/>
          </p:cNvSpPr>
          <p:nvPr/>
        </p:nvSpPr>
        <p:spPr bwMode="auto">
          <a:xfrm>
            <a:off x="2144740" y="4462482"/>
            <a:ext cx="9525" cy="1600200"/>
          </a:xfrm>
          <a:prstGeom prst="rect">
            <a:avLst/>
          </a:prstGeom>
          <a:solidFill>
            <a:srgbClr val="FF0000"/>
          </a:solidFill>
          <a:ln w="9525">
            <a:solidFill>
              <a:srgbClr val="C00000"/>
            </a:solidFill>
            <a:miter lim="800000"/>
            <a:headEnd/>
            <a:tailEnd/>
          </a:ln>
        </p:spPr>
        <p:txBody>
          <a:bodyPr/>
          <a:lstStyle/>
          <a:p>
            <a:endParaRPr lang="en-US"/>
          </a:p>
        </p:txBody>
      </p:sp>
      <p:sp>
        <p:nvSpPr>
          <p:cNvPr id="51" name="Rectangle 54"/>
          <p:cNvSpPr>
            <a:spLocks noChangeArrowheads="1"/>
          </p:cNvSpPr>
          <p:nvPr/>
        </p:nvSpPr>
        <p:spPr bwMode="auto">
          <a:xfrm>
            <a:off x="2154265" y="4538682"/>
            <a:ext cx="1587" cy="1524000"/>
          </a:xfrm>
          <a:prstGeom prst="rect">
            <a:avLst/>
          </a:prstGeom>
          <a:solidFill>
            <a:srgbClr val="FF0000"/>
          </a:solidFill>
          <a:ln w="9525">
            <a:solidFill>
              <a:srgbClr val="C00000"/>
            </a:solidFill>
            <a:miter lim="800000"/>
            <a:headEnd/>
            <a:tailEnd/>
          </a:ln>
        </p:spPr>
        <p:txBody>
          <a:bodyPr/>
          <a:lstStyle/>
          <a:p>
            <a:endParaRPr lang="en-US"/>
          </a:p>
        </p:txBody>
      </p:sp>
      <p:sp>
        <p:nvSpPr>
          <p:cNvPr id="52" name="Rectangle 55"/>
          <p:cNvSpPr>
            <a:spLocks noChangeArrowheads="1"/>
          </p:cNvSpPr>
          <p:nvPr/>
        </p:nvSpPr>
        <p:spPr bwMode="auto">
          <a:xfrm>
            <a:off x="2154265" y="4605357"/>
            <a:ext cx="9525" cy="1457325"/>
          </a:xfrm>
          <a:prstGeom prst="rect">
            <a:avLst/>
          </a:prstGeom>
          <a:solidFill>
            <a:srgbClr val="FF0000"/>
          </a:solidFill>
          <a:ln w="9525">
            <a:solidFill>
              <a:srgbClr val="C00000"/>
            </a:solidFill>
            <a:miter lim="800000"/>
            <a:headEnd/>
            <a:tailEnd/>
          </a:ln>
        </p:spPr>
        <p:txBody>
          <a:bodyPr/>
          <a:lstStyle/>
          <a:p>
            <a:endParaRPr lang="en-US"/>
          </a:p>
        </p:txBody>
      </p:sp>
      <p:sp>
        <p:nvSpPr>
          <p:cNvPr id="53" name="Rectangle 56"/>
          <p:cNvSpPr>
            <a:spLocks noChangeArrowheads="1"/>
          </p:cNvSpPr>
          <p:nvPr/>
        </p:nvSpPr>
        <p:spPr bwMode="auto">
          <a:xfrm>
            <a:off x="2163790" y="4652982"/>
            <a:ext cx="9525" cy="1409700"/>
          </a:xfrm>
          <a:prstGeom prst="rect">
            <a:avLst/>
          </a:prstGeom>
          <a:solidFill>
            <a:srgbClr val="FF0000"/>
          </a:solidFill>
          <a:ln w="9525">
            <a:solidFill>
              <a:srgbClr val="C00000"/>
            </a:solidFill>
            <a:miter lim="800000"/>
            <a:headEnd/>
            <a:tailEnd/>
          </a:ln>
        </p:spPr>
        <p:txBody>
          <a:bodyPr/>
          <a:lstStyle/>
          <a:p>
            <a:endParaRPr lang="en-US"/>
          </a:p>
        </p:txBody>
      </p:sp>
      <p:sp>
        <p:nvSpPr>
          <p:cNvPr id="54" name="Rectangle 57"/>
          <p:cNvSpPr>
            <a:spLocks noChangeArrowheads="1"/>
          </p:cNvSpPr>
          <p:nvPr/>
        </p:nvSpPr>
        <p:spPr bwMode="auto">
          <a:xfrm>
            <a:off x="2173315" y="4681557"/>
            <a:ext cx="1587" cy="1381125"/>
          </a:xfrm>
          <a:prstGeom prst="rect">
            <a:avLst/>
          </a:prstGeom>
          <a:solidFill>
            <a:srgbClr val="FF0000"/>
          </a:solidFill>
          <a:ln w="9525">
            <a:solidFill>
              <a:srgbClr val="C00000"/>
            </a:solidFill>
            <a:miter lim="800000"/>
            <a:headEnd/>
            <a:tailEnd/>
          </a:ln>
        </p:spPr>
        <p:txBody>
          <a:bodyPr/>
          <a:lstStyle/>
          <a:p>
            <a:endParaRPr lang="en-US"/>
          </a:p>
        </p:txBody>
      </p:sp>
      <p:sp>
        <p:nvSpPr>
          <p:cNvPr id="55" name="Rectangle 58"/>
          <p:cNvSpPr>
            <a:spLocks noChangeArrowheads="1"/>
          </p:cNvSpPr>
          <p:nvPr/>
        </p:nvSpPr>
        <p:spPr bwMode="auto">
          <a:xfrm>
            <a:off x="2173315" y="4700607"/>
            <a:ext cx="9525" cy="1362075"/>
          </a:xfrm>
          <a:prstGeom prst="rect">
            <a:avLst/>
          </a:prstGeom>
          <a:solidFill>
            <a:srgbClr val="FF0000"/>
          </a:solidFill>
          <a:ln w="9525">
            <a:solidFill>
              <a:srgbClr val="C00000"/>
            </a:solidFill>
            <a:miter lim="800000"/>
            <a:headEnd/>
            <a:tailEnd/>
          </a:ln>
        </p:spPr>
        <p:txBody>
          <a:bodyPr/>
          <a:lstStyle/>
          <a:p>
            <a:endParaRPr lang="en-US"/>
          </a:p>
        </p:txBody>
      </p:sp>
      <p:sp>
        <p:nvSpPr>
          <p:cNvPr id="56" name="Rectangle 59"/>
          <p:cNvSpPr>
            <a:spLocks noChangeArrowheads="1"/>
          </p:cNvSpPr>
          <p:nvPr/>
        </p:nvSpPr>
        <p:spPr bwMode="auto">
          <a:xfrm>
            <a:off x="2182840" y="4748232"/>
            <a:ext cx="1587" cy="1314450"/>
          </a:xfrm>
          <a:prstGeom prst="rect">
            <a:avLst/>
          </a:prstGeom>
          <a:solidFill>
            <a:srgbClr val="FF0000"/>
          </a:solidFill>
          <a:ln w="9525">
            <a:solidFill>
              <a:srgbClr val="C00000"/>
            </a:solidFill>
            <a:miter lim="800000"/>
            <a:headEnd/>
            <a:tailEnd/>
          </a:ln>
        </p:spPr>
        <p:txBody>
          <a:bodyPr/>
          <a:lstStyle/>
          <a:p>
            <a:endParaRPr lang="en-US"/>
          </a:p>
        </p:txBody>
      </p:sp>
      <p:sp>
        <p:nvSpPr>
          <p:cNvPr id="57" name="Rectangle 60"/>
          <p:cNvSpPr>
            <a:spLocks noChangeArrowheads="1"/>
          </p:cNvSpPr>
          <p:nvPr/>
        </p:nvSpPr>
        <p:spPr bwMode="auto">
          <a:xfrm>
            <a:off x="2182840" y="4805382"/>
            <a:ext cx="1587" cy="1257300"/>
          </a:xfrm>
          <a:prstGeom prst="rect">
            <a:avLst/>
          </a:prstGeom>
          <a:solidFill>
            <a:srgbClr val="FF0000"/>
          </a:solidFill>
          <a:ln w="9525">
            <a:solidFill>
              <a:srgbClr val="C00000"/>
            </a:solidFill>
            <a:miter lim="800000"/>
            <a:headEnd/>
            <a:tailEnd/>
          </a:ln>
        </p:spPr>
        <p:txBody>
          <a:bodyPr/>
          <a:lstStyle/>
          <a:p>
            <a:endParaRPr lang="en-US"/>
          </a:p>
        </p:txBody>
      </p:sp>
      <p:sp>
        <p:nvSpPr>
          <p:cNvPr id="58" name="Rectangle 61"/>
          <p:cNvSpPr>
            <a:spLocks noChangeArrowheads="1"/>
          </p:cNvSpPr>
          <p:nvPr/>
        </p:nvSpPr>
        <p:spPr bwMode="auto">
          <a:xfrm>
            <a:off x="2182840" y="4833957"/>
            <a:ext cx="1587" cy="1228725"/>
          </a:xfrm>
          <a:prstGeom prst="rect">
            <a:avLst/>
          </a:prstGeom>
          <a:solidFill>
            <a:srgbClr val="FF0000"/>
          </a:solidFill>
          <a:ln w="9525">
            <a:solidFill>
              <a:srgbClr val="C00000"/>
            </a:solidFill>
            <a:miter lim="800000"/>
            <a:headEnd/>
            <a:tailEnd/>
          </a:ln>
        </p:spPr>
        <p:txBody>
          <a:bodyPr/>
          <a:lstStyle/>
          <a:p>
            <a:endParaRPr lang="en-US"/>
          </a:p>
        </p:txBody>
      </p:sp>
      <p:sp>
        <p:nvSpPr>
          <p:cNvPr id="59" name="Rectangle 62"/>
          <p:cNvSpPr>
            <a:spLocks noChangeArrowheads="1"/>
          </p:cNvSpPr>
          <p:nvPr/>
        </p:nvSpPr>
        <p:spPr bwMode="auto">
          <a:xfrm>
            <a:off x="2182840" y="4891107"/>
            <a:ext cx="1587" cy="1171575"/>
          </a:xfrm>
          <a:prstGeom prst="rect">
            <a:avLst/>
          </a:prstGeom>
          <a:solidFill>
            <a:srgbClr val="FF0000"/>
          </a:solidFill>
          <a:ln w="9525">
            <a:solidFill>
              <a:srgbClr val="C00000"/>
            </a:solidFill>
            <a:miter lim="800000"/>
            <a:headEnd/>
            <a:tailEnd/>
          </a:ln>
        </p:spPr>
        <p:txBody>
          <a:bodyPr/>
          <a:lstStyle/>
          <a:p>
            <a:endParaRPr lang="en-US"/>
          </a:p>
        </p:txBody>
      </p:sp>
      <p:sp>
        <p:nvSpPr>
          <p:cNvPr id="60" name="Rectangle 63"/>
          <p:cNvSpPr>
            <a:spLocks noChangeArrowheads="1"/>
          </p:cNvSpPr>
          <p:nvPr/>
        </p:nvSpPr>
        <p:spPr bwMode="auto">
          <a:xfrm>
            <a:off x="2182840" y="4900632"/>
            <a:ext cx="9525" cy="1162050"/>
          </a:xfrm>
          <a:prstGeom prst="rect">
            <a:avLst/>
          </a:prstGeom>
          <a:solidFill>
            <a:srgbClr val="FF0000"/>
          </a:solidFill>
          <a:ln w="9525">
            <a:solidFill>
              <a:srgbClr val="C00000"/>
            </a:solidFill>
            <a:miter lim="800000"/>
            <a:headEnd/>
            <a:tailEnd/>
          </a:ln>
        </p:spPr>
        <p:txBody>
          <a:bodyPr/>
          <a:lstStyle/>
          <a:p>
            <a:endParaRPr lang="en-US"/>
          </a:p>
        </p:txBody>
      </p:sp>
      <p:sp>
        <p:nvSpPr>
          <p:cNvPr id="61" name="Rectangle 64"/>
          <p:cNvSpPr>
            <a:spLocks noChangeArrowheads="1"/>
          </p:cNvSpPr>
          <p:nvPr/>
        </p:nvSpPr>
        <p:spPr bwMode="auto">
          <a:xfrm>
            <a:off x="2192365" y="4929207"/>
            <a:ext cx="9525" cy="1133475"/>
          </a:xfrm>
          <a:prstGeom prst="rect">
            <a:avLst/>
          </a:prstGeom>
          <a:solidFill>
            <a:srgbClr val="FF0000"/>
          </a:solidFill>
          <a:ln w="9525">
            <a:solidFill>
              <a:srgbClr val="C00000"/>
            </a:solidFill>
            <a:miter lim="800000"/>
            <a:headEnd/>
            <a:tailEnd/>
          </a:ln>
        </p:spPr>
        <p:txBody>
          <a:bodyPr/>
          <a:lstStyle/>
          <a:p>
            <a:endParaRPr lang="en-US"/>
          </a:p>
        </p:txBody>
      </p:sp>
      <p:sp>
        <p:nvSpPr>
          <p:cNvPr id="62" name="Rectangle 65"/>
          <p:cNvSpPr>
            <a:spLocks noChangeArrowheads="1"/>
          </p:cNvSpPr>
          <p:nvPr/>
        </p:nvSpPr>
        <p:spPr bwMode="auto">
          <a:xfrm>
            <a:off x="2201890" y="4957782"/>
            <a:ext cx="38100" cy="1104900"/>
          </a:xfrm>
          <a:prstGeom prst="rect">
            <a:avLst/>
          </a:prstGeom>
          <a:solidFill>
            <a:srgbClr val="FF0000"/>
          </a:solidFill>
          <a:ln w="9525">
            <a:solidFill>
              <a:srgbClr val="C00000"/>
            </a:solidFill>
            <a:miter lim="800000"/>
            <a:headEnd/>
            <a:tailEnd/>
          </a:ln>
        </p:spPr>
        <p:txBody>
          <a:bodyPr/>
          <a:lstStyle/>
          <a:p>
            <a:endParaRPr lang="en-US"/>
          </a:p>
        </p:txBody>
      </p:sp>
      <p:sp>
        <p:nvSpPr>
          <p:cNvPr id="63" name="Rectangle 66"/>
          <p:cNvSpPr>
            <a:spLocks noChangeArrowheads="1"/>
          </p:cNvSpPr>
          <p:nvPr/>
        </p:nvSpPr>
        <p:spPr bwMode="auto">
          <a:xfrm>
            <a:off x="2239990" y="4995882"/>
            <a:ext cx="1587" cy="1066800"/>
          </a:xfrm>
          <a:prstGeom prst="rect">
            <a:avLst/>
          </a:prstGeom>
          <a:solidFill>
            <a:srgbClr val="FF0000"/>
          </a:solidFill>
          <a:ln w="9525">
            <a:solidFill>
              <a:srgbClr val="C00000"/>
            </a:solidFill>
            <a:miter lim="800000"/>
            <a:headEnd/>
            <a:tailEnd/>
          </a:ln>
        </p:spPr>
        <p:txBody>
          <a:bodyPr/>
          <a:lstStyle/>
          <a:p>
            <a:endParaRPr lang="en-US"/>
          </a:p>
        </p:txBody>
      </p:sp>
      <p:sp>
        <p:nvSpPr>
          <p:cNvPr id="64" name="Rectangle 67"/>
          <p:cNvSpPr>
            <a:spLocks noChangeArrowheads="1"/>
          </p:cNvSpPr>
          <p:nvPr/>
        </p:nvSpPr>
        <p:spPr bwMode="auto">
          <a:xfrm>
            <a:off x="2239990" y="5062557"/>
            <a:ext cx="9525" cy="1000125"/>
          </a:xfrm>
          <a:prstGeom prst="rect">
            <a:avLst/>
          </a:prstGeom>
          <a:solidFill>
            <a:srgbClr val="FF0000"/>
          </a:solidFill>
          <a:ln w="9525">
            <a:solidFill>
              <a:srgbClr val="C00000"/>
            </a:solidFill>
            <a:miter lim="800000"/>
            <a:headEnd/>
            <a:tailEnd/>
          </a:ln>
        </p:spPr>
        <p:txBody>
          <a:bodyPr/>
          <a:lstStyle/>
          <a:p>
            <a:endParaRPr lang="en-US"/>
          </a:p>
        </p:txBody>
      </p:sp>
      <p:sp>
        <p:nvSpPr>
          <p:cNvPr id="65" name="Rectangle 68"/>
          <p:cNvSpPr>
            <a:spLocks noChangeArrowheads="1"/>
          </p:cNvSpPr>
          <p:nvPr/>
        </p:nvSpPr>
        <p:spPr bwMode="auto">
          <a:xfrm>
            <a:off x="2249515" y="5062557"/>
            <a:ext cx="142875" cy="1000125"/>
          </a:xfrm>
          <a:prstGeom prst="rect">
            <a:avLst/>
          </a:prstGeom>
          <a:solidFill>
            <a:srgbClr val="FF0000"/>
          </a:solidFill>
          <a:ln w="9525">
            <a:solidFill>
              <a:srgbClr val="C00000"/>
            </a:solidFill>
            <a:miter lim="800000"/>
            <a:headEnd/>
            <a:tailEnd/>
          </a:ln>
        </p:spPr>
        <p:txBody>
          <a:bodyPr/>
          <a:lstStyle/>
          <a:p>
            <a:endParaRPr lang="en-US"/>
          </a:p>
        </p:txBody>
      </p:sp>
      <p:sp>
        <p:nvSpPr>
          <p:cNvPr id="66" name="Rectangle 69"/>
          <p:cNvSpPr>
            <a:spLocks noChangeArrowheads="1"/>
          </p:cNvSpPr>
          <p:nvPr/>
        </p:nvSpPr>
        <p:spPr bwMode="auto">
          <a:xfrm>
            <a:off x="2392390" y="5091132"/>
            <a:ext cx="1587" cy="971550"/>
          </a:xfrm>
          <a:prstGeom prst="rect">
            <a:avLst/>
          </a:prstGeom>
          <a:solidFill>
            <a:srgbClr val="FF0000"/>
          </a:solidFill>
          <a:ln w="9525">
            <a:solidFill>
              <a:srgbClr val="C00000"/>
            </a:solidFill>
            <a:miter lim="800000"/>
            <a:headEnd/>
            <a:tailEnd/>
          </a:ln>
        </p:spPr>
        <p:txBody>
          <a:bodyPr/>
          <a:lstStyle/>
          <a:p>
            <a:endParaRPr lang="en-US"/>
          </a:p>
        </p:txBody>
      </p:sp>
      <p:sp>
        <p:nvSpPr>
          <p:cNvPr id="67" name="Rectangle 70"/>
          <p:cNvSpPr>
            <a:spLocks noChangeArrowheads="1"/>
          </p:cNvSpPr>
          <p:nvPr/>
        </p:nvSpPr>
        <p:spPr bwMode="auto">
          <a:xfrm>
            <a:off x="2392390" y="5148282"/>
            <a:ext cx="114300" cy="914400"/>
          </a:xfrm>
          <a:prstGeom prst="rect">
            <a:avLst/>
          </a:prstGeom>
          <a:solidFill>
            <a:srgbClr val="FF0000"/>
          </a:solidFill>
          <a:ln w="9525">
            <a:solidFill>
              <a:srgbClr val="C00000"/>
            </a:solidFill>
            <a:miter lim="800000"/>
            <a:headEnd/>
            <a:tailEnd/>
          </a:ln>
        </p:spPr>
        <p:txBody>
          <a:bodyPr/>
          <a:lstStyle/>
          <a:p>
            <a:endParaRPr lang="en-US"/>
          </a:p>
        </p:txBody>
      </p:sp>
      <p:sp>
        <p:nvSpPr>
          <p:cNvPr id="68" name="Rectangle 71"/>
          <p:cNvSpPr>
            <a:spLocks noChangeArrowheads="1"/>
          </p:cNvSpPr>
          <p:nvPr/>
        </p:nvSpPr>
        <p:spPr bwMode="auto">
          <a:xfrm>
            <a:off x="2506690" y="5167332"/>
            <a:ext cx="38100" cy="895350"/>
          </a:xfrm>
          <a:prstGeom prst="rect">
            <a:avLst/>
          </a:prstGeom>
          <a:solidFill>
            <a:srgbClr val="FF0000"/>
          </a:solidFill>
          <a:ln w="9525">
            <a:solidFill>
              <a:srgbClr val="C00000"/>
            </a:solidFill>
            <a:miter lim="800000"/>
            <a:headEnd/>
            <a:tailEnd/>
          </a:ln>
        </p:spPr>
        <p:txBody>
          <a:bodyPr/>
          <a:lstStyle/>
          <a:p>
            <a:endParaRPr lang="en-US"/>
          </a:p>
        </p:txBody>
      </p:sp>
      <p:sp>
        <p:nvSpPr>
          <p:cNvPr id="69" name="Rectangle 72"/>
          <p:cNvSpPr>
            <a:spLocks noChangeArrowheads="1"/>
          </p:cNvSpPr>
          <p:nvPr/>
        </p:nvSpPr>
        <p:spPr bwMode="auto">
          <a:xfrm>
            <a:off x="2544790" y="5176857"/>
            <a:ext cx="1587" cy="885825"/>
          </a:xfrm>
          <a:prstGeom prst="rect">
            <a:avLst/>
          </a:prstGeom>
          <a:solidFill>
            <a:srgbClr val="FF0000"/>
          </a:solidFill>
          <a:ln w="9525">
            <a:solidFill>
              <a:srgbClr val="C00000"/>
            </a:solidFill>
            <a:miter lim="800000"/>
            <a:headEnd/>
            <a:tailEnd/>
          </a:ln>
        </p:spPr>
        <p:txBody>
          <a:bodyPr/>
          <a:lstStyle/>
          <a:p>
            <a:endParaRPr lang="en-US"/>
          </a:p>
        </p:txBody>
      </p:sp>
      <p:sp>
        <p:nvSpPr>
          <p:cNvPr id="70" name="Rectangle 73"/>
          <p:cNvSpPr>
            <a:spLocks noChangeArrowheads="1"/>
          </p:cNvSpPr>
          <p:nvPr/>
        </p:nvSpPr>
        <p:spPr bwMode="auto">
          <a:xfrm>
            <a:off x="2544790" y="5186382"/>
            <a:ext cx="76200" cy="876300"/>
          </a:xfrm>
          <a:prstGeom prst="rect">
            <a:avLst/>
          </a:prstGeom>
          <a:solidFill>
            <a:srgbClr val="FF0000"/>
          </a:solidFill>
          <a:ln w="9525">
            <a:solidFill>
              <a:srgbClr val="C00000"/>
            </a:solidFill>
            <a:miter lim="800000"/>
            <a:headEnd/>
            <a:tailEnd/>
          </a:ln>
        </p:spPr>
        <p:txBody>
          <a:bodyPr/>
          <a:lstStyle/>
          <a:p>
            <a:endParaRPr lang="en-US"/>
          </a:p>
        </p:txBody>
      </p:sp>
      <p:sp>
        <p:nvSpPr>
          <p:cNvPr id="71" name="Rectangle 74"/>
          <p:cNvSpPr>
            <a:spLocks noChangeArrowheads="1"/>
          </p:cNvSpPr>
          <p:nvPr/>
        </p:nvSpPr>
        <p:spPr bwMode="auto">
          <a:xfrm>
            <a:off x="2620990" y="5186382"/>
            <a:ext cx="28575" cy="876300"/>
          </a:xfrm>
          <a:prstGeom prst="rect">
            <a:avLst/>
          </a:prstGeom>
          <a:solidFill>
            <a:srgbClr val="FF0000"/>
          </a:solidFill>
          <a:ln w="9525">
            <a:solidFill>
              <a:srgbClr val="C00000"/>
            </a:solidFill>
            <a:miter lim="800000"/>
            <a:headEnd/>
            <a:tailEnd/>
          </a:ln>
        </p:spPr>
        <p:txBody>
          <a:bodyPr/>
          <a:lstStyle/>
          <a:p>
            <a:endParaRPr lang="en-US"/>
          </a:p>
        </p:txBody>
      </p:sp>
      <p:sp>
        <p:nvSpPr>
          <p:cNvPr id="72" name="Rectangle 75"/>
          <p:cNvSpPr>
            <a:spLocks noChangeArrowheads="1"/>
          </p:cNvSpPr>
          <p:nvPr/>
        </p:nvSpPr>
        <p:spPr bwMode="auto">
          <a:xfrm>
            <a:off x="2649565" y="5205432"/>
            <a:ext cx="19050" cy="857250"/>
          </a:xfrm>
          <a:prstGeom prst="rect">
            <a:avLst/>
          </a:prstGeom>
          <a:solidFill>
            <a:srgbClr val="FF0000"/>
          </a:solidFill>
          <a:ln w="9525">
            <a:solidFill>
              <a:srgbClr val="C00000"/>
            </a:solidFill>
            <a:miter lim="800000"/>
            <a:headEnd/>
            <a:tailEnd/>
          </a:ln>
        </p:spPr>
        <p:txBody>
          <a:bodyPr/>
          <a:lstStyle/>
          <a:p>
            <a:endParaRPr lang="en-US"/>
          </a:p>
        </p:txBody>
      </p:sp>
      <p:sp>
        <p:nvSpPr>
          <p:cNvPr id="73" name="Rectangle 76"/>
          <p:cNvSpPr>
            <a:spLocks noChangeArrowheads="1"/>
          </p:cNvSpPr>
          <p:nvPr/>
        </p:nvSpPr>
        <p:spPr bwMode="auto">
          <a:xfrm>
            <a:off x="2668615" y="5214957"/>
            <a:ext cx="19050" cy="847725"/>
          </a:xfrm>
          <a:prstGeom prst="rect">
            <a:avLst/>
          </a:prstGeom>
          <a:solidFill>
            <a:srgbClr val="FF0000"/>
          </a:solidFill>
          <a:ln w="9525">
            <a:solidFill>
              <a:srgbClr val="C00000"/>
            </a:solidFill>
            <a:miter lim="800000"/>
            <a:headEnd/>
            <a:tailEnd/>
          </a:ln>
        </p:spPr>
        <p:txBody>
          <a:bodyPr/>
          <a:lstStyle/>
          <a:p>
            <a:endParaRPr lang="en-US"/>
          </a:p>
        </p:txBody>
      </p:sp>
      <p:sp>
        <p:nvSpPr>
          <p:cNvPr id="74" name="Rectangle 77"/>
          <p:cNvSpPr>
            <a:spLocks noChangeArrowheads="1"/>
          </p:cNvSpPr>
          <p:nvPr/>
        </p:nvSpPr>
        <p:spPr bwMode="auto">
          <a:xfrm>
            <a:off x="2687665" y="5224482"/>
            <a:ext cx="1587" cy="838200"/>
          </a:xfrm>
          <a:prstGeom prst="rect">
            <a:avLst/>
          </a:prstGeom>
          <a:solidFill>
            <a:srgbClr val="FF0000"/>
          </a:solidFill>
          <a:ln w="9525">
            <a:solidFill>
              <a:srgbClr val="C00000"/>
            </a:solidFill>
            <a:miter lim="800000"/>
            <a:headEnd/>
            <a:tailEnd/>
          </a:ln>
        </p:spPr>
        <p:txBody>
          <a:bodyPr/>
          <a:lstStyle/>
          <a:p>
            <a:endParaRPr lang="en-US"/>
          </a:p>
        </p:txBody>
      </p:sp>
      <p:sp>
        <p:nvSpPr>
          <p:cNvPr id="75" name="Rectangle 78"/>
          <p:cNvSpPr>
            <a:spLocks noChangeArrowheads="1"/>
          </p:cNvSpPr>
          <p:nvPr/>
        </p:nvSpPr>
        <p:spPr bwMode="auto">
          <a:xfrm>
            <a:off x="2687665" y="5243532"/>
            <a:ext cx="38100" cy="819150"/>
          </a:xfrm>
          <a:prstGeom prst="rect">
            <a:avLst/>
          </a:prstGeom>
          <a:solidFill>
            <a:srgbClr val="FF0000"/>
          </a:solidFill>
          <a:ln w="9525">
            <a:solidFill>
              <a:srgbClr val="C00000"/>
            </a:solidFill>
            <a:miter lim="800000"/>
            <a:headEnd/>
            <a:tailEnd/>
          </a:ln>
        </p:spPr>
        <p:txBody>
          <a:bodyPr/>
          <a:lstStyle/>
          <a:p>
            <a:endParaRPr lang="en-US"/>
          </a:p>
        </p:txBody>
      </p:sp>
      <p:sp>
        <p:nvSpPr>
          <p:cNvPr id="76" name="Rectangle 79"/>
          <p:cNvSpPr>
            <a:spLocks noChangeArrowheads="1"/>
          </p:cNvSpPr>
          <p:nvPr/>
        </p:nvSpPr>
        <p:spPr bwMode="auto">
          <a:xfrm>
            <a:off x="2725765" y="5262582"/>
            <a:ext cx="1587" cy="800100"/>
          </a:xfrm>
          <a:prstGeom prst="rect">
            <a:avLst/>
          </a:prstGeom>
          <a:solidFill>
            <a:srgbClr val="FF0000"/>
          </a:solidFill>
          <a:ln w="9525">
            <a:solidFill>
              <a:srgbClr val="C00000"/>
            </a:solidFill>
            <a:miter lim="800000"/>
            <a:headEnd/>
            <a:tailEnd/>
          </a:ln>
        </p:spPr>
        <p:txBody>
          <a:bodyPr/>
          <a:lstStyle/>
          <a:p>
            <a:endParaRPr lang="en-US"/>
          </a:p>
        </p:txBody>
      </p:sp>
      <p:sp>
        <p:nvSpPr>
          <p:cNvPr id="77" name="Rectangle 80"/>
          <p:cNvSpPr>
            <a:spLocks noChangeArrowheads="1"/>
          </p:cNvSpPr>
          <p:nvPr/>
        </p:nvSpPr>
        <p:spPr bwMode="auto">
          <a:xfrm>
            <a:off x="2725765" y="5262582"/>
            <a:ext cx="1587" cy="800100"/>
          </a:xfrm>
          <a:prstGeom prst="rect">
            <a:avLst/>
          </a:prstGeom>
          <a:solidFill>
            <a:srgbClr val="FF0000"/>
          </a:solidFill>
          <a:ln w="9525">
            <a:solidFill>
              <a:srgbClr val="C00000"/>
            </a:solidFill>
            <a:miter lim="800000"/>
            <a:headEnd/>
            <a:tailEnd/>
          </a:ln>
        </p:spPr>
        <p:txBody>
          <a:bodyPr/>
          <a:lstStyle/>
          <a:p>
            <a:endParaRPr lang="en-US"/>
          </a:p>
        </p:txBody>
      </p:sp>
      <p:sp>
        <p:nvSpPr>
          <p:cNvPr id="78" name="Rectangle 81"/>
          <p:cNvSpPr>
            <a:spLocks noChangeArrowheads="1"/>
          </p:cNvSpPr>
          <p:nvPr/>
        </p:nvSpPr>
        <p:spPr bwMode="auto">
          <a:xfrm>
            <a:off x="2725765" y="5281632"/>
            <a:ext cx="1587" cy="781050"/>
          </a:xfrm>
          <a:prstGeom prst="rect">
            <a:avLst/>
          </a:prstGeom>
          <a:solidFill>
            <a:srgbClr val="FF0000"/>
          </a:solidFill>
          <a:ln w="9525">
            <a:solidFill>
              <a:srgbClr val="C00000"/>
            </a:solidFill>
            <a:miter lim="800000"/>
            <a:headEnd/>
            <a:tailEnd/>
          </a:ln>
        </p:spPr>
        <p:txBody>
          <a:bodyPr/>
          <a:lstStyle/>
          <a:p>
            <a:endParaRPr lang="en-US"/>
          </a:p>
        </p:txBody>
      </p:sp>
      <p:sp>
        <p:nvSpPr>
          <p:cNvPr id="79" name="Rectangle 82"/>
          <p:cNvSpPr>
            <a:spLocks noChangeArrowheads="1"/>
          </p:cNvSpPr>
          <p:nvPr/>
        </p:nvSpPr>
        <p:spPr bwMode="auto">
          <a:xfrm>
            <a:off x="2725765" y="5291157"/>
            <a:ext cx="9525" cy="771525"/>
          </a:xfrm>
          <a:prstGeom prst="rect">
            <a:avLst/>
          </a:prstGeom>
          <a:solidFill>
            <a:srgbClr val="FF0000"/>
          </a:solidFill>
          <a:ln w="9525">
            <a:solidFill>
              <a:srgbClr val="C00000"/>
            </a:solidFill>
            <a:miter lim="800000"/>
            <a:headEnd/>
            <a:tailEnd/>
          </a:ln>
        </p:spPr>
        <p:txBody>
          <a:bodyPr/>
          <a:lstStyle/>
          <a:p>
            <a:endParaRPr lang="en-US"/>
          </a:p>
        </p:txBody>
      </p:sp>
      <p:sp>
        <p:nvSpPr>
          <p:cNvPr id="80" name="Rectangle 83"/>
          <p:cNvSpPr>
            <a:spLocks noChangeArrowheads="1"/>
          </p:cNvSpPr>
          <p:nvPr/>
        </p:nvSpPr>
        <p:spPr bwMode="auto">
          <a:xfrm>
            <a:off x="2735290" y="5300682"/>
            <a:ext cx="9525" cy="762000"/>
          </a:xfrm>
          <a:prstGeom prst="rect">
            <a:avLst/>
          </a:prstGeom>
          <a:solidFill>
            <a:srgbClr val="FF0000"/>
          </a:solidFill>
          <a:ln w="9525">
            <a:solidFill>
              <a:srgbClr val="C00000"/>
            </a:solidFill>
            <a:miter lim="800000"/>
            <a:headEnd/>
            <a:tailEnd/>
          </a:ln>
        </p:spPr>
        <p:txBody>
          <a:bodyPr/>
          <a:lstStyle/>
          <a:p>
            <a:endParaRPr lang="en-US"/>
          </a:p>
        </p:txBody>
      </p:sp>
      <p:sp>
        <p:nvSpPr>
          <p:cNvPr id="81" name="Rectangle 84"/>
          <p:cNvSpPr>
            <a:spLocks noChangeArrowheads="1"/>
          </p:cNvSpPr>
          <p:nvPr/>
        </p:nvSpPr>
        <p:spPr bwMode="auto">
          <a:xfrm>
            <a:off x="2744815" y="5319732"/>
            <a:ext cx="1587" cy="742950"/>
          </a:xfrm>
          <a:prstGeom prst="rect">
            <a:avLst/>
          </a:prstGeom>
          <a:solidFill>
            <a:srgbClr val="FF0000"/>
          </a:solidFill>
          <a:ln w="9525">
            <a:solidFill>
              <a:srgbClr val="C00000"/>
            </a:solidFill>
            <a:miter lim="800000"/>
            <a:headEnd/>
            <a:tailEnd/>
          </a:ln>
        </p:spPr>
        <p:txBody>
          <a:bodyPr/>
          <a:lstStyle/>
          <a:p>
            <a:endParaRPr lang="en-US"/>
          </a:p>
        </p:txBody>
      </p:sp>
      <p:sp>
        <p:nvSpPr>
          <p:cNvPr id="82" name="Rectangle 85"/>
          <p:cNvSpPr>
            <a:spLocks noChangeArrowheads="1"/>
          </p:cNvSpPr>
          <p:nvPr/>
        </p:nvSpPr>
        <p:spPr bwMode="auto">
          <a:xfrm>
            <a:off x="2744815" y="5348307"/>
            <a:ext cx="9525" cy="714375"/>
          </a:xfrm>
          <a:prstGeom prst="rect">
            <a:avLst/>
          </a:prstGeom>
          <a:noFill/>
          <a:ln w="9525">
            <a:solidFill>
              <a:srgbClr val="FFFF00"/>
            </a:solidFill>
            <a:miter lim="800000"/>
            <a:headEnd/>
            <a:tailEnd/>
          </a:ln>
        </p:spPr>
        <p:txBody>
          <a:bodyPr/>
          <a:lstStyle/>
          <a:p>
            <a:endParaRPr lang="en-US"/>
          </a:p>
        </p:txBody>
      </p:sp>
      <p:sp>
        <p:nvSpPr>
          <p:cNvPr id="83" name="Rectangle 86"/>
          <p:cNvSpPr>
            <a:spLocks noChangeArrowheads="1"/>
          </p:cNvSpPr>
          <p:nvPr/>
        </p:nvSpPr>
        <p:spPr bwMode="auto">
          <a:xfrm>
            <a:off x="2754340" y="5367357"/>
            <a:ext cx="9525" cy="695325"/>
          </a:xfrm>
          <a:prstGeom prst="rect">
            <a:avLst/>
          </a:prstGeom>
          <a:solidFill>
            <a:srgbClr val="FFFF00"/>
          </a:solidFill>
          <a:ln w="9525">
            <a:solidFill>
              <a:srgbClr val="FFC000"/>
            </a:solidFill>
            <a:miter lim="800000"/>
            <a:headEnd/>
            <a:tailEnd/>
          </a:ln>
        </p:spPr>
        <p:txBody>
          <a:bodyPr/>
          <a:lstStyle/>
          <a:p>
            <a:endParaRPr lang="en-US"/>
          </a:p>
        </p:txBody>
      </p:sp>
      <p:sp>
        <p:nvSpPr>
          <p:cNvPr id="84" name="Rectangle 87"/>
          <p:cNvSpPr>
            <a:spLocks noChangeArrowheads="1"/>
          </p:cNvSpPr>
          <p:nvPr/>
        </p:nvSpPr>
        <p:spPr bwMode="auto">
          <a:xfrm>
            <a:off x="2763865" y="5367357"/>
            <a:ext cx="1587" cy="695325"/>
          </a:xfrm>
          <a:prstGeom prst="rect">
            <a:avLst/>
          </a:prstGeom>
          <a:solidFill>
            <a:srgbClr val="FFFF00"/>
          </a:solidFill>
          <a:ln w="9525">
            <a:solidFill>
              <a:srgbClr val="FFC000"/>
            </a:solidFill>
            <a:miter lim="800000"/>
            <a:headEnd/>
            <a:tailEnd/>
          </a:ln>
        </p:spPr>
        <p:txBody>
          <a:bodyPr/>
          <a:lstStyle/>
          <a:p>
            <a:endParaRPr lang="en-US"/>
          </a:p>
        </p:txBody>
      </p:sp>
      <p:sp>
        <p:nvSpPr>
          <p:cNvPr id="85" name="Rectangle 88"/>
          <p:cNvSpPr>
            <a:spLocks noChangeArrowheads="1"/>
          </p:cNvSpPr>
          <p:nvPr/>
        </p:nvSpPr>
        <p:spPr bwMode="auto">
          <a:xfrm>
            <a:off x="2763865" y="5424507"/>
            <a:ext cx="200025" cy="638175"/>
          </a:xfrm>
          <a:prstGeom prst="rect">
            <a:avLst/>
          </a:prstGeom>
          <a:solidFill>
            <a:srgbClr val="FFFF00"/>
          </a:solidFill>
          <a:ln w="9525">
            <a:solidFill>
              <a:srgbClr val="FFC000"/>
            </a:solidFill>
            <a:miter lim="800000"/>
            <a:headEnd/>
            <a:tailEnd/>
          </a:ln>
        </p:spPr>
        <p:txBody>
          <a:bodyPr/>
          <a:lstStyle/>
          <a:p>
            <a:endParaRPr lang="en-US"/>
          </a:p>
        </p:txBody>
      </p:sp>
      <p:sp>
        <p:nvSpPr>
          <p:cNvPr id="86" name="Rectangle 89"/>
          <p:cNvSpPr>
            <a:spLocks noChangeArrowheads="1"/>
          </p:cNvSpPr>
          <p:nvPr/>
        </p:nvSpPr>
        <p:spPr bwMode="auto">
          <a:xfrm>
            <a:off x="2963890" y="5424507"/>
            <a:ext cx="1587" cy="638175"/>
          </a:xfrm>
          <a:prstGeom prst="rect">
            <a:avLst/>
          </a:prstGeom>
          <a:solidFill>
            <a:srgbClr val="FFFF00"/>
          </a:solidFill>
          <a:ln w="9525">
            <a:solidFill>
              <a:srgbClr val="FFC000"/>
            </a:solidFill>
            <a:miter lim="800000"/>
            <a:headEnd/>
            <a:tailEnd/>
          </a:ln>
        </p:spPr>
        <p:txBody>
          <a:bodyPr/>
          <a:lstStyle/>
          <a:p>
            <a:endParaRPr lang="en-US"/>
          </a:p>
        </p:txBody>
      </p:sp>
      <p:sp>
        <p:nvSpPr>
          <p:cNvPr id="87" name="Rectangle 90"/>
          <p:cNvSpPr>
            <a:spLocks noChangeArrowheads="1"/>
          </p:cNvSpPr>
          <p:nvPr/>
        </p:nvSpPr>
        <p:spPr bwMode="auto">
          <a:xfrm>
            <a:off x="2963890" y="5434032"/>
            <a:ext cx="47625" cy="628650"/>
          </a:xfrm>
          <a:prstGeom prst="rect">
            <a:avLst/>
          </a:prstGeom>
          <a:solidFill>
            <a:srgbClr val="FFFF00"/>
          </a:solidFill>
          <a:ln w="9525">
            <a:solidFill>
              <a:srgbClr val="FFC000"/>
            </a:solidFill>
            <a:miter lim="800000"/>
            <a:headEnd/>
            <a:tailEnd/>
          </a:ln>
        </p:spPr>
        <p:txBody>
          <a:bodyPr/>
          <a:lstStyle/>
          <a:p>
            <a:endParaRPr lang="en-US"/>
          </a:p>
        </p:txBody>
      </p:sp>
      <p:sp>
        <p:nvSpPr>
          <p:cNvPr id="88" name="Rectangle 91"/>
          <p:cNvSpPr>
            <a:spLocks noChangeArrowheads="1"/>
          </p:cNvSpPr>
          <p:nvPr/>
        </p:nvSpPr>
        <p:spPr bwMode="auto">
          <a:xfrm>
            <a:off x="3011515" y="5443557"/>
            <a:ext cx="19050" cy="619125"/>
          </a:xfrm>
          <a:prstGeom prst="rect">
            <a:avLst/>
          </a:prstGeom>
          <a:solidFill>
            <a:srgbClr val="FFFF00"/>
          </a:solidFill>
          <a:ln w="9525">
            <a:solidFill>
              <a:srgbClr val="FFC000"/>
            </a:solidFill>
            <a:miter lim="800000"/>
            <a:headEnd/>
            <a:tailEnd/>
          </a:ln>
        </p:spPr>
        <p:txBody>
          <a:bodyPr/>
          <a:lstStyle/>
          <a:p>
            <a:endParaRPr lang="en-US"/>
          </a:p>
        </p:txBody>
      </p:sp>
      <p:sp>
        <p:nvSpPr>
          <p:cNvPr id="89" name="Rectangle 92"/>
          <p:cNvSpPr>
            <a:spLocks noChangeArrowheads="1"/>
          </p:cNvSpPr>
          <p:nvPr/>
        </p:nvSpPr>
        <p:spPr bwMode="auto">
          <a:xfrm>
            <a:off x="3030565" y="5472132"/>
            <a:ext cx="1587" cy="590550"/>
          </a:xfrm>
          <a:prstGeom prst="rect">
            <a:avLst/>
          </a:prstGeom>
          <a:solidFill>
            <a:srgbClr val="FFFF00"/>
          </a:solidFill>
          <a:ln w="9525">
            <a:solidFill>
              <a:srgbClr val="FFC000"/>
            </a:solidFill>
            <a:miter lim="800000"/>
            <a:headEnd/>
            <a:tailEnd/>
          </a:ln>
        </p:spPr>
        <p:txBody>
          <a:bodyPr/>
          <a:lstStyle/>
          <a:p>
            <a:endParaRPr lang="en-US"/>
          </a:p>
        </p:txBody>
      </p:sp>
      <p:sp>
        <p:nvSpPr>
          <p:cNvPr id="90" name="Rectangle 93"/>
          <p:cNvSpPr>
            <a:spLocks noChangeArrowheads="1"/>
          </p:cNvSpPr>
          <p:nvPr/>
        </p:nvSpPr>
        <p:spPr bwMode="auto">
          <a:xfrm>
            <a:off x="3030565" y="5500707"/>
            <a:ext cx="1587" cy="561975"/>
          </a:xfrm>
          <a:prstGeom prst="rect">
            <a:avLst/>
          </a:prstGeom>
          <a:solidFill>
            <a:srgbClr val="FFFF00"/>
          </a:solidFill>
          <a:ln w="9525">
            <a:solidFill>
              <a:srgbClr val="FFC000"/>
            </a:solidFill>
            <a:miter lim="800000"/>
            <a:headEnd/>
            <a:tailEnd/>
          </a:ln>
        </p:spPr>
        <p:txBody>
          <a:bodyPr/>
          <a:lstStyle/>
          <a:p>
            <a:endParaRPr lang="en-US"/>
          </a:p>
        </p:txBody>
      </p:sp>
      <p:sp>
        <p:nvSpPr>
          <p:cNvPr id="91" name="Rectangle 94"/>
          <p:cNvSpPr>
            <a:spLocks noChangeArrowheads="1"/>
          </p:cNvSpPr>
          <p:nvPr/>
        </p:nvSpPr>
        <p:spPr bwMode="auto">
          <a:xfrm>
            <a:off x="3030565" y="5510232"/>
            <a:ext cx="9525" cy="552450"/>
          </a:xfrm>
          <a:prstGeom prst="rect">
            <a:avLst/>
          </a:prstGeom>
          <a:solidFill>
            <a:srgbClr val="FFFF00"/>
          </a:solidFill>
          <a:ln w="9525">
            <a:solidFill>
              <a:srgbClr val="FFC000"/>
            </a:solidFill>
            <a:miter lim="800000"/>
            <a:headEnd/>
            <a:tailEnd/>
          </a:ln>
        </p:spPr>
        <p:txBody>
          <a:bodyPr/>
          <a:lstStyle/>
          <a:p>
            <a:endParaRPr lang="en-US"/>
          </a:p>
        </p:txBody>
      </p:sp>
      <p:sp>
        <p:nvSpPr>
          <p:cNvPr id="92" name="Rectangle 95"/>
          <p:cNvSpPr>
            <a:spLocks noChangeArrowheads="1"/>
          </p:cNvSpPr>
          <p:nvPr/>
        </p:nvSpPr>
        <p:spPr bwMode="auto">
          <a:xfrm>
            <a:off x="3040090" y="5519757"/>
            <a:ext cx="38100" cy="542925"/>
          </a:xfrm>
          <a:prstGeom prst="rect">
            <a:avLst/>
          </a:prstGeom>
          <a:solidFill>
            <a:srgbClr val="FFFF00"/>
          </a:solidFill>
          <a:ln w="9525">
            <a:solidFill>
              <a:srgbClr val="FFC000"/>
            </a:solidFill>
            <a:miter lim="800000"/>
            <a:headEnd/>
            <a:tailEnd/>
          </a:ln>
        </p:spPr>
        <p:txBody>
          <a:bodyPr/>
          <a:lstStyle/>
          <a:p>
            <a:endParaRPr lang="en-US"/>
          </a:p>
        </p:txBody>
      </p:sp>
      <p:sp>
        <p:nvSpPr>
          <p:cNvPr id="93" name="Rectangle 96"/>
          <p:cNvSpPr>
            <a:spLocks noChangeArrowheads="1"/>
          </p:cNvSpPr>
          <p:nvPr/>
        </p:nvSpPr>
        <p:spPr bwMode="auto">
          <a:xfrm>
            <a:off x="3078190" y="5529282"/>
            <a:ext cx="1587" cy="533400"/>
          </a:xfrm>
          <a:prstGeom prst="rect">
            <a:avLst/>
          </a:prstGeom>
          <a:solidFill>
            <a:srgbClr val="FFFF00"/>
          </a:solidFill>
          <a:ln w="9525">
            <a:solidFill>
              <a:srgbClr val="FFC000"/>
            </a:solidFill>
            <a:miter lim="800000"/>
            <a:headEnd/>
            <a:tailEnd/>
          </a:ln>
        </p:spPr>
        <p:txBody>
          <a:bodyPr/>
          <a:lstStyle/>
          <a:p>
            <a:endParaRPr lang="en-US"/>
          </a:p>
        </p:txBody>
      </p:sp>
      <p:sp>
        <p:nvSpPr>
          <p:cNvPr id="94" name="Rectangle 97"/>
          <p:cNvSpPr>
            <a:spLocks noChangeArrowheads="1"/>
          </p:cNvSpPr>
          <p:nvPr/>
        </p:nvSpPr>
        <p:spPr bwMode="auto">
          <a:xfrm>
            <a:off x="3078190" y="5548332"/>
            <a:ext cx="1587" cy="514350"/>
          </a:xfrm>
          <a:prstGeom prst="rect">
            <a:avLst/>
          </a:prstGeom>
          <a:solidFill>
            <a:srgbClr val="FFFF00"/>
          </a:solidFill>
          <a:ln w="9525">
            <a:solidFill>
              <a:srgbClr val="FFC000"/>
            </a:solidFill>
            <a:miter lim="800000"/>
            <a:headEnd/>
            <a:tailEnd/>
          </a:ln>
        </p:spPr>
        <p:txBody>
          <a:bodyPr/>
          <a:lstStyle/>
          <a:p>
            <a:endParaRPr lang="en-US"/>
          </a:p>
        </p:txBody>
      </p:sp>
      <p:sp>
        <p:nvSpPr>
          <p:cNvPr id="95" name="Rectangle 98"/>
          <p:cNvSpPr>
            <a:spLocks noChangeArrowheads="1"/>
          </p:cNvSpPr>
          <p:nvPr/>
        </p:nvSpPr>
        <p:spPr bwMode="auto">
          <a:xfrm>
            <a:off x="3078190" y="5557857"/>
            <a:ext cx="38100" cy="504825"/>
          </a:xfrm>
          <a:prstGeom prst="rect">
            <a:avLst/>
          </a:prstGeom>
          <a:solidFill>
            <a:srgbClr val="FFFF00"/>
          </a:solidFill>
          <a:ln w="9525">
            <a:solidFill>
              <a:srgbClr val="FFC000"/>
            </a:solidFill>
            <a:miter lim="800000"/>
            <a:headEnd/>
            <a:tailEnd/>
          </a:ln>
        </p:spPr>
        <p:txBody>
          <a:bodyPr/>
          <a:lstStyle/>
          <a:p>
            <a:endParaRPr lang="en-US"/>
          </a:p>
        </p:txBody>
      </p:sp>
      <p:sp>
        <p:nvSpPr>
          <p:cNvPr id="96" name="Rectangle 99"/>
          <p:cNvSpPr>
            <a:spLocks noChangeArrowheads="1"/>
          </p:cNvSpPr>
          <p:nvPr/>
        </p:nvSpPr>
        <p:spPr bwMode="auto">
          <a:xfrm>
            <a:off x="3116290" y="5557857"/>
            <a:ext cx="1587" cy="504825"/>
          </a:xfrm>
          <a:prstGeom prst="rect">
            <a:avLst/>
          </a:prstGeom>
          <a:solidFill>
            <a:srgbClr val="FFFF00"/>
          </a:solidFill>
          <a:ln w="9525">
            <a:solidFill>
              <a:srgbClr val="FFC000"/>
            </a:solidFill>
            <a:miter lim="800000"/>
            <a:headEnd/>
            <a:tailEnd/>
          </a:ln>
        </p:spPr>
        <p:txBody>
          <a:bodyPr/>
          <a:lstStyle/>
          <a:p>
            <a:endParaRPr lang="en-US"/>
          </a:p>
        </p:txBody>
      </p:sp>
      <p:sp>
        <p:nvSpPr>
          <p:cNvPr id="97" name="Rectangle 100"/>
          <p:cNvSpPr>
            <a:spLocks noChangeArrowheads="1"/>
          </p:cNvSpPr>
          <p:nvPr/>
        </p:nvSpPr>
        <p:spPr bwMode="auto">
          <a:xfrm>
            <a:off x="3116290" y="5557857"/>
            <a:ext cx="38100" cy="504825"/>
          </a:xfrm>
          <a:prstGeom prst="rect">
            <a:avLst/>
          </a:prstGeom>
          <a:solidFill>
            <a:srgbClr val="FFFF00"/>
          </a:solidFill>
          <a:ln w="9525">
            <a:solidFill>
              <a:srgbClr val="FFC000"/>
            </a:solidFill>
            <a:miter lim="800000"/>
            <a:headEnd/>
            <a:tailEnd/>
          </a:ln>
        </p:spPr>
        <p:txBody>
          <a:bodyPr/>
          <a:lstStyle/>
          <a:p>
            <a:endParaRPr lang="en-US"/>
          </a:p>
        </p:txBody>
      </p:sp>
      <p:sp>
        <p:nvSpPr>
          <p:cNvPr id="98" name="Rectangle 101"/>
          <p:cNvSpPr>
            <a:spLocks noChangeArrowheads="1"/>
          </p:cNvSpPr>
          <p:nvPr/>
        </p:nvSpPr>
        <p:spPr bwMode="auto">
          <a:xfrm>
            <a:off x="3154390" y="5557857"/>
            <a:ext cx="9525" cy="504825"/>
          </a:xfrm>
          <a:prstGeom prst="rect">
            <a:avLst/>
          </a:prstGeom>
          <a:solidFill>
            <a:srgbClr val="FFFF00"/>
          </a:solidFill>
          <a:ln w="9525">
            <a:solidFill>
              <a:srgbClr val="FFC000"/>
            </a:solidFill>
            <a:miter lim="800000"/>
            <a:headEnd/>
            <a:tailEnd/>
          </a:ln>
        </p:spPr>
        <p:txBody>
          <a:bodyPr/>
          <a:lstStyle/>
          <a:p>
            <a:endParaRPr lang="en-US"/>
          </a:p>
        </p:txBody>
      </p:sp>
      <p:sp>
        <p:nvSpPr>
          <p:cNvPr id="99" name="Rectangle 102"/>
          <p:cNvSpPr>
            <a:spLocks noChangeArrowheads="1"/>
          </p:cNvSpPr>
          <p:nvPr/>
        </p:nvSpPr>
        <p:spPr bwMode="auto">
          <a:xfrm>
            <a:off x="3163915" y="5567382"/>
            <a:ext cx="9525" cy="495300"/>
          </a:xfrm>
          <a:prstGeom prst="rect">
            <a:avLst/>
          </a:prstGeom>
          <a:solidFill>
            <a:srgbClr val="FFFF00"/>
          </a:solidFill>
          <a:ln w="9525">
            <a:solidFill>
              <a:srgbClr val="FFC000"/>
            </a:solidFill>
            <a:miter lim="800000"/>
            <a:headEnd/>
            <a:tailEnd/>
          </a:ln>
        </p:spPr>
        <p:txBody>
          <a:bodyPr/>
          <a:lstStyle/>
          <a:p>
            <a:endParaRPr lang="en-US"/>
          </a:p>
        </p:txBody>
      </p:sp>
      <p:sp>
        <p:nvSpPr>
          <p:cNvPr id="100" name="Rectangle 103"/>
          <p:cNvSpPr>
            <a:spLocks noChangeArrowheads="1"/>
          </p:cNvSpPr>
          <p:nvPr/>
        </p:nvSpPr>
        <p:spPr bwMode="auto">
          <a:xfrm>
            <a:off x="3173440" y="5567382"/>
            <a:ext cx="9525" cy="495300"/>
          </a:xfrm>
          <a:prstGeom prst="rect">
            <a:avLst/>
          </a:prstGeom>
          <a:solidFill>
            <a:srgbClr val="FFFF00"/>
          </a:solidFill>
          <a:ln w="9525">
            <a:solidFill>
              <a:srgbClr val="FFC000"/>
            </a:solidFill>
            <a:miter lim="800000"/>
            <a:headEnd/>
            <a:tailEnd/>
          </a:ln>
        </p:spPr>
        <p:txBody>
          <a:bodyPr/>
          <a:lstStyle/>
          <a:p>
            <a:endParaRPr lang="en-US"/>
          </a:p>
        </p:txBody>
      </p:sp>
      <p:sp>
        <p:nvSpPr>
          <p:cNvPr id="101" name="Rectangle 104"/>
          <p:cNvSpPr>
            <a:spLocks noChangeArrowheads="1"/>
          </p:cNvSpPr>
          <p:nvPr/>
        </p:nvSpPr>
        <p:spPr bwMode="auto">
          <a:xfrm>
            <a:off x="3182965" y="5595957"/>
            <a:ext cx="1587" cy="466725"/>
          </a:xfrm>
          <a:prstGeom prst="rect">
            <a:avLst/>
          </a:prstGeom>
          <a:solidFill>
            <a:srgbClr val="FFFF00"/>
          </a:solidFill>
          <a:ln w="9525">
            <a:solidFill>
              <a:srgbClr val="FFC000"/>
            </a:solidFill>
            <a:miter lim="800000"/>
            <a:headEnd/>
            <a:tailEnd/>
          </a:ln>
        </p:spPr>
        <p:txBody>
          <a:bodyPr/>
          <a:lstStyle/>
          <a:p>
            <a:endParaRPr lang="en-US"/>
          </a:p>
        </p:txBody>
      </p:sp>
      <p:sp>
        <p:nvSpPr>
          <p:cNvPr id="102" name="Rectangle 105"/>
          <p:cNvSpPr>
            <a:spLocks noChangeArrowheads="1"/>
          </p:cNvSpPr>
          <p:nvPr/>
        </p:nvSpPr>
        <p:spPr bwMode="auto">
          <a:xfrm>
            <a:off x="3182965" y="5605482"/>
            <a:ext cx="47625" cy="457200"/>
          </a:xfrm>
          <a:prstGeom prst="rect">
            <a:avLst/>
          </a:prstGeom>
          <a:solidFill>
            <a:srgbClr val="FFFF00"/>
          </a:solidFill>
          <a:ln w="9525">
            <a:solidFill>
              <a:srgbClr val="FFC000"/>
            </a:solidFill>
            <a:miter lim="800000"/>
            <a:headEnd/>
            <a:tailEnd/>
          </a:ln>
        </p:spPr>
        <p:txBody>
          <a:bodyPr/>
          <a:lstStyle/>
          <a:p>
            <a:endParaRPr lang="en-US"/>
          </a:p>
        </p:txBody>
      </p:sp>
      <p:sp>
        <p:nvSpPr>
          <p:cNvPr id="103" name="Rectangle 106"/>
          <p:cNvSpPr>
            <a:spLocks noChangeArrowheads="1"/>
          </p:cNvSpPr>
          <p:nvPr/>
        </p:nvSpPr>
        <p:spPr bwMode="auto">
          <a:xfrm>
            <a:off x="3230590" y="5605482"/>
            <a:ext cx="1587" cy="457200"/>
          </a:xfrm>
          <a:prstGeom prst="rect">
            <a:avLst/>
          </a:prstGeom>
          <a:solidFill>
            <a:srgbClr val="FFFF00"/>
          </a:solidFill>
          <a:ln w="9525">
            <a:solidFill>
              <a:srgbClr val="FFC000"/>
            </a:solidFill>
            <a:miter lim="800000"/>
            <a:headEnd/>
            <a:tailEnd/>
          </a:ln>
        </p:spPr>
        <p:txBody>
          <a:bodyPr/>
          <a:lstStyle/>
          <a:p>
            <a:endParaRPr lang="en-US"/>
          </a:p>
        </p:txBody>
      </p:sp>
      <p:sp>
        <p:nvSpPr>
          <p:cNvPr id="104" name="Rectangle 107"/>
          <p:cNvSpPr>
            <a:spLocks noChangeArrowheads="1"/>
          </p:cNvSpPr>
          <p:nvPr/>
        </p:nvSpPr>
        <p:spPr bwMode="auto">
          <a:xfrm>
            <a:off x="3230590" y="5615007"/>
            <a:ext cx="19050" cy="447675"/>
          </a:xfrm>
          <a:prstGeom prst="rect">
            <a:avLst/>
          </a:prstGeom>
          <a:solidFill>
            <a:srgbClr val="FFFF00"/>
          </a:solidFill>
          <a:ln w="9525">
            <a:solidFill>
              <a:srgbClr val="FFC000"/>
            </a:solidFill>
            <a:miter lim="800000"/>
            <a:headEnd/>
            <a:tailEnd/>
          </a:ln>
        </p:spPr>
        <p:txBody>
          <a:bodyPr/>
          <a:lstStyle/>
          <a:p>
            <a:endParaRPr lang="en-US"/>
          </a:p>
        </p:txBody>
      </p:sp>
      <p:sp>
        <p:nvSpPr>
          <p:cNvPr id="105" name="Rectangle 108"/>
          <p:cNvSpPr>
            <a:spLocks noChangeArrowheads="1"/>
          </p:cNvSpPr>
          <p:nvPr/>
        </p:nvSpPr>
        <p:spPr bwMode="auto">
          <a:xfrm>
            <a:off x="3249640" y="5634057"/>
            <a:ext cx="1587" cy="428625"/>
          </a:xfrm>
          <a:prstGeom prst="rect">
            <a:avLst/>
          </a:prstGeom>
          <a:solidFill>
            <a:srgbClr val="FFFF00"/>
          </a:solidFill>
          <a:ln w="9525">
            <a:solidFill>
              <a:srgbClr val="FFC000"/>
            </a:solidFill>
            <a:miter lim="800000"/>
            <a:headEnd/>
            <a:tailEnd/>
          </a:ln>
        </p:spPr>
        <p:txBody>
          <a:bodyPr/>
          <a:lstStyle/>
          <a:p>
            <a:endParaRPr lang="en-US"/>
          </a:p>
        </p:txBody>
      </p:sp>
      <p:sp>
        <p:nvSpPr>
          <p:cNvPr id="106" name="Rectangle 109"/>
          <p:cNvSpPr>
            <a:spLocks noChangeArrowheads="1"/>
          </p:cNvSpPr>
          <p:nvPr/>
        </p:nvSpPr>
        <p:spPr bwMode="auto">
          <a:xfrm>
            <a:off x="3249640" y="5662632"/>
            <a:ext cx="9525" cy="400050"/>
          </a:xfrm>
          <a:prstGeom prst="rect">
            <a:avLst/>
          </a:prstGeom>
          <a:solidFill>
            <a:srgbClr val="FFFF00"/>
          </a:solidFill>
          <a:ln w="9525">
            <a:solidFill>
              <a:srgbClr val="FFC000"/>
            </a:solidFill>
            <a:miter lim="800000"/>
            <a:headEnd/>
            <a:tailEnd/>
          </a:ln>
        </p:spPr>
        <p:txBody>
          <a:bodyPr/>
          <a:lstStyle/>
          <a:p>
            <a:endParaRPr lang="en-US"/>
          </a:p>
        </p:txBody>
      </p:sp>
      <p:sp>
        <p:nvSpPr>
          <p:cNvPr id="107" name="Rectangle 110"/>
          <p:cNvSpPr>
            <a:spLocks noChangeArrowheads="1"/>
          </p:cNvSpPr>
          <p:nvPr/>
        </p:nvSpPr>
        <p:spPr bwMode="auto">
          <a:xfrm>
            <a:off x="3259165" y="5662632"/>
            <a:ext cx="1587" cy="400050"/>
          </a:xfrm>
          <a:prstGeom prst="rect">
            <a:avLst/>
          </a:prstGeom>
          <a:solidFill>
            <a:srgbClr val="FFFF00"/>
          </a:solidFill>
          <a:ln w="9525">
            <a:solidFill>
              <a:srgbClr val="FFC000"/>
            </a:solidFill>
            <a:miter lim="800000"/>
            <a:headEnd/>
            <a:tailEnd/>
          </a:ln>
        </p:spPr>
        <p:txBody>
          <a:bodyPr/>
          <a:lstStyle/>
          <a:p>
            <a:endParaRPr lang="en-US"/>
          </a:p>
        </p:txBody>
      </p:sp>
      <p:sp>
        <p:nvSpPr>
          <p:cNvPr id="108" name="Rectangle 111"/>
          <p:cNvSpPr>
            <a:spLocks noChangeArrowheads="1"/>
          </p:cNvSpPr>
          <p:nvPr/>
        </p:nvSpPr>
        <p:spPr bwMode="auto">
          <a:xfrm>
            <a:off x="3259165" y="5662632"/>
            <a:ext cx="1587" cy="400050"/>
          </a:xfrm>
          <a:prstGeom prst="rect">
            <a:avLst/>
          </a:prstGeom>
          <a:solidFill>
            <a:srgbClr val="FFFF00"/>
          </a:solidFill>
          <a:ln w="9525">
            <a:solidFill>
              <a:srgbClr val="FFC000"/>
            </a:solidFill>
            <a:miter lim="800000"/>
            <a:headEnd/>
            <a:tailEnd/>
          </a:ln>
        </p:spPr>
        <p:txBody>
          <a:bodyPr/>
          <a:lstStyle/>
          <a:p>
            <a:endParaRPr lang="en-US"/>
          </a:p>
        </p:txBody>
      </p:sp>
      <p:sp>
        <p:nvSpPr>
          <p:cNvPr id="109" name="Rectangle 112"/>
          <p:cNvSpPr>
            <a:spLocks noChangeArrowheads="1"/>
          </p:cNvSpPr>
          <p:nvPr/>
        </p:nvSpPr>
        <p:spPr bwMode="auto">
          <a:xfrm>
            <a:off x="3259165" y="5681682"/>
            <a:ext cx="1587" cy="381000"/>
          </a:xfrm>
          <a:prstGeom prst="rect">
            <a:avLst/>
          </a:prstGeom>
          <a:solidFill>
            <a:srgbClr val="FFFF00"/>
          </a:solidFill>
          <a:ln w="9525">
            <a:solidFill>
              <a:srgbClr val="FFC000"/>
            </a:solidFill>
            <a:miter lim="800000"/>
            <a:headEnd/>
            <a:tailEnd/>
          </a:ln>
        </p:spPr>
        <p:txBody>
          <a:bodyPr/>
          <a:lstStyle/>
          <a:p>
            <a:endParaRPr lang="en-US"/>
          </a:p>
        </p:txBody>
      </p:sp>
      <p:sp>
        <p:nvSpPr>
          <p:cNvPr id="110" name="Rectangle 113"/>
          <p:cNvSpPr>
            <a:spLocks noChangeArrowheads="1"/>
          </p:cNvSpPr>
          <p:nvPr/>
        </p:nvSpPr>
        <p:spPr bwMode="auto">
          <a:xfrm>
            <a:off x="3259165" y="5681682"/>
            <a:ext cx="1371600" cy="381000"/>
          </a:xfrm>
          <a:prstGeom prst="rect">
            <a:avLst/>
          </a:prstGeom>
          <a:solidFill>
            <a:srgbClr val="FFFF00"/>
          </a:solidFill>
          <a:ln w="9525">
            <a:solidFill>
              <a:srgbClr val="FFC000"/>
            </a:solidFill>
            <a:miter lim="800000"/>
            <a:headEnd/>
            <a:tailEnd/>
          </a:ln>
        </p:spPr>
        <p:txBody>
          <a:bodyPr/>
          <a:lstStyle/>
          <a:p>
            <a:endParaRPr lang="en-US"/>
          </a:p>
        </p:txBody>
      </p:sp>
      <p:sp>
        <p:nvSpPr>
          <p:cNvPr id="111" name="Rectangle 114"/>
          <p:cNvSpPr>
            <a:spLocks noChangeArrowheads="1"/>
          </p:cNvSpPr>
          <p:nvPr/>
        </p:nvSpPr>
        <p:spPr bwMode="auto">
          <a:xfrm>
            <a:off x="4630765" y="5681682"/>
            <a:ext cx="66675" cy="381000"/>
          </a:xfrm>
          <a:prstGeom prst="rect">
            <a:avLst/>
          </a:prstGeom>
          <a:solidFill>
            <a:srgbClr val="FFFF00"/>
          </a:solidFill>
          <a:ln w="9525">
            <a:solidFill>
              <a:srgbClr val="FFC000"/>
            </a:solidFill>
            <a:miter lim="800000"/>
            <a:headEnd/>
            <a:tailEnd/>
          </a:ln>
        </p:spPr>
        <p:txBody>
          <a:bodyPr/>
          <a:lstStyle/>
          <a:p>
            <a:endParaRPr lang="en-US"/>
          </a:p>
        </p:txBody>
      </p:sp>
      <p:sp>
        <p:nvSpPr>
          <p:cNvPr id="112" name="Rectangle 115"/>
          <p:cNvSpPr>
            <a:spLocks noChangeArrowheads="1"/>
          </p:cNvSpPr>
          <p:nvPr/>
        </p:nvSpPr>
        <p:spPr bwMode="auto">
          <a:xfrm>
            <a:off x="4697440" y="5710257"/>
            <a:ext cx="9525" cy="352425"/>
          </a:xfrm>
          <a:prstGeom prst="rect">
            <a:avLst/>
          </a:prstGeom>
          <a:solidFill>
            <a:srgbClr val="FFFF00"/>
          </a:solidFill>
          <a:ln w="9525">
            <a:solidFill>
              <a:srgbClr val="FFC000"/>
            </a:solidFill>
            <a:miter lim="800000"/>
            <a:headEnd/>
            <a:tailEnd/>
          </a:ln>
        </p:spPr>
        <p:txBody>
          <a:bodyPr/>
          <a:lstStyle/>
          <a:p>
            <a:endParaRPr lang="en-US"/>
          </a:p>
        </p:txBody>
      </p:sp>
      <p:sp>
        <p:nvSpPr>
          <p:cNvPr id="113" name="Rectangle 116"/>
          <p:cNvSpPr>
            <a:spLocks noChangeArrowheads="1"/>
          </p:cNvSpPr>
          <p:nvPr/>
        </p:nvSpPr>
        <p:spPr bwMode="auto">
          <a:xfrm>
            <a:off x="4706965" y="5710257"/>
            <a:ext cx="85725" cy="352425"/>
          </a:xfrm>
          <a:prstGeom prst="rect">
            <a:avLst/>
          </a:prstGeom>
          <a:solidFill>
            <a:srgbClr val="FFFF00"/>
          </a:solidFill>
          <a:ln w="9525">
            <a:solidFill>
              <a:srgbClr val="FFC000"/>
            </a:solidFill>
            <a:miter lim="800000"/>
            <a:headEnd/>
            <a:tailEnd/>
          </a:ln>
        </p:spPr>
        <p:txBody>
          <a:bodyPr/>
          <a:lstStyle/>
          <a:p>
            <a:endParaRPr lang="en-US"/>
          </a:p>
        </p:txBody>
      </p:sp>
      <p:sp>
        <p:nvSpPr>
          <p:cNvPr id="114" name="Rectangle 117"/>
          <p:cNvSpPr>
            <a:spLocks noChangeArrowheads="1"/>
          </p:cNvSpPr>
          <p:nvPr/>
        </p:nvSpPr>
        <p:spPr bwMode="auto">
          <a:xfrm>
            <a:off x="4792690" y="5729307"/>
            <a:ext cx="1587" cy="333375"/>
          </a:xfrm>
          <a:prstGeom prst="rect">
            <a:avLst/>
          </a:prstGeom>
          <a:solidFill>
            <a:srgbClr val="FFFF00"/>
          </a:solidFill>
          <a:ln w="9525">
            <a:solidFill>
              <a:srgbClr val="FFC000"/>
            </a:solidFill>
            <a:miter lim="800000"/>
            <a:headEnd/>
            <a:tailEnd/>
          </a:ln>
        </p:spPr>
        <p:txBody>
          <a:bodyPr/>
          <a:lstStyle/>
          <a:p>
            <a:endParaRPr lang="en-US"/>
          </a:p>
        </p:txBody>
      </p:sp>
      <p:sp>
        <p:nvSpPr>
          <p:cNvPr id="115" name="Rectangle 118"/>
          <p:cNvSpPr>
            <a:spLocks noChangeArrowheads="1"/>
          </p:cNvSpPr>
          <p:nvPr/>
        </p:nvSpPr>
        <p:spPr bwMode="auto">
          <a:xfrm>
            <a:off x="4792690" y="5738832"/>
            <a:ext cx="19050" cy="323850"/>
          </a:xfrm>
          <a:prstGeom prst="rect">
            <a:avLst/>
          </a:prstGeom>
          <a:solidFill>
            <a:srgbClr val="FFFF00"/>
          </a:solidFill>
          <a:ln w="9525">
            <a:solidFill>
              <a:srgbClr val="FFC000"/>
            </a:solidFill>
            <a:miter lim="800000"/>
            <a:headEnd/>
            <a:tailEnd/>
          </a:ln>
        </p:spPr>
        <p:txBody>
          <a:bodyPr/>
          <a:lstStyle/>
          <a:p>
            <a:endParaRPr lang="en-US"/>
          </a:p>
        </p:txBody>
      </p:sp>
      <p:sp>
        <p:nvSpPr>
          <p:cNvPr id="116" name="Rectangle 119"/>
          <p:cNvSpPr>
            <a:spLocks noChangeArrowheads="1"/>
          </p:cNvSpPr>
          <p:nvPr/>
        </p:nvSpPr>
        <p:spPr bwMode="auto">
          <a:xfrm>
            <a:off x="4811740" y="5738832"/>
            <a:ext cx="1587" cy="323850"/>
          </a:xfrm>
          <a:prstGeom prst="rect">
            <a:avLst/>
          </a:prstGeom>
          <a:solidFill>
            <a:srgbClr val="FFFF00"/>
          </a:solidFill>
          <a:ln w="9525">
            <a:solidFill>
              <a:srgbClr val="FFC000"/>
            </a:solidFill>
            <a:miter lim="800000"/>
            <a:headEnd/>
            <a:tailEnd/>
          </a:ln>
        </p:spPr>
        <p:txBody>
          <a:bodyPr/>
          <a:lstStyle/>
          <a:p>
            <a:endParaRPr lang="en-US"/>
          </a:p>
        </p:txBody>
      </p:sp>
      <p:sp>
        <p:nvSpPr>
          <p:cNvPr id="117" name="Rectangle 120"/>
          <p:cNvSpPr>
            <a:spLocks noChangeArrowheads="1"/>
          </p:cNvSpPr>
          <p:nvPr/>
        </p:nvSpPr>
        <p:spPr bwMode="auto">
          <a:xfrm>
            <a:off x="4811740" y="5748357"/>
            <a:ext cx="1587" cy="314325"/>
          </a:xfrm>
          <a:prstGeom prst="rect">
            <a:avLst/>
          </a:prstGeom>
          <a:solidFill>
            <a:srgbClr val="FFFF00"/>
          </a:solidFill>
          <a:ln w="9525">
            <a:solidFill>
              <a:srgbClr val="FFC000"/>
            </a:solidFill>
            <a:miter lim="800000"/>
            <a:headEnd/>
            <a:tailEnd/>
          </a:ln>
        </p:spPr>
        <p:txBody>
          <a:bodyPr/>
          <a:lstStyle/>
          <a:p>
            <a:endParaRPr lang="en-US"/>
          </a:p>
        </p:txBody>
      </p:sp>
      <p:sp>
        <p:nvSpPr>
          <p:cNvPr id="118" name="Rectangle 121"/>
          <p:cNvSpPr>
            <a:spLocks noChangeArrowheads="1"/>
          </p:cNvSpPr>
          <p:nvPr/>
        </p:nvSpPr>
        <p:spPr bwMode="auto">
          <a:xfrm>
            <a:off x="4811740" y="5757882"/>
            <a:ext cx="9525" cy="304800"/>
          </a:xfrm>
          <a:prstGeom prst="rect">
            <a:avLst/>
          </a:prstGeom>
          <a:solidFill>
            <a:srgbClr val="FFFF00"/>
          </a:solidFill>
          <a:ln w="9525">
            <a:solidFill>
              <a:srgbClr val="FFC000"/>
            </a:solidFill>
            <a:miter lim="800000"/>
            <a:headEnd/>
            <a:tailEnd/>
          </a:ln>
        </p:spPr>
        <p:txBody>
          <a:bodyPr/>
          <a:lstStyle/>
          <a:p>
            <a:endParaRPr lang="en-US"/>
          </a:p>
        </p:txBody>
      </p:sp>
      <p:sp>
        <p:nvSpPr>
          <p:cNvPr id="119" name="Rectangle 122"/>
          <p:cNvSpPr>
            <a:spLocks noChangeArrowheads="1"/>
          </p:cNvSpPr>
          <p:nvPr/>
        </p:nvSpPr>
        <p:spPr bwMode="auto">
          <a:xfrm>
            <a:off x="4821265" y="5757882"/>
            <a:ext cx="1587" cy="304800"/>
          </a:xfrm>
          <a:prstGeom prst="rect">
            <a:avLst/>
          </a:prstGeom>
          <a:solidFill>
            <a:srgbClr val="FFFF00"/>
          </a:solidFill>
          <a:ln w="9525">
            <a:solidFill>
              <a:srgbClr val="FFC000"/>
            </a:solidFill>
            <a:miter lim="800000"/>
            <a:headEnd/>
            <a:tailEnd/>
          </a:ln>
        </p:spPr>
        <p:txBody>
          <a:bodyPr/>
          <a:lstStyle/>
          <a:p>
            <a:endParaRPr lang="en-US"/>
          </a:p>
        </p:txBody>
      </p:sp>
      <p:sp>
        <p:nvSpPr>
          <p:cNvPr id="120" name="Rectangle 123"/>
          <p:cNvSpPr>
            <a:spLocks noChangeArrowheads="1"/>
          </p:cNvSpPr>
          <p:nvPr/>
        </p:nvSpPr>
        <p:spPr bwMode="auto">
          <a:xfrm>
            <a:off x="4821265" y="5767407"/>
            <a:ext cx="19050" cy="295275"/>
          </a:xfrm>
          <a:prstGeom prst="rect">
            <a:avLst/>
          </a:prstGeom>
          <a:solidFill>
            <a:srgbClr val="FFFF00"/>
          </a:solidFill>
          <a:ln w="9525">
            <a:solidFill>
              <a:srgbClr val="FFC000"/>
            </a:solidFill>
            <a:miter lim="800000"/>
            <a:headEnd/>
            <a:tailEnd/>
          </a:ln>
        </p:spPr>
        <p:txBody>
          <a:bodyPr/>
          <a:lstStyle/>
          <a:p>
            <a:endParaRPr lang="en-US"/>
          </a:p>
        </p:txBody>
      </p:sp>
      <p:sp>
        <p:nvSpPr>
          <p:cNvPr id="121" name="Rectangle 124"/>
          <p:cNvSpPr>
            <a:spLocks noChangeArrowheads="1"/>
          </p:cNvSpPr>
          <p:nvPr/>
        </p:nvSpPr>
        <p:spPr bwMode="auto">
          <a:xfrm>
            <a:off x="4840315" y="5767407"/>
            <a:ext cx="1587" cy="295275"/>
          </a:xfrm>
          <a:prstGeom prst="rect">
            <a:avLst/>
          </a:prstGeom>
          <a:solidFill>
            <a:srgbClr val="FFFF00"/>
          </a:solidFill>
          <a:ln w="9525">
            <a:solidFill>
              <a:srgbClr val="FFC000"/>
            </a:solidFill>
            <a:miter lim="800000"/>
            <a:headEnd/>
            <a:tailEnd/>
          </a:ln>
        </p:spPr>
        <p:txBody>
          <a:bodyPr/>
          <a:lstStyle/>
          <a:p>
            <a:endParaRPr lang="en-US"/>
          </a:p>
        </p:txBody>
      </p:sp>
      <p:sp>
        <p:nvSpPr>
          <p:cNvPr id="122" name="Rectangle 125"/>
          <p:cNvSpPr>
            <a:spLocks noChangeArrowheads="1"/>
          </p:cNvSpPr>
          <p:nvPr/>
        </p:nvSpPr>
        <p:spPr bwMode="auto">
          <a:xfrm>
            <a:off x="4840315" y="5776932"/>
            <a:ext cx="19050" cy="285750"/>
          </a:xfrm>
          <a:prstGeom prst="rect">
            <a:avLst/>
          </a:prstGeom>
          <a:solidFill>
            <a:srgbClr val="FFFF00"/>
          </a:solidFill>
          <a:ln w="9525">
            <a:solidFill>
              <a:srgbClr val="FFC000"/>
            </a:solidFill>
            <a:miter lim="800000"/>
            <a:headEnd/>
            <a:tailEnd/>
          </a:ln>
        </p:spPr>
        <p:txBody>
          <a:bodyPr/>
          <a:lstStyle/>
          <a:p>
            <a:endParaRPr lang="en-US"/>
          </a:p>
        </p:txBody>
      </p:sp>
      <p:sp>
        <p:nvSpPr>
          <p:cNvPr id="123" name="Rectangle 126"/>
          <p:cNvSpPr>
            <a:spLocks noChangeArrowheads="1"/>
          </p:cNvSpPr>
          <p:nvPr/>
        </p:nvSpPr>
        <p:spPr bwMode="auto">
          <a:xfrm>
            <a:off x="4859365" y="5786457"/>
            <a:ext cx="19050" cy="276225"/>
          </a:xfrm>
          <a:prstGeom prst="rect">
            <a:avLst/>
          </a:prstGeom>
          <a:solidFill>
            <a:srgbClr val="FFFF00"/>
          </a:solidFill>
          <a:ln w="9525">
            <a:solidFill>
              <a:srgbClr val="FFC000"/>
            </a:solidFill>
            <a:miter lim="800000"/>
            <a:headEnd/>
            <a:tailEnd/>
          </a:ln>
        </p:spPr>
        <p:txBody>
          <a:bodyPr/>
          <a:lstStyle/>
          <a:p>
            <a:endParaRPr lang="en-US"/>
          </a:p>
        </p:txBody>
      </p:sp>
      <p:sp>
        <p:nvSpPr>
          <p:cNvPr id="124" name="Rectangle 127"/>
          <p:cNvSpPr>
            <a:spLocks noChangeArrowheads="1"/>
          </p:cNvSpPr>
          <p:nvPr/>
        </p:nvSpPr>
        <p:spPr bwMode="auto">
          <a:xfrm>
            <a:off x="4878415" y="5786457"/>
            <a:ext cx="1587" cy="276225"/>
          </a:xfrm>
          <a:prstGeom prst="rect">
            <a:avLst/>
          </a:prstGeom>
          <a:solidFill>
            <a:srgbClr val="FFFF00"/>
          </a:solidFill>
          <a:ln w="9525">
            <a:solidFill>
              <a:srgbClr val="FFC000"/>
            </a:solidFill>
            <a:miter lim="800000"/>
            <a:headEnd/>
            <a:tailEnd/>
          </a:ln>
        </p:spPr>
        <p:txBody>
          <a:bodyPr/>
          <a:lstStyle/>
          <a:p>
            <a:endParaRPr lang="en-US"/>
          </a:p>
        </p:txBody>
      </p:sp>
      <p:sp>
        <p:nvSpPr>
          <p:cNvPr id="125" name="Rectangle 128"/>
          <p:cNvSpPr>
            <a:spLocks noChangeArrowheads="1"/>
          </p:cNvSpPr>
          <p:nvPr/>
        </p:nvSpPr>
        <p:spPr bwMode="auto">
          <a:xfrm>
            <a:off x="4878415" y="5786457"/>
            <a:ext cx="38100" cy="276225"/>
          </a:xfrm>
          <a:prstGeom prst="rect">
            <a:avLst/>
          </a:prstGeom>
          <a:solidFill>
            <a:srgbClr val="FFFF00"/>
          </a:solidFill>
          <a:ln w="9525">
            <a:solidFill>
              <a:srgbClr val="FFC000"/>
            </a:solidFill>
            <a:miter lim="800000"/>
            <a:headEnd/>
            <a:tailEnd/>
          </a:ln>
        </p:spPr>
        <p:txBody>
          <a:bodyPr/>
          <a:lstStyle/>
          <a:p>
            <a:endParaRPr lang="en-US"/>
          </a:p>
        </p:txBody>
      </p:sp>
      <p:sp>
        <p:nvSpPr>
          <p:cNvPr id="126" name="Rectangle 129"/>
          <p:cNvSpPr>
            <a:spLocks noChangeArrowheads="1"/>
          </p:cNvSpPr>
          <p:nvPr/>
        </p:nvSpPr>
        <p:spPr bwMode="auto">
          <a:xfrm>
            <a:off x="4916515" y="5786457"/>
            <a:ext cx="1587" cy="276225"/>
          </a:xfrm>
          <a:prstGeom prst="rect">
            <a:avLst/>
          </a:prstGeom>
          <a:solidFill>
            <a:srgbClr val="FFFF00"/>
          </a:solidFill>
          <a:ln w="9525">
            <a:solidFill>
              <a:srgbClr val="FFC000"/>
            </a:solidFill>
            <a:miter lim="800000"/>
            <a:headEnd/>
            <a:tailEnd/>
          </a:ln>
        </p:spPr>
        <p:txBody>
          <a:bodyPr/>
          <a:lstStyle/>
          <a:p>
            <a:endParaRPr lang="en-US"/>
          </a:p>
        </p:txBody>
      </p:sp>
      <p:sp>
        <p:nvSpPr>
          <p:cNvPr id="127" name="Rectangle 130"/>
          <p:cNvSpPr>
            <a:spLocks noChangeArrowheads="1"/>
          </p:cNvSpPr>
          <p:nvPr/>
        </p:nvSpPr>
        <p:spPr bwMode="auto">
          <a:xfrm>
            <a:off x="4916515" y="5795982"/>
            <a:ext cx="9525" cy="266700"/>
          </a:xfrm>
          <a:prstGeom prst="rect">
            <a:avLst/>
          </a:prstGeom>
          <a:solidFill>
            <a:srgbClr val="FFFF00"/>
          </a:solidFill>
          <a:ln w="9525">
            <a:solidFill>
              <a:srgbClr val="FFC000"/>
            </a:solidFill>
            <a:miter lim="800000"/>
            <a:headEnd/>
            <a:tailEnd/>
          </a:ln>
        </p:spPr>
        <p:txBody>
          <a:bodyPr/>
          <a:lstStyle/>
          <a:p>
            <a:endParaRPr lang="en-US"/>
          </a:p>
        </p:txBody>
      </p:sp>
      <p:sp>
        <p:nvSpPr>
          <p:cNvPr id="128" name="Rectangle 131"/>
          <p:cNvSpPr>
            <a:spLocks noChangeArrowheads="1"/>
          </p:cNvSpPr>
          <p:nvPr/>
        </p:nvSpPr>
        <p:spPr bwMode="auto">
          <a:xfrm>
            <a:off x="4926040" y="5815032"/>
            <a:ext cx="1587" cy="247650"/>
          </a:xfrm>
          <a:prstGeom prst="rect">
            <a:avLst/>
          </a:prstGeom>
          <a:solidFill>
            <a:srgbClr val="FFFF00"/>
          </a:solidFill>
          <a:ln w="9525">
            <a:solidFill>
              <a:srgbClr val="FFC000"/>
            </a:solidFill>
            <a:miter lim="800000"/>
            <a:headEnd/>
            <a:tailEnd/>
          </a:ln>
        </p:spPr>
        <p:txBody>
          <a:bodyPr/>
          <a:lstStyle/>
          <a:p>
            <a:endParaRPr lang="en-US"/>
          </a:p>
        </p:txBody>
      </p:sp>
      <p:sp>
        <p:nvSpPr>
          <p:cNvPr id="129" name="Rectangle 132"/>
          <p:cNvSpPr>
            <a:spLocks noChangeArrowheads="1"/>
          </p:cNvSpPr>
          <p:nvPr/>
        </p:nvSpPr>
        <p:spPr bwMode="auto">
          <a:xfrm>
            <a:off x="4926040" y="5815032"/>
            <a:ext cx="95250" cy="247650"/>
          </a:xfrm>
          <a:prstGeom prst="rect">
            <a:avLst/>
          </a:prstGeom>
          <a:solidFill>
            <a:srgbClr val="FFFF00"/>
          </a:solidFill>
          <a:ln w="9525">
            <a:solidFill>
              <a:srgbClr val="FFC000"/>
            </a:solidFill>
            <a:miter lim="800000"/>
            <a:headEnd/>
            <a:tailEnd/>
          </a:ln>
        </p:spPr>
        <p:txBody>
          <a:bodyPr/>
          <a:lstStyle/>
          <a:p>
            <a:endParaRPr lang="en-US"/>
          </a:p>
        </p:txBody>
      </p:sp>
      <p:sp>
        <p:nvSpPr>
          <p:cNvPr id="130" name="Rectangle 133"/>
          <p:cNvSpPr>
            <a:spLocks noChangeArrowheads="1"/>
          </p:cNvSpPr>
          <p:nvPr/>
        </p:nvSpPr>
        <p:spPr bwMode="auto">
          <a:xfrm>
            <a:off x="5021290" y="5815032"/>
            <a:ext cx="1587" cy="247650"/>
          </a:xfrm>
          <a:prstGeom prst="rect">
            <a:avLst/>
          </a:prstGeom>
          <a:solidFill>
            <a:srgbClr val="92D050"/>
          </a:solidFill>
          <a:ln w="9525">
            <a:solidFill>
              <a:srgbClr val="00B050"/>
            </a:solidFill>
            <a:miter lim="800000"/>
            <a:headEnd/>
            <a:tailEnd/>
          </a:ln>
        </p:spPr>
        <p:txBody>
          <a:bodyPr/>
          <a:lstStyle/>
          <a:p>
            <a:endParaRPr lang="en-US"/>
          </a:p>
        </p:txBody>
      </p:sp>
      <p:sp>
        <p:nvSpPr>
          <p:cNvPr id="131" name="Rectangle 134"/>
          <p:cNvSpPr>
            <a:spLocks noChangeArrowheads="1"/>
          </p:cNvSpPr>
          <p:nvPr/>
        </p:nvSpPr>
        <p:spPr bwMode="auto">
          <a:xfrm>
            <a:off x="5021290" y="5815032"/>
            <a:ext cx="9525" cy="247650"/>
          </a:xfrm>
          <a:prstGeom prst="rect">
            <a:avLst/>
          </a:prstGeom>
          <a:solidFill>
            <a:srgbClr val="92D050"/>
          </a:solidFill>
          <a:ln w="9525">
            <a:solidFill>
              <a:srgbClr val="00B050"/>
            </a:solidFill>
            <a:miter lim="800000"/>
            <a:headEnd/>
            <a:tailEnd/>
          </a:ln>
        </p:spPr>
        <p:txBody>
          <a:bodyPr/>
          <a:lstStyle/>
          <a:p>
            <a:endParaRPr lang="en-US"/>
          </a:p>
        </p:txBody>
      </p:sp>
      <p:sp>
        <p:nvSpPr>
          <p:cNvPr id="132" name="Rectangle 135"/>
          <p:cNvSpPr>
            <a:spLocks noChangeArrowheads="1"/>
          </p:cNvSpPr>
          <p:nvPr/>
        </p:nvSpPr>
        <p:spPr bwMode="auto">
          <a:xfrm>
            <a:off x="5030815" y="5815032"/>
            <a:ext cx="228600" cy="247650"/>
          </a:xfrm>
          <a:prstGeom prst="rect">
            <a:avLst/>
          </a:prstGeom>
          <a:solidFill>
            <a:srgbClr val="92D050"/>
          </a:solidFill>
          <a:ln w="9525">
            <a:solidFill>
              <a:srgbClr val="00B050"/>
            </a:solidFill>
            <a:miter lim="800000"/>
            <a:headEnd/>
            <a:tailEnd/>
          </a:ln>
        </p:spPr>
        <p:txBody>
          <a:bodyPr/>
          <a:lstStyle/>
          <a:p>
            <a:endParaRPr lang="en-US"/>
          </a:p>
        </p:txBody>
      </p:sp>
      <p:sp>
        <p:nvSpPr>
          <p:cNvPr id="133" name="Rectangle 136"/>
          <p:cNvSpPr>
            <a:spLocks noChangeArrowheads="1"/>
          </p:cNvSpPr>
          <p:nvPr/>
        </p:nvSpPr>
        <p:spPr bwMode="auto">
          <a:xfrm>
            <a:off x="5259415" y="5824557"/>
            <a:ext cx="1587" cy="238125"/>
          </a:xfrm>
          <a:prstGeom prst="rect">
            <a:avLst/>
          </a:prstGeom>
          <a:solidFill>
            <a:srgbClr val="92D050"/>
          </a:solidFill>
          <a:ln w="9525">
            <a:solidFill>
              <a:srgbClr val="00B050"/>
            </a:solidFill>
            <a:miter lim="800000"/>
            <a:headEnd/>
            <a:tailEnd/>
          </a:ln>
        </p:spPr>
        <p:txBody>
          <a:bodyPr/>
          <a:lstStyle/>
          <a:p>
            <a:endParaRPr lang="en-US"/>
          </a:p>
        </p:txBody>
      </p:sp>
      <p:sp>
        <p:nvSpPr>
          <p:cNvPr id="134" name="Rectangle 137"/>
          <p:cNvSpPr>
            <a:spLocks noChangeArrowheads="1"/>
          </p:cNvSpPr>
          <p:nvPr/>
        </p:nvSpPr>
        <p:spPr bwMode="auto">
          <a:xfrm>
            <a:off x="5259415" y="5843607"/>
            <a:ext cx="9525" cy="219075"/>
          </a:xfrm>
          <a:prstGeom prst="rect">
            <a:avLst/>
          </a:prstGeom>
          <a:solidFill>
            <a:srgbClr val="92D050"/>
          </a:solidFill>
          <a:ln w="9525">
            <a:solidFill>
              <a:srgbClr val="00B050"/>
            </a:solidFill>
            <a:miter lim="800000"/>
            <a:headEnd/>
            <a:tailEnd/>
          </a:ln>
        </p:spPr>
        <p:txBody>
          <a:bodyPr/>
          <a:lstStyle/>
          <a:p>
            <a:endParaRPr lang="en-US"/>
          </a:p>
        </p:txBody>
      </p:sp>
      <p:sp>
        <p:nvSpPr>
          <p:cNvPr id="135" name="Rectangle 138"/>
          <p:cNvSpPr>
            <a:spLocks noChangeArrowheads="1"/>
          </p:cNvSpPr>
          <p:nvPr/>
        </p:nvSpPr>
        <p:spPr bwMode="auto">
          <a:xfrm>
            <a:off x="5268940" y="5843607"/>
            <a:ext cx="1587" cy="219075"/>
          </a:xfrm>
          <a:prstGeom prst="rect">
            <a:avLst/>
          </a:prstGeom>
          <a:solidFill>
            <a:srgbClr val="92D050"/>
          </a:solidFill>
          <a:ln w="9525">
            <a:solidFill>
              <a:srgbClr val="00B050"/>
            </a:solidFill>
            <a:miter lim="800000"/>
            <a:headEnd/>
            <a:tailEnd/>
          </a:ln>
        </p:spPr>
        <p:txBody>
          <a:bodyPr/>
          <a:lstStyle/>
          <a:p>
            <a:endParaRPr lang="en-US"/>
          </a:p>
        </p:txBody>
      </p:sp>
      <p:sp>
        <p:nvSpPr>
          <p:cNvPr id="136" name="Rectangle 139"/>
          <p:cNvSpPr>
            <a:spLocks noChangeArrowheads="1"/>
          </p:cNvSpPr>
          <p:nvPr/>
        </p:nvSpPr>
        <p:spPr bwMode="auto">
          <a:xfrm>
            <a:off x="5268940" y="5853132"/>
            <a:ext cx="1587" cy="209550"/>
          </a:xfrm>
          <a:prstGeom prst="rect">
            <a:avLst/>
          </a:prstGeom>
          <a:solidFill>
            <a:srgbClr val="92D050"/>
          </a:solidFill>
          <a:ln w="9525">
            <a:solidFill>
              <a:srgbClr val="00B050"/>
            </a:solidFill>
            <a:miter lim="800000"/>
            <a:headEnd/>
            <a:tailEnd/>
          </a:ln>
        </p:spPr>
        <p:txBody>
          <a:bodyPr/>
          <a:lstStyle/>
          <a:p>
            <a:endParaRPr lang="en-US"/>
          </a:p>
        </p:txBody>
      </p:sp>
      <p:sp>
        <p:nvSpPr>
          <p:cNvPr id="137" name="Rectangle 140"/>
          <p:cNvSpPr>
            <a:spLocks noChangeArrowheads="1"/>
          </p:cNvSpPr>
          <p:nvPr/>
        </p:nvSpPr>
        <p:spPr bwMode="auto">
          <a:xfrm>
            <a:off x="5268940" y="5862657"/>
            <a:ext cx="1587" cy="200025"/>
          </a:xfrm>
          <a:prstGeom prst="rect">
            <a:avLst/>
          </a:prstGeom>
          <a:solidFill>
            <a:srgbClr val="92D050"/>
          </a:solidFill>
          <a:ln w="9525">
            <a:solidFill>
              <a:srgbClr val="00B050"/>
            </a:solidFill>
            <a:miter lim="800000"/>
            <a:headEnd/>
            <a:tailEnd/>
          </a:ln>
        </p:spPr>
        <p:txBody>
          <a:bodyPr/>
          <a:lstStyle/>
          <a:p>
            <a:endParaRPr lang="en-US"/>
          </a:p>
        </p:txBody>
      </p:sp>
      <p:sp>
        <p:nvSpPr>
          <p:cNvPr id="138" name="Rectangle 141"/>
          <p:cNvSpPr>
            <a:spLocks noChangeArrowheads="1"/>
          </p:cNvSpPr>
          <p:nvPr/>
        </p:nvSpPr>
        <p:spPr bwMode="auto">
          <a:xfrm>
            <a:off x="5268940" y="5872182"/>
            <a:ext cx="1587" cy="190500"/>
          </a:xfrm>
          <a:prstGeom prst="rect">
            <a:avLst/>
          </a:prstGeom>
          <a:solidFill>
            <a:srgbClr val="92D050"/>
          </a:solidFill>
          <a:ln w="9525">
            <a:solidFill>
              <a:srgbClr val="00B050"/>
            </a:solidFill>
            <a:miter lim="800000"/>
            <a:headEnd/>
            <a:tailEnd/>
          </a:ln>
        </p:spPr>
        <p:txBody>
          <a:bodyPr/>
          <a:lstStyle/>
          <a:p>
            <a:endParaRPr lang="en-US"/>
          </a:p>
        </p:txBody>
      </p:sp>
      <p:sp>
        <p:nvSpPr>
          <p:cNvPr id="139" name="Rectangle 142"/>
          <p:cNvSpPr>
            <a:spLocks noChangeArrowheads="1"/>
          </p:cNvSpPr>
          <p:nvPr/>
        </p:nvSpPr>
        <p:spPr bwMode="auto">
          <a:xfrm>
            <a:off x="5268940" y="5872182"/>
            <a:ext cx="1181100" cy="190500"/>
          </a:xfrm>
          <a:prstGeom prst="rect">
            <a:avLst/>
          </a:prstGeom>
          <a:solidFill>
            <a:srgbClr val="92D050"/>
          </a:solidFill>
          <a:ln w="9525">
            <a:solidFill>
              <a:srgbClr val="00B050"/>
            </a:solidFill>
            <a:miter lim="800000"/>
            <a:headEnd/>
            <a:tailEnd/>
          </a:ln>
        </p:spPr>
        <p:txBody>
          <a:bodyPr/>
          <a:lstStyle/>
          <a:p>
            <a:endParaRPr lang="en-US"/>
          </a:p>
        </p:txBody>
      </p:sp>
      <p:sp>
        <p:nvSpPr>
          <p:cNvPr id="140" name="Rectangle 143"/>
          <p:cNvSpPr>
            <a:spLocks noChangeArrowheads="1"/>
          </p:cNvSpPr>
          <p:nvPr/>
        </p:nvSpPr>
        <p:spPr bwMode="auto">
          <a:xfrm>
            <a:off x="6450040" y="5891232"/>
            <a:ext cx="171450" cy="171450"/>
          </a:xfrm>
          <a:prstGeom prst="rect">
            <a:avLst/>
          </a:prstGeom>
          <a:solidFill>
            <a:srgbClr val="92D050"/>
          </a:solidFill>
          <a:ln w="9525">
            <a:solidFill>
              <a:srgbClr val="00B050"/>
            </a:solidFill>
            <a:miter lim="800000"/>
            <a:headEnd/>
            <a:tailEnd/>
          </a:ln>
        </p:spPr>
        <p:txBody>
          <a:bodyPr/>
          <a:lstStyle/>
          <a:p>
            <a:endParaRPr lang="en-US"/>
          </a:p>
        </p:txBody>
      </p:sp>
      <p:sp>
        <p:nvSpPr>
          <p:cNvPr id="141" name="Rectangle 144"/>
          <p:cNvSpPr>
            <a:spLocks noChangeArrowheads="1"/>
          </p:cNvSpPr>
          <p:nvPr/>
        </p:nvSpPr>
        <p:spPr bwMode="auto">
          <a:xfrm>
            <a:off x="6621490" y="5891232"/>
            <a:ext cx="85725" cy="171450"/>
          </a:xfrm>
          <a:prstGeom prst="rect">
            <a:avLst/>
          </a:prstGeom>
          <a:solidFill>
            <a:srgbClr val="92D050"/>
          </a:solidFill>
          <a:ln w="9525">
            <a:solidFill>
              <a:srgbClr val="00B050"/>
            </a:solidFill>
            <a:miter lim="800000"/>
            <a:headEnd/>
            <a:tailEnd/>
          </a:ln>
        </p:spPr>
        <p:txBody>
          <a:bodyPr/>
          <a:lstStyle/>
          <a:p>
            <a:endParaRPr lang="en-US"/>
          </a:p>
        </p:txBody>
      </p:sp>
      <p:sp>
        <p:nvSpPr>
          <p:cNvPr id="142" name="Rectangle 145"/>
          <p:cNvSpPr>
            <a:spLocks noChangeArrowheads="1"/>
          </p:cNvSpPr>
          <p:nvPr/>
        </p:nvSpPr>
        <p:spPr bwMode="auto">
          <a:xfrm>
            <a:off x="6707215" y="5891232"/>
            <a:ext cx="28575" cy="171450"/>
          </a:xfrm>
          <a:prstGeom prst="rect">
            <a:avLst/>
          </a:prstGeom>
          <a:solidFill>
            <a:srgbClr val="92D050"/>
          </a:solidFill>
          <a:ln w="9525">
            <a:solidFill>
              <a:srgbClr val="00B050"/>
            </a:solidFill>
            <a:miter lim="800000"/>
            <a:headEnd/>
            <a:tailEnd/>
          </a:ln>
        </p:spPr>
        <p:txBody>
          <a:bodyPr/>
          <a:lstStyle/>
          <a:p>
            <a:endParaRPr lang="en-US"/>
          </a:p>
        </p:txBody>
      </p:sp>
      <p:sp>
        <p:nvSpPr>
          <p:cNvPr id="143" name="Rectangle 146"/>
          <p:cNvSpPr>
            <a:spLocks noChangeArrowheads="1"/>
          </p:cNvSpPr>
          <p:nvPr/>
        </p:nvSpPr>
        <p:spPr bwMode="auto">
          <a:xfrm>
            <a:off x="6735790" y="5891232"/>
            <a:ext cx="9525" cy="171450"/>
          </a:xfrm>
          <a:prstGeom prst="rect">
            <a:avLst/>
          </a:prstGeom>
          <a:solidFill>
            <a:srgbClr val="92D050"/>
          </a:solidFill>
          <a:ln w="9525">
            <a:solidFill>
              <a:srgbClr val="00B050"/>
            </a:solidFill>
            <a:miter lim="800000"/>
            <a:headEnd/>
            <a:tailEnd/>
          </a:ln>
        </p:spPr>
        <p:txBody>
          <a:bodyPr/>
          <a:lstStyle/>
          <a:p>
            <a:endParaRPr lang="en-US"/>
          </a:p>
        </p:txBody>
      </p:sp>
      <p:sp>
        <p:nvSpPr>
          <p:cNvPr id="144" name="Rectangle 147"/>
          <p:cNvSpPr>
            <a:spLocks noChangeArrowheads="1"/>
          </p:cNvSpPr>
          <p:nvPr/>
        </p:nvSpPr>
        <p:spPr bwMode="auto">
          <a:xfrm>
            <a:off x="6745315" y="5900757"/>
            <a:ext cx="1587" cy="161925"/>
          </a:xfrm>
          <a:prstGeom prst="rect">
            <a:avLst/>
          </a:prstGeom>
          <a:solidFill>
            <a:srgbClr val="92D050"/>
          </a:solidFill>
          <a:ln w="9525">
            <a:solidFill>
              <a:srgbClr val="00B050"/>
            </a:solidFill>
            <a:miter lim="800000"/>
            <a:headEnd/>
            <a:tailEnd/>
          </a:ln>
        </p:spPr>
        <p:txBody>
          <a:bodyPr/>
          <a:lstStyle/>
          <a:p>
            <a:endParaRPr lang="en-US"/>
          </a:p>
        </p:txBody>
      </p:sp>
      <p:sp>
        <p:nvSpPr>
          <p:cNvPr id="145" name="Rectangle 148"/>
          <p:cNvSpPr>
            <a:spLocks noChangeArrowheads="1"/>
          </p:cNvSpPr>
          <p:nvPr/>
        </p:nvSpPr>
        <p:spPr bwMode="auto">
          <a:xfrm>
            <a:off x="6745315" y="5900757"/>
            <a:ext cx="1587" cy="161925"/>
          </a:xfrm>
          <a:prstGeom prst="rect">
            <a:avLst/>
          </a:prstGeom>
          <a:solidFill>
            <a:srgbClr val="92D050"/>
          </a:solidFill>
          <a:ln w="9525">
            <a:solidFill>
              <a:srgbClr val="00B050"/>
            </a:solidFill>
            <a:miter lim="800000"/>
            <a:headEnd/>
            <a:tailEnd/>
          </a:ln>
        </p:spPr>
        <p:txBody>
          <a:bodyPr/>
          <a:lstStyle/>
          <a:p>
            <a:endParaRPr lang="en-US"/>
          </a:p>
        </p:txBody>
      </p:sp>
      <p:sp>
        <p:nvSpPr>
          <p:cNvPr id="146" name="Rectangle 149"/>
          <p:cNvSpPr>
            <a:spLocks noChangeArrowheads="1"/>
          </p:cNvSpPr>
          <p:nvPr/>
        </p:nvSpPr>
        <p:spPr bwMode="auto">
          <a:xfrm>
            <a:off x="6745315" y="5910282"/>
            <a:ext cx="1587" cy="152400"/>
          </a:xfrm>
          <a:prstGeom prst="rect">
            <a:avLst/>
          </a:prstGeom>
          <a:solidFill>
            <a:srgbClr val="92D050"/>
          </a:solidFill>
          <a:ln w="9525">
            <a:solidFill>
              <a:srgbClr val="00B050"/>
            </a:solidFill>
            <a:miter lim="800000"/>
            <a:headEnd/>
            <a:tailEnd/>
          </a:ln>
        </p:spPr>
        <p:txBody>
          <a:bodyPr/>
          <a:lstStyle/>
          <a:p>
            <a:endParaRPr lang="en-US"/>
          </a:p>
        </p:txBody>
      </p:sp>
      <p:sp>
        <p:nvSpPr>
          <p:cNvPr id="147" name="Rectangle 150"/>
          <p:cNvSpPr>
            <a:spLocks noChangeArrowheads="1"/>
          </p:cNvSpPr>
          <p:nvPr/>
        </p:nvSpPr>
        <p:spPr bwMode="auto">
          <a:xfrm>
            <a:off x="6745315" y="5919807"/>
            <a:ext cx="28575" cy="142875"/>
          </a:xfrm>
          <a:prstGeom prst="rect">
            <a:avLst/>
          </a:prstGeom>
          <a:solidFill>
            <a:srgbClr val="92D050"/>
          </a:solidFill>
          <a:ln w="9525">
            <a:solidFill>
              <a:srgbClr val="00B050"/>
            </a:solidFill>
            <a:miter lim="800000"/>
            <a:headEnd/>
            <a:tailEnd/>
          </a:ln>
        </p:spPr>
        <p:txBody>
          <a:bodyPr/>
          <a:lstStyle/>
          <a:p>
            <a:endParaRPr lang="en-US"/>
          </a:p>
        </p:txBody>
      </p:sp>
      <p:sp>
        <p:nvSpPr>
          <p:cNvPr id="148" name="Rectangle 151"/>
          <p:cNvSpPr>
            <a:spLocks noChangeArrowheads="1"/>
          </p:cNvSpPr>
          <p:nvPr/>
        </p:nvSpPr>
        <p:spPr bwMode="auto">
          <a:xfrm>
            <a:off x="6773890" y="5919807"/>
            <a:ext cx="19050" cy="142875"/>
          </a:xfrm>
          <a:prstGeom prst="rect">
            <a:avLst/>
          </a:prstGeom>
          <a:solidFill>
            <a:srgbClr val="92D050"/>
          </a:solidFill>
          <a:ln w="9525">
            <a:solidFill>
              <a:srgbClr val="00B050"/>
            </a:solidFill>
            <a:miter lim="800000"/>
            <a:headEnd/>
            <a:tailEnd/>
          </a:ln>
        </p:spPr>
        <p:txBody>
          <a:bodyPr/>
          <a:lstStyle/>
          <a:p>
            <a:endParaRPr lang="en-US"/>
          </a:p>
        </p:txBody>
      </p:sp>
      <p:sp>
        <p:nvSpPr>
          <p:cNvPr id="149" name="Rectangle 152"/>
          <p:cNvSpPr>
            <a:spLocks noChangeArrowheads="1"/>
          </p:cNvSpPr>
          <p:nvPr/>
        </p:nvSpPr>
        <p:spPr bwMode="auto">
          <a:xfrm>
            <a:off x="6792940" y="5929332"/>
            <a:ext cx="1587" cy="133350"/>
          </a:xfrm>
          <a:prstGeom prst="rect">
            <a:avLst/>
          </a:prstGeom>
          <a:solidFill>
            <a:srgbClr val="92D050"/>
          </a:solidFill>
          <a:ln w="9525">
            <a:solidFill>
              <a:srgbClr val="00B050"/>
            </a:solidFill>
            <a:miter lim="800000"/>
            <a:headEnd/>
            <a:tailEnd/>
          </a:ln>
        </p:spPr>
        <p:txBody>
          <a:bodyPr/>
          <a:lstStyle/>
          <a:p>
            <a:endParaRPr lang="en-US"/>
          </a:p>
        </p:txBody>
      </p:sp>
      <p:sp>
        <p:nvSpPr>
          <p:cNvPr id="150" name="Rectangle 153"/>
          <p:cNvSpPr>
            <a:spLocks noChangeArrowheads="1"/>
          </p:cNvSpPr>
          <p:nvPr/>
        </p:nvSpPr>
        <p:spPr bwMode="auto">
          <a:xfrm>
            <a:off x="6792940" y="5929332"/>
            <a:ext cx="9525" cy="133350"/>
          </a:xfrm>
          <a:prstGeom prst="rect">
            <a:avLst/>
          </a:prstGeom>
          <a:solidFill>
            <a:srgbClr val="92D050"/>
          </a:solidFill>
          <a:ln w="9525">
            <a:solidFill>
              <a:srgbClr val="00B050"/>
            </a:solidFill>
            <a:miter lim="800000"/>
            <a:headEnd/>
            <a:tailEnd/>
          </a:ln>
        </p:spPr>
        <p:txBody>
          <a:bodyPr/>
          <a:lstStyle/>
          <a:p>
            <a:endParaRPr lang="en-US"/>
          </a:p>
        </p:txBody>
      </p:sp>
      <p:sp>
        <p:nvSpPr>
          <p:cNvPr id="151" name="Rectangle 154"/>
          <p:cNvSpPr>
            <a:spLocks noChangeArrowheads="1"/>
          </p:cNvSpPr>
          <p:nvPr/>
        </p:nvSpPr>
        <p:spPr bwMode="auto">
          <a:xfrm>
            <a:off x="6802465" y="5938857"/>
            <a:ext cx="1587" cy="123825"/>
          </a:xfrm>
          <a:prstGeom prst="rect">
            <a:avLst/>
          </a:prstGeom>
          <a:solidFill>
            <a:srgbClr val="92D050"/>
          </a:solidFill>
          <a:ln w="9525">
            <a:solidFill>
              <a:srgbClr val="00B050"/>
            </a:solidFill>
            <a:miter lim="800000"/>
            <a:headEnd/>
            <a:tailEnd/>
          </a:ln>
        </p:spPr>
        <p:txBody>
          <a:bodyPr/>
          <a:lstStyle/>
          <a:p>
            <a:endParaRPr lang="en-US"/>
          </a:p>
        </p:txBody>
      </p:sp>
      <p:sp>
        <p:nvSpPr>
          <p:cNvPr id="152" name="Rectangle 155"/>
          <p:cNvSpPr>
            <a:spLocks noChangeArrowheads="1"/>
          </p:cNvSpPr>
          <p:nvPr/>
        </p:nvSpPr>
        <p:spPr bwMode="auto">
          <a:xfrm>
            <a:off x="6802465" y="5938857"/>
            <a:ext cx="9525" cy="123825"/>
          </a:xfrm>
          <a:prstGeom prst="rect">
            <a:avLst/>
          </a:prstGeom>
          <a:solidFill>
            <a:srgbClr val="92D050"/>
          </a:solidFill>
          <a:ln w="9525">
            <a:solidFill>
              <a:srgbClr val="00B050"/>
            </a:solidFill>
            <a:miter lim="800000"/>
            <a:headEnd/>
            <a:tailEnd/>
          </a:ln>
        </p:spPr>
        <p:txBody>
          <a:bodyPr/>
          <a:lstStyle/>
          <a:p>
            <a:endParaRPr lang="en-US"/>
          </a:p>
        </p:txBody>
      </p:sp>
      <p:sp>
        <p:nvSpPr>
          <p:cNvPr id="153" name="Rectangle 156"/>
          <p:cNvSpPr>
            <a:spLocks noChangeArrowheads="1"/>
          </p:cNvSpPr>
          <p:nvPr/>
        </p:nvSpPr>
        <p:spPr bwMode="auto">
          <a:xfrm>
            <a:off x="6811990" y="5938857"/>
            <a:ext cx="152400" cy="123825"/>
          </a:xfrm>
          <a:prstGeom prst="rect">
            <a:avLst/>
          </a:prstGeom>
          <a:solidFill>
            <a:srgbClr val="92D050"/>
          </a:solidFill>
          <a:ln w="9525">
            <a:solidFill>
              <a:srgbClr val="00B050"/>
            </a:solidFill>
            <a:miter lim="800000"/>
            <a:headEnd/>
            <a:tailEnd/>
          </a:ln>
        </p:spPr>
        <p:txBody>
          <a:bodyPr/>
          <a:lstStyle/>
          <a:p>
            <a:endParaRPr lang="en-US"/>
          </a:p>
        </p:txBody>
      </p:sp>
      <p:sp>
        <p:nvSpPr>
          <p:cNvPr id="154" name="Rectangle 157"/>
          <p:cNvSpPr>
            <a:spLocks noChangeArrowheads="1"/>
          </p:cNvSpPr>
          <p:nvPr/>
        </p:nvSpPr>
        <p:spPr bwMode="auto">
          <a:xfrm>
            <a:off x="6964390" y="5938857"/>
            <a:ext cx="47625" cy="123825"/>
          </a:xfrm>
          <a:prstGeom prst="rect">
            <a:avLst/>
          </a:prstGeom>
          <a:solidFill>
            <a:srgbClr val="92D050"/>
          </a:solidFill>
          <a:ln w="9525">
            <a:solidFill>
              <a:srgbClr val="00B050"/>
            </a:solidFill>
            <a:miter lim="800000"/>
            <a:headEnd/>
            <a:tailEnd/>
          </a:ln>
        </p:spPr>
        <p:txBody>
          <a:bodyPr/>
          <a:lstStyle/>
          <a:p>
            <a:endParaRPr lang="en-US"/>
          </a:p>
        </p:txBody>
      </p:sp>
      <p:sp>
        <p:nvSpPr>
          <p:cNvPr id="155" name="Rectangle 158"/>
          <p:cNvSpPr>
            <a:spLocks noChangeArrowheads="1"/>
          </p:cNvSpPr>
          <p:nvPr/>
        </p:nvSpPr>
        <p:spPr bwMode="auto">
          <a:xfrm>
            <a:off x="7012015" y="5948382"/>
            <a:ext cx="9525" cy="114300"/>
          </a:xfrm>
          <a:prstGeom prst="rect">
            <a:avLst/>
          </a:prstGeom>
          <a:solidFill>
            <a:srgbClr val="92D050"/>
          </a:solidFill>
          <a:ln w="9525">
            <a:solidFill>
              <a:srgbClr val="00B050"/>
            </a:solidFill>
            <a:miter lim="800000"/>
            <a:headEnd/>
            <a:tailEnd/>
          </a:ln>
        </p:spPr>
        <p:txBody>
          <a:bodyPr/>
          <a:lstStyle/>
          <a:p>
            <a:endParaRPr lang="en-US"/>
          </a:p>
        </p:txBody>
      </p:sp>
      <p:sp>
        <p:nvSpPr>
          <p:cNvPr id="156" name="Rectangle 159"/>
          <p:cNvSpPr>
            <a:spLocks noChangeArrowheads="1"/>
          </p:cNvSpPr>
          <p:nvPr/>
        </p:nvSpPr>
        <p:spPr bwMode="auto">
          <a:xfrm>
            <a:off x="7021540" y="5948382"/>
            <a:ext cx="9525" cy="114300"/>
          </a:xfrm>
          <a:prstGeom prst="rect">
            <a:avLst/>
          </a:prstGeom>
          <a:solidFill>
            <a:srgbClr val="92D050"/>
          </a:solidFill>
          <a:ln w="9525">
            <a:solidFill>
              <a:srgbClr val="00B050"/>
            </a:solidFill>
            <a:miter lim="800000"/>
            <a:headEnd/>
            <a:tailEnd/>
          </a:ln>
        </p:spPr>
        <p:txBody>
          <a:bodyPr/>
          <a:lstStyle/>
          <a:p>
            <a:endParaRPr lang="en-US"/>
          </a:p>
        </p:txBody>
      </p:sp>
      <p:sp>
        <p:nvSpPr>
          <p:cNvPr id="157" name="Rectangle 160"/>
          <p:cNvSpPr>
            <a:spLocks noChangeArrowheads="1"/>
          </p:cNvSpPr>
          <p:nvPr/>
        </p:nvSpPr>
        <p:spPr bwMode="auto">
          <a:xfrm>
            <a:off x="7031065" y="5948382"/>
            <a:ext cx="1587" cy="114300"/>
          </a:xfrm>
          <a:prstGeom prst="rect">
            <a:avLst/>
          </a:prstGeom>
          <a:solidFill>
            <a:srgbClr val="92D050"/>
          </a:solidFill>
          <a:ln w="9525">
            <a:solidFill>
              <a:srgbClr val="00B050"/>
            </a:solidFill>
            <a:miter lim="800000"/>
            <a:headEnd/>
            <a:tailEnd/>
          </a:ln>
        </p:spPr>
        <p:txBody>
          <a:bodyPr/>
          <a:lstStyle/>
          <a:p>
            <a:endParaRPr lang="en-US"/>
          </a:p>
        </p:txBody>
      </p:sp>
      <p:sp>
        <p:nvSpPr>
          <p:cNvPr id="158" name="Rectangle 161"/>
          <p:cNvSpPr>
            <a:spLocks noChangeArrowheads="1"/>
          </p:cNvSpPr>
          <p:nvPr/>
        </p:nvSpPr>
        <p:spPr bwMode="auto">
          <a:xfrm>
            <a:off x="7031065" y="5948382"/>
            <a:ext cx="9525" cy="114300"/>
          </a:xfrm>
          <a:prstGeom prst="rect">
            <a:avLst/>
          </a:prstGeom>
          <a:solidFill>
            <a:srgbClr val="92D050"/>
          </a:solidFill>
          <a:ln w="9525">
            <a:solidFill>
              <a:srgbClr val="00B050"/>
            </a:solidFill>
            <a:miter lim="800000"/>
            <a:headEnd/>
            <a:tailEnd/>
          </a:ln>
        </p:spPr>
        <p:txBody>
          <a:bodyPr/>
          <a:lstStyle/>
          <a:p>
            <a:endParaRPr lang="en-US"/>
          </a:p>
        </p:txBody>
      </p:sp>
      <p:sp>
        <p:nvSpPr>
          <p:cNvPr id="159" name="Rectangle 162"/>
          <p:cNvSpPr>
            <a:spLocks noChangeArrowheads="1"/>
          </p:cNvSpPr>
          <p:nvPr/>
        </p:nvSpPr>
        <p:spPr bwMode="auto">
          <a:xfrm>
            <a:off x="7040590" y="5957907"/>
            <a:ext cx="28575" cy="104775"/>
          </a:xfrm>
          <a:prstGeom prst="rect">
            <a:avLst/>
          </a:prstGeom>
          <a:solidFill>
            <a:srgbClr val="92D050"/>
          </a:solidFill>
          <a:ln w="9525">
            <a:solidFill>
              <a:srgbClr val="00B050"/>
            </a:solidFill>
            <a:miter lim="800000"/>
            <a:headEnd/>
            <a:tailEnd/>
          </a:ln>
        </p:spPr>
        <p:txBody>
          <a:bodyPr/>
          <a:lstStyle/>
          <a:p>
            <a:endParaRPr lang="en-US"/>
          </a:p>
        </p:txBody>
      </p:sp>
      <p:sp>
        <p:nvSpPr>
          <p:cNvPr id="160" name="Rectangle 163"/>
          <p:cNvSpPr>
            <a:spLocks noChangeArrowheads="1"/>
          </p:cNvSpPr>
          <p:nvPr/>
        </p:nvSpPr>
        <p:spPr bwMode="auto">
          <a:xfrm>
            <a:off x="7069165" y="5957907"/>
            <a:ext cx="38100" cy="104775"/>
          </a:xfrm>
          <a:prstGeom prst="rect">
            <a:avLst/>
          </a:prstGeom>
          <a:solidFill>
            <a:srgbClr val="92D050"/>
          </a:solidFill>
          <a:ln w="9525">
            <a:solidFill>
              <a:srgbClr val="00B050"/>
            </a:solidFill>
            <a:miter lim="800000"/>
            <a:headEnd/>
            <a:tailEnd/>
          </a:ln>
        </p:spPr>
        <p:txBody>
          <a:bodyPr/>
          <a:lstStyle/>
          <a:p>
            <a:endParaRPr lang="en-US"/>
          </a:p>
        </p:txBody>
      </p:sp>
      <p:sp>
        <p:nvSpPr>
          <p:cNvPr id="161" name="Rectangle 164"/>
          <p:cNvSpPr>
            <a:spLocks noChangeArrowheads="1"/>
          </p:cNvSpPr>
          <p:nvPr/>
        </p:nvSpPr>
        <p:spPr bwMode="auto">
          <a:xfrm>
            <a:off x="7107265" y="5967432"/>
            <a:ext cx="9525" cy="95250"/>
          </a:xfrm>
          <a:prstGeom prst="rect">
            <a:avLst/>
          </a:prstGeom>
          <a:solidFill>
            <a:srgbClr val="92D050"/>
          </a:solidFill>
          <a:ln w="9525">
            <a:solidFill>
              <a:srgbClr val="00B050"/>
            </a:solidFill>
            <a:miter lim="800000"/>
            <a:headEnd/>
            <a:tailEnd/>
          </a:ln>
        </p:spPr>
        <p:txBody>
          <a:bodyPr/>
          <a:lstStyle/>
          <a:p>
            <a:endParaRPr lang="en-US"/>
          </a:p>
        </p:txBody>
      </p:sp>
      <p:sp>
        <p:nvSpPr>
          <p:cNvPr id="162" name="Rectangle 165"/>
          <p:cNvSpPr>
            <a:spLocks noChangeArrowheads="1"/>
          </p:cNvSpPr>
          <p:nvPr/>
        </p:nvSpPr>
        <p:spPr bwMode="auto">
          <a:xfrm>
            <a:off x="7116790" y="5967432"/>
            <a:ext cx="161925" cy="95250"/>
          </a:xfrm>
          <a:prstGeom prst="rect">
            <a:avLst/>
          </a:prstGeom>
          <a:solidFill>
            <a:srgbClr val="92D050"/>
          </a:solidFill>
          <a:ln w="9525">
            <a:solidFill>
              <a:srgbClr val="00B050"/>
            </a:solidFill>
            <a:miter lim="800000"/>
            <a:headEnd/>
            <a:tailEnd/>
          </a:ln>
        </p:spPr>
        <p:txBody>
          <a:bodyPr/>
          <a:lstStyle/>
          <a:p>
            <a:endParaRPr lang="en-US"/>
          </a:p>
        </p:txBody>
      </p:sp>
      <p:sp>
        <p:nvSpPr>
          <p:cNvPr id="163" name="Rectangle 166"/>
          <p:cNvSpPr>
            <a:spLocks noChangeArrowheads="1"/>
          </p:cNvSpPr>
          <p:nvPr/>
        </p:nvSpPr>
        <p:spPr bwMode="auto">
          <a:xfrm>
            <a:off x="7278715" y="5967432"/>
            <a:ext cx="28575" cy="95250"/>
          </a:xfrm>
          <a:prstGeom prst="rect">
            <a:avLst/>
          </a:prstGeom>
          <a:solidFill>
            <a:srgbClr val="92D050"/>
          </a:solidFill>
          <a:ln w="9525">
            <a:solidFill>
              <a:srgbClr val="00B050"/>
            </a:solidFill>
            <a:miter lim="800000"/>
            <a:headEnd/>
            <a:tailEnd/>
          </a:ln>
        </p:spPr>
        <p:txBody>
          <a:bodyPr/>
          <a:lstStyle/>
          <a:p>
            <a:endParaRPr lang="en-US"/>
          </a:p>
        </p:txBody>
      </p:sp>
      <p:sp>
        <p:nvSpPr>
          <p:cNvPr id="164" name="Rectangle 167"/>
          <p:cNvSpPr>
            <a:spLocks noChangeArrowheads="1"/>
          </p:cNvSpPr>
          <p:nvPr/>
        </p:nvSpPr>
        <p:spPr bwMode="auto">
          <a:xfrm>
            <a:off x="7307290" y="5976957"/>
            <a:ext cx="1587" cy="85725"/>
          </a:xfrm>
          <a:prstGeom prst="rect">
            <a:avLst/>
          </a:prstGeom>
          <a:solidFill>
            <a:srgbClr val="92D050"/>
          </a:solidFill>
          <a:ln w="9525">
            <a:solidFill>
              <a:srgbClr val="00B050"/>
            </a:solidFill>
            <a:miter lim="800000"/>
            <a:headEnd/>
            <a:tailEnd/>
          </a:ln>
        </p:spPr>
        <p:txBody>
          <a:bodyPr/>
          <a:lstStyle/>
          <a:p>
            <a:endParaRPr lang="en-US"/>
          </a:p>
        </p:txBody>
      </p:sp>
      <p:sp>
        <p:nvSpPr>
          <p:cNvPr id="165" name="Rectangle 168"/>
          <p:cNvSpPr>
            <a:spLocks noChangeArrowheads="1"/>
          </p:cNvSpPr>
          <p:nvPr/>
        </p:nvSpPr>
        <p:spPr bwMode="auto">
          <a:xfrm>
            <a:off x="7307290" y="5986482"/>
            <a:ext cx="38100" cy="76200"/>
          </a:xfrm>
          <a:prstGeom prst="rect">
            <a:avLst/>
          </a:prstGeom>
          <a:solidFill>
            <a:srgbClr val="92D050"/>
          </a:solidFill>
          <a:ln w="9525">
            <a:solidFill>
              <a:srgbClr val="00B050"/>
            </a:solidFill>
            <a:miter lim="800000"/>
            <a:headEnd/>
            <a:tailEnd/>
          </a:ln>
        </p:spPr>
        <p:txBody>
          <a:bodyPr/>
          <a:lstStyle/>
          <a:p>
            <a:endParaRPr lang="en-US"/>
          </a:p>
        </p:txBody>
      </p:sp>
      <p:sp>
        <p:nvSpPr>
          <p:cNvPr id="166" name="Rectangle 169"/>
          <p:cNvSpPr>
            <a:spLocks noChangeArrowheads="1"/>
          </p:cNvSpPr>
          <p:nvPr/>
        </p:nvSpPr>
        <p:spPr bwMode="auto">
          <a:xfrm>
            <a:off x="7345390" y="5986482"/>
            <a:ext cx="19050" cy="76200"/>
          </a:xfrm>
          <a:prstGeom prst="rect">
            <a:avLst/>
          </a:prstGeom>
          <a:solidFill>
            <a:srgbClr val="92D050"/>
          </a:solidFill>
          <a:ln w="9525">
            <a:solidFill>
              <a:srgbClr val="00B050"/>
            </a:solidFill>
            <a:miter lim="800000"/>
            <a:headEnd/>
            <a:tailEnd/>
          </a:ln>
        </p:spPr>
        <p:txBody>
          <a:bodyPr/>
          <a:lstStyle/>
          <a:p>
            <a:endParaRPr lang="en-US"/>
          </a:p>
        </p:txBody>
      </p:sp>
      <p:sp>
        <p:nvSpPr>
          <p:cNvPr id="167" name="Rectangle 170"/>
          <p:cNvSpPr>
            <a:spLocks noChangeArrowheads="1"/>
          </p:cNvSpPr>
          <p:nvPr/>
        </p:nvSpPr>
        <p:spPr bwMode="auto">
          <a:xfrm>
            <a:off x="7364440" y="5986482"/>
            <a:ext cx="9525" cy="76200"/>
          </a:xfrm>
          <a:prstGeom prst="rect">
            <a:avLst/>
          </a:prstGeom>
          <a:solidFill>
            <a:srgbClr val="92D050"/>
          </a:solidFill>
          <a:ln w="9525">
            <a:solidFill>
              <a:srgbClr val="00B050"/>
            </a:solidFill>
            <a:miter lim="800000"/>
            <a:headEnd/>
            <a:tailEnd/>
          </a:ln>
        </p:spPr>
        <p:txBody>
          <a:bodyPr/>
          <a:lstStyle/>
          <a:p>
            <a:endParaRPr lang="en-US"/>
          </a:p>
        </p:txBody>
      </p:sp>
      <p:sp>
        <p:nvSpPr>
          <p:cNvPr id="168" name="Rectangle 171"/>
          <p:cNvSpPr>
            <a:spLocks noChangeArrowheads="1"/>
          </p:cNvSpPr>
          <p:nvPr/>
        </p:nvSpPr>
        <p:spPr bwMode="auto">
          <a:xfrm>
            <a:off x="7373965" y="5986482"/>
            <a:ext cx="9525" cy="76200"/>
          </a:xfrm>
          <a:prstGeom prst="rect">
            <a:avLst/>
          </a:prstGeom>
          <a:solidFill>
            <a:srgbClr val="92D050"/>
          </a:solidFill>
          <a:ln w="9525">
            <a:solidFill>
              <a:srgbClr val="00B050"/>
            </a:solidFill>
            <a:miter lim="800000"/>
            <a:headEnd/>
            <a:tailEnd/>
          </a:ln>
        </p:spPr>
        <p:txBody>
          <a:bodyPr/>
          <a:lstStyle/>
          <a:p>
            <a:endParaRPr lang="en-US"/>
          </a:p>
        </p:txBody>
      </p:sp>
      <p:sp>
        <p:nvSpPr>
          <p:cNvPr id="169" name="Rectangle 172"/>
          <p:cNvSpPr>
            <a:spLocks noChangeArrowheads="1"/>
          </p:cNvSpPr>
          <p:nvPr/>
        </p:nvSpPr>
        <p:spPr bwMode="auto">
          <a:xfrm>
            <a:off x="7383490" y="5986482"/>
            <a:ext cx="1587" cy="76200"/>
          </a:xfrm>
          <a:prstGeom prst="rect">
            <a:avLst/>
          </a:prstGeom>
          <a:solidFill>
            <a:srgbClr val="92D050"/>
          </a:solidFill>
          <a:ln w="9525">
            <a:solidFill>
              <a:srgbClr val="00B050"/>
            </a:solidFill>
            <a:miter lim="800000"/>
            <a:headEnd/>
            <a:tailEnd/>
          </a:ln>
        </p:spPr>
        <p:txBody>
          <a:bodyPr/>
          <a:lstStyle/>
          <a:p>
            <a:endParaRPr lang="en-US"/>
          </a:p>
        </p:txBody>
      </p:sp>
      <p:sp>
        <p:nvSpPr>
          <p:cNvPr id="170" name="Rectangle 173"/>
          <p:cNvSpPr>
            <a:spLocks noChangeArrowheads="1"/>
          </p:cNvSpPr>
          <p:nvPr/>
        </p:nvSpPr>
        <p:spPr bwMode="auto">
          <a:xfrm>
            <a:off x="7383490" y="5986482"/>
            <a:ext cx="19050" cy="76200"/>
          </a:xfrm>
          <a:prstGeom prst="rect">
            <a:avLst/>
          </a:prstGeom>
          <a:solidFill>
            <a:srgbClr val="92D050"/>
          </a:solidFill>
          <a:ln w="9525">
            <a:solidFill>
              <a:srgbClr val="00B050"/>
            </a:solidFill>
            <a:miter lim="800000"/>
            <a:headEnd/>
            <a:tailEnd/>
          </a:ln>
        </p:spPr>
        <p:txBody>
          <a:bodyPr/>
          <a:lstStyle/>
          <a:p>
            <a:endParaRPr lang="en-US"/>
          </a:p>
        </p:txBody>
      </p:sp>
      <p:sp>
        <p:nvSpPr>
          <p:cNvPr id="171" name="Rectangle 174"/>
          <p:cNvSpPr>
            <a:spLocks noChangeArrowheads="1"/>
          </p:cNvSpPr>
          <p:nvPr/>
        </p:nvSpPr>
        <p:spPr bwMode="auto">
          <a:xfrm>
            <a:off x="7402540" y="5986482"/>
            <a:ext cx="9525" cy="76200"/>
          </a:xfrm>
          <a:prstGeom prst="rect">
            <a:avLst/>
          </a:prstGeom>
          <a:solidFill>
            <a:srgbClr val="92D050"/>
          </a:solidFill>
          <a:ln w="9525">
            <a:solidFill>
              <a:srgbClr val="00B050"/>
            </a:solidFill>
            <a:miter lim="800000"/>
            <a:headEnd/>
            <a:tailEnd/>
          </a:ln>
        </p:spPr>
        <p:txBody>
          <a:bodyPr/>
          <a:lstStyle/>
          <a:p>
            <a:endParaRPr lang="en-US"/>
          </a:p>
        </p:txBody>
      </p:sp>
      <p:sp>
        <p:nvSpPr>
          <p:cNvPr id="172" name="Rectangle 175"/>
          <p:cNvSpPr>
            <a:spLocks noChangeArrowheads="1"/>
          </p:cNvSpPr>
          <p:nvPr/>
        </p:nvSpPr>
        <p:spPr bwMode="auto">
          <a:xfrm>
            <a:off x="7412065" y="5986482"/>
            <a:ext cx="28575" cy="76200"/>
          </a:xfrm>
          <a:prstGeom prst="rect">
            <a:avLst/>
          </a:prstGeom>
          <a:solidFill>
            <a:srgbClr val="92D050"/>
          </a:solidFill>
          <a:ln w="9525">
            <a:solidFill>
              <a:srgbClr val="00B050"/>
            </a:solidFill>
            <a:miter lim="800000"/>
            <a:headEnd/>
            <a:tailEnd/>
          </a:ln>
        </p:spPr>
        <p:txBody>
          <a:bodyPr/>
          <a:lstStyle/>
          <a:p>
            <a:endParaRPr lang="en-US"/>
          </a:p>
        </p:txBody>
      </p:sp>
      <p:sp>
        <p:nvSpPr>
          <p:cNvPr id="173" name="Rectangle 176"/>
          <p:cNvSpPr>
            <a:spLocks noChangeArrowheads="1"/>
          </p:cNvSpPr>
          <p:nvPr/>
        </p:nvSpPr>
        <p:spPr bwMode="auto">
          <a:xfrm>
            <a:off x="7440640" y="5986482"/>
            <a:ext cx="28575" cy="76200"/>
          </a:xfrm>
          <a:prstGeom prst="rect">
            <a:avLst/>
          </a:prstGeom>
          <a:solidFill>
            <a:srgbClr val="92D050"/>
          </a:solidFill>
          <a:ln w="9525">
            <a:solidFill>
              <a:srgbClr val="00B050"/>
            </a:solidFill>
            <a:miter lim="800000"/>
            <a:headEnd/>
            <a:tailEnd/>
          </a:ln>
        </p:spPr>
        <p:txBody>
          <a:bodyPr/>
          <a:lstStyle/>
          <a:p>
            <a:endParaRPr lang="en-US"/>
          </a:p>
        </p:txBody>
      </p:sp>
      <p:sp>
        <p:nvSpPr>
          <p:cNvPr id="174" name="Rectangle 177"/>
          <p:cNvSpPr>
            <a:spLocks noChangeArrowheads="1"/>
          </p:cNvSpPr>
          <p:nvPr/>
        </p:nvSpPr>
        <p:spPr bwMode="auto">
          <a:xfrm>
            <a:off x="7469215" y="5996007"/>
            <a:ext cx="19050" cy="66675"/>
          </a:xfrm>
          <a:prstGeom prst="rect">
            <a:avLst/>
          </a:prstGeom>
          <a:solidFill>
            <a:srgbClr val="92D050"/>
          </a:solidFill>
          <a:ln w="9525">
            <a:solidFill>
              <a:srgbClr val="00B050"/>
            </a:solidFill>
            <a:miter lim="800000"/>
            <a:headEnd/>
            <a:tailEnd/>
          </a:ln>
        </p:spPr>
        <p:txBody>
          <a:bodyPr/>
          <a:lstStyle/>
          <a:p>
            <a:endParaRPr lang="en-US"/>
          </a:p>
        </p:txBody>
      </p:sp>
      <p:sp>
        <p:nvSpPr>
          <p:cNvPr id="175" name="Rectangle 178"/>
          <p:cNvSpPr>
            <a:spLocks noChangeArrowheads="1"/>
          </p:cNvSpPr>
          <p:nvPr/>
        </p:nvSpPr>
        <p:spPr bwMode="auto">
          <a:xfrm>
            <a:off x="7488265" y="5996007"/>
            <a:ext cx="19050" cy="66675"/>
          </a:xfrm>
          <a:prstGeom prst="rect">
            <a:avLst/>
          </a:prstGeom>
          <a:solidFill>
            <a:srgbClr val="92D050"/>
          </a:solidFill>
          <a:ln w="9525">
            <a:solidFill>
              <a:srgbClr val="00B050"/>
            </a:solidFill>
            <a:miter lim="800000"/>
            <a:headEnd/>
            <a:tailEnd/>
          </a:ln>
        </p:spPr>
        <p:txBody>
          <a:bodyPr/>
          <a:lstStyle/>
          <a:p>
            <a:endParaRPr lang="en-US"/>
          </a:p>
        </p:txBody>
      </p:sp>
      <p:sp>
        <p:nvSpPr>
          <p:cNvPr id="176" name="Rectangle 179"/>
          <p:cNvSpPr>
            <a:spLocks noChangeArrowheads="1"/>
          </p:cNvSpPr>
          <p:nvPr/>
        </p:nvSpPr>
        <p:spPr bwMode="auto">
          <a:xfrm>
            <a:off x="7507315" y="5996007"/>
            <a:ext cx="9525" cy="66675"/>
          </a:xfrm>
          <a:prstGeom prst="rect">
            <a:avLst/>
          </a:prstGeom>
          <a:solidFill>
            <a:srgbClr val="92D050"/>
          </a:solidFill>
          <a:ln w="9525">
            <a:solidFill>
              <a:srgbClr val="00B050"/>
            </a:solidFill>
            <a:miter lim="800000"/>
            <a:headEnd/>
            <a:tailEnd/>
          </a:ln>
        </p:spPr>
        <p:txBody>
          <a:bodyPr/>
          <a:lstStyle/>
          <a:p>
            <a:endParaRPr lang="en-US"/>
          </a:p>
        </p:txBody>
      </p:sp>
      <p:sp>
        <p:nvSpPr>
          <p:cNvPr id="177" name="Rectangle 180"/>
          <p:cNvSpPr>
            <a:spLocks noChangeArrowheads="1"/>
          </p:cNvSpPr>
          <p:nvPr/>
        </p:nvSpPr>
        <p:spPr bwMode="auto">
          <a:xfrm>
            <a:off x="7516840" y="6005532"/>
            <a:ext cx="85725" cy="57150"/>
          </a:xfrm>
          <a:prstGeom prst="rect">
            <a:avLst/>
          </a:prstGeom>
          <a:solidFill>
            <a:srgbClr val="92D050"/>
          </a:solidFill>
          <a:ln w="9525">
            <a:solidFill>
              <a:srgbClr val="00B050"/>
            </a:solidFill>
            <a:miter lim="800000"/>
            <a:headEnd/>
            <a:tailEnd/>
          </a:ln>
        </p:spPr>
        <p:txBody>
          <a:bodyPr/>
          <a:lstStyle/>
          <a:p>
            <a:endParaRPr lang="en-US"/>
          </a:p>
        </p:txBody>
      </p:sp>
      <p:sp>
        <p:nvSpPr>
          <p:cNvPr id="178" name="Rectangle 181"/>
          <p:cNvSpPr>
            <a:spLocks noChangeArrowheads="1"/>
          </p:cNvSpPr>
          <p:nvPr/>
        </p:nvSpPr>
        <p:spPr bwMode="auto">
          <a:xfrm>
            <a:off x="7602565" y="6005532"/>
            <a:ext cx="9525" cy="57150"/>
          </a:xfrm>
          <a:prstGeom prst="rect">
            <a:avLst/>
          </a:prstGeom>
          <a:solidFill>
            <a:srgbClr val="92D050"/>
          </a:solidFill>
          <a:ln w="9525">
            <a:solidFill>
              <a:srgbClr val="00B050"/>
            </a:solidFill>
            <a:miter lim="800000"/>
            <a:headEnd/>
            <a:tailEnd/>
          </a:ln>
        </p:spPr>
        <p:txBody>
          <a:bodyPr/>
          <a:lstStyle/>
          <a:p>
            <a:endParaRPr lang="en-US"/>
          </a:p>
        </p:txBody>
      </p:sp>
      <p:sp>
        <p:nvSpPr>
          <p:cNvPr id="179" name="Rectangle 182"/>
          <p:cNvSpPr>
            <a:spLocks noChangeArrowheads="1"/>
          </p:cNvSpPr>
          <p:nvPr/>
        </p:nvSpPr>
        <p:spPr bwMode="auto">
          <a:xfrm>
            <a:off x="7612090" y="6015057"/>
            <a:ext cx="9525" cy="47625"/>
          </a:xfrm>
          <a:prstGeom prst="rect">
            <a:avLst/>
          </a:prstGeom>
          <a:solidFill>
            <a:srgbClr val="92D050"/>
          </a:solidFill>
          <a:ln w="9525">
            <a:solidFill>
              <a:srgbClr val="00B050"/>
            </a:solidFill>
            <a:miter lim="800000"/>
            <a:headEnd/>
            <a:tailEnd/>
          </a:ln>
        </p:spPr>
        <p:txBody>
          <a:bodyPr/>
          <a:lstStyle/>
          <a:p>
            <a:endParaRPr lang="en-US"/>
          </a:p>
        </p:txBody>
      </p:sp>
      <p:sp>
        <p:nvSpPr>
          <p:cNvPr id="180" name="Rectangle 183"/>
          <p:cNvSpPr>
            <a:spLocks noChangeArrowheads="1"/>
          </p:cNvSpPr>
          <p:nvPr/>
        </p:nvSpPr>
        <p:spPr bwMode="auto">
          <a:xfrm>
            <a:off x="7621615" y="6015057"/>
            <a:ext cx="19050" cy="47625"/>
          </a:xfrm>
          <a:prstGeom prst="rect">
            <a:avLst/>
          </a:prstGeom>
          <a:solidFill>
            <a:srgbClr val="92D050"/>
          </a:solidFill>
          <a:ln w="9525">
            <a:solidFill>
              <a:srgbClr val="00B050"/>
            </a:solidFill>
            <a:miter lim="800000"/>
            <a:headEnd/>
            <a:tailEnd/>
          </a:ln>
        </p:spPr>
        <p:txBody>
          <a:bodyPr/>
          <a:lstStyle/>
          <a:p>
            <a:endParaRPr lang="en-US"/>
          </a:p>
        </p:txBody>
      </p:sp>
      <p:sp>
        <p:nvSpPr>
          <p:cNvPr id="181" name="Rectangle 184"/>
          <p:cNvSpPr>
            <a:spLocks noChangeArrowheads="1"/>
          </p:cNvSpPr>
          <p:nvPr/>
        </p:nvSpPr>
        <p:spPr bwMode="auto">
          <a:xfrm>
            <a:off x="7640665" y="6015057"/>
            <a:ext cx="9525" cy="47625"/>
          </a:xfrm>
          <a:prstGeom prst="rect">
            <a:avLst/>
          </a:prstGeom>
          <a:solidFill>
            <a:srgbClr val="92D050"/>
          </a:solidFill>
          <a:ln w="9525">
            <a:solidFill>
              <a:srgbClr val="00B050"/>
            </a:solidFill>
            <a:miter lim="800000"/>
            <a:headEnd/>
            <a:tailEnd/>
          </a:ln>
        </p:spPr>
        <p:txBody>
          <a:bodyPr/>
          <a:lstStyle/>
          <a:p>
            <a:endParaRPr lang="en-US"/>
          </a:p>
        </p:txBody>
      </p:sp>
      <p:sp>
        <p:nvSpPr>
          <p:cNvPr id="182" name="Rectangle 185"/>
          <p:cNvSpPr>
            <a:spLocks noChangeArrowheads="1"/>
          </p:cNvSpPr>
          <p:nvPr/>
        </p:nvSpPr>
        <p:spPr bwMode="auto">
          <a:xfrm>
            <a:off x="7650190" y="6015057"/>
            <a:ext cx="1587" cy="47625"/>
          </a:xfrm>
          <a:prstGeom prst="rect">
            <a:avLst/>
          </a:prstGeom>
          <a:solidFill>
            <a:srgbClr val="92D050"/>
          </a:solidFill>
          <a:ln w="9525">
            <a:solidFill>
              <a:srgbClr val="00B050"/>
            </a:solidFill>
            <a:miter lim="800000"/>
            <a:headEnd/>
            <a:tailEnd/>
          </a:ln>
        </p:spPr>
        <p:txBody>
          <a:bodyPr/>
          <a:lstStyle/>
          <a:p>
            <a:endParaRPr lang="en-US"/>
          </a:p>
        </p:txBody>
      </p:sp>
      <p:sp>
        <p:nvSpPr>
          <p:cNvPr id="183" name="Rectangle 186"/>
          <p:cNvSpPr>
            <a:spLocks noChangeArrowheads="1"/>
          </p:cNvSpPr>
          <p:nvPr/>
        </p:nvSpPr>
        <p:spPr bwMode="auto">
          <a:xfrm>
            <a:off x="7650190" y="6015057"/>
            <a:ext cx="19050" cy="47625"/>
          </a:xfrm>
          <a:prstGeom prst="rect">
            <a:avLst/>
          </a:prstGeom>
          <a:solidFill>
            <a:srgbClr val="92D050"/>
          </a:solidFill>
          <a:ln w="9525">
            <a:solidFill>
              <a:srgbClr val="00B050"/>
            </a:solidFill>
            <a:miter lim="800000"/>
            <a:headEnd/>
            <a:tailEnd/>
          </a:ln>
        </p:spPr>
        <p:txBody>
          <a:bodyPr/>
          <a:lstStyle/>
          <a:p>
            <a:endParaRPr lang="en-US"/>
          </a:p>
        </p:txBody>
      </p:sp>
      <p:sp>
        <p:nvSpPr>
          <p:cNvPr id="184" name="Rectangle 187"/>
          <p:cNvSpPr>
            <a:spLocks noChangeArrowheads="1"/>
          </p:cNvSpPr>
          <p:nvPr/>
        </p:nvSpPr>
        <p:spPr bwMode="auto">
          <a:xfrm>
            <a:off x="7669240" y="6024582"/>
            <a:ext cx="9525" cy="38100"/>
          </a:xfrm>
          <a:prstGeom prst="rect">
            <a:avLst/>
          </a:prstGeom>
          <a:solidFill>
            <a:srgbClr val="92D050"/>
          </a:solidFill>
          <a:ln w="9525">
            <a:solidFill>
              <a:srgbClr val="00B050"/>
            </a:solidFill>
            <a:miter lim="800000"/>
            <a:headEnd/>
            <a:tailEnd/>
          </a:ln>
        </p:spPr>
        <p:txBody>
          <a:bodyPr/>
          <a:lstStyle/>
          <a:p>
            <a:endParaRPr lang="en-US"/>
          </a:p>
        </p:txBody>
      </p:sp>
      <p:sp>
        <p:nvSpPr>
          <p:cNvPr id="185" name="Rectangle 188"/>
          <p:cNvSpPr>
            <a:spLocks noChangeArrowheads="1"/>
          </p:cNvSpPr>
          <p:nvPr/>
        </p:nvSpPr>
        <p:spPr bwMode="auto">
          <a:xfrm>
            <a:off x="7678765" y="6024582"/>
            <a:ext cx="1587" cy="38100"/>
          </a:xfrm>
          <a:prstGeom prst="rect">
            <a:avLst/>
          </a:prstGeom>
          <a:solidFill>
            <a:srgbClr val="92D050"/>
          </a:solidFill>
          <a:ln w="9525">
            <a:solidFill>
              <a:srgbClr val="00B050"/>
            </a:solidFill>
            <a:miter lim="800000"/>
            <a:headEnd/>
            <a:tailEnd/>
          </a:ln>
        </p:spPr>
        <p:txBody>
          <a:bodyPr/>
          <a:lstStyle/>
          <a:p>
            <a:endParaRPr lang="en-US"/>
          </a:p>
        </p:txBody>
      </p:sp>
      <p:sp>
        <p:nvSpPr>
          <p:cNvPr id="186" name="Rectangle 189"/>
          <p:cNvSpPr>
            <a:spLocks noChangeArrowheads="1"/>
          </p:cNvSpPr>
          <p:nvPr/>
        </p:nvSpPr>
        <p:spPr bwMode="auto">
          <a:xfrm>
            <a:off x="7678765" y="6034107"/>
            <a:ext cx="9525" cy="28575"/>
          </a:xfrm>
          <a:prstGeom prst="rect">
            <a:avLst/>
          </a:prstGeom>
          <a:solidFill>
            <a:srgbClr val="92D050"/>
          </a:solidFill>
          <a:ln w="9525">
            <a:solidFill>
              <a:srgbClr val="00B050"/>
            </a:solidFill>
            <a:miter lim="800000"/>
            <a:headEnd/>
            <a:tailEnd/>
          </a:ln>
        </p:spPr>
        <p:txBody>
          <a:bodyPr/>
          <a:lstStyle/>
          <a:p>
            <a:endParaRPr lang="en-US"/>
          </a:p>
        </p:txBody>
      </p:sp>
      <p:sp>
        <p:nvSpPr>
          <p:cNvPr id="187" name="Rectangle 190"/>
          <p:cNvSpPr>
            <a:spLocks noChangeArrowheads="1"/>
          </p:cNvSpPr>
          <p:nvPr/>
        </p:nvSpPr>
        <p:spPr bwMode="auto">
          <a:xfrm>
            <a:off x="7688290" y="6043632"/>
            <a:ext cx="1587" cy="19050"/>
          </a:xfrm>
          <a:prstGeom prst="rect">
            <a:avLst/>
          </a:prstGeom>
          <a:solidFill>
            <a:srgbClr val="92D050"/>
          </a:solidFill>
          <a:ln w="9525">
            <a:solidFill>
              <a:srgbClr val="00B050"/>
            </a:solidFill>
            <a:miter lim="800000"/>
            <a:headEnd/>
            <a:tailEnd/>
          </a:ln>
        </p:spPr>
        <p:txBody>
          <a:bodyPr/>
          <a:lstStyle/>
          <a:p>
            <a:endParaRPr lang="en-US"/>
          </a:p>
        </p:txBody>
      </p:sp>
      <p:sp>
        <p:nvSpPr>
          <p:cNvPr id="188" name="Rectangle 191"/>
          <p:cNvSpPr>
            <a:spLocks noChangeArrowheads="1"/>
          </p:cNvSpPr>
          <p:nvPr/>
        </p:nvSpPr>
        <p:spPr bwMode="auto">
          <a:xfrm>
            <a:off x="7688290" y="6043632"/>
            <a:ext cx="66675" cy="19050"/>
          </a:xfrm>
          <a:prstGeom prst="rect">
            <a:avLst/>
          </a:prstGeom>
          <a:solidFill>
            <a:srgbClr val="92D050"/>
          </a:solidFill>
          <a:ln w="9525">
            <a:solidFill>
              <a:srgbClr val="00B050"/>
            </a:solidFill>
            <a:miter lim="800000"/>
            <a:headEnd/>
            <a:tailEnd/>
          </a:ln>
        </p:spPr>
        <p:txBody>
          <a:bodyPr/>
          <a:lstStyle/>
          <a:p>
            <a:endParaRPr lang="en-US"/>
          </a:p>
        </p:txBody>
      </p:sp>
      <p:sp>
        <p:nvSpPr>
          <p:cNvPr id="189" name="Rectangle 192"/>
          <p:cNvSpPr>
            <a:spLocks noChangeArrowheads="1"/>
          </p:cNvSpPr>
          <p:nvPr/>
        </p:nvSpPr>
        <p:spPr bwMode="auto">
          <a:xfrm>
            <a:off x="1428728" y="2714620"/>
            <a:ext cx="614362" cy="122238"/>
          </a:xfrm>
          <a:prstGeom prst="rect">
            <a:avLst/>
          </a:prstGeom>
          <a:noFill/>
          <a:ln w="9525">
            <a:noFill/>
            <a:miter lim="800000"/>
            <a:headEnd/>
            <a:tailEnd/>
          </a:ln>
        </p:spPr>
        <p:txBody>
          <a:bodyPr wrap="none" lIns="0" tIns="0" rIns="0" bIns="0">
            <a:spAutoFit/>
          </a:bodyPr>
          <a:lstStyle/>
          <a:p>
            <a:r>
              <a:rPr lang="pt-BR" sz="800" dirty="0">
                <a:solidFill>
                  <a:srgbClr val="000000"/>
                </a:solidFill>
              </a:rPr>
              <a:t>United States</a:t>
            </a:r>
            <a:endParaRPr lang="pt-BR" dirty="0"/>
          </a:p>
        </p:txBody>
      </p:sp>
      <p:sp>
        <p:nvSpPr>
          <p:cNvPr id="190" name="Rectangle 193"/>
          <p:cNvSpPr>
            <a:spLocks noChangeArrowheads="1"/>
          </p:cNvSpPr>
          <p:nvPr/>
        </p:nvSpPr>
        <p:spPr bwMode="auto">
          <a:xfrm>
            <a:off x="2391011" y="4740082"/>
            <a:ext cx="885825" cy="122238"/>
          </a:xfrm>
          <a:prstGeom prst="rect">
            <a:avLst/>
          </a:prstGeom>
          <a:noFill/>
          <a:ln w="9525">
            <a:noFill/>
            <a:miter lim="800000"/>
            <a:headEnd/>
            <a:tailEnd/>
          </a:ln>
        </p:spPr>
        <p:txBody>
          <a:bodyPr wrap="none" lIns="0" tIns="0" rIns="0" bIns="0">
            <a:spAutoFit/>
          </a:bodyPr>
          <a:lstStyle/>
          <a:p>
            <a:r>
              <a:rPr lang="pt-BR" sz="800" dirty="0">
                <a:solidFill>
                  <a:srgbClr val="000000"/>
                </a:solidFill>
              </a:rPr>
              <a:t>Russian Federation</a:t>
            </a:r>
            <a:endParaRPr lang="pt-BR" dirty="0"/>
          </a:p>
        </p:txBody>
      </p:sp>
      <p:sp>
        <p:nvSpPr>
          <p:cNvPr id="191" name="Rectangle 194"/>
          <p:cNvSpPr>
            <a:spLocks noChangeArrowheads="1"/>
          </p:cNvSpPr>
          <p:nvPr/>
        </p:nvSpPr>
        <p:spPr bwMode="auto">
          <a:xfrm>
            <a:off x="3000364" y="5143512"/>
            <a:ext cx="254000" cy="122238"/>
          </a:xfrm>
          <a:prstGeom prst="rect">
            <a:avLst/>
          </a:prstGeom>
          <a:noFill/>
          <a:ln w="9525">
            <a:noFill/>
            <a:miter lim="800000"/>
            <a:headEnd/>
            <a:tailEnd/>
          </a:ln>
        </p:spPr>
        <p:txBody>
          <a:bodyPr wrap="none" lIns="0" tIns="0" rIns="0" bIns="0">
            <a:spAutoFit/>
          </a:bodyPr>
          <a:lstStyle/>
          <a:p>
            <a:r>
              <a:rPr lang="pt-BR" sz="800" dirty="0">
                <a:solidFill>
                  <a:srgbClr val="000000"/>
                </a:solidFill>
              </a:rPr>
              <a:t>Brazil</a:t>
            </a:r>
            <a:endParaRPr lang="pt-BR" dirty="0"/>
          </a:p>
        </p:txBody>
      </p:sp>
      <p:sp>
        <p:nvSpPr>
          <p:cNvPr id="192" name="Rectangle 195"/>
          <p:cNvSpPr>
            <a:spLocks noChangeArrowheads="1"/>
          </p:cNvSpPr>
          <p:nvPr/>
        </p:nvSpPr>
        <p:spPr bwMode="auto">
          <a:xfrm>
            <a:off x="3857620" y="5500702"/>
            <a:ext cx="266700" cy="122238"/>
          </a:xfrm>
          <a:prstGeom prst="rect">
            <a:avLst/>
          </a:prstGeom>
          <a:noFill/>
          <a:ln w="9525">
            <a:noFill/>
            <a:miter lim="800000"/>
            <a:headEnd/>
            <a:tailEnd/>
          </a:ln>
        </p:spPr>
        <p:txBody>
          <a:bodyPr wrap="none" lIns="0" tIns="0" rIns="0" bIns="0">
            <a:spAutoFit/>
          </a:bodyPr>
          <a:lstStyle/>
          <a:p>
            <a:r>
              <a:rPr lang="pt-BR" sz="800">
                <a:solidFill>
                  <a:srgbClr val="000000"/>
                </a:solidFill>
              </a:rPr>
              <a:t>China</a:t>
            </a:r>
            <a:endParaRPr lang="pt-BR"/>
          </a:p>
        </p:txBody>
      </p:sp>
      <p:sp>
        <p:nvSpPr>
          <p:cNvPr id="193" name="Rectangle 196"/>
          <p:cNvSpPr>
            <a:spLocks noChangeArrowheads="1"/>
          </p:cNvSpPr>
          <p:nvPr/>
        </p:nvSpPr>
        <p:spPr bwMode="auto">
          <a:xfrm>
            <a:off x="5715008" y="5715016"/>
            <a:ext cx="222250" cy="122238"/>
          </a:xfrm>
          <a:prstGeom prst="rect">
            <a:avLst/>
          </a:prstGeom>
          <a:noFill/>
          <a:ln w="9525">
            <a:noFill/>
            <a:miter lim="800000"/>
            <a:headEnd/>
            <a:tailEnd/>
          </a:ln>
        </p:spPr>
        <p:txBody>
          <a:bodyPr wrap="none" lIns="0" tIns="0" rIns="0" bIns="0">
            <a:spAutoFit/>
          </a:bodyPr>
          <a:lstStyle/>
          <a:p>
            <a:r>
              <a:rPr lang="pt-BR" sz="800" dirty="0">
                <a:solidFill>
                  <a:srgbClr val="000000"/>
                </a:solidFill>
              </a:rPr>
              <a:t>India</a:t>
            </a:r>
            <a:endParaRPr lang="pt-BR" dirty="0"/>
          </a:p>
        </p:txBody>
      </p:sp>
      <p:sp>
        <p:nvSpPr>
          <p:cNvPr id="194" name="Rectangle 197"/>
          <p:cNvSpPr>
            <a:spLocks noChangeArrowheads="1"/>
          </p:cNvSpPr>
          <p:nvPr/>
        </p:nvSpPr>
        <p:spPr bwMode="auto">
          <a:xfrm>
            <a:off x="1030315" y="5996007"/>
            <a:ext cx="57150" cy="122238"/>
          </a:xfrm>
          <a:prstGeom prst="rect">
            <a:avLst/>
          </a:prstGeom>
          <a:noFill/>
          <a:ln w="9525">
            <a:noFill/>
            <a:miter lim="800000"/>
            <a:headEnd/>
            <a:tailEnd/>
          </a:ln>
        </p:spPr>
        <p:txBody>
          <a:bodyPr wrap="none" lIns="0" tIns="0" rIns="0" bIns="0">
            <a:spAutoFit/>
          </a:bodyPr>
          <a:lstStyle/>
          <a:p>
            <a:r>
              <a:rPr lang="pt-BR" sz="800">
                <a:solidFill>
                  <a:srgbClr val="000000"/>
                </a:solidFill>
              </a:rPr>
              <a:t>0</a:t>
            </a:r>
            <a:endParaRPr lang="pt-BR"/>
          </a:p>
        </p:txBody>
      </p:sp>
      <p:sp>
        <p:nvSpPr>
          <p:cNvPr id="195" name="Rectangle 198"/>
          <p:cNvSpPr>
            <a:spLocks noChangeArrowheads="1"/>
          </p:cNvSpPr>
          <p:nvPr/>
        </p:nvSpPr>
        <p:spPr bwMode="auto">
          <a:xfrm>
            <a:off x="801715" y="5357832"/>
            <a:ext cx="285750" cy="122238"/>
          </a:xfrm>
          <a:prstGeom prst="rect">
            <a:avLst/>
          </a:prstGeom>
          <a:noFill/>
          <a:ln w="9525">
            <a:noFill/>
            <a:miter lim="800000"/>
            <a:headEnd/>
            <a:tailEnd/>
          </a:ln>
        </p:spPr>
        <p:txBody>
          <a:bodyPr wrap="none" lIns="0" tIns="0" rIns="0" bIns="0">
            <a:spAutoFit/>
          </a:bodyPr>
          <a:lstStyle/>
          <a:p>
            <a:r>
              <a:rPr lang="pt-BR" sz="800">
                <a:solidFill>
                  <a:srgbClr val="000000"/>
                </a:solidFill>
              </a:rPr>
              <a:t>10000</a:t>
            </a:r>
            <a:endParaRPr lang="pt-BR"/>
          </a:p>
        </p:txBody>
      </p:sp>
      <p:sp>
        <p:nvSpPr>
          <p:cNvPr id="196" name="Rectangle 199"/>
          <p:cNvSpPr>
            <a:spLocks noChangeArrowheads="1"/>
          </p:cNvSpPr>
          <p:nvPr/>
        </p:nvSpPr>
        <p:spPr bwMode="auto">
          <a:xfrm>
            <a:off x="801715" y="4719657"/>
            <a:ext cx="285750" cy="122238"/>
          </a:xfrm>
          <a:prstGeom prst="rect">
            <a:avLst/>
          </a:prstGeom>
          <a:noFill/>
          <a:ln w="9525">
            <a:noFill/>
            <a:miter lim="800000"/>
            <a:headEnd/>
            <a:tailEnd/>
          </a:ln>
        </p:spPr>
        <p:txBody>
          <a:bodyPr wrap="none" lIns="0" tIns="0" rIns="0" bIns="0">
            <a:spAutoFit/>
          </a:bodyPr>
          <a:lstStyle/>
          <a:p>
            <a:r>
              <a:rPr lang="pt-BR" sz="800">
                <a:solidFill>
                  <a:srgbClr val="000000"/>
                </a:solidFill>
              </a:rPr>
              <a:t>20000</a:t>
            </a:r>
            <a:endParaRPr lang="pt-BR"/>
          </a:p>
        </p:txBody>
      </p:sp>
      <p:sp>
        <p:nvSpPr>
          <p:cNvPr id="197" name="Rectangle 200"/>
          <p:cNvSpPr>
            <a:spLocks noChangeArrowheads="1"/>
          </p:cNvSpPr>
          <p:nvPr/>
        </p:nvSpPr>
        <p:spPr bwMode="auto">
          <a:xfrm>
            <a:off x="801715" y="4081482"/>
            <a:ext cx="285750" cy="122238"/>
          </a:xfrm>
          <a:prstGeom prst="rect">
            <a:avLst/>
          </a:prstGeom>
          <a:noFill/>
          <a:ln w="9525">
            <a:noFill/>
            <a:miter lim="800000"/>
            <a:headEnd/>
            <a:tailEnd/>
          </a:ln>
        </p:spPr>
        <p:txBody>
          <a:bodyPr wrap="none" lIns="0" tIns="0" rIns="0" bIns="0">
            <a:spAutoFit/>
          </a:bodyPr>
          <a:lstStyle/>
          <a:p>
            <a:r>
              <a:rPr lang="pt-BR" sz="800">
                <a:solidFill>
                  <a:srgbClr val="000000"/>
                </a:solidFill>
              </a:rPr>
              <a:t>30000</a:t>
            </a:r>
            <a:endParaRPr lang="pt-BR"/>
          </a:p>
        </p:txBody>
      </p:sp>
      <p:sp>
        <p:nvSpPr>
          <p:cNvPr id="198" name="Rectangle 201"/>
          <p:cNvSpPr>
            <a:spLocks noChangeArrowheads="1"/>
          </p:cNvSpPr>
          <p:nvPr/>
        </p:nvSpPr>
        <p:spPr bwMode="auto">
          <a:xfrm>
            <a:off x="801715" y="3443307"/>
            <a:ext cx="285750" cy="122238"/>
          </a:xfrm>
          <a:prstGeom prst="rect">
            <a:avLst/>
          </a:prstGeom>
          <a:noFill/>
          <a:ln w="9525">
            <a:noFill/>
            <a:miter lim="800000"/>
            <a:headEnd/>
            <a:tailEnd/>
          </a:ln>
        </p:spPr>
        <p:txBody>
          <a:bodyPr wrap="none" lIns="0" tIns="0" rIns="0" bIns="0">
            <a:spAutoFit/>
          </a:bodyPr>
          <a:lstStyle/>
          <a:p>
            <a:r>
              <a:rPr lang="pt-BR" sz="800">
                <a:solidFill>
                  <a:srgbClr val="000000"/>
                </a:solidFill>
              </a:rPr>
              <a:t>40000</a:t>
            </a:r>
            <a:endParaRPr lang="pt-BR"/>
          </a:p>
        </p:txBody>
      </p:sp>
      <p:sp>
        <p:nvSpPr>
          <p:cNvPr id="199" name="Rectangle 202"/>
          <p:cNvSpPr>
            <a:spLocks noChangeArrowheads="1"/>
          </p:cNvSpPr>
          <p:nvPr/>
        </p:nvSpPr>
        <p:spPr bwMode="auto">
          <a:xfrm>
            <a:off x="801715" y="2805132"/>
            <a:ext cx="285750" cy="122238"/>
          </a:xfrm>
          <a:prstGeom prst="rect">
            <a:avLst/>
          </a:prstGeom>
          <a:noFill/>
          <a:ln w="9525">
            <a:noFill/>
            <a:miter lim="800000"/>
            <a:headEnd/>
            <a:tailEnd/>
          </a:ln>
        </p:spPr>
        <p:txBody>
          <a:bodyPr wrap="none" lIns="0" tIns="0" rIns="0" bIns="0">
            <a:spAutoFit/>
          </a:bodyPr>
          <a:lstStyle/>
          <a:p>
            <a:r>
              <a:rPr lang="pt-BR" sz="800">
                <a:solidFill>
                  <a:srgbClr val="000000"/>
                </a:solidFill>
              </a:rPr>
              <a:t>50000</a:t>
            </a:r>
            <a:endParaRPr lang="pt-BR"/>
          </a:p>
        </p:txBody>
      </p:sp>
      <p:sp>
        <p:nvSpPr>
          <p:cNvPr id="200" name="Rectangle 203"/>
          <p:cNvSpPr>
            <a:spLocks noChangeArrowheads="1"/>
          </p:cNvSpPr>
          <p:nvPr/>
        </p:nvSpPr>
        <p:spPr bwMode="auto">
          <a:xfrm>
            <a:off x="801715" y="2166957"/>
            <a:ext cx="285750" cy="122238"/>
          </a:xfrm>
          <a:prstGeom prst="rect">
            <a:avLst/>
          </a:prstGeom>
          <a:noFill/>
          <a:ln w="9525">
            <a:noFill/>
            <a:miter lim="800000"/>
            <a:headEnd/>
            <a:tailEnd/>
          </a:ln>
        </p:spPr>
        <p:txBody>
          <a:bodyPr wrap="none" lIns="0" tIns="0" rIns="0" bIns="0">
            <a:spAutoFit/>
          </a:bodyPr>
          <a:lstStyle/>
          <a:p>
            <a:r>
              <a:rPr lang="pt-BR" sz="800">
                <a:solidFill>
                  <a:srgbClr val="000000"/>
                </a:solidFill>
              </a:rPr>
              <a:t>60000</a:t>
            </a:r>
            <a:endParaRPr lang="pt-BR"/>
          </a:p>
        </p:txBody>
      </p:sp>
      <p:sp>
        <p:nvSpPr>
          <p:cNvPr id="201" name="Rectangle 204"/>
          <p:cNvSpPr>
            <a:spLocks noChangeArrowheads="1"/>
          </p:cNvSpPr>
          <p:nvPr/>
        </p:nvSpPr>
        <p:spPr bwMode="auto">
          <a:xfrm>
            <a:off x="801715" y="1528782"/>
            <a:ext cx="285750" cy="122238"/>
          </a:xfrm>
          <a:prstGeom prst="rect">
            <a:avLst/>
          </a:prstGeom>
          <a:noFill/>
          <a:ln w="9525">
            <a:noFill/>
            <a:miter lim="800000"/>
            <a:headEnd/>
            <a:tailEnd/>
          </a:ln>
        </p:spPr>
        <p:txBody>
          <a:bodyPr wrap="none" lIns="0" tIns="0" rIns="0" bIns="0">
            <a:spAutoFit/>
          </a:bodyPr>
          <a:lstStyle/>
          <a:p>
            <a:r>
              <a:rPr lang="pt-BR" sz="800">
                <a:solidFill>
                  <a:srgbClr val="000000"/>
                </a:solidFill>
              </a:rPr>
              <a:t>70000</a:t>
            </a:r>
            <a:endParaRPr lang="pt-BR"/>
          </a:p>
        </p:txBody>
      </p:sp>
      <p:sp>
        <p:nvSpPr>
          <p:cNvPr id="202" name="Rectangle 205"/>
          <p:cNvSpPr>
            <a:spLocks noChangeArrowheads="1"/>
          </p:cNvSpPr>
          <p:nvPr/>
        </p:nvSpPr>
        <p:spPr bwMode="auto">
          <a:xfrm>
            <a:off x="1135090" y="6148407"/>
            <a:ext cx="57150" cy="122238"/>
          </a:xfrm>
          <a:prstGeom prst="rect">
            <a:avLst/>
          </a:prstGeom>
          <a:noFill/>
          <a:ln w="9525">
            <a:noFill/>
            <a:miter lim="800000"/>
            <a:headEnd/>
            <a:tailEnd/>
          </a:ln>
        </p:spPr>
        <p:txBody>
          <a:bodyPr wrap="none" lIns="0" tIns="0" rIns="0" bIns="0">
            <a:spAutoFit/>
          </a:bodyPr>
          <a:lstStyle/>
          <a:p>
            <a:r>
              <a:rPr lang="pt-BR" sz="800">
                <a:solidFill>
                  <a:srgbClr val="000000"/>
                </a:solidFill>
              </a:rPr>
              <a:t>0</a:t>
            </a:r>
            <a:endParaRPr lang="pt-BR"/>
          </a:p>
        </p:txBody>
      </p:sp>
      <p:sp>
        <p:nvSpPr>
          <p:cNvPr id="203" name="Rectangle 206"/>
          <p:cNvSpPr>
            <a:spLocks noChangeArrowheads="1"/>
          </p:cNvSpPr>
          <p:nvPr/>
        </p:nvSpPr>
        <p:spPr bwMode="auto">
          <a:xfrm>
            <a:off x="2078065" y="6148407"/>
            <a:ext cx="228600" cy="122238"/>
          </a:xfrm>
          <a:prstGeom prst="rect">
            <a:avLst/>
          </a:prstGeom>
          <a:noFill/>
          <a:ln w="9525">
            <a:noFill/>
            <a:miter lim="800000"/>
            <a:headEnd/>
            <a:tailEnd/>
          </a:ln>
        </p:spPr>
        <p:txBody>
          <a:bodyPr wrap="none" lIns="0" tIns="0" rIns="0" bIns="0">
            <a:spAutoFit/>
          </a:bodyPr>
          <a:lstStyle/>
          <a:p>
            <a:r>
              <a:rPr lang="pt-BR" sz="800">
                <a:solidFill>
                  <a:srgbClr val="000000"/>
                </a:solidFill>
              </a:rPr>
              <a:t>1000</a:t>
            </a:r>
            <a:endParaRPr lang="pt-BR"/>
          </a:p>
        </p:txBody>
      </p:sp>
      <p:sp>
        <p:nvSpPr>
          <p:cNvPr id="204" name="Rectangle 207"/>
          <p:cNvSpPr>
            <a:spLocks noChangeArrowheads="1"/>
          </p:cNvSpPr>
          <p:nvPr/>
        </p:nvSpPr>
        <p:spPr bwMode="auto">
          <a:xfrm>
            <a:off x="3116290" y="6148407"/>
            <a:ext cx="228600" cy="122238"/>
          </a:xfrm>
          <a:prstGeom prst="rect">
            <a:avLst/>
          </a:prstGeom>
          <a:noFill/>
          <a:ln w="9525">
            <a:noFill/>
            <a:miter lim="800000"/>
            <a:headEnd/>
            <a:tailEnd/>
          </a:ln>
        </p:spPr>
        <p:txBody>
          <a:bodyPr wrap="none" lIns="0" tIns="0" rIns="0" bIns="0">
            <a:spAutoFit/>
          </a:bodyPr>
          <a:lstStyle/>
          <a:p>
            <a:r>
              <a:rPr lang="pt-BR" sz="800">
                <a:solidFill>
                  <a:srgbClr val="000000"/>
                </a:solidFill>
              </a:rPr>
              <a:t>2000</a:t>
            </a:r>
            <a:endParaRPr lang="pt-BR"/>
          </a:p>
        </p:txBody>
      </p:sp>
      <p:sp>
        <p:nvSpPr>
          <p:cNvPr id="205" name="Rectangle 209"/>
          <p:cNvSpPr>
            <a:spLocks noChangeArrowheads="1"/>
          </p:cNvSpPr>
          <p:nvPr/>
        </p:nvSpPr>
        <p:spPr bwMode="auto">
          <a:xfrm>
            <a:off x="4138640" y="6164282"/>
            <a:ext cx="228600" cy="122238"/>
          </a:xfrm>
          <a:prstGeom prst="rect">
            <a:avLst/>
          </a:prstGeom>
          <a:noFill/>
          <a:ln w="9525">
            <a:noFill/>
            <a:miter lim="800000"/>
            <a:headEnd/>
            <a:tailEnd/>
          </a:ln>
        </p:spPr>
        <p:txBody>
          <a:bodyPr wrap="none" lIns="0" tIns="0" rIns="0" bIns="0">
            <a:spAutoFit/>
          </a:bodyPr>
          <a:lstStyle/>
          <a:p>
            <a:r>
              <a:rPr lang="pt-BR" sz="800">
                <a:solidFill>
                  <a:srgbClr val="000000"/>
                </a:solidFill>
              </a:rPr>
              <a:t>3000</a:t>
            </a:r>
            <a:endParaRPr lang="pt-BR"/>
          </a:p>
        </p:txBody>
      </p:sp>
      <p:sp>
        <p:nvSpPr>
          <p:cNvPr id="206" name="Rectangle 210"/>
          <p:cNvSpPr>
            <a:spLocks noChangeArrowheads="1"/>
          </p:cNvSpPr>
          <p:nvPr/>
        </p:nvSpPr>
        <p:spPr bwMode="auto">
          <a:xfrm>
            <a:off x="5176865" y="6164282"/>
            <a:ext cx="228600" cy="122238"/>
          </a:xfrm>
          <a:prstGeom prst="rect">
            <a:avLst/>
          </a:prstGeom>
          <a:noFill/>
          <a:ln w="9525">
            <a:noFill/>
            <a:miter lim="800000"/>
            <a:headEnd/>
            <a:tailEnd/>
          </a:ln>
        </p:spPr>
        <p:txBody>
          <a:bodyPr wrap="none" lIns="0" tIns="0" rIns="0" bIns="0">
            <a:spAutoFit/>
          </a:bodyPr>
          <a:lstStyle/>
          <a:p>
            <a:r>
              <a:rPr lang="pt-BR" sz="800">
                <a:solidFill>
                  <a:srgbClr val="000000"/>
                </a:solidFill>
              </a:rPr>
              <a:t>4000</a:t>
            </a:r>
            <a:endParaRPr lang="pt-BR"/>
          </a:p>
        </p:txBody>
      </p:sp>
      <p:sp>
        <p:nvSpPr>
          <p:cNvPr id="207" name="Rectangle 211"/>
          <p:cNvSpPr>
            <a:spLocks noChangeArrowheads="1"/>
          </p:cNvSpPr>
          <p:nvPr/>
        </p:nvSpPr>
        <p:spPr bwMode="auto">
          <a:xfrm>
            <a:off x="6205565" y="6164282"/>
            <a:ext cx="228600" cy="122238"/>
          </a:xfrm>
          <a:prstGeom prst="rect">
            <a:avLst/>
          </a:prstGeom>
          <a:noFill/>
          <a:ln w="9525">
            <a:noFill/>
            <a:miter lim="800000"/>
            <a:headEnd/>
            <a:tailEnd/>
          </a:ln>
        </p:spPr>
        <p:txBody>
          <a:bodyPr wrap="none" lIns="0" tIns="0" rIns="0" bIns="0">
            <a:spAutoFit/>
          </a:bodyPr>
          <a:lstStyle/>
          <a:p>
            <a:r>
              <a:rPr lang="pt-BR" sz="800">
                <a:solidFill>
                  <a:srgbClr val="000000"/>
                </a:solidFill>
              </a:rPr>
              <a:t>5000</a:t>
            </a:r>
            <a:endParaRPr lang="pt-BR"/>
          </a:p>
        </p:txBody>
      </p:sp>
      <p:sp>
        <p:nvSpPr>
          <p:cNvPr id="208" name="Rectangle 212"/>
          <p:cNvSpPr>
            <a:spLocks noChangeArrowheads="1"/>
          </p:cNvSpPr>
          <p:nvPr/>
        </p:nvSpPr>
        <p:spPr bwMode="auto">
          <a:xfrm>
            <a:off x="7243790" y="6164282"/>
            <a:ext cx="228600" cy="122238"/>
          </a:xfrm>
          <a:prstGeom prst="rect">
            <a:avLst/>
          </a:prstGeom>
          <a:noFill/>
          <a:ln w="9525">
            <a:noFill/>
            <a:miter lim="800000"/>
            <a:headEnd/>
            <a:tailEnd/>
          </a:ln>
        </p:spPr>
        <p:txBody>
          <a:bodyPr wrap="none" lIns="0" tIns="0" rIns="0" bIns="0">
            <a:spAutoFit/>
          </a:bodyPr>
          <a:lstStyle/>
          <a:p>
            <a:r>
              <a:rPr lang="pt-BR" sz="800">
                <a:solidFill>
                  <a:srgbClr val="000000"/>
                </a:solidFill>
              </a:rPr>
              <a:t>6000</a:t>
            </a:r>
            <a:endParaRPr lang="pt-BR"/>
          </a:p>
        </p:txBody>
      </p:sp>
      <p:sp>
        <p:nvSpPr>
          <p:cNvPr id="209" name="Rectangle 213"/>
          <p:cNvSpPr>
            <a:spLocks noChangeArrowheads="1"/>
          </p:cNvSpPr>
          <p:nvPr/>
        </p:nvSpPr>
        <p:spPr bwMode="auto">
          <a:xfrm>
            <a:off x="8272490" y="6164282"/>
            <a:ext cx="228600" cy="122238"/>
          </a:xfrm>
          <a:prstGeom prst="rect">
            <a:avLst/>
          </a:prstGeom>
          <a:noFill/>
          <a:ln w="9525">
            <a:noFill/>
            <a:miter lim="800000"/>
            <a:headEnd/>
            <a:tailEnd/>
          </a:ln>
        </p:spPr>
        <p:txBody>
          <a:bodyPr wrap="none" lIns="0" tIns="0" rIns="0" bIns="0">
            <a:spAutoFit/>
          </a:bodyPr>
          <a:lstStyle/>
          <a:p>
            <a:r>
              <a:rPr lang="pt-BR" sz="800">
                <a:solidFill>
                  <a:srgbClr val="000000"/>
                </a:solidFill>
              </a:rPr>
              <a:t>7000</a:t>
            </a:r>
            <a:endParaRPr lang="pt-BR"/>
          </a:p>
        </p:txBody>
      </p:sp>
      <p:cxnSp>
        <p:nvCxnSpPr>
          <p:cNvPr id="211" name="Straight Connector 210"/>
          <p:cNvCxnSpPr/>
          <p:nvPr/>
        </p:nvCxnSpPr>
        <p:spPr>
          <a:xfrm rot="5400000" flipH="1" flipV="1">
            <a:off x="2848344" y="5275657"/>
            <a:ext cx="147545" cy="106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flipH="1" flipV="1">
            <a:off x="2329625" y="4891162"/>
            <a:ext cx="147545" cy="106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1327967" y="2870200"/>
            <a:ext cx="164283" cy="160266"/>
          </a:xfrm>
          <a:prstGeom prst="line">
            <a:avLst/>
          </a:prstGeom>
        </p:spPr>
        <p:style>
          <a:lnRef idx="1">
            <a:schemeClr val="accent1"/>
          </a:lnRef>
          <a:fillRef idx="0">
            <a:schemeClr val="accent1"/>
          </a:fillRef>
          <a:effectRef idx="0">
            <a:schemeClr val="accent1"/>
          </a:effectRef>
          <a:fontRef idx="minor">
            <a:schemeClr val="tx1"/>
          </a:fontRef>
        </p:style>
      </p:cxnSp>
      <p:sp>
        <p:nvSpPr>
          <p:cNvPr id="217" name="Rectangle 193"/>
          <p:cNvSpPr>
            <a:spLocks noChangeArrowheads="1"/>
          </p:cNvSpPr>
          <p:nvPr/>
        </p:nvSpPr>
        <p:spPr bwMode="auto">
          <a:xfrm>
            <a:off x="2594211" y="4892482"/>
            <a:ext cx="325410" cy="123111"/>
          </a:xfrm>
          <a:prstGeom prst="rect">
            <a:avLst/>
          </a:prstGeom>
          <a:noFill/>
          <a:ln w="9525">
            <a:noFill/>
            <a:miter lim="800000"/>
            <a:headEnd/>
            <a:tailEnd/>
          </a:ln>
        </p:spPr>
        <p:txBody>
          <a:bodyPr wrap="none" lIns="0" tIns="0" rIns="0" bIns="0">
            <a:spAutoFit/>
          </a:bodyPr>
          <a:lstStyle/>
          <a:p>
            <a:r>
              <a:rPr lang="pt-BR" sz="800" dirty="0" smtClean="0">
                <a:solidFill>
                  <a:srgbClr val="000000"/>
                </a:solidFill>
              </a:rPr>
              <a:t>Mexico</a:t>
            </a:r>
            <a:endParaRPr lang="pt-BR" dirty="0"/>
          </a:p>
        </p:txBody>
      </p:sp>
      <p:cxnSp>
        <p:nvCxnSpPr>
          <p:cNvPr id="218" name="Straight Connector 217"/>
          <p:cNvCxnSpPr/>
          <p:nvPr/>
        </p:nvCxnSpPr>
        <p:spPr>
          <a:xfrm rot="5400000" flipH="1" flipV="1">
            <a:off x="2443925" y="4992762"/>
            <a:ext cx="147545" cy="106162"/>
          </a:xfrm>
          <a:prstGeom prst="line">
            <a:avLst/>
          </a:prstGeom>
        </p:spPr>
        <p:style>
          <a:lnRef idx="1">
            <a:schemeClr val="accent1"/>
          </a:lnRef>
          <a:fillRef idx="0">
            <a:schemeClr val="accent1"/>
          </a:fillRef>
          <a:effectRef idx="0">
            <a:schemeClr val="accent1"/>
          </a:effectRef>
          <a:fontRef idx="minor">
            <a:schemeClr val="tx1"/>
          </a:fontRef>
        </p:style>
      </p:cxnSp>
      <p:sp>
        <p:nvSpPr>
          <p:cNvPr id="219" name="Rectangle 194"/>
          <p:cNvSpPr>
            <a:spLocks noChangeArrowheads="1"/>
          </p:cNvSpPr>
          <p:nvPr/>
        </p:nvSpPr>
        <p:spPr bwMode="auto">
          <a:xfrm>
            <a:off x="7248514" y="5689612"/>
            <a:ext cx="293350" cy="123111"/>
          </a:xfrm>
          <a:prstGeom prst="rect">
            <a:avLst/>
          </a:prstGeom>
          <a:noFill/>
          <a:ln w="9525">
            <a:noFill/>
            <a:miter lim="800000"/>
            <a:headEnd/>
            <a:tailEnd/>
          </a:ln>
        </p:spPr>
        <p:txBody>
          <a:bodyPr wrap="none" lIns="0" tIns="0" rIns="0" bIns="0">
            <a:spAutoFit/>
          </a:bodyPr>
          <a:lstStyle/>
          <a:p>
            <a:r>
              <a:rPr lang="pt-BR" sz="800" dirty="0" smtClean="0">
                <a:solidFill>
                  <a:srgbClr val="000000"/>
                </a:solidFill>
              </a:rPr>
              <a:t>Kenya</a:t>
            </a:r>
            <a:endParaRPr lang="pt-BR" dirty="0"/>
          </a:p>
        </p:txBody>
      </p:sp>
      <p:cxnSp>
        <p:nvCxnSpPr>
          <p:cNvPr id="220" name="Straight Connector 219"/>
          <p:cNvCxnSpPr/>
          <p:nvPr/>
        </p:nvCxnSpPr>
        <p:spPr>
          <a:xfrm rot="5400000" flipH="1" flipV="1">
            <a:off x="7096494" y="5821757"/>
            <a:ext cx="147545" cy="106162"/>
          </a:xfrm>
          <a:prstGeom prst="line">
            <a:avLst/>
          </a:prstGeom>
        </p:spPr>
        <p:style>
          <a:lnRef idx="1">
            <a:schemeClr val="accent1"/>
          </a:lnRef>
          <a:fillRef idx="0">
            <a:schemeClr val="accent1"/>
          </a:fillRef>
          <a:effectRef idx="0">
            <a:schemeClr val="accent1"/>
          </a:effectRef>
          <a:fontRef idx="minor">
            <a:schemeClr val="tx1"/>
          </a:fontRef>
        </p:style>
      </p:cxnSp>
      <p:sp>
        <p:nvSpPr>
          <p:cNvPr id="221" name="Rectangle 206"/>
          <p:cNvSpPr>
            <a:spLocks noChangeArrowheads="1"/>
          </p:cNvSpPr>
          <p:nvPr/>
        </p:nvSpPr>
        <p:spPr bwMode="auto">
          <a:xfrm>
            <a:off x="132723" y="6419141"/>
            <a:ext cx="1176604" cy="123111"/>
          </a:xfrm>
          <a:prstGeom prst="rect">
            <a:avLst/>
          </a:prstGeom>
          <a:noFill/>
          <a:ln w="9525">
            <a:noFill/>
            <a:miter lim="800000"/>
            <a:headEnd/>
            <a:tailEnd/>
          </a:ln>
        </p:spPr>
        <p:txBody>
          <a:bodyPr wrap="none" lIns="0" tIns="0" rIns="0" bIns="0">
            <a:spAutoFit/>
          </a:bodyPr>
          <a:lstStyle/>
          <a:p>
            <a:r>
              <a:rPr lang="pt-BR" sz="800" dirty="0" smtClean="0">
                <a:solidFill>
                  <a:srgbClr val="000000"/>
                </a:solidFill>
              </a:rPr>
              <a:t>Source: World Bank 2008</a:t>
            </a:r>
            <a:endParaRPr lang="pt-BR" dirty="0"/>
          </a:p>
        </p:txBody>
      </p:sp>
      <p:sp>
        <p:nvSpPr>
          <p:cNvPr id="222" name="Rounded Rectangular Callout 221"/>
          <p:cNvSpPr/>
          <p:nvPr/>
        </p:nvSpPr>
        <p:spPr>
          <a:xfrm>
            <a:off x="3357554" y="2071678"/>
            <a:ext cx="1714512" cy="969838"/>
          </a:xfrm>
          <a:prstGeom prst="wedgeRoundRectCallout">
            <a:avLst>
              <a:gd name="adj1" fmla="val -160972"/>
              <a:gd name="adj2" fmla="val 518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t>Area of bars represent country GNI</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BSG_Preso_Template_FY07-White">
  <a:themeElements>
    <a:clrScheme name="IBSG_Preso_Template_FY07-White 13">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IBSG_Preso_Template_FY07-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IBSG_Preso_Template_FY07-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BSG_Preso_Template_FY07-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BSG_Preso_Template_FY07-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BSG_Preso_Template_FY07-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BSG_Preso_Template_FY07-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BSG_Preso_Template_FY07-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BSG_Preso_Template_FY07-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BSG_Preso_Template_FY07-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BSG_Preso_Template_FY07-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BSG_Preso_Template_FY07-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BSG_Preso_Template_FY07-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BSG_Preso_Template_FY07-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BSG_Preso_Template_FY07-White 13">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PT_white_tmplt2.10.23.06">
  <a:themeElements>
    <a:clrScheme name="1_PPT_white_tmplt2.10.23.06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1_PPT_white_tmplt2.10.23.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PPT_white_tmplt2.10.23.06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IBSG_Preso_Template_FY07-White</Template>
  <TotalTime>11418</TotalTime>
  <Pages>28</Pages>
  <Words>2343</Words>
  <Application>Microsoft Office PowerPoint</Application>
  <PresentationFormat>On-screen Show (4:3)</PresentationFormat>
  <Paragraphs>357</Paragraphs>
  <Slides>23</Slides>
  <Notes>11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IBSG_Preso_Template_FY07-White</vt:lpstr>
      <vt:lpstr>1_PPT_white_tmplt2.10.23.06</vt:lpstr>
      <vt:lpstr>Digital Health for Rural Communities: a Spectrum of Challenges    ITU, Geneva, 17 September  2010</vt:lpstr>
      <vt:lpstr>Healthcare: a Spectrum of Opportunities for Transformation</vt:lpstr>
      <vt:lpstr>Managing Health Systems: a Spectrum of issues</vt:lpstr>
      <vt:lpstr>Slide 4</vt:lpstr>
      <vt:lpstr>Slide 5</vt:lpstr>
      <vt:lpstr>Slide 6</vt:lpstr>
      <vt:lpstr>Slide 7</vt:lpstr>
      <vt:lpstr>Slide 8</vt:lpstr>
      <vt:lpstr>Spectrum of Income Gross National Income of Countries</vt:lpstr>
      <vt:lpstr>lncome Distribution within Brazil</vt:lpstr>
      <vt:lpstr>Slide 11</vt:lpstr>
      <vt:lpstr>lncome Distribution within Kenya</vt:lpstr>
      <vt:lpstr>Healthcare Messaging</vt:lpstr>
      <vt:lpstr>Connected Health Workers</vt:lpstr>
      <vt:lpstr>NHS &amp; The Scottish Centre for Telehealth Innovative Patient Care Delivery</vt:lpstr>
      <vt:lpstr>Slide 16</vt:lpstr>
      <vt:lpstr>Cisco HealthPresence Extended Reach</vt:lpstr>
      <vt:lpstr>Slide 18</vt:lpstr>
      <vt:lpstr>Connected Citizens</vt:lpstr>
      <vt:lpstr>Slide 20</vt:lpstr>
      <vt:lpstr>Mobile phones</vt:lpstr>
      <vt:lpstr>Connected (Health) Communities</vt:lpstr>
      <vt:lpstr>Slide 23</vt:lpstr>
    </vt:vector>
  </TitlesOfParts>
  <Company>Cisco Systems,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Begin: Assign Information Classification</dc:title>
  <dc:subject>IBSG Business Presentation Template - White</dc:subject>
  <dc:creator>Cisco Systems, Inc.</dc:creator>
  <cp:keywords/>
  <dc:description/>
  <cp:lastModifiedBy>Peter Drury</cp:lastModifiedBy>
  <cp:revision>153</cp:revision>
  <cp:lastPrinted>1999-01-27T00:54:54Z</cp:lastPrinted>
  <dcterms:created xsi:type="dcterms:W3CDTF">2007-03-30T10:51:28Z</dcterms:created>
  <dcterms:modified xsi:type="dcterms:W3CDTF">2010-09-17T09:45:20Z</dcterms:modified>
</cp:coreProperties>
</file>