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26"/>
  </p:notesMasterIdLst>
  <p:sldIdLst>
    <p:sldId id="256" r:id="rId2"/>
    <p:sldId id="257" r:id="rId3"/>
    <p:sldId id="277" r:id="rId4"/>
    <p:sldId id="258" r:id="rId5"/>
    <p:sldId id="263" r:id="rId6"/>
    <p:sldId id="270" r:id="rId7"/>
    <p:sldId id="271" r:id="rId8"/>
    <p:sldId id="265" r:id="rId9"/>
    <p:sldId id="274" r:id="rId10"/>
    <p:sldId id="275" r:id="rId11"/>
    <p:sldId id="278" r:id="rId12"/>
    <p:sldId id="279" r:id="rId13"/>
    <p:sldId id="280" r:id="rId14"/>
    <p:sldId id="283" r:id="rId15"/>
    <p:sldId id="284" r:id="rId16"/>
    <p:sldId id="266" r:id="rId17"/>
    <p:sldId id="267" r:id="rId18"/>
    <p:sldId id="281" r:id="rId19"/>
    <p:sldId id="282" r:id="rId20"/>
    <p:sldId id="259" r:id="rId21"/>
    <p:sldId id="260" r:id="rId22"/>
    <p:sldId id="261" r:id="rId23"/>
    <p:sldId id="262" r:id="rId24"/>
    <p:sldId id="28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800" autoAdjust="0"/>
  </p:normalViewPr>
  <p:slideViewPr>
    <p:cSldViewPr snapToGrid="0" snapToObjects="1">
      <p:cViewPr varScale="1">
        <p:scale>
          <a:sx n="72" d="100"/>
          <a:sy n="72" d="100"/>
        </p:scale>
        <p:origin x="-204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F4B735-7FAC-5140-A6A8-CC1E7E011C3D}" type="datetimeFigureOut">
              <a:rPr lang="en-US" smtClean="0"/>
              <a:t>05/05/14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1754D0-C714-F24C-8BD9-B061A1E0868E}" type="slidenum">
              <a:rPr lang="en-US" smtClean="0"/>
              <a:t>‹#›</a:t>
            </a:fld>
            <a:endParaRPr lang="en-US"/>
          </a:p>
        </p:txBody>
      </p:sp>
    </p:spTree>
    <p:extLst>
      <p:ext uri="{BB962C8B-B14F-4D97-AF65-F5344CB8AC3E}">
        <p14:creationId xmlns:p14="http://schemas.microsoft.com/office/powerpoint/2010/main" val="291664484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i="1" dirty="0" smtClean="0">
                <a:effectLst/>
              </a:rPr>
              <a:t>La politique sectorielle des TIC à Djibouti s’articule principalement autour de 4 textes de lois.</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effectLst/>
            </a:endParaRPr>
          </a:p>
          <a:p>
            <a:pPr marL="0" marR="0" indent="0" algn="l" defTabSz="457200" rtl="0" eaLnBrk="1" fontAlgn="auto" latinLnBrk="0" hangingPunct="1">
              <a:lnSpc>
                <a:spcPct val="100000"/>
              </a:lnSpc>
              <a:spcBef>
                <a:spcPts val="0"/>
              </a:spcBef>
              <a:spcAft>
                <a:spcPts val="0"/>
              </a:spcAft>
              <a:buClrTx/>
              <a:buSzTx/>
              <a:buFontTx/>
              <a:buNone/>
              <a:tabLst/>
              <a:defRPr/>
            </a:pPr>
            <a:r>
              <a:rPr lang="fr-FR" i="1" dirty="0" smtClean="0">
                <a:effectLst/>
              </a:rPr>
              <a:t>A l’ensemble de ces textes de lois sont associés des décrets et des arrêtés portant sur l’application de ces textes de lois.</a:t>
            </a:r>
            <a:endParaRPr lang="en-GB" dirty="0" smtClean="0">
              <a:effectLst/>
            </a:endParaRPr>
          </a:p>
          <a:p>
            <a:endParaRPr lang="en-US" dirty="0"/>
          </a:p>
        </p:txBody>
      </p:sp>
      <p:sp>
        <p:nvSpPr>
          <p:cNvPr id="4" name="Slide Number Placeholder 3"/>
          <p:cNvSpPr>
            <a:spLocks noGrp="1"/>
          </p:cNvSpPr>
          <p:nvPr>
            <p:ph type="sldNum" sz="quarter" idx="10"/>
          </p:nvPr>
        </p:nvSpPr>
        <p:spPr/>
        <p:txBody>
          <a:bodyPr/>
          <a:lstStyle/>
          <a:p>
            <a:fld id="{411754D0-C714-F24C-8BD9-B061A1E0868E}" type="slidenum">
              <a:rPr lang="en-US" smtClean="0"/>
              <a:t>8</a:t>
            </a:fld>
            <a:endParaRPr lang="en-US"/>
          </a:p>
        </p:txBody>
      </p:sp>
    </p:spTree>
    <p:extLst>
      <p:ext uri="{BB962C8B-B14F-4D97-AF65-F5344CB8AC3E}">
        <p14:creationId xmlns:p14="http://schemas.microsoft.com/office/powerpoint/2010/main" val="40851342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1754D0-C714-F24C-8BD9-B061A1E0868E}" type="slidenum">
              <a:rPr lang="en-US" smtClean="0"/>
              <a:t>17</a:t>
            </a:fld>
            <a:endParaRPr lang="en-US"/>
          </a:p>
        </p:txBody>
      </p:sp>
    </p:spTree>
    <p:extLst>
      <p:ext uri="{BB962C8B-B14F-4D97-AF65-F5344CB8AC3E}">
        <p14:creationId xmlns:p14="http://schemas.microsoft.com/office/powerpoint/2010/main" val="1838870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fr-FR"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fr-FR"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8F1B69E8-23E9-4C1F-AA2B-3C5BA6EDBEAE}" type="datetimeFigureOut">
              <a:rPr lang="en-US" smtClean="0"/>
              <a:t>05/05/14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Date Placeholder 3"/>
          <p:cNvSpPr>
            <a:spLocks noGrp="1"/>
          </p:cNvSpPr>
          <p:nvPr>
            <p:ph type="dt" sz="half" idx="10"/>
          </p:nvPr>
        </p:nvSpPr>
        <p:spPr/>
        <p:txBody>
          <a:bodyPr/>
          <a:lstStyle/>
          <a:p>
            <a:fld id="{8F1B69E8-23E9-4C1F-AA2B-3C5BA6EDBEAE}"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fr-FR"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Date Placeholder 3"/>
          <p:cNvSpPr>
            <a:spLocks noGrp="1"/>
          </p:cNvSpPr>
          <p:nvPr>
            <p:ph type="dt" sz="half" idx="10"/>
          </p:nvPr>
        </p:nvSpPr>
        <p:spPr/>
        <p:txBody>
          <a:bodyPr/>
          <a:lstStyle/>
          <a:p>
            <a:fld id="{8F1B69E8-23E9-4C1F-AA2B-3C5BA6EDBEAE}"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Date Placeholder 3"/>
          <p:cNvSpPr>
            <a:spLocks noGrp="1"/>
          </p:cNvSpPr>
          <p:nvPr>
            <p:ph type="dt" sz="half" idx="10"/>
          </p:nvPr>
        </p:nvSpPr>
        <p:spPr/>
        <p:txBody>
          <a:bodyPr/>
          <a:lstStyle/>
          <a:p>
            <a:fld id="{8F1B69E8-23E9-4C1F-AA2B-3C5BA6EDBEAE}"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fr-FR"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fr-FR"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05/05/14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fr-FR"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5" name="Date Placeholder 4"/>
          <p:cNvSpPr>
            <a:spLocks noGrp="1"/>
          </p:cNvSpPr>
          <p:nvPr>
            <p:ph type="dt" sz="half" idx="10"/>
          </p:nvPr>
        </p:nvSpPr>
        <p:spPr/>
        <p:txBody>
          <a:bodyPr/>
          <a:lstStyle/>
          <a:p>
            <a:fld id="{8F1B69E8-23E9-4C1F-AA2B-3C5BA6EDBEAE}" type="datetimeFigureOut">
              <a:rPr lang="en-US" smtClean="0"/>
              <a:t>05/05/14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fr-FR"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7" name="Date Placeholder 6"/>
          <p:cNvSpPr>
            <a:spLocks noGrp="1"/>
          </p:cNvSpPr>
          <p:nvPr>
            <p:ph type="dt" sz="half" idx="10"/>
          </p:nvPr>
        </p:nvSpPr>
        <p:spPr/>
        <p:txBody>
          <a:bodyPr/>
          <a:lstStyle/>
          <a:p>
            <a:fld id="{8F1B69E8-23E9-4C1F-AA2B-3C5BA6EDBEAE}" type="datetimeFigureOut">
              <a:rPr lang="en-US" smtClean="0"/>
              <a:t>05/05/14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Click to edit Master title style</a:t>
            </a:r>
            <a:endParaRPr/>
          </a:p>
        </p:txBody>
      </p:sp>
      <p:sp>
        <p:nvSpPr>
          <p:cNvPr id="3" name="Date Placeholder 2"/>
          <p:cNvSpPr>
            <a:spLocks noGrp="1"/>
          </p:cNvSpPr>
          <p:nvPr>
            <p:ph type="dt" sz="half" idx="10"/>
          </p:nvPr>
        </p:nvSpPr>
        <p:spPr/>
        <p:txBody>
          <a:bodyPr/>
          <a:lstStyle/>
          <a:p>
            <a:fld id="{8F1B69E8-23E9-4C1F-AA2B-3C5BA6EDBEAE}" type="datetimeFigureOut">
              <a:rPr lang="en-US" smtClean="0"/>
              <a:t>05/05/14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1B69E8-23E9-4C1F-AA2B-3C5BA6EDBEAE}" type="datetimeFigureOut">
              <a:rPr lang="en-US" smtClean="0"/>
              <a:t>05/05/14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fr-FR"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Click to edit Master text styles</a:t>
            </a:r>
          </a:p>
        </p:txBody>
      </p:sp>
      <p:sp>
        <p:nvSpPr>
          <p:cNvPr id="5" name="Date Placeholder 4"/>
          <p:cNvSpPr>
            <a:spLocks noGrp="1"/>
          </p:cNvSpPr>
          <p:nvPr>
            <p:ph type="dt" sz="half" idx="10"/>
          </p:nvPr>
        </p:nvSpPr>
        <p:spPr/>
        <p:txBody>
          <a:bodyPr/>
          <a:lstStyle/>
          <a:p>
            <a:fld id="{8F1B69E8-23E9-4C1F-AA2B-3C5BA6EDBEAE}" type="datetimeFigureOut">
              <a:rPr lang="en-US" smtClean="0"/>
              <a:t>05/05/14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82A7F7-08BF-4252-8141-63FB96055BB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fr-FR"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fr-FR" smtClean="0"/>
              <a:t>Click to edit Master text styles</a:t>
            </a:r>
          </a:p>
          <a:p>
            <a:pPr lvl="1"/>
            <a:r>
              <a:rPr lang="fr-FR" smtClean="0"/>
              <a:t>Second level</a:t>
            </a:r>
          </a:p>
          <a:p>
            <a:pPr lvl="2"/>
            <a:r>
              <a:rPr lang="fr-FR" smtClean="0"/>
              <a:t>Third level</a:t>
            </a:r>
          </a:p>
          <a:p>
            <a:pPr lvl="3"/>
            <a:r>
              <a:rPr lang="fr-FR" smtClean="0"/>
              <a:t>Fourth level</a:t>
            </a:r>
          </a:p>
          <a:p>
            <a:pPr lvl="4"/>
            <a:r>
              <a:rPr lang="fr-FR"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8F1B69E8-23E9-4C1F-AA2B-3C5BA6EDBEAE}" type="datetimeFigureOut">
              <a:rPr lang="en-US" smtClean="0"/>
              <a:t>05/05/14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4382A7F7-08BF-4252-8141-63FB96055BB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r-FR" sz="3600" dirty="0"/>
              <a:t>Dynamisation du secteur des TIC par la voie de la </a:t>
            </a:r>
            <a:r>
              <a:rPr lang="fr-FR" sz="3600" dirty="0" smtClean="0"/>
              <a:t>régulation</a:t>
            </a:r>
            <a:endParaRPr lang="en-US" dirty="0"/>
          </a:p>
        </p:txBody>
      </p:sp>
      <p:sp>
        <p:nvSpPr>
          <p:cNvPr id="3" name="Subtitle 2"/>
          <p:cNvSpPr>
            <a:spLocks noGrp="1"/>
          </p:cNvSpPr>
          <p:nvPr>
            <p:ph type="subTitle" idx="1"/>
          </p:nvPr>
        </p:nvSpPr>
        <p:spPr/>
        <p:txBody>
          <a:bodyPr>
            <a:normAutofit/>
          </a:bodyPr>
          <a:lstStyle/>
          <a:p>
            <a:r>
              <a:rPr lang="en-US" dirty="0" err="1" smtClean="0"/>
              <a:t>Mr</a:t>
            </a:r>
            <a:r>
              <a:rPr lang="en-US" dirty="0" smtClean="0"/>
              <a:t> </a:t>
            </a:r>
            <a:r>
              <a:rPr lang="en-US" dirty="0" err="1" smtClean="0"/>
              <a:t>Khaled</a:t>
            </a:r>
            <a:r>
              <a:rPr lang="en-US" dirty="0" smtClean="0"/>
              <a:t> Naguib Ahmed – </a:t>
            </a:r>
            <a:r>
              <a:rPr lang="en-US" dirty="0" err="1" smtClean="0"/>
              <a:t>Mr</a:t>
            </a:r>
            <a:r>
              <a:rPr lang="en-US" dirty="0" smtClean="0"/>
              <a:t> </a:t>
            </a:r>
            <a:r>
              <a:rPr lang="en-US" dirty="0" err="1" smtClean="0"/>
              <a:t>Aboubaker</a:t>
            </a:r>
            <a:r>
              <a:rPr lang="en-US" dirty="0" smtClean="0"/>
              <a:t> </a:t>
            </a:r>
            <a:r>
              <a:rPr lang="en-US" dirty="0" err="1" smtClean="0"/>
              <a:t>Houmed</a:t>
            </a:r>
            <a:r>
              <a:rPr lang="en-US" dirty="0" smtClean="0"/>
              <a:t> </a:t>
            </a:r>
            <a:r>
              <a:rPr lang="en-US" dirty="0" err="1" smtClean="0"/>
              <a:t>Aboubaker</a:t>
            </a:r>
            <a:r>
              <a:rPr lang="en-US" dirty="0" smtClean="0"/>
              <a:t> - DJIBOUTI TELECOM</a:t>
            </a:r>
            <a:endParaRPr lang="en-US" dirty="0"/>
          </a:p>
        </p:txBody>
      </p:sp>
    </p:spTree>
    <p:extLst>
      <p:ext uri="{BB962C8B-B14F-4D97-AF65-F5344CB8AC3E}">
        <p14:creationId xmlns:p14="http://schemas.microsoft.com/office/powerpoint/2010/main" val="41826448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450099"/>
            <a:ext cx="8042276" cy="1382451"/>
          </a:xfrm>
        </p:spPr>
        <p:txBody>
          <a:bodyPr/>
          <a:lstStyle/>
          <a:p>
            <a:pPr lvl="0"/>
            <a:r>
              <a:rPr lang="fr-FR" sz="2000" b="1" dirty="0"/>
              <a:t>Loi N°117/AN/01/4ème L  du 21 janvier 2001, relative à l’organisation du Ministère de la Communication et de la Culture, chargé des Postes et des Télécommunications</a:t>
            </a:r>
            <a:r>
              <a:rPr lang="en-GB" sz="2000" dirty="0"/>
              <a:t/>
            </a:r>
            <a:br>
              <a:rPr lang="en-GB" sz="2000" dirty="0"/>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93500595"/>
              </p:ext>
            </p:extLst>
          </p:nvPr>
        </p:nvGraphicFramePr>
        <p:xfrm>
          <a:off x="385856" y="2491626"/>
          <a:ext cx="8553158" cy="2764901"/>
        </p:xfrm>
        <a:graphic>
          <a:graphicData uri="http://schemas.openxmlformats.org/drawingml/2006/table">
            <a:tbl>
              <a:tblPr firstRow="1" bandRow="1">
                <a:tableStyleId>{5C22544A-7EE6-4342-B048-85BDC9FD1C3A}</a:tableStyleId>
              </a:tblPr>
              <a:tblGrid>
                <a:gridCol w="4260502"/>
                <a:gridCol w="4292656"/>
              </a:tblGrid>
              <a:tr h="1088075">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Principales dispositions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Etat de mise en œuvre</a:t>
                      </a:r>
                      <a:endParaRPr lang="en-GB" sz="1600" dirty="0">
                        <a:effectLst/>
                        <a:latin typeface="Calibri"/>
                        <a:ea typeface="Calibri"/>
                        <a:cs typeface="Arial"/>
                      </a:endParaRPr>
                    </a:p>
                  </a:txBody>
                  <a:tcPr marL="68580" marR="68580" marT="0" marB="0"/>
                </a:tc>
              </a:tr>
              <a:tr h="1676826">
                <a:tc>
                  <a:txBody>
                    <a:bodyPr/>
                    <a:lstStyle/>
                    <a:p>
                      <a:pPr marL="68580">
                        <a:lnSpc>
                          <a:spcPts val="1500"/>
                        </a:lnSpc>
                        <a:spcAft>
                          <a:spcPts val="0"/>
                        </a:spcAft>
                      </a:pPr>
                      <a:r>
                        <a:rPr lang="fr-FR" sz="1600" dirty="0">
                          <a:effectLst/>
                          <a:latin typeface="Times New Roman"/>
                          <a:ea typeface="Calibri"/>
                          <a:cs typeface="Arial"/>
                        </a:rPr>
                        <a:t>Arrête les attributions et les prérogatives du Ministère de la Communication, de la Culture, chargé des Postes et des Télécommunications et de fixer son organisation.</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Dispositions inadaptées à la situation actuelle</a:t>
                      </a:r>
                      <a:endParaRPr lang="en-GB"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4200286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fr-FR" sz="2000" b="1" dirty="0"/>
              <a:t>Loi N°22/AN/03/5ème L du 03 août 2003, relative à la définition de la politique nationale en matière de TIC</a:t>
            </a:r>
            <a:r>
              <a:rPr lang="en-GB" sz="2000" dirty="0"/>
              <a:t/>
            </a:r>
            <a:br>
              <a:rPr lang="en-GB" sz="2000" dirty="0"/>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98309691"/>
              </p:ext>
            </p:extLst>
          </p:nvPr>
        </p:nvGraphicFramePr>
        <p:xfrm>
          <a:off x="549275" y="1832551"/>
          <a:ext cx="8042276" cy="4400508"/>
        </p:xfrm>
        <a:graphic>
          <a:graphicData uri="http://schemas.openxmlformats.org/drawingml/2006/table">
            <a:tbl>
              <a:tblPr firstRow="1" bandRow="1">
                <a:tableStyleId>{5C22544A-7EE6-4342-B048-85BDC9FD1C3A}</a:tableStyleId>
              </a:tblPr>
              <a:tblGrid>
                <a:gridCol w="4021138"/>
                <a:gridCol w="4021138"/>
              </a:tblGrid>
              <a:tr h="580025">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Principales dispositions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Etat de mise en œuvre</a:t>
                      </a:r>
                      <a:endParaRPr lang="en-GB" sz="1600" dirty="0">
                        <a:effectLst/>
                        <a:latin typeface="Calibri"/>
                        <a:ea typeface="Calibri"/>
                        <a:cs typeface="Arial"/>
                      </a:endParaRPr>
                    </a:p>
                  </a:txBody>
                  <a:tcPr marL="68580" marR="68580" marT="0" marB="0"/>
                </a:tc>
              </a:tr>
              <a:tr h="1734776">
                <a:tc>
                  <a:txBody>
                    <a:bodyPr/>
                    <a:lstStyle/>
                    <a:p>
                      <a:pPr algn="just">
                        <a:lnSpc>
                          <a:spcPts val="1500"/>
                        </a:lnSpc>
                        <a:spcAft>
                          <a:spcPts val="0"/>
                        </a:spcAft>
                      </a:pPr>
                      <a:r>
                        <a:rPr lang="fr-FR" sz="1600" dirty="0">
                          <a:effectLst/>
                          <a:latin typeface="Times New Roman"/>
                          <a:ea typeface="Times New Roman"/>
                          <a:cs typeface="Arial"/>
                        </a:rPr>
                        <a:t>Approbation de la Stratégie Nationale de Développement des TIC et du Plan d’Action définissent la politique nationale en matière de gestion, d’exploitation et de développement des Technologies de l’Information et de la Communication pour la période 2003 à 2013.</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L’ensemble de la stratégie n’a pas connu de réalisation concrète</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txBody>
                  <a:tcPr marL="68580" marR="68580" marT="0" marB="0"/>
                </a:tc>
              </a:tr>
              <a:tr h="2085707">
                <a:tc>
                  <a:txBody>
                    <a:bodyPr/>
                    <a:lstStyle/>
                    <a:p>
                      <a:pPr algn="just">
                        <a:lnSpc>
                          <a:spcPts val="1500"/>
                        </a:lnSpc>
                        <a:spcAft>
                          <a:spcPts val="0"/>
                        </a:spcAft>
                      </a:pPr>
                      <a:r>
                        <a:rPr lang="fr-FR" sz="1600" dirty="0">
                          <a:effectLst/>
                          <a:latin typeface="Times New Roman"/>
                          <a:ea typeface="Times New Roman"/>
                          <a:cs typeface="Arial"/>
                        </a:rPr>
                        <a:t>Création d’un Conseil National d’orientation et de suivi de l’application de la Stratégie Nationale de Développement des TIC </a:t>
                      </a:r>
                      <a:endParaRPr lang="en-GB" sz="1600" dirty="0">
                        <a:effectLst/>
                        <a:latin typeface="Calibri"/>
                        <a:ea typeface="Calibri"/>
                        <a:cs typeface="Arial"/>
                      </a:endParaRPr>
                    </a:p>
                  </a:txBody>
                  <a:tcPr marL="68580" marR="68580" marT="0" marB="0"/>
                </a:tc>
                <a:tc>
                  <a:txBody>
                    <a:bodyPr/>
                    <a:lstStyle/>
                    <a:p>
                      <a:pPr marL="457200">
                        <a:lnSpc>
                          <a:spcPts val="1500"/>
                        </a:lnSpc>
                        <a:spcAft>
                          <a:spcPts val="0"/>
                        </a:spcAft>
                      </a:pPr>
                      <a:r>
                        <a:rPr lang="fr-FR" sz="1600" b="1" dirty="0">
                          <a:solidFill>
                            <a:srgbClr val="FF0000"/>
                          </a:solidFill>
                          <a:effectLst/>
                          <a:latin typeface="Times New Roman"/>
                          <a:ea typeface="Times New Roman"/>
                          <a:cs typeface="Arial"/>
                        </a:rPr>
                        <a:t>. Arrêté n°2002-0266/PR/MCC </a:t>
                      </a:r>
                      <a:endParaRPr lang="en-GB" sz="1600" dirty="0">
                        <a:effectLst/>
                        <a:latin typeface="Calibri"/>
                        <a:ea typeface="Calibri"/>
                        <a:cs typeface="Arial"/>
                      </a:endParaRPr>
                    </a:p>
                    <a:p>
                      <a:pPr marL="457200">
                        <a:lnSpc>
                          <a:spcPts val="1500"/>
                        </a:lnSpc>
                        <a:spcAft>
                          <a:spcPts val="0"/>
                        </a:spcAft>
                      </a:pPr>
                      <a:r>
                        <a:rPr lang="fr-FR" sz="1600" b="1" dirty="0">
                          <a:solidFill>
                            <a:srgbClr val="FF0000"/>
                          </a:solidFill>
                          <a:effectLst/>
                          <a:latin typeface="Times New Roman"/>
                          <a:ea typeface="Times New Roman"/>
                          <a:cs typeface="Arial"/>
                        </a:rPr>
                        <a:t>Création d’un Comité de </a:t>
                      </a:r>
                      <a:r>
                        <a:rPr lang="fr-FR" sz="1600" b="1" dirty="0" smtClean="0">
                          <a:solidFill>
                            <a:srgbClr val="FF0000"/>
                          </a:solidFill>
                          <a:effectLst/>
                          <a:latin typeface="Times New Roman"/>
                          <a:ea typeface="Times New Roman"/>
                          <a:cs typeface="Arial"/>
                        </a:rPr>
                        <a:t>Préparation</a:t>
                      </a:r>
                      <a:r>
                        <a:rPr lang="fr-FR" sz="1600" b="1" baseline="0" dirty="0" smtClean="0">
                          <a:solidFill>
                            <a:srgbClr val="FF0000"/>
                          </a:solidFill>
                          <a:effectLst/>
                          <a:latin typeface="Times New Roman"/>
                          <a:ea typeface="Times New Roman"/>
                          <a:cs typeface="Arial"/>
                        </a:rPr>
                        <a:t> </a:t>
                      </a:r>
                      <a:r>
                        <a:rPr lang="fr-FR" sz="1600" b="1" dirty="0" smtClean="0">
                          <a:solidFill>
                            <a:srgbClr val="FF0000"/>
                          </a:solidFill>
                          <a:effectLst/>
                          <a:latin typeface="Times New Roman"/>
                          <a:ea typeface="Times New Roman"/>
                          <a:cs typeface="Arial"/>
                        </a:rPr>
                        <a:t>du </a:t>
                      </a:r>
                      <a:r>
                        <a:rPr lang="fr-FR" sz="1600" b="1" dirty="0">
                          <a:solidFill>
                            <a:srgbClr val="FF0000"/>
                          </a:solidFill>
                          <a:effectLst/>
                          <a:latin typeface="Times New Roman"/>
                          <a:ea typeface="Times New Roman"/>
                          <a:cs typeface="Arial"/>
                        </a:rPr>
                        <a:t>Colloque National sur l’Information, la Communication et le Développement</a:t>
                      </a:r>
                      <a:r>
                        <a:rPr lang="fr-FR" sz="1600" b="1" dirty="0" smtClean="0">
                          <a:solidFill>
                            <a:srgbClr val="FF0000"/>
                          </a:solidFill>
                          <a:effectLst/>
                          <a:latin typeface="Times New Roman"/>
                          <a:ea typeface="Times New Roman"/>
                          <a:cs typeface="Arial"/>
                        </a:rPr>
                        <a:t>.</a:t>
                      </a:r>
                    </a:p>
                    <a:p>
                      <a:pPr marL="457200">
                        <a:lnSpc>
                          <a:spcPts val="1500"/>
                        </a:lnSpc>
                        <a:spcAft>
                          <a:spcPts val="0"/>
                        </a:spcAft>
                      </a:pPr>
                      <a:endParaRPr lang="en-GB" sz="1600" dirty="0">
                        <a:effectLst/>
                        <a:latin typeface="Calibri"/>
                        <a:ea typeface="Calibri"/>
                        <a:cs typeface="Arial"/>
                      </a:endParaRPr>
                    </a:p>
                    <a:p>
                      <a:pPr>
                        <a:lnSpc>
                          <a:spcPts val="1500"/>
                        </a:lnSpc>
                        <a:spcAft>
                          <a:spcPts val="0"/>
                        </a:spcAft>
                      </a:pPr>
                      <a:r>
                        <a:rPr lang="fr-FR" sz="1600" b="1" dirty="0">
                          <a:solidFill>
                            <a:srgbClr val="FF0000"/>
                          </a:solidFill>
                          <a:effectLst/>
                          <a:latin typeface="Times New Roman"/>
                          <a:ea typeface="Times New Roman"/>
                          <a:cs typeface="Arial"/>
                        </a:rPr>
                        <a:t>. Arrêté n°2002-0596/PR/MCC </a:t>
                      </a:r>
                      <a:endParaRPr lang="en-GB" sz="1600" dirty="0">
                        <a:effectLst/>
                        <a:latin typeface="Calibri"/>
                        <a:ea typeface="Calibri"/>
                        <a:cs typeface="Arial"/>
                      </a:endParaRPr>
                    </a:p>
                    <a:p>
                      <a:pPr>
                        <a:lnSpc>
                          <a:spcPts val="1500"/>
                        </a:lnSpc>
                        <a:spcAft>
                          <a:spcPts val="0"/>
                        </a:spcAft>
                      </a:pPr>
                      <a:r>
                        <a:rPr lang="fr-FR" sz="1600" b="1" dirty="0">
                          <a:solidFill>
                            <a:srgbClr val="FF0000"/>
                          </a:solidFill>
                          <a:effectLst/>
                          <a:latin typeface="Times New Roman"/>
                          <a:ea typeface="Times New Roman"/>
                          <a:cs typeface="Arial"/>
                        </a:rPr>
                        <a:t>création du Comité national d’élaboration du projet de stratégie de développement de l’infrastructure nationale des TIC </a:t>
                      </a:r>
                      <a:endParaRPr lang="en-GB"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4468859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fr-FR" sz="2000" b="1" dirty="0"/>
              <a:t>Loi n°80/AN/04/5ème L, relative à la réforme du Secteur TIC</a:t>
            </a:r>
            <a:r>
              <a:rPr lang="en-GB" sz="2000" dirty="0"/>
              <a:t/>
            </a:r>
            <a:br>
              <a:rPr lang="en-GB" sz="2000" dirty="0"/>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56983928"/>
              </p:ext>
            </p:extLst>
          </p:nvPr>
        </p:nvGraphicFramePr>
        <p:xfrm>
          <a:off x="549275" y="1600201"/>
          <a:ext cx="8042276" cy="4669051"/>
        </p:xfrm>
        <a:graphic>
          <a:graphicData uri="http://schemas.openxmlformats.org/drawingml/2006/table">
            <a:tbl>
              <a:tblPr firstRow="1" bandRow="1">
                <a:tableStyleId>{5C22544A-7EE6-4342-B048-85BDC9FD1C3A}</a:tableStyleId>
              </a:tblPr>
              <a:tblGrid>
                <a:gridCol w="4021138"/>
                <a:gridCol w="4021138"/>
              </a:tblGrid>
              <a:tr h="612472">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Principales dispositions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Etat de mise en œuvre</a:t>
                      </a:r>
                      <a:endParaRPr lang="en-GB" sz="1600" dirty="0">
                        <a:effectLst/>
                        <a:latin typeface="Calibri"/>
                        <a:ea typeface="Calibri"/>
                        <a:cs typeface="Arial"/>
                      </a:endParaRPr>
                    </a:p>
                  </a:txBody>
                  <a:tcPr marL="68580" marR="68580" marT="0" marB="0"/>
                </a:tc>
              </a:tr>
              <a:tr h="943879">
                <a:tc>
                  <a:txBody>
                    <a:bodyPr/>
                    <a:lstStyle/>
                    <a:p>
                      <a:pPr marL="68580">
                        <a:lnSpc>
                          <a:spcPts val="1500"/>
                        </a:lnSpc>
                        <a:spcAft>
                          <a:spcPts val="0"/>
                        </a:spcAft>
                      </a:pPr>
                      <a:r>
                        <a:rPr lang="fr-FR" sz="1600" dirty="0">
                          <a:effectLst/>
                          <a:latin typeface="Times New Roman"/>
                          <a:ea typeface="Times New Roman"/>
                          <a:cs typeface="Arial"/>
                        </a:rPr>
                        <a:t>Fixe des dispositions pour le règlement, le développement et la facilitation des TIC, y compris les télécommunications, et pour les questions y afférentes.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txBody>
                  <a:tcPr marL="68580" marR="68580" marT="0" marB="0"/>
                </a:tc>
              </a:tr>
              <a:tr h="629252">
                <a:tc>
                  <a:txBody>
                    <a:bodyPr/>
                    <a:lstStyle/>
                    <a:p>
                      <a:pPr marL="68580">
                        <a:lnSpc>
                          <a:spcPts val="1500"/>
                        </a:lnSpc>
                        <a:spcAft>
                          <a:spcPts val="0"/>
                        </a:spcAft>
                      </a:pPr>
                      <a:r>
                        <a:rPr lang="fr-FR" sz="1600">
                          <a:effectLst/>
                          <a:latin typeface="Times New Roman"/>
                          <a:ea typeface="Times New Roman"/>
                          <a:cs typeface="Arial"/>
                        </a:rPr>
                        <a:t>Etablit le principe de concurrence et apporte la garantie de L'État pour  concurrence saine et loyale dans le secteur des TIC.</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r h="612472">
                <a:tc>
                  <a:txBody>
                    <a:bodyPr/>
                    <a:lstStyle/>
                    <a:p>
                      <a:pPr marL="68580">
                        <a:lnSpc>
                          <a:spcPts val="1500"/>
                        </a:lnSpc>
                        <a:spcAft>
                          <a:spcPts val="0"/>
                        </a:spcAft>
                      </a:pPr>
                      <a:r>
                        <a:rPr lang="fr-FR" sz="1600">
                          <a:effectLst/>
                          <a:latin typeface="Times New Roman"/>
                          <a:ea typeface="Times New Roman"/>
                          <a:cs typeface="Arial"/>
                        </a:rPr>
                        <a:t>Définit les prérogatives du Ministère  </a:t>
                      </a:r>
                      <a:endParaRPr lang="en-GB" sz="1600">
                        <a:effectLst/>
                        <a:latin typeface="Calibri"/>
                        <a:ea typeface="Calibri"/>
                        <a:cs typeface="Arial"/>
                      </a:endParaRPr>
                    </a:p>
                  </a:txBody>
                  <a:tcPr marL="68580" marR="68580" marT="0" marB="0"/>
                </a:tc>
                <a:tc>
                  <a:txBody>
                    <a:bodyPr/>
                    <a:lstStyle/>
                    <a:p>
                      <a:pPr marL="457200" algn="just">
                        <a:lnSpc>
                          <a:spcPts val="1500"/>
                        </a:lnSpc>
                        <a:spcAft>
                          <a:spcPts val="0"/>
                        </a:spcAft>
                      </a:pPr>
                      <a:r>
                        <a:rPr lang="fr-FR" sz="1600" b="1">
                          <a:solidFill>
                            <a:srgbClr val="FF0000"/>
                          </a:solidFill>
                          <a:effectLst/>
                          <a:latin typeface="Times New Roman"/>
                          <a:ea typeface="Times New Roman"/>
                          <a:cs typeface="Arial"/>
                        </a:rPr>
                        <a:t>Loi N°117/AN/01/4ème L  du 21 janvier 2001</a:t>
                      </a:r>
                      <a:endParaRPr lang="en-GB" sz="1600">
                        <a:effectLst/>
                        <a:latin typeface="Calibri"/>
                        <a:ea typeface="Calibri"/>
                        <a:cs typeface="Arial"/>
                      </a:endParaRPr>
                    </a:p>
                  </a:txBody>
                  <a:tcPr marL="68580" marR="68580" marT="0" marB="0"/>
                </a:tc>
              </a:tr>
              <a:tr h="629252">
                <a:tc>
                  <a:txBody>
                    <a:bodyPr/>
                    <a:lstStyle/>
                    <a:p>
                      <a:pPr marL="68580" algn="just">
                        <a:lnSpc>
                          <a:spcPts val="1500"/>
                        </a:lnSpc>
                        <a:spcAft>
                          <a:spcPts val="0"/>
                        </a:spcAft>
                      </a:pPr>
                      <a:r>
                        <a:rPr lang="fr-FR" sz="1600">
                          <a:effectLst/>
                          <a:latin typeface="Times New Roman"/>
                          <a:ea typeface="Times New Roman"/>
                          <a:cs typeface="Arial"/>
                        </a:rPr>
                        <a:t>Institue une Agence Djiboutienne de Régulation des TIC (ADRT) indépendante et définit ses fonctions et prérogatives;</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r h="629252">
                <a:tc>
                  <a:txBody>
                    <a:bodyPr/>
                    <a:lstStyle/>
                    <a:p>
                      <a:pPr marL="68580">
                        <a:lnSpc>
                          <a:spcPts val="1500"/>
                        </a:lnSpc>
                        <a:spcAft>
                          <a:spcPts val="0"/>
                        </a:spcAft>
                      </a:pPr>
                      <a:r>
                        <a:rPr lang="fr-FR" sz="1600">
                          <a:effectLst/>
                          <a:latin typeface="Times New Roman"/>
                          <a:ea typeface="Times New Roman"/>
                          <a:cs typeface="Arial"/>
                        </a:rPr>
                        <a:t>Institue les régimes applicables en matière de réseaux et services de télécommunications</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r>
                        <a:rPr lang="fr-FR" sz="1600" b="1" dirty="0" smtClean="0">
                          <a:solidFill>
                            <a:srgbClr val="FF0000"/>
                          </a:solidFill>
                          <a:effectLst/>
                          <a:latin typeface="Times New Roman"/>
                          <a:ea typeface="Calibri"/>
                          <a:cs typeface="Arial"/>
                        </a:rPr>
                        <a:t>Non applicable</a:t>
                      </a:r>
                      <a:endParaRPr lang="en-GB" sz="1600" dirty="0">
                        <a:effectLst/>
                        <a:latin typeface="Calibri"/>
                        <a:ea typeface="Calibri"/>
                        <a:cs typeface="Arial"/>
                      </a:endParaRPr>
                    </a:p>
                  </a:txBody>
                  <a:tcPr marL="68580" marR="68580" marT="0" marB="0"/>
                </a:tc>
              </a:tr>
              <a:tr h="612472">
                <a:tc>
                  <a:txBody>
                    <a:bodyPr/>
                    <a:lstStyle/>
                    <a:p>
                      <a:pPr marL="68580">
                        <a:lnSpc>
                          <a:spcPts val="1500"/>
                        </a:lnSpc>
                        <a:spcAft>
                          <a:spcPts val="0"/>
                        </a:spcAft>
                      </a:pPr>
                      <a:r>
                        <a:rPr lang="fr-FR" sz="1600">
                          <a:effectLst/>
                          <a:latin typeface="Times New Roman"/>
                          <a:ea typeface="Times New Roman"/>
                          <a:cs typeface="Arial"/>
                        </a:rPr>
                        <a:t>Etablit les règles applicables à l’interconnexion</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Non applicable</a:t>
                      </a:r>
                      <a:endParaRPr lang="en-GB"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12497730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z="2000" b="1" dirty="0"/>
              <a:t>Loi n°80/AN/04/5ème L, relative à la réforme du Secteur </a:t>
            </a:r>
            <a:r>
              <a:rPr lang="fr-FR" sz="2000" b="1" dirty="0" smtClean="0"/>
              <a:t>TIC (suite)</a:t>
            </a:r>
            <a:r>
              <a:rPr lang="en-GB" sz="2000" dirty="0"/>
              <a:t/>
            </a:r>
            <a:br>
              <a:rPr lang="en-GB" sz="2000" dirty="0"/>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83972745"/>
              </p:ext>
            </p:extLst>
          </p:nvPr>
        </p:nvGraphicFramePr>
        <p:xfrm>
          <a:off x="549275" y="1600200"/>
          <a:ext cx="8042276" cy="4685128"/>
        </p:xfrm>
        <a:graphic>
          <a:graphicData uri="http://schemas.openxmlformats.org/drawingml/2006/table">
            <a:tbl>
              <a:tblPr firstRow="1" bandRow="1">
                <a:tableStyleId>{5C22544A-7EE6-4342-B048-85BDC9FD1C3A}</a:tableStyleId>
              </a:tblPr>
              <a:tblGrid>
                <a:gridCol w="4021138"/>
                <a:gridCol w="4021138"/>
              </a:tblGrid>
              <a:tr h="577727">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Principales dispositions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Etat de mise en œuvre</a:t>
                      </a:r>
                      <a:endParaRPr lang="en-GB" sz="1600" dirty="0">
                        <a:effectLst/>
                        <a:latin typeface="Calibri"/>
                        <a:ea typeface="Calibri"/>
                        <a:cs typeface="Arial"/>
                      </a:endParaRPr>
                    </a:p>
                  </a:txBody>
                  <a:tcPr marL="68580" marR="68580" marT="0" marB="0"/>
                </a:tc>
              </a:tr>
              <a:tr h="593555">
                <a:tc>
                  <a:txBody>
                    <a:bodyPr/>
                    <a:lstStyle/>
                    <a:p>
                      <a:pPr marL="68580">
                        <a:lnSpc>
                          <a:spcPts val="1500"/>
                        </a:lnSpc>
                        <a:spcAft>
                          <a:spcPts val="0"/>
                        </a:spcAft>
                      </a:pPr>
                      <a:r>
                        <a:rPr lang="fr-FR" sz="1600" dirty="0">
                          <a:effectLst/>
                          <a:latin typeface="Times New Roman"/>
                          <a:ea typeface="Times New Roman"/>
                          <a:cs typeface="Arial"/>
                        </a:rPr>
                        <a:t>Définit les règles applicables aux ressources naturelles (Spectre de fréquences et Plan de Numérotation)</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r h="593555">
                <a:tc>
                  <a:txBody>
                    <a:bodyPr/>
                    <a:lstStyle/>
                    <a:p>
                      <a:pPr marL="68580">
                        <a:lnSpc>
                          <a:spcPts val="1500"/>
                        </a:lnSpc>
                        <a:spcAft>
                          <a:spcPts val="0"/>
                        </a:spcAft>
                      </a:pPr>
                      <a:r>
                        <a:rPr lang="fr-FR" sz="1600">
                          <a:effectLst/>
                          <a:latin typeface="Times New Roman"/>
                          <a:ea typeface="Times New Roman"/>
                          <a:cs typeface="Arial"/>
                        </a:rPr>
                        <a:t>Définit les règles d’homologation des équipements TIC</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 </a:t>
                      </a:r>
                      <a:endParaRPr lang="en-GB" sz="1600" dirty="0">
                        <a:effectLst/>
                        <a:latin typeface="Calibri"/>
                        <a:ea typeface="Calibri"/>
                        <a:cs typeface="Arial"/>
                      </a:endParaRPr>
                    </a:p>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r h="577727">
                <a:tc>
                  <a:txBody>
                    <a:bodyPr/>
                    <a:lstStyle/>
                    <a:p>
                      <a:pPr marL="68580">
                        <a:lnSpc>
                          <a:spcPts val="1500"/>
                        </a:lnSpc>
                        <a:spcAft>
                          <a:spcPts val="0"/>
                        </a:spcAft>
                      </a:pPr>
                      <a:r>
                        <a:rPr lang="fr-FR" sz="1600">
                          <a:effectLst/>
                          <a:latin typeface="Times New Roman"/>
                          <a:ea typeface="Times New Roman"/>
                          <a:cs typeface="Arial"/>
                        </a:rPr>
                        <a:t>Accorde une exclusivité à Djibouti Télécom</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Réalisé de fait</a:t>
                      </a:r>
                      <a:endParaRPr lang="en-GB" sz="1600" dirty="0">
                        <a:effectLst/>
                        <a:latin typeface="Calibri"/>
                        <a:ea typeface="Calibri"/>
                        <a:cs typeface="Arial"/>
                      </a:endParaRPr>
                    </a:p>
                  </a:txBody>
                  <a:tcPr marL="68580" marR="68580" marT="0" marB="0"/>
                </a:tc>
              </a:tr>
              <a:tr h="577727">
                <a:tc>
                  <a:txBody>
                    <a:bodyPr/>
                    <a:lstStyle/>
                    <a:p>
                      <a:pPr marL="68580">
                        <a:lnSpc>
                          <a:spcPts val="1500"/>
                        </a:lnSpc>
                        <a:spcAft>
                          <a:spcPts val="0"/>
                        </a:spcAft>
                      </a:pPr>
                      <a:r>
                        <a:rPr lang="fr-FR" sz="1600" dirty="0">
                          <a:effectLst/>
                          <a:latin typeface="Times New Roman"/>
                          <a:ea typeface="Times New Roman"/>
                          <a:cs typeface="Arial"/>
                        </a:rPr>
                        <a:t>Etablit une réglementation des taux, droits et tarifs</a:t>
                      </a:r>
                      <a:endParaRPr lang="en-GB" sz="1600" dirty="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Réalisé de fait par Djibouti Télécom</a:t>
                      </a:r>
                      <a:endParaRPr lang="en-GB" sz="1600" dirty="0">
                        <a:effectLst/>
                        <a:latin typeface="Calibri"/>
                        <a:ea typeface="Calibri"/>
                        <a:cs typeface="Arial"/>
                      </a:endParaRPr>
                    </a:p>
                  </a:txBody>
                  <a:tcPr marL="68580" marR="68580" marT="0" marB="0"/>
                </a:tc>
              </a:tr>
              <a:tr h="593555">
                <a:tc>
                  <a:txBody>
                    <a:bodyPr/>
                    <a:lstStyle/>
                    <a:p>
                      <a:pPr marL="68580">
                        <a:lnSpc>
                          <a:spcPts val="1500"/>
                        </a:lnSpc>
                        <a:spcAft>
                          <a:spcPts val="0"/>
                        </a:spcAft>
                      </a:pPr>
                      <a:r>
                        <a:rPr lang="fr-FR" sz="1600">
                          <a:effectLst/>
                          <a:latin typeface="Times New Roman"/>
                          <a:ea typeface="Times New Roman"/>
                          <a:cs typeface="Arial"/>
                        </a:rPr>
                        <a:t>Création du Fonds d'accès universel aux TIC, géré par l'Agence de régulation </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r h="577727">
                <a:tc>
                  <a:txBody>
                    <a:bodyPr/>
                    <a:lstStyle/>
                    <a:p>
                      <a:pPr marL="68580">
                        <a:lnSpc>
                          <a:spcPts val="1500"/>
                        </a:lnSpc>
                        <a:spcAft>
                          <a:spcPts val="0"/>
                        </a:spcAft>
                      </a:pPr>
                      <a:r>
                        <a:rPr lang="fr-FR" sz="1600">
                          <a:effectLst/>
                          <a:latin typeface="Times New Roman"/>
                          <a:ea typeface="Times New Roman"/>
                          <a:cs typeface="Arial"/>
                        </a:rPr>
                        <a:t>Définit les infractions et le Régime de Sanctions</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Non applicable</a:t>
                      </a:r>
                      <a:endParaRPr lang="en-GB" sz="1600" dirty="0">
                        <a:effectLst/>
                        <a:latin typeface="Calibri"/>
                        <a:ea typeface="Calibri"/>
                        <a:cs typeface="Arial"/>
                      </a:endParaRPr>
                    </a:p>
                  </a:txBody>
                  <a:tcPr marL="68580" marR="68580" marT="0" marB="0"/>
                </a:tc>
              </a:tr>
              <a:tr h="593555">
                <a:tc>
                  <a:txBody>
                    <a:bodyPr/>
                    <a:lstStyle/>
                    <a:p>
                      <a:pPr marL="68580">
                        <a:lnSpc>
                          <a:spcPts val="1500"/>
                        </a:lnSpc>
                        <a:spcAft>
                          <a:spcPts val="0"/>
                        </a:spcAft>
                      </a:pPr>
                      <a:r>
                        <a:rPr lang="fr-FR" sz="1600">
                          <a:effectLst/>
                          <a:latin typeface="Times New Roman"/>
                          <a:ea typeface="Times New Roman"/>
                          <a:cs typeface="Arial"/>
                        </a:rPr>
                        <a:t>Etablit une obligation de Cahier de charges et accorde une exclusivité à Djibouti Télécom</a:t>
                      </a:r>
                      <a:endParaRPr lang="en-GB" sz="1600">
                        <a:effectLst/>
                        <a:latin typeface="Calibri"/>
                        <a:ea typeface="Calibri"/>
                        <a:cs typeface="Arial"/>
                      </a:endParaRPr>
                    </a:p>
                  </a:txBody>
                  <a:tcPr marL="68580" marR="68580" marT="0" marB="0"/>
                </a:tc>
                <a:tc>
                  <a:txBody>
                    <a:bodyPr/>
                    <a:lstStyle/>
                    <a:p>
                      <a:pPr marL="457200" algn="ctr">
                        <a:lnSpc>
                          <a:spcPts val="1500"/>
                        </a:lnSpc>
                        <a:spcAft>
                          <a:spcPts val="0"/>
                        </a:spcAft>
                      </a:pPr>
                      <a:r>
                        <a:rPr lang="fr-FR" sz="1600" b="1" dirty="0">
                          <a:solidFill>
                            <a:srgbClr val="FF0000"/>
                          </a:solidFill>
                          <a:effectLst/>
                          <a:latin typeface="Times New Roman"/>
                          <a:ea typeface="Calibri"/>
                          <a:cs typeface="Arial"/>
                        </a:rPr>
                        <a:t>Non Réalisé</a:t>
                      </a:r>
                      <a:endParaRPr lang="en-GB"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2610210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341882"/>
            <a:ext cx="8042276" cy="1102649"/>
          </a:xfrm>
        </p:spPr>
        <p:txBody>
          <a:bodyPr/>
          <a:lstStyle/>
          <a:p>
            <a:r>
              <a:rPr lang="fr-FR" sz="2400" b="1" dirty="0"/>
              <a:t>Répartition actuelle des Principales fonctions et responsabilités</a:t>
            </a:r>
            <a:r>
              <a:rPr lang="en-GB" sz="2400" dirty="0"/>
              <a:t> </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0635679"/>
              </p:ext>
            </p:extLst>
          </p:nvPr>
        </p:nvGraphicFramePr>
        <p:xfrm>
          <a:off x="296897" y="1660573"/>
          <a:ext cx="8294654" cy="4702864"/>
        </p:xfrm>
        <a:graphic>
          <a:graphicData uri="http://schemas.openxmlformats.org/drawingml/2006/table">
            <a:tbl>
              <a:tblPr firstRow="1" bandRow="1">
                <a:tableStyleId>{5C22544A-7EE6-4342-B048-85BDC9FD1C3A}</a:tableStyleId>
              </a:tblPr>
              <a:tblGrid>
                <a:gridCol w="2764885"/>
                <a:gridCol w="3898644"/>
                <a:gridCol w="1631125"/>
              </a:tblGrid>
              <a:tr h="700945">
                <a:tc>
                  <a:txBody>
                    <a:bodyPr/>
                    <a:lstStyle/>
                    <a:p>
                      <a:pPr>
                        <a:lnSpc>
                          <a:spcPts val="1500"/>
                        </a:lnSpc>
                        <a:spcAft>
                          <a:spcPts val="0"/>
                        </a:spcAft>
                      </a:pPr>
                      <a:r>
                        <a:rPr lang="fr-FR" sz="1800" b="1" dirty="0">
                          <a:solidFill>
                            <a:srgbClr val="000000"/>
                          </a:solidFill>
                          <a:effectLst/>
                          <a:latin typeface="Segoe UI"/>
                          <a:ea typeface="Times New Roman"/>
                          <a:cs typeface="Arial"/>
                        </a:rPr>
                        <a:t>Fonction</a:t>
                      </a:r>
                      <a:endParaRPr lang="en-GB" sz="1800" dirty="0">
                        <a:effectLst/>
                        <a:latin typeface="Calibri"/>
                        <a:ea typeface="Calibri"/>
                        <a:cs typeface="Arial"/>
                      </a:endParaRPr>
                    </a:p>
                  </a:txBody>
                  <a:tcPr marL="68580" marR="68580" marT="0" marB="0"/>
                </a:tc>
                <a:tc>
                  <a:txBody>
                    <a:bodyPr/>
                    <a:lstStyle/>
                    <a:p>
                      <a:pPr>
                        <a:lnSpc>
                          <a:spcPts val="1500"/>
                        </a:lnSpc>
                        <a:spcAft>
                          <a:spcPts val="0"/>
                        </a:spcAft>
                      </a:pPr>
                      <a:r>
                        <a:rPr lang="fr-FR" sz="1800" b="1" dirty="0">
                          <a:solidFill>
                            <a:srgbClr val="000000"/>
                          </a:solidFill>
                          <a:effectLst/>
                          <a:latin typeface="Segoe UI"/>
                          <a:ea typeface="Times New Roman"/>
                          <a:cs typeface="Arial"/>
                        </a:rPr>
                        <a:t>Nature de la fonction et affectation normale</a:t>
                      </a:r>
                      <a:endParaRPr lang="en-GB" sz="1800" dirty="0">
                        <a:effectLst/>
                        <a:latin typeface="Calibri"/>
                        <a:ea typeface="Calibri"/>
                        <a:cs typeface="Arial"/>
                      </a:endParaRPr>
                    </a:p>
                  </a:txBody>
                  <a:tcPr marL="68580" marR="68580" marT="0" marB="0"/>
                </a:tc>
                <a:tc>
                  <a:txBody>
                    <a:bodyPr/>
                    <a:lstStyle/>
                    <a:p>
                      <a:pPr>
                        <a:lnSpc>
                          <a:spcPts val="1500"/>
                        </a:lnSpc>
                        <a:spcAft>
                          <a:spcPts val="0"/>
                        </a:spcAft>
                      </a:pPr>
                      <a:r>
                        <a:rPr lang="fr-FR" sz="1800" b="1" dirty="0">
                          <a:solidFill>
                            <a:srgbClr val="000000"/>
                          </a:solidFill>
                          <a:effectLst/>
                          <a:latin typeface="Segoe UI"/>
                          <a:ea typeface="Times New Roman"/>
                          <a:cs typeface="Arial"/>
                        </a:rPr>
                        <a:t>Prise en charge actuelle par </a:t>
                      </a:r>
                      <a:endParaRPr lang="en-GB" sz="1800" dirty="0">
                        <a:effectLst/>
                        <a:latin typeface="Calibri"/>
                        <a:ea typeface="Calibri"/>
                        <a:cs typeface="Arial"/>
                      </a:endParaRPr>
                    </a:p>
                  </a:txBody>
                  <a:tcPr marL="68580" marR="68580" marT="0" marB="0"/>
                </a:tc>
              </a:tr>
              <a:tr h="860275">
                <a:tc>
                  <a:txBody>
                    <a:bodyPr/>
                    <a:lstStyle/>
                    <a:p>
                      <a:pPr>
                        <a:lnSpc>
                          <a:spcPts val="1500"/>
                        </a:lnSpc>
                        <a:spcAft>
                          <a:spcPts val="0"/>
                        </a:spcAft>
                      </a:pPr>
                      <a:r>
                        <a:rPr lang="fr-FR" sz="1800">
                          <a:solidFill>
                            <a:srgbClr val="000000"/>
                          </a:solidFill>
                          <a:effectLst/>
                          <a:latin typeface="Times New Roman"/>
                          <a:ea typeface="Times New Roman"/>
                          <a:cs typeface="Arial"/>
                        </a:rPr>
                        <a:t>Attribution des licences </a:t>
                      </a:r>
                      <a:endParaRPr lang="en-GB" sz="1800">
                        <a:effectLst/>
                        <a:latin typeface="Calibri"/>
                        <a:ea typeface="Calibri"/>
                        <a:cs typeface="Arial"/>
                      </a:endParaRPr>
                    </a:p>
                  </a:txBody>
                  <a:tcPr marL="68580" marR="68580" marT="0" marB="0"/>
                </a:tc>
                <a:tc>
                  <a:txBody>
                    <a:bodyPr/>
                    <a:lstStyle/>
                    <a:p>
                      <a:pPr>
                        <a:lnSpc>
                          <a:spcPts val="1500"/>
                        </a:lnSpc>
                        <a:spcAft>
                          <a:spcPts val="0"/>
                        </a:spcAft>
                      </a:pPr>
                      <a:r>
                        <a:rPr lang="fr-FR" sz="1800" dirty="0">
                          <a:solidFill>
                            <a:srgbClr val="000000"/>
                          </a:solidFill>
                          <a:effectLst/>
                          <a:latin typeface="Segoe UI"/>
                          <a:ea typeface="Times New Roman"/>
                          <a:cs typeface="Arial"/>
                        </a:rPr>
                        <a:t>Aspects réglementaires : Administration</a:t>
                      </a:r>
                      <a:endParaRPr lang="en-GB" sz="1800" dirty="0">
                        <a:effectLst/>
                        <a:latin typeface="Calibri"/>
                        <a:ea typeface="Calibri"/>
                        <a:cs typeface="Arial"/>
                      </a:endParaRPr>
                    </a:p>
                    <a:p>
                      <a:pPr>
                        <a:lnSpc>
                          <a:spcPts val="1500"/>
                        </a:lnSpc>
                        <a:spcAft>
                          <a:spcPts val="0"/>
                        </a:spcAft>
                      </a:pPr>
                      <a:r>
                        <a:rPr lang="fr-FR" sz="1800" dirty="0">
                          <a:solidFill>
                            <a:srgbClr val="000000"/>
                          </a:solidFill>
                          <a:effectLst/>
                          <a:latin typeface="Segoe UI"/>
                          <a:ea typeface="Times New Roman"/>
                          <a:cs typeface="Arial"/>
                        </a:rPr>
                        <a:t>Aspects opérationnels : Organe de régulation</a:t>
                      </a:r>
                      <a:endParaRPr lang="en-GB" sz="1800" dirty="0">
                        <a:effectLst/>
                        <a:latin typeface="Calibri"/>
                        <a:ea typeface="Calibri"/>
                        <a:cs typeface="Arial"/>
                      </a:endParaRPr>
                    </a:p>
                  </a:txBody>
                  <a:tcPr marL="68580" marR="68580" marT="0" marB="0"/>
                </a:tc>
                <a:tc>
                  <a:txBody>
                    <a:bodyPr/>
                    <a:lstStyle/>
                    <a:p>
                      <a:pPr algn="ctr">
                        <a:lnSpc>
                          <a:spcPts val="1500"/>
                        </a:lnSpc>
                        <a:spcAft>
                          <a:spcPts val="0"/>
                        </a:spcAft>
                      </a:pPr>
                      <a:endParaRPr lang="fr-FR" sz="1800" dirty="0" smtClean="0">
                        <a:solidFill>
                          <a:srgbClr val="000000"/>
                        </a:solidFill>
                        <a:effectLst/>
                        <a:latin typeface="Segoe UI"/>
                        <a:ea typeface="Times New Roman"/>
                        <a:cs typeface="Arial"/>
                      </a:endParaRPr>
                    </a:p>
                    <a:p>
                      <a:pPr algn="ctr">
                        <a:lnSpc>
                          <a:spcPts val="1500"/>
                        </a:lnSpc>
                        <a:spcAft>
                          <a:spcPts val="0"/>
                        </a:spcAft>
                      </a:pPr>
                      <a:r>
                        <a:rPr lang="fr-FR" sz="1800" dirty="0" smtClean="0">
                          <a:solidFill>
                            <a:srgbClr val="000000"/>
                          </a:solidFill>
                          <a:effectLst/>
                          <a:latin typeface="Segoe UI"/>
                          <a:ea typeface="Times New Roman"/>
                          <a:cs typeface="Arial"/>
                        </a:rPr>
                        <a:t>?</a:t>
                      </a:r>
                      <a:r>
                        <a:rPr lang="fr-FR" sz="1800" dirty="0">
                          <a:solidFill>
                            <a:srgbClr val="000000"/>
                          </a:solidFill>
                          <a:effectLst/>
                          <a:latin typeface="Segoe UI"/>
                          <a:ea typeface="Times New Roman"/>
                          <a:cs typeface="Arial"/>
                        </a:rPr>
                        <a:t> </a:t>
                      </a:r>
                      <a:endParaRPr lang="en-GB" sz="1800" dirty="0">
                        <a:effectLst/>
                        <a:latin typeface="Calibri"/>
                        <a:ea typeface="Calibri"/>
                        <a:cs typeface="Arial"/>
                      </a:endParaRPr>
                    </a:p>
                  </a:txBody>
                  <a:tcPr marL="68580" marR="68580" marT="0" marB="0"/>
                </a:tc>
              </a:tr>
              <a:tr h="700945">
                <a:tc>
                  <a:txBody>
                    <a:bodyPr/>
                    <a:lstStyle/>
                    <a:p>
                      <a:pPr>
                        <a:lnSpc>
                          <a:spcPts val="1500"/>
                        </a:lnSpc>
                        <a:spcAft>
                          <a:spcPts val="0"/>
                        </a:spcAft>
                      </a:pPr>
                      <a:r>
                        <a:rPr lang="fr-FR" sz="1800">
                          <a:solidFill>
                            <a:srgbClr val="000000"/>
                          </a:solidFill>
                          <a:effectLst/>
                          <a:latin typeface="Times New Roman"/>
                          <a:ea typeface="Calibri"/>
                          <a:cs typeface="Arial"/>
                        </a:rPr>
                        <a:t>Attribution des autorisations </a:t>
                      </a:r>
                      <a:endParaRPr lang="en-GB" sz="1800">
                        <a:effectLst/>
                        <a:latin typeface="Calibri"/>
                        <a:ea typeface="Calibri"/>
                        <a:cs typeface="Arial"/>
                      </a:endParaRPr>
                    </a:p>
                  </a:txBody>
                  <a:tcPr marL="68580" marR="68580" marT="0" marB="0"/>
                </a:tc>
                <a:tc>
                  <a:txBody>
                    <a:bodyPr/>
                    <a:lstStyle/>
                    <a:p>
                      <a:pPr>
                        <a:lnSpc>
                          <a:spcPts val="1500"/>
                        </a:lnSpc>
                        <a:spcAft>
                          <a:spcPts val="0"/>
                        </a:spcAft>
                      </a:pPr>
                      <a:r>
                        <a:rPr lang="fr-FR" sz="1800">
                          <a:solidFill>
                            <a:srgbClr val="000000"/>
                          </a:solidFill>
                          <a:effectLst/>
                          <a:latin typeface="Segoe UI"/>
                          <a:ea typeface="Times New Roman"/>
                          <a:cs typeface="Arial"/>
                        </a:rPr>
                        <a:t>Aspects Réglementaires : Administration</a:t>
                      </a:r>
                      <a:endParaRPr lang="en-GB" sz="1800">
                        <a:effectLst/>
                        <a:latin typeface="Calibri"/>
                        <a:ea typeface="Calibri"/>
                        <a:cs typeface="Arial"/>
                      </a:endParaRPr>
                    </a:p>
                  </a:txBody>
                  <a:tcPr marL="68580" marR="68580" marT="0" marB="0"/>
                </a:tc>
                <a:tc>
                  <a:txBody>
                    <a:bodyPr/>
                    <a:lstStyle/>
                    <a:p>
                      <a:pPr algn="ctr">
                        <a:lnSpc>
                          <a:spcPts val="1500"/>
                        </a:lnSpc>
                        <a:spcAft>
                          <a:spcPts val="0"/>
                        </a:spcAft>
                      </a:pPr>
                      <a:endParaRPr lang="en-GB" sz="1800" dirty="0" smtClean="0">
                        <a:effectLst/>
                        <a:latin typeface="Calibri"/>
                        <a:ea typeface="Calibri"/>
                        <a:cs typeface="Arial"/>
                      </a:endParaRPr>
                    </a:p>
                    <a:p>
                      <a:pPr algn="ctr">
                        <a:lnSpc>
                          <a:spcPts val="1500"/>
                        </a:lnSpc>
                        <a:spcAft>
                          <a:spcPts val="0"/>
                        </a:spcAft>
                      </a:pPr>
                      <a:r>
                        <a:rPr lang="en-GB" sz="1800" dirty="0" smtClean="0">
                          <a:effectLst/>
                          <a:latin typeface="Calibri"/>
                          <a:ea typeface="Calibri"/>
                          <a:cs typeface="Arial"/>
                        </a:rPr>
                        <a:t>?</a:t>
                      </a:r>
                      <a:endParaRPr lang="en-GB" sz="1800" dirty="0">
                        <a:effectLst/>
                        <a:latin typeface="Calibri"/>
                        <a:ea typeface="Calibri"/>
                        <a:cs typeface="Arial"/>
                      </a:endParaRPr>
                    </a:p>
                  </a:txBody>
                  <a:tcPr marL="68580" marR="68580" marT="0" marB="0"/>
                </a:tc>
              </a:tr>
              <a:tr h="720149">
                <a:tc>
                  <a:txBody>
                    <a:bodyPr/>
                    <a:lstStyle/>
                    <a:p>
                      <a:pPr>
                        <a:lnSpc>
                          <a:spcPts val="1500"/>
                        </a:lnSpc>
                        <a:spcAft>
                          <a:spcPts val="0"/>
                        </a:spcAft>
                      </a:pPr>
                      <a:r>
                        <a:rPr lang="fr-FR" sz="1800">
                          <a:solidFill>
                            <a:srgbClr val="000000"/>
                          </a:solidFill>
                          <a:effectLst/>
                          <a:latin typeface="Times New Roman"/>
                          <a:ea typeface="Calibri"/>
                          <a:cs typeface="Arial"/>
                        </a:rPr>
                        <a:t>Régulation </a:t>
                      </a:r>
                      <a:r>
                        <a:rPr lang="fr-FR" sz="1800">
                          <a:solidFill>
                            <a:srgbClr val="000000"/>
                          </a:solidFill>
                          <a:effectLst/>
                          <a:latin typeface="Times New Roman"/>
                          <a:ea typeface="Times New Roman"/>
                          <a:cs typeface="Arial"/>
                        </a:rPr>
                        <a:t>et définition des obligations précises de service</a:t>
                      </a:r>
                      <a:endParaRPr lang="en-GB" sz="1800">
                        <a:effectLst/>
                        <a:latin typeface="Calibri"/>
                        <a:ea typeface="Calibri"/>
                        <a:cs typeface="Arial"/>
                      </a:endParaRPr>
                    </a:p>
                  </a:txBody>
                  <a:tcPr marL="68580" marR="68580" marT="0" marB="0"/>
                </a:tc>
                <a:tc>
                  <a:txBody>
                    <a:bodyPr/>
                    <a:lstStyle/>
                    <a:p>
                      <a:pPr>
                        <a:lnSpc>
                          <a:spcPts val="1500"/>
                        </a:lnSpc>
                        <a:spcAft>
                          <a:spcPts val="0"/>
                        </a:spcAft>
                      </a:pPr>
                      <a:r>
                        <a:rPr lang="fr-FR" sz="1800">
                          <a:solidFill>
                            <a:srgbClr val="000000"/>
                          </a:solidFill>
                          <a:effectLst/>
                          <a:latin typeface="Segoe UI"/>
                          <a:ea typeface="Times New Roman"/>
                          <a:cs typeface="Arial"/>
                        </a:rPr>
                        <a:t>Organe de régulation</a:t>
                      </a:r>
                      <a:endParaRPr lang="en-GB" sz="1800">
                        <a:effectLst/>
                        <a:latin typeface="Calibri"/>
                        <a:ea typeface="Calibri"/>
                        <a:cs typeface="Arial"/>
                      </a:endParaRPr>
                    </a:p>
                  </a:txBody>
                  <a:tcPr marL="68580" marR="68580" marT="0" marB="0"/>
                </a:tc>
                <a:tc>
                  <a:txBody>
                    <a:bodyPr/>
                    <a:lstStyle/>
                    <a:p>
                      <a:pPr algn="ctr">
                        <a:lnSpc>
                          <a:spcPts val="1500"/>
                        </a:lnSpc>
                        <a:spcAft>
                          <a:spcPts val="0"/>
                        </a:spcAft>
                      </a:pPr>
                      <a:endParaRPr lang="fr-FR" sz="1800" dirty="0" smtClean="0">
                        <a:solidFill>
                          <a:srgbClr val="000000"/>
                        </a:solidFill>
                        <a:effectLst/>
                        <a:latin typeface="Segoe UI"/>
                        <a:ea typeface="Times New Roman"/>
                        <a:cs typeface="Arial"/>
                      </a:endParaRPr>
                    </a:p>
                    <a:p>
                      <a:pPr algn="ctr">
                        <a:lnSpc>
                          <a:spcPts val="1500"/>
                        </a:lnSpc>
                        <a:spcAft>
                          <a:spcPts val="0"/>
                        </a:spcAft>
                      </a:pPr>
                      <a:r>
                        <a:rPr lang="fr-FR" sz="1800" dirty="0" smtClean="0">
                          <a:solidFill>
                            <a:srgbClr val="000000"/>
                          </a:solidFill>
                          <a:effectLst/>
                          <a:latin typeface="Segoe UI"/>
                          <a:ea typeface="Times New Roman"/>
                          <a:cs typeface="Arial"/>
                        </a:rPr>
                        <a:t>?</a:t>
                      </a:r>
                      <a:endParaRPr lang="en-GB" sz="1800" dirty="0">
                        <a:effectLst/>
                        <a:latin typeface="Calibri"/>
                        <a:ea typeface="Calibri"/>
                        <a:cs typeface="Arial"/>
                      </a:endParaRPr>
                    </a:p>
                  </a:txBody>
                  <a:tcPr marL="68580" marR="68580" marT="0" marB="0"/>
                </a:tc>
              </a:tr>
              <a:tr h="860275">
                <a:tc>
                  <a:txBody>
                    <a:bodyPr/>
                    <a:lstStyle/>
                    <a:p>
                      <a:pPr>
                        <a:lnSpc>
                          <a:spcPts val="1500"/>
                        </a:lnSpc>
                        <a:spcAft>
                          <a:spcPts val="0"/>
                        </a:spcAft>
                      </a:pPr>
                      <a:r>
                        <a:rPr lang="fr-FR" sz="1800">
                          <a:solidFill>
                            <a:srgbClr val="000000"/>
                          </a:solidFill>
                          <a:effectLst/>
                          <a:latin typeface="Times New Roman"/>
                          <a:ea typeface="Calibri"/>
                          <a:cs typeface="Arial"/>
                        </a:rPr>
                        <a:t>Contrôle de l’exercice</a:t>
                      </a:r>
                      <a:endParaRPr lang="en-GB" sz="1800">
                        <a:effectLst/>
                        <a:latin typeface="Calibri"/>
                        <a:ea typeface="Calibri"/>
                        <a:cs typeface="Arial"/>
                      </a:endParaRPr>
                    </a:p>
                  </a:txBody>
                  <a:tcPr marL="68580" marR="68580" marT="0" marB="0"/>
                </a:tc>
                <a:tc>
                  <a:txBody>
                    <a:bodyPr/>
                    <a:lstStyle/>
                    <a:p>
                      <a:pPr>
                        <a:lnSpc>
                          <a:spcPts val="1500"/>
                        </a:lnSpc>
                        <a:spcAft>
                          <a:spcPts val="0"/>
                        </a:spcAft>
                      </a:pPr>
                      <a:r>
                        <a:rPr lang="fr-FR" sz="1800">
                          <a:solidFill>
                            <a:srgbClr val="000000"/>
                          </a:solidFill>
                          <a:effectLst/>
                          <a:latin typeface="Segoe UI"/>
                          <a:ea typeface="Times New Roman"/>
                          <a:cs typeface="Arial"/>
                        </a:rPr>
                        <a:t>Contrôle : Organe de régulation</a:t>
                      </a:r>
                      <a:endParaRPr lang="en-GB" sz="1800">
                        <a:effectLst/>
                        <a:latin typeface="Calibri"/>
                        <a:ea typeface="Calibri"/>
                        <a:cs typeface="Arial"/>
                      </a:endParaRPr>
                    </a:p>
                    <a:p>
                      <a:pPr>
                        <a:lnSpc>
                          <a:spcPts val="1500"/>
                        </a:lnSpc>
                        <a:spcAft>
                          <a:spcPts val="0"/>
                        </a:spcAft>
                      </a:pPr>
                      <a:r>
                        <a:rPr lang="fr-FR" sz="1800">
                          <a:solidFill>
                            <a:srgbClr val="000000"/>
                          </a:solidFill>
                          <a:effectLst/>
                          <a:latin typeface="Segoe UI"/>
                          <a:ea typeface="Times New Roman"/>
                          <a:cs typeface="Arial"/>
                        </a:rPr>
                        <a:t>Régime de sanction : Administration</a:t>
                      </a:r>
                      <a:endParaRPr lang="en-GB" sz="1800">
                        <a:effectLst/>
                        <a:latin typeface="Calibri"/>
                        <a:ea typeface="Calibri"/>
                        <a:cs typeface="Arial"/>
                      </a:endParaRPr>
                    </a:p>
                  </a:txBody>
                  <a:tcPr marL="68580" marR="68580" marT="0" marB="0"/>
                </a:tc>
                <a:tc>
                  <a:txBody>
                    <a:bodyPr/>
                    <a:lstStyle/>
                    <a:p>
                      <a:pPr algn="ctr">
                        <a:lnSpc>
                          <a:spcPts val="1500"/>
                        </a:lnSpc>
                        <a:spcAft>
                          <a:spcPts val="0"/>
                        </a:spcAft>
                      </a:pPr>
                      <a:endParaRPr lang="fr-FR" sz="1800" dirty="0" smtClean="0">
                        <a:solidFill>
                          <a:srgbClr val="000000"/>
                        </a:solidFill>
                        <a:effectLst/>
                        <a:latin typeface="Segoe UI"/>
                        <a:ea typeface="Times New Roman"/>
                        <a:cs typeface="Arial"/>
                      </a:endParaRPr>
                    </a:p>
                    <a:p>
                      <a:pPr algn="ctr">
                        <a:lnSpc>
                          <a:spcPts val="1500"/>
                        </a:lnSpc>
                        <a:spcAft>
                          <a:spcPts val="0"/>
                        </a:spcAft>
                      </a:pPr>
                      <a:r>
                        <a:rPr lang="fr-FR" sz="1800" dirty="0" smtClean="0">
                          <a:solidFill>
                            <a:srgbClr val="000000"/>
                          </a:solidFill>
                          <a:effectLst/>
                          <a:latin typeface="Segoe UI"/>
                          <a:ea typeface="Times New Roman"/>
                          <a:cs typeface="Arial"/>
                        </a:rPr>
                        <a:t>?</a:t>
                      </a:r>
                      <a:r>
                        <a:rPr lang="fr-FR" sz="1800" dirty="0">
                          <a:solidFill>
                            <a:srgbClr val="000000"/>
                          </a:solidFill>
                          <a:effectLst/>
                          <a:latin typeface="Segoe UI"/>
                          <a:ea typeface="Times New Roman"/>
                          <a:cs typeface="Arial"/>
                        </a:rPr>
                        <a:t> </a:t>
                      </a:r>
                      <a:endParaRPr lang="en-GB" sz="1800" dirty="0">
                        <a:effectLst/>
                        <a:latin typeface="Calibri"/>
                        <a:ea typeface="Calibri"/>
                        <a:cs typeface="Arial"/>
                      </a:endParaRPr>
                    </a:p>
                  </a:txBody>
                  <a:tcPr marL="68580" marR="68580" marT="0" marB="0"/>
                </a:tc>
              </a:tr>
              <a:tr h="860275">
                <a:tc>
                  <a:txBody>
                    <a:bodyPr/>
                    <a:lstStyle/>
                    <a:p>
                      <a:pPr>
                        <a:lnSpc>
                          <a:spcPts val="1500"/>
                        </a:lnSpc>
                        <a:spcAft>
                          <a:spcPts val="0"/>
                        </a:spcAft>
                      </a:pPr>
                      <a:r>
                        <a:rPr lang="fr-FR" sz="1800">
                          <a:solidFill>
                            <a:srgbClr val="000000"/>
                          </a:solidFill>
                          <a:effectLst/>
                          <a:latin typeface="Times New Roman"/>
                          <a:ea typeface="Calibri"/>
                          <a:cs typeface="Arial"/>
                        </a:rPr>
                        <a:t>Gestion et administration des  ressources rares (Fréquences, points hauts, numéros, adresses)</a:t>
                      </a:r>
                      <a:endParaRPr lang="en-GB" sz="1800">
                        <a:effectLst/>
                        <a:latin typeface="Calibri"/>
                        <a:ea typeface="Calibri"/>
                        <a:cs typeface="Arial"/>
                      </a:endParaRPr>
                    </a:p>
                  </a:txBody>
                  <a:tcPr marL="68580" marR="68580" marT="0" marB="0"/>
                </a:tc>
                <a:tc>
                  <a:txBody>
                    <a:bodyPr/>
                    <a:lstStyle/>
                    <a:p>
                      <a:pPr>
                        <a:lnSpc>
                          <a:spcPts val="1500"/>
                        </a:lnSpc>
                        <a:spcAft>
                          <a:spcPts val="0"/>
                        </a:spcAft>
                      </a:pPr>
                      <a:r>
                        <a:rPr lang="fr-FR" sz="1800">
                          <a:solidFill>
                            <a:srgbClr val="000000"/>
                          </a:solidFill>
                          <a:effectLst/>
                          <a:latin typeface="Segoe UI"/>
                          <a:ea typeface="Times New Roman"/>
                          <a:cs typeface="Arial"/>
                        </a:rPr>
                        <a:t>Organe de régulation ou divers organes de régulation</a:t>
                      </a:r>
                      <a:endParaRPr lang="en-GB" sz="1800">
                        <a:effectLst/>
                        <a:latin typeface="Calibri"/>
                        <a:ea typeface="Calibri"/>
                        <a:cs typeface="Arial"/>
                      </a:endParaRPr>
                    </a:p>
                  </a:txBody>
                  <a:tcPr marL="68580" marR="68580" marT="0" marB="0"/>
                </a:tc>
                <a:tc>
                  <a:txBody>
                    <a:bodyPr/>
                    <a:lstStyle/>
                    <a:p>
                      <a:pPr algn="ctr">
                        <a:lnSpc>
                          <a:spcPts val="1500"/>
                        </a:lnSpc>
                        <a:spcAft>
                          <a:spcPts val="0"/>
                        </a:spcAft>
                      </a:pPr>
                      <a:endParaRPr lang="fr-FR" sz="1800" dirty="0" smtClean="0">
                        <a:solidFill>
                          <a:srgbClr val="000000"/>
                        </a:solidFill>
                        <a:effectLst/>
                        <a:latin typeface="Segoe UI"/>
                        <a:ea typeface="Times New Roman"/>
                        <a:cs typeface="Arial"/>
                      </a:endParaRPr>
                    </a:p>
                    <a:p>
                      <a:pPr algn="ctr">
                        <a:lnSpc>
                          <a:spcPts val="1500"/>
                        </a:lnSpc>
                        <a:spcAft>
                          <a:spcPts val="0"/>
                        </a:spcAft>
                      </a:pPr>
                      <a:r>
                        <a:rPr lang="fr-FR" sz="1800" dirty="0" smtClean="0">
                          <a:solidFill>
                            <a:srgbClr val="000000"/>
                          </a:solidFill>
                          <a:effectLst/>
                          <a:latin typeface="Segoe UI"/>
                          <a:ea typeface="Times New Roman"/>
                          <a:cs typeface="Arial"/>
                        </a:rPr>
                        <a:t>Djibtel</a:t>
                      </a:r>
                      <a:endParaRPr lang="en-GB" sz="18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322057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293042"/>
            <a:ext cx="8042276" cy="1151490"/>
          </a:xfrm>
        </p:spPr>
        <p:txBody>
          <a:bodyPr/>
          <a:lstStyle/>
          <a:p>
            <a:r>
              <a:rPr lang="fr-FR" sz="2400" b="1" dirty="0"/>
              <a:t>Répartition actuelle des Principales fonctions et responsabilités</a:t>
            </a:r>
            <a:r>
              <a:rPr lang="en-GB" sz="2400" dirty="0"/>
              <a:t> </a:t>
            </a:r>
            <a:r>
              <a:rPr lang="en-GB" sz="2400" dirty="0" smtClean="0"/>
              <a:t>(suite)</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5578884"/>
              </p:ext>
            </p:extLst>
          </p:nvPr>
        </p:nvGraphicFramePr>
        <p:xfrm>
          <a:off x="549275" y="1709412"/>
          <a:ext cx="8042274" cy="4623553"/>
        </p:xfrm>
        <a:graphic>
          <a:graphicData uri="http://schemas.openxmlformats.org/drawingml/2006/table">
            <a:tbl>
              <a:tblPr firstRow="1" bandRow="1">
                <a:tableStyleId>{5C22544A-7EE6-4342-B048-85BDC9FD1C3A}</a:tableStyleId>
              </a:tblPr>
              <a:tblGrid>
                <a:gridCol w="2680758"/>
                <a:gridCol w="3201091"/>
                <a:gridCol w="2160425"/>
              </a:tblGrid>
              <a:tr h="548205">
                <a:tc>
                  <a:txBody>
                    <a:bodyPr/>
                    <a:lstStyle/>
                    <a:p>
                      <a:pPr>
                        <a:lnSpc>
                          <a:spcPts val="1500"/>
                        </a:lnSpc>
                        <a:spcAft>
                          <a:spcPts val="0"/>
                        </a:spcAft>
                      </a:pPr>
                      <a:r>
                        <a:rPr lang="fr-FR" sz="1800" b="1" dirty="0">
                          <a:solidFill>
                            <a:srgbClr val="000000"/>
                          </a:solidFill>
                          <a:effectLst/>
                          <a:latin typeface="Segoe UI"/>
                          <a:ea typeface="Times New Roman"/>
                          <a:cs typeface="Arial"/>
                        </a:rPr>
                        <a:t>Fonction</a:t>
                      </a:r>
                      <a:endParaRPr lang="en-GB" sz="1800" dirty="0">
                        <a:effectLst/>
                        <a:latin typeface="Calibri"/>
                        <a:ea typeface="Calibri"/>
                        <a:cs typeface="Arial"/>
                      </a:endParaRPr>
                    </a:p>
                  </a:txBody>
                  <a:tcPr marL="68580" marR="68580" marT="0" marB="0"/>
                </a:tc>
                <a:tc>
                  <a:txBody>
                    <a:bodyPr/>
                    <a:lstStyle/>
                    <a:p>
                      <a:pPr>
                        <a:lnSpc>
                          <a:spcPts val="1500"/>
                        </a:lnSpc>
                        <a:spcAft>
                          <a:spcPts val="0"/>
                        </a:spcAft>
                      </a:pPr>
                      <a:r>
                        <a:rPr lang="fr-FR" sz="1800" b="1" dirty="0">
                          <a:solidFill>
                            <a:srgbClr val="000000"/>
                          </a:solidFill>
                          <a:effectLst/>
                          <a:latin typeface="Segoe UI"/>
                          <a:ea typeface="Times New Roman"/>
                          <a:cs typeface="Arial"/>
                        </a:rPr>
                        <a:t>Nature de la fonction et affectation normale</a:t>
                      </a:r>
                      <a:endParaRPr lang="en-GB" sz="1800" dirty="0">
                        <a:effectLst/>
                        <a:latin typeface="Calibri"/>
                        <a:ea typeface="Calibri"/>
                        <a:cs typeface="Arial"/>
                      </a:endParaRPr>
                    </a:p>
                  </a:txBody>
                  <a:tcPr marL="68580" marR="68580" marT="0" marB="0"/>
                </a:tc>
                <a:tc>
                  <a:txBody>
                    <a:bodyPr/>
                    <a:lstStyle/>
                    <a:p>
                      <a:pPr>
                        <a:lnSpc>
                          <a:spcPts val="1500"/>
                        </a:lnSpc>
                        <a:spcAft>
                          <a:spcPts val="0"/>
                        </a:spcAft>
                      </a:pPr>
                      <a:r>
                        <a:rPr lang="fr-FR" sz="1800" b="1" dirty="0">
                          <a:solidFill>
                            <a:srgbClr val="000000"/>
                          </a:solidFill>
                          <a:effectLst/>
                          <a:latin typeface="Segoe UI"/>
                          <a:ea typeface="Times New Roman"/>
                          <a:cs typeface="Arial"/>
                        </a:rPr>
                        <a:t>Prise en charge actuelle par </a:t>
                      </a:r>
                      <a:endParaRPr lang="en-GB" sz="1800" dirty="0">
                        <a:effectLst/>
                        <a:latin typeface="Calibri"/>
                        <a:ea typeface="Calibri"/>
                        <a:cs typeface="Arial"/>
                      </a:endParaRPr>
                    </a:p>
                  </a:txBody>
                  <a:tcPr marL="68580" marR="68580" marT="0" marB="0"/>
                </a:tc>
              </a:tr>
              <a:tr h="667041">
                <a:tc>
                  <a:txBody>
                    <a:bodyPr/>
                    <a:lstStyle/>
                    <a:p>
                      <a:pPr>
                        <a:lnSpc>
                          <a:spcPts val="1500"/>
                        </a:lnSpc>
                        <a:spcAft>
                          <a:spcPts val="0"/>
                        </a:spcAft>
                      </a:pPr>
                      <a:r>
                        <a:rPr lang="fr-FR" sz="1600" dirty="0">
                          <a:solidFill>
                            <a:srgbClr val="000000"/>
                          </a:solidFill>
                          <a:effectLst/>
                          <a:latin typeface="Times New Roman"/>
                          <a:ea typeface="Times New Roman"/>
                          <a:cs typeface="Arial"/>
                        </a:rPr>
                        <a:t>Homologation des équipements</a:t>
                      </a:r>
                      <a:endParaRPr lang="en-GB" sz="1600" dirty="0">
                        <a:effectLst/>
                        <a:latin typeface="Calibri"/>
                        <a:ea typeface="Calibri"/>
                        <a:cs typeface="Arial"/>
                      </a:endParaRPr>
                    </a:p>
                  </a:txBody>
                  <a:tcPr marL="68580" marR="68580" marT="0" marB="0"/>
                </a:tc>
                <a:tc>
                  <a:txBody>
                    <a:bodyPr/>
                    <a:lstStyle/>
                    <a:p>
                      <a:pPr>
                        <a:lnSpc>
                          <a:spcPts val="1500"/>
                        </a:lnSpc>
                        <a:spcAft>
                          <a:spcPts val="0"/>
                        </a:spcAft>
                      </a:pPr>
                      <a:r>
                        <a:rPr lang="fr-FR" sz="1600" dirty="0">
                          <a:solidFill>
                            <a:srgbClr val="000000"/>
                          </a:solidFill>
                          <a:effectLst/>
                          <a:latin typeface="Segoe UI"/>
                          <a:ea typeface="Times New Roman"/>
                          <a:cs typeface="Arial"/>
                        </a:rPr>
                        <a:t>Organe d’homologation (Centres techniques)</a:t>
                      </a:r>
                      <a:endParaRPr lang="en-GB" sz="1600" dirty="0">
                        <a:effectLst/>
                        <a:latin typeface="Calibri"/>
                        <a:ea typeface="Calibri"/>
                        <a:cs typeface="Arial"/>
                      </a:endParaRPr>
                    </a:p>
                  </a:txBody>
                  <a:tcPr marL="68580" marR="68580" marT="0" marB="0"/>
                </a:tc>
                <a:tc>
                  <a:txBody>
                    <a:bodyPr/>
                    <a:lstStyle/>
                    <a:p>
                      <a:pPr algn="ctr">
                        <a:lnSpc>
                          <a:spcPts val="1500"/>
                        </a:lnSpc>
                        <a:spcAft>
                          <a:spcPts val="0"/>
                        </a:spcAft>
                      </a:pPr>
                      <a:endParaRPr lang="fr-FR" sz="1600" dirty="0" smtClean="0">
                        <a:solidFill>
                          <a:srgbClr val="000000"/>
                        </a:solidFill>
                        <a:effectLst/>
                        <a:latin typeface="Segoe UI"/>
                        <a:ea typeface="Times New Roman"/>
                        <a:cs typeface="Arial"/>
                      </a:endParaRPr>
                    </a:p>
                    <a:p>
                      <a:pPr algn="ctr">
                        <a:lnSpc>
                          <a:spcPts val="1500"/>
                        </a:lnSpc>
                        <a:spcAft>
                          <a:spcPts val="0"/>
                        </a:spcAft>
                      </a:pPr>
                      <a:r>
                        <a:rPr lang="fr-FR" sz="1600" dirty="0" smtClean="0">
                          <a:solidFill>
                            <a:srgbClr val="000000"/>
                          </a:solidFill>
                          <a:effectLst/>
                          <a:latin typeface="Segoe UI"/>
                          <a:ea typeface="Times New Roman"/>
                          <a:cs typeface="Arial"/>
                        </a:rPr>
                        <a:t>Djibtel</a:t>
                      </a:r>
                      <a:endParaRPr lang="en-GB" sz="1600" dirty="0">
                        <a:effectLst/>
                        <a:latin typeface="Calibri"/>
                        <a:ea typeface="Calibri"/>
                        <a:cs typeface="Arial"/>
                      </a:endParaRPr>
                    </a:p>
                  </a:txBody>
                  <a:tcPr marL="68580" marR="68580" marT="0" marB="0"/>
                </a:tc>
              </a:tr>
              <a:tr h="667041">
                <a:tc>
                  <a:txBody>
                    <a:bodyPr/>
                    <a:lstStyle/>
                    <a:p>
                      <a:pPr>
                        <a:lnSpc>
                          <a:spcPts val="1500"/>
                        </a:lnSpc>
                        <a:spcAft>
                          <a:spcPts val="0"/>
                        </a:spcAft>
                      </a:pPr>
                      <a:r>
                        <a:rPr lang="fr-FR" sz="1600">
                          <a:solidFill>
                            <a:srgbClr val="000000"/>
                          </a:solidFill>
                          <a:effectLst/>
                          <a:latin typeface="Times New Roman"/>
                          <a:ea typeface="Times New Roman"/>
                          <a:cs typeface="Arial"/>
                        </a:rPr>
                        <a:t>Normalisation et  respect des standards techniques</a:t>
                      </a:r>
                      <a:endParaRPr lang="en-GB" sz="1600">
                        <a:effectLst/>
                        <a:latin typeface="Calibri"/>
                        <a:ea typeface="Calibri"/>
                        <a:cs typeface="Arial"/>
                      </a:endParaRPr>
                    </a:p>
                  </a:txBody>
                  <a:tcPr marL="68580" marR="68580" marT="0" marB="0"/>
                </a:tc>
                <a:tc>
                  <a:txBody>
                    <a:bodyPr/>
                    <a:lstStyle/>
                    <a:p>
                      <a:pPr>
                        <a:lnSpc>
                          <a:spcPts val="1500"/>
                        </a:lnSpc>
                        <a:spcAft>
                          <a:spcPts val="0"/>
                        </a:spcAft>
                      </a:pPr>
                      <a:r>
                        <a:rPr lang="fr-FR" sz="1600">
                          <a:solidFill>
                            <a:srgbClr val="000000"/>
                          </a:solidFill>
                          <a:effectLst/>
                          <a:latin typeface="Segoe UI"/>
                          <a:ea typeface="Times New Roman"/>
                          <a:cs typeface="Arial"/>
                        </a:rPr>
                        <a:t>Organe de standardisation (Centres techniques) </a:t>
                      </a:r>
                      <a:endParaRPr lang="en-GB" sz="1600">
                        <a:effectLst/>
                        <a:latin typeface="Calibri"/>
                        <a:ea typeface="Calibri"/>
                        <a:cs typeface="Arial"/>
                      </a:endParaRPr>
                    </a:p>
                  </a:txBody>
                  <a:tcPr marL="68580" marR="68580" marT="0" marB="0"/>
                </a:tc>
                <a:tc>
                  <a:txBody>
                    <a:bodyPr/>
                    <a:lstStyle/>
                    <a:p>
                      <a:pPr algn="ctr">
                        <a:lnSpc>
                          <a:spcPts val="1500"/>
                        </a:lnSpc>
                        <a:spcAft>
                          <a:spcPts val="0"/>
                        </a:spcAft>
                      </a:pPr>
                      <a:endParaRPr lang="fr-FR" sz="1600" dirty="0" smtClean="0">
                        <a:solidFill>
                          <a:srgbClr val="000000"/>
                        </a:solidFill>
                        <a:effectLst/>
                        <a:latin typeface="Segoe UI"/>
                        <a:ea typeface="Times New Roman"/>
                        <a:cs typeface="Arial"/>
                      </a:endParaRPr>
                    </a:p>
                    <a:p>
                      <a:pPr algn="ctr">
                        <a:lnSpc>
                          <a:spcPts val="1500"/>
                        </a:lnSpc>
                        <a:spcAft>
                          <a:spcPts val="0"/>
                        </a:spcAft>
                      </a:pPr>
                      <a:r>
                        <a:rPr lang="fr-FR" sz="1600" dirty="0" smtClean="0">
                          <a:solidFill>
                            <a:srgbClr val="000000"/>
                          </a:solidFill>
                          <a:effectLst/>
                          <a:latin typeface="Segoe UI"/>
                          <a:ea typeface="Times New Roman"/>
                          <a:cs typeface="Arial"/>
                        </a:rPr>
                        <a:t>Djibtel</a:t>
                      </a:r>
                      <a:endParaRPr lang="en-GB" sz="1600" dirty="0">
                        <a:effectLst/>
                        <a:latin typeface="Calibri"/>
                        <a:ea typeface="Calibri"/>
                        <a:cs typeface="Arial"/>
                      </a:endParaRPr>
                    </a:p>
                  </a:txBody>
                  <a:tcPr marL="68580" marR="68580" marT="0" marB="0"/>
                </a:tc>
              </a:tr>
              <a:tr h="1370633">
                <a:tc>
                  <a:txBody>
                    <a:bodyPr/>
                    <a:lstStyle/>
                    <a:p>
                      <a:pPr>
                        <a:lnSpc>
                          <a:spcPts val="1500"/>
                        </a:lnSpc>
                        <a:spcAft>
                          <a:spcPts val="0"/>
                        </a:spcAft>
                      </a:pPr>
                      <a:r>
                        <a:rPr lang="fr-FR" sz="1600" dirty="0">
                          <a:solidFill>
                            <a:srgbClr val="000000"/>
                          </a:solidFill>
                          <a:effectLst/>
                          <a:latin typeface="Times New Roman"/>
                          <a:ea typeface="Calibri"/>
                          <a:cs typeface="Arial"/>
                        </a:rPr>
                        <a:t>Arbitrage et contrôle de la concurrence </a:t>
                      </a:r>
                      <a:endParaRPr lang="en-GB" sz="1600" dirty="0">
                        <a:effectLst/>
                        <a:latin typeface="Calibri"/>
                        <a:ea typeface="Calibri"/>
                        <a:cs typeface="Arial"/>
                      </a:endParaRPr>
                    </a:p>
                  </a:txBody>
                  <a:tcPr marL="68580" marR="68580" marT="0" marB="0"/>
                </a:tc>
                <a:tc>
                  <a:txBody>
                    <a:bodyPr/>
                    <a:lstStyle/>
                    <a:p>
                      <a:pPr>
                        <a:lnSpc>
                          <a:spcPts val="1500"/>
                        </a:lnSpc>
                        <a:spcAft>
                          <a:spcPts val="0"/>
                        </a:spcAft>
                      </a:pPr>
                      <a:r>
                        <a:rPr lang="fr-FR" sz="1600" dirty="0">
                          <a:solidFill>
                            <a:srgbClr val="000000"/>
                          </a:solidFill>
                          <a:effectLst/>
                          <a:latin typeface="Segoe UI"/>
                          <a:ea typeface="Times New Roman"/>
                          <a:cs typeface="Arial"/>
                        </a:rPr>
                        <a:t>Option 1 : Organe de régulation </a:t>
                      </a:r>
                      <a:endParaRPr lang="en-GB" sz="1600" dirty="0">
                        <a:effectLst/>
                        <a:latin typeface="Calibri"/>
                        <a:ea typeface="Calibri"/>
                        <a:cs typeface="Arial"/>
                      </a:endParaRPr>
                    </a:p>
                    <a:p>
                      <a:pPr>
                        <a:lnSpc>
                          <a:spcPts val="1500"/>
                        </a:lnSpc>
                        <a:spcAft>
                          <a:spcPts val="0"/>
                        </a:spcAft>
                      </a:pPr>
                      <a:r>
                        <a:rPr lang="fr-FR" sz="1600" dirty="0">
                          <a:solidFill>
                            <a:srgbClr val="000000"/>
                          </a:solidFill>
                          <a:effectLst/>
                          <a:latin typeface="Segoe UI"/>
                          <a:ea typeface="Times New Roman"/>
                          <a:cs typeface="Arial"/>
                        </a:rPr>
                        <a:t>Option 2 : </a:t>
                      </a:r>
                      <a:endParaRPr lang="en-GB" sz="1600" dirty="0">
                        <a:effectLst/>
                        <a:latin typeface="Calibri"/>
                        <a:ea typeface="Calibri"/>
                        <a:cs typeface="Arial"/>
                      </a:endParaRPr>
                    </a:p>
                    <a:p>
                      <a:pPr marL="342900" lvl="0" indent="-342900">
                        <a:lnSpc>
                          <a:spcPts val="1500"/>
                        </a:lnSpc>
                        <a:spcAft>
                          <a:spcPts val="0"/>
                        </a:spcAft>
                        <a:buFont typeface="Calibri"/>
                        <a:buChar char="-"/>
                      </a:pPr>
                      <a:r>
                        <a:rPr lang="fr-FR" sz="1600" dirty="0">
                          <a:solidFill>
                            <a:srgbClr val="000000"/>
                          </a:solidFill>
                          <a:effectLst/>
                          <a:latin typeface="Segoe UI"/>
                          <a:ea typeface="Times New Roman"/>
                          <a:cs typeface="Arial"/>
                        </a:rPr>
                        <a:t>Expertise : Organe de régulation</a:t>
                      </a:r>
                      <a:endParaRPr lang="en-GB" sz="1600" dirty="0">
                        <a:effectLst/>
                        <a:latin typeface="Calibri"/>
                        <a:ea typeface="Calibri"/>
                        <a:cs typeface="Arial"/>
                      </a:endParaRPr>
                    </a:p>
                    <a:p>
                      <a:pPr marL="342900" lvl="0" indent="-342900">
                        <a:lnSpc>
                          <a:spcPts val="1500"/>
                        </a:lnSpc>
                        <a:spcAft>
                          <a:spcPts val="0"/>
                        </a:spcAft>
                        <a:buFont typeface="Calibri"/>
                        <a:buChar char="-"/>
                      </a:pPr>
                      <a:r>
                        <a:rPr lang="fr-FR" sz="1600" dirty="0">
                          <a:solidFill>
                            <a:srgbClr val="000000"/>
                          </a:solidFill>
                          <a:effectLst/>
                          <a:latin typeface="Segoe UI"/>
                          <a:ea typeface="Times New Roman"/>
                          <a:cs typeface="Arial"/>
                        </a:rPr>
                        <a:t>Mise en œuvre : Administrations</a:t>
                      </a:r>
                      <a:endParaRPr lang="en-GB" sz="1600" dirty="0">
                        <a:effectLst/>
                        <a:latin typeface="Calibri"/>
                        <a:ea typeface="Calibri"/>
                        <a:cs typeface="Arial"/>
                      </a:endParaRPr>
                    </a:p>
                  </a:txBody>
                  <a:tcPr marL="68580" marR="68580" marT="0" marB="0"/>
                </a:tc>
                <a:tc>
                  <a:txBody>
                    <a:bodyPr/>
                    <a:lstStyle/>
                    <a:p>
                      <a:pPr algn="ctr">
                        <a:lnSpc>
                          <a:spcPts val="1500"/>
                        </a:lnSpc>
                        <a:spcAft>
                          <a:spcPts val="0"/>
                        </a:spcAft>
                      </a:pPr>
                      <a:endParaRPr lang="fr-FR" sz="1600" dirty="0" smtClean="0">
                        <a:solidFill>
                          <a:srgbClr val="000000"/>
                        </a:solidFill>
                        <a:effectLst/>
                        <a:latin typeface="Segoe UI"/>
                        <a:ea typeface="Times New Roman"/>
                        <a:cs typeface="Arial"/>
                      </a:endParaRPr>
                    </a:p>
                    <a:p>
                      <a:pPr algn="ctr">
                        <a:lnSpc>
                          <a:spcPts val="1500"/>
                        </a:lnSpc>
                        <a:spcAft>
                          <a:spcPts val="0"/>
                        </a:spcAft>
                      </a:pPr>
                      <a:r>
                        <a:rPr lang="fr-FR" sz="1600" dirty="0" smtClean="0">
                          <a:solidFill>
                            <a:srgbClr val="000000"/>
                          </a:solidFill>
                          <a:effectLst/>
                          <a:latin typeface="Segoe UI"/>
                          <a:ea typeface="Times New Roman"/>
                          <a:cs typeface="Arial"/>
                        </a:rPr>
                        <a:t>?</a:t>
                      </a:r>
                      <a:r>
                        <a:rPr lang="fr-FR" sz="1600" dirty="0">
                          <a:solidFill>
                            <a:srgbClr val="000000"/>
                          </a:solidFill>
                          <a:effectLst/>
                          <a:latin typeface="Segoe UI"/>
                          <a:ea typeface="Times New Roman"/>
                          <a:cs typeface="Arial"/>
                        </a:rPr>
                        <a:t> </a:t>
                      </a:r>
                      <a:endParaRPr lang="en-GB" sz="1600" dirty="0">
                        <a:effectLst/>
                        <a:latin typeface="Calibri"/>
                        <a:ea typeface="Calibri"/>
                        <a:cs typeface="Arial"/>
                      </a:endParaRPr>
                    </a:p>
                  </a:txBody>
                  <a:tcPr marL="68580" marR="68580" marT="0" marB="0"/>
                </a:tc>
              </a:tr>
              <a:tr h="1370633">
                <a:tc>
                  <a:txBody>
                    <a:bodyPr/>
                    <a:lstStyle/>
                    <a:p>
                      <a:pPr>
                        <a:lnSpc>
                          <a:spcPts val="1500"/>
                        </a:lnSpc>
                        <a:spcAft>
                          <a:spcPts val="0"/>
                        </a:spcAft>
                      </a:pPr>
                      <a:r>
                        <a:rPr lang="fr-FR" sz="1600">
                          <a:solidFill>
                            <a:srgbClr val="000000"/>
                          </a:solidFill>
                          <a:effectLst/>
                          <a:latin typeface="Times New Roman"/>
                          <a:ea typeface="Times New Roman"/>
                          <a:cs typeface="Arial"/>
                        </a:rPr>
                        <a:t>Règles et tarification d’interconnexion</a:t>
                      </a:r>
                      <a:endParaRPr lang="en-GB" sz="1600">
                        <a:effectLst/>
                        <a:latin typeface="Calibri"/>
                        <a:ea typeface="Calibri"/>
                        <a:cs typeface="Arial"/>
                      </a:endParaRPr>
                    </a:p>
                  </a:txBody>
                  <a:tcPr marL="68580" marR="68580" marT="0" marB="0"/>
                </a:tc>
                <a:tc>
                  <a:txBody>
                    <a:bodyPr/>
                    <a:lstStyle/>
                    <a:p>
                      <a:pPr>
                        <a:lnSpc>
                          <a:spcPts val="1500"/>
                        </a:lnSpc>
                        <a:spcAft>
                          <a:spcPts val="0"/>
                        </a:spcAft>
                      </a:pPr>
                      <a:r>
                        <a:rPr lang="fr-FR" sz="1600">
                          <a:solidFill>
                            <a:srgbClr val="000000"/>
                          </a:solidFill>
                          <a:effectLst/>
                          <a:latin typeface="Segoe UI"/>
                          <a:ea typeface="Times New Roman"/>
                          <a:cs typeface="Arial"/>
                        </a:rPr>
                        <a:t>Option 1 : Organe de régulation </a:t>
                      </a:r>
                      <a:endParaRPr lang="en-GB" sz="1600">
                        <a:effectLst/>
                        <a:latin typeface="Calibri"/>
                        <a:ea typeface="Calibri"/>
                        <a:cs typeface="Arial"/>
                      </a:endParaRPr>
                    </a:p>
                    <a:p>
                      <a:pPr>
                        <a:lnSpc>
                          <a:spcPts val="1500"/>
                        </a:lnSpc>
                        <a:spcAft>
                          <a:spcPts val="0"/>
                        </a:spcAft>
                      </a:pPr>
                      <a:r>
                        <a:rPr lang="fr-FR" sz="1600">
                          <a:solidFill>
                            <a:srgbClr val="000000"/>
                          </a:solidFill>
                          <a:effectLst/>
                          <a:latin typeface="Segoe UI"/>
                          <a:ea typeface="Times New Roman"/>
                          <a:cs typeface="Arial"/>
                        </a:rPr>
                        <a:t>Option 2 : </a:t>
                      </a:r>
                      <a:endParaRPr lang="en-GB" sz="1600">
                        <a:effectLst/>
                        <a:latin typeface="Calibri"/>
                        <a:ea typeface="Calibri"/>
                        <a:cs typeface="Arial"/>
                      </a:endParaRPr>
                    </a:p>
                    <a:p>
                      <a:pPr marL="342900" lvl="0" indent="-342900">
                        <a:lnSpc>
                          <a:spcPts val="1500"/>
                        </a:lnSpc>
                        <a:spcAft>
                          <a:spcPts val="0"/>
                        </a:spcAft>
                        <a:buFont typeface="Calibri"/>
                        <a:buChar char="-"/>
                      </a:pPr>
                      <a:r>
                        <a:rPr lang="fr-FR" sz="1600">
                          <a:solidFill>
                            <a:srgbClr val="000000"/>
                          </a:solidFill>
                          <a:effectLst/>
                          <a:latin typeface="Segoe UI"/>
                          <a:ea typeface="Times New Roman"/>
                          <a:cs typeface="Arial"/>
                        </a:rPr>
                        <a:t>Expertise : Organe de régulation</a:t>
                      </a:r>
                      <a:endParaRPr lang="en-GB" sz="1600">
                        <a:effectLst/>
                        <a:latin typeface="Calibri"/>
                        <a:ea typeface="Calibri"/>
                        <a:cs typeface="Arial"/>
                      </a:endParaRPr>
                    </a:p>
                    <a:p>
                      <a:pPr marL="342900" lvl="0" indent="-342900">
                        <a:lnSpc>
                          <a:spcPts val="1500"/>
                        </a:lnSpc>
                        <a:spcAft>
                          <a:spcPts val="0"/>
                        </a:spcAft>
                        <a:buFont typeface="Calibri"/>
                        <a:buChar char="-"/>
                      </a:pPr>
                      <a:r>
                        <a:rPr lang="fr-FR" sz="1600">
                          <a:solidFill>
                            <a:srgbClr val="000000"/>
                          </a:solidFill>
                          <a:effectLst/>
                          <a:latin typeface="Segoe UI"/>
                          <a:ea typeface="Times New Roman"/>
                          <a:cs typeface="Arial"/>
                        </a:rPr>
                        <a:t>Mise en œuvre : Administrations </a:t>
                      </a:r>
                      <a:endParaRPr lang="en-GB" sz="1600">
                        <a:effectLst/>
                        <a:latin typeface="Calibri"/>
                        <a:ea typeface="Calibri"/>
                        <a:cs typeface="Arial"/>
                      </a:endParaRPr>
                    </a:p>
                  </a:txBody>
                  <a:tcPr marL="68580" marR="68580" marT="0" marB="0"/>
                </a:tc>
                <a:tc>
                  <a:txBody>
                    <a:bodyPr/>
                    <a:lstStyle/>
                    <a:p>
                      <a:pPr algn="ctr">
                        <a:lnSpc>
                          <a:spcPts val="1500"/>
                        </a:lnSpc>
                        <a:spcAft>
                          <a:spcPts val="0"/>
                        </a:spcAft>
                      </a:pPr>
                      <a:r>
                        <a:rPr lang="fr-FR" sz="1600" dirty="0">
                          <a:solidFill>
                            <a:srgbClr val="000000"/>
                          </a:solidFill>
                          <a:effectLst/>
                          <a:latin typeface="Segoe UI"/>
                          <a:ea typeface="Times New Roman"/>
                          <a:cs typeface="Arial"/>
                        </a:rPr>
                        <a:t> </a:t>
                      </a:r>
                      <a:r>
                        <a:rPr lang="fr-FR" sz="1600" dirty="0" smtClean="0">
                          <a:solidFill>
                            <a:srgbClr val="000000"/>
                          </a:solidFill>
                          <a:effectLst/>
                          <a:latin typeface="Segoe UI"/>
                          <a:ea typeface="Times New Roman"/>
                          <a:cs typeface="Arial"/>
                        </a:rPr>
                        <a:t>Djibtel</a:t>
                      </a:r>
                      <a:endParaRPr lang="en-GB" sz="16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395752205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fr-FR" b="1" dirty="0"/>
              <a:t>Place de la Régulation dans le SSI </a:t>
            </a:r>
            <a:endParaRPr lang="en-US" dirty="0"/>
          </a:p>
        </p:txBody>
      </p:sp>
      <p:sp>
        <p:nvSpPr>
          <p:cNvPr id="3" name="Content Placeholder 2"/>
          <p:cNvSpPr>
            <a:spLocks noGrp="1"/>
          </p:cNvSpPr>
          <p:nvPr>
            <p:ph idx="1"/>
          </p:nvPr>
        </p:nvSpPr>
        <p:spPr/>
        <p:txBody>
          <a:bodyPr>
            <a:normAutofit/>
          </a:bodyPr>
          <a:lstStyle/>
          <a:p>
            <a:r>
              <a:rPr lang="fr-FR" dirty="0" smtClean="0">
                <a:effectLst/>
              </a:rPr>
              <a:t>Le Schéma </a:t>
            </a:r>
            <a:r>
              <a:rPr lang="fr-FR" dirty="0">
                <a:effectLst/>
              </a:rPr>
              <a:t>stratégique Intégré du secteur des </a:t>
            </a:r>
            <a:r>
              <a:rPr lang="fr-FR" dirty="0" smtClean="0">
                <a:effectLst/>
              </a:rPr>
              <a:t>TIC</a:t>
            </a:r>
            <a:r>
              <a:rPr lang="en-GB" dirty="0">
                <a:effectLst/>
              </a:rPr>
              <a:t> </a:t>
            </a:r>
            <a:r>
              <a:rPr lang="fr-FR" dirty="0" smtClean="0">
                <a:effectLst/>
              </a:rPr>
              <a:t>comporte </a:t>
            </a:r>
            <a:r>
              <a:rPr lang="fr-FR" dirty="0">
                <a:effectLst/>
              </a:rPr>
              <a:t>3 grandes composantes :</a:t>
            </a:r>
            <a:endParaRPr lang="en-GB" dirty="0">
              <a:effectLst/>
            </a:endParaRPr>
          </a:p>
          <a:p>
            <a:pPr marL="0" lvl="0" indent="0">
              <a:buNone/>
            </a:pPr>
            <a:r>
              <a:rPr lang="fr-FR" dirty="0" smtClean="0">
                <a:effectLst/>
              </a:rPr>
              <a:t>1 - Programme prioritaire,</a:t>
            </a:r>
            <a:endParaRPr lang="en-GB" dirty="0">
              <a:effectLst/>
            </a:endParaRPr>
          </a:p>
          <a:p>
            <a:pPr marL="0" lvl="0" indent="0">
              <a:buNone/>
            </a:pPr>
            <a:r>
              <a:rPr lang="fr-FR" dirty="0" smtClean="0">
                <a:effectLst/>
              </a:rPr>
              <a:t>2 - Mise </a:t>
            </a:r>
            <a:r>
              <a:rPr lang="fr-FR" dirty="0">
                <a:effectLst/>
              </a:rPr>
              <a:t>à Niveau et Aménagement </a:t>
            </a:r>
            <a:r>
              <a:rPr lang="fr-FR" dirty="0" smtClean="0">
                <a:effectLst/>
              </a:rPr>
              <a:t>Structurel,</a:t>
            </a:r>
            <a:endParaRPr lang="en-GB" dirty="0">
              <a:effectLst/>
            </a:endParaRPr>
          </a:p>
          <a:p>
            <a:pPr marL="0" lvl="0" indent="0">
              <a:buNone/>
            </a:pPr>
            <a:r>
              <a:rPr lang="fr-FR" dirty="0" smtClean="0">
                <a:effectLst/>
              </a:rPr>
              <a:t>3 - Djibouti Digital.</a:t>
            </a:r>
            <a:endParaRPr lang="en-GB" dirty="0">
              <a:effectLst/>
            </a:endParaRPr>
          </a:p>
          <a:p>
            <a:endParaRPr lang="en-US" dirty="0"/>
          </a:p>
        </p:txBody>
      </p:sp>
    </p:spTree>
    <p:extLst>
      <p:ext uri="{BB962C8B-B14F-4D97-AF65-F5344CB8AC3E}">
        <p14:creationId xmlns:p14="http://schemas.microsoft.com/office/powerpoint/2010/main" val="283861493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Architecture </a:t>
            </a:r>
            <a:r>
              <a:rPr lang="en-US" dirty="0" err="1" smtClean="0"/>
              <a:t>Générale</a:t>
            </a:r>
            <a:endParaRPr lang="en-US" dirty="0"/>
          </a:p>
        </p:txBody>
      </p:sp>
      <p:pic>
        <p:nvPicPr>
          <p:cNvPr id="9" name="Content Placeholder 8"/>
          <p:cNvPicPr>
            <a:picLocks noGrp="1" noChangeAspect="1"/>
          </p:cNvPicPr>
          <p:nvPr>
            <p:ph idx="1"/>
          </p:nvPr>
        </p:nvPicPr>
        <p:blipFill>
          <a:blip r:embed="rId3"/>
          <a:srcRect t="5729" b="5729"/>
          <a:stretch>
            <a:fillRect/>
          </a:stretch>
        </p:blipFill>
        <p:spPr>
          <a:xfrm>
            <a:off x="549275" y="1811895"/>
            <a:ext cx="8042276" cy="4343400"/>
          </a:xfrm>
        </p:spPr>
      </p:pic>
    </p:spTree>
    <p:extLst>
      <p:ext uri="{BB962C8B-B14F-4D97-AF65-F5344CB8AC3E}">
        <p14:creationId xmlns:p14="http://schemas.microsoft.com/office/powerpoint/2010/main" val="139047486"/>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SSI  - </a:t>
            </a:r>
            <a:r>
              <a:rPr lang="en-US" dirty="0" err="1" smtClean="0"/>
              <a:t>Régulation</a:t>
            </a:r>
            <a:endParaRPr lang="en-US" dirty="0"/>
          </a:p>
        </p:txBody>
      </p:sp>
      <p:sp>
        <p:nvSpPr>
          <p:cNvPr id="3" name="Content Placeholder 2"/>
          <p:cNvSpPr>
            <a:spLocks noGrp="1"/>
          </p:cNvSpPr>
          <p:nvPr>
            <p:ph idx="1"/>
          </p:nvPr>
        </p:nvSpPr>
        <p:spPr/>
        <p:txBody>
          <a:bodyPr/>
          <a:lstStyle/>
          <a:p>
            <a:r>
              <a:rPr lang="fr-FR" b="1" dirty="0"/>
              <a:t>Le SSI comporte 15 lignes d’action (sur </a:t>
            </a:r>
            <a:r>
              <a:rPr lang="fr-FR" b="1" dirty="0" smtClean="0"/>
              <a:t>un </a:t>
            </a:r>
            <a:r>
              <a:rPr lang="fr-FR" b="1" dirty="0"/>
              <a:t>total de 51) ayant pour objectifs :</a:t>
            </a:r>
            <a:endParaRPr lang="en-GB" dirty="0"/>
          </a:p>
          <a:p>
            <a:pPr marL="0" indent="0">
              <a:buNone/>
            </a:pPr>
            <a:r>
              <a:rPr lang="fr-FR" b="1" dirty="0"/>
              <a:t>- la définition de la régulation, </a:t>
            </a:r>
            <a:endParaRPr lang="en-GB" dirty="0"/>
          </a:p>
          <a:p>
            <a:pPr marL="0" indent="0">
              <a:buNone/>
            </a:pPr>
            <a:r>
              <a:rPr lang="fr-FR" b="1" dirty="0"/>
              <a:t>- l’identification des modèles de régulation, </a:t>
            </a:r>
            <a:endParaRPr lang="en-GB" dirty="0"/>
          </a:p>
          <a:p>
            <a:pPr marL="0" indent="0">
              <a:buNone/>
            </a:pPr>
            <a:r>
              <a:rPr lang="fr-FR" b="1" dirty="0"/>
              <a:t>- La mise en œuvre des choix de régulation pour Djibouti  </a:t>
            </a:r>
            <a:endParaRPr lang="en-GB" dirty="0"/>
          </a:p>
          <a:p>
            <a:endParaRPr lang="en-US" dirty="0"/>
          </a:p>
        </p:txBody>
      </p:sp>
    </p:spTree>
    <p:extLst>
      <p:ext uri="{BB962C8B-B14F-4D97-AF65-F5344CB8AC3E}">
        <p14:creationId xmlns:p14="http://schemas.microsoft.com/office/powerpoint/2010/main" val="388248073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165429026"/>
              </p:ext>
            </p:extLst>
          </p:nvPr>
        </p:nvGraphicFramePr>
        <p:xfrm>
          <a:off x="407034" y="313411"/>
          <a:ext cx="8526423" cy="6348894"/>
        </p:xfrm>
        <a:graphic>
          <a:graphicData uri="http://schemas.openxmlformats.org/drawingml/2006/table">
            <a:tbl>
              <a:tblPr firstRow="1" bandRow="1">
                <a:tableStyleId>{5C22544A-7EE6-4342-B048-85BDC9FD1C3A}</a:tableStyleId>
              </a:tblPr>
              <a:tblGrid>
                <a:gridCol w="2842141"/>
                <a:gridCol w="2842141"/>
                <a:gridCol w="2842141"/>
              </a:tblGrid>
              <a:tr h="153248">
                <a:tc>
                  <a:txBody>
                    <a:bodyPr/>
                    <a:lstStyle/>
                    <a:p>
                      <a:pPr algn="ctr">
                        <a:lnSpc>
                          <a:spcPts val="1200"/>
                        </a:lnSpc>
                        <a:spcAft>
                          <a:spcPts val="0"/>
                        </a:spcAft>
                      </a:pPr>
                      <a:r>
                        <a:rPr lang="fr-FR" sz="1400" b="1" dirty="0">
                          <a:solidFill>
                            <a:srgbClr val="002060"/>
                          </a:solidFill>
                          <a:effectLst/>
                          <a:latin typeface="Times New Roman"/>
                          <a:ea typeface="Calibri"/>
                          <a:cs typeface="Arial"/>
                        </a:rPr>
                        <a:t>Phases</a:t>
                      </a:r>
                      <a:endParaRPr lang="en-GB" sz="1400" dirty="0">
                        <a:effectLst/>
                        <a:latin typeface="Calibri"/>
                        <a:ea typeface="Calibri"/>
                        <a:cs typeface="Arial"/>
                      </a:endParaRPr>
                    </a:p>
                  </a:txBody>
                  <a:tcPr marL="68580" marR="68580" marT="0" marB="0"/>
                </a:tc>
                <a:tc>
                  <a:txBody>
                    <a:bodyPr/>
                    <a:lstStyle/>
                    <a:p>
                      <a:pPr algn="ctr">
                        <a:lnSpc>
                          <a:spcPts val="1200"/>
                        </a:lnSpc>
                        <a:spcAft>
                          <a:spcPts val="0"/>
                        </a:spcAft>
                      </a:pPr>
                      <a:r>
                        <a:rPr lang="fr-FR" sz="1400" b="1" dirty="0">
                          <a:solidFill>
                            <a:srgbClr val="002060"/>
                          </a:solidFill>
                          <a:effectLst/>
                          <a:latin typeface="Times New Roman"/>
                          <a:ea typeface="Calibri"/>
                          <a:cs typeface="Arial"/>
                        </a:rPr>
                        <a:t>Programme</a:t>
                      </a:r>
                      <a:endParaRPr lang="en-GB" sz="1400" dirty="0">
                        <a:effectLst/>
                        <a:latin typeface="Calibri"/>
                        <a:ea typeface="Calibri"/>
                        <a:cs typeface="Arial"/>
                      </a:endParaRPr>
                    </a:p>
                  </a:txBody>
                  <a:tcPr marL="68580" marR="68580" marT="0" marB="0"/>
                </a:tc>
                <a:tc>
                  <a:txBody>
                    <a:bodyPr/>
                    <a:lstStyle/>
                    <a:p>
                      <a:pPr algn="ctr">
                        <a:lnSpc>
                          <a:spcPts val="1200"/>
                        </a:lnSpc>
                        <a:spcAft>
                          <a:spcPts val="0"/>
                        </a:spcAft>
                      </a:pPr>
                      <a:r>
                        <a:rPr lang="fr-FR" sz="1400" b="1">
                          <a:solidFill>
                            <a:srgbClr val="002060"/>
                          </a:solidFill>
                          <a:effectLst/>
                          <a:latin typeface="Times New Roman"/>
                          <a:ea typeface="Calibri"/>
                          <a:cs typeface="Arial"/>
                        </a:rPr>
                        <a:t>Lignes d’Action</a:t>
                      </a:r>
                      <a:endParaRPr lang="en-GB" sz="1400">
                        <a:effectLst/>
                        <a:latin typeface="Calibri"/>
                        <a:ea typeface="Calibri"/>
                        <a:cs typeface="Arial"/>
                      </a:endParaRPr>
                    </a:p>
                  </a:txBody>
                  <a:tcPr marL="68580" marR="68580" marT="0" marB="0"/>
                </a:tc>
              </a:tr>
              <a:tr h="381501">
                <a:tc rowSpan="3">
                  <a:txBody>
                    <a:bodyPr/>
                    <a:lstStyle/>
                    <a:p>
                      <a:pPr algn="just">
                        <a:lnSpc>
                          <a:spcPts val="1200"/>
                        </a:lnSpc>
                        <a:spcAft>
                          <a:spcPts val="0"/>
                        </a:spcAft>
                      </a:pPr>
                      <a:r>
                        <a:rPr lang="fr-FR" sz="1400">
                          <a:solidFill>
                            <a:srgbClr val="002060"/>
                          </a:solidFill>
                          <a:effectLst/>
                          <a:latin typeface="Times New Roman"/>
                          <a:ea typeface="Calibri"/>
                          <a:cs typeface="Arial"/>
                        </a:rPr>
                        <a:t>Programme prioritaire</a:t>
                      </a:r>
                      <a:endParaRPr lang="en-GB" sz="1400">
                        <a:effectLst/>
                        <a:latin typeface="Calibri"/>
                        <a:ea typeface="Calibri"/>
                        <a:cs typeface="Arial"/>
                      </a:endParaRPr>
                    </a:p>
                  </a:txBody>
                  <a:tcPr marL="68580" marR="68580" marT="0" marB="0"/>
                </a:tc>
                <a:tc rowSpan="3">
                  <a:txBody>
                    <a:bodyPr/>
                    <a:lstStyle/>
                    <a:p>
                      <a:pPr algn="ctr">
                        <a:lnSpc>
                          <a:spcPts val="1200"/>
                        </a:lnSpc>
                        <a:spcAft>
                          <a:spcPts val="0"/>
                        </a:spcAft>
                      </a:pPr>
                      <a:r>
                        <a:rPr lang="fr-FR" sz="1400" b="1" dirty="0">
                          <a:solidFill>
                            <a:srgbClr val="002060"/>
                          </a:solidFill>
                          <a:effectLst/>
                          <a:latin typeface="Times New Roman"/>
                          <a:ea typeface="Calibri"/>
                          <a:cs typeface="Arial"/>
                        </a:rPr>
                        <a:t>PP2.</a:t>
                      </a:r>
                      <a:endParaRPr lang="en-GB" sz="1400" dirty="0">
                        <a:effectLst/>
                        <a:latin typeface="Calibri"/>
                        <a:ea typeface="Calibri"/>
                        <a:cs typeface="Arial"/>
                      </a:endParaRPr>
                    </a:p>
                    <a:p>
                      <a:pPr algn="ctr">
                        <a:lnSpc>
                          <a:spcPts val="1200"/>
                        </a:lnSpc>
                        <a:spcAft>
                          <a:spcPts val="0"/>
                        </a:spcAft>
                      </a:pPr>
                      <a:r>
                        <a:rPr lang="fr-FR" sz="1400" b="1" dirty="0">
                          <a:solidFill>
                            <a:srgbClr val="002060"/>
                          </a:solidFill>
                          <a:effectLst/>
                          <a:latin typeface="Times New Roman"/>
                          <a:ea typeface="Calibri"/>
                          <a:cs typeface="Arial"/>
                        </a:rPr>
                        <a:t>Prospection dérégulation TIC </a:t>
                      </a:r>
                      <a:endParaRPr lang="en-GB" sz="1400" dirty="0">
                        <a:effectLst/>
                        <a:latin typeface="Calibri"/>
                        <a:ea typeface="Calibri"/>
                        <a:cs typeface="Arial"/>
                      </a:endParaRPr>
                    </a:p>
                  </a:txBody>
                  <a:tcPr marL="68580" marR="68580" marT="0" marB="0"/>
                </a:tc>
                <a:tc>
                  <a:txBody>
                    <a:bodyPr/>
                    <a:lstStyle/>
                    <a:p>
                      <a:pPr marL="342900" lvl="0" indent="-342900" algn="just">
                        <a:lnSpc>
                          <a:spcPts val="1200"/>
                        </a:lnSpc>
                        <a:spcAft>
                          <a:spcPts val="0"/>
                        </a:spcAft>
                        <a:buFont typeface="Times New Roman"/>
                        <a:buChar char="-"/>
                      </a:pPr>
                      <a:r>
                        <a:rPr lang="fr-FR" sz="1400">
                          <a:solidFill>
                            <a:srgbClr val="002060"/>
                          </a:solidFill>
                          <a:effectLst/>
                          <a:latin typeface="Times New Roman"/>
                          <a:ea typeface="Calibri"/>
                          <a:cs typeface="Arial"/>
                        </a:rPr>
                        <a:t>Action PP2.1 : Prospection des pratiques </a:t>
                      </a:r>
                      <a:endParaRPr lang="en-GB" sz="140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a:solidFill>
                            <a:srgbClr val="002060"/>
                          </a:solidFill>
                          <a:effectLst/>
                          <a:latin typeface="Times New Roman"/>
                          <a:ea typeface="Calibri"/>
                          <a:cs typeface="Arial"/>
                        </a:rPr>
                        <a:t>Action PP2.2 : Organisation d’un séminaire national. </a:t>
                      </a:r>
                      <a:endParaRPr lang="en-GB" sz="140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a:solidFill>
                            <a:srgbClr val="002060"/>
                          </a:solidFill>
                          <a:effectLst/>
                          <a:latin typeface="Times New Roman"/>
                          <a:ea typeface="Calibri"/>
                          <a:cs typeface="Arial"/>
                        </a:rPr>
                        <a:t>Action PP2.3 : Engagement de projets pilotes </a:t>
                      </a:r>
                      <a:endParaRPr lang="en-GB" sz="1400">
                        <a:effectLst/>
                        <a:latin typeface="Calibri"/>
                        <a:ea typeface="Calibri"/>
                        <a:cs typeface="Arial"/>
                      </a:endParaRPr>
                    </a:p>
                  </a:txBody>
                  <a:tcPr marL="68580" marR="68580" marT="0" marB="0"/>
                </a:tc>
              </a:tr>
              <a:tr h="473614">
                <a:tc rowSpan="8">
                  <a:txBody>
                    <a:bodyPr/>
                    <a:lstStyle/>
                    <a:p>
                      <a:pPr algn="just">
                        <a:lnSpc>
                          <a:spcPts val="1200"/>
                        </a:lnSpc>
                        <a:spcAft>
                          <a:spcPts val="0"/>
                        </a:spcAft>
                      </a:pPr>
                      <a:r>
                        <a:rPr lang="fr-FR" sz="1400" dirty="0">
                          <a:solidFill>
                            <a:srgbClr val="002060"/>
                          </a:solidFill>
                          <a:effectLst/>
                          <a:latin typeface="Times New Roman"/>
                          <a:ea typeface="Calibri"/>
                          <a:cs typeface="Arial"/>
                        </a:rPr>
                        <a:t> </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Mise à niveau</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et aménagement structurel</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MNAS</a:t>
                      </a:r>
                      <a:endParaRPr lang="en-GB" sz="1400" dirty="0">
                        <a:effectLst/>
                        <a:latin typeface="Calibri"/>
                        <a:ea typeface="Calibri"/>
                        <a:cs typeface="Arial"/>
                      </a:endParaRPr>
                    </a:p>
                    <a:p>
                      <a:pPr algn="just">
                        <a:lnSpc>
                          <a:spcPts val="1200"/>
                        </a:lnSpc>
                        <a:spcAft>
                          <a:spcPts val="0"/>
                        </a:spcAft>
                      </a:pPr>
                      <a:r>
                        <a:rPr lang="fr-FR" sz="1400" dirty="0">
                          <a:solidFill>
                            <a:srgbClr val="002060"/>
                          </a:solidFill>
                          <a:effectLst/>
                          <a:latin typeface="Times New Roman"/>
                          <a:ea typeface="Calibri"/>
                          <a:cs typeface="Arial"/>
                        </a:rPr>
                        <a:t> </a:t>
                      </a:r>
                      <a:endParaRPr lang="en-GB" sz="1400" dirty="0">
                        <a:effectLst/>
                        <a:latin typeface="Calibri"/>
                        <a:ea typeface="Calibri"/>
                        <a:cs typeface="Arial"/>
                      </a:endParaRPr>
                    </a:p>
                  </a:txBody>
                  <a:tcPr marL="68580" marR="68580" marT="0" marB="0"/>
                </a:tc>
                <a:tc>
                  <a:txBody>
                    <a:bodyPr/>
                    <a:lstStyle/>
                    <a:p>
                      <a:pPr algn="ctr">
                        <a:lnSpc>
                          <a:spcPts val="1200"/>
                        </a:lnSpc>
                        <a:spcAft>
                          <a:spcPts val="0"/>
                        </a:spcAft>
                      </a:pPr>
                      <a:r>
                        <a:rPr lang="fr-FR" sz="1400" b="1" dirty="0">
                          <a:solidFill>
                            <a:srgbClr val="002060"/>
                          </a:solidFill>
                          <a:effectLst/>
                          <a:latin typeface="Times New Roman"/>
                          <a:ea typeface="Calibri"/>
                          <a:cs typeface="Arial"/>
                        </a:rPr>
                        <a:t>MNAS 1</a:t>
                      </a:r>
                      <a:endParaRPr lang="en-GB" sz="1400" dirty="0">
                        <a:effectLst/>
                        <a:latin typeface="Calibri"/>
                        <a:ea typeface="Calibri"/>
                        <a:cs typeface="Arial"/>
                      </a:endParaRPr>
                    </a:p>
                    <a:p>
                      <a:pPr algn="ctr">
                        <a:lnSpc>
                          <a:spcPts val="1200"/>
                        </a:lnSpc>
                        <a:spcAft>
                          <a:spcPts val="0"/>
                        </a:spcAft>
                      </a:pPr>
                      <a:r>
                        <a:rPr lang="fr-FR" sz="1400" b="1" dirty="0">
                          <a:solidFill>
                            <a:srgbClr val="002060"/>
                          </a:solidFill>
                          <a:effectLst/>
                          <a:latin typeface="Times New Roman"/>
                          <a:ea typeface="Calibri"/>
                          <a:cs typeface="Arial"/>
                        </a:rPr>
                        <a:t>Réaménagement des textes réglementaires</a:t>
                      </a:r>
                      <a:endParaRPr lang="en-GB" sz="1400" dirty="0">
                        <a:effectLst/>
                        <a:latin typeface="Calibri"/>
                        <a:ea typeface="Calibri"/>
                        <a:cs typeface="Arial"/>
                      </a:endParaRPr>
                    </a:p>
                  </a:txBody>
                  <a:tcPr marL="68580" marR="68580" marT="0" marB="0"/>
                </a:tc>
                <a:tc>
                  <a:txBody>
                    <a:bodyPr/>
                    <a:lstStyle/>
                    <a:p>
                      <a:pPr marL="111760" algn="just">
                        <a:lnSpc>
                          <a:spcPts val="1200"/>
                        </a:lnSpc>
                        <a:spcAft>
                          <a:spcPts val="0"/>
                        </a:spcAft>
                      </a:pPr>
                      <a:r>
                        <a:rPr lang="fr-FR" sz="1400">
                          <a:solidFill>
                            <a:srgbClr val="002060"/>
                          </a:solidFill>
                          <a:effectLst/>
                          <a:latin typeface="Times New Roman"/>
                          <a:ea typeface="Calibri"/>
                          <a:cs typeface="Arial"/>
                        </a:rPr>
                        <a:t> </a:t>
                      </a:r>
                      <a:endParaRPr lang="en-GB" sz="1400">
                        <a:effectLst/>
                        <a:latin typeface="Calibri"/>
                        <a:ea typeface="Calibri"/>
                        <a:cs typeface="Arial"/>
                      </a:endParaRPr>
                    </a:p>
                    <a:p>
                      <a:pPr marL="342900" lvl="0" indent="-342900" algn="just">
                        <a:lnSpc>
                          <a:spcPts val="1200"/>
                        </a:lnSpc>
                        <a:spcAft>
                          <a:spcPts val="0"/>
                        </a:spcAft>
                        <a:buFont typeface="Times New Roman"/>
                        <a:buChar char="-"/>
                      </a:pPr>
                      <a:r>
                        <a:rPr lang="fr-FR" sz="1400">
                          <a:solidFill>
                            <a:srgbClr val="002060"/>
                          </a:solidFill>
                          <a:effectLst/>
                          <a:latin typeface="Times New Roman"/>
                          <a:ea typeface="Calibri"/>
                          <a:cs typeface="Arial"/>
                        </a:rPr>
                        <a:t>Action MN1.1 : code des télécommunications, </a:t>
                      </a:r>
                      <a:endParaRPr lang="en-GB" sz="1400">
                        <a:effectLst/>
                        <a:latin typeface="Calibri"/>
                        <a:ea typeface="Calibri"/>
                        <a:cs typeface="Arial"/>
                      </a:endParaRPr>
                    </a:p>
                  </a:txBody>
                  <a:tcPr marL="68580" marR="68580" marT="0" marB="0"/>
                </a:tc>
              </a:tr>
              <a:tr h="381501">
                <a:tc vMerge="1">
                  <a:txBody>
                    <a:bodyPr/>
                    <a:lstStyle/>
                    <a:p>
                      <a:endParaRPr lang="en-US"/>
                    </a:p>
                  </a:txBody>
                  <a:tcPr/>
                </a:tc>
                <a:tc rowSpan="4">
                  <a:txBody>
                    <a:bodyPr/>
                    <a:lstStyle/>
                    <a:p>
                      <a:pPr algn="ctr">
                        <a:lnSpc>
                          <a:spcPts val="1200"/>
                        </a:lnSpc>
                        <a:spcAft>
                          <a:spcPts val="0"/>
                        </a:spcAft>
                      </a:pPr>
                      <a:r>
                        <a:rPr lang="fr-FR" sz="1400" b="1" i="1" dirty="0">
                          <a:solidFill>
                            <a:srgbClr val="002060"/>
                          </a:solidFill>
                          <a:effectLst/>
                          <a:latin typeface="Times New Roman"/>
                          <a:ea typeface="Calibri"/>
                          <a:cs typeface="Times New Roman"/>
                        </a:rPr>
                        <a:t> </a:t>
                      </a:r>
                      <a:endParaRPr lang="en-GB" sz="1400" dirty="0">
                        <a:effectLst/>
                        <a:latin typeface="Calibri"/>
                        <a:ea typeface="Calibri"/>
                        <a:cs typeface="Arial"/>
                      </a:endParaRPr>
                    </a:p>
                    <a:p>
                      <a:pPr algn="ctr">
                        <a:lnSpc>
                          <a:spcPts val="1200"/>
                        </a:lnSpc>
                        <a:spcAft>
                          <a:spcPts val="0"/>
                        </a:spcAft>
                      </a:pPr>
                      <a:r>
                        <a:rPr lang="fr-FR" sz="1400" b="1" i="1" dirty="0">
                          <a:solidFill>
                            <a:srgbClr val="002060"/>
                          </a:solidFill>
                          <a:effectLst/>
                          <a:latin typeface="Times New Roman"/>
                          <a:ea typeface="Calibri"/>
                          <a:cs typeface="Times New Roman"/>
                        </a:rPr>
                        <a:t>MNAS 2</a:t>
                      </a:r>
                      <a:endParaRPr lang="en-GB" sz="1400" dirty="0">
                        <a:effectLst/>
                        <a:latin typeface="Calibri"/>
                        <a:ea typeface="Calibri"/>
                        <a:cs typeface="Arial"/>
                      </a:endParaRPr>
                    </a:p>
                    <a:p>
                      <a:pPr algn="just">
                        <a:lnSpc>
                          <a:spcPts val="1200"/>
                        </a:lnSpc>
                        <a:spcAft>
                          <a:spcPts val="0"/>
                        </a:spcAft>
                      </a:pPr>
                      <a:r>
                        <a:rPr lang="fr-FR" sz="1400" b="1" i="1" dirty="0">
                          <a:solidFill>
                            <a:srgbClr val="002060"/>
                          </a:solidFill>
                          <a:effectLst/>
                          <a:latin typeface="Times New Roman"/>
                          <a:ea typeface="Calibri"/>
                          <a:cs typeface="Times New Roman"/>
                        </a:rPr>
                        <a:t>Organisation sectorielle</a:t>
                      </a:r>
                      <a:endParaRPr lang="en-GB" sz="1400" dirty="0">
                        <a:effectLst/>
                        <a:latin typeface="Calibri"/>
                        <a:ea typeface="Calibri"/>
                        <a:cs typeface="Arial"/>
                      </a:endParaRPr>
                    </a:p>
                  </a:txBody>
                  <a:tcPr marL="68580" marR="68580" marT="0" marB="0"/>
                </a:tc>
                <a:tc>
                  <a:txBody>
                    <a:bodyPr/>
                    <a:lstStyle/>
                    <a:p>
                      <a:pPr marL="342900" lvl="0" indent="-342900" algn="just">
                        <a:lnSpc>
                          <a:spcPts val="1200"/>
                        </a:lnSpc>
                        <a:spcAft>
                          <a:spcPts val="0"/>
                        </a:spcAft>
                        <a:buFont typeface="Times New Roman"/>
                        <a:buChar char="-"/>
                      </a:pPr>
                      <a:r>
                        <a:rPr lang="fr-FR" sz="1400">
                          <a:solidFill>
                            <a:srgbClr val="002060"/>
                          </a:solidFill>
                          <a:effectLst/>
                          <a:latin typeface="Times New Roman"/>
                          <a:ea typeface="Calibri"/>
                          <a:cs typeface="Arial"/>
                        </a:rPr>
                        <a:t>Action MN2.A1 : Organisation du Ministère</a:t>
                      </a:r>
                      <a:endParaRPr lang="en-GB" sz="140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MN2.A2 : Référencement du Ministère</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MN2.B1 : Création de l’ADRT</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MN2.B2 : Référencement de l’ADRT</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rowSpan="3">
                  <a:txBody>
                    <a:bodyPr/>
                    <a:lstStyle/>
                    <a:p>
                      <a:pPr algn="ctr">
                        <a:lnSpc>
                          <a:spcPts val="1200"/>
                        </a:lnSpc>
                        <a:spcAft>
                          <a:spcPts val="0"/>
                        </a:spcAft>
                      </a:pPr>
                      <a:r>
                        <a:rPr lang="fr-FR" sz="1400" b="1">
                          <a:solidFill>
                            <a:srgbClr val="002060"/>
                          </a:solidFill>
                          <a:effectLst/>
                          <a:latin typeface="Times New Roman"/>
                          <a:ea typeface="Calibri"/>
                          <a:cs typeface="Arial"/>
                        </a:rPr>
                        <a:t>MNAS 4 : </a:t>
                      </a:r>
                      <a:endParaRPr lang="en-GB" sz="1400">
                        <a:effectLst/>
                        <a:latin typeface="Calibri"/>
                        <a:ea typeface="Calibri"/>
                        <a:cs typeface="Arial"/>
                      </a:endParaRPr>
                    </a:p>
                    <a:p>
                      <a:pPr algn="ctr">
                        <a:lnSpc>
                          <a:spcPts val="1200"/>
                        </a:lnSpc>
                        <a:spcAft>
                          <a:spcPts val="0"/>
                        </a:spcAft>
                      </a:pPr>
                      <a:r>
                        <a:rPr lang="fr-FR" sz="1400" b="1">
                          <a:solidFill>
                            <a:srgbClr val="002060"/>
                          </a:solidFill>
                          <a:effectLst/>
                          <a:latin typeface="Times New Roman"/>
                          <a:ea typeface="Calibri"/>
                          <a:cs typeface="Arial"/>
                        </a:rPr>
                        <a:t>Relations </a:t>
                      </a:r>
                      <a:endParaRPr lang="en-GB" sz="1400">
                        <a:effectLst/>
                        <a:latin typeface="Calibri"/>
                        <a:ea typeface="Calibri"/>
                        <a:cs typeface="Arial"/>
                      </a:endParaRPr>
                    </a:p>
                    <a:p>
                      <a:pPr algn="ctr">
                        <a:lnSpc>
                          <a:spcPts val="1200"/>
                        </a:lnSpc>
                        <a:spcAft>
                          <a:spcPts val="0"/>
                        </a:spcAft>
                      </a:pPr>
                      <a:r>
                        <a:rPr lang="fr-FR" sz="1400" b="1">
                          <a:solidFill>
                            <a:srgbClr val="002060"/>
                          </a:solidFill>
                          <a:effectLst/>
                          <a:latin typeface="Times New Roman"/>
                          <a:ea typeface="Calibri"/>
                          <a:cs typeface="Arial"/>
                        </a:rPr>
                        <a:t>Opérateurs-Usagers</a:t>
                      </a:r>
                      <a:endParaRPr lang="en-GB" sz="1400">
                        <a:effectLst/>
                        <a:latin typeface="Calibri"/>
                        <a:ea typeface="Calibri"/>
                        <a:cs typeface="Arial"/>
                      </a:endParaRPr>
                    </a:p>
                  </a:txBody>
                  <a:tcPr marL="68580" marR="68580" marT="0" marB="0"/>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MN4.2 : Services de Télécommunications.</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MN4.3 : Services de Télédiffusion. </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gn="just">
                        <a:lnSpc>
                          <a:spcPts val="1200"/>
                        </a:lnSpc>
                        <a:spcAft>
                          <a:spcPts val="0"/>
                        </a:spcAft>
                        <a:buFont typeface="Times New Roman"/>
                        <a:buChar char="-"/>
                      </a:pPr>
                      <a:r>
                        <a:rPr lang="fr-FR" sz="1400" dirty="0">
                          <a:solidFill>
                            <a:srgbClr val="002060"/>
                          </a:solidFill>
                          <a:effectLst/>
                          <a:latin typeface="Times New Roman"/>
                          <a:ea typeface="Calibri"/>
                          <a:cs typeface="Arial"/>
                        </a:rPr>
                        <a:t>Action MN4.4 : Services Internet.</a:t>
                      </a:r>
                      <a:endParaRPr lang="en-GB" sz="1400" dirty="0">
                        <a:effectLst/>
                        <a:latin typeface="Calibri"/>
                        <a:ea typeface="Calibri"/>
                        <a:cs typeface="Arial"/>
                      </a:endParaRPr>
                    </a:p>
                  </a:txBody>
                  <a:tcPr marL="68580" marR="68580" marT="0" marB="0"/>
                </a:tc>
              </a:tr>
              <a:tr h="762519">
                <a:tc rowSpan="4">
                  <a:txBody>
                    <a:bodyPr/>
                    <a:lstStyle/>
                    <a:p>
                      <a:pPr algn="ctr">
                        <a:lnSpc>
                          <a:spcPts val="1200"/>
                        </a:lnSpc>
                        <a:spcAft>
                          <a:spcPts val="0"/>
                        </a:spcAft>
                      </a:pPr>
                      <a:r>
                        <a:rPr lang="fr-FR" sz="1400" b="1" dirty="0">
                          <a:solidFill>
                            <a:srgbClr val="C00000"/>
                          </a:solidFill>
                          <a:effectLst/>
                          <a:latin typeface="Times New Roman"/>
                          <a:ea typeface="Calibri"/>
                          <a:cs typeface="Arial"/>
                        </a:rPr>
                        <a:t> </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Grands projets</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 </a:t>
                      </a:r>
                      <a:endParaRPr lang="en-GB" sz="1400" dirty="0">
                        <a:effectLst/>
                        <a:latin typeface="Calibri"/>
                        <a:ea typeface="Calibri"/>
                        <a:cs typeface="Arial"/>
                      </a:endParaRPr>
                    </a:p>
                    <a:p>
                      <a:pPr algn="ctr">
                        <a:lnSpc>
                          <a:spcPts val="1200"/>
                        </a:lnSpc>
                        <a:spcAft>
                          <a:spcPts val="0"/>
                        </a:spcAft>
                      </a:pPr>
                      <a:r>
                        <a:rPr lang="fr-FR" sz="1400" b="1" dirty="0">
                          <a:solidFill>
                            <a:srgbClr val="C00000"/>
                          </a:solidFill>
                          <a:effectLst/>
                          <a:latin typeface="Times New Roman"/>
                          <a:ea typeface="Calibri"/>
                          <a:cs typeface="Arial"/>
                        </a:rPr>
                        <a:t>Djibouti Digital</a:t>
                      </a:r>
                      <a:endParaRPr lang="en-GB" sz="1400" dirty="0">
                        <a:effectLst/>
                        <a:latin typeface="Calibri"/>
                        <a:ea typeface="Calibri"/>
                        <a:cs typeface="Arial"/>
                      </a:endParaRPr>
                    </a:p>
                    <a:p>
                      <a:pPr algn="ctr">
                        <a:lnSpc>
                          <a:spcPts val="1200"/>
                        </a:lnSpc>
                        <a:spcAft>
                          <a:spcPts val="0"/>
                        </a:spcAft>
                      </a:pPr>
                      <a:r>
                        <a:rPr lang="fr-FR" sz="1400" b="1" dirty="0">
                          <a:solidFill>
                            <a:srgbClr val="002060"/>
                          </a:solidFill>
                          <a:effectLst/>
                          <a:latin typeface="Times New Roman"/>
                          <a:ea typeface="Calibri"/>
                          <a:cs typeface="Arial"/>
                        </a:rPr>
                        <a:t>DD</a:t>
                      </a:r>
                      <a:endParaRPr lang="en-GB" sz="1400" dirty="0">
                        <a:effectLst/>
                        <a:latin typeface="Calibri"/>
                        <a:ea typeface="Calibri"/>
                        <a:cs typeface="Arial"/>
                      </a:endParaRPr>
                    </a:p>
                    <a:p>
                      <a:pPr marL="457200">
                        <a:lnSpc>
                          <a:spcPct val="115000"/>
                        </a:lnSpc>
                        <a:spcAft>
                          <a:spcPts val="0"/>
                        </a:spcAft>
                        <a:tabLst>
                          <a:tab pos="180340" algn="l"/>
                        </a:tabLst>
                      </a:pPr>
                      <a:r>
                        <a:rPr lang="fr-FR" sz="1400" b="1" dirty="0">
                          <a:solidFill>
                            <a:srgbClr val="000000"/>
                          </a:solidFill>
                          <a:effectLst/>
                          <a:latin typeface="Times New Roman"/>
                          <a:ea typeface="Times New Roman"/>
                          <a:cs typeface="Arial"/>
                        </a:rPr>
                        <a:t> </a:t>
                      </a:r>
                      <a:endParaRPr lang="en-GB" sz="1400" dirty="0">
                        <a:effectLst/>
                        <a:latin typeface="Calibri"/>
                        <a:ea typeface="Calibri"/>
                        <a:cs typeface="Arial"/>
                      </a:endParaRPr>
                    </a:p>
                  </a:txBody>
                  <a:tcPr marL="68580" marR="68580" marT="0" marB="0"/>
                </a:tc>
                <a:tc>
                  <a:txBody>
                    <a:bodyPr/>
                    <a:lstStyle/>
                    <a:p>
                      <a:pPr algn="ctr">
                        <a:lnSpc>
                          <a:spcPts val="1200"/>
                        </a:lnSpc>
                        <a:spcAft>
                          <a:spcPts val="0"/>
                        </a:spcAft>
                      </a:pPr>
                      <a:r>
                        <a:rPr lang="fr-FR" sz="1400" b="1" dirty="0">
                          <a:solidFill>
                            <a:srgbClr val="002060"/>
                          </a:solidFill>
                          <a:effectLst/>
                          <a:latin typeface="Times New Roman"/>
                          <a:ea typeface="Calibri"/>
                          <a:cs typeface="Arial"/>
                        </a:rPr>
                        <a:t>DD1</a:t>
                      </a:r>
                      <a:endParaRPr lang="en-GB" sz="1400" dirty="0">
                        <a:effectLst/>
                        <a:latin typeface="Calibri"/>
                        <a:ea typeface="Calibri"/>
                        <a:cs typeface="Arial"/>
                      </a:endParaRPr>
                    </a:p>
                    <a:p>
                      <a:pPr marL="457200" algn="ctr">
                        <a:lnSpc>
                          <a:spcPct val="115000"/>
                        </a:lnSpc>
                        <a:spcAft>
                          <a:spcPts val="0"/>
                        </a:spcAft>
                        <a:tabLst>
                          <a:tab pos="180340" algn="l"/>
                        </a:tabLst>
                      </a:pPr>
                      <a:r>
                        <a:rPr lang="fr-FR" sz="1400" b="1" dirty="0">
                          <a:solidFill>
                            <a:srgbClr val="002060"/>
                          </a:solidFill>
                          <a:effectLst/>
                          <a:latin typeface="Times New Roman"/>
                          <a:ea typeface="Calibri"/>
                          <a:cs typeface="Arial"/>
                        </a:rPr>
                        <a:t>Développement de l’économie numérique</a:t>
                      </a:r>
                      <a:endParaRPr lang="en-GB" sz="1400" dirty="0">
                        <a:effectLst/>
                        <a:latin typeface="Calibri"/>
                        <a:ea typeface="Calibri"/>
                        <a:cs typeface="Arial"/>
                      </a:endParaRPr>
                    </a:p>
                  </a:txBody>
                  <a:tcPr marL="68580" marR="68580" marT="0" marB="0"/>
                </a:tc>
                <a:tc>
                  <a:txBody>
                    <a:bodyPr/>
                    <a:lstStyle/>
                    <a:p>
                      <a:pPr marL="21590">
                        <a:lnSpc>
                          <a:spcPct val="115000"/>
                        </a:lnSpc>
                        <a:spcAft>
                          <a:spcPts val="0"/>
                        </a:spcAft>
                        <a:tabLst>
                          <a:tab pos="111760" algn="l"/>
                        </a:tabLst>
                      </a:pPr>
                      <a:r>
                        <a:rPr lang="fr-FR" sz="1400" dirty="0">
                          <a:solidFill>
                            <a:srgbClr val="17365D"/>
                          </a:solidFill>
                          <a:effectLst/>
                          <a:latin typeface="Times New Roman"/>
                          <a:ea typeface="Calibri"/>
                          <a:cs typeface="Arial"/>
                        </a:rPr>
                        <a:t> </a:t>
                      </a:r>
                      <a:endParaRPr lang="en-GB" sz="1400" dirty="0">
                        <a:effectLst/>
                        <a:latin typeface="Calibri"/>
                        <a:ea typeface="Calibri"/>
                        <a:cs typeface="Arial"/>
                      </a:endParaRPr>
                    </a:p>
                    <a:p>
                      <a:pPr marL="342900" lvl="0" indent="-342900">
                        <a:lnSpc>
                          <a:spcPct val="115000"/>
                        </a:lnSpc>
                        <a:spcAft>
                          <a:spcPts val="0"/>
                        </a:spcAft>
                        <a:buFont typeface="Times New Roman"/>
                        <a:buChar char="-"/>
                        <a:tabLst>
                          <a:tab pos="111760" algn="l"/>
                        </a:tabLst>
                      </a:pPr>
                      <a:r>
                        <a:rPr lang="fr-FR" sz="1400" dirty="0">
                          <a:solidFill>
                            <a:srgbClr val="17365D"/>
                          </a:solidFill>
                          <a:effectLst/>
                          <a:latin typeface="Times New Roman"/>
                          <a:ea typeface="Calibri"/>
                          <a:cs typeface="Arial"/>
                        </a:rPr>
                        <a:t>DD1.A3 : Les engagements de dérégulation</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rowSpan="3">
                  <a:txBody>
                    <a:bodyPr/>
                    <a:lstStyle/>
                    <a:p>
                      <a:pPr algn="ctr">
                        <a:lnSpc>
                          <a:spcPts val="1200"/>
                        </a:lnSpc>
                        <a:spcAft>
                          <a:spcPts val="0"/>
                        </a:spcAft>
                      </a:pPr>
                      <a:r>
                        <a:rPr lang="fr-FR" sz="1400" b="1" dirty="0">
                          <a:solidFill>
                            <a:srgbClr val="002060"/>
                          </a:solidFill>
                          <a:effectLst/>
                          <a:latin typeface="Times New Roman"/>
                          <a:ea typeface="Calibri"/>
                          <a:cs typeface="Arial"/>
                        </a:rPr>
                        <a:t>DD3</a:t>
                      </a:r>
                      <a:endParaRPr lang="en-GB" sz="1400" dirty="0">
                        <a:effectLst/>
                        <a:latin typeface="Calibri"/>
                        <a:ea typeface="Calibri"/>
                        <a:cs typeface="Arial"/>
                      </a:endParaRPr>
                    </a:p>
                    <a:p>
                      <a:pPr marL="457200" algn="ctr">
                        <a:lnSpc>
                          <a:spcPct val="115000"/>
                        </a:lnSpc>
                        <a:spcAft>
                          <a:spcPts val="0"/>
                        </a:spcAft>
                        <a:tabLst>
                          <a:tab pos="180340" algn="l"/>
                        </a:tabLst>
                      </a:pPr>
                      <a:r>
                        <a:rPr lang="fr-FR" sz="1400" b="1" dirty="0">
                          <a:solidFill>
                            <a:srgbClr val="002060"/>
                          </a:solidFill>
                          <a:effectLst/>
                          <a:latin typeface="Times New Roman"/>
                          <a:ea typeface="Calibri"/>
                          <a:cs typeface="Arial"/>
                        </a:rPr>
                        <a:t> </a:t>
                      </a:r>
                      <a:endParaRPr lang="en-GB" sz="1400" dirty="0">
                        <a:effectLst/>
                        <a:latin typeface="Calibri"/>
                        <a:ea typeface="Calibri"/>
                        <a:cs typeface="Arial"/>
                      </a:endParaRPr>
                    </a:p>
                    <a:p>
                      <a:pPr marL="457200" algn="ctr">
                        <a:lnSpc>
                          <a:spcPct val="115000"/>
                        </a:lnSpc>
                        <a:spcAft>
                          <a:spcPts val="0"/>
                        </a:spcAft>
                        <a:tabLst>
                          <a:tab pos="180340" algn="l"/>
                        </a:tabLst>
                      </a:pPr>
                      <a:r>
                        <a:rPr lang="fr-FR" sz="1400" b="1" dirty="0">
                          <a:solidFill>
                            <a:srgbClr val="002060"/>
                          </a:solidFill>
                          <a:effectLst/>
                          <a:latin typeface="Times New Roman"/>
                          <a:ea typeface="Calibri"/>
                          <a:cs typeface="Arial"/>
                        </a:rPr>
                        <a:t>R&amp;D/I – TIC</a:t>
                      </a:r>
                      <a:endParaRPr lang="en-GB" sz="1400" dirty="0">
                        <a:effectLst/>
                        <a:latin typeface="Calibri"/>
                        <a:ea typeface="Calibri"/>
                        <a:cs typeface="Arial"/>
                      </a:endParaRPr>
                    </a:p>
                  </a:txBody>
                  <a:tcPr marL="68580" marR="68580" marT="0" marB="0"/>
                </a:tc>
                <a:tc>
                  <a:txBody>
                    <a:bodyPr/>
                    <a:lstStyle/>
                    <a:p>
                      <a:pPr marL="342900" lvl="0" indent="-342900">
                        <a:lnSpc>
                          <a:spcPts val="1200"/>
                        </a:lnSpc>
                        <a:spcAft>
                          <a:spcPts val="0"/>
                        </a:spcAft>
                        <a:buFont typeface="Times New Roman"/>
                        <a:buChar char="-"/>
                        <a:tabLst>
                          <a:tab pos="111760" algn="l"/>
                        </a:tabLst>
                      </a:pPr>
                      <a:r>
                        <a:rPr lang="fr-FR" sz="1400" dirty="0">
                          <a:solidFill>
                            <a:srgbClr val="17365D"/>
                          </a:solidFill>
                          <a:effectLst/>
                          <a:latin typeface="Times New Roman"/>
                          <a:ea typeface="Calibri"/>
                          <a:cs typeface="Arial"/>
                        </a:rPr>
                        <a:t>DD3.1 - Création d’un centre d’études TIC</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nSpc>
                          <a:spcPts val="1200"/>
                        </a:lnSpc>
                        <a:spcAft>
                          <a:spcPts val="0"/>
                        </a:spcAft>
                        <a:buFont typeface="Times New Roman"/>
                        <a:buChar char="-"/>
                        <a:tabLst>
                          <a:tab pos="111760" algn="l"/>
                        </a:tabLst>
                      </a:pPr>
                      <a:r>
                        <a:rPr lang="fr-FR" sz="1400" dirty="0">
                          <a:solidFill>
                            <a:srgbClr val="002060"/>
                          </a:solidFill>
                          <a:effectLst/>
                          <a:latin typeface="Times New Roman"/>
                          <a:ea typeface="Calibri"/>
                          <a:cs typeface="Arial"/>
                        </a:rPr>
                        <a:t>DD3.2 - Capacité d’homologation</a:t>
                      </a:r>
                      <a:endParaRPr lang="en-GB" sz="1400" dirty="0">
                        <a:effectLst/>
                        <a:latin typeface="Calibri"/>
                        <a:ea typeface="Calibri"/>
                        <a:cs typeface="Arial"/>
                      </a:endParaRPr>
                    </a:p>
                  </a:txBody>
                  <a:tcPr marL="68580" marR="68580" marT="0" marB="0"/>
                </a:tc>
              </a:tr>
              <a:tr h="381501">
                <a:tc vMerge="1">
                  <a:txBody>
                    <a:bodyPr/>
                    <a:lstStyle/>
                    <a:p>
                      <a:endParaRPr lang="en-US"/>
                    </a:p>
                  </a:txBody>
                  <a:tcPr/>
                </a:tc>
                <a:tc vMerge="1">
                  <a:txBody>
                    <a:bodyPr/>
                    <a:lstStyle/>
                    <a:p>
                      <a:endParaRPr lang="en-US"/>
                    </a:p>
                  </a:txBody>
                  <a:tcPr/>
                </a:tc>
                <a:tc>
                  <a:txBody>
                    <a:bodyPr/>
                    <a:lstStyle/>
                    <a:p>
                      <a:pPr marL="342900" lvl="0" indent="-342900">
                        <a:lnSpc>
                          <a:spcPts val="1200"/>
                        </a:lnSpc>
                        <a:spcAft>
                          <a:spcPts val="0"/>
                        </a:spcAft>
                        <a:buFont typeface="Times New Roman"/>
                        <a:buChar char="-"/>
                      </a:pPr>
                      <a:r>
                        <a:rPr lang="fr-FR" sz="1400" dirty="0">
                          <a:solidFill>
                            <a:srgbClr val="002060"/>
                          </a:solidFill>
                          <a:effectLst/>
                          <a:latin typeface="Times New Roman"/>
                          <a:ea typeface="Calibri"/>
                          <a:cs typeface="Arial"/>
                        </a:rPr>
                        <a:t>DD3.3 - Centre d’Information et de documentation</a:t>
                      </a:r>
                      <a:endParaRPr lang="en-GB" sz="14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300389387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Sommaire</a:t>
            </a:r>
            <a:endParaRPr lang="en-US" dirty="0"/>
          </a:p>
        </p:txBody>
      </p:sp>
      <p:sp>
        <p:nvSpPr>
          <p:cNvPr id="3" name="Content Placeholder 2"/>
          <p:cNvSpPr>
            <a:spLocks noGrp="1"/>
          </p:cNvSpPr>
          <p:nvPr>
            <p:ph idx="1"/>
          </p:nvPr>
        </p:nvSpPr>
        <p:spPr/>
        <p:txBody>
          <a:bodyPr/>
          <a:lstStyle/>
          <a:p>
            <a:r>
              <a:rPr lang="en-US" dirty="0" err="1" smtClean="0"/>
              <a:t>Présentation</a:t>
            </a:r>
            <a:r>
              <a:rPr lang="en-US" dirty="0" smtClean="0"/>
              <a:t> </a:t>
            </a:r>
            <a:r>
              <a:rPr lang="en-US" dirty="0" err="1" smtClean="0"/>
              <a:t>Générale</a:t>
            </a:r>
            <a:r>
              <a:rPr lang="en-US" dirty="0" smtClean="0"/>
              <a:t> de la RDD</a:t>
            </a:r>
          </a:p>
          <a:p>
            <a:r>
              <a:rPr lang="en-US" dirty="0" err="1" smtClean="0"/>
              <a:t>Indicateurs</a:t>
            </a:r>
            <a:r>
              <a:rPr lang="en-US" dirty="0" smtClean="0"/>
              <a:t> des </a:t>
            </a:r>
            <a:r>
              <a:rPr lang="en-US" dirty="0" err="1" smtClean="0"/>
              <a:t>Télécoms</a:t>
            </a:r>
            <a:r>
              <a:rPr lang="en-US" dirty="0" smtClean="0"/>
              <a:t>/TIC</a:t>
            </a:r>
          </a:p>
          <a:p>
            <a:r>
              <a:rPr lang="en-US" dirty="0" smtClean="0"/>
              <a:t>Situation </a:t>
            </a:r>
            <a:r>
              <a:rPr lang="en-US" dirty="0" err="1" smtClean="0"/>
              <a:t>actuelle</a:t>
            </a:r>
            <a:r>
              <a:rPr lang="en-US" dirty="0" smtClean="0"/>
              <a:t> de la </a:t>
            </a:r>
            <a:r>
              <a:rPr lang="en-US" dirty="0" err="1" smtClean="0"/>
              <a:t>régulation</a:t>
            </a:r>
            <a:endParaRPr lang="en-US" dirty="0" smtClean="0"/>
          </a:p>
          <a:p>
            <a:r>
              <a:rPr lang="en-US" dirty="0" smtClean="0"/>
              <a:t>La </a:t>
            </a:r>
            <a:r>
              <a:rPr lang="en-US" dirty="0" err="1" smtClean="0"/>
              <a:t>régulation</a:t>
            </a:r>
            <a:r>
              <a:rPr lang="en-US" dirty="0" smtClean="0"/>
              <a:t> </a:t>
            </a:r>
            <a:r>
              <a:rPr lang="en-US" dirty="0" err="1" smtClean="0"/>
              <a:t>dans</a:t>
            </a:r>
            <a:r>
              <a:rPr lang="en-US" dirty="0" smtClean="0"/>
              <a:t> le SSI</a:t>
            </a:r>
          </a:p>
          <a:p>
            <a:endParaRPr lang="en-US" dirty="0"/>
          </a:p>
        </p:txBody>
      </p:sp>
    </p:spTree>
    <p:extLst>
      <p:ext uri="{BB962C8B-B14F-4D97-AF65-F5344CB8AC3E}">
        <p14:creationId xmlns:p14="http://schemas.microsoft.com/office/powerpoint/2010/main" val="384511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L’organe</a:t>
            </a:r>
            <a:r>
              <a:rPr lang="en-US" dirty="0" smtClean="0"/>
              <a:t> de </a:t>
            </a:r>
            <a:r>
              <a:rPr lang="en-US" dirty="0" err="1" smtClean="0"/>
              <a:t>régulation</a:t>
            </a:r>
            <a:endParaRPr lang="en-US" dirty="0"/>
          </a:p>
        </p:txBody>
      </p:sp>
      <p:sp>
        <p:nvSpPr>
          <p:cNvPr id="3" name="Content Placeholder 2"/>
          <p:cNvSpPr>
            <a:spLocks noGrp="1"/>
          </p:cNvSpPr>
          <p:nvPr>
            <p:ph idx="1"/>
          </p:nvPr>
        </p:nvSpPr>
        <p:spPr/>
        <p:txBody>
          <a:bodyPr>
            <a:normAutofit fontScale="40000" lnSpcReduction="20000"/>
          </a:bodyPr>
          <a:lstStyle/>
          <a:p>
            <a:r>
              <a:rPr lang="en-US" dirty="0">
                <a:effectLst/>
              </a:rPr>
              <a:t> </a:t>
            </a:r>
            <a:endParaRPr lang="en-GB" dirty="0">
              <a:effectLst/>
            </a:endParaRPr>
          </a:p>
          <a:p>
            <a:r>
              <a:rPr lang="en-US" sz="5600" smtClean="0">
                <a:effectLst/>
                <a:latin typeface="Arial Black"/>
                <a:cs typeface="Arial Black"/>
              </a:rPr>
              <a:t>Différents</a:t>
            </a:r>
            <a:r>
              <a:rPr lang="en-US" sz="5600" dirty="0" smtClean="0">
                <a:effectLst/>
                <a:latin typeface="Arial Black"/>
                <a:cs typeface="Arial Black"/>
              </a:rPr>
              <a:t> </a:t>
            </a:r>
            <a:r>
              <a:rPr lang="en-US" sz="5600" dirty="0" err="1">
                <a:effectLst/>
                <a:latin typeface="Arial Black"/>
                <a:cs typeface="Arial Black"/>
              </a:rPr>
              <a:t>modèles</a:t>
            </a:r>
            <a:r>
              <a:rPr lang="en-US" sz="5600" dirty="0">
                <a:effectLst/>
                <a:latin typeface="Arial Black"/>
                <a:cs typeface="Arial Black"/>
              </a:rPr>
              <a:t> </a:t>
            </a:r>
            <a:r>
              <a:rPr lang="en-US" sz="5600" dirty="0" err="1">
                <a:effectLst/>
                <a:latin typeface="Arial Black"/>
                <a:cs typeface="Arial Black"/>
              </a:rPr>
              <a:t>d'organe</a:t>
            </a:r>
            <a:r>
              <a:rPr lang="en-US" sz="5600" dirty="0">
                <a:effectLst/>
                <a:latin typeface="Arial Black"/>
                <a:cs typeface="Arial Black"/>
              </a:rPr>
              <a:t> de </a:t>
            </a:r>
            <a:r>
              <a:rPr lang="en-US" sz="5600" dirty="0" err="1">
                <a:effectLst/>
                <a:latin typeface="Arial Black"/>
                <a:cs typeface="Arial Black"/>
              </a:rPr>
              <a:t>régulation</a:t>
            </a:r>
            <a:r>
              <a:rPr lang="en-US" sz="5600" dirty="0">
                <a:effectLst/>
                <a:latin typeface="Arial Black"/>
                <a:cs typeface="Arial Black"/>
              </a:rPr>
              <a:t> </a:t>
            </a:r>
            <a:r>
              <a:rPr lang="en-US" sz="5600" dirty="0" smtClean="0">
                <a:effectLst/>
                <a:latin typeface="Arial Black"/>
                <a:cs typeface="Arial Black"/>
              </a:rPr>
              <a:t>existent </a:t>
            </a:r>
            <a:r>
              <a:rPr lang="en-US" sz="5600" dirty="0" err="1">
                <a:effectLst/>
                <a:latin typeface="Arial Black"/>
                <a:cs typeface="Arial Black"/>
              </a:rPr>
              <a:t>mais</a:t>
            </a:r>
            <a:r>
              <a:rPr lang="en-US" sz="5600" dirty="0">
                <a:effectLst/>
                <a:latin typeface="Arial Black"/>
                <a:cs typeface="Arial Black"/>
              </a:rPr>
              <a:t> on </a:t>
            </a:r>
            <a:r>
              <a:rPr lang="en-US" sz="5600" dirty="0" err="1">
                <a:effectLst/>
                <a:latin typeface="Arial Black"/>
                <a:cs typeface="Arial Black"/>
              </a:rPr>
              <a:t>trouve</a:t>
            </a:r>
            <a:r>
              <a:rPr lang="en-US" sz="5600" dirty="0">
                <a:effectLst/>
                <a:latin typeface="Arial Black"/>
                <a:cs typeface="Arial Black"/>
              </a:rPr>
              <a:t> </a:t>
            </a:r>
            <a:r>
              <a:rPr lang="en-US" sz="5600" dirty="0" err="1">
                <a:effectLst/>
                <a:latin typeface="Arial Black"/>
                <a:cs typeface="Arial Black"/>
              </a:rPr>
              <a:t>généralement</a:t>
            </a:r>
            <a:r>
              <a:rPr lang="en-US" sz="5600" dirty="0">
                <a:effectLst/>
                <a:latin typeface="Arial Black"/>
                <a:cs typeface="Arial Black"/>
              </a:rPr>
              <a:t> </a:t>
            </a:r>
            <a:r>
              <a:rPr lang="en-US" sz="5600" dirty="0" err="1">
                <a:effectLst/>
                <a:latin typeface="Arial Black"/>
                <a:cs typeface="Arial Black"/>
              </a:rPr>
              <a:t>trois</a:t>
            </a:r>
            <a:r>
              <a:rPr lang="en-US" sz="5600" dirty="0">
                <a:effectLst/>
                <a:latin typeface="Arial Black"/>
                <a:cs typeface="Arial Black"/>
              </a:rPr>
              <a:t> </a:t>
            </a:r>
            <a:r>
              <a:rPr lang="en-US" sz="5600" dirty="0" err="1">
                <a:effectLst/>
                <a:latin typeface="Arial Black"/>
                <a:cs typeface="Arial Black"/>
              </a:rPr>
              <a:t>formes</a:t>
            </a:r>
            <a:r>
              <a:rPr lang="en-US" sz="5600" dirty="0">
                <a:effectLst/>
                <a:latin typeface="Arial Black"/>
                <a:cs typeface="Arial Black"/>
              </a:rPr>
              <a:t>.  </a:t>
            </a:r>
            <a:endParaRPr lang="en-GB" sz="5600" dirty="0">
              <a:effectLst/>
              <a:latin typeface="Arial Black"/>
              <a:cs typeface="Arial Black"/>
            </a:endParaRPr>
          </a:p>
          <a:p>
            <a:r>
              <a:rPr lang="en-US" sz="5600" dirty="0">
                <a:effectLst/>
                <a:latin typeface="Arial Black"/>
                <a:cs typeface="Arial Black"/>
              </a:rPr>
              <a:t>1 - Le </a:t>
            </a:r>
            <a:r>
              <a:rPr lang="en-US" sz="5600" dirty="0" err="1">
                <a:effectLst/>
                <a:latin typeface="Arial Black"/>
                <a:cs typeface="Arial Black"/>
              </a:rPr>
              <a:t>rôle</a:t>
            </a:r>
            <a:r>
              <a:rPr lang="en-US" sz="5600" dirty="0">
                <a:effectLst/>
                <a:latin typeface="Arial Black"/>
                <a:cs typeface="Arial Black"/>
              </a:rPr>
              <a:t> et les missions de </a:t>
            </a:r>
            <a:r>
              <a:rPr lang="en-US" sz="5600" dirty="0" err="1">
                <a:effectLst/>
                <a:latin typeface="Arial Black"/>
                <a:cs typeface="Arial Black"/>
              </a:rPr>
              <a:t>régulation</a:t>
            </a:r>
            <a:r>
              <a:rPr lang="en-US" sz="5600" dirty="0">
                <a:effectLst/>
                <a:latin typeface="Arial Black"/>
                <a:cs typeface="Arial Black"/>
              </a:rPr>
              <a:t> </a:t>
            </a:r>
            <a:r>
              <a:rPr lang="en-US" sz="5600" dirty="0" err="1">
                <a:effectLst/>
                <a:latin typeface="Arial Black"/>
                <a:cs typeface="Arial Black"/>
              </a:rPr>
              <a:t>sont</a:t>
            </a:r>
            <a:r>
              <a:rPr lang="en-US" sz="5600" dirty="0">
                <a:effectLst/>
                <a:latin typeface="Arial Black"/>
                <a:cs typeface="Arial Black"/>
              </a:rPr>
              <a:t> </a:t>
            </a:r>
            <a:r>
              <a:rPr lang="en-US" sz="5600" dirty="0" err="1">
                <a:effectLst/>
                <a:latin typeface="Arial Black"/>
                <a:cs typeface="Arial Black"/>
              </a:rPr>
              <a:t>dévolues</a:t>
            </a:r>
            <a:r>
              <a:rPr lang="en-US" sz="5600" dirty="0">
                <a:effectLst/>
                <a:latin typeface="Arial Black"/>
                <a:cs typeface="Arial Black"/>
              </a:rPr>
              <a:t> </a:t>
            </a:r>
            <a:r>
              <a:rPr lang="en-US" sz="5600" dirty="0" err="1">
                <a:effectLst/>
                <a:latin typeface="Arial Black"/>
                <a:cs typeface="Arial Black"/>
              </a:rPr>
              <a:t>à</a:t>
            </a:r>
            <a:r>
              <a:rPr lang="en-US" sz="5600" dirty="0">
                <a:effectLst/>
                <a:latin typeface="Arial Black"/>
                <a:cs typeface="Arial Black"/>
              </a:rPr>
              <a:t> un </a:t>
            </a:r>
            <a:r>
              <a:rPr lang="en-US" sz="5600" dirty="0" err="1">
                <a:effectLst/>
                <a:latin typeface="Arial Black"/>
                <a:cs typeface="Arial Black"/>
              </a:rPr>
              <a:t>département</a:t>
            </a:r>
            <a:r>
              <a:rPr lang="en-US" sz="5600" dirty="0">
                <a:effectLst/>
                <a:latin typeface="Arial Black"/>
                <a:cs typeface="Arial Black"/>
              </a:rPr>
              <a:t> du </a:t>
            </a:r>
            <a:r>
              <a:rPr lang="en-US" sz="5600" dirty="0" err="1" smtClean="0">
                <a:effectLst/>
                <a:latin typeface="Arial Black"/>
                <a:cs typeface="Arial Black"/>
              </a:rPr>
              <a:t>Ministère</a:t>
            </a:r>
            <a:r>
              <a:rPr lang="en-US" sz="5600" dirty="0" smtClean="0">
                <a:effectLst/>
                <a:latin typeface="Arial Black"/>
                <a:cs typeface="Arial Black"/>
              </a:rPr>
              <a:t>. </a:t>
            </a:r>
            <a:endParaRPr lang="en-GB" sz="5600" dirty="0">
              <a:effectLst/>
              <a:latin typeface="Arial Black"/>
              <a:cs typeface="Arial Black"/>
            </a:endParaRPr>
          </a:p>
          <a:p>
            <a:r>
              <a:rPr lang="en-US" sz="5600" dirty="0">
                <a:effectLst/>
                <a:latin typeface="Arial Black"/>
                <a:cs typeface="Arial Black"/>
              </a:rPr>
              <a:t>2- </a:t>
            </a:r>
            <a:r>
              <a:rPr lang="en-US" sz="5600" dirty="0" err="1">
                <a:effectLst/>
                <a:latin typeface="Arial Black"/>
                <a:cs typeface="Arial Black"/>
              </a:rPr>
              <a:t>L'organe</a:t>
            </a:r>
            <a:r>
              <a:rPr lang="en-US" sz="5600" dirty="0">
                <a:effectLst/>
                <a:latin typeface="Arial Black"/>
                <a:cs typeface="Arial Black"/>
              </a:rPr>
              <a:t> de </a:t>
            </a:r>
            <a:r>
              <a:rPr lang="en-US" sz="5600" dirty="0" err="1">
                <a:effectLst/>
                <a:latin typeface="Arial Black"/>
                <a:cs typeface="Arial Black"/>
              </a:rPr>
              <a:t>régulation</a:t>
            </a:r>
            <a:r>
              <a:rPr lang="en-US" sz="5600" dirty="0">
                <a:effectLst/>
                <a:latin typeface="Arial Black"/>
                <a:cs typeface="Arial Black"/>
              </a:rPr>
              <a:t> </a:t>
            </a:r>
            <a:r>
              <a:rPr lang="en-US" sz="5600" dirty="0" err="1">
                <a:effectLst/>
                <a:latin typeface="Arial Black"/>
                <a:cs typeface="Arial Black"/>
              </a:rPr>
              <a:t>est</a:t>
            </a:r>
            <a:r>
              <a:rPr lang="en-US" sz="5600" dirty="0">
                <a:effectLst/>
                <a:latin typeface="Arial Black"/>
                <a:cs typeface="Arial Black"/>
              </a:rPr>
              <a:t> </a:t>
            </a:r>
            <a:r>
              <a:rPr lang="en-US" sz="5600" dirty="0" err="1">
                <a:effectLst/>
                <a:latin typeface="Arial Black"/>
                <a:cs typeface="Arial Black"/>
              </a:rPr>
              <a:t>séparé</a:t>
            </a:r>
            <a:r>
              <a:rPr lang="en-US" sz="5600" dirty="0">
                <a:effectLst/>
                <a:latin typeface="Arial Black"/>
                <a:cs typeface="Arial Black"/>
              </a:rPr>
              <a:t> </a:t>
            </a:r>
            <a:r>
              <a:rPr lang="en-US" sz="5600" dirty="0" err="1">
                <a:effectLst/>
                <a:latin typeface="Arial Black"/>
                <a:cs typeface="Arial Black"/>
              </a:rPr>
              <a:t>mais</a:t>
            </a:r>
            <a:r>
              <a:rPr lang="en-US" sz="5600" dirty="0">
                <a:effectLst/>
                <a:latin typeface="Arial Black"/>
                <a:cs typeface="Arial Black"/>
              </a:rPr>
              <a:t> rend </a:t>
            </a:r>
            <a:r>
              <a:rPr lang="en-US" sz="5600" dirty="0" err="1">
                <a:effectLst/>
                <a:latin typeface="Arial Black"/>
                <a:cs typeface="Arial Black"/>
              </a:rPr>
              <a:t>compte</a:t>
            </a:r>
            <a:r>
              <a:rPr lang="en-US" sz="5600" dirty="0">
                <a:effectLst/>
                <a:latin typeface="Arial Black"/>
                <a:cs typeface="Arial Black"/>
              </a:rPr>
              <a:t> au </a:t>
            </a:r>
            <a:r>
              <a:rPr lang="en-US" sz="5600" dirty="0" err="1">
                <a:effectLst/>
                <a:latin typeface="Arial Black"/>
                <a:cs typeface="Arial Black"/>
              </a:rPr>
              <a:t>Ministère</a:t>
            </a:r>
            <a:r>
              <a:rPr lang="en-US" sz="5600" dirty="0" smtClean="0">
                <a:effectLst/>
                <a:latin typeface="Arial Black"/>
                <a:cs typeface="Arial Black"/>
              </a:rPr>
              <a:t>.</a:t>
            </a:r>
            <a:endParaRPr lang="en-GB" sz="5600" dirty="0">
              <a:effectLst/>
              <a:latin typeface="Arial Black"/>
              <a:cs typeface="Arial Black"/>
            </a:endParaRPr>
          </a:p>
          <a:p>
            <a:r>
              <a:rPr lang="en-US" sz="5600" dirty="0">
                <a:effectLst/>
                <a:latin typeface="Arial Black"/>
                <a:cs typeface="Arial Black"/>
              </a:rPr>
              <a:t>3 - </a:t>
            </a:r>
            <a:r>
              <a:rPr lang="en-US" sz="5600" dirty="0" err="1">
                <a:effectLst/>
                <a:latin typeface="Arial Black"/>
                <a:cs typeface="Arial Black"/>
              </a:rPr>
              <a:t>L'organe</a:t>
            </a:r>
            <a:r>
              <a:rPr lang="en-US" sz="5600" dirty="0">
                <a:effectLst/>
                <a:latin typeface="Arial Black"/>
                <a:cs typeface="Arial Black"/>
              </a:rPr>
              <a:t> de </a:t>
            </a:r>
            <a:r>
              <a:rPr lang="en-US" sz="5600" dirty="0" err="1">
                <a:effectLst/>
                <a:latin typeface="Arial Black"/>
                <a:cs typeface="Arial Black"/>
              </a:rPr>
              <a:t>régulation</a:t>
            </a:r>
            <a:r>
              <a:rPr lang="en-US" sz="5600" dirty="0">
                <a:effectLst/>
                <a:latin typeface="Arial Black"/>
                <a:cs typeface="Arial Black"/>
              </a:rPr>
              <a:t> </a:t>
            </a:r>
            <a:r>
              <a:rPr lang="en-US" sz="5600" dirty="0" err="1">
                <a:effectLst/>
                <a:latin typeface="Arial Black"/>
                <a:cs typeface="Arial Black"/>
              </a:rPr>
              <a:t>est</a:t>
            </a:r>
            <a:r>
              <a:rPr lang="en-US" sz="5600" dirty="0">
                <a:effectLst/>
                <a:latin typeface="Arial Black"/>
                <a:cs typeface="Arial Black"/>
              </a:rPr>
              <a:t> </a:t>
            </a:r>
            <a:r>
              <a:rPr lang="en-US" sz="5600" dirty="0" err="1">
                <a:effectLst/>
                <a:latin typeface="Arial Black"/>
                <a:cs typeface="Arial Black"/>
              </a:rPr>
              <a:t>indépendant</a:t>
            </a:r>
            <a:r>
              <a:rPr lang="en-US" sz="5600" dirty="0">
                <a:effectLst/>
                <a:latin typeface="Arial Black"/>
                <a:cs typeface="Arial Black"/>
              </a:rPr>
              <a:t> du </a:t>
            </a:r>
            <a:r>
              <a:rPr lang="en-US" sz="5600" dirty="0" err="1">
                <a:effectLst/>
                <a:latin typeface="Arial Black"/>
                <a:cs typeface="Arial Black"/>
              </a:rPr>
              <a:t>Ministère</a:t>
            </a:r>
            <a:r>
              <a:rPr lang="en-US" sz="5600" dirty="0" smtClean="0">
                <a:effectLst/>
                <a:latin typeface="Arial Black"/>
                <a:cs typeface="Arial Black"/>
              </a:rPr>
              <a:t>.</a:t>
            </a:r>
            <a:endParaRPr lang="en-GB" sz="5600" dirty="0">
              <a:effectLst/>
              <a:latin typeface="Arial Black"/>
              <a:cs typeface="Arial Black"/>
            </a:endParaRPr>
          </a:p>
          <a:p>
            <a:endParaRPr lang="en-GB" dirty="0">
              <a:effectLst/>
            </a:endParaRPr>
          </a:p>
          <a:p>
            <a:endParaRPr lang="en-US" dirty="0"/>
          </a:p>
        </p:txBody>
      </p:sp>
    </p:spTree>
    <p:extLst>
      <p:ext uri="{BB962C8B-B14F-4D97-AF65-F5344CB8AC3E}">
        <p14:creationId xmlns:p14="http://schemas.microsoft.com/office/powerpoint/2010/main" val="324944995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t>Indépendance</a:t>
            </a:r>
            <a:r>
              <a:rPr lang="en-US" sz="3600" dirty="0" smtClean="0"/>
              <a:t> de </a:t>
            </a:r>
            <a:r>
              <a:rPr lang="en-US" sz="3600" dirty="0" err="1" smtClean="0"/>
              <a:t>l’organe</a:t>
            </a:r>
            <a:r>
              <a:rPr lang="en-US" sz="3600" dirty="0" smtClean="0"/>
              <a:t> de </a:t>
            </a:r>
            <a:r>
              <a:rPr lang="en-US" sz="3600" dirty="0" err="1" smtClean="0"/>
              <a:t>régulation</a:t>
            </a:r>
            <a:endParaRPr lang="en-US" sz="3600" dirty="0"/>
          </a:p>
        </p:txBody>
      </p:sp>
      <p:sp>
        <p:nvSpPr>
          <p:cNvPr id="3" name="Content Placeholder 2"/>
          <p:cNvSpPr>
            <a:spLocks noGrp="1"/>
          </p:cNvSpPr>
          <p:nvPr>
            <p:ph idx="1"/>
          </p:nvPr>
        </p:nvSpPr>
        <p:spPr/>
        <p:txBody>
          <a:bodyPr>
            <a:normAutofit/>
          </a:bodyPr>
          <a:lstStyle/>
          <a:p>
            <a:pPr marL="0" indent="0">
              <a:buNone/>
            </a:pPr>
            <a:endParaRPr lang="en-GB" dirty="0"/>
          </a:p>
          <a:p>
            <a:pPr marL="0" indent="0">
              <a:buNone/>
            </a:pPr>
            <a:r>
              <a:rPr lang="en-US" dirty="0" smtClean="0">
                <a:effectLst/>
              </a:rPr>
              <a:t>La </a:t>
            </a:r>
            <a:r>
              <a:rPr lang="en-US" dirty="0">
                <a:effectLst/>
              </a:rPr>
              <a:t>notion </a:t>
            </a:r>
            <a:r>
              <a:rPr lang="en-US" dirty="0" err="1">
                <a:effectLst/>
              </a:rPr>
              <a:t>d'indépendance</a:t>
            </a:r>
            <a:r>
              <a:rPr lang="en-US" dirty="0">
                <a:effectLst/>
              </a:rPr>
              <a:t> de </a:t>
            </a:r>
            <a:r>
              <a:rPr lang="en-US" dirty="0" err="1">
                <a:effectLst/>
              </a:rPr>
              <a:t>l'organe</a:t>
            </a:r>
            <a:r>
              <a:rPr lang="en-US" dirty="0">
                <a:effectLst/>
              </a:rPr>
              <a:t> de </a:t>
            </a:r>
            <a:r>
              <a:rPr lang="en-US" dirty="0" err="1">
                <a:effectLst/>
              </a:rPr>
              <a:t>régulation</a:t>
            </a:r>
            <a:r>
              <a:rPr lang="en-US" dirty="0">
                <a:effectLst/>
              </a:rPr>
              <a:t> </a:t>
            </a:r>
            <a:r>
              <a:rPr lang="en-US" dirty="0" err="1">
                <a:effectLst/>
              </a:rPr>
              <a:t>recoupe</a:t>
            </a:r>
            <a:r>
              <a:rPr lang="en-US" dirty="0">
                <a:effectLst/>
              </a:rPr>
              <a:t> au </a:t>
            </a:r>
            <a:r>
              <a:rPr lang="en-US" dirty="0" err="1">
                <a:effectLst/>
              </a:rPr>
              <a:t>moins</a:t>
            </a:r>
            <a:r>
              <a:rPr lang="en-US" dirty="0">
                <a:effectLst/>
              </a:rPr>
              <a:t> </a:t>
            </a:r>
            <a:r>
              <a:rPr lang="en-US" dirty="0" err="1">
                <a:effectLst/>
              </a:rPr>
              <a:t>trois</a:t>
            </a:r>
            <a:r>
              <a:rPr lang="en-US" dirty="0">
                <a:effectLst/>
              </a:rPr>
              <a:t> concepts</a:t>
            </a:r>
            <a:r>
              <a:rPr lang="en-US" dirty="0" smtClean="0">
                <a:effectLst/>
              </a:rPr>
              <a:t>:</a:t>
            </a:r>
            <a:r>
              <a:rPr lang="en-US" dirty="0">
                <a:effectLst/>
              </a:rPr>
              <a:t> </a:t>
            </a:r>
            <a:endParaRPr lang="en-GB" dirty="0">
              <a:effectLst/>
            </a:endParaRPr>
          </a:p>
          <a:p>
            <a:r>
              <a:rPr lang="en-US" dirty="0">
                <a:effectLst/>
              </a:rPr>
              <a:t>1 la </a:t>
            </a:r>
            <a:r>
              <a:rPr lang="en-US" dirty="0" err="1">
                <a:effectLst/>
              </a:rPr>
              <a:t>séparation</a:t>
            </a:r>
            <a:r>
              <a:rPr lang="en-US" dirty="0">
                <a:effectLst/>
              </a:rPr>
              <a:t> des </a:t>
            </a:r>
            <a:r>
              <a:rPr lang="en-US" dirty="0" err="1">
                <a:effectLst/>
              </a:rPr>
              <a:t>fonctions</a:t>
            </a:r>
            <a:r>
              <a:rPr lang="en-US" dirty="0">
                <a:effectLst/>
              </a:rPr>
              <a:t> </a:t>
            </a:r>
            <a:r>
              <a:rPr lang="en-US" dirty="0" err="1" smtClean="0">
                <a:effectLst/>
              </a:rPr>
              <a:t>réglementaires</a:t>
            </a:r>
            <a:r>
              <a:rPr lang="en-US" dirty="0" smtClean="0">
                <a:effectLst/>
              </a:rPr>
              <a:t> </a:t>
            </a:r>
            <a:r>
              <a:rPr lang="en-US" dirty="0">
                <a:effectLst/>
              </a:rPr>
              <a:t>et </a:t>
            </a:r>
            <a:r>
              <a:rPr lang="en-US" dirty="0" err="1">
                <a:effectLst/>
              </a:rPr>
              <a:t>opérationnelles</a:t>
            </a:r>
            <a:endParaRPr lang="en-GB" dirty="0">
              <a:effectLst/>
            </a:endParaRPr>
          </a:p>
          <a:p>
            <a:r>
              <a:rPr lang="en-US" dirty="0">
                <a:effectLst/>
              </a:rPr>
              <a:t>2 </a:t>
            </a:r>
            <a:r>
              <a:rPr lang="en-US" dirty="0" err="1">
                <a:effectLst/>
              </a:rPr>
              <a:t>l'absence</a:t>
            </a:r>
            <a:r>
              <a:rPr lang="en-US" dirty="0">
                <a:effectLst/>
              </a:rPr>
              <a:t> de </a:t>
            </a:r>
            <a:r>
              <a:rPr lang="en-US" dirty="0" err="1" smtClean="0">
                <a:effectLst/>
              </a:rPr>
              <a:t>pression</a:t>
            </a:r>
            <a:r>
              <a:rPr lang="en-US" dirty="0" smtClean="0">
                <a:effectLst/>
              </a:rPr>
              <a:t> </a:t>
            </a:r>
            <a:r>
              <a:rPr lang="en-US" dirty="0" err="1">
                <a:effectLst/>
              </a:rPr>
              <a:t>politique</a:t>
            </a:r>
            <a:r>
              <a:rPr lang="en-US" dirty="0">
                <a:effectLst/>
              </a:rPr>
              <a:t> </a:t>
            </a:r>
            <a:r>
              <a:rPr lang="en-US" dirty="0" err="1">
                <a:effectLst/>
              </a:rPr>
              <a:t>directe</a:t>
            </a:r>
            <a:endParaRPr lang="en-GB" dirty="0">
              <a:effectLst/>
            </a:endParaRPr>
          </a:p>
          <a:p>
            <a:r>
              <a:rPr lang="en-US" dirty="0">
                <a:effectLst/>
              </a:rPr>
              <a:t>3 des </a:t>
            </a:r>
            <a:r>
              <a:rPr lang="en-US" dirty="0" err="1">
                <a:effectLst/>
              </a:rPr>
              <a:t>procédures</a:t>
            </a:r>
            <a:r>
              <a:rPr lang="en-US" dirty="0">
                <a:effectLst/>
              </a:rPr>
              <a:t> </a:t>
            </a:r>
            <a:r>
              <a:rPr lang="en-US" dirty="0" err="1">
                <a:effectLst/>
              </a:rPr>
              <a:t>équitables</a:t>
            </a:r>
            <a:r>
              <a:rPr lang="en-US" dirty="0">
                <a:effectLst/>
              </a:rPr>
              <a:t> et </a:t>
            </a:r>
            <a:r>
              <a:rPr lang="en-US" dirty="0" err="1">
                <a:effectLst/>
              </a:rPr>
              <a:t>transparentes</a:t>
            </a:r>
            <a:r>
              <a:rPr lang="en-US" dirty="0" smtClean="0">
                <a:effectLst/>
              </a:rPr>
              <a:t>.</a:t>
            </a:r>
            <a:endParaRPr lang="en-GB" dirty="0">
              <a:effectLst/>
            </a:endParaRPr>
          </a:p>
          <a:p>
            <a:pPr marL="0" indent="0">
              <a:buNone/>
            </a:pPr>
            <a:endParaRPr lang="en-US" dirty="0"/>
          </a:p>
        </p:txBody>
      </p:sp>
    </p:spTree>
    <p:extLst>
      <p:ext uri="{BB962C8B-B14F-4D97-AF65-F5344CB8AC3E}">
        <p14:creationId xmlns:p14="http://schemas.microsoft.com/office/powerpoint/2010/main" val="261503912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La </a:t>
            </a:r>
            <a:r>
              <a:rPr lang="en-US" sz="3600" b="1" dirty="0" err="1" smtClean="0"/>
              <a:t>politique</a:t>
            </a:r>
            <a:r>
              <a:rPr lang="en-US" sz="3600" b="1" dirty="0" smtClean="0"/>
              <a:t> des TIC </a:t>
            </a:r>
            <a:br>
              <a:rPr lang="en-US" sz="3600" b="1" dirty="0" smtClean="0"/>
            </a:br>
            <a:r>
              <a:rPr lang="en-US" sz="3600" b="1" dirty="0" smtClean="0"/>
              <a:t>et </a:t>
            </a:r>
            <a:r>
              <a:rPr lang="en-US" sz="3600" b="1" dirty="0" err="1" smtClean="0"/>
              <a:t>l’organe</a:t>
            </a:r>
            <a:r>
              <a:rPr lang="en-US" sz="3600" b="1" dirty="0" smtClean="0"/>
              <a:t> de </a:t>
            </a:r>
            <a:r>
              <a:rPr lang="en-US" sz="3600" b="1" dirty="0" err="1" smtClean="0"/>
              <a:t>régulation</a:t>
            </a:r>
            <a:endParaRPr lang="en-US" sz="3600" b="1" dirty="0"/>
          </a:p>
        </p:txBody>
      </p:sp>
      <p:sp>
        <p:nvSpPr>
          <p:cNvPr id="3" name="Content Placeholder 2"/>
          <p:cNvSpPr>
            <a:spLocks noGrp="1"/>
          </p:cNvSpPr>
          <p:nvPr>
            <p:ph idx="1"/>
          </p:nvPr>
        </p:nvSpPr>
        <p:spPr>
          <a:xfrm>
            <a:off x="549275" y="2051295"/>
            <a:ext cx="8042276" cy="3892306"/>
          </a:xfrm>
        </p:spPr>
        <p:txBody>
          <a:bodyPr/>
          <a:lstStyle/>
          <a:p>
            <a:r>
              <a:rPr lang="en-US" dirty="0" smtClean="0"/>
              <a:t>Encourager </a:t>
            </a:r>
            <a:r>
              <a:rPr lang="en-US" dirty="0" err="1" smtClean="0"/>
              <a:t>l’investissement</a:t>
            </a:r>
            <a:r>
              <a:rPr lang="en-US" dirty="0" smtClean="0"/>
              <a:t> </a:t>
            </a:r>
            <a:r>
              <a:rPr lang="en-US" dirty="0" err="1" smtClean="0"/>
              <a:t>privé</a:t>
            </a:r>
            <a:r>
              <a:rPr lang="en-US" dirty="0" smtClean="0"/>
              <a:t>, </a:t>
            </a:r>
            <a:r>
              <a:rPr lang="en-US" dirty="0" err="1" smtClean="0"/>
              <a:t>l’innovation</a:t>
            </a:r>
            <a:r>
              <a:rPr lang="en-US" dirty="0" smtClean="0"/>
              <a:t> et la </a:t>
            </a:r>
            <a:r>
              <a:rPr lang="en-US" dirty="0" err="1" smtClean="0"/>
              <a:t>mise</a:t>
            </a:r>
            <a:r>
              <a:rPr lang="en-US" dirty="0" smtClean="0"/>
              <a:t> en place infrastructure.</a:t>
            </a:r>
          </a:p>
          <a:p>
            <a:r>
              <a:rPr lang="en-US" dirty="0" smtClean="0"/>
              <a:t>Encourager </a:t>
            </a:r>
            <a:r>
              <a:rPr lang="en-US" dirty="0" err="1" smtClean="0"/>
              <a:t>une</a:t>
            </a:r>
            <a:r>
              <a:rPr lang="en-US" dirty="0" smtClean="0"/>
              <a:t> concurrence </a:t>
            </a:r>
            <a:r>
              <a:rPr lang="en-US" dirty="0" err="1" smtClean="0"/>
              <a:t>saine</a:t>
            </a:r>
            <a:r>
              <a:rPr lang="en-US" dirty="0" smtClean="0"/>
              <a:t> et </a:t>
            </a:r>
            <a:r>
              <a:rPr lang="en-US" dirty="0" err="1" smtClean="0"/>
              <a:t>loyale</a:t>
            </a:r>
            <a:r>
              <a:rPr lang="en-US" dirty="0" smtClean="0"/>
              <a:t>,</a:t>
            </a:r>
          </a:p>
          <a:p>
            <a:r>
              <a:rPr lang="en-US" dirty="0" err="1" smtClean="0"/>
              <a:t>Gérer</a:t>
            </a:r>
            <a:r>
              <a:rPr lang="en-US" dirty="0" smtClean="0"/>
              <a:t> </a:t>
            </a:r>
            <a:r>
              <a:rPr lang="en-US" dirty="0" err="1" smtClean="0"/>
              <a:t>efficacement</a:t>
            </a:r>
            <a:r>
              <a:rPr lang="en-US" dirty="0" smtClean="0"/>
              <a:t> les </a:t>
            </a:r>
            <a:r>
              <a:rPr lang="en-US" dirty="0" err="1" smtClean="0"/>
              <a:t>ressources</a:t>
            </a:r>
            <a:r>
              <a:rPr lang="en-US" dirty="0" smtClean="0"/>
              <a:t> </a:t>
            </a:r>
            <a:r>
              <a:rPr lang="en-US" dirty="0" err="1" smtClean="0"/>
              <a:t>limitées</a:t>
            </a:r>
            <a:r>
              <a:rPr lang="en-US" dirty="0" smtClean="0"/>
              <a:t>,</a:t>
            </a:r>
          </a:p>
          <a:p>
            <a:r>
              <a:rPr lang="en-US" dirty="0" err="1" smtClean="0"/>
              <a:t>Promouvoir</a:t>
            </a:r>
            <a:r>
              <a:rPr lang="en-US" dirty="0" smtClean="0"/>
              <a:t> </a:t>
            </a:r>
            <a:r>
              <a:rPr lang="en-US" dirty="0" err="1" smtClean="0"/>
              <a:t>l’intéret</a:t>
            </a:r>
            <a:r>
              <a:rPr lang="en-US" dirty="0" smtClean="0"/>
              <a:t> public en </a:t>
            </a:r>
            <a:r>
              <a:rPr lang="en-US" dirty="0" err="1" smtClean="0"/>
              <a:t>cas</a:t>
            </a:r>
            <a:r>
              <a:rPr lang="en-US" dirty="0" smtClean="0"/>
              <a:t> de </a:t>
            </a:r>
            <a:r>
              <a:rPr lang="en-US" dirty="0" err="1" smtClean="0"/>
              <a:t>défaillance</a:t>
            </a:r>
            <a:r>
              <a:rPr lang="en-US" dirty="0" smtClean="0"/>
              <a:t> du </a:t>
            </a:r>
            <a:r>
              <a:rPr lang="en-US" dirty="0" err="1" smtClean="0"/>
              <a:t>marché</a:t>
            </a:r>
            <a:r>
              <a:rPr lang="en-US" dirty="0" smtClean="0"/>
              <a:t>.</a:t>
            </a:r>
          </a:p>
          <a:p>
            <a:endParaRPr lang="en-US" dirty="0"/>
          </a:p>
        </p:txBody>
      </p:sp>
    </p:spTree>
    <p:extLst>
      <p:ext uri="{BB962C8B-B14F-4D97-AF65-F5344CB8AC3E}">
        <p14:creationId xmlns:p14="http://schemas.microsoft.com/office/powerpoint/2010/main" val="213320346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a:t>Un impact </a:t>
            </a:r>
            <a:r>
              <a:rPr lang="en-US" dirty="0" err="1"/>
              <a:t>positif</a:t>
            </a:r>
            <a:r>
              <a:rPr lang="en-US" dirty="0"/>
              <a:t> </a:t>
            </a:r>
            <a:r>
              <a:rPr lang="en-US" dirty="0" err="1"/>
              <a:t>sur</a:t>
            </a:r>
            <a:r>
              <a:rPr lang="en-US" dirty="0"/>
              <a:t> le </a:t>
            </a:r>
            <a:r>
              <a:rPr lang="en-US" dirty="0" smtClean="0"/>
              <a:t>PIB, </a:t>
            </a:r>
            <a:endParaRPr lang="en-US" dirty="0"/>
          </a:p>
          <a:p>
            <a:r>
              <a:rPr lang="en-US" dirty="0"/>
              <a:t>Le </a:t>
            </a:r>
            <a:r>
              <a:rPr lang="en-US" dirty="0" err="1"/>
              <a:t>développement</a:t>
            </a:r>
            <a:r>
              <a:rPr lang="en-US" dirty="0"/>
              <a:t> de </a:t>
            </a:r>
            <a:r>
              <a:rPr lang="en-US" dirty="0" err="1"/>
              <a:t>l’Ecosystème</a:t>
            </a:r>
            <a:r>
              <a:rPr lang="en-US" dirty="0"/>
              <a:t> </a:t>
            </a:r>
            <a:r>
              <a:rPr lang="en-US" dirty="0" smtClean="0"/>
              <a:t>TIC,</a:t>
            </a:r>
            <a:endParaRPr lang="en-US" dirty="0"/>
          </a:p>
          <a:p>
            <a:r>
              <a:rPr lang="en-US" dirty="0" err="1"/>
              <a:t>Une</a:t>
            </a:r>
            <a:r>
              <a:rPr lang="en-US" dirty="0"/>
              <a:t> augmentation des </a:t>
            </a:r>
            <a:r>
              <a:rPr lang="en-US" dirty="0" err="1"/>
              <a:t>recettes</a:t>
            </a:r>
            <a:r>
              <a:rPr lang="en-US" dirty="0"/>
              <a:t> de </a:t>
            </a:r>
            <a:r>
              <a:rPr lang="en-US" dirty="0" err="1"/>
              <a:t>l'Etat</a:t>
            </a:r>
            <a:r>
              <a:rPr lang="en-US" dirty="0"/>
              <a:t> </a:t>
            </a:r>
            <a:r>
              <a:rPr lang="en-US" dirty="0" err="1" smtClean="0"/>
              <a:t>djiboutien</a:t>
            </a:r>
            <a:r>
              <a:rPr lang="en-US" dirty="0" smtClean="0"/>
              <a:t>,</a:t>
            </a:r>
            <a:endParaRPr lang="en-US" dirty="0"/>
          </a:p>
          <a:p>
            <a:r>
              <a:rPr lang="en-US" dirty="0" err="1"/>
              <a:t>L’amélioration</a:t>
            </a:r>
            <a:r>
              <a:rPr lang="en-US" dirty="0"/>
              <a:t> de la </a:t>
            </a:r>
            <a:r>
              <a:rPr lang="en-US" dirty="0" err="1" smtClean="0"/>
              <a:t>visibilite</a:t>
            </a:r>
            <a:r>
              <a:rPr lang="en-US" dirty="0" smtClean="0"/>
              <a:t> </a:t>
            </a:r>
            <a:r>
              <a:rPr lang="en-US" dirty="0" err="1"/>
              <a:t>régionale</a:t>
            </a:r>
            <a:r>
              <a:rPr lang="en-US" dirty="0"/>
              <a:t> et </a:t>
            </a:r>
            <a:r>
              <a:rPr lang="en-US" dirty="0" err="1"/>
              <a:t>internationale</a:t>
            </a:r>
            <a:r>
              <a:rPr lang="en-US" dirty="0"/>
              <a:t> de </a:t>
            </a:r>
            <a:r>
              <a:rPr lang="en-US" dirty="0" smtClean="0"/>
              <a:t>Djibouti. </a:t>
            </a:r>
            <a:endParaRPr lang="en-US" dirty="0"/>
          </a:p>
          <a:p>
            <a:endParaRPr lang="en-US" dirty="0"/>
          </a:p>
        </p:txBody>
      </p:sp>
    </p:spTree>
    <p:extLst>
      <p:ext uri="{BB962C8B-B14F-4D97-AF65-F5344CB8AC3E}">
        <p14:creationId xmlns:p14="http://schemas.microsoft.com/office/powerpoint/2010/main" val="137514976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05115" y="2771241"/>
            <a:ext cx="6663677" cy="923330"/>
          </a:xfrm>
          <a:prstGeom prst="rect">
            <a:avLst/>
          </a:prstGeom>
          <a:noFill/>
        </p:spPr>
        <p:txBody>
          <a:bodyPr wrap="square" rtlCol="0">
            <a:spAutoFit/>
          </a:bodyPr>
          <a:lstStyle/>
          <a:p>
            <a:pPr algn="ctr"/>
            <a:r>
              <a:rPr lang="en-US" sz="3600" b="1" dirty="0" smtClean="0">
                <a:ln w="12700">
                  <a:solidFill>
                    <a:schemeClr val="tx2">
                      <a:satMod val="155000"/>
                    </a:schemeClr>
                  </a:solidFill>
                  <a:prstDash val="solid"/>
                </a:ln>
                <a:effectLst>
                  <a:outerShdw blurRad="41275" dist="20320" dir="1800000" algn="tl" rotWithShape="0">
                    <a:srgbClr val="000000">
                      <a:alpha val="40000"/>
                    </a:srgbClr>
                  </a:outerShdw>
                </a:effectLst>
              </a:rPr>
              <a:t> </a:t>
            </a:r>
            <a:r>
              <a:rPr lang="en-US" sz="5400" b="1" dirty="0" smtClean="0">
                <a:ln w="12700">
                  <a:solidFill>
                    <a:schemeClr val="tx2">
                      <a:satMod val="155000"/>
                    </a:schemeClr>
                  </a:solidFill>
                  <a:prstDash val="solid"/>
                </a:ln>
                <a:effectLst>
                  <a:outerShdw blurRad="41275" dist="20320" dir="1800000" algn="tl" rotWithShape="0">
                    <a:srgbClr val="000000">
                      <a:alpha val="40000"/>
                    </a:srgbClr>
                  </a:outerShdw>
                </a:effectLst>
              </a:rPr>
              <a:t>MERCI</a:t>
            </a:r>
            <a:endParaRPr lang="en-US" sz="5400" b="1" dirty="0">
              <a:ln w="12700">
                <a:solidFill>
                  <a:schemeClr val="tx2">
                    <a:satMod val="155000"/>
                  </a:schemeClr>
                </a:solidFill>
                <a:prstDash val="solid"/>
              </a:ln>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77403791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RDD</a:t>
            </a:r>
            <a:endParaRPr lang="en-US" dirty="0"/>
          </a:p>
        </p:txBody>
      </p:sp>
      <p:sp>
        <p:nvSpPr>
          <p:cNvPr id="3" name="Content Placeholder 2"/>
          <p:cNvSpPr>
            <a:spLocks noGrp="1"/>
          </p:cNvSpPr>
          <p:nvPr>
            <p:ph idx="1"/>
          </p:nvPr>
        </p:nvSpPr>
        <p:spPr>
          <a:xfrm>
            <a:off x="549275" y="1265019"/>
            <a:ext cx="8042276" cy="4343400"/>
          </a:xfrm>
        </p:spPr>
        <p:txBody>
          <a:bodyPr/>
          <a:lstStyle/>
          <a:p>
            <a:r>
              <a:rPr lang="en-US" dirty="0" smtClean="0"/>
              <a:t>Djibouti, </a:t>
            </a:r>
            <a:r>
              <a:rPr lang="en-US" dirty="0" err="1" smtClean="0"/>
              <a:t>historique</a:t>
            </a:r>
            <a:r>
              <a:rPr lang="en-US" dirty="0" smtClean="0"/>
              <a:t> et </a:t>
            </a:r>
            <a:r>
              <a:rPr lang="en-US" dirty="0" err="1" smtClean="0"/>
              <a:t>données</a:t>
            </a:r>
            <a:r>
              <a:rPr lang="en-US" dirty="0" smtClean="0"/>
              <a:t> </a:t>
            </a:r>
            <a:r>
              <a:rPr lang="en-US" dirty="0" err="1" smtClean="0"/>
              <a:t>générales</a:t>
            </a:r>
            <a:endParaRPr lang="en-US" dirty="0" smtClean="0"/>
          </a:p>
          <a:p>
            <a:r>
              <a:rPr lang="en-US" dirty="0" smtClean="0"/>
              <a:t> </a:t>
            </a:r>
            <a:r>
              <a:rPr lang="en-US" dirty="0" err="1" smtClean="0"/>
              <a:t>Indicateurs</a:t>
            </a:r>
            <a:r>
              <a:rPr lang="en-US" dirty="0" smtClean="0"/>
              <a:t> </a:t>
            </a:r>
            <a:r>
              <a:rPr lang="en-US" dirty="0" err="1" smtClean="0"/>
              <a:t>macroéconomiques</a:t>
            </a:r>
            <a:endParaRPr lang="en-US" dirty="0" smtClean="0"/>
          </a:p>
          <a:p>
            <a:r>
              <a:rPr lang="en-US" dirty="0" smtClean="0"/>
              <a:t>Les </a:t>
            </a:r>
            <a:r>
              <a:rPr lang="en-US" dirty="0" err="1" smtClean="0"/>
              <a:t>régions</a:t>
            </a:r>
            <a:endParaRPr lang="en-US" dirty="0" smtClean="0"/>
          </a:p>
          <a:p>
            <a:pPr marL="0" indent="0">
              <a:buNone/>
            </a:pPr>
            <a:endParaRPr lang="en-US" dirty="0"/>
          </a:p>
        </p:txBody>
      </p:sp>
      <p:pic>
        <p:nvPicPr>
          <p:cNvPr id="4" name="Picture 3"/>
          <p:cNvPicPr>
            <a:picLocks noChangeAspect="1"/>
          </p:cNvPicPr>
          <p:nvPr/>
        </p:nvPicPr>
        <p:blipFill>
          <a:blip r:embed="rId2"/>
          <a:stretch>
            <a:fillRect/>
          </a:stretch>
        </p:blipFill>
        <p:spPr>
          <a:xfrm>
            <a:off x="2860081" y="2449670"/>
            <a:ext cx="4254500" cy="4267200"/>
          </a:xfrm>
          <a:prstGeom prst="rect">
            <a:avLst/>
          </a:prstGeom>
        </p:spPr>
      </p:pic>
    </p:spTree>
    <p:extLst>
      <p:ext uri="{BB962C8B-B14F-4D97-AF65-F5344CB8AC3E}">
        <p14:creationId xmlns:p14="http://schemas.microsoft.com/office/powerpoint/2010/main" val="3408264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Indicateurs</a:t>
            </a:r>
            <a:r>
              <a:rPr lang="en-US" dirty="0" smtClean="0"/>
              <a:t> des TIC</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2323059"/>
              </p:ext>
            </p:extLst>
          </p:nvPr>
        </p:nvGraphicFramePr>
        <p:xfrm>
          <a:off x="549279" y="2098527"/>
          <a:ext cx="8042272" cy="4427927"/>
        </p:xfrm>
        <a:graphic>
          <a:graphicData uri="http://schemas.openxmlformats.org/drawingml/2006/table">
            <a:tbl>
              <a:tblPr firstRow="1" bandRow="1">
                <a:tableStyleId>{5C22544A-7EE6-4342-B048-85BDC9FD1C3A}</a:tableStyleId>
              </a:tblPr>
              <a:tblGrid>
                <a:gridCol w="2634039"/>
                <a:gridCol w="1623813"/>
                <a:gridCol w="1929284"/>
                <a:gridCol w="1855136"/>
              </a:tblGrid>
              <a:tr h="754761">
                <a:tc>
                  <a:txBody>
                    <a:bodyPr/>
                    <a:lstStyle/>
                    <a:p>
                      <a:pPr algn="just">
                        <a:lnSpc>
                          <a:spcPts val="1400"/>
                        </a:lnSpc>
                        <a:spcAft>
                          <a:spcPts val="0"/>
                        </a:spcAft>
                      </a:pPr>
                      <a:r>
                        <a:rPr lang="fr-FR" sz="1800" b="1" dirty="0">
                          <a:solidFill>
                            <a:srgbClr val="000000"/>
                          </a:solidFill>
                          <a:effectLst/>
                          <a:latin typeface="Times New Roman"/>
                          <a:ea typeface="Times New Roman"/>
                          <a:cs typeface="Arial"/>
                        </a:rPr>
                        <a:t>Agrégats Télécommunications</a:t>
                      </a:r>
                      <a:endParaRPr lang="en-GB" sz="1800" dirty="0">
                        <a:effectLst/>
                        <a:latin typeface="Calibri"/>
                        <a:ea typeface="Calibri"/>
                        <a:cs typeface="Arial"/>
                      </a:endParaRPr>
                    </a:p>
                  </a:txBody>
                  <a:tcPr marL="71472" marR="71472" marT="0" marB="0" anchor="b"/>
                </a:tc>
                <a:tc>
                  <a:txBody>
                    <a:bodyPr/>
                    <a:lstStyle/>
                    <a:p>
                      <a:pPr algn="ctr">
                        <a:lnSpc>
                          <a:spcPts val="1400"/>
                        </a:lnSpc>
                        <a:spcAft>
                          <a:spcPts val="0"/>
                        </a:spcAft>
                      </a:pPr>
                      <a:r>
                        <a:rPr lang="fr-FR" sz="1800" b="1" dirty="0">
                          <a:solidFill>
                            <a:srgbClr val="000000"/>
                          </a:solidFill>
                          <a:effectLst/>
                          <a:latin typeface="Times New Roman"/>
                          <a:ea typeface="Times New Roman"/>
                          <a:cs typeface="Arial"/>
                        </a:rPr>
                        <a:t>Nombre clients 2011</a:t>
                      </a:r>
                      <a:endParaRPr lang="en-GB" sz="1800" dirty="0">
                        <a:effectLst/>
                        <a:latin typeface="Calibri"/>
                        <a:ea typeface="Calibri"/>
                        <a:cs typeface="Arial"/>
                      </a:endParaRPr>
                    </a:p>
                  </a:txBody>
                  <a:tcPr marL="71472" marR="71472" marT="0" marB="0" anchor="b"/>
                </a:tc>
                <a:tc>
                  <a:txBody>
                    <a:bodyPr/>
                    <a:lstStyle/>
                    <a:p>
                      <a:pPr algn="ctr">
                        <a:lnSpc>
                          <a:spcPts val="1400"/>
                        </a:lnSpc>
                        <a:spcAft>
                          <a:spcPts val="0"/>
                        </a:spcAft>
                      </a:pPr>
                      <a:r>
                        <a:rPr lang="fr-FR" sz="1800" b="1" dirty="0">
                          <a:solidFill>
                            <a:srgbClr val="000000"/>
                          </a:solidFill>
                          <a:effectLst/>
                          <a:latin typeface="Times New Roman"/>
                          <a:ea typeface="Times New Roman"/>
                          <a:cs typeface="Arial"/>
                        </a:rPr>
                        <a:t>Nombre clients 2012</a:t>
                      </a:r>
                      <a:endParaRPr lang="en-GB" sz="1800" dirty="0">
                        <a:effectLst/>
                        <a:latin typeface="Calibri"/>
                        <a:ea typeface="Calibri"/>
                        <a:cs typeface="Arial"/>
                      </a:endParaRPr>
                    </a:p>
                  </a:txBody>
                  <a:tcPr marL="71472" marR="71472" marT="0" marB="0" anchor="b"/>
                </a:tc>
                <a:tc>
                  <a:txBody>
                    <a:bodyPr/>
                    <a:lstStyle/>
                    <a:p>
                      <a:pPr algn="ctr">
                        <a:lnSpc>
                          <a:spcPts val="1400"/>
                        </a:lnSpc>
                        <a:spcAft>
                          <a:spcPts val="0"/>
                        </a:spcAft>
                      </a:pPr>
                      <a:r>
                        <a:rPr lang="fr-FR" sz="1800" b="1" dirty="0">
                          <a:solidFill>
                            <a:srgbClr val="000000"/>
                          </a:solidFill>
                          <a:effectLst/>
                          <a:latin typeface="Times New Roman"/>
                          <a:ea typeface="Times New Roman"/>
                          <a:cs typeface="Arial"/>
                        </a:rPr>
                        <a:t>Nombre clients 2013 </a:t>
                      </a:r>
                      <a:r>
                        <a:rPr lang="fr-FR" sz="1800" b="1" dirty="0" smtClean="0">
                          <a:solidFill>
                            <a:srgbClr val="000000"/>
                          </a:solidFill>
                          <a:effectLst/>
                          <a:latin typeface="Times New Roman"/>
                          <a:ea typeface="Times New Roman"/>
                          <a:cs typeface="Arial"/>
                        </a:rPr>
                        <a:t>(est)</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a:effectLst/>
                          <a:latin typeface="Times New Roman"/>
                          <a:ea typeface="Times New Roman"/>
                          <a:cs typeface="Arial"/>
                        </a:rPr>
                        <a:t>Mobile</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193 040</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212 468</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smtClean="0">
                          <a:effectLst/>
                          <a:latin typeface="Times New Roman"/>
                          <a:ea typeface="Times New Roman"/>
                          <a:cs typeface="Arial"/>
                        </a:rPr>
                        <a:t>262 836</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a:effectLst/>
                          <a:latin typeface="Times New Roman"/>
                          <a:ea typeface="Times New Roman"/>
                          <a:cs typeface="Arial"/>
                        </a:rPr>
                        <a:t>Fixe classique</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18442</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19 955</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20 </a:t>
                      </a:r>
                      <a:r>
                        <a:rPr lang="fr-FR" sz="1800" dirty="0" smtClean="0">
                          <a:effectLst/>
                          <a:latin typeface="Times New Roman"/>
                          <a:ea typeface="Times New Roman"/>
                          <a:cs typeface="Arial"/>
                        </a:rPr>
                        <a:t>686</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dirty="0">
                          <a:effectLst/>
                          <a:latin typeface="Times New Roman"/>
                          <a:ea typeface="Times New Roman"/>
                          <a:cs typeface="Arial"/>
                        </a:rPr>
                        <a:t>Ligne RNIS</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259</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273</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282</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dirty="0">
                          <a:effectLst/>
                          <a:latin typeface="Times New Roman"/>
                          <a:ea typeface="Times New Roman"/>
                          <a:cs typeface="Arial"/>
                        </a:rPr>
                        <a:t>Installation complexe</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450</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466</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469</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dirty="0">
                          <a:effectLst/>
                          <a:latin typeface="Times New Roman"/>
                          <a:ea typeface="Times New Roman"/>
                          <a:cs typeface="Arial"/>
                        </a:rPr>
                        <a:t>Transmission des données</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89</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98</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110</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dirty="0">
                          <a:effectLst/>
                          <a:latin typeface="Times New Roman"/>
                          <a:ea typeface="Times New Roman"/>
                          <a:cs typeface="Arial"/>
                        </a:rPr>
                        <a:t>Fixe CDMA</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2434</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6 457</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7512</a:t>
                      </a:r>
                      <a:endParaRPr lang="en-GB" sz="1800" dirty="0">
                        <a:effectLst/>
                        <a:latin typeface="Calibri"/>
                        <a:ea typeface="Calibri"/>
                        <a:cs typeface="Arial"/>
                      </a:endParaRPr>
                    </a:p>
                  </a:txBody>
                  <a:tcPr marL="71472" marR="71472" marT="0" marB="0" anchor="b"/>
                </a:tc>
              </a:tr>
              <a:tr h="524738">
                <a:tc>
                  <a:txBody>
                    <a:bodyPr/>
                    <a:lstStyle/>
                    <a:p>
                      <a:pPr algn="just">
                        <a:lnSpc>
                          <a:spcPts val="1400"/>
                        </a:lnSpc>
                        <a:spcAft>
                          <a:spcPts val="0"/>
                        </a:spcAft>
                      </a:pPr>
                      <a:r>
                        <a:rPr lang="fr-FR" sz="1800" dirty="0">
                          <a:effectLst/>
                          <a:latin typeface="Times New Roman"/>
                          <a:ea typeface="Times New Roman"/>
                          <a:cs typeface="Arial"/>
                        </a:rPr>
                        <a:t>LS</a:t>
                      </a:r>
                      <a:endParaRPr lang="en-GB" sz="1800" dirty="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108</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a:effectLst/>
                          <a:latin typeface="Times New Roman"/>
                          <a:ea typeface="Times New Roman"/>
                          <a:cs typeface="Arial"/>
                        </a:rPr>
                        <a:t>114</a:t>
                      </a:r>
                      <a:endParaRPr lang="en-GB" sz="1800">
                        <a:effectLst/>
                        <a:latin typeface="Calibri"/>
                        <a:ea typeface="Calibri"/>
                        <a:cs typeface="Arial"/>
                      </a:endParaRPr>
                    </a:p>
                  </a:txBody>
                  <a:tcPr marL="71472" marR="71472" marT="0" marB="0" anchor="b"/>
                </a:tc>
                <a:tc>
                  <a:txBody>
                    <a:bodyPr/>
                    <a:lstStyle/>
                    <a:p>
                      <a:pPr algn="r">
                        <a:lnSpc>
                          <a:spcPts val="1400"/>
                        </a:lnSpc>
                        <a:spcAft>
                          <a:spcPts val="0"/>
                        </a:spcAft>
                      </a:pPr>
                      <a:r>
                        <a:rPr lang="fr-FR" sz="1800" dirty="0">
                          <a:effectLst/>
                          <a:latin typeface="Times New Roman"/>
                          <a:ea typeface="Times New Roman"/>
                          <a:cs typeface="Arial"/>
                        </a:rPr>
                        <a:t>119</a:t>
                      </a:r>
                      <a:endParaRPr lang="en-GB" sz="1800" dirty="0">
                        <a:effectLst/>
                        <a:latin typeface="Calibri"/>
                        <a:ea typeface="Calibri"/>
                        <a:cs typeface="Arial"/>
                      </a:endParaRPr>
                    </a:p>
                  </a:txBody>
                  <a:tcPr marL="71472" marR="71472" marT="0" marB="0" anchor="b"/>
                </a:tc>
              </a:tr>
            </a:tbl>
          </a:graphicData>
        </a:graphic>
      </p:graphicFrame>
    </p:spTree>
    <p:extLst>
      <p:ext uri="{BB962C8B-B14F-4D97-AF65-F5344CB8AC3E}">
        <p14:creationId xmlns:p14="http://schemas.microsoft.com/office/powerpoint/2010/main" val="3301936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99388418"/>
              </p:ext>
            </p:extLst>
          </p:nvPr>
        </p:nvGraphicFramePr>
        <p:xfrm>
          <a:off x="549275" y="1600200"/>
          <a:ext cx="8042272" cy="4162960"/>
        </p:xfrm>
        <a:graphic>
          <a:graphicData uri="http://schemas.openxmlformats.org/drawingml/2006/table">
            <a:tbl>
              <a:tblPr firstRow="1" bandRow="1">
                <a:tableStyleId>{5C22544A-7EE6-4342-B048-85BDC9FD1C3A}</a:tableStyleId>
              </a:tblPr>
              <a:tblGrid>
                <a:gridCol w="3211711"/>
                <a:gridCol w="1872353"/>
                <a:gridCol w="1676977"/>
                <a:gridCol w="1281231"/>
              </a:tblGrid>
              <a:tr h="609010">
                <a:tc>
                  <a:txBody>
                    <a:bodyPr/>
                    <a:lstStyle/>
                    <a:p>
                      <a:pPr algn="ctr">
                        <a:lnSpc>
                          <a:spcPts val="1400"/>
                        </a:lnSpc>
                        <a:spcAft>
                          <a:spcPts val="0"/>
                        </a:spcAft>
                      </a:pPr>
                      <a:r>
                        <a:rPr lang="fr-FR" sz="1800" b="1" dirty="0">
                          <a:solidFill>
                            <a:srgbClr val="000000"/>
                          </a:solidFill>
                          <a:effectLst/>
                          <a:latin typeface="Calibri"/>
                          <a:ea typeface="Times New Roman"/>
                          <a:cs typeface="Calibri"/>
                        </a:rPr>
                        <a:t>Agrégats concernant l’usage d’internet</a:t>
                      </a:r>
                      <a:endParaRPr lang="en-GB" sz="1800" dirty="0">
                        <a:effectLst/>
                        <a:latin typeface="Calibri"/>
                        <a:ea typeface="Calibri"/>
                        <a:cs typeface="Arial"/>
                      </a:endParaRPr>
                    </a:p>
                  </a:txBody>
                  <a:tcPr marL="71472" marR="71472" marT="0" marB="0"/>
                </a:tc>
                <a:tc>
                  <a:txBody>
                    <a:bodyPr/>
                    <a:lstStyle/>
                    <a:p>
                      <a:pPr algn="ctr">
                        <a:lnSpc>
                          <a:spcPts val="1400"/>
                        </a:lnSpc>
                        <a:spcAft>
                          <a:spcPts val="0"/>
                        </a:spcAft>
                      </a:pPr>
                      <a:r>
                        <a:rPr lang="fr-FR" sz="1800" b="1">
                          <a:effectLst/>
                          <a:latin typeface="Times New Roman"/>
                          <a:ea typeface="Times New Roman"/>
                          <a:cs typeface="Arial"/>
                        </a:rPr>
                        <a:t>Djibouti</a:t>
                      </a:r>
                      <a:endParaRPr lang="en-GB" sz="1800">
                        <a:effectLst/>
                        <a:latin typeface="Calibri"/>
                        <a:ea typeface="Calibri"/>
                        <a:cs typeface="Arial"/>
                      </a:endParaRPr>
                    </a:p>
                  </a:txBody>
                  <a:tcPr marL="71472" marR="71472" marT="0" marB="0"/>
                </a:tc>
                <a:tc>
                  <a:txBody>
                    <a:bodyPr/>
                    <a:lstStyle/>
                    <a:p>
                      <a:pPr algn="ctr">
                        <a:lnSpc>
                          <a:spcPts val="1400"/>
                        </a:lnSpc>
                        <a:spcAft>
                          <a:spcPts val="0"/>
                        </a:spcAft>
                      </a:pPr>
                      <a:r>
                        <a:rPr lang="fr-FR" sz="1800" b="1" dirty="0">
                          <a:effectLst/>
                          <a:latin typeface="Times New Roman"/>
                          <a:ea typeface="Times New Roman"/>
                          <a:cs typeface="Arial"/>
                        </a:rPr>
                        <a:t>Rang Afrique</a:t>
                      </a:r>
                      <a:endParaRPr lang="en-GB" sz="1800" dirty="0">
                        <a:effectLst/>
                        <a:latin typeface="Calibri"/>
                        <a:ea typeface="Calibri"/>
                        <a:cs typeface="Arial"/>
                      </a:endParaRPr>
                    </a:p>
                  </a:txBody>
                  <a:tcPr marL="71472" marR="71472" marT="0" marB="0"/>
                </a:tc>
                <a:tc>
                  <a:txBody>
                    <a:bodyPr/>
                    <a:lstStyle/>
                    <a:p>
                      <a:pPr algn="ctr">
                        <a:lnSpc>
                          <a:spcPts val="1400"/>
                        </a:lnSpc>
                        <a:spcAft>
                          <a:spcPts val="0"/>
                        </a:spcAft>
                      </a:pPr>
                      <a:r>
                        <a:rPr lang="fr-FR" sz="1800" b="1" dirty="0">
                          <a:effectLst/>
                          <a:latin typeface="Times New Roman"/>
                          <a:ea typeface="Times New Roman"/>
                          <a:cs typeface="Arial"/>
                        </a:rPr>
                        <a:t>Rang monde</a:t>
                      </a:r>
                      <a:endParaRPr lang="en-GB" sz="1800" dirty="0">
                        <a:effectLst/>
                        <a:latin typeface="Calibri"/>
                        <a:ea typeface="Calibri"/>
                        <a:cs typeface="Arial"/>
                      </a:endParaRPr>
                    </a:p>
                  </a:txBody>
                  <a:tcPr marL="71472" marR="71472" marT="0" marB="0"/>
                </a:tc>
              </a:tr>
              <a:tr h="609010">
                <a:tc>
                  <a:txBody>
                    <a:bodyPr/>
                    <a:lstStyle/>
                    <a:p>
                      <a:pPr algn="just">
                        <a:lnSpc>
                          <a:spcPts val="1400"/>
                        </a:lnSpc>
                        <a:spcAft>
                          <a:spcPts val="0"/>
                        </a:spcAft>
                      </a:pPr>
                      <a:r>
                        <a:rPr lang="fr-FR" sz="1800">
                          <a:solidFill>
                            <a:srgbClr val="000000"/>
                          </a:solidFill>
                          <a:effectLst/>
                          <a:latin typeface="Times New Roman"/>
                          <a:ea typeface="Times New Roman"/>
                          <a:cs typeface="Arial"/>
                        </a:rPr>
                        <a:t>Nombre d’internautes </a:t>
                      </a:r>
                      <a:endParaRPr lang="en-GB" sz="1800">
                        <a:effectLst/>
                        <a:latin typeface="Calibri"/>
                        <a:ea typeface="Calibri"/>
                        <a:cs typeface="Arial"/>
                      </a:endParaRPr>
                    </a:p>
                  </a:txBody>
                  <a:tcPr marL="71472" marR="71472" marT="0" marB="0"/>
                </a:tc>
                <a:tc>
                  <a:txBody>
                    <a:bodyPr/>
                    <a:lstStyle/>
                    <a:p>
                      <a:pPr algn="ctr">
                        <a:lnSpc>
                          <a:spcPts val="1400"/>
                        </a:lnSpc>
                        <a:spcAft>
                          <a:spcPts val="0"/>
                        </a:spcAft>
                      </a:pPr>
                      <a:r>
                        <a:rPr lang="fr-FR" sz="1800" dirty="0">
                          <a:effectLst/>
                          <a:latin typeface="Times New Roman"/>
                          <a:ea typeface="Times New Roman"/>
                          <a:cs typeface="Arial"/>
                        </a:rPr>
                        <a:t>63 389</a:t>
                      </a:r>
                      <a:endParaRPr lang="en-GB" sz="1800" dirty="0">
                        <a:effectLst/>
                        <a:latin typeface="Calibri"/>
                        <a:ea typeface="Calibri"/>
                        <a:cs typeface="Arial"/>
                      </a:endParaRPr>
                    </a:p>
                  </a:txBody>
                  <a:tcPr marL="71472" marR="71472" marT="0" marB="0"/>
                </a:tc>
                <a:tc>
                  <a:txBody>
                    <a:bodyPr/>
                    <a:lstStyle/>
                    <a:p>
                      <a:pPr algn="ctr">
                        <a:lnSpc>
                          <a:spcPts val="1400"/>
                        </a:lnSpc>
                        <a:spcAft>
                          <a:spcPts val="0"/>
                        </a:spcAft>
                      </a:pPr>
                      <a:r>
                        <a:rPr lang="fr-FR" sz="1800">
                          <a:solidFill>
                            <a:srgbClr val="000000"/>
                          </a:solidFill>
                          <a:effectLst/>
                          <a:latin typeface="Times New Roman"/>
                          <a:ea typeface="Times New Roman"/>
                          <a:cs typeface="Arial"/>
                        </a:rPr>
                        <a:t>46/54</a:t>
                      </a:r>
                      <a:endParaRPr lang="en-GB" sz="1800">
                        <a:effectLst/>
                        <a:latin typeface="Calibri"/>
                        <a:ea typeface="Calibri"/>
                        <a:cs typeface="Arial"/>
                      </a:endParaRPr>
                    </a:p>
                  </a:txBody>
                  <a:tcPr marL="71472" marR="71472" marT="0" marB="0"/>
                </a:tc>
                <a:tc>
                  <a:txBody>
                    <a:bodyPr/>
                    <a:lstStyle/>
                    <a:p>
                      <a:pPr algn="ctr">
                        <a:lnSpc>
                          <a:spcPts val="1400"/>
                        </a:lnSpc>
                        <a:spcAft>
                          <a:spcPts val="0"/>
                        </a:spcAft>
                      </a:pPr>
                      <a:r>
                        <a:rPr lang="fr-FR" sz="1800" dirty="0">
                          <a:solidFill>
                            <a:srgbClr val="000000"/>
                          </a:solidFill>
                          <a:effectLst/>
                          <a:latin typeface="Times New Roman"/>
                          <a:ea typeface="Times New Roman"/>
                          <a:cs typeface="Arial"/>
                        </a:rPr>
                        <a:t>164/195</a:t>
                      </a:r>
                      <a:endParaRPr lang="en-GB" sz="1800" dirty="0">
                        <a:effectLst/>
                        <a:latin typeface="Calibri"/>
                        <a:ea typeface="Calibri"/>
                        <a:cs typeface="Arial"/>
                      </a:endParaRPr>
                    </a:p>
                  </a:txBody>
                  <a:tcPr marL="71472" marR="71472" marT="0" marB="0"/>
                </a:tc>
              </a:tr>
              <a:tr h="609010">
                <a:tc>
                  <a:txBody>
                    <a:bodyPr/>
                    <a:lstStyle/>
                    <a:p>
                      <a:pPr algn="just">
                        <a:lnSpc>
                          <a:spcPts val="1400"/>
                        </a:lnSpc>
                        <a:spcAft>
                          <a:spcPts val="0"/>
                        </a:spcAft>
                      </a:pPr>
                      <a:r>
                        <a:rPr lang="fr-FR" sz="1800">
                          <a:solidFill>
                            <a:srgbClr val="000000"/>
                          </a:solidFill>
                          <a:effectLst/>
                          <a:latin typeface="Times New Roman"/>
                          <a:ea typeface="Times New Roman"/>
                          <a:cs typeface="Arial"/>
                        </a:rPr>
                        <a:t>Taux de pénétration dans la population</a:t>
                      </a:r>
                      <a:endParaRPr lang="en-GB" sz="1800">
                        <a:effectLst/>
                        <a:latin typeface="Calibri"/>
                        <a:ea typeface="Calibri"/>
                        <a:cs typeface="Arial"/>
                      </a:endParaRPr>
                    </a:p>
                  </a:txBody>
                  <a:tcPr marL="71472" marR="71472" marT="0" marB="0"/>
                </a:tc>
                <a:tc>
                  <a:txBody>
                    <a:bodyPr/>
                    <a:lstStyle/>
                    <a:p>
                      <a:pPr algn="ctr">
                        <a:lnSpc>
                          <a:spcPts val="1400"/>
                        </a:lnSpc>
                        <a:spcAft>
                          <a:spcPts val="0"/>
                        </a:spcAft>
                      </a:pPr>
                      <a:r>
                        <a:rPr lang="fr-FR" sz="1800" dirty="0">
                          <a:effectLst/>
                          <a:latin typeface="Times New Roman"/>
                          <a:ea typeface="Times New Roman"/>
                          <a:cs typeface="Arial"/>
                        </a:rPr>
                        <a:t>7,00 %</a:t>
                      </a:r>
                      <a:endParaRPr lang="en-GB" sz="1800" dirty="0">
                        <a:effectLst/>
                        <a:latin typeface="Calibri"/>
                        <a:ea typeface="Calibri"/>
                        <a:cs typeface="Arial"/>
                      </a:endParaRPr>
                    </a:p>
                  </a:txBody>
                  <a:tcPr marL="71472" marR="71472" marT="0" marB="0"/>
                </a:tc>
                <a:tc>
                  <a:txBody>
                    <a:bodyPr/>
                    <a:lstStyle/>
                    <a:p>
                      <a:pPr algn="ctr">
                        <a:lnSpc>
                          <a:spcPts val="1400"/>
                        </a:lnSpc>
                        <a:spcAft>
                          <a:spcPts val="0"/>
                        </a:spcAft>
                      </a:pPr>
                      <a:r>
                        <a:rPr lang="fr-FR" sz="1800">
                          <a:solidFill>
                            <a:srgbClr val="000000"/>
                          </a:solidFill>
                          <a:effectLst/>
                          <a:latin typeface="Times New Roman"/>
                          <a:ea typeface="Times New Roman"/>
                          <a:cs typeface="Arial"/>
                        </a:rPr>
                        <a:t>24/54</a:t>
                      </a:r>
                      <a:endParaRPr lang="en-GB" sz="1800">
                        <a:effectLst/>
                        <a:latin typeface="Calibri"/>
                        <a:ea typeface="Calibri"/>
                        <a:cs typeface="Arial"/>
                      </a:endParaRPr>
                    </a:p>
                  </a:txBody>
                  <a:tcPr marL="71472" marR="71472" marT="0" marB="0"/>
                </a:tc>
                <a:tc>
                  <a:txBody>
                    <a:bodyPr/>
                    <a:lstStyle/>
                    <a:p>
                      <a:pPr algn="ctr">
                        <a:lnSpc>
                          <a:spcPts val="1400"/>
                        </a:lnSpc>
                        <a:spcAft>
                          <a:spcPts val="0"/>
                        </a:spcAft>
                      </a:pPr>
                      <a:r>
                        <a:rPr lang="fr-FR" sz="1800" dirty="0">
                          <a:solidFill>
                            <a:srgbClr val="000000"/>
                          </a:solidFill>
                          <a:effectLst/>
                          <a:latin typeface="Times New Roman"/>
                          <a:ea typeface="Times New Roman"/>
                          <a:cs typeface="Arial"/>
                        </a:rPr>
                        <a:t>143/195</a:t>
                      </a:r>
                      <a:endParaRPr lang="en-GB" sz="1800" dirty="0">
                        <a:effectLst/>
                        <a:latin typeface="Calibri"/>
                        <a:ea typeface="Calibri"/>
                        <a:cs typeface="Arial"/>
                      </a:endParaRPr>
                    </a:p>
                  </a:txBody>
                  <a:tcPr marL="71472" marR="71472" marT="0" marB="0"/>
                </a:tc>
              </a:tr>
              <a:tr h="1167965">
                <a:tc>
                  <a:txBody>
                    <a:bodyPr/>
                    <a:lstStyle/>
                    <a:p>
                      <a:pPr algn="just">
                        <a:lnSpc>
                          <a:spcPts val="1400"/>
                        </a:lnSpc>
                        <a:spcAft>
                          <a:spcPts val="0"/>
                        </a:spcAft>
                      </a:pPr>
                      <a:r>
                        <a:rPr lang="fr-FR" sz="1800">
                          <a:effectLst/>
                          <a:latin typeface="Times New Roman"/>
                          <a:ea typeface="Times New Roman"/>
                          <a:cs typeface="Arial"/>
                        </a:rPr>
                        <a:t>Internet RTC</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2011</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2012</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2013</a:t>
                      </a:r>
                      <a:endParaRPr lang="en-GB" sz="1800">
                        <a:effectLst/>
                        <a:latin typeface="Calibri"/>
                        <a:ea typeface="Calibri"/>
                        <a:cs typeface="Arial"/>
                      </a:endParaRPr>
                    </a:p>
                  </a:txBody>
                  <a:tcPr marL="71472" marR="71472" marT="0" marB="0"/>
                </a:tc>
                <a:tc>
                  <a:txBody>
                    <a:bodyPr/>
                    <a:lstStyle/>
                    <a:p>
                      <a:pPr marR="201295" algn="r">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marR="201295" algn="r">
                        <a:lnSpc>
                          <a:spcPts val="1400"/>
                        </a:lnSpc>
                        <a:spcAft>
                          <a:spcPts val="0"/>
                        </a:spcAft>
                      </a:pPr>
                      <a:r>
                        <a:rPr lang="fr-FR" sz="1800" dirty="0">
                          <a:effectLst/>
                          <a:latin typeface="Times New Roman"/>
                          <a:ea typeface="Times New Roman"/>
                          <a:cs typeface="Arial"/>
                        </a:rPr>
                        <a:t>3830</a:t>
                      </a:r>
                      <a:endParaRPr lang="en-GB" sz="1800" dirty="0">
                        <a:effectLst/>
                        <a:latin typeface="Calibri"/>
                        <a:ea typeface="Calibri"/>
                        <a:cs typeface="Arial"/>
                      </a:endParaRPr>
                    </a:p>
                    <a:p>
                      <a:pPr marR="201295" algn="r">
                        <a:lnSpc>
                          <a:spcPts val="1400"/>
                        </a:lnSpc>
                        <a:spcAft>
                          <a:spcPts val="0"/>
                        </a:spcAft>
                      </a:pPr>
                      <a:r>
                        <a:rPr lang="fr-FR" sz="1800" dirty="0">
                          <a:effectLst/>
                          <a:latin typeface="Times New Roman"/>
                          <a:ea typeface="Times New Roman"/>
                          <a:cs typeface="Arial"/>
                        </a:rPr>
                        <a:t>3833</a:t>
                      </a:r>
                      <a:endParaRPr lang="en-GB" sz="1800" dirty="0">
                        <a:effectLst/>
                        <a:latin typeface="Calibri"/>
                        <a:ea typeface="Calibri"/>
                        <a:cs typeface="Arial"/>
                      </a:endParaRPr>
                    </a:p>
                    <a:p>
                      <a:pPr marR="201295" algn="r">
                        <a:lnSpc>
                          <a:spcPts val="1400"/>
                        </a:lnSpc>
                        <a:spcAft>
                          <a:spcPts val="0"/>
                        </a:spcAft>
                      </a:pPr>
                      <a:r>
                        <a:rPr lang="fr-FR" sz="1800" dirty="0" smtClean="0">
                          <a:effectLst/>
                          <a:latin typeface="Times New Roman"/>
                          <a:ea typeface="Times New Roman"/>
                          <a:cs typeface="Arial"/>
                        </a:rPr>
                        <a:t>3832</a:t>
                      </a:r>
                      <a:endParaRPr lang="en-GB" sz="1800" dirty="0">
                        <a:effectLst/>
                        <a:latin typeface="Calibri"/>
                        <a:ea typeface="Calibri"/>
                        <a:cs typeface="Arial"/>
                      </a:endParaRPr>
                    </a:p>
                  </a:txBody>
                  <a:tcPr marL="71472" marR="71472" marT="0" marB="0"/>
                </a:tc>
                <a:tc>
                  <a:txBody>
                    <a:bodyPr/>
                    <a:lstStyle/>
                    <a:p>
                      <a:pPr algn="just">
                        <a:lnSpc>
                          <a:spcPts val="1400"/>
                        </a:lnSpc>
                        <a:spcAft>
                          <a:spcPts val="0"/>
                        </a:spcAft>
                      </a:pPr>
                      <a:r>
                        <a:rPr lang="fr-FR" sz="1800" dirty="0">
                          <a:solidFill>
                            <a:srgbClr val="000000"/>
                          </a:solidFill>
                          <a:effectLst/>
                          <a:latin typeface="Times New Roman"/>
                          <a:ea typeface="Times New Roman"/>
                          <a:cs typeface="Arial"/>
                        </a:rPr>
                        <a:t> </a:t>
                      </a:r>
                      <a:endParaRPr lang="en-GB" sz="1800" dirty="0">
                        <a:effectLst/>
                        <a:latin typeface="Calibri"/>
                        <a:ea typeface="Calibri"/>
                        <a:cs typeface="Arial"/>
                      </a:endParaRPr>
                    </a:p>
                  </a:txBody>
                  <a:tcPr marL="71472" marR="71472" marT="0" marB="0"/>
                </a:tc>
                <a:tc>
                  <a:txBody>
                    <a:bodyPr/>
                    <a:lstStyle/>
                    <a:p>
                      <a:pPr algn="just">
                        <a:lnSpc>
                          <a:spcPts val="1400"/>
                        </a:lnSpc>
                        <a:spcAft>
                          <a:spcPts val="0"/>
                        </a:spcAft>
                      </a:pPr>
                      <a:r>
                        <a:rPr lang="fr-FR" sz="1800">
                          <a:solidFill>
                            <a:srgbClr val="000000"/>
                          </a:solidFill>
                          <a:effectLst/>
                          <a:latin typeface="Times New Roman"/>
                          <a:ea typeface="Times New Roman"/>
                          <a:cs typeface="Arial"/>
                        </a:rPr>
                        <a:t> </a:t>
                      </a:r>
                      <a:endParaRPr lang="en-GB" sz="1800">
                        <a:effectLst/>
                        <a:latin typeface="Calibri"/>
                        <a:ea typeface="Calibri"/>
                        <a:cs typeface="Arial"/>
                      </a:endParaRPr>
                    </a:p>
                  </a:txBody>
                  <a:tcPr marL="71472" marR="71472" marT="0" marB="0"/>
                </a:tc>
              </a:tr>
              <a:tr h="1167965">
                <a:tc>
                  <a:txBody>
                    <a:bodyPr/>
                    <a:lstStyle/>
                    <a:p>
                      <a:pPr algn="just">
                        <a:lnSpc>
                          <a:spcPts val="1400"/>
                        </a:lnSpc>
                        <a:spcAft>
                          <a:spcPts val="0"/>
                        </a:spcAft>
                      </a:pPr>
                      <a:r>
                        <a:rPr lang="fr-FR" sz="1800">
                          <a:effectLst/>
                          <a:latin typeface="Times New Roman"/>
                          <a:ea typeface="Times New Roman"/>
                          <a:cs typeface="Arial"/>
                        </a:rPr>
                        <a:t>Internet ADSL :</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2011</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2012</a:t>
                      </a:r>
                      <a:endParaRPr lang="en-GB" sz="1800">
                        <a:effectLst/>
                        <a:latin typeface="Calibri"/>
                        <a:ea typeface="Calibri"/>
                        <a:cs typeface="Arial"/>
                      </a:endParaRPr>
                    </a:p>
                    <a:p>
                      <a:pPr marL="342900" lvl="0" indent="-342900" algn="just">
                        <a:lnSpc>
                          <a:spcPts val="1400"/>
                        </a:lnSpc>
                        <a:spcAft>
                          <a:spcPts val="0"/>
                        </a:spcAft>
                        <a:buFont typeface="Times New Roman"/>
                        <a:buChar char="•"/>
                      </a:pPr>
                      <a:r>
                        <a:rPr lang="fr-FR" sz="1800">
                          <a:effectLst/>
                          <a:latin typeface="Times New Roman"/>
                          <a:ea typeface="Times New Roman"/>
                          <a:cs typeface="Arial"/>
                        </a:rPr>
                        <a:t>Année 2013</a:t>
                      </a:r>
                      <a:endParaRPr lang="en-GB" sz="1800">
                        <a:effectLst/>
                        <a:latin typeface="Calibri"/>
                        <a:ea typeface="Calibri"/>
                        <a:cs typeface="Arial"/>
                      </a:endParaRPr>
                    </a:p>
                  </a:txBody>
                  <a:tcPr marL="71472" marR="71472" marT="0" marB="0"/>
                </a:tc>
                <a:tc>
                  <a:txBody>
                    <a:bodyPr/>
                    <a:lstStyle/>
                    <a:p>
                      <a:pPr marR="201295" algn="r">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marR="201295" algn="r">
                        <a:lnSpc>
                          <a:spcPts val="1400"/>
                        </a:lnSpc>
                        <a:spcAft>
                          <a:spcPts val="0"/>
                        </a:spcAft>
                      </a:pPr>
                      <a:r>
                        <a:rPr lang="fr-FR" sz="1800" dirty="0">
                          <a:effectLst/>
                          <a:latin typeface="Times New Roman"/>
                          <a:ea typeface="Times New Roman"/>
                          <a:cs typeface="Arial"/>
                        </a:rPr>
                        <a:t>11302</a:t>
                      </a:r>
                      <a:endParaRPr lang="en-GB" sz="1800" dirty="0">
                        <a:effectLst/>
                        <a:latin typeface="Calibri"/>
                        <a:ea typeface="Calibri"/>
                        <a:cs typeface="Arial"/>
                      </a:endParaRPr>
                    </a:p>
                    <a:p>
                      <a:pPr marR="201295" algn="r">
                        <a:lnSpc>
                          <a:spcPts val="1400"/>
                        </a:lnSpc>
                        <a:spcAft>
                          <a:spcPts val="0"/>
                        </a:spcAft>
                      </a:pPr>
                      <a:r>
                        <a:rPr lang="fr-FR" sz="1800" dirty="0">
                          <a:effectLst/>
                          <a:latin typeface="Times New Roman"/>
                          <a:ea typeface="Times New Roman"/>
                          <a:cs typeface="Arial"/>
                        </a:rPr>
                        <a:t>14907</a:t>
                      </a:r>
                      <a:endParaRPr lang="en-GB" sz="1800" dirty="0">
                        <a:effectLst/>
                        <a:latin typeface="Calibri"/>
                        <a:ea typeface="Calibri"/>
                        <a:cs typeface="Arial"/>
                      </a:endParaRPr>
                    </a:p>
                    <a:p>
                      <a:pPr marR="201295" algn="r">
                        <a:lnSpc>
                          <a:spcPts val="1400"/>
                        </a:lnSpc>
                        <a:spcAft>
                          <a:spcPts val="0"/>
                        </a:spcAft>
                      </a:pPr>
                      <a:r>
                        <a:rPr lang="fr-FR" sz="1800" dirty="0" smtClean="0">
                          <a:effectLst/>
                          <a:latin typeface="Times New Roman"/>
                          <a:ea typeface="Times New Roman"/>
                          <a:cs typeface="Arial"/>
                        </a:rPr>
                        <a:t>17705</a:t>
                      </a:r>
                      <a:endParaRPr lang="en-GB" sz="1800" dirty="0">
                        <a:effectLst/>
                        <a:latin typeface="Calibri"/>
                        <a:ea typeface="Calibri"/>
                        <a:cs typeface="Arial"/>
                      </a:endParaRPr>
                    </a:p>
                  </a:txBody>
                  <a:tcPr marL="71472" marR="71472" marT="0" marB="0"/>
                </a:tc>
                <a:tc>
                  <a:txBody>
                    <a:bodyPr/>
                    <a:lstStyle/>
                    <a:p>
                      <a:pPr algn="just">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algn="just">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marL="457200" algn="just">
                        <a:lnSpc>
                          <a:spcPts val="1400"/>
                        </a:lnSpc>
                        <a:spcAft>
                          <a:spcPts val="0"/>
                        </a:spcAft>
                      </a:pPr>
                      <a:r>
                        <a:rPr lang="fr-FR" sz="1800" dirty="0">
                          <a:effectLst/>
                          <a:latin typeface="Times New Roman"/>
                          <a:ea typeface="Times New Roman"/>
                          <a:cs typeface="Arial"/>
                        </a:rPr>
                        <a:t>-</a:t>
                      </a:r>
                      <a:endParaRPr lang="en-GB" sz="1800" dirty="0">
                        <a:effectLst/>
                        <a:latin typeface="Calibri"/>
                        <a:ea typeface="Calibri"/>
                        <a:cs typeface="Arial"/>
                      </a:endParaRPr>
                    </a:p>
                  </a:txBody>
                  <a:tcPr marL="71472" marR="71472" marT="0" marB="0"/>
                </a:tc>
                <a:tc>
                  <a:txBody>
                    <a:bodyPr/>
                    <a:lstStyle/>
                    <a:p>
                      <a:pPr algn="just">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algn="just">
                        <a:lnSpc>
                          <a:spcPts val="1400"/>
                        </a:lnSpc>
                        <a:spcAft>
                          <a:spcPts val="0"/>
                        </a:spcAft>
                      </a:pPr>
                      <a:r>
                        <a:rPr lang="fr-FR" sz="1800" dirty="0">
                          <a:effectLst/>
                          <a:latin typeface="Times New Roman"/>
                          <a:ea typeface="Times New Roman"/>
                          <a:cs typeface="Arial"/>
                        </a:rPr>
                        <a:t> </a:t>
                      </a:r>
                      <a:endParaRPr lang="en-GB" sz="1800" dirty="0">
                        <a:effectLst/>
                        <a:latin typeface="Calibri"/>
                        <a:ea typeface="Calibri"/>
                        <a:cs typeface="Arial"/>
                      </a:endParaRPr>
                    </a:p>
                    <a:p>
                      <a:pPr algn="just">
                        <a:lnSpc>
                          <a:spcPts val="1400"/>
                        </a:lnSpc>
                        <a:spcAft>
                          <a:spcPts val="0"/>
                        </a:spcAft>
                      </a:pPr>
                      <a:r>
                        <a:rPr lang="fr-FR" sz="1800" dirty="0">
                          <a:effectLst/>
                          <a:latin typeface="Times New Roman"/>
                          <a:ea typeface="Times New Roman"/>
                          <a:cs typeface="Arial"/>
                        </a:rPr>
                        <a:t>-</a:t>
                      </a:r>
                      <a:endParaRPr lang="en-GB" sz="1800" dirty="0">
                        <a:effectLst/>
                        <a:latin typeface="Calibri"/>
                        <a:ea typeface="Calibri"/>
                        <a:cs typeface="Arial"/>
                      </a:endParaRPr>
                    </a:p>
                  </a:txBody>
                  <a:tcPr marL="71472" marR="71472" marT="0" marB="0"/>
                </a:tc>
              </a:tr>
            </a:tbl>
          </a:graphicData>
        </a:graphic>
      </p:graphicFrame>
    </p:spTree>
    <p:extLst>
      <p:ext uri="{BB962C8B-B14F-4D97-AF65-F5344CB8AC3E}">
        <p14:creationId xmlns:p14="http://schemas.microsoft.com/office/powerpoint/2010/main" val="20142653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(suite)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14924668"/>
              </p:ext>
            </p:extLst>
          </p:nvPr>
        </p:nvGraphicFramePr>
        <p:xfrm>
          <a:off x="712788" y="2057183"/>
          <a:ext cx="8111640" cy="3600770"/>
        </p:xfrm>
        <a:graphic>
          <a:graphicData uri="http://schemas.openxmlformats.org/drawingml/2006/table">
            <a:tbl>
              <a:tblPr firstRow="1" bandRow="1">
                <a:tableStyleId>{5C22544A-7EE6-4342-B048-85BDC9FD1C3A}</a:tableStyleId>
              </a:tblPr>
              <a:tblGrid>
                <a:gridCol w="811164"/>
                <a:gridCol w="811164"/>
                <a:gridCol w="811164"/>
                <a:gridCol w="811164"/>
                <a:gridCol w="811164"/>
                <a:gridCol w="811164"/>
                <a:gridCol w="811164"/>
                <a:gridCol w="811164"/>
                <a:gridCol w="811164"/>
                <a:gridCol w="811164"/>
              </a:tblGrid>
              <a:tr h="720154">
                <a:tc gridSpan="2">
                  <a:txBody>
                    <a:bodyPr/>
                    <a:lstStyle/>
                    <a:p>
                      <a:pPr>
                        <a:lnSpc>
                          <a:spcPts val="1400"/>
                        </a:lnSpc>
                        <a:spcAft>
                          <a:spcPts val="0"/>
                        </a:spcAft>
                      </a:pPr>
                      <a:r>
                        <a:rPr lang="fr-FR" sz="1800" dirty="0">
                          <a:effectLst/>
                          <a:latin typeface="Calibri"/>
                          <a:ea typeface="Calibri"/>
                          <a:cs typeface="Arial"/>
                        </a:rPr>
                        <a:t> </a:t>
                      </a:r>
                      <a:endParaRPr lang="en-GB" sz="1800" dirty="0">
                        <a:effectLst/>
                        <a:latin typeface="Calibri"/>
                        <a:ea typeface="Calibri"/>
                        <a:cs typeface="Arial"/>
                      </a:endParaRPr>
                    </a:p>
                  </a:txBody>
                  <a:tcPr marL="68580" marR="68580" marT="0" marB="0"/>
                </a:tc>
                <a:tc hMerge="1">
                  <a:txBody>
                    <a:bodyPr/>
                    <a:lstStyle/>
                    <a:p>
                      <a:endParaRPr lang="en-US"/>
                    </a:p>
                  </a:txBody>
                  <a:tcPr/>
                </a:tc>
                <a:tc>
                  <a:txBody>
                    <a:bodyPr/>
                    <a:lstStyle/>
                    <a:p>
                      <a:pPr algn="ctr">
                        <a:lnSpc>
                          <a:spcPts val="1400"/>
                        </a:lnSpc>
                        <a:spcAft>
                          <a:spcPts val="0"/>
                        </a:spcAft>
                      </a:pPr>
                      <a:r>
                        <a:rPr lang="fr-FR" sz="1800" dirty="0">
                          <a:effectLst/>
                          <a:latin typeface="Calibri"/>
                          <a:ea typeface="Calibri"/>
                          <a:cs typeface="Arial"/>
                        </a:rPr>
                        <a:t>2006</a:t>
                      </a:r>
                      <a:endParaRPr lang="en-GB" sz="1800" dirty="0">
                        <a:effectLst/>
                        <a:latin typeface="Calibri"/>
                        <a:ea typeface="Calibri"/>
                        <a:cs typeface="Arial"/>
                      </a:endParaRPr>
                    </a:p>
                  </a:txBody>
                  <a:tcPr marL="68580" marR="68580" marT="0" marB="0"/>
                </a:tc>
                <a:tc>
                  <a:txBody>
                    <a:bodyPr/>
                    <a:lstStyle/>
                    <a:p>
                      <a:pPr algn="ctr">
                        <a:lnSpc>
                          <a:spcPts val="1400"/>
                        </a:lnSpc>
                        <a:spcAft>
                          <a:spcPts val="0"/>
                        </a:spcAft>
                      </a:pPr>
                      <a:r>
                        <a:rPr lang="fr-FR" sz="1800" dirty="0">
                          <a:effectLst/>
                          <a:latin typeface="Calibri"/>
                          <a:ea typeface="Calibri"/>
                          <a:cs typeface="Arial"/>
                        </a:rPr>
                        <a:t>2007</a:t>
                      </a:r>
                      <a:endParaRPr lang="en-GB" sz="1800" dirty="0">
                        <a:effectLst/>
                        <a:latin typeface="Calibri"/>
                        <a:ea typeface="Calibri"/>
                        <a:cs typeface="Arial"/>
                      </a:endParaRPr>
                    </a:p>
                  </a:txBody>
                  <a:tcPr marL="68580" marR="68580" marT="0" marB="0"/>
                </a:tc>
                <a:tc>
                  <a:txBody>
                    <a:bodyPr/>
                    <a:lstStyle/>
                    <a:p>
                      <a:pPr algn="ctr">
                        <a:lnSpc>
                          <a:spcPts val="1400"/>
                        </a:lnSpc>
                        <a:spcAft>
                          <a:spcPts val="0"/>
                        </a:spcAft>
                      </a:pPr>
                      <a:r>
                        <a:rPr lang="fr-FR" sz="1800" dirty="0">
                          <a:effectLst/>
                          <a:latin typeface="Calibri"/>
                          <a:ea typeface="Calibri"/>
                          <a:cs typeface="Arial"/>
                        </a:rPr>
                        <a:t>2008</a:t>
                      </a:r>
                      <a:endParaRPr lang="en-GB" sz="1800" dirty="0">
                        <a:effectLst/>
                        <a:latin typeface="Calibri"/>
                        <a:ea typeface="Calibri"/>
                        <a:cs typeface="Arial"/>
                      </a:endParaRPr>
                    </a:p>
                  </a:txBody>
                  <a:tcPr marL="68580" marR="68580" marT="0" marB="0"/>
                </a:tc>
                <a:tc>
                  <a:txBody>
                    <a:bodyPr/>
                    <a:lstStyle/>
                    <a:p>
                      <a:pPr algn="ctr">
                        <a:lnSpc>
                          <a:spcPts val="1400"/>
                        </a:lnSpc>
                        <a:spcAft>
                          <a:spcPts val="0"/>
                        </a:spcAft>
                      </a:pPr>
                      <a:r>
                        <a:rPr lang="fr-FR" sz="1800">
                          <a:effectLst/>
                          <a:latin typeface="Calibri"/>
                          <a:ea typeface="Calibri"/>
                          <a:cs typeface="Arial"/>
                        </a:rPr>
                        <a:t>2009</a:t>
                      </a:r>
                      <a:endParaRPr lang="en-GB" sz="1800">
                        <a:effectLst/>
                        <a:latin typeface="Calibri"/>
                        <a:ea typeface="Calibri"/>
                        <a:cs typeface="Arial"/>
                      </a:endParaRPr>
                    </a:p>
                  </a:txBody>
                  <a:tcPr marL="68580" marR="68580" marT="0" marB="0"/>
                </a:tc>
                <a:tc>
                  <a:txBody>
                    <a:bodyPr/>
                    <a:lstStyle/>
                    <a:p>
                      <a:pPr algn="ctr">
                        <a:lnSpc>
                          <a:spcPts val="1400"/>
                        </a:lnSpc>
                        <a:spcAft>
                          <a:spcPts val="0"/>
                        </a:spcAft>
                      </a:pPr>
                      <a:r>
                        <a:rPr lang="fr-FR" sz="1800">
                          <a:effectLst/>
                          <a:latin typeface="Calibri"/>
                          <a:ea typeface="Calibri"/>
                          <a:cs typeface="Arial"/>
                        </a:rPr>
                        <a:t>2010</a:t>
                      </a:r>
                      <a:endParaRPr lang="en-GB" sz="1800">
                        <a:effectLst/>
                        <a:latin typeface="Calibri"/>
                        <a:ea typeface="Calibri"/>
                        <a:cs typeface="Arial"/>
                      </a:endParaRPr>
                    </a:p>
                  </a:txBody>
                  <a:tcPr marL="68580" marR="68580" marT="0" marB="0"/>
                </a:tc>
                <a:tc>
                  <a:txBody>
                    <a:bodyPr/>
                    <a:lstStyle/>
                    <a:p>
                      <a:pPr algn="ctr">
                        <a:lnSpc>
                          <a:spcPts val="1400"/>
                        </a:lnSpc>
                        <a:spcAft>
                          <a:spcPts val="0"/>
                        </a:spcAft>
                      </a:pPr>
                      <a:r>
                        <a:rPr lang="fr-FR" sz="1800">
                          <a:effectLst/>
                          <a:latin typeface="Calibri"/>
                          <a:ea typeface="Calibri"/>
                          <a:cs typeface="Arial"/>
                        </a:rPr>
                        <a:t>2011</a:t>
                      </a:r>
                      <a:endParaRPr lang="en-GB" sz="1800">
                        <a:effectLst/>
                        <a:latin typeface="Calibri"/>
                        <a:ea typeface="Calibri"/>
                        <a:cs typeface="Arial"/>
                      </a:endParaRPr>
                    </a:p>
                  </a:txBody>
                  <a:tcPr marL="68580" marR="68580" marT="0" marB="0"/>
                </a:tc>
                <a:tc>
                  <a:txBody>
                    <a:bodyPr/>
                    <a:lstStyle/>
                    <a:p>
                      <a:pPr algn="ctr">
                        <a:lnSpc>
                          <a:spcPts val="1400"/>
                        </a:lnSpc>
                        <a:spcAft>
                          <a:spcPts val="0"/>
                        </a:spcAft>
                      </a:pPr>
                      <a:r>
                        <a:rPr lang="fr-FR" sz="1800">
                          <a:effectLst/>
                          <a:latin typeface="Calibri"/>
                          <a:ea typeface="Calibri"/>
                          <a:cs typeface="Arial"/>
                        </a:rPr>
                        <a:t>2012</a:t>
                      </a:r>
                      <a:endParaRPr lang="en-GB" sz="1800">
                        <a:effectLst/>
                        <a:latin typeface="Calibri"/>
                        <a:ea typeface="Calibri"/>
                        <a:cs typeface="Arial"/>
                      </a:endParaRPr>
                    </a:p>
                  </a:txBody>
                  <a:tcPr marL="68580" marR="68580" marT="0" marB="0"/>
                </a:tc>
                <a:tc>
                  <a:txBody>
                    <a:bodyPr/>
                    <a:lstStyle/>
                    <a:p>
                      <a:pPr algn="ctr">
                        <a:lnSpc>
                          <a:spcPts val="1400"/>
                        </a:lnSpc>
                        <a:spcAft>
                          <a:spcPts val="0"/>
                        </a:spcAft>
                      </a:pPr>
                      <a:r>
                        <a:rPr lang="fr-FR" sz="1800">
                          <a:effectLst/>
                          <a:latin typeface="Calibri"/>
                          <a:ea typeface="Calibri"/>
                          <a:cs typeface="Arial"/>
                        </a:rPr>
                        <a:t>2013</a:t>
                      </a:r>
                      <a:endParaRPr lang="en-GB" sz="1800">
                        <a:effectLst/>
                        <a:latin typeface="Calibri"/>
                        <a:ea typeface="Calibri"/>
                        <a:cs typeface="Arial"/>
                      </a:endParaRPr>
                    </a:p>
                  </a:txBody>
                  <a:tcPr marL="68580" marR="68580" marT="0" marB="0"/>
                </a:tc>
              </a:tr>
              <a:tr h="720154">
                <a:tc gridSpan="2">
                  <a:txBody>
                    <a:bodyPr/>
                    <a:lstStyle/>
                    <a:p>
                      <a:pPr>
                        <a:lnSpc>
                          <a:spcPts val="1400"/>
                        </a:lnSpc>
                        <a:spcAft>
                          <a:spcPts val="0"/>
                        </a:spcAft>
                      </a:pPr>
                      <a:r>
                        <a:rPr lang="fr-FR" sz="1800">
                          <a:effectLst/>
                          <a:latin typeface="Calibri"/>
                          <a:ea typeface="Calibri"/>
                          <a:cs typeface="Arial"/>
                        </a:rPr>
                        <a:t>Bas débit</a:t>
                      </a:r>
                      <a:endParaRPr lang="en-GB" sz="1800">
                        <a:effectLst/>
                        <a:latin typeface="Calibri"/>
                        <a:ea typeface="Calibri"/>
                        <a:cs typeface="Arial"/>
                      </a:endParaRPr>
                    </a:p>
                  </a:txBody>
                  <a:tcPr marL="68580" marR="68580" marT="0" marB="0"/>
                </a:tc>
                <a:tc hMerge="1">
                  <a:txBody>
                    <a:bodyPr/>
                    <a:lstStyle/>
                    <a:p>
                      <a:endParaRPr lang="en-US"/>
                    </a:p>
                  </a:txBody>
                  <a:tcPr/>
                </a:tc>
                <a:tc>
                  <a:txBody>
                    <a:bodyPr/>
                    <a:lstStyle/>
                    <a:p>
                      <a:pPr algn="r">
                        <a:lnSpc>
                          <a:spcPts val="1400"/>
                        </a:lnSpc>
                        <a:spcAft>
                          <a:spcPts val="0"/>
                        </a:spcAft>
                      </a:pPr>
                      <a:r>
                        <a:rPr lang="fr-FR" sz="1800">
                          <a:effectLst/>
                          <a:latin typeface="Calibri"/>
                          <a:ea typeface="Calibri"/>
                          <a:cs typeface="Arial"/>
                        </a:rPr>
                        <a:t>3523</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fr-FR" sz="1800" dirty="0">
                          <a:effectLst/>
                          <a:latin typeface="Calibri"/>
                          <a:ea typeface="Calibri"/>
                          <a:cs typeface="Arial"/>
                        </a:rPr>
                        <a:t>4048</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fr-FR" sz="1800">
                          <a:effectLst/>
                          <a:latin typeface="Calibri"/>
                          <a:ea typeface="Calibri"/>
                          <a:cs typeface="Arial"/>
                        </a:rPr>
                        <a:t>3794</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fr-FR" sz="1800" dirty="0">
                          <a:effectLst/>
                          <a:latin typeface="Calibri"/>
                          <a:ea typeface="Calibri"/>
                          <a:cs typeface="Arial"/>
                        </a:rPr>
                        <a:t>3806</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3807</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3817</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3832</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3832</a:t>
                      </a:r>
                      <a:endParaRPr lang="en-GB" sz="1800">
                        <a:effectLst/>
                        <a:latin typeface="Calibri"/>
                        <a:ea typeface="Calibri"/>
                        <a:cs typeface="Arial"/>
                      </a:endParaRPr>
                    </a:p>
                  </a:txBody>
                  <a:tcPr marL="68580" marR="68580" marT="0" marB="0"/>
                </a:tc>
              </a:tr>
              <a:tr h="720154">
                <a:tc rowSpan="3">
                  <a:txBody>
                    <a:bodyPr/>
                    <a:lstStyle/>
                    <a:p>
                      <a:pPr>
                        <a:lnSpc>
                          <a:spcPts val="1400"/>
                        </a:lnSpc>
                        <a:spcAft>
                          <a:spcPts val="0"/>
                        </a:spcAft>
                      </a:pPr>
                      <a:r>
                        <a:rPr lang="en-US" sz="1800" dirty="0">
                          <a:effectLst/>
                          <a:latin typeface="Calibri"/>
                          <a:ea typeface="Calibri"/>
                          <a:cs typeface="Arial"/>
                        </a:rPr>
                        <a:t>Haut </a:t>
                      </a:r>
                      <a:endParaRPr lang="en-GB" sz="1800" dirty="0">
                        <a:effectLst/>
                        <a:latin typeface="Calibri"/>
                        <a:ea typeface="Calibri"/>
                        <a:cs typeface="Arial"/>
                      </a:endParaRPr>
                    </a:p>
                    <a:p>
                      <a:pPr>
                        <a:lnSpc>
                          <a:spcPts val="1400"/>
                        </a:lnSpc>
                        <a:spcAft>
                          <a:spcPts val="0"/>
                        </a:spcAft>
                      </a:pPr>
                      <a:r>
                        <a:rPr lang="en-US" sz="1800" dirty="0">
                          <a:effectLst/>
                          <a:latin typeface="Calibri"/>
                          <a:ea typeface="Calibri"/>
                          <a:cs typeface="Arial"/>
                        </a:rPr>
                        <a:t> </a:t>
                      </a:r>
                      <a:endParaRPr lang="en-GB" sz="1800" dirty="0">
                        <a:effectLst/>
                        <a:latin typeface="Calibri"/>
                        <a:ea typeface="Calibri"/>
                        <a:cs typeface="Arial"/>
                      </a:endParaRPr>
                    </a:p>
                    <a:p>
                      <a:pPr>
                        <a:lnSpc>
                          <a:spcPts val="1400"/>
                        </a:lnSpc>
                        <a:spcAft>
                          <a:spcPts val="0"/>
                        </a:spcAft>
                      </a:pPr>
                      <a:r>
                        <a:rPr lang="en-US" sz="1800" dirty="0" err="1">
                          <a:effectLst/>
                          <a:latin typeface="Calibri"/>
                          <a:ea typeface="Calibri"/>
                          <a:cs typeface="Arial"/>
                        </a:rPr>
                        <a:t>Débit</a:t>
                      </a:r>
                      <a:endParaRPr lang="en-GB" sz="1800" dirty="0">
                        <a:effectLst/>
                        <a:latin typeface="Calibri"/>
                        <a:ea typeface="Calibri"/>
                        <a:cs typeface="Arial"/>
                      </a:endParaRPr>
                    </a:p>
                  </a:txBody>
                  <a:tcPr marL="68580" marR="68580" marT="0" marB="0"/>
                </a:tc>
                <a:tc>
                  <a:txBody>
                    <a:bodyPr/>
                    <a:lstStyle/>
                    <a:p>
                      <a:pPr>
                        <a:lnSpc>
                          <a:spcPts val="1400"/>
                        </a:lnSpc>
                        <a:spcAft>
                          <a:spcPts val="0"/>
                        </a:spcAft>
                      </a:pPr>
                      <a:r>
                        <a:rPr lang="en-US" sz="1800" dirty="0">
                          <a:effectLst/>
                          <a:latin typeface="Calibri"/>
                          <a:ea typeface="Calibri"/>
                          <a:cs typeface="Arial"/>
                        </a:rPr>
                        <a:t>ADSL</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40</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1092</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2215</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5285</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14625</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14907</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smtClean="0">
                          <a:effectLst/>
                          <a:latin typeface="Calibri"/>
                          <a:ea typeface="Calibri"/>
                          <a:cs typeface="Arial"/>
                        </a:rPr>
                        <a:t>17 705</a:t>
                      </a:r>
                      <a:endParaRPr lang="en-GB" sz="1800" dirty="0">
                        <a:effectLst/>
                        <a:latin typeface="Calibri"/>
                        <a:ea typeface="Calibri"/>
                        <a:cs typeface="Arial"/>
                      </a:endParaRPr>
                    </a:p>
                  </a:txBody>
                  <a:tcPr marL="68580" marR="68580" marT="0" marB="0"/>
                </a:tc>
              </a:tr>
              <a:tr h="720154">
                <a:tc vMerge="1">
                  <a:txBody>
                    <a:bodyPr/>
                    <a:lstStyle/>
                    <a:p>
                      <a:endParaRPr lang="en-US"/>
                    </a:p>
                  </a:txBody>
                  <a:tcPr/>
                </a:tc>
                <a:tc>
                  <a:txBody>
                    <a:bodyPr/>
                    <a:lstStyle/>
                    <a:p>
                      <a:pPr>
                        <a:lnSpc>
                          <a:spcPts val="1400"/>
                        </a:lnSpc>
                        <a:spcAft>
                          <a:spcPts val="0"/>
                        </a:spcAft>
                      </a:pPr>
                      <a:r>
                        <a:rPr lang="en-US" sz="1800">
                          <a:effectLst/>
                          <a:latin typeface="Calibri"/>
                          <a:ea typeface="Calibri"/>
                          <a:cs typeface="Arial"/>
                        </a:rPr>
                        <a:t>Clé 3G</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 </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 </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4700</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dirty="0" smtClean="0">
                          <a:effectLst/>
                          <a:latin typeface="Calibri"/>
                          <a:ea typeface="Calibri"/>
                          <a:cs typeface="Arial"/>
                        </a:rPr>
                        <a:t>6 439</a:t>
                      </a:r>
                      <a:endParaRPr lang="en-GB" sz="1800" dirty="0">
                        <a:effectLst/>
                        <a:latin typeface="Calibri"/>
                        <a:ea typeface="Calibri"/>
                        <a:cs typeface="Arial"/>
                      </a:endParaRPr>
                    </a:p>
                  </a:txBody>
                  <a:tcPr marL="68580" marR="68580" marT="0" marB="0"/>
                </a:tc>
              </a:tr>
              <a:tr h="720154">
                <a:tc vMerge="1">
                  <a:txBody>
                    <a:bodyPr/>
                    <a:lstStyle/>
                    <a:p>
                      <a:endParaRPr lang="en-US"/>
                    </a:p>
                  </a:txBody>
                  <a:tcPr/>
                </a:tc>
                <a:tc>
                  <a:txBody>
                    <a:bodyPr/>
                    <a:lstStyle/>
                    <a:p>
                      <a:pPr>
                        <a:lnSpc>
                          <a:spcPts val="1400"/>
                        </a:lnSpc>
                        <a:spcAft>
                          <a:spcPts val="0"/>
                        </a:spcAft>
                      </a:pPr>
                      <a:r>
                        <a:rPr lang="en-US" sz="1800" dirty="0">
                          <a:effectLst/>
                          <a:latin typeface="Calibri"/>
                          <a:ea typeface="Calibri"/>
                          <a:cs typeface="Arial"/>
                        </a:rPr>
                        <a:t>Total  Haut debit</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a:effectLst/>
                          <a:latin typeface="Calibri"/>
                          <a:ea typeface="Calibri"/>
                          <a:cs typeface="Arial"/>
                        </a:rPr>
                        <a:t> </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a:effectLst/>
                          <a:latin typeface="Calibri"/>
                          <a:ea typeface="Calibri"/>
                          <a:cs typeface="Arial"/>
                        </a:rPr>
                        <a:t> </a:t>
                      </a:r>
                      <a:endParaRPr lang="en-GB" sz="1800">
                        <a:effectLst/>
                        <a:latin typeface="Calibri"/>
                        <a:ea typeface="Calibri"/>
                        <a:cs typeface="Arial"/>
                      </a:endParaRPr>
                    </a:p>
                  </a:txBody>
                  <a:tcPr marL="68580" marR="68580" marT="0" marB="0"/>
                </a:tc>
                <a:tc>
                  <a:txBody>
                    <a:bodyPr/>
                    <a:lstStyle/>
                    <a:p>
                      <a:pPr algn="r">
                        <a:lnSpc>
                          <a:spcPts val="1400"/>
                        </a:lnSpc>
                        <a:spcAft>
                          <a:spcPts val="0"/>
                        </a:spcAft>
                      </a:pPr>
                      <a:r>
                        <a:rPr lang="en-US" sz="1800" dirty="0" smtClean="0">
                          <a:effectLst/>
                          <a:latin typeface="Calibri"/>
                          <a:ea typeface="Calibri"/>
                          <a:cs typeface="Arial"/>
                        </a:rPr>
                        <a:t>21 950</a:t>
                      </a:r>
                      <a:endParaRPr lang="en-GB" sz="1800" dirty="0">
                        <a:effectLst/>
                        <a:latin typeface="Calibri"/>
                        <a:ea typeface="Calibri"/>
                        <a:cs typeface="Arial"/>
                      </a:endParaRPr>
                    </a:p>
                  </a:txBody>
                  <a:tcPr marL="68580" marR="68580" marT="0" marB="0"/>
                </a:tc>
                <a:tc>
                  <a:txBody>
                    <a:bodyPr/>
                    <a:lstStyle/>
                    <a:p>
                      <a:pPr algn="r">
                        <a:lnSpc>
                          <a:spcPts val="1400"/>
                        </a:lnSpc>
                        <a:spcAft>
                          <a:spcPts val="0"/>
                        </a:spcAft>
                      </a:pPr>
                      <a:r>
                        <a:rPr lang="en-US" sz="1800" dirty="0" smtClean="0">
                          <a:effectLst/>
                          <a:latin typeface="Calibri"/>
                          <a:ea typeface="Calibri"/>
                          <a:cs typeface="Arial"/>
                        </a:rPr>
                        <a:t>24 144</a:t>
                      </a:r>
                      <a:endParaRPr lang="en-GB" sz="1800" dirty="0">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3960527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Tissus</a:t>
            </a:r>
            <a:r>
              <a:rPr lang="en-US" dirty="0" smtClean="0"/>
              <a:t> </a:t>
            </a:r>
            <a:r>
              <a:rPr lang="en-US" dirty="0" err="1" smtClean="0"/>
              <a:t>Entreprenarials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82035295"/>
              </p:ext>
            </p:extLst>
          </p:nvPr>
        </p:nvGraphicFramePr>
        <p:xfrm>
          <a:off x="710049" y="2443403"/>
          <a:ext cx="8042272" cy="3552575"/>
        </p:xfrm>
        <a:graphic>
          <a:graphicData uri="http://schemas.openxmlformats.org/drawingml/2006/table">
            <a:tbl>
              <a:tblPr firstRow="1" bandRow="1">
                <a:tableStyleId>{5C22544A-7EE6-4342-B048-85BDC9FD1C3A}</a:tableStyleId>
              </a:tblPr>
              <a:tblGrid>
                <a:gridCol w="3534375"/>
                <a:gridCol w="1511272"/>
                <a:gridCol w="1414808"/>
                <a:gridCol w="1581817"/>
              </a:tblGrid>
              <a:tr h="710515">
                <a:tc>
                  <a:txBody>
                    <a:bodyPr/>
                    <a:lstStyle/>
                    <a:p>
                      <a:pPr algn="just">
                        <a:lnSpc>
                          <a:spcPts val="1400"/>
                        </a:lnSpc>
                        <a:spcAft>
                          <a:spcPts val="0"/>
                        </a:spcAft>
                      </a:pPr>
                      <a:r>
                        <a:rPr lang="fr-FR" sz="1800" b="1" dirty="0">
                          <a:solidFill>
                            <a:srgbClr val="000000"/>
                          </a:solidFill>
                          <a:effectLst/>
                          <a:latin typeface="Times New Roman"/>
                          <a:ea typeface="Times New Roman"/>
                          <a:cs typeface="Arial"/>
                        </a:rPr>
                        <a:t>Agrégats</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b="1" dirty="0">
                          <a:solidFill>
                            <a:srgbClr val="000000"/>
                          </a:solidFill>
                          <a:effectLst/>
                          <a:latin typeface="Times New Roman"/>
                          <a:ea typeface="Times New Roman"/>
                          <a:cs typeface="Arial"/>
                        </a:rPr>
                        <a:t>2011</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b="1" dirty="0">
                          <a:solidFill>
                            <a:srgbClr val="000000"/>
                          </a:solidFill>
                          <a:effectLst/>
                          <a:latin typeface="Times New Roman"/>
                          <a:ea typeface="Times New Roman"/>
                          <a:cs typeface="Arial"/>
                        </a:rPr>
                        <a:t>2012</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b="1" dirty="0">
                          <a:solidFill>
                            <a:srgbClr val="000000"/>
                          </a:solidFill>
                          <a:effectLst/>
                          <a:latin typeface="Times New Roman"/>
                          <a:ea typeface="Times New Roman"/>
                          <a:cs typeface="Arial"/>
                        </a:rPr>
                        <a:t>2013 </a:t>
                      </a:r>
                      <a:endParaRPr lang="en-GB" sz="1800" dirty="0">
                        <a:effectLst/>
                        <a:latin typeface="Calibri"/>
                        <a:ea typeface="Calibri"/>
                        <a:cs typeface="Arial"/>
                      </a:endParaRPr>
                    </a:p>
                  </a:txBody>
                  <a:tcPr marL="46325" marR="46325" marT="0" marB="0" anchor="b"/>
                </a:tc>
              </a:tr>
              <a:tr h="710515">
                <a:tc>
                  <a:txBody>
                    <a:bodyPr/>
                    <a:lstStyle/>
                    <a:p>
                      <a:pPr algn="just">
                        <a:lnSpc>
                          <a:spcPts val="1400"/>
                        </a:lnSpc>
                        <a:spcAft>
                          <a:spcPts val="0"/>
                        </a:spcAft>
                      </a:pPr>
                      <a:r>
                        <a:rPr lang="fr-FR" sz="1800">
                          <a:effectLst/>
                          <a:latin typeface="Times New Roman"/>
                          <a:ea typeface="Times New Roman"/>
                          <a:cs typeface="Arial"/>
                        </a:rPr>
                        <a:t>Nb agences commerciales</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6</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8</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a:effectLst/>
                          <a:latin typeface="Times New Roman"/>
                          <a:ea typeface="Times New Roman"/>
                          <a:cs typeface="Arial"/>
                        </a:rPr>
                        <a:t>8</a:t>
                      </a:r>
                      <a:endParaRPr lang="en-GB" sz="1800">
                        <a:effectLst/>
                        <a:latin typeface="Calibri"/>
                        <a:ea typeface="Calibri"/>
                        <a:cs typeface="Arial"/>
                      </a:endParaRPr>
                    </a:p>
                  </a:txBody>
                  <a:tcPr marL="46325" marR="46325" marT="0" marB="0" anchor="b"/>
                </a:tc>
              </a:tr>
              <a:tr h="710515">
                <a:tc>
                  <a:txBody>
                    <a:bodyPr/>
                    <a:lstStyle/>
                    <a:p>
                      <a:pPr algn="just">
                        <a:lnSpc>
                          <a:spcPts val="1400"/>
                        </a:lnSpc>
                        <a:spcAft>
                          <a:spcPts val="0"/>
                        </a:spcAft>
                      </a:pPr>
                      <a:r>
                        <a:rPr lang="fr-FR" sz="1800">
                          <a:effectLst/>
                          <a:latin typeface="Times New Roman"/>
                          <a:ea typeface="Times New Roman"/>
                          <a:cs typeface="Arial"/>
                        </a:rPr>
                        <a:t>Nombre de cabines privées</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a:effectLst/>
                          <a:latin typeface="Times New Roman"/>
                          <a:ea typeface="Times New Roman"/>
                          <a:cs typeface="Arial"/>
                        </a:rPr>
                        <a:t>2675</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2746</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a:effectLst/>
                          <a:latin typeface="Times New Roman"/>
                          <a:ea typeface="Times New Roman"/>
                          <a:cs typeface="Arial"/>
                        </a:rPr>
                        <a:t>2755</a:t>
                      </a:r>
                      <a:endParaRPr lang="en-GB" sz="1800">
                        <a:effectLst/>
                        <a:latin typeface="Calibri"/>
                        <a:ea typeface="Calibri"/>
                        <a:cs typeface="Arial"/>
                      </a:endParaRPr>
                    </a:p>
                  </a:txBody>
                  <a:tcPr marL="46325" marR="46325" marT="0" marB="0" anchor="b"/>
                </a:tc>
              </a:tr>
              <a:tr h="710515">
                <a:tc>
                  <a:txBody>
                    <a:bodyPr/>
                    <a:lstStyle/>
                    <a:p>
                      <a:pPr algn="just">
                        <a:lnSpc>
                          <a:spcPts val="1400"/>
                        </a:lnSpc>
                        <a:spcAft>
                          <a:spcPts val="0"/>
                        </a:spcAft>
                      </a:pPr>
                      <a:r>
                        <a:rPr lang="fr-FR" sz="1800">
                          <a:effectLst/>
                          <a:latin typeface="Times New Roman"/>
                          <a:ea typeface="Times New Roman"/>
                          <a:cs typeface="Arial"/>
                        </a:rPr>
                        <a:t>Nb revendeurs ct recharge</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 </a:t>
                      </a:r>
                      <a:r>
                        <a:rPr lang="fr-FR" sz="1800" dirty="0" smtClean="0">
                          <a:effectLst/>
                          <a:latin typeface="Times New Roman"/>
                          <a:ea typeface="Times New Roman"/>
                          <a:cs typeface="Arial"/>
                        </a:rPr>
                        <a:t>ND</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1200</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a:effectLst/>
                          <a:latin typeface="Times New Roman"/>
                          <a:ea typeface="Times New Roman"/>
                          <a:cs typeface="Arial"/>
                        </a:rPr>
                        <a:t>1673</a:t>
                      </a:r>
                      <a:endParaRPr lang="en-GB" sz="1800">
                        <a:effectLst/>
                        <a:latin typeface="Calibri"/>
                        <a:ea typeface="Calibri"/>
                        <a:cs typeface="Arial"/>
                      </a:endParaRPr>
                    </a:p>
                  </a:txBody>
                  <a:tcPr marL="46325" marR="46325" marT="0" marB="0" anchor="b"/>
                </a:tc>
              </a:tr>
              <a:tr h="710515">
                <a:tc>
                  <a:txBody>
                    <a:bodyPr/>
                    <a:lstStyle/>
                    <a:p>
                      <a:pPr algn="just">
                        <a:lnSpc>
                          <a:spcPts val="1400"/>
                        </a:lnSpc>
                        <a:spcAft>
                          <a:spcPts val="0"/>
                        </a:spcAft>
                      </a:pPr>
                      <a:r>
                        <a:rPr lang="fr-FR" sz="1800">
                          <a:effectLst/>
                          <a:latin typeface="Times New Roman"/>
                          <a:ea typeface="Times New Roman"/>
                          <a:cs typeface="Arial"/>
                        </a:rPr>
                        <a:t>Nb cybercafés</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45</a:t>
                      </a:r>
                      <a:endParaRPr lang="en-GB" sz="1800" dirty="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a:effectLst/>
                          <a:latin typeface="Times New Roman"/>
                          <a:ea typeface="Times New Roman"/>
                          <a:cs typeface="Arial"/>
                        </a:rPr>
                        <a:t>38</a:t>
                      </a:r>
                      <a:endParaRPr lang="en-GB" sz="1800">
                        <a:effectLst/>
                        <a:latin typeface="Calibri"/>
                        <a:ea typeface="Calibri"/>
                        <a:cs typeface="Arial"/>
                      </a:endParaRPr>
                    </a:p>
                  </a:txBody>
                  <a:tcPr marL="46325" marR="46325" marT="0" marB="0" anchor="b"/>
                </a:tc>
                <a:tc>
                  <a:txBody>
                    <a:bodyPr/>
                    <a:lstStyle/>
                    <a:p>
                      <a:pPr algn="just">
                        <a:lnSpc>
                          <a:spcPts val="1400"/>
                        </a:lnSpc>
                        <a:spcAft>
                          <a:spcPts val="0"/>
                        </a:spcAft>
                      </a:pPr>
                      <a:r>
                        <a:rPr lang="fr-FR" sz="1800" dirty="0">
                          <a:effectLst/>
                          <a:latin typeface="Times New Roman"/>
                          <a:ea typeface="Times New Roman"/>
                          <a:cs typeface="Arial"/>
                        </a:rPr>
                        <a:t> </a:t>
                      </a:r>
                      <a:r>
                        <a:rPr lang="fr-FR" sz="1800" dirty="0" smtClean="0">
                          <a:effectLst/>
                          <a:latin typeface="Times New Roman"/>
                          <a:ea typeface="Times New Roman"/>
                          <a:cs typeface="Arial"/>
                        </a:rPr>
                        <a:t>38</a:t>
                      </a:r>
                      <a:endParaRPr lang="en-GB" sz="1800" dirty="0">
                        <a:effectLst/>
                        <a:latin typeface="Calibri"/>
                        <a:ea typeface="Calibri"/>
                        <a:cs typeface="Arial"/>
                      </a:endParaRPr>
                    </a:p>
                  </a:txBody>
                  <a:tcPr marL="46325" marR="46325" marT="0" marB="0" anchor="b"/>
                </a:tc>
              </a:tr>
            </a:tbl>
          </a:graphicData>
        </a:graphic>
      </p:graphicFrame>
    </p:spTree>
    <p:extLst>
      <p:ext uri="{BB962C8B-B14F-4D97-AF65-F5344CB8AC3E}">
        <p14:creationId xmlns:p14="http://schemas.microsoft.com/office/powerpoint/2010/main" val="3093752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788" y="450099"/>
            <a:ext cx="7716837" cy="1478902"/>
          </a:xfrm>
        </p:spPr>
        <p:txBody>
          <a:bodyPr/>
          <a:lstStyle/>
          <a:p>
            <a:pPr lvl="0"/>
            <a:r>
              <a:rPr lang="fr-FR" sz="3600" b="1" dirty="0"/>
              <a:t>Situation actuelle de la Régulation du Secteur </a:t>
            </a:r>
            <a:r>
              <a:rPr lang="fr-FR" sz="3600" b="1" dirty="0" smtClean="0"/>
              <a:t>des télécommunications </a:t>
            </a:r>
            <a:r>
              <a:rPr lang="fr-FR" sz="3600" b="1" dirty="0"/>
              <a:t>et </a:t>
            </a:r>
            <a:r>
              <a:rPr lang="fr-FR" sz="3600" b="1" dirty="0" smtClean="0"/>
              <a:t>Internet</a:t>
            </a:r>
            <a:endParaRPr lang="en-US" sz="3600" dirty="0"/>
          </a:p>
        </p:txBody>
      </p:sp>
      <p:sp>
        <p:nvSpPr>
          <p:cNvPr id="3" name="Content Placeholder 2"/>
          <p:cNvSpPr>
            <a:spLocks noGrp="1"/>
          </p:cNvSpPr>
          <p:nvPr>
            <p:ph idx="1"/>
          </p:nvPr>
        </p:nvSpPr>
        <p:spPr>
          <a:xfrm>
            <a:off x="549275" y="2314801"/>
            <a:ext cx="8042276" cy="3954452"/>
          </a:xfrm>
        </p:spPr>
        <p:txBody>
          <a:bodyPr>
            <a:normAutofit fontScale="85000" lnSpcReduction="10000"/>
          </a:bodyPr>
          <a:lstStyle/>
          <a:p>
            <a:pPr lvl="0"/>
            <a:r>
              <a:rPr lang="fr-FR" b="1" dirty="0" smtClean="0">
                <a:effectLst/>
              </a:rPr>
              <a:t>Loi </a:t>
            </a:r>
            <a:r>
              <a:rPr lang="fr-FR" b="1" dirty="0">
                <a:effectLst/>
              </a:rPr>
              <a:t>n°13/AN/98/4ème L du 11 mars 1998 portant réforme du secteur des postes et télécommunications ;</a:t>
            </a:r>
            <a:endParaRPr lang="en-GB" dirty="0">
              <a:effectLst/>
            </a:endParaRPr>
          </a:p>
          <a:p>
            <a:pPr lvl="0"/>
            <a:r>
              <a:rPr lang="fr-FR" b="1" dirty="0">
                <a:effectLst/>
              </a:rPr>
              <a:t>Loi N°117/AN/01/4ème L du 21 janvier 2001 portant organisation du Ministère de la Communication et de la Culture, chargé des Postes et des Télécommunications;</a:t>
            </a:r>
            <a:endParaRPr lang="en-GB" dirty="0">
              <a:effectLst/>
            </a:endParaRPr>
          </a:p>
          <a:p>
            <a:pPr lvl="0"/>
            <a:r>
              <a:rPr lang="fr-FR" b="1" dirty="0">
                <a:effectLst/>
              </a:rPr>
              <a:t>Loi N°22/AN/03/5ème L du 03 août 2003 définissant la politique nationale en matière de Technologies de l'Information et de la Communication ;</a:t>
            </a:r>
            <a:endParaRPr lang="en-GB" dirty="0">
              <a:effectLst/>
            </a:endParaRPr>
          </a:p>
          <a:p>
            <a:pPr lvl="0"/>
            <a:r>
              <a:rPr lang="fr-FR" b="1" dirty="0">
                <a:effectLst/>
              </a:rPr>
              <a:t>Loi n°80/AN/04/5ème L Portant Réforme du Secteur des Technologies de l'Information et de la Communication</a:t>
            </a:r>
            <a:r>
              <a:rPr lang="fr-FR" b="1" dirty="0" smtClean="0">
                <a:effectLst/>
              </a:rPr>
              <a:t>.</a:t>
            </a:r>
            <a:endParaRPr lang="en-GB" dirty="0">
              <a:effectLst/>
            </a:endParaRPr>
          </a:p>
        </p:txBody>
      </p:sp>
    </p:spTree>
    <p:extLst>
      <p:ext uri="{BB962C8B-B14F-4D97-AF65-F5344CB8AC3E}">
        <p14:creationId xmlns:p14="http://schemas.microsoft.com/office/powerpoint/2010/main" val="142564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fr-FR" sz="2000" b="1" dirty="0" smtClean="0"/>
              <a:t>Loi </a:t>
            </a:r>
            <a:r>
              <a:rPr lang="fr-FR" sz="2000" b="1" dirty="0"/>
              <a:t>n°13/AN/98/4ème L  du 11 mars 1998, relative à la réforme du secteur des postes et télécommunications</a:t>
            </a:r>
            <a:r>
              <a:rPr lang="en-GB" sz="2000" dirty="0"/>
              <a:t/>
            </a:r>
            <a:br>
              <a:rPr lang="en-GB" sz="2000" dirty="0"/>
            </a:b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41346366"/>
              </p:ext>
            </p:extLst>
          </p:nvPr>
        </p:nvGraphicFramePr>
        <p:xfrm>
          <a:off x="549275" y="1809174"/>
          <a:ext cx="8042276" cy="4411853"/>
        </p:xfrm>
        <a:graphic>
          <a:graphicData uri="http://schemas.openxmlformats.org/drawingml/2006/table">
            <a:tbl>
              <a:tblPr firstRow="1" bandRow="1">
                <a:tableStyleId>{5C22544A-7EE6-4342-B048-85BDC9FD1C3A}</a:tableStyleId>
              </a:tblPr>
              <a:tblGrid>
                <a:gridCol w="4021138"/>
                <a:gridCol w="4021138"/>
              </a:tblGrid>
              <a:tr h="663368">
                <a:tc>
                  <a:txBody>
                    <a:bodyPr/>
                    <a:lstStyle/>
                    <a:p>
                      <a:pPr marL="457200" algn="ctr">
                        <a:lnSpc>
                          <a:spcPts val="1500"/>
                        </a:lnSpc>
                        <a:spcAft>
                          <a:spcPts val="0"/>
                        </a:spcAft>
                      </a:pPr>
                      <a:r>
                        <a:rPr lang="fr-FR" sz="1400" b="1" dirty="0">
                          <a:solidFill>
                            <a:srgbClr val="FF0000"/>
                          </a:solidFill>
                          <a:effectLst/>
                          <a:latin typeface="Times New Roman"/>
                          <a:ea typeface="Calibri"/>
                          <a:cs typeface="Arial"/>
                        </a:rPr>
                        <a:t>Principales dispositions</a:t>
                      </a:r>
                      <a:endParaRPr lang="en-GB" sz="1400" dirty="0">
                        <a:solidFill>
                          <a:srgbClr val="0000FF"/>
                        </a:solidFill>
                        <a:effectLst/>
                        <a:latin typeface="Calibri"/>
                        <a:ea typeface="Calibri"/>
                        <a:cs typeface="Arial"/>
                      </a:endParaRPr>
                    </a:p>
                  </a:txBody>
                  <a:tcPr marL="68580" marR="68580" marT="0" marB="0"/>
                </a:tc>
                <a:tc>
                  <a:txBody>
                    <a:bodyPr/>
                    <a:lstStyle/>
                    <a:p>
                      <a:pPr marL="457200" algn="ctr">
                        <a:lnSpc>
                          <a:spcPts val="1500"/>
                        </a:lnSpc>
                        <a:spcAft>
                          <a:spcPts val="0"/>
                        </a:spcAft>
                      </a:pPr>
                      <a:r>
                        <a:rPr lang="fr-FR" sz="1400" b="1" dirty="0">
                          <a:solidFill>
                            <a:srgbClr val="FF0000"/>
                          </a:solidFill>
                          <a:effectLst/>
                          <a:latin typeface="Times New Roman"/>
                          <a:ea typeface="Calibri"/>
                          <a:cs typeface="Arial"/>
                        </a:rPr>
                        <a:t>Etat de mise en œuvre</a:t>
                      </a:r>
                      <a:endParaRPr lang="en-GB" sz="1400" dirty="0">
                        <a:solidFill>
                          <a:srgbClr val="0000FF"/>
                        </a:solidFill>
                        <a:effectLst/>
                        <a:latin typeface="Calibri"/>
                        <a:ea typeface="Calibri"/>
                        <a:cs typeface="Arial"/>
                      </a:endParaRPr>
                    </a:p>
                  </a:txBody>
                  <a:tcPr marL="68580" marR="68580" marT="0" marB="0"/>
                </a:tc>
              </a:tr>
              <a:tr h="681543">
                <a:tc>
                  <a:txBody>
                    <a:bodyPr/>
                    <a:lstStyle/>
                    <a:p>
                      <a:pPr marL="68580">
                        <a:lnSpc>
                          <a:spcPts val="1500"/>
                        </a:lnSpc>
                        <a:spcAft>
                          <a:spcPts val="0"/>
                        </a:spcAft>
                      </a:pPr>
                      <a:r>
                        <a:rPr lang="fr-FR" sz="1400">
                          <a:solidFill>
                            <a:srgbClr val="000000"/>
                          </a:solidFill>
                          <a:effectLst/>
                          <a:latin typeface="Times New Roman"/>
                          <a:ea typeface="Times New Roman"/>
                          <a:cs typeface="Times New Roman"/>
                        </a:rPr>
                        <a:t>fixe le cadre général de la  restructuration  et pose le principe de la réforme du Code des Postes et Télécommunications</a:t>
                      </a:r>
                      <a:endParaRPr lang="en-GB" sz="1400">
                        <a:solidFill>
                          <a:srgbClr val="0000FF"/>
                        </a:solidFill>
                        <a:effectLst/>
                        <a:latin typeface="Calibri"/>
                        <a:ea typeface="Times New Roman"/>
                      </a:endParaRPr>
                    </a:p>
                  </a:txBody>
                  <a:tcPr marL="68580" marR="68580" marT="0" marB="0"/>
                </a:tc>
                <a:tc>
                  <a:txBody>
                    <a:bodyPr/>
                    <a:lstStyle/>
                    <a:p>
                      <a:pPr marL="457200" algn="ctr">
                        <a:lnSpc>
                          <a:spcPts val="1500"/>
                        </a:lnSpc>
                        <a:spcAft>
                          <a:spcPts val="0"/>
                        </a:spcAft>
                      </a:pPr>
                      <a:r>
                        <a:rPr lang="fr-FR" sz="1400" dirty="0">
                          <a:solidFill>
                            <a:srgbClr val="FF0000"/>
                          </a:solidFill>
                          <a:effectLst/>
                          <a:latin typeface="Times New Roman"/>
                          <a:ea typeface="Calibri"/>
                          <a:cs typeface="Arial"/>
                        </a:rPr>
                        <a:t> </a:t>
                      </a:r>
                      <a:endParaRPr lang="en-GB" sz="1400" dirty="0">
                        <a:solidFill>
                          <a:srgbClr val="0000FF"/>
                        </a:solidFill>
                        <a:effectLst/>
                        <a:latin typeface="Calibri"/>
                        <a:ea typeface="Calibri"/>
                        <a:cs typeface="Arial"/>
                      </a:endParaRPr>
                    </a:p>
                  </a:txBody>
                  <a:tcPr marL="68580" marR="68580" marT="0" marB="0"/>
                </a:tc>
              </a:tr>
              <a:tr h="681543">
                <a:tc>
                  <a:txBody>
                    <a:bodyPr/>
                    <a:lstStyle/>
                    <a:p>
                      <a:pPr marL="68580">
                        <a:lnSpc>
                          <a:spcPts val="1500"/>
                        </a:lnSpc>
                        <a:spcAft>
                          <a:spcPts val="0"/>
                        </a:spcAft>
                      </a:pPr>
                      <a:r>
                        <a:rPr lang="fr-FR" sz="1400" dirty="0">
                          <a:solidFill>
                            <a:srgbClr val="000000"/>
                          </a:solidFill>
                          <a:effectLst/>
                          <a:latin typeface="Times New Roman"/>
                          <a:ea typeface="Times New Roman"/>
                          <a:cs typeface="Times New Roman"/>
                        </a:rPr>
                        <a:t>Crée un établissement public à caractère industriel et commercial dénommé la "Poste de Djibouti"</a:t>
                      </a:r>
                      <a:endParaRPr lang="en-GB" sz="1400" dirty="0">
                        <a:solidFill>
                          <a:srgbClr val="0000FF"/>
                        </a:solidFill>
                        <a:effectLst/>
                        <a:latin typeface="Calibri"/>
                        <a:ea typeface="Times New Roman"/>
                      </a:endParaRPr>
                    </a:p>
                  </a:txBody>
                  <a:tcPr marL="68580" marR="68580" marT="0" marB="0"/>
                </a:tc>
                <a:tc>
                  <a:txBody>
                    <a:bodyPr/>
                    <a:lstStyle/>
                    <a:p>
                      <a:pPr marL="342900" lvl="0" indent="-342900">
                        <a:lnSpc>
                          <a:spcPts val="1500"/>
                        </a:lnSpc>
                        <a:spcAft>
                          <a:spcPts val="0"/>
                        </a:spcAft>
                        <a:buFont typeface="Calibri"/>
                        <a:buChar char="-"/>
                      </a:pPr>
                      <a:r>
                        <a:rPr lang="fr-FR" sz="1400" dirty="0">
                          <a:solidFill>
                            <a:srgbClr val="FF0000"/>
                          </a:solidFill>
                          <a:effectLst/>
                          <a:latin typeface="Times New Roman"/>
                          <a:ea typeface="Times New Roman"/>
                          <a:cs typeface="Arial"/>
                        </a:rPr>
                        <a:t>Décret n°99-0169/PR/MCC : Statuts initiaux de l'entreprise publique "la Poste de Djibouti".</a:t>
                      </a:r>
                      <a:endParaRPr lang="en-GB" sz="1400" dirty="0">
                        <a:solidFill>
                          <a:srgbClr val="0000FF"/>
                        </a:solidFill>
                        <a:effectLst/>
                        <a:latin typeface="Calibri"/>
                        <a:ea typeface="Calibri"/>
                        <a:cs typeface="Arial"/>
                      </a:endParaRPr>
                    </a:p>
                  </a:txBody>
                  <a:tcPr marL="68580" marR="68580" marT="0" marB="0"/>
                </a:tc>
              </a:tr>
              <a:tr h="1363085">
                <a:tc>
                  <a:txBody>
                    <a:bodyPr/>
                    <a:lstStyle/>
                    <a:p>
                      <a:pPr marL="68580">
                        <a:lnSpc>
                          <a:spcPts val="1500"/>
                        </a:lnSpc>
                        <a:spcAft>
                          <a:spcPts val="0"/>
                        </a:spcAft>
                      </a:pPr>
                      <a:r>
                        <a:rPr lang="fr-FR" sz="1400">
                          <a:solidFill>
                            <a:srgbClr val="000000"/>
                          </a:solidFill>
                          <a:effectLst/>
                          <a:latin typeface="Times New Roman"/>
                          <a:ea typeface="Times New Roman"/>
                          <a:cs typeface="Times New Roman"/>
                        </a:rPr>
                        <a:t>Crée une société anonyme dénommée "Djibouti Télécom" et lui confie le monopole des télécommunications</a:t>
                      </a:r>
                      <a:endParaRPr lang="en-GB" sz="1400">
                        <a:solidFill>
                          <a:srgbClr val="0000FF"/>
                        </a:solidFill>
                        <a:effectLst/>
                        <a:latin typeface="Calibri"/>
                        <a:ea typeface="Times New Roman"/>
                      </a:endParaRPr>
                    </a:p>
                  </a:txBody>
                  <a:tcPr marL="68580" marR="68580" marT="0" marB="0"/>
                </a:tc>
                <a:tc>
                  <a:txBody>
                    <a:bodyPr/>
                    <a:lstStyle/>
                    <a:p>
                      <a:pPr marL="342900" lvl="0" indent="-342900">
                        <a:lnSpc>
                          <a:spcPts val="1500"/>
                        </a:lnSpc>
                        <a:spcAft>
                          <a:spcPts val="0"/>
                        </a:spcAft>
                        <a:buFont typeface="Calibri"/>
                        <a:buChar char="-"/>
                      </a:pPr>
                      <a:r>
                        <a:rPr lang="fr-FR" sz="1400" dirty="0">
                          <a:solidFill>
                            <a:srgbClr val="FF0000"/>
                          </a:solidFill>
                          <a:effectLst/>
                          <a:latin typeface="Times New Roman"/>
                          <a:ea typeface="Calibri"/>
                          <a:cs typeface="Arial"/>
                        </a:rPr>
                        <a:t>Décret n°99-0178/PR/MCC du 20 septembre 1999 : Création de la S.A Djibouti  Télécom ;</a:t>
                      </a:r>
                      <a:endParaRPr lang="en-GB" sz="1400" dirty="0">
                        <a:solidFill>
                          <a:srgbClr val="0000FF"/>
                        </a:solidFill>
                        <a:effectLst/>
                        <a:latin typeface="Calibri"/>
                        <a:ea typeface="Calibri"/>
                        <a:cs typeface="Arial"/>
                      </a:endParaRPr>
                    </a:p>
                    <a:p>
                      <a:pPr marL="342900" lvl="0" indent="-342900">
                        <a:lnSpc>
                          <a:spcPts val="1500"/>
                        </a:lnSpc>
                        <a:spcAft>
                          <a:spcPts val="0"/>
                        </a:spcAft>
                        <a:buFont typeface="Calibri"/>
                        <a:buChar char="-"/>
                      </a:pPr>
                      <a:r>
                        <a:rPr lang="fr-FR" sz="1400" dirty="0">
                          <a:solidFill>
                            <a:srgbClr val="FF0000"/>
                          </a:solidFill>
                          <a:effectLst/>
                          <a:latin typeface="Times New Roman"/>
                          <a:ea typeface="Calibri"/>
                          <a:cs typeface="Arial"/>
                        </a:rPr>
                        <a:t>Décret n°99-0252/PR/MCC : Nomination des membres du CA de "Djibouti Télécom S.A".</a:t>
                      </a:r>
                      <a:endParaRPr lang="en-GB" sz="1400" dirty="0">
                        <a:solidFill>
                          <a:srgbClr val="0000FF"/>
                        </a:solidFill>
                        <a:effectLst/>
                        <a:latin typeface="Calibri"/>
                        <a:ea typeface="Calibri"/>
                        <a:cs typeface="Arial"/>
                      </a:endParaRPr>
                    </a:p>
                  </a:txBody>
                  <a:tcPr marL="68580" marR="68580" marT="0" marB="0"/>
                </a:tc>
              </a:tr>
              <a:tr h="1022314">
                <a:tc>
                  <a:txBody>
                    <a:bodyPr/>
                    <a:lstStyle/>
                    <a:p>
                      <a:pPr marL="68580">
                        <a:lnSpc>
                          <a:spcPts val="1500"/>
                        </a:lnSpc>
                        <a:spcAft>
                          <a:spcPts val="0"/>
                        </a:spcAft>
                      </a:pPr>
                      <a:r>
                        <a:rPr lang="fr-FR" sz="1400">
                          <a:solidFill>
                            <a:srgbClr val="000000"/>
                          </a:solidFill>
                          <a:effectLst/>
                          <a:latin typeface="Times New Roman"/>
                          <a:ea typeface="Times New Roman"/>
                          <a:cs typeface="Times New Roman"/>
                        </a:rPr>
                        <a:t>Crée une commission nationale chargée de la mise en œuvre de la réforme institutionnelle objet de la présente loi-programme. </a:t>
                      </a:r>
                      <a:endParaRPr lang="en-GB" sz="1400">
                        <a:solidFill>
                          <a:srgbClr val="0000FF"/>
                        </a:solidFill>
                        <a:effectLst/>
                        <a:latin typeface="Calibri"/>
                        <a:ea typeface="Times New Roman"/>
                      </a:endParaRPr>
                    </a:p>
                  </a:txBody>
                  <a:tcPr marL="68580" marR="68580" marT="0" marB="0"/>
                </a:tc>
                <a:tc>
                  <a:txBody>
                    <a:bodyPr/>
                    <a:lstStyle/>
                    <a:p>
                      <a:pPr marL="342900" lvl="0" indent="-342900">
                        <a:lnSpc>
                          <a:spcPts val="1500"/>
                        </a:lnSpc>
                        <a:spcAft>
                          <a:spcPts val="0"/>
                        </a:spcAft>
                        <a:buFont typeface="Calibri"/>
                        <a:buChar char="-"/>
                      </a:pPr>
                      <a:r>
                        <a:rPr lang="fr-FR" sz="1400" dirty="0">
                          <a:solidFill>
                            <a:srgbClr val="FF0000"/>
                          </a:solidFill>
                          <a:effectLst/>
                          <a:latin typeface="Times New Roman"/>
                          <a:ea typeface="Calibri"/>
                          <a:cs typeface="Arial"/>
                        </a:rPr>
                        <a:t>Décret n°98-0040/PRE du 18 avril 1998 : Mise en place de la commission nationale de pilotage de la réforme du secteur des postes et télécommunications</a:t>
                      </a:r>
                      <a:endParaRPr lang="en-GB" sz="1400" dirty="0">
                        <a:solidFill>
                          <a:srgbClr val="0000FF"/>
                        </a:solidFill>
                        <a:effectLst/>
                        <a:latin typeface="Calibri"/>
                        <a:ea typeface="Calibri"/>
                        <a:cs typeface="Arial"/>
                      </a:endParaRPr>
                    </a:p>
                  </a:txBody>
                  <a:tcPr marL="68580" marR="68580" marT="0" marB="0"/>
                </a:tc>
              </a:tr>
            </a:tbl>
          </a:graphicData>
        </a:graphic>
      </p:graphicFrame>
    </p:spTree>
    <p:extLst>
      <p:ext uri="{BB962C8B-B14F-4D97-AF65-F5344CB8AC3E}">
        <p14:creationId xmlns:p14="http://schemas.microsoft.com/office/powerpoint/2010/main" val="21012213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1227</TotalTime>
  <Words>1335</Words>
  <Application>Microsoft Macintosh PowerPoint</Application>
  <PresentationFormat>On-screen Show (4:3)</PresentationFormat>
  <Paragraphs>359</Paragraphs>
  <Slides>24</Slides>
  <Notes>2</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Breeze</vt:lpstr>
      <vt:lpstr>Dynamisation du secteur des TIC par la voie de la régulation</vt:lpstr>
      <vt:lpstr>Sommaire</vt:lpstr>
      <vt:lpstr>RDD</vt:lpstr>
      <vt:lpstr>Indicateurs des TIC</vt:lpstr>
      <vt:lpstr>Internet</vt:lpstr>
      <vt:lpstr>Internet (suite)</vt:lpstr>
      <vt:lpstr>Tissus Entreprenarials</vt:lpstr>
      <vt:lpstr>Situation actuelle de la Régulation du Secteur des télécommunications et Internet</vt:lpstr>
      <vt:lpstr>Loi n°13/AN/98/4ème L  du 11 mars 1998, relative à la réforme du secteur des postes et télécommunications </vt:lpstr>
      <vt:lpstr>Loi N°117/AN/01/4ème L  du 21 janvier 2001, relative à l’organisation du Ministère de la Communication et de la Culture, chargé des Postes et des Télécommunications </vt:lpstr>
      <vt:lpstr>Loi N°22/AN/03/5ème L du 03 août 2003, relative à la définition de la politique nationale en matière de TIC </vt:lpstr>
      <vt:lpstr>Loi n°80/AN/04/5ème L, relative à la réforme du Secteur TIC </vt:lpstr>
      <vt:lpstr>Loi n°80/AN/04/5ème L, relative à la réforme du Secteur TIC (suite) </vt:lpstr>
      <vt:lpstr>Répartition actuelle des Principales fonctions et responsabilités </vt:lpstr>
      <vt:lpstr>Répartition actuelle des Principales fonctions et responsabilités (suite)</vt:lpstr>
      <vt:lpstr>Place de la Régulation dans le SSI </vt:lpstr>
      <vt:lpstr>Architecture Générale</vt:lpstr>
      <vt:lpstr>SSI  - Régulation</vt:lpstr>
      <vt:lpstr>PowerPoint Presentation</vt:lpstr>
      <vt:lpstr>L’organe de régulation</vt:lpstr>
      <vt:lpstr>Indépendance de l’organe de régulation</vt:lpstr>
      <vt:lpstr>La politique des TIC  et l’organe de régulation</vt:lpstr>
      <vt:lpstr>CONCLUSION</vt:lpstr>
      <vt:lpstr>PowerPoint Presentation</vt:lpstr>
    </vt:vector>
  </TitlesOfParts>
  <Company>djibtel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Brought ICT </dc:title>
  <dc:creator>kaled naguib</dc:creator>
  <cp:lastModifiedBy>kaled naguib</cp:lastModifiedBy>
  <cp:revision>28</cp:revision>
  <dcterms:created xsi:type="dcterms:W3CDTF">2014-05-01T08:56:20Z</dcterms:created>
  <dcterms:modified xsi:type="dcterms:W3CDTF">2014-05-05T07:25:34Z</dcterms:modified>
</cp:coreProperties>
</file>