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3.xml" ContentType="application/vnd.openxmlformats-officedocument.drawingml.chart+xml"/>
  <Override PartName="/ppt/diagrams/layout1.xml" ContentType="application/vnd.openxmlformats-officedocument.drawingml.diagramLayout+xml"/>
  <Override PartName="/ppt/charts/chart4.xml" ContentType="application/vnd.openxmlformats-officedocument.drawingml.chart+xml"/>
  <Override PartName="/ppt/charts/chart5.xml" ContentType="application/vnd.openxmlformats-officedocument.drawingml.char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handoutMasterIdLst>
    <p:handoutMasterId r:id="rId30"/>
  </p:handoutMasterIdLst>
  <p:sldIdLst>
    <p:sldId id="256" r:id="rId2"/>
    <p:sldId id="257" r:id="rId3"/>
    <p:sldId id="258" r:id="rId4"/>
    <p:sldId id="259" r:id="rId5"/>
    <p:sldId id="261" r:id="rId6"/>
    <p:sldId id="295" r:id="rId7"/>
    <p:sldId id="296" r:id="rId8"/>
    <p:sldId id="262" r:id="rId9"/>
    <p:sldId id="275" r:id="rId10"/>
    <p:sldId id="287" r:id="rId11"/>
    <p:sldId id="288" r:id="rId12"/>
    <p:sldId id="289" r:id="rId13"/>
    <p:sldId id="290" r:id="rId14"/>
    <p:sldId id="277" r:id="rId15"/>
    <p:sldId id="292" r:id="rId16"/>
    <p:sldId id="278" r:id="rId17"/>
    <p:sldId id="291" r:id="rId18"/>
    <p:sldId id="281" r:id="rId19"/>
    <p:sldId id="282" r:id="rId20"/>
    <p:sldId id="283" r:id="rId21"/>
    <p:sldId id="284" r:id="rId22"/>
    <p:sldId id="285" r:id="rId23"/>
    <p:sldId id="286" r:id="rId24"/>
    <p:sldId id="297" r:id="rId25"/>
    <p:sldId id="299" r:id="rId26"/>
    <p:sldId id="298" r:id="rId27"/>
    <p:sldId id="294" r:id="rId28"/>
    <p:sldId id="260" r:id="rId29"/>
  </p:sldIdLst>
  <p:sldSz cx="9144000" cy="6858000" type="screen4x3"/>
  <p:notesSz cx="6670675" cy="9929813"/>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2" d="100"/>
          <a:sy n="72" d="100"/>
        </p:scale>
        <p:origin x="-109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eelaraby\Desktop\supply%20and%20demand%20multipliers.xlsx" TargetMode="Externa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2.xml.rels><?xml version="1.0" encoding="UTF-8" standalone="yes"?>
<Relationships xmlns="http://schemas.openxmlformats.org/package/2006/relationships"><Relationship Id="rId1" Type="http://schemas.openxmlformats.org/officeDocument/2006/relationships/oleObject" Target="file:///C:\Users\eelaraby\Desktop\supply%20and%20demand%20multipliers.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eelaraby\Desktop\supply%20and%20demand%20multipliers.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G:\survey\hospital\2011\presentation.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G:\survey\hospital\2011\presentation.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1575;&#1604;&#1606;&#1588;&#1585;&#1577;%20&#1585;&#1576;&#1593;%20&#1587;&#1606;&#1608;&#1610;&#1577;%20(&#1610;&#1606;&#1575;&#1610;&#1585;%20-%20&#1605;&#1575;&#1585;&#1587;)2010\&#1576;&#1610;&#1575;&#1606;&#1575;&#1578;%20&#1583;&#1608;&#1585;%20&#1602;&#1591;&#1575;&#1593;%20&#1575;&#1604;&#1575;&#1578;&#1589;&#1575;&#1604;&#1575;&#1578;%20&#1601;&#1610;%20&#1575;&#1604;&#1578;&#1606;&#1605;&#1610;&#1577;\&#1606;&#1578;&#1575;&#1574;&#1580;%20&#1575;&#1587;&#1578;&#1576;&#1610;&#1575;&#1606;%20&#1575;&#1587;&#1578;&#1582;&#1583;&#1575;&#1605;&#1575;&#1578;%20&#1575;&#1604;&#1575;&#1578;&#1589;&#1575;&#1604;&#1575;&#1578;%20&#1608;&#1578;&#1603;&#1606;&#1608;&#1604;&#1608;&#1580;&#1610;&#1575;%20&#1575;&#1604;&#1605;&#1593;&#1604;&#1608;&#1605;&#1575;&#1578;%20&#1601;&#1610;%20&#1575;&#1604;&#1578;&#1593;&#1604;&#1610;&#1605;%20&#1602;&#1576;&#1604;%20&#1575;&#1604;&#1580;&#1575;&#1605;&#1593;&#1610;%20-%20&#1606;&#1588;&#1585;&#1577;%20&#1575;&#1604;&#1605;&#1583;&#1585;&#1587;&#1610;&#1606;%2013-6-2010.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D:\&#1575;&#1604;&#1606;&#1588;&#1585;&#1577;%20&#1585;&#1576;&#1593;%20&#1587;&#1606;&#1608;&#1610;&#1577;%20(&#1610;&#1606;&#1575;&#1610;&#1585;%20-%20&#1605;&#1575;&#1585;&#1587;)2010\&#1576;&#1610;&#1575;&#1606;&#1575;&#1578;%20&#1583;&#1608;&#1585;%20&#1602;&#1591;&#1575;&#1593;%20&#1575;&#1604;&#1575;&#1578;&#1589;&#1575;&#1604;&#1575;&#1578;%20&#1601;&#1610;%20&#1575;&#1604;&#1578;&#1606;&#1605;&#1610;&#1577;\&#1606;&#1578;&#1575;&#1574;&#1580;%20&#1575;&#1587;&#1578;&#1576;&#1610;&#1575;&#1606;%20&#1575;&#1587;&#1578;&#1582;&#1583;&#1575;&#1605;&#1575;&#1578;%20&#1575;&#1604;&#1575;&#1578;&#1589;&#1575;&#1604;&#1575;&#1578;%20&#1608;&#1578;&#1603;&#1606;&#1608;&#1604;&#1608;&#1580;&#1610;&#1575;%20&#1575;&#1604;&#1605;&#1593;&#1604;&#1608;&#1605;&#1575;&#1578;%20&#1601;&#1610;%20&#1575;&#1604;&#1578;&#1593;&#1604;&#1610;&#1605;%20&#1602;&#1576;&#1604;%20&#1575;&#1604;&#1580;&#1575;&#1605;&#1593;&#1610;%20-%20&#1606;&#1588;&#1585;&#1577;%20&#1575;&#1604;&#1605;&#1583;&#1585;&#1587;&#1610;&#1606;%2013-6-2010.xlsx" TargetMode="Externa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4"/>
  <c:chart>
    <c:plotArea>
      <c:layout/>
      <c:barChart>
        <c:barDir val="bar"/>
        <c:grouping val="stacked"/>
        <c:ser>
          <c:idx val="0"/>
          <c:order val="0"/>
          <c:dLbls>
            <c:dLbl>
              <c:idx val="0"/>
              <c:layout>
                <c:manualLayout>
                  <c:x val="0.33548410615339785"/>
                  <c:y val="0"/>
                </c:manualLayout>
              </c:layout>
              <c:dLblPos val="ctr"/>
              <c:showVal val="1"/>
            </c:dLbl>
            <c:dLbl>
              <c:idx val="1"/>
              <c:layout>
                <c:manualLayout>
                  <c:x val="0.21741032370953645"/>
                  <c:y val="8.8105726872246808E-3"/>
                </c:manualLayout>
              </c:layout>
              <c:dLblPos val="ctr"/>
              <c:showVal val="1"/>
            </c:dLbl>
            <c:dLblPos val="inEnd"/>
            <c:showVal val="1"/>
          </c:dLbls>
          <c:cat>
            <c:strRef>
              <c:f>Sheet1!$A$2:$A$3</c:f>
              <c:strCache>
                <c:ptCount val="2"/>
                <c:pt idx="0">
                  <c:v>مضاعف الطلب الاجمالي</c:v>
                </c:pt>
                <c:pt idx="1">
                  <c:v>مضاعف العرض الاجمالي</c:v>
                </c:pt>
              </c:strCache>
            </c:strRef>
          </c:cat>
          <c:val>
            <c:numRef>
              <c:f>Sheet1!$B$2:$B$3</c:f>
              <c:numCache>
                <c:formatCode>General</c:formatCode>
                <c:ptCount val="2"/>
                <c:pt idx="0">
                  <c:v>1.23</c:v>
                </c:pt>
                <c:pt idx="1">
                  <c:v>1.1399999999999988</c:v>
                </c:pt>
              </c:numCache>
            </c:numRef>
          </c:val>
        </c:ser>
        <c:dLbls>
          <c:showVal val="1"/>
        </c:dLbls>
        <c:overlap val="100"/>
        <c:axId val="62251008"/>
        <c:axId val="62252544"/>
      </c:barChart>
      <c:catAx>
        <c:axId val="62251008"/>
        <c:scaling>
          <c:orientation val="minMax"/>
        </c:scaling>
        <c:axPos val="l"/>
        <c:tickLblPos val="nextTo"/>
        <c:crossAx val="62252544"/>
        <c:crosses val="autoZero"/>
        <c:auto val="1"/>
        <c:lblAlgn val="ctr"/>
        <c:lblOffset val="100"/>
      </c:catAx>
      <c:valAx>
        <c:axId val="62252544"/>
        <c:scaling>
          <c:orientation val="minMax"/>
          <c:max val="1.25"/>
        </c:scaling>
        <c:axPos val="b"/>
        <c:majorGridlines/>
        <c:numFmt formatCode="General" sourceLinked="1"/>
        <c:tickLblPos val="nextTo"/>
        <c:crossAx val="62251008"/>
        <c:crosses val="autoZero"/>
        <c:crossBetween val="between"/>
      </c:valAx>
    </c:plotArea>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bar"/>
        <c:grouping val="clustered"/>
        <c:ser>
          <c:idx val="0"/>
          <c:order val="0"/>
          <c:tx>
            <c:strRef>
              <c:f>Sheet1!$B$1</c:f>
              <c:strCache>
                <c:ptCount val="1"/>
                <c:pt idx="0">
                  <c:v>Series 1</c:v>
                </c:pt>
              </c:strCache>
            </c:strRef>
          </c:tx>
          <c:dLbls>
            <c:dLblPos val="outEnd"/>
            <c:showVal val="1"/>
          </c:dLbls>
          <c:cat>
            <c:strRef>
              <c:f>Sheet1!$A$2:$A$5</c:f>
              <c:strCache>
                <c:ptCount val="4"/>
                <c:pt idx="0">
                  <c:v>تحسين مستوى اداء المدرسين </c:v>
                </c:pt>
                <c:pt idx="1">
                  <c:v>جعل العملية التعليمية أكثر تشويقا  </c:v>
                </c:pt>
                <c:pt idx="2">
                  <c:v>جعل المحتوى التعليمى أكثر سهولة على الطلاب  </c:v>
                </c:pt>
                <c:pt idx="3">
                  <c:v>لا تأثير</c:v>
                </c:pt>
              </c:strCache>
            </c:strRef>
          </c:cat>
          <c:val>
            <c:numRef>
              <c:f>Sheet1!$B$2:$B$5</c:f>
              <c:numCache>
                <c:formatCode>General</c:formatCode>
                <c:ptCount val="4"/>
                <c:pt idx="0">
                  <c:v>74.900000000000006</c:v>
                </c:pt>
                <c:pt idx="1">
                  <c:v>59.1</c:v>
                </c:pt>
                <c:pt idx="2">
                  <c:v>47.1</c:v>
                </c:pt>
                <c:pt idx="3">
                  <c:v>6.5</c:v>
                </c:pt>
              </c:numCache>
            </c:numRef>
          </c:val>
        </c:ser>
        <c:axId val="102517376"/>
        <c:axId val="102519168"/>
      </c:barChart>
      <c:catAx>
        <c:axId val="102517376"/>
        <c:scaling>
          <c:orientation val="minMax"/>
        </c:scaling>
        <c:axPos val="l"/>
        <c:tickLblPos val="nextTo"/>
        <c:txPr>
          <a:bodyPr/>
          <a:lstStyle/>
          <a:p>
            <a:pPr>
              <a:defRPr>
                <a:latin typeface="Microsoft Sans Serif" pitchFamily="34" charset="0"/>
                <a:cs typeface="Microsoft Sans Serif" pitchFamily="34" charset="0"/>
              </a:defRPr>
            </a:pPr>
            <a:endParaRPr lang="en-US"/>
          </a:p>
        </c:txPr>
        <c:crossAx val="102519168"/>
        <c:crosses val="autoZero"/>
        <c:auto val="1"/>
        <c:lblAlgn val="ctr"/>
        <c:lblOffset val="100"/>
      </c:catAx>
      <c:valAx>
        <c:axId val="102519168"/>
        <c:scaling>
          <c:orientation val="minMax"/>
        </c:scaling>
        <c:axPos val="b"/>
        <c:majorGridlines/>
        <c:numFmt formatCode="General" sourceLinked="1"/>
        <c:tickLblPos val="nextTo"/>
        <c:crossAx val="102517376"/>
        <c:crosses val="autoZero"/>
        <c:crossBetween val="between"/>
      </c:valAx>
    </c:plotArea>
    <c:plotVisOnly val="1"/>
  </c:chart>
  <c:txPr>
    <a:bodyPr/>
    <a:lstStyle/>
    <a:p>
      <a:pPr>
        <a:defRPr sz="18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6.7868597478240297E-2"/>
          <c:y val="0.17661907795980519"/>
          <c:w val="0.47309884511921346"/>
          <c:h val="0.56104304582122799"/>
        </c:manualLayout>
      </c:layout>
      <c:pieChart>
        <c:varyColors val="1"/>
        <c:ser>
          <c:idx val="0"/>
          <c:order val="0"/>
          <c:tx>
            <c:strRef>
              <c:f>Sheet1!$B$1</c:f>
              <c:strCache>
                <c:ptCount val="1"/>
                <c:pt idx="0">
                  <c:v>Sales</c:v>
                </c:pt>
              </c:strCache>
            </c:strRef>
          </c:tx>
          <c:dLbls>
            <c:dLbl>
              <c:idx val="0"/>
              <c:dLblPos val="outEnd"/>
              <c:showVal val="1"/>
            </c:dLbl>
            <c:dLbl>
              <c:idx val="1"/>
              <c:dLblPos val="outEnd"/>
              <c:showVal val="1"/>
            </c:dLbl>
            <c:delete val="1"/>
          </c:dLbls>
          <c:cat>
            <c:strRef>
              <c:f>Sheet1!$A$2:$A$3</c:f>
              <c:strCache>
                <c:ptCount val="2"/>
                <c:pt idx="0">
                  <c:v>تأثير ايجابى</c:v>
                </c:pt>
                <c:pt idx="1">
                  <c:v>لا تأثير</c:v>
                </c:pt>
              </c:strCache>
            </c:strRef>
          </c:cat>
          <c:val>
            <c:numRef>
              <c:f>Sheet1!$B$2:$B$3</c:f>
              <c:numCache>
                <c:formatCode>General</c:formatCode>
                <c:ptCount val="2"/>
                <c:pt idx="0">
                  <c:v>97</c:v>
                </c:pt>
                <c:pt idx="1">
                  <c:v>3</c:v>
                </c:pt>
              </c:numCache>
            </c:numRef>
          </c:val>
        </c:ser>
        <c:firstSliceAng val="0"/>
      </c:pieChart>
    </c:plotArea>
    <c:legend>
      <c:legendPos val="r"/>
      <c:layout>
        <c:manualLayout>
          <c:xMode val="edge"/>
          <c:yMode val="edge"/>
          <c:x val="0.70714023578436669"/>
          <c:y val="0.37229397725677382"/>
          <c:w val="0.26683806535157362"/>
          <c:h val="0.17997926543483225"/>
        </c:manualLayout>
      </c:layout>
      <c:txPr>
        <a:bodyPr/>
        <a:lstStyle/>
        <a:p>
          <a:pPr>
            <a:defRPr>
              <a:latin typeface="Microsoft Sans Serif" pitchFamily="34" charset="0"/>
              <a:cs typeface="Microsoft Sans Serif" pitchFamily="34" charset="0"/>
            </a:defRPr>
          </a:pPr>
          <a:endParaRPr lang="en-US"/>
        </a:p>
      </c:txPr>
    </c:legend>
    <c:plotVisOnly val="1"/>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pieChart>
        <c:varyColors val="1"/>
        <c:ser>
          <c:idx val="0"/>
          <c:order val="0"/>
          <c:tx>
            <c:strRef>
              <c:f>Sheet1!$B$1</c:f>
              <c:strCache>
                <c:ptCount val="1"/>
                <c:pt idx="0">
                  <c:v>Sales</c:v>
                </c:pt>
              </c:strCache>
            </c:strRef>
          </c:tx>
          <c:dLbls>
            <c:dLblPos val="outEnd"/>
            <c:showVal val="1"/>
            <c:showLeaderLines val="1"/>
          </c:dLbls>
          <c:cat>
            <c:strRef>
              <c:f>Sheet1!$A$2:$A$3</c:f>
              <c:strCache>
                <c:ptCount val="2"/>
                <c:pt idx="0">
                  <c:v>1st Qtr</c:v>
                </c:pt>
                <c:pt idx="1">
                  <c:v>2nd Qtr</c:v>
                </c:pt>
              </c:strCache>
            </c:strRef>
          </c:cat>
          <c:val>
            <c:numRef>
              <c:f>Sheet1!$B$2:$B$3</c:f>
              <c:numCache>
                <c:formatCode>General</c:formatCode>
                <c:ptCount val="2"/>
                <c:pt idx="0">
                  <c:v>95</c:v>
                </c:pt>
                <c:pt idx="1">
                  <c:v>5</c:v>
                </c:pt>
              </c:numCache>
            </c:numRef>
          </c:val>
        </c:ser>
        <c:firstSliceAng val="0"/>
      </c:pieChart>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4"/>
  <c:chart>
    <c:title>
      <c:tx>
        <c:rich>
          <a:bodyPr/>
          <a:lstStyle/>
          <a:p>
            <a:pPr>
              <a:defRPr/>
            </a:pPr>
            <a:r>
              <a:rPr lang="ar-EG"/>
              <a:t>التشابكات الخلفية لقطاع الاتصالات وتكنولوجيا المعلومات مع القطاعات الأخرى</a:t>
            </a:r>
            <a:endParaRPr lang="en-US"/>
          </a:p>
        </c:rich>
      </c:tx>
    </c:title>
    <c:plotArea>
      <c:layout>
        <c:manualLayout>
          <c:layoutTarget val="inner"/>
          <c:xMode val="edge"/>
          <c:yMode val="edge"/>
          <c:x val="0.12452588163321709"/>
          <c:y val="0.1931387038158692"/>
          <c:w val="0.84790519606101944"/>
          <c:h val="0.68031108419139918"/>
        </c:manualLayout>
      </c:layout>
      <c:barChart>
        <c:barDir val="col"/>
        <c:grouping val="stacked"/>
        <c:ser>
          <c:idx val="0"/>
          <c:order val="0"/>
          <c:dLbls>
            <c:dLbl>
              <c:idx val="0"/>
              <c:layout>
                <c:manualLayout>
                  <c:x val="-6.8325657406031878E-3"/>
                  <c:y val="-0.33688711204559402"/>
                </c:manualLayout>
              </c:layout>
              <c:dLblPos val="ctr"/>
              <c:showVal val="1"/>
            </c:dLbl>
            <c:dLbl>
              <c:idx val="1"/>
              <c:layout>
                <c:manualLayout>
                  <c:x val="-3.1446540880503203E-3"/>
                  <c:y val="-0.30975890738508377"/>
                </c:manualLayout>
              </c:layout>
              <c:dLblPos val="ctr"/>
              <c:showVal val="1"/>
            </c:dLbl>
            <c:dLbl>
              <c:idx val="2"/>
              <c:layout>
                <c:manualLayout>
                  <c:x val="-3.5116129351755558E-3"/>
                  <c:y val="-0.26951379365808442"/>
                </c:manualLayout>
              </c:layout>
              <c:dLblPos val="ctr"/>
              <c:showVal val="1"/>
            </c:dLbl>
            <c:dLbl>
              <c:idx val="3"/>
              <c:layout>
                <c:manualLayout>
                  <c:x val="0"/>
                  <c:y val="-0.27436669557445592"/>
                </c:manualLayout>
              </c:layout>
              <c:dLblPos val="ctr"/>
              <c:showVal val="1"/>
            </c:dLbl>
            <c:dLblPos val="inEnd"/>
            <c:showVal val="1"/>
          </c:dLbls>
          <c:cat>
            <c:strRef>
              <c:f>Sheet1!$A$17:$A$20</c:f>
              <c:strCache>
                <c:ptCount val="4"/>
                <c:pt idx="0">
                  <c:v>قطاع الصناعة</c:v>
                </c:pt>
                <c:pt idx="1">
                  <c:v>قطاع الكهرباء</c:v>
                </c:pt>
                <c:pt idx="2">
                  <c:v>قطاع البترول والغاز</c:v>
                </c:pt>
                <c:pt idx="3">
                  <c:v>قطاعات التجارة والتمويل والتامين</c:v>
                </c:pt>
              </c:strCache>
            </c:strRef>
          </c:cat>
          <c:val>
            <c:numRef>
              <c:f>Sheet1!$B$17:$B$20</c:f>
              <c:numCache>
                <c:formatCode>0.000%</c:formatCode>
                <c:ptCount val="4"/>
                <c:pt idx="0">
                  <c:v>9.4700000000000149E-3</c:v>
                </c:pt>
                <c:pt idx="1">
                  <c:v>8.5300000000000046E-3</c:v>
                </c:pt>
                <c:pt idx="2">
                  <c:v>7.4700000000000088E-3</c:v>
                </c:pt>
                <c:pt idx="3">
                  <c:v>7.3600000000000046E-3</c:v>
                </c:pt>
              </c:numCache>
            </c:numRef>
          </c:val>
        </c:ser>
        <c:overlap val="100"/>
        <c:axId val="64386176"/>
        <c:axId val="64387712"/>
      </c:barChart>
      <c:catAx>
        <c:axId val="64386176"/>
        <c:scaling>
          <c:orientation val="minMax"/>
        </c:scaling>
        <c:axPos val="b"/>
        <c:tickLblPos val="nextTo"/>
        <c:crossAx val="64387712"/>
        <c:crosses val="autoZero"/>
        <c:auto val="1"/>
        <c:lblAlgn val="ctr"/>
        <c:lblOffset val="100"/>
      </c:catAx>
      <c:valAx>
        <c:axId val="64387712"/>
        <c:scaling>
          <c:orientation val="minMax"/>
        </c:scaling>
        <c:axPos val="l"/>
        <c:majorGridlines/>
        <c:numFmt formatCode="0.0%" sourceLinked="0"/>
        <c:tickLblPos val="nextTo"/>
        <c:crossAx val="64386176"/>
        <c:crosses val="autoZero"/>
        <c:crossBetween val="between"/>
      </c:valAx>
      <c:spPr>
        <a:solidFill>
          <a:schemeClr val="lt1"/>
        </a:solidFill>
        <a:ln w="19050" cap="flat" cmpd="sng" algn="ctr">
          <a:solidFill>
            <a:schemeClr val="accent6"/>
          </a:solidFill>
          <a:prstDash val="solid"/>
        </a:ln>
        <a:effectLst/>
      </c:spPr>
    </c:plotArea>
    <c:plotVisOnly val="1"/>
  </c:chart>
  <c:spPr>
    <a:solidFill>
      <a:schemeClr val="lt1"/>
    </a:solidFill>
    <a:ln w="19050" cap="flat" cmpd="sng" algn="ctr">
      <a:no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style val="4"/>
  <c:chart>
    <c:title>
      <c:tx>
        <c:rich>
          <a:bodyPr/>
          <a:lstStyle/>
          <a:p>
            <a:pPr>
              <a:defRPr/>
            </a:pPr>
            <a:r>
              <a:rPr lang="ar-EG"/>
              <a:t>التشابكات الأمامية لقطاع الاتصالات وتكنولوجيا المعلومات مع القطاعات الأخرى</a:t>
            </a:r>
            <a:endParaRPr lang="en-US"/>
          </a:p>
        </c:rich>
      </c:tx>
    </c:title>
    <c:plotArea>
      <c:layout/>
      <c:barChart>
        <c:barDir val="col"/>
        <c:grouping val="stacked"/>
        <c:ser>
          <c:idx val="0"/>
          <c:order val="0"/>
          <c:dLbls>
            <c:dLbl>
              <c:idx val="0"/>
              <c:layout>
                <c:manualLayout>
                  <c:x val="1.2578368741643144E-2"/>
                  <c:y val="-0.30394657741575953"/>
                </c:manualLayout>
              </c:layout>
              <c:dLblPos val="ctr"/>
              <c:showVal val="1"/>
            </c:dLbl>
            <c:dLbl>
              <c:idx val="1"/>
              <c:layout>
                <c:manualLayout>
                  <c:x val="-1.5723270440251583E-2"/>
                  <c:y val="-0.12039358586653837"/>
                </c:manualLayout>
              </c:layout>
              <c:dLblPos val="ctr"/>
              <c:showVal val="1"/>
            </c:dLbl>
            <c:dLbl>
              <c:idx val="2"/>
              <c:layout>
                <c:manualLayout>
                  <c:x val="-2.7777777777777874E-3"/>
                  <c:y val="-0.1111111111111111"/>
                </c:manualLayout>
              </c:layout>
              <c:dLblPos val="ctr"/>
              <c:showVal val="1"/>
            </c:dLbl>
            <c:dLbl>
              <c:idx val="3"/>
              <c:layout>
                <c:manualLayout>
                  <c:x val="0"/>
                  <c:y val="-0.12518939574914301"/>
                </c:manualLayout>
              </c:layout>
              <c:dLblPos val="ctr"/>
              <c:showVal val="1"/>
            </c:dLbl>
            <c:dLbl>
              <c:idx val="4"/>
              <c:layout>
                <c:manualLayout>
                  <c:x val="0"/>
                  <c:y val="-0.10648148148148166"/>
                </c:manualLayout>
              </c:layout>
              <c:dLblPos val="ctr"/>
              <c:showVal val="1"/>
            </c:dLbl>
            <c:dLbl>
              <c:idx val="5"/>
              <c:layout>
                <c:manualLayout>
                  <c:x val="5.5608379141286581E-3"/>
                  <c:y val="-0.1262249184357104"/>
                </c:manualLayout>
              </c:layout>
              <c:dLblPos val="ctr"/>
              <c:showVal val="1"/>
            </c:dLbl>
            <c:dLblPos val="ctr"/>
            <c:showVal val="1"/>
          </c:dLbls>
          <c:cat>
            <c:strRef>
              <c:f>Sheet1!$A$24:$A$29</c:f>
              <c:strCache>
                <c:ptCount val="6"/>
                <c:pt idx="0">
                  <c:v>قطاعات التجارة والتمويل والتامين</c:v>
                </c:pt>
                <c:pt idx="1">
                  <c:v>قطاع الاتصالات</c:v>
                </c:pt>
                <c:pt idx="2">
                  <c:v>قطاع النقل</c:v>
                </c:pt>
                <c:pt idx="3">
                  <c:v>قطاع الصحة</c:v>
                </c:pt>
                <c:pt idx="4">
                  <c:v>قطاع السياحة</c:v>
                </c:pt>
                <c:pt idx="5">
                  <c:v>قطاع التعليم</c:v>
                </c:pt>
              </c:strCache>
            </c:strRef>
          </c:cat>
          <c:val>
            <c:numRef>
              <c:f>Sheet1!$B$24:$B$29</c:f>
              <c:numCache>
                <c:formatCode>0.000%</c:formatCode>
                <c:ptCount val="6"/>
                <c:pt idx="0">
                  <c:v>1.3580000000000012E-2</c:v>
                </c:pt>
                <c:pt idx="1">
                  <c:v>4.0699999999999998E-3</c:v>
                </c:pt>
                <c:pt idx="2">
                  <c:v>3.9100000000000011E-3</c:v>
                </c:pt>
                <c:pt idx="3">
                  <c:v>3.8300000000000001E-3</c:v>
                </c:pt>
                <c:pt idx="4">
                  <c:v>3.8100000000000022E-3</c:v>
                </c:pt>
                <c:pt idx="5">
                  <c:v>3.0300000000000001E-3</c:v>
                </c:pt>
              </c:numCache>
            </c:numRef>
          </c:val>
        </c:ser>
        <c:overlap val="100"/>
        <c:axId val="64416000"/>
        <c:axId val="70066176"/>
      </c:barChart>
      <c:catAx>
        <c:axId val="64416000"/>
        <c:scaling>
          <c:orientation val="minMax"/>
        </c:scaling>
        <c:axPos val="b"/>
        <c:tickLblPos val="nextTo"/>
        <c:crossAx val="70066176"/>
        <c:crosses val="autoZero"/>
        <c:auto val="1"/>
        <c:lblAlgn val="ctr"/>
        <c:lblOffset val="100"/>
      </c:catAx>
      <c:valAx>
        <c:axId val="70066176"/>
        <c:scaling>
          <c:orientation val="minMax"/>
        </c:scaling>
        <c:axPos val="l"/>
        <c:majorGridlines/>
        <c:numFmt formatCode="0.0%" sourceLinked="0"/>
        <c:tickLblPos val="nextTo"/>
        <c:crossAx val="64416000"/>
        <c:crosses val="autoZero"/>
        <c:crossBetween val="between"/>
      </c:valAx>
    </c:plotArea>
    <c:plotVisOnly val="1"/>
  </c:chart>
  <c:spPr>
    <a:solidFill>
      <a:schemeClr val="lt1"/>
    </a:solidFill>
    <a:ln w="19050" cap="flat" cmpd="sng" algn="ctr">
      <a:noFill/>
      <a:prstDash val="solid"/>
    </a:ln>
    <a:effectLst/>
  </c:spPr>
  <c:txPr>
    <a:bodyPr/>
    <a:lstStyle/>
    <a:p>
      <a:pPr>
        <a:defRPr>
          <a:solidFill>
            <a:schemeClr val="dk1"/>
          </a:solidFill>
          <a:latin typeface="+mn-lt"/>
          <a:ea typeface="+mn-ea"/>
          <a:cs typeface="+mn-cs"/>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4"/>
  <c:chart>
    <c:plotArea>
      <c:layout>
        <c:manualLayout>
          <c:layoutTarget val="inner"/>
          <c:xMode val="edge"/>
          <c:yMode val="edge"/>
          <c:x val="4.5214834256829033E-2"/>
          <c:y val="2.5981692299022682E-2"/>
          <c:w val="0.93780985710119813"/>
          <c:h val="0.88541292571523245"/>
        </c:manualLayout>
      </c:layout>
      <c:barChart>
        <c:barDir val="col"/>
        <c:grouping val="stacked"/>
        <c:ser>
          <c:idx val="0"/>
          <c:order val="0"/>
          <c:dLbls>
            <c:showVal val="1"/>
          </c:dLbls>
          <c:cat>
            <c:strRef>
              <c:f>doc!$A$1:$A$4</c:f>
              <c:strCache>
                <c:ptCount val="4"/>
                <c:pt idx="0">
                  <c:v>نسبة الاطباء المستخدمين للحاسب الآلي بشكل عام</c:v>
                </c:pt>
                <c:pt idx="1">
                  <c:v>نسبة الاطباء المستخدمين للإنترنت بشكل عام</c:v>
                </c:pt>
                <c:pt idx="2">
                  <c:v>نسبة الاطباء التى لديها بريد الاكتروني</c:v>
                </c:pt>
                <c:pt idx="3">
                  <c:v>نسبة الاطباء الذين حصلوا على تدريب فى المجال الاتصالات و تكنولوجيا المعلومات</c:v>
                </c:pt>
              </c:strCache>
            </c:strRef>
          </c:cat>
          <c:val>
            <c:numRef>
              <c:f>doc!$B$1:$B$4</c:f>
              <c:numCache>
                <c:formatCode>General</c:formatCode>
                <c:ptCount val="4"/>
                <c:pt idx="0">
                  <c:v>88</c:v>
                </c:pt>
                <c:pt idx="1">
                  <c:v>81</c:v>
                </c:pt>
                <c:pt idx="2">
                  <c:v>65</c:v>
                </c:pt>
                <c:pt idx="3">
                  <c:v>7</c:v>
                </c:pt>
              </c:numCache>
            </c:numRef>
          </c:val>
        </c:ser>
        <c:overlap val="100"/>
        <c:axId val="70099328"/>
        <c:axId val="70100864"/>
      </c:barChart>
      <c:catAx>
        <c:axId val="70099328"/>
        <c:scaling>
          <c:orientation val="minMax"/>
        </c:scaling>
        <c:axPos val="b"/>
        <c:numFmt formatCode="General" sourceLinked="1"/>
        <c:majorTickMark val="none"/>
        <c:tickLblPos val="low"/>
        <c:txPr>
          <a:bodyPr/>
          <a:lstStyle/>
          <a:p>
            <a:pPr>
              <a:defRPr>
                <a:latin typeface="Microsoft Sans Serif" pitchFamily="34" charset="0"/>
                <a:cs typeface="Microsoft Sans Serif" pitchFamily="34" charset="0"/>
              </a:defRPr>
            </a:pPr>
            <a:endParaRPr lang="en-US"/>
          </a:p>
        </c:txPr>
        <c:crossAx val="70100864"/>
        <c:crosses val="autoZero"/>
        <c:auto val="1"/>
        <c:lblAlgn val="ctr"/>
        <c:lblOffset val="100"/>
      </c:catAx>
      <c:valAx>
        <c:axId val="70100864"/>
        <c:scaling>
          <c:orientation val="minMax"/>
          <c:max val="100"/>
          <c:min val="0"/>
        </c:scaling>
        <c:axPos val="l"/>
        <c:numFmt formatCode="General" sourceLinked="1"/>
        <c:tickLblPos val="nextTo"/>
        <c:crossAx val="70099328"/>
        <c:crosses val="autoZero"/>
        <c:crossBetween val="between"/>
        <c:majorUnit val="10"/>
      </c:valAx>
    </c:plotArea>
    <c:plotVisOnly val="1"/>
    <c:dispBlanksAs val="gap"/>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4"/>
  <c:chart>
    <c:plotArea>
      <c:layout/>
      <c:barChart>
        <c:barDir val="bar"/>
        <c:grouping val="clustered"/>
        <c:ser>
          <c:idx val="1"/>
          <c:order val="0"/>
          <c:dLbls>
            <c:showVal val="1"/>
          </c:dLbls>
          <c:cat>
            <c:strRef>
              <c:f>hospital!$A$74:$A$81</c:f>
              <c:strCache>
                <c:ptCount val="8"/>
                <c:pt idx="0">
                  <c:v>زيادة  قدرة الجهاز الطبي على الإطلاع بشكل دائم على أحدث المستجدات الطبية ( الامراض /علاجات / اجهزة)</c:v>
                </c:pt>
                <c:pt idx="1">
                  <c:v>زيادة كفاءة الممرضين و الفنيين و العاملين بالمنشات الصحية</c:v>
                </c:pt>
                <c:pt idx="2">
                  <c:v>سرعة استجابة المستشفى لبلاغات خدمة الطوارئ والإسعاف</c:v>
                </c:pt>
                <c:pt idx="3">
                  <c:v>سرعة ودقة تشخيص الأمراض</c:v>
                </c:pt>
                <c:pt idx="4">
                  <c:v>إتاحة الفرصة للعاملين في الجهاز الطبي للبحث والتطوير </c:v>
                </c:pt>
                <c:pt idx="5">
                  <c:v>سهولة التواصل بين جميع الادارات داخل المستشفى</c:v>
                </c:pt>
                <c:pt idx="6">
                  <c:v>إتاحة الفرصة للاطباء للتعامل مع عدد كبير من المرضى باقل جهد و وقت </c:v>
                </c:pt>
                <c:pt idx="7">
                  <c:v>عمل تنبؤات بمتوسط أعداد المرضى للتخطيط لاحتياجات المستشفى</c:v>
                </c:pt>
              </c:strCache>
            </c:strRef>
          </c:cat>
          <c:val>
            <c:numRef>
              <c:f>hospital!$B$74:$B$81</c:f>
              <c:numCache>
                <c:formatCode>General</c:formatCode>
                <c:ptCount val="8"/>
                <c:pt idx="0">
                  <c:v>85</c:v>
                </c:pt>
                <c:pt idx="1">
                  <c:v>65</c:v>
                </c:pt>
                <c:pt idx="2">
                  <c:v>62</c:v>
                </c:pt>
                <c:pt idx="3">
                  <c:v>60</c:v>
                </c:pt>
                <c:pt idx="4">
                  <c:v>59</c:v>
                </c:pt>
                <c:pt idx="5">
                  <c:v>58</c:v>
                </c:pt>
                <c:pt idx="6">
                  <c:v>57</c:v>
                </c:pt>
                <c:pt idx="7">
                  <c:v>50</c:v>
                </c:pt>
              </c:numCache>
            </c:numRef>
          </c:val>
        </c:ser>
        <c:axId val="70202880"/>
        <c:axId val="70204416"/>
      </c:barChart>
      <c:catAx>
        <c:axId val="70202880"/>
        <c:scaling>
          <c:orientation val="minMax"/>
        </c:scaling>
        <c:axPos val="l"/>
        <c:numFmt formatCode="General" sourceLinked="1"/>
        <c:majorTickMark val="none"/>
        <c:tickLblPos val="low"/>
        <c:txPr>
          <a:bodyPr rot="0" vert="horz"/>
          <a:lstStyle/>
          <a:p>
            <a:pPr>
              <a:defRPr sz="1700" baseline="0">
                <a:latin typeface="Microsoft Sans Serif" pitchFamily="34" charset="0"/>
                <a:cs typeface="Microsoft Sans Serif" pitchFamily="34" charset="0"/>
              </a:defRPr>
            </a:pPr>
            <a:endParaRPr lang="en-US"/>
          </a:p>
        </c:txPr>
        <c:crossAx val="70204416"/>
        <c:crosses val="autoZero"/>
        <c:auto val="1"/>
        <c:lblAlgn val="ctr"/>
        <c:lblOffset val="100"/>
      </c:catAx>
      <c:valAx>
        <c:axId val="70204416"/>
        <c:scaling>
          <c:orientation val="minMax"/>
          <c:max val="100"/>
          <c:min val="0"/>
        </c:scaling>
        <c:axPos val="b"/>
        <c:numFmt formatCode="General" sourceLinked="1"/>
        <c:tickLblPos val="nextTo"/>
        <c:txPr>
          <a:bodyPr rot="0" vert="horz"/>
          <a:lstStyle/>
          <a:p>
            <a:pPr>
              <a:defRPr/>
            </a:pPr>
            <a:endParaRPr lang="en-US"/>
          </a:p>
        </c:txPr>
        <c:crossAx val="70202880"/>
        <c:crosses val="autoZero"/>
        <c:crossBetween val="between"/>
        <c:majorUnit val="10"/>
      </c:valAx>
    </c:plotArea>
    <c:plotVisOnly val="1"/>
    <c:dispBlanksAs val="gap"/>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4"/>
  <c:chart>
    <c:plotArea>
      <c:layout>
        <c:manualLayout>
          <c:layoutTarget val="inner"/>
          <c:xMode val="edge"/>
          <c:yMode val="edge"/>
          <c:x val="0.46546101497791831"/>
          <c:y val="6.0109289617486433E-2"/>
          <c:w val="0.50830999418485867"/>
          <c:h val="0.74759211342109"/>
        </c:manualLayout>
      </c:layout>
      <c:barChart>
        <c:barDir val="bar"/>
        <c:grouping val="clustered"/>
        <c:ser>
          <c:idx val="0"/>
          <c:order val="0"/>
          <c:dLbls>
            <c:showVal val="1"/>
          </c:dLbls>
          <c:cat>
            <c:strRef>
              <c:f>المدرسين!$A$103:$A$108</c:f>
              <c:strCache>
                <c:ptCount val="6"/>
                <c:pt idx="0">
                  <c:v>نسبة المدرسين المستخدمين للحاسب الآلي بشكل عام </c:v>
                </c:pt>
                <c:pt idx="1">
                  <c:v>نسبة المدرسين المستخدمين للحاسب الآلي في المدرسة </c:v>
                </c:pt>
                <c:pt idx="2">
                  <c:v>نسبة المدرسين المستخدمين للحاسب الآلي في العملية التعليمية </c:v>
                </c:pt>
                <c:pt idx="3">
                  <c:v>نسبة المدرسين المستخدمين للإنترنت بشكل عام</c:v>
                </c:pt>
                <c:pt idx="4">
                  <c:v>نسبة المدرسين المستخدمين للإنترنت في المدرسة </c:v>
                </c:pt>
                <c:pt idx="5">
                  <c:v>نسبة المدرسين المستخدمين للإنترنت في العملية التعليمية </c:v>
                </c:pt>
              </c:strCache>
            </c:strRef>
          </c:cat>
          <c:val>
            <c:numRef>
              <c:f>المدرسين!$B$103:$B$108</c:f>
              <c:numCache>
                <c:formatCode>0</c:formatCode>
                <c:ptCount val="6"/>
                <c:pt idx="0">
                  <c:v>90.272373540855526</c:v>
                </c:pt>
                <c:pt idx="1">
                  <c:v>81.290531776913099</c:v>
                </c:pt>
                <c:pt idx="2">
                  <c:v>50.680933852140072</c:v>
                </c:pt>
                <c:pt idx="3">
                  <c:v>59.857328145265875</c:v>
                </c:pt>
                <c:pt idx="4">
                  <c:v>34.597924773022044</c:v>
                </c:pt>
                <c:pt idx="5">
                  <c:v>8.1063553826199719</c:v>
                </c:pt>
              </c:numCache>
            </c:numRef>
          </c:val>
        </c:ser>
        <c:gapWidth val="70"/>
        <c:axId val="72095232"/>
        <c:axId val="72096768"/>
      </c:barChart>
      <c:catAx>
        <c:axId val="72095232"/>
        <c:scaling>
          <c:orientation val="minMax"/>
        </c:scaling>
        <c:axPos val="l"/>
        <c:tickLblPos val="nextTo"/>
        <c:txPr>
          <a:bodyPr/>
          <a:lstStyle/>
          <a:p>
            <a:pPr>
              <a:defRPr>
                <a:latin typeface="Microsoft Sans Serif" pitchFamily="34" charset="0"/>
                <a:cs typeface="Microsoft Sans Serif" pitchFamily="34" charset="0"/>
              </a:defRPr>
            </a:pPr>
            <a:endParaRPr lang="en-US"/>
          </a:p>
        </c:txPr>
        <c:crossAx val="72096768"/>
        <c:crosses val="autoZero"/>
        <c:auto val="1"/>
        <c:lblAlgn val="ctr"/>
        <c:lblOffset val="100"/>
      </c:catAx>
      <c:valAx>
        <c:axId val="72096768"/>
        <c:scaling>
          <c:orientation val="minMax"/>
        </c:scaling>
        <c:axPos val="b"/>
        <c:majorGridlines/>
        <c:title>
          <c:tx>
            <c:rich>
              <a:bodyPr/>
              <a:lstStyle/>
              <a:p>
                <a:pPr>
                  <a:defRPr sz="1400" b="0">
                    <a:latin typeface="Microsoft Sans Serif" pitchFamily="34" charset="0"/>
                    <a:cs typeface="Microsoft Sans Serif" pitchFamily="34" charset="0"/>
                  </a:defRPr>
                </a:pPr>
                <a:r>
                  <a:rPr lang="ar-EG" sz="1400" b="0" dirty="0">
                    <a:latin typeface="Microsoft Sans Serif" pitchFamily="34" charset="0"/>
                    <a:cs typeface="Microsoft Sans Serif" pitchFamily="34" charset="0"/>
                  </a:rPr>
                  <a:t>% من إجمالي المدرسين في </a:t>
                </a:r>
                <a:r>
                  <a:rPr lang="ar-EG" sz="1400" b="0" dirty="0" smtClean="0">
                    <a:latin typeface="Microsoft Sans Serif" pitchFamily="34" charset="0"/>
                    <a:cs typeface="Microsoft Sans Serif" pitchFamily="34" charset="0"/>
                  </a:rPr>
                  <a:t>العينة</a:t>
                </a:r>
                <a:endParaRPr lang="en-US" sz="1400" b="0" dirty="0">
                  <a:latin typeface="Microsoft Sans Serif" pitchFamily="34" charset="0"/>
                  <a:cs typeface="Microsoft Sans Serif" pitchFamily="34" charset="0"/>
                </a:endParaRPr>
              </a:p>
            </c:rich>
          </c:tx>
          <c:layout>
            <c:manualLayout>
              <c:xMode val="edge"/>
              <c:yMode val="edge"/>
              <c:x val="0.6341876247504995"/>
              <c:y val="0.9425901830116804"/>
            </c:manualLayout>
          </c:layout>
        </c:title>
        <c:numFmt formatCode="0" sourceLinked="1"/>
        <c:tickLblPos val="nextTo"/>
        <c:crossAx val="72095232"/>
        <c:crosses val="autoZero"/>
        <c:crossBetween val="between"/>
      </c:valAx>
    </c:plotArea>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style val="4"/>
  <c:chart>
    <c:plotArea>
      <c:layout>
        <c:manualLayout>
          <c:layoutTarget val="inner"/>
          <c:xMode val="edge"/>
          <c:yMode val="edge"/>
          <c:x val="0.43746031359747523"/>
          <c:y val="3.344934853981759E-2"/>
          <c:w val="0.53081423900178282"/>
          <c:h val="0.8083706695424645"/>
        </c:manualLayout>
      </c:layout>
      <c:barChart>
        <c:barDir val="bar"/>
        <c:grouping val="clustered"/>
        <c:ser>
          <c:idx val="0"/>
          <c:order val="0"/>
          <c:dLbls>
            <c:showVal val="1"/>
          </c:dLbls>
          <c:cat>
            <c:strRef>
              <c:f>الطلبة!$A$3:$A$8</c:f>
              <c:strCache>
                <c:ptCount val="6"/>
                <c:pt idx="0">
                  <c:v>نسبة الطلبة المستخدمه للحاسب الآلي بشكل عام </c:v>
                </c:pt>
                <c:pt idx="1">
                  <c:v>نسبة الطلبة المستخدمه للحاسب الآلي في المنزل </c:v>
                </c:pt>
                <c:pt idx="2">
                  <c:v>نسبة الطلبة المستخدمه للحاسب الآلي في المدرسة </c:v>
                </c:pt>
                <c:pt idx="3">
                  <c:v>نسبة الطلبة المستخدمه للإنترنت بشكل عام </c:v>
                </c:pt>
                <c:pt idx="4">
                  <c:v>نسبة الطلبة المستخدمه للإنترنت في المنزل </c:v>
                </c:pt>
                <c:pt idx="5">
                  <c:v>نسبة الطلبة المستخدمه للإنترنت في المدرسة </c:v>
                </c:pt>
              </c:strCache>
            </c:strRef>
          </c:cat>
          <c:val>
            <c:numRef>
              <c:f>الطلبة!$B$3:$B$8</c:f>
              <c:numCache>
                <c:formatCode>0</c:formatCode>
                <c:ptCount val="6"/>
                <c:pt idx="0">
                  <c:v>92.32598357111975</c:v>
                </c:pt>
                <c:pt idx="1">
                  <c:v>55.631214872460014</c:v>
                </c:pt>
                <c:pt idx="2">
                  <c:v>83.041504539559014</c:v>
                </c:pt>
                <c:pt idx="3">
                  <c:v>45.622568093385212</c:v>
                </c:pt>
                <c:pt idx="4">
                  <c:v>33.612083873756994</c:v>
                </c:pt>
                <c:pt idx="5">
                  <c:v>26.415910073497624</c:v>
                </c:pt>
              </c:numCache>
            </c:numRef>
          </c:val>
        </c:ser>
        <c:gapWidth val="110"/>
        <c:axId val="72120192"/>
        <c:axId val="72121728"/>
      </c:barChart>
      <c:catAx>
        <c:axId val="72120192"/>
        <c:scaling>
          <c:orientation val="minMax"/>
        </c:scaling>
        <c:axPos val="l"/>
        <c:tickLblPos val="nextTo"/>
        <c:txPr>
          <a:bodyPr/>
          <a:lstStyle/>
          <a:p>
            <a:pPr>
              <a:defRPr>
                <a:latin typeface="Microsoft Sans Serif" pitchFamily="34" charset="0"/>
                <a:cs typeface="Microsoft Sans Serif" pitchFamily="34" charset="0"/>
              </a:defRPr>
            </a:pPr>
            <a:endParaRPr lang="en-US"/>
          </a:p>
        </c:txPr>
        <c:crossAx val="72121728"/>
        <c:crosses val="autoZero"/>
        <c:auto val="1"/>
        <c:lblAlgn val="ctr"/>
        <c:lblOffset val="100"/>
      </c:catAx>
      <c:valAx>
        <c:axId val="72121728"/>
        <c:scaling>
          <c:orientation val="minMax"/>
          <c:min val="0"/>
        </c:scaling>
        <c:axPos val="b"/>
        <c:majorGridlines/>
        <c:numFmt formatCode="0" sourceLinked="1"/>
        <c:tickLblPos val="nextTo"/>
        <c:crossAx val="72120192"/>
        <c:crosses val="autoZero"/>
        <c:crossBetween val="between"/>
      </c:valAx>
    </c:plotArea>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style val="4"/>
  <c:chart>
    <c:autoTitleDeleted val="1"/>
    <c:plotArea>
      <c:layout/>
      <c:barChart>
        <c:barDir val="col"/>
        <c:grouping val="clustered"/>
        <c:ser>
          <c:idx val="0"/>
          <c:order val="0"/>
          <c:tx>
            <c:strRef>
              <c:f>Sheet1!$B$1</c:f>
              <c:strCache>
                <c:ptCount val="1"/>
                <c:pt idx="0">
                  <c:v>Column1</c:v>
                </c:pt>
              </c:strCache>
            </c:strRef>
          </c:tx>
          <c:dLbls>
            <c:dLblPos val="inEnd"/>
            <c:showVal val="1"/>
          </c:dLbls>
          <c:cat>
            <c:strRef>
              <c:f>Sheet1!$A$2:$A$5</c:f>
              <c:strCache>
                <c:ptCount val="4"/>
                <c:pt idx="0">
                  <c:v>نسبة اعضاء هيئة التدريس المستخدمين للانترنت</c:v>
                </c:pt>
                <c:pt idx="1">
                  <c:v>نسبة اعضاء هيئة التدريس المستخدمين للحاسب الالى</c:v>
                </c:pt>
                <c:pt idx="2">
                  <c:v>نسبة الطلبة المستخدمة للانترنت</c:v>
                </c:pt>
                <c:pt idx="3">
                  <c:v>نسبة الطلبة المستخدمة للحاسب الالى</c:v>
                </c:pt>
              </c:strCache>
            </c:strRef>
          </c:cat>
          <c:val>
            <c:numRef>
              <c:f>Sheet1!$B$2:$B$5</c:f>
              <c:numCache>
                <c:formatCode>General</c:formatCode>
                <c:ptCount val="4"/>
                <c:pt idx="0">
                  <c:v>27</c:v>
                </c:pt>
                <c:pt idx="1">
                  <c:v>90</c:v>
                </c:pt>
                <c:pt idx="2">
                  <c:v>85</c:v>
                </c:pt>
                <c:pt idx="3">
                  <c:v>95</c:v>
                </c:pt>
              </c:numCache>
            </c:numRef>
          </c:val>
        </c:ser>
        <c:dLbls>
          <c:showVal val="1"/>
        </c:dLbls>
        <c:axId val="102406016"/>
        <c:axId val="102407552"/>
      </c:barChart>
      <c:catAx>
        <c:axId val="102406016"/>
        <c:scaling>
          <c:orientation val="minMax"/>
        </c:scaling>
        <c:axPos val="b"/>
        <c:tickLblPos val="nextTo"/>
        <c:txPr>
          <a:bodyPr/>
          <a:lstStyle/>
          <a:p>
            <a:pPr>
              <a:defRPr>
                <a:latin typeface="Microsoft Sans Serif" pitchFamily="34" charset="0"/>
                <a:cs typeface="Microsoft Sans Serif" pitchFamily="34" charset="0"/>
              </a:defRPr>
            </a:pPr>
            <a:endParaRPr lang="en-US"/>
          </a:p>
        </c:txPr>
        <c:crossAx val="102407552"/>
        <c:crosses val="autoZero"/>
        <c:auto val="1"/>
        <c:lblAlgn val="ctr"/>
        <c:lblOffset val="100"/>
      </c:catAx>
      <c:valAx>
        <c:axId val="102407552"/>
        <c:scaling>
          <c:orientation val="minMax"/>
        </c:scaling>
        <c:axPos val="l"/>
        <c:majorGridlines/>
        <c:numFmt formatCode="General" sourceLinked="1"/>
        <c:tickLblPos val="nextTo"/>
        <c:crossAx val="102406016"/>
        <c:crosses val="autoZero"/>
        <c:crossBetween val="between"/>
      </c:valAx>
    </c:plotArea>
    <c:plotVisOnly val="1"/>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style val="4"/>
  <c:chart>
    <c:autoTitleDeleted val="1"/>
    <c:plotArea>
      <c:layout/>
      <c:barChart>
        <c:barDir val="bar"/>
        <c:grouping val="clustered"/>
        <c:ser>
          <c:idx val="0"/>
          <c:order val="0"/>
          <c:tx>
            <c:strRef>
              <c:f>Sheet1!$B$1</c:f>
              <c:strCache>
                <c:ptCount val="1"/>
                <c:pt idx="0">
                  <c:v>Series 1</c:v>
                </c:pt>
              </c:strCache>
            </c:strRef>
          </c:tx>
          <c:dLbls>
            <c:dLblPos val="outEnd"/>
            <c:showVal val="1"/>
          </c:dLbls>
          <c:cat>
            <c:strRef>
              <c:f>Sheet1!$A$2:$A$5</c:f>
              <c:strCache>
                <c:ptCount val="4"/>
                <c:pt idx="0">
                  <c:v>توسيع عقلية ومدارك الطلاب </c:v>
                </c:pt>
                <c:pt idx="1">
                  <c:v>جعل العملية التعليمية أكثر تشويقا  </c:v>
                </c:pt>
                <c:pt idx="2">
                  <c:v>جعل المحتوى التعليمى أكثر سهولة على الطلاب  </c:v>
                </c:pt>
                <c:pt idx="3">
                  <c:v>لا تأثير</c:v>
                </c:pt>
              </c:strCache>
            </c:strRef>
          </c:cat>
          <c:val>
            <c:numRef>
              <c:f>Sheet1!$B$2:$B$5</c:f>
              <c:numCache>
                <c:formatCode>General</c:formatCode>
                <c:ptCount val="4"/>
                <c:pt idx="0">
                  <c:v>67.8</c:v>
                </c:pt>
                <c:pt idx="1">
                  <c:v>65.2</c:v>
                </c:pt>
                <c:pt idx="2">
                  <c:v>47.2</c:v>
                </c:pt>
                <c:pt idx="3">
                  <c:v>7.4</c:v>
                </c:pt>
              </c:numCache>
            </c:numRef>
          </c:val>
        </c:ser>
        <c:axId val="102262656"/>
        <c:axId val="102264192"/>
      </c:barChart>
      <c:catAx>
        <c:axId val="102262656"/>
        <c:scaling>
          <c:orientation val="minMax"/>
        </c:scaling>
        <c:axPos val="l"/>
        <c:tickLblPos val="nextTo"/>
        <c:txPr>
          <a:bodyPr/>
          <a:lstStyle/>
          <a:p>
            <a:pPr>
              <a:defRPr>
                <a:latin typeface="Microsoft Sans Serif" pitchFamily="34" charset="0"/>
                <a:cs typeface="Microsoft Sans Serif" pitchFamily="34" charset="0"/>
              </a:defRPr>
            </a:pPr>
            <a:endParaRPr lang="en-US"/>
          </a:p>
        </c:txPr>
        <c:crossAx val="102264192"/>
        <c:crosses val="autoZero"/>
        <c:auto val="1"/>
        <c:lblAlgn val="ctr"/>
        <c:lblOffset val="100"/>
      </c:catAx>
      <c:valAx>
        <c:axId val="102264192"/>
        <c:scaling>
          <c:orientation val="minMax"/>
        </c:scaling>
        <c:axPos val="b"/>
        <c:majorGridlines/>
        <c:numFmt formatCode="General" sourceLinked="1"/>
        <c:tickLblPos val="nextTo"/>
        <c:crossAx val="102262656"/>
        <c:crosses val="autoZero"/>
        <c:crossBetween val="between"/>
      </c:valAx>
    </c:plotArea>
    <c:plotVisOnly val="1"/>
  </c:chart>
  <c:txPr>
    <a:bodyPr/>
    <a:lstStyle/>
    <a:p>
      <a:pPr>
        <a:defRPr sz="1800"/>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1A475B-DB7B-434C-AA74-B10A21FE20A5}" type="doc">
      <dgm:prSet loTypeId="urn:microsoft.com/office/officeart/2005/8/layout/hierarchy3" loCatId="hierarchy" qsTypeId="urn:microsoft.com/office/officeart/2005/8/quickstyle/simple5" qsCatId="simple" csTypeId="urn:microsoft.com/office/officeart/2005/8/colors/accent2_2" csCatId="accent2" phldr="1"/>
      <dgm:spPr/>
      <dgm:t>
        <a:bodyPr/>
        <a:lstStyle/>
        <a:p>
          <a:endParaRPr lang="en-US"/>
        </a:p>
      </dgm:t>
    </dgm:pt>
    <dgm:pt modelId="{D7380EFD-16D7-4EEF-AB3C-59F006580D68}">
      <dgm:prSet phldrT="[Text]"/>
      <dgm:spPr/>
      <dgm:t>
        <a:bodyPr/>
        <a:lstStyle/>
        <a:p>
          <a:r>
            <a:rPr lang="ar-EG" dirty="0" smtClean="0">
              <a:latin typeface="Microsoft Sans Serif" pitchFamily="34" charset="0"/>
              <a:cs typeface="Microsoft Sans Serif" pitchFamily="34" charset="0"/>
            </a:rPr>
            <a:t>قطاع التعليم</a:t>
          </a:r>
          <a:endParaRPr lang="en-US" dirty="0">
            <a:latin typeface="Microsoft Sans Serif" pitchFamily="34" charset="0"/>
            <a:cs typeface="Microsoft Sans Serif" pitchFamily="34" charset="0"/>
          </a:endParaRPr>
        </a:p>
      </dgm:t>
    </dgm:pt>
    <dgm:pt modelId="{AD761D28-D5D5-46D5-9895-24E1D262D67F}" type="parTrans" cxnId="{CD27F9EC-D094-4F6B-9B3C-2514346BFA3F}">
      <dgm:prSet/>
      <dgm:spPr/>
      <dgm:t>
        <a:bodyPr/>
        <a:lstStyle/>
        <a:p>
          <a:endParaRPr lang="en-US">
            <a:latin typeface="Microsoft Sans Serif" pitchFamily="34" charset="0"/>
            <a:cs typeface="Microsoft Sans Serif" pitchFamily="34" charset="0"/>
          </a:endParaRPr>
        </a:p>
      </dgm:t>
    </dgm:pt>
    <dgm:pt modelId="{C430C4B0-16BC-41F6-A1A9-4E19AC56595A}" type="sibTrans" cxnId="{CD27F9EC-D094-4F6B-9B3C-2514346BFA3F}">
      <dgm:prSet/>
      <dgm:spPr/>
      <dgm:t>
        <a:bodyPr/>
        <a:lstStyle/>
        <a:p>
          <a:endParaRPr lang="en-US">
            <a:latin typeface="Microsoft Sans Serif" pitchFamily="34" charset="0"/>
            <a:cs typeface="Microsoft Sans Serif" pitchFamily="34" charset="0"/>
          </a:endParaRPr>
        </a:p>
      </dgm:t>
    </dgm:pt>
    <dgm:pt modelId="{9D55A0C0-6755-46A2-A83C-D492C5CA5E70}">
      <dgm:prSet phldrT="[Text]"/>
      <dgm:spPr/>
      <dgm:t>
        <a:bodyPr/>
        <a:lstStyle/>
        <a:p>
          <a:r>
            <a:rPr lang="ar-EG" dirty="0" smtClean="0">
              <a:latin typeface="Microsoft Sans Serif" pitchFamily="34" charset="0"/>
              <a:cs typeface="Microsoft Sans Serif" pitchFamily="34" charset="0"/>
            </a:rPr>
            <a:t>تعليم</a:t>
          </a:r>
          <a:r>
            <a:rPr lang="ar-EG" baseline="0" dirty="0" smtClean="0">
              <a:latin typeface="Microsoft Sans Serif" pitchFamily="34" charset="0"/>
              <a:cs typeface="Microsoft Sans Serif" pitchFamily="34" charset="0"/>
            </a:rPr>
            <a:t> قبل الجامعي</a:t>
          </a:r>
          <a:endParaRPr lang="en-US" dirty="0">
            <a:latin typeface="Microsoft Sans Serif" pitchFamily="34" charset="0"/>
            <a:cs typeface="Microsoft Sans Serif" pitchFamily="34" charset="0"/>
          </a:endParaRPr>
        </a:p>
      </dgm:t>
    </dgm:pt>
    <dgm:pt modelId="{A6AF45D0-D49E-48D4-A53A-F4810EE56F9A}" type="parTrans" cxnId="{013BF458-ECB5-4751-A60C-CEA4AC8550A8}">
      <dgm:prSet/>
      <dgm:spPr/>
      <dgm:t>
        <a:bodyPr/>
        <a:lstStyle/>
        <a:p>
          <a:endParaRPr lang="en-US">
            <a:latin typeface="Microsoft Sans Serif" pitchFamily="34" charset="0"/>
            <a:cs typeface="Microsoft Sans Serif" pitchFamily="34" charset="0"/>
          </a:endParaRPr>
        </a:p>
      </dgm:t>
    </dgm:pt>
    <dgm:pt modelId="{6100AE1D-DBB4-42C0-A22C-03FB1FEADBCC}" type="sibTrans" cxnId="{013BF458-ECB5-4751-A60C-CEA4AC8550A8}">
      <dgm:prSet/>
      <dgm:spPr/>
      <dgm:t>
        <a:bodyPr/>
        <a:lstStyle/>
        <a:p>
          <a:endParaRPr lang="en-US">
            <a:latin typeface="Microsoft Sans Serif" pitchFamily="34" charset="0"/>
            <a:cs typeface="Microsoft Sans Serif" pitchFamily="34" charset="0"/>
          </a:endParaRPr>
        </a:p>
      </dgm:t>
    </dgm:pt>
    <dgm:pt modelId="{4A942A20-CC93-404B-8184-582576A998F1}">
      <dgm:prSet phldrT="[Text]"/>
      <dgm:spPr/>
      <dgm:t>
        <a:bodyPr/>
        <a:lstStyle/>
        <a:p>
          <a:r>
            <a:rPr lang="ar-EG" dirty="0" smtClean="0">
              <a:latin typeface="Microsoft Sans Serif" pitchFamily="34" charset="0"/>
              <a:cs typeface="Microsoft Sans Serif" pitchFamily="34" charset="0"/>
            </a:rPr>
            <a:t>تعليم جامعي</a:t>
          </a:r>
          <a:endParaRPr lang="en-US" dirty="0">
            <a:latin typeface="Microsoft Sans Serif" pitchFamily="34" charset="0"/>
            <a:cs typeface="Microsoft Sans Serif" pitchFamily="34" charset="0"/>
          </a:endParaRPr>
        </a:p>
      </dgm:t>
    </dgm:pt>
    <dgm:pt modelId="{73A61FED-4995-4790-A31D-C4BBFBD7E1AE}" type="parTrans" cxnId="{5DD3A0C1-2148-45BD-822F-75A6B6D537C3}">
      <dgm:prSet/>
      <dgm:spPr/>
      <dgm:t>
        <a:bodyPr/>
        <a:lstStyle/>
        <a:p>
          <a:endParaRPr lang="en-US">
            <a:latin typeface="Microsoft Sans Serif" pitchFamily="34" charset="0"/>
            <a:cs typeface="Microsoft Sans Serif" pitchFamily="34" charset="0"/>
          </a:endParaRPr>
        </a:p>
      </dgm:t>
    </dgm:pt>
    <dgm:pt modelId="{A23F612B-F7E0-4A67-A7EF-A6A9F02B3625}" type="sibTrans" cxnId="{5DD3A0C1-2148-45BD-822F-75A6B6D537C3}">
      <dgm:prSet/>
      <dgm:spPr/>
      <dgm:t>
        <a:bodyPr/>
        <a:lstStyle/>
        <a:p>
          <a:endParaRPr lang="en-US">
            <a:latin typeface="Microsoft Sans Serif" pitchFamily="34" charset="0"/>
            <a:cs typeface="Microsoft Sans Serif" pitchFamily="34" charset="0"/>
          </a:endParaRPr>
        </a:p>
      </dgm:t>
    </dgm:pt>
    <dgm:pt modelId="{3A833748-53EC-4EAC-8F8A-8C53CDA4C1D5}">
      <dgm:prSet phldrT="[Text]"/>
      <dgm:spPr/>
      <dgm:t>
        <a:bodyPr/>
        <a:lstStyle/>
        <a:p>
          <a:r>
            <a:rPr lang="ar-EG" dirty="0" smtClean="0">
              <a:latin typeface="Microsoft Sans Serif" pitchFamily="34" charset="0"/>
              <a:cs typeface="Microsoft Sans Serif" pitchFamily="34" charset="0"/>
            </a:rPr>
            <a:t>قطاع الصحة</a:t>
          </a:r>
          <a:endParaRPr lang="en-US" dirty="0">
            <a:latin typeface="Microsoft Sans Serif" pitchFamily="34" charset="0"/>
            <a:cs typeface="Microsoft Sans Serif" pitchFamily="34" charset="0"/>
          </a:endParaRPr>
        </a:p>
      </dgm:t>
    </dgm:pt>
    <dgm:pt modelId="{45BACF53-3229-4812-B691-47592CC2D191}" type="parTrans" cxnId="{14B3FE56-97B0-4AF9-9716-E84FEDB308AE}">
      <dgm:prSet/>
      <dgm:spPr/>
      <dgm:t>
        <a:bodyPr/>
        <a:lstStyle/>
        <a:p>
          <a:endParaRPr lang="en-US">
            <a:latin typeface="Microsoft Sans Serif" pitchFamily="34" charset="0"/>
            <a:cs typeface="Microsoft Sans Serif" pitchFamily="34" charset="0"/>
          </a:endParaRPr>
        </a:p>
      </dgm:t>
    </dgm:pt>
    <dgm:pt modelId="{1238F2D0-60D1-43E8-AE76-6205CB7AA3CF}" type="sibTrans" cxnId="{14B3FE56-97B0-4AF9-9716-E84FEDB308AE}">
      <dgm:prSet/>
      <dgm:spPr/>
      <dgm:t>
        <a:bodyPr/>
        <a:lstStyle/>
        <a:p>
          <a:endParaRPr lang="en-US">
            <a:latin typeface="Microsoft Sans Serif" pitchFamily="34" charset="0"/>
            <a:cs typeface="Microsoft Sans Serif" pitchFamily="34" charset="0"/>
          </a:endParaRPr>
        </a:p>
      </dgm:t>
    </dgm:pt>
    <dgm:pt modelId="{4C540767-E9BF-4C8E-9C1A-D38E7F47F3A5}">
      <dgm:prSet phldrT="[Text]"/>
      <dgm:spPr/>
      <dgm:t>
        <a:bodyPr/>
        <a:lstStyle/>
        <a:p>
          <a:r>
            <a:rPr lang="ar-EG" dirty="0" smtClean="0">
              <a:latin typeface="Microsoft Sans Serif" pitchFamily="34" charset="0"/>
              <a:cs typeface="Microsoft Sans Serif" pitchFamily="34" charset="0"/>
            </a:rPr>
            <a:t>مستشفيات</a:t>
          </a:r>
          <a:endParaRPr lang="en-US" dirty="0">
            <a:latin typeface="Microsoft Sans Serif" pitchFamily="34" charset="0"/>
            <a:cs typeface="Microsoft Sans Serif" pitchFamily="34" charset="0"/>
          </a:endParaRPr>
        </a:p>
      </dgm:t>
    </dgm:pt>
    <dgm:pt modelId="{816A6EE4-D1AA-4DB4-978A-3EE3F4528D49}" type="parTrans" cxnId="{68724465-F965-4C4E-B46C-7455A55FFBDD}">
      <dgm:prSet/>
      <dgm:spPr/>
      <dgm:t>
        <a:bodyPr/>
        <a:lstStyle/>
        <a:p>
          <a:endParaRPr lang="en-US">
            <a:latin typeface="Microsoft Sans Serif" pitchFamily="34" charset="0"/>
            <a:cs typeface="Microsoft Sans Serif" pitchFamily="34" charset="0"/>
          </a:endParaRPr>
        </a:p>
      </dgm:t>
    </dgm:pt>
    <dgm:pt modelId="{83933E3D-C8AB-438E-A6ED-3ED0B118FAAF}" type="sibTrans" cxnId="{68724465-F965-4C4E-B46C-7455A55FFBDD}">
      <dgm:prSet/>
      <dgm:spPr/>
      <dgm:t>
        <a:bodyPr/>
        <a:lstStyle/>
        <a:p>
          <a:endParaRPr lang="en-US">
            <a:latin typeface="Microsoft Sans Serif" pitchFamily="34" charset="0"/>
            <a:cs typeface="Microsoft Sans Serif" pitchFamily="34" charset="0"/>
          </a:endParaRPr>
        </a:p>
      </dgm:t>
    </dgm:pt>
    <dgm:pt modelId="{2250A334-58D6-4D3D-80F9-17A919E7320C}">
      <dgm:prSet phldrT="[Text]"/>
      <dgm:spPr/>
      <dgm:t>
        <a:bodyPr/>
        <a:lstStyle/>
        <a:p>
          <a:r>
            <a:rPr lang="ar-EG" dirty="0" smtClean="0">
              <a:latin typeface="Microsoft Sans Serif" pitchFamily="34" charset="0"/>
              <a:cs typeface="Microsoft Sans Serif" pitchFamily="34" charset="0"/>
            </a:rPr>
            <a:t>أطباء</a:t>
          </a:r>
          <a:endParaRPr lang="en-US" dirty="0">
            <a:latin typeface="Microsoft Sans Serif" pitchFamily="34" charset="0"/>
            <a:cs typeface="Microsoft Sans Serif" pitchFamily="34" charset="0"/>
          </a:endParaRPr>
        </a:p>
      </dgm:t>
    </dgm:pt>
    <dgm:pt modelId="{EE977D7C-59C5-440A-BDEC-44F02DC1999A}" type="parTrans" cxnId="{F3845E2B-6DBD-440A-8FC7-CE886A52D134}">
      <dgm:prSet/>
      <dgm:spPr/>
      <dgm:t>
        <a:bodyPr/>
        <a:lstStyle/>
        <a:p>
          <a:endParaRPr lang="en-US">
            <a:latin typeface="Microsoft Sans Serif" pitchFamily="34" charset="0"/>
            <a:cs typeface="Microsoft Sans Serif" pitchFamily="34" charset="0"/>
          </a:endParaRPr>
        </a:p>
      </dgm:t>
    </dgm:pt>
    <dgm:pt modelId="{86E8D9AB-497F-4B82-8C4E-B6F8473A8862}" type="sibTrans" cxnId="{F3845E2B-6DBD-440A-8FC7-CE886A52D134}">
      <dgm:prSet/>
      <dgm:spPr/>
      <dgm:t>
        <a:bodyPr/>
        <a:lstStyle/>
        <a:p>
          <a:endParaRPr lang="en-US">
            <a:latin typeface="Microsoft Sans Serif" pitchFamily="34" charset="0"/>
            <a:cs typeface="Microsoft Sans Serif" pitchFamily="34" charset="0"/>
          </a:endParaRPr>
        </a:p>
      </dgm:t>
    </dgm:pt>
    <dgm:pt modelId="{0AEC804A-67BD-4145-BFF8-7B5EB63C2974}" type="pres">
      <dgm:prSet presAssocID="{101A475B-DB7B-434C-AA74-B10A21FE20A5}" presName="diagram" presStyleCnt="0">
        <dgm:presLayoutVars>
          <dgm:chPref val="1"/>
          <dgm:dir/>
          <dgm:animOne val="branch"/>
          <dgm:animLvl val="lvl"/>
          <dgm:resizeHandles/>
        </dgm:presLayoutVars>
      </dgm:prSet>
      <dgm:spPr/>
      <dgm:t>
        <a:bodyPr/>
        <a:lstStyle/>
        <a:p>
          <a:endParaRPr lang="en-US"/>
        </a:p>
      </dgm:t>
    </dgm:pt>
    <dgm:pt modelId="{11BD7E9A-FD13-4EB1-8BC9-235BFB10529E}" type="pres">
      <dgm:prSet presAssocID="{D7380EFD-16D7-4EEF-AB3C-59F006580D68}" presName="root" presStyleCnt="0"/>
      <dgm:spPr/>
    </dgm:pt>
    <dgm:pt modelId="{FC32C797-01E8-4EDE-9D02-8A8C82492639}" type="pres">
      <dgm:prSet presAssocID="{D7380EFD-16D7-4EEF-AB3C-59F006580D68}" presName="rootComposite" presStyleCnt="0"/>
      <dgm:spPr/>
    </dgm:pt>
    <dgm:pt modelId="{CDC2A958-C9C0-4F7A-8AF4-EE0B9B83CB68}" type="pres">
      <dgm:prSet presAssocID="{D7380EFD-16D7-4EEF-AB3C-59F006580D68}" presName="rootText" presStyleLbl="node1" presStyleIdx="0" presStyleCnt="2"/>
      <dgm:spPr/>
      <dgm:t>
        <a:bodyPr/>
        <a:lstStyle/>
        <a:p>
          <a:endParaRPr lang="en-US"/>
        </a:p>
      </dgm:t>
    </dgm:pt>
    <dgm:pt modelId="{990DC824-329B-4789-9B1B-97695CBE7471}" type="pres">
      <dgm:prSet presAssocID="{D7380EFD-16D7-4EEF-AB3C-59F006580D68}" presName="rootConnector" presStyleLbl="node1" presStyleIdx="0" presStyleCnt="2"/>
      <dgm:spPr/>
      <dgm:t>
        <a:bodyPr/>
        <a:lstStyle/>
        <a:p>
          <a:endParaRPr lang="en-US"/>
        </a:p>
      </dgm:t>
    </dgm:pt>
    <dgm:pt modelId="{C3B65850-3096-451F-A565-0F09A9F5BFA2}" type="pres">
      <dgm:prSet presAssocID="{D7380EFD-16D7-4EEF-AB3C-59F006580D68}" presName="childShape" presStyleCnt="0"/>
      <dgm:spPr/>
    </dgm:pt>
    <dgm:pt modelId="{C7BAB87E-7100-4EB1-82F7-EFF1B0E95FDD}" type="pres">
      <dgm:prSet presAssocID="{A6AF45D0-D49E-48D4-A53A-F4810EE56F9A}" presName="Name13" presStyleLbl="parChTrans1D2" presStyleIdx="0" presStyleCnt="4"/>
      <dgm:spPr/>
      <dgm:t>
        <a:bodyPr/>
        <a:lstStyle/>
        <a:p>
          <a:endParaRPr lang="en-US"/>
        </a:p>
      </dgm:t>
    </dgm:pt>
    <dgm:pt modelId="{63C4D84E-0659-425F-B717-DA5BD828223F}" type="pres">
      <dgm:prSet presAssocID="{9D55A0C0-6755-46A2-A83C-D492C5CA5E70}" presName="childText" presStyleLbl="bgAcc1" presStyleIdx="0" presStyleCnt="4">
        <dgm:presLayoutVars>
          <dgm:bulletEnabled val="1"/>
        </dgm:presLayoutVars>
      </dgm:prSet>
      <dgm:spPr/>
      <dgm:t>
        <a:bodyPr/>
        <a:lstStyle/>
        <a:p>
          <a:endParaRPr lang="en-US"/>
        </a:p>
      </dgm:t>
    </dgm:pt>
    <dgm:pt modelId="{C5AED64E-FC91-4EB0-8DB7-F3C914DC165D}" type="pres">
      <dgm:prSet presAssocID="{73A61FED-4995-4790-A31D-C4BBFBD7E1AE}" presName="Name13" presStyleLbl="parChTrans1D2" presStyleIdx="1" presStyleCnt="4"/>
      <dgm:spPr/>
      <dgm:t>
        <a:bodyPr/>
        <a:lstStyle/>
        <a:p>
          <a:endParaRPr lang="en-US"/>
        </a:p>
      </dgm:t>
    </dgm:pt>
    <dgm:pt modelId="{9DCB57D5-44BE-42DD-833D-27FC5A1778A6}" type="pres">
      <dgm:prSet presAssocID="{4A942A20-CC93-404B-8184-582576A998F1}" presName="childText" presStyleLbl="bgAcc1" presStyleIdx="1" presStyleCnt="4">
        <dgm:presLayoutVars>
          <dgm:bulletEnabled val="1"/>
        </dgm:presLayoutVars>
      </dgm:prSet>
      <dgm:spPr/>
      <dgm:t>
        <a:bodyPr/>
        <a:lstStyle/>
        <a:p>
          <a:endParaRPr lang="en-US"/>
        </a:p>
      </dgm:t>
    </dgm:pt>
    <dgm:pt modelId="{EA19D6DA-2592-498E-8746-98B0A57BEA37}" type="pres">
      <dgm:prSet presAssocID="{3A833748-53EC-4EAC-8F8A-8C53CDA4C1D5}" presName="root" presStyleCnt="0"/>
      <dgm:spPr/>
    </dgm:pt>
    <dgm:pt modelId="{564507C4-C670-4842-B96D-A547A7D25094}" type="pres">
      <dgm:prSet presAssocID="{3A833748-53EC-4EAC-8F8A-8C53CDA4C1D5}" presName="rootComposite" presStyleCnt="0"/>
      <dgm:spPr/>
    </dgm:pt>
    <dgm:pt modelId="{46F25951-F879-4BAD-9FCF-124FE71364D9}" type="pres">
      <dgm:prSet presAssocID="{3A833748-53EC-4EAC-8F8A-8C53CDA4C1D5}" presName="rootText" presStyleLbl="node1" presStyleIdx="1" presStyleCnt="2"/>
      <dgm:spPr/>
      <dgm:t>
        <a:bodyPr/>
        <a:lstStyle/>
        <a:p>
          <a:endParaRPr lang="en-US"/>
        </a:p>
      </dgm:t>
    </dgm:pt>
    <dgm:pt modelId="{DD3501D9-6D45-455F-9CCD-57CFC6D7965E}" type="pres">
      <dgm:prSet presAssocID="{3A833748-53EC-4EAC-8F8A-8C53CDA4C1D5}" presName="rootConnector" presStyleLbl="node1" presStyleIdx="1" presStyleCnt="2"/>
      <dgm:spPr/>
      <dgm:t>
        <a:bodyPr/>
        <a:lstStyle/>
        <a:p>
          <a:endParaRPr lang="en-US"/>
        </a:p>
      </dgm:t>
    </dgm:pt>
    <dgm:pt modelId="{E6682F8D-DCF4-4354-81D2-EE7739FD7AF3}" type="pres">
      <dgm:prSet presAssocID="{3A833748-53EC-4EAC-8F8A-8C53CDA4C1D5}" presName="childShape" presStyleCnt="0"/>
      <dgm:spPr/>
    </dgm:pt>
    <dgm:pt modelId="{F2687DA1-17DB-444B-A4F6-CDCDEED65A68}" type="pres">
      <dgm:prSet presAssocID="{816A6EE4-D1AA-4DB4-978A-3EE3F4528D49}" presName="Name13" presStyleLbl="parChTrans1D2" presStyleIdx="2" presStyleCnt="4"/>
      <dgm:spPr/>
      <dgm:t>
        <a:bodyPr/>
        <a:lstStyle/>
        <a:p>
          <a:endParaRPr lang="en-US"/>
        </a:p>
      </dgm:t>
    </dgm:pt>
    <dgm:pt modelId="{9DFFC69A-915D-4F91-995D-8E648EF917FB}" type="pres">
      <dgm:prSet presAssocID="{4C540767-E9BF-4C8E-9C1A-D38E7F47F3A5}" presName="childText" presStyleLbl="bgAcc1" presStyleIdx="2" presStyleCnt="4">
        <dgm:presLayoutVars>
          <dgm:bulletEnabled val="1"/>
        </dgm:presLayoutVars>
      </dgm:prSet>
      <dgm:spPr/>
      <dgm:t>
        <a:bodyPr/>
        <a:lstStyle/>
        <a:p>
          <a:endParaRPr lang="en-US"/>
        </a:p>
      </dgm:t>
    </dgm:pt>
    <dgm:pt modelId="{BACEF6BC-7107-4A58-8C20-A8415BFA6C4B}" type="pres">
      <dgm:prSet presAssocID="{EE977D7C-59C5-440A-BDEC-44F02DC1999A}" presName="Name13" presStyleLbl="parChTrans1D2" presStyleIdx="3" presStyleCnt="4"/>
      <dgm:spPr/>
      <dgm:t>
        <a:bodyPr/>
        <a:lstStyle/>
        <a:p>
          <a:endParaRPr lang="en-US"/>
        </a:p>
      </dgm:t>
    </dgm:pt>
    <dgm:pt modelId="{5FBF2878-B353-4EFD-A9C5-BA7D9F90DAD6}" type="pres">
      <dgm:prSet presAssocID="{2250A334-58D6-4D3D-80F9-17A919E7320C}" presName="childText" presStyleLbl="bgAcc1" presStyleIdx="3" presStyleCnt="4">
        <dgm:presLayoutVars>
          <dgm:bulletEnabled val="1"/>
        </dgm:presLayoutVars>
      </dgm:prSet>
      <dgm:spPr/>
      <dgm:t>
        <a:bodyPr/>
        <a:lstStyle/>
        <a:p>
          <a:endParaRPr lang="en-US"/>
        </a:p>
      </dgm:t>
    </dgm:pt>
  </dgm:ptLst>
  <dgm:cxnLst>
    <dgm:cxn modelId="{7E7FC835-2AD1-4F1C-A1AD-B7EA02329AF7}" type="presOf" srcId="{D7380EFD-16D7-4EEF-AB3C-59F006580D68}" destId="{CDC2A958-C9C0-4F7A-8AF4-EE0B9B83CB68}" srcOrd="0" destOrd="0" presId="urn:microsoft.com/office/officeart/2005/8/layout/hierarchy3"/>
    <dgm:cxn modelId="{1F7500BE-E94F-4317-90B1-99FD59F1E3B4}" type="presOf" srcId="{D7380EFD-16D7-4EEF-AB3C-59F006580D68}" destId="{990DC824-329B-4789-9B1B-97695CBE7471}" srcOrd="1" destOrd="0" presId="urn:microsoft.com/office/officeart/2005/8/layout/hierarchy3"/>
    <dgm:cxn modelId="{2F2B380B-FE8B-4567-92F7-821F3C189C63}" type="presOf" srcId="{A6AF45D0-D49E-48D4-A53A-F4810EE56F9A}" destId="{C7BAB87E-7100-4EB1-82F7-EFF1B0E95FDD}" srcOrd="0" destOrd="0" presId="urn:microsoft.com/office/officeart/2005/8/layout/hierarchy3"/>
    <dgm:cxn modelId="{BC0FCB6E-F952-44B6-9E5E-E109B10CCC94}" type="presOf" srcId="{816A6EE4-D1AA-4DB4-978A-3EE3F4528D49}" destId="{F2687DA1-17DB-444B-A4F6-CDCDEED65A68}" srcOrd="0" destOrd="0" presId="urn:microsoft.com/office/officeart/2005/8/layout/hierarchy3"/>
    <dgm:cxn modelId="{909328F0-BAD8-4509-9E4A-C428AF528256}" type="presOf" srcId="{EE977D7C-59C5-440A-BDEC-44F02DC1999A}" destId="{BACEF6BC-7107-4A58-8C20-A8415BFA6C4B}" srcOrd="0" destOrd="0" presId="urn:microsoft.com/office/officeart/2005/8/layout/hierarchy3"/>
    <dgm:cxn modelId="{2D9EC79F-0759-4EEB-AD6F-8F6B120A35A9}" type="presOf" srcId="{101A475B-DB7B-434C-AA74-B10A21FE20A5}" destId="{0AEC804A-67BD-4145-BFF8-7B5EB63C2974}" srcOrd="0" destOrd="0" presId="urn:microsoft.com/office/officeart/2005/8/layout/hierarchy3"/>
    <dgm:cxn modelId="{D104AF64-2D80-4B65-B6C5-2E9BFC8F6082}" type="presOf" srcId="{4A942A20-CC93-404B-8184-582576A998F1}" destId="{9DCB57D5-44BE-42DD-833D-27FC5A1778A6}" srcOrd="0" destOrd="0" presId="urn:microsoft.com/office/officeart/2005/8/layout/hierarchy3"/>
    <dgm:cxn modelId="{14B3FE56-97B0-4AF9-9716-E84FEDB308AE}" srcId="{101A475B-DB7B-434C-AA74-B10A21FE20A5}" destId="{3A833748-53EC-4EAC-8F8A-8C53CDA4C1D5}" srcOrd="1" destOrd="0" parTransId="{45BACF53-3229-4812-B691-47592CC2D191}" sibTransId="{1238F2D0-60D1-43E8-AE76-6205CB7AA3CF}"/>
    <dgm:cxn modelId="{EFE2AE92-76F9-45D6-9189-BEFD324A5165}" type="presOf" srcId="{4C540767-E9BF-4C8E-9C1A-D38E7F47F3A5}" destId="{9DFFC69A-915D-4F91-995D-8E648EF917FB}" srcOrd="0" destOrd="0" presId="urn:microsoft.com/office/officeart/2005/8/layout/hierarchy3"/>
    <dgm:cxn modelId="{3D800B4B-4CFE-450B-81D8-1658BA6AA227}" type="presOf" srcId="{9D55A0C0-6755-46A2-A83C-D492C5CA5E70}" destId="{63C4D84E-0659-425F-B717-DA5BD828223F}" srcOrd="0" destOrd="0" presId="urn:microsoft.com/office/officeart/2005/8/layout/hierarchy3"/>
    <dgm:cxn modelId="{B2A464C1-B575-4BF2-B7AA-3FC0226DABB5}" type="presOf" srcId="{3A833748-53EC-4EAC-8F8A-8C53CDA4C1D5}" destId="{46F25951-F879-4BAD-9FCF-124FE71364D9}" srcOrd="0" destOrd="0" presId="urn:microsoft.com/office/officeart/2005/8/layout/hierarchy3"/>
    <dgm:cxn modelId="{CD27F9EC-D094-4F6B-9B3C-2514346BFA3F}" srcId="{101A475B-DB7B-434C-AA74-B10A21FE20A5}" destId="{D7380EFD-16D7-4EEF-AB3C-59F006580D68}" srcOrd="0" destOrd="0" parTransId="{AD761D28-D5D5-46D5-9895-24E1D262D67F}" sibTransId="{C430C4B0-16BC-41F6-A1A9-4E19AC56595A}"/>
    <dgm:cxn modelId="{5DD3A0C1-2148-45BD-822F-75A6B6D537C3}" srcId="{D7380EFD-16D7-4EEF-AB3C-59F006580D68}" destId="{4A942A20-CC93-404B-8184-582576A998F1}" srcOrd="1" destOrd="0" parTransId="{73A61FED-4995-4790-A31D-C4BBFBD7E1AE}" sibTransId="{A23F612B-F7E0-4A67-A7EF-A6A9F02B3625}"/>
    <dgm:cxn modelId="{68724465-F965-4C4E-B46C-7455A55FFBDD}" srcId="{3A833748-53EC-4EAC-8F8A-8C53CDA4C1D5}" destId="{4C540767-E9BF-4C8E-9C1A-D38E7F47F3A5}" srcOrd="0" destOrd="0" parTransId="{816A6EE4-D1AA-4DB4-978A-3EE3F4528D49}" sibTransId="{83933E3D-C8AB-438E-A6ED-3ED0B118FAAF}"/>
    <dgm:cxn modelId="{15314106-656A-44F3-A9D3-7313255F17B4}" type="presOf" srcId="{2250A334-58D6-4D3D-80F9-17A919E7320C}" destId="{5FBF2878-B353-4EFD-A9C5-BA7D9F90DAD6}" srcOrd="0" destOrd="0" presId="urn:microsoft.com/office/officeart/2005/8/layout/hierarchy3"/>
    <dgm:cxn modelId="{0E74DCC0-81BA-4BCB-BF08-CACBBC592804}" type="presOf" srcId="{73A61FED-4995-4790-A31D-C4BBFBD7E1AE}" destId="{C5AED64E-FC91-4EB0-8DB7-F3C914DC165D}" srcOrd="0" destOrd="0" presId="urn:microsoft.com/office/officeart/2005/8/layout/hierarchy3"/>
    <dgm:cxn modelId="{F3845E2B-6DBD-440A-8FC7-CE886A52D134}" srcId="{3A833748-53EC-4EAC-8F8A-8C53CDA4C1D5}" destId="{2250A334-58D6-4D3D-80F9-17A919E7320C}" srcOrd="1" destOrd="0" parTransId="{EE977D7C-59C5-440A-BDEC-44F02DC1999A}" sibTransId="{86E8D9AB-497F-4B82-8C4E-B6F8473A8862}"/>
    <dgm:cxn modelId="{F1C434AB-49BC-4483-8692-FFC419C3D6BD}" type="presOf" srcId="{3A833748-53EC-4EAC-8F8A-8C53CDA4C1D5}" destId="{DD3501D9-6D45-455F-9CCD-57CFC6D7965E}" srcOrd="1" destOrd="0" presId="urn:microsoft.com/office/officeart/2005/8/layout/hierarchy3"/>
    <dgm:cxn modelId="{013BF458-ECB5-4751-A60C-CEA4AC8550A8}" srcId="{D7380EFD-16D7-4EEF-AB3C-59F006580D68}" destId="{9D55A0C0-6755-46A2-A83C-D492C5CA5E70}" srcOrd="0" destOrd="0" parTransId="{A6AF45D0-D49E-48D4-A53A-F4810EE56F9A}" sibTransId="{6100AE1D-DBB4-42C0-A22C-03FB1FEADBCC}"/>
    <dgm:cxn modelId="{C9CBEFDA-DF55-4F7D-A291-3C17A8D35911}" type="presParOf" srcId="{0AEC804A-67BD-4145-BFF8-7B5EB63C2974}" destId="{11BD7E9A-FD13-4EB1-8BC9-235BFB10529E}" srcOrd="0" destOrd="0" presId="urn:microsoft.com/office/officeart/2005/8/layout/hierarchy3"/>
    <dgm:cxn modelId="{FEAABC8A-080E-43F7-A8D7-90135DD62E37}" type="presParOf" srcId="{11BD7E9A-FD13-4EB1-8BC9-235BFB10529E}" destId="{FC32C797-01E8-4EDE-9D02-8A8C82492639}" srcOrd="0" destOrd="0" presId="urn:microsoft.com/office/officeart/2005/8/layout/hierarchy3"/>
    <dgm:cxn modelId="{4C0FE0AD-B039-407B-8D39-EFB4CCCF2BE2}" type="presParOf" srcId="{FC32C797-01E8-4EDE-9D02-8A8C82492639}" destId="{CDC2A958-C9C0-4F7A-8AF4-EE0B9B83CB68}" srcOrd="0" destOrd="0" presId="urn:microsoft.com/office/officeart/2005/8/layout/hierarchy3"/>
    <dgm:cxn modelId="{C479BDFA-F751-4849-8275-8C920214A81E}" type="presParOf" srcId="{FC32C797-01E8-4EDE-9D02-8A8C82492639}" destId="{990DC824-329B-4789-9B1B-97695CBE7471}" srcOrd="1" destOrd="0" presId="urn:microsoft.com/office/officeart/2005/8/layout/hierarchy3"/>
    <dgm:cxn modelId="{CB31AD5C-3919-45BC-B393-E8B16CF3FB9C}" type="presParOf" srcId="{11BD7E9A-FD13-4EB1-8BC9-235BFB10529E}" destId="{C3B65850-3096-451F-A565-0F09A9F5BFA2}" srcOrd="1" destOrd="0" presId="urn:microsoft.com/office/officeart/2005/8/layout/hierarchy3"/>
    <dgm:cxn modelId="{71E3E325-FA7B-4F3A-BE7F-85BE30560BDC}" type="presParOf" srcId="{C3B65850-3096-451F-A565-0F09A9F5BFA2}" destId="{C7BAB87E-7100-4EB1-82F7-EFF1B0E95FDD}" srcOrd="0" destOrd="0" presId="urn:microsoft.com/office/officeart/2005/8/layout/hierarchy3"/>
    <dgm:cxn modelId="{5B71A3F6-472B-4296-9D23-05704BA33F6C}" type="presParOf" srcId="{C3B65850-3096-451F-A565-0F09A9F5BFA2}" destId="{63C4D84E-0659-425F-B717-DA5BD828223F}" srcOrd="1" destOrd="0" presId="urn:microsoft.com/office/officeart/2005/8/layout/hierarchy3"/>
    <dgm:cxn modelId="{1FC3EE90-88AE-4058-AC17-F716349AFBC2}" type="presParOf" srcId="{C3B65850-3096-451F-A565-0F09A9F5BFA2}" destId="{C5AED64E-FC91-4EB0-8DB7-F3C914DC165D}" srcOrd="2" destOrd="0" presId="urn:microsoft.com/office/officeart/2005/8/layout/hierarchy3"/>
    <dgm:cxn modelId="{CFE595AC-1E0A-43BB-A04C-A7F974640607}" type="presParOf" srcId="{C3B65850-3096-451F-A565-0F09A9F5BFA2}" destId="{9DCB57D5-44BE-42DD-833D-27FC5A1778A6}" srcOrd="3" destOrd="0" presId="urn:microsoft.com/office/officeart/2005/8/layout/hierarchy3"/>
    <dgm:cxn modelId="{E26A97D6-6AEC-4D83-B17D-F038AC7BAA04}" type="presParOf" srcId="{0AEC804A-67BD-4145-BFF8-7B5EB63C2974}" destId="{EA19D6DA-2592-498E-8746-98B0A57BEA37}" srcOrd="1" destOrd="0" presId="urn:microsoft.com/office/officeart/2005/8/layout/hierarchy3"/>
    <dgm:cxn modelId="{8DF237FA-72A1-4C75-A25D-195818C85034}" type="presParOf" srcId="{EA19D6DA-2592-498E-8746-98B0A57BEA37}" destId="{564507C4-C670-4842-B96D-A547A7D25094}" srcOrd="0" destOrd="0" presId="urn:microsoft.com/office/officeart/2005/8/layout/hierarchy3"/>
    <dgm:cxn modelId="{26422069-35D1-44CB-AA95-F58180FAFCE0}" type="presParOf" srcId="{564507C4-C670-4842-B96D-A547A7D25094}" destId="{46F25951-F879-4BAD-9FCF-124FE71364D9}" srcOrd="0" destOrd="0" presId="urn:microsoft.com/office/officeart/2005/8/layout/hierarchy3"/>
    <dgm:cxn modelId="{B88D7CA0-25E1-4270-B4A6-196400006778}" type="presParOf" srcId="{564507C4-C670-4842-B96D-A547A7D25094}" destId="{DD3501D9-6D45-455F-9CCD-57CFC6D7965E}" srcOrd="1" destOrd="0" presId="urn:microsoft.com/office/officeart/2005/8/layout/hierarchy3"/>
    <dgm:cxn modelId="{551CB616-ECDA-414A-8269-53A1EA19EB1E}" type="presParOf" srcId="{EA19D6DA-2592-498E-8746-98B0A57BEA37}" destId="{E6682F8D-DCF4-4354-81D2-EE7739FD7AF3}" srcOrd="1" destOrd="0" presId="urn:microsoft.com/office/officeart/2005/8/layout/hierarchy3"/>
    <dgm:cxn modelId="{6175969C-D268-4F66-83CF-423ECD6F0C78}" type="presParOf" srcId="{E6682F8D-DCF4-4354-81D2-EE7739FD7AF3}" destId="{F2687DA1-17DB-444B-A4F6-CDCDEED65A68}" srcOrd="0" destOrd="0" presId="urn:microsoft.com/office/officeart/2005/8/layout/hierarchy3"/>
    <dgm:cxn modelId="{9F94F4FD-3EF5-440B-8C47-DDBFA853A3D3}" type="presParOf" srcId="{E6682F8D-DCF4-4354-81D2-EE7739FD7AF3}" destId="{9DFFC69A-915D-4F91-995D-8E648EF917FB}" srcOrd="1" destOrd="0" presId="urn:microsoft.com/office/officeart/2005/8/layout/hierarchy3"/>
    <dgm:cxn modelId="{F3576FF6-3F00-4DD1-91C6-3D7AE4B50D31}" type="presParOf" srcId="{E6682F8D-DCF4-4354-81D2-EE7739FD7AF3}" destId="{BACEF6BC-7107-4A58-8C20-A8415BFA6C4B}" srcOrd="2" destOrd="0" presId="urn:microsoft.com/office/officeart/2005/8/layout/hierarchy3"/>
    <dgm:cxn modelId="{27F00B18-03E4-4864-92E1-0374DAF4C8B5}" type="presParOf" srcId="{E6682F8D-DCF4-4354-81D2-EE7739FD7AF3}" destId="{5FBF2878-B353-4EFD-A9C5-BA7D9F90DAD6}" srcOrd="3"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890678"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778439" y="1"/>
            <a:ext cx="2890678" cy="496411"/>
          </a:xfrm>
          <a:prstGeom prst="rect">
            <a:avLst/>
          </a:prstGeom>
        </p:spPr>
        <p:txBody>
          <a:bodyPr vert="horz" lIns="91440" tIns="45720" rIns="91440" bIns="45720" rtlCol="0"/>
          <a:lstStyle>
            <a:lvl1pPr algn="r">
              <a:defRPr sz="1200"/>
            </a:lvl1pPr>
          </a:lstStyle>
          <a:p>
            <a:fld id="{4D74A6CA-BF0E-41E8-AAC2-DD85F7069DA6}" type="datetimeFigureOut">
              <a:rPr lang="en-US" smtClean="0"/>
              <a:pPr/>
              <a:t>6/9/2012</a:t>
            </a:fld>
            <a:endParaRPr lang="en-US"/>
          </a:p>
        </p:txBody>
      </p:sp>
      <p:sp>
        <p:nvSpPr>
          <p:cNvPr id="4" name="Footer Placeholder 3"/>
          <p:cNvSpPr>
            <a:spLocks noGrp="1"/>
          </p:cNvSpPr>
          <p:nvPr>
            <p:ph type="ftr" sz="quarter" idx="2"/>
          </p:nvPr>
        </p:nvSpPr>
        <p:spPr>
          <a:xfrm>
            <a:off x="0" y="9431806"/>
            <a:ext cx="2890678" cy="49641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778439" y="9431806"/>
            <a:ext cx="2890678" cy="496410"/>
          </a:xfrm>
          <a:prstGeom prst="rect">
            <a:avLst/>
          </a:prstGeom>
        </p:spPr>
        <p:txBody>
          <a:bodyPr vert="horz" lIns="91440" tIns="45720" rIns="91440" bIns="45720" rtlCol="0" anchor="b"/>
          <a:lstStyle>
            <a:lvl1pPr algn="r">
              <a:defRPr sz="1200"/>
            </a:lvl1pPr>
          </a:lstStyle>
          <a:p>
            <a:fld id="{45E71A4A-F9EC-4D7D-A567-71CF43A2965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8C0EA8A3-3091-4397-BECE-45CE0F92E44C}" type="datetimeFigureOut">
              <a:rPr lang="ar-EG" smtClean="0"/>
              <a:pPr/>
              <a:t>20/07/1433</a:t>
            </a:fld>
            <a:endParaRPr lang="ar-EG"/>
          </a:p>
        </p:txBody>
      </p:sp>
      <p:sp>
        <p:nvSpPr>
          <p:cNvPr id="17" name="Footer Placeholder 16"/>
          <p:cNvSpPr>
            <a:spLocks noGrp="1"/>
          </p:cNvSpPr>
          <p:nvPr>
            <p:ph type="ftr" sz="quarter" idx="11"/>
          </p:nvPr>
        </p:nvSpPr>
        <p:spPr>
          <a:xfrm>
            <a:off x="5410200" y="4205288"/>
            <a:ext cx="1295400" cy="457200"/>
          </a:xfrm>
        </p:spPr>
        <p:txBody>
          <a:bodyPr/>
          <a:lstStyle/>
          <a:p>
            <a:endParaRPr lang="ar-EG"/>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C5111AEF-F1A6-41D3-BD9D-0D45ABE1DFB6}"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0EA8A3-3091-4397-BECE-45CE0F92E44C}" type="datetimeFigureOut">
              <a:rPr lang="ar-EG" smtClean="0"/>
              <a:pPr/>
              <a:t>20/07/1433</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C5111AEF-F1A6-41D3-BD9D-0D45ABE1DFB6}"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0EA8A3-3091-4397-BECE-45CE0F92E44C}" type="datetimeFigureOut">
              <a:rPr lang="ar-EG" smtClean="0"/>
              <a:pPr/>
              <a:t>20/07/1433</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C5111AEF-F1A6-41D3-BD9D-0D45ABE1DFB6}"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C0EA8A3-3091-4397-BECE-45CE0F92E44C}" type="datetimeFigureOut">
              <a:rPr lang="ar-EG" smtClean="0"/>
              <a:pPr/>
              <a:t>20/07/1433</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C5111AEF-F1A6-41D3-BD9D-0D45ABE1DFB6}" type="slidenum">
              <a:rPr lang="ar-EG" smtClean="0"/>
              <a:pPr/>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C0EA8A3-3091-4397-BECE-45CE0F92E44C}" type="datetimeFigureOut">
              <a:rPr lang="ar-EG" smtClean="0"/>
              <a:pPr/>
              <a:t>20/07/1433</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C5111AEF-F1A6-41D3-BD9D-0D45ABE1DFB6}" type="slidenum">
              <a:rPr lang="ar-EG" smtClean="0"/>
              <a:pPr/>
              <a:t>‹#›</a:t>
            </a:fld>
            <a:endParaRPr lang="ar-E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0EA8A3-3091-4397-BECE-45CE0F92E44C}" type="datetimeFigureOut">
              <a:rPr lang="ar-EG" smtClean="0"/>
              <a:pPr/>
              <a:t>20/07/1433</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C5111AEF-F1A6-41D3-BD9D-0D45ABE1DFB6}" type="slidenum">
              <a:rPr lang="ar-EG" smtClean="0"/>
              <a:pPr/>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8C0EA8A3-3091-4397-BECE-45CE0F92E44C}" type="datetimeFigureOut">
              <a:rPr lang="ar-EG" smtClean="0"/>
              <a:pPr/>
              <a:t>20/07/1433</a:t>
            </a:fld>
            <a:endParaRPr lang="ar-EG"/>
          </a:p>
        </p:txBody>
      </p:sp>
      <p:sp>
        <p:nvSpPr>
          <p:cNvPr id="27" name="Slide Number Placeholder 26"/>
          <p:cNvSpPr>
            <a:spLocks noGrp="1"/>
          </p:cNvSpPr>
          <p:nvPr>
            <p:ph type="sldNum" sz="quarter" idx="11"/>
          </p:nvPr>
        </p:nvSpPr>
        <p:spPr/>
        <p:txBody>
          <a:bodyPr rtlCol="0"/>
          <a:lstStyle/>
          <a:p>
            <a:fld id="{C5111AEF-F1A6-41D3-BD9D-0D45ABE1DFB6}" type="slidenum">
              <a:rPr lang="ar-EG" smtClean="0"/>
              <a:pPr/>
              <a:t>‹#›</a:t>
            </a:fld>
            <a:endParaRPr lang="ar-EG"/>
          </a:p>
        </p:txBody>
      </p:sp>
      <p:sp>
        <p:nvSpPr>
          <p:cNvPr id="28" name="Footer Placeholder 27"/>
          <p:cNvSpPr>
            <a:spLocks noGrp="1"/>
          </p:cNvSpPr>
          <p:nvPr>
            <p:ph type="ftr" sz="quarter" idx="12"/>
          </p:nvPr>
        </p:nvSpPr>
        <p:spPr/>
        <p:txBody>
          <a:bodyPr rtlCol="0"/>
          <a:lstStyle/>
          <a:p>
            <a:endParaRPr lang="ar-E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8C0EA8A3-3091-4397-BECE-45CE0F92E44C}" type="datetimeFigureOut">
              <a:rPr lang="ar-EG" smtClean="0"/>
              <a:pPr/>
              <a:t>20/07/1433</a:t>
            </a:fld>
            <a:endParaRPr lang="ar-EG"/>
          </a:p>
        </p:txBody>
      </p:sp>
      <p:sp>
        <p:nvSpPr>
          <p:cNvPr id="4" name="Footer Placeholder 3"/>
          <p:cNvSpPr>
            <a:spLocks noGrp="1"/>
          </p:cNvSpPr>
          <p:nvPr>
            <p:ph type="ftr" sz="quarter" idx="11"/>
          </p:nvPr>
        </p:nvSpPr>
        <p:spPr>
          <a:xfrm>
            <a:off x="5257800" y="612648"/>
            <a:ext cx="1325880" cy="457200"/>
          </a:xfrm>
        </p:spPr>
        <p:txBody>
          <a:bodyPr/>
          <a:lstStyle/>
          <a:p>
            <a:endParaRPr lang="ar-EG"/>
          </a:p>
        </p:txBody>
      </p:sp>
      <p:sp>
        <p:nvSpPr>
          <p:cNvPr id="5" name="Slide Number Placeholder 4"/>
          <p:cNvSpPr>
            <a:spLocks noGrp="1"/>
          </p:cNvSpPr>
          <p:nvPr>
            <p:ph type="sldNum" sz="quarter" idx="12"/>
          </p:nvPr>
        </p:nvSpPr>
        <p:spPr>
          <a:xfrm>
            <a:off x="8174736" y="2272"/>
            <a:ext cx="762000" cy="365760"/>
          </a:xfrm>
        </p:spPr>
        <p:txBody>
          <a:bodyPr/>
          <a:lstStyle/>
          <a:p>
            <a:fld id="{C5111AEF-F1A6-41D3-BD9D-0D45ABE1DFB6}" type="slidenum">
              <a:rPr lang="ar-EG" smtClean="0"/>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0EA8A3-3091-4397-BECE-45CE0F92E44C}" type="datetimeFigureOut">
              <a:rPr lang="ar-EG" smtClean="0"/>
              <a:pPr/>
              <a:t>20/07/1433</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C5111AEF-F1A6-41D3-BD9D-0D45ABE1DFB6}"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C0EA8A3-3091-4397-BECE-45CE0F92E44C}" type="datetimeFigureOut">
              <a:rPr lang="ar-EG" smtClean="0"/>
              <a:pPr/>
              <a:t>20/07/1433</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C5111AEF-F1A6-41D3-BD9D-0D45ABE1DFB6}" type="slidenum">
              <a:rPr lang="ar-EG" smtClean="0"/>
              <a:pPr/>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C0EA8A3-3091-4397-BECE-45CE0F92E44C}" type="datetimeFigureOut">
              <a:rPr lang="ar-EG" smtClean="0"/>
              <a:pPr/>
              <a:t>20/07/1433</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C5111AEF-F1A6-41D3-BD9D-0D45ABE1DFB6}" type="slidenum">
              <a:rPr lang="ar-EG" smtClean="0"/>
              <a:pPr/>
              <a:t>‹#›</a:t>
            </a:fld>
            <a:endParaRPr lang="ar-E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8C0EA8A3-3091-4397-BECE-45CE0F92E44C}" type="datetimeFigureOut">
              <a:rPr lang="ar-EG" smtClean="0"/>
              <a:pPr/>
              <a:t>20/07/1433</a:t>
            </a:fld>
            <a:endParaRPr lang="ar-EG"/>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ar-EG"/>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C5111AEF-F1A6-41D3-BD9D-0D45ABE1DFB6}"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365760" indent="-256032" algn="r" rtl="1"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r" rtl="1"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r" rtl="1"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r" rtl="1"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r" rtl="1"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r" rtl="1"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r" rtl="1"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r" rtl="1"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r" rtl="1"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4280" y="1772816"/>
            <a:ext cx="8458200" cy="2099097"/>
          </a:xfrm>
        </p:spPr>
        <p:txBody>
          <a:bodyPr>
            <a:noAutofit/>
          </a:bodyPr>
          <a:lstStyle/>
          <a:p>
            <a:pPr algn="r"/>
            <a:r>
              <a:rPr lang="ar-EG" sz="2400" dirty="0" smtClean="0"/>
              <a:t/>
            </a:r>
            <a:br>
              <a:rPr lang="ar-EG" sz="2400" dirty="0" smtClean="0"/>
            </a:br>
            <a:r>
              <a:rPr lang="ar-EG" sz="2400" dirty="0" smtClean="0"/>
              <a:t/>
            </a:r>
            <a:br>
              <a:rPr lang="ar-EG" sz="2400" dirty="0" smtClean="0"/>
            </a:br>
            <a:r>
              <a:rPr lang="ar-EG" sz="2400" dirty="0" smtClean="0"/>
              <a:t/>
            </a:r>
            <a:br>
              <a:rPr lang="ar-EG" sz="2400" dirty="0" smtClean="0"/>
            </a:br>
            <a:r>
              <a:rPr lang="ar-EG" sz="2400" dirty="0" smtClean="0"/>
              <a:t/>
            </a:r>
            <a:br>
              <a:rPr lang="ar-EG" sz="2400" dirty="0" smtClean="0"/>
            </a:br>
            <a:r>
              <a:rPr lang="ar-EG" sz="2400" dirty="0" smtClean="0"/>
              <a:t/>
            </a:r>
            <a:br>
              <a:rPr lang="ar-EG" sz="2400" dirty="0" smtClean="0"/>
            </a:br>
            <a:r>
              <a:rPr lang="ar-EG" sz="2400" dirty="0" smtClean="0"/>
              <a:t/>
            </a:r>
            <a:br>
              <a:rPr lang="ar-EG" sz="2400" dirty="0" smtClean="0"/>
            </a:br>
            <a:r>
              <a:rPr lang="ar-EG" sz="2400" dirty="0" smtClean="0"/>
              <a:t/>
            </a:r>
            <a:br>
              <a:rPr lang="ar-EG" sz="2400" dirty="0" smtClean="0"/>
            </a:br>
            <a:r>
              <a:rPr lang="ar-EG" sz="2400" dirty="0" smtClean="0"/>
              <a:t>ورشة عمل </a:t>
            </a:r>
            <a:br>
              <a:rPr lang="ar-EG" sz="2400" dirty="0" smtClean="0"/>
            </a:br>
            <a:r>
              <a:rPr lang="ar-EG" sz="2400" dirty="0" smtClean="0"/>
              <a:t/>
            </a:r>
            <a:br>
              <a:rPr lang="ar-EG" sz="2400" dirty="0" smtClean="0"/>
            </a:br>
            <a:r>
              <a:rPr lang="ar-EG" sz="2800" dirty="0" smtClean="0"/>
              <a:t>"حول مؤشرات الاتصالات وتكنولوجيا المعلومات... من الإستراتيجية إلى قياس الأثر"</a:t>
            </a:r>
            <a:r>
              <a:rPr lang="ar-EG" sz="2400" dirty="0" smtClean="0"/>
              <a:t/>
            </a:r>
            <a:br>
              <a:rPr lang="ar-EG" sz="2400" dirty="0" smtClean="0"/>
            </a:br>
            <a:endParaRPr lang="ar-EG" sz="5400" dirty="0"/>
          </a:p>
        </p:txBody>
      </p:sp>
      <p:sp>
        <p:nvSpPr>
          <p:cNvPr id="3" name="Subtitle 2"/>
          <p:cNvSpPr>
            <a:spLocks noGrp="1"/>
          </p:cNvSpPr>
          <p:nvPr>
            <p:ph type="subTitle" idx="1"/>
          </p:nvPr>
        </p:nvSpPr>
        <p:spPr>
          <a:xfrm>
            <a:off x="323528" y="4113216"/>
            <a:ext cx="4953000" cy="1752600"/>
          </a:xfrm>
          <a:solidFill>
            <a:schemeClr val="bg1">
              <a:lumMod val="85000"/>
              <a:alpha val="8000"/>
            </a:schemeClr>
          </a:solidFill>
          <a:ln w="38100">
            <a:solidFill>
              <a:schemeClr val="accent2">
                <a:lumMod val="60000"/>
                <a:lumOff val="40000"/>
              </a:schemeClr>
            </a:solidFill>
          </a:ln>
          <a:effectLst>
            <a:outerShdw blurRad="50800" dist="38100" dir="8100000" algn="tr" rotWithShape="0">
              <a:schemeClr val="bg1">
                <a:lumMod val="65000"/>
                <a:alpha val="40000"/>
              </a:schemeClr>
            </a:outerShdw>
          </a:effectLst>
        </p:spPr>
        <p:txBody>
          <a:bodyPr>
            <a:noAutofit/>
          </a:bodyPr>
          <a:lstStyle/>
          <a:p>
            <a:pPr algn="ctr"/>
            <a:endParaRPr lang="ar-EG" sz="1400" b="1" dirty="0" smtClean="0"/>
          </a:p>
          <a:p>
            <a:pPr algn="ctr"/>
            <a:r>
              <a:rPr lang="ar-EG" sz="2800" b="1" dirty="0" smtClean="0"/>
              <a:t>8 – 9 يونيو 2012 </a:t>
            </a:r>
            <a:br>
              <a:rPr lang="ar-EG" sz="2800" b="1" dirty="0" smtClean="0"/>
            </a:br>
            <a:r>
              <a:rPr lang="ar-EG" sz="2800" b="1" dirty="0" smtClean="0"/>
              <a:t>شرم الشيخ</a:t>
            </a:r>
          </a:p>
          <a:p>
            <a:pPr algn="ctr"/>
            <a:r>
              <a:rPr lang="ar-EG" sz="2800" b="1" dirty="0" smtClean="0"/>
              <a:t> مصر</a:t>
            </a:r>
            <a:br>
              <a:rPr lang="ar-EG" sz="2800" b="1" dirty="0" smtClean="0"/>
            </a:br>
            <a:endParaRPr lang="ar-EG" sz="2800" b="1" dirty="0"/>
          </a:p>
        </p:txBody>
      </p:sp>
      <p:sp>
        <p:nvSpPr>
          <p:cNvPr id="133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EG"/>
          </a:p>
        </p:txBody>
      </p:sp>
      <p:sp>
        <p:nvSpPr>
          <p:cNvPr id="1331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EG"/>
          </a:p>
        </p:txBody>
      </p:sp>
      <p:sp>
        <p:nvSpPr>
          <p:cNvPr id="11" name="TextBox 10"/>
          <p:cNvSpPr txBox="1"/>
          <p:nvPr/>
        </p:nvSpPr>
        <p:spPr>
          <a:xfrm>
            <a:off x="107504" y="911904"/>
            <a:ext cx="1296144" cy="400110"/>
          </a:xfrm>
          <a:prstGeom prst="rect">
            <a:avLst/>
          </a:prstGeom>
          <a:noFill/>
        </p:spPr>
        <p:txBody>
          <a:bodyPr wrap="square" rtlCol="1">
            <a:spAutoFit/>
          </a:bodyPr>
          <a:lstStyle/>
          <a:p>
            <a:r>
              <a:rPr lang="ar-EG" sz="1000" b="1" dirty="0">
                <a:solidFill>
                  <a:schemeClr val="bg1"/>
                </a:solidFill>
              </a:rPr>
              <a:t>الاتحاد الدولي للاتصالات</a:t>
            </a:r>
            <a:endParaRPr lang="en-US" sz="1000" dirty="0">
              <a:solidFill>
                <a:schemeClr val="bg1"/>
              </a:solidFill>
            </a:endParaRPr>
          </a:p>
          <a:p>
            <a:r>
              <a:rPr lang="ar-EG" sz="1000" b="1" dirty="0" smtClean="0">
                <a:solidFill>
                  <a:schemeClr val="bg1"/>
                </a:solidFill>
              </a:rPr>
              <a:t>المكتب </a:t>
            </a:r>
            <a:r>
              <a:rPr lang="ar-EG" sz="1000" b="1" dirty="0">
                <a:solidFill>
                  <a:schemeClr val="bg1"/>
                </a:solidFill>
              </a:rPr>
              <a:t>الإقليمي العربي</a:t>
            </a:r>
            <a:r>
              <a:rPr lang="en-US" sz="1000" b="1" dirty="0">
                <a:solidFill>
                  <a:schemeClr val="bg1"/>
                </a:solidFill>
              </a:rPr>
              <a:t> </a:t>
            </a:r>
            <a:endParaRPr lang="ar-EG" sz="1000" dirty="0">
              <a:solidFill>
                <a:schemeClr val="bg1"/>
              </a:solidFill>
            </a:endParaRPr>
          </a:p>
        </p:txBody>
      </p:sp>
      <p:pic>
        <p:nvPicPr>
          <p:cNvPr id="13" name="Picture 12" descr="ITU-logo.png"/>
          <p:cNvPicPr>
            <a:picLocks noChangeAspect="1"/>
          </p:cNvPicPr>
          <p:nvPr/>
        </p:nvPicPr>
        <p:blipFill>
          <a:blip r:embed="rId2" cstate="print"/>
          <a:stretch>
            <a:fillRect/>
          </a:stretch>
        </p:blipFill>
        <p:spPr>
          <a:xfrm>
            <a:off x="395536" y="44624"/>
            <a:ext cx="792088" cy="896031"/>
          </a:xfrm>
          <a:prstGeom prst="rect">
            <a:avLst/>
          </a:prstGeom>
        </p:spPr>
      </p:pic>
      <p:pic>
        <p:nvPicPr>
          <p:cNvPr id="16" name="Picture 15" descr="logoARB.jpg"/>
          <p:cNvPicPr>
            <a:picLocks noChangeAspect="1"/>
          </p:cNvPicPr>
          <p:nvPr/>
        </p:nvPicPr>
        <p:blipFill>
          <a:blip r:embed="rId3" cstate="print">
            <a:clrChange>
              <a:clrFrom>
                <a:srgbClr val="FFFFFF"/>
              </a:clrFrom>
              <a:clrTo>
                <a:srgbClr val="FFFFFF">
                  <a:alpha val="0"/>
                </a:srgbClr>
              </a:clrTo>
            </a:clrChange>
          </a:blip>
          <a:stretch>
            <a:fillRect/>
          </a:stretch>
        </p:blipFill>
        <p:spPr>
          <a:xfrm>
            <a:off x="7308304" y="332656"/>
            <a:ext cx="1535336" cy="86409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066800"/>
          </a:xfrm>
        </p:spPr>
        <p:txBody>
          <a:bodyPr/>
          <a:lstStyle/>
          <a:p>
            <a:pPr algn="r"/>
            <a:r>
              <a:rPr lang="ar-EG" dirty="0" smtClean="0"/>
              <a:t>تابع الأثر الاقتصادي</a:t>
            </a:r>
            <a:endParaRPr lang="ar-EG" dirty="0"/>
          </a:p>
        </p:txBody>
      </p:sp>
      <p:sp>
        <p:nvSpPr>
          <p:cNvPr id="3" name="Content Placeholder 2"/>
          <p:cNvSpPr>
            <a:spLocks noGrp="1"/>
          </p:cNvSpPr>
          <p:nvPr>
            <p:ph idx="1"/>
          </p:nvPr>
        </p:nvSpPr>
        <p:spPr>
          <a:xfrm>
            <a:off x="467544" y="2060848"/>
            <a:ext cx="8229600" cy="4325112"/>
          </a:xfrm>
        </p:spPr>
        <p:txBody>
          <a:bodyPr>
            <a:noAutofit/>
          </a:bodyPr>
          <a:lstStyle/>
          <a:p>
            <a:pPr lvl="1" algn="just">
              <a:lnSpc>
                <a:spcPct val="150000"/>
              </a:lnSpc>
              <a:buFont typeface="Arial" pitchFamily="34" charset="0"/>
              <a:buChar char="•"/>
            </a:pPr>
            <a:r>
              <a:rPr lang="ar-EG" sz="2000" dirty="0" smtClean="0">
                <a:solidFill>
                  <a:schemeClr val="tx1">
                    <a:lumMod val="75000"/>
                    <a:lumOff val="25000"/>
                  </a:schemeClr>
                </a:solidFill>
                <a:latin typeface="Microsoft Sans Serif" pitchFamily="34" charset="0"/>
                <a:ea typeface="Times New Roman"/>
                <a:cs typeface="Microsoft Sans Serif" pitchFamily="34" charset="0"/>
              </a:rPr>
              <a:t>اتسام قطاع الاتصالات في مصر بمضاعف عرض منخفض نسبياً بالمقارنة بدول منظمة التعاون الاقتصادي حيث يصل إلى </a:t>
            </a:r>
            <a:r>
              <a:rPr lang="ar-EG" sz="2000" b="1" dirty="0" smtClean="0">
                <a:solidFill>
                  <a:schemeClr val="accent2">
                    <a:lumMod val="75000"/>
                  </a:schemeClr>
                </a:solidFill>
                <a:latin typeface="Microsoft Sans Serif" pitchFamily="34" charset="0"/>
                <a:ea typeface="Times New Roman"/>
                <a:cs typeface="Microsoft Sans Serif" pitchFamily="34" charset="0"/>
              </a:rPr>
              <a:t>1.14</a:t>
            </a:r>
            <a:r>
              <a:rPr lang="ar-EG" sz="2000" dirty="0" smtClean="0">
                <a:solidFill>
                  <a:schemeClr val="tx1">
                    <a:lumMod val="75000"/>
                    <a:lumOff val="25000"/>
                  </a:schemeClr>
                </a:solidFill>
                <a:latin typeface="Microsoft Sans Serif" pitchFamily="34" charset="0"/>
                <a:ea typeface="Times New Roman"/>
                <a:cs typeface="Microsoft Sans Serif" pitchFamily="34" charset="0"/>
              </a:rPr>
              <a:t> مما يعني أن زيادة عرض قطاع الاتصالات </a:t>
            </a:r>
            <a:r>
              <a:rPr lang="ar-EG" sz="2000" dirty="0" err="1" smtClean="0">
                <a:solidFill>
                  <a:schemeClr val="tx1">
                    <a:lumMod val="75000"/>
                    <a:lumOff val="25000"/>
                  </a:schemeClr>
                </a:solidFill>
                <a:latin typeface="Microsoft Sans Serif" pitchFamily="34" charset="0"/>
                <a:ea typeface="Times New Roman"/>
                <a:cs typeface="Microsoft Sans Serif" pitchFamily="34" charset="0"/>
              </a:rPr>
              <a:t>لمدخلات</a:t>
            </a:r>
            <a:r>
              <a:rPr lang="ar-EG" sz="2000" dirty="0" smtClean="0">
                <a:solidFill>
                  <a:schemeClr val="tx1">
                    <a:lumMod val="75000"/>
                    <a:lumOff val="25000"/>
                  </a:schemeClr>
                </a:solidFill>
                <a:latin typeface="Microsoft Sans Serif" pitchFamily="34" charset="0"/>
                <a:ea typeface="Times New Roman"/>
                <a:cs typeface="Microsoft Sans Serif" pitchFamily="34" charset="0"/>
              </a:rPr>
              <a:t> القطاعات الأخرى بوحدة واحدة يؤدي إلى زيادة إجمالي الإنتاج في الاقتصاد المصري </a:t>
            </a:r>
            <a:r>
              <a:rPr lang="ar-EG" sz="2000" dirty="0" err="1" smtClean="0">
                <a:solidFill>
                  <a:schemeClr val="tx1">
                    <a:lumMod val="75000"/>
                    <a:lumOff val="25000"/>
                  </a:schemeClr>
                </a:solidFill>
                <a:latin typeface="Microsoft Sans Serif" pitchFamily="34" charset="0"/>
                <a:ea typeface="Times New Roman"/>
                <a:cs typeface="Microsoft Sans Serif" pitchFamily="34" charset="0"/>
              </a:rPr>
              <a:t>بـ</a:t>
            </a:r>
            <a:r>
              <a:rPr lang="ar-EG" sz="2000" dirty="0" smtClean="0">
                <a:solidFill>
                  <a:schemeClr val="tx1">
                    <a:lumMod val="75000"/>
                    <a:lumOff val="25000"/>
                  </a:schemeClr>
                </a:solidFill>
                <a:latin typeface="Microsoft Sans Serif" pitchFamily="34" charset="0"/>
                <a:ea typeface="Times New Roman"/>
                <a:cs typeface="Microsoft Sans Serif" pitchFamily="34" charset="0"/>
              </a:rPr>
              <a:t> </a:t>
            </a:r>
            <a:r>
              <a:rPr lang="ar-EG" sz="2000" b="1" dirty="0" smtClean="0">
                <a:solidFill>
                  <a:schemeClr val="accent2">
                    <a:lumMod val="75000"/>
                  </a:schemeClr>
                </a:solidFill>
                <a:latin typeface="Microsoft Sans Serif" pitchFamily="34" charset="0"/>
                <a:ea typeface="Times New Roman"/>
                <a:cs typeface="Microsoft Sans Serif" pitchFamily="34" charset="0"/>
              </a:rPr>
              <a:t>1.14</a:t>
            </a:r>
            <a:r>
              <a:rPr lang="ar-EG" sz="2000" dirty="0" smtClean="0">
                <a:solidFill>
                  <a:schemeClr val="tx1">
                    <a:lumMod val="75000"/>
                    <a:lumOff val="25000"/>
                  </a:schemeClr>
                </a:solidFill>
                <a:latin typeface="Microsoft Sans Serif" pitchFamily="34" charset="0"/>
                <a:ea typeface="Times New Roman"/>
                <a:cs typeface="Microsoft Sans Serif" pitchFamily="34" charset="0"/>
              </a:rPr>
              <a:t> وحدة. وذلك نتيجة أن قطاع الاتصالات في مصر تتركز مبيعاته من الخدمات للقطاع العائلي – أكبر مستخدم لخدمات الاتصالات - وبالتالي فإن قطاع الاتصالات في مصر يمد الطلب النهائي (الأسر والحكومة والاستثمار وصافي الصادرات) بالنصيب الأكبر من إنتاجه.</a:t>
            </a:r>
          </a:p>
          <a:p>
            <a:pPr lvl="1" algn="just">
              <a:lnSpc>
                <a:spcPct val="150000"/>
              </a:lnSpc>
              <a:buFont typeface="Arial" pitchFamily="34" charset="0"/>
              <a:buChar char="•"/>
            </a:pPr>
            <a:r>
              <a:rPr lang="ar-EG" sz="2000" dirty="0" smtClean="0">
                <a:solidFill>
                  <a:schemeClr val="tx1">
                    <a:lumMod val="75000"/>
                    <a:lumOff val="25000"/>
                  </a:schemeClr>
                </a:solidFill>
                <a:latin typeface="Microsoft Sans Serif" pitchFamily="34" charset="0"/>
                <a:ea typeface="Times New Roman"/>
                <a:cs typeface="Microsoft Sans Serif" pitchFamily="34" charset="0"/>
              </a:rPr>
              <a:t>ويتضح ذلك في الشكل التالي:</a:t>
            </a:r>
            <a:endParaRPr lang="en-US" sz="2000" dirty="0" smtClean="0">
              <a:solidFill>
                <a:schemeClr val="tx1">
                  <a:lumMod val="75000"/>
                  <a:lumOff val="25000"/>
                </a:schemeClr>
              </a:solidFill>
              <a:latin typeface="Microsoft Sans Serif" pitchFamily="34" charset="0"/>
              <a:ea typeface="Times New Roman"/>
              <a:cs typeface="Microsoft Sans Serif"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EG" dirty="0" smtClean="0"/>
              <a:t>تابع الأثر الاقتصادي:</a:t>
            </a:r>
            <a:endParaRPr lang="ar-EG" dirty="0"/>
          </a:p>
        </p:txBody>
      </p:sp>
      <p:graphicFrame>
        <p:nvGraphicFramePr>
          <p:cNvPr id="6" name="Content Placeholder 5"/>
          <p:cNvGraphicFramePr>
            <a:graphicFrameLocks noGrp="1"/>
          </p:cNvGraphicFramePr>
          <p:nvPr>
            <p:ph idx="1"/>
          </p:nvPr>
        </p:nvGraphicFramePr>
        <p:xfrm>
          <a:off x="457200" y="2249488"/>
          <a:ext cx="8229600" cy="43243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1066800"/>
          </a:xfrm>
        </p:spPr>
        <p:txBody>
          <a:bodyPr/>
          <a:lstStyle/>
          <a:p>
            <a:pPr algn="r"/>
            <a:r>
              <a:rPr lang="ar-EG" dirty="0" smtClean="0"/>
              <a:t>تابع الأثر الاقتصادي:</a:t>
            </a:r>
            <a:endParaRPr lang="ar-EG" dirty="0"/>
          </a:p>
        </p:txBody>
      </p:sp>
      <p:sp>
        <p:nvSpPr>
          <p:cNvPr id="3" name="Content Placeholder 2"/>
          <p:cNvSpPr>
            <a:spLocks noGrp="1"/>
          </p:cNvSpPr>
          <p:nvPr>
            <p:ph idx="1"/>
          </p:nvPr>
        </p:nvSpPr>
        <p:spPr/>
        <p:txBody>
          <a:bodyPr>
            <a:normAutofit/>
          </a:bodyPr>
          <a:lstStyle/>
          <a:p>
            <a:pPr lvl="1" algn="just">
              <a:lnSpc>
                <a:spcPct val="150000"/>
              </a:lnSpc>
            </a:pPr>
            <a:r>
              <a:rPr lang="ar-EG" sz="2000" dirty="0" smtClean="0">
                <a:solidFill>
                  <a:schemeClr val="tx1">
                    <a:lumMod val="75000"/>
                    <a:lumOff val="25000"/>
                  </a:schemeClr>
                </a:solidFill>
                <a:latin typeface="Microsoft Sans Serif" pitchFamily="34" charset="0"/>
                <a:ea typeface="Times New Roman"/>
                <a:cs typeface="Microsoft Sans Serif" pitchFamily="34" charset="0"/>
              </a:rPr>
              <a:t>أكثر القطاعات التي تتأثر بقطاع الاتصالات من خلال اعتماده عليها في مُدخلاته هي الصناعة، الكهرباء، البترول والتجارة والقطاع المالي، ويسمى ذلك بالتشابكات الخلفية للقطاع.</a:t>
            </a:r>
            <a:endParaRPr lang="en-US" sz="2000" dirty="0" smtClean="0">
              <a:solidFill>
                <a:schemeClr val="tx1">
                  <a:lumMod val="75000"/>
                  <a:lumOff val="25000"/>
                </a:schemeClr>
              </a:solidFill>
              <a:latin typeface="Microsoft Sans Serif" pitchFamily="34" charset="0"/>
              <a:ea typeface="Times New Roman"/>
              <a:cs typeface="Microsoft Sans Serif" pitchFamily="34" charset="0"/>
            </a:endParaRPr>
          </a:p>
          <a:p>
            <a:pPr lvl="1" algn="just">
              <a:lnSpc>
                <a:spcPct val="150000"/>
              </a:lnSpc>
            </a:pPr>
            <a:r>
              <a:rPr lang="ar-EG" sz="2000" dirty="0" smtClean="0">
                <a:solidFill>
                  <a:schemeClr val="tx1">
                    <a:lumMod val="75000"/>
                    <a:lumOff val="25000"/>
                  </a:schemeClr>
                </a:solidFill>
                <a:latin typeface="Microsoft Sans Serif" pitchFamily="34" charset="0"/>
                <a:ea typeface="Times New Roman"/>
                <a:cs typeface="Microsoft Sans Serif" pitchFamily="34" charset="0"/>
              </a:rPr>
              <a:t>أما أكثر القطاعات التي تتأثر بقطاع الاتصالات من خلال اعتمادها عليه في مدهم بالمُدخلات هي التجارة والقطاع المالي ، الاتصالات، النقل، الصحة، السياحة والتعليم، فيما يسمى بالتشابكات الأمامية.</a:t>
            </a:r>
          </a:p>
          <a:p>
            <a:pPr lvl="1" algn="just">
              <a:lnSpc>
                <a:spcPct val="150000"/>
              </a:lnSpc>
            </a:pPr>
            <a:r>
              <a:rPr lang="ar-EG" sz="2000" dirty="0" smtClean="0">
                <a:solidFill>
                  <a:schemeClr val="tx1">
                    <a:lumMod val="75000"/>
                    <a:lumOff val="25000"/>
                  </a:schemeClr>
                </a:solidFill>
                <a:latin typeface="Microsoft Sans Serif" pitchFamily="34" charset="0"/>
                <a:ea typeface="Times New Roman"/>
                <a:cs typeface="Microsoft Sans Serif" pitchFamily="34" charset="0"/>
              </a:rPr>
              <a:t>ويتضح ذلك بالنسب المئوية في الأشكال التالية:</a:t>
            </a:r>
          </a:p>
          <a:p>
            <a:pPr>
              <a:lnSpc>
                <a:spcPct val="150000"/>
              </a:lnSpc>
            </a:pPr>
            <a:endParaRPr lang="ar-EG" sz="2000" dirty="0">
              <a:solidFill>
                <a:schemeClr val="tx1">
                  <a:lumMod val="75000"/>
                  <a:lumOff val="25000"/>
                </a:schemeClr>
              </a:solidFill>
              <a:latin typeface="Microsoft Sans Serif" pitchFamily="34" charset="0"/>
              <a:cs typeface="Microsoft Sans Serif"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764704"/>
            <a:ext cx="8229600" cy="1066800"/>
          </a:xfrm>
        </p:spPr>
        <p:txBody>
          <a:bodyPr/>
          <a:lstStyle/>
          <a:p>
            <a:pPr algn="r"/>
            <a:r>
              <a:rPr lang="ar-EG" dirty="0" smtClean="0"/>
              <a:t>تابع الأثر الاقتصادي</a:t>
            </a:r>
            <a:endParaRPr lang="ar-EG" dirty="0"/>
          </a:p>
        </p:txBody>
      </p:sp>
      <p:graphicFrame>
        <p:nvGraphicFramePr>
          <p:cNvPr id="7" name="Content Placeholder 6"/>
          <p:cNvGraphicFramePr>
            <a:graphicFrameLocks noGrp="1"/>
          </p:cNvGraphicFramePr>
          <p:nvPr>
            <p:ph sz="half" idx="2"/>
          </p:nvPr>
        </p:nvGraphicFramePr>
        <p:xfrm>
          <a:off x="4644008" y="1772816"/>
          <a:ext cx="4038600" cy="482453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ontent Placeholder 7"/>
          <p:cNvGraphicFramePr>
            <a:graphicFrameLocks noGrp="1"/>
          </p:cNvGraphicFramePr>
          <p:nvPr>
            <p:ph sz="half" idx="1"/>
          </p:nvPr>
        </p:nvGraphicFramePr>
        <p:xfrm>
          <a:off x="467544" y="1772816"/>
          <a:ext cx="4038600" cy="481399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1066800"/>
          </a:xfrm>
        </p:spPr>
        <p:txBody>
          <a:bodyPr/>
          <a:lstStyle/>
          <a:p>
            <a:pPr algn="r"/>
            <a:r>
              <a:rPr lang="ar-EG" dirty="0" smtClean="0"/>
              <a:t>الأثر الاجتماعي</a:t>
            </a:r>
            <a:endParaRPr lang="ar-EG" dirty="0"/>
          </a:p>
        </p:txBody>
      </p:sp>
      <p:sp>
        <p:nvSpPr>
          <p:cNvPr id="3" name="Content Placeholder 2"/>
          <p:cNvSpPr>
            <a:spLocks noGrp="1"/>
          </p:cNvSpPr>
          <p:nvPr>
            <p:ph idx="1"/>
          </p:nvPr>
        </p:nvSpPr>
        <p:spPr>
          <a:xfrm>
            <a:off x="457200" y="1628800"/>
            <a:ext cx="8435280" cy="4945736"/>
          </a:xfrm>
        </p:spPr>
        <p:txBody>
          <a:bodyPr/>
          <a:lstStyle/>
          <a:p>
            <a:pPr lvl="1"/>
            <a:r>
              <a:rPr lang="ar-EG" dirty="0" smtClean="0">
                <a:solidFill>
                  <a:schemeClr val="tx1">
                    <a:lumMod val="85000"/>
                    <a:lumOff val="15000"/>
                  </a:schemeClr>
                </a:solidFill>
                <a:latin typeface="Microsoft Sans Serif" pitchFamily="34" charset="0"/>
                <a:cs typeface="Microsoft Sans Serif" pitchFamily="34" charset="0"/>
              </a:rPr>
              <a:t>يمتد اثر قطاع الاتصالات وتكنولوجيا المعلومات إلى كل أرجاء المجتمع خاصة </a:t>
            </a:r>
            <a:r>
              <a:rPr lang="ar-EG" dirty="0" err="1" smtClean="0">
                <a:solidFill>
                  <a:schemeClr val="tx1">
                    <a:lumMod val="85000"/>
                    <a:lumOff val="15000"/>
                  </a:schemeClr>
                </a:solidFill>
                <a:latin typeface="Microsoft Sans Serif" pitchFamily="34" charset="0"/>
                <a:cs typeface="Microsoft Sans Serif" pitchFamily="34" charset="0"/>
              </a:rPr>
              <a:t>قطاعى</a:t>
            </a:r>
            <a:r>
              <a:rPr lang="ar-EG" dirty="0" smtClean="0">
                <a:solidFill>
                  <a:schemeClr val="tx1">
                    <a:lumMod val="85000"/>
                    <a:lumOff val="15000"/>
                  </a:schemeClr>
                </a:solidFill>
                <a:latin typeface="Microsoft Sans Serif" pitchFamily="34" charset="0"/>
                <a:cs typeface="Microsoft Sans Serif" pitchFamily="34" charset="0"/>
              </a:rPr>
              <a:t> الصحة والتعليم.</a:t>
            </a:r>
          </a:p>
          <a:p>
            <a:pPr lvl="1"/>
            <a:endParaRPr lang="ar-EG" dirty="0" smtClean="0">
              <a:solidFill>
                <a:schemeClr val="tx1">
                  <a:lumMod val="85000"/>
                  <a:lumOff val="15000"/>
                </a:schemeClr>
              </a:solidFill>
              <a:latin typeface="Microsoft Sans Serif" pitchFamily="34" charset="0"/>
              <a:cs typeface="Microsoft Sans Serif" pitchFamily="34" charset="0"/>
            </a:endParaRPr>
          </a:p>
          <a:p>
            <a:pPr lvl="1"/>
            <a:endParaRPr lang="ar-EG" dirty="0" smtClean="0">
              <a:solidFill>
                <a:schemeClr val="tx1">
                  <a:lumMod val="85000"/>
                  <a:lumOff val="15000"/>
                </a:schemeClr>
              </a:solidFill>
              <a:latin typeface="Microsoft Sans Serif" pitchFamily="34" charset="0"/>
              <a:cs typeface="Microsoft Sans Serif" pitchFamily="34" charset="0"/>
            </a:endParaRPr>
          </a:p>
          <a:p>
            <a:endParaRPr lang="ar-EG" dirty="0" smtClean="0">
              <a:solidFill>
                <a:schemeClr val="tx1">
                  <a:lumMod val="85000"/>
                  <a:lumOff val="15000"/>
                </a:schemeClr>
              </a:solidFill>
              <a:latin typeface="Microsoft Sans Serif" pitchFamily="34" charset="0"/>
              <a:cs typeface="Microsoft Sans Serif" pitchFamily="34" charset="0"/>
            </a:endParaRPr>
          </a:p>
          <a:p>
            <a:endParaRPr lang="ar-EG" dirty="0">
              <a:solidFill>
                <a:schemeClr val="tx1">
                  <a:lumMod val="85000"/>
                  <a:lumOff val="15000"/>
                </a:schemeClr>
              </a:solidFill>
              <a:latin typeface="Microsoft Sans Serif" pitchFamily="34" charset="0"/>
              <a:cs typeface="Microsoft Sans Serif" pitchFamily="34" charset="0"/>
            </a:endParaRPr>
          </a:p>
        </p:txBody>
      </p:sp>
      <p:graphicFrame>
        <p:nvGraphicFramePr>
          <p:cNvPr id="4" name="Diagram 3"/>
          <p:cNvGraphicFramePr/>
          <p:nvPr/>
        </p:nvGraphicFramePr>
        <p:xfrm>
          <a:off x="1115616" y="2708920"/>
          <a:ext cx="6624736"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908720"/>
            <a:ext cx="8445624" cy="648072"/>
          </a:xfrm>
        </p:spPr>
        <p:txBody>
          <a:bodyPr>
            <a:normAutofit fontScale="90000"/>
          </a:bodyPr>
          <a:lstStyle/>
          <a:p>
            <a:pPr algn="r">
              <a:buFont typeface="Arial" pitchFamily="34" charset="0"/>
              <a:buChar char="•"/>
            </a:pPr>
            <a:r>
              <a:rPr lang="ar-EG" sz="3100" b="1" dirty="0" smtClean="0">
                <a:solidFill>
                  <a:schemeClr val="tx1"/>
                </a:solidFill>
                <a:latin typeface="Microsoft Sans Serif" pitchFamily="34" charset="0"/>
                <a:ea typeface="+mn-ea"/>
                <a:cs typeface="Microsoft Sans Serif" pitchFamily="34" charset="0"/>
              </a:rPr>
              <a:t> استخدامات الأطباء لخدمات الاتصالات وتكنولوجيا المعلومات</a:t>
            </a:r>
            <a:r>
              <a:rPr lang="en-US" dirty="0" smtClean="0">
                <a:latin typeface="Microsoft Sans Serif" pitchFamily="34" charset="0"/>
                <a:cs typeface="Microsoft Sans Serif" pitchFamily="34" charset="0"/>
              </a:rPr>
              <a:t/>
            </a:r>
            <a:br>
              <a:rPr lang="en-US" dirty="0" smtClean="0">
                <a:latin typeface="Microsoft Sans Serif" pitchFamily="34" charset="0"/>
                <a:cs typeface="Microsoft Sans Serif" pitchFamily="34" charset="0"/>
              </a:rPr>
            </a:br>
            <a:endParaRPr lang="en-US" dirty="0">
              <a:latin typeface="Microsoft Sans Serif" pitchFamily="34" charset="0"/>
              <a:cs typeface="Microsoft Sans Serif" pitchFamily="34" charset="0"/>
            </a:endParaRPr>
          </a:p>
        </p:txBody>
      </p:sp>
      <p:graphicFrame>
        <p:nvGraphicFramePr>
          <p:cNvPr id="4" name="Content Placeholder 3"/>
          <p:cNvGraphicFramePr>
            <a:graphicFrameLocks noGrp="1"/>
          </p:cNvGraphicFramePr>
          <p:nvPr>
            <p:ph idx="1"/>
          </p:nvPr>
        </p:nvGraphicFramePr>
        <p:xfrm>
          <a:off x="539552" y="1412776"/>
          <a:ext cx="8147248" cy="3528392"/>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p:cNvSpPr/>
          <p:nvPr/>
        </p:nvSpPr>
        <p:spPr>
          <a:xfrm>
            <a:off x="539552" y="5085184"/>
            <a:ext cx="8136904"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just"/>
            <a:r>
              <a:rPr lang="ar-EG" sz="2400" dirty="0" smtClean="0">
                <a:solidFill>
                  <a:schemeClr val="tx1"/>
                </a:solidFill>
                <a:latin typeface="Microsoft Sans Serif" pitchFamily="34" charset="0"/>
                <a:cs typeface="Microsoft Sans Serif" pitchFamily="34" charset="0"/>
              </a:rPr>
              <a:t>أكثر من 80% من الأطباء يستخدمون الحاسب الآلي و الانترنت، 65% من الأطباء لديهم بريد الكتروني ، يعزى هذا الى الانتشار الواسع لاستخدام خدمات الاتصالات وتكنولوجيا المعلومات فى قطاع الصحة. </a:t>
            </a:r>
            <a:endParaRPr lang="en-US" sz="2400" dirty="0" smtClean="0">
              <a:solidFill>
                <a:schemeClr val="tx1"/>
              </a:solidFill>
              <a:latin typeface="Microsoft Sans Serif" pitchFamily="34" charset="0"/>
              <a:cs typeface="Microsoft Sans Serif"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04664"/>
            <a:ext cx="8784976" cy="1066800"/>
          </a:xfrm>
        </p:spPr>
        <p:txBody>
          <a:bodyPr>
            <a:normAutofit/>
          </a:bodyPr>
          <a:lstStyle/>
          <a:p>
            <a:pPr algn="r"/>
            <a:r>
              <a:rPr lang="ar-EG" sz="2800" dirty="0" smtClean="0"/>
              <a:t>اثر قطاع الاتصالات وتكنولوجيا المعلومات على قطاع الصحة: </a:t>
            </a:r>
            <a:endParaRPr lang="en-US" sz="2800" dirty="0"/>
          </a:p>
        </p:txBody>
      </p:sp>
      <p:sp>
        <p:nvSpPr>
          <p:cNvPr id="3" name="Content Placeholder 2"/>
          <p:cNvSpPr>
            <a:spLocks noGrp="1"/>
          </p:cNvSpPr>
          <p:nvPr>
            <p:ph idx="1"/>
          </p:nvPr>
        </p:nvSpPr>
        <p:spPr>
          <a:xfrm>
            <a:off x="467544" y="1268760"/>
            <a:ext cx="8496944" cy="4801720"/>
          </a:xfrm>
        </p:spPr>
        <p:txBody>
          <a:bodyPr/>
          <a:lstStyle/>
          <a:p>
            <a:r>
              <a:rPr lang="ar-EG" b="1" dirty="0" smtClean="0">
                <a:latin typeface="Microsoft Sans Serif" pitchFamily="34" charset="0"/>
                <a:cs typeface="Microsoft Sans Serif" pitchFamily="34" charset="0"/>
              </a:rPr>
              <a:t>استخدامات المستشفيات لخدمات الاتصالات وتكنولوجيا المعلومات</a:t>
            </a:r>
            <a:endParaRPr lang="en-US" b="1" dirty="0">
              <a:latin typeface="Microsoft Sans Serif" pitchFamily="34" charset="0"/>
              <a:cs typeface="Microsoft Sans Serif" pitchFamily="34" charset="0"/>
            </a:endParaRPr>
          </a:p>
        </p:txBody>
      </p:sp>
      <p:graphicFrame>
        <p:nvGraphicFramePr>
          <p:cNvPr id="4" name="Chart 3"/>
          <p:cNvGraphicFramePr>
            <a:graphicFrameLocks noGrp="1"/>
          </p:cNvGraphicFramePr>
          <p:nvPr/>
        </p:nvGraphicFramePr>
        <p:xfrm>
          <a:off x="467544" y="1844824"/>
          <a:ext cx="8280920" cy="48245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23528" y="764704"/>
            <a:ext cx="8460432" cy="1130374"/>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nSpc>
                <a:spcPct val="150000"/>
              </a:lnSpc>
            </a:pPr>
            <a:r>
              <a:rPr lang="ar-EG" sz="2400" dirty="0" smtClean="0">
                <a:latin typeface="Microsoft Sans Serif" pitchFamily="34" charset="0"/>
                <a:cs typeface="Microsoft Sans Serif" pitchFamily="34" charset="0"/>
              </a:rPr>
              <a:t>أهمية استخدام خدمات الاتصالات وتكنولوجيا المعلومات في القطاع الصحي ظهر واضحا في استخدامات المستشفيات والأطباء:</a:t>
            </a:r>
          </a:p>
        </p:txBody>
      </p:sp>
      <p:sp>
        <p:nvSpPr>
          <p:cNvPr id="9" name="Content Placeholder 8"/>
          <p:cNvSpPr>
            <a:spLocks noGrp="1"/>
          </p:cNvSpPr>
          <p:nvPr>
            <p:ph idx="1"/>
          </p:nvPr>
        </p:nvSpPr>
        <p:spPr>
          <a:xfrm>
            <a:off x="467544" y="1844824"/>
            <a:ext cx="8229600" cy="4680520"/>
          </a:xfrm>
        </p:spPr>
        <p:txBody>
          <a:bodyPr>
            <a:normAutofit lnSpcReduction="10000"/>
          </a:bodyPr>
          <a:lstStyle/>
          <a:p>
            <a:pPr algn="just">
              <a:lnSpc>
                <a:spcPct val="150000"/>
              </a:lnSpc>
              <a:buNone/>
            </a:pPr>
            <a:r>
              <a:rPr lang="ar-EG" sz="2000" dirty="0" smtClean="0">
                <a:latin typeface="Microsoft Sans Serif" pitchFamily="34" charset="0"/>
                <a:cs typeface="Microsoft Sans Serif" pitchFamily="34" charset="0"/>
              </a:rPr>
              <a:t>تشير النتائج إلى أن:</a:t>
            </a:r>
          </a:p>
          <a:p>
            <a:pPr algn="just">
              <a:lnSpc>
                <a:spcPct val="150000"/>
              </a:lnSpc>
              <a:buFont typeface="Arial" pitchFamily="34" charset="0"/>
              <a:buChar char="•"/>
            </a:pPr>
            <a:r>
              <a:rPr lang="ar-EG" sz="2000" dirty="0" smtClean="0">
                <a:latin typeface="Microsoft Sans Serif" pitchFamily="34" charset="0"/>
                <a:cs typeface="Microsoft Sans Serif" pitchFamily="34" charset="0"/>
              </a:rPr>
              <a:t>85% من المستشفيات أن استخدام خدمات الاتصالات وتكنولوجيا المعلومات له دور بالغ في ” زيادة  قدرة الجهاز الطبي على الإطلاع بشكل دائم على أحدث المستجدات الطبية ( الامراض /علاجات / اجهزة) ”.</a:t>
            </a:r>
          </a:p>
          <a:p>
            <a:pPr algn="just">
              <a:lnSpc>
                <a:spcPct val="150000"/>
              </a:lnSpc>
              <a:buFont typeface="Arial" pitchFamily="34" charset="0"/>
              <a:buChar char="•"/>
            </a:pPr>
            <a:r>
              <a:rPr lang="ar-EG" sz="2000" dirty="0" smtClean="0">
                <a:latin typeface="Microsoft Sans Serif" pitchFamily="34" charset="0"/>
                <a:cs typeface="Microsoft Sans Serif" pitchFamily="34" charset="0"/>
              </a:rPr>
              <a:t>أكثر من 60% من المستشفيات أن استخدام خدمات الاتصالات وتكنولوجيا المعلومات ساعد على سرعة ودقة تشخيص الأمراض وسرعة استجابة المستشفيات لخدمات الطوارئ وزيادة كفاءة  الممرضين والفنيين والعاملين بالمستشفيات.</a:t>
            </a:r>
          </a:p>
          <a:p>
            <a:pPr algn="just">
              <a:lnSpc>
                <a:spcPct val="150000"/>
              </a:lnSpc>
              <a:buFont typeface="Arial" pitchFamily="34" charset="0"/>
              <a:buChar char="•"/>
            </a:pPr>
            <a:r>
              <a:rPr lang="ar-EG" sz="2000" dirty="0" smtClean="0">
                <a:latin typeface="Microsoft Sans Serif" pitchFamily="34" charset="0"/>
                <a:cs typeface="Microsoft Sans Serif" pitchFamily="34" charset="0"/>
              </a:rPr>
              <a:t>أكثر من 55% من المستشفيات أن استخدامات خدمات الاتصالات وتكنولوجيا المعلومات ساعدت على سهولة تعامل الأطباء مع عدد اكبر من المرضى بأقل وقت ومجهود وسهولة التوصل بين وحدات المستشفى وإتاحة فرصة اكبر للبحث والتطوير.</a:t>
            </a:r>
          </a:p>
          <a:p>
            <a:pPr algn="just">
              <a:lnSpc>
                <a:spcPct val="150000"/>
              </a:lnSpc>
            </a:pPr>
            <a:endParaRPr lang="en-US" sz="2000" dirty="0">
              <a:latin typeface="Microsoft Sans Serif" pitchFamily="34" charset="0"/>
              <a:cs typeface="Microsoft Sans Serif"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79512" y="706016"/>
            <a:ext cx="8712968" cy="1066800"/>
          </a:xfrm>
          <a:prstGeom prst="rect">
            <a:avLst/>
          </a:prstGeom>
        </p:spPr>
        <p:txBody>
          <a:bodyPr>
            <a:no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EG" sz="2400" b="0" i="0" u="sng" strike="noStrike" kern="1200" cap="none" spc="0" normalizeH="0" baseline="0" noProof="0" dirty="0" smtClean="0">
                <a:ln>
                  <a:noFill/>
                </a:ln>
                <a:solidFill>
                  <a:schemeClr val="tx2"/>
                </a:solidFill>
                <a:effectLst/>
                <a:uLnTx/>
                <a:uFillTx/>
                <a:latin typeface="+mj-lt"/>
                <a:ea typeface="+mj-ea"/>
                <a:cs typeface="+mj-cs"/>
              </a:rPr>
              <a:t>استخدامات</a:t>
            </a:r>
            <a:r>
              <a:rPr kumimoji="0" lang="ar-EG" sz="2400" b="0" i="0" u="sng" strike="noStrike" kern="1200" cap="none" spc="0" normalizeH="0" noProof="0" dirty="0" smtClean="0">
                <a:ln>
                  <a:noFill/>
                </a:ln>
                <a:solidFill>
                  <a:schemeClr val="tx2"/>
                </a:solidFill>
                <a:effectLst/>
                <a:uLnTx/>
                <a:uFillTx/>
                <a:latin typeface="+mj-lt"/>
                <a:ea typeface="+mj-ea"/>
                <a:cs typeface="+mj-cs"/>
              </a:rPr>
              <a:t> </a:t>
            </a:r>
            <a:r>
              <a:rPr kumimoji="0" lang="ar-EG" sz="2400" b="0" i="0" u="sng" strike="noStrike" kern="1200" cap="none" spc="0" normalizeH="0" baseline="0" noProof="0" dirty="0" smtClean="0">
                <a:ln>
                  <a:noFill/>
                </a:ln>
                <a:solidFill>
                  <a:schemeClr val="tx2"/>
                </a:solidFill>
                <a:effectLst/>
                <a:uLnTx/>
                <a:uFillTx/>
                <a:latin typeface="+mj-lt"/>
                <a:ea typeface="+mj-ea"/>
                <a:cs typeface="+mj-cs"/>
              </a:rPr>
              <a:t>قطاع الاتصالات وتكنولوجيا المعلومات </a:t>
            </a:r>
            <a:r>
              <a:rPr lang="ar-EG" sz="2400" u="sng" dirty="0" smtClean="0">
                <a:solidFill>
                  <a:schemeClr val="tx2"/>
                </a:solidFill>
                <a:latin typeface="+mj-lt"/>
                <a:ea typeface="+mj-ea"/>
                <a:cs typeface="+mj-cs"/>
              </a:rPr>
              <a:t>في</a:t>
            </a:r>
            <a:r>
              <a:rPr kumimoji="0" lang="ar-EG" sz="2400" b="0" i="0" u="sng" strike="noStrike" kern="1200" cap="none" spc="0" normalizeH="0" baseline="0" noProof="0" dirty="0" smtClean="0">
                <a:ln>
                  <a:noFill/>
                </a:ln>
                <a:solidFill>
                  <a:schemeClr val="tx2"/>
                </a:solidFill>
                <a:effectLst/>
                <a:uLnTx/>
                <a:uFillTx/>
                <a:latin typeface="+mj-lt"/>
                <a:ea typeface="+mj-ea"/>
                <a:cs typeface="+mj-cs"/>
              </a:rPr>
              <a:t> قطاع التعليم:</a:t>
            </a:r>
          </a:p>
          <a:p>
            <a:pPr marL="0" marR="0" lvl="0" indent="0" algn="r" defTabSz="914400" rtl="1" eaLnBrk="1" fontAlgn="auto" latinLnBrk="0" hangingPunct="1">
              <a:lnSpc>
                <a:spcPct val="100000"/>
              </a:lnSpc>
              <a:spcBef>
                <a:spcPct val="0"/>
              </a:spcBef>
              <a:spcAft>
                <a:spcPts val="0"/>
              </a:spcAft>
              <a:buClrTx/>
              <a:buSzTx/>
              <a:buFontTx/>
              <a:buNone/>
              <a:tabLst/>
              <a:defRPr/>
            </a:pPr>
            <a:r>
              <a:rPr lang="ar-EG" sz="2400" dirty="0" smtClean="0">
                <a:solidFill>
                  <a:schemeClr val="tx2"/>
                </a:solidFill>
                <a:latin typeface="+mj-lt"/>
                <a:ea typeface="+mj-ea"/>
                <a:cs typeface="+mj-cs"/>
              </a:rPr>
              <a:t>1) التعليم قبل الجامعي</a:t>
            </a:r>
            <a:r>
              <a:rPr kumimoji="0" lang="ar-EG" sz="2400" b="0" i="0" u="none" strike="noStrike" kern="1200" cap="none" spc="0" normalizeH="0" baseline="0" noProof="0" dirty="0" smtClean="0">
                <a:ln>
                  <a:noFill/>
                </a:ln>
                <a:solidFill>
                  <a:schemeClr val="tx2"/>
                </a:solidFill>
                <a:effectLst/>
                <a:uLnTx/>
                <a:uFillTx/>
                <a:latin typeface="+mj-lt"/>
                <a:ea typeface="+mj-ea"/>
                <a:cs typeface="+mj-cs"/>
              </a:rPr>
              <a:t> </a:t>
            </a:r>
            <a:endParaRPr kumimoji="0" lang="en-US" sz="2400" b="0" i="0" u="none" strike="noStrike" kern="1200" cap="none" spc="0" normalizeH="0" baseline="0" noProof="0" dirty="0">
              <a:ln>
                <a:noFill/>
              </a:ln>
              <a:solidFill>
                <a:schemeClr val="tx2"/>
              </a:solidFill>
              <a:effectLst/>
              <a:uLnTx/>
              <a:uFillTx/>
              <a:latin typeface="+mj-lt"/>
              <a:ea typeface="+mj-ea"/>
              <a:cs typeface="+mj-cs"/>
            </a:endParaRPr>
          </a:p>
        </p:txBody>
      </p:sp>
      <p:graphicFrame>
        <p:nvGraphicFramePr>
          <p:cNvPr id="3" name="Chart 2"/>
          <p:cNvGraphicFramePr/>
          <p:nvPr/>
        </p:nvGraphicFramePr>
        <p:xfrm>
          <a:off x="467544" y="2060848"/>
          <a:ext cx="7953375"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p:cNvSpPr txBox="1"/>
          <p:nvPr/>
        </p:nvSpPr>
        <p:spPr>
          <a:xfrm>
            <a:off x="2267744" y="1484784"/>
            <a:ext cx="5472608" cy="523220"/>
          </a:xfrm>
          <a:prstGeom prst="rect">
            <a:avLst/>
          </a:prstGeom>
          <a:noFill/>
        </p:spPr>
        <p:txBody>
          <a:bodyPr wrap="square" rtlCol="0">
            <a:spAutoFit/>
          </a:bodyPr>
          <a:lstStyle/>
          <a:p>
            <a:r>
              <a:rPr lang="ar-EG" sz="2800" b="1" dirty="0" smtClean="0">
                <a:latin typeface="Microsoft Sans Serif" pitchFamily="34" charset="0"/>
                <a:cs typeface="Microsoft Sans Serif" pitchFamily="34" charset="0"/>
              </a:rPr>
              <a:t>استخدام المدرسين للحاسب الآلي و الانترنت</a:t>
            </a:r>
            <a:endParaRPr lang="en-US" sz="2800" b="1" dirty="0">
              <a:latin typeface="Microsoft Sans Serif" pitchFamily="34" charset="0"/>
              <a:cs typeface="Microsoft Sans Serif"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539552" y="1772816"/>
          <a:ext cx="8280920" cy="453650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3059832" y="908720"/>
            <a:ext cx="5472608" cy="523220"/>
          </a:xfrm>
          <a:prstGeom prst="rect">
            <a:avLst/>
          </a:prstGeom>
          <a:noFill/>
        </p:spPr>
        <p:txBody>
          <a:bodyPr wrap="square" rtlCol="0">
            <a:spAutoFit/>
          </a:bodyPr>
          <a:lstStyle/>
          <a:p>
            <a:r>
              <a:rPr lang="ar-EG" sz="2800" b="1" dirty="0" smtClean="0">
                <a:latin typeface="Microsoft Sans Serif" pitchFamily="34" charset="0"/>
                <a:cs typeface="Microsoft Sans Serif" pitchFamily="34" charset="0"/>
              </a:rPr>
              <a:t>استخدام الطلبة للحاسب الآلي و الانترنت</a:t>
            </a:r>
            <a:endParaRPr lang="en-US" sz="2800" b="1" dirty="0">
              <a:latin typeface="Microsoft Sans Serif" pitchFamily="34" charset="0"/>
              <a:cs typeface="Microsoft Sans Serif" pitchFamily="34" charset="0"/>
            </a:endParaRPr>
          </a:p>
        </p:txBody>
      </p:sp>
      <p:sp>
        <p:nvSpPr>
          <p:cNvPr id="6" name="Rectangle 5"/>
          <p:cNvSpPr/>
          <p:nvPr/>
        </p:nvSpPr>
        <p:spPr>
          <a:xfrm>
            <a:off x="5508104" y="6237312"/>
            <a:ext cx="2154757" cy="307777"/>
          </a:xfrm>
          <a:prstGeom prst="rect">
            <a:avLst/>
          </a:prstGeom>
        </p:spPr>
        <p:txBody>
          <a:bodyPr wrap="none">
            <a:spAutoFit/>
          </a:bodyPr>
          <a:lstStyle/>
          <a:p>
            <a:pPr algn="ctr">
              <a:defRPr sz="1400" b="0" i="0" u="none" strike="noStrike" kern="1200" baseline="0">
                <a:solidFill>
                  <a:prstClr val="black"/>
                </a:solidFill>
                <a:latin typeface="Microsoft Sans Serif" pitchFamily="34" charset="0"/>
                <a:ea typeface="+mn-ea"/>
                <a:cs typeface="Microsoft Sans Serif" pitchFamily="34" charset="0"/>
              </a:defRPr>
            </a:pPr>
            <a:r>
              <a:rPr lang="ar-EG" dirty="0" smtClean="0">
                <a:latin typeface="Microsoft Sans Serif" pitchFamily="34" charset="0"/>
                <a:cs typeface="Microsoft Sans Serif" pitchFamily="34" charset="0"/>
              </a:rPr>
              <a:t>% من إجمالي المدرسين في العينة</a:t>
            </a:r>
            <a:endParaRPr lang="en-US" dirty="0">
              <a:latin typeface="Microsoft Sans Serif" pitchFamily="34" charset="0"/>
              <a:cs typeface="Microsoft Sans Serif"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3528" y="1916832"/>
            <a:ext cx="8458200" cy="2747169"/>
          </a:xfrm>
        </p:spPr>
        <p:txBody>
          <a:bodyPr>
            <a:noAutofit/>
          </a:bodyPr>
          <a:lstStyle/>
          <a:p>
            <a:pPr marL="354013" indent="-354013" algn="r">
              <a:lnSpc>
                <a:spcPct val="150000"/>
              </a:lnSpc>
              <a:tabLst>
                <a:tab pos="0" algn="l"/>
              </a:tabLst>
            </a:pP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4800" b="1" dirty="0" smtClean="0">
                <a:cs typeface="Akhbar MT" pitchFamily="2" charset="-78"/>
              </a:rPr>
              <a:t/>
            </a:r>
            <a:br>
              <a:rPr lang="ar-EG" sz="4800" b="1" dirty="0" smtClean="0">
                <a:cs typeface="Akhbar MT" pitchFamily="2" charset="-78"/>
              </a:rPr>
            </a:br>
            <a:r>
              <a:rPr lang="ar-EG" sz="3600" dirty="0" smtClean="0"/>
              <a:t>”التجربة المصرية في قياس أثر الاتصالات </a:t>
            </a:r>
            <a:br>
              <a:rPr lang="ar-EG" sz="3600" dirty="0" smtClean="0"/>
            </a:br>
            <a:r>
              <a:rPr lang="ar-EG" sz="3600" dirty="0" smtClean="0"/>
              <a:t>وتكنولوجيا  </a:t>
            </a:r>
            <a:r>
              <a:rPr lang="ar-EG" sz="3600" dirty="0" smtClean="0"/>
              <a:t>المعلومات</a:t>
            </a:r>
            <a:r>
              <a:rPr lang="en-US" sz="3600" dirty="0" smtClean="0"/>
              <a:t> </a:t>
            </a:r>
            <a:r>
              <a:rPr lang="ar-EG" sz="3600" dirty="0" smtClean="0"/>
              <a:t> </a:t>
            </a:r>
            <a:r>
              <a:rPr lang="ar-EG" sz="3600" dirty="0" smtClean="0"/>
              <a:t>وخريطة الطريق للمشروع العربي لقياس الأثر</a:t>
            </a:r>
            <a:r>
              <a:rPr lang="ar-EG" sz="3600" dirty="0" smtClean="0"/>
              <a:t>“</a:t>
            </a:r>
            <a:r>
              <a:rPr lang="ar-EG" sz="4800" b="1" dirty="0" smtClean="0">
                <a:cs typeface="Akhbar MT" pitchFamily="2" charset="-78"/>
              </a:rPr>
              <a:t/>
            </a:r>
            <a:br>
              <a:rPr lang="ar-EG" sz="4800" b="1" dirty="0" smtClean="0">
                <a:cs typeface="Akhbar MT" pitchFamily="2" charset="-78"/>
              </a:rPr>
            </a:br>
            <a:endParaRPr lang="ar-EG" sz="4800" b="1" dirty="0">
              <a:cs typeface="Akhbar MT" pitchFamily="2" charset="-78"/>
            </a:endParaRPr>
          </a:p>
        </p:txBody>
      </p:sp>
      <p:sp>
        <p:nvSpPr>
          <p:cNvPr id="3" name="Subtitle 2"/>
          <p:cNvSpPr>
            <a:spLocks noGrp="1"/>
          </p:cNvSpPr>
          <p:nvPr>
            <p:ph type="subTitle" idx="1"/>
          </p:nvPr>
        </p:nvSpPr>
        <p:spPr>
          <a:xfrm>
            <a:off x="457200" y="4124672"/>
            <a:ext cx="4953000" cy="1752600"/>
          </a:xfrm>
        </p:spPr>
        <p:txBody>
          <a:bodyPr/>
          <a:lstStyle/>
          <a:p>
            <a:pPr algn="ctr"/>
            <a:r>
              <a:rPr lang="ar-EG" b="1" dirty="0" smtClean="0"/>
              <a:t/>
            </a:r>
            <a:br>
              <a:rPr lang="ar-EG" b="1" dirty="0" smtClean="0"/>
            </a:br>
            <a:r>
              <a:rPr lang="ar-EG" b="1" dirty="0" smtClean="0"/>
              <a:t>د. نجوى الشناوي</a:t>
            </a:r>
          </a:p>
          <a:p>
            <a:pPr algn="ctr"/>
            <a:endParaRPr lang="ar-EG" b="1" dirty="0" smtClean="0"/>
          </a:p>
          <a:p>
            <a:pPr algn="ctr"/>
            <a:endParaRPr lang="ar-EG" b="1" dirty="0" smtClean="0"/>
          </a:p>
          <a:p>
            <a:pPr algn="ctr"/>
            <a:endParaRPr lang="ar-EG" b="1" dirty="0"/>
          </a:p>
        </p:txBody>
      </p:sp>
      <p:sp>
        <p:nvSpPr>
          <p:cNvPr id="133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EG"/>
          </a:p>
        </p:txBody>
      </p:sp>
      <p:sp>
        <p:nvSpPr>
          <p:cNvPr id="1331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EG"/>
          </a:p>
        </p:txBody>
      </p:sp>
      <p:sp>
        <p:nvSpPr>
          <p:cNvPr id="9" name="Subtitle 2"/>
          <p:cNvSpPr txBox="1">
            <a:spLocks/>
          </p:cNvSpPr>
          <p:nvPr/>
        </p:nvSpPr>
        <p:spPr>
          <a:xfrm>
            <a:off x="609600" y="4277072"/>
            <a:ext cx="4953000" cy="1752600"/>
          </a:xfrm>
          <a:prstGeom prst="rect">
            <a:avLst/>
          </a:prstGeom>
        </p:spPr>
        <p:txBody>
          <a:bodyPr vert="horz">
            <a:noAutofit/>
          </a:bodyPr>
          <a:lstStyle/>
          <a:p>
            <a:pPr marL="64008" marR="0" lvl="0" indent="0" algn="ctr" defTabSz="914400" rtl="1" eaLnBrk="1" fontAlgn="auto" latinLnBrk="0" hangingPunct="1">
              <a:lnSpc>
                <a:spcPct val="100000"/>
              </a:lnSpc>
              <a:spcBef>
                <a:spcPts val="300"/>
              </a:spcBef>
              <a:spcAft>
                <a:spcPts val="0"/>
              </a:spcAft>
              <a:buClr>
                <a:schemeClr val="accent3"/>
              </a:buClr>
              <a:buSzTx/>
              <a:buFont typeface="Georgia"/>
              <a:buNone/>
              <a:tabLst/>
              <a:defRPr/>
            </a:pPr>
            <a:endParaRPr lang="ar-EG" sz="1200" b="1" dirty="0" smtClean="0">
              <a:solidFill>
                <a:schemeClr val="tx2"/>
              </a:solidFill>
            </a:endParaRPr>
          </a:p>
          <a:p>
            <a:pPr marL="64008" marR="0" lvl="0" indent="0" algn="ctr" defTabSz="914400" rtl="1" eaLnBrk="1" fontAlgn="auto" latinLnBrk="0" hangingPunct="1">
              <a:lnSpc>
                <a:spcPct val="100000"/>
              </a:lnSpc>
              <a:spcBef>
                <a:spcPts val="300"/>
              </a:spcBef>
              <a:spcAft>
                <a:spcPts val="0"/>
              </a:spcAft>
              <a:buClr>
                <a:schemeClr val="accent3"/>
              </a:buClr>
              <a:buSzTx/>
              <a:buFont typeface="Georgia"/>
              <a:buNone/>
              <a:tabLst/>
              <a:defRPr/>
            </a:pPr>
            <a:endParaRPr lang="ar-EG" sz="1200" b="1" dirty="0" smtClean="0">
              <a:solidFill>
                <a:schemeClr val="tx2"/>
              </a:solidFill>
            </a:endParaRPr>
          </a:p>
          <a:p>
            <a:pPr marL="64008" marR="0" lvl="0" indent="0" algn="ctr" defTabSz="914400" rtl="1" eaLnBrk="1" fontAlgn="auto" latinLnBrk="0" hangingPunct="1">
              <a:lnSpc>
                <a:spcPct val="100000"/>
              </a:lnSpc>
              <a:spcBef>
                <a:spcPts val="300"/>
              </a:spcBef>
              <a:spcAft>
                <a:spcPts val="0"/>
              </a:spcAft>
              <a:buClr>
                <a:schemeClr val="accent3"/>
              </a:buClr>
              <a:buSzTx/>
              <a:buFont typeface="Georgia"/>
              <a:buNone/>
              <a:tabLst/>
              <a:defRPr/>
            </a:pPr>
            <a:endParaRPr lang="ar-EG" sz="1200" b="1" dirty="0" smtClean="0">
              <a:solidFill>
                <a:schemeClr val="tx2"/>
              </a:solidFill>
            </a:endParaRPr>
          </a:p>
          <a:p>
            <a:pPr marL="64008" marR="0" lvl="0" indent="0" algn="ctr" defTabSz="914400" rtl="1" eaLnBrk="1" fontAlgn="auto" latinLnBrk="0" hangingPunct="1">
              <a:lnSpc>
                <a:spcPct val="100000"/>
              </a:lnSpc>
              <a:spcBef>
                <a:spcPts val="300"/>
              </a:spcBef>
              <a:spcAft>
                <a:spcPts val="0"/>
              </a:spcAft>
              <a:buClr>
                <a:schemeClr val="accent3"/>
              </a:buClr>
              <a:buSzTx/>
              <a:buFont typeface="Georgia"/>
              <a:buNone/>
              <a:tabLst/>
              <a:defRPr/>
            </a:pPr>
            <a:r>
              <a:rPr lang="ar-EG" sz="1200" b="1" dirty="0" smtClean="0">
                <a:solidFill>
                  <a:schemeClr val="tx2"/>
                </a:solidFill>
              </a:rPr>
              <a:t>        </a:t>
            </a:r>
            <a:r>
              <a:rPr lang="ar-EG" b="1" dirty="0" smtClean="0">
                <a:solidFill>
                  <a:schemeClr val="tx2"/>
                </a:solidFill>
              </a:rPr>
              <a:t>مدير مركز المعلومات بالوزارة</a:t>
            </a:r>
            <a:r>
              <a:rPr kumimoji="0" lang="ar-EG" b="1" i="0" u="none" strike="noStrike" kern="1200" cap="none" spc="0" normalizeH="0" baseline="0" noProof="0" dirty="0" smtClean="0">
                <a:ln>
                  <a:noFill/>
                </a:ln>
                <a:solidFill>
                  <a:schemeClr val="tx2"/>
                </a:solidFill>
                <a:effectLst/>
                <a:uLnTx/>
                <a:uFillTx/>
                <a:latin typeface="+mn-lt"/>
                <a:ea typeface="+mn-ea"/>
                <a:cs typeface="+mn-cs"/>
              </a:rPr>
              <a:t>     </a:t>
            </a:r>
            <a:endParaRPr kumimoji="0" lang="ar-EG" sz="1200" b="1" i="0" u="none" strike="noStrike" kern="1200" cap="none" spc="0" normalizeH="0" baseline="0" noProof="0" dirty="0" smtClean="0">
              <a:ln>
                <a:noFill/>
              </a:ln>
              <a:solidFill>
                <a:schemeClr val="tx2"/>
              </a:solidFill>
              <a:effectLst/>
              <a:uLnTx/>
              <a:uFillTx/>
              <a:latin typeface="+mn-lt"/>
              <a:ea typeface="+mn-ea"/>
              <a:cs typeface="+mn-cs"/>
            </a:endParaRPr>
          </a:p>
          <a:p>
            <a:pPr marL="64008" marR="0" lvl="0" indent="0" algn="ctr" defTabSz="914400" rtl="1" eaLnBrk="1" fontAlgn="auto" latinLnBrk="0" hangingPunct="1">
              <a:lnSpc>
                <a:spcPct val="100000"/>
              </a:lnSpc>
              <a:spcBef>
                <a:spcPts val="300"/>
              </a:spcBef>
              <a:spcAft>
                <a:spcPts val="0"/>
              </a:spcAft>
              <a:buClr>
                <a:schemeClr val="accent3"/>
              </a:buClr>
              <a:buSzTx/>
              <a:buFont typeface="Georgia"/>
              <a:buNone/>
              <a:tabLst/>
              <a:defRPr/>
            </a:pPr>
            <a:endParaRPr lang="ar-EG" sz="1200" b="1" dirty="0">
              <a:solidFill>
                <a:schemeClr val="tx2"/>
              </a:solidFill>
            </a:endParaRPr>
          </a:p>
          <a:p>
            <a:pPr marL="64008" marR="0" lvl="0" indent="0" algn="ctr" defTabSz="914400" rtl="1" eaLnBrk="1" fontAlgn="auto" latinLnBrk="0" hangingPunct="1">
              <a:lnSpc>
                <a:spcPct val="100000"/>
              </a:lnSpc>
              <a:spcBef>
                <a:spcPts val="300"/>
              </a:spcBef>
              <a:spcAft>
                <a:spcPts val="0"/>
              </a:spcAft>
              <a:buClr>
                <a:schemeClr val="accent3"/>
              </a:buClr>
              <a:buSzTx/>
              <a:buFont typeface="Georgia"/>
              <a:buNone/>
              <a:tabLst/>
              <a:defRPr/>
            </a:pPr>
            <a:r>
              <a:rPr kumimoji="0" lang="ar-EG" b="1" i="0" u="none" strike="noStrike" kern="1200" cap="none" spc="0" normalizeH="0" baseline="0" noProof="0" dirty="0" smtClean="0">
                <a:ln>
                  <a:noFill/>
                </a:ln>
                <a:solidFill>
                  <a:schemeClr val="tx2"/>
                </a:solidFill>
                <a:effectLst/>
                <a:uLnTx/>
                <a:uFillTx/>
                <a:latin typeface="+mn-lt"/>
                <a:ea typeface="+mn-ea"/>
                <a:cs typeface="+mn-cs"/>
              </a:rPr>
              <a:t> يونيو 2012</a:t>
            </a:r>
            <a:r>
              <a:rPr kumimoji="0" lang="ar-EG" sz="1200" b="1" i="0" u="none" strike="noStrike" kern="1200" cap="none" spc="0" normalizeH="0" baseline="0" noProof="0" dirty="0" smtClean="0">
                <a:ln>
                  <a:noFill/>
                </a:ln>
                <a:solidFill>
                  <a:schemeClr val="tx2"/>
                </a:solidFill>
                <a:effectLst/>
                <a:uLnTx/>
                <a:uFillTx/>
                <a:latin typeface="+mn-lt"/>
                <a:ea typeface="+mn-ea"/>
                <a:cs typeface="+mn-cs"/>
              </a:rPr>
              <a:t> </a:t>
            </a:r>
            <a:br>
              <a:rPr kumimoji="0" lang="ar-EG" sz="1200" b="1" i="0" u="none" strike="noStrike" kern="1200" cap="none" spc="0" normalizeH="0" baseline="0" noProof="0" dirty="0" smtClean="0">
                <a:ln>
                  <a:noFill/>
                </a:ln>
                <a:solidFill>
                  <a:schemeClr val="tx2"/>
                </a:solidFill>
                <a:effectLst/>
                <a:uLnTx/>
                <a:uFillTx/>
                <a:latin typeface="+mn-lt"/>
                <a:ea typeface="+mn-ea"/>
                <a:cs typeface="+mn-cs"/>
              </a:rPr>
            </a:br>
            <a:r>
              <a:rPr kumimoji="0" lang="ar-EG" sz="1200" b="1" i="0" u="none" strike="noStrike" kern="1200" cap="none" spc="0" normalizeH="0" baseline="0" noProof="0" dirty="0" smtClean="0">
                <a:ln>
                  <a:noFill/>
                </a:ln>
                <a:solidFill>
                  <a:schemeClr val="tx2"/>
                </a:solidFill>
                <a:effectLst/>
                <a:uLnTx/>
                <a:uFillTx/>
                <a:latin typeface="+mn-lt"/>
                <a:ea typeface="+mn-ea"/>
                <a:cs typeface="+mn-cs"/>
              </a:rPr>
              <a:t/>
            </a:r>
            <a:br>
              <a:rPr kumimoji="0" lang="ar-EG" sz="1200" b="1" i="0" u="none" strike="noStrike" kern="1200" cap="none" spc="0" normalizeH="0" baseline="0" noProof="0" dirty="0" smtClean="0">
                <a:ln>
                  <a:noFill/>
                </a:ln>
                <a:solidFill>
                  <a:schemeClr val="tx2"/>
                </a:solidFill>
                <a:effectLst/>
                <a:uLnTx/>
                <a:uFillTx/>
                <a:latin typeface="+mn-lt"/>
                <a:ea typeface="+mn-ea"/>
                <a:cs typeface="+mn-cs"/>
              </a:rPr>
            </a:br>
            <a:endParaRPr kumimoji="0" lang="ar-EG" sz="1200" b="1"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860032" y="692696"/>
            <a:ext cx="3744416" cy="648072"/>
          </a:xfrm>
          <a:prstGeom prst="rect">
            <a:avLst/>
          </a:prstGeom>
        </p:spPr>
        <p:txBody>
          <a:bodyPr>
            <a:norm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lang="ar-EG" sz="2800" dirty="0" smtClean="0">
                <a:solidFill>
                  <a:schemeClr val="tx2"/>
                </a:solidFill>
                <a:latin typeface="+mj-lt"/>
                <a:ea typeface="+mj-ea"/>
                <a:cs typeface="+mj-cs"/>
              </a:rPr>
              <a:t>2) التعليم الجامعي</a:t>
            </a:r>
            <a:r>
              <a:rPr kumimoji="0" lang="ar-EG" sz="2800" b="0" i="0" u="none" strike="noStrike" kern="1200" cap="none" spc="0" normalizeH="0" baseline="0" noProof="0" dirty="0" smtClean="0">
                <a:ln>
                  <a:noFill/>
                </a:ln>
                <a:solidFill>
                  <a:schemeClr val="tx2"/>
                </a:solidFill>
                <a:effectLst/>
                <a:uLnTx/>
                <a:uFillTx/>
                <a:latin typeface="+mj-lt"/>
                <a:ea typeface="+mj-ea"/>
                <a:cs typeface="+mj-cs"/>
              </a:rPr>
              <a:t> </a:t>
            </a:r>
            <a:endParaRPr kumimoji="0" lang="en-US" sz="2800" b="0" i="0" u="none" strike="noStrike" kern="1200" cap="none" spc="0" normalizeH="0" baseline="0" noProof="0" dirty="0">
              <a:ln>
                <a:noFill/>
              </a:ln>
              <a:solidFill>
                <a:schemeClr val="tx2"/>
              </a:solidFill>
              <a:effectLst/>
              <a:uLnTx/>
              <a:uFillTx/>
              <a:latin typeface="+mj-lt"/>
              <a:ea typeface="+mj-ea"/>
              <a:cs typeface="+mj-cs"/>
            </a:endParaRPr>
          </a:p>
        </p:txBody>
      </p:sp>
      <p:sp>
        <p:nvSpPr>
          <p:cNvPr id="4" name="TextBox 3"/>
          <p:cNvSpPr txBox="1"/>
          <p:nvPr/>
        </p:nvSpPr>
        <p:spPr>
          <a:xfrm>
            <a:off x="539552" y="1412776"/>
            <a:ext cx="8064896" cy="523220"/>
          </a:xfrm>
          <a:prstGeom prst="rect">
            <a:avLst/>
          </a:prstGeom>
          <a:noFill/>
        </p:spPr>
        <p:txBody>
          <a:bodyPr wrap="square" rtlCol="0">
            <a:spAutoFit/>
          </a:bodyPr>
          <a:lstStyle/>
          <a:p>
            <a:r>
              <a:rPr lang="ar-EG" sz="2800" b="1" dirty="0" smtClean="0">
                <a:latin typeface="Microsoft Sans Serif" pitchFamily="34" charset="0"/>
                <a:cs typeface="Microsoft Sans Serif" pitchFamily="34" charset="0"/>
              </a:rPr>
              <a:t>استخدام أعضاء هيئة التدريس والطلبة للحاسب الآلي و الانترنت</a:t>
            </a:r>
            <a:endParaRPr lang="en-US" sz="2800" b="1" dirty="0">
              <a:latin typeface="Microsoft Sans Serif" pitchFamily="34" charset="0"/>
              <a:cs typeface="Microsoft Sans Serif" pitchFamily="34" charset="0"/>
            </a:endParaRPr>
          </a:p>
        </p:txBody>
      </p:sp>
      <p:graphicFrame>
        <p:nvGraphicFramePr>
          <p:cNvPr id="5" name="Chart 4"/>
          <p:cNvGraphicFramePr/>
          <p:nvPr/>
        </p:nvGraphicFramePr>
        <p:xfrm>
          <a:off x="755576" y="2132856"/>
          <a:ext cx="7920880" cy="4064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539552" y="980728"/>
            <a:ext cx="8064896" cy="1728192"/>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latin typeface="Microsoft Sans Serif" pitchFamily="34" charset="0"/>
              <a:cs typeface="Microsoft Sans Serif" pitchFamily="34" charset="0"/>
            </a:endParaRPr>
          </a:p>
        </p:txBody>
      </p:sp>
      <p:sp>
        <p:nvSpPr>
          <p:cNvPr id="2" name="TextBox 1"/>
          <p:cNvSpPr txBox="1"/>
          <p:nvPr/>
        </p:nvSpPr>
        <p:spPr>
          <a:xfrm>
            <a:off x="827584" y="1196752"/>
            <a:ext cx="7416824" cy="5324535"/>
          </a:xfrm>
          <a:prstGeom prst="rect">
            <a:avLst/>
          </a:prstGeom>
          <a:noFill/>
        </p:spPr>
        <p:txBody>
          <a:bodyPr wrap="square" rtlCol="0">
            <a:spAutoFit/>
          </a:bodyPr>
          <a:lstStyle/>
          <a:p>
            <a:pPr algn="just"/>
            <a:r>
              <a:rPr lang="ar-EG" sz="2800" b="1" dirty="0" smtClean="0">
                <a:latin typeface="Microsoft Sans Serif" pitchFamily="34" charset="0"/>
                <a:cs typeface="Microsoft Sans Serif" pitchFamily="34" charset="0"/>
              </a:rPr>
              <a:t>تنتشر استخدامات خدمات الاتصالات وتكنولوجيا المعلومات بين المدرسين والطلبة في مراحل التعليم ما قبل الجامعي والجامعي، حيث أن :</a:t>
            </a:r>
          </a:p>
          <a:p>
            <a:pPr algn="just"/>
            <a:endParaRPr lang="ar-EG" sz="2400" b="1" dirty="0" smtClean="0">
              <a:latin typeface="Microsoft Sans Serif" pitchFamily="34" charset="0"/>
              <a:cs typeface="Microsoft Sans Serif" pitchFamily="34" charset="0"/>
            </a:endParaRPr>
          </a:p>
          <a:p>
            <a:pPr marL="633413" indent="-279400" algn="just">
              <a:buFont typeface="Arial" pitchFamily="34" charset="0"/>
              <a:buChar char="•"/>
            </a:pPr>
            <a:r>
              <a:rPr lang="ar-EG" sz="2600" dirty="0" smtClean="0">
                <a:latin typeface="Microsoft Sans Serif" pitchFamily="34" charset="0"/>
                <a:cs typeface="Microsoft Sans Serif" pitchFamily="34" charset="0"/>
              </a:rPr>
              <a:t>60% من المدرسين يستخدمون الانترنت</a:t>
            </a:r>
          </a:p>
          <a:p>
            <a:pPr marL="633413" indent="-279400" algn="just">
              <a:buFont typeface="Arial" pitchFamily="34" charset="0"/>
              <a:buChar char="•"/>
            </a:pPr>
            <a:r>
              <a:rPr lang="ar-EG" sz="2600" dirty="0" smtClean="0">
                <a:latin typeface="Microsoft Sans Serif" pitchFamily="34" charset="0"/>
                <a:cs typeface="Microsoft Sans Serif" pitchFamily="34" charset="0"/>
              </a:rPr>
              <a:t>90% من المدرسين يستخدمون الحاسب الآلي</a:t>
            </a:r>
          </a:p>
          <a:p>
            <a:pPr marL="633413" indent="-279400" algn="just">
              <a:buFont typeface="Arial" pitchFamily="34" charset="0"/>
              <a:buChar char="•"/>
            </a:pPr>
            <a:r>
              <a:rPr lang="ar-EG" sz="2600" dirty="0" smtClean="0">
                <a:latin typeface="Microsoft Sans Serif" pitchFamily="34" charset="0"/>
                <a:cs typeface="Microsoft Sans Serif" pitchFamily="34" charset="0"/>
              </a:rPr>
              <a:t>أكثر من 45% من الطلبة يستخدمون الانترنت</a:t>
            </a:r>
          </a:p>
          <a:p>
            <a:pPr marL="633413" indent="-279400" algn="just">
              <a:buFont typeface="Arial" pitchFamily="34" charset="0"/>
              <a:buChar char="•"/>
            </a:pPr>
            <a:r>
              <a:rPr lang="ar-EG" sz="2600" dirty="0" smtClean="0">
                <a:latin typeface="Microsoft Sans Serif" pitchFamily="34" charset="0"/>
                <a:cs typeface="Microsoft Sans Serif" pitchFamily="34" charset="0"/>
              </a:rPr>
              <a:t>أكثر من 90% من الطلبة يستخدمون الحاسب الآلي</a:t>
            </a:r>
          </a:p>
          <a:p>
            <a:pPr marL="633413" indent="-279400" algn="just">
              <a:buFont typeface="Arial" pitchFamily="34" charset="0"/>
              <a:buChar char="•"/>
            </a:pPr>
            <a:r>
              <a:rPr lang="ar-EG" sz="2600" dirty="0" smtClean="0">
                <a:latin typeface="Microsoft Sans Serif" pitchFamily="34" charset="0"/>
                <a:cs typeface="Microsoft Sans Serif" pitchFamily="34" charset="0"/>
              </a:rPr>
              <a:t>27% من أعضاء هيئة التدريس يستخدمون الانترنت</a:t>
            </a:r>
          </a:p>
          <a:p>
            <a:pPr marL="633413" indent="-279400" algn="just">
              <a:buFont typeface="Arial" pitchFamily="34" charset="0"/>
              <a:buChar char="•"/>
            </a:pPr>
            <a:r>
              <a:rPr lang="ar-EG" sz="2600" dirty="0" smtClean="0">
                <a:latin typeface="Microsoft Sans Serif" pitchFamily="34" charset="0"/>
                <a:cs typeface="Microsoft Sans Serif" pitchFamily="34" charset="0"/>
              </a:rPr>
              <a:t>90% من أعضاء هيئة التدريس يستخدمون الحاسب الآلي</a:t>
            </a:r>
          </a:p>
          <a:p>
            <a:pPr marL="633413" indent="-279400" algn="just">
              <a:buFont typeface="Arial" pitchFamily="34" charset="0"/>
              <a:buChar char="•"/>
            </a:pPr>
            <a:r>
              <a:rPr lang="ar-EG" sz="2600" dirty="0" smtClean="0">
                <a:latin typeface="Microsoft Sans Serif" pitchFamily="34" charset="0"/>
                <a:cs typeface="Microsoft Sans Serif" pitchFamily="34" charset="0"/>
              </a:rPr>
              <a:t>أكثر من 85% من الطلبة الجامعين يستخدمون الانترنت</a:t>
            </a:r>
          </a:p>
          <a:p>
            <a:pPr marL="633413" indent="-279400" algn="just">
              <a:buFont typeface="Arial" pitchFamily="34" charset="0"/>
              <a:buChar char="•"/>
            </a:pPr>
            <a:r>
              <a:rPr lang="ar-EG" sz="2600" dirty="0" smtClean="0">
                <a:latin typeface="Microsoft Sans Serif" pitchFamily="34" charset="0"/>
                <a:cs typeface="Microsoft Sans Serif" pitchFamily="34" charset="0"/>
              </a:rPr>
              <a:t>أكثر من 95% من الطلبة الجامعين يستخدمون الحاسب الآلي</a:t>
            </a:r>
          </a:p>
          <a:p>
            <a:pPr marL="633413" indent="-279400" algn="just">
              <a:buFont typeface="Arial" pitchFamily="34" charset="0"/>
              <a:buChar char="•"/>
            </a:pPr>
            <a:endParaRPr lang="ar-EG" sz="2400" dirty="0" smtClean="0">
              <a:latin typeface="Microsoft Sans Serif" pitchFamily="34" charset="0"/>
              <a:cs typeface="Microsoft Sans Serif"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23528" y="692696"/>
            <a:ext cx="8136904" cy="1066800"/>
          </a:xfrm>
          <a:prstGeom prst="rect">
            <a:avLst/>
          </a:prstGeom>
        </p:spPr>
        <p:txBody>
          <a:bodyPr>
            <a:normAutofit fontScale="92500"/>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ar-EG" sz="2800" b="0" i="0" u="sng" strike="noStrike" kern="1200" cap="none" spc="0" normalizeH="0" baseline="0" noProof="0" dirty="0" smtClean="0">
                <a:ln>
                  <a:noFill/>
                </a:ln>
                <a:solidFill>
                  <a:schemeClr val="tx2"/>
                </a:solidFill>
                <a:effectLst/>
                <a:uLnTx/>
                <a:uFillTx/>
                <a:latin typeface="+mj-lt"/>
                <a:ea typeface="+mj-ea"/>
                <a:cs typeface="+mj-cs"/>
              </a:rPr>
              <a:t>اثر</a:t>
            </a:r>
            <a:r>
              <a:rPr kumimoji="0" lang="ar-EG" sz="2800" b="0" i="0" u="sng" strike="noStrike" kern="1200" cap="none" spc="0" normalizeH="0" noProof="0" dirty="0" smtClean="0">
                <a:ln>
                  <a:noFill/>
                </a:ln>
                <a:solidFill>
                  <a:schemeClr val="tx2"/>
                </a:solidFill>
                <a:effectLst/>
                <a:uLnTx/>
                <a:uFillTx/>
                <a:latin typeface="+mj-lt"/>
                <a:ea typeface="+mj-ea"/>
                <a:cs typeface="+mj-cs"/>
              </a:rPr>
              <a:t> </a:t>
            </a:r>
            <a:r>
              <a:rPr kumimoji="0" lang="ar-EG" sz="2800" b="0" i="0" u="sng" strike="noStrike" kern="1200" cap="none" spc="0" normalizeH="0" baseline="0" noProof="0" dirty="0" smtClean="0">
                <a:ln>
                  <a:noFill/>
                </a:ln>
                <a:solidFill>
                  <a:schemeClr val="tx2"/>
                </a:solidFill>
                <a:effectLst/>
                <a:uLnTx/>
                <a:uFillTx/>
                <a:latin typeface="+mj-lt"/>
                <a:ea typeface="+mj-ea"/>
                <a:cs typeface="+mj-cs"/>
              </a:rPr>
              <a:t>قطاع الاتصالات وتكنولوجيا المعلومات </a:t>
            </a:r>
            <a:r>
              <a:rPr lang="ar-EG" sz="2800" u="sng" dirty="0" smtClean="0">
                <a:solidFill>
                  <a:schemeClr val="tx2"/>
                </a:solidFill>
                <a:latin typeface="+mj-lt"/>
                <a:ea typeface="+mj-ea"/>
                <a:cs typeface="+mj-cs"/>
              </a:rPr>
              <a:t>على</a:t>
            </a:r>
            <a:r>
              <a:rPr kumimoji="0" lang="ar-EG" sz="2800" b="0" i="0" u="sng" strike="noStrike" kern="1200" cap="none" spc="0" normalizeH="0" baseline="0" noProof="0" dirty="0" smtClean="0">
                <a:ln>
                  <a:noFill/>
                </a:ln>
                <a:solidFill>
                  <a:schemeClr val="tx2"/>
                </a:solidFill>
                <a:effectLst/>
                <a:uLnTx/>
                <a:uFillTx/>
                <a:latin typeface="+mj-lt"/>
                <a:ea typeface="+mj-ea"/>
                <a:cs typeface="+mj-cs"/>
              </a:rPr>
              <a:t> قطاع التعليم:</a:t>
            </a:r>
          </a:p>
          <a:p>
            <a:pPr marL="0" marR="0" lvl="0" indent="0" algn="r" defTabSz="914400" rtl="1" eaLnBrk="1" fontAlgn="auto" latinLnBrk="0" hangingPunct="1">
              <a:lnSpc>
                <a:spcPct val="100000"/>
              </a:lnSpc>
              <a:spcBef>
                <a:spcPct val="0"/>
              </a:spcBef>
              <a:spcAft>
                <a:spcPts val="0"/>
              </a:spcAft>
              <a:buClrTx/>
              <a:buSzTx/>
              <a:buFontTx/>
              <a:buNone/>
              <a:tabLst/>
              <a:defRPr/>
            </a:pPr>
            <a:r>
              <a:rPr lang="ar-EG" sz="2800" dirty="0" smtClean="0">
                <a:solidFill>
                  <a:schemeClr val="tx2"/>
                </a:solidFill>
                <a:latin typeface="+mj-lt"/>
                <a:ea typeface="+mj-ea"/>
                <a:cs typeface="+mj-cs"/>
              </a:rPr>
              <a:t>1) التعليم قبل الجامعي</a:t>
            </a:r>
            <a:r>
              <a:rPr kumimoji="0" lang="ar-EG" sz="2800" b="0" i="0" u="none" strike="noStrike" kern="1200" cap="none" spc="0" normalizeH="0" baseline="0" noProof="0" dirty="0" smtClean="0">
                <a:ln>
                  <a:noFill/>
                </a:ln>
                <a:solidFill>
                  <a:schemeClr val="tx2"/>
                </a:solidFill>
                <a:effectLst/>
                <a:uLnTx/>
                <a:uFillTx/>
                <a:latin typeface="+mj-lt"/>
                <a:ea typeface="+mj-ea"/>
                <a:cs typeface="+mj-cs"/>
              </a:rPr>
              <a:t> </a:t>
            </a:r>
            <a:endParaRPr kumimoji="0" lang="en-US" sz="2800" b="0" i="0" u="none" strike="noStrike" kern="1200" cap="none" spc="0" normalizeH="0" baseline="0" noProof="0" dirty="0">
              <a:ln>
                <a:noFill/>
              </a:ln>
              <a:solidFill>
                <a:schemeClr val="tx2"/>
              </a:solidFill>
              <a:effectLst/>
              <a:uLnTx/>
              <a:uFillTx/>
              <a:latin typeface="+mj-lt"/>
              <a:ea typeface="+mj-ea"/>
              <a:cs typeface="+mj-cs"/>
            </a:endParaRPr>
          </a:p>
        </p:txBody>
      </p:sp>
      <p:graphicFrame>
        <p:nvGraphicFramePr>
          <p:cNvPr id="4" name="Chart 3"/>
          <p:cNvGraphicFramePr/>
          <p:nvPr/>
        </p:nvGraphicFramePr>
        <p:xfrm>
          <a:off x="323528" y="2492896"/>
          <a:ext cx="4320480" cy="39604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p:cNvGraphicFramePr/>
          <p:nvPr/>
        </p:nvGraphicFramePr>
        <p:xfrm>
          <a:off x="4499992" y="2420888"/>
          <a:ext cx="4392488" cy="396044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5868144" y="1844824"/>
            <a:ext cx="2160240" cy="461665"/>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ar-EG" sz="2400" b="1" u="sng" dirty="0" smtClean="0">
                <a:latin typeface="Microsoft Sans Serif" pitchFamily="34" charset="0"/>
                <a:cs typeface="Microsoft Sans Serif" pitchFamily="34" charset="0"/>
              </a:rPr>
              <a:t>الأثر على المدرسين</a:t>
            </a:r>
            <a:endParaRPr lang="en-US" sz="2400" b="1" u="sng" dirty="0">
              <a:latin typeface="Microsoft Sans Serif" pitchFamily="34" charset="0"/>
              <a:cs typeface="Microsoft Sans Serif" pitchFamily="34" charset="0"/>
            </a:endParaRPr>
          </a:p>
        </p:txBody>
      </p:sp>
      <p:sp>
        <p:nvSpPr>
          <p:cNvPr id="9" name="TextBox 8"/>
          <p:cNvSpPr txBox="1"/>
          <p:nvPr/>
        </p:nvSpPr>
        <p:spPr>
          <a:xfrm>
            <a:off x="1763688" y="1844824"/>
            <a:ext cx="1944216" cy="46166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ar-EG" sz="2400" b="1" u="sng" dirty="0" smtClean="0">
                <a:latin typeface="Microsoft Sans Serif" pitchFamily="34" charset="0"/>
                <a:cs typeface="Microsoft Sans Serif" pitchFamily="34" charset="0"/>
              </a:rPr>
              <a:t>الأثر على الطلاب</a:t>
            </a:r>
            <a:endParaRPr lang="en-US" sz="2400" b="1" u="sng" dirty="0">
              <a:latin typeface="Microsoft Sans Serif" pitchFamily="34" charset="0"/>
              <a:cs typeface="Microsoft Sans Serif"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860032" y="692696"/>
            <a:ext cx="3744416" cy="648072"/>
          </a:xfrm>
          <a:prstGeom prst="rect">
            <a:avLst/>
          </a:prstGeom>
        </p:spPr>
        <p:txBody>
          <a:bodyPr>
            <a:normAutofit/>
          </a:bodyPr>
          <a:lstStyle/>
          <a:p>
            <a:pPr marL="0" marR="0" lvl="0" indent="0" algn="r" defTabSz="914400" rtl="1" eaLnBrk="1" fontAlgn="auto" latinLnBrk="0" hangingPunct="1">
              <a:lnSpc>
                <a:spcPct val="100000"/>
              </a:lnSpc>
              <a:spcBef>
                <a:spcPct val="0"/>
              </a:spcBef>
              <a:spcAft>
                <a:spcPts val="0"/>
              </a:spcAft>
              <a:buClrTx/>
              <a:buSzTx/>
              <a:buFontTx/>
              <a:buNone/>
              <a:tabLst/>
              <a:defRPr/>
            </a:pPr>
            <a:r>
              <a:rPr lang="ar-EG" sz="2800" dirty="0" smtClean="0">
                <a:solidFill>
                  <a:schemeClr val="tx2"/>
                </a:solidFill>
                <a:latin typeface="+mj-lt"/>
                <a:ea typeface="+mj-ea"/>
                <a:cs typeface="+mj-cs"/>
              </a:rPr>
              <a:t>2) التعليم الجامعي</a:t>
            </a:r>
            <a:r>
              <a:rPr kumimoji="0" lang="ar-EG" sz="2800" b="0" i="0" u="none" strike="noStrike" kern="1200" cap="none" spc="0" normalizeH="0" baseline="0" noProof="0" dirty="0" smtClean="0">
                <a:ln>
                  <a:noFill/>
                </a:ln>
                <a:solidFill>
                  <a:schemeClr val="tx2"/>
                </a:solidFill>
                <a:effectLst/>
                <a:uLnTx/>
                <a:uFillTx/>
                <a:latin typeface="+mj-lt"/>
                <a:ea typeface="+mj-ea"/>
                <a:cs typeface="+mj-cs"/>
              </a:rPr>
              <a:t> </a:t>
            </a:r>
            <a:endParaRPr kumimoji="0" lang="en-US" sz="2800" b="0" i="0" u="none" strike="noStrike" kern="1200" cap="none" spc="0" normalizeH="0" baseline="0" noProof="0" dirty="0">
              <a:ln>
                <a:noFill/>
              </a:ln>
              <a:solidFill>
                <a:schemeClr val="tx2"/>
              </a:solidFill>
              <a:effectLst/>
              <a:uLnTx/>
              <a:uFillTx/>
              <a:latin typeface="+mj-lt"/>
              <a:ea typeface="+mj-ea"/>
              <a:cs typeface="+mj-cs"/>
            </a:endParaRPr>
          </a:p>
        </p:txBody>
      </p:sp>
      <p:graphicFrame>
        <p:nvGraphicFramePr>
          <p:cNvPr id="4" name="Chart 3"/>
          <p:cNvGraphicFramePr/>
          <p:nvPr/>
        </p:nvGraphicFramePr>
        <p:xfrm>
          <a:off x="1043608" y="1700808"/>
          <a:ext cx="4392488" cy="370396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p:nvPr/>
        </p:nvGraphicFramePr>
        <p:xfrm>
          <a:off x="5148064" y="2060848"/>
          <a:ext cx="3456384" cy="266429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p:cNvSpPr txBox="1"/>
          <p:nvPr/>
        </p:nvSpPr>
        <p:spPr>
          <a:xfrm>
            <a:off x="5796136" y="1412776"/>
            <a:ext cx="2016224" cy="46166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ar-EG" sz="2400" b="1" u="sng" dirty="0" smtClean="0">
                <a:latin typeface="Microsoft Sans Serif" pitchFamily="34" charset="0"/>
                <a:cs typeface="Microsoft Sans Serif" pitchFamily="34" charset="0"/>
              </a:rPr>
              <a:t>الأثر على الطلاب</a:t>
            </a:r>
            <a:endParaRPr lang="en-US" sz="2400" b="1" u="sng" dirty="0">
              <a:latin typeface="Microsoft Sans Serif" pitchFamily="34" charset="0"/>
              <a:cs typeface="Microsoft Sans Serif" pitchFamily="34" charset="0"/>
            </a:endParaRPr>
          </a:p>
        </p:txBody>
      </p:sp>
      <p:sp>
        <p:nvSpPr>
          <p:cNvPr id="7" name="TextBox 6"/>
          <p:cNvSpPr txBox="1"/>
          <p:nvPr/>
        </p:nvSpPr>
        <p:spPr>
          <a:xfrm>
            <a:off x="683568" y="1412776"/>
            <a:ext cx="3312368" cy="46166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ar-EG" sz="2400" b="1" u="sng" dirty="0" smtClean="0">
                <a:latin typeface="Microsoft Sans Serif" pitchFamily="34" charset="0"/>
                <a:cs typeface="Microsoft Sans Serif" pitchFamily="34" charset="0"/>
              </a:rPr>
              <a:t>الأثر على أعضاء هيئة التدريس</a:t>
            </a:r>
            <a:endParaRPr lang="en-US" sz="2400" b="1" u="sng" dirty="0">
              <a:latin typeface="Microsoft Sans Serif" pitchFamily="34" charset="0"/>
              <a:cs typeface="Microsoft Sans Serif" pitchFamily="34" charset="0"/>
            </a:endParaRPr>
          </a:p>
        </p:txBody>
      </p:sp>
      <p:sp>
        <p:nvSpPr>
          <p:cNvPr id="9" name="TextBox 8"/>
          <p:cNvSpPr txBox="1"/>
          <p:nvPr/>
        </p:nvSpPr>
        <p:spPr>
          <a:xfrm>
            <a:off x="1115616" y="5293657"/>
            <a:ext cx="6984776" cy="101566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nSpc>
                <a:spcPct val="150000"/>
              </a:lnSpc>
            </a:pPr>
            <a:r>
              <a:rPr lang="ar-EG" sz="2000" dirty="0" smtClean="0">
                <a:latin typeface="Microsoft Sans Serif" pitchFamily="34" charset="0"/>
                <a:cs typeface="Microsoft Sans Serif" pitchFamily="34" charset="0"/>
              </a:rPr>
              <a:t>أكثر من 95% من الطلاب وأعضاء هيئة التدريس في التعليم الجامعي يؤكدون أن استخدام خدمات الاتصالات وتكنولوجيا المعلومات اثر على أدائهم تأثير ايجابي.</a:t>
            </a:r>
            <a:endParaRPr lang="en-US" sz="2000" dirty="0">
              <a:latin typeface="Microsoft Sans Serif" pitchFamily="34" charset="0"/>
              <a:cs typeface="Microsoft Sans Serif"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4664"/>
            <a:ext cx="8229600" cy="1066800"/>
          </a:xfrm>
        </p:spPr>
        <p:txBody>
          <a:bodyPr/>
          <a:lstStyle/>
          <a:p>
            <a:pPr algn="r"/>
            <a:r>
              <a:rPr lang="ar-EG" dirty="0" smtClean="0"/>
              <a:t>الأثر السياسي</a:t>
            </a:r>
            <a:endParaRPr lang="ar-EG" dirty="0"/>
          </a:p>
        </p:txBody>
      </p:sp>
      <p:sp>
        <p:nvSpPr>
          <p:cNvPr id="3" name="Content Placeholder 2"/>
          <p:cNvSpPr>
            <a:spLocks noGrp="1"/>
          </p:cNvSpPr>
          <p:nvPr>
            <p:ph idx="1"/>
          </p:nvPr>
        </p:nvSpPr>
        <p:spPr>
          <a:xfrm>
            <a:off x="395536" y="1484784"/>
            <a:ext cx="8445624" cy="4968552"/>
          </a:xfrm>
        </p:spPr>
        <p:txBody>
          <a:bodyPr>
            <a:noAutofit/>
          </a:bodyPr>
          <a:lstStyle/>
          <a:p>
            <a:pPr algn="just">
              <a:lnSpc>
                <a:spcPct val="150000"/>
              </a:lnSpc>
              <a:buFont typeface="Arial" pitchFamily="34" charset="0"/>
              <a:buChar char="•"/>
            </a:pPr>
            <a:r>
              <a:rPr lang="ar-EG" sz="2000" dirty="0" smtClean="0">
                <a:latin typeface="Microsoft Sans Serif" pitchFamily="34" charset="0"/>
                <a:cs typeface="Microsoft Sans Serif" pitchFamily="34" charset="0"/>
              </a:rPr>
              <a:t>لم يكن الأثر السياسي للاتصالات وتكنولوجيا المعلومات ظاهراً حتى قيام ثورة 25 يناير حيث ظهر دور  الانترنت جلياً من خلال قنوات الاتصال الاجتماعي مثل </a:t>
            </a:r>
            <a:r>
              <a:rPr lang="ar-EG" sz="2000" u="sng" dirty="0" smtClean="0">
                <a:solidFill>
                  <a:schemeClr val="accent2"/>
                </a:solidFill>
                <a:latin typeface="Microsoft Sans Serif" pitchFamily="34" charset="0"/>
                <a:cs typeface="Microsoft Sans Serif" pitchFamily="34" charset="0"/>
              </a:rPr>
              <a:t>شبكة "فيس بوك"، موقع اليوتيوب،وباقي المدونات </a:t>
            </a:r>
            <a:r>
              <a:rPr lang="ar-EG" sz="2000" dirty="0" smtClean="0">
                <a:latin typeface="Microsoft Sans Serif" pitchFamily="34" charset="0"/>
                <a:cs typeface="Microsoft Sans Serif" pitchFamily="34" charset="0"/>
              </a:rPr>
              <a:t>التي شهدت اشعال الثورة وتنسيقها بين الشباب. </a:t>
            </a:r>
          </a:p>
          <a:p>
            <a:pPr algn="just">
              <a:lnSpc>
                <a:spcPct val="150000"/>
              </a:lnSpc>
              <a:buFont typeface="Arial" pitchFamily="34" charset="0"/>
              <a:buChar char="•"/>
            </a:pPr>
            <a:r>
              <a:rPr lang="ar-EG" sz="2000" dirty="0" smtClean="0">
                <a:latin typeface="Microsoft Sans Serif" pitchFamily="34" charset="0"/>
                <a:cs typeface="Microsoft Sans Serif" pitchFamily="34" charset="0"/>
              </a:rPr>
              <a:t>وقد ظل هذا الدور يكبر ليساهم الانترنت بتوفير إعلام بديل أسهم في اظهار الوضع السياسي الحقيقي بمصر خاصة عند تغيب المعلومات عن شبكة الإذاعة والتليفزيون.</a:t>
            </a:r>
            <a:endParaRPr lang="en-US" sz="2000" dirty="0" smtClean="0">
              <a:latin typeface="Microsoft Sans Serif" pitchFamily="34" charset="0"/>
              <a:cs typeface="Microsoft Sans Serif" pitchFamily="34" charset="0"/>
            </a:endParaRPr>
          </a:p>
          <a:p>
            <a:pPr lvl="0" algn="just">
              <a:lnSpc>
                <a:spcPct val="150000"/>
              </a:lnSpc>
              <a:buFont typeface="Arial" pitchFamily="34" charset="0"/>
              <a:buChar char="•"/>
            </a:pPr>
            <a:r>
              <a:rPr lang="ar-EG" sz="2000" dirty="0" smtClean="0">
                <a:latin typeface="Microsoft Sans Serif" pitchFamily="34" charset="0"/>
                <a:cs typeface="Microsoft Sans Serif" pitchFamily="34" charset="0"/>
              </a:rPr>
              <a:t>ومع استمرار هذا الدور أخذ التفاعل بين أدوات الاتصالات و تكنولوجيا المعلومات ومستخدميها في تزايد ليكون الناتج زيادة في عدد مستخدمي الانترنت من ناحية ومن ناحية أخرى زيادة في المحتوى حيث صنعت الثورة أشكالا جديدة وعديدة للمحتوى المصري على شبكة الانترنت سواء الصور الكاريكاتورية أو الأفلام والمقاطع التي تحمل توجهات وآراء قطاعات المجتمع المصري المختلفة، وأصبح المواطن العادي أحد المشاركين في خلق عالم جديد من خلال المواقع الالكترونية يتم فيها مناقشة الآراء السياسية بحرية كبيرة.</a:t>
            </a:r>
            <a:endParaRPr lang="en-US" sz="2000" dirty="0" smtClean="0">
              <a:latin typeface="Microsoft Sans Serif" pitchFamily="34" charset="0"/>
              <a:cs typeface="Microsoft Sans Serif" pitchFamily="34" charset="0"/>
            </a:endParaRPr>
          </a:p>
          <a:p>
            <a:pPr algn="just">
              <a:lnSpc>
                <a:spcPct val="150000"/>
              </a:lnSpc>
              <a:buFont typeface="Arial" pitchFamily="34" charset="0"/>
              <a:buChar char="•"/>
            </a:pPr>
            <a:endParaRPr lang="ar-EG" sz="2000" dirty="0" smtClean="0">
              <a:latin typeface="Microsoft Sans Serif" pitchFamily="34" charset="0"/>
              <a:cs typeface="Microsoft Sans Serif"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0728"/>
            <a:ext cx="8229600" cy="1066800"/>
          </a:xfrm>
        </p:spPr>
        <p:txBody>
          <a:bodyPr/>
          <a:lstStyle/>
          <a:p>
            <a:pPr algn="r"/>
            <a:r>
              <a:rPr lang="ar-EG" dirty="0" smtClean="0"/>
              <a:t>تابع الأثر السياسي</a:t>
            </a:r>
            <a:endParaRPr lang="en-US" dirty="0"/>
          </a:p>
        </p:txBody>
      </p:sp>
      <p:sp>
        <p:nvSpPr>
          <p:cNvPr id="3" name="Content Placeholder 2"/>
          <p:cNvSpPr>
            <a:spLocks noGrp="1"/>
          </p:cNvSpPr>
          <p:nvPr>
            <p:ph idx="1"/>
          </p:nvPr>
        </p:nvSpPr>
        <p:spPr>
          <a:xfrm>
            <a:off x="611560" y="2204864"/>
            <a:ext cx="8229600" cy="4325112"/>
          </a:xfrm>
        </p:spPr>
        <p:txBody>
          <a:bodyPr>
            <a:normAutofit/>
          </a:bodyPr>
          <a:lstStyle/>
          <a:p>
            <a:pPr algn="just">
              <a:lnSpc>
                <a:spcPct val="150000"/>
              </a:lnSpc>
            </a:pPr>
            <a:r>
              <a:rPr lang="ar-EG" sz="2000" dirty="0" smtClean="0">
                <a:latin typeface="Microsoft Sans Serif" pitchFamily="34" charset="0"/>
                <a:cs typeface="Microsoft Sans Serif" pitchFamily="34" charset="0"/>
              </a:rPr>
              <a:t>و في إطار هذا التفاعل وجدت كل الجهات الرسمية أنه من الضروري تواجدها في هذا العالم الالكتروني من خلال الصفحات الرسمية لتلك الجهات على ”الفيس بوك“ للتواصل مع قطاع كبير من الشباب وكافة مستخدمي الانترنت لتعبر عن مواقفها السياسية.</a:t>
            </a:r>
          </a:p>
          <a:p>
            <a:pPr algn="just">
              <a:lnSpc>
                <a:spcPct val="150000"/>
              </a:lnSpc>
            </a:pPr>
            <a:r>
              <a:rPr lang="ar-EG" sz="2000" dirty="0" smtClean="0">
                <a:latin typeface="Microsoft Sans Serif" pitchFamily="34" charset="0"/>
                <a:cs typeface="Microsoft Sans Serif" pitchFamily="34" charset="0"/>
              </a:rPr>
              <a:t>وتشير الإحصاءات إلى تطور عدد مستخدمي شبكة ”فيس بوك“ منذ </a:t>
            </a:r>
            <a:r>
              <a:rPr lang="ar-EG" sz="2000" u="sng" dirty="0" smtClean="0">
                <a:solidFill>
                  <a:schemeClr val="accent2"/>
                </a:solidFill>
                <a:latin typeface="Microsoft Sans Serif" pitchFamily="34" charset="0"/>
                <a:cs typeface="Microsoft Sans Serif" pitchFamily="34" charset="0"/>
              </a:rPr>
              <a:t>نهاية 2010</a:t>
            </a:r>
            <a:r>
              <a:rPr lang="ar-EG" sz="2000" dirty="0" smtClean="0">
                <a:latin typeface="Microsoft Sans Serif" pitchFamily="34" charset="0"/>
                <a:cs typeface="Microsoft Sans Serif" pitchFamily="34" charset="0"/>
              </a:rPr>
              <a:t> حيث بلغ حوالي </a:t>
            </a:r>
            <a:r>
              <a:rPr lang="ar-EG" sz="2000" u="sng" dirty="0" smtClean="0">
                <a:solidFill>
                  <a:schemeClr val="accent2"/>
                </a:solidFill>
                <a:latin typeface="Microsoft Sans Serif" pitchFamily="34" charset="0"/>
                <a:cs typeface="Microsoft Sans Serif" pitchFamily="34" charset="0"/>
              </a:rPr>
              <a:t>4.2 مليون مستخدم </a:t>
            </a:r>
            <a:r>
              <a:rPr lang="ar-EG" sz="2000" dirty="0" smtClean="0">
                <a:latin typeface="Microsoft Sans Serif" pitchFamily="34" charset="0"/>
                <a:cs typeface="Microsoft Sans Serif" pitchFamily="34" charset="0"/>
              </a:rPr>
              <a:t>ليصل إلى نحو </a:t>
            </a:r>
            <a:r>
              <a:rPr lang="ar-EG" sz="2000" u="sng" dirty="0" smtClean="0">
                <a:solidFill>
                  <a:schemeClr val="accent2"/>
                </a:solidFill>
                <a:latin typeface="Microsoft Sans Serif" pitchFamily="34" charset="0"/>
                <a:cs typeface="Microsoft Sans Serif" pitchFamily="34" charset="0"/>
              </a:rPr>
              <a:t>10.7 مليون </a:t>
            </a:r>
            <a:r>
              <a:rPr lang="ar-EG" sz="2000" dirty="0" smtClean="0">
                <a:latin typeface="Microsoft Sans Serif" pitchFamily="34" charset="0"/>
                <a:cs typeface="Microsoft Sans Serif" pitchFamily="34" charset="0"/>
              </a:rPr>
              <a:t>مستخدم مصري في </a:t>
            </a:r>
            <a:r>
              <a:rPr lang="ar-EG" sz="2000" u="sng" dirty="0" smtClean="0">
                <a:solidFill>
                  <a:schemeClr val="accent2"/>
                </a:solidFill>
                <a:latin typeface="Microsoft Sans Serif" pitchFamily="34" charset="0"/>
                <a:cs typeface="Microsoft Sans Serif" pitchFamily="34" charset="0"/>
              </a:rPr>
              <a:t>مايو 2012</a:t>
            </a:r>
            <a:r>
              <a:rPr lang="ar-EG" sz="2000" dirty="0" smtClean="0">
                <a:latin typeface="Microsoft Sans Serif" pitchFamily="34" charset="0"/>
                <a:cs typeface="Microsoft Sans Serif" pitchFamily="34" charset="0"/>
              </a:rPr>
              <a:t>، محققاً نسبة انتشار</a:t>
            </a:r>
            <a:r>
              <a:rPr lang="ar-EG" sz="2000" u="sng" dirty="0" smtClean="0">
                <a:solidFill>
                  <a:schemeClr val="accent2"/>
                </a:solidFill>
                <a:latin typeface="Microsoft Sans Serif" pitchFamily="34" charset="0"/>
                <a:cs typeface="Microsoft Sans Serif" pitchFamily="34" charset="0"/>
              </a:rPr>
              <a:t> 13.4%</a:t>
            </a:r>
            <a:r>
              <a:rPr lang="ar-EG" sz="2000" dirty="0" smtClean="0">
                <a:latin typeface="Microsoft Sans Serif" pitchFamily="34" charset="0"/>
                <a:cs typeface="Microsoft Sans Serif" pitchFamily="34" charset="0"/>
              </a:rPr>
              <a:t> من إجمالي السكان، وبترتيب </a:t>
            </a:r>
            <a:r>
              <a:rPr lang="ar-EG" sz="2000" u="sng" dirty="0" smtClean="0">
                <a:solidFill>
                  <a:schemeClr val="accent2"/>
                </a:solidFill>
                <a:latin typeface="Microsoft Sans Serif" pitchFamily="34" charset="0"/>
                <a:cs typeface="Microsoft Sans Serif" pitchFamily="34" charset="0"/>
              </a:rPr>
              <a:t>20</a:t>
            </a:r>
            <a:r>
              <a:rPr lang="ar-EG" sz="2000" dirty="0" smtClean="0">
                <a:latin typeface="Microsoft Sans Serif" pitchFamily="34" charset="0"/>
                <a:cs typeface="Microsoft Sans Serif" pitchFamily="34" charset="0"/>
              </a:rPr>
              <a:t> على مستوى العالم، فضلاً عن احتلاله المركز الأول كشبكة مستخدمة في مصر، وذلك كله نتيجة زيادة الاستخدام للشبكة بعد الثورة.</a:t>
            </a:r>
          </a:p>
          <a:p>
            <a:pPr algn="just">
              <a:lnSpc>
                <a:spcPct val="150000"/>
              </a:lnSpc>
            </a:pPr>
            <a:endParaRPr lang="en-US" sz="2000" dirty="0" smtClean="0">
              <a:latin typeface="Microsoft Sans Serif" pitchFamily="34" charset="0"/>
              <a:cs typeface="Microsoft Sans Serif"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896" y="764704"/>
            <a:ext cx="8229600" cy="1066800"/>
          </a:xfrm>
        </p:spPr>
        <p:txBody>
          <a:bodyPr/>
          <a:lstStyle/>
          <a:p>
            <a:pPr algn="r"/>
            <a:r>
              <a:rPr lang="ar-EG" dirty="0" smtClean="0"/>
              <a:t>تابع الأثر السياسي</a:t>
            </a:r>
            <a:endParaRPr lang="ar-EG" dirty="0"/>
          </a:p>
        </p:txBody>
      </p:sp>
      <p:sp>
        <p:nvSpPr>
          <p:cNvPr id="3" name="Content Placeholder 2"/>
          <p:cNvSpPr>
            <a:spLocks noGrp="1"/>
          </p:cNvSpPr>
          <p:nvPr>
            <p:ph idx="1"/>
          </p:nvPr>
        </p:nvSpPr>
        <p:spPr>
          <a:xfrm>
            <a:off x="611560" y="1916832"/>
            <a:ext cx="8136904" cy="4032448"/>
          </a:xfrm>
        </p:spPr>
        <p:txBody>
          <a:bodyPr>
            <a:normAutofit/>
          </a:bodyPr>
          <a:lstStyle/>
          <a:p>
            <a:pPr algn="just">
              <a:lnSpc>
                <a:spcPct val="170000"/>
              </a:lnSpc>
              <a:buFont typeface="Arial" pitchFamily="34" charset="0"/>
              <a:buChar char="•"/>
            </a:pPr>
            <a:r>
              <a:rPr lang="ar-EG" sz="2000" dirty="0" smtClean="0">
                <a:latin typeface="Microsoft Sans Serif" pitchFamily="34" charset="0"/>
                <a:cs typeface="Microsoft Sans Serif" pitchFamily="34" charset="0"/>
              </a:rPr>
              <a:t>أيضاً شهد عام </a:t>
            </a:r>
            <a:r>
              <a:rPr lang="ar-EG" sz="2000" u="sng" dirty="0" smtClean="0">
                <a:solidFill>
                  <a:schemeClr val="accent2"/>
                </a:solidFill>
                <a:latin typeface="Microsoft Sans Serif" pitchFamily="34" charset="0"/>
                <a:cs typeface="Microsoft Sans Serif" pitchFamily="34" charset="0"/>
              </a:rPr>
              <a:t>2011</a:t>
            </a:r>
            <a:r>
              <a:rPr lang="ar-EG" sz="2000" dirty="0" smtClean="0">
                <a:latin typeface="Microsoft Sans Serif" pitchFamily="34" charset="0"/>
                <a:cs typeface="Microsoft Sans Serif" pitchFamily="34" charset="0"/>
              </a:rPr>
              <a:t> زيادة مستخدمي الشبكة الاجتماعية ”تويتر“ إلى </a:t>
            </a:r>
            <a:r>
              <a:rPr lang="ar-EG" sz="2000" u="sng" dirty="0" smtClean="0">
                <a:solidFill>
                  <a:schemeClr val="accent2"/>
                </a:solidFill>
                <a:latin typeface="Microsoft Sans Serif" pitchFamily="34" charset="0"/>
                <a:cs typeface="Microsoft Sans Serif" pitchFamily="34" charset="0"/>
              </a:rPr>
              <a:t>129 ألف </a:t>
            </a:r>
            <a:r>
              <a:rPr lang="ar-EG" sz="2000" dirty="0" smtClean="0">
                <a:latin typeface="Microsoft Sans Serif" pitchFamily="34" charset="0"/>
                <a:cs typeface="Microsoft Sans Serif" pitchFamily="34" charset="0"/>
              </a:rPr>
              <a:t>مستخدم، بنسبة زيادة</a:t>
            </a:r>
            <a:r>
              <a:rPr lang="ar-EG" sz="2000" u="sng" dirty="0" smtClean="0">
                <a:solidFill>
                  <a:schemeClr val="accent2"/>
                </a:solidFill>
                <a:latin typeface="Microsoft Sans Serif" pitchFamily="34" charset="0"/>
                <a:cs typeface="Microsoft Sans Serif" pitchFamily="34" charset="0"/>
              </a:rPr>
              <a:t> 65% </a:t>
            </a:r>
            <a:r>
              <a:rPr lang="ar-EG" sz="2000" dirty="0" smtClean="0">
                <a:latin typeface="Microsoft Sans Serif" pitchFamily="34" charset="0"/>
                <a:cs typeface="Microsoft Sans Serif" pitchFamily="34" charset="0"/>
              </a:rPr>
              <a:t>في المتوسط منذ نهاية 2010. وقد كان لذلك أكبر أسهام في زيادة أعداد مستخدمي الانترنت من أجل متابعة الأخبار، والمواد الإعلامية والفيديوهات التي يتم عرضها من خلال وسائل الإعلام التقليدية.</a:t>
            </a:r>
          </a:p>
          <a:p>
            <a:pPr algn="just">
              <a:lnSpc>
                <a:spcPct val="170000"/>
              </a:lnSpc>
            </a:pPr>
            <a:r>
              <a:rPr lang="ar-EG" sz="2000" dirty="0" smtClean="0">
                <a:latin typeface="Microsoft Sans Serif" pitchFamily="34" charset="0"/>
                <a:cs typeface="Microsoft Sans Serif" pitchFamily="34" charset="0"/>
              </a:rPr>
              <a:t>سار ذلك جنباً إلى جنب مع ازدهار استخدام الانترنت عن طريق المحمول، حيث وصل عدد مستخدمي الانترنت عن طريق الهاتف المحمول في </a:t>
            </a:r>
            <a:r>
              <a:rPr lang="ar-EG" sz="2000" u="sng" dirty="0" smtClean="0">
                <a:solidFill>
                  <a:schemeClr val="accent2"/>
                </a:solidFill>
                <a:latin typeface="Microsoft Sans Serif" pitchFamily="34" charset="0"/>
                <a:cs typeface="Microsoft Sans Serif" pitchFamily="34" charset="0"/>
              </a:rPr>
              <a:t>يناير 2012</a:t>
            </a:r>
            <a:r>
              <a:rPr lang="ar-EG" sz="2000" dirty="0" smtClean="0">
                <a:latin typeface="Microsoft Sans Serif" pitchFamily="34" charset="0"/>
                <a:cs typeface="Microsoft Sans Serif" pitchFamily="34" charset="0"/>
              </a:rPr>
              <a:t> إلى نحو </a:t>
            </a:r>
            <a:r>
              <a:rPr lang="ar-EG" sz="2000" u="sng" dirty="0" smtClean="0">
                <a:solidFill>
                  <a:schemeClr val="accent2"/>
                </a:solidFill>
                <a:latin typeface="Microsoft Sans Serif" pitchFamily="34" charset="0"/>
                <a:cs typeface="Microsoft Sans Serif" pitchFamily="34" charset="0"/>
              </a:rPr>
              <a:t>10</a:t>
            </a:r>
            <a:r>
              <a:rPr lang="en-US" sz="2000" u="sng" dirty="0" smtClean="0">
                <a:solidFill>
                  <a:schemeClr val="accent2"/>
                </a:solidFill>
                <a:latin typeface="Microsoft Sans Serif" pitchFamily="34" charset="0"/>
                <a:cs typeface="Microsoft Sans Serif" pitchFamily="34" charset="0"/>
              </a:rPr>
              <a:t>.</a:t>
            </a:r>
            <a:r>
              <a:rPr lang="ar-EG" sz="2000" u="sng" dirty="0" smtClean="0">
                <a:solidFill>
                  <a:schemeClr val="accent2"/>
                </a:solidFill>
                <a:latin typeface="Microsoft Sans Serif" pitchFamily="34" charset="0"/>
                <a:cs typeface="Microsoft Sans Serif" pitchFamily="34" charset="0"/>
              </a:rPr>
              <a:t>71مليون </a:t>
            </a:r>
            <a:r>
              <a:rPr lang="ar-EG" sz="2000" dirty="0" smtClean="0">
                <a:latin typeface="Microsoft Sans Serif" pitchFamily="34" charset="0"/>
                <a:cs typeface="Microsoft Sans Serif" pitchFamily="34" charset="0"/>
              </a:rPr>
              <a:t>مستخدم، فضلا عن زيادة الاستخدام للهواتف الذكية.</a:t>
            </a:r>
          </a:p>
          <a:p>
            <a:pPr>
              <a:lnSpc>
                <a:spcPct val="170000"/>
              </a:lnSpc>
            </a:pPr>
            <a:endParaRPr lang="ar-EG" sz="2000" dirty="0" smtClean="0">
              <a:latin typeface="Microsoft Sans Serif" pitchFamily="34" charset="0"/>
              <a:cs typeface="Microsoft Sans Serif" pitchFamily="34" charset="0"/>
            </a:endParaRPr>
          </a:p>
          <a:p>
            <a:pPr>
              <a:lnSpc>
                <a:spcPct val="170000"/>
              </a:lnSpc>
            </a:pPr>
            <a:endParaRPr lang="ar-EG" sz="2000" dirty="0" smtClean="0">
              <a:latin typeface="Microsoft Sans Serif" pitchFamily="34" charset="0"/>
              <a:cs typeface="Microsoft Sans Serif" pitchFamily="34" charset="0"/>
            </a:endParaRPr>
          </a:p>
          <a:p>
            <a:pPr>
              <a:lnSpc>
                <a:spcPct val="170000"/>
              </a:lnSpc>
            </a:pPr>
            <a:endParaRPr lang="en-US" sz="2000" dirty="0" smtClean="0">
              <a:latin typeface="Microsoft Sans Serif" pitchFamily="34" charset="0"/>
              <a:cs typeface="Microsoft Sans Serif" pitchFamily="34" charset="0"/>
            </a:endParaRPr>
          </a:p>
          <a:p>
            <a:pPr lvl="0">
              <a:lnSpc>
                <a:spcPct val="170000"/>
              </a:lnSpc>
            </a:pPr>
            <a:endParaRPr lang="en-US" sz="2000" dirty="0" smtClean="0">
              <a:latin typeface="Microsoft Sans Serif" pitchFamily="34" charset="0"/>
              <a:cs typeface="Microsoft Sans Serif" pitchFamily="34" charset="0"/>
            </a:endParaRPr>
          </a:p>
          <a:p>
            <a:pPr>
              <a:lnSpc>
                <a:spcPct val="170000"/>
              </a:lnSpc>
            </a:pPr>
            <a:endParaRPr lang="ar-EG" sz="2000" dirty="0">
              <a:latin typeface="Microsoft Sans Serif" pitchFamily="34" charset="0"/>
              <a:cs typeface="Microsoft Sans Serif"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404664"/>
            <a:ext cx="8229600" cy="1066800"/>
          </a:xfrm>
        </p:spPr>
        <p:txBody>
          <a:bodyPr/>
          <a:lstStyle/>
          <a:p>
            <a:pPr algn="r"/>
            <a:r>
              <a:rPr lang="ar-EG" dirty="0" smtClean="0"/>
              <a:t>خارطة الطريق</a:t>
            </a:r>
            <a:endParaRPr lang="en-US" dirty="0"/>
          </a:p>
        </p:txBody>
      </p:sp>
      <p:sp>
        <p:nvSpPr>
          <p:cNvPr id="3" name="Content Placeholder 2"/>
          <p:cNvSpPr>
            <a:spLocks noGrp="1"/>
          </p:cNvSpPr>
          <p:nvPr>
            <p:ph idx="1"/>
          </p:nvPr>
        </p:nvSpPr>
        <p:spPr>
          <a:xfrm>
            <a:off x="123328" y="1340768"/>
            <a:ext cx="8841160" cy="5184576"/>
          </a:xfrm>
        </p:spPr>
        <p:txBody>
          <a:bodyPr>
            <a:noAutofit/>
          </a:bodyPr>
          <a:lstStyle/>
          <a:p>
            <a:pPr algn="just">
              <a:lnSpc>
                <a:spcPct val="150000"/>
              </a:lnSpc>
            </a:pPr>
            <a:r>
              <a:rPr lang="ar-EG" sz="2000" dirty="0" smtClean="0">
                <a:latin typeface="Microsoft Sans Serif" pitchFamily="34" charset="0"/>
                <a:cs typeface="Microsoft Sans Serif" pitchFamily="34" charset="0"/>
              </a:rPr>
              <a:t>إن تمكين قطاع الاتصالات وتكنولوجيا المعلومات من القيام بدوره في تطوير وتنمية الاقتصاد والمجتمع يعتمد بشكل كبير على التخطيط الجيد من خلال سياسات تقود القطاع إلى الأمام و هو ما يتحقق من خلال مؤشرات تستطيع قياس أثر الاتصالات وتكنولوجيا المعلومات اقتصادياً واجتماعياً وسياسياً</a:t>
            </a:r>
          </a:p>
          <a:p>
            <a:pPr algn="just">
              <a:lnSpc>
                <a:spcPct val="150000"/>
              </a:lnSpc>
            </a:pPr>
            <a:r>
              <a:rPr lang="ar-EG" sz="2000" dirty="0" smtClean="0">
                <a:latin typeface="Microsoft Sans Serif" pitchFamily="34" charset="0"/>
                <a:cs typeface="Microsoft Sans Serif" pitchFamily="34" charset="0"/>
              </a:rPr>
              <a:t>لذا، لابد من بناء القدرات في مجال حساب المؤشرات( الناتج – الاستثمار – الصادرات ..) بناء على منهجية واضحة تتفق مع المنهجيات المستخدمة دولياً ويتم حساب تلك المؤشرات بشكل دوري لمتابعة نمط واتجاه التغير </a:t>
            </a:r>
          </a:p>
          <a:p>
            <a:pPr algn="just">
              <a:lnSpc>
                <a:spcPct val="150000"/>
              </a:lnSpc>
            </a:pPr>
            <a:r>
              <a:rPr lang="ar-EG" sz="2000" dirty="0" smtClean="0">
                <a:latin typeface="Microsoft Sans Serif" pitchFamily="34" charset="0"/>
                <a:cs typeface="Microsoft Sans Serif" pitchFamily="34" charset="0"/>
              </a:rPr>
              <a:t>ويجب بناء القدرات في مجال تصميم الاستبيانات وجمع معلومات وبيانات تمكن من دراسة الأثر خاصة فيما يتعلق بالأثر على تنمية المجتمع مثل التعليم والصحة.</a:t>
            </a:r>
          </a:p>
          <a:p>
            <a:pPr algn="just">
              <a:lnSpc>
                <a:spcPct val="150000"/>
              </a:lnSpc>
            </a:pPr>
            <a:r>
              <a:rPr lang="ar-EG" sz="2000" dirty="0" smtClean="0">
                <a:latin typeface="Microsoft Sans Serif" pitchFamily="34" charset="0"/>
                <a:cs typeface="Microsoft Sans Serif" pitchFamily="34" charset="0"/>
              </a:rPr>
              <a:t>كما يوصى بفصل قطاع الاتصالات وتكنولوجيا المعلومات في الحسابات القومية وجداول </a:t>
            </a:r>
            <a:r>
              <a:rPr lang="ar-EG" sz="2000" dirty="0" err="1" smtClean="0">
                <a:latin typeface="Microsoft Sans Serif" pitchFamily="34" charset="0"/>
                <a:cs typeface="Microsoft Sans Serif" pitchFamily="34" charset="0"/>
              </a:rPr>
              <a:t>المدخلات</a:t>
            </a:r>
            <a:r>
              <a:rPr lang="ar-EG" sz="2000" dirty="0" smtClean="0">
                <a:latin typeface="Microsoft Sans Serif" pitchFamily="34" charset="0"/>
                <a:cs typeface="Microsoft Sans Serif" pitchFamily="34" charset="0"/>
              </a:rPr>
              <a:t> والمخرجات للتمكن من تحليل تشابكاته مع القطاعات الأخرى ودراسة تأثيره اقتصادياً</a:t>
            </a:r>
          </a:p>
          <a:p>
            <a:pPr algn="just">
              <a:lnSpc>
                <a:spcPct val="150000"/>
              </a:lnSpc>
            </a:pPr>
            <a:r>
              <a:rPr lang="ar-EG" sz="2000" dirty="0" smtClean="0">
                <a:latin typeface="Microsoft Sans Serif" pitchFamily="34" charset="0"/>
                <a:cs typeface="Microsoft Sans Serif" pitchFamily="34" charset="0"/>
              </a:rPr>
              <a:t>يأتي بعد ذلك التمكن من بناء نماذج </a:t>
            </a:r>
            <a:r>
              <a:rPr lang="ar-EG" sz="2000" dirty="0" err="1" smtClean="0">
                <a:latin typeface="Microsoft Sans Serif" pitchFamily="34" charset="0"/>
                <a:cs typeface="Microsoft Sans Serif" pitchFamily="34" charset="0"/>
              </a:rPr>
              <a:t>استاتيكية</a:t>
            </a:r>
            <a:r>
              <a:rPr lang="ar-EG" sz="2000" dirty="0" smtClean="0">
                <a:latin typeface="Microsoft Sans Serif" pitchFamily="34" charset="0"/>
                <a:cs typeface="Microsoft Sans Serif" pitchFamily="34" charset="0"/>
              </a:rPr>
              <a:t> أو ديناميكية لدراسة حجم واتجاه أثر القطاع على الاقتصاد</a:t>
            </a:r>
            <a:endParaRPr lang="en-US" sz="2000" dirty="0">
              <a:latin typeface="Microsoft Sans Serif" pitchFamily="34" charset="0"/>
              <a:cs typeface="Microsoft Sans Serif"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80928"/>
            <a:ext cx="8229600" cy="1066800"/>
          </a:xfrm>
        </p:spPr>
        <p:txBody>
          <a:bodyPr>
            <a:noAutofit/>
          </a:bodyPr>
          <a:lstStyle/>
          <a:p>
            <a:pPr algn="ctr"/>
            <a:r>
              <a:rPr lang="ar-EG" dirty="0" smtClean="0"/>
              <a:t>شكراً..</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764704"/>
            <a:ext cx="8229600" cy="1066800"/>
          </a:xfrm>
        </p:spPr>
        <p:txBody>
          <a:bodyPr/>
          <a:lstStyle/>
          <a:p>
            <a:pPr algn="r"/>
            <a:r>
              <a:rPr lang="ar-EG" dirty="0" smtClean="0"/>
              <a:t>نقاط العرض</a:t>
            </a:r>
            <a:endParaRPr lang="ar-EG" dirty="0"/>
          </a:p>
        </p:txBody>
      </p:sp>
      <p:sp>
        <p:nvSpPr>
          <p:cNvPr id="3" name="Content Placeholder 2"/>
          <p:cNvSpPr>
            <a:spLocks noGrp="1"/>
          </p:cNvSpPr>
          <p:nvPr>
            <p:ph idx="1"/>
          </p:nvPr>
        </p:nvSpPr>
        <p:spPr>
          <a:xfrm>
            <a:off x="467544" y="1916832"/>
            <a:ext cx="8229600" cy="4325112"/>
          </a:xfrm>
        </p:spPr>
        <p:txBody>
          <a:bodyPr>
            <a:normAutofit/>
          </a:bodyPr>
          <a:lstStyle/>
          <a:p>
            <a:pPr>
              <a:lnSpc>
                <a:spcPct val="150000"/>
              </a:lnSpc>
            </a:pPr>
            <a:r>
              <a:rPr lang="ar-EG" b="1" dirty="0" smtClean="0">
                <a:solidFill>
                  <a:schemeClr val="tx1">
                    <a:lumMod val="85000"/>
                    <a:lumOff val="15000"/>
                  </a:schemeClr>
                </a:solidFill>
                <a:latin typeface="Microsoft Sans Serif" pitchFamily="34" charset="0"/>
                <a:cs typeface="Microsoft Sans Serif" pitchFamily="34" charset="0"/>
              </a:rPr>
              <a:t>تقديم</a:t>
            </a:r>
          </a:p>
          <a:p>
            <a:pPr>
              <a:lnSpc>
                <a:spcPct val="150000"/>
              </a:lnSpc>
            </a:pPr>
            <a:r>
              <a:rPr lang="ar-EG" b="1" dirty="0" smtClean="0">
                <a:solidFill>
                  <a:schemeClr val="tx1">
                    <a:lumMod val="85000"/>
                    <a:lumOff val="15000"/>
                  </a:schemeClr>
                </a:solidFill>
                <a:latin typeface="Microsoft Sans Serif" pitchFamily="34" charset="0"/>
                <a:cs typeface="Microsoft Sans Serif" pitchFamily="34" charset="0"/>
              </a:rPr>
              <a:t>قياس أثر الاتصالات وتكنولوجيا المعلومات في مصر</a:t>
            </a:r>
          </a:p>
          <a:p>
            <a:pPr lvl="1">
              <a:lnSpc>
                <a:spcPct val="150000"/>
              </a:lnSpc>
            </a:pPr>
            <a:r>
              <a:rPr lang="ar-EG" b="1" dirty="0" smtClean="0">
                <a:solidFill>
                  <a:schemeClr val="tx1">
                    <a:lumMod val="85000"/>
                    <a:lumOff val="15000"/>
                  </a:schemeClr>
                </a:solidFill>
                <a:latin typeface="Microsoft Sans Serif" pitchFamily="34" charset="0"/>
                <a:cs typeface="Microsoft Sans Serif" pitchFamily="34" charset="0"/>
              </a:rPr>
              <a:t>الأثر الاقتصادي  </a:t>
            </a:r>
          </a:p>
          <a:p>
            <a:pPr lvl="1">
              <a:lnSpc>
                <a:spcPct val="150000"/>
              </a:lnSpc>
            </a:pPr>
            <a:r>
              <a:rPr lang="ar-EG" b="1" dirty="0" smtClean="0">
                <a:solidFill>
                  <a:schemeClr val="tx1">
                    <a:lumMod val="85000"/>
                    <a:lumOff val="15000"/>
                  </a:schemeClr>
                </a:solidFill>
                <a:latin typeface="Microsoft Sans Serif" pitchFamily="34" charset="0"/>
                <a:cs typeface="Microsoft Sans Serif" pitchFamily="34" charset="0"/>
              </a:rPr>
              <a:t>الأثر الاجتماعي</a:t>
            </a:r>
          </a:p>
          <a:p>
            <a:pPr lvl="1">
              <a:lnSpc>
                <a:spcPct val="150000"/>
              </a:lnSpc>
            </a:pPr>
            <a:r>
              <a:rPr lang="ar-EG" b="1" dirty="0" smtClean="0">
                <a:solidFill>
                  <a:schemeClr val="tx1">
                    <a:lumMod val="85000"/>
                    <a:lumOff val="15000"/>
                  </a:schemeClr>
                </a:solidFill>
                <a:latin typeface="Microsoft Sans Serif" pitchFamily="34" charset="0"/>
                <a:cs typeface="Microsoft Sans Serif" pitchFamily="34" charset="0"/>
              </a:rPr>
              <a:t>الأثر السياسي</a:t>
            </a:r>
          </a:p>
          <a:p>
            <a:pPr>
              <a:lnSpc>
                <a:spcPct val="150000"/>
              </a:lnSpc>
            </a:pPr>
            <a:r>
              <a:rPr lang="ar-EG" b="1" dirty="0" smtClean="0">
                <a:solidFill>
                  <a:schemeClr val="tx1">
                    <a:lumMod val="85000"/>
                    <a:lumOff val="15000"/>
                  </a:schemeClr>
                </a:solidFill>
                <a:latin typeface="Microsoft Sans Serif" pitchFamily="34" charset="0"/>
                <a:cs typeface="Microsoft Sans Serif" pitchFamily="34" charset="0"/>
              </a:rPr>
              <a:t>خارطة الطريق</a:t>
            </a:r>
          </a:p>
          <a:p>
            <a:pPr>
              <a:lnSpc>
                <a:spcPct val="150000"/>
              </a:lnSpc>
            </a:pPr>
            <a:endParaRPr lang="ar-EG" b="1" dirty="0">
              <a:solidFill>
                <a:schemeClr val="tx1">
                  <a:lumMod val="85000"/>
                  <a:lumOff val="15000"/>
                </a:schemeClr>
              </a:solidFill>
              <a:latin typeface="Microsoft Sans Serif" pitchFamily="34" charset="0"/>
              <a:cs typeface="Microsoft Sans Serif"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066800"/>
          </a:xfrm>
        </p:spPr>
        <p:txBody>
          <a:bodyPr>
            <a:noAutofit/>
          </a:bodyPr>
          <a:lstStyle/>
          <a:p>
            <a:pPr algn="r"/>
            <a:r>
              <a:rPr lang="ar-EG" sz="3600" dirty="0" smtClean="0"/>
              <a:t>تقديم</a:t>
            </a:r>
          </a:p>
        </p:txBody>
      </p:sp>
      <p:sp>
        <p:nvSpPr>
          <p:cNvPr id="3" name="Content Placeholder 2"/>
          <p:cNvSpPr>
            <a:spLocks noGrp="1"/>
          </p:cNvSpPr>
          <p:nvPr>
            <p:ph idx="1"/>
          </p:nvPr>
        </p:nvSpPr>
        <p:spPr>
          <a:xfrm>
            <a:off x="755576" y="980728"/>
            <a:ext cx="8229600" cy="4325112"/>
          </a:xfrm>
        </p:spPr>
        <p:txBody>
          <a:bodyPr>
            <a:noAutofit/>
          </a:bodyPr>
          <a:lstStyle/>
          <a:p>
            <a:pPr algn="just">
              <a:lnSpc>
                <a:spcPct val="150000"/>
              </a:lnSpc>
              <a:buFont typeface="Arial" pitchFamily="34" charset="0"/>
              <a:buChar char="•"/>
            </a:pPr>
            <a:endParaRPr lang="ar-EG" sz="2000" dirty="0" smtClean="0">
              <a:solidFill>
                <a:schemeClr val="tx1">
                  <a:lumMod val="85000"/>
                  <a:lumOff val="15000"/>
                </a:schemeClr>
              </a:solidFill>
              <a:latin typeface="Microsoft Sans Serif" pitchFamily="34" charset="0"/>
              <a:cs typeface="Microsoft Sans Serif" pitchFamily="34" charset="0"/>
            </a:endParaRPr>
          </a:p>
          <a:p>
            <a:pPr lvl="1" algn="just">
              <a:lnSpc>
                <a:spcPct val="150000"/>
              </a:lnSpc>
              <a:buFont typeface="Arial" pitchFamily="34" charset="0"/>
              <a:buChar char="•"/>
            </a:pPr>
            <a:r>
              <a:rPr lang="ar-EG" sz="2000" dirty="0" smtClean="0">
                <a:solidFill>
                  <a:schemeClr val="tx1">
                    <a:lumMod val="85000"/>
                    <a:lumOff val="15000"/>
                  </a:schemeClr>
                </a:solidFill>
                <a:latin typeface="Microsoft Sans Serif" pitchFamily="34" charset="0"/>
                <a:cs typeface="Microsoft Sans Serif" pitchFamily="34" charset="0"/>
              </a:rPr>
              <a:t>منذ ظهور قطاع الاتصالات في مصر عام 1998 تطور سريعاً مظهراً بوادر تغيير في كيفية القيام بالأشياء واستحداث أدوات ومفاهيم جديدة تركت آثراً جلياً اقتصادياً واجتماعياً ثم أخيراً سياسياً أيضاً.</a:t>
            </a:r>
          </a:p>
          <a:p>
            <a:pPr lvl="1" algn="just">
              <a:lnSpc>
                <a:spcPct val="150000"/>
              </a:lnSpc>
              <a:buFont typeface="Arial" pitchFamily="34" charset="0"/>
              <a:buChar char="•"/>
            </a:pPr>
            <a:r>
              <a:rPr lang="ar-EG" sz="2000" dirty="0" smtClean="0">
                <a:solidFill>
                  <a:schemeClr val="tx1">
                    <a:lumMod val="85000"/>
                    <a:lumOff val="15000"/>
                  </a:schemeClr>
                </a:solidFill>
                <a:latin typeface="Microsoft Sans Serif" pitchFamily="34" charset="0"/>
                <a:cs typeface="Microsoft Sans Serif" pitchFamily="34" charset="0"/>
              </a:rPr>
              <a:t>وبالرغم من أن وجود أثر للاتصالات وتكنولوجيا المعلومات أمر مسلم به، يتضح في الإمكانيات التي يتيحها من سرعة الاتصال وإتاحة المعلومات بخلاف الأثر المباشر المتمثل في القيمة المضافة وفرص العمل والاستثمار، إلا أنه لا يمكن استغلال إمكانيات القطاع بشكل كامل ولا تفعيل دوره دون إلمام دقيق بحجم تلك الآثار واتجاهاتها والعوامل التي تحفزها.</a:t>
            </a:r>
          </a:p>
          <a:p>
            <a:pPr lvl="1" algn="just">
              <a:lnSpc>
                <a:spcPct val="150000"/>
              </a:lnSpc>
              <a:buFont typeface="Arial" pitchFamily="34" charset="0"/>
              <a:buChar char="•"/>
            </a:pPr>
            <a:r>
              <a:rPr lang="ar-EG" sz="2000" dirty="0" smtClean="0">
                <a:solidFill>
                  <a:schemeClr val="tx1">
                    <a:lumMod val="85000"/>
                    <a:lumOff val="15000"/>
                  </a:schemeClr>
                </a:solidFill>
                <a:latin typeface="Microsoft Sans Serif" pitchFamily="34" charset="0"/>
                <a:cs typeface="Microsoft Sans Serif" pitchFamily="34" charset="0"/>
              </a:rPr>
              <a:t>لذا، فقد قامت الوزارة بدور رائد في قياس حجم قطاع الاتصالات وتكنولوجيا المعلومات بداية ثم الانتقال إلى دراسة أثره على كافة المستويات الاقتصادية والاجتماعية والسياسية بشكل كمي وكيفي.</a:t>
            </a:r>
            <a:endParaRPr lang="ar-EG" sz="2000" dirty="0">
              <a:solidFill>
                <a:schemeClr val="tx1">
                  <a:lumMod val="85000"/>
                  <a:lumOff val="15000"/>
                </a:schemeClr>
              </a:solidFill>
              <a:latin typeface="Microsoft Sans Serif" pitchFamily="34" charset="0"/>
              <a:cs typeface="Microsoft Sans Serif"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65448"/>
            <a:ext cx="8229600" cy="1539616"/>
          </a:xfrm>
        </p:spPr>
        <p:txBody>
          <a:bodyPr/>
          <a:lstStyle/>
          <a:p>
            <a:pPr algn="ctr">
              <a:buNone/>
            </a:pPr>
            <a:r>
              <a:rPr lang="ar-EG" sz="4000" dirty="0" smtClean="0">
                <a:solidFill>
                  <a:schemeClr val="tx2"/>
                </a:solidFill>
                <a:latin typeface="+mj-lt"/>
                <a:ea typeface="+mj-ea"/>
                <a:cs typeface="+mj-cs"/>
              </a:rPr>
              <a:t>قياس أثر الاتصالات وتكنولوجيا المعلومات في مصر</a:t>
            </a:r>
          </a:p>
          <a:p>
            <a:pPr algn="ctr">
              <a:buNone/>
            </a:pPr>
            <a:endParaRPr lang="ar-EG" dirty="0" smtClean="0">
              <a:solidFill>
                <a:schemeClr val="tx1">
                  <a:lumMod val="85000"/>
                  <a:lumOff val="15000"/>
                </a:schemeClr>
              </a:solidFill>
              <a:cs typeface="Akhbar MT"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548680"/>
            <a:ext cx="8229600" cy="1066800"/>
          </a:xfrm>
        </p:spPr>
        <p:txBody>
          <a:bodyPr/>
          <a:lstStyle/>
          <a:p>
            <a:pPr algn="r"/>
            <a:r>
              <a:rPr lang="ar-EG" dirty="0" smtClean="0"/>
              <a:t>الأثر الاقتصادي</a:t>
            </a:r>
            <a:endParaRPr lang="ar-EG" dirty="0"/>
          </a:p>
        </p:txBody>
      </p:sp>
      <p:sp>
        <p:nvSpPr>
          <p:cNvPr id="3" name="Content Placeholder 2"/>
          <p:cNvSpPr>
            <a:spLocks noGrp="1"/>
          </p:cNvSpPr>
          <p:nvPr>
            <p:ph idx="1"/>
          </p:nvPr>
        </p:nvSpPr>
        <p:spPr>
          <a:xfrm>
            <a:off x="457200" y="1700808"/>
            <a:ext cx="8229600" cy="4873728"/>
          </a:xfrm>
        </p:spPr>
        <p:txBody>
          <a:bodyPr>
            <a:normAutofit/>
          </a:bodyPr>
          <a:lstStyle/>
          <a:p>
            <a:pPr algn="just">
              <a:lnSpc>
                <a:spcPct val="150000"/>
              </a:lnSpc>
            </a:pPr>
            <a:r>
              <a:rPr lang="ar-EG" sz="2000" dirty="0" smtClean="0">
                <a:latin typeface="Microsoft Sans Serif" pitchFamily="34" charset="0"/>
                <a:ea typeface="Times New Roman"/>
                <a:cs typeface="Microsoft Sans Serif" pitchFamily="34" charset="0"/>
              </a:rPr>
              <a:t>يلعب قطاع الاتصالات وتكنولوجيا المعلومات دوراً هاماً في الاقتصاد الوطني، ويمكن قياس ذلك من خلال معرفة مدى تأثيره في عدة مؤشرات حيوية أهمها: إيرادات قطاع الاتصالات، الناتج المحلي الإجمالي للقطاع المعني ومعدل نموه، المساهمة في الناتج المحلي للاقتصاد ككل، المساهمة في الخزانة العامة للدولة، صادرات القطاع من الخدمات، عدد الشركات العاملة بالقطاع ورؤوس أموالها المصدرة، والعمالة المباشرة بالقطاع.</a:t>
            </a:r>
          </a:p>
          <a:p>
            <a:pPr algn="just">
              <a:lnSpc>
                <a:spcPct val="150000"/>
              </a:lnSpc>
            </a:pPr>
            <a:r>
              <a:rPr lang="ar-EG" sz="2000" dirty="0" smtClean="0">
                <a:latin typeface="Microsoft Sans Serif" pitchFamily="34" charset="0"/>
                <a:ea typeface="Times New Roman"/>
                <a:cs typeface="Microsoft Sans Serif" pitchFamily="34" charset="0"/>
              </a:rPr>
              <a:t>تم تقدير إيرادات القطاع ككل خلال الربع الرابع (أكتوبر-ديسمبر) من العام 2011 نحو 12.21 مليار جنيه، وحقق القطاع في العام المالي 2010/2011 إيرادات بنحو 47.12 مليار جنيه.</a:t>
            </a:r>
          </a:p>
          <a:p>
            <a:pPr algn="just">
              <a:lnSpc>
                <a:spcPct val="150000"/>
              </a:lnSpc>
            </a:pPr>
            <a:r>
              <a:rPr lang="ar-EG" sz="2000" dirty="0" smtClean="0">
                <a:latin typeface="Microsoft Sans Serif" pitchFamily="34" charset="0"/>
                <a:ea typeface="Times New Roman"/>
                <a:cs typeface="Microsoft Sans Serif" pitchFamily="34" charset="0"/>
              </a:rPr>
              <a:t>بلغ الناتج المحلي الإجمالي للقطاع في الربع (أكتوبر-ديسمبر) 2011 نحو 9.98 مليار جنيه، وخلال العام المالي 2010/2011 بحوالي 36.57 مليار جنيه، محققاً معدل نمو سنوي قدره 6.7%.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20688"/>
            <a:ext cx="8229600" cy="1066800"/>
          </a:xfrm>
        </p:spPr>
        <p:txBody>
          <a:bodyPr/>
          <a:lstStyle/>
          <a:p>
            <a:pPr algn="r"/>
            <a:r>
              <a:rPr lang="ar-EG" dirty="0" smtClean="0"/>
              <a:t>تابع الأثر الاقتصادي</a:t>
            </a:r>
            <a:endParaRPr lang="ar-EG" dirty="0"/>
          </a:p>
        </p:txBody>
      </p:sp>
      <p:sp>
        <p:nvSpPr>
          <p:cNvPr id="3" name="Content Placeholder 2"/>
          <p:cNvSpPr>
            <a:spLocks noGrp="1"/>
          </p:cNvSpPr>
          <p:nvPr>
            <p:ph idx="1"/>
          </p:nvPr>
        </p:nvSpPr>
        <p:spPr>
          <a:xfrm>
            <a:off x="467544" y="1628800"/>
            <a:ext cx="8435280" cy="5013176"/>
          </a:xfrm>
        </p:spPr>
        <p:txBody>
          <a:bodyPr>
            <a:normAutofit/>
          </a:bodyPr>
          <a:lstStyle/>
          <a:p>
            <a:pPr algn="just">
              <a:lnSpc>
                <a:spcPct val="150000"/>
              </a:lnSpc>
            </a:pPr>
            <a:r>
              <a:rPr lang="ar-EG" sz="2000" dirty="0" smtClean="0">
                <a:latin typeface="Microsoft Sans Serif" pitchFamily="34" charset="0"/>
                <a:ea typeface="Times New Roman"/>
                <a:cs typeface="Microsoft Sans Serif" pitchFamily="34" charset="0"/>
              </a:rPr>
              <a:t>ساهم القطاع في الربع الرابع (أكتوبر-ديسمبر) من العام 2011 بنسبة 4.57% من إجمالي الناتج المحلي الحقيقي، بينما بلغت نفس النسبة على مستوى العام المالي 2010/2011 نحو 4.28%، وبالتالي فإن قطاع الاتصالات وتكنولوجيا المعلومات أسهم بـ 0.27 نقطة مئوية في معدل نمو الناتج المحلي الإجمالي للاقتصاد ككل.</a:t>
            </a:r>
          </a:p>
          <a:p>
            <a:pPr algn="just">
              <a:lnSpc>
                <a:spcPct val="150000"/>
              </a:lnSpc>
            </a:pPr>
            <a:r>
              <a:rPr lang="ar-EG" sz="2000" dirty="0" smtClean="0">
                <a:latin typeface="Microsoft Sans Serif" pitchFamily="34" charset="0"/>
                <a:ea typeface="Times New Roman"/>
                <a:cs typeface="Microsoft Sans Serif" pitchFamily="34" charset="0"/>
              </a:rPr>
              <a:t>الجدير بالذكر أنه قد تم تحديث مؤشر قياس تغيرات أسعار القطاع (مُكمش الناتج)، وذلك من أجل قياس أدق للناتج الاجمالي الحقيقي للقطاع، وبالتالي الناتج الحقيقي للاقتصاد المصري، وأوضح نفس المؤشر انخفاض أسعار خدمات القطاع بنسبة 30% خلال العام المالي 2010/2011 مقارنة ببداية الخطة الخمسية في العام المالي 2006/2007.</a:t>
            </a:r>
          </a:p>
          <a:p>
            <a:pPr algn="just">
              <a:lnSpc>
                <a:spcPct val="150000"/>
              </a:lnSpc>
            </a:pPr>
            <a:r>
              <a:rPr lang="ar-EG" sz="2000" dirty="0" smtClean="0">
                <a:latin typeface="Microsoft Sans Serif" pitchFamily="34" charset="0"/>
                <a:ea typeface="Times New Roman"/>
                <a:cs typeface="Microsoft Sans Serif" pitchFamily="34" charset="0"/>
              </a:rPr>
              <a:t>بلغت مساهمة القطاع في الخزانة العامة للدولة للعام 2011 بنحو 13.59 مليار جنيه، بينما بلغت صادرات القطاع من الخدمات بحوالي 1.48 مليار في العام 2011، بمعدل نمو سنوي 35.18%.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9992"/>
            <a:ext cx="8229600" cy="1066800"/>
          </a:xfrm>
        </p:spPr>
        <p:txBody>
          <a:bodyPr/>
          <a:lstStyle/>
          <a:p>
            <a:pPr algn="r"/>
            <a:r>
              <a:rPr lang="ar-EG" dirty="0" smtClean="0"/>
              <a:t>تابع الأثر الاقتصادي </a:t>
            </a:r>
            <a:endParaRPr lang="ar-EG" dirty="0"/>
          </a:p>
        </p:txBody>
      </p:sp>
      <p:sp>
        <p:nvSpPr>
          <p:cNvPr id="3" name="Content Placeholder 2"/>
          <p:cNvSpPr>
            <a:spLocks noGrp="1"/>
          </p:cNvSpPr>
          <p:nvPr>
            <p:ph idx="1"/>
          </p:nvPr>
        </p:nvSpPr>
        <p:spPr>
          <a:xfrm>
            <a:off x="457200" y="1628800"/>
            <a:ext cx="8229600" cy="4752528"/>
          </a:xfrm>
        </p:spPr>
        <p:txBody>
          <a:bodyPr>
            <a:noAutofit/>
          </a:bodyPr>
          <a:lstStyle/>
          <a:p>
            <a:pPr algn="justLow">
              <a:lnSpc>
                <a:spcPct val="150000"/>
              </a:lnSpc>
              <a:tabLst>
                <a:tab pos="588010" algn="l"/>
              </a:tabLst>
            </a:pPr>
            <a:r>
              <a:rPr lang="ar-EG" sz="2000" dirty="0" smtClean="0">
                <a:latin typeface="Microsoft Sans Serif" pitchFamily="34" charset="0"/>
                <a:ea typeface="Times New Roman"/>
                <a:cs typeface="Microsoft Sans Serif" pitchFamily="34" charset="0"/>
              </a:rPr>
              <a:t>قام مركز معلومات وزارة الاتصالات وتكنولوجيا المعلومات بقياس أثر قطاع الاتصالات وتكنولوجيا المعلومات على الاقتصاد القومي من خلال تشابكاته مع القطاعات الاقتصادية الأخرى مثل الصحة والتعليم. </a:t>
            </a:r>
          </a:p>
          <a:p>
            <a:pPr algn="justLow">
              <a:lnSpc>
                <a:spcPct val="150000"/>
              </a:lnSpc>
              <a:tabLst>
                <a:tab pos="588010" algn="l"/>
              </a:tabLst>
            </a:pPr>
            <a:r>
              <a:rPr lang="ar-EG" sz="2000" dirty="0" smtClean="0">
                <a:latin typeface="Microsoft Sans Serif" pitchFamily="34" charset="0"/>
                <a:ea typeface="Times New Roman"/>
                <a:cs typeface="Microsoft Sans Serif" pitchFamily="34" charset="0"/>
              </a:rPr>
              <a:t>تم البحث عن أفضل التجارب الدولية في هذا المجال والتوصل إلى المنهجية المتبعة في إحدى دراسات منظمة التعاون الاقتصادي والتنمية </a:t>
            </a:r>
            <a:r>
              <a:rPr lang="en-US" sz="2000" dirty="0" smtClean="0">
                <a:latin typeface="Microsoft Sans Serif" pitchFamily="34" charset="0"/>
                <a:ea typeface="Times New Roman"/>
                <a:cs typeface="Microsoft Sans Serif" pitchFamily="34" charset="0"/>
              </a:rPr>
              <a:t> OECD </a:t>
            </a:r>
            <a:r>
              <a:rPr lang="ar-EG" sz="2000" dirty="0" smtClean="0">
                <a:latin typeface="Microsoft Sans Serif" pitchFamily="34" charset="0"/>
                <a:ea typeface="Times New Roman"/>
                <a:cs typeface="Microsoft Sans Serif" pitchFamily="34" charset="0"/>
              </a:rPr>
              <a:t>لقياس أثر قطاع الاتصالات وتكنولوجيا المعلومات على الاقتصاد من خلال تحليل جداول </a:t>
            </a:r>
            <a:r>
              <a:rPr lang="ar-EG" sz="2000" dirty="0" err="1" smtClean="0">
                <a:latin typeface="Microsoft Sans Serif" pitchFamily="34" charset="0"/>
                <a:ea typeface="Times New Roman"/>
                <a:cs typeface="Microsoft Sans Serif" pitchFamily="34" charset="0"/>
              </a:rPr>
              <a:t>المدخلات</a:t>
            </a:r>
            <a:r>
              <a:rPr lang="ar-EG" sz="2000" dirty="0" smtClean="0">
                <a:latin typeface="Microsoft Sans Serif" pitchFamily="34" charset="0"/>
                <a:ea typeface="Times New Roman"/>
                <a:cs typeface="Microsoft Sans Serif" pitchFamily="34" charset="0"/>
              </a:rPr>
              <a:t> والمخرجات </a:t>
            </a:r>
            <a:r>
              <a:rPr lang="en-US" sz="2000" dirty="0" smtClean="0">
                <a:latin typeface="Microsoft Sans Serif" pitchFamily="34" charset="0"/>
                <a:cs typeface="Microsoft Sans Serif" pitchFamily="34" charset="0"/>
              </a:rPr>
              <a:t>Input – Output Tables</a:t>
            </a:r>
            <a:r>
              <a:rPr lang="ar-EG" sz="2000" dirty="0" smtClean="0">
                <a:latin typeface="Microsoft Sans Serif" pitchFamily="34" charset="0"/>
                <a:ea typeface="Times New Roman"/>
                <a:cs typeface="Microsoft Sans Serif" pitchFamily="34" charset="0"/>
              </a:rPr>
              <a:t>، وهي دراسة مُطبقة على 12 دولة من دول </a:t>
            </a:r>
            <a:r>
              <a:rPr lang="en-US" sz="2000" dirty="0" smtClean="0">
                <a:latin typeface="Microsoft Sans Serif" pitchFamily="34" charset="0"/>
                <a:cs typeface="Microsoft Sans Serif" pitchFamily="34" charset="0"/>
              </a:rPr>
              <a:t>OECD</a:t>
            </a:r>
            <a:r>
              <a:rPr lang="ar-EG" sz="2000" dirty="0" smtClean="0">
                <a:latin typeface="Microsoft Sans Serif" pitchFamily="34" charset="0"/>
                <a:ea typeface="Times New Roman"/>
                <a:cs typeface="Microsoft Sans Serif" pitchFamily="34" charset="0"/>
              </a:rPr>
              <a:t> بعنوان </a:t>
            </a:r>
            <a:r>
              <a:rPr lang="en-US" sz="2000" dirty="0" smtClean="0">
                <a:latin typeface="Microsoft Sans Serif" pitchFamily="34" charset="0"/>
                <a:cs typeface="Microsoft Sans Serif" pitchFamily="34" charset="0"/>
              </a:rPr>
              <a:t>“The contribution of the ICT sectors to economic growth in OECD countries: Backward and Forward Linkages”(OECD,2008)</a:t>
            </a:r>
            <a:r>
              <a:rPr lang="ar-EG" sz="2000" dirty="0" smtClean="0">
                <a:latin typeface="Microsoft Sans Serif" pitchFamily="34" charset="0"/>
                <a:cs typeface="Microsoft Sans Serif" pitchFamily="34" charset="0"/>
              </a:rPr>
              <a:t>.</a:t>
            </a:r>
            <a:endParaRPr lang="en-US" sz="2000" dirty="0" smtClean="0">
              <a:latin typeface="Microsoft Sans Serif" pitchFamily="34" charset="0"/>
              <a:ea typeface="Times New Roman"/>
              <a:cs typeface="Microsoft Sans Serif" pitchFamily="34" charset="0"/>
            </a:endParaRPr>
          </a:p>
          <a:p>
            <a:pPr lvl="1">
              <a:lnSpc>
                <a:spcPct val="150000"/>
              </a:lnSpc>
            </a:pPr>
            <a:endParaRPr lang="ar-EG" sz="2000" b="1" dirty="0" smtClean="0">
              <a:solidFill>
                <a:schemeClr val="tx1">
                  <a:lumMod val="85000"/>
                  <a:lumOff val="15000"/>
                </a:schemeClr>
              </a:solidFill>
              <a:latin typeface="Microsoft Sans Serif" pitchFamily="34" charset="0"/>
              <a:cs typeface="Microsoft Sans Serif" pitchFamily="34" charset="0"/>
            </a:endParaRPr>
          </a:p>
          <a:p>
            <a:pPr>
              <a:lnSpc>
                <a:spcPct val="150000"/>
              </a:lnSpc>
            </a:pPr>
            <a:endParaRPr lang="ar-EG" sz="2000" b="1" dirty="0" smtClean="0">
              <a:solidFill>
                <a:schemeClr val="tx1">
                  <a:lumMod val="85000"/>
                  <a:lumOff val="15000"/>
                </a:schemeClr>
              </a:solidFill>
              <a:latin typeface="Microsoft Sans Serif" pitchFamily="34" charset="0"/>
              <a:cs typeface="Microsoft Sans Serif" pitchFamily="34" charset="0"/>
            </a:endParaRPr>
          </a:p>
          <a:p>
            <a:pPr>
              <a:lnSpc>
                <a:spcPct val="150000"/>
              </a:lnSpc>
            </a:pPr>
            <a:endParaRPr lang="ar-EG" sz="2000" b="1" dirty="0">
              <a:solidFill>
                <a:schemeClr val="tx1">
                  <a:lumMod val="85000"/>
                  <a:lumOff val="15000"/>
                </a:schemeClr>
              </a:solidFill>
              <a:latin typeface="Microsoft Sans Serif" pitchFamily="34" charset="0"/>
              <a:cs typeface="Microsoft Sans Serif"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9992"/>
            <a:ext cx="8229600" cy="1066800"/>
          </a:xfrm>
        </p:spPr>
        <p:txBody>
          <a:bodyPr/>
          <a:lstStyle/>
          <a:p>
            <a:pPr algn="r"/>
            <a:r>
              <a:rPr lang="ar-EG" dirty="0" smtClean="0"/>
              <a:t>تابع الأثر الاقتصادي </a:t>
            </a:r>
            <a:endParaRPr lang="ar-EG" dirty="0"/>
          </a:p>
        </p:txBody>
      </p:sp>
      <p:sp>
        <p:nvSpPr>
          <p:cNvPr id="3" name="Content Placeholder 2"/>
          <p:cNvSpPr>
            <a:spLocks noGrp="1"/>
          </p:cNvSpPr>
          <p:nvPr>
            <p:ph idx="1"/>
          </p:nvPr>
        </p:nvSpPr>
        <p:spPr>
          <a:xfrm>
            <a:off x="457200" y="1628800"/>
            <a:ext cx="8229600" cy="4752528"/>
          </a:xfrm>
        </p:spPr>
        <p:txBody>
          <a:bodyPr>
            <a:normAutofit/>
          </a:bodyPr>
          <a:lstStyle/>
          <a:p>
            <a:pPr algn="just">
              <a:lnSpc>
                <a:spcPct val="150000"/>
              </a:lnSpc>
              <a:tabLst>
                <a:tab pos="588010" algn="l"/>
              </a:tabLst>
            </a:pPr>
            <a:r>
              <a:rPr lang="ar-EG" sz="2000" dirty="0" smtClean="0">
                <a:latin typeface="Microsoft Sans Serif" pitchFamily="34" charset="0"/>
                <a:ea typeface="Times New Roman"/>
                <a:cs typeface="Microsoft Sans Serif" pitchFamily="34" charset="0"/>
              </a:rPr>
              <a:t>تم عمل مصفوفة للمُدخلات والمُخرجات </a:t>
            </a:r>
            <a:r>
              <a:rPr lang="en-US" sz="2000" dirty="0" smtClean="0">
                <a:latin typeface="Microsoft Sans Serif" pitchFamily="34" charset="0"/>
                <a:ea typeface="Times New Roman"/>
                <a:cs typeface="Microsoft Sans Serif" pitchFamily="34" charset="0"/>
              </a:rPr>
              <a:t>Input Output table</a:t>
            </a:r>
            <a:r>
              <a:rPr lang="ar-EG" sz="2000" dirty="0" smtClean="0">
                <a:latin typeface="Microsoft Sans Serif" pitchFamily="34" charset="0"/>
                <a:ea typeface="Times New Roman"/>
                <a:cs typeface="Microsoft Sans Serif" pitchFamily="34" charset="0"/>
              </a:rPr>
              <a:t> محدثة لمصر لعام 2007-2008 شاملة لأول مرة قطاع الاتصالات وتكنولوجيا المعلومات بالإضافة إلى القطاعات الاقتصادية الأخرى.</a:t>
            </a:r>
          </a:p>
          <a:p>
            <a:pPr marL="365760" lvl="1" indent="-256032" algn="just">
              <a:lnSpc>
                <a:spcPct val="150000"/>
              </a:lnSpc>
              <a:buClr>
                <a:schemeClr val="accent3"/>
              </a:buClr>
              <a:buFont typeface="Georgia"/>
              <a:buChar char="•"/>
              <a:tabLst>
                <a:tab pos="588010" algn="l"/>
              </a:tabLst>
            </a:pPr>
            <a:r>
              <a:rPr lang="ar-EG" sz="2000" dirty="0" smtClean="0">
                <a:solidFill>
                  <a:schemeClr val="tx1"/>
                </a:solidFill>
                <a:latin typeface="Microsoft Sans Serif" pitchFamily="34" charset="0"/>
                <a:ea typeface="Times New Roman"/>
                <a:cs typeface="Microsoft Sans Serif" pitchFamily="34" charset="0"/>
              </a:rPr>
              <a:t>قياس أثر قطاع الاتصالات على الاقتصاد القومي من خلال تطبيق حسابات التشابكات والمضاعفات </a:t>
            </a:r>
            <a:r>
              <a:rPr lang="en-US" sz="2000" dirty="0" smtClean="0">
                <a:solidFill>
                  <a:schemeClr val="tx1"/>
                </a:solidFill>
                <a:latin typeface="Microsoft Sans Serif" pitchFamily="34" charset="0"/>
                <a:ea typeface="Times New Roman"/>
                <a:cs typeface="Microsoft Sans Serif" pitchFamily="34" charset="0"/>
              </a:rPr>
              <a:t>Linkages and Multipliers</a:t>
            </a:r>
            <a:r>
              <a:rPr lang="ar-EG" sz="2000" dirty="0" smtClean="0">
                <a:solidFill>
                  <a:schemeClr val="tx1"/>
                </a:solidFill>
                <a:latin typeface="Microsoft Sans Serif" pitchFamily="34" charset="0"/>
                <a:ea typeface="Times New Roman"/>
                <a:cs typeface="Microsoft Sans Serif" pitchFamily="34" charset="0"/>
              </a:rPr>
              <a:t> على المصفوفة والوصول إلى النتائج التالية التي أظهرت:</a:t>
            </a:r>
          </a:p>
          <a:p>
            <a:pPr lvl="1" algn="just">
              <a:lnSpc>
                <a:spcPct val="150000"/>
              </a:lnSpc>
            </a:pPr>
            <a:r>
              <a:rPr lang="ar-EG" sz="2000" dirty="0" smtClean="0">
                <a:solidFill>
                  <a:schemeClr val="tx1">
                    <a:lumMod val="75000"/>
                    <a:lumOff val="25000"/>
                  </a:schemeClr>
                </a:solidFill>
                <a:latin typeface="Microsoft Sans Serif" pitchFamily="34" charset="0"/>
                <a:ea typeface="Times New Roman"/>
                <a:cs typeface="Microsoft Sans Serif" pitchFamily="34" charset="0"/>
              </a:rPr>
              <a:t>تمتع قطاع الاتصالات في مصر بمضاعف طلب مرتفع نسبياً مقارنة بدول منظمة التعاون الاقتصادي حيث يصل إلى </a:t>
            </a:r>
            <a:r>
              <a:rPr lang="ar-EG" sz="2000" b="1" dirty="0" smtClean="0">
                <a:solidFill>
                  <a:schemeClr val="accent2">
                    <a:lumMod val="75000"/>
                  </a:schemeClr>
                </a:solidFill>
                <a:latin typeface="Microsoft Sans Serif" pitchFamily="34" charset="0"/>
                <a:ea typeface="Times New Roman"/>
                <a:cs typeface="Microsoft Sans Serif" pitchFamily="34" charset="0"/>
              </a:rPr>
              <a:t>1.23</a:t>
            </a:r>
            <a:r>
              <a:rPr lang="ar-EG" sz="2000" dirty="0" smtClean="0">
                <a:solidFill>
                  <a:schemeClr val="tx1">
                    <a:lumMod val="75000"/>
                    <a:lumOff val="25000"/>
                  </a:schemeClr>
                </a:solidFill>
                <a:latin typeface="Microsoft Sans Serif" pitchFamily="34" charset="0"/>
                <a:ea typeface="Times New Roman"/>
                <a:cs typeface="Microsoft Sans Serif" pitchFamily="34" charset="0"/>
              </a:rPr>
              <a:t> مما يعني أن زيادة إنتاج قطاع الاتصالات بوحدة واحدة يؤدي إلى زيادة إجمالي الإنتاج في الاقتصاد المصري </a:t>
            </a:r>
            <a:r>
              <a:rPr lang="ar-EG" sz="2000" dirty="0" err="1" smtClean="0">
                <a:solidFill>
                  <a:schemeClr val="tx1">
                    <a:lumMod val="75000"/>
                    <a:lumOff val="25000"/>
                  </a:schemeClr>
                </a:solidFill>
                <a:latin typeface="Microsoft Sans Serif" pitchFamily="34" charset="0"/>
                <a:ea typeface="Times New Roman"/>
                <a:cs typeface="Microsoft Sans Serif" pitchFamily="34" charset="0"/>
              </a:rPr>
              <a:t>بـ</a:t>
            </a:r>
            <a:r>
              <a:rPr lang="ar-EG" sz="2000" dirty="0" smtClean="0">
                <a:solidFill>
                  <a:schemeClr val="tx1">
                    <a:lumMod val="75000"/>
                    <a:lumOff val="25000"/>
                  </a:schemeClr>
                </a:solidFill>
                <a:latin typeface="Microsoft Sans Serif" pitchFamily="34" charset="0"/>
                <a:ea typeface="Times New Roman"/>
                <a:cs typeface="Microsoft Sans Serif" pitchFamily="34" charset="0"/>
              </a:rPr>
              <a:t> </a:t>
            </a:r>
            <a:r>
              <a:rPr lang="ar-EG" sz="2000" b="1" dirty="0" smtClean="0">
                <a:solidFill>
                  <a:schemeClr val="accent2">
                    <a:lumMod val="75000"/>
                  </a:schemeClr>
                </a:solidFill>
                <a:latin typeface="Microsoft Sans Serif" pitchFamily="34" charset="0"/>
                <a:ea typeface="Times New Roman"/>
                <a:cs typeface="Microsoft Sans Serif" pitchFamily="34" charset="0"/>
              </a:rPr>
              <a:t>1.23</a:t>
            </a:r>
            <a:r>
              <a:rPr lang="ar-EG" sz="2000" dirty="0" smtClean="0">
                <a:solidFill>
                  <a:schemeClr val="tx1">
                    <a:lumMod val="75000"/>
                    <a:lumOff val="25000"/>
                  </a:schemeClr>
                </a:solidFill>
                <a:latin typeface="Microsoft Sans Serif" pitchFamily="34" charset="0"/>
                <a:ea typeface="Times New Roman"/>
                <a:cs typeface="Microsoft Sans Serif" pitchFamily="34" charset="0"/>
              </a:rPr>
              <a:t> وحدة.</a:t>
            </a:r>
            <a:endParaRPr lang="en-US" sz="2000" dirty="0" smtClean="0">
              <a:solidFill>
                <a:schemeClr val="tx1">
                  <a:lumMod val="75000"/>
                  <a:lumOff val="25000"/>
                </a:schemeClr>
              </a:solidFill>
              <a:latin typeface="Microsoft Sans Serif" pitchFamily="34" charset="0"/>
              <a:ea typeface="Times New Roman"/>
              <a:cs typeface="Microsoft Sans Serif" pitchFamily="34" charset="0"/>
            </a:endParaRPr>
          </a:p>
          <a:p>
            <a:pPr lvl="0">
              <a:lnSpc>
                <a:spcPct val="150000"/>
              </a:lnSpc>
            </a:pPr>
            <a:endParaRPr lang="en-US" sz="2000" dirty="0" smtClean="0">
              <a:solidFill>
                <a:schemeClr val="tx1"/>
              </a:solidFill>
              <a:latin typeface="Microsoft Sans Serif" pitchFamily="34" charset="0"/>
              <a:ea typeface="Times New Roman"/>
              <a:cs typeface="Microsoft Sans Serif" pitchFamily="34" charset="0"/>
            </a:endParaRPr>
          </a:p>
          <a:p>
            <a:pPr algn="justLow">
              <a:lnSpc>
                <a:spcPct val="150000"/>
              </a:lnSpc>
              <a:tabLst>
                <a:tab pos="588010" algn="l"/>
              </a:tabLst>
            </a:pPr>
            <a:endParaRPr lang="ar-EG" sz="2000" b="1" dirty="0" smtClean="0">
              <a:solidFill>
                <a:schemeClr val="tx1">
                  <a:lumMod val="85000"/>
                  <a:lumOff val="15000"/>
                </a:schemeClr>
              </a:solidFill>
              <a:latin typeface="Microsoft Sans Serif" pitchFamily="34" charset="0"/>
              <a:cs typeface="Microsoft Sans Serif" pitchFamily="34" charset="0"/>
            </a:endParaRPr>
          </a:p>
          <a:p>
            <a:pPr>
              <a:lnSpc>
                <a:spcPct val="150000"/>
              </a:lnSpc>
              <a:buNone/>
            </a:pPr>
            <a:endParaRPr lang="ar-EG" sz="2000" b="1" dirty="0" smtClean="0">
              <a:solidFill>
                <a:schemeClr val="tx1">
                  <a:lumMod val="85000"/>
                  <a:lumOff val="15000"/>
                </a:schemeClr>
              </a:solidFill>
              <a:latin typeface="Microsoft Sans Serif" pitchFamily="34" charset="0"/>
              <a:cs typeface="Microsoft Sans Serif"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930</TotalTime>
  <Words>1716</Words>
  <Application>Microsoft Office PowerPoint</Application>
  <PresentationFormat>On-screen Show (4:3)</PresentationFormat>
  <Paragraphs>121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Urban</vt:lpstr>
      <vt:lpstr>       ورشة عمل   "حول مؤشرات الاتصالات وتكنولوجيا المعلومات... من الإستراتيجية إلى قياس الأثر" </vt:lpstr>
      <vt:lpstr>                                       ”التجربة المصرية في قياس أثر الاتصالات  وتكنولوجيا  المعلومات  وخريطة الطريق للمشروع العربي لقياس الأثر“ </vt:lpstr>
      <vt:lpstr>نقاط العرض</vt:lpstr>
      <vt:lpstr>تقديم</vt:lpstr>
      <vt:lpstr>Slide 5</vt:lpstr>
      <vt:lpstr>الأثر الاقتصادي</vt:lpstr>
      <vt:lpstr>تابع الأثر الاقتصادي</vt:lpstr>
      <vt:lpstr>تابع الأثر الاقتصادي </vt:lpstr>
      <vt:lpstr>تابع الأثر الاقتصادي </vt:lpstr>
      <vt:lpstr>تابع الأثر الاقتصادي</vt:lpstr>
      <vt:lpstr>تابع الأثر الاقتصادي:</vt:lpstr>
      <vt:lpstr>تابع الأثر الاقتصادي:</vt:lpstr>
      <vt:lpstr>تابع الأثر الاقتصادي</vt:lpstr>
      <vt:lpstr>الأثر الاجتماعي</vt:lpstr>
      <vt:lpstr> استخدامات الأطباء لخدمات الاتصالات وتكنولوجيا المعلومات </vt:lpstr>
      <vt:lpstr>اثر قطاع الاتصالات وتكنولوجيا المعلومات على قطاع الصحة: </vt:lpstr>
      <vt:lpstr>Slide 17</vt:lpstr>
      <vt:lpstr>Slide 18</vt:lpstr>
      <vt:lpstr>Slide 19</vt:lpstr>
      <vt:lpstr>Slide 20</vt:lpstr>
      <vt:lpstr>Slide 21</vt:lpstr>
      <vt:lpstr>Slide 22</vt:lpstr>
      <vt:lpstr>Slide 23</vt:lpstr>
      <vt:lpstr>الأثر السياسي</vt:lpstr>
      <vt:lpstr>تابع الأثر السياسي</vt:lpstr>
      <vt:lpstr>تابع الأثر السياسي</vt:lpstr>
      <vt:lpstr>خارطة الطريق</vt:lpstr>
      <vt:lpstr>شكراً..</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hyoussef</dc:creator>
  <cp:lastModifiedBy>testadmin</cp:lastModifiedBy>
  <cp:revision>153</cp:revision>
  <dcterms:created xsi:type="dcterms:W3CDTF">2012-05-15T11:42:06Z</dcterms:created>
  <dcterms:modified xsi:type="dcterms:W3CDTF">2012-06-09T06:43:00Z</dcterms:modified>
</cp:coreProperties>
</file>