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4" r:id="rId2"/>
  </p:sldMasterIdLst>
  <p:notesMasterIdLst>
    <p:notesMasterId r:id="rId31"/>
  </p:notesMasterIdLst>
  <p:handoutMasterIdLst>
    <p:handoutMasterId r:id="rId32"/>
  </p:handoutMasterIdLst>
  <p:sldIdLst>
    <p:sldId id="259" r:id="rId3"/>
    <p:sldId id="261" r:id="rId4"/>
    <p:sldId id="281" r:id="rId5"/>
    <p:sldId id="327" r:id="rId6"/>
    <p:sldId id="325" r:id="rId7"/>
    <p:sldId id="330" r:id="rId8"/>
    <p:sldId id="301" r:id="rId9"/>
    <p:sldId id="313" r:id="rId10"/>
    <p:sldId id="319" r:id="rId11"/>
    <p:sldId id="320" r:id="rId12"/>
    <p:sldId id="331" r:id="rId13"/>
    <p:sldId id="321" r:id="rId14"/>
    <p:sldId id="322" r:id="rId15"/>
    <p:sldId id="323" r:id="rId16"/>
    <p:sldId id="324" r:id="rId17"/>
    <p:sldId id="335" r:id="rId18"/>
    <p:sldId id="310" r:id="rId19"/>
    <p:sldId id="314" r:id="rId20"/>
    <p:sldId id="315" r:id="rId21"/>
    <p:sldId id="332" r:id="rId22"/>
    <p:sldId id="328" r:id="rId23"/>
    <p:sldId id="316" r:id="rId24"/>
    <p:sldId id="333" r:id="rId25"/>
    <p:sldId id="336" r:id="rId26"/>
    <p:sldId id="317" r:id="rId27"/>
    <p:sldId id="318" r:id="rId28"/>
    <p:sldId id="337" r:id="rId29"/>
    <p:sldId id="30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61"/>
            <p14:sldId id="281"/>
            <p14:sldId id="327"/>
            <p14:sldId id="325"/>
            <p14:sldId id="330"/>
            <p14:sldId id="301"/>
            <p14:sldId id="313"/>
            <p14:sldId id="319"/>
            <p14:sldId id="320"/>
            <p14:sldId id="331"/>
            <p14:sldId id="321"/>
            <p14:sldId id="322"/>
            <p14:sldId id="323"/>
            <p14:sldId id="324"/>
            <p14:sldId id="335"/>
            <p14:sldId id="310"/>
            <p14:sldId id="314"/>
            <p14:sldId id="315"/>
            <p14:sldId id="332"/>
            <p14:sldId id="328"/>
            <p14:sldId id="316"/>
            <p14:sldId id="333"/>
            <p14:sldId id="336"/>
            <p14:sldId id="317"/>
            <p14:sldId id="318"/>
            <p14:sldId id="337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77266" autoAdjust="0"/>
  </p:normalViewPr>
  <p:slideViewPr>
    <p:cSldViewPr>
      <p:cViewPr varScale="1">
        <p:scale>
          <a:sx n="74" d="100"/>
          <a:sy n="74" d="100"/>
        </p:scale>
        <p:origin x="-13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7/6/2012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7/6/2012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6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grayscale. Run a test print to make sure your colors work when printed in pure black and white and grayscale.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Farah - </a:t>
            </a:r>
            <a:r>
              <a:rPr lang="en-US" i="1" dirty="0" smtClean="0"/>
              <a:t>Measuring DAC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DAC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Measuring DAC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1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4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9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30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2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DAC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34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98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29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 June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Farah – </a:t>
            </a:r>
            <a:r>
              <a:rPr lang="en-US" i="1" smtClean="0"/>
              <a:t>Framework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DAC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DAC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DAC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DAC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DAC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DAC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8 June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M. Farah - </a:t>
            </a:r>
            <a:r>
              <a:rPr lang="en-US" i="1" dirty="0" smtClean="0"/>
              <a:t>Measuring DAC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DE89C-7673-4381-BD45-550A16CA1FB6}" type="datetimeFigureOut">
              <a:rPr lang="en-US" smtClean="0"/>
              <a:t>7/6/2012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463-43B9-4987-8656-1530E746E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8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07704" y="1844824"/>
            <a:ext cx="6863320" cy="19112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Framework for Development of ICT strategies using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ICT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indicators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Mansour Farah,</a:t>
            </a:r>
          </a:p>
          <a:p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Consultant on ICT4D</a:t>
            </a: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411760" y="332656"/>
            <a:ext cx="62126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latin typeface="+mj-lt"/>
                <a:cs typeface="Times New Roman" pitchFamily="18" charset="0"/>
              </a:rPr>
              <a:t>Regional Workshop on </a:t>
            </a:r>
          </a:p>
          <a:p>
            <a:r>
              <a:rPr lang="en-US" sz="2400" b="1" i="1" dirty="0" smtClean="0">
                <a:latin typeface="+mj-lt"/>
                <a:cs typeface="Times New Roman" pitchFamily="18" charset="0"/>
              </a:rPr>
              <a:t>“ICT indicators from Strategy to Impact”</a:t>
            </a:r>
          </a:p>
          <a:p>
            <a:r>
              <a:rPr lang="en-US" b="1" i="1" dirty="0" smtClean="0">
                <a:latin typeface="+mj-lt"/>
                <a:cs typeface="Times New Roman" pitchFamily="18" charset="0"/>
              </a:rPr>
              <a:t>Sharm ElSheikh, Egypt, 8-9 June 2012</a:t>
            </a:r>
            <a:endParaRPr lang="en-US" b="1" i="1" dirty="0">
              <a:latin typeface="+mj-lt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E-readiness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ssessment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Autofit/>
          </a:bodyPr>
          <a:lstStyle/>
          <a:p>
            <a:r>
              <a:rPr lang="en-US" sz="2800" dirty="0" smtClean="0"/>
              <a:t>Rapid </a:t>
            </a:r>
            <a:r>
              <a:rPr lang="en-US" sz="2800" dirty="0"/>
              <a:t>assessment tools </a:t>
            </a:r>
            <a:r>
              <a:rPr lang="en-US" sz="2800" dirty="0" smtClean="0"/>
              <a:t>to </a:t>
            </a:r>
            <a:r>
              <a:rPr lang="en-US" sz="2800" dirty="0"/>
              <a:t>measure the diffusion and potential </a:t>
            </a:r>
            <a:r>
              <a:rPr lang="en-US" sz="2800" dirty="0" smtClean="0"/>
              <a:t>for taking advantage of ICTs </a:t>
            </a:r>
            <a:r>
              <a:rPr lang="en-US" sz="2800" dirty="0"/>
              <a:t>in a </a:t>
            </a:r>
            <a:r>
              <a:rPr lang="en-US" sz="2800" dirty="0" smtClean="0"/>
              <a:t>country</a:t>
            </a:r>
            <a:endParaRPr lang="en-US" sz="2800" dirty="0"/>
          </a:p>
          <a:p>
            <a:r>
              <a:rPr lang="en-US" sz="2800" dirty="0" smtClean="0"/>
              <a:t>Should cover remote, </a:t>
            </a:r>
            <a:r>
              <a:rPr lang="en-US" sz="2800" dirty="0"/>
              <a:t>rural and disadvantaged areas </a:t>
            </a:r>
            <a:endParaRPr lang="en-US" sz="2800" dirty="0" smtClean="0"/>
          </a:p>
          <a:p>
            <a:r>
              <a:rPr lang="en-US" sz="2800" dirty="0" smtClean="0"/>
              <a:t>E-readiness </a:t>
            </a:r>
            <a:r>
              <a:rPr lang="en-US" sz="2800" dirty="0"/>
              <a:t>methodologies should be </a:t>
            </a:r>
            <a:r>
              <a:rPr lang="en-US" sz="2800" dirty="0" smtClean="0"/>
              <a:t>people-</a:t>
            </a:r>
            <a:r>
              <a:rPr lang="en-US" sz="2800" dirty="0" err="1" smtClean="0"/>
              <a:t>centred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E-readiness assessment needs to be inclusive, i.e. adapted </a:t>
            </a:r>
            <a:r>
              <a:rPr lang="en-US" sz="2800" dirty="0"/>
              <a:t>to the needs of all people, including the marginalized, the poor, rural dwellers and </a:t>
            </a:r>
            <a:r>
              <a:rPr lang="en-US" sz="2800" dirty="0" smtClean="0"/>
              <a:t>others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6129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Consultation plan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Autofit/>
          </a:bodyPr>
          <a:lstStyle/>
          <a:p>
            <a:r>
              <a:rPr lang="en-US" sz="2800" dirty="0"/>
              <a:t>Consultations should be on-going and involve all stakeholders at different stages of developing an ICT </a:t>
            </a:r>
            <a:r>
              <a:rPr lang="en-US" sz="2800" dirty="0" smtClean="0"/>
              <a:t>strategy</a:t>
            </a:r>
            <a:endParaRPr lang="en-US" sz="2800" dirty="0"/>
          </a:p>
          <a:p>
            <a:r>
              <a:rPr lang="en-US" sz="2800" dirty="0" smtClean="0"/>
              <a:t>Increasing the chances of success of ICT strategy by </a:t>
            </a:r>
            <a:r>
              <a:rPr lang="en-US" sz="2800" dirty="0"/>
              <a:t>increasing the likelihood of </a:t>
            </a:r>
            <a:r>
              <a:rPr lang="en-US" sz="2800" dirty="0" smtClean="0"/>
              <a:t>meeting </a:t>
            </a:r>
            <a:r>
              <a:rPr lang="en-US" sz="2800" dirty="0"/>
              <a:t>the </a:t>
            </a:r>
            <a:r>
              <a:rPr lang="en-US" sz="2800" dirty="0" smtClean="0"/>
              <a:t>needs </a:t>
            </a:r>
            <a:r>
              <a:rPr lang="en-US" sz="2800" dirty="0"/>
              <a:t>of </a:t>
            </a:r>
            <a:r>
              <a:rPr lang="en-US" sz="2800" dirty="0" smtClean="0"/>
              <a:t>stakeholders and priorities of people</a:t>
            </a:r>
            <a:endParaRPr lang="en-US" sz="2800" dirty="0"/>
          </a:p>
          <a:p>
            <a:r>
              <a:rPr lang="en-US" sz="2800" dirty="0" smtClean="0"/>
              <a:t>Marginalized groups (women</a:t>
            </a:r>
            <a:r>
              <a:rPr lang="en-US" sz="2800" dirty="0"/>
              <a:t>, </a:t>
            </a:r>
            <a:r>
              <a:rPr lang="en-US" sz="2800" dirty="0" smtClean="0"/>
              <a:t>poor</a:t>
            </a:r>
            <a:r>
              <a:rPr lang="en-US" sz="2800" dirty="0"/>
              <a:t>, rural dwellers, youth and </a:t>
            </a:r>
            <a:r>
              <a:rPr lang="en-US" sz="2800" dirty="0" smtClean="0"/>
              <a:t>handicapped) to be represented in consultations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7828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Strategic Plan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Autofit/>
          </a:bodyPr>
          <a:lstStyle/>
          <a:p>
            <a:r>
              <a:rPr lang="en-US" sz="2800" dirty="0"/>
              <a:t>The strategic plan is the core of the </a:t>
            </a:r>
            <a:r>
              <a:rPr lang="en-US" sz="2800" dirty="0" smtClean="0"/>
              <a:t>strategy</a:t>
            </a:r>
            <a:endParaRPr lang="en-US" sz="2800" dirty="0"/>
          </a:p>
          <a:p>
            <a:r>
              <a:rPr lang="en-US" sz="2800" dirty="0"/>
              <a:t>For each priority area:</a:t>
            </a:r>
          </a:p>
          <a:p>
            <a:pPr lvl="1"/>
            <a:r>
              <a:rPr lang="en-US" sz="2400" dirty="0"/>
              <a:t>explains the basic ideas related to this </a:t>
            </a:r>
            <a:r>
              <a:rPr lang="en-US" sz="2400" dirty="0" smtClean="0"/>
              <a:t>area</a:t>
            </a:r>
            <a:endParaRPr lang="en-US" sz="2400" dirty="0"/>
          </a:p>
          <a:p>
            <a:pPr lvl="1"/>
            <a:r>
              <a:rPr lang="en-US" sz="2400" dirty="0"/>
              <a:t>provides targets to be </a:t>
            </a:r>
            <a:r>
              <a:rPr lang="en-US" sz="2400" dirty="0" smtClean="0"/>
              <a:t>reached</a:t>
            </a:r>
            <a:endParaRPr lang="en-US" sz="2400" dirty="0"/>
          </a:p>
          <a:p>
            <a:pPr lvl="1"/>
            <a:r>
              <a:rPr lang="en-US" sz="2400" dirty="0"/>
              <a:t>explains the actions to be taken by all stakeholders to reach these </a:t>
            </a:r>
            <a:r>
              <a:rPr lang="en-US" sz="2400" dirty="0" smtClean="0"/>
              <a:t>targets</a:t>
            </a:r>
            <a:endParaRPr lang="en-US" sz="2000" dirty="0"/>
          </a:p>
          <a:p>
            <a:r>
              <a:rPr lang="en-US" sz="2800" dirty="0"/>
              <a:t>The strategic plan is dynamic and changes over </a:t>
            </a:r>
            <a:r>
              <a:rPr lang="en-US" sz="2800" dirty="0" smtClean="0"/>
              <a:t>time </a:t>
            </a:r>
            <a:endParaRPr lang="en-US" sz="2800" dirty="0"/>
          </a:p>
          <a:p>
            <a:r>
              <a:rPr lang="en-US" sz="2800" dirty="0"/>
              <a:t>It is a rolling plan with a continuing time horizon of about three years and a predetermined </a:t>
            </a:r>
            <a:r>
              <a:rPr lang="en-US" sz="2800" dirty="0" smtClean="0"/>
              <a:t>medium-to-long term horizon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50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rmAutofit/>
          </a:bodyPr>
          <a:lstStyle/>
          <a:p>
            <a:r>
              <a:rPr lang="en-US" dirty="0"/>
              <a:t>The action plan for implementation develops the strategic plan and includes:</a:t>
            </a:r>
          </a:p>
          <a:p>
            <a:pPr lvl="1"/>
            <a:r>
              <a:rPr lang="en-US" sz="2400" dirty="0"/>
              <a:t>detailed projects, their outcomes and indicators of </a:t>
            </a:r>
            <a:r>
              <a:rPr lang="en-US" sz="2400" dirty="0" smtClean="0"/>
              <a:t>success</a:t>
            </a:r>
            <a:endParaRPr lang="en-US" sz="2400" dirty="0"/>
          </a:p>
          <a:p>
            <a:pPr lvl="1"/>
            <a:r>
              <a:rPr lang="en-US" sz="2400" dirty="0"/>
              <a:t>intended results and their </a:t>
            </a:r>
            <a:r>
              <a:rPr lang="en-US" sz="2400" dirty="0" smtClean="0"/>
              <a:t>justification</a:t>
            </a:r>
            <a:endParaRPr lang="en-US" sz="2400" dirty="0"/>
          </a:p>
          <a:p>
            <a:pPr lvl="1"/>
            <a:r>
              <a:rPr lang="en-US" sz="2400" dirty="0"/>
              <a:t>risk assessment and </a:t>
            </a:r>
            <a:r>
              <a:rPr lang="en-US" sz="2400" dirty="0" smtClean="0"/>
              <a:t>mitigation</a:t>
            </a:r>
            <a:endParaRPr lang="en-US" sz="2400" dirty="0"/>
          </a:p>
          <a:p>
            <a:pPr lvl="1"/>
            <a:r>
              <a:rPr lang="en-US" sz="2400" dirty="0"/>
              <a:t>cost and other detailed resource </a:t>
            </a:r>
            <a:r>
              <a:rPr lang="en-US" sz="2400" dirty="0" smtClean="0"/>
              <a:t>requirements</a:t>
            </a:r>
            <a:endParaRPr lang="en-US" sz="2400" dirty="0"/>
          </a:p>
          <a:p>
            <a:pPr lvl="1"/>
            <a:r>
              <a:rPr lang="en-US" sz="2400" dirty="0"/>
              <a:t>schedule for </a:t>
            </a:r>
            <a:r>
              <a:rPr lang="en-US" sz="2400" dirty="0" smtClean="0"/>
              <a:t>implementation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069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Institutional mechanisms for implementation and supervision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organization is designated </a:t>
            </a:r>
            <a:r>
              <a:rPr lang="en-US" dirty="0"/>
              <a:t>as </a:t>
            </a:r>
            <a:r>
              <a:rPr lang="en-US" dirty="0" smtClean="0"/>
              <a:t>responsible </a:t>
            </a:r>
            <a:r>
              <a:rPr lang="en-US" dirty="0"/>
              <a:t>for the strategy and </a:t>
            </a:r>
            <a:r>
              <a:rPr lang="en-US" dirty="0" smtClean="0"/>
              <a:t>its implementation</a:t>
            </a:r>
            <a:endParaRPr lang="en-US" dirty="0"/>
          </a:p>
          <a:p>
            <a:r>
              <a:rPr lang="en-US" dirty="0" smtClean="0"/>
              <a:t>Usually associated </a:t>
            </a:r>
            <a:r>
              <a:rPr lang="en-US" dirty="0"/>
              <a:t>with </a:t>
            </a:r>
            <a:r>
              <a:rPr lang="en-US" dirty="0" smtClean="0"/>
              <a:t>a </a:t>
            </a:r>
            <a:r>
              <a:rPr lang="en-US" dirty="0"/>
              <a:t>high-level government decision-making </a:t>
            </a:r>
            <a:r>
              <a:rPr lang="en-US" dirty="0" smtClean="0"/>
              <a:t>body</a:t>
            </a:r>
            <a:endParaRPr lang="en-US" dirty="0"/>
          </a:p>
          <a:p>
            <a:r>
              <a:rPr lang="en-US" dirty="0" smtClean="0"/>
              <a:t>Has </a:t>
            </a:r>
            <a:r>
              <a:rPr lang="en-US" dirty="0"/>
              <a:t>the authority and full support of the chief executive and </a:t>
            </a:r>
            <a:r>
              <a:rPr lang="en-US" dirty="0" smtClean="0"/>
              <a:t>government</a:t>
            </a:r>
            <a:endParaRPr lang="en-US" dirty="0"/>
          </a:p>
          <a:p>
            <a:r>
              <a:rPr lang="en-US" dirty="0" smtClean="0"/>
              <a:t>The organization </a:t>
            </a:r>
            <a:r>
              <a:rPr lang="en-US" dirty="0"/>
              <a:t>responsible for implementation </a:t>
            </a:r>
            <a:r>
              <a:rPr lang="en-US" dirty="0" smtClean="0"/>
              <a:t>may be separate </a:t>
            </a:r>
            <a:r>
              <a:rPr lang="en-US" dirty="0"/>
              <a:t>from the </a:t>
            </a:r>
            <a:r>
              <a:rPr lang="en-US" dirty="0" smtClean="0"/>
              <a:t>institution responsible </a:t>
            </a:r>
            <a:r>
              <a:rPr lang="en-US" dirty="0"/>
              <a:t>for </a:t>
            </a:r>
            <a:r>
              <a:rPr lang="en-US" dirty="0" smtClean="0"/>
              <a:t>supervision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986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Monitoring and evaluation (1)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1556792"/>
            <a:ext cx="8077200" cy="4536504"/>
          </a:xfrm>
        </p:spPr>
        <p:txBody>
          <a:bodyPr>
            <a:normAutofit/>
          </a:bodyPr>
          <a:lstStyle/>
          <a:p>
            <a:r>
              <a:rPr lang="en-US" sz="2800" dirty="0"/>
              <a:t>M&amp;E in all layers of the ICT strategy </a:t>
            </a:r>
            <a:r>
              <a:rPr lang="en-US" sz="2800" dirty="0" smtClean="0"/>
              <a:t>pyramid</a:t>
            </a:r>
          </a:p>
          <a:p>
            <a:r>
              <a:rPr lang="en-US" sz="2800" dirty="0"/>
              <a:t>M&amp;E </a:t>
            </a:r>
            <a:r>
              <a:rPr lang="en-US" sz="2800" dirty="0" smtClean="0"/>
              <a:t>to be designed</a:t>
            </a:r>
            <a:r>
              <a:rPr lang="en-US" sz="2800" i="1" dirty="0" smtClean="0"/>
              <a:t> </a:t>
            </a:r>
            <a:r>
              <a:rPr lang="en-US" sz="2800" dirty="0" smtClean="0"/>
              <a:t>during development of the ICT </a:t>
            </a:r>
            <a:r>
              <a:rPr lang="en-US" sz="2800" dirty="0"/>
              <a:t>the strategy and </a:t>
            </a:r>
            <a:r>
              <a:rPr lang="en-US" sz="2800" dirty="0" smtClean="0"/>
              <a:t>before implementation starts</a:t>
            </a:r>
            <a:endParaRPr lang="en-US" sz="2800" dirty="0"/>
          </a:p>
          <a:p>
            <a:r>
              <a:rPr lang="en-US" sz="2800" dirty="0"/>
              <a:t>M&amp;E should </a:t>
            </a:r>
            <a:r>
              <a:rPr lang="en-US" sz="2800" dirty="0" smtClean="0"/>
              <a:t>start taking its role within </a:t>
            </a:r>
            <a:r>
              <a:rPr lang="en-US" sz="2800" dirty="0"/>
              <a:t>the strategy as early as </a:t>
            </a:r>
            <a:r>
              <a:rPr lang="en-US" sz="2800" dirty="0" smtClean="0"/>
              <a:t>possible</a:t>
            </a:r>
            <a:endParaRPr lang="en-US" sz="2800" dirty="0"/>
          </a:p>
          <a:p>
            <a:r>
              <a:rPr lang="en-US" sz="2800" dirty="0"/>
              <a:t>M&amp;E should be designed in two ways:</a:t>
            </a:r>
          </a:p>
          <a:p>
            <a:pPr lvl="1"/>
            <a:r>
              <a:rPr lang="en-US" sz="2400" dirty="0"/>
              <a:t>within specific activities (or “modules</a:t>
            </a:r>
            <a:r>
              <a:rPr lang="en-US" sz="2400" dirty="0" smtClean="0"/>
              <a:t>”)</a:t>
            </a:r>
            <a:endParaRPr lang="en-US" sz="2400" dirty="0"/>
          </a:p>
          <a:p>
            <a:pPr lvl="1"/>
            <a:r>
              <a:rPr lang="en-US" sz="2400" dirty="0"/>
              <a:t>for the strategy as a </a:t>
            </a:r>
            <a:r>
              <a:rPr lang="en-US" sz="2400" dirty="0" smtClean="0"/>
              <a:t>whole</a:t>
            </a:r>
            <a:endParaRPr lang="en-GB" sz="2400" dirty="0"/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7207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Monitoring and evaluation (2)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1556792"/>
            <a:ext cx="8077200" cy="4536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Comprehensible </a:t>
            </a:r>
            <a:r>
              <a:rPr lang="en-US" sz="2800" dirty="0"/>
              <a:t>and usable by internal participants </a:t>
            </a:r>
            <a:r>
              <a:rPr lang="en-US" sz="2800" dirty="0" smtClean="0"/>
              <a:t>(government, </a:t>
            </a:r>
            <a:r>
              <a:rPr lang="en-US" sz="2800" dirty="0"/>
              <a:t>enterprises, </a:t>
            </a:r>
            <a:r>
              <a:rPr lang="en-US" sz="2800" dirty="0" smtClean="0"/>
              <a:t>NGOs) </a:t>
            </a:r>
            <a:r>
              <a:rPr lang="en-US" sz="2800" dirty="0"/>
              <a:t>and external stakeholders (investors, donors, partners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Powerful </a:t>
            </a:r>
            <a:r>
              <a:rPr lang="en-US" sz="2800" dirty="0"/>
              <a:t>instrument to make a strategy more meaningful and convincing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Requires attention </a:t>
            </a:r>
            <a:r>
              <a:rPr lang="en-US" sz="2800" dirty="0"/>
              <a:t>be given from the start to: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methodological </a:t>
            </a:r>
            <a:r>
              <a:rPr lang="en-US" sz="2400" dirty="0" smtClean="0"/>
              <a:t>aspects, i.e. </a:t>
            </a:r>
            <a:r>
              <a:rPr lang="en-US" sz="2400" dirty="0"/>
              <a:t>relevant </a:t>
            </a:r>
            <a:r>
              <a:rPr lang="en-US" sz="2400" dirty="0"/>
              <a:t>tools to monitor and evaluate </a:t>
            </a:r>
            <a:r>
              <a:rPr lang="en-US" sz="2400" dirty="0"/>
              <a:t>progress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institutional </a:t>
            </a:r>
            <a:r>
              <a:rPr lang="en-US" sz="2400" dirty="0"/>
              <a:t>and strategic </a:t>
            </a:r>
            <a:r>
              <a:rPr lang="en-US" sz="2400" dirty="0"/>
              <a:t>aspects, i.e. ways </a:t>
            </a:r>
            <a:r>
              <a:rPr lang="en-US" sz="2400" dirty="0"/>
              <a:t>and means </a:t>
            </a:r>
            <a:r>
              <a:rPr lang="en-US" sz="2400" dirty="0"/>
              <a:t>to adapt to </a:t>
            </a:r>
            <a:r>
              <a:rPr lang="en-US" sz="2400" dirty="0"/>
              <a:t>local </a:t>
            </a:r>
            <a:r>
              <a:rPr lang="en-US" sz="2400" dirty="0"/>
              <a:t>constraints and </a:t>
            </a:r>
            <a:r>
              <a:rPr lang="en-US" sz="2400" dirty="0"/>
              <a:t>maximize ownership </a:t>
            </a:r>
            <a:r>
              <a:rPr lang="en-US" sz="2400" dirty="0"/>
              <a:t>by stakeholders</a:t>
            </a:r>
            <a:endParaRPr lang="en-GB" sz="2400" dirty="0"/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670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ICT indicators </a:t>
            </a:r>
            <a:r>
              <a:rPr lang="en-US" sz="7200" dirty="0" smtClean="0"/>
              <a:t>in selected components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5060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Assessment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Essentially based on core ICT indicators and WSIS targets indicators</a:t>
            </a:r>
          </a:p>
          <a:p>
            <a:r>
              <a:rPr lang="en-US" sz="2800" dirty="0" smtClean="0"/>
              <a:t>Additional sector specific indicators may be needed</a:t>
            </a:r>
          </a:p>
          <a:p>
            <a:r>
              <a:rPr lang="en-US" sz="2800" dirty="0" smtClean="0"/>
              <a:t>Indicator values should differentiate city dwellers from rural/remote area</a:t>
            </a:r>
          </a:p>
          <a:p>
            <a:r>
              <a:rPr lang="en-US" sz="2800" dirty="0" smtClean="0"/>
              <a:t>Examples:</a:t>
            </a:r>
          </a:p>
          <a:p>
            <a:pPr lvl="1"/>
            <a:r>
              <a:rPr lang="en-US" sz="2400" dirty="0" smtClean="0"/>
              <a:t>Core ICT indicators A1-A10 for infrastructure, HH1-HH12 for access, ED1-ED8 for education</a:t>
            </a:r>
          </a:p>
          <a:p>
            <a:pPr lvl="1"/>
            <a:r>
              <a:rPr lang="en-US" sz="2400" dirty="0" smtClean="0"/>
              <a:t>WSIS target indicators 6.1-6.7 for government connection and 9.1-9.4 for local digital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403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Strategic plan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each priority </a:t>
            </a:r>
            <a:r>
              <a:rPr lang="en-US" sz="2800" dirty="0" smtClean="0"/>
              <a:t>area and each </a:t>
            </a:r>
            <a:r>
              <a:rPr lang="en-US" sz="2800" dirty="0" smtClean="0"/>
              <a:t>goal, </a:t>
            </a:r>
            <a:r>
              <a:rPr lang="en-US" sz="2800" dirty="0" smtClean="0"/>
              <a:t>ICT indicators are used to specify the targets </a:t>
            </a:r>
            <a:r>
              <a:rPr lang="en-US" sz="2800" dirty="0"/>
              <a:t>to be reached</a:t>
            </a:r>
            <a:endParaRPr lang="en-US" sz="2400" dirty="0"/>
          </a:p>
          <a:p>
            <a:r>
              <a:rPr lang="en-US" sz="2800" dirty="0" smtClean="0"/>
              <a:t>ICT indicators and their target values may change over time since the strategic </a:t>
            </a:r>
            <a:r>
              <a:rPr lang="en-US" sz="2800" dirty="0"/>
              <a:t>plan is </a:t>
            </a:r>
            <a:r>
              <a:rPr lang="en-US" sz="2800" dirty="0" smtClean="0"/>
              <a:t>a dynamic and rolling </a:t>
            </a:r>
            <a:r>
              <a:rPr lang="en-US" sz="2800" dirty="0" smtClean="0"/>
              <a:t>plan</a:t>
            </a:r>
          </a:p>
          <a:p>
            <a:r>
              <a:rPr lang="en-US" sz="2800" dirty="0" smtClean="0"/>
              <a:t>Indicators/target values for each goal should be expressed either as percentage increase with respect to corresponding assessment values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403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Topics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Introduction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Components of an ICT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ICT indicators in selected components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Conclusion</a:t>
            </a:r>
            <a:endParaRPr lang="en-GB" i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Monitoring and evaluation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(1)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rmAutofit/>
          </a:bodyPr>
          <a:lstStyle/>
          <a:p>
            <a:r>
              <a:rPr lang="en-US" sz="2400" dirty="0"/>
              <a:t>Uniform methodology for monitoring and evaluation, e.g. the Logical Framework Analysis</a:t>
            </a:r>
          </a:p>
          <a:p>
            <a:r>
              <a:rPr lang="en-US" sz="2400" dirty="0"/>
              <a:t>For each project, an overall objective is provided, </a:t>
            </a:r>
            <a:r>
              <a:rPr lang="en-US" sz="2400" dirty="0" smtClean="0"/>
              <a:t>project </a:t>
            </a:r>
            <a:r>
              <a:rPr lang="en-US" sz="2400" dirty="0"/>
              <a:t>purpose, intermediate results and </a:t>
            </a:r>
            <a:r>
              <a:rPr lang="en-US" sz="2400" dirty="0" smtClean="0"/>
              <a:t>activities </a:t>
            </a:r>
            <a:endParaRPr lang="en-US" sz="2400" dirty="0"/>
          </a:p>
          <a:p>
            <a:r>
              <a:rPr lang="en-US" sz="2400" dirty="0"/>
              <a:t>Performance indicators based on agreed upon concrete and realistic outcomes are monitored periodically</a:t>
            </a:r>
          </a:p>
          <a:p>
            <a:r>
              <a:rPr lang="en-US" sz="2400" dirty="0"/>
              <a:t>Success indicators, measurable and directly related to the </a:t>
            </a:r>
            <a:r>
              <a:rPr lang="en-US" sz="2400" dirty="0" smtClean="0"/>
              <a:t>outcomes, </a:t>
            </a:r>
            <a:r>
              <a:rPr lang="en-US" sz="2400" dirty="0"/>
              <a:t>are determined at earliest stages of project planning and implementation</a:t>
            </a:r>
          </a:p>
          <a:p>
            <a:r>
              <a:rPr lang="en-US" sz="2400" dirty="0"/>
              <a:t>An ICT observatory or equivalent structure may be in charge of monitoring, evaluation and follow-up of the strategy</a:t>
            </a:r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7081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16632"/>
            <a:ext cx="8077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Monitoring and evaluation (2)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1410816"/>
            <a:ext cx="7771581" cy="439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2565" y="5881142"/>
            <a:ext cx="66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“E-Strategies </a:t>
            </a:r>
            <a:r>
              <a:rPr lang="en-US" sz="1600" i="1" dirty="0"/>
              <a:t>Monitoring and Evaluation Toolkit”, World Bank, 2005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14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Monitoring and evaluation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(3)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64089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Policy objectives (longer-term and society-wide) </a:t>
            </a:r>
            <a:r>
              <a:rPr lang="en-US" sz="2400" dirty="0" smtClean="0"/>
              <a:t>traditionally assessed </a:t>
            </a:r>
            <a:r>
              <a:rPr lang="en-US" sz="2400" dirty="0"/>
              <a:t>in terms of ‘impact’, i.e. </a:t>
            </a:r>
            <a:r>
              <a:rPr lang="en-US" sz="2400" dirty="0"/>
              <a:t>in rather broad and largely un-quantified ways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Strategic priorities are more quantifiable, but limited to broad aggregates (or percentages of the national population); hence ‘outcomes’, i.e. society-wide indicators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Indicators for the implementation layers of key initiatives and specific actions, are easier to design and </a:t>
            </a:r>
            <a:r>
              <a:rPr lang="en-US" sz="2400" dirty="0" smtClean="0"/>
              <a:t>use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Outputs </a:t>
            </a:r>
            <a:r>
              <a:rPr lang="en-US" sz="2400" dirty="0"/>
              <a:t>(e.g. </a:t>
            </a:r>
            <a:r>
              <a:rPr lang="en-US" sz="2400" dirty="0"/>
              <a:t>number of PCs installed in classrooms) and deliverables (e.g. number of PCs delivered to schools in a certain region).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403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4624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Monitoring and evaluation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(4)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8250312" cy="48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26337" y="6050419"/>
            <a:ext cx="66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“E-Strategies </a:t>
            </a:r>
            <a:r>
              <a:rPr lang="en-US" sz="1600" i="1" dirty="0"/>
              <a:t>Monitoring and Evaluation Toolkit”, World Bank, 2005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356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4624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Monitoring and evaluation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(5)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26337" y="6050419"/>
            <a:ext cx="66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“E-Strategies </a:t>
            </a:r>
            <a:r>
              <a:rPr lang="en-US" sz="1600" i="1" dirty="0"/>
              <a:t>Monitoring and Evaluation Toolkit”, World Bank, 2005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5576" y="1772816"/>
            <a:ext cx="8208912" cy="3895725"/>
            <a:chOff x="147635" y="1700808"/>
            <a:chExt cx="8848726" cy="389572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6" y="1700808"/>
              <a:ext cx="884872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5" y="2338983"/>
              <a:ext cx="8848725" cy="325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66715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Conclusion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6420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ICT indicators, whether core or more sophisticated indicators, should be an integral part of ICT strategy development</a:t>
            </a:r>
          </a:p>
          <a:p>
            <a:r>
              <a:rPr lang="en-US" sz="2800" dirty="0" smtClean="0"/>
              <a:t>The framework provides a methodology for making ICT strategy formulation and development related to evidence and to realities on the ground</a:t>
            </a:r>
          </a:p>
          <a:p>
            <a:r>
              <a:rPr lang="en-US" sz="2800" dirty="0" smtClean="0"/>
              <a:t>A participatory approach is essential for success and ICT indicators constitute the cohesive material</a:t>
            </a:r>
          </a:p>
          <a:p>
            <a:r>
              <a:rPr lang="en-US" sz="2800" dirty="0" smtClean="0"/>
              <a:t>Monitoring and evaluation constitute the backbone of any ICT strategy and make it more meaningful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5567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ITU, National e-Strategies for Development – Global Status and Perspectives 2010, ITU, March 2011</a:t>
            </a:r>
          </a:p>
          <a:p>
            <a:r>
              <a:rPr lang="en-US" sz="2800" dirty="0" smtClean="0"/>
              <a:t>Labelle, Richard,</a:t>
            </a:r>
            <a:r>
              <a:rPr lang="en-US" sz="2800" i="1" dirty="0" smtClean="0"/>
              <a:t> ICT Policy Formulation and e-Strategy Development – A Comprehensive Guidebook,</a:t>
            </a:r>
            <a:r>
              <a:rPr lang="en-US" sz="2800" dirty="0"/>
              <a:t> </a:t>
            </a:r>
            <a:r>
              <a:rPr lang="en-US" sz="2800" dirty="0" smtClean="0"/>
              <a:t>UNDP-APDIP, 2005</a:t>
            </a:r>
          </a:p>
          <a:p>
            <a:r>
              <a:rPr lang="en-US" sz="2800" dirty="0"/>
              <a:t>Partnership on Measuring ICT for Development, </a:t>
            </a:r>
            <a:r>
              <a:rPr lang="en-US" sz="2800" i="1" dirty="0"/>
              <a:t>Core ICT Indicators 2010, </a:t>
            </a:r>
            <a:r>
              <a:rPr lang="en-US" sz="2800" dirty="0"/>
              <a:t>ITU, 2010</a:t>
            </a:r>
          </a:p>
          <a:p>
            <a:r>
              <a:rPr lang="en-US" sz="2800" dirty="0"/>
              <a:t>Partnership on Measuring ICT for Development, </a:t>
            </a:r>
            <a:r>
              <a:rPr lang="en-US" sz="2800" i="1" dirty="0"/>
              <a:t>Measuring the WSIS Targets – A Statistical Framework, </a:t>
            </a:r>
            <a:r>
              <a:rPr lang="en-US" sz="2800" dirty="0"/>
              <a:t>ITU, 2011</a:t>
            </a:r>
          </a:p>
          <a:p>
            <a:r>
              <a:rPr lang="en-US" sz="2800" dirty="0" smtClean="0"/>
              <a:t>World Bank, </a:t>
            </a:r>
            <a:r>
              <a:rPr lang="en-US" sz="2800" i="1" dirty="0" smtClean="0"/>
              <a:t>E-Strategies </a:t>
            </a:r>
            <a:r>
              <a:rPr lang="en-US" sz="2800" i="1" dirty="0"/>
              <a:t>Monitoring and Evaluation </a:t>
            </a:r>
            <a:r>
              <a:rPr lang="en-US" sz="2800" i="1" dirty="0" smtClean="0"/>
              <a:t>Toolkit, </a:t>
            </a:r>
            <a:r>
              <a:rPr lang="en-US" sz="2800" dirty="0"/>
              <a:t>World Bank, </a:t>
            </a:r>
            <a:r>
              <a:rPr lang="en-US" sz="2800" dirty="0" smtClean="0"/>
              <a:t>2005</a:t>
            </a:r>
          </a:p>
          <a:p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1133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80" y="2574032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i="1" dirty="0" smtClean="0"/>
              <a:t>Thank you!</a:t>
            </a:r>
            <a:br>
              <a:rPr lang="en-US" sz="4900" b="1" i="1" dirty="0" smtClean="0"/>
            </a:br>
            <a:r>
              <a:rPr lang="en-US" sz="3100" i="1" dirty="0"/>
              <a:t>m</a:t>
            </a:r>
            <a:r>
              <a:rPr lang="en-US" sz="3100" i="1" dirty="0" smtClean="0"/>
              <a:t>ansour.farah@gmail.com</a:t>
            </a:r>
            <a:endParaRPr lang="en-US" sz="4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6498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Introduction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16632"/>
            <a:ext cx="820248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are ICT strategies?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1124744"/>
            <a:ext cx="8077200" cy="5184577"/>
          </a:xfrm>
        </p:spPr>
        <p:txBody>
          <a:bodyPr>
            <a:noAutofit/>
          </a:bodyPr>
          <a:lstStyle/>
          <a:p>
            <a:r>
              <a:rPr lang="en-US" sz="2200" dirty="0"/>
              <a:t>Strategies direct the body of policies and provide a framework for their </a:t>
            </a:r>
            <a:r>
              <a:rPr lang="en-US" sz="2200" dirty="0" smtClean="0"/>
              <a:t>implementation with clear goals</a:t>
            </a:r>
            <a:endParaRPr lang="en-US" sz="2200" dirty="0"/>
          </a:p>
          <a:p>
            <a:r>
              <a:rPr lang="en-US" sz="2200" dirty="0" smtClean="0"/>
              <a:t>ICT strategies </a:t>
            </a:r>
            <a:r>
              <a:rPr lang="en-US" sz="2200" dirty="0" err="1" smtClean="0"/>
              <a:t>analyse</a:t>
            </a:r>
            <a:r>
              <a:rPr lang="en-US" sz="2200" dirty="0" smtClean="0"/>
              <a:t> priorities and constraints and set courses of action to reach stated objectives</a:t>
            </a:r>
          </a:p>
          <a:p>
            <a:r>
              <a:rPr lang="en-US" sz="2200" dirty="0" smtClean="0"/>
              <a:t>Effective ICT strategies are </a:t>
            </a:r>
            <a:r>
              <a:rPr lang="en-US" sz="2200" dirty="0"/>
              <a:t>the result of consultation with all </a:t>
            </a:r>
            <a:r>
              <a:rPr lang="en-US" sz="2200" dirty="0" smtClean="0"/>
              <a:t>stakeholders (academia</a:t>
            </a:r>
            <a:r>
              <a:rPr lang="en-US" sz="2200" dirty="0"/>
              <a:t>, </a:t>
            </a:r>
            <a:r>
              <a:rPr lang="en-US" sz="2200" dirty="0" smtClean="0"/>
              <a:t>business </a:t>
            </a:r>
            <a:r>
              <a:rPr lang="en-US" sz="2200" dirty="0"/>
              <a:t>sector, industry and </a:t>
            </a:r>
            <a:r>
              <a:rPr lang="en-US" sz="2200" dirty="0" smtClean="0"/>
              <a:t>NGOs)</a:t>
            </a:r>
            <a:endParaRPr lang="en-US" sz="2200" dirty="0"/>
          </a:p>
          <a:p>
            <a:r>
              <a:rPr lang="en-US" sz="2200" dirty="0" smtClean="0"/>
              <a:t>ICT </a:t>
            </a:r>
            <a:r>
              <a:rPr lang="en-US" sz="2200" dirty="0"/>
              <a:t>strategies </a:t>
            </a:r>
            <a:r>
              <a:rPr lang="en-US" sz="2200" dirty="0" smtClean="0"/>
              <a:t>incorporate </a:t>
            </a:r>
            <a:r>
              <a:rPr lang="en-US" sz="2200" dirty="0"/>
              <a:t>quantitative targets, timeframe and </a:t>
            </a:r>
            <a:r>
              <a:rPr lang="en-US" sz="2200" dirty="0" smtClean="0"/>
              <a:t>a monitoring &amp; evaluation mechanism with success criteria</a:t>
            </a:r>
          </a:p>
          <a:p>
            <a:r>
              <a:rPr lang="en-US" sz="2200" dirty="0" smtClean="0"/>
              <a:t>To be realistic, ICT strategies should take </a:t>
            </a:r>
            <a:r>
              <a:rPr lang="en-US" sz="2200" dirty="0"/>
              <a:t>into consideration institutional and operational </a:t>
            </a:r>
            <a:r>
              <a:rPr lang="en-US" sz="2200" dirty="0" smtClean="0"/>
              <a:t>issues</a:t>
            </a:r>
            <a:endParaRPr lang="en-US" sz="2200" dirty="0"/>
          </a:p>
          <a:p>
            <a:r>
              <a:rPr lang="en-US" sz="2200" dirty="0"/>
              <a:t>e-Strategies for specific sectors (e.g. commerce, government, learning and health) are plans based on the selection of scenarios and options for applying </a:t>
            </a:r>
            <a:r>
              <a:rPr lang="en-US" sz="2200" dirty="0" smtClean="0"/>
              <a:t>ICT </a:t>
            </a:r>
            <a:r>
              <a:rPr lang="en-US" sz="2200" dirty="0"/>
              <a:t>to these </a:t>
            </a:r>
            <a:r>
              <a:rPr lang="en-US" sz="2200" dirty="0" smtClean="0"/>
              <a:t>sectors</a:t>
            </a:r>
            <a:endParaRPr lang="en-US" sz="2200" dirty="0"/>
          </a:p>
          <a:p>
            <a:r>
              <a:rPr lang="en-US" sz="2200" dirty="0" smtClean="0"/>
              <a:t>ICT strategies are essential  to unleash the full potential of ICT4D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7598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ICT Strategy Pyramid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56792"/>
            <a:ext cx="68389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6337" y="5881142"/>
            <a:ext cx="66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“E-Strategies </a:t>
            </a:r>
            <a:r>
              <a:rPr lang="en-US" sz="1600" i="1" dirty="0"/>
              <a:t>Monitoring and Evaluation Toolkit”, World Bank, 2005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9838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82024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Why use indicators in ICT strategies?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Evidence-based ICT policies and strategic planning</a:t>
            </a:r>
          </a:p>
          <a:p>
            <a:r>
              <a:rPr lang="en-US" sz="2800" dirty="0" smtClean="0"/>
              <a:t>Common </a:t>
            </a:r>
            <a:r>
              <a:rPr lang="en-US" sz="2800" dirty="0"/>
              <a:t>reference framework for </a:t>
            </a:r>
            <a:r>
              <a:rPr lang="en-US" sz="2800" dirty="0" smtClean="0"/>
              <a:t>ICT strategies</a:t>
            </a:r>
            <a:endParaRPr lang="en-US" sz="2800" dirty="0"/>
          </a:p>
          <a:p>
            <a:r>
              <a:rPr lang="en-US" sz="2800" dirty="0" smtClean="0"/>
              <a:t>Down-to-earth </a:t>
            </a:r>
            <a:r>
              <a:rPr lang="en-US" sz="2800" dirty="0" smtClean="0"/>
              <a:t>goals, </a:t>
            </a:r>
            <a:r>
              <a:rPr lang="en-US" sz="2800" dirty="0"/>
              <a:t>avoiding errors of the past and </a:t>
            </a:r>
            <a:r>
              <a:rPr lang="en-US" sz="2800" dirty="0" smtClean="0"/>
              <a:t>unrealistic/costly strategies</a:t>
            </a:r>
            <a:endParaRPr lang="en-US" sz="2800" dirty="0"/>
          </a:p>
          <a:p>
            <a:r>
              <a:rPr lang="en-US" sz="2800" dirty="0" smtClean="0"/>
              <a:t>Evaluating </a:t>
            </a:r>
            <a:r>
              <a:rPr lang="en-US" sz="2800" dirty="0" smtClean="0"/>
              <a:t>ICT strategies </a:t>
            </a:r>
            <a:r>
              <a:rPr lang="en-US" sz="2800" dirty="0"/>
              <a:t>impact, compare their achievements and </a:t>
            </a:r>
            <a:r>
              <a:rPr lang="en-US" sz="2800" dirty="0" smtClean="0"/>
              <a:t>consolidating </a:t>
            </a:r>
            <a:r>
              <a:rPr lang="en-US" sz="2800" dirty="0"/>
              <a:t>them at </a:t>
            </a:r>
            <a:r>
              <a:rPr lang="en-US" sz="2800" dirty="0" smtClean="0"/>
              <a:t>various levels</a:t>
            </a:r>
            <a:endParaRPr lang="en-US" sz="2800" dirty="0"/>
          </a:p>
          <a:p>
            <a:r>
              <a:rPr lang="en-US" sz="2800" dirty="0" smtClean="0"/>
              <a:t>Agreed </a:t>
            </a:r>
            <a:r>
              <a:rPr lang="en-US" sz="2800" dirty="0"/>
              <a:t>upon systematic </a:t>
            </a:r>
            <a:r>
              <a:rPr lang="en-US" sz="2800" dirty="0" smtClean="0"/>
              <a:t>tool to </a:t>
            </a:r>
            <a:r>
              <a:rPr lang="en-US" sz="2800" dirty="0"/>
              <a:t>monitor and evaluate </a:t>
            </a:r>
            <a:r>
              <a:rPr lang="en-US" sz="2800" dirty="0" smtClean="0"/>
              <a:t>implementation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2797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Components </a:t>
            </a:r>
            <a:r>
              <a:rPr lang="en-US" sz="7200" dirty="0" smtClean="0"/>
              <a:t>of an ICT strategy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4847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Components of an ICT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strategy*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3920819"/>
          </a:xfrm>
        </p:spPr>
        <p:txBody>
          <a:bodyPr>
            <a:normAutofit/>
          </a:bodyPr>
          <a:lstStyle/>
          <a:p>
            <a:r>
              <a:rPr lang="en-US" sz="2800" dirty="0"/>
              <a:t>Assessment</a:t>
            </a:r>
          </a:p>
          <a:p>
            <a:r>
              <a:rPr lang="en-US" sz="2800" dirty="0"/>
              <a:t>Consultation plan</a:t>
            </a:r>
          </a:p>
          <a:p>
            <a:r>
              <a:rPr lang="en-US" sz="2800" dirty="0"/>
              <a:t>Strategic plan </a:t>
            </a:r>
          </a:p>
          <a:p>
            <a:r>
              <a:rPr lang="en-US" sz="2800" dirty="0"/>
              <a:t>Action plan </a:t>
            </a:r>
            <a:r>
              <a:rPr lang="en-US" sz="2800" dirty="0" smtClean="0"/>
              <a:t>for </a:t>
            </a:r>
            <a:r>
              <a:rPr lang="en-US" sz="2800" dirty="0"/>
              <a:t>implementation</a:t>
            </a:r>
          </a:p>
          <a:p>
            <a:r>
              <a:rPr lang="en-US" sz="2800" dirty="0"/>
              <a:t>Institutional mechanisms for implementation and supervision</a:t>
            </a:r>
          </a:p>
          <a:p>
            <a:r>
              <a:rPr lang="en-US" sz="2800" dirty="0"/>
              <a:t>Monitoring and evaluation mechanisms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66124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(*) </a:t>
            </a:r>
            <a:r>
              <a:rPr lang="en-US" sz="1600" dirty="0"/>
              <a:t>Labelle, Richard,</a:t>
            </a:r>
            <a:r>
              <a:rPr lang="en-US" sz="1600" i="1" dirty="0"/>
              <a:t> ICT Policy Formulation and e-Strategy Development – A Comprehensive Guidebook,</a:t>
            </a:r>
            <a:r>
              <a:rPr lang="en-US" sz="1600" dirty="0"/>
              <a:t> UNDP-APDIP, </a:t>
            </a:r>
            <a:r>
              <a:rPr lang="en-US" sz="1600" dirty="0" smtClean="0"/>
              <a:t>2005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403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Assessment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4968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Describes </a:t>
            </a:r>
            <a:r>
              <a:rPr lang="en-US" sz="2800" dirty="0"/>
              <a:t>the current status, with a critical view and comparative </a:t>
            </a:r>
            <a:r>
              <a:rPr lang="en-US" sz="2800" dirty="0" smtClean="0"/>
              <a:t>analysis</a:t>
            </a:r>
            <a:endParaRPr lang="en-US" sz="2800" dirty="0"/>
          </a:p>
          <a:p>
            <a:r>
              <a:rPr lang="en-US" sz="2800" dirty="0" smtClean="0"/>
              <a:t>Identifies </a:t>
            </a:r>
            <a:r>
              <a:rPr lang="en-US" sz="2800" dirty="0"/>
              <a:t>and </a:t>
            </a:r>
            <a:r>
              <a:rPr lang="en-US" sz="2800" dirty="0" smtClean="0"/>
              <a:t>rates </a:t>
            </a:r>
            <a:r>
              <a:rPr lang="en-US" sz="2800" dirty="0"/>
              <a:t>the needs and </a:t>
            </a:r>
            <a:r>
              <a:rPr lang="en-US" sz="2800" dirty="0" smtClean="0"/>
              <a:t>challenges</a:t>
            </a:r>
            <a:endParaRPr lang="en-US" sz="2800" dirty="0"/>
          </a:p>
          <a:p>
            <a:r>
              <a:rPr lang="en-US" sz="2800" dirty="0" smtClean="0"/>
              <a:t>Based </a:t>
            </a:r>
            <a:r>
              <a:rPr lang="en-US" sz="2800" dirty="0"/>
              <a:t>on consultation, research, facts and figures, perceptions and </a:t>
            </a:r>
            <a:r>
              <a:rPr lang="en-US" sz="2800" dirty="0" smtClean="0"/>
              <a:t>observations</a:t>
            </a:r>
            <a:endParaRPr lang="en-US" sz="2800" dirty="0"/>
          </a:p>
          <a:p>
            <a:r>
              <a:rPr lang="en-US" sz="2800" dirty="0" smtClean="0"/>
              <a:t>Provides </a:t>
            </a:r>
            <a:r>
              <a:rPr lang="en-US" sz="2800" dirty="0"/>
              <a:t>the groundwork for devising the strategy and building plans of </a:t>
            </a:r>
            <a:r>
              <a:rPr lang="en-US" sz="2800" dirty="0" smtClean="0"/>
              <a:t>actions</a:t>
            </a:r>
            <a:endParaRPr lang="en-US" sz="2800" dirty="0"/>
          </a:p>
          <a:p>
            <a:r>
              <a:rPr lang="en-US" sz="2800" dirty="0" smtClean="0"/>
              <a:t>An e-readiness assessment is essential for national strategies.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June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M. Farah – </a:t>
            </a:r>
            <a:r>
              <a:rPr lang="en-US" i="1" dirty="0" smtClean="0"/>
              <a:t>Framework for ICT Strategies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7006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3090</Words>
  <Application>Microsoft Office PowerPoint</Application>
  <PresentationFormat>On-screen Show (4:3)</PresentationFormat>
  <Paragraphs>322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Training</vt:lpstr>
      <vt:lpstr>Custom Design</vt:lpstr>
      <vt:lpstr>Framework for Development of ICT strategies using  ICT indicators</vt:lpstr>
      <vt:lpstr>Topics</vt:lpstr>
      <vt:lpstr>PowerPoint Presentation</vt:lpstr>
      <vt:lpstr>What are ICT strategies?</vt:lpstr>
      <vt:lpstr>The ICT Strategy Pyramid</vt:lpstr>
      <vt:lpstr>Why use indicators in ICT strategies?</vt:lpstr>
      <vt:lpstr>PowerPoint Presentation</vt:lpstr>
      <vt:lpstr>Components of an ICT strategy*</vt:lpstr>
      <vt:lpstr>Assessment</vt:lpstr>
      <vt:lpstr>E-readiness assessment</vt:lpstr>
      <vt:lpstr>Consultation plan</vt:lpstr>
      <vt:lpstr>Strategic Plan</vt:lpstr>
      <vt:lpstr>Action plan</vt:lpstr>
      <vt:lpstr>Institutional mechanisms for implementation and supervision</vt:lpstr>
      <vt:lpstr>Monitoring and evaluation (1)</vt:lpstr>
      <vt:lpstr>Monitoring and evaluation (2)</vt:lpstr>
      <vt:lpstr>PowerPoint Presentation</vt:lpstr>
      <vt:lpstr>Assessment</vt:lpstr>
      <vt:lpstr>Strategic plan</vt:lpstr>
      <vt:lpstr>Monitoring and evaluation (1)</vt:lpstr>
      <vt:lpstr>Monitoring and evaluation (2)</vt:lpstr>
      <vt:lpstr>Monitoring and evaluation (3)</vt:lpstr>
      <vt:lpstr>Monitoring and evaluation (4)</vt:lpstr>
      <vt:lpstr>Monitoring and evaluation (5)</vt:lpstr>
      <vt:lpstr>PowerPoint Presentation</vt:lpstr>
      <vt:lpstr>Conclusion</vt:lpstr>
      <vt:lpstr>References</vt:lpstr>
      <vt:lpstr>Thank you! mansour.farah@gmail.com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2012-06-05T07:56:05Z</dcterms:created>
  <dcterms:modified xsi:type="dcterms:W3CDTF">2012-06-07T06:43:07Z</dcterms:modified>
</cp:coreProperties>
</file>