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68" r:id="rId2"/>
    <p:sldId id="275" r:id="rId3"/>
    <p:sldId id="283" r:id="rId4"/>
    <p:sldId id="299" r:id="rId5"/>
    <p:sldId id="257" r:id="rId6"/>
    <p:sldId id="301" r:id="rId7"/>
    <p:sldId id="259" r:id="rId8"/>
    <p:sldId id="306" r:id="rId9"/>
    <p:sldId id="261" r:id="rId10"/>
    <p:sldId id="284" r:id="rId11"/>
    <p:sldId id="285" r:id="rId12"/>
    <p:sldId id="277" r:id="rId13"/>
    <p:sldId id="307" r:id="rId14"/>
    <p:sldId id="309" r:id="rId15"/>
    <p:sldId id="291" r:id="rId16"/>
    <p:sldId id="303" r:id="rId17"/>
    <p:sldId id="310" r:id="rId18"/>
    <p:sldId id="304" r:id="rId19"/>
    <p:sldId id="300" r:id="rId20"/>
    <p:sldId id="305" r:id="rId21"/>
    <p:sldId id="272" r:id="rId22"/>
    <p:sldId id="292" r:id="rId23"/>
  </p:sldIdLst>
  <p:sldSz cx="9144000" cy="6858000" type="screen4x3"/>
  <p:notesSz cx="7016750" cy="93027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0005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778" autoAdjust="0"/>
  </p:normalViewPr>
  <p:slideViewPr>
    <p:cSldViewPr>
      <p:cViewPr>
        <p:scale>
          <a:sx n="100" d="100"/>
          <a:sy n="100" d="100"/>
        </p:scale>
        <p:origin x="-288" y="5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trafs\home$\Lelia.elkhazen\TRA%20DATA\Market%20data\GSM\Data%20Mobile%20Model%20-%20Dec%202011-%20Es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trafs\home$\Lelia.elkhazen\TRA%20DATA\Market%20data\GSM\Data%20Mobile%20Model%20-%20Dec%202011-%20Es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trafs\home$\Lelia.elkhazen\TRA%20DATA\Market%20data\GSM\ARPU%202008-Dec%2011%20Es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lineChart>
        <c:grouping val="standard"/>
        <c:ser>
          <c:idx val="0"/>
          <c:order val="0"/>
          <c:dLbls>
            <c:dLblPos val="t"/>
            <c:showVal val="1"/>
          </c:dLbls>
          <c:cat>
            <c:numRef>
              <c:f>'subscribers penetration'!$E$29:$I$29</c:f>
              <c:numCache>
                <c:formatCode>General</c:formatCode>
                <c:ptCount val="5"/>
                <c:pt idx="0">
                  <c:v>2007</c:v>
                </c:pt>
                <c:pt idx="1">
                  <c:v>2008</c:v>
                </c:pt>
                <c:pt idx="2">
                  <c:v>2009</c:v>
                </c:pt>
                <c:pt idx="3">
                  <c:v>2010</c:v>
                </c:pt>
                <c:pt idx="4" formatCode="mmm\-yy">
                  <c:v>40969</c:v>
                </c:pt>
              </c:numCache>
            </c:numRef>
          </c:cat>
          <c:val>
            <c:numRef>
              <c:f>'subscribers penetration'!$E$32:$I$32</c:f>
              <c:numCache>
                <c:formatCode>0%</c:formatCode>
                <c:ptCount val="5"/>
                <c:pt idx="0">
                  <c:v>0.29330073170731713</c:v>
                </c:pt>
                <c:pt idx="1">
                  <c:v>0.34471376811594212</c:v>
                </c:pt>
                <c:pt idx="2">
                  <c:v>0.56912309523809534</c:v>
                </c:pt>
                <c:pt idx="3">
                  <c:v>0.6819047619047619</c:v>
                </c:pt>
                <c:pt idx="4">
                  <c:v>0.83000000000000007</c:v>
                </c:pt>
              </c:numCache>
            </c:numRef>
          </c:val>
        </c:ser>
        <c:dLbls/>
        <c:marker val="1"/>
        <c:axId val="36344192"/>
        <c:axId val="36345728"/>
      </c:lineChart>
      <c:catAx>
        <c:axId val="36344192"/>
        <c:scaling>
          <c:orientation val="minMax"/>
        </c:scaling>
        <c:axPos val="b"/>
        <c:numFmt formatCode="General" sourceLinked="1"/>
        <c:tickLblPos val="nextTo"/>
        <c:crossAx val="36345728"/>
        <c:crosses val="autoZero"/>
        <c:auto val="1"/>
        <c:lblAlgn val="ctr"/>
        <c:lblOffset val="100"/>
      </c:catAx>
      <c:valAx>
        <c:axId val="36345728"/>
        <c:scaling>
          <c:orientation val="minMax"/>
        </c:scaling>
        <c:axPos val="l"/>
        <c:numFmt formatCode="0%" sourceLinked="1"/>
        <c:tickLblPos val="nextTo"/>
        <c:crossAx val="36344192"/>
        <c:crosses val="autoZero"/>
        <c:crossBetween val="between"/>
        <c:majorUnit val="0.5"/>
      </c:valAx>
    </c:plotArea>
    <c:plotVisOnly val="1"/>
    <c:dispBlanksAs val="gap"/>
  </c:chart>
  <c:spPr>
    <a:ln>
      <a:solidFill>
        <a:srgbClr val="20005F"/>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dLbls>
            <c:showVal val="1"/>
          </c:dLbls>
          <c:cat>
            <c:numRef>
              <c:f>'subscribers penetration'!$E$29:$I$29</c:f>
              <c:numCache>
                <c:formatCode>General</c:formatCode>
                <c:ptCount val="5"/>
                <c:pt idx="0">
                  <c:v>2007</c:v>
                </c:pt>
                <c:pt idx="1">
                  <c:v>2008</c:v>
                </c:pt>
                <c:pt idx="2">
                  <c:v>2009</c:v>
                </c:pt>
                <c:pt idx="3">
                  <c:v>2010</c:v>
                </c:pt>
                <c:pt idx="4" formatCode="mmm\-yy">
                  <c:v>40969</c:v>
                </c:pt>
              </c:numCache>
            </c:numRef>
          </c:cat>
          <c:val>
            <c:numRef>
              <c:f>'subscribers penetration'!$L$31:$P$31</c:f>
              <c:numCache>
                <c:formatCode>_(* #,##0_);_(* \(#,##0\);_(* "-"??_);_(@_)</c:formatCode>
                <c:ptCount val="5"/>
                <c:pt idx="0">
                  <c:v>1200</c:v>
                </c:pt>
                <c:pt idx="1">
                  <c:v>1400</c:v>
                </c:pt>
                <c:pt idx="2">
                  <c:v>2400</c:v>
                </c:pt>
                <c:pt idx="3">
                  <c:v>2900</c:v>
                </c:pt>
                <c:pt idx="4">
                  <c:v>3500</c:v>
                </c:pt>
              </c:numCache>
            </c:numRef>
          </c:val>
        </c:ser>
        <c:dLbls/>
        <c:axId val="36369536"/>
        <c:axId val="36371072"/>
      </c:barChart>
      <c:catAx>
        <c:axId val="36369536"/>
        <c:scaling>
          <c:orientation val="minMax"/>
        </c:scaling>
        <c:axPos val="b"/>
        <c:numFmt formatCode="General" sourceLinked="1"/>
        <c:tickLblPos val="nextTo"/>
        <c:crossAx val="36371072"/>
        <c:crosses val="autoZero"/>
        <c:auto val="1"/>
        <c:lblAlgn val="ctr"/>
        <c:lblOffset val="100"/>
      </c:catAx>
      <c:valAx>
        <c:axId val="36371072"/>
        <c:scaling>
          <c:orientation val="minMax"/>
        </c:scaling>
        <c:axPos val="l"/>
        <c:numFmt formatCode="_(* #,##0_);_(* \(#,##0\);_(* &quot;-&quot;??_);_(@_)" sourceLinked="1"/>
        <c:tickLblPos val="nextTo"/>
        <c:crossAx val="36369536"/>
        <c:crosses val="autoZero"/>
        <c:crossBetween val="between"/>
      </c:valAx>
    </c:plotArea>
    <c:plotVisOnly val="1"/>
    <c:dispBlanksAs val="gap"/>
  </c:chart>
  <c:spPr>
    <a:ln>
      <a:solidFill>
        <a:srgbClr val="20005F"/>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plotArea>
      <c:layout/>
      <c:barChart>
        <c:barDir val="col"/>
        <c:grouping val="clustered"/>
        <c:ser>
          <c:idx val="0"/>
          <c:order val="0"/>
          <c:dLbls>
            <c:numFmt formatCode="_(&quot;$&quot;* #,##0_);_(&quot;$&quot;* \(#,##0\);_(&quot;$&quot;* &quot;-&quot;_);_(@_)" sourceLinked="0"/>
            <c:showVal val="1"/>
          </c:dLbls>
          <c:cat>
            <c:numRef>
              <c:f>'revenues revised'!$D$169:$G$169</c:f>
              <c:numCache>
                <c:formatCode>General</c:formatCode>
                <c:ptCount val="4"/>
                <c:pt idx="0">
                  <c:v>2008</c:v>
                </c:pt>
                <c:pt idx="1">
                  <c:v>2009</c:v>
                </c:pt>
                <c:pt idx="2">
                  <c:v>2010</c:v>
                </c:pt>
                <c:pt idx="3">
                  <c:v>2011</c:v>
                </c:pt>
              </c:numCache>
            </c:numRef>
          </c:cat>
          <c:val>
            <c:numRef>
              <c:f>'revenues revised'!$D$170:$G$170</c:f>
              <c:numCache>
                <c:formatCode>_(* #,##0_);_(* \(#,##0\);_(* "-"??_);_(@_)</c:formatCode>
                <c:ptCount val="4"/>
                <c:pt idx="0">
                  <c:v>71.292360036219179</c:v>
                </c:pt>
                <c:pt idx="1">
                  <c:v>50.397489453479395</c:v>
                </c:pt>
                <c:pt idx="2">
                  <c:v>41.989234182511609</c:v>
                </c:pt>
                <c:pt idx="3">
                  <c:v>39.258053518355631</c:v>
                </c:pt>
              </c:numCache>
            </c:numRef>
          </c:val>
        </c:ser>
        <c:dLbls/>
        <c:axId val="36739712"/>
        <c:axId val="36741504"/>
      </c:barChart>
      <c:catAx>
        <c:axId val="36739712"/>
        <c:scaling>
          <c:orientation val="minMax"/>
        </c:scaling>
        <c:axPos val="b"/>
        <c:numFmt formatCode="General" sourceLinked="1"/>
        <c:tickLblPos val="nextTo"/>
        <c:crossAx val="36741504"/>
        <c:crosses val="autoZero"/>
        <c:auto val="1"/>
        <c:lblAlgn val="ctr"/>
        <c:lblOffset val="100"/>
      </c:catAx>
      <c:valAx>
        <c:axId val="36741504"/>
        <c:scaling>
          <c:orientation val="minMax"/>
        </c:scaling>
        <c:axPos val="l"/>
        <c:numFmt formatCode="_(* #,##0_);_(* \(#,##0\);_(* &quot;-&quot;??_);_(@_)" sourceLinked="1"/>
        <c:tickLblPos val="nextTo"/>
        <c:crossAx val="36739712"/>
        <c:crosses val="autoZero"/>
        <c:crossBetween val="between"/>
      </c:valAx>
    </c:plotArea>
    <c:plotVisOnly val="1"/>
    <c:dispBlanksAs val="gap"/>
  </c:chart>
  <c:spPr>
    <a:ln>
      <a:solidFill>
        <a:srgbClr val="20005F"/>
      </a:solid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27344837915243547"/>
          <c:y val="0.14269644028871392"/>
          <c:w val="0.46785399288546031"/>
          <c:h val="0.78662751172496881"/>
        </c:manualLayout>
      </c:layout>
      <c:radarChart>
        <c:radarStyle val="marker"/>
        <c:ser>
          <c:idx val="0"/>
          <c:order val="0"/>
          <c:tx>
            <c:strRef>
              <c:f>Sheet1!$B$1</c:f>
              <c:strCache>
                <c:ptCount val="1"/>
                <c:pt idx="0">
                  <c:v>Lebanon</c:v>
                </c:pt>
              </c:strCache>
            </c:strRef>
          </c:tx>
          <c:cat>
            <c:strRef>
              <c:f>Sheet1!$A$2:$A$11</c:f>
              <c:strCache>
                <c:ptCount val="10"/>
                <c:pt idx="0">
                  <c:v>Political and Regulatory Environment</c:v>
                </c:pt>
                <c:pt idx="1">
                  <c:v>Business and Innovation Environment</c:v>
                </c:pt>
                <c:pt idx="2">
                  <c:v>Infrastructure and Digital Content</c:v>
                </c:pt>
                <c:pt idx="3">
                  <c:v>Affordability</c:v>
                </c:pt>
                <c:pt idx="4">
                  <c:v>Skills</c:v>
                </c:pt>
                <c:pt idx="5">
                  <c:v>Individual Usage</c:v>
                </c:pt>
                <c:pt idx="6">
                  <c:v>Business Usage</c:v>
                </c:pt>
                <c:pt idx="7">
                  <c:v>Government Usage</c:v>
                </c:pt>
                <c:pt idx="8">
                  <c:v>Economic Impacts</c:v>
                </c:pt>
                <c:pt idx="9">
                  <c:v>Social Impacts</c:v>
                </c:pt>
              </c:strCache>
            </c:strRef>
          </c:cat>
          <c:val>
            <c:numRef>
              <c:f>Sheet1!$B$2:$B$11</c:f>
              <c:numCache>
                <c:formatCode>0.00</c:formatCode>
                <c:ptCount val="10"/>
                <c:pt idx="0">
                  <c:v>2.7800000000000002</c:v>
                </c:pt>
                <c:pt idx="1">
                  <c:v>4.5</c:v>
                </c:pt>
                <c:pt idx="2">
                  <c:v>3.22</c:v>
                </c:pt>
                <c:pt idx="3">
                  <c:v>4.0599999999999996</c:v>
                </c:pt>
                <c:pt idx="4">
                  <c:v>5.6499999999999995</c:v>
                </c:pt>
                <c:pt idx="5">
                  <c:v>3.25</c:v>
                </c:pt>
                <c:pt idx="6">
                  <c:v>3.3299999999999996</c:v>
                </c:pt>
                <c:pt idx="7">
                  <c:v>2.4699999999999998</c:v>
                </c:pt>
                <c:pt idx="8">
                  <c:v>2.9699999999999998</c:v>
                </c:pt>
                <c:pt idx="9">
                  <c:v>3</c:v>
                </c:pt>
              </c:numCache>
            </c:numRef>
          </c:val>
        </c:ser>
        <c:ser>
          <c:idx val="1"/>
          <c:order val="1"/>
          <c:tx>
            <c:strRef>
              <c:f>Sheet1!$C$1</c:f>
              <c:strCache>
                <c:ptCount val="1"/>
                <c:pt idx="0">
                  <c:v>MENA</c:v>
                </c:pt>
              </c:strCache>
            </c:strRef>
          </c:tx>
          <c:cat>
            <c:strRef>
              <c:f>Sheet1!$A$2:$A$11</c:f>
              <c:strCache>
                <c:ptCount val="10"/>
                <c:pt idx="0">
                  <c:v>Political and Regulatory Environment</c:v>
                </c:pt>
                <c:pt idx="1">
                  <c:v>Business and Innovation Environment</c:v>
                </c:pt>
                <c:pt idx="2">
                  <c:v>Infrastructure and Digital Content</c:v>
                </c:pt>
                <c:pt idx="3">
                  <c:v>Affordability</c:v>
                </c:pt>
                <c:pt idx="4">
                  <c:v>Skills</c:v>
                </c:pt>
                <c:pt idx="5">
                  <c:v>Individual Usage</c:v>
                </c:pt>
                <c:pt idx="6">
                  <c:v>Business Usage</c:v>
                </c:pt>
                <c:pt idx="7">
                  <c:v>Government Usage</c:v>
                </c:pt>
                <c:pt idx="8">
                  <c:v>Economic Impacts</c:v>
                </c:pt>
                <c:pt idx="9">
                  <c:v>Social Impacts</c:v>
                </c:pt>
              </c:strCache>
            </c:strRef>
          </c:cat>
          <c:val>
            <c:numRef>
              <c:f>Sheet1!$C$2:$C$11</c:f>
              <c:numCache>
                <c:formatCode>General</c:formatCode>
                <c:ptCount val="10"/>
                <c:pt idx="0">
                  <c:v>3.72</c:v>
                </c:pt>
                <c:pt idx="1">
                  <c:v>4.1899999999999995</c:v>
                </c:pt>
                <c:pt idx="2">
                  <c:v>3.88</c:v>
                </c:pt>
                <c:pt idx="3">
                  <c:v>4.4700000000000006</c:v>
                </c:pt>
                <c:pt idx="4">
                  <c:v>4.71</c:v>
                </c:pt>
                <c:pt idx="5">
                  <c:v>3.34</c:v>
                </c:pt>
                <c:pt idx="6">
                  <c:v>3.44</c:v>
                </c:pt>
                <c:pt idx="7">
                  <c:v>3.8299999999999996</c:v>
                </c:pt>
                <c:pt idx="8">
                  <c:v>3.01</c:v>
                </c:pt>
                <c:pt idx="9">
                  <c:v>3.65</c:v>
                </c:pt>
              </c:numCache>
            </c:numRef>
          </c:val>
        </c:ser>
        <c:ser>
          <c:idx val="2"/>
          <c:order val="2"/>
          <c:tx>
            <c:strRef>
              <c:f>Sheet1!$D$1</c:f>
              <c:strCache>
                <c:ptCount val="1"/>
                <c:pt idx="0">
                  <c:v>Advanced Economies</c:v>
                </c:pt>
              </c:strCache>
            </c:strRef>
          </c:tx>
          <c:cat>
            <c:strRef>
              <c:f>Sheet1!$A$2:$A$11</c:f>
              <c:strCache>
                <c:ptCount val="10"/>
                <c:pt idx="0">
                  <c:v>Political and Regulatory Environment</c:v>
                </c:pt>
                <c:pt idx="1">
                  <c:v>Business and Innovation Environment</c:v>
                </c:pt>
                <c:pt idx="2">
                  <c:v>Infrastructure and Digital Content</c:v>
                </c:pt>
                <c:pt idx="3">
                  <c:v>Affordability</c:v>
                </c:pt>
                <c:pt idx="4">
                  <c:v>Skills</c:v>
                </c:pt>
                <c:pt idx="5">
                  <c:v>Individual Usage</c:v>
                </c:pt>
                <c:pt idx="6">
                  <c:v>Business Usage</c:v>
                </c:pt>
                <c:pt idx="7">
                  <c:v>Government Usage</c:v>
                </c:pt>
                <c:pt idx="8">
                  <c:v>Economic Impacts</c:v>
                </c:pt>
                <c:pt idx="9">
                  <c:v>Social Impacts</c:v>
                </c:pt>
              </c:strCache>
            </c:strRef>
          </c:cat>
          <c:val>
            <c:numRef>
              <c:f>Sheet1!$D$2:$D$11</c:f>
              <c:numCache>
                <c:formatCode>General</c:formatCode>
                <c:ptCount val="10"/>
                <c:pt idx="0">
                  <c:v>4.9400000000000004</c:v>
                </c:pt>
                <c:pt idx="1">
                  <c:v>4.8599999999999994</c:v>
                </c:pt>
                <c:pt idx="2">
                  <c:v>5.88</c:v>
                </c:pt>
                <c:pt idx="3">
                  <c:v>5.58</c:v>
                </c:pt>
                <c:pt idx="4">
                  <c:v>5.78</c:v>
                </c:pt>
                <c:pt idx="5">
                  <c:v>5.31</c:v>
                </c:pt>
                <c:pt idx="6">
                  <c:v>4.95</c:v>
                </c:pt>
                <c:pt idx="7">
                  <c:v>4.71</c:v>
                </c:pt>
                <c:pt idx="8" formatCode="0.00">
                  <c:v>4.8</c:v>
                </c:pt>
                <c:pt idx="9">
                  <c:v>5.04</c:v>
                </c:pt>
              </c:numCache>
            </c:numRef>
          </c:val>
        </c:ser>
        <c:dLbls/>
        <c:axId val="85413888"/>
        <c:axId val="85415424"/>
      </c:radarChart>
      <c:catAx>
        <c:axId val="85413888"/>
        <c:scaling>
          <c:orientation val="minMax"/>
        </c:scaling>
        <c:axPos val="b"/>
        <c:majorGridlines/>
        <c:tickLblPos val="nextTo"/>
        <c:txPr>
          <a:bodyPr/>
          <a:lstStyle/>
          <a:p>
            <a:pPr>
              <a:defRPr sz="1400" b="1"/>
            </a:pPr>
            <a:endParaRPr lang="en-US"/>
          </a:p>
        </c:txPr>
        <c:crossAx val="85415424"/>
        <c:crosses val="autoZero"/>
        <c:auto val="1"/>
        <c:lblAlgn val="ctr"/>
        <c:lblOffset val="100"/>
      </c:catAx>
      <c:valAx>
        <c:axId val="85415424"/>
        <c:scaling>
          <c:orientation val="minMax"/>
          <c:max val="7"/>
          <c:min val="1"/>
        </c:scaling>
        <c:axPos val="l"/>
        <c:majorGridlines/>
        <c:numFmt formatCode="0" sourceLinked="0"/>
        <c:majorTickMark val="cross"/>
        <c:tickLblPos val="nextTo"/>
        <c:crossAx val="85413888"/>
        <c:crosses val="autoZero"/>
        <c:crossBetween val="between"/>
      </c:valAx>
    </c:plotArea>
    <c:plotVisOnly val="1"/>
    <c:dispBlanksAs val="gap"/>
  </c:chart>
  <c:spPr>
    <a:ln>
      <a:solidFill>
        <a:srgbClr val="20005F"/>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5138"/>
          </a:xfrm>
          <a:prstGeom prst="rect">
            <a:avLst/>
          </a:prstGeom>
        </p:spPr>
        <p:txBody>
          <a:bodyPr vert="horz" lIns="93251" tIns="46625" rIns="93251" bIns="46625" rtlCol="0"/>
          <a:lstStyle>
            <a:lvl1pPr algn="l">
              <a:defRPr sz="1200"/>
            </a:lvl1pPr>
          </a:lstStyle>
          <a:p>
            <a:endParaRPr lang="en-US"/>
          </a:p>
        </p:txBody>
      </p:sp>
      <p:sp>
        <p:nvSpPr>
          <p:cNvPr id="3" name="Date Placeholder 2"/>
          <p:cNvSpPr>
            <a:spLocks noGrp="1"/>
          </p:cNvSpPr>
          <p:nvPr>
            <p:ph type="dt" sz="quarter" idx="1"/>
          </p:nvPr>
        </p:nvSpPr>
        <p:spPr>
          <a:xfrm>
            <a:off x="3974534" y="0"/>
            <a:ext cx="3040592" cy="465138"/>
          </a:xfrm>
          <a:prstGeom prst="rect">
            <a:avLst/>
          </a:prstGeom>
        </p:spPr>
        <p:txBody>
          <a:bodyPr vert="horz" lIns="93251" tIns="46625" rIns="93251" bIns="46625" rtlCol="0"/>
          <a:lstStyle>
            <a:lvl1pPr algn="r">
              <a:defRPr sz="1200"/>
            </a:lvl1pPr>
          </a:lstStyle>
          <a:p>
            <a:fld id="{E88F1796-81DE-4E96-BD29-BD9A21508FBD}" type="datetimeFigureOut">
              <a:rPr lang="en-US" smtClean="0"/>
              <a:pPr/>
              <a:t>6/8/2012</a:t>
            </a:fld>
            <a:endParaRPr lang="en-US"/>
          </a:p>
        </p:txBody>
      </p:sp>
      <p:sp>
        <p:nvSpPr>
          <p:cNvPr id="4" name="Footer Placeholder 3"/>
          <p:cNvSpPr>
            <a:spLocks noGrp="1"/>
          </p:cNvSpPr>
          <p:nvPr>
            <p:ph type="ftr" sz="quarter" idx="2"/>
          </p:nvPr>
        </p:nvSpPr>
        <p:spPr>
          <a:xfrm>
            <a:off x="0" y="8835998"/>
            <a:ext cx="3040592" cy="465138"/>
          </a:xfrm>
          <a:prstGeom prst="rect">
            <a:avLst/>
          </a:prstGeom>
        </p:spPr>
        <p:txBody>
          <a:bodyPr vert="horz" lIns="93251" tIns="46625" rIns="93251" bIns="46625" rtlCol="0" anchor="b"/>
          <a:lstStyle>
            <a:lvl1pPr algn="l">
              <a:defRPr sz="1200"/>
            </a:lvl1pPr>
          </a:lstStyle>
          <a:p>
            <a:endParaRPr lang="en-US"/>
          </a:p>
        </p:txBody>
      </p:sp>
      <p:sp>
        <p:nvSpPr>
          <p:cNvPr id="5" name="Slide Number Placeholder 4"/>
          <p:cNvSpPr>
            <a:spLocks noGrp="1"/>
          </p:cNvSpPr>
          <p:nvPr>
            <p:ph type="sldNum" sz="quarter" idx="3"/>
          </p:nvPr>
        </p:nvSpPr>
        <p:spPr>
          <a:xfrm>
            <a:off x="3974534" y="8835998"/>
            <a:ext cx="3040592" cy="465138"/>
          </a:xfrm>
          <a:prstGeom prst="rect">
            <a:avLst/>
          </a:prstGeom>
        </p:spPr>
        <p:txBody>
          <a:bodyPr vert="horz" lIns="93251" tIns="46625" rIns="93251" bIns="46625" rtlCol="0" anchor="b"/>
          <a:lstStyle>
            <a:lvl1pPr algn="r">
              <a:defRPr sz="1200"/>
            </a:lvl1pPr>
          </a:lstStyle>
          <a:p>
            <a:fld id="{71C046B5-C083-4319-A4B8-93473DD1F871}" type="slidenum">
              <a:rPr lang="en-US" smtClean="0"/>
              <a:pPr/>
              <a:t>‹#›</a:t>
            </a:fld>
            <a:endParaRPr lang="en-US"/>
          </a:p>
        </p:txBody>
      </p:sp>
    </p:spTree>
    <p:extLst>
      <p:ext uri="{BB962C8B-B14F-4D97-AF65-F5344CB8AC3E}">
        <p14:creationId xmlns:p14="http://schemas.microsoft.com/office/powerpoint/2010/main" xmlns="" val="1514578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5138"/>
          </a:xfrm>
          <a:prstGeom prst="rect">
            <a:avLst/>
          </a:prstGeom>
        </p:spPr>
        <p:txBody>
          <a:bodyPr vert="horz" lIns="93251" tIns="46625" rIns="93251" bIns="46625" rtlCol="0"/>
          <a:lstStyle>
            <a:lvl1pPr algn="l">
              <a:defRPr sz="1200"/>
            </a:lvl1pPr>
          </a:lstStyle>
          <a:p>
            <a:endParaRPr lang="en-US"/>
          </a:p>
        </p:txBody>
      </p:sp>
      <p:sp>
        <p:nvSpPr>
          <p:cNvPr id="3" name="Date Placeholder 2"/>
          <p:cNvSpPr>
            <a:spLocks noGrp="1"/>
          </p:cNvSpPr>
          <p:nvPr>
            <p:ph type="dt" idx="1"/>
          </p:nvPr>
        </p:nvSpPr>
        <p:spPr>
          <a:xfrm>
            <a:off x="3974534" y="0"/>
            <a:ext cx="3040592" cy="465138"/>
          </a:xfrm>
          <a:prstGeom prst="rect">
            <a:avLst/>
          </a:prstGeom>
        </p:spPr>
        <p:txBody>
          <a:bodyPr vert="horz" lIns="93251" tIns="46625" rIns="93251" bIns="46625" rtlCol="0"/>
          <a:lstStyle>
            <a:lvl1pPr algn="r">
              <a:defRPr sz="1200"/>
            </a:lvl1pPr>
          </a:lstStyle>
          <a:p>
            <a:fld id="{2143A9A0-43E1-44A8-BB40-34E8F3D7C031}" type="datetimeFigureOut">
              <a:rPr lang="en-US" smtClean="0"/>
              <a:pPr/>
              <a:t>6/8/2012</a:t>
            </a:fld>
            <a:endParaRPr lang="en-US"/>
          </a:p>
        </p:txBody>
      </p:sp>
      <p:sp>
        <p:nvSpPr>
          <p:cNvPr id="4" name="Slide Image Placeholder 3"/>
          <p:cNvSpPr>
            <a:spLocks noGrp="1" noRot="1" noChangeAspect="1"/>
          </p:cNvSpPr>
          <p:nvPr>
            <p:ph type="sldImg" idx="2"/>
          </p:nvPr>
        </p:nvSpPr>
        <p:spPr>
          <a:xfrm>
            <a:off x="1182688" y="696913"/>
            <a:ext cx="4651375" cy="3489325"/>
          </a:xfrm>
          <a:prstGeom prst="rect">
            <a:avLst/>
          </a:prstGeom>
          <a:noFill/>
          <a:ln w="12700">
            <a:solidFill>
              <a:prstClr val="black"/>
            </a:solidFill>
          </a:ln>
        </p:spPr>
        <p:txBody>
          <a:bodyPr vert="horz" lIns="93251" tIns="46625" rIns="93251" bIns="46625" rtlCol="0" anchor="ctr"/>
          <a:lstStyle/>
          <a:p>
            <a:endParaRPr lang="en-US"/>
          </a:p>
        </p:txBody>
      </p:sp>
      <p:sp>
        <p:nvSpPr>
          <p:cNvPr id="5" name="Notes Placeholder 4"/>
          <p:cNvSpPr>
            <a:spLocks noGrp="1"/>
          </p:cNvSpPr>
          <p:nvPr>
            <p:ph type="body" sz="quarter" idx="3"/>
          </p:nvPr>
        </p:nvSpPr>
        <p:spPr>
          <a:xfrm>
            <a:off x="701675" y="4418806"/>
            <a:ext cx="5613400" cy="4186238"/>
          </a:xfrm>
          <a:prstGeom prst="rect">
            <a:avLst/>
          </a:prstGeom>
        </p:spPr>
        <p:txBody>
          <a:bodyPr vert="horz" lIns="93251" tIns="46625" rIns="93251" bIns="466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5998"/>
            <a:ext cx="3040592" cy="465138"/>
          </a:xfrm>
          <a:prstGeom prst="rect">
            <a:avLst/>
          </a:prstGeom>
        </p:spPr>
        <p:txBody>
          <a:bodyPr vert="horz" lIns="93251" tIns="46625" rIns="93251" bIns="46625" rtlCol="0" anchor="b"/>
          <a:lstStyle>
            <a:lvl1pPr algn="l">
              <a:defRPr sz="1200"/>
            </a:lvl1pPr>
          </a:lstStyle>
          <a:p>
            <a:endParaRPr lang="en-US"/>
          </a:p>
        </p:txBody>
      </p:sp>
      <p:sp>
        <p:nvSpPr>
          <p:cNvPr id="7" name="Slide Number Placeholder 6"/>
          <p:cNvSpPr>
            <a:spLocks noGrp="1"/>
          </p:cNvSpPr>
          <p:nvPr>
            <p:ph type="sldNum" sz="quarter" idx="5"/>
          </p:nvPr>
        </p:nvSpPr>
        <p:spPr>
          <a:xfrm>
            <a:off x="3974534" y="8835998"/>
            <a:ext cx="3040592" cy="465138"/>
          </a:xfrm>
          <a:prstGeom prst="rect">
            <a:avLst/>
          </a:prstGeom>
        </p:spPr>
        <p:txBody>
          <a:bodyPr vert="horz" lIns="93251" tIns="46625" rIns="93251" bIns="46625" rtlCol="0" anchor="b"/>
          <a:lstStyle>
            <a:lvl1pPr algn="r">
              <a:defRPr sz="1200"/>
            </a:lvl1pPr>
          </a:lstStyle>
          <a:p>
            <a:fld id="{6C4DF1D4-262D-45BE-9B3F-524F1567E6F0}" type="slidenum">
              <a:rPr lang="en-US" smtClean="0"/>
              <a:pPr/>
              <a:t>‹#›</a:t>
            </a:fld>
            <a:endParaRPr lang="en-US"/>
          </a:p>
        </p:txBody>
      </p:sp>
    </p:spTree>
    <p:extLst>
      <p:ext uri="{BB962C8B-B14F-4D97-AF65-F5344CB8AC3E}">
        <p14:creationId xmlns:p14="http://schemas.microsoft.com/office/powerpoint/2010/main" xmlns="" val="2378419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663CE51-7CCB-4C2A-BDE6-7524115D5405}"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4DF1D4-262D-45BE-9B3F-524F1567E6F0}" type="slidenum">
              <a:rPr lang="en-US" smtClean="0"/>
              <a:pPr/>
              <a:t>2</a:t>
            </a:fld>
            <a:endParaRPr lang="en-US"/>
          </a:p>
        </p:txBody>
      </p:sp>
    </p:spTree>
    <p:extLst>
      <p:ext uri="{BB962C8B-B14F-4D97-AF65-F5344CB8AC3E}">
        <p14:creationId xmlns:p14="http://schemas.microsoft.com/office/powerpoint/2010/main" xmlns="" val="2569867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4DF1D4-262D-45BE-9B3F-524F1567E6F0}" type="slidenum">
              <a:rPr lang="en-US" smtClean="0"/>
              <a:pPr/>
              <a:t>6</a:t>
            </a:fld>
            <a:endParaRPr lang="en-US"/>
          </a:p>
        </p:txBody>
      </p:sp>
    </p:spTree>
    <p:extLst>
      <p:ext uri="{BB962C8B-B14F-4D97-AF65-F5344CB8AC3E}">
        <p14:creationId xmlns:p14="http://schemas.microsoft.com/office/powerpoint/2010/main" xmlns="" val="2405867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663CE51-7CCB-4C2A-BDE6-7524115D5405}" type="slidenum">
              <a:rPr lang="en-US" smtClean="0"/>
              <a:pPr>
                <a:defRPr/>
              </a:pPr>
              <a:t>22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818C08-EF93-4403-B5A4-206FDEC63FC4}" type="datetime3">
              <a:rPr lang="en-US" smtClean="0"/>
              <a:pPr/>
              <a:t>8 June 2012</a:t>
            </a:fld>
            <a:endParaRPr lang="en-US"/>
          </a:p>
        </p:txBody>
      </p:sp>
      <p:sp>
        <p:nvSpPr>
          <p:cNvPr id="5" name="Footer Placeholder 4"/>
          <p:cNvSpPr>
            <a:spLocks noGrp="1"/>
          </p:cNvSpPr>
          <p:nvPr>
            <p:ph type="ftr" sz="quarter" idx="11"/>
          </p:nvPr>
        </p:nvSpPr>
        <p:spPr/>
        <p:txBody>
          <a:bodyPr/>
          <a:lstStyle/>
          <a:p>
            <a:r>
              <a:rPr lang="en-US" smtClean="0"/>
              <a:t>www.tra.gov.lb</a:t>
            </a:r>
            <a:endParaRPr lang="en-US"/>
          </a:p>
        </p:txBody>
      </p:sp>
      <p:sp>
        <p:nvSpPr>
          <p:cNvPr id="6" name="Slide Number Placeholder 5"/>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F751E-C55B-4198-A522-123A147729AA}" type="datetime3">
              <a:rPr lang="en-US" smtClean="0"/>
              <a:pPr/>
              <a:t>8 June 2012</a:t>
            </a:fld>
            <a:endParaRPr lang="en-US"/>
          </a:p>
        </p:txBody>
      </p:sp>
      <p:sp>
        <p:nvSpPr>
          <p:cNvPr id="5" name="Footer Placeholder 4"/>
          <p:cNvSpPr>
            <a:spLocks noGrp="1"/>
          </p:cNvSpPr>
          <p:nvPr>
            <p:ph type="ftr" sz="quarter" idx="11"/>
          </p:nvPr>
        </p:nvSpPr>
        <p:spPr/>
        <p:txBody>
          <a:bodyPr/>
          <a:lstStyle/>
          <a:p>
            <a:r>
              <a:rPr lang="en-US" smtClean="0"/>
              <a:t>www.tra.gov.lb</a:t>
            </a:r>
            <a:endParaRPr lang="en-US"/>
          </a:p>
        </p:txBody>
      </p:sp>
      <p:sp>
        <p:nvSpPr>
          <p:cNvPr id="6" name="Slide Number Placeholder 5"/>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C55676-A59A-4338-A803-7A939F3C360B}" type="datetime3">
              <a:rPr lang="en-US" smtClean="0"/>
              <a:pPr/>
              <a:t>8 June 2012</a:t>
            </a:fld>
            <a:endParaRPr lang="en-US"/>
          </a:p>
        </p:txBody>
      </p:sp>
      <p:sp>
        <p:nvSpPr>
          <p:cNvPr id="5" name="Footer Placeholder 4"/>
          <p:cNvSpPr>
            <a:spLocks noGrp="1"/>
          </p:cNvSpPr>
          <p:nvPr>
            <p:ph type="ftr" sz="quarter" idx="11"/>
          </p:nvPr>
        </p:nvSpPr>
        <p:spPr/>
        <p:txBody>
          <a:bodyPr/>
          <a:lstStyle/>
          <a:p>
            <a:r>
              <a:rPr lang="en-US" smtClean="0"/>
              <a:t>www.tra.gov.lb</a:t>
            </a:r>
            <a:endParaRPr lang="en-US"/>
          </a:p>
        </p:txBody>
      </p:sp>
      <p:sp>
        <p:nvSpPr>
          <p:cNvPr id="6" name="Slide Number Placeholder 5"/>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Rectangle 8"/>
          <p:cNvSpPr>
            <a:spLocks noChangeArrowheads="1"/>
          </p:cNvSpPr>
          <p:nvPr/>
        </p:nvSpPr>
        <p:spPr bwMode="auto">
          <a:xfrm>
            <a:off x="0" y="4114800"/>
            <a:ext cx="9144000" cy="1143000"/>
          </a:xfrm>
          <a:prstGeom prst="rect">
            <a:avLst/>
          </a:prstGeom>
          <a:noFill/>
          <a:ln w="9525">
            <a:noFill/>
            <a:miter lim="800000"/>
            <a:headEnd/>
            <a:tailEnd/>
          </a:ln>
        </p:spPr>
        <p:txBody>
          <a:bodyPr anchor="ctr"/>
          <a:lstStyle/>
          <a:p>
            <a:pPr algn="ctr"/>
            <a:endParaRPr lang="en-US" sz="1400" dirty="0">
              <a:solidFill>
                <a:schemeClr val="bg1"/>
              </a:solidFill>
            </a:endParaRPr>
          </a:p>
        </p:txBody>
      </p:sp>
      <p:sp>
        <p:nvSpPr>
          <p:cNvPr id="5" name="Rectangle 6"/>
          <p:cNvSpPr>
            <a:spLocks noChangeArrowheads="1"/>
          </p:cNvSpPr>
          <p:nvPr userDrawn="1"/>
        </p:nvSpPr>
        <p:spPr bwMode="auto">
          <a:xfrm>
            <a:off x="0" y="2895600"/>
            <a:ext cx="9144000" cy="1143000"/>
          </a:xfrm>
          <a:prstGeom prst="rect">
            <a:avLst/>
          </a:prstGeom>
          <a:noFill/>
          <a:ln w="9525">
            <a:noFill/>
            <a:miter lim="800000"/>
            <a:headEnd/>
            <a:tailEnd/>
          </a:ln>
        </p:spPr>
        <p:txBody>
          <a:bodyPr anchor="ctr"/>
          <a:lstStyle/>
          <a:p>
            <a:pPr algn="ctr"/>
            <a:endParaRPr lang="en-US" sz="4000" b="1" dirty="0">
              <a:solidFill>
                <a:schemeClr val="bg1"/>
              </a:solidFill>
            </a:endParaRPr>
          </a:p>
        </p:txBody>
      </p:sp>
    </p:spTree>
    <p:extLst>
      <p:ext uri="{BB962C8B-B14F-4D97-AF65-F5344CB8AC3E}">
        <p14:creationId xmlns:p14="http://schemas.microsoft.com/office/powerpoint/2010/main" xmlns="" val="417404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Slide Number Placeholder 2"/>
          <p:cNvSpPr>
            <a:spLocks noGrp="1"/>
          </p:cNvSpPr>
          <p:nvPr>
            <p:ph type="sldNum" sz="quarter" idx="10"/>
          </p:nvPr>
        </p:nvSpPr>
        <p:spPr>
          <a:xfrm>
            <a:off x="0" y="6492876"/>
            <a:ext cx="2133600" cy="365125"/>
          </a:xfrm>
        </p:spPr>
        <p:txBody>
          <a:bodyPr/>
          <a:lstStyle/>
          <a:p>
            <a:fld id="{CC2F2670-705A-4113-A60E-B141296D233B}" type="slidenum">
              <a:rPr lang="en-US" smtClean="0"/>
              <a:pPr/>
              <a:t>‹#›</a:t>
            </a:fld>
            <a:endParaRPr lang="en-US" dirty="0"/>
          </a:p>
        </p:txBody>
      </p:sp>
      <p:sp>
        <p:nvSpPr>
          <p:cNvPr id="8" name="Text Placeholder 7"/>
          <p:cNvSpPr>
            <a:spLocks noGrp="1"/>
          </p:cNvSpPr>
          <p:nvPr>
            <p:ph type="body" sz="quarter" idx="11"/>
          </p:nvPr>
        </p:nvSpPr>
        <p:spPr>
          <a:xfrm>
            <a:off x="0" y="0"/>
            <a:ext cx="7948246" cy="762000"/>
          </a:xfrm>
          <a:prstGeom prst="rect">
            <a:avLst/>
          </a:prstGeom>
          <a:noFill/>
          <a:ln w="9525">
            <a:noFill/>
            <a:miter lim="800000"/>
            <a:headEnd/>
            <a:tailEnd/>
          </a:ln>
        </p:spPr>
        <p:txBody>
          <a:bodyPr anchor="ctr"/>
          <a:lstStyle>
            <a:lvl1pPr algn="l" rtl="0" eaLnBrk="1" fontAlgn="auto" hangingPunct="1">
              <a:spcBef>
                <a:spcPct val="0"/>
              </a:spcBef>
              <a:spcAft>
                <a:spcPts val="0"/>
              </a:spcAft>
              <a:buNone/>
              <a:defRPr lang="en-US" sz="2000" kern="1200" dirty="0" smtClean="0">
                <a:solidFill>
                  <a:schemeClr val="bg1"/>
                </a:solidFill>
                <a:latin typeface="Calibri" pitchFamily="34" charset="0"/>
                <a:ea typeface="ＭＳ Ｐゴシック" pitchFamily="8" charset="-128"/>
                <a:cs typeface="+mn-cs"/>
              </a:defRPr>
            </a:lvl1pPr>
            <a:lvl2pPr algn="l" rtl="0" eaLnBrk="1" fontAlgn="auto" hangingPunct="1">
              <a:spcBef>
                <a:spcPct val="0"/>
              </a:spcBef>
              <a:spcAft>
                <a:spcPts val="0"/>
              </a:spcAft>
              <a:defRPr lang="en-US" sz="2000" kern="1200" dirty="0" smtClean="0">
                <a:solidFill>
                  <a:schemeClr val="bg1"/>
                </a:solidFill>
                <a:latin typeface="Calibri" pitchFamily="34" charset="0"/>
                <a:ea typeface="ＭＳ Ｐゴシック" pitchFamily="8" charset="-128"/>
                <a:cs typeface="+mn-cs"/>
              </a:defRPr>
            </a:lvl2pPr>
            <a:lvl3pPr algn="l" rtl="0" eaLnBrk="1" fontAlgn="auto" hangingPunct="1">
              <a:spcBef>
                <a:spcPct val="0"/>
              </a:spcBef>
              <a:spcAft>
                <a:spcPts val="0"/>
              </a:spcAft>
              <a:defRPr lang="en-US" sz="2000" kern="1200" dirty="0" smtClean="0">
                <a:solidFill>
                  <a:schemeClr val="bg1"/>
                </a:solidFill>
                <a:latin typeface="Calibri" pitchFamily="34" charset="0"/>
                <a:ea typeface="ＭＳ Ｐゴシック" pitchFamily="8" charset="-128"/>
                <a:cs typeface="+mn-cs"/>
              </a:defRPr>
            </a:lvl3pPr>
            <a:lvl4pPr algn="l" rtl="0" eaLnBrk="1" fontAlgn="auto" hangingPunct="1">
              <a:spcBef>
                <a:spcPct val="0"/>
              </a:spcBef>
              <a:spcAft>
                <a:spcPts val="0"/>
              </a:spcAft>
              <a:defRPr lang="en-US" sz="2000" kern="1200" dirty="0" smtClean="0">
                <a:solidFill>
                  <a:schemeClr val="bg1"/>
                </a:solidFill>
                <a:latin typeface="Calibri" pitchFamily="34" charset="0"/>
                <a:ea typeface="ＭＳ Ｐゴシック" pitchFamily="8" charset="-128"/>
                <a:cs typeface="+mn-cs"/>
              </a:defRPr>
            </a:lvl4pPr>
            <a:lvl5pPr algn="l" rtl="0" eaLnBrk="1" fontAlgn="auto" hangingPunct="1">
              <a:spcBef>
                <a:spcPct val="0"/>
              </a:spcBef>
              <a:spcAft>
                <a:spcPts val="0"/>
              </a:spcAft>
              <a:defRPr lang="en-US" sz="2000" kern="1200" dirty="0" smtClean="0">
                <a:solidFill>
                  <a:schemeClr val="bg1"/>
                </a:solidFill>
                <a:latin typeface="Calibri" pitchFamily="34" charset="0"/>
                <a:ea typeface="ＭＳ Ｐゴシック" pitchFamily="8" charset="-128"/>
                <a:cs typeface="+mn-cs"/>
              </a:defRPr>
            </a:lvl5pPr>
          </a:lstStyle>
          <a:p>
            <a:pPr lvl="0"/>
            <a:r>
              <a:rPr lang="en-US" dirty="0" smtClean="0"/>
              <a:t>Click to edit Master text styles</a:t>
            </a:r>
          </a:p>
        </p:txBody>
      </p:sp>
    </p:spTree>
    <p:extLst>
      <p:ext uri="{BB962C8B-B14F-4D97-AF65-F5344CB8AC3E}">
        <p14:creationId xmlns:p14="http://schemas.microsoft.com/office/powerpoint/2010/main" xmlns="" val="49389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76CAD0-BF98-41A9-8C7B-72DF45E57675}" type="datetime3">
              <a:rPr lang="en-US" smtClean="0"/>
              <a:pPr/>
              <a:t>8 June 2012</a:t>
            </a:fld>
            <a:endParaRPr lang="en-US"/>
          </a:p>
        </p:txBody>
      </p:sp>
      <p:sp>
        <p:nvSpPr>
          <p:cNvPr id="5" name="Footer Placeholder 4"/>
          <p:cNvSpPr>
            <a:spLocks noGrp="1"/>
          </p:cNvSpPr>
          <p:nvPr>
            <p:ph type="ftr" sz="quarter" idx="11"/>
          </p:nvPr>
        </p:nvSpPr>
        <p:spPr/>
        <p:txBody>
          <a:bodyPr/>
          <a:lstStyle/>
          <a:p>
            <a:r>
              <a:rPr lang="en-US" smtClean="0"/>
              <a:t>www.tra.gov.lb</a:t>
            </a:r>
            <a:endParaRPr lang="en-US"/>
          </a:p>
        </p:txBody>
      </p:sp>
      <p:sp>
        <p:nvSpPr>
          <p:cNvPr id="6" name="Slide Number Placeholder 5"/>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295F83-93EB-4780-AD2D-8307F67F1EE8}" type="datetime3">
              <a:rPr lang="en-US" smtClean="0"/>
              <a:pPr/>
              <a:t>8 June 2012</a:t>
            </a:fld>
            <a:endParaRPr lang="en-US"/>
          </a:p>
        </p:txBody>
      </p:sp>
      <p:sp>
        <p:nvSpPr>
          <p:cNvPr id="5" name="Footer Placeholder 4"/>
          <p:cNvSpPr>
            <a:spLocks noGrp="1"/>
          </p:cNvSpPr>
          <p:nvPr>
            <p:ph type="ftr" sz="quarter" idx="11"/>
          </p:nvPr>
        </p:nvSpPr>
        <p:spPr/>
        <p:txBody>
          <a:bodyPr/>
          <a:lstStyle/>
          <a:p>
            <a:r>
              <a:rPr lang="en-US" smtClean="0"/>
              <a:t>www.tra.gov.lb</a:t>
            </a:r>
            <a:endParaRPr lang="en-US"/>
          </a:p>
        </p:txBody>
      </p:sp>
      <p:sp>
        <p:nvSpPr>
          <p:cNvPr id="6" name="Slide Number Placeholder 5"/>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D6D308-012C-4F8A-8243-D604F08C1571}" type="datetime3">
              <a:rPr lang="en-US" smtClean="0"/>
              <a:pPr/>
              <a:t>8 June 2012</a:t>
            </a:fld>
            <a:endParaRPr lang="en-US"/>
          </a:p>
        </p:txBody>
      </p:sp>
      <p:sp>
        <p:nvSpPr>
          <p:cNvPr id="6" name="Footer Placeholder 5"/>
          <p:cNvSpPr>
            <a:spLocks noGrp="1"/>
          </p:cNvSpPr>
          <p:nvPr>
            <p:ph type="ftr" sz="quarter" idx="11"/>
          </p:nvPr>
        </p:nvSpPr>
        <p:spPr/>
        <p:txBody>
          <a:bodyPr/>
          <a:lstStyle/>
          <a:p>
            <a:r>
              <a:rPr lang="en-US" smtClean="0"/>
              <a:t>www.tra.gov.lb</a:t>
            </a:r>
            <a:endParaRPr lang="en-US"/>
          </a:p>
        </p:txBody>
      </p:sp>
      <p:sp>
        <p:nvSpPr>
          <p:cNvPr id="7" name="Slide Number Placeholder 6"/>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65F30C-B979-4B4D-879D-40D007BF144B}" type="datetime3">
              <a:rPr lang="en-US" smtClean="0"/>
              <a:pPr/>
              <a:t>8 June 2012</a:t>
            </a:fld>
            <a:endParaRPr lang="en-US"/>
          </a:p>
        </p:txBody>
      </p:sp>
      <p:sp>
        <p:nvSpPr>
          <p:cNvPr id="8" name="Footer Placeholder 7"/>
          <p:cNvSpPr>
            <a:spLocks noGrp="1"/>
          </p:cNvSpPr>
          <p:nvPr>
            <p:ph type="ftr" sz="quarter" idx="11"/>
          </p:nvPr>
        </p:nvSpPr>
        <p:spPr/>
        <p:txBody>
          <a:bodyPr/>
          <a:lstStyle/>
          <a:p>
            <a:r>
              <a:rPr lang="en-US" smtClean="0"/>
              <a:t>www.tra.gov.lb</a:t>
            </a:r>
            <a:endParaRPr lang="en-US"/>
          </a:p>
        </p:txBody>
      </p:sp>
      <p:sp>
        <p:nvSpPr>
          <p:cNvPr id="9" name="Slide Number Placeholder 8"/>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C0BF20-2D4F-4087-84BD-85193238F2CD}" type="datetime3">
              <a:rPr lang="en-US" smtClean="0"/>
              <a:pPr/>
              <a:t>8 June 2012</a:t>
            </a:fld>
            <a:endParaRPr lang="en-US"/>
          </a:p>
        </p:txBody>
      </p:sp>
      <p:sp>
        <p:nvSpPr>
          <p:cNvPr id="4" name="Footer Placeholder 3"/>
          <p:cNvSpPr>
            <a:spLocks noGrp="1"/>
          </p:cNvSpPr>
          <p:nvPr>
            <p:ph type="ftr" sz="quarter" idx="11"/>
          </p:nvPr>
        </p:nvSpPr>
        <p:spPr/>
        <p:txBody>
          <a:bodyPr/>
          <a:lstStyle/>
          <a:p>
            <a:r>
              <a:rPr lang="en-US" smtClean="0"/>
              <a:t>www.tra.gov.lb</a:t>
            </a:r>
            <a:endParaRPr lang="en-US"/>
          </a:p>
        </p:txBody>
      </p:sp>
      <p:sp>
        <p:nvSpPr>
          <p:cNvPr id="5" name="Slide Number Placeholder 4"/>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58F10-609C-4EA9-AD16-54B6A0755FE5}" type="datetime3">
              <a:rPr lang="en-US" smtClean="0"/>
              <a:pPr/>
              <a:t>8 June 2012</a:t>
            </a:fld>
            <a:endParaRPr lang="en-US"/>
          </a:p>
        </p:txBody>
      </p:sp>
      <p:sp>
        <p:nvSpPr>
          <p:cNvPr id="3" name="Footer Placeholder 2"/>
          <p:cNvSpPr>
            <a:spLocks noGrp="1"/>
          </p:cNvSpPr>
          <p:nvPr>
            <p:ph type="ftr" sz="quarter" idx="11"/>
          </p:nvPr>
        </p:nvSpPr>
        <p:spPr/>
        <p:txBody>
          <a:bodyPr/>
          <a:lstStyle/>
          <a:p>
            <a:r>
              <a:rPr lang="en-US" smtClean="0"/>
              <a:t>www.tra.gov.lb</a:t>
            </a:r>
            <a:endParaRPr lang="en-US"/>
          </a:p>
        </p:txBody>
      </p:sp>
      <p:sp>
        <p:nvSpPr>
          <p:cNvPr id="4" name="Slide Number Placeholder 3"/>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7648F8-FB18-41F4-8330-70989DAA2E52}" type="datetime3">
              <a:rPr lang="en-US" smtClean="0"/>
              <a:pPr/>
              <a:t>8 June 2012</a:t>
            </a:fld>
            <a:endParaRPr lang="en-US"/>
          </a:p>
        </p:txBody>
      </p:sp>
      <p:sp>
        <p:nvSpPr>
          <p:cNvPr id="6" name="Footer Placeholder 5"/>
          <p:cNvSpPr>
            <a:spLocks noGrp="1"/>
          </p:cNvSpPr>
          <p:nvPr>
            <p:ph type="ftr" sz="quarter" idx="11"/>
          </p:nvPr>
        </p:nvSpPr>
        <p:spPr/>
        <p:txBody>
          <a:bodyPr/>
          <a:lstStyle/>
          <a:p>
            <a:r>
              <a:rPr lang="en-US" smtClean="0"/>
              <a:t>www.tra.gov.lb</a:t>
            </a:r>
            <a:endParaRPr lang="en-US"/>
          </a:p>
        </p:txBody>
      </p:sp>
      <p:sp>
        <p:nvSpPr>
          <p:cNvPr id="7" name="Slide Number Placeholder 6"/>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A77DB7-C691-4AAC-ACF9-348A9CD1A85D}" type="datetime3">
              <a:rPr lang="en-US" smtClean="0"/>
              <a:pPr/>
              <a:t>8 June 2012</a:t>
            </a:fld>
            <a:endParaRPr lang="en-US"/>
          </a:p>
        </p:txBody>
      </p:sp>
      <p:sp>
        <p:nvSpPr>
          <p:cNvPr id="6" name="Footer Placeholder 5"/>
          <p:cNvSpPr>
            <a:spLocks noGrp="1"/>
          </p:cNvSpPr>
          <p:nvPr>
            <p:ph type="ftr" sz="quarter" idx="11"/>
          </p:nvPr>
        </p:nvSpPr>
        <p:spPr/>
        <p:txBody>
          <a:bodyPr/>
          <a:lstStyle/>
          <a:p>
            <a:r>
              <a:rPr lang="en-US" smtClean="0"/>
              <a:t>www.tra.gov.lb</a:t>
            </a:r>
            <a:endParaRPr lang="en-US"/>
          </a:p>
        </p:txBody>
      </p:sp>
      <p:sp>
        <p:nvSpPr>
          <p:cNvPr id="7" name="Slide Number Placeholder 6"/>
          <p:cNvSpPr>
            <a:spLocks noGrp="1"/>
          </p:cNvSpPr>
          <p:nvPr>
            <p:ph type="sldNum" sz="quarter" idx="12"/>
          </p:nvPr>
        </p:nvSpPr>
        <p:spPr/>
        <p:txBody>
          <a:bodyPr/>
          <a:lstStyle/>
          <a:p>
            <a:fld id="{5B2E4933-3A44-4422-B65D-DEDBD7B6E9F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5" cstate="print"/>
          <a:srcRect/>
          <a:stretch>
            <a:fillRect/>
          </a:stretch>
        </p:blipFill>
        <p:spPr bwMode="auto">
          <a:xfrm>
            <a:off x="0" y="0"/>
            <a:ext cx="9144000" cy="6858000"/>
          </a:xfrm>
          <a:prstGeom prst="rect">
            <a:avLst/>
          </a:prstGeom>
          <a:noFill/>
          <a:ln w="9525">
            <a:noFill/>
            <a:miter lim="800000"/>
            <a:headEnd/>
            <a:tailEnd/>
          </a:ln>
        </p:spPr>
      </p:pic>
      <p:sp>
        <p:nvSpPr>
          <p:cNvPr id="2" name="Title Placeholder 1"/>
          <p:cNvSpPr>
            <a:spLocks noGrp="1"/>
          </p:cNvSpPr>
          <p:nvPr>
            <p:ph type="title"/>
          </p:nvPr>
        </p:nvSpPr>
        <p:spPr>
          <a:xfrm>
            <a:off x="457200" y="0"/>
            <a:ext cx="76200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95400"/>
            <a:ext cx="7620000" cy="4724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9287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F26CC-DC59-4D3E-97F0-88F25C2F8504}" type="datetime3">
              <a:rPr lang="en-US" smtClean="0"/>
              <a:pPr/>
              <a:t>8 June 2012</a:t>
            </a:fld>
            <a:endParaRPr lang="en-US" dirty="0"/>
          </a:p>
        </p:txBody>
      </p:sp>
      <p:sp>
        <p:nvSpPr>
          <p:cNvPr id="5" name="Footer Placeholder 4"/>
          <p:cNvSpPr>
            <a:spLocks noGrp="1"/>
          </p:cNvSpPr>
          <p:nvPr>
            <p:ph type="ftr" sz="quarter" idx="3"/>
          </p:nvPr>
        </p:nvSpPr>
        <p:spPr>
          <a:xfrm>
            <a:off x="3124200" y="65690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www.tra.gov.lb</a:t>
            </a:r>
            <a:endParaRPr lang="en-US" dirty="0"/>
          </a:p>
        </p:txBody>
      </p:sp>
      <p:sp>
        <p:nvSpPr>
          <p:cNvPr id="6" name="Slide Number Placeholder 5"/>
          <p:cNvSpPr>
            <a:spLocks noGrp="1"/>
          </p:cNvSpPr>
          <p:nvPr>
            <p:ph type="sldNum" sz="quarter" idx="4"/>
          </p:nvPr>
        </p:nvSpPr>
        <p:spPr>
          <a:xfrm>
            <a:off x="6705600" y="65690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E4933-3A44-4422-B65D-DEDBD7B6E9F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hf hdr="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chart" Target="../charts/chart3.xml"/><Relationship Id="rId5" Type="http://schemas.openxmlformats.org/officeDocument/2006/relationships/image" Target="../media/image3.gif"/><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ChangeArrowheads="1"/>
          </p:cNvSpPr>
          <p:nvPr/>
        </p:nvSpPr>
        <p:spPr bwMode="auto">
          <a:xfrm>
            <a:off x="685800" y="2362200"/>
            <a:ext cx="7948246" cy="1447800"/>
          </a:xfrm>
          <a:prstGeom prst="rect">
            <a:avLst/>
          </a:prstGeom>
          <a:noFill/>
          <a:ln w="9525">
            <a:noFill/>
            <a:miter lim="800000"/>
            <a:headEnd/>
            <a:tailEnd/>
          </a:ln>
        </p:spPr>
        <p:txBody>
          <a:bodyPr anchor="ctr"/>
          <a:lstStyle/>
          <a:p>
            <a:pPr algn="ctr"/>
            <a:r>
              <a:rPr lang="en-US" sz="4800" b="1" dirty="0"/>
              <a:t>Lebanon ICT </a:t>
            </a:r>
            <a:r>
              <a:rPr lang="en-US" sz="4800" b="1" dirty="0" smtClean="0"/>
              <a:t>Market</a:t>
            </a:r>
          </a:p>
          <a:p>
            <a:pPr algn="ctr"/>
            <a:r>
              <a:rPr lang="en-US" sz="4800" b="1" dirty="0" smtClean="0"/>
              <a:t>Status </a:t>
            </a:r>
            <a:r>
              <a:rPr lang="en-US" sz="4800" b="1" dirty="0"/>
              <a:t>and Real Potential</a:t>
            </a:r>
            <a:endParaRPr lang="en-US" sz="4800" b="1" dirty="0">
              <a:latin typeface="Calibri" pitchFamily="34" charset="0"/>
            </a:endParaRPr>
          </a:p>
        </p:txBody>
      </p:sp>
      <p:sp>
        <p:nvSpPr>
          <p:cNvPr id="9" name="Rectangle 8"/>
          <p:cNvSpPr>
            <a:spLocks noChangeArrowheads="1"/>
          </p:cNvSpPr>
          <p:nvPr/>
        </p:nvSpPr>
        <p:spPr bwMode="auto">
          <a:xfrm>
            <a:off x="1676400" y="3962400"/>
            <a:ext cx="5726724" cy="1524000"/>
          </a:xfrm>
          <a:prstGeom prst="rect">
            <a:avLst/>
          </a:prstGeom>
          <a:noFill/>
          <a:ln w="9525">
            <a:noFill/>
            <a:miter lim="800000"/>
            <a:headEnd/>
            <a:tailEnd/>
          </a:ln>
        </p:spPr>
        <p:txBody>
          <a:bodyPr anchor="ctr"/>
          <a:lstStyle/>
          <a:p>
            <a:pPr algn="ctr" eaLnBrk="1" hangingPunct="1"/>
            <a:r>
              <a:rPr lang="en-US" sz="2000" b="1" dirty="0" smtClean="0">
                <a:latin typeface="Calibri" pitchFamily="34" charset="0"/>
              </a:rPr>
              <a:t>Lelia EL KHAZEN</a:t>
            </a:r>
          </a:p>
          <a:p>
            <a:pPr algn="ctr" eaLnBrk="1" hangingPunct="1"/>
            <a:endParaRPr lang="en-US" sz="500" dirty="0" smtClean="0">
              <a:latin typeface="Calibri" pitchFamily="34" charset="0"/>
            </a:endParaRPr>
          </a:p>
          <a:p>
            <a:pPr algn="ctr"/>
            <a:r>
              <a:rPr lang="en-US" sz="2000" dirty="0" smtClean="0">
                <a:latin typeface="Calibri" pitchFamily="34" charset="0"/>
              </a:rPr>
              <a:t>Market Analysis Manager</a:t>
            </a:r>
          </a:p>
          <a:p>
            <a:pPr algn="ctr"/>
            <a:r>
              <a:rPr lang="en-US" sz="2000" dirty="0" smtClean="0">
                <a:latin typeface="Calibri" pitchFamily="34" charset="0"/>
              </a:rPr>
              <a:t>Market and Competition Unit</a:t>
            </a:r>
          </a:p>
          <a:p>
            <a:pPr algn="ctr"/>
            <a:r>
              <a:rPr lang="en-US" sz="2000" dirty="0" smtClean="0">
                <a:latin typeface="Calibri" pitchFamily="34" charset="0"/>
              </a:rPr>
              <a:t>Telecommunications Regulatory Authority – Lebanon</a:t>
            </a:r>
            <a:endParaRPr lang="en-US" sz="2000" dirty="0">
              <a:latin typeface="Calibri" pitchFamily="34" charset="0"/>
            </a:endParaRPr>
          </a:p>
        </p:txBody>
      </p:sp>
      <p:sp>
        <p:nvSpPr>
          <p:cNvPr id="10" name="TextBox 9"/>
          <p:cNvSpPr txBox="1"/>
          <p:nvPr/>
        </p:nvSpPr>
        <p:spPr>
          <a:xfrm>
            <a:off x="7403124" y="5968426"/>
            <a:ext cx="1740876" cy="830997"/>
          </a:xfrm>
          <a:prstGeom prst="rect">
            <a:avLst/>
          </a:prstGeom>
          <a:noFill/>
        </p:spPr>
        <p:txBody>
          <a:bodyPr wrap="square" rtlCol="0">
            <a:spAutoFit/>
          </a:bodyPr>
          <a:lstStyle/>
          <a:p>
            <a:r>
              <a:rPr lang="en-US" sz="1600" i="1" dirty="0" smtClean="0">
                <a:latin typeface="Calibri" pitchFamily="34" charset="0"/>
              </a:rPr>
              <a:t>ITU workshop</a:t>
            </a:r>
          </a:p>
          <a:p>
            <a:r>
              <a:rPr lang="en-US" sz="1600" i="1" dirty="0" err="1" smtClean="0">
                <a:latin typeface="Calibri" pitchFamily="34" charset="0"/>
              </a:rPr>
              <a:t>Sharm</a:t>
            </a:r>
            <a:r>
              <a:rPr lang="en-US" sz="1600" i="1" dirty="0" smtClean="0">
                <a:latin typeface="Calibri" pitchFamily="34" charset="0"/>
              </a:rPr>
              <a:t> el Sheikh</a:t>
            </a:r>
          </a:p>
          <a:p>
            <a:r>
              <a:rPr lang="en-US" sz="1600" i="1" dirty="0" smtClean="0">
                <a:latin typeface="Calibri" pitchFamily="34" charset="0"/>
              </a:rPr>
              <a:t>June 8, 2012</a:t>
            </a:r>
            <a:endParaRPr lang="en-US" sz="1600" i="1" dirty="0">
              <a:latin typeface="Calibri" pitchFamily="34" charset="0"/>
            </a:endParaRPr>
          </a:p>
        </p:txBody>
      </p:sp>
    </p:spTree>
    <p:extLst>
      <p:ext uri="{BB962C8B-B14F-4D97-AF65-F5344CB8AC3E}">
        <p14:creationId xmlns:p14="http://schemas.microsoft.com/office/powerpoint/2010/main" xmlns="" val="7122677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fld id="{1A4B3B73-F4DE-42D6-9917-7FB973CAF3BE}" type="datetime3">
              <a:rPr lang="en-US" smtClean="0"/>
              <a:pPr/>
              <a:t>8 June 2012</a:t>
            </a:fld>
            <a:endParaRPr lang="en-US"/>
          </a:p>
        </p:txBody>
      </p:sp>
      <p:sp>
        <p:nvSpPr>
          <p:cNvPr id="7" name="Slide Number Placeholder 6"/>
          <p:cNvSpPr>
            <a:spLocks noGrp="1"/>
          </p:cNvSpPr>
          <p:nvPr>
            <p:ph type="sldNum" sz="quarter" idx="12"/>
          </p:nvPr>
        </p:nvSpPr>
        <p:spPr>
          <a:xfrm>
            <a:off x="6705600" y="6600974"/>
            <a:ext cx="2133600" cy="365125"/>
          </a:xfrm>
        </p:spPr>
        <p:txBody>
          <a:bodyPr/>
          <a:lstStyle/>
          <a:p>
            <a:fld id="{5B2E4933-3A44-4422-B65D-DEDBD7B6E9FB}" type="slidenum">
              <a:rPr lang="en-US" smtClean="0"/>
              <a:pPr/>
              <a:t>10</a:t>
            </a:fld>
            <a:endParaRPr lang="en-US"/>
          </a:p>
        </p:txBody>
      </p:sp>
      <p:sp>
        <p:nvSpPr>
          <p:cNvPr id="9" name="Footer Placeholder 8"/>
          <p:cNvSpPr>
            <a:spLocks noGrp="1"/>
          </p:cNvSpPr>
          <p:nvPr>
            <p:ph type="ftr" sz="quarter" idx="11"/>
          </p:nvPr>
        </p:nvSpPr>
        <p:spPr>
          <a:xfrm>
            <a:off x="3124200" y="6600974"/>
            <a:ext cx="2895600" cy="365125"/>
          </a:xfrm>
        </p:spPr>
        <p:txBody>
          <a:bodyPr/>
          <a:lstStyle/>
          <a:p>
            <a:r>
              <a:rPr lang="en-US" dirty="0" smtClean="0"/>
              <a:t>www.tra.gov.lb</a:t>
            </a:r>
            <a:endParaRPr lang="en-US" dirty="0"/>
          </a:p>
        </p:txBody>
      </p:sp>
      <p:sp>
        <p:nvSpPr>
          <p:cNvPr id="3" name="Content Placeholder 2"/>
          <p:cNvSpPr>
            <a:spLocks noGrp="1"/>
          </p:cNvSpPr>
          <p:nvPr>
            <p:ph idx="1"/>
          </p:nvPr>
        </p:nvSpPr>
        <p:spPr>
          <a:xfrm>
            <a:off x="1143000" y="2438400"/>
            <a:ext cx="6858000" cy="3352800"/>
          </a:xfrm>
        </p:spPr>
        <p:txBody>
          <a:bodyPr>
            <a:normAutofit/>
          </a:bodyPr>
          <a:lstStyle/>
          <a:p>
            <a:pPr marL="0" indent="0" algn="ctr">
              <a:buNone/>
            </a:pPr>
            <a:r>
              <a:rPr lang="en-US" sz="4000" b="1" dirty="0"/>
              <a:t>Potential to </a:t>
            </a:r>
            <a:r>
              <a:rPr lang="en-US" sz="4000" b="1" dirty="0" smtClean="0"/>
              <a:t>Go</a:t>
            </a:r>
          </a:p>
          <a:p>
            <a:pPr marL="0" indent="0" algn="ctr">
              <a:buNone/>
            </a:pPr>
            <a:r>
              <a:rPr lang="en-US" sz="4000" b="1" dirty="0" smtClean="0"/>
              <a:t>Broadband </a:t>
            </a:r>
            <a:r>
              <a:rPr lang="en-US" sz="4000" b="1" dirty="0"/>
              <a:t>as a booster for the National Economy</a:t>
            </a:r>
          </a:p>
        </p:txBody>
      </p:sp>
    </p:spTree>
    <p:extLst>
      <p:ext uri="{BB962C8B-B14F-4D97-AF65-F5344CB8AC3E}">
        <p14:creationId xmlns:p14="http://schemas.microsoft.com/office/powerpoint/2010/main" xmlns="" val="178352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rc 12"/>
          <p:cNvSpPr/>
          <p:nvPr/>
        </p:nvSpPr>
        <p:spPr bwMode="auto">
          <a:xfrm>
            <a:off x="-4360985" y="1752600"/>
            <a:ext cx="12133385" cy="6324601"/>
          </a:xfrm>
          <a:prstGeom prst="arc">
            <a:avLst>
              <a:gd name="adj1" fmla="val 16189738"/>
              <a:gd name="adj2" fmla="val 39473"/>
            </a:avLst>
          </a:prstGeom>
          <a:solidFill>
            <a:srgbClr val="20005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1" charset="-128"/>
            </a:endParaRPr>
          </a:p>
        </p:txBody>
      </p:sp>
      <p:sp>
        <p:nvSpPr>
          <p:cNvPr id="12" name="Arc 11"/>
          <p:cNvSpPr/>
          <p:nvPr/>
        </p:nvSpPr>
        <p:spPr bwMode="auto">
          <a:xfrm>
            <a:off x="-1494692" y="2790825"/>
            <a:ext cx="6400800" cy="4333875"/>
          </a:xfrm>
          <a:prstGeom prst="arc">
            <a:avLst>
              <a:gd name="adj1" fmla="val 16200000"/>
              <a:gd name="adj2" fmla="val 110"/>
            </a:avLst>
          </a:prstGeom>
          <a:solidFill>
            <a:srgbClr val="BDAFD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1" charset="-128"/>
            </a:endParaRPr>
          </a:p>
        </p:txBody>
      </p:sp>
      <p:sp>
        <p:nvSpPr>
          <p:cNvPr id="3" name="Text Placeholder 2"/>
          <p:cNvSpPr>
            <a:spLocks noGrp="1"/>
          </p:cNvSpPr>
          <p:nvPr>
            <p:ph type="body" sz="quarter" idx="11"/>
          </p:nvPr>
        </p:nvSpPr>
        <p:spPr>
          <a:xfrm>
            <a:off x="0" y="-39624"/>
            <a:ext cx="8141678" cy="990600"/>
          </a:xfrm>
        </p:spPr>
        <p:txBody>
          <a:bodyPr>
            <a:noAutofit/>
          </a:bodyPr>
          <a:lstStyle/>
          <a:p>
            <a:pPr marL="0" indent="0"/>
            <a:r>
              <a:rPr lang="en-US" sz="2200" b="1" dirty="0" smtClean="0"/>
              <a:t>Next </a:t>
            </a:r>
            <a:r>
              <a:rPr lang="en-US" sz="2200" b="1" dirty="0"/>
              <a:t>Generation applications </a:t>
            </a:r>
            <a:r>
              <a:rPr lang="en-US" sz="2200" b="1" dirty="0" smtClean="0"/>
              <a:t>and advanced e-services </a:t>
            </a:r>
          </a:p>
          <a:p>
            <a:pPr marL="0" indent="0"/>
            <a:r>
              <a:rPr lang="en-US" sz="2200" b="1" dirty="0" smtClean="0"/>
              <a:t>enrich </a:t>
            </a:r>
            <a:r>
              <a:rPr lang="en-US" sz="2200" b="1" dirty="0"/>
              <a:t>consumer lifestyle, </a:t>
            </a:r>
            <a:r>
              <a:rPr lang="en-US" sz="2200" b="1" dirty="0" smtClean="0"/>
              <a:t>improve </a:t>
            </a:r>
            <a:r>
              <a:rPr lang="en-US" sz="2200" b="1" dirty="0"/>
              <a:t>business performance and </a:t>
            </a:r>
            <a:r>
              <a:rPr lang="en-US" sz="2200" b="1" dirty="0" smtClean="0"/>
              <a:t>deliver </a:t>
            </a:r>
            <a:r>
              <a:rPr lang="en-US" sz="2200" b="1" dirty="0"/>
              <a:t>value for </a:t>
            </a:r>
            <a:r>
              <a:rPr lang="en-US" sz="2200" b="1" dirty="0" smtClean="0"/>
              <a:t>stakeholders</a:t>
            </a:r>
            <a:endParaRPr lang="en-US" sz="2200" b="1" dirty="0"/>
          </a:p>
        </p:txBody>
      </p:sp>
      <p:cxnSp>
        <p:nvCxnSpPr>
          <p:cNvPr id="4" name="Straight Arrow Connector 3"/>
          <p:cNvCxnSpPr/>
          <p:nvPr/>
        </p:nvCxnSpPr>
        <p:spPr bwMode="auto">
          <a:xfrm flipV="1">
            <a:off x="1706075" y="4973956"/>
            <a:ext cx="6435603" cy="0"/>
          </a:xfrm>
          <a:prstGeom prst="straightConnector1">
            <a:avLst/>
          </a:prstGeom>
          <a:solidFill>
            <a:schemeClr val="accent1"/>
          </a:solidFill>
          <a:ln w="19050" cap="flat" cmpd="sng" algn="ctr">
            <a:solidFill>
              <a:srgbClr val="20005F"/>
            </a:solidFill>
            <a:prstDash val="solid"/>
            <a:round/>
            <a:headEnd type="none" w="med" len="med"/>
            <a:tailEnd type="triangle" w="lg" len="lg"/>
          </a:ln>
          <a:effectLst/>
        </p:spPr>
      </p:cxnSp>
      <p:sp>
        <p:nvSpPr>
          <p:cNvPr id="5" name="TextBox 4"/>
          <p:cNvSpPr txBox="1"/>
          <p:nvPr/>
        </p:nvSpPr>
        <p:spPr>
          <a:xfrm>
            <a:off x="3217985" y="5350073"/>
            <a:ext cx="2954215" cy="307777"/>
          </a:xfrm>
          <a:prstGeom prst="rect">
            <a:avLst/>
          </a:prstGeom>
          <a:noFill/>
        </p:spPr>
        <p:txBody>
          <a:bodyPr wrap="square" rtlCol="0">
            <a:spAutoFit/>
          </a:bodyPr>
          <a:lstStyle/>
          <a:p>
            <a:pPr algn="ctr"/>
            <a:r>
              <a:rPr lang="en-US" sz="1400" b="1" dirty="0" smtClean="0">
                <a:latin typeface="Calibri" pitchFamily="34" charset="0"/>
              </a:rPr>
              <a:t>Higher Speed / More Bandwidth</a:t>
            </a:r>
            <a:endParaRPr lang="en-US" sz="1400" b="1" dirty="0">
              <a:latin typeface="Calibri" pitchFamily="34" charset="0"/>
            </a:endParaRPr>
          </a:p>
        </p:txBody>
      </p:sp>
      <p:cxnSp>
        <p:nvCxnSpPr>
          <p:cNvPr id="7" name="Straight Arrow Connector 6"/>
          <p:cNvCxnSpPr/>
          <p:nvPr/>
        </p:nvCxnSpPr>
        <p:spPr bwMode="auto">
          <a:xfrm rot="16200000" flipV="1">
            <a:off x="-214531" y="3063241"/>
            <a:ext cx="3840480" cy="0"/>
          </a:xfrm>
          <a:prstGeom prst="straightConnector1">
            <a:avLst/>
          </a:prstGeom>
          <a:solidFill>
            <a:schemeClr val="accent1"/>
          </a:solidFill>
          <a:ln w="19050" cap="flat" cmpd="sng" algn="ctr">
            <a:solidFill>
              <a:srgbClr val="20005F"/>
            </a:solidFill>
            <a:prstDash val="solid"/>
            <a:round/>
            <a:headEnd type="none" w="med" len="med"/>
            <a:tailEnd type="triangle" w="lg" len="lg"/>
          </a:ln>
          <a:effectLst/>
        </p:spPr>
      </p:cxnSp>
      <p:sp>
        <p:nvSpPr>
          <p:cNvPr id="10" name="Arc 9"/>
          <p:cNvSpPr/>
          <p:nvPr/>
        </p:nvSpPr>
        <p:spPr bwMode="auto">
          <a:xfrm>
            <a:off x="509954" y="3848099"/>
            <a:ext cx="2409092" cy="2209800"/>
          </a:xfrm>
          <a:prstGeom prst="arc">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1" charset="-128"/>
            </a:endParaRPr>
          </a:p>
        </p:txBody>
      </p:sp>
      <p:sp>
        <p:nvSpPr>
          <p:cNvPr id="15" name="TextBox 14"/>
          <p:cNvSpPr txBox="1"/>
          <p:nvPr/>
        </p:nvSpPr>
        <p:spPr>
          <a:xfrm>
            <a:off x="2063262" y="1840232"/>
            <a:ext cx="984738"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Virtual Reality</a:t>
            </a:r>
            <a:endParaRPr lang="en-US" sz="1200" dirty="0">
              <a:latin typeface="Calibri" pitchFamily="34" charset="0"/>
            </a:endParaRPr>
          </a:p>
        </p:txBody>
      </p:sp>
      <p:sp>
        <p:nvSpPr>
          <p:cNvPr id="16" name="TextBox 15"/>
          <p:cNvSpPr txBox="1"/>
          <p:nvPr/>
        </p:nvSpPr>
        <p:spPr>
          <a:xfrm>
            <a:off x="4513385" y="3435967"/>
            <a:ext cx="1125415"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Quality Video Streaming</a:t>
            </a:r>
            <a:endParaRPr lang="en-US" sz="1200" dirty="0">
              <a:latin typeface="Calibri" pitchFamily="34" charset="0"/>
            </a:endParaRPr>
          </a:p>
        </p:txBody>
      </p:sp>
      <p:sp>
        <p:nvSpPr>
          <p:cNvPr id="17" name="TextBox 16"/>
          <p:cNvSpPr txBox="1"/>
          <p:nvPr/>
        </p:nvSpPr>
        <p:spPr>
          <a:xfrm>
            <a:off x="3710354" y="2216767"/>
            <a:ext cx="984738"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Tele-presence</a:t>
            </a:r>
            <a:endParaRPr lang="en-US" sz="1200" dirty="0">
              <a:latin typeface="Calibri" pitchFamily="34" charset="0"/>
            </a:endParaRPr>
          </a:p>
        </p:txBody>
      </p:sp>
      <p:sp>
        <p:nvSpPr>
          <p:cNvPr id="18" name="TextBox 17"/>
          <p:cNvSpPr txBox="1"/>
          <p:nvPr/>
        </p:nvSpPr>
        <p:spPr>
          <a:xfrm>
            <a:off x="2667000" y="2369167"/>
            <a:ext cx="914400"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Interactive signboards</a:t>
            </a:r>
            <a:endParaRPr lang="en-US" sz="1200" dirty="0">
              <a:latin typeface="Calibri" pitchFamily="34" charset="0"/>
            </a:endParaRPr>
          </a:p>
        </p:txBody>
      </p:sp>
      <p:sp>
        <p:nvSpPr>
          <p:cNvPr id="19" name="TextBox 18"/>
          <p:cNvSpPr txBox="1"/>
          <p:nvPr/>
        </p:nvSpPr>
        <p:spPr>
          <a:xfrm>
            <a:off x="5820508" y="3459482"/>
            <a:ext cx="984738"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Tele-learning</a:t>
            </a:r>
            <a:endParaRPr lang="en-US" sz="1200" dirty="0">
              <a:latin typeface="Calibri" pitchFamily="34" charset="0"/>
            </a:endParaRPr>
          </a:p>
        </p:txBody>
      </p:sp>
      <p:sp>
        <p:nvSpPr>
          <p:cNvPr id="20" name="TextBox 19"/>
          <p:cNvSpPr txBox="1"/>
          <p:nvPr/>
        </p:nvSpPr>
        <p:spPr>
          <a:xfrm>
            <a:off x="4958862" y="2697482"/>
            <a:ext cx="984738"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Virtual sports</a:t>
            </a:r>
            <a:endParaRPr lang="en-US" sz="1200" dirty="0">
              <a:latin typeface="Calibri" pitchFamily="34" charset="0"/>
            </a:endParaRPr>
          </a:p>
        </p:txBody>
      </p:sp>
      <p:sp>
        <p:nvSpPr>
          <p:cNvPr id="21" name="TextBox 20"/>
          <p:cNvSpPr txBox="1"/>
          <p:nvPr/>
        </p:nvSpPr>
        <p:spPr>
          <a:xfrm>
            <a:off x="3593123" y="2934833"/>
            <a:ext cx="1055077"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Tele-medicine</a:t>
            </a:r>
            <a:endParaRPr lang="en-US" sz="1200" dirty="0">
              <a:latin typeface="Calibri" pitchFamily="34" charset="0"/>
            </a:endParaRPr>
          </a:p>
        </p:txBody>
      </p:sp>
      <p:sp>
        <p:nvSpPr>
          <p:cNvPr id="23" name="TextBox 22"/>
          <p:cNvSpPr txBox="1"/>
          <p:nvPr/>
        </p:nvSpPr>
        <p:spPr>
          <a:xfrm>
            <a:off x="1811216" y="3078482"/>
            <a:ext cx="984738"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Social Networking</a:t>
            </a:r>
            <a:endParaRPr lang="en-US" sz="1200" dirty="0">
              <a:latin typeface="Calibri" pitchFamily="34" charset="0"/>
            </a:endParaRPr>
          </a:p>
        </p:txBody>
      </p:sp>
      <p:sp>
        <p:nvSpPr>
          <p:cNvPr id="24" name="TextBox 23"/>
          <p:cNvSpPr txBox="1"/>
          <p:nvPr/>
        </p:nvSpPr>
        <p:spPr>
          <a:xfrm>
            <a:off x="2866293" y="3459482"/>
            <a:ext cx="984738"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Rich media</a:t>
            </a:r>
            <a:endParaRPr lang="en-US" sz="1200" dirty="0">
              <a:latin typeface="Calibri" pitchFamily="34" charset="0"/>
            </a:endParaRPr>
          </a:p>
        </p:txBody>
      </p:sp>
      <p:sp>
        <p:nvSpPr>
          <p:cNvPr id="25" name="TextBox 24"/>
          <p:cNvSpPr txBox="1"/>
          <p:nvPr/>
        </p:nvSpPr>
        <p:spPr>
          <a:xfrm>
            <a:off x="5820508" y="4145282"/>
            <a:ext cx="1406769"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Next Generation TV</a:t>
            </a:r>
            <a:endParaRPr lang="en-US" sz="1200" dirty="0">
              <a:latin typeface="Calibri" pitchFamily="34" charset="0"/>
            </a:endParaRPr>
          </a:p>
        </p:txBody>
      </p:sp>
      <p:sp>
        <p:nvSpPr>
          <p:cNvPr id="26" name="TextBox 25"/>
          <p:cNvSpPr txBox="1"/>
          <p:nvPr/>
        </p:nvSpPr>
        <p:spPr>
          <a:xfrm>
            <a:off x="3358662" y="4450082"/>
            <a:ext cx="1266092"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Video Conference</a:t>
            </a:r>
            <a:endParaRPr lang="en-US" sz="1200" dirty="0">
              <a:latin typeface="Calibri" pitchFamily="34" charset="0"/>
            </a:endParaRPr>
          </a:p>
        </p:txBody>
      </p:sp>
      <p:sp>
        <p:nvSpPr>
          <p:cNvPr id="27" name="TextBox 26"/>
          <p:cNvSpPr txBox="1"/>
          <p:nvPr/>
        </p:nvSpPr>
        <p:spPr>
          <a:xfrm>
            <a:off x="3288323" y="3944483"/>
            <a:ext cx="1125415" cy="461665"/>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Interactive IP-TV</a:t>
            </a:r>
            <a:endParaRPr lang="en-US" sz="1200" dirty="0">
              <a:latin typeface="Calibri" pitchFamily="34" charset="0"/>
            </a:endParaRPr>
          </a:p>
        </p:txBody>
      </p:sp>
      <p:sp>
        <p:nvSpPr>
          <p:cNvPr id="28" name="TextBox 27"/>
          <p:cNvSpPr txBox="1"/>
          <p:nvPr/>
        </p:nvSpPr>
        <p:spPr>
          <a:xfrm>
            <a:off x="2092569" y="3916682"/>
            <a:ext cx="633046"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VoIP</a:t>
            </a:r>
            <a:endParaRPr lang="en-US" sz="1200" dirty="0">
              <a:latin typeface="Calibri" pitchFamily="34" charset="0"/>
            </a:endParaRPr>
          </a:p>
        </p:txBody>
      </p:sp>
      <p:sp>
        <p:nvSpPr>
          <p:cNvPr id="29" name="TextBox 28"/>
          <p:cNvSpPr txBox="1"/>
          <p:nvPr/>
        </p:nvSpPr>
        <p:spPr>
          <a:xfrm>
            <a:off x="1740877" y="4325483"/>
            <a:ext cx="773723"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Browsing</a:t>
            </a:r>
            <a:endParaRPr lang="en-US" sz="1200" dirty="0">
              <a:latin typeface="Calibri" pitchFamily="34" charset="0"/>
            </a:endParaRPr>
          </a:p>
        </p:txBody>
      </p:sp>
      <p:sp>
        <p:nvSpPr>
          <p:cNvPr id="30" name="TextBox 29"/>
          <p:cNvSpPr txBox="1"/>
          <p:nvPr/>
        </p:nvSpPr>
        <p:spPr>
          <a:xfrm>
            <a:off x="2162908" y="4678682"/>
            <a:ext cx="633046" cy="276999"/>
          </a:xfrm>
          <a:prstGeom prst="rect">
            <a:avLst/>
          </a:prstGeom>
          <a:solidFill>
            <a:schemeClr val="bg1"/>
          </a:solidFill>
          <a:ln>
            <a:solidFill>
              <a:srgbClr val="20005F"/>
            </a:solidFill>
          </a:ln>
        </p:spPr>
        <p:txBody>
          <a:bodyPr wrap="square" rtlCol="0">
            <a:spAutoFit/>
          </a:bodyPr>
          <a:lstStyle/>
          <a:p>
            <a:pPr algn="ctr"/>
            <a:r>
              <a:rPr lang="en-US" sz="1200" dirty="0" smtClean="0">
                <a:latin typeface="Calibri" pitchFamily="34" charset="0"/>
              </a:rPr>
              <a:t>Email</a:t>
            </a:r>
            <a:endParaRPr lang="en-US" sz="1200" dirty="0">
              <a:latin typeface="Calibri" pitchFamily="34" charset="0"/>
            </a:endParaRPr>
          </a:p>
        </p:txBody>
      </p:sp>
      <p:sp>
        <p:nvSpPr>
          <p:cNvPr id="33" name="TextBox 32"/>
          <p:cNvSpPr txBox="1"/>
          <p:nvPr/>
        </p:nvSpPr>
        <p:spPr>
          <a:xfrm rot="16200000">
            <a:off x="285659" y="2943643"/>
            <a:ext cx="2209800" cy="307777"/>
          </a:xfrm>
          <a:prstGeom prst="rect">
            <a:avLst/>
          </a:prstGeom>
          <a:noFill/>
        </p:spPr>
        <p:txBody>
          <a:bodyPr wrap="square" rtlCol="0">
            <a:spAutoFit/>
          </a:bodyPr>
          <a:lstStyle/>
          <a:p>
            <a:pPr algn="ctr"/>
            <a:r>
              <a:rPr lang="en-US" sz="1400" b="1" dirty="0" smtClean="0">
                <a:latin typeface="Calibri" pitchFamily="34" charset="0"/>
              </a:rPr>
              <a:t>Interactivity Level</a:t>
            </a:r>
          </a:p>
        </p:txBody>
      </p:sp>
      <p:sp>
        <p:nvSpPr>
          <p:cNvPr id="34" name="TextBox 33"/>
          <p:cNvSpPr txBox="1"/>
          <p:nvPr/>
        </p:nvSpPr>
        <p:spPr>
          <a:xfrm>
            <a:off x="1670539" y="5011283"/>
            <a:ext cx="1266092" cy="276999"/>
          </a:xfrm>
          <a:prstGeom prst="rect">
            <a:avLst/>
          </a:prstGeom>
          <a:noFill/>
        </p:spPr>
        <p:txBody>
          <a:bodyPr wrap="square" rtlCol="0">
            <a:spAutoFit/>
          </a:bodyPr>
          <a:lstStyle/>
          <a:p>
            <a:pPr algn="ctr"/>
            <a:r>
              <a:rPr lang="en-US" sz="1200" dirty="0" smtClean="0">
                <a:latin typeface="Calibri" pitchFamily="34" charset="0"/>
              </a:rPr>
              <a:t>64-256 Kbps</a:t>
            </a:r>
          </a:p>
        </p:txBody>
      </p:sp>
      <p:sp>
        <p:nvSpPr>
          <p:cNvPr id="35" name="TextBox 34"/>
          <p:cNvSpPr txBox="1"/>
          <p:nvPr/>
        </p:nvSpPr>
        <p:spPr>
          <a:xfrm>
            <a:off x="3071446" y="5021582"/>
            <a:ext cx="1576754" cy="276999"/>
          </a:xfrm>
          <a:prstGeom prst="rect">
            <a:avLst/>
          </a:prstGeom>
          <a:noFill/>
        </p:spPr>
        <p:txBody>
          <a:bodyPr wrap="square" rtlCol="0">
            <a:spAutoFit/>
          </a:bodyPr>
          <a:lstStyle/>
          <a:p>
            <a:pPr algn="ctr"/>
            <a:r>
              <a:rPr lang="en-US" sz="1200" dirty="0" smtClean="0">
                <a:latin typeface="Calibri" pitchFamily="34" charset="0"/>
              </a:rPr>
              <a:t>512 Kbps - 2 Mbps</a:t>
            </a:r>
          </a:p>
        </p:txBody>
      </p:sp>
      <p:sp>
        <p:nvSpPr>
          <p:cNvPr id="36" name="TextBox 35"/>
          <p:cNvSpPr txBox="1"/>
          <p:nvPr/>
        </p:nvSpPr>
        <p:spPr>
          <a:xfrm>
            <a:off x="5316415" y="5011283"/>
            <a:ext cx="1617785" cy="276999"/>
          </a:xfrm>
          <a:prstGeom prst="rect">
            <a:avLst/>
          </a:prstGeom>
          <a:noFill/>
        </p:spPr>
        <p:txBody>
          <a:bodyPr wrap="square" rtlCol="0">
            <a:spAutoFit/>
          </a:bodyPr>
          <a:lstStyle/>
          <a:p>
            <a:pPr algn="ctr"/>
            <a:r>
              <a:rPr lang="en-US" sz="1200" dirty="0" smtClean="0">
                <a:latin typeface="Calibri" pitchFamily="34" charset="0"/>
              </a:rPr>
              <a:t>20 Mbps – 1 </a:t>
            </a:r>
            <a:r>
              <a:rPr lang="en-US" sz="1200" dirty="0" err="1" smtClean="0">
                <a:latin typeface="Calibri" pitchFamily="34" charset="0"/>
              </a:rPr>
              <a:t>Gbps</a:t>
            </a:r>
            <a:endParaRPr lang="en-US" sz="1200" dirty="0" smtClean="0">
              <a:latin typeface="Calibri" pitchFamily="34" charset="0"/>
            </a:endParaRPr>
          </a:p>
        </p:txBody>
      </p:sp>
      <p:sp>
        <p:nvSpPr>
          <p:cNvPr id="37" name="Pentagon 36"/>
          <p:cNvSpPr/>
          <p:nvPr/>
        </p:nvSpPr>
        <p:spPr>
          <a:xfrm>
            <a:off x="1752600" y="5638801"/>
            <a:ext cx="1195754" cy="438151"/>
          </a:xfrm>
          <a:prstGeom prst="homePlate">
            <a:avLst>
              <a:gd name="adj" fmla="val 0"/>
            </a:avLst>
          </a:prstGeom>
          <a:solidFill>
            <a:schemeClr val="bg1">
              <a:lumMod val="85000"/>
            </a:schemeClr>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228600" indent="-228600"/>
            <a:r>
              <a:rPr lang="en-US" sz="1400" b="1" dirty="0" smtClean="0">
                <a:solidFill>
                  <a:schemeClr val="tx1"/>
                </a:solidFill>
                <a:latin typeface="Calibri" pitchFamily="34" charset="0"/>
                <a:cs typeface="Arial" pitchFamily="34" charset="0"/>
                <a:sym typeface="Wingdings" pitchFamily="2" charset="2"/>
              </a:rPr>
              <a:t>Narrowband</a:t>
            </a:r>
          </a:p>
        </p:txBody>
      </p:sp>
      <p:sp>
        <p:nvSpPr>
          <p:cNvPr id="38" name="Pentagon 37"/>
          <p:cNvSpPr/>
          <p:nvPr/>
        </p:nvSpPr>
        <p:spPr>
          <a:xfrm>
            <a:off x="2948354" y="5638800"/>
            <a:ext cx="1969477" cy="438152"/>
          </a:xfrm>
          <a:prstGeom prst="homePlate">
            <a:avLst>
              <a:gd name="adj" fmla="val 0"/>
            </a:avLst>
          </a:prstGeom>
          <a:solidFill>
            <a:srgbClr val="BDAFD4"/>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228600" indent="-228600"/>
            <a:r>
              <a:rPr lang="en-US" sz="1400" b="1" dirty="0" smtClean="0">
                <a:solidFill>
                  <a:schemeClr val="tx1"/>
                </a:solidFill>
                <a:latin typeface="Calibri" pitchFamily="34" charset="0"/>
                <a:cs typeface="Arial" pitchFamily="34" charset="0"/>
                <a:sym typeface="Wingdings" pitchFamily="2" charset="2"/>
              </a:rPr>
              <a:t>Actual  Generation of Broadband </a:t>
            </a:r>
          </a:p>
        </p:txBody>
      </p:sp>
      <p:sp>
        <p:nvSpPr>
          <p:cNvPr id="39" name="Pentagon 38"/>
          <p:cNvSpPr/>
          <p:nvPr/>
        </p:nvSpPr>
        <p:spPr>
          <a:xfrm>
            <a:off x="4917831" y="5638801"/>
            <a:ext cx="2883877" cy="438151"/>
          </a:xfrm>
          <a:prstGeom prst="homePlate">
            <a:avLst>
              <a:gd name="adj" fmla="val 0"/>
            </a:avLst>
          </a:prstGeom>
          <a:solidFill>
            <a:srgbClr val="20005F"/>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228600" indent="-228600"/>
            <a:r>
              <a:rPr lang="en-US" sz="1400" b="1" dirty="0" smtClean="0">
                <a:solidFill>
                  <a:schemeClr val="bg1"/>
                </a:solidFill>
                <a:latin typeface="Calibri" pitchFamily="34" charset="0"/>
                <a:cs typeface="Arial" pitchFamily="34" charset="0"/>
                <a:sym typeface="Wingdings" pitchFamily="2" charset="2"/>
              </a:rPr>
              <a:t>Next Generation of Broadband</a:t>
            </a:r>
          </a:p>
        </p:txBody>
      </p:sp>
      <p:sp>
        <p:nvSpPr>
          <p:cNvPr id="40" name="Pentagon 39"/>
          <p:cNvSpPr/>
          <p:nvPr/>
        </p:nvSpPr>
        <p:spPr>
          <a:xfrm>
            <a:off x="1770184" y="6076952"/>
            <a:ext cx="1195754" cy="381000"/>
          </a:xfrm>
          <a:prstGeom prst="homePlate">
            <a:avLst>
              <a:gd name="adj" fmla="val 0"/>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r>
              <a:rPr lang="en-US" sz="1400" dirty="0" smtClean="0">
                <a:solidFill>
                  <a:schemeClr val="tx1"/>
                </a:solidFill>
                <a:latin typeface="Calibri" pitchFamily="34" charset="0"/>
                <a:cs typeface="Arial" pitchFamily="34" charset="0"/>
                <a:sym typeface="Wingdings" pitchFamily="2" charset="2"/>
              </a:rPr>
              <a:t>PSTN, GSM, GPRS/EDGE</a:t>
            </a:r>
          </a:p>
        </p:txBody>
      </p:sp>
      <p:sp>
        <p:nvSpPr>
          <p:cNvPr id="41" name="Pentagon 40"/>
          <p:cNvSpPr/>
          <p:nvPr/>
        </p:nvSpPr>
        <p:spPr>
          <a:xfrm>
            <a:off x="2895600" y="6076952"/>
            <a:ext cx="1969477" cy="457200"/>
          </a:xfrm>
          <a:prstGeom prst="homePlate">
            <a:avLst>
              <a:gd name="adj" fmla="val 0"/>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r>
              <a:rPr lang="en-US" sz="1400" dirty="0" smtClean="0">
                <a:solidFill>
                  <a:schemeClr val="tx1"/>
                </a:solidFill>
                <a:latin typeface="Calibri" pitchFamily="34" charset="0"/>
                <a:cs typeface="Arial" pitchFamily="34" charset="0"/>
                <a:sym typeface="Wingdings" pitchFamily="2" charset="2"/>
              </a:rPr>
              <a:t>DSL, WCDMA, HSPA+, </a:t>
            </a:r>
            <a:r>
              <a:rPr lang="en-US" sz="1400" dirty="0" err="1" smtClean="0">
                <a:solidFill>
                  <a:schemeClr val="tx1"/>
                </a:solidFill>
                <a:latin typeface="Calibri" pitchFamily="34" charset="0"/>
                <a:cs typeface="Arial" pitchFamily="34" charset="0"/>
                <a:sym typeface="Wingdings" pitchFamily="2" charset="2"/>
              </a:rPr>
              <a:t>WiMax</a:t>
            </a:r>
            <a:r>
              <a:rPr lang="en-US" sz="1400" dirty="0" smtClean="0">
                <a:solidFill>
                  <a:schemeClr val="tx1"/>
                </a:solidFill>
                <a:latin typeface="Calibri" pitchFamily="34" charset="0"/>
                <a:cs typeface="Arial" pitchFamily="34" charset="0"/>
                <a:sym typeface="Wingdings" pitchFamily="2" charset="2"/>
              </a:rPr>
              <a:t> 802.16e, etc.</a:t>
            </a:r>
          </a:p>
        </p:txBody>
      </p:sp>
      <p:sp>
        <p:nvSpPr>
          <p:cNvPr id="42" name="Pentagon 41"/>
          <p:cNvSpPr/>
          <p:nvPr/>
        </p:nvSpPr>
        <p:spPr>
          <a:xfrm>
            <a:off x="4935415" y="6076952"/>
            <a:ext cx="2883877" cy="457200"/>
          </a:xfrm>
          <a:prstGeom prst="homePlate">
            <a:avLst>
              <a:gd name="adj" fmla="val 0"/>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r>
              <a:rPr lang="en-US" sz="1400" dirty="0" err="1" smtClean="0">
                <a:solidFill>
                  <a:schemeClr val="tx1"/>
                </a:solidFill>
                <a:latin typeface="Calibri" pitchFamily="34" charset="0"/>
                <a:cs typeface="Arial" pitchFamily="34" charset="0"/>
                <a:sym typeface="Wingdings" pitchFamily="2" charset="2"/>
              </a:rPr>
              <a:t>FTTx</a:t>
            </a:r>
            <a:r>
              <a:rPr lang="en-US" sz="1400" dirty="0" smtClean="0">
                <a:solidFill>
                  <a:schemeClr val="tx1"/>
                </a:solidFill>
                <a:latin typeface="Calibri" pitchFamily="34" charset="0"/>
                <a:cs typeface="Arial" pitchFamily="34" charset="0"/>
                <a:sym typeface="Wingdings" pitchFamily="2" charset="2"/>
              </a:rPr>
              <a:t>, LTE Advanced, </a:t>
            </a:r>
            <a:r>
              <a:rPr lang="en-US" sz="1400" dirty="0" err="1" smtClean="0">
                <a:solidFill>
                  <a:schemeClr val="tx1"/>
                </a:solidFill>
                <a:latin typeface="Calibri" pitchFamily="34" charset="0"/>
                <a:cs typeface="Arial" pitchFamily="34" charset="0"/>
                <a:sym typeface="Wingdings" pitchFamily="2" charset="2"/>
              </a:rPr>
              <a:t>Wimax</a:t>
            </a:r>
            <a:r>
              <a:rPr lang="en-US" sz="1400" dirty="0" smtClean="0">
                <a:solidFill>
                  <a:schemeClr val="tx1"/>
                </a:solidFill>
                <a:latin typeface="Calibri" pitchFamily="34" charset="0"/>
                <a:cs typeface="Arial" pitchFamily="34" charset="0"/>
                <a:sym typeface="Wingdings" pitchFamily="2" charset="2"/>
              </a:rPr>
              <a:t> 802.16m,   GPON, etc..</a:t>
            </a:r>
          </a:p>
        </p:txBody>
      </p:sp>
      <p:sp>
        <p:nvSpPr>
          <p:cNvPr id="43" name="Date Placeholder 4"/>
          <p:cNvSpPr txBox="1">
            <a:spLocks/>
          </p:cNvSpPr>
          <p:nvPr/>
        </p:nvSpPr>
        <p:spPr>
          <a:xfrm>
            <a:off x="-533400" y="64928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1</a:t>
            </a:r>
            <a:r>
              <a:rPr lang="en-US" baseline="30000" smtClean="0"/>
              <a:t>st</a:t>
            </a:r>
            <a:r>
              <a:rPr lang="en-US" smtClean="0"/>
              <a:t> June 2012</a:t>
            </a:r>
            <a:endParaRPr lang="en-US" dirty="0"/>
          </a:p>
        </p:txBody>
      </p:sp>
      <p:sp>
        <p:nvSpPr>
          <p:cNvPr id="44" name="Footer Placeholder 6"/>
          <p:cNvSpPr txBox="1">
            <a:spLocks/>
          </p:cNvSpPr>
          <p:nvPr/>
        </p:nvSpPr>
        <p:spPr>
          <a:xfrm>
            <a:off x="3063240" y="6595112"/>
            <a:ext cx="2895600" cy="365125"/>
          </a:xfrm>
          <a:prstGeom prst="rect">
            <a:avLst/>
          </a:prstGeom>
        </p:spPr>
        <p:txBody>
          <a:bodyPr vert="horz" lIns="91440" tIns="45720" rIns="91440" bIns="45720" rtlCol="0" anchor="ctr"/>
          <a:lstStyle>
            <a:defPPr>
              <a:defRPr lang="en-US"/>
            </a:defPPr>
            <a:lvl1pPr algn="r">
              <a:defRPr sz="1200">
                <a:solidFill>
                  <a:schemeClr val="tx1">
                    <a:tint val="75000"/>
                  </a:schemeClr>
                </a:solidFill>
              </a:defRPr>
            </a:lvl1pPr>
          </a:lstStyle>
          <a:p>
            <a:r>
              <a:rPr lang="en-US" dirty="0"/>
              <a:t>www.tra.gov.lb</a:t>
            </a:r>
          </a:p>
        </p:txBody>
      </p:sp>
      <p:sp>
        <p:nvSpPr>
          <p:cNvPr id="45" name="Slide Number Placeholder 6"/>
          <p:cNvSpPr>
            <a:spLocks noGrp="1"/>
          </p:cNvSpPr>
          <p:nvPr>
            <p:ph type="sldNum" sz="quarter" idx="4294967295"/>
          </p:nvPr>
        </p:nvSpPr>
        <p:spPr>
          <a:xfrm>
            <a:off x="6705600" y="6605651"/>
            <a:ext cx="2133600" cy="365125"/>
          </a:xfrm>
          <a:prstGeom prst="rect">
            <a:avLst/>
          </a:prstGeom>
        </p:spPr>
        <p:txBody>
          <a:bodyPr vert="horz" lIns="91440" tIns="45720" rIns="91440" bIns="45720" rtlCol="0" anchor="ctr"/>
          <a:lstStyle/>
          <a:p>
            <a:pPr algn="r"/>
            <a:fld id="{5B2E4933-3A44-4422-B65D-DEDBD7B6E9FB}" type="slidenum">
              <a:rPr lang="en-US" sz="1200">
                <a:solidFill>
                  <a:schemeClr val="tx1">
                    <a:tint val="75000"/>
                  </a:schemeClr>
                </a:solidFill>
              </a:rPr>
              <a:pPr algn="r"/>
              <a:t>11</a:t>
            </a:fld>
            <a:endParaRPr lang="en-US" sz="1200">
              <a:solidFill>
                <a:schemeClr val="tx1">
                  <a:tint val="75000"/>
                </a:schemeClr>
              </a:solidFill>
            </a:endParaRPr>
          </a:p>
        </p:txBody>
      </p:sp>
    </p:spTree>
    <p:extLst>
      <p:ext uri="{BB962C8B-B14F-4D97-AF65-F5344CB8AC3E}">
        <p14:creationId xmlns:p14="http://schemas.microsoft.com/office/powerpoint/2010/main" xmlns="" val="255116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58F10-609C-4EA9-AD16-54B6A0755FE5}" type="datetime3">
              <a:rPr lang="en-US" smtClean="0"/>
              <a:pPr/>
              <a:t>8 June 2012</a:t>
            </a:fld>
            <a:endParaRPr lang="en-US"/>
          </a:p>
        </p:txBody>
      </p:sp>
      <p:sp>
        <p:nvSpPr>
          <p:cNvPr id="3" name="Footer Placeholder 2"/>
          <p:cNvSpPr>
            <a:spLocks noGrp="1"/>
          </p:cNvSpPr>
          <p:nvPr>
            <p:ph type="ftr" sz="quarter" idx="11"/>
          </p:nvPr>
        </p:nvSpPr>
        <p:spPr>
          <a:xfrm>
            <a:off x="3124200" y="6590341"/>
            <a:ext cx="2895600" cy="365125"/>
          </a:xfrm>
        </p:spPr>
        <p:txBody>
          <a:bodyPr/>
          <a:lstStyle/>
          <a:p>
            <a:r>
              <a:rPr lang="en-US" dirty="0" smtClean="0"/>
              <a:t>www.tra.gov.lb</a:t>
            </a:r>
            <a:endParaRPr lang="en-US" dirty="0"/>
          </a:p>
        </p:txBody>
      </p:sp>
      <p:sp>
        <p:nvSpPr>
          <p:cNvPr id="4" name="Slide Number Placeholder 3"/>
          <p:cNvSpPr>
            <a:spLocks noGrp="1"/>
          </p:cNvSpPr>
          <p:nvPr>
            <p:ph type="sldNum" sz="quarter" idx="12"/>
          </p:nvPr>
        </p:nvSpPr>
        <p:spPr>
          <a:xfrm>
            <a:off x="6705600" y="6590341"/>
            <a:ext cx="2133600" cy="365125"/>
          </a:xfrm>
        </p:spPr>
        <p:txBody>
          <a:bodyPr/>
          <a:lstStyle/>
          <a:p>
            <a:fld id="{5B2E4933-3A44-4422-B65D-DEDBD7B6E9FB}" type="slidenum">
              <a:rPr lang="en-US" smtClean="0"/>
              <a:pPr/>
              <a:t>12</a:t>
            </a:fld>
            <a:endParaRPr lang="en-US"/>
          </a:p>
        </p:txBody>
      </p:sp>
      <p:sp>
        <p:nvSpPr>
          <p:cNvPr id="32" name="TextBox 30"/>
          <p:cNvSpPr txBox="1">
            <a:spLocks noChangeArrowheads="1"/>
          </p:cNvSpPr>
          <p:nvPr/>
        </p:nvSpPr>
        <p:spPr bwMode="auto">
          <a:xfrm>
            <a:off x="3399692" y="886361"/>
            <a:ext cx="2391508"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sz="1600" b="1" dirty="0">
                <a:solidFill>
                  <a:schemeClr val="tx2"/>
                </a:solidFill>
                <a:latin typeface="Calibri" pitchFamily="34" charset="0"/>
              </a:rPr>
              <a:t>GDP GROWTH</a:t>
            </a:r>
            <a:r>
              <a:rPr lang="en-US" sz="1600" dirty="0">
                <a:solidFill>
                  <a:schemeClr val="tx2"/>
                </a:solidFill>
                <a:latin typeface="Calibri" pitchFamily="34" charset="0"/>
              </a:rPr>
              <a:t>:</a:t>
            </a:r>
          </a:p>
          <a:p>
            <a:pPr algn="ctr" eaLnBrk="1" hangingPunct="1"/>
            <a:r>
              <a:rPr lang="en-US" sz="1600" dirty="0">
                <a:latin typeface="Calibri" pitchFamily="34" charset="0"/>
              </a:rPr>
              <a:t>1.38% increase per year for every 10%  point increase of Broadband Penetration  </a:t>
            </a:r>
          </a:p>
        </p:txBody>
      </p:sp>
      <p:sp>
        <p:nvSpPr>
          <p:cNvPr id="33" name="TextBox 33"/>
          <p:cNvSpPr txBox="1">
            <a:spLocks noChangeArrowheads="1"/>
          </p:cNvSpPr>
          <p:nvPr/>
        </p:nvSpPr>
        <p:spPr bwMode="auto">
          <a:xfrm>
            <a:off x="6400800" y="3947161"/>
            <a:ext cx="2532185" cy="1077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600" b="1" dirty="0">
                <a:solidFill>
                  <a:schemeClr val="tx2"/>
                </a:solidFill>
                <a:latin typeface="Calibri" pitchFamily="34" charset="0"/>
              </a:rPr>
              <a:t>Fiscal Returns</a:t>
            </a:r>
            <a:r>
              <a:rPr lang="en-US" sz="1600" dirty="0">
                <a:solidFill>
                  <a:schemeClr val="tx2"/>
                </a:solidFill>
                <a:latin typeface="Calibri" pitchFamily="34" charset="0"/>
              </a:rPr>
              <a:t>:  </a:t>
            </a:r>
            <a:r>
              <a:rPr lang="en-US" sz="1600" dirty="0">
                <a:latin typeface="Calibri" pitchFamily="34" charset="0"/>
              </a:rPr>
              <a:t>90 million USD per year for every 10%  point increase of Broadband Penetration</a:t>
            </a:r>
          </a:p>
        </p:txBody>
      </p:sp>
      <p:sp>
        <p:nvSpPr>
          <p:cNvPr id="34" name="TextBox 33"/>
          <p:cNvSpPr txBox="1"/>
          <p:nvPr/>
        </p:nvSpPr>
        <p:spPr>
          <a:xfrm>
            <a:off x="773723" y="1524001"/>
            <a:ext cx="2391508" cy="1077913"/>
          </a:xfrm>
          <a:prstGeom prst="rect">
            <a:avLst/>
          </a:prstGeom>
          <a:noFill/>
        </p:spPr>
        <p:txBody>
          <a:bodyPr>
            <a:spAutoFit/>
          </a:bodyPr>
          <a:lstStyle/>
          <a:p>
            <a:pPr algn="ctr">
              <a:defRPr/>
            </a:pPr>
            <a:r>
              <a:rPr lang="en-US" sz="1600" b="1" cap="all" dirty="0">
                <a:solidFill>
                  <a:schemeClr val="tx2"/>
                </a:solidFill>
                <a:latin typeface="Calibri" pitchFamily="34" charset="0"/>
                <a:cs typeface="Arial" charset="0"/>
              </a:rPr>
              <a:t>Job Growth</a:t>
            </a:r>
            <a:r>
              <a:rPr lang="en-US" sz="1600" cap="all" dirty="0">
                <a:solidFill>
                  <a:schemeClr val="tx2"/>
                </a:solidFill>
                <a:latin typeface="Calibri" pitchFamily="34" charset="0"/>
                <a:cs typeface="Arial" charset="0"/>
              </a:rPr>
              <a:t>:</a:t>
            </a:r>
            <a:r>
              <a:rPr lang="en-US" sz="1600" b="1" cap="all" dirty="0">
                <a:solidFill>
                  <a:schemeClr val="tx2"/>
                </a:solidFill>
                <a:latin typeface="Calibri" pitchFamily="34" charset="0"/>
                <a:cs typeface="Arial" charset="0"/>
              </a:rPr>
              <a:t> </a:t>
            </a:r>
          </a:p>
          <a:p>
            <a:pPr marL="0" lvl="1" algn="ctr">
              <a:defRPr/>
            </a:pPr>
            <a:r>
              <a:rPr lang="en-US" sz="1600" b="1" dirty="0">
                <a:latin typeface="Calibri" pitchFamily="34" charset="0"/>
                <a:cs typeface="Arial" charset="0"/>
              </a:rPr>
              <a:t>0.25%</a:t>
            </a:r>
            <a:r>
              <a:rPr lang="en-US" sz="1600" dirty="0">
                <a:latin typeface="Calibri" pitchFamily="34" charset="0"/>
                <a:cs typeface="Arial" charset="0"/>
              </a:rPr>
              <a:t> increase in jobs for every 1 point increase in Broadband penetration</a:t>
            </a:r>
          </a:p>
        </p:txBody>
      </p:sp>
      <p:sp>
        <p:nvSpPr>
          <p:cNvPr id="35" name="TextBox 35"/>
          <p:cNvSpPr txBox="1">
            <a:spLocks noChangeArrowheads="1"/>
          </p:cNvSpPr>
          <p:nvPr/>
        </p:nvSpPr>
        <p:spPr bwMode="auto">
          <a:xfrm>
            <a:off x="152400" y="2971800"/>
            <a:ext cx="2391508" cy="1816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600" b="1" dirty="0">
                <a:solidFill>
                  <a:schemeClr val="tx2"/>
                </a:solidFill>
                <a:latin typeface="Calibri" pitchFamily="34" charset="0"/>
              </a:rPr>
              <a:t>Business Productivity</a:t>
            </a:r>
            <a:r>
              <a:rPr lang="en-US" sz="1600" dirty="0">
                <a:solidFill>
                  <a:schemeClr val="tx2"/>
                </a:solidFill>
                <a:latin typeface="Calibri" pitchFamily="34" charset="0"/>
              </a:rPr>
              <a:t>: </a:t>
            </a:r>
            <a:r>
              <a:rPr lang="en-US" sz="1600" dirty="0">
                <a:latin typeface="Calibri" pitchFamily="34" charset="0"/>
              </a:rPr>
              <a:t>Lebanese SMEs waste thousands of hours a year due to poor connection – to illustrate: 5000 hours a year represent a loss of US$ 250,000-US$ 500,000 </a:t>
            </a:r>
          </a:p>
        </p:txBody>
      </p:sp>
      <p:sp>
        <p:nvSpPr>
          <p:cNvPr id="36" name="TextBox 35"/>
          <p:cNvSpPr txBox="1"/>
          <p:nvPr/>
        </p:nvSpPr>
        <p:spPr>
          <a:xfrm>
            <a:off x="6235739" y="2118868"/>
            <a:ext cx="2391508" cy="1800493"/>
          </a:xfrm>
          <a:prstGeom prst="rect">
            <a:avLst/>
          </a:prstGeom>
          <a:noFill/>
        </p:spPr>
        <p:txBody>
          <a:bodyPr>
            <a:spAutoFit/>
          </a:bodyPr>
          <a:lstStyle/>
          <a:p>
            <a:pPr fontAlgn="auto">
              <a:spcBef>
                <a:spcPts val="0"/>
              </a:spcBef>
              <a:spcAft>
                <a:spcPts val="0"/>
              </a:spcAft>
              <a:defRPr/>
            </a:pPr>
            <a:r>
              <a:rPr lang="en-US" sz="1600" b="1" dirty="0">
                <a:solidFill>
                  <a:schemeClr val="tx2"/>
                </a:solidFill>
                <a:latin typeface="Calibri" pitchFamily="34" charset="0"/>
                <a:cs typeface="Arial" charset="0"/>
              </a:rPr>
              <a:t>Social Inclusion: </a:t>
            </a:r>
            <a:endParaRPr lang="en-US" sz="1600" dirty="0">
              <a:solidFill>
                <a:schemeClr val="tx2"/>
              </a:solidFill>
              <a:latin typeface="Calibri" pitchFamily="34" charset="0"/>
              <a:cs typeface="Arial" charset="0"/>
            </a:endParaRPr>
          </a:p>
          <a:p>
            <a:pPr marL="171450" lvl="3" indent="-171450" defTabSz="1019175" fontAlgn="auto">
              <a:lnSpc>
                <a:spcPct val="80000"/>
              </a:lnSpc>
              <a:spcBef>
                <a:spcPts val="0"/>
              </a:spcBef>
              <a:spcAft>
                <a:spcPts val="600"/>
              </a:spcAft>
              <a:buSzPct val="92000"/>
              <a:buBlip>
                <a:blip r:embed="rId2"/>
              </a:buBlip>
              <a:tabLst>
                <a:tab pos="228600" algn="l"/>
              </a:tabLst>
              <a:defRPr/>
            </a:pPr>
            <a:r>
              <a:rPr lang="en-US" sz="1600" dirty="0" smtClean="0">
                <a:latin typeface="Calibri" pitchFamily="34" charset="0"/>
              </a:rPr>
              <a:t>Boost </a:t>
            </a:r>
            <a:r>
              <a:rPr lang="en-US" sz="1600" dirty="0">
                <a:latin typeface="Calibri" pitchFamily="34" charset="0"/>
              </a:rPr>
              <a:t>human capital</a:t>
            </a:r>
          </a:p>
          <a:p>
            <a:pPr marL="171450" lvl="3" indent="-171450" defTabSz="1019175" fontAlgn="auto">
              <a:lnSpc>
                <a:spcPct val="80000"/>
              </a:lnSpc>
              <a:spcBef>
                <a:spcPts val="0"/>
              </a:spcBef>
              <a:spcAft>
                <a:spcPts val="600"/>
              </a:spcAft>
              <a:buSzPct val="92000"/>
              <a:buBlip>
                <a:blip r:embed="rId2"/>
              </a:buBlip>
              <a:tabLst>
                <a:tab pos="228600" algn="l"/>
              </a:tabLst>
              <a:defRPr/>
            </a:pPr>
            <a:r>
              <a:rPr lang="en-US" sz="1600" dirty="0" smtClean="0">
                <a:latin typeface="Calibri" pitchFamily="34" charset="0"/>
              </a:rPr>
              <a:t>Improve </a:t>
            </a:r>
            <a:r>
              <a:rPr lang="en-US" sz="1600" dirty="0">
                <a:latin typeface="Calibri" pitchFamily="34" charset="0"/>
              </a:rPr>
              <a:t>healthcare</a:t>
            </a:r>
          </a:p>
          <a:p>
            <a:pPr marL="171450" lvl="3" indent="-171450" defTabSz="1019175" fontAlgn="auto">
              <a:lnSpc>
                <a:spcPct val="80000"/>
              </a:lnSpc>
              <a:spcBef>
                <a:spcPts val="0"/>
              </a:spcBef>
              <a:spcAft>
                <a:spcPts val="600"/>
              </a:spcAft>
              <a:buSzPct val="92000"/>
              <a:buBlip>
                <a:blip r:embed="rId2"/>
              </a:buBlip>
              <a:tabLst>
                <a:tab pos="228600" algn="l"/>
              </a:tabLst>
              <a:defRPr/>
            </a:pPr>
            <a:r>
              <a:rPr lang="en-US" sz="1600" dirty="0">
                <a:latin typeface="Calibri" pitchFamily="34" charset="0"/>
              </a:rPr>
              <a:t>Create new income opportunities in the poor and remote areas</a:t>
            </a:r>
          </a:p>
          <a:p>
            <a:pPr fontAlgn="auto">
              <a:spcBef>
                <a:spcPts val="0"/>
              </a:spcBef>
              <a:spcAft>
                <a:spcPts val="0"/>
              </a:spcAft>
              <a:defRPr/>
            </a:pPr>
            <a:endParaRPr lang="en-US" sz="1600" dirty="0">
              <a:latin typeface="Calibri" pitchFamily="34" charset="0"/>
              <a:cs typeface="Arial" charset="0"/>
            </a:endParaRPr>
          </a:p>
        </p:txBody>
      </p:sp>
      <p:sp>
        <p:nvSpPr>
          <p:cNvPr id="37" name="TextBox 37"/>
          <p:cNvSpPr txBox="1">
            <a:spLocks noChangeArrowheads="1"/>
          </p:cNvSpPr>
          <p:nvPr/>
        </p:nvSpPr>
        <p:spPr bwMode="auto">
          <a:xfrm>
            <a:off x="5181600" y="5257800"/>
            <a:ext cx="3587262" cy="1323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pitchFamily="34" charset="0"/>
                <a:ea typeface="ＭＳ Ｐゴシック" pitchFamily="34" charset="-128"/>
              </a:defRPr>
            </a:lvl1pPr>
            <a:lvl2pPr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0" lvl="1" eaLnBrk="1" hangingPunct="1"/>
            <a:r>
              <a:rPr lang="en-US" sz="1600" b="1" dirty="0">
                <a:solidFill>
                  <a:schemeClr val="tx2"/>
                </a:solidFill>
                <a:latin typeface="Calibri" pitchFamily="34" charset="0"/>
              </a:rPr>
              <a:t>Government Revenues: </a:t>
            </a:r>
            <a:r>
              <a:rPr lang="en-US" sz="1600" dirty="0">
                <a:latin typeface="Calibri" pitchFamily="34" charset="0"/>
              </a:rPr>
              <a:t>new sources of revenues to the </a:t>
            </a:r>
            <a:r>
              <a:rPr lang="en-US" sz="1600" dirty="0" err="1">
                <a:latin typeface="Calibri" pitchFamily="34" charset="0"/>
              </a:rPr>
              <a:t>GoL</a:t>
            </a:r>
            <a:r>
              <a:rPr lang="en-US" sz="1600" dirty="0">
                <a:latin typeface="Calibri" pitchFamily="34" charset="0"/>
              </a:rPr>
              <a:t> will be generated (auction proceeds, RTU fees, </a:t>
            </a:r>
            <a:r>
              <a:rPr lang="en-US" sz="1600" dirty="0" err="1">
                <a:latin typeface="Calibri" pitchFamily="34" charset="0"/>
              </a:rPr>
              <a:t>RoW</a:t>
            </a:r>
            <a:r>
              <a:rPr lang="en-US" sz="1600" dirty="0">
                <a:latin typeface="Calibri" pitchFamily="34" charset="0"/>
              </a:rPr>
              <a:t> fees, revenue sharing …)</a:t>
            </a:r>
          </a:p>
          <a:p>
            <a:pPr marL="0" lvl="1" eaLnBrk="1" hangingPunct="1"/>
            <a:endParaRPr lang="en-US" sz="1600" dirty="0">
              <a:latin typeface="Calibri" pitchFamily="34" charset="0"/>
            </a:endParaRPr>
          </a:p>
        </p:txBody>
      </p:sp>
      <p:sp>
        <p:nvSpPr>
          <p:cNvPr id="38" name="TextBox 38"/>
          <p:cNvSpPr txBox="1">
            <a:spLocks noChangeArrowheads="1"/>
          </p:cNvSpPr>
          <p:nvPr/>
        </p:nvSpPr>
        <p:spPr bwMode="auto">
          <a:xfrm>
            <a:off x="1893277" y="5257800"/>
            <a:ext cx="2602523"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600" b="1" dirty="0">
                <a:solidFill>
                  <a:schemeClr val="tx2"/>
                </a:solidFill>
                <a:latin typeface="Calibri" pitchFamily="34" charset="0"/>
              </a:rPr>
              <a:t>Brain Drain: </a:t>
            </a:r>
            <a:r>
              <a:rPr lang="en-US" sz="1600" dirty="0">
                <a:latin typeface="Calibri" pitchFamily="34" charset="0"/>
              </a:rPr>
              <a:t>less youth migrate overseas with Lebanon as a hub for communication</a:t>
            </a:r>
          </a:p>
        </p:txBody>
      </p:sp>
      <p:sp>
        <p:nvSpPr>
          <p:cNvPr id="39" name="Text Placeholder 1"/>
          <p:cNvSpPr txBox="1">
            <a:spLocks/>
          </p:cNvSpPr>
          <p:nvPr/>
        </p:nvSpPr>
        <p:spPr>
          <a:xfrm>
            <a:off x="0" y="76200"/>
            <a:ext cx="7948246" cy="762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defRPr/>
            </a:pPr>
            <a:r>
              <a:rPr lang="en-US" sz="2200" b="1" dirty="0" smtClean="0">
                <a:solidFill>
                  <a:schemeClr val="bg1"/>
                </a:solidFill>
              </a:rPr>
              <a:t>Broadband is uniquely positioned to stimulate economic growth, business development and social welfare</a:t>
            </a:r>
            <a:endParaRPr lang="en-US" sz="2200" b="1" dirty="0">
              <a:solidFill>
                <a:schemeClr val="bg1"/>
              </a:solidFill>
            </a:endParaRPr>
          </a:p>
        </p:txBody>
      </p:sp>
      <p:sp>
        <p:nvSpPr>
          <p:cNvPr id="40" name="TextBox 32"/>
          <p:cNvSpPr txBox="1">
            <a:spLocks noChangeArrowheads="1"/>
          </p:cNvSpPr>
          <p:nvPr/>
        </p:nvSpPr>
        <p:spPr bwMode="auto">
          <a:xfrm>
            <a:off x="2532185" y="6427788"/>
            <a:ext cx="684041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100" dirty="0">
                <a:latin typeface="Calibri" pitchFamily="34" charset="0"/>
              </a:rPr>
              <a:t>Sources: Economic &amp; Fiscal Impact of Introducing Broadband Networks and Services in Lebanon – World Bank 2009 </a:t>
            </a:r>
          </a:p>
        </p:txBody>
      </p:sp>
      <p:sp>
        <p:nvSpPr>
          <p:cNvPr id="45" name="Right Arrow 44"/>
          <p:cNvSpPr/>
          <p:nvPr/>
        </p:nvSpPr>
        <p:spPr>
          <a:xfrm rot="20131922">
            <a:off x="4985056" y="2889308"/>
            <a:ext cx="1165378"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ight Arrow 45"/>
          <p:cNvSpPr/>
          <p:nvPr/>
        </p:nvSpPr>
        <p:spPr>
          <a:xfrm rot="1274129">
            <a:off x="5362711" y="3985057"/>
            <a:ext cx="1032634"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ight Arrow 46"/>
          <p:cNvSpPr/>
          <p:nvPr/>
        </p:nvSpPr>
        <p:spPr>
          <a:xfrm rot="16200000">
            <a:off x="3876008" y="2481768"/>
            <a:ext cx="1032634"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ight Arrow 47"/>
          <p:cNvSpPr/>
          <p:nvPr/>
        </p:nvSpPr>
        <p:spPr>
          <a:xfrm rot="3714482">
            <a:off x="4621997" y="4629538"/>
            <a:ext cx="1032634"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ight Arrow 48"/>
          <p:cNvSpPr/>
          <p:nvPr/>
        </p:nvSpPr>
        <p:spPr>
          <a:xfrm rot="7591324">
            <a:off x="3132845" y="4562039"/>
            <a:ext cx="1032634"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ight Arrow 49"/>
          <p:cNvSpPr/>
          <p:nvPr/>
        </p:nvSpPr>
        <p:spPr>
          <a:xfrm rot="13688848">
            <a:off x="2854917" y="2764398"/>
            <a:ext cx="1032634"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ight Arrow 50"/>
          <p:cNvSpPr/>
          <p:nvPr/>
        </p:nvSpPr>
        <p:spPr>
          <a:xfrm rot="10800000">
            <a:off x="2548766" y="3681482"/>
            <a:ext cx="1032634" cy="352114"/>
          </a:xfrm>
          <a:prstGeom prst="right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276600" y="2895600"/>
            <a:ext cx="2289986" cy="1668695"/>
          </a:xfrm>
          <a:prstGeom prst="ellipse">
            <a:avLst/>
          </a:prstGeom>
          <a:solidFill>
            <a:srgbClr val="BDAFD4"/>
          </a:solidFill>
        </p:spPr>
        <p:txBody>
          <a:bodyPr wrap="square">
            <a:noAutofit/>
          </a:bodyPr>
          <a:lstStyle/>
          <a:p>
            <a:pPr algn="ctr">
              <a:defRPr/>
            </a:pPr>
            <a:r>
              <a:rPr lang="en-US" sz="1800" b="1" cap="all" dirty="0" smtClean="0">
                <a:latin typeface="Calibri" pitchFamily="34" charset="0"/>
                <a:cs typeface="Arial" charset="0"/>
              </a:rPr>
              <a:t>Broadband</a:t>
            </a:r>
            <a:r>
              <a:rPr lang="en-US" sz="1800" b="1" dirty="0" smtClean="0">
                <a:latin typeface="Calibri" pitchFamily="34" charset="0"/>
                <a:cs typeface="Arial" charset="0"/>
              </a:rPr>
              <a:t> </a:t>
            </a:r>
            <a:r>
              <a:rPr lang="en-US" sz="1800" b="1" dirty="0">
                <a:latin typeface="Calibri" pitchFamily="34" charset="0"/>
                <a:cs typeface="Arial" charset="0"/>
              </a:rPr>
              <a:t>an </a:t>
            </a:r>
            <a:r>
              <a:rPr lang="en-US" sz="1800" b="1" dirty="0" smtClean="0">
                <a:latin typeface="Calibri" pitchFamily="34" charset="0"/>
                <a:cs typeface="Arial" charset="0"/>
              </a:rPr>
              <a:t>Economic </a:t>
            </a:r>
            <a:r>
              <a:rPr lang="en-US" sz="1800" b="1" dirty="0">
                <a:latin typeface="Calibri" pitchFamily="34" charset="0"/>
                <a:cs typeface="Arial" charset="0"/>
              </a:rPr>
              <a:t>Booster </a:t>
            </a:r>
          </a:p>
        </p:txBody>
      </p:sp>
    </p:spTree>
    <p:extLst>
      <p:ext uri="{BB962C8B-B14F-4D97-AF65-F5344CB8AC3E}">
        <p14:creationId xmlns:p14="http://schemas.microsoft.com/office/powerpoint/2010/main" xmlns="" val="547327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58F10-609C-4EA9-AD16-54B6A0755FE5}" type="datetime3">
              <a:rPr lang="en-US" smtClean="0"/>
              <a:pPr/>
              <a:t>8 June 2012</a:t>
            </a:fld>
            <a:endParaRPr lang="en-US"/>
          </a:p>
        </p:txBody>
      </p:sp>
      <p:sp>
        <p:nvSpPr>
          <p:cNvPr id="3" name="Footer Placeholder 2"/>
          <p:cNvSpPr>
            <a:spLocks noGrp="1"/>
          </p:cNvSpPr>
          <p:nvPr>
            <p:ph type="ftr" sz="quarter" idx="11"/>
          </p:nvPr>
        </p:nvSpPr>
        <p:spPr>
          <a:xfrm>
            <a:off x="3124200" y="6588125"/>
            <a:ext cx="2895600" cy="365125"/>
          </a:xfrm>
        </p:spPr>
        <p:txBody>
          <a:bodyPr/>
          <a:lstStyle/>
          <a:p>
            <a:r>
              <a:rPr lang="en-US" dirty="0" smtClean="0"/>
              <a:t>www.tra.gov.lb</a:t>
            </a:r>
            <a:endParaRPr lang="en-US" dirty="0"/>
          </a:p>
        </p:txBody>
      </p:sp>
      <p:sp>
        <p:nvSpPr>
          <p:cNvPr id="4" name="Slide Number Placeholder 3"/>
          <p:cNvSpPr>
            <a:spLocks noGrp="1"/>
          </p:cNvSpPr>
          <p:nvPr>
            <p:ph type="sldNum" sz="quarter" idx="12"/>
          </p:nvPr>
        </p:nvSpPr>
        <p:spPr>
          <a:xfrm>
            <a:off x="6705600" y="6597650"/>
            <a:ext cx="2133600" cy="365125"/>
          </a:xfrm>
        </p:spPr>
        <p:txBody>
          <a:bodyPr/>
          <a:lstStyle/>
          <a:p>
            <a:fld id="{5B2E4933-3A44-4422-B65D-DEDBD7B6E9FB}" type="slidenum">
              <a:rPr lang="en-US" smtClean="0"/>
              <a:pPr/>
              <a:t>13</a:t>
            </a:fld>
            <a:endParaRPr lang="en-US" dirty="0"/>
          </a:p>
        </p:txBody>
      </p:sp>
      <p:graphicFrame>
        <p:nvGraphicFramePr>
          <p:cNvPr id="5" name="Chart 4"/>
          <p:cNvGraphicFramePr>
            <a:graphicFrameLocks/>
          </p:cNvGraphicFramePr>
          <p:nvPr>
            <p:extLst>
              <p:ext uri="{D42A27DB-BD31-4B8C-83A1-F6EECF244321}">
                <p14:modId xmlns:p14="http://schemas.microsoft.com/office/powerpoint/2010/main" xmlns="" val="1366199506"/>
              </p:ext>
            </p:extLst>
          </p:nvPr>
        </p:nvGraphicFramePr>
        <p:xfrm>
          <a:off x="609600" y="1219200"/>
          <a:ext cx="7815263" cy="4876800"/>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Connector 6"/>
          <p:cNvCxnSpPr/>
          <p:nvPr/>
        </p:nvCxnSpPr>
        <p:spPr>
          <a:xfrm>
            <a:off x="7239000" y="5343525"/>
            <a:ext cx="457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715250" y="5181600"/>
            <a:ext cx="838200" cy="338554"/>
          </a:xfrm>
          <a:prstGeom prst="rect">
            <a:avLst/>
          </a:prstGeom>
          <a:noFill/>
        </p:spPr>
        <p:txBody>
          <a:bodyPr wrap="square" rtlCol="0">
            <a:spAutoFit/>
          </a:bodyPr>
          <a:lstStyle/>
          <a:p>
            <a:r>
              <a:rPr lang="en-US" sz="1600" dirty="0" smtClean="0"/>
              <a:t>MENA</a:t>
            </a:r>
            <a:endParaRPr lang="en-US" sz="1600" dirty="0"/>
          </a:p>
        </p:txBody>
      </p:sp>
      <p:cxnSp>
        <p:nvCxnSpPr>
          <p:cNvPr id="10" name="Straight Connector 9"/>
          <p:cNvCxnSpPr/>
          <p:nvPr/>
        </p:nvCxnSpPr>
        <p:spPr>
          <a:xfrm>
            <a:off x="7067550" y="5648325"/>
            <a:ext cx="457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543800" y="5486400"/>
            <a:ext cx="990600" cy="338554"/>
          </a:xfrm>
          <a:prstGeom prst="rect">
            <a:avLst/>
          </a:prstGeom>
          <a:noFill/>
        </p:spPr>
        <p:txBody>
          <a:bodyPr wrap="square" rtlCol="0">
            <a:spAutoFit/>
          </a:bodyPr>
          <a:lstStyle/>
          <a:p>
            <a:r>
              <a:rPr lang="en-US" sz="1600" dirty="0" smtClean="0"/>
              <a:t>Lebanon</a:t>
            </a:r>
            <a:endParaRPr lang="en-US" sz="1600" dirty="0"/>
          </a:p>
        </p:txBody>
      </p:sp>
      <p:cxnSp>
        <p:nvCxnSpPr>
          <p:cNvPr id="12" name="Straight Connector 11"/>
          <p:cNvCxnSpPr/>
          <p:nvPr/>
        </p:nvCxnSpPr>
        <p:spPr>
          <a:xfrm>
            <a:off x="6477000" y="5919371"/>
            <a:ext cx="4572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953250" y="5757446"/>
            <a:ext cx="2057400" cy="338554"/>
          </a:xfrm>
          <a:prstGeom prst="rect">
            <a:avLst/>
          </a:prstGeom>
          <a:noFill/>
        </p:spPr>
        <p:txBody>
          <a:bodyPr wrap="square" rtlCol="0">
            <a:spAutoFit/>
          </a:bodyPr>
          <a:lstStyle/>
          <a:p>
            <a:r>
              <a:rPr lang="en-US" sz="1600" dirty="0" smtClean="0"/>
              <a:t>Adv. Economies</a:t>
            </a:r>
            <a:endParaRPr lang="en-US" sz="1600" dirty="0"/>
          </a:p>
        </p:txBody>
      </p:sp>
      <p:sp>
        <p:nvSpPr>
          <p:cNvPr id="14" name="TextBox 32"/>
          <p:cNvSpPr txBox="1">
            <a:spLocks noChangeArrowheads="1"/>
          </p:cNvSpPr>
          <p:nvPr/>
        </p:nvSpPr>
        <p:spPr bwMode="auto">
          <a:xfrm>
            <a:off x="2303585" y="6475413"/>
            <a:ext cx="684041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r>
              <a:rPr lang="en-US" sz="1100" i="1" dirty="0">
                <a:latin typeface="Calibri" pitchFamily="34" charset="0"/>
              </a:rPr>
              <a:t>Sources</a:t>
            </a:r>
            <a:r>
              <a:rPr lang="en-US" sz="1100" i="1" dirty="0" smtClean="0">
                <a:latin typeface="Calibri" pitchFamily="34" charset="0"/>
              </a:rPr>
              <a:t>: World Economic Forum 2012</a:t>
            </a:r>
            <a:endParaRPr lang="en-US" sz="1100" i="1" dirty="0">
              <a:latin typeface="Calibri" pitchFamily="34" charset="0"/>
            </a:endParaRPr>
          </a:p>
        </p:txBody>
      </p:sp>
      <p:sp>
        <p:nvSpPr>
          <p:cNvPr id="15" name="Text Placeholder 2"/>
          <p:cNvSpPr txBox="1">
            <a:spLocks/>
          </p:cNvSpPr>
          <p:nvPr/>
        </p:nvSpPr>
        <p:spPr>
          <a:xfrm>
            <a:off x="0" y="76200"/>
            <a:ext cx="8382000" cy="762000"/>
          </a:xfrm>
          <a:prstGeom prst="rect">
            <a:avLst/>
          </a:prstGeom>
          <a:noFill/>
          <a:ln w="9525">
            <a:noFill/>
            <a:miter lim="800000"/>
            <a:headEnd/>
            <a:tailEnd/>
          </a:ln>
        </p:spPr>
        <p:txBody>
          <a:bodyPr anchor="ctr"/>
          <a:lstStyle>
            <a:lvl1pPr indent="0" fontAlgn="auto">
              <a:spcBef>
                <a:spcPct val="0"/>
              </a:spcBef>
              <a:spcAft>
                <a:spcPts val="0"/>
              </a:spcAft>
              <a:buNone/>
              <a:defRPr lang="en-US" sz="2000" dirty="0" smtClean="0">
                <a:solidFill>
                  <a:schemeClr val="bg1"/>
                </a:solidFill>
                <a:latin typeface="Calibri" pitchFamily="34" charset="0"/>
                <a:ea typeface="ＭＳ Ｐゴシック" pitchFamily="8" charset="-128"/>
              </a:defRPr>
            </a:lvl1pPr>
            <a:lvl2pPr marL="742950" indent="-28575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2pPr>
            <a:lvl3pPr marL="11430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3pPr>
            <a:lvl4pPr marL="16002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4pPr>
            <a:lvl5pPr marL="20574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5pPr>
            <a:lvl6pPr marL="2514600" indent="-228600" fontAlgn="base">
              <a:spcBef>
                <a:spcPct val="20000"/>
              </a:spcBef>
              <a:spcAft>
                <a:spcPct val="0"/>
              </a:spcAft>
              <a:buChar char="»"/>
              <a:defRPr sz="2000"/>
            </a:lvl6pPr>
            <a:lvl7pPr marL="2971800" indent="-228600" fontAlgn="base">
              <a:spcBef>
                <a:spcPct val="20000"/>
              </a:spcBef>
              <a:spcAft>
                <a:spcPct val="0"/>
              </a:spcAft>
              <a:buChar char="»"/>
              <a:defRPr sz="2000"/>
            </a:lvl7pPr>
            <a:lvl8pPr marL="3429000" indent="-228600" fontAlgn="base">
              <a:spcBef>
                <a:spcPct val="20000"/>
              </a:spcBef>
              <a:spcAft>
                <a:spcPct val="0"/>
              </a:spcAft>
              <a:buChar char="»"/>
              <a:defRPr sz="2000"/>
            </a:lvl8pPr>
            <a:lvl9pPr marL="3886200" indent="-228600" fontAlgn="base">
              <a:spcBef>
                <a:spcPct val="20000"/>
              </a:spcBef>
              <a:spcAft>
                <a:spcPct val="0"/>
              </a:spcAft>
              <a:buChar char="»"/>
              <a:defRPr sz="2000"/>
            </a:lvl9pPr>
          </a:lstStyle>
          <a:p>
            <a:r>
              <a:rPr lang="en-US" sz="2200" b="1" dirty="0" smtClean="0"/>
              <a:t>The digital divide between Lebanon and the MENA region is particularly deep in terms of environment, infrastructure and government usage</a:t>
            </a:r>
            <a:endParaRPr lang="en-US" sz="2200" b="1" dirty="0"/>
          </a:p>
        </p:txBody>
      </p:sp>
    </p:spTree>
    <p:extLst>
      <p:ext uri="{BB962C8B-B14F-4D97-AF65-F5344CB8AC3E}">
        <p14:creationId xmlns:p14="http://schemas.microsoft.com/office/powerpoint/2010/main" xmlns="" val="41080867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58F10-609C-4EA9-AD16-54B6A0755FE5}" type="datetime3">
              <a:rPr lang="en-US" smtClean="0"/>
              <a:pPr/>
              <a:t>8 June 2012</a:t>
            </a:fld>
            <a:endParaRPr lang="en-US"/>
          </a:p>
        </p:txBody>
      </p:sp>
      <p:sp>
        <p:nvSpPr>
          <p:cNvPr id="3" name="Footer Placeholder 2"/>
          <p:cNvSpPr>
            <a:spLocks noGrp="1"/>
          </p:cNvSpPr>
          <p:nvPr>
            <p:ph type="ftr" sz="quarter" idx="11"/>
          </p:nvPr>
        </p:nvSpPr>
        <p:spPr/>
        <p:txBody>
          <a:bodyPr/>
          <a:lstStyle/>
          <a:p>
            <a:r>
              <a:rPr lang="en-US" dirty="0" smtClean="0"/>
              <a:t>www.tra.gov.lb</a:t>
            </a:r>
            <a:endParaRPr lang="en-US" dirty="0"/>
          </a:p>
        </p:txBody>
      </p:sp>
      <p:sp>
        <p:nvSpPr>
          <p:cNvPr id="4" name="Slide Number Placeholder 3"/>
          <p:cNvSpPr>
            <a:spLocks noGrp="1"/>
          </p:cNvSpPr>
          <p:nvPr>
            <p:ph type="sldNum" sz="quarter" idx="12"/>
          </p:nvPr>
        </p:nvSpPr>
        <p:spPr>
          <a:xfrm>
            <a:off x="6705600" y="6597650"/>
            <a:ext cx="2133600" cy="365125"/>
          </a:xfrm>
        </p:spPr>
        <p:txBody>
          <a:bodyPr/>
          <a:lstStyle/>
          <a:p>
            <a:fld id="{5B2E4933-3A44-4422-B65D-DEDBD7B6E9FB}" type="slidenum">
              <a:rPr lang="en-US" smtClean="0"/>
              <a:pPr/>
              <a:t>14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623844242"/>
              </p:ext>
            </p:extLst>
          </p:nvPr>
        </p:nvGraphicFramePr>
        <p:xfrm>
          <a:off x="381000" y="1397000"/>
          <a:ext cx="8382000" cy="4318000"/>
        </p:xfrm>
        <a:graphic>
          <a:graphicData uri="http://schemas.openxmlformats.org/drawingml/2006/table">
            <a:tbl>
              <a:tblPr firstRow="1" bandRow="1">
                <a:tableStyleId>{5C22544A-7EE6-4342-B048-85BDC9FD1C3A}</a:tableStyleId>
              </a:tblPr>
              <a:tblGrid>
                <a:gridCol w="3276600"/>
                <a:gridCol w="1295400"/>
                <a:gridCol w="1219200"/>
                <a:gridCol w="1295400"/>
                <a:gridCol w="1295400"/>
              </a:tblGrid>
              <a:tr h="658091">
                <a:tc>
                  <a:txBody>
                    <a:bodyPr/>
                    <a:lstStyle/>
                    <a:p>
                      <a:pPr algn="ctr"/>
                      <a:r>
                        <a:rPr lang="en-US" sz="1600" dirty="0" smtClean="0"/>
                        <a:t>Pillars</a:t>
                      </a:r>
                      <a:endParaRPr lang="en-US" sz="1600" dirty="0"/>
                    </a:p>
                  </a:txBody>
                  <a:tcPr anchor="ctr">
                    <a:solidFill>
                      <a:srgbClr val="002060"/>
                    </a:solidFill>
                  </a:tcPr>
                </a:tc>
                <a:tc>
                  <a:txBody>
                    <a:bodyPr/>
                    <a:lstStyle/>
                    <a:p>
                      <a:pPr algn="ctr"/>
                      <a:r>
                        <a:rPr lang="en-US" sz="1600" dirty="0" smtClean="0"/>
                        <a:t>Lebanon’s Value</a:t>
                      </a:r>
                      <a:endParaRPr lang="en-US" sz="1600" dirty="0"/>
                    </a:p>
                  </a:txBody>
                  <a:tcPr anchor="ctr">
                    <a:solidFill>
                      <a:srgbClr val="002060"/>
                    </a:solidFill>
                  </a:tcPr>
                </a:tc>
                <a:tc>
                  <a:txBody>
                    <a:bodyPr/>
                    <a:lstStyle/>
                    <a:p>
                      <a:pPr algn="ctr"/>
                      <a:r>
                        <a:rPr lang="en-US" sz="1600" dirty="0" smtClean="0"/>
                        <a:t>Scale</a:t>
                      </a:r>
                      <a:endParaRPr lang="en-US" sz="1600" dirty="0"/>
                    </a:p>
                  </a:txBody>
                  <a:tcPr anchor="ctr">
                    <a:solidFill>
                      <a:srgbClr val="002060"/>
                    </a:solidFill>
                  </a:tcPr>
                </a:tc>
                <a:tc>
                  <a:txBody>
                    <a:bodyPr/>
                    <a:lstStyle/>
                    <a:p>
                      <a:pPr algn="ctr"/>
                      <a:r>
                        <a:rPr lang="en-US" sz="1600" dirty="0" smtClean="0"/>
                        <a:t>Lebanon’s Ranking</a:t>
                      </a:r>
                      <a:endParaRPr lang="en-US" sz="1600" dirty="0"/>
                    </a:p>
                  </a:txBody>
                  <a:tcPr anchor="ctr">
                    <a:solidFill>
                      <a:srgbClr val="002060"/>
                    </a:solidFill>
                  </a:tcPr>
                </a:tc>
                <a:tc>
                  <a:txBody>
                    <a:bodyPr/>
                    <a:lstStyle/>
                    <a:p>
                      <a:pPr algn="ctr"/>
                      <a:r>
                        <a:rPr lang="en-US" sz="1600" dirty="0" smtClean="0"/>
                        <a:t>Number of countries</a:t>
                      </a:r>
                      <a:endParaRPr lang="en-US" sz="1600" dirty="0"/>
                    </a:p>
                  </a:txBody>
                  <a:tcPr anchor="ctr">
                    <a:solidFill>
                      <a:srgbClr val="002060"/>
                    </a:solidFill>
                  </a:tcPr>
                </a:tc>
              </a:tr>
              <a:tr h="421409">
                <a:tc>
                  <a:txBody>
                    <a:bodyPr/>
                    <a:lstStyle/>
                    <a:p>
                      <a:r>
                        <a:rPr lang="en-US" sz="1600" b="1" dirty="0" smtClean="0"/>
                        <a:t>Accessibility of digital content</a:t>
                      </a:r>
                      <a:endParaRPr lang="en-US" sz="1600" dirty="0"/>
                    </a:p>
                  </a:txBody>
                  <a:tcPr anchor="ctr"/>
                </a:tc>
                <a:tc>
                  <a:txBody>
                    <a:bodyPr/>
                    <a:lstStyle/>
                    <a:p>
                      <a:pPr algn="ctr"/>
                      <a:r>
                        <a:rPr lang="en-US" sz="1600" dirty="0" smtClean="0"/>
                        <a:t>4.5</a:t>
                      </a:r>
                      <a:endParaRPr lang="en-US" sz="1600" dirty="0"/>
                    </a:p>
                  </a:txBody>
                  <a:tcPr anchor="ctr"/>
                </a:tc>
                <a:tc>
                  <a:txBody>
                    <a:bodyPr/>
                    <a:lstStyle/>
                    <a:p>
                      <a:pPr algn="ctr"/>
                      <a:r>
                        <a:rPr lang="en-US" sz="1600" dirty="0" smtClean="0"/>
                        <a:t>1-7</a:t>
                      </a:r>
                      <a:endParaRPr lang="en-US" sz="1600" dirty="0"/>
                    </a:p>
                  </a:txBody>
                  <a:tcPr anchor="ctr"/>
                </a:tc>
                <a:tc>
                  <a:txBody>
                    <a:bodyPr/>
                    <a:lstStyle/>
                    <a:p>
                      <a:pPr algn="ctr"/>
                      <a:r>
                        <a:rPr lang="en-US" sz="1600" dirty="0" smtClean="0"/>
                        <a:t>94</a:t>
                      </a:r>
                      <a:endParaRPr lang="en-US" sz="1600" dirty="0"/>
                    </a:p>
                  </a:txBody>
                  <a:tcPr anchor="ctr"/>
                </a:tc>
                <a:tc>
                  <a:txBody>
                    <a:bodyPr/>
                    <a:lstStyle/>
                    <a:p>
                      <a:pPr algn="ctr"/>
                      <a:r>
                        <a:rPr lang="en-US" sz="1600" dirty="0" smtClean="0"/>
                        <a:t>142</a:t>
                      </a:r>
                      <a:endParaRPr lang="en-US" sz="1600" dirty="0"/>
                    </a:p>
                  </a:txBody>
                  <a:tcPr anchor="ctr"/>
                </a:tc>
              </a:tr>
              <a:tr h="658091">
                <a:tc>
                  <a:txBody>
                    <a:bodyPr/>
                    <a:lstStyle/>
                    <a:p>
                      <a:r>
                        <a:rPr lang="en-US" sz="1600" b="1" dirty="0" smtClean="0"/>
                        <a:t>Internet and telephony sectors competition</a:t>
                      </a:r>
                      <a:endParaRPr lang="en-US" sz="1600" dirty="0"/>
                    </a:p>
                  </a:txBody>
                  <a:tcPr anchor="ctr"/>
                </a:tc>
                <a:tc>
                  <a:txBody>
                    <a:bodyPr/>
                    <a:lstStyle/>
                    <a:p>
                      <a:pPr algn="ctr"/>
                      <a:r>
                        <a:rPr lang="en-US" sz="1600" dirty="0" smtClean="0"/>
                        <a:t>0.67</a:t>
                      </a:r>
                      <a:endParaRPr lang="en-US" sz="1600" dirty="0"/>
                    </a:p>
                  </a:txBody>
                  <a:tcPr anchor="ctr"/>
                </a:tc>
                <a:tc>
                  <a:txBody>
                    <a:bodyPr/>
                    <a:lstStyle/>
                    <a:p>
                      <a:pPr algn="ctr"/>
                      <a:r>
                        <a:rPr lang="en-US" sz="1600" dirty="0" smtClean="0"/>
                        <a:t>0-2</a:t>
                      </a:r>
                      <a:endParaRPr lang="en-US" sz="1600" dirty="0"/>
                    </a:p>
                  </a:txBody>
                  <a:tcPr anchor="ctr"/>
                </a:tc>
                <a:tc>
                  <a:txBody>
                    <a:bodyPr/>
                    <a:lstStyle/>
                    <a:p>
                      <a:pPr algn="ctr"/>
                      <a:r>
                        <a:rPr lang="en-US" sz="1600" dirty="0" smtClean="0"/>
                        <a:t>131</a:t>
                      </a:r>
                      <a:endParaRPr lang="en-US" sz="1600" dirty="0"/>
                    </a:p>
                  </a:txBody>
                  <a:tcPr anchor="ctr"/>
                </a:tc>
                <a:tc>
                  <a:txBody>
                    <a:bodyPr/>
                    <a:lstStyle/>
                    <a:p>
                      <a:pPr algn="ctr"/>
                      <a:r>
                        <a:rPr lang="en-US" sz="1600" dirty="0" smtClean="0"/>
                        <a:t>138</a:t>
                      </a:r>
                      <a:endParaRPr lang="en-US" sz="1600" dirty="0"/>
                    </a:p>
                  </a:txBody>
                  <a:tcPr anchor="ctr"/>
                </a:tc>
              </a:tr>
              <a:tr h="658091">
                <a:tc>
                  <a:txBody>
                    <a:bodyPr/>
                    <a:lstStyle/>
                    <a:p>
                      <a:r>
                        <a:rPr lang="en-US" sz="1600" b="1" dirty="0" smtClean="0"/>
                        <a:t>Households with personal computers</a:t>
                      </a:r>
                      <a:endParaRPr lang="en-US" sz="1600" dirty="0"/>
                    </a:p>
                  </a:txBody>
                  <a:tcPr anchor="ctr"/>
                </a:tc>
                <a:tc>
                  <a:txBody>
                    <a:bodyPr/>
                    <a:lstStyle/>
                    <a:p>
                      <a:pPr algn="ctr"/>
                      <a:r>
                        <a:rPr lang="en-US" sz="1600" dirty="0" smtClean="0"/>
                        <a:t>31.7%</a:t>
                      </a:r>
                      <a:endParaRPr lang="en-US" sz="1600" dirty="0"/>
                    </a:p>
                  </a:txBody>
                  <a:tcPr anchor="ctr"/>
                </a:tc>
                <a:tc>
                  <a:txBody>
                    <a:bodyPr/>
                    <a:lstStyle/>
                    <a:p>
                      <a:pPr algn="ctr"/>
                      <a:r>
                        <a:rPr lang="en-US" sz="1600" dirty="0" smtClean="0"/>
                        <a:t>N/A</a:t>
                      </a:r>
                      <a:endParaRPr lang="en-US" sz="1600" dirty="0"/>
                    </a:p>
                  </a:txBody>
                  <a:tcPr anchor="ctr"/>
                </a:tc>
                <a:tc>
                  <a:txBody>
                    <a:bodyPr/>
                    <a:lstStyle/>
                    <a:p>
                      <a:pPr algn="ctr"/>
                      <a:r>
                        <a:rPr lang="en-US" sz="1600" dirty="0" smtClean="0"/>
                        <a:t>72</a:t>
                      </a:r>
                      <a:endParaRPr lang="en-US" sz="1600" dirty="0"/>
                    </a:p>
                  </a:txBody>
                  <a:tcPr anchor="ctr"/>
                </a:tc>
                <a:tc>
                  <a:txBody>
                    <a:bodyPr/>
                    <a:lstStyle/>
                    <a:p>
                      <a:pPr algn="ctr"/>
                      <a:r>
                        <a:rPr lang="en-US" sz="1600" dirty="0" smtClean="0"/>
                        <a:t>140</a:t>
                      </a:r>
                      <a:endParaRPr lang="en-US" sz="1600" dirty="0"/>
                    </a:p>
                  </a:txBody>
                  <a:tcPr anchor="ctr"/>
                </a:tc>
              </a:tr>
              <a:tr h="421409">
                <a:tc>
                  <a:txBody>
                    <a:bodyPr/>
                    <a:lstStyle/>
                    <a:p>
                      <a:r>
                        <a:rPr lang="en-US" sz="1600" b="1" dirty="0" smtClean="0"/>
                        <a:t>Internet access in schools</a:t>
                      </a:r>
                      <a:endParaRPr lang="en-US" sz="1600" dirty="0"/>
                    </a:p>
                  </a:txBody>
                  <a:tcPr anchor="ctr"/>
                </a:tc>
                <a:tc>
                  <a:txBody>
                    <a:bodyPr/>
                    <a:lstStyle/>
                    <a:p>
                      <a:pPr algn="ctr"/>
                      <a:r>
                        <a:rPr lang="en-US" sz="1600" dirty="0" smtClean="0"/>
                        <a:t>3.8</a:t>
                      </a:r>
                      <a:endParaRPr lang="en-US" sz="1600" dirty="0"/>
                    </a:p>
                  </a:txBody>
                  <a:tcPr anchor="ctr"/>
                </a:tc>
                <a:tc>
                  <a:txBody>
                    <a:bodyPr/>
                    <a:lstStyle/>
                    <a:p>
                      <a:pPr algn="ctr"/>
                      <a:r>
                        <a:rPr lang="en-US" sz="1600" dirty="0" smtClean="0"/>
                        <a:t>1-7</a:t>
                      </a:r>
                      <a:endParaRPr lang="en-US" sz="1600" dirty="0"/>
                    </a:p>
                  </a:txBody>
                  <a:tcPr anchor="ctr"/>
                </a:tc>
                <a:tc>
                  <a:txBody>
                    <a:bodyPr/>
                    <a:lstStyle/>
                    <a:p>
                      <a:pPr algn="ctr"/>
                      <a:r>
                        <a:rPr lang="en-US" sz="1600" dirty="0" smtClean="0"/>
                        <a:t>85</a:t>
                      </a:r>
                      <a:endParaRPr lang="en-US" sz="1600" dirty="0"/>
                    </a:p>
                  </a:txBody>
                  <a:tcPr anchor="ctr"/>
                </a:tc>
                <a:tc>
                  <a:txBody>
                    <a:bodyPr/>
                    <a:lstStyle/>
                    <a:p>
                      <a:pPr algn="ctr"/>
                      <a:r>
                        <a:rPr lang="en-US" sz="1600" dirty="0" smtClean="0"/>
                        <a:t>142</a:t>
                      </a:r>
                      <a:endParaRPr lang="en-US" sz="1600" dirty="0"/>
                    </a:p>
                  </a:txBody>
                  <a:tcPr anchor="ctr"/>
                </a:tc>
              </a:tr>
              <a:tr h="421409">
                <a:tc>
                  <a:txBody>
                    <a:bodyPr/>
                    <a:lstStyle/>
                    <a:p>
                      <a:r>
                        <a:rPr lang="en-US" sz="1600" b="1" dirty="0" smtClean="0"/>
                        <a:t>ICT use and government efficiency</a:t>
                      </a:r>
                      <a:endParaRPr lang="en-US" sz="1600" dirty="0"/>
                    </a:p>
                  </a:txBody>
                  <a:tcPr anchor="ctr"/>
                </a:tc>
                <a:tc>
                  <a:txBody>
                    <a:bodyPr/>
                    <a:lstStyle/>
                    <a:p>
                      <a:pPr algn="ctr"/>
                      <a:r>
                        <a:rPr lang="en-US" sz="1600" dirty="0" smtClean="0"/>
                        <a:t>2.5</a:t>
                      </a:r>
                      <a:endParaRPr lang="en-US" sz="1600" dirty="0"/>
                    </a:p>
                  </a:txBody>
                  <a:tcPr anchor="ctr"/>
                </a:tc>
                <a:tc>
                  <a:txBody>
                    <a:bodyPr/>
                    <a:lstStyle/>
                    <a:p>
                      <a:pPr algn="ctr"/>
                      <a:r>
                        <a:rPr lang="en-US" sz="1600" dirty="0" smtClean="0"/>
                        <a:t>1-7</a:t>
                      </a:r>
                      <a:endParaRPr lang="en-US" sz="1600" dirty="0"/>
                    </a:p>
                  </a:txBody>
                  <a:tcPr anchor="ctr"/>
                </a:tc>
                <a:tc>
                  <a:txBody>
                    <a:bodyPr/>
                    <a:lstStyle/>
                    <a:p>
                      <a:pPr algn="ctr"/>
                      <a:r>
                        <a:rPr lang="en-US" sz="1600" dirty="0" smtClean="0"/>
                        <a:t>140</a:t>
                      </a:r>
                      <a:endParaRPr lang="en-US" sz="1600" dirty="0"/>
                    </a:p>
                  </a:txBody>
                  <a:tcPr anchor="ctr"/>
                </a:tc>
                <a:tc>
                  <a:txBody>
                    <a:bodyPr/>
                    <a:lstStyle/>
                    <a:p>
                      <a:pPr algn="ctr"/>
                      <a:r>
                        <a:rPr lang="en-US" sz="1600" dirty="0" smtClean="0"/>
                        <a:t>142</a:t>
                      </a:r>
                      <a:endParaRPr lang="en-US" sz="1600" dirty="0"/>
                    </a:p>
                  </a:txBody>
                  <a:tcPr anchor="ctr"/>
                </a:tc>
              </a:tr>
              <a:tr h="658091">
                <a:tc>
                  <a:txBody>
                    <a:bodyPr/>
                    <a:lstStyle/>
                    <a:p>
                      <a:r>
                        <a:rPr lang="en-US" sz="1600" b="1" dirty="0" smtClean="0"/>
                        <a:t>Impact of ICT on access to basic services</a:t>
                      </a:r>
                      <a:endParaRPr lang="en-US" sz="1600" dirty="0"/>
                    </a:p>
                  </a:txBody>
                  <a:tcPr anchor="ctr"/>
                </a:tc>
                <a:tc>
                  <a:txBody>
                    <a:bodyPr/>
                    <a:lstStyle/>
                    <a:p>
                      <a:pPr algn="ctr"/>
                      <a:r>
                        <a:rPr lang="en-US" sz="1600" dirty="0" smtClean="0"/>
                        <a:t>3.1</a:t>
                      </a:r>
                      <a:endParaRPr lang="en-US" sz="1600" dirty="0"/>
                    </a:p>
                  </a:txBody>
                  <a:tcPr anchor="ctr"/>
                </a:tc>
                <a:tc>
                  <a:txBody>
                    <a:bodyPr/>
                    <a:lstStyle/>
                    <a:p>
                      <a:pPr algn="ctr"/>
                      <a:r>
                        <a:rPr lang="en-US" sz="1600" dirty="0" smtClean="0"/>
                        <a:t>1-7</a:t>
                      </a:r>
                      <a:endParaRPr lang="en-US" sz="1600" dirty="0"/>
                    </a:p>
                  </a:txBody>
                  <a:tcPr anchor="ctr"/>
                </a:tc>
                <a:tc>
                  <a:txBody>
                    <a:bodyPr/>
                    <a:lstStyle/>
                    <a:p>
                      <a:pPr algn="ctr"/>
                      <a:r>
                        <a:rPr lang="en-US" sz="1600" dirty="0" smtClean="0"/>
                        <a:t>136</a:t>
                      </a:r>
                      <a:endParaRPr lang="en-US" sz="1600" dirty="0"/>
                    </a:p>
                  </a:txBody>
                  <a:tcPr anchor="ctr"/>
                </a:tc>
                <a:tc>
                  <a:txBody>
                    <a:bodyPr/>
                    <a:lstStyle/>
                    <a:p>
                      <a:pPr algn="ctr"/>
                      <a:r>
                        <a:rPr lang="en-US" sz="1600" dirty="0" smtClean="0"/>
                        <a:t>142</a:t>
                      </a:r>
                      <a:endParaRPr lang="en-US" sz="1600" dirty="0"/>
                    </a:p>
                  </a:txBody>
                  <a:tcPr anchor="ctr"/>
                </a:tc>
              </a:tr>
              <a:tr h="421409">
                <a:tc>
                  <a:txBody>
                    <a:bodyPr/>
                    <a:lstStyle/>
                    <a:p>
                      <a:r>
                        <a:rPr lang="en-US" sz="1600" b="1" dirty="0" smtClean="0"/>
                        <a:t>E-participation index</a:t>
                      </a:r>
                      <a:endParaRPr lang="en-US" sz="1600" dirty="0"/>
                    </a:p>
                  </a:txBody>
                  <a:tcPr anchor="ctr"/>
                </a:tc>
                <a:tc>
                  <a:txBody>
                    <a:bodyPr/>
                    <a:lstStyle/>
                    <a:p>
                      <a:pPr algn="ctr"/>
                      <a:r>
                        <a:rPr lang="en-US" sz="1600" dirty="0" smtClean="0"/>
                        <a:t>0.27</a:t>
                      </a:r>
                      <a:endParaRPr lang="en-US" sz="1600" dirty="0"/>
                    </a:p>
                  </a:txBody>
                  <a:tcPr anchor="ctr"/>
                </a:tc>
                <a:tc>
                  <a:txBody>
                    <a:bodyPr/>
                    <a:lstStyle/>
                    <a:p>
                      <a:pPr algn="ctr"/>
                      <a:r>
                        <a:rPr lang="en-US" sz="1600" dirty="0" smtClean="0"/>
                        <a:t>0-1</a:t>
                      </a:r>
                      <a:endParaRPr lang="en-US" sz="1600" dirty="0"/>
                    </a:p>
                  </a:txBody>
                  <a:tcPr anchor="ctr"/>
                </a:tc>
                <a:tc>
                  <a:txBody>
                    <a:bodyPr/>
                    <a:lstStyle/>
                    <a:p>
                      <a:pPr algn="ctr"/>
                      <a:r>
                        <a:rPr lang="en-US" sz="1600" dirty="0" smtClean="0"/>
                        <a:t>44</a:t>
                      </a:r>
                      <a:endParaRPr lang="en-US" sz="1600" dirty="0"/>
                    </a:p>
                  </a:txBody>
                  <a:tcPr anchor="ctr"/>
                </a:tc>
                <a:tc>
                  <a:txBody>
                    <a:bodyPr/>
                    <a:lstStyle/>
                    <a:p>
                      <a:pPr algn="ctr"/>
                      <a:r>
                        <a:rPr lang="en-US" sz="1600" dirty="0" smtClean="0"/>
                        <a:t>138</a:t>
                      </a:r>
                      <a:endParaRPr lang="en-US" sz="1600" dirty="0"/>
                    </a:p>
                  </a:txBody>
                  <a:tcPr anchor="ctr"/>
                </a:tc>
              </a:tr>
            </a:tbl>
          </a:graphicData>
        </a:graphic>
      </p:graphicFrame>
      <p:sp>
        <p:nvSpPr>
          <p:cNvPr id="6" name="Rectangle 5"/>
          <p:cNvSpPr/>
          <p:nvPr/>
        </p:nvSpPr>
        <p:spPr>
          <a:xfrm>
            <a:off x="-19050" y="-62389"/>
            <a:ext cx="8324850" cy="1061829"/>
          </a:xfrm>
          <a:prstGeom prst="rect">
            <a:avLst/>
          </a:prstGeom>
        </p:spPr>
        <p:txBody>
          <a:bodyPr wrap="square">
            <a:spAutoFit/>
          </a:bodyPr>
          <a:lstStyle/>
          <a:p>
            <a:r>
              <a:rPr lang="en-US" sz="2100" b="1" dirty="0">
                <a:solidFill>
                  <a:schemeClr val="bg1"/>
                </a:solidFill>
              </a:rPr>
              <a:t>Lebanon still suffers from important weaknesses in terms of ICT development that hinder its capacity to take full advantage of the benefits accruing from the deployment and use of advanced technologies</a:t>
            </a:r>
          </a:p>
        </p:txBody>
      </p:sp>
      <p:sp>
        <p:nvSpPr>
          <p:cNvPr id="7" name="TextBox 32"/>
          <p:cNvSpPr txBox="1">
            <a:spLocks noChangeArrowheads="1"/>
          </p:cNvSpPr>
          <p:nvPr/>
        </p:nvSpPr>
        <p:spPr bwMode="auto">
          <a:xfrm>
            <a:off x="2303585" y="6400800"/>
            <a:ext cx="684041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r>
              <a:rPr lang="en-US" sz="1100" i="1" dirty="0">
                <a:latin typeface="Calibri" pitchFamily="34" charset="0"/>
              </a:rPr>
              <a:t>Sources</a:t>
            </a:r>
            <a:r>
              <a:rPr lang="en-US" sz="1100" i="1" dirty="0" smtClean="0">
                <a:latin typeface="Calibri" pitchFamily="34" charset="0"/>
              </a:rPr>
              <a:t>: World Economic Forum 2012</a:t>
            </a:r>
            <a:endParaRPr lang="en-US" sz="1100" i="1" dirty="0">
              <a:latin typeface="Calibri" pitchFamily="34" charset="0"/>
            </a:endParaRPr>
          </a:p>
        </p:txBody>
      </p:sp>
    </p:spTree>
    <p:extLst>
      <p:ext uri="{BB962C8B-B14F-4D97-AF65-F5344CB8AC3E}">
        <p14:creationId xmlns:p14="http://schemas.microsoft.com/office/powerpoint/2010/main" xmlns="" val="1923163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fld id="{1A4B3B73-F4DE-42D6-9917-7FB973CAF3BE}" type="datetime3">
              <a:rPr lang="en-US" smtClean="0"/>
              <a:pPr/>
              <a:t>8 June 2012</a:t>
            </a:fld>
            <a:endParaRPr lang="en-US"/>
          </a:p>
        </p:txBody>
      </p:sp>
      <p:sp>
        <p:nvSpPr>
          <p:cNvPr id="7" name="Slide Number Placeholder 6"/>
          <p:cNvSpPr>
            <a:spLocks noGrp="1"/>
          </p:cNvSpPr>
          <p:nvPr>
            <p:ph type="sldNum" sz="quarter" idx="12"/>
          </p:nvPr>
        </p:nvSpPr>
        <p:spPr>
          <a:xfrm>
            <a:off x="6705600" y="6600974"/>
            <a:ext cx="2133600" cy="365125"/>
          </a:xfrm>
        </p:spPr>
        <p:txBody>
          <a:bodyPr/>
          <a:lstStyle/>
          <a:p>
            <a:fld id="{5B2E4933-3A44-4422-B65D-DEDBD7B6E9FB}" type="slidenum">
              <a:rPr lang="en-US" smtClean="0"/>
              <a:pPr/>
              <a:t>15</a:t>
            </a:fld>
            <a:endParaRPr lang="en-US"/>
          </a:p>
        </p:txBody>
      </p:sp>
      <p:sp>
        <p:nvSpPr>
          <p:cNvPr id="9" name="Footer Placeholder 8"/>
          <p:cNvSpPr>
            <a:spLocks noGrp="1"/>
          </p:cNvSpPr>
          <p:nvPr>
            <p:ph type="ftr" sz="quarter" idx="11"/>
          </p:nvPr>
        </p:nvSpPr>
        <p:spPr>
          <a:xfrm>
            <a:off x="3124200" y="6600974"/>
            <a:ext cx="2895600" cy="365125"/>
          </a:xfrm>
        </p:spPr>
        <p:txBody>
          <a:bodyPr/>
          <a:lstStyle/>
          <a:p>
            <a:r>
              <a:rPr lang="en-US" dirty="0" smtClean="0"/>
              <a:t>www.tra.gov.lb</a:t>
            </a:r>
            <a:endParaRPr lang="en-US" dirty="0"/>
          </a:p>
        </p:txBody>
      </p:sp>
      <p:sp>
        <p:nvSpPr>
          <p:cNvPr id="3" name="Content Placeholder 2"/>
          <p:cNvSpPr>
            <a:spLocks noGrp="1"/>
          </p:cNvSpPr>
          <p:nvPr>
            <p:ph idx="1"/>
          </p:nvPr>
        </p:nvSpPr>
        <p:spPr>
          <a:xfrm>
            <a:off x="1143000" y="2667000"/>
            <a:ext cx="6629400" cy="2667000"/>
          </a:xfrm>
        </p:spPr>
        <p:txBody>
          <a:bodyPr>
            <a:normAutofit/>
          </a:bodyPr>
          <a:lstStyle/>
          <a:p>
            <a:pPr marL="0" indent="0" algn="ctr">
              <a:buNone/>
            </a:pPr>
            <a:r>
              <a:rPr lang="en-US" sz="4000" b="1" dirty="0" smtClean="0"/>
              <a:t>Regulatory and Policy Tools</a:t>
            </a:r>
          </a:p>
        </p:txBody>
      </p:sp>
    </p:spTree>
    <p:extLst>
      <p:ext uri="{BB962C8B-B14F-4D97-AF65-F5344CB8AC3E}">
        <p14:creationId xmlns:p14="http://schemas.microsoft.com/office/powerpoint/2010/main" xmlns="" val="2533445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Footer Placeholder 6"/>
          <p:cNvSpPr>
            <a:spLocks noGrp="1"/>
          </p:cNvSpPr>
          <p:nvPr>
            <p:ph type="ftr" sz="quarter" idx="11"/>
          </p:nvPr>
        </p:nvSpPr>
        <p:spPr/>
        <p:txBody>
          <a:bodyPr/>
          <a:lstStyle/>
          <a:p>
            <a:r>
              <a:rPr lang="en-US" dirty="0" smtClean="0"/>
              <a:t>www.tra.gov.lb</a:t>
            </a:r>
            <a:endParaRPr lang="en-US" dirty="0"/>
          </a:p>
        </p:txBody>
      </p:sp>
      <p:sp>
        <p:nvSpPr>
          <p:cNvPr id="68" name="TextBox 67"/>
          <p:cNvSpPr txBox="1"/>
          <p:nvPr/>
        </p:nvSpPr>
        <p:spPr>
          <a:xfrm>
            <a:off x="6185279" y="1600200"/>
            <a:ext cx="2958721" cy="4419600"/>
          </a:xfrm>
          <a:prstGeom prst="rect">
            <a:avLst/>
          </a:prstGeom>
          <a:solidFill>
            <a:srgbClr val="FFFFFF"/>
          </a:solidFill>
          <a:ln w="25400" cap="flat" cmpd="sng" algn="ctr">
            <a:solidFill>
              <a:srgbClr val="FFFFFF"/>
            </a:solidFill>
            <a:prstDash val="solid"/>
          </a:ln>
          <a:effectLst/>
        </p:spPr>
        <p:txBody>
          <a:bodyPr wrap="square" lIns="0" tIns="0" rIns="0" bIns="0" anchor="ctr">
            <a:noAutofit/>
          </a:bodyPr>
          <a:lstStyle>
            <a:defPPr>
              <a:defRPr lang="en-US"/>
            </a:defPPr>
            <a:lvl1pPr marL="285750" marR="0" lvl="0" indent="-285750" fontAlgn="auto">
              <a:lnSpc>
                <a:spcPct val="100000"/>
              </a:lnSpc>
              <a:spcBef>
                <a:spcPts val="0"/>
              </a:spcBef>
              <a:spcAft>
                <a:spcPts val="0"/>
              </a:spcAft>
              <a:buClrTx/>
              <a:buSzTx/>
              <a:buFont typeface="Wingdings" pitchFamily="2" charset="2"/>
              <a:buChar char="v"/>
              <a:tabLst/>
              <a:defRPr kumimoji="0" sz="1600" i="0" u="none" strike="noStrike" kern="0" cap="none" spc="0" normalizeH="0" baseline="0">
                <a:ln>
                  <a:noFill/>
                </a:ln>
                <a:solidFill>
                  <a:srgbClr val="000000"/>
                </a:solidFill>
                <a:effectLst/>
                <a:uLnTx/>
                <a:uFillTx/>
                <a:ea typeface="ＭＳ Ｐゴシック"/>
              </a:defRPr>
            </a:lvl1pPr>
          </a:lstStyle>
          <a:p>
            <a:pPr>
              <a:buBlip>
                <a:blip r:embed="rId2"/>
              </a:buBlip>
            </a:pPr>
            <a:endParaRPr lang="en-US" dirty="0"/>
          </a:p>
          <a:p>
            <a:pPr>
              <a:buBlip>
                <a:blip r:embed="rId2"/>
              </a:buBlip>
            </a:pPr>
            <a:r>
              <a:rPr lang="en-US" dirty="0"/>
              <a:t>Economic Diversification and Growth </a:t>
            </a:r>
          </a:p>
          <a:p>
            <a:pPr>
              <a:buBlip>
                <a:blip r:embed="rId2"/>
              </a:buBlip>
            </a:pPr>
            <a:endParaRPr lang="en-US" dirty="0"/>
          </a:p>
          <a:p>
            <a:pPr>
              <a:buBlip>
                <a:blip r:embed="rId2"/>
              </a:buBlip>
            </a:pPr>
            <a:r>
              <a:rPr lang="en-US" dirty="0"/>
              <a:t>Innovation and Productivity </a:t>
            </a:r>
          </a:p>
          <a:p>
            <a:pPr>
              <a:buBlip>
                <a:blip r:embed="rId2"/>
              </a:buBlip>
            </a:pPr>
            <a:endParaRPr lang="en-US" dirty="0"/>
          </a:p>
          <a:p>
            <a:pPr>
              <a:buBlip>
                <a:blip r:embed="rId2"/>
              </a:buBlip>
            </a:pPr>
            <a:r>
              <a:rPr lang="en-US" dirty="0"/>
              <a:t>Access to Education and Healthcare</a:t>
            </a:r>
          </a:p>
          <a:p>
            <a:pPr>
              <a:buBlip>
                <a:blip r:embed="rId2"/>
              </a:buBlip>
            </a:pPr>
            <a:endParaRPr lang="en-US" dirty="0"/>
          </a:p>
          <a:p>
            <a:pPr>
              <a:buBlip>
                <a:blip r:embed="rId2"/>
              </a:buBlip>
            </a:pPr>
            <a:r>
              <a:rPr lang="en-US" dirty="0"/>
              <a:t>Government Modernization</a:t>
            </a:r>
          </a:p>
          <a:p>
            <a:pPr>
              <a:buBlip>
                <a:blip r:embed="rId2"/>
              </a:buBlip>
            </a:pPr>
            <a:endParaRPr lang="en-US" dirty="0"/>
          </a:p>
          <a:p>
            <a:pPr>
              <a:buBlip>
                <a:blip r:embed="rId2"/>
              </a:buBlip>
            </a:pPr>
            <a:r>
              <a:rPr lang="en-US" dirty="0"/>
              <a:t>Social Equity </a:t>
            </a:r>
          </a:p>
          <a:p>
            <a:pPr>
              <a:buBlip>
                <a:blip r:embed="rId2"/>
              </a:buBlip>
            </a:pPr>
            <a:endParaRPr lang="en-US" dirty="0"/>
          </a:p>
          <a:p>
            <a:pPr>
              <a:buBlip>
                <a:blip r:embed="rId2"/>
              </a:buBlip>
            </a:pPr>
            <a:r>
              <a:rPr lang="en-US" dirty="0"/>
              <a:t>Environment Safeguard  </a:t>
            </a:r>
          </a:p>
          <a:p>
            <a:pPr>
              <a:buBlip>
                <a:blip r:embed="rId2"/>
              </a:buBlip>
            </a:pPr>
            <a:endParaRPr lang="en-US" dirty="0"/>
          </a:p>
          <a:p>
            <a:pPr>
              <a:buBlip>
                <a:blip r:embed="rId2"/>
              </a:buBlip>
            </a:pPr>
            <a:r>
              <a:rPr lang="en-US" dirty="0"/>
              <a:t>National Competitiveness</a:t>
            </a:r>
          </a:p>
          <a:p>
            <a:pPr>
              <a:buBlip>
                <a:blip r:embed="rId2"/>
              </a:buBlip>
            </a:pPr>
            <a:endParaRPr lang="en-US" dirty="0"/>
          </a:p>
          <a:p>
            <a:pPr>
              <a:buBlip>
                <a:blip r:embed="rId2"/>
              </a:buBlip>
            </a:pPr>
            <a:r>
              <a:rPr lang="en-US" dirty="0"/>
              <a:t>Sustainable development </a:t>
            </a:r>
          </a:p>
        </p:txBody>
      </p:sp>
      <p:sp>
        <p:nvSpPr>
          <p:cNvPr id="32" name="Slide Number Placeholder 6"/>
          <p:cNvSpPr>
            <a:spLocks noGrp="1"/>
          </p:cNvSpPr>
          <p:nvPr>
            <p:ph type="sldNum" sz="quarter" idx="12"/>
          </p:nvPr>
        </p:nvSpPr>
        <p:spPr>
          <a:xfrm>
            <a:off x="6705600" y="6605651"/>
            <a:ext cx="2133600" cy="365125"/>
          </a:xfrm>
        </p:spPr>
        <p:txBody>
          <a:bodyPr/>
          <a:lstStyle/>
          <a:p>
            <a:fld id="{5B2E4933-3A44-4422-B65D-DEDBD7B6E9FB}" type="slidenum">
              <a:rPr lang="en-US" smtClean="0"/>
              <a:pPr/>
              <a:t>16</a:t>
            </a:fld>
            <a:endParaRPr lang="en-US" dirty="0"/>
          </a:p>
        </p:txBody>
      </p:sp>
      <p:sp>
        <p:nvSpPr>
          <p:cNvPr id="33" name="Text Placeholder 2"/>
          <p:cNvSpPr txBox="1">
            <a:spLocks/>
          </p:cNvSpPr>
          <p:nvPr/>
        </p:nvSpPr>
        <p:spPr>
          <a:xfrm>
            <a:off x="0" y="0"/>
            <a:ext cx="8305800" cy="914400"/>
          </a:xfrm>
          <a:prstGeom prst="rect">
            <a:avLst/>
          </a:prstGeom>
          <a:noFill/>
          <a:ln w="9525">
            <a:noFill/>
            <a:miter lim="800000"/>
            <a:headEnd/>
            <a:tailEnd/>
          </a:ln>
        </p:spPr>
        <p:txBody>
          <a:bodyPr anchor="ctr"/>
          <a:lstStyle>
            <a:lvl1pPr indent="0" fontAlgn="auto">
              <a:spcBef>
                <a:spcPct val="0"/>
              </a:spcBef>
              <a:spcAft>
                <a:spcPts val="0"/>
              </a:spcAft>
              <a:buNone/>
              <a:defRPr lang="en-US" sz="2000" dirty="0" smtClean="0">
                <a:solidFill>
                  <a:schemeClr val="bg1"/>
                </a:solidFill>
                <a:latin typeface="Calibri" pitchFamily="34" charset="0"/>
                <a:ea typeface="ＭＳ Ｐゴシック" pitchFamily="8" charset="-128"/>
              </a:defRPr>
            </a:lvl1pPr>
            <a:lvl2pPr marL="742950" indent="-28575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2pPr>
            <a:lvl3pPr marL="11430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3pPr>
            <a:lvl4pPr marL="16002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4pPr>
            <a:lvl5pPr marL="20574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5pPr>
            <a:lvl6pPr marL="2514600" indent="-228600" fontAlgn="base">
              <a:spcBef>
                <a:spcPct val="20000"/>
              </a:spcBef>
              <a:spcAft>
                <a:spcPct val="0"/>
              </a:spcAft>
              <a:buChar char="»"/>
              <a:defRPr sz="2000"/>
            </a:lvl6pPr>
            <a:lvl7pPr marL="2971800" indent="-228600" fontAlgn="base">
              <a:spcBef>
                <a:spcPct val="20000"/>
              </a:spcBef>
              <a:spcAft>
                <a:spcPct val="0"/>
              </a:spcAft>
              <a:buChar char="»"/>
              <a:defRPr sz="2000"/>
            </a:lvl7pPr>
            <a:lvl8pPr marL="3429000" indent="-228600" fontAlgn="base">
              <a:spcBef>
                <a:spcPct val="20000"/>
              </a:spcBef>
              <a:spcAft>
                <a:spcPct val="0"/>
              </a:spcAft>
              <a:buChar char="»"/>
              <a:defRPr sz="2000"/>
            </a:lvl8pPr>
            <a:lvl9pPr marL="3886200" indent="-228600" fontAlgn="base">
              <a:spcBef>
                <a:spcPct val="20000"/>
              </a:spcBef>
              <a:spcAft>
                <a:spcPct val="0"/>
              </a:spcAft>
              <a:buChar char="»"/>
              <a:defRPr sz="2000"/>
            </a:lvl9pPr>
          </a:lstStyle>
          <a:p>
            <a:r>
              <a:rPr lang="en-US" sz="2200" b="1" dirty="0" smtClean="0"/>
              <a:t>Aspirations </a:t>
            </a:r>
            <a:r>
              <a:rPr lang="en-US" sz="2200" b="1" dirty="0"/>
              <a:t>towards a </a:t>
            </a:r>
            <a:r>
              <a:rPr lang="en-US" sz="2200" b="1" dirty="0" smtClean="0"/>
              <a:t>knowledge-based </a:t>
            </a:r>
            <a:r>
              <a:rPr lang="en-US" sz="2200" b="1" dirty="0"/>
              <a:t>economy should focus on two main </a:t>
            </a:r>
            <a:r>
              <a:rPr lang="en-US" sz="2200" b="1" dirty="0" smtClean="0"/>
              <a:t>ICT policy </a:t>
            </a:r>
            <a:r>
              <a:rPr lang="en-US" sz="2200" b="1" dirty="0"/>
              <a:t>areas: liberalization of the telecom market </a:t>
            </a:r>
            <a:endParaRPr lang="en-US" sz="2200" b="1" dirty="0" smtClean="0"/>
          </a:p>
          <a:p>
            <a:r>
              <a:rPr lang="en-US" sz="2200" b="1" dirty="0" smtClean="0"/>
              <a:t>and </a:t>
            </a:r>
            <a:r>
              <a:rPr lang="en-US" sz="2200" b="1" dirty="0"/>
              <a:t>an </a:t>
            </a:r>
            <a:r>
              <a:rPr lang="en-US" sz="2200" b="1" dirty="0" smtClean="0"/>
              <a:t>ICT development strategy</a:t>
            </a:r>
            <a:endParaRPr lang="en-US" sz="2200" b="1" dirty="0"/>
          </a:p>
        </p:txBody>
      </p:sp>
      <p:grpSp>
        <p:nvGrpSpPr>
          <p:cNvPr id="34" name="Group 33"/>
          <p:cNvGrpSpPr/>
          <p:nvPr/>
        </p:nvGrpSpPr>
        <p:grpSpPr>
          <a:xfrm>
            <a:off x="151048" y="1219200"/>
            <a:ext cx="5944952" cy="5185106"/>
            <a:chOff x="76200" y="1215694"/>
            <a:chExt cx="5944952" cy="5185106"/>
          </a:xfrm>
        </p:grpSpPr>
        <p:sp>
          <p:nvSpPr>
            <p:cNvPr id="35" name="TextBox 34"/>
            <p:cNvSpPr txBox="1"/>
            <p:nvPr/>
          </p:nvSpPr>
          <p:spPr>
            <a:xfrm>
              <a:off x="108853" y="1219200"/>
              <a:ext cx="5072747" cy="685800"/>
            </a:xfrm>
            <a:prstGeom prst="rect">
              <a:avLst/>
            </a:prstGeom>
            <a:solidFill>
              <a:schemeClr val="tx2">
                <a:lumMod val="60000"/>
                <a:lumOff val="40000"/>
              </a:schemeClr>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Calibri" pitchFamily="34" charset="0"/>
                </a:rPr>
                <a:t>National ICT Strategy and Policy </a:t>
              </a:r>
              <a:endParaRPr kumimoji="0" lang="en-US" sz="1600" b="1" i="0" u="none" strike="noStrike" kern="0" cap="none" spc="0" normalizeH="0" baseline="0" noProof="0" dirty="0">
                <a:ln>
                  <a:noFill/>
                </a:ln>
                <a:solidFill>
                  <a:srgbClr val="FFFFFF"/>
                </a:solidFill>
                <a:effectLst/>
                <a:uLnTx/>
                <a:uFillTx/>
                <a:latin typeface="Calibri" pitchFamily="34" charset="0"/>
              </a:endParaRPr>
            </a:p>
          </p:txBody>
        </p:sp>
        <p:sp>
          <p:nvSpPr>
            <p:cNvPr id="36" name="TextBox 35"/>
            <p:cNvSpPr txBox="1"/>
            <p:nvPr/>
          </p:nvSpPr>
          <p:spPr>
            <a:xfrm>
              <a:off x="108853" y="2910546"/>
              <a:ext cx="1251860" cy="688538"/>
            </a:xfrm>
            <a:prstGeom prst="rect">
              <a:avLst/>
            </a:prstGeom>
            <a:solidFill>
              <a:srgbClr val="D4DCFC"/>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rPr>
                <a:t>Liberalization</a:t>
              </a:r>
              <a:endParaRPr kumimoji="0" lang="en-US" sz="1400" b="1" i="0" u="none" strike="noStrike" kern="0" cap="none" spc="0" normalizeH="0" baseline="0" noProof="0" dirty="0">
                <a:ln>
                  <a:noFill/>
                </a:ln>
                <a:solidFill>
                  <a:sysClr val="windowText" lastClr="000000"/>
                </a:solidFill>
                <a:effectLst/>
                <a:uLnTx/>
                <a:uFillTx/>
                <a:latin typeface="Calibri" pitchFamily="34" charset="0"/>
              </a:endParaRPr>
            </a:p>
          </p:txBody>
        </p:sp>
        <p:sp>
          <p:nvSpPr>
            <p:cNvPr id="37" name="TextBox 36"/>
            <p:cNvSpPr txBox="1"/>
            <p:nvPr/>
          </p:nvSpPr>
          <p:spPr>
            <a:xfrm>
              <a:off x="76200" y="2066925"/>
              <a:ext cx="2569026" cy="685800"/>
            </a:xfrm>
            <a:prstGeom prst="rect">
              <a:avLst/>
            </a:prstGeom>
            <a:solidFill>
              <a:schemeClr val="tx2">
                <a:lumMod val="60000"/>
                <a:lumOff val="40000"/>
              </a:schemeClr>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Calibri" pitchFamily="34" charset="0"/>
                </a:rPr>
                <a:t>Telecom Policies </a:t>
              </a:r>
              <a:endParaRPr kumimoji="0" lang="en-US" sz="1600" b="1" i="0" u="none" strike="noStrike" kern="0" cap="none" spc="0" normalizeH="0" baseline="0" noProof="0" dirty="0">
                <a:ln>
                  <a:noFill/>
                </a:ln>
                <a:solidFill>
                  <a:srgbClr val="FFFFFF"/>
                </a:solidFill>
                <a:effectLst/>
                <a:uLnTx/>
                <a:uFillTx/>
                <a:latin typeface="Calibri" pitchFamily="34" charset="0"/>
              </a:endParaRPr>
            </a:p>
          </p:txBody>
        </p:sp>
        <p:sp>
          <p:nvSpPr>
            <p:cNvPr id="38" name="TextBox 37"/>
            <p:cNvSpPr txBox="1"/>
            <p:nvPr/>
          </p:nvSpPr>
          <p:spPr>
            <a:xfrm>
              <a:off x="1428750" y="2910546"/>
              <a:ext cx="1219200" cy="688538"/>
            </a:xfrm>
            <a:prstGeom prst="rect">
              <a:avLst/>
            </a:prstGeom>
            <a:solidFill>
              <a:srgbClr val="D4DCFC"/>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rPr>
                <a:t>Sector Governance &amp; Regulation </a:t>
              </a:r>
              <a:endParaRPr kumimoji="0" lang="en-US" sz="1400" b="1" i="0" u="none" strike="noStrike" kern="0" cap="none" spc="0" normalizeH="0" baseline="0" noProof="0" dirty="0">
                <a:ln>
                  <a:noFill/>
                </a:ln>
                <a:solidFill>
                  <a:sysClr val="windowText" lastClr="000000"/>
                </a:solidFill>
                <a:effectLst/>
                <a:uLnTx/>
                <a:uFillTx/>
                <a:latin typeface="Calibri" pitchFamily="34" charset="0"/>
              </a:endParaRPr>
            </a:p>
          </p:txBody>
        </p:sp>
        <p:sp>
          <p:nvSpPr>
            <p:cNvPr id="39" name="TextBox 38"/>
            <p:cNvSpPr txBox="1"/>
            <p:nvPr/>
          </p:nvSpPr>
          <p:spPr>
            <a:xfrm>
              <a:off x="2714625" y="2910546"/>
              <a:ext cx="1171575" cy="688538"/>
            </a:xfrm>
            <a:prstGeom prst="rect">
              <a:avLst/>
            </a:prstGeom>
            <a:solidFill>
              <a:srgbClr val="D4DCFC"/>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rPr>
                <a:t>National coordination</a:t>
              </a:r>
            </a:p>
          </p:txBody>
        </p:sp>
        <p:sp>
          <p:nvSpPr>
            <p:cNvPr id="40" name="TextBox 39"/>
            <p:cNvSpPr txBox="1"/>
            <p:nvPr/>
          </p:nvSpPr>
          <p:spPr>
            <a:xfrm>
              <a:off x="3948112" y="2910546"/>
              <a:ext cx="1233488" cy="688538"/>
            </a:xfrm>
            <a:prstGeom prst="rect">
              <a:avLst/>
            </a:prstGeom>
            <a:solidFill>
              <a:srgbClr val="D4DCFC"/>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rPr>
                <a:t>Cross Sectorial vision </a:t>
              </a:r>
              <a:endParaRPr kumimoji="0" lang="en-US" sz="1400" b="1" i="0" u="none" strike="noStrike" kern="0" cap="none" spc="0" normalizeH="0" baseline="0" noProof="0" dirty="0">
                <a:ln>
                  <a:noFill/>
                </a:ln>
                <a:solidFill>
                  <a:sysClr val="windowText" lastClr="000000"/>
                </a:solidFill>
                <a:effectLst/>
                <a:uLnTx/>
                <a:uFillTx/>
                <a:latin typeface="Calibri" pitchFamily="34" charset="0"/>
              </a:endParaRPr>
            </a:p>
          </p:txBody>
        </p:sp>
        <p:sp>
          <p:nvSpPr>
            <p:cNvPr id="41" name="Right Arrow 40"/>
            <p:cNvSpPr/>
            <p:nvPr/>
          </p:nvSpPr>
          <p:spPr bwMode="auto">
            <a:xfrm>
              <a:off x="5486399" y="1215694"/>
              <a:ext cx="534753" cy="5185105"/>
            </a:xfrm>
            <a:prstGeom prst="rightArrow">
              <a:avLst>
                <a:gd name="adj1" fmla="val 50000"/>
                <a:gd name="adj2" fmla="val 100000"/>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latin typeface="Calibri" pitchFamily="34" charset="0"/>
                <a:ea typeface="ＭＳ Ｐゴシック"/>
                <a:cs typeface="+mn-cs"/>
              </a:endParaRPr>
            </a:p>
          </p:txBody>
        </p:sp>
        <p:sp>
          <p:nvSpPr>
            <p:cNvPr id="42" name="TextBox 41"/>
            <p:cNvSpPr txBox="1"/>
            <p:nvPr/>
          </p:nvSpPr>
          <p:spPr>
            <a:xfrm>
              <a:off x="108853" y="3962400"/>
              <a:ext cx="1251859" cy="1295400"/>
            </a:xfrm>
            <a:prstGeom prst="rect">
              <a:avLst/>
            </a:prstGeom>
            <a:solidFill>
              <a:srgbClr val="D4DCFC"/>
            </a:solidFill>
            <a:ln>
              <a:solidFill>
                <a:srgbClr val="000000"/>
              </a:solidFill>
            </a:ln>
            <a:effectLst/>
          </p:spPr>
          <p:txBody>
            <a:bodyPr wrap="square" lIns="0" tIns="0" rIns="0" bIns="0" anchor="ctr">
              <a:noAutofit/>
            </a:bodyPr>
            <a:lstStyle/>
            <a:p>
              <a:pPr marR="0" lvl="0" algn="ctr"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smtClean="0">
                  <a:ln>
                    <a:noFill/>
                  </a:ln>
                  <a:solidFill>
                    <a:sysClr val="windowText" lastClr="000000"/>
                  </a:solidFill>
                  <a:effectLst/>
                  <a:uLnTx/>
                  <a:uFillTx/>
                  <a:latin typeface="Calibri" pitchFamily="34" charset="0"/>
                </a:rPr>
                <a:t>Corporatization of LT</a:t>
              </a:r>
              <a:r>
                <a:rPr kumimoji="0" lang="en-US" sz="1400" i="0" u="none" strike="noStrike" kern="0" cap="none" spc="0" normalizeH="0" noProof="0" dirty="0" smtClean="0">
                  <a:ln>
                    <a:noFill/>
                  </a:ln>
                  <a:solidFill>
                    <a:sysClr val="windowText" lastClr="000000"/>
                  </a:solidFill>
                  <a:effectLst/>
                  <a:uLnTx/>
                  <a:uFillTx/>
                  <a:latin typeface="Calibri" pitchFamily="34" charset="0"/>
                </a:rPr>
                <a:t> and Mobile networks</a:t>
              </a:r>
              <a:endParaRPr kumimoji="0" lang="en-US" sz="1400" i="0" u="none" strike="noStrike" kern="0" cap="none" spc="0" normalizeH="0" baseline="0" noProof="0" dirty="0">
                <a:ln>
                  <a:noFill/>
                </a:ln>
                <a:solidFill>
                  <a:sysClr val="windowText" lastClr="000000"/>
                </a:solidFill>
                <a:effectLst/>
                <a:uLnTx/>
                <a:uFillTx/>
                <a:latin typeface="Calibri" pitchFamily="34" charset="0"/>
              </a:endParaRPr>
            </a:p>
          </p:txBody>
        </p:sp>
        <p:sp>
          <p:nvSpPr>
            <p:cNvPr id="43" name="TextBox 42"/>
            <p:cNvSpPr txBox="1"/>
            <p:nvPr/>
          </p:nvSpPr>
          <p:spPr>
            <a:xfrm>
              <a:off x="1428750" y="3962400"/>
              <a:ext cx="1197426" cy="1295400"/>
            </a:xfrm>
            <a:prstGeom prst="rect">
              <a:avLst/>
            </a:prstGeom>
            <a:solidFill>
              <a:srgbClr val="D4DCFC"/>
            </a:solidFill>
            <a:ln>
              <a:solidFill>
                <a:srgbClr val="000000"/>
              </a:solidFill>
            </a:ln>
            <a:effectLst/>
          </p:spPr>
          <p:txBody>
            <a:bodyPr wrap="square" lIns="0" tIns="0" rIns="0" bIns="0" anchor="ctr">
              <a:noAutofit/>
            </a:bodyPr>
            <a:lstStyle/>
            <a:p>
              <a:pPr marR="0" lvl="0" algn="ctr"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smtClean="0">
                  <a:ln>
                    <a:noFill/>
                  </a:ln>
                  <a:solidFill>
                    <a:sysClr val="windowText" lastClr="000000"/>
                  </a:solidFill>
                  <a:effectLst/>
                  <a:uLnTx/>
                  <a:uFillTx/>
                  <a:latin typeface="Calibri" pitchFamily="34" charset="0"/>
                </a:rPr>
                <a:t>SMP</a:t>
              </a:r>
              <a:r>
                <a:rPr lang="en-US" sz="1400" kern="0" dirty="0" smtClean="0">
                  <a:solidFill>
                    <a:sysClr val="windowText" lastClr="000000"/>
                  </a:solidFill>
                  <a:latin typeface="Calibri" pitchFamily="34" charset="0"/>
                </a:rPr>
                <a:t>, Cyber security, Net Neutrality, etc. </a:t>
              </a:r>
              <a:endParaRPr kumimoji="0" lang="en-US" sz="1400" i="0" u="none" strike="noStrike" kern="0" cap="none" spc="0" normalizeH="0" baseline="0" noProof="0" dirty="0">
                <a:ln>
                  <a:noFill/>
                </a:ln>
                <a:solidFill>
                  <a:sysClr val="windowText" lastClr="000000"/>
                </a:solidFill>
                <a:effectLst/>
                <a:uLnTx/>
                <a:uFillTx/>
                <a:latin typeface="Calibri" pitchFamily="34" charset="0"/>
              </a:endParaRPr>
            </a:p>
          </p:txBody>
        </p:sp>
        <p:sp>
          <p:nvSpPr>
            <p:cNvPr id="44" name="TextBox 43"/>
            <p:cNvSpPr txBox="1"/>
            <p:nvPr/>
          </p:nvSpPr>
          <p:spPr>
            <a:xfrm>
              <a:off x="2675172" y="3962400"/>
              <a:ext cx="1211028" cy="1295400"/>
            </a:xfrm>
            <a:prstGeom prst="rect">
              <a:avLst/>
            </a:prstGeom>
            <a:solidFill>
              <a:srgbClr val="D4DCFC"/>
            </a:solidFill>
            <a:ln>
              <a:solidFill>
                <a:srgbClr val="000000"/>
              </a:solidFill>
            </a:ln>
            <a:effectLst/>
          </p:spPr>
          <p:txBody>
            <a:bodyPr wrap="square" lIns="0" tIns="0" rIns="0" bIns="0" anchor="ctr">
              <a:noAutofit/>
            </a:bodyPr>
            <a:lstStyle/>
            <a:p>
              <a:pPr marR="0" lvl="0" algn="ctr"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smtClean="0">
                  <a:ln>
                    <a:noFill/>
                  </a:ln>
                  <a:solidFill>
                    <a:sysClr val="windowText" lastClr="000000"/>
                  </a:solidFill>
                  <a:effectLst/>
                  <a:uLnTx/>
                  <a:uFillTx/>
                  <a:latin typeface="Calibri" pitchFamily="34" charset="0"/>
                </a:rPr>
                <a:t>Promote</a:t>
              </a:r>
              <a:r>
                <a:rPr kumimoji="0" lang="en-US" sz="1400" i="0" u="none" strike="noStrike" kern="0" cap="none" spc="0" normalizeH="0" noProof="0" dirty="0" smtClean="0">
                  <a:ln>
                    <a:noFill/>
                  </a:ln>
                  <a:solidFill>
                    <a:sysClr val="windowText" lastClr="000000"/>
                  </a:solidFill>
                  <a:effectLst/>
                  <a:uLnTx/>
                  <a:uFillTx/>
                  <a:latin typeface="Calibri" pitchFamily="34" charset="0"/>
                </a:rPr>
                <a:t> digital Literacy, develop on-line content, e-commerce</a:t>
              </a:r>
              <a:endParaRPr kumimoji="0" lang="en-US" sz="1400" i="0" u="none" strike="noStrike" kern="0" cap="none" spc="0" normalizeH="0" baseline="0" noProof="0" dirty="0">
                <a:ln>
                  <a:noFill/>
                </a:ln>
                <a:solidFill>
                  <a:sysClr val="windowText" lastClr="000000"/>
                </a:solidFill>
                <a:effectLst/>
                <a:uLnTx/>
                <a:uFillTx/>
                <a:latin typeface="Calibri" pitchFamily="34" charset="0"/>
              </a:endParaRPr>
            </a:p>
          </p:txBody>
        </p:sp>
        <p:sp>
          <p:nvSpPr>
            <p:cNvPr id="45" name="TextBox 44"/>
            <p:cNvSpPr txBox="1"/>
            <p:nvPr/>
          </p:nvSpPr>
          <p:spPr>
            <a:xfrm>
              <a:off x="3948112" y="3962400"/>
              <a:ext cx="1233488" cy="1295400"/>
            </a:xfrm>
            <a:prstGeom prst="rect">
              <a:avLst/>
            </a:prstGeom>
            <a:solidFill>
              <a:srgbClr val="D4DCFC"/>
            </a:solidFill>
            <a:ln>
              <a:solidFill>
                <a:srgbClr val="000000"/>
              </a:solidFill>
            </a:ln>
            <a:effectLst/>
          </p:spPr>
          <p:txBody>
            <a:bodyPr wrap="square" lIns="0" tIns="0" rIns="0" bIns="0" anchor="ctr">
              <a:noAutofit/>
            </a:bodyPr>
            <a:lstStyle/>
            <a:p>
              <a:pPr marR="0" lvl="0" algn="ctr" defTabSz="914400" eaLnBrk="1" fontAlgn="auto" latinLnBrk="0" hangingPunct="1">
                <a:lnSpc>
                  <a:spcPct val="100000"/>
                </a:lnSpc>
                <a:spcBef>
                  <a:spcPts val="0"/>
                </a:spcBef>
                <a:spcAft>
                  <a:spcPts val="0"/>
                </a:spcAft>
                <a:buClrTx/>
                <a:buSzTx/>
                <a:buFontTx/>
                <a:buNone/>
                <a:tabLst/>
                <a:defRPr/>
              </a:pPr>
              <a:r>
                <a:rPr kumimoji="0" lang="en-US" sz="1400" i="0" u="none" strike="noStrike" kern="0" cap="none" spc="0" normalizeH="0" baseline="0" noProof="0" dirty="0" smtClean="0">
                  <a:ln>
                    <a:noFill/>
                  </a:ln>
                  <a:solidFill>
                    <a:sysClr val="windowText" lastClr="000000"/>
                  </a:solidFill>
                  <a:effectLst/>
                  <a:uLnTx/>
                  <a:uFillTx/>
                  <a:latin typeface="Calibri" pitchFamily="34" charset="0"/>
                </a:rPr>
                <a:t>E-education, E-health, Smart grid, E-</a:t>
              </a:r>
              <a:r>
                <a:rPr kumimoji="0" lang="en-US" sz="1400" i="0" u="none" strike="noStrike" kern="0" cap="none" spc="0" normalizeH="0" baseline="0" noProof="0" dirty="0" err="1" smtClean="0">
                  <a:ln>
                    <a:noFill/>
                  </a:ln>
                  <a:solidFill>
                    <a:sysClr val="windowText" lastClr="000000"/>
                  </a:solidFill>
                  <a:effectLst/>
                  <a:uLnTx/>
                  <a:uFillTx/>
                  <a:latin typeface="Calibri" pitchFamily="34" charset="0"/>
                </a:rPr>
                <a:t>gov</a:t>
              </a:r>
              <a:r>
                <a:rPr kumimoji="0" lang="en-US" sz="1400" i="0" u="none" strike="noStrike" kern="0" cap="none" spc="0" normalizeH="0" baseline="0" noProof="0" dirty="0" smtClean="0">
                  <a:ln>
                    <a:noFill/>
                  </a:ln>
                  <a:solidFill>
                    <a:sysClr val="windowText" lastClr="000000"/>
                  </a:solidFill>
                  <a:effectLst/>
                  <a:uLnTx/>
                  <a:uFillTx/>
                  <a:latin typeface="Calibri" pitchFamily="34" charset="0"/>
                </a:rPr>
                <a:t>, transportation</a:t>
              </a:r>
              <a:endParaRPr kumimoji="0" lang="en-US" sz="1400" i="0" u="none" strike="noStrike" kern="0" cap="none" spc="0" normalizeH="0" baseline="0" noProof="0" dirty="0">
                <a:ln>
                  <a:noFill/>
                </a:ln>
                <a:solidFill>
                  <a:sysClr val="windowText" lastClr="000000"/>
                </a:solidFill>
                <a:effectLst/>
                <a:uLnTx/>
                <a:uFillTx/>
                <a:latin typeface="Calibri" pitchFamily="34" charset="0"/>
              </a:endParaRPr>
            </a:p>
          </p:txBody>
        </p:sp>
        <p:cxnSp>
          <p:nvCxnSpPr>
            <p:cNvPr id="46" name="Straight Arrow Connector 45"/>
            <p:cNvCxnSpPr/>
            <p:nvPr/>
          </p:nvCxnSpPr>
          <p:spPr>
            <a:xfrm>
              <a:off x="609600" y="3617117"/>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741367" y="3617117"/>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1962150" y="3638550"/>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2093917" y="3638550"/>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3221033" y="3617117"/>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3352800" y="3617117"/>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4419600" y="3638550"/>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4551367" y="3638550"/>
              <a:ext cx="0" cy="329870"/>
            </a:xfrm>
            <a:prstGeom prst="straightConnector1">
              <a:avLst/>
            </a:prstGeom>
            <a:ln>
              <a:tailEnd type="arrow"/>
            </a:ln>
            <a:effectLst/>
          </p:spPr>
          <p:style>
            <a:lnRef idx="1">
              <a:schemeClr val="accent1"/>
            </a:lnRef>
            <a:fillRef idx="0">
              <a:schemeClr val="accent1"/>
            </a:fillRef>
            <a:effectRef idx="0">
              <a:schemeClr val="accent1"/>
            </a:effectRef>
            <a:fontRef idx="minor">
              <a:schemeClr val="tx1"/>
            </a:fontRef>
          </p:style>
        </p:cxnSp>
        <p:sp>
          <p:nvSpPr>
            <p:cNvPr id="54" name="Rectangle 53"/>
            <p:cNvSpPr/>
            <p:nvPr/>
          </p:nvSpPr>
          <p:spPr bwMode="auto">
            <a:xfrm>
              <a:off x="76200" y="5410200"/>
              <a:ext cx="5110847" cy="990600"/>
            </a:xfrm>
            <a:prstGeom prst="rect">
              <a:avLst/>
            </a:prstGeom>
            <a:solidFill>
              <a:srgbClr val="D4DCFC"/>
            </a:solidFill>
            <a:ln>
              <a:solidFill>
                <a:srgbClr val="000000"/>
              </a:solidFill>
            </a:ln>
            <a:effectLst/>
          </p:spPr>
          <p:txBody>
            <a:bodyPr wrap="square" lIns="0" tIns="0" rIns="0" bIns="0" anchor="ctr">
              <a:noAutofit/>
            </a:bodyPr>
            <a:lstStyle/>
            <a:p>
              <a:pPr marL="114300" indent="-114300" algn="ctr"/>
              <a:r>
                <a:rPr lang="en-US" sz="1400" b="1" kern="0" dirty="0">
                  <a:solidFill>
                    <a:sysClr val="windowText" lastClr="000000"/>
                  </a:solidFill>
                  <a:latin typeface="Calibri" pitchFamily="34" charset="0"/>
                </a:rPr>
                <a:t>LARGE TALENT POTENTIAL </a:t>
              </a:r>
            </a:p>
            <a:p>
              <a:pPr marL="400050" indent="-285750">
                <a:buBlip>
                  <a:blip r:embed="rId2"/>
                </a:buBlip>
              </a:pPr>
              <a:r>
                <a:rPr lang="en-US" sz="1400" kern="0" dirty="0">
                  <a:solidFill>
                    <a:sysClr val="windowText" lastClr="000000"/>
                  </a:solidFill>
                  <a:latin typeface="Calibri" pitchFamily="34" charset="0"/>
                </a:rPr>
                <a:t>Availability of a large, young population</a:t>
              </a:r>
            </a:p>
            <a:p>
              <a:pPr marL="400050" indent="-285750">
                <a:buBlip>
                  <a:blip r:embed="rId2"/>
                </a:buBlip>
              </a:pPr>
              <a:r>
                <a:rPr lang="en-US" sz="1400" kern="0" dirty="0" smtClean="0">
                  <a:solidFill>
                    <a:sysClr val="windowText" lastClr="000000"/>
                  </a:solidFill>
                  <a:latin typeface="Calibri" pitchFamily="34" charset="0"/>
                </a:rPr>
                <a:t>Develop </a:t>
              </a:r>
              <a:r>
                <a:rPr lang="en-US" sz="1400" kern="0" dirty="0">
                  <a:solidFill>
                    <a:sysClr val="windowText" lastClr="000000"/>
                  </a:solidFill>
                  <a:latin typeface="Calibri" pitchFamily="34" charset="0"/>
                </a:rPr>
                <a:t>strong local talent pools</a:t>
              </a:r>
            </a:p>
            <a:p>
              <a:pPr marL="400050" indent="-285750">
                <a:buBlip>
                  <a:blip r:embed="rId2"/>
                </a:buBlip>
              </a:pPr>
              <a:r>
                <a:rPr lang="en-US" sz="1400" kern="0" dirty="0" smtClean="0">
                  <a:solidFill>
                    <a:sysClr val="windowText" lastClr="000000"/>
                  </a:solidFill>
                  <a:latin typeface="Calibri" pitchFamily="34" charset="0"/>
                </a:rPr>
                <a:t>Increased </a:t>
              </a:r>
              <a:r>
                <a:rPr lang="en-US" sz="1400" kern="0" dirty="0">
                  <a:solidFill>
                    <a:sysClr val="windowText" lastClr="000000"/>
                  </a:solidFill>
                  <a:latin typeface="Calibri" pitchFamily="34" charset="0"/>
                </a:rPr>
                <a:t>enrollment into high education and focus on training</a:t>
              </a:r>
            </a:p>
          </p:txBody>
        </p:sp>
      </p:grpSp>
      <p:sp>
        <p:nvSpPr>
          <p:cNvPr id="55" name="TextBox 54"/>
          <p:cNvSpPr txBox="1"/>
          <p:nvPr/>
        </p:nvSpPr>
        <p:spPr>
          <a:xfrm>
            <a:off x="2790825" y="2066925"/>
            <a:ext cx="2466975" cy="685800"/>
          </a:xfrm>
          <a:prstGeom prst="rect">
            <a:avLst/>
          </a:prstGeom>
          <a:solidFill>
            <a:schemeClr val="tx2">
              <a:lumMod val="60000"/>
              <a:lumOff val="40000"/>
            </a:schemeClr>
          </a:solidFill>
          <a:ln>
            <a:solidFill>
              <a:srgbClr val="000000"/>
            </a:solidFill>
          </a:ln>
          <a:effectLst/>
        </p:spPr>
        <p:txBody>
          <a:bodyPr wrap="square" lIns="0" tIns="0" rIns="0" bIns="0" anchor="ctr">
            <a:noAutofit/>
          </a:bodyPr>
          <a:lstStyle/>
          <a:p>
            <a:pPr marL="114300" marR="0" lvl="0" indent="-11430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Calibri" pitchFamily="34" charset="0"/>
              </a:rPr>
              <a:t>ICT Industry Development </a:t>
            </a:r>
            <a:endParaRPr kumimoji="0" lang="en-US" sz="1600" b="1" i="0" u="none" strike="noStrike" kern="0" cap="none" spc="0" normalizeH="0" baseline="0" noProof="0" dirty="0">
              <a:ln>
                <a:noFill/>
              </a:ln>
              <a:solidFill>
                <a:srgbClr val="FFFFFF"/>
              </a:solidFill>
              <a:effectLst/>
              <a:uLnTx/>
              <a:uFillTx/>
              <a:latin typeface="Calibri" pitchFamily="34" charset="0"/>
            </a:endParaRPr>
          </a:p>
        </p:txBody>
      </p:sp>
    </p:spTree>
    <p:extLst>
      <p:ext uri="{BB962C8B-B14F-4D97-AF65-F5344CB8AC3E}">
        <p14:creationId xmlns:p14="http://schemas.microsoft.com/office/powerpoint/2010/main" xmlns="" val="987537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Footer Placeholder 6"/>
          <p:cNvSpPr>
            <a:spLocks noGrp="1"/>
          </p:cNvSpPr>
          <p:nvPr>
            <p:ph type="ftr" sz="quarter" idx="11"/>
          </p:nvPr>
        </p:nvSpPr>
        <p:spPr/>
        <p:txBody>
          <a:bodyPr/>
          <a:lstStyle/>
          <a:p>
            <a:r>
              <a:rPr lang="en-US" dirty="0" smtClean="0"/>
              <a:t>www.tra.gov.lb</a:t>
            </a:r>
            <a:endParaRPr lang="en-US" dirty="0"/>
          </a:p>
        </p:txBody>
      </p:sp>
      <p:grpSp>
        <p:nvGrpSpPr>
          <p:cNvPr id="27" name="Group 26"/>
          <p:cNvGrpSpPr/>
          <p:nvPr/>
        </p:nvGrpSpPr>
        <p:grpSpPr>
          <a:xfrm>
            <a:off x="-172206" y="1371600"/>
            <a:ext cx="4648200" cy="4120999"/>
            <a:chOff x="2086378" y="1398785"/>
            <a:chExt cx="5080716" cy="4299282"/>
          </a:xfrm>
        </p:grpSpPr>
        <p:sp>
          <p:nvSpPr>
            <p:cNvPr id="28" name=" 3"/>
            <p:cNvSpPr/>
            <p:nvPr/>
          </p:nvSpPr>
          <p:spPr>
            <a:xfrm>
              <a:off x="4267200" y="3276601"/>
              <a:ext cx="2421466" cy="2421466"/>
            </a:xfrm>
            <a:prstGeom prst="gear9">
              <a:avLst/>
            </a:prstGeom>
            <a:solidFill>
              <a:srgbClr val="808080">
                <a:lumMod val="50000"/>
              </a:srgbClr>
            </a:solidFill>
            <a:ln w="25400" cap="flat" cmpd="sng" algn="ctr">
              <a:solidFill>
                <a:srgbClr val="FFFFFF">
                  <a:lumMod val="50000"/>
                </a:srgbClr>
              </a:solidFill>
              <a:prstDash val="solid"/>
            </a:ln>
            <a:effectLst/>
          </p:spPr>
        </p:sp>
        <p:sp>
          <p:nvSpPr>
            <p:cNvPr id="29" name=" 3"/>
            <p:cNvSpPr/>
            <p:nvPr/>
          </p:nvSpPr>
          <p:spPr>
            <a:xfrm>
              <a:off x="2819400" y="4114800"/>
              <a:ext cx="1524000" cy="1507066"/>
            </a:xfrm>
            <a:prstGeom prst="gear9">
              <a:avLst/>
            </a:prstGeom>
            <a:solidFill>
              <a:srgbClr val="1B0060"/>
            </a:solidFill>
            <a:ln w="25400" cap="flat" cmpd="sng" algn="ctr">
              <a:solidFill>
                <a:srgbClr val="1B0060"/>
              </a:solidFill>
              <a:prstDash val="solid"/>
            </a:ln>
            <a:effectLst/>
          </p:spPr>
        </p:sp>
        <p:sp>
          <p:nvSpPr>
            <p:cNvPr id="30" name=" 3"/>
            <p:cNvSpPr/>
            <p:nvPr/>
          </p:nvSpPr>
          <p:spPr>
            <a:xfrm rot="20228300">
              <a:off x="3661895" y="2141850"/>
              <a:ext cx="1524000" cy="1507066"/>
            </a:xfrm>
            <a:prstGeom prst="gear9">
              <a:avLst/>
            </a:prstGeom>
            <a:solidFill>
              <a:srgbClr val="1B0060"/>
            </a:solidFill>
            <a:ln w="25400" cap="flat" cmpd="sng" algn="ctr">
              <a:solidFill>
                <a:srgbClr val="1B0060"/>
              </a:solidFill>
              <a:prstDash val="solid"/>
            </a:ln>
            <a:effectLst/>
          </p:spPr>
        </p:sp>
        <p:sp>
          <p:nvSpPr>
            <p:cNvPr id="31" name=" 3"/>
            <p:cNvSpPr/>
            <p:nvPr/>
          </p:nvSpPr>
          <p:spPr>
            <a:xfrm rot="20228300">
              <a:off x="5643094" y="2065649"/>
              <a:ext cx="1524000" cy="1507066"/>
            </a:xfrm>
            <a:prstGeom prst="gear9">
              <a:avLst/>
            </a:prstGeom>
            <a:solidFill>
              <a:srgbClr val="1B0060"/>
            </a:solidFill>
            <a:ln w="25400" cap="flat" cmpd="sng" algn="ctr">
              <a:solidFill>
                <a:srgbClr val="1B0060"/>
              </a:solidFill>
              <a:prstDash val="solid"/>
            </a:ln>
            <a:effectLst/>
          </p:spPr>
        </p:sp>
        <p:sp>
          <p:nvSpPr>
            <p:cNvPr id="32" name="TextBox 31"/>
            <p:cNvSpPr txBox="1"/>
            <p:nvPr/>
          </p:nvSpPr>
          <p:spPr>
            <a:xfrm>
              <a:off x="4038600" y="2743200"/>
              <a:ext cx="762000" cy="3077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all" spc="0" normalizeH="0" baseline="0" noProof="0" dirty="0" smtClean="0">
                  <a:ln>
                    <a:noFill/>
                  </a:ln>
                  <a:solidFill>
                    <a:srgbClr val="FFFFFF"/>
                  </a:solidFill>
                  <a:effectLst/>
                  <a:uLnTx/>
                  <a:uFillTx/>
                  <a:latin typeface="Calibri" pitchFamily="34" charset="0"/>
                </a:rPr>
                <a:t>Users</a:t>
              </a:r>
              <a:endParaRPr kumimoji="0" lang="en-US" sz="1400" b="1" i="0" u="none" strike="noStrike" kern="0" cap="all" spc="0" normalizeH="0" baseline="0" noProof="0" dirty="0">
                <a:ln>
                  <a:noFill/>
                </a:ln>
                <a:solidFill>
                  <a:srgbClr val="FFFFFF"/>
                </a:solidFill>
                <a:effectLst/>
                <a:uLnTx/>
                <a:uFillTx/>
                <a:latin typeface="Calibri" pitchFamily="34" charset="0"/>
              </a:endParaRPr>
            </a:p>
          </p:txBody>
        </p:sp>
        <p:sp>
          <p:nvSpPr>
            <p:cNvPr id="33" name="TextBox 32"/>
            <p:cNvSpPr txBox="1"/>
            <p:nvPr/>
          </p:nvSpPr>
          <p:spPr>
            <a:xfrm>
              <a:off x="2883125" y="4661506"/>
              <a:ext cx="1452094" cy="545856"/>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all" spc="0" normalizeH="0" baseline="0" noProof="0" dirty="0" smtClean="0">
                  <a:ln>
                    <a:noFill/>
                  </a:ln>
                  <a:solidFill>
                    <a:srgbClr val="FFFFFF"/>
                  </a:solidFill>
                  <a:effectLst/>
                  <a:uLnTx/>
                  <a:uFillTx/>
                  <a:latin typeface="Calibri" pitchFamily="34" charset="0"/>
                </a:rPr>
                <a:t>Applications</a:t>
              </a:r>
            </a:p>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cap="all" dirty="0" smtClean="0">
                  <a:solidFill>
                    <a:srgbClr val="FFFFFF"/>
                  </a:solidFill>
                  <a:latin typeface="Calibri" pitchFamily="34" charset="0"/>
                </a:rPr>
                <a:t>&amp; CONTENT</a:t>
              </a:r>
              <a:endParaRPr kumimoji="0" lang="en-US" sz="1400" b="1" i="0" u="none" strike="noStrike" kern="0" cap="all" spc="0" normalizeH="0" baseline="0" noProof="0" dirty="0">
                <a:ln>
                  <a:noFill/>
                </a:ln>
                <a:solidFill>
                  <a:srgbClr val="FFFFFF"/>
                </a:solidFill>
                <a:effectLst/>
                <a:uLnTx/>
                <a:uFillTx/>
                <a:latin typeface="Calibri" pitchFamily="34" charset="0"/>
              </a:endParaRPr>
            </a:p>
          </p:txBody>
        </p:sp>
        <p:sp>
          <p:nvSpPr>
            <p:cNvPr id="34" name="TextBox 33"/>
            <p:cNvSpPr txBox="1"/>
            <p:nvPr/>
          </p:nvSpPr>
          <p:spPr>
            <a:xfrm>
              <a:off x="5926623" y="2607909"/>
              <a:ext cx="990600" cy="3077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all" spc="0" normalizeH="0" baseline="0" noProof="0" dirty="0" smtClean="0">
                  <a:ln>
                    <a:noFill/>
                  </a:ln>
                  <a:solidFill>
                    <a:srgbClr val="FFFFFF"/>
                  </a:solidFill>
                  <a:effectLst/>
                  <a:uLnTx/>
                  <a:uFillTx/>
                  <a:latin typeface="Calibri" pitchFamily="34" charset="0"/>
                </a:rPr>
                <a:t>services</a:t>
              </a:r>
              <a:endParaRPr kumimoji="0" lang="en-US" sz="1400" b="1" i="0" u="none" strike="noStrike" kern="0" cap="all" spc="0" normalizeH="0" baseline="0" noProof="0" dirty="0">
                <a:ln>
                  <a:noFill/>
                </a:ln>
                <a:solidFill>
                  <a:srgbClr val="FFFFFF"/>
                </a:solidFill>
                <a:effectLst/>
                <a:uLnTx/>
                <a:uFillTx/>
                <a:latin typeface="Calibri" pitchFamily="34" charset="0"/>
              </a:endParaRPr>
            </a:p>
          </p:txBody>
        </p:sp>
        <p:sp>
          <p:nvSpPr>
            <p:cNvPr id="35" name="TextBox 34"/>
            <p:cNvSpPr txBox="1"/>
            <p:nvPr/>
          </p:nvSpPr>
          <p:spPr>
            <a:xfrm>
              <a:off x="4514743" y="3863179"/>
              <a:ext cx="2001810" cy="112382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all" spc="0" normalizeH="0" baseline="0" noProof="0" dirty="0" smtClean="0">
                  <a:ln>
                    <a:noFill/>
                  </a:ln>
                  <a:solidFill>
                    <a:srgbClr val="FFFFFF"/>
                  </a:solidFill>
                  <a:effectLst/>
                  <a:uLnTx/>
                  <a:uFillTx/>
                  <a:latin typeface="Calibri" pitchFamily="34" charset="0"/>
                </a:rPr>
                <a:t>Reliable &amp;</a:t>
              </a:r>
              <a:r>
                <a:rPr kumimoji="0" lang="en-US" sz="1600" b="1" i="0" u="none" strike="noStrike" kern="0" cap="all" spc="0" normalizeH="0" noProof="0" dirty="0" smtClean="0">
                  <a:ln>
                    <a:noFill/>
                  </a:ln>
                  <a:solidFill>
                    <a:srgbClr val="FFFFFF"/>
                  </a:solidFill>
                  <a:effectLst/>
                  <a:uLnTx/>
                  <a:uFillTx/>
                  <a:latin typeface="Calibri" pitchFamily="34" charset="0"/>
                </a:rPr>
                <a:t> Advanced </a:t>
              </a:r>
              <a:r>
                <a:rPr kumimoji="0" lang="en-US" sz="1600" b="1" i="0" u="none" strike="noStrike" kern="0" cap="all" spc="0" normalizeH="0" baseline="0" noProof="0" dirty="0" smtClean="0">
                  <a:ln>
                    <a:noFill/>
                  </a:ln>
                  <a:solidFill>
                    <a:srgbClr val="FFFFFF"/>
                  </a:solidFill>
                  <a:effectLst/>
                  <a:uLnTx/>
                  <a:uFillTx/>
                  <a:latin typeface="Calibri" pitchFamily="34" charset="0"/>
                </a:rPr>
                <a:t>TELECOM</a:t>
              </a:r>
              <a:r>
                <a:rPr kumimoji="0" lang="en-US" sz="1600" b="1" i="0" u="none" strike="noStrike" kern="0" cap="all" spc="0" normalizeH="0" noProof="0" dirty="0" smtClean="0">
                  <a:ln>
                    <a:noFill/>
                  </a:ln>
                  <a:solidFill>
                    <a:srgbClr val="FFFFFF"/>
                  </a:solidFill>
                  <a:effectLst/>
                  <a:uLnTx/>
                  <a:uFillTx/>
                  <a:latin typeface="Calibri" pitchFamily="34" charset="0"/>
                </a:rPr>
                <a:t> infrastructure</a:t>
              </a:r>
              <a:endParaRPr kumimoji="0" lang="en-US" sz="1600" b="1" i="0" u="none" strike="noStrike" kern="0" cap="all" spc="0" normalizeH="0" baseline="0" noProof="0" dirty="0">
                <a:ln>
                  <a:noFill/>
                </a:ln>
                <a:solidFill>
                  <a:srgbClr val="FFFFFF"/>
                </a:solidFill>
                <a:effectLst/>
                <a:uLnTx/>
                <a:uFillTx/>
                <a:latin typeface="Calibri" pitchFamily="34" charset="0"/>
              </a:endParaRPr>
            </a:p>
          </p:txBody>
        </p:sp>
        <p:sp>
          <p:nvSpPr>
            <p:cNvPr id="36" name="TextBox 35"/>
            <p:cNvSpPr txBox="1"/>
            <p:nvPr/>
          </p:nvSpPr>
          <p:spPr>
            <a:xfrm>
              <a:off x="5856096" y="1398785"/>
              <a:ext cx="1193857" cy="32109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rPr>
                <a:t>Availability</a:t>
              </a:r>
              <a:endParaRPr kumimoji="0" lang="en-US" sz="1400" b="0" i="0" u="none" strike="noStrike" kern="0" cap="none" spc="0" normalizeH="0" baseline="0" noProof="0" dirty="0">
                <a:ln>
                  <a:noFill/>
                </a:ln>
                <a:solidFill>
                  <a:sysClr val="windowText" lastClr="000000"/>
                </a:solidFill>
                <a:effectLst/>
                <a:uLnTx/>
                <a:uFillTx/>
              </a:endParaRPr>
            </a:p>
          </p:txBody>
        </p:sp>
        <p:sp>
          <p:nvSpPr>
            <p:cNvPr id="37" name="TextBox 36"/>
            <p:cNvSpPr txBox="1"/>
            <p:nvPr/>
          </p:nvSpPr>
          <p:spPr>
            <a:xfrm>
              <a:off x="2086378" y="3656752"/>
              <a:ext cx="1066798" cy="32109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rPr>
                <a:t>Usage</a:t>
              </a:r>
              <a:endParaRPr kumimoji="0" lang="en-US" sz="1400" b="0" i="0" u="none" strike="noStrike" kern="0" cap="none" spc="0" normalizeH="0" baseline="0" noProof="0" dirty="0">
                <a:ln>
                  <a:noFill/>
                </a:ln>
                <a:solidFill>
                  <a:sysClr val="windowText" lastClr="000000"/>
                </a:solidFill>
                <a:effectLst/>
                <a:uLnTx/>
                <a:uFillTx/>
              </a:endParaRPr>
            </a:p>
          </p:txBody>
        </p:sp>
        <p:sp>
          <p:nvSpPr>
            <p:cNvPr id="38" name="TextBox 37"/>
            <p:cNvSpPr txBox="1"/>
            <p:nvPr/>
          </p:nvSpPr>
          <p:spPr>
            <a:xfrm>
              <a:off x="2441189" y="1656688"/>
              <a:ext cx="1241760" cy="32109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Text" lastClr="000000"/>
                  </a:solidFill>
                  <a:effectLst/>
                  <a:uLnTx/>
                  <a:uFillTx/>
                  <a:latin typeface="Calibri" pitchFamily="34" charset="0"/>
                  <a:ea typeface="ＭＳ Ｐゴシック" pitchFamily="1" charset="-128"/>
                </a:rPr>
                <a:t>Affordability</a:t>
              </a:r>
            </a:p>
          </p:txBody>
        </p:sp>
      </p:grpSp>
      <p:sp>
        <p:nvSpPr>
          <p:cNvPr id="24" name="Slide Number Placeholder 6"/>
          <p:cNvSpPr>
            <a:spLocks noGrp="1"/>
          </p:cNvSpPr>
          <p:nvPr>
            <p:ph type="sldNum" sz="quarter" idx="12"/>
          </p:nvPr>
        </p:nvSpPr>
        <p:spPr>
          <a:xfrm>
            <a:off x="6705600" y="6569075"/>
            <a:ext cx="2133600" cy="365125"/>
          </a:xfrm>
        </p:spPr>
        <p:txBody>
          <a:bodyPr/>
          <a:lstStyle/>
          <a:p>
            <a:fld id="{5B2E4933-3A44-4422-B65D-DEDBD7B6E9FB}" type="slidenum">
              <a:rPr lang="en-US" smtClean="0"/>
              <a:pPr/>
              <a:t>17</a:t>
            </a:fld>
            <a:endParaRPr lang="en-US"/>
          </a:p>
        </p:txBody>
      </p:sp>
      <p:sp>
        <p:nvSpPr>
          <p:cNvPr id="44" name="Text Placeholder 2"/>
          <p:cNvSpPr txBox="1">
            <a:spLocks/>
          </p:cNvSpPr>
          <p:nvPr/>
        </p:nvSpPr>
        <p:spPr>
          <a:xfrm>
            <a:off x="-1" y="0"/>
            <a:ext cx="8588179" cy="914400"/>
          </a:xfrm>
          <a:prstGeom prst="rect">
            <a:avLst/>
          </a:prstGeom>
          <a:noFill/>
          <a:ln w="9525">
            <a:noFill/>
            <a:miter lim="800000"/>
            <a:headEnd/>
            <a:tailEnd/>
          </a:ln>
        </p:spPr>
        <p:txBody>
          <a:bodyPr anchor="ctr"/>
          <a:lstStyle>
            <a:lvl1pPr indent="0" fontAlgn="auto">
              <a:spcBef>
                <a:spcPct val="0"/>
              </a:spcBef>
              <a:spcAft>
                <a:spcPts val="0"/>
              </a:spcAft>
              <a:buNone/>
              <a:defRPr lang="en-US" sz="2000" dirty="0" smtClean="0">
                <a:solidFill>
                  <a:schemeClr val="bg1"/>
                </a:solidFill>
                <a:latin typeface="Calibri" pitchFamily="34" charset="0"/>
                <a:ea typeface="ＭＳ Ｐゴシック" pitchFamily="8" charset="-128"/>
              </a:defRPr>
            </a:lvl1pPr>
            <a:lvl2pPr marL="742950" indent="-28575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2pPr>
            <a:lvl3pPr marL="11430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3pPr>
            <a:lvl4pPr marL="16002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4pPr>
            <a:lvl5pPr marL="20574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5pPr>
            <a:lvl6pPr marL="2514600" indent="-228600" fontAlgn="base">
              <a:spcBef>
                <a:spcPct val="20000"/>
              </a:spcBef>
              <a:spcAft>
                <a:spcPct val="0"/>
              </a:spcAft>
              <a:buChar char="»"/>
              <a:defRPr sz="2000"/>
            </a:lvl6pPr>
            <a:lvl7pPr marL="2971800" indent="-228600" fontAlgn="base">
              <a:spcBef>
                <a:spcPct val="20000"/>
              </a:spcBef>
              <a:spcAft>
                <a:spcPct val="0"/>
              </a:spcAft>
              <a:buChar char="»"/>
              <a:defRPr sz="2000"/>
            </a:lvl7pPr>
            <a:lvl8pPr marL="3429000" indent="-228600" fontAlgn="base">
              <a:spcBef>
                <a:spcPct val="20000"/>
              </a:spcBef>
              <a:spcAft>
                <a:spcPct val="0"/>
              </a:spcAft>
              <a:buChar char="»"/>
              <a:defRPr sz="2000"/>
            </a:lvl8pPr>
            <a:lvl9pPr marL="3886200" indent="-228600" fontAlgn="base">
              <a:spcBef>
                <a:spcPct val="20000"/>
              </a:spcBef>
              <a:spcAft>
                <a:spcPct val="0"/>
              </a:spcAft>
              <a:buChar char="»"/>
              <a:defRPr sz="2000"/>
            </a:lvl9pPr>
          </a:lstStyle>
          <a:p>
            <a:r>
              <a:rPr lang="en-US" sz="2200" b="1" dirty="0"/>
              <a:t>The development of </a:t>
            </a:r>
            <a:r>
              <a:rPr lang="en-US" sz="2200" b="1" dirty="0" smtClean="0"/>
              <a:t>the ICT sector in </a:t>
            </a:r>
            <a:r>
              <a:rPr lang="en-US" sz="2200" b="1" dirty="0"/>
              <a:t>Lebanon is hindered by a </a:t>
            </a:r>
            <a:r>
              <a:rPr lang="en-US" sz="2200" b="1" dirty="0" smtClean="0"/>
              <a:t>slow </a:t>
            </a:r>
            <a:r>
              <a:rPr lang="en-US" sz="2200" b="1" dirty="0"/>
              <a:t>decision making process and </a:t>
            </a:r>
            <a:r>
              <a:rPr lang="en-US" sz="2200" b="1" dirty="0" smtClean="0"/>
              <a:t>a lack </a:t>
            </a:r>
            <a:r>
              <a:rPr lang="en-US" sz="2200" b="1" dirty="0"/>
              <a:t>of consensus on the current </a:t>
            </a:r>
            <a:endParaRPr lang="en-US" sz="2200" b="1" dirty="0" smtClean="0"/>
          </a:p>
          <a:p>
            <a:r>
              <a:rPr lang="en-US" sz="2200" b="1" dirty="0" smtClean="0"/>
              <a:t>policies </a:t>
            </a:r>
            <a:r>
              <a:rPr lang="en-US" sz="2200" b="1" dirty="0"/>
              <a:t>and laws as well as future directions</a:t>
            </a:r>
          </a:p>
        </p:txBody>
      </p:sp>
      <p:sp>
        <p:nvSpPr>
          <p:cNvPr id="20" name="Circular Arrow 19"/>
          <p:cNvSpPr/>
          <p:nvPr/>
        </p:nvSpPr>
        <p:spPr>
          <a:xfrm rot="1759897">
            <a:off x="760915" y="1651928"/>
            <a:ext cx="2427287" cy="2240573"/>
          </a:xfrm>
          <a:prstGeom prst="circularArrow">
            <a:avLst>
              <a:gd name="adj1" fmla="val 5984"/>
              <a:gd name="adj2" fmla="val 394124"/>
              <a:gd name="adj3" fmla="val 13313824"/>
              <a:gd name="adj4" fmla="val 9453474"/>
              <a:gd name="adj5" fmla="val 6981"/>
            </a:avLst>
          </a:prstGeom>
          <a:noFill/>
          <a:ln w="22225">
            <a:solidFill>
              <a:srgbClr val="1B0060"/>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1" name="Circular Arrow 20"/>
          <p:cNvSpPr/>
          <p:nvPr/>
        </p:nvSpPr>
        <p:spPr>
          <a:xfrm rot="5400000">
            <a:off x="2574744" y="1698471"/>
            <a:ext cx="2368550" cy="2171700"/>
          </a:xfrm>
          <a:prstGeom prst="circularArrow">
            <a:avLst>
              <a:gd name="adj1" fmla="val 5984"/>
              <a:gd name="adj2" fmla="val 394124"/>
              <a:gd name="adj3" fmla="val 13313824"/>
              <a:gd name="adj4" fmla="val 9453474"/>
              <a:gd name="adj5" fmla="val 6981"/>
            </a:avLst>
          </a:prstGeom>
          <a:noFill/>
          <a:ln w="22225">
            <a:solidFill>
              <a:srgbClr val="1B0060"/>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2" name=" 3"/>
          <p:cNvSpPr/>
          <p:nvPr/>
        </p:nvSpPr>
        <p:spPr>
          <a:xfrm rot="646255">
            <a:off x="140836" y="3552327"/>
            <a:ext cx="2251075" cy="1931377"/>
          </a:xfrm>
          <a:prstGeom prst="leftCircularArrow">
            <a:avLst>
              <a:gd name="adj1" fmla="val 6452"/>
              <a:gd name="adj2" fmla="val 429999"/>
              <a:gd name="adj3" fmla="val 10489124"/>
              <a:gd name="adj4" fmla="val 14837806"/>
              <a:gd name="adj5" fmla="val 7527"/>
            </a:avLst>
          </a:prstGeom>
          <a:noFill/>
          <a:ln w="25400">
            <a:solidFill>
              <a:srgbClr val="1B0060"/>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3" name="Circular Arrow 22"/>
          <p:cNvSpPr/>
          <p:nvPr/>
        </p:nvSpPr>
        <p:spPr>
          <a:xfrm rot="1182214">
            <a:off x="1704481" y="2968420"/>
            <a:ext cx="2750526" cy="2979737"/>
          </a:xfrm>
          <a:prstGeom prst="circularArrow">
            <a:avLst>
              <a:gd name="adj1" fmla="val 4878"/>
              <a:gd name="adj2" fmla="val 312630"/>
              <a:gd name="adj3" fmla="val 3158666"/>
              <a:gd name="adj4" fmla="val 19794626"/>
              <a:gd name="adj5" fmla="val 5691"/>
            </a:avLst>
          </a:prstGeom>
          <a:solidFill>
            <a:srgbClr val="C0000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5" name="Pentagon 24"/>
          <p:cNvSpPr/>
          <p:nvPr/>
        </p:nvSpPr>
        <p:spPr bwMode="auto">
          <a:xfrm>
            <a:off x="5800725" y="1828800"/>
            <a:ext cx="2971800" cy="4379357"/>
          </a:xfrm>
          <a:prstGeom prst="homePlate">
            <a:avLst>
              <a:gd name="adj" fmla="val 0"/>
            </a:avLst>
          </a:prstGeom>
          <a:noFill/>
          <a:ln w="3175" cap="flat" cmpd="sng" algn="ctr">
            <a:solidFill>
              <a:srgbClr val="20005F"/>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285750" indent="-285750" eaLnBrk="0" hangingPunct="0">
              <a:buBlip>
                <a:blip r:embed="rId2"/>
              </a:buBlip>
            </a:pPr>
            <a:r>
              <a:rPr lang="en-US" sz="1600" kern="0" dirty="0">
                <a:solidFill>
                  <a:srgbClr val="000000"/>
                </a:solidFill>
                <a:latin typeface="Calibri" pitchFamily="34" charset="0"/>
                <a:ea typeface="ＭＳ Ｐゴシック" pitchFamily="1" charset="-128"/>
              </a:rPr>
              <a:t>Lack of political consensus </a:t>
            </a:r>
            <a:r>
              <a:rPr lang="en-US" sz="1600" kern="0" dirty="0" smtClean="0">
                <a:solidFill>
                  <a:srgbClr val="000000"/>
                </a:solidFill>
                <a:latin typeface="Calibri" pitchFamily="34" charset="0"/>
                <a:ea typeface="ＭＳ Ｐゴシック" pitchFamily="1" charset="-128"/>
              </a:rPr>
              <a:t>regarding the Telecom </a:t>
            </a:r>
            <a:r>
              <a:rPr lang="en-US" sz="1600" kern="0" dirty="0">
                <a:solidFill>
                  <a:srgbClr val="000000"/>
                </a:solidFill>
                <a:latin typeface="Calibri" pitchFamily="34" charset="0"/>
                <a:ea typeface="ＭＳ Ｐゴシック" pitchFamily="1" charset="-128"/>
              </a:rPr>
              <a:t>Law </a:t>
            </a:r>
            <a:r>
              <a:rPr lang="en-US" sz="1600" kern="0" dirty="0" smtClean="0">
                <a:solidFill>
                  <a:srgbClr val="000000"/>
                </a:solidFill>
                <a:latin typeface="Calibri" pitchFamily="34" charset="0"/>
                <a:ea typeface="ＭＳ Ｐゴシック" pitchFamily="1" charset="-128"/>
              </a:rPr>
              <a:t>431</a:t>
            </a:r>
            <a:endParaRPr lang="en-US" sz="1600" kern="0" dirty="0">
              <a:solidFill>
                <a:srgbClr val="000000"/>
              </a:solidFill>
              <a:latin typeface="Calibri" pitchFamily="34" charset="0"/>
              <a:ea typeface="ＭＳ Ｐゴシック" pitchFamily="1" charset="-128"/>
            </a:endParaRPr>
          </a:p>
          <a:p>
            <a:pPr marL="285750" marR="0" lvl="0" indent="-285750" defTabSz="914400" eaLnBrk="0" fontAlgn="auto" latinLnBrk="0" hangingPunct="0">
              <a:lnSpc>
                <a:spcPct val="100000"/>
              </a:lnSpc>
              <a:spcBef>
                <a:spcPts val="0"/>
              </a:spcBef>
              <a:spcAft>
                <a:spcPts val="0"/>
              </a:spcAft>
              <a:buClrTx/>
              <a:buSzTx/>
              <a:buBlip>
                <a:blip r:embed="rId2"/>
              </a:buBlip>
              <a:tabLst/>
              <a:defRPr/>
            </a:pPr>
            <a:endParaRPr kumimoji="0" lang="en-US" sz="1600" i="0" u="none" strike="noStrike" kern="0" cap="none" spc="0" normalizeH="0" baseline="0" noProof="0" dirty="0" smtClean="0">
              <a:ln>
                <a:noFill/>
              </a:ln>
              <a:solidFill>
                <a:srgbClr val="000000"/>
              </a:solidFill>
              <a:effectLst/>
              <a:uLnTx/>
              <a:uFillTx/>
              <a:latin typeface="Calibri" pitchFamily="34" charset="0"/>
              <a:ea typeface="ＭＳ Ｐゴシック" pitchFamily="1" charset="-128"/>
            </a:endParaRPr>
          </a:p>
          <a:p>
            <a:pPr marL="285750" marR="0" lvl="0" indent="-285750" defTabSz="914400" eaLnBrk="0" fontAlgn="auto" latinLnBrk="0" hangingPunct="0">
              <a:lnSpc>
                <a:spcPct val="100000"/>
              </a:lnSpc>
              <a:spcBef>
                <a:spcPts val="0"/>
              </a:spcBef>
              <a:spcAft>
                <a:spcPts val="0"/>
              </a:spcAft>
              <a:buClrTx/>
              <a:buSzTx/>
              <a:buBlip>
                <a:blip r:embed="rId2"/>
              </a:buBlip>
              <a:tabLst/>
              <a:defRPr/>
            </a:pPr>
            <a:r>
              <a:rPr kumimoji="0" lang="en-US" sz="1600" i="0" u="none" strike="noStrike" kern="0" cap="none" spc="0" normalizeH="0" baseline="0" noProof="0" dirty="0" smtClean="0">
                <a:ln>
                  <a:noFill/>
                </a:ln>
                <a:solidFill>
                  <a:srgbClr val="000000"/>
                </a:solidFill>
                <a:effectLst/>
                <a:uLnTx/>
                <a:uFillTx/>
                <a:latin typeface="Calibri" pitchFamily="34" charset="0"/>
                <a:ea typeface="ＭＳ Ｐゴシック" pitchFamily="1" charset="-128"/>
              </a:rPr>
              <a:t>Very low government engagement in the enactment of modern laws and policies</a:t>
            </a:r>
          </a:p>
          <a:p>
            <a:pPr marR="0" lvl="0" defTabSz="914400" eaLnBrk="0" fontAlgn="auto" latinLnBrk="0" hangingPunct="0">
              <a:lnSpc>
                <a:spcPct val="100000"/>
              </a:lnSpc>
              <a:spcBef>
                <a:spcPts val="0"/>
              </a:spcBef>
              <a:spcAft>
                <a:spcPts val="0"/>
              </a:spcAft>
              <a:buClrTx/>
              <a:buSzTx/>
              <a:tabLst/>
              <a:defRPr/>
            </a:pPr>
            <a:endParaRPr kumimoji="0" lang="en-US" sz="1600" i="0" u="none" strike="noStrike" kern="0" cap="none" spc="0" normalizeH="0" baseline="0" noProof="0" dirty="0" smtClean="0">
              <a:ln>
                <a:noFill/>
              </a:ln>
              <a:solidFill>
                <a:srgbClr val="000000"/>
              </a:solidFill>
              <a:effectLst/>
              <a:uLnTx/>
              <a:uFillTx/>
              <a:latin typeface="Calibri" pitchFamily="34" charset="0"/>
              <a:ea typeface="ＭＳ Ｐゴシック" pitchFamily="1" charset="-128"/>
            </a:endParaRPr>
          </a:p>
          <a:p>
            <a:pPr marL="285750" marR="0" lvl="0" indent="-285750" defTabSz="914400" eaLnBrk="0" fontAlgn="auto" latinLnBrk="0" hangingPunct="0">
              <a:lnSpc>
                <a:spcPct val="100000"/>
              </a:lnSpc>
              <a:spcBef>
                <a:spcPts val="0"/>
              </a:spcBef>
              <a:spcAft>
                <a:spcPts val="0"/>
              </a:spcAft>
              <a:buClrTx/>
              <a:buSzTx/>
              <a:buBlip>
                <a:blip r:embed="rId2"/>
              </a:buBlip>
              <a:tabLst/>
              <a:defRPr/>
            </a:pPr>
            <a:r>
              <a:rPr kumimoji="0" lang="en-US" sz="1600" i="0" u="none" strike="noStrike" kern="0" cap="none" spc="0" normalizeH="0" baseline="0" noProof="0" dirty="0" smtClean="0">
                <a:ln>
                  <a:noFill/>
                </a:ln>
                <a:solidFill>
                  <a:srgbClr val="000000"/>
                </a:solidFill>
                <a:effectLst/>
                <a:uLnTx/>
                <a:uFillTx/>
                <a:latin typeface="Calibri" pitchFamily="34" charset="0"/>
                <a:ea typeface="ＭＳ Ｐゴシック" pitchFamily="1" charset="-128"/>
              </a:rPr>
              <a:t>Absence of a</a:t>
            </a:r>
            <a:r>
              <a:rPr kumimoji="0" lang="en-US" sz="1600" i="0" u="none" strike="noStrike" kern="0" cap="none" spc="0" normalizeH="0" noProof="0" dirty="0" smtClean="0">
                <a:ln>
                  <a:noFill/>
                </a:ln>
                <a:solidFill>
                  <a:srgbClr val="000000"/>
                </a:solidFill>
                <a:effectLst/>
                <a:uLnTx/>
                <a:uFillTx/>
                <a:latin typeface="Calibri" pitchFamily="34" charset="0"/>
                <a:ea typeface="ＭＳ Ｐゴシック" pitchFamily="1" charset="-128"/>
              </a:rPr>
              <a:t> overarching </a:t>
            </a:r>
            <a:r>
              <a:rPr kumimoji="0" lang="en-US" sz="1600" i="0" u="none" strike="noStrike" kern="0" cap="none" spc="0" normalizeH="0" baseline="0" noProof="0" dirty="0" smtClean="0">
                <a:ln>
                  <a:noFill/>
                </a:ln>
                <a:solidFill>
                  <a:srgbClr val="000000"/>
                </a:solidFill>
                <a:effectLst/>
                <a:uLnTx/>
                <a:uFillTx/>
                <a:latin typeface="Calibri" pitchFamily="34" charset="0"/>
                <a:ea typeface="ＭＳ Ｐゴシック" pitchFamily="1" charset="-128"/>
              </a:rPr>
              <a:t>economic vision</a:t>
            </a:r>
          </a:p>
          <a:p>
            <a:pPr marL="285750" marR="0" lvl="0" indent="-285750" defTabSz="914400" eaLnBrk="0" fontAlgn="auto" latinLnBrk="0" hangingPunct="0">
              <a:lnSpc>
                <a:spcPct val="100000"/>
              </a:lnSpc>
              <a:spcBef>
                <a:spcPts val="0"/>
              </a:spcBef>
              <a:spcAft>
                <a:spcPts val="0"/>
              </a:spcAft>
              <a:buClrTx/>
              <a:buSzTx/>
              <a:buBlip>
                <a:blip r:embed="rId2"/>
              </a:buBlip>
              <a:tabLst/>
              <a:defRPr/>
            </a:pPr>
            <a:endParaRPr lang="en-US" sz="1600" kern="0" dirty="0">
              <a:solidFill>
                <a:srgbClr val="000000"/>
              </a:solidFill>
              <a:latin typeface="Calibri" pitchFamily="34" charset="0"/>
              <a:ea typeface="ＭＳ Ｐゴシック" pitchFamily="1" charset="-128"/>
            </a:endParaRPr>
          </a:p>
          <a:p>
            <a:pPr marL="285750" marR="0" lvl="0" indent="-285750" defTabSz="914400" eaLnBrk="0" fontAlgn="auto" latinLnBrk="0" hangingPunct="0">
              <a:lnSpc>
                <a:spcPct val="100000"/>
              </a:lnSpc>
              <a:spcBef>
                <a:spcPts val="0"/>
              </a:spcBef>
              <a:spcAft>
                <a:spcPts val="0"/>
              </a:spcAft>
              <a:buClrTx/>
              <a:buSzTx/>
              <a:buBlip>
                <a:blip r:embed="rId2"/>
              </a:buBlip>
              <a:tabLst/>
              <a:defRPr/>
            </a:pPr>
            <a:r>
              <a:rPr lang="en-US" sz="1600" kern="0" dirty="0" smtClean="0">
                <a:solidFill>
                  <a:srgbClr val="000000"/>
                </a:solidFill>
                <a:latin typeface="Calibri" pitchFamily="34" charset="0"/>
                <a:ea typeface="ＭＳ Ｐゴシック" pitchFamily="1" charset="-128"/>
              </a:rPr>
              <a:t>ICT-focused </a:t>
            </a:r>
            <a:r>
              <a:rPr lang="en-US" sz="1600" kern="0" dirty="0">
                <a:solidFill>
                  <a:srgbClr val="000000"/>
                </a:solidFill>
                <a:latin typeface="Calibri" pitchFamily="34" charset="0"/>
                <a:ea typeface="ＭＳ Ｐゴシック" pitchFamily="1" charset="-128"/>
              </a:rPr>
              <a:t>activities within the government institutions are not integrated in a way to fully harness ICT potential in Lebanon </a:t>
            </a:r>
          </a:p>
        </p:txBody>
      </p:sp>
      <p:sp>
        <p:nvSpPr>
          <p:cNvPr id="26" name="TextBox 25"/>
          <p:cNvSpPr txBox="1"/>
          <p:nvPr/>
        </p:nvSpPr>
        <p:spPr>
          <a:xfrm>
            <a:off x="4089375" y="4953000"/>
            <a:ext cx="1092225" cy="52322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C00000"/>
                </a:solidFill>
                <a:effectLst/>
                <a:uLnTx/>
                <a:uFillTx/>
                <a:latin typeface="Calibri" pitchFamily="34" charset="0"/>
              </a:rPr>
              <a:t>ICT MAIN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C00000"/>
                </a:solidFill>
                <a:effectLst/>
                <a:uLnTx/>
                <a:uFillTx/>
                <a:latin typeface="Calibri" pitchFamily="34" charset="0"/>
              </a:rPr>
              <a:t>ENABLER</a:t>
            </a:r>
            <a:endParaRPr kumimoji="0" lang="en-US" sz="1400" b="0" i="0" u="none" strike="noStrike" kern="0" cap="none" spc="0" normalizeH="0" baseline="0" noProof="0" dirty="0">
              <a:ln>
                <a:noFill/>
              </a:ln>
              <a:solidFill>
                <a:srgbClr val="C00000"/>
              </a:solidFill>
              <a:effectLst/>
              <a:uLnTx/>
              <a:uFillTx/>
            </a:endParaRPr>
          </a:p>
        </p:txBody>
      </p:sp>
      <p:sp>
        <p:nvSpPr>
          <p:cNvPr id="2" name="TextBox 1"/>
          <p:cNvSpPr txBox="1"/>
          <p:nvPr/>
        </p:nvSpPr>
        <p:spPr>
          <a:xfrm>
            <a:off x="5800724" y="1244025"/>
            <a:ext cx="2971800" cy="584775"/>
          </a:xfrm>
          <a:prstGeom prst="rect">
            <a:avLst/>
          </a:prstGeom>
          <a:solidFill>
            <a:srgbClr val="20005F"/>
          </a:solidFill>
        </p:spPr>
        <p:txBody>
          <a:bodyPr wrap="square" rtlCol="0">
            <a:spAutoFit/>
          </a:bodyPr>
          <a:lstStyle/>
          <a:p>
            <a:r>
              <a:rPr lang="en-US" sz="1600" b="1" dirty="0" smtClean="0">
                <a:solidFill>
                  <a:schemeClr val="bg1"/>
                </a:solidFill>
              </a:rPr>
              <a:t>Barriers to the ICT Sector  development</a:t>
            </a:r>
            <a:endParaRPr lang="en-US" sz="1600" b="1" dirty="0">
              <a:solidFill>
                <a:schemeClr val="bg1"/>
              </a:solidFill>
            </a:endParaRPr>
          </a:p>
        </p:txBody>
      </p:sp>
    </p:spTree>
    <p:extLst>
      <p:ext uri="{BB962C8B-B14F-4D97-AF65-F5344CB8AC3E}">
        <p14:creationId xmlns:p14="http://schemas.microsoft.com/office/powerpoint/2010/main" xmlns="" val="36972608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Footer Placeholder 6"/>
          <p:cNvSpPr>
            <a:spLocks noGrp="1"/>
          </p:cNvSpPr>
          <p:nvPr>
            <p:ph type="ftr" sz="quarter" idx="11"/>
          </p:nvPr>
        </p:nvSpPr>
        <p:spPr>
          <a:xfrm>
            <a:off x="3124200" y="6569075"/>
            <a:ext cx="2895600" cy="365125"/>
          </a:xfrm>
        </p:spPr>
        <p:txBody>
          <a:bodyPr/>
          <a:lstStyle/>
          <a:p>
            <a:r>
              <a:rPr lang="en-US" dirty="0" smtClean="0"/>
              <a:t>www.tra.gov.lb</a:t>
            </a:r>
            <a:endParaRPr lang="en-US" dirty="0"/>
          </a:p>
        </p:txBody>
      </p:sp>
      <p:sp>
        <p:nvSpPr>
          <p:cNvPr id="6" name="Text Placeholder 2"/>
          <p:cNvSpPr txBox="1">
            <a:spLocks/>
          </p:cNvSpPr>
          <p:nvPr/>
        </p:nvSpPr>
        <p:spPr>
          <a:xfrm>
            <a:off x="0" y="76200"/>
            <a:ext cx="8305800" cy="762000"/>
          </a:xfrm>
          <a:prstGeom prst="rect">
            <a:avLst/>
          </a:prstGeom>
          <a:noFill/>
          <a:ln w="9525">
            <a:noFill/>
            <a:miter lim="800000"/>
            <a:headEnd/>
            <a:tailEnd/>
          </a:ln>
        </p:spPr>
        <p:txBody>
          <a:bodyPr anchor="ctr"/>
          <a:lstStyle>
            <a:lvl1pPr indent="0" fontAlgn="auto">
              <a:spcBef>
                <a:spcPct val="0"/>
              </a:spcBef>
              <a:spcAft>
                <a:spcPts val="0"/>
              </a:spcAft>
              <a:buNone/>
              <a:defRPr lang="en-US" sz="2000" dirty="0" smtClean="0">
                <a:solidFill>
                  <a:schemeClr val="bg1"/>
                </a:solidFill>
                <a:latin typeface="Calibri" pitchFamily="34" charset="0"/>
                <a:ea typeface="ＭＳ Ｐゴシック" pitchFamily="8" charset="-128"/>
              </a:defRPr>
            </a:lvl1pPr>
            <a:lvl2pPr marL="742950" indent="-28575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2pPr>
            <a:lvl3pPr marL="11430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3pPr>
            <a:lvl4pPr marL="16002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4pPr>
            <a:lvl5pPr marL="20574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5pPr>
            <a:lvl6pPr marL="2514600" indent="-228600" fontAlgn="base">
              <a:spcBef>
                <a:spcPct val="20000"/>
              </a:spcBef>
              <a:spcAft>
                <a:spcPct val="0"/>
              </a:spcAft>
              <a:buChar char="»"/>
              <a:defRPr sz="2000"/>
            </a:lvl6pPr>
            <a:lvl7pPr marL="2971800" indent="-228600" fontAlgn="base">
              <a:spcBef>
                <a:spcPct val="20000"/>
              </a:spcBef>
              <a:spcAft>
                <a:spcPct val="0"/>
              </a:spcAft>
              <a:buChar char="»"/>
              <a:defRPr sz="2000"/>
            </a:lvl7pPr>
            <a:lvl8pPr marL="3429000" indent="-228600" fontAlgn="base">
              <a:spcBef>
                <a:spcPct val="20000"/>
              </a:spcBef>
              <a:spcAft>
                <a:spcPct val="0"/>
              </a:spcAft>
              <a:buChar char="»"/>
              <a:defRPr sz="2000"/>
            </a:lvl8pPr>
            <a:lvl9pPr marL="3886200" indent="-228600" fontAlgn="base">
              <a:spcBef>
                <a:spcPct val="20000"/>
              </a:spcBef>
              <a:spcAft>
                <a:spcPct val="0"/>
              </a:spcAft>
              <a:buChar char="»"/>
              <a:defRPr sz="2000"/>
            </a:lvl9pPr>
          </a:lstStyle>
          <a:p>
            <a:r>
              <a:rPr lang="en-US" altLang="ar-SA" sz="2200" b="1" dirty="0"/>
              <a:t>The liberalization of </a:t>
            </a:r>
            <a:r>
              <a:rPr lang="en-US" altLang="ar-SA" sz="2200" b="1" dirty="0" smtClean="0"/>
              <a:t>the telecom </a:t>
            </a:r>
            <a:r>
              <a:rPr lang="en-US" altLang="ar-SA" sz="2200" b="1" dirty="0"/>
              <a:t>sector requires the elimination of existing bottlenecks and the development of competition within </a:t>
            </a:r>
            <a:r>
              <a:rPr lang="en-US" altLang="ar-SA" sz="2200" b="1" dirty="0" smtClean="0"/>
              <a:t>an enabling regulatory </a:t>
            </a:r>
            <a:r>
              <a:rPr lang="en-US" altLang="ar-SA" sz="2200" b="1" dirty="0"/>
              <a:t>framework</a:t>
            </a:r>
          </a:p>
        </p:txBody>
      </p:sp>
      <p:sp>
        <p:nvSpPr>
          <p:cNvPr id="31" name="Slide Number Placeholder 6"/>
          <p:cNvSpPr>
            <a:spLocks noGrp="1"/>
          </p:cNvSpPr>
          <p:nvPr>
            <p:ph type="sldNum" sz="quarter" idx="12"/>
          </p:nvPr>
        </p:nvSpPr>
        <p:spPr>
          <a:xfrm>
            <a:off x="6705600" y="6569075"/>
            <a:ext cx="2133600" cy="365125"/>
          </a:xfrm>
        </p:spPr>
        <p:txBody>
          <a:bodyPr/>
          <a:lstStyle/>
          <a:p>
            <a:fld id="{5B2E4933-3A44-4422-B65D-DEDBD7B6E9FB}" type="slidenum">
              <a:rPr lang="en-US" smtClean="0"/>
              <a:pPr/>
              <a:t>18</a:t>
            </a:fld>
            <a:endParaRPr lang="en-US"/>
          </a:p>
        </p:txBody>
      </p:sp>
      <p:grpSp>
        <p:nvGrpSpPr>
          <p:cNvPr id="4" name="Group 3"/>
          <p:cNvGrpSpPr/>
          <p:nvPr/>
        </p:nvGrpSpPr>
        <p:grpSpPr>
          <a:xfrm>
            <a:off x="7238999" y="2256977"/>
            <a:ext cx="1447801" cy="2848423"/>
            <a:chOff x="7238999" y="1905684"/>
            <a:chExt cx="1447801" cy="2848423"/>
          </a:xfrm>
        </p:grpSpPr>
        <p:sp>
          <p:nvSpPr>
            <p:cNvPr id="29" name="TextBox 28"/>
            <p:cNvSpPr txBox="1"/>
            <p:nvPr/>
          </p:nvSpPr>
          <p:spPr>
            <a:xfrm>
              <a:off x="7391400" y="3124200"/>
              <a:ext cx="1295400" cy="600164"/>
            </a:xfrm>
            <a:prstGeom prst="rect">
              <a:avLst/>
            </a:prstGeom>
            <a:noFill/>
          </p:spPr>
          <p:txBody>
            <a:bodyPr wrap="square" rtlCol="0">
              <a:spAutoFit/>
            </a:bodyPr>
            <a:lstStyle/>
            <a:p>
              <a:pPr algn="ctr"/>
              <a:r>
                <a:rPr lang="en-US" sz="1100" b="1" dirty="0" smtClean="0">
                  <a:solidFill>
                    <a:srgbClr val="C00000"/>
                  </a:solidFill>
                  <a:latin typeface="Calibri" pitchFamily="34" charset="0"/>
                </a:rPr>
                <a:t>HEALTHY AND FAIR COMPETITION</a:t>
              </a:r>
              <a:endParaRPr lang="en-US" sz="1100" b="1" dirty="0">
                <a:solidFill>
                  <a:srgbClr val="C00000"/>
                </a:solidFill>
                <a:latin typeface="Calibri" pitchFamily="34" charset="0"/>
              </a:endParaRPr>
            </a:p>
          </p:txBody>
        </p:sp>
        <p:sp>
          <p:nvSpPr>
            <p:cNvPr id="2" name="Curved Up Arrow 1"/>
            <p:cNvSpPr/>
            <p:nvPr/>
          </p:nvSpPr>
          <p:spPr>
            <a:xfrm rot="5400000">
              <a:off x="6081487" y="3063196"/>
              <a:ext cx="2848423" cy="533399"/>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2" name="Curved Up Arrow 31"/>
          <p:cNvSpPr/>
          <p:nvPr/>
        </p:nvSpPr>
        <p:spPr>
          <a:xfrm rot="16200000">
            <a:off x="7332020" y="3369619"/>
            <a:ext cx="2785764" cy="53339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4" name="Group 13"/>
          <p:cNvGrpSpPr/>
          <p:nvPr/>
        </p:nvGrpSpPr>
        <p:grpSpPr>
          <a:xfrm>
            <a:off x="381000" y="1066800"/>
            <a:ext cx="6600825" cy="5245485"/>
            <a:chOff x="381000" y="1266354"/>
            <a:chExt cx="6600825" cy="5245485"/>
          </a:xfrm>
        </p:grpSpPr>
        <p:sp>
          <p:nvSpPr>
            <p:cNvPr id="10" name="TextBox 9"/>
            <p:cNvSpPr txBox="1"/>
            <p:nvPr/>
          </p:nvSpPr>
          <p:spPr>
            <a:xfrm>
              <a:off x="2514027" y="1582519"/>
              <a:ext cx="1524000" cy="646331"/>
            </a:xfrm>
            <a:prstGeom prst="rect">
              <a:avLst/>
            </a:prstGeom>
            <a:noFill/>
          </p:spPr>
          <p:txBody>
            <a:bodyPr wrap="square" rtlCol="0">
              <a:spAutoFit/>
            </a:bodyPr>
            <a:lstStyle/>
            <a:p>
              <a:r>
                <a:rPr lang="en-US" sz="1200" dirty="0" smtClean="0">
                  <a:solidFill>
                    <a:schemeClr val="bg1"/>
                  </a:solidFill>
                  <a:latin typeface="Calibri" pitchFamily="34" charset="0"/>
                </a:rPr>
                <a:t>Main driver for infrastructure based competition</a:t>
              </a:r>
              <a:endParaRPr lang="en-US" sz="1200" dirty="0">
                <a:solidFill>
                  <a:schemeClr val="bg1"/>
                </a:solidFill>
                <a:latin typeface="Calibri" pitchFamily="34" charset="0"/>
              </a:endParaRPr>
            </a:p>
          </p:txBody>
        </p:sp>
        <p:sp>
          <p:nvSpPr>
            <p:cNvPr id="17" name="TextBox 16"/>
            <p:cNvSpPr txBox="1"/>
            <p:nvPr/>
          </p:nvSpPr>
          <p:spPr>
            <a:xfrm>
              <a:off x="2466402" y="2814935"/>
              <a:ext cx="1524000" cy="461665"/>
            </a:xfrm>
            <a:prstGeom prst="rect">
              <a:avLst/>
            </a:prstGeom>
            <a:noFill/>
          </p:spPr>
          <p:txBody>
            <a:bodyPr wrap="square" rtlCol="0">
              <a:spAutoFit/>
            </a:bodyPr>
            <a:lstStyle/>
            <a:p>
              <a:r>
                <a:rPr lang="en-US" sz="1200" dirty="0" smtClean="0">
                  <a:solidFill>
                    <a:schemeClr val="bg1"/>
                  </a:solidFill>
                  <a:latin typeface="Calibri" pitchFamily="34" charset="0"/>
                </a:rPr>
                <a:t>Infrastructure based competition</a:t>
              </a:r>
              <a:endParaRPr lang="en-US" sz="1200" dirty="0">
                <a:solidFill>
                  <a:schemeClr val="bg1"/>
                </a:solidFill>
                <a:latin typeface="Calibri" pitchFamily="34" charset="0"/>
              </a:endParaRPr>
            </a:p>
          </p:txBody>
        </p:sp>
        <p:sp>
          <p:nvSpPr>
            <p:cNvPr id="23" name="TextBox 22"/>
            <p:cNvSpPr txBox="1"/>
            <p:nvPr/>
          </p:nvSpPr>
          <p:spPr>
            <a:xfrm>
              <a:off x="2514027" y="5486400"/>
              <a:ext cx="1524000" cy="461665"/>
            </a:xfrm>
            <a:prstGeom prst="rect">
              <a:avLst/>
            </a:prstGeom>
            <a:noFill/>
          </p:spPr>
          <p:txBody>
            <a:bodyPr wrap="square" rtlCol="0">
              <a:spAutoFit/>
            </a:bodyPr>
            <a:lstStyle/>
            <a:p>
              <a:r>
                <a:rPr lang="en-US" sz="1200" dirty="0" smtClean="0">
                  <a:solidFill>
                    <a:schemeClr val="bg1"/>
                  </a:solidFill>
                  <a:latin typeface="Calibri" pitchFamily="34" charset="0"/>
                </a:rPr>
                <a:t>Healthy and fair competition</a:t>
              </a:r>
              <a:endParaRPr lang="en-US" sz="1200" dirty="0">
                <a:solidFill>
                  <a:schemeClr val="bg1"/>
                </a:solidFill>
                <a:latin typeface="Calibri" pitchFamily="34" charset="0"/>
              </a:endParaRPr>
            </a:p>
          </p:txBody>
        </p:sp>
        <p:sp>
          <p:nvSpPr>
            <p:cNvPr id="33" name="TextBox 32"/>
            <p:cNvSpPr txBox="1"/>
            <p:nvPr/>
          </p:nvSpPr>
          <p:spPr>
            <a:xfrm>
              <a:off x="2514027" y="1582519"/>
              <a:ext cx="1524000" cy="646331"/>
            </a:xfrm>
            <a:prstGeom prst="rect">
              <a:avLst/>
            </a:prstGeom>
            <a:noFill/>
          </p:spPr>
          <p:txBody>
            <a:bodyPr wrap="square" rtlCol="0">
              <a:spAutoFit/>
            </a:bodyPr>
            <a:lstStyle/>
            <a:p>
              <a:r>
                <a:rPr lang="en-US" sz="1200" dirty="0" smtClean="0">
                  <a:solidFill>
                    <a:schemeClr val="bg1"/>
                  </a:solidFill>
                  <a:latin typeface="Calibri" pitchFamily="34" charset="0"/>
                </a:rPr>
                <a:t>Main driver for infrastructure based competition</a:t>
              </a:r>
              <a:endParaRPr lang="en-US" sz="1200" dirty="0">
                <a:solidFill>
                  <a:schemeClr val="bg1"/>
                </a:solidFill>
                <a:latin typeface="Calibri" pitchFamily="34" charset="0"/>
              </a:endParaRPr>
            </a:p>
          </p:txBody>
        </p:sp>
        <p:sp>
          <p:nvSpPr>
            <p:cNvPr id="35" name="Rectangle 34"/>
            <p:cNvSpPr/>
            <p:nvPr/>
          </p:nvSpPr>
          <p:spPr>
            <a:xfrm>
              <a:off x="381000" y="4839904"/>
              <a:ext cx="1800225" cy="1671935"/>
            </a:xfrm>
            <a:prstGeom prst="rect">
              <a:avLst/>
            </a:prstGeom>
            <a:solidFill>
              <a:srgbClr val="1B0060"/>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1400" b="1" kern="0" dirty="0" smtClean="0">
                  <a:solidFill>
                    <a:schemeClr val="bg1"/>
                  </a:solidFill>
                  <a:latin typeface="Calibri" pitchFamily="34" charset="0"/>
                  <a:cs typeface="Arial" pitchFamily="34" charset="0"/>
                </a:rPr>
                <a:t>Complete the corporatization &amp; subsequent licensing of Liban Telecom         </a:t>
              </a:r>
              <a:endParaRPr lang="en-US" sz="1400" dirty="0">
                <a:solidFill>
                  <a:schemeClr val="bg1"/>
                </a:solidFill>
                <a:latin typeface="Calibri" pitchFamily="34" charset="0"/>
              </a:endParaRPr>
            </a:p>
          </p:txBody>
        </p:sp>
        <p:sp>
          <p:nvSpPr>
            <p:cNvPr id="37" name="Rectangle 36"/>
            <p:cNvSpPr/>
            <p:nvPr/>
          </p:nvSpPr>
          <p:spPr>
            <a:xfrm>
              <a:off x="419100" y="3085027"/>
              <a:ext cx="1800225" cy="1602343"/>
            </a:xfrm>
            <a:prstGeom prst="rect">
              <a:avLst/>
            </a:prstGeom>
            <a:solidFill>
              <a:srgbClr val="1B0060"/>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auto" hangingPunct="0">
                <a:spcBef>
                  <a:spcPts val="0"/>
                </a:spcBef>
                <a:spcAft>
                  <a:spcPts val="0"/>
                </a:spcAft>
                <a:defRPr/>
              </a:pPr>
              <a:r>
                <a:rPr lang="en-US" sz="1400" b="1" kern="0" dirty="0" smtClean="0">
                  <a:solidFill>
                    <a:schemeClr val="bg1"/>
                  </a:solidFill>
                  <a:latin typeface="Calibri" pitchFamily="34" charset="0"/>
                  <a:cs typeface="Arial" pitchFamily="34" charset="0"/>
                </a:rPr>
                <a:t>Enforce Regulation on Service Providers with SMP</a:t>
              </a:r>
              <a:endParaRPr lang="en-US" sz="1400" b="1" kern="0" dirty="0">
                <a:solidFill>
                  <a:schemeClr val="bg1"/>
                </a:solidFill>
                <a:latin typeface="Calibri" pitchFamily="34" charset="0"/>
                <a:cs typeface="Arial" pitchFamily="34" charset="0"/>
              </a:endParaRPr>
            </a:p>
          </p:txBody>
        </p:sp>
        <p:sp>
          <p:nvSpPr>
            <p:cNvPr id="38" name="TextBox 37"/>
            <p:cNvSpPr txBox="1"/>
            <p:nvPr/>
          </p:nvSpPr>
          <p:spPr>
            <a:xfrm>
              <a:off x="2514027" y="5486400"/>
              <a:ext cx="1524000" cy="461665"/>
            </a:xfrm>
            <a:prstGeom prst="rect">
              <a:avLst/>
            </a:prstGeom>
            <a:noFill/>
          </p:spPr>
          <p:txBody>
            <a:bodyPr wrap="square" rtlCol="0">
              <a:spAutoFit/>
            </a:bodyPr>
            <a:lstStyle/>
            <a:p>
              <a:r>
                <a:rPr lang="en-US" sz="1200" dirty="0" smtClean="0">
                  <a:solidFill>
                    <a:schemeClr val="bg1"/>
                  </a:solidFill>
                  <a:latin typeface="Calibri" pitchFamily="34" charset="0"/>
                </a:rPr>
                <a:t>Healthy and fair competition</a:t>
              </a:r>
              <a:endParaRPr lang="en-US" sz="1200" dirty="0">
                <a:solidFill>
                  <a:schemeClr val="bg1"/>
                </a:solidFill>
                <a:latin typeface="Calibri" pitchFamily="34" charset="0"/>
              </a:endParaRPr>
            </a:p>
          </p:txBody>
        </p:sp>
        <p:sp>
          <p:nvSpPr>
            <p:cNvPr id="39" name="Rectangle 38"/>
            <p:cNvSpPr/>
            <p:nvPr/>
          </p:nvSpPr>
          <p:spPr>
            <a:xfrm>
              <a:off x="2362200" y="3095154"/>
              <a:ext cx="4619625" cy="1602343"/>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fontAlgn="auto">
                <a:spcBef>
                  <a:spcPts val="0"/>
                </a:spcBef>
                <a:spcAft>
                  <a:spcPts val="0"/>
                </a:spcAft>
                <a:buBlip>
                  <a:blip r:embed="rId2"/>
                </a:buBlip>
                <a:tabLst>
                  <a:tab pos="228600" algn="l"/>
                  <a:tab pos="914400" algn="l"/>
                </a:tabLst>
                <a:defRPr/>
              </a:pPr>
              <a:r>
                <a:rPr lang="en-US" sz="1400" dirty="0" smtClean="0">
                  <a:solidFill>
                    <a:schemeClr val="tx1"/>
                  </a:solidFill>
                  <a:latin typeface="Calibri" pitchFamily="34" charset="0"/>
                </a:rPr>
                <a:t>Open access regime on essential facilities owned by dominant players (local loop, backbone, etc…) </a:t>
              </a:r>
            </a:p>
            <a:p>
              <a:pPr marL="285750" lvl="1" indent="-285750" fontAlgn="auto">
                <a:spcBef>
                  <a:spcPts val="0"/>
                </a:spcBef>
                <a:spcAft>
                  <a:spcPts val="0"/>
                </a:spcAft>
                <a:buBlip>
                  <a:blip r:embed="rId2"/>
                </a:buBlip>
                <a:tabLst>
                  <a:tab pos="228600" algn="l"/>
                  <a:tab pos="914400" algn="l"/>
                </a:tabLst>
                <a:defRPr/>
              </a:pPr>
              <a:r>
                <a:rPr lang="en-US" sz="1400" kern="0" dirty="0" smtClean="0">
                  <a:solidFill>
                    <a:sysClr val="windowText" lastClr="000000"/>
                  </a:solidFill>
                  <a:latin typeface="Calibri" pitchFamily="34" charset="0"/>
                  <a:cs typeface="Arial" pitchFamily="34" charset="0"/>
                </a:rPr>
                <a:t>Access to Public Property &amp; Rights of Way (duct sharing reduces around 70% of the cost of laying fiber)</a:t>
              </a:r>
            </a:p>
            <a:p>
              <a:pPr marL="285750" lvl="1" indent="-285750" fontAlgn="auto">
                <a:spcBef>
                  <a:spcPts val="0"/>
                </a:spcBef>
                <a:spcAft>
                  <a:spcPts val="0"/>
                </a:spcAft>
                <a:buBlip>
                  <a:blip r:embed="rId2"/>
                </a:buBlip>
                <a:tabLst>
                  <a:tab pos="228600" algn="l"/>
                  <a:tab pos="914400" algn="l"/>
                </a:tabLst>
                <a:defRPr/>
              </a:pPr>
              <a:r>
                <a:rPr lang="en-US" sz="1400" dirty="0" smtClean="0">
                  <a:solidFill>
                    <a:schemeClr val="tx1"/>
                  </a:solidFill>
                  <a:latin typeface="Calibri" pitchFamily="34" charset="0"/>
                </a:rPr>
                <a:t>structural separation between wholesale and retail segment of  vertically integrated players</a:t>
              </a:r>
            </a:p>
          </p:txBody>
        </p:sp>
        <p:grpSp>
          <p:nvGrpSpPr>
            <p:cNvPr id="41" name="Group 40"/>
            <p:cNvGrpSpPr/>
            <p:nvPr/>
          </p:nvGrpSpPr>
          <p:grpSpPr>
            <a:xfrm>
              <a:off x="432860" y="1266354"/>
              <a:ext cx="6529342" cy="1700981"/>
              <a:chOff x="561974" y="2947220"/>
              <a:chExt cx="6529342" cy="1700981"/>
            </a:xfrm>
          </p:grpSpPr>
          <p:sp>
            <p:nvSpPr>
              <p:cNvPr id="43" name="Rectangle 42"/>
              <p:cNvSpPr/>
              <p:nvPr/>
            </p:nvSpPr>
            <p:spPr>
              <a:xfrm>
                <a:off x="561975" y="3791638"/>
                <a:ext cx="1800225" cy="856562"/>
              </a:xfrm>
              <a:prstGeom prst="rect">
                <a:avLst/>
              </a:prstGeom>
              <a:solidFill>
                <a:srgbClr val="1B0060"/>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1400" b="1" kern="0" dirty="0" smtClean="0">
                    <a:solidFill>
                      <a:schemeClr val="bg1"/>
                    </a:solidFill>
                    <a:latin typeface="Calibri" pitchFamily="34" charset="0"/>
                    <a:cs typeface="Arial" pitchFamily="34" charset="0"/>
                  </a:rPr>
                  <a:t>Ensure infrastructure based competition</a:t>
                </a:r>
                <a:endParaRPr lang="en-US" sz="1400" b="1" kern="0" dirty="0">
                  <a:solidFill>
                    <a:schemeClr val="bg1"/>
                  </a:solidFill>
                  <a:latin typeface="Calibri" pitchFamily="34" charset="0"/>
                  <a:cs typeface="Arial" pitchFamily="34" charset="0"/>
                </a:endParaRPr>
              </a:p>
            </p:txBody>
          </p:sp>
          <p:sp>
            <p:nvSpPr>
              <p:cNvPr id="44" name="Rectangle 43"/>
              <p:cNvSpPr/>
              <p:nvPr/>
            </p:nvSpPr>
            <p:spPr>
              <a:xfrm>
                <a:off x="5158314" y="2947220"/>
                <a:ext cx="1933002" cy="1700980"/>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Abundant national and international capacity</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High grade of services</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Competitive prices</a:t>
                </a:r>
              </a:p>
            </p:txBody>
          </p:sp>
          <p:sp>
            <p:nvSpPr>
              <p:cNvPr id="45" name="Rectangle 44"/>
              <p:cNvSpPr/>
              <p:nvPr/>
            </p:nvSpPr>
            <p:spPr>
              <a:xfrm>
                <a:off x="2491314" y="2953439"/>
                <a:ext cx="2160081" cy="1694762"/>
              </a:xfrm>
              <a:prstGeom prst="rect">
                <a:avLst/>
              </a:prstGeom>
              <a:solidFill>
                <a:srgbClr val="BDAFD4">
                  <a:alpha val="8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LT</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NGN networks</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Mobile Licensees</a:t>
                </a:r>
              </a:p>
              <a:p>
                <a:pPr marL="285750" lvl="1" indent="-285750" fontAlgn="auto">
                  <a:spcBef>
                    <a:spcPts val="0"/>
                  </a:spcBef>
                  <a:spcAft>
                    <a:spcPts val="0"/>
                  </a:spcAft>
                  <a:buBlip>
                    <a:blip r:embed="rId2"/>
                  </a:buBlip>
                  <a:tabLst>
                    <a:tab pos="114300" algn="l"/>
                    <a:tab pos="914400" algn="l"/>
                  </a:tabLst>
                  <a:defRPr/>
                </a:pPr>
                <a:r>
                  <a:rPr lang="en-US" sz="1400" dirty="0">
                    <a:solidFill>
                      <a:schemeClr val="tx1"/>
                    </a:solidFill>
                    <a:latin typeface="Calibri" pitchFamily="34" charset="0"/>
                  </a:rPr>
                  <a:t>Long term licenses to ISPs and DSPs</a:t>
                </a:r>
              </a:p>
              <a:p>
                <a:pPr marL="285750" lvl="1" indent="-285750" fontAlgn="auto">
                  <a:spcBef>
                    <a:spcPts val="0"/>
                  </a:spcBef>
                  <a:spcAft>
                    <a:spcPts val="0"/>
                  </a:spcAft>
                  <a:buBlip>
                    <a:blip r:embed="rId2"/>
                  </a:buBlip>
                  <a:tabLst>
                    <a:tab pos="114300" algn="l"/>
                    <a:tab pos="914400" algn="l"/>
                  </a:tabLst>
                  <a:defRPr/>
                </a:pPr>
                <a:r>
                  <a:rPr lang="en-US" sz="1400" dirty="0">
                    <a:solidFill>
                      <a:schemeClr val="tx1"/>
                    </a:solidFill>
                    <a:latin typeface="Calibri" pitchFamily="34" charset="0"/>
                  </a:rPr>
                  <a:t>MVNO </a:t>
                </a:r>
              </a:p>
            </p:txBody>
          </p:sp>
          <p:sp>
            <p:nvSpPr>
              <p:cNvPr id="46" name="Rectangle 45"/>
              <p:cNvSpPr/>
              <p:nvPr/>
            </p:nvSpPr>
            <p:spPr>
              <a:xfrm>
                <a:off x="561974" y="2953438"/>
                <a:ext cx="1800225" cy="838200"/>
              </a:xfrm>
              <a:prstGeom prst="rect">
                <a:avLst/>
              </a:prstGeom>
              <a:solidFill>
                <a:srgbClr val="1B0060"/>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1400" b="1" kern="0" dirty="0" smtClean="0">
                    <a:solidFill>
                      <a:schemeClr val="bg1"/>
                    </a:solidFill>
                    <a:latin typeface="Calibri" pitchFamily="34" charset="0"/>
                    <a:cs typeface="Arial" pitchFamily="34" charset="0"/>
                  </a:rPr>
                  <a:t>Ensure service based competition</a:t>
                </a:r>
                <a:endParaRPr lang="en-US" sz="1400" b="1" kern="0" dirty="0">
                  <a:solidFill>
                    <a:schemeClr val="bg1"/>
                  </a:solidFill>
                  <a:latin typeface="Calibri" pitchFamily="34" charset="0"/>
                  <a:cs typeface="Arial" pitchFamily="34" charset="0"/>
                </a:endParaRPr>
              </a:p>
            </p:txBody>
          </p:sp>
        </p:grpSp>
        <p:sp>
          <p:nvSpPr>
            <p:cNvPr id="42" name="Right Arrow 41"/>
            <p:cNvSpPr/>
            <p:nvPr/>
          </p:nvSpPr>
          <p:spPr>
            <a:xfrm>
              <a:off x="4652389" y="2039162"/>
              <a:ext cx="300611" cy="143220"/>
            </a:xfrm>
            <a:prstGeom prst="rightArrow">
              <a:avLst/>
            </a:prstGeom>
            <a:solidFill>
              <a:srgbClr val="20005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1200">
                <a:solidFill>
                  <a:schemeClr val="bg1"/>
                </a:solidFill>
                <a:latin typeface="Calibri" pitchFamily="34" charset="0"/>
              </a:endParaRPr>
            </a:p>
          </p:txBody>
        </p:sp>
      </p:grpSp>
      <p:sp>
        <p:nvSpPr>
          <p:cNvPr id="27" name="Rectangle 26"/>
          <p:cNvSpPr/>
          <p:nvPr/>
        </p:nvSpPr>
        <p:spPr>
          <a:xfrm>
            <a:off x="2342577" y="4686302"/>
            <a:ext cx="4619625" cy="1562098"/>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Create a healthy corporate structure (in terms of human and financial resources)</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Reinforce position on the market </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Increase value on the market </a:t>
            </a:r>
          </a:p>
          <a:p>
            <a:pPr marL="285750" lvl="1" indent="-285750" fontAlgn="auto">
              <a:spcBef>
                <a:spcPts val="0"/>
              </a:spcBef>
              <a:spcAft>
                <a:spcPts val="0"/>
              </a:spcAft>
              <a:buBlip>
                <a:blip r:embed="rId2"/>
              </a:buBlip>
              <a:tabLst>
                <a:tab pos="114300" algn="l"/>
                <a:tab pos="914400" algn="l"/>
              </a:tabLst>
              <a:defRPr/>
            </a:pPr>
            <a:r>
              <a:rPr lang="en-US" sz="1400" dirty="0" smtClean="0">
                <a:solidFill>
                  <a:schemeClr val="tx1"/>
                </a:solidFill>
                <a:latin typeface="Calibri" pitchFamily="34" charset="0"/>
              </a:rPr>
              <a:t>Pave the way for a healthy retail versus wholesale corporate identity </a:t>
            </a:r>
          </a:p>
        </p:txBody>
      </p:sp>
    </p:spTree>
    <p:extLst>
      <p:ext uri="{BB962C8B-B14F-4D97-AF65-F5344CB8AC3E}">
        <p14:creationId xmlns:p14="http://schemas.microsoft.com/office/powerpoint/2010/main" xmlns="" val="1957881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Footer Placeholder 6"/>
          <p:cNvSpPr>
            <a:spLocks noGrp="1"/>
          </p:cNvSpPr>
          <p:nvPr>
            <p:ph type="ftr" sz="quarter" idx="11"/>
          </p:nvPr>
        </p:nvSpPr>
        <p:spPr>
          <a:xfrm>
            <a:off x="3124200" y="6593459"/>
            <a:ext cx="2895600" cy="365125"/>
          </a:xfrm>
        </p:spPr>
        <p:txBody>
          <a:bodyPr/>
          <a:lstStyle/>
          <a:p>
            <a:r>
              <a:rPr lang="en-US" dirty="0" smtClean="0"/>
              <a:t>www.tra.gov.lb</a:t>
            </a:r>
            <a:endParaRPr lang="en-US" dirty="0"/>
          </a:p>
        </p:txBody>
      </p:sp>
      <p:sp>
        <p:nvSpPr>
          <p:cNvPr id="90" name="TextBox 5"/>
          <p:cNvSpPr txBox="1">
            <a:spLocks noChangeArrowheads="1"/>
          </p:cNvSpPr>
          <p:nvPr/>
        </p:nvSpPr>
        <p:spPr bwMode="auto">
          <a:xfrm>
            <a:off x="1295400" y="1546007"/>
            <a:ext cx="1454150"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a:solidFill>
                  <a:srgbClr val="000000"/>
                </a:solidFill>
                <a:latin typeface="Calibri" pitchFamily="34" charset="0"/>
              </a:rPr>
              <a:t>Draft Ready Stage</a:t>
            </a:r>
          </a:p>
        </p:txBody>
      </p:sp>
      <p:sp>
        <p:nvSpPr>
          <p:cNvPr id="91" name="TextBox 6"/>
          <p:cNvSpPr txBox="1">
            <a:spLocks noChangeArrowheads="1"/>
          </p:cNvSpPr>
          <p:nvPr/>
        </p:nvSpPr>
        <p:spPr bwMode="auto">
          <a:xfrm>
            <a:off x="2667000" y="1574582"/>
            <a:ext cx="145415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a:solidFill>
                  <a:srgbClr val="000000"/>
                </a:solidFill>
                <a:latin typeface="Calibri" pitchFamily="34" charset="0"/>
              </a:rPr>
              <a:t>Final Review after consultation</a:t>
            </a:r>
          </a:p>
        </p:txBody>
      </p:sp>
      <p:sp>
        <p:nvSpPr>
          <p:cNvPr id="92" name="TextBox 7"/>
          <p:cNvSpPr txBox="1">
            <a:spLocks noChangeArrowheads="1"/>
          </p:cNvSpPr>
          <p:nvPr/>
        </p:nvSpPr>
        <p:spPr bwMode="auto">
          <a:xfrm>
            <a:off x="4264024" y="1563469"/>
            <a:ext cx="145415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a:solidFill>
                  <a:srgbClr val="000000"/>
                </a:solidFill>
                <a:latin typeface="Calibri" pitchFamily="34" charset="0"/>
              </a:rPr>
              <a:t>Awaiting Board approval</a:t>
            </a:r>
          </a:p>
        </p:txBody>
      </p:sp>
      <p:sp>
        <p:nvSpPr>
          <p:cNvPr id="93" name="TextBox 8"/>
          <p:cNvSpPr txBox="1">
            <a:spLocks noChangeArrowheads="1"/>
          </p:cNvSpPr>
          <p:nvPr/>
        </p:nvSpPr>
        <p:spPr bwMode="auto">
          <a:xfrm>
            <a:off x="7086600" y="1619845"/>
            <a:ext cx="2057400"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solidFill>
                  <a:srgbClr val="000000"/>
                </a:solidFill>
                <a:latin typeface="Calibri" pitchFamily="34" charset="0"/>
              </a:rPr>
              <a:t>Issued</a:t>
            </a:r>
            <a:endParaRPr lang="en-US" sz="1200" dirty="0">
              <a:solidFill>
                <a:srgbClr val="000000"/>
              </a:solidFill>
              <a:latin typeface="Calibri" pitchFamily="34" charset="0"/>
            </a:endParaRPr>
          </a:p>
        </p:txBody>
      </p:sp>
      <p:sp>
        <p:nvSpPr>
          <p:cNvPr id="94" name="TextBox 93"/>
          <p:cNvSpPr txBox="1"/>
          <p:nvPr/>
        </p:nvSpPr>
        <p:spPr>
          <a:xfrm>
            <a:off x="7391400" y="4848225"/>
            <a:ext cx="1673225" cy="276225"/>
          </a:xfrm>
          <a:prstGeom prst="rect">
            <a:avLst/>
          </a:prstGeom>
          <a:solidFill>
            <a:schemeClr val="bg1">
              <a:lumMod val="85000"/>
            </a:schemeClr>
          </a:solidFill>
          <a:ln>
            <a:solidFill>
              <a:schemeClr val="tx1"/>
            </a:solidFill>
          </a:ln>
          <a:effectLst/>
        </p:spPr>
        <p:txBody>
          <a:bodyPr lIns="0" r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Type Approval Regulation</a:t>
            </a:r>
          </a:p>
        </p:txBody>
      </p:sp>
      <p:sp>
        <p:nvSpPr>
          <p:cNvPr id="95" name="TextBox 9"/>
          <p:cNvSpPr txBox="1">
            <a:spLocks noChangeArrowheads="1"/>
          </p:cNvSpPr>
          <p:nvPr/>
        </p:nvSpPr>
        <p:spPr bwMode="auto">
          <a:xfrm>
            <a:off x="180975" y="2787650"/>
            <a:ext cx="1114425" cy="646113"/>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Accounting Separation Regulation</a:t>
            </a:r>
          </a:p>
        </p:txBody>
      </p:sp>
      <p:sp>
        <p:nvSpPr>
          <p:cNvPr id="96" name="TextBox 95"/>
          <p:cNvSpPr txBox="1"/>
          <p:nvPr/>
        </p:nvSpPr>
        <p:spPr>
          <a:xfrm>
            <a:off x="7391400" y="2144713"/>
            <a:ext cx="1647825" cy="277812"/>
          </a:xfrm>
          <a:prstGeom prst="rect">
            <a:avLst/>
          </a:prstGeom>
          <a:solidFill>
            <a:schemeClr val="bg1">
              <a:lumMod val="85000"/>
            </a:schemeClr>
          </a:solidFill>
          <a:ln>
            <a:solidFill>
              <a:schemeClr val="tx1"/>
            </a:solidFill>
          </a:ln>
          <a:effectLst/>
        </p:spPr>
        <p:txBody>
          <a:bodyPr lIns="0" r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SMP Regulation</a:t>
            </a:r>
          </a:p>
        </p:txBody>
      </p:sp>
      <p:sp>
        <p:nvSpPr>
          <p:cNvPr id="97" name="TextBox 11"/>
          <p:cNvSpPr txBox="1">
            <a:spLocks noChangeArrowheads="1"/>
          </p:cNvSpPr>
          <p:nvPr/>
        </p:nvSpPr>
        <p:spPr bwMode="auto">
          <a:xfrm>
            <a:off x="180975" y="2085975"/>
            <a:ext cx="1118883" cy="647700"/>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Access to the Local Loop Regulation</a:t>
            </a:r>
          </a:p>
        </p:txBody>
      </p:sp>
      <p:sp>
        <p:nvSpPr>
          <p:cNvPr id="98" name="Pie 97"/>
          <p:cNvSpPr/>
          <p:nvPr/>
        </p:nvSpPr>
        <p:spPr bwMode="auto">
          <a:xfrm>
            <a:off x="381000" y="1182469"/>
            <a:ext cx="549275" cy="457200"/>
          </a:xfrm>
          <a:prstGeom prst="pie">
            <a:avLst>
              <a:gd name="adj1" fmla="val 16183475"/>
              <a:gd name="adj2" fmla="val 12637"/>
            </a:avLst>
          </a:prstGeom>
          <a:solidFill>
            <a:srgbClr val="1B0060"/>
          </a:solidFill>
          <a:ln w="9525" cap="flat" cmpd="sng" algn="ctr">
            <a:solidFill>
              <a:schemeClr val="tx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99" name="Pie 98"/>
          <p:cNvSpPr/>
          <p:nvPr/>
        </p:nvSpPr>
        <p:spPr bwMode="auto">
          <a:xfrm>
            <a:off x="1600200" y="1106269"/>
            <a:ext cx="549275" cy="457200"/>
          </a:xfrm>
          <a:prstGeom prst="pie">
            <a:avLst>
              <a:gd name="adj1" fmla="val 16278680"/>
              <a:gd name="adj2" fmla="val 2682988"/>
            </a:avLst>
          </a:prstGeom>
          <a:solidFill>
            <a:srgbClr val="1B0060"/>
          </a:solidFill>
          <a:ln w="9525" cap="flat" cmpd="sng" algn="ctr">
            <a:solidFill>
              <a:schemeClr val="tx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100" name="Pie 99"/>
          <p:cNvSpPr/>
          <p:nvPr/>
        </p:nvSpPr>
        <p:spPr bwMode="auto">
          <a:xfrm>
            <a:off x="3079750" y="1058644"/>
            <a:ext cx="549275" cy="457200"/>
          </a:xfrm>
          <a:prstGeom prst="pie">
            <a:avLst>
              <a:gd name="adj1" fmla="val 16183475"/>
              <a:gd name="adj2" fmla="val 8595817"/>
            </a:avLst>
          </a:prstGeom>
          <a:solidFill>
            <a:srgbClr val="1B0060"/>
          </a:solidFill>
          <a:ln w="9525" cap="flat" cmpd="sng" algn="ctr">
            <a:solidFill>
              <a:schemeClr val="tx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101" name="Pie 100"/>
          <p:cNvSpPr/>
          <p:nvPr/>
        </p:nvSpPr>
        <p:spPr bwMode="auto">
          <a:xfrm>
            <a:off x="4645024" y="1106269"/>
            <a:ext cx="549275" cy="457200"/>
          </a:xfrm>
          <a:prstGeom prst="pie">
            <a:avLst>
              <a:gd name="adj1" fmla="val 16183475"/>
              <a:gd name="adj2" fmla="val 10799988"/>
            </a:avLst>
          </a:prstGeom>
          <a:solidFill>
            <a:srgbClr val="1B0060"/>
          </a:solidFill>
          <a:ln w="9525" cap="flat" cmpd="sng" algn="ctr">
            <a:solidFill>
              <a:schemeClr val="tx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102" name="Pie 101"/>
          <p:cNvSpPr/>
          <p:nvPr/>
        </p:nvSpPr>
        <p:spPr bwMode="auto">
          <a:xfrm>
            <a:off x="7848600" y="1106269"/>
            <a:ext cx="549275" cy="457200"/>
          </a:xfrm>
          <a:prstGeom prst="pie">
            <a:avLst>
              <a:gd name="adj1" fmla="val 16183475"/>
              <a:gd name="adj2" fmla="val 16183295"/>
            </a:avLst>
          </a:prstGeom>
          <a:solidFill>
            <a:srgbClr val="1B0060"/>
          </a:solidFill>
          <a:ln w="9525" cap="flat" cmpd="sng" algn="ctr">
            <a:solidFill>
              <a:schemeClr val="bg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103" name="TextBox 102"/>
          <p:cNvSpPr txBox="1"/>
          <p:nvPr/>
        </p:nvSpPr>
        <p:spPr>
          <a:xfrm>
            <a:off x="7394575" y="6138863"/>
            <a:ext cx="1673225" cy="461962"/>
          </a:xfrm>
          <a:prstGeom prst="rect">
            <a:avLst/>
          </a:prstGeom>
          <a:solidFill>
            <a:schemeClr val="bg1">
              <a:lumMod val="85000"/>
            </a:schemeClr>
          </a:solidFill>
          <a:ln>
            <a:solidFill>
              <a:schemeClr val="tx1"/>
            </a:solidFill>
          </a:ln>
          <a:effectLst/>
        </p:spPr>
        <p:txBody>
          <a:bodyPr lIns="0" r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Lebanese National Frequency Table</a:t>
            </a:r>
          </a:p>
        </p:txBody>
      </p:sp>
      <p:sp>
        <p:nvSpPr>
          <p:cNvPr id="104" name="TextBox 18"/>
          <p:cNvSpPr txBox="1">
            <a:spLocks noChangeArrowheads="1"/>
          </p:cNvSpPr>
          <p:nvPr/>
        </p:nvSpPr>
        <p:spPr bwMode="auto">
          <a:xfrm>
            <a:off x="2667000" y="2673757"/>
            <a:ext cx="1447800" cy="276999"/>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a:t>Liberalization Roadmap</a:t>
            </a:r>
          </a:p>
        </p:txBody>
      </p:sp>
      <p:sp>
        <p:nvSpPr>
          <p:cNvPr id="105" name="TextBox 104"/>
          <p:cNvSpPr txBox="1"/>
          <p:nvPr/>
        </p:nvSpPr>
        <p:spPr>
          <a:xfrm>
            <a:off x="7391400" y="4310063"/>
            <a:ext cx="1673225" cy="461962"/>
          </a:xfrm>
          <a:prstGeom prst="rect">
            <a:avLst/>
          </a:prstGeom>
          <a:solidFill>
            <a:schemeClr val="bg1">
              <a:lumMod val="85000"/>
            </a:schemeClr>
          </a:solidFill>
          <a:ln>
            <a:solidFill>
              <a:schemeClr val="tx1"/>
            </a:solidFill>
          </a:ln>
          <a:effectLst/>
        </p:spPr>
        <p:txBody>
          <a:bodyPr lIns="0" r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Interconnection Regulation</a:t>
            </a:r>
          </a:p>
        </p:txBody>
      </p:sp>
      <p:sp>
        <p:nvSpPr>
          <p:cNvPr id="106" name="TextBox 105"/>
          <p:cNvSpPr txBox="1"/>
          <p:nvPr/>
        </p:nvSpPr>
        <p:spPr>
          <a:xfrm>
            <a:off x="7391400" y="2481263"/>
            <a:ext cx="1657350" cy="1754187"/>
          </a:xfrm>
          <a:prstGeom prst="rect">
            <a:avLst/>
          </a:prstGeom>
          <a:solidFill>
            <a:schemeClr val="bg1">
              <a:lumMod val="85000"/>
            </a:schemeClr>
          </a:solidFill>
          <a:ln>
            <a:solidFill>
              <a:schemeClr val="tx1"/>
            </a:solidFill>
          </a:ln>
          <a:effectLst/>
        </p:spPr>
        <p:txBody>
          <a:bodyPr lIns="0" rIns="0" anchor="ctr">
            <a:spAutoFit/>
          </a:bodyPr>
          <a:lstStyle/>
          <a:p>
            <a:pPr marL="114300" indent="-57150" fontAlgn="auto">
              <a:spcBef>
                <a:spcPts val="0"/>
              </a:spcBef>
              <a:spcAft>
                <a:spcPts val="0"/>
              </a:spcAft>
              <a:defRPr/>
            </a:pPr>
            <a:r>
              <a:rPr lang="en-US" sz="1200" b="1" dirty="0">
                <a:latin typeface="Calibri" pitchFamily="34" charset="0"/>
                <a:ea typeface="ＭＳ Ｐゴシック" pitchFamily="8" charset="-128"/>
                <a:cs typeface="+mn-cs"/>
              </a:rPr>
              <a:t>Decisions: </a:t>
            </a:r>
          </a:p>
          <a:p>
            <a:pPr marL="171450" indent="-114300" fontAlgn="auto">
              <a:spcBef>
                <a:spcPts val="0"/>
              </a:spcBef>
              <a:spcAft>
                <a:spcPts val="0"/>
              </a:spcAft>
              <a:buFont typeface="Arial" pitchFamily="34" charset="0"/>
              <a:buChar char="•"/>
              <a:defRPr/>
            </a:pPr>
            <a:r>
              <a:rPr lang="en-US" sz="1200" dirty="0">
                <a:latin typeface="Calibri" pitchFamily="34" charset="0"/>
                <a:ea typeface="ＭＳ Ｐゴシック" pitchFamily="8" charset="-128"/>
                <a:cs typeface="+mn-cs"/>
              </a:rPr>
              <a:t>VSAT, </a:t>
            </a:r>
          </a:p>
          <a:p>
            <a:pPr marL="171450" indent="-114300" fontAlgn="auto">
              <a:spcBef>
                <a:spcPts val="0"/>
              </a:spcBef>
              <a:spcAft>
                <a:spcPts val="0"/>
              </a:spcAft>
              <a:buFont typeface="Arial" pitchFamily="34" charset="0"/>
              <a:buChar char="•"/>
              <a:defRPr/>
            </a:pPr>
            <a:r>
              <a:rPr lang="en-US" sz="1200" dirty="0">
                <a:latin typeface="Calibri" pitchFamily="34" charset="0"/>
                <a:ea typeface="ＭＳ Ｐゴシック" pitchFamily="8" charset="-128"/>
                <a:cs typeface="+mn-cs"/>
              </a:rPr>
              <a:t>Trial IPTV</a:t>
            </a:r>
          </a:p>
          <a:p>
            <a:pPr marL="171450" indent="-114300" fontAlgn="auto">
              <a:spcBef>
                <a:spcPts val="0"/>
              </a:spcBef>
              <a:spcAft>
                <a:spcPts val="0"/>
              </a:spcAft>
              <a:buFont typeface="Arial" pitchFamily="34" charset="0"/>
              <a:buChar char="•"/>
              <a:defRPr/>
            </a:pPr>
            <a:r>
              <a:rPr lang="en-US" sz="1200" dirty="0">
                <a:latin typeface="Calibri" pitchFamily="34" charset="0"/>
                <a:ea typeface="ＭＳ Ｐゴシック" pitchFamily="8" charset="-128"/>
                <a:cs typeface="+mn-cs"/>
              </a:rPr>
              <a:t>Spectrum  trial Allocation for </a:t>
            </a:r>
            <a:r>
              <a:rPr lang="en-US" sz="1200" dirty="0" err="1">
                <a:latin typeface="Calibri" pitchFamily="34" charset="0"/>
                <a:ea typeface="ＭＳ Ｐゴシック" pitchFamily="8" charset="-128"/>
                <a:cs typeface="+mn-cs"/>
              </a:rPr>
              <a:t>MoT</a:t>
            </a:r>
            <a:endParaRPr lang="en-US" sz="1200" dirty="0">
              <a:latin typeface="Calibri" pitchFamily="34" charset="0"/>
              <a:ea typeface="ＭＳ Ｐゴシック" pitchFamily="8" charset="-128"/>
              <a:cs typeface="+mn-cs"/>
            </a:endParaRPr>
          </a:p>
          <a:p>
            <a:pPr marL="171450" indent="-114300" fontAlgn="auto">
              <a:spcBef>
                <a:spcPts val="0"/>
              </a:spcBef>
              <a:spcAft>
                <a:spcPts val="0"/>
              </a:spcAft>
              <a:buFont typeface="Arial" pitchFamily="34" charset="0"/>
              <a:buChar char="•"/>
              <a:defRPr/>
            </a:pPr>
            <a:r>
              <a:rPr lang="en-US" sz="1200" dirty="0">
                <a:latin typeface="Calibri" pitchFamily="34" charset="0"/>
                <a:ea typeface="ＭＳ Ｐゴシック" pitchFamily="8" charset="-128"/>
                <a:cs typeface="+mn-cs"/>
              </a:rPr>
              <a:t>Interim licenses for ISP and DSPs (+ extension)</a:t>
            </a:r>
          </a:p>
          <a:p>
            <a:pPr marL="171450" indent="-114300" fontAlgn="auto">
              <a:spcBef>
                <a:spcPts val="0"/>
              </a:spcBef>
              <a:spcAft>
                <a:spcPts val="0"/>
              </a:spcAft>
              <a:buFont typeface="Arial" pitchFamily="34" charset="0"/>
              <a:buChar char="•"/>
              <a:defRPr/>
            </a:pPr>
            <a:r>
              <a:rPr lang="en-US" sz="1200" dirty="0">
                <a:latin typeface="Calibri" pitchFamily="34" charset="0"/>
                <a:ea typeface="ＭＳ Ｐゴシック" pitchFamily="8" charset="-128"/>
                <a:cs typeface="+mn-cs"/>
              </a:rPr>
              <a:t>Licenses for </a:t>
            </a:r>
            <a:r>
              <a:rPr lang="en-US" sz="1200" dirty="0" err="1">
                <a:latin typeface="Calibri" pitchFamily="34" charset="0"/>
                <a:ea typeface="ＭＳ Ｐゴシック" pitchFamily="8" charset="-128"/>
                <a:cs typeface="+mn-cs"/>
              </a:rPr>
              <a:t>Trisat</a:t>
            </a:r>
            <a:r>
              <a:rPr lang="en-US" sz="1200" dirty="0">
                <a:latin typeface="Calibri" pitchFamily="34" charset="0"/>
                <a:ea typeface="ＭＳ Ｐゴシック" pitchFamily="8" charset="-128"/>
                <a:cs typeface="+mn-cs"/>
              </a:rPr>
              <a:t>, LCNC and MADA</a:t>
            </a:r>
          </a:p>
        </p:txBody>
      </p:sp>
      <p:sp>
        <p:nvSpPr>
          <p:cNvPr id="107" name="TextBox 22"/>
          <p:cNvSpPr txBox="1">
            <a:spLocks noChangeArrowheads="1"/>
          </p:cNvSpPr>
          <p:nvPr/>
        </p:nvSpPr>
        <p:spPr bwMode="auto">
          <a:xfrm>
            <a:off x="1371600" y="2105025"/>
            <a:ext cx="1219200" cy="461963"/>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VOIP Policy Statement </a:t>
            </a:r>
          </a:p>
        </p:txBody>
      </p:sp>
      <p:sp>
        <p:nvSpPr>
          <p:cNvPr id="108" name="TextBox 107"/>
          <p:cNvSpPr txBox="1"/>
          <p:nvPr/>
        </p:nvSpPr>
        <p:spPr>
          <a:xfrm>
            <a:off x="2667000" y="4098925"/>
            <a:ext cx="1444625" cy="276225"/>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Pricing Regulation</a:t>
            </a:r>
          </a:p>
        </p:txBody>
      </p:sp>
      <p:sp>
        <p:nvSpPr>
          <p:cNvPr id="109" name="TextBox 24"/>
          <p:cNvSpPr txBox="1">
            <a:spLocks noChangeArrowheads="1"/>
          </p:cNvSpPr>
          <p:nvPr/>
        </p:nvSpPr>
        <p:spPr bwMode="auto">
          <a:xfrm>
            <a:off x="1371600" y="2649944"/>
            <a:ext cx="1219200" cy="276999"/>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a:t>National Roaming </a:t>
            </a:r>
          </a:p>
        </p:txBody>
      </p:sp>
      <p:sp>
        <p:nvSpPr>
          <p:cNvPr id="110" name="TextBox 109"/>
          <p:cNvSpPr txBox="1"/>
          <p:nvPr/>
        </p:nvSpPr>
        <p:spPr>
          <a:xfrm>
            <a:off x="2667000" y="4438650"/>
            <a:ext cx="1444625" cy="646113"/>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Interconnection Interim Pricing Decision</a:t>
            </a:r>
          </a:p>
        </p:txBody>
      </p:sp>
      <p:sp>
        <p:nvSpPr>
          <p:cNvPr id="111" name="TextBox 26"/>
          <p:cNvSpPr txBox="1">
            <a:spLocks noChangeArrowheads="1"/>
          </p:cNvSpPr>
          <p:nvPr/>
        </p:nvSpPr>
        <p:spPr bwMode="auto">
          <a:xfrm>
            <a:off x="2667000" y="2133600"/>
            <a:ext cx="1444625" cy="461963"/>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Spectrum </a:t>
            </a:r>
            <a:r>
              <a:rPr lang="en-US" dirty="0" err="1"/>
              <a:t>Refarming</a:t>
            </a:r>
            <a:r>
              <a:rPr lang="en-US" dirty="0"/>
              <a:t> and Packaging Plan</a:t>
            </a:r>
          </a:p>
        </p:txBody>
      </p:sp>
      <p:sp>
        <p:nvSpPr>
          <p:cNvPr id="112" name="TextBox 111"/>
          <p:cNvSpPr txBox="1"/>
          <p:nvPr/>
        </p:nvSpPr>
        <p:spPr>
          <a:xfrm>
            <a:off x="7392988" y="5197475"/>
            <a:ext cx="1673225" cy="368300"/>
          </a:xfrm>
          <a:prstGeom prst="rect">
            <a:avLst/>
          </a:prstGeom>
          <a:solidFill>
            <a:schemeClr val="bg1">
              <a:lumMod val="85000"/>
            </a:schemeClr>
          </a:solidFill>
          <a:ln>
            <a:solidFill>
              <a:schemeClr val="tx1"/>
            </a:solidFill>
          </a:ln>
          <a:effectLst/>
        </p:spPr>
        <p:txBody>
          <a:bodyPr lIns="0" tIns="0" rIns="0" b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Quality of Service Regulation</a:t>
            </a:r>
          </a:p>
        </p:txBody>
      </p:sp>
      <p:sp>
        <p:nvSpPr>
          <p:cNvPr id="113" name="TextBox 112"/>
          <p:cNvSpPr txBox="1"/>
          <p:nvPr/>
        </p:nvSpPr>
        <p:spPr>
          <a:xfrm>
            <a:off x="7392988" y="5624513"/>
            <a:ext cx="1673225" cy="461962"/>
          </a:xfrm>
          <a:prstGeom prst="rect">
            <a:avLst/>
          </a:prstGeom>
          <a:solidFill>
            <a:schemeClr val="bg1">
              <a:lumMod val="85000"/>
            </a:schemeClr>
          </a:solidFill>
          <a:ln>
            <a:solidFill>
              <a:schemeClr val="tx1"/>
            </a:solidFill>
          </a:ln>
          <a:effectLst/>
        </p:spPr>
        <p:txBody>
          <a:bodyPr lIns="0" r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Decision for establishment of call centers</a:t>
            </a:r>
          </a:p>
        </p:txBody>
      </p:sp>
      <p:sp>
        <p:nvSpPr>
          <p:cNvPr id="114" name="TextBox 31"/>
          <p:cNvSpPr txBox="1">
            <a:spLocks noChangeArrowheads="1"/>
          </p:cNvSpPr>
          <p:nvPr/>
        </p:nvSpPr>
        <p:spPr bwMode="auto">
          <a:xfrm>
            <a:off x="180976" y="3505200"/>
            <a:ext cx="1126312" cy="276999"/>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Universal Service</a:t>
            </a:r>
          </a:p>
        </p:txBody>
      </p:sp>
      <p:sp>
        <p:nvSpPr>
          <p:cNvPr id="115" name="TextBox 32"/>
          <p:cNvSpPr txBox="1">
            <a:spLocks noChangeArrowheads="1"/>
          </p:cNvSpPr>
          <p:nvPr/>
        </p:nvSpPr>
        <p:spPr bwMode="auto">
          <a:xfrm>
            <a:off x="180976" y="3838575"/>
            <a:ext cx="1126312" cy="276225"/>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CS / CPS</a:t>
            </a:r>
          </a:p>
        </p:txBody>
      </p:sp>
      <p:sp>
        <p:nvSpPr>
          <p:cNvPr id="116" name="TextBox 34"/>
          <p:cNvSpPr txBox="1">
            <a:spLocks noChangeArrowheads="1"/>
          </p:cNvSpPr>
          <p:nvPr/>
        </p:nvSpPr>
        <p:spPr bwMode="auto">
          <a:xfrm>
            <a:off x="4232274" y="4062412"/>
            <a:ext cx="1524000" cy="461963"/>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a:t>Improving FM Broadcasting</a:t>
            </a:r>
          </a:p>
        </p:txBody>
      </p:sp>
      <p:sp>
        <p:nvSpPr>
          <p:cNvPr id="117" name="TextBox 35"/>
          <p:cNvSpPr txBox="1">
            <a:spLocks noChangeArrowheads="1"/>
          </p:cNvSpPr>
          <p:nvPr/>
        </p:nvSpPr>
        <p:spPr bwMode="auto">
          <a:xfrm>
            <a:off x="990600" y="5029200"/>
            <a:ext cx="1600200" cy="461963"/>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lvl1pPr marL="114300" indent="-114300"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a:latin typeface="Calibri" pitchFamily="34" charset="0"/>
              </a:rPr>
              <a:t>Study on the Use of Public Property</a:t>
            </a:r>
          </a:p>
        </p:txBody>
      </p:sp>
      <p:sp>
        <p:nvSpPr>
          <p:cNvPr id="118" name="TextBox 117"/>
          <p:cNvSpPr txBox="1"/>
          <p:nvPr/>
        </p:nvSpPr>
        <p:spPr>
          <a:xfrm>
            <a:off x="5867400" y="4943882"/>
            <a:ext cx="1447800" cy="276999"/>
          </a:xfrm>
          <a:prstGeom prst="rect">
            <a:avLst/>
          </a:prstGeom>
          <a:solidFill>
            <a:schemeClr val="bg1">
              <a:lumMod val="85000"/>
            </a:schemeClr>
          </a:solidFill>
          <a:ln w="9525">
            <a:solidFill>
              <a:schemeClr val="tx1"/>
            </a:solidFill>
            <a:miter lim="800000"/>
            <a:headEnd/>
            <a:tailEnd/>
          </a:ln>
          <a:effectLst/>
        </p:spPr>
        <p:txBody>
          <a:bodyPr wrap="square" lIns="0" rIns="0"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Numbering Regulation</a:t>
            </a:r>
          </a:p>
        </p:txBody>
      </p:sp>
      <p:sp>
        <p:nvSpPr>
          <p:cNvPr id="119" name="TextBox 118"/>
          <p:cNvSpPr txBox="1"/>
          <p:nvPr/>
        </p:nvSpPr>
        <p:spPr>
          <a:xfrm>
            <a:off x="5867400" y="4419600"/>
            <a:ext cx="1447800" cy="460375"/>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National Numbering Plan</a:t>
            </a:r>
          </a:p>
        </p:txBody>
      </p:sp>
      <p:sp>
        <p:nvSpPr>
          <p:cNvPr id="120" name="TextBox 119"/>
          <p:cNvSpPr txBox="1"/>
          <p:nvPr/>
        </p:nvSpPr>
        <p:spPr>
          <a:xfrm>
            <a:off x="5867400" y="5286375"/>
            <a:ext cx="1447800" cy="461665"/>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Code of Practice for </a:t>
            </a:r>
            <a:r>
              <a:rPr lang="en-US" dirty="0" smtClean="0"/>
              <a:t>VAS</a:t>
            </a:r>
            <a:endParaRPr lang="en-US" dirty="0"/>
          </a:p>
        </p:txBody>
      </p:sp>
      <p:sp>
        <p:nvSpPr>
          <p:cNvPr id="121" name="TextBox 39"/>
          <p:cNvSpPr txBox="1">
            <a:spLocks noChangeArrowheads="1"/>
          </p:cNvSpPr>
          <p:nvPr/>
        </p:nvSpPr>
        <p:spPr bwMode="auto">
          <a:xfrm>
            <a:off x="990600" y="5572070"/>
            <a:ext cx="1600200" cy="369332"/>
          </a:xfrm>
          <a:prstGeom prst="rect">
            <a:avLst/>
          </a:prstGeom>
          <a:solidFill>
            <a:schemeClr val="bg1">
              <a:lumMod val="85000"/>
            </a:schemeClr>
          </a:solidFill>
          <a:ln w="9525">
            <a:solidFill>
              <a:schemeClr val="tx1"/>
            </a:solidFill>
            <a:miter lim="800000"/>
            <a:headEnd/>
            <a:tailEnd/>
          </a:ln>
          <a:effectLst/>
        </p:spPr>
        <p:txBody>
          <a:bodyPr wrap="square" lIns="0" tIns="0" rIns="0" bIns="0" anchor="ctr">
            <a:spAutoFit/>
          </a:bodyPr>
          <a:lstStyle>
            <a:lvl1pPr marL="114300" indent="-114300"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latin typeface="Calibri" pitchFamily="34" charset="0"/>
              </a:rPr>
              <a:t>Draft RTU Fees &amp; SAC decree</a:t>
            </a:r>
            <a:endParaRPr lang="en-US" sz="1200" dirty="0">
              <a:latin typeface="Calibri" pitchFamily="34" charset="0"/>
            </a:endParaRPr>
          </a:p>
        </p:txBody>
      </p:sp>
      <p:sp>
        <p:nvSpPr>
          <p:cNvPr id="122" name="TextBox 40"/>
          <p:cNvSpPr txBox="1">
            <a:spLocks noChangeArrowheads="1"/>
          </p:cNvSpPr>
          <p:nvPr/>
        </p:nvSpPr>
        <p:spPr bwMode="auto">
          <a:xfrm>
            <a:off x="4232274" y="3354387"/>
            <a:ext cx="1524000" cy="646113"/>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Digital Migration Strategy for TV Broadcasting Plan</a:t>
            </a:r>
          </a:p>
        </p:txBody>
      </p:sp>
      <p:sp>
        <p:nvSpPr>
          <p:cNvPr id="123" name="TextBox 122"/>
          <p:cNvSpPr txBox="1"/>
          <p:nvPr/>
        </p:nvSpPr>
        <p:spPr>
          <a:xfrm>
            <a:off x="4232274" y="2133600"/>
            <a:ext cx="1524000" cy="461963"/>
          </a:xfrm>
          <a:prstGeom prst="rect">
            <a:avLst/>
          </a:prstGeom>
          <a:solidFill>
            <a:schemeClr val="bg1">
              <a:lumMod val="85000"/>
            </a:schemeClr>
          </a:solidFill>
          <a:ln>
            <a:solidFill>
              <a:schemeClr val="tx1"/>
            </a:solidFill>
          </a:ln>
          <a:effectLst/>
        </p:spPr>
        <p:txBody>
          <a:bodyPr lIns="0" rIns="0" anchor="ctr">
            <a:spAutoFit/>
          </a:bodyPr>
          <a:lstStyle/>
          <a:p>
            <a:pPr marL="114300" indent="-114300" algn="ctr" fontAlgn="auto">
              <a:spcBef>
                <a:spcPts val="0"/>
              </a:spcBef>
              <a:spcAft>
                <a:spcPts val="0"/>
              </a:spcAft>
              <a:defRPr/>
            </a:pPr>
            <a:r>
              <a:rPr lang="en-US" sz="1200" dirty="0">
                <a:latin typeface="Calibri" pitchFamily="34" charset="0"/>
                <a:ea typeface="ＭＳ Ｐゴシック" pitchFamily="8" charset="-128"/>
                <a:cs typeface="+mn-cs"/>
              </a:rPr>
              <a:t>Access to Information Regulation</a:t>
            </a:r>
          </a:p>
        </p:txBody>
      </p:sp>
      <p:sp>
        <p:nvSpPr>
          <p:cNvPr id="124" name="TextBox 42"/>
          <p:cNvSpPr txBox="1">
            <a:spLocks noChangeArrowheads="1"/>
          </p:cNvSpPr>
          <p:nvPr/>
        </p:nvSpPr>
        <p:spPr bwMode="auto">
          <a:xfrm>
            <a:off x="2667000" y="3021162"/>
            <a:ext cx="1447800" cy="461665"/>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a:t>Broadband Licensing Plan</a:t>
            </a:r>
          </a:p>
        </p:txBody>
      </p:sp>
      <p:sp>
        <p:nvSpPr>
          <p:cNvPr id="125" name="TextBox 43"/>
          <p:cNvSpPr txBox="1">
            <a:spLocks noChangeArrowheads="1"/>
          </p:cNvSpPr>
          <p:nvPr/>
        </p:nvSpPr>
        <p:spPr bwMode="auto">
          <a:xfrm>
            <a:off x="2667000" y="3554562"/>
            <a:ext cx="1444625" cy="461665"/>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Technical requirements for NBCLs</a:t>
            </a:r>
          </a:p>
        </p:txBody>
      </p:sp>
      <p:sp>
        <p:nvSpPr>
          <p:cNvPr id="126" name="TextBox 125"/>
          <p:cNvSpPr txBox="1"/>
          <p:nvPr/>
        </p:nvSpPr>
        <p:spPr>
          <a:xfrm>
            <a:off x="5867400" y="2466975"/>
            <a:ext cx="1447800" cy="646331"/>
          </a:xfrm>
          <a:prstGeom prst="rect">
            <a:avLst/>
          </a:prstGeom>
          <a:solidFill>
            <a:schemeClr val="bg1">
              <a:lumMod val="85000"/>
            </a:schemeClr>
          </a:solidFill>
          <a:ln>
            <a:solidFill>
              <a:schemeClr val="tx1"/>
            </a:solidFill>
          </a:ln>
          <a:effectLst/>
        </p:spPr>
        <p:txBody>
          <a:bodyPr wrap="square"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a:t>Spectrum Management </a:t>
            </a:r>
            <a:r>
              <a:rPr lang="en-US" dirty="0" smtClean="0"/>
              <a:t>&amp;  </a:t>
            </a:r>
            <a:r>
              <a:rPr lang="en-US" dirty="0"/>
              <a:t>Licensing Regulation</a:t>
            </a:r>
          </a:p>
        </p:txBody>
      </p:sp>
      <p:sp>
        <p:nvSpPr>
          <p:cNvPr id="127" name="TextBox 126"/>
          <p:cNvSpPr txBox="1"/>
          <p:nvPr/>
        </p:nvSpPr>
        <p:spPr>
          <a:xfrm>
            <a:off x="5867400" y="3181350"/>
            <a:ext cx="1447800" cy="460375"/>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Consumer Affairs Regulation</a:t>
            </a:r>
          </a:p>
        </p:txBody>
      </p:sp>
      <p:sp>
        <p:nvSpPr>
          <p:cNvPr id="128" name="TextBox 127"/>
          <p:cNvSpPr txBox="1"/>
          <p:nvPr/>
        </p:nvSpPr>
        <p:spPr>
          <a:xfrm>
            <a:off x="5857875" y="2133600"/>
            <a:ext cx="1447800" cy="276999"/>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Licensing Regulation </a:t>
            </a:r>
          </a:p>
        </p:txBody>
      </p:sp>
      <p:sp>
        <p:nvSpPr>
          <p:cNvPr id="129" name="TextBox 128"/>
          <p:cNvSpPr txBox="1"/>
          <p:nvPr/>
        </p:nvSpPr>
        <p:spPr>
          <a:xfrm>
            <a:off x="5867400" y="3705910"/>
            <a:ext cx="1447800" cy="646331"/>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Class and Frequency License fees regulation</a:t>
            </a:r>
          </a:p>
        </p:txBody>
      </p:sp>
      <p:sp>
        <p:nvSpPr>
          <p:cNvPr id="130" name="TextBox 8"/>
          <p:cNvSpPr txBox="1">
            <a:spLocks noChangeArrowheads="1"/>
          </p:cNvSpPr>
          <p:nvPr/>
        </p:nvSpPr>
        <p:spPr bwMode="auto">
          <a:xfrm>
            <a:off x="5718174" y="1563469"/>
            <a:ext cx="1720851"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solidFill>
                  <a:srgbClr val="000000"/>
                </a:solidFill>
                <a:latin typeface="Calibri" pitchFamily="34" charset="0"/>
              </a:rPr>
              <a:t>Sent to </a:t>
            </a:r>
            <a:r>
              <a:rPr lang="en-US" sz="1200" dirty="0" err="1" smtClean="0">
                <a:solidFill>
                  <a:srgbClr val="000000"/>
                </a:solidFill>
                <a:latin typeface="Calibri" pitchFamily="34" charset="0"/>
              </a:rPr>
              <a:t>MoT</a:t>
            </a:r>
            <a:r>
              <a:rPr lang="en-US" sz="1200" dirty="0" smtClean="0">
                <a:solidFill>
                  <a:srgbClr val="000000"/>
                </a:solidFill>
                <a:latin typeface="Calibri" pitchFamily="34" charset="0"/>
              </a:rPr>
              <a:t> – Need to transfer to State Council</a:t>
            </a:r>
            <a:endParaRPr lang="en-US" sz="1200" dirty="0">
              <a:solidFill>
                <a:srgbClr val="000000"/>
              </a:solidFill>
              <a:latin typeface="Calibri" pitchFamily="34" charset="0"/>
            </a:endParaRPr>
          </a:p>
        </p:txBody>
      </p:sp>
      <p:sp>
        <p:nvSpPr>
          <p:cNvPr id="131" name="Pie 130"/>
          <p:cNvSpPr/>
          <p:nvPr/>
        </p:nvSpPr>
        <p:spPr bwMode="auto">
          <a:xfrm>
            <a:off x="6248400" y="1134844"/>
            <a:ext cx="549275" cy="457200"/>
          </a:xfrm>
          <a:prstGeom prst="pie">
            <a:avLst>
              <a:gd name="adj1" fmla="val 16183475"/>
              <a:gd name="adj2" fmla="val 14717913"/>
            </a:avLst>
          </a:prstGeom>
          <a:solidFill>
            <a:srgbClr val="1B0060"/>
          </a:solidFill>
          <a:ln w="9525" cap="flat" cmpd="sng" algn="ctr">
            <a:solidFill>
              <a:schemeClr val="tx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132" name="TextBox 131"/>
          <p:cNvSpPr txBox="1"/>
          <p:nvPr/>
        </p:nvSpPr>
        <p:spPr>
          <a:xfrm>
            <a:off x="5857875" y="5817394"/>
            <a:ext cx="1447800" cy="276225"/>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defPPr>
              <a:defRPr lang="en-US"/>
            </a:defPPr>
            <a:lvl1pPr marL="114300" indent="-114300" algn="ctr">
              <a:defRPr sz="1200">
                <a:latin typeface="Calibri" pitchFamily="34" charset="0"/>
                <a:ea typeface="ＭＳ Ｐゴシック" pitchFamily="34" charset="-128"/>
              </a:defRPr>
            </a:lvl1pPr>
            <a:lvl2pPr marL="742950" indent="-285750" eaLnBrk="0" hangingPunct="0">
              <a:defRPr sz="2400">
                <a:latin typeface="Arial" charset="0"/>
                <a:ea typeface="ＭＳ Ｐゴシック" pitchFamily="34" charset="-128"/>
              </a:defRPr>
            </a:lvl2pPr>
            <a:lvl3pPr marL="1143000" indent="-228600" eaLnBrk="0" hangingPunct="0">
              <a:defRPr sz="2400">
                <a:latin typeface="Arial" charset="0"/>
                <a:ea typeface="ＭＳ Ｐゴシック" pitchFamily="34" charset="-128"/>
              </a:defRPr>
            </a:lvl3pPr>
            <a:lvl4pPr marL="1600200" indent="-228600" eaLnBrk="0" hangingPunct="0">
              <a:defRPr sz="2400">
                <a:latin typeface="Arial" charset="0"/>
                <a:ea typeface="ＭＳ Ｐゴシック" pitchFamily="34" charset="-128"/>
              </a:defRPr>
            </a:lvl4pPr>
            <a:lvl5pPr marL="2057400" indent="-228600" eaLnBrk="0" hangingPunct="0">
              <a:defRPr sz="2400">
                <a:latin typeface="Arial" charset="0"/>
                <a:ea typeface="ＭＳ Ｐゴシック" pitchFamily="34" charset="-128"/>
              </a:defRPr>
            </a:lvl5pPr>
            <a:lvl6pPr marL="2514600" indent="-228600" eaLnBrk="0" fontAlgn="base" hangingPunct="0">
              <a:spcBef>
                <a:spcPct val="0"/>
              </a:spcBef>
              <a:spcAft>
                <a:spcPct val="0"/>
              </a:spcAft>
              <a:defRPr sz="2400">
                <a:latin typeface="Arial" charset="0"/>
                <a:ea typeface="ＭＳ Ｐゴシック" pitchFamily="34" charset="-128"/>
              </a:defRPr>
            </a:lvl6pPr>
            <a:lvl7pPr marL="2971800" indent="-228600" eaLnBrk="0" fontAlgn="base" hangingPunct="0">
              <a:spcBef>
                <a:spcPct val="0"/>
              </a:spcBef>
              <a:spcAft>
                <a:spcPct val="0"/>
              </a:spcAft>
              <a:defRPr sz="2400">
                <a:latin typeface="Arial" charset="0"/>
                <a:ea typeface="ＭＳ Ｐゴシック" pitchFamily="34" charset="-128"/>
              </a:defRPr>
            </a:lvl7pPr>
            <a:lvl8pPr marL="3429000" indent="-228600" eaLnBrk="0" fontAlgn="base" hangingPunct="0">
              <a:spcBef>
                <a:spcPct val="0"/>
              </a:spcBef>
              <a:spcAft>
                <a:spcPct val="0"/>
              </a:spcAft>
              <a:defRPr sz="2400">
                <a:latin typeface="Arial" charset="0"/>
                <a:ea typeface="ＭＳ Ｐゴシック" pitchFamily="34" charset="-128"/>
              </a:defRPr>
            </a:lvl8pPr>
            <a:lvl9pPr marL="3886200" indent="-228600" eaLnBrk="0" fontAlgn="base" hangingPunct="0">
              <a:spcBef>
                <a:spcPct val="0"/>
              </a:spcBef>
              <a:spcAft>
                <a:spcPct val="0"/>
              </a:spcAft>
              <a:defRPr sz="2400">
                <a:latin typeface="Arial" charset="0"/>
                <a:ea typeface="ＭＳ Ｐゴシック" pitchFamily="34" charset="-128"/>
              </a:defRPr>
            </a:lvl9pPr>
          </a:lstStyle>
          <a:p>
            <a:r>
              <a:rPr lang="en-US" dirty="0"/>
              <a:t>EMF Regulation</a:t>
            </a:r>
          </a:p>
        </p:txBody>
      </p:sp>
      <p:sp>
        <p:nvSpPr>
          <p:cNvPr id="140" name="TextBox 7"/>
          <p:cNvSpPr txBox="1">
            <a:spLocks noChangeArrowheads="1"/>
          </p:cNvSpPr>
          <p:nvPr/>
        </p:nvSpPr>
        <p:spPr bwMode="auto">
          <a:xfrm>
            <a:off x="990600" y="4567535"/>
            <a:ext cx="1606550" cy="46166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solidFill>
                  <a:srgbClr val="000000"/>
                </a:solidFill>
                <a:latin typeface="Calibri" pitchFamily="34" charset="0"/>
              </a:rPr>
              <a:t>Sent to </a:t>
            </a:r>
            <a:r>
              <a:rPr lang="en-US" sz="1200" dirty="0" err="1" smtClean="0">
                <a:solidFill>
                  <a:srgbClr val="000000"/>
                </a:solidFill>
                <a:latin typeface="Calibri" pitchFamily="34" charset="0"/>
              </a:rPr>
              <a:t>MoT</a:t>
            </a:r>
            <a:r>
              <a:rPr lang="en-US" sz="1200" dirty="0" smtClean="0">
                <a:solidFill>
                  <a:srgbClr val="000000"/>
                </a:solidFill>
                <a:latin typeface="Calibri" pitchFamily="34" charset="0"/>
              </a:rPr>
              <a:t>- Need </a:t>
            </a:r>
            <a:r>
              <a:rPr lang="en-US" sz="1200" dirty="0" err="1" smtClean="0">
                <a:solidFill>
                  <a:srgbClr val="000000"/>
                </a:solidFill>
                <a:latin typeface="Calibri" pitchFamily="34" charset="0"/>
              </a:rPr>
              <a:t>CoM</a:t>
            </a:r>
            <a:r>
              <a:rPr lang="en-US" sz="1200" dirty="0" smtClean="0">
                <a:solidFill>
                  <a:srgbClr val="000000"/>
                </a:solidFill>
                <a:latin typeface="Calibri" pitchFamily="34" charset="0"/>
              </a:rPr>
              <a:t> decree</a:t>
            </a:r>
            <a:endParaRPr lang="en-US" sz="1200" dirty="0">
              <a:solidFill>
                <a:srgbClr val="000000"/>
              </a:solidFill>
              <a:latin typeface="Calibri" pitchFamily="34" charset="0"/>
            </a:endParaRPr>
          </a:p>
        </p:txBody>
      </p:sp>
      <p:sp>
        <p:nvSpPr>
          <p:cNvPr id="141" name="TextBox 39"/>
          <p:cNvSpPr txBox="1">
            <a:spLocks noChangeArrowheads="1"/>
          </p:cNvSpPr>
          <p:nvPr/>
        </p:nvSpPr>
        <p:spPr bwMode="auto">
          <a:xfrm>
            <a:off x="990600" y="6016754"/>
            <a:ext cx="1600200" cy="369332"/>
          </a:xfrm>
          <a:prstGeom prst="rect">
            <a:avLst/>
          </a:prstGeom>
          <a:solidFill>
            <a:schemeClr val="bg1">
              <a:lumMod val="85000"/>
            </a:schemeClr>
          </a:solidFill>
          <a:ln w="9525">
            <a:solidFill>
              <a:schemeClr val="tx1"/>
            </a:solidFill>
            <a:miter lim="800000"/>
            <a:headEnd/>
            <a:tailEnd/>
          </a:ln>
          <a:effectLst/>
        </p:spPr>
        <p:txBody>
          <a:bodyPr wrap="square" lIns="0" tIns="0" rIns="0" bIns="0" anchor="ctr">
            <a:spAutoFit/>
          </a:bodyPr>
          <a:lstStyle>
            <a:lvl1pPr marL="114300" indent="-114300"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latin typeface="Calibri" pitchFamily="34" charset="0"/>
              </a:rPr>
              <a:t>Rights of Way Draft Decree</a:t>
            </a:r>
            <a:endParaRPr lang="en-US" sz="1200" dirty="0">
              <a:latin typeface="Calibri" pitchFamily="34" charset="0"/>
            </a:endParaRPr>
          </a:p>
        </p:txBody>
      </p:sp>
      <p:sp>
        <p:nvSpPr>
          <p:cNvPr id="142" name="TextBox 35"/>
          <p:cNvSpPr txBox="1">
            <a:spLocks noChangeArrowheads="1"/>
          </p:cNvSpPr>
          <p:nvPr/>
        </p:nvSpPr>
        <p:spPr bwMode="auto">
          <a:xfrm>
            <a:off x="4230369" y="2653433"/>
            <a:ext cx="1525905" cy="646331"/>
          </a:xfrm>
          <a:prstGeom prst="rect">
            <a:avLst/>
          </a:prstGeom>
          <a:solidFill>
            <a:schemeClr val="bg1">
              <a:lumMod val="85000"/>
            </a:schemeClr>
          </a:solidFill>
          <a:ln w="9525">
            <a:solidFill>
              <a:schemeClr val="tx1"/>
            </a:solidFill>
            <a:miter lim="800000"/>
            <a:headEnd/>
            <a:tailEnd/>
          </a:ln>
          <a:effectLst/>
        </p:spPr>
        <p:txBody>
          <a:bodyPr wrap="square" anchor="ctr">
            <a:spAutoFit/>
          </a:bodyPr>
          <a:lstStyle>
            <a:lvl1pPr marL="114300" indent="-114300"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latin typeface="Calibri" pitchFamily="34" charset="0"/>
              </a:rPr>
              <a:t>New building Requirements for BB delivery services</a:t>
            </a:r>
            <a:endParaRPr lang="en-US" sz="1200" dirty="0">
              <a:latin typeface="Calibri" pitchFamily="34" charset="0"/>
            </a:endParaRPr>
          </a:p>
        </p:txBody>
      </p:sp>
      <p:sp>
        <p:nvSpPr>
          <p:cNvPr id="58" name="Pie 57"/>
          <p:cNvSpPr/>
          <p:nvPr/>
        </p:nvSpPr>
        <p:spPr bwMode="auto">
          <a:xfrm>
            <a:off x="1524000" y="4038600"/>
            <a:ext cx="549275" cy="457200"/>
          </a:xfrm>
          <a:prstGeom prst="pie">
            <a:avLst>
              <a:gd name="adj1" fmla="val 16183475"/>
              <a:gd name="adj2" fmla="val 14717913"/>
            </a:avLst>
          </a:prstGeom>
          <a:solidFill>
            <a:srgbClr val="1B0060"/>
          </a:solidFill>
          <a:ln w="9525" cap="flat" cmpd="sng" algn="ctr">
            <a:solidFill>
              <a:schemeClr val="tx1"/>
            </a:solidFill>
            <a:prstDash val="solid"/>
            <a:round/>
            <a:headEnd type="none" w="med" len="med"/>
            <a:tailEnd type="none" w="med" len="med"/>
          </a:ln>
          <a:effectLst/>
        </p:spPr>
        <p:txBody>
          <a:bodyPr/>
          <a:lstStyle/>
          <a:p>
            <a:pPr algn="r" rtl="1" fontAlgn="auto">
              <a:spcBef>
                <a:spcPts val="0"/>
              </a:spcBef>
              <a:spcAft>
                <a:spcPts val="0"/>
              </a:spcAft>
              <a:defRPr/>
            </a:pPr>
            <a:endParaRPr lang="en-US" sz="1200" dirty="0">
              <a:latin typeface="Calibri" pitchFamily="34" charset="0"/>
              <a:ea typeface="ＭＳ Ｐゴシック" pitchFamily="8" charset="-128"/>
              <a:cs typeface="+mn-cs"/>
            </a:endParaRPr>
          </a:p>
        </p:txBody>
      </p:sp>
      <p:sp>
        <p:nvSpPr>
          <p:cNvPr id="59" name="TextBox 5"/>
          <p:cNvSpPr txBox="1">
            <a:spLocks noChangeArrowheads="1"/>
          </p:cNvSpPr>
          <p:nvPr/>
        </p:nvSpPr>
        <p:spPr bwMode="auto">
          <a:xfrm>
            <a:off x="0" y="1544419"/>
            <a:ext cx="1454150"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sz="1200" dirty="0" smtClean="0">
                <a:solidFill>
                  <a:srgbClr val="000000"/>
                </a:solidFill>
                <a:latin typeface="Calibri" pitchFamily="34" charset="0"/>
              </a:rPr>
              <a:t>Drafting Stage</a:t>
            </a:r>
            <a:endParaRPr lang="en-US" sz="1200" dirty="0">
              <a:solidFill>
                <a:srgbClr val="000000"/>
              </a:solidFill>
              <a:latin typeface="Calibri" pitchFamily="34" charset="0"/>
            </a:endParaRPr>
          </a:p>
        </p:txBody>
      </p:sp>
      <p:sp>
        <p:nvSpPr>
          <p:cNvPr id="53" name="TextBox 52"/>
          <p:cNvSpPr txBox="1"/>
          <p:nvPr/>
        </p:nvSpPr>
        <p:spPr>
          <a:xfrm>
            <a:off x="2667000" y="5177135"/>
            <a:ext cx="1444625" cy="461665"/>
          </a:xfrm>
          <a:prstGeom prst="rect">
            <a:avLst/>
          </a:prstGeom>
          <a:solidFill>
            <a:schemeClr val="bg1">
              <a:lumMod val="85000"/>
            </a:schemeClr>
          </a:solidFill>
          <a:ln>
            <a:solidFill>
              <a:schemeClr val="tx1"/>
            </a:solidFill>
          </a:ln>
          <a:effectLst/>
        </p:spPr>
        <p:txBody>
          <a:bodyPr lIns="0" rIns="0" anchor="ctr">
            <a:spAutoFit/>
          </a:bodyPr>
          <a:lstStyle>
            <a:defPPr>
              <a:defRPr lang="en-US"/>
            </a:defPPr>
            <a:lvl1pPr marL="114300" indent="-114300" algn="ctr" fontAlgn="auto">
              <a:spcBef>
                <a:spcPts val="0"/>
              </a:spcBef>
              <a:spcAft>
                <a:spcPts val="0"/>
              </a:spcAft>
              <a:defRPr sz="1200">
                <a:latin typeface="Calibri" pitchFamily="34" charset="0"/>
                <a:ea typeface="ＭＳ Ｐゴシック" pitchFamily="8" charset="-128"/>
              </a:defRPr>
            </a:lvl1pPr>
          </a:lstStyle>
          <a:p>
            <a:r>
              <a:rPr lang="en-US" dirty="0" smtClean="0"/>
              <a:t>Emergency Communication Plan</a:t>
            </a:r>
            <a:endParaRPr lang="en-US" dirty="0"/>
          </a:p>
        </p:txBody>
      </p:sp>
      <p:sp>
        <p:nvSpPr>
          <p:cNvPr id="54" name="Slide Number Placeholder 5"/>
          <p:cNvSpPr>
            <a:spLocks noGrp="1"/>
          </p:cNvSpPr>
          <p:nvPr>
            <p:ph type="sldNum" sz="quarter" idx="12"/>
          </p:nvPr>
        </p:nvSpPr>
        <p:spPr>
          <a:xfrm>
            <a:off x="6705600" y="6605651"/>
            <a:ext cx="2133600" cy="365125"/>
          </a:xfrm>
        </p:spPr>
        <p:txBody>
          <a:bodyPr/>
          <a:lstStyle/>
          <a:p>
            <a:fld id="{5B2E4933-3A44-4422-B65D-DEDBD7B6E9FB}" type="slidenum">
              <a:rPr lang="en-US" smtClean="0"/>
              <a:pPr/>
              <a:t>19</a:t>
            </a:fld>
            <a:endParaRPr lang="en-US" dirty="0"/>
          </a:p>
        </p:txBody>
      </p:sp>
      <p:sp>
        <p:nvSpPr>
          <p:cNvPr id="55" name="Text Placeholder 2"/>
          <p:cNvSpPr txBox="1">
            <a:spLocks/>
          </p:cNvSpPr>
          <p:nvPr/>
        </p:nvSpPr>
        <p:spPr>
          <a:xfrm>
            <a:off x="-1" y="0"/>
            <a:ext cx="8397875" cy="914400"/>
          </a:xfrm>
          <a:prstGeom prst="rect">
            <a:avLst/>
          </a:prstGeom>
          <a:noFill/>
          <a:ln w="9525">
            <a:noFill/>
            <a:miter lim="800000"/>
            <a:headEnd/>
            <a:tailEnd/>
          </a:ln>
        </p:spPr>
        <p:txBody>
          <a:bodyPr anchor="ctr"/>
          <a:lstStyle>
            <a:lvl1pPr indent="0" fontAlgn="auto">
              <a:spcBef>
                <a:spcPct val="0"/>
              </a:spcBef>
              <a:spcAft>
                <a:spcPts val="0"/>
              </a:spcAft>
              <a:buNone/>
              <a:defRPr lang="en-US" sz="2000" dirty="0" smtClean="0">
                <a:solidFill>
                  <a:schemeClr val="bg1"/>
                </a:solidFill>
                <a:latin typeface="Calibri" pitchFamily="34" charset="0"/>
                <a:ea typeface="ＭＳ Ｐゴシック" pitchFamily="8" charset="-128"/>
              </a:defRPr>
            </a:lvl1pPr>
            <a:lvl2pPr marL="742950" indent="-28575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2pPr>
            <a:lvl3pPr marL="11430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3pPr>
            <a:lvl4pPr marL="16002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4pPr>
            <a:lvl5pPr marL="20574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5pPr>
            <a:lvl6pPr marL="2514600" indent="-228600" fontAlgn="base">
              <a:spcBef>
                <a:spcPct val="20000"/>
              </a:spcBef>
              <a:spcAft>
                <a:spcPct val="0"/>
              </a:spcAft>
              <a:buChar char="»"/>
              <a:defRPr sz="2000"/>
            </a:lvl6pPr>
            <a:lvl7pPr marL="2971800" indent="-228600" fontAlgn="base">
              <a:spcBef>
                <a:spcPct val="20000"/>
              </a:spcBef>
              <a:spcAft>
                <a:spcPct val="0"/>
              </a:spcAft>
              <a:buChar char="»"/>
              <a:defRPr sz="2000"/>
            </a:lvl7pPr>
            <a:lvl8pPr marL="3429000" indent="-228600" fontAlgn="base">
              <a:spcBef>
                <a:spcPct val="20000"/>
              </a:spcBef>
              <a:spcAft>
                <a:spcPct val="0"/>
              </a:spcAft>
              <a:buChar char="»"/>
              <a:defRPr sz="2000"/>
            </a:lvl8pPr>
            <a:lvl9pPr marL="3886200" indent="-228600" fontAlgn="base">
              <a:spcBef>
                <a:spcPct val="20000"/>
              </a:spcBef>
              <a:spcAft>
                <a:spcPct val="0"/>
              </a:spcAft>
              <a:buChar char="»"/>
              <a:defRPr sz="2000"/>
            </a:lvl9pPr>
          </a:lstStyle>
          <a:p>
            <a:pPr>
              <a:defRPr/>
            </a:pPr>
            <a:r>
              <a:rPr lang="en-US" sz="2200" b="1" dirty="0"/>
              <a:t>Since its establishment, TRA has been working extensively on setting a regulatory framework that would ensure </a:t>
            </a:r>
            <a:r>
              <a:rPr lang="en-US" sz="2200" b="1" dirty="0" smtClean="0"/>
              <a:t>successful telecom sector </a:t>
            </a:r>
            <a:r>
              <a:rPr lang="en-US" sz="2200" b="1" dirty="0"/>
              <a:t>development</a:t>
            </a:r>
          </a:p>
        </p:txBody>
      </p:sp>
    </p:spTree>
    <p:extLst>
      <p:ext uri="{BB962C8B-B14F-4D97-AF65-F5344CB8AC3E}">
        <p14:creationId xmlns:p14="http://schemas.microsoft.com/office/powerpoint/2010/main" xmlns="" val="1511191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03632"/>
            <a:ext cx="8001000" cy="1143000"/>
          </a:xfrm>
        </p:spPr>
        <p:txBody>
          <a:bodyPr>
            <a:normAutofit/>
          </a:bodyPr>
          <a:lstStyle/>
          <a:p>
            <a:pPr marL="0" indent="0" algn="l">
              <a:defRPr/>
            </a:pPr>
            <a:r>
              <a:rPr lang="en-US" sz="2200" b="1" dirty="0" smtClean="0"/>
              <a:t>Outline</a:t>
            </a:r>
            <a:endParaRPr lang="en-US" sz="2200" b="1" dirty="0"/>
          </a:p>
        </p:txBody>
      </p:sp>
      <p:sp>
        <p:nvSpPr>
          <p:cNvPr id="6" name="Date Placeholder 5"/>
          <p:cNvSpPr>
            <a:spLocks noGrp="1"/>
          </p:cNvSpPr>
          <p:nvPr>
            <p:ph type="dt" sz="half" idx="10"/>
          </p:nvPr>
        </p:nvSpPr>
        <p:spPr/>
        <p:txBody>
          <a:bodyPr/>
          <a:lstStyle/>
          <a:p>
            <a:fld id="{1A4B3B73-F4DE-42D6-9917-7FB973CAF3BE}" type="datetime3">
              <a:rPr lang="en-US" smtClean="0"/>
              <a:pPr/>
              <a:t>8 June 2012</a:t>
            </a:fld>
            <a:endParaRPr lang="en-US"/>
          </a:p>
        </p:txBody>
      </p:sp>
      <p:sp>
        <p:nvSpPr>
          <p:cNvPr id="7" name="Slide Number Placeholder 6"/>
          <p:cNvSpPr>
            <a:spLocks noGrp="1"/>
          </p:cNvSpPr>
          <p:nvPr>
            <p:ph type="sldNum" sz="quarter" idx="12"/>
          </p:nvPr>
        </p:nvSpPr>
        <p:spPr>
          <a:xfrm>
            <a:off x="6705600" y="6600974"/>
            <a:ext cx="2133600" cy="365125"/>
          </a:xfrm>
        </p:spPr>
        <p:txBody>
          <a:bodyPr/>
          <a:lstStyle/>
          <a:p>
            <a:fld id="{5B2E4933-3A44-4422-B65D-DEDBD7B6E9FB}" type="slidenum">
              <a:rPr lang="en-US" smtClean="0"/>
              <a:pPr/>
              <a:t>2</a:t>
            </a:fld>
            <a:endParaRPr lang="en-US"/>
          </a:p>
        </p:txBody>
      </p:sp>
      <p:sp>
        <p:nvSpPr>
          <p:cNvPr id="9" name="Footer Placeholder 8"/>
          <p:cNvSpPr>
            <a:spLocks noGrp="1"/>
          </p:cNvSpPr>
          <p:nvPr>
            <p:ph type="ftr" sz="quarter" idx="11"/>
          </p:nvPr>
        </p:nvSpPr>
        <p:spPr>
          <a:xfrm>
            <a:off x="3124200" y="6600974"/>
            <a:ext cx="2895600" cy="365125"/>
          </a:xfrm>
        </p:spPr>
        <p:txBody>
          <a:bodyPr/>
          <a:lstStyle/>
          <a:p>
            <a:r>
              <a:rPr lang="en-US" dirty="0" smtClean="0"/>
              <a:t>www.tra.gov.lb</a:t>
            </a:r>
            <a:endParaRPr lang="en-US" dirty="0"/>
          </a:p>
        </p:txBody>
      </p:sp>
      <p:sp>
        <p:nvSpPr>
          <p:cNvPr id="3" name="Content Placeholder 2"/>
          <p:cNvSpPr>
            <a:spLocks noGrp="1"/>
          </p:cNvSpPr>
          <p:nvPr>
            <p:ph idx="1"/>
          </p:nvPr>
        </p:nvSpPr>
        <p:spPr>
          <a:xfrm>
            <a:off x="76200" y="1828800"/>
            <a:ext cx="8915400" cy="2971800"/>
          </a:xfrm>
        </p:spPr>
        <p:txBody>
          <a:bodyPr>
            <a:noAutofit/>
          </a:bodyPr>
          <a:lstStyle/>
          <a:p>
            <a:r>
              <a:rPr lang="en-US" sz="4000" dirty="0" smtClean="0"/>
              <a:t>Status of the Telecommunications sector</a:t>
            </a:r>
          </a:p>
          <a:p>
            <a:r>
              <a:rPr lang="en-US" sz="4000" dirty="0" smtClean="0"/>
              <a:t>Potential to Go: Broadband as a booster for the National Economy</a:t>
            </a:r>
          </a:p>
          <a:p>
            <a:r>
              <a:rPr lang="en-US" sz="4000" dirty="0" smtClean="0"/>
              <a:t>Regulatory and policy tools</a:t>
            </a:r>
            <a:endParaRPr lang="en-US" sz="4000" dirty="0"/>
          </a:p>
        </p:txBody>
      </p:sp>
    </p:spTree>
    <p:extLst>
      <p:ext uri="{BB962C8B-B14F-4D97-AF65-F5344CB8AC3E}">
        <p14:creationId xmlns:p14="http://schemas.microsoft.com/office/powerpoint/2010/main" xmlns="" val="32721585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Footer Placeholder 6"/>
          <p:cNvSpPr>
            <a:spLocks noGrp="1"/>
          </p:cNvSpPr>
          <p:nvPr>
            <p:ph type="ftr" sz="quarter" idx="11"/>
          </p:nvPr>
        </p:nvSpPr>
        <p:spPr>
          <a:xfrm>
            <a:off x="3124200" y="6593459"/>
            <a:ext cx="2895600" cy="365125"/>
          </a:xfrm>
        </p:spPr>
        <p:txBody>
          <a:bodyPr/>
          <a:lstStyle/>
          <a:p>
            <a:r>
              <a:rPr lang="en-US" dirty="0" smtClean="0"/>
              <a:t>www.tra.gov.lb</a:t>
            </a:r>
            <a:endParaRPr lang="en-US" dirty="0"/>
          </a:p>
        </p:txBody>
      </p:sp>
      <p:sp>
        <p:nvSpPr>
          <p:cNvPr id="8" name="Oval 7"/>
          <p:cNvSpPr/>
          <p:nvPr/>
        </p:nvSpPr>
        <p:spPr bwMode="auto">
          <a:xfrm>
            <a:off x="2552700" y="2667000"/>
            <a:ext cx="3619500" cy="1981200"/>
          </a:xfrm>
          <a:prstGeom prst="ellipse">
            <a:avLst/>
          </a:prstGeom>
          <a:solidFill>
            <a:srgbClr val="1B0060"/>
          </a:solidFill>
          <a:ln w="9525" cap="flat" cmpd="sng" algn="ctr">
            <a:solidFill>
              <a:schemeClr val="tx1"/>
            </a:solidFill>
            <a:prstDash val="solid"/>
            <a:round/>
            <a:headEnd type="none" w="med" len="med"/>
            <a:tailEnd type="none" w="med" len="med"/>
          </a:ln>
          <a:effectLst/>
        </p:spPr>
        <p:txBody>
          <a:bodyPr vert="horz" wrap="none" lIns="45720" tIns="0" rIns="4572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Calibri" pitchFamily="34" charset="0"/>
              <a:ea typeface="ＭＳ Ｐゴシック" pitchFamily="1"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bg1"/>
                </a:solidFill>
                <a:effectLst/>
                <a:latin typeface="Calibri" pitchFamily="34" charset="0"/>
                <a:ea typeface="ＭＳ Ｐゴシック" pitchFamily="1" charset="-128"/>
              </a:rPr>
              <a:t>Empowerment of TRA</a:t>
            </a:r>
            <a:r>
              <a:rPr lang="en-US" sz="1800" b="1" dirty="0" smtClean="0">
                <a:solidFill>
                  <a:schemeClr val="bg1"/>
                </a:solidFill>
                <a:latin typeface="Calibri" pitchFamily="34" charset="0"/>
                <a:ea typeface="ＭＳ Ｐゴシック" pitchFamily="1" charset="-128"/>
              </a:rPr>
              <a:t/>
            </a:r>
            <a:br>
              <a:rPr lang="en-US" sz="1800" b="1" dirty="0" smtClean="0">
                <a:solidFill>
                  <a:schemeClr val="bg1"/>
                </a:solidFill>
                <a:latin typeface="Calibri" pitchFamily="34" charset="0"/>
                <a:ea typeface="ＭＳ Ｐゴシック" pitchFamily="1" charset="-128"/>
              </a:rPr>
            </a:br>
            <a:r>
              <a:rPr lang="en-US" sz="1400" b="1" dirty="0" smtClean="0">
                <a:solidFill>
                  <a:schemeClr val="bg1"/>
                </a:solidFill>
                <a:latin typeface="Calibri" pitchFamily="34" charset="0"/>
                <a:ea typeface="ＭＳ Ｐゴシック" pitchFamily="1" charset="-128"/>
              </a:rPr>
              <a:t>1-</a:t>
            </a:r>
            <a:r>
              <a:rPr lang="en-US" sz="1400" dirty="0" smtClean="0">
                <a:solidFill>
                  <a:schemeClr val="bg1"/>
                </a:solidFill>
                <a:latin typeface="Calibri" pitchFamily="34" charset="0"/>
                <a:cs typeface="Times New Roman" pitchFamily="18" charset="0"/>
              </a:rPr>
              <a:t>Full transfer of regulatory functions</a:t>
            </a:r>
          </a:p>
          <a:p>
            <a:pPr marL="231775" indent="-231775" algn="ctr" fontAlgn="auto">
              <a:spcBef>
                <a:spcPts val="0"/>
              </a:spcBef>
              <a:spcAft>
                <a:spcPts val="0"/>
              </a:spcAft>
              <a:buClr>
                <a:schemeClr val="tx2"/>
              </a:buClr>
              <a:defRPr/>
            </a:pPr>
            <a:r>
              <a:rPr lang="en-US" sz="1400" dirty="0" smtClean="0">
                <a:solidFill>
                  <a:schemeClr val="bg1"/>
                </a:solidFill>
                <a:latin typeface="Calibri" pitchFamily="34" charset="0"/>
                <a:cs typeface="Times New Roman" pitchFamily="18" charset="0"/>
              </a:rPr>
              <a:t>2- Staffing and organization</a:t>
            </a:r>
          </a:p>
          <a:p>
            <a:pPr marL="231775" indent="-231775" algn="ctr" fontAlgn="auto">
              <a:spcBef>
                <a:spcPts val="0"/>
              </a:spcBef>
              <a:spcAft>
                <a:spcPts val="0"/>
              </a:spcAft>
              <a:buClr>
                <a:schemeClr val="tx2"/>
              </a:buClr>
              <a:defRPr/>
            </a:pPr>
            <a:r>
              <a:rPr lang="en-US" sz="1400" dirty="0" smtClean="0">
                <a:solidFill>
                  <a:schemeClr val="bg1"/>
                </a:solidFill>
                <a:latin typeface="Calibri" pitchFamily="34" charset="0"/>
                <a:cs typeface="Times New Roman" pitchFamily="18" charset="0"/>
              </a:rPr>
              <a:t>3- Nomination of Board Members</a:t>
            </a:r>
          </a:p>
          <a:p>
            <a:pPr marL="231775" indent="-231775" algn="ctr" fontAlgn="auto">
              <a:spcBef>
                <a:spcPts val="0"/>
              </a:spcBef>
              <a:spcAft>
                <a:spcPts val="0"/>
              </a:spcAft>
              <a:buClr>
                <a:schemeClr val="tx2"/>
              </a:buClr>
              <a:defRPr/>
            </a:pPr>
            <a:r>
              <a:rPr lang="en-US" sz="1400" dirty="0" smtClean="0">
                <a:solidFill>
                  <a:schemeClr val="bg1"/>
                </a:solidFill>
                <a:latin typeface="Calibri" pitchFamily="34" charset="0"/>
                <a:cs typeface="Times New Roman" pitchFamily="18" charset="0"/>
              </a:rPr>
              <a:t>4- Financing</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i="1" u="none" strike="noStrike" cap="none" normalizeH="0" baseline="0" dirty="0" smtClean="0">
              <a:ln>
                <a:noFill/>
              </a:ln>
              <a:solidFill>
                <a:schemeClr val="bg1"/>
              </a:solidFill>
              <a:effectLst/>
              <a:latin typeface="Calibri" pitchFamily="34" charset="0"/>
              <a:ea typeface="ＭＳ Ｐゴシック" pitchFamily="1" charset="-128"/>
            </a:endParaRPr>
          </a:p>
        </p:txBody>
      </p:sp>
      <p:sp>
        <p:nvSpPr>
          <p:cNvPr id="9" name="TextBox 8"/>
          <p:cNvSpPr txBox="1"/>
          <p:nvPr/>
        </p:nvSpPr>
        <p:spPr>
          <a:xfrm>
            <a:off x="2743200" y="6062246"/>
            <a:ext cx="3143250" cy="369332"/>
          </a:xfrm>
          <a:prstGeom prst="rect">
            <a:avLst/>
          </a:prstGeom>
          <a:noFill/>
        </p:spPr>
        <p:txBody>
          <a:bodyPr wrap="square" rtlCol="0">
            <a:spAutoFit/>
          </a:bodyPr>
          <a:lstStyle/>
          <a:p>
            <a:pPr algn="ctr"/>
            <a:r>
              <a:rPr lang="en-US" b="1" dirty="0" smtClean="0">
                <a:latin typeface="Calibri" pitchFamily="34" charset="0"/>
              </a:rPr>
              <a:t>Government of Lebanon</a:t>
            </a:r>
            <a:endParaRPr lang="en-US" b="1" dirty="0">
              <a:latin typeface="Calibri" pitchFamily="34" charset="0"/>
            </a:endParaRPr>
          </a:p>
        </p:txBody>
      </p:sp>
      <p:sp>
        <p:nvSpPr>
          <p:cNvPr id="10" name="Up Arrow 9"/>
          <p:cNvSpPr/>
          <p:nvPr/>
        </p:nvSpPr>
        <p:spPr bwMode="auto">
          <a:xfrm rot="10800000">
            <a:off x="3124200" y="4648200"/>
            <a:ext cx="2667000" cy="1524000"/>
          </a:xfrm>
          <a:prstGeom prst="upArrow">
            <a:avLst>
              <a:gd name="adj1" fmla="val 65329"/>
              <a:gd name="adj2" fmla="val 70488"/>
            </a:avLst>
          </a:prstGeom>
          <a:solidFill>
            <a:srgbClr val="BDAFD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ＭＳ Ｐゴシック" pitchFamily="1" charset="-128"/>
            </a:endParaRPr>
          </a:p>
        </p:txBody>
      </p:sp>
      <p:sp>
        <p:nvSpPr>
          <p:cNvPr id="11" name="Up Arrow 10"/>
          <p:cNvSpPr/>
          <p:nvPr/>
        </p:nvSpPr>
        <p:spPr bwMode="auto">
          <a:xfrm rot="5400000">
            <a:off x="5886450" y="2728496"/>
            <a:ext cx="2438400" cy="1790700"/>
          </a:xfrm>
          <a:prstGeom prst="upArrow">
            <a:avLst>
              <a:gd name="adj1" fmla="val 59902"/>
              <a:gd name="adj2" fmla="val 75341"/>
            </a:avLst>
          </a:prstGeom>
          <a:solidFill>
            <a:srgbClr val="BDAFD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ＭＳ Ｐゴシック" pitchFamily="1" charset="-128"/>
            </a:endParaRPr>
          </a:p>
        </p:txBody>
      </p:sp>
      <p:sp>
        <p:nvSpPr>
          <p:cNvPr id="12" name="Up Arrow 11"/>
          <p:cNvSpPr/>
          <p:nvPr/>
        </p:nvSpPr>
        <p:spPr bwMode="auto">
          <a:xfrm rot="16200000" flipH="1">
            <a:off x="609600" y="2895600"/>
            <a:ext cx="2286000" cy="1523999"/>
          </a:xfrm>
          <a:prstGeom prst="upArrow">
            <a:avLst>
              <a:gd name="adj1" fmla="val 71171"/>
              <a:gd name="adj2" fmla="val 75341"/>
            </a:avLst>
          </a:prstGeom>
          <a:solidFill>
            <a:srgbClr val="BDAFD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ＭＳ Ｐゴシック" pitchFamily="1" charset="-128"/>
            </a:endParaRPr>
          </a:p>
        </p:txBody>
      </p:sp>
      <p:sp>
        <p:nvSpPr>
          <p:cNvPr id="13" name="Rectangle 12"/>
          <p:cNvSpPr/>
          <p:nvPr/>
        </p:nvSpPr>
        <p:spPr>
          <a:xfrm>
            <a:off x="685800" y="3393757"/>
            <a:ext cx="1981200" cy="492443"/>
          </a:xfrm>
          <a:prstGeom prst="rect">
            <a:avLst/>
          </a:prstGeom>
        </p:spPr>
        <p:txBody>
          <a:bodyPr wrap="square">
            <a:spAutoFit/>
          </a:bodyPr>
          <a:lstStyle/>
          <a:p>
            <a:pPr marL="628650" indent="-285750" eaLnBrk="0" hangingPunct="0">
              <a:buBlip>
                <a:blip r:embed="rId2"/>
              </a:buBlip>
            </a:pPr>
            <a:r>
              <a:rPr lang="en-US" sz="1300" dirty="0">
                <a:latin typeface="Calibri" pitchFamily="34" charset="0"/>
                <a:ea typeface="ＭＳ Ｐゴシック" pitchFamily="1" charset="-128"/>
              </a:rPr>
              <a:t>Fair treatment</a:t>
            </a:r>
          </a:p>
          <a:p>
            <a:pPr marL="628650" indent="-285750" eaLnBrk="0" hangingPunct="0">
              <a:buBlip>
                <a:blip r:embed="rId2"/>
              </a:buBlip>
            </a:pPr>
            <a:r>
              <a:rPr lang="en-US" sz="1300" dirty="0">
                <a:latin typeface="Calibri" pitchFamily="34" charset="0"/>
                <a:ea typeface="ＭＳ Ｐゴシック" pitchFamily="1" charset="-128"/>
              </a:rPr>
              <a:t>Fair competition</a:t>
            </a:r>
          </a:p>
        </p:txBody>
      </p:sp>
      <p:sp>
        <p:nvSpPr>
          <p:cNvPr id="16" name="Rectangle 15"/>
          <p:cNvSpPr/>
          <p:nvPr/>
        </p:nvSpPr>
        <p:spPr>
          <a:xfrm>
            <a:off x="5829300" y="3126939"/>
            <a:ext cx="1866900" cy="1092607"/>
          </a:xfrm>
          <a:prstGeom prst="rect">
            <a:avLst/>
          </a:prstGeom>
        </p:spPr>
        <p:txBody>
          <a:bodyPr wrap="square">
            <a:spAutoFit/>
          </a:bodyPr>
          <a:lstStyle/>
          <a:p>
            <a:pPr marL="628650" indent="-285750" eaLnBrk="0" hangingPunct="0">
              <a:buBlip>
                <a:blip r:embed="rId2"/>
              </a:buBlip>
            </a:pPr>
            <a:r>
              <a:rPr lang="en-US" sz="1300" dirty="0">
                <a:latin typeface="Calibri" pitchFamily="34" charset="0"/>
                <a:ea typeface="ＭＳ Ｐゴシック" pitchFamily="1" charset="-128"/>
              </a:rPr>
              <a:t>Broader range of services</a:t>
            </a:r>
          </a:p>
          <a:p>
            <a:pPr marL="628650" indent="-285750" eaLnBrk="0" hangingPunct="0">
              <a:buBlip>
                <a:blip r:embed="rId2"/>
              </a:buBlip>
            </a:pPr>
            <a:r>
              <a:rPr lang="en-US" sz="1300" dirty="0">
                <a:latin typeface="Calibri" pitchFamily="34" charset="0"/>
                <a:ea typeface="ＭＳ Ｐゴシック" pitchFamily="1" charset="-128"/>
              </a:rPr>
              <a:t>Lower prices </a:t>
            </a:r>
          </a:p>
          <a:p>
            <a:pPr marL="628650" indent="-285750" eaLnBrk="0" hangingPunct="0">
              <a:buBlip>
                <a:blip r:embed="rId2"/>
              </a:buBlip>
            </a:pPr>
            <a:r>
              <a:rPr lang="en-US" sz="1300" dirty="0">
                <a:latin typeface="Calibri" pitchFamily="34" charset="0"/>
                <a:ea typeface="ＭＳ Ｐゴシック" pitchFamily="1" charset="-128"/>
              </a:rPr>
              <a:t>Better quality of service</a:t>
            </a:r>
          </a:p>
        </p:txBody>
      </p:sp>
      <p:sp>
        <p:nvSpPr>
          <p:cNvPr id="17" name="Up Arrow 16"/>
          <p:cNvSpPr/>
          <p:nvPr/>
        </p:nvSpPr>
        <p:spPr bwMode="auto">
          <a:xfrm>
            <a:off x="3048000" y="1219200"/>
            <a:ext cx="2667000" cy="1394549"/>
          </a:xfrm>
          <a:prstGeom prst="upArrow">
            <a:avLst>
              <a:gd name="adj1" fmla="val 65329"/>
              <a:gd name="adj2" fmla="val 70488"/>
            </a:avLst>
          </a:prstGeom>
          <a:solidFill>
            <a:srgbClr val="BDAFD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Calibri" pitchFamily="34" charset="0"/>
              <a:ea typeface="ＭＳ Ｐゴシック" pitchFamily="1" charset="-128"/>
            </a:endParaRPr>
          </a:p>
        </p:txBody>
      </p:sp>
      <p:sp>
        <p:nvSpPr>
          <p:cNvPr id="18" name="Rectangle 17"/>
          <p:cNvSpPr/>
          <p:nvPr/>
        </p:nvSpPr>
        <p:spPr>
          <a:xfrm>
            <a:off x="3352800" y="1574393"/>
            <a:ext cx="2209800" cy="1092607"/>
          </a:xfrm>
          <a:prstGeom prst="rect">
            <a:avLst/>
          </a:prstGeom>
        </p:spPr>
        <p:txBody>
          <a:bodyPr wrap="square">
            <a:spAutoFit/>
          </a:bodyPr>
          <a:lstStyle/>
          <a:p>
            <a:pPr marL="628650" indent="-285750" eaLnBrk="0" hangingPunct="0">
              <a:buBlip>
                <a:blip r:embed="rId2"/>
              </a:buBlip>
            </a:pPr>
            <a:r>
              <a:rPr lang="en-US" sz="1300" dirty="0" smtClean="0">
                <a:latin typeface="Calibri" pitchFamily="34" charset="0"/>
                <a:ea typeface="ＭＳ Ｐゴシック" pitchFamily="1" charset="-128"/>
              </a:rPr>
              <a:t>Investment opportunities</a:t>
            </a:r>
          </a:p>
          <a:p>
            <a:pPr marL="628650" indent="-285750" eaLnBrk="0" hangingPunct="0">
              <a:buBlip>
                <a:blip r:embed="rId2"/>
              </a:buBlip>
            </a:pPr>
            <a:r>
              <a:rPr lang="en-US" sz="1300" dirty="0" smtClean="0">
                <a:latin typeface="Calibri" pitchFamily="34" charset="0"/>
                <a:ea typeface="ＭＳ Ｐゴシック" pitchFamily="1" charset="-128"/>
              </a:rPr>
              <a:t>Lower risks </a:t>
            </a:r>
          </a:p>
          <a:p>
            <a:pPr marL="628650" indent="-285750" eaLnBrk="0" hangingPunct="0">
              <a:buBlip>
                <a:blip r:embed="rId2"/>
              </a:buBlip>
            </a:pPr>
            <a:r>
              <a:rPr lang="en-US" sz="1300" dirty="0" smtClean="0">
                <a:latin typeface="Calibri" pitchFamily="34" charset="0"/>
                <a:ea typeface="ＭＳ Ｐゴシック" pitchFamily="1" charset="-128"/>
              </a:rPr>
              <a:t>Regulated environment</a:t>
            </a:r>
          </a:p>
        </p:txBody>
      </p:sp>
      <p:sp>
        <p:nvSpPr>
          <p:cNvPr id="19" name="Rectangle 18"/>
          <p:cNvSpPr/>
          <p:nvPr/>
        </p:nvSpPr>
        <p:spPr>
          <a:xfrm>
            <a:off x="3181351" y="4717703"/>
            <a:ext cx="2133600" cy="692497"/>
          </a:xfrm>
          <a:prstGeom prst="rect">
            <a:avLst/>
          </a:prstGeom>
        </p:spPr>
        <p:txBody>
          <a:bodyPr wrap="square">
            <a:spAutoFit/>
          </a:bodyPr>
          <a:lstStyle/>
          <a:p>
            <a:pPr marL="628650" indent="-285750" eaLnBrk="0" hangingPunct="0">
              <a:buBlip>
                <a:blip r:embed="rId2"/>
              </a:buBlip>
            </a:pPr>
            <a:r>
              <a:rPr lang="en-US" sz="1300" dirty="0">
                <a:latin typeface="Calibri" pitchFamily="34" charset="0"/>
                <a:ea typeface="ＭＳ Ｐゴシック" pitchFamily="1" charset="-128"/>
              </a:rPr>
              <a:t>New and recurrent revenue streams</a:t>
            </a:r>
          </a:p>
          <a:p>
            <a:pPr marL="628650" indent="-285750" eaLnBrk="0" hangingPunct="0">
              <a:buBlip>
                <a:blip r:embed="rId2"/>
              </a:buBlip>
            </a:pPr>
            <a:r>
              <a:rPr lang="en-US" sz="1300" dirty="0">
                <a:latin typeface="Calibri" pitchFamily="34" charset="0"/>
                <a:ea typeface="ＭＳ Ｐゴシック" pitchFamily="1" charset="-128"/>
              </a:rPr>
              <a:t>Economic boost</a:t>
            </a:r>
          </a:p>
        </p:txBody>
      </p:sp>
      <p:sp>
        <p:nvSpPr>
          <p:cNvPr id="20" name="TextBox 19"/>
          <p:cNvSpPr txBox="1"/>
          <p:nvPr/>
        </p:nvSpPr>
        <p:spPr>
          <a:xfrm>
            <a:off x="3505200" y="914400"/>
            <a:ext cx="1752600" cy="369332"/>
          </a:xfrm>
          <a:prstGeom prst="rect">
            <a:avLst/>
          </a:prstGeom>
          <a:noFill/>
        </p:spPr>
        <p:txBody>
          <a:bodyPr wrap="square" rtlCol="0">
            <a:spAutoFit/>
          </a:bodyPr>
          <a:lstStyle/>
          <a:p>
            <a:pPr algn="ctr"/>
            <a:r>
              <a:rPr lang="en-US" b="1" dirty="0" smtClean="0">
                <a:latin typeface="Calibri" pitchFamily="34" charset="0"/>
              </a:rPr>
              <a:t>Investors</a:t>
            </a:r>
            <a:endParaRPr lang="en-US" b="1" dirty="0">
              <a:latin typeface="Calibri" pitchFamily="34" charset="0"/>
            </a:endParaRPr>
          </a:p>
        </p:txBody>
      </p:sp>
      <p:sp>
        <p:nvSpPr>
          <p:cNvPr id="21" name="TextBox 20"/>
          <p:cNvSpPr txBox="1"/>
          <p:nvPr/>
        </p:nvSpPr>
        <p:spPr>
          <a:xfrm>
            <a:off x="7924800" y="3480639"/>
            <a:ext cx="1752600" cy="369332"/>
          </a:xfrm>
          <a:prstGeom prst="rect">
            <a:avLst/>
          </a:prstGeom>
          <a:noFill/>
        </p:spPr>
        <p:txBody>
          <a:bodyPr wrap="square" rtlCol="0">
            <a:spAutoFit/>
          </a:bodyPr>
          <a:lstStyle/>
          <a:p>
            <a:r>
              <a:rPr lang="en-US" b="1" dirty="0" smtClean="0">
                <a:latin typeface="Calibri" pitchFamily="34" charset="0"/>
              </a:rPr>
              <a:t>Consumers</a:t>
            </a:r>
            <a:endParaRPr lang="en-US" b="1" dirty="0">
              <a:latin typeface="Calibri" pitchFamily="34" charset="0"/>
            </a:endParaRPr>
          </a:p>
        </p:txBody>
      </p:sp>
      <p:sp>
        <p:nvSpPr>
          <p:cNvPr id="22" name="TextBox 21"/>
          <p:cNvSpPr txBox="1"/>
          <p:nvPr/>
        </p:nvSpPr>
        <p:spPr>
          <a:xfrm>
            <a:off x="-304800" y="3289012"/>
            <a:ext cx="1752600" cy="646331"/>
          </a:xfrm>
          <a:prstGeom prst="rect">
            <a:avLst/>
          </a:prstGeom>
          <a:noFill/>
        </p:spPr>
        <p:txBody>
          <a:bodyPr wrap="square" rtlCol="0">
            <a:spAutoFit/>
          </a:bodyPr>
          <a:lstStyle/>
          <a:p>
            <a:pPr algn="ctr"/>
            <a:r>
              <a:rPr lang="en-US" b="1" dirty="0" smtClean="0">
                <a:latin typeface="Calibri" pitchFamily="34" charset="0"/>
              </a:rPr>
              <a:t>Telecom Operators</a:t>
            </a:r>
            <a:endParaRPr lang="en-US" b="1" dirty="0">
              <a:latin typeface="Calibri" pitchFamily="34" charset="0"/>
            </a:endParaRPr>
          </a:p>
        </p:txBody>
      </p:sp>
      <p:sp>
        <p:nvSpPr>
          <p:cNvPr id="23" name="Slide Number Placeholder 6"/>
          <p:cNvSpPr>
            <a:spLocks noGrp="1"/>
          </p:cNvSpPr>
          <p:nvPr>
            <p:ph type="sldNum" sz="quarter" idx="12"/>
          </p:nvPr>
        </p:nvSpPr>
        <p:spPr>
          <a:xfrm>
            <a:off x="6705600" y="6593459"/>
            <a:ext cx="2133600" cy="365125"/>
          </a:xfrm>
        </p:spPr>
        <p:txBody>
          <a:bodyPr/>
          <a:lstStyle/>
          <a:p>
            <a:fld id="{5B2E4933-3A44-4422-B65D-DEDBD7B6E9FB}" type="slidenum">
              <a:rPr lang="en-US" smtClean="0"/>
              <a:pPr/>
              <a:t>20</a:t>
            </a:fld>
            <a:endParaRPr lang="en-US" dirty="0"/>
          </a:p>
        </p:txBody>
      </p:sp>
      <p:sp>
        <p:nvSpPr>
          <p:cNvPr id="24" name="Text Placeholder 2"/>
          <p:cNvSpPr txBox="1">
            <a:spLocks/>
          </p:cNvSpPr>
          <p:nvPr/>
        </p:nvSpPr>
        <p:spPr>
          <a:xfrm>
            <a:off x="0" y="24385"/>
            <a:ext cx="8686800" cy="866774"/>
          </a:xfrm>
          <a:prstGeom prst="rect">
            <a:avLst/>
          </a:prstGeom>
          <a:noFill/>
          <a:ln w="9525">
            <a:noFill/>
            <a:miter lim="800000"/>
            <a:headEnd/>
            <a:tailEnd/>
          </a:ln>
        </p:spPr>
        <p:txBody>
          <a:bodyPr anchor="ctr"/>
          <a:lstStyle>
            <a:lvl1pPr indent="0" fontAlgn="auto">
              <a:spcBef>
                <a:spcPct val="0"/>
              </a:spcBef>
              <a:spcAft>
                <a:spcPts val="0"/>
              </a:spcAft>
              <a:buNone/>
              <a:defRPr lang="en-US" sz="2000" dirty="0" smtClean="0">
                <a:solidFill>
                  <a:schemeClr val="bg1"/>
                </a:solidFill>
                <a:latin typeface="Calibri" pitchFamily="34" charset="0"/>
                <a:ea typeface="ＭＳ Ｐゴシック" pitchFamily="8" charset="-128"/>
              </a:defRPr>
            </a:lvl1pPr>
            <a:lvl2pPr marL="742950" indent="-28575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2pPr>
            <a:lvl3pPr marL="11430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3pPr>
            <a:lvl4pPr marL="16002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4pPr>
            <a:lvl5pPr marL="2057400" indent="-228600" fontAlgn="auto">
              <a:spcBef>
                <a:spcPct val="0"/>
              </a:spcBef>
              <a:spcAft>
                <a:spcPts val="0"/>
              </a:spcAft>
              <a:buChar char="»"/>
              <a:defRPr lang="en-US" sz="2000" dirty="0" smtClean="0">
                <a:solidFill>
                  <a:schemeClr val="bg1"/>
                </a:solidFill>
                <a:latin typeface="Calibri" pitchFamily="34" charset="0"/>
                <a:ea typeface="ＭＳ Ｐゴシック" pitchFamily="8" charset="-128"/>
              </a:defRPr>
            </a:lvl5pPr>
            <a:lvl6pPr marL="2514600" indent="-228600" fontAlgn="base">
              <a:spcBef>
                <a:spcPct val="20000"/>
              </a:spcBef>
              <a:spcAft>
                <a:spcPct val="0"/>
              </a:spcAft>
              <a:buChar char="»"/>
              <a:defRPr sz="2000"/>
            </a:lvl6pPr>
            <a:lvl7pPr marL="2971800" indent="-228600" fontAlgn="base">
              <a:spcBef>
                <a:spcPct val="20000"/>
              </a:spcBef>
              <a:spcAft>
                <a:spcPct val="0"/>
              </a:spcAft>
              <a:buChar char="»"/>
              <a:defRPr sz="2000"/>
            </a:lvl7pPr>
            <a:lvl8pPr marL="3429000" indent="-228600" fontAlgn="base">
              <a:spcBef>
                <a:spcPct val="20000"/>
              </a:spcBef>
              <a:spcAft>
                <a:spcPct val="0"/>
              </a:spcAft>
              <a:buChar char="»"/>
              <a:defRPr sz="2000"/>
            </a:lvl8pPr>
            <a:lvl9pPr marL="3886200" indent="-228600" fontAlgn="base">
              <a:spcBef>
                <a:spcPct val="20000"/>
              </a:spcBef>
              <a:spcAft>
                <a:spcPct val="0"/>
              </a:spcAft>
              <a:buChar char="»"/>
              <a:defRPr sz="2000"/>
            </a:lvl9pPr>
          </a:lstStyle>
          <a:p>
            <a:r>
              <a:rPr lang="en-US" sz="2200" b="1" dirty="0" smtClean="0"/>
              <a:t>Sustainable policy and empowerment </a:t>
            </a:r>
            <a:r>
              <a:rPr lang="en-US" sz="2200" b="1" dirty="0"/>
              <a:t>of the TRA </a:t>
            </a:r>
            <a:r>
              <a:rPr lang="en-US" sz="2200" b="1" dirty="0" smtClean="0"/>
              <a:t>are essential to ensure successful </a:t>
            </a:r>
            <a:r>
              <a:rPr lang="en-US" sz="2200" b="1" dirty="0"/>
              <a:t>telecom/ICT </a:t>
            </a:r>
            <a:r>
              <a:rPr lang="en-US" sz="2200" b="1" dirty="0" smtClean="0"/>
              <a:t>sector </a:t>
            </a:r>
            <a:r>
              <a:rPr lang="en-US" sz="2200" b="1" dirty="0"/>
              <a:t>development </a:t>
            </a:r>
            <a:r>
              <a:rPr lang="en-US" sz="2200" b="1" dirty="0" smtClean="0"/>
              <a:t>and highest </a:t>
            </a:r>
            <a:r>
              <a:rPr lang="en-US" sz="2200" b="1" dirty="0"/>
              <a:t>benefits to all stakeholders</a:t>
            </a:r>
          </a:p>
        </p:txBody>
      </p:sp>
    </p:spTree>
    <p:extLst>
      <p:ext uri="{BB962C8B-B14F-4D97-AF65-F5344CB8AC3E}">
        <p14:creationId xmlns:p14="http://schemas.microsoft.com/office/powerpoint/2010/main" xmlns="" val="12379586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0" y="0"/>
            <a:ext cx="8229600" cy="762000"/>
          </a:xfrm>
        </p:spPr>
        <p:txBody>
          <a:bodyPr>
            <a:normAutofit/>
          </a:bodyPr>
          <a:lstStyle/>
          <a:p>
            <a:pPr marL="0" indent="0"/>
            <a:r>
              <a:rPr lang="en-US" sz="2200" b="1" dirty="0" smtClean="0"/>
              <a:t>Some demand-side </a:t>
            </a:r>
            <a:r>
              <a:rPr lang="en-US" sz="2200" b="1" dirty="0"/>
              <a:t>promotion policies </a:t>
            </a:r>
            <a:r>
              <a:rPr lang="en-US" sz="2200" b="1" dirty="0" smtClean="0"/>
              <a:t>should be encouraged and adopted by the Government to stimulate growth of e-services</a:t>
            </a:r>
            <a:endParaRPr lang="en-US" sz="2200" b="1" dirty="0"/>
          </a:p>
        </p:txBody>
      </p:sp>
      <p:sp>
        <p:nvSpPr>
          <p:cNvPr id="4" name="Pentagon 3"/>
          <p:cNvSpPr/>
          <p:nvPr/>
        </p:nvSpPr>
        <p:spPr>
          <a:xfrm>
            <a:off x="76200" y="1144770"/>
            <a:ext cx="1477109" cy="1140406"/>
          </a:xfrm>
          <a:prstGeom prst="homePlate">
            <a:avLst>
              <a:gd name="adj" fmla="val 14581"/>
            </a:avLst>
          </a:prstGeom>
          <a:solidFill>
            <a:srgbClr val="1B0060"/>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0" lvl="1">
              <a:defRPr/>
            </a:pPr>
            <a:r>
              <a:rPr lang="en-US" sz="1500" b="1" dirty="0" smtClean="0">
                <a:solidFill>
                  <a:schemeClr val="bg1"/>
                </a:solidFill>
                <a:latin typeface="Calibri" pitchFamily="34" charset="0"/>
              </a:rPr>
              <a:t>Promote digital literacy</a:t>
            </a:r>
          </a:p>
        </p:txBody>
      </p:sp>
      <p:sp>
        <p:nvSpPr>
          <p:cNvPr id="5" name="Rectangle 4"/>
          <p:cNvSpPr/>
          <p:nvPr/>
        </p:nvSpPr>
        <p:spPr>
          <a:xfrm>
            <a:off x="1615586" y="1143000"/>
            <a:ext cx="7376014" cy="1141352"/>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a:buBlip>
                <a:blip r:embed="rId2"/>
              </a:buBlip>
              <a:tabLst>
                <a:tab pos="114300" algn="l"/>
                <a:tab pos="914400" algn="l"/>
              </a:tabLst>
              <a:defRPr/>
            </a:pPr>
            <a:r>
              <a:rPr lang="en-US" sz="1500" dirty="0">
                <a:solidFill>
                  <a:schemeClr val="tx1"/>
                </a:solidFill>
                <a:latin typeface="Calibri" pitchFamily="34" charset="0"/>
              </a:rPr>
              <a:t>Raising </a:t>
            </a:r>
            <a:r>
              <a:rPr lang="en-US" sz="1500" b="1" dirty="0">
                <a:solidFill>
                  <a:schemeClr val="tx1"/>
                </a:solidFill>
                <a:latin typeface="Calibri" pitchFamily="34" charset="0"/>
              </a:rPr>
              <a:t>public awareness </a:t>
            </a:r>
            <a:r>
              <a:rPr lang="en-US" sz="1500" dirty="0">
                <a:solidFill>
                  <a:schemeClr val="tx1"/>
                </a:solidFill>
                <a:latin typeface="Calibri" pitchFamily="34" charset="0"/>
              </a:rPr>
              <a:t>on benefits of e-services and promote their use</a:t>
            </a:r>
          </a:p>
          <a:p>
            <a:pPr marL="285750" lvl="1" indent="-285750">
              <a:buBlip>
                <a:blip r:embed="rId2"/>
              </a:buBlip>
              <a:tabLst>
                <a:tab pos="114300" algn="l"/>
                <a:tab pos="914400" algn="l"/>
              </a:tabLst>
              <a:defRPr/>
            </a:pPr>
            <a:r>
              <a:rPr lang="en-US" sz="1500" dirty="0">
                <a:solidFill>
                  <a:schemeClr val="tx1"/>
                </a:solidFill>
                <a:latin typeface="Calibri" pitchFamily="34" charset="0"/>
              </a:rPr>
              <a:t>Governments providing </a:t>
            </a:r>
            <a:r>
              <a:rPr lang="en-US" sz="1500" b="1" dirty="0">
                <a:solidFill>
                  <a:schemeClr val="tx1"/>
                </a:solidFill>
                <a:latin typeface="Calibri" pitchFamily="34" charset="0"/>
              </a:rPr>
              <a:t>training</a:t>
            </a:r>
            <a:r>
              <a:rPr lang="en-US" sz="1500" dirty="0">
                <a:solidFill>
                  <a:schemeClr val="tx1"/>
                </a:solidFill>
                <a:latin typeface="Calibri" pitchFamily="34" charset="0"/>
              </a:rPr>
              <a:t> on the use of PCs and Internet </a:t>
            </a:r>
            <a:endParaRPr lang="en-US" sz="1500" dirty="0" smtClean="0">
              <a:solidFill>
                <a:schemeClr val="tx1"/>
              </a:solidFill>
              <a:latin typeface="Calibri" pitchFamily="34" charset="0"/>
            </a:endParaRPr>
          </a:p>
          <a:p>
            <a:pPr marL="285750" lvl="1" indent="-285750">
              <a:buBlip>
                <a:blip r:embed="rId2"/>
              </a:buBlip>
              <a:tabLst>
                <a:tab pos="114300" algn="l"/>
                <a:tab pos="914400" algn="l"/>
              </a:tabLst>
              <a:defRPr/>
            </a:pPr>
            <a:r>
              <a:rPr lang="en-US" sz="1500" b="1" dirty="0" smtClean="0">
                <a:solidFill>
                  <a:schemeClr val="tx1"/>
                </a:solidFill>
                <a:latin typeface="Calibri" pitchFamily="34" charset="0"/>
              </a:rPr>
              <a:t>Digital </a:t>
            </a:r>
            <a:r>
              <a:rPr lang="en-US" sz="1500" b="1" dirty="0">
                <a:solidFill>
                  <a:schemeClr val="tx1"/>
                </a:solidFill>
                <a:latin typeface="Calibri" pitchFamily="34" charset="0"/>
              </a:rPr>
              <a:t>literacy program </a:t>
            </a:r>
            <a:r>
              <a:rPr lang="en-US" sz="1500" dirty="0">
                <a:solidFill>
                  <a:schemeClr val="tx1"/>
                </a:solidFill>
                <a:latin typeface="Calibri" pitchFamily="34" charset="0"/>
              </a:rPr>
              <a:t>integrating both demand and supply sides (i.e. </a:t>
            </a:r>
            <a:r>
              <a:rPr lang="en-US" sz="1500" dirty="0" smtClean="0">
                <a:solidFill>
                  <a:schemeClr val="tx1"/>
                </a:solidFill>
                <a:latin typeface="Calibri" pitchFamily="34" charset="0"/>
              </a:rPr>
              <a:t>financial </a:t>
            </a:r>
            <a:r>
              <a:rPr lang="en-US" sz="1500" dirty="0">
                <a:solidFill>
                  <a:schemeClr val="tx1"/>
                </a:solidFill>
                <a:latin typeface="Calibri" pitchFamily="34" charset="0"/>
              </a:rPr>
              <a:t>support to schools for network construction and broadband use</a:t>
            </a:r>
            <a:r>
              <a:rPr lang="en-US" sz="1500" dirty="0" smtClean="0">
                <a:solidFill>
                  <a:schemeClr val="tx1"/>
                </a:solidFill>
                <a:latin typeface="Calibri" pitchFamily="34" charset="0"/>
              </a:rPr>
              <a:t>)</a:t>
            </a:r>
            <a:endParaRPr lang="en-US" sz="1500" dirty="0">
              <a:solidFill>
                <a:schemeClr val="tx1"/>
              </a:solidFill>
              <a:latin typeface="Calibri" pitchFamily="34" charset="0"/>
            </a:endParaRPr>
          </a:p>
        </p:txBody>
      </p:sp>
      <p:sp>
        <p:nvSpPr>
          <p:cNvPr id="9" name="Pentagon 8"/>
          <p:cNvSpPr/>
          <p:nvPr/>
        </p:nvSpPr>
        <p:spPr>
          <a:xfrm>
            <a:off x="76200" y="2381250"/>
            <a:ext cx="1477109" cy="828676"/>
          </a:xfrm>
          <a:prstGeom prst="homePlate">
            <a:avLst>
              <a:gd name="adj" fmla="val 21262"/>
            </a:avLst>
          </a:prstGeom>
          <a:solidFill>
            <a:srgbClr val="1B0060"/>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0" lvl="1" indent="-233363" defTabSz="1019175">
              <a:lnSpc>
                <a:spcPct val="80000"/>
              </a:lnSpc>
              <a:buSzPct val="92000"/>
              <a:tabLst>
                <a:tab pos="228600" algn="l"/>
              </a:tabLst>
              <a:defRPr/>
            </a:pPr>
            <a:r>
              <a:rPr lang="en-US" sz="1500" b="1" dirty="0" smtClean="0">
                <a:solidFill>
                  <a:schemeClr val="bg1"/>
                </a:solidFill>
                <a:latin typeface="Calibri" pitchFamily="34" charset="0"/>
              </a:rPr>
              <a:t>Subsidize low-cost user devices</a:t>
            </a:r>
          </a:p>
        </p:txBody>
      </p:sp>
      <p:sp>
        <p:nvSpPr>
          <p:cNvPr id="10" name="Rectangle 9"/>
          <p:cNvSpPr/>
          <p:nvPr/>
        </p:nvSpPr>
        <p:spPr>
          <a:xfrm>
            <a:off x="1615586" y="2381250"/>
            <a:ext cx="7376014" cy="828677"/>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a:buBlip>
                <a:blip r:embed="rId2"/>
              </a:buBlip>
              <a:tabLst>
                <a:tab pos="114300" algn="l"/>
                <a:tab pos="914400" algn="l"/>
              </a:tabLst>
              <a:defRPr/>
            </a:pPr>
            <a:r>
              <a:rPr lang="en-US" sz="1500" dirty="0">
                <a:solidFill>
                  <a:schemeClr val="tx1"/>
                </a:solidFill>
                <a:latin typeface="Calibri" pitchFamily="34" charset="0"/>
              </a:rPr>
              <a:t>Policies aiming at making user devices more </a:t>
            </a:r>
            <a:r>
              <a:rPr lang="en-US" sz="1500" b="1" dirty="0">
                <a:solidFill>
                  <a:schemeClr val="tx1"/>
                </a:solidFill>
                <a:latin typeface="Calibri" pitchFamily="34" charset="0"/>
              </a:rPr>
              <a:t>affordable</a:t>
            </a:r>
            <a:r>
              <a:rPr lang="en-US" sz="1500" dirty="0">
                <a:solidFill>
                  <a:schemeClr val="tx1"/>
                </a:solidFill>
                <a:latin typeface="Calibri" pitchFamily="34" charset="0"/>
              </a:rPr>
              <a:t> </a:t>
            </a:r>
          </a:p>
          <a:p>
            <a:pPr marL="285750" lvl="1" indent="-285750">
              <a:buBlip>
                <a:blip r:embed="rId2"/>
              </a:buBlip>
              <a:tabLst>
                <a:tab pos="114300" algn="l"/>
                <a:tab pos="914400" algn="l"/>
              </a:tabLst>
              <a:defRPr/>
            </a:pPr>
            <a:r>
              <a:rPr lang="en-US" sz="1500" dirty="0">
                <a:solidFill>
                  <a:schemeClr val="tx1"/>
                </a:solidFill>
                <a:latin typeface="Calibri" pitchFamily="34" charset="0"/>
              </a:rPr>
              <a:t>Wide range of policies to be adopted for </a:t>
            </a:r>
            <a:r>
              <a:rPr lang="en-US" sz="1500" b="1" dirty="0">
                <a:solidFill>
                  <a:schemeClr val="tx1"/>
                </a:solidFill>
                <a:latin typeface="Calibri" pitchFamily="34" charset="0"/>
              </a:rPr>
              <a:t>subsidizing CPE</a:t>
            </a:r>
            <a:r>
              <a:rPr lang="en-US" sz="1500" dirty="0">
                <a:solidFill>
                  <a:schemeClr val="tx1"/>
                </a:solidFill>
                <a:latin typeface="Calibri" pitchFamily="34" charset="0"/>
              </a:rPr>
              <a:t>: from complete government subsidization to private initiatives</a:t>
            </a:r>
            <a:r>
              <a:rPr lang="en-US" sz="1500" dirty="0" smtClean="0">
                <a:solidFill>
                  <a:schemeClr val="tx1"/>
                </a:solidFill>
                <a:latin typeface="Calibri" pitchFamily="34" charset="0"/>
              </a:rPr>
              <a:t>.</a:t>
            </a:r>
            <a:endParaRPr lang="en-US" sz="1500" dirty="0">
              <a:solidFill>
                <a:schemeClr val="tx1"/>
              </a:solidFill>
              <a:latin typeface="Calibri" pitchFamily="34" charset="0"/>
            </a:endParaRPr>
          </a:p>
        </p:txBody>
      </p:sp>
      <p:sp>
        <p:nvSpPr>
          <p:cNvPr id="8" name="Date Placeholder 4"/>
          <p:cNvSpPr txBox="1">
            <a:spLocks/>
          </p:cNvSpPr>
          <p:nvPr/>
        </p:nvSpPr>
        <p:spPr>
          <a:xfrm>
            <a:off x="-356089" y="65468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E36DEA8-DA23-4093-9865-A5CED566B785}" type="datetime3">
              <a:rPr lang="en-US" smtClean="0"/>
              <a:pPr/>
              <a:t>8 June 2012</a:t>
            </a:fld>
            <a:endParaRPr lang="en-US" dirty="0"/>
          </a:p>
        </p:txBody>
      </p:sp>
      <p:sp>
        <p:nvSpPr>
          <p:cNvPr id="11" name="Footer Placeholder 6"/>
          <p:cNvSpPr txBox="1">
            <a:spLocks/>
          </p:cNvSpPr>
          <p:nvPr/>
        </p:nvSpPr>
        <p:spPr>
          <a:xfrm>
            <a:off x="3124200" y="6593459"/>
            <a:ext cx="2895600" cy="365125"/>
          </a:xfrm>
          <a:prstGeom prst="rect">
            <a:avLst/>
          </a:prstGeom>
        </p:spPr>
        <p:txBody>
          <a:bodyPr vert="horz" lIns="91440" tIns="45720" rIns="91440" bIns="45720" rtlCol="0" anchor="ctr"/>
          <a:lstStyle>
            <a:defPPr>
              <a:defRPr lang="en-US"/>
            </a:defPPr>
            <a:lvl1pPr algn="r">
              <a:defRPr sz="1200">
                <a:solidFill>
                  <a:schemeClr val="tx1">
                    <a:tint val="75000"/>
                  </a:schemeClr>
                </a:solidFill>
              </a:defRPr>
            </a:lvl1pPr>
          </a:lstStyle>
          <a:p>
            <a:r>
              <a:rPr lang="en-US" dirty="0"/>
              <a:t>www.tra.gov.lb</a:t>
            </a:r>
          </a:p>
        </p:txBody>
      </p:sp>
      <p:sp>
        <p:nvSpPr>
          <p:cNvPr id="12" name="Slide Number Placeholder 6"/>
          <p:cNvSpPr>
            <a:spLocks noGrp="1"/>
          </p:cNvSpPr>
          <p:nvPr>
            <p:ph type="sldNum" sz="quarter" idx="4294967295"/>
          </p:nvPr>
        </p:nvSpPr>
        <p:spPr>
          <a:xfrm>
            <a:off x="6705600" y="6600974"/>
            <a:ext cx="2133600" cy="365125"/>
          </a:xfrm>
          <a:prstGeom prst="rect">
            <a:avLst/>
          </a:prstGeom>
        </p:spPr>
        <p:txBody>
          <a:bodyPr vert="horz" lIns="91440" tIns="45720" rIns="91440" bIns="45720" rtlCol="0" anchor="ctr"/>
          <a:lstStyle/>
          <a:p>
            <a:pPr algn="r"/>
            <a:fld id="{5B2E4933-3A44-4422-B65D-DEDBD7B6E9FB}" type="slidenum">
              <a:rPr lang="en-US" sz="1200">
                <a:solidFill>
                  <a:schemeClr val="tx1">
                    <a:tint val="75000"/>
                  </a:schemeClr>
                </a:solidFill>
              </a:rPr>
              <a:pPr algn="r"/>
              <a:t>21</a:t>
            </a:fld>
            <a:endParaRPr lang="en-US" sz="1200" dirty="0">
              <a:solidFill>
                <a:schemeClr val="tx1">
                  <a:tint val="75000"/>
                </a:schemeClr>
              </a:solidFill>
            </a:endParaRPr>
          </a:p>
        </p:txBody>
      </p:sp>
      <p:sp>
        <p:nvSpPr>
          <p:cNvPr id="13" name="Pentagon 12"/>
          <p:cNvSpPr/>
          <p:nvPr/>
        </p:nvSpPr>
        <p:spPr>
          <a:xfrm>
            <a:off x="82062" y="3305175"/>
            <a:ext cx="1471247" cy="914400"/>
          </a:xfrm>
          <a:prstGeom prst="homePlate">
            <a:avLst>
              <a:gd name="adj" fmla="val 17542"/>
            </a:avLst>
          </a:prstGeom>
          <a:solidFill>
            <a:srgbClr val="1B0060"/>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0" lvl="1" indent="-233363" defTabSz="1019175">
              <a:lnSpc>
                <a:spcPct val="80000"/>
              </a:lnSpc>
              <a:buSzPct val="92000"/>
              <a:tabLst>
                <a:tab pos="228600" algn="l"/>
              </a:tabLst>
              <a:defRPr/>
            </a:pPr>
            <a:r>
              <a:rPr lang="en-US" sz="1500" b="1" dirty="0" smtClean="0">
                <a:solidFill>
                  <a:schemeClr val="bg1"/>
                </a:solidFill>
                <a:latin typeface="Calibri" pitchFamily="34" charset="0"/>
              </a:rPr>
              <a:t>Have government serve as an anchor tenant</a:t>
            </a:r>
          </a:p>
        </p:txBody>
      </p:sp>
      <p:sp>
        <p:nvSpPr>
          <p:cNvPr id="14" name="Rectangle 13"/>
          <p:cNvSpPr/>
          <p:nvPr/>
        </p:nvSpPr>
        <p:spPr>
          <a:xfrm>
            <a:off x="1609725" y="3305175"/>
            <a:ext cx="7376014" cy="914400"/>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a:buBlip>
                <a:blip r:embed="rId2"/>
              </a:buBlip>
              <a:tabLst>
                <a:tab pos="114300" algn="l"/>
                <a:tab pos="914400" algn="l"/>
              </a:tabLst>
              <a:defRPr/>
            </a:pPr>
            <a:r>
              <a:rPr lang="en-US" sz="1500" dirty="0">
                <a:solidFill>
                  <a:schemeClr val="tx1"/>
                </a:solidFill>
                <a:latin typeface="Calibri" pitchFamily="34" charset="0"/>
              </a:rPr>
              <a:t>Computerizing public information and providing </a:t>
            </a:r>
            <a:r>
              <a:rPr lang="en-US" sz="1500" dirty="0" smtClean="0">
                <a:solidFill>
                  <a:schemeClr val="tx1"/>
                </a:solidFill>
                <a:latin typeface="Calibri" pitchFamily="34" charset="0"/>
              </a:rPr>
              <a:t>e-government </a:t>
            </a:r>
            <a:r>
              <a:rPr lang="en-US" sz="1500" dirty="0">
                <a:solidFill>
                  <a:schemeClr val="tx1"/>
                </a:solidFill>
                <a:latin typeface="Calibri" pitchFamily="34" charset="0"/>
              </a:rPr>
              <a:t>services </a:t>
            </a:r>
            <a:endParaRPr lang="en-US" sz="1500" dirty="0" smtClean="0">
              <a:solidFill>
                <a:schemeClr val="tx1"/>
              </a:solidFill>
              <a:latin typeface="Calibri" pitchFamily="34" charset="0"/>
            </a:endParaRPr>
          </a:p>
          <a:p>
            <a:pPr marL="285750" lvl="1" indent="-285750">
              <a:buBlip>
                <a:blip r:embed="rId2"/>
              </a:buBlip>
              <a:tabLst>
                <a:tab pos="114300" algn="l"/>
                <a:tab pos="914400" algn="l"/>
              </a:tabLst>
              <a:defRPr/>
            </a:pPr>
            <a:r>
              <a:rPr lang="en-US" sz="1500" dirty="0" smtClean="0">
                <a:solidFill>
                  <a:schemeClr val="tx1"/>
                </a:solidFill>
                <a:latin typeface="Calibri" pitchFamily="34" charset="0"/>
              </a:rPr>
              <a:t>E-government </a:t>
            </a:r>
            <a:r>
              <a:rPr lang="en-US" sz="1500" dirty="0">
                <a:solidFill>
                  <a:schemeClr val="tx1"/>
                </a:solidFill>
                <a:latin typeface="Calibri" pitchFamily="34" charset="0"/>
              </a:rPr>
              <a:t>also encourages citizens to subscribe to broadband services and provides businesses with more information</a:t>
            </a:r>
          </a:p>
        </p:txBody>
      </p:sp>
      <p:sp>
        <p:nvSpPr>
          <p:cNvPr id="15" name="Pentagon 14"/>
          <p:cNvSpPr/>
          <p:nvPr/>
        </p:nvSpPr>
        <p:spPr>
          <a:xfrm>
            <a:off x="82062" y="4314825"/>
            <a:ext cx="1471247" cy="819150"/>
          </a:xfrm>
          <a:prstGeom prst="homePlate">
            <a:avLst>
              <a:gd name="adj" fmla="val 27288"/>
            </a:avLst>
          </a:prstGeom>
          <a:solidFill>
            <a:srgbClr val="1B0060"/>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0" lvl="1" indent="-233363" defTabSz="1019175">
              <a:lnSpc>
                <a:spcPct val="80000"/>
              </a:lnSpc>
              <a:buSzPct val="92000"/>
              <a:tabLst>
                <a:tab pos="228600" algn="l"/>
              </a:tabLst>
              <a:defRPr/>
            </a:pPr>
            <a:r>
              <a:rPr lang="en-US" sz="1500" b="1" dirty="0" smtClean="0">
                <a:solidFill>
                  <a:schemeClr val="bg1"/>
                </a:solidFill>
                <a:latin typeface="Calibri" pitchFamily="34" charset="0"/>
              </a:rPr>
              <a:t>Develop online content and media</a:t>
            </a:r>
          </a:p>
        </p:txBody>
      </p:sp>
      <p:sp>
        <p:nvSpPr>
          <p:cNvPr id="16" name="Rectangle 15"/>
          <p:cNvSpPr/>
          <p:nvPr/>
        </p:nvSpPr>
        <p:spPr>
          <a:xfrm>
            <a:off x="1609725" y="4314825"/>
            <a:ext cx="7376014" cy="819150"/>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a:buBlip>
                <a:blip r:embed="rId2"/>
              </a:buBlip>
              <a:tabLst>
                <a:tab pos="114300" algn="l"/>
                <a:tab pos="914400" algn="l"/>
              </a:tabLst>
              <a:defRPr/>
            </a:pPr>
            <a:r>
              <a:rPr lang="en-US" sz="1500" dirty="0">
                <a:solidFill>
                  <a:schemeClr val="tx1"/>
                </a:solidFill>
                <a:latin typeface="Calibri" pitchFamily="34" charset="0"/>
              </a:rPr>
              <a:t>Governments should support content and media development in local languages, with locally relevant content</a:t>
            </a:r>
            <a:r>
              <a:rPr lang="en-US" sz="1500" dirty="0" smtClean="0">
                <a:solidFill>
                  <a:schemeClr val="tx1"/>
                </a:solidFill>
                <a:latin typeface="Calibri" pitchFamily="34" charset="0"/>
              </a:rPr>
              <a:t>.</a:t>
            </a:r>
            <a:endParaRPr lang="en-US" sz="1500" dirty="0">
              <a:solidFill>
                <a:schemeClr val="tx1"/>
              </a:solidFill>
              <a:latin typeface="Calibri" pitchFamily="34" charset="0"/>
            </a:endParaRPr>
          </a:p>
        </p:txBody>
      </p:sp>
      <p:sp>
        <p:nvSpPr>
          <p:cNvPr id="17" name="Pentagon 16"/>
          <p:cNvSpPr/>
          <p:nvPr/>
        </p:nvSpPr>
        <p:spPr>
          <a:xfrm>
            <a:off x="64478" y="5257801"/>
            <a:ext cx="1488831" cy="1142999"/>
          </a:xfrm>
          <a:prstGeom prst="homePlate">
            <a:avLst>
              <a:gd name="adj" fmla="val 20238"/>
            </a:avLst>
          </a:prstGeom>
          <a:solidFill>
            <a:srgbClr val="1B0060"/>
          </a:solidFill>
          <a:ln>
            <a:noFill/>
          </a:ln>
        </p:spPr>
        <p:style>
          <a:lnRef idx="2">
            <a:schemeClr val="accent4"/>
          </a:lnRef>
          <a:fillRef idx="1">
            <a:schemeClr val="lt1"/>
          </a:fillRef>
          <a:effectRef idx="0">
            <a:schemeClr val="accent4"/>
          </a:effectRef>
          <a:fontRef idx="minor">
            <a:schemeClr val="dk1"/>
          </a:fontRef>
        </p:style>
        <p:txBody>
          <a:bodyPr rtlCol="0" anchor="ctr"/>
          <a:lstStyle/>
          <a:p>
            <a:pPr marL="0" lvl="1" indent="-233363" defTabSz="1019175">
              <a:lnSpc>
                <a:spcPct val="80000"/>
              </a:lnSpc>
              <a:buSzPct val="92000"/>
              <a:tabLst>
                <a:tab pos="228600" algn="l"/>
              </a:tabLst>
              <a:defRPr/>
            </a:pPr>
            <a:r>
              <a:rPr lang="en-US" sz="1500" b="1" dirty="0" smtClean="0">
                <a:solidFill>
                  <a:schemeClr val="bg1"/>
                </a:solidFill>
                <a:latin typeface="Calibri" pitchFamily="34" charset="0"/>
              </a:rPr>
              <a:t>Encourage businesses to use e-services</a:t>
            </a:r>
          </a:p>
        </p:txBody>
      </p:sp>
      <p:sp>
        <p:nvSpPr>
          <p:cNvPr id="18" name="Rectangle 17"/>
          <p:cNvSpPr/>
          <p:nvPr/>
        </p:nvSpPr>
        <p:spPr>
          <a:xfrm>
            <a:off x="1615586" y="5257801"/>
            <a:ext cx="7376014" cy="1141604"/>
          </a:xfrm>
          <a:prstGeom prst="rect">
            <a:avLst/>
          </a:prstGeom>
          <a:solidFill>
            <a:srgbClr val="BDAFD4">
              <a:alpha val="80000"/>
            </a:srgbClr>
          </a:solidFill>
          <a:ln w="9525">
            <a:solidFill>
              <a:srgbClr val="D8D4E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lvl="1" indent="-285750">
              <a:buBlip>
                <a:blip r:embed="rId2"/>
              </a:buBlip>
              <a:tabLst>
                <a:tab pos="114300" algn="l"/>
                <a:tab pos="914400" algn="l"/>
              </a:tabLst>
              <a:defRPr/>
            </a:pPr>
            <a:r>
              <a:rPr lang="en-US" sz="1500" dirty="0" smtClean="0">
                <a:solidFill>
                  <a:schemeClr val="tx1"/>
                </a:solidFill>
                <a:latin typeface="Calibri" pitchFamily="34" charset="0"/>
              </a:rPr>
              <a:t>SMEs</a:t>
            </a:r>
            <a:r>
              <a:rPr lang="en-US" sz="1500" dirty="0">
                <a:solidFill>
                  <a:schemeClr val="tx1"/>
                </a:solidFill>
                <a:latin typeface="Calibri" pitchFamily="34" charset="0"/>
              </a:rPr>
              <a:t>, </a:t>
            </a:r>
            <a:r>
              <a:rPr lang="en-US" sz="1500" dirty="0" smtClean="0">
                <a:solidFill>
                  <a:schemeClr val="tx1"/>
                </a:solidFill>
                <a:latin typeface="Calibri" pitchFamily="34" charset="0"/>
              </a:rPr>
              <a:t>representing most </a:t>
            </a:r>
            <a:r>
              <a:rPr lang="en-US" sz="1500" dirty="0">
                <a:solidFill>
                  <a:schemeClr val="tx1"/>
                </a:solidFill>
                <a:latin typeface="Calibri" pitchFamily="34" charset="0"/>
              </a:rPr>
              <a:t>of the private sector, often lack understanding of broadband impact or cannot afford it</a:t>
            </a:r>
          </a:p>
          <a:p>
            <a:pPr marL="285750" lvl="1" indent="-285750">
              <a:buBlip>
                <a:blip r:embed="rId2"/>
              </a:buBlip>
              <a:tabLst>
                <a:tab pos="114300" algn="l"/>
                <a:tab pos="914400" algn="l"/>
              </a:tabLst>
              <a:defRPr/>
            </a:pPr>
            <a:r>
              <a:rPr lang="en-US" sz="1500" dirty="0" smtClean="0">
                <a:solidFill>
                  <a:schemeClr val="tx1"/>
                </a:solidFill>
                <a:latin typeface="Calibri" pitchFamily="34" charset="0"/>
              </a:rPr>
              <a:t>Special policy </a:t>
            </a:r>
            <a:r>
              <a:rPr lang="en-US" sz="1500" dirty="0">
                <a:solidFill>
                  <a:schemeClr val="tx1"/>
                </a:solidFill>
                <a:latin typeface="Calibri" pitchFamily="34" charset="0"/>
              </a:rPr>
              <a:t>measures for </a:t>
            </a:r>
            <a:r>
              <a:rPr lang="en-US" sz="1500" dirty="0" smtClean="0">
                <a:solidFill>
                  <a:schemeClr val="tx1"/>
                </a:solidFill>
                <a:latin typeface="Calibri" pitchFamily="34" charset="0"/>
              </a:rPr>
              <a:t>SMEs: free/low-cost </a:t>
            </a:r>
            <a:r>
              <a:rPr lang="en-US" sz="1500" dirty="0">
                <a:solidFill>
                  <a:schemeClr val="tx1"/>
                </a:solidFill>
                <a:latin typeface="Calibri" pitchFamily="34" charset="0"/>
              </a:rPr>
              <a:t>applications, </a:t>
            </a:r>
            <a:r>
              <a:rPr lang="en-US" sz="1500" dirty="0" smtClean="0">
                <a:solidFill>
                  <a:schemeClr val="tx1"/>
                </a:solidFill>
                <a:latin typeface="Calibri" pitchFamily="34" charset="0"/>
              </a:rPr>
              <a:t>tax </a:t>
            </a:r>
            <a:r>
              <a:rPr lang="en-US" sz="1500" dirty="0">
                <a:solidFill>
                  <a:schemeClr val="tx1"/>
                </a:solidFill>
                <a:latin typeface="Calibri" pitchFamily="34" charset="0"/>
              </a:rPr>
              <a:t>breaks for investments in ICT and Web-based services, </a:t>
            </a:r>
            <a:r>
              <a:rPr lang="en-US" sz="1500" dirty="0" smtClean="0">
                <a:solidFill>
                  <a:schemeClr val="tx1"/>
                </a:solidFill>
                <a:latin typeface="Calibri" pitchFamily="34" charset="0"/>
              </a:rPr>
              <a:t>tax </a:t>
            </a:r>
            <a:r>
              <a:rPr lang="en-US" sz="1500" dirty="0">
                <a:solidFill>
                  <a:schemeClr val="tx1"/>
                </a:solidFill>
                <a:latin typeface="Calibri" pitchFamily="34" charset="0"/>
              </a:rPr>
              <a:t>cuts to </a:t>
            </a:r>
            <a:r>
              <a:rPr lang="en-US" sz="1500" dirty="0" smtClean="0">
                <a:solidFill>
                  <a:schemeClr val="tx1"/>
                </a:solidFill>
                <a:latin typeface="Calibri" pitchFamily="34" charset="0"/>
              </a:rPr>
              <a:t>ICT related businesses</a:t>
            </a:r>
            <a:endParaRPr lang="en-US" sz="1500" dirty="0">
              <a:solidFill>
                <a:schemeClr val="tx1"/>
              </a:solidFill>
              <a:latin typeface="Calibri" pitchFamily="34" charset="0"/>
            </a:endParaRPr>
          </a:p>
        </p:txBody>
      </p:sp>
    </p:spTree>
    <p:extLst>
      <p:ext uri="{BB962C8B-B14F-4D97-AF65-F5344CB8AC3E}">
        <p14:creationId xmlns:p14="http://schemas.microsoft.com/office/powerpoint/2010/main" xmlns="" val="2060089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ChangeArrowheads="1"/>
          </p:cNvSpPr>
          <p:nvPr/>
        </p:nvSpPr>
        <p:spPr bwMode="auto">
          <a:xfrm>
            <a:off x="609600" y="2895600"/>
            <a:ext cx="7948246" cy="1447800"/>
          </a:xfrm>
          <a:prstGeom prst="rect">
            <a:avLst/>
          </a:prstGeom>
          <a:noFill/>
          <a:ln w="9525">
            <a:noFill/>
            <a:miter lim="800000"/>
            <a:headEnd/>
            <a:tailEnd/>
          </a:ln>
        </p:spPr>
        <p:txBody>
          <a:bodyPr anchor="ctr"/>
          <a:lstStyle/>
          <a:p>
            <a:pPr algn="ctr"/>
            <a:r>
              <a:rPr lang="en-US" sz="4800" b="1" dirty="0" smtClean="0"/>
              <a:t>THANK YOU</a:t>
            </a:r>
            <a:endParaRPr lang="en-US" sz="4800" b="1" dirty="0">
              <a:latin typeface="Calibri" pitchFamily="34" charset="0"/>
            </a:endParaRPr>
          </a:p>
        </p:txBody>
      </p:sp>
    </p:spTree>
    <p:extLst>
      <p:ext uri="{BB962C8B-B14F-4D97-AF65-F5344CB8AC3E}">
        <p14:creationId xmlns:p14="http://schemas.microsoft.com/office/powerpoint/2010/main" xmlns="" val="770164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fld id="{1A4B3B73-F4DE-42D6-9917-7FB973CAF3BE}" type="datetime3">
              <a:rPr lang="en-US" smtClean="0"/>
              <a:pPr/>
              <a:t>8 June 2012</a:t>
            </a:fld>
            <a:endParaRPr lang="en-US"/>
          </a:p>
        </p:txBody>
      </p:sp>
      <p:sp>
        <p:nvSpPr>
          <p:cNvPr id="7" name="Slide Number Placeholder 6"/>
          <p:cNvSpPr>
            <a:spLocks noGrp="1"/>
          </p:cNvSpPr>
          <p:nvPr>
            <p:ph type="sldNum" sz="quarter" idx="12"/>
          </p:nvPr>
        </p:nvSpPr>
        <p:spPr>
          <a:xfrm>
            <a:off x="6705600" y="6600974"/>
            <a:ext cx="2133600" cy="365125"/>
          </a:xfrm>
        </p:spPr>
        <p:txBody>
          <a:bodyPr/>
          <a:lstStyle/>
          <a:p>
            <a:fld id="{5B2E4933-3A44-4422-B65D-DEDBD7B6E9FB}" type="slidenum">
              <a:rPr lang="en-US" smtClean="0"/>
              <a:pPr/>
              <a:t>3</a:t>
            </a:fld>
            <a:endParaRPr lang="en-US"/>
          </a:p>
        </p:txBody>
      </p:sp>
      <p:sp>
        <p:nvSpPr>
          <p:cNvPr id="9" name="Footer Placeholder 8"/>
          <p:cNvSpPr>
            <a:spLocks noGrp="1"/>
          </p:cNvSpPr>
          <p:nvPr>
            <p:ph type="ftr" sz="quarter" idx="11"/>
          </p:nvPr>
        </p:nvSpPr>
        <p:spPr>
          <a:xfrm>
            <a:off x="3124200" y="6600974"/>
            <a:ext cx="2895600" cy="365125"/>
          </a:xfrm>
        </p:spPr>
        <p:txBody>
          <a:bodyPr/>
          <a:lstStyle/>
          <a:p>
            <a:r>
              <a:rPr lang="en-US" dirty="0" smtClean="0"/>
              <a:t>www.tra.gov.lb</a:t>
            </a:r>
            <a:endParaRPr lang="en-US" dirty="0"/>
          </a:p>
        </p:txBody>
      </p:sp>
      <p:sp>
        <p:nvSpPr>
          <p:cNvPr id="3" name="Content Placeholder 2"/>
          <p:cNvSpPr>
            <a:spLocks noGrp="1"/>
          </p:cNvSpPr>
          <p:nvPr>
            <p:ph idx="1"/>
          </p:nvPr>
        </p:nvSpPr>
        <p:spPr>
          <a:xfrm>
            <a:off x="1143000" y="2438400"/>
            <a:ext cx="6629400" cy="2667000"/>
          </a:xfrm>
        </p:spPr>
        <p:txBody>
          <a:bodyPr>
            <a:normAutofit/>
          </a:bodyPr>
          <a:lstStyle/>
          <a:p>
            <a:pPr marL="0" indent="0" algn="ctr">
              <a:buNone/>
            </a:pPr>
            <a:r>
              <a:rPr lang="en-US" sz="4000" b="1" dirty="0" smtClean="0"/>
              <a:t>Status of the Telecommunications Sector</a:t>
            </a:r>
          </a:p>
        </p:txBody>
      </p:sp>
    </p:spTree>
    <p:extLst>
      <p:ext uri="{BB962C8B-B14F-4D97-AF65-F5344CB8AC3E}">
        <p14:creationId xmlns:p14="http://schemas.microsoft.com/office/powerpoint/2010/main" xmlns="" val="578846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Slide Number Placeholder 6"/>
          <p:cNvSpPr>
            <a:spLocks noGrp="1"/>
          </p:cNvSpPr>
          <p:nvPr>
            <p:ph type="sldNum" sz="quarter" idx="12"/>
          </p:nvPr>
        </p:nvSpPr>
        <p:spPr>
          <a:xfrm>
            <a:off x="6717792" y="6617208"/>
            <a:ext cx="2133600" cy="365125"/>
          </a:xfrm>
        </p:spPr>
        <p:txBody>
          <a:bodyPr/>
          <a:lstStyle/>
          <a:p>
            <a:fld id="{5B2E4933-3A44-4422-B65D-DEDBD7B6E9FB}" type="slidenum">
              <a:rPr lang="en-US" smtClean="0"/>
              <a:pPr/>
              <a:t>4</a:t>
            </a:fld>
            <a:endParaRPr lang="en-US"/>
          </a:p>
        </p:txBody>
      </p:sp>
      <p:sp>
        <p:nvSpPr>
          <p:cNvPr id="9" name="Footer Placeholder 8"/>
          <p:cNvSpPr>
            <a:spLocks noGrp="1"/>
          </p:cNvSpPr>
          <p:nvPr>
            <p:ph type="ftr" sz="quarter" idx="11"/>
          </p:nvPr>
        </p:nvSpPr>
        <p:spPr>
          <a:xfrm>
            <a:off x="3148584" y="6592824"/>
            <a:ext cx="2895600" cy="365125"/>
          </a:xfrm>
        </p:spPr>
        <p:txBody>
          <a:bodyPr/>
          <a:lstStyle/>
          <a:p>
            <a:r>
              <a:rPr lang="en-US" dirty="0" smtClean="0"/>
              <a:t>www.tra.gov.lb</a:t>
            </a:r>
            <a:endParaRPr lang="en-US" dirty="0"/>
          </a:p>
        </p:txBody>
      </p:sp>
      <p:sp>
        <p:nvSpPr>
          <p:cNvPr id="2" name="TextBox 1"/>
          <p:cNvSpPr txBox="1"/>
          <p:nvPr/>
        </p:nvSpPr>
        <p:spPr>
          <a:xfrm>
            <a:off x="76200" y="1676400"/>
            <a:ext cx="2971800" cy="4342727"/>
          </a:xfrm>
          <a:prstGeom prst="rect">
            <a:avLst/>
          </a:prstGeom>
          <a:noFill/>
          <a:ln>
            <a:solidFill>
              <a:schemeClr val="tx2"/>
            </a:solidFill>
          </a:ln>
        </p:spPr>
        <p:txBody>
          <a:bodyPr wrap="square" rtlCol="0">
            <a:spAutoFit/>
          </a:bodyPr>
          <a:lstStyle/>
          <a:p>
            <a:pPr algn="ctr"/>
            <a:r>
              <a:rPr lang="en-US" b="1" u="sng" dirty="0" err="1" smtClean="0">
                <a:solidFill>
                  <a:schemeClr val="tx2"/>
                </a:solidFill>
              </a:rPr>
              <a:t>MoT</a:t>
            </a:r>
            <a:endParaRPr lang="en-US" b="1" u="sng" dirty="0" smtClean="0">
              <a:solidFill>
                <a:schemeClr val="tx2"/>
              </a:solidFill>
            </a:endParaRPr>
          </a:p>
          <a:p>
            <a:endParaRPr lang="en-US" dirty="0"/>
          </a:p>
          <a:p>
            <a:endParaRPr lang="en-US" dirty="0" smtClean="0"/>
          </a:p>
          <a:p>
            <a:endParaRPr lang="en-US" dirty="0" smtClean="0"/>
          </a:p>
          <a:p>
            <a:endParaRPr lang="en-US" dirty="0" smtClean="0"/>
          </a:p>
          <a:p>
            <a:pPr marL="342900" indent="-342900">
              <a:lnSpc>
                <a:spcPct val="90000"/>
              </a:lnSpc>
              <a:spcBef>
                <a:spcPct val="20000"/>
              </a:spcBef>
              <a:buClr>
                <a:schemeClr val="tx2"/>
              </a:buClr>
              <a:buBlip>
                <a:blip r:embed="rId2"/>
              </a:buBlip>
            </a:pPr>
            <a:endParaRPr lang="en-US" sz="1900" dirty="0"/>
          </a:p>
          <a:p>
            <a:pPr marL="342900" indent="-342900">
              <a:lnSpc>
                <a:spcPct val="90000"/>
              </a:lnSpc>
              <a:spcBef>
                <a:spcPct val="20000"/>
              </a:spcBef>
              <a:buClr>
                <a:schemeClr val="tx2"/>
              </a:buClr>
              <a:buBlip>
                <a:blip r:embed="rId2"/>
              </a:buBlip>
            </a:pPr>
            <a:r>
              <a:rPr lang="en-US" sz="1900" dirty="0"/>
              <a:t>Ministry of Telecommunications: policymaker, regulator and service provider</a:t>
            </a:r>
          </a:p>
          <a:p>
            <a:pPr marL="342900" indent="-342900">
              <a:lnSpc>
                <a:spcPct val="90000"/>
              </a:lnSpc>
              <a:spcBef>
                <a:spcPct val="20000"/>
              </a:spcBef>
              <a:buClr>
                <a:schemeClr val="tx2"/>
              </a:buClr>
              <a:buBlip>
                <a:blip r:embed="rId2"/>
              </a:buBlip>
            </a:pPr>
            <a:r>
              <a:rPr lang="en-US" sz="1900" dirty="0" err="1"/>
              <a:t>CoM</a:t>
            </a:r>
            <a:r>
              <a:rPr lang="en-US" sz="1900" dirty="0"/>
              <a:t>: Arbitrary regulatory role (e.g. issuing all licenses)</a:t>
            </a:r>
          </a:p>
          <a:p>
            <a:pPr marL="342900" indent="-342900">
              <a:lnSpc>
                <a:spcPct val="90000"/>
              </a:lnSpc>
              <a:spcBef>
                <a:spcPct val="20000"/>
              </a:spcBef>
              <a:buClr>
                <a:schemeClr val="tx2"/>
              </a:buClr>
              <a:buBlip>
                <a:blip r:embed="rId2"/>
              </a:buBlip>
            </a:pPr>
            <a:r>
              <a:rPr lang="en-US" sz="1900" dirty="0"/>
              <a:t>No formal regulatory regime</a:t>
            </a:r>
          </a:p>
        </p:txBody>
      </p:sp>
      <p:sp>
        <p:nvSpPr>
          <p:cNvPr id="3" name="Oval 2"/>
          <p:cNvSpPr/>
          <p:nvPr/>
        </p:nvSpPr>
        <p:spPr>
          <a:xfrm>
            <a:off x="152400" y="2133600"/>
            <a:ext cx="16002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t>policymaker</a:t>
            </a:r>
            <a:endParaRPr lang="en-US" sz="1400" b="1" dirty="0"/>
          </a:p>
        </p:txBody>
      </p:sp>
      <p:sp>
        <p:nvSpPr>
          <p:cNvPr id="11" name="Oval 10"/>
          <p:cNvSpPr/>
          <p:nvPr/>
        </p:nvSpPr>
        <p:spPr>
          <a:xfrm>
            <a:off x="1524000" y="2133600"/>
            <a:ext cx="15240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regulator</a:t>
            </a:r>
            <a:endParaRPr lang="en-US" sz="1400" b="1" dirty="0"/>
          </a:p>
        </p:txBody>
      </p:sp>
      <p:sp>
        <p:nvSpPr>
          <p:cNvPr id="12" name="Oval 11"/>
          <p:cNvSpPr/>
          <p:nvPr/>
        </p:nvSpPr>
        <p:spPr>
          <a:xfrm>
            <a:off x="762000" y="2667000"/>
            <a:ext cx="1752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operator</a:t>
            </a:r>
            <a:endParaRPr lang="en-US" sz="1400" b="1" dirty="0"/>
          </a:p>
        </p:txBody>
      </p:sp>
      <p:sp>
        <p:nvSpPr>
          <p:cNvPr id="13" name="Flowchart: Manual Operation 12"/>
          <p:cNvSpPr/>
          <p:nvPr/>
        </p:nvSpPr>
        <p:spPr>
          <a:xfrm>
            <a:off x="152400" y="1219200"/>
            <a:ext cx="3048000" cy="381000"/>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Before Law 431</a:t>
            </a:r>
            <a:endParaRPr lang="en-US" dirty="0"/>
          </a:p>
        </p:txBody>
      </p:sp>
      <p:sp>
        <p:nvSpPr>
          <p:cNvPr id="14" name="TextBox 13"/>
          <p:cNvSpPr txBox="1"/>
          <p:nvPr/>
        </p:nvSpPr>
        <p:spPr>
          <a:xfrm>
            <a:off x="3124200" y="1680389"/>
            <a:ext cx="3200400" cy="3322497"/>
          </a:xfrm>
          <a:prstGeom prst="rect">
            <a:avLst/>
          </a:prstGeom>
          <a:noFill/>
          <a:ln>
            <a:solidFill>
              <a:schemeClr val="tx2"/>
            </a:solidFill>
          </a:ln>
        </p:spPr>
        <p:txBody>
          <a:bodyPr wrap="square" rtlCol="0">
            <a:noAutofit/>
          </a:bodyPr>
          <a:lstStyle/>
          <a:p>
            <a:pPr algn="ctr"/>
            <a:r>
              <a:rPr lang="en-US" b="1" u="sng" dirty="0" smtClean="0">
                <a:solidFill>
                  <a:schemeClr val="tx2"/>
                </a:solidFill>
              </a:rPr>
              <a:t>MoT: Policymaker</a:t>
            </a:r>
          </a:p>
          <a:p>
            <a:pPr algn="ctr"/>
            <a:endParaRPr lang="en-US" b="1" u="sng" dirty="0" smtClean="0"/>
          </a:p>
          <a:p>
            <a:pPr marL="342900" indent="-342900">
              <a:lnSpc>
                <a:spcPct val="90000"/>
              </a:lnSpc>
              <a:spcBef>
                <a:spcPct val="20000"/>
              </a:spcBef>
              <a:buClr>
                <a:schemeClr val="tx2"/>
              </a:buClr>
              <a:buBlip>
                <a:blip r:embed="rId2"/>
              </a:buBlip>
            </a:pPr>
            <a:r>
              <a:rPr lang="en-US" sz="1900" dirty="0"/>
              <a:t>Sets general guidelines of the telecom policy </a:t>
            </a:r>
          </a:p>
          <a:p>
            <a:pPr marL="342900" indent="-342900">
              <a:lnSpc>
                <a:spcPct val="90000"/>
              </a:lnSpc>
              <a:spcBef>
                <a:spcPct val="20000"/>
              </a:spcBef>
              <a:buClr>
                <a:schemeClr val="tx2"/>
              </a:buClr>
              <a:buBlip>
                <a:blip r:embed="rId2"/>
              </a:buBlip>
            </a:pPr>
            <a:r>
              <a:rPr lang="en-US" sz="1900" dirty="0"/>
              <a:t>Decides on international representations</a:t>
            </a:r>
          </a:p>
          <a:p>
            <a:pPr marL="342900" indent="-342900">
              <a:lnSpc>
                <a:spcPct val="90000"/>
              </a:lnSpc>
              <a:spcBef>
                <a:spcPct val="20000"/>
              </a:spcBef>
              <a:buClr>
                <a:schemeClr val="tx2"/>
              </a:buClr>
              <a:buBlip>
                <a:blip r:embed="rId2"/>
              </a:buBlip>
            </a:pPr>
            <a:r>
              <a:rPr lang="en-US" sz="1900" dirty="0"/>
              <a:t>Approves:</a:t>
            </a:r>
          </a:p>
          <a:p>
            <a:pPr marL="742950" lvl="1" indent="-285750">
              <a:buClr>
                <a:schemeClr val="tx2"/>
              </a:buClr>
              <a:buFont typeface="Arial" pitchFamily="34" charset="0"/>
              <a:buChar char="•"/>
            </a:pPr>
            <a:r>
              <a:rPr lang="en-US" sz="1600" dirty="0" smtClean="0"/>
              <a:t>TRA recommendations on individual licenses</a:t>
            </a:r>
          </a:p>
          <a:p>
            <a:pPr marL="742950" lvl="1" indent="-285750">
              <a:buClr>
                <a:schemeClr val="tx2"/>
              </a:buClr>
              <a:buFont typeface="Arial" pitchFamily="34" charset="0"/>
              <a:buChar char="•"/>
            </a:pPr>
            <a:r>
              <a:rPr lang="en-US" sz="1600" dirty="0" smtClean="0"/>
              <a:t>Frequency pricing</a:t>
            </a:r>
          </a:p>
          <a:p>
            <a:pPr marL="742950" lvl="1" indent="-285750">
              <a:buClr>
                <a:schemeClr val="tx2"/>
              </a:buClr>
              <a:buFont typeface="Arial" pitchFamily="34" charset="0"/>
              <a:buChar char="•"/>
            </a:pPr>
            <a:r>
              <a:rPr lang="en-US" sz="1600" dirty="0" smtClean="0"/>
              <a:t>TRA annual budget</a:t>
            </a:r>
          </a:p>
        </p:txBody>
      </p:sp>
      <p:sp>
        <p:nvSpPr>
          <p:cNvPr id="16" name="TextBox 15"/>
          <p:cNvSpPr txBox="1"/>
          <p:nvPr/>
        </p:nvSpPr>
        <p:spPr>
          <a:xfrm>
            <a:off x="6324600" y="1678899"/>
            <a:ext cx="2743200" cy="3323987"/>
          </a:xfrm>
          <a:prstGeom prst="rect">
            <a:avLst/>
          </a:prstGeom>
          <a:noFill/>
          <a:ln>
            <a:solidFill>
              <a:schemeClr val="tx2"/>
            </a:solidFill>
          </a:ln>
        </p:spPr>
        <p:txBody>
          <a:bodyPr wrap="square" rtlCol="0">
            <a:spAutoFit/>
          </a:bodyPr>
          <a:lstStyle/>
          <a:p>
            <a:pPr algn="ctr"/>
            <a:r>
              <a:rPr lang="en-US" b="1" u="sng" dirty="0" smtClean="0">
                <a:solidFill>
                  <a:schemeClr val="tx2"/>
                </a:solidFill>
              </a:rPr>
              <a:t>TRA: regulator</a:t>
            </a:r>
          </a:p>
          <a:p>
            <a:pPr marL="342900" indent="-342900">
              <a:lnSpc>
                <a:spcPct val="90000"/>
              </a:lnSpc>
              <a:spcBef>
                <a:spcPct val="20000"/>
              </a:spcBef>
              <a:buClr>
                <a:schemeClr val="tx2"/>
              </a:buClr>
              <a:buBlip>
                <a:blip r:embed="rId2"/>
              </a:buBlip>
            </a:pPr>
            <a:r>
              <a:rPr lang="en-US" sz="1900" dirty="0"/>
              <a:t>Drafts and implements regulations</a:t>
            </a:r>
          </a:p>
          <a:p>
            <a:pPr marL="342900" indent="-342900">
              <a:lnSpc>
                <a:spcPct val="90000"/>
              </a:lnSpc>
              <a:spcBef>
                <a:spcPct val="20000"/>
              </a:spcBef>
              <a:buClr>
                <a:schemeClr val="tx2"/>
              </a:buClr>
              <a:buBlip>
                <a:blip r:embed="rId2"/>
              </a:buBlip>
            </a:pPr>
            <a:r>
              <a:rPr lang="en-US" sz="1900" dirty="0"/>
              <a:t>Awards licenses</a:t>
            </a:r>
          </a:p>
          <a:p>
            <a:pPr marL="342900" indent="-342900">
              <a:lnSpc>
                <a:spcPct val="90000"/>
              </a:lnSpc>
              <a:spcBef>
                <a:spcPct val="20000"/>
              </a:spcBef>
              <a:buClr>
                <a:schemeClr val="tx2"/>
              </a:buClr>
              <a:buBlip>
                <a:blip r:embed="rId2"/>
              </a:buBlip>
            </a:pPr>
            <a:r>
              <a:rPr lang="en-US" sz="1900" dirty="0"/>
              <a:t>Ensures competition</a:t>
            </a:r>
          </a:p>
          <a:p>
            <a:pPr marL="342900" indent="-342900">
              <a:lnSpc>
                <a:spcPct val="90000"/>
              </a:lnSpc>
              <a:spcBef>
                <a:spcPct val="20000"/>
              </a:spcBef>
              <a:buClr>
                <a:schemeClr val="tx2"/>
              </a:buClr>
              <a:buBlip>
                <a:blip r:embed="rId2"/>
              </a:buBlip>
            </a:pPr>
            <a:r>
              <a:rPr lang="en-US" sz="1900" dirty="0"/>
              <a:t>Prevents anti-competitive behavior</a:t>
            </a:r>
          </a:p>
          <a:p>
            <a:pPr marL="342900" indent="-342900">
              <a:lnSpc>
                <a:spcPct val="90000"/>
              </a:lnSpc>
              <a:spcBef>
                <a:spcPct val="20000"/>
              </a:spcBef>
              <a:buClr>
                <a:schemeClr val="tx2"/>
              </a:buClr>
              <a:buBlip>
                <a:blip r:embed="rId2"/>
              </a:buBlip>
            </a:pPr>
            <a:r>
              <a:rPr lang="en-US" sz="1900" dirty="0"/>
              <a:t>Manages radio frequency on behalf of </a:t>
            </a:r>
            <a:r>
              <a:rPr lang="en-US" sz="1900" dirty="0" err="1"/>
              <a:t>GoL</a:t>
            </a:r>
            <a:endParaRPr lang="en-US" sz="1900" dirty="0"/>
          </a:p>
        </p:txBody>
      </p:sp>
      <p:sp>
        <p:nvSpPr>
          <p:cNvPr id="15" name="TextBox 14"/>
          <p:cNvSpPr txBox="1"/>
          <p:nvPr/>
        </p:nvSpPr>
        <p:spPr>
          <a:xfrm>
            <a:off x="3124200" y="5004816"/>
            <a:ext cx="5943600" cy="1364989"/>
          </a:xfrm>
          <a:prstGeom prst="rect">
            <a:avLst/>
          </a:prstGeom>
          <a:noFill/>
          <a:ln>
            <a:solidFill>
              <a:schemeClr val="tx2"/>
            </a:solidFill>
          </a:ln>
        </p:spPr>
        <p:txBody>
          <a:bodyPr wrap="square" rtlCol="0">
            <a:spAutoFit/>
          </a:bodyPr>
          <a:lstStyle/>
          <a:p>
            <a:pPr algn="ctr"/>
            <a:r>
              <a:rPr lang="en-US" b="1" u="sng" dirty="0" smtClean="0">
                <a:solidFill>
                  <a:schemeClr val="tx2"/>
                </a:solidFill>
              </a:rPr>
              <a:t>Operators (Incumbents and </a:t>
            </a:r>
            <a:r>
              <a:rPr lang="en-US" b="1" u="sng" dirty="0">
                <a:solidFill>
                  <a:schemeClr val="tx2"/>
                </a:solidFill>
              </a:rPr>
              <a:t>N</a:t>
            </a:r>
            <a:r>
              <a:rPr lang="en-US" b="1" u="sng" dirty="0" smtClean="0">
                <a:solidFill>
                  <a:schemeClr val="tx2"/>
                </a:solidFill>
              </a:rPr>
              <a:t>ew Entrants)</a:t>
            </a:r>
          </a:p>
          <a:p>
            <a:pPr marL="342900" indent="-342900">
              <a:lnSpc>
                <a:spcPct val="90000"/>
              </a:lnSpc>
              <a:spcBef>
                <a:spcPct val="20000"/>
              </a:spcBef>
              <a:buClr>
                <a:schemeClr val="tx2"/>
              </a:buClr>
              <a:buBlip>
                <a:blip r:embed="rId2"/>
              </a:buBlip>
            </a:pPr>
            <a:r>
              <a:rPr lang="en-US" sz="1900" dirty="0"/>
              <a:t>Provides telecom services to the public</a:t>
            </a:r>
          </a:p>
          <a:p>
            <a:pPr marL="342900" indent="-342900">
              <a:lnSpc>
                <a:spcPct val="90000"/>
              </a:lnSpc>
              <a:spcBef>
                <a:spcPct val="20000"/>
              </a:spcBef>
              <a:buClr>
                <a:schemeClr val="tx2"/>
              </a:buClr>
              <a:buBlip>
                <a:blip r:embed="rId2"/>
              </a:buBlip>
            </a:pPr>
            <a:r>
              <a:rPr lang="en-US" sz="1900" dirty="0"/>
              <a:t>Installs, owns &amp; manages telecom networks &amp; facilities</a:t>
            </a:r>
          </a:p>
          <a:p>
            <a:pPr marL="342900" indent="-342900">
              <a:lnSpc>
                <a:spcPct val="90000"/>
              </a:lnSpc>
              <a:spcBef>
                <a:spcPct val="20000"/>
              </a:spcBef>
              <a:buClr>
                <a:schemeClr val="tx2"/>
              </a:buClr>
              <a:buBlip>
                <a:blip r:embed="rId2"/>
              </a:buBlip>
            </a:pPr>
            <a:r>
              <a:rPr lang="en-US" sz="1900" dirty="0"/>
              <a:t>Abides by TRA rules, regulations and license terms</a:t>
            </a:r>
          </a:p>
        </p:txBody>
      </p:sp>
      <p:sp>
        <p:nvSpPr>
          <p:cNvPr id="18" name="Flowchart: Manual Operation 17"/>
          <p:cNvSpPr/>
          <p:nvPr/>
        </p:nvSpPr>
        <p:spPr>
          <a:xfrm>
            <a:off x="3581400" y="1219200"/>
            <a:ext cx="5334000" cy="381000"/>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After Law 431</a:t>
            </a:r>
            <a:endParaRPr lang="en-US" dirty="0"/>
          </a:p>
        </p:txBody>
      </p:sp>
      <p:sp>
        <p:nvSpPr>
          <p:cNvPr id="17" name="Text Placeholder 2"/>
          <p:cNvSpPr txBox="1">
            <a:spLocks/>
          </p:cNvSpPr>
          <p:nvPr/>
        </p:nvSpPr>
        <p:spPr>
          <a:xfrm>
            <a:off x="0" y="-76200"/>
            <a:ext cx="8229600" cy="990600"/>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200" b="1" dirty="0" smtClean="0"/>
              <a:t>The enactment of Law 431 in 2002 and the establishment of the TRA in 2007 paved the way for telecom sector reform</a:t>
            </a:r>
            <a:endParaRPr lang="en-US" sz="2200" b="1" dirty="0"/>
          </a:p>
        </p:txBody>
      </p:sp>
    </p:spTree>
    <p:extLst>
      <p:ext uri="{BB962C8B-B14F-4D97-AF65-F5344CB8AC3E}">
        <p14:creationId xmlns:p14="http://schemas.microsoft.com/office/powerpoint/2010/main" xmlns="" val="1007464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103632"/>
            <a:ext cx="8686800" cy="1170432"/>
          </a:xfrm>
        </p:spPr>
        <p:txBody>
          <a:bodyPr>
            <a:noAutofit/>
          </a:bodyPr>
          <a:lstStyle/>
          <a:p>
            <a:pPr marL="0" indent="0" algn="l">
              <a:defRPr/>
            </a:pPr>
            <a:r>
              <a:rPr lang="en-US" sz="2200" b="1" dirty="0"/>
              <a:t>Although reform has </a:t>
            </a:r>
            <a:r>
              <a:rPr lang="en-US" sz="2200" b="1" dirty="0" smtClean="0"/>
              <a:t>started, </a:t>
            </a:r>
            <a:r>
              <a:rPr lang="en-US" sz="2200" b="1" dirty="0"/>
              <a:t>Mobile </a:t>
            </a:r>
            <a:r>
              <a:rPr lang="en-US" sz="2200" b="1" dirty="0" smtClean="0"/>
              <a:t>&amp; Fixed telecom operators </a:t>
            </a:r>
            <a:r>
              <a:rPr lang="en-US" sz="2200" b="1" dirty="0"/>
              <a:t>in Lebanon are </a:t>
            </a:r>
            <a:r>
              <a:rPr lang="en-US" sz="2200" b="1" dirty="0" smtClean="0"/>
              <a:t>state-owned </a:t>
            </a:r>
            <a:r>
              <a:rPr lang="en-US" sz="2200" b="1" dirty="0"/>
              <a:t>and </a:t>
            </a:r>
            <a:r>
              <a:rPr lang="en-US" sz="2200" b="1" dirty="0" smtClean="0"/>
              <a:t>the market requires “competition” </a:t>
            </a:r>
            <a:endParaRPr lang="en-US" sz="2200" b="1"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xmlns="" val="3047071498"/>
              </p:ext>
            </p:extLst>
          </p:nvPr>
        </p:nvGraphicFramePr>
        <p:xfrm>
          <a:off x="152400" y="1310640"/>
          <a:ext cx="8763000" cy="4480560"/>
        </p:xfrm>
        <a:graphic>
          <a:graphicData uri="http://schemas.openxmlformats.org/drawingml/2006/table">
            <a:tbl>
              <a:tblPr firstRow="1" bandRow="1">
                <a:tableStyleId>{5C22544A-7EE6-4342-B048-85BDC9FD1C3A}</a:tableStyleId>
              </a:tblPr>
              <a:tblGrid>
                <a:gridCol w="1752600"/>
                <a:gridCol w="1752600"/>
                <a:gridCol w="1752600"/>
                <a:gridCol w="1752600"/>
                <a:gridCol w="1752600"/>
              </a:tblGrid>
              <a:tr h="609600">
                <a:tc>
                  <a:txBody>
                    <a:bodyPr/>
                    <a:lstStyle/>
                    <a:p>
                      <a:pPr algn="ctr"/>
                      <a:r>
                        <a:rPr lang="en-US" sz="1600" i="1" dirty="0" smtClean="0">
                          <a:solidFill>
                            <a:schemeClr val="tx1"/>
                          </a:solidFill>
                        </a:rPr>
                        <a:t>AS OF MARCH 2012</a:t>
                      </a:r>
                      <a:endParaRPr lang="en-US" sz="1600" i="1" dirty="0">
                        <a:solidFill>
                          <a:schemeClr val="tx1"/>
                        </a:solidFill>
                      </a:endParaRPr>
                    </a:p>
                  </a:txBody>
                  <a:tcPr>
                    <a:noFill/>
                  </a:tcPr>
                </a:tc>
                <a:tc>
                  <a:txBody>
                    <a:bodyPr/>
                    <a:lstStyle/>
                    <a:p>
                      <a:r>
                        <a:rPr lang="en-US" sz="1600" dirty="0" smtClean="0"/>
                        <a:t>Penetration</a:t>
                      </a:r>
                      <a:endParaRPr lang="en-US" sz="1600" dirty="0"/>
                    </a:p>
                  </a:txBody>
                  <a:tcPr>
                    <a:solidFill>
                      <a:srgbClr val="20005F"/>
                    </a:solidFill>
                  </a:tcPr>
                </a:tc>
                <a:tc>
                  <a:txBody>
                    <a:bodyPr/>
                    <a:lstStyle/>
                    <a:p>
                      <a:r>
                        <a:rPr lang="en-US" sz="1600" dirty="0" smtClean="0"/>
                        <a:t>Number of Service Providers</a:t>
                      </a:r>
                      <a:endParaRPr lang="en-US" sz="1600" dirty="0"/>
                    </a:p>
                  </a:txBody>
                  <a:tcPr>
                    <a:solidFill>
                      <a:srgbClr val="20005F"/>
                    </a:solidFill>
                  </a:tcPr>
                </a:tc>
                <a:tc>
                  <a:txBody>
                    <a:bodyPr/>
                    <a:lstStyle/>
                    <a:p>
                      <a:r>
                        <a:rPr lang="en-US" sz="1600" dirty="0" smtClean="0"/>
                        <a:t>Private/State-Owned</a:t>
                      </a:r>
                      <a:endParaRPr lang="en-US" sz="1600" dirty="0"/>
                    </a:p>
                  </a:txBody>
                  <a:tcPr>
                    <a:solidFill>
                      <a:srgbClr val="20005F"/>
                    </a:solidFill>
                  </a:tcPr>
                </a:tc>
                <a:tc>
                  <a:txBody>
                    <a:bodyPr/>
                    <a:lstStyle/>
                    <a:p>
                      <a:r>
                        <a:rPr lang="en-US" sz="1600" dirty="0" smtClean="0"/>
                        <a:t>Level of Competition</a:t>
                      </a:r>
                      <a:endParaRPr lang="en-US" sz="1600" dirty="0"/>
                    </a:p>
                  </a:txBody>
                  <a:tcPr>
                    <a:solidFill>
                      <a:srgbClr val="20005F"/>
                    </a:solidFill>
                  </a:tcPr>
                </a:tc>
              </a:tr>
              <a:tr h="457200">
                <a:tc>
                  <a:txBody>
                    <a:bodyPr/>
                    <a:lstStyle/>
                    <a:p>
                      <a:r>
                        <a:rPr lang="en-US" sz="1600" dirty="0" smtClean="0"/>
                        <a:t>Mobile Market</a:t>
                      </a:r>
                      <a:endParaRPr lang="en-US" sz="1600" dirty="0"/>
                    </a:p>
                  </a:txBody>
                  <a:tcPr/>
                </a:tc>
                <a:tc>
                  <a:txBody>
                    <a:bodyPr/>
                    <a:lstStyle/>
                    <a:p>
                      <a:pPr algn="ctr"/>
                      <a:r>
                        <a:rPr lang="en-US" sz="1600" dirty="0" smtClean="0"/>
                        <a:t>83%</a:t>
                      </a:r>
                      <a:endParaRPr lang="en-US" sz="1600" dirty="0"/>
                    </a:p>
                  </a:txBody>
                  <a:tcPr/>
                </a:tc>
                <a:tc>
                  <a:txBody>
                    <a:bodyPr/>
                    <a:lstStyle/>
                    <a:p>
                      <a:pPr algn="ctr"/>
                      <a:r>
                        <a:rPr lang="en-US" sz="1600" dirty="0" smtClean="0"/>
                        <a:t>2</a:t>
                      </a:r>
                      <a:endParaRPr lang="en-US" sz="1600" dirty="0"/>
                    </a:p>
                  </a:txBody>
                  <a:tcPr/>
                </a:tc>
                <a:tc>
                  <a:txBody>
                    <a:bodyPr/>
                    <a:lstStyle/>
                    <a:p>
                      <a:pPr algn="ctr"/>
                      <a:r>
                        <a:rPr lang="en-US" sz="1600" dirty="0" smtClean="0"/>
                        <a:t>State-Owned</a:t>
                      </a:r>
                      <a:endParaRPr lang="en-US" sz="1600" dirty="0"/>
                    </a:p>
                  </a:txBody>
                  <a:tcPr/>
                </a:tc>
                <a:tc>
                  <a:txBody>
                    <a:bodyPr/>
                    <a:lstStyle/>
                    <a:p>
                      <a:pPr algn="ctr"/>
                      <a:r>
                        <a:rPr lang="en-US" sz="1600" dirty="0" smtClean="0"/>
                        <a:t>Duopoly</a:t>
                      </a:r>
                      <a:endParaRPr lang="en-US" sz="1600" dirty="0"/>
                    </a:p>
                  </a:txBody>
                  <a:tcPr/>
                </a:tc>
              </a:tr>
              <a:tr h="457200">
                <a:tc>
                  <a:txBody>
                    <a:bodyPr/>
                    <a:lstStyle/>
                    <a:p>
                      <a:r>
                        <a:rPr lang="en-US" sz="1600" dirty="0" smtClean="0"/>
                        <a:t>Fixed Market</a:t>
                      </a:r>
                      <a:endParaRPr lang="en-US" sz="1600" dirty="0"/>
                    </a:p>
                  </a:txBody>
                  <a:tcPr/>
                </a:tc>
                <a:tc>
                  <a:txBody>
                    <a:bodyPr/>
                    <a:lstStyle/>
                    <a:p>
                      <a:pPr algn="ctr"/>
                      <a:r>
                        <a:rPr lang="en-US" sz="1600" dirty="0" smtClean="0"/>
                        <a:t>64%</a:t>
                      </a:r>
                    </a:p>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baseline="0" dirty="0" smtClean="0"/>
                        <a:t>Residential </a:t>
                      </a:r>
                      <a:r>
                        <a:rPr lang="en-US" sz="1200" dirty="0" smtClean="0"/>
                        <a:t>Household</a:t>
                      </a:r>
                      <a:r>
                        <a:rPr lang="en-US" sz="1200" baseline="0" dirty="0" smtClean="0"/>
                        <a:t> Penetration)</a:t>
                      </a:r>
                      <a:endParaRPr lang="en-US" sz="1200" dirty="0" smtClean="0"/>
                    </a:p>
                  </a:txBody>
                  <a:tcPr/>
                </a:tc>
                <a:tc>
                  <a:txBody>
                    <a:bodyPr/>
                    <a:lstStyle/>
                    <a:p>
                      <a:pPr algn="ctr"/>
                      <a:r>
                        <a:rPr lang="en-US" sz="1600" dirty="0" smtClean="0"/>
                        <a:t>1</a:t>
                      </a:r>
                      <a:endParaRPr lang="en-US" sz="1600" dirty="0"/>
                    </a:p>
                  </a:txBody>
                  <a:tcPr/>
                </a:tc>
                <a:tc>
                  <a:txBody>
                    <a:bodyPr/>
                    <a:lstStyle/>
                    <a:p>
                      <a:pPr algn="ctr"/>
                      <a:r>
                        <a:rPr lang="en-US" sz="1600" dirty="0" smtClean="0"/>
                        <a:t>State-Owned</a:t>
                      </a:r>
                      <a:endParaRPr lang="en-US" sz="1600" dirty="0"/>
                    </a:p>
                  </a:txBody>
                  <a:tcPr/>
                </a:tc>
                <a:tc>
                  <a:txBody>
                    <a:bodyPr/>
                    <a:lstStyle/>
                    <a:p>
                      <a:pPr algn="ctr"/>
                      <a:r>
                        <a:rPr lang="en-US" sz="1600" dirty="0" smtClean="0"/>
                        <a:t>Monopoly</a:t>
                      </a:r>
                      <a:endParaRPr lang="en-US" sz="1600" dirty="0"/>
                    </a:p>
                  </a:txBody>
                  <a:tcPr/>
                </a:tc>
              </a:tr>
              <a:tr h="777240">
                <a:tc>
                  <a:txBody>
                    <a:bodyPr/>
                    <a:lstStyle/>
                    <a:p>
                      <a:r>
                        <a:rPr lang="en-US" sz="1600" dirty="0" smtClean="0"/>
                        <a:t>Internet Market (incl. illegal</a:t>
                      </a:r>
                      <a:r>
                        <a:rPr lang="en-US" sz="1600" baseline="0" dirty="0" smtClean="0"/>
                        <a:t> operators)</a:t>
                      </a:r>
                      <a:endParaRPr lang="en-US" sz="1600" dirty="0"/>
                    </a:p>
                  </a:txBody>
                  <a:tcPr/>
                </a:tc>
                <a:tc>
                  <a:txBody>
                    <a:bodyPr/>
                    <a:lstStyle/>
                    <a:p>
                      <a:pPr algn="ctr"/>
                      <a:r>
                        <a:rPr lang="en-US" sz="1600" dirty="0" smtClean="0"/>
                        <a:t>30%</a:t>
                      </a:r>
                      <a:endParaRPr lang="en-US" sz="1600" dirty="0"/>
                    </a:p>
                  </a:txBody>
                  <a:tcPr/>
                </a:tc>
                <a:tc>
                  <a:txBody>
                    <a:bodyPr/>
                    <a:lstStyle/>
                    <a:p>
                      <a:pPr algn="ctr"/>
                      <a:r>
                        <a:rPr lang="en-US" sz="1600" dirty="0" smtClean="0"/>
                        <a:t>16</a:t>
                      </a:r>
                      <a:endParaRPr lang="en-US" sz="1600" dirty="0"/>
                    </a:p>
                  </a:txBody>
                  <a:tcPr/>
                </a:tc>
                <a:tc>
                  <a:txBody>
                    <a:bodyPr/>
                    <a:lstStyle/>
                    <a:p>
                      <a:pPr algn="ctr"/>
                      <a:r>
                        <a:rPr lang="en-US" sz="1600" dirty="0" smtClean="0"/>
                        <a:t>Private</a:t>
                      </a:r>
                      <a:endParaRPr lang="en-US" sz="1600" dirty="0"/>
                    </a:p>
                  </a:txBody>
                  <a:tcPr/>
                </a:tc>
                <a:tc>
                  <a:txBody>
                    <a:bodyPr/>
                    <a:lstStyle/>
                    <a:p>
                      <a:pPr algn="ctr"/>
                      <a:r>
                        <a:rPr lang="en-US" sz="1600" dirty="0" smtClean="0"/>
                        <a:t>Competition</a:t>
                      </a:r>
                      <a:endParaRPr lang="en-US" sz="1600" dirty="0"/>
                    </a:p>
                  </a:txBody>
                  <a:tcPr/>
                </a:tc>
              </a:tr>
              <a:tr h="777240">
                <a:tc>
                  <a:txBody>
                    <a:bodyPr/>
                    <a:lstStyle/>
                    <a:p>
                      <a:r>
                        <a:rPr lang="en-US" sz="1600" dirty="0" smtClean="0"/>
                        <a:t>Fixed Broadband</a:t>
                      </a:r>
                      <a:r>
                        <a:rPr lang="en-US" sz="1600" baseline="0" dirty="0" smtClean="0"/>
                        <a:t> Market</a:t>
                      </a:r>
                      <a:endParaRPr lang="en-US" sz="1600" dirty="0"/>
                    </a:p>
                  </a:txBody>
                  <a:tcPr/>
                </a:tc>
                <a:tc>
                  <a:txBody>
                    <a:bodyPr/>
                    <a:lstStyle/>
                    <a:p>
                      <a:pPr algn="ctr"/>
                      <a:r>
                        <a:rPr lang="en-US" sz="1600" dirty="0" smtClean="0"/>
                        <a:t>27%</a:t>
                      </a:r>
                    </a:p>
                    <a:p>
                      <a:pPr algn="ctr"/>
                      <a:r>
                        <a:rPr lang="en-US" sz="1200" dirty="0" smtClean="0"/>
                        <a:t>(Household</a:t>
                      </a:r>
                      <a:r>
                        <a:rPr lang="en-US" sz="1200" baseline="0" dirty="0" smtClean="0"/>
                        <a:t> Penetration)</a:t>
                      </a:r>
                      <a:endParaRPr lang="en-US" sz="1200" dirty="0"/>
                    </a:p>
                  </a:txBody>
                  <a:tcPr/>
                </a:tc>
                <a:tc>
                  <a:txBody>
                    <a:bodyPr/>
                    <a:lstStyle/>
                    <a:p>
                      <a:pPr algn="ctr"/>
                      <a:r>
                        <a:rPr lang="en-US" sz="1600" b="0" dirty="0" smtClean="0"/>
                        <a:t>~7 for ADSL services</a:t>
                      </a:r>
                      <a:br>
                        <a:rPr lang="en-US" sz="1600" b="0" dirty="0" smtClean="0"/>
                      </a:br>
                      <a:r>
                        <a:rPr lang="en-US" sz="1600" b="0" dirty="0" smtClean="0"/>
                        <a:t/>
                      </a:r>
                      <a:br>
                        <a:rPr lang="en-US" sz="1600" b="0" dirty="0" smtClean="0"/>
                      </a:br>
                      <a:r>
                        <a:rPr lang="en-US" sz="1600" b="0" dirty="0" smtClean="0"/>
                        <a:t>~16 for wireless services</a:t>
                      </a:r>
                      <a:endParaRPr lang="en-US" sz="1600" b="0" dirty="0"/>
                    </a:p>
                  </a:txBody>
                  <a:tcPr/>
                </a:tc>
                <a:tc>
                  <a:txBody>
                    <a:bodyPr/>
                    <a:lstStyle/>
                    <a:p>
                      <a:pPr marL="0" marR="0" algn="ctr">
                        <a:spcBef>
                          <a:spcPts val="0"/>
                        </a:spcBef>
                        <a:spcAft>
                          <a:spcPts val="0"/>
                        </a:spcAft>
                      </a:pPr>
                      <a:r>
                        <a:rPr lang="en-US" sz="1600" dirty="0">
                          <a:effectLst/>
                        </a:rPr>
                        <a:t>Private through MoT Local Loop / Ogero</a:t>
                      </a:r>
                    </a:p>
                  </a:txBody>
                  <a:tcPr marL="68580" marR="68580"/>
                </a:tc>
                <a:tc>
                  <a:txBody>
                    <a:bodyPr/>
                    <a:lstStyle/>
                    <a:p>
                      <a:pPr marL="0" marR="0" algn="ctr">
                        <a:spcBef>
                          <a:spcPts val="0"/>
                        </a:spcBef>
                        <a:spcAft>
                          <a:spcPts val="0"/>
                        </a:spcAft>
                      </a:pPr>
                      <a:r>
                        <a:rPr lang="en-US" sz="1600" dirty="0">
                          <a:effectLst/>
                        </a:rPr>
                        <a:t>Limited competition</a:t>
                      </a:r>
                    </a:p>
                  </a:txBody>
                  <a:tcPr marL="68580" marR="68580"/>
                </a:tc>
              </a:tr>
              <a:tr h="533400">
                <a:tc>
                  <a:txBody>
                    <a:bodyPr/>
                    <a:lstStyle/>
                    <a:p>
                      <a:r>
                        <a:rPr lang="en-US" sz="1600" dirty="0" smtClean="0"/>
                        <a:t>Mobile Broadband Market</a:t>
                      </a:r>
                      <a:endParaRPr lang="en-US" sz="1600" dirty="0"/>
                    </a:p>
                  </a:txBody>
                  <a:tcPr/>
                </a:tc>
                <a:tc>
                  <a:txBody>
                    <a:bodyPr/>
                    <a:lstStyle/>
                    <a:p>
                      <a:pPr algn="ctr"/>
                      <a:r>
                        <a:rPr lang="en-US" sz="1600" dirty="0" smtClean="0"/>
                        <a:t>13%</a:t>
                      </a:r>
                      <a:endParaRPr lang="en-US" sz="1600" dirty="0"/>
                    </a:p>
                  </a:txBody>
                  <a:tcPr/>
                </a:tc>
                <a:tc>
                  <a:txBody>
                    <a:bodyPr/>
                    <a:lstStyle/>
                    <a:p>
                      <a:pPr algn="ctr"/>
                      <a:r>
                        <a:rPr lang="en-US" sz="1600" b="0" dirty="0" smtClean="0"/>
                        <a:t>2</a:t>
                      </a:r>
                      <a:endParaRPr lang="en-US" sz="1600" b="0" dirty="0"/>
                    </a:p>
                  </a:txBody>
                  <a:tcPr/>
                </a:tc>
                <a:tc>
                  <a:txBody>
                    <a:bodyPr/>
                    <a:lstStyle/>
                    <a:p>
                      <a:pPr algn="ctr"/>
                      <a:r>
                        <a:rPr lang="en-US" sz="1600" dirty="0" smtClean="0"/>
                        <a:t>State-Owned</a:t>
                      </a:r>
                      <a:endParaRPr lang="en-US" sz="1600" dirty="0"/>
                    </a:p>
                  </a:txBody>
                  <a:tcPr/>
                </a:tc>
                <a:tc>
                  <a:txBody>
                    <a:bodyPr/>
                    <a:lstStyle/>
                    <a:p>
                      <a:pPr algn="ctr"/>
                      <a:r>
                        <a:rPr lang="en-US" sz="1600" dirty="0" smtClean="0"/>
                        <a:t>Duopoly</a:t>
                      </a:r>
                      <a:endParaRPr lang="en-US" sz="1600" dirty="0"/>
                    </a:p>
                  </a:txBody>
                  <a:tcPr/>
                </a:tc>
              </a:tr>
            </a:tbl>
          </a:graphicData>
        </a:graphic>
      </p:graphicFrame>
      <p:sp>
        <p:nvSpPr>
          <p:cNvPr id="6" name="Date Placeholder 5"/>
          <p:cNvSpPr>
            <a:spLocks noGrp="1"/>
          </p:cNvSpPr>
          <p:nvPr>
            <p:ph type="dt" sz="half" idx="10"/>
          </p:nvPr>
        </p:nvSpPr>
        <p:spPr/>
        <p:txBody>
          <a:bodyPr/>
          <a:lstStyle/>
          <a:p>
            <a:fld id="{1A4B3B73-F4DE-42D6-9917-7FB973CAF3BE}" type="datetime3">
              <a:rPr lang="en-US" smtClean="0"/>
              <a:pPr/>
              <a:t>8 June 2012</a:t>
            </a:fld>
            <a:endParaRPr lang="en-US"/>
          </a:p>
        </p:txBody>
      </p:sp>
      <p:sp>
        <p:nvSpPr>
          <p:cNvPr id="7" name="Slide Number Placeholder 6"/>
          <p:cNvSpPr>
            <a:spLocks noGrp="1"/>
          </p:cNvSpPr>
          <p:nvPr>
            <p:ph type="sldNum" sz="quarter" idx="12"/>
          </p:nvPr>
        </p:nvSpPr>
        <p:spPr>
          <a:xfrm>
            <a:off x="6705600" y="6581267"/>
            <a:ext cx="2133600" cy="365125"/>
          </a:xfrm>
        </p:spPr>
        <p:txBody>
          <a:bodyPr/>
          <a:lstStyle/>
          <a:p>
            <a:fld id="{5B2E4933-3A44-4422-B65D-DEDBD7B6E9FB}" type="slidenum">
              <a:rPr lang="en-US" smtClean="0"/>
              <a:pPr/>
              <a:t>5</a:t>
            </a:fld>
            <a:endParaRPr lang="en-US"/>
          </a:p>
        </p:txBody>
      </p:sp>
      <p:sp>
        <p:nvSpPr>
          <p:cNvPr id="9" name="Footer Placeholder 8"/>
          <p:cNvSpPr>
            <a:spLocks noGrp="1"/>
          </p:cNvSpPr>
          <p:nvPr>
            <p:ph type="ftr" sz="quarter" idx="11"/>
          </p:nvPr>
        </p:nvSpPr>
        <p:spPr>
          <a:xfrm>
            <a:off x="3124200" y="6581267"/>
            <a:ext cx="2895600" cy="365125"/>
          </a:xfrm>
        </p:spPr>
        <p:txBody>
          <a:bodyPr/>
          <a:lstStyle/>
          <a:p>
            <a:r>
              <a:rPr lang="en-US" smtClean="0"/>
              <a:t>www.tra.gov.lb</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10" name="Footer Placeholder 9"/>
          <p:cNvSpPr>
            <a:spLocks noGrp="1"/>
          </p:cNvSpPr>
          <p:nvPr>
            <p:ph type="ftr" sz="quarter" idx="11"/>
          </p:nvPr>
        </p:nvSpPr>
        <p:spPr/>
        <p:txBody>
          <a:bodyPr/>
          <a:lstStyle/>
          <a:p>
            <a:r>
              <a:rPr lang="en-US" dirty="0" smtClean="0"/>
              <a:t>www.tra.gov.lb</a:t>
            </a:r>
            <a:endParaRPr lang="en-US" dirty="0"/>
          </a:p>
        </p:txBody>
      </p:sp>
      <p:graphicFrame>
        <p:nvGraphicFramePr>
          <p:cNvPr id="14" name="Chart 13"/>
          <p:cNvGraphicFramePr>
            <a:graphicFrameLocks/>
          </p:cNvGraphicFramePr>
          <p:nvPr>
            <p:extLst>
              <p:ext uri="{D42A27DB-BD31-4B8C-83A1-F6EECF244321}">
                <p14:modId xmlns:p14="http://schemas.microsoft.com/office/powerpoint/2010/main" xmlns="" val="761979575"/>
              </p:ext>
            </p:extLst>
          </p:nvPr>
        </p:nvGraphicFramePr>
        <p:xfrm>
          <a:off x="152400" y="1295400"/>
          <a:ext cx="4419600" cy="1447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p:cNvGraphicFramePr>
            <a:graphicFrameLocks/>
          </p:cNvGraphicFramePr>
          <p:nvPr>
            <p:extLst>
              <p:ext uri="{D42A27DB-BD31-4B8C-83A1-F6EECF244321}">
                <p14:modId xmlns:p14="http://schemas.microsoft.com/office/powerpoint/2010/main" xmlns="" val="3503341009"/>
              </p:ext>
            </p:extLst>
          </p:nvPr>
        </p:nvGraphicFramePr>
        <p:xfrm>
          <a:off x="152400" y="3200400"/>
          <a:ext cx="4419600" cy="12954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152400" y="990600"/>
            <a:ext cx="2286000" cy="276999"/>
          </a:xfrm>
          <a:prstGeom prst="rect">
            <a:avLst/>
          </a:prstGeom>
          <a:noFill/>
        </p:spPr>
        <p:txBody>
          <a:bodyPr wrap="square" rtlCol="0">
            <a:spAutoFit/>
          </a:bodyPr>
          <a:lstStyle/>
          <a:p>
            <a:r>
              <a:rPr lang="en-US" sz="1200" b="1" dirty="0" smtClean="0"/>
              <a:t>Mobile Penetration Evolution</a:t>
            </a:r>
            <a:endParaRPr lang="en-US" sz="1200" b="1" dirty="0"/>
          </a:p>
        </p:txBody>
      </p:sp>
      <p:sp>
        <p:nvSpPr>
          <p:cNvPr id="17" name="TextBox 16"/>
          <p:cNvSpPr txBox="1"/>
          <p:nvPr/>
        </p:nvSpPr>
        <p:spPr>
          <a:xfrm>
            <a:off x="152400" y="2895600"/>
            <a:ext cx="3048000" cy="276999"/>
          </a:xfrm>
          <a:prstGeom prst="rect">
            <a:avLst/>
          </a:prstGeom>
          <a:noFill/>
        </p:spPr>
        <p:txBody>
          <a:bodyPr wrap="square" rtlCol="0">
            <a:spAutoFit/>
          </a:bodyPr>
          <a:lstStyle/>
          <a:p>
            <a:r>
              <a:rPr lang="en-US" sz="1200" b="1" dirty="0" smtClean="0"/>
              <a:t>Mobile Subscribers Evolution (in thousands)</a:t>
            </a:r>
            <a:endParaRPr lang="en-US" sz="1200" b="1" dirty="0"/>
          </a:p>
        </p:txBody>
      </p:sp>
      <p:sp>
        <p:nvSpPr>
          <p:cNvPr id="18" name="TextBox 17"/>
          <p:cNvSpPr txBox="1"/>
          <p:nvPr/>
        </p:nvSpPr>
        <p:spPr>
          <a:xfrm>
            <a:off x="152400" y="4752201"/>
            <a:ext cx="2286000" cy="276999"/>
          </a:xfrm>
          <a:prstGeom prst="rect">
            <a:avLst/>
          </a:prstGeom>
          <a:noFill/>
        </p:spPr>
        <p:txBody>
          <a:bodyPr wrap="square" rtlCol="0">
            <a:spAutoFit/>
          </a:bodyPr>
          <a:lstStyle/>
          <a:p>
            <a:r>
              <a:rPr lang="en-US" sz="1200" b="1" dirty="0" smtClean="0"/>
              <a:t>Blended ARPU Evolution</a:t>
            </a:r>
            <a:endParaRPr lang="en-US" sz="1200" b="1" dirty="0"/>
          </a:p>
        </p:txBody>
      </p:sp>
      <p:sp>
        <p:nvSpPr>
          <p:cNvPr id="19" name="Isosceles Triangle 18"/>
          <p:cNvSpPr/>
          <p:nvPr/>
        </p:nvSpPr>
        <p:spPr>
          <a:xfrm rot="5400000">
            <a:off x="3467100" y="3543300"/>
            <a:ext cx="2819400" cy="457200"/>
          </a:xfrm>
          <a:prstGeom prst="triangle">
            <a:avLst/>
          </a:prstGeom>
          <a:solidFill>
            <a:srgbClr val="20005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3200" dirty="0"/>
          </a:p>
        </p:txBody>
      </p:sp>
      <p:sp>
        <p:nvSpPr>
          <p:cNvPr id="20" name="Rectangle 1"/>
          <p:cNvSpPr>
            <a:spLocks noChangeArrowheads="1"/>
          </p:cNvSpPr>
          <p:nvPr/>
        </p:nvSpPr>
        <p:spPr bwMode="auto">
          <a:xfrm>
            <a:off x="5181600" y="1109870"/>
            <a:ext cx="3886200" cy="5486400"/>
          </a:xfrm>
          <a:prstGeom prst="rect">
            <a:avLst/>
          </a:prstGeom>
          <a:ln w="3175">
            <a:solidFill>
              <a:srgbClr val="20005F"/>
            </a:solidFill>
          </a:ln>
          <a:effectLst/>
        </p:spPr>
        <p:style>
          <a:lnRef idx="2">
            <a:schemeClr val="accent2"/>
          </a:lnRef>
          <a:fillRef idx="1">
            <a:schemeClr val="lt1"/>
          </a:fillRef>
          <a:effectRef idx="0">
            <a:schemeClr val="accent2"/>
          </a:effectRef>
          <a:fontRef idx="minor">
            <a:schemeClr val="dk1"/>
          </a:fontRef>
        </p:style>
        <p:txBody>
          <a:bodyPr/>
          <a:lstStyle/>
          <a:p>
            <a:pPr marL="0" lvl="2" defTabSz="1019175">
              <a:lnSpc>
                <a:spcPct val="80000"/>
              </a:lnSpc>
              <a:spcAft>
                <a:spcPts val="600"/>
              </a:spcAft>
              <a:buSzPct val="92000"/>
              <a:tabLst>
                <a:tab pos="228600" algn="l"/>
              </a:tabLst>
              <a:defRPr/>
            </a:pPr>
            <a:r>
              <a:rPr lang="en-US" sz="1600" b="1" dirty="0" smtClean="0">
                <a:solidFill>
                  <a:schemeClr val="tx2"/>
                </a:solidFill>
                <a:latin typeface="Calibri" pitchFamily="34" charset="0"/>
              </a:rPr>
              <a:t>Major milestones</a:t>
            </a:r>
            <a:r>
              <a:rPr lang="en-US" sz="1600" dirty="0" smtClean="0">
                <a:solidFill>
                  <a:schemeClr val="tx2"/>
                </a:solidFill>
                <a:latin typeface="Calibri" pitchFamily="34" charset="0"/>
              </a:rPr>
              <a:t>:</a:t>
            </a:r>
          </a:p>
          <a:p>
            <a:pPr marL="285750" lvl="2" indent="-285750" defTabSz="1019175">
              <a:lnSpc>
                <a:spcPct val="80000"/>
              </a:lnSpc>
              <a:spcAft>
                <a:spcPts val="600"/>
              </a:spcAft>
              <a:buSzPct val="92000"/>
              <a:buBlip>
                <a:blip r:embed="rId5"/>
              </a:buBlip>
              <a:tabLst>
                <a:tab pos="228600" algn="l"/>
              </a:tabLst>
              <a:defRPr/>
            </a:pPr>
            <a:r>
              <a:rPr lang="en-US" sz="1600" dirty="0" smtClean="0">
                <a:solidFill>
                  <a:schemeClr val="tx1"/>
                </a:solidFill>
                <a:latin typeface="Calibri" pitchFamily="34" charset="0"/>
              </a:rPr>
              <a:t>Consecutive decreases in prices since March 2009 for postpaid, prepaid and VAS</a:t>
            </a:r>
          </a:p>
          <a:p>
            <a:pPr marL="285750" lvl="2" indent="-285750" defTabSz="1019175">
              <a:lnSpc>
                <a:spcPct val="80000"/>
              </a:lnSpc>
              <a:spcAft>
                <a:spcPts val="600"/>
              </a:spcAft>
              <a:buSzPct val="92000"/>
              <a:buBlip>
                <a:blip r:embed="rId5"/>
              </a:buBlip>
              <a:tabLst>
                <a:tab pos="228600" algn="l"/>
              </a:tabLst>
              <a:defRPr/>
            </a:pPr>
            <a:r>
              <a:rPr lang="en-US" sz="1600" dirty="0" smtClean="0">
                <a:solidFill>
                  <a:schemeClr val="tx1"/>
                </a:solidFill>
                <a:latin typeface="Calibri" pitchFamily="34" charset="0"/>
              </a:rPr>
              <a:t>New prepaid offers introduced in June 2011 </a:t>
            </a:r>
          </a:p>
          <a:p>
            <a:pPr marL="285750" lvl="2" indent="-285750" defTabSz="1019175">
              <a:lnSpc>
                <a:spcPct val="80000"/>
              </a:lnSpc>
              <a:spcAft>
                <a:spcPts val="600"/>
              </a:spcAft>
              <a:buSzPct val="92000"/>
              <a:buBlip>
                <a:blip r:embed="rId5"/>
              </a:buBlip>
              <a:tabLst>
                <a:tab pos="228600" algn="l"/>
              </a:tabLst>
              <a:defRPr/>
            </a:pPr>
            <a:r>
              <a:rPr lang="en-US" sz="1600" dirty="0" smtClean="0">
                <a:solidFill>
                  <a:schemeClr val="tx1"/>
                </a:solidFill>
                <a:latin typeface="Calibri" pitchFamily="34" charset="0"/>
              </a:rPr>
              <a:t>3G services launched in October 2011</a:t>
            </a:r>
            <a:endParaRPr lang="en-US" sz="1600" dirty="0">
              <a:solidFill>
                <a:schemeClr val="tx1"/>
              </a:solidFill>
              <a:latin typeface="Calibri" pitchFamily="34" charset="0"/>
            </a:endParaRPr>
          </a:p>
          <a:p>
            <a:pPr marL="0" lvl="2" defTabSz="1019175">
              <a:lnSpc>
                <a:spcPct val="80000"/>
              </a:lnSpc>
              <a:spcAft>
                <a:spcPts val="600"/>
              </a:spcAft>
              <a:buSzPct val="92000"/>
              <a:tabLst>
                <a:tab pos="228600" algn="l"/>
              </a:tabLst>
              <a:defRPr/>
            </a:pPr>
            <a:r>
              <a:rPr lang="en-US" sz="1600" b="1" dirty="0" smtClean="0">
                <a:solidFill>
                  <a:schemeClr val="tx2"/>
                </a:solidFill>
                <a:latin typeface="Calibri" pitchFamily="34" charset="0"/>
              </a:rPr>
              <a:t>Achievements:</a:t>
            </a:r>
          </a:p>
          <a:p>
            <a:pPr marL="285750" lvl="2" indent="-285750" defTabSz="1019175">
              <a:lnSpc>
                <a:spcPct val="80000"/>
              </a:lnSpc>
              <a:spcAft>
                <a:spcPts val="600"/>
              </a:spcAft>
              <a:buSzPct val="92000"/>
              <a:buBlip>
                <a:blip r:embed="rId5"/>
              </a:buBlip>
              <a:tabLst>
                <a:tab pos="228600" algn="l"/>
              </a:tabLst>
              <a:defRPr/>
            </a:pPr>
            <a:r>
              <a:rPr lang="en-US" sz="1600" dirty="0">
                <a:solidFill>
                  <a:schemeClr val="tx1"/>
                </a:solidFill>
                <a:latin typeface="Calibri" pitchFamily="34" charset="0"/>
              </a:rPr>
              <a:t>Penetration rate increased by 50 percentage points since 2008</a:t>
            </a:r>
          </a:p>
          <a:p>
            <a:pPr marL="285750" lvl="2" indent="-285750" defTabSz="1019175">
              <a:lnSpc>
                <a:spcPct val="80000"/>
              </a:lnSpc>
              <a:spcAft>
                <a:spcPts val="600"/>
              </a:spcAft>
              <a:buSzPct val="92000"/>
              <a:buBlip>
                <a:blip r:embed="rId5"/>
              </a:buBlip>
              <a:tabLst>
                <a:tab pos="228600" algn="l"/>
              </a:tabLst>
              <a:defRPr/>
            </a:pPr>
            <a:r>
              <a:rPr lang="en-US" sz="1600" dirty="0">
                <a:solidFill>
                  <a:schemeClr val="tx1"/>
                </a:solidFill>
                <a:latin typeface="Calibri" pitchFamily="34" charset="0"/>
              </a:rPr>
              <a:t>Mobile broadband penetration reached 13% in 5 months only</a:t>
            </a:r>
          </a:p>
          <a:p>
            <a:pPr marL="285750" lvl="2" indent="-285750" defTabSz="1019175">
              <a:lnSpc>
                <a:spcPct val="80000"/>
              </a:lnSpc>
              <a:spcAft>
                <a:spcPts val="600"/>
              </a:spcAft>
              <a:buSzPct val="92000"/>
              <a:buBlip>
                <a:blip r:embed="rId5"/>
              </a:buBlip>
              <a:tabLst>
                <a:tab pos="228600" algn="l"/>
              </a:tabLst>
              <a:defRPr/>
            </a:pPr>
            <a:r>
              <a:rPr lang="en-US" sz="1600" dirty="0">
                <a:solidFill>
                  <a:schemeClr val="tx1"/>
                </a:solidFill>
                <a:latin typeface="Calibri" pitchFamily="34" charset="0"/>
              </a:rPr>
              <a:t>ARPU decreased by 45% since 2008 to reach an average of USD 39 in 2011</a:t>
            </a:r>
          </a:p>
          <a:p>
            <a:pPr marL="0" lvl="2" defTabSz="1019175">
              <a:lnSpc>
                <a:spcPct val="80000"/>
              </a:lnSpc>
              <a:spcAft>
                <a:spcPts val="600"/>
              </a:spcAft>
              <a:buSzPct val="92000"/>
              <a:tabLst>
                <a:tab pos="228600" algn="l"/>
              </a:tabLst>
              <a:defRPr/>
            </a:pPr>
            <a:r>
              <a:rPr lang="en-US" sz="1600" b="1" dirty="0" smtClean="0">
                <a:solidFill>
                  <a:schemeClr val="tx2"/>
                </a:solidFill>
                <a:latin typeface="Calibri" pitchFamily="34" charset="0"/>
              </a:rPr>
              <a:t>Bottlenecks</a:t>
            </a:r>
            <a:r>
              <a:rPr lang="en-US" sz="1600" dirty="0" smtClean="0">
                <a:solidFill>
                  <a:schemeClr val="tx2"/>
                </a:solidFill>
                <a:latin typeface="Calibri" pitchFamily="34" charset="0"/>
              </a:rPr>
              <a:t>:</a:t>
            </a:r>
            <a:endParaRPr lang="en-US" sz="1600" dirty="0">
              <a:solidFill>
                <a:schemeClr val="tx2"/>
              </a:solidFill>
              <a:latin typeface="Calibri" pitchFamily="34" charset="0"/>
            </a:endParaRPr>
          </a:p>
          <a:p>
            <a:pPr marL="285750" lvl="2" indent="-285750" defTabSz="1019175">
              <a:lnSpc>
                <a:spcPct val="80000"/>
              </a:lnSpc>
              <a:spcAft>
                <a:spcPts val="600"/>
              </a:spcAft>
              <a:buSzPct val="92000"/>
              <a:buBlip>
                <a:blip r:embed="rId5"/>
              </a:buBlip>
              <a:tabLst>
                <a:tab pos="228600" algn="l"/>
              </a:tabLst>
              <a:defRPr/>
            </a:pPr>
            <a:r>
              <a:rPr lang="en-US" sz="1600" dirty="0">
                <a:solidFill>
                  <a:schemeClr val="tx1"/>
                </a:solidFill>
                <a:latin typeface="Calibri" pitchFamily="34" charset="0"/>
              </a:rPr>
              <a:t>Despite the decrease in ARPU it is still considered high compared to the regional average of USD 15</a:t>
            </a:r>
          </a:p>
          <a:p>
            <a:pPr marL="285750" lvl="2" indent="-285750" defTabSz="1019175">
              <a:lnSpc>
                <a:spcPct val="80000"/>
              </a:lnSpc>
              <a:spcAft>
                <a:spcPts val="600"/>
              </a:spcAft>
              <a:buSzPct val="92000"/>
              <a:buBlip>
                <a:blip r:embed="rId5"/>
              </a:buBlip>
              <a:tabLst>
                <a:tab pos="228600" algn="l"/>
              </a:tabLst>
              <a:defRPr/>
            </a:pPr>
            <a:r>
              <a:rPr lang="en-US" sz="1600" dirty="0">
                <a:solidFill>
                  <a:schemeClr val="tx1"/>
                </a:solidFill>
                <a:latin typeface="Calibri" pitchFamily="34" charset="0"/>
              </a:rPr>
              <a:t>Quality of Service is not up to international standards</a:t>
            </a:r>
          </a:p>
          <a:p>
            <a:pPr marL="285750" lvl="2" indent="-285750" defTabSz="1019175">
              <a:lnSpc>
                <a:spcPct val="80000"/>
              </a:lnSpc>
              <a:spcAft>
                <a:spcPts val="600"/>
              </a:spcAft>
              <a:buSzPct val="92000"/>
              <a:buBlip>
                <a:blip r:embed="rId5"/>
              </a:buBlip>
              <a:tabLst>
                <a:tab pos="228600" algn="l"/>
              </a:tabLst>
              <a:defRPr/>
            </a:pPr>
            <a:r>
              <a:rPr lang="en-US" sz="1600" dirty="0">
                <a:solidFill>
                  <a:schemeClr val="tx1"/>
                </a:solidFill>
                <a:latin typeface="Calibri" pitchFamily="34" charset="0"/>
              </a:rPr>
              <a:t>Introduction of advanced and competitive services and offers is slow due to the structure of the sector</a:t>
            </a:r>
          </a:p>
          <a:p>
            <a:pPr marL="233363" lvl="2" indent="-233363" defTabSz="1019175">
              <a:lnSpc>
                <a:spcPct val="80000"/>
              </a:lnSpc>
              <a:spcAft>
                <a:spcPts val="600"/>
              </a:spcAft>
              <a:buSzPct val="92000"/>
              <a:tabLst>
                <a:tab pos="228600" algn="l"/>
              </a:tabLst>
              <a:defRPr/>
            </a:pPr>
            <a:endParaRPr lang="en-US" sz="1600" dirty="0">
              <a:solidFill>
                <a:schemeClr val="tx1"/>
              </a:solidFill>
              <a:latin typeface="Calibri" pitchFamily="34" charset="0"/>
            </a:endParaRPr>
          </a:p>
        </p:txBody>
      </p:sp>
      <p:graphicFrame>
        <p:nvGraphicFramePr>
          <p:cNvPr id="21" name="Chart 20"/>
          <p:cNvGraphicFramePr>
            <a:graphicFrameLocks/>
          </p:cNvGraphicFramePr>
          <p:nvPr>
            <p:extLst>
              <p:ext uri="{D42A27DB-BD31-4B8C-83A1-F6EECF244321}">
                <p14:modId xmlns:p14="http://schemas.microsoft.com/office/powerpoint/2010/main" xmlns="" val="4240990924"/>
              </p:ext>
            </p:extLst>
          </p:nvPr>
        </p:nvGraphicFramePr>
        <p:xfrm>
          <a:off x="152400" y="5029200"/>
          <a:ext cx="4419600" cy="1295400"/>
        </p:xfrm>
        <a:graphic>
          <a:graphicData uri="http://schemas.openxmlformats.org/drawingml/2006/chart">
            <c:chart xmlns:c="http://schemas.openxmlformats.org/drawingml/2006/chart" xmlns:r="http://schemas.openxmlformats.org/officeDocument/2006/relationships" r:id="rId6"/>
          </a:graphicData>
        </a:graphic>
      </p:graphicFrame>
      <p:sp>
        <p:nvSpPr>
          <p:cNvPr id="22" name="Slide Number Placeholder 6"/>
          <p:cNvSpPr>
            <a:spLocks noGrp="1"/>
          </p:cNvSpPr>
          <p:nvPr>
            <p:ph type="sldNum" sz="quarter" idx="12"/>
          </p:nvPr>
        </p:nvSpPr>
        <p:spPr>
          <a:xfrm>
            <a:off x="7461504" y="6593459"/>
            <a:ext cx="2133600" cy="365125"/>
          </a:xfrm>
        </p:spPr>
        <p:txBody>
          <a:bodyPr vert="horz" lIns="91440" tIns="45720" rIns="91440" bIns="45720" rtlCol="0" anchor="ctr"/>
          <a:lstStyle/>
          <a:p>
            <a:pPr algn="ctr"/>
            <a:fld id="{5B2E4933-3A44-4422-B65D-DEDBD7B6E9FB}" type="slidenum">
              <a:rPr lang="en-US"/>
              <a:pPr algn="ctr"/>
              <a:t>6</a:t>
            </a:fld>
            <a:endParaRPr lang="en-US"/>
          </a:p>
        </p:txBody>
      </p:sp>
      <p:sp>
        <p:nvSpPr>
          <p:cNvPr id="23" name="Title 3"/>
          <p:cNvSpPr>
            <a:spLocks noGrp="1"/>
          </p:cNvSpPr>
          <p:nvPr>
            <p:ph type="title"/>
          </p:nvPr>
        </p:nvSpPr>
        <p:spPr>
          <a:xfrm>
            <a:off x="0" y="-100584"/>
            <a:ext cx="8382000" cy="1205299"/>
          </a:xfrm>
        </p:spPr>
        <p:txBody>
          <a:bodyPr anchor="t">
            <a:noAutofit/>
          </a:bodyPr>
          <a:lstStyle/>
          <a:p>
            <a:pPr algn="l"/>
            <a:r>
              <a:rPr lang="en-US" sz="2200" b="1" dirty="0"/>
              <a:t>The mobile sector is comprised of </a:t>
            </a:r>
            <a:r>
              <a:rPr lang="en-US" sz="2200" b="1" dirty="0" smtClean="0"/>
              <a:t>2 </a:t>
            </a:r>
            <a:r>
              <a:rPr lang="en-US" sz="2200" b="1" dirty="0"/>
              <a:t>state-owned networks operated under private management </a:t>
            </a:r>
            <a:r>
              <a:rPr lang="en-US" sz="2200" b="1" dirty="0" smtClean="0"/>
              <a:t>agreements;</a:t>
            </a:r>
            <a:br>
              <a:rPr lang="en-US" sz="2200" b="1" dirty="0" smtClean="0"/>
            </a:br>
            <a:r>
              <a:rPr lang="en-US" sz="2200" b="1" dirty="0"/>
              <a:t>A</a:t>
            </a:r>
            <a:r>
              <a:rPr lang="en-US" sz="2200" b="1" dirty="0" smtClean="0"/>
              <a:t> </a:t>
            </a:r>
            <a:r>
              <a:rPr lang="en-US" sz="2200" b="1" dirty="0"/>
              <a:t>structure </a:t>
            </a:r>
            <a:r>
              <a:rPr lang="en-US" sz="2200" b="1" dirty="0" smtClean="0"/>
              <a:t>with no true competition  </a:t>
            </a:r>
            <a:r>
              <a:rPr lang="en-US" sz="2200" b="1" dirty="0"/>
              <a:t>stifles </a:t>
            </a:r>
            <a:r>
              <a:rPr lang="en-US" sz="2200" b="1" dirty="0" smtClean="0"/>
              <a:t>innovation</a:t>
            </a:r>
            <a:endParaRPr lang="en-US" sz="2200" b="1" dirty="0"/>
          </a:p>
        </p:txBody>
      </p:sp>
    </p:spTree>
    <p:extLst>
      <p:ext uri="{BB962C8B-B14F-4D97-AF65-F5344CB8AC3E}">
        <p14:creationId xmlns:p14="http://schemas.microsoft.com/office/powerpoint/2010/main" xmlns="" val="38932774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1899" y="0"/>
            <a:ext cx="8578701" cy="914400"/>
          </a:xfrm>
        </p:spPr>
        <p:txBody>
          <a:bodyPr>
            <a:noAutofit/>
          </a:bodyPr>
          <a:lstStyle/>
          <a:p>
            <a:pPr algn="l"/>
            <a:r>
              <a:rPr lang="en-US" sz="2200" b="1" dirty="0"/>
              <a:t>With the </a:t>
            </a:r>
            <a:r>
              <a:rPr lang="en-US" sz="2200" b="1" dirty="0" smtClean="0"/>
              <a:t>expansion </a:t>
            </a:r>
            <a:r>
              <a:rPr lang="en-US" sz="2200" b="1" dirty="0"/>
              <a:t>of DSL services, </a:t>
            </a:r>
            <a:r>
              <a:rPr lang="en-US" sz="2200" b="1" dirty="0" smtClean="0"/>
              <a:t>there has been an </a:t>
            </a:r>
            <a:r>
              <a:rPr lang="en-US" sz="2200" b="1" dirty="0"/>
              <a:t>increase in demand </a:t>
            </a:r>
            <a:r>
              <a:rPr lang="en-US" sz="2200" b="1" dirty="0" smtClean="0"/>
              <a:t>for new “fixed lines”, </a:t>
            </a:r>
            <a:br>
              <a:rPr lang="en-US" sz="2200" b="1" dirty="0" smtClean="0"/>
            </a:br>
            <a:r>
              <a:rPr lang="en-US" sz="2200" b="1" dirty="0" smtClean="0"/>
              <a:t>Consumers await the </a:t>
            </a:r>
            <a:r>
              <a:rPr lang="en-US" sz="2200" b="1" dirty="0"/>
              <a:t>introduction of bundled &amp;</a:t>
            </a:r>
            <a:r>
              <a:rPr lang="en-US" sz="2200" b="1" dirty="0" smtClean="0"/>
              <a:t> IN-based services</a:t>
            </a:r>
            <a:endParaRPr lang="en-US" sz="2200" b="1" dirty="0"/>
          </a:p>
        </p:txBody>
      </p:sp>
      <p:sp>
        <p:nvSpPr>
          <p:cNvPr id="6" name="Date Placeholder 5"/>
          <p:cNvSpPr>
            <a:spLocks noGrp="1"/>
          </p:cNvSpPr>
          <p:nvPr>
            <p:ph type="dt" sz="half" idx="10"/>
          </p:nvPr>
        </p:nvSpPr>
        <p:spPr/>
        <p:txBody>
          <a:bodyPr/>
          <a:lstStyle/>
          <a:p>
            <a:fld id="{DF7A021C-C537-4009-86CC-051E22D3FD1C}" type="datetime3">
              <a:rPr lang="en-US" smtClean="0"/>
              <a:pPr/>
              <a:t>8 June 2012</a:t>
            </a:fld>
            <a:endParaRPr lang="en-US"/>
          </a:p>
        </p:txBody>
      </p:sp>
      <p:sp>
        <p:nvSpPr>
          <p:cNvPr id="7" name="Slide Number Placeholder 6"/>
          <p:cNvSpPr>
            <a:spLocks noGrp="1"/>
          </p:cNvSpPr>
          <p:nvPr>
            <p:ph type="sldNum" sz="quarter" idx="12"/>
          </p:nvPr>
        </p:nvSpPr>
        <p:spPr>
          <a:xfrm>
            <a:off x="6705600" y="6593459"/>
            <a:ext cx="2133600" cy="365125"/>
          </a:xfrm>
        </p:spPr>
        <p:txBody>
          <a:bodyPr/>
          <a:lstStyle/>
          <a:p>
            <a:fld id="{5B2E4933-3A44-4422-B65D-DEDBD7B6E9FB}" type="slidenum">
              <a:rPr lang="en-US" smtClean="0"/>
              <a:pPr/>
              <a:t>7</a:t>
            </a:fld>
            <a:endParaRPr lang="en-US"/>
          </a:p>
        </p:txBody>
      </p:sp>
      <p:sp>
        <p:nvSpPr>
          <p:cNvPr id="9" name="Footer Placeholder 8"/>
          <p:cNvSpPr>
            <a:spLocks noGrp="1"/>
          </p:cNvSpPr>
          <p:nvPr>
            <p:ph type="ftr" sz="quarter" idx="11"/>
          </p:nvPr>
        </p:nvSpPr>
        <p:spPr>
          <a:xfrm>
            <a:off x="3124200" y="6593459"/>
            <a:ext cx="2895600" cy="365125"/>
          </a:xfrm>
        </p:spPr>
        <p:txBody>
          <a:bodyPr/>
          <a:lstStyle/>
          <a:p>
            <a:r>
              <a:rPr lang="en-US" smtClean="0"/>
              <a:t>www.tra.gov.lb</a:t>
            </a:r>
            <a:endParaRPr lang="en-US"/>
          </a:p>
        </p:txBody>
      </p:sp>
      <p:sp>
        <p:nvSpPr>
          <p:cNvPr id="8" name="Rectangle 1"/>
          <p:cNvSpPr>
            <a:spLocks noChangeArrowheads="1"/>
          </p:cNvSpPr>
          <p:nvPr/>
        </p:nvSpPr>
        <p:spPr bwMode="auto">
          <a:xfrm>
            <a:off x="609600" y="1219200"/>
            <a:ext cx="8001000" cy="5029200"/>
          </a:xfrm>
          <a:prstGeom prst="rect">
            <a:avLst/>
          </a:prstGeom>
          <a:ln w="3175">
            <a:solidFill>
              <a:srgbClr val="20005F"/>
            </a:solidFill>
          </a:ln>
          <a:effectLst/>
        </p:spPr>
        <p:style>
          <a:lnRef idx="2">
            <a:schemeClr val="accent2"/>
          </a:lnRef>
          <a:fillRef idx="1">
            <a:schemeClr val="lt1"/>
          </a:fillRef>
          <a:effectRef idx="0">
            <a:schemeClr val="accent2"/>
          </a:effectRef>
          <a:fontRef idx="minor">
            <a:schemeClr val="dk1"/>
          </a:fontRef>
        </p:style>
        <p:txBody>
          <a:bodyPr/>
          <a:lstStyle/>
          <a:p>
            <a:pPr marL="0" lvl="2" defTabSz="1019175">
              <a:lnSpc>
                <a:spcPct val="80000"/>
              </a:lnSpc>
              <a:spcAft>
                <a:spcPts val="600"/>
              </a:spcAft>
              <a:buSzPct val="92000"/>
              <a:tabLst>
                <a:tab pos="228600" algn="l"/>
              </a:tabLst>
              <a:defRPr/>
            </a:pPr>
            <a:r>
              <a:rPr lang="en-US" sz="1600" b="1" dirty="0">
                <a:solidFill>
                  <a:schemeClr val="tx2"/>
                </a:solidFill>
                <a:latin typeface="Calibri" pitchFamily="34" charset="0"/>
              </a:rPr>
              <a:t>Some Indicators: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Total number of PSTN subscribers as of March 2012:  855,000 </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Fixed line residential household penetration is ~64%, increasing by 2 percentage points since 2010. </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The penetration rate of fixed services in Lebanon is higher than other countries with comparable GDP per Capita (for example Jordan’s Penetration rate  per population is 8% while for Lebanon the fixed penetration per population is 21%)</a:t>
            </a:r>
          </a:p>
          <a:p>
            <a:pPr marL="457200" lvl="3" defTabSz="1019175">
              <a:lnSpc>
                <a:spcPct val="80000"/>
              </a:lnSpc>
              <a:spcAft>
                <a:spcPts val="600"/>
              </a:spcAft>
              <a:buSzPct val="92000"/>
              <a:tabLst>
                <a:tab pos="228600" algn="l"/>
              </a:tabLst>
              <a:defRPr/>
            </a:pPr>
            <a:endParaRPr lang="en-US" sz="1600" dirty="0">
              <a:solidFill>
                <a:schemeClr val="tx1"/>
              </a:solidFill>
              <a:latin typeface="Calibri" pitchFamily="34" charset="0"/>
            </a:endParaRPr>
          </a:p>
          <a:p>
            <a:pPr marL="0" lvl="2" defTabSz="1019175">
              <a:lnSpc>
                <a:spcPct val="80000"/>
              </a:lnSpc>
              <a:spcAft>
                <a:spcPts val="600"/>
              </a:spcAft>
              <a:buSzPct val="92000"/>
              <a:tabLst>
                <a:tab pos="228600" algn="l"/>
              </a:tabLst>
              <a:defRPr/>
            </a:pPr>
            <a:r>
              <a:rPr lang="en-US" sz="1600" b="1" dirty="0">
                <a:solidFill>
                  <a:schemeClr val="tx2"/>
                </a:solidFill>
                <a:latin typeface="Calibri" pitchFamily="34" charset="0"/>
              </a:rPr>
              <a:t>Major Milestones: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Decrease in fixed line installation rates in 2009</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Continuous Growth in DSL subscribers: major growth since the introduction of high speed packages in Oct 2011)  </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Geographical expansion of DSL in 170 Central Offices</a:t>
            </a:r>
          </a:p>
          <a:p>
            <a:pPr marL="457200" lvl="3" defTabSz="1019175">
              <a:lnSpc>
                <a:spcPct val="80000"/>
              </a:lnSpc>
              <a:spcAft>
                <a:spcPts val="600"/>
              </a:spcAft>
              <a:buSzPct val="92000"/>
              <a:tabLst>
                <a:tab pos="228600" algn="l"/>
              </a:tabLst>
              <a:defRPr/>
            </a:pPr>
            <a:endParaRPr lang="en-US" sz="1600" dirty="0" smtClean="0">
              <a:solidFill>
                <a:schemeClr val="tx1"/>
              </a:solidFill>
              <a:latin typeface="Calibri" pitchFamily="34" charset="0"/>
            </a:endParaRPr>
          </a:p>
          <a:p>
            <a:pPr marL="0" lvl="2" defTabSz="1019175">
              <a:lnSpc>
                <a:spcPct val="80000"/>
              </a:lnSpc>
              <a:spcAft>
                <a:spcPts val="600"/>
              </a:spcAft>
              <a:buSzPct val="92000"/>
              <a:tabLst>
                <a:tab pos="228600" algn="l"/>
              </a:tabLst>
              <a:defRPr/>
            </a:pPr>
            <a:r>
              <a:rPr lang="en-US" sz="1600" b="1" dirty="0">
                <a:solidFill>
                  <a:schemeClr val="tx2"/>
                </a:solidFill>
                <a:latin typeface="Calibri" pitchFamily="34" charset="0"/>
              </a:rPr>
              <a:t>Bottlenecks: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Current service offering lacks </a:t>
            </a:r>
            <a:r>
              <a:rPr lang="en-GB" sz="1600" dirty="0">
                <a:solidFill>
                  <a:schemeClr val="tx1"/>
                </a:solidFill>
                <a:latin typeface="Calibri" pitchFamily="34" charset="0"/>
              </a:rPr>
              <a:t>bundled services, self -selection schemes, NGN services and </a:t>
            </a:r>
            <a:r>
              <a:rPr lang="en-US" sz="1600" dirty="0">
                <a:solidFill>
                  <a:schemeClr val="tx1"/>
                </a:solidFill>
                <a:latin typeface="Calibri" pitchFamily="34" charset="0"/>
              </a:rPr>
              <a:t>Intelligent Network (IN) Services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Illegal VoIP services are widespread despite large international call tariffs cuts by MOT</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High Cost related to management and maintenance of current outdated PSTN network</a:t>
            </a:r>
          </a:p>
          <a:p>
            <a:pPr marL="233363" lvl="2" indent="-233363" defTabSz="1019175">
              <a:lnSpc>
                <a:spcPct val="80000"/>
              </a:lnSpc>
              <a:spcAft>
                <a:spcPts val="600"/>
              </a:spcAft>
              <a:buSzPct val="92000"/>
              <a:tabLst>
                <a:tab pos="228600" algn="l"/>
              </a:tabLst>
              <a:defRPr/>
            </a:pPr>
            <a:endParaRPr lang="en-US" sz="1600"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r>
              <a:rPr lang="en-US" dirty="0" smtClean="0"/>
              <a:t>1</a:t>
            </a:r>
            <a:r>
              <a:rPr lang="en-US" baseline="30000" dirty="0" smtClean="0"/>
              <a:t>st</a:t>
            </a:r>
            <a:r>
              <a:rPr lang="en-US" dirty="0" smtClean="0"/>
              <a:t> June 2012</a:t>
            </a:r>
            <a:endParaRPr lang="en-US" dirty="0"/>
          </a:p>
        </p:txBody>
      </p:sp>
      <p:sp>
        <p:nvSpPr>
          <p:cNvPr id="7" name="Slide Number Placeholder 6"/>
          <p:cNvSpPr>
            <a:spLocks noGrp="1"/>
          </p:cNvSpPr>
          <p:nvPr>
            <p:ph type="sldNum" sz="quarter" idx="12"/>
          </p:nvPr>
        </p:nvSpPr>
        <p:spPr>
          <a:xfrm>
            <a:off x="6705600" y="6629400"/>
            <a:ext cx="2133600" cy="365125"/>
          </a:xfrm>
        </p:spPr>
        <p:txBody>
          <a:bodyPr/>
          <a:lstStyle/>
          <a:p>
            <a:fld id="{5B2E4933-3A44-4422-B65D-DEDBD7B6E9FB}" type="slidenum">
              <a:rPr lang="en-US" smtClean="0"/>
              <a:pPr/>
              <a:t>8</a:t>
            </a:fld>
            <a:endParaRPr lang="en-US" dirty="0"/>
          </a:p>
        </p:txBody>
      </p:sp>
      <p:sp>
        <p:nvSpPr>
          <p:cNvPr id="9" name="Footer Placeholder 8"/>
          <p:cNvSpPr>
            <a:spLocks noGrp="1"/>
          </p:cNvSpPr>
          <p:nvPr>
            <p:ph type="ftr" sz="quarter" idx="11"/>
          </p:nvPr>
        </p:nvSpPr>
        <p:spPr/>
        <p:txBody>
          <a:bodyPr/>
          <a:lstStyle/>
          <a:p>
            <a:r>
              <a:rPr lang="en-US" smtClean="0"/>
              <a:t>www.tra.gov.lb</a:t>
            </a:r>
            <a:endParaRPr lang="en-US"/>
          </a:p>
        </p:txBody>
      </p:sp>
      <p:sp>
        <p:nvSpPr>
          <p:cNvPr id="12" name="Rectangle 11"/>
          <p:cNvSpPr>
            <a:spLocks noChangeArrowheads="1"/>
          </p:cNvSpPr>
          <p:nvPr/>
        </p:nvSpPr>
        <p:spPr bwMode="auto">
          <a:xfrm>
            <a:off x="76200" y="3124200"/>
            <a:ext cx="4191000" cy="457199"/>
          </a:xfrm>
          <a:prstGeom prst="rect">
            <a:avLst/>
          </a:prstGeom>
          <a:solidFill>
            <a:srgbClr val="20005F"/>
          </a:solidFill>
          <a:ln w="9525" cap="flat" cmpd="sng" algn="ctr">
            <a:solidFill>
              <a:srgbClr val="75689F"/>
            </a:solidFill>
            <a:prstDash val="solid"/>
            <a:headEnd/>
            <a:tailEnd/>
          </a:ln>
          <a:effectLst/>
        </p:spPr>
        <p:txBody>
          <a:bodyPr anchor="ctr"/>
          <a:lstStyle/>
          <a:p>
            <a:pPr algn="ctr" eaLnBrk="0" fontAlgn="auto" hangingPunct="0">
              <a:spcBef>
                <a:spcPts val="0"/>
              </a:spcBef>
              <a:spcAft>
                <a:spcPts val="0"/>
              </a:spcAft>
              <a:defRPr/>
            </a:pPr>
            <a:r>
              <a:rPr lang="en-US" altLang="ar-SA" sz="1400" b="1" kern="0" cap="all" dirty="0" smtClean="0">
                <a:solidFill>
                  <a:sysClr val="window" lastClr="FFFFFF"/>
                </a:solidFill>
                <a:latin typeface="Calibri" pitchFamily="34" charset="0"/>
                <a:cs typeface="Arial" pitchFamily="34" charset="0"/>
              </a:rPr>
              <a:t>Service Packages available </a:t>
            </a:r>
            <a:r>
              <a:rPr kumimoji="0" lang="en-US" altLang="ar-SA" sz="1400" b="1" i="0" u="none" strike="noStrike" kern="0" cap="all" spc="0" normalizeH="0" baseline="0" noProof="0" dirty="0" smtClean="0">
                <a:ln>
                  <a:noFill/>
                </a:ln>
                <a:solidFill>
                  <a:sysClr val="window" lastClr="FFFFFF"/>
                </a:solidFill>
                <a:uLnTx/>
                <a:uFillTx/>
                <a:latin typeface="Calibri" pitchFamily="34" charset="0"/>
                <a:cs typeface="Arial" pitchFamily="34" charset="0"/>
              </a:rPr>
              <a:t>in Lebanon</a:t>
            </a:r>
          </a:p>
          <a:p>
            <a:pPr algn="ctr" eaLnBrk="0" fontAlgn="auto" hangingPunct="0">
              <a:spcBef>
                <a:spcPts val="0"/>
              </a:spcBef>
              <a:spcAft>
                <a:spcPts val="0"/>
              </a:spcAft>
              <a:defRPr/>
            </a:pPr>
            <a:r>
              <a:rPr kumimoji="0" lang="en-US" altLang="ar-SA" sz="1400" b="1" i="0" strike="noStrike" kern="0" cap="all" spc="0" normalizeH="0" baseline="0" noProof="0" dirty="0" smtClean="0">
                <a:ln>
                  <a:noFill/>
                </a:ln>
                <a:solidFill>
                  <a:sysClr val="window" lastClr="FFFFFF"/>
                </a:solidFill>
                <a:uLnTx/>
                <a:uFillTx/>
                <a:latin typeface="Calibri" pitchFamily="34" charset="0"/>
                <a:cs typeface="Arial" pitchFamily="34" charset="0"/>
              </a:rPr>
              <a:t>(Since Oct 2011</a:t>
            </a:r>
            <a:r>
              <a:rPr kumimoji="0" lang="en-US" altLang="ar-SA" sz="1400" i="0" strike="noStrike" kern="0" cap="all" spc="0" normalizeH="0" baseline="0" noProof="0" dirty="0" smtClean="0">
                <a:ln>
                  <a:noFill/>
                </a:ln>
                <a:solidFill>
                  <a:sysClr val="window" lastClr="FFFFFF"/>
                </a:solidFill>
                <a:uLnTx/>
                <a:uFillTx/>
                <a:latin typeface="Calibri" pitchFamily="34" charset="0"/>
                <a:cs typeface="Arial" pitchFamily="34" charset="0"/>
              </a:rPr>
              <a:t>)</a:t>
            </a:r>
            <a:endParaRPr kumimoji="0" lang="en-GB" altLang="ar-SA" sz="1400" i="0" strike="noStrike" kern="0" cap="all" spc="0" normalizeH="0" baseline="0" noProof="0" dirty="0">
              <a:ln>
                <a:noFill/>
              </a:ln>
              <a:solidFill>
                <a:sysClr val="window" lastClr="FFFFFF"/>
              </a:solidFill>
              <a:uLnTx/>
              <a:uFillTx/>
              <a:latin typeface="Calibri" pitchFamily="34" charset="0"/>
              <a:cs typeface="Arial" pitchFamily="34" charset="0"/>
            </a:endParaRPr>
          </a:p>
        </p:txBody>
      </p:sp>
      <p:sp>
        <p:nvSpPr>
          <p:cNvPr id="13" name="TextBox 7"/>
          <p:cNvSpPr txBox="1">
            <a:spLocks noChangeArrowheads="1"/>
          </p:cNvSpPr>
          <p:nvPr/>
        </p:nvSpPr>
        <p:spPr bwMode="auto">
          <a:xfrm>
            <a:off x="76200" y="3581398"/>
            <a:ext cx="4191000" cy="2866311"/>
          </a:xfrm>
          <a:prstGeom prst="rect">
            <a:avLst/>
          </a:prstGeom>
          <a:noFill/>
          <a:ln w="9525" algn="ctr">
            <a:solidFill>
              <a:srgbClr val="75689F"/>
            </a:solidFill>
            <a:miter lim="800000"/>
            <a:headEnd/>
            <a:tailEnd/>
          </a:ln>
          <a:effectLst/>
        </p:spPr>
        <p:txBody>
          <a:bodyPr lIns="95782" tIns="47891" rIns="95782" bIns="47891" anchor="b" anchorCtr="0"/>
          <a:lstStyle/>
          <a:p>
            <a:pPr marL="233363" indent="-233363" algn="l" defTabSz="957263" rtl="0">
              <a:lnSpc>
                <a:spcPct val="90000"/>
              </a:lnSpc>
              <a:buClr>
                <a:schemeClr val="tx2"/>
              </a:buClr>
              <a:defRPr/>
            </a:pPr>
            <a:endParaRPr lang="en-US" sz="1400" dirty="0">
              <a:latin typeface="Calibri" pitchFamily="34" charset="0"/>
              <a:cs typeface="Arial" pitchFamily="34" charset="0"/>
            </a:endParaRPr>
          </a:p>
        </p:txBody>
      </p:sp>
      <p:sp>
        <p:nvSpPr>
          <p:cNvPr id="14" name="Rectangle 13"/>
          <p:cNvSpPr/>
          <p:nvPr/>
        </p:nvSpPr>
        <p:spPr>
          <a:xfrm>
            <a:off x="152402" y="3581399"/>
            <a:ext cx="4190997" cy="1384995"/>
          </a:xfrm>
          <a:prstGeom prst="rect">
            <a:avLst/>
          </a:prstGeom>
          <a:noFill/>
          <a:ln w="25400" cap="flat" cmpd="sng" algn="ctr">
            <a:noFill/>
            <a:prstDash val="solid"/>
          </a:ln>
          <a:effectLst/>
        </p:spPr>
        <p:txBody>
          <a:bodyPr wrap="square">
            <a:spAutoFit/>
          </a:bodyPr>
          <a:lstStyle/>
          <a:p>
            <a:pPr marL="457200" indent="-457200" fontAlgn="auto">
              <a:spcBef>
                <a:spcPts val="0"/>
              </a:spcBef>
              <a:spcAft>
                <a:spcPts val="0"/>
              </a:spcAft>
              <a:defRPr/>
            </a:pPr>
            <a:r>
              <a:rPr lang="en-US" sz="1400" b="1" kern="0" dirty="0" smtClean="0">
                <a:solidFill>
                  <a:schemeClr val="tx2"/>
                </a:solidFill>
                <a:latin typeface="Calibri" pitchFamily="34" charset="0"/>
                <a:cs typeface="Arial" pitchFamily="34" charset="0"/>
              </a:rPr>
              <a:t>Residential</a:t>
            </a:r>
          </a:p>
          <a:p>
            <a:pPr lvl="0" fontAlgn="auto">
              <a:spcBef>
                <a:spcPts val="0"/>
              </a:spcBef>
              <a:spcAft>
                <a:spcPts val="0"/>
              </a:spcAft>
              <a:defRPr/>
            </a:pPr>
            <a:r>
              <a:rPr kumimoji="0" lang="en-US" sz="1400" b="1" i="0" u="none" strike="noStrike" kern="0" cap="none" spc="0" normalizeH="0" baseline="0" noProof="0" dirty="0" smtClean="0">
                <a:ln>
                  <a:noFill/>
                </a:ln>
                <a:solidFill>
                  <a:schemeClr val="tx2"/>
                </a:solidFill>
                <a:effectLst/>
                <a:uLnTx/>
                <a:uFillTx/>
                <a:latin typeface="Calibri" pitchFamily="34" charset="0"/>
                <a:cs typeface="Arial" pitchFamily="34" charset="0"/>
              </a:rPr>
              <a:t>For around $46/month </a:t>
            </a:r>
            <a:r>
              <a:rPr lang="en-US" sz="1400" b="1" u="sng" kern="0" dirty="0" smtClean="0">
                <a:solidFill>
                  <a:schemeClr val="tx2"/>
                </a:solidFill>
                <a:latin typeface="Calibri" pitchFamily="34" charset="0"/>
                <a:cs typeface="Arial" pitchFamily="34" charset="0"/>
              </a:rPr>
              <a:t>individual subscription to</a:t>
            </a:r>
            <a:r>
              <a:rPr kumimoji="0" lang="en-US" sz="1400" b="1" i="0" u="none" strike="noStrike" kern="0" cap="none" spc="0" normalizeH="0" baseline="0" noProof="0" dirty="0" smtClean="0">
                <a:ln>
                  <a:noFill/>
                </a:ln>
                <a:solidFill>
                  <a:schemeClr val="tx2"/>
                </a:solidFill>
                <a:effectLst/>
                <a:uLnTx/>
                <a:uFillTx/>
                <a:latin typeface="Calibri" pitchFamily="34" charset="0"/>
                <a:cs typeface="Arial" pitchFamily="34" charset="0"/>
              </a:rPr>
              <a:t>: </a:t>
            </a:r>
          </a:p>
          <a:p>
            <a:pPr marL="512763" indent="-285750" fontAlgn="auto">
              <a:spcBef>
                <a:spcPts val="0"/>
              </a:spcBef>
              <a:spcAft>
                <a:spcPts val="0"/>
              </a:spcAft>
              <a:buBlip>
                <a:blip r:embed="rId2"/>
              </a:buBlip>
              <a:defRPr/>
            </a:pPr>
            <a:r>
              <a:rPr lang="en-US" sz="1400" kern="0" dirty="0" smtClean="0">
                <a:latin typeface="Calibri" pitchFamily="34" charset="0"/>
                <a:cs typeface="Arial" pitchFamily="34" charset="0"/>
              </a:rPr>
              <a:t>$16 for the basic entry plan of 1Mbps downlink with a cap of 4 GB (most used DSL plan)</a:t>
            </a:r>
          </a:p>
          <a:p>
            <a:pPr marL="512763" marR="0" lvl="0" indent="-285750" defTabSz="914400" rtl="0" eaLnBrk="1" fontAlgn="auto" latinLnBrk="0" hangingPunct="1">
              <a:lnSpc>
                <a:spcPct val="100000"/>
              </a:lnSpc>
              <a:spcBef>
                <a:spcPts val="0"/>
              </a:spcBef>
              <a:spcAft>
                <a:spcPts val="0"/>
              </a:spcAft>
              <a:buClrTx/>
              <a:buSzTx/>
              <a:buBlip>
                <a:blip r:embed="rId2"/>
              </a:buBlip>
              <a:tabLst/>
              <a:defRPr/>
            </a:pPr>
            <a:r>
              <a:rPr lang="en-US" sz="1400" kern="0" noProof="0" dirty="0" smtClean="0">
                <a:latin typeface="Calibri" pitchFamily="34" charset="0"/>
                <a:cs typeface="Arial" pitchFamily="34" charset="0"/>
              </a:rPr>
              <a:t>$15 for very poor quality cable TV subscriptions</a:t>
            </a:r>
          </a:p>
          <a:p>
            <a:pPr marL="512763" marR="0" lvl="0" indent="-285750" defTabSz="914400" rtl="0" eaLnBrk="1" fontAlgn="auto" latinLnBrk="0" hangingPunct="1">
              <a:lnSpc>
                <a:spcPct val="100000"/>
              </a:lnSpc>
              <a:spcBef>
                <a:spcPts val="0"/>
              </a:spcBef>
              <a:spcAft>
                <a:spcPts val="0"/>
              </a:spcAft>
              <a:buClrTx/>
              <a:buSzTx/>
              <a:buBlip>
                <a:blip r:embed="rId2"/>
              </a:buBlip>
              <a:tabLst/>
              <a:defRPr/>
            </a:pPr>
            <a:r>
              <a:rPr lang="en-US" sz="1400" kern="0" noProof="0" dirty="0" smtClean="0">
                <a:latin typeface="Calibri" pitchFamily="34" charset="0"/>
                <a:cs typeface="Arial" pitchFamily="34" charset="0"/>
              </a:rPr>
              <a:t>$15 for </a:t>
            </a:r>
            <a:r>
              <a:rPr lang="en-US" sz="1400" kern="0" dirty="0" smtClean="0">
                <a:latin typeface="Calibri" pitchFamily="34" charset="0"/>
                <a:cs typeface="Arial" pitchFamily="34" charset="0"/>
              </a:rPr>
              <a:t>very l</a:t>
            </a:r>
            <a:r>
              <a:rPr lang="en-US" sz="1400" kern="0" noProof="0" dirty="0" smtClean="0">
                <a:latin typeface="Calibri" pitchFamily="34" charset="0"/>
                <a:cs typeface="Arial" pitchFamily="34" charset="0"/>
              </a:rPr>
              <a:t>ow usage of Fixed Voice services </a:t>
            </a:r>
            <a:endParaRPr kumimoji="0" lang="en-US" sz="1400" i="0" u="none" strike="noStrike" kern="0" cap="none" spc="0" normalizeH="0" baseline="0" noProof="0" dirty="0" smtClean="0">
              <a:ln>
                <a:noFill/>
              </a:ln>
              <a:effectLst/>
              <a:uLnTx/>
              <a:uFillTx/>
              <a:latin typeface="Calibri" pitchFamily="34" charset="0"/>
              <a:cs typeface="Arial" pitchFamily="34" charset="0"/>
            </a:endParaRPr>
          </a:p>
        </p:txBody>
      </p:sp>
      <p:sp>
        <p:nvSpPr>
          <p:cNvPr id="15" name="Rectangle 14"/>
          <p:cNvSpPr/>
          <p:nvPr/>
        </p:nvSpPr>
        <p:spPr>
          <a:xfrm>
            <a:off x="152400" y="5048071"/>
            <a:ext cx="5300611" cy="1384995"/>
          </a:xfrm>
          <a:prstGeom prst="rect">
            <a:avLst/>
          </a:prstGeom>
          <a:noFill/>
          <a:ln w="25400" cap="flat" cmpd="sng" algn="ctr">
            <a:noFill/>
            <a:prstDash val="solid"/>
          </a:ln>
          <a:effectLst/>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tx2"/>
                </a:solidFill>
                <a:effectLst/>
                <a:uLnTx/>
                <a:uFillTx/>
                <a:latin typeface="Calibri" pitchFamily="34" charset="0"/>
                <a:ea typeface="+mn-ea"/>
                <a:cs typeface="Arial" pitchFamily="34" charset="0"/>
              </a:rPr>
              <a:t>Business</a:t>
            </a:r>
          </a:p>
          <a:p>
            <a:pPr marR="0" lvl="0" algn="l" defTabSz="914400" rtl="0" eaLnBrk="1" fontAlgn="auto" latinLnBrk="0" hangingPunct="1">
              <a:lnSpc>
                <a:spcPct val="100000"/>
              </a:lnSpc>
              <a:spcBef>
                <a:spcPts val="0"/>
              </a:spcBef>
              <a:spcAft>
                <a:spcPts val="0"/>
              </a:spcAft>
              <a:buClrTx/>
              <a:buSzTx/>
              <a:tabLst/>
              <a:defRPr/>
            </a:pPr>
            <a:r>
              <a:rPr kumimoji="0" lang="en-US" sz="1400" b="1" i="0" u="none" strike="noStrike" kern="0" cap="none" spc="0" normalizeH="0" baseline="0" noProof="0" dirty="0" smtClean="0">
                <a:ln>
                  <a:noFill/>
                </a:ln>
                <a:solidFill>
                  <a:schemeClr val="tx2"/>
                </a:solidFill>
                <a:effectLst/>
                <a:uLnTx/>
                <a:uFillTx/>
                <a:latin typeface="Calibri" pitchFamily="34" charset="0"/>
                <a:ea typeface="+mn-ea"/>
                <a:cs typeface="Arial" pitchFamily="34" charset="0"/>
              </a:rPr>
              <a:t>For around US$ 4000/month</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rPr>
              <a:t>:</a:t>
            </a:r>
          </a:p>
          <a:p>
            <a:pPr marL="231775" marR="0" lvl="0" indent="-231775" algn="l" defTabSz="914400" rtl="0" eaLnBrk="1" fontAlgn="auto" latinLnBrk="0" hangingPunct="1">
              <a:lnSpc>
                <a:spcPct val="100000"/>
              </a:lnSpc>
              <a:spcBef>
                <a:spcPts val="0"/>
              </a:spcBef>
              <a:spcAft>
                <a:spcPts val="0"/>
              </a:spcAft>
              <a:buClrTx/>
              <a:buSzTx/>
              <a:buFont typeface="Wingdings" pitchFamily="2" charset="2"/>
              <a:buChar char="§"/>
              <a:tabLst/>
              <a:defRPr/>
            </a:pPr>
            <a:endParaRPr kumimoji="0" lang="en-US" sz="1400" b="0" i="0" u="none"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endParaRPr>
          </a:p>
          <a:p>
            <a:pPr marL="231775" marR="0" lvl="0" indent="-231775" algn="l" defTabSz="914400" rtl="0" eaLnBrk="1" fontAlgn="auto" latinLnBrk="0" hangingPunct="1">
              <a:lnSpc>
                <a:spcPct val="100000"/>
              </a:lnSpc>
              <a:spcBef>
                <a:spcPts val="0"/>
              </a:spcBef>
              <a:spcAft>
                <a:spcPts val="0"/>
              </a:spcAft>
              <a:buClrTx/>
              <a:buSzTx/>
              <a:buFont typeface="Wingdings" pitchFamily="2" charset="2"/>
              <a:buChar char="§"/>
              <a:tabLst/>
              <a:defRPr/>
            </a:pPr>
            <a:endParaRPr kumimoji="0" lang="en-US" sz="1400" b="0" i="0" u="none"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sng"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u="sng" kern="0" dirty="0" smtClean="0">
              <a:solidFill>
                <a:sysClr val="windowText" lastClr="000000"/>
              </a:solidFill>
              <a:latin typeface="Calibri" pitchFamily="34" charset="0"/>
              <a:ea typeface="+mn-ea"/>
              <a:cs typeface="Arial" pitchFamily="34" charset="0"/>
            </a:endParaRPr>
          </a:p>
        </p:txBody>
      </p:sp>
      <p:cxnSp>
        <p:nvCxnSpPr>
          <p:cNvPr id="16" name="Straight Connector 15"/>
          <p:cNvCxnSpPr/>
          <p:nvPr/>
        </p:nvCxnSpPr>
        <p:spPr bwMode="auto">
          <a:xfrm>
            <a:off x="228600" y="5029200"/>
            <a:ext cx="38862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 name="Rectangle 16"/>
          <p:cNvSpPr/>
          <p:nvPr/>
        </p:nvSpPr>
        <p:spPr>
          <a:xfrm>
            <a:off x="228600" y="5566812"/>
            <a:ext cx="4114800" cy="738664"/>
          </a:xfrm>
          <a:prstGeom prst="rect">
            <a:avLst/>
          </a:prstGeom>
          <a:noFill/>
        </p:spPr>
        <p:txBody>
          <a:bodyPr wrap="square">
            <a:spAutoFit/>
          </a:bodyPr>
          <a:lstStyle/>
          <a:p>
            <a:pPr marL="455613" lvl="0" indent="-285750">
              <a:buBlip>
                <a:blip r:embed="rId2"/>
              </a:buBlip>
            </a:pPr>
            <a:r>
              <a:rPr lang="en-US" sz="1400" kern="0" dirty="0" smtClean="0">
                <a:solidFill>
                  <a:sysClr val="windowText" lastClr="000000"/>
                </a:solidFill>
                <a:latin typeface="Calibri" pitchFamily="34" charset="0"/>
                <a:cs typeface="Arial" pitchFamily="34" charset="0"/>
              </a:rPr>
              <a:t>2 Mbps download  and 1 Mbps upstream Internet access </a:t>
            </a:r>
          </a:p>
          <a:p>
            <a:pPr marL="455613" lvl="0" indent="-285750">
              <a:buBlip>
                <a:blip r:embed="rId2"/>
              </a:buBlip>
            </a:pPr>
            <a:r>
              <a:rPr lang="en-US" sz="1400" kern="0" dirty="0" smtClean="0">
                <a:solidFill>
                  <a:sysClr val="windowText" lastClr="000000"/>
                </a:solidFill>
                <a:latin typeface="Calibri" pitchFamily="34" charset="0"/>
                <a:cs typeface="Arial" pitchFamily="34" charset="0"/>
              </a:rPr>
              <a:t>With Service Level Agreement</a:t>
            </a:r>
          </a:p>
        </p:txBody>
      </p:sp>
      <p:sp>
        <p:nvSpPr>
          <p:cNvPr id="18" name="Rectangle 17"/>
          <p:cNvSpPr>
            <a:spLocks noChangeArrowheads="1"/>
          </p:cNvSpPr>
          <p:nvPr/>
        </p:nvSpPr>
        <p:spPr bwMode="auto">
          <a:xfrm>
            <a:off x="4343400" y="3127108"/>
            <a:ext cx="4724400" cy="448474"/>
          </a:xfrm>
          <a:prstGeom prst="rect">
            <a:avLst/>
          </a:prstGeom>
          <a:solidFill>
            <a:srgbClr val="20005F"/>
          </a:solidFill>
          <a:ln w="9525" cap="flat" cmpd="sng" algn="ctr">
            <a:solidFill>
              <a:srgbClr val="75689F"/>
            </a:solidFill>
            <a:prstDash val="solid"/>
            <a:headEnd/>
            <a:tailEnd/>
          </a:ln>
          <a:effectLst/>
        </p:spPr>
        <p:txBody>
          <a:bodyPr anchor="ct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ar-SA" sz="1400" b="1" i="0" u="none" strike="noStrike" kern="0" cap="all" spc="0" normalizeH="0" baseline="0" noProof="0" dirty="0" smtClean="0">
                <a:ln>
                  <a:noFill/>
                </a:ln>
                <a:solidFill>
                  <a:sysClr val="window" lastClr="FFFFFF"/>
                </a:solidFill>
                <a:uLnTx/>
                <a:uFillTx/>
                <a:latin typeface="Calibri" pitchFamily="34" charset="0"/>
                <a:ea typeface="+mn-ea"/>
                <a:cs typeface="Arial" pitchFamily="34" charset="0"/>
              </a:rPr>
              <a:t>Typical Triple</a:t>
            </a:r>
            <a:r>
              <a:rPr kumimoji="0" lang="en-US" altLang="ar-SA" sz="1400" b="1" i="0" u="none" strike="noStrike" kern="0" cap="all" spc="0" normalizeH="0" noProof="0" dirty="0" smtClean="0">
                <a:ln>
                  <a:noFill/>
                </a:ln>
                <a:solidFill>
                  <a:sysClr val="window" lastClr="FFFFFF"/>
                </a:solidFill>
                <a:uLnTx/>
                <a:uFillTx/>
                <a:latin typeface="Calibri" pitchFamily="34" charset="0"/>
                <a:ea typeface="+mn-ea"/>
                <a:cs typeface="Arial" pitchFamily="34" charset="0"/>
              </a:rPr>
              <a:t> Play </a:t>
            </a:r>
            <a:r>
              <a:rPr kumimoji="0" lang="en-US" altLang="ar-SA" sz="1400" b="1" i="0" u="none" strike="noStrike" kern="0" cap="all" spc="0" normalizeH="0" baseline="0" noProof="0" dirty="0" smtClean="0">
                <a:ln>
                  <a:noFill/>
                </a:ln>
                <a:solidFill>
                  <a:sysClr val="window" lastClr="FFFFFF"/>
                </a:solidFill>
                <a:uLnTx/>
                <a:uFillTx/>
                <a:latin typeface="Calibri" pitchFamily="34" charset="0"/>
                <a:ea typeface="+mn-ea"/>
                <a:cs typeface="Arial" pitchFamily="34" charset="0"/>
              </a:rPr>
              <a:t>Service Packages </a:t>
            </a:r>
            <a:endParaRPr kumimoji="0" lang="en-GB" altLang="ar-SA" sz="1400" b="1" i="0" u="none" strike="noStrike" kern="0" cap="all" spc="0" normalizeH="0" baseline="0" noProof="0" dirty="0">
              <a:ln>
                <a:noFill/>
              </a:ln>
              <a:solidFill>
                <a:sysClr val="window" lastClr="FFFFFF"/>
              </a:solidFill>
              <a:uLnTx/>
              <a:uFillTx/>
              <a:latin typeface="Calibri" pitchFamily="34" charset="0"/>
              <a:ea typeface="+mn-ea"/>
              <a:cs typeface="Arial" pitchFamily="34" charset="0"/>
            </a:endParaRPr>
          </a:p>
        </p:txBody>
      </p:sp>
      <p:sp>
        <p:nvSpPr>
          <p:cNvPr id="19" name="TextBox 7"/>
          <p:cNvSpPr txBox="1">
            <a:spLocks noChangeArrowheads="1"/>
          </p:cNvSpPr>
          <p:nvPr/>
        </p:nvSpPr>
        <p:spPr bwMode="auto">
          <a:xfrm>
            <a:off x="4343400" y="3581398"/>
            <a:ext cx="4724400" cy="2866311"/>
          </a:xfrm>
          <a:prstGeom prst="rect">
            <a:avLst/>
          </a:prstGeom>
          <a:noFill/>
          <a:ln w="9525" algn="ctr">
            <a:solidFill>
              <a:srgbClr val="75689F"/>
            </a:solidFill>
            <a:miter lim="800000"/>
            <a:headEnd/>
            <a:tailEnd/>
          </a:ln>
          <a:effectLst/>
        </p:spPr>
        <p:txBody>
          <a:bodyPr lIns="95782" tIns="47891" rIns="95782" bIns="47891" anchor="b" anchorCtr="0"/>
          <a:lstStyle/>
          <a:p>
            <a:pPr marL="233363" indent="-233363" algn="l" defTabSz="957263" rtl="0">
              <a:lnSpc>
                <a:spcPct val="90000"/>
              </a:lnSpc>
              <a:buClr>
                <a:schemeClr val="tx2"/>
              </a:buClr>
              <a:defRPr/>
            </a:pPr>
            <a:endParaRPr lang="en-US" sz="1400" b="1" dirty="0">
              <a:latin typeface="Calibri" pitchFamily="34" charset="0"/>
              <a:cs typeface="Arial" pitchFamily="34" charset="0"/>
            </a:endParaRPr>
          </a:p>
        </p:txBody>
      </p:sp>
      <p:sp>
        <p:nvSpPr>
          <p:cNvPr id="20" name="Rectangle 19"/>
          <p:cNvSpPr/>
          <p:nvPr/>
        </p:nvSpPr>
        <p:spPr>
          <a:xfrm>
            <a:off x="4376791" y="3581400"/>
            <a:ext cx="4538609" cy="1600438"/>
          </a:xfrm>
          <a:prstGeom prst="rect">
            <a:avLst/>
          </a:prstGeom>
          <a:noFill/>
          <a:ln w="25400" cap="flat" cmpd="sng" algn="ctr">
            <a:noFill/>
            <a:prstDash val="solid"/>
          </a:ln>
          <a:effectLst/>
        </p:spPr>
        <p:txBody>
          <a:bodyPr wrap="square">
            <a:spAutoFit/>
          </a:bodyPr>
          <a:lstStyle/>
          <a:p>
            <a:pPr marL="457200" marR="0" lvl="0" indent="-457200" defTabSz="914400" eaLnBrk="1" fontAlgn="auto" latinLnBrk="0" hangingPunct="1">
              <a:lnSpc>
                <a:spcPct val="100000"/>
              </a:lnSpc>
              <a:spcBef>
                <a:spcPts val="0"/>
              </a:spcBef>
              <a:spcAft>
                <a:spcPts val="0"/>
              </a:spcAft>
              <a:buClrTx/>
              <a:buSzTx/>
              <a:buFontTx/>
              <a:buNone/>
              <a:tabLst/>
              <a:defRPr/>
            </a:pPr>
            <a:r>
              <a:rPr lang="en-US" sz="1400" b="1" kern="0" dirty="0" smtClean="0">
                <a:solidFill>
                  <a:schemeClr val="tx2"/>
                </a:solidFill>
                <a:latin typeface="Calibri" pitchFamily="34" charset="0"/>
                <a:cs typeface="Arial" pitchFamily="34" charset="0"/>
              </a:rPr>
              <a:t>Residential</a:t>
            </a:r>
          </a:p>
          <a:p>
            <a:pPr lvl="0" fontAlgn="auto">
              <a:spcBef>
                <a:spcPts val="0"/>
              </a:spcBef>
              <a:spcAft>
                <a:spcPts val="0"/>
              </a:spcAft>
              <a:defRPr/>
            </a:pPr>
            <a:r>
              <a:rPr kumimoji="0" lang="en-US" sz="1400" b="1" i="0" u="none" strike="noStrike" kern="0" cap="none" spc="0" normalizeH="0" baseline="0" noProof="0" dirty="0" smtClean="0">
                <a:ln>
                  <a:noFill/>
                </a:ln>
                <a:solidFill>
                  <a:schemeClr val="tx2"/>
                </a:solidFill>
                <a:effectLst/>
                <a:uLnTx/>
                <a:uFillTx/>
                <a:latin typeface="Calibri" pitchFamily="34" charset="0"/>
                <a:cs typeface="Arial" pitchFamily="34" charset="0"/>
              </a:rPr>
              <a:t>For around $40/month : </a:t>
            </a:r>
          </a:p>
          <a:p>
            <a:pPr marL="512763" indent="-285750" fontAlgn="auto">
              <a:spcBef>
                <a:spcPts val="0"/>
              </a:spcBef>
              <a:spcAft>
                <a:spcPts val="0"/>
              </a:spcAft>
              <a:buBlip>
                <a:blip r:embed="rId2"/>
              </a:buBlip>
              <a:defRPr/>
            </a:pPr>
            <a:r>
              <a:rPr lang="en-US" sz="1400" kern="0" dirty="0" smtClean="0">
                <a:solidFill>
                  <a:sysClr val="windowText" lastClr="000000"/>
                </a:solidFill>
                <a:latin typeface="Calibri" pitchFamily="34" charset="0"/>
                <a:cs typeface="Arial" pitchFamily="34" charset="0"/>
              </a:rPr>
              <a:t>On average 8 Mbps downlink and 4 Mbps uplink with virtually no cap on usage</a:t>
            </a:r>
          </a:p>
          <a:p>
            <a:pPr marL="512763" lvl="0" indent="-285750" fontAlgn="auto">
              <a:spcBef>
                <a:spcPts val="0"/>
              </a:spcBef>
              <a:spcAft>
                <a:spcPts val="0"/>
              </a:spcAft>
              <a:buBlip>
                <a:blip r:embed="rId2"/>
              </a:buBlip>
              <a:defRPr/>
            </a:pPr>
            <a:r>
              <a:rPr lang="en-US" sz="1400" kern="0" dirty="0" smtClean="0">
                <a:solidFill>
                  <a:sysClr val="windowText" lastClr="000000"/>
                </a:solidFill>
                <a:latin typeface="Calibri" pitchFamily="34" charset="0"/>
                <a:cs typeface="Arial" pitchFamily="34" charset="0"/>
              </a:rPr>
              <a:t>High speed Internet Access + 100 video Channels  (including 1 HD) + unlimited VoIP calls</a:t>
            </a:r>
          </a:p>
          <a:p>
            <a:pPr marL="458788" indent="-231775" fontAlgn="auto">
              <a:spcBef>
                <a:spcPts val="0"/>
              </a:spcBef>
              <a:spcAft>
                <a:spcPts val="0"/>
              </a:spcAft>
              <a:defRPr/>
            </a:pPr>
            <a:endParaRPr lang="en-US" sz="1400" kern="0" dirty="0" smtClean="0">
              <a:solidFill>
                <a:sysClr val="windowText" lastClr="000000"/>
              </a:solidFill>
              <a:latin typeface="Calibri" pitchFamily="34" charset="0"/>
              <a:cs typeface="Arial" pitchFamily="34" charset="0"/>
            </a:endParaRPr>
          </a:p>
        </p:txBody>
      </p:sp>
      <p:sp>
        <p:nvSpPr>
          <p:cNvPr id="21" name="Rectangle 20"/>
          <p:cNvSpPr/>
          <p:nvPr/>
        </p:nvSpPr>
        <p:spPr>
          <a:xfrm>
            <a:off x="4419600" y="5114077"/>
            <a:ext cx="5300611" cy="1384995"/>
          </a:xfrm>
          <a:prstGeom prst="rect">
            <a:avLst/>
          </a:prstGeom>
          <a:noFill/>
          <a:ln w="25400" cap="flat" cmpd="sng" algn="ctr">
            <a:noFill/>
            <a:prstDash val="solid"/>
          </a:ln>
          <a:effectLst/>
        </p:spPr>
        <p:txBody>
          <a:bodyPr wrap="square">
            <a:spAutoFit/>
          </a:bodyPr>
          <a:lstStyle/>
          <a:p>
            <a:pPr marL="457200" indent="-457200" fontAlgn="auto">
              <a:spcBef>
                <a:spcPts val="0"/>
              </a:spcBef>
              <a:spcAft>
                <a:spcPts val="0"/>
              </a:spcAft>
              <a:defRPr/>
            </a:pPr>
            <a:r>
              <a:rPr lang="en-US" sz="1400" b="1" kern="0" dirty="0" smtClean="0">
                <a:solidFill>
                  <a:schemeClr val="tx2"/>
                </a:solidFill>
                <a:latin typeface="Calibri" pitchFamily="34" charset="0"/>
                <a:ea typeface="+mn-ea"/>
                <a:cs typeface="Arial" pitchFamily="34" charset="0"/>
              </a:rPr>
              <a:t>Business</a:t>
            </a:r>
          </a:p>
          <a:p>
            <a:pPr marR="0" lvl="0" algn="l" defTabSz="914400" rtl="0" eaLnBrk="1" fontAlgn="auto" latinLnBrk="0" hangingPunct="1">
              <a:lnSpc>
                <a:spcPct val="100000"/>
              </a:lnSpc>
              <a:spcBef>
                <a:spcPts val="0"/>
              </a:spcBef>
              <a:spcAft>
                <a:spcPts val="0"/>
              </a:spcAft>
              <a:buClrTx/>
              <a:buSzTx/>
              <a:tabLst/>
              <a:defRPr/>
            </a:pPr>
            <a:r>
              <a:rPr kumimoji="0" lang="en-US" sz="1400" b="1" i="0" u="none" strike="noStrike" kern="0" cap="none" spc="0" normalizeH="0" baseline="0" noProof="0" dirty="0" smtClean="0">
                <a:ln>
                  <a:noFill/>
                </a:ln>
                <a:solidFill>
                  <a:schemeClr val="tx2"/>
                </a:solidFill>
                <a:effectLst/>
                <a:uLnTx/>
                <a:uFillTx/>
                <a:latin typeface="Calibri" pitchFamily="34" charset="0"/>
                <a:ea typeface="+mn-ea"/>
                <a:cs typeface="Arial" pitchFamily="34" charset="0"/>
              </a:rPr>
              <a:t>For around US$ 500/month</a:t>
            </a:r>
            <a:r>
              <a:rPr lang="en-US" sz="1400" b="1" kern="0" dirty="0" smtClean="0">
                <a:solidFill>
                  <a:schemeClr val="tx2"/>
                </a:solidFill>
                <a:latin typeface="Calibri" pitchFamily="34" charset="0"/>
                <a:ea typeface="+mn-ea"/>
                <a:cs typeface="Arial" pitchFamily="34" charset="0"/>
              </a:rPr>
              <a:t>:</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rPr>
              <a:t> </a:t>
            </a:r>
          </a:p>
          <a:p>
            <a:pPr marL="231775" marR="0" lvl="0" indent="-231775" algn="l" defTabSz="914400" rtl="0" eaLnBrk="1" fontAlgn="auto" latinLnBrk="0" hangingPunct="1">
              <a:lnSpc>
                <a:spcPct val="100000"/>
              </a:lnSpc>
              <a:spcBef>
                <a:spcPts val="0"/>
              </a:spcBef>
              <a:spcAft>
                <a:spcPts val="0"/>
              </a:spcAft>
              <a:buClrTx/>
              <a:buSzTx/>
              <a:buFont typeface="Wingdings" pitchFamily="2" charset="2"/>
              <a:buChar char="§"/>
              <a:tabLst/>
              <a:defRPr/>
            </a:pPr>
            <a:endParaRPr kumimoji="0" lang="en-US" sz="1400" b="0" i="0" u="none"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endParaRPr>
          </a:p>
          <a:p>
            <a:pPr marL="231775" marR="0" lvl="0" indent="-231775" algn="l" defTabSz="914400" rtl="0" eaLnBrk="1" fontAlgn="auto" latinLnBrk="0" hangingPunct="1">
              <a:lnSpc>
                <a:spcPct val="100000"/>
              </a:lnSpc>
              <a:spcBef>
                <a:spcPts val="0"/>
              </a:spcBef>
              <a:spcAft>
                <a:spcPts val="0"/>
              </a:spcAft>
              <a:buClrTx/>
              <a:buSzTx/>
              <a:buFont typeface="Wingdings" pitchFamily="2" charset="2"/>
              <a:buChar char="§"/>
              <a:tabLst/>
              <a:defRPr/>
            </a:pPr>
            <a:endParaRPr kumimoji="0" lang="en-US" sz="1400" b="0" i="0" u="none"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sng" strike="noStrike" kern="0" cap="none" spc="0" normalizeH="0" baseline="0" noProof="0" dirty="0" smtClean="0">
              <a:ln>
                <a:noFill/>
              </a:ln>
              <a:solidFill>
                <a:sysClr val="windowText" lastClr="000000"/>
              </a:solidFill>
              <a:effectLst/>
              <a:uLnTx/>
              <a:uFillTx/>
              <a:latin typeface="Calibri"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u="sng" kern="0" dirty="0" smtClean="0">
              <a:solidFill>
                <a:sysClr val="windowText" lastClr="000000"/>
              </a:solidFill>
              <a:latin typeface="Calibri" pitchFamily="34" charset="0"/>
              <a:ea typeface="+mn-ea"/>
              <a:cs typeface="Arial" pitchFamily="34" charset="0"/>
            </a:endParaRPr>
          </a:p>
        </p:txBody>
      </p:sp>
      <p:sp>
        <p:nvSpPr>
          <p:cNvPr id="22" name="Rectangle 21"/>
          <p:cNvSpPr/>
          <p:nvPr/>
        </p:nvSpPr>
        <p:spPr>
          <a:xfrm>
            <a:off x="4572000" y="5493603"/>
            <a:ext cx="4343400" cy="954107"/>
          </a:xfrm>
          <a:prstGeom prst="rect">
            <a:avLst/>
          </a:prstGeom>
          <a:noFill/>
        </p:spPr>
        <p:txBody>
          <a:bodyPr wrap="square">
            <a:spAutoFit/>
          </a:bodyPr>
          <a:lstStyle/>
          <a:p>
            <a:pPr marL="285750" indent="-285750" algn="l" rtl="0">
              <a:buBlip>
                <a:blip r:embed="rId2"/>
              </a:buBlip>
            </a:pPr>
            <a:r>
              <a:rPr lang="en-US" sz="1400" dirty="0" smtClean="0">
                <a:solidFill>
                  <a:prstClr val="black"/>
                </a:solidFill>
                <a:latin typeface="Calibri" pitchFamily="34" charset="0"/>
                <a:cs typeface="Arial" pitchFamily="34" charset="0"/>
              </a:rPr>
              <a:t>Up to 10Mbps for business located in remote areas </a:t>
            </a:r>
          </a:p>
          <a:p>
            <a:pPr marL="288925" lvl="0" indent="-285750" fontAlgn="auto">
              <a:spcBef>
                <a:spcPts val="0"/>
              </a:spcBef>
              <a:spcAft>
                <a:spcPts val="0"/>
              </a:spcAft>
              <a:buBlip>
                <a:blip r:embed="rId2"/>
              </a:buBlip>
              <a:defRPr/>
            </a:pPr>
            <a:r>
              <a:rPr lang="en-US" sz="1400" kern="0" dirty="0" smtClean="0">
                <a:solidFill>
                  <a:sysClr val="windowText" lastClr="000000"/>
                </a:solidFill>
                <a:latin typeface="Calibri" pitchFamily="34" charset="0"/>
                <a:cs typeface="Arial" pitchFamily="34" charset="0"/>
              </a:rPr>
              <a:t>High speed Internet Access viable for video conference, e-commerce, etc…+ 100 video Channels  (including HD) + unlimited VoIP calls</a:t>
            </a:r>
          </a:p>
        </p:txBody>
      </p:sp>
      <p:cxnSp>
        <p:nvCxnSpPr>
          <p:cNvPr id="23" name="Straight Connector 22"/>
          <p:cNvCxnSpPr/>
          <p:nvPr/>
        </p:nvCxnSpPr>
        <p:spPr bwMode="auto">
          <a:xfrm>
            <a:off x="4419600" y="5029200"/>
            <a:ext cx="45720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4" name="Rectangle 1"/>
          <p:cNvSpPr>
            <a:spLocks noChangeArrowheads="1"/>
          </p:cNvSpPr>
          <p:nvPr/>
        </p:nvSpPr>
        <p:spPr bwMode="auto">
          <a:xfrm>
            <a:off x="152400" y="1295400"/>
            <a:ext cx="8839200" cy="1676400"/>
          </a:xfrm>
          <a:prstGeom prst="rect">
            <a:avLst/>
          </a:prstGeom>
          <a:ln w="3175">
            <a:noFill/>
          </a:ln>
          <a:effectLst/>
        </p:spPr>
        <p:style>
          <a:lnRef idx="2">
            <a:schemeClr val="accent2"/>
          </a:lnRef>
          <a:fillRef idx="1">
            <a:schemeClr val="lt1"/>
          </a:fillRef>
          <a:effectRef idx="0">
            <a:schemeClr val="accent2"/>
          </a:effectRef>
          <a:fontRef idx="minor">
            <a:schemeClr val="dk1"/>
          </a:fontRef>
        </p:style>
        <p:txBody>
          <a:bodyPr/>
          <a:lstStyle/>
          <a:p>
            <a:pPr marL="285750" indent="-285750">
              <a:buBlip>
                <a:blip r:embed="rId2"/>
              </a:buBlip>
              <a:defRPr/>
            </a:pPr>
            <a:r>
              <a:rPr lang="en-US" sz="1600" dirty="0"/>
              <a:t>Lebanon DSL services were previously priced well above the regional prices; however with the decrease in DSL prices in October 2011, Lebanon is now very well positioned when compared to Arab </a:t>
            </a:r>
            <a:r>
              <a:rPr lang="en-US" sz="1600" dirty="0" smtClean="0"/>
              <a:t>countries</a:t>
            </a:r>
          </a:p>
          <a:p>
            <a:pPr marL="285750" indent="-285750">
              <a:buBlip>
                <a:blip r:embed="rId2"/>
              </a:buBlip>
              <a:defRPr/>
            </a:pPr>
            <a:endParaRPr lang="en-US" sz="1600" dirty="0" smtClean="0"/>
          </a:p>
          <a:p>
            <a:pPr marL="285750" lvl="0" indent="-285750">
              <a:buBlip>
                <a:blip r:embed="rId2"/>
              </a:buBlip>
              <a:defRPr/>
            </a:pPr>
            <a:r>
              <a:rPr lang="en-US" sz="1600" dirty="0" smtClean="0">
                <a:ea typeface="Calibri" pitchFamily="34" charset="0"/>
                <a:cs typeface="Arial" pitchFamily="34" charset="0"/>
              </a:rPr>
              <a:t>With decree </a:t>
            </a:r>
            <a:r>
              <a:rPr lang="en-US" sz="1600" dirty="0">
                <a:ea typeface="Calibri" pitchFamily="34" charset="0"/>
                <a:cs typeface="Arial" pitchFamily="34" charset="0"/>
              </a:rPr>
              <a:t>6297 </a:t>
            </a:r>
            <a:r>
              <a:rPr lang="en-US" sz="1600" dirty="0" smtClean="0">
                <a:ea typeface="Calibri" pitchFamily="34" charset="0"/>
                <a:cs typeface="Arial" pitchFamily="34" charset="0"/>
              </a:rPr>
              <a:t>(Sept 2011), </a:t>
            </a:r>
            <a:r>
              <a:rPr lang="en-US" sz="1600" dirty="0">
                <a:ea typeface="Calibri" pitchFamily="34" charset="0"/>
                <a:cs typeface="Arial" pitchFamily="34" charset="0"/>
              </a:rPr>
              <a:t>an entry package of 1Mbps speed </a:t>
            </a:r>
            <a:r>
              <a:rPr lang="en-US" sz="1600" dirty="0" smtClean="0">
                <a:ea typeface="Calibri" pitchFamily="34" charset="0"/>
                <a:cs typeface="Arial" pitchFamily="34" charset="0"/>
              </a:rPr>
              <a:t>is now offered </a:t>
            </a:r>
            <a:r>
              <a:rPr lang="en-US" sz="1600" dirty="0">
                <a:ea typeface="Calibri" pitchFamily="34" charset="0"/>
                <a:cs typeface="Arial" pitchFamily="34" charset="0"/>
              </a:rPr>
              <a:t>at a price 70% lower than the </a:t>
            </a:r>
            <a:r>
              <a:rPr lang="en-US" sz="1600" dirty="0" smtClean="0">
                <a:ea typeface="Calibri" pitchFamily="34" charset="0"/>
                <a:cs typeface="Arial" pitchFamily="34" charset="0"/>
              </a:rPr>
              <a:t>previous </a:t>
            </a:r>
            <a:r>
              <a:rPr lang="en-US" sz="1600" dirty="0">
                <a:ea typeface="Calibri" pitchFamily="34" charset="0"/>
                <a:cs typeface="Arial" pitchFamily="34" charset="0"/>
              </a:rPr>
              <a:t>1Mbps offer and a usage that can go up to twice the previous one.</a:t>
            </a:r>
            <a:endParaRPr lang="en-US" sz="1600" dirty="0"/>
          </a:p>
          <a:p>
            <a:pPr marL="285750" indent="-285750">
              <a:buFont typeface="Wingdings" pitchFamily="2" charset="2"/>
              <a:buChar char="§"/>
              <a:defRPr/>
            </a:pPr>
            <a:endParaRPr lang="en-US" sz="1600" dirty="0"/>
          </a:p>
        </p:txBody>
      </p:sp>
      <p:sp>
        <p:nvSpPr>
          <p:cNvPr id="2" name="Footer Placeholder 1"/>
          <p:cNvSpPr>
            <a:spLocks noGrp="1"/>
          </p:cNvSpPr>
          <p:nvPr>
            <p:ph type="ftr" sz="quarter" idx="11"/>
          </p:nvPr>
        </p:nvSpPr>
        <p:spPr/>
        <p:txBody>
          <a:bodyPr/>
          <a:lstStyle/>
          <a:p>
            <a:endParaRPr lang="en-US"/>
          </a:p>
        </p:txBody>
      </p:sp>
      <p:sp>
        <p:nvSpPr>
          <p:cNvPr id="25" name="Text Placeholder 2"/>
          <p:cNvSpPr txBox="1">
            <a:spLocks/>
          </p:cNvSpPr>
          <p:nvPr/>
        </p:nvSpPr>
        <p:spPr>
          <a:xfrm>
            <a:off x="-76200" y="76200"/>
            <a:ext cx="8382000" cy="7620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200" b="1" dirty="0" smtClean="0">
                <a:solidFill>
                  <a:schemeClr val="bg1"/>
                </a:solidFill>
              </a:rPr>
              <a:t>Required speeds for triple or quadruple play services are still much higher &amp; prices much lower than the ones currently available</a:t>
            </a:r>
          </a:p>
          <a:p>
            <a:pPr algn="l"/>
            <a:r>
              <a:rPr lang="en-US" sz="2200" b="1" dirty="0" smtClean="0">
                <a:solidFill>
                  <a:schemeClr val="bg1"/>
                </a:solidFill>
              </a:rPr>
              <a:t>Good efforts are underway to correct the situation</a:t>
            </a:r>
            <a:endParaRPr lang="en-US" sz="2200" b="1" dirty="0">
              <a:solidFill>
                <a:schemeClr val="bg1"/>
              </a:solidFill>
            </a:endParaRPr>
          </a:p>
        </p:txBody>
      </p:sp>
    </p:spTree>
    <p:extLst>
      <p:ext uri="{BB962C8B-B14F-4D97-AF65-F5344CB8AC3E}">
        <p14:creationId xmlns:p14="http://schemas.microsoft.com/office/powerpoint/2010/main" xmlns="" val="1287514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4302" y="-173666"/>
            <a:ext cx="8197701" cy="1164266"/>
          </a:xfrm>
        </p:spPr>
        <p:txBody>
          <a:bodyPr>
            <a:noAutofit/>
          </a:bodyPr>
          <a:lstStyle/>
          <a:p>
            <a:pPr marL="0" indent="0" algn="l">
              <a:defRPr/>
            </a:pPr>
            <a:r>
              <a:rPr lang="en-US" sz="2200" b="1" dirty="0">
                <a:latin typeface="Calibri" pitchFamily="34" charset="0"/>
              </a:rPr>
              <a:t>Since the launch of DSL in June 2007, this market faced a lot of bottlenecks hindering the wide adoption of true broadband services</a:t>
            </a:r>
            <a:endParaRPr lang="en-US" sz="2200" b="1" dirty="0"/>
          </a:p>
        </p:txBody>
      </p:sp>
      <p:sp>
        <p:nvSpPr>
          <p:cNvPr id="6" name="Date Placeholder 5"/>
          <p:cNvSpPr>
            <a:spLocks noGrp="1"/>
          </p:cNvSpPr>
          <p:nvPr>
            <p:ph type="dt" sz="half" idx="10"/>
          </p:nvPr>
        </p:nvSpPr>
        <p:spPr/>
        <p:txBody>
          <a:bodyPr/>
          <a:lstStyle/>
          <a:p>
            <a:fld id="{DF7A021C-C537-4009-86CC-051E22D3FD1C}" type="datetime3">
              <a:rPr lang="en-US" smtClean="0"/>
              <a:pPr/>
              <a:t>8 June 2012</a:t>
            </a:fld>
            <a:endParaRPr lang="en-US"/>
          </a:p>
        </p:txBody>
      </p:sp>
      <p:sp>
        <p:nvSpPr>
          <p:cNvPr id="7" name="Slide Number Placeholder 6"/>
          <p:cNvSpPr>
            <a:spLocks noGrp="1"/>
          </p:cNvSpPr>
          <p:nvPr>
            <p:ph type="sldNum" sz="quarter" idx="12"/>
          </p:nvPr>
        </p:nvSpPr>
        <p:spPr>
          <a:xfrm>
            <a:off x="6705600" y="6600974"/>
            <a:ext cx="2133600" cy="365125"/>
          </a:xfrm>
        </p:spPr>
        <p:txBody>
          <a:bodyPr/>
          <a:lstStyle/>
          <a:p>
            <a:fld id="{5B2E4933-3A44-4422-B65D-DEDBD7B6E9FB}" type="slidenum">
              <a:rPr lang="en-US" smtClean="0"/>
              <a:pPr/>
              <a:t>9</a:t>
            </a:fld>
            <a:endParaRPr lang="en-US"/>
          </a:p>
        </p:txBody>
      </p:sp>
      <p:sp>
        <p:nvSpPr>
          <p:cNvPr id="9" name="Footer Placeholder 8"/>
          <p:cNvSpPr>
            <a:spLocks noGrp="1"/>
          </p:cNvSpPr>
          <p:nvPr>
            <p:ph type="ftr" sz="quarter" idx="11"/>
          </p:nvPr>
        </p:nvSpPr>
        <p:spPr>
          <a:xfrm>
            <a:off x="3124200" y="6600974"/>
            <a:ext cx="2895600" cy="365125"/>
          </a:xfrm>
        </p:spPr>
        <p:txBody>
          <a:bodyPr/>
          <a:lstStyle/>
          <a:p>
            <a:r>
              <a:rPr lang="en-US" dirty="0" smtClean="0"/>
              <a:t>www.tra.gov.lb</a:t>
            </a:r>
            <a:endParaRPr lang="en-US" dirty="0"/>
          </a:p>
        </p:txBody>
      </p:sp>
      <p:sp>
        <p:nvSpPr>
          <p:cNvPr id="8" name="Rectangle 1"/>
          <p:cNvSpPr>
            <a:spLocks noChangeArrowheads="1"/>
          </p:cNvSpPr>
          <p:nvPr/>
        </p:nvSpPr>
        <p:spPr bwMode="auto">
          <a:xfrm>
            <a:off x="533400" y="1295400"/>
            <a:ext cx="8001000" cy="4953000"/>
          </a:xfrm>
          <a:prstGeom prst="rect">
            <a:avLst/>
          </a:prstGeom>
          <a:ln w="3175">
            <a:solidFill>
              <a:srgbClr val="20005F"/>
            </a:solidFill>
          </a:ln>
          <a:effectLst/>
        </p:spPr>
        <p:style>
          <a:lnRef idx="2">
            <a:schemeClr val="accent2"/>
          </a:lnRef>
          <a:fillRef idx="1">
            <a:schemeClr val="lt1"/>
          </a:fillRef>
          <a:effectRef idx="0">
            <a:schemeClr val="accent2"/>
          </a:effectRef>
          <a:fontRef idx="minor">
            <a:schemeClr val="dk1"/>
          </a:fontRef>
        </p:style>
        <p:txBody>
          <a:bodyPr/>
          <a:lstStyle/>
          <a:p>
            <a:pPr marL="0" lvl="2" defTabSz="1019175">
              <a:lnSpc>
                <a:spcPct val="80000"/>
              </a:lnSpc>
              <a:spcAft>
                <a:spcPts val="600"/>
              </a:spcAft>
              <a:buSzPct val="92000"/>
              <a:tabLst>
                <a:tab pos="228600" algn="l"/>
              </a:tabLst>
              <a:defRPr/>
            </a:pPr>
            <a:r>
              <a:rPr lang="en-US" sz="1600" b="1" dirty="0">
                <a:solidFill>
                  <a:schemeClr val="tx2"/>
                </a:solidFill>
                <a:latin typeface="Calibri" pitchFamily="34" charset="0"/>
              </a:rPr>
              <a:t>Anticompetitive behavior from the incumbent</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Incomplete Reference Access Offers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Unfair access to Central Offices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No switchover procedures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DSPs not connected to all ISPs</a:t>
            </a:r>
          </a:p>
          <a:p>
            <a:pPr marL="625475" lvl="1" indent="-285750">
              <a:buFont typeface="Courier New" pitchFamily="49" charset="0"/>
              <a:buChar char="o"/>
              <a:tabLst>
                <a:tab pos="627063" algn="l"/>
                <a:tab pos="914400" algn="l"/>
              </a:tabLst>
              <a:defRPr/>
            </a:pPr>
            <a:endParaRPr lang="en-US" sz="1600" dirty="0">
              <a:solidFill>
                <a:schemeClr val="tx1"/>
              </a:solidFill>
              <a:cs typeface="Calibri" pitchFamily="34" charset="0"/>
            </a:endParaRPr>
          </a:p>
          <a:p>
            <a:pPr marL="0" lvl="2" defTabSz="1019175">
              <a:lnSpc>
                <a:spcPct val="80000"/>
              </a:lnSpc>
              <a:spcAft>
                <a:spcPts val="600"/>
              </a:spcAft>
              <a:buSzPct val="92000"/>
              <a:tabLst>
                <a:tab pos="228600" algn="l"/>
              </a:tabLst>
              <a:defRPr/>
            </a:pPr>
            <a:r>
              <a:rPr lang="en-US" sz="1600" b="1" dirty="0">
                <a:solidFill>
                  <a:schemeClr val="tx2"/>
                </a:solidFill>
                <a:latin typeface="Calibri" pitchFamily="34" charset="0"/>
              </a:rPr>
              <a:t>Unavailability of a true high speed and a high capacity National NGN Backbone Network</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Limited fiber optic coverage </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Current expansion and modernization of PSTN national transmission network to lay-down a fully meshed fiber optic network of 4,400 km of backbone is underway </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Saturated transmission network despite the latest upgrades</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DSPs and ISPs are still connected by a maximum of 100 Mbps network ; there are no wholesale backhaul bundled offers</a:t>
            </a:r>
          </a:p>
          <a:p>
            <a:pPr marL="625475" lvl="1" indent="-285750">
              <a:buFont typeface="Courier New" pitchFamily="49" charset="0"/>
              <a:buChar char="o"/>
              <a:tabLst>
                <a:tab pos="627063" algn="l"/>
                <a:tab pos="914400" algn="l"/>
              </a:tabLst>
              <a:defRPr/>
            </a:pPr>
            <a:endParaRPr lang="en-US" sz="1600" dirty="0" smtClean="0">
              <a:solidFill>
                <a:schemeClr val="tx1"/>
              </a:solidFill>
            </a:endParaRPr>
          </a:p>
          <a:p>
            <a:pPr marL="0" lvl="2" defTabSz="1019175">
              <a:lnSpc>
                <a:spcPct val="80000"/>
              </a:lnSpc>
              <a:spcAft>
                <a:spcPts val="600"/>
              </a:spcAft>
              <a:buSzPct val="92000"/>
              <a:tabLst>
                <a:tab pos="228600" algn="l"/>
              </a:tabLst>
              <a:defRPr/>
            </a:pPr>
            <a:r>
              <a:rPr lang="en-US" sz="1600" b="1" dirty="0">
                <a:solidFill>
                  <a:schemeClr val="tx2"/>
                </a:solidFill>
                <a:latin typeface="Calibri" pitchFamily="34" charset="0"/>
              </a:rPr>
              <a:t>Lack of International Capacity</a:t>
            </a:r>
          </a:p>
          <a:p>
            <a:pPr marL="463550" lvl="3" indent="-285750" defTabSz="1019175">
              <a:lnSpc>
                <a:spcPct val="80000"/>
              </a:lnSpc>
              <a:spcAft>
                <a:spcPts val="600"/>
              </a:spcAft>
              <a:buSzPct val="92000"/>
              <a:buBlip>
                <a:blip r:embed="rId2"/>
              </a:buBlip>
              <a:tabLst>
                <a:tab pos="228600" algn="l"/>
              </a:tabLst>
              <a:defRPr/>
            </a:pPr>
            <a:r>
              <a:rPr lang="en-US" sz="1600" dirty="0">
                <a:solidFill>
                  <a:schemeClr val="tx1"/>
                </a:solidFill>
                <a:latin typeface="Calibri" pitchFamily="34" charset="0"/>
              </a:rPr>
              <a:t>Despite the latest increases in international capacity and the major decrease in prices, the distribution of international capacity to the private service providers requires more transparency and fairness</a:t>
            </a:r>
          </a:p>
          <a:p>
            <a:pPr>
              <a:tabLst>
                <a:tab pos="627063" algn="l"/>
                <a:tab pos="914400" algn="l"/>
              </a:tabLst>
              <a:defRPr/>
            </a:pPr>
            <a:endParaRPr lang="en-US" sz="1600" b="1" dirty="0">
              <a:solidFill>
                <a:schemeClr val="tx1"/>
              </a:solidFill>
            </a:endParaRPr>
          </a:p>
        </p:txBody>
      </p:sp>
      <p:sp>
        <p:nvSpPr>
          <p:cNvPr id="11" name="TextBox 10"/>
          <p:cNvSpPr txBox="1"/>
          <p:nvPr/>
        </p:nvSpPr>
        <p:spPr>
          <a:xfrm>
            <a:off x="5181600" y="1918227"/>
            <a:ext cx="1981200" cy="307777"/>
          </a:xfrm>
          <a:prstGeom prst="rect">
            <a:avLst/>
          </a:prstGeom>
          <a:noFill/>
        </p:spPr>
        <p:txBody>
          <a:bodyPr wrap="square" rtlCol="0">
            <a:spAutoFit/>
          </a:bodyPr>
          <a:lstStyle/>
          <a:p>
            <a:r>
              <a:rPr lang="en-US" sz="1400" b="1" dirty="0" smtClean="0"/>
              <a:t>Only 20% Line Sharing</a:t>
            </a:r>
            <a:endParaRPr lang="en-US" sz="1400" b="1" dirty="0"/>
          </a:p>
        </p:txBody>
      </p:sp>
      <p:sp>
        <p:nvSpPr>
          <p:cNvPr id="2" name="Right Arrow 1"/>
          <p:cNvSpPr/>
          <p:nvPr/>
        </p:nvSpPr>
        <p:spPr>
          <a:xfrm>
            <a:off x="4648200" y="1985686"/>
            <a:ext cx="533400" cy="204827"/>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062912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3796</TotalTime>
  <Words>2410</Words>
  <Application>Microsoft Office PowerPoint</Application>
  <PresentationFormat>On-screen Show (4:3)</PresentationFormat>
  <Paragraphs>478</Paragraphs>
  <Slides>22</Slides>
  <Notes>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Outline</vt:lpstr>
      <vt:lpstr>Slide 3</vt:lpstr>
      <vt:lpstr>Slide 4</vt:lpstr>
      <vt:lpstr>Although reform has started, Mobile &amp; Fixed telecom operators in Lebanon are state-owned and the market requires “competition” </vt:lpstr>
      <vt:lpstr>The mobile sector is comprised of 2 state-owned networks operated under private management agreements; A structure with no true competition  stifles innovation</vt:lpstr>
      <vt:lpstr>With the expansion of DSL services, there has been an increase in demand for new “fixed lines”,  Consumers await the introduction of bundled &amp; IN-based services</vt:lpstr>
      <vt:lpstr>Slide 8</vt:lpstr>
      <vt:lpstr>Since the launch of DSL in June 2007, this market faced a lot of bottlenecks hindering the wide adoption of true broadband services</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 Krisht</dc:creator>
  <cp:lastModifiedBy>testadmin</cp:lastModifiedBy>
  <cp:revision>78</cp:revision>
  <cp:lastPrinted>2012-06-07T10:43:25Z</cp:lastPrinted>
  <dcterms:created xsi:type="dcterms:W3CDTF">2009-12-22T13:43:28Z</dcterms:created>
  <dcterms:modified xsi:type="dcterms:W3CDTF">2012-06-08T13:09:18Z</dcterms:modified>
</cp:coreProperties>
</file>