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handoutMasterIdLst>
    <p:handoutMasterId r:id="rId24"/>
  </p:handoutMasterIdLst>
  <p:sldIdLst>
    <p:sldId id="256" r:id="rId5"/>
    <p:sldId id="272" r:id="rId6"/>
    <p:sldId id="291" r:id="rId7"/>
    <p:sldId id="257" r:id="rId8"/>
    <p:sldId id="274" r:id="rId9"/>
    <p:sldId id="27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76" r:id="rId18"/>
    <p:sldId id="282" r:id="rId19"/>
    <p:sldId id="281" r:id="rId20"/>
    <p:sldId id="283" r:id="rId21"/>
    <p:sldId id="279" r:id="rId22"/>
  </p:sldIdLst>
  <p:sldSz cx="9144000" cy="6858000" type="screen4x3"/>
  <p:notesSz cx="6670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D90379-9971-46AE-B9EC-1946D0C30D7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E2D520E-94CD-4C11-98E0-D3F7D94F3C72}">
      <dgm:prSet phldrT="[Text]"/>
      <dgm:spPr/>
      <dgm:t>
        <a:bodyPr/>
        <a:lstStyle/>
        <a:p>
          <a:pPr rtl="1"/>
          <a:r>
            <a:rPr lang="ar-SY" dirty="0" smtClean="0"/>
            <a:t>تحليل النتائج</a:t>
          </a:r>
          <a:endParaRPr lang="ar-SY" dirty="0"/>
        </a:p>
      </dgm:t>
    </dgm:pt>
    <dgm:pt modelId="{1D595F1F-32F2-45FE-9269-72CDA7E48BEE}" type="parTrans" cxnId="{022A9130-D60D-45C8-B1A7-A7C6F1A33C95}">
      <dgm:prSet/>
      <dgm:spPr/>
      <dgm:t>
        <a:bodyPr/>
        <a:lstStyle/>
        <a:p>
          <a:pPr rtl="1"/>
          <a:endParaRPr lang="ar-SY"/>
        </a:p>
      </dgm:t>
    </dgm:pt>
    <dgm:pt modelId="{8A2F75A5-A4A6-4D1F-839D-199677C703D4}" type="sibTrans" cxnId="{022A9130-D60D-45C8-B1A7-A7C6F1A33C95}">
      <dgm:prSet/>
      <dgm:spPr/>
      <dgm:t>
        <a:bodyPr/>
        <a:lstStyle/>
        <a:p>
          <a:pPr rtl="1"/>
          <a:endParaRPr lang="ar-SY"/>
        </a:p>
      </dgm:t>
    </dgm:pt>
    <dgm:pt modelId="{06E0D53D-DD15-423B-8D2F-BB335F91280D}">
      <dgm:prSet phldrT="[Text]"/>
      <dgm:spPr/>
      <dgm:t>
        <a:bodyPr/>
        <a:lstStyle/>
        <a:p>
          <a:pPr rtl="1"/>
          <a:r>
            <a:rPr lang="ar-SY" dirty="0" smtClean="0"/>
            <a:t>تجميع القياسات</a:t>
          </a:r>
          <a:endParaRPr lang="ar-SY" dirty="0"/>
        </a:p>
      </dgm:t>
    </dgm:pt>
    <dgm:pt modelId="{A102B2CF-A513-42C2-85C6-52DCD2B741C7}" type="parTrans" cxnId="{71EA4B0C-2C3C-490A-9692-B4DB3410FC92}">
      <dgm:prSet/>
      <dgm:spPr/>
      <dgm:t>
        <a:bodyPr/>
        <a:lstStyle/>
        <a:p>
          <a:pPr rtl="1"/>
          <a:endParaRPr lang="ar-SY"/>
        </a:p>
      </dgm:t>
    </dgm:pt>
    <dgm:pt modelId="{395EFC07-37D7-42C2-9E3D-34897A3F6410}" type="sibTrans" cxnId="{71EA4B0C-2C3C-490A-9692-B4DB3410FC92}">
      <dgm:prSet/>
      <dgm:spPr/>
      <dgm:t>
        <a:bodyPr/>
        <a:lstStyle/>
        <a:p>
          <a:pPr rtl="1"/>
          <a:endParaRPr lang="ar-SY"/>
        </a:p>
      </dgm:t>
    </dgm:pt>
    <dgm:pt modelId="{DEA96B2D-C904-48E5-9184-E0DAB1497B99}">
      <dgm:prSet phldrT="[Text]"/>
      <dgm:spPr/>
      <dgm:t>
        <a:bodyPr/>
        <a:lstStyle/>
        <a:p>
          <a:pPr rtl="1"/>
          <a:r>
            <a:rPr lang="ar-SY" dirty="0" smtClean="0"/>
            <a:t>تحليل النتائج</a:t>
          </a:r>
          <a:endParaRPr lang="ar-SY" dirty="0"/>
        </a:p>
      </dgm:t>
    </dgm:pt>
    <dgm:pt modelId="{49137895-5B68-47DC-9D31-8D7A7D6607CB}" type="parTrans" cxnId="{A76E34B9-B40A-4C13-9760-4F0A74388C18}">
      <dgm:prSet/>
      <dgm:spPr/>
      <dgm:t>
        <a:bodyPr/>
        <a:lstStyle/>
        <a:p>
          <a:pPr rtl="1"/>
          <a:endParaRPr lang="ar-SY"/>
        </a:p>
      </dgm:t>
    </dgm:pt>
    <dgm:pt modelId="{86E3F7AD-A310-4B16-9F5D-7A5B72563AB7}" type="sibTrans" cxnId="{A76E34B9-B40A-4C13-9760-4F0A74388C18}">
      <dgm:prSet/>
      <dgm:spPr/>
      <dgm:t>
        <a:bodyPr/>
        <a:lstStyle/>
        <a:p>
          <a:pPr rtl="1"/>
          <a:endParaRPr lang="ar-SY"/>
        </a:p>
      </dgm:t>
    </dgm:pt>
    <dgm:pt modelId="{4CB812BF-FECF-45A9-9953-6800DACEE3E6}">
      <dgm:prSet phldrT="[Text]"/>
      <dgm:spPr/>
      <dgm:t>
        <a:bodyPr/>
        <a:lstStyle/>
        <a:p>
          <a:pPr rtl="1"/>
          <a:r>
            <a:rPr lang="ar-SY" dirty="0" smtClean="0"/>
            <a:t>تجميع القياسات</a:t>
          </a:r>
          <a:endParaRPr lang="ar-SY" dirty="0"/>
        </a:p>
      </dgm:t>
    </dgm:pt>
    <dgm:pt modelId="{1EEB809B-B02B-4D0F-8E21-F6CB59F0E5FB}" type="parTrans" cxnId="{0C397CFA-16A1-49C2-A6EC-52182A81C8AA}">
      <dgm:prSet/>
      <dgm:spPr/>
      <dgm:t>
        <a:bodyPr/>
        <a:lstStyle/>
        <a:p>
          <a:pPr rtl="1"/>
          <a:endParaRPr lang="ar-SY"/>
        </a:p>
      </dgm:t>
    </dgm:pt>
    <dgm:pt modelId="{E2B7AD86-AFF6-4B19-992E-080DDBD4AD00}" type="sibTrans" cxnId="{0C397CFA-16A1-49C2-A6EC-52182A81C8AA}">
      <dgm:prSet/>
      <dgm:spPr/>
      <dgm:t>
        <a:bodyPr/>
        <a:lstStyle/>
        <a:p>
          <a:pPr rtl="1"/>
          <a:endParaRPr lang="ar-SY"/>
        </a:p>
      </dgm:t>
    </dgm:pt>
    <dgm:pt modelId="{9ADAED24-DFFC-4E4B-8EA0-5C7B27374FCC}">
      <dgm:prSet phldrT="[Text]"/>
      <dgm:spPr/>
      <dgm:t>
        <a:bodyPr/>
        <a:lstStyle/>
        <a:p>
          <a:pPr rtl="1"/>
          <a:r>
            <a:rPr lang="ar-SY" dirty="0" smtClean="0"/>
            <a:t>إعداد نظام </a:t>
          </a:r>
          <a:r>
            <a:rPr lang="ar-SY" dirty="0" smtClean="0"/>
            <a:t>القياس</a:t>
          </a:r>
          <a:endParaRPr lang="ar-SY" dirty="0"/>
        </a:p>
      </dgm:t>
    </dgm:pt>
    <dgm:pt modelId="{D5806AA9-74E8-4805-B175-BD9B8974AB94}" type="parTrans" cxnId="{C195D590-2B94-486A-971E-C471C9D5A512}">
      <dgm:prSet/>
      <dgm:spPr/>
      <dgm:t>
        <a:bodyPr/>
        <a:lstStyle/>
        <a:p>
          <a:pPr rtl="1"/>
          <a:endParaRPr lang="ar-SY"/>
        </a:p>
      </dgm:t>
    </dgm:pt>
    <dgm:pt modelId="{A22A083D-2DD3-49E4-89F6-EECE7CE0F6FE}" type="sibTrans" cxnId="{C195D590-2B94-486A-971E-C471C9D5A512}">
      <dgm:prSet/>
      <dgm:spPr/>
      <dgm:t>
        <a:bodyPr/>
        <a:lstStyle/>
        <a:p>
          <a:pPr rtl="1"/>
          <a:endParaRPr lang="ar-SY"/>
        </a:p>
      </dgm:t>
    </dgm:pt>
    <dgm:pt modelId="{A894C365-DBE6-407D-BA17-DFFD6C627E7A}">
      <dgm:prSet phldrT="[Text]"/>
      <dgm:spPr/>
      <dgm:t>
        <a:bodyPr/>
        <a:lstStyle/>
        <a:p>
          <a:pPr rtl="1"/>
          <a:r>
            <a:rPr lang="ar-SY" dirty="0" smtClean="0"/>
            <a:t>تحليل النتائج</a:t>
          </a:r>
          <a:endParaRPr lang="ar-SY" dirty="0"/>
        </a:p>
      </dgm:t>
    </dgm:pt>
    <dgm:pt modelId="{8A7D953F-9DDB-47B4-80EC-AEB3613BD4A2}" type="parTrans" cxnId="{060F7C11-7F3A-49A4-8AE8-99D402EAD400}">
      <dgm:prSet/>
      <dgm:spPr/>
      <dgm:t>
        <a:bodyPr/>
        <a:lstStyle/>
        <a:p>
          <a:pPr rtl="1"/>
          <a:endParaRPr lang="ar-SY"/>
        </a:p>
      </dgm:t>
    </dgm:pt>
    <dgm:pt modelId="{54C7DC54-C0EC-469B-BB93-2B397D3C934A}" type="sibTrans" cxnId="{060F7C11-7F3A-49A4-8AE8-99D402EAD400}">
      <dgm:prSet/>
      <dgm:spPr/>
      <dgm:t>
        <a:bodyPr/>
        <a:lstStyle/>
        <a:p>
          <a:pPr rtl="1"/>
          <a:endParaRPr lang="ar-SY"/>
        </a:p>
      </dgm:t>
    </dgm:pt>
    <dgm:pt modelId="{4A068115-1178-45C6-899D-BC45B684DB79}">
      <dgm:prSet phldrT="[Text]"/>
      <dgm:spPr/>
      <dgm:t>
        <a:bodyPr/>
        <a:lstStyle/>
        <a:p>
          <a:pPr rtl="1"/>
          <a:r>
            <a:rPr lang="ar-SY" smtClean="0"/>
            <a:t>تجميع </a:t>
          </a:r>
          <a:r>
            <a:rPr lang="ar-SY" dirty="0" smtClean="0"/>
            <a:t>القياسات</a:t>
          </a:r>
          <a:endParaRPr lang="ar-SY"/>
        </a:p>
      </dgm:t>
    </dgm:pt>
    <dgm:pt modelId="{02D4F7D9-09B5-47B6-8E68-5806D5A09CEB}" type="parTrans" cxnId="{CB51903E-A5D0-42B5-8E88-91C68EAEBD4B}">
      <dgm:prSet/>
      <dgm:spPr/>
      <dgm:t>
        <a:bodyPr/>
        <a:lstStyle/>
        <a:p>
          <a:pPr rtl="1"/>
          <a:endParaRPr lang="ar-SY"/>
        </a:p>
      </dgm:t>
    </dgm:pt>
    <dgm:pt modelId="{F7F486C5-E08A-4E55-AB7B-0273A33B219F}" type="sibTrans" cxnId="{CB51903E-A5D0-42B5-8E88-91C68EAEBD4B}">
      <dgm:prSet/>
      <dgm:spPr/>
      <dgm:t>
        <a:bodyPr/>
        <a:lstStyle/>
        <a:p>
          <a:pPr rtl="1"/>
          <a:endParaRPr lang="ar-SY"/>
        </a:p>
      </dgm:t>
    </dgm:pt>
    <dgm:pt modelId="{D3DE682F-F23E-4574-92B1-BF2619FFDC12}" type="pres">
      <dgm:prSet presAssocID="{57D90379-9971-46AE-B9EC-1946D0C30D77}" presName="Name0" presStyleCnt="0">
        <dgm:presLayoutVars>
          <dgm:dir/>
          <dgm:resizeHandles val="exact"/>
        </dgm:presLayoutVars>
      </dgm:prSet>
      <dgm:spPr/>
    </dgm:pt>
    <dgm:pt modelId="{B4CEB11C-3A59-4912-8651-75648265E0A9}" type="pres">
      <dgm:prSet presAssocID="{CE2D520E-94CD-4C11-98E0-D3F7D94F3C72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Y"/>
        </a:p>
      </dgm:t>
    </dgm:pt>
    <dgm:pt modelId="{434045B4-27AC-4768-98E8-A4B185425B93}" type="pres">
      <dgm:prSet presAssocID="{8A2F75A5-A4A6-4D1F-839D-199677C703D4}" presName="sibTrans" presStyleLbl="sibTrans2D1" presStyleIdx="0" presStyleCnt="6" custAng="10800000"/>
      <dgm:spPr/>
      <dgm:t>
        <a:bodyPr/>
        <a:lstStyle/>
        <a:p>
          <a:pPr rtl="1"/>
          <a:endParaRPr lang="ar-SY"/>
        </a:p>
      </dgm:t>
    </dgm:pt>
    <dgm:pt modelId="{4DD646A4-BD76-47C9-8863-4D4B7C90D200}" type="pres">
      <dgm:prSet presAssocID="{8A2F75A5-A4A6-4D1F-839D-199677C703D4}" presName="connectorText" presStyleLbl="sibTrans2D1" presStyleIdx="0" presStyleCnt="6"/>
      <dgm:spPr/>
      <dgm:t>
        <a:bodyPr/>
        <a:lstStyle/>
        <a:p>
          <a:pPr rtl="1"/>
          <a:endParaRPr lang="ar-SY"/>
        </a:p>
      </dgm:t>
    </dgm:pt>
    <dgm:pt modelId="{3B73EB00-74B6-44CF-BFF4-4E6394F36B9F}" type="pres">
      <dgm:prSet presAssocID="{06E0D53D-DD15-423B-8D2F-BB335F91280D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Y"/>
        </a:p>
      </dgm:t>
    </dgm:pt>
    <dgm:pt modelId="{FD31E7D4-7D79-47F7-8D44-CAB0B42DF789}" type="pres">
      <dgm:prSet presAssocID="{395EFC07-37D7-42C2-9E3D-34897A3F6410}" presName="sibTrans" presStyleLbl="sibTrans2D1" presStyleIdx="1" presStyleCnt="6" custAng="10800000"/>
      <dgm:spPr/>
      <dgm:t>
        <a:bodyPr/>
        <a:lstStyle/>
        <a:p>
          <a:pPr rtl="1"/>
          <a:endParaRPr lang="ar-SY"/>
        </a:p>
      </dgm:t>
    </dgm:pt>
    <dgm:pt modelId="{5E576F66-2371-4165-BD41-60E128866A42}" type="pres">
      <dgm:prSet presAssocID="{395EFC07-37D7-42C2-9E3D-34897A3F6410}" presName="connectorText" presStyleLbl="sibTrans2D1" presStyleIdx="1" presStyleCnt="6"/>
      <dgm:spPr/>
      <dgm:t>
        <a:bodyPr/>
        <a:lstStyle/>
        <a:p>
          <a:pPr rtl="1"/>
          <a:endParaRPr lang="ar-SY"/>
        </a:p>
      </dgm:t>
    </dgm:pt>
    <dgm:pt modelId="{D82D4E0D-9529-4A1A-9226-F9E43FAAE629}" type="pres">
      <dgm:prSet presAssocID="{DEA96B2D-C904-48E5-9184-E0DAB1497B99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Y"/>
        </a:p>
      </dgm:t>
    </dgm:pt>
    <dgm:pt modelId="{B85C0AFF-CB34-479E-825F-B1DD350E3A14}" type="pres">
      <dgm:prSet presAssocID="{86E3F7AD-A310-4B16-9F5D-7A5B72563AB7}" presName="sibTrans" presStyleLbl="sibTrans2D1" presStyleIdx="2" presStyleCnt="6" custFlipHor="1"/>
      <dgm:spPr/>
      <dgm:t>
        <a:bodyPr/>
        <a:lstStyle/>
        <a:p>
          <a:pPr rtl="1"/>
          <a:endParaRPr lang="ar-SY"/>
        </a:p>
      </dgm:t>
    </dgm:pt>
    <dgm:pt modelId="{C90A6E82-9871-4CAE-9DB4-85A2E1744226}" type="pres">
      <dgm:prSet presAssocID="{86E3F7AD-A310-4B16-9F5D-7A5B72563AB7}" presName="connectorText" presStyleLbl="sibTrans2D1" presStyleIdx="2" presStyleCnt="6"/>
      <dgm:spPr/>
      <dgm:t>
        <a:bodyPr/>
        <a:lstStyle/>
        <a:p>
          <a:pPr rtl="1"/>
          <a:endParaRPr lang="ar-SY"/>
        </a:p>
      </dgm:t>
    </dgm:pt>
    <dgm:pt modelId="{65FD4560-AC15-4DFA-A0DB-F3C68F0BA36B}" type="pres">
      <dgm:prSet presAssocID="{4CB812BF-FECF-45A9-9953-6800DACEE3E6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Y"/>
        </a:p>
      </dgm:t>
    </dgm:pt>
    <dgm:pt modelId="{30E71B42-0F9C-49F8-98F5-F89D44EDA813}" type="pres">
      <dgm:prSet presAssocID="{E2B7AD86-AFF6-4B19-992E-080DDBD4AD00}" presName="sibTrans" presStyleLbl="sibTrans2D1" presStyleIdx="3" presStyleCnt="6" custAng="10800000"/>
      <dgm:spPr/>
      <dgm:t>
        <a:bodyPr/>
        <a:lstStyle/>
        <a:p>
          <a:pPr rtl="1"/>
          <a:endParaRPr lang="ar-SY"/>
        </a:p>
      </dgm:t>
    </dgm:pt>
    <dgm:pt modelId="{4A242300-FA4E-4EE9-B09B-85B17A7B9CEE}" type="pres">
      <dgm:prSet presAssocID="{E2B7AD86-AFF6-4B19-992E-080DDBD4AD00}" presName="connectorText" presStyleLbl="sibTrans2D1" presStyleIdx="3" presStyleCnt="6"/>
      <dgm:spPr/>
      <dgm:t>
        <a:bodyPr/>
        <a:lstStyle/>
        <a:p>
          <a:pPr rtl="1"/>
          <a:endParaRPr lang="ar-SY"/>
        </a:p>
      </dgm:t>
    </dgm:pt>
    <dgm:pt modelId="{161128D4-B8FA-407D-B113-BA8A38D61D62}" type="pres">
      <dgm:prSet presAssocID="{A894C365-DBE6-407D-BA17-DFFD6C627E7A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Y"/>
        </a:p>
      </dgm:t>
    </dgm:pt>
    <dgm:pt modelId="{99C8ABEC-652B-44F7-BC73-B308994E5BFB}" type="pres">
      <dgm:prSet presAssocID="{54C7DC54-C0EC-469B-BB93-2B397D3C934A}" presName="sibTrans" presStyleLbl="sibTrans2D1" presStyleIdx="4" presStyleCnt="6" custFlipHor="1"/>
      <dgm:spPr/>
      <dgm:t>
        <a:bodyPr/>
        <a:lstStyle/>
        <a:p>
          <a:pPr rtl="1"/>
          <a:endParaRPr lang="ar-SY"/>
        </a:p>
      </dgm:t>
    </dgm:pt>
    <dgm:pt modelId="{CC827DE3-4FF1-4623-9EE4-B7F7AF530C3B}" type="pres">
      <dgm:prSet presAssocID="{54C7DC54-C0EC-469B-BB93-2B397D3C934A}" presName="connectorText" presStyleLbl="sibTrans2D1" presStyleIdx="4" presStyleCnt="6"/>
      <dgm:spPr/>
      <dgm:t>
        <a:bodyPr/>
        <a:lstStyle/>
        <a:p>
          <a:pPr rtl="1"/>
          <a:endParaRPr lang="ar-SY"/>
        </a:p>
      </dgm:t>
    </dgm:pt>
    <dgm:pt modelId="{DC5C2EA2-BDEB-4380-AAC1-88432C0E312A}" type="pres">
      <dgm:prSet presAssocID="{4A068115-1178-45C6-899D-BC45B684DB79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Y"/>
        </a:p>
      </dgm:t>
    </dgm:pt>
    <dgm:pt modelId="{703E0C66-55EE-44F8-9A79-D40BDC845402}" type="pres">
      <dgm:prSet presAssocID="{F7F486C5-E08A-4E55-AB7B-0273A33B219F}" presName="sibTrans" presStyleLbl="sibTrans2D1" presStyleIdx="5" presStyleCnt="6" custFlipHor="1"/>
      <dgm:spPr/>
      <dgm:t>
        <a:bodyPr/>
        <a:lstStyle/>
        <a:p>
          <a:pPr rtl="1"/>
          <a:endParaRPr lang="ar-SY"/>
        </a:p>
      </dgm:t>
    </dgm:pt>
    <dgm:pt modelId="{952E746B-A756-454B-AA4D-0BF3E559F3FC}" type="pres">
      <dgm:prSet presAssocID="{F7F486C5-E08A-4E55-AB7B-0273A33B219F}" presName="connectorText" presStyleLbl="sibTrans2D1" presStyleIdx="5" presStyleCnt="6"/>
      <dgm:spPr/>
      <dgm:t>
        <a:bodyPr/>
        <a:lstStyle/>
        <a:p>
          <a:pPr rtl="1"/>
          <a:endParaRPr lang="ar-SY"/>
        </a:p>
      </dgm:t>
    </dgm:pt>
    <dgm:pt modelId="{E32247F5-FD9F-4E63-93F9-13080DD43574}" type="pres">
      <dgm:prSet presAssocID="{9ADAED24-DFFC-4E4B-8EA0-5C7B27374FCC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Y"/>
        </a:p>
      </dgm:t>
    </dgm:pt>
  </dgm:ptLst>
  <dgm:cxnLst>
    <dgm:cxn modelId="{CB1096B8-E69B-4245-8221-F3D8664B5AFD}" type="presOf" srcId="{86E3F7AD-A310-4B16-9F5D-7A5B72563AB7}" destId="{B85C0AFF-CB34-479E-825F-B1DD350E3A14}" srcOrd="0" destOrd="0" presId="urn:microsoft.com/office/officeart/2005/8/layout/process1"/>
    <dgm:cxn modelId="{96B2D894-DD3E-4F27-8393-3C03EBBF7A65}" type="presOf" srcId="{F7F486C5-E08A-4E55-AB7B-0273A33B219F}" destId="{703E0C66-55EE-44F8-9A79-D40BDC845402}" srcOrd="0" destOrd="0" presId="urn:microsoft.com/office/officeart/2005/8/layout/process1"/>
    <dgm:cxn modelId="{41B6C1B4-2E35-40C1-93CE-169B6F13BBBC}" type="presOf" srcId="{DEA96B2D-C904-48E5-9184-E0DAB1497B99}" destId="{D82D4E0D-9529-4A1A-9226-F9E43FAAE629}" srcOrd="0" destOrd="0" presId="urn:microsoft.com/office/officeart/2005/8/layout/process1"/>
    <dgm:cxn modelId="{A76E34B9-B40A-4C13-9760-4F0A74388C18}" srcId="{57D90379-9971-46AE-B9EC-1946D0C30D77}" destId="{DEA96B2D-C904-48E5-9184-E0DAB1497B99}" srcOrd="2" destOrd="0" parTransId="{49137895-5B68-47DC-9D31-8D7A7D6607CB}" sibTransId="{86E3F7AD-A310-4B16-9F5D-7A5B72563AB7}"/>
    <dgm:cxn modelId="{AFF49B30-ABB0-4D78-83EA-6F9D868C5B6C}" type="presOf" srcId="{54C7DC54-C0EC-469B-BB93-2B397D3C934A}" destId="{99C8ABEC-652B-44F7-BC73-B308994E5BFB}" srcOrd="0" destOrd="0" presId="urn:microsoft.com/office/officeart/2005/8/layout/process1"/>
    <dgm:cxn modelId="{0C397CFA-16A1-49C2-A6EC-52182A81C8AA}" srcId="{57D90379-9971-46AE-B9EC-1946D0C30D77}" destId="{4CB812BF-FECF-45A9-9953-6800DACEE3E6}" srcOrd="3" destOrd="0" parTransId="{1EEB809B-B02B-4D0F-8E21-F6CB59F0E5FB}" sibTransId="{E2B7AD86-AFF6-4B19-992E-080DDBD4AD00}"/>
    <dgm:cxn modelId="{BFF1160C-B2D8-4F0C-BAF8-5BFF9B7DD149}" type="presOf" srcId="{86E3F7AD-A310-4B16-9F5D-7A5B72563AB7}" destId="{C90A6E82-9871-4CAE-9DB4-85A2E1744226}" srcOrd="1" destOrd="0" presId="urn:microsoft.com/office/officeart/2005/8/layout/process1"/>
    <dgm:cxn modelId="{B915DE2A-410D-4F79-B1D0-488CB3503BCC}" type="presOf" srcId="{4CB812BF-FECF-45A9-9953-6800DACEE3E6}" destId="{65FD4560-AC15-4DFA-A0DB-F3C68F0BA36B}" srcOrd="0" destOrd="0" presId="urn:microsoft.com/office/officeart/2005/8/layout/process1"/>
    <dgm:cxn modelId="{0ECCED51-9347-492D-9DC6-8959C6B518AC}" type="presOf" srcId="{8A2F75A5-A4A6-4D1F-839D-199677C703D4}" destId="{434045B4-27AC-4768-98E8-A4B185425B93}" srcOrd="0" destOrd="0" presId="urn:microsoft.com/office/officeart/2005/8/layout/process1"/>
    <dgm:cxn modelId="{B232597A-082E-4F14-843E-02C875D35FAF}" type="presOf" srcId="{9ADAED24-DFFC-4E4B-8EA0-5C7B27374FCC}" destId="{E32247F5-FD9F-4E63-93F9-13080DD43574}" srcOrd="0" destOrd="0" presId="urn:microsoft.com/office/officeart/2005/8/layout/process1"/>
    <dgm:cxn modelId="{09BEB5F5-938F-4523-BC9F-AEE6930D34E6}" type="presOf" srcId="{395EFC07-37D7-42C2-9E3D-34897A3F6410}" destId="{FD31E7D4-7D79-47F7-8D44-CAB0B42DF789}" srcOrd="0" destOrd="0" presId="urn:microsoft.com/office/officeart/2005/8/layout/process1"/>
    <dgm:cxn modelId="{C195D590-2B94-486A-971E-C471C9D5A512}" srcId="{57D90379-9971-46AE-B9EC-1946D0C30D77}" destId="{9ADAED24-DFFC-4E4B-8EA0-5C7B27374FCC}" srcOrd="6" destOrd="0" parTransId="{D5806AA9-74E8-4805-B175-BD9B8974AB94}" sibTransId="{A22A083D-2DD3-49E4-89F6-EECE7CE0F6FE}"/>
    <dgm:cxn modelId="{56346A6C-D29C-4370-BB97-8D3630CA34F1}" type="presOf" srcId="{57D90379-9971-46AE-B9EC-1946D0C30D77}" destId="{D3DE682F-F23E-4574-92B1-BF2619FFDC12}" srcOrd="0" destOrd="0" presId="urn:microsoft.com/office/officeart/2005/8/layout/process1"/>
    <dgm:cxn modelId="{2A5AF916-9C17-4D8A-AC78-3D6F47DE8024}" type="presOf" srcId="{8A2F75A5-A4A6-4D1F-839D-199677C703D4}" destId="{4DD646A4-BD76-47C9-8863-4D4B7C90D200}" srcOrd="1" destOrd="0" presId="urn:microsoft.com/office/officeart/2005/8/layout/process1"/>
    <dgm:cxn modelId="{CB51903E-A5D0-42B5-8E88-91C68EAEBD4B}" srcId="{57D90379-9971-46AE-B9EC-1946D0C30D77}" destId="{4A068115-1178-45C6-899D-BC45B684DB79}" srcOrd="5" destOrd="0" parTransId="{02D4F7D9-09B5-47B6-8E68-5806D5A09CEB}" sibTransId="{F7F486C5-E08A-4E55-AB7B-0273A33B219F}"/>
    <dgm:cxn modelId="{71EA4B0C-2C3C-490A-9692-B4DB3410FC92}" srcId="{57D90379-9971-46AE-B9EC-1946D0C30D77}" destId="{06E0D53D-DD15-423B-8D2F-BB335F91280D}" srcOrd="1" destOrd="0" parTransId="{A102B2CF-A513-42C2-85C6-52DCD2B741C7}" sibTransId="{395EFC07-37D7-42C2-9E3D-34897A3F6410}"/>
    <dgm:cxn modelId="{916FAB60-DD9B-4CFF-8E9D-28461E760626}" type="presOf" srcId="{4A068115-1178-45C6-899D-BC45B684DB79}" destId="{DC5C2EA2-BDEB-4380-AAC1-88432C0E312A}" srcOrd="0" destOrd="0" presId="urn:microsoft.com/office/officeart/2005/8/layout/process1"/>
    <dgm:cxn modelId="{BE76025B-BEB0-417D-9FC8-E61E8BFDF34B}" type="presOf" srcId="{54C7DC54-C0EC-469B-BB93-2B397D3C934A}" destId="{CC827DE3-4FF1-4623-9EE4-B7F7AF530C3B}" srcOrd="1" destOrd="0" presId="urn:microsoft.com/office/officeart/2005/8/layout/process1"/>
    <dgm:cxn modelId="{95FE4682-EC57-40D0-AAD1-9CBAC99B37B5}" type="presOf" srcId="{E2B7AD86-AFF6-4B19-992E-080DDBD4AD00}" destId="{4A242300-FA4E-4EE9-B09B-85B17A7B9CEE}" srcOrd="1" destOrd="0" presId="urn:microsoft.com/office/officeart/2005/8/layout/process1"/>
    <dgm:cxn modelId="{044D97BB-F372-4883-B337-DF521725A631}" type="presOf" srcId="{CE2D520E-94CD-4C11-98E0-D3F7D94F3C72}" destId="{B4CEB11C-3A59-4912-8651-75648265E0A9}" srcOrd="0" destOrd="0" presId="urn:microsoft.com/office/officeart/2005/8/layout/process1"/>
    <dgm:cxn modelId="{549A9BB9-1455-4567-BE69-097537EF43B0}" type="presOf" srcId="{A894C365-DBE6-407D-BA17-DFFD6C627E7A}" destId="{161128D4-B8FA-407D-B113-BA8A38D61D62}" srcOrd="0" destOrd="0" presId="urn:microsoft.com/office/officeart/2005/8/layout/process1"/>
    <dgm:cxn modelId="{725775BD-76D9-4515-937E-270966793CE6}" type="presOf" srcId="{06E0D53D-DD15-423B-8D2F-BB335F91280D}" destId="{3B73EB00-74B6-44CF-BFF4-4E6394F36B9F}" srcOrd="0" destOrd="0" presId="urn:microsoft.com/office/officeart/2005/8/layout/process1"/>
    <dgm:cxn modelId="{DBCEBEE3-D57C-454B-8072-93DED10D5526}" type="presOf" srcId="{395EFC07-37D7-42C2-9E3D-34897A3F6410}" destId="{5E576F66-2371-4165-BD41-60E128866A42}" srcOrd="1" destOrd="0" presId="urn:microsoft.com/office/officeart/2005/8/layout/process1"/>
    <dgm:cxn modelId="{91F103C6-A482-4D72-847D-8CD4AC1A0526}" type="presOf" srcId="{E2B7AD86-AFF6-4B19-992E-080DDBD4AD00}" destId="{30E71B42-0F9C-49F8-98F5-F89D44EDA813}" srcOrd="0" destOrd="0" presId="urn:microsoft.com/office/officeart/2005/8/layout/process1"/>
    <dgm:cxn modelId="{AC73DCBF-555B-4F02-B54B-B9AD20380A96}" type="presOf" srcId="{F7F486C5-E08A-4E55-AB7B-0273A33B219F}" destId="{952E746B-A756-454B-AA4D-0BF3E559F3FC}" srcOrd="1" destOrd="0" presId="urn:microsoft.com/office/officeart/2005/8/layout/process1"/>
    <dgm:cxn modelId="{060F7C11-7F3A-49A4-8AE8-99D402EAD400}" srcId="{57D90379-9971-46AE-B9EC-1946D0C30D77}" destId="{A894C365-DBE6-407D-BA17-DFFD6C627E7A}" srcOrd="4" destOrd="0" parTransId="{8A7D953F-9DDB-47B4-80EC-AEB3613BD4A2}" sibTransId="{54C7DC54-C0EC-469B-BB93-2B397D3C934A}"/>
    <dgm:cxn modelId="{022A9130-D60D-45C8-B1A7-A7C6F1A33C95}" srcId="{57D90379-9971-46AE-B9EC-1946D0C30D77}" destId="{CE2D520E-94CD-4C11-98E0-D3F7D94F3C72}" srcOrd="0" destOrd="0" parTransId="{1D595F1F-32F2-45FE-9269-72CDA7E48BEE}" sibTransId="{8A2F75A5-A4A6-4D1F-839D-199677C703D4}"/>
    <dgm:cxn modelId="{FCE75098-17DE-4E00-BC47-E0511F805D2F}" type="presParOf" srcId="{D3DE682F-F23E-4574-92B1-BF2619FFDC12}" destId="{B4CEB11C-3A59-4912-8651-75648265E0A9}" srcOrd="0" destOrd="0" presId="urn:microsoft.com/office/officeart/2005/8/layout/process1"/>
    <dgm:cxn modelId="{0EADBF0B-8CA3-4312-87EB-27B53AB6D775}" type="presParOf" srcId="{D3DE682F-F23E-4574-92B1-BF2619FFDC12}" destId="{434045B4-27AC-4768-98E8-A4B185425B93}" srcOrd="1" destOrd="0" presId="urn:microsoft.com/office/officeart/2005/8/layout/process1"/>
    <dgm:cxn modelId="{E2C3EC6B-3B15-4EA6-BB61-43792E0218BF}" type="presParOf" srcId="{434045B4-27AC-4768-98E8-A4B185425B93}" destId="{4DD646A4-BD76-47C9-8863-4D4B7C90D200}" srcOrd="0" destOrd="0" presId="urn:microsoft.com/office/officeart/2005/8/layout/process1"/>
    <dgm:cxn modelId="{43435B85-617C-448B-87D6-798D1C238063}" type="presParOf" srcId="{D3DE682F-F23E-4574-92B1-BF2619FFDC12}" destId="{3B73EB00-74B6-44CF-BFF4-4E6394F36B9F}" srcOrd="2" destOrd="0" presId="urn:microsoft.com/office/officeart/2005/8/layout/process1"/>
    <dgm:cxn modelId="{62349024-F725-4F9B-A46F-D6B57181E82C}" type="presParOf" srcId="{D3DE682F-F23E-4574-92B1-BF2619FFDC12}" destId="{FD31E7D4-7D79-47F7-8D44-CAB0B42DF789}" srcOrd="3" destOrd="0" presId="urn:microsoft.com/office/officeart/2005/8/layout/process1"/>
    <dgm:cxn modelId="{57265640-9CB0-490E-8303-A96644386A72}" type="presParOf" srcId="{FD31E7D4-7D79-47F7-8D44-CAB0B42DF789}" destId="{5E576F66-2371-4165-BD41-60E128866A42}" srcOrd="0" destOrd="0" presId="urn:microsoft.com/office/officeart/2005/8/layout/process1"/>
    <dgm:cxn modelId="{17DD8816-C478-48D8-A52C-AAE24CC37461}" type="presParOf" srcId="{D3DE682F-F23E-4574-92B1-BF2619FFDC12}" destId="{D82D4E0D-9529-4A1A-9226-F9E43FAAE629}" srcOrd="4" destOrd="0" presId="urn:microsoft.com/office/officeart/2005/8/layout/process1"/>
    <dgm:cxn modelId="{E06929F5-1E67-477E-AD19-DE12A371C551}" type="presParOf" srcId="{D3DE682F-F23E-4574-92B1-BF2619FFDC12}" destId="{B85C0AFF-CB34-479E-825F-B1DD350E3A14}" srcOrd="5" destOrd="0" presId="urn:microsoft.com/office/officeart/2005/8/layout/process1"/>
    <dgm:cxn modelId="{E75F7383-F82A-4A32-85F6-1A987CE521AB}" type="presParOf" srcId="{B85C0AFF-CB34-479E-825F-B1DD350E3A14}" destId="{C90A6E82-9871-4CAE-9DB4-85A2E1744226}" srcOrd="0" destOrd="0" presId="urn:microsoft.com/office/officeart/2005/8/layout/process1"/>
    <dgm:cxn modelId="{01781585-5FA6-4E86-9756-967C8585C7FF}" type="presParOf" srcId="{D3DE682F-F23E-4574-92B1-BF2619FFDC12}" destId="{65FD4560-AC15-4DFA-A0DB-F3C68F0BA36B}" srcOrd="6" destOrd="0" presId="urn:microsoft.com/office/officeart/2005/8/layout/process1"/>
    <dgm:cxn modelId="{3D264F04-C8F6-40C6-B39C-848DBB5DB239}" type="presParOf" srcId="{D3DE682F-F23E-4574-92B1-BF2619FFDC12}" destId="{30E71B42-0F9C-49F8-98F5-F89D44EDA813}" srcOrd="7" destOrd="0" presId="urn:microsoft.com/office/officeart/2005/8/layout/process1"/>
    <dgm:cxn modelId="{70FB8A84-A4CD-4EC9-98EE-17C2E0C62091}" type="presParOf" srcId="{30E71B42-0F9C-49F8-98F5-F89D44EDA813}" destId="{4A242300-FA4E-4EE9-B09B-85B17A7B9CEE}" srcOrd="0" destOrd="0" presId="urn:microsoft.com/office/officeart/2005/8/layout/process1"/>
    <dgm:cxn modelId="{272797F6-8527-4B0C-B6A0-43EC967C0C2B}" type="presParOf" srcId="{D3DE682F-F23E-4574-92B1-BF2619FFDC12}" destId="{161128D4-B8FA-407D-B113-BA8A38D61D62}" srcOrd="8" destOrd="0" presId="urn:microsoft.com/office/officeart/2005/8/layout/process1"/>
    <dgm:cxn modelId="{720C92D1-3F98-41F3-B5D8-C376DAA0FDDE}" type="presParOf" srcId="{D3DE682F-F23E-4574-92B1-BF2619FFDC12}" destId="{99C8ABEC-652B-44F7-BC73-B308994E5BFB}" srcOrd="9" destOrd="0" presId="urn:microsoft.com/office/officeart/2005/8/layout/process1"/>
    <dgm:cxn modelId="{375ACF2D-5613-4E40-AC47-2166A74CA2AA}" type="presParOf" srcId="{99C8ABEC-652B-44F7-BC73-B308994E5BFB}" destId="{CC827DE3-4FF1-4623-9EE4-B7F7AF530C3B}" srcOrd="0" destOrd="0" presId="urn:microsoft.com/office/officeart/2005/8/layout/process1"/>
    <dgm:cxn modelId="{FB4AFD6C-CCFF-4955-95A4-E4BA8E19D407}" type="presParOf" srcId="{D3DE682F-F23E-4574-92B1-BF2619FFDC12}" destId="{DC5C2EA2-BDEB-4380-AAC1-88432C0E312A}" srcOrd="10" destOrd="0" presId="urn:microsoft.com/office/officeart/2005/8/layout/process1"/>
    <dgm:cxn modelId="{D67D7C5A-B702-4644-85E3-4E1C5436B98B}" type="presParOf" srcId="{D3DE682F-F23E-4574-92B1-BF2619FFDC12}" destId="{703E0C66-55EE-44F8-9A79-D40BDC845402}" srcOrd="11" destOrd="0" presId="urn:microsoft.com/office/officeart/2005/8/layout/process1"/>
    <dgm:cxn modelId="{0535E450-E598-4492-BA38-284A92BF8843}" type="presParOf" srcId="{703E0C66-55EE-44F8-9A79-D40BDC845402}" destId="{952E746B-A756-454B-AA4D-0BF3E559F3FC}" srcOrd="0" destOrd="0" presId="urn:microsoft.com/office/officeart/2005/8/layout/process1"/>
    <dgm:cxn modelId="{3932BF2D-A2BB-4304-8263-A7F2627949D5}" type="presParOf" srcId="{D3DE682F-F23E-4574-92B1-BF2619FFDC12}" destId="{E32247F5-FD9F-4E63-93F9-13080DD43574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EB11C-3A59-4912-8651-75648265E0A9}">
      <dsp:nvSpPr>
        <dsp:cNvPr id="0" name=""/>
        <dsp:cNvSpPr/>
      </dsp:nvSpPr>
      <dsp:spPr>
        <a:xfrm>
          <a:off x="2310" y="1740008"/>
          <a:ext cx="874997" cy="9125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Y" sz="1800" kern="1200" dirty="0" smtClean="0"/>
            <a:t>تحليل النتائج</a:t>
          </a:r>
          <a:endParaRPr lang="ar-SY" sz="1800" kern="1200" dirty="0"/>
        </a:p>
      </dsp:txBody>
      <dsp:txXfrm>
        <a:off x="27938" y="1765636"/>
        <a:ext cx="823741" cy="861339"/>
      </dsp:txXfrm>
    </dsp:sp>
    <dsp:sp modelId="{434045B4-27AC-4768-98E8-A4B185425B93}">
      <dsp:nvSpPr>
        <dsp:cNvPr id="0" name=""/>
        <dsp:cNvSpPr/>
      </dsp:nvSpPr>
      <dsp:spPr>
        <a:xfrm rot="10800000">
          <a:off x="964808" y="2087806"/>
          <a:ext cx="185499" cy="216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Y" sz="900" kern="1200"/>
        </a:p>
      </dsp:txBody>
      <dsp:txXfrm>
        <a:off x="1020458" y="2131206"/>
        <a:ext cx="129849" cy="130199"/>
      </dsp:txXfrm>
    </dsp:sp>
    <dsp:sp modelId="{3B73EB00-74B6-44CF-BFF4-4E6394F36B9F}">
      <dsp:nvSpPr>
        <dsp:cNvPr id="0" name=""/>
        <dsp:cNvSpPr/>
      </dsp:nvSpPr>
      <dsp:spPr>
        <a:xfrm>
          <a:off x="1227307" y="1740008"/>
          <a:ext cx="874997" cy="9125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Y" sz="1800" kern="1200" dirty="0" smtClean="0"/>
            <a:t>تجميع القياسات</a:t>
          </a:r>
          <a:endParaRPr lang="ar-SY" sz="1800" kern="1200" dirty="0"/>
        </a:p>
      </dsp:txBody>
      <dsp:txXfrm>
        <a:off x="1252935" y="1765636"/>
        <a:ext cx="823741" cy="861339"/>
      </dsp:txXfrm>
    </dsp:sp>
    <dsp:sp modelId="{FD31E7D4-7D79-47F7-8D44-CAB0B42DF789}">
      <dsp:nvSpPr>
        <dsp:cNvPr id="0" name=""/>
        <dsp:cNvSpPr/>
      </dsp:nvSpPr>
      <dsp:spPr>
        <a:xfrm rot="10800000">
          <a:off x="2189804" y="2087806"/>
          <a:ext cx="185499" cy="216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Y" sz="900" kern="1200"/>
        </a:p>
      </dsp:txBody>
      <dsp:txXfrm>
        <a:off x="2245454" y="2131206"/>
        <a:ext cx="129849" cy="130199"/>
      </dsp:txXfrm>
    </dsp:sp>
    <dsp:sp modelId="{D82D4E0D-9529-4A1A-9226-F9E43FAAE629}">
      <dsp:nvSpPr>
        <dsp:cNvPr id="0" name=""/>
        <dsp:cNvSpPr/>
      </dsp:nvSpPr>
      <dsp:spPr>
        <a:xfrm>
          <a:off x="2452304" y="1740008"/>
          <a:ext cx="874997" cy="9125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Y" sz="1800" kern="1200" dirty="0" smtClean="0"/>
            <a:t>تحليل النتائج</a:t>
          </a:r>
          <a:endParaRPr lang="ar-SY" sz="1800" kern="1200" dirty="0"/>
        </a:p>
      </dsp:txBody>
      <dsp:txXfrm>
        <a:off x="2477932" y="1765636"/>
        <a:ext cx="823741" cy="861339"/>
      </dsp:txXfrm>
    </dsp:sp>
    <dsp:sp modelId="{B85C0AFF-CB34-479E-825F-B1DD350E3A14}">
      <dsp:nvSpPr>
        <dsp:cNvPr id="0" name=""/>
        <dsp:cNvSpPr/>
      </dsp:nvSpPr>
      <dsp:spPr>
        <a:xfrm flipH="1">
          <a:off x="3414801" y="2087806"/>
          <a:ext cx="185499" cy="216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Y" sz="900" kern="1200"/>
        </a:p>
      </dsp:txBody>
      <dsp:txXfrm>
        <a:off x="3470451" y="2131206"/>
        <a:ext cx="129849" cy="130199"/>
      </dsp:txXfrm>
    </dsp:sp>
    <dsp:sp modelId="{65FD4560-AC15-4DFA-A0DB-F3C68F0BA36B}">
      <dsp:nvSpPr>
        <dsp:cNvPr id="0" name=""/>
        <dsp:cNvSpPr/>
      </dsp:nvSpPr>
      <dsp:spPr>
        <a:xfrm>
          <a:off x="3677301" y="1740008"/>
          <a:ext cx="874997" cy="9125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Y" sz="1800" kern="1200" dirty="0" smtClean="0"/>
            <a:t>تجميع القياسات</a:t>
          </a:r>
          <a:endParaRPr lang="ar-SY" sz="1800" kern="1200" dirty="0"/>
        </a:p>
      </dsp:txBody>
      <dsp:txXfrm>
        <a:off x="3702929" y="1765636"/>
        <a:ext cx="823741" cy="861339"/>
      </dsp:txXfrm>
    </dsp:sp>
    <dsp:sp modelId="{30E71B42-0F9C-49F8-98F5-F89D44EDA813}">
      <dsp:nvSpPr>
        <dsp:cNvPr id="0" name=""/>
        <dsp:cNvSpPr/>
      </dsp:nvSpPr>
      <dsp:spPr>
        <a:xfrm rot="10800000">
          <a:off x="4639798" y="2087806"/>
          <a:ext cx="185499" cy="216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Y" sz="900" kern="1200"/>
        </a:p>
      </dsp:txBody>
      <dsp:txXfrm>
        <a:off x="4695448" y="2131206"/>
        <a:ext cx="129849" cy="130199"/>
      </dsp:txXfrm>
    </dsp:sp>
    <dsp:sp modelId="{161128D4-B8FA-407D-B113-BA8A38D61D62}">
      <dsp:nvSpPr>
        <dsp:cNvPr id="0" name=""/>
        <dsp:cNvSpPr/>
      </dsp:nvSpPr>
      <dsp:spPr>
        <a:xfrm>
          <a:off x="4902297" y="1740008"/>
          <a:ext cx="874997" cy="9125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Y" sz="1800" kern="1200" dirty="0" smtClean="0"/>
            <a:t>تحليل النتائج</a:t>
          </a:r>
          <a:endParaRPr lang="ar-SY" sz="1800" kern="1200" dirty="0"/>
        </a:p>
      </dsp:txBody>
      <dsp:txXfrm>
        <a:off x="4927925" y="1765636"/>
        <a:ext cx="823741" cy="861339"/>
      </dsp:txXfrm>
    </dsp:sp>
    <dsp:sp modelId="{99C8ABEC-652B-44F7-BC73-B308994E5BFB}">
      <dsp:nvSpPr>
        <dsp:cNvPr id="0" name=""/>
        <dsp:cNvSpPr/>
      </dsp:nvSpPr>
      <dsp:spPr>
        <a:xfrm flipH="1">
          <a:off x="5864795" y="2087806"/>
          <a:ext cx="185499" cy="216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Y" sz="900" kern="1200"/>
        </a:p>
      </dsp:txBody>
      <dsp:txXfrm>
        <a:off x="5920445" y="2131206"/>
        <a:ext cx="129849" cy="130199"/>
      </dsp:txXfrm>
    </dsp:sp>
    <dsp:sp modelId="{DC5C2EA2-BDEB-4380-AAC1-88432C0E312A}">
      <dsp:nvSpPr>
        <dsp:cNvPr id="0" name=""/>
        <dsp:cNvSpPr/>
      </dsp:nvSpPr>
      <dsp:spPr>
        <a:xfrm>
          <a:off x="6127294" y="1740008"/>
          <a:ext cx="874997" cy="9125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Y" sz="1800" kern="1200" smtClean="0"/>
            <a:t>تجميع </a:t>
          </a:r>
          <a:r>
            <a:rPr lang="ar-SY" sz="1800" kern="1200" dirty="0" smtClean="0"/>
            <a:t>القياسات</a:t>
          </a:r>
          <a:endParaRPr lang="ar-SY" sz="1800" kern="1200"/>
        </a:p>
      </dsp:txBody>
      <dsp:txXfrm>
        <a:off x="6152922" y="1765636"/>
        <a:ext cx="823741" cy="861339"/>
      </dsp:txXfrm>
    </dsp:sp>
    <dsp:sp modelId="{703E0C66-55EE-44F8-9A79-D40BDC845402}">
      <dsp:nvSpPr>
        <dsp:cNvPr id="0" name=""/>
        <dsp:cNvSpPr/>
      </dsp:nvSpPr>
      <dsp:spPr>
        <a:xfrm flipH="1">
          <a:off x="7089792" y="2087806"/>
          <a:ext cx="185499" cy="2169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SY" sz="900" kern="1200"/>
        </a:p>
      </dsp:txBody>
      <dsp:txXfrm>
        <a:off x="7145442" y="2131206"/>
        <a:ext cx="129849" cy="130199"/>
      </dsp:txXfrm>
    </dsp:sp>
    <dsp:sp modelId="{E32247F5-FD9F-4E63-93F9-13080DD43574}">
      <dsp:nvSpPr>
        <dsp:cNvPr id="0" name=""/>
        <dsp:cNvSpPr/>
      </dsp:nvSpPr>
      <dsp:spPr>
        <a:xfrm>
          <a:off x="7352291" y="1740008"/>
          <a:ext cx="874997" cy="9125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Y" sz="1800" kern="1200" dirty="0" smtClean="0"/>
            <a:t>إعداد نظام </a:t>
          </a:r>
          <a:r>
            <a:rPr lang="ar-SY" sz="1800" kern="1200" dirty="0" smtClean="0"/>
            <a:t>القياس</a:t>
          </a:r>
          <a:endParaRPr lang="ar-SY" sz="1800" kern="1200" dirty="0"/>
        </a:p>
      </dsp:txBody>
      <dsp:txXfrm>
        <a:off x="7377919" y="1765636"/>
        <a:ext cx="823741" cy="8613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780049" y="0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45" y="0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0A0B5F5-5977-4ADE-A3E8-71EAC84834DE}" type="datetimeFigureOut">
              <a:rPr lang="ar-SY" smtClean="0"/>
              <a:t>17/07/1433</a:t>
            </a:fld>
            <a:endParaRPr lang="ar-S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780049" y="9431599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45" y="9431599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C88C4D3-5F6F-47CB-B4C9-E21296B29617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001352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505" y="0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BF05B-879B-4A8C-8A39-52BE59BFA79C}" type="datetimeFigureOut">
              <a:rPr lang="en-US" smtClean="0"/>
              <a:t>6/6/2012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7068" y="4716661"/>
            <a:ext cx="53365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505" y="9431599"/>
            <a:ext cx="2890626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55271-8AEE-4F33-8A4E-0D1C452466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8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55271-8AEE-4F33-8A4E-0D1C452466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95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55271-8AEE-4F33-8A4E-0D1C452466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322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55271-8AEE-4F33-8A4E-0D1C452466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32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55271-8AEE-4F33-8A4E-0D1C4524666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019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55271-8AEE-4F33-8A4E-0D1C4524666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40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55271-8AEE-4F33-8A4E-0D1C452466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8461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55271-8AEE-4F33-8A4E-0D1C4524666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77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55271-8AEE-4F33-8A4E-0D1C4524666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34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5088"/>
            <a:ext cx="7848600" cy="1927225"/>
          </a:xfrm>
        </p:spPr>
        <p:txBody>
          <a:bodyPr anchor="b">
            <a:no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>
            <a:lvl1pPr algn="r">
              <a:defRPr sz="5400" b="1" cap="none" spc="0" baseline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68688"/>
            <a:ext cx="7848600" cy="175260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  <a:cs typeface="Akhbar MT" pitchFamily="2" charset="-7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4162008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6525344"/>
            <a:ext cx="9144000" cy="33265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7384"/>
            <a:ext cx="9144000" cy="194421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5544616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8840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8936" y="6508302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0736" y="6508302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1736" y="6508302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rgbClr val="FFFFFF"/>
                </a:solidFill>
              </a:defRPr>
            </a:lvl1pPr>
          </a:lstStyle>
          <a:p>
            <a:fld id="{E76CAD89-0C90-4FCA-81B1-8D4B423165B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221A72"/>
              </a:clrFrom>
              <a:clrTo>
                <a:srgbClr val="221A7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28" y="-14684"/>
            <a:ext cx="792088" cy="7920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1" eaLnBrk="1" latinLnBrk="0" hangingPunct="1">
        <a:spcBef>
          <a:spcPct val="0"/>
        </a:spcBef>
        <a:buNone/>
        <a:defRPr sz="4000" b="0" kern="1200" cap="none" spc="0" baseline="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Akhbar MT" pitchFamily="2" charset="-78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800" b="1" kern="1200">
          <a:solidFill>
            <a:srgbClr val="0070C0"/>
          </a:solidFill>
          <a:latin typeface="+mn-lt"/>
          <a:ea typeface="+mn-ea"/>
          <a:cs typeface="Akhbar MT" pitchFamily="2" charset="-78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b="1" kern="1200">
          <a:solidFill>
            <a:srgbClr val="0070C0"/>
          </a:solidFill>
          <a:latin typeface="+mn-lt"/>
          <a:ea typeface="+mn-ea"/>
          <a:cs typeface="Akhbar MT" pitchFamily="2" charset="-78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000" b="1" kern="1200">
          <a:solidFill>
            <a:srgbClr val="0070C0"/>
          </a:solidFill>
          <a:latin typeface="+mn-lt"/>
          <a:ea typeface="+mn-ea"/>
          <a:cs typeface="Akhbar MT" pitchFamily="2" charset="-78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b="1" kern="1200">
          <a:solidFill>
            <a:srgbClr val="0070C0"/>
          </a:solidFill>
          <a:latin typeface="+mn-lt"/>
          <a:ea typeface="+mn-ea"/>
          <a:cs typeface="Akhbar MT" pitchFamily="2" charset="-78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600" b="1" kern="1200" baseline="0">
          <a:solidFill>
            <a:srgbClr val="0070C0"/>
          </a:solidFill>
          <a:latin typeface="+mn-lt"/>
          <a:ea typeface="+mn-ea"/>
          <a:cs typeface="Akhbar MT" pitchFamily="2" charset="-78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4800" dirty="0" smtClean="0"/>
              <a:t>استراتيجية </a:t>
            </a:r>
            <a:r>
              <a:rPr lang="ar-SA" sz="4800" dirty="0"/>
              <a:t>الاتصالات والمعلومات </a:t>
            </a:r>
            <a:r>
              <a:rPr lang="ar-SA" sz="4800" dirty="0" smtClean="0"/>
              <a:t>2004 ... تحديثها ...</a:t>
            </a:r>
            <a:r>
              <a:rPr lang="en-US" sz="4800" dirty="0" smtClean="0"/>
              <a:t> </a:t>
            </a:r>
            <a:r>
              <a:rPr lang="ar-SY" sz="4800" dirty="0" err="1" smtClean="0"/>
              <a:t>حوكمتها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ar-SA" dirty="0" smtClean="0"/>
          </a:p>
          <a:p>
            <a:r>
              <a:rPr lang="ar-SY" sz="4000" dirty="0" smtClean="0">
                <a:latin typeface="Arabic Typesetting" pitchFamily="66" charset="-78"/>
                <a:cs typeface="Arabic Typesetting" pitchFamily="66" charset="-78"/>
              </a:rPr>
              <a:t>أسامة أحمد</a:t>
            </a:r>
          </a:p>
          <a:p>
            <a:r>
              <a:rPr lang="ar-SY" sz="4000" dirty="0" smtClean="0">
                <a:latin typeface="Arabic Typesetting" pitchFamily="66" charset="-78"/>
                <a:cs typeface="Arabic Typesetting" pitchFamily="66" charset="-78"/>
              </a:rPr>
              <a:t>مدير المعلوماتية</a:t>
            </a:r>
            <a:endParaRPr lang="en-US" sz="4000" dirty="0" smtClean="0">
              <a:latin typeface="Arabic Typesetting" pitchFamily="66" charset="-78"/>
              <a:cs typeface="Arabic Typesetting" pitchFamily="66" charset="-78"/>
            </a:endParaRPr>
          </a:p>
          <a:p>
            <a:r>
              <a:rPr lang="ar-SY" sz="4000" dirty="0" smtClean="0">
                <a:latin typeface="Arabic Typesetting" pitchFamily="66" charset="-78"/>
                <a:cs typeface="Arabic Typesetting" pitchFamily="66" charset="-78"/>
              </a:rPr>
              <a:t>وزارة الاتصالات </a:t>
            </a:r>
            <a:r>
              <a:rPr lang="ar-SY" sz="4000" dirty="0" smtClean="0">
                <a:latin typeface="Arabic Typesetting" pitchFamily="66" charset="-78"/>
                <a:cs typeface="Arabic Typesetting" pitchFamily="66" charset="-78"/>
              </a:rPr>
              <a:t>والتقانة</a:t>
            </a:r>
            <a:endParaRPr lang="ar-SA" sz="4000" dirty="0" smtClean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3648" y="310560"/>
            <a:ext cx="28696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Y" sz="4000" b="1" dirty="0">
                <a:solidFill>
                  <a:prstClr val="white"/>
                </a:solidFill>
                <a:latin typeface="Arabic Typesetting" pitchFamily="66" charset="-78"/>
                <a:cs typeface="Arabic Typesetting" pitchFamily="66" charset="-78"/>
              </a:rPr>
              <a:t>الجمهورية العربية السورية</a:t>
            </a:r>
            <a:endParaRPr lang="ar-SY" sz="4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30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/>
              <a:t>تحديث </a:t>
            </a:r>
            <a:r>
              <a:rPr lang="ar-SY" dirty="0" smtClean="0"/>
              <a:t>الاستراتيجية –تقانة المعلومات</a:t>
            </a:r>
            <a:endParaRPr lang="ar-S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10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051720" y="1671191"/>
            <a:ext cx="87075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 smtClean="0"/>
              <a:t>2012</a:t>
            </a:r>
            <a:endParaRPr lang="ar-SY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372200" y="1671190"/>
            <a:ext cx="87075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 smtClean="0"/>
              <a:t>2004</a:t>
            </a:r>
            <a:endParaRPr lang="ar-SY" sz="24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754109"/>
              </p:ext>
            </p:extLst>
          </p:nvPr>
        </p:nvGraphicFramePr>
        <p:xfrm>
          <a:off x="4499992" y="2060848"/>
          <a:ext cx="4464496" cy="4248472"/>
        </p:xfrm>
        <a:graphic>
          <a:graphicData uri="http://schemas.openxmlformats.org/drawingml/2006/table">
            <a:tbl>
              <a:tblPr rtl="1"/>
              <a:tblGrid>
                <a:gridCol w="657580"/>
                <a:gridCol w="894366"/>
                <a:gridCol w="2912550"/>
              </a:tblGrid>
              <a:tr h="198157"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البرنامج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المشروع المخطط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مراحل مخططة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387747">
                <a:tc rowSpan="10">
                  <a:txBody>
                    <a:bodyPr/>
                    <a:lstStyle/>
                    <a:p>
                      <a:pPr algn="ct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برنامج بناء قطاع تقانة المعلومات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دعم انتشار الإنترنت في سورية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إعداد نص الترخيص لشركات تقديم خدمات الإنترنت (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ISP)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74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ترخيص وإحداث شركات لتقديم خدمات الإنترنت (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ISP, ASP)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5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تقديم الإنترنت بحدود التكلفة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002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قوانين تنظيم قطاع تقانة المعلومات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إعداد قوانين التوقيع الإلكتروني والتجارة الإلكترونية وتعديل قانون حماية الملكية الفكرية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58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إعداد قوانين الدفع الإلكتروني وأمن المعلومات وقانون الخصوصية وحماية المستهلك ورفعها إلى رئاسةمجلس الوزراء ومتابعة إصدارها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74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تنظيم مهنة المعلوماتية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وضع قواعد مزاولة مهنة المعلوماتية والتسجيل في السجلات التجارية السورية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74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وضع قواعد اعتمادية الشركات ومراكز التدريب واعتمادية الأفراد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41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وضع قواعد مهنة صناعة البرمجيات وتطويرها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41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وضع قواعد صناعة العتاديات في مجال المعلوماتية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74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إنشاء حاضنة للبرمجيات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506505"/>
              </p:ext>
            </p:extLst>
          </p:nvPr>
        </p:nvGraphicFramePr>
        <p:xfrm>
          <a:off x="179512" y="2060848"/>
          <a:ext cx="4167747" cy="4255710"/>
        </p:xfrm>
        <a:graphic>
          <a:graphicData uri="http://schemas.openxmlformats.org/drawingml/2006/table">
            <a:tbl>
              <a:tblPr rtl="1"/>
              <a:tblGrid>
                <a:gridCol w="600955"/>
                <a:gridCol w="731912"/>
                <a:gridCol w="2834880"/>
              </a:tblGrid>
              <a:tr h="196513"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القطاع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البرنامج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المشروع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74667">
                <a:tc rowSpan="18">
                  <a:txBody>
                    <a:bodyPr/>
                    <a:lstStyle/>
                    <a:p>
                      <a:pPr algn="ct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</a:t>
                      </a:r>
                      <a:r>
                        <a:rPr lang="ar-S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تقانة </a:t>
                      </a:r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المعلومات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r" rtl="1" fontAlgn="ctr"/>
                      <a:r>
                        <a:rPr lang="ar-SY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قوانين وتشريعات تقانة المعلومات والاتصالات وارتباطاتها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اللوائح التنظيمية التقانية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Technical regulation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66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حماية البيانات الشخصية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1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المعاملات الإلكترونية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74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متابعة قوانين مرتبطة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1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البنى الداعمة لتقانات المعلومات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أمن المعلومات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1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التوقيع الإلكتروني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66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الدفع الإلكتروني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1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البطاقات الذكية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1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التجارة الإلكترونية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1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مراكز المعطيات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1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دعم استخدام برمجيات المصادر المفتوحة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66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الشبكة الحكومية الآمنة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1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نظم المعلومات الجغرافية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66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المناطق التقانية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المنطقة التقانية الأولى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1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المنطقة التقانية الثانية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318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الصناعات المعلوماتية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تنظيم الصناعات المعلوماتية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66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دعم الشركات الصغيرة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SME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1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اعتمادية الشركات واعتمادية الأفراد</a:t>
                      </a:r>
                    </a:p>
                  </a:txBody>
                  <a:tcPr marL="6983" marR="6983" marT="69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32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sz="3600" dirty="0"/>
              <a:t>تحديث </a:t>
            </a:r>
            <a:r>
              <a:rPr lang="ar-SY" sz="3600" dirty="0" smtClean="0"/>
              <a:t>الاستراتيجية – الحكومة الإلكترونية</a:t>
            </a:r>
            <a:endParaRPr lang="ar-SY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11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051720" y="1671191"/>
            <a:ext cx="87075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 smtClean="0"/>
              <a:t>2012</a:t>
            </a:r>
            <a:endParaRPr lang="ar-SY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372200" y="1671190"/>
            <a:ext cx="87075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 smtClean="0"/>
              <a:t>2004</a:t>
            </a:r>
            <a:endParaRPr lang="ar-SY" sz="24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649551"/>
              </p:ext>
            </p:extLst>
          </p:nvPr>
        </p:nvGraphicFramePr>
        <p:xfrm>
          <a:off x="4499993" y="2060848"/>
          <a:ext cx="4464494" cy="4310903"/>
        </p:xfrm>
        <a:graphic>
          <a:graphicData uri="http://schemas.openxmlformats.org/drawingml/2006/table">
            <a:tbl>
              <a:tblPr rtl="1"/>
              <a:tblGrid>
                <a:gridCol w="832044"/>
                <a:gridCol w="1316729"/>
                <a:gridCol w="2315721"/>
              </a:tblGrid>
              <a:tr h="135058"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البرنامج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المشروع المخطط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مراحل مخططة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470971">
                <a:tc rowSpan="9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المبادرة الوطنية للإدارة الحكومية الإلكترونية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تأليف لجنة تنسيق للإشراف على المبادرة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0971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إحداث مركز لتقديم الاستشارات والخدمات المعلوماتية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95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تطبيقات الأتمتة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إصدار أدلة لدفاتر الشروط الفنية وإعادة النظر بالقوانين والتشريعات بما يتلاءم مع الأتمتة وتوصيف البرمجيات التطبيقية المعيارية للأتمتة الحكومية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08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اعتمادية بعض البرمجيات التطبيقية للأتمتة الحكومية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08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استخدام التطبيقات البرمجية لأتمتة أجهزة الدولة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531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إطلاق مشاريع الحكومة الإلكترونية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تحديد الخدمات الحكومية القابلة للتحول إلى خدمات إلكترونية وتهيئة أنظمة معلومات لأتمتة المؤسسات ذات العلاقة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08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إطلاق مشاريع الحكومة الإلكترونية وفقًا للأولويات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981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اعتماد نموذج تتبع تطور مؤشرات الحكومة الإلكترونية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اقتراح نموذج لتقييم وضع ومشاريع الحكومة الإلكترونية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108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تقييم مشاريع الحكومة الإلكترونية وفقًا للنموذج المعتمد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810702"/>
              </p:ext>
            </p:extLst>
          </p:nvPr>
        </p:nvGraphicFramePr>
        <p:xfrm>
          <a:off x="86796" y="2060849"/>
          <a:ext cx="4269180" cy="4334624"/>
        </p:xfrm>
        <a:graphic>
          <a:graphicData uri="http://schemas.openxmlformats.org/drawingml/2006/table">
            <a:tbl>
              <a:tblPr rtl="1"/>
              <a:tblGrid>
                <a:gridCol w="584556"/>
                <a:gridCol w="1560948"/>
                <a:gridCol w="2123676"/>
              </a:tblGrid>
              <a:tr h="194096"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القطاع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البرنامج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المشروع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05114">
                <a:tc rowSpan="14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للحكومة الإلكترونية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إحداث البنية التنظيمية للحكومة الإلكترونية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إحداث البنية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114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وضع الأنظمة الإدارية للبنية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114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الإدارة المالية للحكومة الإلكترونية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114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التنمية الإدارية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إعادة هندسة الإجراءات الداخلية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114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إعادة هندسة الخدمات الحكومية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114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التنسيق البيني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إدارة المشاريع المشتركة</a:t>
                      </a:r>
                      <a:endParaRPr lang="ar-SY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114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مسرب الحكومة الإلكترونية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29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استخدام التقانة في المكتب الخلفي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السجلات الوطنية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29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مواصفات الأنظمة المعلوماتية العمومية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29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الخدمات الحكومية الإلكترونية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بوابة الحكومة الإلكترونية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9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خدمات أساسية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56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خدمات ذات الأولوية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229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البنية المؤسساتية 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Enterprise Architecure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نظام القياس (</a:t>
                      </a:r>
                      <a:r>
                        <a:rPr lang="ar-SY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الحوكمة</a:t>
                      </a:r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461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نماذج العمل والتقني والبيانات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557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sz="3600" dirty="0"/>
              <a:t>تحديث </a:t>
            </a:r>
            <a:r>
              <a:rPr lang="ar-SY" sz="3600" dirty="0" smtClean="0"/>
              <a:t>الاستراتيجية – بناء القدرات</a:t>
            </a:r>
            <a:endParaRPr lang="ar-SY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12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051720" y="1671191"/>
            <a:ext cx="87075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 smtClean="0"/>
              <a:t>2012</a:t>
            </a:r>
            <a:endParaRPr lang="ar-SY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372200" y="1671190"/>
            <a:ext cx="87075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 smtClean="0"/>
              <a:t>2004</a:t>
            </a:r>
            <a:endParaRPr lang="ar-SY" sz="24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303625"/>
              </p:ext>
            </p:extLst>
          </p:nvPr>
        </p:nvGraphicFramePr>
        <p:xfrm>
          <a:off x="4644008" y="2060848"/>
          <a:ext cx="4320480" cy="4320478"/>
        </p:xfrm>
        <a:graphic>
          <a:graphicData uri="http://schemas.openxmlformats.org/drawingml/2006/table">
            <a:tbl>
              <a:tblPr rtl="1"/>
              <a:tblGrid>
                <a:gridCol w="805203"/>
                <a:gridCol w="1274256"/>
                <a:gridCol w="2241021"/>
              </a:tblGrid>
              <a:tr h="214684"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البرنامج</a:t>
                      </a:r>
                    </a:p>
                  </a:txBody>
                  <a:tcPr marL="7491" marR="7491" marT="74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المشروع المخطط</a:t>
                      </a:r>
                    </a:p>
                  </a:txBody>
                  <a:tcPr marL="7491" marR="7491" marT="74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مراحل مخططة</a:t>
                      </a:r>
                    </a:p>
                  </a:txBody>
                  <a:tcPr marL="7491" marR="7491" marT="74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20556">
                <a:tc rowSpan="8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المبادرة الوطنية لبناء القدرات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رفع أداء منظومة التعليم السورية في مجال الاتصالات والمعلوماتية وتحسين وضع الجامعات السورية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تأليف لجنة وطنية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7961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توصيف الأعمال الضرورية لرفع أداء منظومة التعليم السورية (المدارس والجامعات) في مجال</a:t>
                      </a:r>
                      <a:b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الاتصالات والمعلوماتية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007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البدء بنفيذ البرامج اللازمة لتطوير منظومة التعليم السورية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005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إنشاء معهد تخصصي في الاتصالات والمعلوماتية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556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تنمية قدرات الاتصالات والمعلوماتية لتحسين الإنتاجية والتدريب مدى الحياة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تأليف لجنة وطنية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005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توصيف احتياجات التدريب والتأهيل المعلوماتي لتحسين الإنتاجية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692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إطلاق البرامج الأولى للتدريب المعلوماتي العادي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012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إطلاق البرامج المتقدمة في التدريب والتأهيل الفني المعلوماتي</a:t>
                      </a:r>
                    </a:p>
                  </a:txBody>
                  <a:tcPr marL="7491" marR="7491" marT="749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116035"/>
              </p:ext>
            </p:extLst>
          </p:nvPr>
        </p:nvGraphicFramePr>
        <p:xfrm>
          <a:off x="179513" y="2060849"/>
          <a:ext cx="4248471" cy="4320478"/>
        </p:xfrm>
        <a:graphic>
          <a:graphicData uri="http://schemas.openxmlformats.org/drawingml/2006/table">
            <a:tbl>
              <a:tblPr rtl="1"/>
              <a:tblGrid>
                <a:gridCol w="725234"/>
                <a:gridCol w="825696"/>
                <a:gridCol w="2697541"/>
              </a:tblGrid>
              <a:tr h="201151"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القطاع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البرنامج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المشروع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316563">
                <a:tc rowSpan="5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المبادرة الوطنية لبناء القدرات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رفع أداء منظومة التعليم السورية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إحداث مؤسسات تعليمية تخصصية في الاتصالات والمعلوماتية وتطوير المؤسسات التعليمية القائمة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691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تكامل التعليم مع سوق الاتصالات والمعلوماتية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691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التدريب والتعلم مدى الحياة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مراكز التدريب الخاصة ودعمها واعتماديتها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691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إطلاق برامج تدريب حكومية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691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إحداث مراكز تميّز في التدريب المعلوماتي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15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sz="3600" dirty="0"/>
              <a:t>تحديث </a:t>
            </a:r>
            <a:r>
              <a:rPr lang="ar-SY" sz="3600" dirty="0" smtClean="0"/>
              <a:t>الاستراتيجية – المحتوى الرقمي</a:t>
            </a:r>
            <a:endParaRPr lang="ar-SY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13</a:t>
            </a:fld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051720" y="1671191"/>
            <a:ext cx="87075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 smtClean="0"/>
              <a:t>2012</a:t>
            </a:r>
            <a:endParaRPr lang="ar-SY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372200" y="1671190"/>
            <a:ext cx="87075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 smtClean="0"/>
              <a:t>2004</a:t>
            </a:r>
            <a:endParaRPr lang="ar-SY" sz="2400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6193888"/>
              </p:ext>
            </p:extLst>
          </p:nvPr>
        </p:nvGraphicFramePr>
        <p:xfrm>
          <a:off x="5372580" y="2103584"/>
          <a:ext cx="3519900" cy="4132131"/>
        </p:xfrm>
        <a:graphic>
          <a:graphicData uri="http://schemas.openxmlformats.org/drawingml/2006/table">
            <a:tbl>
              <a:tblPr rtl="1"/>
              <a:tblGrid>
                <a:gridCol w="793810"/>
                <a:gridCol w="1027804"/>
                <a:gridCol w="1698286"/>
              </a:tblGrid>
              <a:tr h="173288"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البرنامج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المشروع المخطط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مراحل مخططة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975625">
                <a:tc rowSpan="6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المبادرة الوطنية لمجتمع المعرفة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إحداث مراكز النفاذ المجتمعي ومقاهي الإنترنت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19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إنشاء بوابات المجتمع المحلي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إعداد صيغة عامة لبوابة مجتمع محلي قابلة للتكيف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19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تشجيع ومساعدة أهل الريف على تطوير بوابات مناطقهم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114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مشروع الحاسوب الشعبي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تخفيض الرسوم الجمركية وإطلاق مشروع تعاون مع إحدى الدول الصديقة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114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الإعداد لإنشاء شركة للحواسيب الشعبية بالتعاون مع إحدى الدول الصديقة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755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إنشاء شركة للحواسيب الشعبية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052259"/>
              </p:ext>
            </p:extLst>
          </p:nvPr>
        </p:nvGraphicFramePr>
        <p:xfrm>
          <a:off x="251519" y="2124016"/>
          <a:ext cx="4915055" cy="4257312"/>
        </p:xfrm>
        <a:graphic>
          <a:graphicData uri="http://schemas.openxmlformats.org/drawingml/2006/table">
            <a:tbl>
              <a:tblPr rtl="1"/>
              <a:tblGrid>
                <a:gridCol w="845804"/>
                <a:gridCol w="1076926"/>
                <a:gridCol w="2992325"/>
              </a:tblGrid>
              <a:tr h="80848"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القطاع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البرنامج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المشروع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78499">
                <a:tc rowSpan="17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المبادرة الوطنية للمحتوى الرقمي العربي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التنظيم والرصد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معايير المحتوى الرقمي العربي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142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رصد مجتمع المعلومات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0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إنتاج المحتوى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إحداث مراكز النفاذ المجتمعي ومقاهي الإنترنت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0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إنشاء بوابات المجتمع المحلي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00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الوب الاجتماعي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4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تشجيع انتشار المواقع المنتجة للمحتوى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8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رقمنة مكتبة الإذاعة والتلفزيون السوري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2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موقع للدراما السورية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2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المعالجة الآلية للغة العربية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الترجمة الآلية للغة العربية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2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قاموس تقانة المعلومات والاتصالات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2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معالج صرفي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52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إتاحة المحتوى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محرك بحث سوري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538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تشجيع شركات استضافة تطبيقات الوب المحلية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465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رفع معدل انتشار الطرفيات الشخصية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0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التقارب بين الاعلام والاتصالات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التلفزيون الرقمي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0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الوعي بمكونات مجتمع المعرفة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حملات توعية لفوائد ومخاطر الإنترنت وخصوصاً للأطفال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90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حملات تسويقية لرفع استخدام الإنترنت والخدمات الحكومية</a:t>
                      </a:r>
                    </a:p>
                  </a:txBody>
                  <a:tcPr marL="7501" marR="7501" marT="750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915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نظام </a:t>
            </a:r>
            <a:r>
              <a:rPr lang="ar-SA" dirty="0" err="1" smtClean="0"/>
              <a:t>الحوكمة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ar-SA" dirty="0" smtClean="0"/>
              <a:t>مهام نظام </a:t>
            </a:r>
            <a:r>
              <a:rPr lang="ar-SA" dirty="0" err="1" smtClean="0"/>
              <a:t>الحوكمة</a:t>
            </a:r>
            <a:r>
              <a:rPr lang="ar-SA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التنسيق لتنفيذ الاستراتيجية مع:</a:t>
            </a:r>
          </a:p>
          <a:p>
            <a:pPr lvl="1"/>
            <a:r>
              <a:rPr lang="ar-SY" dirty="0" smtClean="0"/>
              <a:t>الجهات المنفّذة لأعمال الاستراتيجية من القطاع العام</a:t>
            </a:r>
            <a:r>
              <a:rPr lang="ar-SA" dirty="0" smtClean="0"/>
              <a:t>.</a:t>
            </a:r>
          </a:p>
          <a:p>
            <a:pPr lvl="1"/>
            <a:r>
              <a:rPr lang="ar-SY" dirty="0"/>
              <a:t>ال</a:t>
            </a:r>
            <a:r>
              <a:rPr lang="ar-SA" dirty="0"/>
              <a:t>شركاء </a:t>
            </a:r>
            <a:r>
              <a:rPr lang="ar-SY" dirty="0"/>
              <a:t>في </a:t>
            </a:r>
            <a:r>
              <a:rPr lang="ar-SA" dirty="0"/>
              <a:t>تنفيذ الاستراتيجية (مثل الجمعية العلمية السورية للمعلوماتية).</a:t>
            </a:r>
            <a:endParaRPr lang="en-US" dirty="0"/>
          </a:p>
          <a:p>
            <a:pPr lvl="1"/>
            <a:r>
              <a:rPr lang="ar-SA" dirty="0" smtClean="0"/>
              <a:t>الجهات </a:t>
            </a:r>
            <a:r>
              <a:rPr lang="ar-SA" dirty="0"/>
              <a:t>المستفيدة من أعمال </a:t>
            </a:r>
            <a:r>
              <a:rPr lang="ar-SY" dirty="0" smtClean="0"/>
              <a:t>الاستراتيجية </a:t>
            </a:r>
            <a:r>
              <a:rPr lang="ar-SA" dirty="0" smtClean="0"/>
              <a:t>(مثل الجهات الحكومية والقطاع الخاص).</a:t>
            </a:r>
            <a:endParaRPr lang="ar-SA" dirty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المشاركة في تخطيط ومتابعة المشاريع المرتبطة بالاستراتيجية.</a:t>
            </a:r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تحصيل قياسات دورية للمشاريع المرتبطة بالاستراتيجية</a:t>
            </a:r>
            <a:r>
              <a:rPr lang="ar-SY" dirty="0" smtClean="0"/>
              <a:t> (مؤشرات أداء المشاريع)</a:t>
            </a:r>
            <a:r>
              <a:rPr lang="ar-SA" dirty="0" smtClean="0"/>
              <a:t>.</a:t>
            </a:r>
            <a:endParaRPr lang="ar-SY" dirty="0" smtClean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تحديث </a:t>
            </a:r>
            <a:r>
              <a:rPr lang="ar-SA" dirty="0" smtClean="0"/>
              <a:t>قياسات </a:t>
            </a:r>
            <a:r>
              <a:rPr lang="ar-SA" dirty="0" smtClean="0"/>
              <a:t>البرامج</a:t>
            </a:r>
            <a:r>
              <a:rPr lang="ar-SY" dirty="0" smtClean="0"/>
              <a:t> والقطاعات </a:t>
            </a:r>
            <a:r>
              <a:rPr lang="ar-SY" dirty="0" smtClean="0"/>
              <a:t>(تجميع </a:t>
            </a:r>
            <a:r>
              <a:rPr lang="ar-SY" dirty="0" smtClean="0"/>
              <a:t>قيم المؤشرات)</a:t>
            </a:r>
            <a:r>
              <a:rPr lang="ar-SA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/>
              <a:t>قياس مؤشرات مجتمع المعلومات.</a:t>
            </a:r>
            <a:endParaRPr lang="ar-SA" dirty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نشر </a:t>
            </a:r>
            <a:r>
              <a:rPr lang="ar-SA" dirty="0" smtClean="0"/>
              <a:t>نتائج أعمال الاستراتيجية بشكل دوري.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0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نظام القياس</a:t>
            </a:r>
            <a:endParaRPr lang="ar-SY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893625"/>
              </p:ext>
            </p:extLst>
          </p:nvPr>
        </p:nvGraphicFramePr>
        <p:xfrm>
          <a:off x="457200" y="1484784"/>
          <a:ext cx="8229600" cy="4392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15</a:t>
            </a:fld>
            <a:endParaRPr lang="en-US"/>
          </a:p>
        </p:txBody>
      </p:sp>
      <p:sp>
        <p:nvSpPr>
          <p:cNvPr id="7" name="Curved Right Arrow 6"/>
          <p:cNvSpPr/>
          <p:nvPr/>
        </p:nvSpPr>
        <p:spPr>
          <a:xfrm rot="16200000">
            <a:off x="4175957" y="728700"/>
            <a:ext cx="1296145" cy="8136904"/>
          </a:xfrm>
          <a:prstGeom prst="curvedRightArrow">
            <a:avLst>
              <a:gd name="adj1" fmla="val 19486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schemeClr val="tx1"/>
              </a:solidFill>
            </a:endParaRPr>
          </a:p>
        </p:txBody>
      </p:sp>
      <p:sp>
        <p:nvSpPr>
          <p:cNvPr id="8" name="Curved Right Arrow 7"/>
          <p:cNvSpPr/>
          <p:nvPr/>
        </p:nvSpPr>
        <p:spPr>
          <a:xfrm rot="16200000">
            <a:off x="5364088" y="2060848"/>
            <a:ext cx="1008112" cy="5184576"/>
          </a:xfrm>
          <a:prstGeom prst="curvedRightArrow">
            <a:avLst>
              <a:gd name="adj1" fmla="val 22637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 rot="16200000">
            <a:off x="6552220" y="3320988"/>
            <a:ext cx="648074" cy="230425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>
              <a:solidFill>
                <a:schemeClr val="tx1"/>
              </a:solidFill>
            </a:endParaRPr>
          </a:p>
        </p:txBody>
      </p:sp>
      <p:sp>
        <p:nvSpPr>
          <p:cNvPr id="11" name="Left Arrow 10"/>
          <p:cNvSpPr/>
          <p:nvPr/>
        </p:nvSpPr>
        <p:spPr>
          <a:xfrm>
            <a:off x="395536" y="2564904"/>
            <a:ext cx="8208912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12" name="TextBox 11"/>
          <p:cNvSpPr txBox="1"/>
          <p:nvPr/>
        </p:nvSpPr>
        <p:spPr>
          <a:xfrm>
            <a:off x="395535" y="2195572"/>
            <a:ext cx="60625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Y" dirty="0" smtClean="0"/>
              <a:t>الزمن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85379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إعداد نظام </a:t>
            </a:r>
            <a:r>
              <a:rPr lang="ar-SY" dirty="0" smtClean="0"/>
              <a:t>القياس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لكل من المؤشرات نعرّف ما يلي:</a:t>
            </a:r>
          </a:p>
          <a:p>
            <a:pPr lvl="1"/>
            <a:r>
              <a:rPr lang="ar-SY" dirty="0" smtClean="0"/>
              <a:t>الكيان الإداري </a:t>
            </a:r>
            <a:r>
              <a:rPr lang="ar-SY" dirty="0"/>
              <a:t>المسؤول عن </a:t>
            </a:r>
            <a:r>
              <a:rPr lang="ar-SY" dirty="0" smtClean="0"/>
              <a:t>متابعة المؤشر.</a:t>
            </a:r>
          </a:p>
          <a:p>
            <a:pPr lvl="1"/>
            <a:r>
              <a:rPr lang="ar-SY" dirty="0" smtClean="0"/>
              <a:t>إجراءات </a:t>
            </a:r>
            <a:r>
              <a:rPr lang="ar-SY" dirty="0"/>
              <a:t>تحصيل </a:t>
            </a:r>
            <a:r>
              <a:rPr lang="ar-SY" dirty="0" smtClean="0"/>
              <a:t>البيانات.</a:t>
            </a:r>
          </a:p>
          <a:p>
            <a:pPr lvl="1"/>
            <a:r>
              <a:rPr lang="ar-SY" dirty="0" smtClean="0"/>
              <a:t>إجراءات </a:t>
            </a:r>
            <a:r>
              <a:rPr lang="ar-SY" dirty="0"/>
              <a:t>تخزين </a:t>
            </a:r>
            <a:r>
              <a:rPr lang="ar-SY" dirty="0" smtClean="0"/>
              <a:t>البيانات.</a:t>
            </a:r>
          </a:p>
          <a:p>
            <a:pPr lvl="1"/>
            <a:r>
              <a:rPr lang="ar-SY" dirty="0" smtClean="0"/>
              <a:t>إجراءات </a:t>
            </a:r>
            <a:r>
              <a:rPr lang="ar-SY" dirty="0"/>
              <a:t>تحليل </a:t>
            </a:r>
            <a:r>
              <a:rPr lang="ar-SY" dirty="0" smtClean="0"/>
              <a:t>البيانات.</a:t>
            </a:r>
          </a:p>
          <a:p>
            <a:pPr lvl="1"/>
            <a:r>
              <a:rPr lang="ar-SY" dirty="0" smtClean="0"/>
              <a:t>إجراءات </a:t>
            </a:r>
            <a:r>
              <a:rPr lang="ar-SY" dirty="0"/>
              <a:t>نشر </a:t>
            </a:r>
            <a:r>
              <a:rPr lang="ar-SY" dirty="0" smtClean="0"/>
              <a:t>البيانات.</a:t>
            </a:r>
          </a:p>
          <a:p>
            <a:pPr lvl="1"/>
            <a:r>
              <a:rPr lang="ar-SY" dirty="0" smtClean="0"/>
              <a:t>تواتر التحصيل.</a:t>
            </a:r>
          </a:p>
          <a:p>
            <a:pPr lvl="1"/>
            <a:r>
              <a:rPr lang="ar-SY" dirty="0" smtClean="0"/>
              <a:t>تواتر النشر.</a:t>
            </a:r>
          </a:p>
          <a:p>
            <a:pPr lvl="1"/>
            <a:r>
              <a:rPr lang="ar-SY" dirty="0" smtClean="0"/>
              <a:t>موقع النشر.</a:t>
            </a:r>
            <a:endParaRPr lang="ar-SY" dirty="0"/>
          </a:p>
          <a:p>
            <a:endParaRPr lang="ar-S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238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تنفيذ </a:t>
            </a:r>
            <a:r>
              <a:rPr lang="ar-SY" dirty="0" err="1" smtClean="0"/>
              <a:t>الحوكمة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تقوم جهة إدارية تابعة لوزارة الاتصالات والتقانة </a:t>
            </a:r>
            <a:r>
              <a:rPr lang="ar-SY" dirty="0" smtClean="0"/>
              <a:t>بـ:</a:t>
            </a:r>
            <a:endParaRPr lang="ar-SY" dirty="0" smtClean="0"/>
          </a:p>
          <a:p>
            <a:endParaRPr lang="ar-SY" dirty="0" smtClean="0"/>
          </a:p>
          <a:p>
            <a:pPr lvl="1"/>
            <a:r>
              <a:rPr lang="ar-SY" dirty="0" smtClean="0"/>
              <a:t>التنسيق مع كافة الأطراف ذات </a:t>
            </a:r>
            <a:r>
              <a:rPr lang="ar-SY" dirty="0" smtClean="0"/>
              <a:t>العلاقة في:</a:t>
            </a:r>
          </a:p>
          <a:p>
            <a:pPr lvl="2"/>
            <a:r>
              <a:rPr lang="ar-SY" dirty="0" smtClean="0"/>
              <a:t>إدارة المشاريع.</a:t>
            </a:r>
          </a:p>
          <a:p>
            <a:pPr lvl="2"/>
            <a:r>
              <a:rPr lang="ar-SY" dirty="0" smtClean="0"/>
              <a:t>تحصيل </a:t>
            </a:r>
            <a:r>
              <a:rPr lang="ar-SY" dirty="0" smtClean="0"/>
              <a:t>وتحليل قيم المؤشرات.</a:t>
            </a:r>
          </a:p>
          <a:p>
            <a:pPr lvl="1"/>
            <a:r>
              <a:rPr lang="ar-SY" dirty="0" smtClean="0"/>
              <a:t>مقارنة المؤشرات </a:t>
            </a:r>
            <a:r>
              <a:rPr lang="ar-SY" dirty="0" smtClean="0"/>
              <a:t>مع القيم الدولية ومتابعة تقارير المنظمات ذات العلاقة.</a:t>
            </a:r>
          </a:p>
          <a:p>
            <a:pPr lvl="1"/>
            <a:r>
              <a:rPr lang="ar-SY" dirty="0" smtClean="0"/>
              <a:t>اقتراح تعديلات على الاستراتيجية لتدرس وتُأخذ بالاعتبار في نسخة الاستراتيجية القادمة.</a:t>
            </a:r>
          </a:p>
          <a:p>
            <a:pPr lvl="1"/>
            <a:r>
              <a:rPr lang="ar-SY" dirty="0" smtClean="0"/>
              <a:t>اقتراح تعديلات على تعريف المؤشرات وطرق تحصيلها وتحليلها ونشرها.</a:t>
            </a:r>
          </a:p>
          <a:p>
            <a:pPr lvl="1"/>
            <a:r>
              <a:rPr lang="ar-SY" dirty="0" smtClean="0"/>
              <a:t>دعم اتخاذ القرار من خلال تحليل مؤشرات الأداء.</a:t>
            </a:r>
            <a:endParaRPr lang="ar-SY" dirty="0"/>
          </a:p>
          <a:p>
            <a:endParaRPr lang="ar-S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708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ar-SA" dirty="0" smtClean="0"/>
          </a:p>
          <a:p>
            <a:pPr marL="0" indent="0">
              <a:buNone/>
            </a:pPr>
            <a:endParaRPr lang="ar-SA" dirty="0"/>
          </a:p>
          <a:p>
            <a:pPr marL="0" indent="0" algn="ctr">
              <a:buNone/>
            </a:pPr>
            <a:r>
              <a:rPr lang="ar-SA" sz="4800" smtClean="0"/>
              <a:t>شكراً</a:t>
            </a:r>
            <a:r>
              <a:rPr lang="en-US" sz="4800" dirty="0" smtClean="0"/>
              <a:t> </a:t>
            </a:r>
            <a:r>
              <a:rPr lang="ar-SY" sz="4800" dirty="0" smtClean="0"/>
              <a:t>لإصغائكم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24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>
        <p14:ripple dir="l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المحتويات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ar-SY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ar-SY" sz="3200" dirty="0" smtClean="0"/>
              <a:t>تقويم الاستراتيجية الحالية.</a:t>
            </a:r>
          </a:p>
          <a:p>
            <a:pPr marL="514350" indent="-514350">
              <a:buFont typeface="+mj-lt"/>
              <a:buAutoNum type="arabicPeriod"/>
            </a:pPr>
            <a:endParaRPr lang="ar-SY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ar-SY" sz="3200" dirty="0"/>
              <a:t>ت</a:t>
            </a:r>
            <a:r>
              <a:rPr lang="ar-SY" sz="3200" dirty="0" smtClean="0"/>
              <a:t>حديث الاستراتيجية.</a:t>
            </a:r>
          </a:p>
          <a:p>
            <a:pPr marL="514350" indent="-514350">
              <a:buFont typeface="+mj-lt"/>
              <a:buAutoNum type="arabicPeriod"/>
            </a:pPr>
            <a:endParaRPr lang="ar-SY" sz="3200" dirty="0"/>
          </a:p>
          <a:p>
            <a:pPr marL="514350" indent="-514350">
              <a:buFont typeface="+mj-lt"/>
              <a:buAutoNum type="arabicPeriod"/>
            </a:pPr>
            <a:r>
              <a:rPr lang="ar-SY" sz="3200" dirty="0" smtClean="0"/>
              <a:t>نظام </a:t>
            </a:r>
            <a:r>
              <a:rPr lang="ar-SY" sz="3200" dirty="0" err="1" smtClean="0"/>
              <a:t>الحوكمة</a:t>
            </a:r>
            <a:r>
              <a:rPr lang="ar-SY" sz="3200" dirty="0" smtClean="0"/>
              <a:t>.</a:t>
            </a:r>
            <a:endParaRPr lang="ar-SA" sz="3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2687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توجهات استراتيجية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SA" dirty="0" smtClean="0"/>
              <a:t>بهدف تحديث استراتيجية تقانة الاتصالات والمعلومات</a:t>
            </a:r>
            <a:r>
              <a:rPr lang="ar-SY" dirty="0"/>
              <a:t> </a:t>
            </a:r>
            <a:r>
              <a:rPr lang="ar-SA" dirty="0" smtClean="0"/>
              <a:t>...</a:t>
            </a:r>
          </a:p>
          <a:p>
            <a:endParaRPr lang="ar-SA" dirty="0" smtClean="0"/>
          </a:p>
          <a:p>
            <a:r>
              <a:rPr lang="ar-SA" dirty="0" smtClean="0"/>
              <a:t>تقويم الاستراتيجية </a:t>
            </a:r>
            <a:r>
              <a:rPr lang="ar-SA" dirty="0"/>
              <a:t>الحالية </a:t>
            </a:r>
            <a:r>
              <a:rPr lang="ar-SA" dirty="0" smtClean="0"/>
              <a:t>لتحديد:</a:t>
            </a:r>
            <a:endParaRPr lang="ar-SA" dirty="0"/>
          </a:p>
          <a:p>
            <a:pPr lvl="1"/>
            <a:r>
              <a:rPr lang="ar-SA" dirty="0" smtClean="0"/>
              <a:t>مكوناتها الغير مرشحة للاستمرار ضمن الاستراتيجية المحدثة.</a:t>
            </a:r>
          </a:p>
          <a:p>
            <a:pPr lvl="1"/>
            <a:r>
              <a:rPr lang="ar-SA" dirty="0" smtClean="0"/>
              <a:t>مكوناتها التي من الضروري الاستمرار بتضمينها في الاستراتيجية المحدثة.</a:t>
            </a:r>
          </a:p>
          <a:p>
            <a:r>
              <a:rPr lang="ar-SA" dirty="0" smtClean="0"/>
              <a:t>المكونات الغير موجودة والتي من الضروري تضمينها بالاستراتيجية المحدثة.</a:t>
            </a:r>
          </a:p>
          <a:p>
            <a:r>
              <a:rPr lang="ar-SA" dirty="0" smtClean="0"/>
              <a:t>ما هي الموارد والإمكانات اللازمة لتنفيذ الاستراتيجية</a:t>
            </a:r>
            <a:r>
              <a:rPr lang="ar-SY" dirty="0" smtClean="0"/>
              <a:t> المحدثة</a:t>
            </a:r>
            <a:r>
              <a:rPr lang="ar-SA" dirty="0" smtClean="0"/>
              <a:t> وكيف نؤمنها؟</a:t>
            </a:r>
          </a:p>
          <a:p>
            <a:r>
              <a:rPr lang="ar-SA" dirty="0" smtClean="0"/>
              <a:t>كيف نطور نظام </a:t>
            </a:r>
            <a:r>
              <a:rPr lang="ar-SA" dirty="0" err="1" smtClean="0"/>
              <a:t>حوكمة</a:t>
            </a:r>
            <a:r>
              <a:rPr lang="ar-SA" dirty="0" smtClean="0"/>
              <a:t> يسمح بتنسيق وقياس وضبط  أعمال الاستراتيجية؟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77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تقويم </a:t>
            </a:r>
            <a:r>
              <a:rPr lang="ar-SA" dirty="0" smtClean="0"/>
              <a:t>الاستراتيجية الحالية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SA" dirty="0"/>
              <a:t>تتكون الاستراتيجية </a:t>
            </a:r>
            <a:r>
              <a:rPr lang="ar-SA" dirty="0" smtClean="0"/>
              <a:t>الحالية من </a:t>
            </a:r>
            <a:r>
              <a:rPr lang="ar-SA" dirty="0"/>
              <a:t>برنامجين </a:t>
            </a:r>
            <a:r>
              <a:rPr lang="ar-SA" dirty="0" smtClean="0"/>
              <a:t>وخمس </a:t>
            </a:r>
            <a:r>
              <a:rPr lang="ar-SA" dirty="0"/>
              <a:t>مبادرات</a:t>
            </a:r>
            <a:r>
              <a:rPr lang="ar-SA" dirty="0" smtClean="0"/>
              <a:t>:</a:t>
            </a:r>
          </a:p>
          <a:p>
            <a:pPr marL="0" indent="0">
              <a:buNone/>
            </a:pPr>
            <a:r>
              <a:rPr lang="ar-SA" dirty="0" smtClean="0"/>
              <a:t>البرامج:</a:t>
            </a:r>
            <a:endParaRPr lang="ar-SA" dirty="0"/>
          </a:p>
          <a:p>
            <a:pPr marL="514350" indent="-514350">
              <a:buFont typeface="+mj-lt"/>
              <a:buAutoNum type="arabicParenR"/>
            </a:pPr>
            <a:r>
              <a:rPr lang="ar-SY" dirty="0"/>
              <a:t>برنامج إعادة هيكلة قطاع </a:t>
            </a:r>
            <a:r>
              <a:rPr lang="ar-SY" dirty="0" smtClean="0"/>
              <a:t>الاتصالات</a:t>
            </a:r>
            <a:r>
              <a:rPr lang="ar-SA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ar-SA" dirty="0" smtClean="0"/>
              <a:t>برنامج </a:t>
            </a:r>
            <a:r>
              <a:rPr lang="ar-SY" dirty="0"/>
              <a:t>بناء قطاع تقانة </a:t>
            </a:r>
            <a:r>
              <a:rPr lang="ar-SY" dirty="0" smtClean="0"/>
              <a:t>المعلومات</a:t>
            </a:r>
            <a:r>
              <a:rPr lang="ar-SA" dirty="0" smtClean="0"/>
              <a:t>.</a:t>
            </a:r>
          </a:p>
          <a:p>
            <a:pPr marL="0" indent="0">
              <a:buNone/>
            </a:pPr>
            <a:r>
              <a:rPr lang="ar-SA" dirty="0" smtClean="0"/>
              <a:t>المبادرات:</a:t>
            </a:r>
          </a:p>
          <a:p>
            <a:pPr marL="514350" indent="-514350">
              <a:buFont typeface="+mj-lt"/>
              <a:buAutoNum type="arabicParenR"/>
            </a:pPr>
            <a:r>
              <a:rPr lang="ar-SY" dirty="0"/>
              <a:t>المبادرة الوطنية للإدارة الحكومية </a:t>
            </a:r>
            <a:r>
              <a:rPr lang="ar-SY" dirty="0" smtClean="0"/>
              <a:t>الإلكترونية</a:t>
            </a:r>
            <a:r>
              <a:rPr lang="ar-SA" dirty="0" smtClean="0"/>
              <a:t>.</a:t>
            </a:r>
            <a:endParaRPr lang="ar-SY" dirty="0"/>
          </a:p>
          <a:p>
            <a:pPr marL="514350" indent="-514350">
              <a:buFont typeface="+mj-lt"/>
              <a:buAutoNum type="arabicParenR"/>
            </a:pPr>
            <a:r>
              <a:rPr lang="ar-SY" dirty="0" smtClean="0"/>
              <a:t>المبادرة </a:t>
            </a:r>
            <a:r>
              <a:rPr lang="ar-SY" dirty="0"/>
              <a:t>الوطنية للمناطق </a:t>
            </a:r>
            <a:r>
              <a:rPr lang="ar-SY" dirty="0" err="1" smtClean="0"/>
              <a:t>التقانية</a:t>
            </a:r>
            <a:r>
              <a:rPr lang="ar-SA" dirty="0" smtClean="0"/>
              <a:t>.</a:t>
            </a:r>
            <a:endParaRPr lang="ar-SY" dirty="0"/>
          </a:p>
          <a:p>
            <a:pPr marL="514350" indent="-514350">
              <a:buFont typeface="+mj-lt"/>
              <a:buAutoNum type="arabicParenR"/>
            </a:pPr>
            <a:r>
              <a:rPr lang="ar-SY" dirty="0" smtClean="0"/>
              <a:t>المبادرة </a:t>
            </a:r>
            <a:r>
              <a:rPr lang="ar-SY" dirty="0"/>
              <a:t>الوطنية لمراكز التميز </a:t>
            </a:r>
            <a:r>
              <a:rPr lang="ar-SY" dirty="0" smtClean="0"/>
              <a:t>القطاعية</a:t>
            </a:r>
            <a:r>
              <a:rPr lang="ar-SA" dirty="0" smtClean="0"/>
              <a:t>.</a:t>
            </a:r>
            <a:endParaRPr lang="ar-SY" dirty="0"/>
          </a:p>
          <a:p>
            <a:pPr marL="514350" indent="-514350">
              <a:buFont typeface="+mj-lt"/>
              <a:buAutoNum type="arabicParenR"/>
            </a:pPr>
            <a:r>
              <a:rPr lang="ar-SY" dirty="0" smtClean="0"/>
              <a:t>المبادرة </a:t>
            </a:r>
            <a:r>
              <a:rPr lang="ar-SY" dirty="0"/>
              <a:t>الوطنية لبناء </a:t>
            </a:r>
            <a:r>
              <a:rPr lang="ar-SY" dirty="0" smtClean="0"/>
              <a:t>القدرات</a:t>
            </a:r>
            <a:r>
              <a:rPr lang="ar-SA" dirty="0" smtClean="0"/>
              <a:t>.</a:t>
            </a:r>
            <a:endParaRPr lang="ar-SY" dirty="0"/>
          </a:p>
          <a:p>
            <a:pPr marL="514350" indent="-514350">
              <a:buFont typeface="+mj-lt"/>
              <a:buAutoNum type="arabicParenR"/>
            </a:pPr>
            <a:r>
              <a:rPr lang="ar-SY" dirty="0" smtClean="0"/>
              <a:t>المبادرة </a:t>
            </a:r>
            <a:r>
              <a:rPr lang="ar-SY" dirty="0"/>
              <a:t>الوطنية </a:t>
            </a:r>
            <a:r>
              <a:rPr lang="ar-SA" dirty="0" smtClean="0"/>
              <a:t>لمج</a:t>
            </a:r>
            <a:r>
              <a:rPr lang="ar-SY" dirty="0" smtClean="0"/>
              <a:t>تمع المعرفة</a:t>
            </a:r>
            <a:r>
              <a:rPr lang="ar-SA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67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تنظيم </a:t>
            </a:r>
            <a:r>
              <a:rPr lang="ar-SA" dirty="0" smtClean="0"/>
              <a:t>الاستراتيجية</a:t>
            </a:r>
            <a:r>
              <a:rPr lang="ar-SY" dirty="0" smtClean="0"/>
              <a:t> </a:t>
            </a:r>
            <a:r>
              <a:rPr lang="ar-SY" dirty="0" smtClean="0"/>
              <a:t>الحالية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يتكون كل برنامج أو مبادرة من مجموعة مشاريع.</a:t>
            </a:r>
          </a:p>
          <a:p>
            <a:endParaRPr lang="ar-SA" dirty="0"/>
          </a:p>
          <a:p>
            <a:r>
              <a:rPr lang="ar-SA" dirty="0" smtClean="0"/>
              <a:t>يتكون كل مشروع من عدة مراحل.</a:t>
            </a:r>
          </a:p>
          <a:p>
            <a:endParaRPr lang="ar-SA" dirty="0"/>
          </a:p>
          <a:p>
            <a:r>
              <a:rPr lang="ar-SA" dirty="0" smtClean="0"/>
              <a:t>هنالك مخطط زمني لتنفيذ كل برنامج أو مبادرة.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978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آلية التقويم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3600" dirty="0" smtClean="0"/>
              <a:t>إعطاء معامل أهمية لكل مرحلة ولكل مشروع.</a:t>
            </a:r>
          </a:p>
          <a:p>
            <a:r>
              <a:rPr lang="ar-SA" sz="3600" dirty="0" smtClean="0"/>
              <a:t>حساب أثر إنجاز مرحلة أو مشروع بضرب نسبة الإنجاز بمعامل الأهمية.</a:t>
            </a:r>
          </a:p>
          <a:p>
            <a:pPr marL="0" indent="0">
              <a:buNone/>
            </a:pPr>
            <a:r>
              <a:rPr lang="ar-SA" sz="3600" dirty="0" smtClean="0"/>
              <a:t>             </a:t>
            </a:r>
            <a:r>
              <a:rPr lang="ar-SA" sz="36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أثر الإنجاز = نسبة الإنجاز * معامل الأهمية</a:t>
            </a:r>
          </a:p>
          <a:p>
            <a:r>
              <a:rPr lang="ar-SA" sz="3600" dirty="0" smtClean="0"/>
              <a:t>حساب نسبة إنجاز مشروع بجمع آثار إنجاز مراحله.</a:t>
            </a:r>
          </a:p>
          <a:p>
            <a:r>
              <a:rPr lang="ar-SA" sz="3600" dirty="0" smtClean="0"/>
              <a:t>حساب نسبة إنجاز برنامج بجمع آثار إنجاز مشاريعه.</a:t>
            </a:r>
          </a:p>
          <a:p>
            <a:pPr marL="0" indent="0">
              <a:buNone/>
            </a:pPr>
            <a:r>
              <a:rPr lang="ar-SA" sz="36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           نسبة الإنجاز </a:t>
            </a:r>
            <a:r>
              <a:rPr lang="ar-SA" sz="36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= </a:t>
            </a:r>
            <a:r>
              <a:rPr lang="ar-SA" sz="360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مجموع آثار الإنجاز الفرعية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6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تقويم الاستراتيجية </a:t>
            </a:r>
            <a:r>
              <a:rPr lang="ar-SA" dirty="0" smtClean="0"/>
              <a:t>الحالية</a:t>
            </a:r>
            <a:r>
              <a:rPr lang="ar-SY" dirty="0" smtClean="0"/>
              <a:t> - عيّنة</a:t>
            </a:r>
            <a:endParaRPr lang="ar-SY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0996413"/>
              </p:ext>
            </p:extLst>
          </p:nvPr>
        </p:nvGraphicFramePr>
        <p:xfrm>
          <a:off x="179512" y="2060847"/>
          <a:ext cx="8784976" cy="4320481"/>
        </p:xfrm>
        <a:graphic>
          <a:graphicData uri="http://schemas.openxmlformats.org/drawingml/2006/table">
            <a:tbl>
              <a:tblPr rtl="1"/>
              <a:tblGrid>
                <a:gridCol w="577593"/>
                <a:gridCol w="442862"/>
                <a:gridCol w="419744"/>
                <a:gridCol w="935442"/>
                <a:gridCol w="532042"/>
                <a:gridCol w="525761"/>
                <a:gridCol w="514921"/>
                <a:gridCol w="479420"/>
                <a:gridCol w="3044406"/>
                <a:gridCol w="426798"/>
                <a:gridCol w="486758"/>
                <a:gridCol w="399229"/>
              </a:tblGrid>
              <a:tr h="597852"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البرنامج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نسبة إنجاز البرنامج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SY" sz="105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رقم المشروع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المشروع المخطط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أثر إنجاز المشروع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معامل المشروع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نسبة إنجاز المشروع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ar-SY" sz="105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رقم المرحلة</a:t>
                      </a:r>
                      <a:endParaRPr lang="en-US" sz="1050" b="1" i="0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مراحل مخططة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أثر إنجاز المرحلة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معامل المرحلة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نسبة الإنجاز المرحلة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378640">
                <a:tc rowSpan="11">
                  <a:txBody>
                    <a:bodyPr/>
                    <a:lstStyle/>
                    <a:p>
                      <a:pPr algn="ctr" rtl="1" fontAlgn="ctr"/>
                      <a:r>
                        <a:rPr lang="ar-SY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برنامج إعادة هيكلة قطاع الاتصالات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74%</a:t>
                      </a:r>
                      <a:endParaRPr lang="ar-SY" sz="105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إحداث الهيئة الناظمة لقطاع الاتصالات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705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إقرار قانون الاتصالات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32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إعادة هيكلة المؤسسة العامة للاتصالات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تعديل مرسوم إحداث المؤسسة العامة للاتصالات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6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المرحلة الأولى من إعادة هيكلة المؤسسة العامة للاتصالات: إعادة الهيكلة الاستراتيجية والتنظيمية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6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المرحلة الثانية من إعادة هيكلة المؤسسة العامة للاتصالات: إعادة الهيكلة المالية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6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المؤسسة العامة للاتصالات تعمل كشركة تجارية مملوكة من الدولة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6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تحرير قطاع الاتصالات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6%</a:t>
                      </a:r>
                      <a:endParaRPr lang="ar-SY" sz="105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30%</a:t>
                      </a:r>
                      <a:endParaRPr lang="ar-SY" sz="105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بدء دخول شركات جديدة لتقديم خدمات الإنترنت والمعطيات والخدمات ذات القيمة المضافة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32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التحضير لإطلاق المشغّل الثالث للهاتف الخلوي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32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دخول المشغّل الثالث للهاتف الخلوي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32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تحرير قطاع الاتصالات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18%</a:t>
                      </a:r>
                      <a:endParaRPr lang="ar-SY" sz="105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50%</a:t>
                      </a:r>
                      <a:endParaRPr lang="ar-SY" sz="105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444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توسيع وتحديث البنى التحتية للاتصالات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Y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r>
                        <a:rPr lang="ar-SY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توسيع المقاسم</a:t>
                      </a:r>
                      <a:br>
                        <a:rPr lang="ar-SY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ar-SY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المشروع الريفي</a:t>
                      </a:r>
                      <a:br>
                        <a:rPr lang="ar-SY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ar-SY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مشروع شبكة المعطيات العامة </a:t>
                      </a:r>
                      <a:r>
                        <a:rPr lang="en-US" sz="10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PDN2</a:t>
                      </a:r>
                    </a:p>
                    <a:p>
                      <a:pPr algn="l" rtl="0" fontAlgn="ctr"/>
                      <a:endParaRPr lang="ar-SY" sz="105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SY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89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/>
              <a:t>تحديث الاستراتيجية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8123906"/>
              </p:ext>
            </p:extLst>
          </p:nvPr>
        </p:nvGraphicFramePr>
        <p:xfrm>
          <a:off x="457200" y="2262480"/>
          <a:ext cx="8229600" cy="29667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2004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en-US" dirty="0" smtClean="0"/>
                        <a:t>2012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Y" dirty="0" smtClean="0"/>
                        <a:t>برنامج إعادة هيكلة قطاع الاتصالات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dirty="0" smtClean="0"/>
                        <a:t>تطوير الاتصالات والبريد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dirty="0" smtClean="0"/>
                        <a:t>برنامج </a:t>
                      </a:r>
                      <a:r>
                        <a:rPr lang="ar-SY" dirty="0" smtClean="0"/>
                        <a:t>بناء قطاع تقانة المعلومات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dirty="0" smtClean="0"/>
                        <a:t>تطوير تقانة المعلومات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r">
                        <a:buFont typeface="+mj-lt"/>
                        <a:buNone/>
                      </a:pPr>
                      <a:r>
                        <a:rPr lang="ar-SY" dirty="0" smtClean="0"/>
                        <a:t>المبادرة الوطنية للإدارة الحكومية الإلكترونية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dirty="0" smtClean="0"/>
                        <a:t>الحكومة الإلكترونية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Y" dirty="0" smtClean="0"/>
                        <a:t>المبادرة الوطنية للمناطق </a:t>
                      </a:r>
                      <a:r>
                        <a:rPr lang="ar-SY" dirty="0" err="1" smtClean="0"/>
                        <a:t>التقانية</a:t>
                      </a:r>
                      <a:endParaRPr lang="ar-SY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Y" dirty="0" smtClean="0"/>
                        <a:t>المبادرة الوطنية لمراكز التميز القطاعية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Y" dirty="0" smtClean="0"/>
                        <a:t>المبادرة الوطنية لبناء القدرات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dirty="0" smtClean="0"/>
                        <a:t>المبادرة الوطنية لبناء القدرات</a:t>
                      </a:r>
                      <a:endParaRPr lang="ar-S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Y" dirty="0" smtClean="0"/>
                        <a:t>المبادرة الوطنية </a:t>
                      </a:r>
                      <a:r>
                        <a:rPr lang="ar-SA" dirty="0" smtClean="0"/>
                        <a:t>لمج</a:t>
                      </a:r>
                      <a:r>
                        <a:rPr lang="ar-SY" dirty="0" smtClean="0"/>
                        <a:t>تمع المعرفة</a:t>
                      </a:r>
                      <a:endParaRPr lang="ar-S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Y" dirty="0" smtClean="0"/>
                        <a:t>المبادرة الوطنية للمحتوى الرقمي العربي</a:t>
                      </a:r>
                      <a:endParaRPr lang="ar-S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927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/>
              <a:t>تحديث </a:t>
            </a:r>
            <a:r>
              <a:rPr lang="ar-SY" dirty="0" smtClean="0"/>
              <a:t>الاستراتيجية – الاتصالات</a:t>
            </a:r>
            <a:endParaRPr lang="ar-S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13/5/2012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CAD89-0C90-4FCA-81B1-8D4B423165B4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7104954"/>
              </p:ext>
            </p:extLst>
          </p:nvPr>
        </p:nvGraphicFramePr>
        <p:xfrm>
          <a:off x="4572000" y="2060848"/>
          <a:ext cx="4270211" cy="4271718"/>
        </p:xfrm>
        <a:graphic>
          <a:graphicData uri="http://schemas.openxmlformats.org/drawingml/2006/table">
            <a:tbl>
              <a:tblPr rtl="1"/>
              <a:tblGrid>
                <a:gridCol w="795836"/>
                <a:gridCol w="1183185"/>
                <a:gridCol w="2291190"/>
              </a:tblGrid>
              <a:tr h="216024"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البرنامج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المشروع المخطط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مراحل مخططة</a:t>
                      </a:r>
                    </a:p>
                  </a:txBody>
                  <a:tcPr marL="8263" marR="8263" marT="82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349356">
                <a:tc rowSpan="11">
                  <a:txBody>
                    <a:bodyPr/>
                    <a:lstStyle/>
                    <a:p>
                      <a:pPr algn="ct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برنامج إعادة هيكلة قطاع الاتصالات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إحداث الهيئة الناظمة لقطاع الاتصالات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765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إقرار قانون الاتصالات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334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إعادة هيكلة المؤسسة العامة للاتصالات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تعديل مرسوم إحداث المؤسسة العامة للاتصالات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905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المرحلة الأولى من إعادة هيكلة المؤسسة العامة للاتصالات: إعادة الهيكلة الاستراتيجية والتنظيمية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356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المرحلة الثانية من إعادة هيكلة المؤسسة العامة للاتصالات: إعادة الهيكلة المالية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356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المؤسسة العامة للاتصالات تعمل كشركة تجارية مملوكة من الدولة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905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تحرير قطاع الاتصالات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بدء دخول شركات جديدة لتقديم خدمات الإنترنت والمعطيات والخدمات ذات القيمة المضافة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334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التحضير لإطلاق المشغّل الثالث للهاتف الخلوي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765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دخول المشغّل الثالث للهاتف الخلوي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765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تحرير قطاع الاتصالات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03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توسيع وتحديث البنى التحتية للاتصالات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8263" marR="8263" marT="826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580933"/>
              </p:ext>
            </p:extLst>
          </p:nvPr>
        </p:nvGraphicFramePr>
        <p:xfrm>
          <a:off x="467544" y="2060846"/>
          <a:ext cx="3816424" cy="4255969"/>
        </p:xfrm>
        <a:graphic>
          <a:graphicData uri="http://schemas.openxmlformats.org/drawingml/2006/table">
            <a:tbl>
              <a:tblPr rtl="1"/>
              <a:tblGrid>
                <a:gridCol w="661854"/>
                <a:gridCol w="956200"/>
                <a:gridCol w="2198370"/>
              </a:tblGrid>
              <a:tr h="194040"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القطاع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البرنامج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المشروع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347603">
                <a:tc rowSpan="11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</a:t>
                      </a:r>
                      <a:r>
                        <a:rPr lang="ar-SY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الاتصالات </a:t>
                      </a:r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والبريد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تحرير قطاع الاتصالات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تفعيل الهيئة الناظمة لقطاع الاتصالات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60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دخول المشغّل الثالث للهاتف الخلوي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9009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توسيع وتحديث البنى التحتية للاتصالات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نشر استخدام الإنترنت بالحزمة العريضة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139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رفع معدل انتشار الاتصالات النقالة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603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الاتصالات اللاسلكية التشاركية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406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شمولية الخدمة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406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تطوير الشبكة الفقارية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0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NGN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0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IPv6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0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إعادة هيكلة قطاع البريد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إصدار قانون البريد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040"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SY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تنظيم قطاع البريد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051720" y="1671191"/>
            <a:ext cx="87075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 smtClean="0"/>
              <a:t>2012</a:t>
            </a:r>
            <a:endParaRPr lang="ar-SY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372200" y="1671190"/>
            <a:ext cx="87075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 smtClean="0"/>
              <a:t>2004</a:t>
            </a:r>
            <a:endParaRPr lang="ar-SY" sz="2400" b="1" dirty="0"/>
          </a:p>
        </p:txBody>
      </p:sp>
    </p:spTree>
    <p:extLst>
      <p:ext uri="{BB962C8B-B14F-4D97-AF65-F5344CB8AC3E}">
        <p14:creationId xmlns:p14="http://schemas.microsoft.com/office/powerpoint/2010/main" val="3621315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CT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5FA436B177ADC84192D4B918C9355F99" ma:contentTypeVersion="0" ma:contentTypeDescription="إنشاء مستند جديد." ma:contentTypeScope="" ma:versionID="468ad146cd16c79cd9593ebaa6fd223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408d163d59f9091e438e5ec8852a4fa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19BAE1-7D1B-410B-80FF-399FDEBFE208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CD5AAC3-9FEB-4EA7-BD36-3A79D70805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D6DC332-835C-4E55-93C3-705AA66889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MoCT</Template>
  <TotalTime>1833</TotalTime>
  <Words>1629</Words>
  <Application>Microsoft Office PowerPoint</Application>
  <PresentationFormat>On-screen Show (4:3)</PresentationFormat>
  <Paragraphs>447</Paragraphs>
  <Slides>18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MoCT</vt:lpstr>
      <vt:lpstr>استراتيجية الاتصالات والمعلومات 2004 ... تحديثها ... حوكمتها</vt:lpstr>
      <vt:lpstr>المحتويات</vt:lpstr>
      <vt:lpstr>توجهات استراتيجية</vt:lpstr>
      <vt:lpstr>تقويم الاستراتيجية الحالية</vt:lpstr>
      <vt:lpstr>تنظيم الاستراتيجية الحالية</vt:lpstr>
      <vt:lpstr>آلية التقويم</vt:lpstr>
      <vt:lpstr>تقويم الاستراتيجية الحالية - عيّنة</vt:lpstr>
      <vt:lpstr>تحديث الاستراتيجية</vt:lpstr>
      <vt:lpstr>تحديث الاستراتيجية – الاتصالات</vt:lpstr>
      <vt:lpstr>تحديث الاستراتيجية –تقانة المعلومات</vt:lpstr>
      <vt:lpstr>تحديث الاستراتيجية – الحكومة الإلكترونية</vt:lpstr>
      <vt:lpstr>تحديث الاستراتيجية – بناء القدرات</vt:lpstr>
      <vt:lpstr>تحديث الاستراتيجية – المحتوى الرقمي</vt:lpstr>
      <vt:lpstr>نظام الحوكمة</vt:lpstr>
      <vt:lpstr>نظام القياس</vt:lpstr>
      <vt:lpstr>إعداد نظام القياس</vt:lpstr>
      <vt:lpstr>تنفيذ الحوكمة</vt:lpstr>
      <vt:lpstr>PowerPoint Presentation</vt:lpstr>
    </vt:vector>
  </TitlesOfParts>
  <Company>MoCT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تقييم استراتيجية الاتصالات والمعلومات 2004</dc:title>
  <dc:creator>أسامة أحمد</dc:creator>
  <cp:lastModifiedBy>أسامة أحمد</cp:lastModifiedBy>
  <cp:revision>62</cp:revision>
  <cp:lastPrinted>2012-05-13T10:11:47Z</cp:lastPrinted>
  <dcterms:created xsi:type="dcterms:W3CDTF">2012-05-11T11:57:19Z</dcterms:created>
  <dcterms:modified xsi:type="dcterms:W3CDTF">2012-06-06T07:30:35Z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0x0101005FA436B177ADC84192D4B918C9355F99</vt:lpwstr>
  </property>
</Properties>
</file>