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  <p:sldMasterId id="2147483703" r:id="rId2"/>
  </p:sldMasterIdLst>
  <p:notesMasterIdLst>
    <p:notesMasterId r:id="rId26"/>
  </p:notesMasterIdLst>
  <p:handoutMasterIdLst>
    <p:handoutMasterId r:id="rId27"/>
  </p:handoutMasterIdLst>
  <p:sldIdLst>
    <p:sldId id="342" r:id="rId3"/>
    <p:sldId id="310" r:id="rId4"/>
    <p:sldId id="304" r:id="rId5"/>
    <p:sldId id="320" r:id="rId6"/>
    <p:sldId id="294" r:id="rId7"/>
    <p:sldId id="321" r:id="rId8"/>
    <p:sldId id="338" r:id="rId9"/>
    <p:sldId id="339" r:id="rId10"/>
    <p:sldId id="329" r:id="rId11"/>
    <p:sldId id="330" r:id="rId12"/>
    <p:sldId id="332" r:id="rId13"/>
    <p:sldId id="340" r:id="rId14"/>
    <p:sldId id="341" r:id="rId15"/>
    <p:sldId id="337" r:id="rId16"/>
    <p:sldId id="336" r:id="rId17"/>
    <p:sldId id="333" r:id="rId18"/>
    <p:sldId id="334" r:id="rId19"/>
    <p:sldId id="344" r:id="rId20"/>
    <p:sldId id="345" r:id="rId21"/>
    <p:sldId id="346" r:id="rId22"/>
    <p:sldId id="335" r:id="rId23"/>
    <p:sldId id="343" r:id="rId24"/>
    <p:sldId id="313" r:id="rId25"/>
  </p:sldIdLst>
  <p:sldSz cx="9144000" cy="6858000" type="screen4x3"/>
  <p:notesSz cx="6883400" cy="9906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965926"/>
    <a:srgbClr val="786F44"/>
    <a:srgbClr val="625B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24" autoAdjust="0"/>
  </p:normalViewPr>
  <p:slideViewPr>
    <p:cSldViewPr>
      <p:cViewPr>
        <p:scale>
          <a:sx n="69" d="100"/>
          <a:sy n="69" d="100"/>
        </p:scale>
        <p:origin x="-140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88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Noor.Sabbagh.YC\Desktop\Presentation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Noor.Sabbagh.YC\Desktop\Presentation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H:\workshop\maram\ict%20survey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esktop\ICT%20in%20schools\final%20report\english\just%20schools%20with%20Pcs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H:\workshop\maram\ict%20survey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/>
          <a:lstStyle/>
          <a:p>
            <a:pPr>
              <a:defRPr lang="en-US" sz="2000" b="0"/>
            </a:pPr>
            <a:r>
              <a:rPr lang="en-US" sz="2000" b="0" dirty="0">
                <a:latin typeface="Calibri" pitchFamily="34" charset="0"/>
                <a:cs typeface="Calibri" pitchFamily="34" charset="0"/>
              </a:rPr>
              <a:t>ICT Employment</a:t>
            </a:r>
          </a:p>
        </c:rich>
      </c:tx>
      <c:layout>
        <c:manualLayout>
          <c:xMode val="edge"/>
          <c:yMode val="edge"/>
          <c:x val="0.3647496458675703"/>
          <c:y val="2.9711286089238842E-2"/>
        </c:manualLayout>
      </c:layout>
      <c:overlay val="0"/>
      <c:spPr>
        <a:pattFill prst="pct5">
          <a:fgClr>
            <a:schemeClr val="accent1"/>
          </a:fgClr>
          <a:bgClr>
            <a:schemeClr val="bg1"/>
          </a:bgClr>
        </a:pattFill>
      </c:spPr>
    </c:title>
    <c:autoTitleDeleted val="0"/>
    <c:view3D>
      <c:rotX val="15"/>
      <c:hPercent val="54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562814070351511"/>
          <c:y val="0.16205533596837968"/>
          <c:w val="0.84924623115578834"/>
          <c:h val="0.7391304347826085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Employment</c:v>
                </c:pt>
              </c:strCache>
            </c:strRef>
          </c:tx>
          <c:invertIfNegative val="0"/>
          <c:cat>
            <c:numRef>
              <c:f>Sheet1!$B$1:$D$1</c:f>
              <c:numCache>
                <c:formatCode>General</c:formatCode>
                <c:ptCount val="3"/>
                <c:pt idx="0">
                  <c:v>2000</c:v>
                </c:pt>
                <c:pt idx="1">
                  <c:v>2009</c:v>
                </c:pt>
                <c:pt idx="2">
                  <c:v>2011</c:v>
                </c:pt>
              </c:numCache>
            </c:numRef>
          </c:cat>
          <c:val>
            <c:numRef>
              <c:f>Sheet1!$B$2:$D$2</c:f>
              <c:numCache>
                <c:formatCode>General</c:formatCode>
                <c:ptCount val="3"/>
                <c:pt idx="0">
                  <c:v>1500</c:v>
                </c:pt>
                <c:pt idx="1">
                  <c:v>16000</c:v>
                </c:pt>
                <c:pt idx="2">
                  <c:v>35000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121993856"/>
        <c:axId val="21897600"/>
        <c:axId val="0"/>
      </c:bar3DChart>
      <c:catAx>
        <c:axId val="12199385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low"/>
        <c:crossAx val="218976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1897600"/>
        <c:scaling>
          <c:orientation val="minMax"/>
        </c:scaling>
        <c:delete val="0"/>
        <c:axPos val="l"/>
        <c:majorGridlines/>
        <c:numFmt formatCode="#,##0" sourceLinked="0"/>
        <c:majorTickMark val="out"/>
        <c:minorTickMark val="none"/>
        <c:tickLblPos val="nextTo"/>
        <c:txPr>
          <a:bodyPr rot="0" vert="horz"/>
          <a:lstStyle/>
          <a:p>
            <a:pPr>
              <a:defRPr lang="en-US" sz="1200"/>
            </a:pPr>
            <a:endParaRPr lang="en-US"/>
          </a:p>
        </c:txPr>
        <c:crossAx val="1219938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/>
          <a:lstStyle/>
          <a:p>
            <a:pPr>
              <a:defRPr lang="en-US" sz="2000" b="0"/>
            </a:pPr>
            <a:r>
              <a:rPr lang="en-US" sz="2000" b="0" dirty="0">
                <a:latin typeface="Calibri" pitchFamily="34" charset="0"/>
                <a:cs typeface="Calibri" pitchFamily="34" charset="0"/>
              </a:rPr>
              <a:t>ICT Revenues (M)</a:t>
            </a:r>
          </a:p>
        </c:rich>
      </c:tx>
      <c:layout>
        <c:manualLayout>
          <c:xMode val="edge"/>
          <c:yMode val="edge"/>
          <c:x val="0.36227456478277015"/>
          <c:y val="0.17131290653885656"/>
        </c:manualLayout>
      </c:layout>
      <c:overlay val="0"/>
    </c:title>
    <c:autoTitleDeleted val="0"/>
    <c:view3D>
      <c:rotX val="15"/>
      <c:hPercent val="54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7530864197530871"/>
          <c:y val="0.16988416988416991"/>
          <c:w val="0.8"/>
          <c:h val="0.7297297297297297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ICT Revenue</c:v>
                </c:pt>
              </c:strCache>
            </c:strRef>
          </c:tx>
          <c:invertIfNegative val="0"/>
          <c:cat>
            <c:numRef>
              <c:f>Sheet1!$B$1:$D$1</c:f>
              <c:numCache>
                <c:formatCode>General</c:formatCode>
                <c:ptCount val="3"/>
                <c:pt idx="0">
                  <c:v>2000</c:v>
                </c:pt>
                <c:pt idx="1">
                  <c:v>2009</c:v>
                </c:pt>
                <c:pt idx="2">
                  <c:v>2011</c:v>
                </c:pt>
              </c:numCache>
            </c:numRef>
          </c:cat>
          <c:val>
            <c:numRef>
              <c:f>Sheet1!$B$2:$D$2</c:f>
              <c:numCache>
                <c:formatCode>General</c:formatCode>
                <c:ptCount val="3"/>
                <c:pt idx="0">
                  <c:v>530000</c:v>
                </c:pt>
                <c:pt idx="1">
                  <c:v>2300000</c:v>
                </c:pt>
                <c:pt idx="2">
                  <c:v>3000000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94721536"/>
        <c:axId val="94723072"/>
        <c:axId val="0"/>
      </c:bar3DChart>
      <c:catAx>
        <c:axId val="9472153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low"/>
        <c:crossAx val="947230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4723072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9472153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>
              <a:defRPr lang="en-US" sz="2000" b="0"/>
            </a:pPr>
            <a:r>
              <a:rPr lang="en-US" sz="2000" b="0" dirty="0">
                <a:latin typeface="Calibri" pitchFamily="34" charset="0"/>
                <a:cs typeface="Calibri" pitchFamily="34" charset="0"/>
              </a:rPr>
              <a:t>Internet User Penetration (%)</a:t>
            </a:r>
          </a:p>
        </c:rich>
      </c:tx>
      <c:layout>
        <c:manualLayout>
          <c:xMode val="edge"/>
          <c:yMode val="edge"/>
          <c:x val="0.20833333333333351"/>
          <c:y val="2.8731282690383157E-2"/>
        </c:manualLayout>
      </c:layout>
      <c:overlay val="0"/>
    </c:title>
    <c:autoTitleDeleted val="0"/>
    <c:view3D>
      <c:rotX val="15"/>
      <c:hPercent val="54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4039408866995093E-2"/>
          <c:y val="0.16602316602316602"/>
          <c:w val="0.91133004926108352"/>
          <c:h val="0.7335907335907431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Internet Penetration</c:v>
                </c:pt>
              </c:strCache>
            </c:strRef>
          </c:tx>
          <c:invertIfNegative val="0"/>
          <c:cat>
            <c:numRef>
              <c:f>Sheet1!$B$1:$D$1</c:f>
              <c:numCache>
                <c:formatCode>General</c:formatCode>
                <c:ptCount val="3"/>
                <c:pt idx="0">
                  <c:v>2000</c:v>
                </c:pt>
                <c:pt idx="1">
                  <c:v>2009</c:v>
                </c:pt>
                <c:pt idx="2">
                  <c:v>2011</c:v>
                </c:pt>
              </c:numCache>
            </c:numRef>
          </c:cat>
          <c:val>
            <c:numRef>
              <c:f>Sheet1!$B$2:$D$2</c:f>
              <c:numCache>
                <c:formatCode>General</c:formatCode>
                <c:ptCount val="3"/>
                <c:pt idx="0">
                  <c:v>2</c:v>
                </c:pt>
                <c:pt idx="1">
                  <c:v>35</c:v>
                </c:pt>
                <c:pt idx="2">
                  <c:v>50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109235200"/>
        <c:axId val="109236992"/>
        <c:axId val="0"/>
      </c:bar3DChart>
      <c:catAx>
        <c:axId val="10923520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low"/>
        <c:crossAx val="1092369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9236992"/>
        <c:scaling>
          <c:orientation val="minMax"/>
        </c:scaling>
        <c:delete val="0"/>
        <c:axPos val="l"/>
        <c:majorGridlines/>
        <c:numFmt formatCode="General" sourceLinked="0"/>
        <c:majorTickMark val="out"/>
        <c:minorTickMark val="none"/>
        <c:tickLblPos val="nextTo"/>
        <c:txPr>
          <a:bodyPr rot="0" vert="horz"/>
          <a:lstStyle/>
          <a:p>
            <a:pPr>
              <a:defRPr lang="en-US" sz="1200"/>
            </a:pPr>
            <a:endParaRPr lang="en-US"/>
          </a:p>
        </c:txPr>
        <c:crossAx val="1092352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336699"/>
            </a:solidFill>
            <a:ln>
              <a:solidFill>
                <a:srgbClr val="B4CDE6"/>
              </a:solidFill>
            </a:ln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Sheet1!$I$8:$J$8</c:f>
              <c:strCache>
                <c:ptCount val="2"/>
                <c:pt idx="0">
                  <c:v>Productvity</c:v>
                </c:pt>
                <c:pt idx="1">
                  <c:v>Labor Productivty </c:v>
                </c:pt>
              </c:strCache>
            </c:strRef>
          </c:cat>
          <c:val>
            <c:numRef>
              <c:f>Sheet1!$I$9:$J$9</c:f>
              <c:numCache>
                <c:formatCode>0.00%</c:formatCode>
                <c:ptCount val="2"/>
                <c:pt idx="0">
                  <c:v>0.13900000000000001</c:v>
                </c:pt>
                <c:pt idx="1">
                  <c:v>0.22100000000000009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8433024"/>
        <c:axId val="68434560"/>
      </c:barChart>
      <c:catAx>
        <c:axId val="68433024"/>
        <c:scaling>
          <c:orientation val="minMax"/>
        </c:scaling>
        <c:delete val="0"/>
        <c:axPos val="b"/>
        <c:majorTickMark val="out"/>
        <c:minorTickMark val="none"/>
        <c:tickLblPos val="nextTo"/>
        <c:crossAx val="68434560"/>
        <c:crosses val="autoZero"/>
        <c:auto val="1"/>
        <c:lblAlgn val="ctr"/>
        <c:lblOffset val="100"/>
        <c:noMultiLvlLbl val="0"/>
      </c:catAx>
      <c:valAx>
        <c:axId val="68434560"/>
        <c:scaling>
          <c:orientation val="minMax"/>
        </c:scaling>
        <c:delete val="0"/>
        <c:axPos val="l"/>
        <c:numFmt formatCode="0%" sourceLinked="0"/>
        <c:majorTickMark val="out"/>
        <c:minorTickMark val="none"/>
        <c:tickLblPos val="nextTo"/>
        <c:crossAx val="6843302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05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16666666666669"/>
          <c:y val="3.9131066063550601E-2"/>
          <c:w val="0.86183333333333478"/>
          <c:h val="0.8458334729435430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16,650 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51,600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15,904 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Sheet1!$O$37:$Q$37</c:f>
              <c:strCache>
                <c:ptCount val="3"/>
                <c:pt idx="0">
                  <c:v>Direct Employment</c:v>
                </c:pt>
                <c:pt idx="1">
                  <c:v>Indirect Employment</c:v>
                </c:pt>
                <c:pt idx="2">
                  <c:v>Induced Employment</c:v>
                </c:pt>
              </c:strCache>
            </c:strRef>
          </c:cat>
          <c:val>
            <c:numRef>
              <c:f>Sheet1!$O$38:$Q$38</c:f>
              <c:numCache>
                <c:formatCode>#,##0</c:formatCode>
                <c:ptCount val="3"/>
                <c:pt idx="0">
                  <c:v>16253</c:v>
                </c:pt>
                <c:pt idx="1">
                  <c:v>49855</c:v>
                </c:pt>
                <c:pt idx="2">
                  <c:v>15366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8454656"/>
        <c:axId val="68460544"/>
      </c:barChart>
      <c:catAx>
        <c:axId val="68454656"/>
        <c:scaling>
          <c:orientation val="minMax"/>
        </c:scaling>
        <c:delete val="0"/>
        <c:axPos val="b"/>
        <c:majorTickMark val="out"/>
        <c:minorTickMark val="none"/>
        <c:tickLblPos val="nextTo"/>
        <c:crossAx val="68460544"/>
        <c:crosses val="autoZero"/>
        <c:auto val="1"/>
        <c:lblAlgn val="ctr"/>
        <c:lblOffset val="100"/>
        <c:noMultiLvlLbl val="0"/>
      </c:catAx>
      <c:valAx>
        <c:axId val="68460544"/>
        <c:scaling>
          <c:orientation val="minMax"/>
        </c:scaling>
        <c:delete val="0"/>
        <c:axPos val="l"/>
        <c:numFmt formatCode="#,##0" sourceLinked="1"/>
        <c:majorTickMark val="out"/>
        <c:minorTickMark val="none"/>
        <c:tickLblPos val="nextTo"/>
        <c:crossAx val="6845465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'#schools own one or more'!$B$6:$B$9</c:f>
              <c:strCache>
                <c:ptCount val="4"/>
                <c:pt idx="0">
                  <c:v>Public schools</c:v>
                </c:pt>
                <c:pt idx="1">
                  <c:v>Private schools</c:v>
                </c:pt>
                <c:pt idx="2">
                  <c:v>UNRWA schools</c:v>
                </c:pt>
                <c:pt idx="3">
                  <c:v>All schools</c:v>
                </c:pt>
              </c:strCache>
            </c:strRef>
          </c:cat>
          <c:val>
            <c:numRef>
              <c:f>'#schools own one or more'!$AS$6:$AS$9</c:f>
              <c:numCache>
                <c:formatCode>0%</c:formatCode>
                <c:ptCount val="4"/>
                <c:pt idx="0">
                  <c:v>0.83017785427423985</c:v>
                </c:pt>
                <c:pt idx="1">
                  <c:v>0.94132653061224458</c:v>
                </c:pt>
                <c:pt idx="2">
                  <c:v>0.95857988165680474</c:v>
                </c:pt>
                <c:pt idx="3">
                  <c:v>0.85469700382969271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62460672"/>
        <c:axId val="62462208"/>
      </c:barChart>
      <c:catAx>
        <c:axId val="62460672"/>
        <c:scaling>
          <c:orientation val="minMax"/>
        </c:scaling>
        <c:delete val="0"/>
        <c:axPos val="b"/>
        <c:majorTickMark val="out"/>
        <c:minorTickMark val="none"/>
        <c:tickLblPos val="nextTo"/>
        <c:crossAx val="62462208"/>
        <c:crosses val="autoZero"/>
        <c:auto val="1"/>
        <c:lblAlgn val="ctr"/>
        <c:lblOffset val="100"/>
        <c:noMultiLvlLbl val="0"/>
      </c:catAx>
      <c:valAx>
        <c:axId val="62462208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crossAx val="624606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6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'PCs and students'!$G$4</c:f>
              <c:strCache>
                <c:ptCount val="1"/>
                <c:pt idx="0">
                  <c:v>Student/ PC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-4.96657115568291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"/>
                  <c:y val="-6.11270296084049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"/>
                  <c:y val="-2.29226361031518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-4.58452722063037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'PCs and students'!$C$5:$C$8</c:f>
              <c:strCache>
                <c:ptCount val="4"/>
                <c:pt idx="0">
                  <c:v>Public schools</c:v>
                </c:pt>
                <c:pt idx="1">
                  <c:v>Private schools</c:v>
                </c:pt>
                <c:pt idx="2">
                  <c:v>UNRWA schools</c:v>
                </c:pt>
                <c:pt idx="3">
                  <c:v>Total schools</c:v>
                </c:pt>
              </c:strCache>
            </c:strRef>
          </c:cat>
          <c:val>
            <c:numRef>
              <c:f>'PCs and students'!$G$5:$G$8</c:f>
              <c:numCache>
                <c:formatCode>_(* #,##0.0_);_(* \(#,##0.0\);_(* "-"??_);_(@_)</c:formatCode>
                <c:ptCount val="4"/>
                <c:pt idx="0">
                  <c:v>14.24465465674341</c:v>
                </c:pt>
                <c:pt idx="1">
                  <c:v>12.148692565371718</c:v>
                </c:pt>
                <c:pt idx="2">
                  <c:v>28.81625258799172</c:v>
                </c:pt>
                <c:pt idx="3">
                  <c:v>14.394872062663183</c:v>
                </c:pt>
              </c:numCache>
            </c:numRef>
          </c:val>
        </c:ser>
        <c:ser>
          <c:idx val="1"/>
          <c:order val="1"/>
          <c:tx>
            <c:strRef>
              <c:f>'PCs and students'!$H$4</c:f>
              <c:strCache>
                <c:ptCount val="1"/>
                <c:pt idx="0">
                  <c:v>Student/ PC (just in the schools that own PC )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6666666666666701E-2"/>
                  <c:y val="-6.87679083094555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8.3333333333334026E-3"/>
                  <c:y val="-8.02292263610315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1574930560864448E-2"/>
                  <c:y val="-3.21818711755718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6666666666666781E-2"/>
                  <c:y val="-5.73065902578801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'PCs and students'!$C$5:$C$8</c:f>
              <c:strCache>
                <c:ptCount val="4"/>
                <c:pt idx="0">
                  <c:v>Public schools</c:v>
                </c:pt>
                <c:pt idx="1">
                  <c:v>Private schools</c:v>
                </c:pt>
                <c:pt idx="2">
                  <c:v>UNRWA schools</c:v>
                </c:pt>
                <c:pt idx="3">
                  <c:v>Total schools</c:v>
                </c:pt>
              </c:strCache>
            </c:strRef>
          </c:cat>
          <c:val>
            <c:numRef>
              <c:f>'PCs and students'!$H$5:$H$8</c:f>
              <c:numCache>
                <c:formatCode>_(* #,##0.0_);_(* \(#,##0.0\);_(* "-"??_);_(@_)</c:formatCode>
                <c:ptCount val="4"/>
                <c:pt idx="0">
                  <c:v>14.166627251860652</c:v>
                </c:pt>
                <c:pt idx="1">
                  <c:v>11.943852807359654</c:v>
                </c:pt>
                <c:pt idx="2">
                  <c:v>28.81625258799172</c:v>
                </c:pt>
                <c:pt idx="3">
                  <c:v>14.293503916449104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73883008"/>
        <c:axId val="73897088"/>
      </c:barChart>
      <c:catAx>
        <c:axId val="738830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73897088"/>
        <c:crosses val="autoZero"/>
        <c:auto val="1"/>
        <c:lblAlgn val="ctr"/>
        <c:lblOffset val="100"/>
        <c:noMultiLvlLbl val="0"/>
      </c:catAx>
      <c:valAx>
        <c:axId val="73897088"/>
        <c:scaling>
          <c:orientation val="minMax"/>
        </c:scaling>
        <c:delete val="0"/>
        <c:axPos val="l"/>
        <c:numFmt formatCode="_(* #,##0.0_);_(* \(#,##0.0\);_(* &quot;-&quot;??_);_(@_)" sourceLinked="1"/>
        <c:majorTickMark val="out"/>
        <c:minorTickMark val="none"/>
        <c:tickLblPos val="nextTo"/>
        <c:crossAx val="73883008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</c:spPr>
          <c:invertIfNegative val="0"/>
          <c:cat>
            <c:strRef>
              <c:f>Eduwavenew!$B$114:$B$117</c:f>
              <c:strCache>
                <c:ptCount val="4"/>
                <c:pt idx="0">
                  <c:v>Public schools</c:v>
                </c:pt>
                <c:pt idx="1">
                  <c:v>Private schools</c:v>
                </c:pt>
                <c:pt idx="2">
                  <c:v>UNRWA schools</c:v>
                </c:pt>
                <c:pt idx="3">
                  <c:v>Total schools</c:v>
                </c:pt>
              </c:strCache>
            </c:strRef>
          </c:cat>
          <c:val>
            <c:numRef>
              <c:f>Eduwavenew!$C$114:$C$117</c:f>
              <c:numCache>
                <c:formatCode>0%</c:formatCode>
                <c:ptCount val="4"/>
                <c:pt idx="0">
                  <c:v>0.95023014959723673</c:v>
                </c:pt>
                <c:pt idx="1">
                  <c:v>0.98975672215108834</c:v>
                </c:pt>
                <c:pt idx="2">
                  <c:v>1</c:v>
                </c:pt>
                <c:pt idx="3">
                  <c:v>0.95908679927667251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73918720"/>
        <c:axId val="73920512"/>
      </c:barChart>
      <c:catAx>
        <c:axId val="739187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73920512"/>
        <c:crosses val="autoZero"/>
        <c:auto val="1"/>
        <c:lblAlgn val="ctr"/>
        <c:lblOffset val="100"/>
        <c:noMultiLvlLbl val="0"/>
      </c:catAx>
      <c:valAx>
        <c:axId val="73920512"/>
        <c:scaling>
          <c:orientation val="minMax"/>
          <c:max val="1.01"/>
        </c:scaling>
        <c:delete val="0"/>
        <c:axPos val="l"/>
        <c:numFmt formatCode="0%" sourceLinked="1"/>
        <c:majorTickMark val="out"/>
        <c:minorTickMark val="none"/>
        <c:tickLblPos val="nextTo"/>
        <c:crossAx val="7391872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EE17E2-8881-48F6-AA85-12050CABEB7A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37066521-707E-4D72-AF96-60467B073133}">
      <dgm:prSet phldrT="[Text]" custT="1"/>
      <dgm:spPr/>
      <dgm:t>
        <a:bodyPr/>
        <a:lstStyle/>
        <a:p>
          <a:r>
            <a:rPr lang="en-US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Vision of His Majesty King Abdullah II </a:t>
          </a:r>
          <a:endParaRPr lang="en-US" sz="2000" dirty="0">
            <a:latin typeface="Arial" pitchFamily="34" charset="0"/>
            <a:cs typeface="Arial" pitchFamily="34" charset="0"/>
          </a:endParaRPr>
        </a:p>
      </dgm:t>
    </dgm:pt>
    <dgm:pt modelId="{4F2B2659-1D07-4955-8E85-38F36C100C3A}" type="parTrans" cxnId="{203135AF-C57D-4895-A310-FD89C01C3873}">
      <dgm:prSet/>
      <dgm:spPr/>
      <dgm:t>
        <a:bodyPr/>
        <a:lstStyle/>
        <a:p>
          <a:endParaRPr lang="en-US"/>
        </a:p>
      </dgm:t>
    </dgm:pt>
    <dgm:pt modelId="{DB445939-AD5D-4ABD-A7C7-69B0EC0A02B2}" type="sibTrans" cxnId="{203135AF-C57D-4895-A310-FD89C01C3873}">
      <dgm:prSet/>
      <dgm:spPr/>
      <dgm:t>
        <a:bodyPr/>
        <a:lstStyle/>
        <a:p>
          <a:endParaRPr lang="en-US"/>
        </a:p>
      </dgm:t>
    </dgm:pt>
    <dgm:pt modelId="{E13963D1-2E02-4F23-8206-4AD47E498AB4}">
      <dgm:prSet phldrT="[Text]" custT="1"/>
      <dgm:spPr/>
      <dgm:t>
        <a:bodyPr/>
        <a:lstStyle/>
        <a:p>
          <a:r>
            <a:rPr lang="en-US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Private Sector Leadership &amp;</a:t>
          </a:r>
          <a:endParaRPr lang="en-US" sz="2000" dirty="0" smtClean="0">
            <a:latin typeface="Arial" pitchFamily="34" charset="0"/>
            <a:cs typeface="Arial" pitchFamily="34" charset="0"/>
          </a:endParaRPr>
        </a:p>
        <a:p>
          <a:pPr rtl="0"/>
          <a:r>
            <a:rPr lang="en-US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Partnership with Government</a:t>
          </a:r>
          <a:endParaRPr lang="en-US" sz="2000" dirty="0">
            <a:latin typeface="Arial" pitchFamily="34" charset="0"/>
            <a:cs typeface="Arial" pitchFamily="34" charset="0"/>
          </a:endParaRPr>
        </a:p>
      </dgm:t>
    </dgm:pt>
    <dgm:pt modelId="{E1BB6431-5C4B-46A5-BBF6-801C2491184F}" type="parTrans" cxnId="{6D66AF0E-1075-4264-9ECE-D0474C1A41A6}">
      <dgm:prSet/>
      <dgm:spPr/>
      <dgm:t>
        <a:bodyPr/>
        <a:lstStyle/>
        <a:p>
          <a:endParaRPr lang="en-US"/>
        </a:p>
      </dgm:t>
    </dgm:pt>
    <dgm:pt modelId="{0941A813-D2B9-4521-9E01-44689E473CB0}" type="sibTrans" cxnId="{6D66AF0E-1075-4264-9ECE-D0474C1A41A6}">
      <dgm:prSet/>
      <dgm:spPr/>
      <dgm:t>
        <a:bodyPr/>
        <a:lstStyle/>
        <a:p>
          <a:endParaRPr lang="en-US"/>
        </a:p>
      </dgm:t>
    </dgm:pt>
    <dgm:pt modelId="{0DD46653-41B7-4FB8-AC3B-153A85F14D11}">
      <dgm:prSet phldrT="[Text]" custT="1"/>
      <dgm:spPr/>
      <dgm:t>
        <a:bodyPr/>
        <a:lstStyle/>
        <a:p>
          <a:r>
            <a:rPr lang="en-US" sz="2400" b="1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R</a:t>
          </a:r>
          <a:r>
            <a:rPr lang="en-US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egulatory Framework</a:t>
          </a:r>
          <a:endParaRPr lang="en-US" sz="2000" dirty="0" smtClean="0">
            <a:latin typeface="Arial" pitchFamily="34" charset="0"/>
            <a:cs typeface="Arial" pitchFamily="34" charset="0"/>
          </a:endParaRPr>
        </a:p>
        <a:p>
          <a:r>
            <a:rPr lang="en-US" sz="2400" b="1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E</a:t>
          </a:r>
          <a:r>
            <a:rPr lang="en-US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nabling Environment and Infrastructure</a:t>
          </a:r>
          <a:endParaRPr lang="en-US" sz="2000" dirty="0" smtClean="0">
            <a:latin typeface="Arial" pitchFamily="34" charset="0"/>
            <a:cs typeface="Arial" pitchFamily="34" charset="0"/>
          </a:endParaRPr>
        </a:p>
        <a:p>
          <a:r>
            <a:rPr lang="en-US" sz="2400" b="1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A</a:t>
          </a:r>
          <a:r>
            <a:rPr lang="en-US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dvancement of National IT Programs</a:t>
          </a:r>
          <a:endParaRPr lang="en-US" sz="2000" dirty="0" smtClean="0">
            <a:latin typeface="Arial" pitchFamily="34" charset="0"/>
            <a:cs typeface="Arial" pitchFamily="34" charset="0"/>
          </a:endParaRPr>
        </a:p>
        <a:p>
          <a:r>
            <a:rPr lang="en-US" sz="2400" b="1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C</a:t>
          </a:r>
          <a:r>
            <a:rPr lang="en-US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apital and Finance</a:t>
          </a:r>
          <a:endParaRPr lang="en-US" sz="2000" dirty="0" smtClean="0">
            <a:latin typeface="Arial" pitchFamily="34" charset="0"/>
            <a:cs typeface="Arial" pitchFamily="34" charset="0"/>
          </a:endParaRPr>
        </a:p>
        <a:p>
          <a:r>
            <a:rPr lang="en-US" sz="2400" b="1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H</a:t>
          </a:r>
          <a:r>
            <a:rPr lang="en-US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uman Resources Development</a:t>
          </a:r>
          <a:endParaRPr lang="en-US" sz="2000" dirty="0">
            <a:latin typeface="Arial" pitchFamily="34" charset="0"/>
            <a:cs typeface="Arial" pitchFamily="34" charset="0"/>
          </a:endParaRPr>
        </a:p>
      </dgm:t>
    </dgm:pt>
    <dgm:pt modelId="{0F8736E1-CDFC-4F34-97C2-5BF1609DE5B4}" type="parTrans" cxnId="{DC374C6B-1101-47FD-B69E-A9DA3DBCE493}">
      <dgm:prSet/>
      <dgm:spPr/>
      <dgm:t>
        <a:bodyPr/>
        <a:lstStyle/>
        <a:p>
          <a:endParaRPr lang="en-US"/>
        </a:p>
      </dgm:t>
    </dgm:pt>
    <dgm:pt modelId="{D78B3C65-3312-44F6-B26A-E9EAFBCEDD59}" type="sibTrans" cxnId="{DC374C6B-1101-47FD-B69E-A9DA3DBCE493}">
      <dgm:prSet/>
      <dgm:spPr/>
      <dgm:t>
        <a:bodyPr/>
        <a:lstStyle/>
        <a:p>
          <a:endParaRPr lang="en-US"/>
        </a:p>
      </dgm:t>
    </dgm:pt>
    <dgm:pt modelId="{989E9CA5-7365-485B-9EDC-2477A242909C}" type="pres">
      <dgm:prSet presAssocID="{CAEE17E2-8881-48F6-AA85-12050CABEB7A}" presName="arrowDiagram" presStyleCnt="0">
        <dgm:presLayoutVars>
          <dgm:chMax val="5"/>
          <dgm:dir/>
          <dgm:resizeHandles val="exact"/>
        </dgm:presLayoutVars>
      </dgm:prSet>
      <dgm:spPr/>
    </dgm:pt>
    <dgm:pt modelId="{067F3434-D089-4807-996B-F598BFABBF4B}" type="pres">
      <dgm:prSet presAssocID="{CAEE17E2-8881-48F6-AA85-12050CABEB7A}" presName="arrow" presStyleLbl="bgShp" presStyleIdx="0" presStyleCnt="1" custScaleX="110526" custScaleY="99502"/>
      <dgm:spPr/>
    </dgm:pt>
    <dgm:pt modelId="{D7C46DF4-9346-447A-A833-2ECA9E108523}" type="pres">
      <dgm:prSet presAssocID="{CAEE17E2-8881-48F6-AA85-12050CABEB7A}" presName="arrowDiagram3" presStyleCnt="0"/>
      <dgm:spPr/>
    </dgm:pt>
    <dgm:pt modelId="{09B4B893-3F9B-41E4-8B48-34E6B74EE45E}" type="pres">
      <dgm:prSet presAssocID="{37066521-707E-4D72-AF96-60467B073133}" presName="bullet3a" presStyleLbl="node1" presStyleIdx="0" presStyleCnt="3" custLinFactNeighborX="-45648" custLinFactNeighborY="-55347"/>
      <dgm:spPr/>
    </dgm:pt>
    <dgm:pt modelId="{ABB679D5-3A36-495B-B639-A31DCEAFFF00}" type="pres">
      <dgm:prSet presAssocID="{37066521-707E-4D72-AF96-60467B073133}" presName="textBox3a" presStyleLbl="revTx" presStyleIdx="0" presStyleCnt="3" custScaleX="145652" custScaleY="140261" custLinFactNeighborX="-38073" custLinFactNeighborY="-3189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432DD5-8079-4755-82CE-2BA0ADBCB80E}" type="pres">
      <dgm:prSet presAssocID="{E13963D1-2E02-4F23-8206-4AD47E498AB4}" presName="bullet3b" presStyleLbl="node1" presStyleIdx="1" presStyleCnt="3"/>
      <dgm:spPr/>
    </dgm:pt>
    <dgm:pt modelId="{59F2DCA2-2F01-4FCB-BFC1-C700CDF9A168}" type="pres">
      <dgm:prSet presAssocID="{E13963D1-2E02-4F23-8206-4AD47E498AB4}" presName="textBox3b" presStyleLbl="revTx" presStyleIdx="1" presStyleCnt="3" custScaleY="68343" custLinFactNeighborX="-29441" custLinFactNeighborY="-7859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7C5FF5-D08B-41F3-8754-6071725EEAB0}" type="pres">
      <dgm:prSet presAssocID="{0DD46653-41B7-4FB8-AC3B-153A85F14D11}" presName="bullet3c" presStyleLbl="node1" presStyleIdx="2" presStyleCnt="3"/>
      <dgm:spPr/>
    </dgm:pt>
    <dgm:pt modelId="{97861146-3843-4575-956F-BBCF325424AB}" type="pres">
      <dgm:prSet presAssocID="{0DD46653-41B7-4FB8-AC3B-153A85F14D11}" presName="textBox3c" presStyleLbl="revTx" presStyleIdx="2" presStyleCnt="3" custScaleX="149013" custLinFactNeighborX="2878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53FEDFB-E9E5-4721-8060-F605B123705A}" type="presOf" srcId="{CAEE17E2-8881-48F6-AA85-12050CABEB7A}" destId="{989E9CA5-7365-485B-9EDC-2477A242909C}" srcOrd="0" destOrd="0" presId="urn:microsoft.com/office/officeart/2005/8/layout/arrow2"/>
    <dgm:cxn modelId="{DEC8DA21-89EE-4718-BC3B-D0BB47C74D46}" type="presOf" srcId="{37066521-707E-4D72-AF96-60467B073133}" destId="{ABB679D5-3A36-495B-B639-A31DCEAFFF00}" srcOrd="0" destOrd="0" presId="urn:microsoft.com/office/officeart/2005/8/layout/arrow2"/>
    <dgm:cxn modelId="{2014F812-C9DE-4FF9-B351-88F2C80391F6}" type="presOf" srcId="{0DD46653-41B7-4FB8-AC3B-153A85F14D11}" destId="{97861146-3843-4575-956F-BBCF325424AB}" srcOrd="0" destOrd="0" presId="urn:microsoft.com/office/officeart/2005/8/layout/arrow2"/>
    <dgm:cxn modelId="{203135AF-C57D-4895-A310-FD89C01C3873}" srcId="{CAEE17E2-8881-48F6-AA85-12050CABEB7A}" destId="{37066521-707E-4D72-AF96-60467B073133}" srcOrd="0" destOrd="0" parTransId="{4F2B2659-1D07-4955-8E85-38F36C100C3A}" sibTransId="{DB445939-AD5D-4ABD-A7C7-69B0EC0A02B2}"/>
    <dgm:cxn modelId="{6D66AF0E-1075-4264-9ECE-D0474C1A41A6}" srcId="{CAEE17E2-8881-48F6-AA85-12050CABEB7A}" destId="{E13963D1-2E02-4F23-8206-4AD47E498AB4}" srcOrd="1" destOrd="0" parTransId="{E1BB6431-5C4B-46A5-BBF6-801C2491184F}" sibTransId="{0941A813-D2B9-4521-9E01-44689E473CB0}"/>
    <dgm:cxn modelId="{DC374C6B-1101-47FD-B69E-A9DA3DBCE493}" srcId="{CAEE17E2-8881-48F6-AA85-12050CABEB7A}" destId="{0DD46653-41B7-4FB8-AC3B-153A85F14D11}" srcOrd="2" destOrd="0" parTransId="{0F8736E1-CDFC-4F34-97C2-5BF1609DE5B4}" sibTransId="{D78B3C65-3312-44F6-B26A-E9EAFBCEDD59}"/>
    <dgm:cxn modelId="{D810118E-17AC-4BAA-9E49-C119B8412051}" type="presOf" srcId="{E13963D1-2E02-4F23-8206-4AD47E498AB4}" destId="{59F2DCA2-2F01-4FCB-BFC1-C700CDF9A168}" srcOrd="0" destOrd="0" presId="urn:microsoft.com/office/officeart/2005/8/layout/arrow2"/>
    <dgm:cxn modelId="{C828165E-972A-492A-BB3D-7E92213D7790}" type="presParOf" srcId="{989E9CA5-7365-485B-9EDC-2477A242909C}" destId="{067F3434-D089-4807-996B-F598BFABBF4B}" srcOrd="0" destOrd="0" presId="urn:microsoft.com/office/officeart/2005/8/layout/arrow2"/>
    <dgm:cxn modelId="{78581B68-C841-442C-A233-107E86CDBF68}" type="presParOf" srcId="{989E9CA5-7365-485B-9EDC-2477A242909C}" destId="{D7C46DF4-9346-447A-A833-2ECA9E108523}" srcOrd="1" destOrd="0" presId="urn:microsoft.com/office/officeart/2005/8/layout/arrow2"/>
    <dgm:cxn modelId="{1FC4F59D-85C5-422F-8CDF-5A3964F9E206}" type="presParOf" srcId="{D7C46DF4-9346-447A-A833-2ECA9E108523}" destId="{09B4B893-3F9B-41E4-8B48-34E6B74EE45E}" srcOrd="0" destOrd="0" presId="urn:microsoft.com/office/officeart/2005/8/layout/arrow2"/>
    <dgm:cxn modelId="{75A470AD-5223-41DF-B3CA-364C5CD7C4EB}" type="presParOf" srcId="{D7C46DF4-9346-447A-A833-2ECA9E108523}" destId="{ABB679D5-3A36-495B-B639-A31DCEAFFF00}" srcOrd="1" destOrd="0" presId="urn:microsoft.com/office/officeart/2005/8/layout/arrow2"/>
    <dgm:cxn modelId="{7B00C3DC-0284-4D5B-86A0-7B13F26C5DCE}" type="presParOf" srcId="{D7C46DF4-9346-447A-A833-2ECA9E108523}" destId="{3D432DD5-8079-4755-82CE-2BA0ADBCB80E}" srcOrd="2" destOrd="0" presId="urn:microsoft.com/office/officeart/2005/8/layout/arrow2"/>
    <dgm:cxn modelId="{7C48C4BB-BB0F-4B0A-BAB2-DB521F37F01E}" type="presParOf" srcId="{D7C46DF4-9346-447A-A833-2ECA9E108523}" destId="{59F2DCA2-2F01-4FCB-BFC1-C700CDF9A168}" srcOrd="3" destOrd="0" presId="urn:microsoft.com/office/officeart/2005/8/layout/arrow2"/>
    <dgm:cxn modelId="{B751B244-C2B4-41B8-8AB0-1F5965841673}" type="presParOf" srcId="{D7C46DF4-9346-447A-A833-2ECA9E108523}" destId="{907C5FF5-D08B-41F3-8754-6071725EEAB0}" srcOrd="4" destOrd="0" presId="urn:microsoft.com/office/officeart/2005/8/layout/arrow2"/>
    <dgm:cxn modelId="{FE7288F1-9047-4B84-BA44-2598A407428C}" type="presParOf" srcId="{D7C46DF4-9346-447A-A833-2ECA9E108523}" destId="{97861146-3843-4575-956F-BBCF325424AB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B8F8512-613A-4922-8EDC-2F09F54A1647}" type="doc">
      <dgm:prSet loTypeId="urn:microsoft.com/office/officeart/2005/8/layout/cycle8" loCatId="cycl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D73F7F55-0471-41FE-823F-BA582EEE5AF6}">
      <dgm:prSet phldrT="[Text]" custT="1"/>
      <dgm:spPr/>
      <dgm:t>
        <a:bodyPr/>
        <a:lstStyle/>
        <a:p>
          <a:r>
            <a:rPr lang="en-US" sz="2400" dirty="0" smtClean="0">
              <a:solidFill>
                <a:schemeClr val="tx1"/>
              </a:solidFill>
            </a:rPr>
            <a:t>35,000 jobs</a:t>
          </a:r>
          <a:endParaRPr lang="en-US" sz="2400" dirty="0">
            <a:solidFill>
              <a:schemeClr val="tx1"/>
            </a:solidFill>
          </a:endParaRPr>
        </a:p>
      </dgm:t>
    </dgm:pt>
    <dgm:pt modelId="{D90B664A-D618-4B04-826D-8FD98D5E141A}" type="parTrans" cxnId="{1D8F7C37-91B9-4C63-95D2-D7B22ACE6F22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C608CDD8-A6CE-4A15-A63B-D935C98BDF72}" type="sibTrans" cxnId="{1D8F7C37-91B9-4C63-95D2-D7B22ACE6F22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0BCEA70-8748-44CF-8CA1-F1F9998FA216}">
      <dgm:prSet phldrT="[Text]" custT="1"/>
      <dgm:spPr/>
      <dgm:t>
        <a:bodyPr/>
        <a:lstStyle/>
        <a:p>
          <a:r>
            <a:rPr lang="en-US" sz="2400" dirty="0" smtClean="0">
              <a:solidFill>
                <a:schemeClr val="tx1"/>
              </a:solidFill>
            </a:rPr>
            <a:t>$ 3 billion revenue</a:t>
          </a:r>
          <a:endParaRPr lang="en-US" sz="2400" dirty="0">
            <a:solidFill>
              <a:schemeClr val="tx1"/>
            </a:solidFill>
          </a:endParaRPr>
        </a:p>
      </dgm:t>
    </dgm:pt>
    <dgm:pt modelId="{A49A637E-3099-4A71-B8E3-974E8499A8B3}" type="parTrans" cxnId="{A3F3E998-8CC6-4C60-A067-32DD0E6D5BAE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3A5D121-F4AE-4A44-B40F-7D3FAAE612C2}" type="sibTrans" cxnId="{A3F3E998-8CC6-4C60-A067-32DD0E6D5BAE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4B5C9760-FBD3-4186-9DD4-2C3A06C0D5FE}">
      <dgm:prSet phldrT="[Text]" custT="1"/>
      <dgm:spPr/>
      <dgm:t>
        <a:bodyPr/>
        <a:lstStyle/>
        <a:p>
          <a:r>
            <a:rPr lang="en-US" sz="2400" dirty="0" smtClean="0">
              <a:solidFill>
                <a:schemeClr val="tx1"/>
              </a:solidFill>
            </a:rPr>
            <a:t>50% Internet penetration</a:t>
          </a:r>
          <a:endParaRPr lang="en-US" sz="2400" dirty="0">
            <a:solidFill>
              <a:schemeClr val="tx1"/>
            </a:solidFill>
          </a:endParaRPr>
        </a:p>
      </dgm:t>
    </dgm:pt>
    <dgm:pt modelId="{0E551FB1-C2E4-428F-9EEC-698DD633EAB9}" type="parTrans" cxnId="{828E0C05-4C68-41F5-AAAB-7D3B6AEB2169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9CAF754-3548-4786-86DE-CC55B76BB19A}" type="sibTrans" cxnId="{828E0C05-4C68-41F5-AAAB-7D3B6AEB2169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621480A1-03A4-41DC-AEEA-4EC60CC5A62F}" type="pres">
      <dgm:prSet presAssocID="{7B8F8512-613A-4922-8EDC-2F09F54A1647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F12BB1C-700A-4290-ABA3-334B043A1581}" type="pres">
      <dgm:prSet presAssocID="{7B8F8512-613A-4922-8EDC-2F09F54A1647}" presName="wedge1" presStyleLbl="node1" presStyleIdx="0" presStyleCnt="3"/>
      <dgm:spPr/>
      <dgm:t>
        <a:bodyPr/>
        <a:lstStyle/>
        <a:p>
          <a:endParaRPr lang="en-US"/>
        </a:p>
      </dgm:t>
    </dgm:pt>
    <dgm:pt modelId="{8C1B60B1-1C45-4933-9B7B-EDA8E9387457}" type="pres">
      <dgm:prSet presAssocID="{7B8F8512-613A-4922-8EDC-2F09F54A1647}" presName="dummy1a" presStyleCnt="0"/>
      <dgm:spPr/>
      <dgm:t>
        <a:bodyPr/>
        <a:lstStyle/>
        <a:p>
          <a:endParaRPr lang="en-US"/>
        </a:p>
      </dgm:t>
    </dgm:pt>
    <dgm:pt modelId="{345D8F61-0319-449A-9ADB-B1D72ACB9DDE}" type="pres">
      <dgm:prSet presAssocID="{7B8F8512-613A-4922-8EDC-2F09F54A1647}" presName="dummy1b" presStyleCnt="0"/>
      <dgm:spPr/>
      <dgm:t>
        <a:bodyPr/>
        <a:lstStyle/>
        <a:p>
          <a:endParaRPr lang="en-US"/>
        </a:p>
      </dgm:t>
    </dgm:pt>
    <dgm:pt modelId="{C3ABCF70-7F8C-4AEB-A769-DA7311DD3FE4}" type="pres">
      <dgm:prSet presAssocID="{7B8F8512-613A-4922-8EDC-2F09F54A1647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A93255-B597-41BD-B9F3-0C2639F74634}" type="pres">
      <dgm:prSet presAssocID="{7B8F8512-613A-4922-8EDC-2F09F54A1647}" presName="wedge2" presStyleLbl="node1" presStyleIdx="1" presStyleCnt="3"/>
      <dgm:spPr/>
      <dgm:t>
        <a:bodyPr/>
        <a:lstStyle/>
        <a:p>
          <a:endParaRPr lang="en-US"/>
        </a:p>
      </dgm:t>
    </dgm:pt>
    <dgm:pt modelId="{61ECCF87-580C-4155-908D-FD281999DF58}" type="pres">
      <dgm:prSet presAssocID="{7B8F8512-613A-4922-8EDC-2F09F54A1647}" presName="dummy2a" presStyleCnt="0"/>
      <dgm:spPr/>
      <dgm:t>
        <a:bodyPr/>
        <a:lstStyle/>
        <a:p>
          <a:endParaRPr lang="en-US"/>
        </a:p>
      </dgm:t>
    </dgm:pt>
    <dgm:pt modelId="{CF98780F-9435-48FD-AE1C-70560A0B4338}" type="pres">
      <dgm:prSet presAssocID="{7B8F8512-613A-4922-8EDC-2F09F54A1647}" presName="dummy2b" presStyleCnt="0"/>
      <dgm:spPr/>
      <dgm:t>
        <a:bodyPr/>
        <a:lstStyle/>
        <a:p>
          <a:endParaRPr lang="en-US"/>
        </a:p>
      </dgm:t>
    </dgm:pt>
    <dgm:pt modelId="{1F85FABF-2977-41A6-BA37-DFAA26975833}" type="pres">
      <dgm:prSet presAssocID="{7B8F8512-613A-4922-8EDC-2F09F54A1647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FDFB62-4E9B-4AD7-A03F-3A2FED5BB272}" type="pres">
      <dgm:prSet presAssocID="{7B8F8512-613A-4922-8EDC-2F09F54A1647}" presName="wedge3" presStyleLbl="node1" presStyleIdx="2" presStyleCnt="3"/>
      <dgm:spPr/>
      <dgm:t>
        <a:bodyPr/>
        <a:lstStyle/>
        <a:p>
          <a:endParaRPr lang="en-US"/>
        </a:p>
      </dgm:t>
    </dgm:pt>
    <dgm:pt modelId="{2C9279E6-AC5C-436D-A3CF-40B8FC02E36A}" type="pres">
      <dgm:prSet presAssocID="{7B8F8512-613A-4922-8EDC-2F09F54A1647}" presName="dummy3a" presStyleCnt="0"/>
      <dgm:spPr/>
      <dgm:t>
        <a:bodyPr/>
        <a:lstStyle/>
        <a:p>
          <a:endParaRPr lang="en-US"/>
        </a:p>
      </dgm:t>
    </dgm:pt>
    <dgm:pt modelId="{17E166C1-D0E0-47E0-936A-D1D4A3F0E89F}" type="pres">
      <dgm:prSet presAssocID="{7B8F8512-613A-4922-8EDC-2F09F54A1647}" presName="dummy3b" presStyleCnt="0"/>
      <dgm:spPr/>
      <dgm:t>
        <a:bodyPr/>
        <a:lstStyle/>
        <a:p>
          <a:endParaRPr lang="en-US"/>
        </a:p>
      </dgm:t>
    </dgm:pt>
    <dgm:pt modelId="{42A3CFE9-4A14-40BF-8B71-D19425A56487}" type="pres">
      <dgm:prSet presAssocID="{7B8F8512-613A-4922-8EDC-2F09F54A1647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6DA545-8DD3-4C5F-933C-E0003A42756B}" type="pres">
      <dgm:prSet presAssocID="{C608CDD8-A6CE-4A15-A63B-D935C98BDF72}" presName="arrowWedge1" presStyleLbl="fgSibTrans2D1" presStyleIdx="0" presStyleCnt="3"/>
      <dgm:spPr/>
      <dgm:t>
        <a:bodyPr/>
        <a:lstStyle/>
        <a:p>
          <a:endParaRPr lang="en-US"/>
        </a:p>
      </dgm:t>
    </dgm:pt>
    <dgm:pt modelId="{FC04CB51-0053-4850-99AE-116F2F62FA6E}" type="pres">
      <dgm:prSet presAssocID="{83A5D121-F4AE-4A44-B40F-7D3FAAE612C2}" presName="arrowWedge2" presStyleLbl="fgSibTrans2D1" presStyleIdx="1" presStyleCnt="3"/>
      <dgm:spPr/>
      <dgm:t>
        <a:bodyPr/>
        <a:lstStyle/>
        <a:p>
          <a:endParaRPr lang="en-US"/>
        </a:p>
      </dgm:t>
    </dgm:pt>
    <dgm:pt modelId="{BC43DB20-48FD-4142-B355-20B6F7C2D9AE}" type="pres">
      <dgm:prSet presAssocID="{29CAF754-3548-4786-86DE-CC55B76BB19A}" presName="arrowWedge3" presStyleLbl="fgSibTrans2D1" presStyleIdx="2" presStyleCnt="3"/>
      <dgm:spPr/>
      <dgm:t>
        <a:bodyPr/>
        <a:lstStyle/>
        <a:p>
          <a:endParaRPr lang="en-US"/>
        </a:p>
      </dgm:t>
    </dgm:pt>
  </dgm:ptLst>
  <dgm:cxnLst>
    <dgm:cxn modelId="{45ECAF2C-7E60-4E6D-814B-8C0BA9AEDB8D}" type="presOf" srcId="{80BCEA70-8748-44CF-8CA1-F1F9998FA216}" destId="{1F85FABF-2977-41A6-BA37-DFAA26975833}" srcOrd="1" destOrd="0" presId="urn:microsoft.com/office/officeart/2005/8/layout/cycle8"/>
    <dgm:cxn modelId="{B06522AB-4A2B-4C1D-AD8B-2F702CC0C702}" type="presOf" srcId="{4B5C9760-FBD3-4186-9DD4-2C3A06C0D5FE}" destId="{42A3CFE9-4A14-40BF-8B71-D19425A56487}" srcOrd="1" destOrd="0" presId="urn:microsoft.com/office/officeart/2005/8/layout/cycle8"/>
    <dgm:cxn modelId="{217EB601-29BC-4B39-8A53-BF45994DF660}" type="presOf" srcId="{D73F7F55-0471-41FE-823F-BA582EEE5AF6}" destId="{C3ABCF70-7F8C-4AEB-A769-DA7311DD3FE4}" srcOrd="1" destOrd="0" presId="urn:microsoft.com/office/officeart/2005/8/layout/cycle8"/>
    <dgm:cxn modelId="{0822110B-853B-418B-A455-78888F264B4D}" type="presOf" srcId="{D73F7F55-0471-41FE-823F-BA582EEE5AF6}" destId="{4F12BB1C-700A-4290-ABA3-334B043A1581}" srcOrd="0" destOrd="0" presId="urn:microsoft.com/office/officeart/2005/8/layout/cycle8"/>
    <dgm:cxn modelId="{1D8F7C37-91B9-4C63-95D2-D7B22ACE6F22}" srcId="{7B8F8512-613A-4922-8EDC-2F09F54A1647}" destId="{D73F7F55-0471-41FE-823F-BA582EEE5AF6}" srcOrd="0" destOrd="0" parTransId="{D90B664A-D618-4B04-826D-8FD98D5E141A}" sibTransId="{C608CDD8-A6CE-4A15-A63B-D935C98BDF72}"/>
    <dgm:cxn modelId="{7E9E77A2-5B10-4705-B772-E59DAB1499C3}" type="presOf" srcId="{7B8F8512-613A-4922-8EDC-2F09F54A1647}" destId="{621480A1-03A4-41DC-AEEA-4EC60CC5A62F}" srcOrd="0" destOrd="0" presId="urn:microsoft.com/office/officeart/2005/8/layout/cycle8"/>
    <dgm:cxn modelId="{828E0C05-4C68-41F5-AAAB-7D3B6AEB2169}" srcId="{7B8F8512-613A-4922-8EDC-2F09F54A1647}" destId="{4B5C9760-FBD3-4186-9DD4-2C3A06C0D5FE}" srcOrd="2" destOrd="0" parTransId="{0E551FB1-C2E4-428F-9EEC-698DD633EAB9}" sibTransId="{29CAF754-3548-4786-86DE-CC55B76BB19A}"/>
    <dgm:cxn modelId="{153FB50C-F11A-445D-B025-7857316A9BDC}" type="presOf" srcId="{80BCEA70-8748-44CF-8CA1-F1F9998FA216}" destId="{B4A93255-B597-41BD-B9F3-0C2639F74634}" srcOrd="0" destOrd="0" presId="urn:microsoft.com/office/officeart/2005/8/layout/cycle8"/>
    <dgm:cxn modelId="{0D0B0948-C49C-4D40-921F-75687E6D4326}" type="presOf" srcId="{4B5C9760-FBD3-4186-9DD4-2C3A06C0D5FE}" destId="{AAFDFB62-4E9B-4AD7-A03F-3A2FED5BB272}" srcOrd="0" destOrd="0" presId="urn:microsoft.com/office/officeart/2005/8/layout/cycle8"/>
    <dgm:cxn modelId="{A3F3E998-8CC6-4C60-A067-32DD0E6D5BAE}" srcId="{7B8F8512-613A-4922-8EDC-2F09F54A1647}" destId="{80BCEA70-8748-44CF-8CA1-F1F9998FA216}" srcOrd="1" destOrd="0" parTransId="{A49A637E-3099-4A71-B8E3-974E8499A8B3}" sibTransId="{83A5D121-F4AE-4A44-B40F-7D3FAAE612C2}"/>
    <dgm:cxn modelId="{9F266B0E-A8E2-4DC5-B814-900F1B5DDD82}" type="presParOf" srcId="{621480A1-03A4-41DC-AEEA-4EC60CC5A62F}" destId="{4F12BB1C-700A-4290-ABA3-334B043A1581}" srcOrd="0" destOrd="0" presId="urn:microsoft.com/office/officeart/2005/8/layout/cycle8"/>
    <dgm:cxn modelId="{A645DC3A-FDCB-4ACE-A03B-279BB69C0D9B}" type="presParOf" srcId="{621480A1-03A4-41DC-AEEA-4EC60CC5A62F}" destId="{8C1B60B1-1C45-4933-9B7B-EDA8E9387457}" srcOrd="1" destOrd="0" presId="urn:microsoft.com/office/officeart/2005/8/layout/cycle8"/>
    <dgm:cxn modelId="{B990F078-B0D2-41FB-8D35-4B4C3690A738}" type="presParOf" srcId="{621480A1-03A4-41DC-AEEA-4EC60CC5A62F}" destId="{345D8F61-0319-449A-9ADB-B1D72ACB9DDE}" srcOrd="2" destOrd="0" presId="urn:microsoft.com/office/officeart/2005/8/layout/cycle8"/>
    <dgm:cxn modelId="{85C386EB-A07A-49B5-9326-922275584F33}" type="presParOf" srcId="{621480A1-03A4-41DC-AEEA-4EC60CC5A62F}" destId="{C3ABCF70-7F8C-4AEB-A769-DA7311DD3FE4}" srcOrd="3" destOrd="0" presId="urn:microsoft.com/office/officeart/2005/8/layout/cycle8"/>
    <dgm:cxn modelId="{A671872D-AD6F-493E-B2F3-9C3E8C888111}" type="presParOf" srcId="{621480A1-03A4-41DC-AEEA-4EC60CC5A62F}" destId="{B4A93255-B597-41BD-B9F3-0C2639F74634}" srcOrd="4" destOrd="0" presId="urn:microsoft.com/office/officeart/2005/8/layout/cycle8"/>
    <dgm:cxn modelId="{ED0D720B-740C-42FA-8E9F-F9D4B83E7A23}" type="presParOf" srcId="{621480A1-03A4-41DC-AEEA-4EC60CC5A62F}" destId="{61ECCF87-580C-4155-908D-FD281999DF58}" srcOrd="5" destOrd="0" presId="urn:microsoft.com/office/officeart/2005/8/layout/cycle8"/>
    <dgm:cxn modelId="{1FCF3FDE-84A2-40E5-B253-336A86CE29D4}" type="presParOf" srcId="{621480A1-03A4-41DC-AEEA-4EC60CC5A62F}" destId="{CF98780F-9435-48FD-AE1C-70560A0B4338}" srcOrd="6" destOrd="0" presId="urn:microsoft.com/office/officeart/2005/8/layout/cycle8"/>
    <dgm:cxn modelId="{8AC91EA2-EA6B-4DDE-B646-5DCC240F8266}" type="presParOf" srcId="{621480A1-03A4-41DC-AEEA-4EC60CC5A62F}" destId="{1F85FABF-2977-41A6-BA37-DFAA26975833}" srcOrd="7" destOrd="0" presId="urn:microsoft.com/office/officeart/2005/8/layout/cycle8"/>
    <dgm:cxn modelId="{43980984-5D9C-4B85-AB64-77CE98AB1D99}" type="presParOf" srcId="{621480A1-03A4-41DC-AEEA-4EC60CC5A62F}" destId="{AAFDFB62-4E9B-4AD7-A03F-3A2FED5BB272}" srcOrd="8" destOrd="0" presId="urn:microsoft.com/office/officeart/2005/8/layout/cycle8"/>
    <dgm:cxn modelId="{850CF830-DCC8-49F8-9707-C9AA50F9CDF8}" type="presParOf" srcId="{621480A1-03A4-41DC-AEEA-4EC60CC5A62F}" destId="{2C9279E6-AC5C-436D-A3CF-40B8FC02E36A}" srcOrd="9" destOrd="0" presId="urn:microsoft.com/office/officeart/2005/8/layout/cycle8"/>
    <dgm:cxn modelId="{19C187D4-B8C7-4E5A-A4AB-0C0C328278D2}" type="presParOf" srcId="{621480A1-03A4-41DC-AEEA-4EC60CC5A62F}" destId="{17E166C1-D0E0-47E0-936A-D1D4A3F0E89F}" srcOrd="10" destOrd="0" presId="urn:microsoft.com/office/officeart/2005/8/layout/cycle8"/>
    <dgm:cxn modelId="{0AFA1B08-DA2F-440A-B404-EF648374150E}" type="presParOf" srcId="{621480A1-03A4-41DC-AEEA-4EC60CC5A62F}" destId="{42A3CFE9-4A14-40BF-8B71-D19425A56487}" srcOrd="11" destOrd="0" presId="urn:microsoft.com/office/officeart/2005/8/layout/cycle8"/>
    <dgm:cxn modelId="{E62E0FC5-0C36-4590-9EC0-4E4ABBD140A7}" type="presParOf" srcId="{621480A1-03A4-41DC-AEEA-4EC60CC5A62F}" destId="{6D6DA545-8DD3-4C5F-933C-E0003A42756B}" srcOrd="12" destOrd="0" presId="urn:microsoft.com/office/officeart/2005/8/layout/cycle8"/>
    <dgm:cxn modelId="{1F6F3418-6BF9-4835-9DC7-16300F5BC4BE}" type="presParOf" srcId="{621480A1-03A4-41DC-AEEA-4EC60CC5A62F}" destId="{FC04CB51-0053-4850-99AE-116F2F62FA6E}" srcOrd="13" destOrd="0" presId="urn:microsoft.com/office/officeart/2005/8/layout/cycle8"/>
    <dgm:cxn modelId="{498D807A-62A8-4C0C-BBC9-53F985F4CDAF}" type="presParOf" srcId="{621480A1-03A4-41DC-AEEA-4EC60CC5A62F}" destId="{BC43DB20-48FD-4142-B355-20B6F7C2D9AE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7F3434-D089-4807-996B-F598BFABBF4B}">
      <dsp:nvSpPr>
        <dsp:cNvPr id="0" name=""/>
        <dsp:cNvSpPr/>
      </dsp:nvSpPr>
      <dsp:spPr>
        <a:xfrm>
          <a:off x="-103458" y="-140030"/>
          <a:ext cx="8893717" cy="5004154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B4B893-3F9B-41E4-8B48-34E6B74EE45E}">
      <dsp:nvSpPr>
        <dsp:cNvPr id="0" name=""/>
        <dsp:cNvSpPr/>
      </dsp:nvSpPr>
      <dsp:spPr>
        <a:xfrm>
          <a:off x="1246471" y="3202806"/>
          <a:ext cx="209214" cy="20921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B679D5-3A36-495B-B639-A31DCEAFFF00}">
      <dsp:nvSpPr>
        <dsp:cNvPr id="0" name=""/>
        <dsp:cNvSpPr/>
      </dsp:nvSpPr>
      <dsp:spPr>
        <a:xfrm>
          <a:off x="304794" y="2667005"/>
          <a:ext cx="2730808" cy="20386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859" tIns="0" rIns="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Vision of His Majesty King Abdullah II </a:t>
          </a:r>
          <a:endParaRPr lang="en-US" sz="2000" kern="1200" dirty="0">
            <a:latin typeface="Arial" pitchFamily="34" charset="0"/>
            <a:cs typeface="Arial" pitchFamily="34" charset="0"/>
          </a:endParaRPr>
        </a:p>
      </dsp:txBody>
      <dsp:txXfrm>
        <a:off x="304794" y="2667005"/>
        <a:ext cx="2730808" cy="2038607"/>
      </dsp:txXfrm>
    </dsp:sp>
    <dsp:sp modelId="{3D432DD5-8079-4755-82CE-2BA0ADBCB80E}">
      <dsp:nvSpPr>
        <dsp:cNvPr id="0" name=""/>
        <dsp:cNvSpPr/>
      </dsp:nvSpPr>
      <dsp:spPr>
        <a:xfrm>
          <a:off x="3188695" y="1951663"/>
          <a:ext cx="378195" cy="37819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F2DCA2-2F01-4FCB-BFC1-C700CDF9A168}">
      <dsp:nvSpPr>
        <dsp:cNvPr id="0" name=""/>
        <dsp:cNvSpPr/>
      </dsp:nvSpPr>
      <dsp:spPr>
        <a:xfrm>
          <a:off x="2809225" y="423515"/>
          <a:ext cx="1931212" cy="18697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0398" tIns="0" rIns="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Private Sector Leadership &amp;</a:t>
          </a:r>
          <a:endParaRPr lang="en-US" sz="2000" kern="1200" dirty="0" smtClean="0">
            <a:latin typeface="Arial" pitchFamily="34" charset="0"/>
            <a:cs typeface="Arial" pitchFamily="34" charset="0"/>
          </a:endParaRPr>
        </a:p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Partnership with Government</a:t>
          </a:r>
          <a:endParaRPr lang="en-US" sz="2000" kern="1200" dirty="0">
            <a:latin typeface="Arial" pitchFamily="34" charset="0"/>
            <a:cs typeface="Arial" pitchFamily="34" charset="0"/>
          </a:endParaRPr>
        </a:p>
      </dsp:txBody>
      <dsp:txXfrm>
        <a:off x="2809225" y="423515"/>
        <a:ext cx="1931212" cy="1869785"/>
      </dsp:txXfrm>
    </dsp:sp>
    <dsp:sp modelId="{907C5FF5-D08B-41F3-8754-6071725EEAB0}">
      <dsp:nvSpPr>
        <dsp:cNvPr id="0" name=""/>
        <dsp:cNvSpPr/>
      </dsp:nvSpPr>
      <dsp:spPr>
        <a:xfrm>
          <a:off x="5409590" y="1119833"/>
          <a:ext cx="523036" cy="52303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861146-3843-4575-956F-BBCF325424AB}">
      <dsp:nvSpPr>
        <dsp:cNvPr id="0" name=""/>
        <dsp:cNvSpPr/>
      </dsp:nvSpPr>
      <dsp:spPr>
        <a:xfrm>
          <a:off x="5753697" y="1381352"/>
          <a:ext cx="2877758" cy="34952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7146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R</a:t>
          </a:r>
          <a:r>
            <a:rPr lang="en-US" sz="20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egulatory Framework</a:t>
          </a:r>
          <a:endParaRPr lang="en-US" sz="2000" kern="1200" dirty="0" smtClean="0">
            <a:latin typeface="Arial" pitchFamily="34" charset="0"/>
            <a:cs typeface="Arial" pitchFamily="34" charset="0"/>
          </a:endParaRP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E</a:t>
          </a:r>
          <a:r>
            <a:rPr lang="en-US" sz="20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nabling Environment and Infrastructure</a:t>
          </a:r>
          <a:endParaRPr lang="en-US" sz="2000" kern="1200" dirty="0" smtClean="0">
            <a:latin typeface="Arial" pitchFamily="34" charset="0"/>
            <a:cs typeface="Arial" pitchFamily="34" charset="0"/>
          </a:endParaRP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A</a:t>
          </a:r>
          <a:r>
            <a:rPr lang="en-US" sz="20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dvancement of National IT Programs</a:t>
          </a:r>
          <a:endParaRPr lang="en-US" sz="2000" kern="1200" dirty="0" smtClean="0">
            <a:latin typeface="Arial" pitchFamily="34" charset="0"/>
            <a:cs typeface="Arial" pitchFamily="34" charset="0"/>
          </a:endParaRP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C</a:t>
          </a:r>
          <a:r>
            <a:rPr lang="en-US" sz="20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apital and Finance</a:t>
          </a:r>
          <a:endParaRPr lang="en-US" sz="2000" kern="1200" dirty="0" smtClean="0">
            <a:latin typeface="Arial" pitchFamily="34" charset="0"/>
            <a:cs typeface="Arial" pitchFamily="34" charset="0"/>
          </a:endParaRP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H</a:t>
          </a:r>
          <a:r>
            <a:rPr lang="en-US" sz="20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uman Resources Development</a:t>
          </a:r>
          <a:endParaRPr lang="en-US" sz="2000" kern="1200" dirty="0">
            <a:latin typeface="Arial" pitchFamily="34" charset="0"/>
            <a:cs typeface="Arial" pitchFamily="34" charset="0"/>
          </a:endParaRPr>
        </a:p>
      </dsp:txBody>
      <dsp:txXfrm>
        <a:off x="5753697" y="1381352"/>
        <a:ext cx="2877758" cy="349529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12BB1C-700A-4290-ABA3-334B043A1581}">
      <dsp:nvSpPr>
        <dsp:cNvPr id="0" name=""/>
        <dsp:cNvSpPr/>
      </dsp:nvSpPr>
      <dsp:spPr>
        <a:xfrm>
          <a:off x="2637769" y="336803"/>
          <a:ext cx="4352544" cy="4352544"/>
        </a:xfrm>
        <a:prstGeom prst="pie">
          <a:avLst>
            <a:gd name="adj1" fmla="val 16200000"/>
            <a:gd name="adj2" fmla="val 18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tx1"/>
              </a:solidFill>
            </a:rPr>
            <a:t>35,000 jobs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4931663" y="1259128"/>
        <a:ext cx="1554480" cy="1295400"/>
      </dsp:txXfrm>
    </dsp:sp>
    <dsp:sp modelId="{B4A93255-B597-41BD-B9F3-0C2639F74634}">
      <dsp:nvSpPr>
        <dsp:cNvPr id="0" name=""/>
        <dsp:cNvSpPr/>
      </dsp:nvSpPr>
      <dsp:spPr>
        <a:xfrm>
          <a:off x="2548127" y="492251"/>
          <a:ext cx="4352544" cy="4352544"/>
        </a:xfrm>
        <a:prstGeom prst="pie">
          <a:avLst>
            <a:gd name="adj1" fmla="val 1800000"/>
            <a:gd name="adj2" fmla="val 9000000"/>
          </a:avLst>
        </a:prstGeom>
        <a:solidFill>
          <a:schemeClr val="accent2">
            <a:hueOff val="3241393"/>
            <a:satOff val="12376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tx1"/>
              </a:solidFill>
            </a:rPr>
            <a:t>$ 3 billion revenue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3584447" y="3316224"/>
        <a:ext cx="2331720" cy="1139952"/>
      </dsp:txXfrm>
    </dsp:sp>
    <dsp:sp modelId="{AAFDFB62-4E9B-4AD7-A03F-3A2FED5BB272}">
      <dsp:nvSpPr>
        <dsp:cNvPr id="0" name=""/>
        <dsp:cNvSpPr/>
      </dsp:nvSpPr>
      <dsp:spPr>
        <a:xfrm>
          <a:off x="2458486" y="336803"/>
          <a:ext cx="4352544" cy="4352544"/>
        </a:xfrm>
        <a:prstGeom prst="pie">
          <a:avLst>
            <a:gd name="adj1" fmla="val 9000000"/>
            <a:gd name="adj2" fmla="val 16200000"/>
          </a:avLst>
        </a:prstGeom>
        <a:solidFill>
          <a:schemeClr val="accent2">
            <a:hueOff val="6482786"/>
            <a:satOff val="24753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tx1"/>
              </a:solidFill>
            </a:rPr>
            <a:t>50% Internet penetration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2962655" y="1259128"/>
        <a:ext cx="1554480" cy="1295400"/>
      </dsp:txXfrm>
    </dsp:sp>
    <dsp:sp modelId="{6D6DA545-8DD3-4C5F-933C-E0003A42756B}">
      <dsp:nvSpPr>
        <dsp:cNvPr id="0" name=""/>
        <dsp:cNvSpPr/>
      </dsp:nvSpPr>
      <dsp:spPr>
        <a:xfrm>
          <a:off x="2368685" y="67360"/>
          <a:ext cx="4891430" cy="4891430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04CB51-0053-4850-99AE-116F2F62FA6E}">
      <dsp:nvSpPr>
        <dsp:cNvPr id="0" name=""/>
        <dsp:cNvSpPr/>
      </dsp:nvSpPr>
      <dsp:spPr>
        <a:xfrm>
          <a:off x="2278684" y="222533"/>
          <a:ext cx="4891430" cy="4891430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accent2">
            <a:hueOff val="3241393"/>
            <a:satOff val="12376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43DB20-48FD-4142-B355-20B6F7C2D9AE}">
      <dsp:nvSpPr>
        <dsp:cNvPr id="0" name=""/>
        <dsp:cNvSpPr/>
      </dsp:nvSpPr>
      <dsp:spPr>
        <a:xfrm>
          <a:off x="2188683" y="67360"/>
          <a:ext cx="4891430" cy="4891430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accent2">
            <a:hueOff val="6482786"/>
            <a:satOff val="24753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0.77237</cdr:x>
      <cdr:y>0.89921</cdr:y>
    </cdr:from>
    <cdr:to>
      <cdr:x>0.9011</cdr:x>
      <cdr:y>1</cdr:y>
    </cdr:to>
    <cdr:sp macro="" textlink="">
      <cdr:nvSpPr>
        <cdr:cNvPr id="2" name="TextBox 8"/>
        <cdr:cNvSpPr txBox="1"/>
      </cdr:nvSpPr>
      <cdr:spPr>
        <a:xfrm xmlns:a="http://schemas.openxmlformats.org/drawingml/2006/main">
          <a:off x="3000364" y="2381572"/>
          <a:ext cx="500066" cy="2616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ar-JO"/>
          </a:defPPr>
          <a:lvl1pPr algn="r" rtl="1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  <a:cs typeface="Arial" charset="0"/>
            </a:defRPr>
          </a:lvl1pPr>
          <a:lvl2pPr marL="457200" algn="r" rtl="1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  <a:cs typeface="Arial" charset="0"/>
            </a:defRPr>
          </a:lvl2pPr>
          <a:lvl3pPr marL="914400" algn="r" rtl="1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  <a:cs typeface="Arial" charset="0"/>
            </a:defRPr>
          </a:lvl3pPr>
          <a:lvl4pPr marL="1371600" algn="r" rtl="1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  <a:cs typeface="Arial" charset="0"/>
            </a:defRPr>
          </a:lvl4pPr>
          <a:lvl5pPr marL="1828800" algn="r" rtl="1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00"/>
              </a:solidFill>
              <a:latin typeface="Arial" charset="0"/>
              <a:cs typeface="Arial" charset="0"/>
            </a:defRPr>
          </a:lvl5pPr>
          <a:lvl6pPr marL="22860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  <a:cs typeface="Arial" charset="0"/>
            </a:defRPr>
          </a:lvl6pPr>
          <a:lvl7pPr marL="27432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  <a:cs typeface="Arial" charset="0"/>
            </a:defRPr>
          </a:lvl7pPr>
          <a:lvl8pPr marL="32004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  <a:cs typeface="Arial" charset="0"/>
            </a:defRPr>
          </a:lvl8pPr>
          <a:lvl9pPr marL="3657600" algn="l" defTabSz="914400" rtl="0" eaLnBrk="1" latinLnBrk="0" hangingPunct="1">
            <a:defRPr kern="1200">
              <a:solidFill>
                <a:srgbClr val="000000"/>
              </a:solidFill>
              <a:latin typeface="Arial" charset="0"/>
              <a:cs typeface="Arial" charset="0"/>
            </a:defRPr>
          </a:lvl9pPr>
        </a:lstStyle>
        <a:p xmlns:a="http://schemas.openxmlformats.org/drawingml/2006/main">
          <a:pPr algn="l" rtl="0"/>
          <a:r>
            <a:rPr lang="en-US" sz="1100" dirty="0" smtClean="0"/>
            <a:t>2011</a:t>
          </a:r>
          <a:endParaRPr lang="en-CA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82806" cy="495300"/>
          </a:xfrm>
          <a:prstGeom prst="rect">
            <a:avLst/>
          </a:prstGeom>
        </p:spPr>
        <p:txBody>
          <a:bodyPr vert="horz" lIns="95939" tIns="47969" rIns="95939" bIns="47969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9001" y="0"/>
            <a:ext cx="2982806" cy="495300"/>
          </a:xfrm>
          <a:prstGeom prst="rect">
            <a:avLst/>
          </a:prstGeom>
        </p:spPr>
        <p:txBody>
          <a:bodyPr vert="horz" lIns="95939" tIns="47969" rIns="95939" bIns="47969" rtlCol="0"/>
          <a:lstStyle>
            <a:lvl1pPr algn="r">
              <a:defRPr sz="1300"/>
            </a:lvl1pPr>
          </a:lstStyle>
          <a:p>
            <a:fld id="{4685DACB-163B-4D90-9FF3-F8467FBDA72B}" type="datetimeFigureOut">
              <a:rPr lang="en-US" smtClean="0"/>
              <a:pPr/>
              <a:t>6/7/2012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9408981"/>
            <a:ext cx="2982806" cy="495300"/>
          </a:xfrm>
          <a:prstGeom prst="rect">
            <a:avLst/>
          </a:prstGeom>
        </p:spPr>
        <p:txBody>
          <a:bodyPr vert="horz" lIns="95939" tIns="47969" rIns="95939" bIns="47969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9001" y="9408981"/>
            <a:ext cx="2982806" cy="495300"/>
          </a:xfrm>
          <a:prstGeom prst="rect">
            <a:avLst/>
          </a:prstGeom>
        </p:spPr>
        <p:txBody>
          <a:bodyPr vert="horz" lIns="95939" tIns="47969" rIns="95939" bIns="47969" rtlCol="0" anchor="b"/>
          <a:lstStyle>
            <a:lvl1pPr algn="r">
              <a:defRPr sz="1300"/>
            </a:lvl1pPr>
          </a:lstStyle>
          <a:p>
            <a:fld id="{6974E615-C217-4191-B4A5-CDDDE647FF2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371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82806" cy="495300"/>
          </a:xfrm>
          <a:prstGeom prst="rect">
            <a:avLst/>
          </a:prstGeom>
        </p:spPr>
        <p:txBody>
          <a:bodyPr vert="horz" lIns="95939" tIns="47969" rIns="95939" bIns="47969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9001" y="0"/>
            <a:ext cx="2982806" cy="495300"/>
          </a:xfrm>
          <a:prstGeom prst="rect">
            <a:avLst/>
          </a:prstGeom>
        </p:spPr>
        <p:txBody>
          <a:bodyPr vert="horz" lIns="95939" tIns="47969" rIns="95939" bIns="47969" rtlCol="0"/>
          <a:lstStyle>
            <a:lvl1pPr algn="r">
              <a:defRPr sz="1300"/>
            </a:lvl1pPr>
          </a:lstStyle>
          <a:p>
            <a:fld id="{929D2BA4-413A-463B-A607-DA20880258FE}" type="datetimeFigureOut">
              <a:rPr lang="en-US" smtClean="0"/>
              <a:pPr/>
              <a:t>6/7/2012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6520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939" tIns="47969" rIns="95939" bIns="4796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341" y="4705350"/>
            <a:ext cx="5506720" cy="4457700"/>
          </a:xfrm>
          <a:prstGeom prst="rect">
            <a:avLst/>
          </a:prstGeom>
        </p:spPr>
        <p:txBody>
          <a:bodyPr vert="horz" lIns="95939" tIns="47969" rIns="95939" bIns="4796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408981"/>
            <a:ext cx="2982806" cy="495300"/>
          </a:xfrm>
          <a:prstGeom prst="rect">
            <a:avLst/>
          </a:prstGeom>
        </p:spPr>
        <p:txBody>
          <a:bodyPr vert="horz" lIns="95939" tIns="47969" rIns="95939" bIns="47969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9001" y="9408981"/>
            <a:ext cx="2982806" cy="495300"/>
          </a:xfrm>
          <a:prstGeom prst="rect">
            <a:avLst/>
          </a:prstGeom>
        </p:spPr>
        <p:txBody>
          <a:bodyPr vert="horz" lIns="95939" tIns="47969" rIns="95939" bIns="47969" rtlCol="0" anchor="b"/>
          <a:lstStyle>
            <a:lvl1pPr algn="r">
              <a:defRPr sz="1300"/>
            </a:lvl1pPr>
          </a:lstStyle>
          <a:p>
            <a:fld id="{F6C191D7-1FD4-49F2-9416-FCD9E86738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379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3A574AD-453B-452D-A1F1-F3FEB3BFACA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4B9D3-3C15-481A-AA56-BAE2E41F4B08}" type="datetimeFigureOut">
              <a:rPr lang="en-US" smtClean="0"/>
              <a:t>6/7/2012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9B307-18B6-4EF4-855D-9FB8806B7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278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4B9D3-3C15-481A-AA56-BAE2E41F4B08}" type="datetimeFigureOut">
              <a:rPr lang="en-US" smtClean="0"/>
              <a:t>6/7/2012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9B307-18B6-4EF4-855D-9FB8806B7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4411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4B9D3-3C15-481A-AA56-BAE2E41F4B08}" type="datetimeFigureOut">
              <a:rPr lang="en-US" smtClean="0"/>
              <a:t>6/7/2012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9B307-18B6-4EF4-855D-9FB8806B7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2580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4B9D3-3C15-481A-AA56-BAE2E41F4B08}" type="datetimeFigureOut">
              <a:rPr lang="en-US" smtClean="0"/>
              <a:t>6/7/2012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9B307-18B6-4EF4-855D-9FB8806B7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2526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4B9D3-3C15-481A-AA56-BAE2E41F4B08}" type="datetimeFigureOut">
              <a:rPr lang="en-US" smtClean="0"/>
              <a:t>6/7/2012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9B307-18B6-4EF4-855D-9FB8806B7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7523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4B9D3-3C15-481A-AA56-BAE2E41F4B08}" type="datetimeFigureOut">
              <a:rPr lang="en-US" smtClean="0"/>
              <a:t>6/7/2012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9B307-18B6-4EF4-855D-9FB8806B7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7664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4B9D3-3C15-481A-AA56-BAE2E41F4B08}" type="datetimeFigureOut">
              <a:rPr lang="en-US" smtClean="0"/>
              <a:t>6/7/2012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9B307-18B6-4EF4-855D-9FB8806B7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7270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4B9D3-3C15-481A-AA56-BAE2E41F4B08}" type="datetimeFigureOut">
              <a:rPr lang="en-US" smtClean="0"/>
              <a:t>6/7/2012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9B307-18B6-4EF4-855D-9FB8806B7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905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3A574AD-453B-452D-A1F1-F3FEB3BFACA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pic>
        <p:nvPicPr>
          <p:cNvPr id="7" name="Picture 6" descr="image001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848600" y="152399"/>
            <a:ext cx="1143000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63A574AD-453B-452D-A1F1-F3FEB3BFACA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3A574AD-453B-452D-A1F1-F3FEB3BFACA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 descr="image001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848600" y="152399"/>
            <a:ext cx="1143000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3A574AD-453B-452D-A1F1-F3FEB3BFACA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 descr="image001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848600" y="152399"/>
            <a:ext cx="1143000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4344" y="228599"/>
            <a:ext cx="6324600" cy="990601"/>
          </a:xfrm>
        </p:spPr>
        <p:txBody>
          <a:bodyPr>
            <a:noAutofit/>
          </a:bodyPr>
          <a:lstStyle>
            <a:lvl1pPr algn="l" rtl="0">
              <a:defRPr sz="32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extLst/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8"/>
          <p:cNvSpPr>
            <a:spLocks noGrp="1"/>
          </p:cNvSpPr>
          <p:nvPr>
            <p:ph sz="quarter" idx="13"/>
          </p:nvPr>
        </p:nvSpPr>
        <p:spPr>
          <a:xfrm>
            <a:off x="609600" y="1803402"/>
            <a:ext cx="8153400" cy="4358165"/>
          </a:xfrm>
        </p:spPr>
        <p:txBody>
          <a:bodyPr/>
          <a:lstStyle>
            <a:lvl1pPr algn="l" rtl="0">
              <a:defRPr>
                <a:latin typeface="Arial" pitchFamily="34" charset="0"/>
                <a:cs typeface="Arial" pitchFamily="34" charset="0"/>
              </a:defRPr>
            </a:lvl1pPr>
            <a:lvl2pPr algn="l" rtl="0">
              <a:defRPr>
                <a:latin typeface="Arial" pitchFamily="34" charset="0"/>
                <a:cs typeface="Arial" pitchFamily="34" charset="0"/>
              </a:defRPr>
            </a:lvl2pPr>
            <a:lvl3pPr algn="l" rtl="0">
              <a:defRPr>
                <a:latin typeface="Arial" pitchFamily="34" charset="0"/>
                <a:cs typeface="Arial" pitchFamily="34" charset="0"/>
              </a:defRPr>
            </a:lvl3pPr>
            <a:lvl4pPr algn="l" rtl="0">
              <a:defRPr>
                <a:latin typeface="Arial" pitchFamily="34" charset="0"/>
                <a:cs typeface="Arial" pitchFamily="34" charset="0"/>
              </a:defRPr>
            </a:lvl4pPr>
            <a:lvl5pPr algn="l" rtl="0">
              <a:defRPr>
                <a:latin typeface="Arial" pitchFamily="34" charset="0"/>
                <a:cs typeface="Arial" pitchFamily="34" charset="0"/>
              </a:defRPr>
            </a:lvl5pPr>
            <a:extLst/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Date Placeholder 7"/>
          <p:cNvSpPr>
            <a:spLocks noGrp="1"/>
          </p:cNvSpPr>
          <p:nvPr>
            <p:ph type="dt" sz="half" idx="14"/>
          </p:nvPr>
        </p:nvSpPr>
        <p:spPr>
          <a:xfrm>
            <a:off x="457200" y="6356350"/>
            <a:ext cx="2133600" cy="365125"/>
          </a:xfrm>
        </p:spPr>
        <p:txBody>
          <a:bodyPr rtlCol="0"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2" name="Slide Number Placeholder 9"/>
          <p:cNvSpPr>
            <a:spLocks noGrp="1"/>
          </p:cNvSpPr>
          <p:nvPr>
            <p:ph type="sldNum" sz="quarter" idx="15"/>
          </p:nvPr>
        </p:nvSpPr>
        <p:spPr>
          <a:xfrm>
            <a:off x="6553200" y="6356350"/>
            <a:ext cx="2133600" cy="365125"/>
          </a:xfrm>
        </p:spPr>
        <p:txBody>
          <a:bodyPr rtlCol="0"/>
          <a:lstStyle>
            <a:lvl1pPr>
              <a:defRPr/>
            </a:lvl1pPr>
            <a:extLst/>
          </a:lstStyle>
          <a:p>
            <a:pPr>
              <a:defRPr/>
            </a:pPr>
            <a:fld id="{608C44DB-B474-411A-8B75-5AE93F5212B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3" name="Footer Placeholder 11"/>
          <p:cNvSpPr>
            <a:spLocks noGrp="1"/>
          </p:cNvSpPr>
          <p:nvPr>
            <p:ph type="ftr" sz="quarter" idx="16"/>
          </p:nvPr>
        </p:nvSpPr>
        <p:spPr>
          <a:xfrm>
            <a:off x="3124200" y="6356350"/>
            <a:ext cx="2895600" cy="365125"/>
          </a:xfrm>
        </p:spPr>
        <p:txBody>
          <a:bodyPr rtlCol="0"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pic>
        <p:nvPicPr>
          <p:cNvPr id="14" name="Picture 13" descr="image001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848600" y="152399"/>
            <a:ext cx="1143000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4B9D3-3C15-481A-AA56-BAE2E41F4B08}" type="datetimeFigureOut">
              <a:rPr lang="en-US" smtClean="0"/>
              <a:t>6/7/2012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9B307-18B6-4EF4-855D-9FB8806B7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375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4B9D3-3C15-481A-AA56-BAE2E41F4B08}" type="datetimeFigureOut">
              <a:rPr lang="en-US" smtClean="0"/>
              <a:t>6/7/2012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9B307-18B6-4EF4-855D-9FB8806B7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411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4B9D3-3C15-481A-AA56-BAE2E41F4B08}" type="datetimeFigureOut">
              <a:rPr lang="en-US" smtClean="0"/>
              <a:t>6/7/2012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9B307-18B6-4EF4-855D-9FB8806B7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734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3A574AD-453B-452D-A1F1-F3FEB3BFACA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6" r:id="rId4"/>
    <p:sldLayoutId id="2147483697" r:id="rId5"/>
    <p:sldLayoutId id="2147483702" r:id="rId6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34B9D3-3C15-481A-AA56-BAE2E41F4B08}" type="datetimeFigureOut">
              <a:rPr lang="en-US" smtClean="0"/>
              <a:t>6/7/2012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09B307-18B6-4EF4-855D-9FB8806B7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973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www.moict.gov.jo/en-us/homepage/studiesandreports.aspx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www.moict.gov.jo/en-us/homepage/studiesandreports.aspx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oict.gov.jo/en-us/homepage/studiesandreports.aspx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oict.gov.jo/en-us/homepage/studiesandreports.aspx" TargetMode="Externa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ictinfo.moict.gov.jo/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143000" y="5257800"/>
            <a:ext cx="7123113" cy="914400"/>
          </a:xfrm>
        </p:spPr>
        <p:txBody>
          <a:bodyPr/>
          <a:lstStyle/>
          <a:p>
            <a:pPr algn="ctr"/>
            <a:r>
              <a:rPr lang="en-US" dirty="0" smtClean="0"/>
              <a:t>June 2012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ICT Measurement and Impact </a:t>
            </a:r>
            <a:endParaRPr lang="en-US" dirty="0"/>
          </a:p>
        </p:txBody>
      </p:sp>
      <p:pic>
        <p:nvPicPr>
          <p:cNvPr id="4" name="Picture 10" descr="Logo_Whit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43225" y="2828925"/>
            <a:ext cx="3257550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13328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26470" y="1914243"/>
            <a:ext cx="8153400" cy="1854198"/>
          </a:xfrm>
        </p:spPr>
        <p:txBody>
          <a:bodyPr>
            <a:normAutofit/>
          </a:bodyPr>
          <a:lstStyle/>
          <a:p>
            <a:pPr lvl="1" algn="just">
              <a:spcAft>
                <a:spcPts val="1200"/>
              </a:spcAft>
            </a:pPr>
            <a:r>
              <a:rPr lang="en-US" sz="2200" dirty="0">
                <a:latin typeface="Calibri" pitchFamily="34" charset="0"/>
                <a:cs typeface="Calibri" pitchFamily="34" charset="0"/>
              </a:rPr>
              <a:t>Survey ICT use in households and enterprises on annual basis.</a:t>
            </a:r>
          </a:p>
          <a:p>
            <a:pPr lvl="1" algn="just">
              <a:spcAft>
                <a:spcPts val="1200"/>
              </a:spcAft>
            </a:pPr>
            <a:r>
              <a:rPr lang="en-US" sz="2200" dirty="0">
                <a:latin typeface="Calibri" pitchFamily="34" charset="0"/>
                <a:cs typeface="Calibri" pitchFamily="34" charset="0"/>
              </a:rPr>
              <a:t>To provide data and information on ICT penetration and diffusion as a linchpin for policy accountability. </a:t>
            </a:r>
            <a:endParaRPr lang="en-US" sz="24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74344" y="228599"/>
            <a:ext cx="7045656" cy="990601"/>
          </a:xfrm>
        </p:spPr>
        <p:txBody>
          <a:bodyPr/>
          <a:lstStyle/>
          <a:p>
            <a:r>
              <a:rPr lang="en-US" sz="2400" dirty="0" smtClean="0"/>
              <a:t>Households </a:t>
            </a:r>
            <a:r>
              <a:rPr lang="en-US" sz="2400" dirty="0"/>
              <a:t>and </a:t>
            </a:r>
            <a:r>
              <a:rPr lang="en-US" sz="2400" dirty="0" smtClean="0"/>
              <a:t>Enterprises Survey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2211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81000" y="1752600"/>
            <a:ext cx="8077200" cy="2235198"/>
          </a:xfrm>
        </p:spPr>
        <p:txBody>
          <a:bodyPr vert="horz">
            <a:normAutofit lnSpcReduction="10000"/>
          </a:bodyPr>
          <a:lstStyle/>
          <a:p>
            <a:pPr lvl="1" algn="just">
              <a:spcAft>
                <a:spcPts val="1200"/>
              </a:spcAft>
            </a:pPr>
            <a:r>
              <a:rPr lang="en-US" sz="2200" dirty="0">
                <a:latin typeface="Calibri" pitchFamily="34" charset="0"/>
                <a:cs typeface="Calibri" pitchFamily="34" charset="0"/>
              </a:rPr>
              <a:t>An annual survey on ICT &amp; ITES Industry Statistics based on ISIC 4.0 system in cooperation with </a:t>
            </a:r>
            <a:r>
              <a:rPr lang="en-US" sz="2200" dirty="0" smtClean="0">
                <a:latin typeface="Calibri" pitchFamily="34" charset="0"/>
                <a:cs typeface="Calibri" pitchFamily="34" charset="0"/>
              </a:rPr>
              <a:t>Information Technology Association (</a:t>
            </a:r>
            <a:r>
              <a:rPr lang="en-US" sz="2200" dirty="0" err="1" smtClean="0">
                <a:latin typeface="Calibri" pitchFamily="34" charset="0"/>
                <a:cs typeface="Calibri" pitchFamily="34" charset="0"/>
              </a:rPr>
              <a:t>int@j</a:t>
            </a:r>
            <a:r>
              <a:rPr lang="en-US" sz="2200" dirty="0" smtClean="0">
                <a:latin typeface="Calibri" pitchFamily="34" charset="0"/>
                <a:cs typeface="Calibri" pitchFamily="34" charset="0"/>
              </a:rPr>
              <a:t>).</a:t>
            </a:r>
            <a:endParaRPr lang="en-US" sz="2200" dirty="0">
              <a:latin typeface="Calibri" pitchFamily="34" charset="0"/>
              <a:cs typeface="Calibri" pitchFamily="34" charset="0"/>
            </a:endParaRPr>
          </a:p>
          <a:p>
            <a:pPr lvl="1" algn="just">
              <a:spcAft>
                <a:spcPts val="1200"/>
              </a:spcAft>
            </a:pPr>
            <a:r>
              <a:rPr lang="en-US" sz="2200" dirty="0">
                <a:latin typeface="Calibri" pitchFamily="34" charset="0"/>
                <a:cs typeface="Calibri" pitchFamily="34" charset="0"/>
              </a:rPr>
              <a:t>To demonstrate the sector’s growth in terms of numbers and to determine the growth in market size, exports, investments, and employment</a:t>
            </a:r>
            <a:r>
              <a:rPr lang="en-US" sz="2200" dirty="0" smtClean="0">
                <a:latin typeface="Calibri" pitchFamily="34" charset="0"/>
                <a:cs typeface="Calibri" pitchFamily="34" charset="0"/>
              </a:rPr>
              <a:t>.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 vert="horz" anchor="ctr">
            <a:noAutofit/>
          </a:bodyPr>
          <a:lstStyle/>
          <a:p>
            <a:r>
              <a:rPr lang="en-US" sz="2400" dirty="0"/>
              <a:t>Annual ICT Industry Statistics </a:t>
            </a:r>
          </a:p>
        </p:txBody>
      </p:sp>
    </p:spTree>
    <p:extLst>
      <p:ext uri="{BB962C8B-B14F-4D97-AF65-F5344CB8AC3E}">
        <p14:creationId xmlns:p14="http://schemas.microsoft.com/office/powerpoint/2010/main" val="1783694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075" y="1752600"/>
            <a:ext cx="3971925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914400"/>
            <a:ext cx="4536782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74344" y="228599"/>
            <a:ext cx="6324600" cy="990601"/>
          </a:xfrm>
        </p:spPr>
        <p:txBody>
          <a:bodyPr/>
          <a:lstStyle/>
          <a:p>
            <a:r>
              <a:rPr lang="en-US" sz="2000" dirty="0" smtClean="0"/>
              <a:t>Sample …</a:t>
            </a:r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4191000" y="510540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dirty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www.moict.gov.jo/en-us/homepage/studiesandreports.aspx</a:t>
            </a:r>
            <a:endParaRPr lang="en-US" dirty="0" smtClean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005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143000"/>
            <a:ext cx="7086600" cy="5314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74344" y="228599"/>
            <a:ext cx="2321256" cy="838201"/>
          </a:xfrm>
        </p:spPr>
        <p:txBody>
          <a:bodyPr/>
          <a:lstStyle/>
          <a:p>
            <a:r>
              <a:rPr lang="en-US" sz="2000" dirty="0" smtClean="0"/>
              <a:t>Sample …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31204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803402"/>
            <a:ext cx="7924800" cy="4358165"/>
          </a:xfrm>
        </p:spPr>
        <p:txBody>
          <a:bodyPr>
            <a:normAutofit/>
          </a:bodyPr>
          <a:lstStyle/>
          <a:p>
            <a:pPr lvl="1" algn="just">
              <a:spcAft>
                <a:spcPts val="1200"/>
              </a:spcAft>
            </a:pPr>
            <a:r>
              <a:rPr lang="en-US" sz="2200" dirty="0">
                <a:latin typeface="Calibri" pitchFamily="34" charset="0"/>
                <a:cs typeface="Calibri" pitchFamily="34" charset="0"/>
              </a:rPr>
              <a:t>To </a:t>
            </a:r>
            <a:r>
              <a:rPr lang="en-US" sz="2200" dirty="0" smtClean="0">
                <a:latin typeface="Calibri" pitchFamily="34" charset="0"/>
                <a:cs typeface="Calibri" pitchFamily="34" charset="0"/>
              </a:rPr>
              <a:t>assess the </a:t>
            </a:r>
            <a:r>
              <a:rPr lang="en-US" sz="2200" dirty="0">
                <a:latin typeface="Calibri" pitchFamily="34" charset="0"/>
                <a:cs typeface="Calibri" pitchFamily="34" charset="0"/>
              </a:rPr>
              <a:t>impacts of the ICT developments across the various Jordanian economical sectors, in addition to the overall Jordanian economy level. </a:t>
            </a:r>
          </a:p>
          <a:p>
            <a:pPr lvl="1" algn="just">
              <a:spcAft>
                <a:spcPts val="1200"/>
              </a:spcAft>
            </a:pPr>
            <a:r>
              <a:rPr lang="en-US" sz="2200" dirty="0" smtClean="0">
                <a:latin typeface="Calibri" pitchFamily="34" charset="0"/>
                <a:cs typeface="Calibri" pitchFamily="34" charset="0"/>
              </a:rPr>
              <a:t>Main indicators: </a:t>
            </a:r>
            <a:endParaRPr lang="en-US" sz="2200" dirty="0" smtClean="0">
              <a:latin typeface="Calibri" pitchFamily="34" charset="0"/>
              <a:cs typeface="Calibri" pitchFamily="34" charset="0"/>
            </a:endParaRPr>
          </a:p>
          <a:p>
            <a:pPr lvl="2" algn="just">
              <a:spcAft>
                <a:spcPts val="1200"/>
              </a:spcAft>
            </a:pPr>
            <a:r>
              <a:rPr lang="en-US" sz="1900" dirty="0" smtClean="0">
                <a:latin typeface="Calibri" pitchFamily="34" charset="0"/>
                <a:cs typeface="Calibri" pitchFamily="34" charset="0"/>
              </a:rPr>
              <a:t>ICT </a:t>
            </a:r>
            <a:r>
              <a:rPr lang="en-US" sz="1900" dirty="0">
                <a:latin typeface="Calibri" pitchFamily="34" charset="0"/>
                <a:cs typeface="Calibri" pitchFamily="34" charset="0"/>
              </a:rPr>
              <a:t>contribution to the GDP reached to 14.1% in total of Jordan’s economy, </a:t>
            </a:r>
            <a:endParaRPr lang="en-US" sz="1900" dirty="0" smtClean="0">
              <a:latin typeface="Calibri" pitchFamily="34" charset="0"/>
              <a:cs typeface="Calibri" pitchFamily="34" charset="0"/>
            </a:endParaRPr>
          </a:p>
          <a:p>
            <a:pPr lvl="2" algn="just">
              <a:spcAft>
                <a:spcPts val="1200"/>
              </a:spcAft>
            </a:pPr>
            <a:r>
              <a:rPr lang="en-US" sz="1900" dirty="0" smtClean="0">
                <a:latin typeface="Calibri" pitchFamily="34" charset="0"/>
                <a:cs typeface="Calibri" pitchFamily="34" charset="0"/>
              </a:rPr>
              <a:t>this figure </a:t>
            </a:r>
            <a:r>
              <a:rPr lang="en-US" sz="1900" dirty="0">
                <a:latin typeface="Calibri" pitchFamily="34" charset="0"/>
                <a:cs typeface="Calibri" pitchFamily="34" charset="0"/>
              </a:rPr>
              <a:t>comprises of 9.5% as a direct contribution by the ICT sector and 4.62% by enabling the other economical sectors considered as indirect contribution to GDP.</a:t>
            </a:r>
          </a:p>
          <a:p>
            <a:pPr algn="just">
              <a:spcAft>
                <a:spcPts val="1200"/>
              </a:spcAft>
            </a:pPr>
            <a:endParaRPr lang="en-US" sz="20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74344" y="228599"/>
            <a:ext cx="7045656" cy="990601"/>
          </a:xfrm>
        </p:spPr>
        <p:txBody>
          <a:bodyPr/>
          <a:lstStyle/>
          <a:p>
            <a:r>
              <a:rPr lang="en-US" sz="2000" dirty="0" smtClean="0"/>
              <a:t>Assessment </a:t>
            </a:r>
            <a:r>
              <a:rPr lang="en-US" sz="2000" dirty="0"/>
              <a:t>of the Economic Impacts of ICT </a:t>
            </a:r>
            <a:r>
              <a:rPr lang="en-US" sz="2000" dirty="0" smtClean="0"/>
              <a:t>in Jordan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65391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962888467"/>
              </p:ext>
            </p:extLst>
          </p:nvPr>
        </p:nvGraphicFramePr>
        <p:xfrm>
          <a:off x="152400" y="1676400"/>
          <a:ext cx="3505200" cy="42277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/>
          <p:cNvSpPr/>
          <p:nvPr/>
        </p:nvSpPr>
        <p:spPr>
          <a:xfrm>
            <a:off x="304800" y="6096000"/>
            <a:ext cx="3200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ICT Impact on Productivity and Labor Productivity</a:t>
            </a: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532697355"/>
              </p:ext>
            </p:extLst>
          </p:nvPr>
        </p:nvGraphicFramePr>
        <p:xfrm>
          <a:off x="3924300" y="1981200"/>
          <a:ext cx="4953000" cy="350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le 6"/>
          <p:cNvSpPr/>
          <p:nvPr/>
        </p:nvSpPr>
        <p:spPr>
          <a:xfrm>
            <a:off x="4538241" y="1501032"/>
            <a:ext cx="39961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ICT Impact on Employment is 84,154 Jobs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4344" y="325584"/>
            <a:ext cx="1787856" cy="838201"/>
          </a:xfrm>
        </p:spPr>
        <p:txBody>
          <a:bodyPr/>
          <a:lstStyle/>
          <a:p>
            <a:r>
              <a:rPr lang="en-US" sz="2000" dirty="0" smtClean="0"/>
              <a:t>Sample…</a:t>
            </a:r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4114800" y="5812487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www.moict.gov.jo/en-us/homepage/studiesandreports.aspx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3722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344" y="228599"/>
            <a:ext cx="6324600" cy="762001"/>
          </a:xfrm>
        </p:spPr>
        <p:txBody>
          <a:bodyPr vert="horz" anchor="ctr">
            <a:noAutofit/>
          </a:bodyPr>
          <a:lstStyle/>
          <a:p>
            <a:r>
              <a:rPr lang="en-US" sz="2000" dirty="0" smtClean="0"/>
              <a:t>Workforce </a:t>
            </a:r>
            <a:r>
              <a:rPr lang="en-US" sz="2000" dirty="0"/>
              <a:t>in Jordanian ICT Industry: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1800" dirty="0" smtClean="0"/>
              <a:t>Evaluation </a:t>
            </a:r>
            <a:r>
              <a:rPr lang="en-US" sz="1800" dirty="0"/>
              <a:t>and Needs </a:t>
            </a:r>
            <a:r>
              <a:rPr lang="en-US" sz="1800" dirty="0" smtClean="0"/>
              <a:t>Assessment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803402"/>
            <a:ext cx="7924800" cy="4358165"/>
          </a:xfrm>
        </p:spPr>
        <p:txBody>
          <a:bodyPr>
            <a:normAutofit/>
          </a:bodyPr>
          <a:lstStyle/>
          <a:p>
            <a:pPr lvl="1" algn="just"/>
            <a:r>
              <a:rPr lang="en-US" sz="2200" dirty="0">
                <a:latin typeface="Calibri" pitchFamily="34" charset="0"/>
                <a:cs typeface="Calibri" pitchFamily="34" charset="0"/>
              </a:rPr>
              <a:t>To assess the needs of the ICT sector in terms of required workforce skills, knowledge and experience while taking into consideration the rapid development and arising needs of the ICT sector.</a:t>
            </a:r>
          </a:p>
          <a:p>
            <a:pPr lvl="1" algn="just"/>
            <a:r>
              <a:rPr lang="en-US" sz="2200" dirty="0" smtClean="0">
                <a:latin typeface="Calibri" pitchFamily="34" charset="0"/>
                <a:cs typeface="Calibri" pitchFamily="34" charset="0"/>
              </a:rPr>
              <a:t>Key Result: </a:t>
            </a:r>
          </a:p>
          <a:p>
            <a:pPr lvl="2" algn="just"/>
            <a:r>
              <a:rPr lang="en-US" sz="1900" dirty="0" smtClean="0">
                <a:latin typeface="Calibri" pitchFamily="34" charset="0"/>
                <a:cs typeface="Calibri" pitchFamily="34" charset="0"/>
              </a:rPr>
              <a:t>39</a:t>
            </a:r>
            <a:r>
              <a:rPr lang="en-US" sz="1900" dirty="0">
                <a:latin typeface="Calibri" pitchFamily="34" charset="0"/>
                <a:cs typeface="Calibri" pitchFamily="34" charset="0"/>
              </a:rPr>
              <a:t>% of the employers were indifferent in their </a:t>
            </a:r>
            <a:r>
              <a:rPr lang="en-US" sz="1900" dirty="0" smtClean="0">
                <a:latin typeface="Calibri" pitchFamily="34" charset="0"/>
                <a:cs typeface="Calibri" pitchFamily="34" charset="0"/>
              </a:rPr>
              <a:t>choice, 36</a:t>
            </a:r>
            <a:r>
              <a:rPr lang="en-US" sz="1900" dirty="0">
                <a:latin typeface="Calibri" pitchFamily="34" charset="0"/>
                <a:cs typeface="Calibri" pitchFamily="34" charset="0"/>
              </a:rPr>
              <a:t>% prefer public graduates, and only 11% prefer private universities</a:t>
            </a:r>
            <a:r>
              <a:rPr lang="en-US" sz="1900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2" algn="just"/>
            <a:r>
              <a:rPr lang="en-US" sz="1900" dirty="0">
                <a:latin typeface="Calibri" pitchFamily="34" charset="0"/>
                <a:cs typeface="Calibri" pitchFamily="34" charset="0"/>
              </a:rPr>
              <a:t>Enhance Government’s role as a player in enabling partnership among the private sector, educational institutions, and research centers.</a:t>
            </a:r>
          </a:p>
          <a:p>
            <a:pPr lvl="2" algn="just"/>
            <a:r>
              <a:rPr lang="en-US" sz="1900" dirty="0">
                <a:latin typeface="Calibri" pitchFamily="34" charset="0"/>
                <a:cs typeface="Calibri" pitchFamily="34" charset="0"/>
              </a:rPr>
              <a:t>Government shall impose the integration of innovation systems within universities and educational systems. </a:t>
            </a:r>
          </a:p>
          <a:p>
            <a:pPr lvl="1" algn="just"/>
            <a:endParaRPr lang="en-US" sz="22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0618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185987"/>
            <a:ext cx="4229100" cy="3910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180109" y="1539656"/>
            <a:ext cx="4267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en-US" sz="1600" dirty="0" smtClean="0"/>
              <a:t>Key </a:t>
            </a:r>
            <a:r>
              <a:rPr lang="en-US" sz="1600" dirty="0"/>
              <a:t>qualifications required by the ICT companies when hiring a new employee </a:t>
            </a:r>
          </a:p>
        </p:txBody>
      </p:sp>
      <p:sp>
        <p:nvSpPr>
          <p:cNvPr id="6" name="Rectangle 5"/>
          <p:cNvSpPr/>
          <p:nvPr/>
        </p:nvSpPr>
        <p:spPr>
          <a:xfrm>
            <a:off x="4191000" y="2185987"/>
            <a:ext cx="457200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000" dirty="0" smtClean="0"/>
              <a:t>More </a:t>
            </a:r>
            <a:r>
              <a:rPr lang="en-US" sz="2000" dirty="0"/>
              <a:t>than </a:t>
            </a:r>
            <a:r>
              <a:rPr lang="en-US" sz="2000" dirty="0" smtClean="0"/>
              <a:t>40% indicated </a:t>
            </a:r>
            <a:r>
              <a:rPr lang="en-US" sz="2000" dirty="0"/>
              <a:t>that fresh graduates do not have skills for the job role of “Business Analyst”. </a:t>
            </a:r>
            <a:endParaRPr lang="en-US" sz="2000" dirty="0" smtClean="0"/>
          </a:p>
          <a:p>
            <a:pPr marL="285750" indent="-285750" algn="just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000" dirty="0"/>
              <a:t>82% of the ICT employees are holding a Bachelor degree; 98% of them are local universities’ graduates while 2% are foreign universities’ graduates. 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74344" y="325584"/>
            <a:ext cx="1787856" cy="838201"/>
          </a:xfrm>
        </p:spPr>
        <p:txBody>
          <a:bodyPr/>
          <a:lstStyle/>
          <a:p>
            <a:r>
              <a:rPr lang="en-US" sz="2000" dirty="0" smtClean="0"/>
              <a:t>Sample…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4191000" y="5754468"/>
            <a:ext cx="4038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www.moict.gov.jo/en-us/homepage/studiesandreports.aspx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8190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344" y="228599"/>
            <a:ext cx="6893256" cy="990601"/>
          </a:xfrm>
        </p:spPr>
        <p:txBody>
          <a:bodyPr/>
          <a:lstStyle/>
          <a:p>
            <a:r>
              <a:rPr lang="en-US" sz="2400" dirty="0" smtClean="0"/>
              <a:t>ICT  </a:t>
            </a:r>
            <a:r>
              <a:rPr lang="en-US" sz="2400" dirty="0"/>
              <a:t>Diffusion and Use in Schools in </a:t>
            </a:r>
            <a:r>
              <a:rPr lang="en-US" sz="2400" dirty="0" smtClean="0"/>
              <a:t>Jordan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1828800"/>
            <a:ext cx="8153400" cy="4114800"/>
          </a:xfrm>
        </p:spPr>
        <p:txBody>
          <a:bodyPr>
            <a:normAutofit lnSpcReduction="10000"/>
          </a:bodyPr>
          <a:lstStyle/>
          <a:p>
            <a:pPr lvl="1" algn="just"/>
            <a:r>
              <a:rPr lang="en-US" sz="2200" dirty="0">
                <a:latin typeface="Calibri" pitchFamily="34" charset="0"/>
                <a:cs typeface="Calibri" pitchFamily="34" charset="0"/>
              </a:rPr>
              <a:t>To measure and examine the readiness and the use of ICT in all schools in Jordan.</a:t>
            </a:r>
          </a:p>
          <a:p>
            <a:pPr lvl="1" algn="just"/>
            <a:r>
              <a:rPr lang="en-US" sz="2200" dirty="0">
                <a:latin typeface="Calibri" pitchFamily="34" charset="0"/>
                <a:cs typeface="Calibri" pitchFamily="34" charset="0"/>
              </a:rPr>
              <a:t>To create a national database on the readiness and use of ICT infrastructure.</a:t>
            </a:r>
          </a:p>
          <a:p>
            <a:pPr lvl="1" algn="just"/>
            <a:r>
              <a:rPr lang="en-US" sz="2200" dirty="0">
                <a:latin typeface="Calibri" pitchFamily="34" charset="0"/>
                <a:cs typeface="Calibri" pitchFamily="34" charset="0"/>
              </a:rPr>
              <a:t>To support and inform the policy makers in their decisions to invest in ICT in education.</a:t>
            </a:r>
          </a:p>
          <a:p>
            <a:pPr lvl="1" algn="just"/>
            <a:r>
              <a:rPr lang="en-US" sz="2200" dirty="0">
                <a:latin typeface="Calibri" pitchFamily="34" charset="0"/>
                <a:cs typeface="Calibri" pitchFamily="34" charset="0"/>
              </a:rPr>
              <a:t>To assist in developing plans, strategies and programs that support educational development based on the educational reform for the knowledge economy. </a:t>
            </a:r>
          </a:p>
          <a:p>
            <a:pPr lvl="1" algn="just"/>
            <a:r>
              <a:rPr lang="en-US" sz="2200" dirty="0">
                <a:latin typeface="Calibri" pitchFamily="34" charset="0"/>
                <a:cs typeface="Calibri" pitchFamily="34" charset="0"/>
              </a:rPr>
              <a:t>To help the private sector companies/organizations in their strategic planning regarding the use of ICT in education in Jordan.</a:t>
            </a:r>
          </a:p>
          <a:p>
            <a:pPr lvl="0" algn="just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681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/>
              <a:t>Sample …</a:t>
            </a:r>
            <a:endParaRPr lang="en-US" sz="2000" dirty="0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399202921"/>
              </p:ext>
            </p:extLst>
          </p:nvPr>
        </p:nvGraphicFramePr>
        <p:xfrm>
          <a:off x="4800600" y="3200400"/>
          <a:ext cx="407670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4759037" y="2438400"/>
            <a:ext cx="38745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Schools with at least one computer lab</a:t>
            </a:r>
            <a:endParaRPr lang="en-US" dirty="0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4292853060"/>
              </p:ext>
            </p:extLst>
          </p:nvPr>
        </p:nvGraphicFramePr>
        <p:xfrm>
          <a:off x="381000" y="1447800"/>
          <a:ext cx="39624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8"/>
          <p:cNvSpPr/>
          <p:nvPr/>
        </p:nvSpPr>
        <p:spPr>
          <a:xfrm>
            <a:off x="533400" y="5758934"/>
            <a:ext cx="27996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Students per computer ratio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696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344" y="228599"/>
            <a:ext cx="6817056" cy="990601"/>
          </a:xfrm>
        </p:spPr>
        <p:txBody>
          <a:bodyPr/>
          <a:lstStyle/>
          <a:p>
            <a:r>
              <a:rPr lang="en-US" sz="2600" dirty="0" smtClean="0"/>
              <a:t>Jordan.. </a:t>
            </a:r>
            <a:endParaRPr lang="en-US" sz="2600" dirty="0"/>
          </a:p>
        </p:txBody>
      </p:sp>
      <p:sp>
        <p:nvSpPr>
          <p:cNvPr id="4" name="Freeform 683"/>
          <p:cNvSpPr>
            <a:spLocks/>
          </p:cNvSpPr>
          <p:nvPr/>
        </p:nvSpPr>
        <p:spPr bwMode="auto">
          <a:xfrm>
            <a:off x="2922587" y="2500306"/>
            <a:ext cx="457200" cy="336550"/>
          </a:xfrm>
          <a:custGeom>
            <a:avLst/>
            <a:gdLst>
              <a:gd name="T0" fmla="*/ 0 w 98"/>
              <a:gd name="T1" fmla="*/ 72 h 73"/>
              <a:gd name="T2" fmla="*/ 8 w 98"/>
              <a:gd name="T3" fmla="*/ 66 h 73"/>
              <a:gd name="T4" fmla="*/ 17 w 98"/>
              <a:gd name="T5" fmla="*/ 49 h 73"/>
              <a:gd name="T6" fmla="*/ 8 w 98"/>
              <a:gd name="T7" fmla="*/ 41 h 73"/>
              <a:gd name="T8" fmla="*/ 8 w 98"/>
              <a:gd name="T9" fmla="*/ 16 h 73"/>
              <a:gd name="T10" fmla="*/ 17 w 98"/>
              <a:gd name="T11" fmla="*/ 16 h 73"/>
              <a:gd name="T12" fmla="*/ 17 w 98"/>
              <a:gd name="T13" fmla="*/ 9 h 73"/>
              <a:gd name="T14" fmla="*/ 42 w 98"/>
              <a:gd name="T15" fmla="*/ 0 h 73"/>
              <a:gd name="T16" fmla="*/ 48 w 98"/>
              <a:gd name="T17" fmla="*/ 9 h 73"/>
              <a:gd name="T18" fmla="*/ 73 w 98"/>
              <a:gd name="T19" fmla="*/ 0 h 73"/>
              <a:gd name="T20" fmla="*/ 97 w 98"/>
              <a:gd name="T21" fmla="*/ 0 h 73"/>
              <a:gd name="T22" fmla="*/ 82 w 98"/>
              <a:gd name="T23" fmla="*/ 9 h 73"/>
              <a:gd name="T24" fmla="*/ 73 w 98"/>
              <a:gd name="T25" fmla="*/ 41 h 73"/>
              <a:gd name="T26" fmla="*/ 48 w 98"/>
              <a:gd name="T27" fmla="*/ 56 h 73"/>
              <a:gd name="T28" fmla="*/ 42 w 98"/>
              <a:gd name="T29" fmla="*/ 56 h 73"/>
              <a:gd name="T30" fmla="*/ 17 w 98"/>
              <a:gd name="T31" fmla="*/ 72 h 73"/>
              <a:gd name="T32" fmla="*/ 0 w 98"/>
              <a:gd name="T33" fmla="*/ 72 h 73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98"/>
              <a:gd name="T52" fmla="*/ 0 h 73"/>
              <a:gd name="T53" fmla="*/ 98 w 98"/>
              <a:gd name="T54" fmla="*/ 73 h 73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98" h="73">
                <a:moveTo>
                  <a:pt x="0" y="72"/>
                </a:moveTo>
                <a:lnTo>
                  <a:pt x="8" y="66"/>
                </a:lnTo>
                <a:lnTo>
                  <a:pt x="17" y="49"/>
                </a:lnTo>
                <a:lnTo>
                  <a:pt x="8" y="41"/>
                </a:lnTo>
                <a:lnTo>
                  <a:pt x="8" y="16"/>
                </a:lnTo>
                <a:lnTo>
                  <a:pt x="17" y="16"/>
                </a:lnTo>
                <a:lnTo>
                  <a:pt x="17" y="9"/>
                </a:lnTo>
                <a:lnTo>
                  <a:pt x="42" y="0"/>
                </a:lnTo>
                <a:lnTo>
                  <a:pt x="48" y="9"/>
                </a:lnTo>
                <a:lnTo>
                  <a:pt x="73" y="0"/>
                </a:lnTo>
                <a:lnTo>
                  <a:pt x="97" y="0"/>
                </a:lnTo>
                <a:lnTo>
                  <a:pt x="82" y="9"/>
                </a:lnTo>
                <a:lnTo>
                  <a:pt x="73" y="41"/>
                </a:lnTo>
                <a:lnTo>
                  <a:pt x="48" y="56"/>
                </a:lnTo>
                <a:lnTo>
                  <a:pt x="42" y="56"/>
                </a:lnTo>
                <a:lnTo>
                  <a:pt x="17" y="72"/>
                </a:lnTo>
                <a:lnTo>
                  <a:pt x="0" y="72"/>
                </a:lnTo>
              </a:path>
            </a:pathLst>
          </a:custGeom>
          <a:solidFill>
            <a:schemeClr val="tx1">
              <a:lumMod val="85000"/>
              <a:lumOff val="15000"/>
              <a:alpha val="39999"/>
            </a:schemeClr>
          </a:solidFill>
          <a:ln w="3175" algn="ctr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reflection blurRad="6350" stA="52000" endA="300" endPos="35000" dir="5400000" sy="-100000" algn="bl" rotWithShape="0"/>
          </a:effectLst>
        </p:spPr>
        <p:txBody>
          <a:bodyPr/>
          <a:lstStyle/>
          <a:p>
            <a:pPr>
              <a:spcAft>
                <a:spcPct val="20000"/>
              </a:spcAft>
              <a:defRPr/>
            </a:pPr>
            <a:endParaRPr lang="en-US" dirty="0"/>
          </a:p>
        </p:txBody>
      </p:sp>
      <p:sp>
        <p:nvSpPr>
          <p:cNvPr id="5" name="Freeform 686"/>
          <p:cNvSpPr>
            <a:spLocks/>
          </p:cNvSpPr>
          <p:nvPr/>
        </p:nvSpPr>
        <p:spPr bwMode="auto">
          <a:xfrm>
            <a:off x="3152775" y="2465381"/>
            <a:ext cx="565150" cy="595313"/>
          </a:xfrm>
          <a:custGeom>
            <a:avLst/>
            <a:gdLst>
              <a:gd name="T0" fmla="*/ 74 w 123"/>
              <a:gd name="T1" fmla="*/ 8 h 130"/>
              <a:gd name="T2" fmla="*/ 81 w 123"/>
              <a:gd name="T3" fmla="*/ 24 h 130"/>
              <a:gd name="T4" fmla="*/ 90 w 123"/>
              <a:gd name="T5" fmla="*/ 24 h 130"/>
              <a:gd name="T6" fmla="*/ 90 w 123"/>
              <a:gd name="T7" fmla="*/ 40 h 130"/>
              <a:gd name="T8" fmla="*/ 81 w 123"/>
              <a:gd name="T9" fmla="*/ 57 h 130"/>
              <a:gd name="T10" fmla="*/ 90 w 123"/>
              <a:gd name="T11" fmla="*/ 74 h 130"/>
              <a:gd name="T12" fmla="*/ 106 w 123"/>
              <a:gd name="T13" fmla="*/ 80 h 130"/>
              <a:gd name="T14" fmla="*/ 114 w 123"/>
              <a:gd name="T15" fmla="*/ 105 h 130"/>
              <a:gd name="T16" fmla="*/ 122 w 123"/>
              <a:gd name="T17" fmla="*/ 114 h 130"/>
              <a:gd name="T18" fmla="*/ 122 w 123"/>
              <a:gd name="T19" fmla="*/ 121 h 130"/>
              <a:gd name="T20" fmla="*/ 106 w 123"/>
              <a:gd name="T21" fmla="*/ 121 h 130"/>
              <a:gd name="T22" fmla="*/ 97 w 123"/>
              <a:gd name="T23" fmla="*/ 129 h 130"/>
              <a:gd name="T24" fmla="*/ 81 w 123"/>
              <a:gd name="T25" fmla="*/ 121 h 130"/>
              <a:gd name="T26" fmla="*/ 74 w 123"/>
              <a:gd name="T27" fmla="*/ 129 h 130"/>
              <a:gd name="T28" fmla="*/ 57 w 123"/>
              <a:gd name="T29" fmla="*/ 121 h 130"/>
              <a:gd name="T30" fmla="*/ 57 w 123"/>
              <a:gd name="T31" fmla="*/ 114 h 130"/>
              <a:gd name="T32" fmla="*/ 49 w 123"/>
              <a:gd name="T33" fmla="*/ 105 h 130"/>
              <a:gd name="T34" fmla="*/ 25 w 123"/>
              <a:gd name="T35" fmla="*/ 89 h 130"/>
              <a:gd name="T36" fmla="*/ 0 w 123"/>
              <a:gd name="T37" fmla="*/ 80 h 130"/>
              <a:gd name="T38" fmla="*/ 0 w 123"/>
              <a:gd name="T39" fmla="*/ 64 h 130"/>
              <a:gd name="T40" fmla="*/ 25 w 123"/>
              <a:gd name="T41" fmla="*/ 49 h 130"/>
              <a:gd name="T42" fmla="*/ 34 w 123"/>
              <a:gd name="T43" fmla="*/ 17 h 130"/>
              <a:gd name="T44" fmla="*/ 49 w 123"/>
              <a:gd name="T45" fmla="*/ 8 h 130"/>
              <a:gd name="T46" fmla="*/ 49 w 123"/>
              <a:gd name="T47" fmla="*/ 0 h 130"/>
              <a:gd name="T48" fmla="*/ 74 w 123"/>
              <a:gd name="T49" fmla="*/ 8 h 130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123"/>
              <a:gd name="T76" fmla="*/ 0 h 130"/>
              <a:gd name="T77" fmla="*/ 123 w 123"/>
              <a:gd name="T78" fmla="*/ 130 h 130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123" h="130">
                <a:moveTo>
                  <a:pt x="74" y="8"/>
                </a:moveTo>
                <a:lnTo>
                  <a:pt x="81" y="24"/>
                </a:lnTo>
                <a:lnTo>
                  <a:pt x="90" y="24"/>
                </a:lnTo>
                <a:lnTo>
                  <a:pt x="90" y="40"/>
                </a:lnTo>
                <a:lnTo>
                  <a:pt x="81" y="57"/>
                </a:lnTo>
                <a:lnTo>
                  <a:pt x="90" y="74"/>
                </a:lnTo>
                <a:lnTo>
                  <a:pt x="106" y="80"/>
                </a:lnTo>
                <a:lnTo>
                  <a:pt x="114" y="105"/>
                </a:lnTo>
                <a:lnTo>
                  <a:pt x="122" y="114"/>
                </a:lnTo>
                <a:lnTo>
                  <a:pt x="122" y="121"/>
                </a:lnTo>
                <a:lnTo>
                  <a:pt x="106" y="121"/>
                </a:lnTo>
                <a:lnTo>
                  <a:pt x="97" y="129"/>
                </a:lnTo>
                <a:lnTo>
                  <a:pt x="81" y="121"/>
                </a:lnTo>
                <a:lnTo>
                  <a:pt x="74" y="129"/>
                </a:lnTo>
                <a:lnTo>
                  <a:pt x="57" y="121"/>
                </a:lnTo>
                <a:lnTo>
                  <a:pt x="57" y="114"/>
                </a:lnTo>
                <a:lnTo>
                  <a:pt x="49" y="105"/>
                </a:lnTo>
                <a:lnTo>
                  <a:pt x="25" y="89"/>
                </a:lnTo>
                <a:lnTo>
                  <a:pt x="0" y="80"/>
                </a:lnTo>
                <a:lnTo>
                  <a:pt x="0" y="64"/>
                </a:lnTo>
                <a:lnTo>
                  <a:pt x="25" y="49"/>
                </a:lnTo>
                <a:lnTo>
                  <a:pt x="34" y="17"/>
                </a:lnTo>
                <a:lnTo>
                  <a:pt x="49" y="8"/>
                </a:lnTo>
                <a:lnTo>
                  <a:pt x="49" y="0"/>
                </a:lnTo>
                <a:lnTo>
                  <a:pt x="74" y="8"/>
                </a:lnTo>
              </a:path>
            </a:pathLst>
          </a:custGeom>
          <a:solidFill>
            <a:schemeClr val="tx1">
              <a:lumMod val="85000"/>
              <a:lumOff val="15000"/>
              <a:alpha val="39999"/>
            </a:schemeClr>
          </a:solidFill>
          <a:ln w="3175" algn="ctr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reflection blurRad="6350" stA="52000" endA="300" endPos="35000" dir="5400000" sy="-100000" algn="bl" rotWithShape="0"/>
          </a:effectLst>
        </p:spPr>
        <p:txBody>
          <a:bodyPr/>
          <a:lstStyle/>
          <a:p>
            <a:pPr>
              <a:spcAft>
                <a:spcPct val="20000"/>
              </a:spcAft>
              <a:defRPr/>
            </a:pPr>
            <a:endParaRPr lang="en-US" dirty="0"/>
          </a:p>
        </p:txBody>
      </p:sp>
      <p:sp>
        <p:nvSpPr>
          <p:cNvPr id="6" name="Freeform 714"/>
          <p:cNvSpPr>
            <a:spLocks/>
          </p:cNvSpPr>
          <p:nvPr/>
        </p:nvSpPr>
        <p:spPr bwMode="auto">
          <a:xfrm>
            <a:off x="3454400" y="2270119"/>
            <a:ext cx="1120775" cy="1058862"/>
          </a:xfrm>
          <a:custGeom>
            <a:avLst/>
            <a:gdLst>
              <a:gd name="T0" fmla="*/ 227 w 243"/>
              <a:gd name="T1" fmla="*/ 227 h 228"/>
              <a:gd name="T2" fmla="*/ 170 w 243"/>
              <a:gd name="T3" fmla="*/ 218 h 228"/>
              <a:gd name="T4" fmla="*/ 162 w 243"/>
              <a:gd name="T5" fmla="*/ 202 h 228"/>
              <a:gd name="T6" fmla="*/ 137 w 243"/>
              <a:gd name="T7" fmla="*/ 211 h 228"/>
              <a:gd name="T8" fmla="*/ 121 w 243"/>
              <a:gd name="T9" fmla="*/ 211 h 228"/>
              <a:gd name="T10" fmla="*/ 96 w 243"/>
              <a:gd name="T11" fmla="*/ 186 h 228"/>
              <a:gd name="T12" fmla="*/ 80 w 243"/>
              <a:gd name="T13" fmla="*/ 162 h 228"/>
              <a:gd name="T14" fmla="*/ 65 w 243"/>
              <a:gd name="T15" fmla="*/ 155 h 228"/>
              <a:gd name="T16" fmla="*/ 56 w 243"/>
              <a:gd name="T17" fmla="*/ 155 h 228"/>
              <a:gd name="T18" fmla="*/ 48 w 243"/>
              <a:gd name="T19" fmla="*/ 146 h 228"/>
              <a:gd name="T20" fmla="*/ 40 w 243"/>
              <a:gd name="T21" fmla="*/ 121 h 228"/>
              <a:gd name="T22" fmla="*/ 24 w 243"/>
              <a:gd name="T23" fmla="*/ 115 h 228"/>
              <a:gd name="T24" fmla="*/ 15 w 243"/>
              <a:gd name="T25" fmla="*/ 98 h 228"/>
              <a:gd name="T26" fmla="*/ 24 w 243"/>
              <a:gd name="T27" fmla="*/ 81 h 228"/>
              <a:gd name="T28" fmla="*/ 24 w 243"/>
              <a:gd name="T29" fmla="*/ 65 h 228"/>
              <a:gd name="T30" fmla="*/ 15 w 243"/>
              <a:gd name="T31" fmla="*/ 65 h 228"/>
              <a:gd name="T32" fmla="*/ 8 w 243"/>
              <a:gd name="T33" fmla="*/ 49 h 228"/>
              <a:gd name="T34" fmla="*/ 0 w 243"/>
              <a:gd name="T35" fmla="*/ 9 h 228"/>
              <a:gd name="T36" fmla="*/ 8 w 243"/>
              <a:gd name="T37" fmla="*/ 0 h 228"/>
              <a:gd name="T38" fmla="*/ 15 w 243"/>
              <a:gd name="T39" fmla="*/ 16 h 228"/>
              <a:gd name="T40" fmla="*/ 24 w 243"/>
              <a:gd name="T41" fmla="*/ 16 h 228"/>
              <a:gd name="T42" fmla="*/ 31 w 243"/>
              <a:gd name="T43" fmla="*/ 16 h 228"/>
              <a:gd name="T44" fmla="*/ 48 w 243"/>
              <a:gd name="T45" fmla="*/ 9 h 228"/>
              <a:gd name="T46" fmla="*/ 56 w 243"/>
              <a:gd name="T47" fmla="*/ 9 h 228"/>
              <a:gd name="T48" fmla="*/ 48 w 243"/>
              <a:gd name="T49" fmla="*/ 16 h 228"/>
              <a:gd name="T50" fmla="*/ 65 w 243"/>
              <a:gd name="T51" fmla="*/ 25 h 228"/>
              <a:gd name="T52" fmla="*/ 65 w 243"/>
              <a:gd name="T53" fmla="*/ 41 h 228"/>
              <a:gd name="T54" fmla="*/ 96 w 243"/>
              <a:gd name="T55" fmla="*/ 58 h 228"/>
              <a:gd name="T56" fmla="*/ 130 w 243"/>
              <a:gd name="T57" fmla="*/ 58 h 228"/>
              <a:gd name="T58" fmla="*/ 130 w 243"/>
              <a:gd name="T59" fmla="*/ 41 h 228"/>
              <a:gd name="T60" fmla="*/ 145 w 243"/>
              <a:gd name="T61" fmla="*/ 33 h 228"/>
              <a:gd name="T62" fmla="*/ 170 w 243"/>
              <a:gd name="T63" fmla="*/ 33 h 228"/>
              <a:gd name="T64" fmla="*/ 219 w 243"/>
              <a:gd name="T65" fmla="*/ 58 h 228"/>
              <a:gd name="T66" fmla="*/ 219 w 243"/>
              <a:gd name="T67" fmla="*/ 65 h 228"/>
              <a:gd name="T68" fmla="*/ 219 w 243"/>
              <a:gd name="T69" fmla="*/ 73 h 228"/>
              <a:gd name="T70" fmla="*/ 219 w 243"/>
              <a:gd name="T71" fmla="*/ 81 h 228"/>
              <a:gd name="T72" fmla="*/ 210 w 243"/>
              <a:gd name="T73" fmla="*/ 98 h 228"/>
              <a:gd name="T74" fmla="*/ 210 w 243"/>
              <a:gd name="T75" fmla="*/ 130 h 228"/>
              <a:gd name="T76" fmla="*/ 227 w 243"/>
              <a:gd name="T77" fmla="*/ 139 h 228"/>
              <a:gd name="T78" fmla="*/ 227 w 243"/>
              <a:gd name="T79" fmla="*/ 146 h 228"/>
              <a:gd name="T80" fmla="*/ 219 w 243"/>
              <a:gd name="T81" fmla="*/ 162 h 228"/>
              <a:gd name="T82" fmla="*/ 227 w 243"/>
              <a:gd name="T83" fmla="*/ 178 h 228"/>
              <a:gd name="T84" fmla="*/ 235 w 243"/>
              <a:gd name="T85" fmla="*/ 186 h 228"/>
              <a:gd name="T86" fmla="*/ 242 w 243"/>
              <a:gd name="T87" fmla="*/ 202 h 228"/>
              <a:gd name="T88" fmla="*/ 227 w 243"/>
              <a:gd name="T89" fmla="*/ 211 h 228"/>
              <a:gd name="T90" fmla="*/ 227 w 243"/>
              <a:gd name="T91" fmla="*/ 227 h 228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243"/>
              <a:gd name="T139" fmla="*/ 0 h 228"/>
              <a:gd name="T140" fmla="*/ 243 w 243"/>
              <a:gd name="T141" fmla="*/ 228 h 228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243" h="228">
                <a:moveTo>
                  <a:pt x="227" y="227"/>
                </a:moveTo>
                <a:lnTo>
                  <a:pt x="170" y="218"/>
                </a:lnTo>
                <a:lnTo>
                  <a:pt x="162" y="202"/>
                </a:lnTo>
                <a:lnTo>
                  <a:pt x="137" y="211"/>
                </a:lnTo>
                <a:lnTo>
                  <a:pt x="121" y="211"/>
                </a:lnTo>
                <a:lnTo>
                  <a:pt x="96" y="186"/>
                </a:lnTo>
                <a:lnTo>
                  <a:pt x="80" y="162"/>
                </a:lnTo>
                <a:lnTo>
                  <a:pt x="65" y="155"/>
                </a:lnTo>
                <a:lnTo>
                  <a:pt x="56" y="155"/>
                </a:lnTo>
                <a:lnTo>
                  <a:pt x="48" y="146"/>
                </a:lnTo>
                <a:lnTo>
                  <a:pt x="40" y="121"/>
                </a:lnTo>
                <a:lnTo>
                  <a:pt x="24" y="115"/>
                </a:lnTo>
                <a:lnTo>
                  <a:pt x="15" y="98"/>
                </a:lnTo>
                <a:lnTo>
                  <a:pt x="24" y="81"/>
                </a:lnTo>
                <a:lnTo>
                  <a:pt x="24" y="65"/>
                </a:lnTo>
                <a:lnTo>
                  <a:pt x="15" y="65"/>
                </a:lnTo>
                <a:lnTo>
                  <a:pt x="8" y="49"/>
                </a:lnTo>
                <a:lnTo>
                  <a:pt x="0" y="9"/>
                </a:lnTo>
                <a:lnTo>
                  <a:pt x="8" y="0"/>
                </a:lnTo>
                <a:lnTo>
                  <a:pt x="15" y="16"/>
                </a:lnTo>
                <a:lnTo>
                  <a:pt x="24" y="16"/>
                </a:lnTo>
                <a:lnTo>
                  <a:pt x="31" y="16"/>
                </a:lnTo>
                <a:lnTo>
                  <a:pt x="48" y="9"/>
                </a:lnTo>
                <a:lnTo>
                  <a:pt x="56" y="9"/>
                </a:lnTo>
                <a:lnTo>
                  <a:pt x="48" y="16"/>
                </a:lnTo>
                <a:lnTo>
                  <a:pt x="65" y="25"/>
                </a:lnTo>
                <a:lnTo>
                  <a:pt x="65" y="41"/>
                </a:lnTo>
                <a:lnTo>
                  <a:pt x="96" y="58"/>
                </a:lnTo>
                <a:lnTo>
                  <a:pt x="130" y="58"/>
                </a:lnTo>
                <a:lnTo>
                  <a:pt x="130" y="41"/>
                </a:lnTo>
                <a:lnTo>
                  <a:pt x="145" y="33"/>
                </a:lnTo>
                <a:lnTo>
                  <a:pt x="170" y="33"/>
                </a:lnTo>
                <a:lnTo>
                  <a:pt x="219" y="58"/>
                </a:lnTo>
                <a:lnTo>
                  <a:pt x="219" y="65"/>
                </a:lnTo>
                <a:lnTo>
                  <a:pt x="219" y="73"/>
                </a:lnTo>
                <a:lnTo>
                  <a:pt x="219" y="81"/>
                </a:lnTo>
                <a:lnTo>
                  <a:pt x="210" y="98"/>
                </a:lnTo>
                <a:lnTo>
                  <a:pt x="210" y="130"/>
                </a:lnTo>
                <a:lnTo>
                  <a:pt x="227" y="139"/>
                </a:lnTo>
                <a:lnTo>
                  <a:pt x="227" y="146"/>
                </a:lnTo>
                <a:lnTo>
                  <a:pt x="219" y="162"/>
                </a:lnTo>
                <a:lnTo>
                  <a:pt x="227" y="178"/>
                </a:lnTo>
                <a:lnTo>
                  <a:pt x="235" y="186"/>
                </a:lnTo>
                <a:lnTo>
                  <a:pt x="242" y="202"/>
                </a:lnTo>
                <a:lnTo>
                  <a:pt x="227" y="211"/>
                </a:lnTo>
                <a:lnTo>
                  <a:pt x="227" y="227"/>
                </a:lnTo>
              </a:path>
            </a:pathLst>
          </a:custGeom>
          <a:solidFill>
            <a:schemeClr val="tx1">
              <a:lumMod val="85000"/>
              <a:lumOff val="15000"/>
              <a:alpha val="39999"/>
            </a:schemeClr>
          </a:solidFill>
          <a:ln w="3175" algn="ctr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reflection blurRad="6350" stA="52000" endA="300" endPos="35000" dir="5400000" sy="-100000" algn="bl" rotWithShape="0"/>
          </a:effectLst>
        </p:spPr>
        <p:txBody>
          <a:bodyPr/>
          <a:lstStyle/>
          <a:p>
            <a:pPr>
              <a:spcAft>
                <a:spcPct val="20000"/>
              </a:spcAft>
              <a:defRPr/>
            </a:pPr>
            <a:endParaRPr lang="en-US" dirty="0"/>
          </a:p>
        </p:txBody>
      </p:sp>
      <p:sp>
        <p:nvSpPr>
          <p:cNvPr id="7" name="Freeform 691"/>
          <p:cNvSpPr>
            <a:spLocks/>
          </p:cNvSpPr>
          <p:nvPr/>
        </p:nvSpPr>
        <p:spPr bwMode="auto">
          <a:xfrm>
            <a:off x="2886075" y="2833681"/>
            <a:ext cx="1322387" cy="1211263"/>
          </a:xfrm>
          <a:custGeom>
            <a:avLst/>
            <a:gdLst>
              <a:gd name="T0" fmla="*/ 236 w 285"/>
              <a:gd name="T1" fmla="*/ 211 h 262"/>
              <a:gd name="T2" fmla="*/ 243 w 285"/>
              <a:gd name="T3" fmla="*/ 203 h 262"/>
              <a:gd name="T4" fmla="*/ 252 w 285"/>
              <a:gd name="T5" fmla="*/ 196 h 262"/>
              <a:gd name="T6" fmla="*/ 259 w 285"/>
              <a:gd name="T7" fmla="*/ 186 h 262"/>
              <a:gd name="T8" fmla="*/ 267 w 285"/>
              <a:gd name="T9" fmla="*/ 180 h 262"/>
              <a:gd name="T10" fmla="*/ 276 w 285"/>
              <a:gd name="T11" fmla="*/ 171 h 262"/>
              <a:gd name="T12" fmla="*/ 284 w 285"/>
              <a:gd name="T13" fmla="*/ 171 h 262"/>
              <a:gd name="T14" fmla="*/ 284 w 285"/>
              <a:gd name="T15" fmla="*/ 162 h 262"/>
              <a:gd name="T16" fmla="*/ 284 w 285"/>
              <a:gd name="T17" fmla="*/ 155 h 262"/>
              <a:gd name="T18" fmla="*/ 284 w 285"/>
              <a:gd name="T19" fmla="*/ 146 h 262"/>
              <a:gd name="T20" fmla="*/ 276 w 285"/>
              <a:gd name="T21" fmla="*/ 139 h 262"/>
              <a:gd name="T22" fmla="*/ 267 w 285"/>
              <a:gd name="T23" fmla="*/ 131 h 262"/>
              <a:gd name="T24" fmla="*/ 259 w 285"/>
              <a:gd name="T25" fmla="*/ 131 h 262"/>
              <a:gd name="T26" fmla="*/ 252 w 285"/>
              <a:gd name="T27" fmla="*/ 131 h 262"/>
              <a:gd name="T28" fmla="*/ 252 w 285"/>
              <a:gd name="T29" fmla="*/ 139 h 262"/>
              <a:gd name="T30" fmla="*/ 243 w 285"/>
              <a:gd name="T31" fmla="*/ 139 h 262"/>
              <a:gd name="T32" fmla="*/ 236 w 285"/>
              <a:gd name="T33" fmla="*/ 139 h 262"/>
              <a:gd name="T34" fmla="*/ 227 w 285"/>
              <a:gd name="T35" fmla="*/ 139 h 262"/>
              <a:gd name="T36" fmla="*/ 218 w 285"/>
              <a:gd name="T37" fmla="*/ 139 h 262"/>
              <a:gd name="T38" fmla="*/ 212 w 285"/>
              <a:gd name="T39" fmla="*/ 139 h 262"/>
              <a:gd name="T40" fmla="*/ 202 w 285"/>
              <a:gd name="T41" fmla="*/ 131 h 262"/>
              <a:gd name="T42" fmla="*/ 212 w 285"/>
              <a:gd name="T43" fmla="*/ 122 h 262"/>
              <a:gd name="T44" fmla="*/ 202 w 285"/>
              <a:gd name="T45" fmla="*/ 106 h 262"/>
              <a:gd name="T46" fmla="*/ 202 w 285"/>
              <a:gd name="T47" fmla="*/ 81 h 262"/>
              <a:gd name="T48" fmla="*/ 178 w 285"/>
              <a:gd name="T49" fmla="*/ 57 h 262"/>
              <a:gd name="T50" fmla="*/ 153 w 285"/>
              <a:gd name="T51" fmla="*/ 49 h 262"/>
              <a:gd name="T52" fmla="*/ 137 w 285"/>
              <a:gd name="T53" fmla="*/ 57 h 262"/>
              <a:gd name="T54" fmla="*/ 130 w 285"/>
              <a:gd name="T55" fmla="*/ 49 h 262"/>
              <a:gd name="T56" fmla="*/ 113 w 285"/>
              <a:gd name="T57" fmla="*/ 41 h 262"/>
              <a:gd name="T58" fmla="*/ 113 w 285"/>
              <a:gd name="T59" fmla="*/ 34 h 262"/>
              <a:gd name="T60" fmla="*/ 105 w 285"/>
              <a:gd name="T61" fmla="*/ 25 h 262"/>
              <a:gd name="T62" fmla="*/ 81 w 285"/>
              <a:gd name="T63" fmla="*/ 9 h 262"/>
              <a:gd name="T64" fmla="*/ 56 w 285"/>
              <a:gd name="T65" fmla="*/ 0 h 262"/>
              <a:gd name="T66" fmla="*/ 31 w 285"/>
              <a:gd name="T67" fmla="*/ 18 h 262"/>
              <a:gd name="T68" fmla="*/ 41 w 285"/>
              <a:gd name="T69" fmla="*/ 25 h 262"/>
              <a:gd name="T70" fmla="*/ 31 w 285"/>
              <a:gd name="T71" fmla="*/ 41 h 262"/>
              <a:gd name="T72" fmla="*/ 25 w 285"/>
              <a:gd name="T73" fmla="*/ 41 h 262"/>
              <a:gd name="T74" fmla="*/ 16 w 285"/>
              <a:gd name="T75" fmla="*/ 49 h 262"/>
              <a:gd name="T76" fmla="*/ 0 w 285"/>
              <a:gd name="T77" fmla="*/ 49 h 262"/>
              <a:gd name="T78" fmla="*/ 0 w 285"/>
              <a:gd name="T79" fmla="*/ 65 h 262"/>
              <a:gd name="T80" fmla="*/ 8 w 285"/>
              <a:gd name="T81" fmla="*/ 65 h 262"/>
              <a:gd name="T82" fmla="*/ 41 w 285"/>
              <a:gd name="T83" fmla="*/ 114 h 262"/>
              <a:gd name="T84" fmla="*/ 50 w 285"/>
              <a:gd name="T85" fmla="*/ 122 h 262"/>
              <a:gd name="T86" fmla="*/ 56 w 285"/>
              <a:gd name="T87" fmla="*/ 139 h 262"/>
              <a:gd name="T88" fmla="*/ 56 w 285"/>
              <a:gd name="T89" fmla="*/ 162 h 262"/>
              <a:gd name="T90" fmla="*/ 81 w 285"/>
              <a:gd name="T91" fmla="*/ 180 h 262"/>
              <a:gd name="T92" fmla="*/ 97 w 285"/>
              <a:gd name="T93" fmla="*/ 220 h 262"/>
              <a:gd name="T94" fmla="*/ 105 w 285"/>
              <a:gd name="T95" fmla="*/ 227 h 262"/>
              <a:gd name="T96" fmla="*/ 113 w 285"/>
              <a:gd name="T97" fmla="*/ 220 h 262"/>
              <a:gd name="T98" fmla="*/ 137 w 285"/>
              <a:gd name="T99" fmla="*/ 243 h 262"/>
              <a:gd name="T100" fmla="*/ 146 w 285"/>
              <a:gd name="T101" fmla="*/ 261 h 262"/>
              <a:gd name="T102" fmla="*/ 202 w 285"/>
              <a:gd name="T103" fmla="*/ 220 h 262"/>
              <a:gd name="T104" fmla="*/ 236 w 285"/>
              <a:gd name="T105" fmla="*/ 211 h 262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285"/>
              <a:gd name="T160" fmla="*/ 0 h 262"/>
              <a:gd name="T161" fmla="*/ 285 w 285"/>
              <a:gd name="T162" fmla="*/ 262 h 262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285" h="262">
                <a:moveTo>
                  <a:pt x="236" y="211"/>
                </a:moveTo>
                <a:lnTo>
                  <a:pt x="243" y="203"/>
                </a:lnTo>
                <a:lnTo>
                  <a:pt x="252" y="196"/>
                </a:lnTo>
                <a:lnTo>
                  <a:pt x="259" y="186"/>
                </a:lnTo>
                <a:lnTo>
                  <a:pt x="267" y="180"/>
                </a:lnTo>
                <a:lnTo>
                  <a:pt x="276" y="171"/>
                </a:lnTo>
                <a:lnTo>
                  <a:pt x="284" y="171"/>
                </a:lnTo>
                <a:lnTo>
                  <a:pt x="284" y="162"/>
                </a:lnTo>
                <a:lnTo>
                  <a:pt x="284" y="155"/>
                </a:lnTo>
                <a:lnTo>
                  <a:pt x="284" y="146"/>
                </a:lnTo>
                <a:lnTo>
                  <a:pt x="276" y="139"/>
                </a:lnTo>
                <a:lnTo>
                  <a:pt x="267" y="131"/>
                </a:lnTo>
                <a:lnTo>
                  <a:pt x="259" y="131"/>
                </a:lnTo>
                <a:lnTo>
                  <a:pt x="252" y="131"/>
                </a:lnTo>
                <a:lnTo>
                  <a:pt x="252" y="139"/>
                </a:lnTo>
                <a:lnTo>
                  <a:pt x="243" y="139"/>
                </a:lnTo>
                <a:lnTo>
                  <a:pt x="236" y="139"/>
                </a:lnTo>
                <a:lnTo>
                  <a:pt x="227" y="139"/>
                </a:lnTo>
                <a:lnTo>
                  <a:pt x="218" y="139"/>
                </a:lnTo>
                <a:lnTo>
                  <a:pt x="212" y="139"/>
                </a:lnTo>
                <a:lnTo>
                  <a:pt x="202" y="131"/>
                </a:lnTo>
                <a:lnTo>
                  <a:pt x="212" y="122"/>
                </a:lnTo>
                <a:lnTo>
                  <a:pt x="202" y="106"/>
                </a:lnTo>
                <a:lnTo>
                  <a:pt x="202" y="81"/>
                </a:lnTo>
                <a:lnTo>
                  <a:pt x="178" y="57"/>
                </a:lnTo>
                <a:lnTo>
                  <a:pt x="153" y="49"/>
                </a:lnTo>
                <a:lnTo>
                  <a:pt x="137" y="57"/>
                </a:lnTo>
                <a:lnTo>
                  <a:pt x="130" y="49"/>
                </a:lnTo>
                <a:lnTo>
                  <a:pt x="113" y="41"/>
                </a:lnTo>
                <a:lnTo>
                  <a:pt x="113" y="34"/>
                </a:lnTo>
                <a:lnTo>
                  <a:pt x="105" y="25"/>
                </a:lnTo>
                <a:lnTo>
                  <a:pt x="81" y="9"/>
                </a:lnTo>
                <a:lnTo>
                  <a:pt x="56" y="0"/>
                </a:lnTo>
                <a:lnTo>
                  <a:pt x="31" y="18"/>
                </a:lnTo>
                <a:lnTo>
                  <a:pt x="41" y="25"/>
                </a:lnTo>
                <a:lnTo>
                  <a:pt x="31" y="41"/>
                </a:lnTo>
                <a:lnTo>
                  <a:pt x="25" y="41"/>
                </a:lnTo>
                <a:lnTo>
                  <a:pt x="16" y="49"/>
                </a:lnTo>
                <a:lnTo>
                  <a:pt x="0" y="49"/>
                </a:lnTo>
                <a:lnTo>
                  <a:pt x="0" y="65"/>
                </a:lnTo>
                <a:lnTo>
                  <a:pt x="8" y="65"/>
                </a:lnTo>
                <a:lnTo>
                  <a:pt x="41" y="114"/>
                </a:lnTo>
                <a:lnTo>
                  <a:pt x="50" y="122"/>
                </a:lnTo>
                <a:lnTo>
                  <a:pt x="56" y="139"/>
                </a:lnTo>
                <a:lnTo>
                  <a:pt x="56" y="162"/>
                </a:lnTo>
                <a:lnTo>
                  <a:pt x="81" y="180"/>
                </a:lnTo>
                <a:lnTo>
                  <a:pt x="97" y="220"/>
                </a:lnTo>
                <a:lnTo>
                  <a:pt x="105" y="227"/>
                </a:lnTo>
                <a:lnTo>
                  <a:pt x="113" y="220"/>
                </a:lnTo>
                <a:lnTo>
                  <a:pt x="137" y="243"/>
                </a:lnTo>
                <a:lnTo>
                  <a:pt x="146" y="261"/>
                </a:lnTo>
                <a:lnTo>
                  <a:pt x="202" y="220"/>
                </a:lnTo>
                <a:lnTo>
                  <a:pt x="236" y="211"/>
                </a:lnTo>
              </a:path>
            </a:pathLst>
          </a:custGeom>
          <a:solidFill>
            <a:schemeClr val="tx1">
              <a:lumMod val="85000"/>
              <a:lumOff val="15000"/>
              <a:alpha val="39999"/>
            </a:schemeClr>
          </a:solidFill>
          <a:ln w="3175" algn="ctr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reflection blurRad="6350" stA="52000" endA="300" endPos="35000" dir="5400000" sy="-100000" algn="bl" rotWithShape="0"/>
          </a:effectLst>
        </p:spPr>
        <p:txBody>
          <a:bodyPr/>
          <a:lstStyle/>
          <a:p>
            <a:pPr>
              <a:spcAft>
                <a:spcPct val="20000"/>
              </a:spcAft>
              <a:defRPr/>
            </a:pPr>
            <a:endParaRPr lang="en-US" dirty="0"/>
          </a:p>
        </p:txBody>
      </p:sp>
      <p:sp>
        <p:nvSpPr>
          <p:cNvPr id="8" name="Freeform 676"/>
          <p:cNvSpPr>
            <a:spLocks/>
          </p:cNvSpPr>
          <p:nvPr/>
        </p:nvSpPr>
        <p:spPr bwMode="auto">
          <a:xfrm>
            <a:off x="2282825" y="2873369"/>
            <a:ext cx="679450" cy="677862"/>
          </a:xfrm>
          <a:custGeom>
            <a:avLst/>
            <a:gdLst>
              <a:gd name="T0" fmla="*/ 147 w 148"/>
              <a:gd name="T1" fmla="*/ 130 h 147"/>
              <a:gd name="T2" fmla="*/ 122 w 148"/>
              <a:gd name="T3" fmla="*/ 146 h 147"/>
              <a:gd name="T4" fmla="*/ 115 w 148"/>
              <a:gd name="T5" fmla="*/ 137 h 147"/>
              <a:gd name="T6" fmla="*/ 10 w 148"/>
              <a:gd name="T7" fmla="*/ 137 h 147"/>
              <a:gd name="T8" fmla="*/ 10 w 148"/>
              <a:gd name="T9" fmla="*/ 48 h 147"/>
              <a:gd name="T10" fmla="*/ 0 w 148"/>
              <a:gd name="T11" fmla="*/ 32 h 147"/>
              <a:gd name="T12" fmla="*/ 10 w 148"/>
              <a:gd name="T13" fmla="*/ 0 h 147"/>
              <a:gd name="T14" fmla="*/ 10 w 148"/>
              <a:gd name="T15" fmla="*/ 9 h 147"/>
              <a:gd name="T16" fmla="*/ 34 w 148"/>
              <a:gd name="T17" fmla="*/ 9 h 147"/>
              <a:gd name="T18" fmla="*/ 57 w 148"/>
              <a:gd name="T19" fmla="*/ 16 h 147"/>
              <a:gd name="T20" fmla="*/ 91 w 148"/>
              <a:gd name="T21" fmla="*/ 9 h 147"/>
              <a:gd name="T22" fmla="*/ 97 w 148"/>
              <a:gd name="T23" fmla="*/ 9 h 147"/>
              <a:gd name="T24" fmla="*/ 97 w 148"/>
              <a:gd name="T25" fmla="*/ 16 h 147"/>
              <a:gd name="T26" fmla="*/ 107 w 148"/>
              <a:gd name="T27" fmla="*/ 9 h 147"/>
              <a:gd name="T28" fmla="*/ 107 w 148"/>
              <a:gd name="T29" fmla="*/ 16 h 147"/>
              <a:gd name="T30" fmla="*/ 122 w 148"/>
              <a:gd name="T31" fmla="*/ 9 h 147"/>
              <a:gd name="T32" fmla="*/ 131 w 148"/>
              <a:gd name="T33" fmla="*/ 40 h 147"/>
              <a:gd name="T34" fmla="*/ 122 w 148"/>
              <a:gd name="T35" fmla="*/ 65 h 147"/>
              <a:gd name="T36" fmla="*/ 115 w 148"/>
              <a:gd name="T37" fmla="*/ 48 h 147"/>
              <a:gd name="T38" fmla="*/ 107 w 148"/>
              <a:gd name="T39" fmla="*/ 25 h 147"/>
              <a:gd name="T40" fmla="*/ 107 w 148"/>
              <a:gd name="T41" fmla="*/ 32 h 147"/>
              <a:gd name="T42" fmla="*/ 107 w 148"/>
              <a:gd name="T43" fmla="*/ 40 h 147"/>
              <a:gd name="T44" fmla="*/ 147 w 148"/>
              <a:gd name="T45" fmla="*/ 130 h 147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148"/>
              <a:gd name="T70" fmla="*/ 0 h 147"/>
              <a:gd name="T71" fmla="*/ 148 w 148"/>
              <a:gd name="T72" fmla="*/ 147 h 147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148" h="147">
                <a:moveTo>
                  <a:pt x="147" y="130"/>
                </a:moveTo>
                <a:lnTo>
                  <a:pt x="122" y="146"/>
                </a:lnTo>
                <a:lnTo>
                  <a:pt x="115" y="137"/>
                </a:lnTo>
                <a:lnTo>
                  <a:pt x="10" y="137"/>
                </a:lnTo>
                <a:lnTo>
                  <a:pt x="10" y="48"/>
                </a:lnTo>
                <a:lnTo>
                  <a:pt x="0" y="32"/>
                </a:lnTo>
                <a:lnTo>
                  <a:pt x="10" y="0"/>
                </a:lnTo>
                <a:lnTo>
                  <a:pt x="10" y="9"/>
                </a:lnTo>
                <a:lnTo>
                  <a:pt x="34" y="9"/>
                </a:lnTo>
                <a:lnTo>
                  <a:pt x="57" y="16"/>
                </a:lnTo>
                <a:lnTo>
                  <a:pt x="91" y="9"/>
                </a:lnTo>
                <a:lnTo>
                  <a:pt x="97" y="9"/>
                </a:lnTo>
                <a:lnTo>
                  <a:pt x="97" y="16"/>
                </a:lnTo>
                <a:lnTo>
                  <a:pt x="107" y="9"/>
                </a:lnTo>
                <a:lnTo>
                  <a:pt x="107" y="16"/>
                </a:lnTo>
                <a:lnTo>
                  <a:pt x="122" y="9"/>
                </a:lnTo>
                <a:lnTo>
                  <a:pt x="131" y="40"/>
                </a:lnTo>
                <a:lnTo>
                  <a:pt x="122" y="65"/>
                </a:lnTo>
                <a:lnTo>
                  <a:pt x="115" y="48"/>
                </a:lnTo>
                <a:lnTo>
                  <a:pt x="107" y="25"/>
                </a:lnTo>
                <a:lnTo>
                  <a:pt x="107" y="32"/>
                </a:lnTo>
                <a:lnTo>
                  <a:pt x="107" y="40"/>
                </a:lnTo>
                <a:lnTo>
                  <a:pt x="147" y="130"/>
                </a:lnTo>
              </a:path>
            </a:pathLst>
          </a:custGeom>
          <a:solidFill>
            <a:schemeClr val="tx1">
              <a:lumMod val="85000"/>
              <a:lumOff val="15000"/>
              <a:alpha val="39999"/>
            </a:schemeClr>
          </a:solidFill>
          <a:ln w="3175" algn="ctr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reflection blurRad="6350" stA="52000" endA="300" endPos="35000" dir="5400000" sy="-100000" algn="bl" rotWithShape="0"/>
          </a:effectLst>
        </p:spPr>
        <p:txBody>
          <a:bodyPr/>
          <a:lstStyle/>
          <a:p>
            <a:pPr>
              <a:spcAft>
                <a:spcPct val="20000"/>
              </a:spcAft>
              <a:defRPr/>
            </a:pPr>
            <a:endParaRPr lang="en-US" dirty="0"/>
          </a:p>
        </p:txBody>
      </p:sp>
      <p:sp>
        <p:nvSpPr>
          <p:cNvPr id="9" name="Line 682"/>
          <p:cNvSpPr>
            <a:spLocks noChangeShapeType="1"/>
          </p:cNvSpPr>
          <p:nvPr/>
        </p:nvSpPr>
        <p:spPr bwMode="auto">
          <a:xfrm>
            <a:off x="2397125" y="2387594"/>
            <a:ext cx="0" cy="36512"/>
          </a:xfrm>
          <a:prstGeom prst="line">
            <a:avLst/>
          </a:prstGeom>
          <a:noFill/>
          <a:ln w="3175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reflection blurRad="6350" stA="52000" endA="300" endPos="35000" dir="5400000" sy="-100000" algn="bl" rotWithShape="0"/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10" name="Freeform 684"/>
          <p:cNvSpPr>
            <a:spLocks/>
          </p:cNvSpPr>
          <p:nvPr/>
        </p:nvSpPr>
        <p:spPr bwMode="auto">
          <a:xfrm>
            <a:off x="2922587" y="2684456"/>
            <a:ext cx="84138" cy="123825"/>
          </a:xfrm>
          <a:custGeom>
            <a:avLst/>
            <a:gdLst>
              <a:gd name="T0" fmla="*/ 2147483647 w 18"/>
              <a:gd name="T1" fmla="*/ 2147483647 h 26"/>
              <a:gd name="T2" fmla="*/ 0 w 18"/>
              <a:gd name="T3" fmla="*/ 2147483647 h 26"/>
              <a:gd name="T4" fmla="*/ 2147483647 w 18"/>
              <a:gd name="T5" fmla="*/ 0 h 26"/>
              <a:gd name="T6" fmla="*/ 2147483647 w 18"/>
              <a:gd name="T7" fmla="*/ 2147483647 h 26"/>
              <a:gd name="T8" fmla="*/ 2147483647 w 18"/>
              <a:gd name="T9" fmla="*/ 2147483647 h 2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8"/>
              <a:gd name="T16" fmla="*/ 0 h 26"/>
              <a:gd name="T17" fmla="*/ 18 w 18"/>
              <a:gd name="T18" fmla="*/ 26 h 2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8" h="26">
                <a:moveTo>
                  <a:pt x="8" y="25"/>
                </a:moveTo>
                <a:lnTo>
                  <a:pt x="0" y="25"/>
                </a:lnTo>
                <a:lnTo>
                  <a:pt x="8" y="0"/>
                </a:lnTo>
                <a:lnTo>
                  <a:pt x="17" y="8"/>
                </a:lnTo>
                <a:lnTo>
                  <a:pt x="8" y="25"/>
                </a:lnTo>
              </a:path>
            </a:pathLst>
          </a:custGeom>
          <a:solidFill>
            <a:srgbClr val="A3A286">
              <a:alpha val="39999"/>
            </a:srgbClr>
          </a:solidFill>
          <a:ln w="3175" algn="ctr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reflection blurRad="6350" stA="52000" endA="300" endPos="35000" dir="5400000" sy="-100000" algn="bl" rotWithShape="0"/>
          </a:effectLst>
        </p:spPr>
        <p:txBody>
          <a:bodyPr/>
          <a:lstStyle/>
          <a:p>
            <a:pPr>
              <a:spcAft>
                <a:spcPct val="20000"/>
              </a:spcAft>
            </a:pPr>
            <a:endParaRPr lang="en-US" dirty="0"/>
          </a:p>
        </p:txBody>
      </p:sp>
      <p:sp>
        <p:nvSpPr>
          <p:cNvPr id="11" name="Freeform 687"/>
          <p:cNvSpPr>
            <a:spLocks/>
          </p:cNvSpPr>
          <p:nvPr/>
        </p:nvSpPr>
        <p:spPr bwMode="auto">
          <a:xfrm>
            <a:off x="3487737" y="3024181"/>
            <a:ext cx="111125" cy="76200"/>
          </a:xfrm>
          <a:custGeom>
            <a:avLst/>
            <a:gdLst>
              <a:gd name="T0" fmla="*/ 0 w 24"/>
              <a:gd name="T1" fmla="*/ 8 h 17"/>
              <a:gd name="T2" fmla="*/ 7 w 24"/>
              <a:gd name="T3" fmla="*/ 0 h 17"/>
              <a:gd name="T4" fmla="*/ 23 w 24"/>
              <a:gd name="T5" fmla="*/ 8 h 17"/>
              <a:gd name="T6" fmla="*/ 7 w 24"/>
              <a:gd name="T7" fmla="*/ 16 h 17"/>
              <a:gd name="T8" fmla="*/ 0 w 24"/>
              <a:gd name="T9" fmla="*/ 8 h 1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4"/>
              <a:gd name="T16" fmla="*/ 0 h 17"/>
              <a:gd name="T17" fmla="*/ 24 w 24"/>
              <a:gd name="T18" fmla="*/ 17 h 1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4" h="17">
                <a:moveTo>
                  <a:pt x="0" y="8"/>
                </a:moveTo>
                <a:lnTo>
                  <a:pt x="7" y="0"/>
                </a:lnTo>
                <a:lnTo>
                  <a:pt x="23" y="8"/>
                </a:lnTo>
                <a:lnTo>
                  <a:pt x="7" y="16"/>
                </a:lnTo>
                <a:lnTo>
                  <a:pt x="0" y="8"/>
                </a:lnTo>
              </a:path>
            </a:pathLst>
          </a:custGeom>
          <a:solidFill>
            <a:schemeClr val="tx1">
              <a:lumMod val="85000"/>
              <a:lumOff val="15000"/>
              <a:alpha val="39999"/>
            </a:schemeClr>
          </a:solidFill>
          <a:ln w="3175" algn="ctr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reflection blurRad="6350" stA="52000" endA="300" endPos="35000" dir="5400000" sy="-100000" algn="bl" rotWithShape="0"/>
          </a:effectLst>
        </p:spPr>
        <p:txBody>
          <a:bodyPr/>
          <a:lstStyle/>
          <a:p>
            <a:pPr>
              <a:spcAft>
                <a:spcPct val="20000"/>
              </a:spcAft>
              <a:defRPr/>
            </a:pPr>
            <a:endParaRPr lang="en-US" dirty="0"/>
          </a:p>
        </p:txBody>
      </p:sp>
      <p:sp>
        <p:nvSpPr>
          <p:cNvPr id="12" name="Freeform 689"/>
          <p:cNvSpPr>
            <a:spLocks/>
          </p:cNvSpPr>
          <p:nvPr/>
        </p:nvSpPr>
        <p:spPr bwMode="auto">
          <a:xfrm>
            <a:off x="3594100" y="3024181"/>
            <a:ext cx="123825" cy="76200"/>
          </a:xfrm>
          <a:custGeom>
            <a:avLst/>
            <a:gdLst>
              <a:gd name="T0" fmla="*/ 0 w 26"/>
              <a:gd name="T1" fmla="*/ 8 h 17"/>
              <a:gd name="T2" fmla="*/ 9 w 26"/>
              <a:gd name="T3" fmla="*/ 0 h 17"/>
              <a:gd name="T4" fmla="*/ 25 w 26"/>
              <a:gd name="T5" fmla="*/ 0 h 17"/>
              <a:gd name="T6" fmla="*/ 17 w 26"/>
              <a:gd name="T7" fmla="*/ 8 h 17"/>
              <a:gd name="T8" fmla="*/ 25 w 26"/>
              <a:gd name="T9" fmla="*/ 16 h 17"/>
              <a:gd name="T10" fmla="*/ 0 w 26"/>
              <a:gd name="T11" fmla="*/ 8 h 1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6"/>
              <a:gd name="T19" fmla="*/ 0 h 17"/>
              <a:gd name="T20" fmla="*/ 26 w 26"/>
              <a:gd name="T21" fmla="*/ 17 h 17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6" h="17">
                <a:moveTo>
                  <a:pt x="0" y="8"/>
                </a:moveTo>
                <a:lnTo>
                  <a:pt x="9" y="0"/>
                </a:lnTo>
                <a:lnTo>
                  <a:pt x="25" y="0"/>
                </a:lnTo>
                <a:lnTo>
                  <a:pt x="17" y="8"/>
                </a:lnTo>
                <a:lnTo>
                  <a:pt x="25" y="16"/>
                </a:lnTo>
                <a:lnTo>
                  <a:pt x="0" y="8"/>
                </a:lnTo>
              </a:path>
            </a:pathLst>
          </a:custGeom>
          <a:solidFill>
            <a:schemeClr val="tx1">
              <a:lumMod val="85000"/>
              <a:lumOff val="15000"/>
              <a:alpha val="39999"/>
            </a:schemeClr>
          </a:solidFill>
          <a:ln w="3175" algn="ctr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reflection blurRad="6350" stA="52000" endA="300" endPos="35000" dir="5400000" sy="-100000" algn="bl" rotWithShape="0"/>
          </a:effectLst>
        </p:spPr>
        <p:txBody>
          <a:bodyPr/>
          <a:lstStyle/>
          <a:p>
            <a:pPr>
              <a:spcAft>
                <a:spcPct val="20000"/>
              </a:spcAft>
              <a:defRPr/>
            </a:pPr>
            <a:endParaRPr lang="en-US" dirty="0"/>
          </a:p>
        </p:txBody>
      </p:sp>
      <p:sp>
        <p:nvSpPr>
          <p:cNvPr id="13" name="Freeform 692"/>
          <p:cNvSpPr>
            <a:spLocks/>
          </p:cNvSpPr>
          <p:nvPr/>
        </p:nvSpPr>
        <p:spPr bwMode="auto">
          <a:xfrm>
            <a:off x="3817937" y="3279769"/>
            <a:ext cx="84138" cy="119062"/>
          </a:xfrm>
          <a:custGeom>
            <a:avLst/>
            <a:gdLst>
              <a:gd name="T0" fmla="*/ 10 w 17"/>
              <a:gd name="T1" fmla="*/ 25 h 26"/>
              <a:gd name="T2" fmla="*/ 0 w 17"/>
              <a:gd name="T3" fmla="*/ 9 h 26"/>
              <a:gd name="T4" fmla="*/ 10 w 17"/>
              <a:gd name="T5" fmla="*/ 0 h 26"/>
              <a:gd name="T6" fmla="*/ 16 w 17"/>
              <a:gd name="T7" fmla="*/ 0 h 26"/>
              <a:gd name="T8" fmla="*/ 10 w 17"/>
              <a:gd name="T9" fmla="*/ 25 h 2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7"/>
              <a:gd name="T16" fmla="*/ 0 h 26"/>
              <a:gd name="T17" fmla="*/ 17 w 17"/>
              <a:gd name="T18" fmla="*/ 26 h 2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7" h="26">
                <a:moveTo>
                  <a:pt x="10" y="25"/>
                </a:moveTo>
                <a:lnTo>
                  <a:pt x="0" y="9"/>
                </a:lnTo>
                <a:lnTo>
                  <a:pt x="10" y="0"/>
                </a:lnTo>
                <a:lnTo>
                  <a:pt x="16" y="0"/>
                </a:lnTo>
                <a:lnTo>
                  <a:pt x="10" y="25"/>
                </a:lnTo>
              </a:path>
            </a:pathLst>
          </a:custGeom>
          <a:solidFill>
            <a:schemeClr val="tx1">
              <a:lumMod val="85000"/>
              <a:lumOff val="15000"/>
              <a:alpha val="39999"/>
            </a:schemeClr>
          </a:solidFill>
          <a:ln w="3175" algn="ctr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reflection blurRad="6350" stA="52000" endA="300" endPos="35000" dir="5400000" sy="-100000" algn="bl" rotWithShape="0"/>
          </a:effectLst>
        </p:spPr>
        <p:txBody>
          <a:bodyPr/>
          <a:lstStyle/>
          <a:p>
            <a:pPr>
              <a:spcAft>
                <a:spcPct val="20000"/>
              </a:spcAft>
              <a:defRPr/>
            </a:pPr>
            <a:endParaRPr lang="en-US" dirty="0"/>
          </a:p>
        </p:txBody>
      </p:sp>
      <p:sp>
        <p:nvSpPr>
          <p:cNvPr id="14" name="Freeform 693"/>
          <p:cNvSpPr>
            <a:spLocks/>
          </p:cNvSpPr>
          <p:nvPr/>
        </p:nvSpPr>
        <p:spPr bwMode="auto">
          <a:xfrm>
            <a:off x="3817937" y="3279769"/>
            <a:ext cx="390525" cy="204787"/>
          </a:xfrm>
          <a:custGeom>
            <a:avLst/>
            <a:gdLst>
              <a:gd name="T0" fmla="*/ 65 w 83"/>
              <a:gd name="T1" fmla="*/ 34 h 43"/>
              <a:gd name="T2" fmla="*/ 82 w 83"/>
              <a:gd name="T3" fmla="*/ 17 h 43"/>
              <a:gd name="T4" fmla="*/ 82 w 83"/>
              <a:gd name="T5" fmla="*/ 9 h 43"/>
              <a:gd name="T6" fmla="*/ 74 w 83"/>
              <a:gd name="T7" fmla="*/ 0 h 43"/>
              <a:gd name="T8" fmla="*/ 50 w 83"/>
              <a:gd name="T9" fmla="*/ 25 h 43"/>
              <a:gd name="T10" fmla="*/ 25 w 83"/>
              <a:gd name="T11" fmla="*/ 25 h 43"/>
              <a:gd name="T12" fmla="*/ 10 w 83"/>
              <a:gd name="T13" fmla="*/ 25 h 43"/>
              <a:gd name="T14" fmla="*/ 0 w 83"/>
              <a:gd name="T15" fmla="*/ 34 h 43"/>
              <a:gd name="T16" fmla="*/ 10 w 83"/>
              <a:gd name="T17" fmla="*/ 42 h 43"/>
              <a:gd name="T18" fmla="*/ 16 w 83"/>
              <a:gd name="T19" fmla="*/ 42 h 43"/>
              <a:gd name="T20" fmla="*/ 25 w 83"/>
              <a:gd name="T21" fmla="*/ 42 h 43"/>
              <a:gd name="T22" fmla="*/ 34 w 83"/>
              <a:gd name="T23" fmla="*/ 42 h 43"/>
              <a:gd name="T24" fmla="*/ 41 w 83"/>
              <a:gd name="T25" fmla="*/ 42 h 43"/>
              <a:gd name="T26" fmla="*/ 50 w 83"/>
              <a:gd name="T27" fmla="*/ 42 h 43"/>
              <a:gd name="T28" fmla="*/ 50 w 83"/>
              <a:gd name="T29" fmla="*/ 34 h 43"/>
              <a:gd name="T30" fmla="*/ 57 w 83"/>
              <a:gd name="T31" fmla="*/ 34 h 43"/>
              <a:gd name="T32" fmla="*/ 65 w 83"/>
              <a:gd name="T33" fmla="*/ 34 h 43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83"/>
              <a:gd name="T52" fmla="*/ 0 h 43"/>
              <a:gd name="T53" fmla="*/ 83 w 83"/>
              <a:gd name="T54" fmla="*/ 43 h 43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83" h="43">
                <a:moveTo>
                  <a:pt x="65" y="34"/>
                </a:moveTo>
                <a:lnTo>
                  <a:pt x="82" y="17"/>
                </a:lnTo>
                <a:lnTo>
                  <a:pt x="82" y="9"/>
                </a:lnTo>
                <a:lnTo>
                  <a:pt x="74" y="0"/>
                </a:lnTo>
                <a:lnTo>
                  <a:pt x="50" y="25"/>
                </a:lnTo>
                <a:lnTo>
                  <a:pt x="25" y="25"/>
                </a:lnTo>
                <a:lnTo>
                  <a:pt x="10" y="25"/>
                </a:lnTo>
                <a:lnTo>
                  <a:pt x="0" y="34"/>
                </a:lnTo>
                <a:lnTo>
                  <a:pt x="10" y="42"/>
                </a:lnTo>
                <a:lnTo>
                  <a:pt x="16" y="42"/>
                </a:lnTo>
                <a:lnTo>
                  <a:pt x="25" y="42"/>
                </a:lnTo>
                <a:lnTo>
                  <a:pt x="34" y="42"/>
                </a:lnTo>
                <a:lnTo>
                  <a:pt x="41" y="42"/>
                </a:lnTo>
                <a:lnTo>
                  <a:pt x="50" y="42"/>
                </a:lnTo>
                <a:lnTo>
                  <a:pt x="50" y="34"/>
                </a:lnTo>
                <a:lnTo>
                  <a:pt x="57" y="34"/>
                </a:lnTo>
                <a:lnTo>
                  <a:pt x="65" y="34"/>
                </a:lnTo>
              </a:path>
            </a:pathLst>
          </a:custGeom>
          <a:solidFill>
            <a:schemeClr val="tx1">
              <a:lumMod val="85000"/>
              <a:lumOff val="15000"/>
              <a:alpha val="39999"/>
            </a:schemeClr>
          </a:solidFill>
          <a:ln w="3175" algn="ctr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reflection blurRad="6350" stA="52000" endA="300" endPos="35000" dir="5400000" sy="-100000" algn="bl" rotWithShape="0"/>
          </a:effectLst>
        </p:spPr>
        <p:txBody>
          <a:bodyPr/>
          <a:lstStyle/>
          <a:p>
            <a:pPr>
              <a:spcAft>
                <a:spcPct val="20000"/>
              </a:spcAft>
              <a:defRPr/>
            </a:pPr>
            <a:endParaRPr lang="en-US" dirty="0"/>
          </a:p>
        </p:txBody>
      </p:sp>
      <p:sp>
        <p:nvSpPr>
          <p:cNvPr id="15" name="Freeform 694"/>
          <p:cNvSpPr>
            <a:spLocks/>
          </p:cNvSpPr>
          <p:nvPr/>
        </p:nvSpPr>
        <p:spPr bwMode="auto">
          <a:xfrm>
            <a:off x="4162425" y="3243256"/>
            <a:ext cx="79375" cy="85725"/>
          </a:xfrm>
          <a:custGeom>
            <a:avLst/>
            <a:gdLst>
              <a:gd name="T0" fmla="*/ 16 w 17"/>
              <a:gd name="T1" fmla="*/ 16 h 17"/>
              <a:gd name="T2" fmla="*/ 0 w 17"/>
              <a:gd name="T3" fmla="*/ 7 h 17"/>
              <a:gd name="T4" fmla="*/ 0 w 17"/>
              <a:gd name="T5" fmla="*/ 0 h 17"/>
              <a:gd name="T6" fmla="*/ 16 w 17"/>
              <a:gd name="T7" fmla="*/ 0 h 17"/>
              <a:gd name="T8" fmla="*/ 16 w 17"/>
              <a:gd name="T9" fmla="*/ 16 h 1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7"/>
              <a:gd name="T16" fmla="*/ 0 h 17"/>
              <a:gd name="T17" fmla="*/ 17 w 17"/>
              <a:gd name="T18" fmla="*/ 17 h 1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7" h="17">
                <a:moveTo>
                  <a:pt x="16" y="16"/>
                </a:moveTo>
                <a:lnTo>
                  <a:pt x="0" y="7"/>
                </a:lnTo>
                <a:lnTo>
                  <a:pt x="0" y="0"/>
                </a:lnTo>
                <a:lnTo>
                  <a:pt x="16" y="0"/>
                </a:lnTo>
                <a:lnTo>
                  <a:pt x="16" y="16"/>
                </a:lnTo>
              </a:path>
            </a:pathLst>
          </a:custGeom>
          <a:solidFill>
            <a:schemeClr val="tx1">
              <a:lumMod val="85000"/>
              <a:lumOff val="15000"/>
              <a:alpha val="39999"/>
            </a:schemeClr>
          </a:solidFill>
          <a:ln w="3175" algn="ctr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reflection blurRad="6350" stA="52000" endA="300" endPos="35000" dir="5400000" sy="-100000" algn="bl" rotWithShape="0"/>
          </a:effectLst>
        </p:spPr>
        <p:txBody>
          <a:bodyPr/>
          <a:lstStyle/>
          <a:p>
            <a:pPr>
              <a:spcAft>
                <a:spcPct val="20000"/>
              </a:spcAft>
              <a:defRPr/>
            </a:pPr>
            <a:endParaRPr lang="en-US" dirty="0"/>
          </a:p>
        </p:txBody>
      </p:sp>
      <p:sp>
        <p:nvSpPr>
          <p:cNvPr id="16" name="Freeform 695"/>
          <p:cNvSpPr>
            <a:spLocks/>
          </p:cNvSpPr>
          <p:nvPr/>
        </p:nvSpPr>
        <p:spPr bwMode="auto">
          <a:xfrm>
            <a:off x="3976687" y="3360731"/>
            <a:ext cx="415925" cy="492125"/>
          </a:xfrm>
          <a:custGeom>
            <a:avLst/>
            <a:gdLst>
              <a:gd name="T0" fmla="*/ 0 w 89"/>
              <a:gd name="T1" fmla="*/ 106 h 107"/>
              <a:gd name="T2" fmla="*/ 23 w 89"/>
              <a:gd name="T3" fmla="*/ 106 h 107"/>
              <a:gd name="T4" fmla="*/ 31 w 89"/>
              <a:gd name="T5" fmla="*/ 97 h 107"/>
              <a:gd name="T6" fmla="*/ 40 w 89"/>
              <a:gd name="T7" fmla="*/ 89 h 107"/>
              <a:gd name="T8" fmla="*/ 56 w 89"/>
              <a:gd name="T9" fmla="*/ 82 h 107"/>
              <a:gd name="T10" fmla="*/ 65 w 89"/>
              <a:gd name="T11" fmla="*/ 72 h 107"/>
              <a:gd name="T12" fmla="*/ 65 w 89"/>
              <a:gd name="T13" fmla="*/ 66 h 107"/>
              <a:gd name="T14" fmla="*/ 81 w 89"/>
              <a:gd name="T15" fmla="*/ 41 h 107"/>
              <a:gd name="T16" fmla="*/ 88 w 89"/>
              <a:gd name="T17" fmla="*/ 32 h 107"/>
              <a:gd name="T18" fmla="*/ 72 w 89"/>
              <a:gd name="T19" fmla="*/ 17 h 107"/>
              <a:gd name="T20" fmla="*/ 56 w 89"/>
              <a:gd name="T21" fmla="*/ 8 h 107"/>
              <a:gd name="T22" fmla="*/ 48 w 89"/>
              <a:gd name="T23" fmla="*/ 0 h 107"/>
              <a:gd name="T24" fmla="*/ 31 w 89"/>
              <a:gd name="T25" fmla="*/ 17 h 107"/>
              <a:gd name="T26" fmla="*/ 40 w 89"/>
              <a:gd name="T27" fmla="*/ 25 h 107"/>
              <a:gd name="T28" fmla="*/ 48 w 89"/>
              <a:gd name="T29" fmla="*/ 32 h 107"/>
              <a:gd name="T30" fmla="*/ 48 w 89"/>
              <a:gd name="T31" fmla="*/ 41 h 107"/>
              <a:gd name="T32" fmla="*/ 48 w 89"/>
              <a:gd name="T33" fmla="*/ 48 h 107"/>
              <a:gd name="T34" fmla="*/ 48 w 89"/>
              <a:gd name="T35" fmla="*/ 57 h 107"/>
              <a:gd name="T36" fmla="*/ 40 w 89"/>
              <a:gd name="T37" fmla="*/ 57 h 107"/>
              <a:gd name="T38" fmla="*/ 31 w 89"/>
              <a:gd name="T39" fmla="*/ 66 h 107"/>
              <a:gd name="T40" fmla="*/ 23 w 89"/>
              <a:gd name="T41" fmla="*/ 72 h 107"/>
              <a:gd name="T42" fmla="*/ 16 w 89"/>
              <a:gd name="T43" fmla="*/ 82 h 107"/>
              <a:gd name="T44" fmla="*/ 7 w 89"/>
              <a:gd name="T45" fmla="*/ 89 h 107"/>
              <a:gd name="T46" fmla="*/ 0 w 89"/>
              <a:gd name="T47" fmla="*/ 97 h 107"/>
              <a:gd name="T48" fmla="*/ 0 w 89"/>
              <a:gd name="T49" fmla="*/ 106 h 107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89"/>
              <a:gd name="T76" fmla="*/ 0 h 107"/>
              <a:gd name="T77" fmla="*/ 89 w 89"/>
              <a:gd name="T78" fmla="*/ 107 h 107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89" h="107">
                <a:moveTo>
                  <a:pt x="0" y="106"/>
                </a:moveTo>
                <a:lnTo>
                  <a:pt x="23" y="106"/>
                </a:lnTo>
                <a:lnTo>
                  <a:pt x="31" y="97"/>
                </a:lnTo>
                <a:lnTo>
                  <a:pt x="40" y="89"/>
                </a:lnTo>
                <a:lnTo>
                  <a:pt x="56" y="82"/>
                </a:lnTo>
                <a:lnTo>
                  <a:pt x="65" y="72"/>
                </a:lnTo>
                <a:lnTo>
                  <a:pt x="65" y="66"/>
                </a:lnTo>
                <a:lnTo>
                  <a:pt x="81" y="41"/>
                </a:lnTo>
                <a:lnTo>
                  <a:pt x="88" y="32"/>
                </a:lnTo>
                <a:lnTo>
                  <a:pt x="72" y="17"/>
                </a:lnTo>
                <a:lnTo>
                  <a:pt x="56" y="8"/>
                </a:lnTo>
                <a:lnTo>
                  <a:pt x="48" y="0"/>
                </a:lnTo>
                <a:lnTo>
                  <a:pt x="31" y="17"/>
                </a:lnTo>
                <a:lnTo>
                  <a:pt x="40" y="25"/>
                </a:lnTo>
                <a:lnTo>
                  <a:pt x="48" y="32"/>
                </a:lnTo>
                <a:lnTo>
                  <a:pt x="48" y="41"/>
                </a:lnTo>
                <a:lnTo>
                  <a:pt x="48" y="48"/>
                </a:lnTo>
                <a:lnTo>
                  <a:pt x="48" y="57"/>
                </a:lnTo>
                <a:lnTo>
                  <a:pt x="40" y="57"/>
                </a:lnTo>
                <a:lnTo>
                  <a:pt x="31" y="66"/>
                </a:lnTo>
                <a:lnTo>
                  <a:pt x="23" y="72"/>
                </a:lnTo>
                <a:lnTo>
                  <a:pt x="16" y="82"/>
                </a:lnTo>
                <a:lnTo>
                  <a:pt x="7" y="89"/>
                </a:lnTo>
                <a:lnTo>
                  <a:pt x="0" y="97"/>
                </a:lnTo>
                <a:lnTo>
                  <a:pt x="0" y="106"/>
                </a:lnTo>
              </a:path>
            </a:pathLst>
          </a:custGeom>
          <a:solidFill>
            <a:schemeClr val="tx1">
              <a:lumMod val="85000"/>
              <a:lumOff val="15000"/>
              <a:alpha val="39999"/>
            </a:schemeClr>
          </a:solidFill>
          <a:ln w="3175" algn="ctr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reflection blurRad="6350" stA="52000" endA="300" endPos="35000" dir="5400000" sy="-100000" algn="bl" rotWithShape="0"/>
          </a:effectLst>
        </p:spPr>
        <p:txBody>
          <a:bodyPr/>
          <a:lstStyle/>
          <a:p>
            <a:pPr>
              <a:spcAft>
                <a:spcPct val="20000"/>
              </a:spcAft>
              <a:defRPr/>
            </a:pPr>
            <a:endParaRPr lang="en-US" dirty="0"/>
          </a:p>
        </p:txBody>
      </p:sp>
      <p:sp>
        <p:nvSpPr>
          <p:cNvPr id="17" name="Freeform 696"/>
          <p:cNvSpPr>
            <a:spLocks/>
          </p:cNvSpPr>
          <p:nvPr/>
        </p:nvSpPr>
        <p:spPr bwMode="auto">
          <a:xfrm>
            <a:off x="3371850" y="3808406"/>
            <a:ext cx="606425" cy="306388"/>
          </a:xfrm>
          <a:custGeom>
            <a:avLst/>
            <a:gdLst>
              <a:gd name="T0" fmla="*/ 0 w 132"/>
              <a:gd name="T1" fmla="*/ 16 h 66"/>
              <a:gd name="T2" fmla="*/ 8 w 132"/>
              <a:gd name="T3" fmla="*/ 9 h 66"/>
              <a:gd name="T4" fmla="*/ 32 w 132"/>
              <a:gd name="T5" fmla="*/ 32 h 66"/>
              <a:gd name="T6" fmla="*/ 41 w 132"/>
              <a:gd name="T7" fmla="*/ 50 h 66"/>
              <a:gd name="T8" fmla="*/ 97 w 132"/>
              <a:gd name="T9" fmla="*/ 9 h 66"/>
              <a:gd name="T10" fmla="*/ 131 w 132"/>
              <a:gd name="T11" fmla="*/ 0 h 66"/>
              <a:gd name="T12" fmla="*/ 131 w 132"/>
              <a:gd name="T13" fmla="*/ 9 h 66"/>
              <a:gd name="T14" fmla="*/ 122 w 132"/>
              <a:gd name="T15" fmla="*/ 16 h 66"/>
              <a:gd name="T16" fmla="*/ 122 w 132"/>
              <a:gd name="T17" fmla="*/ 25 h 66"/>
              <a:gd name="T18" fmla="*/ 90 w 132"/>
              <a:gd name="T19" fmla="*/ 32 h 66"/>
              <a:gd name="T20" fmla="*/ 57 w 132"/>
              <a:gd name="T21" fmla="*/ 57 h 66"/>
              <a:gd name="T22" fmla="*/ 41 w 132"/>
              <a:gd name="T23" fmla="*/ 57 h 66"/>
              <a:gd name="T24" fmla="*/ 25 w 132"/>
              <a:gd name="T25" fmla="*/ 65 h 66"/>
              <a:gd name="T26" fmla="*/ 8 w 132"/>
              <a:gd name="T27" fmla="*/ 65 h 66"/>
              <a:gd name="T28" fmla="*/ 0 w 132"/>
              <a:gd name="T29" fmla="*/ 16 h 6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132"/>
              <a:gd name="T46" fmla="*/ 0 h 66"/>
              <a:gd name="T47" fmla="*/ 132 w 132"/>
              <a:gd name="T48" fmla="*/ 66 h 6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32" h="66">
                <a:moveTo>
                  <a:pt x="0" y="16"/>
                </a:moveTo>
                <a:lnTo>
                  <a:pt x="8" y="9"/>
                </a:lnTo>
                <a:lnTo>
                  <a:pt x="32" y="32"/>
                </a:lnTo>
                <a:lnTo>
                  <a:pt x="41" y="50"/>
                </a:lnTo>
                <a:lnTo>
                  <a:pt x="97" y="9"/>
                </a:lnTo>
                <a:lnTo>
                  <a:pt x="131" y="0"/>
                </a:lnTo>
                <a:lnTo>
                  <a:pt x="131" y="9"/>
                </a:lnTo>
                <a:lnTo>
                  <a:pt x="122" y="16"/>
                </a:lnTo>
                <a:lnTo>
                  <a:pt x="122" y="25"/>
                </a:lnTo>
                <a:lnTo>
                  <a:pt x="90" y="32"/>
                </a:lnTo>
                <a:lnTo>
                  <a:pt x="57" y="57"/>
                </a:lnTo>
                <a:lnTo>
                  <a:pt x="41" y="57"/>
                </a:lnTo>
                <a:lnTo>
                  <a:pt x="25" y="65"/>
                </a:lnTo>
                <a:lnTo>
                  <a:pt x="8" y="65"/>
                </a:lnTo>
                <a:lnTo>
                  <a:pt x="0" y="16"/>
                </a:lnTo>
              </a:path>
            </a:pathLst>
          </a:custGeom>
          <a:solidFill>
            <a:schemeClr val="tx1">
              <a:lumMod val="85000"/>
              <a:lumOff val="15000"/>
              <a:alpha val="39999"/>
            </a:schemeClr>
          </a:solidFill>
          <a:ln w="3175" algn="ctr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reflection blurRad="6350" stA="52000" endA="300" endPos="35000" dir="5400000" sy="-100000" algn="bl" rotWithShape="0"/>
          </a:effectLst>
        </p:spPr>
        <p:txBody>
          <a:bodyPr/>
          <a:lstStyle/>
          <a:p>
            <a:pPr>
              <a:spcAft>
                <a:spcPct val="20000"/>
              </a:spcAft>
              <a:defRPr/>
            </a:pPr>
            <a:endParaRPr lang="en-US" dirty="0"/>
          </a:p>
        </p:txBody>
      </p:sp>
      <p:sp>
        <p:nvSpPr>
          <p:cNvPr id="18" name="Freeform 701"/>
          <p:cNvSpPr>
            <a:spLocks/>
          </p:cNvSpPr>
          <p:nvPr/>
        </p:nvSpPr>
        <p:spPr bwMode="auto">
          <a:xfrm>
            <a:off x="1584325" y="2424106"/>
            <a:ext cx="187325" cy="119063"/>
          </a:xfrm>
          <a:custGeom>
            <a:avLst/>
            <a:gdLst>
              <a:gd name="T0" fmla="*/ 0 w 41"/>
              <a:gd name="T1" fmla="*/ 0 h 26"/>
              <a:gd name="T2" fmla="*/ 0 w 41"/>
              <a:gd name="T3" fmla="*/ 8 h 26"/>
              <a:gd name="T4" fmla="*/ 32 w 41"/>
              <a:gd name="T5" fmla="*/ 25 h 26"/>
              <a:gd name="T6" fmla="*/ 40 w 41"/>
              <a:gd name="T7" fmla="*/ 0 h 26"/>
              <a:gd name="T8" fmla="*/ 23 w 41"/>
              <a:gd name="T9" fmla="*/ 0 h 26"/>
              <a:gd name="T10" fmla="*/ 7 w 41"/>
              <a:gd name="T11" fmla="*/ 0 h 26"/>
              <a:gd name="T12" fmla="*/ 0 w 41"/>
              <a:gd name="T13" fmla="*/ 0 h 2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1"/>
              <a:gd name="T22" fmla="*/ 0 h 26"/>
              <a:gd name="T23" fmla="*/ 41 w 41"/>
              <a:gd name="T24" fmla="*/ 26 h 2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1" h="26">
                <a:moveTo>
                  <a:pt x="0" y="0"/>
                </a:moveTo>
                <a:lnTo>
                  <a:pt x="0" y="8"/>
                </a:lnTo>
                <a:lnTo>
                  <a:pt x="32" y="25"/>
                </a:lnTo>
                <a:lnTo>
                  <a:pt x="40" y="0"/>
                </a:lnTo>
                <a:lnTo>
                  <a:pt x="23" y="0"/>
                </a:lnTo>
                <a:lnTo>
                  <a:pt x="7" y="0"/>
                </a:lnTo>
                <a:lnTo>
                  <a:pt x="0" y="0"/>
                </a:lnTo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3175" algn="ctr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reflection blurRad="6350" stA="52000" endA="300" endPos="35000" dir="5400000" sy="-100000" algn="bl" rotWithShape="0"/>
          </a:effectLst>
        </p:spPr>
        <p:txBody>
          <a:bodyPr/>
          <a:lstStyle/>
          <a:p>
            <a:pPr>
              <a:spcAft>
                <a:spcPct val="20000"/>
              </a:spcAft>
              <a:defRPr/>
            </a:pPr>
            <a:endParaRPr lang="en-US" dirty="0"/>
          </a:p>
        </p:txBody>
      </p:sp>
      <p:sp>
        <p:nvSpPr>
          <p:cNvPr id="19" name="Freeform 702"/>
          <p:cNvSpPr>
            <a:spLocks/>
          </p:cNvSpPr>
          <p:nvPr/>
        </p:nvSpPr>
        <p:spPr bwMode="auto">
          <a:xfrm>
            <a:off x="2093912" y="2424106"/>
            <a:ext cx="128588" cy="119063"/>
          </a:xfrm>
          <a:custGeom>
            <a:avLst/>
            <a:gdLst>
              <a:gd name="T0" fmla="*/ 0 w 26"/>
              <a:gd name="T1" fmla="*/ 2147483647 h 26"/>
              <a:gd name="T2" fmla="*/ 2147483647 w 26"/>
              <a:gd name="T3" fmla="*/ 2147483647 h 26"/>
              <a:gd name="T4" fmla="*/ 2147483647 w 26"/>
              <a:gd name="T5" fmla="*/ 2147483647 h 26"/>
              <a:gd name="T6" fmla="*/ 2147483647 w 26"/>
              <a:gd name="T7" fmla="*/ 2147483647 h 26"/>
              <a:gd name="T8" fmla="*/ 2147483647 w 26"/>
              <a:gd name="T9" fmla="*/ 2147483647 h 26"/>
              <a:gd name="T10" fmla="*/ 2147483647 w 26"/>
              <a:gd name="T11" fmla="*/ 2147483647 h 26"/>
              <a:gd name="T12" fmla="*/ 2147483647 w 26"/>
              <a:gd name="T13" fmla="*/ 2147483647 h 26"/>
              <a:gd name="T14" fmla="*/ 2147483647 w 26"/>
              <a:gd name="T15" fmla="*/ 2147483647 h 26"/>
              <a:gd name="T16" fmla="*/ 2147483647 w 26"/>
              <a:gd name="T17" fmla="*/ 0 h 26"/>
              <a:gd name="T18" fmla="*/ 0 w 26"/>
              <a:gd name="T19" fmla="*/ 2147483647 h 2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26"/>
              <a:gd name="T31" fmla="*/ 0 h 26"/>
              <a:gd name="T32" fmla="*/ 26 w 26"/>
              <a:gd name="T33" fmla="*/ 26 h 2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6" h="26">
                <a:moveTo>
                  <a:pt x="0" y="8"/>
                </a:moveTo>
                <a:lnTo>
                  <a:pt x="9" y="8"/>
                </a:lnTo>
                <a:lnTo>
                  <a:pt x="9" y="25"/>
                </a:lnTo>
                <a:lnTo>
                  <a:pt x="16" y="25"/>
                </a:lnTo>
                <a:lnTo>
                  <a:pt x="25" y="25"/>
                </a:lnTo>
                <a:lnTo>
                  <a:pt x="16" y="8"/>
                </a:lnTo>
                <a:lnTo>
                  <a:pt x="25" y="16"/>
                </a:lnTo>
                <a:lnTo>
                  <a:pt x="25" y="8"/>
                </a:lnTo>
                <a:lnTo>
                  <a:pt x="9" y="0"/>
                </a:lnTo>
                <a:lnTo>
                  <a:pt x="0" y="8"/>
                </a:lnTo>
              </a:path>
            </a:pathLst>
          </a:custGeom>
          <a:solidFill>
            <a:srgbClr val="A3A286">
              <a:alpha val="39999"/>
            </a:srgbClr>
          </a:solidFill>
          <a:ln w="3175" algn="ctr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reflection blurRad="6350" stA="52000" endA="300" endPos="35000" dir="5400000" sy="-100000" algn="bl" rotWithShape="0"/>
          </a:effectLst>
        </p:spPr>
        <p:txBody>
          <a:bodyPr/>
          <a:lstStyle/>
          <a:p>
            <a:pPr>
              <a:spcAft>
                <a:spcPct val="20000"/>
              </a:spcAft>
            </a:pPr>
            <a:endParaRPr lang="en-US" dirty="0"/>
          </a:p>
        </p:txBody>
      </p:sp>
      <p:sp>
        <p:nvSpPr>
          <p:cNvPr id="20" name="Freeform 703"/>
          <p:cNvSpPr>
            <a:spLocks/>
          </p:cNvSpPr>
          <p:nvPr/>
        </p:nvSpPr>
        <p:spPr bwMode="auto">
          <a:xfrm>
            <a:off x="2727325" y="2611431"/>
            <a:ext cx="161925" cy="82550"/>
          </a:xfrm>
          <a:custGeom>
            <a:avLst/>
            <a:gdLst>
              <a:gd name="T0" fmla="*/ 0 w 35"/>
              <a:gd name="T1" fmla="*/ 2147483647 h 18"/>
              <a:gd name="T2" fmla="*/ 2147483647 w 35"/>
              <a:gd name="T3" fmla="*/ 2147483647 h 18"/>
              <a:gd name="T4" fmla="*/ 2147483647 w 35"/>
              <a:gd name="T5" fmla="*/ 2147483647 h 18"/>
              <a:gd name="T6" fmla="*/ 2147483647 w 35"/>
              <a:gd name="T7" fmla="*/ 2147483647 h 18"/>
              <a:gd name="T8" fmla="*/ 2147483647 w 35"/>
              <a:gd name="T9" fmla="*/ 0 h 18"/>
              <a:gd name="T10" fmla="*/ 0 w 35"/>
              <a:gd name="T11" fmla="*/ 2147483647 h 1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35"/>
              <a:gd name="T19" fmla="*/ 0 h 18"/>
              <a:gd name="T20" fmla="*/ 35 w 35"/>
              <a:gd name="T21" fmla="*/ 18 h 1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35" h="18">
                <a:moveTo>
                  <a:pt x="0" y="8"/>
                </a:moveTo>
                <a:lnTo>
                  <a:pt x="10" y="17"/>
                </a:lnTo>
                <a:lnTo>
                  <a:pt x="18" y="17"/>
                </a:lnTo>
                <a:lnTo>
                  <a:pt x="25" y="8"/>
                </a:lnTo>
                <a:lnTo>
                  <a:pt x="34" y="0"/>
                </a:lnTo>
                <a:lnTo>
                  <a:pt x="0" y="8"/>
                </a:lnTo>
              </a:path>
            </a:pathLst>
          </a:custGeom>
          <a:solidFill>
            <a:srgbClr val="A3A286">
              <a:alpha val="39999"/>
            </a:srgbClr>
          </a:solidFill>
          <a:ln w="3175" algn="ctr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reflection blurRad="6350" stA="52000" endA="300" endPos="35000" dir="5400000" sy="-100000" algn="bl" rotWithShape="0"/>
          </a:effectLst>
        </p:spPr>
        <p:txBody>
          <a:bodyPr/>
          <a:lstStyle/>
          <a:p>
            <a:pPr>
              <a:spcAft>
                <a:spcPct val="20000"/>
              </a:spcAft>
            </a:pPr>
            <a:endParaRPr lang="en-US" dirty="0"/>
          </a:p>
        </p:txBody>
      </p:sp>
      <p:sp>
        <p:nvSpPr>
          <p:cNvPr id="21" name="Freeform 726"/>
          <p:cNvSpPr>
            <a:spLocks/>
          </p:cNvSpPr>
          <p:nvPr/>
        </p:nvSpPr>
        <p:spPr bwMode="auto">
          <a:xfrm>
            <a:off x="3409950" y="2162169"/>
            <a:ext cx="188912" cy="187325"/>
          </a:xfrm>
          <a:custGeom>
            <a:avLst/>
            <a:gdLst>
              <a:gd name="T0" fmla="*/ 2147483647 w 41"/>
              <a:gd name="T1" fmla="*/ 2147483647 h 41"/>
              <a:gd name="T2" fmla="*/ 2147483647 w 41"/>
              <a:gd name="T3" fmla="*/ 2147483647 h 41"/>
              <a:gd name="T4" fmla="*/ 2147483647 w 41"/>
              <a:gd name="T5" fmla="*/ 2147483647 h 41"/>
              <a:gd name="T6" fmla="*/ 2147483647 w 41"/>
              <a:gd name="T7" fmla="*/ 2147483647 h 41"/>
              <a:gd name="T8" fmla="*/ 2147483647 w 41"/>
              <a:gd name="T9" fmla="*/ 0 h 41"/>
              <a:gd name="T10" fmla="*/ 0 w 41"/>
              <a:gd name="T11" fmla="*/ 0 h 41"/>
              <a:gd name="T12" fmla="*/ 2147483647 w 41"/>
              <a:gd name="T13" fmla="*/ 2147483647 h 41"/>
              <a:gd name="T14" fmla="*/ 2147483647 w 41"/>
              <a:gd name="T15" fmla="*/ 2147483647 h 41"/>
              <a:gd name="T16" fmla="*/ 2147483647 w 41"/>
              <a:gd name="T17" fmla="*/ 2147483647 h 41"/>
              <a:gd name="T18" fmla="*/ 2147483647 w 41"/>
              <a:gd name="T19" fmla="*/ 2147483647 h 41"/>
              <a:gd name="T20" fmla="*/ 2147483647 w 41"/>
              <a:gd name="T21" fmla="*/ 2147483647 h 41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41"/>
              <a:gd name="T34" fmla="*/ 0 h 41"/>
              <a:gd name="T35" fmla="*/ 41 w 41"/>
              <a:gd name="T36" fmla="*/ 41 h 41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41" h="41">
                <a:moveTo>
                  <a:pt x="40" y="40"/>
                </a:moveTo>
                <a:lnTo>
                  <a:pt x="40" y="33"/>
                </a:lnTo>
                <a:lnTo>
                  <a:pt x="33" y="24"/>
                </a:lnTo>
                <a:lnTo>
                  <a:pt x="33" y="17"/>
                </a:lnTo>
                <a:lnTo>
                  <a:pt x="17" y="0"/>
                </a:lnTo>
                <a:lnTo>
                  <a:pt x="0" y="0"/>
                </a:lnTo>
                <a:lnTo>
                  <a:pt x="9" y="24"/>
                </a:lnTo>
                <a:lnTo>
                  <a:pt x="17" y="24"/>
                </a:lnTo>
                <a:lnTo>
                  <a:pt x="33" y="33"/>
                </a:lnTo>
                <a:lnTo>
                  <a:pt x="33" y="40"/>
                </a:lnTo>
                <a:lnTo>
                  <a:pt x="40" y="40"/>
                </a:lnTo>
              </a:path>
            </a:pathLst>
          </a:custGeom>
          <a:solidFill>
            <a:srgbClr val="A3A286">
              <a:alpha val="39999"/>
            </a:srgbClr>
          </a:solidFill>
          <a:ln w="3175" algn="ctr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reflection blurRad="6350" stA="52000" endA="300" endPos="35000" dir="5400000" sy="-100000" algn="bl" rotWithShape="0"/>
          </a:effectLst>
        </p:spPr>
        <p:txBody>
          <a:bodyPr/>
          <a:lstStyle/>
          <a:p>
            <a:pPr>
              <a:spcAft>
                <a:spcPct val="20000"/>
              </a:spcAft>
            </a:pPr>
            <a:endParaRPr lang="en-US" dirty="0"/>
          </a:p>
        </p:txBody>
      </p:sp>
      <p:sp>
        <p:nvSpPr>
          <p:cNvPr id="22" name="Freeform 727"/>
          <p:cNvSpPr>
            <a:spLocks/>
          </p:cNvSpPr>
          <p:nvPr/>
        </p:nvSpPr>
        <p:spPr bwMode="auto">
          <a:xfrm>
            <a:off x="3487737" y="2270119"/>
            <a:ext cx="76200" cy="79375"/>
          </a:xfrm>
          <a:custGeom>
            <a:avLst/>
            <a:gdLst>
              <a:gd name="T0" fmla="*/ 2147483647 w 17"/>
              <a:gd name="T1" fmla="*/ 2147483647 h 17"/>
              <a:gd name="T2" fmla="*/ 2147483647 w 17"/>
              <a:gd name="T3" fmla="*/ 2147483647 h 17"/>
              <a:gd name="T4" fmla="*/ 0 w 17"/>
              <a:gd name="T5" fmla="*/ 0 h 17"/>
              <a:gd name="T6" fmla="*/ 2147483647 w 17"/>
              <a:gd name="T7" fmla="*/ 2147483647 h 17"/>
              <a:gd name="T8" fmla="*/ 2147483647 w 17"/>
              <a:gd name="T9" fmla="*/ 2147483647 h 1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7"/>
              <a:gd name="T16" fmla="*/ 0 h 17"/>
              <a:gd name="T17" fmla="*/ 17 w 17"/>
              <a:gd name="T18" fmla="*/ 17 h 1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7" h="17">
                <a:moveTo>
                  <a:pt x="16" y="16"/>
                </a:moveTo>
                <a:lnTo>
                  <a:pt x="7" y="16"/>
                </a:lnTo>
                <a:lnTo>
                  <a:pt x="0" y="0"/>
                </a:lnTo>
                <a:lnTo>
                  <a:pt x="16" y="9"/>
                </a:lnTo>
                <a:lnTo>
                  <a:pt x="16" y="16"/>
                </a:lnTo>
              </a:path>
            </a:pathLst>
          </a:custGeom>
          <a:solidFill>
            <a:srgbClr val="A3A286">
              <a:alpha val="39999"/>
            </a:srgbClr>
          </a:solidFill>
          <a:ln w="3175" algn="ctr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reflection blurRad="6350" stA="52000" endA="300" endPos="35000" dir="5400000" sy="-100000" algn="bl" rotWithShape="0"/>
          </a:effectLst>
        </p:spPr>
        <p:txBody>
          <a:bodyPr/>
          <a:lstStyle/>
          <a:p>
            <a:pPr>
              <a:spcAft>
                <a:spcPct val="20000"/>
              </a:spcAft>
            </a:pPr>
            <a:endParaRPr lang="en-US" dirty="0"/>
          </a:p>
        </p:txBody>
      </p:sp>
      <p:sp>
        <p:nvSpPr>
          <p:cNvPr id="23" name="Freeform 730"/>
          <p:cNvSpPr>
            <a:spLocks/>
          </p:cNvSpPr>
          <p:nvPr/>
        </p:nvSpPr>
        <p:spPr bwMode="auto">
          <a:xfrm>
            <a:off x="2027237" y="2162169"/>
            <a:ext cx="374650" cy="303212"/>
          </a:xfrm>
          <a:custGeom>
            <a:avLst/>
            <a:gdLst>
              <a:gd name="T0" fmla="*/ 15 w 81"/>
              <a:gd name="T1" fmla="*/ 8 h 66"/>
              <a:gd name="T2" fmla="*/ 40 w 81"/>
              <a:gd name="T3" fmla="*/ 0 h 66"/>
              <a:gd name="T4" fmla="*/ 55 w 81"/>
              <a:gd name="T5" fmla="*/ 0 h 66"/>
              <a:gd name="T6" fmla="*/ 72 w 81"/>
              <a:gd name="T7" fmla="*/ 8 h 66"/>
              <a:gd name="T8" fmla="*/ 80 w 81"/>
              <a:gd name="T9" fmla="*/ 0 h 66"/>
              <a:gd name="T10" fmla="*/ 72 w 81"/>
              <a:gd name="T11" fmla="*/ 17 h 66"/>
              <a:gd name="T12" fmla="*/ 55 w 81"/>
              <a:gd name="T13" fmla="*/ 8 h 66"/>
              <a:gd name="T14" fmla="*/ 47 w 81"/>
              <a:gd name="T15" fmla="*/ 17 h 66"/>
              <a:gd name="T16" fmla="*/ 47 w 81"/>
              <a:gd name="T17" fmla="*/ 24 h 66"/>
              <a:gd name="T18" fmla="*/ 40 w 81"/>
              <a:gd name="T19" fmla="*/ 24 h 66"/>
              <a:gd name="T20" fmla="*/ 31 w 81"/>
              <a:gd name="T21" fmla="*/ 17 h 66"/>
              <a:gd name="T22" fmla="*/ 31 w 81"/>
              <a:gd name="T23" fmla="*/ 24 h 66"/>
              <a:gd name="T24" fmla="*/ 40 w 81"/>
              <a:gd name="T25" fmla="*/ 40 h 66"/>
              <a:gd name="T26" fmla="*/ 55 w 81"/>
              <a:gd name="T27" fmla="*/ 57 h 66"/>
              <a:gd name="T28" fmla="*/ 47 w 81"/>
              <a:gd name="T29" fmla="*/ 57 h 66"/>
              <a:gd name="T30" fmla="*/ 47 w 81"/>
              <a:gd name="T31" fmla="*/ 65 h 66"/>
              <a:gd name="T32" fmla="*/ 31 w 81"/>
              <a:gd name="T33" fmla="*/ 57 h 66"/>
              <a:gd name="T34" fmla="*/ 15 w 81"/>
              <a:gd name="T35" fmla="*/ 57 h 66"/>
              <a:gd name="T36" fmla="*/ 0 w 81"/>
              <a:gd name="T37" fmla="*/ 33 h 66"/>
              <a:gd name="T38" fmla="*/ 15 w 81"/>
              <a:gd name="T39" fmla="*/ 17 h 66"/>
              <a:gd name="T40" fmla="*/ 15 w 81"/>
              <a:gd name="T41" fmla="*/ 8 h 6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81"/>
              <a:gd name="T64" fmla="*/ 0 h 66"/>
              <a:gd name="T65" fmla="*/ 81 w 81"/>
              <a:gd name="T66" fmla="*/ 66 h 6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81" h="66">
                <a:moveTo>
                  <a:pt x="15" y="8"/>
                </a:moveTo>
                <a:lnTo>
                  <a:pt x="40" y="0"/>
                </a:lnTo>
                <a:lnTo>
                  <a:pt x="55" y="0"/>
                </a:lnTo>
                <a:lnTo>
                  <a:pt x="72" y="8"/>
                </a:lnTo>
                <a:lnTo>
                  <a:pt x="80" y="0"/>
                </a:lnTo>
                <a:lnTo>
                  <a:pt x="72" y="17"/>
                </a:lnTo>
                <a:lnTo>
                  <a:pt x="55" y="8"/>
                </a:lnTo>
                <a:lnTo>
                  <a:pt x="47" y="17"/>
                </a:lnTo>
                <a:lnTo>
                  <a:pt x="47" y="24"/>
                </a:lnTo>
                <a:lnTo>
                  <a:pt x="40" y="24"/>
                </a:lnTo>
                <a:lnTo>
                  <a:pt x="31" y="17"/>
                </a:lnTo>
                <a:lnTo>
                  <a:pt x="31" y="24"/>
                </a:lnTo>
                <a:lnTo>
                  <a:pt x="40" y="40"/>
                </a:lnTo>
                <a:lnTo>
                  <a:pt x="55" y="57"/>
                </a:lnTo>
                <a:lnTo>
                  <a:pt x="47" y="57"/>
                </a:lnTo>
                <a:lnTo>
                  <a:pt x="47" y="65"/>
                </a:lnTo>
                <a:lnTo>
                  <a:pt x="31" y="57"/>
                </a:lnTo>
                <a:lnTo>
                  <a:pt x="15" y="57"/>
                </a:lnTo>
                <a:lnTo>
                  <a:pt x="0" y="33"/>
                </a:lnTo>
                <a:lnTo>
                  <a:pt x="15" y="17"/>
                </a:lnTo>
                <a:lnTo>
                  <a:pt x="15" y="8"/>
                </a:lnTo>
              </a:path>
            </a:pathLst>
          </a:custGeom>
          <a:solidFill>
            <a:schemeClr val="tx1">
              <a:lumMod val="85000"/>
              <a:lumOff val="15000"/>
              <a:alpha val="39999"/>
            </a:schemeClr>
          </a:solidFill>
          <a:ln w="3175" algn="ctr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reflection blurRad="6350" stA="52000" endA="300" endPos="35000" dir="5400000" sy="-100000" algn="bl" rotWithShape="0"/>
          </a:effectLst>
        </p:spPr>
        <p:txBody>
          <a:bodyPr/>
          <a:lstStyle/>
          <a:p>
            <a:pPr>
              <a:spcAft>
                <a:spcPct val="20000"/>
              </a:spcAft>
              <a:defRPr/>
            </a:pPr>
            <a:endParaRPr lang="en-US" dirty="0"/>
          </a:p>
        </p:txBody>
      </p:sp>
      <p:sp>
        <p:nvSpPr>
          <p:cNvPr id="24" name="Freeform 740"/>
          <p:cNvSpPr>
            <a:spLocks/>
          </p:cNvSpPr>
          <p:nvPr/>
        </p:nvSpPr>
        <p:spPr bwMode="auto">
          <a:xfrm>
            <a:off x="338137" y="2500306"/>
            <a:ext cx="1206500" cy="1196975"/>
          </a:xfrm>
          <a:custGeom>
            <a:avLst/>
            <a:gdLst>
              <a:gd name="T0" fmla="*/ 82 w 261"/>
              <a:gd name="T1" fmla="*/ 32 h 259"/>
              <a:gd name="T2" fmla="*/ 90 w 261"/>
              <a:gd name="T3" fmla="*/ 32 h 259"/>
              <a:gd name="T4" fmla="*/ 98 w 261"/>
              <a:gd name="T5" fmla="*/ 72 h 259"/>
              <a:gd name="T6" fmla="*/ 65 w 261"/>
              <a:gd name="T7" fmla="*/ 81 h 259"/>
              <a:gd name="T8" fmla="*/ 65 w 261"/>
              <a:gd name="T9" fmla="*/ 90 h 259"/>
              <a:gd name="T10" fmla="*/ 42 w 261"/>
              <a:gd name="T11" fmla="*/ 106 h 259"/>
              <a:gd name="T12" fmla="*/ 8 w 261"/>
              <a:gd name="T13" fmla="*/ 121 h 259"/>
              <a:gd name="T14" fmla="*/ 0 w 261"/>
              <a:gd name="T15" fmla="*/ 129 h 259"/>
              <a:gd name="T16" fmla="*/ 0 w 261"/>
              <a:gd name="T17" fmla="*/ 146 h 259"/>
              <a:gd name="T18" fmla="*/ 48 w 261"/>
              <a:gd name="T19" fmla="*/ 178 h 259"/>
              <a:gd name="T20" fmla="*/ 122 w 261"/>
              <a:gd name="T21" fmla="*/ 234 h 259"/>
              <a:gd name="T22" fmla="*/ 130 w 261"/>
              <a:gd name="T23" fmla="*/ 243 h 259"/>
              <a:gd name="T24" fmla="*/ 145 w 261"/>
              <a:gd name="T25" fmla="*/ 252 h 259"/>
              <a:gd name="T26" fmla="*/ 154 w 261"/>
              <a:gd name="T27" fmla="*/ 258 h 259"/>
              <a:gd name="T28" fmla="*/ 163 w 261"/>
              <a:gd name="T29" fmla="*/ 258 h 259"/>
              <a:gd name="T30" fmla="*/ 179 w 261"/>
              <a:gd name="T31" fmla="*/ 258 h 259"/>
              <a:gd name="T32" fmla="*/ 260 w 261"/>
              <a:gd name="T33" fmla="*/ 203 h 259"/>
              <a:gd name="T34" fmla="*/ 251 w 261"/>
              <a:gd name="T35" fmla="*/ 186 h 259"/>
              <a:gd name="T36" fmla="*/ 244 w 261"/>
              <a:gd name="T37" fmla="*/ 186 h 259"/>
              <a:gd name="T38" fmla="*/ 229 w 261"/>
              <a:gd name="T39" fmla="*/ 162 h 259"/>
              <a:gd name="T40" fmla="*/ 235 w 261"/>
              <a:gd name="T41" fmla="*/ 153 h 259"/>
              <a:gd name="T42" fmla="*/ 235 w 261"/>
              <a:gd name="T43" fmla="*/ 137 h 259"/>
              <a:gd name="T44" fmla="*/ 235 w 261"/>
              <a:gd name="T45" fmla="*/ 121 h 259"/>
              <a:gd name="T46" fmla="*/ 229 w 261"/>
              <a:gd name="T47" fmla="*/ 113 h 259"/>
              <a:gd name="T48" fmla="*/ 229 w 261"/>
              <a:gd name="T49" fmla="*/ 106 h 259"/>
              <a:gd name="T50" fmla="*/ 229 w 261"/>
              <a:gd name="T51" fmla="*/ 81 h 259"/>
              <a:gd name="T52" fmla="*/ 210 w 261"/>
              <a:gd name="T53" fmla="*/ 72 h 259"/>
              <a:gd name="T54" fmla="*/ 204 w 261"/>
              <a:gd name="T55" fmla="*/ 56 h 259"/>
              <a:gd name="T56" fmla="*/ 219 w 261"/>
              <a:gd name="T57" fmla="*/ 41 h 259"/>
              <a:gd name="T58" fmla="*/ 210 w 261"/>
              <a:gd name="T59" fmla="*/ 9 h 259"/>
              <a:gd name="T60" fmla="*/ 219 w 261"/>
              <a:gd name="T61" fmla="*/ 0 h 259"/>
              <a:gd name="T62" fmla="*/ 210 w 261"/>
              <a:gd name="T63" fmla="*/ 9 h 259"/>
              <a:gd name="T64" fmla="*/ 187 w 261"/>
              <a:gd name="T65" fmla="*/ 0 h 259"/>
              <a:gd name="T66" fmla="*/ 179 w 261"/>
              <a:gd name="T67" fmla="*/ 9 h 259"/>
              <a:gd name="T68" fmla="*/ 163 w 261"/>
              <a:gd name="T69" fmla="*/ 0 h 259"/>
              <a:gd name="T70" fmla="*/ 145 w 261"/>
              <a:gd name="T71" fmla="*/ 9 h 259"/>
              <a:gd name="T72" fmla="*/ 122 w 261"/>
              <a:gd name="T73" fmla="*/ 9 h 259"/>
              <a:gd name="T74" fmla="*/ 82 w 261"/>
              <a:gd name="T75" fmla="*/ 32 h 259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261"/>
              <a:gd name="T115" fmla="*/ 0 h 259"/>
              <a:gd name="T116" fmla="*/ 261 w 261"/>
              <a:gd name="T117" fmla="*/ 259 h 259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261" h="259">
                <a:moveTo>
                  <a:pt x="82" y="32"/>
                </a:moveTo>
                <a:lnTo>
                  <a:pt x="90" y="32"/>
                </a:lnTo>
                <a:lnTo>
                  <a:pt x="98" y="72"/>
                </a:lnTo>
                <a:lnTo>
                  <a:pt x="65" y="81"/>
                </a:lnTo>
                <a:lnTo>
                  <a:pt x="65" y="90"/>
                </a:lnTo>
                <a:lnTo>
                  <a:pt x="42" y="106"/>
                </a:lnTo>
                <a:lnTo>
                  <a:pt x="8" y="121"/>
                </a:lnTo>
                <a:lnTo>
                  <a:pt x="0" y="129"/>
                </a:lnTo>
                <a:lnTo>
                  <a:pt x="0" y="146"/>
                </a:lnTo>
                <a:lnTo>
                  <a:pt x="48" y="178"/>
                </a:lnTo>
                <a:lnTo>
                  <a:pt x="122" y="234"/>
                </a:lnTo>
                <a:lnTo>
                  <a:pt x="130" y="243"/>
                </a:lnTo>
                <a:lnTo>
                  <a:pt x="145" y="252"/>
                </a:lnTo>
                <a:lnTo>
                  <a:pt x="154" y="258"/>
                </a:lnTo>
                <a:lnTo>
                  <a:pt x="163" y="258"/>
                </a:lnTo>
                <a:lnTo>
                  <a:pt x="179" y="258"/>
                </a:lnTo>
                <a:lnTo>
                  <a:pt x="260" y="203"/>
                </a:lnTo>
                <a:lnTo>
                  <a:pt x="251" y="186"/>
                </a:lnTo>
                <a:lnTo>
                  <a:pt x="244" y="186"/>
                </a:lnTo>
                <a:lnTo>
                  <a:pt x="229" y="162"/>
                </a:lnTo>
                <a:lnTo>
                  <a:pt x="235" y="153"/>
                </a:lnTo>
                <a:lnTo>
                  <a:pt x="235" y="137"/>
                </a:lnTo>
                <a:lnTo>
                  <a:pt x="235" y="121"/>
                </a:lnTo>
                <a:lnTo>
                  <a:pt x="229" y="113"/>
                </a:lnTo>
                <a:lnTo>
                  <a:pt x="229" y="106"/>
                </a:lnTo>
                <a:lnTo>
                  <a:pt x="229" y="81"/>
                </a:lnTo>
                <a:lnTo>
                  <a:pt x="210" y="72"/>
                </a:lnTo>
                <a:lnTo>
                  <a:pt x="204" y="56"/>
                </a:lnTo>
                <a:lnTo>
                  <a:pt x="219" y="41"/>
                </a:lnTo>
                <a:lnTo>
                  <a:pt x="210" y="9"/>
                </a:lnTo>
                <a:lnTo>
                  <a:pt x="219" y="0"/>
                </a:lnTo>
                <a:lnTo>
                  <a:pt x="210" y="9"/>
                </a:lnTo>
                <a:lnTo>
                  <a:pt x="187" y="0"/>
                </a:lnTo>
                <a:lnTo>
                  <a:pt x="179" y="9"/>
                </a:lnTo>
                <a:lnTo>
                  <a:pt x="163" y="0"/>
                </a:lnTo>
                <a:lnTo>
                  <a:pt x="145" y="9"/>
                </a:lnTo>
                <a:lnTo>
                  <a:pt x="122" y="9"/>
                </a:lnTo>
                <a:lnTo>
                  <a:pt x="82" y="32"/>
                </a:lnTo>
              </a:path>
            </a:pathLst>
          </a:custGeom>
          <a:solidFill>
            <a:schemeClr val="tx1">
              <a:lumMod val="85000"/>
              <a:lumOff val="15000"/>
              <a:alpha val="39999"/>
            </a:schemeClr>
          </a:solidFill>
          <a:ln w="3175" algn="ctr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reflection blurRad="6350" stA="52000" endA="300" endPos="35000" dir="5400000" sy="-100000" algn="bl" rotWithShape="0"/>
          </a:effectLst>
        </p:spPr>
        <p:txBody>
          <a:bodyPr/>
          <a:lstStyle/>
          <a:p>
            <a:pPr>
              <a:spcAft>
                <a:spcPct val="20000"/>
              </a:spcAft>
              <a:defRPr/>
            </a:pPr>
            <a:endParaRPr lang="en-US" dirty="0"/>
          </a:p>
        </p:txBody>
      </p:sp>
      <p:sp>
        <p:nvSpPr>
          <p:cNvPr id="25" name="Freeform 748"/>
          <p:cNvSpPr>
            <a:spLocks/>
          </p:cNvSpPr>
          <p:nvPr/>
        </p:nvSpPr>
        <p:spPr bwMode="auto">
          <a:xfrm>
            <a:off x="1393825" y="2806694"/>
            <a:ext cx="931862" cy="890587"/>
          </a:xfrm>
          <a:custGeom>
            <a:avLst/>
            <a:gdLst>
              <a:gd name="T0" fmla="*/ 31 w 203"/>
              <a:gd name="T1" fmla="*/ 137 h 193"/>
              <a:gd name="T2" fmla="*/ 22 w 203"/>
              <a:gd name="T3" fmla="*/ 120 h 193"/>
              <a:gd name="T4" fmla="*/ 15 w 203"/>
              <a:gd name="T5" fmla="*/ 120 h 193"/>
              <a:gd name="T6" fmla="*/ 0 w 203"/>
              <a:gd name="T7" fmla="*/ 96 h 193"/>
              <a:gd name="T8" fmla="*/ 6 w 203"/>
              <a:gd name="T9" fmla="*/ 87 h 193"/>
              <a:gd name="T10" fmla="*/ 6 w 203"/>
              <a:gd name="T11" fmla="*/ 71 h 193"/>
              <a:gd name="T12" fmla="*/ 6 w 203"/>
              <a:gd name="T13" fmla="*/ 55 h 193"/>
              <a:gd name="T14" fmla="*/ 0 w 203"/>
              <a:gd name="T15" fmla="*/ 47 h 193"/>
              <a:gd name="T16" fmla="*/ 0 w 203"/>
              <a:gd name="T17" fmla="*/ 40 h 193"/>
              <a:gd name="T18" fmla="*/ 6 w 203"/>
              <a:gd name="T19" fmla="*/ 31 h 193"/>
              <a:gd name="T20" fmla="*/ 6 w 203"/>
              <a:gd name="T21" fmla="*/ 24 h 193"/>
              <a:gd name="T22" fmla="*/ 22 w 203"/>
              <a:gd name="T23" fmla="*/ 6 h 193"/>
              <a:gd name="T24" fmla="*/ 22 w 203"/>
              <a:gd name="T25" fmla="*/ 0 h 193"/>
              <a:gd name="T26" fmla="*/ 40 w 203"/>
              <a:gd name="T27" fmla="*/ 0 h 193"/>
              <a:gd name="T28" fmla="*/ 63 w 203"/>
              <a:gd name="T29" fmla="*/ 6 h 193"/>
              <a:gd name="T30" fmla="*/ 80 w 203"/>
              <a:gd name="T31" fmla="*/ 6 h 193"/>
              <a:gd name="T32" fmla="*/ 80 w 203"/>
              <a:gd name="T33" fmla="*/ 24 h 193"/>
              <a:gd name="T34" fmla="*/ 128 w 203"/>
              <a:gd name="T35" fmla="*/ 40 h 193"/>
              <a:gd name="T36" fmla="*/ 137 w 203"/>
              <a:gd name="T37" fmla="*/ 31 h 193"/>
              <a:gd name="T38" fmla="*/ 137 w 203"/>
              <a:gd name="T39" fmla="*/ 15 h 193"/>
              <a:gd name="T40" fmla="*/ 161 w 203"/>
              <a:gd name="T41" fmla="*/ 0 h 193"/>
              <a:gd name="T42" fmla="*/ 177 w 203"/>
              <a:gd name="T43" fmla="*/ 6 h 193"/>
              <a:gd name="T44" fmla="*/ 177 w 203"/>
              <a:gd name="T45" fmla="*/ 15 h 193"/>
              <a:gd name="T46" fmla="*/ 202 w 203"/>
              <a:gd name="T47" fmla="*/ 15 h 193"/>
              <a:gd name="T48" fmla="*/ 192 w 203"/>
              <a:gd name="T49" fmla="*/ 47 h 193"/>
              <a:gd name="T50" fmla="*/ 202 w 203"/>
              <a:gd name="T51" fmla="*/ 63 h 193"/>
              <a:gd name="T52" fmla="*/ 202 w 203"/>
              <a:gd name="T53" fmla="*/ 152 h 193"/>
              <a:gd name="T54" fmla="*/ 202 w 203"/>
              <a:gd name="T55" fmla="*/ 177 h 193"/>
              <a:gd name="T56" fmla="*/ 192 w 203"/>
              <a:gd name="T57" fmla="*/ 186 h 193"/>
              <a:gd name="T58" fmla="*/ 184 w 203"/>
              <a:gd name="T59" fmla="*/ 192 h 193"/>
              <a:gd name="T60" fmla="*/ 87 w 203"/>
              <a:gd name="T61" fmla="*/ 137 h 193"/>
              <a:gd name="T62" fmla="*/ 72 w 203"/>
              <a:gd name="T63" fmla="*/ 145 h 193"/>
              <a:gd name="T64" fmla="*/ 63 w 203"/>
              <a:gd name="T65" fmla="*/ 137 h 193"/>
              <a:gd name="T66" fmla="*/ 31 w 203"/>
              <a:gd name="T67" fmla="*/ 137 h 193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w 203"/>
              <a:gd name="T103" fmla="*/ 0 h 193"/>
              <a:gd name="T104" fmla="*/ 203 w 203"/>
              <a:gd name="T105" fmla="*/ 193 h 193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T102" t="T103" r="T104" b="T105"/>
            <a:pathLst>
              <a:path w="203" h="193">
                <a:moveTo>
                  <a:pt x="31" y="137"/>
                </a:moveTo>
                <a:lnTo>
                  <a:pt x="22" y="120"/>
                </a:lnTo>
                <a:lnTo>
                  <a:pt x="15" y="120"/>
                </a:lnTo>
                <a:lnTo>
                  <a:pt x="0" y="96"/>
                </a:lnTo>
                <a:lnTo>
                  <a:pt x="6" y="87"/>
                </a:lnTo>
                <a:lnTo>
                  <a:pt x="6" y="71"/>
                </a:lnTo>
                <a:lnTo>
                  <a:pt x="6" y="55"/>
                </a:lnTo>
                <a:lnTo>
                  <a:pt x="0" y="47"/>
                </a:lnTo>
                <a:lnTo>
                  <a:pt x="0" y="40"/>
                </a:lnTo>
                <a:lnTo>
                  <a:pt x="6" y="31"/>
                </a:lnTo>
                <a:lnTo>
                  <a:pt x="6" y="24"/>
                </a:lnTo>
                <a:lnTo>
                  <a:pt x="22" y="6"/>
                </a:lnTo>
                <a:lnTo>
                  <a:pt x="22" y="0"/>
                </a:lnTo>
                <a:lnTo>
                  <a:pt x="40" y="0"/>
                </a:lnTo>
                <a:lnTo>
                  <a:pt x="63" y="6"/>
                </a:lnTo>
                <a:lnTo>
                  <a:pt x="80" y="6"/>
                </a:lnTo>
                <a:lnTo>
                  <a:pt x="80" y="24"/>
                </a:lnTo>
                <a:lnTo>
                  <a:pt x="128" y="40"/>
                </a:lnTo>
                <a:lnTo>
                  <a:pt x="137" y="31"/>
                </a:lnTo>
                <a:lnTo>
                  <a:pt x="137" y="15"/>
                </a:lnTo>
                <a:lnTo>
                  <a:pt x="161" y="0"/>
                </a:lnTo>
                <a:lnTo>
                  <a:pt x="177" y="6"/>
                </a:lnTo>
                <a:lnTo>
                  <a:pt x="177" y="15"/>
                </a:lnTo>
                <a:lnTo>
                  <a:pt x="202" y="15"/>
                </a:lnTo>
                <a:lnTo>
                  <a:pt x="192" y="47"/>
                </a:lnTo>
                <a:lnTo>
                  <a:pt x="202" y="63"/>
                </a:lnTo>
                <a:lnTo>
                  <a:pt x="202" y="152"/>
                </a:lnTo>
                <a:lnTo>
                  <a:pt x="202" y="177"/>
                </a:lnTo>
                <a:lnTo>
                  <a:pt x="192" y="186"/>
                </a:lnTo>
                <a:lnTo>
                  <a:pt x="184" y="192"/>
                </a:lnTo>
                <a:lnTo>
                  <a:pt x="87" y="137"/>
                </a:lnTo>
                <a:lnTo>
                  <a:pt x="72" y="145"/>
                </a:lnTo>
                <a:lnTo>
                  <a:pt x="63" y="137"/>
                </a:lnTo>
                <a:lnTo>
                  <a:pt x="31" y="137"/>
                </a:lnTo>
              </a:path>
            </a:pathLst>
          </a:custGeom>
          <a:solidFill>
            <a:schemeClr val="tx1">
              <a:lumMod val="85000"/>
              <a:lumOff val="15000"/>
              <a:alpha val="39999"/>
            </a:schemeClr>
          </a:solidFill>
          <a:ln w="3175" algn="ctr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reflection blurRad="6350" stA="52000" endA="300" endPos="35000" dir="5400000" sy="-100000" algn="bl" rotWithShape="0"/>
          </a:effectLst>
        </p:spPr>
        <p:txBody>
          <a:bodyPr/>
          <a:lstStyle/>
          <a:p>
            <a:pPr>
              <a:spcAft>
                <a:spcPct val="20000"/>
              </a:spcAft>
              <a:defRPr/>
            </a:pPr>
            <a:endParaRPr lang="en-US" dirty="0"/>
          </a:p>
        </p:txBody>
      </p:sp>
      <p:sp>
        <p:nvSpPr>
          <p:cNvPr id="26" name="Freeform 749"/>
          <p:cNvSpPr>
            <a:spLocks/>
          </p:cNvSpPr>
          <p:nvPr/>
        </p:nvSpPr>
        <p:spPr bwMode="auto">
          <a:xfrm>
            <a:off x="76200" y="2611431"/>
            <a:ext cx="715962" cy="565150"/>
          </a:xfrm>
          <a:custGeom>
            <a:avLst/>
            <a:gdLst>
              <a:gd name="T0" fmla="*/ 139 w 156"/>
              <a:gd name="T1" fmla="*/ 8 h 123"/>
              <a:gd name="T2" fmla="*/ 147 w 156"/>
              <a:gd name="T3" fmla="*/ 8 h 123"/>
              <a:gd name="T4" fmla="*/ 155 w 156"/>
              <a:gd name="T5" fmla="*/ 48 h 123"/>
              <a:gd name="T6" fmla="*/ 122 w 156"/>
              <a:gd name="T7" fmla="*/ 57 h 123"/>
              <a:gd name="T8" fmla="*/ 122 w 156"/>
              <a:gd name="T9" fmla="*/ 66 h 123"/>
              <a:gd name="T10" fmla="*/ 99 w 156"/>
              <a:gd name="T11" fmla="*/ 82 h 123"/>
              <a:gd name="T12" fmla="*/ 65 w 156"/>
              <a:gd name="T13" fmla="*/ 97 h 123"/>
              <a:gd name="T14" fmla="*/ 57 w 156"/>
              <a:gd name="T15" fmla="*/ 105 h 123"/>
              <a:gd name="T16" fmla="*/ 57 w 156"/>
              <a:gd name="T17" fmla="*/ 122 h 123"/>
              <a:gd name="T18" fmla="*/ 0 w 156"/>
              <a:gd name="T19" fmla="*/ 113 h 123"/>
              <a:gd name="T20" fmla="*/ 16 w 156"/>
              <a:gd name="T21" fmla="*/ 113 h 123"/>
              <a:gd name="T22" fmla="*/ 32 w 156"/>
              <a:gd name="T23" fmla="*/ 97 h 123"/>
              <a:gd name="T24" fmla="*/ 40 w 156"/>
              <a:gd name="T25" fmla="*/ 82 h 123"/>
              <a:gd name="T26" fmla="*/ 40 w 156"/>
              <a:gd name="T27" fmla="*/ 66 h 123"/>
              <a:gd name="T28" fmla="*/ 50 w 156"/>
              <a:gd name="T29" fmla="*/ 48 h 123"/>
              <a:gd name="T30" fmla="*/ 57 w 156"/>
              <a:gd name="T31" fmla="*/ 32 h 123"/>
              <a:gd name="T32" fmla="*/ 81 w 156"/>
              <a:gd name="T33" fmla="*/ 25 h 123"/>
              <a:gd name="T34" fmla="*/ 90 w 156"/>
              <a:gd name="T35" fmla="*/ 0 h 123"/>
              <a:gd name="T36" fmla="*/ 99 w 156"/>
              <a:gd name="T37" fmla="*/ 0 h 123"/>
              <a:gd name="T38" fmla="*/ 105 w 156"/>
              <a:gd name="T39" fmla="*/ 8 h 123"/>
              <a:gd name="T40" fmla="*/ 130 w 156"/>
              <a:gd name="T41" fmla="*/ 8 h 123"/>
              <a:gd name="T42" fmla="*/ 139 w 156"/>
              <a:gd name="T43" fmla="*/ 8 h 123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156"/>
              <a:gd name="T67" fmla="*/ 0 h 123"/>
              <a:gd name="T68" fmla="*/ 156 w 156"/>
              <a:gd name="T69" fmla="*/ 123 h 123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156" h="123">
                <a:moveTo>
                  <a:pt x="139" y="8"/>
                </a:moveTo>
                <a:lnTo>
                  <a:pt x="147" y="8"/>
                </a:lnTo>
                <a:lnTo>
                  <a:pt x="155" y="48"/>
                </a:lnTo>
                <a:lnTo>
                  <a:pt x="122" y="57"/>
                </a:lnTo>
                <a:lnTo>
                  <a:pt x="122" y="66"/>
                </a:lnTo>
                <a:lnTo>
                  <a:pt x="99" y="82"/>
                </a:lnTo>
                <a:lnTo>
                  <a:pt x="65" y="97"/>
                </a:lnTo>
                <a:lnTo>
                  <a:pt x="57" y="105"/>
                </a:lnTo>
                <a:lnTo>
                  <a:pt x="57" y="122"/>
                </a:lnTo>
                <a:lnTo>
                  <a:pt x="0" y="113"/>
                </a:lnTo>
                <a:lnTo>
                  <a:pt x="16" y="113"/>
                </a:lnTo>
                <a:lnTo>
                  <a:pt x="32" y="97"/>
                </a:lnTo>
                <a:lnTo>
                  <a:pt x="40" y="82"/>
                </a:lnTo>
                <a:lnTo>
                  <a:pt x="40" y="66"/>
                </a:lnTo>
                <a:lnTo>
                  <a:pt x="50" y="48"/>
                </a:lnTo>
                <a:lnTo>
                  <a:pt x="57" y="32"/>
                </a:lnTo>
                <a:lnTo>
                  <a:pt x="81" y="25"/>
                </a:lnTo>
                <a:lnTo>
                  <a:pt x="90" y="0"/>
                </a:lnTo>
                <a:lnTo>
                  <a:pt x="99" y="0"/>
                </a:lnTo>
                <a:lnTo>
                  <a:pt x="105" y="8"/>
                </a:lnTo>
                <a:lnTo>
                  <a:pt x="130" y="8"/>
                </a:lnTo>
                <a:lnTo>
                  <a:pt x="139" y="8"/>
                </a:lnTo>
              </a:path>
            </a:pathLst>
          </a:custGeom>
          <a:solidFill>
            <a:schemeClr val="tx1">
              <a:lumMod val="85000"/>
              <a:lumOff val="15000"/>
              <a:alpha val="39999"/>
            </a:schemeClr>
          </a:solidFill>
          <a:ln w="3175" algn="ctr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reflection blurRad="6350" stA="52000" endA="300" endPos="35000" dir="5400000" sy="-100000" algn="bl" rotWithShape="0"/>
          </a:effectLst>
        </p:spPr>
        <p:txBody>
          <a:bodyPr/>
          <a:lstStyle/>
          <a:p>
            <a:pPr>
              <a:spcAft>
                <a:spcPct val="20000"/>
              </a:spcAft>
              <a:defRPr/>
            </a:pPr>
            <a:endParaRPr lang="en-US" dirty="0"/>
          </a:p>
        </p:txBody>
      </p:sp>
      <p:sp>
        <p:nvSpPr>
          <p:cNvPr id="27" name="Freeform 750"/>
          <p:cNvSpPr>
            <a:spLocks/>
          </p:cNvSpPr>
          <p:nvPr/>
        </p:nvSpPr>
        <p:spPr bwMode="auto">
          <a:xfrm>
            <a:off x="1284287" y="2500306"/>
            <a:ext cx="219075" cy="490538"/>
          </a:xfrm>
          <a:custGeom>
            <a:avLst/>
            <a:gdLst>
              <a:gd name="T0" fmla="*/ 47 w 48"/>
              <a:gd name="T1" fmla="*/ 66 h 107"/>
              <a:gd name="T2" fmla="*/ 47 w 48"/>
              <a:gd name="T3" fmla="*/ 72 h 107"/>
              <a:gd name="T4" fmla="*/ 31 w 48"/>
              <a:gd name="T5" fmla="*/ 90 h 107"/>
              <a:gd name="T6" fmla="*/ 31 w 48"/>
              <a:gd name="T7" fmla="*/ 97 h 107"/>
              <a:gd name="T8" fmla="*/ 25 w 48"/>
              <a:gd name="T9" fmla="*/ 106 h 107"/>
              <a:gd name="T10" fmla="*/ 25 w 48"/>
              <a:gd name="T11" fmla="*/ 81 h 107"/>
              <a:gd name="T12" fmla="*/ 6 w 48"/>
              <a:gd name="T13" fmla="*/ 72 h 107"/>
              <a:gd name="T14" fmla="*/ 0 w 48"/>
              <a:gd name="T15" fmla="*/ 56 h 107"/>
              <a:gd name="T16" fmla="*/ 15 w 48"/>
              <a:gd name="T17" fmla="*/ 41 h 107"/>
              <a:gd name="T18" fmla="*/ 6 w 48"/>
              <a:gd name="T19" fmla="*/ 9 h 107"/>
              <a:gd name="T20" fmla="*/ 15 w 48"/>
              <a:gd name="T21" fmla="*/ 0 h 107"/>
              <a:gd name="T22" fmla="*/ 31 w 48"/>
              <a:gd name="T23" fmla="*/ 0 h 107"/>
              <a:gd name="T24" fmla="*/ 40 w 48"/>
              <a:gd name="T25" fmla="*/ 9 h 107"/>
              <a:gd name="T26" fmla="*/ 47 w 48"/>
              <a:gd name="T27" fmla="*/ 0 h 107"/>
              <a:gd name="T28" fmla="*/ 40 w 48"/>
              <a:gd name="T29" fmla="*/ 16 h 107"/>
              <a:gd name="T30" fmla="*/ 47 w 48"/>
              <a:gd name="T31" fmla="*/ 32 h 107"/>
              <a:gd name="T32" fmla="*/ 31 w 48"/>
              <a:gd name="T33" fmla="*/ 49 h 107"/>
              <a:gd name="T34" fmla="*/ 31 w 48"/>
              <a:gd name="T35" fmla="*/ 56 h 107"/>
              <a:gd name="T36" fmla="*/ 47 w 48"/>
              <a:gd name="T37" fmla="*/ 56 h 107"/>
              <a:gd name="T38" fmla="*/ 47 w 48"/>
              <a:gd name="T39" fmla="*/ 66 h 107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48"/>
              <a:gd name="T61" fmla="*/ 0 h 107"/>
              <a:gd name="T62" fmla="*/ 48 w 48"/>
              <a:gd name="T63" fmla="*/ 107 h 107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48" h="107">
                <a:moveTo>
                  <a:pt x="47" y="66"/>
                </a:moveTo>
                <a:lnTo>
                  <a:pt x="47" y="72"/>
                </a:lnTo>
                <a:lnTo>
                  <a:pt x="31" y="90"/>
                </a:lnTo>
                <a:lnTo>
                  <a:pt x="31" y="97"/>
                </a:lnTo>
                <a:lnTo>
                  <a:pt x="25" y="106"/>
                </a:lnTo>
                <a:lnTo>
                  <a:pt x="25" y="81"/>
                </a:lnTo>
                <a:lnTo>
                  <a:pt x="6" y="72"/>
                </a:lnTo>
                <a:lnTo>
                  <a:pt x="0" y="56"/>
                </a:lnTo>
                <a:lnTo>
                  <a:pt x="15" y="41"/>
                </a:lnTo>
                <a:lnTo>
                  <a:pt x="6" y="9"/>
                </a:lnTo>
                <a:lnTo>
                  <a:pt x="15" y="0"/>
                </a:lnTo>
                <a:lnTo>
                  <a:pt x="31" y="0"/>
                </a:lnTo>
                <a:lnTo>
                  <a:pt x="40" y="9"/>
                </a:lnTo>
                <a:lnTo>
                  <a:pt x="47" y="0"/>
                </a:lnTo>
                <a:lnTo>
                  <a:pt x="40" y="16"/>
                </a:lnTo>
                <a:lnTo>
                  <a:pt x="47" y="32"/>
                </a:lnTo>
                <a:lnTo>
                  <a:pt x="31" y="49"/>
                </a:lnTo>
                <a:lnTo>
                  <a:pt x="31" y="56"/>
                </a:lnTo>
                <a:lnTo>
                  <a:pt x="47" y="56"/>
                </a:lnTo>
                <a:lnTo>
                  <a:pt x="47" y="66"/>
                </a:lnTo>
              </a:path>
            </a:pathLst>
          </a:custGeom>
          <a:solidFill>
            <a:schemeClr val="tx1">
              <a:lumMod val="85000"/>
              <a:lumOff val="15000"/>
              <a:alpha val="39999"/>
            </a:schemeClr>
          </a:solidFill>
          <a:ln w="3175" algn="ctr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reflection blurRad="6350" stA="52000" endA="300" endPos="35000" dir="5400000" sy="-100000" algn="bl" rotWithShape="0"/>
          </a:effectLst>
        </p:spPr>
        <p:txBody>
          <a:bodyPr/>
          <a:lstStyle/>
          <a:p>
            <a:pPr>
              <a:spcAft>
                <a:spcPct val="20000"/>
              </a:spcAft>
              <a:defRPr/>
            </a:pPr>
            <a:endParaRPr lang="en-US" dirty="0"/>
          </a:p>
        </p:txBody>
      </p:sp>
      <p:sp>
        <p:nvSpPr>
          <p:cNvPr id="28" name="Freeform 780"/>
          <p:cNvSpPr>
            <a:spLocks/>
          </p:cNvSpPr>
          <p:nvPr/>
        </p:nvSpPr>
        <p:spPr bwMode="auto">
          <a:xfrm>
            <a:off x="1311275" y="2198681"/>
            <a:ext cx="109537" cy="193675"/>
          </a:xfrm>
          <a:custGeom>
            <a:avLst/>
            <a:gdLst>
              <a:gd name="T0" fmla="*/ 0 w 26"/>
              <a:gd name="T1" fmla="*/ 0 h 42"/>
              <a:gd name="T2" fmla="*/ 9 w 26"/>
              <a:gd name="T3" fmla="*/ 32 h 42"/>
              <a:gd name="T4" fmla="*/ 9 w 26"/>
              <a:gd name="T5" fmla="*/ 41 h 42"/>
              <a:gd name="T6" fmla="*/ 19 w 26"/>
              <a:gd name="T7" fmla="*/ 32 h 42"/>
              <a:gd name="T8" fmla="*/ 25 w 26"/>
              <a:gd name="T9" fmla="*/ 9 h 42"/>
              <a:gd name="T10" fmla="*/ 19 w 26"/>
              <a:gd name="T11" fmla="*/ 0 h 42"/>
              <a:gd name="T12" fmla="*/ 0 w 26"/>
              <a:gd name="T13" fmla="*/ 0 h 4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6"/>
              <a:gd name="T22" fmla="*/ 0 h 42"/>
              <a:gd name="T23" fmla="*/ 26 w 26"/>
              <a:gd name="T24" fmla="*/ 42 h 4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6" h="42">
                <a:moveTo>
                  <a:pt x="0" y="0"/>
                </a:moveTo>
                <a:lnTo>
                  <a:pt x="9" y="32"/>
                </a:lnTo>
                <a:lnTo>
                  <a:pt x="9" y="41"/>
                </a:lnTo>
                <a:lnTo>
                  <a:pt x="19" y="32"/>
                </a:lnTo>
                <a:lnTo>
                  <a:pt x="25" y="9"/>
                </a:lnTo>
                <a:lnTo>
                  <a:pt x="19" y="0"/>
                </a:lnTo>
                <a:lnTo>
                  <a:pt x="0" y="0"/>
                </a:lnTo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3175" algn="ctr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reflection blurRad="6350" stA="52000" endA="300" endPos="35000" dir="5400000" sy="-100000" algn="bl" rotWithShape="0"/>
          </a:effectLst>
        </p:spPr>
        <p:txBody>
          <a:bodyPr/>
          <a:lstStyle/>
          <a:p>
            <a:pPr>
              <a:spcAft>
                <a:spcPct val="20000"/>
              </a:spcAft>
              <a:defRPr/>
            </a:pPr>
            <a:endParaRPr lang="en-US" dirty="0"/>
          </a:p>
        </p:txBody>
      </p:sp>
      <p:sp>
        <p:nvSpPr>
          <p:cNvPr id="29" name="Freeform 781"/>
          <p:cNvSpPr>
            <a:spLocks/>
          </p:cNvSpPr>
          <p:nvPr/>
        </p:nvSpPr>
        <p:spPr bwMode="auto">
          <a:xfrm>
            <a:off x="979487" y="2270119"/>
            <a:ext cx="77788" cy="79375"/>
          </a:xfrm>
          <a:custGeom>
            <a:avLst/>
            <a:gdLst>
              <a:gd name="T0" fmla="*/ 0 w 17"/>
              <a:gd name="T1" fmla="*/ 9 h 17"/>
              <a:gd name="T2" fmla="*/ 6 w 17"/>
              <a:gd name="T3" fmla="*/ 16 h 17"/>
              <a:gd name="T4" fmla="*/ 16 w 17"/>
              <a:gd name="T5" fmla="*/ 9 h 17"/>
              <a:gd name="T6" fmla="*/ 6 w 17"/>
              <a:gd name="T7" fmla="*/ 0 h 17"/>
              <a:gd name="T8" fmla="*/ 0 w 17"/>
              <a:gd name="T9" fmla="*/ 9 h 1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7"/>
              <a:gd name="T16" fmla="*/ 0 h 17"/>
              <a:gd name="T17" fmla="*/ 17 w 17"/>
              <a:gd name="T18" fmla="*/ 17 h 1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7" h="17">
                <a:moveTo>
                  <a:pt x="0" y="9"/>
                </a:moveTo>
                <a:lnTo>
                  <a:pt x="6" y="16"/>
                </a:lnTo>
                <a:lnTo>
                  <a:pt x="16" y="9"/>
                </a:lnTo>
                <a:lnTo>
                  <a:pt x="6" y="0"/>
                </a:lnTo>
                <a:lnTo>
                  <a:pt x="0" y="9"/>
                </a:lnTo>
              </a:path>
            </a:pathLst>
          </a:custGeom>
          <a:solidFill>
            <a:schemeClr val="bg2">
              <a:lumMod val="60000"/>
              <a:lumOff val="40000"/>
            </a:schemeClr>
          </a:solidFill>
          <a:ln w="3175" algn="ctr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reflection blurRad="6350" stA="52000" endA="300" endPos="35000" dir="5400000" sy="-100000" algn="bl" rotWithShape="0"/>
          </a:effectLst>
        </p:spPr>
        <p:txBody>
          <a:bodyPr/>
          <a:lstStyle/>
          <a:p>
            <a:pPr>
              <a:spcAft>
                <a:spcPct val="20000"/>
              </a:spcAft>
              <a:defRPr/>
            </a:pPr>
            <a:endParaRPr lang="en-US" dirty="0"/>
          </a:p>
        </p:txBody>
      </p:sp>
      <p:sp>
        <p:nvSpPr>
          <p:cNvPr id="30" name="Freeform 68"/>
          <p:cNvSpPr>
            <a:spLocks/>
          </p:cNvSpPr>
          <p:nvPr/>
        </p:nvSpPr>
        <p:spPr bwMode="auto">
          <a:xfrm>
            <a:off x="2840037" y="2813044"/>
            <a:ext cx="120650" cy="265112"/>
          </a:xfrm>
          <a:custGeom>
            <a:avLst/>
            <a:gdLst>
              <a:gd name="T0" fmla="*/ 2147483647 w 26"/>
              <a:gd name="T1" fmla="*/ 2147483647 h 56"/>
              <a:gd name="T2" fmla="*/ 2147483647 w 26"/>
              <a:gd name="T3" fmla="*/ 2147483647 h 56"/>
              <a:gd name="T4" fmla="*/ 2147483647 w 26"/>
              <a:gd name="T5" fmla="*/ 2147483647 h 56"/>
              <a:gd name="T6" fmla="*/ 2147483647 w 26"/>
              <a:gd name="T7" fmla="*/ 2147483647 h 56"/>
              <a:gd name="T8" fmla="*/ 0 w 26"/>
              <a:gd name="T9" fmla="*/ 2147483647 h 56"/>
              <a:gd name="T10" fmla="*/ 2147483647 w 26"/>
              <a:gd name="T11" fmla="*/ 2147483647 h 56"/>
              <a:gd name="T12" fmla="*/ 2147483647 w 26"/>
              <a:gd name="T13" fmla="*/ 0 h 56"/>
              <a:gd name="T14" fmla="*/ 2147483647 w 26"/>
              <a:gd name="T15" fmla="*/ 0 h 56"/>
              <a:gd name="T16" fmla="*/ 2147483647 w 26"/>
              <a:gd name="T17" fmla="*/ 2147483647 h 5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6"/>
              <a:gd name="T28" fmla="*/ 0 h 56"/>
              <a:gd name="T29" fmla="*/ 26 w 26"/>
              <a:gd name="T30" fmla="*/ 56 h 5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6" h="56">
                <a:moveTo>
                  <a:pt x="17" y="6"/>
                </a:moveTo>
                <a:lnTo>
                  <a:pt x="17" y="15"/>
                </a:lnTo>
                <a:lnTo>
                  <a:pt x="17" y="31"/>
                </a:lnTo>
                <a:lnTo>
                  <a:pt x="9" y="55"/>
                </a:lnTo>
                <a:lnTo>
                  <a:pt x="0" y="24"/>
                </a:lnTo>
                <a:lnTo>
                  <a:pt x="9" y="15"/>
                </a:lnTo>
                <a:lnTo>
                  <a:pt x="17" y="0"/>
                </a:lnTo>
                <a:lnTo>
                  <a:pt x="25" y="0"/>
                </a:lnTo>
                <a:lnTo>
                  <a:pt x="17" y="6"/>
                </a:lnTo>
              </a:path>
            </a:pathLst>
          </a:custGeom>
          <a:solidFill>
            <a:srgbClr val="A3A286">
              <a:alpha val="39999"/>
            </a:srgbClr>
          </a:solidFill>
          <a:ln w="3175" algn="ctr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reflection blurRad="6350" stA="52000" endA="300" endPos="35000" dir="5400000" sy="-100000" algn="bl" rotWithShape="0"/>
          </a:effectLst>
        </p:spPr>
        <p:txBody>
          <a:bodyPr/>
          <a:lstStyle/>
          <a:p>
            <a:pPr>
              <a:spcAft>
                <a:spcPct val="20000"/>
              </a:spcAft>
            </a:pPr>
            <a:endParaRPr lang="en-US" dirty="0"/>
          </a:p>
        </p:txBody>
      </p:sp>
      <p:sp>
        <p:nvSpPr>
          <p:cNvPr id="31" name="Freeform 69"/>
          <p:cNvSpPr>
            <a:spLocks/>
          </p:cNvSpPr>
          <p:nvPr/>
        </p:nvSpPr>
        <p:spPr bwMode="auto">
          <a:xfrm>
            <a:off x="2840037" y="2813044"/>
            <a:ext cx="120650" cy="265112"/>
          </a:xfrm>
          <a:custGeom>
            <a:avLst/>
            <a:gdLst>
              <a:gd name="T0" fmla="*/ 2147483647 w 26"/>
              <a:gd name="T1" fmla="*/ 2147483647 h 56"/>
              <a:gd name="T2" fmla="*/ 2147483647 w 26"/>
              <a:gd name="T3" fmla="*/ 2147483647 h 56"/>
              <a:gd name="T4" fmla="*/ 2147483647 w 26"/>
              <a:gd name="T5" fmla="*/ 2147483647 h 56"/>
              <a:gd name="T6" fmla="*/ 2147483647 w 26"/>
              <a:gd name="T7" fmla="*/ 2147483647 h 56"/>
              <a:gd name="T8" fmla="*/ 0 w 26"/>
              <a:gd name="T9" fmla="*/ 2147483647 h 56"/>
              <a:gd name="T10" fmla="*/ 2147483647 w 26"/>
              <a:gd name="T11" fmla="*/ 2147483647 h 56"/>
              <a:gd name="T12" fmla="*/ 2147483647 w 26"/>
              <a:gd name="T13" fmla="*/ 0 h 56"/>
              <a:gd name="T14" fmla="*/ 2147483647 w 26"/>
              <a:gd name="T15" fmla="*/ 0 h 56"/>
              <a:gd name="T16" fmla="*/ 2147483647 w 26"/>
              <a:gd name="T17" fmla="*/ 2147483647 h 5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6"/>
              <a:gd name="T28" fmla="*/ 0 h 56"/>
              <a:gd name="T29" fmla="*/ 26 w 26"/>
              <a:gd name="T30" fmla="*/ 56 h 5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6" h="56">
                <a:moveTo>
                  <a:pt x="17" y="6"/>
                </a:moveTo>
                <a:lnTo>
                  <a:pt x="17" y="15"/>
                </a:lnTo>
                <a:lnTo>
                  <a:pt x="17" y="31"/>
                </a:lnTo>
                <a:lnTo>
                  <a:pt x="9" y="55"/>
                </a:lnTo>
                <a:lnTo>
                  <a:pt x="0" y="24"/>
                </a:lnTo>
                <a:lnTo>
                  <a:pt x="9" y="15"/>
                </a:lnTo>
                <a:lnTo>
                  <a:pt x="17" y="0"/>
                </a:lnTo>
                <a:lnTo>
                  <a:pt x="25" y="0"/>
                </a:lnTo>
                <a:lnTo>
                  <a:pt x="17" y="6"/>
                </a:lnTo>
              </a:path>
            </a:pathLst>
          </a:custGeom>
          <a:solidFill>
            <a:srgbClr val="A3A286">
              <a:alpha val="39999"/>
            </a:srgbClr>
          </a:solidFill>
          <a:ln w="3175" algn="ctr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reflection blurRad="6350" stA="52000" endA="300" endPos="35000" dir="5400000" sy="-100000" algn="bl" rotWithShape="0"/>
          </a:effectLst>
        </p:spPr>
        <p:txBody>
          <a:bodyPr/>
          <a:lstStyle/>
          <a:p>
            <a:pPr>
              <a:spcAft>
                <a:spcPct val="20000"/>
              </a:spcAft>
            </a:pPr>
            <a:endParaRPr lang="en-US" dirty="0"/>
          </a:p>
        </p:txBody>
      </p:sp>
      <p:sp>
        <p:nvSpPr>
          <p:cNvPr id="32" name="Freeform 67"/>
          <p:cNvSpPr>
            <a:spLocks/>
          </p:cNvSpPr>
          <p:nvPr/>
        </p:nvSpPr>
        <p:spPr bwMode="auto">
          <a:xfrm>
            <a:off x="2867025" y="2757472"/>
            <a:ext cx="273050" cy="314325"/>
          </a:xfrm>
          <a:custGeom>
            <a:avLst/>
            <a:gdLst>
              <a:gd name="T0" fmla="*/ 2147483647 w 57"/>
              <a:gd name="T1" fmla="*/ 2147483647 h 66"/>
              <a:gd name="T2" fmla="*/ 2147483647 w 57"/>
              <a:gd name="T3" fmla="*/ 0 h 66"/>
              <a:gd name="T4" fmla="*/ 2147483647 w 57"/>
              <a:gd name="T5" fmla="*/ 0 h 66"/>
              <a:gd name="T6" fmla="*/ 2147483647 w 57"/>
              <a:gd name="T7" fmla="*/ 2147483647 h 66"/>
              <a:gd name="T8" fmla="*/ 2147483647 w 57"/>
              <a:gd name="T9" fmla="*/ 2147483647 h 66"/>
              <a:gd name="T10" fmla="*/ 2147483647 w 57"/>
              <a:gd name="T11" fmla="*/ 2147483647 h 66"/>
              <a:gd name="T12" fmla="*/ 2147483647 w 57"/>
              <a:gd name="T13" fmla="*/ 2147483647 h 66"/>
              <a:gd name="T14" fmla="*/ 0 w 57"/>
              <a:gd name="T15" fmla="*/ 2147483647 h 66"/>
              <a:gd name="T16" fmla="*/ 2147483647 w 57"/>
              <a:gd name="T17" fmla="*/ 2147483647 h 66"/>
              <a:gd name="T18" fmla="*/ 2147483647 w 57"/>
              <a:gd name="T19" fmla="*/ 2147483647 h 66"/>
              <a:gd name="T20" fmla="*/ 2147483647 w 57"/>
              <a:gd name="T21" fmla="*/ 2147483647 h 66"/>
              <a:gd name="T22" fmla="*/ 2147483647 w 57"/>
              <a:gd name="T23" fmla="*/ 2147483647 h 66"/>
              <a:gd name="T24" fmla="*/ 2147483647 w 57"/>
              <a:gd name="T25" fmla="*/ 2147483647 h 66"/>
              <a:gd name="T26" fmla="*/ 2147483647 w 57"/>
              <a:gd name="T27" fmla="*/ 2147483647 h 6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57"/>
              <a:gd name="T43" fmla="*/ 0 h 66"/>
              <a:gd name="T44" fmla="*/ 57 w 57"/>
              <a:gd name="T45" fmla="*/ 66 h 6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57" h="66">
                <a:moveTo>
                  <a:pt x="56" y="16"/>
                </a:moveTo>
                <a:lnTo>
                  <a:pt x="56" y="0"/>
                </a:lnTo>
                <a:lnTo>
                  <a:pt x="50" y="0"/>
                </a:lnTo>
                <a:lnTo>
                  <a:pt x="25" y="16"/>
                </a:lnTo>
                <a:lnTo>
                  <a:pt x="8" y="16"/>
                </a:lnTo>
                <a:lnTo>
                  <a:pt x="8" y="25"/>
                </a:lnTo>
                <a:lnTo>
                  <a:pt x="8" y="41"/>
                </a:lnTo>
                <a:lnTo>
                  <a:pt x="0" y="65"/>
                </a:lnTo>
                <a:lnTo>
                  <a:pt x="16" y="65"/>
                </a:lnTo>
                <a:lnTo>
                  <a:pt x="25" y="57"/>
                </a:lnTo>
                <a:lnTo>
                  <a:pt x="31" y="57"/>
                </a:lnTo>
                <a:lnTo>
                  <a:pt x="41" y="41"/>
                </a:lnTo>
                <a:lnTo>
                  <a:pt x="31" y="34"/>
                </a:lnTo>
                <a:lnTo>
                  <a:pt x="56" y="16"/>
                </a:lnTo>
              </a:path>
            </a:pathLst>
          </a:custGeom>
          <a:solidFill>
            <a:srgbClr val="1E5E6F"/>
          </a:solidFill>
          <a:ln w="3175">
            <a:solidFill>
              <a:srgbClr val="FF0000"/>
            </a:solidFill>
            <a:round/>
            <a:headEnd/>
            <a:tailEnd/>
          </a:ln>
          <a:effectLst>
            <a:reflection blurRad="6350" stA="52000" endA="300" endPos="35000" dir="5400000" sy="-100000" algn="bl" rotWithShape="0"/>
          </a:effectLst>
        </p:spPr>
        <p:txBody>
          <a:bodyPr/>
          <a:lstStyle/>
          <a:p>
            <a:pPr>
              <a:spcAft>
                <a:spcPct val="20000"/>
              </a:spcAft>
            </a:pPr>
            <a:endParaRPr lang="en-US" dirty="0"/>
          </a:p>
        </p:txBody>
      </p:sp>
      <p:sp>
        <p:nvSpPr>
          <p:cNvPr id="33" name="Freeform 719"/>
          <p:cNvSpPr>
            <a:spLocks/>
          </p:cNvSpPr>
          <p:nvPr/>
        </p:nvSpPr>
        <p:spPr bwMode="auto">
          <a:xfrm>
            <a:off x="2362216" y="2114530"/>
            <a:ext cx="1123950" cy="454025"/>
          </a:xfrm>
          <a:custGeom>
            <a:avLst/>
            <a:gdLst>
              <a:gd name="T0" fmla="*/ 2147483647 w 245"/>
              <a:gd name="T1" fmla="*/ 2147483647 h 98"/>
              <a:gd name="T2" fmla="*/ 2147483647 w 245"/>
              <a:gd name="T3" fmla="*/ 2147483647 h 98"/>
              <a:gd name="T4" fmla="*/ 2147483647 w 245"/>
              <a:gd name="T5" fmla="*/ 2147483647 h 98"/>
              <a:gd name="T6" fmla="*/ 2147483647 w 245"/>
              <a:gd name="T7" fmla="*/ 2147483647 h 98"/>
              <a:gd name="T8" fmla="*/ 2147483647 w 245"/>
              <a:gd name="T9" fmla="*/ 2147483647 h 98"/>
              <a:gd name="T10" fmla="*/ 2147483647 w 245"/>
              <a:gd name="T11" fmla="*/ 2147483647 h 98"/>
              <a:gd name="T12" fmla="*/ 2147483647 w 245"/>
              <a:gd name="T13" fmla="*/ 0 h 98"/>
              <a:gd name="T14" fmla="*/ 2147483647 w 245"/>
              <a:gd name="T15" fmla="*/ 0 h 98"/>
              <a:gd name="T16" fmla="*/ 2147483647 w 245"/>
              <a:gd name="T17" fmla="*/ 2147483647 h 98"/>
              <a:gd name="T18" fmla="*/ 2147483647 w 245"/>
              <a:gd name="T19" fmla="*/ 2147483647 h 98"/>
              <a:gd name="T20" fmla="*/ 2147483647 w 245"/>
              <a:gd name="T21" fmla="*/ 2147483647 h 98"/>
              <a:gd name="T22" fmla="*/ 2147483647 w 245"/>
              <a:gd name="T23" fmla="*/ 0 h 98"/>
              <a:gd name="T24" fmla="*/ 2147483647 w 245"/>
              <a:gd name="T25" fmla="*/ 0 h 98"/>
              <a:gd name="T26" fmla="*/ 2147483647 w 245"/>
              <a:gd name="T27" fmla="*/ 2147483647 h 98"/>
              <a:gd name="T28" fmla="*/ 0 w 245"/>
              <a:gd name="T29" fmla="*/ 2147483647 h 98"/>
              <a:gd name="T30" fmla="*/ 2147483647 w 245"/>
              <a:gd name="T31" fmla="*/ 2147483647 h 98"/>
              <a:gd name="T32" fmla="*/ 2147483647 w 245"/>
              <a:gd name="T33" fmla="*/ 2147483647 h 98"/>
              <a:gd name="T34" fmla="*/ 2147483647 w 245"/>
              <a:gd name="T35" fmla="*/ 2147483647 h 98"/>
              <a:gd name="T36" fmla="*/ 2147483647 w 245"/>
              <a:gd name="T37" fmla="*/ 2147483647 h 98"/>
              <a:gd name="T38" fmla="*/ 2147483647 w 245"/>
              <a:gd name="T39" fmla="*/ 2147483647 h 98"/>
              <a:gd name="T40" fmla="*/ 2147483647 w 245"/>
              <a:gd name="T41" fmla="*/ 2147483647 h 98"/>
              <a:gd name="T42" fmla="*/ 2147483647 w 245"/>
              <a:gd name="T43" fmla="*/ 2147483647 h 98"/>
              <a:gd name="T44" fmla="*/ 2147483647 w 245"/>
              <a:gd name="T45" fmla="*/ 2147483647 h 98"/>
              <a:gd name="T46" fmla="*/ 2147483647 w 245"/>
              <a:gd name="T47" fmla="*/ 2147483647 h 98"/>
              <a:gd name="T48" fmla="*/ 2147483647 w 245"/>
              <a:gd name="T49" fmla="*/ 2147483647 h 98"/>
              <a:gd name="T50" fmla="*/ 2147483647 w 245"/>
              <a:gd name="T51" fmla="*/ 2147483647 h 98"/>
              <a:gd name="T52" fmla="*/ 2147483647 w 245"/>
              <a:gd name="T53" fmla="*/ 2147483647 h 98"/>
              <a:gd name="T54" fmla="*/ 2147483647 w 245"/>
              <a:gd name="T55" fmla="*/ 2147483647 h 98"/>
              <a:gd name="T56" fmla="*/ 2147483647 w 245"/>
              <a:gd name="T57" fmla="*/ 2147483647 h 98"/>
              <a:gd name="T58" fmla="*/ 2147483647 w 245"/>
              <a:gd name="T59" fmla="*/ 2147483647 h 98"/>
              <a:gd name="T60" fmla="*/ 2147483647 w 245"/>
              <a:gd name="T61" fmla="*/ 2147483647 h 98"/>
              <a:gd name="T62" fmla="*/ 2147483647 w 245"/>
              <a:gd name="T63" fmla="*/ 2147483647 h 98"/>
              <a:gd name="T64" fmla="*/ 2147483647 w 245"/>
              <a:gd name="T65" fmla="*/ 2147483647 h 98"/>
              <a:gd name="T66" fmla="*/ 2147483647 w 245"/>
              <a:gd name="T67" fmla="*/ 2147483647 h 98"/>
              <a:gd name="T68" fmla="*/ 2147483647 w 245"/>
              <a:gd name="T69" fmla="*/ 2147483647 h 98"/>
              <a:gd name="T70" fmla="*/ 2147483647 w 245"/>
              <a:gd name="T71" fmla="*/ 2147483647 h 98"/>
              <a:gd name="T72" fmla="*/ 2147483647 w 245"/>
              <a:gd name="T73" fmla="*/ 2147483647 h 98"/>
              <a:gd name="T74" fmla="*/ 2147483647 w 245"/>
              <a:gd name="T75" fmla="*/ 2147483647 h 98"/>
              <a:gd name="T76" fmla="*/ 2147483647 w 245"/>
              <a:gd name="T77" fmla="*/ 2147483647 h 98"/>
              <a:gd name="T78" fmla="*/ 2147483647 w 245"/>
              <a:gd name="T79" fmla="*/ 2147483647 h 98"/>
              <a:gd name="T80" fmla="*/ 2147483647 w 245"/>
              <a:gd name="T81" fmla="*/ 2147483647 h 98"/>
              <a:gd name="T82" fmla="*/ 2147483647 w 245"/>
              <a:gd name="T83" fmla="*/ 2147483647 h 98"/>
              <a:gd name="T84" fmla="*/ 2147483647 w 245"/>
              <a:gd name="T85" fmla="*/ 2147483647 h 98"/>
              <a:gd name="T86" fmla="*/ 2147483647 w 245"/>
              <a:gd name="T87" fmla="*/ 2147483647 h 98"/>
              <a:gd name="T88" fmla="*/ 2147483647 w 245"/>
              <a:gd name="T89" fmla="*/ 2147483647 h 98"/>
              <a:gd name="T90" fmla="*/ 2147483647 w 245"/>
              <a:gd name="T91" fmla="*/ 2147483647 h 98"/>
              <a:gd name="T92" fmla="*/ 2147483647 w 245"/>
              <a:gd name="T93" fmla="*/ 2147483647 h 98"/>
              <a:gd name="T94" fmla="*/ 2147483647 w 245"/>
              <a:gd name="T95" fmla="*/ 2147483647 h 98"/>
              <a:gd name="T96" fmla="*/ 2147483647 w 245"/>
              <a:gd name="T97" fmla="*/ 2147483647 h 98"/>
              <a:gd name="T98" fmla="*/ 2147483647 w 245"/>
              <a:gd name="T99" fmla="*/ 2147483647 h 98"/>
              <a:gd name="T100" fmla="*/ 2147483647 w 245"/>
              <a:gd name="T101" fmla="*/ 2147483647 h 98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245"/>
              <a:gd name="T154" fmla="*/ 0 h 98"/>
              <a:gd name="T155" fmla="*/ 245 w 245"/>
              <a:gd name="T156" fmla="*/ 98 h 98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245" h="98">
                <a:moveTo>
                  <a:pt x="244" y="32"/>
                </a:moveTo>
                <a:lnTo>
                  <a:pt x="236" y="32"/>
                </a:lnTo>
                <a:lnTo>
                  <a:pt x="227" y="8"/>
                </a:lnTo>
                <a:lnTo>
                  <a:pt x="204" y="8"/>
                </a:lnTo>
                <a:lnTo>
                  <a:pt x="179" y="16"/>
                </a:lnTo>
                <a:lnTo>
                  <a:pt x="145" y="16"/>
                </a:lnTo>
                <a:lnTo>
                  <a:pt x="122" y="0"/>
                </a:lnTo>
                <a:lnTo>
                  <a:pt x="98" y="0"/>
                </a:lnTo>
                <a:lnTo>
                  <a:pt x="74" y="16"/>
                </a:lnTo>
                <a:lnTo>
                  <a:pt x="58" y="16"/>
                </a:lnTo>
                <a:lnTo>
                  <a:pt x="40" y="16"/>
                </a:lnTo>
                <a:lnTo>
                  <a:pt x="33" y="0"/>
                </a:lnTo>
                <a:lnTo>
                  <a:pt x="17" y="0"/>
                </a:lnTo>
                <a:lnTo>
                  <a:pt x="8" y="8"/>
                </a:lnTo>
                <a:lnTo>
                  <a:pt x="0" y="25"/>
                </a:lnTo>
                <a:lnTo>
                  <a:pt x="8" y="25"/>
                </a:lnTo>
                <a:lnTo>
                  <a:pt x="8" y="32"/>
                </a:lnTo>
                <a:lnTo>
                  <a:pt x="25" y="16"/>
                </a:lnTo>
                <a:lnTo>
                  <a:pt x="40" y="16"/>
                </a:lnTo>
                <a:lnTo>
                  <a:pt x="49" y="25"/>
                </a:lnTo>
                <a:lnTo>
                  <a:pt x="40" y="25"/>
                </a:lnTo>
                <a:lnTo>
                  <a:pt x="40" y="32"/>
                </a:lnTo>
                <a:lnTo>
                  <a:pt x="17" y="32"/>
                </a:lnTo>
                <a:lnTo>
                  <a:pt x="8" y="41"/>
                </a:lnTo>
                <a:lnTo>
                  <a:pt x="8" y="48"/>
                </a:lnTo>
                <a:lnTo>
                  <a:pt x="17" y="41"/>
                </a:lnTo>
                <a:lnTo>
                  <a:pt x="17" y="48"/>
                </a:lnTo>
                <a:lnTo>
                  <a:pt x="8" y="57"/>
                </a:lnTo>
                <a:lnTo>
                  <a:pt x="8" y="65"/>
                </a:lnTo>
                <a:lnTo>
                  <a:pt x="17" y="73"/>
                </a:lnTo>
                <a:lnTo>
                  <a:pt x="25" y="81"/>
                </a:lnTo>
                <a:lnTo>
                  <a:pt x="33" y="81"/>
                </a:lnTo>
                <a:lnTo>
                  <a:pt x="33" y="90"/>
                </a:lnTo>
                <a:lnTo>
                  <a:pt x="49" y="97"/>
                </a:lnTo>
                <a:lnTo>
                  <a:pt x="65" y="90"/>
                </a:lnTo>
                <a:lnTo>
                  <a:pt x="74" y="90"/>
                </a:lnTo>
                <a:lnTo>
                  <a:pt x="90" y="97"/>
                </a:lnTo>
                <a:lnTo>
                  <a:pt x="98" y="97"/>
                </a:lnTo>
                <a:lnTo>
                  <a:pt x="114" y="90"/>
                </a:lnTo>
                <a:lnTo>
                  <a:pt x="130" y="90"/>
                </a:lnTo>
                <a:lnTo>
                  <a:pt x="130" y="97"/>
                </a:lnTo>
                <a:lnTo>
                  <a:pt x="139" y="97"/>
                </a:lnTo>
                <a:lnTo>
                  <a:pt x="139" y="90"/>
                </a:lnTo>
                <a:lnTo>
                  <a:pt x="164" y="81"/>
                </a:lnTo>
                <a:lnTo>
                  <a:pt x="170" y="90"/>
                </a:lnTo>
                <a:lnTo>
                  <a:pt x="195" y="81"/>
                </a:lnTo>
                <a:lnTo>
                  <a:pt x="219" y="81"/>
                </a:lnTo>
                <a:lnTo>
                  <a:pt x="219" y="73"/>
                </a:lnTo>
                <a:lnTo>
                  <a:pt x="244" y="81"/>
                </a:lnTo>
                <a:lnTo>
                  <a:pt x="236" y="41"/>
                </a:lnTo>
                <a:lnTo>
                  <a:pt x="244" y="32"/>
                </a:lnTo>
              </a:path>
            </a:pathLst>
          </a:custGeom>
          <a:solidFill>
            <a:schemeClr val="bg1">
              <a:lumMod val="65000"/>
            </a:schemeClr>
          </a:solidFill>
          <a:ln w="3175" algn="ctr">
            <a:solidFill>
              <a:schemeClr val="bg1">
                <a:lumMod val="50000"/>
              </a:schemeClr>
            </a:solidFill>
            <a:round/>
            <a:headEnd/>
            <a:tailEnd/>
          </a:ln>
          <a:effectLst>
            <a:reflection blurRad="6350" stA="52000" endA="300" endPos="35000" dir="5400000" sy="-100000" algn="bl" rotWithShape="0"/>
          </a:effectLst>
        </p:spPr>
        <p:txBody>
          <a:bodyPr/>
          <a:lstStyle/>
          <a:p>
            <a:pPr>
              <a:spcAft>
                <a:spcPct val="20000"/>
              </a:spcAft>
            </a:pP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304800" y="5867400"/>
            <a:ext cx="4267200" cy="500065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 anchor="ctr" anchorCtr="0">
            <a:noAutofit/>
          </a:bodyPr>
          <a:lstStyle/>
          <a:p>
            <a:pPr algn="ctr" rtl="0"/>
            <a:r>
              <a:rPr lang="en-US" sz="2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Gateway to the Region</a:t>
            </a:r>
            <a:endParaRPr lang="en-US" sz="21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Line Callout 1 34"/>
          <p:cNvSpPr/>
          <p:nvPr/>
        </p:nvSpPr>
        <p:spPr bwMode="auto">
          <a:xfrm>
            <a:off x="5486400" y="1981200"/>
            <a:ext cx="3429000" cy="4419600"/>
          </a:xfrm>
          <a:prstGeom prst="borderCallout1">
            <a:avLst>
              <a:gd name="adj1" fmla="val 33309"/>
              <a:gd name="adj2" fmla="val 303"/>
              <a:gd name="adj3" fmla="val 21107"/>
              <a:gd name="adj4" fmla="val -76058"/>
            </a:avLst>
          </a:prstGeom>
          <a:ln>
            <a:headEnd type="none" w="med" len="med"/>
            <a:tailEnd type="none" w="med" len="med"/>
          </a:ln>
          <a:scene3d>
            <a:camera prst="perspectiveLeft"/>
            <a:lightRig rig="threePt" dir="t"/>
          </a:scene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 rtl="0"/>
            <a:r>
              <a:rPr lang="en-US" sz="2000" dirty="0" smtClean="0">
                <a:solidFill>
                  <a:schemeClr val="tx1"/>
                </a:solidFill>
              </a:rPr>
              <a:t> </a:t>
            </a:r>
          </a:p>
          <a:p>
            <a:pPr algn="l" rtl="0">
              <a:buFont typeface="Arial" pitchFamily="34" charset="0"/>
              <a:buChar char="•"/>
            </a:pPr>
            <a:endParaRPr lang="en-US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rtl="0"/>
            <a:endParaRPr lang="en-US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rtl="0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Leadership Vision</a:t>
            </a:r>
          </a:p>
          <a:p>
            <a:pPr algn="l" rtl="0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Human 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Resources</a:t>
            </a:r>
            <a:endParaRPr lang="en-US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rtl="0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Infrastructure/Connectivity</a:t>
            </a:r>
          </a:p>
          <a:p>
            <a:pPr algn="l" rtl="0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Investment Environment</a:t>
            </a:r>
          </a:p>
          <a:p>
            <a:pPr algn="l" rtl="0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Demonstrated Capability</a:t>
            </a:r>
          </a:p>
          <a:p>
            <a:pPr algn="l" rtl="0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Political Stability</a:t>
            </a:r>
          </a:p>
          <a:p>
            <a:pPr algn="l" rtl="0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Ease of Access    </a:t>
            </a:r>
          </a:p>
          <a:p>
            <a:pPr algn="l" rtl="0"/>
            <a:endParaRPr lang="en-US" sz="2000" dirty="0" smtClean="0">
              <a:solidFill>
                <a:schemeClr val="tx1"/>
              </a:solidFill>
            </a:endParaRPr>
          </a:p>
          <a:p>
            <a:pPr algn="l" rtl="0"/>
            <a:r>
              <a:rPr lang="en-US" sz="2000" dirty="0" smtClean="0">
                <a:solidFill>
                  <a:schemeClr val="tx1"/>
                </a:solidFill>
              </a:rPr>
              <a:t> </a:t>
            </a:r>
            <a:endParaRPr kumimoji="0" lang="en-C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752600"/>
            <a:ext cx="2286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Schools with access to </a:t>
            </a:r>
            <a:r>
              <a:rPr lang="en-US" sz="2000" b="1" dirty="0" err="1"/>
              <a:t>Eduwave</a:t>
            </a:r>
            <a:endParaRPr lang="en-US" sz="2000" b="1" dirty="0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74988072"/>
              </p:ext>
            </p:extLst>
          </p:nvPr>
        </p:nvGraphicFramePr>
        <p:xfrm>
          <a:off x="3200400" y="1676400"/>
          <a:ext cx="5486400" cy="3276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74344" y="304799"/>
            <a:ext cx="1864056" cy="914401"/>
          </a:xfrm>
        </p:spPr>
        <p:txBody>
          <a:bodyPr/>
          <a:lstStyle/>
          <a:p>
            <a:r>
              <a:rPr lang="en-US" sz="2000" dirty="0" smtClean="0"/>
              <a:t>Sample…</a:t>
            </a:r>
            <a:endParaRPr lang="en-US" sz="2000" dirty="0"/>
          </a:p>
        </p:txBody>
      </p:sp>
      <p:sp>
        <p:nvSpPr>
          <p:cNvPr id="2" name="Rectangle 1"/>
          <p:cNvSpPr/>
          <p:nvPr/>
        </p:nvSpPr>
        <p:spPr>
          <a:xfrm>
            <a:off x="609600" y="571500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www.moict.gov.jo/en-us/homepage/studiesandreports.aspx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8182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95300" y="1766454"/>
            <a:ext cx="5524500" cy="4558145"/>
          </a:xfrm>
        </p:spPr>
        <p:txBody>
          <a:bodyPr>
            <a:normAutofit/>
          </a:bodyPr>
          <a:lstStyle/>
          <a:p>
            <a:pPr lvl="1" algn="just"/>
            <a:r>
              <a:rPr lang="en-US" sz="2400" b="1" cap="small" dirty="0">
                <a:latin typeface="Calibri" pitchFamily="34" charset="0"/>
              </a:rPr>
              <a:t>National ICT Information </a:t>
            </a:r>
            <a:r>
              <a:rPr lang="en-US" sz="2400" b="1" cap="small" dirty="0" smtClean="0">
                <a:latin typeface="Calibri" pitchFamily="34" charset="0"/>
              </a:rPr>
              <a:t>Committee</a:t>
            </a:r>
          </a:p>
          <a:p>
            <a:pPr lvl="2">
              <a:lnSpc>
                <a:spcPct val="200000"/>
              </a:lnSpc>
            </a:pPr>
            <a:r>
              <a:rPr lang="en-US" sz="1500" dirty="0"/>
              <a:t>To identify the Key Performance Indicators (KPIs) on national Level, and collect and update information accordingly.</a:t>
            </a:r>
          </a:p>
          <a:p>
            <a:pPr lvl="2">
              <a:lnSpc>
                <a:spcPct val="200000"/>
              </a:lnSpc>
            </a:pPr>
            <a:r>
              <a:rPr lang="en-US" sz="1500" dirty="0"/>
              <a:t>To identify and unify the source of Information nationally.</a:t>
            </a:r>
          </a:p>
          <a:p>
            <a:pPr lvl="2">
              <a:lnSpc>
                <a:spcPct val="200000"/>
              </a:lnSpc>
            </a:pPr>
            <a:r>
              <a:rPr lang="en-US" sz="1500" dirty="0"/>
              <a:t>To act as a single source of Information for National and International organizations</a:t>
            </a:r>
            <a:r>
              <a:rPr lang="en-US" sz="1300" dirty="0" smtClean="0"/>
              <a:t>.</a:t>
            </a:r>
            <a:endParaRPr lang="en-US" sz="13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74344" y="228599"/>
            <a:ext cx="7045656" cy="990601"/>
          </a:xfrm>
        </p:spPr>
        <p:txBody>
          <a:bodyPr vert="horz" anchor="ctr">
            <a:noAutofit/>
          </a:bodyPr>
          <a:lstStyle/>
          <a:p>
            <a:r>
              <a:rPr lang="en-US" sz="2400" dirty="0" smtClean="0"/>
              <a:t>Jordan </a:t>
            </a:r>
            <a:r>
              <a:rPr lang="en-US" sz="2400" dirty="0"/>
              <a:t>ICT Info Database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1752600"/>
            <a:ext cx="2977275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1298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2577" y="1676400"/>
            <a:ext cx="5586623" cy="34121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228600" y="1676400"/>
            <a:ext cx="27432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000" dirty="0">
                <a:latin typeface="Calibri" pitchFamily="34" charset="0"/>
                <a:cs typeface="Calibri" pitchFamily="34" charset="0"/>
              </a:rPr>
              <a:t>MoICT developed a national level database of ICT Key Performance Indicators (KPI)- (</a:t>
            </a:r>
            <a:r>
              <a:rPr lang="en-US" sz="2000" dirty="0" err="1">
                <a:latin typeface="Calibri" pitchFamily="34" charset="0"/>
                <a:cs typeface="Calibri" pitchFamily="34" charset="0"/>
              </a:rPr>
              <a:t>DevInfo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 Tool).</a:t>
            </a:r>
          </a:p>
          <a:p>
            <a:pPr marL="34290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000" dirty="0">
                <a:latin typeface="Calibri" pitchFamily="34" charset="0"/>
                <a:cs typeface="Calibri" pitchFamily="34" charset="0"/>
              </a:rPr>
              <a:t>To be available online for all interested stakeholders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 vert="horz" anchor="ctr">
            <a:noAutofit/>
          </a:bodyPr>
          <a:lstStyle/>
          <a:p>
            <a:r>
              <a:rPr lang="en-US" sz="2400" dirty="0" smtClean="0"/>
              <a:t>Jordan </a:t>
            </a:r>
            <a:r>
              <a:rPr lang="en-US" sz="2400" dirty="0"/>
              <a:t>ICT Info Database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36964" y="5791200"/>
            <a:ext cx="2514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Analysis tool</a:t>
            </a:r>
          </a:p>
        </p:txBody>
      </p:sp>
      <p:sp>
        <p:nvSpPr>
          <p:cNvPr id="8" name="Rectangle 7"/>
          <p:cNvSpPr/>
          <p:nvPr/>
        </p:nvSpPr>
        <p:spPr>
          <a:xfrm>
            <a:off x="5334000" y="5714256"/>
            <a:ext cx="2743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dirty="0"/>
              <a:t>Monitoring Tool</a:t>
            </a:r>
          </a:p>
        </p:txBody>
      </p:sp>
      <p:sp>
        <p:nvSpPr>
          <p:cNvPr id="9" name="Rectangle 8"/>
          <p:cNvSpPr/>
          <p:nvPr/>
        </p:nvSpPr>
        <p:spPr>
          <a:xfrm>
            <a:off x="361239" y="5164455"/>
            <a:ext cx="24779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dirty="0">
                <a:hlinkClick r:id="rId3"/>
              </a:rPr>
              <a:t>http://ictinfo.moict.gov.jo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2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971800" y="3048000"/>
            <a:ext cx="5105400" cy="162559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400" dirty="0" smtClean="0">
                <a:latin typeface="Calibri" pitchFamily="34" charset="0"/>
                <a:cs typeface="Calibri" pitchFamily="34" charset="0"/>
              </a:rPr>
              <a:t>Thank you</a:t>
            </a:r>
            <a:endParaRPr lang="en-US" sz="44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600" dirty="0" smtClean="0"/>
              <a:t>REACH Initiative</a:t>
            </a:r>
            <a:endParaRPr lang="en-US" sz="2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</p:nvPr>
        </p:nvGraphicFramePr>
        <p:xfrm>
          <a:off x="228600" y="1600200"/>
          <a:ext cx="8686800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344" y="228600"/>
            <a:ext cx="6324600" cy="990601"/>
          </a:xfrm>
        </p:spPr>
        <p:txBody>
          <a:bodyPr/>
          <a:lstStyle/>
          <a:p>
            <a:r>
              <a:rPr lang="en-US" sz="2600" dirty="0" smtClean="0">
                <a:latin typeface="Calibri" pitchFamily="34" charset="0"/>
                <a:cs typeface="Calibri" pitchFamily="34" charset="0"/>
              </a:rPr>
              <a:t>As a Result</a:t>
            </a:r>
            <a:endParaRPr lang="en-US" sz="26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000" dirty="0" smtClean="0">
                <a:latin typeface="Calibri" pitchFamily="34" charset="0"/>
                <a:cs typeface="Calibri" pitchFamily="34" charset="0"/>
              </a:rPr>
              <a:t>Best public-private relationship in the region</a:t>
            </a:r>
          </a:p>
          <a:p>
            <a:r>
              <a:rPr lang="en-US" sz="2000" dirty="0" smtClean="0">
                <a:latin typeface="Calibri" pitchFamily="34" charset="0"/>
                <a:cs typeface="Calibri" pitchFamily="34" charset="0"/>
              </a:rPr>
              <a:t>Over 20 laws enacted to create a suitable investment climate</a:t>
            </a:r>
          </a:p>
          <a:p>
            <a:r>
              <a:rPr lang="en-US" sz="2000" dirty="0" smtClean="0">
                <a:latin typeface="Calibri" pitchFamily="34" charset="0"/>
                <a:cs typeface="Calibri" pitchFamily="34" charset="0"/>
              </a:rPr>
              <a:t>Labor, Intellectual Property, Private Shareholding Firm….</a:t>
            </a:r>
          </a:p>
          <a:p>
            <a:r>
              <a:rPr lang="en-US" sz="2000" dirty="0" smtClean="0">
                <a:latin typeface="Calibri" pitchFamily="34" charset="0"/>
                <a:cs typeface="Calibri" pitchFamily="34" charset="0"/>
              </a:rPr>
              <a:t>Separation of policy, regulation and operation in telecom sector</a:t>
            </a:r>
          </a:p>
          <a:p>
            <a:r>
              <a:rPr lang="en-US" sz="2000" dirty="0" smtClean="0">
                <a:latin typeface="Calibri" pitchFamily="34" charset="0"/>
                <a:cs typeface="Calibri" pitchFamily="34" charset="0"/>
              </a:rPr>
              <a:t>Region’s most liberalized and competitive telecom market</a:t>
            </a:r>
          </a:p>
          <a:p>
            <a:r>
              <a:rPr lang="en-US" sz="2000" dirty="0" smtClean="0">
                <a:latin typeface="Calibri" pitchFamily="34" charset="0"/>
                <a:cs typeface="Calibri" pitchFamily="34" charset="0"/>
              </a:rPr>
              <a:t>One of the region’s most connected countries</a:t>
            </a:r>
          </a:p>
          <a:p>
            <a:r>
              <a:rPr lang="en-US" sz="2000" dirty="0" smtClean="0">
                <a:latin typeface="Calibri" pitchFamily="34" charset="0"/>
                <a:cs typeface="Calibri" pitchFamily="34" charset="0"/>
              </a:rPr>
              <a:t>14% corporate tax rate and 0% income tax up to USD50K income</a:t>
            </a:r>
          </a:p>
          <a:p>
            <a:r>
              <a:rPr lang="en-US" sz="2000" dirty="0" smtClean="0">
                <a:latin typeface="Calibri" pitchFamily="34" charset="0"/>
                <a:cs typeface="Calibri" pitchFamily="34" charset="0"/>
              </a:rPr>
              <a:t>Special Economic Zones with 5% tax rates and a host of incentives</a:t>
            </a:r>
          </a:p>
          <a:p>
            <a:r>
              <a:rPr lang="en-US" sz="2000" dirty="0" smtClean="0">
                <a:latin typeface="Calibri" pitchFamily="34" charset="0"/>
                <a:cs typeface="Calibri" pitchFamily="34" charset="0"/>
              </a:rPr>
              <a:t>The region’s top source for ICT talent</a:t>
            </a:r>
          </a:p>
          <a:p>
            <a:r>
              <a:rPr lang="en-US" sz="2000" dirty="0" smtClean="0">
                <a:latin typeface="Calibri" pitchFamily="34" charset="0"/>
                <a:cs typeface="Calibri" pitchFamily="34" charset="0"/>
              </a:rPr>
              <a:t>Destination for Microsoft, Cisco, HP, Oracle, Ericsson among others</a:t>
            </a:r>
          </a:p>
        </p:txBody>
      </p:sp>
    </p:spTree>
    <p:extLst>
      <p:ext uri="{BB962C8B-B14F-4D97-AF65-F5344CB8AC3E}">
        <p14:creationId xmlns:p14="http://schemas.microsoft.com/office/powerpoint/2010/main" val="268769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anchor="ctr">
            <a:noAutofit/>
          </a:bodyPr>
          <a:lstStyle/>
          <a:p>
            <a:r>
              <a:rPr lang="en-US" sz="2600" dirty="0"/>
              <a:t>National ICT Strategy 2007-2011</a:t>
            </a:r>
          </a:p>
        </p:txBody>
      </p:sp>
      <p:graphicFrame>
        <p:nvGraphicFramePr>
          <p:cNvPr id="5" name="Diagram 4"/>
          <p:cNvGraphicFramePr/>
          <p:nvPr/>
        </p:nvGraphicFramePr>
        <p:xfrm>
          <a:off x="0" y="1524000"/>
          <a:ext cx="94488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0" y="1219200"/>
            <a:ext cx="9144000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724" y="90055"/>
            <a:ext cx="3733800" cy="990601"/>
          </a:xfrm>
        </p:spPr>
        <p:txBody>
          <a:bodyPr vert="horz" anchor="ctr">
            <a:noAutofit/>
          </a:bodyPr>
          <a:lstStyle/>
          <a:p>
            <a:r>
              <a:rPr lang="en-US" sz="2000" dirty="0"/>
              <a:t>Achievements and Goals</a:t>
            </a: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6931037"/>
              </p:ext>
            </p:extLst>
          </p:nvPr>
        </p:nvGraphicFramePr>
        <p:xfrm>
          <a:off x="168990" y="1155228"/>
          <a:ext cx="4143930" cy="266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506903"/>
              </p:ext>
            </p:extLst>
          </p:nvPr>
        </p:nvGraphicFramePr>
        <p:xfrm>
          <a:off x="4797444" y="1529850"/>
          <a:ext cx="3954462" cy="350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6394803"/>
              </p:ext>
            </p:extLst>
          </p:nvPr>
        </p:nvGraphicFramePr>
        <p:xfrm>
          <a:off x="152400" y="4038600"/>
          <a:ext cx="4572000" cy="2647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094510" y="3539860"/>
            <a:ext cx="5000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prstClr val="black"/>
                </a:solidFill>
              </a:rPr>
              <a:t>2000</a:t>
            </a:r>
            <a:endParaRPr lang="en-CA" sz="11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13245" y="3566153"/>
            <a:ext cx="5000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prstClr val="black"/>
                </a:solidFill>
              </a:rPr>
              <a:t>2009</a:t>
            </a:r>
          </a:p>
          <a:p>
            <a:endParaRPr lang="en-CA" sz="1100" dirty="0">
              <a:solidFill>
                <a:prstClr val="black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48172" y="6382229"/>
            <a:ext cx="5000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prstClr val="black"/>
                </a:solidFill>
              </a:rPr>
              <a:t>2000</a:t>
            </a:r>
            <a:endParaRPr lang="en-CA" sz="1100" dirty="0">
              <a:solidFill>
                <a:prstClr val="black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23211" y="6381645"/>
            <a:ext cx="5000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prstClr val="black"/>
                </a:solidFill>
              </a:rPr>
              <a:t>2009</a:t>
            </a:r>
            <a:endParaRPr lang="en-CA" sz="1100" dirty="0">
              <a:solidFill>
                <a:prstClr val="black"/>
              </a:solidFill>
            </a:endParaRPr>
          </a:p>
        </p:txBody>
      </p:sp>
      <p:sp>
        <p:nvSpPr>
          <p:cNvPr id="12" name="TextBox 8"/>
          <p:cNvSpPr txBox="1"/>
          <p:nvPr/>
        </p:nvSpPr>
        <p:spPr>
          <a:xfrm>
            <a:off x="3365349" y="6414655"/>
            <a:ext cx="5000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prstClr val="black"/>
                </a:solidFill>
              </a:rPr>
              <a:t>2011</a:t>
            </a:r>
            <a:endParaRPr lang="en-CA" dirty="0">
              <a:solidFill>
                <a:prstClr val="black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769094" y="4267200"/>
            <a:ext cx="5000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prstClr val="black"/>
                </a:solidFill>
              </a:rPr>
              <a:t>2000</a:t>
            </a:r>
            <a:endParaRPr lang="en-CA" sz="1100" dirty="0">
              <a:solidFill>
                <a:prstClr val="black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792330" y="4281055"/>
            <a:ext cx="5000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prstClr val="black"/>
                </a:solidFill>
              </a:rPr>
              <a:t>2009</a:t>
            </a:r>
            <a:endParaRPr lang="en-CA" sz="1100" dirty="0">
              <a:solidFill>
                <a:prstClr val="black"/>
              </a:solidFill>
            </a:endParaRPr>
          </a:p>
        </p:txBody>
      </p:sp>
      <p:sp>
        <p:nvSpPr>
          <p:cNvPr id="15" name="TextBox 8"/>
          <p:cNvSpPr txBox="1"/>
          <p:nvPr/>
        </p:nvSpPr>
        <p:spPr>
          <a:xfrm>
            <a:off x="7794625" y="4281055"/>
            <a:ext cx="5000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prstClr val="black"/>
                </a:solidFill>
              </a:rPr>
              <a:t>2011</a:t>
            </a:r>
            <a:endParaRPr lang="en-CA" dirty="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4488875" y="2552535"/>
            <a:ext cx="1067675" cy="1857388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$3,000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endParaRPr lang="en-US" sz="700" dirty="0" smtClean="0">
              <a:solidFill>
                <a:prstClr val="black"/>
              </a:solidFill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 smtClean="0">
                <a:solidFill>
                  <a:prstClr val="black"/>
                </a:solidFill>
              </a:rPr>
              <a:t>$2,500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endParaRPr lang="en-US" sz="600" dirty="0" smtClean="0">
              <a:solidFill>
                <a:prstClr val="black"/>
              </a:solidFill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 smtClean="0">
                <a:solidFill>
                  <a:prstClr val="black"/>
                </a:solidFill>
              </a:rPr>
              <a:t>$2,000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endParaRPr lang="en-US" sz="600" dirty="0" smtClean="0">
              <a:solidFill>
                <a:prstClr val="black"/>
              </a:solidFill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 smtClean="0">
                <a:solidFill>
                  <a:prstClr val="black"/>
                </a:solidFill>
              </a:rPr>
              <a:t>$1,500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endParaRPr lang="en-US" sz="600" dirty="0" smtClean="0">
              <a:solidFill>
                <a:prstClr val="black"/>
              </a:solidFill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 smtClean="0">
                <a:solidFill>
                  <a:prstClr val="black"/>
                </a:solidFill>
              </a:rPr>
              <a:t>$1,000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endParaRPr lang="en-US" sz="400" dirty="0" smtClean="0">
              <a:solidFill>
                <a:prstClr val="black"/>
              </a:solidFill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 smtClean="0">
                <a:solidFill>
                  <a:prstClr val="black"/>
                </a:solidFill>
              </a:rPr>
              <a:t>$500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endParaRPr lang="en-CA" sz="1200" dirty="0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0981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344" y="304800"/>
            <a:ext cx="6359856" cy="762001"/>
          </a:xfrm>
        </p:spPr>
        <p:txBody>
          <a:bodyPr vert="horz" anchor="ctr">
            <a:noAutofit/>
          </a:bodyPr>
          <a:lstStyle/>
          <a:p>
            <a:r>
              <a:rPr lang="en-US" sz="2600" dirty="0" smtClean="0"/>
              <a:t>ICT Diffusion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8305800" cy="5029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600" dirty="0" smtClean="0">
                <a:latin typeface="Calibri" pitchFamily="34" charset="0"/>
                <a:cs typeface="Calibri" pitchFamily="34" charset="0"/>
              </a:rPr>
              <a:t>Connectivity</a:t>
            </a:r>
          </a:p>
          <a:p>
            <a:pPr lvl="1"/>
            <a:r>
              <a:rPr lang="en-US" sz="2000" dirty="0" smtClean="0">
                <a:latin typeface="Calibri" pitchFamily="34" charset="0"/>
                <a:cs typeface="Calibri" pitchFamily="34" charset="0"/>
              </a:rPr>
              <a:t>National Broadband Network</a:t>
            </a:r>
          </a:p>
          <a:p>
            <a:pPr lvl="2"/>
            <a:r>
              <a:rPr lang="en-US" sz="2000" dirty="0" smtClean="0">
                <a:latin typeface="Calibri" pitchFamily="34" charset="0"/>
                <a:cs typeface="Calibri" pitchFamily="34" charset="0"/>
              </a:rPr>
              <a:t>Connected: 463 schools, 123 government and hospitals/health centres, 8 universities and 23 community colleges</a:t>
            </a:r>
          </a:p>
          <a:p>
            <a:pPr lvl="2"/>
            <a:r>
              <a:rPr lang="en-US" sz="2000" dirty="0" smtClean="0">
                <a:latin typeface="Calibri" pitchFamily="34" charset="0"/>
                <a:cs typeface="Calibri" pitchFamily="34" charset="0"/>
              </a:rPr>
              <a:t>Enabling new niches: health and education</a:t>
            </a:r>
            <a:endParaRPr lang="en-US" sz="2000" b="1" dirty="0" smtClean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endParaRPr lang="en-US" sz="2600" dirty="0" smtClean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r>
              <a:rPr lang="en-US" sz="2600" dirty="0" smtClean="0">
                <a:latin typeface="Calibri" pitchFamily="34" charset="0"/>
                <a:cs typeface="Calibri" pitchFamily="34" charset="0"/>
              </a:rPr>
              <a:t>Cont</a:t>
            </a:r>
            <a:r>
              <a:rPr lang="en-US" sz="2600" b="1" dirty="0" smtClean="0">
                <a:latin typeface="Calibri" pitchFamily="34" charset="0"/>
                <a:cs typeface="Calibri" pitchFamily="34" charset="0"/>
              </a:rPr>
              <a:t>e</a:t>
            </a:r>
            <a:r>
              <a:rPr lang="en-US" sz="2600" dirty="0" smtClean="0">
                <a:latin typeface="Calibri" pitchFamily="34" charset="0"/>
                <a:cs typeface="Calibri" pitchFamily="34" charset="0"/>
              </a:rPr>
              <a:t>nt</a:t>
            </a:r>
          </a:p>
          <a:p>
            <a:pPr lvl="1"/>
            <a:r>
              <a:rPr lang="en-US" sz="2000" dirty="0" smtClean="0">
                <a:latin typeface="Calibri" pitchFamily="34" charset="0"/>
                <a:cs typeface="Calibri" pitchFamily="34" charset="0"/>
              </a:rPr>
              <a:t>National e-Government Program</a:t>
            </a:r>
          </a:p>
          <a:p>
            <a:pPr lvl="1"/>
            <a:r>
              <a:rPr lang="en-US" sz="2000" dirty="0" smtClean="0">
                <a:latin typeface="Calibri" pitchFamily="34" charset="0"/>
                <a:cs typeface="Calibri" pitchFamily="34" charset="0"/>
              </a:rPr>
              <a:t>Mature Content Industry (localized and Arabic content)</a:t>
            </a:r>
          </a:p>
          <a:p>
            <a:pPr lvl="1"/>
            <a:r>
              <a:rPr lang="en-US" sz="2000" dirty="0" smtClean="0">
                <a:latin typeface="Calibri" pitchFamily="34" charset="0"/>
                <a:cs typeface="Calibri" pitchFamily="34" charset="0"/>
              </a:rPr>
              <a:t>E-Learning</a:t>
            </a:r>
          </a:p>
        </p:txBody>
      </p:sp>
    </p:spTree>
    <p:extLst>
      <p:ext uri="{BB962C8B-B14F-4D97-AF65-F5344CB8AC3E}">
        <p14:creationId xmlns:p14="http://schemas.microsoft.com/office/powerpoint/2010/main" val="313119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600201"/>
            <a:ext cx="8153400" cy="4419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600" dirty="0" smtClean="0">
                <a:latin typeface="Calibri" pitchFamily="34" charset="0"/>
                <a:cs typeface="Calibri" pitchFamily="34" charset="0"/>
              </a:rPr>
              <a:t>Ability to use technology</a:t>
            </a:r>
          </a:p>
          <a:p>
            <a:pPr lvl="1"/>
            <a:r>
              <a:rPr lang="en-US" sz="2200" dirty="0" smtClean="0">
                <a:latin typeface="Calibri" pitchFamily="34" charset="0"/>
                <a:cs typeface="Calibri" pitchFamily="34" charset="0"/>
              </a:rPr>
              <a:t>Jordan Education Initiative</a:t>
            </a:r>
          </a:p>
          <a:p>
            <a:pPr lvl="2"/>
            <a:r>
              <a:rPr lang="en-US" sz="1900" dirty="0" smtClean="0">
                <a:latin typeface="Calibri" pitchFamily="34" charset="0"/>
                <a:cs typeface="Calibri" pitchFamily="34" charset="0"/>
              </a:rPr>
              <a:t>100 Discovery Schools and expansion to include more schools across the Kingdom: Transforming Education by using ICT tools</a:t>
            </a:r>
          </a:p>
          <a:p>
            <a:pPr lvl="1" algn="just"/>
            <a:r>
              <a:rPr lang="en-US" sz="2200" dirty="0" smtClean="0">
                <a:latin typeface="Calibri" pitchFamily="34" charset="0"/>
                <a:cs typeface="Calibri" pitchFamily="34" charset="0"/>
              </a:rPr>
              <a:t>Knowledge Stations</a:t>
            </a:r>
          </a:p>
          <a:p>
            <a:pPr lvl="2" algn="just"/>
            <a:r>
              <a:rPr lang="en-US" sz="1900" dirty="0" smtClean="0">
                <a:latin typeface="Calibri" pitchFamily="34" charset="0"/>
                <a:cs typeface="Calibri" pitchFamily="34" charset="0"/>
              </a:rPr>
              <a:t>Royal Initiative with +180 Stations across the Kingdom providing ICT training and access to ICT tools to community free or for minimal fees</a:t>
            </a:r>
          </a:p>
          <a:p>
            <a:pPr lvl="1" algn="just"/>
            <a:r>
              <a:rPr lang="en-US" sz="2200" dirty="0" smtClean="0">
                <a:latin typeface="Calibri" pitchFamily="34" charset="0"/>
                <a:cs typeface="Calibri" pitchFamily="34" charset="0"/>
              </a:rPr>
              <a:t>Bridge Initiative</a:t>
            </a:r>
          </a:p>
          <a:p>
            <a:pPr lvl="2" algn="just"/>
            <a:r>
              <a:rPr lang="en-US" sz="1900" dirty="0" smtClean="0">
                <a:latin typeface="Calibri" pitchFamily="34" charset="0"/>
                <a:cs typeface="Calibri" pitchFamily="34" charset="0"/>
              </a:rPr>
              <a:t>MoICT initiative to build capacity of ICT graduates and enable them for job market (ICT Training Academy)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608C44DB-B474-411A-8B75-5AE93F5212B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74344" y="380999"/>
            <a:ext cx="6359856" cy="762001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ICT Diffusion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8853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ICT Measurement and Impact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2438400"/>
            <a:ext cx="7848600" cy="2006597"/>
          </a:xfrm>
        </p:spPr>
        <p:txBody>
          <a:bodyPr vert="horz">
            <a:normAutofit/>
          </a:bodyPr>
          <a:lstStyle/>
          <a:p>
            <a:pPr lvl="1" algn="just"/>
            <a:r>
              <a:rPr lang="en-US" sz="2200" dirty="0">
                <a:latin typeface="Calibri" pitchFamily="34" charset="0"/>
                <a:cs typeface="Calibri" pitchFamily="34" charset="0"/>
              </a:rPr>
              <a:t>To develop an evidence-based approach to ICT policy-setting and decision making taking into consideration international standards</a:t>
            </a:r>
            <a:r>
              <a:rPr lang="en-US" sz="2200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1" algn="just"/>
            <a:r>
              <a:rPr lang="en-US" sz="2200" dirty="0" smtClean="0">
                <a:latin typeface="Calibri" pitchFamily="34" charset="0"/>
                <a:cs typeface="Calibri" pitchFamily="34" charset="0"/>
              </a:rPr>
              <a:t>To assess impact and developments of ICT sector. </a:t>
            </a:r>
          </a:p>
        </p:txBody>
      </p:sp>
    </p:spTree>
    <p:extLst>
      <p:ext uri="{BB962C8B-B14F-4D97-AF65-F5344CB8AC3E}">
        <p14:creationId xmlns:p14="http://schemas.microsoft.com/office/powerpoint/2010/main" val="2646786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5414</TotalTime>
  <Words>959</Words>
  <Application>Microsoft Office PowerPoint</Application>
  <PresentationFormat>On-screen Show (4:3)</PresentationFormat>
  <Paragraphs>150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Median</vt:lpstr>
      <vt:lpstr>Custom Design</vt:lpstr>
      <vt:lpstr>ICT Measurement and Impact </vt:lpstr>
      <vt:lpstr>Jordan.. </vt:lpstr>
      <vt:lpstr>REACH Initiative</vt:lpstr>
      <vt:lpstr>As a Result</vt:lpstr>
      <vt:lpstr>National ICT Strategy 2007-2011</vt:lpstr>
      <vt:lpstr>Achievements and Goals</vt:lpstr>
      <vt:lpstr>ICT Diffusion</vt:lpstr>
      <vt:lpstr>PowerPoint Presentation</vt:lpstr>
      <vt:lpstr>ICT Measurement and Impact</vt:lpstr>
      <vt:lpstr>Households and Enterprises Survey</vt:lpstr>
      <vt:lpstr>Annual ICT Industry Statistics </vt:lpstr>
      <vt:lpstr>Sample …</vt:lpstr>
      <vt:lpstr>Sample …</vt:lpstr>
      <vt:lpstr>Assessment of the Economic Impacts of ICT in Jordan</vt:lpstr>
      <vt:lpstr>Sample…</vt:lpstr>
      <vt:lpstr>Workforce in Jordanian ICT Industry:  Evaluation and Needs Assessment</vt:lpstr>
      <vt:lpstr>Sample…</vt:lpstr>
      <vt:lpstr>ICT  Diffusion and Use in Schools in Jordan</vt:lpstr>
      <vt:lpstr>Sample …</vt:lpstr>
      <vt:lpstr>Sample…</vt:lpstr>
      <vt:lpstr>Jordan ICT Info Database</vt:lpstr>
      <vt:lpstr>Jordan ICT Info Database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Raed.Zahrawi@moict.gov.jo</dc:creator>
  <cp:lastModifiedBy>raedz-1-mb</cp:lastModifiedBy>
  <cp:revision>248</cp:revision>
  <dcterms:created xsi:type="dcterms:W3CDTF">2010-03-11T06:04:27Z</dcterms:created>
  <dcterms:modified xsi:type="dcterms:W3CDTF">2012-06-07T15:28:02Z</dcterms:modified>
</cp:coreProperties>
</file>