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tags/tag38.xml" ContentType="application/vnd.openxmlformats-officedocument.presentationml.tags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45.xml" ContentType="application/vnd.openxmlformats-officedocument.presentationml.tags+xml"/>
  <Override PartName="/ppt/notesSlides/notesSlide12.xml" ContentType="application/vnd.openxmlformats-officedocument.presentationml.notesSlide+xml"/>
  <Override PartName="/ppt/tags/tag34.xml" ContentType="application/vnd.openxmlformats-officedocument.presentationml.tags+xml"/>
  <Override PartName="/ppt/tags/tag12.xml" ContentType="application/vnd.openxmlformats-officedocument.presentationml.tags+xml"/>
  <Override PartName="/ppt/notesSlides/notesSlide7.xml" ContentType="application/vnd.openxmlformats-officedocument.presentationml.notesSlide+xml"/>
  <Override PartName="/ppt/tags/tag23.xml" ContentType="application/vnd.openxmlformats-officedocument.presentationml.tags+xml"/>
  <Override PartName="/ppt/tags/tag41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Override PartName="/ppt/tags/tag39.xml" ContentType="application/vnd.openxmlformats-officedocument.presentationml.tags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notesSlides/notesSlide15.xml" ContentType="application/vnd.openxmlformats-officedocument.presentationml.notesSlide+xml"/>
  <Override PartName="/ppt/tags/tag48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notesSlides/notesSlide13.xml" ContentType="application/vnd.openxmlformats-officedocument.presentationml.notesSlide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ppt/tags/tag24.xml" ContentType="application/vnd.openxmlformats-officedocument.presentationml.tags+xml"/>
  <Override PartName="/ppt/notesSlides/notesSlide11.xml" ContentType="application/vnd.openxmlformats-officedocument.presentationml.notesSlide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notesSlides/notesSlide20.xml" ContentType="application/vnd.openxmlformats-officedocument.presentationml.notesSlide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notesSlides/notesSlide14.xml" ContentType="application/vnd.openxmlformats-officedocument.presentationml.notesSlide+xml"/>
  <Override PartName="/ppt/tags/tag36.xml" ContentType="application/vnd.openxmlformats-officedocument.presentationml.tags+xml"/>
  <Override PartName="/ppt/tags/tag14.xml" ContentType="application/vnd.openxmlformats-officedocument.presentationml.tags+xml"/>
  <Override PartName="/ppt/notesSlides/notesSlide9.xml" ContentType="application/vnd.openxmlformats-officedocument.presentationml.notesSlide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32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  <p:sldMasterId id="2147483664" r:id="rId2"/>
  </p:sldMasterIdLst>
  <p:notesMasterIdLst>
    <p:notesMasterId r:id="rId28"/>
  </p:notesMasterIdLst>
  <p:handoutMasterIdLst>
    <p:handoutMasterId r:id="rId29"/>
  </p:handoutMasterIdLst>
  <p:sldIdLst>
    <p:sldId id="259" r:id="rId3"/>
    <p:sldId id="261" r:id="rId4"/>
    <p:sldId id="281" r:id="rId5"/>
    <p:sldId id="300" r:id="rId6"/>
    <p:sldId id="288" r:id="rId7"/>
    <p:sldId id="301" r:id="rId8"/>
    <p:sldId id="289" r:id="rId9"/>
    <p:sldId id="291" r:id="rId10"/>
    <p:sldId id="292" r:id="rId11"/>
    <p:sldId id="302" r:id="rId12"/>
    <p:sldId id="290" r:id="rId13"/>
    <p:sldId id="293" r:id="rId14"/>
    <p:sldId id="294" r:id="rId15"/>
    <p:sldId id="295" r:id="rId16"/>
    <p:sldId id="296" r:id="rId17"/>
    <p:sldId id="297" r:id="rId18"/>
    <p:sldId id="298" r:id="rId19"/>
    <p:sldId id="303" r:id="rId20"/>
    <p:sldId id="299" r:id="rId21"/>
    <p:sldId id="304" r:id="rId22"/>
    <p:sldId id="306" r:id="rId23"/>
    <p:sldId id="305" r:id="rId24"/>
    <p:sldId id="307" r:id="rId25"/>
    <p:sldId id="308" r:id="rId26"/>
    <p:sldId id="309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779CC93D-E52E-4D84-901B-11D7331DD495}">
          <p14:sldIdLst>
            <p14:sldId id="259"/>
            <p14:sldId id="261"/>
            <p14:sldId id="281"/>
            <p14:sldId id="300"/>
            <p14:sldId id="288"/>
            <p14:sldId id="301"/>
            <p14:sldId id="289"/>
            <p14:sldId id="291"/>
            <p14:sldId id="292"/>
            <p14:sldId id="302"/>
            <p14:sldId id="290"/>
            <p14:sldId id="293"/>
            <p14:sldId id="294"/>
            <p14:sldId id="295"/>
            <p14:sldId id="296"/>
            <p14:sldId id="297"/>
            <p14:sldId id="298"/>
            <p14:sldId id="303"/>
            <p14:sldId id="299"/>
            <p14:sldId id="304"/>
            <p14:sldId id="306"/>
            <p14:sldId id="305"/>
            <p14:sldId id="307"/>
            <p14:sldId id="308"/>
            <p14:sldId id="30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xmlns="" val="1"/>
    </p:ext>
    <p:ext uri="{D31A062A-798A-4329-ABDD-BBA856620510}">
      <p14:defaultImageDpi xmlns:p14="http://schemas.microsoft.com/office/powerpoint/2010/main" xmlns="" val="96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74" autoAdjust="0"/>
    <p:restoredTop sz="77266" autoAdjust="0"/>
  </p:normalViewPr>
  <p:slideViewPr>
    <p:cSldViewPr>
      <p:cViewPr varScale="1">
        <p:scale>
          <a:sx n="78" d="100"/>
          <a:sy n="78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FDC75-7F73-4A4A-A77C-09AADF00E0EA}" type="datetimeFigureOut">
              <a:rPr lang="en-US" smtClean="0"/>
              <a:pPr/>
              <a:t>6/8/2012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226BF-1F13-42D3-80DC-373E7ADD1E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98388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EF76B-3757-4A0B-AF93-28494465C1DD}" type="datetimeFigureOut">
              <a:rPr lang="en-US" smtClean="0"/>
              <a:pPr/>
              <a:t>6/8/2012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93FD4-8F83-4EF7-AC3F-0DC038898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78964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This template can be used as a starter file for presenting training materials in a group setting.</a:t>
            </a:r>
          </a:p>
          <a:p>
            <a:endParaRPr lang="en-US" dirty="0" smtClean="0"/>
          </a:p>
          <a:p>
            <a:pPr lvl="0"/>
            <a:r>
              <a:rPr lang="en-US" sz="1200" b="1" dirty="0" smtClean="0"/>
              <a:t>Sections</a:t>
            </a:r>
            <a:endParaRPr lang="en-US" sz="1200" b="0" dirty="0" smtClean="0"/>
          </a:p>
          <a:p>
            <a:pPr lvl="0"/>
            <a:r>
              <a:rPr lang="en-US" sz="1200" b="0" dirty="0" smtClean="0"/>
              <a:t>Right-click on a slide to add sections.</a:t>
            </a:r>
            <a:r>
              <a:rPr lang="en-US" sz="1200" b="0" baseline="0" dirty="0" smtClean="0"/>
              <a:t> Sections can help to organize your slides or facilitate collaboration between multiple authors.</a:t>
            </a:r>
            <a:endParaRPr lang="en-US" sz="1200" b="0" dirty="0" smtClean="0"/>
          </a:p>
          <a:p>
            <a:pPr lvl="0"/>
            <a:endParaRPr lang="en-US" sz="1200" b="1" dirty="0" smtClean="0"/>
          </a:p>
          <a:p>
            <a:pPr lvl="0"/>
            <a:r>
              <a:rPr lang="en-US" sz="1200" b="1" dirty="0" smtClean="0"/>
              <a:t>Notes</a:t>
            </a:r>
          </a:p>
          <a:p>
            <a:pPr lvl="0"/>
            <a:r>
              <a:rPr lang="en-US" sz="1200" dirty="0" smtClean="0"/>
              <a:t>Use the Notes section for delivery notes or to provide additional details for the audience.</a:t>
            </a:r>
            <a:r>
              <a:rPr lang="en-US" sz="1200" baseline="0" dirty="0" smtClean="0"/>
              <a:t> View these notes in Presentation View during your presentation. </a:t>
            </a:r>
          </a:p>
          <a:p>
            <a:pPr lvl="0">
              <a:buFontTx/>
              <a:buNone/>
            </a:pPr>
            <a:r>
              <a:rPr lang="en-US" sz="1200" dirty="0" smtClean="0"/>
              <a:t>Keep in mind the font size (important for accessibility, visibility, videotaping, and online production)</a:t>
            </a:r>
          </a:p>
          <a:p>
            <a:pPr lvl="0"/>
            <a:endParaRPr lang="en-US" sz="1200" dirty="0" smtClean="0"/>
          </a:p>
          <a:p>
            <a:pPr lvl="0">
              <a:buFontTx/>
              <a:buNone/>
            </a:pPr>
            <a:r>
              <a:rPr lang="en-US" sz="1200" b="1" dirty="0" smtClean="0"/>
              <a:t>Coordinated colors </a:t>
            </a:r>
          </a:p>
          <a:p>
            <a:pPr lvl="0">
              <a:buFontTx/>
              <a:buNone/>
            </a:pPr>
            <a:r>
              <a:rPr lang="en-US" sz="1200" dirty="0" smtClean="0"/>
              <a:t>Pay particular attention to the graphs, charts, and text boxes.</a:t>
            </a:r>
            <a:r>
              <a:rPr lang="en-US" sz="1200" baseline="0" dirty="0" smtClean="0"/>
              <a:t> </a:t>
            </a:r>
            <a:endParaRPr lang="en-US" sz="1200" dirty="0" smtClean="0"/>
          </a:p>
          <a:p>
            <a:pPr lvl="0"/>
            <a:r>
              <a:rPr lang="en-US" sz="1200" dirty="0" smtClean="0"/>
              <a:t>Consider that attendees will print in black and white or grayscale. Run a test print to make sure your colors work when printed in pure black and white and grayscale.</a:t>
            </a:r>
          </a:p>
          <a:p>
            <a:pPr lvl="0">
              <a:buFontTx/>
              <a:buNone/>
            </a:pPr>
            <a:endParaRPr lang="en-US" sz="1200" dirty="0" smtClean="0"/>
          </a:p>
          <a:p>
            <a:pPr lvl="0">
              <a:buFontTx/>
              <a:buNone/>
            </a:pPr>
            <a:r>
              <a:rPr lang="en-US" sz="1200" b="1" dirty="0" smtClean="0"/>
              <a:t>Graphics, tables, and graphs</a:t>
            </a:r>
          </a:p>
          <a:p>
            <a:pPr lvl="0"/>
            <a:r>
              <a:rPr lang="en-US" sz="1200" dirty="0" smtClean="0"/>
              <a:t>Keep it simple: If possible, use consistent, non-distracting styles and colors.</a:t>
            </a:r>
          </a:p>
          <a:p>
            <a:pPr lvl="0"/>
            <a:r>
              <a:rPr lang="en-US" sz="1200" dirty="0" smtClean="0"/>
              <a:t>Label all graphs and tables.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This is another option</a:t>
            </a:r>
            <a:r>
              <a:rPr lang="en-US" sz="1200" baseline="0" dirty="0" smtClean="0"/>
              <a:t> for an Overview slides using transitions.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This is another option</a:t>
            </a:r>
            <a:r>
              <a:rPr lang="en-US" sz="1200" baseline="0" dirty="0" smtClean="0"/>
              <a:t> for an Overview slides using transitions.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This is another option</a:t>
            </a:r>
            <a:r>
              <a:rPr lang="en-US" sz="1200" baseline="0" dirty="0" smtClean="0"/>
              <a:t> for an Overview slides using transitions.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This is another option</a:t>
            </a:r>
            <a:r>
              <a:rPr lang="en-US" sz="1200" baseline="0" dirty="0" smtClean="0"/>
              <a:t> for an Overview slides using transitions.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This is another option</a:t>
            </a:r>
            <a:r>
              <a:rPr lang="en-US" sz="1200" baseline="0" dirty="0" smtClean="0"/>
              <a:t> for an Overview slides using transitions.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>
              <a:defRPr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>
              <a:buNone/>
              <a:defRPr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Measuring DAC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groun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Measuring DAC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E89C-7673-4381-BD45-550A16CA1FB6}" type="datetimeFigureOut">
              <a:rPr lang="en-US" smtClean="0"/>
              <a:pPr/>
              <a:t>6/8/2012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3463-43B9-4987-8656-1530E746E2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53215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E89C-7673-4381-BD45-550A16CA1FB6}" type="datetimeFigureOut">
              <a:rPr lang="en-US" smtClean="0"/>
              <a:pPr/>
              <a:t>6/8/2012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3463-43B9-4987-8656-1530E746E2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16044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E89C-7673-4381-BD45-550A16CA1FB6}" type="datetimeFigureOut">
              <a:rPr lang="en-US" smtClean="0"/>
              <a:pPr/>
              <a:t>6/8/2012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3463-43B9-4987-8656-1530E746E2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91440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E89C-7673-4381-BD45-550A16CA1FB6}" type="datetimeFigureOut">
              <a:rPr lang="en-US" smtClean="0"/>
              <a:pPr/>
              <a:t>6/8/2012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3463-43B9-4987-8656-1530E746E2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367923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E89C-7673-4381-BD45-550A16CA1FB6}" type="datetimeFigureOut">
              <a:rPr lang="en-US" smtClean="0"/>
              <a:pPr/>
              <a:t>6/8/2012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3463-43B9-4987-8656-1530E746E2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627300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E89C-7673-4381-BD45-550A16CA1FB6}" type="datetimeFigureOut">
              <a:rPr lang="en-US" smtClean="0"/>
              <a:pPr/>
              <a:t>6/8/2012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3463-43B9-4987-8656-1530E746E2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386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E89C-7673-4381-BD45-550A16CA1FB6}" type="datetimeFigureOut">
              <a:rPr lang="en-US" smtClean="0"/>
              <a:pPr/>
              <a:t>6/8/2012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3463-43B9-4987-8656-1530E746E2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1582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>
              <a:defRPr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Measuring DAC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E89C-7673-4381-BD45-550A16CA1FB6}" type="datetimeFigureOut">
              <a:rPr lang="en-US" smtClean="0"/>
              <a:pPr/>
              <a:t>6/8/2012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3463-43B9-4987-8656-1530E746E2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970342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E89C-7673-4381-BD45-550A16CA1FB6}" type="datetimeFigureOut">
              <a:rPr lang="en-US" smtClean="0"/>
              <a:pPr/>
              <a:t>6/8/2012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3463-43B9-4987-8656-1530E746E2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453982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E89C-7673-4381-BD45-550A16CA1FB6}" type="datetimeFigureOut">
              <a:rPr lang="en-US" smtClean="0"/>
              <a:pPr/>
              <a:t>6/8/2012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3463-43B9-4987-8656-1530E746E2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48297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E89C-7673-4381-BD45-550A16CA1FB6}" type="datetimeFigureOut">
              <a:rPr lang="en-US" smtClean="0"/>
              <a:pPr/>
              <a:t>6/8/2012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3463-43B9-4987-8656-1530E746E2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62290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Measuring DAC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Measuring DAC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Measuring DAC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Measuring DAC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Measuring DAC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Measuring DAC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Measuring DAC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</p:sldLayoutIdLst>
  <p:transition spd="slow">
    <p:wipe dir="d"/>
  </p:transition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lang="en-US" sz="4400" kern="1200" dirty="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DE89C-7673-4381-BD45-550A16CA1FB6}" type="datetimeFigureOut">
              <a:rPr lang="en-US" smtClean="0"/>
              <a:pPr/>
              <a:t>6/8/2012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A3463-43B9-4987-8656-1530E746E2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39687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5" Type="http://schemas.openxmlformats.org/officeDocument/2006/relationships/notesSlide" Target="../notesSlides/notesSlide19.xml"/><Relationship Id="rId4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5" Type="http://schemas.openxmlformats.org/officeDocument/2006/relationships/notesSlide" Target="../notesSlides/notesSlide20.xml"/><Relationship Id="rId4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hyperlink" Target="http://dx.doi.org/10.1787/5kg0s294n9kf-en" TargetMode="External"/><Relationship Id="rId5" Type="http://schemas.openxmlformats.org/officeDocument/2006/relationships/notesSlide" Target="../notesSlides/notesSlide21.xml"/><Relationship Id="rId4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French_language" TargetMode="External"/><Relationship Id="rId3" Type="http://schemas.openxmlformats.org/officeDocument/2006/relationships/hyperlink" Target="http://www.internetworldstats.com/stats17.htm" TargetMode="External"/><Relationship Id="rId7" Type="http://schemas.openxmlformats.org/officeDocument/2006/relationships/hyperlink" Target="http://www.internetworldstats.com/stats18.htm" TargetMode="External"/><Relationship Id="rId12" Type="http://schemas.openxmlformats.org/officeDocument/2006/relationships/hyperlink" Target="http://www.internetworldstats.com/stats7.htm" TargetMode="External"/><Relationship Id="rId2" Type="http://schemas.openxmlformats.org/officeDocument/2006/relationships/hyperlink" Target="http://www.internetworldstats.com/languages.htm" TargetMode="External"/><Relationship Id="rId1" Type="http://schemas.openxmlformats.org/officeDocument/2006/relationships/slideLayout" Target="../slideLayouts/slideLayout10.xml"/><Relationship Id="rId6" Type="http://schemas.openxmlformats.org/officeDocument/2006/relationships/hyperlink" Target="http://en.wikipedia.org/wiki/Portugese_language" TargetMode="External"/><Relationship Id="rId11" Type="http://schemas.openxmlformats.org/officeDocument/2006/relationships/hyperlink" Target="http://www.internetworldstats.com/stats.htm" TargetMode="External"/><Relationship Id="rId5" Type="http://schemas.openxmlformats.org/officeDocument/2006/relationships/hyperlink" Target="http://en.wikipedia.org/wiki/Japanese_language" TargetMode="External"/><Relationship Id="rId10" Type="http://schemas.openxmlformats.org/officeDocument/2006/relationships/hyperlink" Target="http://en.wikipedia.org/wiki/Corean_language" TargetMode="External"/><Relationship Id="rId4" Type="http://schemas.openxmlformats.org/officeDocument/2006/relationships/hyperlink" Target="http://www.internetworldstats.com/stats13.htm" TargetMode="External"/><Relationship Id="rId9" Type="http://schemas.openxmlformats.org/officeDocument/2006/relationships/hyperlink" Target="http://en.wikipedia.org/wiki/Russian_languag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691680" y="1844824"/>
            <a:ext cx="7079344" cy="1911201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Measuring DAC for formulating strategies and increasing developmental impact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n-US" sz="2400" b="1" i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Mansour Farah,</a:t>
            </a:r>
          </a:p>
          <a:p>
            <a:r>
              <a:rPr lang="en-US" sz="2400" b="1" i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 Consultant on ICT4D</a:t>
            </a:r>
          </a:p>
        </p:txBody>
      </p:sp>
      <p:sp>
        <p:nvSpPr>
          <p:cNvPr id="4" name="Subtitle 2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411760" y="332656"/>
            <a:ext cx="6212688" cy="1368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i="1" dirty="0" smtClean="0">
                <a:latin typeface="+mj-lt"/>
                <a:cs typeface="Times New Roman" pitchFamily="18" charset="0"/>
              </a:rPr>
              <a:t>Regional Workshop on </a:t>
            </a:r>
          </a:p>
          <a:p>
            <a:r>
              <a:rPr lang="en-US" sz="2400" b="1" i="1" dirty="0" smtClean="0">
                <a:latin typeface="+mj-lt"/>
                <a:cs typeface="Times New Roman" pitchFamily="18" charset="0"/>
              </a:rPr>
              <a:t>“ICT indicators from Strategy to Impact”</a:t>
            </a:r>
          </a:p>
          <a:p>
            <a:r>
              <a:rPr lang="en-US" b="1" i="1" dirty="0" smtClean="0">
                <a:latin typeface="+mj-lt"/>
                <a:cs typeface="Times New Roman" pitchFamily="18" charset="0"/>
              </a:rPr>
              <a:t>Sharm ElSheikh, Egypt, 8-9 June 2012</a:t>
            </a:r>
            <a:endParaRPr lang="en-US" b="1" i="1" dirty="0">
              <a:latin typeface="+mj-lt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95400" y="2363450"/>
            <a:ext cx="6781800" cy="380875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7200" dirty="0" smtClean="0"/>
              <a:t>Proposed set of DAC indicators</a:t>
            </a:r>
            <a:endParaRPr lang="en-US" sz="72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4191000" y="0"/>
            <a:ext cx="7765662" cy="16476125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42169017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62000" y="269632"/>
            <a:ext cx="8211519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Previous work on e-content indicators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596413"/>
            <a:ext cx="8202488" cy="4712907"/>
          </a:xfrm>
        </p:spPr>
        <p:txBody>
          <a:bodyPr>
            <a:normAutofit/>
          </a:bodyPr>
          <a:lstStyle/>
          <a:p>
            <a:pPr lvl="0"/>
            <a:r>
              <a:rPr lang="en-US" sz="2800" dirty="0" smtClean="0"/>
              <a:t>A number of international and regional organisations worked on digital content and proposed indicators, including ESCWA, ITU, OECD, UNCTAD and UNESCO</a:t>
            </a:r>
          </a:p>
          <a:p>
            <a:pPr lvl="0"/>
            <a:r>
              <a:rPr lang="en-US" sz="2800" dirty="0" smtClean="0"/>
              <a:t>Measurements of digital content can also be found in WSIS literature, particularly follow-up documents</a:t>
            </a:r>
            <a:endParaRPr lang="en-US" sz="2800" dirty="0"/>
          </a:p>
          <a:p>
            <a:r>
              <a:rPr lang="en-US" sz="2800" dirty="0" smtClean="0"/>
              <a:t>UN-ESCWA and ITU-ARO suggested indicators specific to digital Arabic content (DAC)</a:t>
            </a:r>
          </a:p>
          <a:p>
            <a:r>
              <a:rPr lang="en-US" sz="2800" dirty="0" smtClean="0"/>
              <a:t>No core or comprehensive set of indicators for digital content or DAC was agreed on internationally or regionally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06922574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62000" y="269632"/>
            <a:ext cx="813048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Proposed set of DAC indicators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340768"/>
            <a:ext cx="8077200" cy="5112567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2800" dirty="0" smtClean="0"/>
              <a:t>A compilation of existing suggestions for digital content indicators </a:t>
            </a:r>
            <a:r>
              <a:rPr lang="en-US" sz="2800" dirty="0"/>
              <a:t>was carried out</a:t>
            </a:r>
            <a:r>
              <a:rPr lang="en-US" sz="2800" dirty="0" smtClean="0"/>
              <a:t>, focusing on DAC</a:t>
            </a:r>
          </a:p>
          <a:p>
            <a:r>
              <a:rPr lang="en-US" sz="2800" dirty="0" smtClean="0"/>
              <a:t>General digital content indicators were adapted to the Arabic </a:t>
            </a:r>
            <a:r>
              <a:rPr lang="en-US" sz="2800" dirty="0"/>
              <a:t>content and </a:t>
            </a:r>
            <a:r>
              <a:rPr lang="en-US" sz="2800" dirty="0" smtClean="0"/>
              <a:t>indicators with similarities combined</a:t>
            </a:r>
            <a:endParaRPr lang="en-US" sz="2800" dirty="0"/>
          </a:p>
          <a:p>
            <a:r>
              <a:rPr lang="en-US" sz="2800" dirty="0" smtClean="0"/>
              <a:t>Generic indicators that do not relate directly to digital content were removed</a:t>
            </a:r>
          </a:p>
          <a:p>
            <a:r>
              <a:rPr lang="en-US" sz="2800" dirty="0" smtClean="0"/>
              <a:t>Additional important indicators were introduced</a:t>
            </a:r>
          </a:p>
          <a:p>
            <a:r>
              <a:rPr lang="en-US" sz="2800" dirty="0" smtClean="0"/>
              <a:t>Five categories of indicators were identified:</a:t>
            </a:r>
          </a:p>
          <a:p>
            <a:pPr lvl="1"/>
            <a:r>
              <a:rPr lang="en-US" sz="2400" dirty="0" smtClean="0"/>
              <a:t>DAC volume</a:t>
            </a:r>
          </a:p>
          <a:p>
            <a:pPr lvl="1"/>
            <a:r>
              <a:rPr lang="en-US" sz="2400" dirty="0" smtClean="0"/>
              <a:t>Usage and users</a:t>
            </a:r>
          </a:p>
          <a:p>
            <a:pPr lvl="1"/>
            <a:r>
              <a:rPr lang="en-US" sz="2400" dirty="0" smtClean="0"/>
              <a:t>Types and forms</a:t>
            </a:r>
          </a:p>
          <a:p>
            <a:pPr lvl="1"/>
            <a:r>
              <a:rPr lang="en-US" sz="2400" dirty="0" smtClean="0"/>
              <a:t>Enabling environment</a:t>
            </a:r>
          </a:p>
          <a:p>
            <a:pPr lvl="1"/>
            <a:r>
              <a:rPr lang="en-US" sz="2400" dirty="0" smtClean="0"/>
              <a:t>Sectoral development</a:t>
            </a:r>
            <a:endParaRPr lang="en-US" sz="24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82385211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62000" y="269632"/>
            <a:ext cx="8058472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Volume indicators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596413"/>
            <a:ext cx="8077200" cy="4712907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800" dirty="0"/>
              <a:t>Number of DAC sites in the top 1000 Internet sites (ITU)</a:t>
            </a:r>
          </a:p>
          <a:p>
            <a:pPr lvl="0"/>
            <a:r>
              <a:rPr lang="en-US" sz="2800" dirty="0"/>
              <a:t>Percentage/Proportion of DAC (Web pages) to the total content on the Internet (ITU, ESCWA, WSIS)</a:t>
            </a:r>
          </a:p>
          <a:p>
            <a:pPr lvl="0"/>
            <a:r>
              <a:rPr lang="en-US" sz="2800" dirty="0"/>
              <a:t>Proportion of Wikipedia articles in Arabic per </a:t>
            </a:r>
            <a:r>
              <a:rPr lang="en-US" sz="2800" dirty="0" smtClean="0"/>
              <a:t>1 million </a:t>
            </a:r>
            <a:r>
              <a:rPr lang="en-US" sz="2800" dirty="0"/>
              <a:t>Arabic speakers (ESCWA, ITU, WSIS)</a:t>
            </a:r>
          </a:p>
          <a:p>
            <a:pPr lvl="0"/>
            <a:r>
              <a:rPr lang="en-US" sz="2800" dirty="0"/>
              <a:t>Proportion of DAC to the total content of the country under the ccTLD (ESCWA)</a:t>
            </a:r>
          </a:p>
          <a:p>
            <a:r>
              <a:rPr lang="en-US" sz="2800" dirty="0"/>
              <a:t>Number of registered national and regional (Arabic, non-Arabic) domain names per 1000 inhabitants (ESCWA)</a:t>
            </a:r>
            <a:endParaRPr lang="en-US" sz="24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74099262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62000" y="269632"/>
            <a:ext cx="813048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Usage indicators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596413"/>
            <a:ext cx="8077200" cy="4712907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800" dirty="0"/>
              <a:t>Consumption levels of digital content by </a:t>
            </a:r>
            <a:r>
              <a:rPr lang="en-US" sz="2800" dirty="0" smtClean="0"/>
              <a:t>Arabic </a:t>
            </a:r>
            <a:r>
              <a:rPr lang="en-US" sz="2800" dirty="0"/>
              <a:t>speaking </a:t>
            </a:r>
            <a:r>
              <a:rPr lang="en-US" sz="2800" dirty="0" smtClean="0"/>
              <a:t>users </a:t>
            </a:r>
            <a:r>
              <a:rPr lang="en-US" sz="2800" dirty="0"/>
              <a:t>and Arab </a:t>
            </a:r>
            <a:r>
              <a:rPr lang="en-US" sz="2800" dirty="0" smtClean="0"/>
              <a:t>countries </a:t>
            </a:r>
            <a:r>
              <a:rPr lang="en-US" sz="2800" dirty="0"/>
              <a:t>(ITU)</a:t>
            </a:r>
          </a:p>
          <a:p>
            <a:pPr lvl="0"/>
            <a:r>
              <a:rPr lang="en-US" sz="2800" dirty="0"/>
              <a:t>Percentage/Proportion of Arabic language speakers accessing DAC (ESCWA, ITU, WSIS)</a:t>
            </a:r>
          </a:p>
          <a:p>
            <a:pPr lvl="0"/>
            <a:r>
              <a:rPr lang="en-US" sz="2800" dirty="0"/>
              <a:t>Percentage of Arabic Web sites visited in a country to the top 100 Web sites visited (ESCWA)</a:t>
            </a:r>
          </a:p>
          <a:p>
            <a:pPr lvl="0"/>
            <a:r>
              <a:rPr lang="en-US" sz="2800" dirty="0"/>
              <a:t>Percentage of Arabic language use on social networking </a:t>
            </a:r>
            <a:r>
              <a:rPr lang="en-US" sz="2800" dirty="0" smtClean="0"/>
              <a:t>at regional level (ESCWA</a:t>
            </a:r>
            <a:r>
              <a:rPr lang="en-US" sz="2800" dirty="0"/>
              <a:t>)</a:t>
            </a:r>
          </a:p>
          <a:p>
            <a:r>
              <a:rPr lang="en-US" sz="2800" dirty="0"/>
              <a:t>Number of Arabic domain name registrations for each Arab ccTLD, weighed up by population (ESCWA, OECD, WSIS)</a:t>
            </a:r>
            <a:endParaRPr lang="en-US" sz="24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79125027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62000" y="269632"/>
            <a:ext cx="8058472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Types and forms indicators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596413"/>
            <a:ext cx="8077200" cy="4712907"/>
          </a:xfrm>
        </p:spPr>
        <p:txBody>
          <a:bodyPr>
            <a:normAutofit fontScale="92500"/>
          </a:bodyPr>
          <a:lstStyle/>
          <a:p>
            <a:pPr lvl="0"/>
            <a:r>
              <a:rPr lang="en-US" sz="2800" dirty="0"/>
              <a:t>Number of online Arabic newspapers per 1 million residents per Arab country and region (OECD)</a:t>
            </a:r>
          </a:p>
          <a:p>
            <a:pPr lvl="0"/>
            <a:r>
              <a:rPr lang="en-US" sz="2800" dirty="0"/>
              <a:t>Number of streaming online Arabic radio stations per 1 million residents per Arab country and region (OECD)</a:t>
            </a:r>
          </a:p>
          <a:p>
            <a:pPr lvl="0"/>
            <a:r>
              <a:rPr lang="en-US" sz="2800" dirty="0"/>
              <a:t>Number of Flickr photos Arabic-tagged per 1 000 residents per Arab country and region (OECD)</a:t>
            </a:r>
          </a:p>
          <a:p>
            <a:pPr lvl="0"/>
            <a:r>
              <a:rPr lang="en-US" sz="2800" dirty="0"/>
              <a:t>Number of YouTube uploads Arabic-tagged per 1 000 residents per Arab country and region (OECD)</a:t>
            </a:r>
          </a:p>
          <a:p>
            <a:pPr lvl="0"/>
            <a:r>
              <a:rPr lang="en-US" sz="2800" dirty="0"/>
              <a:t>Number of Arabic Blogs per country and region (OECD)</a:t>
            </a:r>
          </a:p>
          <a:p>
            <a:r>
              <a:rPr lang="en-US" sz="2800" dirty="0"/>
              <a:t>Number of Arabic tweets per country and region (OECD)</a:t>
            </a:r>
            <a:endParaRPr lang="en-US" sz="24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7050339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62000" y="269632"/>
            <a:ext cx="8058472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Enabling environment indicators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596413"/>
            <a:ext cx="8077200" cy="471290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Existence of national initiatives for promoting DAC in a country (ESCWA)</a:t>
            </a:r>
          </a:p>
          <a:p>
            <a:pPr lvl="0"/>
            <a:r>
              <a:rPr lang="en-US" dirty="0"/>
              <a:t>Existence of cyber laws related to digital content in Arab countries (ESCWA)</a:t>
            </a:r>
          </a:p>
          <a:p>
            <a:pPr lvl="0"/>
            <a:r>
              <a:rPr lang="en-US" dirty="0"/>
              <a:t>Existence of a registered Arabic ccTLD (ESCWA)</a:t>
            </a:r>
          </a:p>
          <a:p>
            <a:r>
              <a:rPr lang="en-US" dirty="0"/>
              <a:t>Cost of access to digital content, 1Mb/s per Month  (ITU)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65578089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62000" y="269632"/>
            <a:ext cx="8058472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Sectoral development indicators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596413"/>
            <a:ext cx="8077200" cy="4712907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Number of Arabic search engines (ESCWA)</a:t>
            </a:r>
          </a:p>
          <a:p>
            <a:pPr lvl="0"/>
            <a:r>
              <a:rPr lang="en-US" dirty="0"/>
              <a:t>Number of digital content </a:t>
            </a:r>
            <a:r>
              <a:rPr lang="en-US" dirty="0" smtClean="0"/>
              <a:t>enterprises and institutions </a:t>
            </a:r>
            <a:r>
              <a:rPr lang="en-US" dirty="0"/>
              <a:t>per Arab country and region</a:t>
            </a:r>
          </a:p>
          <a:p>
            <a:pPr lvl="0"/>
            <a:r>
              <a:rPr lang="en-US" dirty="0"/>
              <a:t>Number of DAC incubators/incubatees/startups per country and region</a:t>
            </a:r>
          </a:p>
          <a:p>
            <a:pPr lvl="0"/>
            <a:r>
              <a:rPr lang="en-US" dirty="0"/>
              <a:t>Number of DAC workers per Arab country and region</a:t>
            </a:r>
          </a:p>
          <a:p>
            <a:r>
              <a:rPr lang="en-US" dirty="0"/>
              <a:t>Number of Arabic Web pages generated per application domain (e-government, e-business, e-learning, e-health, etc), country and region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09100613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95400" y="2363450"/>
            <a:ext cx="6781800" cy="380875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7200" dirty="0" smtClean="0"/>
              <a:t>Levels of DAC Development </a:t>
            </a:r>
            <a:endParaRPr lang="en-US" sz="72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4191000" y="0"/>
            <a:ext cx="7765662" cy="16476125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41930936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328" y="116632"/>
            <a:ext cx="8379672" cy="1282154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Stages of ICT/content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development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19</a:t>
            </a:fld>
            <a:endParaRPr lang="en-US" dirty="0"/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1099561" y="1622897"/>
            <a:ext cx="7272807" cy="4941020"/>
            <a:chOff x="1692" y="8396"/>
            <a:chExt cx="8387" cy="4810"/>
          </a:xfrm>
        </p:grpSpPr>
        <p:sp>
          <p:nvSpPr>
            <p:cNvPr id="7" name="Line 22"/>
            <p:cNvSpPr>
              <a:spLocks noChangeShapeType="1"/>
            </p:cNvSpPr>
            <p:nvPr/>
          </p:nvSpPr>
          <p:spPr bwMode="auto">
            <a:xfrm>
              <a:off x="2592" y="8396"/>
              <a:ext cx="0" cy="41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Line 21"/>
            <p:cNvSpPr>
              <a:spLocks noChangeShapeType="1"/>
            </p:cNvSpPr>
            <p:nvPr/>
          </p:nvSpPr>
          <p:spPr bwMode="auto">
            <a:xfrm>
              <a:off x="2592" y="12536"/>
              <a:ext cx="70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Text Box 20"/>
            <p:cNvSpPr txBox="1">
              <a:spLocks noChangeArrowheads="1"/>
            </p:cNvSpPr>
            <p:nvPr/>
          </p:nvSpPr>
          <p:spPr bwMode="auto">
            <a:xfrm>
              <a:off x="1692" y="8396"/>
              <a:ext cx="900" cy="1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5720" tIns="18288" rIns="45720" bIns="1828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Level  of  ICT &amp; Content Dev. Activity</a:t>
              </a:r>
              <a:endParaRPr kumimoji="0" lang="en-GB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19"/>
            <p:cNvSpPr txBox="1">
              <a:spLocks noChangeArrowheads="1"/>
            </p:cNvSpPr>
            <p:nvPr/>
          </p:nvSpPr>
          <p:spPr bwMode="auto">
            <a:xfrm>
              <a:off x="7812" y="12536"/>
              <a:ext cx="1440" cy="6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5720" tIns="18288" rIns="45720" bIns="1828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Time</a:t>
              </a:r>
              <a:endParaRPr kumimoji="0" lang="en-GB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auto">
            <a:xfrm>
              <a:off x="2592" y="8820"/>
              <a:ext cx="7321" cy="3716"/>
            </a:xfrm>
            <a:custGeom>
              <a:avLst/>
              <a:gdLst>
                <a:gd name="T0" fmla="*/ 0 w 7020"/>
                <a:gd name="T1" fmla="*/ 3240 h 3240"/>
                <a:gd name="T2" fmla="*/ 3240 w 7020"/>
                <a:gd name="T3" fmla="*/ 2340 h 3240"/>
                <a:gd name="T4" fmla="*/ 4320 w 7020"/>
                <a:gd name="T5" fmla="*/ 720 h 3240"/>
                <a:gd name="T6" fmla="*/ 7020 w 7020"/>
                <a:gd name="T7" fmla="*/ 0 h 3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20" h="3240">
                  <a:moveTo>
                    <a:pt x="0" y="3240"/>
                  </a:moveTo>
                  <a:cubicBezTo>
                    <a:pt x="1260" y="3000"/>
                    <a:pt x="2520" y="2760"/>
                    <a:pt x="3240" y="2340"/>
                  </a:cubicBezTo>
                  <a:cubicBezTo>
                    <a:pt x="3960" y="1920"/>
                    <a:pt x="3690" y="1110"/>
                    <a:pt x="4320" y="720"/>
                  </a:cubicBezTo>
                  <a:cubicBezTo>
                    <a:pt x="4950" y="330"/>
                    <a:pt x="5985" y="165"/>
                    <a:pt x="7020" y="0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12" name="Group 15"/>
            <p:cNvGrpSpPr>
              <a:grpSpLocks/>
            </p:cNvGrpSpPr>
            <p:nvPr/>
          </p:nvGrpSpPr>
          <p:grpSpPr bwMode="auto">
            <a:xfrm>
              <a:off x="2597" y="11344"/>
              <a:ext cx="2094" cy="1174"/>
              <a:chOff x="2597" y="9009"/>
              <a:chExt cx="2094" cy="1232"/>
            </a:xfrm>
          </p:grpSpPr>
          <p:sp>
            <p:nvSpPr>
              <p:cNvPr id="26" name="Oval 17"/>
              <p:cNvSpPr>
                <a:spLocks noChangeArrowheads="1"/>
              </p:cNvSpPr>
              <p:nvPr/>
            </p:nvSpPr>
            <p:spPr bwMode="auto">
              <a:xfrm>
                <a:off x="2597" y="9009"/>
                <a:ext cx="2094" cy="1232"/>
              </a:xfrm>
              <a:prstGeom prst="ellipse">
                <a:avLst/>
              </a:prstGeom>
              <a:solidFill>
                <a:srgbClr val="FFFFFF">
                  <a:alpha val="60001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" name="Text Box 16"/>
              <p:cNvSpPr txBox="1">
                <a:spLocks noChangeArrowheads="1"/>
              </p:cNvSpPr>
              <p:nvPr/>
            </p:nvSpPr>
            <p:spPr bwMode="auto">
              <a:xfrm>
                <a:off x="2748" y="9125"/>
                <a:ext cx="1792" cy="955"/>
              </a:xfrm>
              <a:prstGeom prst="rect">
                <a:avLst/>
              </a:prstGeom>
              <a:solidFill>
                <a:srgbClr val="FFFFFF">
                  <a:alpha val="60001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45720" tIns="18288" rIns="45720" bIns="18288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400" b="1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Readiness</a:t>
                </a:r>
                <a:endParaRPr kumimoji="0" lang="en-GB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- Awareness</a:t>
                </a:r>
                <a:endParaRPr kumimoji="0" lang="en-GB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- Infrastructure</a:t>
                </a:r>
                <a:endParaRPr kumimoji="0" lang="en-GB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- Digital Divide</a:t>
                </a:r>
                <a:endParaRPr kumimoji="0" lang="en-GB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5207" y="9936"/>
              <a:ext cx="2030" cy="1762"/>
              <a:chOff x="4677" y="11412"/>
              <a:chExt cx="1683" cy="1248"/>
            </a:xfrm>
          </p:grpSpPr>
          <p:sp>
            <p:nvSpPr>
              <p:cNvPr id="24" name="Oval 14"/>
              <p:cNvSpPr>
                <a:spLocks noChangeArrowheads="1"/>
              </p:cNvSpPr>
              <p:nvPr/>
            </p:nvSpPr>
            <p:spPr bwMode="auto">
              <a:xfrm>
                <a:off x="4677" y="11412"/>
                <a:ext cx="1683" cy="1248"/>
              </a:xfrm>
              <a:prstGeom prst="ellipse">
                <a:avLst/>
              </a:prstGeom>
              <a:solidFill>
                <a:srgbClr val="FFFFFF">
                  <a:alpha val="60001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" name="Text Box 13"/>
              <p:cNvSpPr txBox="1">
                <a:spLocks noChangeArrowheads="1"/>
              </p:cNvSpPr>
              <p:nvPr/>
            </p:nvSpPr>
            <p:spPr bwMode="auto">
              <a:xfrm>
                <a:off x="4864" y="11538"/>
                <a:ext cx="1440" cy="881"/>
              </a:xfrm>
              <a:prstGeom prst="rect">
                <a:avLst/>
              </a:prstGeom>
              <a:solidFill>
                <a:srgbClr val="FFFFFF">
                  <a:alpha val="60001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45720" tIns="18288" rIns="45720" bIns="18288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400" b="1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Uptake</a:t>
                </a:r>
                <a:endParaRPr kumimoji="0" lang="en-GB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- Demand</a:t>
                </a:r>
                <a:endParaRPr kumimoji="0" lang="en-GB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- Usage</a:t>
                </a:r>
                <a:endParaRPr kumimoji="0" lang="en-GB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- Use Divide</a:t>
                </a:r>
                <a:endParaRPr kumimoji="0" lang="en-GB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4" name="Group 9"/>
            <p:cNvGrpSpPr>
              <a:grpSpLocks/>
            </p:cNvGrpSpPr>
            <p:nvPr/>
          </p:nvGrpSpPr>
          <p:grpSpPr bwMode="auto">
            <a:xfrm>
              <a:off x="6135" y="8631"/>
              <a:ext cx="3944" cy="1769"/>
              <a:chOff x="5832" y="9792"/>
              <a:chExt cx="1650" cy="1185"/>
            </a:xfrm>
          </p:grpSpPr>
          <p:sp>
            <p:nvSpPr>
              <p:cNvPr id="22" name="Oval 11"/>
              <p:cNvSpPr>
                <a:spLocks noChangeArrowheads="1"/>
              </p:cNvSpPr>
              <p:nvPr/>
            </p:nvSpPr>
            <p:spPr bwMode="auto">
              <a:xfrm>
                <a:off x="5832" y="9792"/>
                <a:ext cx="1650" cy="1185"/>
              </a:xfrm>
              <a:prstGeom prst="ellipse">
                <a:avLst/>
              </a:prstGeom>
              <a:solidFill>
                <a:srgbClr val="FFFFFF">
                  <a:alpha val="60001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 dirty="0"/>
              </a:p>
            </p:txBody>
          </p:sp>
          <p:sp>
            <p:nvSpPr>
              <p:cNvPr id="23" name="Text Box 10"/>
              <p:cNvSpPr txBox="1">
                <a:spLocks noChangeArrowheads="1"/>
              </p:cNvSpPr>
              <p:nvPr/>
            </p:nvSpPr>
            <p:spPr bwMode="auto">
              <a:xfrm>
                <a:off x="5986" y="9855"/>
                <a:ext cx="1440" cy="670"/>
              </a:xfrm>
              <a:prstGeom prst="rect">
                <a:avLst/>
              </a:prstGeom>
              <a:solidFill>
                <a:srgbClr val="FFFFFF">
                  <a:alpha val="60001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45720" tIns="18288" rIns="45720" bIns="18288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400" b="1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Impact</a:t>
                </a:r>
                <a:endParaRPr kumimoji="0" lang="en-GB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- Economic Development Goals</a:t>
                </a:r>
                <a:endParaRPr kumimoji="0" lang="en-GB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- Social Development Goals</a:t>
                </a:r>
                <a:endParaRPr kumimoji="0" lang="en-GB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5" name="Group 6"/>
            <p:cNvGrpSpPr>
              <a:grpSpLocks/>
            </p:cNvGrpSpPr>
            <p:nvPr/>
          </p:nvGrpSpPr>
          <p:grpSpPr bwMode="auto">
            <a:xfrm>
              <a:off x="4192" y="11251"/>
              <a:ext cx="2001" cy="1080"/>
              <a:chOff x="2807" y="12492"/>
              <a:chExt cx="1683" cy="1080"/>
            </a:xfrm>
          </p:grpSpPr>
          <p:sp>
            <p:nvSpPr>
              <p:cNvPr id="20" name="Oval 8"/>
              <p:cNvSpPr>
                <a:spLocks noChangeArrowheads="1"/>
              </p:cNvSpPr>
              <p:nvPr/>
            </p:nvSpPr>
            <p:spPr bwMode="auto">
              <a:xfrm>
                <a:off x="2807" y="12492"/>
                <a:ext cx="1683" cy="1080"/>
              </a:xfrm>
              <a:prstGeom prst="ellipse">
                <a:avLst/>
              </a:prstGeom>
              <a:solidFill>
                <a:srgbClr val="FFFFFF">
                  <a:alpha val="60001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" name="Text Box 7"/>
              <p:cNvSpPr txBox="1">
                <a:spLocks noChangeArrowheads="1"/>
              </p:cNvSpPr>
              <p:nvPr/>
            </p:nvSpPr>
            <p:spPr bwMode="auto">
              <a:xfrm>
                <a:off x="2952" y="12672"/>
                <a:ext cx="1440" cy="670"/>
              </a:xfrm>
              <a:prstGeom prst="rect">
                <a:avLst/>
              </a:prstGeom>
              <a:solidFill>
                <a:srgbClr val="FFFFFF">
                  <a:alpha val="60001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45720" tIns="18288" rIns="45720" bIns="18288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400" b="1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Availability</a:t>
                </a:r>
                <a:endParaRPr kumimoji="0" lang="en-GB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- Supply</a:t>
                </a:r>
                <a:endParaRPr kumimoji="0" lang="en-GB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6" name="Line 5"/>
            <p:cNvSpPr>
              <a:spLocks noChangeShapeType="1"/>
            </p:cNvSpPr>
            <p:nvPr/>
          </p:nvSpPr>
          <p:spPr bwMode="auto">
            <a:xfrm>
              <a:off x="6372" y="11084"/>
              <a:ext cx="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Line 4"/>
            <p:cNvSpPr>
              <a:spLocks noChangeShapeType="1"/>
            </p:cNvSpPr>
            <p:nvPr/>
          </p:nvSpPr>
          <p:spPr bwMode="auto">
            <a:xfrm flipH="1">
              <a:off x="2592" y="11084"/>
              <a:ext cx="37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115188847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Topics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Introduction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Multilingual digital content measurement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Proposed set of DAC indicators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GB" i="1" dirty="0" smtClean="0"/>
              <a:t>Levels of DAC development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i="1" dirty="0" smtClean="0"/>
              <a:t>The way forward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2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62000" y="269632"/>
            <a:ext cx="8058472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Measurements in stages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596413"/>
            <a:ext cx="8077200" cy="4568891"/>
          </a:xfrm>
        </p:spPr>
        <p:txBody>
          <a:bodyPr>
            <a:normAutofit fontScale="92500"/>
          </a:bodyPr>
          <a:lstStyle/>
          <a:p>
            <a:pPr lvl="0"/>
            <a:r>
              <a:rPr lang="en-US" dirty="0" smtClean="0"/>
              <a:t>Most proposed indicators provide measurement for readiness, availability and uptake</a:t>
            </a:r>
            <a:endParaRPr lang="en-US" dirty="0"/>
          </a:p>
          <a:p>
            <a:pPr lvl="0"/>
            <a:r>
              <a:rPr lang="en-US" dirty="0" smtClean="0"/>
              <a:t>Values of these indicators in a country help determine the stage it has attained regarding DAC</a:t>
            </a:r>
            <a:endParaRPr lang="en-US" dirty="0"/>
          </a:p>
          <a:p>
            <a:r>
              <a:rPr lang="en-US" dirty="0" smtClean="0"/>
              <a:t>Sectoral development indicators contribute to measuring impact</a:t>
            </a:r>
          </a:p>
          <a:p>
            <a:r>
              <a:rPr lang="en-US" dirty="0" smtClean="0"/>
              <a:t>Other indicators need to be devised later to measure economic and social impact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50852277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95400" y="2363450"/>
            <a:ext cx="6781800" cy="380875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7200" dirty="0" smtClean="0"/>
              <a:t>The way forward</a:t>
            </a:r>
            <a:endParaRPr lang="en-US" sz="72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4191000" y="0"/>
            <a:ext cx="7765662" cy="16476125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13274346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62000" y="269632"/>
            <a:ext cx="8058472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What next? (1)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596413"/>
            <a:ext cx="8077200" cy="4712907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Any strategy for DAC development </a:t>
            </a:r>
            <a:r>
              <a:rPr lang="en-US" dirty="0"/>
              <a:t>should be </a:t>
            </a:r>
            <a:r>
              <a:rPr lang="en-US" dirty="0" smtClean="0"/>
              <a:t>devised taking into account values </a:t>
            </a:r>
            <a:r>
              <a:rPr lang="en-US" dirty="0"/>
              <a:t>for these </a:t>
            </a:r>
            <a:r>
              <a:rPr lang="en-US" dirty="0" smtClean="0"/>
              <a:t>indicators</a:t>
            </a:r>
            <a:endParaRPr lang="en-US" dirty="0"/>
          </a:p>
          <a:p>
            <a:pPr lvl="0"/>
            <a:r>
              <a:rPr lang="en-US" dirty="0" smtClean="0"/>
              <a:t>Very </a:t>
            </a:r>
            <a:r>
              <a:rPr lang="en-US" dirty="0"/>
              <a:t>little data </a:t>
            </a:r>
            <a:r>
              <a:rPr lang="en-US" dirty="0" smtClean="0"/>
              <a:t>is available</a:t>
            </a:r>
          </a:p>
          <a:p>
            <a:pPr lvl="0"/>
            <a:r>
              <a:rPr lang="en-US" dirty="0" smtClean="0"/>
              <a:t>Need </a:t>
            </a:r>
            <a:r>
              <a:rPr lang="en-US" dirty="0"/>
              <a:t>for international/regional adoption of e-content/DAC indicators, followed by national adoption</a:t>
            </a:r>
          </a:p>
          <a:p>
            <a:pPr lvl="0"/>
            <a:r>
              <a:rPr lang="en-US" dirty="0"/>
              <a:t>Systematic and periodic collection of required </a:t>
            </a:r>
            <a:r>
              <a:rPr lang="en-US" dirty="0" smtClean="0"/>
              <a:t>indicators should be carries out nationally, regionally and globally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50852277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62000" y="269632"/>
            <a:ext cx="8058472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What next? (2)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596413"/>
            <a:ext cx="8077200" cy="4712907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Database of DAC indicators needs to be devised at the regional level and updated periodically</a:t>
            </a:r>
            <a:endParaRPr lang="en-US" dirty="0"/>
          </a:p>
          <a:p>
            <a:pPr lvl="0"/>
            <a:r>
              <a:rPr lang="en-US" dirty="0" smtClean="0"/>
              <a:t>Analytical studies for the development of DAC and based on the indicators database should be carried out at national and regional levels</a:t>
            </a:r>
            <a:endParaRPr lang="en-US" dirty="0"/>
          </a:p>
          <a:p>
            <a:pPr lvl="0"/>
            <a:r>
              <a:rPr lang="en-US" dirty="0" smtClean="0"/>
              <a:t>More impact related indicators could be devised at a later stage as experience is gained and the data is accumulated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27432256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62000" y="269632"/>
            <a:ext cx="8058472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References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596413"/>
            <a:ext cx="8202488" cy="4712907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Bruegge, C. (2011), </a:t>
            </a:r>
            <a:r>
              <a:rPr lang="en-US" i="1" dirty="0"/>
              <a:t>Measuring Digital Local Content</a:t>
            </a:r>
            <a:r>
              <a:rPr lang="en-US" dirty="0"/>
              <a:t>, </a:t>
            </a:r>
            <a:r>
              <a:rPr lang="es-ES" i="1" dirty="0"/>
              <a:t>OECD Digital Economy Papers</a:t>
            </a:r>
            <a:r>
              <a:rPr lang="es-ES" dirty="0"/>
              <a:t>, No. 188</a:t>
            </a:r>
            <a:r>
              <a:rPr lang="en-US" dirty="0"/>
              <a:t>, </a:t>
            </a:r>
            <a:r>
              <a:rPr lang="en-US" sz="2900" dirty="0">
                <a:hlinkClick r:id="rId6"/>
              </a:rPr>
              <a:t>http://dx.doi.org/10.1787/5kg0s294n9kf-en</a:t>
            </a:r>
            <a:endParaRPr lang="en-US" dirty="0"/>
          </a:p>
          <a:p>
            <a:r>
              <a:rPr lang="en-US" dirty="0" smtClean="0"/>
              <a:t>ECOSOC (2012), </a:t>
            </a:r>
            <a:r>
              <a:rPr lang="en-US" i="1" dirty="0"/>
              <a:t>Report of the Partnership on Measuring Information and Communication Technology for Development, </a:t>
            </a:r>
            <a:r>
              <a:rPr lang="en-US" dirty="0"/>
              <a:t>UN Statistical Commission, Forty-third session 28 February-2 March 2012</a:t>
            </a:r>
            <a:endParaRPr lang="en-US" i="1" dirty="0"/>
          </a:p>
          <a:p>
            <a:r>
              <a:rPr lang="en-US" dirty="0"/>
              <a:t>ESCWA (2009</a:t>
            </a:r>
            <a:r>
              <a:rPr lang="en-US" dirty="0" smtClean="0"/>
              <a:t>), </a:t>
            </a:r>
            <a:r>
              <a:rPr lang="en-US" i="1" dirty="0"/>
              <a:t>Impact of ICT on Community Development in ESCWA Member </a:t>
            </a:r>
            <a:r>
              <a:rPr lang="en-US" i="1" dirty="0" smtClean="0"/>
              <a:t>Countries</a:t>
            </a:r>
            <a:r>
              <a:rPr lang="en-US" dirty="0" smtClean="0"/>
              <a:t>, </a:t>
            </a:r>
            <a:r>
              <a:rPr lang="en-US" dirty="0"/>
              <a:t>E/ESCWA/ICTD/2009/15</a:t>
            </a:r>
          </a:p>
          <a:p>
            <a:r>
              <a:rPr lang="en-US" dirty="0" smtClean="0"/>
              <a:t>ESCWA (2011), </a:t>
            </a:r>
            <a:r>
              <a:rPr lang="en-US" i="1" dirty="0" smtClean="0"/>
              <a:t>Regional profile of the information society in Western Asia, 2011, </a:t>
            </a:r>
            <a:r>
              <a:rPr lang="en-US" dirty="0" smtClean="0"/>
              <a:t>E/ESCWA/ICTD/2011/4</a:t>
            </a:r>
            <a:endParaRPr lang="en-US" dirty="0"/>
          </a:p>
          <a:p>
            <a:r>
              <a:rPr lang="en-US" dirty="0" smtClean="0"/>
              <a:t>ITU (2012), </a:t>
            </a:r>
            <a:r>
              <a:rPr lang="en-US" i="1" dirty="0"/>
              <a:t>Digital Arabic </a:t>
            </a:r>
            <a:r>
              <a:rPr lang="en-US" i="1" dirty="0" smtClean="0"/>
              <a:t>Content Background Paper, </a:t>
            </a:r>
            <a:r>
              <a:rPr lang="en-US" dirty="0" smtClean="0"/>
              <a:t>Connect </a:t>
            </a:r>
            <a:r>
              <a:rPr lang="en-US" dirty="0"/>
              <a:t>Arab </a:t>
            </a:r>
            <a:r>
              <a:rPr lang="en-US" dirty="0" smtClean="0"/>
              <a:t>Summit, 5-7 </a:t>
            </a:r>
            <a:r>
              <a:rPr lang="en-US" dirty="0"/>
              <a:t>March </a:t>
            </a:r>
            <a:r>
              <a:rPr lang="en-US" dirty="0" smtClean="0"/>
              <a:t>2012, Doha</a:t>
            </a:r>
            <a:r>
              <a:rPr lang="en-US" dirty="0"/>
              <a:t>, </a:t>
            </a:r>
            <a:r>
              <a:rPr lang="en-US" dirty="0" smtClean="0"/>
              <a:t>Qatar</a:t>
            </a:r>
          </a:p>
          <a:p>
            <a:r>
              <a:rPr lang="en-US" dirty="0" smtClean="0"/>
              <a:t>ITU(2012), </a:t>
            </a:r>
            <a:r>
              <a:rPr lang="en-US" i="1" dirty="0" smtClean="0"/>
              <a:t>Final Summit Communiqué, </a:t>
            </a:r>
            <a:r>
              <a:rPr lang="en-US" dirty="0"/>
              <a:t>Connect Arab </a:t>
            </a:r>
            <a:r>
              <a:rPr lang="en-US" dirty="0" smtClean="0"/>
              <a:t>Summit, </a:t>
            </a:r>
            <a:r>
              <a:rPr lang="en-US" dirty="0"/>
              <a:t>5-7 March 2012, Doha, </a:t>
            </a:r>
            <a:r>
              <a:rPr lang="en-US" dirty="0" smtClean="0"/>
              <a:t>Qatar</a:t>
            </a:r>
          </a:p>
          <a:p>
            <a:r>
              <a:rPr lang="en-US" dirty="0" smtClean="0"/>
              <a:t>UNCTAD (2011), </a:t>
            </a:r>
            <a:r>
              <a:rPr lang="en-US" i="1" dirty="0"/>
              <a:t>Measuring the </a:t>
            </a:r>
            <a:r>
              <a:rPr lang="en-US" i="1" dirty="0" smtClean="0"/>
              <a:t>Impacts of </a:t>
            </a:r>
            <a:r>
              <a:rPr lang="en-US" i="1" dirty="0"/>
              <a:t>Information </a:t>
            </a:r>
            <a:r>
              <a:rPr lang="en-US" i="1" dirty="0" smtClean="0"/>
              <a:t>and Communication Technology </a:t>
            </a:r>
            <a:r>
              <a:rPr lang="en-US" i="1" dirty="0"/>
              <a:t>for </a:t>
            </a:r>
            <a:r>
              <a:rPr lang="en-US" i="1" dirty="0" smtClean="0"/>
              <a:t>Development, </a:t>
            </a:r>
            <a:r>
              <a:rPr lang="en-US" dirty="0" smtClean="0"/>
              <a:t>UNCTAD/DTL/STICT/2011/1</a:t>
            </a:r>
            <a:endParaRPr lang="en-US" i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9831287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280" y="2574032"/>
            <a:ext cx="80772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i="1" dirty="0" smtClean="0"/>
              <a:t>Thank you!</a:t>
            </a:r>
            <a:br>
              <a:rPr lang="en-US" sz="4900" b="1" i="1" dirty="0" smtClean="0"/>
            </a:br>
            <a:r>
              <a:rPr lang="en-US" sz="3100" i="1" dirty="0"/>
              <a:t>m</a:t>
            </a:r>
            <a:r>
              <a:rPr lang="en-US" sz="3100" i="1" dirty="0" smtClean="0"/>
              <a:t>ansour.farah@gmail.com</a:t>
            </a:r>
            <a:endParaRPr lang="en-US" sz="4000" i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 June 2012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Farah - </a:t>
            </a:r>
            <a:r>
              <a:rPr lang="en-US" i="1" smtClean="0"/>
              <a:t>Measuring DAC</a:t>
            </a:r>
            <a:endParaRPr lang="en-US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56498548"/>
      </p:ext>
    </p:extLst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95400" y="2363450"/>
            <a:ext cx="6781800" cy="380875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7200" dirty="0" smtClean="0"/>
              <a:t>Introduction</a:t>
            </a:r>
            <a:endParaRPr lang="en-US" sz="72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4191000" y="0"/>
            <a:ext cx="7765662" cy="16476125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Digital content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596413"/>
            <a:ext cx="8077200" cy="4496883"/>
          </a:xfrm>
        </p:spPr>
        <p:txBody>
          <a:bodyPr>
            <a:normAutofit fontScale="92500" lnSpcReduction="10000"/>
          </a:bodyPr>
          <a:lstStyle/>
          <a:p>
            <a:r>
              <a:rPr lang="en-US" sz="2800" i="1" dirty="0" smtClean="0"/>
              <a:t>Digital content:</a:t>
            </a:r>
            <a:r>
              <a:rPr lang="en-US" sz="2800" dirty="0" smtClean="0"/>
              <a:t> data, information and knowledge available on digital media, mainly online</a:t>
            </a:r>
          </a:p>
          <a:p>
            <a:r>
              <a:rPr lang="en-US" sz="2800" i="1" dirty="0" smtClean="0"/>
              <a:t>Various forms:</a:t>
            </a:r>
            <a:r>
              <a:rPr lang="en-US" sz="2800" dirty="0" smtClean="0"/>
              <a:t> </a:t>
            </a:r>
            <a:r>
              <a:rPr lang="en-GB" sz="2800" dirty="0"/>
              <a:t>text, </a:t>
            </a:r>
            <a:r>
              <a:rPr lang="en-GB" sz="2800" dirty="0" smtClean="0"/>
              <a:t>charts, </a:t>
            </a:r>
            <a:r>
              <a:rPr lang="en-US" sz="2800" dirty="0" smtClean="0"/>
              <a:t>maps, </a:t>
            </a:r>
            <a:r>
              <a:rPr lang="en-GB" sz="2800" dirty="0" smtClean="0"/>
              <a:t>animations, images, </a:t>
            </a:r>
            <a:r>
              <a:rPr lang="en-GB" sz="2800" dirty="0"/>
              <a:t>audio, </a:t>
            </a:r>
            <a:r>
              <a:rPr lang="en-GB" sz="2800" dirty="0" smtClean="0"/>
              <a:t>video, </a:t>
            </a:r>
            <a:r>
              <a:rPr lang="en-US" sz="2800" dirty="0" smtClean="0"/>
              <a:t>...</a:t>
            </a:r>
          </a:p>
          <a:p>
            <a:r>
              <a:rPr lang="en-US" sz="2800" i="1" dirty="0" smtClean="0"/>
              <a:t>All sectors: </a:t>
            </a:r>
            <a:r>
              <a:rPr lang="en-US" sz="2800" dirty="0" smtClean="0"/>
              <a:t>government, education, trade &amp; commerce, health, media, culture, entertainment, tourism, etc…</a:t>
            </a:r>
            <a:endParaRPr lang="en-US" sz="2800" i="1" dirty="0"/>
          </a:p>
          <a:p>
            <a:r>
              <a:rPr lang="en-US" sz="2800" i="1" dirty="0" smtClean="0"/>
              <a:t>Content generation </a:t>
            </a:r>
            <a:r>
              <a:rPr lang="en-US" sz="2800" dirty="0" smtClean="0"/>
              <a:t>through a variety of ICT tools &amp; applications and in all fields, at increasingly rapid rates, with instant dissemination</a:t>
            </a:r>
          </a:p>
          <a:p>
            <a:r>
              <a:rPr lang="en-GB" sz="2800" i="1" dirty="0" smtClean="0"/>
              <a:t>Convergence and integration </a:t>
            </a:r>
            <a:r>
              <a:rPr lang="en-GB" sz="2800" dirty="0" smtClean="0"/>
              <a:t>of news, publications, TV, radio, music and cinema, in a </a:t>
            </a:r>
            <a:r>
              <a:rPr lang="en-GB" sz="2800" dirty="0"/>
              <a:t>digital world</a:t>
            </a:r>
            <a:endParaRPr lang="en-US" sz="2800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39922440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Importance of measuring content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sz="2800" dirty="0" smtClean="0"/>
              <a:t>The digital </a:t>
            </a:r>
            <a:r>
              <a:rPr lang="en-GB" sz="2800" dirty="0"/>
              <a:t>divide </a:t>
            </a:r>
            <a:r>
              <a:rPr lang="en-GB" sz="2800" dirty="0" smtClean="0"/>
              <a:t>is essentially a content divide</a:t>
            </a:r>
            <a:endParaRPr lang="en-US" sz="2800" dirty="0"/>
          </a:p>
          <a:p>
            <a:r>
              <a:rPr lang="en-US" sz="2800" dirty="0"/>
              <a:t>Need to </a:t>
            </a:r>
            <a:r>
              <a:rPr lang="en-US" sz="2800" dirty="0" smtClean="0"/>
              <a:t>compare various countries, regions, economies </a:t>
            </a:r>
            <a:r>
              <a:rPr lang="en-US" sz="2800" dirty="0"/>
              <a:t>and </a:t>
            </a:r>
            <a:r>
              <a:rPr lang="en-US" sz="2800" dirty="0" smtClean="0"/>
              <a:t>cultures with respect to digital content</a:t>
            </a:r>
          </a:p>
          <a:p>
            <a:r>
              <a:rPr lang="en-US" sz="2800" dirty="0" smtClean="0"/>
              <a:t>Need to </a:t>
            </a:r>
            <a:r>
              <a:rPr lang="en-US" sz="2800" dirty="0" smtClean="0"/>
              <a:t>formulate evidence-based </a:t>
            </a:r>
            <a:r>
              <a:rPr lang="en-US" sz="2800" dirty="0" smtClean="0"/>
              <a:t>development policies and comprehensive strategies for reducing the digital divide</a:t>
            </a:r>
          </a:p>
          <a:p>
            <a:r>
              <a:rPr lang="en-US" sz="2800" dirty="0" smtClean="0"/>
              <a:t>Need to measure progress in implementing policies and strategies and attaining objectives, including digital content development goals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82652486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95400" y="2363450"/>
            <a:ext cx="6781800" cy="380875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7200" dirty="0" smtClean="0"/>
              <a:t>Measuring multilingual content</a:t>
            </a:r>
            <a:endParaRPr lang="en-US" sz="72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4191000" y="0"/>
            <a:ext cx="7765662" cy="16476125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7348473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Difficulties in measuring content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/>
              <a:t>No digital content indicators included in the internationally agreed “Core ICT Indicators”</a:t>
            </a:r>
            <a:endParaRPr lang="en-US" sz="2800" dirty="0"/>
          </a:p>
          <a:p>
            <a:r>
              <a:rPr lang="en-US" sz="2800" dirty="0" smtClean="0"/>
              <a:t>Data regarding digital content spreads widely on the Internet and requires special tools to extract</a:t>
            </a:r>
          </a:p>
          <a:p>
            <a:r>
              <a:rPr lang="en-US" sz="2800" dirty="0" smtClean="0"/>
              <a:t>The multilingual, multimodal, </a:t>
            </a:r>
            <a:r>
              <a:rPr lang="en-US" sz="2800" dirty="0" err="1" smtClean="0"/>
              <a:t>multisectoral</a:t>
            </a:r>
            <a:r>
              <a:rPr lang="en-US" sz="2800" dirty="0" smtClean="0"/>
              <a:t> and multifunctional nature of content renders measurement an elaborate task</a:t>
            </a:r>
          </a:p>
          <a:p>
            <a:r>
              <a:rPr lang="en-US" sz="2800" dirty="0" smtClean="0"/>
              <a:t>Each form/type of digital content may require specific indicators and methodologies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70315892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Picture 5" descr="Top 10 Internet Language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600" y="476672"/>
            <a:ext cx="7704856" cy="590465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338892613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8144"/>
            <a:ext cx="7848872" cy="11430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</a:rPr>
              <a:t>Top Ten Languages Used in 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</a:rPr>
              <a:t>the Web</a:t>
            </a:r>
            <a:endParaRPr lang="en-US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 June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53232025"/>
              </p:ext>
            </p:extLst>
          </p:nvPr>
        </p:nvGraphicFramePr>
        <p:xfrm>
          <a:off x="683568" y="1124744"/>
          <a:ext cx="8244408" cy="4838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3622"/>
                <a:gridCol w="1506698"/>
                <a:gridCol w="1240546"/>
                <a:gridCol w="1374514"/>
                <a:gridCol w="1273372"/>
                <a:gridCol w="1475656"/>
              </a:tblGrid>
              <a:tr h="1056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Top 10 Languages</a:t>
                      </a:r>
                      <a:br>
                        <a:rPr lang="en-US" sz="1600" dirty="0">
                          <a:effectLst/>
                        </a:rPr>
                      </a:br>
                      <a:r>
                        <a:rPr lang="en-US" sz="1600" dirty="0">
                          <a:effectLst/>
                        </a:rPr>
                        <a:t>in the Internet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Internet Users by Language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Internet Penetration by Language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Growth in Internet (2000 - 2011)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Internet Users % of Total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World Population for this Language – (</a:t>
                      </a:r>
                      <a:r>
                        <a:rPr lang="en-US" sz="1400" dirty="0" smtClean="0">
                          <a:effectLst/>
                        </a:rPr>
                        <a:t>2011)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52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  <a:hlinkClick r:id="rId2"/>
                        </a:rPr>
                        <a:t>English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565,004,126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43.4 %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01.4 %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26.8 %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1,302,275,670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52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  <a:hlinkClick r:id="rId3"/>
                        </a:rPr>
                        <a:t>Chinese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509,965,013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37.2 %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1,478.7 %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24.2 %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1,372,226,042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32988">
                <a:tc>
                  <a:txBody>
                    <a:bodyPr/>
                    <a:lstStyle/>
                    <a:p>
                      <a:r>
                        <a:rPr lang="en-US" sz="1800" u="sng" dirty="0">
                          <a:effectLst/>
                          <a:hlinkClick r:id="rId4"/>
                        </a:rPr>
                        <a:t>Spanish</a:t>
                      </a:r>
                      <a:endParaRPr lang="en-US" sz="2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164,968,742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39.0 %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807.4 %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7.8 %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423,085,806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32988">
                <a:tc>
                  <a:txBody>
                    <a:bodyPr/>
                    <a:lstStyle/>
                    <a:p>
                      <a:r>
                        <a:rPr lang="en-US" sz="1800" u="sng" dirty="0">
                          <a:effectLst/>
                          <a:hlinkClick r:id="rId5"/>
                        </a:rPr>
                        <a:t>Japanese</a:t>
                      </a:r>
                      <a:endParaRPr lang="en-US" sz="2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99,182,000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78.4 %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110.7 %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4.7 %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126,475,664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32988">
                <a:tc>
                  <a:txBody>
                    <a:bodyPr/>
                    <a:lstStyle/>
                    <a:p>
                      <a:r>
                        <a:rPr lang="en-US" sz="1800" u="sng" dirty="0">
                          <a:effectLst/>
                          <a:hlinkClick r:id="rId6"/>
                        </a:rPr>
                        <a:t>Portuguese</a:t>
                      </a:r>
                      <a:endParaRPr lang="en-US" sz="2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82,586,600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32.5 %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990.1 %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3.9 %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253,947,594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32988">
                <a:tc>
                  <a:txBody>
                    <a:bodyPr/>
                    <a:lstStyle/>
                    <a:p>
                      <a:r>
                        <a:rPr lang="en-US" sz="1800" u="sng" dirty="0">
                          <a:effectLst/>
                          <a:hlinkClick r:id="rId7"/>
                        </a:rPr>
                        <a:t>German</a:t>
                      </a:r>
                      <a:endParaRPr lang="en-US" sz="2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75,422,674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79.5 %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174.1 %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3.6 %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94,842,65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32988">
                <a:tc>
                  <a:txBody>
                    <a:bodyPr/>
                    <a:lstStyle/>
                    <a:p>
                      <a:r>
                        <a:rPr lang="en-US" sz="1800" u="sng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Arabic</a:t>
                      </a:r>
                      <a:endParaRPr lang="en-US" sz="2400" u="sng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</a:rPr>
                        <a:t>65,365,400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</a:rPr>
                        <a:t>18.8 %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</a:rPr>
                        <a:t>2,501.2 %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</a:rPr>
                        <a:t>3.3 %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</a:rPr>
                        <a:t>347,002,991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32988">
                <a:tc>
                  <a:txBody>
                    <a:bodyPr/>
                    <a:lstStyle/>
                    <a:p>
                      <a:r>
                        <a:rPr lang="en-US" sz="1800" u="sng" dirty="0">
                          <a:effectLst/>
                          <a:hlinkClick r:id="rId8"/>
                        </a:rPr>
                        <a:t>French</a:t>
                      </a:r>
                      <a:endParaRPr lang="en-US" sz="2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59,779,525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17.2 %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398.2 %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3.0 %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347,932,305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32988">
                <a:tc>
                  <a:txBody>
                    <a:bodyPr/>
                    <a:lstStyle/>
                    <a:p>
                      <a:r>
                        <a:rPr lang="en-US" sz="1800" u="sng" dirty="0">
                          <a:effectLst/>
                          <a:hlinkClick r:id="rId9"/>
                        </a:rPr>
                        <a:t>Russian</a:t>
                      </a:r>
                      <a:endParaRPr lang="en-US" sz="2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59,700,000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42.8 %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1,825.8 %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3.0 %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139,390,205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52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  <a:hlinkClick r:id="rId10"/>
                        </a:rPr>
                        <a:t>Korean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39,440,000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55.2 %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107.1 %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2.0 %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71,393,34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88000"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T</a:t>
                      </a:r>
                      <a:r>
                        <a:rPr lang="en-US" sz="1600" dirty="0">
                          <a:effectLst/>
                        </a:rPr>
                        <a:t>op 10 </a:t>
                      </a:r>
                      <a:r>
                        <a:rPr lang="en-US" sz="1600" dirty="0" smtClean="0">
                          <a:effectLst/>
                        </a:rPr>
                        <a:t>Lang.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1,615,957,333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36.4 %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421.2 %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82.2 %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4,442,056,069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88000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Rest </a:t>
                      </a:r>
                      <a:r>
                        <a:rPr lang="en-US" sz="1600" dirty="0" smtClean="0">
                          <a:effectLst/>
                        </a:rPr>
                        <a:t>of</a:t>
                      </a:r>
                      <a:r>
                        <a:rPr lang="en-US" sz="1600" baseline="0" dirty="0" smtClean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Lang.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350,557,483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14.6 %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588.5 %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17.8 %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2,403,553,891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32988">
                <a:tc>
                  <a:txBody>
                    <a:bodyPr/>
                    <a:lstStyle/>
                    <a:p>
                      <a:r>
                        <a:rPr lang="en-US" sz="1800" u="sng" dirty="0">
                          <a:effectLst/>
                          <a:hlinkClick r:id="rId11"/>
                        </a:rPr>
                        <a:t>World Total</a:t>
                      </a:r>
                      <a:endParaRPr lang="en-US" sz="2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2,099,926,965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30.3 %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481.7 %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100.0 %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6,930,055,15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55576" y="5993115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Source: </a:t>
            </a:r>
            <a:r>
              <a:rPr lang="en-US" i="1" u="sng" dirty="0">
                <a:hlinkClick r:id="rId12"/>
              </a:rPr>
              <a:t>http://www.internetworldstats.com/stats7.htm</a:t>
            </a:r>
            <a:endParaRPr lang="en-US" i="1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lang="en-US" dirty="0" smtClean="0"/>
              <a:t>M. Farah - </a:t>
            </a:r>
            <a:r>
              <a:rPr lang="en-US" i="1" dirty="0" smtClean="0"/>
              <a:t>Measuring DAC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1993353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heme/theme1.xml><?xml version="1.0" encoding="utf-8"?>
<a:theme xmlns:a="http://schemas.openxmlformats.org/drawingml/2006/main" name="Trai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0</TotalTime>
  <Words>2660</Words>
  <Application>Microsoft Office PowerPoint</Application>
  <PresentationFormat>On-screen Show (4:3)</PresentationFormat>
  <Paragraphs>364</Paragraphs>
  <Slides>25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Training</vt:lpstr>
      <vt:lpstr>Custom Design</vt:lpstr>
      <vt:lpstr>Measuring DAC for formulating strategies and increasing developmental impact</vt:lpstr>
      <vt:lpstr>Topics</vt:lpstr>
      <vt:lpstr>Slide 3</vt:lpstr>
      <vt:lpstr>Digital content</vt:lpstr>
      <vt:lpstr>Importance of measuring content</vt:lpstr>
      <vt:lpstr>Slide 6</vt:lpstr>
      <vt:lpstr>Difficulties in measuring content</vt:lpstr>
      <vt:lpstr>Slide 8</vt:lpstr>
      <vt:lpstr>Top Ten Languages Used in the Web</vt:lpstr>
      <vt:lpstr>Slide 10</vt:lpstr>
      <vt:lpstr>Previous work on e-content indicators</vt:lpstr>
      <vt:lpstr>Proposed set of DAC indicators</vt:lpstr>
      <vt:lpstr>Volume indicators</vt:lpstr>
      <vt:lpstr>Usage indicators</vt:lpstr>
      <vt:lpstr>Types and forms indicators</vt:lpstr>
      <vt:lpstr>Enabling environment indicators</vt:lpstr>
      <vt:lpstr>Sectoral development indicators</vt:lpstr>
      <vt:lpstr>Slide 18</vt:lpstr>
      <vt:lpstr>Stages of ICT/content development</vt:lpstr>
      <vt:lpstr>Measurements in stages</vt:lpstr>
      <vt:lpstr>Slide 21</vt:lpstr>
      <vt:lpstr>What next? (1)</vt:lpstr>
      <vt:lpstr>What next? (2)</vt:lpstr>
      <vt:lpstr>References</vt:lpstr>
      <vt:lpstr>Thank you! mansour.farah@gmail.com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2012-06-05T07:56:05Z</dcterms:created>
  <dcterms:modified xsi:type="dcterms:W3CDTF">2012-06-08T13:10:08Z</dcterms:modified>
</cp:coreProperties>
</file>