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6" r:id="rId2"/>
    <p:sldId id="518" r:id="rId3"/>
    <p:sldId id="512" r:id="rId4"/>
    <p:sldId id="513" r:id="rId5"/>
    <p:sldId id="514" r:id="rId6"/>
    <p:sldId id="515" r:id="rId7"/>
    <p:sldId id="516" r:id="rId8"/>
    <p:sldId id="517" r:id="rId9"/>
    <p:sldId id="476" r:id="rId10"/>
    <p:sldId id="508" r:id="rId11"/>
    <p:sldId id="511" r:id="rId12"/>
  </p:sldIdLst>
  <p:sldSz cx="9144000" cy="6858000" type="screen4x3"/>
  <p:notesSz cx="6986588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8CD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615" autoAdjust="0"/>
    <p:restoredTop sz="86398" autoAdjust="0"/>
  </p:normalViewPr>
  <p:slideViewPr>
    <p:cSldViewPr>
      <p:cViewPr>
        <p:scale>
          <a:sx n="70" d="100"/>
          <a:sy n="70" d="100"/>
        </p:scale>
        <p:origin x="-81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249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chael:Work:COUNTRY:South%20Africa:RSA%20BackUpData%20May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ichael:Work:COUNTRY:South%20Africa:RSA%20BackUpData%20May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'DSL prices'!$B$1</c:f>
              <c:strCache>
                <c:ptCount val="1"/>
                <c:pt idx="0">
                  <c:v>Fixed broadband price per month, PPP, 2012</c:v>
                </c:pt>
              </c:strCache>
            </c:strRef>
          </c:tx>
          <c:spPr>
            <a:solidFill>
              <a:srgbClr val="3366FF"/>
            </a:solidFill>
          </c:spPr>
          <c:dLbls>
            <c:dLbl>
              <c:idx val="0"/>
              <c:layout/>
              <c:dLblPos val="inEnd"/>
              <c:showVal val="1"/>
            </c:dLbl>
            <c:dLbl>
              <c:idx val="1"/>
              <c:layout/>
              <c:dLblPos val="inEnd"/>
              <c:showVal val="1"/>
            </c:dLbl>
            <c:dLbl>
              <c:idx val="2"/>
              <c:layout/>
              <c:dLblPos val="inEnd"/>
              <c:showVal val="1"/>
            </c:dLbl>
            <c:dLbl>
              <c:idx val="3"/>
              <c:layout/>
              <c:dLblPos val="inEnd"/>
              <c:showVal val="1"/>
            </c:dLbl>
            <c:dLbl>
              <c:idx val="4"/>
              <c:layout/>
              <c:dLblPos val="inEnd"/>
              <c:showVal val="1"/>
            </c:dLbl>
            <c:dLbl>
              <c:idx val="5"/>
              <c:layout/>
              <c:dLblPos val="inEnd"/>
              <c:showVal val="1"/>
            </c:dLbl>
            <c:showVal val="1"/>
          </c:dLbls>
          <c:cat>
            <c:strRef>
              <c:f>'DSL prices'!$A$2:$A$8</c:f>
              <c:strCache>
                <c:ptCount val="6"/>
                <c:pt idx="0">
                  <c:v>Morocco</c:v>
                </c:pt>
                <c:pt idx="1">
                  <c:v>Vietnam</c:v>
                </c:pt>
                <c:pt idx="2">
                  <c:v>Brazil</c:v>
                </c:pt>
                <c:pt idx="3">
                  <c:v>Turkey</c:v>
                </c:pt>
                <c:pt idx="4">
                  <c:v>Mauritius</c:v>
                </c:pt>
                <c:pt idx="5">
                  <c:v>South Africa</c:v>
                </c:pt>
              </c:strCache>
            </c:strRef>
          </c:cat>
          <c:val>
            <c:numRef>
              <c:f>'DSL prices'!$B$2:$B$8</c:f>
              <c:numCache>
                <c:formatCode>_(* #,##0.00_);_(* \(#,##0.00\);_(* "-"??_);_(@_)</c:formatCode>
                <c:ptCount val="6"/>
                <c:pt idx="0">
                  <c:v>20.02022244691608</c:v>
                </c:pt>
                <c:pt idx="1">
                  <c:v>17.750519291441826</c:v>
                </c:pt>
                <c:pt idx="2">
                  <c:v>22.093023255813932</c:v>
                </c:pt>
                <c:pt idx="3">
                  <c:v>40.329218106995924</c:v>
                </c:pt>
                <c:pt idx="4">
                  <c:v>47.424026590693174</c:v>
                </c:pt>
                <c:pt idx="5">
                  <c:v>97.711927981995657</c:v>
                </c:pt>
              </c:numCache>
            </c:numRef>
          </c:val>
        </c:ser>
        <c:dLbls>
          <c:showVal val="1"/>
        </c:dLbls>
        <c:gapWidth val="100"/>
        <c:axId val="197232128"/>
        <c:axId val="197233664"/>
      </c:barChart>
      <c:lineChart>
        <c:grouping val="standard"/>
        <c:ser>
          <c:idx val="1"/>
          <c:order val="1"/>
          <c:tx>
            <c:strRef>
              <c:f>'DSL prices'!$C$1</c:f>
              <c:strCache>
                <c:ptCount val="1"/>
                <c:pt idx="0">
                  <c:v>Fixed broadband price per 1 Mbit/s, month, PPP, 2012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8188204415624505E-2"/>
                  <c:y val="-0.14476190476190517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6.0543718799855886E-2"/>
                  <c:y val="-9.7143044619422594E-2"/>
                </c:manualLayout>
              </c:layout>
              <c:dLblPos val="r"/>
              <c:showVal val="1"/>
            </c:dLbl>
            <c:dLbl>
              <c:idx val="2"/>
              <c:layout/>
              <c:dLblPos val="t"/>
              <c:showVal val="1"/>
            </c:dLbl>
            <c:dLbl>
              <c:idx val="3"/>
              <c:layout/>
              <c:dLblPos val="t"/>
              <c:showVal val="1"/>
            </c:dLbl>
            <c:dLbl>
              <c:idx val="4"/>
              <c:layout/>
              <c:dLblPos val="t"/>
              <c:showVal val="1"/>
            </c:dLbl>
            <c:dLbl>
              <c:idx val="5"/>
              <c:layout/>
              <c:dLblPos val="t"/>
              <c:showVal val="1"/>
            </c:dLbl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'DSL prices'!$A$2:$A$8</c:f>
              <c:strCache>
                <c:ptCount val="6"/>
                <c:pt idx="0">
                  <c:v>Morocco</c:v>
                </c:pt>
                <c:pt idx="1">
                  <c:v>Vietnam</c:v>
                </c:pt>
                <c:pt idx="2">
                  <c:v>Brazil</c:v>
                </c:pt>
                <c:pt idx="3">
                  <c:v>Turkey</c:v>
                </c:pt>
                <c:pt idx="4">
                  <c:v>Mauritius</c:v>
                </c:pt>
                <c:pt idx="5">
                  <c:v>South Africa</c:v>
                </c:pt>
              </c:strCache>
            </c:strRef>
          </c:cat>
          <c:val>
            <c:numRef>
              <c:f>'DSL prices'!$C$2:$C$8</c:f>
              <c:numCache>
                <c:formatCode>_(* #,##0.00_);_(* \(#,##0.00\);_(* "-"??_);_(@_)</c:formatCode>
                <c:ptCount val="6"/>
                <c:pt idx="0">
                  <c:v>5.0050556117290155</c:v>
                </c:pt>
                <c:pt idx="1">
                  <c:v>11.55632766369914</c:v>
                </c:pt>
                <c:pt idx="2">
                  <c:v>22.093023255813932</c:v>
                </c:pt>
                <c:pt idx="3">
                  <c:v>40.329218106995924</c:v>
                </c:pt>
                <c:pt idx="4">
                  <c:v>47.424026590693174</c:v>
                </c:pt>
                <c:pt idx="5">
                  <c:v>97.711927981995657</c:v>
                </c:pt>
              </c:numCache>
            </c:numRef>
          </c:val>
        </c:ser>
        <c:dLbls>
          <c:showVal val="1"/>
        </c:dLbls>
        <c:marker val="1"/>
        <c:axId val="197298432"/>
        <c:axId val="197296896"/>
      </c:lineChart>
      <c:catAx>
        <c:axId val="197232128"/>
        <c:scaling>
          <c:orientation val="minMax"/>
        </c:scaling>
        <c:axPos val="b"/>
        <c:tickLblPos val="nextTo"/>
        <c:crossAx val="197233664"/>
        <c:crosses val="autoZero"/>
        <c:auto val="1"/>
        <c:lblAlgn val="ctr"/>
        <c:lblOffset val="100"/>
      </c:catAx>
      <c:valAx>
        <c:axId val="197233664"/>
        <c:scaling>
          <c:orientation val="minMax"/>
          <c:max val="100"/>
        </c:scaling>
        <c:delete val="1"/>
        <c:axPos val="l"/>
        <c:majorGridlines/>
        <c:numFmt formatCode="_(* #,##0_);_(* \(#,##0\);_(* &quot;-&quot;_);_(@_)" sourceLinked="0"/>
        <c:tickLblPos val="none"/>
        <c:crossAx val="197232128"/>
        <c:crosses val="autoZero"/>
        <c:crossBetween val="between"/>
        <c:majorUnit val="25"/>
      </c:valAx>
      <c:valAx>
        <c:axId val="197296896"/>
        <c:scaling>
          <c:orientation val="minMax"/>
          <c:max val="100"/>
          <c:min val="-25"/>
        </c:scaling>
        <c:delete val="1"/>
        <c:axPos val="r"/>
        <c:numFmt formatCode="_(* #,##0_);_(* \(#,##0\);_(* &quot;-&quot;_);_(@_)" sourceLinked="0"/>
        <c:tickLblPos val="none"/>
        <c:crossAx val="197298432"/>
        <c:crosses val="max"/>
        <c:crossBetween val="between"/>
        <c:majorUnit val="25"/>
      </c:valAx>
      <c:catAx>
        <c:axId val="197298432"/>
        <c:scaling>
          <c:orientation val="minMax"/>
        </c:scaling>
        <c:delete val="1"/>
        <c:axPos val="b"/>
        <c:tickLblPos val="none"/>
        <c:crossAx val="197296896"/>
        <c:crosses val="autoZero"/>
        <c:auto val="1"/>
        <c:lblAlgn val="ctr"/>
        <c:lblOffset val="100"/>
      </c:catAx>
    </c:plotArea>
    <c:legend>
      <c:legendPos val="t"/>
      <c:layout>
        <c:manualLayout>
          <c:xMode val="edge"/>
          <c:yMode val="edge"/>
          <c:x val="0.107946837527662"/>
          <c:y val="4.285714285714283E-2"/>
          <c:w val="0.67588479748855024"/>
          <c:h val="7.1406449193850821E-2"/>
        </c:manualLayout>
      </c:layout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</c:chart>
  <c:txPr>
    <a:bodyPr/>
    <a:lstStyle/>
    <a:p>
      <a:pPr>
        <a:defRPr sz="1800">
          <a:latin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'MobileBB prices'!$B$1</c:f>
              <c:strCache>
                <c:ptCount val="1"/>
                <c:pt idx="0">
                  <c:v>Monthly price, 1GB minimum, PPP, 2012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'MobileBB prices'!$A$2:$A$12</c:f>
              <c:strCache>
                <c:ptCount val="11"/>
                <c:pt idx="0">
                  <c:v>Morocco**</c:v>
                </c:pt>
                <c:pt idx="1">
                  <c:v>France (Free)*/**</c:v>
                </c:pt>
                <c:pt idx="2">
                  <c:v>Vietnam</c:v>
                </c:pt>
                <c:pt idx="3">
                  <c:v>France (Orange)*/**</c:v>
                </c:pt>
                <c:pt idx="4">
                  <c:v>South Africa (Vodacom)</c:v>
                </c:pt>
                <c:pt idx="5">
                  <c:v>Turkey</c:v>
                </c:pt>
                <c:pt idx="6">
                  <c:v>Brazil**</c:v>
                </c:pt>
                <c:pt idx="7">
                  <c:v>South Africa (8ta)</c:v>
                </c:pt>
                <c:pt idx="8">
                  <c:v>Mauritius</c:v>
                </c:pt>
                <c:pt idx="9">
                  <c:v>South Africa (CellC)</c:v>
                </c:pt>
                <c:pt idx="10">
                  <c:v>South Africa (MTN)</c:v>
                </c:pt>
              </c:strCache>
            </c:strRef>
          </c:cat>
          <c:val>
            <c:numRef>
              <c:f>'MobileBB prices'!$B$2:$B$12</c:f>
              <c:numCache>
                <c:formatCode>_(* #,##0.00_);_(* \(#,##0.00\);_(* "-"??_);_(@_)</c:formatCode>
                <c:ptCount val="11"/>
                <c:pt idx="0">
                  <c:v>20.02022244691608</c:v>
                </c:pt>
                <c:pt idx="1">
                  <c:v>17.766666666666669</c:v>
                </c:pt>
                <c:pt idx="2">
                  <c:v>11.833679527627924</c:v>
                </c:pt>
                <c:pt idx="3">
                  <c:v>32.222222222222257</c:v>
                </c:pt>
                <c:pt idx="4">
                  <c:v>18.56714178544636</c:v>
                </c:pt>
                <c:pt idx="5">
                  <c:v>23.868312757201629</c:v>
                </c:pt>
                <c:pt idx="6">
                  <c:v>49.77851605758589</c:v>
                </c:pt>
                <c:pt idx="7">
                  <c:v>39.384846211552833</c:v>
                </c:pt>
                <c:pt idx="8">
                  <c:v>29.617758784425476</c:v>
                </c:pt>
                <c:pt idx="9">
                  <c:v>41.072768192048031</c:v>
                </c:pt>
                <c:pt idx="10">
                  <c:v>54.201050262565651</c:v>
                </c:pt>
              </c:numCache>
            </c:numRef>
          </c:val>
        </c:ser>
        <c:ser>
          <c:idx val="1"/>
          <c:order val="1"/>
          <c:tx>
            <c:strRef>
              <c:f>'MobileBB prices'!$C$1</c:f>
              <c:strCache>
                <c:ptCount val="1"/>
                <c:pt idx="0">
                  <c:v>Price per GB, PPP, 2012</c:v>
                </c:pt>
              </c:strCache>
            </c:strRef>
          </c:tx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'MobileBB prices'!$A$2:$A$12</c:f>
              <c:strCache>
                <c:ptCount val="11"/>
                <c:pt idx="0">
                  <c:v>Morocco**</c:v>
                </c:pt>
                <c:pt idx="1">
                  <c:v>France (Free)*/**</c:v>
                </c:pt>
                <c:pt idx="2">
                  <c:v>Vietnam</c:v>
                </c:pt>
                <c:pt idx="3">
                  <c:v>France (Orange)*/**</c:v>
                </c:pt>
                <c:pt idx="4">
                  <c:v>South Africa (Vodacom)</c:v>
                </c:pt>
                <c:pt idx="5">
                  <c:v>Turkey</c:v>
                </c:pt>
                <c:pt idx="6">
                  <c:v>Brazil**</c:v>
                </c:pt>
                <c:pt idx="7">
                  <c:v>South Africa (8ta)</c:v>
                </c:pt>
                <c:pt idx="8">
                  <c:v>Mauritius</c:v>
                </c:pt>
                <c:pt idx="9">
                  <c:v>South Africa (CellC)</c:v>
                </c:pt>
                <c:pt idx="10">
                  <c:v>South Africa (MTN)</c:v>
                </c:pt>
              </c:strCache>
            </c:strRef>
          </c:cat>
          <c:val>
            <c:numRef>
              <c:f>'MobileBB prices'!$C$2:$C$12</c:f>
              <c:numCache>
                <c:formatCode>_(* #,##0.00_);_(* \(#,##0.00\);_(* "-"??_);_(@_)</c:formatCode>
                <c:ptCount val="11"/>
                <c:pt idx="0">
                  <c:v>4.0040444893832152</c:v>
                </c:pt>
                <c:pt idx="1">
                  <c:v>5.9222222222222234</c:v>
                </c:pt>
                <c:pt idx="2">
                  <c:v>9.8613996063565938</c:v>
                </c:pt>
                <c:pt idx="3">
                  <c:v>16.111111111111128</c:v>
                </c:pt>
                <c:pt idx="4">
                  <c:v>18.56714178544636</c:v>
                </c:pt>
                <c:pt idx="5">
                  <c:v>23.868312757201629</c:v>
                </c:pt>
                <c:pt idx="6">
                  <c:v>24.889258028792927</c:v>
                </c:pt>
                <c:pt idx="7">
                  <c:v>26.256564141035259</c:v>
                </c:pt>
                <c:pt idx="8">
                  <c:v>29.617758784425476</c:v>
                </c:pt>
                <c:pt idx="9">
                  <c:v>41.072768192048031</c:v>
                </c:pt>
                <c:pt idx="10">
                  <c:v>54.201050262565651</c:v>
                </c:pt>
              </c:numCache>
            </c:numRef>
          </c:val>
        </c:ser>
        <c:dLbls>
          <c:showVal val="1"/>
        </c:dLbls>
        <c:axId val="197314048"/>
        <c:axId val="197315584"/>
      </c:barChart>
      <c:catAx>
        <c:axId val="197314048"/>
        <c:scaling>
          <c:orientation val="minMax"/>
        </c:scaling>
        <c:axPos val="b"/>
        <c:tickLblPos val="nextTo"/>
        <c:crossAx val="197315584"/>
        <c:crosses val="autoZero"/>
        <c:auto val="1"/>
        <c:lblAlgn val="ctr"/>
        <c:lblOffset val="100"/>
      </c:catAx>
      <c:valAx>
        <c:axId val="197315584"/>
        <c:scaling>
          <c:orientation val="minMax"/>
        </c:scaling>
        <c:delete val="1"/>
        <c:axPos val="l"/>
        <c:numFmt formatCode="_(* #,##0.00_);_(* \(#,##0.00\);_(* &quot;-&quot;??_);_(@_)" sourceLinked="1"/>
        <c:tickLblPos val="none"/>
        <c:crossAx val="19731404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842" cy="463546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7147" y="0"/>
            <a:ext cx="3027842" cy="463546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7B0B5088-9651-4D19-A324-BB1729D2B16C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57"/>
            <a:ext cx="3027842" cy="463546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7147" y="8818557"/>
            <a:ext cx="3027842" cy="463546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07B4F23B-F639-4848-BD59-ACC0FD0318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521" cy="464185"/>
          </a:xfrm>
          <a:prstGeom prst="rect">
            <a:avLst/>
          </a:prstGeom>
        </p:spPr>
        <p:txBody>
          <a:bodyPr vert="horz" lIns="92964" tIns="46482" rIns="92964" bIns="464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7450" y="0"/>
            <a:ext cx="3027521" cy="464185"/>
          </a:xfrm>
          <a:prstGeom prst="rect">
            <a:avLst/>
          </a:prstGeom>
        </p:spPr>
        <p:txBody>
          <a:bodyPr vert="horz" lIns="92964" tIns="46482" rIns="92964" bIns="46482" rtlCol="0"/>
          <a:lstStyle>
            <a:lvl1pPr algn="r">
              <a:defRPr sz="1200"/>
            </a:lvl1pPr>
          </a:lstStyle>
          <a:p>
            <a:fld id="{D9D97200-D746-4F7E-AC31-DA14C67A1C74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3438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64" tIns="46482" rIns="92964" bIns="464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659" y="4409758"/>
            <a:ext cx="5589270" cy="4177665"/>
          </a:xfrm>
          <a:prstGeom prst="rect">
            <a:avLst/>
          </a:prstGeom>
        </p:spPr>
        <p:txBody>
          <a:bodyPr vert="horz" lIns="92964" tIns="46482" rIns="92964" bIns="464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7521" cy="464185"/>
          </a:xfrm>
          <a:prstGeom prst="rect">
            <a:avLst/>
          </a:prstGeom>
        </p:spPr>
        <p:txBody>
          <a:bodyPr vert="horz" lIns="92964" tIns="46482" rIns="92964" bIns="464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7450" y="8817904"/>
            <a:ext cx="3027521" cy="464185"/>
          </a:xfrm>
          <a:prstGeom prst="rect">
            <a:avLst/>
          </a:prstGeom>
        </p:spPr>
        <p:txBody>
          <a:bodyPr vert="horz" lIns="92964" tIns="46482" rIns="92964" bIns="46482" rtlCol="0" anchor="b"/>
          <a:lstStyle>
            <a:lvl1pPr algn="r">
              <a:defRPr sz="1200"/>
            </a:lvl1pPr>
          </a:lstStyle>
          <a:p>
            <a:fld id="{48A3A0F3-A330-43BB-B2AD-F5BA8E9D6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3A0F3-A330-43BB-B2AD-F5BA8E9D6AF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6400800" cy="1143000"/>
          </a:xfrm>
        </p:spPr>
        <p:txBody>
          <a:bodyPr wrap="square">
            <a:noAutofit/>
          </a:bodyPr>
          <a:lstStyle>
            <a:lvl1pPr algn="r">
              <a:defRPr sz="3600" b="1">
                <a:solidFill>
                  <a:srgbClr val="002060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4876800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143000"/>
            <a:ext cx="9144000" cy="1588"/>
          </a:xfrm>
          <a:prstGeom prst="line">
            <a:avLst/>
          </a:prstGeom>
          <a:ln w="158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26"/>
            <a:ext cx="1733550" cy="93297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ICT Unit Overview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6F7D5-A614-41E4-BCA1-A7777FC9F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wb320925\Desktop\CIT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" y="0"/>
            <a:ext cx="9105900" cy="2657475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0" y="2514600"/>
            <a:ext cx="9144000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85800" y="2971800"/>
            <a:ext cx="27432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4400" b="1" dirty="0" smtClean="0">
              <a:ln w="9525">
                <a:noFill/>
              </a:ln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1000" y="350520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US" sz="2000" dirty="0">
              <a:ln>
                <a:solidFill>
                  <a:schemeClr val="tx2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685800" y="4397375"/>
            <a:ext cx="8077200" cy="2232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endParaRPr lang="en-US" b="1" dirty="0">
              <a:ln w="9525">
                <a:noFill/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27432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Next Generation ICT Indicators: Challenges and Opportunities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4267200"/>
            <a:ext cx="4876800" cy="2677656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Dr Tim Kelly,</a:t>
            </a:r>
          </a:p>
          <a:p>
            <a:pPr algn="ctr"/>
            <a:r>
              <a:rPr lang="en-US" sz="3200" b="1" i="1" dirty="0" smtClean="0"/>
              <a:t>Lead ICT Policy Specialist,</a:t>
            </a:r>
            <a:br>
              <a:rPr lang="en-US" sz="3200" b="1" i="1" dirty="0" smtClean="0"/>
            </a:br>
            <a:r>
              <a:rPr lang="en-US" sz="3200" b="1" i="1" dirty="0" smtClean="0"/>
              <a:t>World Bank</a:t>
            </a:r>
          </a:p>
          <a:p>
            <a:pPr algn="ctr"/>
            <a:r>
              <a:rPr lang="en-US" sz="2400" b="1" i="1" dirty="0" smtClean="0"/>
              <a:t>ITU Regional Workshop on ICT Indicators, Sharm El-Sheikh</a:t>
            </a:r>
            <a:br>
              <a:rPr lang="en-US" sz="2400" b="1" i="1" dirty="0" smtClean="0"/>
            </a:br>
            <a:r>
              <a:rPr lang="en-US" sz="2400" b="1" i="1" dirty="0" smtClean="0"/>
              <a:t>June 8 2012</a:t>
            </a:r>
            <a:endParaRPr lang="en-US" sz="2400" b="1" i="1" dirty="0"/>
          </a:p>
        </p:txBody>
      </p:sp>
      <p:pic>
        <p:nvPicPr>
          <p:cNvPr id="10" name="Picture 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5925503"/>
            <a:ext cx="3590925" cy="8562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IC4D 2012: Main Messages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876800"/>
          </a:xfrm>
        </p:spPr>
        <p:txBody>
          <a:bodyPr/>
          <a:lstStyle/>
          <a:p>
            <a:r>
              <a:rPr lang="en-US" dirty="0" smtClean="0"/>
              <a:t>Around three-quarters of the</a:t>
            </a:r>
            <a:br>
              <a:rPr lang="en-US" dirty="0" smtClean="0"/>
            </a:br>
            <a:r>
              <a:rPr lang="en-US" dirty="0" smtClean="0"/>
              <a:t>World’s inhabitants now have </a:t>
            </a:r>
            <a:br>
              <a:rPr lang="en-US" dirty="0" smtClean="0"/>
            </a:br>
            <a:r>
              <a:rPr lang="en-US" dirty="0" smtClean="0"/>
              <a:t>access to a mobile phone</a:t>
            </a:r>
          </a:p>
          <a:p>
            <a:r>
              <a:rPr lang="en-US" dirty="0" smtClean="0"/>
              <a:t>The developing world is “more</a:t>
            </a:r>
            <a:br>
              <a:rPr lang="en-US" dirty="0" smtClean="0"/>
            </a:br>
            <a:r>
              <a:rPr lang="en-US" dirty="0" smtClean="0"/>
              <a:t>mobile” than the developed</a:t>
            </a:r>
          </a:p>
          <a:p>
            <a:r>
              <a:rPr lang="en-US" dirty="0" smtClean="0"/>
              <a:t>Mobile phones empower users</a:t>
            </a:r>
            <a:br>
              <a:rPr lang="en-US" dirty="0" smtClean="0"/>
            </a:br>
            <a:r>
              <a:rPr lang="en-US" dirty="0" smtClean="0"/>
              <a:t>enrich lifestyles and livelihoods</a:t>
            </a:r>
            <a:br>
              <a:rPr lang="en-US" dirty="0" smtClean="0"/>
            </a:br>
            <a:r>
              <a:rPr lang="en-US" dirty="0" smtClean="0"/>
              <a:t>and boost economic growth</a:t>
            </a:r>
          </a:p>
          <a:p>
            <a:r>
              <a:rPr lang="en-US" dirty="0" smtClean="0"/>
              <a:t>Near ubiquity brings new </a:t>
            </a:r>
            <a:br>
              <a:rPr lang="en-US" dirty="0" smtClean="0"/>
            </a:br>
            <a:r>
              <a:rPr lang="en-US" dirty="0" smtClean="0"/>
              <a:t>opportunities</a:t>
            </a:r>
          </a:p>
          <a:p>
            <a:r>
              <a:rPr lang="en-US" dirty="0" smtClean="0"/>
              <a:t>Engaging mobile applications for </a:t>
            </a:r>
            <a:br>
              <a:rPr lang="en-US" dirty="0" smtClean="0"/>
            </a:br>
            <a:r>
              <a:rPr lang="en-US" dirty="0" smtClean="0"/>
              <a:t>development requires an enabling </a:t>
            </a:r>
            <a:br>
              <a:rPr lang="en-US" dirty="0" smtClean="0"/>
            </a:br>
            <a:r>
              <a:rPr lang="en-US" dirty="0" smtClean="0"/>
              <a:t>ecosystem</a:t>
            </a:r>
          </a:p>
          <a:p>
            <a:r>
              <a:rPr lang="en-US" dirty="0" smtClean="0"/>
              <a:t>The mobile revolution is right at </a:t>
            </a:r>
            <a:br>
              <a:rPr lang="en-US" dirty="0" smtClean="0"/>
            </a:br>
            <a:r>
              <a:rPr lang="en-US" dirty="0" smtClean="0"/>
              <a:t>the start of its growth curve</a:t>
            </a:r>
          </a:p>
          <a:p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267200" y="1219200"/>
            <a:ext cx="4800600" cy="2438400"/>
            <a:chOff x="4038600" y="1295400"/>
            <a:chExt cx="4800600" cy="24384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4424" t="2872" r="2673" b="5221"/>
            <a:stretch>
              <a:fillRect/>
            </a:stretch>
          </p:blipFill>
          <p:spPr bwMode="auto">
            <a:xfrm>
              <a:off x="4038600" y="1295400"/>
              <a:ext cx="4800600" cy="2438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2417" t="8618" r="5740" b="22441"/>
            <a:stretch>
              <a:fillRect/>
            </a:stretch>
          </p:blipFill>
          <p:spPr bwMode="auto">
            <a:xfrm>
              <a:off x="4038600" y="1295400"/>
              <a:ext cx="2895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 l="2360" t="3170" r="7080"/>
          <a:stretch>
            <a:fillRect/>
          </a:stretch>
        </p:blipFill>
        <p:spPr bwMode="auto">
          <a:xfrm>
            <a:off x="6219825" y="3657600"/>
            <a:ext cx="29241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/>
          <p:cNvPicPr>
            <a:picLocks noChangeAspect="1"/>
          </p:cNvPicPr>
          <p:nvPr/>
        </p:nvPicPr>
        <p:blipFill>
          <a:blip r:embed="rId6" cstate="print"/>
          <a:srcRect r="40503"/>
          <a:stretch>
            <a:fillRect/>
          </a:stretch>
        </p:blipFill>
        <p:spPr bwMode="auto">
          <a:xfrm>
            <a:off x="4251448" y="3657600"/>
            <a:ext cx="2014855" cy="253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 more information 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www.worldbank.org/ict/ic4d2012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www.eTransformAfrica.org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could only collect one ICT indicators, what would it be?</a:t>
            </a:r>
          </a:p>
          <a:p>
            <a:pPr lvl="1"/>
            <a:r>
              <a:rPr lang="en-US" dirty="0" smtClean="0"/>
              <a:t>Historically</a:t>
            </a:r>
          </a:p>
          <a:p>
            <a:pPr lvl="1"/>
            <a:r>
              <a:rPr lang="en-US" dirty="0" smtClean="0"/>
              <a:t>Now</a:t>
            </a:r>
          </a:p>
          <a:p>
            <a:r>
              <a:rPr lang="en-US" dirty="0" smtClean="0"/>
              <a:t>Broadband pricing</a:t>
            </a:r>
          </a:p>
          <a:p>
            <a:pPr lvl="1"/>
            <a:r>
              <a:rPr lang="en-US" dirty="0" smtClean="0"/>
              <a:t>Fixed</a:t>
            </a:r>
          </a:p>
          <a:p>
            <a:pPr lvl="1"/>
            <a:r>
              <a:rPr lang="en-US" dirty="0" smtClean="0"/>
              <a:t>Mobile</a:t>
            </a:r>
          </a:p>
          <a:p>
            <a:r>
              <a:rPr lang="en-US" dirty="0" smtClean="0"/>
              <a:t>What indicators should we be collecting tomorrow?</a:t>
            </a:r>
          </a:p>
          <a:p>
            <a:pPr lvl="1"/>
            <a:r>
              <a:rPr lang="en-US" dirty="0" smtClean="0"/>
              <a:t>Usage</a:t>
            </a:r>
          </a:p>
          <a:p>
            <a:pPr lvl="1"/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Impact</a:t>
            </a:r>
          </a:p>
          <a:p>
            <a:pPr lvl="1"/>
            <a:r>
              <a:rPr lang="en-US" dirty="0" smtClean="0"/>
              <a:t>Price / Price margins</a:t>
            </a:r>
          </a:p>
          <a:p>
            <a:r>
              <a:rPr lang="en-US" dirty="0" smtClean="0"/>
              <a:t>World Bank (2012) Information and Communication for Development: </a:t>
            </a:r>
            <a:r>
              <a:rPr lang="en-US" dirty="0" err="1" smtClean="0"/>
              <a:t>Maximising</a:t>
            </a:r>
            <a:r>
              <a:rPr lang="en-US" dirty="0" smtClean="0"/>
              <a:t> Mobile</a:t>
            </a:r>
          </a:p>
          <a:p>
            <a:pPr lvl="1"/>
            <a:r>
              <a:rPr lang="en-US" smtClean="0"/>
              <a:t>Sneak preview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could </a:t>
            </a:r>
            <a:r>
              <a:rPr lang="en-US" dirty="0" smtClean="0"/>
              <a:t>collect only one </a:t>
            </a:r>
            <a:r>
              <a:rPr lang="en-US" dirty="0" smtClean="0"/>
              <a:t>ICT indicator, what would it be?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the 1970s, Fixed lines per 100 inhabitants</a:t>
            </a:r>
          </a:p>
          <a:p>
            <a:r>
              <a:rPr lang="en-US" sz="2400" dirty="0" smtClean="0"/>
              <a:t>In the 1980s, Fax machines per 100 inhabitants</a:t>
            </a:r>
          </a:p>
          <a:p>
            <a:r>
              <a:rPr lang="en-US" sz="2400" dirty="0" smtClean="0"/>
              <a:t>In the 1990s, Price of a 3 minute international call</a:t>
            </a:r>
          </a:p>
          <a:p>
            <a:r>
              <a:rPr lang="en-US" sz="2400" dirty="0" smtClean="0"/>
              <a:t>In the 2000s, Mobile subscriptions per 100 inhabitants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400" i="1" dirty="0" smtClean="0">
                <a:solidFill>
                  <a:srgbClr val="FF0000"/>
                </a:solidFill>
              </a:rPr>
              <a:t>So what should it be in the 2010s?</a:t>
            </a:r>
          </a:p>
          <a:p>
            <a:pPr algn="ctr">
              <a:buNone/>
            </a:pPr>
            <a:endParaRPr lang="en-US" sz="2400" dirty="0" smtClean="0"/>
          </a:p>
          <a:p>
            <a:r>
              <a:rPr lang="en-US" sz="2400" dirty="0" err="1" smtClean="0"/>
              <a:t>Smartphones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Social media users?</a:t>
            </a:r>
          </a:p>
          <a:p>
            <a:r>
              <a:rPr lang="en-US" sz="2400" dirty="0" smtClean="0"/>
              <a:t> Mobile broadband users?</a:t>
            </a:r>
          </a:p>
          <a:p>
            <a:r>
              <a:rPr lang="en-US" sz="2400" dirty="0" smtClean="0"/>
              <a:t>IP addresses?</a:t>
            </a:r>
          </a:p>
          <a:p>
            <a:r>
              <a:rPr lang="en-US" sz="2400" dirty="0" smtClean="0"/>
              <a:t>International data traffic?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</a:t>
            </a:r>
            <a:r>
              <a:rPr lang="en-US" dirty="0" smtClean="0"/>
              <a:t> Key ICT Indicator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839200" cy="4876800"/>
          </a:xfrm>
        </p:spPr>
        <p:txBody>
          <a:bodyPr/>
          <a:lstStyle/>
          <a:p>
            <a:pPr algn="ctr">
              <a:buNone/>
            </a:pPr>
            <a:r>
              <a:rPr lang="en-US" sz="2800" b="1" dirty="0" smtClean="0"/>
              <a:t>Price per 1 Mbit/s of broadband internet (fixed)</a:t>
            </a:r>
            <a:br>
              <a:rPr lang="en-US" sz="2800" b="1" dirty="0" smtClean="0"/>
            </a:br>
            <a:r>
              <a:rPr lang="en-US" sz="2800" b="1" dirty="0" smtClean="0"/>
              <a:t>Price per 1GB of data (mobile)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i="1" dirty="0" smtClean="0">
                <a:solidFill>
                  <a:srgbClr val="FF0000"/>
                </a:solidFill>
              </a:rPr>
              <a:t>Why?</a:t>
            </a:r>
          </a:p>
          <a:p>
            <a:pPr algn="ctr"/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Price is the key indicator for consumers</a:t>
            </a:r>
          </a:p>
          <a:p>
            <a:r>
              <a:rPr lang="en-US" sz="2800" dirty="0" smtClean="0"/>
              <a:t>Internet connectivity will be the platform for most ICT services (voice, data, video, mobile BB, social media etc)</a:t>
            </a:r>
          </a:p>
          <a:p>
            <a:r>
              <a:rPr lang="en-US" sz="2800" dirty="0" smtClean="0"/>
              <a:t>Broadband connectivity is critical to competitiveness</a:t>
            </a:r>
          </a:p>
          <a:p>
            <a:r>
              <a:rPr lang="en-US" sz="2800" dirty="0" smtClean="0"/>
              <a:t>Using a standard measurement (1 Mbit/s or 1GB) makes comparisons simpler and more meaningful</a:t>
            </a:r>
          </a:p>
          <a:p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smtClean="0"/>
              <a:t>10/14/2010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ICT Unit Overview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543300" y="165100"/>
            <a:ext cx="5438775" cy="56356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Fixed broadband pricing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25" y="6248400"/>
            <a:ext cx="898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i="1" dirty="0" smtClean="0"/>
              <a:t>Adapted from incumbent operator tariff info.</a:t>
            </a:r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457200" y="914400"/>
          <a:ext cx="7772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Oval Callout 10"/>
          <p:cNvSpPr/>
          <p:nvPr/>
        </p:nvSpPr>
        <p:spPr>
          <a:xfrm>
            <a:off x="2133600" y="2438400"/>
            <a:ext cx="2209800" cy="1143000"/>
          </a:xfrm>
          <a:prstGeom prst="wedgeEllipseCallout">
            <a:avLst>
              <a:gd name="adj1" fmla="val -93269"/>
              <a:gd name="adj2" fmla="val 130278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bg1"/>
                </a:solidFill>
              </a:rPr>
              <a:t>Price per 1 Mbit/</a:t>
            </a:r>
            <a:r>
              <a:rPr lang="en-US" sz="1800" dirty="0" err="1" smtClean="0">
                <a:solidFill>
                  <a:schemeClr val="bg1"/>
                </a:solidFill>
              </a:rPr>
              <a:t>s</a:t>
            </a:r>
            <a:r>
              <a:rPr lang="en-US" sz="1800" dirty="0" smtClean="0">
                <a:solidFill>
                  <a:schemeClr val="bg1"/>
                </a:solidFill>
              </a:rPr>
              <a:t> per month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6396335" y="31197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dirty="0" smtClean="0"/>
              <a:t>Note: Entry level unlimited packages of at least 1 Mbit/</a:t>
            </a:r>
            <a:r>
              <a:rPr lang="en-US" sz="1800" dirty="0" err="1" smtClean="0"/>
              <a:t>s</a:t>
            </a:r>
            <a:r>
              <a:rPr lang="en-US" sz="1800" dirty="0" smtClean="0"/>
              <a:t> download speed, largest operator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43300" y="165100"/>
            <a:ext cx="5438775" cy="563563"/>
          </a:xfrm>
        </p:spPr>
        <p:txBody>
          <a:bodyPr/>
          <a:lstStyle/>
          <a:p>
            <a:r>
              <a:rPr lang="en-US" dirty="0" smtClean="0"/>
              <a:t>Mobile broadband pricing</a:t>
            </a:r>
            <a:endParaRPr lang="en-US" dirty="0"/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6022975" y="6248400"/>
            <a:ext cx="2878138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F79D8F-AE4A-4B5C-BD41-ECA42171A6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425" y="5934670"/>
            <a:ext cx="8988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Note: </a:t>
            </a:r>
            <a:r>
              <a:rPr lang="en-US" sz="1800" dirty="0" err="1" smtClean="0"/>
              <a:t>Postpay</a:t>
            </a:r>
            <a:r>
              <a:rPr lang="en-US" sz="1800" dirty="0" smtClean="0"/>
              <a:t> plans offering minimum of 1GB. * includes certain amount of free voice calls/SMS. ** Speed reduced after exceeding cap (all others require extra payment. Source: </a:t>
            </a:r>
            <a:r>
              <a:rPr lang="en-US" sz="1800" i="1" dirty="0" smtClean="0"/>
              <a:t>Adapted from operator tariff plans.</a:t>
            </a:r>
            <a:endParaRPr lang="en-US" sz="18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228600" y="1066800"/>
          <a:ext cx="8686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indicators should we be collecting tomorrow?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01000" cy="4876800"/>
          </a:xfrm>
        </p:spPr>
        <p:txBody>
          <a:bodyPr/>
          <a:lstStyle/>
          <a:p>
            <a:r>
              <a:rPr lang="en-US" b="1" dirty="0" smtClean="0"/>
              <a:t>Usage</a:t>
            </a:r>
          </a:p>
          <a:p>
            <a:pPr lvl="1"/>
            <a:r>
              <a:rPr lang="en-US" dirty="0" smtClean="0"/>
              <a:t>Actual bandwidth consumed per inhabitant (downloaded/uploaded)</a:t>
            </a:r>
          </a:p>
          <a:p>
            <a:pPr lvl="1"/>
            <a:r>
              <a:rPr lang="en-US" dirty="0" smtClean="0"/>
              <a:t>Social media use</a:t>
            </a:r>
          </a:p>
          <a:p>
            <a:pPr lvl="1"/>
            <a:r>
              <a:rPr lang="en-US" dirty="0" smtClean="0"/>
              <a:t>ICT contribution to GDP (%)</a:t>
            </a:r>
          </a:p>
          <a:p>
            <a:r>
              <a:rPr lang="en-US" b="1" dirty="0" smtClean="0"/>
              <a:t>Applications</a:t>
            </a:r>
          </a:p>
          <a:p>
            <a:pPr lvl="1"/>
            <a:r>
              <a:rPr lang="en-US" dirty="0" smtClean="0"/>
              <a:t>Range of applications available / </a:t>
            </a:r>
            <a:r>
              <a:rPr lang="en-US" dirty="0" smtClean="0"/>
              <a:t>% of locally-developed </a:t>
            </a:r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Number of users of mobile money, </a:t>
            </a:r>
            <a:r>
              <a:rPr lang="en-US" dirty="0" err="1" smtClean="0"/>
              <a:t>eHealth</a:t>
            </a:r>
            <a:r>
              <a:rPr lang="en-US" dirty="0" smtClean="0"/>
              <a:t>, eGovernment etc</a:t>
            </a:r>
          </a:p>
          <a:p>
            <a:r>
              <a:rPr lang="en-US" b="1" dirty="0" smtClean="0"/>
              <a:t>Impact</a:t>
            </a:r>
          </a:p>
          <a:p>
            <a:pPr lvl="1"/>
            <a:r>
              <a:rPr lang="en-US" dirty="0" smtClean="0"/>
              <a:t>What difference does ICT really make?</a:t>
            </a:r>
          </a:p>
          <a:p>
            <a:pPr lvl="2"/>
            <a:r>
              <a:rPr lang="en-US" dirty="0" smtClean="0"/>
              <a:t>Savings for users (cash/time)</a:t>
            </a:r>
          </a:p>
          <a:p>
            <a:pPr lvl="2"/>
            <a:r>
              <a:rPr lang="en-US" dirty="0" smtClean="0"/>
              <a:t>Efficiency gains (reduction in waiting time etc)</a:t>
            </a:r>
          </a:p>
          <a:p>
            <a:pPr lvl="2"/>
            <a:r>
              <a:rPr lang="en-US" dirty="0" smtClean="0"/>
              <a:t>Reduction of price and information asymmetries</a:t>
            </a:r>
          </a:p>
          <a:p>
            <a:r>
              <a:rPr lang="en-US" b="1" dirty="0" smtClean="0"/>
              <a:t>Prices / price margins</a:t>
            </a:r>
          </a:p>
          <a:p>
            <a:pPr lvl="1"/>
            <a:r>
              <a:rPr lang="en-US" dirty="0" smtClean="0"/>
              <a:t>Unit prices (per SMS, per call, per financial transaction etc as well as per Mbit/s)</a:t>
            </a:r>
          </a:p>
          <a:p>
            <a:pPr lvl="1"/>
            <a:r>
              <a:rPr lang="en-US" dirty="0" smtClean="0"/>
              <a:t>Margin between wholesale and retail broadband prices (per Mbit/s)</a:t>
            </a:r>
          </a:p>
          <a:p>
            <a:pPr lvl="1"/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impact 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F7D5-A614-41E4-BCA1-A7777FC9F7C0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667" t="2049" r="1667" b="2889"/>
          <a:stretch>
            <a:fillRect/>
          </a:stretch>
        </p:blipFill>
        <p:spPr bwMode="auto">
          <a:xfrm>
            <a:off x="0" y="137160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61722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World Bank ICT in Agriculture </a:t>
            </a:r>
            <a:r>
              <a:rPr lang="en-US" dirty="0" err="1" smtClean="0"/>
              <a:t>eSourcebook</a:t>
            </a:r>
            <a:r>
              <a:rPr lang="en-US" dirty="0" smtClean="0"/>
              <a:t>, (2012) www.ICTinAgriculture.org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743200" y="0"/>
            <a:ext cx="6400800" cy="1143000"/>
          </a:xfrm>
        </p:spPr>
        <p:txBody>
          <a:bodyPr/>
          <a:lstStyle/>
          <a:p>
            <a:r>
              <a:rPr lang="en-US" sz="2800" dirty="0" smtClean="0"/>
              <a:t>Information and Communications for Development 2012: Maximizing Mobile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800600" y="1225689"/>
            <a:ext cx="44075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Overview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Agriculture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Health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Financial Services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Entrepreneurship and Employment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Government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rgbClr val="002060"/>
                </a:solidFill>
              </a:rPr>
              <a:t>Mobile Broadband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</a:rPr>
              <a:t>Statistical Appendix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i="1" dirty="0" smtClean="0">
                <a:solidFill>
                  <a:srgbClr val="002060"/>
                </a:solidFill>
              </a:rPr>
              <a:t>Available 9 July 2012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786" t="1380" r="1786" b="3409"/>
          <a:stretch>
            <a:fillRect/>
          </a:stretch>
        </p:blipFill>
        <p:spPr bwMode="auto">
          <a:xfrm>
            <a:off x="304800" y="1295399"/>
            <a:ext cx="4191000" cy="5355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4108</TotalTime>
  <Words>449</Words>
  <Application>Microsoft Office PowerPoint</Application>
  <PresentationFormat>On-screen Show (4:3)</PresentationFormat>
  <Paragraphs>116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Agenda</vt:lpstr>
      <vt:lpstr>If you could collect only one ICT indicator, what would it be?</vt:lpstr>
      <vt:lpstr>The Key ICT Indicator</vt:lpstr>
      <vt:lpstr>Slide 5</vt:lpstr>
      <vt:lpstr>Mobile broadband pricing</vt:lpstr>
      <vt:lpstr>What indicators should we be collecting tomorrow?</vt:lpstr>
      <vt:lpstr>Example of impact evaluation</vt:lpstr>
      <vt:lpstr>Information and Communications for Development 2012: Maximizing Mobile</vt:lpstr>
      <vt:lpstr>IC4D 2012: Main Messages</vt:lpstr>
      <vt:lpstr>For more information …</vt:lpstr>
    </vt:vector>
  </TitlesOfParts>
  <Company>The World Bank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Kelly</dc:creator>
  <cp:lastModifiedBy>wb327733</cp:lastModifiedBy>
  <cp:revision>495</cp:revision>
  <dcterms:created xsi:type="dcterms:W3CDTF">2010-10-13T13:37:00Z</dcterms:created>
  <dcterms:modified xsi:type="dcterms:W3CDTF">2012-06-06T08:54:00Z</dcterms:modified>
</cp:coreProperties>
</file>