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diagrams/colors2.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62" r:id="rId5"/>
    <p:sldId id="260" r:id="rId6"/>
    <p:sldId id="261" r:id="rId7"/>
    <p:sldId id="259" r:id="rId8"/>
    <p:sldId id="263" r:id="rId9"/>
    <p:sldId id="264" r:id="rId10"/>
    <p:sldId id="265" r:id="rId11"/>
    <p:sldId id="266" r:id="rId12"/>
  </p:sldIdLst>
  <p:sldSz cx="9144000" cy="6858000" type="screen4x3"/>
  <p:notesSz cx="6670675"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05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106" d="100"/>
          <a:sy n="106" d="100"/>
        </p:scale>
        <p:origin x="-11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3E9A49-5F22-4F04-9FD6-C8E7CD23E4B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51C49A46-0EDE-4623-B04E-2171FB9F54F9}">
      <dgm:prSet phldrT="[Text]" custT="1"/>
      <dgm:spPr>
        <a:solidFill>
          <a:schemeClr val="accent2">
            <a:lumMod val="60000"/>
            <a:lumOff val="40000"/>
          </a:schemeClr>
        </a:solidFill>
      </dgm:spPr>
      <dgm:t>
        <a:bodyPr/>
        <a:lstStyle/>
        <a:p>
          <a:pPr algn="just"/>
          <a:r>
            <a:rPr lang="en-US" sz="1600" b="1" dirty="0" smtClean="0">
              <a:solidFill>
                <a:schemeClr val="bg1"/>
              </a:solidFill>
              <a:latin typeface="Book Antiqua" pitchFamily="18" charset="0"/>
            </a:rPr>
            <a:t>STAGE ONE</a:t>
          </a:r>
          <a:endParaRPr lang="en-US" sz="1600" b="1" dirty="0">
            <a:solidFill>
              <a:schemeClr val="bg1"/>
            </a:solidFill>
            <a:latin typeface="Book Antiqua" pitchFamily="18" charset="0"/>
          </a:endParaRPr>
        </a:p>
      </dgm:t>
    </dgm:pt>
    <dgm:pt modelId="{5E3928BC-BAA9-40C0-AB08-007FAC57278F}" type="parTrans" cxnId="{ABBCF2BC-9D27-4116-8445-C429EE51DC32}">
      <dgm:prSet/>
      <dgm:spPr/>
      <dgm:t>
        <a:bodyPr/>
        <a:lstStyle/>
        <a:p>
          <a:pPr algn="just"/>
          <a:endParaRPr lang="en-US" sz="1600">
            <a:latin typeface="Book Antiqua" pitchFamily="18" charset="0"/>
          </a:endParaRPr>
        </a:p>
      </dgm:t>
    </dgm:pt>
    <dgm:pt modelId="{86A3E608-46C6-439B-9423-C306627B0888}" type="sibTrans" cxnId="{ABBCF2BC-9D27-4116-8445-C429EE51DC32}">
      <dgm:prSet/>
      <dgm:spPr/>
      <dgm:t>
        <a:bodyPr/>
        <a:lstStyle/>
        <a:p>
          <a:pPr algn="just"/>
          <a:endParaRPr lang="en-US" sz="1600">
            <a:latin typeface="Book Antiqua" pitchFamily="18" charset="0"/>
          </a:endParaRPr>
        </a:p>
      </dgm:t>
    </dgm:pt>
    <dgm:pt modelId="{BFC68469-74BC-4B6A-98A4-49E9FABA48CE}">
      <dgm:prSet phldrT="[Text]" custT="1"/>
      <dgm:spPr>
        <a:solidFill>
          <a:schemeClr val="accent3">
            <a:lumMod val="60000"/>
            <a:lumOff val="40000"/>
          </a:schemeClr>
        </a:solidFill>
      </dgm:spPr>
      <dgm:t>
        <a:bodyPr/>
        <a:lstStyle/>
        <a:p>
          <a:pPr algn="just"/>
          <a:r>
            <a:rPr lang="en-US" sz="1600" b="1" dirty="0" smtClean="0">
              <a:solidFill>
                <a:schemeClr val="bg1"/>
              </a:solidFill>
              <a:latin typeface="Book Antiqua" pitchFamily="18" charset="0"/>
            </a:rPr>
            <a:t>STAGE TWO</a:t>
          </a:r>
        </a:p>
      </dgm:t>
    </dgm:pt>
    <dgm:pt modelId="{125DF4F3-5340-459B-ABC2-DC39BC7DF013}" type="parTrans" cxnId="{395CF4B9-9D8A-4DF6-A6E4-7370F94EA06A}">
      <dgm:prSet/>
      <dgm:spPr/>
      <dgm:t>
        <a:bodyPr/>
        <a:lstStyle/>
        <a:p>
          <a:pPr algn="just"/>
          <a:endParaRPr lang="en-US" sz="1600">
            <a:latin typeface="Book Antiqua" pitchFamily="18" charset="0"/>
          </a:endParaRPr>
        </a:p>
      </dgm:t>
    </dgm:pt>
    <dgm:pt modelId="{A4F616A3-F397-4CE6-975D-43AF3C5ED82F}" type="sibTrans" cxnId="{395CF4B9-9D8A-4DF6-A6E4-7370F94EA06A}">
      <dgm:prSet/>
      <dgm:spPr/>
      <dgm:t>
        <a:bodyPr/>
        <a:lstStyle/>
        <a:p>
          <a:pPr algn="just"/>
          <a:endParaRPr lang="en-US" sz="1600">
            <a:latin typeface="Book Antiqua" pitchFamily="18" charset="0"/>
          </a:endParaRPr>
        </a:p>
      </dgm:t>
    </dgm:pt>
    <dgm:pt modelId="{9CFAACDB-1FDF-43BF-B560-98F462E0AB5D}">
      <dgm:prSet phldrT="[Text]" custT="1"/>
      <dgm:spPr>
        <a:solidFill>
          <a:schemeClr val="accent4">
            <a:lumMod val="60000"/>
            <a:lumOff val="40000"/>
          </a:schemeClr>
        </a:solidFill>
      </dgm:spPr>
      <dgm:t>
        <a:bodyPr/>
        <a:lstStyle/>
        <a:p>
          <a:pPr algn="just"/>
          <a:r>
            <a:rPr lang="en-US" sz="1600" b="1" dirty="0" smtClean="0">
              <a:solidFill>
                <a:schemeClr val="bg1"/>
              </a:solidFill>
              <a:latin typeface="Book Antiqua" pitchFamily="18" charset="0"/>
            </a:rPr>
            <a:t>STAGE THREE</a:t>
          </a:r>
        </a:p>
      </dgm:t>
    </dgm:pt>
    <dgm:pt modelId="{ED9A4A70-B17C-4917-B0CE-E508D7E7F2D9}" type="parTrans" cxnId="{21B4CD7A-7BC0-4086-9BEA-791C16D451D5}">
      <dgm:prSet/>
      <dgm:spPr/>
      <dgm:t>
        <a:bodyPr/>
        <a:lstStyle/>
        <a:p>
          <a:pPr algn="just"/>
          <a:endParaRPr lang="en-US" sz="1600">
            <a:latin typeface="Book Antiqua" pitchFamily="18" charset="0"/>
          </a:endParaRPr>
        </a:p>
      </dgm:t>
    </dgm:pt>
    <dgm:pt modelId="{1833CFA3-3063-4E61-85AB-9EE39C6B153D}" type="sibTrans" cxnId="{21B4CD7A-7BC0-4086-9BEA-791C16D451D5}">
      <dgm:prSet/>
      <dgm:spPr/>
      <dgm:t>
        <a:bodyPr/>
        <a:lstStyle/>
        <a:p>
          <a:pPr algn="just"/>
          <a:endParaRPr lang="en-US" sz="1600">
            <a:latin typeface="Book Antiqua" pitchFamily="18" charset="0"/>
          </a:endParaRPr>
        </a:p>
      </dgm:t>
    </dgm:pt>
    <dgm:pt modelId="{3194C605-380F-4F74-B11F-BC9F975C3EE0}">
      <dgm:prSet custT="1"/>
      <dgm:spPr/>
      <dgm:t>
        <a:bodyPr/>
        <a:lstStyle/>
        <a:p>
          <a:pPr marL="176213" indent="-176213" algn="just"/>
          <a:r>
            <a:rPr lang="en-US" sz="1400" dirty="0" smtClean="0">
              <a:latin typeface="Book Antiqua" pitchFamily="18" charset="0"/>
            </a:rPr>
            <a:t>Developing ICT economic indicators (Total ICT revenue, Value added of ICT, ICT contribution to GDP …..)</a:t>
          </a:r>
          <a:endParaRPr lang="en-US" sz="1400" dirty="0">
            <a:latin typeface="Book Antiqua" pitchFamily="18" charset="0"/>
          </a:endParaRPr>
        </a:p>
      </dgm:t>
    </dgm:pt>
    <dgm:pt modelId="{79A787F6-F79E-4708-A50D-B6E10670CA96}" type="parTrans" cxnId="{296A07D4-0037-4C9D-9FC4-11D2459FAE19}">
      <dgm:prSet/>
      <dgm:spPr/>
      <dgm:t>
        <a:bodyPr/>
        <a:lstStyle/>
        <a:p>
          <a:pPr algn="just"/>
          <a:endParaRPr lang="en-US" sz="1600">
            <a:latin typeface="Book Antiqua" pitchFamily="18" charset="0"/>
          </a:endParaRPr>
        </a:p>
      </dgm:t>
    </dgm:pt>
    <dgm:pt modelId="{D0A1D754-B1D2-4E80-AE5F-672A7E2A3D13}" type="sibTrans" cxnId="{296A07D4-0037-4C9D-9FC4-11D2459FAE19}">
      <dgm:prSet/>
      <dgm:spPr/>
      <dgm:t>
        <a:bodyPr/>
        <a:lstStyle/>
        <a:p>
          <a:pPr algn="just"/>
          <a:endParaRPr lang="en-US" sz="1600">
            <a:latin typeface="Book Antiqua" pitchFamily="18" charset="0"/>
          </a:endParaRPr>
        </a:p>
      </dgm:t>
    </dgm:pt>
    <dgm:pt modelId="{9CC5B9FD-CB63-4675-9DA9-212D50402CC5}">
      <dgm:prSet custT="1"/>
      <dgm:spPr/>
      <dgm:t>
        <a:bodyPr/>
        <a:lstStyle/>
        <a:p>
          <a:pPr marL="176213" indent="-176213" algn="just"/>
          <a:r>
            <a:rPr lang="en-US" sz="1400" dirty="0" smtClean="0">
              <a:latin typeface="Book Antiqua" pitchFamily="18" charset="0"/>
            </a:rPr>
            <a:t>Having Input/output table with ICT sector as a standalone sector.</a:t>
          </a:r>
        </a:p>
      </dgm:t>
    </dgm:pt>
    <dgm:pt modelId="{2D2CEBA7-DFBB-4E31-A129-858B97852AAD}" type="parTrans" cxnId="{9F1738FE-4337-4999-8137-2BB7C3CC154D}">
      <dgm:prSet/>
      <dgm:spPr/>
      <dgm:t>
        <a:bodyPr/>
        <a:lstStyle/>
        <a:p>
          <a:endParaRPr lang="en-US"/>
        </a:p>
      </dgm:t>
    </dgm:pt>
    <dgm:pt modelId="{7DC85709-AAD9-43CE-BA67-912ABC090D0B}" type="sibTrans" cxnId="{9F1738FE-4337-4999-8137-2BB7C3CC154D}">
      <dgm:prSet/>
      <dgm:spPr/>
      <dgm:t>
        <a:bodyPr/>
        <a:lstStyle/>
        <a:p>
          <a:endParaRPr lang="en-US"/>
        </a:p>
      </dgm:t>
    </dgm:pt>
    <dgm:pt modelId="{B4AD32D5-4BEA-4D4F-9182-0AD59E53893D}">
      <dgm:prSet custT="1"/>
      <dgm:spPr/>
      <dgm:t>
        <a:bodyPr/>
        <a:lstStyle/>
        <a:p>
          <a:pPr marL="176213" indent="-176213" algn="just"/>
          <a:r>
            <a:rPr lang="en-US" sz="1400" dirty="0" smtClean="0">
              <a:latin typeface="Book Antiqua" pitchFamily="18" charset="0"/>
            </a:rPr>
            <a:t>Conducting a research study to measure ICT impact on the economic growth (static model). </a:t>
          </a:r>
        </a:p>
      </dgm:t>
    </dgm:pt>
    <dgm:pt modelId="{74C6E45C-E8CC-4837-A036-D71E990A1065}" type="parTrans" cxnId="{C09237DA-34D3-4E6C-A463-4E4101E3CF8D}">
      <dgm:prSet/>
      <dgm:spPr/>
      <dgm:t>
        <a:bodyPr/>
        <a:lstStyle/>
        <a:p>
          <a:endParaRPr lang="en-US"/>
        </a:p>
      </dgm:t>
    </dgm:pt>
    <dgm:pt modelId="{1FD949DD-293C-4408-B51E-8243D9964927}" type="sibTrans" cxnId="{C09237DA-34D3-4E6C-A463-4E4101E3CF8D}">
      <dgm:prSet/>
      <dgm:spPr/>
      <dgm:t>
        <a:bodyPr/>
        <a:lstStyle/>
        <a:p>
          <a:endParaRPr lang="en-US"/>
        </a:p>
      </dgm:t>
    </dgm:pt>
    <dgm:pt modelId="{B3A286B1-EC2C-4DBB-8561-34F32D22BB4F}">
      <dgm:prSet custT="1"/>
      <dgm:spPr>
        <a:solidFill>
          <a:schemeClr val="accent5">
            <a:lumMod val="60000"/>
            <a:lumOff val="40000"/>
          </a:schemeClr>
        </a:solidFill>
      </dgm:spPr>
      <dgm:t>
        <a:bodyPr/>
        <a:lstStyle/>
        <a:p>
          <a:r>
            <a:rPr lang="en-US" sz="1600" b="1" dirty="0" smtClean="0">
              <a:solidFill>
                <a:schemeClr val="bg1"/>
              </a:solidFill>
              <a:latin typeface="Book Antiqua" pitchFamily="18" charset="0"/>
            </a:rPr>
            <a:t>STAGE FOUR (PLANNED)</a:t>
          </a:r>
        </a:p>
      </dgm:t>
    </dgm:pt>
    <dgm:pt modelId="{64005FDA-7C06-478D-87A3-4F9589060A4D}" type="parTrans" cxnId="{364CC6B2-440D-4298-ABC4-75F22FF3B273}">
      <dgm:prSet/>
      <dgm:spPr/>
      <dgm:t>
        <a:bodyPr/>
        <a:lstStyle/>
        <a:p>
          <a:endParaRPr lang="en-US"/>
        </a:p>
      </dgm:t>
    </dgm:pt>
    <dgm:pt modelId="{7BDD2588-5981-4DF9-8B0B-4DE042B50EF3}" type="sibTrans" cxnId="{364CC6B2-440D-4298-ABC4-75F22FF3B273}">
      <dgm:prSet/>
      <dgm:spPr/>
      <dgm:t>
        <a:bodyPr/>
        <a:lstStyle/>
        <a:p>
          <a:endParaRPr lang="en-US"/>
        </a:p>
      </dgm:t>
    </dgm:pt>
    <dgm:pt modelId="{7EF2CA44-62A3-4789-BBEE-DD0D9A6E7060}">
      <dgm:prSet custT="1"/>
      <dgm:spPr/>
      <dgm:t>
        <a:bodyPr/>
        <a:lstStyle/>
        <a:p>
          <a:pPr algn="just"/>
          <a:r>
            <a:rPr lang="en-US" sz="1400" dirty="0" smtClean="0">
              <a:latin typeface="Book Antiqua" pitchFamily="18" charset="0"/>
            </a:rPr>
            <a:t>Applying a dynamic CGE model to measure the Impact of ICT on the Egyptian economy. The model will be used to produce a baseline forecast and a number of policy simulations.</a:t>
          </a:r>
          <a:endParaRPr lang="en-US" sz="1400" dirty="0">
            <a:latin typeface="Book Antiqua" pitchFamily="18" charset="0"/>
          </a:endParaRPr>
        </a:p>
      </dgm:t>
    </dgm:pt>
    <dgm:pt modelId="{6D8C3995-F578-4625-948E-088D2E5509E7}" type="parTrans" cxnId="{6746EE74-CAC7-4690-A795-BA7BAB852DC4}">
      <dgm:prSet/>
      <dgm:spPr/>
      <dgm:t>
        <a:bodyPr/>
        <a:lstStyle/>
        <a:p>
          <a:endParaRPr lang="en-US"/>
        </a:p>
      </dgm:t>
    </dgm:pt>
    <dgm:pt modelId="{6E378F7A-C81B-410A-8812-76E68770C80E}" type="sibTrans" cxnId="{6746EE74-CAC7-4690-A795-BA7BAB852DC4}">
      <dgm:prSet/>
      <dgm:spPr/>
      <dgm:t>
        <a:bodyPr/>
        <a:lstStyle/>
        <a:p>
          <a:endParaRPr lang="en-US"/>
        </a:p>
      </dgm:t>
    </dgm:pt>
    <dgm:pt modelId="{929D1C39-A1E9-41E1-BEE3-A6951E732474}" type="pres">
      <dgm:prSet presAssocID="{793E9A49-5F22-4F04-9FD6-C8E7CD23E4B6}" presName="linear" presStyleCnt="0">
        <dgm:presLayoutVars>
          <dgm:dir/>
          <dgm:animLvl val="lvl"/>
          <dgm:resizeHandles val="exact"/>
        </dgm:presLayoutVars>
      </dgm:prSet>
      <dgm:spPr/>
      <dgm:t>
        <a:bodyPr/>
        <a:lstStyle/>
        <a:p>
          <a:endParaRPr lang="en-US"/>
        </a:p>
      </dgm:t>
    </dgm:pt>
    <dgm:pt modelId="{59399013-A5A3-4286-A35C-0E2CDA4A3BEF}" type="pres">
      <dgm:prSet presAssocID="{51C49A46-0EDE-4623-B04E-2171FB9F54F9}" presName="parentLin" presStyleCnt="0"/>
      <dgm:spPr/>
    </dgm:pt>
    <dgm:pt modelId="{EDB4E41B-977E-4B96-A833-294D7CE161D1}" type="pres">
      <dgm:prSet presAssocID="{51C49A46-0EDE-4623-B04E-2171FB9F54F9}" presName="parentLeftMargin" presStyleLbl="node1" presStyleIdx="0" presStyleCnt="4"/>
      <dgm:spPr/>
      <dgm:t>
        <a:bodyPr/>
        <a:lstStyle/>
        <a:p>
          <a:endParaRPr lang="en-US"/>
        </a:p>
      </dgm:t>
    </dgm:pt>
    <dgm:pt modelId="{E8EA8456-23C2-44D9-B0A8-72C7ECC857E7}" type="pres">
      <dgm:prSet presAssocID="{51C49A46-0EDE-4623-B04E-2171FB9F54F9}" presName="parentText" presStyleLbl="node1" presStyleIdx="0" presStyleCnt="4" custScaleY="79283">
        <dgm:presLayoutVars>
          <dgm:chMax val="0"/>
          <dgm:bulletEnabled val="1"/>
        </dgm:presLayoutVars>
      </dgm:prSet>
      <dgm:spPr/>
      <dgm:t>
        <a:bodyPr/>
        <a:lstStyle/>
        <a:p>
          <a:endParaRPr lang="en-US"/>
        </a:p>
      </dgm:t>
    </dgm:pt>
    <dgm:pt modelId="{FA3E5E6B-2C53-4CB0-9628-071201EE20A9}" type="pres">
      <dgm:prSet presAssocID="{51C49A46-0EDE-4623-B04E-2171FB9F54F9}" presName="negativeSpace" presStyleCnt="0"/>
      <dgm:spPr/>
    </dgm:pt>
    <dgm:pt modelId="{A61B48E1-AF3D-498B-941B-F8272013818D}" type="pres">
      <dgm:prSet presAssocID="{51C49A46-0EDE-4623-B04E-2171FB9F54F9}" presName="childText" presStyleLbl="conFgAcc1" presStyleIdx="0" presStyleCnt="4">
        <dgm:presLayoutVars>
          <dgm:bulletEnabled val="1"/>
        </dgm:presLayoutVars>
      </dgm:prSet>
      <dgm:spPr/>
      <dgm:t>
        <a:bodyPr/>
        <a:lstStyle/>
        <a:p>
          <a:endParaRPr lang="en-US"/>
        </a:p>
      </dgm:t>
    </dgm:pt>
    <dgm:pt modelId="{15A22467-5360-4EC8-9EBD-6F4DB66D0310}" type="pres">
      <dgm:prSet presAssocID="{86A3E608-46C6-439B-9423-C306627B0888}" presName="spaceBetweenRectangles" presStyleCnt="0"/>
      <dgm:spPr/>
    </dgm:pt>
    <dgm:pt modelId="{BDB1291F-7093-4D0E-9416-5CB9D15E7E0B}" type="pres">
      <dgm:prSet presAssocID="{BFC68469-74BC-4B6A-98A4-49E9FABA48CE}" presName="parentLin" presStyleCnt="0"/>
      <dgm:spPr/>
    </dgm:pt>
    <dgm:pt modelId="{3F2E5D6A-4FE0-4C7E-8BEE-E79C0FA04BAE}" type="pres">
      <dgm:prSet presAssocID="{BFC68469-74BC-4B6A-98A4-49E9FABA48CE}" presName="parentLeftMargin" presStyleLbl="node1" presStyleIdx="0" presStyleCnt="4"/>
      <dgm:spPr/>
      <dgm:t>
        <a:bodyPr/>
        <a:lstStyle/>
        <a:p>
          <a:endParaRPr lang="en-US"/>
        </a:p>
      </dgm:t>
    </dgm:pt>
    <dgm:pt modelId="{A70418B9-5B8A-4113-A1C7-19D81F97F735}" type="pres">
      <dgm:prSet presAssocID="{BFC68469-74BC-4B6A-98A4-49E9FABA48CE}" presName="parentText" presStyleLbl="node1" presStyleIdx="1" presStyleCnt="4" custScaleY="91604" custLinFactNeighborX="1010" custLinFactNeighborY="7195">
        <dgm:presLayoutVars>
          <dgm:chMax val="0"/>
          <dgm:bulletEnabled val="1"/>
        </dgm:presLayoutVars>
      </dgm:prSet>
      <dgm:spPr/>
      <dgm:t>
        <a:bodyPr/>
        <a:lstStyle/>
        <a:p>
          <a:endParaRPr lang="en-US"/>
        </a:p>
      </dgm:t>
    </dgm:pt>
    <dgm:pt modelId="{95A19F35-043E-4312-B557-18B83D70B57A}" type="pres">
      <dgm:prSet presAssocID="{BFC68469-74BC-4B6A-98A4-49E9FABA48CE}" presName="negativeSpace" presStyleCnt="0"/>
      <dgm:spPr/>
    </dgm:pt>
    <dgm:pt modelId="{775E26B0-6FF8-42AC-BFD2-F7D4FA48BCC6}" type="pres">
      <dgm:prSet presAssocID="{BFC68469-74BC-4B6A-98A4-49E9FABA48CE}" presName="childText" presStyleLbl="conFgAcc1" presStyleIdx="1" presStyleCnt="4">
        <dgm:presLayoutVars>
          <dgm:bulletEnabled val="1"/>
        </dgm:presLayoutVars>
      </dgm:prSet>
      <dgm:spPr/>
      <dgm:t>
        <a:bodyPr/>
        <a:lstStyle/>
        <a:p>
          <a:endParaRPr lang="en-US"/>
        </a:p>
      </dgm:t>
    </dgm:pt>
    <dgm:pt modelId="{A0CF0D8E-0121-4781-85AE-F627C5AC53A1}" type="pres">
      <dgm:prSet presAssocID="{A4F616A3-F397-4CE6-975D-43AF3C5ED82F}" presName="spaceBetweenRectangles" presStyleCnt="0"/>
      <dgm:spPr/>
    </dgm:pt>
    <dgm:pt modelId="{40FD6234-021D-4B00-9ECF-5529CA271261}" type="pres">
      <dgm:prSet presAssocID="{9CFAACDB-1FDF-43BF-B560-98F462E0AB5D}" presName="parentLin" presStyleCnt="0"/>
      <dgm:spPr/>
    </dgm:pt>
    <dgm:pt modelId="{166695DE-78DA-4E36-921D-8E057C1E6EEB}" type="pres">
      <dgm:prSet presAssocID="{9CFAACDB-1FDF-43BF-B560-98F462E0AB5D}" presName="parentLeftMargin" presStyleLbl="node1" presStyleIdx="1" presStyleCnt="4"/>
      <dgm:spPr/>
      <dgm:t>
        <a:bodyPr/>
        <a:lstStyle/>
        <a:p>
          <a:endParaRPr lang="en-US"/>
        </a:p>
      </dgm:t>
    </dgm:pt>
    <dgm:pt modelId="{67B28601-9B3D-431E-B347-4E1F281E5FFF}" type="pres">
      <dgm:prSet presAssocID="{9CFAACDB-1FDF-43BF-B560-98F462E0AB5D}" presName="parentText" presStyleLbl="node1" presStyleIdx="2" presStyleCnt="4" custScaleY="90952" custLinFactNeighborX="1010" custLinFactNeighborY="-2815">
        <dgm:presLayoutVars>
          <dgm:chMax val="0"/>
          <dgm:bulletEnabled val="1"/>
        </dgm:presLayoutVars>
      </dgm:prSet>
      <dgm:spPr/>
      <dgm:t>
        <a:bodyPr/>
        <a:lstStyle/>
        <a:p>
          <a:endParaRPr lang="en-US"/>
        </a:p>
      </dgm:t>
    </dgm:pt>
    <dgm:pt modelId="{408B52B1-9344-4055-AC8D-4761FB6ECEB1}" type="pres">
      <dgm:prSet presAssocID="{9CFAACDB-1FDF-43BF-B560-98F462E0AB5D}" presName="negativeSpace" presStyleCnt="0"/>
      <dgm:spPr/>
    </dgm:pt>
    <dgm:pt modelId="{40AA4EFF-2660-41CF-B43C-78CC9AA1ADD2}" type="pres">
      <dgm:prSet presAssocID="{9CFAACDB-1FDF-43BF-B560-98F462E0AB5D}" presName="childText" presStyleLbl="conFgAcc1" presStyleIdx="2" presStyleCnt="4" custScaleY="99784" custLinFactNeighborY="-44646">
        <dgm:presLayoutVars>
          <dgm:bulletEnabled val="1"/>
        </dgm:presLayoutVars>
      </dgm:prSet>
      <dgm:spPr/>
      <dgm:t>
        <a:bodyPr/>
        <a:lstStyle/>
        <a:p>
          <a:endParaRPr lang="en-US"/>
        </a:p>
      </dgm:t>
    </dgm:pt>
    <dgm:pt modelId="{23D0622E-A6CF-4359-8430-46E7FF593E3C}" type="pres">
      <dgm:prSet presAssocID="{1833CFA3-3063-4E61-85AB-9EE39C6B153D}" presName="spaceBetweenRectangles" presStyleCnt="0"/>
      <dgm:spPr/>
    </dgm:pt>
    <dgm:pt modelId="{FDD89F2D-43BD-43E8-B6D4-73BCF9D33178}" type="pres">
      <dgm:prSet presAssocID="{B3A286B1-EC2C-4DBB-8561-34F32D22BB4F}" presName="parentLin" presStyleCnt="0"/>
      <dgm:spPr/>
    </dgm:pt>
    <dgm:pt modelId="{53C0FA9A-FDD7-4BE1-B7E8-945919DD229E}" type="pres">
      <dgm:prSet presAssocID="{B3A286B1-EC2C-4DBB-8561-34F32D22BB4F}" presName="parentLeftMargin" presStyleLbl="node1" presStyleIdx="2" presStyleCnt="4"/>
      <dgm:spPr/>
      <dgm:t>
        <a:bodyPr/>
        <a:lstStyle/>
        <a:p>
          <a:endParaRPr lang="en-US"/>
        </a:p>
      </dgm:t>
    </dgm:pt>
    <dgm:pt modelId="{D3E44757-12E7-48F5-857F-FFBBABCD53A2}" type="pres">
      <dgm:prSet presAssocID="{B3A286B1-EC2C-4DBB-8561-34F32D22BB4F}" presName="parentText" presStyleLbl="node1" presStyleIdx="3" presStyleCnt="4" custScaleY="87732" custLinFactNeighborX="1010" custLinFactNeighborY="-6735">
        <dgm:presLayoutVars>
          <dgm:chMax val="0"/>
          <dgm:bulletEnabled val="1"/>
        </dgm:presLayoutVars>
      </dgm:prSet>
      <dgm:spPr/>
      <dgm:t>
        <a:bodyPr/>
        <a:lstStyle/>
        <a:p>
          <a:endParaRPr lang="en-US"/>
        </a:p>
      </dgm:t>
    </dgm:pt>
    <dgm:pt modelId="{CF5BFA4B-4FBD-410C-A820-672C4BC0CCFD}" type="pres">
      <dgm:prSet presAssocID="{B3A286B1-EC2C-4DBB-8561-34F32D22BB4F}" presName="negativeSpace" presStyleCnt="0"/>
      <dgm:spPr/>
    </dgm:pt>
    <dgm:pt modelId="{D3237086-8423-4820-8A95-B77203C029E1}" type="pres">
      <dgm:prSet presAssocID="{B3A286B1-EC2C-4DBB-8561-34F32D22BB4F}" presName="childText" presStyleLbl="conFgAcc1" presStyleIdx="3" presStyleCnt="4">
        <dgm:presLayoutVars>
          <dgm:bulletEnabled val="1"/>
        </dgm:presLayoutVars>
      </dgm:prSet>
      <dgm:spPr/>
      <dgm:t>
        <a:bodyPr/>
        <a:lstStyle/>
        <a:p>
          <a:endParaRPr lang="en-US"/>
        </a:p>
      </dgm:t>
    </dgm:pt>
  </dgm:ptLst>
  <dgm:cxnLst>
    <dgm:cxn modelId="{9F1738FE-4337-4999-8137-2BB7C3CC154D}" srcId="{BFC68469-74BC-4B6A-98A4-49E9FABA48CE}" destId="{9CC5B9FD-CB63-4675-9DA9-212D50402CC5}" srcOrd="0" destOrd="0" parTransId="{2D2CEBA7-DFBB-4E31-A129-858B97852AAD}" sibTransId="{7DC85709-AAD9-43CE-BA67-912ABC090D0B}"/>
    <dgm:cxn modelId="{6D9811BD-CE40-481E-A9E6-55D4EAB0ED4A}" type="presOf" srcId="{9CFAACDB-1FDF-43BF-B560-98F462E0AB5D}" destId="{67B28601-9B3D-431E-B347-4E1F281E5FFF}" srcOrd="1" destOrd="0" presId="urn:microsoft.com/office/officeart/2005/8/layout/list1"/>
    <dgm:cxn modelId="{364CC6B2-440D-4298-ABC4-75F22FF3B273}" srcId="{793E9A49-5F22-4F04-9FD6-C8E7CD23E4B6}" destId="{B3A286B1-EC2C-4DBB-8561-34F32D22BB4F}" srcOrd="3" destOrd="0" parTransId="{64005FDA-7C06-478D-87A3-4F9589060A4D}" sibTransId="{7BDD2588-5981-4DF9-8B0B-4DE042B50EF3}"/>
    <dgm:cxn modelId="{97962989-7B90-4A28-9E56-3CBD5354DB77}" type="presOf" srcId="{7EF2CA44-62A3-4789-BBEE-DD0D9A6E7060}" destId="{D3237086-8423-4820-8A95-B77203C029E1}" srcOrd="0" destOrd="0" presId="urn:microsoft.com/office/officeart/2005/8/layout/list1"/>
    <dgm:cxn modelId="{806B5944-A2DF-436C-8C1B-D188FDCF71FD}" type="presOf" srcId="{BFC68469-74BC-4B6A-98A4-49E9FABA48CE}" destId="{3F2E5D6A-4FE0-4C7E-8BEE-E79C0FA04BAE}" srcOrd="0" destOrd="0" presId="urn:microsoft.com/office/officeart/2005/8/layout/list1"/>
    <dgm:cxn modelId="{296A07D4-0037-4C9D-9FC4-11D2459FAE19}" srcId="{51C49A46-0EDE-4623-B04E-2171FB9F54F9}" destId="{3194C605-380F-4F74-B11F-BC9F975C3EE0}" srcOrd="0" destOrd="0" parTransId="{79A787F6-F79E-4708-A50D-B6E10670CA96}" sibTransId="{D0A1D754-B1D2-4E80-AE5F-672A7E2A3D13}"/>
    <dgm:cxn modelId="{679B462E-B79D-47F8-82F6-934954EC159A}" type="presOf" srcId="{B3A286B1-EC2C-4DBB-8561-34F32D22BB4F}" destId="{D3E44757-12E7-48F5-857F-FFBBABCD53A2}" srcOrd="1" destOrd="0" presId="urn:microsoft.com/office/officeart/2005/8/layout/list1"/>
    <dgm:cxn modelId="{9FA601D9-7541-4DA5-9D59-D01EAA4C8739}" type="presOf" srcId="{3194C605-380F-4F74-B11F-BC9F975C3EE0}" destId="{A61B48E1-AF3D-498B-941B-F8272013818D}" srcOrd="0" destOrd="0" presId="urn:microsoft.com/office/officeart/2005/8/layout/list1"/>
    <dgm:cxn modelId="{B01D1979-D7C4-4588-9949-879725B0EDF5}" type="presOf" srcId="{51C49A46-0EDE-4623-B04E-2171FB9F54F9}" destId="{E8EA8456-23C2-44D9-B0A8-72C7ECC857E7}" srcOrd="1" destOrd="0" presId="urn:microsoft.com/office/officeart/2005/8/layout/list1"/>
    <dgm:cxn modelId="{6965B791-871C-45F6-8EDF-9006FE84673B}" type="presOf" srcId="{B3A286B1-EC2C-4DBB-8561-34F32D22BB4F}" destId="{53C0FA9A-FDD7-4BE1-B7E8-945919DD229E}" srcOrd="0" destOrd="0" presId="urn:microsoft.com/office/officeart/2005/8/layout/list1"/>
    <dgm:cxn modelId="{CDF2BB96-65EF-460F-A651-A2365B2468CB}" type="presOf" srcId="{9CC5B9FD-CB63-4675-9DA9-212D50402CC5}" destId="{775E26B0-6FF8-42AC-BFD2-F7D4FA48BCC6}" srcOrd="0" destOrd="0" presId="urn:microsoft.com/office/officeart/2005/8/layout/list1"/>
    <dgm:cxn modelId="{2687A1D5-F24B-4518-AE42-F8F8A8751B30}" type="presOf" srcId="{9CFAACDB-1FDF-43BF-B560-98F462E0AB5D}" destId="{166695DE-78DA-4E36-921D-8E057C1E6EEB}" srcOrd="0" destOrd="0" presId="urn:microsoft.com/office/officeart/2005/8/layout/list1"/>
    <dgm:cxn modelId="{28FB0E39-B68B-4970-9D79-E6B0413EB5BC}" type="presOf" srcId="{793E9A49-5F22-4F04-9FD6-C8E7CD23E4B6}" destId="{929D1C39-A1E9-41E1-BEE3-A6951E732474}" srcOrd="0" destOrd="0" presId="urn:microsoft.com/office/officeart/2005/8/layout/list1"/>
    <dgm:cxn modelId="{395CF4B9-9D8A-4DF6-A6E4-7370F94EA06A}" srcId="{793E9A49-5F22-4F04-9FD6-C8E7CD23E4B6}" destId="{BFC68469-74BC-4B6A-98A4-49E9FABA48CE}" srcOrd="1" destOrd="0" parTransId="{125DF4F3-5340-459B-ABC2-DC39BC7DF013}" sibTransId="{A4F616A3-F397-4CE6-975D-43AF3C5ED82F}"/>
    <dgm:cxn modelId="{C09237DA-34D3-4E6C-A463-4E4101E3CF8D}" srcId="{9CFAACDB-1FDF-43BF-B560-98F462E0AB5D}" destId="{B4AD32D5-4BEA-4D4F-9182-0AD59E53893D}" srcOrd="0" destOrd="0" parTransId="{74C6E45C-E8CC-4837-A036-D71E990A1065}" sibTransId="{1FD949DD-293C-4408-B51E-8243D9964927}"/>
    <dgm:cxn modelId="{769D359E-BC22-4B87-A3E6-97D2FC10D7CB}" type="presOf" srcId="{51C49A46-0EDE-4623-B04E-2171FB9F54F9}" destId="{EDB4E41B-977E-4B96-A833-294D7CE161D1}" srcOrd="0" destOrd="0" presId="urn:microsoft.com/office/officeart/2005/8/layout/list1"/>
    <dgm:cxn modelId="{6746EE74-CAC7-4690-A795-BA7BAB852DC4}" srcId="{B3A286B1-EC2C-4DBB-8561-34F32D22BB4F}" destId="{7EF2CA44-62A3-4789-BBEE-DD0D9A6E7060}" srcOrd="0" destOrd="0" parTransId="{6D8C3995-F578-4625-948E-088D2E5509E7}" sibTransId="{6E378F7A-C81B-410A-8812-76E68770C80E}"/>
    <dgm:cxn modelId="{C79AB9B6-BE0F-49D8-93E6-5D24A6E2F59E}" type="presOf" srcId="{B4AD32D5-4BEA-4D4F-9182-0AD59E53893D}" destId="{40AA4EFF-2660-41CF-B43C-78CC9AA1ADD2}" srcOrd="0" destOrd="0" presId="urn:microsoft.com/office/officeart/2005/8/layout/list1"/>
    <dgm:cxn modelId="{ABBCF2BC-9D27-4116-8445-C429EE51DC32}" srcId="{793E9A49-5F22-4F04-9FD6-C8E7CD23E4B6}" destId="{51C49A46-0EDE-4623-B04E-2171FB9F54F9}" srcOrd="0" destOrd="0" parTransId="{5E3928BC-BAA9-40C0-AB08-007FAC57278F}" sibTransId="{86A3E608-46C6-439B-9423-C306627B0888}"/>
    <dgm:cxn modelId="{21B4CD7A-7BC0-4086-9BEA-791C16D451D5}" srcId="{793E9A49-5F22-4F04-9FD6-C8E7CD23E4B6}" destId="{9CFAACDB-1FDF-43BF-B560-98F462E0AB5D}" srcOrd="2" destOrd="0" parTransId="{ED9A4A70-B17C-4917-B0CE-E508D7E7F2D9}" sibTransId="{1833CFA3-3063-4E61-85AB-9EE39C6B153D}"/>
    <dgm:cxn modelId="{1FF10EE6-1BF2-47EA-BA8B-484A4320E891}" type="presOf" srcId="{BFC68469-74BC-4B6A-98A4-49E9FABA48CE}" destId="{A70418B9-5B8A-4113-A1C7-19D81F97F735}" srcOrd="1" destOrd="0" presId="urn:microsoft.com/office/officeart/2005/8/layout/list1"/>
    <dgm:cxn modelId="{B0E170FC-0845-45D3-8A38-13DFBD5E553C}" type="presParOf" srcId="{929D1C39-A1E9-41E1-BEE3-A6951E732474}" destId="{59399013-A5A3-4286-A35C-0E2CDA4A3BEF}" srcOrd="0" destOrd="0" presId="urn:microsoft.com/office/officeart/2005/8/layout/list1"/>
    <dgm:cxn modelId="{099DBABA-779A-4FB6-A661-0AD6303837A6}" type="presParOf" srcId="{59399013-A5A3-4286-A35C-0E2CDA4A3BEF}" destId="{EDB4E41B-977E-4B96-A833-294D7CE161D1}" srcOrd="0" destOrd="0" presId="urn:microsoft.com/office/officeart/2005/8/layout/list1"/>
    <dgm:cxn modelId="{19990217-0593-488F-BA7A-DAB07EE7F230}" type="presParOf" srcId="{59399013-A5A3-4286-A35C-0E2CDA4A3BEF}" destId="{E8EA8456-23C2-44D9-B0A8-72C7ECC857E7}" srcOrd="1" destOrd="0" presId="urn:microsoft.com/office/officeart/2005/8/layout/list1"/>
    <dgm:cxn modelId="{CFB0E95F-1375-4DB6-8250-2233B1A19302}" type="presParOf" srcId="{929D1C39-A1E9-41E1-BEE3-A6951E732474}" destId="{FA3E5E6B-2C53-4CB0-9628-071201EE20A9}" srcOrd="1" destOrd="0" presId="urn:microsoft.com/office/officeart/2005/8/layout/list1"/>
    <dgm:cxn modelId="{971B5610-4400-4217-B814-92FADBE334FF}" type="presParOf" srcId="{929D1C39-A1E9-41E1-BEE3-A6951E732474}" destId="{A61B48E1-AF3D-498B-941B-F8272013818D}" srcOrd="2" destOrd="0" presId="urn:microsoft.com/office/officeart/2005/8/layout/list1"/>
    <dgm:cxn modelId="{A8DA83C6-49E7-459D-A33E-DDC57BC020F6}" type="presParOf" srcId="{929D1C39-A1E9-41E1-BEE3-A6951E732474}" destId="{15A22467-5360-4EC8-9EBD-6F4DB66D0310}" srcOrd="3" destOrd="0" presId="urn:microsoft.com/office/officeart/2005/8/layout/list1"/>
    <dgm:cxn modelId="{92F0292A-1B6D-4370-A7AA-D9AF3ACC76E6}" type="presParOf" srcId="{929D1C39-A1E9-41E1-BEE3-A6951E732474}" destId="{BDB1291F-7093-4D0E-9416-5CB9D15E7E0B}" srcOrd="4" destOrd="0" presId="urn:microsoft.com/office/officeart/2005/8/layout/list1"/>
    <dgm:cxn modelId="{E3066403-4B3E-48C1-9294-CF99B6B40DB3}" type="presParOf" srcId="{BDB1291F-7093-4D0E-9416-5CB9D15E7E0B}" destId="{3F2E5D6A-4FE0-4C7E-8BEE-E79C0FA04BAE}" srcOrd="0" destOrd="0" presId="urn:microsoft.com/office/officeart/2005/8/layout/list1"/>
    <dgm:cxn modelId="{C47F8241-EF29-4638-9E05-ABA49FECE9F3}" type="presParOf" srcId="{BDB1291F-7093-4D0E-9416-5CB9D15E7E0B}" destId="{A70418B9-5B8A-4113-A1C7-19D81F97F735}" srcOrd="1" destOrd="0" presId="urn:microsoft.com/office/officeart/2005/8/layout/list1"/>
    <dgm:cxn modelId="{24FB7426-89B1-4D9E-8ADC-A0C5B5B934EA}" type="presParOf" srcId="{929D1C39-A1E9-41E1-BEE3-A6951E732474}" destId="{95A19F35-043E-4312-B557-18B83D70B57A}" srcOrd="5" destOrd="0" presId="urn:microsoft.com/office/officeart/2005/8/layout/list1"/>
    <dgm:cxn modelId="{680F6092-80E3-42C8-B907-A88C2E1362A4}" type="presParOf" srcId="{929D1C39-A1E9-41E1-BEE3-A6951E732474}" destId="{775E26B0-6FF8-42AC-BFD2-F7D4FA48BCC6}" srcOrd="6" destOrd="0" presId="urn:microsoft.com/office/officeart/2005/8/layout/list1"/>
    <dgm:cxn modelId="{C71DF121-D59C-4FF9-8A1E-EBC70CC05FCD}" type="presParOf" srcId="{929D1C39-A1E9-41E1-BEE3-A6951E732474}" destId="{A0CF0D8E-0121-4781-85AE-F627C5AC53A1}" srcOrd="7" destOrd="0" presId="urn:microsoft.com/office/officeart/2005/8/layout/list1"/>
    <dgm:cxn modelId="{623D96E3-DC94-4997-BC68-2227A73A96A2}" type="presParOf" srcId="{929D1C39-A1E9-41E1-BEE3-A6951E732474}" destId="{40FD6234-021D-4B00-9ECF-5529CA271261}" srcOrd="8" destOrd="0" presId="urn:microsoft.com/office/officeart/2005/8/layout/list1"/>
    <dgm:cxn modelId="{D0A22C74-8C21-41B1-B505-6E3AE7255C4D}" type="presParOf" srcId="{40FD6234-021D-4B00-9ECF-5529CA271261}" destId="{166695DE-78DA-4E36-921D-8E057C1E6EEB}" srcOrd="0" destOrd="0" presId="urn:microsoft.com/office/officeart/2005/8/layout/list1"/>
    <dgm:cxn modelId="{21FB1439-59C4-496D-A133-A3E20D2C24DF}" type="presParOf" srcId="{40FD6234-021D-4B00-9ECF-5529CA271261}" destId="{67B28601-9B3D-431E-B347-4E1F281E5FFF}" srcOrd="1" destOrd="0" presId="urn:microsoft.com/office/officeart/2005/8/layout/list1"/>
    <dgm:cxn modelId="{CF7BC182-ADA1-4322-93D8-C0491E4315D2}" type="presParOf" srcId="{929D1C39-A1E9-41E1-BEE3-A6951E732474}" destId="{408B52B1-9344-4055-AC8D-4761FB6ECEB1}" srcOrd="9" destOrd="0" presId="urn:microsoft.com/office/officeart/2005/8/layout/list1"/>
    <dgm:cxn modelId="{B4CFDABF-7F4A-4449-9F09-21AF444419B8}" type="presParOf" srcId="{929D1C39-A1E9-41E1-BEE3-A6951E732474}" destId="{40AA4EFF-2660-41CF-B43C-78CC9AA1ADD2}" srcOrd="10" destOrd="0" presId="urn:microsoft.com/office/officeart/2005/8/layout/list1"/>
    <dgm:cxn modelId="{086FA442-33DB-4ADF-871E-61E00ED30CD0}" type="presParOf" srcId="{929D1C39-A1E9-41E1-BEE3-A6951E732474}" destId="{23D0622E-A6CF-4359-8430-46E7FF593E3C}" srcOrd="11" destOrd="0" presId="urn:microsoft.com/office/officeart/2005/8/layout/list1"/>
    <dgm:cxn modelId="{BBE70A4E-1D16-4C95-B4B8-97976558A4AD}" type="presParOf" srcId="{929D1C39-A1E9-41E1-BEE3-A6951E732474}" destId="{FDD89F2D-43BD-43E8-B6D4-73BCF9D33178}" srcOrd="12" destOrd="0" presId="urn:microsoft.com/office/officeart/2005/8/layout/list1"/>
    <dgm:cxn modelId="{CC5CA4FB-2005-4810-9029-353AEDF2ED0D}" type="presParOf" srcId="{FDD89F2D-43BD-43E8-B6D4-73BCF9D33178}" destId="{53C0FA9A-FDD7-4BE1-B7E8-945919DD229E}" srcOrd="0" destOrd="0" presId="urn:microsoft.com/office/officeart/2005/8/layout/list1"/>
    <dgm:cxn modelId="{7B7BBD85-C400-48F3-811E-14DA3FF4FC4B}" type="presParOf" srcId="{FDD89F2D-43BD-43E8-B6D4-73BCF9D33178}" destId="{D3E44757-12E7-48F5-857F-FFBBABCD53A2}" srcOrd="1" destOrd="0" presId="urn:microsoft.com/office/officeart/2005/8/layout/list1"/>
    <dgm:cxn modelId="{0CFBDF50-1E4F-4A7E-BF41-31ECF9526EA0}" type="presParOf" srcId="{929D1C39-A1E9-41E1-BEE3-A6951E732474}" destId="{CF5BFA4B-4FBD-410C-A820-672C4BC0CCFD}" srcOrd="13" destOrd="0" presId="urn:microsoft.com/office/officeart/2005/8/layout/list1"/>
    <dgm:cxn modelId="{68A8F31A-6844-4126-973C-7DA65B016BBD}" type="presParOf" srcId="{929D1C39-A1E9-41E1-BEE3-A6951E732474}" destId="{D3237086-8423-4820-8A95-B77203C029E1}" srcOrd="14"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09D4F5B-97F9-43A2-8040-F97098D5CA44}" type="doc">
      <dgm:prSet loTypeId="urn:microsoft.com/office/officeart/2005/8/layout/hProcess9" loCatId="process" qsTypeId="urn:microsoft.com/office/officeart/2005/8/quickstyle/simple1" qsCatId="simple" csTypeId="urn:microsoft.com/office/officeart/2005/8/colors/accent1_2" csCatId="accent1" phldr="1"/>
      <dgm:spPr/>
    </dgm:pt>
    <dgm:pt modelId="{CA42CA51-C25A-4486-B835-07FA4A1833ED}">
      <dgm:prSet phldrT="[Text]"/>
      <dgm:spPr>
        <a:solidFill>
          <a:schemeClr val="tx1">
            <a:lumMod val="65000"/>
          </a:schemeClr>
        </a:solidFill>
      </dgm:spPr>
      <dgm:t>
        <a:bodyPr/>
        <a:lstStyle/>
        <a:p>
          <a:r>
            <a:rPr lang="en-US" b="1" dirty="0" smtClean="0">
              <a:latin typeface="Agency FB" pitchFamily="34" charset="0"/>
            </a:rPr>
            <a:t>Determining the countries’ current status of the ICT economic measurements and ICT impact measurements through the workshop  </a:t>
          </a:r>
          <a:endParaRPr lang="en-US" b="1" dirty="0">
            <a:latin typeface="Agency FB" pitchFamily="34" charset="0"/>
          </a:endParaRPr>
        </a:p>
      </dgm:t>
    </dgm:pt>
    <dgm:pt modelId="{34236B05-447F-4460-A6EB-0DCEBD1235EB}" type="parTrans" cxnId="{8D67F9B1-34B5-48E4-95AC-B4F14E1F7593}">
      <dgm:prSet/>
      <dgm:spPr/>
      <dgm:t>
        <a:bodyPr/>
        <a:lstStyle/>
        <a:p>
          <a:endParaRPr lang="en-US"/>
        </a:p>
      </dgm:t>
    </dgm:pt>
    <dgm:pt modelId="{D30AB217-DB5C-4F73-A8E4-CB2A7D514A19}" type="sibTrans" cxnId="{8D67F9B1-34B5-48E4-95AC-B4F14E1F7593}">
      <dgm:prSet/>
      <dgm:spPr/>
      <dgm:t>
        <a:bodyPr/>
        <a:lstStyle/>
        <a:p>
          <a:endParaRPr lang="en-US"/>
        </a:p>
      </dgm:t>
    </dgm:pt>
    <dgm:pt modelId="{6F39A572-7C54-4506-9910-1799FE7B1A39}">
      <dgm:prSet phldrT="[Text]"/>
      <dgm:spPr>
        <a:solidFill>
          <a:schemeClr val="tx1">
            <a:lumMod val="65000"/>
          </a:schemeClr>
        </a:solidFill>
      </dgm:spPr>
      <dgm:t>
        <a:bodyPr/>
        <a:lstStyle/>
        <a:p>
          <a:r>
            <a:rPr lang="en-US" b="1" dirty="0" smtClean="0">
              <a:latin typeface="Agency FB" pitchFamily="34" charset="0"/>
            </a:rPr>
            <a:t>Steering committee  to design the capacity building workshops according to countries’ needs</a:t>
          </a:r>
        </a:p>
      </dgm:t>
    </dgm:pt>
    <dgm:pt modelId="{F2E908D0-81B2-457F-92E2-0BD42257BCB5}" type="parTrans" cxnId="{14C06FCC-9472-467E-9852-5C990C28A58B}">
      <dgm:prSet/>
      <dgm:spPr/>
      <dgm:t>
        <a:bodyPr/>
        <a:lstStyle/>
        <a:p>
          <a:endParaRPr lang="en-US"/>
        </a:p>
      </dgm:t>
    </dgm:pt>
    <dgm:pt modelId="{D60DAB09-82DD-4A9A-AA87-04B094EDF969}" type="sibTrans" cxnId="{14C06FCC-9472-467E-9852-5C990C28A58B}">
      <dgm:prSet/>
      <dgm:spPr/>
      <dgm:t>
        <a:bodyPr/>
        <a:lstStyle/>
        <a:p>
          <a:endParaRPr lang="en-US"/>
        </a:p>
      </dgm:t>
    </dgm:pt>
    <dgm:pt modelId="{3FCC3175-0345-45D5-BAF7-B82673C31F1F}">
      <dgm:prSet phldrT="[Text]"/>
      <dgm:spPr>
        <a:solidFill>
          <a:schemeClr val="tx1">
            <a:lumMod val="65000"/>
          </a:schemeClr>
        </a:solidFill>
      </dgm:spPr>
      <dgm:t>
        <a:bodyPr/>
        <a:lstStyle/>
        <a:p>
          <a:pPr algn="ctr"/>
          <a:r>
            <a:rPr lang="en-US" b="1" dirty="0" smtClean="0">
              <a:latin typeface="Agency FB" pitchFamily="34" charset="0"/>
            </a:rPr>
            <a:t>Capacity Building implementation</a:t>
          </a:r>
        </a:p>
      </dgm:t>
    </dgm:pt>
    <dgm:pt modelId="{4903DC26-2C81-474F-9814-4E26BE15C0A4}" type="parTrans" cxnId="{0743C8E0-6E3A-44FE-83F1-876667208165}">
      <dgm:prSet/>
      <dgm:spPr/>
      <dgm:t>
        <a:bodyPr/>
        <a:lstStyle/>
        <a:p>
          <a:endParaRPr lang="en-US"/>
        </a:p>
      </dgm:t>
    </dgm:pt>
    <dgm:pt modelId="{5AFC4E45-FDA8-4EE2-8DA8-B17A522F0C29}" type="sibTrans" cxnId="{0743C8E0-6E3A-44FE-83F1-876667208165}">
      <dgm:prSet/>
      <dgm:spPr/>
      <dgm:t>
        <a:bodyPr/>
        <a:lstStyle/>
        <a:p>
          <a:endParaRPr lang="en-US"/>
        </a:p>
      </dgm:t>
    </dgm:pt>
    <dgm:pt modelId="{BB64F1DA-D55A-4F09-90FD-27AE75034631}">
      <dgm:prSet/>
      <dgm:spPr>
        <a:solidFill>
          <a:schemeClr val="tx1">
            <a:lumMod val="65000"/>
          </a:schemeClr>
        </a:solidFill>
      </dgm:spPr>
      <dgm:t>
        <a:bodyPr/>
        <a:lstStyle/>
        <a:p>
          <a:r>
            <a:rPr lang="en-US" b="1" dirty="0" smtClean="0">
              <a:latin typeface="Agency FB" pitchFamily="34" charset="0"/>
            </a:rPr>
            <a:t>Steering committee to propose a set of economic and impact  indicators to be collected from the countries </a:t>
          </a:r>
        </a:p>
      </dgm:t>
    </dgm:pt>
    <dgm:pt modelId="{69960EEC-C7D6-4AEC-92F7-F82CB40C5933}" type="parTrans" cxnId="{A48E3B1F-6BAD-4F14-8559-4B1E825E0EED}">
      <dgm:prSet/>
      <dgm:spPr/>
      <dgm:t>
        <a:bodyPr/>
        <a:lstStyle/>
        <a:p>
          <a:endParaRPr lang="en-US"/>
        </a:p>
      </dgm:t>
    </dgm:pt>
    <dgm:pt modelId="{6A7DDDEC-0A2C-41F2-8C2F-2CF5A181CD20}" type="sibTrans" cxnId="{A48E3B1F-6BAD-4F14-8559-4B1E825E0EED}">
      <dgm:prSet/>
      <dgm:spPr/>
      <dgm:t>
        <a:bodyPr/>
        <a:lstStyle/>
        <a:p>
          <a:endParaRPr lang="en-US"/>
        </a:p>
      </dgm:t>
    </dgm:pt>
    <dgm:pt modelId="{D6C08163-967A-45FF-A21D-D7989B41C3A9}">
      <dgm:prSet/>
      <dgm:spPr>
        <a:solidFill>
          <a:schemeClr val="tx1">
            <a:lumMod val="65000"/>
          </a:schemeClr>
        </a:solidFill>
      </dgm:spPr>
      <dgm:t>
        <a:bodyPr/>
        <a:lstStyle/>
        <a:p>
          <a:r>
            <a:rPr lang="en-US" b="1" dirty="0" smtClean="0">
              <a:latin typeface="Agency FB" pitchFamily="34" charset="0"/>
            </a:rPr>
            <a:t>Build a database of these indicators on the “Arab ICT Indicators Portal”</a:t>
          </a:r>
        </a:p>
      </dgm:t>
    </dgm:pt>
    <dgm:pt modelId="{6A1490EE-4994-4144-ACD0-C481CBF695A2}" type="parTrans" cxnId="{4A85EF3E-1D17-49DE-9BBA-13E9D05DF7AD}">
      <dgm:prSet/>
      <dgm:spPr/>
      <dgm:t>
        <a:bodyPr/>
        <a:lstStyle/>
        <a:p>
          <a:endParaRPr lang="en-US"/>
        </a:p>
      </dgm:t>
    </dgm:pt>
    <dgm:pt modelId="{0EF3B1E6-9499-49C2-B0B8-0A463912FC6E}" type="sibTrans" cxnId="{4A85EF3E-1D17-49DE-9BBA-13E9D05DF7AD}">
      <dgm:prSet/>
      <dgm:spPr/>
      <dgm:t>
        <a:bodyPr/>
        <a:lstStyle/>
        <a:p>
          <a:endParaRPr lang="en-US"/>
        </a:p>
      </dgm:t>
    </dgm:pt>
    <dgm:pt modelId="{F445304B-D8C0-4265-BB53-BB0C1815C728}" type="pres">
      <dgm:prSet presAssocID="{B09D4F5B-97F9-43A2-8040-F97098D5CA44}" presName="CompostProcess" presStyleCnt="0">
        <dgm:presLayoutVars>
          <dgm:dir/>
          <dgm:resizeHandles val="exact"/>
        </dgm:presLayoutVars>
      </dgm:prSet>
      <dgm:spPr/>
    </dgm:pt>
    <dgm:pt modelId="{C97EDA7E-758E-4570-BBC0-7FC3AE1468E2}" type="pres">
      <dgm:prSet presAssocID="{B09D4F5B-97F9-43A2-8040-F97098D5CA44}" presName="arrow" presStyleLbl="bgShp" presStyleIdx="0" presStyleCnt="1" custScaleX="113369"/>
      <dgm:spPr>
        <a:solidFill>
          <a:srgbClr val="FF5050"/>
        </a:solidFill>
      </dgm:spPr>
    </dgm:pt>
    <dgm:pt modelId="{779F6997-8D70-4F9B-A35C-23C623469AD1}" type="pres">
      <dgm:prSet presAssocID="{B09D4F5B-97F9-43A2-8040-F97098D5CA44}" presName="linearProcess" presStyleCnt="0"/>
      <dgm:spPr/>
    </dgm:pt>
    <dgm:pt modelId="{0B9A5745-BE64-4277-878A-B5C3E5BFA41A}" type="pres">
      <dgm:prSet presAssocID="{CA42CA51-C25A-4486-B835-07FA4A1833ED}" presName="textNode" presStyleLbl="node1" presStyleIdx="0" presStyleCnt="5" custScaleX="55506" custLinFactX="-11003" custLinFactNeighborX="-100000" custLinFactNeighborY="0">
        <dgm:presLayoutVars>
          <dgm:bulletEnabled val="1"/>
        </dgm:presLayoutVars>
      </dgm:prSet>
      <dgm:spPr/>
      <dgm:t>
        <a:bodyPr/>
        <a:lstStyle/>
        <a:p>
          <a:endParaRPr lang="en-US"/>
        </a:p>
      </dgm:t>
    </dgm:pt>
    <dgm:pt modelId="{97E6FD6B-95E6-4508-840C-397C959A225B}" type="pres">
      <dgm:prSet presAssocID="{D30AB217-DB5C-4F73-A8E4-CB2A7D514A19}" presName="sibTrans" presStyleCnt="0"/>
      <dgm:spPr/>
    </dgm:pt>
    <dgm:pt modelId="{C1F0C6EA-3BE4-48D9-B6B4-C36A429B03A6}" type="pres">
      <dgm:prSet presAssocID="{6F39A572-7C54-4506-9910-1799FE7B1A39}" presName="textNode" presStyleLbl="node1" presStyleIdx="1" presStyleCnt="5" custFlipHor="1" custScaleX="50794" custLinFactX="-14292" custLinFactNeighborX="-100000">
        <dgm:presLayoutVars>
          <dgm:bulletEnabled val="1"/>
        </dgm:presLayoutVars>
      </dgm:prSet>
      <dgm:spPr/>
      <dgm:t>
        <a:bodyPr/>
        <a:lstStyle/>
        <a:p>
          <a:endParaRPr lang="en-US"/>
        </a:p>
      </dgm:t>
    </dgm:pt>
    <dgm:pt modelId="{1C1256EF-C7CF-4FE1-9882-5FF716E2C2AC}" type="pres">
      <dgm:prSet presAssocID="{D60DAB09-82DD-4A9A-AA87-04B094EDF969}" presName="sibTrans" presStyleCnt="0"/>
      <dgm:spPr/>
    </dgm:pt>
    <dgm:pt modelId="{5C2E6E08-316A-40CF-B929-93BA3F2288A8}" type="pres">
      <dgm:prSet presAssocID="{3FCC3175-0345-45D5-BAF7-B82673C31F1F}" presName="textNode" presStyleLbl="node1" presStyleIdx="2" presStyleCnt="5" custScaleX="44445" custLinFactX="-17408" custLinFactNeighborX="-100000">
        <dgm:presLayoutVars>
          <dgm:bulletEnabled val="1"/>
        </dgm:presLayoutVars>
      </dgm:prSet>
      <dgm:spPr/>
      <dgm:t>
        <a:bodyPr/>
        <a:lstStyle/>
        <a:p>
          <a:endParaRPr lang="en-US"/>
        </a:p>
      </dgm:t>
    </dgm:pt>
    <dgm:pt modelId="{22BD749C-6654-4416-9FAC-7755239987A4}" type="pres">
      <dgm:prSet presAssocID="{5AFC4E45-FDA8-4EE2-8DA8-B17A522F0C29}" presName="sibTrans" presStyleCnt="0"/>
      <dgm:spPr/>
    </dgm:pt>
    <dgm:pt modelId="{D702FEAD-0881-41A0-9BA0-C23F3B85FB7B}" type="pres">
      <dgm:prSet presAssocID="{BB64F1DA-D55A-4F09-90FD-27AE75034631}" presName="textNode" presStyleLbl="node1" presStyleIdx="3" presStyleCnt="5" custScaleX="46399" custLinFactX="-19824" custLinFactNeighborX="-100000">
        <dgm:presLayoutVars>
          <dgm:bulletEnabled val="1"/>
        </dgm:presLayoutVars>
      </dgm:prSet>
      <dgm:spPr/>
      <dgm:t>
        <a:bodyPr/>
        <a:lstStyle/>
        <a:p>
          <a:endParaRPr lang="en-US"/>
        </a:p>
      </dgm:t>
    </dgm:pt>
    <dgm:pt modelId="{7B0E9EA9-0E7B-4826-B122-FC6B3661B026}" type="pres">
      <dgm:prSet presAssocID="{6A7DDDEC-0A2C-41F2-8C2F-2CF5A181CD20}" presName="sibTrans" presStyleCnt="0"/>
      <dgm:spPr/>
    </dgm:pt>
    <dgm:pt modelId="{0E287634-CFC6-4774-AE67-EDB9EE52607E}" type="pres">
      <dgm:prSet presAssocID="{D6C08163-967A-45FF-A21D-D7989B41C3A9}" presName="textNode" presStyleLbl="node1" presStyleIdx="4" presStyleCnt="5" custScaleX="42104" custLinFactX="-21369" custLinFactNeighborX="-100000">
        <dgm:presLayoutVars>
          <dgm:bulletEnabled val="1"/>
        </dgm:presLayoutVars>
      </dgm:prSet>
      <dgm:spPr/>
      <dgm:t>
        <a:bodyPr/>
        <a:lstStyle/>
        <a:p>
          <a:endParaRPr lang="en-US"/>
        </a:p>
      </dgm:t>
    </dgm:pt>
  </dgm:ptLst>
  <dgm:cxnLst>
    <dgm:cxn modelId="{8D67F9B1-34B5-48E4-95AC-B4F14E1F7593}" srcId="{B09D4F5B-97F9-43A2-8040-F97098D5CA44}" destId="{CA42CA51-C25A-4486-B835-07FA4A1833ED}" srcOrd="0" destOrd="0" parTransId="{34236B05-447F-4460-A6EB-0DCEBD1235EB}" sibTransId="{D30AB217-DB5C-4F73-A8E4-CB2A7D514A19}"/>
    <dgm:cxn modelId="{A48E3B1F-6BAD-4F14-8559-4B1E825E0EED}" srcId="{B09D4F5B-97F9-43A2-8040-F97098D5CA44}" destId="{BB64F1DA-D55A-4F09-90FD-27AE75034631}" srcOrd="3" destOrd="0" parTransId="{69960EEC-C7D6-4AEC-92F7-F82CB40C5933}" sibTransId="{6A7DDDEC-0A2C-41F2-8C2F-2CF5A181CD20}"/>
    <dgm:cxn modelId="{5E0E4381-169E-4696-B373-9FF6E8A042A0}" type="presOf" srcId="{6F39A572-7C54-4506-9910-1799FE7B1A39}" destId="{C1F0C6EA-3BE4-48D9-B6B4-C36A429B03A6}" srcOrd="0" destOrd="0" presId="urn:microsoft.com/office/officeart/2005/8/layout/hProcess9"/>
    <dgm:cxn modelId="{8D224325-4C20-469A-B401-5124C17BBCAC}" type="presOf" srcId="{B09D4F5B-97F9-43A2-8040-F97098D5CA44}" destId="{F445304B-D8C0-4265-BB53-BB0C1815C728}" srcOrd="0" destOrd="0" presId="urn:microsoft.com/office/officeart/2005/8/layout/hProcess9"/>
    <dgm:cxn modelId="{737ACE54-5688-49FE-9505-D8133203C1BB}" type="presOf" srcId="{CA42CA51-C25A-4486-B835-07FA4A1833ED}" destId="{0B9A5745-BE64-4277-878A-B5C3E5BFA41A}" srcOrd="0" destOrd="0" presId="urn:microsoft.com/office/officeart/2005/8/layout/hProcess9"/>
    <dgm:cxn modelId="{0743C8E0-6E3A-44FE-83F1-876667208165}" srcId="{B09D4F5B-97F9-43A2-8040-F97098D5CA44}" destId="{3FCC3175-0345-45D5-BAF7-B82673C31F1F}" srcOrd="2" destOrd="0" parTransId="{4903DC26-2C81-474F-9814-4E26BE15C0A4}" sibTransId="{5AFC4E45-FDA8-4EE2-8DA8-B17A522F0C29}"/>
    <dgm:cxn modelId="{984C8307-3BE9-4834-AC80-875D6455F52F}" type="presOf" srcId="{D6C08163-967A-45FF-A21D-D7989B41C3A9}" destId="{0E287634-CFC6-4774-AE67-EDB9EE52607E}" srcOrd="0" destOrd="0" presId="urn:microsoft.com/office/officeart/2005/8/layout/hProcess9"/>
    <dgm:cxn modelId="{F192FA19-8461-4AE2-8668-FDBC861F91A5}" type="presOf" srcId="{3FCC3175-0345-45D5-BAF7-B82673C31F1F}" destId="{5C2E6E08-316A-40CF-B929-93BA3F2288A8}" srcOrd="0" destOrd="0" presId="urn:microsoft.com/office/officeart/2005/8/layout/hProcess9"/>
    <dgm:cxn modelId="{4A85EF3E-1D17-49DE-9BBA-13E9D05DF7AD}" srcId="{B09D4F5B-97F9-43A2-8040-F97098D5CA44}" destId="{D6C08163-967A-45FF-A21D-D7989B41C3A9}" srcOrd="4" destOrd="0" parTransId="{6A1490EE-4994-4144-ACD0-C481CBF695A2}" sibTransId="{0EF3B1E6-9499-49C2-B0B8-0A463912FC6E}"/>
    <dgm:cxn modelId="{C2A33A57-A303-449B-9C2E-8AD16F5F0CFE}" type="presOf" srcId="{BB64F1DA-D55A-4F09-90FD-27AE75034631}" destId="{D702FEAD-0881-41A0-9BA0-C23F3B85FB7B}" srcOrd="0" destOrd="0" presId="urn:microsoft.com/office/officeart/2005/8/layout/hProcess9"/>
    <dgm:cxn modelId="{14C06FCC-9472-467E-9852-5C990C28A58B}" srcId="{B09D4F5B-97F9-43A2-8040-F97098D5CA44}" destId="{6F39A572-7C54-4506-9910-1799FE7B1A39}" srcOrd="1" destOrd="0" parTransId="{F2E908D0-81B2-457F-92E2-0BD42257BCB5}" sibTransId="{D60DAB09-82DD-4A9A-AA87-04B094EDF969}"/>
    <dgm:cxn modelId="{34F739CC-D307-4085-A47B-DB2D0AE04AB2}" type="presParOf" srcId="{F445304B-D8C0-4265-BB53-BB0C1815C728}" destId="{C97EDA7E-758E-4570-BBC0-7FC3AE1468E2}" srcOrd="0" destOrd="0" presId="urn:microsoft.com/office/officeart/2005/8/layout/hProcess9"/>
    <dgm:cxn modelId="{2A7C17D3-455F-4C72-B7B9-D832A3F9E280}" type="presParOf" srcId="{F445304B-D8C0-4265-BB53-BB0C1815C728}" destId="{779F6997-8D70-4F9B-A35C-23C623469AD1}" srcOrd="1" destOrd="0" presId="urn:microsoft.com/office/officeart/2005/8/layout/hProcess9"/>
    <dgm:cxn modelId="{34207D1B-CED6-4915-BAF0-901251E6A098}" type="presParOf" srcId="{779F6997-8D70-4F9B-A35C-23C623469AD1}" destId="{0B9A5745-BE64-4277-878A-B5C3E5BFA41A}" srcOrd="0" destOrd="0" presId="urn:microsoft.com/office/officeart/2005/8/layout/hProcess9"/>
    <dgm:cxn modelId="{89EE967A-BDC0-433C-B84E-E25F130B6B63}" type="presParOf" srcId="{779F6997-8D70-4F9B-A35C-23C623469AD1}" destId="{97E6FD6B-95E6-4508-840C-397C959A225B}" srcOrd="1" destOrd="0" presId="urn:microsoft.com/office/officeart/2005/8/layout/hProcess9"/>
    <dgm:cxn modelId="{2E89EC5E-0CEA-41C0-A28E-7F2B62C235A8}" type="presParOf" srcId="{779F6997-8D70-4F9B-A35C-23C623469AD1}" destId="{C1F0C6EA-3BE4-48D9-B6B4-C36A429B03A6}" srcOrd="2" destOrd="0" presId="urn:microsoft.com/office/officeart/2005/8/layout/hProcess9"/>
    <dgm:cxn modelId="{EF998C9B-B5D5-4207-9602-C07EBA32DFD2}" type="presParOf" srcId="{779F6997-8D70-4F9B-A35C-23C623469AD1}" destId="{1C1256EF-C7CF-4FE1-9882-5FF716E2C2AC}" srcOrd="3" destOrd="0" presId="urn:microsoft.com/office/officeart/2005/8/layout/hProcess9"/>
    <dgm:cxn modelId="{7ADA0E3F-A66E-48C8-B8F0-9388237EA97E}" type="presParOf" srcId="{779F6997-8D70-4F9B-A35C-23C623469AD1}" destId="{5C2E6E08-316A-40CF-B929-93BA3F2288A8}" srcOrd="4" destOrd="0" presId="urn:microsoft.com/office/officeart/2005/8/layout/hProcess9"/>
    <dgm:cxn modelId="{0506FC36-DF5E-4F00-8071-AD4DDA9991EC}" type="presParOf" srcId="{779F6997-8D70-4F9B-A35C-23C623469AD1}" destId="{22BD749C-6654-4416-9FAC-7755239987A4}" srcOrd="5" destOrd="0" presId="urn:microsoft.com/office/officeart/2005/8/layout/hProcess9"/>
    <dgm:cxn modelId="{31827F88-1714-4CC8-B9E6-EB5BE7556E26}" type="presParOf" srcId="{779F6997-8D70-4F9B-A35C-23C623469AD1}" destId="{D702FEAD-0881-41A0-9BA0-C23F3B85FB7B}" srcOrd="6" destOrd="0" presId="urn:microsoft.com/office/officeart/2005/8/layout/hProcess9"/>
    <dgm:cxn modelId="{D9010F59-70B0-4121-B49B-6FF4A27510EB}" type="presParOf" srcId="{779F6997-8D70-4F9B-A35C-23C623469AD1}" destId="{7B0E9EA9-0E7B-4826-B122-FC6B3661B026}" srcOrd="7" destOrd="0" presId="urn:microsoft.com/office/officeart/2005/8/layout/hProcess9"/>
    <dgm:cxn modelId="{0874D74A-DCB8-486F-AFBD-35A1F8086CEC}" type="presParOf" srcId="{779F6997-8D70-4F9B-A35C-23C623469AD1}" destId="{0E287634-CFC6-4774-AE67-EDB9EE52607E}" srcOrd="8"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61B48E1-AF3D-498B-941B-F8272013818D}">
      <dsp:nvSpPr>
        <dsp:cNvPr id="0" name=""/>
        <dsp:cNvSpPr/>
      </dsp:nvSpPr>
      <dsp:spPr>
        <a:xfrm>
          <a:off x="0" y="181904"/>
          <a:ext cx="7543800" cy="7938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5483" tIns="291592" rIns="585483" bIns="99568" numCol="1" spcCol="1270" anchor="t" anchorCtr="0">
          <a:noAutofit/>
        </a:bodyPr>
        <a:lstStyle/>
        <a:p>
          <a:pPr marL="176213" lvl="1" indent="-176213" algn="just" defTabSz="622300">
            <a:lnSpc>
              <a:spcPct val="90000"/>
            </a:lnSpc>
            <a:spcBef>
              <a:spcPct val="0"/>
            </a:spcBef>
            <a:spcAft>
              <a:spcPct val="15000"/>
            </a:spcAft>
            <a:buChar char="••"/>
          </a:pPr>
          <a:r>
            <a:rPr lang="en-US" sz="1400" kern="1200" dirty="0" smtClean="0">
              <a:latin typeface="Book Antiqua" pitchFamily="18" charset="0"/>
            </a:rPr>
            <a:t>Developing ICT economic indicators (Total ICT revenue, Value added of ICT, ICT contribution to GDP …..)</a:t>
          </a:r>
          <a:endParaRPr lang="en-US" sz="1400" kern="1200" dirty="0">
            <a:latin typeface="Book Antiqua" pitchFamily="18" charset="0"/>
          </a:endParaRPr>
        </a:p>
      </dsp:txBody>
      <dsp:txXfrm>
        <a:off x="0" y="181904"/>
        <a:ext cx="7543800" cy="793800"/>
      </dsp:txXfrm>
    </dsp:sp>
    <dsp:sp modelId="{E8EA8456-23C2-44D9-B0A8-72C7ECC857E7}">
      <dsp:nvSpPr>
        <dsp:cNvPr id="0" name=""/>
        <dsp:cNvSpPr/>
      </dsp:nvSpPr>
      <dsp:spPr>
        <a:xfrm>
          <a:off x="377190" y="60883"/>
          <a:ext cx="5280660" cy="327660"/>
        </a:xfrm>
        <a:prstGeom prst="roundRect">
          <a:avLst/>
        </a:prstGeom>
        <a:solidFill>
          <a:schemeClr val="accent2">
            <a:lumMod val="60000"/>
            <a:lumOff val="4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596" tIns="0" rIns="199596" bIns="0" numCol="1" spcCol="1270" anchor="ctr" anchorCtr="0">
          <a:noAutofit/>
        </a:bodyPr>
        <a:lstStyle/>
        <a:p>
          <a:pPr lvl="0" algn="just" defTabSz="711200">
            <a:lnSpc>
              <a:spcPct val="90000"/>
            </a:lnSpc>
            <a:spcBef>
              <a:spcPct val="0"/>
            </a:spcBef>
            <a:spcAft>
              <a:spcPct val="35000"/>
            </a:spcAft>
          </a:pPr>
          <a:r>
            <a:rPr lang="en-US" sz="1600" b="1" kern="1200" dirty="0" smtClean="0">
              <a:solidFill>
                <a:schemeClr val="bg1"/>
              </a:solidFill>
              <a:latin typeface="Book Antiqua" pitchFamily="18" charset="0"/>
            </a:rPr>
            <a:t>STAGE ONE</a:t>
          </a:r>
          <a:endParaRPr lang="en-US" sz="1600" b="1" kern="1200" dirty="0">
            <a:solidFill>
              <a:schemeClr val="bg1"/>
            </a:solidFill>
            <a:latin typeface="Book Antiqua" pitchFamily="18" charset="0"/>
          </a:endParaRPr>
        </a:p>
      </dsp:txBody>
      <dsp:txXfrm>
        <a:off x="377190" y="60883"/>
        <a:ext cx="5280660" cy="327660"/>
      </dsp:txXfrm>
    </dsp:sp>
    <dsp:sp modelId="{775E26B0-6FF8-42AC-BFD2-F7D4FA48BCC6}">
      <dsp:nvSpPr>
        <dsp:cNvPr id="0" name=""/>
        <dsp:cNvSpPr/>
      </dsp:nvSpPr>
      <dsp:spPr>
        <a:xfrm>
          <a:off x="0" y="1223245"/>
          <a:ext cx="7543800" cy="59535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5483" tIns="291592" rIns="585483" bIns="99568" numCol="1" spcCol="1270" anchor="t" anchorCtr="0">
          <a:noAutofit/>
        </a:bodyPr>
        <a:lstStyle/>
        <a:p>
          <a:pPr marL="176213" lvl="1" indent="-176213" algn="just" defTabSz="622300">
            <a:lnSpc>
              <a:spcPct val="90000"/>
            </a:lnSpc>
            <a:spcBef>
              <a:spcPct val="0"/>
            </a:spcBef>
            <a:spcAft>
              <a:spcPct val="15000"/>
            </a:spcAft>
            <a:buChar char="••"/>
          </a:pPr>
          <a:r>
            <a:rPr lang="en-US" sz="1400" kern="1200" dirty="0" smtClean="0">
              <a:latin typeface="Book Antiqua" pitchFamily="18" charset="0"/>
            </a:rPr>
            <a:t>Having Input/output table with ICT sector as a standalone sector.</a:t>
          </a:r>
        </a:p>
      </dsp:txBody>
      <dsp:txXfrm>
        <a:off x="0" y="1223245"/>
        <a:ext cx="7543800" cy="595350"/>
      </dsp:txXfrm>
    </dsp:sp>
    <dsp:sp modelId="{A70418B9-5B8A-4113-A1C7-19D81F97F735}">
      <dsp:nvSpPr>
        <dsp:cNvPr id="0" name=""/>
        <dsp:cNvSpPr/>
      </dsp:nvSpPr>
      <dsp:spPr>
        <a:xfrm>
          <a:off x="380999" y="1081040"/>
          <a:ext cx="5280660" cy="378581"/>
        </a:xfrm>
        <a:prstGeom prst="roundRect">
          <a:avLst/>
        </a:prstGeom>
        <a:solidFill>
          <a:schemeClr val="accent3">
            <a:lumMod val="60000"/>
            <a:lumOff val="4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596" tIns="0" rIns="199596" bIns="0" numCol="1" spcCol="1270" anchor="ctr" anchorCtr="0">
          <a:noAutofit/>
        </a:bodyPr>
        <a:lstStyle/>
        <a:p>
          <a:pPr lvl="0" algn="just" defTabSz="711200">
            <a:lnSpc>
              <a:spcPct val="90000"/>
            </a:lnSpc>
            <a:spcBef>
              <a:spcPct val="0"/>
            </a:spcBef>
            <a:spcAft>
              <a:spcPct val="35000"/>
            </a:spcAft>
          </a:pPr>
          <a:r>
            <a:rPr lang="en-US" sz="1600" b="1" kern="1200" dirty="0" smtClean="0">
              <a:solidFill>
                <a:schemeClr val="bg1"/>
              </a:solidFill>
              <a:latin typeface="Book Antiqua" pitchFamily="18" charset="0"/>
            </a:rPr>
            <a:t>STAGE TWO</a:t>
          </a:r>
        </a:p>
      </dsp:txBody>
      <dsp:txXfrm>
        <a:off x="380999" y="1081040"/>
        <a:ext cx="5280660" cy="378581"/>
      </dsp:txXfrm>
    </dsp:sp>
    <dsp:sp modelId="{40AA4EFF-2660-41CF-B43C-78CC9AA1ADD2}">
      <dsp:nvSpPr>
        <dsp:cNvPr id="0" name=""/>
        <dsp:cNvSpPr/>
      </dsp:nvSpPr>
      <dsp:spPr>
        <a:xfrm>
          <a:off x="0" y="2029689"/>
          <a:ext cx="7543800" cy="792085"/>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5483" tIns="291592" rIns="585483" bIns="99568" numCol="1" spcCol="1270" anchor="t" anchorCtr="0">
          <a:noAutofit/>
        </a:bodyPr>
        <a:lstStyle/>
        <a:p>
          <a:pPr marL="176213" lvl="1" indent="-176213" algn="just" defTabSz="622300">
            <a:lnSpc>
              <a:spcPct val="90000"/>
            </a:lnSpc>
            <a:spcBef>
              <a:spcPct val="0"/>
            </a:spcBef>
            <a:spcAft>
              <a:spcPct val="15000"/>
            </a:spcAft>
            <a:buChar char="••"/>
          </a:pPr>
          <a:r>
            <a:rPr lang="en-US" sz="1400" kern="1200" dirty="0" smtClean="0">
              <a:latin typeface="Book Antiqua" pitchFamily="18" charset="0"/>
            </a:rPr>
            <a:t>Conducting a research study to measure ICT impact on the economic growth (static model). </a:t>
          </a:r>
        </a:p>
      </dsp:txBody>
      <dsp:txXfrm>
        <a:off x="0" y="2029689"/>
        <a:ext cx="7543800" cy="792085"/>
      </dsp:txXfrm>
    </dsp:sp>
    <dsp:sp modelId="{67B28601-9B3D-431E-B347-4E1F281E5FFF}">
      <dsp:nvSpPr>
        <dsp:cNvPr id="0" name=""/>
        <dsp:cNvSpPr/>
      </dsp:nvSpPr>
      <dsp:spPr>
        <a:xfrm>
          <a:off x="380999" y="1882561"/>
          <a:ext cx="5280660" cy="375886"/>
        </a:xfrm>
        <a:prstGeom prst="roundRect">
          <a:avLst/>
        </a:prstGeom>
        <a:solidFill>
          <a:schemeClr val="accent4">
            <a:lumMod val="60000"/>
            <a:lumOff val="4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596" tIns="0" rIns="199596" bIns="0" numCol="1" spcCol="1270" anchor="ctr" anchorCtr="0">
          <a:noAutofit/>
        </a:bodyPr>
        <a:lstStyle/>
        <a:p>
          <a:pPr lvl="0" algn="just" defTabSz="711200">
            <a:lnSpc>
              <a:spcPct val="90000"/>
            </a:lnSpc>
            <a:spcBef>
              <a:spcPct val="0"/>
            </a:spcBef>
            <a:spcAft>
              <a:spcPct val="35000"/>
            </a:spcAft>
          </a:pPr>
          <a:r>
            <a:rPr lang="en-US" sz="1600" b="1" kern="1200" dirty="0" smtClean="0">
              <a:solidFill>
                <a:schemeClr val="bg1"/>
              </a:solidFill>
              <a:latin typeface="Book Antiqua" pitchFamily="18" charset="0"/>
            </a:rPr>
            <a:t>STAGE THREE</a:t>
          </a:r>
        </a:p>
      </dsp:txBody>
      <dsp:txXfrm>
        <a:off x="380999" y="1882561"/>
        <a:ext cx="5280660" cy="375886"/>
      </dsp:txXfrm>
    </dsp:sp>
    <dsp:sp modelId="{D3237086-8423-4820-8A95-B77203C029E1}">
      <dsp:nvSpPr>
        <dsp:cNvPr id="0" name=""/>
        <dsp:cNvSpPr/>
      </dsp:nvSpPr>
      <dsp:spPr>
        <a:xfrm>
          <a:off x="0" y="3087066"/>
          <a:ext cx="7543800" cy="99225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5483" tIns="291592" rIns="585483" bIns="99568" numCol="1" spcCol="1270" anchor="t" anchorCtr="0">
          <a:noAutofit/>
        </a:bodyPr>
        <a:lstStyle/>
        <a:p>
          <a:pPr marL="114300" lvl="1" indent="-114300" algn="just" defTabSz="622300">
            <a:lnSpc>
              <a:spcPct val="90000"/>
            </a:lnSpc>
            <a:spcBef>
              <a:spcPct val="0"/>
            </a:spcBef>
            <a:spcAft>
              <a:spcPct val="15000"/>
            </a:spcAft>
            <a:buChar char="••"/>
          </a:pPr>
          <a:r>
            <a:rPr lang="en-US" sz="1400" kern="1200" dirty="0" smtClean="0">
              <a:latin typeface="Book Antiqua" pitchFamily="18" charset="0"/>
            </a:rPr>
            <a:t>Applying a dynamic CGE model to measure the Impact of ICT on the Egyptian economy. The model will be used to produce a baseline forecast and a number of policy simulations.</a:t>
          </a:r>
          <a:endParaRPr lang="en-US" sz="1400" kern="1200" dirty="0">
            <a:latin typeface="Book Antiqua" pitchFamily="18" charset="0"/>
          </a:endParaRPr>
        </a:p>
      </dsp:txBody>
      <dsp:txXfrm>
        <a:off x="0" y="3087066"/>
        <a:ext cx="7543800" cy="992250"/>
      </dsp:txXfrm>
    </dsp:sp>
    <dsp:sp modelId="{D3E44757-12E7-48F5-857F-FFBBABCD53A2}">
      <dsp:nvSpPr>
        <dsp:cNvPr id="0" name=""/>
        <dsp:cNvSpPr/>
      </dsp:nvSpPr>
      <dsp:spPr>
        <a:xfrm>
          <a:off x="380999" y="2903292"/>
          <a:ext cx="5280660" cy="362578"/>
        </a:xfrm>
        <a:prstGeom prst="roundRect">
          <a:avLst/>
        </a:prstGeom>
        <a:solidFill>
          <a:schemeClr val="accent5">
            <a:lumMod val="60000"/>
            <a:lumOff val="4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596" tIns="0" rIns="199596" bIns="0" numCol="1" spcCol="1270" anchor="ctr" anchorCtr="0">
          <a:noAutofit/>
        </a:bodyPr>
        <a:lstStyle/>
        <a:p>
          <a:pPr lvl="0" algn="l" defTabSz="711200">
            <a:lnSpc>
              <a:spcPct val="90000"/>
            </a:lnSpc>
            <a:spcBef>
              <a:spcPct val="0"/>
            </a:spcBef>
            <a:spcAft>
              <a:spcPct val="35000"/>
            </a:spcAft>
          </a:pPr>
          <a:r>
            <a:rPr lang="en-US" sz="1600" b="1" kern="1200" dirty="0" smtClean="0">
              <a:solidFill>
                <a:schemeClr val="bg1"/>
              </a:solidFill>
              <a:latin typeface="Book Antiqua" pitchFamily="18" charset="0"/>
            </a:rPr>
            <a:t>STAGE FOUR (PLANNED)</a:t>
          </a:r>
        </a:p>
      </dsp:txBody>
      <dsp:txXfrm>
        <a:off x="380999" y="2903292"/>
        <a:ext cx="5280660" cy="362578"/>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97EDA7E-758E-4570-BBC0-7FC3AE1468E2}">
      <dsp:nvSpPr>
        <dsp:cNvPr id="0" name=""/>
        <dsp:cNvSpPr/>
      </dsp:nvSpPr>
      <dsp:spPr>
        <a:xfrm>
          <a:off x="152399" y="0"/>
          <a:ext cx="8077201" cy="5562600"/>
        </a:xfrm>
        <a:prstGeom prst="rightArrow">
          <a:avLst/>
        </a:prstGeom>
        <a:solidFill>
          <a:srgbClr val="FF5050"/>
        </a:solidFill>
        <a:ln>
          <a:noFill/>
        </a:ln>
        <a:effectLst/>
      </dsp:spPr>
      <dsp:style>
        <a:lnRef idx="0">
          <a:scrgbClr r="0" g="0" b="0"/>
        </a:lnRef>
        <a:fillRef idx="1">
          <a:scrgbClr r="0" g="0" b="0"/>
        </a:fillRef>
        <a:effectRef idx="0">
          <a:scrgbClr r="0" g="0" b="0"/>
        </a:effectRef>
        <a:fontRef idx="minor"/>
      </dsp:style>
    </dsp:sp>
    <dsp:sp modelId="{0B9A5745-BE64-4277-878A-B5C3E5BFA41A}">
      <dsp:nvSpPr>
        <dsp:cNvPr id="0" name=""/>
        <dsp:cNvSpPr/>
      </dsp:nvSpPr>
      <dsp:spPr>
        <a:xfrm>
          <a:off x="182360" y="1668780"/>
          <a:ext cx="1497527" cy="2225040"/>
        </a:xfrm>
        <a:prstGeom prst="roundRect">
          <a:avLst/>
        </a:prstGeom>
        <a:solidFill>
          <a:schemeClr val="tx1">
            <a:lumMod val="6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latin typeface="Agency FB" pitchFamily="34" charset="0"/>
            </a:rPr>
            <a:t>Determining the countries’ current status of the ICT economic measurements and ICT impact measurements through the workshop  </a:t>
          </a:r>
          <a:endParaRPr lang="en-US" sz="1400" b="1" kern="1200" dirty="0">
            <a:latin typeface="Agency FB" pitchFamily="34" charset="0"/>
          </a:endParaRPr>
        </a:p>
      </dsp:txBody>
      <dsp:txXfrm>
        <a:off x="182360" y="1668780"/>
        <a:ext cx="1497527" cy="2225040"/>
      </dsp:txXfrm>
    </dsp:sp>
    <dsp:sp modelId="{C1F0C6EA-3BE4-48D9-B6B4-C36A429B03A6}">
      <dsp:nvSpPr>
        <dsp:cNvPr id="0" name=""/>
        <dsp:cNvSpPr/>
      </dsp:nvSpPr>
      <dsp:spPr>
        <a:xfrm flipH="1">
          <a:off x="1752612" y="1668780"/>
          <a:ext cx="1370399" cy="2225040"/>
        </a:xfrm>
        <a:prstGeom prst="roundRect">
          <a:avLst/>
        </a:prstGeom>
        <a:solidFill>
          <a:schemeClr val="tx1">
            <a:lumMod val="6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latin typeface="Agency FB" pitchFamily="34" charset="0"/>
            </a:rPr>
            <a:t>Steering committee  to design the capacity building workshops according to countries’ needs</a:t>
          </a:r>
        </a:p>
      </dsp:txBody>
      <dsp:txXfrm flipH="1">
        <a:off x="1752612" y="1668780"/>
        <a:ext cx="1370399" cy="2225040"/>
      </dsp:txXfrm>
    </dsp:sp>
    <dsp:sp modelId="{5C2E6E08-316A-40CF-B929-93BA3F2288A8}">
      <dsp:nvSpPr>
        <dsp:cNvPr id="0" name=""/>
        <dsp:cNvSpPr/>
      </dsp:nvSpPr>
      <dsp:spPr>
        <a:xfrm>
          <a:off x="3200404" y="1668780"/>
          <a:ext cx="1199106" cy="2225040"/>
        </a:xfrm>
        <a:prstGeom prst="roundRect">
          <a:avLst/>
        </a:prstGeom>
        <a:solidFill>
          <a:schemeClr val="tx1">
            <a:lumMod val="6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latin typeface="Agency FB" pitchFamily="34" charset="0"/>
            </a:rPr>
            <a:t>Capacity Building implementation</a:t>
          </a:r>
        </a:p>
      </dsp:txBody>
      <dsp:txXfrm>
        <a:off x="3200404" y="1668780"/>
        <a:ext cx="1199106" cy="2225040"/>
      </dsp:txXfrm>
    </dsp:sp>
    <dsp:sp modelId="{D702FEAD-0881-41A0-9BA0-C23F3B85FB7B}">
      <dsp:nvSpPr>
        <dsp:cNvPr id="0" name=""/>
        <dsp:cNvSpPr/>
      </dsp:nvSpPr>
      <dsp:spPr>
        <a:xfrm>
          <a:off x="4495788" y="1668780"/>
          <a:ext cx="1251824" cy="2225040"/>
        </a:xfrm>
        <a:prstGeom prst="roundRect">
          <a:avLst/>
        </a:prstGeom>
        <a:solidFill>
          <a:schemeClr val="tx1">
            <a:lumMod val="6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latin typeface="Agency FB" pitchFamily="34" charset="0"/>
            </a:rPr>
            <a:t>Steering committee to propose a set of economic and impact  indicators to be collected from the countries </a:t>
          </a:r>
        </a:p>
      </dsp:txBody>
      <dsp:txXfrm>
        <a:off x="4495788" y="1668780"/>
        <a:ext cx="1251824" cy="2225040"/>
      </dsp:txXfrm>
    </dsp:sp>
    <dsp:sp modelId="{0E287634-CFC6-4774-AE67-EDB9EE52607E}">
      <dsp:nvSpPr>
        <dsp:cNvPr id="0" name=""/>
        <dsp:cNvSpPr/>
      </dsp:nvSpPr>
      <dsp:spPr>
        <a:xfrm>
          <a:off x="5867389" y="1668780"/>
          <a:ext cx="1135947" cy="2225040"/>
        </a:xfrm>
        <a:prstGeom prst="roundRect">
          <a:avLst/>
        </a:prstGeom>
        <a:solidFill>
          <a:schemeClr val="tx1">
            <a:lumMod val="6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latin typeface="Agency FB" pitchFamily="34" charset="0"/>
            </a:rPr>
            <a:t>Build a database of these indicators on the “Arab ICT Indicators Portal”</a:t>
          </a:r>
        </a:p>
      </dsp:txBody>
      <dsp:txXfrm>
        <a:off x="5867389" y="1668780"/>
        <a:ext cx="1135947" cy="222504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DEAB1D2-759A-41BE-B3D4-64E822934B77}" type="datetimeFigureOut">
              <a:rPr lang="en-US" smtClean="0"/>
              <a:pPr/>
              <a:t>6/4/2012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7840210C-BEE1-4339-BEC2-5F8BD52701B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EAB1D2-759A-41BE-B3D4-64E822934B77}" type="datetimeFigureOut">
              <a:rPr lang="en-US" smtClean="0"/>
              <a:pPr/>
              <a:t>6/4/2012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40210C-BEE1-4339-BEC2-5F8BD52701B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EAB1D2-759A-41BE-B3D4-64E822934B77}" type="datetimeFigureOut">
              <a:rPr lang="en-US" smtClean="0"/>
              <a:pPr/>
              <a:t>6/4/2012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40210C-BEE1-4339-BEC2-5F8BD52701B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EAB1D2-759A-41BE-B3D4-64E822934B77}" type="datetimeFigureOut">
              <a:rPr lang="en-US" smtClean="0"/>
              <a:pPr/>
              <a:t>6/4/2012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40210C-BEE1-4339-BEC2-5F8BD52701B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DEAB1D2-759A-41BE-B3D4-64E822934B77}" type="datetimeFigureOut">
              <a:rPr lang="en-US" smtClean="0"/>
              <a:pPr/>
              <a:t>6/4/2012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40210C-BEE1-4339-BEC2-5F8BD52701B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DEAB1D2-759A-41BE-B3D4-64E822934B77}" type="datetimeFigureOut">
              <a:rPr lang="en-US" smtClean="0"/>
              <a:pPr/>
              <a:t>6/4/2012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40210C-BEE1-4339-BEC2-5F8BD52701B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DEAB1D2-759A-41BE-B3D4-64E822934B77}" type="datetimeFigureOut">
              <a:rPr lang="en-US" smtClean="0"/>
              <a:pPr/>
              <a:t>6/4/2012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40210C-BEE1-4339-BEC2-5F8BD52701B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8DEAB1D2-759A-41BE-B3D4-64E822934B77}" type="datetimeFigureOut">
              <a:rPr lang="en-US" smtClean="0"/>
              <a:pPr/>
              <a:t>6/4/2012</a:t>
            </a:fld>
            <a:endParaRPr lang="en-US"/>
          </a:p>
        </p:txBody>
      </p:sp>
      <p:sp>
        <p:nvSpPr>
          <p:cNvPr id="8" name="Slide Number Placeholder 7"/>
          <p:cNvSpPr>
            <a:spLocks noGrp="1"/>
          </p:cNvSpPr>
          <p:nvPr>
            <p:ph type="sldNum" sz="quarter" idx="11"/>
          </p:nvPr>
        </p:nvSpPr>
        <p:spPr/>
        <p:txBody>
          <a:bodyPr/>
          <a:lstStyle/>
          <a:p>
            <a:fld id="{7840210C-BEE1-4339-BEC2-5F8BD52701BC}"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EAB1D2-759A-41BE-B3D4-64E822934B77}" type="datetimeFigureOut">
              <a:rPr lang="en-US" smtClean="0"/>
              <a:pPr/>
              <a:t>6/4/2012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40210C-BEE1-4339-BEC2-5F8BD52701B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DEAB1D2-759A-41BE-B3D4-64E822934B77}" type="datetimeFigureOut">
              <a:rPr lang="en-US" smtClean="0"/>
              <a:pPr/>
              <a:t>6/4/2012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7840210C-BEE1-4339-BEC2-5F8BD52701B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8DEAB1D2-759A-41BE-B3D4-64E822934B77}" type="datetimeFigureOut">
              <a:rPr lang="en-US" smtClean="0"/>
              <a:pPr/>
              <a:t>6/4/2012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40210C-BEE1-4339-BEC2-5F8BD52701B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8DEAB1D2-759A-41BE-B3D4-64E822934B77}" type="datetimeFigureOut">
              <a:rPr lang="en-US" smtClean="0"/>
              <a:pPr/>
              <a:t>6/4/2012</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7840210C-BEE1-4339-BEC2-5F8BD52701BC}"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981200"/>
            <a:ext cx="6477000" cy="2606040"/>
          </a:xfrm>
          <a:gradFill flip="none" rotWithShape="1">
            <a:gsLst>
              <a:gs pos="60000">
                <a:srgbClr val="FF5050">
                  <a:alpha val="73000"/>
                </a:srgbClr>
              </a:gs>
              <a:gs pos="43000">
                <a:schemeClr val="accent3">
                  <a:tint val="96000"/>
                  <a:shade val="80000"/>
                  <a:satMod val="105000"/>
                </a:schemeClr>
              </a:gs>
              <a:gs pos="38000">
                <a:schemeClr val="accent3">
                  <a:tint val="96000"/>
                  <a:shade val="59000"/>
                  <a:satMod val="120000"/>
                </a:schemeClr>
              </a:gs>
              <a:gs pos="55000">
                <a:schemeClr val="accent3">
                  <a:shade val="57000"/>
                  <a:satMod val="120000"/>
                </a:schemeClr>
              </a:gs>
              <a:gs pos="80000">
                <a:schemeClr val="accent3">
                  <a:shade val="56000"/>
                  <a:satMod val="145000"/>
                </a:schemeClr>
              </a:gs>
              <a:gs pos="88000">
                <a:schemeClr val="accent3">
                  <a:shade val="63000"/>
                  <a:satMod val="160000"/>
                </a:schemeClr>
              </a:gs>
              <a:gs pos="100000">
                <a:schemeClr val="accent3">
                  <a:tint val="99555"/>
                  <a:satMod val="155000"/>
                </a:schemeClr>
              </a:gs>
            </a:gsLst>
            <a:path path="rect">
              <a:fillToRect l="100000" t="100000"/>
            </a:path>
            <a:tileRect r="-100000" b="-100000"/>
          </a:gradFill>
          <a:ln/>
        </p:spPr>
        <p:style>
          <a:lnRef idx="1">
            <a:schemeClr val="accent3"/>
          </a:lnRef>
          <a:fillRef idx="3">
            <a:schemeClr val="accent3"/>
          </a:fillRef>
          <a:effectRef idx="2">
            <a:schemeClr val="accent3"/>
          </a:effectRef>
          <a:fontRef idx="minor">
            <a:schemeClr val="lt1"/>
          </a:fontRef>
        </p:style>
        <p:txBody>
          <a:bodyPr>
            <a:normAutofit fontScale="90000"/>
          </a:bodyPr>
          <a:lstStyle/>
          <a:p>
            <a:pPr algn="l"/>
            <a:r>
              <a:rPr lang="en-US" b="0" dirty="0" smtClean="0">
                <a:ln w="5000" cmpd="sng">
                  <a:noFill/>
                  <a:prstDash val="solid"/>
                </a:ln>
                <a:solidFill>
                  <a:schemeClr val="accent4">
                    <a:lumMod val="20000"/>
                    <a:lumOff val="80000"/>
                  </a:schemeClr>
                </a:solidFill>
                <a:effectLst/>
                <a:latin typeface="Aharoni" pitchFamily="2" charset="-79"/>
                <a:cs typeface="Aharoni" pitchFamily="2" charset="-79"/>
              </a:rPr>
              <a:t>ICT Impact Assessment and Capacity building for ICT measurement in Arab region</a:t>
            </a:r>
            <a:r>
              <a:rPr lang="en-US" dirty="0" smtClean="0">
                <a:solidFill>
                  <a:srgbClr val="FFC000"/>
                </a:solidFill>
                <a:effectLst>
                  <a:outerShdw blurRad="38100" dist="38100" dir="2700000" algn="tl">
                    <a:srgbClr val="000000">
                      <a:alpha val="43137"/>
                    </a:srgbClr>
                  </a:outerShdw>
                </a:effectLst>
                <a:latin typeface="Algerian" pitchFamily="82" charset="0"/>
                <a:cs typeface="Aharoni" pitchFamily="2" charset="-79"/>
              </a:rPr>
              <a:t/>
            </a:r>
            <a:br>
              <a:rPr lang="en-US" dirty="0" smtClean="0">
                <a:solidFill>
                  <a:srgbClr val="FFC000"/>
                </a:solidFill>
                <a:effectLst>
                  <a:outerShdw blurRad="38100" dist="38100" dir="2700000" algn="tl">
                    <a:srgbClr val="000000">
                      <a:alpha val="43137"/>
                    </a:srgbClr>
                  </a:outerShdw>
                </a:effectLst>
                <a:latin typeface="Algerian" pitchFamily="82" charset="0"/>
                <a:cs typeface="Aharoni" pitchFamily="2" charset="-79"/>
              </a:rPr>
            </a:br>
            <a:endParaRPr lang="en-US" dirty="0">
              <a:solidFill>
                <a:srgbClr val="FFC000"/>
              </a:solidFill>
              <a:effectLst>
                <a:outerShdw blurRad="38100" dist="38100" dir="2700000" algn="tl">
                  <a:srgbClr val="000000">
                    <a:alpha val="43137"/>
                  </a:srgbClr>
                </a:outerShdw>
              </a:effectLst>
              <a:latin typeface="Algerian" pitchFamily="82" charset="0"/>
              <a:cs typeface="Aharoni" pitchFamily="2" charset="-79"/>
            </a:endParaRPr>
          </a:p>
        </p:txBody>
      </p:sp>
      <p:pic>
        <p:nvPicPr>
          <p:cNvPr id="8194" name="Picture 2" descr="http://www.cto.int/Portals/0/docs/event_docs/2009/NGN09/Logo_E.JPG"/>
          <p:cNvPicPr>
            <a:picLocks noChangeAspect="1" noChangeArrowheads="1"/>
          </p:cNvPicPr>
          <p:nvPr/>
        </p:nvPicPr>
        <p:blipFill>
          <a:blip r:embed="rId2" cstate="print"/>
          <a:srcRect/>
          <a:stretch>
            <a:fillRect/>
          </a:stretch>
        </p:blipFill>
        <p:spPr bwMode="auto">
          <a:xfrm>
            <a:off x="5867400" y="381000"/>
            <a:ext cx="2819400" cy="838200"/>
          </a:xfrm>
          <a:prstGeom prst="rect">
            <a:avLst/>
          </a:prstGeom>
          <a:noFill/>
        </p:spPr>
      </p:pic>
      <p:pic>
        <p:nvPicPr>
          <p:cNvPr id="5" name="Picture 4" descr="nesr"/>
          <p:cNvPicPr/>
          <p:nvPr/>
        </p:nvPicPr>
        <p:blipFill>
          <a:blip r:embed="rId3" cstate="print"/>
          <a:srcRect/>
          <a:stretch>
            <a:fillRect/>
          </a:stretch>
        </p:blipFill>
        <p:spPr bwMode="auto">
          <a:xfrm>
            <a:off x="838200" y="228600"/>
            <a:ext cx="523875" cy="581025"/>
          </a:xfrm>
          <a:prstGeom prst="rect">
            <a:avLst/>
          </a:prstGeom>
          <a:noFill/>
        </p:spPr>
      </p:pic>
      <p:sp>
        <p:nvSpPr>
          <p:cNvPr id="8195" name="Rectangle 3"/>
          <p:cNvSpPr>
            <a:spLocks noChangeArrowheads="1"/>
          </p:cNvSpPr>
          <p:nvPr/>
        </p:nvSpPr>
        <p:spPr bwMode="auto">
          <a:xfrm>
            <a:off x="304800" y="806805"/>
            <a:ext cx="1828800" cy="5770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971800" algn="ctr"/>
                <a:tab pos="5943600" algn="r"/>
              </a:tabLst>
            </a:pPr>
            <a:r>
              <a:rPr kumimoji="0" lang="en-US" sz="105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Ministry of communications and</a:t>
            </a:r>
            <a:r>
              <a:rPr kumimoji="0" lang="en-US" sz="1050" b="1" i="0" u="none" strike="noStrike" cap="none" normalizeH="0" dirty="0" smtClean="0">
                <a:ln>
                  <a:noFill/>
                </a:ln>
                <a:solidFill>
                  <a:schemeClr val="tx1"/>
                </a:solidFill>
                <a:effectLst/>
                <a:latin typeface="Arial" pitchFamily="34" charset="0"/>
                <a:ea typeface="Times New Roman" pitchFamily="18" charset="0"/>
                <a:cs typeface="Arial" pitchFamily="34" charset="0"/>
              </a:rPr>
              <a:t> </a:t>
            </a:r>
            <a:r>
              <a:rPr kumimoji="0" lang="en-US" sz="105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Information Technology</a:t>
            </a:r>
            <a:endParaRPr kumimoji="0" lang="en-US" sz="2000" b="1" i="0" u="none" strike="noStrike" cap="none" normalizeH="0" baseline="0" dirty="0" smtClean="0">
              <a:ln>
                <a:noFill/>
              </a:ln>
              <a:solidFill>
                <a:schemeClr val="tx1"/>
              </a:solidFill>
              <a:effectLst/>
              <a:latin typeface="Arial" pitchFamily="34" charset="0"/>
              <a:cs typeface="Arial" pitchFamily="34" charset="0"/>
            </a:endParaRPr>
          </a:p>
        </p:txBody>
      </p:sp>
      <p:sp>
        <p:nvSpPr>
          <p:cNvPr id="8" name="Subtitle 2"/>
          <p:cNvSpPr txBox="1">
            <a:spLocks/>
          </p:cNvSpPr>
          <p:nvPr/>
        </p:nvSpPr>
        <p:spPr>
          <a:xfrm>
            <a:off x="433050" y="4419600"/>
            <a:ext cx="6424950" cy="609600"/>
          </a:xfrm>
          <a:prstGeom prst="rect">
            <a:avLst/>
          </a:prstGeom>
        </p:spPr>
        <p:txBody>
          <a:bodyPr vert="horz" tIns="0" rIns="45720" bIns="0" anchor="b">
            <a:normAutofit/>
          </a:bodyPr>
          <a:lstStyle/>
          <a:p>
            <a:pPr marL="0" marR="0" lvl="0" indent="0" algn="just"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en-US" sz="1050" b="1" i="0" u="none" strike="noStrike" kern="1200" cap="none" spc="0" normalizeH="0" baseline="0" noProof="0" dirty="0" smtClean="0">
                <a:ln>
                  <a:noFill/>
                </a:ln>
                <a:solidFill>
                  <a:schemeClr val="tx1"/>
                </a:solidFill>
                <a:effectLst/>
                <a:uLnTx/>
                <a:uFillTx/>
                <a:latin typeface="+mn-lt"/>
                <a:ea typeface="+mn-ea"/>
                <a:cs typeface="+mn-cs"/>
              </a:rPr>
              <a:t>A project approved by the council of Arab Ministers of Communications in the framework of the Arab strategy towards the Information Society</a:t>
            </a:r>
            <a:endParaRPr kumimoji="0" lang="en-US" sz="105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57200" y="1143000"/>
          <a:ext cx="8382000" cy="5562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1"/>
          <p:cNvSpPr>
            <a:spLocks noGrp="1"/>
          </p:cNvSpPr>
          <p:nvPr>
            <p:ph type="title"/>
          </p:nvPr>
        </p:nvSpPr>
        <p:spPr>
          <a:xfrm>
            <a:off x="457200" y="274638"/>
            <a:ext cx="7467600" cy="1143000"/>
          </a:xfrm>
        </p:spPr>
        <p:txBody>
          <a:bodyPr>
            <a:normAutofit/>
          </a:bodyPr>
          <a:lstStyle/>
          <a:p>
            <a:r>
              <a:rPr lang="en-US" dirty="0" smtClean="0">
                <a:effectLst>
                  <a:outerShdw blurRad="38100" dist="38100" dir="2700000" algn="tl">
                    <a:srgbClr val="000000">
                      <a:alpha val="43137"/>
                    </a:srgbClr>
                  </a:outerShdw>
                </a:effectLst>
                <a:latin typeface="Bernard MT Condensed" pitchFamily="18" charset="0"/>
              </a:rPr>
              <a:t>Project Roadmap</a:t>
            </a:r>
          </a:p>
        </p:txBody>
      </p:sp>
      <p:sp>
        <p:nvSpPr>
          <p:cNvPr id="7" name="TextBox 6"/>
          <p:cNvSpPr txBox="1"/>
          <p:nvPr/>
        </p:nvSpPr>
        <p:spPr>
          <a:xfrm>
            <a:off x="152400" y="5678269"/>
            <a:ext cx="762000" cy="646331"/>
          </a:xfrm>
          <a:prstGeom prst="rect">
            <a:avLst/>
          </a:prstGeom>
          <a:noFill/>
        </p:spPr>
        <p:txBody>
          <a:bodyPr wrap="square" rtlCol="0">
            <a:spAutoFit/>
          </a:bodyPr>
          <a:lstStyle/>
          <a:p>
            <a:pPr algn="ctr"/>
            <a:r>
              <a:rPr lang="en-US" b="1" dirty="0" smtClean="0">
                <a:solidFill>
                  <a:srgbClr val="FF5050"/>
                </a:solidFill>
              </a:rPr>
              <a:t>June 2012</a:t>
            </a:r>
            <a:endParaRPr lang="en-US" b="1" dirty="0">
              <a:solidFill>
                <a:srgbClr val="FF5050"/>
              </a:solidFill>
            </a:endParaRPr>
          </a:p>
        </p:txBody>
      </p:sp>
      <p:sp>
        <p:nvSpPr>
          <p:cNvPr id="8" name="TextBox 7"/>
          <p:cNvSpPr txBox="1"/>
          <p:nvPr/>
        </p:nvSpPr>
        <p:spPr>
          <a:xfrm>
            <a:off x="7772400" y="5867400"/>
            <a:ext cx="1219200" cy="584775"/>
          </a:xfrm>
          <a:prstGeom prst="rect">
            <a:avLst/>
          </a:prstGeom>
          <a:noFill/>
        </p:spPr>
        <p:txBody>
          <a:bodyPr wrap="square" rtlCol="0">
            <a:spAutoFit/>
          </a:bodyPr>
          <a:lstStyle/>
          <a:p>
            <a:pPr algn="ctr"/>
            <a:r>
              <a:rPr lang="en-US" sz="1600" b="1" dirty="0" smtClean="0">
                <a:solidFill>
                  <a:srgbClr val="FF5050"/>
                </a:solidFill>
              </a:rPr>
              <a:t>December 2013</a:t>
            </a:r>
            <a:endParaRPr lang="en-US" sz="1600" b="1" dirty="0">
              <a:solidFill>
                <a:srgbClr val="FF505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99408" y="2734270"/>
            <a:ext cx="6870535" cy="1200329"/>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7200" b="1" cap="none" spc="0" dirty="0" smtClean="0">
                <a:ln w="11430"/>
                <a:solidFill>
                  <a:srgbClr val="FF5050"/>
                </a:solidFill>
                <a:effectLst>
                  <a:outerShdw blurRad="80000" dist="40000" dir="5040000" algn="tl">
                    <a:srgbClr val="000000">
                      <a:alpha val="30000"/>
                    </a:srgbClr>
                  </a:outerShdw>
                </a:effectLst>
              </a:rPr>
              <a:t>Thank You . . . </a:t>
            </a:r>
            <a:endParaRPr lang="en-US" sz="7200" b="1" cap="none" spc="0" dirty="0">
              <a:ln w="11430"/>
              <a:solidFill>
                <a:srgbClr val="FF5050"/>
              </a:solidFill>
              <a:effectLst>
                <a:outerShdw blurRad="80000" dist="40000" dir="5040000" algn="tl">
                  <a:srgbClr val="000000">
                    <a:alpha val="30000"/>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45720" rIns="45720" anchor="ctr">
            <a:normAutofit/>
          </a:bodyPr>
          <a:lstStyle/>
          <a:p>
            <a:r>
              <a:rPr lang="en-US" dirty="0" smtClean="0">
                <a:effectLst>
                  <a:outerShdw blurRad="38100" dist="38100" dir="2700000" algn="tl">
                    <a:srgbClr val="000000">
                      <a:alpha val="43137"/>
                    </a:srgbClr>
                  </a:outerShdw>
                </a:effectLst>
                <a:latin typeface="Bernard MT Condensed" pitchFamily="18" charset="0"/>
              </a:rPr>
              <a:t>Outline</a:t>
            </a:r>
          </a:p>
        </p:txBody>
      </p:sp>
      <p:sp>
        <p:nvSpPr>
          <p:cNvPr id="3" name="Content Placeholder 2"/>
          <p:cNvSpPr>
            <a:spLocks noGrp="1"/>
          </p:cNvSpPr>
          <p:nvPr>
            <p:ph idx="1"/>
          </p:nvPr>
        </p:nvSpPr>
        <p:spPr>
          <a:xfrm>
            <a:off x="457200" y="1371600"/>
            <a:ext cx="7467600" cy="4876800"/>
          </a:xfrm>
        </p:spPr>
        <p:txBody>
          <a:bodyPr>
            <a:normAutofit fontScale="62500" lnSpcReduction="20000"/>
          </a:bodyPr>
          <a:lstStyle/>
          <a:p>
            <a:pPr>
              <a:lnSpc>
                <a:spcPct val="200000"/>
              </a:lnSpc>
            </a:pPr>
            <a:r>
              <a:rPr lang="en-US" dirty="0" smtClean="0">
                <a:effectLst>
                  <a:outerShdw blurRad="38100" dist="38100" dir="2700000" algn="tl">
                    <a:srgbClr val="000000">
                      <a:alpha val="43137"/>
                    </a:srgbClr>
                  </a:outerShdw>
                </a:effectLst>
                <a:latin typeface="Bernard MT Condensed" pitchFamily="18" charset="0"/>
              </a:rPr>
              <a:t>About the project</a:t>
            </a:r>
          </a:p>
          <a:p>
            <a:pPr>
              <a:lnSpc>
                <a:spcPct val="200000"/>
              </a:lnSpc>
            </a:pPr>
            <a:r>
              <a:rPr lang="en-US" sz="2800" dirty="0" smtClean="0">
                <a:effectLst>
                  <a:outerShdw blurRad="38100" dist="38100" dir="2700000" algn="tl">
                    <a:srgbClr val="000000">
                      <a:alpha val="43137"/>
                    </a:srgbClr>
                  </a:outerShdw>
                </a:effectLst>
                <a:latin typeface="Bernard MT Condensed" pitchFamily="18" charset="0"/>
              </a:rPr>
              <a:t>Egypt expertise</a:t>
            </a:r>
            <a:endParaRPr lang="en-US" dirty="0" smtClean="0">
              <a:effectLst>
                <a:outerShdw blurRad="38100" dist="38100" dir="2700000" algn="tl">
                  <a:srgbClr val="000000">
                    <a:alpha val="43137"/>
                  </a:srgbClr>
                </a:outerShdw>
              </a:effectLst>
              <a:latin typeface="Bernard MT Condensed" pitchFamily="18" charset="0"/>
            </a:endParaRPr>
          </a:p>
          <a:p>
            <a:pPr>
              <a:lnSpc>
                <a:spcPct val="200000"/>
              </a:lnSpc>
            </a:pPr>
            <a:r>
              <a:rPr lang="en-US" dirty="0" smtClean="0">
                <a:effectLst>
                  <a:outerShdw blurRad="38100" dist="38100" dir="2700000" algn="tl">
                    <a:srgbClr val="000000">
                      <a:alpha val="43137"/>
                    </a:srgbClr>
                  </a:outerShdw>
                </a:effectLst>
                <a:latin typeface="Bernard MT Condensed" pitchFamily="18" charset="0"/>
              </a:rPr>
              <a:t>Project Objectives</a:t>
            </a:r>
          </a:p>
          <a:p>
            <a:pPr>
              <a:lnSpc>
                <a:spcPct val="200000"/>
              </a:lnSpc>
            </a:pPr>
            <a:r>
              <a:rPr lang="en-US" sz="3200" dirty="0" smtClean="0">
                <a:effectLst>
                  <a:outerShdw blurRad="38100" dist="38100" dir="2700000" algn="tl">
                    <a:srgbClr val="000000">
                      <a:alpha val="43137"/>
                    </a:srgbClr>
                  </a:outerShdw>
                </a:effectLst>
                <a:latin typeface="Bernard MT Condensed" pitchFamily="18" charset="0"/>
              </a:rPr>
              <a:t>Expected Outputs</a:t>
            </a:r>
          </a:p>
          <a:p>
            <a:pPr>
              <a:lnSpc>
                <a:spcPct val="200000"/>
              </a:lnSpc>
            </a:pPr>
            <a:r>
              <a:rPr lang="en-US" sz="3200" dirty="0" smtClean="0">
                <a:effectLst>
                  <a:outerShdw blurRad="38100" dist="38100" dir="2700000" algn="tl">
                    <a:srgbClr val="000000">
                      <a:alpha val="43137"/>
                    </a:srgbClr>
                  </a:outerShdw>
                </a:effectLst>
                <a:latin typeface="Bernard MT Condensed" pitchFamily="18" charset="0"/>
              </a:rPr>
              <a:t>Project Partners</a:t>
            </a:r>
          </a:p>
          <a:p>
            <a:pPr>
              <a:lnSpc>
                <a:spcPct val="200000"/>
              </a:lnSpc>
            </a:pPr>
            <a:r>
              <a:rPr lang="en-US" sz="3200" dirty="0" smtClean="0">
                <a:effectLst>
                  <a:outerShdw blurRad="38100" dist="38100" dir="2700000" algn="tl">
                    <a:srgbClr val="000000">
                      <a:alpha val="43137"/>
                    </a:srgbClr>
                  </a:outerShdw>
                </a:effectLst>
                <a:latin typeface="Bernard MT Condensed" pitchFamily="18" charset="0"/>
              </a:rPr>
              <a:t>Project Management</a:t>
            </a:r>
          </a:p>
          <a:p>
            <a:pPr>
              <a:lnSpc>
                <a:spcPct val="200000"/>
              </a:lnSpc>
            </a:pPr>
            <a:r>
              <a:rPr lang="en-US" sz="3200" dirty="0" smtClean="0">
                <a:effectLst>
                  <a:outerShdw blurRad="38100" dist="38100" dir="2700000" algn="tl">
                    <a:srgbClr val="000000">
                      <a:alpha val="43137"/>
                    </a:srgbClr>
                  </a:outerShdw>
                </a:effectLst>
                <a:latin typeface="Bernard MT Condensed" pitchFamily="18" charset="0"/>
              </a:rPr>
              <a:t>Budget and Timeline</a:t>
            </a:r>
          </a:p>
          <a:p>
            <a:pPr>
              <a:lnSpc>
                <a:spcPct val="200000"/>
              </a:lnSpc>
            </a:pPr>
            <a:r>
              <a:rPr lang="en-US" sz="3200" dirty="0" smtClean="0">
                <a:effectLst>
                  <a:outerShdw blurRad="38100" dist="38100" dir="2700000" algn="tl">
                    <a:srgbClr val="000000">
                      <a:alpha val="43137"/>
                    </a:srgbClr>
                  </a:outerShdw>
                </a:effectLst>
                <a:latin typeface="Bernard MT Condensed" pitchFamily="18" charset="0"/>
              </a:rPr>
              <a:t>Project Roadmap</a:t>
            </a:r>
            <a:endParaRPr lang="en-US" dirty="0" smtClean="0">
              <a:effectLst>
                <a:outerShdw blurRad="38100" dist="38100" dir="2700000" algn="tl">
                  <a:srgbClr val="000000">
                    <a:alpha val="43137"/>
                  </a:srgbClr>
                </a:outerShdw>
              </a:effectLst>
              <a:latin typeface="Bernard MT Condensed" pitchFamily="18" charset="0"/>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Bernard MT Condensed" pitchFamily="18" charset="0"/>
              </a:rPr>
              <a:t>About the Project</a:t>
            </a:r>
            <a:endParaRPr lang="en-US" dirty="0">
              <a:effectLst>
                <a:outerShdw blurRad="38100" dist="38100" dir="2700000" algn="tl">
                  <a:srgbClr val="000000">
                    <a:alpha val="43137"/>
                  </a:srgbClr>
                </a:outerShdw>
              </a:effectLst>
              <a:latin typeface="Bernard MT Condensed" pitchFamily="18" charset="0"/>
            </a:endParaRPr>
          </a:p>
        </p:txBody>
      </p:sp>
      <p:sp>
        <p:nvSpPr>
          <p:cNvPr id="3" name="Content Placeholder 2"/>
          <p:cNvSpPr>
            <a:spLocks noGrp="1"/>
          </p:cNvSpPr>
          <p:nvPr>
            <p:ph idx="1"/>
          </p:nvPr>
        </p:nvSpPr>
        <p:spPr>
          <a:xfrm>
            <a:off x="457200" y="1447800"/>
            <a:ext cx="7467600" cy="5029200"/>
          </a:xfrm>
        </p:spPr>
        <p:txBody>
          <a:bodyPr>
            <a:normAutofit/>
          </a:bodyPr>
          <a:lstStyle/>
          <a:p>
            <a:pPr algn="just">
              <a:spcBef>
                <a:spcPts val="1800"/>
              </a:spcBef>
            </a:pPr>
            <a:r>
              <a:rPr lang="en-US" sz="1900" dirty="0" smtClean="0">
                <a:latin typeface="Book Antiqua" pitchFamily="18" charset="0"/>
              </a:rPr>
              <a:t>This project lies within the framework of the “Arab strategy towards the information society” through the League of Arab States.</a:t>
            </a:r>
          </a:p>
          <a:p>
            <a:pPr algn="just">
              <a:spcBef>
                <a:spcPts val="1800"/>
              </a:spcBef>
            </a:pPr>
            <a:r>
              <a:rPr lang="en-US" sz="1900" dirty="0" smtClean="0">
                <a:latin typeface="Book Antiqua" pitchFamily="18" charset="0"/>
              </a:rPr>
              <a:t>This project represents phase TWO of the project that was implemented under the title of </a:t>
            </a:r>
            <a:r>
              <a:rPr lang="en-US" sz="1900" b="1" u="sng" dirty="0" smtClean="0">
                <a:latin typeface="Book Antiqua" pitchFamily="18" charset="0"/>
              </a:rPr>
              <a:t>“ICT Indicators and Capacity building for measuring in Arab Region”</a:t>
            </a:r>
            <a:r>
              <a:rPr lang="en-US" sz="1900" b="1" i="1" dirty="0" smtClean="0"/>
              <a:t> </a:t>
            </a:r>
            <a:r>
              <a:rPr lang="en-US" sz="1900" dirty="0" smtClean="0">
                <a:latin typeface="Book Antiqua" pitchFamily="18" charset="0"/>
              </a:rPr>
              <a:t>within the period of 2010 – 2012. </a:t>
            </a:r>
          </a:p>
          <a:p>
            <a:pPr algn="just">
              <a:spcBef>
                <a:spcPts val="1800"/>
              </a:spcBef>
            </a:pPr>
            <a:r>
              <a:rPr lang="en-US" sz="1900" dirty="0" smtClean="0">
                <a:latin typeface="Book Antiqua" pitchFamily="18" charset="0"/>
              </a:rPr>
              <a:t>The project was first declared during the “Connect Arab summit” in 2012 which was held in Qatar.</a:t>
            </a:r>
          </a:p>
          <a:p>
            <a:pPr algn="just">
              <a:spcBef>
                <a:spcPts val="1800"/>
              </a:spcBef>
            </a:pPr>
            <a:r>
              <a:rPr lang="en-US" sz="1900" dirty="0" smtClean="0">
                <a:latin typeface="Book Antiqua" pitchFamily="18" charset="0"/>
              </a:rPr>
              <a:t>The project was built on the Information Center of Ministry of Communications and Information Technology (MCIT-IC) expertise in the field of Assessing the impact of the ICT sector.</a:t>
            </a:r>
            <a:endParaRPr lang="en-US" sz="1900" dirty="0">
              <a:latin typeface="Book Antiqu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100" dirty="0" smtClean="0">
                <a:effectLst>
                  <a:outerShdw blurRad="38100" dist="38100" dir="2700000" algn="tl">
                    <a:srgbClr val="000000">
                      <a:alpha val="43137"/>
                    </a:srgbClr>
                  </a:outerShdw>
                </a:effectLst>
                <a:latin typeface="Bernard MT Condensed" pitchFamily="18" charset="0"/>
              </a:rPr>
              <a:t>Egypt expertise</a:t>
            </a:r>
          </a:p>
        </p:txBody>
      </p:sp>
      <p:sp>
        <p:nvSpPr>
          <p:cNvPr id="3" name="Content Placeholder 2"/>
          <p:cNvSpPr>
            <a:spLocks noGrp="1"/>
          </p:cNvSpPr>
          <p:nvPr>
            <p:ph idx="1"/>
          </p:nvPr>
        </p:nvSpPr>
        <p:spPr>
          <a:xfrm>
            <a:off x="457200" y="1371600"/>
            <a:ext cx="7467600" cy="1066800"/>
          </a:xfrm>
        </p:spPr>
        <p:txBody>
          <a:bodyPr>
            <a:normAutofit/>
          </a:bodyPr>
          <a:lstStyle/>
          <a:p>
            <a:pPr algn="just"/>
            <a:r>
              <a:rPr lang="en-US" sz="2000" b="1" dirty="0" smtClean="0">
                <a:latin typeface="Book Antiqua" pitchFamily="18" charset="0"/>
              </a:rPr>
              <a:t>The Information Center of Ministry of Communications and Information Technology (MCIT-IC) has combined several tools to help assess the impact of the </a:t>
            </a:r>
            <a:r>
              <a:rPr lang="en-US" sz="2000" b="1" u="sng" dirty="0" smtClean="0">
                <a:latin typeface="Book Antiqua" pitchFamily="18" charset="0"/>
              </a:rPr>
              <a:t>ICT sector</a:t>
            </a:r>
            <a:r>
              <a:rPr lang="en-US" sz="2000" b="1" dirty="0" smtClean="0">
                <a:latin typeface="Book Antiqua" pitchFamily="18" charset="0"/>
              </a:rPr>
              <a:t>: </a:t>
            </a:r>
            <a:endParaRPr lang="en-US" sz="2000" b="1" dirty="0">
              <a:latin typeface="Book Antiqua" pitchFamily="18" charset="0"/>
            </a:endParaRPr>
          </a:p>
        </p:txBody>
      </p:sp>
      <p:graphicFrame>
        <p:nvGraphicFramePr>
          <p:cNvPr id="7" name="Diagram 6"/>
          <p:cNvGraphicFramePr/>
          <p:nvPr/>
        </p:nvGraphicFramePr>
        <p:xfrm>
          <a:off x="838200" y="2489200"/>
          <a:ext cx="7543800" cy="414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effectLst>
                  <a:outerShdw blurRad="38100" dist="38100" dir="2700000" algn="tl">
                    <a:srgbClr val="000000">
                      <a:alpha val="43137"/>
                    </a:srgbClr>
                  </a:outerShdw>
                </a:effectLst>
                <a:latin typeface="Bernard MT Condensed" pitchFamily="18" charset="0"/>
              </a:rPr>
              <a:t>Project Objectives </a:t>
            </a:r>
          </a:p>
        </p:txBody>
      </p:sp>
      <p:sp>
        <p:nvSpPr>
          <p:cNvPr id="3" name="Content Placeholder 2"/>
          <p:cNvSpPr>
            <a:spLocks noGrp="1"/>
          </p:cNvSpPr>
          <p:nvPr>
            <p:ph idx="1"/>
          </p:nvPr>
        </p:nvSpPr>
        <p:spPr>
          <a:xfrm>
            <a:off x="533400" y="1371600"/>
            <a:ext cx="7467600" cy="5257800"/>
          </a:xfrm>
        </p:spPr>
        <p:txBody>
          <a:bodyPr>
            <a:noAutofit/>
          </a:bodyPr>
          <a:lstStyle/>
          <a:p>
            <a:pPr lvl="0" algn="just">
              <a:lnSpc>
                <a:spcPct val="120000"/>
              </a:lnSpc>
              <a:spcBef>
                <a:spcPts val="1200"/>
              </a:spcBef>
            </a:pPr>
            <a:r>
              <a:rPr lang="en-US" sz="1600" dirty="0" smtClean="0">
                <a:latin typeface="Book Antiqua" pitchFamily="18" charset="0"/>
              </a:rPr>
              <a:t>Increasing the awareness of  the importance of impact assessment indicators and studies for policy making and planning.</a:t>
            </a:r>
          </a:p>
          <a:p>
            <a:pPr lvl="0" algn="just">
              <a:lnSpc>
                <a:spcPct val="120000"/>
              </a:lnSpc>
              <a:spcBef>
                <a:spcPts val="1200"/>
              </a:spcBef>
            </a:pPr>
            <a:r>
              <a:rPr lang="en-US" sz="1600" dirty="0" smtClean="0">
                <a:latin typeface="Book Antiqua" pitchFamily="18" charset="0"/>
              </a:rPr>
              <a:t>Identifying the best practices for data collections, extrapolation, analysis and processing.</a:t>
            </a:r>
          </a:p>
          <a:p>
            <a:pPr lvl="0" algn="just">
              <a:lnSpc>
                <a:spcPct val="120000"/>
              </a:lnSpc>
              <a:spcBef>
                <a:spcPts val="1200"/>
              </a:spcBef>
            </a:pPr>
            <a:r>
              <a:rPr lang="en-US" sz="1600" dirty="0" smtClean="0">
                <a:latin typeface="Book Antiqua" pitchFamily="18" charset="0"/>
              </a:rPr>
              <a:t>Building human resources capacity within NSOs and Ministries of Communication on data collection methods to measure the economic indicators for ICT and use these indicators for further analysis to assess impact.</a:t>
            </a:r>
          </a:p>
          <a:p>
            <a:pPr lvl="0" algn="just">
              <a:lnSpc>
                <a:spcPct val="120000"/>
              </a:lnSpc>
              <a:spcBef>
                <a:spcPts val="1200"/>
              </a:spcBef>
            </a:pPr>
            <a:r>
              <a:rPr lang="en-US" sz="1600" dirty="0" smtClean="0">
                <a:latin typeface="Book Antiqua" pitchFamily="18" charset="0"/>
              </a:rPr>
              <a:t>Improving the mechanisms of obtaining data and statistics and utilizing input/output table in such way to separate the ICT sector from any other sectors.</a:t>
            </a:r>
          </a:p>
          <a:p>
            <a:pPr lvl="0" algn="just">
              <a:lnSpc>
                <a:spcPct val="120000"/>
              </a:lnSpc>
              <a:spcBef>
                <a:spcPts val="1200"/>
              </a:spcBef>
            </a:pPr>
            <a:r>
              <a:rPr lang="en-US" sz="1600" dirty="0" smtClean="0">
                <a:latin typeface="Book Antiqua" pitchFamily="18" charset="0"/>
              </a:rPr>
              <a:t>Benefiting from the Egyptian expertise in the field of collecting, manipulating, processing and analyzing data of input/output tables in order to reach some impact assessment results: backward and forward linkages, demand and supply multipliers.</a:t>
            </a:r>
            <a:endParaRPr lang="en-US" sz="1900" dirty="0" smtClean="0">
              <a:latin typeface="Book Antiqua" pitchFamily="18" charset="0"/>
            </a:endParaRPr>
          </a:p>
          <a:p>
            <a:pPr algn="just">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100" dirty="0" smtClean="0">
                <a:effectLst>
                  <a:outerShdw blurRad="38100" dist="38100" dir="2700000" algn="tl">
                    <a:srgbClr val="000000">
                      <a:alpha val="43137"/>
                    </a:srgbClr>
                  </a:outerShdw>
                </a:effectLst>
                <a:latin typeface="Bernard MT Condensed" pitchFamily="18" charset="0"/>
              </a:rPr>
              <a:t>Expected Outputs</a:t>
            </a:r>
          </a:p>
        </p:txBody>
      </p:sp>
      <p:sp>
        <p:nvSpPr>
          <p:cNvPr id="3" name="Content Placeholder 2"/>
          <p:cNvSpPr>
            <a:spLocks noGrp="1"/>
          </p:cNvSpPr>
          <p:nvPr>
            <p:ph idx="1"/>
          </p:nvPr>
        </p:nvSpPr>
        <p:spPr>
          <a:xfrm>
            <a:off x="457200" y="1447800"/>
            <a:ext cx="7467600" cy="4648200"/>
          </a:xfrm>
        </p:spPr>
        <p:txBody>
          <a:bodyPr>
            <a:normAutofit/>
          </a:bodyPr>
          <a:lstStyle/>
          <a:p>
            <a:pPr algn="just">
              <a:spcBef>
                <a:spcPts val="1200"/>
              </a:spcBef>
            </a:pPr>
            <a:r>
              <a:rPr lang="en-US" sz="2300" dirty="0" smtClean="0">
                <a:latin typeface="Book Antiqua" pitchFamily="18" charset="0"/>
              </a:rPr>
              <a:t>An inventory of literature review, studies and best practices in the area of measuring “ICT impact on the economy”.</a:t>
            </a:r>
          </a:p>
          <a:p>
            <a:pPr algn="just">
              <a:spcBef>
                <a:spcPts val="1200"/>
              </a:spcBef>
            </a:pPr>
            <a:r>
              <a:rPr lang="en-US" sz="2300" dirty="0" smtClean="0">
                <a:latin typeface="Book Antiqua" pitchFamily="18" charset="0"/>
              </a:rPr>
              <a:t>Series of workshops and capacity building sessions to build human resources within the NSOs and ICT Ministries/Regulators on methodologies to measure the economic indicators of ICT and its impact on economic development. </a:t>
            </a:r>
          </a:p>
          <a:p>
            <a:pPr algn="just">
              <a:spcBef>
                <a:spcPts val="1200"/>
              </a:spcBef>
            </a:pPr>
            <a:r>
              <a:rPr lang="en-US" sz="2300" dirty="0" smtClean="0">
                <a:latin typeface="Book Antiqua" pitchFamily="18" charset="0"/>
              </a:rPr>
              <a:t>A database containing a set of ICT economic indicators produced by Arab countries to be able to measure the performance and impact of the sector in the region.</a:t>
            </a:r>
          </a:p>
          <a:p>
            <a:pPr algn="just"/>
            <a:endParaRPr lang="en-US" sz="23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effectLst>
                  <a:outerShdw blurRad="38100" dist="38100" dir="2700000" algn="tl">
                    <a:srgbClr val="000000">
                      <a:alpha val="43137"/>
                    </a:srgbClr>
                  </a:outerShdw>
                </a:effectLst>
                <a:latin typeface="Bernard MT Condensed" pitchFamily="18" charset="0"/>
              </a:rPr>
              <a:t>Project Partners</a:t>
            </a:r>
          </a:p>
        </p:txBody>
      </p:sp>
      <p:sp>
        <p:nvSpPr>
          <p:cNvPr id="3" name="Content Placeholder 2"/>
          <p:cNvSpPr>
            <a:spLocks noGrp="1"/>
          </p:cNvSpPr>
          <p:nvPr>
            <p:ph idx="1"/>
          </p:nvPr>
        </p:nvSpPr>
        <p:spPr/>
        <p:txBody>
          <a:bodyPr>
            <a:normAutofit fontScale="92500" lnSpcReduction="10000"/>
          </a:bodyPr>
          <a:lstStyle/>
          <a:p>
            <a:pPr algn="just">
              <a:spcBef>
                <a:spcPts val="1800"/>
              </a:spcBef>
            </a:pPr>
            <a:r>
              <a:rPr lang="en-US" sz="2400" dirty="0" smtClean="0">
                <a:latin typeface="Book Antiqua" pitchFamily="18" charset="0"/>
              </a:rPr>
              <a:t>The regional office of the “International Telecommunication Union”.</a:t>
            </a:r>
          </a:p>
          <a:p>
            <a:pPr algn="just">
              <a:spcBef>
                <a:spcPts val="1800"/>
              </a:spcBef>
            </a:pPr>
            <a:r>
              <a:rPr lang="en-US" sz="2400" dirty="0" smtClean="0">
                <a:latin typeface="Book Antiqua" pitchFamily="18" charset="0"/>
              </a:rPr>
              <a:t>The Information Center of the Ministry of Communications and Information Technology.</a:t>
            </a:r>
          </a:p>
          <a:p>
            <a:pPr lvl="0" algn="just">
              <a:spcBef>
                <a:spcPts val="1800"/>
              </a:spcBef>
            </a:pPr>
            <a:r>
              <a:rPr lang="en-US" sz="2400" dirty="0" smtClean="0">
                <a:latin typeface="Book Antiqua" pitchFamily="18" charset="0"/>
              </a:rPr>
              <a:t>ESCWA</a:t>
            </a:r>
          </a:p>
          <a:p>
            <a:pPr lvl="0" algn="just">
              <a:spcBef>
                <a:spcPts val="1800"/>
              </a:spcBef>
            </a:pPr>
            <a:r>
              <a:rPr lang="en-US" sz="2400" dirty="0" smtClean="0">
                <a:latin typeface="Book Antiqua" pitchFamily="18" charset="0"/>
              </a:rPr>
              <a:t>OECD</a:t>
            </a:r>
          </a:p>
          <a:p>
            <a:pPr lvl="0" algn="just">
              <a:spcBef>
                <a:spcPts val="1800"/>
              </a:spcBef>
            </a:pPr>
            <a:r>
              <a:rPr lang="en-US" sz="2400" dirty="0" smtClean="0">
                <a:latin typeface="Book Antiqua" pitchFamily="18" charset="0"/>
              </a:rPr>
              <a:t>World bank  </a:t>
            </a:r>
          </a:p>
          <a:p>
            <a:pPr lvl="0" algn="just">
              <a:spcBef>
                <a:spcPts val="1800"/>
              </a:spcBef>
              <a:buNone/>
            </a:pPr>
            <a:endParaRPr lang="en-US" sz="2200" dirty="0" smtClean="0">
              <a:latin typeface="Book Antiqua" pitchFamily="18" charset="0"/>
            </a:endParaRPr>
          </a:p>
          <a:p>
            <a:pPr algn="ctr">
              <a:spcBef>
                <a:spcPts val="1200"/>
              </a:spcBef>
              <a:buNone/>
            </a:pPr>
            <a:r>
              <a:rPr lang="en-US" sz="3600" b="1" u="sng" dirty="0" smtClean="0">
                <a:solidFill>
                  <a:schemeClr val="accent4">
                    <a:lumMod val="40000"/>
                    <a:lumOff val="60000"/>
                  </a:schemeClr>
                </a:solidFill>
                <a:latin typeface="Book Antiqua" pitchFamily="18" charset="0"/>
              </a:rPr>
              <a:t>+ All the 22 Arab countries</a:t>
            </a:r>
            <a:endParaRPr lang="en-US" sz="3600" b="1" u="sng" dirty="0">
              <a:solidFill>
                <a:schemeClr val="accent4">
                  <a:lumMod val="40000"/>
                  <a:lumOff val="60000"/>
                </a:schemeClr>
              </a:solidFill>
              <a:latin typeface="Book Antiqua"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100" dirty="0" smtClean="0">
                <a:effectLst>
                  <a:outerShdw blurRad="38100" dist="38100" dir="2700000" algn="tl">
                    <a:srgbClr val="000000">
                      <a:alpha val="43137"/>
                    </a:srgbClr>
                  </a:outerShdw>
                </a:effectLst>
                <a:latin typeface="Bernard MT Condensed" pitchFamily="18" charset="0"/>
              </a:rPr>
              <a:t>Project Management</a:t>
            </a:r>
          </a:p>
        </p:txBody>
      </p:sp>
      <p:sp>
        <p:nvSpPr>
          <p:cNvPr id="3" name="Content Placeholder 2"/>
          <p:cNvSpPr>
            <a:spLocks noGrp="1"/>
          </p:cNvSpPr>
          <p:nvPr>
            <p:ph idx="1"/>
          </p:nvPr>
        </p:nvSpPr>
        <p:spPr>
          <a:xfrm>
            <a:off x="457200" y="1951037"/>
            <a:ext cx="7467600" cy="4525963"/>
          </a:xfrm>
        </p:spPr>
        <p:txBody>
          <a:bodyPr>
            <a:normAutofit/>
          </a:bodyPr>
          <a:lstStyle/>
          <a:p>
            <a:pPr algn="just">
              <a:lnSpc>
                <a:spcPct val="110000"/>
              </a:lnSpc>
              <a:spcBef>
                <a:spcPts val="1200"/>
              </a:spcBef>
            </a:pPr>
            <a:r>
              <a:rPr lang="en-US" sz="2400" b="1" dirty="0" smtClean="0">
                <a:solidFill>
                  <a:srgbClr val="FF5050"/>
                </a:solidFill>
                <a:latin typeface="Book Antiqua" pitchFamily="18" charset="0"/>
              </a:rPr>
              <a:t>Steering Committee </a:t>
            </a:r>
            <a:r>
              <a:rPr lang="en-US" sz="2400" dirty="0" smtClean="0">
                <a:latin typeface="Book Antiqua" pitchFamily="18" charset="0"/>
              </a:rPr>
              <a:t>(including ESCWA, OECD and Worldbank).</a:t>
            </a:r>
          </a:p>
          <a:p>
            <a:pPr>
              <a:spcBef>
                <a:spcPts val="1200"/>
              </a:spcBef>
            </a:pPr>
            <a:r>
              <a:rPr lang="en-US" sz="2400" b="1" dirty="0" smtClean="0">
                <a:solidFill>
                  <a:srgbClr val="FF5050"/>
                </a:solidFill>
                <a:latin typeface="Book Antiqua" pitchFamily="18" charset="0"/>
              </a:rPr>
              <a:t>Executive Director of the project </a:t>
            </a:r>
            <a:r>
              <a:rPr lang="en-US" sz="2400" dirty="0" smtClean="0">
                <a:latin typeface="Book Antiqua" pitchFamily="18" charset="0"/>
              </a:rPr>
              <a:t>(Dr. Ebrahim El Haddad, </a:t>
            </a:r>
            <a:r>
              <a:rPr lang="en-US" sz="2400" dirty="0" smtClean="0"/>
              <a:t>Regional Director, ITU Regional Office for the Arab States)</a:t>
            </a:r>
            <a:endParaRPr lang="en-US" sz="2400" dirty="0" smtClean="0">
              <a:latin typeface="Book Antiqua" pitchFamily="18" charset="0"/>
            </a:endParaRPr>
          </a:p>
          <a:p>
            <a:pPr algn="just">
              <a:lnSpc>
                <a:spcPct val="110000"/>
              </a:lnSpc>
              <a:spcBef>
                <a:spcPts val="1200"/>
              </a:spcBef>
            </a:pPr>
            <a:r>
              <a:rPr lang="en-US" sz="2400" b="1" dirty="0" smtClean="0">
                <a:solidFill>
                  <a:srgbClr val="FF5050"/>
                </a:solidFill>
                <a:latin typeface="Book Antiqua" pitchFamily="18" charset="0"/>
              </a:rPr>
              <a:t>Project Coordinator </a:t>
            </a:r>
            <a:r>
              <a:rPr lang="en-US" sz="2400" dirty="0" smtClean="0">
                <a:latin typeface="Book Antiqua" pitchFamily="18" charset="0"/>
              </a:rPr>
              <a:t>(Dr. Nagwa El Shenawy, MCIT-IC)</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effectLst>
                  <a:outerShdw blurRad="38100" dist="38100" dir="2700000" algn="tl">
                    <a:srgbClr val="000000">
                      <a:alpha val="43137"/>
                    </a:srgbClr>
                  </a:outerShdw>
                </a:effectLst>
                <a:latin typeface="Bernard MT Condensed" pitchFamily="18" charset="0"/>
              </a:rPr>
              <a:t>Budget and Timeline</a:t>
            </a:r>
          </a:p>
        </p:txBody>
      </p:sp>
      <p:pic>
        <p:nvPicPr>
          <p:cNvPr id="21506" name="Picture 2" descr="http://www.150currency.com/images/currency/CHF_banknotes.jpg"/>
          <p:cNvPicPr>
            <a:picLocks noChangeAspect="1" noChangeArrowheads="1"/>
          </p:cNvPicPr>
          <p:nvPr/>
        </p:nvPicPr>
        <p:blipFill>
          <a:blip r:embed="rId2" cstate="print"/>
          <a:srcRect/>
          <a:stretch>
            <a:fillRect/>
          </a:stretch>
        </p:blipFill>
        <p:spPr bwMode="auto">
          <a:xfrm>
            <a:off x="762000" y="1371601"/>
            <a:ext cx="1447800" cy="3962399"/>
          </a:xfrm>
          <a:prstGeom prst="rect">
            <a:avLst/>
          </a:prstGeom>
          <a:noFill/>
        </p:spPr>
      </p:pic>
      <p:sp>
        <p:nvSpPr>
          <p:cNvPr id="5" name="TextBox 4"/>
          <p:cNvSpPr txBox="1"/>
          <p:nvPr/>
        </p:nvSpPr>
        <p:spPr>
          <a:xfrm>
            <a:off x="2438400" y="2590800"/>
            <a:ext cx="1981200" cy="1200329"/>
          </a:xfrm>
          <a:prstGeom prst="rect">
            <a:avLst/>
          </a:prstGeom>
          <a:noFill/>
        </p:spPr>
        <p:txBody>
          <a:bodyPr wrap="square" rtlCol="0">
            <a:spAutoFit/>
          </a:bodyPr>
          <a:lstStyle/>
          <a:p>
            <a:pPr algn="ctr"/>
            <a:r>
              <a:rPr lang="en-US" sz="3600" b="1" dirty="0" smtClean="0">
                <a:solidFill>
                  <a:srgbClr val="FF5050"/>
                </a:solidFill>
              </a:rPr>
              <a:t>150,000 </a:t>
            </a:r>
          </a:p>
          <a:p>
            <a:pPr algn="ctr"/>
            <a:r>
              <a:rPr lang="en-US" sz="3600" b="1" dirty="0" smtClean="0">
                <a:solidFill>
                  <a:srgbClr val="FF5050"/>
                </a:solidFill>
              </a:rPr>
              <a:t>CHF</a:t>
            </a:r>
            <a:endParaRPr lang="en-US" sz="3600" b="1" dirty="0">
              <a:solidFill>
                <a:srgbClr val="FF5050"/>
              </a:solidFill>
            </a:endParaRPr>
          </a:p>
        </p:txBody>
      </p:sp>
      <p:sp>
        <p:nvSpPr>
          <p:cNvPr id="7" name="TextBox 6"/>
          <p:cNvSpPr txBox="1"/>
          <p:nvPr/>
        </p:nvSpPr>
        <p:spPr>
          <a:xfrm>
            <a:off x="5638800" y="5181600"/>
            <a:ext cx="1981200" cy="400110"/>
          </a:xfrm>
          <a:prstGeom prst="rect">
            <a:avLst/>
          </a:prstGeom>
          <a:noFill/>
        </p:spPr>
        <p:txBody>
          <a:bodyPr wrap="square" rtlCol="0">
            <a:spAutoFit/>
          </a:bodyPr>
          <a:lstStyle/>
          <a:p>
            <a:pPr algn="ctr"/>
            <a:r>
              <a:rPr lang="en-US" sz="2000" b="1" dirty="0" smtClean="0">
                <a:solidFill>
                  <a:schemeClr val="tx1">
                    <a:lumMod val="85000"/>
                  </a:schemeClr>
                </a:solidFill>
              </a:rPr>
              <a:t>June 2012</a:t>
            </a:r>
            <a:endParaRPr lang="en-US" sz="2000" b="1" dirty="0">
              <a:solidFill>
                <a:schemeClr val="tx1">
                  <a:lumMod val="85000"/>
                </a:schemeClr>
              </a:solidFill>
            </a:endParaRPr>
          </a:p>
        </p:txBody>
      </p:sp>
      <p:sp>
        <p:nvSpPr>
          <p:cNvPr id="8" name="TextBox 7"/>
          <p:cNvSpPr txBox="1"/>
          <p:nvPr/>
        </p:nvSpPr>
        <p:spPr>
          <a:xfrm>
            <a:off x="5715000" y="1371600"/>
            <a:ext cx="1981200" cy="400110"/>
          </a:xfrm>
          <a:prstGeom prst="rect">
            <a:avLst/>
          </a:prstGeom>
          <a:noFill/>
        </p:spPr>
        <p:txBody>
          <a:bodyPr wrap="square" rtlCol="0">
            <a:spAutoFit/>
          </a:bodyPr>
          <a:lstStyle/>
          <a:p>
            <a:pPr algn="ctr"/>
            <a:r>
              <a:rPr lang="en-US" sz="2000" b="1" dirty="0" smtClean="0">
                <a:solidFill>
                  <a:schemeClr val="tx1">
                    <a:lumMod val="85000"/>
                  </a:schemeClr>
                </a:solidFill>
              </a:rPr>
              <a:t>Dec. 2013</a:t>
            </a:r>
          </a:p>
        </p:txBody>
      </p:sp>
      <p:sp>
        <p:nvSpPr>
          <p:cNvPr id="10" name="Up Arrow 9"/>
          <p:cNvSpPr/>
          <p:nvPr/>
        </p:nvSpPr>
        <p:spPr>
          <a:xfrm>
            <a:off x="5943600" y="1828800"/>
            <a:ext cx="1371600" cy="3200400"/>
          </a:xfrm>
          <a:prstGeom prst="upArrow">
            <a:avLst/>
          </a:prstGeom>
          <a:solidFill>
            <a:srgbClr val="FF505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505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681</TotalTime>
  <Words>672</Words>
  <Application>Microsoft Office PowerPoint</Application>
  <PresentationFormat>On-screen Show (4:3)</PresentationFormat>
  <Paragraphs>63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Technic</vt:lpstr>
      <vt:lpstr>ICT Impact Assessment and Capacity building for ICT measurement in Arab region </vt:lpstr>
      <vt:lpstr>Outline</vt:lpstr>
      <vt:lpstr>About the Project</vt:lpstr>
      <vt:lpstr>Egypt expertise</vt:lpstr>
      <vt:lpstr>Project Objectives </vt:lpstr>
      <vt:lpstr>Expected Outputs</vt:lpstr>
      <vt:lpstr>Project Partners</vt:lpstr>
      <vt:lpstr>Project Management</vt:lpstr>
      <vt:lpstr>Budget and Timeline</vt:lpstr>
      <vt:lpstr>Project Roadmap</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ICT Impact Assessment and Capacity building for ICT measurement in Arab region</dc:title>
  <dc:creator>nancy</dc:creator>
  <cp:lastModifiedBy>nelbeh</cp:lastModifiedBy>
  <cp:revision>74</cp:revision>
  <dcterms:created xsi:type="dcterms:W3CDTF">2012-05-20T13:24:01Z</dcterms:created>
  <dcterms:modified xsi:type="dcterms:W3CDTF">2012-06-04T07:37:31Z</dcterms:modified>
</cp:coreProperties>
</file>