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256" r:id="rId2"/>
    <p:sldId id="291" r:id="rId3"/>
    <p:sldId id="334" r:id="rId4"/>
    <p:sldId id="328" r:id="rId5"/>
    <p:sldId id="323" r:id="rId6"/>
    <p:sldId id="325" r:id="rId7"/>
    <p:sldId id="322" r:id="rId8"/>
    <p:sldId id="324" r:id="rId9"/>
    <p:sldId id="332" r:id="rId10"/>
    <p:sldId id="335" r:id="rId11"/>
    <p:sldId id="326" r:id="rId12"/>
    <p:sldId id="327" r:id="rId13"/>
    <p:sldId id="336" r:id="rId14"/>
    <p:sldId id="330" r:id="rId15"/>
    <p:sldId id="331" r:id="rId16"/>
    <p:sldId id="314" r:id="rId17"/>
    <p:sldId id="308" r:id="rId18"/>
    <p:sldId id="333" r:id="rId19"/>
    <p:sldId id="329" r:id="rId20"/>
    <p:sldId id="337" r:id="rId21"/>
    <p:sldId id="302" r:id="rId22"/>
    <p:sldId id="293" r:id="rId2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EB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5" autoAdjust="0"/>
    <p:restoredTop sz="99612" autoAdjust="0"/>
  </p:normalViewPr>
  <p:slideViewPr>
    <p:cSldViewPr>
      <p:cViewPr>
        <p:scale>
          <a:sx n="60" d="100"/>
          <a:sy n="60" d="100"/>
        </p:scale>
        <p:origin x="-1734" y="-5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OCO\FTTH%20COUNCIL%20MENA\Events\APAC%20Shanghai\MENA%20pp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333333333333356"/>
          <c:y val="4.1666666666666692E-2"/>
          <c:w val="0.59111111111111081"/>
          <c:h val="0.9236111111111116"/>
        </c:manualLayout>
      </c:layout>
      <c:pieChart>
        <c:varyColors val="1"/>
        <c:ser>
          <c:idx val="0"/>
          <c:order val="0"/>
          <c:cat>
            <c:strRef>
              <c:f>Figures!$B$1:$C$1</c:f>
              <c:strCache>
                <c:ptCount val="2"/>
                <c:pt idx="0">
                  <c:v>NUMBER OF HOMES PASSED BY FTTH/B 2011</c:v>
                </c:pt>
                <c:pt idx="1">
                  <c:v>FTTH/B SUBSCRIBERS 2011 (000)</c:v>
                </c:pt>
              </c:strCache>
            </c:strRef>
          </c:cat>
          <c:val>
            <c:numRef>
              <c:f>Figures!$B$16:$C$16</c:f>
              <c:numCache>
                <c:formatCode>General</c:formatCode>
                <c:ptCount val="2"/>
                <c:pt idx="0" formatCode="#,##0.00">
                  <c:v>1579.7999999999997</c:v>
                </c:pt>
                <c:pt idx="1">
                  <c:v>505.50000000000006</c:v>
                </c:pt>
              </c:numCache>
            </c:numRef>
          </c:val>
        </c:ser>
        <c:firstSliceAng val="0"/>
      </c:pieChart>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72568-B9B1-451C-823C-CC6315CC4A75}" type="doc">
      <dgm:prSet loTypeId="urn:microsoft.com/office/officeart/2005/8/layout/radial4" loCatId="relationship" qsTypeId="urn:microsoft.com/office/officeart/2005/8/quickstyle/simple1#3" qsCatId="simple" csTypeId="urn:microsoft.com/office/officeart/2005/8/colors/colorful1" csCatId="colorful" phldr="1"/>
      <dgm:spPr/>
      <dgm:t>
        <a:bodyPr/>
        <a:lstStyle/>
        <a:p>
          <a:endParaRPr lang="de-AT"/>
        </a:p>
      </dgm:t>
    </dgm:pt>
    <dgm:pt modelId="{A0FED9DF-A26A-49B5-959E-A91450C9578D}">
      <dgm:prSet phldrT="[Text]"/>
      <dgm:spPr/>
      <dgm:t>
        <a:bodyPr/>
        <a:lstStyle/>
        <a:p>
          <a:r>
            <a:rPr lang="en-GB" noProof="0" dirty="0" smtClean="0"/>
            <a:t>FTTH</a:t>
          </a:r>
          <a:endParaRPr lang="en-GB" noProof="0" dirty="0"/>
        </a:p>
      </dgm:t>
    </dgm:pt>
    <dgm:pt modelId="{5A6AB50E-78F0-4FCF-8F59-4BEB1BCA7961}" type="parTrans" cxnId="{F527A399-EB47-43A5-A6D4-1A693E47E29A}">
      <dgm:prSet/>
      <dgm:spPr/>
      <dgm:t>
        <a:bodyPr/>
        <a:lstStyle/>
        <a:p>
          <a:endParaRPr lang="de-AT"/>
        </a:p>
      </dgm:t>
    </dgm:pt>
    <dgm:pt modelId="{5CED8BAA-EFB7-486E-BB68-3F444E0A09D2}" type="sibTrans" cxnId="{F527A399-EB47-43A5-A6D4-1A693E47E29A}">
      <dgm:prSet/>
      <dgm:spPr/>
      <dgm:t>
        <a:bodyPr/>
        <a:lstStyle/>
        <a:p>
          <a:endParaRPr lang="de-AT"/>
        </a:p>
      </dgm:t>
    </dgm:pt>
    <dgm:pt modelId="{01CBB146-9984-46F3-AC37-6831B6B8E0CB}">
      <dgm:prSet phldrT="[Text]" custT="1"/>
      <dgm:spPr/>
      <dgm:t>
        <a:bodyPr/>
        <a:lstStyle/>
        <a:p>
          <a:r>
            <a:rPr lang="en-GB" sz="1400" noProof="0" dirty="0" smtClean="0"/>
            <a:t>Cloud Computing</a:t>
          </a:r>
          <a:endParaRPr lang="en-GB" sz="1400" noProof="0" dirty="0"/>
        </a:p>
      </dgm:t>
    </dgm:pt>
    <dgm:pt modelId="{EF0C04C8-661B-4757-BF0B-2B776872E631}" type="parTrans" cxnId="{CE4AF4AA-4721-47EA-AA08-6704CBD86F87}">
      <dgm:prSet/>
      <dgm:spPr/>
      <dgm:t>
        <a:bodyPr/>
        <a:lstStyle/>
        <a:p>
          <a:endParaRPr lang="de-AT"/>
        </a:p>
      </dgm:t>
    </dgm:pt>
    <dgm:pt modelId="{484AE996-99FD-4445-B795-A3C780681B5B}" type="sibTrans" cxnId="{CE4AF4AA-4721-47EA-AA08-6704CBD86F87}">
      <dgm:prSet/>
      <dgm:spPr/>
      <dgm:t>
        <a:bodyPr/>
        <a:lstStyle/>
        <a:p>
          <a:endParaRPr lang="de-AT"/>
        </a:p>
      </dgm:t>
    </dgm:pt>
    <dgm:pt modelId="{D6046D4C-DE1D-4FCA-B857-C59637F65236}">
      <dgm:prSet phldrT="[Text]" custT="1"/>
      <dgm:spPr/>
      <dgm:t>
        <a:bodyPr/>
        <a:lstStyle/>
        <a:p>
          <a:r>
            <a:rPr lang="en-GB" sz="1400" noProof="0" dirty="0" err="1" smtClean="0"/>
            <a:t>Telepresence</a:t>
          </a:r>
          <a:r>
            <a:rPr lang="en-GB" sz="1400" noProof="0" dirty="0" smtClean="0"/>
            <a:t>: High quality video </a:t>
          </a:r>
          <a:r>
            <a:rPr lang="en-GB" sz="1400" noProof="0" dirty="0" err="1" smtClean="0"/>
            <a:t>comms</a:t>
          </a:r>
          <a:endParaRPr lang="en-GB" sz="1400" noProof="0" dirty="0"/>
        </a:p>
      </dgm:t>
    </dgm:pt>
    <dgm:pt modelId="{484FDE09-69DF-46E9-90D0-D943F27486CE}" type="parTrans" cxnId="{17297195-6DAF-49FC-A835-661612AC638A}">
      <dgm:prSet/>
      <dgm:spPr/>
      <dgm:t>
        <a:bodyPr/>
        <a:lstStyle/>
        <a:p>
          <a:endParaRPr lang="de-AT"/>
        </a:p>
      </dgm:t>
    </dgm:pt>
    <dgm:pt modelId="{27C7E9CB-24BD-4EB1-823C-AF37D341786E}" type="sibTrans" cxnId="{17297195-6DAF-49FC-A835-661612AC638A}">
      <dgm:prSet/>
      <dgm:spPr/>
      <dgm:t>
        <a:bodyPr/>
        <a:lstStyle/>
        <a:p>
          <a:endParaRPr lang="de-AT"/>
        </a:p>
      </dgm:t>
    </dgm:pt>
    <dgm:pt modelId="{620E2C7D-B49F-43CC-8EA5-05AB48DD1A5C}">
      <dgm:prSet phldrT="[Text]" custT="1"/>
      <dgm:spPr/>
      <dgm:t>
        <a:bodyPr/>
        <a:lstStyle/>
        <a:p>
          <a:r>
            <a:rPr lang="en-GB" sz="1400" noProof="0" dirty="0" smtClean="0"/>
            <a:t>Intelligent Power Grid</a:t>
          </a:r>
          <a:endParaRPr lang="en-GB" sz="1400" noProof="0" dirty="0"/>
        </a:p>
      </dgm:t>
    </dgm:pt>
    <dgm:pt modelId="{F41F24A7-A5FD-4900-B8B9-55288BFA164A}" type="parTrans" cxnId="{E6018007-B8FF-45D5-8FF4-E2FD5383DDEC}">
      <dgm:prSet/>
      <dgm:spPr/>
      <dgm:t>
        <a:bodyPr/>
        <a:lstStyle/>
        <a:p>
          <a:endParaRPr lang="de-AT"/>
        </a:p>
      </dgm:t>
    </dgm:pt>
    <dgm:pt modelId="{3D7B58FF-CB2E-46FC-A042-D013CD6A437C}" type="sibTrans" cxnId="{E6018007-B8FF-45D5-8FF4-E2FD5383DDEC}">
      <dgm:prSet/>
      <dgm:spPr/>
      <dgm:t>
        <a:bodyPr/>
        <a:lstStyle/>
        <a:p>
          <a:endParaRPr lang="de-AT"/>
        </a:p>
      </dgm:t>
    </dgm:pt>
    <dgm:pt modelId="{77E6A6B8-1824-47AB-8422-659C79E61966}">
      <dgm:prSet phldrT="[Text]" custT="1"/>
      <dgm:spPr/>
      <dgm:t>
        <a:bodyPr/>
        <a:lstStyle/>
        <a:p>
          <a:r>
            <a:rPr lang="en-GB" sz="1400" noProof="0" dirty="0" smtClean="0"/>
            <a:t>Virtual companies:</a:t>
          </a:r>
        </a:p>
        <a:p>
          <a:r>
            <a:rPr lang="en-GB" sz="1200" noProof="0" dirty="0" smtClean="0"/>
            <a:t> on demand enterprises</a:t>
          </a:r>
          <a:endParaRPr lang="en-GB" sz="1200" noProof="0" dirty="0"/>
        </a:p>
      </dgm:t>
    </dgm:pt>
    <dgm:pt modelId="{CE96FA7A-E66C-4187-9C8A-9819F544259C}" type="parTrans" cxnId="{9112D192-B1A0-45EC-B4CF-36E0E69555B5}">
      <dgm:prSet/>
      <dgm:spPr/>
      <dgm:t>
        <a:bodyPr/>
        <a:lstStyle/>
        <a:p>
          <a:endParaRPr lang="de-AT"/>
        </a:p>
      </dgm:t>
    </dgm:pt>
    <dgm:pt modelId="{B7D8C2BB-1C64-46EF-82D9-5BAD2132D856}" type="sibTrans" cxnId="{9112D192-B1A0-45EC-B4CF-36E0E69555B5}">
      <dgm:prSet/>
      <dgm:spPr/>
      <dgm:t>
        <a:bodyPr/>
        <a:lstStyle/>
        <a:p>
          <a:endParaRPr lang="de-AT"/>
        </a:p>
      </dgm:t>
    </dgm:pt>
    <dgm:pt modelId="{83494AA2-B7E2-4C7A-99D5-EC8EF3300E37}">
      <dgm:prSet phldrT="[Text]" custT="1"/>
      <dgm:spPr/>
      <dgm:t>
        <a:bodyPr/>
        <a:lstStyle/>
        <a:p>
          <a:r>
            <a:rPr lang="en-GB" sz="1600" noProof="0" dirty="0" smtClean="0"/>
            <a:t>E-Government</a:t>
          </a:r>
          <a:endParaRPr lang="en-GB" sz="1600" noProof="0" dirty="0"/>
        </a:p>
      </dgm:t>
    </dgm:pt>
    <dgm:pt modelId="{399209CF-CF5B-4391-A314-6A19E510A6F9}" type="parTrans" cxnId="{1C51E1A5-5859-4A73-847D-1FDC68394CB8}">
      <dgm:prSet/>
      <dgm:spPr/>
      <dgm:t>
        <a:bodyPr/>
        <a:lstStyle/>
        <a:p>
          <a:endParaRPr lang="de-AT"/>
        </a:p>
      </dgm:t>
    </dgm:pt>
    <dgm:pt modelId="{AE92F959-4DA5-48D5-ABD2-D42B667A9689}" type="sibTrans" cxnId="{1C51E1A5-5859-4A73-847D-1FDC68394CB8}">
      <dgm:prSet/>
      <dgm:spPr/>
      <dgm:t>
        <a:bodyPr/>
        <a:lstStyle/>
        <a:p>
          <a:endParaRPr lang="de-AT"/>
        </a:p>
      </dgm:t>
    </dgm:pt>
    <dgm:pt modelId="{FE6A63DF-E259-4932-8635-B39D873418DA}">
      <dgm:prSet phldrT="[Text]" custT="1"/>
      <dgm:spPr/>
      <dgm:t>
        <a:bodyPr/>
        <a:lstStyle/>
        <a:p>
          <a:r>
            <a:rPr lang="en-GB" sz="1400" noProof="0" dirty="0" smtClean="0"/>
            <a:t>Online Entertainment</a:t>
          </a:r>
          <a:endParaRPr lang="en-GB" sz="1400" noProof="0" dirty="0"/>
        </a:p>
      </dgm:t>
    </dgm:pt>
    <dgm:pt modelId="{34C28AB3-6DB5-4D74-9F4D-AF975EC92600}" type="parTrans" cxnId="{5D8E158D-AD29-4992-AA40-2B882496DAFE}">
      <dgm:prSet/>
      <dgm:spPr/>
      <dgm:t>
        <a:bodyPr/>
        <a:lstStyle/>
        <a:p>
          <a:endParaRPr lang="de-AT"/>
        </a:p>
      </dgm:t>
    </dgm:pt>
    <dgm:pt modelId="{F54842C2-4D8F-4B62-8559-FAE92FCCA36D}" type="sibTrans" cxnId="{5D8E158D-AD29-4992-AA40-2B882496DAFE}">
      <dgm:prSet/>
      <dgm:spPr/>
      <dgm:t>
        <a:bodyPr/>
        <a:lstStyle/>
        <a:p>
          <a:endParaRPr lang="de-AT"/>
        </a:p>
      </dgm:t>
    </dgm:pt>
    <dgm:pt modelId="{82A7BDB5-560F-43F2-9A99-5C420FF1670D}">
      <dgm:prSet phldrT="[Text]" custT="1"/>
      <dgm:spPr/>
      <dgm:t>
        <a:bodyPr/>
        <a:lstStyle/>
        <a:p>
          <a:r>
            <a:rPr lang="en-GB" sz="1600" noProof="0" dirty="0" smtClean="0"/>
            <a:t>E-Education  </a:t>
          </a:r>
          <a:endParaRPr lang="en-GB" sz="1600" noProof="0" dirty="0"/>
        </a:p>
      </dgm:t>
    </dgm:pt>
    <dgm:pt modelId="{CED108AF-3132-4DCE-9DEA-A6A3C30124FB}" type="parTrans" cxnId="{74701964-85AC-4406-B8A3-C5D6D80B96D1}">
      <dgm:prSet/>
      <dgm:spPr/>
      <dgm:t>
        <a:bodyPr/>
        <a:lstStyle/>
        <a:p>
          <a:endParaRPr lang="de-AT"/>
        </a:p>
      </dgm:t>
    </dgm:pt>
    <dgm:pt modelId="{2252CF58-B79D-492E-8212-8A4888929808}" type="sibTrans" cxnId="{74701964-85AC-4406-B8A3-C5D6D80B96D1}">
      <dgm:prSet/>
      <dgm:spPr/>
      <dgm:t>
        <a:bodyPr/>
        <a:lstStyle/>
        <a:p>
          <a:endParaRPr lang="de-AT"/>
        </a:p>
      </dgm:t>
    </dgm:pt>
    <dgm:pt modelId="{E7B26B55-EAA3-40E9-861D-B0A3E0B9EC9F}">
      <dgm:prSet phldrT="[Text]" custT="1"/>
      <dgm:spPr/>
      <dgm:t>
        <a:bodyPr/>
        <a:lstStyle/>
        <a:p>
          <a:r>
            <a:rPr lang="en-GB" sz="1800" noProof="0" dirty="0" smtClean="0"/>
            <a:t>E-Health</a:t>
          </a:r>
          <a:endParaRPr lang="en-GB" sz="1800" noProof="0" dirty="0"/>
        </a:p>
      </dgm:t>
    </dgm:pt>
    <dgm:pt modelId="{9F3D21CA-501F-4A34-AD59-A48FBF68B7BF}" type="parTrans" cxnId="{4140A003-771A-4B27-8633-6EDDA550A478}">
      <dgm:prSet/>
      <dgm:spPr/>
      <dgm:t>
        <a:bodyPr/>
        <a:lstStyle/>
        <a:p>
          <a:endParaRPr lang="de-AT"/>
        </a:p>
      </dgm:t>
    </dgm:pt>
    <dgm:pt modelId="{AE5AC193-8D83-4EE6-8F41-704372C65357}" type="sibTrans" cxnId="{4140A003-771A-4B27-8633-6EDDA550A478}">
      <dgm:prSet/>
      <dgm:spPr/>
      <dgm:t>
        <a:bodyPr/>
        <a:lstStyle/>
        <a:p>
          <a:endParaRPr lang="de-AT"/>
        </a:p>
      </dgm:t>
    </dgm:pt>
    <dgm:pt modelId="{84FB5435-C601-4313-AF09-11C5F6F9982F}">
      <dgm:prSet phldrT="[Text]"/>
      <dgm:spPr/>
      <dgm:t>
        <a:bodyPr/>
        <a:lstStyle/>
        <a:p>
          <a:endParaRPr lang="fr-FR"/>
        </a:p>
      </dgm:t>
    </dgm:pt>
    <dgm:pt modelId="{CD4B66C7-4AD3-4906-ABDA-077660388C59}" type="parTrans" cxnId="{B1F3EF86-88BD-4DA3-AEBC-137F4F8DB91A}">
      <dgm:prSet/>
      <dgm:spPr/>
      <dgm:t>
        <a:bodyPr/>
        <a:lstStyle/>
        <a:p>
          <a:endParaRPr lang="fr-FR"/>
        </a:p>
      </dgm:t>
    </dgm:pt>
    <dgm:pt modelId="{98AB183B-CE4B-4ED5-AA80-4841C939C9FE}" type="sibTrans" cxnId="{B1F3EF86-88BD-4DA3-AEBC-137F4F8DB91A}">
      <dgm:prSet/>
      <dgm:spPr/>
      <dgm:t>
        <a:bodyPr/>
        <a:lstStyle/>
        <a:p>
          <a:endParaRPr lang="fr-FR"/>
        </a:p>
      </dgm:t>
    </dgm:pt>
    <dgm:pt modelId="{6F207DB6-BD78-41E0-8A75-30B75742814A}">
      <dgm:prSet phldrT="[Text]"/>
      <dgm:spPr/>
      <dgm:t>
        <a:bodyPr/>
        <a:lstStyle/>
        <a:p>
          <a:endParaRPr lang="fr-FR"/>
        </a:p>
      </dgm:t>
    </dgm:pt>
    <dgm:pt modelId="{77B5B6D5-B177-4F8B-BED4-CBDC347F5BB1}" type="parTrans" cxnId="{25A9AA81-A6FA-436C-B52D-4CB5BEB67044}">
      <dgm:prSet/>
      <dgm:spPr/>
      <dgm:t>
        <a:bodyPr/>
        <a:lstStyle/>
        <a:p>
          <a:endParaRPr lang="fr-FR"/>
        </a:p>
      </dgm:t>
    </dgm:pt>
    <dgm:pt modelId="{C04B9434-7C84-43E8-A41C-7561D23E44F5}" type="sibTrans" cxnId="{25A9AA81-A6FA-436C-B52D-4CB5BEB67044}">
      <dgm:prSet/>
      <dgm:spPr/>
      <dgm:t>
        <a:bodyPr/>
        <a:lstStyle/>
        <a:p>
          <a:endParaRPr lang="fr-FR"/>
        </a:p>
      </dgm:t>
    </dgm:pt>
    <dgm:pt modelId="{3401C63D-EC5F-458C-8740-F98EE459FB38}" type="pres">
      <dgm:prSet presAssocID="{A6072568-B9B1-451C-823C-CC6315CC4A75}" presName="cycle" presStyleCnt="0">
        <dgm:presLayoutVars>
          <dgm:chMax val="1"/>
          <dgm:dir/>
          <dgm:animLvl val="ctr"/>
          <dgm:resizeHandles val="exact"/>
        </dgm:presLayoutVars>
      </dgm:prSet>
      <dgm:spPr/>
      <dgm:t>
        <a:bodyPr/>
        <a:lstStyle/>
        <a:p>
          <a:endParaRPr lang="de-AT"/>
        </a:p>
      </dgm:t>
    </dgm:pt>
    <dgm:pt modelId="{4C2A252D-7AA9-429D-B61D-2557F67C76AF}" type="pres">
      <dgm:prSet presAssocID="{A0FED9DF-A26A-49B5-959E-A91450C9578D}" presName="centerShape" presStyleLbl="node0" presStyleIdx="0" presStyleCnt="1"/>
      <dgm:spPr/>
      <dgm:t>
        <a:bodyPr/>
        <a:lstStyle/>
        <a:p>
          <a:endParaRPr lang="de-AT"/>
        </a:p>
      </dgm:t>
    </dgm:pt>
    <dgm:pt modelId="{3830E188-4B5A-41F2-BB6F-12CF21B22B20}" type="pres">
      <dgm:prSet presAssocID="{EF0C04C8-661B-4757-BF0B-2B776872E631}" presName="parTrans" presStyleLbl="bgSibTrans2D1" presStyleIdx="0" presStyleCnt="8"/>
      <dgm:spPr/>
      <dgm:t>
        <a:bodyPr/>
        <a:lstStyle/>
        <a:p>
          <a:endParaRPr lang="de-AT"/>
        </a:p>
      </dgm:t>
    </dgm:pt>
    <dgm:pt modelId="{B843483A-6BAC-4BB5-A83E-276A95ECC13E}" type="pres">
      <dgm:prSet presAssocID="{01CBB146-9984-46F3-AC37-6831B6B8E0CB}" presName="node" presStyleLbl="node1" presStyleIdx="0" presStyleCnt="8">
        <dgm:presLayoutVars>
          <dgm:bulletEnabled val="1"/>
        </dgm:presLayoutVars>
      </dgm:prSet>
      <dgm:spPr/>
      <dgm:t>
        <a:bodyPr/>
        <a:lstStyle/>
        <a:p>
          <a:endParaRPr lang="de-AT"/>
        </a:p>
      </dgm:t>
    </dgm:pt>
    <dgm:pt modelId="{C886166C-C5CF-4DDC-B8FF-D599466303E7}" type="pres">
      <dgm:prSet presAssocID="{484FDE09-69DF-46E9-90D0-D943F27486CE}" presName="parTrans" presStyleLbl="bgSibTrans2D1" presStyleIdx="1" presStyleCnt="8"/>
      <dgm:spPr/>
      <dgm:t>
        <a:bodyPr/>
        <a:lstStyle/>
        <a:p>
          <a:endParaRPr lang="de-AT"/>
        </a:p>
      </dgm:t>
    </dgm:pt>
    <dgm:pt modelId="{DC9C86BD-2E9E-4CA2-A8DE-7BE54F5DC2D6}" type="pres">
      <dgm:prSet presAssocID="{D6046D4C-DE1D-4FCA-B857-C59637F65236}" presName="node" presStyleLbl="node1" presStyleIdx="1" presStyleCnt="8">
        <dgm:presLayoutVars>
          <dgm:bulletEnabled val="1"/>
        </dgm:presLayoutVars>
      </dgm:prSet>
      <dgm:spPr/>
      <dgm:t>
        <a:bodyPr/>
        <a:lstStyle/>
        <a:p>
          <a:endParaRPr lang="de-AT"/>
        </a:p>
      </dgm:t>
    </dgm:pt>
    <dgm:pt modelId="{420D41EC-2BA4-4EC6-A526-F1277AE0AF98}" type="pres">
      <dgm:prSet presAssocID="{F41F24A7-A5FD-4900-B8B9-55288BFA164A}" presName="parTrans" presStyleLbl="bgSibTrans2D1" presStyleIdx="2" presStyleCnt="8"/>
      <dgm:spPr/>
      <dgm:t>
        <a:bodyPr/>
        <a:lstStyle/>
        <a:p>
          <a:endParaRPr lang="de-AT"/>
        </a:p>
      </dgm:t>
    </dgm:pt>
    <dgm:pt modelId="{1A30139D-2B99-49CA-BAB5-EFA92680B22C}" type="pres">
      <dgm:prSet presAssocID="{620E2C7D-B49F-43CC-8EA5-05AB48DD1A5C}" presName="node" presStyleLbl="node1" presStyleIdx="2" presStyleCnt="8">
        <dgm:presLayoutVars>
          <dgm:bulletEnabled val="1"/>
        </dgm:presLayoutVars>
      </dgm:prSet>
      <dgm:spPr/>
      <dgm:t>
        <a:bodyPr/>
        <a:lstStyle/>
        <a:p>
          <a:endParaRPr lang="de-AT"/>
        </a:p>
      </dgm:t>
    </dgm:pt>
    <dgm:pt modelId="{2AAD3A44-2684-46EF-BC4F-06E3D7B09EE9}" type="pres">
      <dgm:prSet presAssocID="{CE96FA7A-E66C-4187-9C8A-9819F544259C}" presName="parTrans" presStyleLbl="bgSibTrans2D1" presStyleIdx="3" presStyleCnt="8"/>
      <dgm:spPr/>
      <dgm:t>
        <a:bodyPr/>
        <a:lstStyle/>
        <a:p>
          <a:endParaRPr lang="de-AT"/>
        </a:p>
      </dgm:t>
    </dgm:pt>
    <dgm:pt modelId="{40CCC550-945B-4E2C-A593-9016E522919F}" type="pres">
      <dgm:prSet presAssocID="{77E6A6B8-1824-47AB-8422-659C79E61966}" presName="node" presStyleLbl="node1" presStyleIdx="3" presStyleCnt="8">
        <dgm:presLayoutVars>
          <dgm:bulletEnabled val="1"/>
        </dgm:presLayoutVars>
      </dgm:prSet>
      <dgm:spPr/>
      <dgm:t>
        <a:bodyPr/>
        <a:lstStyle/>
        <a:p>
          <a:endParaRPr lang="de-AT"/>
        </a:p>
      </dgm:t>
    </dgm:pt>
    <dgm:pt modelId="{FC8E6C02-A463-4B50-9100-EDB524E3AA03}" type="pres">
      <dgm:prSet presAssocID="{399209CF-CF5B-4391-A314-6A19E510A6F9}" presName="parTrans" presStyleLbl="bgSibTrans2D1" presStyleIdx="4" presStyleCnt="8"/>
      <dgm:spPr/>
      <dgm:t>
        <a:bodyPr/>
        <a:lstStyle/>
        <a:p>
          <a:endParaRPr lang="de-AT"/>
        </a:p>
      </dgm:t>
    </dgm:pt>
    <dgm:pt modelId="{50ED1DB1-59B1-4DAB-BBF0-912B1C9B5E45}" type="pres">
      <dgm:prSet presAssocID="{83494AA2-B7E2-4C7A-99D5-EC8EF3300E37}" presName="node" presStyleLbl="node1" presStyleIdx="4" presStyleCnt="8">
        <dgm:presLayoutVars>
          <dgm:bulletEnabled val="1"/>
        </dgm:presLayoutVars>
      </dgm:prSet>
      <dgm:spPr/>
      <dgm:t>
        <a:bodyPr/>
        <a:lstStyle/>
        <a:p>
          <a:endParaRPr lang="de-AT"/>
        </a:p>
      </dgm:t>
    </dgm:pt>
    <dgm:pt modelId="{3F1B5CFF-DC62-4F39-9609-11EE501337BF}" type="pres">
      <dgm:prSet presAssocID="{34C28AB3-6DB5-4D74-9F4D-AF975EC92600}" presName="parTrans" presStyleLbl="bgSibTrans2D1" presStyleIdx="5" presStyleCnt="8"/>
      <dgm:spPr/>
      <dgm:t>
        <a:bodyPr/>
        <a:lstStyle/>
        <a:p>
          <a:endParaRPr lang="de-AT"/>
        </a:p>
      </dgm:t>
    </dgm:pt>
    <dgm:pt modelId="{3E489B7B-1B8E-4F14-8AEE-EC7ABD5CA533}" type="pres">
      <dgm:prSet presAssocID="{FE6A63DF-E259-4932-8635-B39D873418DA}" presName="node" presStyleLbl="node1" presStyleIdx="5" presStyleCnt="8">
        <dgm:presLayoutVars>
          <dgm:bulletEnabled val="1"/>
        </dgm:presLayoutVars>
      </dgm:prSet>
      <dgm:spPr/>
      <dgm:t>
        <a:bodyPr/>
        <a:lstStyle/>
        <a:p>
          <a:endParaRPr lang="de-AT"/>
        </a:p>
      </dgm:t>
    </dgm:pt>
    <dgm:pt modelId="{5AAF7E1D-467E-4575-8D6F-4DD1A3DAFD90}" type="pres">
      <dgm:prSet presAssocID="{CED108AF-3132-4DCE-9DEA-A6A3C30124FB}" presName="parTrans" presStyleLbl="bgSibTrans2D1" presStyleIdx="6" presStyleCnt="8"/>
      <dgm:spPr/>
      <dgm:t>
        <a:bodyPr/>
        <a:lstStyle/>
        <a:p>
          <a:endParaRPr lang="de-AT"/>
        </a:p>
      </dgm:t>
    </dgm:pt>
    <dgm:pt modelId="{899C0848-C4C1-464A-9644-5CB027A7F10A}" type="pres">
      <dgm:prSet presAssocID="{82A7BDB5-560F-43F2-9A99-5C420FF1670D}" presName="node" presStyleLbl="node1" presStyleIdx="6" presStyleCnt="8">
        <dgm:presLayoutVars>
          <dgm:bulletEnabled val="1"/>
        </dgm:presLayoutVars>
      </dgm:prSet>
      <dgm:spPr/>
      <dgm:t>
        <a:bodyPr/>
        <a:lstStyle/>
        <a:p>
          <a:endParaRPr lang="de-AT"/>
        </a:p>
      </dgm:t>
    </dgm:pt>
    <dgm:pt modelId="{265558FB-EEB0-4ABD-B3FD-38AF2617A11B}" type="pres">
      <dgm:prSet presAssocID="{9F3D21CA-501F-4A34-AD59-A48FBF68B7BF}" presName="parTrans" presStyleLbl="bgSibTrans2D1" presStyleIdx="7" presStyleCnt="8"/>
      <dgm:spPr/>
      <dgm:t>
        <a:bodyPr/>
        <a:lstStyle/>
        <a:p>
          <a:endParaRPr lang="de-AT"/>
        </a:p>
      </dgm:t>
    </dgm:pt>
    <dgm:pt modelId="{D9BDB750-AB41-421F-B1C6-81ACA08DDF4D}" type="pres">
      <dgm:prSet presAssocID="{E7B26B55-EAA3-40E9-861D-B0A3E0B9EC9F}" presName="node" presStyleLbl="node1" presStyleIdx="7" presStyleCnt="8">
        <dgm:presLayoutVars>
          <dgm:bulletEnabled val="1"/>
        </dgm:presLayoutVars>
      </dgm:prSet>
      <dgm:spPr/>
      <dgm:t>
        <a:bodyPr/>
        <a:lstStyle/>
        <a:p>
          <a:endParaRPr lang="de-AT"/>
        </a:p>
      </dgm:t>
    </dgm:pt>
  </dgm:ptLst>
  <dgm:cxnLst>
    <dgm:cxn modelId="{C620C8E2-6E3C-43D9-8F90-BB910AA511C9}" type="presOf" srcId="{CE96FA7A-E66C-4187-9C8A-9819F544259C}" destId="{2AAD3A44-2684-46EF-BC4F-06E3D7B09EE9}" srcOrd="0" destOrd="0" presId="urn:microsoft.com/office/officeart/2005/8/layout/radial4"/>
    <dgm:cxn modelId="{00AC626C-C8A3-4A38-8DDA-8414430D863F}" type="presOf" srcId="{FE6A63DF-E259-4932-8635-B39D873418DA}" destId="{3E489B7B-1B8E-4F14-8AEE-EC7ABD5CA533}" srcOrd="0" destOrd="0" presId="urn:microsoft.com/office/officeart/2005/8/layout/radial4"/>
    <dgm:cxn modelId="{3729E710-F7CA-4886-851A-0E4EB4E0EBB4}" type="presOf" srcId="{82A7BDB5-560F-43F2-9A99-5C420FF1670D}" destId="{899C0848-C4C1-464A-9644-5CB027A7F10A}" srcOrd="0" destOrd="0" presId="urn:microsoft.com/office/officeart/2005/8/layout/radial4"/>
    <dgm:cxn modelId="{CB41CA9F-F74E-49CB-AD6A-F2BFB6585628}" type="presOf" srcId="{484FDE09-69DF-46E9-90D0-D943F27486CE}" destId="{C886166C-C5CF-4DDC-B8FF-D599466303E7}" srcOrd="0" destOrd="0" presId="urn:microsoft.com/office/officeart/2005/8/layout/radial4"/>
    <dgm:cxn modelId="{9F1D30F2-815D-49D3-A0A5-CC6C1EF7DA81}" type="presOf" srcId="{01CBB146-9984-46F3-AC37-6831B6B8E0CB}" destId="{B843483A-6BAC-4BB5-A83E-276A95ECC13E}" srcOrd="0" destOrd="0" presId="urn:microsoft.com/office/officeart/2005/8/layout/radial4"/>
    <dgm:cxn modelId="{74701964-85AC-4406-B8A3-C5D6D80B96D1}" srcId="{A0FED9DF-A26A-49B5-959E-A91450C9578D}" destId="{82A7BDB5-560F-43F2-9A99-5C420FF1670D}" srcOrd="6" destOrd="0" parTransId="{CED108AF-3132-4DCE-9DEA-A6A3C30124FB}" sibTransId="{2252CF58-B79D-492E-8212-8A4888929808}"/>
    <dgm:cxn modelId="{5938EC70-5033-46D9-8134-D4B615B34978}" type="presOf" srcId="{399209CF-CF5B-4391-A314-6A19E510A6F9}" destId="{FC8E6C02-A463-4B50-9100-EDB524E3AA03}" srcOrd="0" destOrd="0" presId="urn:microsoft.com/office/officeart/2005/8/layout/radial4"/>
    <dgm:cxn modelId="{9112D192-B1A0-45EC-B4CF-36E0E69555B5}" srcId="{A0FED9DF-A26A-49B5-959E-A91450C9578D}" destId="{77E6A6B8-1824-47AB-8422-659C79E61966}" srcOrd="3" destOrd="0" parTransId="{CE96FA7A-E66C-4187-9C8A-9819F544259C}" sibTransId="{B7D8C2BB-1C64-46EF-82D9-5BAD2132D856}"/>
    <dgm:cxn modelId="{5D8E158D-AD29-4992-AA40-2B882496DAFE}" srcId="{A0FED9DF-A26A-49B5-959E-A91450C9578D}" destId="{FE6A63DF-E259-4932-8635-B39D873418DA}" srcOrd="5" destOrd="0" parTransId="{34C28AB3-6DB5-4D74-9F4D-AF975EC92600}" sibTransId="{F54842C2-4D8F-4B62-8559-FAE92FCCA36D}"/>
    <dgm:cxn modelId="{17297195-6DAF-49FC-A835-661612AC638A}" srcId="{A0FED9DF-A26A-49B5-959E-A91450C9578D}" destId="{D6046D4C-DE1D-4FCA-B857-C59637F65236}" srcOrd="1" destOrd="0" parTransId="{484FDE09-69DF-46E9-90D0-D943F27486CE}" sibTransId="{27C7E9CB-24BD-4EB1-823C-AF37D341786E}"/>
    <dgm:cxn modelId="{C9BB7441-B55E-48A3-8839-9C9D6B1072F3}" type="presOf" srcId="{77E6A6B8-1824-47AB-8422-659C79E61966}" destId="{40CCC550-945B-4E2C-A593-9016E522919F}" srcOrd="0" destOrd="0" presId="urn:microsoft.com/office/officeart/2005/8/layout/radial4"/>
    <dgm:cxn modelId="{CE4AF4AA-4721-47EA-AA08-6704CBD86F87}" srcId="{A0FED9DF-A26A-49B5-959E-A91450C9578D}" destId="{01CBB146-9984-46F3-AC37-6831B6B8E0CB}" srcOrd="0" destOrd="0" parTransId="{EF0C04C8-661B-4757-BF0B-2B776872E631}" sibTransId="{484AE996-99FD-4445-B795-A3C780681B5B}"/>
    <dgm:cxn modelId="{A0FE1B8F-33CC-4A82-929E-CB492A100522}" type="presOf" srcId="{34C28AB3-6DB5-4D74-9F4D-AF975EC92600}" destId="{3F1B5CFF-DC62-4F39-9609-11EE501337BF}" srcOrd="0" destOrd="0" presId="urn:microsoft.com/office/officeart/2005/8/layout/radial4"/>
    <dgm:cxn modelId="{25A9AA81-A6FA-436C-B52D-4CB5BEB67044}" srcId="{A6072568-B9B1-451C-823C-CC6315CC4A75}" destId="{6F207DB6-BD78-41E0-8A75-30B75742814A}" srcOrd="1" destOrd="0" parTransId="{77B5B6D5-B177-4F8B-BED4-CBDC347F5BB1}" sibTransId="{C04B9434-7C84-43E8-A41C-7561D23E44F5}"/>
    <dgm:cxn modelId="{12E08FDD-6B32-45C5-86F8-59E7264F38ED}" type="presOf" srcId="{83494AA2-B7E2-4C7A-99D5-EC8EF3300E37}" destId="{50ED1DB1-59B1-4DAB-BBF0-912B1C9B5E45}" srcOrd="0" destOrd="0" presId="urn:microsoft.com/office/officeart/2005/8/layout/radial4"/>
    <dgm:cxn modelId="{1881B041-AA61-4364-9A4D-CC0E3AC1413F}" type="presOf" srcId="{F41F24A7-A5FD-4900-B8B9-55288BFA164A}" destId="{420D41EC-2BA4-4EC6-A526-F1277AE0AF98}" srcOrd="0" destOrd="0" presId="urn:microsoft.com/office/officeart/2005/8/layout/radial4"/>
    <dgm:cxn modelId="{F527A399-EB47-43A5-A6D4-1A693E47E29A}" srcId="{A6072568-B9B1-451C-823C-CC6315CC4A75}" destId="{A0FED9DF-A26A-49B5-959E-A91450C9578D}" srcOrd="0" destOrd="0" parTransId="{5A6AB50E-78F0-4FCF-8F59-4BEB1BCA7961}" sibTransId="{5CED8BAA-EFB7-486E-BB68-3F444E0A09D2}"/>
    <dgm:cxn modelId="{4DD73129-E4A9-44F0-8640-34BCCF3620FF}" type="presOf" srcId="{A0FED9DF-A26A-49B5-959E-A91450C9578D}" destId="{4C2A252D-7AA9-429D-B61D-2557F67C76AF}" srcOrd="0" destOrd="0" presId="urn:microsoft.com/office/officeart/2005/8/layout/radial4"/>
    <dgm:cxn modelId="{CFE803AE-DB5F-4B0D-8563-C745A9F28493}" type="presOf" srcId="{CED108AF-3132-4DCE-9DEA-A6A3C30124FB}" destId="{5AAF7E1D-467E-4575-8D6F-4DD1A3DAFD90}" srcOrd="0" destOrd="0" presId="urn:microsoft.com/office/officeart/2005/8/layout/radial4"/>
    <dgm:cxn modelId="{6FF430C4-23EB-4C19-9083-47EF7B1989DA}" type="presOf" srcId="{E7B26B55-EAA3-40E9-861D-B0A3E0B9EC9F}" destId="{D9BDB750-AB41-421F-B1C6-81ACA08DDF4D}" srcOrd="0" destOrd="0" presId="urn:microsoft.com/office/officeart/2005/8/layout/radial4"/>
    <dgm:cxn modelId="{E6018007-B8FF-45D5-8FF4-E2FD5383DDEC}" srcId="{A0FED9DF-A26A-49B5-959E-A91450C9578D}" destId="{620E2C7D-B49F-43CC-8EA5-05AB48DD1A5C}" srcOrd="2" destOrd="0" parTransId="{F41F24A7-A5FD-4900-B8B9-55288BFA164A}" sibTransId="{3D7B58FF-CB2E-46FC-A042-D013CD6A437C}"/>
    <dgm:cxn modelId="{4140A003-771A-4B27-8633-6EDDA550A478}" srcId="{A0FED9DF-A26A-49B5-959E-A91450C9578D}" destId="{E7B26B55-EAA3-40E9-861D-B0A3E0B9EC9F}" srcOrd="7" destOrd="0" parTransId="{9F3D21CA-501F-4A34-AD59-A48FBF68B7BF}" sibTransId="{AE5AC193-8D83-4EE6-8F41-704372C65357}"/>
    <dgm:cxn modelId="{B1F3EF86-88BD-4DA3-AEBC-137F4F8DB91A}" srcId="{A6072568-B9B1-451C-823C-CC6315CC4A75}" destId="{84FB5435-C601-4313-AF09-11C5F6F9982F}" srcOrd="2" destOrd="0" parTransId="{CD4B66C7-4AD3-4906-ABDA-077660388C59}" sibTransId="{98AB183B-CE4B-4ED5-AA80-4841C939C9FE}"/>
    <dgm:cxn modelId="{5381490D-E279-4CD6-848D-BA9B328E5480}" type="presOf" srcId="{620E2C7D-B49F-43CC-8EA5-05AB48DD1A5C}" destId="{1A30139D-2B99-49CA-BAB5-EFA92680B22C}" srcOrd="0" destOrd="0" presId="urn:microsoft.com/office/officeart/2005/8/layout/radial4"/>
    <dgm:cxn modelId="{FC2B53D8-3D82-4AC4-A3F0-A5961B43C66C}" type="presOf" srcId="{A6072568-B9B1-451C-823C-CC6315CC4A75}" destId="{3401C63D-EC5F-458C-8740-F98EE459FB38}" srcOrd="0" destOrd="0" presId="urn:microsoft.com/office/officeart/2005/8/layout/radial4"/>
    <dgm:cxn modelId="{1C51E1A5-5859-4A73-847D-1FDC68394CB8}" srcId="{A0FED9DF-A26A-49B5-959E-A91450C9578D}" destId="{83494AA2-B7E2-4C7A-99D5-EC8EF3300E37}" srcOrd="4" destOrd="0" parTransId="{399209CF-CF5B-4391-A314-6A19E510A6F9}" sibTransId="{AE92F959-4DA5-48D5-ABD2-D42B667A9689}"/>
    <dgm:cxn modelId="{F5254214-4358-4D4E-A14E-67E31503AE53}" type="presOf" srcId="{EF0C04C8-661B-4757-BF0B-2B776872E631}" destId="{3830E188-4B5A-41F2-BB6F-12CF21B22B20}" srcOrd="0" destOrd="0" presId="urn:microsoft.com/office/officeart/2005/8/layout/radial4"/>
    <dgm:cxn modelId="{E70B5B90-B503-454A-9FDD-68D2A57670FC}" type="presOf" srcId="{9F3D21CA-501F-4A34-AD59-A48FBF68B7BF}" destId="{265558FB-EEB0-4ABD-B3FD-38AF2617A11B}" srcOrd="0" destOrd="0" presId="urn:microsoft.com/office/officeart/2005/8/layout/radial4"/>
    <dgm:cxn modelId="{639346A8-8148-4047-B893-868263D7C002}" type="presOf" srcId="{D6046D4C-DE1D-4FCA-B857-C59637F65236}" destId="{DC9C86BD-2E9E-4CA2-A8DE-7BE54F5DC2D6}" srcOrd="0" destOrd="0" presId="urn:microsoft.com/office/officeart/2005/8/layout/radial4"/>
    <dgm:cxn modelId="{2CB32563-E088-4B25-9E12-07031E54C501}" type="presParOf" srcId="{3401C63D-EC5F-458C-8740-F98EE459FB38}" destId="{4C2A252D-7AA9-429D-B61D-2557F67C76AF}" srcOrd="0" destOrd="0" presId="urn:microsoft.com/office/officeart/2005/8/layout/radial4"/>
    <dgm:cxn modelId="{E714C490-960D-4C82-9186-C79E46C65179}" type="presParOf" srcId="{3401C63D-EC5F-458C-8740-F98EE459FB38}" destId="{3830E188-4B5A-41F2-BB6F-12CF21B22B20}" srcOrd="1" destOrd="0" presId="urn:microsoft.com/office/officeart/2005/8/layout/radial4"/>
    <dgm:cxn modelId="{78A5B7B1-057A-4780-B562-7A851A090834}" type="presParOf" srcId="{3401C63D-EC5F-458C-8740-F98EE459FB38}" destId="{B843483A-6BAC-4BB5-A83E-276A95ECC13E}" srcOrd="2" destOrd="0" presId="urn:microsoft.com/office/officeart/2005/8/layout/radial4"/>
    <dgm:cxn modelId="{154BF270-938B-4866-B5A7-C7A0C21C16DC}" type="presParOf" srcId="{3401C63D-EC5F-458C-8740-F98EE459FB38}" destId="{C886166C-C5CF-4DDC-B8FF-D599466303E7}" srcOrd="3" destOrd="0" presId="urn:microsoft.com/office/officeart/2005/8/layout/radial4"/>
    <dgm:cxn modelId="{0955AF02-C92C-4175-BC5B-19180D9B28BB}" type="presParOf" srcId="{3401C63D-EC5F-458C-8740-F98EE459FB38}" destId="{DC9C86BD-2E9E-4CA2-A8DE-7BE54F5DC2D6}" srcOrd="4" destOrd="0" presId="urn:microsoft.com/office/officeart/2005/8/layout/radial4"/>
    <dgm:cxn modelId="{303810FC-7D81-4F94-BB87-12B2503104CA}" type="presParOf" srcId="{3401C63D-EC5F-458C-8740-F98EE459FB38}" destId="{420D41EC-2BA4-4EC6-A526-F1277AE0AF98}" srcOrd="5" destOrd="0" presId="urn:microsoft.com/office/officeart/2005/8/layout/radial4"/>
    <dgm:cxn modelId="{F947D7D8-0A28-42DE-95CD-C092F01C03D4}" type="presParOf" srcId="{3401C63D-EC5F-458C-8740-F98EE459FB38}" destId="{1A30139D-2B99-49CA-BAB5-EFA92680B22C}" srcOrd="6" destOrd="0" presId="urn:microsoft.com/office/officeart/2005/8/layout/radial4"/>
    <dgm:cxn modelId="{EA4B1DA7-242E-4284-AD71-C5CF03549FB5}" type="presParOf" srcId="{3401C63D-EC5F-458C-8740-F98EE459FB38}" destId="{2AAD3A44-2684-46EF-BC4F-06E3D7B09EE9}" srcOrd="7" destOrd="0" presId="urn:microsoft.com/office/officeart/2005/8/layout/radial4"/>
    <dgm:cxn modelId="{B8F1B79F-31A2-42E4-B59D-EDE21E108D79}" type="presParOf" srcId="{3401C63D-EC5F-458C-8740-F98EE459FB38}" destId="{40CCC550-945B-4E2C-A593-9016E522919F}" srcOrd="8" destOrd="0" presId="urn:microsoft.com/office/officeart/2005/8/layout/radial4"/>
    <dgm:cxn modelId="{47807145-0F1F-4E06-B572-B41918B7DD02}" type="presParOf" srcId="{3401C63D-EC5F-458C-8740-F98EE459FB38}" destId="{FC8E6C02-A463-4B50-9100-EDB524E3AA03}" srcOrd="9" destOrd="0" presId="urn:microsoft.com/office/officeart/2005/8/layout/radial4"/>
    <dgm:cxn modelId="{0DD9A2C8-80D4-410E-A8BB-CAAA6B55C472}" type="presParOf" srcId="{3401C63D-EC5F-458C-8740-F98EE459FB38}" destId="{50ED1DB1-59B1-4DAB-BBF0-912B1C9B5E45}" srcOrd="10" destOrd="0" presId="urn:microsoft.com/office/officeart/2005/8/layout/radial4"/>
    <dgm:cxn modelId="{8AC4B17A-967E-43CD-80C7-855070B6E08A}" type="presParOf" srcId="{3401C63D-EC5F-458C-8740-F98EE459FB38}" destId="{3F1B5CFF-DC62-4F39-9609-11EE501337BF}" srcOrd="11" destOrd="0" presId="urn:microsoft.com/office/officeart/2005/8/layout/radial4"/>
    <dgm:cxn modelId="{830A4A7D-024A-4824-A491-A6F4679D8FCA}" type="presParOf" srcId="{3401C63D-EC5F-458C-8740-F98EE459FB38}" destId="{3E489B7B-1B8E-4F14-8AEE-EC7ABD5CA533}" srcOrd="12" destOrd="0" presId="urn:microsoft.com/office/officeart/2005/8/layout/radial4"/>
    <dgm:cxn modelId="{2F6B6EEF-A020-48C5-B421-6E9FF43E1AA4}" type="presParOf" srcId="{3401C63D-EC5F-458C-8740-F98EE459FB38}" destId="{5AAF7E1D-467E-4575-8D6F-4DD1A3DAFD90}" srcOrd="13" destOrd="0" presId="urn:microsoft.com/office/officeart/2005/8/layout/radial4"/>
    <dgm:cxn modelId="{D9250F7F-1A88-48CD-872B-31956E6E889A}" type="presParOf" srcId="{3401C63D-EC5F-458C-8740-F98EE459FB38}" destId="{899C0848-C4C1-464A-9644-5CB027A7F10A}" srcOrd="14" destOrd="0" presId="urn:microsoft.com/office/officeart/2005/8/layout/radial4"/>
    <dgm:cxn modelId="{0814606C-CD0C-4385-AFE7-F83D41C3BAA7}" type="presParOf" srcId="{3401C63D-EC5F-458C-8740-F98EE459FB38}" destId="{265558FB-EEB0-4ABD-B3FD-38AF2617A11B}" srcOrd="15" destOrd="0" presId="urn:microsoft.com/office/officeart/2005/8/layout/radial4"/>
    <dgm:cxn modelId="{03E6B93D-3611-4129-9722-D654FC85A2FF}" type="presParOf" srcId="{3401C63D-EC5F-458C-8740-F98EE459FB38}" destId="{D9BDB750-AB41-421F-B1C6-81ACA08DDF4D}" srcOrd="1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0.24</cdr:x>
      <cdr:y>0.20833</cdr:y>
    </cdr:from>
    <cdr:to>
      <cdr:x>0.52333</cdr:x>
      <cdr:y>0.40278</cdr:y>
    </cdr:to>
    <cdr:sp macro="" textlink="">
      <cdr:nvSpPr>
        <cdr:cNvPr id="2" name="TextBox 1"/>
        <cdr:cNvSpPr txBox="1"/>
      </cdr:nvSpPr>
      <cdr:spPr>
        <a:xfrm xmlns:a="http://schemas.openxmlformats.org/drawingml/2006/main">
          <a:off x="1371600" y="762000"/>
          <a:ext cx="1619250" cy="711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b="1" dirty="0" smtClean="0">
              <a:solidFill>
                <a:schemeClr val="bg1"/>
              </a:solidFill>
            </a:rPr>
            <a:t>Homes </a:t>
          </a:r>
        </a:p>
        <a:p xmlns:a="http://schemas.openxmlformats.org/drawingml/2006/main">
          <a:r>
            <a:rPr lang="fr-FR" sz="2000" b="1" dirty="0" err="1" smtClean="0">
              <a:solidFill>
                <a:schemeClr val="bg1"/>
              </a:solidFill>
            </a:rPr>
            <a:t>Subscribed</a:t>
          </a:r>
          <a:endParaRPr lang="fr-FR" sz="2000" b="1" dirty="0">
            <a:solidFill>
              <a:schemeClr val="bg1"/>
            </a:solidFill>
          </a:endParaRPr>
        </a:p>
      </cdr:txBody>
    </cdr:sp>
  </cdr:relSizeAnchor>
  <cdr:relSizeAnchor xmlns:cdr="http://schemas.openxmlformats.org/drawingml/2006/chartDrawing">
    <cdr:from>
      <cdr:x>0.4</cdr:x>
      <cdr:y>0.60417</cdr:y>
    </cdr:from>
    <cdr:to>
      <cdr:x>0.68333</cdr:x>
      <cdr:y>0.79861</cdr:y>
    </cdr:to>
    <cdr:sp macro="" textlink="">
      <cdr:nvSpPr>
        <cdr:cNvPr id="3" name="TextBox 1"/>
        <cdr:cNvSpPr txBox="1"/>
      </cdr:nvSpPr>
      <cdr:spPr>
        <a:xfrm xmlns:a="http://schemas.openxmlformats.org/drawingml/2006/main">
          <a:off x="2286000" y="2209800"/>
          <a:ext cx="1619250" cy="711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2000" b="1" dirty="0" smtClean="0">
              <a:solidFill>
                <a:sysClr val="window" lastClr="FFFFFF"/>
              </a:solidFill>
            </a:rPr>
            <a:t>Homes </a:t>
          </a:r>
          <a:r>
            <a:rPr lang="fr-FR" sz="2000" b="1" dirty="0" err="1" smtClean="0">
              <a:solidFill>
                <a:sysClr val="window" lastClr="FFFFFF"/>
              </a:solidFill>
            </a:rPr>
            <a:t>passed</a:t>
          </a:r>
          <a:endParaRPr lang="fr-FR" sz="2000" b="1" dirty="0">
            <a:solidFill>
              <a:sysClr val="window" lastClr="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fr-FR"/>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BC2129E3-7D6D-4FE4-BE57-EFA5C904B569}" type="datetimeFigureOut">
              <a:rPr lang="fr-FR"/>
              <a:pPr/>
              <a:t>08/06/2012</a:t>
            </a:fld>
            <a:endParaRPr lang="fr-FR"/>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fr-FR"/>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8F92C8A9-2477-4586-B03F-79DE86DF2561}" type="slidenum">
              <a:rPr lang="fr-F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77827" name="Rectangle 3"/>
          <p:cNvSpPr>
            <a:spLocks noGrp="1"/>
          </p:cNvSpPr>
          <p:nvPr>
            <p:ph type="body" idx="1"/>
          </p:nvPr>
        </p:nvSpPr>
        <p:spPr>
          <a:xfrm>
            <a:off x="709613" y="4860925"/>
            <a:ext cx="5680075" cy="4360863"/>
          </a:xfrm>
        </p:spPr>
        <p:txBody>
          <a:bodyPr/>
          <a:lstStyle/>
          <a:p>
            <a:r>
              <a:rPr lang="en-US" smtClean="0"/>
              <a:t>It is all about video. In US, today 37% of internet traffic during primetime is on-line video, and in few years it will increase to 70%. </a:t>
            </a:r>
          </a:p>
          <a:p>
            <a:r>
              <a:rPr lang="en-US" smtClean="0"/>
              <a:t>Our networks have to cope with: more devices (mobile, tablets, 3DTV etc) + more users + more video content</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82947" name="Notes Placeholder 2"/>
          <p:cNvSpPr>
            <a:spLocks noGrp="1"/>
          </p:cNvSpPr>
          <p:nvPr>
            <p:ph type="body" idx="1"/>
          </p:nvPr>
        </p:nvSpPr>
        <p:spPr/>
        <p:txBody>
          <a:bodyPr/>
          <a:lstStyle/>
          <a:p>
            <a:endParaRPr lang="en-GB" smtClean="0"/>
          </a:p>
        </p:txBody>
      </p:sp>
      <p:sp>
        <p:nvSpPr>
          <p:cNvPr id="82948"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8BF8A879-9713-455C-A489-2AE80FF3F14D}" type="slidenum">
              <a:rPr lang="nl-NL" sz="1300">
                <a:solidFill>
                  <a:srgbClr val="000000"/>
                </a:solidFill>
                <a:latin typeface="Calibri" pitchFamily="34" charset="0"/>
                <a:cs typeface="Arial" charset="0"/>
              </a:rPr>
              <a:pPr algn="r" defTabSz="495300"/>
              <a:t>20</a:t>
            </a:fld>
            <a:endParaRPr lang="nl-NL" sz="1300">
              <a:solidFill>
                <a:srgbClr val="000000"/>
              </a:solidFill>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51202" name="Notes Placeholder 2"/>
          <p:cNvSpPr>
            <a:spLocks noGrp="1"/>
          </p:cNvSpPr>
          <p:nvPr>
            <p:ph type="body" idx="1"/>
          </p:nvPr>
        </p:nvSpPr>
        <p:spPr/>
        <p:txBody>
          <a:bodyPr/>
          <a:lstStyle/>
          <a:p>
            <a:pPr eaLnBrk="1" hangingPunct="1">
              <a:spcBef>
                <a:spcPct val="0"/>
              </a:spcBef>
            </a:pPr>
            <a:endParaRPr lang="fr-FR" smtClean="0"/>
          </a:p>
        </p:txBody>
      </p:sp>
      <p:sp>
        <p:nvSpPr>
          <p:cNvPr id="51203"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94E5CBC8-1A11-4D08-8A91-167E4617DEF5}" type="slidenum">
              <a:rPr lang="fr-FR" sz="1300">
                <a:latin typeface="Calibri" pitchFamily="34" charset="0"/>
              </a:rPr>
              <a:pPr algn="r" defTabSz="990600"/>
              <a:t>5</a:t>
            </a:fld>
            <a:endParaRPr lang="fr-FR"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xfrm>
            <a:off x="995363" y="768350"/>
            <a:ext cx="5118100" cy="3838575"/>
          </a:xfrm>
          <a:noFill/>
          <a:ln>
            <a:solidFill>
              <a:srgbClr val="000000"/>
            </a:solidFill>
            <a:miter lim="800000"/>
            <a:headEnd/>
            <a:tailEnd/>
          </a:ln>
        </p:spPr>
      </p:sp>
      <p:sp>
        <p:nvSpPr>
          <p:cNvPr id="53250" name="Rectangle 3"/>
          <p:cNvSpPr>
            <a:spLocks noGrp="1"/>
          </p:cNvSpPr>
          <p:nvPr>
            <p:ph type="body" idx="1"/>
          </p:nvPr>
        </p:nvSpPr>
        <p:spPr>
          <a:xfrm>
            <a:off x="711200" y="4860925"/>
            <a:ext cx="5676900" cy="4605338"/>
          </a:xfrm>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92188" y="768350"/>
            <a:ext cx="5116512" cy="3836988"/>
          </a:xfrm>
          <a:noFill/>
          <a:ln>
            <a:solidFill>
              <a:srgbClr val="000000"/>
            </a:solidFill>
            <a:miter lim="800000"/>
            <a:headEnd/>
            <a:tailEnd/>
          </a:ln>
        </p:spPr>
      </p:sp>
      <p:sp>
        <p:nvSpPr>
          <p:cNvPr id="79875" name="Rectangle 3"/>
          <p:cNvSpPr>
            <a:spLocks noGrp="1"/>
          </p:cNvSpPr>
          <p:nvPr>
            <p:ph type="body" idx="1"/>
          </p:nvPr>
        </p:nvSpPr>
        <p:spPr>
          <a:xfrm>
            <a:off x="709613" y="4860925"/>
            <a:ext cx="5680075" cy="4360863"/>
          </a:xfrm>
        </p:spPr>
        <p:txBody>
          <a:bodyPr/>
          <a:lstStyle/>
          <a:p>
            <a:r>
              <a:rPr lang="en-US" smtClean="0"/>
              <a:t>Broadband services adoption is fast, massive and addictive (example of social networks amongst young people).</a:t>
            </a:r>
          </a:p>
          <a:p>
            <a:r>
              <a:rPr lang="en-US" smtClean="0"/>
              <a:t>Adoption of BB is not linked only to entertainment - it is an engine for socio-economic development and influence every aspect of our lives, including business, health, security etc. New services are emerging every day, putting more requests on the networks. </a:t>
            </a:r>
          </a:p>
          <a:p>
            <a:r>
              <a:rPr lang="en-US" smtClean="0"/>
              <a:t>Although everybody is aware that all-fiber networks is the target solution, the question is how are we getting there. The road to all-fiber will not be the same for everybody and in many cases we will have mix of technologies, including legacy copper/cable, new fiber deployments and wireless. </a:t>
            </a:r>
          </a:p>
          <a:p>
            <a:r>
              <a:rPr lang="en-US" smtClean="0"/>
              <a:t>While technology innovations allow for bandwidth and service evolution, the next challenge is to make efficient and smart networks to manage increased traffic streams and variety of services. This session will explore how to make fiber network ready to deliver any type of service in any type of business model</a:t>
            </a:r>
          </a:p>
          <a:p>
            <a:endParaRPr 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58370" name="Espace réservé des commentaires 2"/>
          <p:cNvSpPr>
            <a:spLocks noGrp="1"/>
          </p:cNvSpPr>
          <p:nvPr>
            <p:ph type="body" idx="1"/>
          </p:nvPr>
        </p:nvSpPr>
        <p:spPr/>
        <p:txBody>
          <a:bodyPr/>
          <a:lstStyle/>
          <a:p>
            <a:pPr eaLnBrk="1" hangingPunct="1"/>
            <a:endParaRPr lang="en-GB" smtClean="0"/>
          </a:p>
        </p:txBody>
      </p:sp>
      <p:sp>
        <p:nvSpPr>
          <p:cNvPr id="58371"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0A1C4B5B-09DF-42D4-B6CE-035F8FDBDBAB}" type="slidenum">
              <a:rPr lang="nl-NL" sz="1300">
                <a:solidFill>
                  <a:srgbClr val="000000"/>
                </a:solidFill>
                <a:latin typeface="Calibri" pitchFamily="34" charset="0"/>
                <a:cs typeface="Arial" charset="0"/>
              </a:rPr>
              <a:pPr algn="r" defTabSz="495300"/>
              <a:t>11</a:t>
            </a:fld>
            <a:endParaRPr lang="nl-NL" sz="1300">
              <a:solidFill>
                <a:srgbClr val="000000"/>
              </a:solidFill>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1000125" y="762000"/>
            <a:ext cx="5099050" cy="3824288"/>
          </a:xfrm>
          <a:solidFill>
            <a:srgbClr val="FFFFFF"/>
          </a:solidFill>
          <a:ln>
            <a:solidFill>
              <a:srgbClr val="000000"/>
            </a:solidFill>
            <a:miter lim="800000"/>
            <a:headEnd/>
            <a:tailEnd/>
          </a:ln>
        </p:spPr>
      </p:sp>
      <p:sp>
        <p:nvSpPr>
          <p:cNvPr id="62466" name="Notes Placeholder 2"/>
          <p:cNvSpPr>
            <a:spLocks noGrp="1"/>
          </p:cNvSpPr>
          <p:nvPr>
            <p:ph type="body" idx="1"/>
          </p:nvPr>
        </p:nvSpPr>
        <p:spPr>
          <a:xfrm>
            <a:off x="935038" y="4841875"/>
            <a:ext cx="5229225" cy="4584700"/>
          </a:xfrm>
        </p:spPr>
        <p:txBody>
          <a:bodyPr lIns="104126" tIns="52064" rIns="104126" bIns="52064"/>
          <a:lstStyle/>
          <a:p>
            <a:pPr marL="117475" indent="-117475" eaLnBrk="1" hangingPunct="1"/>
            <a:endParaRPr lang="fr-FR" smtClean="0"/>
          </a:p>
        </p:txBody>
      </p:sp>
      <p:sp>
        <p:nvSpPr>
          <p:cNvPr id="62467" name="Slide Number Placeholder 3"/>
          <p:cNvSpPr txBox="1">
            <a:spLocks noGrp="1"/>
          </p:cNvSpPr>
          <p:nvPr/>
        </p:nvSpPr>
        <p:spPr bwMode="auto">
          <a:xfrm>
            <a:off x="4056063" y="9683750"/>
            <a:ext cx="3043237" cy="506413"/>
          </a:xfrm>
          <a:prstGeom prst="rect">
            <a:avLst/>
          </a:prstGeom>
          <a:noFill/>
          <a:ln w="9525">
            <a:noFill/>
            <a:miter lim="800000"/>
            <a:headEnd/>
            <a:tailEnd/>
          </a:ln>
        </p:spPr>
        <p:txBody>
          <a:bodyPr lIns="104126" tIns="52064" rIns="104126" bIns="52064" anchor="b"/>
          <a:lstStyle/>
          <a:p>
            <a:pPr algn="r" defTabSz="1033463" eaLnBrk="0" hangingPunct="0"/>
            <a:fld id="{9BFADAC3-755E-4A25-87B7-AB3927308030}" type="slidenum">
              <a:rPr lang="en-GB" sz="1200">
                <a:latin typeface="FuturaA Bk BT" pitchFamily="34" charset="0"/>
                <a:cs typeface="Arial" charset="0"/>
              </a:rPr>
              <a:pPr algn="r" defTabSz="1033463" eaLnBrk="0" hangingPunct="0"/>
              <a:t>14</a:t>
            </a:fld>
            <a:endParaRPr lang="en-GB" sz="1200">
              <a:latin typeface="FuturaA Bk BT"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rrowheads="1" noTextEdit="1"/>
          </p:cNvSpPr>
          <p:nvPr>
            <p:ph type="sldImg"/>
          </p:nvPr>
        </p:nvSpPr>
        <p:spPr bwMode="auto">
          <a:xfrm>
            <a:off x="993775" y="769938"/>
            <a:ext cx="5113338" cy="3835400"/>
          </a:xfrm>
          <a:noFill/>
          <a:ln>
            <a:solidFill>
              <a:srgbClr val="000000"/>
            </a:solidFill>
            <a:miter lim="800000"/>
            <a:headEnd/>
            <a:tailEnd/>
          </a:ln>
        </p:spPr>
      </p:sp>
      <p:sp>
        <p:nvSpPr>
          <p:cNvPr id="64514" name="Rectangle 3"/>
          <p:cNvSpPr>
            <a:spLocks noGrp="1"/>
          </p:cNvSpPr>
          <p:nvPr>
            <p:ph type="body" idx="1"/>
          </p:nvPr>
        </p:nvSpPr>
        <p:spPr>
          <a:xfrm>
            <a:off x="319088" y="4078288"/>
            <a:ext cx="6448425" cy="5275262"/>
          </a:xfrm>
        </p:spPr>
        <p:txBody>
          <a:bodyPr lIns="99186" tIns="49593" rIns="99186" bIns="49593"/>
          <a:lstStyle/>
          <a:p>
            <a:pPr marL="169863" indent="-169863"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xfrm>
            <a:off x="1019175" y="760413"/>
            <a:ext cx="5072063" cy="3803650"/>
          </a:xfrm>
          <a:noFill/>
          <a:ln>
            <a:solidFill>
              <a:srgbClr val="000000"/>
            </a:solidFill>
            <a:miter lim="800000"/>
            <a:headEnd/>
            <a:tailEnd/>
          </a:ln>
        </p:spPr>
      </p:sp>
      <p:sp>
        <p:nvSpPr>
          <p:cNvPr id="69634" name="Rectangle 3"/>
          <p:cNvSpPr>
            <a:spLocks noGrp="1"/>
          </p:cNvSpPr>
          <p:nvPr>
            <p:ph type="body" idx="1"/>
          </p:nvPr>
        </p:nvSpPr>
        <p:spPr>
          <a:xfrm>
            <a:off x="927100" y="4903788"/>
            <a:ext cx="5251450" cy="4567237"/>
          </a:xfrm>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rrowheads="1" noTextEdit="1"/>
          </p:cNvSpPr>
          <p:nvPr>
            <p:ph type="sldImg"/>
          </p:nvPr>
        </p:nvSpPr>
        <p:spPr bwMode="auto">
          <a:xfrm>
            <a:off x="993775" y="769938"/>
            <a:ext cx="5113338" cy="3835400"/>
          </a:xfrm>
          <a:noFill/>
          <a:ln>
            <a:solidFill>
              <a:srgbClr val="000000"/>
            </a:solidFill>
            <a:miter lim="800000"/>
            <a:headEnd/>
            <a:tailEnd/>
          </a:ln>
        </p:spPr>
      </p:sp>
      <p:sp>
        <p:nvSpPr>
          <p:cNvPr id="71682" name="Rectangle 3"/>
          <p:cNvSpPr>
            <a:spLocks noGrp="1"/>
          </p:cNvSpPr>
          <p:nvPr>
            <p:ph type="body" idx="1"/>
          </p:nvPr>
        </p:nvSpPr>
        <p:spPr>
          <a:xfrm>
            <a:off x="319088" y="4078288"/>
            <a:ext cx="6448425" cy="5275262"/>
          </a:xfrm>
        </p:spPr>
        <p:txBody>
          <a:bodyPr lIns="99186" tIns="49593" rIns="99186" bIns="49593"/>
          <a:lstStyle/>
          <a:p>
            <a:pPr marL="169863" indent="-169863"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1066800"/>
          </a:xfrm>
          <a:prstGeom prst="rect">
            <a:avLst/>
          </a:prstGeom>
          <a:noFill/>
          <a:ln w="9525">
            <a:noFill/>
            <a:miter lim="800000"/>
            <a:headEnd/>
            <a:tailEnd/>
          </a:ln>
        </p:spPr>
      </p:pic>
      <p:sp>
        <p:nvSpPr>
          <p:cNvPr id="5" name="TextBox 6"/>
          <p:cNvSpPr txBox="1"/>
          <p:nvPr userDrawn="1"/>
        </p:nvSpPr>
        <p:spPr>
          <a:xfrm>
            <a:off x="6934200" y="6324600"/>
            <a:ext cx="2209800" cy="400050"/>
          </a:xfrm>
          <a:prstGeom prst="rect">
            <a:avLst/>
          </a:prstGeom>
          <a:noFill/>
        </p:spPr>
        <p:txBody>
          <a:bodyPr>
            <a:spAutoFit/>
          </a:bodyPr>
          <a:lstStyle/>
          <a:p>
            <a:pPr fontAlgn="auto">
              <a:spcBef>
                <a:spcPts val="0"/>
              </a:spcBef>
              <a:spcAft>
                <a:spcPts val="0"/>
              </a:spcAft>
              <a:defRPr/>
            </a:pPr>
            <a:r>
              <a:rPr lang="en-US" sz="2000" b="1" dirty="0">
                <a:solidFill>
                  <a:srgbClr val="AEBD00"/>
                </a:solidFill>
                <a:latin typeface="+mn-lt"/>
              </a:rPr>
              <a:t>ENHANCING  LIFE</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77322AF-644C-455B-BFF3-06DB6904FB22}" type="datetimeFigureOut">
              <a:rPr lang="en-US"/>
              <a:pPr>
                <a:defRPr/>
              </a:pPr>
              <a:t>6/8/2012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86813ED-6234-40A6-9534-3ACCBEABAE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1143000"/>
          </a:xfrm>
          <a:prstGeom prst="rect">
            <a:avLst/>
          </a:prstGeom>
          <a:noFill/>
          <a:ln w="9525">
            <a:noFill/>
            <a:miter lim="800000"/>
            <a:headEnd/>
            <a:tailEnd/>
          </a:ln>
        </p:spPr>
      </p:pic>
      <p:sp>
        <p:nvSpPr>
          <p:cNvPr id="5" name="TextBox 6"/>
          <p:cNvSpPr txBox="1"/>
          <p:nvPr userDrawn="1"/>
        </p:nvSpPr>
        <p:spPr>
          <a:xfrm>
            <a:off x="6934200" y="6324600"/>
            <a:ext cx="2209800" cy="400050"/>
          </a:xfrm>
          <a:prstGeom prst="rect">
            <a:avLst/>
          </a:prstGeom>
          <a:noFill/>
        </p:spPr>
        <p:txBody>
          <a:bodyPr>
            <a:spAutoFit/>
          </a:bodyPr>
          <a:lstStyle/>
          <a:p>
            <a:pPr fontAlgn="auto">
              <a:spcBef>
                <a:spcPts val="0"/>
              </a:spcBef>
              <a:spcAft>
                <a:spcPts val="0"/>
              </a:spcAft>
              <a:defRPr/>
            </a:pPr>
            <a:r>
              <a:rPr lang="en-US" sz="2000" b="1" dirty="0">
                <a:solidFill>
                  <a:srgbClr val="AEBD00"/>
                </a:solidFill>
                <a:latin typeface="+mn-lt"/>
              </a:rPr>
              <a:t>ENHANCING  LIFE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D4845947-8497-433B-A337-3F2CB550F89B}" type="datetimeFigureOut">
              <a:rPr lang="en-US"/>
              <a:pPr>
                <a:defRPr/>
              </a:pPr>
              <a:t>6/8/2012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C81E51E-BB53-41EF-92DD-12184B4D73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4596EE81-3F27-44D5-91FD-581A60211983}" type="datetimeFigureOut">
              <a:rPr lang="en-US"/>
              <a:pPr>
                <a:defRPr/>
              </a:pPr>
              <a:t>6/8/2012</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2520F1-1B68-4A98-8A3C-77C4402E69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cid:e97c84be53d545aecb1cb2b0442fd2a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cid:e97c84be53d545aecb1cb2b0442fd2ab"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cid:e97c84be53d545aecb1cb2b0442fd2a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cid:e97c84be53d545aecb1cb2b0442fd2ab"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p:txBody>
          <a:bodyPr/>
          <a:lstStyle/>
          <a:p>
            <a:pPr eaLnBrk="1" hangingPunct="1"/>
            <a:endParaRPr lang="en-US" smtClean="0">
              <a:latin typeface="Calibri" pitchFamily="34" charset="0"/>
            </a:endParaRPr>
          </a:p>
        </p:txBody>
      </p:sp>
      <p:sp>
        <p:nvSpPr>
          <p:cNvPr id="5122" name="Subtitle 4"/>
          <p:cNvSpPr>
            <a:spLocks noGrp="1"/>
          </p:cNvSpPr>
          <p:nvPr>
            <p:ph type="subTitle" idx="1"/>
          </p:nvPr>
        </p:nvSpPr>
        <p:spPr>
          <a:xfrm>
            <a:off x="609600" y="3505200"/>
            <a:ext cx="7848600" cy="2057400"/>
          </a:xfrm>
        </p:spPr>
        <p:txBody>
          <a:bodyPr/>
          <a:lstStyle/>
          <a:p>
            <a:pPr algn="l" eaLnBrk="1" hangingPunct="1"/>
            <a:r>
              <a:rPr lang="en-GB" b="1" smtClean="0">
                <a:solidFill>
                  <a:srgbClr val="AEBD00"/>
                </a:solidFill>
                <a:latin typeface="Calibri" pitchFamily="34" charset="0"/>
                <a:cs typeface="Arial" charset="0"/>
              </a:rPr>
              <a:t>Fiber in the Access: A Game Changer</a:t>
            </a:r>
          </a:p>
          <a:p>
            <a:pPr algn="l" eaLnBrk="1" hangingPunct="1"/>
            <a:r>
              <a:rPr lang="en-GB" sz="1800" b="1" smtClean="0">
                <a:solidFill>
                  <a:srgbClr val="898989"/>
                </a:solidFill>
                <a:cs typeface="Arial" charset="0"/>
              </a:rPr>
              <a:t>Gamal Hegazi</a:t>
            </a:r>
          </a:p>
          <a:p>
            <a:pPr algn="l" eaLnBrk="1" hangingPunct="1"/>
            <a:r>
              <a:rPr lang="en-GB" sz="1800" b="1" smtClean="0">
                <a:solidFill>
                  <a:srgbClr val="898989"/>
                </a:solidFill>
                <a:cs typeface="Arial" charset="0"/>
              </a:rPr>
              <a:t>Founding board member, </a:t>
            </a:r>
          </a:p>
          <a:p>
            <a:pPr algn="l" eaLnBrk="1" hangingPunct="1"/>
            <a:r>
              <a:rPr lang="en-GB" sz="1800" b="1" smtClean="0">
                <a:solidFill>
                  <a:srgbClr val="898989"/>
                </a:solidFill>
                <a:cs typeface="Arial" charset="0"/>
              </a:rPr>
              <a:t>Chair Technology committee</a:t>
            </a:r>
          </a:p>
          <a:p>
            <a:pPr algn="l" eaLnBrk="1" hangingPunct="1"/>
            <a:r>
              <a:rPr lang="en-GB" sz="1800" b="1" smtClean="0">
                <a:solidFill>
                  <a:srgbClr val="898989"/>
                </a:solidFill>
                <a:cs typeface="Arial" charset="0"/>
              </a:rPr>
              <a:t>FTTH Council MENA</a:t>
            </a:r>
          </a:p>
          <a:p>
            <a:pPr eaLnBrk="1" hangingPunct="1"/>
            <a:endParaRPr lang="fr-FR" sz="1800" smtClean="0">
              <a:solidFill>
                <a:srgbClr val="898989"/>
              </a:solidFill>
              <a:latin typeface="Calibri" pitchFamily="34" charset="0"/>
            </a:endParaRPr>
          </a:p>
          <a:p>
            <a:pPr eaLnBrk="1" hangingPunct="1"/>
            <a:endParaRPr lang="en-GB" sz="4800" b="1" smtClean="0">
              <a:solidFill>
                <a:srgbClr val="AEBD00"/>
              </a:solidFill>
              <a:latin typeface="Calibri" pitchFamily="34" charset="0"/>
              <a:cs typeface="Arial" charset="0"/>
            </a:endParaRPr>
          </a:p>
        </p:txBody>
      </p:sp>
      <p:pic>
        <p:nvPicPr>
          <p:cNvPr id="5123" name="Picture 2" descr="image front page"/>
          <p:cNvPicPr>
            <a:picLocks noChangeAspect="1" noChangeArrowheads="1"/>
          </p:cNvPicPr>
          <p:nvPr/>
        </p:nvPicPr>
        <p:blipFill>
          <a:blip r:embed="rId2"/>
          <a:srcRect/>
          <a:stretch>
            <a:fillRect/>
          </a:stretch>
        </p:blipFill>
        <p:spPr bwMode="auto">
          <a:xfrm>
            <a:off x="0" y="0"/>
            <a:ext cx="9144000" cy="3657600"/>
          </a:xfrm>
          <a:prstGeom prst="rect">
            <a:avLst/>
          </a:prstGeom>
          <a:noFill/>
          <a:ln w="9525">
            <a:noFill/>
            <a:miter lim="800000"/>
            <a:headEnd/>
            <a:tailEnd/>
          </a:ln>
        </p:spPr>
      </p:pic>
      <p:sp>
        <p:nvSpPr>
          <p:cNvPr id="5124" name="TextBox 5"/>
          <p:cNvSpPr txBox="1">
            <a:spLocks noChangeArrowheads="1"/>
          </p:cNvSpPr>
          <p:nvPr/>
        </p:nvSpPr>
        <p:spPr bwMode="auto">
          <a:xfrm>
            <a:off x="5029200" y="381000"/>
            <a:ext cx="4114800" cy="461963"/>
          </a:xfrm>
          <a:prstGeom prst="rect">
            <a:avLst/>
          </a:prstGeom>
          <a:noFill/>
          <a:ln w="9525">
            <a:noFill/>
            <a:miter lim="800000"/>
            <a:headEnd/>
            <a:tailEnd/>
          </a:ln>
        </p:spPr>
        <p:txBody>
          <a:bodyPr anchorCtr="1"/>
          <a:lstStyle/>
          <a:p>
            <a:r>
              <a:rPr lang="en-US" sz="4000" b="1">
                <a:solidFill>
                  <a:schemeClr val="bg1"/>
                </a:solidFill>
                <a:latin typeface="Calibri" pitchFamily="34" charset="0"/>
              </a:rPr>
              <a:t>ENHANCING LIFE</a:t>
            </a:r>
          </a:p>
        </p:txBody>
      </p:sp>
      <p:pic>
        <p:nvPicPr>
          <p:cNvPr id="5125" name="Picture 6" descr="cid:e97c84be53d545aecb1cb2b0442fd2ab"/>
          <p:cNvPicPr>
            <a:picLocks noChangeAspect="1" noChangeArrowheads="1"/>
          </p:cNvPicPr>
          <p:nvPr/>
        </p:nvPicPr>
        <p:blipFill>
          <a:blip r:embed="rId3" r:link="rId4"/>
          <a:srcRect/>
          <a:stretch>
            <a:fillRect/>
          </a:stretch>
        </p:blipFill>
        <p:spPr bwMode="auto">
          <a:xfrm>
            <a:off x="0" y="6000750"/>
            <a:ext cx="9144000" cy="857250"/>
          </a:xfrm>
          <a:prstGeom prst="rect">
            <a:avLst/>
          </a:prstGeom>
          <a:noFill/>
          <a:ln w="9525">
            <a:noFill/>
            <a:miter lim="800000"/>
            <a:headEnd/>
            <a:tailEnd/>
          </a:ln>
        </p:spPr>
      </p:pic>
      <p:sp>
        <p:nvSpPr>
          <p:cNvPr id="8" name="TextBox 7"/>
          <p:cNvSpPr txBox="1"/>
          <p:nvPr/>
        </p:nvSpPr>
        <p:spPr>
          <a:xfrm>
            <a:off x="4876800" y="5349875"/>
            <a:ext cx="4267200" cy="830263"/>
          </a:xfrm>
          <a:prstGeom prst="rect">
            <a:avLst/>
          </a:prstGeom>
          <a:noFill/>
        </p:spPr>
        <p:txBody>
          <a:bodyPr>
            <a:spAutoFit/>
          </a:bodyPr>
          <a:lstStyle/>
          <a:p>
            <a:pPr algn="r" fontAlgn="auto">
              <a:spcBef>
                <a:spcPts val="0"/>
              </a:spcBef>
              <a:spcAft>
                <a:spcPts val="0"/>
              </a:spcAft>
              <a:defRPr/>
            </a:pPr>
            <a:endParaRPr lang="en-GB" sz="2400" b="1" dirty="0">
              <a:solidFill>
                <a:schemeClr val="tx1">
                  <a:lumMod val="65000"/>
                  <a:lumOff val="35000"/>
                </a:schemeClr>
              </a:solidFill>
              <a:latin typeface="Arial" pitchFamily="34" charset="0"/>
              <a:cs typeface="Arial" pitchFamily="34" charset="0"/>
            </a:endParaRPr>
          </a:p>
          <a:p>
            <a:pPr fontAlgn="auto">
              <a:spcBef>
                <a:spcPts val="0"/>
              </a:spcBef>
              <a:spcAft>
                <a:spcPts val="0"/>
              </a:spcAft>
              <a:defRPr/>
            </a:pPr>
            <a:endParaRPr lang="en-US" sz="2400" dirty="0">
              <a:latin typeface="+mn-lt"/>
            </a:endParaRPr>
          </a:p>
        </p:txBody>
      </p:sp>
      <p:sp>
        <p:nvSpPr>
          <p:cNvPr id="5127" name="TextBox 9"/>
          <p:cNvSpPr txBox="1">
            <a:spLocks noChangeArrowheads="1"/>
          </p:cNvSpPr>
          <p:nvPr/>
        </p:nvSpPr>
        <p:spPr bwMode="auto">
          <a:xfrm>
            <a:off x="5105400" y="5903913"/>
            <a:ext cx="184150" cy="338137"/>
          </a:xfrm>
          <a:prstGeom prst="rect">
            <a:avLst/>
          </a:prstGeom>
          <a:noFill/>
          <a:ln w="9525">
            <a:noFill/>
            <a:miter lim="800000"/>
            <a:headEnd/>
            <a:tailEnd/>
          </a:ln>
        </p:spPr>
        <p:txBody>
          <a:bodyPr wrap="none">
            <a:spAutoFit/>
          </a:bodyPr>
          <a:lstStyle/>
          <a:p>
            <a:endParaRPr lang="fr-FR" sz="1600">
              <a:latin typeface="Calibri" pitchFamily="34" charset="0"/>
            </a:endParaRPr>
          </a:p>
        </p:txBody>
      </p:sp>
      <p:sp>
        <p:nvSpPr>
          <p:cNvPr id="5128" name="TextBox 10"/>
          <p:cNvSpPr txBox="1">
            <a:spLocks noChangeArrowheads="1"/>
          </p:cNvSpPr>
          <p:nvPr/>
        </p:nvSpPr>
        <p:spPr bwMode="auto">
          <a:xfrm>
            <a:off x="4343400" y="5867400"/>
            <a:ext cx="3805238" cy="1249363"/>
          </a:xfrm>
          <a:prstGeom prst="rect">
            <a:avLst/>
          </a:prstGeom>
          <a:noFill/>
          <a:ln w="9525">
            <a:noFill/>
            <a:miter lim="800000"/>
            <a:headEnd/>
            <a:tailEnd/>
          </a:ln>
        </p:spPr>
        <p:txBody>
          <a:bodyPr wrap="none">
            <a:spAutoFit/>
          </a:bodyPr>
          <a:lstStyle/>
          <a:p>
            <a:r>
              <a:rPr lang="fr-FR" sz="2800" b="1">
                <a:latin typeface="Calibri" pitchFamily="34" charset="0"/>
              </a:rPr>
              <a:t>Regional Arab ITU 2012  </a:t>
            </a:r>
          </a:p>
          <a:p>
            <a:r>
              <a:rPr lang="fr-FR" sz="2400" b="1">
                <a:latin typeface="Calibri" pitchFamily="34" charset="0"/>
              </a:rPr>
              <a:t>Sharm , June, 2012  </a:t>
            </a:r>
          </a:p>
          <a:p>
            <a:endParaRPr lang="fr-FR" sz="24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57200" y="1457325"/>
            <a:ext cx="8686800" cy="4548188"/>
          </a:xfrm>
          <a:prstGeom prst="rect">
            <a:avLst/>
          </a:prstGeom>
          <a:solidFill>
            <a:srgbClr val="EAEAEA"/>
          </a:solidFill>
          <a:ln w="9525">
            <a:noFill/>
            <a:miter lim="800000"/>
            <a:headEnd/>
            <a:tailEnd/>
          </a:ln>
        </p:spPr>
        <p:txBody>
          <a:bodyPr wrap="none" anchor="ctr"/>
          <a:lstStyle/>
          <a:p>
            <a:endParaRPr lang="nl-BE">
              <a:cs typeface="Arial" charset="0"/>
            </a:endParaRPr>
          </a:p>
        </p:txBody>
      </p:sp>
      <p:sp>
        <p:nvSpPr>
          <p:cNvPr id="78852" name="Title 1"/>
          <p:cNvSpPr>
            <a:spLocks noGrp="1"/>
          </p:cNvSpPr>
          <p:nvPr>
            <p:ph type="title" idx="4294967295"/>
          </p:nvPr>
        </p:nvSpPr>
        <p:spPr>
          <a:xfrm>
            <a:off x="192088" y="241300"/>
            <a:ext cx="8701087" cy="1144588"/>
          </a:xfrm>
        </p:spPr>
        <p:txBody>
          <a:bodyPr anchor="t"/>
          <a:lstStyle/>
          <a:p>
            <a:r>
              <a:rPr lang="en-US" sz="2800" b="1" smtClean="0">
                <a:solidFill>
                  <a:schemeClr val="bg1"/>
                </a:solidFill>
              </a:rPr>
              <a:t>Various Architectures  to reach the customers</a:t>
            </a:r>
          </a:p>
        </p:txBody>
      </p:sp>
      <p:grpSp>
        <p:nvGrpSpPr>
          <p:cNvPr id="78854" name="Group 95"/>
          <p:cNvGrpSpPr>
            <a:grpSpLocks/>
          </p:cNvGrpSpPr>
          <p:nvPr/>
        </p:nvGrpSpPr>
        <p:grpSpPr bwMode="auto">
          <a:xfrm>
            <a:off x="800100" y="1905000"/>
            <a:ext cx="7643813" cy="3784600"/>
            <a:chOff x="2956" y="1352"/>
            <a:chExt cx="2734" cy="1480"/>
          </a:xfrm>
        </p:grpSpPr>
        <p:sp>
          <p:nvSpPr>
            <p:cNvPr id="93" name="Oval 10"/>
            <p:cNvSpPr>
              <a:spLocks noChangeArrowheads="1"/>
            </p:cNvSpPr>
            <p:nvPr/>
          </p:nvSpPr>
          <p:spPr bwMode="auto">
            <a:xfrm>
              <a:off x="3203" y="1636"/>
              <a:ext cx="2276" cy="1003"/>
            </a:xfrm>
            <a:prstGeom prst="ellipse">
              <a:avLst/>
            </a:prstGeom>
            <a:solidFill>
              <a:schemeClr val="bg1">
                <a:lumMod val="85000"/>
              </a:schemeClr>
            </a:solidFill>
            <a:ln w="19050" algn="ctr">
              <a:noFill/>
              <a:round/>
              <a:headEnd/>
              <a:tailEnd/>
            </a:ln>
            <a:effectLst/>
          </p:spPr>
          <p:txBody>
            <a:bodyPr wrap="none" lIns="0" tIns="0" rIns="0" bIns="0" anchor="ctr"/>
            <a:lstStyle/>
            <a:p>
              <a:pPr algn="ctr" eaLnBrk="0" hangingPunct="0">
                <a:lnSpc>
                  <a:spcPct val="90000"/>
                </a:lnSpc>
                <a:spcAft>
                  <a:spcPts val="1200"/>
                </a:spcAft>
                <a:buClr>
                  <a:schemeClr val="bg1"/>
                </a:buClr>
                <a:tabLst>
                  <a:tab pos="3944447" algn="l"/>
                </a:tabLst>
                <a:defRPr/>
              </a:pPr>
              <a:endParaRPr lang="en-US" sz="1600" dirty="0">
                <a:latin typeface="+mn-lt"/>
                <a:cs typeface="Arial" pitchFamily="34" charset="0"/>
              </a:endParaRPr>
            </a:p>
          </p:txBody>
        </p:sp>
        <p:sp>
          <p:nvSpPr>
            <p:cNvPr id="96" name="Oval 9"/>
            <p:cNvSpPr>
              <a:spLocks noChangeArrowheads="1"/>
            </p:cNvSpPr>
            <p:nvPr/>
          </p:nvSpPr>
          <p:spPr bwMode="auto">
            <a:xfrm>
              <a:off x="3561" y="1774"/>
              <a:ext cx="1546" cy="673"/>
            </a:xfrm>
            <a:prstGeom prst="ellipse">
              <a:avLst/>
            </a:prstGeom>
            <a:solidFill>
              <a:schemeClr val="bg1">
                <a:lumMod val="75000"/>
              </a:schemeClr>
            </a:solidFill>
            <a:ln w="19050" algn="ctr">
              <a:noFill/>
              <a:round/>
              <a:headEnd/>
              <a:tailEnd/>
            </a:ln>
            <a:effectLst/>
          </p:spPr>
          <p:txBody>
            <a:bodyPr wrap="none" lIns="0" tIns="0" rIns="0" bIns="0" anchor="ctr"/>
            <a:lstStyle/>
            <a:p>
              <a:pPr algn="ctr" eaLnBrk="0" hangingPunct="0">
                <a:lnSpc>
                  <a:spcPct val="90000"/>
                </a:lnSpc>
                <a:spcAft>
                  <a:spcPts val="1200"/>
                </a:spcAft>
                <a:buClr>
                  <a:schemeClr val="bg1"/>
                </a:buClr>
                <a:tabLst>
                  <a:tab pos="3944447" algn="l"/>
                </a:tabLst>
                <a:defRPr/>
              </a:pPr>
              <a:endParaRPr lang="en-US" sz="1600" dirty="0">
                <a:latin typeface="+mn-lt"/>
                <a:cs typeface="Arial" pitchFamily="34" charset="0"/>
              </a:endParaRPr>
            </a:p>
          </p:txBody>
        </p:sp>
        <p:sp>
          <p:nvSpPr>
            <p:cNvPr id="102" name="Oval 5"/>
            <p:cNvSpPr>
              <a:spLocks noChangeArrowheads="1"/>
            </p:cNvSpPr>
            <p:nvPr/>
          </p:nvSpPr>
          <p:spPr bwMode="auto">
            <a:xfrm>
              <a:off x="3953" y="1911"/>
              <a:ext cx="740" cy="345"/>
            </a:xfrm>
            <a:prstGeom prst="ellipse">
              <a:avLst/>
            </a:prstGeom>
            <a:solidFill>
              <a:schemeClr val="bg1">
                <a:lumMod val="85000"/>
              </a:schemeClr>
            </a:solidFill>
            <a:ln w="19050" algn="ctr">
              <a:noFill/>
              <a:round/>
              <a:headEnd/>
              <a:tailEnd/>
            </a:ln>
            <a:effectLst/>
          </p:spPr>
          <p:txBody>
            <a:bodyPr wrap="none" lIns="0" tIns="0" rIns="0" bIns="0" anchor="ctr"/>
            <a:lstStyle/>
            <a:p>
              <a:pPr algn="ctr" eaLnBrk="0" hangingPunct="0">
                <a:lnSpc>
                  <a:spcPct val="90000"/>
                </a:lnSpc>
                <a:spcAft>
                  <a:spcPts val="1200"/>
                </a:spcAft>
                <a:buClr>
                  <a:schemeClr val="bg1"/>
                </a:buClr>
                <a:tabLst>
                  <a:tab pos="3944447" algn="l"/>
                </a:tabLst>
                <a:defRPr/>
              </a:pPr>
              <a:endParaRPr lang="en-US" sz="1600" dirty="0">
                <a:latin typeface="+mn-lt"/>
                <a:cs typeface="Arial" pitchFamily="34" charset="0"/>
              </a:endParaRPr>
            </a:p>
          </p:txBody>
        </p:sp>
        <p:cxnSp>
          <p:nvCxnSpPr>
            <p:cNvPr id="78858" name="Straight Connector 28"/>
            <p:cNvCxnSpPr>
              <a:cxnSpLocks noChangeShapeType="1"/>
            </p:cNvCxnSpPr>
            <p:nvPr/>
          </p:nvCxnSpPr>
          <p:spPr bwMode="auto">
            <a:xfrm rot="10800000" flipV="1">
              <a:off x="4406" y="1929"/>
              <a:ext cx="161" cy="99"/>
            </a:xfrm>
            <a:prstGeom prst="line">
              <a:avLst/>
            </a:prstGeom>
            <a:noFill/>
            <a:ln w="31750" algn="ctr">
              <a:solidFill>
                <a:srgbClr val="FFC000"/>
              </a:solidFill>
              <a:prstDash val="sysDash"/>
              <a:round/>
              <a:headEnd/>
              <a:tailEnd/>
            </a:ln>
          </p:spPr>
        </p:cxnSp>
        <p:cxnSp>
          <p:nvCxnSpPr>
            <p:cNvPr id="78859" name="Straight Connector 64"/>
            <p:cNvCxnSpPr>
              <a:cxnSpLocks noChangeShapeType="1"/>
            </p:cNvCxnSpPr>
            <p:nvPr/>
          </p:nvCxnSpPr>
          <p:spPr bwMode="auto">
            <a:xfrm rot="16200000" flipV="1">
              <a:off x="4264" y="2527"/>
              <a:ext cx="102" cy="2"/>
            </a:xfrm>
            <a:prstGeom prst="line">
              <a:avLst/>
            </a:prstGeom>
            <a:noFill/>
            <a:ln w="31750" algn="ctr">
              <a:solidFill>
                <a:srgbClr val="FFC000"/>
              </a:solidFill>
              <a:prstDash val="sysDash"/>
              <a:round/>
              <a:headEnd/>
              <a:tailEnd/>
            </a:ln>
          </p:spPr>
        </p:cxnSp>
        <p:cxnSp>
          <p:nvCxnSpPr>
            <p:cNvPr id="78860" name="Straight Connector 137"/>
            <p:cNvCxnSpPr>
              <a:cxnSpLocks noChangeShapeType="1"/>
            </p:cNvCxnSpPr>
            <p:nvPr/>
          </p:nvCxnSpPr>
          <p:spPr bwMode="auto">
            <a:xfrm rot="16200000" flipV="1">
              <a:off x="4210" y="1807"/>
              <a:ext cx="235" cy="4"/>
            </a:xfrm>
            <a:prstGeom prst="line">
              <a:avLst/>
            </a:prstGeom>
            <a:noFill/>
            <a:ln w="31750" algn="ctr">
              <a:solidFill>
                <a:srgbClr val="FFC000"/>
              </a:solidFill>
              <a:prstDash val="sysDash"/>
              <a:round/>
              <a:headEnd/>
              <a:tailEnd/>
            </a:ln>
          </p:spPr>
        </p:cxnSp>
        <p:sp>
          <p:nvSpPr>
            <p:cNvPr id="123" name="TextBox 147"/>
            <p:cNvSpPr txBox="1">
              <a:spLocks noChangeArrowheads="1"/>
            </p:cNvSpPr>
            <p:nvPr/>
          </p:nvSpPr>
          <p:spPr bwMode="auto">
            <a:xfrm>
              <a:off x="4642" y="1634"/>
              <a:ext cx="292" cy="207"/>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1000" dirty="0">
                  <a:latin typeface="+mn-lt"/>
                  <a:cs typeface="Arial" pitchFamily="34" charset="0"/>
                </a:rPr>
                <a:t>VDSL2</a:t>
              </a:r>
              <a:br>
                <a:rPr lang="en-US" sz="1000" dirty="0">
                  <a:latin typeface="+mn-lt"/>
                  <a:cs typeface="Arial" pitchFamily="34" charset="0"/>
                </a:rPr>
              </a:br>
              <a:r>
                <a:rPr lang="en-US" sz="1000" b="1" dirty="0">
                  <a:latin typeface="+mn-lt"/>
                  <a:cs typeface="Arial" pitchFamily="34" charset="0"/>
                </a:rPr>
                <a:t>~30 Mb/s</a:t>
              </a:r>
              <a:r>
                <a:rPr lang="en-US" sz="1200" dirty="0">
                  <a:latin typeface="+mn-lt"/>
                  <a:cs typeface="Arial" pitchFamily="34" charset="0"/>
                </a:rPr>
                <a:t/>
              </a:r>
              <a:br>
                <a:rPr lang="en-US" sz="1200" dirty="0">
                  <a:latin typeface="+mn-lt"/>
                  <a:cs typeface="Arial" pitchFamily="34" charset="0"/>
                </a:rPr>
              </a:br>
              <a:endParaRPr lang="en-US" sz="1200" dirty="0">
                <a:latin typeface="+mn-lt"/>
                <a:cs typeface="Arial" pitchFamily="34" charset="0"/>
              </a:endParaRPr>
            </a:p>
          </p:txBody>
        </p:sp>
        <p:sp>
          <p:nvSpPr>
            <p:cNvPr id="124" name="Freeform 84"/>
            <p:cNvSpPr>
              <a:spLocks noEditPoints="1"/>
            </p:cNvSpPr>
            <p:nvPr/>
          </p:nvSpPr>
          <p:spPr bwMode="auto">
            <a:xfrm>
              <a:off x="4227" y="2558"/>
              <a:ext cx="168" cy="132"/>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sp>
          <p:nvSpPr>
            <p:cNvPr id="125" name="Freeform 84"/>
            <p:cNvSpPr>
              <a:spLocks noEditPoints="1"/>
            </p:cNvSpPr>
            <p:nvPr/>
          </p:nvSpPr>
          <p:spPr bwMode="auto">
            <a:xfrm>
              <a:off x="4241" y="1564"/>
              <a:ext cx="169" cy="132"/>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sp>
          <p:nvSpPr>
            <p:cNvPr id="126" name="TextBox 70"/>
            <p:cNvSpPr txBox="1">
              <a:spLocks noChangeArrowheads="1"/>
            </p:cNvSpPr>
            <p:nvPr/>
          </p:nvSpPr>
          <p:spPr bwMode="auto">
            <a:xfrm>
              <a:off x="4172" y="1368"/>
              <a:ext cx="370" cy="143"/>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1000" dirty="0">
                  <a:solidFill>
                    <a:schemeClr val="tx1">
                      <a:lumMod val="50000"/>
                      <a:lumOff val="50000"/>
                    </a:schemeClr>
                  </a:solidFill>
                  <a:latin typeface="+mn-lt"/>
                  <a:cs typeface="Arial" pitchFamily="34" charset="0"/>
                </a:rPr>
                <a:t>ADSL2+</a:t>
              </a:r>
              <a:r>
                <a:rPr lang="en-US" sz="1000" dirty="0">
                  <a:latin typeface="+mn-lt"/>
                  <a:cs typeface="Arial" pitchFamily="34" charset="0"/>
                </a:rPr>
                <a:t/>
              </a:r>
              <a:br>
                <a:rPr lang="en-US" sz="1000" dirty="0">
                  <a:latin typeface="+mn-lt"/>
                  <a:cs typeface="Arial" pitchFamily="34" charset="0"/>
                </a:rPr>
              </a:br>
              <a:r>
                <a:rPr lang="en-US" sz="1000" b="1" dirty="0">
                  <a:latin typeface="+mn-lt"/>
                  <a:cs typeface="Arial" pitchFamily="34" charset="0"/>
                </a:rPr>
                <a:t>~10-20 Mb/s</a:t>
              </a:r>
            </a:p>
          </p:txBody>
        </p:sp>
        <p:sp>
          <p:nvSpPr>
            <p:cNvPr id="129" name="TextBox 94"/>
            <p:cNvSpPr txBox="1">
              <a:spLocks noChangeArrowheads="1"/>
            </p:cNvSpPr>
            <p:nvPr/>
          </p:nvSpPr>
          <p:spPr bwMode="auto">
            <a:xfrm>
              <a:off x="5398" y="1795"/>
              <a:ext cx="292" cy="143"/>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1000" dirty="0">
                  <a:solidFill>
                    <a:schemeClr val="tx1">
                      <a:lumMod val="50000"/>
                      <a:lumOff val="50000"/>
                    </a:schemeClr>
                  </a:solidFill>
                  <a:latin typeface="+mn-lt"/>
                  <a:cs typeface="Arial" pitchFamily="34" charset="0"/>
                </a:rPr>
                <a:t>VDSL2</a:t>
              </a:r>
              <a:r>
                <a:rPr lang="en-US" sz="1000" dirty="0">
                  <a:latin typeface="+mn-lt"/>
                  <a:cs typeface="Arial" pitchFamily="34" charset="0"/>
                </a:rPr>
                <a:t/>
              </a:r>
              <a:br>
                <a:rPr lang="en-US" sz="1000" dirty="0">
                  <a:latin typeface="+mn-lt"/>
                  <a:cs typeface="Arial" pitchFamily="34" charset="0"/>
                </a:rPr>
              </a:br>
              <a:r>
                <a:rPr lang="en-US" sz="1000" b="1" dirty="0">
                  <a:latin typeface="+mn-lt"/>
                  <a:cs typeface="Arial" pitchFamily="34" charset="0"/>
                </a:rPr>
                <a:t>~30 Mb/s</a:t>
              </a:r>
            </a:p>
          </p:txBody>
        </p:sp>
        <p:cxnSp>
          <p:nvCxnSpPr>
            <p:cNvPr id="78866" name="Straight Connector 109"/>
            <p:cNvCxnSpPr>
              <a:cxnSpLocks noChangeShapeType="1"/>
            </p:cNvCxnSpPr>
            <p:nvPr/>
          </p:nvCxnSpPr>
          <p:spPr bwMode="auto">
            <a:xfrm rot="10800000">
              <a:off x="4911" y="2094"/>
              <a:ext cx="504" cy="4"/>
            </a:xfrm>
            <a:prstGeom prst="line">
              <a:avLst/>
            </a:prstGeom>
            <a:noFill/>
            <a:ln w="31750" algn="ctr">
              <a:solidFill>
                <a:srgbClr val="FFC000"/>
              </a:solidFill>
              <a:prstDash val="sysDash"/>
              <a:round/>
              <a:headEnd/>
              <a:tailEnd/>
            </a:ln>
          </p:spPr>
        </p:cxnSp>
        <p:sp>
          <p:nvSpPr>
            <p:cNvPr id="78867" name="TextBox 121"/>
            <p:cNvSpPr txBox="1">
              <a:spLocks noChangeArrowheads="1"/>
            </p:cNvSpPr>
            <p:nvPr/>
          </p:nvSpPr>
          <p:spPr bwMode="auto">
            <a:xfrm>
              <a:off x="5111" y="2633"/>
              <a:ext cx="441" cy="143"/>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200"/>
                </a:spcAft>
                <a:buClr>
                  <a:schemeClr val="bg1"/>
                </a:buClr>
              </a:pPr>
              <a:r>
                <a:rPr lang="en-US" sz="1000">
                  <a:solidFill>
                    <a:srgbClr val="7F7F7F"/>
                  </a:solidFill>
                  <a:latin typeface="Tahoma" pitchFamily="34" charset="0"/>
                  <a:cs typeface="Arial" charset="0"/>
                </a:rPr>
                <a:t>VDSL2 &amp; vectoring</a:t>
              </a:r>
              <a:r>
                <a:rPr lang="en-US" sz="1000">
                  <a:latin typeface="Tahoma" pitchFamily="34" charset="0"/>
                  <a:cs typeface="Arial" charset="0"/>
                </a:rPr>
                <a:t/>
              </a:r>
              <a:br>
                <a:rPr lang="en-US" sz="1000">
                  <a:latin typeface="Tahoma" pitchFamily="34" charset="0"/>
                  <a:cs typeface="Arial" charset="0"/>
                </a:rPr>
              </a:br>
              <a:r>
                <a:rPr lang="en-US" sz="1000" b="1">
                  <a:latin typeface="Tahoma" pitchFamily="34" charset="0"/>
                  <a:cs typeface="Arial" charset="0"/>
                </a:rPr>
                <a:t>~50-100 Mb/s</a:t>
              </a:r>
            </a:p>
          </p:txBody>
        </p:sp>
        <p:cxnSp>
          <p:nvCxnSpPr>
            <p:cNvPr id="78868" name="Straight Connector 125"/>
            <p:cNvCxnSpPr>
              <a:cxnSpLocks noChangeShapeType="1"/>
            </p:cNvCxnSpPr>
            <p:nvPr/>
          </p:nvCxnSpPr>
          <p:spPr bwMode="auto">
            <a:xfrm rot="10800000">
              <a:off x="4936" y="2479"/>
              <a:ext cx="158" cy="114"/>
            </a:xfrm>
            <a:prstGeom prst="line">
              <a:avLst/>
            </a:prstGeom>
            <a:noFill/>
            <a:ln w="31750" algn="ctr">
              <a:solidFill>
                <a:srgbClr val="FFC000"/>
              </a:solidFill>
              <a:prstDash val="sysDash"/>
              <a:round/>
              <a:headEnd/>
              <a:tailEnd/>
            </a:ln>
          </p:spPr>
        </p:cxnSp>
        <p:sp>
          <p:nvSpPr>
            <p:cNvPr id="138" name="Freeform 84"/>
            <p:cNvSpPr>
              <a:spLocks noEditPoints="1"/>
            </p:cNvSpPr>
            <p:nvPr/>
          </p:nvSpPr>
          <p:spPr bwMode="auto">
            <a:xfrm>
              <a:off x="5036" y="2510"/>
              <a:ext cx="169" cy="132"/>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sp>
          <p:nvSpPr>
            <p:cNvPr id="139" name="Freeform 84"/>
            <p:cNvSpPr>
              <a:spLocks noEditPoints="1"/>
            </p:cNvSpPr>
            <p:nvPr/>
          </p:nvSpPr>
          <p:spPr bwMode="auto">
            <a:xfrm>
              <a:off x="4551" y="1816"/>
              <a:ext cx="169" cy="133"/>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sp>
          <p:nvSpPr>
            <p:cNvPr id="78871" name="TextBox 132"/>
            <p:cNvSpPr txBox="1">
              <a:spLocks noChangeArrowheads="1"/>
            </p:cNvSpPr>
            <p:nvPr/>
          </p:nvSpPr>
          <p:spPr bwMode="auto">
            <a:xfrm>
              <a:off x="3110" y="2655"/>
              <a:ext cx="862" cy="89"/>
            </a:xfrm>
            <a:prstGeom prst="rect">
              <a:avLst/>
            </a:prstGeom>
            <a:noFill/>
            <a:ln w="9525">
              <a:noFill/>
              <a:miter lim="800000"/>
              <a:headEnd/>
              <a:tailEnd/>
            </a:ln>
          </p:spPr>
          <p:txBody>
            <a:bodyPr lIns="91392" tIns="45696" rIns="91392" bIns="45696">
              <a:spAutoFit/>
            </a:bodyPr>
            <a:lstStyle/>
            <a:p>
              <a:pPr algn="ctr" eaLnBrk="0" hangingPunct="0">
                <a:lnSpc>
                  <a:spcPct val="90000"/>
                </a:lnSpc>
                <a:buClr>
                  <a:schemeClr val="bg1"/>
                </a:buClr>
                <a:buFont typeface="Times New Roman" pitchFamily="18" charset="0"/>
                <a:buNone/>
              </a:pPr>
              <a:r>
                <a:rPr lang="en-US" sz="1000">
                  <a:solidFill>
                    <a:srgbClr val="7F7F7F"/>
                  </a:solidFill>
                  <a:latin typeface="Tahoma" pitchFamily="34" charset="0"/>
                  <a:cs typeface="Arial" charset="0"/>
                </a:rPr>
                <a:t>Mobile</a:t>
              </a:r>
              <a:endParaRPr lang="en-US" sz="1200" b="1">
                <a:latin typeface="Tahoma" pitchFamily="34" charset="0"/>
                <a:cs typeface="Arial" charset="0"/>
              </a:endParaRPr>
            </a:p>
          </p:txBody>
        </p:sp>
        <p:sp>
          <p:nvSpPr>
            <p:cNvPr id="141" name="TextBox 98"/>
            <p:cNvSpPr txBox="1">
              <a:spLocks noChangeArrowheads="1"/>
            </p:cNvSpPr>
            <p:nvPr/>
          </p:nvSpPr>
          <p:spPr bwMode="auto">
            <a:xfrm>
              <a:off x="4679" y="2211"/>
              <a:ext cx="164" cy="84"/>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900" dirty="0">
                  <a:latin typeface="+mn-lt"/>
                  <a:cs typeface="Arial" pitchFamily="34" charset="0"/>
                </a:rPr>
                <a:t>FTTN</a:t>
              </a:r>
            </a:p>
          </p:txBody>
        </p:sp>
        <p:cxnSp>
          <p:nvCxnSpPr>
            <p:cNvPr id="78873" name="Straight Connector 156"/>
            <p:cNvCxnSpPr>
              <a:cxnSpLocks noChangeShapeType="1"/>
            </p:cNvCxnSpPr>
            <p:nvPr/>
          </p:nvCxnSpPr>
          <p:spPr bwMode="auto">
            <a:xfrm>
              <a:off x="3216" y="2071"/>
              <a:ext cx="468" cy="4"/>
            </a:xfrm>
            <a:prstGeom prst="line">
              <a:avLst/>
            </a:prstGeom>
            <a:noFill/>
            <a:ln w="31750" algn="ctr">
              <a:solidFill>
                <a:srgbClr val="FFC000"/>
              </a:solidFill>
              <a:prstDash val="sysDash"/>
              <a:round/>
              <a:headEnd/>
              <a:tailEnd/>
            </a:ln>
          </p:spPr>
        </p:cxnSp>
        <p:sp>
          <p:nvSpPr>
            <p:cNvPr id="145" name="TextBox 157"/>
            <p:cNvSpPr txBox="1">
              <a:spLocks noChangeArrowheads="1"/>
            </p:cNvSpPr>
            <p:nvPr/>
          </p:nvSpPr>
          <p:spPr bwMode="auto">
            <a:xfrm>
              <a:off x="3104" y="1352"/>
              <a:ext cx="866" cy="196"/>
            </a:xfrm>
            <a:prstGeom prst="rect">
              <a:avLst/>
            </a:prstGeom>
            <a:noFill/>
            <a:ln w="9525">
              <a:noFill/>
              <a:miter lim="800000"/>
              <a:headEnd/>
              <a:tailEnd/>
            </a:ln>
          </p:spPr>
          <p:txBody>
            <a:bodyPr lIns="91392" tIns="45696" rIns="91392" bIns="45696">
              <a:spAutoFit/>
            </a:bodyPr>
            <a:lstStyle/>
            <a:p>
              <a:pPr algn="ctr" eaLnBrk="0" hangingPunct="0">
                <a:lnSpc>
                  <a:spcPct val="90000"/>
                </a:lnSpc>
                <a:spcAft>
                  <a:spcPts val="1196"/>
                </a:spcAft>
                <a:buClr>
                  <a:schemeClr val="bg1"/>
                </a:buClr>
                <a:defRPr/>
              </a:pPr>
              <a:r>
                <a:rPr lang="en-US" sz="1000" dirty="0">
                  <a:solidFill>
                    <a:schemeClr val="tx1">
                      <a:lumMod val="50000"/>
                      <a:lumOff val="50000"/>
                    </a:schemeClr>
                  </a:solidFill>
                  <a:latin typeface="+mn-lt"/>
                  <a:cs typeface="Arial" pitchFamily="34" charset="0"/>
                </a:rPr>
                <a:t>PON or P2P</a:t>
              </a:r>
              <a:r>
                <a:rPr lang="en-US" sz="1000" dirty="0">
                  <a:latin typeface="+mn-lt"/>
                  <a:cs typeface="Arial" pitchFamily="34" charset="0"/>
                </a:rPr>
                <a:t/>
              </a:r>
              <a:br>
                <a:rPr lang="en-US" sz="1000" dirty="0">
                  <a:latin typeface="+mn-lt"/>
                  <a:cs typeface="Arial" pitchFamily="34" charset="0"/>
                </a:rPr>
              </a:br>
              <a:r>
                <a:rPr lang="en-US" sz="1000" b="1" dirty="0">
                  <a:latin typeface="+mn-lt"/>
                  <a:cs typeface="Arial" pitchFamily="34" charset="0"/>
                </a:rPr>
                <a:t>100+ Mb/s </a:t>
              </a:r>
              <a:r>
                <a:rPr lang="en-US" sz="1000" dirty="0">
                  <a:latin typeface="+mn-lt"/>
                  <a:cs typeface="Arial" pitchFamily="34" charset="0"/>
                </a:rPr>
                <a:t/>
              </a:r>
              <a:br>
                <a:rPr lang="en-US" sz="1000" dirty="0">
                  <a:latin typeface="+mn-lt"/>
                  <a:cs typeface="Arial" pitchFamily="34" charset="0"/>
                </a:rPr>
              </a:br>
              <a:endParaRPr lang="en-US" sz="1000" dirty="0">
                <a:latin typeface="+mn-lt"/>
                <a:cs typeface="Arial" pitchFamily="34" charset="0"/>
              </a:endParaRPr>
            </a:p>
          </p:txBody>
        </p:sp>
        <p:sp>
          <p:nvSpPr>
            <p:cNvPr id="149" name="TextBox 98"/>
            <p:cNvSpPr txBox="1">
              <a:spLocks noChangeArrowheads="1"/>
            </p:cNvSpPr>
            <p:nvPr/>
          </p:nvSpPr>
          <p:spPr bwMode="auto">
            <a:xfrm>
              <a:off x="4438" y="2090"/>
              <a:ext cx="234" cy="132"/>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900" dirty="0">
                  <a:latin typeface="+mn-lt"/>
                  <a:cs typeface="Arial" pitchFamily="34" charset="0"/>
                </a:rPr>
                <a:t>CENTRAL</a:t>
              </a:r>
              <a:br>
                <a:rPr lang="en-US" sz="900" dirty="0">
                  <a:latin typeface="+mn-lt"/>
                  <a:cs typeface="Arial" pitchFamily="34" charset="0"/>
                </a:rPr>
              </a:br>
              <a:r>
                <a:rPr lang="en-US" sz="900" dirty="0">
                  <a:latin typeface="+mn-lt"/>
                  <a:cs typeface="Arial" pitchFamily="34" charset="0"/>
                </a:rPr>
                <a:t>OFFICE</a:t>
              </a:r>
            </a:p>
          </p:txBody>
        </p:sp>
        <p:sp>
          <p:nvSpPr>
            <p:cNvPr id="150" name="TextBox 98"/>
            <p:cNvSpPr txBox="1">
              <a:spLocks noChangeArrowheads="1"/>
            </p:cNvSpPr>
            <p:nvPr/>
          </p:nvSpPr>
          <p:spPr bwMode="auto">
            <a:xfrm>
              <a:off x="4990" y="2301"/>
              <a:ext cx="210" cy="132"/>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900" dirty="0">
                  <a:latin typeface="+mn-lt"/>
                  <a:cs typeface="Arial" pitchFamily="34" charset="0"/>
                </a:rPr>
                <a:t>FTTB</a:t>
              </a:r>
              <a:br>
                <a:rPr lang="en-US" sz="900" dirty="0">
                  <a:latin typeface="+mn-lt"/>
                  <a:cs typeface="Arial" pitchFamily="34" charset="0"/>
                </a:rPr>
              </a:br>
              <a:r>
                <a:rPr lang="en-US" sz="900" dirty="0">
                  <a:latin typeface="+mn-lt"/>
                  <a:cs typeface="Arial" pitchFamily="34" charset="0"/>
                </a:rPr>
                <a:t>or FTTC</a:t>
              </a:r>
            </a:p>
          </p:txBody>
        </p:sp>
        <p:sp>
          <p:nvSpPr>
            <p:cNvPr id="151" name="TextBox 94"/>
            <p:cNvSpPr txBox="1">
              <a:spLocks noChangeArrowheads="1"/>
            </p:cNvSpPr>
            <p:nvPr/>
          </p:nvSpPr>
          <p:spPr bwMode="auto">
            <a:xfrm>
              <a:off x="4114" y="2689"/>
              <a:ext cx="395" cy="143"/>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1000" dirty="0">
                  <a:solidFill>
                    <a:schemeClr val="tx1">
                      <a:lumMod val="50000"/>
                      <a:lumOff val="50000"/>
                    </a:schemeClr>
                  </a:solidFill>
                  <a:latin typeface="+mn-lt"/>
                  <a:cs typeface="Arial" pitchFamily="34" charset="0"/>
                </a:rPr>
                <a:t>VDSL2 vectoring</a:t>
              </a:r>
              <a:r>
                <a:rPr lang="en-US" sz="1000" dirty="0">
                  <a:latin typeface="+mn-lt"/>
                  <a:cs typeface="Arial" pitchFamily="34" charset="0"/>
                </a:rPr>
                <a:t/>
              </a:r>
              <a:br>
                <a:rPr lang="en-US" sz="1000" dirty="0">
                  <a:latin typeface="+mn-lt"/>
                  <a:cs typeface="Arial" pitchFamily="34" charset="0"/>
                </a:rPr>
              </a:br>
              <a:r>
                <a:rPr lang="en-US" sz="1000" b="1" dirty="0">
                  <a:latin typeface="+mn-lt"/>
                  <a:cs typeface="Arial" pitchFamily="34" charset="0"/>
                </a:rPr>
                <a:t>~100 Mb/s</a:t>
              </a:r>
            </a:p>
          </p:txBody>
        </p:sp>
        <p:sp>
          <p:nvSpPr>
            <p:cNvPr id="152" name="Freeform 93"/>
            <p:cNvSpPr>
              <a:spLocks noEditPoints="1"/>
            </p:cNvSpPr>
            <p:nvPr/>
          </p:nvSpPr>
          <p:spPr bwMode="auto">
            <a:xfrm>
              <a:off x="5256" y="2299"/>
              <a:ext cx="176" cy="327"/>
            </a:xfrm>
            <a:custGeom>
              <a:avLst/>
              <a:gdLst>
                <a:gd name="T0" fmla="*/ 2147483647 w 550"/>
                <a:gd name="T1" fmla="*/ 0 h 1033"/>
                <a:gd name="T2" fmla="*/ 2147483647 w 550"/>
                <a:gd name="T3" fmla="*/ 2147483647 h 1033"/>
                <a:gd name="T4" fmla="*/ 2147483647 w 550"/>
                <a:gd name="T5" fmla="*/ 2147483647 h 1033"/>
                <a:gd name="T6" fmla="*/ 2147483647 w 550"/>
                <a:gd name="T7" fmla="*/ 2147483647 h 1033"/>
                <a:gd name="T8" fmla="*/ 2147483647 w 550"/>
                <a:gd name="T9" fmla="*/ 2147483647 h 1033"/>
                <a:gd name="T10" fmla="*/ 2147483647 w 550"/>
                <a:gd name="T11" fmla="*/ 0 h 1033"/>
                <a:gd name="T12" fmla="*/ 2147483647 w 550"/>
                <a:gd name="T13" fmla="*/ 2147483647 h 1033"/>
                <a:gd name="T14" fmla="*/ 2147483647 w 550"/>
                <a:gd name="T15" fmla="*/ 2147483647 h 1033"/>
                <a:gd name="T16" fmla="*/ 0 w 550"/>
                <a:gd name="T17" fmla="*/ 2147483647 h 1033"/>
                <a:gd name="T18" fmla="*/ 2147483647 w 550"/>
                <a:gd name="T19" fmla="*/ 2147483647 h 1033"/>
                <a:gd name="T20" fmla="*/ 2147483647 w 550"/>
                <a:gd name="T21" fmla="*/ 2147483647 h 1033"/>
                <a:gd name="T22" fmla="*/ 2147483647 w 550"/>
                <a:gd name="T23" fmla="*/ 2147483647 h 1033"/>
                <a:gd name="T24" fmla="*/ 2147483647 w 550"/>
                <a:gd name="T25" fmla="*/ 2147483647 h 1033"/>
                <a:gd name="T26" fmla="*/ 2147483647 w 550"/>
                <a:gd name="T27" fmla="*/ 2147483647 h 1033"/>
                <a:gd name="T28" fmla="*/ 2147483647 w 550"/>
                <a:gd name="T29" fmla="*/ 2147483647 h 1033"/>
                <a:gd name="T30" fmla="*/ 2147483647 w 550"/>
                <a:gd name="T31" fmla="*/ 2147483647 h 1033"/>
                <a:gd name="T32" fmla="*/ 2147483647 w 550"/>
                <a:gd name="T33" fmla="*/ 2147483647 h 1033"/>
                <a:gd name="T34" fmla="*/ 2147483647 w 550"/>
                <a:gd name="T35" fmla="*/ 2147483647 h 1033"/>
                <a:gd name="T36" fmla="*/ 2147483647 w 550"/>
                <a:gd name="T37" fmla="*/ 2147483647 h 1033"/>
                <a:gd name="T38" fmla="*/ 2147483647 w 550"/>
                <a:gd name="T39" fmla="*/ 2147483647 h 1033"/>
                <a:gd name="T40" fmla="*/ 2147483647 w 550"/>
                <a:gd name="T41" fmla="*/ 2147483647 h 1033"/>
                <a:gd name="T42" fmla="*/ 2147483647 w 550"/>
                <a:gd name="T43" fmla="*/ 2147483647 h 1033"/>
                <a:gd name="T44" fmla="*/ 2147483647 w 550"/>
                <a:gd name="T45" fmla="*/ 2147483647 h 1033"/>
                <a:gd name="T46" fmla="*/ 2147483647 w 550"/>
                <a:gd name="T47" fmla="*/ 2147483647 h 1033"/>
                <a:gd name="T48" fmla="*/ 2147483647 w 550"/>
                <a:gd name="T49" fmla="*/ 2147483647 h 1033"/>
                <a:gd name="T50" fmla="*/ 2147483647 w 550"/>
                <a:gd name="T51" fmla="*/ 2147483647 h 1033"/>
                <a:gd name="T52" fmla="*/ 2147483647 w 550"/>
                <a:gd name="T53" fmla="*/ 2147483647 h 1033"/>
                <a:gd name="T54" fmla="*/ 2147483647 w 550"/>
                <a:gd name="T55" fmla="*/ 2147483647 h 1033"/>
                <a:gd name="T56" fmla="*/ 2147483647 w 550"/>
                <a:gd name="T57" fmla="*/ 2147483647 h 1033"/>
                <a:gd name="T58" fmla="*/ 2147483647 w 550"/>
                <a:gd name="T59" fmla="*/ 2147483647 h 1033"/>
                <a:gd name="T60" fmla="*/ 2147483647 w 550"/>
                <a:gd name="T61" fmla="*/ 2147483647 h 1033"/>
                <a:gd name="T62" fmla="*/ 2147483647 w 550"/>
                <a:gd name="T63" fmla="*/ 2147483647 h 1033"/>
                <a:gd name="T64" fmla="*/ 2147483647 w 550"/>
                <a:gd name="T65" fmla="*/ 2147483647 h 1033"/>
                <a:gd name="T66" fmla="*/ 2147483647 w 550"/>
                <a:gd name="T67" fmla="*/ 2147483647 h 1033"/>
                <a:gd name="T68" fmla="*/ 2147483647 w 550"/>
                <a:gd name="T69" fmla="*/ 2147483647 h 1033"/>
                <a:gd name="T70" fmla="*/ 2147483647 w 550"/>
                <a:gd name="T71" fmla="*/ 2147483647 h 10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0"/>
                <a:gd name="T109" fmla="*/ 0 h 1033"/>
                <a:gd name="T110" fmla="*/ 550 w 550"/>
                <a:gd name="T111" fmla="*/ 1033 h 10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0" h="1033">
                  <a:moveTo>
                    <a:pt x="508" y="0"/>
                  </a:moveTo>
                  <a:cubicBezTo>
                    <a:pt x="214" y="0"/>
                    <a:pt x="214" y="0"/>
                    <a:pt x="214" y="0"/>
                  </a:cubicBezTo>
                  <a:cubicBezTo>
                    <a:pt x="191" y="0"/>
                    <a:pt x="172" y="18"/>
                    <a:pt x="172" y="41"/>
                  </a:cubicBezTo>
                  <a:cubicBezTo>
                    <a:pt x="172" y="47"/>
                    <a:pt x="172" y="47"/>
                    <a:pt x="172" y="47"/>
                  </a:cubicBezTo>
                  <a:cubicBezTo>
                    <a:pt x="351" y="47"/>
                    <a:pt x="351" y="47"/>
                    <a:pt x="351" y="47"/>
                  </a:cubicBezTo>
                  <a:cubicBezTo>
                    <a:pt x="380" y="49"/>
                    <a:pt x="391" y="54"/>
                    <a:pt x="392" y="86"/>
                  </a:cubicBezTo>
                  <a:cubicBezTo>
                    <a:pt x="392" y="1006"/>
                    <a:pt x="392" y="1006"/>
                    <a:pt x="392" y="1006"/>
                  </a:cubicBezTo>
                  <a:cubicBezTo>
                    <a:pt x="392" y="1016"/>
                    <a:pt x="387" y="1025"/>
                    <a:pt x="379" y="1031"/>
                  </a:cubicBezTo>
                  <a:cubicBezTo>
                    <a:pt x="508" y="1031"/>
                    <a:pt x="508" y="1031"/>
                    <a:pt x="508" y="1031"/>
                  </a:cubicBezTo>
                  <a:cubicBezTo>
                    <a:pt x="531" y="1031"/>
                    <a:pt x="550" y="1019"/>
                    <a:pt x="550" y="996"/>
                  </a:cubicBezTo>
                  <a:cubicBezTo>
                    <a:pt x="550" y="41"/>
                    <a:pt x="550" y="41"/>
                    <a:pt x="550" y="41"/>
                  </a:cubicBezTo>
                  <a:cubicBezTo>
                    <a:pt x="550" y="18"/>
                    <a:pt x="531" y="0"/>
                    <a:pt x="508" y="0"/>
                  </a:cubicBezTo>
                  <a:close/>
                  <a:moveTo>
                    <a:pt x="320" y="78"/>
                  </a:moveTo>
                  <a:cubicBezTo>
                    <a:pt x="100" y="78"/>
                    <a:pt x="100" y="78"/>
                    <a:pt x="100" y="78"/>
                  </a:cubicBezTo>
                  <a:cubicBezTo>
                    <a:pt x="109" y="89"/>
                    <a:pt x="114" y="104"/>
                    <a:pt x="114" y="119"/>
                  </a:cubicBezTo>
                  <a:cubicBezTo>
                    <a:pt x="114" y="158"/>
                    <a:pt x="81" y="191"/>
                    <a:pt x="42" y="191"/>
                  </a:cubicBezTo>
                  <a:cubicBezTo>
                    <a:pt x="26" y="191"/>
                    <a:pt x="12" y="185"/>
                    <a:pt x="0" y="176"/>
                  </a:cubicBezTo>
                  <a:cubicBezTo>
                    <a:pt x="0" y="991"/>
                    <a:pt x="0" y="991"/>
                    <a:pt x="0" y="991"/>
                  </a:cubicBezTo>
                  <a:cubicBezTo>
                    <a:pt x="0" y="1014"/>
                    <a:pt x="18" y="1033"/>
                    <a:pt x="41" y="1033"/>
                  </a:cubicBezTo>
                  <a:cubicBezTo>
                    <a:pt x="313" y="1033"/>
                    <a:pt x="313" y="1033"/>
                    <a:pt x="313" y="1033"/>
                  </a:cubicBezTo>
                  <a:cubicBezTo>
                    <a:pt x="335" y="1033"/>
                    <a:pt x="354" y="1014"/>
                    <a:pt x="354" y="991"/>
                  </a:cubicBezTo>
                  <a:cubicBezTo>
                    <a:pt x="354" y="119"/>
                    <a:pt x="354" y="119"/>
                    <a:pt x="354" y="119"/>
                  </a:cubicBezTo>
                  <a:cubicBezTo>
                    <a:pt x="354" y="96"/>
                    <a:pt x="342" y="78"/>
                    <a:pt x="320" y="78"/>
                  </a:cubicBezTo>
                  <a:close/>
                  <a:moveTo>
                    <a:pt x="42" y="146"/>
                  </a:moveTo>
                  <a:cubicBezTo>
                    <a:pt x="57" y="146"/>
                    <a:pt x="70" y="133"/>
                    <a:pt x="70" y="118"/>
                  </a:cubicBezTo>
                  <a:cubicBezTo>
                    <a:pt x="70" y="103"/>
                    <a:pt x="57" y="91"/>
                    <a:pt x="42" y="91"/>
                  </a:cubicBezTo>
                  <a:cubicBezTo>
                    <a:pt x="27" y="91"/>
                    <a:pt x="15" y="103"/>
                    <a:pt x="15" y="118"/>
                  </a:cubicBezTo>
                  <a:cubicBezTo>
                    <a:pt x="15" y="133"/>
                    <a:pt x="27" y="146"/>
                    <a:pt x="42" y="146"/>
                  </a:cubicBezTo>
                  <a:close/>
                  <a:moveTo>
                    <a:pt x="265" y="286"/>
                  </a:moveTo>
                  <a:cubicBezTo>
                    <a:pt x="215" y="286"/>
                    <a:pt x="215" y="286"/>
                    <a:pt x="215" y="286"/>
                  </a:cubicBezTo>
                  <a:cubicBezTo>
                    <a:pt x="215" y="219"/>
                    <a:pt x="215" y="219"/>
                    <a:pt x="215" y="219"/>
                  </a:cubicBezTo>
                  <a:cubicBezTo>
                    <a:pt x="265" y="219"/>
                    <a:pt x="265" y="219"/>
                    <a:pt x="265" y="219"/>
                  </a:cubicBezTo>
                  <a:lnTo>
                    <a:pt x="265" y="286"/>
                  </a:lnTo>
                  <a:close/>
                  <a:moveTo>
                    <a:pt x="147" y="407"/>
                  </a:moveTo>
                  <a:cubicBezTo>
                    <a:pt x="98" y="407"/>
                    <a:pt x="98" y="407"/>
                    <a:pt x="98" y="407"/>
                  </a:cubicBezTo>
                  <a:cubicBezTo>
                    <a:pt x="98" y="339"/>
                    <a:pt x="98" y="339"/>
                    <a:pt x="98" y="339"/>
                  </a:cubicBezTo>
                  <a:cubicBezTo>
                    <a:pt x="147" y="339"/>
                    <a:pt x="147" y="339"/>
                    <a:pt x="147" y="339"/>
                  </a:cubicBezTo>
                  <a:lnTo>
                    <a:pt x="147" y="407"/>
                  </a:lnTo>
                  <a:close/>
                  <a:moveTo>
                    <a:pt x="265" y="407"/>
                  </a:moveTo>
                  <a:cubicBezTo>
                    <a:pt x="215" y="407"/>
                    <a:pt x="215" y="407"/>
                    <a:pt x="215" y="407"/>
                  </a:cubicBezTo>
                  <a:cubicBezTo>
                    <a:pt x="215" y="339"/>
                    <a:pt x="215" y="339"/>
                    <a:pt x="215" y="339"/>
                  </a:cubicBezTo>
                  <a:cubicBezTo>
                    <a:pt x="265" y="339"/>
                    <a:pt x="265" y="339"/>
                    <a:pt x="265" y="339"/>
                  </a:cubicBezTo>
                  <a:lnTo>
                    <a:pt x="265" y="407"/>
                  </a:lnTo>
                  <a:close/>
                  <a:moveTo>
                    <a:pt x="147" y="528"/>
                  </a:moveTo>
                  <a:cubicBezTo>
                    <a:pt x="98" y="528"/>
                    <a:pt x="98" y="528"/>
                    <a:pt x="98" y="528"/>
                  </a:cubicBezTo>
                  <a:cubicBezTo>
                    <a:pt x="98" y="460"/>
                    <a:pt x="98" y="460"/>
                    <a:pt x="98" y="460"/>
                  </a:cubicBezTo>
                  <a:cubicBezTo>
                    <a:pt x="147" y="460"/>
                    <a:pt x="147" y="460"/>
                    <a:pt x="147" y="460"/>
                  </a:cubicBezTo>
                  <a:lnTo>
                    <a:pt x="147" y="528"/>
                  </a:lnTo>
                  <a:close/>
                  <a:moveTo>
                    <a:pt x="147" y="649"/>
                  </a:moveTo>
                  <a:cubicBezTo>
                    <a:pt x="98" y="649"/>
                    <a:pt x="98" y="649"/>
                    <a:pt x="98" y="649"/>
                  </a:cubicBezTo>
                  <a:cubicBezTo>
                    <a:pt x="98" y="581"/>
                    <a:pt x="98" y="581"/>
                    <a:pt x="98" y="581"/>
                  </a:cubicBezTo>
                  <a:cubicBezTo>
                    <a:pt x="147" y="581"/>
                    <a:pt x="147" y="581"/>
                    <a:pt x="147" y="581"/>
                  </a:cubicBezTo>
                  <a:lnTo>
                    <a:pt x="147" y="649"/>
                  </a:lnTo>
                  <a:close/>
                  <a:moveTo>
                    <a:pt x="147" y="885"/>
                  </a:moveTo>
                  <a:cubicBezTo>
                    <a:pt x="98" y="885"/>
                    <a:pt x="98" y="885"/>
                    <a:pt x="98" y="885"/>
                  </a:cubicBezTo>
                  <a:cubicBezTo>
                    <a:pt x="98" y="818"/>
                    <a:pt x="98" y="818"/>
                    <a:pt x="98" y="818"/>
                  </a:cubicBezTo>
                  <a:cubicBezTo>
                    <a:pt x="147" y="818"/>
                    <a:pt x="147" y="818"/>
                    <a:pt x="147" y="818"/>
                  </a:cubicBezTo>
                  <a:lnTo>
                    <a:pt x="147" y="885"/>
                  </a:lnTo>
                  <a:close/>
                  <a:moveTo>
                    <a:pt x="496" y="279"/>
                  </a:moveTo>
                  <a:cubicBezTo>
                    <a:pt x="446" y="279"/>
                    <a:pt x="446" y="279"/>
                    <a:pt x="446" y="279"/>
                  </a:cubicBezTo>
                  <a:cubicBezTo>
                    <a:pt x="446" y="211"/>
                    <a:pt x="446" y="211"/>
                    <a:pt x="446" y="211"/>
                  </a:cubicBezTo>
                  <a:cubicBezTo>
                    <a:pt x="496" y="211"/>
                    <a:pt x="496" y="211"/>
                    <a:pt x="496" y="211"/>
                  </a:cubicBezTo>
                  <a:lnTo>
                    <a:pt x="496" y="279"/>
                  </a:lnTo>
                  <a:close/>
                  <a:moveTo>
                    <a:pt x="496" y="520"/>
                  </a:moveTo>
                  <a:cubicBezTo>
                    <a:pt x="446" y="520"/>
                    <a:pt x="446" y="520"/>
                    <a:pt x="446" y="520"/>
                  </a:cubicBezTo>
                  <a:cubicBezTo>
                    <a:pt x="446" y="453"/>
                    <a:pt x="446" y="453"/>
                    <a:pt x="446" y="453"/>
                  </a:cubicBezTo>
                  <a:cubicBezTo>
                    <a:pt x="496" y="453"/>
                    <a:pt x="496" y="453"/>
                    <a:pt x="496" y="453"/>
                  </a:cubicBezTo>
                  <a:lnTo>
                    <a:pt x="496" y="520"/>
                  </a:lnTo>
                  <a:close/>
                  <a:moveTo>
                    <a:pt x="496" y="757"/>
                  </a:moveTo>
                  <a:cubicBezTo>
                    <a:pt x="446" y="757"/>
                    <a:pt x="446" y="757"/>
                    <a:pt x="446" y="757"/>
                  </a:cubicBezTo>
                  <a:cubicBezTo>
                    <a:pt x="446" y="690"/>
                    <a:pt x="446" y="690"/>
                    <a:pt x="446" y="690"/>
                  </a:cubicBezTo>
                  <a:cubicBezTo>
                    <a:pt x="496" y="690"/>
                    <a:pt x="496" y="690"/>
                    <a:pt x="496" y="690"/>
                  </a:cubicBezTo>
                  <a:lnTo>
                    <a:pt x="496" y="757"/>
                  </a:ln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cxnSp>
          <p:nvCxnSpPr>
            <p:cNvPr id="78879" name="Straight Connector 156"/>
            <p:cNvCxnSpPr>
              <a:cxnSpLocks noChangeShapeType="1"/>
            </p:cNvCxnSpPr>
            <p:nvPr/>
          </p:nvCxnSpPr>
          <p:spPr bwMode="auto">
            <a:xfrm>
              <a:off x="3213" y="2109"/>
              <a:ext cx="468" cy="4"/>
            </a:xfrm>
            <a:prstGeom prst="line">
              <a:avLst/>
            </a:prstGeom>
            <a:noFill/>
            <a:ln w="31750" algn="ctr">
              <a:solidFill>
                <a:srgbClr val="FFC000"/>
              </a:solidFill>
              <a:prstDash val="sysDash"/>
              <a:round/>
              <a:headEnd/>
              <a:tailEnd/>
            </a:ln>
          </p:spPr>
        </p:cxnSp>
        <p:sp>
          <p:nvSpPr>
            <p:cNvPr id="156" name="Freeform 84"/>
            <p:cNvSpPr>
              <a:spLocks noEditPoints="1"/>
            </p:cNvSpPr>
            <p:nvPr/>
          </p:nvSpPr>
          <p:spPr bwMode="auto">
            <a:xfrm>
              <a:off x="3072" y="2012"/>
              <a:ext cx="170" cy="132"/>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pic>
          <p:nvPicPr>
            <p:cNvPr id="78881" name="Picture 68" descr="Cabinet (outdoor)"/>
            <p:cNvPicPr>
              <a:picLocks noChangeAspect="1" noChangeArrowheads="1"/>
            </p:cNvPicPr>
            <p:nvPr/>
          </p:nvPicPr>
          <p:blipFill>
            <a:blip r:embed="rId3"/>
            <a:srcRect/>
            <a:stretch>
              <a:fillRect/>
            </a:stretch>
          </p:blipFill>
          <p:spPr bwMode="auto">
            <a:xfrm>
              <a:off x="4753" y="2012"/>
              <a:ext cx="197" cy="141"/>
            </a:xfrm>
            <a:prstGeom prst="rect">
              <a:avLst/>
            </a:prstGeom>
            <a:noFill/>
            <a:ln w="9525">
              <a:noFill/>
              <a:miter lim="800000"/>
              <a:headEnd/>
              <a:tailEnd/>
            </a:ln>
          </p:spPr>
        </p:pic>
        <p:sp>
          <p:nvSpPr>
            <p:cNvPr id="161" name="Freeform 84"/>
            <p:cNvSpPr>
              <a:spLocks noEditPoints="1"/>
            </p:cNvSpPr>
            <p:nvPr/>
          </p:nvSpPr>
          <p:spPr bwMode="auto">
            <a:xfrm>
              <a:off x="5397" y="2004"/>
              <a:ext cx="171" cy="133"/>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sp>
          <p:nvSpPr>
            <p:cNvPr id="128" name="TextBox 80"/>
            <p:cNvSpPr txBox="1">
              <a:spLocks noChangeArrowheads="1"/>
            </p:cNvSpPr>
            <p:nvPr/>
          </p:nvSpPr>
          <p:spPr bwMode="auto">
            <a:xfrm>
              <a:off x="2956" y="1801"/>
              <a:ext cx="386" cy="154"/>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1000" dirty="0">
                  <a:latin typeface="+mn-lt"/>
                  <a:cs typeface="Arial" pitchFamily="34" charset="0"/>
                </a:rPr>
                <a:t> </a:t>
              </a:r>
              <a:r>
                <a:rPr lang="en-US" sz="1000" dirty="0">
                  <a:solidFill>
                    <a:schemeClr val="tx1">
                      <a:lumMod val="50000"/>
                      <a:lumOff val="50000"/>
                    </a:schemeClr>
                  </a:solidFill>
                  <a:latin typeface="+mn-lt"/>
                  <a:cs typeface="Arial" pitchFamily="34" charset="0"/>
                </a:rPr>
                <a:t>VDSL2 bonding</a:t>
              </a:r>
              <a:r>
                <a:rPr lang="en-US" sz="1000" dirty="0">
                  <a:latin typeface="+mn-lt"/>
                  <a:cs typeface="Arial" pitchFamily="34" charset="0"/>
                </a:rPr>
                <a:t/>
              </a:r>
              <a:br>
                <a:rPr lang="en-US" sz="1000" dirty="0">
                  <a:latin typeface="+mn-lt"/>
                  <a:cs typeface="Arial" pitchFamily="34" charset="0"/>
                </a:rPr>
              </a:br>
              <a:r>
                <a:rPr lang="en-US" sz="1000" b="1" dirty="0">
                  <a:latin typeface="+mn-lt"/>
                  <a:cs typeface="Arial" pitchFamily="34" charset="0"/>
                </a:rPr>
                <a:t>~60 Mb/s</a:t>
              </a:r>
              <a:r>
                <a:rPr lang="en-US" sz="1200" b="1" dirty="0">
                  <a:latin typeface="+mn-lt"/>
                  <a:cs typeface="Arial" pitchFamily="34" charset="0"/>
                </a:rPr>
                <a:t> </a:t>
              </a:r>
            </a:p>
          </p:txBody>
        </p:sp>
        <p:sp>
          <p:nvSpPr>
            <p:cNvPr id="171" name="TextBox 98"/>
            <p:cNvSpPr txBox="1">
              <a:spLocks noChangeArrowheads="1"/>
            </p:cNvSpPr>
            <p:nvPr/>
          </p:nvSpPr>
          <p:spPr bwMode="auto">
            <a:xfrm>
              <a:off x="3641" y="1539"/>
              <a:ext cx="163" cy="84"/>
            </a:xfrm>
            <a:prstGeom prst="rect">
              <a:avLst/>
            </a:prstGeom>
            <a:noFill/>
            <a:ln w="9525">
              <a:noFill/>
              <a:miter lim="800000"/>
              <a:headEnd/>
              <a:tailEnd/>
            </a:ln>
          </p:spPr>
          <p:txBody>
            <a:bodyPr wrap="none" lIns="91392" tIns="45696" rIns="91392" bIns="45696">
              <a:spAutoFit/>
            </a:bodyPr>
            <a:lstStyle/>
            <a:p>
              <a:pPr algn="ctr" eaLnBrk="0" hangingPunct="0">
                <a:lnSpc>
                  <a:spcPct val="90000"/>
                </a:lnSpc>
                <a:spcAft>
                  <a:spcPts val="1196"/>
                </a:spcAft>
                <a:buClr>
                  <a:schemeClr val="bg1"/>
                </a:buClr>
                <a:defRPr/>
              </a:pPr>
              <a:r>
                <a:rPr lang="en-US" sz="900" dirty="0">
                  <a:latin typeface="+mn-lt"/>
                  <a:cs typeface="Arial" pitchFamily="34" charset="0"/>
                </a:rPr>
                <a:t>FTTH</a:t>
              </a:r>
            </a:p>
          </p:txBody>
        </p:sp>
        <p:pic>
          <p:nvPicPr>
            <p:cNvPr id="78885" name="Picture 67" descr="Optical line 2"/>
            <p:cNvPicPr>
              <a:picLocks noChangeAspect="1" noChangeArrowheads="1"/>
            </p:cNvPicPr>
            <p:nvPr/>
          </p:nvPicPr>
          <p:blipFill>
            <a:blip r:embed="rId4"/>
            <a:srcRect/>
            <a:stretch>
              <a:fillRect/>
            </a:stretch>
          </p:blipFill>
          <p:spPr bwMode="auto">
            <a:xfrm rot="-1179229">
              <a:off x="3484" y="2313"/>
              <a:ext cx="838" cy="37"/>
            </a:xfrm>
            <a:prstGeom prst="rect">
              <a:avLst/>
            </a:prstGeom>
            <a:noFill/>
            <a:ln w="9525">
              <a:noFill/>
              <a:miter lim="800000"/>
              <a:headEnd/>
              <a:tailEnd/>
            </a:ln>
          </p:spPr>
        </p:pic>
        <p:pic>
          <p:nvPicPr>
            <p:cNvPr id="78886" name="Picture 67" descr="Optical line 2"/>
            <p:cNvPicPr>
              <a:picLocks noChangeAspect="1" noChangeArrowheads="1"/>
            </p:cNvPicPr>
            <p:nvPr/>
          </p:nvPicPr>
          <p:blipFill>
            <a:blip r:embed="rId4"/>
            <a:srcRect/>
            <a:stretch>
              <a:fillRect/>
            </a:stretch>
          </p:blipFill>
          <p:spPr bwMode="auto">
            <a:xfrm>
              <a:off x="3716" y="2080"/>
              <a:ext cx="606" cy="27"/>
            </a:xfrm>
            <a:prstGeom prst="rect">
              <a:avLst/>
            </a:prstGeom>
            <a:noFill/>
            <a:ln w="9525">
              <a:noFill/>
              <a:miter lim="800000"/>
              <a:headEnd/>
              <a:tailEnd/>
            </a:ln>
          </p:spPr>
        </p:pic>
        <p:pic>
          <p:nvPicPr>
            <p:cNvPr id="78887" name="Picture 67" descr="Optical line 2"/>
            <p:cNvPicPr>
              <a:picLocks noChangeAspect="1" noChangeArrowheads="1"/>
            </p:cNvPicPr>
            <p:nvPr/>
          </p:nvPicPr>
          <p:blipFill>
            <a:blip r:embed="rId4"/>
            <a:srcRect/>
            <a:stretch>
              <a:fillRect/>
            </a:stretch>
          </p:blipFill>
          <p:spPr bwMode="auto">
            <a:xfrm rot="1583204">
              <a:off x="3557" y="1832"/>
              <a:ext cx="749" cy="31"/>
            </a:xfrm>
            <a:prstGeom prst="rect">
              <a:avLst/>
            </a:prstGeom>
            <a:noFill/>
            <a:ln w="9525">
              <a:noFill/>
              <a:miter lim="800000"/>
              <a:headEnd/>
              <a:tailEnd/>
            </a:ln>
          </p:spPr>
        </p:pic>
        <p:pic>
          <p:nvPicPr>
            <p:cNvPr id="78888" name="Picture 67" descr="Optical line 2"/>
            <p:cNvPicPr>
              <a:picLocks noChangeAspect="1" noChangeArrowheads="1"/>
            </p:cNvPicPr>
            <p:nvPr/>
          </p:nvPicPr>
          <p:blipFill>
            <a:blip r:embed="rId4"/>
            <a:srcRect/>
            <a:stretch>
              <a:fillRect/>
            </a:stretch>
          </p:blipFill>
          <p:spPr bwMode="auto">
            <a:xfrm>
              <a:off x="4162" y="2078"/>
              <a:ext cx="606" cy="27"/>
            </a:xfrm>
            <a:prstGeom prst="rect">
              <a:avLst/>
            </a:prstGeom>
            <a:noFill/>
            <a:ln w="9525">
              <a:noFill/>
              <a:miter lim="800000"/>
              <a:headEnd/>
              <a:tailEnd/>
            </a:ln>
          </p:spPr>
        </p:pic>
        <p:pic>
          <p:nvPicPr>
            <p:cNvPr id="78889" name="Picture 67" descr="Optical line 2"/>
            <p:cNvPicPr>
              <a:picLocks noChangeAspect="1" noChangeArrowheads="1"/>
            </p:cNvPicPr>
            <p:nvPr/>
          </p:nvPicPr>
          <p:blipFill>
            <a:blip r:embed="rId4"/>
            <a:srcRect/>
            <a:stretch>
              <a:fillRect/>
            </a:stretch>
          </p:blipFill>
          <p:spPr bwMode="auto">
            <a:xfrm rot="1631679">
              <a:off x="4344" y="2306"/>
              <a:ext cx="606" cy="27"/>
            </a:xfrm>
            <a:prstGeom prst="rect">
              <a:avLst/>
            </a:prstGeom>
            <a:noFill/>
            <a:ln w="9525">
              <a:noFill/>
              <a:miter lim="800000"/>
              <a:headEnd/>
              <a:tailEnd/>
            </a:ln>
          </p:spPr>
        </p:pic>
        <p:pic>
          <p:nvPicPr>
            <p:cNvPr id="78890" name="Picture 67" descr="Optical line 2"/>
            <p:cNvPicPr>
              <a:picLocks noChangeAspect="1" noChangeArrowheads="1"/>
            </p:cNvPicPr>
            <p:nvPr/>
          </p:nvPicPr>
          <p:blipFill>
            <a:blip r:embed="rId5"/>
            <a:srcRect/>
            <a:stretch>
              <a:fillRect/>
            </a:stretch>
          </p:blipFill>
          <p:spPr bwMode="auto">
            <a:xfrm>
              <a:off x="4312" y="2192"/>
              <a:ext cx="28" cy="267"/>
            </a:xfrm>
            <a:prstGeom prst="rect">
              <a:avLst/>
            </a:prstGeom>
            <a:noFill/>
            <a:ln w="9525">
              <a:noFill/>
              <a:miter lim="800000"/>
              <a:headEnd/>
              <a:tailEnd/>
            </a:ln>
          </p:spPr>
        </p:pic>
        <p:sp>
          <p:nvSpPr>
            <p:cNvPr id="146" name="Freeform 84"/>
            <p:cNvSpPr>
              <a:spLocks noEditPoints="1"/>
            </p:cNvSpPr>
            <p:nvPr/>
          </p:nvSpPr>
          <p:spPr bwMode="auto">
            <a:xfrm>
              <a:off x="3460" y="1588"/>
              <a:ext cx="169" cy="134"/>
            </a:xfrm>
            <a:custGeom>
              <a:avLst/>
              <a:gdLst>
                <a:gd name="T0" fmla="*/ 2147483647 w 773"/>
                <a:gd name="T1" fmla="*/ 2147483647 h 617"/>
                <a:gd name="T2" fmla="*/ 2147483647 w 773"/>
                <a:gd name="T3" fmla="*/ 2147483647 h 617"/>
                <a:gd name="T4" fmla="*/ 2147483647 w 773"/>
                <a:gd name="T5" fmla="*/ 2147483647 h 617"/>
                <a:gd name="T6" fmla="*/ 2147483647 w 773"/>
                <a:gd name="T7" fmla="*/ 2147483647 h 617"/>
                <a:gd name="T8" fmla="*/ 2147483647 w 773"/>
                <a:gd name="T9" fmla="*/ 2147483647 h 617"/>
                <a:gd name="T10" fmla="*/ 2147483647 w 773"/>
                <a:gd name="T11" fmla="*/ 2147483647 h 617"/>
                <a:gd name="T12" fmla="*/ 2147483647 w 773"/>
                <a:gd name="T13" fmla="*/ 2147483647 h 617"/>
                <a:gd name="T14" fmla="*/ 2147483647 w 773"/>
                <a:gd name="T15" fmla="*/ 2147483647 h 617"/>
                <a:gd name="T16" fmla="*/ 2147483647 w 773"/>
                <a:gd name="T17" fmla="*/ 2147483647 h 617"/>
                <a:gd name="T18" fmla="*/ 2147483647 w 773"/>
                <a:gd name="T19" fmla="*/ 2147483647 h 617"/>
                <a:gd name="T20" fmla="*/ 0 w 773"/>
                <a:gd name="T21" fmla="*/ 2147483647 h 617"/>
                <a:gd name="T22" fmla="*/ 2147483647 w 773"/>
                <a:gd name="T23" fmla="*/ 2147483647 h 617"/>
                <a:gd name="T24" fmla="*/ 2147483647 w 773"/>
                <a:gd name="T25" fmla="*/ 2147483647 h 617"/>
                <a:gd name="T26" fmla="*/ 2147483647 w 773"/>
                <a:gd name="T27" fmla="*/ 2147483647 h 617"/>
                <a:gd name="T28" fmla="*/ 2147483647 w 773"/>
                <a:gd name="T29" fmla="*/ 2147483647 h 617"/>
                <a:gd name="T30" fmla="*/ 2147483647 w 773"/>
                <a:gd name="T31" fmla="*/ 2147483647 h 617"/>
                <a:gd name="T32" fmla="*/ 2147483647 w 773"/>
                <a:gd name="T33" fmla="*/ 2147483647 h 617"/>
                <a:gd name="T34" fmla="*/ 2147483647 w 773"/>
                <a:gd name="T35" fmla="*/ 2147483647 h 617"/>
                <a:gd name="T36" fmla="*/ 2147483647 w 773"/>
                <a:gd name="T37" fmla="*/ 2147483647 h 617"/>
                <a:gd name="T38" fmla="*/ 2147483647 w 773"/>
                <a:gd name="T39" fmla="*/ 2147483647 h 617"/>
                <a:gd name="T40" fmla="*/ 2147483647 w 773"/>
                <a:gd name="T41" fmla="*/ 2147483647 h 617"/>
                <a:gd name="T42" fmla="*/ 2147483647 w 773"/>
                <a:gd name="T43" fmla="*/ 2147483647 h 617"/>
                <a:gd name="T44" fmla="*/ 2147483647 w 773"/>
                <a:gd name="T45" fmla="*/ 2147483647 h 617"/>
                <a:gd name="T46" fmla="*/ 2147483647 w 773"/>
                <a:gd name="T47" fmla="*/ 2147483647 h 617"/>
                <a:gd name="T48" fmla="*/ 2147483647 w 773"/>
                <a:gd name="T49" fmla="*/ 2147483647 h 617"/>
                <a:gd name="T50" fmla="*/ 2147483647 w 773"/>
                <a:gd name="T51" fmla="*/ 2147483647 h 617"/>
                <a:gd name="T52" fmla="*/ 2147483647 w 773"/>
                <a:gd name="T53" fmla="*/ 2147483647 h 617"/>
                <a:gd name="T54" fmla="*/ 2147483647 w 773"/>
                <a:gd name="T55" fmla="*/ 2147483647 h 617"/>
                <a:gd name="T56" fmla="*/ 2147483647 w 773"/>
                <a:gd name="T57" fmla="*/ 2147483647 h 617"/>
                <a:gd name="T58" fmla="*/ 2147483647 w 773"/>
                <a:gd name="T59" fmla="*/ 2147483647 h 617"/>
                <a:gd name="T60" fmla="*/ 2147483647 w 773"/>
                <a:gd name="T61" fmla="*/ 2147483647 h 617"/>
                <a:gd name="T62" fmla="*/ 2147483647 w 773"/>
                <a:gd name="T63" fmla="*/ 2147483647 h 617"/>
                <a:gd name="T64" fmla="*/ 2147483647 w 773"/>
                <a:gd name="T65" fmla="*/ 2147483647 h 617"/>
                <a:gd name="T66" fmla="*/ 2147483647 w 773"/>
                <a:gd name="T67" fmla="*/ 2147483647 h 617"/>
                <a:gd name="T68" fmla="*/ 2147483647 w 773"/>
                <a:gd name="T69" fmla="*/ 2147483647 h 617"/>
                <a:gd name="T70" fmla="*/ 2147483647 w 773"/>
                <a:gd name="T71" fmla="*/ 2147483647 h 617"/>
                <a:gd name="T72" fmla="*/ 2147483647 w 773"/>
                <a:gd name="T73" fmla="*/ 2147483647 h 6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17"/>
                <a:gd name="T113" fmla="*/ 773 w 773"/>
                <a:gd name="T114" fmla="*/ 617 h 6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17">
                  <a:moveTo>
                    <a:pt x="766" y="308"/>
                  </a:moveTo>
                  <a:cubicBezTo>
                    <a:pt x="674" y="232"/>
                    <a:pt x="674" y="232"/>
                    <a:pt x="674" y="232"/>
                  </a:cubicBezTo>
                  <a:cubicBezTo>
                    <a:pt x="400" y="5"/>
                    <a:pt x="400" y="5"/>
                    <a:pt x="400" y="5"/>
                  </a:cubicBezTo>
                  <a:cubicBezTo>
                    <a:pt x="399" y="4"/>
                    <a:pt x="399" y="4"/>
                    <a:pt x="399" y="4"/>
                  </a:cubicBezTo>
                  <a:cubicBezTo>
                    <a:pt x="399" y="4"/>
                    <a:pt x="399" y="4"/>
                    <a:pt x="399" y="4"/>
                  </a:cubicBezTo>
                  <a:cubicBezTo>
                    <a:pt x="399" y="4"/>
                    <a:pt x="398" y="4"/>
                    <a:pt x="398" y="4"/>
                  </a:cubicBezTo>
                  <a:cubicBezTo>
                    <a:pt x="398" y="3"/>
                    <a:pt x="397" y="3"/>
                    <a:pt x="396" y="2"/>
                  </a:cubicBezTo>
                  <a:cubicBezTo>
                    <a:pt x="396" y="2"/>
                    <a:pt x="396" y="2"/>
                    <a:pt x="396" y="2"/>
                  </a:cubicBezTo>
                  <a:cubicBezTo>
                    <a:pt x="393" y="0"/>
                    <a:pt x="390" y="0"/>
                    <a:pt x="386" y="0"/>
                  </a:cubicBezTo>
                  <a:cubicBezTo>
                    <a:pt x="383" y="0"/>
                    <a:pt x="380" y="0"/>
                    <a:pt x="377" y="2"/>
                  </a:cubicBezTo>
                  <a:cubicBezTo>
                    <a:pt x="377" y="2"/>
                    <a:pt x="377" y="2"/>
                    <a:pt x="376" y="2"/>
                  </a:cubicBezTo>
                  <a:cubicBezTo>
                    <a:pt x="376" y="3"/>
                    <a:pt x="375" y="3"/>
                    <a:pt x="375" y="4"/>
                  </a:cubicBezTo>
                  <a:cubicBezTo>
                    <a:pt x="374" y="4"/>
                    <a:pt x="374" y="4"/>
                    <a:pt x="373" y="4"/>
                  </a:cubicBezTo>
                  <a:cubicBezTo>
                    <a:pt x="373" y="4"/>
                    <a:pt x="373" y="4"/>
                    <a:pt x="373" y="4"/>
                  </a:cubicBezTo>
                  <a:cubicBezTo>
                    <a:pt x="373" y="5"/>
                    <a:pt x="373" y="5"/>
                    <a:pt x="373" y="5"/>
                  </a:cubicBezTo>
                  <a:cubicBezTo>
                    <a:pt x="250" y="107"/>
                    <a:pt x="250" y="107"/>
                    <a:pt x="250" y="107"/>
                  </a:cubicBezTo>
                  <a:cubicBezTo>
                    <a:pt x="263" y="120"/>
                    <a:pt x="271" y="138"/>
                    <a:pt x="271" y="158"/>
                  </a:cubicBezTo>
                  <a:cubicBezTo>
                    <a:pt x="271" y="198"/>
                    <a:pt x="238" y="230"/>
                    <a:pt x="198" y="230"/>
                  </a:cubicBezTo>
                  <a:cubicBezTo>
                    <a:pt x="174" y="230"/>
                    <a:pt x="152" y="218"/>
                    <a:pt x="139" y="199"/>
                  </a:cubicBezTo>
                  <a:cubicBezTo>
                    <a:pt x="98" y="232"/>
                    <a:pt x="98" y="232"/>
                    <a:pt x="98" y="232"/>
                  </a:cubicBezTo>
                  <a:cubicBezTo>
                    <a:pt x="7" y="308"/>
                    <a:pt x="7" y="308"/>
                    <a:pt x="7" y="308"/>
                  </a:cubicBezTo>
                  <a:cubicBezTo>
                    <a:pt x="2" y="312"/>
                    <a:pt x="0" y="317"/>
                    <a:pt x="0" y="323"/>
                  </a:cubicBezTo>
                  <a:cubicBezTo>
                    <a:pt x="0" y="328"/>
                    <a:pt x="1" y="332"/>
                    <a:pt x="4" y="336"/>
                  </a:cubicBezTo>
                  <a:cubicBezTo>
                    <a:pt x="6" y="338"/>
                    <a:pt x="8" y="340"/>
                    <a:pt x="11" y="341"/>
                  </a:cubicBezTo>
                  <a:cubicBezTo>
                    <a:pt x="12" y="342"/>
                    <a:pt x="13" y="342"/>
                    <a:pt x="14" y="342"/>
                  </a:cubicBezTo>
                  <a:cubicBezTo>
                    <a:pt x="16" y="343"/>
                    <a:pt x="17" y="343"/>
                    <a:pt x="19" y="343"/>
                  </a:cubicBezTo>
                  <a:cubicBezTo>
                    <a:pt x="19" y="343"/>
                    <a:pt x="20" y="344"/>
                    <a:pt x="20" y="344"/>
                  </a:cubicBezTo>
                  <a:cubicBezTo>
                    <a:pt x="21" y="344"/>
                    <a:pt x="23" y="343"/>
                    <a:pt x="24" y="343"/>
                  </a:cubicBezTo>
                  <a:cubicBezTo>
                    <a:pt x="25" y="343"/>
                    <a:pt x="25" y="343"/>
                    <a:pt x="26" y="342"/>
                  </a:cubicBezTo>
                  <a:cubicBezTo>
                    <a:pt x="28" y="342"/>
                    <a:pt x="31" y="341"/>
                    <a:pt x="33" y="339"/>
                  </a:cubicBezTo>
                  <a:cubicBezTo>
                    <a:pt x="80" y="300"/>
                    <a:pt x="80" y="300"/>
                    <a:pt x="80" y="300"/>
                  </a:cubicBezTo>
                  <a:cubicBezTo>
                    <a:pt x="99" y="284"/>
                    <a:pt x="99" y="284"/>
                    <a:pt x="99" y="284"/>
                  </a:cubicBezTo>
                  <a:cubicBezTo>
                    <a:pt x="99" y="532"/>
                    <a:pt x="99" y="532"/>
                    <a:pt x="99" y="532"/>
                  </a:cubicBezTo>
                  <a:cubicBezTo>
                    <a:pt x="99" y="533"/>
                    <a:pt x="99" y="535"/>
                    <a:pt x="99" y="536"/>
                  </a:cubicBezTo>
                  <a:cubicBezTo>
                    <a:pt x="99" y="536"/>
                    <a:pt x="99" y="536"/>
                    <a:pt x="100" y="536"/>
                  </a:cubicBezTo>
                  <a:cubicBezTo>
                    <a:pt x="100" y="553"/>
                    <a:pt x="106" y="569"/>
                    <a:pt x="116" y="583"/>
                  </a:cubicBezTo>
                  <a:cubicBezTo>
                    <a:pt x="118" y="588"/>
                    <a:pt x="122" y="593"/>
                    <a:pt x="128" y="595"/>
                  </a:cubicBezTo>
                  <a:cubicBezTo>
                    <a:pt x="140" y="606"/>
                    <a:pt x="155" y="613"/>
                    <a:pt x="172" y="616"/>
                  </a:cubicBezTo>
                  <a:cubicBezTo>
                    <a:pt x="172" y="616"/>
                    <a:pt x="172" y="616"/>
                    <a:pt x="172" y="616"/>
                  </a:cubicBezTo>
                  <a:cubicBezTo>
                    <a:pt x="176" y="617"/>
                    <a:pt x="180" y="617"/>
                    <a:pt x="184" y="617"/>
                  </a:cubicBezTo>
                  <a:cubicBezTo>
                    <a:pt x="184" y="617"/>
                    <a:pt x="184" y="617"/>
                    <a:pt x="184" y="617"/>
                  </a:cubicBezTo>
                  <a:cubicBezTo>
                    <a:pt x="326" y="617"/>
                    <a:pt x="326" y="617"/>
                    <a:pt x="326" y="617"/>
                  </a:cubicBezTo>
                  <a:cubicBezTo>
                    <a:pt x="326" y="617"/>
                    <a:pt x="326" y="617"/>
                    <a:pt x="326" y="617"/>
                  </a:cubicBezTo>
                  <a:cubicBezTo>
                    <a:pt x="326" y="418"/>
                    <a:pt x="326" y="418"/>
                    <a:pt x="326" y="418"/>
                  </a:cubicBezTo>
                  <a:cubicBezTo>
                    <a:pt x="326" y="409"/>
                    <a:pt x="333" y="403"/>
                    <a:pt x="341" y="403"/>
                  </a:cubicBezTo>
                  <a:cubicBezTo>
                    <a:pt x="431" y="403"/>
                    <a:pt x="431" y="403"/>
                    <a:pt x="431" y="403"/>
                  </a:cubicBezTo>
                  <a:cubicBezTo>
                    <a:pt x="440" y="403"/>
                    <a:pt x="446" y="409"/>
                    <a:pt x="446" y="418"/>
                  </a:cubicBezTo>
                  <a:cubicBezTo>
                    <a:pt x="446" y="617"/>
                    <a:pt x="446" y="617"/>
                    <a:pt x="446" y="617"/>
                  </a:cubicBezTo>
                  <a:cubicBezTo>
                    <a:pt x="446" y="617"/>
                    <a:pt x="446" y="617"/>
                    <a:pt x="446" y="617"/>
                  </a:cubicBezTo>
                  <a:cubicBezTo>
                    <a:pt x="589" y="617"/>
                    <a:pt x="589" y="617"/>
                    <a:pt x="589" y="617"/>
                  </a:cubicBezTo>
                  <a:cubicBezTo>
                    <a:pt x="589" y="617"/>
                    <a:pt x="589" y="617"/>
                    <a:pt x="589" y="617"/>
                  </a:cubicBezTo>
                  <a:cubicBezTo>
                    <a:pt x="593" y="617"/>
                    <a:pt x="597" y="617"/>
                    <a:pt x="601" y="616"/>
                  </a:cubicBezTo>
                  <a:cubicBezTo>
                    <a:pt x="600" y="616"/>
                    <a:pt x="600" y="616"/>
                    <a:pt x="600" y="616"/>
                  </a:cubicBezTo>
                  <a:cubicBezTo>
                    <a:pt x="617" y="613"/>
                    <a:pt x="633" y="606"/>
                    <a:pt x="645" y="595"/>
                  </a:cubicBezTo>
                  <a:cubicBezTo>
                    <a:pt x="650" y="593"/>
                    <a:pt x="654" y="588"/>
                    <a:pt x="656" y="583"/>
                  </a:cubicBezTo>
                  <a:cubicBezTo>
                    <a:pt x="666" y="569"/>
                    <a:pt x="672" y="553"/>
                    <a:pt x="673" y="536"/>
                  </a:cubicBezTo>
                  <a:cubicBezTo>
                    <a:pt x="673" y="536"/>
                    <a:pt x="673" y="536"/>
                    <a:pt x="673" y="536"/>
                  </a:cubicBezTo>
                  <a:cubicBezTo>
                    <a:pt x="673" y="535"/>
                    <a:pt x="674" y="533"/>
                    <a:pt x="674" y="532"/>
                  </a:cubicBezTo>
                  <a:cubicBezTo>
                    <a:pt x="674" y="284"/>
                    <a:pt x="674" y="284"/>
                    <a:pt x="674" y="284"/>
                  </a:cubicBezTo>
                  <a:cubicBezTo>
                    <a:pt x="693" y="300"/>
                    <a:pt x="693" y="300"/>
                    <a:pt x="693" y="300"/>
                  </a:cubicBezTo>
                  <a:cubicBezTo>
                    <a:pt x="740" y="339"/>
                    <a:pt x="740" y="339"/>
                    <a:pt x="740" y="339"/>
                  </a:cubicBezTo>
                  <a:cubicBezTo>
                    <a:pt x="742" y="341"/>
                    <a:pt x="744" y="342"/>
                    <a:pt x="747" y="342"/>
                  </a:cubicBezTo>
                  <a:cubicBezTo>
                    <a:pt x="747" y="343"/>
                    <a:pt x="748" y="343"/>
                    <a:pt x="749" y="343"/>
                  </a:cubicBezTo>
                  <a:cubicBezTo>
                    <a:pt x="750" y="343"/>
                    <a:pt x="751" y="344"/>
                    <a:pt x="753" y="344"/>
                  </a:cubicBezTo>
                  <a:cubicBezTo>
                    <a:pt x="753" y="344"/>
                    <a:pt x="754" y="343"/>
                    <a:pt x="754" y="343"/>
                  </a:cubicBezTo>
                  <a:cubicBezTo>
                    <a:pt x="756" y="343"/>
                    <a:pt x="757" y="343"/>
                    <a:pt x="759" y="342"/>
                  </a:cubicBezTo>
                  <a:cubicBezTo>
                    <a:pt x="760" y="342"/>
                    <a:pt x="761" y="342"/>
                    <a:pt x="762" y="341"/>
                  </a:cubicBezTo>
                  <a:cubicBezTo>
                    <a:pt x="764" y="340"/>
                    <a:pt x="767" y="338"/>
                    <a:pt x="768" y="336"/>
                  </a:cubicBezTo>
                  <a:cubicBezTo>
                    <a:pt x="772" y="332"/>
                    <a:pt x="773" y="328"/>
                    <a:pt x="773" y="323"/>
                  </a:cubicBezTo>
                  <a:cubicBezTo>
                    <a:pt x="773" y="317"/>
                    <a:pt x="771" y="312"/>
                    <a:pt x="766" y="308"/>
                  </a:cubicBezTo>
                  <a:close/>
                  <a:moveTo>
                    <a:pt x="197" y="185"/>
                  </a:moveTo>
                  <a:cubicBezTo>
                    <a:pt x="212" y="185"/>
                    <a:pt x="224" y="173"/>
                    <a:pt x="224" y="158"/>
                  </a:cubicBezTo>
                  <a:cubicBezTo>
                    <a:pt x="224" y="143"/>
                    <a:pt x="212" y="130"/>
                    <a:pt x="197" y="130"/>
                  </a:cubicBezTo>
                  <a:cubicBezTo>
                    <a:pt x="182" y="130"/>
                    <a:pt x="169" y="143"/>
                    <a:pt x="169" y="158"/>
                  </a:cubicBezTo>
                  <a:cubicBezTo>
                    <a:pt x="169" y="173"/>
                    <a:pt x="182" y="185"/>
                    <a:pt x="197" y="185"/>
                  </a:cubicBez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pic>
          <p:nvPicPr>
            <p:cNvPr id="78892" name="Picture 68" descr="Cabinet (outdoor)"/>
            <p:cNvPicPr>
              <a:picLocks noChangeAspect="1" noChangeArrowheads="1"/>
            </p:cNvPicPr>
            <p:nvPr/>
          </p:nvPicPr>
          <p:blipFill>
            <a:blip r:embed="rId3"/>
            <a:srcRect/>
            <a:stretch>
              <a:fillRect/>
            </a:stretch>
          </p:blipFill>
          <p:spPr bwMode="auto">
            <a:xfrm>
              <a:off x="3646" y="2016"/>
              <a:ext cx="197" cy="141"/>
            </a:xfrm>
            <a:prstGeom prst="rect">
              <a:avLst/>
            </a:prstGeom>
            <a:noFill/>
            <a:ln w="9525">
              <a:noFill/>
              <a:miter lim="800000"/>
              <a:headEnd/>
              <a:tailEnd/>
            </a:ln>
          </p:spPr>
        </p:pic>
        <p:sp>
          <p:nvSpPr>
            <p:cNvPr id="159" name="Freeform 93"/>
            <p:cNvSpPr>
              <a:spLocks noEditPoints="1"/>
            </p:cNvSpPr>
            <p:nvPr/>
          </p:nvSpPr>
          <p:spPr bwMode="auto">
            <a:xfrm>
              <a:off x="4254" y="1922"/>
              <a:ext cx="160" cy="295"/>
            </a:xfrm>
            <a:custGeom>
              <a:avLst/>
              <a:gdLst>
                <a:gd name="T0" fmla="*/ 2147483647 w 550"/>
                <a:gd name="T1" fmla="*/ 0 h 1033"/>
                <a:gd name="T2" fmla="*/ 2147483647 w 550"/>
                <a:gd name="T3" fmla="*/ 2147483647 h 1033"/>
                <a:gd name="T4" fmla="*/ 2147483647 w 550"/>
                <a:gd name="T5" fmla="*/ 2147483647 h 1033"/>
                <a:gd name="T6" fmla="*/ 2147483647 w 550"/>
                <a:gd name="T7" fmla="*/ 2147483647 h 1033"/>
                <a:gd name="T8" fmla="*/ 2147483647 w 550"/>
                <a:gd name="T9" fmla="*/ 2147483647 h 1033"/>
                <a:gd name="T10" fmla="*/ 2147483647 w 550"/>
                <a:gd name="T11" fmla="*/ 0 h 1033"/>
                <a:gd name="T12" fmla="*/ 2147483647 w 550"/>
                <a:gd name="T13" fmla="*/ 2147483647 h 1033"/>
                <a:gd name="T14" fmla="*/ 2147483647 w 550"/>
                <a:gd name="T15" fmla="*/ 2147483647 h 1033"/>
                <a:gd name="T16" fmla="*/ 0 w 550"/>
                <a:gd name="T17" fmla="*/ 2147483647 h 1033"/>
                <a:gd name="T18" fmla="*/ 2147483647 w 550"/>
                <a:gd name="T19" fmla="*/ 2147483647 h 1033"/>
                <a:gd name="T20" fmla="*/ 2147483647 w 550"/>
                <a:gd name="T21" fmla="*/ 2147483647 h 1033"/>
                <a:gd name="T22" fmla="*/ 2147483647 w 550"/>
                <a:gd name="T23" fmla="*/ 2147483647 h 1033"/>
                <a:gd name="T24" fmla="*/ 2147483647 w 550"/>
                <a:gd name="T25" fmla="*/ 2147483647 h 1033"/>
                <a:gd name="T26" fmla="*/ 2147483647 w 550"/>
                <a:gd name="T27" fmla="*/ 2147483647 h 1033"/>
                <a:gd name="T28" fmla="*/ 2147483647 w 550"/>
                <a:gd name="T29" fmla="*/ 2147483647 h 1033"/>
                <a:gd name="T30" fmla="*/ 2147483647 w 550"/>
                <a:gd name="T31" fmla="*/ 2147483647 h 1033"/>
                <a:gd name="T32" fmla="*/ 2147483647 w 550"/>
                <a:gd name="T33" fmla="*/ 2147483647 h 1033"/>
                <a:gd name="T34" fmla="*/ 2147483647 w 550"/>
                <a:gd name="T35" fmla="*/ 2147483647 h 1033"/>
                <a:gd name="T36" fmla="*/ 2147483647 w 550"/>
                <a:gd name="T37" fmla="*/ 2147483647 h 1033"/>
                <a:gd name="T38" fmla="*/ 2147483647 w 550"/>
                <a:gd name="T39" fmla="*/ 2147483647 h 1033"/>
                <a:gd name="T40" fmla="*/ 2147483647 w 550"/>
                <a:gd name="T41" fmla="*/ 2147483647 h 1033"/>
                <a:gd name="T42" fmla="*/ 2147483647 w 550"/>
                <a:gd name="T43" fmla="*/ 2147483647 h 1033"/>
                <a:gd name="T44" fmla="*/ 2147483647 w 550"/>
                <a:gd name="T45" fmla="*/ 2147483647 h 1033"/>
                <a:gd name="T46" fmla="*/ 2147483647 w 550"/>
                <a:gd name="T47" fmla="*/ 2147483647 h 1033"/>
                <a:gd name="T48" fmla="*/ 2147483647 w 550"/>
                <a:gd name="T49" fmla="*/ 2147483647 h 1033"/>
                <a:gd name="T50" fmla="*/ 2147483647 w 550"/>
                <a:gd name="T51" fmla="*/ 2147483647 h 1033"/>
                <a:gd name="T52" fmla="*/ 2147483647 w 550"/>
                <a:gd name="T53" fmla="*/ 2147483647 h 1033"/>
                <a:gd name="T54" fmla="*/ 2147483647 w 550"/>
                <a:gd name="T55" fmla="*/ 2147483647 h 1033"/>
                <a:gd name="T56" fmla="*/ 2147483647 w 550"/>
                <a:gd name="T57" fmla="*/ 2147483647 h 1033"/>
                <a:gd name="T58" fmla="*/ 2147483647 w 550"/>
                <a:gd name="T59" fmla="*/ 2147483647 h 1033"/>
                <a:gd name="T60" fmla="*/ 2147483647 w 550"/>
                <a:gd name="T61" fmla="*/ 2147483647 h 1033"/>
                <a:gd name="T62" fmla="*/ 2147483647 w 550"/>
                <a:gd name="T63" fmla="*/ 2147483647 h 1033"/>
                <a:gd name="T64" fmla="*/ 2147483647 w 550"/>
                <a:gd name="T65" fmla="*/ 2147483647 h 1033"/>
                <a:gd name="T66" fmla="*/ 2147483647 w 550"/>
                <a:gd name="T67" fmla="*/ 2147483647 h 1033"/>
                <a:gd name="T68" fmla="*/ 2147483647 w 550"/>
                <a:gd name="T69" fmla="*/ 2147483647 h 1033"/>
                <a:gd name="T70" fmla="*/ 2147483647 w 550"/>
                <a:gd name="T71" fmla="*/ 2147483647 h 10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0"/>
                <a:gd name="T109" fmla="*/ 0 h 1033"/>
                <a:gd name="T110" fmla="*/ 550 w 550"/>
                <a:gd name="T111" fmla="*/ 1033 h 10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0" h="1033">
                  <a:moveTo>
                    <a:pt x="508" y="0"/>
                  </a:moveTo>
                  <a:cubicBezTo>
                    <a:pt x="214" y="0"/>
                    <a:pt x="214" y="0"/>
                    <a:pt x="214" y="0"/>
                  </a:cubicBezTo>
                  <a:cubicBezTo>
                    <a:pt x="191" y="0"/>
                    <a:pt x="172" y="18"/>
                    <a:pt x="172" y="41"/>
                  </a:cubicBezTo>
                  <a:cubicBezTo>
                    <a:pt x="172" y="47"/>
                    <a:pt x="172" y="47"/>
                    <a:pt x="172" y="47"/>
                  </a:cubicBezTo>
                  <a:cubicBezTo>
                    <a:pt x="351" y="47"/>
                    <a:pt x="351" y="47"/>
                    <a:pt x="351" y="47"/>
                  </a:cubicBezTo>
                  <a:cubicBezTo>
                    <a:pt x="380" y="49"/>
                    <a:pt x="391" y="54"/>
                    <a:pt x="392" y="86"/>
                  </a:cubicBezTo>
                  <a:cubicBezTo>
                    <a:pt x="392" y="1006"/>
                    <a:pt x="392" y="1006"/>
                    <a:pt x="392" y="1006"/>
                  </a:cubicBezTo>
                  <a:cubicBezTo>
                    <a:pt x="392" y="1016"/>
                    <a:pt x="387" y="1025"/>
                    <a:pt x="379" y="1031"/>
                  </a:cubicBezTo>
                  <a:cubicBezTo>
                    <a:pt x="508" y="1031"/>
                    <a:pt x="508" y="1031"/>
                    <a:pt x="508" y="1031"/>
                  </a:cubicBezTo>
                  <a:cubicBezTo>
                    <a:pt x="531" y="1031"/>
                    <a:pt x="550" y="1019"/>
                    <a:pt x="550" y="996"/>
                  </a:cubicBezTo>
                  <a:cubicBezTo>
                    <a:pt x="550" y="41"/>
                    <a:pt x="550" y="41"/>
                    <a:pt x="550" y="41"/>
                  </a:cubicBezTo>
                  <a:cubicBezTo>
                    <a:pt x="550" y="18"/>
                    <a:pt x="531" y="0"/>
                    <a:pt x="508" y="0"/>
                  </a:cubicBezTo>
                  <a:close/>
                  <a:moveTo>
                    <a:pt x="320" y="78"/>
                  </a:moveTo>
                  <a:cubicBezTo>
                    <a:pt x="100" y="78"/>
                    <a:pt x="100" y="78"/>
                    <a:pt x="100" y="78"/>
                  </a:cubicBezTo>
                  <a:cubicBezTo>
                    <a:pt x="109" y="89"/>
                    <a:pt x="114" y="104"/>
                    <a:pt x="114" y="119"/>
                  </a:cubicBezTo>
                  <a:cubicBezTo>
                    <a:pt x="114" y="158"/>
                    <a:pt x="81" y="191"/>
                    <a:pt x="42" y="191"/>
                  </a:cubicBezTo>
                  <a:cubicBezTo>
                    <a:pt x="26" y="191"/>
                    <a:pt x="12" y="185"/>
                    <a:pt x="0" y="176"/>
                  </a:cubicBezTo>
                  <a:cubicBezTo>
                    <a:pt x="0" y="991"/>
                    <a:pt x="0" y="991"/>
                    <a:pt x="0" y="991"/>
                  </a:cubicBezTo>
                  <a:cubicBezTo>
                    <a:pt x="0" y="1014"/>
                    <a:pt x="18" y="1033"/>
                    <a:pt x="41" y="1033"/>
                  </a:cubicBezTo>
                  <a:cubicBezTo>
                    <a:pt x="313" y="1033"/>
                    <a:pt x="313" y="1033"/>
                    <a:pt x="313" y="1033"/>
                  </a:cubicBezTo>
                  <a:cubicBezTo>
                    <a:pt x="335" y="1033"/>
                    <a:pt x="354" y="1014"/>
                    <a:pt x="354" y="991"/>
                  </a:cubicBezTo>
                  <a:cubicBezTo>
                    <a:pt x="354" y="119"/>
                    <a:pt x="354" y="119"/>
                    <a:pt x="354" y="119"/>
                  </a:cubicBezTo>
                  <a:cubicBezTo>
                    <a:pt x="354" y="96"/>
                    <a:pt x="342" y="78"/>
                    <a:pt x="320" y="78"/>
                  </a:cubicBezTo>
                  <a:close/>
                  <a:moveTo>
                    <a:pt x="42" y="146"/>
                  </a:moveTo>
                  <a:cubicBezTo>
                    <a:pt x="57" y="146"/>
                    <a:pt x="70" y="133"/>
                    <a:pt x="70" y="118"/>
                  </a:cubicBezTo>
                  <a:cubicBezTo>
                    <a:pt x="70" y="103"/>
                    <a:pt x="57" y="91"/>
                    <a:pt x="42" y="91"/>
                  </a:cubicBezTo>
                  <a:cubicBezTo>
                    <a:pt x="27" y="91"/>
                    <a:pt x="15" y="103"/>
                    <a:pt x="15" y="118"/>
                  </a:cubicBezTo>
                  <a:cubicBezTo>
                    <a:pt x="15" y="133"/>
                    <a:pt x="27" y="146"/>
                    <a:pt x="42" y="146"/>
                  </a:cubicBezTo>
                  <a:close/>
                  <a:moveTo>
                    <a:pt x="265" y="286"/>
                  </a:moveTo>
                  <a:cubicBezTo>
                    <a:pt x="215" y="286"/>
                    <a:pt x="215" y="286"/>
                    <a:pt x="215" y="286"/>
                  </a:cubicBezTo>
                  <a:cubicBezTo>
                    <a:pt x="215" y="219"/>
                    <a:pt x="215" y="219"/>
                    <a:pt x="215" y="219"/>
                  </a:cubicBezTo>
                  <a:cubicBezTo>
                    <a:pt x="265" y="219"/>
                    <a:pt x="265" y="219"/>
                    <a:pt x="265" y="219"/>
                  </a:cubicBezTo>
                  <a:lnTo>
                    <a:pt x="265" y="286"/>
                  </a:lnTo>
                  <a:close/>
                  <a:moveTo>
                    <a:pt x="147" y="407"/>
                  </a:moveTo>
                  <a:cubicBezTo>
                    <a:pt x="98" y="407"/>
                    <a:pt x="98" y="407"/>
                    <a:pt x="98" y="407"/>
                  </a:cubicBezTo>
                  <a:cubicBezTo>
                    <a:pt x="98" y="339"/>
                    <a:pt x="98" y="339"/>
                    <a:pt x="98" y="339"/>
                  </a:cubicBezTo>
                  <a:cubicBezTo>
                    <a:pt x="147" y="339"/>
                    <a:pt x="147" y="339"/>
                    <a:pt x="147" y="339"/>
                  </a:cubicBezTo>
                  <a:lnTo>
                    <a:pt x="147" y="407"/>
                  </a:lnTo>
                  <a:close/>
                  <a:moveTo>
                    <a:pt x="265" y="407"/>
                  </a:moveTo>
                  <a:cubicBezTo>
                    <a:pt x="215" y="407"/>
                    <a:pt x="215" y="407"/>
                    <a:pt x="215" y="407"/>
                  </a:cubicBezTo>
                  <a:cubicBezTo>
                    <a:pt x="215" y="339"/>
                    <a:pt x="215" y="339"/>
                    <a:pt x="215" y="339"/>
                  </a:cubicBezTo>
                  <a:cubicBezTo>
                    <a:pt x="265" y="339"/>
                    <a:pt x="265" y="339"/>
                    <a:pt x="265" y="339"/>
                  </a:cubicBezTo>
                  <a:lnTo>
                    <a:pt x="265" y="407"/>
                  </a:lnTo>
                  <a:close/>
                  <a:moveTo>
                    <a:pt x="147" y="528"/>
                  </a:moveTo>
                  <a:cubicBezTo>
                    <a:pt x="98" y="528"/>
                    <a:pt x="98" y="528"/>
                    <a:pt x="98" y="528"/>
                  </a:cubicBezTo>
                  <a:cubicBezTo>
                    <a:pt x="98" y="460"/>
                    <a:pt x="98" y="460"/>
                    <a:pt x="98" y="460"/>
                  </a:cubicBezTo>
                  <a:cubicBezTo>
                    <a:pt x="147" y="460"/>
                    <a:pt x="147" y="460"/>
                    <a:pt x="147" y="460"/>
                  </a:cubicBezTo>
                  <a:lnTo>
                    <a:pt x="147" y="528"/>
                  </a:lnTo>
                  <a:close/>
                  <a:moveTo>
                    <a:pt x="147" y="649"/>
                  </a:moveTo>
                  <a:cubicBezTo>
                    <a:pt x="98" y="649"/>
                    <a:pt x="98" y="649"/>
                    <a:pt x="98" y="649"/>
                  </a:cubicBezTo>
                  <a:cubicBezTo>
                    <a:pt x="98" y="581"/>
                    <a:pt x="98" y="581"/>
                    <a:pt x="98" y="581"/>
                  </a:cubicBezTo>
                  <a:cubicBezTo>
                    <a:pt x="147" y="581"/>
                    <a:pt x="147" y="581"/>
                    <a:pt x="147" y="581"/>
                  </a:cubicBezTo>
                  <a:lnTo>
                    <a:pt x="147" y="649"/>
                  </a:lnTo>
                  <a:close/>
                  <a:moveTo>
                    <a:pt x="147" y="885"/>
                  </a:moveTo>
                  <a:cubicBezTo>
                    <a:pt x="98" y="885"/>
                    <a:pt x="98" y="885"/>
                    <a:pt x="98" y="885"/>
                  </a:cubicBezTo>
                  <a:cubicBezTo>
                    <a:pt x="98" y="818"/>
                    <a:pt x="98" y="818"/>
                    <a:pt x="98" y="818"/>
                  </a:cubicBezTo>
                  <a:cubicBezTo>
                    <a:pt x="147" y="818"/>
                    <a:pt x="147" y="818"/>
                    <a:pt x="147" y="818"/>
                  </a:cubicBezTo>
                  <a:lnTo>
                    <a:pt x="147" y="885"/>
                  </a:lnTo>
                  <a:close/>
                  <a:moveTo>
                    <a:pt x="496" y="279"/>
                  </a:moveTo>
                  <a:cubicBezTo>
                    <a:pt x="446" y="279"/>
                    <a:pt x="446" y="279"/>
                    <a:pt x="446" y="279"/>
                  </a:cubicBezTo>
                  <a:cubicBezTo>
                    <a:pt x="446" y="211"/>
                    <a:pt x="446" y="211"/>
                    <a:pt x="446" y="211"/>
                  </a:cubicBezTo>
                  <a:cubicBezTo>
                    <a:pt x="496" y="211"/>
                    <a:pt x="496" y="211"/>
                    <a:pt x="496" y="211"/>
                  </a:cubicBezTo>
                  <a:lnTo>
                    <a:pt x="496" y="279"/>
                  </a:lnTo>
                  <a:close/>
                  <a:moveTo>
                    <a:pt x="496" y="520"/>
                  </a:moveTo>
                  <a:cubicBezTo>
                    <a:pt x="446" y="520"/>
                    <a:pt x="446" y="520"/>
                    <a:pt x="446" y="520"/>
                  </a:cubicBezTo>
                  <a:cubicBezTo>
                    <a:pt x="446" y="453"/>
                    <a:pt x="446" y="453"/>
                    <a:pt x="446" y="453"/>
                  </a:cubicBezTo>
                  <a:cubicBezTo>
                    <a:pt x="496" y="453"/>
                    <a:pt x="496" y="453"/>
                    <a:pt x="496" y="453"/>
                  </a:cubicBezTo>
                  <a:lnTo>
                    <a:pt x="496" y="520"/>
                  </a:lnTo>
                  <a:close/>
                  <a:moveTo>
                    <a:pt x="496" y="757"/>
                  </a:moveTo>
                  <a:cubicBezTo>
                    <a:pt x="446" y="757"/>
                    <a:pt x="446" y="757"/>
                    <a:pt x="446" y="757"/>
                  </a:cubicBezTo>
                  <a:cubicBezTo>
                    <a:pt x="446" y="690"/>
                    <a:pt x="446" y="690"/>
                    <a:pt x="446" y="690"/>
                  </a:cubicBezTo>
                  <a:cubicBezTo>
                    <a:pt x="496" y="690"/>
                    <a:pt x="496" y="690"/>
                    <a:pt x="496" y="690"/>
                  </a:cubicBezTo>
                  <a:lnTo>
                    <a:pt x="496" y="757"/>
                  </a:lnTo>
                  <a:close/>
                </a:path>
              </a:pathLst>
            </a:custGeom>
            <a:solidFill>
              <a:srgbClr val="6F6F6F"/>
            </a:solidFill>
            <a:ln w="9525">
              <a:noFill/>
              <a:round/>
              <a:headEnd/>
              <a:tailEnd/>
            </a:ln>
          </p:spPr>
          <p:txBody>
            <a:bodyPr lIns="0" tIns="0" rIns="0" bIns="0"/>
            <a:lstStyle/>
            <a:p>
              <a:pPr>
                <a:defRPr/>
              </a:pPr>
              <a:endParaRPr lang="en-US">
                <a:latin typeface="+mn-lt"/>
                <a:cs typeface="Arial" pitchFamily="34" charset="0"/>
              </a:endParaRPr>
            </a:p>
          </p:txBody>
        </p:sp>
        <p:pic>
          <p:nvPicPr>
            <p:cNvPr id="78894" name="Picture 68" descr="Cabinet (outdoor)"/>
            <p:cNvPicPr>
              <a:picLocks noChangeAspect="1" noChangeArrowheads="1"/>
            </p:cNvPicPr>
            <p:nvPr/>
          </p:nvPicPr>
          <p:blipFill>
            <a:blip r:embed="rId3"/>
            <a:srcRect/>
            <a:stretch>
              <a:fillRect/>
            </a:stretch>
          </p:blipFill>
          <p:spPr bwMode="auto">
            <a:xfrm>
              <a:off x="4217" y="2375"/>
              <a:ext cx="198" cy="141"/>
            </a:xfrm>
            <a:prstGeom prst="rect">
              <a:avLst/>
            </a:prstGeom>
            <a:noFill/>
            <a:ln w="9525">
              <a:noFill/>
              <a:miter lim="800000"/>
              <a:headEnd/>
              <a:tailEnd/>
            </a:ln>
          </p:spPr>
        </p:pic>
        <p:grpSp>
          <p:nvGrpSpPr>
            <p:cNvPr id="78895" name="Groupe 52"/>
            <p:cNvGrpSpPr>
              <a:grpSpLocks/>
            </p:cNvGrpSpPr>
            <p:nvPr/>
          </p:nvGrpSpPr>
          <p:grpSpPr bwMode="auto">
            <a:xfrm>
              <a:off x="4865" y="2423"/>
              <a:ext cx="93" cy="109"/>
              <a:chOff x="5187819" y="3534014"/>
              <a:chExt cx="203200" cy="240030"/>
            </a:xfrm>
          </p:grpSpPr>
          <p:sp>
            <p:nvSpPr>
              <p:cNvPr id="165" name="Freeform 78"/>
              <p:cNvSpPr>
                <a:spLocks noEditPoints="1"/>
              </p:cNvSpPr>
              <p:nvPr/>
            </p:nvSpPr>
            <p:spPr bwMode="auto">
              <a:xfrm>
                <a:off x="5187761" y="3533770"/>
                <a:ext cx="203463" cy="240606"/>
              </a:xfrm>
              <a:custGeom>
                <a:avLst/>
                <a:gdLst>
                  <a:gd name="T0" fmla="*/ 2147483647 w 268"/>
                  <a:gd name="T1" fmla="*/ 2147483647 h 317"/>
                  <a:gd name="T2" fmla="*/ 2147483647 w 268"/>
                  <a:gd name="T3" fmla="*/ 2147483647 h 317"/>
                  <a:gd name="T4" fmla="*/ 2147483647 w 268"/>
                  <a:gd name="T5" fmla="*/ 2147483647 h 317"/>
                  <a:gd name="T6" fmla="*/ 2147483647 w 268"/>
                  <a:gd name="T7" fmla="*/ 2147483647 h 317"/>
                  <a:gd name="T8" fmla="*/ 2147483647 w 268"/>
                  <a:gd name="T9" fmla="*/ 2147483647 h 317"/>
                  <a:gd name="T10" fmla="*/ 2147483647 w 268"/>
                  <a:gd name="T11" fmla="*/ 2147483647 h 317"/>
                  <a:gd name="T12" fmla="*/ 2147483647 w 268"/>
                  <a:gd name="T13" fmla="*/ 2147483647 h 317"/>
                  <a:gd name="T14" fmla="*/ 2147483647 w 268"/>
                  <a:gd name="T15" fmla="*/ 2147483647 h 317"/>
                  <a:gd name="T16" fmla="*/ 2147483647 w 268"/>
                  <a:gd name="T17" fmla="*/ 2147483647 h 317"/>
                  <a:gd name="T18" fmla="*/ 2147483647 w 268"/>
                  <a:gd name="T19" fmla="*/ 2147483647 h 317"/>
                  <a:gd name="T20" fmla="*/ 2147483647 w 268"/>
                  <a:gd name="T21" fmla="*/ 0 h 317"/>
                  <a:gd name="T22" fmla="*/ 2147483647 w 268"/>
                  <a:gd name="T23" fmla="*/ 0 h 317"/>
                  <a:gd name="T24" fmla="*/ 2147483647 w 268"/>
                  <a:gd name="T25" fmla="*/ 2147483647 h 317"/>
                  <a:gd name="T26" fmla="*/ 2147483647 w 268"/>
                  <a:gd name="T27" fmla="*/ 2147483647 h 317"/>
                  <a:gd name="T28" fmla="*/ 0 w 268"/>
                  <a:gd name="T29" fmla="*/ 2147483647 h 317"/>
                  <a:gd name="T30" fmla="*/ 0 w 268"/>
                  <a:gd name="T31" fmla="*/ 2147483647 h 317"/>
                  <a:gd name="T32" fmla="*/ 2147483647 w 268"/>
                  <a:gd name="T33" fmla="*/ 2147483647 h 317"/>
                  <a:gd name="T34" fmla="*/ 2147483647 w 268"/>
                  <a:gd name="T35" fmla="*/ 2147483647 h 317"/>
                  <a:gd name="T36" fmla="*/ 2147483647 w 268"/>
                  <a:gd name="T37" fmla="*/ 2147483647 h 317"/>
                  <a:gd name="T38" fmla="*/ 2147483647 w 268"/>
                  <a:gd name="T39" fmla="*/ 2147483647 h 317"/>
                  <a:gd name="T40" fmla="*/ 2147483647 w 268"/>
                  <a:gd name="T41" fmla="*/ 2147483647 h 317"/>
                  <a:gd name="T42" fmla="*/ 2147483647 w 268"/>
                  <a:gd name="T43" fmla="*/ 2147483647 h 3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8"/>
                  <a:gd name="T67" fmla="*/ 0 h 317"/>
                  <a:gd name="T68" fmla="*/ 268 w 268"/>
                  <a:gd name="T69" fmla="*/ 317 h 3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8" h="317">
                    <a:moveTo>
                      <a:pt x="36" y="58"/>
                    </a:moveTo>
                    <a:cubicBezTo>
                      <a:pt x="51" y="58"/>
                      <a:pt x="63" y="46"/>
                      <a:pt x="63" y="31"/>
                    </a:cubicBezTo>
                    <a:cubicBezTo>
                      <a:pt x="63" y="15"/>
                      <a:pt x="51" y="3"/>
                      <a:pt x="36" y="3"/>
                    </a:cubicBezTo>
                    <a:cubicBezTo>
                      <a:pt x="21" y="3"/>
                      <a:pt x="8" y="15"/>
                      <a:pt x="8" y="31"/>
                    </a:cubicBezTo>
                    <a:cubicBezTo>
                      <a:pt x="8" y="46"/>
                      <a:pt x="21" y="58"/>
                      <a:pt x="36" y="58"/>
                    </a:cubicBezTo>
                    <a:close/>
                    <a:moveTo>
                      <a:pt x="164" y="293"/>
                    </a:moveTo>
                    <a:cubicBezTo>
                      <a:pt x="164" y="276"/>
                      <a:pt x="164" y="276"/>
                      <a:pt x="164" y="276"/>
                    </a:cubicBezTo>
                    <a:cubicBezTo>
                      <a:pt x="225" y="276"/>
                      <a:pt x="225" y="276"/>
                      <a:pt x="225" y="276"/>
                    </a:cubicBezTo>
                    <a:cubicBezTo>
                      <a:pt x="249" y="276"/>
                      <a:pt x="268" y="253"/>
                      <a:pt x="268" y="225"/>
                    </a:cubicBezTo>
                    <a:cubicBezTo>
                      <a:pt x="268" y="51"/>
                      <a:pt x="268" y="51"/>
                      <a:pt x="268" y="51"/>
                    </a:cubicBezTo>
                    <a:cubicBezTo>
                      <a:pt x="268" y="23"/>
                      <a:pt x="249" y="0"/>
                      <a:pt x="225" y="0"/>
                    </a:cubicBezTo>
                    <a:cubicBezTo>
                      <a:pt x="103" y="0"/>
                      <a:pt x="103" y="0"/>
                      <a:pt x="103" y="0"/>
                    </a:cubicBezTo>
                    <a:cubicBezTo>
                      <a:pt x="107" y="9"/>
                      <a:pt x="109" y="19"/>
                      <a:pt x="109" y="30"/>
                    </a:cubicBezTo>
                    <a:cubicBezTo>
                      <a:pt x="109" y="69"/>
                      <a:pt x="77" y="102"/>
                      <a:pt x="38" y="102"/>
                    </a:cubicBezTo>
                    <a:cubicBezTo>
                      <a:pt x="24" y="102"/>
                      <a:pt x="11" y="97"/>
                      <a:pt x="0" y="91"/>
                    </a:cubicBezTo>
                    <a:cubicBezTo>
                      <a:pt x="0" y="225"/>
                      <a:pt x="0" y="225"/>
                      <a:pt x="0" y="225"/>
                    </a:cubicBezTo>
                    <a:cubicBezTo>
                      <a:pt x="0" y="253"/>
                      <a:pt x="19" y="276"/>
                      <a:pt x="43" y="276"/>
                    </a:cubicBezTo>
                    <a:cubicBezTo>
                      <a:pt x="111" y="276"/>
                      <a:pt x="111" y="276"/>
                      <a:pt x="111" y="276"/>
                    </a:cubicBezTo>
                    <a:cubicBezTo>
                      <a:pt x="111" y="295"/>
                      <a:pt x="111" y="295"/>
                      <a:pt x="111" y="295"/>
                    </a:cubicBezTo>
                    <a:cubicBezTo>
                      <a:pt x="111" y="295"/>
                      <a:pt x="111" y="317"/>
                      <a:pt x="126" y="317"/>
                    </a:cubicBezTo>
                    <a:cubicBezTo>
                      <a:pt x="147" y="317"/>
                      <a:pt x="147" y="317"/>
                      <a:pt x="147" y="317"/>
                    </a:cubicBezTo>
                    <a:cubicBezTo>
                      <a:pt x="164" y="317"/>
                      <a:pt x="164" y="293"/>
                      <a:pt x="164" y="293"/>
                    </a:cubicBezTo>
                    <a:close/>
                  </a:path>
                </a:pathLst>
              </a:custGeom>
              <a:solidFill>
                <a:schemeClr val="tx1">
                  <a:lumMod val="65000"/>
                  <a:lumOff val="35000"/>
                </a:schemeClr>
              </a:solidFill>
              <a:ln w="9525">
                <a:noFill/>
                <a:round/>
                <a:headEnd/>
                <a:tailEnd/>
              </a:ln>
            </p:spPr>
            <p:txBody>
              <a:bodyPr/>
              <a:lstStyle/>
              <a:p>
                <a:pPr>
                  <a:defRPr/>
                </a:pPr>
                <a:endParaRPr lang="en-US">
                  <a:latin typeface="+mn-lt"/>
                  <a:cs typeface="Arial" pitchFamily="34" charset="0"/>
                </a:endParaRPr>
              </a:p>
            </p:txBody>
          </p:sp>
          <p:sp>
            <p:nvSpPr>
              <p:cNvPr id="166" name="Rectangle 165"/>
              <p:cNvSpPr/>
              <p:nvPr/>
            </p:nvSpPr>
            <p:spPr>
              <a:xfrm>
                <a:off x="5321749" y="3533770"/>
                <a:ext cx="27294" cy="20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8898" name="Picture 120"/>
            <p:cNvPicPr>
              <a:picLocks noChangeAspect="1" noChangeArrowheads="1"/>
            </p:cNvPicPr>
            <p:nvPr/>
          </p:nvPicPr>
          <p:blipFill>
            <a:blip r:embed="rId6"/>
            <a:srcRect/>
            <a:stretch>
              <a:fillRect/>
            </a:stretch>
          </p:blipFill>
          <p:spPr bwMode="auto">
            <a:xfrm>
              <a:off x="3391" y="2211"/>
              <a:ext cx="153" cy="4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ctrTitle" idx="4294967295"/>
          </p:nvPr>
        </p:nvSpPr>
        <p:spPr>
          <a:xfrm>
            <a:off x="720725" y="0"/>
            <a:ext cx="7702550" cy="914400"/>
          </a:xfrm>
        </p:spPr>
        <p:txBody>
          <a:bodyPr lIns="0" tIns="180000" rIns="0" bIns="180000" anchor="b"/>
          <a:lstStyle/>
          <a:p>
            <a:pPr eaLnBrk="1" hangingPunct="1"/>
            <a:r>
              <a:rPr lang="en-GB" sz="3200" b="1" smtClean="0">
                <a:solidFill>
                  <a:schemeClr val="bg1"/>
                </a:solidFill>
                <a:cs typeface="Arial" charset="0"/>
              </a:rPr>
              <a:t>FTTH is a broadband service enabler</a:t>
            </a:r>
          </a:p>
        </p:txBody>
      </p:sp>
      <p:sp>
        <p:nvSpPr>
          <p:cNvPr id="57346" name="Sous-titre 2"/>
          <p:cNvSpPr>
            <a:spLocks noGrp="1"/>
          </p:cNvSpPr>
          <p:nvPr>
            <p:ph type="subTitle" idx="4294967295"/>
          </p:nvPr>
        </p:nvSpPr>
        <p:spPr>
          <a:xfrm>
            <a:off x="631825" y="4953000"/>
            <a:ext cx="4549775" cy="1295400"/>
          </a:xfrm>
        </p:spPr>
        <p:txBody>
          <a:bodyPr lIns="0" tIns="252000" rIns="0" bIns="252000"/>
          <a:lstStyle/>
          <a:p>
            <a:pPr marL="0" indent="0" algn="ctr" defTabSz="457200" eaLnBrk="1" hangingPunct="1">
              <a:buFont typeface="Arial" charset="0"/>
              <a:buNone/>
            </a:pPr>
            <a:r>
              <a:rPr lang="en-GB" sz="2000" b="1" smtClean="0">
                <a:cs typeface="Arial" charset="0"/>
              </a:rPr>
              <a:t>FTTH improves the way </a:t>
            </a:r>
          </a:p>
          <a:p>
            <a:pPr marL="0" indent="0" algn="ctr" defTabSz="457200" eaLnBrk="1" hangingPunct="1">
              <a:buFont typeface="Arial" charset="0"/>
              <a:buNone/>
            </a:pPr>
            <a:r>
              <a:rPr lang="en-GB" sz="2000" b="1" smtClean="0">
                <a:cs typeface="Arial" charset="0"/>
              </a:rPr>
              <a:t>people live and work with symmetry and speed </a:t>
            </a:r>
          </a:p>
          <a:p>
            <a:pPr marL="0" indent="0" algn="ctr" defTabSz="457200" eaLnBrk="1" hangingPunct="1">
              <a:buFont typeface="Arial" charset="0"/>
              <a:buNone/>
            </a:pPr>
            <a:r>
              <a:rPr lang="en-GB" sz="2000" b="1" smtClean="0">
                <a:cs typeface="Arial" charset="0"/>
              </a:rPr>
              <a:t>and interactivity</a:t>
            </a:r>
          </a:p>
          <a:p>
            <a:pPr marL="0" indent="0" algn="ctr" defTabSz="457200" eaLnBrk="1" hangingPunct="1">
              <a:buFont typeface="Arial" charset="0"/>
              <a:buNone/>
            </a:pPr>
            <a:endParaRPr lang="en-GB" sz="2000" b="1" smtClean="0">
              <a:cs typeface="Arial" charset="0"/>
            </a:endParaRPr>
          </a:p>
        </p:txBody>
      </p:sp>
      <p:sp>
        <p:nvSpPr>
          <p:cNvPr id="57347" name="Espace réservé du texte 3"/>
          <p:cNvSpPr>
            <a:spLocks noGrp="1"/>
          </p:cNvSpPr>
          <p:nvPr>
            <p:ph type="body" sz="quarter" idx="4294967295"/>
          </p:nvPr>
        </p:nvSpPr>
        <p:spPr>
          <a:xfrm>
            <a:off x="254000" y="1371600"/>
            <a:ext cx="6223000" cy="2438400"/>
          </a:xfrm>
        </p:spPr>
        <p:txBody>
          <a:bodyPr/>
          <a:lstStyle/>
          <a:p>
            <a:pPr defTabSz="457200" eaLnBrk="1" hangingPunct="1">
              <a:buFont typeface="Arial" charset="0"/>
              <a:buNone/>
            </a:pPr>
            <a:endParaRPr lang="en-GB" sz="2800" b="1" i="1" smtClean="0">
              <a:cs typeface="Arial" charset="0"/>
            </a:endParaRPr>
          </a:p>
          <a:p>
            <a:pPr defTabSz="457200" eaLnBrk="1" hangingPunct="1">
              <a:buFont typeface="Arial" charset="0"/>
              <a:buNone/>
            </a:pPr>
            <a:r>
              <a:rPr lang="en-GB" sz="2000" smtClean="0">
                <a:solidFill>
                  <a:srgbClr val="0086CB"/>
                </a:solidFill>
                <a:cs typeface="Arial" charset="0"/>
              </a:rPr>
              <a:t>  </a:t>
            </a:r>
            <a:r>
              <a:rPr lang="en-GB" sz="2400" b="1" smtClean="0">
                <a:cs typeface="Arial" charset="0"/>
              </a:rPr>
              <a:t>Real speed</a:t>
            </a:r>
          </a:p>
          <a:p>
            <a:pPr lvl="1" defTabSz="457200" eaLnBrk="1" hangingPunct="1">
              <a:buFont typeface="Arial" charset="0"/>
              <a:buNone/>
            </a:pPr>
            <a:r>
              <a:rPr lang="en-GB" sz="1800" b="1" smtClean="0">
                <a:solidFill>
                  <a:srgbClr val="909093"/>
                </a:solidFill>
                <a:cs typeface="Arial" charset="0"/>
              </a:rPr>
              <a:t>Download of 6.5 Gbyte DVD-film:</a:t>
            </a:r>
          </a:p>
          <a:p>
            <a:pPr lvl="1" defTabSz="457200" eaLnBrk="1" hangingPunct="1">
              <a:buFont typeface="Arial" charset="0"/>
              <a:buNone/>
            </a:pPr>
            <a:r>
              <a:rPr lang="en-GB" sz="1800" b="1" smtClean="0">
                <a:solidFill>
                  <a:srgbClr val="909093"/>
                </a:solidFill>
                <a:cs typeface="Arial" charset="0"/>
              </a:rPr>
              <a:t>10 Mbit/s DSL: 1.44 hours</a:t>
            </a:r>
          </a:p>
          <a:p>
            <a:pPr lvl="1" defTabSz="457200" eaLnBrk="1" hangingPunct="1">
              <a:buFont typeface="Arial" charset="0"/>
              <a:buNone/>
            </a:pPr>
            <a:r>
              <a:rPr lang="en-GB" sz="1800" b="1" smtClean="0">
                <a:solidFill>
                  <a:srgbClr val="909093"/>
                </a:solidFill>
                <a:cs typeface="Arial" charset="0"/>
              </a:rPr>
              <a:t>100 Mbit/s FTTH: 8.6 min</a:t>
            </a:r>
          </a:p>
          <a:p>
            <a:pPr algn="ctr" defTabSz="457200" eaLnBrk="1" hangingPunct="1">
              <a:buFont typeface="Arial" charset="0"/>
              <a:buNone/>
            </a:pPr>
            <a:r>
              <a:rPr lang="en-GB" b="1" smtClean="0">
                <a:solidFill>
                  <a:srgbClr val="0086CB"/>
                </a:solidFill>
                <a:cs typeface="Arial" charset="0"/>
              </a:rPr>
              <a:t>=</a:t>
            </a:r>
          </a:p>
          <a:p>
            <a:pPr algn="ctr" defTabSz="457200" eaLnBrk="1" hangingPunct="1">
              <a:buFont typeface="Arial" charset="0"/>
              <a:buNone/>
            </a:pPr>
            <a:r>
              <a:rPr lang="en-GB" sz="2400" smtClean="0">
                <a:solidFill>
                  <a:srgbClr val="0086CB"/>
                </a:solidFill>
                <a:cs typeface="Arial" charset="0"/>
              </a:rPr>
              <a:t> INTERACTIVITY</a:t>
            </a:r>
          </a:p>
          <a:p>
            <a:pPr algn="ctr" defTabSz="457200" eaLnBrk="1" hangingPunct="1">
              <a:buFont typeface="Arial" charset="0"/>
              <a:buNone/>
            </a:pPr>
            <a:endParaRPr lang="en-GB" sz="800" smtClean="0">
              <a:solidFill>
                <a:srgbClr val="0086CB"/>
              </a:solidFill>
              <a:cs typeface="Arial" charset="0"/>
            </a:endParaRPr>
          </a:p>
          <a:p>
            <a:pPr lvl="1" defTabSz="457200" eaLnBrk="1" hangingPunct="1">
              <a:buFont typeface="Arial" charset="0"/>
              <a:buNone/>
            </a:pPr>
            <a:endParaRPr lang="en-GB" sz="1800" smtClean="0">
              <a:solidFill>
                <a:srgbClr val="909093"/>
              </a:solidFill>
              <a:cs typeface="Arial" charset="0"/>
            </a:endParaRPr>
          </a:p>
        </p:txBody>
      </p:sp>
      <p:sp>
        <p:nvSpPr>
          <p:cNvPr id="57348" name="Espace réservé du texte 3"/>
          <p:cNvSpPr txBox="1">
            <a:spLocks/>
          </p:cNvSpPr>
          <p:nvPr/>
        </p:nvSpPr>
        <p:spPr bwMode="auto">
          <a:xfrm>
            <a:off x="4953000" y="1981200"/>
            <a:ext cx="3838575" cy="1371600"/>
          </a:xfrm>
          <a:prstGeom prst="rect">
            <a:avLst/>
          </a:prstGeom>
          <a:noFill/>
          <a:ln w="9525">
            <a:noFill/>
            <a:miter lim="800000"/>
            <a:headEnd/>
            <a:tailEnd/>
          </a:ln>
        </p:spPr>
        <p:txBody>
          <a:bodyPr/>
          <a:lstStyle/>
          <a:p>
            <a:pPr marL="342900" indent="-342900" defTabSz="457200">
              <a:spcBef>
                <a:spcPct val="20000"/>
              </a:spcBef>
              <a:buFont typeface="Arial" charset="0"/>
              <a:buNone/>
            </a:pPr>
            <a:r>
              <a:rPr lang="en-GB" sz="2400">
                <a:solidFill>
                  <a:srgbClr val="0086CB"/>
                </a:solidFill>
                <a:cs typeface="Arial" charset="0"/>
              </a:rPr>
              <a:t>    </a:t>
            </a:r>
            <a:r>
              <a:rPr lang="en-GB" sz="2400" b="1">
                <a:cs typeface="Arial" charset="0"/>
              </a:rPr>
              <a:t>Symmetry</a:t>
            </a:r>
          </a:p>
          <a:p>
            <a:pPr marL="742950" lvl="1" indent="-285750" defTabSz="457200">
              <a:spcBef>
                <a:spcPct val="20000"/>
              </a:spcBef>
              <a:buFont typeface="Arial" charset="0"/>
              <a:buNone/>
            </a:pPr>
            <a:r>
              <a:rPr lang="en-GB" sz="1600" b="1">
                <a:solidFill>
                  <a:srgbClr val="7F7F7F"/>
                </a:solidFill>
                <a:cs typeface="Arial" charset="0"/>
              </a:rPr>
              <a:t>Upload of 300 holiday-photos (700 Mbyte):</a:t>
            </a:r>
          </a:p>
          <a:p>
            <a:pPr marL="742950" lvl="1" indent="-285750" defTabSz="457200">
              <a:spcBef>
                <a:spcPct val="20000"/>
              </a:spcBef>
              <a:buFont typeface="Arial" charset="0"/>
              <a:buNone/>
            </a:pPr>
            <a:r>
              <a:rPr lang="en-GB" sz="1600" b="1">
                <a:solidFill>
                  <a:srgbClr val="7F7F7F"/>
                </a:solidFill>
                <a:cs typeface="Arial" charset="0"/>
              </a:rPr>
              <a:t>  1 Mbit/s Upstream:	92 minutes</a:t>
            </a:r>
          </a:p>
          <a:p>
            <a:pPr marL="742950" lvl="1" indent="-285750" defTabSz="457200">
              <a:spcBef>
                <a:spcPct val="20000"/>
              </a:spcBef>
              <a:buFont typeface="Arial" charset="0"/>
              <a:buNone/>
            </a:pPr>
            <a:r>
              <a:rPr lang="en-GB" sz="1600" b="1">
                <a:solidFill>
                  <a:srgbClr val="7F7F7F"/>
                </a:solidFill>
                <a:cs typeface="Arial" charset="0"/>
              </a:rPr>
              <a:t>  10 Mbit/s Upstream:	9 minutes</a:t>
            </a:r>
          </a:p>
          <a:p>
            <a:pPr marL="742950" lvl="1" indent="-285750" defTabSz="457200">
              <a:spcBef>
                <a:spcPct val="20000"/>
              </a:spcBef>
              <a:buFont typeface="Arial" charset="0"/>
              <a:buNone/>
            </a:pPr>
            <a:r>
              <a:rPr lang="en-GB" sz="1600" b="1">
                <a:solidFill>
                  <a:srgbClr val="7F7F7F"/>
                </a:solidFill>
                <a:cs typeface="Arial" charset="0"/>
              </a:rPr>
              <a:t>  100 Mbit/s Upstream:	56 seconds</a:t>
            </a:r>
          </a:p>
          <a:p>
            <a:pPr marL="742950" lvl="1" indent="-285750" defTabSz="457200">
              <a:spcBef>
                <a:spcPct val="20000"/>
              </a:spcBef>
              <a:buFont typeface="Arial" charset="0"/>
              <a:buNone/>
            </a:pPr>
            <a:endParaRPr lang="en-GB" sz="1600" b="1">
              <a:solidFill>
                <a:srgbClr val="909093"/>
              </a:solidFill>
              <a:cs typeface="Arial" charset="0"/>
            </a:endParaRPr>
          </a:p>
          <a:p>
            <a:pPr marL="742950" lvl="1" indent="-285750" defTabSz="457200">
              <a:spcBef>
                <a:spcPct val="20000"/>
              </a:spcBef>
              <a:buFont typeface="Arial" charset="0"/>
              <a:buNone/>
            </a:pPr>
            <a:endParaRPr lang="en-GB">
              <a:solidFill>
                <a:srgbClr val="909093"/>
              </a:solidFill>
              <a:cs typeface="Arial" charset="0"/>
            </a:endParaRPr>
          </a:p>
        </p:txBody>
      </p:sp>
      <p:sp>
        <p:nvSpPr>
          <p:cNvPr id="57349" name="ZoneTexte 8"/>
          <p:cNvSpPr txBox="1">
            <a:spLocks noChangeArrowheads="1"/>
          </p:cNvSpPr>
          <p:nvPr/>
        </p:nvSpPr>
        <p:spPr bwMode="auto">
          <a:xfrm>
            <a:off x="4114800" y="1600200"/>
            <a:ext cx="422275" cy="579438"/>
          </a:xfrm>
          <a:prstGeom prst="rect">
            <a:avLst/>
          </a:prstGeom>
          <a:noFill/>
          <a:ln w="9525">
            <a:noFill/>
            <a:miter lim="800000"/>
            <a:headEnd/>
            <a:tailEnd/>
          </a:ln>
        </p:spPr>
        <p:txBody>
          <a:bodyPr wrap="none">
            <a:spAutoFit/>
          </a:bodyPr>
          <a:lstStyle/>
          <a:p>
            <a:pPr defTabSz="457200"/>
            <a:r>
              <a:rPr lang="en-GB" sz="3200" b="1">
                <a:solidFill>
                  <a:srgbClr val="4F81BD"/>
                </a:solidFill>
                <a:cs typeface="Arial" charset="0"/>
              </a:rPr>
              <a:t>+</a:t>
            </a:r>
          </a:p>
        </p:txBody>
      </p:sp>
      <p:pic>
        <p:nvPicPr>
          <p:cNvPr id="57350" name="Image 8"/>
          <p:cNvPicPr>
            <a:picLocks noChangeAspect="1"/>
          </p:cNvPicPr>
          <p:nvPr/>
        </p:nvPicPr>
        <p:blipFill>
          <a:blip r:embed="rId3"/>
          <a:srcRect/>
          <a:stretch>
            <a:fillRect/>
          </a:stretch>
        </p:blipFill>
        <p:spPr bwMode="auto">
          <a:xfrm>
            <a:off x="5803900" y="4114800"/>
            <a:ext cx="2246313" cy="220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6089650" y="3749675"/>
            <a:ext cx="2578100" cy="444500"/>
          </a:xfrm>
          <a:prstGeom prst="rect">
            <a:avLst/>
          </a:prstGeom>
          <a:solidFill>
            <a:srgbClr val="246635"/>
          </a:solidFill>
          <a:ln w="19050" algn="ctr">
            <a:solidFill>
              <a:srgbClr val="3F6D15"/>
            </a:solidFill>
            <a:miter lim="800000"/>
            <a:headEnd/>
            <a:tailEnd/>
          </a:ln>
          <a:effectLst>
            <a:prstShdw prst="shdw17" dist="17961" dir="2700000">
              <a:srgbClr val="26410D"/>
            </a:prstShdw>
          </a:effectLst>
        </p:spPr>
        <p:txBody>
          <a:bodyPr lIns="0" tIns="0" rIns="0" bIns="0" anchor="ctr">
            <a:spAutoFit/>
          </a:bodyPr>
          <a:lstStyle/>
          <a:p>
            <a:endParaRPr lang="en-US"/>
          </a:p>
        </p:txBody>
      </p:sp>
      <p:sp>
        <p:nvSpPr>
          <p:cNvPr id="68610" name="Rectangle 3"/>
          <p:cNvSpPr>
            <a:spLocks noChangeArrowheads="1"/>
          </p:cNvSpPr>
          <p:nvPr/>
        </p:nvSpPr>
        <p:spPr bwMode="auto">
          <a:xfrm>
            <a:off x="3268663" y="3748088"/>
            <a:ext cx="2578100" cy="444500"/>
          </a:xfrm>
          <a:prstGeom prst="rect">
            <a:avLst/>
          </a:prstGeom>
          <a:solidFill>
            <a:srgbClr val="3333CC"/>
          </a:solidFill>
          <a:ln w="19050" algn="ctr">
            <a:solidFill>
              <a:srgbClr val="3333CC"/>
            </a:solidFill>
            <a:miter lim="800000"/>
            <a:headEnd/>
            <a:tailEnd/>
          </a:ln>
          <a:effectLst>
            <a:prstShdw prst="shdw17" dist="17961" dir="2700000">
              <a:srgbClr val="1F1F7A"/>
            </a:prstShdw>
          </a:effectLst>
        </p:spPr>
        <p:txBody>
          <a:bodyPr lIns="0" tIns="0" rIns="0" bIns="0" anchor="ctr">
            <a:spAutoFit/>
          </a:bodyPr>
          <a:lstStyle/>
          <a:p>
            <a:endParaRPr lang="en-US"/>
          </a:p>
        </p:txBody>
      </p:sp>
      <p:sp>
        <p:nvSpPr>
          <p:cNvPr id="68611" name="Rectangle 4"/>
          <p:cNvSpPr>
            <a:spLocks noChangeArrowheads="1"/>
          </p:cNvSpPr>
          <p:nvPr/>
        </p:nvSpPr>
        <p:spPr bwMode="auto">
          <a:xfrm>
            <a:off x="438150" y="3762375"/>
            <a:ext cx="2578100" cy="444500"/>
          </a:xfrm>
          <a:prstGeom prst="rect">
            <a:avLst/>
          </a:prstGeom>
          <a:solidFill>
            <a:srgbClr val="926C00"/>
          </a:solidFill>
          <a:ln w="19050" algn="ctr">
            <a:noFill/>
            <a:miter lim="800000"/>
            <a:headEnd/>
            <a:tailEnd/>
          </a:ln>
          <a:effectLst>
            <a:prstShdw prst="shdw17" dist="17961" dir="2700000">
              <a:srgbClr val="584100"/>
            </a:prstShdw>
          </a:effectLst>
        </p:spPr>
        <p:txBody>
          <a:bodyPr lIns="0" tIns="0" rIns="0" bIns="0" anchor="ctr">
            <a:spAutoFit/>
          </a:bodyPr>
          <a:lstStyle/>
          <a:p>
            <a:endParaRPr lang="en-US"/>
          </a:p>
        </p:txBody>
      </p:sp>
      <p:sp>
        <p:nvSpPr>
          <p:cNvPr id="68612" name="Rectangle 5"/>
          <p:cNvSpPr>
            <a:spLocks noChangeArrowheads="1"/>
          </p:cNvSpPr>
          <p:nvPr/>
        </p:nvSpPr>
        <p:spPr bwMode="auto">
          <a:xfrm>
            <a:off x="430213" y="71438"/>
            <a:ext cx="8255000" cy="760412"/>
          </a:xfrm>
          <a:prstGeom prst="rect">
            <a:avLst/>
          </a:prstGeom>
          <a:noFill/>
          <a:ln w="9525">
            <a:noFill/>
            <a:miter lim="800000"/>
            <a:headEnd/>
            <a:tailEnd/>
          </a:ln>
        </p:spPr>
        <p:txBody>
          <a:bodyPr lIns="0" tIns="0" rIns="0" bIns="0" anchor="b"/>
          <a:lstStyle/>
          <a:p>
            <a:pPr algn="ctr"/>
            <a:r>
              <a:rPr lang="en-US" sz="3200" b="1">
                <a:solidFill>
                  <a:schemeClr val="bg1"/>
                </a:solidFill>
              </a:rPr>
              <a:t>A New connected experience</a:t>
            </a:r>
            <a:r>
              <a:rPr lang="en-US" sz="4400" i="1">
                <a:latin typeface="Calibri" pitchFamily="34" charset="0"/>
              </a:rPr>
              <a:t> </a:t>
            </a:r>
          </a:p>
        </p:txBody>
      </p:sp>
      <p:sp>
        <p:nvSpPr>
          <p:cNvPr id="68613" name="Line 6"/>
          <p:cNvSpPr>
            <a:spLocks noChangeShapeType="1"/>
          </p:cNvSpPr>
          <p:nvPr/>
        </p:nvSpPr>
        <p:spPr bwMode="auto">
          <a:xfrm>
            <a:off x="5499100" y="3132138"/>
            <a:ext cx="449263" cy="198437"/>
          </a:xfrm>
          <a:prstGeom prst="line">
            <a:avLst/>
          </a:prstGeom>
          <a:noFill/>
          <a:ln w="19050">
            <a:solidFill>
              <a:srgbClr val="969696"/>
            </a:solidFill>
            <a:round/>
            <a:headEnd/>
            <a:tailEnd/>
          </a:ln>
          <a:effectLst>
            <a:prstShdw prst="shdw17" dist="17961" dir="2700000">
              <a:srgbClr val="5A5A5A"/>
            </a:prstShdw>
          </a:effectLst>
        </p:spPr>
        <p:txBody>
          <a:bodyPr lIns="0" tIns="0" rIns="0" bIns="0" anchor="ctr">
            <a:spAutoFit/>
          </a:bodyPr>
          <a:lstStyle/>
          <a:p>
            <a:endParaRPr lang="en-US"/>
          </a:p>
        </p:txBody>
      </p:sp>
      <p:grpSp>
        <p:nvGrpSpPr>
          <p:cNvPr id="68614" name="Group 7"/>
          <p:cNvGrpSpPr>
            <a:grpSpLocks/>
          </p:cNvGrpSpPr>
          <p:nvPr/>
        </p:nvGrpSpPr>
        <p:grpSpPr bwMode="auto">
          <a:xfrm>
            <a:off x="2495550" y="1344613"/>
            <a:ext cx="4560888" cy="1816100"/>
            <a:chOff x="1296" y="709"/>
            <a:chExt cx="784" cy="455"/>
          </a:xfrm>
        </p:grpSpPr>
        <p:sp>
          <p:nvSpPr>
            <p:cNvPr id="68806" name="Oval 8"/>
            <p:cNvSpPr>
              <a:spLocks noChangeArrowheads="1"/>
            </p:cNvSpPr>
            <p:nvPr/>
          </p:nvSpPr>
          <p:spPr bwMode="auto">
            <a:xfrm>
              <a:off x="1601" y="719"/>
              <a:ext cx="141" cy="130"/>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07" name="Oval 9"/>
            <p:cNvSpPr>
              <a:spLocks noChangeArrowheads="1"/>
            </p:cNvSpPr>
            <p:nvPr/>
          </p:nvSpPr>
          <p:spPr bwMode="auto">
            <a:xfrm rot="-4851998">
              <a:off x="1559" y="767"/>
              <a:ext cx="51" cy="47"/>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08" name="Oval 10"/>
            <p:cNvSpPr>
              <a:spLocks noChangeArrowheads="1"/>
            </p:cNvSpPr>
            <p:nvPr/>
          </p:nvSpPr>
          <p:spPr bwMode="auto">
            <a:xfrm rot="2578480">
              <a:off x="1433" y="745"/>
              <a:ext cx="121" cy="161"/>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09" name="Oval 11"/>
            <p:cNvSpPr>
              <a:spLocks noChangeArrowheads="1"/>
            </p:cNvSpPr>
            <p:nvPr/>
          </p:nvSpPr>
          <p:spPr bwMode="auto">
            <a:xfrm>
              <a:off x="1338" y="815"/>
              <a:ext cx="111" cy="102"/>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0" name="Oval 12"/>
            <p:cNvSpPr>
              <a:spLocks noChangeArrowheads="1"/>
            </p:cNvSpPr>
            <p:nvPr/>
          </p:nvSpPr>
          <p:spPr bwMode="auto">
            <a:xfrm rot="-1969862">
              <a:off x="1296" y="854"/>
              <a:ext cx="115" cy="153"/>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1" name="Oval 13"/>
            <p:cNvSpPr>
              <a:spLocks noChangeArrowheads="1"/>
            </p:cNvSpPr>
            <p:nvPr/>
          </p:nvSpPr>
          <p:spPr bwMode="auto">
            <a:xfrm rot="-1969862">
              <a:off x="1384" y="939"/>
              <a:ext cx="131" cy="153"/>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2" name="Oval 14"/>
            <p:cNvSpPr>
              <a:spLocks noChangeArrowheads="1"/>
            </p:cNvSpPr>
            <p:nvPr/>
          </p:nvSpPr>
          <p:spPr bwMode="auto">
            <a:xfrm rot="-9677750">
              <a:off x="1496" y="1042"/>
              <a:ext cx="98" cy="86"/>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3" name="Oval 15"/>
            <p:cNvSpPr>
              <a:spLocks noChangeArrowheads="1"/>
            </p:cNvSpPr>
            <p:nvPr/>
          </p:nvSpPr>
          <p:spPr bwMode="auto">
            <a:xfrm>
              <a:off x="1591" y="1034"/>
              <a:ext cx="141" cy="130"/>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4" name="Oval 16"/>
            <p:cNvSpPr>
              <a:spLocks noChangeArrowheads="1"/>
            </p:cNvSpPr>
            <p:nvPr/>
          </p:nvSpPr>
          <p:spPr bwMode="auto">
            <a:xfrm rot="-5340324">
              <a:off x="1751" y="998"/>
              <a:ext cx="131" cy="170"/>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5" name="Oval 17"/>
            <p:cNvSpPr>
              <a:spLocks noChangeArrowheads="1"/>
            </p:cNvSpPr>
            <p:nvPr/>
          </p:nvSpPr>
          <p:spPr bwMode="auto">
            <a:xfrm rot="-4580819">
              <a:off x="1881" y="1032"/>
              <a:ext cx="85" cy="66"/>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6" name="Oval 18"/>
            <p:cNvSpPr>
              <a:spLocks noChangeArrowheads="1"/>
            </p:cNvSpPr>
            <p:nvPr/>
          </p:nvSpPr>
          <p:spPr bwMode="auto">
            <a:xfrm rot="-8684875">
              <a:off x="1943" y="888"/>
              <a:ext cx="137" cy="179"/>
            </a:xfrm>
            <a:prstGeom prst="ellipse">
              <a:avLst/>
            </a:prstGeom>
            <a:solidFill>
              <a:srgbClr val="CCCCFF"/>
            </a:solidFill>
            <a:ln w="9525">
              <a:noFill/>
              <a:round/>
              <a:headEnd/>
              <a:tailEnd/>
            </a:ln>
            <a:effectLst>
              <a:prstShdw prst="shdw17" dist="17961" dir="2700000">
                <a:srgbClr val="7A7A99"/>
              </a:prstShdw>
            </a:effectLst>
          </p:spPr>
          <p:txBody>
            <a:bodyPr lIns="92075" tIns="46038" rIns="92075" bIns="46038" anchor="ctr">
              <a:spAutoFit/>
            </a:bodyPr>
            <a:lstStyle/>
            <a:p>
              <a:endParaRPr lang="en-US"/>
            </a:p>
          </p:txBody>
        </p:sp>
        <p:sp>
          <p:nvSpPr>
            <p:cNvPr id="68817" name="Oval 19"/>
            <p:cNvSpPr>
              <a:spLocks noChangeArrowheads="1"/>
            </p:cNvSpPr>
            <p:nvPr/>
          </p:nvSpPr>
          <p:spPr bwMode="auto">
            <a:xfrm rot="-9677750">
              <a:off x="1913" y="801"/>
              <a:ext cx="133" cy="112"/>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18" name="Oval 20"/>
            <p:cNvSpPr>
              <a:spLocks noChangeArrowheads="1"/>
            </p:cNvSpPr>
            <p:nvPr/>
          </p:nvSpPr>
          <p:spPr bwMode="auto">
            <a:xfrm rot="-4851998">
              <a:off x="1919" y="779"/>
              <a:ext cx="51" cy="47"/>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19" name="Oval 21"/>
            <p:cNvSpPr>
              <a:spLocks noChangeArrowheads="1"/>
            </p:cNvSpPr>
            <p:nvPr/>
          </p:nvSpPr>
          <p:spPr bwMode="auto">
            <a:xfrm rot="-5340324">
              <a:off x="1768" y="679"/>
              <a:ext cx="134" cy="193"/>
            </a:xfrm>
            <a:prstGeom prst="ellipse">
              <a:avLst/>
            </a:prstGeom>
            <a:solidFill>
              <a:srgbClr val="CCCCFF"/>
            </a:solidFill>
            <a:ln w="9525">
              <a:noFill/>
              <a:round/>
              <a:headEnd/>
              <a:tailEnd/>
            </a:ln>
          </p:spPr>
          <p:txBody>
            <a:bodyPr lIns="92075" tIns="46038" rIns="92075" bIns="46038" anchor="ctr">
              <a:spAutoFit/>
            </a:bodyPr>
            <a:lstStyle/>
            <a:p>
              <a:endParaRPr lang="en-US"/>
            </a:p>
          </p:txBody>
        </p:sp>
        <p:sp>
          <p:nvSpPr>
            <p:cNvPr id="68820" name="Freeform 22"/>
            <p:cNvSpPr>
              <a:spLocks/>
            </p:cNvSpPr>
            <p:nvPr/>
          </p:nvSpPr>
          <p:spPr bwMode="auto">
            <a:xfrm>
              <a:off x="1364" y="768"/>
              <a:ext cx="657" cy="338"/>
            </a:xfrm>
            <a:custGeom>
              <a:avLst/>
              <a:gdLst>
                <a:gd name="T0" fmla="*/ 0 w 657"/>
                <a:gd name="T1" fmla="*/ 134 h 338"/>
                <a:gd name="T2" fmla="*/ 115 w 657"/>
                <a:gd name="T3" fmla="*/ 63 h 338"/>
                <a:gd name="T4" fmla="*/ 214 w 657"/>
                <a:gd name="T5" fmla="*/ 21 h 338"/>
                <a:gd name="T6" fmla="*/ 288 w 657"/>
                <a:gd name="T7" fmla="*/ 0 h 338"/>
                <a:gd name="T8" fmla="*/ 394 w 657"/>
                <a:gd name="T9" fmla="*/ 6 h 338"/>
                <a:gd name="T10" fmla="*/ 562 w 657"/>
                <a:gd name="T11" fmla="*/ 24 h 338"/>
                <a:gd name="T12" fmla="*/ 657 w 657"/>
                <a:gd name="T13" fmla="*/ 150 h 338"/>
                <a:gd name="T14" fmla="*/ 574 w 657"/>
                <a:gd name="T15" fmla="*/ 287 h 338"/>
                <a:gd name="T16" fmla="*/ 516 w 657"/>
                <a:gd name="T17" fmla="*/ 321 h 338"/>
                <a:gd name="T18" fmla="*/ 373 w 657"/>
                <a:gd name="T19" fmla="*/ 338 h 338"/>
                <a:gd name="T20" fmla="*/ 360 w 657"/>
                <a:gd name="T21" fmla="*/ 329 h 338"/>
                <a:gd name="T22" fmla="*/ 225 w 657"/>
                <a:gd name="T23" fmla="*/ 330 h 338"/>
                <a:gd name="T24" fmla="*/ 133 w 657"/>
                <a:gd name="T25" fmla="*/ 302 h 338"/>
                <a:gd name="T26" fmla="*/ 0 w 657"/>
                <a:gd name="T27" fmla="*/ 134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7"/>
                <a:gd name="T43" fmla="*/ 0 h 338"/>
                <a:gd name="T44" fmla="*/ 657 w 657"/>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7" h="338">
                  <a:moveTo>
                    <a:pt x="0" y="134"/>
                  </a:moveTo>
                  <a:lnTo>
                    <a:pt x="115" y="63"/>
                  </a:lnTo>
                  <a:lnTo>
                    <a:pt x="214" y="21"/>
                  </a:lnTo>
                  <a:lnTo>
                    <a:pt x="288" y="0"/>
                  </a:lnTo>
                  <a:lnTo>
                    <a:pt x="394" y="6"/>
                  </a:lnTo>
                  <a:lnTo>
                    <a:pt x="562" y="24"/>
                  </a:lnTo>
                  <a:lnTo>
                    <a:pt x="657" y="150"/>
                  </a:lnTo>
                  <a:lnTo>
                    <a:pt x="574" y="287"/>
                  </a:lnTo>
                  <a:lnTo>
                    <a:pt x="516" y="321"/>
                  </a:lnTo>
                  <a:lnTo>
                    <a:pt x="373" y="338"/>
                  </a:lnTo>
                  <a:lnTo>
                    <a:pt x="360" y="329"/>
                  </a:lnTo>
                  <a:lnTo>
                    <a:pt x="225" y="330"/>
                  </a:lnTo>
                  <a:lnTo>
                    <a:pt x="133" y="302"/>
                  </a:lnTo>
                  <a:lnTo>
                    <a:pt x="0" y="134"/>
                  </a:lnTo>
                  <a:close/>
                </a:path>
              </a:pathLst>
            </a:custGeom>
            <a:solidFill>
              <a:srgbClr val="CCCCFF"/>
            </a:solidFill>
            <a:ln w="9525" cap="flat" cmpd="sng">
              <a:noFill/>
              <a:prstDash val="solid"/>
              <a:round/>
              <a:headEnd/>
              <a:tailEnd/>
            </a:ln>
          </p:spPr>
          <p:txBody>
            <a:bodyPr lIns="92075" tIns="46038" rIns="92075" bIns="46038" anchor="ctr">
              <a:spAutoFit/>
            </a:bodyPr>
            <a:lstStyle/>
            <a:p>
              <a:endParaRPr lang="en-US"/>
            </a:p>
          </p:txBody>
        </p:sp>
      </p:grpSp>
      <p:grpSp>
        <p:nvGrpSpPr>
          <p:cNvPr id="68615" name="Group 23"/>
          <p:cNvGrpSpPr>
            <a:grpSpLocks/>
          </p:cNvGrpSpPr>
          <p:nvPr/>
        </p:nvGrpSpPr>
        <p:grpSpPr bwMode="auto">
          <a:xfrm>
            <a:off x="1279525" y="1731963"/>
            <a:ext cx="2084388" cy="1827212"/>
            <a:chOff x="212" y="2612"/>
            <a:chExt cx="1968" cy="1382"/>
          </a:xfrm>
        </p:grpSpPr>
        <p:pic>
          <p:nvPicPr>
            <p:cNvPr id="68793" name="Picture 24" descr="Maison panneau"/>
            <p:cNvPicPr>
              <a:picLocks noChangeAspect="1" noChangeArrowheads="1"/>
            </p:cNvPicPr>
            <p:nvPr/>
          </p:nvPicPr>
          <p:blipFill>
            <a:blip r:embed="rId2"/>
            <a:srcRect/>
            <a:stretch>
              <a:fillRect/>
            </a:stretch>
          </p:blipFill>
          <p:spPr bwMode="auto">
            <a:xfrm>
              <a:off x="212" y="2612"/>
              <a:ext cx="1968" cy="1368"/>
            </a:xfrm>
            <a:prstGeom prst="rect">
              <a:avLst/>
            </a:prstGeom>
            <a:noFill/>
            <a:ln w="9525">
              <a:noFill/>
              <a:miter lim="800000"/>
              <a:headEnd/>
              <a:tailEnd/>
            </a:ln>
          </p:spPr>
        </p:pic>
        <p:sp>
          <p:nvSpPr>
            <p:cNvPr id="68794" name="Oval 25"/>
            <p:cNvSpPr>
              <a:spLocks noChangeArrowheads="1"/>
            </p:cNvSpPr>
            <p:nvPr/>
          </p:nvSpPr>
          <p:spPr bwMode="auto">
            <a:xfrm>
              <a:off x="546" y="3128"/>
              <a:ext cx="1313" cy="598"/>
            </a:xfrm>
            <a:prstGeom prst="ellipse">
              <a:avLst/>
            </a:prstGeom>
            <a:noFill/>
            <a:ln w="38100" algn="ctr">
              <a:solidFill>
                <a:srgbClr val="64BE19"/>
              </a:solidFill>
              <a:round/>
              <a:headEnd/>
              <a:tailEnd/>
            </a:ln>
          </p:spPr>
          <p:txBody>
            <a:bodyPr lIns="0" tIns="0" rIns="0" bIns="0" anchor="ctr">
              <a:spAutoFit/>
            </a:bodyPr>
            <a:lstStyle/>
            <a:p>
              <a:endParaRPr lang="en-US"/>
            </a:p>
          </p:txBody>
        </p:sp>
        <p:pic>
          <p:nvPicPr>
            <p:cNvPr id="68795" name="Picture 80" descr="IP_Phone"/>
            <p:cNvPicPr>
              <a:picLocks noChangeAspect="1" noChangeArrowheads="1"/>
            </p:cNvPicPr>
            <p:nvPr/>
          </p:nvPicPr>
          <p:blipFill>
            <a:blip r:embed="rId3"/>
            <a:srcRect/>
            <a:stretch>
              <a:fillRect/>
            </a:stretch>
          </p:blipFill>
          <p:spPr bwMode="auto">
            <a:xfrm>
              <a:off x="1434" y="3124"/>
              <a:ext cx="224" cy="211"/>
            </a:xfrm>
            <a:prstGeom prst="rect">
              <a:avLst/>
            </a:prstGeom>
            <a:noFill/>
            <a:ln w="9525">
              <a:noFill/>
              <a:miter lim="800000"/>
              <a:headEnd/>
              <a:tailEnd/>
            </a:ln>
          </p:spPr>
        </p:pic>
        <p:pic>
          <p:nvPicPr>
            <p:cNvPr id="68796" name="Picture 27" descr="Server"/>
            <p:cNvPicPr>
              <a:picLocks noChangeAspect="1" noChangeArrowheads="1"/>
            </p:cNvPicPr>
            <p:nvPr/>
          </p:nvPicPr>
          <p:blipFill>
            <a:blip r:embed="rId4"/>
            <a:srcRect/>
            <a:stretch>
              <a:fillRect/>
            </a:stretch>
          </p:blipFill>
          <p:spPr bwMode="auto">
            <a:xfrm>
              <a:off x="463" y="3193"/>
              <a:ext cx="143" cy="304"/>
            </a:xfrm>
            <a:prstGeom prst="rect">
              <a:avLst/>
            </a:prstGeom>
            <a:noFill/>
            <a:ln w="9525">
              <a:noFill/>
              <a:miter lim="800000"/>
              <a:headEnd/>
              <a:tailEnd/>
            </a:ln>
          </p:spPr>
        </p:pic>
        <p:pic>
          <p:nvPicPr>
            <p:cNvPr id="68797" name="Picture 28" descr="laptop"/>
            <p:cNvPicPr>
              <a:picLocks noChangeAspect="1" noChangeArrowheads="1"/>
            </p:cNvPicPr>
            <p:nvPr/>
          </p:nvPicPr>
          <p:blipFill>
            <a:blip r:embed="rId5"/>
            <a:srcRect/>
            <a:stretch>
              <a:fillRect/>
            </a:stretch>
          </p:blipFill>
          <p:spPr bwMode="auto">
            <a:xfrm>
              <a:off x="668" y="3210"/>
              <a:ext cx="317" cy="220"/>
            </a:xfrm>
            <a:prstGeom prst="rect">
              <a:avLst/>
            </a:prstGeom>
            <a:noFill/>
            <a:ln w="9525">
              <a:noFill/>
              <a:miter lim="800000"/>
              <a:headEnd/>
              <a:tailEnd/>
            </a:ln>
          </p:spPr>
        </p:pic>
        <p:pic>
          <p:nvPicPr>
            <p:cNvPr id="68798" name="Picture 29" descr="laptop"/>
            <p:cNvPicPr>
              <a:picLocks noChangeAspect="1" noChangeArrowheads="1"/>
            </p:cNvPicPr>
            <p:nvPr/>
          </p:nvPicPr>
          <p:blipFill>
            <a:blip r:embed="rId5"/>
            <a:srcRect/>
            <a:stretch>
              <a:fillRect/>
            </a:stretch>
          </p:blipFill>
          <p:spPr bwMode="auto">
            <a:xfrm>
              <a:off x="1067" y="3050"/>
              <a:ext cx="317" cy="220"/>
            </a:xfrm>
            <a:prstGeom prst="rect">
              <a:avLst/>
            </a:prstGeom>
            <a:noFill/>
            <a:ln w="9525">
              <a:noFill/>
              <a:miter lim="800000"/>
              <a:headEnd/>
              <a:tailEnd/>
            </a:ln>
          </p:spPr>
        </p:pic>
        <p:pic>
          <p:nvPicPr>
            <p:cNvPr id="68799" name="Picture 42" descr="Candy_Bar_Cell_squared"/>
            <p:cNvPicPr>
              <a:picLocks noChangeAspect="1" noChangeArrowheads="1"/>
            </p:cNvPicPr>
            <p:nvPr/>
          </p:nvPicPr>
          <p:blipFill>
            <a:blip r:embed="rId6"/>
            <a:srcRect/>
            <a:stretch>
              <a:fillRect/>
            </a:stretch>
          </p:blipFill>
          <p:spPr bwMode="auto">
            <a:xfrm>
              <a:off x="874" y="2903"/>
              <a:ext cx="121" cy="264"/>
            </a:xfrm>
            <a:prstGeom prst="rect">
              <a:avLst/>
            </a:prstGeom>
            <a:noFill/>
            <a:ln w="9525">
              <a:noFill/>
              <a:miter lim="800000"/>
              <a:headEnd/>
              <a:tailEnd/>
            </a:ln>
          </p:spPr>
        </p:pic>
        <p:pic>
          <p:nvPicPr>
            <p:cNvPr id="68800" name="Picture 43"/>
            <p:cNvPicPr>
              <a:picLocks noChangeAspect="1" noChangeArrowheads="1"/>
            </p:cNvPicPr>
            <p:nvPr/>
          </p:nvPicPr>
          <p:blipFill>
            <a:blip r:embed="rId7"/>
            <a:srcRect/>
            <a:stretch>
              <a:fillRect/>
            </a:stretch>
          </p:blipFill>
          <p:spPr bwMode="auto">
            <a:xfrm>
              <a:off x="1262" y="3618"/>
              <a:ext cx="289" cy="156"/>
            </a:xfrm>
            <a:prstGeom prst="rect">
              <a:avLst/>
            </a:prstGeom>
            <a:noFill/>
            <a:ln w="9525">
              <a:noFill/>
              <a:miter lim="800000"/>
              <a:headEnd/>
              <a:tailEnd/>
            </a:ln>
          </p:spPr>
        </p:pic>
        <p:pic>
          <p:nvPicPr>
            <p:cNvPr id="68801" name="Picture 81" descr="MP3"/>
            <p:cNvPicPr>
              <a:picLocks noChangeAspect="1" noChangeArrowheads="1"/>
            </p:cNvPicPr>
            <p:nvPr/>
          </p:nvPicPr>
          <p:blipFill>
            <a:blip r:embed="rId8"/>
            <a:srcRect/>
            <a:stretch>
              <a:fillRect/>
            </a:stretch>
          </p:blipFill>
          <p:spPr bwMode="auto">
            <a:xfrm>
              <a:off x="1609" y="3533"/>
              <a:ext cx="155" cy="239"/>
            </a:xfrm>
            <a:prstGeom prst="rect">
              <a:avLst/>
            </a:prstGeom>
            <a:noFill/>
            <a:ln w="9525">
              <a:noFill/>
              <a:miter lim="800000"/>
              <a:headEnd/>
              <a:tailEnd/>
            </a:ln>
          </p:spPr>
        </p:pic>
        <p:pic>
          <p:nvPicPr>
            <p:cNvPr id="68802" name="Picture 50" descr="TV"/>
            <p:cNvPicPr>
              <a:picLocks noChangeAspect="1" noChangeArrowheads="1"/>
            </p:cNvPicPr>
            <p:nvPr/>
          </p:nvPicPr>
          <p:blipFill>
            <a:blip r:embed="rId9"/>
            <a:srcRect/>
            <a:stretch>
              <a:fillRect/>
            </a:stretch>
          </p:blipFill>
          <p:spPr bwMode="auto">
            <a:xfrm>
              <a:off x="591" y="3560"/>
              <a:ext cx="338" cy="259"/>
            </a:xfrm>
            <a:prstGeom prst="rect">
              <a:avLst/>
            </a:prstGeom>
            <a:noFill/>
            <a:ln w="9525">
              <a:noFill/>
              <a:miter lim="800000"/>
              <a:headEnd/>
              <a:tailEnd/>
            </a:ln>
          </p:spPr>
        </p:pic>
        <p:sp>
          <p:nvSpPr>
            <p:cNvPr id="68803" name="AutoShape 34"/>
            <p:cNvSpPr>
              <a:spLocks noChangeArrowheads="1"/>
            </p:cNvSpPr>
            <p:nvPr/>
          </p:nvSpPr>
          <p:spPr bwMode="gray">
            <a:xfrm>
              <a:off x="420" y="3810"/>
              <a:ext cx="1553" cy="184"/>
            </a:xfrm>
            <a:prstGeom prst="roundRect">
              <a:avLst>
                <a:gd name="adj" fmla="val 16667"/>
              </a:avLst>
            </a:prstGeom>
            <a:noFill/>
            <a:ln w="38100" algn="ctr">
              <a:noFill/>
              <a:round/>
              <a:headEnd/>
              <a:tailEnd/>
            </a:ln>
          </p:spPr>
          <p:txBody>
            <a:bodyPr lIns="45720" rIns="45720" anchor="ctr">
              <a:spAutoFit/>
            </a:bodyPr>
            <a:lstStyle/>
            <a:p>
              <a:pPr algn="ctr" eaLnBrk="0" hangingPunct="0">
                <a:spcBef>
                  <a:spcPct val="15000"/>
                </a:spcBef>
                <a:buClr>
                  <a:schemeClr val="bg1"/>
                </a:buClr>
                <a:buFont typeface="Wingdings" pitchFamily="2" charset="2"/>
                <a:buNone/>
              </a:pPr>
              <a:r>
                <a:rPr lang="en-US" sz="900" b="1">
                  <a:solidFill>
                    <a:srgbClr val="CC9700"/>
                  </a:solidFill>
                  <a:latin typeface="Trebuchet MS" pitchFamily="34" charset="0"/>
                </a:rPr>
                <a:t>Connected Digital Home</a:t>
              </a:r>
            </a:p>
          </p:txBody>
        </p:sp>
        <p:pic>
          <p:nvPicPr>
            <p:cNvPr id="68804" name="Picture 45" descr="Blackberry"/>
            <p:cNvPicPr>
              <a:picLocks noChangeAspect="1" noChangeArrowheads="1"/>
            </p:cNvPicPr>
            <p:nvPr/>
          </p:nvPicPr>
          <p:blipFill>
            <a:blip r:embed="rId10"/>
            <a:srcRect/>
            <a:stretch>
              <a:fillRect/>
            </a:stretch>
          </p:blipFill>
          <p:spPr bwMode="auto">
            <a:xfrm>
              <a:off x="1002" y="3512"/>
              <a:ext cx="185" cy="269"/>
            </a:xfrm>
            <a:prstGeom prst="rect">
              <a:avLst/>
            </a:prstGeom>
            <a:noFill/>
            <a:ln w="9525">
              <a:noFill/>
              <a:miter lim="800000"/>
              <a:headEnd/>
              <a:tailEnd/>
            </a:ln>
          </p:spPr>
        </p:pic>
        <p:pic>
          <p:nvPicPr>
            <p:cNvPr id="68805" name="Picture 44" descr="Home_gateway"/>
            <p:cNvPicPr>
              <a:picLocks noChangeAspect="1" noChangeArrowheads="1"/>
            </p:cNvPicPr>
            <p:nvPr/>
          </p:nvPicPr>
          <p:blipFill>
            <a:blip r:embed="rId11"/>
            <a:srcRect/>
            <a:stretch>
              <a:fillRect/>
            </a:stretch>
          </p:blipFill>
          <p:spPr bwMode="auto">
            <a:xfrm>
              <a:off x="1774" y="3322"/>
              <a:ext cx="169" cy="358"/>
            </a:xfrm>
            <a:prstGeom prst="rect">
              <a:avLst/>
            </a:prstGeom>
            <a:noFill/>
            <a:ln w="9525">
              <a:noFill/>
              <a:miter lim="800000"/>
              <a:headEnd/>
              <a:tailEnd/>
            </a:ln>
          </p:spPr>
        </p:pic>
      </p:grpSp>
      <p:pic>
        <p:nvPicPr>
          <p:cNvPr id="68616" name="Picture 59" descr="Optical_line_a"/>
          <p:cNvPicPr>
            <a:picLocks noChangeAspect="1" noChangeArrowheads="1"/>
          </p:cNvPicPr>
          <p:nvPr/>
        </p:nvPicPr>
        <p:blipFill>
          <a:blip r:embed="rId12"/>
          <a:srcRect/>
          <a:stretch>
            <a:fillRect/>
          </a:stretch>
        </p:blipFill>
        <p:spPr bwMode="auto">
          <a:xfrm>
            <a:off x="3070225" y="2957513"/>
            <a:ext cx="2282825" cy="134937"/>
          </a:xfrm>
          <a:prstGeom prst="rect">
            <a:avLst/>
          </a:prstGeom>
          <a:noFill/>
          <a:ln w="9525">
            <a:noFill/>
            <a:miter lim="800000"/>
            <a:headEnd/>
            <a:tailEnd/>
          </a:ln>
        </p:spPr>
      </p:pic>
      <p:sp>
        <p:nvSpPr>
          <p:cNvPr id="47142" name="Text Box 38"/>
          <p:cNvSpPr txBox="1">
            <a:spLocks noChangeArrowheads="1"/>
          </p:cNvSpPr>
          <p:nvPr/>
        </p:nvSpPr>
        <p:spPr bwMode="auto">
          <a:xfrm>
            <a:off x="3427413" y="2082800"/>
            <a:ext cx="1465262" cy="328613"/>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2400" i="1">
                <a:latin typeface="Trebuchet MS" pitchFamily="34" charset="0"/>
              </a:rPr>
              <a:t>“Cloud”</a:t>
            </a:r>
          </a:p>
        </p:txBody>
      </p:sp>
      <p:pic>
        <p:nvPicPr>
          <p:cNvPr id="68618" name="Picture 47" descr="7750_SR"/>
          <p:cNvPicPr>
            <a:picLocks noChangeAspect="1" noChangeArrowheads="1"/>
          </p:cNvPicPr>
          <p:nvPr/>
        </p:nvPicPr>
        <p:blipFill>
          <a:blip r:embed="rId13"/>
          <a:srcRect/>
          <a:stretch>
            <a:fillRect/>
          </a:stretch>
        </p:blipFill>
        <p:spPr bwMode="auto">
          <a:xfrm>
            <a:off x="5376863" y="2728913"/>
            <a:ext cx="304800" cy="415925"/>
          </a:xfrm>
          <a:prstGeom prst="rect">
            <a:avLst/>
          </a:prstGeom>
          <a:noFill/>
          <a:ln w="9525">
            <a:noFill/>
            <a:miter lim="800000"/>
            <a:headEnd/>
            <a:tailEnd/>
          </a:ln>
        </p:spPr>
      </p:pic>
      <p:grpSp>
        <p:nvGrpSpPr>
          <p:cNvPr id="68619" name="Group 40"/>
          <p:cNvGrpSpPr>
            <a:grpSpLocks/>
          </p:cNvGrpSpPr>
          <p:nvPr/>
        </p:nvGrpSpPr>
        <p:grpSpPr bwMode="auto">
          <a:xfrm>
            <a:off x="5824538" y="3108325"/>
            <a:ext cx="1117600" cy="406400"/>
            <a:chOff x="1296" y="709"/>
            <a:chExt cx="784" cy="455"/>
          </a:xfrm>
        </p:grpSpPr>
        <p:sp>
          <p:nvSpPr>
            <p:cNvPr id="68778" name="Oval 41"/>
            <p:cNvSpPr>
              <a:spLocks noChangeArrowheads="1"/>
            </p:cNvSpPr>
            <p:nvPr/>
          </p:nvSpPr>
          <p:spPr bwMode="auto">
            <a:xfrm>
              <a:off x="1601" y="719"/>
              <a:ext cx="141" cy="130"/>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79" name="Oval 42"/>
            <p:cNvSpPr>
              <a:spLocks noChangeArrowheads="1"/>
            </p:cNvSpPr>
            <p:nvPr/>
          </p:nvSpPr>
          <p:spPr bwMode="auto">
            <a:xfrm rot="-4851998">
              <a:off x="1559" y="767"/>
              <a:ext cx="51" cy="47"/>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80" name="Oval 43"/>
            <p:cNvSpPr>
              <a:spLocks noChangeArrowheads="1"/>
            </p:cNvSpPr>
            <p:nvPr/>
          </p:nvSpPr>
          <p:spPr bwMode="auto">
            <a:xfrm rot="2578480">
              <a:off x="1433" y="745"/>
              <a:ext cx="121" cy="161"/>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81" name="Oval 44"/>
            <p:cNvSpPr>
              <a:spLocks noChangeArrowheads="1"/>
            </p:cNvSpPr>
            <p:nvPr/>
          </p:nvSpPr>
          <p:spPr bwMode="auto">
            <a:xfrm>
              <a:off x="1338" y="815"/>
              <a:ext cx="111" cy="102"/>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2" name="Oval 45"/>
            <p:cNvSpPr>
              <a:spLocks noChangeArrowheads="1"/>
            </p:cNvSpPr>
            <p:nvPr/>
          </p:nvSpPr>
          <p:spPr bwMode="auto">
            <a:xfrm rot="-1969862">
              <a:off x="1296" y="854"/>
              <a:ext cx="115" cy="153"/>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3" name="Oval 46"/>
            <p:cNvSpPr>
              <a:spLocks noChangeArrowheads="1"/>
            </p:cNvSpPr>
            <p:nvPr/>
          </p:nvSpPr>
          <p:spPr bwMode="auto">
            <a:xfrm rot="-1969862">
              <a:off x="1384" y="939"/>
              <a:ext cx="131" cy="153"/>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4" name="Oval 47"/>
            <p:cNvSpPr>
              <a:spLocks noChangeArrowheads="1"/>
            </p:cNvSpPr>
            <p:nvPr/>
          </p:nvSpPr>
          <p:spPr bwMode="auto">
            <a:xfrm rot="-9677750">
              <a:off x="1496" y="1042"/>
              <a:ext cx="98" cy="86"/>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5" name="Oval 48"/>
            <p:cNvSpPr>
              <a:spLocks noChangeArrowheads="1"/>
            </p:cNvSpPr>
            <p:nvPr/>
          </p:nvSpPr>
          <p:spPr bwMode="auto">
            <a:xfrm>
              <a:off x="1591" y="1034"/>
              <a:ext cx="141" cy="130"/>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6" name="Oval 49"/>
            <p:cNvSpPr>
              <a:spLocks noChangeArrowheads="1"/>
            </p:cNvSpPr>
            <p:nvPr/>
          </p:nvSpPr>
          <p:spPr bwMode="auto">
            <a:xfrm rot="-5340324">
              <a:off x="1751" y="998"/>
              <a:ext cx="131" cy="170"/>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7" name="Oval 50"/>
            <p:cNvSpPr>
              <a:spLocks noChangeArrowheads="1"/>
            </p:cNvSpPr>
            <p:nvPr/>
          </p:nvSpPr>
          <p:spPr bwMode="auto">
            <a:xfrm rot="-4580819">
              <a:off x="1881" y="1032"/>
              <a:ext cx="85" cy="66"/>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8" name="Oval 51"/>
            <p:cNvSpPr>
              <a:spLocks noChangeArrowheads="1"/>
            </p:cNvSpPr>
            <p:nvPr/>
          </p:nvSpPr>
          <p:spPr bwMode="auto">
            <a:xfrm rot="-8684875">
              <a:off x="1943" y="888"/>
              <a:ext cx="137" cy="179"/>
            </a:xfrm>
            <a:prstGeom prst="ellipse">
              <a:avLst/>
            </a:prstGeom>
            <a:solidFill>
              <a:srgbClr val="ACC8E4"/>
            </a:solidFill>
            <a:ln w="9525">
              <a:noFill/>
              <a:round/>
              <a:headEnd/>
              <a:tailEnd/>
            </a:ln>
            <a:effectLst>
              <a:prstShdw prst="shdw17" dist="17961" dir="2700000">
                <a:srgbClr val="677889"/>
              </a:prstShdw>
            </a:effectLst>
          </p:spPr>
          <p:txBody>
            <a:bodyPr lIns="92075" tIns="46038" rIns="92075" bIns="46038" anchor="ctr">
              <a:spAutoFit/>
            </a:bodyPr>
            <a:lstStyle/>
            <a:p>
              <a:endParaRPr lang="en-US"/>
            </a:p>
          </p:txBody>
        </p:sp>
        <p:sp>
          <p:nvSpPr>
            <p:cNvPr id="68789" name="Oval 52"/>
            <p:cNvSpPr>
              <a:spLocks noChangeArrowheads="1"/>
            </p:cNvSpPr>
            <p:nvPr/>
          </p:nvSpPr>
          <p:spPr bwMode="auto">
            <a:xfrm rot="-9677750">
              <a:off x="1913" y="801"/>
              <a:ext cx="133" cy="112"/>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90" name="Oval 53"/>
            <p:cNvSpPr>
              <a:spLocks noChangeArrowheads="1"/>
            </p:cNvSpPr>
            <p:nvPr/>
          </p:nvSpPr>
          <p:spPr bwMode="auto">
            <a:xfrm rot="-4851998">
              <a:off x="1919" y="779"/>
              <a:ext cx="51" cy="47"/>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91" name="Oval 54"/>
            <p:cNvSpPr>
              <a:spLocks noChangeArrowheads="1"/>
            </p:cNvSpPr>
            <p:nvPr/>
          </p:nvSpPr>
          <p:spPr bwMode="auto">
            <a:xfrm rot="-5340324">
              <a:off x="1768" y="679"/>
              <a:ext cx="134" cy="193"/>
            </a:xfrm>
            <a:prstGeom prst="ellipse">
              <a:avLst/>
            </a:prstGeom>
            <a:solidFill>
              <a:srgbClr val="ACC8E4"/>
            </a:solidFill>
            <a:ln w="9525">
              <a:noFill/>
              <a:round/>
              <a:headEnd/>
              <a:tailEnd/>
            </a:ln>
          </p:spPr>
          <p:txBody>
            <a:bodyPr lIns="92075" tIns="46038" rIns="92075" bIns="46038" anchor="ctr">
              <a:spAutoFit/>
            </a:bodyPr>
            <a:lstStyle/>
            <a:p>
              <a:endParaRPr lang="en-US"/>
            </a:p>
          </p:txBody>
        </p:sp>
        <p:sp>
          <p:nvSpPr>
            <p:cNvPr id="68792" name="Freeform 55"/>
            <p:cNvSpPr>
              <a:spLocks/>
            </p:cNvSpPr>
            <p:nvPr/>
          </p:nvSpPr>
          <p:spPr bwMode="auto">
            <a:xfrm>
              <a:off x="1364" y="768"/>
              <a:ext cx="657" cy="338"/>
            </a:xfrm>
            <a:custGeom>
              <a:avLst/>
              <a:gdLst>
                <a:gd name="T0" fmla="*/ 0 w 657"/>
                <a:gd name="T1" fmla="*/ 134 h 338"/>
                <a:gd name="T2" fmla="*/ 115 w 657"/>
                <a:gd name="T3" fmla="*/ 63 h 338"/>
                <a:gd name="T4" fmla="*/ 214 w 657"/>
                <a:gd name="T5" fmla="*/ 21 h 338"/>
                <a:gd name="T6" fmla="*/ 288 w 657"/>
                <a:gd name="T7" fmla="*/ 0 h 338"/>
                <a:gd name="T8" fmla="*/ 394 w 657"/>
                <a:gd name="T9" fmla="*/ 6 h 338"/>
                <a:gd name="T10" fmla="*/ 562 w 657"/>
                <a:gd name="T11" fmla="*/ 24 h 338"/>
                <a:gd name="T12" fmla="*/ 657 w 657"/>
                <a:gd name="T13" fmla="*/ 150 h 338"/>
                <a:gd name="T14" fmla="*/ 574 w 657"/>
                <a:gd name="T15" fmla="*/ 287 h 338"/>
                <a:gd name="T16" fmla="*/ 516 w 657"/>
                <a:gd name="T17" fmla="*/ 321 h 338"/>
                <a:gd name="T18" fmla="*/ 373 w 657"/>
                <a:gd name="T19" fmla="*/ 338 h 338"/>
                <a:gd name="T20" fmla="*/ 360 w 657"/>
                <a:gd name="T21" fmla="*/ 329 h 338"/>
                <a:gd name="T22" fmla="*/ 225 w 657"/>
                <a:gd name="T23" fmla="*/ 330 h 338"/>
                <a:gd name="T24" fmla="*/ 133 w 657"/>
                <a:gd name="T25" fmla="*/ 302 h 338"/>
                <a:gd name="T26" fmla="*/ 0 w 657"/>
                <a:gd name="T27" fmla="*/ 134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7"/>
                <a:gd name="T43" fmla="*/ 0 h 338"/>
                <a:gd name="T44" fmla="*/ 657 w 657"/>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7" h="338">
                  <a:moveTo>
                    <a:pt x="0" y="134"/>
                  </a:moveTo>
                  <a:lnTo>
                    <a:pt x="115" y="63"/>
                  </a:lnTo>
                  <a:lnTo>
                    <a:pt x="214" y="21"/>
                  </a:lnTo>
                  <a:lnTo>
                    <a:pt x="288" y="0"/>
                  </a:lnTo>
                  <a:lnTo>
                    <a:pt x="394" y="6"/>
                  </a:lnTo>
                  <a:lnTo>
                    <a:pt x="562" y="24"/>
                  </a:lnTo>
                  <a:lnTo>
                    <a:pt x="657" y="150"/>
                  </a:lnTo>
                  <a:lnTo>
                    <a:pt x="574" y="287"/>
                  </a:lnTo>
                  <a:lnTo>
                    <a:pt x="516" y="321"/>
                  </a:lnTo>
                  <a:lnTo>
                    <a:pt x="373" y="338"/>
                  </a:lnTo>
                  <a:lnTo>
                    <a:pt x="360" y="329"/>
                  </a:lnTo>
                  <a:lnTo>
                    <a:pt x="225" y="330"/>
                  </a:lnTo>
                  <a:lnTo>
                    <a:pt x="133" y="302"/>
                  </a:lnTo>
                  <a:lnTo>
                    <a:pt x="0" y="134"/>
                  </a:lnTo>
                  <a:close/>
                </a:path>
              </a:pathLst>
            </a:custGeom>
            <a:solidFill>
              <a:srgbClr val="ACC8E4"/>
            </a:solidFill>
            <a:ln w="9525" cap="flat" cmpd="sng">
              <a:noFill/>
              <a:prstDash val="solid"/>
              <a:round/>
              <a:headEnd/>
              <a:tailEnd/>
            </a:ln>
          </p:spPr>
          <p:txBody>
            <a:bodyPr wrap="none" lIns="92075" tIns="46038" rIns="92075" bIns="46038" anchor="ctr">
              <a:spAutoFit/>
            </a:bodyPr>
            <a:lstStyle/>
            <a:p>
              <a:endParaRPr lang="en-US"/>
            </a:p>
          </p:txBody>
        </p:sp>
      </p:grpSp>
      <p:sp>
        <p:nvSpPr>
          <p:cNvPr id="68620" name="Text Box 56"/>
          <p:cNvSpPr txBox="1">
            <a:spLocks noChangeArrowheads="1"/>
          </p:cNvSpPr>
          <p:nvPr/>
        </p:nvSpPr>
        <p:spPr bwMode="auto">
          <a:xfrm>
            <a:off x="5861050" y="3176588"/>
            <a:ext cx="1077913" cy="220662"/>
          </a:xfrm>
          <a:prstGeom prst="rect">
            <a:avLst/>
          </a:prstGeom>
          <a:noFill/>
          <a:ln w="19050" algn="ctr">
            <a:noFill/>
            <a:miter lim="800000"/>
            <a:headEnd/>
            <a:tailEnd/>
          </a:ln>
        </p:spPr>
        <p:txBody>
          <a:bodyPr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600" b="1">
                <a:latin typeface="Trebuchet MS" pitchFamily="34" charset="0"/>
              </a:rPr>
              <a:t>Internet</a:t>
            </a:r>
          </a:p>
        </p:txBody>
      </p:sp>
      <p:sp>
        <p:nvSpPr>
          <p:cNvPr id="68621" name="Text Box 57"/>
          <p:cNvSpPr txBox="1">
            <a:spLocks noChangeArrowheads="1"/>
          </p:cNvSpPr>
          <p:nvPr/>
        </p:nvSpPr>
        <p:spPr bwMode="gray">
          <a:xfrm>
            <a:off x="6643688" y="2070100"/>
            <a:ext cx="1568450" cy="641350"/>
          </a:xfrm>
          <a:prstGeom prst="rect">
            <a:avLst/>
          </a:prstGeom>
          <a:noFill/>
          <a:ln w="28575" algn="ctr">
            <a:noFill/>
            <a:miter lim="800000"/>
            <a:headEnd/>
            <a:tailEnd/>
          </a:ln>
        </p:spPr>
        <p:txBody>
          <a:bodyPr lIns="108000" tIns="108000" rIns="108000" bIns="108000">
            <a:spAutoFit/>
          </a:bodyPr>
          <a:lstStyle/>
          <a:p>
            <a:pPr algn="ctr" eaLnBrk="0" hangingPunct="0">
              <a:spcBef>
                <a:spcPct val="50000"/>
              </a:spcBef>
              <a:buClr>
                <a:schemeClr val="bg1"/>
              </a:buClr>
              <a:buFont typeface="Wingdings" pitchFamily="2" charset="2"/>
              <a:buNone/>
            </a:pPr>
            <a:r>
              <a:rPr lang="en-GB" sz="1400" b="1">
                <a:solidFill>
                  <a:srgbClr val="3F6D15"/>
                </a:solidFill>
                <a:latin typeface="Trebuchet MS" pitchFamily="34" charset="0"/>
              </a:rPr>
              <a:t>Managed Multimedia</a:t>
            </a:r>
          </a:p>
        </p:txBody>
      </p:sp>
      <p:sp>
        <p:nvSpPr>
          <p:cNvPr id="68622" name="Text Box 58"/>
          <p:cNvSpPr txBox="1">
            <a:spLocks noChangeArrowheads="1"/>
          </p:cNvSpPr>
          <p:nvPr/>
        </p:nvSpPr>
        <p:spPr bwMode="gray">
          <a:xfrm>
            <a:off x="4125913" y="1225550"/>
            <a:ext cx="1568450" cy="428625"/>
          </a:xfrm>
          <a:prstGeom prst="rect">
            <a:avLst/>
          </a:prstGeom>
          <a:noFill/>
          <a:ln w="28575" algn="ctr">
            <a:noFill/>
            <a:miter lim="800000"/>
            <a:headEnd/>
            <a:tailEnd/>
          </a:ln>
        </p:spPr>
        <p:txBody>
          <a:bodyPr lIns="108000" tIns="108000" rIns="108000" bIns="108000">
            <a:spAutoFit/>
          </a:bodyPr>
          <a:lstStyle/>
          <a:p>
            <a:pPr algn="ctr" eaLnBrk="0" hangingPunct="0">
              <a:spcBef>
                <a:spcPct val="50000"/>
              </a:spcBef>
              <a:buClr>
                <a:schemeClr val="bg1"/>
              </a:buClr>
              <a:buFont typeface="Wingdings" pitchFamily="2" charset="2"/>
              <a:buNone/>
            </a:pPr>
            <a:r>
              <a:rPr lang="en-GB" sz="1400" b="1">
                <a:solidFill>
                  <a:srgbClr val="3F6D15"/>
                </a:solidFill>
                <a:latin typeface="Trebuchet MS" pitchFamily="34" charset="0"/>
              </a:rPr>
              <a:t>Communication</a:t>
            </a:r>
          </a:p>
        </p:txBody>
      </p:sp>
      <p:sp>
        <p:nvSpPr>
          <p:cNvPr id="68623" name="Text Box 59"/>
          <p:cNvSpPr txBox="1">
            <a:spLocks noChangeArrowheads="1"/>
          </p:cNvSpPr>
          <p:nvPr/>
        </p:nvSpPr>
        <p:spPr bwMode="gray">
          <a:xfrm>
            <a:off x="5483225" y="2843213"/>
            <a:ext cx="2974975" cy="428625"/>
          </a:xfrm>
          <a:prstGeom prst="rect">
            <a:avLst/>
          </a:prstGeom>
          <a:noFill/>
          <a:ln w="28575" algn="ctr">
            <a:noFill/>
            <a:miter lim="800000"/>
            <a:headEnd/>
            <a:tailEnd/>
          </a:ln>
        </p:spPr>
        <p:txBody>
          <a:bodyPr lIns="108000" tIns="108000" rIns="108000" bIns="108000">
            <a:spAutoFit/>
          </a:bodyPr>
          <a:lstStyle/>
          <a:p>
            <a:pPr algn="ctr" eaLnBrk="0" hangingPunct="0">
              <a:spcBef>
                <a:spcPct val="50000"/>
              </a:spcBef>
              <a:buClr>
                <a:schemeClr val="bg1"/>
              </a:buClr>
              <a:buFont typeface="Wingdings" pitchFamily="2" charset="2"/>
              <a:buNone/>
            </a:pPr>
            <a:r>
              <a:rPr lang="en-GB" sz="1400" b="1">
                <a:solidFill>
                  <a:srgbClr val="3F6D15"/>
                </a:solidFill>
                <a:latin typeface="Trebuchet MS" pitchFamily="34" charset="0"/>
              </a:rPr>
              <a:t>Web Applications</a:t>
            </a:r>
          </a:p>
        </p:txBody>
      </p:sp>
      <p:sp>
        <p:nvSpPr>
          <p:cNvPr id="68624" name="Text Box 60"/>
          <p:cNvSpPr txBox="1">
            <a:spLocks noChangeArrowheads="1"/>
          </p:cNvSpPr>
          <p:nvPr/>
        </p:nvSpPr>
        <p:spPr bwMode="gray">
          <a:xfrm>
            <a:off x="5526088" y="1077913"/>
            <a:ext cx="1566862" cy="641350"/>
          </a:xfrm>
          <a:prstGeom prst="rect">
            <a:avLst/>
          </a:prstGeom>
          <a:noFill/>
          <a:ln w="28575" algn="ctr">
            <a:noFill/>
            <a:miter lim="800000"/>
            <a:headEnd/>
            <a:tailEnd/>
          </a:ln>
        </p:spPr>
        <p:txBody>
          <a:bodyPr lIns="108000" tIns="108000" rIns="108000" bIns="108000">
            <a:spAutoFit/>
          </a:bodyPr>
          <a:lstStyle/>
          <a:p>
            <a:pPr algn="ctr" eaLnBrk="0" hangingPunct="0">
              <a:spcBef>
                <a:spcPct val="50000"/>
              </a:spcBef>
              <a:buClr>
                <a:schemeClr val="bg1"/>
              </a:buClr>
              <a:buFont typeface="Wingdings" pitchFamily="2" charset="2"/>
              <a:buNone/>
            </a:pPr>
            <a:r>
              <a:rPr lang="en-GB" sz="1400" b="1">
                <a:solidFill>
                  <a:srgbClr val="3F6D15"/>
                </a:solidFill>
                <a:latin typeface="Trebuchet MS" pitchFamily="34" charset="0"/>
              </a:rPr>
              <a:t>Home</a:t>
            </a:r>
            <a:br>
              <a:rPr lang="en-GB" sz="1400" b="1">
                <a:solidFill>
                  <a:srgbClr val="3F6D15"/>
                </a:solidFill>
                <a:latin typeface="Trebuchet MS" pitchFamily="34" charset="0"/>
              </a:rPr>
            </a:br>
            <a:r>
              <a:rPr lang="en-GB" sz="1400" b="1">
                <a:solidFill>
                  <a:srgbClr val="3F6D15"/>
                </a:solidFill>
                <a:latin typeface="Trebuchet MS" pitchFamily="34" charset="0"/>
              </a:rPr>
              <a:t>Management</a:t>
            </a:r>
          </a:p>
        </p:txBody>
      </p:sp>
      <p:sp>
        <p:nvSpPr>
          <p:cNvPr id="47165" name="Text Box 61"/>
          <p:cNvSpPr txBox="1">
            <a:spLocks noChangeArrowheads="1"/>
          </p:cNvSpPr>
          <p:nvPr/>
        </p:nvSpPr>
        <p:spPr bwMode="auto">
          <a:xfrm>
            <a:off x="4095750" y="3167063"/>
            <a:ext cx="633413" cy="276225"/>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2000" b="1">
                <a:solidFill>
                  <a:srgbClr val="3333CC"/>
                </a:solidFill>
                <a:latin typeface="Trebuchet MS" pitchFamily="34" charset="0"/>
              </a:rPr>
              <a:t>FTTH</a:t>
            </a:r>
          </a:p>
        </p:txBody>
      </p:sp>
      <p:sp>
        <p:nvSpPr>
          <p:cNvPr id="47166" name="Text Box 62"/>
          <p:cNvSpPr txBox="1">
            <a:spLocks noChangeArrowheads="1"/>
          </p:cNvSpPr>
          <p:nvPr/>
        </p:nvSpPr>
        <p:spPr bwMode="auto">
          <a:xfrm>
            <a:off x="519113" y="3829050"/>
            <a:ext cx="2400300" cy="274638"/>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buClr>
                <a:schemeClr val="bg1"/>
              </a:buClr>
              <a:buFont typeface="Times New Roman" pitchFamily="18" charset="0"/>
              <a:buNone/>
              <a:tabLst>
                <a:tab pos="3946525" algn="l"/>
              </a:tabLst>
              <a:defRPr/>
            </a:pPr>
            <a:r>
              <a:rPr lang="en-US" b="1">
                <a:solidFill>
                  <a:schemeClr val="bg1"/>
                </a:solidFill>
                <a:latin typeface="Trebuchet MS" pitchFamily="34" charset="0"/>
              </a:rPr>
              <a:t>Enable media sharing</a:t>
            </a:r>
          </a:p>
        </p:txBody>
      </p:sp>
      <p:sp>
        <p:nvSpPr>
          <p:cNvPr id="47167" name="Text Box 63"/>
          <p:cNvSpPr txBox="1">
            <a:spLocks noChangeArrowheads="1"/>
          </p:cNvSpPr>
          <p:nvPr/>
        </p:nvSpPr>
        <p:spPr bwMode="auto">
          <a:xfrm>
            <a:off x="3517900" y="3830638"/>
            <a:ext cx="2184400" cy="27463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buClr>
                <a:schemeClr val="bg1"/>
              </a:buClr>
              <a:buFont typeface="Times New Roman" pitchFamily="18" charset="0"/>
              <a:buNone/>
              <a:tabLst>
                <a:tab pos="3946525" algn="l"/>
              </a:tabLst>
              <a:defRPr/>
            </a:pPr>
            <a:r>
              <a:rPr lang="en-US" b="1">
                <a:solidFill>
                  <a:schemeClr val="bg1"/>
                </a:solidFill>
                <a:latin typeface="Trebuchet MS" pitchFamily="34" charset="0"/>
              </a:rPr>
              <a:t>Enable bandwidth</a:t>
            </a:r>
          </a:p>
        </p:txBody>
      </p:sp>
      <p:sp>
        <p:nvSpPr>
          <p:cNvPr id="47168" name="Text Box 64"/>
          <p:cNvSpPr txBox="1">
            <a:spLocks noChangeArrowheads="1"/>
          </p:cNvSpPr>
          <p:nvPr/>
        </p:nvSpPr>
        <p:spPr bwMode="auto">
          <a:xfrm>
            <a:off x="6326188" y="3832225"/>
            <a:ext cx="2184400" cy="274638"/>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buClr>
                <a:schemeClr val="bg1"/>
              </a:buClr>
              <a:buFont typeface="Times New Roman" pitchFamily="18" charset="0"/>
              <a:buNone/>
              <a:tabLst>
                <a:tab pos="3946525" algn="l"/>
              </a:tabLst>
              <a:defRPr/>
            </a:pPr>
            <a:r>
              <a:rPr lang="en-US" b="1">
                <a:solidFill>
                  <a:schemeClr val="bg1"/>
                </a:solidFill>
                <a:latin typeface="Trebuchet MS" pitchFamily="34" charset="0"/>
              </a:rPr>
              <a:t>Enable applications</a:t>
            </a:r>
          </a:p>
        </p:txBody>
      </p:sp>
      <p:sp>
        <p:nvSpPr>
          <p:cNvPr id="68629" name="AutoShape 65"/>
          <p:cNvSpPr>
            <a:spLocks noChangeArrowheads="1"/>
          </p:cNvSpPr>
          <p:nvPr/>
        </p:nvSpPr>
        <p:spPr bwMode="auto">
          <a:xfrm rot="-4022034">
            <a:off x="-107156" y="1886744"/>
            <a:ext cx="2552700" cy="1239838"/>
          </a:xfrm>
          <a:custGeom>
            <a:avLst/>
            <a:gdLst>
              <a:gd name="T0" fmla="*/ 1200833 w 21600"/>
              <a:gd name="T1" fmla="*/ 1033 h 21600"/>
              <a:gd name="T2" fmla="*/ 325706 w 21600"/>
              <a:gd name="T3" fmla="*/ 674793 h 21600"/>
              <a:gd name="T4" fmla="*/ 1238532 w 21600"/>
              <a:gd name="T5" fmla="*/ 310476 h 21600"/>
              <a:gd name="T6" fmla="*/ 2871787 w 21600"/>
              <a:gd name="T7" fmla="*/ 619919 h 21600"/>
              <a:gd name="T8" fmla="*/ 2233613 w 21600"/>
              <a:gd name="T9" fmla="*/ 929878 h 21600"/>
              <a:gd name="T10" fmla="*/ 1595437 w 21600"/>
              <a:gd name="T11" fmla="*/ 61991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013"/>
                  <a:pt x="5412" y="11226"/>
                  <a:pt x="5437" y="11437"/>
                </a:cubicBezTo>
                <a:lnTo>
                  <a:pt x="75" y="12075"/>
                </a:lnTo>
                <a:cubicBezTo>
                  <a:pt x="25" y="11652"/>
                  <a:pt x="0" y="1122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noFill/>
          <a:ln w="19050" algn="ctr">
            <a:solidFill>
              <a:srgbClr val="CC9700"/>
            </a:solidFill>
            <a:miter lim="800000"/>
            <a:headEnd/>
            <a:tailEnd/>
          </a:ln>
        </p:spPr>
        <p:txBody>
          <a:bodyPr lIns="0" tIns="0" rIns="0" bIns="0" anchor="ctr">
            <a:spAutoFit/>
          </a:bodyPr>
          <a:lstStyle/>
          <a:p>
            <a:endParaRPr lang="en-US"/>
          </a:p>
        </p:txBody>
      </p:sp>
      <p:sp>
        <p:nvSpPr>
          <p:cNvPr id="68630" name="AutoShape 66"/>
          <p:cNvSpPr>
            <a:spLocks noChangeArrowheads="1"/>
          </p:cNvSpPr>
          <p:nvPr/>
        </p:nvSpPr>
        <p:spPr bwMode="auto">
          <a:xfrm rot="3649364" flipH="1">
            <a:off x="6542882" y="1828006"/>
            <a:ext cx="2627312" cy="1336675"/>
          </a:xfrm>
          <a:custGeom>
            <a:avLst/>
            <a:gdLst>
              <a:gd name="T0" fmla="*/ 1235931 w 21600"/>
              <a:gd name="T1" fmla="*/ 1114 h 21600"/>
              <a:gd name="T2" fmla="*/ 335226 w 21600"/>
              <a:gd name="T3" fmla="*/ 727498 h 21600"/>
              <a:gd name="T4" fmla="*/ 1274733 w 21600"/>
              <a:gd name="T5" fmla="*/ 334726 h 21600"/>
              <a:gd name="T6" fmla="*/ 2955726 w 21600"/>
              <a:gd name="T7" fmla="*/ 668338 h 21600"/>
              <a:gd name="T8" fmla="*/ 2298898 w 21600"/>
              <a:gd name="T9" fmla="*/ 1002506 h 21600"/>
              <a:gd name="T10" fmla="*/ 1642070 w 21600"/>
              <a:gd name="T11" fmla="*/ 6683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013"/>
                  <a:pt x="5412" y="11226"/>
                  <a:pt x="5437" y="11437"/>
                </a:cubicBezTo>
                <a:lnTo>
                  <a:pt x="75" y="12075"/>
                </a:lnTo>
                <a:cubicBezTo>
                  <a:pt x="25" y="11652"/>
                  <a:pt x="0" y="1122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noFill/>
          <a:ln w="19050" algn="ctr">
            <a:solidFill>
              <a:srgbClr val="3F6D15"/>
            </a:solidFill>
            <a:miter lim="800000"/>
            <a:headEnd/>
            <a:tailEnd/>
          </a:ln>
        </p:spPr>
        <p:txBody>
          <a:bodyPr lIns="0" tIns="0" rIns="0" bIns="0" anchor="ctr">
            <a:spAutoFit/>
          </a:bodyPr>
          <a:lstStyle/>
          <a:p>
            <a:endParaRPr lang="en-US"/>
          </a:p>
        </p:txBody>
      </p:sp>
      <p:sp>
        <p:nvSpPr>
          <p:cNvPr id="68631" name="AutoShape 67"/>
          <p:cNvSpPr>
            <a:spLocks noChangeArrowheads="1"/>
          </p:cNvSpPr>
          <p:nvPr/>
        </p:nvSpPr>
        <p:spPr bwMode="auto">
          <a:xfrm>
            <a:off x="3340100" y="3162300"/>
            <a:ext cx="635000" cy="482600"/>
          </a:xfrm>
          <a:prstGeom prst="upArrow">
            <a:avLst>
              <a:gd name="adj1" fmla="val 50000"/>
              <a:gd name="adj2" fmla="val 25000"/>
            </a:avLst>
          </a:prstGeom>
          <a:noFill/>
          <a:ln w="38100" algn="ctr">
            <a:solidFill>
              <a:srgbClr val="3333CC"/>
            </a:solidFill>
            <a:miter lim="800000"/>
            <a:headEnd/>
            <a:tailEnd/>
          </a:ln>
        </p:spPr>
        <p:txBody>
          <a:bodyPr lIns="0" tIns="0" rIns="0" bIns="0" anchor="ctr">
            <a:spAutoFit/>
          </a:bodyPr>
          <a:lstStyle/>
          <a:p>
            <a:endParaRPr lang="en-US"/>
          </a:p>
        </p:txBody>
      </p:sp>
      <p:sp>
        <p:nvSpPr>
          <p:cNvPr id="68632" name="AutoShape 68"/>
          <p:cNvSpPr>
            <a:spLocks noChangeArrowheads="1"/>
          </p:cNvSpPr>
          <p:nvPr/>
        </p:nvSpPr>
        <p:spPr bwMode="auto">
          <a:xfrm>
            <a:off x="4827588" y="3163888"/>
            <a:ext cx="635000" cy="482600"/>
          </a:xfrm>
          <a:prstGeom prst="upArrow">
            <a:avLst>
              <a:gd name="adj1" fmla="val 50000"/>
              <a:gd name="adj2" fmla="val 25000"/>
            </a:avLst>
          </a:prstGeom>
          <a:noFill/>
          <a:ln w="38100" algn="ctr">
            <a:solidFill>
              <a:srgbClr val="3333CC"/>
            </a:solidFill>
            <a:miter lim="800000"/>
            <a:headEnd/>
            <a:tailEnd/>
          </a:ln>
        </p:spPr>
        <p:txBody>
          <a:bodyPr lIns="0" tIns="0" rIns="0" bIns="0" anchor="ctr">
            <a:spAutoFit/>
          </a:bodyPr>
          <a:lstStyle/>
          <a:p>
            <a:endParaRPr lang="en-US"/>
          </a:p>
        </p:txBody>
      </p:sp>
      <p:pic>
        <p:nvPicPr>
          <p:cNvPr id="68633" name="Picture 19"/>
          <p:cNvPicPr>
            <a:picLocks noChangeAspect="1" noChangeArrowheads="1"/>
          </p:cNvPicPr>
          <p:nvPr/>
        </p:nvPicPr>
        <p:blipFill>
          <a:blip r:embed="rId14"/>
          <a:srcRect/>
          <a:stretch>
            <a:fillRect/>
          </a:stretch>
        </p:blipFill>
        <p:spPr bwMode="auto">
          <a:xfrm>
            <a:off x="6391275" y="2019300"/>
            <a:ext cx="539750" cy="673100"/>
          </a:xfrm>
          <a:prstGeom prst="rect">
            <a:avLst/>
          </a:prstGeom>
          <a:noFill/>
          <a:ln w="9525">
            <a:noFill/>
            <a:miter lim="800000"/>
            <a:headEnd/>
            <a:tailEnd/>
          </a:ln>
        </p:spPr>
      </p:pic>
      <p:grpSp>
        <p:nvGrpSpPr>
          <p:cNvPr id="68634" name="AutoShape 7"/>
          <p:cNvGrpSpPr>
            <a:grpSpLocks/>
          </p:cNvGrpSpPr>
          <p:nvPr/>
        </p:nvGrpSpPr>
        <p:grpSpPr bwMode="auto">
          <a:xfrm>
            <a:off x="5148263" y="2003425"/>
            <a:ext cx="1449387" cy="333375"/>
            <a:chOff x="1322832" y="2670048"/>
            <a:chExt cx="3901440" cy="987552"/>
          </a:xfrm>
        </p:grpSpPr>
        <p:pic>
          <p:nvPicPr>
            <p:cNvPr id="68776" name="AutoShape 7"/>
            <p:cNvPicPr>
              <a:picLocks noChangeArrowheads="1"/>
            </p:cNvPicPr>
            <p:nvPr/>
          </p:nvPicPr>
          <p:blipFill>
            <a:blip r:embed="rId15"/>
            <a:srcRect/>
            <a:stretch>
              <a:fillRect/>
            </a:stretch>
          </p:blipFill>
          <p:spPr bwMode="auto">
            <a:xfrm>
              <a:off x="1322832" y="2670048"/>
              <a:ext cx="3901440" cy="987552"/>
            </a:xfrm>
            <a:prstGeom prst="rect">
              <a:avLst/>
            </a:prstGeom>
            <a:solidFill>
              <a:srgbClr val="87D93D"/>
            </a:solidFill>
            <a:ln w="9525">
              <a:solidFill>
                <a:srgbClr val="87D93D"/>
              </a:solidFill>
              <a:miter lim="800000"/>
              <a:headEnd/>
              <a:tailEnd/>
            </a:ln>
          </p:spPr>
        </p:pic>
        <p:sp>
          <p:nvSpPr>
            <p:cNvPr id="68777" name="Text Box 12"/>
            <p:cNvSpPr txBox="1">
              <a:spLocks noChangeArrowheads="1"/>
            </p:cNvSpPr>
            <p:nvPr/>
          </p:nvSpPr>
          <p:spPr bwMode="auto">
            <a:xfrm>
              <a:off x="1389987" y="2733012"/>
              <a:ext cx="3773226" cy="868101"/>
            </a:xfrm>
            <a:prstGeom prst="rect">
              <a:avLst/>
            </a:prstGeom>
            <a:solidFill>
              <a:srgbClr val="87D93D"/>
            </a:solidFill>
            <a:ln w="9525">
              <a:solidFill>
                <a:srgbClr val="87D93D"/>
              </a:solidFill>
              <a:miter lim="800000"/>
              <a:headEnd/>
              <a:tailEnd/>
            </a:ln>
          </p:spPr>
          <p:txBody>
            <a:bodyPr wrap="none" anchor="ctr"/>
            <a:lstStyle/>
            <a:p>
              <a:pPr algn="ctr"/>
              <a:r>
                <a:rPr lang="en-US" sz="700" b="1">
                  <a:latin typeface="Trebuchet MS" pitchFamily="34" charset="0"/>
                  <a:ea typeface="ＭＳ Ｐゴシック"/>
                  <a:cs typeface="ＭＳ Ｐゴシック"/>
                </a:rPr>
                <a:t>Service Management Platform</a:t>
              </a:r>
            </a:p>
          </p:txBody>
        </p:sp>
      </p:grpSp>
      <p:grpSp>
        <p:nvGrpSpPr>
          <p:cNvPr id="68635" name="Group 82"/>
          <p:cNvGrpSpPr>
            <a:grpSpLocks/>
          </p:cNvGrpSpPr>
          <p:nvPr/>
        </p:nvGrpSpPr>
        <p:grpSpPr bwMode="auto">
          <a:xfrm>
            <a:off x="5067300" y="2324100"/>
            <a:ext cx="406400" cy="365125"/>
            <a:chOff x="2667000" y="2667000"/>
            <a:chExt cx="575733" cy="518160"/>
          </a:xfrm>
        </p:grpSpPr>
        <p:pic>
          <p:nvPicPr>
            <p:cNvPr id="68774" name="AutoShape 17"/>
            <p:cNvPicPr>
              <a:picLocks noChangeArrowheads="1"/>
            </p:cNvPicPr>
            <p:nvPr/>
          </p:nvPicPr>
          <p:blipFill>
            <a:blip r:embed="rId16"/>
            <a:srcRect/>
            <a:stretch>
              <a:fillRect/>
            </a:stretch>
          </p:blipFill>
          <p:spPr bwMode="auto">
            <a:xfrm>
              <a:off x="2667000" y="2667000"/>
              <a:ext cx="575733" cy="518160"/>
            </a:xfrm>
            <a:prstGeom prst="rect">
              <a:avLst/>
            </a:prstGeom>
            <a:noFill/>
            <a:ln w="9525">
              <a:noFill/>
              <a:miter lim="800000"/>
              <a:headEnd/>
              <a:tailEnd/>
            </a:ln>
          </p:spPr>
        </p:pic>
        <p:sp>
          <p:nvSpPr>
            <p:cNvPr id="68775" name="Text Box 53"/>
            <p:cNvSpPr txBox="1">
              <a:spLocks noChangeArrowheads="1"/>
            </p:cNvSpPr>
            <p:nvPr/>
          </p:nvSpPr>
          <p:spPr bwMode="auto">
            <a:xfrm>
              <a:off x="2783021" y="2772513"/>
              <a:ext cx="348295" cy="310977"/>
            </a:xfrm>
            <a:prstGeom prst="rect">
              <a:avLst/>
            </a:prstGeom>
            <a:noFill/>
            <a:ln w="9525">
              <a:noFill/>
              <a:miter lim="800000"/>
              <a:headEnd/>
              <a:tailEnd/>
            </a:ln>
          </p:spPr>
          <p:txBody>
            <a:bodyPr wrap="none" anchor="ctr"/>
            <a:lstStyle/>
            <a:p>
              <a:pPr algn="ctr">
                <a:lnSpc>
                  <a:spcPct val="85000"/>
                </a:lnSpc>
              </a:pPr>
              <a:r>
                <a:rPr lang="en-US" sz="700">
                  <a:solidFill>
                    <a:srgbClr val="000000"/>
                  </a:solidFill>
                  <a:latin typeface="Trebuchet MS" pitchFamily="34" charset="0"/>
                  <a:ea typeface="ＭＳ Ｐゴシック"/>
                  <a:cs typeface="ＭＳ Ｐゴシック"/>
                </a:rPr>
                <a:t>HDM</a:t>
              </a:r>
            </a:p>
          </p:txBody>
        </p:sp>
      </p:grpSp>
      <p:grpSp>
        <p:nvGrpSpPr>
          <p:cNvPr id="68636" name="Group 85"/>
          <p:cNvGrpSpPr>
            <a:grpSpLocks/>
          </p:cNvGrpSpPr>
          <p:nvPr/>
        </p:nvGrpSpPr>
        <p:grpSpPr bwMode="auto">
          <a:xfrm>
            <a:off x="5462588" y="2324100"/>
            <a:ext cx="406400" cy="365125"/>
            <a:chOff x="2667000" y="2667000"/>
            <a:chExt cx="575733" cy="518160"/>
          </a:xfrm>
        </p:grpSpPr>
        <p:pic>
          <p:nvPicPr>
            <p:cNvPr id="68772" name="AutoShape 17"/>
            <p:cNvPicPr>
              <a:picLocks noChangeArrowheads="1"/>
            </p:cNvPicPr>
            <p:nvPr/>
          </p:nvPicPr>
          <p:blipFill>
            <a:blip r:embed="rId16"/>
            <a:srcRect/>
            <a:stretch>
              <a:fillRect/>
            </a:stretch>
          </p:blipFill>
          <p:spPr bwMode="auto">
            <a:xfrm>
              <a:off x="2667000" y="2667000"/>
              <a:ext cx="575733" cy="518160"/>
            </a:xfrm>
            <a:prstGeom prst="rect">
              <a:avLst/>
            </a:prstGeom>
            <a:noFill/>
            <a:ln w="9525">
              <a:noFill/>
              <a:miter lim="800000"/>
              <a:headEnd/>
              <a:tailEnd/>
            </a:ln>
          </p:spPr>
        </p:pic>
        <p:sp>
          <p:nvSpPr>
            <p:cNvPr id="68773" name="Text Box 53"/>
            <p:cNvSpPr txBox="1">
              <a:spLocks noChangeArrowheads="1"/>
            </p:cNvSpPr>
            <p:nvPr/>
          </p:nvSpPr>
          <p:spPr bwMode="auto">
            <a:xfrm>
              <a:off x="2783021" y="2772513"/>
              <a:ext cx="348295" cy="310977"/>
            </a:xfrm>
            <a:prstGeom prst="rect">
              <a:avLst/>
            </a:prstGeom>
            <a:noFill/>
            <a:ln w="9525">
              <a:noFill/>
              <a:miter lim="800000"/>
              <a:headEnd/>
              <a:tailEnd/>
            </a:ln>
          </p:spPr>
          <p:txBody>
            <a:bodyPr wrap="none" anchor="ctr"/>
            <a:lstStyle/>
            <a:p>
              <a:pPr algn="ctr">
                <a:lnSpc>
                  <a:spcPct val="85000"/>
                </a:lnSpc>
              </a:pPr>
              <a:r>
                <a:rPr lang="en-US" sz="700">
                  <a:solidFill>
                    <a:srgbClr val="000000"/>
                  </a:solidFill>
                  <a:latin typeface="Trebuchet MS" pitchFamily="34" charset="0"/>
                  <a:ea typeface="ＭＳ Ｐゴシック"/>
                  <a:cs typeface="ＭＳ Ｐゴシック"/>
                </a:rPr>
                <a:t>HSM</a:t>
              </a:r>
            </a:p>
          </p:txBody>
        </p:sp>
      </p:grpSp>
      <p:grpSp>
        <p:nvGrpSpPr>
          <p:cNvPr id="68637" name="Group 88"/>
          <p:cNvGrpSpPr>
            <a:grpSpLocks/>
          </p:cNvGrpSpPr>
          <p:nvPr/>
        </p:nvGrpSpPr>
        <p:grpSpPr bwMode="auto">
          <a:xfrm>
            <a:off x="6253163" y="2324100"/>
            <a:ext cx="406400" cy="365125"/>
            <a:chOff x="2667000" y="2667000"/>
            <a:chExt cx="575733" cy="518160"/>
          </a:xfrm>
        </p:grpSpPr>
        <p:pic>
          <p:nvPicPr>
            <p:cNvPr id="68770" name="AutoShape 17"/>
            <p:cNvPicPr>
              <a:picLocks noChangeArrowheads="1"/>
            </p:cNvPicPr>
            <p:nvPr/>
          </p:nvPicPr>
          <p:blipFill>
            <a:blip r:embed="rId16"/>
            <a:srcRect/>
            <a:stretch>
              <a:fillRect/>
            </a:stretch>
          </p:blipFill>
          <p:spPr bwMode="auto">
            <a:xfrm>
              <a:off x="2667000" y="2667000"/>
              <a:ext cx="575733" cy="518160"/>
            </a:xfrm>
            <a:prstGeom prst="rect">
              <a:avLst/>
            </a:prstGeom>
            <a:noFill/>
            <a:ln w="9525">
              <a:noFill/>
              <a:miter lim="800000"/>
              <a:headEnd/>
              <a:tailEnd/>
            </a:ln>
          </p:spPr>
        </p:pic>
        <p:sp>
          <p:nvSpPr>
            <p:cNvPr id="68771" name="Text Box 53"/>
            <p:cNvSpPr txBox="1">
              <a:spLocks noChangeArrowheads="1"/>
            </p:cNvSpPr>
            <p:nvPr/>
          </p:nvSpPr>
          <p:spPr bwMode="auto">
            <a:xfrm>
              <a:off x="2783021" y="2772513"/>
              <a:ext cx="348295" cy="310977"/>
            </a:xfrm>
            <a:prstGeom prst="rect">
              <a:avLst/>
            </a:prstGeom>
            <a:noFill/>
            <a:ln w="9525">
              <a:noFill/>
              <a:miter lim="800000"/>
              <a:headEnd/>
              <a:tailEnd/>
            </a:ln>
          </p:spPr>
          <p:txBody>
            <a:bodyPr wrap="none" anchor="ctr"/>
            <a:lstStyle/>
            <a:p>
              <a:pPr algn="ctr">
                <a:lnSpc>
                  <a:spcPct val="85000"/>
                </a:lnSpc>
              </a:pPr>
              <a:r>
                <a:rPr lang="en-US" sz="700">
                  <a:solidFill>
                    <a:srgbClr val="000000"/>
                  </a:solidFill>
                  <a:latin typeface="Trebuchet MS" pitchFamily="34" charset="0"/>
                  <a:ea typeface="ＭＳ Ｐゴシック"/>
                  <a:cs typeface="ＭＳ Ｐゴシック"/>
                </a:rPr>
                <a:t>BCM</a:t>
              </a:r>
            </a:p>
          </p:txBody>
        </p:sp>
      </p:grpSp>
      <p:grpSp>
        <p:nvGrpSpPr>
          <p:cNvPr id="68638" name="Group 68"/>
          <p:cNvGrpSpPr>
            <a:grpSpLocks/>
          </p:cNvGrpSpPr>
          <p:nvPr/>
        </p:nvGrpSpPr>
        <p:grpSpPr bwMode="auto">
          <a:xfrm>
            <a:off x="5630863" y="1682750"/>
            <a:ext cx="482600" cy="379413"/>
            <a:chOff x="3962400" y="1216274"/>
            <a:chExt cx="685799" cy="538324"/>
          </a:xfrm>
        </p:grpSpPr>
        <p:pic>
          <p:nvPicPr>
            <p:cNvPr id="68768" name="Oval 22"/>
            <p:cNvPicPr>
              <a:picLocks noChangeAspect="1" noChangeArrowheads="1"/>
            </p:cNvPicPr>
            <p:nvPr/>
          </p:nvPicPr>
          <p:blipFill>
            <a:blip r:embed="rId17"/>
            <a:srcRect/>
            <a:stretch>
              <a:fillRect/>
            </a:stretch>
          </p:blipFill>
          <p:spPr bwMode="auto">
            <a:xfrm>
              <a:off x="4031105" y="1216274"/>
              <a:ext cx="540895" cy="538324"/>
            </a:xfrm>
            <a:prstGeom prst="rect">
              <a:avLst/>
            </a:prstGeom>
            <a:noFill/>
            <a:ln w="9525">
              <a:noFill/>
              <a:miter lim="800000"/>
              <a:headEnd/>
              <a:tailEnd/>
            </a:ln>
          </p:spPr>
        </p:pic>
        <p:sp>
          <p:nvSpPr>
            <p:cNvPr id="68769" name="TextBox 67"/>
            <p:cNvSpPr txBox="1">
              <a:spLocks noChangeArrowheads="1"/>
            </p:cNvSpPr>
            <p:nvPr/>
          </p:nvSpPr>
          <p:spPr bwMode="auto">
            <a:xfrm>
              <a:off x="3962400" y="1234293"/>
              <a:ext cx="685799" cy="454985"/>
            </a:xfrm>
            <a:prstGeom prst="rect">
              <a:avLst/>
            </a:prstGeom>
            <a:noFill/>
            <a:ln w="9525">
              <a:noFill/>
              <a:miter lim="800000"/>
              <a:headEnd/>
              <a:tailEnd/>
            </a:ln>
          </p:spPr>
          <p:txBody>
            <a:bodyPr>
              <a:spAutoFit/>
            </a:bodyPr>
            <a:lstStyle/>
            <a:p>
              <a:pPr algn="ctr"/>
              <a:r>
                <a:rPr lang="en-US" sz="500">
                  <a:latin typeface="Tahoma" pitchFamily="34" charset="0"/>
                  <a:ea typeface="ＭＳ Ｐゴシック"/>
                  <a:cs typeface="Tahoma" pitchFamily="34" charset="0"/>
                </a:rPr>
                <a:t>Self Service</a:t>
              </a:r>
              <a:br>
                <a:rPr lang="en-US" sz="500">
                  <a:latin typeface="Tahoma" pitchFamily="34" charset="0"/>
                  <a:ea typeface="ＭＳ Ｐゴシック"/>
                  <a:cs typeface="Tahoma" pitchFamily="34" charset="0"/>
                </a:rPr>
              </a:br>
              <a:r>
                <a:rPr lang="en-US" sz="500">
                  <a:latin typeface="Tahoma" pitchFamily="34" charset="0"/>
                  <a:ea typeface="ＭＳ Ｐゴシック"/>
                  <a:cs typeface="Tahoma" pitchFamily="34" charset="0"/>
                </a:rPr>
                <a:t>Console</a:t>
              </a:r>
            </a:p>
          </p:txBody>
        </p:sp>
      </p:grpSp>
      <p:grpSp>
        <p:nvGrpSpPr>
          <p:cNvPr id="68639" name="Group 72"/>
          <p:cNvGrpSpPr>
            <a:grpSpLocks/>
          </p:cNvGrpSpPr>
          <p:nvPr/>
        </p:nvGrpSpPr>
        <p:grpSpPr bwMode="auto">
          <a:xfrm>
            <a:off x="5121275" y="1681163"/>
            <a:ext cx="482600" cy="379412"/>
            <a:chOff x="3962400" y="1216274"/>
            <a:chExt cx="685799" cy="538324"/>
          </a:xfrm>
        </p:grpSpPr>
        <p:pic>
          <p:nvPicPr>
            <p:cNvPr id="68766" name="Oval 22"/>
            <p:cNvPicPr>
              <a:picLocks noChangeAspect="1" noChangeArrowheads="1"/>
            </p:cNvPicPr>
            <p:nvPr/>
          </p:nvPicPr>
          <p:blipFill>
            <a:blip r:embed="rId17"/>
            <a:srcRect/>
            <a:stretch>
              <a:fillRect/>
            </a:stretch>
          </p:blipFill>
          <p:spPr bwMode="auto">
            <a:xfrm>
              <a:off x="4031105" y="1216274"/>
              <a:ext cx="540895" cy="538324"/>
            </a:xfrm>
            <a:prstGeom prst="rect">
              <a:avLst/>
            </a:prstGeom>
            <a:noFill/>
            <a:ln w="9525">
              <a:noFill/>
              <a:miter lim="800000"/>
              <a:headEnd/>
              <a:tailEnd/>
            </a:ln>
          </p:spPr>
        </p:pic>
        <p:sp>
          <p:nvSpPr>
            <p:cNvPr id="68767" name="TextBox 74"/>
            <p:cNvSpPr txBox="1">
              <a:spLocks noChangeArrowheads="1"/>
            </p:cNvSpPr>
            <p:nvPr/>
          </p:nvSpPr>
          <p:spPr bwMode="auto">
            <a:xfrm>
              <a:off x="3962400" y="1234293"/>
              <a:ext cx="685799" cy="454985"/>
            </a:xfrm>
            <a:prstGeom prst="rect">
              <a:avLst/>
            </a:prstGeom>
            <a:noFill/>
            <a:ln w="9525">
              <a:noFill/>
              <a:miter lim="800000"/>
              <a:headEnd/>
              <a:tailEnd/>
            </a:ln>
          </p:spPr>
          <p:txBody>
            <a:bodyPr>
              <a:spAutoFit/>
            </a:bodyPr>
            <a:lstStyle/>
            <a:p>
              <a:pPr algn="ctr"/>
              <a:r>
                <a:rPr lang="en-US" sz="500">
                  <a:latin typeface="Tahoma" pitchFamily="34" charset="0"/>
                  <a:ea typeface="ＭＳ Ｐゴシック"/>
                  <a:cs typeface="Tahoma" pitchFamily="34" charset="0"/>
                </a:rPr>
                <a:t>Digital</a:t>
              </a:r>
            </a:p>
            <a:p>
              <a:pPr algn="ctr"/>
              <a:r>
                <a:rPr lang="en-US" sz="500">
                  <a:latin typeface="Tahoma" pitchFamily="34" charset="0"/>
                  <a:ea typeface="ＭＳ Ｐゴシック"/>
                  <a:cs typeface="Tahoma" pitchFamily="34" charset="0"/>
                </a:rPr>
                <a:t>Life</a:t>
              </a:r>
            </a:p>
            <a:p>
              <a:pPr algn="ctr"/>
              <a:r>
                <a:rPr lang="en-US" sz="500">
                  <a:latin typeface="Tahoma" pitchFamily="34" charset="0"/>
                  <a:ea typeface="ＭＳ Ｐゴシック"/>
                  <a:cs typeface="Tahoma" pitchFamily="34" charset="0"/>
                </a:rPr>
                <a:t>Console</a:t>
              </a:r>
            </a:p>
          </p:txBody>
        </p:sp>
      </p:grpSp>
      <p:grpSp>
        <p:nvGrpSpPr>
          <p:cNvPr id="68640" name="Group 69"/>
          <p:cNvGrpSpPr>
            <a:grpSpLocks/>
          </p:cNvGrpSpPr>
          <p:nvPr/>
        </p:nvGrpSpPr>
        <p:grpSpPr bwMode="auto">
          <a:xfrm>
            <a:off x="6140450" y="1682750"/>
            <a:ext cx="482600" cy="379413"/>
            <a:chOff x="3973643" y="1216274"/>
            <a:chExt cx="685799" cy="538324"/>
          </a:xfrm>
        </p:grpSpPr>
        <p:pic>
          <p:nvPicPr>
            <p:cNvPr id="68764" name="Oval 22"/>
            <p:cNvPicPr>
              <a:picLocks noChangeAspect="1" noChangeArrowheads="1"/>
            </p:cNvPicPr>
            <p:nvPr/>
          </p:nvPicPr>
          <p:blipFill>
            <a:blip r:embed="rId17"/>
            <a:srcRect/>
            <a:stretch>
              <a:fillRect/>
            </a:stretch>
          </p:blipFill>
          <p:spPr bwMode="auto">
            <a:xfrm>
              <a:off x="4031105" y="1216274"/>
              <a:ext cx="540895" cy="538324"/>
            </a:xfrm>
            <a:prstGeom prst="rect">
              <a:avLst/>
            </a:prstGeom>
            <a:noFill/>
            <a:ln w="9525">
              <a:noFill/>
              <a:miter lim="800000"/>
              <a:headEnd/>
              <a:tailEnd/>
            </a:ln>
          </p:spPr>
        </p:pic>
        <p:sp>
          <p:nvSpPr>
            <p:cNvPr id="68765" name="TextBox 71"/>
            <p:cNvSpPr txBox="1">
              <a:spLocks noChangeArrowheads="1"/>
            </p:cNvSpPr>
            <p:nvPr/>
          </p:nvSpPr>
          <p:spPr bwMode="auto">
            <a:xfrm>
              <a:off x="3973643" y="1234293"/>
              <a:ext cx="685799" cy="454985"/>
            </a:xfrm>
            <a:prstGeom prst="rect">
              <a:avLst/>
            </a:prstGeom>
            <a:noFill/>
            <a:ln w="9525">
              <a:noFill/>
              <a:miter lim="800000"/>
              <a:headEnd/>
              <a:tailEnd/>
            </a:ln>
          </p:spPr>
          <p:txBody>
            <a:bodyPr>
              <a:spAutoFit/>
            </a:bodyPr>
            <a:lstStyle/>
            <a:p>
              <a:pPr algn="ctr"/>
              <a:r>
                <a:rPr lang="en-US" sz="500">
                  <a:latin typeface="Tahoma" pitchFamily="34" charset="0"/>
                  <a:ea typeface="ＭＳ Ｐゴシック"/>
                  <a:cs typeface="Tahoma" pitchFamily="34" charset="0"/>
                </a:rPr>
                <a:t>Customer</a:t>
              </a:r>
            </a:p>
            <a:p>
              <a:pPr algn="ctr"/>
              <a:r>
                <a:rPr lang="en-US" sz="500">
                  <a:latin typeface="Tahoma" pitchFamily="34" charset="0"/>
                  <a:ea typeface="ＭＳ Ｐゴシック"/>
                  <a:cs typeface="Tahoma" pitchFamily="34" charset="0"/>
                </a:rPr>
                <a:t>Service</a:t>
              </a:r>
            </a:p>
            <a:p>
              <a:pPr algn="ctr"/>
              <a:r>
                <a:rPr lang="en-US" sz="500">
                  <a:latin typeface="Tahoma" pitchFamily="34" charset="0"/>
                  <a:ea typeface="ＭＳ Ｐゴシック"/>
                  <a:cs typeface="Tahoma" pitchFamily="34" charset="0"/>
                </a:rPr>
                <a:t>Console</a:t>
              </a:r>
            </a:p>
          </p:txBody>
        </p:sp>
      </p:grpSp>
      <p:grpSp>
        <p:nvGrpSpPr>
          <p:cNvPr id="68641" name="Group 79"/>
          <p:cNvGrpSpPr>
            <a:grpSpLocks/>
          </p:cNvGrpSpPr>
          <p:nvPr/>
        </p:nvGrpSpPr>
        <p:grpSpPr bwMode="auto">
          <a:xfrm>
            <a:off x="5857875" y="2324100"/>
            <a:ext cx="406400" cy="365125"/>
            <a:chOff x="2667000" y="2667000"/>
            <a:chExt cx="575733" cy="518160"/>
          </a:xfrm>
        </p:grpSpPr>
        <p:pic>
          <p:nvPicPr>
            <p:cNvPr id="68762" name="AutoShape 17"/>
            <p:cNvPicPr>
              <a:picLocks noChangeArrowheads="1"/>
            </p:cNvPicPr>
            <p:nvPr/>
          </p:nvPicPr>
          <p:blipFill>
            <a:blip r:embed="rId16"/>
            <a:srcRect/>
            <a:stretch>
              <a:fillRect/>
            </a:stretch>
          </p:blipFill>
          <p:spPr bwMode="auto">
            <a:xfrm>
              <a:off x="2667000" y="2667000"/>
              <a:ext cx="575733" cy="518160"/>
            </a:xfrm>
            <a:prstGeom prst="rect">
              <a:avLst/>
            </a:prstGeom>
            <a:noFill/>
            <a:ln w="9525">
              <a:noFill/>
              <a:miter lim="800000"/>
              <a:headEnd/>
              <a:tailEnd/>
            </a:ln>
          </p:spPr>
        </p:pic>
        <p:sp>
          <p:nvSpPr>
            <p:cNvPr id="68763" name="Text Box 53"/>
            <p:cNvSpPr txBox="1">
              <a:spLocks noChangeArrowheads="1"/>
            </p:cNvSpPr>
            <p:nvPr/>
          </p:nvSpPr>
          <p:spPr bwMode="auto">
            <a:xfrm>
              <a:off x="2783021" y="2772513"/>
              <a:ext cx="348295" cy="310977"/>
            </a:xfrm>
            <a:prstGeom prst="rect">
              <a:avLst/>
            </a:prstGeom>
            <a:noFill/>
            <a:ln w="9525">
              <a:noFill/>
              <a:miter lim="800000"/>
              <a:headEnd/>
              <a:tailEnd/>
            </a:ln>
          </p:spPr>
          <p:txBody>
            <a:bodyPr wrap="none" anchor="ctr"/>
            <a:lstStyle/>
            <a:p>
              <a:pPr algn="ctr">
                <a:lnSpc>
                  <a:spcPct val="85000"/>
                </a:lnSpc>
              </a:pPr>
              <a:r>
                <a:rPr lang="en-US" sz="700">
                  <a:solidFill>
                    <a:srgbClr val="000000"/>
                  </a:solidFill>
                  <a:latin typeface="Trebuchet MS" pitchFamily="34" charset="0"/>
                  <a:ea typeface="ＭＳ Ｐゴシック"/>
                  <a:cs typeface="ＭＳ Ｐゴシック"/>
                </a:rPr>
                <a:t>Home</a:t>
              </a:r>
              <a:br>
                <a:rPr lang="en-US" sz="700">
                  <a:solidFill>
                    <a:srgbClr val="000000"/>
                  </a:solidFill>
                  <a:latin typeface="Trebuchet MS" pitchFamily="34" charset="0"/>
                  <a:ea typeface="ＭＳ Ｐゴシック"/>
                  <a:cs typeface="ＭＳ Ｐゴシック"/>
                </a:rPr>
              </a:br>
              <a:r>
                <a:rPr lang="en-US" sz="700">
                  <a:solidFill>
                    <a:srgbClr val="000000"/>
                  </a:solidFill>
                  <a:latin typeface="Trebuchet MS" pitchFamily="34" charset="0"/>
                  <a:ea typeface="ＭＳ Ｐゴシック"/>
                  <a:cs typeface="ＭＳ Ｐゴシック"/>
                </a:rPr>
                <a:t>View</a:t>
              </a:r>
            </a:p>
          </p:txBody>
        </p:sp>
      </p:grpSp>
      <p:grpSp>
        <p:nvGrpSpPr>
          <p:cNvPr id="47198" name="Group 94"/>
          <p:cNvGrpSpPr>
            <a:grpSpLocks/>
          </p:cNvGrpSpPr>
          <p:nvPr/>
        </p:nvGrpSpPr>
        <p:grpSpPr bwMode="auto">
          <a:xfrm>
            <a:off x="571500" y="4287838"/>
            <a:ext cx="2609850" cy="1933575"/>
            <a:chOff x="360" y="2701"/>
            <a:chExt cx="1644" cy="1218"/>
          </a:xfrm>
        </p:grpSpPr>
        <p:sp>
          <p:nvSpPr>
            <p:cNvPr id="68759" name="Rectangle 95"/>
            <p:cNvSpPr>
              <a:spLocks noChangeArrowheads="1"/>
            </p:cNvSpPr>
            <p:nvPr/>
          </p:nvSpPr>
          <p:spPr bwMode="auto">
            <a:xfrm>
              <a:off x="368" y="3426"/>
              <a:ext cx="1636" cy="493"/>
            </a:xfrm>
            <a:prstGeom prst="rect">
              <a:avLst/>
            </a:prstGeom>
            <a:noFill/>
            <a:ln w="9525" algn="ctr">
              <a:noFill/>
              <a:miter lim="800000"/>
              <a:headEnd/>
              <a:tailEnd/>
            </a:ln>
          </p:spPr>
          <p:txBody>
            <a:bodyPr lIns="0" tIns="0" rIns="0" bIns="0"/>
            <a:lstStyle/>
            <a:p>
              <a:pPr marL="342900" indent="-342900">
                <a:spcBef>
                  <a:spcPct val="20000"/>
                </a:spcBef>
                <a:buClr>
                  <a:schemeClr val="tx2"/>
                </a:buClr>
                <a:buFont typeface="Wingdings" pitchFamily="2" charset="2"/>
                <a:buNone/>
                <a:tabLst>
                  <a:tab pos="3946525" algn="l"/>
                </a:tabLst>
              </a:pPr>
              <a:r>
                <a:rPr lang="en-US" sz="1400" b="1">
                  <a:solidFill>
                    <a:srgbClr val="FF0000"/>
                  </a:solidFill>
                  <a:latin typeface="Calibri" pitchFamily="34" charset="0"/>
                </a:rPr>
                <a:t>Aggregate</a:t>
              </a:r>
              <a:r>
                <a:rPr lang="en-US" sz="1400">
                  <a:latin typeface="Calibri" pitchFamily="34" charset="0"/>
                </a:rPr>
                <a:t> content in an easy way</a:t>
              </a:r>
            </a:p>
            <a:p>
              <a:pPr marL="342900" indent="-342900">
                <a:spcBef>
                  <a:spcPct val="20000"/>
                </a:spcBef>
                <a:buClr>
                  <a:schemeClr val="tx2"/>
                </a:buClr>
                <a:buFont typeface="Wingdings" pitchFamily="2" charset="2"/>
                <a:buNone/>
                <a:tabLst>
                  <a:tab pos="3946525" algn="l"/>
                </a:tabLst>
              </a:pPr>
              <a:r>
                <a:rPr lang="en-US" sz="1400" b="1">
                  <a:solidFill>
                    <a:srgbClr val="FF0000"/>
                  </a:solidFill>
                  <a:latin typeface="Calibri" pitchFamily="34" charset="0"/>
                </a:rPr>
                <a:t>Organize</a:t>
              </a:r>
              <a:r>
                <a:rPr lang="en-US" sz="1400">
                  <a:latin typeface="Calibri" pitchFamily="34" charset="0"/>
                </a:rPr>
                <a:t> all your personal content</a:t>
              </a:r>
            </a:p>
            <a:p>
              <a:pPr marL="342900" indent="-342900">
                <a:spcBef>
                  <a:spcPct val="20000"/>
                </a:spcBef>
                <a:buClr>
                  <a:schemeClr val="tx2"/>
                </a:buClr>
                <a:buFont typeface="Wingdings" pitchFamily="2" charset="2"/>
                <a:buNone/>
                <a:tabLst>
                  <a:tab pos="3946525" algn="l"/>
                </a:tabLst>
              </a:pPr>
              <a:r>
                <a:rPr lang="en-US" sz="1400" b="1">
                  <a:solidFill>
                    <a:srgbClr val="FF0000"/>
                  </a:solidFill>
                  <a:latin typeface="Calibri" pitchFamily="34" charset="0"/>
                </a:rPr>
                <a:t>Secure</a:t>
              </a:r>
              <a:r>
                <a:rPr lang="en-US" sz="1400">
                  <a:latin typeface="Calibri" pitchFamily="34" charset="0"/>
                </a:rPr>
                <a:t> access to your personal content</a:t>
              </a:r>
            </a:p>
            <a:p>
              <a:pPr marL="342900" indent="-342900">
                <a:spcBef>
                  <a:spcPct val="20000"/>
                </a:spcBef>
                <a:buClr>
                  <a:schemeClr val="tx2"/>
                </a:buClr>
                <a:buFont typeface="Wingdings" pitchFamily="2" charset="2"/>
                <a:buNone/>
                <a:tabLst>
                  <a:tab pos="3946525" algn="l"/>
                </a:tabLst>
              </a:pPr>
              <a:r>
                <a:rPr lang="en-US" sz="1400" b="1">
                  <a:solidFill>
                    <a:srgbClr val="FF0000"/>
                  </a:solidFill>
                  <a:latin typeface="Calibri" pitchFamily="34" charset="0"/>
                </a:rPr>
                <a:t>Share</a:t>
              </a:r>
              <a:r>
                <a:rPr lang="en-US" sz="1400">
                  <a:latin typeface="Calibri" pitchFamily="34" charset="0"/>
                </a:rPr>
                <a:t> effortlessly</a:t>
              </a:r>
            </a:p>
          </p:txBody>
        </p:sp>
        <p:pic>
          <p:nvPicPr>
            <p:cNvPr id="68760" name="Picture 67"/>
            <p:cNvPicPr>
              <a:picLocks noChangeAspect="1" noChangeArrowheads="1"/>
            </p:cNvPicPr>
            <p:nvPr/>
          </p:nvPicPr>
          <p:blipFill>
            <a:blip r:embed="rId18">
              <a:clrChange>
                <a:clrFrom>
                  <a:srgbClr val="FFFFFF"/>
                </a:clrFrom>
                <a:clrTo>
                  <a:srgbClr val="FFFFFF">
                    <a:alpha val="0"/>
                  </a:srgbClr>
                </a:clrTo>
              </a:clrChange>
            </a:blip>
            <a:srcRect r="48416" b="1874"/>
            <a:stretch>
              <a:fillRect/>
            </a:stretch>
          </p:blipFill>
          <p:spPr bwMode="auto">
            <a:xfrm>
              <a:off x="360" y="2701"/>
              <a:ext cx="822" cy="660"/>
            </a:xfrm>
            <a:prstGeom prst="rect">
              <a:avLst/>
            </a:prstGeom>
            <a:noFill/>
            <a:ln w="9525">
              <a:noFill/>
              <a:miter lim="800000"/>
              <a:headEnd/>
              <a:tailEnd/>
            </a:ln>
          </p:spPr>
        </p:pic>
        <p:pic>
          <p:nvPicPr>
            <p:cNvPr id="68761" name="Picture 66"/>
            <p:cNvPicPr>
              <a:picLocks noChangeAspect="1" noChangeArrowheads="1"/>
            </p:cNvPicPr>
            <p:nvPr/>
          </p:nvPicPr>
          <p:blipFill>
            <a:blip r:embed="rId18">
              <a:clrChange>
                <a:clrFrom>
                  <a:srgbClr val="FFFFFF"/>
                </a:clrFrom>
                <a:clrTo>
                  <a:srgbClr val="FFFFFF">
                    <a:alpha val="0"/>
                  </a:srgbClr>
                </a:clrTo>
              </a:clrChange>
            </a:blip>
            <a:srcRect l="53062" t="18590" b="10109"/>
            <a:stretch>
              <a:fillRect/>
            </a:stretch>
          </p:blipFill>
          <p:spPr bwMode="auto">
            <a:xfrm>
              <a:off x="1312" y="2909"/>
              <a:ext cx="533" cy="342"/>
            </a:xfrm>
            <a:prstGeom prst="rect">
              <a:avLst/>
            </a:prstGeom>
            <a:noFill/>
            <a:ln w="9525">
              <a:noFill/>
              <a:miter lim="800000"/>
              <a:headEnd/>
              <a:tailEnd/>
            </a:ln>
          </p:spPr>
        </p:pic>
      </p:grpSp>
      <p:grpSp>
        <p:nvGrpSpPr>
          <p:cNvPr id="47202" name="Group 283"/>
          <p:cNvGrpSpPr>
            <a:grpSpLocks/>
          </p:cNvGrpSpPr>
          <p:nvPr/>
        </p:nvGrpSpPr>
        <p:grpSpPr bwMode="auto">
          <a:xfrm>
            <a:off x="6218238" y="4244975"/>
            <a:ext cx="2362200" cy="2168525"/>
            <a:chOff x="4859338" y="2863850"/>
            <a:chExt cx="4164965" cy="3667391"/>
          </a:xfrm>
        </p:grpSpPr>
        <p:grpSp>
          <p:nvGrpSpPr>
            <p:cNvPr id="68691" name="Group 293"/>
            <p:cNvGrpSpPr>
              <a:grpSpLocks/>
            </p:cNvGrpSpPr>
            <p:nvPr/>
          </p:nvGrpSpPr>
          <p:grpSpPr bwMode="auto">
            <a:xfrm>
              <a:off x="5743575" y="4105275"/>
              <a:ext cx="2711341" cy="2425966"/>
              <a:chOff x="1876425" y="438150"/>
              <a:chExt cx="2711341" cy="2425966"/>
            </a:xfrm>
          </p:grpSpPr>
          <p:pic>
            <p:nvPicPr>
              <p:cNvPr id="351" name="Picture 6"/>
              <p:cNvPicPr>
                <a:picLocks noChangeAspect="1" noChangeArrowheads="1"/>
              </p:cNvPicPr>
              <p:nvPr/>
            </p:nvPicPr>
            <p:blipFill>
              <a:blip r:embed="rId19" cstate="print">
                <a:duotone>
                  <a:schemeClr val="bg2">
                    <a:shade val="45000"/>
                    <a:satMod val="135000"/>
                  </a:schemeClr>
                  <a:prstClr val="white"/>
                </a:duotone>
              </a:blip>
              <a:srcRect l="33125" r="35641" b="55524"/>
              <a:stretch>
                <a:fillRect/>
              </a:stretch>
            </p:blipFill>
            <p:spPr bwMode="auto">
              <a:xfrm>
                <a:off x="1876425" y="438150"/>
                <a:ext cx="2711341" cy="2425966"/>
              </a:xfrm>
              <a:prstGeom prst="rect">
                <a:avLst/>
              </a:prstGeom>
              <a:noFill/>
              <a:ln w="9525">
                <a:noFill/>
                <a:miter lim="800000"/>
                <a:headEnd/>
                <a:tailEnd/>
              </a:ln>
            </p:spPr>
          </p:pic>
          <p:sp>
            <p:nvSpPr>
              <p:cNvPr id="352" name="Rectangle 351"/>
              <p:cNvSpPr/>
              <p:nvPr/>
            </p:nvSpPr>
            <p:spPr>
              <a:xfrm>
                <a:off x="2019432" y="533739"/>
                <a:ext cx="2468750" cy="2257889"/>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p>
            </p:txBody>
          </p:sp>
        </p:grpSp>
        <p:cxnSp>
          <p:nvCxnSpPr>
            <p:cNvPr id="286" name="Straight Connector 285"/>
            <p:cNvCxnSpPr/>
            <p:nvPr/>
          </p:nvCxnSpPr>
          <p:spPr>
            <a:xfrm rot="5400000">
              <a:off x="6800384" y="5876101"/>
              <a:ext cx="324858" cy="2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693" name="Group 68"/>
            <p:cNvGrpSpPr>
              <a:grpSpLocks/>
            </p:cNvGrpSpPr>
            <p:nvPr/>
          </p:nvGrpSpPr>
          <p:grpSpPr bwMode="auto">
            <a:xfrm rot="-5091713">
              <a:off x="6680703" y="5802825"/>
              <a:ext cx="620483" cy="687803"/>
              <a:chOff x="2345" y="1491"/>
              <a:chExt cx="768" cy="852"/>
            </a:xfrm>
          </p:grpSpPr>
          <p:sp>
            <p:nvSpPr>
              <p:cNvPr id="311" name="Line 69"/>
              <p:cNvSpPr>
                <a:spLocks noChangeShapeType="1"/>
              </p:cNvSpPr>
              <p:nvPr/>
            </p:nvSpPr>
            <p:spPr bwMode="auto">
              <a:xfrm>
                <a:off x="2804" y="1876"/>
                <a:ext cx="163" cy="198"/>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2" name="Line 70"/>
              <p:cNvSpPr>
                <a:spLocks noChangeShapeType="1"/>
              </p:cNvSpPr>
              <p:nvPr/>
            </p:nvSpPr>
            <p:spPr bwMode="auto">
              <a:xfrm>
                <a:off x="2473" y="1677"/>
                <a:ext cx="173" cy="55"/>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3" name="Oval 71"/>
              <p:cNvSpPr>
                <a:spLocks noChangeArrowheads="1"/>
              </p:cNvSpPr>
              <p:nvPr/>
            </p:nvSpPr>
            <p:spPr bwMode="auto">
              <a:xfrm>
                <a:off x="2431" y="1640"/>
                <a:ext cx="76" cy="80"/>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14" name="Line 72"/>
              <p:cNvSpPr>
                <a:spLocks noChangeShapeType="1"/>
              </p:cNvSpPr>
              <p:nvPr/>
            </p:nvSpPr>
            <p:spPr bwMode="auto">
              <a:xfrm flipV="1">
                <a:off x="2507" y="1728"/>
                <a:ext cx="123" cy="121"/>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5" name="Line 73"/>
              <p:cNvSpPr>
                <a:spLocks noChangeShapeType="1"/>
              </p:cNvSpPr>
              <p:nvPr/>
            </p:nvSpPr>
            <p:spPr bwMode="auto">
              <a:xfrm flipV="1">
                <a:off x="2631" y="1618"/>
                <a:ext cx="80" cy="107"/>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6" name="Line 74"/>
              <p:cNvSpPr>
                <a:spLocks noChangeShapeType="1"/>
              </p:cNvSpPr>
              <p:nvPr/>
            </p:nvSpPr>
            <p:spPr bwMode="auto">
              <a:xfrm flipV="1">
                <a:off x="2659" y="1718"/>
                <a:ext cx="183" cy="17"/>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7" name="Line 75"/>
              <p:cNvSpPr>
                <a:spLocks noChangeShapeType="1"/>
              </p:cNvSpPr>
              <p:nvPr/>
            </p:nvSpPr>
            <p:spPr bwMode="auto">
              <a:xfrm>
                <a:off x="2727" y="1619"/>
                <a:ext cx="93" cy="90"/>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8" name="Line 76"/>
              <p:cNvSpPr>
                <a:spLocks noChangeShapeType="1"/>
              </p:cNvSpPr>
              <p:nvPr/>
            </p:nvSpPr>
            <p:spPr bwMode="auto">
              <a:xfrm>
                <a:off x="2507" y="1844"/>
                <a:ext cx="326" cy="35"/>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19" name="Line 77"/>
              <p:cNvSpPr>
                <a:spLocks noChangeShapeType="1"/>
              </p:cNvSpPr>
              <p:nvPr/>
            </p:nvSpPr>
            <p:spPr bwMode="auto">
              <a:xfrm flipV="1">
                <a:off x="2818" y="1707"/>
                <a:ext cx="30" cy="170"/>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20" name="Line 78"/>
              <p:cNvSpPr>
                <a:spLocks noChangeShapeType="1"/>
              </p:cNvSpPr>
              <p:nvPr/>
            </p:nvSpPr>
            <p:spPr bwMode="auto">
              <a:xfrm flipV="1">
                <a:off x="2842" y="1666"/>
                <a:ext cx="203" cy="201"/>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21" name="Line 79"/>
              <p:cNvSpPr>
                <a:spLocks noChangeShapeType="1"/>
              </p:cNvSpPr>
              <p:nvPr/>
            </p:nvSpPr>
            <p:spPr bwMode="auto">
              <a:xfrm flipV="1">
                <a:off x="2836" y="1514"/>
                <a:ext cx="33" cy="205"/>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22" name="Line 80"/>
              <p:cNvSpPr>
                <a:spLocks noChangeShapeType="1"/>
              </p:cNvSpPr>
              <p:nvPr/>
            </p:nvSpPr>
            <p:spPr bwMode="auto">
              <a:xfrm>
                <a:off x="2822" y="1894"/>
                <a:ext cx="269" cy="38"/>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23" name="Oval 81"/>
              <p:cNvSpPr>
                <a:spLocks noChangeArrowheads="1"/>
              </p:cNvSpPr>
              <p:nvPr/>
            </p:nvSpPr>
            <p:spPr bwMode="auto">
              <a:xfrm>
                <a:off x="3040" y="1889"/>
                <a:ext cx="76" cy="80"/>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4" name="Oval 82"/>
              <p:cNvSpPr>
                <a:spLocks noChangeArrowheads="1"/>
              </p:cNvSpPr>
              <p:nvPr/>
            </p:nvSpPr>
            <p:spPr bwMode="auto">
              <a:xfrm>
                <a:off x="2835" y="1488"/>
                <a:ext cx="73" cy="7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5" name="Oval 83"/>
              <p:cNvSpPr>
                <a:spLocks noChangeArrowheads="1"/>
              </p:cNvSpPr>
              <p:nvPr/>
            </p:nvSpPr>
            <p:spPr bwMode="auto">
              <a:xfrm>
                <a:off x="2792" y="1683"/>
                <a:ext cx="73" cy="7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6" name="Oval 84"/>
              <p:cNvSpPr>
                <a:spLocks noChangeArrowheads="1"/>
              </p:cNvSpPr>
              <p:nvPr/>
            </p:nvSpPr>
            <p:spPr bwMode="auto">
              <a:xfrm>
                <a:off x="2772" y="1841"/>
                <a:ext cx="76" cy="80"/>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7" name="Oval 85"/>
              <p:cNvSpPr>
                <a:spLocks noChangeArrowheads="1"/>
              </p:cNvSpPr>
              <p:nvPr/>
            </p:nvSpPr>
            <p:spPr bwMode="auto">
              <a:xfrm>
                <a:off x="2666" y="1583"/>
                <a:ext cx="76" cy="80"/>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8" name="Oval 86"/>
              <p:cNvSpPr>
                <a:spLocks noChangeArrowheads="1"/>
              </p:cNvSpPr>
              <p:nvPr/>
            </p:nvSpPr>
            <p:spPr bwMode="auto">
              <a:xfrm>
                <a:off x="2592" y="1691"/>
                <a:ext cx="76" cy="73"/>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29" name="Oval 87"/>
              <p:cNvSpPr>
                <a:spLocks noChangeArrowheads="1"/>
              </p:cNvSpPr>
              <p:nvPr/>
            </p:nvSpPr>
            <p:spPr bwMode="auto">
              <a:xfrm>
                <a:off x="2475" y="1807"/>
                <a:ext cx="73" cy="7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30" name="Oval 88"/>
              <p:cNvSpPr>
                <a:spLocks noChangeArrowheads="1"/>
              </p:cNvSpPr>
              <p:nvPr/>
            </p:nvSpPr>
            <p:spPr bwMode="auto">
              <a:xfrm>
                <a:off x="2996" y="1653"/>
                <a:ext cx="80" cy="73"/>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31" name="Line 89"/>
              <p:cNvSpPr>
                <a:spLocks noChangeShapeType="1"/>
              </p:cNvSpPr>
              <p:nvPr/>
            </p:nvSpPr>
            <p:spPr bwMode="auto">
              <a:xfrm flipH="1">
                <a:off x="2795" y="2082"/>
                <a:ext cx="163" cy="49"/>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2" name="Oval 90"/>
              <p:cNvSpPr>
                <a:spLocks noChangeArrowheads="1"/>
              </p:cNvSpPr>
              <p:nvPr/>
            </p:nvSpPr>
            <p:spPr bwMode="auto">
              <a:xfrm flipH="1">
                <a:off x="2925" y="2040"/>
                <a:ext cx="70" cy="69"/>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33" name="Line 91"/>
              <p:cNvSpPr>
                <a:spLocks noChangeShapeType="1"/>
              </p:cNvSpPr>
              <p:nvPr/>
            </p:nvSpPr>
            <p:spPr bwMode="auto">
              <a:xfrm flipH="1" flipV="1">
                <a:off x="2808" y="2125"/>
                <a:ext cx="113" cy="114"/>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4" name="Line 92"/>
              <p:cNvSpPr>
                <a:spLocks noChangeShapeType="1"/>
              </p:cNvSpPr>
              <p:nvPr/>
            </p:nvSpPr>
            <p:spPr bwMode="auto">
              <a:xfrm flipH="1" flipV="1">
                <a:off x="2712" y="2025"/>
                <a:ext cx="73" cy="94"/>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5" name="Line 93"/>
              <p:cNvSpPr>
                <a:spLocks noChangeShapeType="1"/>
              </p:cNvSpPr>
              <p:nvPr/>
            </p:nvSpPr>
            <p:spPr bwMode="auto">
              <a:xfrm flipH="1" flipV="1">
                <a:off x="2623" y="2119"/>
                <a:ext cx="169" cy="14"/>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6" name="Line 94"/>
              <p:cNvSpPr>
                <a:spLocks noChangeShapeType="1"/>
              </p:cNvSpPr>
              <p:nvPr/>
            </p:nvSpPr>
            <p:spPr bwMode="auto">
              <a:xfrm flipH="1">
                <a:off x="2638" y="2024"/>
                <a:ext cx="90" cy="80"/>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7" name="Line 95"/>
              <p:cNvSpPr>
                <a:spLocks noChangeShapeType="1"/>
              </p:cNvSpPr>
              <p:nvPr/>
            </p:nvSpPr>
            <p:spPr bwMode="auto">
              <a:xfrm flipH="1">
                <a:off x="2610" y="2225"/>
                <a:ext cx="309" cy="28"/>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8" name="Line 96"/>
              <p:cNvSpPr>
                <a:spLocks noChangeShapeType="1"/>
              </p:cNvSpPr>
              <p:nvPr/>
            </p:nvSpPr>
            <p:spPr bwMode="auto">
              <a:xfrm flipH="1" flipV="1">
                <a:off x="2604" y="2107"/>
                <a:ext cx="30" cy="153"/>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39" name="Line 97"/>
              <p:cNvSpPr>
                <a:spLocks noChangeShapeType="1"/>
              </p:cNvSpPr>
              <p:nvPr/>
            </p:nvSpPr>
            <p:spPr bwMode="auto">
              <a:xfrm flipH="1" flipV="1">
                <a:off x="2422" y="2071"/>
                <a:ext cx="189" cy="173"/>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40" name="Line 98"/>
              <p:cNvSpPr>
                <a:spLocks noChangeShapeType="1"/>
              </p:cNvSpPr>
              <p:nvPr/>
            </p:nvSpPr>
            <p:spPr bwMode="auto">
              <a:xfrm flipH="1" flipV="1">
                <a:off x="2578" y="1939"/>
                <a:ext cx="33" cy="177"/>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41" name="Line 99"/>
              <p:cNvSpPr>
                <a:spLocks noChangeShapeType="1"/>
              </p:cNvSpPr>
              <p:nvPr/>
            </p:nvSpPr>
            <p:spPr bwMode="auto">
              <a:xfrm flipH="1">
                <a:off x="2370" y="2268"/>
                <a:ext cx="253" cy="35"/>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sp>
            <p:nvSpPr>
              <p:cNvPr id="342" name="Oval 100"/>
              <p:cNvSpPr>
                <a:spLocks noChangeArrowheads="1"/>
              </p:cNvSpPr>
              <p:nvPr/>
            </p:nvSpPr>
            <p:spPr bwMode="auto">
              <a:xfrm flipH="1">
                <a:off x="2345" y="2275"/>
                <a:ext cx="76" cy="6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3" name="Oval 101"/>
              <p:cNvSpPr>
                <a:spLocks noChangeArrowheads="1"/>
              </p:cNvSpPr>
              <p:nvPr/>
            </p:nvSpPr>
            <p:spPr bwMode="auto">
              <a:xfrm flipH="1">
                <a:off x="2533" y="1902"/>
                <a:ext cx="73" cy="73"/>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4" name="Oval 102"/>
              <p:cNvSpPr>
                <a:spLocks noChangeArrowheads="1"/>
              </p:cNvSpPr>
              <p:nvPr/>
            </p:nvSpPr>
            <p:spPr bwMode="auto">
              <a:xfrm flipH="1">
                <a:off x="2583" y="2089"/>
                <a:ext cx="70" cy="6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5" name="Oval 103"/>
              <p:cNvSpPr>
                <a:spLocks noChangeArrowheads="1"/>
              </p:cNvSpPr>
              <p:nvPr/>
            </p:nvSpPr>
            <p:spPr bwMode="auto">
              <a:xfrm flipH="1">
                <a:off x="2605" y="2226"/>
                <a:ext cx="70" cy="69"/>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6" name="Oval 104"/>
              <p:cNvSpPr>
                <a:spLocks noChangeArrowheads="1"/>
              </p:cNvSpPr>
              <p:nvPr/>
            </p:nvSpPr>
            <p:spPr bwMode="auto">
              <a:xfrm flipH="1">
                <a:off x="2694" y="1992"/>
                <a:ext cx="73" cy="6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7" name="Oval 105"/>
              <p:cNvSpPr>
                <a:spLocks noChangeArrowheads="1"/>
              </p:cNvSpPr>
              <p:nvPr/>
            </p:nvSpPr>
            <p:spPr bwMode="auto">
              <a:xfrm flipH="1">
                <a:off x="2773" y="2089"/>
                <a:ext cx="70" cy="6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8" name="Oval 106"/>
              <p:cNvSpPr>
                <a:spLocks noChangeArrowheads="1"/>
              </p:cNvSpPr>
              <p:nvPr/>
            </p:nvSpPr>
            <p:spPr bwMode="auto">
              <a:xfrm flipH="1">
                <a:off x="2878" y="2190"/>
                <a:ext cx="73" cy="69"/>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49" name="Oval 107"/>
              <p:cNvSpPr>
                <a:spLocks noChangeArrowheads="1"/>
              </p:cNvSpPr>
              <p:nvPr/>
            </p:nvSpPr>
            <p:spPr bwMode="auto">
              <a:xfrm flipH="1">
                <a:off x="2383" y="2056"/>
                <a:ext cx="70" cy="66"/>
              </a:xfrm>
              <a:prstGeom prst="ellipse">
                <a:avLst/>
              </a:prstGeom>
              <a:solidFill>
                <a:srgbClr val="C7F698"/>
              </a:solidFill>
              <a:ln w="19050" algn="ctr">
                <a:solidFill>
                  <a:srgbClr val="C7C48F"/>
                </a:solidFill>
                <a:round/>
                <a:headEnd/>
                <a:tailEnd/>
              </a:ln>
            </p:spPr>
            <p:txBody>
              <a:bodyPr vert="eaVert" lIns="0" tIns="0" rIns="0" bIns="0" anchor="ctr"/>
              <a:lstStyle/>
              <a:p>
                <a:pPr>
                  <a:defRPr/>
                </a:pPr>
                <a:endParaRPr lang="en-US" sz="2000" b="1">
                  <a:latin typeface="+mn-lt"/>
                  <a:cs typeface="Arial" charset="0"/>
                </a:endParaRPr>
              </a:p>
            </p:txBody>
          </p:sp>
          <p:sp>
            <p:nvSpPr>
              <p:cNvPr id="350" name="Line 108"/>
              <p:cNvSpPr>
                <a:spLocks noChangeShapeType="1"/>
              </p:cNvSpPr>
              <p:nvPr/>
            </p:nvSpPr>
            <p:spPr bwMode="auto">
              <a:xfrm>
                <a:off x="2513" y="1828"/>
                <a:ext cx="223" cy="205"/>
              </a:xfrm>
              <a:prstGeom prst="line">
                <a:avLst/>
              </a:prstGeom>
              <a:noFill/>
              <a:ln w="19050">
                <a:solidFill>
                  <a:srgbClr val="C7C48F"/>
                </a:solidFill>
                <a:round/>
                <a:headEnd/>
                <a:tailEnd/>
              </a:ln>
            </p:spPr>
            <p:txBody>
              <a:bodyPr lIns="0" tIns="0" rIns="0" bIns="0" anchor="ctr"/>
              <a:lstStyle/>
              <a:p>
                <a:pPr>
                  <a:defRPr/>
                </a:pPr>
                <a:endParaRPr lang="en-US" sz="2000" b="1">
                  <a:latin typeface="+mn-lt"/>
                  <a:cs typeface="Arial" charset="0"/>
                </a:endParaRPr>
              </a:p>
            </p:txBody>
          </p:sp>
        </p:grpSp>
        <p:sp>
          <p:nvSpPr>
            <p:cNvPr id="288" name="Cube 287"/>
            <p:cNvSpPr/>
            <p:nvPr/>
          </p:nvSpPr>
          <p:spPr>
            <a:xfrm>
              <a:off x="6211271" y="5191543"/>
              <a:ext cx="1665427" cy="561115"/>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a:lnSpc>
                  <a:spcPct val="120000"/>
                </a:lnSpc>
                <a:defRPr/>
              </a:pPr>
              <a:r>
                <a:rPr lang="en-US" sz="700" b="1">
                  <a:solidFill>
                    <a:srgbClr val="FFFFFF"/>
                  </a:solidFill>
                  <a:latin typeface="Trebuchet MS" pitchFamily="34" charset="0"/>
                  <a:cs typeface="Arial" charset="0"/>
                </a:rPr>
                <a:t>Home</a:t>
              </a:r>
              <a:br>
                <a:rPr lang="en-US" sz="700" b="1">
                  <a:solidFill>
                    <a:srgbClr val="FFFFFF"/>
                  </a:solidFill>
                  <a:latin typeface="Trebuchet MS" pitchFamily="34" charset="0"/>
                  <a:cs typeface="Arial" charset="0"/>
                </a:rPr>
              </a:br>
              <a:r>
                <a:rPr lang="en-US" sz="700" b="1">
                  <a:solidFill>
                    <a:srgbClr val="FFFFFF"/>
                  </a:solidFill>
                  <a:latin typeface="Trebuchet MS" pitchFamily="34" charset="0"/>
                  <a:cs typeface="Arial" charset="0"/>
                </a:rPr>
                <a:t>Gateway</a:t>
              </a:r>
            </a:p>
          </p:txBody>
        </p:sp>
        <p:sp>
          <p:nvSpPr>
            <p:cNvPr id="289" name="Freeform 219"/>
            <p:cNvSpPr>
              <a:spLocks/>
            </p:cNvSpPr>
            <p:nvPr/>
          </p:nvSpPr>
          <p:spPr bwMode="auto">
            <a:xfrm>
              <a:off x="5637470" y="3371272"/>
              <a:ext cx="951672" cy="311433"/>
            </a:xfrm>
            <a:custGeom>
              <a:avLst/>
              <a:gdLst>
                <a:gd name="T0" fmla="*/ 599 w 891"/>
                <a:gd name="T1" fmla="*/ 197 h 323"/>
                <a:gd name="T2" fmla="*/ 0 w 891"/>
                <a:gd name="T3" fmla="*/ 0 h 323"/>
                <a:gd name="T4" fmla="*/ 0 60000 65536"/>
                <a:gd name="T5" fmla="*/ 0 60000 65536"/>
                <a:gd name="T6" fmla="*/ 0 w 891"/>
                <a:gd name="T7" fmla="*/ 0 h 323"/>
                <a:gd name="T8" fmla="*/ 891 w 891"/>
                <a:gd name="T9" fmla="*/ 323 h 323"/>
              </a:gdLst>
              <a:ahLst/>
              <a:cxnLst>
                <a:cxn ang="T4">
                  <a:pos x="T0" y="T1"/>
                </a:cxn>
                <a:cxn ang="T5">
                  <a:pos x="T2" y="T3"/>
                </a:cxn>
              </a:cxnLst>
              <a:rect l="T6" t="T7" r="T8" b="T9"/>
              <a:pathLst>
                <a:path w="891" h="323">
                  <a:moveTo>
                    <a:pt x="891" y="323"/>
                  </a:moveTo>
                  <a:cubicBezTo>
                    <a:pt x="520" y="166"/>
                    <a:pt x="150" y="10"/>
                    <a:pt x="0" y="0"/>
                  </a:cubicBezTo>
                </a:path>
              </a:pathLst>
            </a:custGeom>
            <a:noFill/>
            <a:ln w="38100" cap="flat" cmpd="sng">
              <a:solidFill>
                <a:srgbClr val="FAF394"/>
              </a:solidFill>
              <a:prstDash val="solid"/>
              <a:round/>
              <a:headEnd/>
              <a:tailEnd/>
            </a:ln>
          </p:spPr>
          <p:txBody>
            <a:bodyPr lIns="0" tIns="0" rIns="0" bIns="0" anchor="ctr"/>
            <a:lstStyle/>
            <a:p>
              <a:pPr>
                <a:defRPr/>
              </a:pPr>
              <a:endParaRPr lang="en-US" sz="2000" b="1">
                <a:latin typeface="+mn-lt"/>
                <a:cs typeface="Arial" charset="0"/>
              </a:endParaRPr>
            </a:p>
          </p:txBody>
        </p:sp>
        <p:sp>
          <p:nvSpPr>
            <p:cNvPr id="290" name="Freeform 220"/>
            <p:cNvSpPr>
              <a:spLocks/>
            </p:cNvSpPr>
            <p:nvPr/>
          </p:nvSpPr>
          <p:spPr bwMode="auto">
            <a:xfrm>
              <a:off x="6743088" y="3371272"/>
              <a:ext cx="106363" cy="260422"/>
            </a:xfrm>
            <a:custGeom>
              <a:avLst/>
              <a:gdLst>
                <a:gd name="T0" fmla="*/ 67 w 100"/>
                <a:gd name="T1" fmla="*/ 164 h 269"/>
                <a:gd name="T2" fmla="*/ 0 w 100"/>
                <a:gd name="T3" fmla="*/ 0 h 269"/>
                <a:gd name="T4" fmla="*/ 0 60000 65536"/>
                <a:gd name="T5" fmla="*/ 0 60000 65536"/>
                <a:gd name="T6" fmla="*/ 0 w 100"/>
                <a:gd name="T7" fmla="*/ 0 h 269"/>
                <a:gd name="T8" fmla="*/ 100 w 100"/>
                <a:gd name="T9" fmla="*/ 269 h 269"/>
              </a:gdLst>
              <a:ahLst/>
              <a:cxnLst>
                <a:cxn ang="T4">
                  <a:pos x="T0" y="T1"/>
                </a:cxn>
                <a:cxn ang="T5">
                  <a:pos x="T2" y="T3"/>
                </a:cxn>
              </a:cxnLst>
              <a:rect l="T6" t="T7" r="T8" b="T9"/>
              <a:pathLst>
                <a:path w="100" h="269">
                  <a:moveTo>
                    <a:pt x="100" y="269"/>
                  </a:moveTo>
                  <a:cubicBezTo>
                    <a:pt x="56" y="150"/>
                    <a:pt x="13" y="31"/>
                    <a:pt x="0" y="0"/>
                  </a:cubicBezTo>
                </a:path>
              </a:pathLst>
            </a:custGeom>
            <a:noFill/>
            <a:ln w="38100" cap="flat" cmpd="sng">
              <a:solidFill>
                <a:schemeClr val="bg2">
                  <a:lumMod val="50000"/>
                </a:schemeClr>
              </a:solidFill>
              <a:prstDash val="solid"/>
              <a:round/>
              <a:headEnd/>
              <a:tailEnd/>
            </a:ln>
          </p:spPr>
          <p:txBody>
            <a:bodyPr lIns="0" tIns="0" rIns="0" bIns="0" anchor="ctr"/>
            <a:lstStyle/>
            <a:p>
              <a:pPr>
                <a:defRPr/>
              </a:pPr>
              <a:endParaRPr lang="en-US" sz="2000" b="1">
                <a:latin typeface="+mn-lt"/>
                <a:cs typeface="Arial" charset="0"/>
              </a:endParaRPr>
            </a:p>
          </p:txBody>
        </p:sp>
        <p:sp>
          <p:nvSpPr>
            <p:cNvPr id="291" name="Freeform 221"/>
            <p:cNvSpPr>
              <a:spLocks/>
            </p:cNvSpPr>
            <p:nvPr/>
          </p:nvSpPr>
          <p:spPr bwMode="auto">
            <a:xfrm>
              <a:off x="7168542" y="3387380"/>
              <a:ext cx="352678" cy="244313"/>
            </a:xfrm>
            <a:custGeom>
              <a:avLst/>
              <a:gdLst>
                <a:gd name="T0" fmla="*/ 0 w 376"/>
                <a:gd name="T1" fmla="*/ 154 h 230"/>
                <a:gd name="T2" fmla="*/ 222 w 376"/>
                <a:gd name="T3" fmla="*/ 0 h 230"/>
                <a:gd name="T4" fmla="*/ 0 60000 65536"/>
                <a:gd name="T5" fmla="*/ 0 60000 65536"/>
                <a:gd name="T6" fmla="*/ 0 w 376"/>
                <a:gd name="T7" fmla="*/ 0 h 230"/>
                <a:gd name="T8" fmla="*/ 376 w 376"/>
                <a:gd name="T9" fmla="*/ 230 h 230"/>
              </a:gdLst>
              <a:ahLst/>
              <a:cxnLst>
                <a:cxn ang="T4">
                  <a:pos x="T0" y="T1"/>
                </a:cxn>
                <a:cxn ang="T5">
                  <a:pos x="T2" y="T3"/>
                </a:cxn>
              </a:cxnLst>
              <a:rect l="T6" t="T7" r="T8" b="T9"/>
              <a:pathLst>
                <a:path w="376" h="230">
                  <a:moveTo>
                    <a:pt x="0" y="230"/>
                  </a:moveTo>
                  <a:cubicBezTo>
                    <a:pt x="156" y="134"/>
                    <a:pt x="312" y="38"/>
                    <a:pt x="376" y="0"/>
                  </a:cubicBezTo>
                </a:path>
              </a:pathLst>
            </a:custGeom>
            <a:noFill/>
            <a:ln w="38100" cap="flat" cmpd="sng">
              <a:solidFill>
                <a:srgbClr val="C7F698"/>
              </a:solidFill>
              <a:prstDash val="solid"/>
              <a:round/>
              <a:headEnd/>
              <a:tailEnd/>
            </a:ln>
          </p:spPr>
          <p:txBody>
            <a:bodyPr lIns="0" tIns="0" rIns="0" bIns="0" anchor="ctr"/>
            <a:lstStyle/>
            <a:p>
              <a:pPr>
                <a:defRPr/>
              </a:pPr>
              <a:endParaRPr lang="en-US" sz="2000" b="1">
                <a:latin typeface="+mn-lt"/>
                <a:cs typeface="Arial" charset="0"/>
              </a:endParaRPr>
            </a:p>
          </p:txBody>
        </p:sp>
        <p:sp>
          <p:nvSpPr>
            <p:cNvPr id="292" name="Freeform 222"/>
            <p:cNvSpPr>
              <a:spLocks/>
            </p:cNvSpPr>
            <p:nvPr/>
          </p:nvSpPr>
          <p:spPr bwMode="auto">
            <a:xfrm>
              <a:off x="7602393" y="3494771"/>
              <a:ext cx="607390" cy="268477"/>
            </a:xfrm>
            <a:custGeom>
              <a:avLst/>
              <a:gdLst>
                <a:gd name="T0" fmla="*/ 0 w 569"/>
                <a:gd name="T1" fmla="*/ 169 h 278"/>
                <a:gd name="T2" fmla="*/ 382 w 569"/>
                <a:gd name="T3" fmla="*/ 34 h 278"/>
                <a:gd name="T4" fmla="*/ 0 60000 65536"/>
                <a:gd name="T5" fmla="*/ 0 60000 65536"/>
                <a:gd name="T6" fmla="*/ 0 w 569"/>
                <a:gd name="T7" fmla="*/ 0 h 278"/>
                <a:gd name="T8" fmla="*/ 569 w 569"/>
                <a:gd name="T9" fmla="*/ 278 h 278"/>
              </a:gdLst>
              <a:ahLst/>
              <a:cxnLst>
                <a:cxn ang="T4">
                  <a:pos x="T0" y="T1"/>
                </a:cxn>
                <a:cxn ang="T5">
                  <a:pos x="T2" y="T3"/>
                </a:cxn>
              </a:cxnLst>
              <a:rect l="T6" t="T7" r="T8" b="T9"/>
              <a:pathLst>
                <a:path w="569" h="278">
                  <a:moveTo>
                    <a:pt x="0" y="278"/>
                  </a:moveTo>
                  <a:cubicBezTo>
                    <a:pt x="238" y="139"/>
                    <a:pt x="476" y="0"/>
                    <a:pt x="569" y="56"/>
                  </a:cubicBezTo>
                </a:path>
              </a:pathLst>
            </a:custGeom>
            <a:noFill/>
            <a:ln w="38100" cap="flat" cmpd="sng">
              <a:solidFill>
                <a:srgbClr val="8FEAFF"/>
              </a:solidFill>
              <a:prstDash val="solid"/>
              <a:round/>
              <a:headEnd/>
              <a:tailEnd/>
            </a:ln>
          </p:spPr>
          <p:txBody>
            <a:bodyPr lIns="0" tIns="0" rIns="0" bIns="0" anchor="ctr"/>
            <a:lstStyle/>
            <a:p>
              <a:pPr>
                <a:defRPr/>
              </a:pPr>
              <a:endParaRPr lang="en-US" sz="2000" b="1">
                <a:latin typeface="+mn-lt"/>
                <a:cs typeface="Arial" charset="0"/>
              </a:endParaRPr>
            </a:p>
          </p:txBody>
        </p:sp>
        <p:sp>
          <p:nvSpPr>
            <p:cNvPr id="293" name="Freeform 223"/>
            <p:cNvSpPr>
              <a:spLocks/>
            </p:cNvSpPr>
            <p:nvPr/>
          </p:nvSpPr>
          <p:spPr bwMode="auto">
            <a:xfrm>
              <a:off x="6801869" y="4061256"/>
              <a:ext cx="190334" cy="746365"/>
            </a:xfrm>
            <a:custGeom>
              <a:avLst/>
              <a:gdLst>
                <a:gd name="T0" fmla="*/ 0 w 245"/>
                <a:gd name="T1" fmla="*/ 470 h 430"/>
                <a:gd name="T2" fmla="*/ 101 w 245"/>
                <a:gd name="T3" fmla="*/ 227 h 430"/>
                <a:gd name="T4" fmla="*/ 113 w 245"/>
                <a:gd name="T5" fmla="*/ 0 h 430"/>
                <a:gd name="T6" fmla="*/ 0 60000 65536"/>
                <a:gd name="T7" fmla="*/ 0 60000 65536"/>
                <a:gd name="T8" fmla="*/ 0 60000 65536"/>
                <a:gd name="T9" fmla="*/ 0 w 245"/>
                <a:gd name="T10" fmla="*/ 0 h 430"/>
                <a:gd name="T11" fmla="*/ 245 w 245"/>
                <a:gd name="T12" fmla="*/ 430 h 430"/>
              </a:gdLst>
              <a:ahLst/>
              <a:cxnLst>
                <a:cxn ang="T6">
                  <a:pos x="T0" y="T1"/>
                </a:cxn>
                <a:cxn ang="T7">
                  <a:pos x="T2" y="T3"/>
                </a:cxn>
                <a:cxn ang="T8">
                  <a:pos x="T4" y="T5"/>
                </a:cxn>
              </a:cxnLst>
              <a:rect l="T9" t="T10" r="T11" b="T12"/>
              <a:pathLst>
                <a:path w="245" h="430">
                  <a:moveTo>
                    <a:pt x="0" y="430"/>
                  </a:moveTo>
                  <a:cubicBezTo>
                    <a:pt x="84" y="355"/>
                    <a:pt x="169" y="280"/>
                    <a:pt x="207" y="208"/>
                  </a:cubicBezTo>
                  <a:cubicBezTo>
                    <a:pt x="245" y="136"/>
                    <a:pt x="237" y="68"/>
                    <a:pt x="230" y="0"/>
                  </a:cubicBezTo>
                </a:path>
              </a:pathLst>
            </a:custGeom>
            <a:noFill/>
            <a:ln w="38100" cap="flat" cmpd="sng">
              <a:solidFill>
                <a:srgbClr val="000000"/>
              </a:solidFill>
              <a:prstDash val="solid"/>
              <a:round/>
              <a:headEnd/>
              <a:tailEnd/>
            </a:ln>
          </p:spPr>
          <p:txBody>
            <a:bodyPr lIns="0" tIns="0" rIns="0" bIns="0" anchor="ctr"/>
            <a:lstStyle/>
            <a:p>
              <a:pPr>
                <a:defRPr/>
              </a:pPr>
              <a:endParaRPr lang="en-US" sz="2000" b="1">
                <a:latin typeface="+mn-lt"/>
                <a:cs typeface="Arial" charset="0"/>
              </a:endParaRPr>
            </a:p>
          </p:txBody>
        </p:sp>
        <p:sp>
          <p:nvSpPr>
            <p:cNvPr id="294" name="Freeform 224"/>
            <p:cNvSpPr>
              <a:spLocks/>
            </p:cNvSpPr>
            <p:nvPr/>
          </p:nvSpPr>
          <p:spPr bwMode="auto">
            <a:xfrm>
              <a:off x="6981007" y="4058572"/>
              <a:ext cx="263109" cy="698039"/>
            </a:xfrm>
            <a:custGeom>
              <a:avLst/>
              <a:gdLst>
                <a:gd name="T0" fmla="*/ 165 w 153"/>
                <a:gd name="T1" fmla="*/ 440 h 384"/>
                <a:gd name="T2" fmla="*/ 41 w 153"/>
                <a:gd name="T3" fmla="*/ 256 h 384"/>
                <a:gd name="T4" fmla="*/ 0 w 153"/>
                <a:gd name="T5" fmla="*/ 0 h 384"/>
                <a:gd name="T6" fmla="*/ 0 60000 65536"/>
                <a:gd name="T7" fmla="*/ 0 60000 65536"/>
                <a:gd name="T8" fmla="*/ 0 60000 65536"/>
                <a:gd name="T9" fmla="*/ 0 w 153"/>
                <a:gd name="T10" fmla="*/ 0 h 384"/>
                <a:gd name="T11" fmla="*/ 153 w 153"/>
                <a:gd name="T12" fmla="*/ 384 h 384"/>
              </a:gdLst>
              <a:ahLst/>
              <a:cxnLst>
                <a:cxn ang="T6">
                  <a:pos x="T0" y="T1"/>
                </a:cxn>
                <a:cxn ang="T7">
                  <a:pos x="T2" y="T3"/>
                </a:cxn>
                <a:cxn ang="T8">
                  <a:pos x="T4" y="T5"/>
                </a:cxn>
              </a:cxnLst>
              <a:rect l="T9" t="T10" r="T11" b="T12"/>
              <a:pathLst>
                <a:path w="153" h="384">
                  <a:moveTo>
                    <a:pt x="153" y="384"/>
                  </a:moveTo>
                  <a:cubicBezTo>
                    <a:pt x="108" y="335"/>
                    <a:pt x="64" y="287"/>
                    <a:pt x="38" y="223"/>
                  </a:cubicBezTo>
                  <a:cubicBezTo>
                    <a:pt x="12" y="159"/>
                    <a:pt x="8" y="37"/>
                    <a:pt x="0" y="0"/>
                  </a:cubicBezTo>
                </a:path>
              </a:pathLst>
            </a:custGeom>
            <a:noFill/>
            <a:ln w="38100" cap="flat" cmpd="sng">
              <a:solidFill>
                <a:srgbClr val="000000"/>
              </a:solidFill>
              <a:prstDash val="solid"/>
              <a:round/>
              <a:headEnd/>
              <a:tailEnd/>
            </a:ln>
          </p:spPr>
          <p:txBody>
            <a:bodyPr lIns="0" tIns="0" rIns="0" bIns="0" anchor="ctr"/>
            <a:lstStyle/>
            <a:p>
              <a:pPr>
                <a:defRPr/>
              </a:pPr>
              <a:endParaRPr lang="en-US" sz="2000" b="1">
                <a:latin typeface="+mn-lt"/>
                <a:cs typeface="Arial" charset="0"/>
              </a:endParaRPr>
            </a:p>
          </p:txBody>
        </p:sp>
        <p:sp>
          <p:nvSpPr>
            <p:cNvPr id="295" name="Freeform 225"/>
            <p:cNvSpPr>
              <a:spLocks/>
            </p:cNvSpPr>
            <p:nvPr/>
          </p:nvSpPr>
          <p:spPr bwMode="auto">
            <a:xfrm>
              <a:off x="6451988" y="4074681"/>
              <a:ext cx="537415" cy="770527"/>
            </a:xfrm>
            <a:custGeom>
              <a:avLst/>
              <a:gdLst>
                <a:gd name="T0" fmla="*/ 0 w 583"/>
                <a:gd name="T1" fmla="*/ 485 h 307"/>
                <a:gd name="T2" fmla="*/ 232 w 583"/>
                <a:gd name="T3" fmla="*/ 254 h 307"/>
                <a:gd name="T4" fmla="*/ 339 w 583"/>
                <a:gd name="T5" fmla="*/ 0 h 307"/>
                <a:gd name="T6" fmla="*/ 0 60000 65536"/>
                <a:gd name="T7" fmla="*/ 0 60000 65536"/>
                <a:gd name="T8" fmla="*/ 0 60000 65536"/>
                <a:gd name="T9" fmla="*/ 0 w 583"/>
                <a:gd name="T10" fmla="*/ 0 h 307"/>
                <a:gd name="T11" fmla="*/ 583 w 583"/>
                <a:gd name="T12" fmla="*/ 307 h 307"/>
              </a:gdLst>
              <a:ahLst/>
              <a:cxnLst>
                <a:cxn ang="T6">
                  <a:pos x="T0" y="T1"/>
                </a:cxn>
                <a:cxn ang="T7">
                  <a:pos x="T2" y="T3"/>
                </a:cxn>
                <a:cxn ang="T8">
                  <a:pos x="T4" y="T5"/>
                </a:cxn>
              </a:cxnLst>
              <a:rect l="T9" t="T10" r="T11" b="T12"/>
              <a:pathLst>
                <a:path w="583" h="307">
                  <a:moveTo>
                    <a:pt x="0" y="307"/>
                  </a:moveTo>
                  <a:cubicBezTo>
                    <a:pt x="151" y="259"/>
                    <a:pt x="302" y="212"/>
                    <a:pt x="399" y="161"/>
                  </a:cubicBezTo>
                  <a:cubicBezTo>
                    <a:pt x="496" y="110"/>
                    <a:pt x="552" y="25"/>
                    <a:pt x="583" y="0"/>
                  </a:cubicBezTo>
                </a:path>
              </a:pathLst>
            </a:custGeom>
            <a:noFill/>
            <a:ln w="38100" cap="flat" cmpd="sng">
              <a:solidFill>
                <a:srgbClr val="000000"/>
              </a:solidFill>
              <a:prstDash val="solid"/>
              <a:round/>
              <a:headEnd/>
              <a:tailEnd/>
            </a:ln>
          </p:spPr>
          <p:txBody>
            <a:bodyPr lIns="0" tIns="0" rIns="0" bIns="0" anchor="ctr"/>
            <a:lstStyle/>
            <a:p>
              <a:pPr>
                <a:defRPr/>
              </a:pPr>
              <a:endParaRPr lang="en-US" sz="2000" b="1">
                <a:latin typeface="+mn-lt"/>
                <a:cs typeface="Arial" charset="0"/>
              </a:endParaRPr>
            </a:p>
          </p:txBody>
        </p:sp>
        <p:sp>
          <p:nvSpPr>
            <p:cNvPr id="296" name="Freeform 226"/>
            <p:cNvSpPr>
              <a:spLocks/>
            </p:cNvSpPr>
            <p:nvPr/>
          </p:nvSpPr>
          <p:spPr bwMode="auto">
            <a:xfrm>
              <a:off x="6992203" y="4063941"/>
              <a:ext cx="534615" cy="655083"/>
            </a:xfrm>
            <a:custGeom>
              <a:avLst/>
              <a:gdLst>
                <a:gd name="T0" fmla="*/ 338 w 438"/>
                <a:gd name="T1" fmla="*/ 413 h 292"/>
                <a:gd name="T2" fmla="*/ 113 w 438"/>
                <a:gd name="T3" fmla="*/ 228 h 292"/>
                <a:gd name="T4" fmla="*/ 0 w 438"/>
                <a:gd name="T5" fmla="*/ 0 h 292"/>
                <a:gd name="T6" fmla="*/ 0 60000 65536"/>
                <a:gd name="T7" fmla="*/ 0 60000 65536"/>
                <a:gd name="T8" fmla="*/ 0 60000 65536"/>
                <a:gd name="T9" fmla="*/ 0 w 438"/>
                <a:gd name="T10" fmla="*/ 0 h 292"/>
                <a:gd name="T11" fmla="*/ 438 w 438"/>
                <a:gd name="T12" fmla="*/ 292 h 292"/>
              </a:gdLst>
              <a:ahLst/>
              <a:cxnLst>
                <a:cxn ang="T6">
                  <a:pos x="T0" y="T1"/>
                </a:cxn>
                <a:cxn ang="T7">
                  <a:pos x="T2" y="T3"/>
                </a:cxn>
                <a:cxn ang="T8">
                  <a:pos x="T4" y="T5"/>
                </a:cxn>
              </a:cxnLst>
              <a:rect l="T9" t="T10" r="T11" b="T12"/>
              <a:pathLst>
                <a:path w="438" h="292">
                  <a:moveTo>
                    <a:pt x="438" y="292"/>
                  </a:moveTo>
                  <a:cubicBezTo>
                    <a:pt x="328" y="251"/>
                    <a:pt x="219" y="210"/>
                    <a:pt x="146" y="161"/>
                  </a:cubicBezTo>
                  <a:cubicBezTo>
                    <a:pt x="73" y="112"/>
                    <a:pt x="36" y="56"/>
                    <a:pt x="0" y="0"/>
                  </a:cubicBezTo>
                </a:path>
              </a:pathLst>
            </a:custGeom>
            <a:noFill/>
            <a:ln w="38100" cap="flat" cmpd="sng">
              <a:solidFill>
                <a:srgbClr val="000000"/>
              </a:solidFill>
              <a:prstDash val="solid"/>
              <a:round/>
              <a:headEnd/>
              <a:tailEnd/>
            </a:ln>
          </p:spPr>
          <p:txBody>
            <a:bodyPr lIns="0" tIns="0" rIns="0" bIns="0" anchor="ctr"/>
            <a:lstStyle/>
            <a:p>
              <a:pPr>
                <a:defRPr/>
              </a:pPr>
              <a:endParaRPr lang="en-US" sz="2000" b="1">
                <a:latin typeface="+mn-lt"/>
                <a:cs typeface="Arial" charset="0"/>
              </a:endParaRPr>
            </a:p>
          </p:txBody>
        </p:sp>
        <p:sp>
          <p:nvSpPr>
            <p:cNvPr id="297" name="Oval 227"/>
            <p:cNvSpPr>
              <a:spLocks noChangeArrowheads="1"/>
            </p:cNvSpPr>
            <p:nvPr/>
          </p:nvSpPr>
          <p:spPr bwMode="auto">
            <a:xfrm>
              <a:off x="6233664" y="3535042"/>
              <a:ext cx="1508681" cy="740996"/>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20000"/>
                </a:lnSpc>
                <a:defRPr/>
              </a:pPr>
              <a:r>
                <a:rPr lang="en-US" sz="800" b="1">
                  <a:solidFill>
                    <a:srgbClr val="FFFFFF"/>
                  </a:solidFill>
                  <a:latin typeface="Trebuchet MS" pitchFamily="34" charset="0"/>
                  <a:cs typeface="Arial" charset="0"/>
                </a:rPr>
                <a:t>Service</a:t>
              </a:r>
            </a:p>
            <a:p>
              <a:pPr algn="ctr">
                <a:lnSpc>
                  <a:spcPct val="120000"/>
                </a:lnSpc>
                <a:defRPr/>
              </a:pPr>
              <a:r>
                <a:rPr lang="en-US" sz="800" b="1">
                  <a:solidFill>
                    <a:srgbClr val="FFFFFF"/>
                  </a:solidFill>
                  <a:latin typeface="Trebuchet MS" pitchFamily="34" charset="0"/>
                  <a:cs typeface="Arial" charset="0"/>
                </a:rPr>
                <a:t>Platform</a:t>
              </a:r>
            </a:p>
          </p:txBody>
        </p:sp>
        <p:sp>
          <p:nvSpPr>
            <p:cNvPr id="298" name="Rectangle 161"/>
            <p:cNvSpPr>
              <a:spLocks noChangeArrowheads="1"/>
            </p:cNvSpPr>
            <p:nvPr/>
          </p:nvSpPr>
          <p:spPr bwMode="auto">
            <a:xfrm>
              <a:off x="6334429" y="4909642"/>
              <a:ext cx="221125" cy="416140"/>
            </a:xfrm>
            <a:prstGeom prst="rect">
              <a:avLst/>
            </a:prstGeom>
            <a:solidFill>
              <a:srgbClr val="FAF39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AF394"/>
              </a:extrusionClr>
            </a:sp3d>
          </p:spPr>
          <p:txBody>
            <a:bodyPr lIns="0" tIns="0" rIns="0" bIns="0" anchor="ctr">
              <a:flatTx/>
            </a:bodyPr>
            <a:lstStyle/>
            <a:p>
              <a:pPr>
                <a:defRPr/>
              </a:pPr>
              <a:endParaRPr lang="en-US" sz="2000" b="1">
                <a:latin typeface="+mn-lt"/>
                <a:cs typeface="Arial" charset="0"/>
              </a:endParaRPr>
            </a:p>
          </p:txBody>
        </p:sp>
        <p:sp>
          <p:nvSpPr>
            <p:cNvPr id="299" name="Rectangle 162"/>
            <p:cNvSpPr>
              <a:spLocks noChangeArrowheads="1"/>
            </p:cNvSpPr>
            <p:nvPr/>
          </p:nvSpPr>
          <p:spPr bwMode="auto">
            <a:xfrm>
              <a:off x="6689907" y="4898903"/>
              <a:ext cx="221123" cy="429563"/>
            </a:xfrm>
            <a:prstGeom prst="rect">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lIns="0" tIns="0" rIns="0" bIns="0" anchor="ctr">
              <a:flatTx/>
            </a:bodyPr>
            <a:lstStyle/>
            <a:p>
              <a:pPr>
                <a:defRPr/>
              </a:pPr>
              <a:endParaRPr lang="en-US" sz="2000" b="1">
                <a:latin typeface="+mn-lt"/>
                <a:cs typeface="Arial" charset="0"/>
              </a:endParaRPr>
            </a:p>
          </p:txBody>
        </p:sp>
        <p:sp>
          <p:nvSpPr>
            <p:cNvPr id="300" name="Rectangle 163"/>
            <p:cNvSpPr>
              <a:spLocks noChangeArrowheads="1"/>
            </p:cNvSpPr>
            <p:nvPr/>
          </p:nvSpPr>
          <p:spPr bwMode="auto">
            <a:xfrm>
              <a:off x="7039786" y="4893533"/>
              <a:ext cx="218325" cy="424193"/>
            </a:xfrm>
            <a:prstGeom prst="rect">
              <a:avLst/>
            </a:prstGeom>
            <a:solidFill>
              <a:srgbClr val="C7F69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7F698"/>
              </a:extrusionClr>
            </a:sp3d>
          </p:spPr>
          <p:txBody>
            <a:bodyPr lIns="0" tIns="0" rIns="0" bIns="0" anchor="ctr">
              <a:flatTx/>
            </a:bodyPr>
            <a:lstStyle/>
            <a:p>
              <a:pPr>
                <a:defRPr/>
              </a:pPr>
              <a:endParaRPr lang="en-US" sz="2000" b="1">
                <a:latin typeface="+mn-lt"/>
                <a:cs typeface="Arial" charset="0"/>
              </a:endParaRPr>
            </a:p>
          </p:txBody>
        </p:sp>
        <p:sp>
          <p:nvSpPr>
            <p:cNvPr id="301" name="Rectangle 164"/>
            <p:cNvSpPr>
              <a:spLocks noChangeArrowheads="1"/>
            </p:cNvSpPr>
            <p:nvPr/>
          </p:nvSpPr>
          <p:spPr bwMode="auto">
            <a:xfrm>
              <a:off x="7375670" y="4880110"/>
              <a:ext cx="221125" cy="445671"/>
            </a:xfrm>
            <a:prstGeom prst="rect">
              <a:avLst/>
            </a:prstGeom>
            <a:solidFill>
              <a:srgbClr val="8FEA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FEAFF"/>
              </a:extrusionClr>
            </a:sp3d>
          </p:spPr>
          <p:txBody>
            <a:bodyPr lIns="0" tIns="0" rIns="0" bIns="0" anchor="ctr">
              <a:flatTx/>
            </a:bodyPr>
            <a:lstStyle/>
            <a:p>
              <a:pPr>
                <a:defRPr/>
              </a:pPr>
              <a:endParaRPr lang="en-US" sz="2000" b="1">
                <a:latin typeface="+mn-lt"/>
                <a:cs typeface="Arial" charset="0"/>
              </a:endParaRPr>
            </a:p>
          </p:txBody>
        </p:sp>
        <p:sp>
          <p:nvSpPr>
            <p:cNvPr id="68708" name="Text Box 165"/>
            <p:cNvSpPr txBox="1">
              <a:spLocks noChangeArrowheads="1"/>
            </p:cNvSpPr>
            <p:nvPr/>
          </p:nvSpPr>
          <p:spPr bwMode="auto">
            <a:xfrm rot="-5400000">
              <a:off x="6212302" y="5024744"/>
              <a:ext cx="442987" cy="148348"/>
            </a:xfrm>
            <a:prstGeom prst="rect">
              <a:avLst/>
            </a:prstGeom>
            <a:noFill/>
            <a:ln w="19050" algn="ctr">
              <a:noFill/>
              <a:miter lim="800000"/>
              <a:headEnd/>
              <a:tailEnd/>
            </a:ln>
          </p:spPr>
          <p:txBody>
            <a:bodyPr lIns="0" tIns="0" rIns="0" bIns="0"/>
            <a:lstStyle/>
            <a:p>
              <a:pPr algn="ctr" eaLnBrk="0" hangingPunct="0">
                <a:spcAft>
                  <a:spcPts val="1200"/>
                </a:spcAft>
              </a:pPr>
              <a:r>
                <a:rPr lang="en-US" sz="600" b="1">
                  <a:solidFill>
                    <a:srgbClr val="000000"/>
                  </a:solidFill>
                  <a:latin typeface="Verdana" pitchFamily="34" charset="0"/>
                  <a:cs typeface="Arial" charset="0"/>
                </a:rPr>
                <a:t>APP 1</a:t>
              </a:r>
            </a:p>
          </p:txBody>
        </p:sp>
        <p:sp>
          <p:nvSpPr>
            <p:cNvPr id="68709" name="Text Box 166"/>
            <p:cNvSpPr txBox="1">
              <a:spLocks noChangeArrowheads="1"/>
            </p:cNvSpPr>
            <p:nvPr/>
          </p:nvSpPr>
          <p:spPr bwMode="auto">
            <a:xfrm rot="-5400000">
              <a:off x="6566436" y="5023403"/>
              <a:ext cx="445671" cy="148350"/>
            </a:xfrm>
            <a:prstGeom prst="rect">
              <a:avLst/>
            </a:prstGeom>
            <a:noFill/>
            <a:ln w="19050" algn="ctr">
              <a:noFill/>
              <a:miter lim="800000"/>
              <a:headEnd/>
              <a:tailEnd/>
            </a:ln>
          </p:spPr>
          <p:txBody>
            <a:bodyPr lIns="0" tIns="0" rIns="0" bIns="0"/>
            <a:lstStyle/>
            <a:p>
              <a:pPr algn="ctr" eaLnBrk="0" hangingPunct="0">
                <a:spcAft>
                  <a:spcPts val="1200"/>
                </a:spcAft>
              </a:pPr>
              <a:r>
                <a:rPr lang="en-US" sz="600" b="1">
                  <a:solidFill>
                    <a:srgbClr val="000000"/>
                  </a:solidFill>
                  <a:latin typeface="Verdana" pitchFamily="34" charset="0"/>
                  <a:cs typeface="Arial" charset="0"/>
                </a:rPr>
                <a:t>APP 2</a:t>
              </a:r>
            </a:p>
          </p:txBody>
        </p:sp>
        <p:sp>
          <p:nvSpPr>
            <p:cNvPr id="68710" name="Text Box 167"/>
            <p:cNvSpPr txBox="1">
              <a:spLocks noChangeArrowheads="1"/>
            </p:cNvSpPr>
            <p:nvPr/>
          </p:nvSpPr>
          <p:spPr bwMode="auto">
            <a:xfrm rot="-5400000">
              <a:off x="6927513" y="5023403"/>
              <a:ext cx="445671" cy="148348"/>
            </a:xfrm>
            <a:prstGeom prst="rect">
              <a:avLst/>
            </a:prstGeom>
            <a:noFill/>
            <a:ln w="19050" algn="ctr">
              <a:noFill/>
              <a:miter lim="800000"/>
              <a:headEnd/>
              <a:tailEnd/>
            </a:ln>
          </p:spPr>
          <p:txBody>
            <a:bodyPr lIns="0" tIns="0" rIns="0" bIns="0"/>
            <a:lstStyle/>
            <a:p>
              <a:pPr algn="ctr" eaLnBrk="0" hangingPunct="0">
                <a:spcAft>
                  <a:spcPts val="1200"/>
                </a:spcAft>
              </a:pPr>
              <a:r>
                <a:rPr lang="en-US" sz="600" b="1">
                  <a:solidFill>
                    <a:srgbClr val="000000"/>
                  </a:solidFill>
                  <a:latin typeface="Verdana" pitchFamily="34" charset="0"/>
                  <a:cs typeface="Arial" charset="0"/>
                </a:rPr>
                <a:t>APP 3</a:t>
              </a:r>
            </a:p>
          </p:txBody>
        </p:sp>
        <p:sp>
          <p:nvSpPr>
            <p:cNvPr id="68711" name="Text Box 168"/>
            <p:cNvSpPr txBox="1">
              <a:spLocks noChangeArrowheads="1"/>
            </p:cNvSpPr>
            <p:nvPr/>
          </p:nvSpPr>
          <p:spPr bwMode="auto">
            <a:xfrm rot="-5400000">
              <a:off x="7254999" y="5023403"/>
              <a:ext cx="445671" cy="148350"/>
            </a:xfrm>
            <a:prstGeom prst="rect">
              <a:avLst/>
            </a:prstGeom>
            <a:noFill/>
            <a:ln w="19050" algn="ctr">
              <a:noFill/>
              <a:miter lim="800000"/>
              <a:headEnd/>
              <a:tailEnd/>
            </a:ln>
          </p:spPr>
          <p:txBody>
            <a:bodyPr lIns="0" tIns="0" rIns="0" bIns="0"/>
            <a:lstStyle/>
            <a:p>
              <a:pPr algn="ctr" eaLnBrk="0" hangingPunct="0">
                <a:spcAft>
                  <a:spcPts val="1200"/>
                </a:spcAft>
              </a:pPr>
              <a:r>
                <a:rPr lang="en-US" sz="600" b="1">
                  <a:solidFill>
                    <a:srgbClr val="000000"/>
                  </a:solidFill>
                  <a:latin typeface="Verdana" pitchFamily="34" charset="0"/>
                  <a:cs typeface="Arial" charset="0"/>
                </a:rPr>
                <a:t>APP 4</a:t>
              </a:r>
            </a:p>
          </p:txBody>
        </p:sp>
        <p:grpSp>
          <p:nvGrpSpPr>
            <p:cNvPr id="68712" name="Group 352"/>
            <p:cNvGrpSpPr>
              <a:grpSpLocks/>
            </p:cNvGrpSpPr>
            <p:nvPr/>
          </p:nvGrpSpPr>
          <p:grpSpPr bwMode="auto">
            <a:xfrm>
              <a:off x="4859338" y="2863850"/>
              <a:ext cx="4164965" cy="843915"/>
              <a:chOff x="4783138" y="2978150"/>
              <a:chExt cx="4164965" cy="843915"/>
            </a:xfrm>
          </p:grpSpPr>
          <p:sp>
            <p:nvSpPr>
              <p:cNvPr id="307" name="Oval 18"/>
              <p:cNvSpPr>
                <a:spLocks noChangeArrowheads="1"/>
              </p:cNvSpPr>
              <p:nvPr/>
            </p:nvSpPr>
            <p:spPr bwMode="auto">
              <a:xfrm>
                <a:off x="7940450" y="3273474"/>
                <a:ext cx="1007653" cy="547693"/>
              </a:xfrm>
              <a:prstGeom prst="ellipse">
                <a:avLst/>
              </a:prstGeom>
              <a:solidFill>
                <a:srgbClr val="8FEAFF"/>
              </a:solidFill>
              <a:ln w="19050" algn="ctr">
                <a:noFill/>
                <a:round/>
                <a:headEnd/>
                <a:tailEnd/>
              </a:ln>
              <a:effectLst>
                <a:outerShdw blurRad="50800" dist="38100" dir="2700000" algn="tl" rotWithShape="0">
                  <a:prstClr val="black">
                    <a:alpha val="40000"/>
                  </a:prstClr>
                </a:outerShdw>
              </a:effectLst>
            </p:spPr>
            <p:txBody>
              <a:bodyPr lIns="0" tIns="0" rIns="0" bIns="0" anchor="ctr"/>
              <a:lstStyle/>
              <a:p>
                <a:pPr algn="ctr">
                  <a:defRPr/>
                </a:pPr>
                <a:r>
                  <a:rPr lang="en-US" sz="600" b="1">
                    <a:latin typeface="Trebuchet MS" pitchFamily="34" charset="0"/>
                    <a:cs typeface="Arial" charset="0"/>
                  </a:rPr>
                  <a:t>Home Control Provider</a:t>
                </a:r>
              </a:p>
            </p:txBody>
          </p:sp>
          <p:sp>
            <p:nvSpPr>
              <p:cNvPr id="308" name="Oval 19"/>
              <p:cNvSpPr>
                <a:spLocks noChangeArrowheads="1"/>
              </p:cNvSpPr>
              <p:nvPr/>
            </p:nvSpPr>
            <p:spPr bwMode="auto">
              <a:xfrm>
                <a:off x="6890811" y="2978150"/>
                <a:ext cx="1004855" cy="547693"/>
              </a:xfrm>
              <a:prstGeom prst="ellipse">
                <a:avLst/>
              </a:prstGeom>
              <a:solidFill>
                <a:srgbClr val="C7F698"/>
              </a:solidFill>
              <a:ln w="19050" algn="ctr">
                <a:noFill/>
                <a:round/>
                <a:headEnd/>
                <a:tailEnd/>
              </a:ln>
              <a:effectLst>
                <a:outerShdw blurRad="50800" dist="38100" dir="2700000" algn="tl" rotWithShape="0">
                  <a:prstClr val="black">
                    <a:alpha val="40000"/>
                  </a:prstClr>
                </a:outerShdw>
              </a:effectLst>
            </p:spPr>
            <p:txBody>
              <a:bodyPr lIns="0" tIns="0" rIns="0" bIns="0" anchor="ctr"/>
              <a:lstStyle/>
              <a:p>
                <a:pPr algn="ctr">
                  <a:defRPr/>
                </a:pPr>
                <a:r>
                  <a:rPr lang="en-US" sz="600" b="1">
                    <a:latin typeface="Trebuchet MS" pitchFamily="34" charset="0"/>
                    <a:cs typeface="Arial" charset="0"/>
                  </a:rPr>
                  <a:t>Security</a:t>
                </a:r>
                <a:br>
                  <a:rPr lang="en-US" sz="600" b="1">
                    <a:latin typeface="Trebuchet MS" pitchFamily="34" charset="0"/>
                    <a:cs typeface="Arial" charset="0"/>
                  </a:rPr>
                </a:br>
                <a:r>
                  <a:rPr lang="en-US" sz="600" b="1">
                    <a:latin typeface="Trebuchet MS" pitchFamily="34" charset="0"/>
                    <a:cs typeface="Arial" charset="0"/>
                  </a:rPr>
                  <a:t>Provider</a:t>
                </a:r>
              </a:p>
            </p:txBody>
          </p:sp>
          <p:sp>
            <p:nvSpPr>
              <p:cNvPr id="309" name="Oval 20"/>
              <p:cNvSpPr>
                <a:spLocks noChangeArrowheads="1"/>
              </p:cNvSpPr>
              <p:nvPr/>
            </p:nvSpPr>
            <p:spPr bwMode="auto">
              <a:xfrm>
                <a:off x="5835575" y="2978150"/>
                <a:ext cx="1004853" cy="547693"/>
              </a:xfrm>
              <a:prstGeom prst="ellipse">
                <a:avLst/>
              </a:prstGeom>
              <a:solidFill>
                <a:schemeClr val="bg2">
                  <a:lumMod val="75000"/>
                </a:schemeClr>
              </a:solidFill>
              <a:ln w="19050" algn="ctr">
                <a:noFill/>
                <a:round/>
                <a:headEnd/>
                <a:tailEnd/>
              </a:ln>
              <a:effectLst>
                <a:outerShdw blurRad="50800" dist="38100" dir="2700000" algn="tl" rotWithShape="0">
                  <a:prstClr val="black">
                    <a:alpha val="40000"/>
                  </a:prstClr>
                </a:outerShdw>
              </a:effectLst>
            </p:spPr>
            <p:txBody>
              <a:bodyPr lIns="0" tIns="0" rIns="0" bIns="0" anchor="ctr"/>
              <a:lstStyle/>
              <a:p>
                <a:pPr algn="ctr">
                  <a:defRPr/>
                </a:pPr>
                <a:r>
                  <a:rPr lang="en-US" sz="600" b="1">
                    <a:latin typeface="Trebuchet MS" pitchFamily="34" charset="0"/>
                    <a:cs typeface="Arial" charset="0"/>
                  </a:rPr>
                  <a:t>Utilities</a:t>
                </a:r>
                <a:br>
                  <a:rPr lang="en-US" sz="600" b="1">
                    <a:latin typeface="Trebuchet MS" pitchFamily="34" charset="0"/>
                    <a:cs typeface="Arial" charset="0"/>
                  </a:rPr>
                </a:br>
                <a:r>
                  <a:rPr lang="en-US" sz="600" b="1">
                    <a:latin typeface="Trebuchet MS" pitchFamily="34" charset="0"/>
                    <a:cs typeface="Arial" charset="0"/>
                  </a:rPr>
                  <a:t>Provider</a:t>
                </a:r>
              </a:p>
            </p:txBody>
          </p:sp>
          <p:sp>
            <p:nvSpPr>
              <p:cNvPr id="310" name="Oval 21"/>
              <p:cNvSpPr>
                <a:spLocks noChangeArrowheads="1"/>
              </p:cNvSpPr>
              <p:nvPr/>
            </p:nvSpPr>
            <p:spPr bwMode="auto">
              <a:xfrm>
                <a:off x="4783138" y="3273474"/>
                <a:ext cx="1007653" cy="547693"/>
              </a:xfrm>
              <a:prstGeom prst="ellipse">
                <a:avLst/>
              </a:prstGeom>
              <a:solidFill>
                <a:srgbClr val="FAF394"/>
              </a:solidFill>
              <a:ln w="19050" algn="ctr">
                <a:noFill/>
                <a:round/>
                <a:headEnd/>
                <a:tailEnd/>
              </a:ln>
              <a:effectLst>
                <a:outerShdw blurRad="50800" dist="38100" dir="2700000" algn="tl" rotWithShape="0">
                  <a:prstClr val="black">
                    <a:alpha val="40000"/>
                  </a:prstClr>
                </a:outerShdw>
              </a:effectLst>
            </p:spPr>
            <p:txBody>
              <a:bodyPr lIns="0" tIns="0" rIns="0" bIns="0" anchor="ctr"/>
              <a:lstStyle/>
              <a:p>
                <a:pPr algn="ctr">
                  <a:defRPr/>
                </a:pPr>
                <a:r>
                  <a:rPr lang="en-US" sz="600" b="1">
                    <a:latin typeface="Trebuchet MS" pitchFamily="34" charset="0"/>
                    <a:cs typeface="Arial" charset="0"/>
                  </a:rPr>
                  <a:t>Healthcare</a:t>
                </a:r>
                <a:br>
                  <a:rPr lang="en-US" sz="600" b="1">
                    <a:latin typeface="Trebuchet MS" pitchFamily="34" charset="0"/>
                    <a:cs typeface="Arial" charset="0"/>
                  </a:rPr>
                </a:br>
                <a:r>
                  <a:rPr lang="en-US" sz="600" b="1">
                    <a:latin typeface="Trebuchet MS" pitchFamily="34" charset="0"/>
                    <a:cs typeface="Arial" charset="0"/>
                  </a:rPr>
                  <a:t>Provider</a:t>
                </a:r>
              </a:p>
            </p:txBody>
          </p:sp>
        </p:grpSp>
      </p:grpSp>
      <p:grpSp>
        <p:nvGrpSpPr>
          <p:cNvPr id="47271" name="Group 167"/>
          <p:cNvGrpSpPr>
            <a:grpSpLocks/>
          </p:cNvGrpSpPr>
          <p:nvPr/>
        </p:nvGrpSpPr>
        <p:grpSpPr bwMode="auto">
          <a:xfrm>
            <a:off x="8108950" y="5927725"/>
            <a:ext cx="771525" cy="339725"/>
            <a:chOff x="5108" y="3734"/>
            <a:chExt cx="486" cy="214"/>
          </a:xfrm>
        </p:grpSpPr>
        <p:sp>
          <p:nvSpPr>
            <p:cNvPr id="47272" name="Text Box 168"/>
            <p:cNvSpPr txBox="1">
              <a:spLocks noChangeArrowheads="1"/>
            </p:cNvSpPr>
            <p:nvPr/>
          </p:nvSpPr>
          <p:spPr bwMode="auto">
            <a:xfrm>
              <a:off x="5108" y="3734"/>
              <a:ext cx="441" cy="6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700" b="1">
                  <a:latin typeface="Trebuchet MS" pitchFamily="34" charset="0"/>
                </a:rPr>
                <a:t>device discovery</a:t>
              </a:r>
            </a:p>
          </p:txBody>
        </p:sp>
        <p:sp>
          <p:nvSpPr>
            <p:cNvPr id="47273" name="Text Box 169"/>
            <p:cNvSpPr txBox="1">
              <a:spLocks noChangeArrowheads="1"/>
            </p:cNvSpPr>
            <p:nvPr/>
          </p:nvSpPr>
          <p:spPr bwMode="auto">
            <a:xfrm>
              <a:off x="5112" y="3815"/>
              <a:ext cx="482" cy="6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700" b="1">
                  <a:latin typeface="Trebuchet MS" pitchFamily="34" charset="0"/>
                </a:rPr>
                <a:t>sensor abstraction</a:t>
              </a:r>
            </a:p>
          </p:txBody>
        </p:sp>
        <p:sp>
          <p:nvSpPr>
            <p:cNvPr id="47274" name="Text Box 170"/>
            <p:cNvSpPr txBox="1">
              <a:spLocks noChangeArrowheads="1"/>
            </p:cNvSpPr>
            <p:nvPr/>
          </p:nvSpPr>
          <p:spPr bwMode="auto">
            <a:xfrm>
              <a:off x="5126" y="3888"/>
              <a:ext cx="424" cy="6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700" b="1">
                  <a:latin typeface="Trebuchet MS" pitchFamily="34" charset="0"/>
                </a:rPr>
                <a:t>service creation</a:t>
              </a:r>
            </a:p>
          </p:txBody>
        </p:sp>
      </p:grpSp>
      <p:grpSp>
        <p:nvGrpSpPr>
          <p:cNvPr id="47275" name="Group 171"/>
          <p:cNvGrpSpPr>
            <a:grpSpLocks/>
          </p:cNvGrpSpPr>
          <p:nvPr/>
        </p:nvGrpSpPr>
        <p:grpSpPr bwMode="auto">
          <a:xfrm>
            <a:off x="2979738" y="4181475"/>
            <a:ext cx="3173412" cy="2197100"/>
            <a:chOff x="1877" y="2634"/>
            <a:chExt cx="1999" cy="1384"/>
          </a:xfrm>
        </p:grpSpPr>
        <p:grpSp>
          <p:nvGrpSpPr>
            <p:cNvPr id="68646" name="Group 172"/>
            <p:cNvGrpSpPr>
              <a:grpSpLocks/>
            </p:cNvGrpSpPr>
            <p:nvPr/>
          </p:nvGrpSpPr>
          <p:grpSpPr bwMode="auto">
            <a:xfrm>
              <a:off x="1877" y="2634"/>
              <a:ext cx="1999" cy="1384"/>
              <a:chOff x="263" y="874"/>
              <a:chExt cx="4381" cy="3080"/>
            </a:xfrm>
          </p:grpSpPr>
          <p:sp>
            <p:nvSpPr>
              <p:cNvPr id="32" name="矩形 31"/>
              <p:cNvSpPr>
                <a:spLocks noChangeArrowheads="1"/>
              </p:cNvSpPr>
              <p:nvPr/>
            </p:nvSpPr>
            <p:spPr bwMode="auto">
              <a:xfrm>
                <a:off x="2253" y="2512"/>
                <a:ext cx="1096" cy="930"/>
              </a:xfrm>
              <a:prstGeom prst="rect">
                <a:avLst/>
              </a:prstGeom>
              <a:gradFill rotWithShape="0">
                <a:gsLst>
                  <a:gs pos="0">
                    <a:srgbClr val="64BE19"/>
                  </a:gs>
                  <a:gs pos="100000">
                    <a:srgbClr val="64BE19">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3E7610"/>
                    </a:solidFill>
                    <a:latin typeface="Trebuchet MS" pitchFamily="34" charset="0"/>
                    <a:ea typeface="宋体" charset="-122"/>
                  </a:rPr>
                  <a:t>SHDSL.bis</a:t>
                </a:r>
              </a:p>
            </p:txBody>
          </p:sp>
          <p:sp>
            <p:nvSpPr>
              <p:cNvPr id="62" name="矩形 61"/>
              <p:cNvSpPr>
                <a:spLocks noChangeArrowheads="1"/>
              </p:cNvSpPr>
              <p:nvPr/>
            </p:nvSpPr>
            <p:spPr bwMode="auto">
              <a:xfrm>
                <a:off x="3016" y="1344"/>
                <a:ext cx="969" cy="803"/>
              </a:xfrm>
              <a:prstGeom prst="rect">
                <a:avLst/>
              </a:prstGeom>
              <a:gradFill rotWithShape="1">
                <a:gsLst>
                  <a:gs pos="0">
                    <a:srgbClr val="64BE19"/>
                  </a:gs>
                  <a:gs pos="100000">
                    <a:srgbClr val="64BE19">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b="1">
                    <a:solidFill>
                      <a:srgbClr val="3E7610"/>
                    </a:solidFill>
                    <a:latin typeface="Trebuchet MS" pitchFamily="34" charset="0"/>
                    <a:ea typeface="宋体" charset="-122"/>
                  </a:rPr>
                  <a:t>GPON</a:t>
                </a:r>
              </a:p>
            </p:txBody>
          </p:sp>
          <p:sp>
            <p:nvSpPr>
              <p:cNvPr id="68656" name="TextBox 13"/>
              <p:cNvSpPr txBox="1">
                <a:spLocks noChangeArrowheads="1"/>
              </p:cNvSpPr>
              <p:nvPr/>
            </p:nvSpPr>
            <p:spPr bwMode="auto">
              <a:xfrm>
                <a:off x="324" y="3533"/>
                <a:ext cx="410" cy="172"/>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0,512</a:t>
                </a:r>
                <a:endParaRPr lang="zh-CN" altLang="en-US" sz="200">
                  <a:latin typeface="Trebuchet MS" pitchFamily="34" charset="0"/>
                  <a:ea typeface="SimSun"/>
                  <a:cs typeface="SimSun"/>
                </a:endParaRPr>
              </a:p>
            </p:txBody>
          </p:sp>
          <p:sp>
            <p:nvSpPr>
              <p:cNvPr id="68657" name="TextBox 14"/>
              <p:cNvSpPr txBox="1">
                <a:spLocks noChangeArrowheads="1"/>
              </p:cNvSpPr>
              <p:nvPr/>
            </p:nvSpPr>
            <p:spPr bwMode="auto">
              <a:xfrm>
                <a:off x="327" y="3173"/>
                <a:ext cx="407"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4</a:t>
                </a:r>
                <a:endParaRPr lang="zh-CN" altLang="en-US" sz="200">
                  <a:latin typeface="Trebuchet MS" pitchFamily="34" charset="0"/>
                  <a:ea typeface="SimSun"/>
                  <a:cs typeface="SimSun"/>
                </a:endParaRPr>
              </a:p>
            </p:txBody>
          </p:sp>
          <p:sp>
            <p:nvSpPr>
              <p:cNvPr id="68658" name="TextBox 15"/>
              <p:cNvSpPr txBox="1">
                <a:spLocks noChangeArrowheads="1"/>
              </p:cNvSpPr>
              <p:nvPr/>
            </p:nvSpPr>
            <p:spPr bwMode="auto">
              <a:xfrm>
                <a:off x="327" y="2955"/>
                <a:ext cx="407"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8</a:t>
                </a:r>
                <a:endParaRPr lang="zh-CN" altLang="en-US" sz="200">
                  <a:latin typeface="Trebuchet MS" pitchFamily="34" charset="0"/>
                  <a:ea typeface="SimSun"/>
                  <a:cs typeface="SimSun"/>
                </a:endParaRPr>
              </a:p>
            </p:txBody>
          </p:sp>
          <p:sp>
            <p:nvSpPr>
              <p:cNvPr id="68659" name="TextBox 16"/>
              <p:cNvSpPr txBox="1">
                <a:spLocks noChangeArrowheads="1"/>
              </p:cNvSpPr>
              <p:nvPr/>
            </p:nvSpPr>
            <p:spPr bwMode="auto">
              <a:xfrm>
                <a:off x="327" y="2750"/>
                <a:ext cx="407"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10</a:t>
                </a:r>
                <a:endParaRPr lang="zh-CN" altLang="en-US" sz="200">
                  <a:latin typeface="Trebuchet MS" pitchFamily="34" charset="0"/>
                  <a:ea typeface="SimSun"/>
                  <a:cs typeface="SimSun"/>
                </a:endParaRPr>
              </a:p>
            </p:txBody>
          </p:sp>
          <p:sp>
            <p:nvSpPr>
              <p:cNvPr id="68660" name="TextBox 17"/>
              <p:cNvSpPr txBox="1">
                <a:spLocks noChangeArrowheads="1"/>
              </p:cNvSpPr>
              <p:nvPr/>
            </p:nvSpPr>
            <p:spPr bwMode="auto">
              <a:xfrm>
                <a:off x="327" y="2414"/>
                <a:ext cx="407"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24</a:t>
                </a:r>
                <a:endParaRPr lang="zh-CN" altLang="en-US" sz="200">
                  <a:latin typeface="Trebuchet MS" pitchFamily="34" charset="0"/>
                  <a:ea typeface="SimSun"/>
                  <a:cs typeface="SimSun"/>
                </a:endParaRPr>
              </a:p>
            </p:txBody>
          </p:sp>
          <p:sp>
            <p:nvSpPr>
              <p:cNvPr id="68661" name="TextBox 18"/>
              <p:cNvSpPr txBox="1">
                <a:spLocks noChangeArrowheads="1"/>
              </p:cNvSpPr>
              <p:nvPr/>
            </p:nvSpPr>
            <p:spPr bwMode="auto">
              <a:xfrm>
                <a:off x="329" y="2038"/>
                <a:ext cx="405"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100</a:t>
                </a:r>
                <a:endParaRPr lang="zh-CN" altLang="en-US" sz="200">
                  <a:latin typeface="Trebuchet MS" pitchFamily="34" charset="0"/>
                  <a:ea typeface="SimSun"/>
                  <a:cs typeface="SimSun"/>
                </a:endParaRPr>
              </a:p>
            </p:txBody>
          </p:sp>
          <p:sp>
            <p:nvSpPr>
              <p:cNvPr id="68662" name="TextBox 19"/>
              <p:cNvSpPr txBox="1">
                <a:spLocks noChangeArrowheads="1"/>
              </p:cNvSpPr>
              <p:nvPr/>
            </p:nvSpPr>
            <p:spPr bwMode="auto">
              <a:xfrm>
                <a:off x="324" y="1348"/>
                <a:ext cx="410" cy="258"/>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&gt; 1000</a:t>
                </a:r>
                <a:endParaRPr lang="zh-CN" altLang="en-US" sz="300">
                  <a:latin typeface="Trebuchet MS" pitchFamily="34" charset="0"/>
                  <a:ea typeface="SimSun"/>
                  <a:cs typeface="SimSun"/>
                </a:endParaRPr>
              </a:p>
            </p:txBody>
          </p:sp>
          <p:sp>
            <p:nvSpPr>
              <p:cNvPr id="68663" name="TextBox 20"/>
              <p:cNvSpPr txBox="1">
                <a:spLocks noChangeArrowheads="1"/>
              </p:cNvSpPr>
              <p:nvPr/>
            </p:nvSpPr>
            <p:spPr bwMode="auto">
              <a:xfrm>
                <a:off x="327" y="1733"/>
                <a:ext cx="407" cy="171"/>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500</a:t>
                </a:r>
                <a:endParaRPr lang="zh-CN" altLang="en-US" sz="200">
                  <a:latin typeface="Trebuchet MS" pitchFamily="34" charset="0"/>
                  <a:ea typeface="SimSun"/>
                  <a:cs typeface="SimSun"/>
                </a:endParaRPr>
              </a:p>
            </p:txBody>
          </p:sp>
          <p:sp>
            <p:nvSpPr>
              <p:cNvPr id="68664" name="TextBox 21"/>
              <p:cNvSpPr txBox="1">
                <a:spLocks noChangeArrowheads="1"/>
              </p:cNvSpPr>
              <p:nvPr/>
            </p:nvSpPr>
            <p:spPr bwMode="auto">
              <a:xfrm>
                <a:off x="327" y="3366"/>
                <a:ext cx="407" cy="172"/>
              </a:xfrm>
              <a:prstGeom prst="rect">
                <a:avLst/>
              </a:prstGeom>
              <a:noFill/>
              <a:ln w="9525">
                <a:noFill/>
                <a:miter lim="800000"/>
                <a:headEnd/>
                <a:tailEnd/>
              </a:ln>
            </p:spPr>
            <p:txBody>
              <a:bodyPr>
                <a:spAutoFit/>
              </a:bodyPr>
              <a:lstStyle/>
              <a:p>
                <a:pPr algn="r"/>
                <a:r>
                  <a:rPr lang="en-US" altLang="zh-CN" sz="200">
                    <a:latin typeface="Trebuchet MS" pitchFamily="34" charset="0"/>
                    <a:ea typeface="SimSun"/>
                    <a:cs typeface="SimSun"/>
                  </a:rPr>
                  <a:t>1</a:t>
                </a:r>
                <a:endParaRPr lang="zh-CN" altLang="en-US" sz="200">
                  <a:latin typeface="Trebuchet MS" pitchFamily="34" charset="0"/>
                  <a:ea typeface="SimSun"/>
                  <a:cs typeface="SimSun"/>
                </a:endParaRPr>
              </a:p>
            </p:txBody>
          </p:sp>
          <p:cxnSp>
            <p:nvCxnSpPr>
              <p:cNvPr id="68665" name="直接箭头连接符 8"/>
              <p:cNvCxnSpPr>
                <a:cxnSpLocks noChangeShapeType="1"/>
              </p:cNvCxnSpPr>
              <p:nvPr/>
            </p:nvCxnSpPr>
            <p:spPr bwMode="auto">
              <a:xfrm flipH="1" flipV="1">
                <a:off x="773" y="874"/>
                <a:ext cx="8" cy="2826"/>
              </a:xfrm>
              <a:prstGeom prst="straightConnector1">
                <a:avLst/>
              </a:prstGeom>
              <a:noFill/>
              <a:ln w="38100" algn="ctr">
                <a:solidFill>
                  <a:schemeClr val="tx1"/>
                </a:solidFill>
                <a:round/>
                <a:headEnd/>
                <a:tailEnd type="arrow" w="med" len="med"/>
              </a:ln>
            </p:spPr>
          </p:cxnSp>
          <p:cxnSp>
            <p:nvCxnSpPr>
              <p:cNvPr id="68666" name="直接箭头连接符 10"/>
              <p:cNvCxnSpPr>
                <a:cxnSpLocks noChangeShapeType="1"/>
              </p:cNvCxnSpPr>
              <p:nvPr/>
            </p:nvCxnSpPr>
            <p:spPr bwMode="auto">
              <a:xfrm>
                <a:off x="776" y="3699"/>
                <a:ext cx="3868" cy="1"/>
              </a:xfrm>
              <a:prstGeom prst="straightConnector1">
                <a:avLst/>
              </a:prstGeom>
              <a:noFill/>
              <a:ln w="38100" algn="ctr">
                <a:solidFill>
                  <a:schemeClr val="tx1"/>
                </a:solidFill>
                <a:round/>
                <a:headEnd/>
                <a:tailEnd type="arrow" w="med" len="med"/>
              </a:ln>
            </p:spPr>
          </p:cxnSp>
          <p:sp>
            <p:nvSpPr>
              <p:cNvPr id="68667" name="TextBox 12"/>
              <p:cNvSpPr txBox="1">
                <a:spLocks noChangeArrowheads="1"/>
              </p:cNvSpPr>
              <p:nvPr/>
            </p:nvSpPr>
            <p:spPr bwMode="auto">
              <a:xfrm rot="-5400000">
                <a:off x="-417" y="2216"/>
                <a:ext cx="1655" cy="296"/>
              </a:xfrm>
              <a:prstGeom prst="rect">
                <a:avLst/>
              </a:prstGeom>
              <a:noFill/>
              <a:ln w="9525">
                <a:noFill/>
                <a:miter lim="800000"/>
                <a:headEnd/>
                <a:tailEnd/>
              </a:ln>
            </p:spPr>
            <p:txBody>
              <a:bodyPr>
                <a:spAutoFit/>
              </a:bodyPr>
              <a:lstStyle/>
              <a:p>
                <a:pPr algn="ctr"/>
                <a:r>
                  <a:rPr lang="en-US" altLang="zh-CN" sz="800">
                    <a:latin typeface="Trebuchet MS" pitchFamily="34" charset="0"/>
                    <a:ea typeface="SimSun"/>
                    <a:cs typeface="SimSun"/>
                  </a:rPr>
                  <a:t>DL Speed [Mbps]</a:t>
                </a:r>
                <a:endParaRPr lang="zh-CN" altLang="en-US" sz="800">
                  <a:latin typeface="Trebuchet MS" pitchFamily="34" charset="0"/>
                  <a:ea typeface="SimSun"/>
                  <a:cs typeface="SimSun"/>
                </a:endParaRPr>
              </a:p>
            </p:txBody>
          </p:sp>
          <p:sp>
            <p:nvSpPr>
              <p:cNvPr id="68668" name="TextBox 22"/>
              <p:cNvSpPr txBox="1">
                <a:spLocks noChangeArrowheads="1"/>
              </p:cNvSpPr>
              <p:nvPr/>
            </p:nvSpPr>
            <p:spPr bwMode="auto">
              <a:xfrm>
                <a:off x="863" y="3740"/>
                <a:ext cx="404" cy="194"/>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2000</a:t>
                </a:r>
                <a:endParaRPr lang="zh-CN" altLang="en-US" sz="300">
                  <a:latin typeface="Trebuchet MS" pitchFamily="34" charset="0"/>
                  <a:ea typeface="SimSun"/>
                  <a:cs typeface="SimSun"/>
                </a:endParaRPr>
              </a:p>
            </p:txBody>
          </p:sp>
          <p:sp>
            <p:nvSpPr>
              <p:cNvPr id="68669" name="TextBox 23"/>
              <p:cNvSpPr txBox="1">
                <a:spLocks noChangeArrowheads="1"/>
              </p:cNvSpPr>
              <p:nvPr/>
            </p:nvSpPr>
            <p:spPr bwMode="auto">
              <a:xfrm>
                <a:off x="1383" y="3740"/>
                <a:ext cx="405" cy="194"/>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2002</a:t>
                </a:r>
                <a:endParaRPr lang="zh-CN" altLang="en-US" sz="300">
                  <a:latin typeface="Trebuchet MS" pitchFamily="34" charset="0"/>
                  <a:ea typeface="SimSun"/>
                  <a:cs typeface="SimSun"/>
                </a:endParaRPr>
              </a:p>
            </p:txBody>
          </p:sp>
          <p:sp>
            <p:nvSpPr>
              <p:cNvPr id="68670" name="TextBox 24"/>
              <p:cNvSpPr txBox="1">
                <a:spLocks noChangeArrowheads="1"/>
              </p:cNvSpPr>
              <p:nvPr/>
            </p:nvSpPr>
            <p:spPr bwMode="auto">
              <a:xfrm>
                <a:off x="1905" y="3740"/>
                <a:ext cx="405" cy="194"/>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2004</a:t>
                </a:r>
                <a:endParaRPr lang="zh-CN" altLang="en-US" sz="300">
                  <a:latin typeface="Trebuchet MS" pitchFamily="34" charset="0"/>
                  <a:ea typeface="SimSun"/>
                  <a:cs typeface="SimSun"/>
                </a:endParaRPr>
              </a:p>
            </p:txBody>
          </p:sp>
          <p:sp>
            <p:nvSpPr>
              <p:cNvPr id="68671" name="TextBox 25"/>
              <p:cNvSpPr txBox="1">
                <a:spLocks noChangeArrowheads="1"/>
              </p:cNvSpPr>
              <p:nvPr/>
            </p:nvSpPr>
            <p:spPr bwMode="auto">
              <a:xfrm>
                <a:off x="2424" y="3741"/>
                <a:ext cx="403" cy="213"/>
              </a:xfrm>
              <a:prstGeom prst="rect">
                <a:avLst/>
              </a:prstGeom>
              <a:noFill/>
              <a:ln w="9525">
                <a:noFill/>
                <a:miter lim="800000"/>
                <a:headEnd/>
                <a:tailEnd/>
              </a:ln>
            </p:spPr>
            <p:txBody>
              <a:bodyPr>
                <a:spAutoFit/>
              </a:bodyPr>
              <a:lstStyle/>
              <a:p>
                <a:pPr algn="r"/>
                <a:r>
                  <a:rPr lang="en-US" altLang="zh-CN" sz="400">
                    <a:latin typeface="Trebuchet MS" pitchFamily="34" charset="0"/>
                    <a:ea typeface="SimSun"/>
                    <a:cs typeface="SimSun"/>
                  </a:rPr>
                  <a:t>2006</a:t>
                </a:r>
                <a:endParaRPr lang="zh-CN" altLang="en-US" sz="400">
                  <a:latin typeface="Trebuchet MS" pitchFamily="34" charset="0"/>
                  <a:ea typeface="SimSun"/>
                  <a:cs typeface="SimSun"/>
                </a:endParaRPr>
              </a:p>
            </p:txBody>
          </p:sp>
          <p:sp>
            <p:nvSpPr>
              <p:cNvPr id="68672" name="TextBox 26"/>
              <p:cNvSpPr txBox="1">
                <a:spLocks noChangeArrowheads="1"/>
              </p:cNvSpPr>
              <p:nvPr/>
            </p:nvSpPr>
            <p:spPr bwMode="auto">
              <a:xfrm>
                <a:off x="2943" y="3741"/>
                <a:ext cx="408" cy="193"/>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2008</a:t>
                </a:r>
                <a:endParaRPr lang="zh-CN" altLang="en-US" sz="300">
                  <a:latin typeface="Trebuchet MS" pitchFamily="34" charset="0"/>
                  <a:ea typeface="SimSun"/>
                  <a:cs typeface="SimSun"/>
                </a:endParaRPr>
              </a:p>
            </p:txBody>
          </p:sp>
          <p:sp>
            <p:nvSpPr>
              <p:cNvPr id="68673" name="TextBox 27"/>
              <p:cNvSpPr txBox="1">
                <a:spLocks noChangeArrowheads="1"/>
              </p:cNvSpPr>
              <p:nvPr/>
            </p:nvSpPr>
            <p:spPr bwMode="auto">
              <a:xfrm>
                <a:off x="3463" y="3741"/>
                <a:ext cx="405" cy="193"/>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2010</a:t>
                </a:r>
                <a:endParaRPr lang="zh-CN" altLang="en-US" sz="300">
                  <a:latin typeface="Trebuchet MS" pitchFamily="34" charset="0"/>
                  <a:ea typeface="SimSun"/>
                  <a:cs typeface="SimSun"/>
                </a:endParaRPr>
              </a:p>
            </p:txBody>
          </p:sp>
          <p:sp>
            <p:nvSpPr>
              <p:cNvPr id="68674" name="TextBox 28"/>
              <p:cNvSpPr txBox="1">
                <a:spLocks noChangeArrowheads="1"/>
              </p:cNvSpPr>
              <p:nvPr/>
            </p:nvSpPr>
            <p:spPr bwMode="auto">
              <a:xfrm>
                <a:off x="3982" y="3741"/>
                <a:ext cx="410" cy="193"/>
              </a:xfrm>
              <a:prstGeom prst="rect">
                <a:avLst/>
              </a:prstGeom>
              <a:noFill/>
              <a:ln w="9525">
                <a:noFill/>
                <a:miter lim="800000"/>
                <a:headEnd/>
                <a:tailEnd/>
              </a:ln>
            </p:spPr>
            <p:txBody>
              <a:bodyPr>
                <a:spAutoFit/>
              </a:bodyPr>
              <a:lstStyle/>
              <a:p>
                <a:pPr algn="r"/>
                <a:r>
                  <a:rPr lang="en-US" altLang="zh-CN" sz="300">
                    <a:latin typeface="Trebuchet MS" pitchFamily="34" charset="0"/>
                    <a:ea typeface="SimSun"/>
                    <a:cs typeface="SimSun"/>
                  </a:rPr>
                  <a:t>2012</a:t>
                </a:r>
                <a:endParaRPr lang="zh-CN" altLang="en-US" sz="300">
                  <a:latin typeface="Trebuchet MS" pitchFamily="34" charset="0"/>
                  <a:ea typeface="SimSun"/>
                  <a:cs typeface="SimSun"/>
                </a:endParaRPr>
              </a:p>
            </p:txBody>
          </p:sp>
          <p:sp>
            <p:nvSpPr>
              <p:cNvPr id="47" name="矩形 46"/>
              <p:cNvSpPr>
                <a:spLocks noChangeArrowheads="1"/>
              </p:cNvSpPr>
              <p:nvPr/>
            </p:nvSpPr>
            <p:spPr bwMode="auto">
              <a:xfrm>
                <a:off x="1335" y="3662"/>
                <a:ext cx="379" cy="38"/>
              </a:xfrm>
              <a:prstGeom prst="rect">
                <a:avLst/>
              </a:prstGeom>
              <a:gradFill rotWithShape="0">
                <a:gsLst>
                  <a:gs pos="0">
                    <a:srgbClr val="FF9900"/>
                  </a:gs>
                  <a:gs pos="100000">
                    <a:srgbClr val="FF9900">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endParaRPr lang="zh-CN" altLang="en-US" sz="400">
                  <a:latin typeface="Trebuchet MS" pitchFamily="34" charset="0"/>
                  <a:ea typeface="宋体" charset="-122"/>
                </a:endParaRPr>
              </a:p>
            </p:txBody>
          </p:sp>
          <p:sp>
            <p:nvSpPr>
              <p:cNvPr id="68676" name="TextBox 55"/>
              <p:cNvSpPr txBox="1">
                <a:spLocks noChangeArrowheads="1"/>
              </p:cNvSpPr>
              <p:nvPr/>
            </p:nvSpPr>
            <p:spPr bwMode="auto">
              <a:xfrm>
                <a:off x="1293" y="3498"/>
                <a:ext cx="495" cy="214"/>
              </a:xfrm>
              <a:prstGeom prst="rect">
                <a:avLst/>
              </a:prstGeom>
              <a:noFill/>
              <a:ln w="9525">
                <a:noFill/>
                <a:miter lim="800000"/>
                <a:headEnd/>
                <a:tailEnd/>
              </a:ln>
            </p:spPr>
            <p:txBody>
              <a:bodyPr>
                <a:spAutoFit/>
              </a:bodyPr>
              <a:lstStyle/>
              <a:p>
                <a:r>
                  <a:rPr lang="en-US" altLang="zh-CN" sz="400">
                    <a:solidFill>
                      <a:srgbClr val="993300"/>
                    </a:solidFill>
                    <a:latin typeface="Trebuchet MS" pitchFamily="34" charset="0"/>
                    <a:ea typeface="SimSun"/>
                    <a:cs typeface="SimSun"/>
                  </a:rPr>
                  <a:t>GPRS</a:t>
                </a:r>
                <a:endParaRPr lang="zh-CN" altLang="en-US" sz="400">
                  <a:solidFill>
                    <a:srgbClr val="993300"/>
                  </a:solidFill>
                  <a:latin typeface="Trebuchet MS" pitchFamily="34" charset="0"/>
                  <a:ea typeface="SimSun"/>
                  <a:cs typeface="SimSun"/>
                </a:endParaRPr>
              </a:p>
            </p:txBody>
          </p:sp>
          <p:sp>
            <p:nvSpPr>
              <p:cNvPr id="57" name="矩形 56"/>
              <p:cNvSpPr>
                <a:spLocks noChangeArrowheads="1"/>
              </p:cNvSpPr>
              <p:nvPr/>
            </p:nvSpPr>
            <p:spPr bwMode="auto">
              <a:xfrm>
                <a:off x="1753" y="3622"/>
                <a:ext cx="934" cy="40"/>
              </a:xfrm>
              <a:prstGeom prst="rect">
                <a:avLst/>
              </a:prstGeom>
              <a:gradFill rotWithShape="0">
                <a:gsLst>
                  <a:gs pos="0">
                    <a:srgbClr val="FF9900"/>
                  </a:gs>
                  <a:gs pos="100000">
                    <a:srgbClr val="FF9900">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endParaRPr lang="zh-CN" altLang="en-US" sz="400">
                  <a:latin typeface="Trebuchet MS" pitchFamily="34" charset="0"/>
                  <a:ea typeface="宋体" charset="-122"/>
                </a:endParaRPr>
              </a:p>
            </p:txBody>
          </p:sp>
          <p:sp>
            <p:nvSpPr>
              <p:cNvPr id="68678" name="TextBox 57"/>
              <p:cNvSpPr txBox="1">
                <a:spLocks noChangeArrowheads="1"/>
              </p:cNvSpPr>
              <p:nvPr/>
            </p:nvSpPr>
            <p:spPr bwMode="auto">
              <a:xfrm>
                <a:off x="1999" y="3442"/>
                <a:ext cx="594" cy="214"/>
              </a:xfrm>
              <a:prstGeom prst="rect">
                <a:avLst/>
              </a:prstGeom>
              <a:noFill/>
              <a:ln w="9525">
                <a:noFill/>
                <a:miter lim="800000"/>
                <a:headEnd/>
                <a:tailEnd/>
              </a:ln>
            </p:spPr>
            <p:txBody>
              <a:bodyPr>
                <a:spAutoFit/>
              </a:bodyPr>
              <a:lstStyle/>
              <a:p>
                <a:r>
                  <a:rPr lang="en-US" altLang="zh-CN" sz="400">
                    <a:solidFill>
                      <a:srgbClr val="993300"/>
                    </a:solidFill>
                    <a:latin typeface="Trebuchet MS" pitchFamily="34" charset="0"/>
                    <a:ea typeface="SimSun"/>
                    <a:cs typeface="SimSun"/>
                  </a:rPr>
                  <a:t>UMTS</a:t>
                </a:r>
                <a:endParaRPr lang="zh-CN" altLang="en-US" sz="400">
                  <a:solidFill>
                    <a:srgbClr val="993300"/>
                  </a:solidFill>
                  <a:latin typeface="Trebuchet MS" pitchFamily="34" charset="0"/>
                  <a:ea typeface="SimSun"/>
                  <a:cs typeface="SimSun"/>
                </a:endParaRPr>
              </a:p>
            </p:txBody>
          </p:sp>
          <p:sp>
            <p:nvSpPr>
              <p:cNvPr id="51" name="矩形 50"/>
              <p:cNvSpPr>
                <a:spLocks noChangeArrowheads="1"/>
              </p:cNvSpPr>
              <p:nvPr/>
            </p:nvSpPr>
            <p:spPr bwMode="auto">
              <a:xfrm>
                <a:off x="3927" y="1074"/>
                <a:ext cx="528" cy="848"/>
              </a:xfrm>
              <a:prstGeom prst="rect">
                <a:avLst/>
              </a:prstGeom>
              <a:gradFill rotWithShape="1">
                <a:gsLst>
                  <a:gs pos="0">
                    <a:srgbClr val="64BE19"/>
                  </a:gs>
                  <a:gs pos="100000">
                    <a:srgbClr val="64BE19">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b="1">
                    <a:solidFill>
                      <a:srgbClr val="3E7610"/>
                    </a:solidFill>
                    <a:latin typeface="Trebuchet MS" pitchFamily="34" charset="0"/>
                    <a:ea typeface="宋体" charset="-122"/>
                  </a:rPr>
                  <a:t>10G PON</a:t>
                </a:r>
              </a:p>
            </p:txBody>
          </p:sp>
          <p:sp>
            <p:nvSpPr>
              <p:cNvPr id="2" name="矩形 31"/>
              <p:cNvSpPr>
                <a:spLocks noChangeArrowheads="1"/>
              </p:cNvSpPr>
              <p:nvPr/>
            </p:nvSpPr>
            <p:spPr bwMode="auto">
              <a:xfrm>
                <a:off x="1023" y="3044"/>
                <a:ext cx="447" cy="494"/>
              </a:xfrm>
              <a:prstGeom prst="rect">
                <a:avLst/>
              </a:prstGeom>
              <a:gradFill rotWithShape="0">
                <a:gsLst>
                  <a:gs pos="0">
                    <a:srgbClr val="64BE19"/>
                  </a:gs>
                  <a:gs pos="100000">
                    <a:srgbClr val="64BE19">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3E7610"/>
                    </a:solidFill>
                    <a:latin typeface="Trebuchet MS" pitchFamily="34" charset="0"/>
                    <a:ea typeface="宋体" charset="-122"/>
                  </a:rPr>
                  <a:t>ADSL</a:t>
                </a:r>
              </a:p>
            </p:txBody>
          </p:sp>
          <p:sp>
            <p:nvSpPr>
              <p:cNvPr id="35" name="矩形 34"/>
              <p:cNvSpPr>
                <a:spLocks noChangeArrowheads="1"/>
              </p:cNvSpPr>
              <p:nvPr/>
            </p:nvSpPr>
            <p:spPr bwMode="auto">
              <a:xfrm>
                <a:off x="1510" y="2772"/>
                <a:ext cx="600" cy="272"/>
              </a:xfrm>
              <a:prstGeom prst="rect">
                <a:avLst/>
              </a:prstGeom>
              <a:gradFill rotWithShape="1">
                <a:gsLst>
                  <a:gs pos="0">
                    <a:srgbClr val="64BE19"/>
                  </a:gs>
                  <a:gs pos="100000">
                    <a:srgbClr val="64BE19">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3E7610"/>
                    </a:solidFill>
                    <a:latin typeface="Trebuchet MS" pitchFamily="34" charset="0"/>
                    <a:ea typeface="宋体" charset="-122"/>
                  </a:rPr>
                  <a:t>ADSL2</a:t>
                </a:r>
              </a:p>
            </p:txBody>
          </p:sp>
          <p:sp>
            <p:nvSpPr>
              <p:cNvPr id="59" name="矩形 58"/>
              <p:cNvSpPr>
                <a:spLocks noChangeArrowheads="1"/>
              </p:cNvSpPr>
              <p:nvPr/>
            </p:nvSpPr>
            <p:spPr bwMode="auto">
              <a:xfrm>
                <a:off x="2687" y="3122"/>
                <a:ext cx="528" cy="463"/>
              </a:xfrm>
              <a:prstGeom prst="rect">
                <a:avLst/>
              </a:prstGeom>
              <a:gradFill rotWithShape="0">
                <a:gsLst>
                  <a:gs pos="0">
                    <a:srgbClr val="FF9900"/>
                  </a:gs>
                  <a:gs pos="100000">
                    <a:srgbClr val="FF9900">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993300"/>
                    </a:solidFill>
                    <a:latin typeface="Trebuchet MS" pitchFamily="34" charset="0"/>
                    <a:ea typeface="宋体" charset="-122"/>
                  </a:rPr>
                  <a:t>HSPA</a:t>
                </a:r>
              </a:p>
            </p:txBody>
          </p:sp>
          <p:sp>
            <p:nvSpPr>
              <p:cNvPr id="47306" name="AutoShape 202"/>
              <p:cNvSpPr>
                <a:spLocks noChangeArrowheads="1"/>
              </p:cNvSpPr>
              <p:nvPr/>
            </p:nvSpPr>
            <p:spPr bwMode="auto">
              <a:xfrm>
                <a:off x="2132" y="2361"/>
                <a:ext cx="1080" cy="699"/>
              </a:xfrm>
              <a:prstGeom prst="rightArrow">
                <a:avLst>
                  <a:gd name="adj1" fmla="val 50000"/>
                  <a:gd name="adj2" fmla="val 38627"/>
                </a:avLst>
              </a:prstGeom>
              <a:gradFill rotWithShape="1">
                <a:gsLst>
                  <a:gs pos="0">
                    <a:srgbClr val="64BE19"/>
                  </a:gs>
                  <a:gs pos="100000">
                    <a:srgbClr val="FFFFFF"/>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3E7610"/>
                    </a:solidFill>
                    <a:latin typeface="Trebuchet MS" pitchFamily="34" charset="0"/>
                    <a:ea typeface="宋体" charset="-122"/>
                  </a:rPr>
                  <a:t>ADSL2+</a:t>
                </a:r>
                <a:endParaRPr lang="en-US" sz="600" b="1">
                  <a:solidFill>
                    <a:schemeClr val="bg1"/>
                  </a:solidFill>
                  <a:latin typeface="Trebuchet MS" pitchFamily="34" charset="0"/>
                </a:endParaRPr>
              </a:p>
            </p:txBody>
          </p:sp>
          <p:sp>
            <p:nvSpPr>
              <p:cNvPr id="66" name="矩形 65"/>
              <p:cNvSpPr/>
              <p:nvPr/>
            </p:nvSpPr>
            <p:spPr>
              <a:xfrm>
                <a:off x="3741" y="2116"/>
                <a:ext cx="487" cy="26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
                  <a:solidFill>
                    <a:srgbClr val="FFFFFF"/>
                  </a:solidFill>
                  <a:latin typeface="Trebuchet MS" pitchFamily="34" charset="0"/>
                  <a:ea typeface="宋体" charset="-122"/>
                </a:endParaRPr>
              </a:p>
            </p:txBody>
          </p:sp>
          <p:sp>
            <p:nvSpPr>
              <p:cNvPr id="67" name="TextBox 66"/>
              <p:cNvSpPr txBox="1">
                <a:spLocks noChangeArrowheads="1"/>
              </p:cNvSpPr>
              <p:nvPr/>
            </p:nvSpPr>
            <p:spPr bwMode="auto">
              <a:xfrm>
                <a:off x="3699" y="2038"/>
                <a:ext cx="609" cy="396"/>
              </a:xfrm>
              <a:prstGeom prst="rect">
                <a:avLst/>
              </a:prstGeom>
              <a:gradFill rotWithShape="0">
                <a:gsLst>
                  <a:gs pos="0">
                    <a:srgbClr val="FF9900"/>
                  </a:gs>
                  <a:gs pos="100000">
                    <a:srgbClr val="FF9900">
                      <a:gamma/>
                      <a:tint val="0"/>
                      <a:invGamma/>
                    </a:srgbClr>
                  </a:gs>
                </a:gsLst>
                <a:lin ang="5400000" scaled="1"/>
              </a:gradFill>
              <a:ln w="25400">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993300"/>
                    </a:solidFill>
                    <a:latin typeface="Trebuchet MS" pitchFamily="34" charset="0"/>
                    <a:ea typeface="宋体" charset="-122"/>
                  </a:rPr>
                  <a:t>LTE</a:t>
                </a:r>
                <a:endParaRPr lang="zh-CN" altLang="en-US" sz="600">
                  <a:solidFill>
                    <a:srgbClr val="993300"/>
                  </a:solidFill>
                  <a:latin typeface="Trebuchet MS" pitchFamily="34" charset="0"/>
                  <a:ea typeface="宋体" charset="-122"/>
                </a:endParaRPr>
              </a:p>
            </p:txBody>
          </p:sp>
          <p:sp>
            <p:nvSpPr>
              <p:cNvPr id="47309" name="AutoShape 205"/>
              <p:cNvSpPr>
                <a:spLocks noChangeArrowheads="1"/>
              </p:cNvSpPr>
              <p:nvPr/>
            </p:nvSpPr>
            <p:spPr bwMode="auto">
              <a:xfrm>
                <a:off x="2433" y="1920"/>
                <a:ext cx="916" cy="828"/>
              </a:xfrm>
              <a:prstGeom prst="rightArrow">
                <a:avLst>
                  <a:gd name="adj1" fmla="val 50000"/>
                  <a:gd name="adj2" fmla="val 27721"/>
                </a:avLst>
              </a:prstGeom>
              <a:gradFill rotWithShape="1">
                <a:gsLst>
                  <a:gs pos="0">
                    <a:srgbClr val="64BE19"/>
                  </a:gs>
                  <a:gs pos="100000">
                    <a:srgbClr val="FFFFFF"/>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b="1">
                    <a:solidFill>
                      <a:srgbClr val="3E7610"/>
                    </a:solidFill>
                    <a:latin typeface="Trebuchet MS" pitchFamily="34" charset="0"/>
                    <a:ea typeface="宋体" charset="-122"/>
                  </a:rPr>
                  <a:t>VDSL2</a:t>
                </a:r>
                <a:endParaRPr lang="en-US" sz="600" b="1">
                  <a:solidFill>
                    <a:schemeClr val="bg1"/>
                  </a:solidFill>
                  <a:latin typeface="Trebuchet MS" pitchFamily="34" charset="0"/>
                </a:endParaRPr>
              </a:p>
            </p:txBody>
          </p:sp>
          <p:sp>
            <p:nvSpPr>
              <p:cNvPr id="63" name="矩形 62"/>
              <p:cNvSpPr>
                <a:spLocks noChangeArrowheads="1"/>
              </p:cNvSpPr>
              <p:nvPr/>
            </p:nvSpPr>
            <p:spPr bwMode="auto">
              <a:xfrm>
                <a:off x="3051" y="2385"/>
                <a:ext cx="649" cy="737"/>
              </a:xfrm>
              <a:prstGeom prst="rect">
                <a:avLst/>
              </a:prstGeom>
              <a:gradFill rotWithShape="0">
                <a:gsLst>
                  <a:gs pos="0">
                    <a:srgbClr val="FF9900"/>
                  </a:gs>
                  <a:gs pos="100000">
                    <a:srgbClr val="FF9900">
                      <a:gamma/>
                      <a:tint val="0"/>
                      <a:invGamma/>
                    </a:srgbClr>
                  </a:gs>
                </a:gsLst>
                <a:lin ang="5400000" scaled="1"/>
              </a:gradFill>
              <a:ln w="25400" algn="ctr">
                <a:noFill/>
                <a:miter lim="800000"/>
                <a:headEnd/>
                <a:tailEnd/>
              </a:ln>
              <a:effectLst>
                <a:outerShdw dist="35921" dir="2700000" algn="ctr" rotWithShape="0">
                  <a:srgbClr val="808080"/>
                </a:outerShdw>
              </a:effectLst>
            </p:spPr>
            <p:txBody>
              <a:bodyPr anchor="ctr"/>
              <a:lstStyle/>
              <a:p>
                <a:pPr algn="ctr">
                  <a:defRPr/>
                </a:pPr>
                <a:r>
                  <a:rPr lang="en-US" altLang="zh-CN" sz="600">
                    <a:solidFill>
                      <a:srgbClr val="993300"/>
                    </a:solidFill>
                    <a:latin typeface="Trebuchet MS" pitchFamily="34" charset="0"/>
                    <a:ea typeface="宋体" charset="-122"/>
                  </a:rPr>
                  <a:t>HSPA+</a:t>
                </a:r>
              </a:p>
            </p:txBody>
          </p:sp>
        </p:grpSp>
        <p:sp>
          <p:nvSpPr>
            <p:cNvPr id="47311" name="Text Box 207"/>
            <p:cNvSpPr txBox="1">
              <a:spLocks noChangeArrowheads="1"/>
            </p:cNvSpPr>
            <p:nvPr/>
          </p:nvSpPr>
          <p:spPr bwMode="auto">
            <a:xfrm>
              <a:off x="2019" y="3473"/>
              <a:ext cx="76"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10</a:t>
              </a:r>
            </a:p>
          </p:txBody>
        </p:sp>
        <p:sp>
          <p:nvSpPr>
            <p:cNvPr id="47312" name="Text Box 208"/>
            <p:cNvSpPr txBox="1">
              <a:spLocks noChangeArrowheads="1"/>
            </p:cNvSpPr>
            <p:nvPr/>
          </p:nvSpPr>
          <p:spPr bwMode="auto">
            <a:xfrm>
              <a:off x="2012" y="3346"/>
              <a:ext cx="76"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24</a:t>
              </a:r>
            </a:p>
          </p:txBody>
        </p:sp>
        <p:sp>
          <p:nvSpPr>
            <p:cNvPr id="47313" name="Text Box 209"/>
            <p:cNvSpPr txBox="1">
              <a:spLocks noChangeArrowheads="1"/>
            </p:cNvSpPr>
            <p:nvPr/>
          </p:nvSpPr>
          <p:spPr bwMode="auto">
            <a:xfrm>
              <a:off x="1994" y="3187"/>
              <a:ext cx="114"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100</a:t>
              </a:r>
            </a:p>
          </p:txBody>
        </p:sp>
        <p:sp>
          <p:nvSpPr>
            <p:cNvPr id="47314" name="Text Box 210"/>
            <p:cNvSpPr txBox="1">
              <a:spLocks noChangeArrowheads="1"/>
            </p:cNvSpPr>
            <p:nvPr/>
          </p:nvSpPr>
          <p:spPr bwMode="auto">
            <a:xfrm>
              <a:off x="1987" y="3004"/>
              <a:ext cx="114"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500</a:t>
              </a:r>
            </a:p>
          </p:txBody>
        </p:sp>
        <p:sp>
          <p:nvSpPr>
            <p:cNvPr id="47315" name="Text Box 211"/>
            <p:cNvSpPr txBox="1">
              <a:spLocks noChangeArrowheads="1"/>
            </p:cNvSpPr>
            <p:nvPr/>
          </p:nvSpPr>
          <p:spPr bwMode="auto">
            <a:xfrm>
              <a:off x="1894" y="2837"/>
              <a:ext cx="190"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&gt;1000</a:t>
              </a:r>
            </a:p>
          </p:txBody>
        </p:sp>
        <p:sp>
          <p:nvSpPr>
            <p:cNvPr id="47316" name="Text Box 212"/>
            <p:cNvSpPr txBox="1">
              <a:spLocks noChangeArrowheads="1"/>
            </p:cNvSpPr>
            <p:nvPr/>
          </p:nvSpPr>
          <p:spPr bwMode="auto">
            <a:xfrm>
              <a:off x="2158" y="3922"/>
              <a:ext cx="152"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2000</a:t>
              </a:r>
            </a:p>
          </p:txBody>
        </p:sp>
        <p:sp>
          <p:nvSpPr>
            <p:cNvPr id="47317" name="Text Box 213"/>
            <p:cNvSpPr txBox="1">
              <a:spLocks noChangeArrowheads="1"/>
            </p:cNvSpPr>
            <p:nvPr/>
          </p:nvSpPr>
          <p:spPr bwMode="auto">
            <a:xfrm>
              <a:off x="3583" y="3923"/>
              <a:ext cx="152" cy="77"/>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latin typeface="Trebuchet MS" pitchFamily="34" charset="0"/>
                </a:rPr>
                <a:t>2012</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7198"/>
                                        </p:tgtEl>
                                        <p:attrNameLst>
                                          <p:attrName>style.visibility</p:attrName>
                                        </p:attrNameLst>
                                      </p:cBhvr>
                                      <p:to>
                                        <p:strVal val="visible"/>
                                      </p:to>
                                    </p:set>
                                    <p:anim calcmode="lin" valueType="num">
                                      <p:cBhvr>
                                        <p:cTn id="7" dur="500" fill="hold"/>
                                        <p:tgtEl>
                                          <p:spTgt spid="47198"/>
                                        </p:tgtEl>
                                        <p:attrNameLst>
                                          <p:attrName>ppt_w</p:attrName>
                                        </p:attrNameLst>
                                      </p:cBhvr>
                                      <p:tavLst>
                                        <p:tav tm="0">
                                          <p:val>
                                            <p:fltVal val="0"/>
                                          </p:val>
                                        </p:tav>
                                        <p:tav tm="100000">
                                          <p:val>
                                            <p:strVal val="#ppt_w"/>
                                          </p:val>
                                        </p:tav>
                                      </p:tavLst>
                                    </p:anim>
                                    <p:anim calcmode="lin" valueType="num">
                                      <p:cBhvr>
                                        <p:cTn id="8" dur="500" fill="hold"/>
                                        <p:tgtEl>
                                          <p:spTgt spid="47198"/>
                                        </p:tgtEl>
                                        <p:attrNameLst>
                                          <p:attrName>ppt_h</p:attrName>
                                        </p:attrNameLst>
                                      </p:cBhvr>
                                      <p:tavLst>
                                        <p:tav tm="0">
                                          <p:val>
                                            <p:fltVal val="0"/>
                                          </p:val>
                                        </p:tav>
                                        <p:tav tm="100000">
                                          <p:val>
                                            <p:strVal val="#ppt_h"/>
                                          </p:val>
                                        </p:tav>
                                      </p:tavLst>
                                    </p:anim>
                                    <p:animEffect transition="in" filter="fade">
                                      <p:cBhvr>
                                        <p:cTn id="9" dur="500"/>
                                        <p:tgtEl>
                                          <p:spTgt spid="471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275"/>
                                        </p:tgtEl>
                                        <p:attrNameLst>
                                          <p:attrName>style.visibility</p:attrName>
                                        </p:attrNameLst>
                                      </p:cBhvr>
                                      <p:to>
                                        <p:strVal val="visible"/>
                                      </p:to>
                                    </p:set>
                                    <p:anim calcmode="lin" valueType="num">
                                      <p:cBhvr>
                                        <p:cTn id="14" dur="500" fill="hold"/>
                                        <p:tgtEl>
                                          <p:spTgt spid="47275"/>
                                        </p:tgtEl>
                                        <p:attrNameLst>
                                          <p:attrName>ppt_w</p:attrName>
                                        </p:attrNameLst>
                                      </p:cBhvr>
                                      <p:tavLst>
                                        <p:tav tm="0">
                                          <p:val>
                                            <p:fltVal val="0"/>
                                          </p:val>
                                        </p:tav>
                                        <p:tav tm="100000">
                                          <p:val>
                                            <p:strVal val="#ppt_w"/>
                                          </p:val>
                                        </p:tav>
                                      </p:tavLst>
                                    </p:anim>
                                    <p:anim calcmode="lin" valueType="num">
                                      <p:cBhvr>
                                        <p:cTn id="15" dur="500" fill="hold"/>
                                        <p:tgtEl>
                                          <p:spTgt spid="47275"/>
                                        </p:tgtEl>
                                        <p:attrNameLst>
                                          <p:attrName>ppt_h</p:attrName>
                                        </p:attrNameLst>
                                      </p:cBhvr>
                                      <p:tavLst>
                                        <p:tav tm="0">
                                          <p:val>
                                            <p:fltVal val="0"/>
                                          </p:val>
                                        </p:tav>
                                        <p:tav tm="100000">
                                          <p:val>
                                            <p:strVal val="#ppt_h"/>
                                          </p:val>
                                        </p:tav>
                                      </p:tavLst>
                                    </p:anim>
                                    <p:animEffect transition="in" filter="fade">
                                      <p:cBhvr>
                                        <p:cTn id="16" dur="500"/>
                                        <p:tgtEl>
                                          <p:spTgt spid="472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7202"/>
                                        </p:tgtEl>
                                        <p:attrNameLst>
                                          <p:attrName>style.visibility</p:attrName>
                                        </p:attrNameLst>
                                      </p:cBhvr>
                                      <p:to>
                                        <p:strVal val="visible"/>
                                      </p:to>
                                    </p:set>
                                    <p:anim calcmode="lin" valueType="num">
                                      <p:cBhvr>
                                        <p:cTn id="21" dur="500" fill="hold"/>
                                        <p:tgtEl>
                                          <p:spTgt spid="47202"/>
                                        </p:tgtEl>
                                        <p:attrNameLst>
                                          <p:attrName>ppt_w</p:attrName>
                                        </p:attrNameLst>
                                      </p:cBhvr>
                                      <p:tavLst>
                                        <p:tav tm="0">
                                          <p:val>
                                            <p:fltVal val="0"/>
                                          </p:val>
                                        </p:tav>
                                        <p:tav tm="100000">
                                          <p:val>
                                            <p:strVal val="#ppt_w"/>
                                          </p:val>
                                        </p:tav>
                                      </p:tavLst>
                                    </p:anim>
                                    <p:anim calcmode="lin" valueType="num">
                                      <p:cBhvr>
                                        <p:cTn id="22" dur="500" fill="hold"/>
                                        <p:tgtEl>
                                          <p:spTgt spid="47202"/>
                                        </p:tgtEl>
                                        <p:attrNameLst>
                                          <p:attrName>ppt_h</p:attrName>
                                        </p:attrNameLst>
                                      </p:cBhvr>
                                      <p:tavLst>
                                        <p:tav tm="0">
                                          <p:val>
                                            <p:fltVal val="0"/>
                                          </p:val>
                                        </p:tav>
                                        <p:tav tm="100000">
                                          <p:val>
                                            <p:strVal val="#ppt_h"/>
                                          </p:val>
                                        </p:tav>
                                      </p:tavLst>
                                    </p:anim>
                                    <p:animEffect transition="in" filter="fade">
                                      <p:cBhvr>
                                        <p:cTn id="23" dur="500"/>
                                        <p:tgtEl>
                                          <p:spTgt spid="47202"/>
                                        </p:tgtEl>
                                      </p:cBhvr>
                                    </p:animEffec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47271"/>
                                        </p:tgtEl>
                                        <p:attrNameLst>
                                          <p:attrName>style.visibility</p:attrName>
                                        </p:attrNameLst>
                                      </p:cBhvr>
                                      <p:to>
                                        <p:strVal val="visible"/>
                                      </p:to>
                                    </p:set>
                                    <p:anim calcmode="lin" valueType="num">
                                      <p:cBhvr>
                                        <p:cTn id="27" dur="500" fill="hold"/>
                                        <p:tgtEl>
                                          <p:spTgt spid="47271"/>
                                        </p:tgtEl>
                                        <p:attrNameLst>
                                          <p:attrName>ppt_w</p:attrName>
                                        </p:attrNameLst>
                                      </p:cBhvr>
                                      <p:tavLst>
                                        <p:tav tm="0">
                                          <p:val>
                                            <p:fltVal val="0"/>
                                          </p:val>
                                        </p:tav>
                                        <p:tav tm="100000">
                                          <p:val>
                                            <p:strVal val="#ppt_w"/>
                                          </p:val>
                                        </p:tav>
                                      </p:tavLst>
                                    </p:anim>
                                    <p:anim calcmode="lin" valueType="num">
                                      <p:cBhvr>
                                        <p:cTn id="28" dur="500" fill="hold"/>
                                        <p:tgtEl>
                                          <p:spTgt spid="47271"/>
                                        </p:tgtEl>
                                        <p:attrNameLst>
                                          <p:attrName>ppt_h</p:attrName>
                                        </p:attrNameLst>
                                      </p:cBhvr>
                                      <p:tavLst>
                                        <p:tav tm="0">
                                          <p:val>
                                            <p:fltVal val="0"/>
                                          </p:val>
                                        </p:tav>
                                        <p:tav tm="100000">
                                          <p:val>
                                            <p:strVal val="#ppt_h"/>
                                          </p:val>
                                        </p:tav>
                                      </p:tavLst>
                                    </p:anim>
                                    <p:animEffect transition="in" filter="fade">
                                      <p:cBhvr>
                                        <p:cTn id="29" dur="500"/>
                                        <p:tgtEl>
                                          <p:spTgt spid="47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ounded Rectangle 98"/>
          <p:cNvSpPr/>
          <p:nvPr/>
        </p:nvSpPr>
        <p:spPr>
          <a:xfrm>
            <a:off x="5738813" y="5256213"/>
            <a:ext cx="2716212" cy="949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a:latin typeface="+mj-lt"/>
            </a:endParaRPr>
          </a:p>
        </p:txBody>
      </p:sp>
      <p:sp>
        <p:nvSpPr>
          <p:cNvPr id="27" name="Flowchart: Process 26"/>
          <p:cNvSpPr/>
          <p:nvPr/>
        </p:nvSpPr>
        <p:spPr>
          <a:xfrm>
            <a:off x="7796213" y="4146550"/>
            <a:ext cx="803275" cy="3698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a:latin typeface="+mj-lt"/>
            </a:endParaRPr>
          </a:p>
        </p:txBody>
      </p:sp>
      <p:sp>
        <p:nvSpPr>
          <p:cNvPr id="80900" name="Title 2"/>
          <p:cNvSpPr>
            <a:spLocks noGrp="1"/>
          </p:cNvSpPr>
          <p:nvPr>
            <p:ph type="title" idx="4294967295"/>
          </p:nvPr>
        </p:nvSpPr>
        <p:spPr>
          <a:xfrm>
            <a:off x="457200" y="277813"/>
            <a:ext cx="8229600" cy="868362"/>
          </a:xfrm>
        </p:spPr>
        <p:txBody>
          <a:bodyPr lIns="91432" tIns="45716" rIns="91432" bIns="45716" anchor="t"/>
          <a:lstStyle/>
          <a:p>
            <a:r>
              <a:rPr lang="en-US" sz="2800" b="1" smtClean="0">
                <a:solidFill>
                  <a:schemeClr val="bg1"/>
                </a:solidFill>
              </a:rPr>
              <a:t>Decision Criteria Flow Chart</a:t>
            </a:r>
            <a:r>
              <a:rPr lang="en-US" sz="3200" smtClean="0"/>
              <a:t> </a:t>
            </a:r>
          </a:p>
        </p:txBody>
      </p:sp>
      <p:grpSp>
        <p:nvGrpSpPr>
          <p:cNvPr id="80901" name="Group 5"/>
          <p:cNvGrpSpPr>
            <a:grpSpLocks/>
          </p:cNvGrpSpPr>
          <p:nvPr/>
        </p:nvGrpSpPr>
        <p:grpSpPr bwMode="auto">
          <a:xfrm>
            <a:off x="3216275" y="1198563"/>
            <a:ext cx="1812925" cy="630237"/>
            <a:chOff x="3247697" y="1198179"/>
            <a:chExt cx="1813034" cy="630621"/>
          </a:xfrm>
        </p:grpSpPr>
        <p:sp>
          <p:nvSpPr>
            <p:cNvPr id="4" name="Flowchart: Process 3"/>
            <p:cNvSpPr/>
            <p:nvPr/>
          </p:nvSpPr>
          <p:spPr>
            <a:xfrm>
              <a:off x="3247697" y="1198179"/>
              <a:ext cx="1813034" cy="6306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 name="TextBox 4"/>
            <p:cNvSpPr txBox="1"/>
            <p:nvPr/>
          </p:nvSpPr>
          <p:spPr>
            <a:xfrm>
              <a:off x="3268336" y="1239479"/>
              <a:ext cx="1659037" cy="522605"/>
            </a:xfrm>
            <a:prstGeom prst="rect">
              <a:avLst/>
            </a:prstGeom>
            <a:noFill/>
          </p:spPr>
          <p:txBody>
            <a:bodyPr>
              <a:spAutoFit/>
            </a:bodyPr>
            <a:lstStyle/>
            <a:p>
              <a:pPr algn="ctr">
                <a:defRPr/>
              </a:pPr>
              <a:r>
                <a:rPr lang="en-US" sz="1400" dirty="0">
                  <a:latin typeface="+mj-lt"/>
                  <a:cs typeface="Arial" charset="0"/>
                </a:rPr>
                <a:t>Designated Area (Available Power)</a:t>
              </a:r>
            </a:p>
          </p:txBody>
        </p:sp>
      </p:grpSp>
      <p:grpSp>
        <p:nvGrpSpPr>
          <p:cNvPr id="80904" name="Group 10"/>
          <p:cNvGrpSpPr>
            <a:grpSpLocks/>
          </p:cNvGrpSpPr>
          <p:nvPr/>
        </p:nvGrpSpPr>
        <p:grpSpPr bwMode="auto">
          <a:xfrm>
            <a:off x="5983288" y="2690813"/>
            <a:ext cx="1812925" cy="393700"/>
            <a:chOff x="3247697" y="1198179"/>
            <a:chExt cx="1813034" cy="660711"/>
          </a:xfrm>
        </p:grpSpPr>
        <p:sp>
          <p:nvSpPr>
            <p:cNvPr id="12" name="Flowchart: Process 11"/>
            <p:cNvSpPr/>
            <p:nvPr/>
          </p:nvSpPr>
          <p:spPr>
            <a:xfrm>
              <a:off x="3247697" y="1198179"/>
              <a:ext cx="1813034" cy="6314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13" name="TextBox 12"/>
            <p:cNvSpPr txBox="1"/>
            <p:nvPr/>
          </p:nvSpPr>
          <p:spPr>
            <a:xfrm>
              <a:off x="3381055" y="1238141"/>
              <a:ext cx="1546318" cy="620749"/>
            </a:xfrm>
            <a:prstGeom prst="rect">
              <a:avLst/>
            </a:prstGeom>
            <a:noFill/>
          </p:spPr>
          <p:txBody>
            <a:bodyPr>
              <a:spAutoFit/>
            </a:bodyPr>
            <a:lstStyle/>
            <a:p>
              <a:pPr algn="ctr">
                <a:defRPr/>
              </a:pPr>
              <a:r>
                <a:rPr lang="en-US" dirty="0">
                  <a:latin typeface="+mj-lt"/>
                  <a:cs typeface="Arial" charset="0"/>
                </a:rPr>
                <a:t>Green Field</a:t>
              </a:r>
              <a:endParaRPr lang="en-US" dirty="0">
                <a:latin typeface="+mj-lt"/>
                <a:cs typeface="Arial" charset="0"/>
              </a:endParaRPr>
            </a:p>
          </p:txBody>
        </p:sp>
      </p:grpSp>
      <p:grpSp>
        <p:nvGrpSpPr>
          <p:cNvPr id="80907" name="Group 13"/>
          <p:cNvGrpSpPr>
            <a:grpSpLocks/>
          </p:cNvGrpSpPr>
          <p:nvPr/>
        </p:nvGrpSpPr>
        <p:grpSpPr bwMode="auto">
          <a:xfrm>
            <a:off x="284163" y="2654300"/>
            <a:ext cx="1820862" cy="449263"/>
            <a:chOff x="3247697" y="1198179"/>
            <a:chExt cx="1813034" cy="630621"/>
          </a:xfrm>
        </p:grpSpPr>
        <p:sp>
          <p:nvSpPr>
            <p:cNvPr id="15" name="Flowchart: Process 14"/>
            <p:cNvSpPr/>
            <p:nvPr/>
          </p:nvSpPr>
          <p:spPr>
            <a:xfrm>
              <a:off x="3247697" y="1198179"/>
              <a:ext cx="1813034" cy="6306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16" name="TextBox 15"/>
            <p:cNvSpPr txBox="1"/>
            <p:nvPr/>
          </p:nvSpPr>
          <p:spPr>
            <a:xfrm>
              <a:off x="3382054" y="1238289"/>
              <a:ext cx="1544320" cy="519204"/>
            </a:xfrm>
            <a:prstGeom prst="rect">
              <a:avLst/>
            </a:prstGeom>
            <a:noFill/>
          </p:spPr>
          <p:txBody>
            <a:bodyPr>
              <a:spAutoFit/>
            </a:bodyPr>
            <a:lstStyle/>
            <a:p>
              <a:pPr algn="ctr">
                <a:defRPr/>
              </a:pPr>
              <a:r>
                <a:rPr lang="en-US" dirty="0">
                  <a:latin typeface="+mj-lt"/>
                  <a:cs typeface="Arial" charset="0"/>
                </a:rPr>
                <a:t>Brown Field</a:t>
              </a:r>
              <a:endParaRPr lang="en-US" dirty="0">
                <a:latin typeface="+mj-lt"/>
                <a:cs typeface="Arial" charset="0"/>
              </a:endParaRPr>
            </a:p>
          </p:txBody>
        </p:sp>
      </p:grpSp>
      <p:cxnSp>
        <p:nvCxnSpPr>
          <p:cNvPr id="20" name="Straight Connector 19"/>
          <p:cNvCxnSpPr>
            <a:stCxn id="12" idx="2"/>
          </p:cNvCxnSpPr>
          <p:nvPr/>
        </p:nvCxnSpPr>
        <p:spPr>
          <a:xfrm>
            <a:off x="6889750" y="3067050"/>
            <a:ext cx="1198563"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848350" y="3044825"/>
            <a:ext cx="1036638" cy="110172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679618">
            <a:off x="7264400" y="3340100"/>
            <a:ext cx="647700" cy="277813"/>
          </a:xfrm>
          <a:prstGeom prst="rect">
            <a:avLst/>
          </a:prstGeom>
          <a:noFill/>
        </p:spPr>
        <p:txBody>
          <a:bodyPr lIns="91432" tIns="45716" rIns="91432" bIns="45716">
            <a:spAutoFit/>
          </a:bodyPr>
          <a:lstStyle/>
          <a:p>
            <a:pPr>
              <a:defRPr/>
            </a:pPr>
            <a:r>
              <a:rPr lang="en-US" sz="1200" dirty="0">
                <a:latin typeface="+mj-lt"/>
                <a:cs typeface="Arial" charset="0"/>
              </a:rPr>
              <a:t>Dense</a:t>
            </a:r>
          </a:p>
        </p:txBody>
      </p:sp>
      <p:sp>
        <p:nvSpPr>
          <p:cNvPr id="26" name="TextBox 25"/>
          <p:cNvSpPr txBox="1"/>
          <p:nvPr/>
        </p:nvSpPr>
        <p:spPr>
          <a:xfrm>
            <a:off x="7756525" y="4146550"/>
            <a:ext cx="842963" cy="373063"/>
          </a:xfrm>
          <a:prstGeom prst="rect">
            <a:avLst/>
          </a:prstGeom>
          <a:solidFill>
            <a:schemeClr val="bg1">
              <a:lumMod val="85000"/>
            </a:schemeClr>
          </a:solidFill>
        </p:spPr>
        <p:txBody>
          <a:bodyPr lIns="91432" tIns="45716" rIns="91432" bIns="45716">
            <a:spAutoFit/>
          </a:bodyPr>
          <a:lstStyle/>
          <a:p>
            <a:pPr>
              <a:defRPr/>
            </a:pPr>
            <a:r>
              <a:rPr lang="en-US" b="1" dirty="0">
                <a:solidFill>
                  <a:srgbClr val="C00000"/>
                </a:solidFill>
                <a:latin typeface="+mj-lt"/>
                <a:cs typeface="Arial" charset="0"/>
              </a:rPr>
              <a:t>FTTB</a:t>
            </a:r>
            <a:endParaRPr lang="en-US" b="1" dirty="0">
              <a:solidFill>
                <a:srgbClr val="C00000"/>
              </a:solidFill>
              <a:latin typeface="+mj-lt"/>
              <a:cs typeface="Arial" charset="0"/>
            </a:endParaRPr>
          </a:p>
        </p:txBody>
      </p:sp>
      <p:sp>
        <p:nvSpPr>
          <p:cNvPr id="28" name="TextBox 27"/>
          <p:cNvSpPr txBox="1"/>
          <p:nvPr/>
        </p:nvSpPr>
        <p:spPr>
          <a:xfrm rot="18870358">
            <a:off x="5699125" y="3357563"/>
            <a:ext cx="1093788" cy="277812"/>
          </a:xfrm>
          <a:prstGeom prst="rect">
            <a:avLst/>
          </a:prstGeom>
          <a:noFill/>
        </p:spPr>
        <p:txBody>
          <a:bodyPr lIns="91432" tIns="45716" rIns="91432" bIns="45716">
            <a:spAutoFit/>
          </a:bodyPr>
          <a:lstStyle/>
          <a:p>
            <a:pPr>
              <a:defRPr/>
            </a:pPr>
            <a:r>
              <a:rPr lang="en-US" sz="1200" dirty="0">
                <a:latin typeface="+mj-lt"/>
                <a:cs typeface="Arial" charset="0"/>
              </a:rPr>
              <a:t>Sub-Urban</a:t>
            </a:r>
          </a:p>
        </p:txBody>
      </p:sp>
      <p:sp>
        <p:nvSpPr>
          <p:cNvPr id="29" name="TextBox 28"/>
          <p:cNvSpPr txBox="1"/>
          <p:nvPr/>
        </p:nvSpPr>
        <p:spPr>
          <a:xfrm>
            <a:off x="5457825" y="4156075"/>
            <a:ext cx="842963" cy="374650"/>
          </a:xfrm>
          <a:prstGeom prst="rect">
            <a:avLst/>
          </a:prstGeom>
          <a:solidFill>
            <a:schemeClr val="bg1">
              <a:lumMod val="85000"/>
            </a:schemeClr>
          </a:solidFill>
        </p:spPr>
        <p:txBody>
          <a:bodyPr lIns="91432" tIns="45716" rIns="91432" bIns="45716">
            <a:spAutoFit/>
          </a:bodyPr>
          <a:lstStyle/>
          <a:p>
            <a:pPr>
              <a:defRPr/>
            </a:pPr>
            <a:r>
              <a:rPr lang="en-US" b="1" dirty="0">
                <a:solidFill>
                  <a:srgbClr val="C00000"/>
                </a:solidFill>
                <a:latin typeface="+mj-lt"/>
                <a:cs typeface="Arial" charset="0"/>
              </a:rPr>
              <a:t>FTTH</a:t>
            </a:r>
            <a:endParaRPr lang="en-US" b="1" dirty="0">
              <a:solidFill>
                <a:srgbClr val="C00000"/>
              </a:solidFill>
              <a:latin typeface="+mj-lt"/>
              <a:cs typeface="Arial" charset="0"/>
            </a:endParaRPr>
          </a:p>
        </p:txBody>
      </p:sp>
      <p:sp>
        <p:nvSpPr>
          <p:cNvPr id="30" name="Left Brace 29"/>
          <p:cNvSpPr/>
          <p:nvPr/>
        </p:nvSpPr>
        <p:spPr>
          <a:xfrm rot="16200000">
            <a:off x="6972300" y="3683000"/>
            <a:ext cx="255588" cy="2503488"/>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anchor="ctr"/>
          <a:lstStyle/>
          <a:p>
            <a:pPr algn="ctr">
              <a:defRPr/>
            </a:pPr>
            <a:endParaRPr lang="en-US">
              <a:latin typeface="+mj-lt"/>
            </a:endParaRPr>
          </a:p>
        </p:txBody>
      </p:sp>
      <p:sp>
        <p:nvSpPr>
          <p:cNvPr id="31" name="TextBox 30"/>
          <p:cNvSpPr txBox="1"/>
          <p:nvPr/>
        </p:nvSpPr>
        <p:spPr>
          <a:xfrm>
            <a:off x="5738813" y="5281613"/>
            <a:ext cx="2716212" cy="923925"/>
          </a:xfrm>
          <a:prstGeom prst="rect">
            <a:avLst/>
          </a:prstGeom>
          <a:noFill/>
        </p:spPr>
        <p:txBody>
          <a:bodyPr lIns="91432" tIns="45716" rIns="91432" bIns="45716">
            <a:spAutoFit/>
          </a:bodyPr>
          <a:lstStyle/>
          <a:p>
            <a:pPr marL="285725" indent="-285725">
              <a:buFont typeface="Arial" pitchFamily="34" charset="0"/>
              <a:buChar char="•"/>
              <a:defRPr/>
            </a:pPr>
            <a:r>
              <a:rPr lang="en-US" dirty="0">
                <a:latin typeface="+mj-lt"/>
                <a:cs typeface="Arial" charset="0"/>
              </a:rPr>
              <a:t>New Duct.</a:t>
            </a:r>
          </a:p>
          <a:p>
            <a:pPr marL="285725" indent="-285725">
              <a:buFont typeface="Arial" pitchFamily="34" charset="0"/>
              <a:buChar char="•"/>
              <a:defRPr/>
            </a:pPr>
            <a:r>
              <a:rPr lang="en-US" dirty="0">
                <a:latin typeface="+mj-lt"/>
                <a:cs typeface="Arial" charset="0"/>
              </a:rPr>
              <a:t>New Civil Work.</a:t>
            </a:r>
          </a:p>
          <a:p>
            <a:pPr marL="285725" indent="-285725">
              <a:buFont typeface="Arial" pitchFamily="34" charset="0"/>
              <a:buChar char="•"/>
              <a:defRPr/>
            </a:pPr>
            <a:r>
              <a:rPr lang="en-US" dirty="0">
                <a:latin typeface="+mj-lt"/>
                <a:cs typeface="Arial" charset="0"/>
              </a:rPr>
              <a:t>New Cabinet/Manhole</a:t>
            </a:r>
          </a:p>
        </p:txBody>
      </p:sp>
      <p:grpSp>
        <p:nvGrpSpPr>
          <p:cNvPr id="80918" name="Group 35"/>
          <p:cNvGrpSpPr>
            <a:grpSpLocks/>
          </p:cNvGrpSpPr>
          <p:nvPr/>
        </p:nvGrpSpPr>
        <p:grpSpPr bwMode="auto">
          <a:xfrm>
            <a:off x="3636963" y="2055813"/>
            <a:ext cx="981075" cy="1047750"/>
            <a:chOff x="1328242" y="3179099"/>
            <a:chExt cx="981403" cy="1047392"/>
          </a:xfrm>
        </p:grpSpPr>
        <p:sp>
          <p:nvSpPr>
            <p:cNvPr id="35" name="Flowchart: Decision 34"/>
            <p:cNvSpPr/>
            <p:nvPr/>
          </p:nvSpPr>
          <p:spPr>
            <a:xfrm>
              <a:off x="1328242" y="3179099"/>
              <a:ext cx="981403" cy="104739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33" name="TextBox 32"/>
            <p:cNvSpPr txBox="1"/>
            <p:nvPr/>
          </p:nvSpPr>
          <p:spPr>
            <a:xfrm>
              <a:off x="1394939" y="3477447"/>
              <a:ext cx="867065" cy="431652"/>
            </a:xfrm>
            <a:prstGeom prst="rect">
              <a:avLst/>
            </a:prstGeom>
            <a:noFill/>
          </p:spPr>
          <p:txBody>
            <a:bodyPr>
              <a:spAutoFit/>
            </a:bodyPr>
            <a:lstStyle/>
            <a:p>
              <a:pPr algn="ctr">
                <a:defRPr/>
              </a:pPr>
              <a:r>
                <a:rPr lang="en-US" sz="1100" dirty="0">
                  <a:latin typeface="+mj-lt"/>
                  <a:cs typeface="Arial" charset="0"/>
                </a:rPr>
                <a:t>Available Copper</a:t>
              </a:r>
            </a:p>
          </p:txBody>
        </p:sp>
      </p:grpSp>
      <p:cxnSp>
        <p:nvCxnSpPr>
          <p:cNvPr id="38" name="Elbow Connector 37"/>
          <p:cNvCxnSpPr>
            <a:stCxn id="35" idx="3"/>
            <a:endCxn id="12" idx="1"/>
          </p:cNvCxnSpPr>
          <p:nvPr/>
        </p:nvCxnSpPr>
        <p:spPr>
          <a:xfrm>
            <a:off x="4618038" y="2579688"/>
            <a:ext cx="1365250" cy="2984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30750" y="2216150"/>
            <a:ext cx="458788" cy="276225"/>
          </a:xfrm>
          <a:prstGeom prst="rect">
            <a:avLst/>
          </a:prstGeom>
          <a:noFill/>
        </p:spPr>
        <p:txBody>
          <a:bodyPr lIns="91432" tIns="45716" rIns="91432" bIns="45716">
            <a:spAutoFit/>
          </a:bodyPr>
          <a:lstStyle/>
          <a:p>
            <a:pPr>
              <a:defRPr/>
            </a:pPr>
            <a:r>
              <a:rPr lang="en-US" sz="1200" dirty="0">
                <a:latin typeface="+mj-lt"/>
                <a:cs typeface="Arial" charset="0"/>
              </a:rPr>
              <a:t>NO</a:t>
            </a:r>
          </a:p>
        </p:txBody>
      </p:sp>
      <p:sp>
        <p:nvSpPr>
          <p:cNvPr id="43" name="TextBox 42"/>
          <p:cNvSpPr txBox="1"/>
          <p:nvPr/>
        </p:nvSpPr>
        <p:spPr>
          <a:xfrm>
            <a:off x="2913063" y="2274888"/>
            <a:ext cx="614362" cy="276225"/>
          </a:xfrm>
          <a:prstGeom prst="rect">
            <a:avLst/>
          </a:prstGeom>
          <a:noFill/>
        </p:spPr>
        <p:txBody>
          <a:bodyPr lIns="91432" tIns="45716" rIns="91432" bIns="45716">
            <a:spAutoFit/>
          </a:bodyPr>
          <a:lstStyle/>
          <a:p>
            <a:pPr>
              <a:defRPr/>
            </a:pPr>
            <a:r>
              <a:rPr lang="en-US" sz="1200" dirty="0">
                <a:latin typeface="+mj-lt"/>
                <a:cs typeface="Arial" charset="0"/>
              </a:rPr>
              <a:t>YES</a:t>
            </a:r>
          </a:p>
        </p:txBody>
      </p:sp>
      <p:grpSp>
        <p:nvGrpSpPr>
          <p:cNvPr id="80924" name="Group 43"/>
          <p:cNvGrpSpPr>
            <a:grpSpLocks/>
          </p:cNvGrpSpPr>
          <p:nvPr/>
        </p:nvGrpSpPr>
        <p:grpSpPr bwMode="auto">
          <a:xfrm>
            <a:off x="701675" y="3365500"/>
            <a:ext cx="982663" cy="1047750"/>
            <a:chOff x="1328242" y="3179099"/>
            <a:chExt cx="981403" cy="1047392"/>
          </a:xfrm>
        </p:grpSpPr>
        <p:sp>
          <p:nvSpPr>
            <p:cNvPr id="45" name="Flowchart: Decision 44"/>
            <p:cNvSpPr/>
            <p:nvPr/>
          </p:nvSpPr>
          <p:spPr>
            <a:xfrm>
              <a:off x="1328242" y="3179099"/>
              <a:ext cx="981403" cy="104739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46" name="TextBox 45"/>
            <p:cNvSpPr txBox="1"/>
            <p:nvPr/>
          </p:nvSpPr>
          <p:spPr>
            <a:xfrm>
              <a:off x="1378977" y="3477447"/>
              <a:ext cx="867250" cy="431652"/>
            </a:xfrm>
            <a:prstGeom prst="rect">
              <a:avLst/>
            </a:prstGeom>
            <a:noFill/>
          </p:spPr>
          <p:txBody>
            <a:bodyPr>
              <a:spAutoFit/>
            </a:bodyPr>
            <a:lstStyle/>
            <a:p>
              <a:pPr algn="ctr">
                <a:defRPr/>
              </a:pPr>
              <a:r>
                <a:rPr lang="en-US" sz="1100" dirty="0">
                  <a:latin typeface="+mj-lt"/>
                  <a:cs typeface="Arial" charset="0"/>
                </a:rPr>
                <a:t>Reusable Copper</a:t>
              </a:r>
            </a:p>
          </p:txBody>
        </p:sp>
      </p:grpSp>
      <p:cxnSp>
        <p:nvCxnSpPr>
          <p:cNvPr id="47" name="Straight Arrow Connector 46"/>
          <p:cNvCxnSpPr/>
          <p:nvPr/>
        </p:nvCxnSpPr>
        <p:spPr>
          <a:xfrm flipH="1">
            <a:off x="1189038" y="4413250"/>
            <a:ext cx="3175" cy="1687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4525" y="5657850"/>
            <a:ext cx="1089025" cy="374650"/>
          </a:xfrm>
          <a:prstGeom prst="rect">
            <a:avLst/>
          </a:prstGeom>
          <a:solidFill>
            <a:schemeClr val="bg1">
              <a:lumMod val="85000"/>
            </a:schemeClr>
          </a:solidFill>
        </p:spPr>
        <p:txBody>
          <a:bodyPr lIns="91432" tIns="45716" rIns="91432" bIns="45716">
            <a:spAutoFit/>
          </a:bodyPr>
          <a:lstStyle/>
          <a:p>
            <a:pPr>
              <a:defRPr/>
            </a:pPr>
            <a:r>
              <a:rPr lang="en-US" b="1" dirty="0">
                <a:solidFill>
                  <a:srgbClr val="C00000"/>
                </a:solidFill>
                <a:latin typeface="+mj-lt"/>
                <a:cs typeface="Arial" charset="0"/>
              </a:rPr>
              <a:t>FTTC/N</a:t>
            </a:r>
            <a:endParaRPr lang="en-US" b="1" dirty="0">
              <a:solidFill>
                <a:srgbClr val="C00000"/>
              </a:solidFill>
              <a:latin typeface="+mj-lt"/>
              <a:cs typeface="Arial" charset="0"/>
            </a:endParaRPr>
          </a:p>
        </p:txBody>
      </p:sp>
      <p:sp>
        <p:nvSpPr>
          <p:cNvPr id="50" name="TextBox 49"/>
          <p:cNvSpPr txBox="1"/>
          <p:nvPr/>
        </p:nvSpPr>
        <p:spPr>
          <a:xfrm>
            <a:off x="581025" y="4657725"/>
            <a:ext cx="614363" cy="276225"/>
          </a:xfrm>
          <a:prstGeom prst="rect">
            <a:avLst/>
          </a:prstGeom>
          <a:noFill/>
        </p:spPr>
        <p:txBody>
          <a:bodyPr lIns="91432" tIns="45716" rIns="91432" bIns="45716">
            <a:spAutoFit/>
          </a:bodyPr>
          <a:lstStyle/>
          <a:p>
            <a:pPr>
              <a:defRPr/>
            </a:pPr>
            <a:r>
              <a:rPr lang="en-US" sz="1200" dirty="0">
                <a:latin typeface="+mj-lt"/>
                <a:cs typeface="Arial" charset="0"/>
              </a:rPr>
              <a:t>YES</a:t>
            </a:r>
          </a:p>
        </p:txBody>
      </p:sp>
      <p:cxnSp>
        <p:nvCxnSpPr>
          <p:cNvPr id="54" name="Straight Arrow Connector 53"/>
          <p:cNvCxnSpPr>
            <a:stCxn id="45" idx="3"/>
          </p:cNvCxnSpPr>
          <p:nvPr/>
        </p:nvCxnSpPr>
        <p:spPr>
          <a:xfrm>
            <a:off x="1684338" y="3889375"/>
            <a:ext cx="6111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0931" name="Group 54"/>
          <p:cNvGrpSpPr>
            <a:grpSpLocks/>
          </p:cNvGrpSpPr>
          <p:nvPr/>
        </p:nvGrpSpPr>
        <p:grpSpPr bwMode="auto">
          <a:xfrm>
            <a:off x="2287588" y="3371850"/>
            <a:ext cx="981075" cy="1047750"/>
            <a:chOff x="1328242" y="3179099"/>
            <a:chExt cx="981403" cy="1047392"/>
          </a:xfrm>
        </p:grpSpPr>
        <p:sp>
          <p:nvSpPr>
            <p:cNvPr id="56" name="Flowchart: Decision 55"/>
            <p:cNvSpPr/>
            <p:nvPr/>
          </p:nvSpPr>
          <p:spPr>
            <a:xfrm>
              <a:off x="1328242" y="3179099"/>
              <a:ext cx="981403" cy="104739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7" name="TextBox 56"/>
            <p:cNvSpPr txBox="1"/>
            <p:nvPr/>
          </p:nvSpPr>
          <p:spPr>
            <a:xfrm>
              <a:off x="1410820" y="3477447"/>
              <a:ext cx="867065" cy="431652"/>
            </a:xfrm>
            <a:prstGeom prst="rect">
              <a:avLst/>
            </a:prstGeom>
            <a:noFill/>
          </p:spPr>
          <p:txBody>
            <a:bodyPr>
              <a:spAutoFit/>
            </a:bodyPr>
            <a:lstStyle/>
            <a:p>
              <a:pPr algn="ctr">
                <a:defRPr/>
              </a:pPr>
              <a:r>
                <a:rPr lang="en-US" sz="1100" dirty="0">
                  <a:latin typeface="+mj-lt"/>
                  <a:cs typeface="Arial" charset="0"/>
                </a:rPr>
                <a:t>Available Duct</a:t>
              </a:r>
            </a:p>
          </p:txBody>
        </p:sp>
      </p:grpSp>
      <p:sp>
        <p:nvSpPr>
          <p:cNvPr id="58" name="TextBox 57"/>
          <p:cNvSpPr txBox="1"/>
          <p:nvPr/>
        </p:nvSpPr>
        <p:spPr>
          <a:xfrm>
            <a:off x="1660525" y="3983038"/>
            <a:ext cx="508000" cy="277812"/>
          </a:xfrm>
          <a:prstGeom prst="rect">
            <a:avLst/>
          </a:prstGeom>
          <a:noFill/>
        </p:spPr>
        <p:txBody>
          <a:bodyPr lIns="91432" tIns="45716" rIns="91432" bIns="45716">
            <a:spAutoFit/>
          </a:bodyPr>
          <a:lstStyle/>
          <a:p>
            <a:pPr>
              <a:defRPr/>
            </a:pPr>
            <a:r>
              <a:rPr lang="en-US" sz="1200" dirty="0">
                <a:latin typeface="+mj-lt"/>
                <a:cs typeface="Arial" charset="0"/>
              </a:rPr>
              <a:t>NO</a:t>
            </a:r>
          </a:p>
        </p:txBody>
      </p:sp>
      <p:sp>
        <p:nvSpPr>
          <p:cNvPr id="64" name="TextBox 63"/>
          <p:cNvSpPr txBox="1"/>
          <p:nvPr/>
        </p:nvSpPr>
        <p:spPr>
          <a:xfrm>
            <a:off x="2368550" y="5356225"/>
            <a:ext cx="1158875" cy="373063"/>
          </a:xfrm>
          <a:prstGeom prst="rect">
            <a:avLst/>
          </a:prstGeom>
          <a:solidFill>
            <a:schemeClr val="bg1">
              <a:lumMod val="85000"/>
            </a:schemeClr>
          </a:solidFill>
        </p:spPr>
        <p:txBody>
          <a:bodyPr lIns="91432" tIns="45716" rIns="91432" bIns="45716">
            <a:spAutoFit/>
          </a:bodyPr>
          <a:lstStyle/>
          <a:p>
            <a:pPr>
              <a:defRPr/>
            </a:pPr>
            <a:r>
              <a:rPr lang="en-US" b="1" dirty="0">
                <a:solidFill>
                  <a:srgbClr val="C00000"/>
                </a:solidFill>
                <a:latin typeface="+mj-lt"/>
                <a:cs typeface="Arial" charset="0"/>
              </a:rPr>
              <a:t>FTTB/H</a:t>
            </a:r>
            <a:endParaRPr lang="en-US" b="1" dirty="0">
              <a:solidFill>
                <a:srgbClr val="C00000"/>
              </a:solidFill>
              <a:latin typeface="+mj-lt"/>
              <a:cs typeface="Arial" charset="0"/>
            </a:endParaRPr>
          </a:p>
        </p:txBody>
      </p:sp>
      <p:sp>
        <p:nvSpPr>
          <p:cNvPr id="66" name="TextBox 65"/>
          <p:cNvSpPr txBox="1"/>
          <p:nvPr/>
        </p:nvSpPr>
        <p:spPr>
          <a:xfrm>
            <a:off x="2778125" y="4637088"/>
            <a:ext cx="614363" cy="277812"/>
          </a:xfrm>
          <a:prstGeom prst="rect">
            <a:avLst/>
          </a:prstGeom>
          <a:noFill/>
        </p:spPr>
        <p:txBody>
          <a:bodyPr lIns="91432" tIns="45716" rIns="91432" bIns="45716">
            <a:spAutoFit/>
          </a:bodyPr>
          <a:lstStyle/>
          <a:p>
            <a:pPr>
              <a:defRPr/>
            </a:pPr>
            <a:r>
              <a:rPr lang="en-US" sz="1200" dirty="0">
                <a:latin typeface="+mj-lt"/>
                <a:cs typeface="Arial" charset="0"/>
              </a:rPr>
              <a:t>YES</a:t>
            </a:r>
          </a:p>
        </p:txBody>
      </p:sp>
      <p:sp>
        <p:nvSpPr>
          <p:cNvPr id="67" name="TextBox 66"/>
          <p:cNvSpPr txBox="1"/>
          <p:nvPr/>
        </p:nvSpPr>
        <p:spPr>
          <a:xfrm>
            <a:off x="3349625" y="3595688"/>
            <a:ext cx="508000" cy="277812"/>
          </a:xfrm>
          <a:prstGeom prst="rect">
            <a:avLst/>
          </a:prstGeom>
          <a:noFill/>
        </p:spPr>
        <p:txBody>
          <a:bodyPr lIns="91432" tIns="45716" rIns="91432" bIns="45716">
            <a:spAutoFit/>
          </a:bodyPr>
          <a:lstStyle/>
          <a:p>
            <a:pPr>
              <a:defRPr/>
            </a:pPr>
            <a:r>
              <a:rPr lang="en-US" sz="1200" dirty="0">
                <a:latin typeface="+mj-lt"/>
                <a:cs typeface="Arial" charset="0"/>
              </a:rPr>
              <a:t>NO</a:t>
            </a:r>
          </a:p>
        </p:txBody>
      </p:sp>
      <p:sp>
        <p:nvSpPr>
          <p:cNvPr id="76" name="TextBox 75"/>
          <p:cNvSpPr txBox="1"/>
          <p:nvPr/>
        </p:nvSpPr>
        <p:spPr>
          <a:xfrm>
            <a:off x="3668713" y="5351463"/>
            <a:ext cx="1123950" cy="430212"/>
          </a:xfrm>
          <a:prstGeom prst="rect">
            <a:avLst/>
          </a:prstGeom>
          <a:solidFill>
            <a:schemeClr val="bg1">
              <a:lumMod val="85000"/>
            </a:schemeClr>
          </a:solidFill>
        </p:spPr>
        <p:txBody>
          <a:bodyPr lIns="91432" tIns="45716" rIns="91432" bIns="45716">
            <a:spAutoFit/>
          </a:bodyPr>
          <a:lstStyle/>
          <a:p>
            <a:pPr algn="ctr">
              <a:defRPr/>
            </a:pPr>
            <a:r>
              <a:rPr lang="en-US" sz="1100" b="1" dirty="0">
                <a:solidFill>
                  <a:srgbClr val="C00000"/>
                </a:solidFill>
                <a:latin typeface="+mj-lt"/>
                <a:cs typeface="Arial" charset="0"/>
              </a:rPr>
              <a:t>Copper Maintenance</a:t>
            </a:r>
          </a:p>
        </p:txBody>
      </p:sp>
      <p:cxnSp>
        <p:nvCxnSpPr>
          <p:cNvPr id="77" name="Straight Arrow Connector 76"/>
          <p:cNvCxnSpPr>
            <a:stCxn id="56" idx="2"/>
          </p:cNvCxnSpPr>
          <p:nvPr/>
        </p:nvCxnSpPr>
        <p:spPr>
          <a:xfrm flipH="1">
            <a:off x="2778125" y="4419600"/>
            <a:ext cx="0" cy="911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35" idx="1"/>
            <a:endCxn id="15" idx="3"/>
          </p:cNvCxnSpPr>
          <p:nvPr/>
        </p:nvCxnSpPr>
        <p:spPr>
          <a:xfrm rot="10800000" flipV="1">
            <a:off x="2105025" y="2579688"/>
            <a:ext cx="1531938" cy="2984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5" idx="2"/>
          </p:cNvCxnSpPr>
          <p:nvPr/>
        </p:nvCxnSpPr>
        <p:spPr>
          <a:xfrm>
            <a:off x="1195388" y="3103563"/>
            <a:ext cx="0"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 idx="2"/>
            <a:endCxn id="35" idx="0"/>
          </p:cNvCxnSpPr>
          <p:nvPr/>
        </p:nvCxnSpPr>
        <p:spPr>
          <a:xfrm>
            <a:off x="4122738" y="1828800"/>
            <a:ext cx="4762" cy="227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268663" y="3879850"/>
            <a:ext cx="588962"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7" idx="2"/>
            <a:endCxn id="76" idx="0"/>
          </p:cNvCxnSpPr>
          <p:nvPr/>
        </p:nvCxnSpPr>
        <p:spPr>
          <a:xfrm>
            <a:off x="4214813" y="4146550"/>
            <a:ext cx="15875" cy="1204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7" idx="3"/>
            <a:endCxn id="12" idx="1"/>
          </p:cNvCxnSpPr>
          <p:nvPr/>
        </p:nvCxnSpPr>
        <p:spPr>
          <a:xfrm flipV="1">
            <a:off x="4572000" y="2878138"/>
            <a:ext cx="1411288" cy="102711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248150" y="4419600"/>
            <a:ext cx="647700" cy="276225"/>
          </a:xfrm>
          <a:prstGeom prst="rect">
            <a:avLst/>
          </a:prstGeom>
          <a:noFill/>
        </p:spPr>
        <p:txBody>
          <a:bodyPr lIns="91432" tIns="45716" rIns="91432" bIns="45716">
            <a:spAutoFit/>
          </a:bodyPr>
          <a:lstStyle/>
          <a:p>
            <a:pPr>
              <a:defRPr/>
            </a:pPr>
            <a:r>
              <a:rPr lang="en-US" sz="1200" dirty="0">
                <a:latin typeface="+mj-lt"/>
                <a:cs typeface="Arial" charset="0"/>
              </a:rPr>
              <a:t>ALT-1</a:t>
            </a:r>
          </a:p>
        </p:txBody>
      </p:sp>
      <p:sp>
        <p:nvSpPr>
          <p:cNvPr id="96" name="TextBox 95"/>
          <p:cNvSpPr txBox="1"/>
          <p:nvPr/>
        </p:nvSpPr>
        <p:spPr>
          <a:xfrm>
            <a:off x="4532313" y="3579813"/>
            <a:ext cx="646112" cy="276225"/>
          </a:xfrm>
          <a:prstGeom prst="rect">
            <a:avLst/>
          </a:prstGeom>
          <a:noFill/>
        </p:spPr>
        <p:txBody>
          <a:bodyPr lIns="91432" tIns="45716" rIns="91432" bIns="45716">
            <a:spAutoFit/>
          </a:bodyPr>
          <a:lstStyle/>
          <a:p>
            <a:pPr>
              <a:defRPr/>
            </a:pPr>
            <a:r>
              <a:rPr lang="en-US" sz="1200" dirty="0">
                <a:latin typeface="+mj-lt"/>
                <a:cs typeface="Arial" charset="0"/>
              </a:rPr>
              <a:t>ALT-2</a:t>
            </a:r>
          </a:p>
        </p:txBody>
      </p:sp>
      <p:grpSp>
        <p:nvGrpSpPr>
          <p:cNvPr id="80948" name="Group 97"/>
          <p:cNvGrpSpPr>
            <a:grpSpLocks/>
          </p:cNvGrpSpPr>
          <p:nvPr/>
        </p:nvGrpSpPr>
        <p:grpSpPr bwMode="auto">
          <a:xfrm>
            <a:off x="3798888" y="3663950"/>
            <a:ext cx="866775" cy="482600"/>
            <a:chOff x="3798819" y="3663942"/>
            <a:chExt cx="867102" cy="482384"/>
          </a:xfrm>
        </p:grpSpPr>
        <p:sp>
          <p:nvSpPr>
            <p:cNvPr id="87" name="Flowchart: Alternate Process 86"/>
            <p:cNvSpPr/>
            <p:nvPr/>
          </p:nvSpPr>
          <p:spPr>
            <a:xfrm>
              <a:off x="3857578" y="3663942"/>
              <a:ext cx="713057" cy="48238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97" name="TextBox 96"/>
            <p:cNvSpPr txBox="1"/>
            <p:nvPr/>
          </p:nvSpPr>
          <p:spPr>
            <a:xfrm>
              <a:off x="3798819" y="3754389"/>
              <a:ext cx="867102" cy="261820"/>
            </a:xfrm>
            <a:prstGeom prst="rect">
              <a:avLst/>
            </a:prstGeom>
            <a:noFill/>
          </p:spPr>
          <p:txBody>
            <a:bodyPr>
              <a:spAutoFit/>
            </a:bodyPr>
            <a:lstStyle/>
            <a:p>
              <a:pPr algn="ctr">
                <a:defRPr/>
              </a:pPr>
              <a:r>
                <a:rPr lang="en-US" sz="1100" dirty="0">
                  <a:latin typeface="+mj-lt"/>
                  <a:cs typeface="Arial" charset="0"/>
                </a:rPr>
                <a:t>Alternate</a:t>
              </a:r>
            </a:p>
          </p:txBody>
        </p:sp>
      </p:grpSp>
      <p:sp>
        <p:nvSpPr>
          <p:cNvPr id="59" name="TextBox 58"/>
          <p:cNvSpPr txBox="1"/>
          <p:nvPr/>
        </p:nvSpPr>
        <p:spPr>
          <a:xfrm rot="16200000">
            <a:off x="4710113" y="2997200"/>
            <a:ext cx="825500" cy="460375"/>
          </a:xfrm>
          <a:prstGeom prst="rect">
            <a:avLst/>
          </a:prstGeom>
          <a:noFill/>
        </p:spPr>
        <p:txBody>
          <a:bodyPr lIns="91432" tIns="45716" rIns="91432" bIns="45716">
            <a:spAutoFit/>
          </a:bodyPr>
          <a:lstStyle/>
          <a:p>
            <a:pPr>
              <a:defRPr/>
            </a:pPr>
            <a:r>
              <a:rPr lang="en-US" sz="1200" dirty="0">
                <a:latin typeface="+mj-lt"/>
                <a:cs typeface="Arial" charset="0"/>
              </a:rPr>
              <a:t>Network Overlay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2"/>
          <p:cNvSpPr>
            <a:spLocks noChangeArrowheads="1"/>
          </p:cNvSpPr>
          <p:nvPr/>
        </p:nvSpPr>
        <p:spPr bwMode="auto">
          <a:xfrm>
            <a:off x="325438" y="5762625"/>
            <a:ext cx="8316912" cy="581025"/>
          </a:xfrm>
          <a:prstGeom prst="rect">
            <a:avLst/>
          </a:prstGeom>
          <a:solidFill>
            <a:srgbClr val="AA9C8F"/>
          </a:solidFill>
          <a:ln w="12700" algn="ctr">
            <a:noFill/>
            <a:miter lim="800000"/>
            <a:headEnd/>
            <a:tailEnd/>
          </a:ln>
        </p:spPr>
        <p:txBody>
          <a:bodyPr anchor="ctr"/>
          <a:lstStyle/>
          <a:p>
            <a:pPr algn="ctr" eaLnBrk="0" hangingPunct="0">
              <a:lnSpc>
                <a:spcPct val="90000"/>
              </a:lnSpc>
              <a:spcAft>
                <a:spcPts val="1200"/>
              </a:spcAft>
              <a:buClr>
                <a:schemeClr val="bg1"/>
              </a:buClr>
              <a:buFont typeface="Times New Roman" pitchFamily="18" charset="0"/>
              <a:buNone/>
            </a:pPr>
            <a:r>
              <a:rPr lang="en-US" sz="1600" b="1">
                <a:solidFill>
                  <a:schemeClr val="bg1"/>
                </a:solidFill>
                <a:latin typeface="Tahoma" pitchFamily="34" charset="0"/>
                <a:cs typeface="Arial" charset="0"/>
              </a:rPr>
              <a:t>The private players alone are not coping with the cost (pay back period?)…</a:t>
            </a:r>
          </a:p>
        </p:txBody>
      </p:sp>
      <p:sp>
        <p:nvSpPr>
          <p:cNvPr id="52234" name="Text Box 4"/>
          <p:cNvSpPr txBox="1">
            <a:spLocks noChangeArrowheads="1"/>
          </p:cNvSpPr>
          <p:nvPr/>
        </p:nvSpPr>
        <p:spPr bwMode="auto">
          <a:xfrm>
            <a:off x="8002588" y="5503863"/>
            <a:ext cx="923925" cy="146050"/>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800">
                <a:latin typeface="Tahoma" pitchFamily="34" charset="0"/>
                <a:cs typeface="Arial" charset="0"/>
              </a:rPr>
              <a:t>Note: 30% take rate</a:t>
            </a:r>
          </a:p>
        </p:txBody>
      </p:sp>
      <p:sp>
        <p:nvSpPr>
          <p:cNvPr id="52235" name="Text Box 6"/>
          <p:cNvSpPr txBox="1">
            <a:spLocks noChangeArrowheads="1"/>
          </p:cNvSpPr>
          <p:nvPr/>
        </p:nvSpPr>
        <p:spPr bwMode="auto">
          <a:xfrm>
            <a:off x="1797050" y="1871663"/>
            <a:ext cx="906463" cy="255587"/>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400">
                <a:latin typeface="Tahoma" pitchFamily="34" charset="0"/>
                <a:cs typeface="Arial" charset="0"/>
              </a:rPr>
              <a:t>Tier 1 cities</a:t>
            </a:r>
          </a:p>
        </p:txBody>
      </p:sp>
      <p:sp>
        <p:nvSpPr>
          <p:cNvPr id="52236" name="Text Box 7"/>
          <p:cNvSpPr txBox="1">
            <a:spLocks noChangeArrowheads="1"/>
          </p:cNvSpPr>
          <p:nvPr/>
        </p:nvSpPr>
        <p:spPr bwMode="auto">
          <a:xfrm>
            <a:off x="4268788" y="1871663"/>
            <a:ext cx="1495425" cy="255587"/>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400">
                <a:latin typeface="Tahoma" pitchFamily="34" charset="0"/>
                <a:cs typeface="Arial" charset="0"/>
              </a:rPr>
              <a:t>Tier 2 &amp; sub-Urban</a:t>
            </a:r>
          </a:p>
        </p:txBody>
      </p:sp>
      <p:sp>
        <p:nvSpPr>
          <p:cNvPr id="52237" name="Text Box 8"/>
          <p:cNvSpPr txBox="1">
            <a:spLocks noChangeArrowheads="1"/>
          </p:cNvSpPr>
          <p:nvPr/>
        </p:nvSpPr>
        <p:spPr bwMode="auto">
          <a:xfrm>
            <a:off x="7493000" y="1871663"/>
            <a:ext cx="407988" cy="255587"/>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400">
                <a:latin typeface="Tahoma" pitchFamily="34" charset="0"/>
                <a:cs typeface="Arial" charset="0"/>
              </a:rPr>
              <a:t>Rural</a:t>
            </a:r>
          </a:p>
        </p:txBody>
      </p:sp>
      <p:grpSp>
        <p:nvGrpSpPr>
          <p:cNvPr id="52238" name="Group 9"/>
          <p:cNvGrpSpPr>
            <a:grpSpLocks/>
          </p:cNvGrpSpPr>
          <p:nvPr/>
        </p:nvGrpSpPr>
        <p:grpSpPr bwMode="auto">
          <a:xfrm>
            <a:off x="509588" y="2125663"/>
            <a:ext cx="8240712" cy="3109912"/>
            <a:chOff x="178" y="795"/>
            <a:chExt cx="5400" cy="2194"/>
          </a:xfrm>
        </p:grpSpPr>
        <p:graphicFrame>
          <p:nvGraphicFramePr>
            <p:cNvPr id="52232" name="Object 10"/>
            <p:cNvGraphicFramePr>
              <a:graphicFrameLocks noChangeAspect="1"/>
            </p:cNvGraphicFramePr>
            <p:nvPr/>
          </p:nvGraphicFramePr>
          <p:xfrm>
            <a:off x="178" y="795"/>
            <a:ext cx="5157" cy="2194"/>
          </p:xfrm>
          <a:graphic>
            <a:graphicData uri="http://schemas.openxmlformats.org/presentationml/2006/ole">
              <p:oleObj spid="_x0000_s52232" name="Chart" r:id="rId4" imgW="11782425" imgH="6334125" progId="MSGraph.Chart.8">
                <p:embed followColorScheme="full"/>
              </p:oleObj>
            </a:graphicData>
          </a:graphic>
        </p:graphicFrame>
        <p:sp>
          <p:nvSpPr>
            <p:cNvPr id="52346" name="Text Box 11"/>
            <p:cNvSpPr txBox="1">
              <a:spLocks noChangeArrowheads="1"/>
            </p:cNvSpPr>
            <p:nvPr/>
          </p:nvSpPr>
          <p:spPr bwMode="auto">
            <a:xfrm>
              <a:off x="1103" y="2064"/>
              <a:ext cx="339"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Fiber drop</a:t>
              </a:r>
            </a:p>
          </p:txBody>
        </p:sp>
        <p:sp>
          <p:nvSpPr>
            <p:cNvPr id="52347" name="Text Box 12"/>
            <p:cNvSpPr txBox="1">
              <a:spLocks noChangeArrowheads="1"/>
            </p:cNvSpPr>
            <p:nvPr/>
          </p:nvSpPr>
          <p:spPr bwMode="auto">
            <a:xfrm>
              <a:off x="1295" y="2184"/>
              <a:ext cx="344" cy="114"/>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Dark Fiber</a:t>
              </a:r>
            </a:p>
          </p:txBody>
        </p:sp>
        <p:sp>
          <p:nvSpPr>
            <p:cNvPr id="52348" name="Text Box 13"/>
            <p:cNvSpPr txBox="1">
              <a:spLocks noChangeArrowheads="1"/>
            </p:cNvSpPr>
            <p:nvPr/>
          </p:nvSpPr>
          <p:spPr bwMode="auto">
            <a:xfrm>
              <a:off x="1343" y="2319"/>
              <a:ext cx="528"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Trenching ducts</a:t>
              </a:r>
            </a:p>
          </p:txBody>
        </p:sp>
        <p:sp>
          <p:nvSpPr>
            <p:cNvPr id="52349" name="Text Box 14"/>
            <p:cNvSpPr txBox="1">
              <a:spLocks noChangeArrowheads="1"/>
            </p:cNvSpPr>
            <p:nvPr/>
          </p:nvSpPr>
          <p:spPr bwMode="auto">
            <a:xfrm>
              <a:off x="1473" y="2494"/>
              <a:ext cx="699" cy="115"/>
            </a:xfrm>
            <a:prstGeom prst="rect">
              <a:avLst/>
            </a:prstGeom>
            <a:noFill/>
            <a:ln w="19050" algn="ctr">
              <a:noFill/>
              <a:miter lim="800000"/>
              <a:headEnd/>
              <a:tailEnd/>
            </a:ln>
          </p:spPr>
          <p:txBody>
            <a:bodyPr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Engineering</a:t>
              </a:r>
            </a:p>
          </p:txBody>
        </p:sp>
        <p:sp>
          <p:nvSpPr>
            <p:cNvPr id="52350" name="Text Box 15"/>
            <p:cNvSpPr txBox="1">
              <a:spLocks noChangeArrowheads="1"/>
            </p:cNvSpPr>
            <p:nvPr/>
          </p:nvSpPr>
          <p:spPr bwMode="auto">
            <a:xfrm>
              <a:off x="1779" y="2732"/>
              <a:ext cx="417"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Network HW</a:t>
              </a:r>
            </a:p>
          </p:txBody>
        </p:sp>
        <p:sp>
          <p:nvSpPr>
            <p:cNvPr id="52351" name="Text Box 16"/>
            <p:cNvSpPr txBox="1">
              <a:spLocks noChangeArrowheads="1"/>
            </p:cNvSpPr>
            <p:nvPr/>
          </p:nvSpPr>
          <p:spPr bwMode="auto">
            <a:xfrm>
              <a:off x="1761" y="2609"/>
              <a:ext cx="336"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Home HW</a:t>
              </a:r>
            </a:p>
          </p:txBody>
        </p:sp>
        <p:sp>
          <p:nvSpPr>
            <p:cNvPr id="52352" name="Line 17"/>
            <p:cNvSpPr>
              <a:spLocks noChangeShapeType="1"/>
            </p:cNvSpPr>
            <p:nvPr/>
          </p:nvSpPr>
          <p:spPr bwMode="auto">
            <a:xfrm flipH="1">
              <a:off x="1418" y="2614"/>
              <a:ext cx="60" cy="66"/>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53" name="Line 18"/>
            <p:cNvSpPr>
              <a:spLocks noChangeShapeType="1"/>
            </p:cNvSpPr>
            <p:nvPr/>
          </p:nvSpPr>
          <p:spPr bwMode="auto">
            <a:xfrm flipH="1">
              <a:off x="1700" y="2674"/>
              <a:ext cx="18" cy="6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54" name="Line 19"/>
            <p:cNvSpPr>
              <a:spLocks noChangeShapeType="1"/>
            </p:cNvSpPr>
            <p:nvPr/>
          </p:nvSpPr>
          <p:spPr bwMode="auto">
            <a:xfrm flipH="1">
              <a:off x="1760" y="2824"/>
              <a:ext cx="54" cy="18"/>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55" name="Line 20"/>
            <p:cNvSpPr>
              <a:spLocks noChangeShapeType="1"/>
            </p:cNvSpPr>
            <p:nvPr/>
          </p:nvSpPr>
          <p:spPr bwMode="auto">
            <a:xfrm flipH="1">
              <a:off x="1190" y="2296"/>
              <a:ext cx="114" cy="294"/>
            </a:xfrm>
            <a:prstGeom prst="line">
              <a:avLst/>
            </a:prstGeom>
            <a:noFill/>
            <a:ln w="19050">
              <a:solidFill>
                <a:schemeClr val="tx1"/>
              </a:solidFill>
              <a:round/>
              <a:headEnd/>
              <a:tailEnd/>
            </a:ln>
          </p:spPr>
          <p:txBody>
            <a:bodyPr lIns="0" tIns="0" rIns="0" bIns="0" anchor="ctr">
              <a:spAutoFit/>
            </a:bodyPr>
            <a:lstStyle/>
            <a:p>
              <a:endParaRPr lang="en-US"/>
            </a:p>
          </p:txBody>
        </p:sp>
        <p:sp>
          <p:nvSpPr>
            <p:cNvPr id="52356" name="Line 21"/>
            <p:cNvSpPr>
              <a:spLocks noChangeShapeType="1"/>
            </p:cNvSpPr>
            <p:nvPr/>
          </p:nvSpPr>
          <p:spPr bwMode="auto">
            <a:xfrm flipH="1">
              <a:off x="1208" y="2416"/>
              <a:ext cx="120" cy="264"/>
            </a:xfrm>
            <a:prstGeom prst="line">
              <a:avLst/>
            </a:prstGeom>
            <a:noFill/>
            <a:ln w="19050">
              <a:solidFill>
                <a:schemeClr val="tx1"/>
              </a:solidFill>
              <a:round/>
              <a:headEnd/>
              <a:tailEnd/>
            </a:ln>
          </p:spPr>
          <p:txBody>
            <a:bodyPr lIns="0" tIns="0" rIns="0" bIns="0" anchor="ctr">
              <a:spAutoFit/>
            </a:bodyPr>
            <a:lstStyle/>
            <a:p>
              <a:endParaRPr lang="en-US"/>
            </a:p>
          </p:txBody>
        </p:sp>
        <p:sp>
          <p:nvSpPr>
            <p:cNvPr id="52357" name="Line 22"/>
            <p:cNvSpPr>
              <a:spLocks noChangeShapeType="1"/>
            </p:cNvSpPr>
            <p:nvPr/>
          </p:nvSpPr>
          <p:spPr bwMode="auto">
            <a:xfrm flipH="1">
              <a:off x="1112" y="2188"/>
              <a:ext cx="84" cy="324"/>
            </a:xfrm>
            <a:prstGeom prst="line">
              <a:avLst/>
            </a:prstGeom>
            <a:noFill/>
            <a:ln w="19050">
              <a:solidFill>
                <a:schemeClr val="tx1"/>
              </a:solidFill>
              <a:round/>
              <a:headEnd/>
              <a:tailEnd/>
            </a:ln>
          </p:spPr>
          <p:txBody>
            <a:bodyPr lIns="0" tIns="0" rIns="0" bIns="0" anchor="ctr">
              <a:spAutoFit/>
            </a:bodyPr>
            <a:lstStyle/>
            <a:p>
              <a:endParaRPr lang="en-US"/>
            </a:p>
          </p:txBody>
        </p:sp>
        <p:sp>
          <p:nvSpPr>
            <p:cNvPr id="52358" name="Text Box 23"/>
            <p:cNvSpPr txBox="1">
              <a:spLocks noChangeArrowheads="1"/>
            </p:cNvSpPr>
            <p:nvPr/>
          </p:nvSpPr>
          <p:spPr bwMode="auto">
            <a:xfrm>
              <a:off x="2795" y="2064"/>
              <a:ext cx="339"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Fiber drop</a:t>
              </a:r>
            </a:p>
          </p:txBody>
        </p:sp>
        <p:sp>
          <p:nvSpPr>
            <p:cNvPr id="52359" name="Text Box 24"/>
            <p:cNvSpPr txBox="1">
              <a:spLocks noChangeArrowheads="1"/>
            </p:cNvSpPr>
            <p:nvPr/>
          </p:nvSpPr>
          <p:spPr bwMode="auto">
            <a:xfrm>
              <a:off x="2987" y="2184"/>
              <a:ext cx="343" cy="114"/>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Dark Fiber</a:t>
              </a:r>
            </a:p>
          </p:txBody>
        </p:sp>
        <p:sp>
          <p:nvSpPr>
            <p:cNvPr id="52360" name="Text Box 25"/>
            <p:cNvSpPr txBox="1">
              <a:spLocks noChangeArrowheads="1"/>
            </p:cNvSpPr>
            <p:nvPr/>
          </p:nvSpPr>
          <p:spPr bwMode="auto">
            <a:xfrm>
              <a:off x="3035" y="2319"/>
              <a:ext cx="532"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Trenching/ducts</a:t>
              </a:r>
            </a:p>
          </p:txBody>
        </p:sp>
        <p:sp>
          <p:nvSpPr>
            <p:cNvPr id="52361" name="Text Box 26"/>
            <p:cNvSpPr txBox="1">
              <a:spLocks noChangeArrowheads="1"/>
            </p:cNvSpPr>
            <p:nvPr/>
          </p:nvSpPr>
          <p:spPr bwMode="auto">
            <a:xfrm>
              <a:off x="3153" y="2500"/>
              <a:ext cx="699" cy="115"/>
            </a:xfrm>
            <a:prstGeom prst="rect">
              <a:avLst/>
            </a:prstGeom>
            <a:noFill/>
            <a:ln w="19050" algn="ctr">
              <a:noFill/>
              <a:miter lim="800000"/>
              <a:headEnd/>
              <a:tailEnd/>
            </a:ln>
          </p:spPr>
          <p:txBody>
            <a:bodyPr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Engineering</a:t>
              </a:r>
            </a:p>
          </p:txBody>
        </p:sp>
        <p:sp>
          <p:nvSpPr>
            <p:cNvPr id="52362" name="Text Box 27"/>
            <p:cNvSpPr txBox="1">
              <a:spLocks noChangeArrowheads="1"/>
            </p:cNvSpPr>
            <p:nvPr/>
          </p:nvSpPr>
          <p:spPr bwMode="auto">
            <a:xfrm>
              <a:off x="3489" y="2721"/>
              <a:ext cx="417" cy="114"/>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Network HW</a:t>
              </a:r>
            </a:p>
          </p:txBody>
        </p:sp>
        <p:sp>
          <p:nvSpPr>
            <p:cNvPr id="52363" name="Text Box 28"/>
            <p:cNvSpPr txBox="1">
              <a:spLocks noChangeArrowheads="1"/>
            </p:cNvSpPr>
            <p:nvPr/>
          </p:nvSpPr>
          <p:spPr bwMode="auto">
            <a:xfrm>
              <a:off x="3453" y="2609"/>
              <a:ext cx="336"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Home HW</a:t>
              </a:r>
            </a:p>
          </p:txBody>
        </p:sp>
        <p:sp>
          <p:nvSpPr>
            <p:cNvPr id="52364" name="Line 29"/>
            <p:cNvSpPr>
              <a:spLocks noChangeShapeType="1"/>
            </p:cNvSpPr>
            <p:nvPr/>
          </p:nvSpPr>
          <p:spPr bwMode="auto">
            <a:xfrm flipH="1">
              <a:off x="3110" y="2614"/>
              <a:ext cx="60" cy="66"/>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65" name="Line 30"/>
            <p:cNvSpPr>
              <a:spLocks noChangeShapeType="1"/>
            </p:cNvSpPr>
            <p:nvPr/>
          </p:nvSpPr>
          <p:spPr bwMode="auto">
            <a:xfrm flipH="1">
              <a:off x="3392" y="2674"/>
              <a:ext cx="18" cy="6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66" name="Line 31"/>
            <p:cNvSpPr>
              <a:spLocks noChangeShapeType="1"/>
            </p:cNvSpPr>
            <p:nvPr/>
          </p:nvSpPr>
          <p:spPr bwMode="auto">
            <a:xfrm flipH="1">
              <a:off x="3452" y="2824"/>
              <a:ext cx="54" cy="18"/>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67" name="Line 32"/>
            <p:cNvSpPr>
              <a:spLocks noChangeShapeType="1"/>
            </p:cNvSpPr>
            <p:nvPr/>
          </p:nvSpPr>
          <p:spPr bwMode="auto">
            <a:xfrm flipH="1">
              <a:off x="2876" y="2296"/>
              <a:ext cx="120" cy="54"/>
            </a:xfrm>
            <a:prstGeom prst="line">
              <a:avLst/>
            </a:prstGeom>
            <a:noFill/>
            <a:ln w="19050">
              <a:solidFill>
                <a:schemeClr val="tx1"/>
              </a:solidFill>
              <a:round/>
              <a:headEnd/>
              <a:tailEnd/>
            </a:ln>
          </p:spPr>
          <p:txBody>
            <a:bodyPr lIns="0" tIns="0" rIns="0" bIns="0" anchor="ctr">
              <a:spAutoFit/>
            </a:bodyPr>
            <a:lstStyle/>
            <a:p>
              <a:endParaRPr lang="en-US"/>
            </a:p>
          </p:txBody>
        </p:sp>
        <p:sp>
          <p:nvSpPr>
            <p:cNvPr id="52368" name="Line 33"/>
            <p:cNvSpPr>
              <a:spLocks noChangeShapeType="1"/>
            </p:cNvSpPr>
            <p:nvPr/>
          </p:nvSpPr>
          <p:spPr bwMode="auto">
            <a:xfrm flipH="1">
              <a:off x="2894" y="2416"/>
              <a:ext cx="126" cy="96"/>
            </a:xfrm>
            <a:prstGeom prst="line">
              <a:avLst/>
            </a:prstGeom>
            <a:noFill/>
            <a:ln w="19050">
              <a:solidFill>
                <a:schemeClr val="tx1"/>
              </a:solidFill>
              <a:round/>
              <a:headEnd/>
              <a:tailEnd/>
            </a:ln>
          </p:spPr>
          <p:txBody>
            <a:bodyPr lIns="0" tIns="0" rIns="0" bIns="0" anchor="ctr">
              <a:spAutoFit/>
            </a:bodyPr>
            <a:lstStyle/>
            <a:p>
              <a:endParaRPr lang="en-US"/>
            </a:p>
          </p:txBody>
        </p:sp>
        <p:sp>
          <p:nvSpPr>
            <p:cNvPr id="52369" name="Line 34"/>
            <p:cNvSpPr>
              <a:spLocks noChangeShapeType="1"/>
            </p:cNvSpPr>
            <p:nvPr/>
          </p:nvSpPr>
          <p:spPr bwMode="auto">
            <a:xfrm flipH="1">
              <a:off x="2804" y="2188"/>
              <a:ext cx="84" cy="42"/>
            </a:xfrm>
            <a:prstGeom prst="line">
              <a:avLst/>
            </a:prstGeom>
            <a:noFill/>
            <a:ln w="19050">
              <a:solidFill>
                <a:schemeClr val="tx1"/>
              </a:solidFill>
              <a:round/>
              <a:headEnd/>
              <a:tailEnd/>
            </a:ln>
          </p:spPr>
          <p:txBody>
            <a:bodyPr lIns="0" tIns="0" rIns="0" bIns="0" anchor="ctr">
              <a:spAutoFit/>
            </a:bodyPr>
            <a:lstStyle/>
            <a:p>
              <a:endParaRPr lang="en-US"/>
            </a:p>
          </p:txBody>
        </p:sp>
        <p:sp>
          <p:nvSpPr>
            <p:cNvPr id="52370" name="Text Box 35"/>
            <p:cNvSpPr txBox="1">
              <a:spLocks noChangeArrowheads="1"/>
            </p:cNvSpPr>
            <p:nvPr/>
          </p:nvSpPr>
          <p:spPr bwMode="auto">
            <a:xfrm>
              <a:off x="4641" y="1008"/>
              <a:ext cx="339"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Fiber drop</a:t>
              </a:r>
            </a:p>
          </p:txBody>
        </p:sp>
        <p:sp>
          <p:nvSpPr>
            <p:cNvPr id="52371" name="Text Box 36"/>
            <p:cNvSpPr txBox="1">
              <a:spLocks noChangeArrowheads="1"/>
            </p:cNvSpPr>
            <p:nvPr/>
          </p:nvSpPr>
          <p:spPr bwMode="auto">
            <a:xfrm>
              <a:off x="4641" y="1284"/>
              <a:ext cx="343"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Dark Fiber</a:t>
              </a:r>
            </a:p>
          </p:txBody>
        </p:sp>
        <p:sp>
          <p:nvSpPr>
            <p:cNvPr id="52372" name="Text Box 37"/>
            <p:cNvSpPr txBox="1">
              <a:spLocks noChangeArrowheads="1"/>
            </p:cNvSpPr>
            <p:nvPr/>
          </p:nvSpPr>
          <p:spPr bwMode="auto">
            <a:xfrm>
              <a:off x="4629" y="1996"/>
              <a:ext cx="533"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Trenching/ducts</a:t>
              </a:r>
            </a:p>
          </p:txBody>
        </p:sp>
        <p:sp>
          <p:nvSpPr>
            <p:cNvPr id="52373" name="Text Box 38"/>
            <p:cNvSpPr txBox="1">
              <a:spLocks noChangeArrowheads="1"/>
            </p:cNvSpPr>
            <p:nvPr/>
          </p:nvSpPr>
          <p:spPr bwMode="auto">
            <a:xfrm>
              <a:off x="4825" y="2470"/>
              <a:ext cx="699" cy="115"/>
            </a:xfrm>
            <a:prstGeom prst="rect">
              <a:avLst/>
            </a:prstGeom>
            <a:noFill/>
            <a:ln w="19050" algn="ctr">
              <a:noFill/>
              <a:miter lim="800000"/>
              <a:headEnd/>
              <a:tailEnd/>
            </a:ln>
          </p:spPr>
          <p:txBody>
            <a:bodyPr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OSP engineering</a:t>
              </a:r>
            </a:p>
          </p:txBody>
        </p:sp>
        <p:sp>
          <p:nvSpPr>
            <p:cNvPr id="52374" name="Text Box 39"/>
            <p:cNvSpPr txBox="1">
              <a:spLocks noChangeArrowheads="1"/>
            </p:cNvSpPr>
            <p:nvPr/>
          </p:nvSpPr>
          <p:spPr bwMode="auto">
            <a:xfrm>
              <a:off x="5161" y="2721"/>
              <a:ext cx="417" cy="114"/>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Network HW</a:t>
              </a:r>
            </a:p>
          </p:txBody>
        </p:sp>
        <p:sp>
          <p:nvSpPr>
            <p:cNvPr id="52375" name="Text Box 40"/>
            <p:cNvSpPr txBox="1">
              <a:spLocks noChangeArrowheads="1"/>
            </p:cNvSpPr>
            <p:nvPr/>
          </p:nvSpPr>
          <p:spPr bwMode="auto">
            <a:xfrm>
              <a:off x="5125" y="2609"/>
              <a:ext cx="336" cy="115"/>
            </a:xfrm>
            <a:prstGeom prst="rect">
              <a:avLst/>
            </a:prstGeom>
            <a:noFill/>
            <a:ln w="19050" algn="ctr">
              <a:noFill/>
              <a:miter lim="800000"/>
              <a:headEnd/>
              <a:tailEnd/>
            </a:ln>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900">
                  <a:latin typeface="Tahoma" pitchFamily="34" charset="0"/>
                  <a:cs typeface="Arial" charset="0"/>
                </a:rPr>
                <a:t>Home HW</a:t>
              </a:r>
            </a:p>
          </p:txBody>
        </p:sp>
        <p:sp>
          <p:nvSpPr>
            <p:cNvPr id="52376" name="Line 41"/>
            <p:cNvSpPr>
              <a:spLocks noChangeShapeType="1"/>
            </p:cNvSpPr>
            <p:nvPr/>
          </p:nvSpPr>
          <p:spPr bwMode="auto">
            <a:xfrm flipH="1">
              <a:off x="4782" y="2614"/>
              <a:ext cx="60" cy="66"/>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77" name="Line 42"/>
            <p:cNvSpPr>
              <a:spLocks noChangeShapeType="1"/>
            </p:cNvSpPr>
            <p:nvPr/>
          </p:nvSpPr>
          <p:spPr bwMode="auto">
            <a:xfrm flipH="1">
              <a:off x="5064" y="2674"/>
              <a:ext cx="18" cy="6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52378" name="Line 43"/>
            <p:cNvSpPr>
              <a:spLocks noChangeShapeType="1"/>
            </p:cNvSpPr>
            <p:nvPr/>
          </p:nvSpPr>
          <p:spPr bwMode="auto">
            <a:xfrm flipH="1">
              <a:off x="5124" y="2824"/>
              <a:ext cx="54" cy="18"/>
            </a:xfrm>
            <a:prstGeom prst="line">
              <a:avLst/>
            </a:prstGeom>
            <a:noFill/>
            <a:ln w="19050">
              <a:solidFill>
                <a:schemeClr val="tx1"/>
              </a:solidFill>
              <a:round/>
              <a:headEnd/>
              <a:tailEnd/>
            </a:ln>
          </p:spPr>
          <p:txBody>
            <a:bodyPr wrap="none" lIns="0" tIns="0" rIns="0" bIns="0" anchor="ctr">
              <a:spAutoFit/>
            </a:bodyPr>
            <a:lstStyle/>
            <a:p>
              <a:endParaRPr lang="en-US"/>
            </a:p>
          </p:txBody>
        </p:sp>
      </p:grpSp>
      <p:sp>
        <p:nvSpPr>
          <p:cNvPr id="52239" name="Text Box 44"/>
          <p:cNvSpPr txBox="1">
            <a:spLocks noChangeArrowheads="1"/>
          </p:cNvSpPr>
          <p:nvPr/>
        </p:nvSpPr>
        <p:spPr bwMode="auto">
          <a:xfrm>
            <a:off x="149225" y="1714500"/>
            <a:ext cx="946150" cy="439738"/>
          </a:xfrm>
          <a:prstGeom prst="rect">
            <a:avLst/>
          </a:prstGeom>
          <a:noFill/>
          <a:ln w="19050" algn="ctr">
            <a:noFill/>
            <a:miter lim="800000"/>
            <a:headEnd/>
            <a:tailEnd/>
          </a:ln>
        </p:spPr>
        <p:txBody>
          <a:bodyPr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pPr>
            <a:r>
              <a:rPr lang="en-US" sz="1200" b="1">
                <a:latin typeface="Tahoma" pitchFamily="34" charset="0"/>
                <a:cs typeface="Arial" charset="0"/>
              </a:rPr>
              <a:t>FTTH CAPEX (€/subs)</a:t>
            </a:r>
          </a:p>
        </p:txBody>
      </p:sp>
      <p:sp>
        <p:nvSpPr>
          <p:cNvPr id="52240" name="Text Box 45"/>
          <p:cNvSpPr txBox="1">
            <a:spLocks noChangeArrowheads="1"/>
          </p:cNvSpPr>
          <p:nvPr/>
        </p:nvSpPr>
        <p:spPr bwMode="auto">
          <a:xfrm>
            <a:off x="109538" y="5340350"/>
            <a:ext cx="1068387" cy="219075"/>
          </a:xfrm>
          <a:prstGeom prst="rect">
            <a:avLst/>
          </a:prstGeom>
          <a:noFill/>
          <a:ln w="19050" algn="ctr">
            <a:noFill/>
            <a:miter lim="800000"/>
            <a:headEnd/>
            <a:tailEnd/>
          </a:ln>
        </p:spPr>
        <p:txBody>
          <a:bodyPr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200">
                <a:latin typeface="Tahoma" pitchFamily="34" charset="0"/>
                <a:cs typeface="Arial" charset="0"/>
              </a:rPr>
              <a:t>Pay back period</a:t>
            </a:r>
          </a:p>
        </p:txBody>
      </p:sp>
      <p:sp>
        <p:nvSpPr>
          <p:cNvPr id="52241" name="Text Box 46"/>
          <p:cNvSpPr txBox="1">
            <a:spLocks noChangeArrowheads="1"/>
          </p:cNvSpPr>
          <p:nvPr/>
        </p:nvSpPr>
        <p:spPr bwMode="auto">
          <a:xfrm>
            <a:off x="1952625" y="5324475"/>
            <a:ext cx="601663" cy="220663"/>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200">
                <a:latin typeface="Tahoma" pitchFamily="34" charset="0"/>
                <a:cs typeface="Arial" charset="0"/>
              </a:rPr>
              <a:t>~4 years</a:t>
            </a:r>
          </a:p>
        </p:txBody>
      </p:sp>
      <p:sp>
        <p:nvSpPr>
          <p:cNvPr id="52242" name="Text Box 47"/>
          <p:cNvSpPr txBox="1">
            <a:spLocks noChangeArrowheads="1"/>
          </p:cNvSpPr>
          <p:nvPr/>
        </p:nvSpPr>
        <p:spPr bwMode="auto">
          <a:xfrm>
            <a:off x="4716463" y="5324475"/>
            <a:ext cx="601662" cy="220663"/>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200">
                <a:latin typeface="Tahoma" pitchFamily="34" charset="0"/>
                <a:cs typeface="Arial" charset="0"/>
              </a:rPr>
              <a:t>~8 years</a:t>
            </a:r>
          </a:p>
        </p:txBody>
      </p:sp>
      <p:sp>
        <p:nvSpPr>
          <p:cNvPr id="52243" name="Text Box 48"/>
          <p:cNvSpPr txBox="1">
            <a:spLocks noChangeArrowheads="1"/>
          </p:cNvSpPr>
          <p:nvPr/>
        </p:nvSpPr>
        <p:spPr bwMode="auto">
          <a:xfrm>
            <a:off x="7121525" y="5324475"/>
            <a:ext cx="731838" cy="220663"/>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200">
                <a:latin typeface="Tahoma" pitchFamily="34" charset="0"/>
                <a:cs typeface="Arial" charset="0"/>
              </a:rPr>
              <a:t>&gt; 20 years</a:t>
            </a:r>
          </a:p>
        </p:txBody>
      </p:sp>
      <p:grpSp>
        <p:nvGrpSpPr>
          <p:cNvPr id="52244" name="Group 49"/>
          <p:cNvGrpSpPr>
            <a:grpSpLocks/>
          </p:cNvGrpSpPr>
          <p:nvPr/>
        </p:nvGrpSpPr>
        <p:grpSpPr bwMode="auto">
          <a:xfrm>
            <a:off x="1881188" y="2974975"/>
            <a:ext cx="593725" cy="566738"/>
            <a:chOff x="810" y="773"/>
            <a:chExt cx="583" cy="716"/>
          </a:xfrm>
        </p:grpSpPr>
        <p:pic>
          <p:nvPicPr>
            <p:cNvPr id="52343" name="Picture 50" descr="Building_green"/>
            <p:cNvPicPr>
              <a:picLocks noChangeAspect="1" noChangeArrowheads="1"/>
            </p:cNvPicPr>
            <p:nvPr/>
          </p:nvPicPr>
          <p:blipFill>
            <a:blip r:embed="rId5"/>
            <a:srcRect/>
            <a:stretch>
              <a:fillRect/>
            </a:stretch>
          </p:blipFill>
          <p:spPr bwMode="auto">
            <a:xfrm>
              <a:off x="1000" y="773"/>
              <a:ext cx="393" cy="661"/>
            </a:xfrm>
            <a:prstGeom prst="rect">
              <a:avLst/>
            </a:prstGeom>
            <a:noFill/>
            <a:ln w="9525">
              <a:noFill/>
              <a:miter lim="800000"/>
              <a:headEnd/>
              <a:tailEnd/>
            </a:ln>
          </p:spPr>
        </p:pic>
        <p:pic>
          <p:nvPicPr>
            <p:cNvPr id="52344" name="Picture 51" descr="Building_red"/>
            <p:cNvPicPr>
              <a:picLocks noChangeAspect="1" noChangeArrowheads="1"/>
            </p:cNvPicPr>
            <p:nvPr/>
          </p:nvPicPr>
          <p:blipFill>
            <a:blip r:embed="rId6"/>
            <a:srcRect/>
            <a:stretch>
              <a:fillRect/>
            </a:stretch>
          </p:blipFill>
          <p:spPr bwMode="auto">
            <a:xfrm>
              <a:off x="810" y="822"/>
              <a:ext cx="340" cy="667"/>
            </a:xfrm>
            <a:prstGeom prst="rect">
              <a:avLst/>
            </a:prstGeom>
            <a:noFill/>
            <a:ln w="9525">
              <a:noFill/>
              <a:miter lim="800000"/>
              <a:headEnd/>
              <a:tailEnd/>
            </a:ln>
          </p:spPr>
        </p:pic>
        <p:pic>
          <p:nvPicPr>
            <p:cNvPr id="52345" name="Picture 52" descr="Building_green"/>
            <p:cNvPicPr>
              <a:picLocks noChangeAspect="1" noChangeArrowheads="1"/>
            </p:cNvPicPr>
            <p:nvPr/>
          </p:nvPicPr>
          <p:blipFill>
            <a:blip r:embed="rId5"/>
            <a:srcRect/>
            <a:stretch>
              <a:fillRect/>
            </a:stretch>
          </p:blipFill>
          <p:spPr bwMode="auto">
            <a:xfrm>
              <a:off x="994" y="1014"/>
              <a:ext cx="272" cy="462"/>
            </a:xfrm>
            <a:prstGeom prst="rect">
              <a:avLst/>
            </a:prstGeom>
            <a:noFill/>
            <a:ln w="9525">
              <a:noFill/>
              <a:miter lim="800000"/>
              <a:headEnd/>
              <a:tailEnd/>
            </a:ln>
          </p:spPr>
        </p:pic>
      </p:grpSp>
      <p:grpSp>
        <p:nvGrpSpPr>
          <p:cNvPr id="52245" name="Group 53"/>
          <p:cNvGrpSpPr>
            <a:grpSpLocks/>
          </p:cNvGrpSpPr>
          <p:nvPr/>
        </p:nvGrpSpPr>
        <p:grpSpPr bwMode="auto">
          <a:xfrm>
            <a:off x="4543425" y="3051175"/>
            <a:ext cx="768350" cy="431800"/>
            <a:chOff x="1435" y="1296"/>
            <a:chExt cx="403" cy="177"/>
          </a:xfrm>
        </p:grpSpPr>
        <p:sp>
          <p:nvSpPr>
            <p:cNvPr id="52340" name="Oval 54"/>
            <p:cNvSpPr>
              <a:spLocks noChangeArrowheads="1"/>
            </p:cNvSpPr>
            <p:nvPr/>
          </p:nvSpPr>
          <p:spPr bwMode="auto">
            <a:xfrm>
              <a:off x="1435" y="1296"/>
              <a:ext cx="403" cy="177"/>
            </a:xfrm>
            <a:prstGeom prst="ellipse">
              <a:avLst/>
            </a:prstGeom>
            <a:solidFill>
              <a:srgbClr val="A6B791"/>
            </a:solidFill>
            <a:ln w="12700">
              <a:noFill/>
              <a:round/>
              <a:headEnd/>
              <a:tailEnd/>
            </a:ln>
            <a:effectLst>
              <a:prstShdw prst="shdw17" dist="17961" dir="2700000">
                <a:srgbClr val="646E57"/>
              </a:prstShdw>
            </a:effectLst>
          </p:spPr>
          <p:txBody>
            <a:bodyPr anchor="ctr">
              <a:spAutoFit/>
            </a:bodyPr>
            <a:lstStyle/>
            <a:p>
              <a:pPr algn="ctr" eaLnBrk="0" hangingPunct="0">
                <a:lnSpc>
                  <a:spcPct val="90000"/>
                </a:lnSpc>
                <a:spcAft>
                  <a:spcPts val="1200"/>
                </a:spcAft>
                <a:buClr>
                  <a:schemeClr val="bg1"/>
                </a:buClr>
                <a:buFont typeface="Times New Roman" pitchFamily="18" charset="0"/>
                <a:buNone/>
              </a:pPr>
              <a:endParaRPr lang="fr-FR" sz="1200">
                <a:latin typeface="Tahoma" pitchFamily="34" charset="0"/>
                <a:cs typeface="Arial" charset="0"/>
              </a:endParaRPr>
            </a:p>
          </p:txBody>
        </p:sp>
        <p:pic>
          <p:nvPicPr>
            <p:cNvPr id="52341" name="Picture 55" descr="House"/>
            <p:cNvPicPr>
              <a:picLocks noChangeAspect="1" noChangeArrowheads="1"/>
            </p:cNvPicPr>
            <p:nvPr/>
          </p:nvPicPr>
          <p:blipFill>
            <a:blip r:embed="rId7"/>
            <a:srcRect/>
            <a:stretch>
              <a:fillRect/>
            </a:stretch>
          </p:blipFill>
          <p:spPr bwMode="auto">
            <a:xfrm>
              <a:off x="1458" y="1312"/>
              <a:ext cx="154" cy="112"/>
            </a:xfrm>
            <a:prstGeom prst="rect">
              <a:avLst/>
            </a:prstGeom>
            <a:noFill/>
            <a:ln w="9525">
              <a:noFill/>
              <a:miter lim="800000"/>
              <a:headEnd/>
              <a:tailEnd/>
            </a:ln>
          </p:spPr>
        </p:pic>
        <p:pic>
          <p:nvPicPr>
            <p:cNvPr id="52342" name="Picture 56" descr="House"/>
            <p:cNvPicPr>
              <a:picLocks noChangeAspect="1" noChangeArrowheads="1"/>
            </p:cNvPicPr>
            <p:nvPr/>
          </p:nvPicPr>
          <p:blipFill>
            <a:blip r:embed="rId7"/>
            <a:srcRect/>
            <a:stretch>
              <a:fillRect/>
            </a:stretch>
          </p:blipFill>
          <p:spPr bwMode="auto">
            <a:xfrm>
              <a:off x="1645" y="1312"/>
              <a:ext cx="154" cy="112"/>
            </a:xfrm>
            <a:prstGeom prst="rect">
              <a:avLst/>
            </a:prstGeom>
            <a:noFill/>
            <a:ln w="9525">
              <a:noFill/>
              <a:miter lim="800000"/>
              <a:headEnd/>
              <a:tailEnd/>
            </a:ln>
          </p:spPr>
        </p:pic>
      </p:grpSp>
      <p:grpSp>
        <p:nvGrpSpPr>
          <p:cNvPr id="52246" name="Group 57"/>
          <p:cNvGrpSpPr>
            <a:grpSpLocks/>
          </p:cNvGrpSpPr>
          <p:nvPr/>
        </p:nvGrpSpPr>
        <p:grpSpPr bwMode="auto">
          <a:xfrm>
            <a:off x="8002588" y="2940050"/>
            <a:ext cx="808037" cy="636588"/>
            <a:chOff x="3000" y="1966"/>
            <a:chExt cx="426" cy="350"/>
          </a:xfrm>
        </p:grpSpPr>
        <p:sp>
          <p:nvSpPr>
            <p:cNvPr id="52251" name="Freeform 58"/>
            <p:cNvSpPr>
              <a:spLocks/>
            </p:cNvSpPr>
            <p:nvPr/>
          </p:nvSpPr>
          <p:spPr bwMode="auto">
            <a:xfrm>
              <a:off x="3184" y="2041"/>
              <a:ext cx="122" cy="39"/>
            </a:xfrm>
            <a:custGeom>
              <a:avLst/>
              <a:gdLst>
                <a:gd name="T0" fmla="*/ 0 w 855"/>
                <a:gd name="T1" fmla="*/ 0 h 270"/>
                <a:gd name="T2" fmla="*/ 0 w 855"/>
                <a:gd name="T3" fmla="*/ 0 h 270"/>
                <a:gd name="T4" fmla="*/ 0 w 855"/>
                <a:gd name="T5" fmla="*/ 0 h 270"/>
                <a:gd name="T6" fmla="*/ 0 w 855"/>
                <a:gd name="T7" fmla="*/ 0 h 270"/>
                <a:gd name="T8" fmla="*/ 0 w 855"/>
                <a:gd name="T9" fmla="*/ 0 h 270"/>
                <a:gd name="T10" fmla="*/ 0 w 855"/>
                <a:gd name="T11" fmla="*/ 0 h 270"/>
                <a:gd name="T12" fmla="*/ 0 w 855"/>
                <a:gd name="T13" fmla="*/ 0 h 270"/>
                <a:gd name="T14" fmla="*/ 0 60000 65536"/>
                <a:gd name="T15" fmla="*/ 0 60000 65536"/>
                <a:gd name="T16" fmla="*/ 0 60000 65536"/>
                <a:gd name="T17" fmla="*/ 0 60000 65536"/>
                <a:gd name="T18" fmla="*/ 0 60000 65536"/>
                <a:gd name="T19" fmla="*/ 0 60000 65536"/>
                <a:gd name="T20" fmla="*/ 0 60000 65536"/>
                <a:gd name="T21" fmla="*/ 0 w 855"/>
                <a:gd name="T22" fmla="*/ 0 h 270"/>
                <a:gd name="T23" fmla="*/ 855 w 855"/>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5" h="270">
                  <a:moveTo>
                    <a:pt x="0" y="4"/>
                  </a:moveTo>
                  <a:lnTo>
                    <a:pt x="375" y="0"/>
                  </a:lnTo>
                  <a:lnTo>
                    <a:pt x="589" y="38"/>
                  </a:lnTo>
                  <a:lnTo>
                    <a:pt x="855" y="68"/>
                  </a:lnTo>
                  <a:lnTo>
                    <a:pt x="282" y="270"/>
                  </a:lnTo>
                  <a:lnTo>
                    <a:pt x="0" y="4"/>
                  </a:lnTo>
                  <a:close/>
                </a:path>
              </a:pathLst>
            </a:custGeom>
            <a:solidFill>
              <a:srgbClr val="B2AF2B"/>
            </a:solidFill>
            <a:ln w="9525">
              <a:noFill/>
              <a:round/>
              <a:headEnd/>
              <a:tailEnd/>
            </a:ln>
          </p:spPr>
          <p:txBody>
            <a:bodyPr/>
            <a:lstStyle/>
            <a:p>
              <a:endParaRPr lang="en-US"/>
            </a:p>
          </p:txBody>
        </p:sp>
        <p:sp>
          <p:nvSpPr>
            <p:cNvPr id="52252" name="Freeform 59"/>
            <p:cNvSpPr>
              <a:spLocks/>
            </p:cNvSpPr>
            <p:nvPr/>
          </p:nvSpPr>
          <p:spPr bwMode="auto">
            <a:xfrm>
              <a:off x="3322" y="2050"/>
              <a:ext cx="103" cy="100"/>
            </a:xfrm>
            <a:custGeom>
              <a:avLst/>
              <a:gdLst>
                <a:gd name="T0" fmla="*/ 0 w 720"/>
                <a:gd name="T1" fmla="*/ 0 h 695"/>
                <a:gd name="T2" fmla="*/ 0 w 720"/>
                <a:gd name="T3" fmla="*/ 0 h 695"/>
                <a:gd name="T4" fmla="*/ 0 w 720"/>
                <a:gd name="T5" fmla="*/ 0 h 695"/>
                <a:gd name="T6" fmla="*/ 0 w 720"/>
                <a:gd name="T7" fmla="*/ 0 h 695"/>
                <a:gd name="T8" fmla="*/ 0 w 720"/>
                <a:gd name="T9" fmla="*/ 0 h 695"/>
                <a:gd name="T10" fmla="*/ 0 w 720"/>
                <a:gd name="T11" fmla="*/ 0 h 695"/>
                <a:gd name="T12" fmla="*/ 0 w 720"/>
                <a:gd name="T13" fmla="*/ 0 h 695"/>
                <a:gd name="T14" fmla="*/ 0 w 720"/>
                <a:gd name="T15" fmla="*/ 0 h 695"/>
                <a:gd name="T16" fmla="*/ 0 w 720"/>
                <a:gd name="T17" fmla="*/ 0 h 695"/>
                <a:gd name="T18" fmla="*/ 0 w 720"/>
                <a:gd name="T19" fmla="*/ 0 h 695"/>
                <a:gd name="T20" fmla="*/ 0 w 720"/>
                <a:gd name="T21" fmla="*/ 0 h 695"/>
                <a:gd name="T22" fmla="*/ 0 w 720"/>
                <a:gd name="T23" fmla="*/ 0 h 695"/>
                <a:gd name="T24" fmla="*/ 0 w 720"/>
                <a:gd name="T25" fmla="*/ 0 h 695"/>
                <a:gd name="T26" fmla="*/ 0 w 720"/>
                <a:gd name="T27" fmla="*/ 0 h 695"/>
                <a:gd name="T28" fmla="*/ 0 w 720"/>
                <a:gd name="T29" fmla="*/ 0 h 695"/>
                <a:gd name="T30" fmla="*/ 0 w 720"/>
                <a:gd name="T31" fmla="*/ 0 h 695"/>
                <a:gd name="T32" fmla="*/ 0 w 720"/>
                <a:gd name="T33" fmla="*/ 0 h 695"/>
                <a:gd name="T34" fmla="*/ 0 w 720"/>
                <a:gd name="T35" fmla="*/ 0 h 695"/>
                <a:gd name="T36" fmla="*/ 0 w 720"/>
                <a:gd name="T37" fmla="*/ 0 h 695"/>
                <a:gd name="T38" fmla="*/ 0 w 720"/>
                <a:gd name="T39" fmla="*/ 0 h 695"/>
                <a:gd name="T40" fmla="*/ 0 w 720"/>
                <a:gd name="T41" fmla="*/ 0 h 695"/>
                <a:gd name="T42" fmla="*/ 0 w 720"/>
                <a:gd name="T43" fmla="*/ 0 h 695"/>
                <a:gd name="T44" fmla="*/ 0 w 720"/>
                <a:gd name="T45" fmla="*/ 0 h 695"/>
                <a:gd name="T46" fmla="*/ 0 w 720"/>
                <a:gd name="T47" fmla="*/ 0 h 695"/>
                <a:gd name="T48" fmla="*/ 0 w 720"/>
                <a:gd name="T49" fmla="*/ 0 h 695"/>
                <a:gd name="T50" fmla="*/ 0 w 720"/>
                <a:gd name="T51" fmla="*/ 0 h 695"/>
                <a:gd name="T52" fmla="*/ 0 w 720"/>
                <a:gd name="T53" fmla="*/ 0 h 695"/>
                <a:gd name="T54" fmla="*/ 0 w 720"/>
                <a:gd name="T55" fmla="*/ 0 h 695"/>
                <a:gd name="T56" fmla="*/ 0 w 720"/>
                <a:gd name="T57" fmla="*/ 0 h 6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0"/>
                <a:gd name="T88" fmla="*/ 0 h 695"/>
                <a:gd name="T89" fmla="*/ 720 w 720"/>
                <a:gd name="T90" fmla="*/ 695 h 6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0" h="695">
                  <a:moveTo>
                    <a:pt x="454" y="0"/>
                  </a:moveTo>
                  <a:lnTo>
                    <a:pt x="720" y="246"/>
                  </a:lnTo>
                  <a:lnTo>
                    <a:pt x="711" y="291"/>
                  </a:lnTo>
                  <a:lnTo>
                    <a:pt x="700" y="334"/>
                  </a:lnTo>
                  <a:lnTo>
                    <a:pt x="694" y="356"/>
                  </a:lnTo>
                  <a:lnTo>
                    <a:pt x="687" y="377"/>
                  </a:lnTo>
                  <a:lnTo>
                    <a:pt x="679" y="397"/>
                  </a:lnTo>
                  <a:lnTo>
                    <a:pt x="672" y="418"/>
                  </a:lnTo>
                  <a:lnTo>
                    <a:pt x="664" y="438"/>
                  </a:lnTo>
                  <a:lnTo>
                    <a:pt x="656" y="457"/>
                  </a:lnTo>
                  <a:lnTo>
                    <a:pt x="648" y="475"/>
                  </a:lnTo>
                  <a:lnTo>
                    <a:pt x="640" y="494"/>
                  </a:lnTo>
                  <a:lnTo>
                    <a:pt x="631" y="512"/>
                  </a:lnTo>
                  <a:lnTo>
                    <a:pt x="623" y="529"/>
                  </a:lnTo>
                  <a:lnTo>
                    <a:pt x="615" y="546"/>
                  </a:lnTo>
                  <a:lnTo>
                    <a:pt x="605" y="560"/>
                  </a:lnTo>
                  <a:lnTo>
                    <a:pt x="597" y="577"/>
                  </a:lnTo>
                  <a:lnTo>
                    <a:pt x="589" y="590"/>
                  </a:lnTo>
                  <a:lnTo>
                    <a:pt x="582" y="604"/>
                  </a:lnTo>
                  <a:lnTo>
                    <a:pt x="574" y="617"/>
                  </a:lnTo>
                  <a:lnTo>
                    <a:pt x="567" y="628"/>
                  </a:lnTo>
                  <a:lnTo>
                    <a:pt x="561" y="640"/>
                  </a:lnTo>
                  <a:lnTo>
                    <a:pt x="548" y="658"/>
                  </a:lnTo>
                  <a:lnTo>
                    <a:pt x="538" y="674"/>
                  </a:lnTo>
                  <a:lnTo>
                    <a:pt x="530" y="686"/>
                  </a:lnTo>
                  <a:lnTo>
                    <a:pt x="523" y="695"/>
                  </a:lnTo>
                  <a:lnTo>
                    <a:pt x="0" y="543"/>
                  </a:lnTo>
                  <a:lnTo>
                    <a:pt x="454" y="0"/>
                  </a:lnTo>
                  <a:close/>
                </a:path>
              </a:pathLst>
            </a:custGeom>
            <a:solidFill>
              <a:srgbClr val="84D184"/>
            </a:solidFill>
            <a:ln w="9525">
              <a:noFill/>
              <a:round/>
              <a:headEnd/>
              <a:tailEnd/>
            </a:ln>
          </p:spPr>
          <p:txBody>
            <a:bodyPr/>
            <a:lstStyle/>
            <a:p>
              <a:endParaRPr lang="en-US"/>
            </a:p>
          </p:txBody>
        </p:sp>
        <p:sp>
          <p:nvSpPr>
            <p:cNvPr id="52253" name="Freeform 60"/>
            <p:cNvSpPr>
              <a:spLocks/>
            </p:cNvSpPr>
            <p:nvPr/>
          </p:nvSpPr>
          <p:spPr bwMode="auto">
            <a:xfrm>
              <a:off x="3384" y="2056"/>
              <a:ext cx="40" cy="18"/>
            </a:xfrm>
            <a:custGeom>
              <a:avLst/>
              <a:gdLst>
                <a:gd name="T0" fmla="*/ 0 w 285"/>
                <a:gd name="T1" fmla="*/ 0 h 122"/>
                <a:gd name="T2" fmla="*/ 0 w 285"/>
                <a:gd name="T3" fmla="*/ 0 h 122"/>
                <a:gd name="T4" fmla="*/ 0 w 285"/>
                <a:gd name="T5" fmla="*/ 0 h 122"/>
                <a:gd name="T6" fmla="*/ 0 w 285"/>
                <a:gd name="T7" fmla="*/ 0 h 122"/>
                <a:gd name="T8" fmla="*/ 0 w 285"/>
                <a:gd name="T9" fmla="*/ 0 h 122"/>
                <a:gd name="T10" fmla="*/ 0 w 285"/>
                <a:gd name="T11" fmla="*/ 0 h 122"/>
                <a:gd name="T12" fmla="*/ 0 w 285"/>
                <a:gd name="T13" fmla="*/ 0 h 122"/>
                <a:gd name="T14" fmla="*/ 0 60000 65536"/>
                <a:gd name="T15" fmla="*/ 0 60000 65536"/>
                <a:gd name="T16" fmla="*/ 0 60000 65536"/>
                <a:gd name="T17" fmla="*/ 0 60000 65536"/>
                <a:gd name="T18" fmla="*/ 0 60000 65536"/>
                <a:gd name="T19" fmla="*/ 0 60000 65536"/>
                <a:gd name="T20" fmla="*/ 0 60000 65536"/>
                <a:gd name="T21" fmla="*/ 0 w 285"/>
                <a:gd name="T22" fmla="*/ 0 h 122"/>
                <a:gd name="T23" fmla="*/ 285 w 285"/>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122">
                  <a:moveTo>
                    <a:pt x="14" y="0"/>
                  </a:moveTo>
                  <a:lnTo>
                    <a:pt x="125" y="8"/>
                  </a:lnTo>
                  <a:lnTo>
                    <a:pt x="234" y="56"/>
                  </a:lnTo>
                  <a:lnTo>
                    <a:pt x="285" y="122"/>
                  </a:lnTo>
                  <a:lnTo>
                    <a:pt x="0" y="17"/>
                  </a:lnTo>
                  <a:lnTo>
                    <a:pt x="14" y="0"/>
                  </a:lnTo>
                  <a:close/>
                </a:path>
              </a:pathLst>
            </a:custGeom>
            <a:solidFill>
              <a:srgbClr val="4A9E4A"/>
            </a:solidFill>
            <a:ln w="9525">
              <a:noFill/>
              <a:round/>
              <a:headEnd/>
              <a:tailEnd/>
            </a:ln>
          </p:spPr>
          <p:txBody>
            <a:bodyPr/>
            <a:lstStyle/>
            <a:p>
              <a:endParaRPr lang="en-US"/>
            </a:p>
          </p:txBody>
        </p:sp>
        <p:sp>
          <p:nvSpPr>
            <p:cNvPr id="52254" name="Freeform 61"/>
            <p:cNvSpPr>
              <a:spLocks/>
            </p:cNvSpPr>
            <p:nvPr/>
          </p:nvSpPr>
          <p:spPr bwMode="auto">
            <a:xfrm>
              <a:off x="3373" y="2066"/>
              <a:ext cx="53" cy="25"/>
            </a:xfrm>
            <a:custGeom>
              <a:avLst/>
              <a:gdLst>
                <a:gd name="T0" fmla="*/ 0 w 371"/>
                <a:gd name="T1" fmla="*/ 0 h 174"/>
                <a:gd name="T2" fmla="*/ 0 w 371"/>
                <a:gd name="T3" fmla="*/ 0 h 174"/>
                <a:gd name="T4" fmla="*/ 0 w 371"/>
                <a:gd name="T5" fmla="*/ 0 h 174"/>
                <a:gd name="T6" fmla="*/ 0 w 371"/>
                <a:gd name="T7" fmla="*/ 0 h 174"/>
                <a:gd name="T8" fmla="*/ 0 w 371"/>
                <a:gd name="T9" fmla="*/ 0 h 174"/>
                <a:gd name="T10" fmla="*/ 0 w 371"/>
                <a:gd name="T11" fmla="*/ 0 h 174"/>
                <a:gd name="T12" fmla="*/ 0 w 371"/>
                <a:gd name="T13" fmla="*/ 0 h 174"/>
                <a:gd name="T14" fmla="*/ 0 w 371"/>
                <a:gd name="T15" fmla="*/ 0 h 174"/>
                <a:gd name="T16" fmla="*/ 0 w 371"/>
                <a:gd name="T17" fmla="*/ 0 h 174"/>
                <a:gd name="T18" fmla="*/ 0 w 371"/>
                <a:gd name="T19" fmla="*/ 0 h 174"/>
                <a:gd name="T20" fmla="*/ 0 w 371"/>
                <a:gd name="T21" fmla="*/ 0 h 174"/>
                <a:gd name="T22" fmla="*/ 0 w 371"/>
                <a:gd name="T23" fmla="*/ 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174"/>
                <a:gd name="T38" fmla="*/ 371 w 371"/>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174">
                  <a:moveTo>
                    <a:pt x="41" y="0"/>
                  </a:moveTo>
                  <a:lnTo>
                    <a:pt x="239" y="35"/>
                  </a:lnTo>
                  <a:lnTo>
                    <a:pt x="370" y="68"/>
                  </a:lnTo>
                  <a:lnTo>
                    <a:pt x="371" y="79"/>
                  </a:lnTo>
                  <a:lnTo>
                    <a:pt x="370" y="110"/>
                  </a:lnTo>
                  <a:lnTo>
                    <a:pt x="365" y="131"/>
                  </a:lnTo>
                  <a:lnTo>
                    <a:pt x="360" y="152"/>
                  </a:lnTo>
                  <a:lnTo>
                    <a:pt x="353" y="174"/>
                  </a:lnTo>
                  <a:lnTo>
                    <a:pt x="177" y="85"/>
                  </a:lnTo>
                  <a:lnTo>
                    <a:pt x="0" y="35"/>
                  </a:lnTo>
                  <a:lnTo>
                    <a:pt x="41" y="0"/>
                  </a:lnTo>
                  <a:close/>
                </a:path>
              </a:pathLst>
            </a:custGeom>
            <a:solidFill>
              <a:srgbClr val="4A9E4A"/>
            </a:solidFill>
            <a:ln w="9525">
              <a:noFill/>
              <a:round/>
              <a:headEnd/>
              <a:tailEnd/>
            </a:ln>
          </p:spPr>
          <p:txBody>
            <a:bodyPr/>
            <a:lstStyle/>
            <a:p>
              <a:endParaRPr lang="en-US"/>
            </a:p>
          </p:txBody>
        </p:sp>
        <p:sp>
          <p:nvSpPr>
            <p:cNvPr id="52255" name="Freeform 62"/>
            <p:cNvSpPr>
              <a:spLocks/>
            </p:cNvSpPr>
            <p:nvPr/>
          </p:nvSpPr>
          <p:spPr bwMode="auto">
            <a:xfrm>
              <a:off x="3361" y="2081"/>
              <a:ext cx="60" cy="30"/>
            </a:xfrm>
            <a:custGeom>
              <a:avLst/>
              <a:gdLst>
                <a:gd name="T0" fmla="*/ 0 w 421"/>
                <a:gd name="T1" fmla="*/ 0 h 206"/>
                <a:gd name="T2" fmla="*/ 0 w 421"/>
                <a:gd name="T3" fmla="*/ 0 h 206"/>
                <a:gd name="T4" fmla="*/ 0 w 421"/>
                <a:gd name="T5" fmla="*/ 0 h 206"/>
                <a:gd name="T6" fmla="*/ 0 w 421"/>
                <a:gd name="T7" fmla="*/ 0 h 206"/>
                <a:gd name="T8" fmla="*/ 0 w 421"/>
                <a:gd name="T9" fmla="*/ 0 h 206"/>
                <a:gd name="T10" fmla="*/ 0 w 421"/>
                <a:gd name="T11" fmla="*/ 0 h 206"/>
                <a:gd name="T12" fmla="*/ 0 w 421"/>
                <a:gd name="T13" fmla="*/ 0 h 206"/>
                <a:gd name="T14" fmla="*/ 0 w 421"/>
                <a:gd name="T15" fmla="*/ 0 h 206"/>
                <a:gd name="T16" fmla="*/ 0 w 421"/>
                <a:gd name="T17" fmla="*/ 0 h 206"/>
                <a:gd name="T18" fmla="*/ 0 w 421"/>
                <a:gd name="T19" fmla="*/ 0 h 206"/>
                <a:gd name="T20" fmla="*/ 0 w 421"/>
                <a:gd name="T21" fmla="*/ 0 h 206"/>
                <a:gd name="T22" fmla="*/ 0 w 421"/>
                <a:gd name="T23" fmla="*/ 0 h 206"/>
                <a:gd name="T24" fmla="*/ 0 w 421"/>
                <a:gd name="T25" fmla="*/ 0 h 206"/>
                <a:gd name="T26" fmla="*/ 0 w 421"/>
                <a:gd name="T27" fmla="*/ 0 h 206"/>
                <a:gd name="T28" fmla="*/ 0 w 421"/>
                <a:gd name="T29" fmla="*/ 0 h 206"/>
                <a:gd name="T30" fmla="*/ 0 w 421"/>
                <a:gd name="T31" fmla="*/ 0 h 206"/>
                <a:gd name="T32" fmla="*/ 0 w 421"/>
                <a:gd name="T33" fmla="*/ 0 h 206"/>
                <a:gd name="T34" fmla="*/ 0 w 421"/>
                <a:gd name="T35" fmla="*/ 0 h 206"/>
                <a:gd name="T36" fmla="*/ 0 w 421"/>
                <a:gd name="T37" fmla="*/ 0 h 206"/>
                <a:gd name="T38" fmla="*/ 0 w 421"/>
                <a:gd name="T39" fmla="*/ 0 h 206"/>
                <a:gd name="T40" fmla="*/ 0 w 421"/>
                <a:gd name="T41" fmla="*/ 0 h 206"/>
                <a:gd name="T42" fmla="*/ 0 w 421"/>
                <a:gd name="T43" fmla="*/ 0 h 206"/>
                <a:gd name="T44" fmla="*/ 0 w 421"/>
                <a:gd name="T45" fmla="*/ 0 h 206"/>
                <a:gd name="T46" fmla="*/ 0 w 421"/>
                <a:gd name="T47" fmla="*/ 0 h 206"/>
                <a:gd name="T48" fmla="*/ 0 w 421"/>
                <a:gd name="T49" fmla="*/ 0 h 206"/>
                <a:gd name="T50" fmla="*/ 0 w 421"/>
                <a:gd name="T51" fmla="*/ 0 h 206"/>
                <a:gd name="T52" fmla="*/ 0 w 421"/>
                <a:gd name="T53" fmla="*/ 0 h 206"/>
                <a:gd name="T54" fmla="*/ 0 w 421"/>
                <a:gd name="T55" fmla="*/ 0 h 206"/>
                <a:gd name="T56" fmla="*/ 0 w 421"/>
                <a:gd name="T57" fmla="*/ 0 h 206"/>
                <a:gd name="T58" fmla="*/ 0 w 421"/>
                <a:gd name="T59" fmla="*/ 0 h 206"/>
                <a:gd name="T60" fmla="*/ 0 w 421"/>
                <a:gd name="T61" fmla="*/ 0 h 206"/>
                <a:gd name="T62" fmla="*/ 0 w 42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206"/>
                <a:gd name="T98" fmla="*/ 421 w 42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206">
                  <a:moveTo>
                    <a:pt x="30" y="0"/>
                  </a:moveTo>
                  <a:lnTo>
                    <a:pt x="88" y="8"/>
                  </a:lnTo>
                  <a:lnTo>
                    <a:pt x="116" y="12"/>
                  </a:lnTo>
                  <a:lnTo>
                    <a:pt x="149" y="19"/>
                  </a:lnTo>
                  <a:lnTo>
                    <a:pt x="166" y="23"/>
                  </a:lnTo>
                  <a:lnTo>
                    <a:pt x="183" y="27"/>
                  </a:lnTo>
                  <a:lnTo>
                    <a:pt x="201" y="32"/>
                  </a:lnTo>
                  <a:lnTo>
                    <a:pt x="220" y="38"/>
                  </a:lnTo>
                  <a:lnTo>
                    <a:pt x="238" y="43"/>
                  </a:lnTo>
                  <a:lnTo>
                    <a:pt x="257" y="49"/>
                  </a:lnTo>
                  <a:lnTo>
                    <a:pt x="274" y="56"/>
                  </a:lnTo>
                  <a:lnTo>
                    <a:pt x="292" y="63"/>
                  </a:lnTo>
                  <a:lnTo>
                    <a:pt x="310" y="70"/>
                  </a:lnTo>
                  <a:lnTo>
                    <a:pt x="327" y="76"/>
                  </a:lnTo>
                  <a:lnTo>
                    <a:pt x="342" y="82"/>
                  </a:lnTo>
                  <a:lnTo>
                    <a:pt x="357" y="89"/>
                  </a:lnTo>
                  <a:lnTo>
                    <a:pt x="371" y="95"/>
                  </a:lnTo>
                  <a:lnTo>
                    <a:pt x="383" y="100"/>
                  </a:lnTo>
                  <a:lnTo>
                    <a:pt x="395" y="105"/>
                  </a:lnTo>
                  <a:lnTo>
                    <a:pt x="404" y="109"/>
                  </a:lnTo>
                  <a:lnTo>
                    <a:pt x="417" y="116"/>
                  </a:lnTo>
                  <a:lnTo>
                    <a:pt x="421" y="118"/>
                  </a:lnTo>
                  <a:lnTo>
                    <a:pt x="392" y="206"/>
                  </a:lnTo>
                  <a:lnTo>
                    <a:pt x="388" y="203"/>
                  </a:lnTo>
                  <a:lnTo>
                    <a:pt x="382" y="198"/>
                  </a:lnTo>
                  <a:lnTo>
                    <a:pt x="374" y="193"/>
                  </a:lnTo>
                  <a:lnTo>
                    <a:pt x="365" y="187"/>
                  </a:lnTo>
                  <a:lnTo>
                    <a:pt x="359" y="184"/>
                  </a:lnTo>
                  <a:lnTo>
                    <a:pt x="353" y="179"/>
                  </a:lnTo>
                  <a:lnTo>
                    <a:pt x="348" y="175"/>
                  </a:lnTo>
                  <a:lnTo>
                    <a:pt x="342" y="171"/>
                  </a:lnTo>
                  <a:lnTo>
                    <a:pt x="335" y="166"/>
                  </a:lnTo>
                  <a:lnTo>
                    <a:pt x="328" y="162"/>
                  </a:lnTo>
                  <a:lnTo>
                    <a:pt x="320" y="157"/>
                  </a:lnTo>
                  <a:lnTo>
                    <a:pt x="313" y="153"/>
                  </a:lnTo>
                  <a:lnTo>
                    <a:pt x="305" y="148"/>
                  </a:lnTo>
                  <a:lnTo>
                    <a:pt x="297" y="142"/>
                  </a:lnTo>
                  <a:lnTo>
                    <a:pt x="289" y="138"/>
                  </a:lnTo>
                  <a:lnTo>
                    <a:pt x="280" y="132"/>
                  </a:lnTo>
                  <a:lnTo>
                    <a:pt x="272" y="127"/>
                  </a:lnTo>
                  <a:lnTo>
                    <a:pt x="262" y="123"/>
                  </a:lnTo>
                  <a:lnTo>
                    <a:pt x="254" y="117"/>
                  </a:lnTo>
                  <a:lnTo>
                    <a:pt x="245" y="112"/>
                  </a:lnTo>
                  <a:lnTo>
                    <a:pt x="236" y="108"/>
                  </a:lnTo>
                  <a:lnTo>
                    <a:pt x="227" y="102"/>
                  </a:lnTo>
                  <a:lnTo>
                    <a:pt x="218" y="97"/>
                  </a:lnTo>
                  <a:lnTo>
                    <a:pt x="208" y="93"/>
                  </a:lnTo>
                  <a:lnTo>
                    <a:pt x="199" y="88"/>
                  </a:lnTo>
                  <a:lnTo>
                    <a:pt x="190" y="84"/>
                  </a:lnTo>
                  <a:lnTo>
                    <a:pt x="181" y="80"/>
                  </a:lnTo>
                  <a:lnTo>
                    <a:pt x="172" y="76"/>
                  </a:lnTo>
                  <a:lnTo>
                    <a:pt x="162" y="72"/>
                  </a:lnTo>
                  <a:lnTo>
                    <a:pt x="154" y="69"/>
                  </a:lnTo>
                  <a:lnTo>
                    <a:pt x="136" y="62"/>
                  </a:lnTo>
                  <a:lnTo>
                    <a:pt x="119" y="56"/>
                  </a:lnTo>
                  <a:lnTo>
                    <a:pt x="103" y="50"/>
                  </a:lnTo>
                  <a:lnTo>
                    <a:pt x="86" y="46"/>
                  </a:lnTo>
                  <a:lnTo>
                    <a:pt x="73" y="41"/>
                  </a:lnTo>
                  <a:lnTo>
                    <a:pt x="59" y="38"/>
                  </a:lnTo>
                  <a:lnTo>
                    <a:pt x="35" y="32"/>
                  </a:lnTo>
                  <a:lnTo>
                    <a:pt x="16" y="27"/>
                  </a:lnTo>
                  <a:lnTo>
                    <a:pt x="0" y="25"/>
                  </a:lnTo>
                  <a:lnTo>
                    <a:pt x="30" y="0"/>
                  </a:lnTo>
                  <a:close/>
                </a:path>
              </a:pathLst>
            </a:custGeom>
            <a:solidFill>
              <a:srgbClr val="4A9E4A"/>
            </a:solidFill>
            <a:ln w="9525">
              <a:noFill/>
              <a:round/>
              <a:headEnd/>
              <a:tailEnd/>
            </a:ln>
          </p:spPr>
          <p:txBody>
            <a:bodyPr/>
            <a:lstStyle/>
            <a:p>
              <a:endParaRPr lang="en-US"/>
            </a:p>
          </p:txBody>
        </p:sp>
        <p:sp>
          <p:nvSpPr>
            <p:cNvPr id="52256" name="Freeform 63"/>
            <p:cNvSpPr>
              <a:spLocks/>
            </p:cNvSpPr>
            <p:nvPr/>
          </p:nvSpPr>
          <p:spPr bwMode="auto">
            <a:xfrm>
              <a:off x="3350" y="2094"/>
              <a:ext cx="67" cy="32"/>
            </a:xfrm>
            <a:custGeom>
              <a:avLst/>
              <a:gdLst>
                <a:gd name="T0" fmla="*/ 0 w 468"/>
                <a:gd name="T1" fmla="*/ 0 h 223"/>
                <a:gd name="T2" fmla="*/ 0 w 468"/>
                <a:gd name="T3" fmla="*/ 0 h 223"/>
                <a:gd name="T4" fmla="*/ 0 w 468"/>
                <a:gd name="T5" fmla="*/ 0 h 223"/>
                <a:gd name="T6" fmla="*/ 0 w 468"/>
                <a:gd name="T7" fmla="*/ 0 h 223"/>
                <a:gd name="T8" fmla="*/ 0 w 468"/>
                <a:gd name="T9" fmla="*/ 0 h 223"/>
                <a:gd name="T10" fmla="*/ 0 w 468"/>
                <a:gd name="T11" fmla="*/ 0 h 223"/>
                <a:gd name="T12" fmla="*/ 0 w 468"/>
                <a:gd name="T13" fmla="*/ 0 h 223"/>
                <a:gd name="T14" fmla="*/ 0 w 468"/>
                <a:gd name="T15" fmla="*/ 0 h 223"/>
                <a:gd name="T16" fmla="*/ 0 w 468"/>
                <a:gd name="T17" fmla="*/ 0 h 223"/>
                <a:gd name="T18" fmla="*/ 0 w 468"/>
                <a:gd name="T19" fmla="*/ 0 h 223"/>
                <a:gd name="T20" fmla="*/ 0 w 468"/>
                <a:gd name="T21" fmla="*/ 0 h 223"/>
                <a:gd name="T22" fmla="*/ 0 w 468"/>
                <a:gd name="T23" fmla="*/ 0 h 223"/>
                <a:gd name="T24" fmla="*/ 0 w 468"/>
                <a:gd name="T25" fmla="*/ 0 h 223"/>
                <a:gd name="T26" fmla="*/ 0 w 468"/>
                <a:gd name="T27" fmla="*/ 0 h 223"/>
                <a:gd name="T28" fmla="*/ 0 w 468"/>
                <a:gd name="T29" fmla="*/ 0 h 223"/>
                <a:gd name="T30" fmla="*/ 0 w 468"/>
                <a:gd name="T31" fmla="*/ 0 h 223"/>
                <a:gd name="T32" fmla="*/ 0 w 468"/>
                <a:gd name="T33" fmla="*/ 0 h 223"/>
                <a:gd name="T34" fmla="*/ 0 w 468"/>
                <a:gd name="T35" fmla="*/ 0 h 223"/>
                <a:gd name="T36" fmla="*/ 0 w 468"/>
                <a:gd name="T37" fmla="*/ 0 h 223"/>
                <a:gd name="T38" fmla="*/ 0 w 468"/>
                <a:gd name="T39" fmla="*/ 0 h 223"/>
                <a:gd name="T40" fmla="*/ 0 w 468"/>
                <a:gd name="T41" fmla="*/ 0 h 223"/>
                <a:gd name="T42" fmla="*/ 0 w 468"/>
                <a:gd name="T43" fmla="*/ 0 h 223"/>
                <a:gd name="T44" fmla="*/ 0 w 468"/>
                <a:gd name="T45" fmla="*/ 0 h 223"/>
                <a:gd name="T46" fmla="*/ 0 w 468"/>
                <a:gd name="T47" fmla="*/ 0 h 223"/>
                <a:gd name="T48" fmla="*/ 0 w 468"/>
                <a:gd name="T49" fmla="*/ 0 h 223"/>
                <a:gd name="T50" fmla="*/ 0 w 468"/>
                <a:gd name="T51" fmla="*/ 0 h 223"/>
                <a:gd name="T52" fmla="*/ 0 w 468"/>
                <a:gd name="T53" fmla="*/ 0 h 223"/>
                <a:gd name="T54" fmla="*/ 0 w 468"/>
                <a:gd name="T55" fmla="*/ 0 h 223"/>
                <a:gd name="T56" fmla="*/ 0 w 468"/>
                <a:gd name="T57" fmla="*/ 0 h 223"/>
                <a:gd name="T58" fmla="*/ 0 w 468"/>
                <a:gd name="T59" fmla="*/ 0 h 223"/>
                <a:gd name="T60" fmla="*/ 0 w 468"/>
                <a:gd name="T61" fmla="*/ 0 h 223"/>
                <a:gd name="T62" fmla="*/ 0 w 468"/>
                <a:gd name="T63" fmla="*/ 0 h 223"/>
                <a:gd name="T64" fmla="*/ 0 w 468"/>
                <a:gd name="T65" fmla="*/ 0 h 223"/>
                <a:gd name="T66" fmla="*/ 0 w 468"/>
                <a:gd name="T67" fmla="*/ 0 h 223"/>
                <a:gd name="T68" fmla="*/ 0 w 468"/>
                <a:gd name="T69" fmla="*/ 0 h 223"/>
                <a:gd name="T70" fmla="*/ 0 w 468"/>
                <a:gd name="T71" fmla="*/ 0 h 223"/>
                <a:gd name="T72" fmla="*/ 0 w 468"/>
                <a:gd name="T73" fmla="*/ 0 h 223"/>
                <a:gd name="T74" fmla="*/ 0 w 468"/>
                <a:gd name="T75" fmla="*/ 0 h 223"/>
                <a:gd name="T76" fmla="*/ 0 w 468"/>
                <a:gd name="T77" fmla="*/ 0 h 223"/>
                <a:gd name="T78" fmla="*/ 0 w 468"/>
                <a:gd name="T79" fmla="*/ 0 h 223"/>
                <a:gd name="T80" fmla="*/ 0 w 468"/>
                <a:gd name="T81" fmla="*/ 0 h 223"/>
                <a:gd name="T82" fmla="*/ 0 w 468"/>
                <a:gd name="T83" fmla="*/ 0 h 223"/>
                <a:gd name="T84" fmla="*/ 0 w 468"/>
                <a:gd name="T85" fmla="*/ 0 h 223"/>
                <a:gd name="T86" fmla="*/ 0 w 468"/>
                <a:gd name="T87" fmla="*/ 0 h 223"/>
                <a:gd name="T88" fmla="*/ 0 w 468"/>
                <a:gd name="T89" fmla="*/ 0 h 223"/>
                <a:gd name="T90" fmla="*/ 0 w 468"/>
                <a:gd name="T91" fmla="*/ 0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8"/>
                <a:gd name="T139" fmla="*/ 0 h 223"/>
                <a:gd name="T140" fmla="*/ 468 w 46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8" h="223">
                  <a:moveTo>
                    <a:pt x="26" y="0"/>
                  </a:moveTo>
                  <a:lnTo>
                    <a:pt x="253" y="33"/>
                  </a:lnTo>
                  <a:lnTo>
                    <a:pt x="468" y="113"/>
                  </a:lnTo>
                  <a:lnTo>
                    <a:pt x="413" y="223"/>
                  </a:lnTo>
                  <a:lnTo>
                    <a:pt x="407" y="218"/>
                  </a:lnTo>
                  <a:lnTo>
                    <a:pt x="401" y="213"/>
                  </a:lnTo>
                  <a:lnTo>
                    <a:pt x="391" y="208"/>
                  </a:lnTo>
                  <a:lnTo>
                    <a:pt x="386" y="204"/>
                  </a:lnTo>
                  <a:lnTo>
                    <a:pt x="380" y="200"/>
                  </a:lnTo>
                  <a:lnTo>
                    <a:pt x="373" y="196"/>
                  </a:lnTo>
                  <a:lnTo>
                    <a:pt x="366" y="192"/>
                  </a:lnTo>
                  <a:lnTo>
                    <a:pt x="358" y="187"/>
                  </a:lnTo>
                  <a:lnTo>
                    <a:pt x="351" y="181"/>
                  </a:lnTo>
                  <a:lnTo>
                    <a:pt x="343" y="177"/>
                  </a:lnTo>
                  <a:lnTo>
                    <a:pt x="334" y="171"/>
                  </a:lnTo>
                  <a:lnTo>
                    <a:pt x="326" y="165"/>
                  </a:lnTo>
                  <a:lnTo>
                    <a:pt x="317" y="161"/>
                  </a:lnTo>
                  <a:lnTo>
                    <a:pt x="307" y="155"/>
                  </a:lnTo>
                  <a:lnTo>
                    <a:pt x="297" y="149"/>
                  </a:lnTo>
                  <a:lnTo>
                    <a:pt x="288" y="143"/>
                  </a:lnTo>
                  <a:lnTo>
                    <a:pt x="277" y="138"/>
                  </a:lnTo>
                  <a:lnTo>
                    <a:pt x="268" y="132"/>
                  </a:lnTo>
                  <a:lnTo>
                    <a:pt x="258" y="126"/>
                  </a:lnTo>
                  <a:lnTo>
                    <a:pt x="248" y="120"/>
                  </a:lnTo>
                  <a:lnTo>
                    <a:pt x="237" y="115"/>
                  </a:lnTo>
                  <a:lnTo>
                    <a:pt x="227" y="109"/>
                  </a:lnTo>
                  <a:lnTo>
                    <a:pt x="218" y="103"/>
                  </a:lnTo>
                  <a:lnTo>
                    <a:pt x="207" y="99"/>
                  </a:lnTo>
                  <a:lnTo>
                    <a:pt x="197" y="93"/>
                  </a:lnTo>
                  <a:lnTo>
                    <a:pt x="188" y="88"/>
                  </a:lnTo>
                  <a:lnTo>
                    <a:pt x="177" y="84"/>
                  </a:lnTo>
                  <a:lnTo>
                    <a:pt x="168" y="79"/>
                  </a:lnTo>
                  <a:lnTo>
                    <a:pt x="159" y="76"/>
                  </a:lnTo>
                  <a:lnTo>
                    <a:pt x="150" y="71"/>
                  </a:lnTo>
                  <a:lnTo>
                    <a:pt x="141" y="68"/>
                  </a:lnTo>
                  <a:lnTo>
                    <a:pt x="123" y="61"/>
                  </a:lnTo>
                  <a:lnTo>
                    <a:pt x="106" y="55"/>
                  </a:lnTo>
                  <a:lnTo>
                    <a:pt x="91" y="49"/>
                  </a:lnTo>
                  <a:lnTo>
                    <a:pt x="76" y="45"/>
                  </a:lnTo>
                  <a:lnTo>
                    <a:pt x="62" y="41"/>
                  </a:lnTo>
                  <a:lnTo>
                    <a:pt x="51" y="38"/>
                  </a:lnTo>
                  <a:lnTo>
                    <a:pt x="29" y="33"/>
                  </a:lnTo>
                  <a:lnTo>
                    <a:pt x="14" y="31"/>
                  </a:lnTo>
                  <a:lnTo>
                    <a:pt x="0" y="29"/>
                  </a:lnTo>
                  <a:lnTo>
                    <a:pt x="26" y="0"/>
                  </a:lnTo>
                  <a:close/>
                </a:path>
              </a:pathLst>
            </a:custGeom>
            <a:solidFill>
              <a:srgbClr val="4A9E4A"/>
            </a:solidFill>
            <a:ln w="9525">
              <a:noFill/>
              <a:round/>
              <a:headEnd/>
              <a:tailEnd/>
            </a:ln>
          </p:spPr>
          <p:txBody>
            <a:bodyPr/>
            <a:lstStyle/>
            <a:p>
              <a:endParaRPr lang="en-US"/>
            </a:p>
          </p:txBody>
        </p:sp>
        <p:sp>
          <p:nvSpPr>
            <p:cNvPr id="52257" name="Freeform 64"/>
            <p:cNvSpPr>
              <a:spLocks/>
            </p:cNvSpPr>
            <p:nvPr/>
          </p:nvSpPr>
          <p:spPr bwMode="auto">
            <a:xfrm>
              <a:off x="3338" y="2106"/>
              <a:ext cx="71" cy="31"/>
            </a:xfrm>
            <a:custGeom>
              <a:avLst/>
              <a:gdLst>
                <a:gd name="T0" fmla="*/ 0 w 500"/>
                <a:gd name="T1" fmla="*/ 0 h 219"/>
                <a:gd name="T2" fmla="*/ 0 w 500"/>
                <a:gd name="T3" fmla="*/ 0 h 219"/>
                <a:gd name="T4" fmla="*/ 0 w 500"/>
                <a:gd name="T5" fmla="*/ 0 h 219"/>
                <a:gd name="T6" fmla="*/ 0 w 500"/>
                <a:gd name="T7" fmla="*/ 0 h 219"/>
                <a:gd name="T8" fmla="*/ 0 w 500"/>
                <a:gd name="T9" fmla="*/ 0 h 219"/>
                <a:gd name="T10" fmla="*/ 0 w 500"/>
                <a:gd name="T11" fmla="*/ 0 h 219"/>
                <a:gd name="T12" fmla="*/ 0 w 500"/>
                <a:gd name="T13" fmla="*/ 0 h 219"/>
                <a:gd name="T14" fmla="*/ 0 w 500"/>
                <a:gd name="T15" fmla="*/ 0 h 219"/>
                <a:gd name="T16" fmla="*/ 0 w 500"/>
                <a:gd name="T17" fmla="*/ 0 h 219"/>
                <a:gd name="T18" fmla="*/ 0 w 500"/>
                <a:gd name="T19" fmla="*/ 0 h 219"/>
                <a:gd name="T20" fmla="*/ 0 w 500"/>
                <a:gd name="T21" fmla="*/ 0 h 219"/>
                <a:gd name="T22" fmla="*/ 0 w 500"/>
                <a:gd name="T23" fmla="*/ 0 h 219"/>
                <a:gd name="T24" fmla="*/ 0 w 500"/>
                <a:gd name="T25" fmla="*/ 0 h 219"/>
                <a:gd name="T26" fmla="*/ 0 w 500"/>
                <a:gd name="T27" fmla="*/ 0 h 219"/>
                <a:gd name="T28" fmla="*/ 0 w 500"/>
                <a:gd name="T29" fmla="*/ 0 h 219"/>
                <a:gd name="T30" fmla="*/ 0 w 500"/>
                <a:gd name="T31" fmla="*/ 0 h 219"/>
                <a:gd name="T32" fmla="*/ 0 w 500"/>
                <a:gd name="T33" fmla="*/ 0 h 219"/>
                <a:gd name="T34" fmla="*/ 0 w 500"/>
                <a:gd name="T35" fmla="*/ 0 h 219"/>
                <a:gd name="T36" fmla="*/ 0 w 500"/>
                <a:gd name="T37" fmla="*/ 0 h 219"/>
                <a:gd name="T38" fmla="*/ 0 w 500"/>
                <a:gd name="T39" fmla="*/ 0 h 219"/>
                <a:gd name="T40" fmla="*/ 0 w 500"/>
                <a:gd name="T41" fmla="*/ 0 h 219"/>
                <a:gd name="T42" fmla="*/ 0 w 500"/>
                <a:gd name="T43" fmla="*/ 0 h 219"/>
                <a:gd name="T44" fmla="*/ 0 w 500"/>
                <a:gd name="T45" fmla="*/ 0 h 219"/>
                <a:gd name="T46" fmla="*/ 0 w 500"/>
                <a:gd name="T47" fmla="*/ 0 h 219"/>
                <a:gd name="T48" fmla="*/ 0 w 500"/>
                <a:gd name="T49" fmla="*/ 0 h 219"/>
                <a:gd name="T50" fmla="*/ 0 w 500"/>
                <a:gd name="T51" fmla="*/ 0 h 219"/>
                <a:gd name="T52" fmla="*/ 0 w 500"/>
                <a:gd name="T53" fmla="*/ 0 h 219"/>
                <a:gd name="T54" fmla="*/ 0 w 500"/>
                <a:gd name="T55" fmla="*/ 0 h 219"/>
                <a:gd name="T56" fmla="*/ 0 w 500"/>
                <a:gd name="T57" fmla="*/ 0 h 219"/>
                <a:gd name="T58" fmla="*/ 0 w 500"/>
                <a:gd name="T59" fmla="*/ 0 h 219"/>
                <a:gd name="T60" fmla="*/ 0 w 500"/>
                <a:gd name="T61" fmla="*/ 0 h 219"/>
                <a:gd name="T62" fmla="*/ 0 w 500"/>
                <a:gd name="T63" fmla="*/ 0 h 219"/>
                <a:gd name="T64" fmla="*/ 0 w 500"/>
                <a:gd name="T65" fmla="*/ 0 h 219"/>
                <a:gd name="T66" fmla="*/ 0 w 500"/>
                <a:gd name="T67" fmla="*/ 0 h 219"/>
                <a:gd name="T68" fmla="*/ 0 w 500"/>
                <a:gd name="T69" fmla="*/ 0 h 219"/>
                <a:gd name="T70" fmla="*/ 0 w 500"/>
                <a:gd name="T71" fmla="*/ 0 h 219"/>
                <a:gd name="T72" fmla="*/ 0 w 500"/>
                <a:gd name="T73" fmla="*/ 0 h 219"/>
                <a:gd name="T74" fmla="*/ 0 w 500"/>
                <a:gd name="T75" fmla="*/ 0 h 219"/>
                <a:gd name="T76" fmla="*/ 0 w 500"/>
                <a:gd name="T77" fmla="*/ 0 h 219"/>
                <a:gd name="T78" fmla="*/ 0 w 500"/>
                <a:gd name="T79" fmla="*/ 0 h 219"/>
                <a:gd name="T80" fmla="*/ 0 w 500"/>
                <a:gd name="T81" fmla="*/ 0 h 219"/>
                <a:gd name="T82" fmla="*/ 0 w 500"/>
                <a:gd name="T83" fmla="*/ 0 h 219"/>
                <a:gd name="T84" fmla="*/ 0 w 500"/>
                <a:gd name="T85" fmla="*/ 0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0"/>
                <a:gd name="T130" fmla="*/ 0 h 219"/>
                <a:gd name="T131" fmla="*/ 500 w 500"/>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0" h="219">
                  <a:moveTo>
                    <a:pt x="38" y="0"/>
                  </a:moveTo>
                  <a:lnTo>
                    <a:pt x="218" y="51"/>
                  </a:lnTo>
                  <a:lnTo>
                    <a:pt x="500" y="144"/>
                  </a:lnTo>
                  <a:lnTo>
                    <a:pt x="462" y="219"/>
                  </a:lnTo>
                  <a:lnTo>
                    <a:pt x="458" y="217"/>
                  </a:lnTo>
                  <a:lnTo>
                    <a:pt x="445" y="209"/>
                  </a:lnTo>
                  <a:lnTo>
                    <a:pt x="435" y="204"/>
                  </a:lnTo>
                  <a:lnTo>
                    <a:pt x="423" y="199"/>
                  </a:lnTo>
                  <a:lnTo>
                    <a:pt x="410" y="193"/>
                  </a:lnTo>
                  <a:lnTo>
                    <a:pt x="397" y="185"/>
                  </a:lnTo>
                  <a:lnTo>
                    <a:pt x="389" y="181"/>
                  </a:lnTo>
                  <a:lnTo>
                    <a:pt x="381" y="178"/>
                  </a:lnTo>
                  <a:lnTo>
                    <a:pt x="372" y="173"/>
                  </a:lnTo>
                  <a:lnTo>
                    <a:pt x="363" y="170"/>
                  </a:lnTo>
                  <a:lnTo>
                    <a:pt x="355" y="165"/>
                  </a:lnTo>
                  <a:lnTo>
                    <a:pt x="346" y="161"/>
                  </a:lnTo>
                  <a:lnTo>
                    <a:pt x="336" y="157"/>
                  </a:lnTo>
                  <a:lnTo>
                    <a:pt x="326" y="153"/>
                  </a:lnTo>
                  <a:lnTo>
                    <a:pt x="317" y="148"/>
                  </a:lnTo>
                  <a:lnTo>
                    <a:pt x="307" y="144"/>
                  </a:lnTo>
                  <a:lnTo>
                    <a:pt x="297" y="140"/>
                  </a:lnTo>
                  <a:lnTo>
                    <a:pt x="286" y="136"/>
                  </a:lnTo>
                  <a:lnTo>
                    <a:pt x="276" y="131"/>
                  </a:lnTo>
                  <a:lnTo>
                    <a:pt x="264" y="126"/>
                  </a:lnTo>
                  <a:lnTo>
                    <a:pt x="254" y="122"/>
                  </a:lnTo>
                  <a:lnTo>
                    <a:pt x="244" y="118"/>
                  </a:lnTo>
                  <a:lnTo>
                    <a:pt x="232" y="114"/>
                  </a:lnTo>
                  <a:lnTo>
                    <a:pt x="222" y="110"/>
                  </a:lnTo>
                  <a:lnTo>
                    <a:pt x="210" y="106"/>
                  </a:lnTo>
                  <a:lnTo>
                    <a:pt x="200" y="102"/>
                  </a:lnTo>
                  <a:lnTo>
                    <a:pt x="188" y="99"/>
                  </a:lnTo>
                  <a:lnTo>
                    <a:pt x="178" y="94"/>
                  </a:lnTo>
                  <a:lnTo>
                    <a:pt x="156" y="87"/>
                  </a:lnTo>
                  <a:lnTo>
                    <a:pt x="136" y="82"/>
                  </a:lnTo>
                  <a:lnTo>
                    <a:pt x="116" y="75"/>
                  </a:lnTo>
                  <a:lnTo>
                    <a:pt x="96" y="69"/>
                  </a:lnTo>
                  <a:lnTo>
                    <a:pt x="78" y="63"/>
                  </a:lnTo>
                  <a:lnTo>
                    <a:pt x="61" y="59"/>
                  </a:lnTo>
                  <a:lnTo>
                    <a:pt x="46" y="55"/>
                  </a:lnTo>
                  <a:lnTo>
                    <a:pt x="22" y="48"/>
                  </a:lnTo>
                  <a:lnTo>
                    <a:pt x="0" y="43"/>
                  </a:lnTo>
                  <a:lnTo>
                    <a:pt x="38" y="0"/>
                  </a:lnTo>
                  <a:close/>
                </a:path>
              </a:pathLst>
            </a:custGeom>
            <a:solidFill>
              <a:srgbClr val="4A9E4A"/>
            </a:solidFill>
            <a:ln w="9525">
              <a:noFill/>
              <a:round/>
              <a:headEnd/>
              <a:tailEnd/>
            </a:ln>
          </p:spPr>
          <p:txBody>
            <a:bodyPr/>
            <a:lstStyle/>
            <a:p>
              <a:endParaRPr lang="en-US"/>
            </a:p>
          </p:txBody>
        </p:sp>
        <p:sp>
          <p:nvSpPr>
            <p:cNvPr id="52258" name="Freeform 65"/>
            <p:cNvSpPr>
              <a:spLocks/>
            </p:cNvSpPr>
            <p:nvPr/>
          </p:nvSpPr>
          <p:spPr bwMode="auto">
            <a:xfrm>
              <a:off x="3328" y="2121"/>
              <a:ext cx="76" cy="29"/>
            </a:xfrm>
            <a:custGeom>
              <a:avLst/>
              <a:gdLst>
                <a:gd name="T0" fmla="*/ 0 w 530"/>
                <a:gd name="T1" fmla="*/ 0 h 199"/>
                <a:gd name="T2" fmla="*/ 0 w 530"/>
                <a:gd name="T3" fmla="*/ 0 h 199"/>
                <a:gd name="T4" fmla="*/ 0 w 530"/>
                <a:gd name="T5" fmla="*/ 0 h 199"/>
                <a:gd name="T6" fmla="*/ 0 w 530"/>
                <a:gd name="T7" fmla="*/ 0 h 199"/>
                <a:gd name="T8" fmla="*/ 0 w 530"/>
                <a:gd name="T9" fmla="*/ 0 h 199"/>
                <a:gd name="T10" fmla="*/ 0 w 530"/>
                <a:gd name="T11" fmla="*/ 0 h 199"/>
                <a:gd name="T12" fmla="*/ 0 w 530"/>
                <a:gd name="T13" fmla="*/ 0 h 199"/>
                <a:gd name="T14" fmla="*/ 0 w 530"/>
                <a:gd name="T15" fmla="*/ 0 h 199"/>
                <a:gd name="T16" fmla="*/ 0 w 530"/>
                <a:gd name="T17" fmla="*/ 0 h 199"/>
                <a:gd name="T18" fmla="*/ 0 w 530"/>
                <a:gd name="T19" fmla="*/ 0 h 199"/>
                <a:gd name="T20" fmla="*/ 0 w 530"/>
                <a:gd name="T21" fmla="*/ 0 h 199"/>
                <a:gd name="T22" fmla="*/ 0 w 530"/>
                <a:gd name="T23" fmla="*/ 0 h 199"/>
                <a:gd name="T24" fmla="*/ 0 w 530"/>
                <a:gd name="T25" fmla="*/ 0 h 199"/>
                <a:gd name="T26" fmla="*/ 0 w 530"/>
                <a:gd name="T27" fmla="*/ 0 h 199"/>
                <a:gd name="T28" fmla="*/ 0 w 530"/>
                <a:gd name="T29" fmla="*/ 0 h 199"/>
                <a:gd name="T30" fmla="*/ 0 w 530"/>
                <a:gd name="T31" fmla="*/ 0 h 199"/>
                <a:gd name="T32" fmla="*/ 0 w 530"/>
                <a:gd name="T33" fmla="*/ 0 h 199"/>
                <a:gd name="T34" fmla="*/ 0 w 530"/>
                <a:gd name="T35" fmla="*/ 0 h 199"/>
                <a:gd name="T36" fmla="*/ 0 w 530"/>
                <a:gd name="T37" fmla="*/ 0 h 199"/>
                <a:gd name="T38" fmla="*/ 0 w 530"/>
                <a:gd name="T39" fmla="*/ 0 h 199"/>
                <a:gd name="T40" fmla="*/ 0 w 530"/>
                <a:gd name="T41" fmla="*/ 0 h 199"/>
                <a:gd name="T42" fmla="*/ 0 w 530"/>
                <a:gd name="T43" fmla="*/ 0 h 199"/>
                <a:gd name="T44" fmla="*/ 0 w 530"/>
                <a:gd name="T45" fmla="*/ 0 h 199"/>
                <a:gd name="T46" fmla="*/ 0 w 530"/>
                <a:gd name="T47" fmla="*/ 0 h 199"/>
                <a:gd name="T48" fmla="*/ 0 w 530"/>
                <a:gd name="T49" fmla="*/ 0 h 199"/>
                <a:gd name="T50" fmla="*/ 0 w 530"/>
                <a:gd name="T51" fmla="*/ 0 h 199"/>
                <a:gd name="T52" fmla="*/ 0 w 530"/>
                <a:gd name="T53" fmla="*/ 0 h 199"/>
                <a:gd name="T54" fmla="*/ 0 w 530"/>
                <a:gd name="T55" fmla="*/ 0 h 199"/>
                <a:gd name="T56" fmla="*/ 0 w 530"/>
                <a:gd name="T57" fmla="*/ 0 h 199"/>
                <a:gd name="T58" fmla="*/ 0 w 530"/>
                <a:gd name="T59" fmla="*/ 0 h 199"/>
                <a:gd name="T60" fmla="*/ 0 w 530"/>
                <a:gd name="T61" fmla="*/ 0 h 199"/>
                <a:gd name="T62" fmla="*/ 0 w 530"/>
                <a:gd name="T63" fmla="*/ 0 h 199"/>
                <a:gd name="T64" fmla="*/ 0 w 530"/>
                <a:gd name="T65" fmla="*/ 0 h 199"/>
                <a:gd name="T66" fmla="*/ 0 w 530"/>
                <a:gd name="T67" fmla="*/ 0 h 199"/>
                <a:gd name="T68" fmla="*/ 0 w 530"/>
                <a:gd name="T69" fmla="*/ 0 h 199"/>
                <a:gd name="T70" fmla="*/ 0 w 530"/>
                <a:gd name="T71" fmla="*/ 0 h 199"/>
                <a:gd name="T72" fmla="*/ 0 w 530"/>
                <a:gd name="T73" fmla="*/ 0 h 199"/>
                <a:gd name="T74" fmla="*/ 0 w 530"/>
                <a:gd name="T75" fmla="*/ 0 h 199"/>
                <a:gd name="T76" fmla="*/ 0 w 530"/>
                <a:gd name="T77" fmla="*/ 0 h 199"/>
                <a:gd name="T78" fmla="*/ 0 w 530"/>
                <a:gd name="T79" fmla="*/ 0 h 199"/>
                <a:gd name="T80" fmla="*/ 0 w 530"/>
                <a:gd name="T81" fmla="*/ 0 h 199"/>
                <a:gd name="T82" fmla="*/ 0 w 530"/>
                <a:gd name="T83" fmla="*/ 0 h 199"/>
                <a:gd name="T84" fmla="*/ 0 w 530"/>
                <a:gd name="T85" fmla="*/ 0 h 199"/>
                <a:gd name="T86" fmla="*/ 0 w 530"/>
                <a:gd name="T87" fmla="*/ 0 h 199"/>
                <a:gd name="T88" fmla="*/ 0 w 530"/>
                <a:gd name="T89" fmla="*/ 0 h 199"/>
                <a:gd name="T90" fmla="*/ 0 w 530"/>
                <a:gd name="T91" fmla="*/ 0 h 199"/>
                <a:gd name="T92" fmla="*/ 0 w 530"/>
                <a:gd name="T93" fmla="*/ 0 h 199"/>
                <a:gd name="T94" fmla="*/ 0 w 530"/>
                <a:gd name="T95" fmla="*/ 0 h 199"/>
                <a:gd name="T96" fmla="*/ 0 w 530"/>
                <a:gd name="T97" fmla="*/ 0 h 199"/>
                <a:gd name="T98" fmla="*/ 0 w 530"/>
                <a:gd name="T99" fmla="*/ 0 h 199"/>
                <a:gd name="T100" fmla="*/ 0 w 530"/>
                <a:gd name="T101" fmla="*/ 0 h 199"/>
                <a:gd name="T102" fmla="*/ 0 w 530"/>
                <a:gd name="T103" fmla="*/ 0 h 199"/>
                <a:gd name="T104" fmla="*/ 0 w 530"/>
                <a:gd name="T105" fmla="*/ 0 h 199"/>
                <a:gd name="T106" fmla="*/ 0 w 530"/>
                <a:gd name="T107" fmla="*/ 0 h 199"/>
                <a:gd name="T108" fmla="*/ 0 w 530"/>
                <a:gd name="T109" fmla="*/ 0 h 199"/>
                <a:gd name="T110" fmla="*/ 0 w 530"/>
                <a:gd name="T111" fmla="*/ 0 h 199"/>
                <a:gd name="T112" fmla="*/ 0 w 530"/>
                <a:gd name="T113" fmla="*/ 0 h 1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199"/>
                <a:gd name="T173" fmla="*/ 530 w 530"/>
                <a:gd name="T174" fmla="*/ 199 h 1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199">
                  <a:moveTo>
                    <a:pt x="25" y="0"/>
                  </a:moveTo>
                  <a:lnTo>
                    <a:pt x="240" y="27"/>
                  </a:lnTo>
                  <a:lnTo>
                    <a:pt x="263" y="31"/>
                  </a:lnTo>
                  <a:lnTo>
                    <a:pt x="289" y="37"/>
                  </a:lnTo>
                  <a:lnTo>
                    <a:pt x="314" y="44"/>
                  </a:lnTo>
                  <a:lnTo>
                    <a:pt x="338" y="51"/>
                  </a:lnTo>
                  <a:lnTo>
                    <a:pt x="363" y="58"/>
                  </a:lnTo>
                  <a:lnTo>
                    <a:pt x="388" y="64"/>
                  </a:lnTo>
                  <a:lnTo>
                    <a:pt x="411" y="71"/>
                  </a:lnTo>
                  <a:lnTo>
                    <a:pt x="432" y="78"/>
                  </a:lnTo>
                  <a:lnTo>
                    <a:pt x="453" y="85"/>
                  </a:lnTo>
                  <a:lnTo>
                    <a:pt x="472" y="91"/>
                  </a:lnTo>
                  <a:lnTo>
                    <a:pt x="489" y="97"/>
                  </a:lnTo>
                  <a:lnTo>
                    <a:pt x="503" y="101"/>
                  </a:lnTo>
                  <a:lnTo>
                    <a:pt x="523" y="108"/>
                  </a:lnTo>
                  <a:lnTo>
                    <a:pt x="530" y="110"/>
                  </a:lnTo>
                  <a:lnTo>
                    <a:pt x="480" y="199"/>
                  </a:lnTo>
                  <a:lnTo>
                    <a:pt x="475" y="195"/>
                  </a:lnTo>
                  <a:lnTo>
                    <a:pt x="469" y="192"/>
                  </a:lnTo>
                  <a:lnTo>
                    <a:pt x="462" y="187"/>
                  </a:lnTo>
                  <a:lnTo>
                    <a:pt x="452" y="182"/>
                  </a:lnTo>
                  <a:lnTo>
                    <a:pt x="440" y="176"/>
                  </a:lnTo>
                  <a:lnTo>
                    <a:pt x="428" y="168"/>
                  </a:lnTo>
                  <a:lnTo>
                    <a:pt x="421" y="164"/>
                  </a:lnTo>
                  <a:lnTo>
                    <a:pt x="413" y="161"/>
                  </a:lnTo>
                  <a:lnTo>
                    <a:pt x="405" y="156"/>
                  </a:lnTo>
                  <a:lnTo>
                    <a:pt x="397" y="152"/>
                  </a:lnTo>
                  <a:lnTo>
                    <a:pt x="389" y="147"/>
                  </a:lnTo>
                  <a:lnTo>
                    <a:pt x="381" y="144"/>
                  </a:lnTo>
                  <a:lnTo>
                    <a:pt x="371" y="139"/>
                  </a:lnTo>
                  <a:lnTo>
                    <a:pt x="361" y="135"/>
                  </a:lnTo>
                  <a:lnTo>
                    <a:pt x="352" y="130"/>
                  </a:lnTo>
                  <a:lnTo>
                    <a:pt x="343" y="125"/>
                  </a:lnTo>
                  <a:lnTo>
                    <a:pt x="332" y="121"/>
                  </a:lnTo>
                  <a:lnTo>
                    <a:pt x="322" y="116"/>
                  </a:lnTo>
                  <a:lnTo>
                    <a:pt x="312" y="112"/>
                  </a:lnTo>
                  <a:lnTo>
                    <a:pt x="301" y="107"/>
                  </a:lnTo>
                  <a:lnTo>
                    <a:pt x="290" y="102"/>
                  </a:lnTo>
                  <a:lnTo>
                    <a:pt x="279" y="98"/>
                  </a:lnTo>
                  <a:lnTo>
                    <a:pt x="268" y="93"/>
                  </a:lnTo>
                  <a:lnTo>
                    <a:pt x="256" y="90"/>
                  </a:lnTo>
                  <a:lnTo>
                    <a:pt x="245" y="85"/>
                  </a:lnTo>
                  <a:lnTo>
                    <a:pt x="235" y="82"/>
                  </a:lnTo>
                  <a:lnTo>
                    <a:pt x="223" y="77"/>
                  </a:lnTo>
                  <a:lnTo>
                    <a:pt x="212" y="74"/>
                  </a:lnTo>
                  <a:lnTo>
                    <a:pt x="189" y="67"/>
                  </a:lnTo>
                  <a:lnTo>
                    <a:pt x="166" y="60"/>
                  </a:lnTo>
                  <a:lnTo>
                    <a:pt x="144" y="54"/>
                  </a:lnTo>
                  <a:lnTo>
                    <a:pt x="123" y="48"/>
                  </a:lnTo>
                  <a:lnTo>
                    <a:pt x="102" y="44"/>
                  </a:lnTo>
                  <a:lnTo>
                    <a:pt x="84" y="39"/>
                  </a:lnTo>
                  <a:lnTo>
                    <a:pt x="65" y="35"/>
                  </a:lnTo>
                  <a:lnTo>
                    <a:pt x="49" y="31"/>
                  </a:lnTo>
                  <a:lnTo>
                    <a:pt x="23" y="27"/>
                  </a:lnTo>
                  <a:lnTo>
                    <a:pt x="0" y="22"/>
                  </a:lnTo>
                  <a:lnTo>
                    <a:pt x="25" y="0"/>
                  </a:lnTo>
                  <a:close/>
                </a:path>
              </a:pathLst>
            </a:custGeom>
            <a:solidFill>
              <a:srgbClr val="4A9E4A"/>
            </a:solidFill>
            <a:ln w="9525">
              <a:noFill/>
              <a:round/>
              <a:headEnd/>
              <a:tailEnd/>
            </a:ln>
          </p:spPr>
          <p:txBody>
            <a:bodyPr/>
            <a:lstStyle/>
            <a:p>
              <a:endParaRPr lang="en-US"/>
            </a:p>
          </p:txBody>
        </p:sp>
        <p:sp>
          <p:nvSpPr>
            <p:cNvPr id="52259" name="Freeform 66"/>
            <p:cNvSpPr>
              <a:spLocks/>
            </p:cNvSpPr>
            <p:nvPr/>
          </p:nvSpPr>
          <p:spPr bwMode="auto">
            <a:xfrm>
              <a:off x="3004" y="2093"/>
              <a:ext cx="399" cy="89"/>
            </a:xfrm>
            <a:custGeom>
              <a:avLst/>
              <a:gdLst>
                <a:gd name="T0" fmla="*/ 0 w 2787"/>
                <a:gd name="T1" fmla="*/ 0 h 622"/>
                <a:gd name="T2" fmla="*/ 0 w 2787"/>
                <a:gd name="T3" fmla="*/ 0 h 622"/>
                <a:gd name="T4" fmla="*/ 0 w 2787"/>
                <a:gd name="T5" fmla="*/ 0 h 622"/>
                <a:gd name="T6" fmla="*/ 0 w 2787"/>
                <a:gd name="T7" fmla="*/ 0 h 622"/>
                <a:gd name="T8" fmla="*/ 0 w 2787"/>
                <a:gd name="T9" fmla="*/ 0 h 622"/>
                <a:gd name="T10" fmla="*/ 0 w 2787"/>
                <a:gd name="T11" fmla="*/ 0 h 622"/>
                <a:gd name="T12" fmla="*/ 0 w 2787"/>
                <a:gd name="T13" fmla="*/ 0 h 622"/>
                <a:gd name="T14" fmla="*/ 0 60000 65536"/>
                <a:gd name="T15" fmla="*/ 0 60000 65536"/>
                <a:gd name="T16" fmla="*/ 0 60000 65536"/>
                <a:gd name="T17" fmla="*/ 0 60000 65536"/>
                <a:gd name="T18" fmla="*/ 0 60000 65536"/>
                <a:gd name="T19" fmla="*/ 0 60000 65536"/>
                <a:gd name="T20" fmla="*/ 0 60000 65536"/>
                <a:gd name="T21" fmla="*/ 0 w 2787"/>
                <a:gd name="T22" fmla="*/ 0 h 622"/>
                <a:gd name="T23" fmla="*/ 2787 w 2787"/>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7" h="622">
                  <a:moveTo>
                    <a:pt x="245" y="0"/>
                  </a:moveTo>
                  <a:lnTo>
                    <a:pt x="2362" y="257"/>
                  </a:lnTo>
                  <a:lnTo>
                    <a:pt x="2787" y="349"/>
                  </a:lnTo>
                  <a:lnTo>
                    <a:pt x="2635" y="622"/>
                  </a:lnTo>
                  <a:lnTo>
                    <a:pt x="0" y="551"/>
                  </a:lnTo>
                  <a:lnTo>
                    <a:pt x="245" y="0"/>
                  </a:lnTo>
                  <a:close/>
                </a:path>
              </a:pathLst>
            </a:custGeom>
            <a:solidFill>
              <a:srgbClr val="FFE500"/>
            </a:solidFill>
            <a:ln w="9525">
              <a:noFill/>
              <a:round/>
              <a:headEnd/>
              <a:tailEnd/>
            </a:ln>
          </p:spPr>
          <p:txBody>
            <a:bodyPr/>
            <a:lstStyle/>
            <a:p>
              <a:endParaRPr lang="en-US"/>
            </a:p>
          </p:txBody>
        </p:sp>
        <p:sp>
          <p:nvSpPr>
            <p:cNvPr id="52260" name="Freeform 67"/>
            <p:cNvSpPr>
              <a:spLocks/>
            </p:cNvSpPr>
            <p:nvPr/>
          </p:nvSpPr>
          <p:spPr bwMode="auto">
            <a:xfrm>
              <a:off x="3174" y="2045"/>
              <a:ext cx="214" cy="83"/>
            </a:xfrm>
            <a:custGeom>
              <a:avLst/>
              <a:gdLst>
                <a:gd name="T0" fmla="*/ 0 w 1495"/>
                <a:gd name="T1" fmla="*/ 0 h 581"/>
                <a:gd name="T2" fmla="*/ 0 w 1495"/>
                <a:gd name="T3" fmla="*/ 0 h 581"/>
                <a:gd name="T4" fmla="*/ 0 w 1495"/>
                <a:gd name="T5" fmla="*/ 0 h 581"/>
                <a:gd name="T6" fmla="*/ 0 w 1495"/>
                <a:gd name="T7" fmla="*/ 0 h 581"/>
                <a:gd name="T8" fmla="*/ 0 w 1495"/>
                <a:gd name="T9" fmla="*/ 0 h 581"/>
                <a:gd name="T10" fmla="*/ 0 w 1495"/>
                <a:gd name="T11" fmla="*/ 0 h 581"/>
                <a:gd name="T12" fmla="*/ 0 w 1495"/>
                <a:gd name="T13" fmla="*/ 0 h 581"/>
                <a:gd name="T14" fmla="*/ 0 w 1495"/>
                <a:gd name="T15" fmla="*/ 0 h 581"/>
                <a:gd name="T16" fmla="*/ 0 w 1495"/>
                <a:gd name="T17" fmla="*/ 0 h 581"/>
                <a:gd name="T18" fmla="*/ 0 w 1495"/>
                <a:gd name="T19" fmla="*/ 0 h 581"/>
                <a:gd name="T20" fmla="*/ 0 w 1495"/>
                <a:gd name="T21" fmla="*/ 0 h 581"/>
                <a:gd name="T22" fmla="*/ 0 w 1495"/>
                <a:gd name="T23" fmla="*/ 0 h 581"/>
                <a:gd name="T24" fmla="*/ 0 w 1495"/>
                <a:gd name="T25" fmla="*/ 0 h 581"/>
                <a:gd name="T26" fmla="*/ 0 w 1495"/>
                <a:gd name="T27" fmla="*/ 0 h 581"/>
                <a:gd name="T28" fmla="*/ 0 w 1495"/>
                <a:gd name="T29" fmla="*/ 0 h 581"/>
                <a:gd name="T30" fmla="*/ 0 w 1495"/>
                <a:gd name="T31" fmla="*/ 0 h 5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5"/>
                <a:gd name="T49" fmla="*/ 0 h 581"/>
                <a:gd name="T50" fmla="*/ 1495 w 1495"/>
                <a:gd name="T51" fmla="*/ 581 h 5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5" h="581">
                  <a:moveTo>
                    <a:pt x="0" y="438"/>
                  </a:moveTo>
                  <a:lnTo>
                    <a:pt x="618" y="84"/>
                  </a:lnTo>
                  <a:lnTo>
                    <a:pt x="842" y="15"/>
                  </a:lnTo>
                  <a:lnTo>
                    <a:pt x="1119" y="0"/>
                  </a:lnTo>
                  <a:lnTo>
                    <a:pt x="1230" y="6"/>
                  </a:lnTo>
                  <a:lnTo>
                    <a:pt x="1307" y="12"/>
                  </a:lnTo>
                  <a:lnTo>
                    <a:pt x="1387" y="23"/>
                  </a:lnTo>
                  <a:lnTo>
                    <a:pt x="1409" y="29"/>
                  </a:lnTo>
                  <a:lnTo>
                    <a:pt x="1429" y="33"/>
                  </a:lnTo>
                  <a:lnTo>
                    <a:pt x="1455" y="37"/>
                  </a:lnTo>
                  <a:lnTo>
                    <a:pt x="1495" y="39"/>
                  </a:lnTo>
                  <a:lnTo>
                    <a:pt x="1296" y="273"/>
                  </a:lnTo>
                  <a:lnTo>
                    <a:pt x="1099" y="581"/>
                  </a:lnTo>
                  <a:lnTo>
                    <a:pt x="577" y="543"/>
                  </a:lnTo>
                  <a:lnTo>
                    <a:pt x="0" y="438"/>
                  </a:lnTo>
                  <a:close/>
                </a:path>
              </a:pathLst>
            </a:custGeom>
            <a:solidFill>
              <a:srgbClr val="757833"/>
            </a:solidFill>
            <a:ln w="9525">
              <a:noFill/>
              <a:round/>
              <a:headEnd/>
              <a:tailEnd/>
            </a:ln>
          </p:spPr>
          <p:txBody>
            <a:bodyPr/>
            <a:lstStyle/>
            <a:p>
              <a:endParaRPr lang="en-US"/>
            </a:p>
          </p:txBody>
        </p:sp>
        <p:sp>
          <p:nvSpPr>
            <p:cNvPr id="52261" name="Freeform 68"/>
            <p:cNvSpPr>
              <a:spLocks/>
            </p:cNvSpPr>
            <p:nvPr/>
          </p:nvSpPr>
          <p:spPr bwMode="auto">
            <a:xfrm>
              <a:off x="3235" y="2050"/>
              <a:ext cx="80" cy="64"/>
            </a:xfrm>
            <a:custGeom>
              <a:avLst/>
              <a:gdLst>
                <a:gd name="T0" fmla="*/ 0 w 562"/>
                <a:gd name="T1" fmla="*/ 0 h 445"/>
                <a:gd name="T2" fmla="*/ 0 w 562"/>
                <a:gd name="T3" fmla="*/ 0 h 445"/>
                <a:gd name="T4" fmla="*/ 0 w 562"/>
                <a:gd name="T5" fmla="*/ 0 h 445"/>
                <a:gd name="T6" fmla="*/ 0 w 562"/>
                <a:gd name="T7" fmla="*/ 0 h 445"/>
                <a:gd name="T8" fmla="*/ 0 w 562"/>
                <a:gd name="T9" fmla="*/ 0 h 445"/>
                <a:gd name="T10" fmla="*/ 0 w 562"/>
                <a:gd name="T11" fmla="*/ 0 h 445"/>
                <a:gd name="T12" fmla="*/ 0 w 562"/>
                <a:gd name="T13" fmla="*/ 0 h 445"/>
                <a:gd name="T14" fmla="*/ 0 w 562"/>
                <a:gd name="T15" fmla="*/ 0 h 445"/>
                <a:gd name="T16" fmla="*/ 0 w 562"/>
                <a:gd name="T17" fmla="*/ 0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2"/>
                <a:gd name="T28" fmla="*/ 0 h 445"/>
                <a:gd name="T29" fmla="*/ 562 w 562"/>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2" h="445">
                  <a:moveTo>
                    <a:pt x="416" y="54"/>
                  </a:moveTo>
                  <a:lnTo>
                    <a:pt x="503" y="5"/>
                  </a:lnTo>
                  <a:lnTo>
                    <a:pt x="562" y="0"/>
                  </a:lnTo>
                  <a:lnTo>
                    <a:pt x="325" y="201"/>
                  </a:lnTo>
                  <a:lnTo>
                    <a:pt x="59" y="445"/>
                  </a:lnTo>
                  <a:lnTo>
                    <a:pt x="0" y="440"/>
                  </a:lnTo>
                  <a:lnTo>
                    <a:pt x="305" y="163"/>
                  </a:lnTo>
                  <a:lnTo>
                    <a:pt x="416" y="54"/>
                  </a:lnTo>
                  <a:close/>
                </a:path>
              </a:pathLst>
            </a:custGeom>
            <a:solidFill>
              <a:srgbClr val="9CB366"/>
            </a:solidFill>
            <a:ln w="9525">
              <a:noFill/>
              <a:round/>
              <a:headEnd/>
              <a:tailEnd/>
            </a:ln>
          </p:spPr>
          <p:txBody>
            <a:bodyPr/>
            <a:lstStyle/>
            <a:p>
              <a:endParaRPr lang="en-US"/>
            </a:p>
          </p:txBody>
        </p:sp>
        <p:sp>
          <p:nvSpPr>
            <p:cNvPr id="52262" name="Freeform 69"/>
            <p:cNvSpPr>
              <a:spLocks/>
            </p:cNvSpPr>
            <p:nvPr/>
          </p:nvSpPr>
          <p:spPr bwMode="auto">
            <a:xfrm>
              <a:off x="3253" y="2051"/>
              <a:ext cx="78" cy="66"/>
            </a:xfrm>
            <a:custGeom>
              <a:avLst/>
              <a:gdLst>
                <a:gd name="T0" fmla="*/ 0 w 549"/>
                <a:gd name="T1" fmla="*/ 0 h 458"/>
                <a:gd name="T2" fmla="*/ 0 w 549"/>
                <a:gd name="T3" fmla="*/ 0 h 458"/>
                <a:gd name="T4" fmla="*/ 0 w 549"/>
                <a:gd name="T5" fmla="*/ 0 h 458"/>
                <a:gd name="T6" fmla="*/ 0 w 549"/>
                <a:gd name="T7" fmla="*/ 0 h 458"/>
                <a:gd name="T8" fmla="*/ 0 w 549"/>
                <a:gd name="T9" fmla="*/ 0 h 458"/>
                <a:gd name="T10" fmla="*/ 0 w 549"/>
                <a:gd name="T11" fmla="*/ 0 h 458"/>
                <a:gd name="T12" fmla="*/ 0 w 549"/>
                <a:gd name="T13" fmla="*/ 0 h 458"/>
                <a:gd name="T14" fmla="*/ 0 w 549"/>
                <a:gd name="T15" fmla="*/ 0 h 458"/>
                <a:gd name="T16" fmla="*/ 0 w 549"/>
                <a:gd name="T17" fmla="*/ 0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9"/>
                <a:gd name="T28" fmla="*/ 0 h 458"/>
                <a:gd name="T29" fmla="*/ 549 w 549"/>
                <a:gd name="T30" fmla="*/ 458 h 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9" h="458">
                  <a:moveTo>
                    <a:pt x="404" y="56"/>
                  </a:moveTo>
                  <a:lnTo>
                    <a:pt x="489" y="5"/>
                  </a:lnTo>
                  <a:lnTo>
                    <a:pt x="549" y="0"/>
                  </a:lnTo>
                  <a:lnTo>
                    <a:pt x="318" y="206"/>
                  </a:lnTo>
                  <a:lnTo>
                    <a:pt x="59" y="458"/>
                  </a:lnTo>
                  <a:lnTo>
                    <a:pt x="0" y="452"/>
                  </a:lnTo>
                  <a:lnTo>
                    <a:pt x="297" y="167"/>
                  </a:lnTo>
                  <a:lnTo>
                    <a:pt x="404" y="56"/>
                  </a:lnTo>
                  <a:close/>
                </a:path>
              </a:pathLst>
            </a:custGeom>
            <a:solidFill>
              <a:srgbClr val="9CB366"/>
            </a:solidFill>
            <a:ln w="9525">
              <a:noFill/>
              <a:round/>
              <a:headEnd/>
              <a:tailEnd/>
            </a:ln>
          </p:spPr>
          <p:txBody>
            <a:bodyPr/>
            <a:lstStyle/>
            <a:p>
              <a:endParaRPr lang="en-US"/>
            </a:p>
          </p:txBody>
        </p:sp>
        <p:sp>
          <p:nvSpPr>
            <p:cNvPr id="52263" name="Freeform 70"/>
            <p:cNvSpPr>
              <a:spLocks/>
            </p:cNvSpPr>
            <p:nvPr/>
          </p:nvSpPr>
          <p:spPr bwMode="auto">
            <a:xfrm>
              <a:off x="3271" y="2052"/>
              <a:ext cx="76" cy="68"/>
            </a:xfrm>
            <a:custGeom>
              <a:avLst/>
              <a:gdLst>
                <a:gd name="T0" fmla="*/ 0 w 535"/>
                <a:gd name="T1" fmla="*/ 0 h 471"/>
                <a:gd name="T2" fmla="*/ 0 w 535"/>
                <a:gd name="T3" fmla="*/ 0 h 471"/>
                <a:gd name="T4" fmla="*/ 0 w 535"/>
                <a:gd name="T5" fmla="*/ 0 h 471"/>
                <a:gd name="T6" fmla="*/ 0 w 535"/>
                <a:gd name="T7" fmla="*/ 0 h 471"/>
                <a:gd name="T8" fmla="*/ 0 w 535"/>
                <a:gd name="T9" fmla="*/ 0 h 471"/>
                <a:gd name="T10" fmla="*/ 0 w 535"/>
                <a:gd name="T11" fmla="*/ 0 h 471"/>
                <a:gd name="T12" fmla="*/ 0 w 535"/>
                <a:gd name="T13" fmla="*/ 0 h 471"/>
                <a:gd name="T14" fmla="*/ 0 w 535"/>
                <a:gd name="T15" fmla="*/ 0 h 471"/>
                <a:gd name="T16" fmla="*/ 0 w 535"/>
                <a:gd name="T17" fmla="*/ 0 h 4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5"/>
                <a:gd name="T28" fmla="*/ 0 h 471"/>
                <a:gd name="T29" fmla="*/ 535 w 535"/>
                <a:gd name="T30" fmla="*/ 471 h 4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5" h="471">
                  <a:moveTo>
                    <a:pt x="391" y="57"/>
                  </a:moveTo>
                  <a:lnTo>
                    <a:pt x="475" y="5"/>
                  </a:lnTo>
                  <a:lnTo>
                    <a:pt x="535" y="0"/>
                  </a:lnTo>
                  <a:lnTo>
                    <a:pt x="309" y="212"/>
                  </a:lnTo>
                  <a:lnTo>
                    <a:pt x="58" y="471"/>
                  </a:lnTo>
                  <a:lnTo>
                    <a:pt x="0" y="465"/>
                  </a:lnTo>
                  <a:lnTo>
                    <a:pt x="287" y="171"/>
                  </a:lnTo>
                  <a:lnTo>
                    <a:pt x="391" y="57"/>
                  </a:lnTo>
                  <a:close/>
                </a:path>
              </a:pathLst>
            </a:custGeom>
            <a:solidFill>
              <a:srgbClr val="9CB366"/>
            </a:solidFill>
            <a:ln w="9525">
              <a:noFill/>
              <a:round/>
              <a:headEnd/>
              <a:tailEnd/>
            </a:ln>
          </p:spPr>
          <p:txBody>
            <a:bodyPr/>
            <a:lstStyle/>
            <a:p>
              <a:endParaRPr lang="en-US"/>
            </a:p>
          </p:txBody>
        </p:sp>
        <p:sp>
          <p:nvSpPr>
            <p:cNvPr id="52264" name="Freeform 71"/>
            <p:cNvSpPr>
              <a:spLocks/>
            </p:cNvSpPr>
            <p:nvPr/>
          </p:nvSpPr>
          <p:spPr bwMode="auto">
            <a:xfrm>
              <a:off x="3290" y="2052"/>
              <a:ext cx="74" cy="69"/>
            </a:xfrm>
            <a:custGeom>
              <a:avLst/>
              <a:gdLst>
                <a:gd name="T0" fmla="*/ 0 w 520"/>
                <a:gd name="T1" fmla="*/ 0 h 483"/>
                <a:gd name="T2" fmla="*/ 0 w 520"/>
                <a:gd name="T3" fmla="*/ 0 h 483"/>
                <a:gd name="T4" fmla="*/ 0 w 520"/>
                <a:gd name="T5" fmla="*/ 0 h 483"/>
                <a:gd name="T6" fmla="*/ 0 w 520"/>
                <a:gd name="T7" fmla="*/ 0 h 483"/>
                <a:gd name="T8" fmla="*/ 0 w 520"/>
                <a:gd name="T9" fmla="*/ 0 h 483"/>
                <a:gd name="T10" fmla="*/ 0 w 520"/>
                <a:gd name="T11" fmla="*/ 0 h 483"/>
                <a:gd name="T12" fmla="*/ 0 w 520"/>
                <a:gd name="T13" fmla="*/ 0 h 483"/>
                <a:gd name="T14" fmla="*/ 0 w 520"/>
                <a:gd name="T15" fmla="*/ 0 h 483"/>
                <a:gd name="T16" fmla="*/ 0 w 520"/>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0"/>
                <a:gd name="T28" fmla="*/ 0 h 483"/>
                <a:gd name="T29" fmla="*/ 520 w 520"/>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0" h="483">
                  <a:moveTo>
                    <a:pt x="378" y="60"/>
                  </a:moveTo>
                  <a:lnTo>
                    <a:pt x="461" y="7"/>
                  </a:lnTo>
                  <a:lnTo>
                    <a:pt x="520" y="0"/>
                  </a:lnTo>
                  <a:lnTo>
                    <a:pt x="301" y="218"/>
                  </a:lnTo>
                  <a:lnTo>
                    <a:pt x="59" y="483"/>
                  </a:lnTo>
                  <a:lnTo>
                    <a:pt x="0" y="478"/>
                  </a:lnTo>
                  <a:lnTo>
                    <a:pt x="278" y="177"/>
                  </a:lnTo>
                  <a:lnTo>
                    <a:pt x="378" y="60"/>
                  </a:lnTo>
                  <a:close/>
                </a:path>
              </a:pathLst>
            </a:custGeom>
            <a:solidFill>
              <a:srgbClr val="9CB366"/>
            </a:solidFill>
            <a:ln w="9525">
              <a:noFill/>
              <a:round/>
              <a:headEnd/>
              <a:tailEnd/>
            </a:ln>
          </p:spPr>
          <p:txBody>
            <a:bodyPr/>
            <a:lstStyle/>
            <a:p>
              <a:endParaRPr lang="en-US"/>
            </a:p>
          </p:txBody>
        </p:sp>
        <p:sp>
          <p:nvSpPr>
            <p:cNvPr id="52265" name="Freeform 72"/>
            <p:cNvSpPr>
              <a:spLocks/>
            </p:cNvSpPr>
            <p:nvPr/>
          </p:nvSpPr>
          <p:spPr bwMode="auto">
            <a:xfrm>
              <a:off x="3313" y="2053"/>
              <a:ext cx="71" cy="71"/>
            </a:xfrm>
            <a:custGeom>
              <a:avLst/>
              <a:gdLst>
                <a:gd name="T0" fmla="*/ 0 w 502"/>
                <a:gd name="T1" fmla="*/ 0 h 500"/>
                <a:gd name="T2" fmla="*/ 0 w 502"/>
                <a:gd name="T3" fmla="*/ 0 h 500"/>
                <a:gd name="T4" fmla="*/ 0 w 502"/>
                <a:gd name="T5" fmla="*/ 0 h 500"/>
                <a:gd name="T6" fmla="*/ 0 w 502"/>
                <a:gd name="T7" fmla="*/ 0 h 500"/>
                <a:gd name="T8" fmla="*/ 0 w 502"/>
                <a:gd name="T9" fmla="*/ 0 h 500"/>
                <a:gd name="T10" fmla="*/ 0 w 502"/>
                <a:gd name="T11" fmla="*/ 0 h 500"/>
                <a:gd name="T12" fmla="*/ 0 w 502"/>
                <a:gd name="T13" fmla="*/ 0 h 500"/>
                <a:gd name="T14" fmla="*/ 0 w 502"/>
                <a:gd name="T15" fmla="*/ 0 h 500"/>
                <a:gd name="T16" fmla="*/ 0 w 502"/>
                <a:gd name="T17" fmla="*/ 0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
                <a:gd name="T28" fmla="*/ 0 h 500"/>
                <a:gd name="T29" fmla="*/ 502 w 502"/>
                <a:gd name="T30" fmla="*/ 500 h 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 h="500">
                  <a:moveTo>
                    <a:pt x="363" y="62"/>
                  </a:moveTo>
                  <a:lnTo>
                    <a:pt x="444" y="7"/>
                  </a:lnTo>
                  <a:lnTo>
                    <a:pt x="502" y="0"/>
                  </a:lnTo>
                  <a:lnTo>
                    <a:pt x="292" y="225"/>
                  </a:lnTo>
                  <a:lnTo>
                    <a:pt x="60" y="500"/>
                  </a:lnTo>
                  <a:lnTo>
                    <a:pt x="0" y="494"/>
                  </a:lnTo>
                  <a:lnTo>
                    <a:pt x="268" y="183"/>
                  </a:lnTo>
                  <a:lnTo>
                    <a:pt x="363" y="62"/>
                  </a:lnTo>
                  <a:close/>
                </a:path>
              </a:pathLst>
            </a:custGeom>
            <a:solidFill>
              <a:srgbClr val="9CB366"/>
            </a:solidFill>
            <a:ln w="9525">
              <a:noFill/>
              <a:round/>
              <a:headEnd/>
              <a:tailEnd/>
            </a:ln>
          </p:spPr>
          <p:txBody>
            <a:bodyPr/>
            <a:lstStyle/>
            <a:p>
              <a:endParaRPr lang="en-US"/>
            </a:p>
          </p:txBody>
        </p:sp>
        <p:sp>
          <p:nvSpPr>
            <p:cNvPr id="52266" name="Freeform 73"/>
            <p:cNvSpPr>
              <a:spLocks/>
            </p:cNvSpPr>
            <p:nvPr/>
          </p:nvSpPr>
          <p:spPr bwMode="auto">
            <a:xfrm>
              <a:off x="3217" y="2049"/>
              <a:ext cx="82" cy="62"/>
            </a:xfrm>
            <a:custGeom>
              <a:avLst/>
              <a:gdLst>
                <a:gd name="T0" fmla="*/ 0 w 576"/>
                <a:gd name="T1" fmla="*/ 0 h 434"/>
                <a:gd name="T2" fmla="*/ 0 w 576"/>
                <a:gd name="T3" fmla="*/ 0 h 434"/>
                <a:gd name="T4" fmla="*/ 0 w 576"/>
                <a:gd name="T5" fmla="*/ 0 h 434"/>
                <a:gd name="T6" fmla="*/ 0 w 576"/>
                <a:gd name="T7" fmla="*/ 0 h 434"/>
                <a:gd name="T8" fmla="*/ 0 w 576"/>
                <a:gd name="T9" fmla="*/ 0 h 434"/>
                <a:gd name="T10" fmla="*/ 0 w 576"/>
                <a:gd name="T11" fmla="*/ 0 h 434"/>
                <a:gd name="T12" fmla="*/ 0 w 576"/>
                <a:gd name="T13" fmla="*/ 0 h 434"/>
                <a:gd name="T14" fmla="*/ 0 w 576"/>
                <a:gd name="T15" fmla="*/ 0 h 434"/>
                <a:gd name="T16" fmla="*/ 0 w 576"/>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434"/>
                <a:gd name="T29" fmla="*/ 576 w 576"/>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434">
                  <a:moveTo>
                    <a:pt x="428" y="53"/>
                  </a:moveTo>
                  <a:lnTo>
                    <a:pt x="516" y="6"/>
                  </a:lnTo>
                  <a:lnTo>
                    <a:pt x="576" y="0"/>
                  </a:lnTo>
                  <a:lnTo>
                    <a:pt x="333" y="196"/>
                  </a:lnTo>
                  <a:lnTo>
                    <a:pt x="59" y="434"/>
                  </a:lnTo>
                  <a:lnTo>
                    <a:pt x="0" y="428"/>
                  </a:lnTo>
                  <a:lnTo>
                    <a:pt x="314" y="158"/>
                  </a:lnTo>
                  <a:lnTo>
                    <a:pt x="428" y="53"/>
                  </a:lnTo>
                  <a:close/>
                </a:path>
              </a:pathLst>
            </a:custGeom>
            <a:solidFill>
              <a:srgbClr val="9CB366"/>
            </a:solidFill>
            <a:ln w="9525">
              <a:noFill/>
              <a:round/>
              <a:headEnd/>
              <a:tailEnd/>
            </a:ln>
          </p:spPr>
          <p:txBody>
            <a:bodyPr/>
            <a:lstStyle/>
            <a:p>
              <a:endParaRPr lang="en-US"/>
            </a:p>
          </p:txBody>
        </p:sp>
        <p:sp>
          <p:nvSpPr>
            <p:cNvPr id="52267" name="Freeform 74"/>
            <p:cNvSpPr>
              <a:spLocks/>
            </p:cNvSpPr>
            <p:nvPr/>
          </p:nvSpPr>
          <p:spPr bwMode="auto">
            <a:xfrm>
              <a:off x="3019" y="2031"/>
              <a:ext cx="98" cy="138"/>
            </a:xfrm>
            <a:custGeom>
              <a:avLst/>
              <a:gdLst>
                <a:gd name="T0" fmla="*/ 0 w 688"/>
                <a:gd name="T1" fmla="*/ 0 h 969"/>
                <a:gd name="T2" fmla="*/ 0 w 688"/>
                <a:gd name="T3" fmla="*/ 0 h 969"/>
                <a:gd name="T4" fmla="*/ 0 w 688"/>
                <a:gd name="T5" fmla="*/ 0 h 969"/>
                <a:gd name="T6" fmla="*/ 0 w 688"/>
                <a:gd name="T7" fmla="*/ 0 h 969"/>
                <a:gd name="T8" fmla="*/ 0 w 688"/>
                <a:gd name="T9" fmla="*/ 0 h 969"/>
                <a:gd name="T10" fmla="*/ 0 w 688"/>
                <a:gd name="T11" fmla="*/ 0 h 969"/>
                <a:gd name="T12" fmla="*/ 0 w 688"/>
                <a:gd name="T13" fmla="*/ 0 h 969"/>
                <a:gd name="T14" fmla="*/ 0 w 688"/>
                <a:gd name="T15" fmla="*/ 0 h 969"/>
                <a:gd name="T16" fmla="*/ 0 w 688"/>
                <a:gd name="T17" fmla="*/ 0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69"/>
                <a:gd name="T29" fmla="*/ 688 w 688"/>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69">
                  <a:moveTo>
                    <a:pt x="342" y="0"/>
                  </a:moveTo>
                  <a:lnTo>
                    <a:pt x="157" y="139"/>
                  </a:lnTo>
                  <a:lnTo>
                    <a:pt x="0" y="346"/>
                  </a:lnTo>
                  <a:lnTo>
                    <a:pt x="0" y="899"/>
                  </a:lnTo>
                  <a:lnTo>
                    <a:pt x="683" y="969"/>
                  </a:lnTo>
                  <a:lnTo>
                    <a:pt x="688" y="400"/>
                  </a:lnTo>
                  <a:lnTo>
                    <a:pt x="532" y="151"/>
                  </a:lnTo>
                  <a:lnTo>
                    <a:pt x="342" y="0"/>
                  </a:lnTo>
                  <a:close/>
                </a:path>
              </a:pathLst>
            </a:custGeom>
            <a:solidFill>
              <a:srgbClr val="F57575"/>
            </a:solidFill>
            <a:ln w="9525">
              <a:noFill/>
              <a:round/>
              <a:headEnd/>
              <a:tailEnd/>
            </a:ln>
          </p:spPr>
          <p:txBody>
            <a:bodyPr/>
            <a:lstStyle/>
            <a:p>
              <a:endParaRPr lang="en-US"/>
            </a:p>
          </p:txBody>
        </p:sp>
        <p:sp>
          <p:nvSpPr>
            <p:cNvPr id="52268" name="Freeform 75"/>
            <p:cNvSpPr>
              <a:spLocks/>
            </p:cNvSpPr>
            <p:nvPr/>
          </p:nvSpPr>
          <p:spPr bwMode="auto">
            <a:xfrm>
              <a:off x="3116" y="2081"/>
              <a:ext cx="118" cy="88"/>
            </a:xfrm>
            <a:custGeom>
              <a:avLst/>
              <a:gdLst>
                <a:gd name="T0" fmla="*/ 0 w 826"/>
                <a:gd name="T1" fmla="*/ 0 h 619"/>
                <a:gd name="T2" fmla="*/ 0 w 826"/>
                <a:gd name="T3" fmla="*/ 0 h 619"/>
                <a:gd name="T4" fmla="*/ 0 w 826"/>
                <a:gd name="T5" fmla="*/ 0 h 619"/>
                <a:gd name="T6" fmla="*/ 0 w 826"/>
                <a:gd name="T7" fmla="*/ 0 h 619"/>
                <a:gd name="T8" fmla="*/ 0 w 826"/>
                <a:gd name="T9" fmla="*/ 0 h 619"/>
                <a:gd name="T10" fmla="*/ 0 w 826"/>
                <a:gd name="T11" fmla="*/ 0 h 619"/>
                <a:gd name="T12" fmla="*/ 0 60000 65536"/>
                <a:gd name="T13" fmla="*/ 0 60000 65536"/>
                <a:gd name="T14" fmla="*/ 0 60000 65536"/>
                <a:gd name="T15" fmla="*/ 0 60000 65536"/>
                <a:gd name="T16" fmla="*/ 0 60000 65536"/>
                <a:gd name="T17" fmla="*/ 0 60000 65536"/>
                <a:gd name="T18" fmla="*/ 0 w 826"/>
                <a:gd name="T19" fmla="*/ 0 h 619"/>
                <a:gd name="T20" fmla="*/ 826 w 826"/>
                <a:gd name="T21" fmla="*/ 619 h 619"/>
              </a:gdLst>
              <a:ahLst/>
              <a:cxnLst>
                <a:cxn ang="T12">
                  <a:pos x="T0" y="T1"/>
                </a:cxn>
                <a:cxn ang="T13">
                  <a:pos x="T2" y="T3"/>
                </a:cxn>
                <a:cxn ang="T14">
                  <a:pos x="T4" y="T5"/>
                </a:cxn>
                <a:cxn ang="T15">
                  <a:pos x="T6" y="T7"/>
                </a:cxn>
                <a:cxn ang="T16">
                  <a:pos x="T8" y="T9"/>
                </a:cxn>
                <a:cxn ang="T17">
                  <a:pos x="T10" y="T11"/>
                </a:cxn>
              </a:cxnLst>
              <a:rect l="T18" t="T19" r="T20" b="T21"/>
              <a:pathLst>
                <a:path w="826" h="619">
                  <a:moveTo>
                    <a:pt x="5" y="50"/>
                  </a:moveTo>
                  <a:lnTo>
                    <a:pt x="826" y="0"/>
                  </a:lnTo>
                  <a:lnTo>
                    <a:pt x="818" y="517"/>
                  </a:lnTo>
                  <a:lnTo>
                    <a:pt x="0" y="619"/>
                  </a:lnTo>
                  <a:lnTo>
                    <a:pt x="5" y="50"/>
                  </a:lnTo>
                  <a:close/>
                </a:path>
              </a:pathLst>
            </a:custGeom>
            <a:solidFill>
              <a:srgbClr val="D90000"/>
            </a:solidFill>
            <a:ln w="9525">
              <a:noFill/>
              <a:round/>
              <a:headEnd/>
              <a:tailEnd/>
            </a:ln>
          </p:spPr>
          <p:txBody>
            <a:bodyPr/>
            <a:lstStyle/>
            <a:p>
              <a:endParaRPr lang="en-US"/>
            </a:p>
          </p:txBody>
        </p:sp>
        <p:sp>
          <p:nvSpPr>
            <p:cNvPr id="52269" name="Freeform 76"/>
            <p:cNvSpPr>
              <a:spLocks/>
            </p:cNvSpPr>
            <p:nvPr/>
          </p:nvSpPr>
          <p:spPr bwMode="auto">
            <a:xfrm>
              <a:off x="3018" y="2030"/>
              <a:ext cx="52" cy="53"/>
            </a:xfrm>
            <a:custGeom>
              <a:avLst/>
              <a:gdLst>
                <a:gd name="T0" fmla="*/ 0 w 366"/>
                <a:gd name="T1" fmla="*/ 0 h 371"/>
                <a:gd name="T2" fmla="*/ 0 w 366"/>
                <a:gd name="T3" fmla="*/ 0 h 371"/>
                <a:gd name="T4" fmla="*/ 0 w 366"/>
                <a:gd name="T5" fmla="*/ 0 h 371"/>
                <a:gd name="T6" fmla="*/ 0 w 366"/>
                <a:gd name="T7" fmla="*/ 0 h 371"/>
                <a:gd name="T8" fmla="*/ 0 w 366"/>
                <a:gd name="T9" fmla="*/ 0 h 371"/>
                <a:gd name="T10" fmla="*/ 0 w 366"/>
                <a:gd name="T11" fmla="*/ 0 h 371"/>
                <a:gd name="T12" fmla="*/ 0 w 366"/>
                <a:gd name="T13" fmla="*/ 0 h 371"/>
                <a:gd name="T14" fmla="*/ 0 w 366"/>
                <a:gd name="T15" fmla="*/ 0 h 371"/>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371"/>
                <a:gd name="T26" fmla="*/ 366 w 366"/>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371">
                  <a:moveTo>
                    <a:pt x="366" y="21"/>
                  </a:moveTo>
                  <a:lnTo>
                    <a:pt x="188" y="155"/>
                  </a:lnTo>
                  <a:lnTo>
                    <a:pt x="32" y="371"/>
                  </a:lnTo>
                  <a:lnTo>
                    <a:pt x="0" y="347"/>
                  </a:lnTo>
                  <a:lnTo>
                    <a:pt x="159" y="139"/>
                  </a:lnTo>
                  <a:lnTo>
                    <a:pt x="342" y="0"/>
                  </a:lnTo>
                  <a:lnTo>
                    <a:pt x="366" y="21"/>
                  </a:lnTo>
                  <a:close/>
                </a:path>
              </a:pathLst>
            </a:custGeom>
            <a:solidFill>
              <a:srgbClr val="D90000"/>
            </a:solidFill>
            <a:ln w="9525">
              <a:noFill/>
              <a:round/>
              <a:headEnd/>
              <a:tailEnd/>
            </a:ln>
          </p:spPr>
          <p:txBody>
            <a:bodyPr/>
            <a:lstStyle/>
            <a:p>
              <a:endParaRPr lang="en-US"/>
            </a:p>
          </p:txBody>
        </p:sp>
        <p:sp>
          <p:nvSpPr>
            <p:cNvPr id="52270" name="Freeform 77"/>
            <p:cNvSpPr>
              <a:spLocks/>
            </p:cNvSpPr>
            <p:nvPr/>
          </p:nvSpPr>
          <p:spPr bwMode="auto">
            <a:xfrm>
              <a:off x="3131" y="2103"/>
              <a:ext cx="28" cy="33"/>
            </a:xfrm>
            <a:custGeom>
              <a:avLst/>
              <a:gdLst>
                <a:gd name="T0" fmla="*/ 0 w 190"/>
                <a:gd name="T1" fmla="*/ 0 h 228"/>
                <a:gd name="T2" fmla="*/ 0 w 190"/>
                <a:gd name="T3" fmla="*/ 0 h 228"/>
                <a:gd name="T4" fmla="*/ 0 w 190"/>
                <a:gd name="T5" fmla="*/ 0 h 228"/>
                <a:gd name="T6" fmla="*/ 0 w 190"/>
                <a:gd name="T7" fmla="*/ 0 h 228"/>
                <a:gd name="T8" fmla="*/ 0 w 190"/>
                <a:gd name="T9" fmla="*/ 0 h 228"/>
                <a:gd name="T10" fmla="*/ 0 w 190"/>
                <a:gd name="T11" fmla="*/ 0 h 228"/>
                <a:gd name="T12" fmla="*/ 0 w 190"/>
                <a:gd name="T13" fmla="*/ 0 h 228"/>
                <a:gd name="T14" fmla="*/ 0 60000 65536"/>
                <a:gd name="T15" fmla="*/ 0 60000 65536"/>
                <a:gd name="T16" fmla="*/ 0 60000 65536"/>
                <a:gd name="T17" fmla="*/ 0 60000 65536"/>
                <a:gd name="T18" fmla="*/ 0 60000 65536"/>
                <a:gd name="T19" fmla="*/ 0 60000 65536"/>
                <a:gd name="T20" fmla="*/ 0 60000 65536"/>
                <a:gd name="T21" fmla="*/ 0 w 190"/>
                <a:gd name="T22" fmla="*/ 0 h 228"/>
                <a:gd name="T23" fmla="*/ 190 w 19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228">
                  <a:moveTo>
                    <a:pt x="171" y="0"/>
                  </a:moveTo>
                  <a:lnTo>
                    <a:pt x="0" y="22"/>
                  </a:lnTo>
                  <a:lnTo>
                    <a:pt x="5" y="228"/>
                  </a:lnTo>
                  <a:lnTo>
                    <a:pt x="186" y="202"/>
                  </a:lnTo>
                  <a:lnTo>
                    <a:pt x="190" y="10"/>
                  </a:lnTo>
                  <a:lnTo>
                    <a:pt x="171" y="0"/>
                  </a:lnTo>
                  <a:close/>
                </a:path>
              </a:pathLst>
            </a:custGeom>
            <a:solidFill>
              <a:srgbClr val="7F0000"/>
            </a:solidFill>
            <a:ln w="9525">
              <a:noFill/>
              <a:round/>
              <a:headEnd/>
              <a:tailEnd/>
            </a:ln>
          </p:spPr>
          <p:txBody>
            <a:bodyPr/>
            <a:lstStyle/>
            <a:p>
              <a:endParaRPr lang="en-US"/>
            </a:p>
          </p:txBody>
        </p:sp>
        <p:sp>
          <p:nvSpPr>
            <p:cNvPr id="52271" name="Freeform 78"/>
            <p:cNvSpPr>
              <a:spLocks/>
            </p:cNvSpPr>
            <p:nvPr/>
          </p:nvSpPr>
          <p:spPr bwMode="auto">
            <a:xfrm>
              <a:off x="3226" y="2084"/>
              <a:ext cx="3" cy="52"/>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2" y="4"/>
                  </a:moveTo>
                  <a:lnTo>
                    <a:pt x="18" y="0"/>
                  </a:lnTo>
                  <a:lnTo>
                    <a:pt x="0" y="363"/>
                  </a:lnTo>
                  <a:lnTo>
                    <a:pt x="2" y="4"/>
                  </a:lnTo>
                  <a:close/>
                </a:path>
              </a:pathLst>
            </a:custGeom>
            <a:solidFill>
              <a:srgbClr val="7F0000"/>
            </a:solidFill>
            <a:ln w="9525">
              <a:noFill/>
              <a:round/>
              <a:headEnd/>
              <a:tailEnd/>
            </a:ln>
          </p:spPr>
          <p:txBody>
            <a:bodyPr/>
            <a:lstStyle/>
            <a:p>
              <a:endParaRPr lang="en-US"/>
            </a:p>
          </p:txBody>
        </p:sp>
        <p:sp>
          <p:nvSpPr>
            <p:cNvPr id="52272" name="Freeform 79"/>
            <p:cNvSpPr>
              <a:spLocks/>
            </p:cNvSpPr>
            <p:nvPr/>
          </p:nvSpPr>
          <p:spPr bwMode="auto">
            <a:xfrm>
              <a:off x="3217" y="2084"/>
              <a:ext cx="3" cy="51"/>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2" y="2"/>
                  </a:moveTo>
                  <a:lnTo>
                    <a:pt x="18" y="0"/>
                  </a:lnTo>
                  <a:lnTo>
                    <a:pt x="0" y="363"/>
                  </a:lnTo>
                  <a:lnTo>
                    <a:pt x="2" y="2"/>
                  </a:lnTo>
                  <a:close/>
                </a:path>
              </a:pathLst>
            </a:custGeom>
            <a:solidFill>
              <a:srgbClr val="7F0000"/>
            </a:solidFill>
            <a:ln w="9525">
              <a:noFill/>
              <a:round/>
              <a:headEnd/>
              <a:tailEnd/>
            </a:ln>
          </p:spPr>
          <p:txBody>
            <a:bodyPr/>
            <a:lstStyle/>
            <a:p>
              <a:endParaRPr lang="en-US"/>
            </a:p>
          </p:txBody>
        </p:sp>
        <p:sp>
          <p:nvSpPr>
            <p:cNvPr id="52273" name="Freeform 80"/>
            <p:cNvSpPr>
              <a:spLocks/>
            </p:cNvSpPr>
            <p:nvPr/>
          </p:nvSpPr>
          <p:spPr bwMode="auto">
            <a:xfrm>
              <a:off x="3208" y="2084"/>
              <a:ext cx="3" cy="52"/>
            </a:xfrm>
            <a:custGeom>
              <a:avLst/>
              <a:gdLst>
                <a:gd name="T0" fmla="*/ 0 w 19"/>
                <a:gd name="T1" fmla="*/ 0 h 361"/>
                <a:gd name="T2" fmla="*/ 0 w 19"/>
                <a:gd name="T3" fmla="*/ 0 h 361"/>
                <a:gd name="T4" fmla="*/ 0 w 19"/>
                <a:gd name="T5" fmla="*/ 0 h 361"/>
                <a:gd name="T6" fmla="*/ 0 w 19"/>
                <a:gd name="T7" fmla="*/ 0 h 361"/>
                <a:gd name="T8" fmla="*/ 0 w 19"/>
                <a:gd name="T9" fmla="*/ 0 h 361"/>
                <a:gd name="T10" fmla="*/ 0 60000 65536"/>
                <a:gd name="T11" fmla="*/ 0 60000 65536"/>
                <a:gd name="T12" fmla="*/ 0 60000 65536"/>
                <a:gd name="T13" fmla="*/ 0 60000 65536"/>
                <a:gd name="T14" fmla="*/ 0 60000 65536"/>
                <a:gd name="T15" fmla="*/ 0 w 19"/>
                <a:gd name="T16" fmla="*/ 0 h 361"/>
                <a:gd name="T17" fmla="*/ 19 w 19"/>
                <a:gd name="T18" fmla="*/ 361 h 361"/>
              </a:gdLst>
              <a:ahLst/>
              <a:cxnLst>
                <a:cxn ang="T10">
                  <a:pos x="T0" y="T1"/>
                </a:cxn>
                <a:cxn ang="T11">
                  <a:pos x="T2" y="T3"/>
                </a:cxn>
                <a:cxn ang="T12">
                  <a:pos x="T4" y="T5"/>
                </a:cxn>
                <a:cxn ang="T13">
                  <a:pos x="T6" y="T7"/>
                </a:cxn>
                <a:cxn ang="T14">
                  <a:pos x="T8" y="T9"/>
                </a:cxn>
              </a:cxnLst>
              <a:rect l="T15" t="T16" r="T17" b="T18"/>
              <a:pathLst>
                <a:path w="19" h="361">
                  <a:moveTo>
                    <a:pt x="4" y="2"/>
                  </a:moveTo>
                  <a:lnTo>
                    <a:pt x="19" y="0"/>
                  </a:lnTo>
                  <a:lnTo>
                    <a:pt x="0" y="361"/>
                  </a:lnTo>
                  <a:lnTo>
                    <a:pt x="4" y="2"/>
                  </a:lnTo>
                  <a:close/>
                </a:path>
              </a:pathLst>
            </a:custGeom>
            <a:solidFill>
              <a:srgbClr val="7F0000"/>
            </a:solidFill>
            <a:ln w="9525">
              <a:noFill/>
              <a:round/>
              <a:headEnd/>
              <a:tailEnd/>
            </a:ln>
          </p:spPr>
          <p:txBody>
            <a:bodyPr/>
            <a:lstStyle/>
            <a:p>
              <a:endParaRPr lang="en-US"/>
            </a:p>
          </p:txBody>
        </p:sp>
        <p:sp>
          <p:nvSpPr>
            <p:cNvPr id="52274" name="Freeform 81"/>
            <p:cNvSpPr>
              <a:spLocks/>
            </p:cNvSpPr>
            <p:nvPr/>
          </p:nvSpPr>
          <p:spPr bwMode="auto">
            <a:xfrm>
              <a:off x="3201" y="2085"/>
              <a:ext cx="3" cy="56"/>
            </a:xfrm>
            <a:custGeom>
              <a:avLst/>
              <a:gdLst>
                <a:gd name="T0" fmla="*/ 0 w 17"/>
                <a:gd name="T1" fmla="*/ 0 h 392"/>
                <a:gd name="T2" fmla="*/ 0 w 17"/>
                <a:gd name="T3" fmla="*/ 0 h 392"/>
                <a:gd name="T4" fmla="*/ 0 w 17"/>
                <a:gd name="T5" fmla="*/ 0 h 392"/>
                <a:gd name="T6" fmla="*/ 0 w 17"/>
                <a:gd name="T7" fmla="*/ 0 h 392"/>
                <a:gd name="T8" fmla="*/ 0 w 17"/>
                <a:gd name="T9" fmla="*/ 0 h 392"/>
                <a:gd name="T10" fmla="*/ 0 60000 65536"/>
                <a:gd name="T11" fmla="*/ 0 60000 65536"/>
                <a:gd name="T12" fmla="*/ 0 60000 65536"/>
                <a:gd name="T13" fmla="*/ 0 60000 65536"/>
                <a:gd name="T14" fmla="*/ 0 60000 65536"/>
                <a:gd name="T15" fmla="*/ 0 w 17"/>
                <a:gd name="T16" fmla="*/ 0 h 392"/>
                <a:gd name="T17" fmla="*/ 17 w 17"/>
                <a:gd name="T18" fmla="*/ 392 h 392"/>
              </a:gdLst>
              <a:ahLst/>
              <a:cxnLst>
                <a:cxn ang="T10">
                  <a:pos x="T0" y="T1"/>
                </a:cxn>
                <a:cxn ang="T11">
                  <a:pos x="T2" y="T3"/>
                </a:cxn>
                <a:cxn ang="T12">
                  <a:pos x="T4" y="T5"/>
                </a:cxn>
                <a:cxn ang="T13">
                  <a:pos x="T6" y="T7"/>
                </a:cxn>
                <a:cxn ang="T14">
                  <a:pos x="T8" y="T9"/>
                </a:cxn>
              </a:cxnLst>
              <a:rect l="T15" t="T16" r="T17" b="T18"/>
              <a:pathLst>
                <a:path w="17" h="392">
                  <a:moveTo>
                    <a:pt x="17" y="0"/>
                  </a:moveTo>
                  <a:lnTo>
                    <a:pt x="11" y="392"/>
                  </a:lnTo>
                  <a:lnTo>
                    <a:pt x="0" y="388"/>
                  </a:lnTo>
                  <a:lnTo>
                    <a:pt x="17" y="0"/>
                  </a:lnTo>
                  <a:close/>
                </a:path>
              </a:pathLst>
            </a:custGeom>
            <a:solidFill>
              <a:srgbClr val="7F0000"/>
            </a:solidFill>
            <a:ln w="9525">
              <a:noFill/>
              <a:round/>
              <a:headEnd/>
              <a:tailEnd/>
            </a:ln>
          </p:spPr>
          <p:txBody>
            <a:bodyPr/>
            <a:lstStyle/>
            <a:p>
              <a:endParaRPr lang="en-US"/>
            </a:p>
          </p:txBody>
        </p:sp>
        <p:sp>
          <p:nvSpPr>
            <p:cNvPr id="52275" name="Freeform 82"/>
            <p:cNvSpPr>
              <a:spLocks/>
            </p:cNvSpPr>
            <p:nvPr/>
          </p:nvSpPr>
          <p:spPr bwMode="auto">
            <a:xfrm>
              <a:off x="3199" y="2085"/>
              <a:ext cx="2" cy="52"/>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2" y="4"/>
                  </a:moveTo>
                  <a:lnTo>
                    <a:pt x="18" y="0"/>
                  </a:lnTo>
                  <a:lnTo>
                    <a:pt x="0" y="363"/>
                  </a:lnTo>
                  <a:lnTo>
                    <a:pt x="2" y="4"/>
                  </a:lnTo>
                  <a:close/>
                </a:path>
              </a:pathLst>
            </a:custGeom>
            <a:solidFill>
              <a:srgbClr val="7F0000"/>
            </a:solidFill>
            <a:ln w="9525">
              <a:noFill/>
              <a:round/>
              <a:headEnd/>
              <a:tailEnd/>
            </a:ln>
          </p:spPr>
          <p:txBody>
            <a:bodyPr/>
            <a:lstStyle/>
            <a:p>
              <a:endParaRPr lang="en-US"/>
            </a:p>
          </p:txBody>
        </p:sp>
        <p:sp>
          <p:nvSpPr>
            <p:cNvPr id="52276" name="Freeform 83"/>
            <p:cNvSpPr>
              <a:spLocks/>
            </p:cNvSpPr>
            <p:nvPr/>
          </p:nvSpPr>
          <p:spPr bwMode="auto">
            <a:xfrm>
              <a:off x="3190" y="2086"/>
              <a:ext cx="2" cy="52"/>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3" y="2"/>
                  </a:moveTo>
                  <a:lnTo>
                    <a:pt x="18" y="0"/>
                  </a:lnTo>
                  <a:lnTo>
                    <a:pt x="0" y="363"/>
                  </a:lnTo>
                  <a:lnTo>
                    <a:pt x="3" y="2"/>
                  </a:lnTo>
                  <a:close/>
                </a:path>
              </a:pathLst>
            </a:custGeom>
            <a:solidFill>
              <a:srgbClr val="7F0000"/>
            </a:solidFill>
            <a:ln w="9525">
              <a:noFill/>
              <a:round/>
              <a:headEnd/>
              <a:tailEnd/>
            </a:ln>
          </p:spPr>
          <p:txBody>
            <a:bodyPr/>
            <a:lstStyle/>
            <a:p>
              <a:endParaRPr lang="en-US"/>
            </a:p>
          </p:txBody>
        </p:sp>
        <p:sp>
          <p:nvSpPr>
            <p:cNvPr id="52277" name="Freeform 84"/>
            <p:cNvSpPr>
              <a:spLocks/>
            </p:cNvSpPr>
            <p:nvPr/>
          </p:nvSpPr>
          <p:spPr bwMode="auto">
            <a:xfrm>
              <a:off x="3183" y="2086"/>
              <a:ext cx="2" cy="56"/>
            </a:xfrm>
            <a:custGeom>
              <a:avLst/>
              <a:gdLst>
                <a:gd name="T0" fmla="*/ 0 w 18"/>
                <a:gd name="T1" fmla="*/ 0 h 391"/>
                <a:gd name="T2" fmla="*/ 0 w 18"/>
                <a:gd name="T3" fmla="*/ 0 h 391"/>
                <a:gd name="T4" fmla="*/ 0 w 18"/>
                <a:gd name="T5" fmla="*/ 0 h 391"/>
                <a:gd name="T6" fmla="*/ 0 w 18"/>
                <a:gd name="T7" fmla="*/ 0 h 391"/>
                <a:gd name="T8" fmla="*/ 0 w 18"/>
                <a:gd name="T9" fmla="*/ 0 h 391"/>
                <a:gd name="T10" fmla="*/ 0 60000 65536"/>
                <a:gd name="T11" fmla="*/ 0 60000 65536"/>
                <a:gd name="T12" fmla="*/ 0 60000 65536"/>
                <a:gd name="T13" fmla="*/ 0 60000 65536"/>
                <a:gd name="T14" fmla="*/ 0 60000 65536"/>
                <a:gd name="T15" fmla="*/ 0 w 18"/>
                <a:gd name="T16" fmla="*/ 0 h 391"/>
                <a:gd name="T17" fmla="*/ 18 w 18"/>
                <a:gd name="T18" fmla="*/ 391 h 391"/>
              </a:gdLst>
              <a:ahLst/>
              <a:cxnLst>
                <a:cxn ang="T10">
                  <a:pos x="T0" y="T1"/>
                </a:cxn>
                <a:cxn ang="T11">
                  <a:pos x="T2" y="T3"/>
                </a:cxn>
                <a:cxn ang="T12">
                  <a:pos x="T4" y="T5"/>
                </a:cxn>
                <a:cxn ang="T13">
                  <a:pos x="T6" y="T7"/>
                </a:cxn>
                <a:cxn ang="T14">
                  <a:pos x="T8" y="T9"/>
                </a:cxn>
              </a:cxnLst>
              <a:rect l="T15" t="T16" r="T17" b="T18"/>
              <a:pathLst>
                <a:path w="18" h="391">
                  <a:moveTo>
                    <a:pt x="18" y="0"/>
                  </a:moveTo>
                  <a:lnTo>
                    <a:pt x="11" y="391"/>
                  </a:lnTo>
                  <a:lnTo>
                    <a:pt x="0" y="389"/>
                  </a:lnTo>
                  <a:lnTo>
                    <a:pt x="18" y="0"/>
                  </a:lnTo>
                  <a:close/>
                </a:path>
              </a:pathLst>
            </a:custGeom>
            <a:solidFill>
              <a:srgbClr val="7F0000"/>
            </a:solidFill>
            <a:ln w="9525">
              <a:noFill/>
              <a:round/>
              <a:headEnd/>
              <a:tailEnd/>
            </a:ln>
          </p:spPr>
          <p:txBody>
            <a:bodyPr/>
            <a:lstStyle/>
            <a:p>
              <a:endParaRPr lang="en-US"/>
            </a:p>
          </p:txBody>
        </p:sp>
        <p:sp>
          <p:nvSpPr>
            <p:cNvPr id="52278" name="Freeform 85"/>
            <p:cNvSpPr>
              <a:spLocks/>
            </p:cNvSpPr>
            <p:nvPr/>
          </p:nvSpPr>
          <p:spPr bwMode="auto">
            <a:xfrm>
              <a:off x="3180" y="2087"/>
              <a:ext cx="3" cy="51"/>
            </a:xfrm>
            <a:custGeom>
              <a:avLst/>
              <a:gdLst>
                <a:gd name="T0" fmla="*/ 0 w 18"/>
                <a:gd name="T1" fmla="*/ 0 h 362"/>
                <a:gd name="T2" fmla="*/ 0 w 18"/>
                <a:gd name="T3" fmla="*/ 0 h 362"/>
                <a:gd name="T4" fmla="*/ 0 w 18"/>
                <a:gd name="T5" fmla="*/ 0 h 362"/>
                <a:gd name="T6" fmla="*/ 0 w 18"/>
                <a:gd name="T7" fmla="*/ 0 h 362"/>
                <a:gd name="T8" fmla="*/ 0 w 18"/>
                <a:gd name="T9" fmla="*/ 0 h 362"/>
                <a:gd name="T10" fmla="*/ 0 60000 65536"/>
                <a:gd name="T11" fmla="*/ 0 60000 65536"/>
                <a:gd name="T12" fmla="*/ 0 60000 65536"/>
                <a:gd name="T13" fmla="*/ 0 60000 65536"/>
                <a:gd name="T14" fmla="*/ 0 60000 65536"/>
                <a:gd name="T15" fmla="*/ 0 w 18"/>
                <a:gd name="T16" fmla="*/ 0 h 362"/>
                <a:gd name="T17" fmla="*/ 18 w 18"/>
                <a:gd name="T18" fmla="*/ 362 h 362"/>
              </a:gdLst>
              <a:ahLst/>
              <a:cxnLst>
                <a:cxn ang="T10">
                  <a:pos x="T0" y="T1"/>
                </a:cxn>
                <a:cxn ang="T11">
                  <a:pos x="T2" y="T3"/>
                </a:cxn>
                <a:cxn ang="T12">
                  <a:pos x="T4" y="T5"/>
                </a:cxn>
                <a:cxn ang="T13">
                  <a:pos x="T6" y="T7"/>
                </a:cxn>
                <a:cxn ang="T14">
                  <a:pos x="T8" y="T9"/>
                </a:cxn>
              </a:cxnLst>
              <a:rect l="T15" t="T16" r="T17" b="T18"/>
              <a:pathLst>
                <a:path w="18" h="362">
                  <a:moveTo>
                    <a:pt x="2" y="2"/>
                  </a:moveTo>
                  <a:lnTo>
                    <a:pt x="18" y="0"/>
                  </a:lnTo>
                  <a:lnTo>
                    <a:pt x="0" y="362"/>
                  </a:lnTo>
                  <a:lnTo>
                    <a:pt x="2" y="2"/>
                  </a:lnTo>
                  <a:close/>
                </a:path>
              </a:pathLst>
            </a:custGeom>
            <a:solidFill>
              <a:srgbClr val="7F0000"/>
            </a:solidFill>
            <a:ln w="9525">
              <a:noFill/>
              <a:round/>
              <a:headEnd/>
              <a:tailEnd/>
            </a:ln>
          </p:spPr>
          <p:txBody>
            <a:bodyPr/>
            <a:lstStyle/>
            <a:p>
              <a:endParaRPr lang="en-US"/>
            </a:p>
          </p:txBody>
        </p:sp>
        <p:sp>
          <p:nvSpPr>
            <p:cNvPr id="52279" name="Freeform 86"/>
            <p:cNvSpPr>
              <a:spLocks/>
            </p:cNvSpPr>
            <p:nvPr/>
          </p:nvSpPr>
          <p:spPr bwMode="auto">
            <a:xfrm>
              <a:off x="3170" y="2087"/>
              <a:ext cx="3" cy="51"/>
            </a:xfrm>
            <a:custGeom>
              <a:avLst/>
              <a:gdLst>
                <a:gd name="T0" fmla="*/ 0 w 19"/>
                <a:gd name="T1" fmla="*/ 0 h 362"/>
                <a:gd name="T2" fmla="*/ 0 w 19"/>
                <a:gd name="T3" fmla="*/ 0 h 362"/>
                <a:gd name="T4" fmla="*/ 0 w 19"/>
                <a:gd name="T5" fmla="*/ 0 h 362"/>
                <a:gd name="T6" fmla="*/ 0 w 19"/>
                <a:gd name="T7" fmla="*/ 0 h 362"/>
                <a:gd name="T8" fmla="*/ 0 w 19"/>
                <a:gd name="T9" fmla="*/ 0 h 362"/>
                <a:gd name="T10" fmla="*/ 0 60000 65536"/>
                <a:gd name="T11" fmla="*/ 0 60000 65536"/>
                <a:gd name="T12" fmla="*/ 0 60000 65536"/>
                <a:gd name="T13" fmla="*/ 0 60000 65536"/>
                <a:gd name="T14" fmla="*/ 0 60000 65536"/>
                <a:gd name="T15" fmla="*/ 0 w 19"/>
                <a:gd name="T16" fmla="*/ 0 h 362"/>
                <a:gd name="T17" fmla="*/ 19 w 19"/>
                <a:gd name="T18" fmla="*/ 362 h 362"/>
              </a:gdLst>
              <a:ahLst/>
              <a:cxnLst>
                <a:cxn ang="T10">
                  <a:pos x="T0" y="T1"/>
                </a:cxn>
                <a:cxn ang="T11">
                  <a:pos x="T2" y="T3"/>
                </a:cxn>
                <a:cxn ang="T12">
                  <a:pos x="T4" y="T5"/>
                </a:cxn>
                <a:cxn ang="T13">
                  <a:pos x="T6" y="T7"/>
                </a:cxn>
                <a:cxn ang="T14">
                  <a:pos x="T8" y="T9"/>
                </a:cxn>
              </a:cxnLst>
              <a:rect l="T15" t="T16" r="T17" b="T18"/>
              <a:pathLst>
                <a:path w="19" h="362">
                  <a:moveTo>
                    <a:pt x="3" y="2"/>
                  </a:moveTo>
                  <a:lnTo>
                    <a:pt x="19" y="0"/>
                  </a:lnTo>
                  <a:lnTo>
                    <a:pt x="0" y="362"/>
                  </a:lnTo>
                  <a:lnTo>
                    <a:pt x="3" y="2"/>
                  </a:lnTo>
                  <a:close/>
                </a:path>
              </a:pathLst>
            </a:custGeom>
            <a:solidFill>
              <a:srgbClr val="7F0000"/>
            </a:solidFill>
            <a:ln w="9525">
              <a:noFill/>
              <a:round/>
              <a:headEnd/>
              <a:tailEnd/>
            </a:ln>
          </p:spPr>
          <p:txBody>
            <a:bodyPr/>
            <a:lstStyle/>
            <a:p>
              <a:endParaRPr lang="en-US"/>
            </a:p>
          </p:txBody>
        </p:sp>
        <p:sp>
          <p:nvSpPr>
            <p:cNvPr id="52280" name="Freeform 87"/>
            <p:cNvSpPr>
              <a:spLocks/>
            </p:cNvSpPr>
            <p:nvPr/>
          </p:nvSpPr>
          <p:spPr bwMode="auto">
            <a:xfrm>
              <a:off x="3160" y="2087"/>
              <a:ext cx="3" cy="52"/>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3" y="2"/>
                  </a:moveTo>
                  <a:lnTo>
                    <a:pt x="18" y="0"/>
                  </a:lnTo>
                  <a:lnTo>
                    <a:pt x="0" y="363"/>
                  </a:lnTo>
                  <a:lnTo>
                    <a:pt x="3" y="2"/>
                  </a:lnTo>
                  <a:close/>
                </a:path>
              </a:pathLst>
            </a:custGeom>
            <a:solidFill>
              <a:srgbClr val="7F0000"/>
            </a:solidFill>
            <a:ln w="9525">
              <a:noFill/>
              <a:round/>
              <a:headEnd/>
              <a:tailEnd/>
            </a:ln>
          </p:spPr>
          <p:txBody>
            <a:bodyPr/>
            <a:lstStyle/>
            <a:p>
              <a:endParaRPr lang="en-US"/>
            </a:p>
          </p:txBody>
        </p:sp>
        <p:sp>
          <p:nvSpPr>
            <p:cNvPr id="52281" name="Freeform 88"/>
            <p:cNvSpPr>
              <a:spLocks/>
            </p:cNvSpPr>
            <p:nvPr/>
          </p:nvSpPr>
          <p:spPr bwMode="auto">
            <a:xfrm>
              <a:off x="3153" y="2087"/>
              <a:ext cx="2" cy="56"/>
            </a:xfrm>
            <a:custGeom>
              <a:avLst/>
              <a:gdLst>
                <a:gd name="T0" fmla="*/ 0 w 18"/>
                <a:gd name="T1" fmla="*/ 0 h 392"/>
                <a:gd name="T2" fmla="*/ 0 w 18"/>
                <a:gd name="T3" fmla="*/ 0 h 392"/>
                <a:gd name="T4" fmla="*/ 0 w 18"/>
                <a:gd name="T5" fmla="*/ 0 h 392"/>
                <a:gd name="T6" fmla="*/ 0 w 18"/>
                <a:gd name="T7" fmla="*/ 0 h 392"/>
                <a:gd name="T8" fmla="*/ 0 w 18"/>
                <a:gd name="T9" fmla="*/ 0 h 392"/>
                <a:gd name="T10" fmla="*/ 0 60000 65536"/>
                <a:gd name="T11" fmla="*/ 0 60000 65536"/>
                <a:gd name="T12" fmla="*/ 0 60000 65536"/>
                <a:gd name="T13" fmla="*/ 0 60000 65536"/>
                <a:gd name="T14" fmla="*/ 0 60000 65536"/>
                <a:gd name="T15" fmla="*/ 0 w 18"/>
                <a:gd name="T16" fmla="*/ 0 h 392"/>
                <a:gd name="T17" fmla="*/ 18 w 18"/>
                <a:gd name="T18" fmla="*/ 392 h 392"/>
              </a:gdLst>
              <a:ahLst/>
              <a:cxnLst>
                <a:cxn ang="T10">
                  <a:pos x="T0" y="T1"/>
                </a:cxn>
                <a:cxn ang="T11">
                  <a:pos x="T2" y="T3"/>
                </a:cxn>
                <a:cxn ang="T12">
                  <a:pos x="T4" y="T5"/>
                </a:cxn>
                <a:cxn ang="T13">
                  <a:pos x="T6" y="T7"/>
                </a:cxn>
                <a:cxn ang="T14">
                  <a:pos x="T8" y="T9"/>
                </a:cxn>
              </a:cxnLst>
              <a:rect l="T15" t="T16" r="T17" b="T18"/>
              <a:pathLst>
                <a:path w="18" h="392">
                  <a:moveTo>
                    <a:pt x="18" y="0"/>
                  </a:moveTo>
                  <a:lnTo>
                    <a:pt x="11" y="392"/>
                  </a:lnTo>
                  <a:lnTo>
                    <a:pt x="0" y="390"/>
                  </a:lnTo>
                  <a:lnTo>
                    <a:pt x="18" y="0"/>
                  </a:lnTo>
                  <a:close/>
                </a:path>
              </a:pathLst>
            </a:custGeom>
            <a:solidFill>
              <a:srgbClr val="7F0000"/>
            </a:solidFill>
            <a:ln w="9525">
              <a:noFill/>
              <a:round/>
              <a:headEnd/>
              <a:tailEnd/>
            </a:ln>
          </p:spPr>
          <p:txBody>
            <a:bodyPr/>
            <a:lstStyle/>
            <a:p>
              <a:endParaRPr lang="en-US"/>
            </a:p>
          </p:txBody>
        </p:sp>
        <p:sp>
          <p:nvSpPr>
            <p:cNvPr id="52282" name="Freeform 89"/>
            <p:cNvSpPr>
              <a:spLocks/>
            </p:cNvSpPr>
            <p:nvPr/>
          </p:nvSpPr>
          <p:spPr bwMode="auto">
            <a:xfrm>
              <a:off x="3151" y="2088"/>
              <a:ext cx="2" cy="51"/>
            </a:xfrm>
            <a:custGeom>
              <a:avLst/>
              <a:gdLst>
                <a:gd name="T0" fmla="*/ 0 w 18"/>
                <a:gd name="T1" fmla="*/ 0 h 361"/>
                <a:gd name="T2" fmla="*/ 0 w 18"/>
                <a:gd name="T3" fmla="*/ 0 h 361"/>
                <a:gd name="T4" fmla="*/ 0 w 18"/>
                <a:gd name="T5" fmla="*/ 0 h 361"/>
                <a:gd name="T6" fmla="*/ 0 w 18"/>
                <a:gd name="T7" fmla="*/ 0 h 361"/>
                <a:gd name="T8" fmla="*/ 0 w 18"/>
                <a:gd name="T9" fmla="*/ 0 h 361"/>
                <a:gd name="T10" fmla="*/ 0 60000 65536"/>
                <a:gd name="T11" fmla="*/ 0 60000 65536"/>
                <a:gd name="T12" fmla="*/ 0 60000 65536"/>
                <a:gd name="T13" fmla="*/ 0 60000 65536"/>
                <a:gd name="T14" fmla="*/ 0 60000 65536"/>
                <a:gd name="T15" fmla="*/ 0 w 18"/>
                <a:gd name="T16" fmla="*/ 0 h 361"/>
                <a:gd name="T17" fmla="*/ 18 w 18"/>
                <a:gd name="T18" fmla="*/ 361 h 361"/>
              </a:gdLst>
              <a:ahLst/>
              <a:cxnLst>
                <a:cxn ang="T10">
                  <a:pos x="T0" y="T1"/>
                </a:cxn>
                <a:cxn ang="T11">
                  <a:pos x="T2" y="T3"/>
                </a:cxn>
                <a:cxn ang="T12">
                  <a:pos x="T4" y="T5"/>
                </a:cxn>
                <a:cxn ang="T13">
                  <a:pos x="T6" y="T7"/>
                </a:cxn>
                <a:cxn ang="T14">
                  <a:pos x="T8" y="T9"/>
                </a:cxn>
              </a:cxnLst>
              <a:rect l="T15" t="T16" r="T17" b="T18"/>
              <a:pathLst>
                <a:path w="18" h="361">
                  <a:moveTo>
                    <a:pt x="2" y="2"/>
                  </a:moveTo>
                  <a:lnTo>
                    <a:pt x="18" y="0"/>
                  </a:lnTo>
                  <a:lnTo>
                    <a:pt x="0" y="361"/>
                  </a:lnTo>
                  <a:lnTo>
                    <a:pt x="2" y="2"/>
                  </a:lnTo>
                  <a:close/>
                </a:path>
              </a:pathLst>
            </a:custGeom>
            <a:solidFill>
              <a:srgbClr val="7F0000"/>
            </a:solidFill>
            <a:ln w="9525">
              <a:noFill/>
              <a:round/>
              <a:headEnd/>
              <a:tailEnd/>
            </a:ln>
          </p:spPr>
          <p:txBody>
            <a:bodyPr/>
            <a:lstStyle/>
            <a:p>
              <a:endParaRPr lang="en-US"/>
            </a:p>
          </p:txBody>
        </p:sp>
        <p:sp>
          <p:nvSpPr>
            <p:cNvPr id="52283" name="Freeform 90"/>
            <p:cNvSpPr>
              <a:spLocks/>
            </p:cNvSpPr>
            <p:nvPr/>
          </p:nvSpPr>
          <p:spPr bwMode="auto">
            <a:xfrm>
              <a:off x="3140" y="2089"/>
              <a:ext cx="2" cy="52"/>
            </a:xfrm>
            <a:custGeom>
              <a:avLst/>
              <a:gdLst>
                <a:gd name="T0" fmla="*/ 0 w 18"/>
                <a:gd name="T1" fmla="*/ 0 h 363"/>
                <a:gd name="T2" fmla="*/ 0 w 18"/>
                <a:gd name="T3" fmla="*/ 0 h 363"/>
                <a:gd name="T4" fmla="*/ 0 w 18"/>
                <a:gd name="T5" fmla="*/ 0 h 363"/>
                <a:gd name="T6" fmla="*/ 0 w 18"/>
                <a:gd name="T7" fmla="*/ 0 h 363"/>
                <a:gd name="T8" fmla="*/ 0 w 18"/>
                <a:gd name="T9" fmla="*/ 0 h 363"/>
                <a:gd name="T10" fmla="*/ 0 60000 65536"/>
                <a:gd name="T11" fmla="*/ 0 60000 65536"/>
                <a:gd name="T12" fmla="*/ 0 60000 65536"/>
                <a:gd name="T13" fmla="*/ 0 60000 65536"/>
                <a:gd name="T14" fmla="*/ 0 60000 65536"/>
                <a:gd name="T15" fmla="*/ 0 w 18"/>
                <a:gd name="T16" fmla="*/ 0 h 363"/>
                <a:gd name="T17" fmla="*/ 18 w 18"/>
                <a:gd name="T18" fmla="*/ 363 h 363"/>
              </a:gdLst>
              <a:ahLst/>
              <a:cxnLst>
                <a:cxn ang="T10">
                  <a:pos x="T0" y="T1"/>
                </a:cxn>
                <a:cxn ang="T11">
                  <a:pos x="T2" y="T3"/>
                </a:cxn>
                <a:cxn ang="T12">
                  <a:pos x="T4" y="T5"/>
                </a:cxn>
                <a:cxn ang="T13">
                  <a:pos x="T6" y="T7"/>
                </a:cxn>
                <a:cxn ang="T14">
                  <a:pos x="T8" y="T9"/>
                </a:cxn>
              </a:cxnLst>
              <a:rect l="T15" t="T16" r="T17" b="T18"/>
              <a:pathLst>
                <a:path w="18" h="363">
                  <a:moveTo>
                    <a:pt x="2" y="3"/>
                  </a:moveTo>
                  <a:lnTo>
                    <a:pt x="18" y="0"/>
                  </a:lnTo>
                  <a:lnTo>
                    <a:pt x="0" y="363"/>
                  </a:lnTo>
                  <a:lnTo>
                    <a:pt x="2" y="3"/>
                  </a:lnTo>
                  <a:close/>
                </a:path>
              </a:pathLst>
            </a:custGeom>
            <a:solidFill>
              <a:srgbClr val="7F0000"/>
            </a:solidFill>
            <a:ln w="9525">
              <a:noFill/>
              <a:round/>
              <a:headEnd/>
              <a:tailEnd/>
            </a:ln>
          </p:spPr>
          <p:txBody>
            <a:bodyPr/>
            <a:lstStyle/>
            <a:p>
              <a:endParaRPr lang="en-US"/>
            </a:p>
          </p:txBody>
        </p:sp>
        <p:sp>
          <p:nvSpPr>
            <p:cNvPr id="52284" name="Freeform 91"/>
            <p:cNvSpPr>
              <a:spLocks/>
            </p:cNvSpPr>
            <p:nvPr/>
          </p:nvSpPr>
          <p:spPr bwMode="auto">
            <a:xfrm>
              <a:off x="3128" y="2090"/>
              <a:ext cx="3" cy="51"/>
            </a:xfrm>
            <a:custGeom>
              <a:avLst/>
              <a:gdLst>
                <a:gd name="T0" fmla="*/ 0 w 19"/>
                <a:gd name="T1" fmla="*/ 0 h 363"/>
                <a:gd name="T2" fmla="*/ 0 w 19"/>
                <a:gd name="T3" fmla="*/ 0 h 363"/>
                <a:gd name="T4" fmla="*/ 0 w 19"/>
                <a:gd name="T5" fmla="*/ 0 h 363"/>
                <a:gd name="T6" fmla="*/ 0 w 19"/>
                <a:gd name="T7" fmla="*/ 0 h 363"/>
                <a:gd name="T8" fmla="*/ 0 w 19"/>
                <a:gd name="T9" fmla="*/ 0 h 363"/>
                <a:gd name="T10" fmla="*/ 0 60000 65536"/>
                <a:gd name="T11" fmla="*/ 0 60000 65536"/>
                <a:gd name="T12" fmla="*/ 0 60000 65536"/>
                <a:gd name="T13" fmla="*/ 0 60000 65536"/>
                <a:gd name="T14" fmla="*/ 0 60000 65536"/>
                <a:gd name="T15" fmla="*/ 0 w 19"/>
                <a:gd name="T16" fmla="*/ 0 h 363"/>
                <a:gd name="T17" fmla="*/ 19 w 19"/>
                <a:gd name="T18" fmla="*/ 363 h 363"/>
              </a:gdLst>
              <a:ahLst/>
              <a:cxnLst>
                <a:cxn ang="T10">
                  <a:pos x="T0" y="T1"/>
                </a:cxn>
                <a:cxn ang="T11">
                  <a:pos x="T2" y="T3"/>
                </a:cxn>
                <a:cxn ang="T12">
                  <a:pos x="T4" y="T5"/>
                </a:cxn>
                <a:cxn ang="T13">
                  <a:pos x="T6" y="T7"/>
                </a:cxn>
                <a:cxn ang="T14">
                  <a:pos x="T8" y="T9"/>
                </a:cxn>
              </a:cxnLst>
              <a:rect l="T15" t="T16" r="T17" b="T18"/>
              <a:pathLst>
                <a:path w="19" h="363">
                  <a:moveTo>
                    <a:pt x="4" y="3"/>
                  </a:moveTo>
                  <a:lnTo>
                    <a:pt x="19" y="0"/>
                  </a:lnTo>
                  <a:lnTo>
                    <a:pt x="0" y="363"/>
                  </a:lnTo>
                  <a:lnTo>
                    <a:pt x="4" y="3"/>
                  </a:lnTo>
                  <a:close/>
                </a:path>
              </a:pathLst>
            </a:custGeom>
            <a:solidFill>
              <a:srgbClr val="7F0000"/>
            </a:solidFill>
            <a:ln w="9525">
              <a:noFill/>
              <a:round/>
              <a:headEnd/>
              <a:tailEnd/>
            </a:ln>
          </p:spPr>
          <p:txBody>
            <a:bodyPr/>
            <a:lstStyle/>
            <a:p>
              <a:endParaRPr lang="en-US"/>
            </a:p>
          </p:txBody>
        </p:sp>
        <p:sp>
          <p:nvSpPr>
            <p:cNvPr id="52285" name="Freeform 92"/>
            <p:cNvSpPr>
              <a:spLocks/>
            </p:cNvSpPr>
            <p:nvPr/>
          </p:nvSpPr>
          <p:spPr bwMode="auto">
            <a:xfrm>
              <a:off x="3118" y="2090"/>
              <a:ext cx="3" cy="52"/>
            </a:xfrm>
            <a:custGeom>
              <a:avLst/>
              <a:gdLst>
                <a:gd name="T0" fmla="*/ 0 w 18"/>
                <a:gd name="T1" fmla="*/ 0 h 362"/>
                <a:gd name="T2" fmla="*/ 0 w 18"/>
                <a:gd name="T3" fmla="*/ 0 h 362"/>
                <a:gd name="T4" fmla="*/ 0 w 18"/>
                <a:gd name="T5" fmla="*/ 0 h 362"/>
                <a:gd name="T6" fmla="*/ 0 w 18"/>
                <a:gd name="T7" fmla="*/ 0 h 362"/>
                <a:gd name="T8" fmla="*/ 0 w 18"/>
                <a:gd name="T9" fmla="*/ 0 h 362"/>
                <a:gd name="T10" fmla="*/ 0 60000 65536"/>
                <a:gd name="T11" fmla="*/ 0 60000 65536"/>
                <a:gd name="T12" fmla="*/ 0 60000 65536"/>
                <a:gd name="T13" fmla="*/ 0 60000 65536"/>
                <a:gd name="T14" fmla="*/ 0 60000 65536"/>
                <a:gd name="T15" fmla="*/ 0 w 18"/>
                <a:gd name="T16" fmla="*/ 0 h 362"/>
                <a:gd name="T17" fmla="*/ 18 w 18"/>
                <a:gd name="T18" fmla="*/ 362 h 362"/>
              </a:gdLst>
              <a:ahLst/>
              <a:cxnLst>
                <a:cxn ang="T10">
                  <a:pos x="T0" y="T1"/>
                </a:cxn>
                <a:cxn ang="T11">
                  <a:pos x="T2" y="T3"/>
                </a:cxn>
                <a:cxn ang="T12">
                  <a:pos x="T4" y="T5"/>
                </a:cxn>
                <a:cxn ang="T13">
                  <a:pos x="T6" y="T7"/>
                </a:cxn>
                <a:cxn ang="T14">
                  <a:pos x="T8" y="T9"/>
                </a:cxn>
              </a:cxnLst>
              <a:rect l="T15" t="T16" r="T17" b="T18"/>
              <a:pathLst>
                <a:path w="18" h="362">
                  <a:moveTo>
                    <a:pt x="3" y="3"/>
                  </a:moveTo>
                  <a:lnTo>
                    <a:pt x="18" y="0"/>
                  </a:lnTo>
                  <a:lnTo>
                    <a:pt x="0" y="362"/>
                  </a:lnTo>
                  <a:lnTo>
                    <a:pt x="3" y="3"/>
                  </a:lnTo>
                  <a:close/>
                </a:path>
              </a:pathLst>
            </a:custGeom>
            <a:solidFill>
              <a:srgbClr val="7F0000"/>
            </a:solidFill>
            <a:ln w="9525">
              <a:noFill/>
              <a:round/>
              <a:headEnd/>
              <a:tailEnd/>
            </a:ln>
          </p:spPr>
          <p:txBody>
            <a:bodyPr/>
            <a:lstStyle/>
            <a:p>
              <a:endParaRPr lang="en-US"/>
            </a:p>
          </p:txBody>
        </p:sp>
        <p:sp>
          <p:nvSpPr>
            <p:cNvPr id="52286" name="Freeform 93"/>
            <p:cNvSpPr>
              <a:spLocks/>
            </p:cNvSpPr>
            <p:nvPr/>
          </p:nvSpPr>
          <p:spPr bwMode="auto">
            <a:xfrm>
              <a:off x="3156" y="2101"/>
              <a:ext cx="38" cy="27"/>
            </a:xfrm>
            <a:custGeom>
              <a:avLst/>
              <a:gdLst>
                <a:gd name="T0" fmla="*/ 0 w 268"/>
                <a:gd name="T1" fmla="*/ 0 h 191"/>
                <a:gd name="T2" fmla="*/ 0 w 268"/>
                <a:gd name="T3" fmla="*/ 0 h 191"/>
                <a:gd name="T4" fmla="*/ 0 w 268"/>
                <a:gd name="T5" fmla="*/ 0 h 191"/>
                <a:gd name="T6" fmla="*/ 0 w 268"/>
                <a:gd name="T7" fmla="*/ 0 h 191"/>
                <a:gd name="T8" fmla="*/ 0 w 268"/>
                <a:gd name="T9" fmla="*/ 0 h 191"/>
                <a:gd name="T10" fmla="*/ 0 w 268"/>
                <a:gd name="T11" fmla="*/ 0 h 191"/>
                <a:gd name="T12" fmla="*/ 0 w 268"/>
                <a:gd name="T13" fmla="*/ 0 h 191"/>
                <a:gd name="T14" fmla="*/ 0 w 268"/>
                <a:gd name="T15" fmla="*/ 0 h 191"/>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191"/>
                <a:gd name="T26" fmla="*/ 268 w 268"/>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191">
                  <a:moveTo>
                    <a:pt x="0" y="17"/>
                  </a:moveTo>
                  <a:lnTo>
                    <a:pt x="268" y="0"/>
                  </a:lnTo>
                  <a:lnTo>
                    <a:pt x="268" y="191"/>
                  </a:lnTo>
                  <a:lnTo>
                    <a:pt x="140" y="159"/>
                  </a:lnTo>
                  <a:lnTo>
                    <a:pt x="35" y="141"/>
                  </a:lnTo>
                  <a:lnTo>
                    <a:pt x="3" y="141"/>
                  </a:lnTo>
                  <a:lnTo>
                    <a:pt x="0" y="17"/>
                  </a:lnTo>
                  <a:close/>
                </a:path>
              </a:pathLst>
            </a:custGeom>
            <a:solidFill>
              <a:srgbClr val="333333"/>
            </a:solidFill>
            <a:ln w="9525">
              <a:noFill/>
              <a:round/>
              <a:headEnd/>
              <a:tailEnd/>
            </a:ln>
          </p:spPr>
          <p:txBody>
            <a:bodyPr/>
            <a:lstStyle/>
            <a:p>
              <a:endParaRPr lang="en-US"/>
            </a:p>
          </p:txBody>
        </p:sp>
        <p:sp>
          <p:nvSpPr>
            <p:cNvPr id="52287" name="Freeform 94"/>
            <p:cNvSpPr>
              <a:spLocks/>
            </p:cNvSpPr>
            <p:nvPr/>
          </p:nvSpPr>
          <p:spPr bwMode="auto">
            <a:xfrm>
              <a:off x="3113" y="2085"/>
              <a:ext cx="2" cy="47"/>
            </a:xfrm>
            <a:custGeom>
              <a:avLst/>
              <a:gdLst>
                <a:gd name="T0" fmla="*/ 0 w 14"/>
                <a:gd name="T1" fmla="*/ 0 h 331"/>
                <a:gd name="T2" fmla="*/ 0 w 14"/>
                <a:gd name="T3" fmla="*/ 0 h 331"/>
                <a:gd name="T4" fmla="*/ 0 w 14"/>
                <a:gd name="T5" fmla="*/ 0 h 331"/>
                <a:gd name="T6" fmla="*/ 0 w 14"/>
                <a:gd name="T7" fmla="*/ 0 h 331"/>
                <a:gd name="T8" fmla="*/ 0 w 14"/>
                <a:gd name="T9" fmla="*/ 0 h 331"/>
                <a:gd name="T10" fmla="*/ 0 w 14"/>
                <a:gd name="T11" fmla="*/ 0 h 331"/>
                <a:gd name="T12" fmla="*/ 0 60000 65536"/>
                <a:gd name="T13" fmla="*/ 0 60000 65536"/>
                <a:gd name="T14" fmla="*/ 0 60000 65536"/>
                <a:gd name="T15" fmla="*/ 0 60000 65536"/>
                <a:gd name="T16" fmla="*/ 0 60000 65536"/>
                <a:gd name="T17" fmla="*/ 0 60000 65536"/>
                <a:gd name="T18" fmla="*/ 0 w 14"/>
                <a:gd name="T19" fmla="*/ 0 h 331"/>
                <a:gd name="T20" fmla="*/ 14 w 14"/>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14" h="331">
                  <a:moveTo>
                    <a:pt x="6" y="0"/>
                  </a:moveTo>
                  <a:lnTo>
                    <a:pt x="14" y="15"/>
                  </a:lnTo>
                  <a:lnTo>
                    <a:pt x="8" y="326"/>
                  </a:lnTo>
                  <a:lnTo>
                    <a:pt x="0" y="331"/>
                  </a:lnTo>
                  <a:lnTo>
                    <a:pt x="6" y="0"/>
                  </a:lnTo>
                  <a:close/>
                </a:path>
              </a:pathLst>
            </a:custGeom>
            <a:solidFill>
              <a:srgbClr val="D90000"/>
            </a:solidFill>
            <a:ln w="9525">
              <a:noFill/>
              <a:round/>
              <a:headEnd/>
              <a:tailEnd/>
            </a:ln>
          </p:spPr>
          <p:txBody>
            <a:bodyPr/>
            <a:lstStyle/>
            <a:p>
              <a:endParaRPr lang="en-US"/>
            </a:p>
          </p:txBody>
        </p:sp>
        <p:sp>
          <p:nvSpPr>
            <p:cNvPr id="52288" name="Freeform 95"/>
            <p:cNvSpPr>
              <a:spLocks/>
            </p:cNvSpPr>
            <p:nvPr/>
          </p:nvSpPr>
          <p:spPr bwMode="auto">
            <a:xfrm>
              <a:off x="3102" y="2067"/>
              <a:ext cx="2" cy="79"/>
            </a:xfrm>
            <a:custGeom>
              <a:avLst/>
              <a:gdLst>
                <a:gd name="T0" fmla="*/ 0 w 15"/>
                <a:gd name="T1" fmla="*/ 0 h 551"/>
                <a:gd name="T2" fmla="*/ 0 w 15"/>
                <a:gd name="T3" fmla="*/ 0 h 551"/>
                <a:gd name="T4" fmla="*/ 0 w 15"/>
                <a:gd name="T5" fmla="*/ 0 h 551"/>
                <a:gd name="T6" fmla="*/ 0 w 15"/>
                <a:gd name="T7" fmla="*/ 0 h 551"/>
                <a:gd name="T8" fmla="*/ 0 w 15"/>
                <a:gd name="T9" fmla="*/ 0 h 551"/>
                <a:gd name="T10" fmla="*/ 0 w 15"/>
                <a:gd name="T11" fmla="*/ 0 h 551"/>
                <a:gd name="T12" fmla="*/ 0 60000 65536"/>
                <a:gd name="T13" fmla="*/ 0 60000 65536"/>
                <a:gd name="T14" fmla="*/ 0 60000 65536"/>
                <a:gd name="T15" fmla="*/ 0 60000 65536"/>
                <a:gd name="T16" fmla="*/ 0 60000 65536"/>
                <a:gd name="T17" fmla="*/ 0 60000 65536"/>
                <a:gd name="T18" fmla="*/ 0 w 15"/>
                <a:gd name="T19" fmla="*/ 0 h 551"/>
                <a:gd name="T20" fmla="*/ 15 w 1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15" h="551">
                  <a:moveTo>
                    <a:pt x="4" y="0"/>
                  </a:moveTo>
                  <a:lnTo>
                    <a:pt x="15" y="14"/>
                  </a:lnTo>
                  <a:lnTo>
                    <a:pt x="12" y="548"/>
                  </a:lnTo>
                  <a:lnTo>
                    <a:pt x="0" y="551"/>
                  </a:lnTo>
                  <a:lnTo>
                    <a:pt x="4" y="0"/>
                  </a:lnTo>
                  <a:close/>
                </a:path>
              </a:pathLst>
            </a:custGeom>
            <a:solidFill>
              <a:srgbClr val="D90000"/>
            </a:solidFill>
            <a:ln w="9525">
              <a:noFill/>
              <a:round/>
              <a:headEnd/>
              <a:tailEnd/>
            </a:ln>
          </p:spPr>
          <p:txBody>
            <a:bodyPr/>
            <a:lstStyle/>
            <a:p>
              <a:endParaRPr lang="en-US"/>
            </a:p>
          </p:txBody>
        </p:sp>
        <p:sp>
          <p:nvSpPr>
            <p:cNvPr id="52289" name="Freeform 96"/>
            <p:cNvSpPr>
              <a:spLocks/>
            </p:cNvSpPr>
            <p:nvPr/>
          </p:nvSpPr>
          <p:spPr bwMode="auto">
            <a:xfrm>
              <a:off x="3091" y="2085"/>
              <a:ext cx="2" cy="62"/>
            </a:xfrm>
            <a:custGeom>
              <a:avLst/>
              <a:gdLst>
                <a:gd name="T0" fmla="*/ 0 w 14"/>
                <a:gd name="T1" fmla="*/ 0 h 432"/>
                <a:gd name="T2" fmla="*/ 0 w 14"/>
                <a:gd name="T3" fmla="*/ 0 h 432"/>
                <a:gd name="T4" fmla="*/ 0 w 14"/>
                <a:gd name="T5" fmla="*/ 0 h 432"/>
                <a:gd name="T6" fmla="*/ 0 w 14"/>
                <a:gd name="T7" fmla="*/ 0 h 432"/>
                <a:gd name="T8" fmla="*/ 0 w 14"/>
                <a:gd name="T9" fmla="*/ 0 h 432"/>
                <a:gd name="T10" fmla="*/ 0 w 14"/>
                <a:gd name="T11" fmla="*/ 0 h 432"/>
                <a:gd name="T12" fmla="*/ 0 60000 65536"/>
                <a:gd name="T13" fmla="*/ 0 60000 65536"/>
                <a:gd name="T14" fmla="*/ 0 60000 65536"/>
                <a:gd name="T15" fmla="*/ 0 60000 65536"/>
                <a:gd name="T16" fmla="*/ 0 60000 65536"/>
                <a:gd name="T17" fmla="*/ 0 60000 65536"/>
                <a:gd name="T18" fmla="*/ 0 w 14"/>
                <a:gd name="T19" fmla="*/ 0 h 432"/>
                <a:gd name="T20" fmla="*/ 14 w 1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4" h="432">
                  <a:moveTo>
                    <a:pt x="11" y="431"/>
                  </a:moveTo>
                  <a:lnTo>
                    <a:pt x="14" y="0"/>
                  </a:lnTo>
                  <a:lnTo>
                    <a:pt x="3" y="0"/>
                  </a:lnTo>
                  <a:lnTo>
                    <a:pt x="0" y="432"/>
                  </a:lnTo>
                  <a:lnTo>
                    <a:pt x="11" y="431"/>
                  </a:lnTo>
                  <a:close/>
                </a:path>
              </a:pathLst>
            </a:custGeom>
            <a:solidFill>
              <a:srgbClr val="D90000"/>
            </a:solidFill>
            <a:ln w="9525">
              <a:noFill/>
              <a:round/>
              <a:headEnd/>
              <a:tailEnd/>
            </a:ln>
          </p:spPr>
          <p:txBody>
            <a:bodyPr/>
            <a:lstStyle/>
            <a:p>
              <a:endParaRPr lang="en-US"/>
            </a:p>
          </p:txBody>
        </p:sp>
        <p:sp>
          <p:nvSpPr>
            <p:cNvPr id="52290" name="Freeform 97"/>
            <p:cNvSpPr>
              <a:spLocks/>
            </p:cNvSpPr>
            <p:nvPr/>
          </p:nvSpPr>
          <p:spPr bwMode="auto">
            <a:xfrm>
              <a:off x="3042" y="2101"/>
              <a:ext cx="2" cy="42"/>
            </a:xfrm>
            <a:custGeom>
              <a:avLst/>
              <a:gdLst>
                <a:gd name="T0" fmla="*/ 0 w 12"/>
                <a:gd name="T1" fmla="*/ 0 h 291"/>
                <a:gd name="T2" fmla="*/ 0 w 12"/>
                <a:gd name="T3" fmla="*/ 0 h 291"/>
                <a:gd name="T4" fmla="*/ 0 w 12"/>
                <a:gd name="T5" fmla="*/ 0 h 291"/>
                <a:gd name="T6" fmla="*/ 0 w 12"/>
                <a:gd name="T7" fmla="*/ 0 h 291"/>
                <a:gd name="T8" fmla="*/ 0 w 12"/>
                <a:gd name="T9" fmla="*/ 0 h 291"/>
                <a:gd name="T10" fmla="*/ 0 w 12"/>
                <a:gd name="T11" fmla="*/ 0 h 291"/>
                <a:gd name="T12" fmla="*/ 0 60000 65536"/>
                <a:gd name="T13" fmla="*/ 0 60000 65536"/>
                <a:gd name="T14" fmla="*/ 0 60000 65536"/>
                <a:gd name="T15" fmla="*/ 0 60000 65536"/>
                <a:gd name="T16" fmla="*/ 0 60000 65536"/>
                <a:gd name="T17" fmla="*/ 0 60000 65536"/>
                <a:gd name="T18" fmla="*/ 0 w 12"/>
                <a:gd name="T19" fmla="*/ 0 h 291"/>
                <a:gd name="T20" fmla="*/ 12 w 12"/>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12" h="291">
                  <a:moveTo>
                    <a:pt x="10" y="289"/>
                  </a:moveTo>
                  <a:lnTo>
                    <a:pt x="12" y="0"/>
                  </a:lnTo>
                  <a:lnTo>
                    <a:pt x="2" y="2"/>
                  </a:lnTo>
                  <a:lnTo>
                    <a:pt x="0" y="291"/>
                  </a:lnTo>
                  <a:lnTo>
                    <a:pt x="10" y="289"/>
                  </a:lnTo>
                  <a:close/>
                </a:path>
              </a:pathLst>
            </a:custGeom>
            <a:solidFill>
              <a:srgbClr val="D90000"/>
            </a:solidFill>
            <a:ln w="9525">
              <a:noFill/>
              <a:round/>
              <a:headEnd/>
              <a:tailEnd/>
            </a:ln>
          </p:spPr>
          <p:txBody>
            <a:bodyPr/>
            <a:lstStyle/>
            <a:p>
              <a:endParaRPr lang="en-US"/>
            </a:p>
          </p:txBody>
        </p:sp>
        <p:sp>
          <p:nvSpPr>
            <p:cNvPr id="52291" name="Freeform 98"/>
            <p:cNvSpPr>
              <a:spLocks/>
            </p:cNvSpPr>
            <p:nvPr/>
          </p:nvSpPr>
          <p:spPr bwMode="auto">
            <a:xfrm>
              <a:off x="3078" y="2058"/>
              <a:ext cx="5" cy="24"/>
            </a:xfrm>
            <a:custGeom>
              <a:avLst/>
              <a:gdLst>
                <a:gd name="T0" fmla="*/ 0 w 34"/>
                <a:gd name="T1" fmla="*/ 0 h 164"/>
                <a:gd name="T2" fmla="*/ 0 w 34"/>
                <a:gd name="T3" fmla="*/ 0 h 164"/>
                <a:gd name="T4" fmla="*/ 0 w 34"/>
                <a:gd name="T5" fmla="*/ 0 h 164"/>
                <a:gd name="T6" fmla="*/ 0 w 34"/>
                <a:gd name="T7" fmla="*/ 0 h 164"/>
                <a:gd name="T8" fmla="*/ 0 w 34"/>
                <a:gd name="T9" fmla="*/ 0 h 164"/>
                <a:gd name="T10" fmla="*/ 0 w 34"/>
                <a:gd name="T11" fmla="*/ 0 h 164"/>
                <a:gd name="T12" fmla="*/ 0 60000 65536"/>
                <a:gd name="T13" fmla="*/ 0 60000 65536"/>
                <a:gd name="T14" fmla="*/ 0 60000 65536"/>
                <a:gd name="T15" fmla="*/ 0 60000 65536"/>
                <a:gd name="T16" fmla="*/ 0 60000 65536"/>
                <a:gd name="T17" fmla="*/ 0 60000 65536"/>
                <a:gd name="T18" fmla="*/ 0 w 34"/>
                <a:gd name="T19" fmla="*/ 0 h 164"/>
                <a:gd name="T20" fmla="*/ 34 w 34"/>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34" h="164">
                  <a:moveTo>
                    <a:pt x="3" y="0"/>
                  </a:moveTo>
                  <a:lnTo>
                    <a:pt x="0" y="140"/>
                  </a:lnTo>
                  <a:lnTo>
                    <a:pt x="32" y="164"/>
                  </a:lnTo>
                  <a:lnTo>
                    <a:pt x="34" y="32"/>
                  </a:lnTo>
                  <a:lnTo>
                    <a:pt x="3" y="0"/>
                  </a:lnTo>
                  <a:close/>
                </a:path>
              </a:pathLst>
            </a:custGeom>
            <a:solidFill>
              <a:srgbClr val="E33636"/>
            </a:solidFill>
            <a:ln w="9525">
              <a:noFill/>
              <a:round/>
              <a:headEnd/>
              <a:tailEnd/>
            </a:ln>
          </p:spPr>
          <p:txBody>
            <a:bodyPr/>
            <a:lstStyle/>
            <a:p>
              <a:endParaRPr lang="en-US"/>
            </a:p>
          </p:txBody>
        </p:sp>
        <p:sp>
          <p:nvSpPr>
            <p:cNvPr id="52292" name="Freeform 99"/>
            <p:cNvSpPr>
              <a:spLocks/>
            </p:cNvSpPr>
            <p:nvPr/>
          </p:nvSpPr>
          <p:spPr bwMode="auto">
            <a:xfrm>
              <a:off x="3096" y="2060"/>
              <a:ext cx="2" cy="47"/>
            </a:xfrm>
            <a:custGeom>
              <a:avLst/>
              <a:gdLst>
                <a:gd name="T0" fmla="*/ 0 w 13"/>
                <a:gd name="T1" fmla="*/ 0 h 330"/>
                <a:gd name="T2" fmla="*/ 0 w 13"/>
                <a:gd name="T3" fmla="*/ 0 h 330"/>
                <a:gd name="T4" fmla="*/ 0 w 13"/>
                <a:gd name="T5" fmla="*/ 0 h 330"/>
                <a:gd name="T6" fmla="*/ 0 w 13"/>
                <a:gd name="T7" fmla="*/ 0 h 330"/>
                <a:gd name="T8" fmla="*/ 0 w 13"/>
                <a:gd name="T9" fmla="*/ 0 h 330"/>
                <a:gd name="T10" fmla="*/ 0 w 13"/>
                <a:gd name="T11" fmla="*/ 0 h 330"/>
                <a:gd name="T12" fmla="*/ 0 60000 65536"/>
                <a:gd name="T13" fmla="*/ 0 60000 65536"/>
                <a:gd name="T14" fmla="*/ 0 60000 65536"/>
                <a:gd name="T15" fmla="*/ 0 60000 65536"/>
                <a:gd name="T16" fmla="*/ 0 60000 65536"/>
                <a:gd name="T17" fmla="*/ 0 60000 65536"/>
                <a:gd name="T18" fmla="*/ 0 w 13"/>
                <a:gd name="T19" fmla="*/ 0 h 330"/>
                <a:gd name="T20" fmla="*/ 13 w 13"/>
                <a:gd name="T21" fmla="*/ 330 h 330"/>
              </a:gdLst>
              <a:ahLst/>
              <a:cxnLst>
                <a:cxn ang="T12">
                  <a:pos x="T0" y="T1"/>
                </a:cxn>
                <a:cxn ang="T13">
                  <a:pos x="T2" y="T3"/>
                </a:cxn>
                <a:cxn ang="T14">
                  <a:pos x="T4" y="T5"/>
                </a:cxn>
                <a:cxn ang="T15">
                  <a:pos x="T6" y="T7"/>
                </a:cxn>
                <a:cxn ang="T16">
                  <a:pos x="T8" y="T9"/>
                </a:cxn>
                <a:cxn ang="T17">
                  <a:pos x="T10" y="T11"/>
                </a:cxn>
              </a:cxnLst>
              <a:rect l="T18" t="T19" r="T20" b="T21"/>
              <a:pathLst>
                <a:path w="13" h="330">
                  <a:moveTo>
                    <a:pt x="5" y="0"/>
                  </a:moveTo>
                  <a:lnTo>
                    <a:pt x="13" y="14"/>
                  </a:lnTo>
                  <a:lnTo>
                    <a:pt x="8" y="325"/>
                  </a:lnTo>
                  <a:lnTo>
                    <a:pt x="0" y="330"/>
                  </a:lnTo>
                  <a:lnTo>
                    <a:pt x="5" y="0"/>
                  </a:lnTo>
                  <a:close/>
                </a:path>
              </a:pathLst>
            </a:custGeom>
            <a:solidFill>
              <a:srgbClr val="D90000"/>
            </a:solidFill>
            <a:ln w="9525">
              <a:noFill/>
              <a:round/>
              <a:headEnd/>
              <a:tailEnd/>
            </a:ln>
          </p:spPr>
          <p:txBody>
            <a:bodyPr/>
            <a:lstStyle/>
            <a:p>
              <a:endParaRPr lang="en-US"/>
            </a:p>
          </p:txBody>
        </p:sp>
        <p:sp>
          <p:nvSpPr>
            <p:cNvPr id="52293" name="Freeform 100"/>
            <p:cNvSpPr>
              <a:spLocks/>
            </p:cNvSpPr>
            <p:nvPr/>
          </p:nvSpPr>
          <p:spPr bwMode="auto">
            <a:xfrm>
              <a:off x="3086" y="2048"/>
              <a:ext cx="2" cy="79"/>
            </a:xfrm>
            <a:custGeom>
              <a:avLst/>
              <a:gdLst>
                <a:gd name="T0" fmla="*/ 0 w 14"/>
                <a:gd name="T1" fmla="*/ 0 h 551"/>
                <a:gd name="T2" fmla="*/ 0 w 14"/>
                <a:gd name="T3" fmla="*/ 0 h 551"/>
                <a:gd name="T4" fmla="*/ 0 w 14"/>
                <a:gd name="T5" fmla="*/ 0 h 551"/>
                <a:gd name="T6" fmla="*/ 0 w 14"/>
                <a:gd name="T7" fmla="*/ 0 h 551"/>
                <a:gd name="T8" fmla="*/ 0 w 14"/>
                <a:gd name="T9" fmla="*/ 0 h 551"/>
                <a:gd name="T10" fmla="*/ 0 w 14"/>
                <a:gd name="T11" fmla="*/ 0 h 551"/>
                <a:gd name="T12" fmla="*/ 0 60000 65536"/>
                <a:gd name="T13" fmla="*/ 0 60000 65536"/>
                <a:gd name="T14" fmla="*/ 0 60000 65536"/>
                <a:gd name="T15" fmla="*/ 0 60000 65536"/>
                <a:gd name="T16" fmla="*/ 0 60000 65536"/>
                <a:gd name="T17" fmla="*/ 0 60000 65536"/>
                <a:gd name="T18" fmla="*/ 0 w 14"/>
                <a:gd name="T19" fmla="*/ 0 h 551"/>
                <a:gd name="T20" fmla="*/ 14 w 14"/>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14" h="551">
                  <a:moveTo>
                    <a:pt x="2" y="0"/>
                  </a:moveTo>
                  <a:lnTo>
                    <a:pt x="14" y="14"/>
                  </a:lnTo>
                  <a:lnTo>
                    <a:pt x="10" y="548"/>
                  </a:lnTo>
                  <a:lnTo>
                    <a:pt x="0" y="551"/>
                  </a:lnTo>
                  <a:lnTo>
                    <a:pt x="2" y="0"/>
                  </a:lnTo>
                  <a:close/>
                </a:path>
              </a:pathLst>
            </a:custGeom>
            <a:solidFill>
              <a:srgbClr val="D90000"/>
            </a:solidFill>
            <a:ln w="9525">
              <a:noFill/>
              <a:round/>
              <a:headEnd/>
              <a:tailEnd/>
            </a:ln>
          </p:spPr>
          <p:txBody>
            <a:bodyPr/>
            <a:lstStyle/>
            <a:p>
              <a:endParaRPr lang="en-US"/>
            </a:p>
          </p:txBody>
        </p:sp>
        <p:sp>
          <p:nvSpPr>
            <p:cNvPr id="52294" name="Freeform 101"/>
            <p:cNvSpPr>
              <a:spLocks/>
            </p:cNvSpPr>
            <p:nvPr/>
          </p:nvSpPr>
          <p:spPr bwMode="auto">
            <a:xfrm>
              <a:off x="3065" y="2033"/>
              <a:ext cx="2" cy="71"/>
            </a:xfrm>
            <a:custGeom>
              <a:avLst/>
              <a:gdLst>
                <a:gd name="T0" fmla="*/ 0 w 15"/>
                <a:gd name="T1" fmla="*/ 0 h 501"/>
                <a:gd name="T2" fmla="*/ 0 w 15"/>
                <a:gd name="T3" fmla="*/ 0 h 501"/>
                <a:gd name="T4" fmla="*/ 0 w 15"/>
                <a:gd name="T5" fmla="*/ 0 h 501"/>
                <a:gd name="T6" fmla="*/ 0 w 15"/>
                <a:gd name="T7" fmla="*/ 0 h 501"/>
                <a:gd name="T8" fmla="*/ 0 w 15"/>
                <a:gd name="T9" fmla="*/ 0 h 501"/>
                <a:gd name="T10" fmla="*/ 0 w 15"/>
                <a:gd name="T11" fmla="*/ 0 h 501"/>
                <a:gd name="T12" fmla="*/ 0 60000 65536"/>
                <a:gd name="T13" fmla="*/ 0 60000 65536"/>
                <a:gd name="T14" fmla="*/ 0 60000 65536"/>
                <a:gd name="T15" fmla="*/ 0 60000 65536"/>
                <a:gd name="T16" fmla="*/ 0 60000 65536"/>
                <a:gd name="T17" fmla="*/ 0 60000 65536"/>
                <a:gd name="T18" fmla="*/ 0 w 15"/>
                <a:gd name="T19" fmla="*/ 0 h 501"/>
                <a:gd name="T20" fmla="*/ 15 w 15"/>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5" h="501">
                  <a:moveTo>
                    <a:pt x="12" y="500"/>
                  </a:moveTo>
                  <a:lnTo>
                    <a:pt x="15" y="0"/>
                  </a:lnTo>
                  <a:lnTo>
                    <a:pt x="4" y="0"/>
                  </a:lnTo>
                  <a:lnTo>
                    <a:pt x="0" y="501"/>
                  </a:lnTo>
                  <a:lnTo>
                    <a:pt x="12" y="500"/>
                  </a:lnTo>
                  <a:close/>
                </a:path>
              </a:pathLst>
            </a:custGeom>
            <a:solidFill>
              <a:srgbClr val="D90000"/>
            </a:solidFill>
            <a:ln w="9525">
              <a:noFill/>
              <a:round/>
              <a:headEnd/>
              <a:tailEnd/>
            </a:ln>
          </p:spPr>
          <p:txBody>
            <a:bodyPr/>
            <a:lstStyle/>
            <a:p>
              <a:endParaRPr lang="en-US"/>
            </a:p>
          </p:txBody>
        </p:sp>
        <p:sp>
          <p:nvSpPr>
            <p:cNvPr id="52295" name="Freeform 102"/>
            <p:cNvSpPr>
              <a:spLocks/>
            </p:cNvSpPr>
            <p:nvPr/>
          </p:nvSpPr>
          <p:spPr bwMode="auto">
            <a:xfrm>
              <a:off x="3036" y="2072"/>
              <a:ext cx="2" cy="71"/>
            </a:xfrm>
            <a:custGeom>
              <a:avLst/>
              <a:gdLst>
                <a:gd name="T0" fmla="*/ 0 w 14"/>
                <a:gd name="T1" fmla="*/ 0 h 501"/>
                <a:gd name="T2" fmla="*/ 0 w 14"/>
                <a:gd name="T3" fmla="*/ 0 h 501"/>
                <a:gd name="T4" fmla="*/ 0 w 14"/>
                <a:gd name="T5" fmla="*/ 0 h 501"/>
                <a:gd name="T6" fmla="*/ 0 w 14"/>
                <a:gd name="T7" fmla="*/ 0 h 501"/>
                <a:gd name="T8" fmla="*/ 0 w 14"/>
                <a:gd name="T9" fmla="*/ 0 h 501"/>
                <a:gd name="T10" fmla="*/ 0 w 14"/>
                <a:gd name="T11" fmla="*/ 0 h 501"/>
                <a:gd name="T12" fmla="*/ 0 60000 65536"/>
                <a:gd name="T13" fmla="*/ 0 60000 65536"/>
                <a:gd name="T14" fmla="*/ 0 60000 65536"/>
                <a:gd name="T15" fmla="*/ 0 60000 65536"/>
                <a:gd name="T16" fmla="*/ 0 60000 65536"/>
                <a:gd name="T17" fmla="*/ 0 60000 65536"/>
                <a:gd name="T18" fmla="*/ 0 w 14"/>
                <a:gd name="T19" fmla="*/ 0 h 501"/>
                <a:gd name="T20" fmla="*/ 14 w 14"/>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4" h="501">
                  <a:moveTo>
                    <a:pt x="12" y="500"/>
                  </a:moveTo>
                  <a:lnTo>
                    <a:pt x="14" y="0"/>
                  </a:lnTo>
                  <a:lnTo>
                    <a:pt x="4" y="0"/>
                  </a:lnTo>
                  <a:lnTo>
                    <a:pt x="0" y="501"/>
                  </a:lnTo>
                  <a:lnTo>
                    <a:pt x="12" y="500"/>
                  </a:lnTo>
                  <a:close/>
                </a:path>
              </a:pathLst>
            </a:custGeom>
            <a:solidFill>
              <a:srgbClr val="D90000"/>
            </a:solidFill>
            <a:ln w="9525">
              <a:noFill/>
              <a:round/>
              <a:headEnd/>
              <a:tailEnd/>
            </a:ln>
          </p:spPr>
          <p:txBody>
            <a:bodyPr/>
            <a:lstStyle/>
            <a:p>
              <a:endParaRPr lang="en-US"/>
            </a:p>
          </p:txBody>
        </p:sp>
        <p:sp>
          <p:nvSpPr>
            <p:cNvPr id="52296" name="Freeform 103"/>
            <p:cNvSpPr>
              <a:spLocks/>
            </p:cNvSpPr>
            <p:nvPr/>
          </p:nvSpPr>
          <p:spPr bwMode="auto">
            <a:xfrm>
              <a:off x="3027" y="2072"/>
              <a:ext cx="2" cy="71"/>
            </a:xfrm>
            <a:custGeom>
              <a:avLst/>
              <a:gdLst>
                <a:gd name="T0" fmla="*/ 0 w 15"/>
                <a:gd name="T1" fmla="*/ 0 h 502"/>
                <a:gd name="T2" fmla="*/ 0 w 15"/>
                <a:gd name="T3" fmla="*/ 0 h 502"/>
                <a:gd name="T4" fmla="*/ 0 w 15"/>
                <a:gd name="T5" fmla="*/ 0 h 502"/>
                <a:gd name="T6" fmla="*/ 0 w 15"/>
                <a:gd name="T7" fmla="*/ 0 h 502"/>
                <a:gd name="T8" fmla="*/ 0 w 15"/>
                <a:gd name="T9" fmla="*/ 0 h 502"/>
                <a:gd name="T10" fmla="*/ 0 w 15"/>
                <a:gd name="T11" fmla="*/ 0 h 502"/>
                <a:gd name="T12" fmla="*/ 0 60000 65536"/>
                <a:gd name="T13" fmla="*/ 0 60000 65536"/>
                <a:gd name="T14" fmla="*/ 0 60000 65536"/>
                <a:gd name="T15" fmla="*/ 0 60000 65536"/>
                <a:gd name="T16" fmla="*/ 0 60000 65536"/>
                <a:gd name="T17" fmla="*/ 0 60000 65536"/>
                <a:gd name="T18" fmla="*/ 0 w 15"/>
                <a:gd name="T19" fmla="*/ 0 h 502"/>
                <a:gd name="T20" fmla="*/ 15 w 15"/>
                <a:gd name="T21" fmla="*/ 502 h 502"/>
              </a:gdLst>
              <a:ahLst/>
              <a:cxnLst>
                <a:cxn ang="T12">
                  <a:pos x="T0" y="T1"/>
                </a:cxn>
                <a:cxn ang="T13">
                  <a:pos x="T2" y="T3"/>
                </a:cxn>
                <a:cxn ang="T14">
                  <a:pos x="T4" y="T5"/>
                </a:cxn>
                <a:cxn ang="T15">
                  <a:pos x="T6" y="T7"/>
                </a:cxn>
                <a:cxn ang="T16">
                  <a:pos x="T8" y="T9"/>
                </a:cxn>
                <a:cxn ang="T17">
                  <a:pos x="T10" y="T11"/>
                </a:cxn>
              </a:cxnLst>
              <a:rect l="T18" t="T19" r="T20" b="T21"/>
              <a:pathLst>
                <a:path w="15" h="502">
                  <a:moveTo>
                    <a:pt x="12" y="501"/>
                  </a:moveTo>
                  <a:lnTo>
                    <a:pt x="15" y="0"/>
                  </a:lnTo>
                  <a:lnTo>
                    <a:pt x="4" y="0"/>
                  </a:lnTo>
                  <a:lnTo>
                    <a:pt x="0" y="502"/>
                  </a:lnTo>
                  <a:lnTo>
                    <a:pt x="12" y="501"/>
                  </a:lnTo>
                  <a:close/>
                </a:path>
              </a:pathLst>
            </a:custGeom>
            <a:solidFill>
              <a:srgbClr val="D90000"/>
            </a:solidFill>
            <a:ln w="9525">
              <a:noFill/>
              <a:round/>
              <a:headEnd/>
              <a:tailEnd/>
            </a:ln>
          </p:spPr>
          <p:txBody>
            <a:bodyPr/>
            <a:lstStyle/>
            <a:p>
              <a:endParaRPr lang="en-US"/>
            </a:p>
          </p:txBody>
        </p:sp>
        <p:sp>
          <p:nvSpPr>
            <p:cNvPr id="52297" name="Freeform 104"/>
            <p:cNvSpPr>
              <a:spLocks/>
            </p:cNvSpPr>
            <p:nvPr/>
          </p:nvSpPr>
          <p:spPr bwMode="auto">
            <a:xfrm>
              <a:off x="3056" y="2041"/>
              <a:ext cx="2" cy="72"/>
            </a:xfrm>
            <a:custGeom>
              <a:avLst/>
              <a:gdLst>
                <a:gd name="T0" fmla="*/ 0 w 14"/>
                <a:gd name="T1" fmla="*/ 0 h 502"/>
                <a:gd name="T2" fmla="*/ 0 w 14"/>
                <a:gd name="T3" fmla="*/ 0 h 502"/>
                <a:gd name="T4" fmla="*/ 0 w 14"/>
                <a:gd name="T5" fmla="*/ 0 h 502"/>
                <a:gd name="T6" fmla="*/ 0 w 14"/>
                <a:gd name="T7" fmla="*/ 0 h 502"/>
                <a:gd name="T8" fmla="*/ 0 w 14"/>
                <a:gd name="T9" fmla="*/ 0 h 502"/>
                <a:gd name="T10" fmla="*/ 0 w 14"/>
                <a:gd name="T11" fmla="*/ 0 h 502"/>
                <a:gd name="T12" fmla="*/ 0 60000 65536"/>
                <a:gd name="T13" fmla="*/ 0 60000 65536"/>
                <a:gd name="T14" fmla="*/ 0 60000 65536"/>
                <a:gd name="T15" fmla="*/ 0 60000 65536"/>
                <a:gd name="T16" fmla="*/ 0 60000 65536"/>
                <a:gd name="T17" fmla="*/ 0 60000 65536"/>
                <a:gd name="T18" fmla="*/ 0 w 14"/>
                <a:gd name="T19" fmla="*/ 0 h 502"/>
                <a:gd name="T20" fmla="*/ 14 w 14"/>
                <a:gd name="T21" fmla="*/ 502 h 502"/>
              </a:gdLst>
              <a:ahLst/>
              <a:cxnLst>
                <a:cxn ang="T12">
                  <a:pos x="T0" y="T1"/>
                </a:cxn>
                <a:cxn ang="T13">
                  <a:pos x="T2" y="T3"/>
                </a:cxn>
                <a:cxn ang="T14">
                  <a:pos x="T4" y="T5"/>
                </a:cxn>
                <a:cxn ang="T15">
                  <a:pos x="T6" y="T7"/>
                </a:cxn>
                <a:cxn ang="T16">
                  <a:pos x="T8" y="T9"/>
                </a:cxn>
                <a:cxn ang="T17">
                  <a:pos x="T10" y="T11"/>
                </a:cxn>
              </a:cxnLst>
              <a:rect l="T18" t="T19" r="T20" b="T21"/>
              <a:pathLst>
                <a:path w="14" h="502">
                  <a:moveTo>
                    <a:pt x="11" y="500"/>
                  </a:moveTo>
                  <a:lnTo>
                    <a:pt x="14" y="0"/>
                  </a:lnTo>
                  <a:lnTo>
                    <a:pt x="3" y="0"/>
                  </a:lnTo>
                  <a:lnTo>
                    <a:pt x="0" y="502"/>
                  </a:lnTo>
                  <a:lnTo>
                    <a:pt x="11" y="500"/>
                  </a:lnTo>
                  <a:close/>
                </a:path>
              </a:pathLst>
            </a:custGeom>
            <a:solidFill>
              <a:srgbClr val="D90000"/>
            </a:solidFill>
            <a:ln w="9525">
              <a:noFill/>
              <a:round/>
              <a:headEnd/>
              <a:tailEnd/>
            </a:ln>
          </p:spPr>
          <p:txBody>
            <a:bodyPr/>
            <a:lstStyle/>
            <a:p>
              <a:endParaRPr lang="en-US"/>
            </a:p>
          </p:txBody>
        </p:sp>
        <p:sp>
          <p:nvSpPr>
            <p:cNvPr id="52298" name="Freeform 105"/>
            <p:cNvSpPr>
              <a:spLocks/>
            </p:cNvSpPr>
            <p:nvPr/>
          </p:nvSpPr>
          <p:spPr bwMode="auto">
            <a:xfrm>
              <a:off x="3032" y="2064"/>
              <a:ext cx="1" cy="48"/>
            </a:xfrm>
            <a:custGeom>
              <a:avLst/>
              <a:gdLst>
                <a:gd name="T0" fmla="*/ 0 w 10"/>
                <a:gd name="T1" fmla="*/ 0 h 339"/>
                <a:gd name="T2" fmla="*/ 0 w 10"/>
                <a:gd name="T3" fmla="*/ 0 h 339"/>
                <a:gd name="T4" fmla="*/ 0 w 10"/>
                <a:gd name="T5" fmla="*/ 0 h 339"/>
                <a:gd name="T6" fmla="*/ 0 w 10"/>
                <a:gd name="T7" fmla="*/ 0 h 339"/>
                <a:gd name="T8" fmla="*/ 0 w 10"/>
                <a:gd name="T9" fmla="*/ 0 h 339"/>
                <a:gd name="T10" fmla="*/ 0 w 10"/>
                <a:gd name="T11" fmla="*/ 0 h 339"/>
                <a:gd name="T12" fmla="*/ 0 60000 65536"/>
                <a:gd name="T13" fmla="*/ 0 60000 65536"/>
                <a:gd name="T14" fmla="*/ 0 60000 65536"/>
                <a:gd name="T15" fmla="*/ 0 60000 65536"/>
                <a:gd name="T16" fmla="*/ 0 60000 65536"/>
                <a:gd name="T17" fmla="*/ 0 60000 65536"/>
                <a:gd name="T18" fmla="*/ 0 w 10"/>
                <a:gd name="T19" fmla="*/ 0 h 339"/>
                <a:gd name="T20" fmla="*/ 10 w 10"/>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10" h="339">
                  <a:moveTo>
                    <a:pt x="9" y="337"/>
                  </a:moveTo>
                  <a:lnTo>
                    <a:pt x="10" y="0"/>
                  </a:lnTo>
                  <a:lnTo>
                    <a:pt x="1" y="4"/>
                  </a:lnTo>
                  <a:lnTo>
                    <a:pt x="0" y="339"/>
                  </a:lnTo>
                  <a:lnTo>
                    <a:pt x="9" y="337"/>
                  </a:lnTo>
                  <a:close/>
                </a:path>
              </a:pathLst>
            </a:custGeom>
            <a:solidFill>
              <a:srgbClr val="D90000"/>
            </a:solidFill>
            <a:ln w="9525">
              <a:noFill/>
              <a:round/>
              <a:headEnd/>
              <a:tailEnd/>
            </a:ln>
          </p:spPr>
          <p:txBody>
            <a:bodyPr/>
            <a:lstStyle/>
            <a:p>
              <a:endParaRPr lang="en-US"/>
            </a:p>
          </p:txBody>
        </p:sp>
        <p:sp>
          <p:nvSpPr>
            <p:cNvPr id="52299" name="Freeform 106"/>
            <p:cNvSpPr>
              <a:spLocks/>
            </p:cNvSpPr>
            <p:nvPr/>
          </p:nvSpPr>
          <p:spPr bwMode="auto">
            <a:xfrm>
              <a:off x="3022" y="2096"/>
              <a:ext cx="2" cy="48"/>
            </a:xfrm>
            <a:custGeom>
              <a:avLst/>
              <a:gdLst>
                <a:gd name="T0" fmla="*/ 0 w 11"/>
                <a:gd name="T1" fmla="*/ 0 h 339"/>
                <a:gd name="T2" fmla="*/ 0 w 11"/>
                <a:gd name="T3" fmla="*/ 0 h 339"/>
                <a:gd name="T4" fmla="*/ 0 w 11"/>
                <a:gd name="T5" fmla="*/ 0 h 339"/>
                <a:gd name="T6" fmla="*/ 0 w 11"/>
                <a:gd name="T7" fmla="*/ 0 h 339"/>
                <a:gd name="T8" fmla="*/ 0 w 11"/>
                <a:gd name="T9" fmla="*/ 0 h 339"/>
                <a:gd name="T10" fmla="*/ 0 w 11"/>
                <a:gd name="T11" fmla="*/ 0 h 339"/>
                <a:gd name="T12" fmla="*/ 0 60000 65536"/>
                <a:gd name="T13" fmla="*/ 0 60000 65536"/>
                <a:gd name="T14" fmla="*/ 0 60000 65536"/>
                <a:gd name="T15" fmla="*/ 0 60000 65536"/>
                <a:gd name="T16" fmla="*/ 0 60000 65536"/>
                <a:gd name="T17" fmla="*/ 0 60000 65536"/>
                <a:gd name="T18" fmla="*/ 0 w 11"/>
                <a:gd name="T19" fmla="*/ 0 h 339"/>
                <a:gd name="T20" fmla="*/ 11 w 11"/>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11" h="339">
                  <a:moveTo>
                    <a:pt x="10" y="336"/>
                  </a:moveTo>
                  <a:lnTo>
                    <a:pt x="11" y="0"/>
                  </a:lnTo>
                  <a:lnTo>
                    <a:pt x="2" y="3"/>
                  </a:lnTo>
                  <a:lnTo>
                    <a:pt x="0" y="339"/>
                  </a:lnTo>
                  <a:lnTo>
                    <a:pt x="10" y="336"/>
                  </a:lnTo>
                  <a:close/>
                </a:path>
              </a:pathLst>
            </a:custGeom>
            <a:solidFill>
              <a:srgbClr val="D90000"/>
            </a:solidFill>
            <a:ln w="9525">
              <a:noFill/>
              <a:round/>
              <a:headEnd/>
              <a:tailEnd/>
            </a:ln>
          </p:spPr>
          <p:txBody>
            <a:bodyPr/>
            <a:lstStyle/>
            <a:p>
              <a:endParaRPr lang="en-US"/>
            </a:p>
          </p:txBody>
        </p:sp>
        <p:sp>
          <p:nvSpPr>
            <p:cNvPr id="52300" name="Freeform 107"/>
            <p:cNvSpPr>
              <a:spLocks/>
            </p:cNvSpPr>
            <p:nvPr/>
          </p:nvSpPr>
          <p:spPr bwMode="auto">
            <a:xfrm>
              <a:off x="3049" y="2058"/>
              <a:ext cx="12" cy="23"/>
            </a:xfrm>
            <a:custGeom>
              <a:avLst/>
              <a:gdLst>
                <a:gd name="T0" fmla="*/ 0 w 84"/>
                <a:gd name="T1" fmla="*/ 0 h 163"/>
                <a:gd name="T2" fmla="*/ 0 w 84"/>
                <a:gd name="T3" fmla="*/ 0 h 163"/>
                <a:gd name="T4" fmla="*/ 0 w 84"/>
                <a:gd name="T5" fmla="*/ 0 h 163"/>
                <a:gd name="T6" fmla="*/ 0 w 84"/>
                <a:gd name="T7" fmla="*/ 0 h 163"/>
                <a:gd name="T8" fmla="*/ 0 w 84"/>
                <a:gd name="T9" fmla="*/ 0 h 163"/>
                <a:gd name="T10" fmla="*/ 0 w 84"/>
                <a:gd name="T11" fmla="*/ 0 h 163"/>
                <a:gd name="T12" fmla="*/ 0 60000 65536"/>
                <a:gd name="T13" fmla="*/ 0 60000 65536"/>
                <a:gd name="T14" fmla="*/ 0 60000 65536"/>
                <a:gd name="T15" fmla="*/ 0 60000 65536"/>
                <a:gd name="T16" fmla="*/ 0 60000 65536"/>
                <a:gd name="T17" fmla="*/ 0 60000 65536"/>
                <a:gd name="T18" fmla="*/ 0 w 84"/>
                <a:gd name="T19" fmla="*/ 0 h 163"/>
                <a:gd name="T20" fmla="*/ 84 w 8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84" h="163">
                  <a:moveTo>
                    <a:pt x="76" y="0"/>
                  </a:moveTo>
                  <a:lnTo>
                    <a:pt x="0" y="8"/>
                  </a:lnTo>
                  <a:lnTo>
                    <a:pt x="14" y="163"/>
                  </a:lnTo>
                  <a:lnTo>
                    <a:pt x="84" y="140"/>
                  </a:lnTo>
                  <a:lnTo>
                    <a:pt x="76" y="0"/>
                  </a:lnTo>
                  <a:close/>
                </a:path>
              </a:pathLst>
            </a:custGeom>
            <a:solidFill>
              <a:srgbClr val="D90000"/>
            </a:solidFill>
            <a:ln w="9525">
              <a:noFill/>
              <a:round/>
              <a:headEnd/>
              <a:tailEnd/>
            </a:ln>
          </p:spPr>
          <p:txBody>
            <a:bodyPr/>
            <a:lstStyle/>
            <a:p>
              <a:endParaRPr lang="en-US"/>
            </a:p>
          </p:txBody>
        </p:sp>
        <p:sp>
          <p:nvSpPr>
            <p:cNvPr id="52301" name="Freeform 108"/>
            <p:cNvSpPr>
              <a:spLocks/>
            </p:cNvSpPr>
            <p:nvPr/>
          </p:nvSpPr>
          <p:spPr bwMode="auto">
            <a:xfrm>
              <a:off x="3079" y="2084"/>
              <a:ext cx="1" cy="61"/>
            </a:xfrm>
            <a:custGeom>
              <a:avLst/>
              <a:gdLst>
                <a:gd name="T0" fmla="*/ 0 w 13"/>
                <a:gd name="T1" fmla="*/ 0 h 432"/>
                <a:gd name="T2" fmla="*/ 0 w 13"/>
                <a:gd name="T3" fmla="*/ 0 h 432"/>
                <a:gd name="T4" fmla="*/ 0 w 13"/>
                <a:gd name="T5" fmla="*/ 0 h 432"/>
                <a:gd name="T6" fmla="*/ 0 w 13"/>
                <a:gd name="T7" fmla="*/ 0 h 432"/>
                <a:gd name="T8" fmla="*/ 0 w 13"/>
                <a:gd name="T9" fmla="*/ 0 h 432"/>
                <a:gd name="T10" fmla="*/ 0 w 13"/>
                <a:gd name="T11" fmla="*/ 0 h 432"/>
                <a:gd name="T12" fmla="*/ 0 60000 65536"/>
                <a:gd name="T13" fmla="*/ 0 60000 65536"/>
                <a:gd name="T14" fmla="*/ 0 60000 65536"/>
                <a:gd name="T15" fmla="*/ 0 60000 65536"/>
                <a:gd name="T16" fmla="*/ 0 60000 65536"/>
                <a:gd name="T17" fmla="*/ 0 60000 65536"/>
                <a:gd name="T18" fmla="*/ 0 w 13"/>
                <a:gd name="T19" fmla="*/ 0 h 432"/>
                <a:gd name="T20" fmla="*/ 13 w 13"/>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3" h="432">
                  <a:moveTo>
                    <a:pt x="11" y="431"/>
                  </a:moveTo>
                  <a:lnTo>
                    <a:pt x="13" y="0"/>
                  </a:lnTo>
                  <a:lnTo>
                    <a:pt x="2" y="0"/>
                  </a:lnTo>
                  <a:lnTo>
                    <a:pt x="0" y="432"/>
                  </a:lnTo>
                  <a:lnTo>
                    <a:pt x="11" y="431"/>
                  </a:lnTo>
                  <a:close/>
                </a:path>
              </a:pathLst>
            </a:custGeom>
            <a:solidFill>
              <a:srgbClr val="D90000"/>
            </a:solidFill>
            <a:ln w="9525">
              <a:noFill/>
              <a:round/>
              <a:headEnd/>
              <a:tailEnd/>
            </a:ln>
          </p:spPr>
          <p:txBody>
            <a:bodyPr/>
            <a:lstStyle/>
            <a:p>
              <a:endParaRPr lang="en-US"/>
            </a:p>
          </p:txBody>
        </p:sp>
        <p:sp>
          <p:nvSpPr>
            <p:cNvPr id="52302" name="Freeform 109"/>
            <p:cNvSpPr>
              <a:spLocks/>
            </p:cNvSpPr>
            <p:nvPr/>
          </p:nvSpPr>
          <p:spPr bwMode="auto">
            <a:xfrm>
              <a:off x="3061" y="2094"/>
              <a:ext cx="2" cy="48"/>
            </a:xfrm>
            <a:custGeom>
              <a:avLst/>
              <a:gdLst>
                <a:gd name="T0" fmla="*/ 0 w 16"/>
                <a:gd name="T1" fmla="*/ 0 h 339"/>
                <a:gd name="T2" fmla="*/ 0 w 16"/>
                <a:gd name="T3" fmla="*/ 0 h 339"/>
                <a:gd name="T4" fmla="*/ 0 w 16"/>
                <a:gd name="T5" fmla="*/ 0 h 339"/>
                <a:gd name="T6" fmla="*/ 0 w 16"/>
                <a:gd name="T7" fmla="*/ 0 h 339"/>
                <a:gd name="T8" fmla="*/ 0 w 16"/>
                <a:gd name="T9" fmla="*/ 0 h 339"/>
                <a:gd name="T10" fmla="*/ 0 w 16"/>
                <a:gd name="T11" fmla="*/ 0 h 339"/>
                <a:gd name="T12" fmla="*/ 0 60000 65536"/>
                <a:gd name="T13" fmla="*/ 0 60000 65536"/>
                <a:gd name="T14" fmla="*/ 0 60000 65536"/>
                <a:gd name="T15" fmla="*/ 0 60000 65536"/>
                <a:gd name="T16" fmla="*/ 0 60000 65536"/>
                <a:gd name="T17" fmla="*/ 0 60000 65536"/>
                <a:gd name="T18" fmla="*/ 0 w 16"/>
                <a:gd name="T19" fmla="*/ 0 h 339"/>
                <a:gd name="T20" fmla="*/ 16 w 16"/>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16" h="339">
                  <a:moveTo>
                    <a:pt x="0" y="337"/>
                  </a:moveTo>
                  <a:lnTo>
                    <a:pt x="7" y="0"/>
                  </a:lnTo>
                  <a:lnTo>
                    <a:pt x="16" y="4"/>
                  </a:lnTo>
                  <a:lnTo>
                    <a:pt x="10" y="339"/>
                  </a:lnTo>
                  <a:lnTo>
                    <a:pt x="0" y="337"/>
                  </a:lnTo>
                  <a:close/>
                </a:path>
              </a:pathLst>
            </a:custGeom>
            <a:solidFill>
              <a:srgbClr val="D90000"/>
            </a:solidFill>
            <a:ln w="9525">
              <a:noFill/>
              <a:round/>
              <a:headEnd/>
              <a:tailEnd/>
            </a:ln>
          </p:spPr>
          <p:txBody>
            <a:bodyPr/>
            <a:lstStyle/>
            <a:p>
              <a:endParaRPr lang="en-US"/>
            </a:p>
          </p:txBody>
        </p:sp>
        <p:sp>
          <p:nvSpPr>
            <p:cNvPr id="52303" name="Freeform 110"/>
            <p:cNvSpPr>
              <a:spLocks/>
            </p:cNvSpPr>
            <p:nvPr/>
          </p:nvSpPr>
          <p:spPr bwMode="auto">
            <a:xfrm>
              <a:off x="3107" y="2092"/>
              <a:ext cx="3" cy="56"/>
            </a:xfrm>
            <a:custGeom>
              <a:avLst/>
              <a:gdLst>
                <a:gd name="T0" fmla="*/ 0 w 18"/>
                <a:gd name="T1" fmla="*/ 0 h 392"/>
                <a:gd name="T2" fmla="*/ 0 w 18"/>
                <a:gd name="T3" fmla="*/ 0 h 392"/>
                <a:gd name="T4" fmla="*/ 0 w 18"/>
                <a:gd name="T5" fmla="*/ 0 h 392"/>
                <a:gd name="T6" fmla="*/ 0 w 18"/>
                <a:gd name="T7" fmla="*/ 0 h 392"/>
                <a:gd name="T8" fmla="*/ 0 w 18"/>
                <a:gd name="T9" fmla="*/ 0 h 392"/>
                <a:gd name="T10" fmla="*/ 0 w 18"/>
                <a:gd name="T11" fmla="*/ 0 h 392"/>
                <a:gd name="T12" fmla="*/ 0 60000 65536"/>
                <a:gd name="T13" fmla="*/ 0 60000 65536"/>
                <a:gd name="T14" fmla="*/ 0 60000 65536"/>
                <a:gd name="T15" fmla="*/ 0 60000 65536"/>
                <a:gd name="T16" fmla="*/ 0 60000 65536"/>
                <a:gd name="T17" fmla="*/ 0 60000 65536"/>
                <a:gd name="T18" fmla="*/ 0 w 18"/>
                <a:gd name="T19" fmla="*/ 0 h 392"/>
                <a:gd name="T20" fmla="*/ 18 w 1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18" h="392">
                  <a:moveTo>
                    <a:pt x="0" y="390"/>
                  </a:moveTo>
                  <a:lnTo>
                    <a:pt x="8" y="0"/>
                  </a:lnTo>
                  <a:lnTo>
                    <a:pt x="18" y="4"/>
                  </a:lnTo>
                  <a:lnTo>
                    <a:pt x="10" y="392"/>
                  </a:lnTo>
                  <a:lnTo>
                    <a:pt x="0" y="390"/>
                  </a:lnTo>
                  <a:close/>
                </a:path>
              </a:pathLst>
            </a:custGeom>
            <a:solidFill>
              <a:srgbClr val="D90000"/>
            </a:solidFill>
            <a:ln w="9525">
              <a:noFill/>
              <a:round/>
              <a:headEnd/>
              <a:tailEnd/>
            </a:ln>
          </p:spPr>
          <p:txBody>
            <a:bodyPr/>
            <a:lstStyle/>
            <a:p>
              <a:endParaRPr lang="en-US"/>
            </a:p>
          </p:txBody>
        </p:sp>
        <p:sp>
          <p:nvSpPr>
            <p:cNvPr id="52304" name="Freeform 111"/>
            <p:cNvSpPr>
              <a:spLocks/>
            </p:cNvSpPr>
            <p:nvPr/>
          </p:nvSpPr>
          <p:spPr bwMode="auto">
            <a:xfrm>
              <a:off x="3047" y="2047"/>
              <a:ext cx="2" cy="72"/>
            </a:xfrm>
            <a:custGeom>
              <a:avLst/>
              <a:gdLst>
                <a:gd name="T0" fmla="*/ 0 w 15"/>
                <a:gd name="T1" fmla="*/ 0 h 502"/>
                <a:gd name="T2" fmla="*/ 0 w 15"/>
                <a:gd name="T3" fmla="*/ 0 h 502"/>
                <a:gd name="T4" fmla="*/ 0 w 15"/>
                <a:gd name="T5" fmla="*/ 0 h 502"/>
                <a:gd name="T6" fmla="*/ 0 w 15"/>
                <a:gd name="T7" fmla="*/ 0 h 502"/>
                <a:gd name="T8" fmla="*/ 0 w 15"/>
                <a:gd name="T9" fmla="*/ 0 h 502"/>
                <a:gd name="T10" fmla="*/ 0 w 15"/>
                <a:gd name="T11" fmla="*/ 0 h 502"/>
                <a:gd name="T12" fmla="*/ 0 60000 65536"/>
                <a:gd name="T13" fmla="*/ 0 60000 65536"/>
                <a:gd name="T14" fmla="*/ 0 60000 65536"/>
                <a:gd name="T15" fmla="*/ 0 60000 65536"/>
                <a:gd name="T16" fmla="*/ 0 60000 65536"/>
                <a:gd name="T17" fmla="*/ 0 60000 65536"/>
                <a:gd name="T18" fmla="*/ 0 w 15"/>
                <a:gd name="T19" fmla="*/ 0 h 502"/>
                <a:gd name="T20" fmla="*/ 15 w 15"/>
                <a:gd name="T21" fmla="*/ 502 h 502"/>
              </a:gdLst>
              <a:ahLst/>
              <a:cxnLst>
                <a:cxn ang="T12">
                  <a:pos x="T0" y="T1"/>
                </a:cxn>
                <a:cxn ang="T13">
                  <a:pos x="T2" y="T3"/>
                </a:cxn>
                <a:cxn ang="T14">
                  <a:pos x="T4" y="T5"/>
                </a:cxn>
                <a:cxn ang="T15">
                  <a:pos x="T6" y="T7"/>
                </a:cxn>
                <a:cxn ang="T16">
                  <a:pos x="T8" y="T9"/>
                </a:cxn>
                <a:cxn ang="T17">
                  <a:pos x="T10" y="T11"/>
                </a:cxn>
              </a:cxnLst>
              <a:rect l="T18" t="T19" r="T20" b="T21"/>
              <a:pathLst>
                <a:path w="15" h="502">
                  <a:moveTo>
                    <a:pt x="11" y="501"/>
                  </a:moveTo>
                  <a:lnTo>
                    <a:pt x="15" y="0"/>
                  </a:lnTo>
                  <a:lnTo>
                    <a:pt x="3" y="0"/>
                  </a:lnTo>
                  <a:lnTo>
                    <a:pt x="0" y="502"/>
                  </a:lnTo>
                  <a:lnTo>
                    <a:pt x="11" y="501"/>
                  </a:lnTo>
                  <a:close/>
                </a:path>
              </a:pathLst>
            </a:custGeom>
            <a:solidFill>
              <a:srgbClr val="D90000"/>
            </a:solidFill>
            <a:ln w="9525">
              <a:noFill/>
              <a:round/>
              <a:headEnd/>
              <a:tailEnd/>
            </a:ln>
          </p:spPr>
          <p:txBody>
            <a:bodyPr/>
            <a:lstStyle/>
            <a:p>
              <a:endParaRPr lang="en-US"/>
            </a:p>
          </p:txBody>
        </p:sp>
        <p:sp>
          <p:nvSpPr>
            <p:cNvPr id="52305" name="Freeform 112"/>
            <p:cNvSpPr>
              <a:spLocks/>
            </p:cNvSpPr>
            <p:nvPr/>
          </p:nvSpPr>
          <p:spPr bwMode="auto">
            <a:xfrm>
              <a:off x="3062" y="2058"/>
              <a:ext cx="16" cy="20"/>
            </a:xfrm>
            <a:custGeom>
              <a:avLst/>
              <a:gdLst>
                <a:gd name="T0" fmla="*/ 0 w 115"/>
                <a:gd name="T1" fmla="*/ 0 h 141"/>
                <a:gd name="T2" fmla="*/ 0 w 115"/>
                <a:gd name="T3" fmla="*/ 0 h 141"/>
                <a:gd name="T4" fmla="*/ 0 w 115"/>
                <a:gd name="T5" fmla="*/ 0 h 141"/>
                <a:gd name="T6" fmla="*/ 0 w 115"/>
                <a:gd name="T7" fmla="*/ 0 h 141"/>
                <a:gd name="T8" fmla="*/ 0 w 115"/>
                <a:gd name="T9" fmla="*/ 0 h 141"/>
                <a:gd name="T10" fmla="*/ 0 w 115"/>
                <a:gd name="T11" fmla="*/ 0 h 141"/>
                <a:gd name="T12" fmla="*/ 0 60000 65536"/>
                <a:gd name="T13" fmla="*/ 0 60000 65536"/>
                <a:gd name="T14" fmla="*/ 0 60000 65536"/>
                <a:gd name="T15" fmla="*/ 0 60000 65536"/>
                <a:gd name="T16" fmla="*/ 0 60000 65536"/>
                <a:gd name="T17" fmla="*/ 0 60000 65536"/>
                <a:gd name="T18" fmla="*/ 0 w 115"/>
                <a:gd name="T19" fmla="*/ 0 h 141"/>
                <a:gd name="T20" fmla="*/ 115 w 11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15" h="141">
                  <a:moveTo>
                    <a:pt x="0" y="0"/>
                  </a:moveTo>
                  <a:lnTo>
                    <a:pt x="115" y="0"/>
                  </a:lnTo>
                  <a:lnTo>
                    <a:pt x="115" y="141"/>
                  </a:lnTo>
                  <a:lnTo>
                    <a:pt x="5" y="141"/>
                  </a:lnTo>
                  <a:lnTo>
                    <a:pt x="0" y="0"/>
                  </a:lnTo>
                  <a:close/>
                </a:path>
              </a:pathLst>
            </a:custGeom>
            <a:solidFill>
              <a:srgbClr val="333333"/>
            </a:solidFill>
            <a:ln w="9525">
              <a:noFill/>
              <a:round/>
              <a:headEnd/>
              <a:tailEnd/>
            </a:ln>
          </p:spPr>
          <p:txBody>
            <a:bodyPr/>
            <a:lstStyle/>
            <a:p>
              <a:endParaRPr lang="en-US"/>
            </a:p>
          </p:txBody>
        </p:sp>
        <p:sp>
          <p:nvSpPr>
            <p:cNvPr id="52306" name="Freeform 113"/>
            <p:cNvSpPr>
              <a:spLocks/>
            </p:cNvSpPr>
            <p:nvPr/>
          </p:nvSpPr>
          <p:spPr bwMode="auto">
            <a:xfrm>
              <a:off x="3059" y="2061"/>
              <a:ext cx="19" cy="23"/>
            </a:xfrm>
            <a:custGeom>
              <a:avLst/>
              <a:gdLst>
                <a:gd name="T0" fmla="*/ 0 w 131"/>
                <a:gd name="T1" fmla="*/ 0 h 162"/>
                <a:gd name="T2" fmla="*/ 0 w 131"/>
                <a:gd name="T3" fmla="*/ 0 h 162"/>
                <a:gd name="T4" fmla="*/ 0 w 131"/>
                <a:gd name="T5" fmla="*/ 0 h 162"/>
                <a:gd name="T6" fmla="*/ 0 w 131"/>
                <a:gd name="T7" fmla="*/ 0 h 162"/>
                <a:gd name="T8" fmla="*/ 0 w 131"/>
                <a:gd name="T9" fmla="*/ 0 h 162"/>
                <a:gd name="T10" fmla="*/ 0 w 131"/>
                <a:gd name="T11" fmla="*/ 0 h 162"/>
                <a:gd name="T12" fmla="*/ 0 w 131"/>
                <a:gd name="T13" fmla="*/ 0 h 162"/>
                <a:gd name="T14" fmla="*/ 0 w 131"/>
                <a:gd name="T15" fmla="*/ 0 h 162"/>
                <a:gd name="T16" fmla="*/ 0 w 131"/>
                <a:gd name="T17" fmla="*/ 0 h 162"/>
                <a:gd name="T18" fmla="*/ 0 w 131"/>
                <a:gd name="T19" fmla="*/ 0 h 162"/>
                <a:gd name="T20" fmla="*/ 0 w 131"/>
                <a:gd name="T21" fmla="*/ 0 h 162"/>
                <a:gd name="T22" fmla="*/ 0 w 131"/>
                <a:gd name="T23" fmla="*/ 0 h 162"/>
                <a:gd name="T24" fmla="*/ 0 w 131"/>
                <a:gd name="T25" fmla="*/ 0 h 162"/>
                <a:gd name="T26" fmla="*/ 0 w 131"/>
                <a:gd name="T27" fmla="*/ 0 h 162"/>
                <a:gd name="T28" fmla="*/ 0 w 131"/>
                <a:gd name="T29" fmla="*/ 0 h 162"/>
                <a:gd name="T30" fmla="*/ 0 w 131"/>
                <a:gd name="T31" fmla="*/ 0 h 162"/>
                <a:gd name="T32" fmla="*/ 0 w 131"/>
                <a:gd name="T33" fmla="*/ 0 h 162"/>
                <a:gd name="T34" fmla="*/ 0 w 131"/>
                <a:gd name="T35" fmla="*/ 0 h 162"/>
                <a:gd name="T36" fmla="*/ 0 w 131"/>
                <a:gd name="T37" fmla="*/ 0 h 162"/>
                <a:gd name="T38" fmla="*/ 0 w 131"/>
                <a:gd name="T39" fmla="*/ 0 h 162"/>
                <a:gd name="T40" fmla="*/ 0 w 131"/>
                <a:gd name="T41" fmla="*/ 0 h 162"/>
                <a:gd name="T42" fmla="*/ 0 w 131"/>
                <a:gd name="T43" fmla="*/ 0 h 162"/>
                <a:gd name="T44" fmla="*/ 0 w 131"/>
                <a:gd name="T45" fmla="*/ 0 h 162"/>
                <a:gd name="T46" fmla="*/ 0 w 131"/>
                <a:gd name="T47" fmla="*/ 0 h 162"/>
                <a:gd name="T48" fmla="*/ 0 w 131"/>
                <a:gd name="T49" fmla="*/ 0 h 162"/>
                <a:gd name="T50" fmla="*/ 0 w 131"/>
                <a:gd name="T51" fmla="*/ 0 h 1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62"/>
                <a:gd name="T80" fmla="*/ 131 w 131"/>
                <a:gd name="T81" fmla="*/ 162 h 1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62">
                  <a:moveTo>
                    <a:pt x="130" y="34"/>
                  </a:moveTo>
                  <a:lnTo>
                    <a:pt x="113" y="50"/>
                  </a:lnTo>
                  <a:lnTo>
                    <a:pt x="116" y="9"/>
                  </a:lnTo>
                  <a:lnTo>
                    <a:pt x="105" y="34"/>
                  </a:lnTo>
                  <a:lnTo>
                    <a:pt x="91" y="0"/>
                  </a:lnTo>
                  <a:lnTo>
                    <a:pt x="91" y="51"/>
                  </a:lnTo>
                  <a:lnTo>
                    <a:pt x="39" y="19"/>
                  </a:lnTo>
                  <a:lnTo>
                    <a:pt x="71" y="55"/>
                  </a:lnTo>
                  <a:lnTo>
                    <a:pt x="39" y="51"/>
                  </a:lnTo>
                  <a:lnTo>
                    <a:pt x="62" y="68"/>
                  </a:lnTo>
                  <a:lnTo>
                    <a:pt x="33" y="71"/>
                  </a:lnTo>
                  <a:lnTo>
                    <a:pt x="68" y="82"/>
                  </a:lnTo>
                  <a:lnTo>
                    <a:pt x="25" y="87"/>
                  </a:lnTo>
                  <a:lnTo>
                    <a:pt x="21" y="104"/>
                  </a:lnTo>
                  <a:lnTo>
                    <a:pt x="0" y="132"/>
                  </a:lnTo>
                  <a:lnTo>
                    <a:pt x="21" y="124"/>
                  </a:lnTo>
                  <a:lnTo>
                    <a:pt x="15" y="162"/>
                  </a:lnTo>
                  <a:lnTo>
                    <a:pt x="41" y="128"/>
                  </a:lnTo>
                  <a:lnTo>
                    <a:pt x="55" y="140"/>
                  </a:lnTo>
                  <a:lnTo>
                    <a:pt x="63" y="124"/>
                  </a:lnTo>
                  <a:lnTo>
                    <a:pt x="89" y="123"/>
                  </a:lnTo>
                  <a:lnTo>
                    <a:pt x="121" y="162"/>
                  </a:lnTo>
                  <a:lnTo>
                    <a:pt x="105" y="123"/>
                  </a:lnTo>
                  <a:lnTo>
                    <a:pt x="131" y="124"/>
                  </a:lnTo>
                  <a:lnTo>
                    <a:pt x="130" y="34"/>
                  </a:lnTo>
                  <a:close/>
                </a:path>
              </a:pathLst>
            </a:custGeom>
            <a:solidFill>
              <a:srgbClr val="FFE500"/>
            </a:solidFill>
            <a:ln w="9525">
              <a:noFill/>
              <a:round/>
              <a:headEnd/>
              <a:tailEnd/>
            </a:ln>
          </p:spPr>
          <p:txBody>
            <a:bodyPr/>
            <a:lstStyle/>
            <a:p>
              <a:endParaRPr lang="en-US"/>
            </a:p>
          </p:txBody>
        </p:sp>
        <p:sp>
          <p:nvSpPr>
            <p:cNvPr id="52307" name="Freeform 114"/>
            <p:cNvSpPr>
              <a:spLocks/>
            </p:cNvSpPr>
            <p:nvPr/>
          </p:nvSpPr>
          <p:spPr bwMode="auto">
            <a:xfrm>
              <a:off x="3015" y="2025"/>
              <a:ext cx="225" cy="66"/>
            </a:xfrm>
            <a:custGeom>
              <a:avLst/>
              <a:gdLst>
                <a:gd name="T0" fmla="*/ 0 w 1580"/>
                <a:gd name="T1" fmla="*/ 0 h 461"/>
                <a:gd name="T2" fmla="*/ 0 w 1580"/>
                <a:gd name="T3" fmla="*/ 0 h 461"/>
                <a:gd name="T4" fmla="*/ 0 w 1580"/>
                <a:gd name="T5" fmla="*/ 0 h 461"/>
                <a:gd name="T6" fmla="*/ 0 w 1580"/>
                <a:gd name="T7" fmla="*/ 0 h 461"/>
                <a:gd name="T8" fmla="*/ 0 w 1580"/>
                <a:gd name="T9" fmla="*/ 0 h 461"/>
                <a:gd name="T10" fmla="*/ 0 w 1580"/>
                <a:gd name="T11" fmla="*/ 0 h 461"/>
                <a:gd name="T12" fmla="*/ 0 w 1580"/>
                <a:gd name="T13" fmla="*/ 0 h 461"/>
                <a:gd name="T14" fmla="*/ 0 w 1580"/>
                <a:gd name="T15" fmla="*/ 0 h 461"/>
                <a:gd name="T16" fmla="*/ 0 w 1580"/>
                <a:gd name="T17" fmla="*/ 0 h 461"/>
                <a:gd name="T18" fmla="*/ 0 w 1580"/>
                <a:gd name="T19" fmla="*/ 0 h 461"/>
                <a:gd name="T20" fmla="*/ 0 w 1580"/>
                <a:gd name="T21" fmla="*/ 0 h 461"/>
                <a:gd name="T22" fmla="*/ 0 w 1580"/>
                <a:gd name="T23" fmla="*/ 0 h 461"/>
                <a:gd name="T24" fmla="*/ 0 w 1580"/>
                <a:gd name="T25" fmla="*/ 0 h 461"/>
                <a:gd name="T26" fmla="*/ 0 w 1580"/>
                <a:gd name="T27" fmla="*/ 0 h 4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0"/>
                <a:gd name="T43" fmla="*/ 0 h 461"/>
                <a:gd name="T44" fmla="*/ 1580 w 1580"/>
                <a:gd name="T45" fmla="*/ 461 h 4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0" h="461">
                  <a:moveTo>
                    <a:pt x="29" y="383"/>
                  </a:moveTo>
                  <a:lnTo>
                    <a:pt x="0" y="367"/>
                  </a:lnTo>
                  <a:lnTo>
                    <a:pt x="143" y="159"/>
                  </a:lnTo>
                  <a:lnTo>
                    <a:pt x="362" y="0"/>
                  </a:lnTo>
                  <a:lnTo>
                    <a:pt x="1299" y="0"/>
                  </a:lnTo>
                  <a:lnTo>
                    <a:pt x="1461" y="139"/>
                  </a:lnTo>
                  <a:lnTo>
                    <a:pt x="1580" y="379"/>
                  </a:lnTo>
                  <a:lnTo>
                    <a:pt x="1559" y="400"/>
                  </a:lnTo>
                  <a:lnTo>
                    <a:pt x="712" y="461"/>
                  </a:lnTo>
                  <a:lnTo>
                    <a:pt x="541" y="192"/>
                  </a:lnTo>
                  <a:lnTo>
                    <a:pt x="371" y="37"/>
                  </a:lnTo>
                  <a:lnTo>
                    <a:pt x="186" y="176"/>
                  </a:lnTo>
                  <a:lnTo>
                    <a:pt x="29" y="383"/>
                  </a:lnTo>
                  <a:close/>
                </a:path>
              </a:pathLst>
            </a:custGeom>
            <a:solidFill>
              <a:srgbClr val="8A998A"/>
            </a:solidFill>
            <a:ln w="9525">
              <a:noFill/>
              <a:round/>
              <a:headEnd/>
              <a:tailEnd/>
            </a:ln>
          </p:spPr>
          <p:txBody>
            <a:bodyPr/>
            <a:lstStyle/>
            <a:p>
              <a:endParaRPr lang="en-US"/>
            </a:p>
          </p:txBody>
        </p:sp>
        <p:sp>
          <p:nvSpPr>
            <p:cNvPr id="52308" name="Freeform 115"/>
            <p:cNvSpPr>
              <a:spLocks/>
            </p:cNvSpPr>
            <p:nvPr/>
          </p:nvSpPr>
          <p:spPr bwMode="auto">
            <a:xfrm>
              <a:off x="3071" y="2027"/>
              <a:ext cx="152" cy="24"/>
            </a:xfrm>
            <a:custGeom>
              <a:avLst/>
              <a:gdLst>
                <a:gd name="T0" fmla="*/ 0 w 1067"/>
                <a:gd name="T1" fmla="*/ 0 h 166"/>
                <a:gd name="T2" fmla="*/ 0 w 1067"/>
                <a:gd name="T3" fmla="*/ 0 h 166"/>
                <a:gd name="T4" fmla="*/ 0 w 1067"/>
                <a:gd name="T5" fmla="*/ 0 h 166"/>
                <a:gd name="T6" fmla="*/ 0 w 1067"/>
                <a:gd name="T7" fmla="*/ 0 h 166"/>
                <a:gd name="T8" fmla="*/ 0 w 1067"/>
                <a:gd name="T9" fmla="*/ 0 h 166"/>
                <a:gd name="T10" fmla="*/ 0 w 1067"/>
                <a:gd name="T11" fmla="*/ 0 h 166"/>
                <a:gd name="T12" fmla="*/ 0 60000 65536"/>
                <a:gd name="T13" fmla="*/ 0 60000 65536"/>
                <a:gd name="T14" fmla="*/ 0 60000 65536"/>
                <a:gd name="T15" fmla="*/ 0 60000 65536"/>
                <a:gd name="T16" fmla="*/ 0 60000 65536"/>
                <a:gd name="T17" fmla="*/ 0 60000 65536"/>
                <a:gd name="T18" fmla="*/ 0 w 1067"/>
                <a:gd name="T19" fmla="*/ 0 h 166"/>
                <a:gd name="T20" fmla="*/ 1067 w 1067"/>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067" h="166">
                  <a:moveTo>
                    <a:pt x="192" y="166"/>
                  </a:moveTo>
                  <a:lnTo>
                    <a:pt x="0" y="0"/>
                  </a:lnTo>
                  <a:lnTo>
                    <a:pt x="913" y="1"/>
                  </a:lnTo>
                  <a:lnTo>
                    <a:pt x="1067" y="129"/>
                  </a:lnTo>
                  <a:lnTo>
                    <a:pt x="192" y="166"/>
                  </a:lnTo>
                  <a:close/>
                </a:path>
              </a:pathLst>
            </a:custGeom>
            <a:solidFill>
              <a:srgbClr val="788578"/>
            </a:solidFill>
            <a:ln w="9525">
              <a:noFill/>
              <a:round/>
              <a:headEnd/>
              <a:tailEnd/>
            </a:ln>
          </p:spPr>
          <p:txBody>
            <a:bodyPr/>
            <a:lstStyle/>
            <a:p>
              <a:endParaRPr lang="en-US"/>
            </a:p>
          </p:txBody>
        </p:sp>
        <p:sp>
          <p:nvSpPr>
            <p:cNvPr id="52309" name="Freeform 116"/>
            <p:cNvSpPr>
              <a:spLocks/>
            </p:cNvSpPr>
            <p:nvPr/>
          </p:nvSpPr>
          <p:spPr bwMode="auto">
            <a:xfrm>
              <a:off x="3089" y="2008"/>
              <a:ext cx="14" cy="16"/>
            </a:xfrm>
            <a:custGeom>
              <a:avLst/>
              <a:gdLst>
                <a:gd name="T0" fmla="*/ 0 w 102"/>
                <a:gd name="T1" fmla="*/ 0 h 112"/>
                <a:gd name="T2" fmla="*/ 0 w 102"/>
                <a:gd name="T3" fmla="*/ 0 h 112"/>
                <a:gd name="T4" fmla="*/ 0 w 102"/>
                <a:gd name="T5" fmla="*/ 0 h 112"/>
                <a:gd name="T6" fmla="*/ 0 w 102"/>
                <a:gd name="T7" fmla="*/ 0 h 112"/>
                <a:gd name="T8" fmla="*/ 0 w 102"/>
                <a:gd name="T9" fmla="*/ 0 h 112"/>
                <a:gd name="T10" fmla="*/ 0 w 102"/>
                <a:gd name="T11" fmla="*/ 0 h 112"/>
                <a:gd name="T12" fmla="*/ 0 60000 65536"/>
                <a:gd name="T13" fmla="*/ 0 60000 65536"/>
                <a:gd name="T14" fmla="*/ 0 60000 65536"/>
                <a:gd name="T15" fmla="*/ 0 60000 65536"/>
                <a:gd name="T16" fmla="*/ 0 60000 65536"/>
                <a:gd name="T17" fmla="*/ 0 60000 65536"/>
                <a:gd name="T18" fmla="*/ 0 w 102"/>
                <a:gd name="T19" fmla="*/ 0 h 112"/>
                <a:gd name="T20" fmla="*/ 102 w 102"/>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02" h="112">
                  <a:moveTo>
                    <a:pt x="3" y="5"/>
                  </a:moveTo>
                  <a:lnTo>
                    <a:pt x="0" y="109"/>
                  </a:lnTo>
                  <a:lnTo>
                    <a:pt x="102" y="112"/>
                  </a:lnTo>
                  <a:lnTo>
                    <a:pt x="102" y="0"/>
                  </a:lnTo>
                  <a:lnTo>
                    <a:pt x="3" y="5"/>
                  </a:lnTo>
                  <a:close/>
                </a:path>
              </a:pathLst>
            </a:custGeom>
            <a:solidFill>
              <a:srgbClr val="F57575"/>
            </a:solidFill>
            <a:ln w="9525">
              <a:noFill/>
              <a:round/>
              <a:headEnd/>
              <a:tailEnd/>
            </a:ln>
          </p:spPr>
          <p:txBody>
            <a:bodyPr/>
            <a:lstStyle/>
            <a:p>
              <a:endParaRPr lang="en-US"/>
            </a:p>
          </p:txBody>
        </p:sp>
        <p:sp>
          <p:nvSpPr>
            <p:cNvPr id="52310" name="Freeform 117"/>
            <p:cNvSpPr>
              <a:spLocks/>
            </p:cNvSpPr>
            <p:nvPr/>
          </p:nvSpPr>
          <p:spPr bwMode="auto">
            <a:xfrm>
              <a:off x="3101" y="2008"/>
              <a:ext cx="17" cy="14"/>
            </a:xfrm>
            <a:custGeom>
              <a:avLst/>
              <a:gdLst>
                <a:gd name="T0" fmla="*/ 0 w 122"/>
                <a:gd name="T1" fmla="*/ 0 h 99"/>
                <a:gd name="T2" fmla="*/ 0 w 122"/>
                <a:gd name="T3" fmla="*/ 0 h 99"/>
                <a:gd name="T4" fmla="*/ 0 w 122"/>
                <a:gd name="T5" fmla="*/ 0 h 99"/>
                <a:gd name="T6" fmla="*/ 0 w 122"/>
                <a:gd name="T7" fmla="*/ 0 h 99"/>
                <a:gd name="T8" fmla="*/ 0 w 122"/>
                <a:gd name="T9" fmla="*/ 0 h 99"/>
                <a:gd name="T10" fmla="*/ 0 w 122"/>
                <a:gd name="T11" fmla="*/ 0 h 99"/>
                <a:gd name="T12" fmla="*/ 0 60000 65536"/>
                <a:gd name="T13" fmla="*/ 0 60000 65536"/>
                <a:gd name="T14" fmla="*/ 0 60000 65536"/>
                <a:gd name="T15" fmla="*/ 0 60000 65536"/>
                <a:gd name="T16" fmla="*/ 0 60000 65536"/>
                <a:gd name="T17" fmla="*/ 0 60000 65536"/>
                <a:gd name="T18" fmla="*/ 0 w 122"/>
                <a:gd name="T19" fmla="*/ 0 h 99"/>
                <a:gd name="T20" fmla="*/ 122 w 122"/>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22" h="99">
                  <a:moveTo>
                    <a:pt x="0" y="0"/>
                  </a:moveTo>
                  <a:lnTo>
                    <a:pt x="122" y="8"/>
                  </a:lnTo>
                  <a:lnTo>
                    <a:pt x="120" y="99"/>
                  </a:lnTo>
                  <a:lnTo>
                    <a:pt x="0" y="96"/>
                  </a:lnTo>
                  <a:lnTo>
                    <a:pt x="0" y="0"/>
                  </a:lnTo>
                  <a:close/>
                </a:path>
              </a:pathLst>
            </a:custGeom>
            <a:solidFill>
              <a:srgbClr val="D90000"/>
            </a:solidFill>
            <a:ln w="9525">
              <a:noFill/>
              <a:round/>
              <a:headEnd/>
              <a:tailEnd/>
            </a:ln>
          </p:spPr>
          <p:txBody>
            <a:bodyPr/>
            <a:lstStyle/>
            <a:p>
              <a:endParaRPr lang="en-US"/>
            </a:p>
          </p:txBody>
        </p:sp>
        <p:sp>
          <p:nvSpPr>
            <p:cNvPr id="52311" name="Freeform 118"/>
            <p:cNvSpPr>
              <a:spLocks/>
            </p:cNvSpPr>
            <p:nvPr/>
          </p:nvSpPr>
          <p:spPr bwMode="auto">
            <a:xfrm>
              <a:off x="3100" y="1993"/>
              <a:ext cx="22" cy="17"/>
            </a:xfrm>
            <a:custGeom>
              <a:avLst/>
              <a:gdLst>
                <a:gd name="T0" fmla="*/ 0 w 155"/>
                <a:gd name="T1" fmla="*/ 0 h 120"/>
                <a:gd name="T2" fmla="*/ 0 w 155"/>
                <a:gd name="T3" fmla="*/ 0 h 120"/>
                <a:gd name="T4" fmla="*/ 0 w 155"/>
                <a:gd name="T5" fmla="*/ 0 h 120"/>
                <a:gd name="T6" fmla="*/ 0 w 155"/>
                <a:gd name="T7" fmla="*/ 0 h 120"/>
                <a:gd name="T8" fmla="*/ 0 w 155"/>
                <a:gd name="T9" fmla="*/ 0 h 120"/>
                <a:gd name="T10" fmla="*/ 0 w 155"/>
                <a:gd name="T11" fmla="*/ 0 h 120"/>
                <a:gd name="T12" fmla="*/ 0 w 155"/>
                <a:gd name="T13" fmla="*/ 0 h 120"/>
                <a:gd name="T14" fmla="*/ 0 w 155"/>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20"/>
                <a:gd name="T26" fmla="*/ 155 w 15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20">
                  <a:moveTo>
                    <a:pt x="48" y="0"/>
                  </a:moveTo>
                  <a:lnTo>
                    <a:pt x="128" y="90"/>
                  </a:lnTo>
                  <a:lnTo>
                    <a:pt x="155" y="93"/>
                  </a:lnTo>
                  <a:lnTo>
                    <a:pt x="150" y="120"/>
                  </a:lnTo>
                  <a:lnTo>
                    <a:pt x="0" y="112"/>
                  </a:lnTo>
                  <a:lnTo>
                    <a:pt x="2" y="80"/>
                  </a:lnTo>
                  <a:lnTo>
                    <a:pt x="48" y="0"/>
                  </a:lnTo>
                  <a:close/>
                </a:path>
              </a:pathLst>
            </a:custGeom>
            <a:solidFill>
              <a:srgbClr val="4D4D4D"/>
            </a:solidFill>
            <a:ln w="9525">
              <a:noFill/>
              <a:round/>
              <a:headEnd/>
              <a:tailEnd/>
            </a:ln>
          </p:spPr>
          <p:txBody>
            <a:bodyPr/>
            <a:lstStyle/>
            <a:p>
              <a:endParaRPr lang="en-US"/>
            </a:p>
          </p:txBody>
        </p:sp>
        <p:sp>
          <p:nvSpPr>
            <p:cNvPr id="52312" name="Freeform 119"/>
            <p:cNvSpPr>
              <a:spLocks/>
            </p:cNvSpPr>
            <p:nvPr/>
          </p:nvSpPr>
          <p:spPr bwMode="auto">
            <a:xfrm>
              <a:off x="3086" y="1975"/>
              <a:ext cx="21" cy="34"/>
            </a:xfrm>
            <a:custGeom>
              <a:avLst/>
              <a:gdLst>
                <a:gd name="T0" fmla="*/ 0 w 147"/>
                <a:gd name="T1" fmla="*/ 0 h 236"/>
                <a:gd name="T2" fmla="*/ 0 w 147"/>
                <a:gd name="T3" fmla="*/ 0 h 236"/>
                <a:gd name="T4" fmla="*/ 0 w 147"/>
                <a:gd name="T5" fmla="*/ 0 h 236"/>
                <a:gd name="T6" fmla="*/ 0 w 147"/>
                <a:gd name="T7" fmla="*/ 0 h 236"/>
                <a:gd name="T8" fmla="*/ 0 w 147"/>
                <a:gd name="T9" fmla="*/ 0 h 236"/>
                <a:gd name="T10" fmla="*/ 0 w 147"/>
                <a:gd name="T11" fmla="*/ 0 h 236"/>
                <a:gd name="T12" fmla="*/ 0 w 147"/>
                <a:gd name="T13" fmla="*/ 0 h 236"/>
                <a:gd name="T14" fmla="*/ 0 w 147"/>
                <a:gd name="T15" fmla="*/ 0 h 236"/>
                <a:gd name="T16" fmla="*/ 0 w 147"/>
                <a:gd name="T17" fmla="*/ 0 h 236"/>
                <a:gd name="T18" fmla="*/ 0 w 147"/>
                <a:gd name="T19" fmla="*/ 0 h 236"/>
                <a:gd name="T20" fmla="*/ 0 w 147"/>
                <a:gd name="T21" fmla="*/ 0 h 236"/>
                <a:gd name="T22" fmla="*/ 0 w 147"/>
                <a:gd name="T23" fmla="*/ 0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236"/>
                <a:gd name="T38" fmla="*/ 147 w 147"/>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236">
                  <a:moveTo>
                    <a:pt x="0" y="206"/>
                  </a:moveTo>
                  <a:lnTo>
                    <a:pt x="0" y="233"/>
                  </a:lnTo>
                  <a:lnTo>
                    <a:pt x="142" y="236"/>
                  </a:lnTo>
                  <a:lnTo>
                    <a:pt x="144" y="211"/>
                  </a:lnTo>
                  <a:lnTo>
                    <a:pt x="120" y="209"/>
                  </a:lnTo>
                  <a:lnTo>
                    <a:pt x="147" y="118"/>
                  </a:lnTo>
                  <a:lnTo>
                    <a:pt x="144" y="2"/>
                  </a:lnTo>
                  <a:lnTo>
                    <a:pt x="126" y="0"/>
                  </a:lnTo>
                  <a:lnTo>
                    <a:pt x="126" y="113"/>
                  </a:lnTo>
                  <a:lnTo>
                    <a:pt x="21" y="203"/>
                  </a:lnTo>
                  <a:lnTo>
                    <a:pt x="0" y="206"/>
                  </a:lnTo>
                  <a:close/>
                </a:path>
              </a:pathLst>
            </a:custGeom>
            <a:solidFill>
              <a:srgbClr val="B0C2B0"/>
            </a:solidFill>
            <a:ln w="9525">
              <a:noFill/>
              <a:round/>
              <a:headEnd/>
              <a:tailEnd/>
            </a:ln>
          </p:spPr>
          <p:txBody>
            <a:bodyPr/>
            <a:lstStyle/>
            <a:p>
              <a:endParaRPr lang="en-US"/>
            </a:p>
          </p:txBody>
        </p:sp>
        <p:sp>
          <p:nvSpPr>
            <p:cNvPr id="52313" name="Freeform 120"/>
            <p:cNvSpPr>
              <a:spLocks/>
            </p:cNvSpPr>
            <p:nvPr/>
          </p:nvSpPr>
          <p:spPr bwMode="auto">
            <a:xfrm>
              <a:off x="3019" y="2028"/>
              <a:ext cx="49" cy="53"/>
            </a:xfrm>
            <a:custGeom>
              <a:avLst/>
              <a:gdLst>
                <a:gd name="T0" fmla="*/ 0 w 342"/>
                <a:gd name="T1" fmla="*/ 0 h 366"/>
                <a:gd name="T2" fmla="*/ 0 w 342"/>
                <a:gd name="T3" fmla="*/ 0 h 366"/>
                <a:gd name="T4" fmla="*/ 0 w 342"/>
                <a:gd name="T5" fmla="*/ 0 h 366"/>
                <a:gd name="T6" fmla="*/ 0 w 342"/>
                <a:gd name="T7" fmla="*/ 0 h 366"/>
                <a:gd name="T8" fmla="*/ 0 w 342"/>
                <a:gd name="T9" fmla="*/ 0 h 366"/>
                <a:gd name="T10" fmla="*/ 0 w 342"/>
                <a:gd name="T11" fmla="*/ 0 h 366"/>
                <a:gd name="T12" fmla="*/ 0 w 342"/>
                <a:gd name="T13" fmla="*/ 0 h 366"/>
                <a:gd name="T14" fmla="*/ 0 w 34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42"/>
                <a:gd name="T25" fmla="*/ 0 h 366"/>
                <a:gd name="T26" fmla="*/ 342 w 34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 h="366">
                  <a:moveTo>
                    <a:pt x="0" y="362"/>
                  </a:moveTo>
                  <a:lnTo>
                    <a:pt x="136" y="147"/>
                  </a:lnTo>
                  <a:lnTo>
                    <a:pt x="331" y="0"/>
                  </a:lnTo>
                  <a:lnTo>
                    <a:pt x="342" y="16"/>
                  </a:lnTo>
                  <a:lnTo>
                    <a:pt x="157" y="164"/>
                  </a:lnTo>
                  <a:lnTo>
                    <a:pt x="9" y="366"/>
                  </a:lnTo>
                  <a:lnTo>
                    <a:pt x="0" y="362"/>
                  </a:lnTo>
                  <a:close/>
                </a:path>
              </a:pathLst>
            </a:custGeom>
            <a:solidFill>
              <a:srgbClr val="4D4D4D"/>
            </a:solidFill>
            <a:ln w="9525">
              <a:noFill/>
              <a:round/>
              <a:headEnd/>
              <a:tailEnd/>
            </a:ln>
          </p:spPr>
          <p:txBody>
            <a:bodyPr/>
            <a:lstStyle/>
            <a:p>
              <a:endParaRPr lang="en-US"/>
            </a:p>
          </p:txBody>
        </p:sp>
        <p:sp>
          <p:nvSpPr>
            <p:cNvPr id="52314" name="Freeform 121"/>
            <p:cNvSpPr>
              <a:spLocks/>
            </p:cNvSpPr>
            <p:nvPr/>
          </p:nvSpPr>
          <p:spPr bwMode="auto">
            <a:xfrm>
              <a:off x="3000" y="2089"/>
              <a:ext cx="388" cy="227"/>
            </a:xfrm>
            <a:custGeom>
              <a:avLst/>
              <a:gdLst>
                <a:gd name="T0" fmla="*/ 0 w 2713"/>
                <a:gd name="T1" fmla="*/ 0 h 1585"/>
                <a:gd name="T2" fmla="*/ 0 w 2713"/>
                <a:gd name="T3" fmla="*/ 0 h 1585"/>
                <a:gd name="T4" fmla="*/ 0 w 2713"/>
                <a:gd name="T5" fmla="*/ 0 h 1585"/>
                <a:gd name="T6" fmla="*/ 0 w 2713"/>
                <a:gd name="T7" fmla="*/ 0 h 1585"/>
                <a:gd name="T8" fmla="*/ 0 w 2713"/>
                <a:gd name="T9" fmla="*/ 0 h 1585"/>
                <a:gd name="T10" fmla="*/ 0 w 2713"/>
                <a:gd name="T11" fmla="*/ 0 h 1585"/>
                <a:gd name="T12" fmla="*/ 0 w 2713"/>
                <a:gd name="T13" fmla="*/ 0 h 1585"/>
                <a:gd name="T14" fmla="*/ 0 w 2713"/>
                <a:gd name="T15" fmla="*/ 0 h 1585"/>
                <a:gd name="T16" fmla="*/ 0 w 2713"/>
                <a:gd name="T17" fmla="*/ 0 h 1585"/>
                <a:gd name="T18" fmla="*/ 0 w 2713"/>
                <a:gd name="T19" fmla="*/ 0 h 1585"/>
                <a:gd name="T20" fmla="*/ 0 w 2713"/>
                <a:gd name="T21" fmla="*/ 0 h 1585"/>
                <a:gd name="T22" fmla="*/ 0 w 2713"/>
                <a:gd name="T23" fmla="*/ 0 h 1585"/>
                <a:gd name="T24" fmla="*/ 0 w 2713"/>
                <a:gd name="T25" fmla="*/ 0 h 1585"/>
                <a:gd name="T26" fmla="*/ 0 w 2713"/>
                <a:gd name="T27" fmla="*/ 0 h 1585"/>
                <a:gd name="T28" fmla="*/ 0 w 2713"/>
                <a:gd name="T29" fmla="*/ 0 h 1585"/>
                <a:gd name="T30" fmla="*/ 0 w 2713"/>
                <a:gd name="T31" fmla="*/ 0 h 1585"/>
                <a:gd name="T32" fmla="*/ 0 w 2713"/>
                <a:gd name="T33" fmla="*/ 0 h 1585"/>
                <a:gd name="T34" fmla="*/ 0 w 2713"/>
                <a:gd name="T35" fmla="*/ 0 h 1585"/>
                <a:gd name="T36" fmla="*/ 0 w 2713"/>
                <a:gd name="T37" fmla="*/ 0 h 1585"/>
                <a:gd name="T38" fmla="*/ 0 w 2713"/>
                <a:gd name="T39" fmla="*/ 0 h 1585"/>
                <a:gd name="T40" fmla="*/ 0 w 2713"/>
                <a:gd name="T41" fmla="*/ 0 h 1585"/>
                <a:gd name="T42" fmla="*/ 0 w 2713"/>
                <a:gd name="T43" fmla="*/ 0 h 1585"/>
                <a:gd name="T44" fmla="*/ 0 w 2713"/>
                <a:gd name="T45" fmla="*/ 0 h 1585"/>
                <a:gd name="T46" fmla="*/ 0 w 2713"/>
                <a:gd name="T47" fmla="*/ 0 h 1585"/>
                <a:gd name="T48" fmla="*/ 0 w 2713"/>
                <a:gd name="T49" fmla="*/ 0 h 1585"/>
                <a:gd name="T50" fmla="*/ 0 w 2713"/>
                <a:gd name="T51" fmla="*/ 0 h 1585"/>
                <a:gd name="T52" fmla="*/ 0 w 2713"/>
                <a:gd name="T53" fmla="*/ 0 h 1585"/>
                <a:gd name="T54" fmla="*/ 0 w 2713"/>
                <a:gd name="T55" fmla="*/ 0 h 1585"/>
                <a:gd name="T56" fmla="*/ 0 w 2713"/>
                <a:gd name="T57" fmla="*/ 0 h 1585"/>
                <a:gd name="T58" fmla="*/ 0 w 2713"/>
                <a:gd name="T59" fmla="*/ 0 h 1585"/>
                <a:gd name="T60" fmla="*/ 0 w 2713"/>
                <a:gd name="T61" fmla="*/ 0 h 1585"/>
                <a:gd name="T62" fmla="*/ 0 w 2713"/>
                <a:gd name="T63" fmla="*/ 0 h 1585"/>
                <a:gd name="T64" fmla="*/ 0 w 2713"/>
                <a:gd name="T65" fmla="*/ 0 h 1585"/>
                <a:gd name="T66" fmla="*/ 0 w 2713"/>
                <a:gd name="T67" fmla="*/ 0 h 1585"/>
                <a:gd name="T68" fmla="*/ 0 w 2713"/>
                <a:gd name="T69" fmla="*/ 0 h 1585"/>
                <a:gd name="T70" fmla="*/ 0 w 2713"/>
                <a:gd name="T71" fmla="*/ 0 h 1585"/>
                <a:gd name="T72" fmla="*/ 0 w 2713"/>
                <a:gd name="T73" fmla="*/ 0 h 1585"/>
                <a:gd name="T74" fmla="*/ 0 w 2713"/>
                <a:gd name="T75" fmla="*/ 0 h 1585"/>
                <a:gd name="T76" fmla="*/ 0 w 2713"/>
                <a:gd name="T77" fmla="*/ 0 h 1585"/>
                <a:gd name="T78" fmla="*/ 0 w 2713"/>
                <a:gd name="T79" fmla="*/ 0 h 1585"/>
                <a:gd name="T80" fmla="*/ 0 w 2713"/>
                <a:gd name="T81" fmla="*/ 0 h 1585"/>
                <a:gd name="T82" fmla="*/ 0 w 2713"/>
                <a:gd name="T83" fmla="*/ 0 h 1585"/>
                <a:gd name="T84" fmla="*/ 0 w 2713"/>
                <a:gd name="T85" fmla="*/ 0 h 1585"/>
                <a:gd name="T86" fmla="*/ 0 w 2713"/>
                <a:gd name="T87" fmla="*/ 0 h 1585"/>
                <a:gd name="T88" fmla="*/ 0 w 2713"/>
                <a:gd name="T89" fmla="*/ 0 h 1585"/>
                <a:gd name="T90" fmla="*/ 0 w 2713"/>
                <a:gd name="T91" fmla="*/ 0 h 1585"/>
                <a:gd name="T92" fmla="*/ 0 w 2713"/>
                <a:gd name="T93" fmla="*/ 0 h 1585"/>
                <a:gd name="T94" fmla="*/ 0 w 2713"/>
                <a:gd name="T95" fmla="*/ 0 h 1585"/>
                <a:gd name="T96" fmla="*/ 0 w 2713"/>
                <a:gd name="T97" fmla="*/ 0 h 1585"/>
                <a:gd name="T98" fmla="*/ 0 w 2713"/>
                <a:gd name="T99" fmla="*/ 0 h 1585"/>
                <a:gd name="T100" fmla="*/ 0 w 2713"/>
                <a:gd name="T101" fmla="*/ 0 h 1585"/>
                <a:gd name="T102" fmla="*/ 0 w 2713"/>
                <a:gd name="T103" fmla="*/ 0 h 1585"/>
                <a:gd name="T104" fmla="*/ 0 w 2713"/>
                <a:gd name="T105" fmla="*/ 0 h 1585"/>
                <a:gd name="T106" fmla="*/ 0 w 2713"/>
                <a:gd name="T107" fmla="*/ 0 h 1585"/>
                <a:gd name="T108" fmla="*/ 0 w 2713"/>
                <a:gd name="T109" fmla="*/ 0 h 1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3"/>
                <a:gd name="T166" fmla="*/ 0 h 1585"/>
                <a:gd name="T167" fmla="*/ 2713 w 2713"/>
                <a:gd name="T168" fmla="*/ 1585 h 15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3" h="1585">
                  <a:moveTo>
                    <a:pt x="129" y="0"/>
                  </a:moveTo>
                  <a:lnTo>
                    <a:pt x="108" y="38"/>
                  </a:lnTo>
                  <a:lnTo>
                    <a:pt x="94" y="71"/>
                  </a:lnTo>
                  <a:lnTo>
                    <a:pt x="86" y="93"/>
                  </a:lnTo>
                  <a:lnTo>
                    <a:pt x="76" y="118"/>
                  </a:lnTo>
                  <a:lnTo>
                    <a:pt x="66" y="148"/>
                  </a:lnTo>
                  <a:lnTo>
                    <a:pt x="54" y="183"/>
                  </a:lnTo>
                  <a:lnTo>
                    <a:pt x="47" y="202"/>
                  </a:lnTo>
                  <a:lnTo>
                    <a:pt x="40" y="223"/>
                  </a:lnTo>
                  <a:lnTo>
                    <a:pt x="33" y="245"/>
                  </a:lnTo>
                  <a:lnTo>
                    <a:pt x="25" y="268"/>
                  </a:lnTo>
                  <a:lnTo>
                    <a:pt x="5" y="375"/>
                  </a:lnTo>
                  <a:lnTo>
                    <a:pt x="0" y="501"/>
                  </a:lnTo>
                  <a:lnTo>
                    <a:pt x="3" y="570"/>
                  </a:lnTo>
                  <a:lnTo>
                    <a:pt x="12" y="641"/>
                  </a:lnTo>
                  <a:lnTo>
                    <a:pt x="16" y="678"/>
                  </a:lnTo>
                  <a:lnTo>
                    <a:pt x="23" y="715"/>
                  </a:lnTo>
                  <a:lnTo>
                    <a:pt x="30" y="751"/>
                  </a:lnTo>
                  <a:lnTo>
                    <a:pt x="38" y="788"/>
                  </a:lnTo>
                  <a:lnTo>
                    <a:pt x="47" y="825"/>
                  </a:lnTo>
                  <a:lnTo>
                    <a:pt x="58" y="862"/>
                  </a:lnTo>
                  <a:lnTo>
                    <a:pt x="62" y="881"/>
                  </a:lnTo>
                  <a:lnTo>
                    <a:pt x="68" y="898"/>
                  </a:lnTo>
                  <a:lnTo>
                    <a:pt x="74" y="917"/>
                  </a:lnTo>
                  <a:lnTo>
                    <a:pt x="79" y="935"/>
                  </a:lnTo>
                  <a:lnTo>
                    <a:pt x="86" y="953"/>
                  </a:lnTo>
                  <a:lnTo>
                    <a:pt x="92" y="971"/>
                  </a:lnTo>
                  <a:lnTo>
                    <a:pt x="106" y="1006"/>
                  </a:lnTo>
                  <a:lnTo>
                    <a:pt x="120" y="1042"/>
                  </a:lnTo>
                  <a:lnTo>
                    <a:pt x="135" y="1076"/>
                  </a:lnTo>
                  <a:lnTo>
                    <a:pt x="142" y="1092"/>
                  </a:lnTo>
                  <a:lnTo>
                    <a:pt x="150" y="1108"/>
                  </a:lnTo>
                  <a:lnTo>
                    <a:pt x="158" y="1126"/>
                  </a:lnTo>
                  <a:lnTo>
                    <a:pt x="167" y="1142"/>
                  </a:lnTo>
                  <a:lnTo>
                    <a:pt x="175" y="1158"/>
                  </a:lnTo>
                  <a:lnTo>
                    <a:pt x="184" y="1173"/>
                  </a:lnTo>
                  <a:lnTo>
                    <a:pt x="192" y="1189"/>
                  </a:lnTo>
                  <a:lnTo>
                    <a:pt x="201" y="1204"/>
                  </a:lnTo>
                  <a:lnTo>
                    <a:pt x="211" y="1218"/>
                  </a:lnTo>
                  <a:lnTo>
                    <a:pt x="220" y="1232"/>
                  </a:lnTo>
                  <a:lnTo>
                    <a:pt x="230" y="1246"/>
                  </a:lnTo>
                  <a:lnTo>
                    <a:pt x="239" y="1260"/>
                  </a:lnTo>
                  <a:lnTo>
                    <a:pt x="250" y="1274"/>
                  </a:lnTo>
                  <a:lnTo>
                    <a:pt x="260" y="1286"/>
                  </a:lnTo>
                  <a:lnTo>
                    <a:pt x="270" y="1299"/>
                  </a:lnTo>
                  <a:lnTo>
                    <a:pt x="281" y="1312"/>
                  </a:lnTo>
                  <a:lnTo>
                    <a:pt x="291" y="1323"/>
                  </a:lnTo>
                  <a:lnTo>
                    <a:pt x="301" y="1335"/>
                  </a:lnTo>
                  <a:lnTo>
                    <a:pt x="312" y="1346"/>
                  </a:lnTo>
                  <a:lnTo>
                    <a:pt x="321" y="1358"/>
                  </a:lnTo>
                  <a:lnTo>
                    <a:pt x="342" y="1378"/>
                  </a:lnTo>
                  <a:lnTo>
                    <a:pt x="361" y="1399"/>
                  </a:lnTo>
                  <a:lnTo>
                    <a:pt x="381" y="1417"/>
                  </a:lnTo>
                  <a:lnTo>
                    <a:pt x="400" y="1436"/>
                  </a:lnTo>
                  <a:lnTo>
                    <a:pt x="420" y="1453"/>
                  </a:lnTo>
                  <a:lnTo>
                    <a:pt x="438" y="1469"/>
                  </a:lnTo>
                  <a:lnTo>
                    <a:pt x="458" y="1484"/>
                  </a:lnTo>
                  <a:lnTo>
                    <a:pt x="467" y="1491"/>
                  </a:lnTo>
                  <a:lnTo>
                    <a:pt x="476" y="1498"/>
                  </a:lnTo>
                  <a:lnTo>
                    <a:pt x="487" y="1505"/>
                  </a:lnTo>
                  <a:lnTo>
                    <a:pt x="496" y="1510"/>
                  </a:lnTo>
                  <a:lnTo>
                    <a:pt x="505" y="1516"/>
                  </a:lnTo>
                  <a:lnTo>
                    <a:pt x="514" y="1522"/>
                  </a:lnTo>
                  <a:lnTo>
                    <a:pt x="525" y="1528"/>
                  </a:lnTo>
                  <a:lnTo>
                    <a:pt x="534" y="1532"/>
                  </a:lnTo>
                  <a:lnTo>
                    <a:pt x="544" y="1538"/>
                  </a:lnTo>
                  <a:lnTo>
                    <a:pt x="553" y="1543"/>
                  </a:lnTo>
                  <a:lnTo>
                    <a:pt x="563" y="1547"/>
                  </a:lnTo>
                  <a:lnTo>
                    <a:pt x="573" y="1552"/>
                  </a:lnTo>
                  <a:lnTo>
                    <a:pt x="583" y="1555"/>
                  </a:lnTo>
                  <a:lnTo>
                    <a:pt x="592" y="1559"/>
                  </a:lnTo>
                  <a:lnTo>
                    <a:pt x="613" y="1566"/>
                  </a:lnTo>
                  <a:lnTo>
                    <a:pt x="633" y="1571"/>
                  </a:lnTo>
                  <a:lnTo>
                    <a:pt x="655" y="1576"/>
                  </a:lnTo>
                  <a:lnTo>
                    <a:pt x="675" y="1579"/>
                  </a:lnTo>
                  <a:lnTo>
                    <a:pt x="719" y="1584"/>
                  </a:lnTo>
                  <a:lnTo>
                    <a:pt x="765" y="1585"/>
                  </a:lnTo>
                  <a:lnTo>
                    <a:pt x="865" y="1574"/>
                  </a:lnTo>
                  <a:lnTo>
                    <a:pt x="893" y="1569"/>
                  </a:lnTo>
                  <a:lnTo>
                    <a:pt x="920" y="1563"/>
                  </a:lnTo>
                  <a:lnTo>
                    <a:pt x="949" y="1556"/>
                  </a:lnTo>
                  <a:lnTo>
                    <a:pt x="979" y="1548"/>
                  </a:lnTo>
                  <a:lnTo>
                    <a:pt x="994" y="1545"/>
                  </a:lnTo>
                  <a:lnTo>
                    <a:pt x="1010" y="1540"/>
                  </a:lnTo>
                  <a:lnTo>
                    <a:pt x="1025" y="1536"/>
                  </a:lnTo>
                  <a:lnTo>
                    <a:pt x="1041" y="1531"/>
                  </a:lnTo>
                  <a:lnTo>
                    <a:pt x="1056" y="1526"/>
                  </a:lnTo>
                  <a:lnTo>
                    <a:pt x="1071" y="1522"/>
                  </a:lnTo>
                  <a:lnTo>
                    <a:pt x="1087" y="1517"/>
                  </a:lnTo>
                  <a:lnTo>
                    <a:pt x="1103" y="1512"/>
                  </a:lnTo>
                  <a:lnTo>
                    <a:pt x="1119" y="1507"/>
                  </a:lnTo>
                  <a:lnTo>
                    <a:pt x="1135" y="1501"/>
                  </a:lnTo>
                  <a:lnTo>
                    <a:pt x="1150" y="1497"/>
                  </a:lnTo>
                  <a:lnTo>
                    <a:pt x="1167" y="1491"/>
                  </a:lnTo>
                  <a:lnTo>
                    <a:pt x="1183" y="1486"/>
                  </a:lnTo>
                  <a:lnTo>
                    <a:pt x="1199" y="1481"/>
                  </a:lnTo>
                  <a:lnTo>
                    <a:pt x="1216" y="1475"/>
                  </a:lnTo>
                  <a:lnTo>
                    <a:pt x="1232" y="1469"/>
                  </a:lnTo>
                  <a:lnTo>
                    <a:pt x="1248" y="1463"/>
                  </a:lnTo>
                  <a:lnTo>
                    <a:pt x="1264" y="1458"/>
                  </a:lnTo>
                  <a:lnTo>
                    <a:pt x="1280" y="1452"/>
                  </a:lnTo>
                  <a:lnTo>
                    <a:pt x="1298" y="1445"/>
                  </a:lnTo>
                  <a:lnTo>
                    <a:pt x="1314" y="1439"/>
                  </a:lnTo>
                  <a:lnTo>
                    <a:pt x="1331" y="1433"/>
                  </a:lnTo>
                  <a:lnTo>
                    <a:pt x="1347" y="1427"/>
                  </a:lnTo>
                  <a:lnTo>
                    <a:pt x="1363" y="1421"/>
                  </a:lnTo>
                  <a:lnTo>
                    <a:pt x="1380" y="1414"/>
                  </a:lnTo>
                  <a:lnTo>
                    <a:pt x="1398" y="1407"/>
                  </a:lnTo>
                  <a:lnTo>
                    <a:pt x="1414" y="1401"/>
                  </a:lnTo>
                  <a:lnTo>
                    <a:pt x="1431" y="1394"/>
                  </a:lnTo>
                  <a:lnTo>
                    <a:pt x="1447" y="1388"/>
                  </a:lnTo>
                  <a:lnTo>
                    <a:pt x="1464" y="1381"/>
                  </a:lnTo>
                  <a:lnTo>
                    <a:pt x="1482" y="1374"/>
                  </a:lnTo>
                  <a:lnTo>
                    <a:pt x="1498" y="1367"/>
                  </a:lnTo>
                  <a:lnTo>
                    <a:pt x="1515" y="1360"/>
                  </a:lnTo>
                  <a:lnTo>
                    <a:pt x="1532" y="1353"/>
                  </a:lnTo>
                  <a:lnTo>
                    <a:pt x="1550" y="1346"/>
                  </a:lnTo>
                  <a:lnTo>
                    <a:pt x="1566" y="1339"/>
                  </a:lnTo>
                  <a:lnTo>
                    <a:pt x="1583" y="1332"/>
                  </a:lnTo>
                  <a:lnTo>
                    <a:pt x="1600" y="1325"/>
                  </a:lnTo>
                  <a:lnTo>
                    <a:pt x="1617" y="1317"/>
                  </a:lnTo>
                  <a:lnTo>
                    <a:pt x="1634" y="1311"/>
                  </a:lnTo>
                  <a:lnTo>
                    <a:pt x="1651" y="1304"/>
                  </a:lnTo>
                  <a:lnTo>
                    <a:pt x="1668" y="1296"/>
                  </a:lnTo>
                  <a:lnTo>
                    <a:pt x="1685" y="1289"/>
                  </a:lnTo>
                  <a:lnTo>
                    <a:pt x="1701" y="1281"/>
                  </a:lnTo>
                  <a:lnTo>
                    <a:pt x="1719" y="1274"/>
                  </a:lnTo>
                  <a:lnTo>
                    <a:pt x="1727" y="1269"/>
                  </a:lnTo>
                  <a:lnTo>
                    <a:pt x="1736" y="1266"/>
                  </a:lnTo>
                  <a:lnTo>
                    <a:pt x="1744" y="1262"/>
                  </a:lnTo>
                  <a:lnTo>
                    <a:pt x="1753" y="1258"/>
                  </a:lnTo>
                  <a:lnTo>
                    <a:pt x="1761" y="1254"/>
                  </a:lnTo>
                  <a:lnTo>
                    <a:pt x="1769" y="1251"/>
                  </a:lnTo>
                  <a:lnTo>
                    <a:pt x="1779" y="1247"/>
                  </a:lnTo>
                  <a:lnTo>
                    <a:pt x="1787" y="1243"/>
                  </a:lnTo>
                  <a:lnTo>
                    <a:pt x="1795" y="1239"/>
                  </a:lnTo>
                  <a:lnTo>
                    <a:pt x="1804" y="1236"/>
                  </a:lnTo>
                  <a:lnTo>
                    <a:pt x="1812" y="1231"/>
                  </a:lnTo>
                  <a:lnTo>
                    <a:pt x="1820" y="1228"/>
                  </a:lnTo>
                  <a:lnTo>
                    <a:pt x="1829" y="1224"/>
                  </a:lnTo>
                  <a:lnTo>
                    <a:pt x="1837" y="1220"/>
                  </a:lnTo>
                  <a:lnTo>
                    <a:pt x="1845" y="1216"/>
                  </a:lnTo>
                  <a:lnTo>
                    <a:pt x="1854" y="1213"/>
                  </a:lnTo>
                  <a:lnTo>
                    <a:pt x="1862" y="1208"/>
                  </a:lnTo>
                  <a:lnTo>
                    <a:pt x="1871" y="1205"/>
                  </a:lnTo>
                  <a:lnTo>
                    <a:pt x="1880" y="1200"/>
                  </a:lnTo>
                  <a:lnTo>
                    <a:pt x="1888" y="1197"/>
                  </a:lnTo>
                  <a:lnTo>
                    <a:pt x="1896" y="1193"/>
                  </a:lnTo>
                  <a:lnTo>
                    <a:pt x="1904" y="1189"/>
                  </a:lnTo>
                  <a:lnTo>
                    <a:pt x="1913" y="1185"/>
                  </a:lnTo>
                  <a:lnTo>
                    <a:pt x="1921" y="1182"/>
                  </a:lnTo>
                  <a:lnTo>
                    <a:pt x="1929" y="1177"/>
                  </a:lnTo>
                  <a:lnTo>
                    <a:pt x="1937" y="1174"/>
                  </a:lnTo>
                  <a:lnTo>
                    <a:pt x="1946" y="1169"/>
                  </a:lnTo>
                  <a:lnTo>
                    <a:pt x="1955" y="1166"/>
                  </a:lnTo>
                  <a:lnTo>
                    <a:pt x="1963" y="1162"/>
                  </a:lnTo>
                  <a:lnTo>
                    <a:pt x="1971" y="1158"/>
                  </a:lnTo>
                  <a:lnTo>
                    <a:pt x="1979" y="1154"/>
                  </a:lnTo>
                  <a:lnTo>
                    <a:pt x="1988" y="1151"/>
                  </a:lnTo>
                  <a:lnTo>
                    <a:pt x="1996" y="1146"/>
                  </a:lnTo>
                  <a:lnTo>
                    <a:pt x="2004" y="1143"/>
                  </a:lnTo>
                  <a:lnTo>
                    <a:pt x="2012" y="1138"/>
                  </a:lnTo>
                  <a:lnTo>
                    <a:pt x="2020" y="1135"/>
                  </a:lnTo>
                  <a:lnTo>
                    <a:pt x="2028" y="1131"/>
                  </a:lnTo>
                  <a:lnTo>
                    <a:pt x="2036" y="1127"/>
                  </a:lnTo>
                  <a:lnTo>
                    <a:pt x="2045" y="1123"/>
                  </a:lnTo>
                  <a:lnTo>
                    <a:pt x="2053" y="1119"/>
                  </a:lnTo>
                  <a:lnTo>
                    <a:pt x="2062" y="1115"/>
                  </a:lnTo>
                  <a:lnTo>
                    <a:pt x="2070" y="1111"/>
                  </a:lnTo>
                  <a:lnTo>
                    <a:pt x="2078" y="1107"/>
                  </a:lnTo>
                  <a:lnTo>
                    <a:pt x="2086" y="1104"/>
                  </a:lnTo>
                  <a:lnTo>
                    <a:pt x="2094" y="1099"/>
                  </a:lnTo>
                  <a:lnTo>
                    <a:pt x="2102" y="1096"/>
                  </a:lnTo>
                  <a:lnTo>
                    <a:pt x="2110" y="1092"/>
                  </a:lnTo>
                  <a:lnTo>
                    <a:pt x="2118" y="1088"/>
                  </a:lnTo>
                  <a:lnTo>
                    <a:pt x="2126" y="1084"/>
                  </a:lnTo>
                  <a:lnTo>
                    <a:pt x="2134" y="1081"/>
                  </a:lnTo>
                  <a:lnTo>
                    <a:pt x="2142" y="1076"/>
                  </a:lnTo>
                  <a:lnTo>
                    <a:pt x="2150" y="1073"/>
                  </a:lnTo>
                  <a:lnTo>
                    <a:pt x="2158" y="1069"/>
                  </a:lnTo>
                  <a:lnTo>
                    <a:pt x="2166" y="1065"/>
                  </a:lnTo>
                  <a:lnTo>
                    <a:pt x="2174" y="1061"/>
                  </a:lnTo>
                  <a:lnTo>
                    <a:pt x="2182" y="1058"/>
                  </a:lnTo>
                  <a:lnTo>
                    <a:pt x="2190" y="1054"/>
                  </a:lnTo>
                  <a:lnTo>
                    <a:pt x="2197" y="1050"/>
                  </a:lnTo>
                  <a:lnTo>
                    <a:pt x="2205" y="1046"/>
                  </a:lnTo>
                  <a:lnTo>
                    <a:pt x="2213" y="1043"/>
                  </a:lnTo>
                  <a:lnTo>
                    <a:pt x="2228" y="1035"/>
                  </a:lnTo>
                  <a:lnTo>
                    <a:pt x="2244" y="1028"/>
                  </a:lnTo>
                  <a:lnTo>
                    <a:pt x="2259" y="1020"/>
                  </a:lnTo>
                  <a:lnTo>
                    <a:pt x="2274" y="1013"/>
                  </a:lnTo>
                  <a:lnTo>
                    <a:pt x="2290" y="1006"/>
                  </a:lnTo>
                  <a:lnTo>
                    <a:pt x="2304" y="999"/>
                  </a:lnTo>
                  <a:lnTo>
                    <a:pt x="2319" y="992"/>
                  </a:lnTo>
                  <a:lnTo>
                    <a:pt x="2334" y="986"/>
                  </a:lnTo>
                  <a:lnTo>
                    <a:pt x="2348" y="979"/>
                  </a:lnTo>
                  <a:lnTo>
                    <a:pt x="2363" y="972"/>
                  </a:lnTo>
                  <a:lnTo>
                    <a:pt x="2377" y="965"/>
                  </a:lnTo>
                  <a:lnTo>
                    <a:pt x="2391" y="958"/>
                  </a:lnTo>
                  <a:lnTo>
                    <a:pt x="2404" y="951"/>
                  </a:lnTo>
                  <a:lnTo>
                    <a:pt x="2418" y="945"/>
                  </a:lnTo>
                  <a:lnTo>
                    <a:pt x="2431" y="938"/>
                  </a:lnTo>
                  <a:lnTo>
                    <a:pt x="2445" y="933"/>
                  </a:lnTo>
                  <a:lnTo>
                    <a:pt x="2457" y="926"/>
                  </a:lnTo>
                  <a:lnTo>
                    <a:pt x="2470" y="920"/>
                  </a:lnTo>
                  <a:lnTo>
                    <a:pt x="2483" y="914"/>
                  </a:lnTo>
                  <a:lnTo>
                    <a:pt x="2494" y="909"/>
                  </a:lnTo>
                  <a:lnTo>
                    <a:pt x="2506" y="903"/>
                  </a:lnTo>
                  <a:lnTo>
                    <a:pt x="2517" y="897"/>
                  </a:lnTo>
                  <a:lnTo>
                    <a:pt x="2529" y="891"/>
                  </a:lnTo>
                  <a:lnTo>
                    <a:pt x="2540" y="887"/>
                  </a:lnTo>
                  <a:lnTo>
                    <a:pt x="2550" y="881"/>
                  </a:lnTo>
                  <a:lnTo>
                    <a:pt x="2561" y="876"/>
                  </a:lnTo>
                  <a:lnTo>
                    <a:pt x="2571" y="872"/>
                  </a:lnTo>
                  <a:lnTo>
                    <a:pt x="2581" y="867"/>
                  </a:lnTo>
                  <a:lnTo>
                    <a:pt x="2591" y="862"/>
                  </a:lnTo>
                  <a:lnTo>
                    <a:pt x="2601" y="858"/>
                  </a:lnTo>
                  <a:lnTo>
                    <a:pt x="2609" y="853"/>
                  </a:lnTo>
                  <a:lnTo>
                    <a:pt x="2618" y="849"/>
                  </a:lnTo>
                  <a:lnTo>
                    <a:pt x="2626" y="845"/>
                  </a:lnTo>
                  <a:lnTo>
                    <a:pt x="2634" y="841"/>
                  </a:lnTo>
                  <a:lnTo>
                    <a:pt x="2642" y="837"/>
                  </a:lnTo>
                  <a:lnTo>
                    <a:pt x="2656" y="831"/>
                  </a:lnTo>
                  <a:lnTo>
                    <a:pt x="2669" y="825"/>
                  </a:lnTo>
                  <a:lnTo>
                    <a:pt x="2680" y="819"/>
                  </a:lnTo>
                  <a:lnTo>
                    <a:pt x="2691" y="814"/>
                  </a:lnTo>
                  <a:lnTo>
                    <a:pt x="2699" y="811"/>
                  </a:lnTo>
                  <a:lnTo>
                    <a:pt x="2713" y="804"/>
                  </a:lnTo>
                  <a:lnTo>
                    <a:pt x="2711" y="797"/>
                  </a:lnTo>
                  <a:lnTo>
                    <a:pt x="2702" y="780"/>
                  </a:lnTo>
                  <a:lnTo>
                    <a:pt x="2693" y="768"/>
                  </a:lnTo>
                  <a:lnTo>
                    <a:pt x="2680" y="756"/>
                  </a:lnTo>
                  <a:lnTo>
                    <a:pt x="2672" y="750"/>
                  </a:lnTo>
                  <a:lnTo>
                    <a:pt x="2663" y="743"/>
                  </a:lnTo>
                  <a:lnTo>
                    <a:pt x="2653" y="737"/>
                  </a:lnTo>
                  <a:lnTo>
                    <a:pt x="2640" y="732"/>
                  </a:lnTo>
                  <a:lnTo>
                    <a:pt x="2628" y="724"/>
                  </a:lnTo>
                  <a:lnTo>
                    <a:pt x="2615" y="713"/>
                  </a:lnTo>
                  <a:lnTo>
                    <a:pt x="2602" y="701"/>
                  </a:lnTo>
                  <a:lnTo>
                    <a:pt x="2590" y="687"/>
                  </a:lnTo>
                  <a:lnTo>
                    <a:pt x="2577" y="671"/>
                  </a:lnTo>
                  <a:lnTo>
                    <a:pt x="2565" y="654"/>
                  </a:lnTo>
                  <a:lnTo>
                    <a:pt x="2553" y="638"/>
                  </a:lnTo>
                  <a:lnTo>
                    <a:pt x="2542" y="620"/>
                  </a:lnTo>
                  <a:lnTo>
                    <a:pt x="2532" y="603"/>
                  </a:lnTo>
                  <a:lnTo>
                    <a:pt x="2523" y="587"/>
                  </a:lnTo>
                  <a:lnTo>
                    <a:pt x="2515" y="572"/>
                  </a:lnTo>
                  <a:lnTo>
                    <a:pt x="2508" y="558"/>
                  </a:lnTo>
                  <a:lnTo>
                    <a:pt x="2499" y="540"/>
                  </a:lnTo>
                  <a:lnTo>
                    <a:pt x="2494" y="532"/>
                  </a:lnTo>
                  <a:lnTo>
                    <a:pt x="2443" y="430"/>
                  </a:lnTo>
                  <a:lnTo>
                    <a:pt x="2438" y="425"/>
                  </a:lnTo>
                  <a:lnTo>
                    <a:pt x="2423" y="411"/>
                  </a:lnTo>
                  <a:lnTo>
                    <a:pt x="2411" y="402"/>
                  </a:lnTo>
                  <a:lnTo>
                    <a:pt x="2404" y="398"/>
                  </a:lnTo>
                  <a:lnTo>
                    <a:pt x="2396" y="392"/>
                  </a:lnTo>
                  <a:lnTo>
                    <a:pt x="2389" y="387"/>
                  </a:lnTo>
                  <a:lnTo>
                    <a:pt x="2380" y="381"/>
                  </a:lnTo>
                  <a:lnTo>
                    <a:pt x="2372" y="377"/>
                  </a:lnTo>
                  <a:lnTo>
                    <a:pt x="2363" y="371"/>
                  </a:lnTo>
                  <a:lnTo>
                    <a:pt x="2353" y="367"/>
                  </a:lnTo>
                  <a:lnTo>
                    <a:pt x="2342" y="362"/>
                  </a:lnTo>
                  <a:lnTo>
                    <a:pt x="2332" y="357"/>
                  </a:lnTo>
                  <a:lnTo>
                    <a:pt x="2320" y="353"/>
                  </a:lnTo>
                  <a:lnTo>
                    <a:pt x="2309" y="348"/>
                  </a:lnTo>
                  <a:lnTo>
                    <a:pt x="2296" y="345"/>
                  </a:lnTo>
                  <a:lnTo>
                    <a:pt x="2270" y="339"/>
                  </a:lnTo>
                  <a:lnTo>
                    <a:pt x="2243" y="336"/>
                  </a:lnTo>
                  <a:lnTo>
                    <a:pt x="2215" y="333"/>
                  </a:lnTo>
                  <a:lnTo>
                    <a:pt x="2152" y="340"/>
                  </a:lnTo>
                  <a:lnTo>
                    <a:pt x="2119" y="348"/>
                  </a:lnTo>
                  <a:lnTo>
                    <a:pt x="2102" y="353"/>
                  </a:lnTo>
                  <a:lnTo>
                    <a:pt x="2083" y="356"/>
                  </a:lnTo>
                  <a:lnTo>
                    <a:pt x="2066" y="362"/>
                  </a:lnTo>
                  <a:lnTo>
                    <a:pt x="2049" y="367"/>
                  </a:lnTo>
                  <a:lnTo>
                    <a:pt x="2030" y="371"/>
                  </a:lnTo>
                  <a:lnTo>
                    <a:pt x="2012" y="377"/>
                  </a:lnTo>
                  <a:lnTo>
                    <a:pt x="1994" y="383"/>
                  </a:lnTo>
                  <a:lnTo>
                    <a:pt x="1976" y="388"/>
                  </a:lnTo>
                  <a:lnTo>
                    <a:pt x="1958" y="393"/>
                  </a:lnTo>
                  <a:lnTo>
                    <a:pt x="1941" y="399"/>
                  </a:lnTo>
                  <a:lnTo>
                    <a:pt x="1923" y="404"/>
                  </a:lnTo>
                  <a:lnTo>
                    <a:pt x="1906" y="410"/>
                  </a:lnTo>
                  <a:lnTo>
                    <a:pt x="1889" y="416"/>
                  </a:lnTo>
                  <a:lnTo>
                    <a:pt x="1873" y="422"/>
                  </a:lnTo>
                  <a:lnTo>
                    <a:pt x="1857" y="426"/>
                  </a:lnTo>
                  <a:lnTo>
                    <a:pt x="1842" y="432"/>
                  </a:lnTo>
                  <a:lnTo>
                    <a:pt x="1827" y="437"/>
                  </a:lnTo>
                  <a:lnTo>
                    <a:pt x="1813" y="442"/>
                  </a:lnTo>
                  <a:lnTo>
                    <a:pt x="1800" y="447"/>
                  </a:lnTo>
                  <a:lnTo>
                    <a:pt x="1788" y="452"/>
                  </a:lnTo>
                  <a:lnTo>
                    <a:pt x="1776" y="455"/>
                  </a:lnTo>
                  <a:lnTo>
                    <a:pt x="1766" y="458"/>
                  </a:lnTo>
                  <a:lnTo>
                    <a:pt x="1747" y="465"/>
                  </a:lnTo>
                  <a:lnTo>
                    <a:pt x="1735" y="470"/>
                  </a:lnTo>
                  <a:lnTo>
                    <a:pt x="1723" y="474"/>
                  </a:lnTo>
                  <a:lnTo>
                    <a:pt x="1318" y="383"/>
                  </a:lnTo>
                  <a:lnTo>
                    <a:pt x="1086" y="394"/>
                  </a:lnTo>
                  <a:lnTo>
                    <a:pt x="1083" y="396"/>
                  </a:lnTo>
                  <a:lnTo>
                    <a:pt x="1074" y="402"/>
                  </a:lnTo>
                  <a:lnTo>
                    <a:pt x="1069" y="406"/>
                  </a:lnTo>
                  <a:lnTo>
                    <a:pt x="1062" y="409"/>
                  </a:lnTo>
                  <a:lnTo>
                    <a:pt x="1053" y="414"/>
                  </a:lnTo>
                  <a:lnTo>
                    <a:pt x="1043" y="418"/>
                  </a:lnTo>
                  <a:lnTo>
                    <a:pt x="1033" y="423"/>
                  </a:lnTo>
                  <a:lnTo>
                    <a:pt x="1022" y="427"/>
                  </a:lnTo>
                  <a:lnTo>
                    <a:pt x="1010" y="432"/>
                  </a:lnTo>
                  <a:lnTo>
                    <a:pt x="996" y="435"/>
                  </a:lnTo>
                  <a:lnTo>
                    <a:pt x="982" y="439"/>
                  </a:lnTo>
                  <a:lnTo>
                    <a:pt x="969" y="442"/>
                  </a:lnTo>
                  <a:lnTo>
                    <a:pt x="936" y="446"/>
                  </a:lnTo>
                  <a:lnTo>
                    <a:pt x="897" y="445"/>
                  </a:lnTo>
                  <a:lnTo>
                    <a:pt x="846" y="438"/>
                  </a:lnTo>
                  <a:lnTo>
                    <a:pt x="816" y="434"/>
                  </a:lnTo>
                  <a:lnTo>
                    <a:pt x="786" y="430"/>
                  </a:lnTo>
                  <a:lnTo>
                    <a:pt x="754" y="424"/>
                  </a:lnTo>
                  <a:lnTo>
                    <a:pt x="720" y="418"/>
                  </a:lnTo>
                  <a:lnTo>
                    <a:pt x="688" y="412"/>
                  </a:lnTo>
                  <a:lnTo>
                    <a:pt x="655" y="407"/>
                  </a:lnTo>
                  <a:lnTo>
                    <a:pt x="622" y="401"/>
                  </a:lnTo>
                  <a:lnTo>
                    <a:pt x="591" y="395"/>
                  </a:lnTo>
                  <a:lnTo>
                    <a:pt x="563" y="391"/>
                  </a:lnTo>
                  <a:lnTo>
                    <a:pt x="535" y="386"/>
                  </a:lnTo>
                  <a:lnTo>
                    <a:pt x="488" y="380"/>
                  </a:lnTo>
                  <a:lnTo>
                    <a:pt x="387" y="378"/>
                  </a:lnTo>
                  <a:lnTo>
                    <a:pt x="270" y="381"/>
                  </a:lnTo>
                  <a:lnTo>
                    <a:pt x="175" y="386"/>
                  </a:lnTo>
                  <a:lnTo>
                    <a:pt x="135" y="388"/>
                  </a:lnTo>
                  <a:lnTo>
                    <a:pt x="129" y="0"/>
                  </a:lnTo>
                  <a:close/>
                </a:path>
              </a:pathLst>
            </a:custGeom>
            <a:solidFill>
              <a:srgbClr val="97C648"/>
            </a:solidFill>
            <a:ln w="9525">
              <a:noFill/>
              <a:round/>
              <a:headEnd/>
              <a:tailEnd/>
            </a:ln>
          </p:spPr>
          <p:txBody>
            <a:bodyPr/>
            <a:lstStyle/>
            <a:p>
              <a:endParaRPr lang="en-US"/>
            </a:p>
          </p:txBody>
        </p:sp>
        <p:sp>
          <p:nvSpPr>
            <p:cNvPr id="52315" name="Freeform 122"/>
            <p:cNvSpPr>
              <a:spLocks/>
            </p:cNvSpPr>
            <p:nvPr/>
          </p:nvSpPr>
          <p:spPr bwMode="auto">
            <a:xfrm>
              <a:off x="3009" y="2135"/>
              <a:ext cx="250" cy="139"/>
            </a:xfrm>
            <a:custGeom>
              <a:avLst/>
              <a:gdLst>
                <a:gd name="T0" fmla="*/ 0 w 1750"/>
                <a:gd name="T1" fmla="*/ 0 h 969"/>
                <a:gd name="T2" fmla="*/ 0 w 1750"/>
                <a:gd name="T3" fmla="*/ 0 h 969"/>
                <a:gd name="T4" fmla="*/ 0 w 1750"/>
                <a:gd name="T5" fmla="*/ 0 h 969"/>
                <a:gd name="T6" fmla="*/ 0 w 1750"/>
                <a:gd name="T7" fmla="*/ 0 h 969"/>
                <a:gd name="T8" fmla="*/ 0 w 1750"/>
                <a:gd name="T9" fmla="*/ 0 h 969"/>
                <a:gd name="T10" fmla="*/ 0 w 1750"/>
                <a:gd name="T11" fmla="*/ 0 h 969"/>
                <a:gd name="T12" fmla="*/ 0 w 1750"/>
                <a:gd name="T13" fmla="*/ 0 h 969"/>
                <a:gd name="T14" fmla="*/ 0 w 1750"/>
                <a:gd name="T15" fmla="*/ 0 h 969"/>
                <a:gd name="T16" fmla="*/ 0 w 1750"/>
                <a:gd name="T17" fmla="*/ 0 h 969"/>
                <a:gd name="T18" fmla="*/ 0 w 1750"/>
                <a:gd name="T19" fmla="*/ 0 h 969"/>
                <a:gd name="T20" fmla="*/ 0 w 1750"/>
                <a:gd name="T21" fmla="*/ 0 h 969"/>
                <a:gd name="T22" fmla="*/ 0 w 1750"/>
                <a:gd name="T23" fmla="*/ 0 h 969"/>
                <a:gd name="T24" fmla="*/ 0 w 1750"/>
                <a:gd name="T25" fmla="*/ 0 h 969"/>
                <a:gd name="T26" fmla="*/ 0 w 1750"/>
                <a:gd name="T27" fmla="*/ 0 h 969"/>
                <a:gd name="T28" fmla="*/ 0 w 1750"/>
                <a:gd name="T29" fmla="*/ 0 h 969"/>
                <a:gd name="T30" fmla="*/ 0 w 1750"/>
                <a:gd name="T31" fmla="*/ 0 h 969"/>
                <a:gd name="T32" fmla="*/ 0 w 1750"/>
                <a:gd name="T33" fmla="*/ 0 h 969"/>
                <a:gd name="T34" fmla="*/ 0 w 1750"/>
                <a:gd name="T35" fmla="*/ 0 h 9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50"/>
                <a:gd name="T55" fmla="*/ 0 h 969"/>
                <a:gd name="T56" fmla="*/ 1750 w 1750"/>
                <a:gd name="T57" fmla="*/ 969 h 9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50" h="969">
                  <a:moveTo>
                    <a:pt x="1148" y="23"/>
                  </a:moveTo>
                  <a:lnTo>
                    <a:pt x="1302" y="77"/>
                  </a:lnTo>
                  <a:lnTo>
                    <a:pt x="1493" y="205"/>
                  </a:lnTo>
                  <a:lnTo>
                    <a:pt x="1209" y="456"/>
                  </a:lnTo>
                  <a:lnTo>
                    <a:pt x="518" y="541"/>
                  </a:lnTo>
                  <a:lnTo>
                    <a:pt x="0" y="581"/>
                  </a:lnTo>
                  <a:lnTo>
                    <a:pt x="76" y="775"/>
                  </a:lnTo>
                  <a:lnTo>
                    <a:pt x="187" y="969"/>
                  </a:lnTo>
                  <a:lnTo>
                    <a:pt x="662" y="780"/>
                  </a:lnTo>
                  <a:lnTo>
                    <a:pt x="1333" y="554"/>
                  </a:lnTo>
                  <a:lnTo>
                    <a:pt x="1648" y="197"/>
                  </a:lnTo>
                  <a:lnTo>
                    <a:pt x="1750" y="124"/>
                  </a:lnTo>
                  <a:lnTo>
                    <a:pt x="1678" y="119"/>
                  </a:lnTo>
                  <a:lnTo>
                    <a:pt x="1599" y="155"/>
                  </a:lnTo>
                  <a:lnTo>
                    <a:pt x="1487" y="85"/>
                  </a:lnTo>
                  <a:lnTo>
                    <a:pt x="1333" y="0"/>
                  </a:lnTo>
                  <a:lnTo>
                    <a:pt x="1148" y="23"/>
                  </a:lnTo>
                  <a:close/>
                </a:path>
              </a:pathLst>
            </a:custGeom>
            <a:solidFill>
              <a:srgbClr val="FFCC7F"/>
            </a:solidFill>
            <a:ln w="9525">
              <a:noFill/>
              <a:round/>
              <a:headEnd/>
              <a:tailEnd/>
            </a:ln>
          </p:spPr>
          <p:txBody>
            <a:bodyPr/>
            <a:lstStyle/>
            <a:p>
              <a:endParaRPr lang="en-US"/>
            </a:p>
          </p:txBody>
        </p:sp>
        <p:sp>
          <p:nvSpPr>
            <p:cNvPr id="52316" name="Freeform 123"/>
            <p:cNvSpPr>
              <a:spLocks/>
            </p:cNvSpPr>
            <p:nvPr/>
          </p:nvSpPr>
          <p:spPr bwMode="auto">
            <a:xfrm>
              <a:off x="3134" y="2129"/>
              <a:ext cx="117" cy="31"/>
            </a:xfrm>
            <a:custGeom>
              <a:avLst/>
              <a:gdLst>
                <a:gd name="T0" fmla="*/ 0 w 820"/>
                <a:gd name="T1" fmla="*/ 0 h 213"/>
                <a:gd name="T2" fmla="*/ 0 w 820"/>
                <a:gd name="T3" fmla="*/ 0 h 213"/>
                <a:gd name="T4" fmla="*/ 0 w 820"/>
                <a:gd name="T5" fmla="*/ 0 h 213"/>
                <a:gd name="T6" fmla="*/ 0 w 820"/>
                <a:gd name="T7" fmla="*/ 0 h 213"/>
                <a:gd name="T8" fmla="*/ 0 w 820"/>
                <a:gd name="T9" fmla="*/ 0 h 213"/>
                <a:gd name="T10" fmla="*/ 0 w 820"/>
                <a:gd name="T11" fmla="*/ 0 h 213"/>
                <a:gd name="T12" fmla="*/ 0 w 820"/>
                <a:gd name="T13" fmla="*/ 0 h 213"/>
                <a:gd name="T14" fmla="*/ 0 w 820"/>
                <a:gd name="T15" fmla="*/ 0 h 213"/>
                <a:gd name="T16" fmla="*/ 0 w 820"/>
                <a:gd name="T17" fmla="*/ 0 h 213"/>
                <a:gd name="T18" fmla="*/ 0 w 820"/>
                <a:gd name="T19" fmla="*/ 0 h 213"/>
                <a:gd name="T20" fmla="*/ 0 w 820"/>
                <a:gd name="T21" fmla="*/ 0 h 213"/>
                <a:gd name="T22" fmla="*/ 0 w 820"/>
                <a:gd name="T23" fmla="*/ 0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0"/>
                <a:gd name="T37" fmla="*/ 0 h 213"/>
                <a:gd name="T38" fmla="*/ 820 w 820"/>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0" h="213">
                  <a:moveTo>
                    <a:pt x="0" y="167"/>
                  </a:moveTo>
                  <a:lnTo>
                    <a:pt x="150" y="164"/>
                  </a:lnTo>
                  <a:lnTo>
                    <a:pt x="249" y="187"/>
                  </a:lnTo>
                  <a:lnTo>
                    <a:pt x="503" y="131"/>
                  </a:lnTo>
                  <a:lnTo>
                    <a:pt x="688" y="213"/>
                  </a:lnTo>
                  <a:lnTo>
                    <a:pt x="820" y="164"/>
                  </a:lnTo>
                  <a:lnTo>
                    <a:pt x="673" y="105"/>
                  </a:lnTo>
                  <a:lnTo>
                    <a:pt x="424" y="0"/>
                  </a:lnTo>
                  <a:lnTo>
                    <a:pt x="163" y="8"/>
                  </a:lnTo>
                  <a:lnTo>
                    <a:pt x="141" y="102"/>
                  </a:lnTo>
                  <a:lnTo>
                    <a:pt x="0" y="167"/>
                  </a:lnTo>
                  <a:close/>
                </a:path>
              </a:pathLst>
            </a:custGeom>
            <a:solidFill>
              <a:srgbClr val="757000"/>
            </a:solidFill>
            <a:ln w="9525">
              <a:noFill/>
              <a:round/>
              <a:headEnd/>
              <a:tailEnd/>
            </a:ln>
          </p:spPr>
          <p:txBody>
            <a:bodyPr/>
            <a:lstStyle/>
            <a:p>
              <a:endParaRPr lang="en-US"/>
            </a:p>
          </p:txBody>
        </p:sp>
        <p:sp>
          <p:nvSpPr>
            <p:cNvPr id="52317" name="Freeform 124"/>
            <p:cNvSpPr>
              <a:spLocks/>
            </p:cNvSpPr>
            <p:nvPr/>
          </p:nvSpPr>
          <p:spPr bwMode="auto">
            <a:xfrm>
              <a:off x="3161" y="2127"/>
              <a:ext cx="71" cy="33"/>
            </a:xfrm>
            <a:custGeom>
              <a:avLst/>
              <a:gdLst>
                <a:gd name="T0" fmla="*/ 0 w 497"/>
                <a:gd name="T1" fmla="*/ 0 h 229"/>
                <a:gd name="T2" fmla="*/ 0 w 497"/>
                <a:gd name="T3" fmla="*/ 0 h 229"/>
                <a:gd name="T4" fmla="*/ 0 w 497"/>
                <a:gd name="T5" fmla="*/ 0 h 229"/>
                <a:gd name="T6" fmla="*/ 0 w 497"/>
                <a:gd name="T7" fmla="*/ 0 h 229"/>
                <a:gd name="T8" fmla="*/ 0 w 497"/>
                <a:gd name="T9" fmla="*/ 0 h 229"/>
                <a:gd name="T10" fmla="*/ 0 w 497"/>
                <a:gd name="T11" fmla="*/ 0 h 229"/>
                <a:gd name="T12" fmla="*/ 0 w 497"/>
                <a:gd name="T13" fmla="*/ 0 h 229"/>
                <a:gd name="T14" fmla="*/ 0 w 497"/>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497"/>
                <a:gd name="T25" fmla="*/ 0 h 229"/>
                <a:gd name="T26" fmla="*/ 497 w 497"/>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7" h="229">
                  <a:moveTo>
                    <a:pt x="0" y="29"/>
                  </a:moveTo>
                  <a:lnTo>
                    <a:pt x="211" y="0"/>
                  </a:lnTo>
                  <a:lnTo>
                    <a:pt x="342" y="76"/>
                  </a:lnTo>
                  <a:lnTo>
                    <a:pt x="497" y="229"/>
                  </a:lnTo>
                  <a:lnTo>
                    <a:pt x="304" y="166"/>
                  </a:lnTo>
                  <a:lnTo>
                    <a:pt x="262" y="163"/>
                  </a:lnTo>
                  <a:lnTo>
                    <a:pt x="0" y="29"/>
                  </a:lnTo>
                  <a:close/>
                </a:path>
              </a:pathLst>
            </a:custGeom>
            <a:solidFill>
              <a:srgbClr val="E57F33"/>
            </a:solidFill>
            <a:ln w="9525">
              <a:noFill/>
              <a:round/>
              <a:headEnd/>
              <a:tailEnd/>
            </a:ln>
          </p:spPr>
          <p:txBody>
            <a:bodyPr/>
            <a:lstStyle/>
            <a:p>
              <a:endParaRPr lang="en-US"/>
            </a:p>
          </p:txBody>
        </p:sp>
        <p:sp>
          <p:nvSpPr>
            <p:cNvPr id="52318" name="Freeform 125"/>
            <p:cNvSpPr>
              <a:spLocks/>
            </p:cNvSpPr>
            <p:nvPr/>
          </p:nvSpPr>
          <p:spPr bwMode="auto">
            <a:xfrm>
              <a:off x="3157" y="2118"/>
              <a:ext cx="37" cy="14"/>
            </a:xfrm>
            <a:custGeom>
              <a:avLst/>
              <a:gdLst>
                <a:gd name="T0" fmla="*/ 0 w 263"/>
                <a:gd name="T1" fmla="*/ 0 h 104"/>
                <a:gd name="T2" fmla="*/ 0 w 263"/>
                <a:gd name="T3" fmla="*/ 0 h 104"/>
                <a:gd name="T4" fmla="*/ 0 w 263"/>
                <a:gd name="T5" fmla="*/ 0 h 104"/>
                <a:gd name="T6" fmla="*/ 0 w 263"/>
                <a:gd name="T7" fmla="*/ 0 h 104"/>
                <a:gd name="T8" fmla="*/ 0 w 263"/>
                <a:gd name="T9" fmla="*/ 0 h 104"/>
                <a:gd name="T10" fmla="*/ 0 w 263"/>
                <a:gd name="T11" fmla="*/ 0 h 104"/>
                <a:gd name="T12" fmla="*/ 0 w 263"/>
                <a:gd name="T13" fmla="*/ 0 h 104"/>
                <a:gd name="T14" fmla="*/ 0 60000 65536"/>
                <a:gd name="T15" fmla="*/ 0 60000 65536"/>
                <a:gd name="T16" fmla="*/ 0 60000 65536"/>
                <a:gd name="T17" fmla="*/ 0 60000 65536"/>
                <a:gd name="T18" fmla="*/ 0 60000 65536"/>
                <a:gd name="T19" fmla="*/ 0 60000 65536"/>
                <a:gd name="T20" fmla="*/ 0 60000 65536"/>
                <a:gd name="T21" fmla="*/ 0 w 263"/>
                <a:gd name="T22" fmla="*/ 0 h 104"/>
                <a:gd name="T23" fmla="*/ 263 w 26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 h="104">
                  <a:moveTo>
                    <a:pt x="0" y="0"/>
                  </a:moveTo>
                  <a:lnTo>
                    <a:pt x="5" y="89"/>
                  </a:lnTo>
                  <a:lnTo>
                    <a:pt x="55" y="104"/>
                  </a:lnTo>
                  <a:lnTo>
                    <a:pt x="263" y="72"/>
                  </a:lnTo>
                  <a:lnTo>
                    <a:pt x="185" y="43"/>
                  </a:lnTo>
                  <a:lnTo>
                    <a:pt x="0" y="0"/>
                  </a:lnTo>
                  <a:close/>
                </a:path>
              </a:pathLst>
            </a:custGeom>
            <a:solidFill>
              <a:srgbClr val="A5542B"/>
            </a:solidFill>
            <a:ln w="9525">
              <a:noFill/>
              <a:round/>
              <a:headEnd/>
              <a:tailEnd/>
            </a:ln>
          </p:spPr>
          <p:txBody>
            <a:bodyPr/>
            <a:lstStyle/>
            <a:p>
              <a:endParaRPr lang="en-US"/>
            </a:p>
          </p:txBody>
        </p:sp>
        <p:sp>
          <p:nvSpPr>
            <p:cNvPr id="52319" name="Freeform 126"/>
            <p:cNvSpPr>
              <a:spLocks/>
            </p:cNvSpPr>
            <p:nvPr/>
          </p:nvSpPr>
          <p:spPr bwMode="auto">
            <a:xfrm>
              <a:off x="3104" y="2030"/>
              <a:ext cx="50" cy="20"/>
            </a:xfrm>
            <a:custGeom>
              <a:avLst/>
              <a:gdLst>
                <a:gd name="T0" fmla="*/ 0 w 347"/>
                <a:gd name="T1" fmla="*/ 0 h 141"/>
                <a:gd name="T2" fmla="*/ 0 w 347"/>
                <a:gd name="T3" fmla="*/ 0 h 141"/>
                <a:gd name="T4" fmla="*/ 0 w 347"/>
                <a:gd name="T5" fmla="*/ 0 h 141"/>
                <a:gd name="T6" fmla="*/ 0 w 347"/>
                <a:gd name="T7" fmla="*/ 0 h 141"/>
                <a:gd name="T8" fmla="*/ 0 w 347"/>
                <a:gd name="T9" fmla="*/ 0 h 141"/>
                <a:gd name="T10" fmla="*/ 0 w 347"/>
                <a:gd name="T11" fmla="*/ 0 h 141"/>
                <a:gd name="T12" fmla="*/ 0 w 347"/>
                <a:gd name="T13" fmla="*/ 0 h 141"/>
                <a:gd name="T14" fmla="*/ 0 w 347"/>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347"/>
                <a:gd name="T25" fmla="*/ 0 h 141"/>
                <a:gd name="T26" fmla="*/ 347 w 347"/>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7" h="141">
                  <a:moveTo>
                    <a:pt x="0" y="44"/>
                  </a:moveTo>
                  <a:lnTo>
                    <a:pt x="138" y="141"/>
                  </a:lnTo>
                  <a:lnTo>
                    <a:pt x="347" y="141"/>
                  </a:lnTo>
                  <a:lnTo>
                    <a:pt x="301" y="85"/>
                  </a:lnTo>
                  <a:lnTo>
                    <a:pt x="270" y="93"/>
                  </a:lnTo>
                  <a:lnTo>
                    <a:pt x="94" y="0"/>
                  </a:lnTo>
                  <a:lnTo>
                    <a:pt x="0" y="44"/>
                  </a:lnTo>
                  <a:close/>
                </a:path>
              </a:pathLst>
            </a:custGeom>
            <a:solidFill>
              <a:srgbClr val="667066"/>
            </a:solidFill>
            <a:ln w="9525">
              <a:noFill/>
              <a:round/>
              <a:headEnd/>
              <a:tailEnd/>
            </a:ln>
          </p:spPr>
          <p:txBody>
            <a:bodyPr/>
            <a:lstStyle/>
            <a:p>
              <a:endParaRPr lang="en-US"/>
            </a:p>
          </p:txBody>
        </p:sp>
        <p:sp>
          <p:nvSpPr>
            <p:cNvPr id="52320" name="Freeform 127"/>
            <p:cNvSpPr>
              <a:spLocks/>
            </p:cNvSpPr>
            <p:nvPr/>
          </p:nvSpPr>
          <p:spPr bwMode="auto">
            <a:xfrm>
              <a:off x="3101" y="1975"/>
              <a:ext cx="17" cy="31"/>
            </a:xfrm>
            <a:custGeom>
              <a:avLst/>
              <a:gdLst>
                <a:gd name="T0" fmla="*/ 0 w 117"/>
                <a:gd name="T1" fmla="*/ 0 h 212"/>
                <a:gd name="T2" fmla="*/ 0 w 117"/>
                <a:gd name="T3" fmla="*/ 0 h 212"/>
                <a:gd name="T4" fmla="*/ 0 w 117"/>
                <a:gd name="T5" fmla="*/ 0 h 212"/>
                <a:gd name="T6" fmla="*/ 0 w 117"/>
                <a:gd name="T7" fmla="*/ 0 h 212"/>
                <a:gd name="T8" fmla="*/ 0 w 117"/>
                <a:gd name="T9" fmla="*/ 0 h 212"/>
                <a:gd name="T10" fmla="*/ 0 w 117"/>
                <a:gd name="T11" fmla="*/ 0 h 212"/>
                <a:gd name="T12" fmla="*/ 0 w 117"/>
                <a:gd name="T13" fmla="*/ 0 h 212"/>
                <a:gd name="T14" fmla="*/ 0 w 117"/>
                <a:gd name="T15" fmla="*/ 0 h 212"/>
                <a:gd name="T16" fmla="*/ 0 w 117"/>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12"/>
                <a:gd name="T29" fmla="*/ 117 w 117"/>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12">
                  <a:moveTo>
                    <a:pt x="24" y="0"/>
                  </a:moveTo>
                  <a:lnTo>
                    <a:pt x="24" y="119"/>
                  </a:lnTo>
                  <a:lnTo>
                    <a:pt x="27" y="138"/>
                  </a:lnTo>
                  <a:lnTo>
                    <a:pt x="0" y="211"/>
                  </a:lnTo>
                  <a:lnTo>
                    <a:pt x="117" y="212"/>
                  </a:lnTo>
                  <a:lnTo>
                    <a:pt x="37" y="119"/>
                  </a:lnTo>
                  <a:lnTo>
                    <a:pt x="34" y="3"/>
                  </a:lnTo>
                  <a:lnTo>
                    <a:pt x="24" y="0"/>
                  </a:lnTo>
                  <a:close/>
                </a:path>
              </a:pathLst>
            </a:custGeom>
            <a:solidFill>
              <a:srgbClr val="667066"/>
            </a:solidFill>
            <a:ln w="9525">
              <a:noFill/>
              <a:round/>
              <a:headEnd/>
              <a:tailEnd/>
            </a:ln>
          </p:spPr>
          <p:txBody>
            <a:bodyPr/>
            <a:lstStyle/>
            <a:p>
              <a:endParaRPr lang="en-US"/>
            </a:p>
          </p:txBody>
        </p:sp>
        <p:sp>
          <p:nvSpPr>
            <p:cNvPr id="52321" name="Freeform 128"/>
            <p:cNvSpPr>
              <a:spLocks/>
            </p:cNvSpPr>
            <p:nvPr/>
          </p:nvSpPr>
          <p:spPr bwMode="auto">
            <a:xfrm>
              <a:off x="3103" y="2021"/>
              <a:ext cx="19" cy="15"/>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109"/>
                <a:gd name="T29" fmla="*/ 136 w 136"/>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109">
                  <a:moveTo>
                    <a:pt x="21" y="0"/>
                  </a:moveTo>
                  <a:lnTo>
                    <a:pt x="136" y="3"/>
                  </a:lnTo>
                  <a:lnTo>
                    <a:pt x="136" y="24"/>
                  </a:lnTo>
                  <a:lnTo>
                    <a:pt x="115" y="24"/>
                  </a:lnTo>
                  <a:lnTo>
                    <a:pt x="115" y="109"/>
                  </a:lnTo>
                  <a:lnTo>
                    <a:pt x="10" y="107"/>
                  </a:lnTo>
                  <a:lnTo>
                    <a:pt x="0" y="3"/>
                  </a:lnTo>
                  <a:lnTo>
                    <a:pt x="21" y="0"/>
                  </a:lnTo>
                  <a:close/>
                </a:path>
              </a:pathLst>
            </a:custGeom>
            <a:solidFill>
              <a:srgbClr val="4D4D4D"/>
            </a:solidFill>
            <a:ln w="9525">
              <a:noFill/>
              <a:round/>
              <a:headEnd/>
              <a:tailEnd/>
            </a:ln>
          </p:spPr>
          <p:txBody>
            <a:bodyPr/>
            <a:lstStyle/>
            <a:p>
              <a:endParaRPr lang="en-US"/>
            </a:p>
          </p:txBody>
        </p:sp>
        <p:sp>
          <p:nvSpPr>
            <p:cNvPr id="52322" name="Freeform 129"/>
            <p:cNvSpPr>
              <a:spLocks/>
            </p:cNvSpPr>
            <p:nvPr/>
          </p:nvSpPr>
          <p:spPr bwMode="auto">
            <a:xfrm>
              <a:off x="3085" y="2020"/>
              <a:ext cx="23" cy="16"/>
            </a:xfrm>
            <a:custGeom>
              <a:avLst/>
              <a:gdLst>
                <a:gd name="T0" fmla="*/ 0 w 161"/>
                <a:gd name="T1" fmla="*/ 0 h 112"/>
                <a:gd name="T2" fmla="*/ 0 w 161"/>
                <a:gd name="T3" fmla="*/ 0 h 112"/>
                <a:gd name="T4" fmla="*/ 0 w 161"/>
                <a:gd name="T5" fmla="*/ 0 h 112"/>
                <a:gd name="T6" fmla="*/ 0 w 161"/>
                <a:gd name="T7" fmla="*/ 0 h 112"/>
                <a:gd name="T8" fmla="*/ 0 w 161"/>
                <a:gd name="T9" fmla="*/ 0 h 112"/>
                <a:gd name="T10" fmla="*/ 0 w 161"/>
                <a:gd name="T11" fmla="*/ 0 h 112"/>
                <a:gd name="T12" fmla="*/ 0 w 161"/>
                <a:gd name="T13" fmla="*/ 0 h 112"/>
                <a:gd name="T14" fmla="*/ 0 w 161"/>
                <a:gd name="T15" fmla="*/ 0 h 112"/>
                <a:gd name="T16" fmla="*/ 0 w 161"/>
                <a:gd name="T17" fmla="*/ 0 h 112"/>
                <a:gd name="T18" fmla="*/ 0 w 161"/>
                <a:gd name="T19" fmla="*/ 0 h 112"/>
                <a:gd name="T20" fmla="*/ 0 w 161"/>
                <a:gd name="T21" fmla="*/ 0 h 112"/>
                <a:gd name="T22" fmla="*/ 0 w 161"/>
                <a:gd name="T23" fmla="*/ 0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12"/>
                <a:gd name="T38" fmla="*/ 161 w 161"/>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12">
                  <a:moveTo>
                    <a:pt x="30" y="3"/>
                  </a:moveTo>
                  <a:lnTo>
                    <a:pt x="161" y="5"/>
                  </a:lnTo>
                  <a:lnTo>
                    <a:pt x="161" y="24"/>
                  </a:lnTo>
                  <a:lnTo>
                    <a:pt x="131" y="24"/>
                  </a:lnTo>
                  <a:lnTo>
                    <a:pt x="131" y="112"/>
                  </a:lnTo>
                  <a:lnTo>
                    <a:pt x="54" y="45"/>
                  </a:lnTo>
                  <a:lnTo>
                    <a:pt x="16" y="40"/>
                  </a:lnTo>
                  <a:lnTo>
                    <a:pt x="16" y="24"/>
                  </a:lnTo>
                  <a:lnTo>
                    <a:pt x="0" y="21"/>
                  </a:lnTo>
                  <a:lnTo>
                    <a:pt x="0" y="0"/>
                  </a:lnTo>
                  <a:lnTo>
                    <a:pt x="30" y="3"/>
                  </a:lnTo>
                  <a:close/>
                </a:path>
              </a:pathLst>
            </a:custGeom>
            <a:solidFill>
              <a:srgbClr val="B0C2B0"/>
            </a:solidFill>
            <a:ln w="9525">
              <a:noFill/>
              <a:round/>
              <a:headEnd/>
              <a:tailEnd/>
            </a:ln>
          </p:spPr>
          <p:txBody>
            <a:bodyPr/>
            <a:lstStyle/>
            <a:p>
              <a:endParaRPr lang="en-US"/>
            </a:p>
          </p:txBody>
        </p:sp>
        <p:sp>
          <p:nvSpPr>
            <p:cNvPr id="52323" name="Freeform 130"/>
            <p:cNvSpPr>
              <a:spLocks/>
            </p:cNvSpPr>
            <p:nvPr/>
          </p:nvSpPr>
          <p:spPr bwMode="auto">
            <a:xfrm>
              <a:off x="3098" y="2045"/>
              <a:ext cx="142" cy="43"/>
            </a:xfrm>
            <a:custGeom>
              <a:avLst/>
              <a:gdLst>
                <a:gd name="T0" fmla="*/ 0 w 994"/>
                <a:gd name="T1" fmla="*/ 0 h 298"/>
                <a:gd name="T2" fmla="*/ 0 w 994"/>
                <a:gd name="T3" fmla="*/ 0 h 298"/>
                <a:gd name="T4" fmla="*/ 0 w 994"/>
                <a:gd name="T5" fmla="*/ 0 h 298"/>
                <a:gd name="T6" fmla="*/ 0 w 994"/>
                <a:gd name="T7" fmla="*/ 0 h 298"/>
                <a:gd name="T8" fmla="*/ 0 w 994"/>
                <a:gd name="T9" fmla="*/ 0 h 298"/>
                <a:gd name="T10" fmla="*/ 0 w 994"/>
                <a:gd name="T11" fmla="*/ 0 h 298"/>
                <a:gd name="T12" fmla="*/ 0 60000 65536"/>
                <a:gd name="T13" fmla="*/ 0 60000 65536"/>
                <a:gd name="T14" fmla="*/ 0 60000 65536"/>
                <a:gd name="T15" fmla="*/ 0 60000 65536"/>
                <a:gd name="T16" fmla="*/ 0 60000 65536"/>
                <a:gd name="T17" fmla="*/ 0 60000 65536"/>
                <a:gd name="T18" fmla="*/ 0 w 994"/>
                <a:gd name="T19" fmla="*/ 0 h 298"/>
                <a:gd name="T20" fmla="*/ 994 w 994"/>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994" h="298">
                  <a:moveTo>
                    <a:pt x="0" y="37"/>
                  </a:moveTo>
                  <a:lnTo>
                    <a:pt x="157" y="298"/>
                  </a:lnTo>
                  <a:lnTo>
                    <a:pt x="994" y="240"/>
                  </a:lnTo>
                  <a:lnTo>
                    <a:pt x="875" y="0"/>
                  </a:lnTo>
                  <a:lnTo>
                    <a:pt x="0" y="37"/>
                  </a:lnTo>
                  <a:close/>
                </a:path>
              </a:pathLst>
            </a:custGeom>
            <a:solidFill>
              <a:srgbClr val="525C52"/>
            </a:solidFill>
            <a:ln w="9525">
              <a:noFill/>
              <a:round/>
              <a:headEnd/>
              <a:tailEnd/>
            </a:ln>
          </p:spPr>
          <p:txBody>
            <a:bodyPr/>
            <a:lstStyle/>
            <a:p>
              <a:endParaRPr lang="en-US"/>
            </a:p>
          </p:txBody>
        </p:sp>
        <p:sp>
          <p:nvSpPr>
            <p:cNvPr id="52324" name="Freeform 131"/>
            <p:cNvSpPr>
              <a:spLocks/>
            </p:cNvSpPr>
            <p:nvPr/>
          </p:nvSpPr>
          <p:spPr bwMode="auto">
            <a:xfrm>
              <a:off x="3116" y="2080"/>
              <a:ext cx="124" cy="11"/>
            </a:xfrm>
            <a:custGeom>
              <a:avLst/>
              <a:gdLst>
                <a:gd name="T0" fmla="*/ 0 w 868"/>
                <a:gd name="T1" fmla="*/ 0 h 82"/>
                <a:gd name="T2" fmla="*/ 0 w 868"/>
                <a:gd name="T3" fmla="*/ 0 h 82"/>
                <a:gd name="T4" fmla="*/ 0 w 868"/>
                <a:gd name="T5" fmla="*/ 0 h 82"/>
                <a:gd name="T6" fmla="*/ 0 w 868"/>
                <a:gd name="T7" fmla="*/ 0 h 82"/>
                <a:gd name="T8" fmla="*/ 0 w 868"/>
                <a:gd name="T9" fmla="*/ 0 h 82"/>
                <a:gd name="T10" fmla="*/ 0 w 868"/>
                <a:gd name="T11" fmla="*/ 0 h 82"/>
                <a:gd name="T12" fmla="*/ 0 60000 65536"/>
                <a:gd name="T13" fmla="*/ 0 60000 65536"/>
                <a:gd name="T14" fmla="*/ 0 60000 65536"/>
                <a:gd name="T15" fmla="*/ 0 60000 65536"/>
                <a:gd name="T16" fmla="*/ 0 60000 65536"/>
                <a:gd name="T17" fmla="*/ 0 60000 65536"/>
                <a:gd name="T18" fmla="*/ 0 w 868"/>
                <a:gd name="T19" fmla="*/ 0 h 82"/>
                <a:gd name="T20" fmla="*/ 868 w 868"/>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868" h="82">
                  <a:moveTo>
                    <a:pt x="0" y="82"/>
                  </a:moveTo>
                  <a:lnTo>
                    <a:pt x="31" y="58"/>
                  </a:lnTo>
                  <a:lnTo>
                    <a:pt x="868" y="0"/>
                  </a:lnTo>
                  <a:lnTo>
                    <a:pt x="835" y="29"/>
                  </a:lnTo>
                  <a:lnTo>
                    <a:pt x="0" y="82"/>
                  </a:lnTo>
                  <a:close/>
                </a:path>
              </a:pathLst>
            </a:custGeom>
            <a:solidFill>
              <a:srgbClr val="333333"/>
            </a:solidFill>
            <a:ln w="9525">
              <a:noFill/>
              <a:round/>
              <a:headEnd/>
              <a:tailEnd/>
            </a:ln>
          </p:spPr>
          <p:txBody>
            <a:bodyPr/>
            <a:lstStyle/>
            <a:p>
              <a:endParaRPr lang="en-US"/>
            </a:p>
          </p:txBody>
        </p:sp>
        <p:sp>
          <p:nvSpPr>
            <p:cNvPr id="52325" name="Freeform 132"/>
            <p:cNvSpPr>
              <a:spLocks/>
            </p:cNvSpPr>
            <p:nvPr/>
          </p:nvSpPr>
          <p:spPr bwMode="auto">
            <a:xfrm>
              <a:off x="3027" y="2136"/>
              <a:ext cx="364" cy="169"/>
            </a:xfrm>
            <a:custGeom>
              <a:avLst/>
              <a:gdLst>
                <a:gd name="T0" fmla="*/ 0 w 2551"/>
                <a:gd name="T1" fmla="*/ 0 h 1183"/>
                <a:gd name="T2" fmla="*/ 0 w 2551"/>
                <a:gd name="T3" fmla="*/ 0 h 1183"/>
                <a:gd name="T4" fmla="*/ 0 w 2551"/>
                <a:gd name="T5" fmla="*/ 0 h 1183"/>
                <a:gd name="T6" fmla="*/ 0 w 2551"/>
                <a:gd name="T7" fmla="*/ 0 h 1183"/>
                <a:gd name="T8" fmla="*/ 0 w 2551"/>
                <a:gd name="T9" fmla="*/ 0 h 1183"/>
                <a:gd name="T10" fmla="*/ 0 w 2551"/>
                <a:gd name="T11" fmla="*/ 0 h 1183"/>
                <a:gd name="T12" fmla="*/ 0 w 2551"/>
                <a:gd name="T13" fmla="*/ 0 h 1183"/>
                <a:gd name="T14" fmla="*/ 0 w 2551"/>
                <a:gd name="T15" fmla="*/ 0 h 1183"/>
                <a:gd name="T16" fmla="*/ 0 w 2551"/>
                <a:gd name="T17" fmla="*/ 0 h 1183"/>
                <a:gd name="T18" fmla="*/ 0 w 2551"/>
                <a:gd name="T19" fmla="*/ 0 h 1183"/>
                <a:gd name="T20" fmla="*/ 0 w 2551"/>
                <a:gd name="T21" fmla="*/ 0 h 1183"/>
                <a:gd name="T22" fmla="*/ 0 w 2551"/>
                <a:gd name="T23" fmla="*/ 0 h 1183"/>
                <a:gd name="T24" fmla="*/ 0 w 2551"/>
                <a:gd name="T25" fmla="*/ 0 h 1183"/>
                <a:gd name="T26" fmla="*/ 0 w 2551"/>
                <a:gd name="T27" fmla="*/ 0 h 1183"/>
                <a:gd name="T28" fmla="*/ 0 w 2551"/>
                <a:gd name="T29" fmla="*/ 0 h 1183"/>
                <a:gd name="T30" fmla="*/ 0 w 2551"/>
                <a:gd name="T31" fmla="*/ 0 h 1183"/>
                <a:gd name="T32" fmla="*/ 0 w 2551"/>
                <a:gd name="T33" fmla="*/ 0 h 1183"/>
                <a:gd name="T34" fmla="*/ 0 w 2551"/>
                <a:gd name="T35" fmla="*/ 0 h 1183"/>
                <a:gd name="T36" fmla="*/ 0 w 2551"/>
                <a:gd name="T37" fmla="*/ 0 h 1183"/>
                <a:gd name="T38" fmla="*/ 0 w 2551"/>
                <a:gd name="T39" fmla="*/ 0 h 1183"/>
                <a:gd name="T40" fmla="*/ 0 w 2551"/>
                <a:gd name="T41" fmla="*/ 0 h 1183"/>
                <a:gd name="T42" fmla="*/ 0 w 2551"/>
                <a:gd name="T43" fmla="*/ 0 h 1183"/>
                <a:gd name="T44" fmla="*/ 0 w 2551"/>
                <a:gd name="T45" fmla="*/ 0 h 1183"/>
                <a:gd name="T46" fmla="*/ 0 w 2551"/>
                <a:gd name="T47" fmla="*/ 0 h 1183"/>
                <a:gd name="T48" fmla="*/ 0 w 2551"/>
                <a:gd name="T49" fmla="*/ 0 h 1183"/>
                <a:gd name="T50" fmla="*/ 0 w 2551"/>
                <a:gd name="T51" fmla="*/ 0 h 1183"/>
                <a:gd name="T52" fmla="*/ 0 w 2551"/>
                <a:gd name="T53" fmla="*/ 0 h 1183"/>
                <a:gd name="T54" fmla="*/ 0 w 2551"/>
                <a:gd name="T55" fmla="*/ 0 h 1183"/>
                <a:gd name="T56" fmla="*/ 0 w 2551"/>
                <a:gd name="T57" fmla="*/ 0 h 1183"/>
                <a:gd name="T58" fmla="*/ 0 w 2551"/>
                <a:gd name="T59" fmla="*/ 0 h 1183"/>
                <a:gd name="T60" fmla="*/ 0 w 2551"/>
                <a:gd name="T61" fmla="*/ 0 h 1183"/>
                <a:gd name="T62" fmla="*/ 0 w 2551"/>
                <a:gd name="T63" fmla="*/ 0 h 1183"/>
                <a:gd name="T64" fmla="*/ 0 w 2551"/>
                <a:gd name="T65" fmla="*/ 0 h 1183"/>
                <a:gd name="T66" fmla="*/ 0 w 2551"/>
                <a:gd name="T67" fmla="*/ 0 h 1183"/>
                <a:gd name="T68" fmla="*/ 0 w 2551"/>
                <a:gd name="T69" fmla="*/ 0 h 1183"/>
                <a:gd name="T70" fmla="*/ 0 w 2551"/>
                <a:gd name="T71" fmla="*/ 0 h 1183"/>
                <a:gd name="T72" fmla="*/ 0 w 2551"/>
                <a:gd name="T73" fmla="*/ 0 h 1183"/>
                <a:gd name="T74" fmla="*/ 0 w 2551"/>
                <a:gd name="T75" fmla="*/ 0 h 1183"/>
                <a:gd name="T76" fmla="*/ 0 w 2551"/>
                <a:gd name="T77" fmla="*/ 0 h 1183"/>
                <a:gd name="T78" fmla="*/ 0 w 2551"/>
                <a:gd name="T79" fmla="*/ 0 h 1183"/>
                <a:gd name="T80" fmla="*/ 0 w 2551"/>
                <a:gd name="T81" fmla="*/ 0 h 1183"/>
                <a:gd name="T82" fmla="*/ 0 w 2551"/>
                <a:gd name="T83" fmla="*/ 0 h 1183"/>
                <a:gd name="T84" fmla="*/ 0 w 2551"/>
                <a:gd name="T85" fmla="*/ 0 h 1183"/>
                <a:gd name="T86" fmla="*/ 0 w 2551"/>
                <a:gd name="T87" fmla="*/ 0 h 1183"/>
                <a:gd name="T88" fmla="*/ 0 w 2551"/>
                <a:gd name="T89" fmla="*/ 0 h 1183"/>
                <a:gd name="T90" fmla="*/ 0 w 2551"/>
                <a:gd name="T91" fmla="*/ 0 h 1183"/>
                <a:gd name="T92" fmla="*/ 0 w 2551"/>
                <a:gd name="T93" fmla="*/ 0 h 1183"/>
                <a:gd name="T94" fmla="*/ 0 w 2551"/>
                <a:gd name="T95" fmla="*/ 0 h 1183"/>
                <a:gd name="T96" fmla="*/ 0 w 2551"/>
                <a:gd name="T97" fmla="*/ 0 h 1183"/>
                <a:gd name="T98" fmla="*/ 0 w 2551"/>
                <a:gd name="T99" fmla="*/ 0 h 1183"/>
                <a:gd name="T100" fmla="*/ 0 w 2551"/>
                <a:gd name="T101" fmla="*/ 0 h 1183"/>
                <a:gd name="T102" fmla="*/ 0 w 2551"/>
                <a:gd name="T103" fmla="*/ 0 h 1183"/>
                <a:gd name="T104" fmla="*/ 0 w 2551"/>
                <a:gd name="T105" fmla="*/ 0 h 1183"/>
                <a:gd name="T106" fmla="*/ 0 w 2551"/>
                <a:gd name="T107" fmla="*/ 0 h 1183"/>
                <a:gd name="T108" fmla="*/ 0 w 2551"/>
                <a:gd name="T109" fmla="*/ 0 h 1183"/>
                <a:gd name="T110" fmla="*/ 0 w 2551"/>
                <a:gd name="T111" fmla="*/ 0 h 1183"/>
                <a:gd name="T112" fmla="*/ 0 w 2551"/>
                <a:gd name="T113" fmla="*/ 0 h 1183"/>
                <a:gd name="T114" fmla="*/ 0 w 2551"/>
                <a:gd name="T115" fmla="*/ 0 h 1183"/>
                <a:gd name="T116" fmla="*/ 0 w 2551"/>
                <a:gd name="T117" fmla="*/ 0 h 1183"/>
                <a:gd name="T118" fmla="*/ 0 w 2551"/>
                <a:gd name="T119" fmla="*/ 0 h 1183"/>
                <a:gd name="T120" fmla="*/ 0 w 2551"/>
                <a:gd name="T121" fmla="*/ 0 h 1183"/>
                <a:gd name="T122" fmla="*/ 0 w 2551"/>
                <a:gd name="T123" fmla="*/ 0 h 11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1"/>
                <a:gd name="T187" fmla="*/ 0 h 1183"/>
                <a:gd name="T188" fmla="*/ 2551 w 2551"/>
                <a:gd name="T189" fmla="*/ 1183 h 11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1" h="1183">
                  <a:moveTo>
                    <a:pt x="0" y="868"/>
                  </a:moveTo>
                  <a:lnTo>
                    <a:pt x="5" y="826"/>
                  </a:lnTo>
                  <a:lnTo>
                    <a:pt x="13" y="780"/>
                  </a:lnTo>
                  <a:lnTo>
                    <a:pt x="19" y="753"/>
                  </a:lnTo>
                  <a:lnTo>
                    <a:pt x="26" y="725"/>
                  </a:lnTo>
                  <a:lnTo>
                    <a:pt x="32" y="694"/>
                  </a:lnTo>
                  <a:lnTo>
                    <a:pt x="42" y="664"/>
                  </a:lnTo>
                  <a:lnTo>
                    <a:pt x="52" y="633"/>
                  </a:lnTo>
                  <a:lnTo>
                    <a:pt x="62" y="602"/>
                  </a:lnTo>
                  <a:lnTo>
                    <a:pt x="69" y="587"/>
                  </a:lnTo>
                  <a:lnTo>
                    <a:pt x="75" y="573"/>
                  </a:lnTo>
                  <a:lnTo>
                    <a:pt x="83" y="559"/>
                  </a:lnTo>
                  <a:lnTo>
                    <a:pt x="90" y="546"/>
                  </a:lnTo>
                  <a:lnTo>
                    <a:pt x="97" y="533"/>
                  </a:lnTo>
                  <a:lnTo>
                    <a:pt x="106" y="520"/>
                  </a:lnTo>
                  <a:lnTo>
                    <a:pt x="114" y="509"/>
                  </a:lnTo>
                  <a:lnTo>
                    <a:pt x="122" y="498"/>
                  </a:lnTo>
                  <a:lnTo>
                    <a:pt x="142" y="480"/>
                  </a:lnTo>
                  <a:lnTo>
                    <a:pt x="152" y="472"/>
                  </a:lnTo>
                  <a:lnTo>
                    <a:pt x="162" y="465"/>
                  </a:lnTo>
                  <a:lnTo>
                    <a:pt x="173" y="459"/>
                  </a:lnTo>
                  <a:lnTo>
                    <a:pt x="183" y="455"/>
                  </a:lnTo>
                  <a:lnTo>
                    <a:pt x="195" y="450"/>
                  </a:lnTo>
                  <a:lnTo>
                    <a:pt x="206" y="446"/>
                  </a:lnTo>
                  <a:lnTo>
                    <a:pt x="229" y="441"/>
                  </a:lnTo>
                  <a:lnTo>
                    <a:pt x="253" y="439"/>
                  </a:lnTo>
                  <a:lnTo>
                    <a:pt x="302" y="440"/>
                  </a:lnTo>
                  <a:lnTo>
                    <a:pt x="351" y="449"/>
                  </a:lnTo>
                  <a:lnTo>
                    <a:pt x="374" y="456"/>
                  </a:lnTo>
                  <a:lnTo>
                    <a:pt x="398" y="463"/>
                  </a:lnTo>
                  <a:lnTo>
                    <a:pt x="410" y="467"/>
                  </a:lnTo>
                  <a:lnTo>
                    <a:pt x="420" y="472"/>
                  </a:lnTo>
                  <a:lnTo>
                    <a:pt x="432" y="476"/>
                  </a:lnTo>
                  <a:lnTo>
                    <a:pt x="442" y="480"/>
                  </a:lnTo>
                  <a:lnTo>
                    <a:pt x="452" y="485"/>
                  </a:lnTo>
                  <a:lnTo>
                    <a:pt x="463" y="489"/>
                  </a:lnTo>
                  <a:lnTo>
                    <a:pt x="472" y="494"/>
                  </a:lnTo>
                  <a:lnTo>
                    <a:pt x="481" y="498"/>
                  </a:lnTo>
                  <a:lnTo>
                    <a:pt x="490" y="503"/>
                  </a:lnTo>
                  <a:lnTo>
                    <a:pt x="498" y="508"/>
                  </a:lnTo>
                  <a:lnTo>
                    <a:pt x="506" y="512"/>
                  </a:lnTo>
                  <a:lnTo>
                    <a:pt x="514" y="516"/>
                  </a:lnTo>
                  <a:lnTo>
                    <a:pt x="521" y="520"/>
                  </a:lnTo>
                  <a:lnTo>
                    <a:pt x="528" y="524"/>
                  </a:lnTo>
                  <a:lnTo>
                    <a:pt x="534" y="528"/>
                  </a:lnTo>
                  <a:lnTo>
                    <a:pt x="541" y="532"/>
                  </a:lnTo>
                  <a:lnTo>
                    <a:pt x="552" y="539"/>
                  </a:lnTo>
                  <a:lnTo>
                    <a:pt x="562" y="546"/>
                  </a:lnTo>
                  <a:lnTo>
                    <a:pt x="578" y="558"/>
                  </a:lnTo>
                  <a:lnTo>
                    <a:pt x="603" y="582"/>
                  </a:lnTo>
                  <a:lnTo>
                    <a:pt x="603" y="569"/>
                  </a:lnTo>
                  <a:lnTo>
                    <a:pt x="609" y="558"/>
                  </a:lnTo>
                  <a:lnTo>
                    <a:pt x="615" y="554"/>
                  </a:lnTo>
                  <a:lnTo>
                    <a:pt x="623" y="550"/>
                  </a:lnTo>
                  <a:lnTo>
                    <a:pt x="647" y="549"/>
                  </a:lnTo>
                  <a:lnTo>
                    <a:pt x="673" y="551"/>
                  </a:lnTo>
                  <a:lnTo>
                    <a:pt x="705" y="556"/>
                  </a:lnTo>
                  <a:lnTo>
                    <a:pt x="701" y="529"/>
                  </a:lnTo>
                  <a:lnTo>
                    <a:pt x="695" y="464"/>
                  </a:lnTo>
                  <a:lnTo>
                    <a:pt x="697" y="384"/>
                  </a:lnTo>
                  <a:lnTo>
                    <a:pt x="705" y="346"/>
                  </a:lnTo>
                  <a:lnTo>
                    <a:pt x="711" y="329"/>
                  </a:lnTo>
                  <a:lnTo>
                    <a:pt x="718" y="314"/>
                  </a:lnTo>
                  <a:lnTo>
                    <a:pt x="726" y="300"/>
                  </a:lnTo>
                  <a:lnTo>
                    <a:pt x="736" y="288"/>
                  </a:lnTo>
                  <a:lnTo>
                    <a:pt x="749" y="279"/>
                  </a:lnTo>
                  <a:lnTo>
                    <a:pt x="755" y="275"/>
                  </a:lnTo>
                  <a:lnTo>
                    <a:pt x="762" y="271"/>
                  </a:lnTo>
                  <a:lnTo>
                    <a:pt x="776" y="265"/>
                  </a:lnTo>
                  <a:lnTo>
                    <a:pt x="792" y="261"/>
                  </a:lnTo>
                  <a:lnTo>
                    <a:pt x="825" y="257"/>
                  </a:lnTo>
                  <a:lnTo>
                    <a:pt x="863" y="260"/>
                  </a:lnTo>
                  <a:lnTo>
                    <a:pt x="903" y="266"/>
                  </a:lnTo>
                  <a:lnTo>
                    <a:pt x="923" y="272"/>
                  </a:lnTo>
                  <a:lnTo>
                    <a:pt x="944" y="278"/>
                  </a:lnTo>
                  <a:lnTo>
                    <a:pt x="965" y="286"/>
                  </a:lnTo>
                  <a:lnTo>
                    <a:pt x="976" y="289"/>
                  </a:lnTo>
                  <a:lnTo>
                    <a:pt x="986" y="294"/>
                  </a:lnTo>
                  <a:lnTo>
                    <a:pt x="996" y="299"/>
                  </a:lnTo>
                  <a:lnTo>
                    <a:pt x="1008" y="303"/>
                  </a:lnTo>
                  <a:lnTo>
                    <a:pt x="1018" y="308"/>
                  </a:lnTo>
                  <a:lnTo>
                    <a:pt x="1029" y="312"/>
                  </a:lnTo>
                  <a:lnTo>
                    <a:pt x="1039" y="318"/>
                  </a:lnTo>
                  <a:lnTo>
                    <a:pt x="1049" y="323"/>
                  </a:lnTo>
                  <a:lnTo>
                    <a:pt x="1059" y="329"/>
                  </a:lnTo>
                  <a:lnTo>
                    <a:pt x="1069" y="333"/>
                  </a:lnTo>
                  <a:lnTo>
                    <a:pt x="1079" y="339"/>
                  </a:lnTo>
                  <a:lnTo>
                    <a:pt x="1088" y="345"/>
                  </a:lnTo>
                  <a:lnTo>
                    <a:pt x="1098" y="349"/>
                  </a:lnTo>
                  <a:lnTo>
                    <a:pt x="1107" y="355"/>
                  </a:lnTo>
                  <a:lnTo>
                    <a:pt x="1116" y="361"/>
                  </a:lnTo>
                  <a:lnTo>
                    <a:pt x="1124" y="365"/>
                  </a:lnTo>
                  <a:lnTo>
                    <a:pt x="1132" y="371"/>
                  </a:lnTo>
                  <a:lnTo>
                    <a:pt x="1140" y="376"/>
                  </a:lnTo>
                  <a:lnTo>
                    <a:pt x="1148" y="380"/>
                  </a:lnTo>
                  <a:lnTo>
                    <a:pt x="1155" y="385"/>
                  </a:lnTo>
                  <a:lnTo>
                    <a:pt x="1163" y="389"/>
                  </a:lnTo>
                  <a:lnTo>
                    <a:pt x="1169" y="394"/>
                  </a:lnTo>
                  <a:lnTo>
                    <a:pt x="1176" y="397"/>
                  </a:lnTo>
                  <a:lnTo>
                    <a:pt x="1182" y="402"/>
                  </a:lnTo>
                  <a:lnTo>
                    <a:pt x="1191" y="409"/>
                  </a:lnTo>
                  <a:lnTo>
                    <a:pt x="1199" y="413"/>
                  </a:lnTo>
                  <a:lnTo>
                    <a:pt x="1206" y="418"/>
                  </a:lnTo>
                  <a:lnTo>
                    <a:pt x="1210" y="422"/>
                  </a:lnTo>
                  <a:lnTo>
                    <a:pt x="1225" y="403"/>
                  </a:lnTo>
                  <a:lnTo>
                    <a:pt x="1244" y="382"/>
                  </a:lnTo>
                  <a:lnTo>
                    <a:pt x="1254" y="370"/>
                  </a:lnTo>
                  <a:lnTo>
                    <a:pt x="1266" y="356"/>
                  </a:lnTo>
                  <a:lnTo>
                    <a:pt x="1279" y="343"/>
                  </a:lnTo>
                  <a:lnTo>
                    <a:pt x="1293" y="329"/>
                  </a:lnTo>
                  <a:lnTo>
                    <a:pt x="1307" y="315"/>
                  </a:lnTo>
                  <a:lnTo>
                    <a:pt x="1322" y="302"/>
                  </a:lnTo>
                  <a:lnTo>
                    <a:pt x="1337" y="288"/>
                  </a:lnTo>
                  <a:lnTo>
                    <a:pt x="1352" y="277"/>
                  </a:lnTo>
                  <a:lnTo>
                    <a:pt x="1360" y="271"/>
                  </a:lnTo>
                  <a:lnTo>
                    <a:pt x="1368" y="265"/>
                  </a:lnTo>
                  <a:lnTo>
                    <a:pt x="1375" y="261"/>
                  </a:lnTo>
                  <a:lnTo>
                    <a:pt x="1383" y="256"/>
                  </a:lnTo>
                  <a:lnTo>
                    <a:pt x="1391" y="252"/>
                  </a:lnTo>
                  <a:lnTo>
                    <a:pt x="1398" y="248"/>
                  </a:lnTo>
                  <a:lnTo>
                    <a:pt x="1413" y="241"/>
                  </a:lnTo>
                  <a:lnTo>
                    <a:pt x="1427" y="237"/>
                  </a:lnTo>
                  <a:lnTo>
                    <a:pt x="1442" y="232"/>
                  </a:lnTo>
                  <a:lnTo>
                    <a:pt x="1468" y="229"/>
                  </a:lnTo>
                  <a:lnTo>
                    <a:pt x="1493" y="230"/>
                  </a:lnTo>
                  <a:lnTo>
                    <a:pt x="1538" y="242"/>
                  </a:lnTo>
                  <a:lnTo>
                    <a:pt x="1549" y="247"/>
                  </a:lnTo>
                  <a:lnTo>
                    <a:pt x="1558" y="252"/>
                  </a:lnTo>
                  <a:lnTo>
                    <a:pt x="1567" y="256"/>
                  </a:lnTo>
                  <a:lnTo>
                    <a:pt x="1575" y="262"/>
                  </a:lnTo>
                  <a:lnTo>
                    <a:pt x="1602" y="285"/>
                  </a:lnTo>
                  <a:lnTo>
                    <a:pt x="1620" y="306"/>
                  </a:lnTo>
                  <a:lnTo>
                    <a:pt x="1633" y="326"/>
                  </a:lnTo>
                  <a:lnTo>
                    <a:pt x="1637" y="278"/>
                  </a:lnTo>
                  <a:lnTo>
                    <a:pt x="1642" y="258"/>
                  </a:lnTo>
                  <a:lnTo>
                    <a:pt x="1649" y="241"/>
                  </a:lnTo>
                  <a:lnTo>
                    <a:pt x="1658" y="226"/>
                  </a:lnTo>
                  <a:lnTo>
                    <a:pt x="1664" y="222"/>
                  </a:lnTo>
                  <a:lnTo>
                    <a:pt x="1671" y="217"/>
                  </a:lnTo>
                  <a:lnTo>
                    <a:pt x="1687" y="215"/>
                  </a:lnTo>
                  <a:lnTo>
                    <a:pt x="1706" y="217"/>
                  </a:lnTo>
                  <a:lnTo>
                    <a:pt x="1726" y="224"/>
                  </a:lnTo>
                  <a:lnTo>
                    <a:pt x="1735" y="227"/>
                  </a:lnTo>
                  <a:lnTo>
                    <a:pt x="1745" y="233"/>
                  </a:lnTo>
                  <a:lnTo>
                    <a:pt x="1753" y="238"/>
                  </a:lnTo>
                  <a:lnTo>
                    <a:pt x="1763" y="242"/>
                  </a:lnTo>
                  <a:lnTo>
                    <a:pt x="1770" y="247"/>
                  </a:lnTo>
                  <a:lnTo>
                    <a:pt x="1776" y="252"/>
                  </a:lnTo>
                  <a:lnTo>
                    <a:pt x="1786" y="257"/>
                  </a:lnTo>
                  <a:lnTo>
                    <a:pt x="1789" y="261"/>
                  </a:lnTo>
                  <a:lnTo>
                    <a:pt x="1796" y="241"/>
                  </a:lnTo>
                  <a:lnTo>
                    <a:pt x="1803" y="222"/>
                  </a:lnTo>
                  <a:lnTo>
                    <a:pt x="1809" y="210"/>
                  </a:lnTo>
                  <a:lnTo>
                    <a:pt x="1814" y="198"/>
                  </a:lnTo>
                  <a:lnTo>
                    <a:pt x="1821" y="185"/>
                  </a:lnTo>
                  <a:lnTo>
                    <a:pt x="1829" y="172"/>
                  </a:lnTo>
                  <a:lnTo>
                    <a:pt x="1837" y="161"/>
                  </a:lnTo>
                  <a:lnTo>
                    <a:pt x="1848" y="149"/>
                  </a:lnTo>
                  <a:lnTo>
                    <a:pt x="1858" y="138"/>
                  </a:lnTo>
                  <a:lnTo>
                    <a:pt x="1870" y="129"/>
                  </a:lnTo>
                  <a:lnTo>
                    <a:pt x="1875" y="124"/>
                  </a:lnTo>
                  <a:lnTo>
                    <a:pt x="1881" y="121"/>
                  </a:lnTo>
                  <a:lnTo>
                    <a:pt x="1895" y="115"/>
                  </a:lnTo>
                  <a:lnTo>
                    <a:pt x="1909" y="111"/>
                  </a:lnTo>
                  <a:lnTo>
                    <a:pt x="1924" y="109"/>
                  </a:lnTo>
                  <a:lnTo>
                    <a:pt x="1955" y="109"/>
                  </a:lnTo>
                  <a:lnTo>
                    <a:pt x="1986" y="115"/>
                  </a:lnTo>
                  <a:lnTo>
                    <a:pt x="2001" y="119"/>
                  </a:lnTo>
                  <a:lnTo>
                    <a:pt x="2015" y="124"/>
                  </a:lnTo>
                  <a:lnTo>
                    <a:pt x="2028" y="129"/>
                  </a:lnTo>
                  <a:lnTo>
                    <a:pt x="2041" y="134"/>
                  </a:lnTo>
                  <a:lnTo>
                    <a:pt x="2053" y="139"/>
                  </a:lnTo>
                  <a:lnTo>
                    <a:pt x="2062" y="144"/>
                  </a:lnTo>
                  <a:lnTo>
                    <a:pt x="2076" y="150"/>
                  </a:lnTo>
                  <a:lnTo>
                    <a:pt x="2080" y="154"/>
                  </a:lnTo>
                  <a:lnTo>
                    <a:pt x="2096" y="137"/>
                  </a:lnTo>
                  <a:lnTo>
                    <a:pt x="2113" y="119"/>
                  </a:lnTo>
                  <a:lnTo>
                    <a:pt x="2137" y="98"/>
                  </a:lnTo>
                  <a:lnTo>
                    <a:pt x="2149" y="86"/>
                  </a:lnTo>
                  <a:lnTo>
                    <a:pt x="2163" y="75"/>
                  </a:lnTo>
                  <a:lnTo>
                    <a:pt x="2177" y="62"/>
                  </a:lnTo>
                  <a:lnTo>
                    <a:pt x="2192" y="51"/>
                  </a:lnTo>
                  <a:lnTo>
                    <a:pt x="2199" y="45"/>
                  </a:lnTo>
                  <a:lnTo>
                    <a:pt x="2207" y="40"/>
                  </a:lnTo>
                  <a:lnTo>
                    <a:pt x="2214" y="35"/>
                  </a:lnTo>
                  <a:lnTo>
                    <a:pt x="2222" y="30"/>
                  </a:lnTo>
                  <a:lnTo>
                    <a:pt x="2229" y="24"/>
                  </a:lnTo>
                  <a:lnTo>
                    <a:pt x="2237" y="21"/>
                  </a:lnTo>
                  <a:lnTo>
                    <a:pt x="2243" y="16"/>
                  </a:lnTo>
                  <a:lnTo>
                    <a:pt x="2252" y="12"/>
                  </a:lnTo>
                  <a:lnTo>
                    <a:pt x="2258" y="8"/>
                  </a:lnTo>
                  <a:lnTo>
                    <a:pt x="2268" y="6"/>
                  </a:lnTo>
                  <a:lnTo>
                    <a:pt x="2285" y="1"/>
                  </a:lnTo>
                  <a:lnTo>
                    <a:pt x="2326" y="0"/>
                  </a:lnTo>
                  <a:lnTo>
                    <a:pt x="2372" y="7"/>
                  </a:lnTo>
                  <a:lnTo>
                    <a:pt x="2395" y="14"/>
                  </a:lnTo>
                  <a:lnTo>
                    <a:pt x="2418" y="22"/>
                  </a:lnTo>
                  <a:lnTo>
                    <a:pt x="2430" y="26"/>
                  </a:lnTo>
                  <a:lnTo>
                    <a:pt x="2441" y="32"/>
                  </a:lnTo>
                  <a:lnTo>
                    <a:pt x="2452" y="37"/>
                  </a:lnTo>
                  <a:lnTo>
                    <a:pt x="2463" y="44"/>
                  </a:lnTo>
                  <a:lnTo>
                    <a:pt x="2474" y="49"/>
                  </a:lnTo>
                  <a:lnTo>
                    <a:pt x="2483" y="56"/>
                  </a:lnTo>
                  <a:lnTo>
                    <a:pt x="2501" y="71"/>
                  </a:lnTo>
                  <a:lnTo>
                    <a:pt x="2517" y="87"/>
                  </a:lnTo>
                  <a:lnTo>
                    <a:pt x="2531" y="105"/>
                  </a:lnTo>
                  <a:lnTo>
                    <a:pt x="2548" y="144"/>
                  </a:lnTo>
                  <a:lnTo>
                    <a:pt x="2551" y="170"/>
                  </a:lnTo>
                  <a:lnTo>
                    <a:pt x="2545" y="196"/>
                  </a:lnTo>
                  <a:lnTo>
                    <a:pt x="2535" y="223"/>
                  </a:lnTo>
                  <a:lnTo>
                    <a:pt x="2528" y="235"/>
                  </a:lnTo>
                  <a:lnTo>
                    <a:pt x="2521" y="248"/>
                  </a:lnTo>
                  <a:lnTo>
                    <a:pt x="2513" y="262"/>
                  </a:lnTo>
                  <a:lnTo>
                    <a:pt x="2505" y="275"/>
                  </a:lnTo>
                  <a:lnTo>
                    <a:pt x="2495" y="288"/>
                  </a:lnTo>
                  <a:lnTo>
                    <a:pt x="2487" y="302"/>
                  </a:lnTo>
                  <a:lnTo>
                    <a:pt x="2479" y="316"/>
                  </a:lnTo>
                  <a:lnTo>
                    <a:pt x="2472" y="331"/>
                  </a:lnTo>
                  <a:lnTo>
                    <a:pt x="2461" y="361"/>
                  </a:lnTo>
                  <a:lnTo>
                    <a:pt x="2459" y="377"/>
                  </a:lnTo>
                  <a:lnTo>
                    <a:pt x="2462" y="391"/>
                  </a:lnTo>
                  <a:lnTo>
                    <a:pt x="2468" y="403"/>
                  </a:lnTo>
                  <a:lnTo>
                    <a:pt x="2477" y="413"/>
                  </a:lnTo>
                  <a:lnTo>
                    <a:pt x="2494" y="430"/>
                  </a:lnTo>
                  <a:lnTo>
                    <a:pt x="2502" y="435"/>
                  </a:lnTo>
                  <a:lnTo>
                    <a:pt x="2484" y="438"/>
                  </a:lnTo>
                  <a:lnTo>
                    <a:pt x="2462" y="441"/>
                  </a:lnTo>
                  <a:lnTo>
                    <a:pt x="2432" y="446"/>
                  </a:lnTo>
                  <a:lnTo>
                    <a:pt x="2395" y="453"/>
                  </a:lnTo>
                  <a:lnTo>
                    <a:pt x="2376" y="456"/>
                  </a:lnTo>
                  <a:lnTo>
                    <a:pt x="2353" y="461"/>
                  </a:lnTo>
                  <a:lnTo>
                    <a:pt x="2330" y="465"/>
                  </a:lnTo>
                  <a:lnTo>
                    <a:pt x="2306" y="470"/>
                  </a:lnTo>
                  <a:lnTo>
                    <a:pt x="2280" y="476"/>
                  </a:lnTo>
                  <a:lnTo>
                    <a:pt x="2254" y="481"/>
                  </a:lnTo>
                  <a:lnTo>
                    <a:pt x="2226" y="487"/>
                  </a:lnTo>
                  <a:lnTo>
                    <a:pt x="2197" y="494"/>
                  </a:lnTo>
                  <a:lnTo>
                    <a:pt x="2169" y="502"/>
                  </a:lnTo>
                  <a:lnTo>
                    <a:pt x="2154" y="505"/>
                  </a:lnTo>
                  <a:lnTo>
                    <a:pt x="2139" y="509"/>
                  </a:lnTo>
                  <a:lnTo>
                    <a:pt x="2124" y="513"/>
                  </a:lnTo>
                  <a:lnTo>
                    <a:pt x="2109" y="517"/>
                  </a:lnTo>
                  <a:lnTo>
                    <a:pt x="2094" y="521"/>
                  </a:lnTo>
                  <a:lnTo>
                    <a:pt x="2078" y="526"/>
                  </a:lnTo>
                  <a:lnTo>
                    <a:pt x="2063" y="531"/>
                  </a:lnTo>
                  <a:lnTo>
                    <a:pt x="2047" y="535"/>
                  </a:lnTo>
                  <a:lnTo>
                    <a:pt x="2032" y="540"/>
                  </a:lnTo>
                  <a:lnTo>
                    <a:pt x="2016" y="544"/>
                  </a:lnTo>
                  <a:lnTo>
                    <a:pt x="2000" y="549"/>
                  </a:lnTo>
                  <a:lnTo>
                    <a:pt x="1985" y="555"/>
                  </a:lnTo>
                  <a:lnTo>
                    <a:pt x="1969" y="559"/>
                  </a:lnTo>
                  <a:lnTo>
                    <a:pt x="1952" y="565"/>
                  </a:lnTo>
                  <a:lnTo>
                    <a:pt x="1937" y="571"/>
                  </a:lnTo>
                  <a:lnTo>
                    <a:pt x="1921" y="577"/>
                  </a:lnTo>
                  <a:lnTo>
                    <a:pt x="1905" y="582"/>
                  </a:lnTo>
                  <a:lnTo>
                    <a:pt x="1890" y="588"/>
                  </a:lnTo>
                  <a:lnTo>
                    <a:pt x="1874" y="594"/>
                  </a:lnTo>
                  <a:lnTo>
                    <a:pt x="1858" y="600"/>
                  </a:lnTo>
                  <a:lnTo>
                    <a:pt x="1843" y="606"/>
                  </a:lnTo>
                  <a:lnTo>
                    <a:pt x="1827" y="612"/>
                  </a:lnTo>
                  <a:lnTo>
                    <a:pt x="1812" y="619"/>
                  </a:lnTo>
                  <a:lnTo>
                    <a:pt x="1797" y="626"/>
                  </a:lnTo>
                  <a:lnTo>
                    <a:pt x="1782" y="633"/>
                  </a:lnTo>
                  <a:lnTo>
                    <a:pt x="1767" y="640"/>
                  </a:lnTo>
                  <a:lnTo>
                    <a:pt x="1752" y="647"/>
                  </a:lnTo>
                  <a:lnTo>
                    <a:pt x="1737" y="654"/>
                  </a:lnTo>
                  <a:lnTo>
                    <a:pt x="1722" y="660"/>
                  </a:lnTo>
                  <a:lnTo>
                    <a:pt x="1707" y="667"/>
                  </a:lnTo>
                  <a:lnTo>
                    <a:pt x="1692" y="674"/>
                  </a:lnTo>
                  <a:lnTo>
                    <a:pt x="1677" y="682"/>
                  </a:lnTo>
                  <a:lnTo>
                    <a:pt x="1663" y="689"/>
                  </a:lnTo>
                  <a:lnTo>
                    <a:pt x="1648" y="696"/>
                  </a:lnTo>
                  <a:lnTo>
                    <a:pt x="1634" y="703"/>
                  </a:lnTo>
                  <a:lnTo>
                    <a:pt x="1619" y="711"/>
                  </a:lnTo>
                  <a:lnTo>
                    <a:pt x="1604" y="718"/>
                  </a:lnTo>
                  <a:lnTo>
                    <a:pt x="1589" y="725"/>
                  </a:lnTo>
                  <a:lnTo>
                    <a:pt x="1574" y="732"/>
                  </a:lnTo>
                  <a:lnTo>
                    <a:pt x="1559" y="740"/>
                  </a:lnTo>
                  <a:lnTo>
                    <a:pt x="1545" y="747"/>
                  </a:lnTo>
                  <a:lnTo>
                    <a:pt x="1530" y="753"/>
                  </a:lnTo>
                  <a:lnTo>
                    <a:pt x="1515" y="761"/>
                  </a:lnTo>
                  <a:lnTo>
                    <a:pt x="1500" y="768"/>
                  </a:lnTo>
                  <a:lnTo>
                    <a:pt x="1487" y="775"/>
                  </a:lnTo>
                  <a:lnTo>
                    <a:pt x="1472" y="783"/>
                  </a:lnTo>
                  <a:lnTo>
                    <a:pt x="1457" y="790"/>
                  </a:lnTo>
                  <a:lnTo>
                    <a:pt x="1442" y="797"/>
                  </a:lnTo>
                  <a:lnTo>
                    <a:pt x="1428" y="804"/>
                  </a:lnTo>
                  <a:lnTo>
                    <a:pt x="1413" y="812"/>
                  </a:lnTo>
                  <a:lnTo>
                    <a:pt x="1398" y="819"/>
                  </a:lnTo>
                  <a:lnTo>
                    <a:pt x="1384" y="826"/>
                  </a:lnTo>
                  <a:lnTo>
                    <a:pt x="1369" y="833"/>
                  </a:lnTo>
                  <a:lnTo>
                    <a:pt x="1354" y="841"/>
                  </a:lnTo>
                  <a:lnTo>
                    <a:pt x="1339" y="848"/>
                  </a:lnTo>
                  <a:lnTo>
                    <a:pt x="1325" y="854"/>
                  </a:lnTo>
                  <a:lnTo>
                    <a:pt x="1311" y="861"/>
                  </a:lnTo>
                  <a:lnTo>
                    <a:pt x="1296" y="869"/>
                  </a:lnTo>
                  <a:lnTo>
                    <a:pt x="1282" y="876"/>
                  </a:lnTo>
                  <a:lnTo>
                    <a:pt x="1267" y="883"/>
                  </a:lnTo>
                  <a:lnTo>
                    <a:pt x="1252" y="890"/>
                  </a:lnTo>
                  <a:lnTo>
                    <a:pt x="1237" y="897"/>
                  </a:lnTo>
                  <a:lnTo>
                    <a:pt x="1223" y="904"/>
                  </a:lnTo>
                  <a:lnTo>
                    <a:pt x="1208" y="911"/>
                  </a:lnTo>
                  <a:lnTo>
                    <a:pt x="1193" y="918"/>
                  </a:lnTo>
                  <a:lnTo>
                    <a:pt x="1179" y="925"/>
                  </a:lnTo>
                  <a:lnTo>
                    <a:pt x="1164" y="931"/>
                  </a:lnTo>
                  <a:lnTo>
                    <a:pt x="1149" y="938"/>
                  </a:lnTo>
                  <a:lnTo>
                    <a:pt x="1136" y="945"/>
                  </a:lnTo>
                  <a:lnTo>
                    <a:pt x="1121" y="951"/>
                  </a:lnTo>
                  <a:lnTo>
                    <a:pt x="1106" y="958"/>
                  </a:lnTo>
                  <a:lnTo>
                    <a:pt x="1091" y="965"/>
                  </a:lnTo>
                  <a:lnTo>
                    <a:pt x="1077" y="972"/>
                  </a:lnTo>
                  <a:lnTo>
                    <a:pt x="1062" y="977"/>
                  </a:lnTo>
                  <a:lnTo>
                    <a:pt x="1047" y="984"/>
                  </a:lnTo>
                  <a:lnTo>
                    <a:pt x="1032" y="991"/>
                  </a:lnTo>
                  <a:lnTo>
                    <a:pt x="1018" y="997"/>
                  </a:lnTo>
                  <a:lnTo>
                    <a:pt x="1003" y="1004"/>
                  </a:lnTo>
                  <a:lnTo>
                    <a:pt x="988" y="1010"/>
                  </a:lnTo>
                  <a:lnTo>
                    <a:pt x="973" y="1015"/>
                  </a:lnTo>
                  <a:lnTo>
                    <a:pt x="960" y="1022"/>
                  </a:lnTo>
                  <a:lnTo>
                    <a:pt x="945" y="1028"/>
                  </a:lnTo>
                  <a:lnTo>
                    <a:pt x="930" y="1034"/>
                  </a:lnTo>
                  <a:lnTo>
                    <a:pt x="915" y="1039"/>
                  </a:lnTo>
                  <a:lnTo>
                    <a:pt x="900" y="1046"/>
                  </a:lnTo>
                  <a:lnTo>
                    <a:pt x="886" y="1052"/>
                  </a:lnTo>
                  <a:lnTo>
                    <a:pt x="871" y="1058"/>
                  </a:lnTo>
                  <a:lnTo>
                    <a:pt x="856" y="1062"/>
                  </a:lnTo>
                  <a:lnTo>
                    <a:pt x="841" y="1069"/>
                  </a:lnTo>
                  <a:lnTo>
                    <a:pt x="826" y="1074"/>
                  </a:lnTo>
                  <a:lnTo>
                    <a:pt x="811" y="1080"/>
                  </a:lnTo>
                  <a:lnTo>
                    <a:pt x="797" y="1085"/>
                  </a:lnTo>
                  <a:lnTo>
                    <a:pt x="782" y="1090"/>
                  </a:lnTo>
                  <a:lnTo>
                    <a:pt x="769" y="1095"/>
                  </a:lnTo>
                  <a:lnTo>
                    <a:pt x="754" y="1099"/>
                  </a:lnTo>
                  <a:lnTo>
                    <a:pt x="740" y="1104"/>
                  </a:lnTo>
                  <a:lnTo>
                    <a:pt x="726" y="1108"/>
                  </a:lnTo>
                  <a:lnTo>
                    <a:pt x="712" y="1113"/>
                  </a:lnTo>
                  <a:lnTo>
                    <a:pt x="700" y="1116"/>
                  </a:lnTo>
                  <a:lnTo>
                    <a:pt x="686" y="1120"/>
                  </a:lnTo>
                  <a:lnTo>
                    <a:pt x="672" y="1124"/>
                  </a:lnTo>
                  <a:lnTo>
                    <a:pt x="659" y="1128"/>
                  </a:lnTo>
                  <a:lnTo>
                    <a:pt x="634" y="1135"/>
                  </a:lnTo>
                  <a:lnTo>
                    <a:pt x="609" y="1140"/>
                  </a:lnTo>
                  <a:lnTo>
                    <a:pt x="585" y="1146"/>
                  </a:lnTo>
                  <a:lnTo>
                    <a:pt x="562" y="1151"/>
                  </a:lnTo>
                  <a:lnTo>
                    <a:pt x="540" y="1155"/>
                  </a:lnTo>
                  <a:lnTo>
                    <a:pt x="518" y="1160"/>
                  </a:lnTo>
                  <a:lnTo>
                    <a:pt x="497" y="1163"/>
                  </a:lnTo>
                  <a:lnTo>
                    <a:pt x="476" y="1167"/>
                  </a:lnTo>
                  <a:lnTo>
                    <a:pt x="440" y="1173"/>
                  </a:lnTo>
                  <a:lnTo>
                    <a:pt x="405" y="1176"/>
                  </a:lnTo>
                  <a:lnTo>
                    <a:pt x="376" y="1179"/>
                  </a:lnTo>
                  <a:lnTo>
                    <a:pt x="328" y="1182"/>
                  </a:lnTo>
                  <a:lnTo>
                    <a:pt x="289" y="1183"/>
                  </a:lnTo>
                  <a:lnTo>
                    <a:pt x="283" y="1179"/>
                  </a:lnTo>
                  <a:lnTo>
                    <a:pt x="277" y="1175"/>
                  </a:lnTo>
                  <a:lnTo>
                    <a:pt x="269" y="1168"/>
                  </a:lnTo>
                  <a:lnTo>
                    <a:pt x="248" y="1152"/>
                  </a:lnTo>
                  <a:lnTo>
                    <a:pt x="221" y="1131"/>
                  </a:lnTo>
                  <a:lnTo>
                    <a:pt x="206" y="1120"/>
                  </a:lnTo>
                  <a:lnTo>
                    <a:pt x="190" y="1107"/>
                  </a:lnTo>
                  <a:lnTo>
                    <a:pt x="175" y="1093"/>
                  </a:lnTo>
                  <a:lnTo>
                    <a:pt x="159" y="1080"/>
                  </a:lnTo>
                  <a:lnTo>
                    <a:pt x="143" y="1066"/>
                  </a:lnTo>
                  <a:lnTo>
                    <a:pt x="128" y="1052"/>
                  </a:lnTo>
                  <a:lnTo>
                    <a:pt x="113" y="1038"/>
                  </a:lnTo>
                  <a:lnTo>
                    <a:pt x="99" y="1023"/>
                  </a:lnTo>
                  <a:lnTo>
                    <a:pt x="85" y="1010"/>
                  </a:lnTo>
                  <a:lnTo>
                    <a:pt x="74" y="996"/>
                  </a:lnTo>
                  <a:lnTo>
                    <a:pt x="62" y="981"/>
                  </a:lnTo>
                  <a:lnTo>
                    <a:pt x="53" y="967"/>
                  </a:lnTo>
                  <a:lnTo>
                    <a:pt x="44" y="954"/>
                  </a:lnTo>
                  <a:lnTo>
                    <a:pt x="36" y="942"/>
                  </a:lnTo>
                  <a:lnTo>
                    <a:pt x="22" y="918"/>
                  </a:lnTo>
                  <a:lnTo>
                    <a:pt x="12" y="898"/>
                  </a:lnTo>
                  <a:lnTo>
                    <a:pt x="5" y="882"/>
                  </a:lnTo>
                  <a:lnTo>
                    <a:pt x="0" y="868"/>
                  </a:lnTo>
                  <a:close/>
                </a:path>
              </a:pathLst>
            </a:custGeom>
            <a:solidFill>
              <a:srgbClr val="288421"/>
            </a:solidFill>
            <a:ln w="9525">
              <a:noFill/>
              <a:round/>
              <a:headEnd/>
              <a:tailEnd/>
            </a:ln>
          </p:spPr>
          <p:txBody>
            <a:bodyPr/>
            <a:lstStyle/>
            <a:p>
              <a:endParaRPr lang="en-US"/>
            </a:p>
          </p:txBody>
        </p:sp>
        <p:sp>
          <p:nvSpPr>
            <p:cNvPr id="52326" name="Freeform 133"/>
            <p:cNvSpPr>
              <a:spLocks/>
            </p:cNvSpPr>
            <p:nvPr/>
          </p:nvSpPr>
          <p:spPr bwMode="auto">
            <a:xfrm>
              <a:off x="3017" y="2177"/>
              <a:ext cx="366" cy="71"/>
            </a:xfrm>
            <a:custGeom>
              <a:avLst/>
              <a:gdLst>
                <a:gd name="T0" fmla="*/ 0 w 2567"/>
                <a:gd name="T1" fmla="*/ 0 h 498"/>
                <a:gd name="T2" fmla="*/ 0 w 2567"/>
                <a:gd name="T3" fmla="*/ 0 h 498"/>
                <a:gd name="T4" fmla="*/ 0 w 2567"/>
                <a:gd name="T5" fmla="*/ 0 h 498"/>
                <a:gd name="T6" fmla="*/ 0 w 2567"/>
                <a:gd name="T7" fmla="*/ 0 h 498"/>
                <a:gd name="T8" fmla="*/ 0 w 2567"/>
                <a:gd name="T9" fmla="*/ 0 h 498"/>
                <a:gd name="T10" fmla="*/ 0 w 2567"/>
                <a:gd name="T11" fmla="*/ 0 h 498"/>
                <a:gd name="T12" fmla="*/ 0 w 2567"/>
                <a:gd name="T13" fmla="*/ 0 h 498"/>
                <a:gd name="T14" fmla="*/ 0 w 2567"/>
                <a:gd name="T15" fmla="*/ 0 h 498"/>
                <a:gd name="T16" fmla="*/ 0 w 2567"/>
                <a:gd name="T17" fmla="*/ 0 h 498"/>
                <a:gd name="T18" fmla="*/ 0 w 2567"/>
                <a:gd name="T19" fmla="*/ 0 h 498"/>
                <a:gd name="T20" fmla="*/ 0 w 2567"/>
                <a:gd name="T21" fmla="*/ 0 h 498"/>
                <a:gd name="T22" fmla="*/ 0 w 2567"/>
                <a:gd name="T23" fmla="*/ 0 h 498"/>
                <a:gd name="T24" fmla="*/ 0 w 2567"/>
                <a:gd name="T25" fmla="*/ 0 h 498"/>
                <a:gd name="T26" fmla="*/ 0 w 2567"/>
                <a:gd name="T27" fmla="*/ 0 h 4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7"/>
                <a:gd name="T43" fmla="*/ 0 h 498"/>
                <a:gd name="T44" fmla="*/ 2567 w 2567"/>
                <a:gd name="T45" fmla="*/ 498 h 4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7" h="498">
                  <a:moveTo>
                    <a:pt x="33" y="498"/>
                  </a:moveTo>
                  <a:lnTo>
                    <a:pt x="588" y="367"/>
                  </a:lnTo>
                  <a:lnTo>
                    <a:pt x="1018" y="267"/>
                  </a:lnTo>
                  <a:lnTo>
                    <a:pt x="1615" y="148"/>
                  </a:lnTo>
                  <a:lnTo>
                    <a:pt x="2032" y="77"/>
                  </a:lnTo>
                  <a:lnTo>
                    <a:pt x="2550" y="23"/>
                  </a:lnTo>
                  <a:lnTo>
                    <a:pt x="2567" y="0"/>
                  </a:lnTo>
                  <a:lnTo>
                    <a:pt x="2032" y="51"/>
                  </a:lnTo>
                  <a:lnTo>
                    <a:pt x="1609" y="116"/>
                  </a:lnTo>
                  <a:lnTo>
                    <a:pt x="1014" y="235"/>
                  </a:lnTo>
                  <a:lnTo>
                    <a:pt x="567" y="334"/>
                  </a:lnTo>
                  <a:lnTo>
                    <a:pt x="0" y="452"/>
                  </a:lnTo>
                  <a:lnTo>
                    <a:pt x="33" y="498"/>
                  </a:lnTo>
                  <a:close/>
                </a:path>
              </a:pathLst>
            </a:custGeom>
            <a:solidFill>
              <a:srgbClr val="E5E5E5"/>
            </a:solidFill>
            <a:ln w="9525">
              <a:noFill/>
              <a:round/>
              <a:headEnd/>
              <a:tailEnd/>
            </a:ln>
          </p:spPr>
          <p:txBody>
            <a:bodyPr/>
            <a:lstStyle/>
            <a:p>
              <a:endParaRPr lang="en-US"/>
            </a:p>
          </p:txBody>
        </p:sp>
        <p:sp>
          <p:nvSpPr>
            <p:cNvPr id="52327" name="Freeform 134"/>
            <p:cNvSpPr>
              <a:spLocks/>
            </p:cNvSpPr>
            <p:nvPr/>
          </p:nvSpPr>
          <p:spPr bwMode="auto">
            <a:xfrm>
              <a:off x="3030" y="2183"/>
              <a:ext cx="350" cy="93"/>
            </a:xfrm>
            <a:custGeom>
              <a:avLst/>
              <a:gdLst>
                <a:gd name="T0" fmla="*/ 0 w 2451"/>
                <a:gd name="T1" fmla="*/ 0 h 649"/>
                <a:gd name="T2" fmla="*/ 0 w 2451"/>
                <a:gd name="T3" fmla="*/ 0 h 649"/>
                <a:gd name="T4" fmla="*/ 0 w 2451"/>
                <a:gd name="T5" fmla="*/ 0 h 649"/>
                <a:gd name="T6" fmla="*/ 0 w 2451"/>
                <a:gd name="T7" fmla="*/ 0 h 649"/>
                <a:gd name="T8" fmla="*/ 0 w 2451"/>
                <a:gd name="T9" fmla="*/ 0 h 649"/>
                <a:gd name="T10" fmla="*/ 0 w 2451"/>
                <a:gd name="T11" fmla="*/ 0 h 649"/>
                <a:gd name="T12" fmla="*/ 0 w 2451"/>
                <a:gd name="T13" fmla="*/ 0 h 649"/>
                <a:gd name="T14" fmla="*/ 0 w 2451"/>
                <a:gd name="T15" fmla="*/ 0 h 649"/>
                <a:gd name="T16" fmla="*/ 0 w 2451"/>
                <a:gd name="T17" fmla="*/ 0 h 649"/>
                <a:gd name="T18" fmla="*/ 0 w 2451"/>
                <a:gd name="T19" fmla="*/ 0 h 649"/>
                <a:gd name="T20" fmla="*/ 0 w 2451"/>
                <a:gd name="T21" fmla="*/ 0 h 649"/>
                <a:gd name="T22" fmla="*/ 0 w 2451"/>
                <a:gd name="T23" fmla="*/ 0 h 649"/>
                <a:gd name="T24" fmla="*/ 0 w 2451"/>
                <a:gd name="T25" fmla="*/ 0 h 649"/>
                <a:gd name="T26" fmla="*/ 0 w 2451"/>
                <a:gd name="T27" fmla="*/ 0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1"/>
                <a:gd name="T43" fmla="*/ 0 h 649"/>
                <a:gd name="T44" fmla="*/ 2451 w 2451"/>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1" h="649">
                  <a:moveTo>
                    <a:pt x="32" y="649"/>
                  </a:moveTo>
                  <a:lnTo>
                    <a:pt x="481" y="456"/>
                  </a:lnTo>
                  <a:lnTo>
                    <a:pt x="917" y="309"/>
                  </a:lnTo>
                  <a:lnTo>
                    <a:pt x="1510" y="177"/>
                  </a:lnTo>
                  <a:lnTo>
                    <a:pt x="1965" y="81"/>
                  </a:lnTo>
                  <a:lnTo>
                    <a:pt x="2438" y="26"/>
                  </a:lnTo>
                  <a:lnTo>
                    <a:pt x="2451" y="0"/>
                  </a:lnTo>
                  <a:lnTo>
                    <a:pt x="1933" y="65"/>
                  </a:lnTo>
                  <a:lnTo>
                    <a:pt x="1504" y="145"/>
                  </a:lnTo>
                  <a:lnTo>
                    <a:pt x="910" y="277"/>
                  </a:lnTo>
                  <a:lnTo>
                    <a:pt x="475" y="429"/>
                  </a:lnTo>
                  <a:lnTo>
                    <a:pt x="0" y="590"/>
                  </a:lnTo>
                  <a:lnTo>
                    <a:pt x="32" y="649"/>
                  </a:lnTo>
                  <a:close/>
                </a:path>
              </a:pathLst>
            </a:custGeom>
            <a:solidFill>
              <a:srgbClr val="E5E5E5"/>
            </a:solidFill>
            <a:ln w="9525">
              <a:noFill/>
              <a:round/>
              <a:headEnd/>
              <a:tailEnd/>
            </a:ln>
          </p:spPr>
          <p:txBody>
            <a:bodyPr/>
            <a:lstStyle/>
            <a:p>
              <a:endParaRPr lang="en-US"/>
            </a:p>
          </p:txBody>
        </p:sp>
        <p:sp>
          <p:nvSpPr>
            <p:cNvPr id="52328" name="Freeform 135"/>
            <p:cNvSpPr>
              <a:spLocks/>
            </p:cNvSpPr>
            <p:nvPr/>
          </p:nvSpPr>
          <p:spPr bwMode="auto">
            <a:xfrm>
              <a:off x="3068" y="2222"/>
              <a:ext cx="11" cy="52"/>
            </a:xfrm>
            <a:custGeom>
              <a:avLst/>
              <a:gdLst>
                <a:gd name="T0" fmla="*/ 0 w 79"/>
                <a:gd name="T1" fmla="*/ 0 h 367"/>
                <a:gd name="T2" fmla="*/ 0 w 79"/>
                <a:gd name="T3" fmla="*/ 0 h 367"/>
                <a:gd name="T4" fmla="*/ 0 w 79"/>
                <a:gd name="T5" fmla="*/ 0 h 367"/>
                <a:gd name="T6" fmla="*/ 0 w 79"/>
                <a:gd name="T7" fmla="*/ 0 h 367"/>
                <a:gd name="T8" fmla="*/ 0 w 79"/>
                <a:gd name="T9" fmla="*/ 0 h 367"/>
                <a:gd name="T10" fmla="*/ 0 w 79"/>
                <a:gd name="T11" fmla="*/ 0 h 367"/>
                <a:gd name="T12" fmla="*/ 0 w 79"/>
                <a:gd name="T13" fmla="*/ 0 h 367"/>
                <a:gd name="T14" fmla="*/ 0 w 79"/>
                <a:gd name="T15" fmla="*/ 0 h 367"/>
                <a:gd name="T16" fmla="*/ 0 w 79"/>
                <a:gd name="T17" fmla="*/ 0 h 367"/>
                <a:gd name="T18" fmla="*/ 0 w 79"/>
                <a:gd name="T19" fmla="*/ 0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367"/>
                <a:gd name="T32" fmla="*/ 79 w 79"/>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367">
                  <a:moveTo>
                    <a:pt x="0" y="46"/>
                  </a:moveTo>
                  <a:lnTo>
                    <a:pt x="79" y="0"/>
                  </a:lnTo>
                  <a:lnTo>
                    <a:pt x="74" y="181"/>
                  </a:lnTo>
                  <a:lnTo>
                    <a:pt x="71" y="348"/>
                  </a:lnTo>
                  <a:lnTo>
                    <a:pt x="56" y="352"/>
                  </a:lnTo>
                  <a:lnTo>
                    <a:pt x="43" y="357"/>
                  </a:lnTo>
                  <a:lnTo>
                    <a:pt x="34" y="364"/>
                  </a:lnTo>
                  <a:lnTo>
                    <a:pt x="31" y="367"/>
                  </a:lnTo>
                  <a:lnTo>
                    <a:pt x="0" y="46"/>
                  </a:lnTo>
                  <a:close/>
                </a:path>
              </a:pathLst>
            </a:custGeom>
            <a:solidFill>
              <a:srgbClr val="E5E5E5"/>
            </a:solidFill>
            <a:ln w="9525">
              <a:noFill/>
              <a:round/>
              <a:headEnd/>
              <a:tailEnd/>
            </a:ln>
          </p:spPr>
          <p:txBody>
            <a:bodyPr/>
            <a:lstStyle/>
            <a:p>
              <a:endParaRPr lang="en-US"/>
            </a:p>
          </p:txBody>
        </p:sp>
        <p:sp>
          <p:nvSpPr>
            <p:cNvPr id="52329" name="Freeform 136"/>
            <p:cNvSpPr>
              <a:spLocks/>
            </p:cNvSpPr>
            <p:nvPr/>
          </p:nvSpPr>
          <p:spPr bwMode="auto">
            <a:xfrm>
              <a:off x="3156" y="2207"/>
              <a:ext cx="6" cy="35"/>
            </a:xfrm>
            <a:custGeom>
              <a:avLst/>
              <a:gdLst>
                <a:gd name="T0" fmla="*/ 0 w 44"/>
                <a:gd name="T1" fmla="*/ 0 h 249"/>
                <a:gd name="T2" fmla="*/ 0 w 44"/>
                <a:gd name="T3" fmla="*/ 0 h 249"/>
                <a:gd name="T4" fmla="*/ 0 w 44"/>
                <a:gd name="T5" fmla="*/ 0 h 249"/>
                <a:gd name="T6" fmla="*/ 0 w 44"/>
                <a:gd name="T7" fmla="*/ 0 h 249"/>
                <a:gd name="T8" fmla="*/ 0 w 44"/>
                <a:gd name="T9" fmla="*/ 0 h 249"/>
                <a:gd name="T10" fmla="*/ 0 w 44"/>
                <a:gd name="T11" fmla="*/ 0 h 249"/>
                <a:gd name="T12" fmla="*/ 0 w 44"/>
                <a:gd name="T13" fmla="*/ 0 h 249"/>
                <a:gd name="T14" fmla="*/ 0 w 44"/>
                <a:gd name="T15" fmla="*/ 0 h 249"/>
                <a:gd name="T16" fmla="*/ 0 w 44"/>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49"/>
                <a:gd name="T29" fmla="*/ 44 w 4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49">
                  <a:moveTo>
                    <a:pt x="0" y="19"/>
                  </a:moveTo>
                  <a:lnTo>
                    <a:pt x="44" y="0"/>
                  </a:lnTo>
                  <a:lnTo>
                    <a:pt x="44" y="230"/>
                  </a:lnTo>
                  <a:lnTo>
                    <a:pt x="31" y="232"/>
                  </a:lnTo>
                  <a:lnTo>
                    <a:pt x="17" y="239"/>
                  </a:lnTo>
                  <a:lnTo>
                    <a:pt x="8" y="245"/>
                  </a:lnTo>
                  <a:lnTo>
                    <a:pt x="4" y="249"/>
                  </a:lnTo>
                  <a:lnTo>
                    <a:pt x="0" y="19"/>
                  </a:lnTo>
                  <a:close/>
                </a:path>
              </a:pathLst>
            </a:custGeom>
            <a:solidFill>
              <a:srgbClr val="E5E5E5"/>
            </a:solidFill>
            <a:ln w="9525">
              <a:noFill/>
              <a:round/>
              <a:headEnd/>
              <a:tailEnd/>
            </a:ln>
          </p:spPr>
          <p:txBody>
            <a:bodyPr/>
            <a:lstStyle/>
            <a:p>
              <a:endParaRPr lang="en-US"/>
            </a:p>
          </p:txBody>
        </p:sp>
        <p:sp>
          <p:nvSpPr>
            <p:cNvPr id="52330" name="Freeform 137"/>
            <p:cNvSpPr>
              <a:spLocks/>
            </p:cNvSpPr>
            <p:nvPr/>
          </p:nvSpPr>
          <p:spPr bwMode="auto">
            <a:xfrm>
              <a:off x="3313" y="2179"/>
              <a:ext cx="5" cy="22"/>
            </a:xfrm>
            <a:custGeom>
              <a:avLst/>
              <a:gdLst>
                <a:gd name="T0" fmla="*/ 0 w 31"/>
                <a:gd name="T1" fmla="*/ 0 h 150"/>
                <a:gd name="T2" fmla="*/ 0 w 31"/>
                <a:gd name="T3" fmla="*/ 0 h 150"/>
                <a:gd name="T4" fmla="*/ 0 w 31"/>
                <a:gd name="T5" fmla="*/ 0 h 150"/>
                <a:gd name="T6" fmla="*/ 0 w 31"/>
                <a:gd name="T7" fmla="*/ 0 h 150"/>
                <a:gd name="T8" fmla="*/ 0 w 31"/>
                <a:gd name="T9" fmla="*/ 0 h 150"/>
                <a:gd name="T10" fmla="*/ 0 w 31"/>
                <a:gd name="T11" fmla="*/ 0 h 150"/>
                <a:gd name="T12" fmla="*/ 0 w 31"/>
                <a:gd name="T13" fmla="*/ 0 h 150"/>
                <a:gd name="T14" fmla="*/ 0 60000 65536"/>
                <a:gd name="T15" fmla="*/ 0 60000 65536"/>
                <a:gd name="T16" fmla="*/ 0 60000 65536"/>
                <a:gd name="T17" fmla="*/ 0 60000 65536"/>
                <a:gd name="T18" fmla="*/ 0 60000 65536"/>
                <a:gd name="T19" fmla="*/ 0 60000 65536"/>
                <a:gd name="T20" fmla="*/ 0 60000 65536"/>
                <a:gd name="T21" fmla="*/ 0 w 31"/>
                <a:gd name="T22" fmla="*/ 0 h 150"/>
                <a:gd name="T23" fmla="*/ 31 w 31"/>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50">
                  <a:moveTo>
                    <a:pt x="0" y="10"/>
                  </a:moveTo>
                  <a:lnTo>
                    <a:pt x="31" y="0"/>
                  </a:lnTo>
                  <a:lnTo>
                    <a:pt x="31" y="139"/>
                  </a:lnTo>
                  <a:lnTo>
                    <a:pt x="12" y="144"/>
                  </a:lnTo>
                  <a:lnTo>
                    <a:pt x="3" y="150"/>
                  </a:lnTo>
                  <a:lnTo>
                    <a:pt x="0" y="10"/>
                  </a:lnTo>
                  <a:close/>
                </a:path>
              </a:pathLst>
            </a:custGeom>
            <a:solidFill>
              <a:srgbClr val="E5E5E5"/>
            </a:solidFill>
            <a:ln w="9525">
              <a:noFill/>
              <a:round/>
              <a:headEnd/>
              <a:tailEnd/>
            </a:ln>
          </p:spPr>
          <p:txBody>
            <a:bodyPr/>
            <a:lstStyle/>
            <a:p>
              <a:endParaRPr lang="en-US"/>
            </a:p>
          </p:txBody>
        </p:sp>
        <p:sp>
          <p:nvSpPr>
            <p:cNvPr id="52331" name="Freeform 138"/>
            <p:cNvSpPr>
              <a:spLocks/>
            </p:cNvSpPr>
            <p:nvPr/>
          </p:nvSpPr>
          <p:spPr bwMode="auto">
            <a:xfrm>
              <a:off x="3346" y="2176"/>
              <a:ext cx="5" cy="21"/>
            </a:xfrm>
            <a:custGeom>
              <a:avLst/>
              <a:gdLst>
                <a:gd name="T0" fmla="*/ 0 w 32"/>
                <a:gd name="T1" fmla="*/ 0 h 152"/>
                <a:gd name="T2" fmla="*/ 0 w 32"/>
                <a:gd name="T3" fmla="*/ 0 h 152"/>
                <a:gd name="T4" fmla="*/ 0 w 32"/>
                <a:gd name="T5" fmla="*/ 0 h 152"/>
                <a:gd name="T6" fmla="*/ 0 w 32"/>
                <a:gd name="T7" fmla="*/ 0 h 152"/>
                <a:gd name="T8" fmla="*/ 0 w 32"/>
                <a:gd name="T9" fmla="*/ 0 h 152"/>
                <a:gd name="T10" fmla="*/ 0 w 32"/>
                <a:gd name="T11" fmla="*/ 0 h 152"/>
                <a:gd name="T12" fmla="*/ 0 w 32"/>
                <a:gd name="T13" fmla="*/ 0 h 152"/>
                <a:gd name="T14" fmla="*/ 0 60000 65536"/>
                <a:gd name="T15" fmla="*/ 0 60000 65536"/>
                <a:gd name="T16" fmla="*/ 0 60000 65536"/>
                <a:gd name="T17" fmla="*/ 0 60000 65536"/>
                <a:gd name="T18" fmla="*/ 0 60000 65536"/>
                <a:gd name="T19" fmla="*/ 0 60000 65536"/>
                <a:gd name="T20" fmla="*/ 0 60000 65536"/>
                <a:gd name="T21" fmla="*/ 0 w 32"/>
                <a:gd name="T22" fmla="*/ 0 h 152"/>
                <a:gd name="T23" fmla="*/ 32 w 32"/>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52">
                  <a:moveTo>
                    <a:pt x="0" y="12"/>
                  </a:moveTo>
                  <a:lnTo>
                    <a:pt x="32" y="0"/>
                  </a:lnTo>
                  <a:lnTo>
                    <a:pt x="32" y="141"/>
                  </a:lnTo>
                  <a:lnTo>
                    <a:pt x="12" y="146"/>
                  </a:lnTo>
                  <a:lnTo>
                    <a:pt x="4" y="152"/>
                  </a:lnTo>
                  <a:lnTo>
                    <a:pt x="0" y="12"/>
                  </a:lnTo>
                  <a:close/>
                </a:path>
              </a:pathLst>
            </a:custGeom>
            <a:solidFill>
              <a:srgbClr val="E5E5E5"/>
            </a:solidFill>
            <a:ln w="9525">
              <a:noFill/>
              <a:round/>
              <a:headEnd/>
              <a:tailEnd/>
            </a:ln>
          </p:spPr>
          <p:txBody>
            <a:bodyPr/>
            <a:lstStyle/>
            <a:p>
              <a:endParaRPr lang="en-US"/>
            </a:p>
          </p:txBody>
        </p:sp>
        <p:sp>
          <p:nvSpPr>
            <p:cNvPr id="52332" name="Freeform 139"/>
            <p:cNvSpPr>
              <a:spLocks/>
            </p:cNvSpPr>
            <p:nvPr/>
          </p:nvSpPr>
          <p:spPr bwMode="auto">
            <a:xfrm>
              <a:off x="3086" y="2243"/>
              <a:ext cx="85" cy="29"/>
            </a:xfrm>
            <a:custGeom>
              <a:avLst/>
              <a:gdLst>
                <a:gd name="T0" fmla="*/ 0 w 593"/>
                <a:gd name="T1" fmla="*/ 0 h 199"/>
                <a:gd name="T2" fmla="*/ 0 w 593"/>
                <a:gd name="T3" fmla="*/ 0 h 199"/>
                <a:gd name="T4" fmla="*/ 0 w 593"/>
                <a:gd name="T5" fmla="*/ 0 h 199"/>
                <a:gd name="T6" fmla="*/ 0 w 593"/>
                <a:gd name="T7" fmla="*/ 0 h 199"/>
                <a:gd name="T8" fmla="*/ 0 w 593"/>
                <a:gd name="T9" fmla="*/ 0 h 199"/>
                <a:gd name="T10" fmla="*/ 0 w 593"/>
                <a:gd name="T11" fmla="*/ 0 h 199"/>
                <a:gd name="T12" fmla="*/ 0 60000 65536"/>
                <a:gd name="T13" fmla="*/ 0 60000 65536"/>
                <a:gd name="T14" fmla="*/ 0 60000 65536"/>
                <a:gd name="T15" fmla="*/ 0 60000 65536"/>
                <a:gd name="T16" fmla="*/ 0 60000 65536"/>
                <a:gd name="T17" fmla="*/ 0 60000 65536"/>
                <a:gd name="T18" fmla="*/ 0 w 593"/>
                <a:gd name="T19" fmla="*/ 0 h 199"/>
                <a:gd name="T20" fmla="*/ 593 w 593"/>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593" h="199">
                  <a:moveTo>
                    <a:pt x="0" y="178"/>
                  </a:moveTo>
                  <a:lnTo>
                    <a:pt x="445" y="0"/>
                  </a:lnTo>
                  <a:lnTo>
                    <a:pt x="593" y="32"/>
                  </a:lnTo>
                  <a:lnTo>
                    <a:pt x="65" y="199"/>
                  </a:lnTo>
                  <a:lnTo>
                    <a:pt x="0" y="178"/>
                  </a:lnTo>
                  <a:close/>
                </a:path>
              </a:pathLst>
            </a:custGeom>
            <a:solidFill>
              <a:srgbClr val="97C648"/>
            </a:solidFill>
            <a:ln w="9525">
              <a:noFill/>
              <a:round/>
              <a:headEnd/>
              <a:tailEnd/>
            </a:ln>
          </p:spPr>
          <p:txBody>
            <a:bodyPr/>
            <a:lstStyle/>
            <a:p>
              <a:endParaRPr lang="en-US"/>
            </a:p>
          </p:txBody>
        </p:sp>
        <p:sp>
          <p:nvSpPr>
            <p:cNvPr id="52333" name="Freeform 140"/>
            <p:cNvSpPr>
              <a:spLocks/>
            </p:cNvSpPr>
            <p:nvPr/>
          </p:nvSpPr>
          <p:spPr bwMode="auto">
            <a:xfrm>
              <a:off x="3055" y="2278"/>
              <a:ext cx="31" cy="15"/>
            </a:xfrm>
            <a:custGeom>
              <a:avLst/>
              <a:gdLst>
                <a:gd name="T0" fmla="*/ 0 w 213"/>
                <a:gd name="T1" fmla="*/ 0 h 108"/>
                <a:gd name="T2" fmla="*/ 0 w 213"/>
                <a:gd name="T3" fmla="*/ 0 h 108"/>
                <a:gd name="T4" fmla="*/ 0 w 213"/>
                <a:gd name="T5" fmla="*/ 0 h 108"/>
                <a:gd name="T6" fmla="*/ 0 w 213"/>
                <a:gd name="T7" fmla="*/ 0 h 108"/>
                <a:gd name="T8" fmla="*/ 0 w 213"/>
                <a:gd name="T9" fmla="*/ 0 h 108"/>
                <a:gd name="T10" fmla="*/ 0 w 213"/>
                <a:gd name="T11" fmla="*/ 0 h 108"/>
                <a:gd name="T12" fmla="*/ 0 60000 65536"/>
                <a:gd name="T13" fmla="*/ 0 60000 65536"/>
                <a:gd name="T14" fmla="*/ 0 60000 65536"/>
                <a:gd name="T15" fmla="*/ 0 60000 65536"/>
                <a:gd name="T16" fmla="*/ 0 60000 65536"/>
                <a:gd name="T17" fmla="*/ 0 60000 65536"/>
                <a:gd name="T18" fmla="*/ 0 w 213"/>
                <a:gd name="T19" fmla="*/ 0 h 108"/>
                <a:gd name="T20" fmla="*/ 213 w 213"/>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213" h="108">
                  <a:moveTo>
                    <a:pt x="0" y="32"/>
                  </a:moveTo>
                  <a:lnTo>
                    <a:pt x="100" y="0"/>
                  </a:lnTo>
                  <a:lnTo>
                    <a:pt x="213" y="6"/>
                  </a:lnTo>
                  <a:lnTo>
                    <a:pt x="0" y="108"/>
                  </a:lnTo>
                  <a:lnTo>
                    <a:pt x="0" y="32"/>
                  </a:lnTo>
                  <a:close/>
                </a:path>
              </a:pathLst>
            </a:custGeom>
            <a:solidFill>
              <a:srgbClr val="97C648"/>
            </a:solidFill>
            <a:ln w="9525">
              <a:noFill/>
              <a:round/>
              <a:headEnd/>
              <a:tailEnd/>
            </a:ln>
          </p:spPr>
          <p:txBody>
            <a:bodyPr/>
            <a:lstStyle/>
            <a:p>
              <a:endParaRPr lang="en-US"/>
            </a:p>
          </p:txBody>
        </p:sp>
        <p:sp>
          <p:nvSpPr>
            <p:cNvPr id="52334" name="Freeform 141"/>
            <p:cNvSpPr>
              <a:spLocks/>
            </p:cNvSpPr>
            <p:nvPr/>
          </p:nvSpPr>
          <p:spPr bwMode="auto">
            <a:xfrm>
              <a:off x="3171" y="2220"/>
              <a:ext cx="94" cy="26"/>
            </a:xfrm>
            <a:custGeom>
              <a:avLst/>
              <a:gdLst>
                <a:gd name="T0" fmla="*/ 0 w 658"/>
                <a:gd name="T1" fmla="*/ 0 h 183"/>
                <a:gd name="T2" fmla="*/ 0 w 658"/>
                <a:gd name="T3" fmla="*/ 0 h 183"/>
                <a:gd name="T4" fmla="*/ 0 w 658"/>
                <a:gd name="T5" fmla="*/ 0 h 183"/>
                <a:gd name="T6" fmla="*/ 0 w 658"/>
                <a:gd name="T7" fmla="*/ 0 h 183"/>
                <a:gd name="T8" fmla="*/ 0 w 658"/>
                <a:gd name="T9" fmla="*/ 0 h 183"/>
                <a:gd name="T10" fmla="*/ 0 w 658"/>
                <a:gd name="T11" fmla="*/ 0 h 183"/>
                <a:gd name="T12" fmla="*/ 0 60000 65536"/>
                <a:gd name="T13" fmla="*/ 0 60000 65536"/>
                <a:gd name="T14" fmla="*/ 0 60000 65536"/>
                <a:gd name="T15" fmla="*/ 0 60000 65536"/>
                <a:gd name="T16" fmla="*/ 0 60000 65536"/>
                <a:gd name="T17" fmla="*/ 0 60000 65536"/>
                <a:gd name="T18" fmla="*/ 0 w 658"/>
                <a:gd name="T19" fmla="*/ 0 h 183"/>
                <a:gd name="T20" fmla="*/ 658 w 65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658" h="183">
                  <a:moveTo>
                    <a:pt x="0" y="129"/>
                  </a:moveTo>
                  <a:lnTo>
                    <a:pt x="493" y="0"/>
                  </a:lnTo>
                  <a:lnTo>
                    <a:pt x="658" y="22"/>
                  </a:lnTo>
                  <a:lnTo>
                    <a:pt x="107" y="183"/>
                  </a:lnTo>
                  <a:lnTo>
                    <a:pt x="0" y="129"/>
                  </a:lnTo>
                  <a:close/>
                </a:path>
              </a:pathLst>
            </a:custGeom>
            <a:solidFill>
              <a:srgbClr val="97C648"/>
            </a:solidFill>
            <a:ln w="9525">
              <a:noFill/>
              <a:round/>
              <a:headEnd/>
              <a:tailEnd/>
            </a:ln>
          </p:spPr>
          <p:txBody>
            <a:bodyPr/>
            <a:lstStyle/>
            <a:p>
              <a:endParaRPr lang="en-US"/>
            </a:p>
          </p:txBody>
        </p:sp>
        <p:sp>
          <p:nvSpPr>
            <p:cNvPr id="52335" name="Freeform 142"/>
            <p:cNvSpPr>
              <a:spLocks/>
            </p:cNvSpPr>
            <p:nvPr/>
          </p:nvSpPr>
          <p:spPr bwMode="auto">
            <a:xfrm>
              <a:off x="3262" y="2202"/>
              <a:ext cx="57" cy="16"/>
            </a:xfrm>
            <a:custGeom>
              <a:avLst/>
              <a:gdLst>
                <a:gd name="T0" fmla="*/ 0 w 401"/>
                <a:gd name="T1" fmla="*/ 0 h 112"/>
                <a:gd name="T2" fmla="*/ 0 w 401"/>
                <a:gd name="T3" fmla="*/ 0 h 112"/>
                <a:gd name="T4" fmla="*/ 0 w 401"/>
                <a:gd name="T5" fmla="*/ 0 h 112"/>
                <a:gd name="T6" fmla="*/ 0 w 401"/>
                <a:gd name="T7" fmla="*/ 0 h 112"/>
                <a:gd name="T8" fmla="*/ 0 w 401"/>
                <a:gd name="T9" fmla="*/ 0 h 112"/>
                <a:gd name="T10" fmla="*/ 0 w 401"/>
                <a:gd name="T11" fmla="*/ 0 h 112"/>
                <a:gd name="T12" fmla="*/ 0 60000 65536"/>
                <a:gd name="T13" fmla="*/ 0 60000 65536"/>
                <a:gd name="T14" fmla="*/ 0 60000 65536"/>
                <a:gd name="T15" fmla="*/ 0 60000 65536"/>
                <a:gd name="T16" fmla="*/ 0 60000 65536"/>
                <a:gd name="T17" fmla="*/ 0 60000 65536"/>
                <a:gd name="T18" fmla="*/ 0 w 401"/>
                <a:gd name="T19" fmla="*/ 0 h 112"/>
                <a:gd name="T20" fmla="*/ 401 w 401"/>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401" h="112">
                  <a:moveTo>
                    <a:pt x="0" y="84"/>
                  </a:moveTo>
                  <a:lnTo>
                    <a:pt x="336" y="0"/>
                  </a:lnTo>
                  <a:lnTo>
                    <a:pt x="401" y="32"/>
                  </a:lnTo>
                  <a:lnTo>
                    <a:pt x="66" y="112"/>
                  </a:lnTo>
                  <a:lnTo>
                    <a:pt x="0" y="84"/>
                  </a:lnTo>
                  <a:close/>
                </a:path>
              </a:pathLst>
            </a:custGeom>
            <a:solidFill>
              <a:srgbClr val="97C648"/>
            </a:solidFill>
            <a:ln w="9525">
              <a:noFill/>
              <a:round/>
              <a:headEnd/>
              <a:tailEnd/>
            </a:ln>
          </p:spPr>
          <p:txBody>
            <a:bodyPr/>
            <a:lstStyle/>
            <a:p>
              <a:endParaRPr lang="en-US"/>
            </a:p>
          </p:txBody>
        </p:sp>
        <p:sp>
          <p:nvSpPr>
            <p:cNvPr id="52336" name="Freeform 143"/>
            <p:cNvSpPr>
              <a:spLocks/>
            </p:cNvSpPr>
            <p:nvPr/>
          </p:nvSpPr>
          <p:spPr bwMode="auto">
            <a:xfrm>
              <a:off x="3324" y="2198"/>
              <a:ext cx="27" cy="6"/>
            </a:xfrm>
            <a:custGeom>
              <a:avLst/>
              <a:gdLst>
                <a:gd name="T0" fmla="*/ 0 w 183"/>
                <a:gd name="T1" fmla="*/ 0 h 47"/>
                <a:gd name="T2" fmla="*/ 0 w 183"/>
                <a:gd name="T3" fmla="*/ 0 h 47"/>
                <a:gd name="T4" fmla="*/ 0 w 183"/>
                <a:gd name="T5" fmla="*/ 0 h 47"/>
                <a:gd name="T6" fmla="*/ 0 w 183"/>
                <a:gd name="T7" fmla="*/ 0 h 47"/>
                <a:gd name="T8" fmla="*/ 0 w 183"/>
                <a:gd name="T9" fmla="*/ 0 h 47"/>
                <a:gd name="T10" fmla="*/ 0 w 183"/>
                <a:gd name="T11" fmla="*/ 0 h 47"/>
                <a:gd name="T12" fmla="*/ 0 60000 65536"/>
                <a:gd name="T13" fmla="*/ 0 60000 65536"/>
                <a:gd name="T14" fmla="*/ 0 60000 65536"/>
                <a:gd name="T15" fmla="*/ 0 60000 65536"/>
                <a:gd name="T16" fmla="*/ 0 60000 65536"/>
                <a:gd name="T17" fmla="*/ 0 60000 65536"/>
                <a:gd name="T18" fmla="*/ 0 w 183"/>
                <a:gd name="T19" fmla="*/ 0 h 47"/>
                <a:gd name="T20" fmla="*/ 183 w 183"/>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83" h="47">
                  <a:moveTo>
                    <a:pt x="0" y="13"/>
                  </a:moveTo>
                  <a:lnTo>
                    <a:pt x="122" y="0"/>
                  </a:lnTo>
                  <a:lnTo>
                    <a:pt x="183" y="22"/>
                  </a:lnTo>
                  <a:lnTo>
                    <a:pt x="44" y="47"/>
                  </a:lnTo>
                  <a:lnTo>
                    <a:pt x="0" y="13"/>
                  </a:lnTo>
                  <a:close/>
                </a:path>
              </a:pathLst>
            </a:custGeom>
            <a:solidFill>
              <a:srgbClr val="97C648"/>
            </a:solidFill>
            <a:ln w="9525">
              <a:noFill/>
              <a:round/>
              <a:headEnd/>
              <a:tailEnd/>
            </a:ln>
          </p:spPr>
          <p:txBody>
            <a:bodyPr/>
            <a:lstStyle/>
            <a:p>
              <a:endParaRPr lang="en-US"/>
            </a:p>
          </p:txBody>
        </p:sp>
        <p:sp>
          <p:nvSpPr>
            <p:cNvPr id="52337" name="Freeform 144"/>
            <p:cNvSpPr>
              <a:spLocks/>
            </p:cNvSpPr>
            <p:nvPr/>
          </p:nvSpPr>
          <p:spPr bwMode="auto">
            <a:xfrm>
              <a:off x="3356" y="2192"/>
              <a:ext cx="25" cy="4"/>
            </a:xfrm>
            <a:custGeom>
              <a:avLst/>
              <a:gdLst>
                <a:gd name="T0" fmla="*/ 0 w 175"/>
                <a:gd name="T1" fmla="*/ 0 h 32"/>
                <a:gd name="T2" fmla="*/ 0 w 175"/>
                <a:gd name="T3" fmla="*/ 0 h 32"/>
                <a:gd name="T4" fmla="*/ 0 w 175"/>
                <a:gd name="T5" fmla="*/ 0 h 32"/>
                <a:gd name="T6" fmla="*/ 0 w 175"/>
                <a:gd name="T7" fmla="*/ 0 h 32"/>
                <a:gd name="T8" fmla="*/ 0 w 175"/>
                <a:gd name="T9" fmla="*/ 0 h 32"/>
                <a:gd name="T10" fmla="*/ 0 w 175"/>
                <a:gd name="T11" fmla="*/ 0 h 32"/>
                <a:gd name="T12" fmla="*/ 0 60000 65536"/>
                <a:gd name="T13" fmla="*/ 0 60000 65536"/>
                <a:gd name="T14" fmla="*/ 0 60000 65536"/>
                <a:gd name="T15" fmla="*/ 0 60000 65536"/>
                <a:gd name="T16" fmla="*/ 0 60000 65536"/>
                <a:gd name="T17" fmla="*/ 0 60000 65536"/>
                <a:gd name="T18" fmla="*/ 0 w 175"/>
                <a:gd name="T19" fmla="*/ 0 h 32"/>
                <a:gd name="T20" fmla="*/ 175 w 17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5" h="32">
                  <a:moveTo>
                    <a:pt x="0" y="15"/>
                  </a:moveTo>
                  <a:lnTo>
                    <a:pt x="146" y="0"/>
                  </a:lnTo>
                  <a:lnTo>
                    <a:pt x="175" y="23"/>
                  </a:lnTo>
                  <a:lnTo>
                    <a:pt x="63" y="32"/>
                  </a:lnTo>
                  <a:lnTo>
                    <a:pt x="0" y="15"/>
                  </a:lnTo>
                  <a:close/>
                </a:path>
              </a:pathLst>
            </a:custGeom>
            <a:solidFill>
              <a:srgbClr val="97C648"/>
            </a:solidFill>
            <a:ln w="9525">
              <a:noFill/>
              <a:round/>
              <a:headEnd/>
              <a:tailEnd/>
            </a:ln>
          </p:spPr>
          <p:txBody>
            <a:bodyPr/>
            <a:lstStyle/>
            <a:p>
              <a:endParaRPr lang="en-US"/>
            </a:p>
          </p:txBody>
        </p:sp>
        <p:sp>
          <p:nvSpPr>
            <p:cNvPr id="52338" name="Freeform 145"/>
            <p:cNvSpPr>
              <a:spLocks/>
            </p:cNvSpPr>
            <p:nvPr/>
          </p:nvSpPr>
          <p:spPr bwMode="auto">
            <a:xfrm>
              <a:off x="3245" y="2189"/>
              <a:ext cx="7" cy="27"/>
            </a:xfrm>
            <a:custGeom>
              <a:avLst/>
              <a:gdLst>
                <a:gd name="T0" fmla="*/ 0 w 45"/>
                <a:gd name="T1" fmla="*/ 0 h 195"/>
                <a:gd name="T2" fmla="*/ 0 w 45"/>
                <a:gd name="T3" fmla="*/ 0 h 195"/>
                <a:gd name="T4" fmla="*/ 0 w 45"/>
                <a:gd name="T5" fmla="*/ 0 h 195"/>
                <a:gd name="T6" fmla="*/ 0 w 45"/>
                <a:gd name="T7" fmla="*/ 0 h 195"/>
                <a:gd name="T8" fmla="*/ 0 w 45"/>
                <a:gd name="T9" fmla="*/ 0 h 195"/>
                <a:gd name="T10" fmla="*/ 0 w 45"/>
                <a:gd name="T11" fmla="*/ 0 h 195"/>
                <a:gd name="T12" fmla="*/ 0 60000 65536"/>
                <a:gd name="T13" fmla="*/ 0 60000 65536"/>
                <a:gd name="T14" fmla="*/ 0 60000 65536"/>
                <a:gd name="T15" fmla="*/ 0 60000 65536"/>
                <a:gd name="T16" fmla="*/ 0 60000 65536"/>
                <a:gd name="T17" fmla="*/ 0 60000 65536"/>
                <a:gd name="T18" fmla="*/ 0 w 45"/>
                <a:gd name="T19" fmla="*/ 0 h 195"/>
                <a:gd name="T20" fmla="*/ 45 w 45"/>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45" h="195">
                  <a:moveTo>
                    <a:pt x="42" y="179"/>
                  </a:moveTo>
                  <a:lnTo>
                    <a:pt x="45" y="0"/>
                  </a:lnTo>
                  <a:lnTo>
                    <a:pt x="6" y="6"/>
                  </a:lnTo>
                  <a:lnTo>
                    <a:pt x="0" y="195"/>
                  </a:lnTo>
                  <a:lnTo>
                    <a:pt x="42" y="179"/>
                  </a:lnTo>
                  <a:close/>
                </a:path>
              </a:pathLst>
            </a:custGeom>
            <a:solidFill>
              <a:srgbClr val="E5E5E5"/>
            </a:solidFill>
            <a:ln w="9525">
              <a:noFill/>
              <a:round/>
              <a:headEnd/>
              <a:tailEnd/>
            </a:ln>
          </p:spPr>
          <p:txBody>
            <a:bodyPr/>
            <a:lstStyle/>
            <a:p>
              <a:endParaRPr lang="en-US"/>
            </a:p>
          </p:txBody>
        </p:sp>
        <p:sp>
          <p:nvSpPr>
            <p:cNvPr id="52339" name="Freeform 146"/>
            <p:cNvSpPr>
              <a:spLocks/>
            </p:cNvSpPr>
            <p:nvPr/>
          </p:nvSpPr>
          <p:spPr bwMode="auto">
            <a:xfrm>
              <a:off x="3088" y="1966"/>
              <a:ext cx="38" cy="23"/>
            </a:xfrm>
            <a:custGeom>
              <a:avLst/>
              <a:gdLst>
                <a:gd name="T0" fmla="*/ 0 w 268"/>
                <a:gd name="T1" fmla="*/ 0 h 167"/>
                <a:gd name="T2" fmla="*/ 0 w 268"/>
                <a:gd name="T3" fmla="*/ 0 h 167"/>
                <a:gd name="T4" fmla="*/ 0 w 268"/>
                <a:gd name="T5" fmla="*/ 0 h 167"/>
                <a:gd name="T6" fmla="*/ 0 w 268"/>
                <a:gd name="T7" fmla="*/ 0 h 167"/>
                <a:gd name="T8" fmla="*/ 0 w 268"/>
                <a:gd name="T9" fmla="*/ 0 h 167"/>
                <a:gd name="T10" fmla="*/ 0 w 268"/>
                <a:gd name="T11" fmla="*/ 0 h 167"/>
                <a:gd name="T12" fmla="*/ 0 w 268"/>
                <a:gd name="T13" fmla="*/ 0 h 167"/>
                <a:gd name="T14" fmla="*/ 0 w 268"/>
                <a:gd name="T15" fmla="*/ 0 h 167"/>
                <a:gd name="T16" fmla="*/ 0 w 268"/>
                <a:gd name="T17" fmla="*/ 0 h 167"/>
                <a:gd name="T18" fmla="*/ 0 w 268"/>
                <a:gd name="T19" fmla="*/ 0 h 167"/>
                <a:gd name="T20" fmla="*/ 0 w 268"/>
                <a:gd name="T21" fmla="*/ 0 h 167"/>
                <a:gd name="T22" fmla="*/ 0 w 268"/>
                <a:gd name="T23" fmla="*/ 0 h 167"/>
                <a:gd name="T24" fmla="*/ 0 w 268"/>
                <a:gd name="T25" fmla="*/ 0 h 167"/>
                <a:gd name="T26" fmla="*/ 0 w 268"/>
                <a:gd name="T27" fmla="*/ 0 h 167"/>
                <a:gd name="T28" fmla="*/ 0 w 268"/>
                <a:gd name="T29" fmla="*/ 0 h 167"/>
                <a:gd name="T30" fmla="*/ 0 w 268"/>
                <a:gd name="T31" fmla="*/ 0 h 167"/>
                <a:gd name="T32" fmla="*/ 0 w 268"/>
                <a:gd name="T33" fmla="*/ 0 h 167"/>
                <a:gd name="T34" fmla="*/ 0 w 268"/>
                <a:gd name="T35" fmla="*/ 0 h 167"/>
                <a:gd name="T36" fmla="*/ 0 w 268"/>
                <a:gd name="T37" fmla="*/ 0 h 167"/>
                <a:gd name="T38" fmla="*/ 0 w 268"/>
                <a:gd name="T39" fmla="*/ 0 h 167"/>
                <a:gd name="T40" fmla="*/ 0 w 268"/>
                <a:gd name="T41" fmla="*/ 0 h 167"/>
                <a:gd name="T42" fmla="*/ 0 w 268"/>
                <a:gd name="T43" fmla="*/ 0 h 167"/>
                <a:gd name="T44" fmla="*/ 0 w 268"/>
                <a:gd name="T45" fmla="*/ 0 h 167"/>
                <a:gd name="T46" fmla="*/ 0 w 268"/>
                <a:gd name="T47" fmla="*/ 0 h 167"/>
                <a:gd name="T48" fmla="*/ 0 w 268"/>
                <a:gd name="T49" fmla="*/ 0 h 167"/>
                <a:gd name="T50" fmla="*/ 0 w 268"/>
                <a:gd name="T51" fmla="*/ 0 h 167"/>
                <a:gd name="T52" fmla="*/ 0 w 268"/>
                <a:gd name="T53" fmla="*/ 0 h 167"/>
                <a:gd name="T54" fmla="*/ 0 w 268"/>
                <a:gd name="T55" fmla="*/ 0 h 167"/>
                <a:gd name="T56" fmla="*/ 0 w 268"/>
                <a:gd name="T57" fmla="*/ 0 h 167"/>
                <a:gd name="T58" fmla="*/ 0 w 268"/>
                <a:gd name="T59" fmla="*/ 0 h 167"/>
                <a:gd name="T60" fmla="*/ 0 w 268"/>
                <a:gd name="T61" fmla="*/ 0 h 167"/>
                <a:gd name="T62" fmla="*/ 0 w 268"/>
                <a:gd name="T63" fmla="*/ 0 h 167"/>
                <a:gd name="T64" fmla="*/ 0 w 268"/>
                <a:gd name="T65" fmla="*/ 0 h 167"/>
                <a:gd name="T66" fmla="*/ 0 w 268"/>
                <a:gd name="T67" fmla="*/ 0 h 167"/>
                <a:gd name="T68" fmla="*/ 0 w 268"/>
                <a:gd name="T69" fmla="*/ 0 h 167"/>
                <a:gd name="T70" fmla="*/ 0 w 268"/>
                <a:gd name="T71" fmla="*/ 0 h 167"/>
                <a:gd name="T72" fmla="*/ 0 w 268"/>
                <a:gd name="T73" fmla="*/ 0 h 167"/>
                <a:gd name="T74" fmla="*/ 0 w 268"/>
                <a:gd name="T75" fmla="*/ 0 h 167"/>
                <a:gd name="T76" fmla="*/ 0 w 268"/>
                <a:gd name="T77" fmla="*/ 0 h 167"/>
                <a:gd name="T78" fmla="*/ 0 w 268"/>
                <a:gd name="T79" fmla="*/ 0 h 167"/>
                <a:gd name="T80" fmla="*/ 0 w 268"/>
                <a:gd name="T81" fmla="*/ 0 h 167"/>
                <a:gd name="T82" fmla="*/ 0 w 268"/>
                <a:gd name="T83" fmla="*/ 0 h 167"/>
                <a:gd name="T84" fmla="*/ 0 w 268"/>
                <a:gd name="T85" fmla="*/ 0 h 167"/>
                <a:gd name="T86" fmla="*/ 0 w 268"/>
                <a:gd name="T87" fmla="*/ 0 h 167"/>
                <a:gd name="T88" fmla="*/ 0 w 268"/>
                <a:gd name="T89" fmla="*/ 0 h 167"/>
                <a:gd name="T90" fmla="*/ 0 w 268"/>
                <a:gd name="T91" fmla="*/ 0 h 167"/>
                <a:gd name="T92" fmla="*/ 0 w 268"/>
                <a:gd name="T93" fmla="*/ 0 h 167"/>
                <a:gd name="T94" fmla="*/ 0 w 268"/>
                <a:gd name="T95" fmla="*/ 0 h 167"/>
                <a:gd name="T96" fmla="*/ 0 w 268"/>
                <a:gd name="T97" fmla="*/ 0 h 167"/>
                <a:gd name="T98" fmla="*/ 0 w 268"/>
                <a:gd name="T99" fmla="*/ 0 h 167"/>
                <a:gd name="T100" fmla="*/ 0 w 268"/>
                <a:gd name="T101" fmla="*/ 0 h 167"/>
                <a:gd name="T102" fmla="*/ 0 w 268"/>
                <a:gd name="T103" fmla="*/ 0 h 167"/>
                <a:gd name="T104" fmla="*/ 0 w 268"/>
                <a:gd name="T105" fmla="*/ 0 h 167"/>
                <a:gd name="T106" fmla="*/ 0 w 268"/>
                <a:gd name="T107" fmla="*/ 0 h 167"/>
                <a:gd name="T108" fmla="*/ 0 w 268"/>
                <a:gd name="T109" fmla="*/ 0 h 167"/>
                <a:gd name="T110" fmla="*/ 0 w 268"/>
                <a:gd name="T111" fmla="*/ 0 h 167"/>
                <a:gd name="T112" fmla="*/ 0 w 268"/>
                <a:gd name="T113" fmla="*/ 0 h 167"/>
                <a:gd name="T114" fmla="*/ 0 w 268"/>
                <a:gd name="T115" fmla="*/ 0 h 167"/>
                <a:gd name="T116" fmla="*/ 0 w 268"/>
                <a:gd name="T117" fmla="*/ 0 h 167"/>
                <a:gd name="T118" fmla="*/ 0 w 268"/>
                <a:gd name="T119" fmla="*/ 0 h 167"/>
                <a:gd name="T120" fmla="*/ 0 w 268"/>
                <a:gd name="T121" fmla="*/ 0 h 167"/>
                <a:gd name="T122" fmla="*/ 0 w 268"/>
                <a:gd name="T123" fmla="*/ 0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167"/>
                <a:gd name="T188" fmla="*/ 268 w 268"/>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167">
                  <a:moveTo>
                    <a:pt x="268" y="93"/>
                  </a:moveTo>
                  <a:lnTo>
                    <a:pt x="260" y="98"/>
                  </a:lnTo>
                  <a:lnTo>
                    <a:pt x="246" y="96"/>
                  </a:lnTo>
                  <a:lnTo>
                    <a:pt x="231" y="85"/>
                  </a:lnTo>
                  <a:lnTo>
                    <a:pt x="218" y="75"/>
                  </a:lnTo>
                  <a:lnTo>
                    <a:pt x="214" y="65"/>
                  </a:lnTo>
                  <a:lnTo>
                    <a:pt x="203" y="60"/>
                  </a:lnTo>
                  <a:lnTo>
                    <a:pt x="208" y="71"/>
                  </a:lnTo>
                  <a:lnTo>
                    <a:pt x="212" y="78"/>
                  </a:lnTo>
                  <a:lnTo>
                    <a:pt x="209" y="89"/>
                  </a:lnTo>
                  <a:lnTo>
                    <a:pt x="209" y="96"/>
                  </a:lnTo>
                  <a:lnTo>
                    <a:pt x="210" y="102"/>
                  </a:lnTo>
                  <a:lnTo>
                    <a:pt x="218" y="109"/>
                  </a:lnTo>
                  <a:lnTo>
                    <a:pt x="223" y="112"/>
                  </a:lnTo>
                  <a:lnTo>
                    <a:pt x="223" y="119"/>
                  </a:lnTo>
                  <a:lnTo>
                    <a:pt x="226" y="130"/>
                  </a:lnTo>
                  <a:lnTo>
                    <a:pt x="228" y="138"/>
                  </a:lnTo>
                  <a:lnTo>
                    <a:pt x="231" y="145"/>
                  </a:lnTo>
                  <a:lnTo>
                    <a:pt x="238" y="148"/>
                  </a:lnTo>
                  <a:lnTo>
                    <a:pt x="236" y="155"/>
                  </a:lnTo>
                  <a:lnTo>
                    <a:pt x="245" y="158"/>
                  </a:lnTo>
                  <a:lnTo>
                    <a:pt x="245" y="167"/>
                  </a:lnTo>
                  <a:lnTo>
                    <a:pt x="232" y="162"/>
                  </a:lnTo>
                  <a:lnTo>
                    <a:pt x="229" y="151"/>
                  </a:lnTo>
                  <a:lnTo>
                    <a:pt x="222" y="146"/>
                  </a:lnTo>
                  <a:lnTo>
                    <a:pt x="218" y="132"/>
                  </a:lnTo>
                  <a:lnTo>
                    <a:pt x="212" y="119"/>
                  </a:lnTo>
                  <a:lnTo>
                    <a:pt x="198" y="116"/>
                  </a:lnTo>
                  <a:lnTo>
                    <a:pt x="185" y="107"/>
                  </a:lnTo>
                  <a:lnTo>
                    <a:pt x="178" y="113"/>
                  </a:lnTo>
                  <a:lnTo>
                    <a:pt x="176" y="123"/>
                  </a:lnTo>
                  <a:lnTo>
                    <a:pt x="177" y="136"/>
                  </a:lnTo>
                  <a:lnTo>
                    <a:pt x="168" y="135"/>
                  </a:lnTo>
                  <a:lnTo>
                    <a:pt x="153" y="139"/>
                  </a:lnTo>
                  <a:lnTo>
                    <a:pt x="145" y="142"/>
                  </a:lnTo>
                  <a:lnTo>
                    <a:pt x="138" y="146"/>
                  </a:lnTo>
                  <a:lnTo>
                    <a:pt x="136" y="150"/>
                  </a:lnTo>
                  <a:lnTo>
                    <a:pt x="131" y="147"/>
                  </a:lnTo>
                  <a:lnTo>
                    <a:pt x="125" y="147"/>
                  </a:lnTo>
                  <a:lnTo>
                    <a:pt x="124" y="155"/>
                  </a:lnTo>
                  <a:lnTo>
                    <a:pt x="114" y="154"/>
                  </a:lnTo>
                  <a:lnTo>
                    <a:pt x="120" y="145"/>
                  </a:lnTo>
                  <a:lnTo>
                    <a:pt x="133" y="139"/>
                  </a:lnTo>
                  <a:lnTo>
                    <a:pt x="144" y="135"/>
                  </a:lnTo>
                  <a:lnTo>
                    <a:pt x="154" y="132"/>
                  </a:lnTo>
                  <a:lnTo>
                    <a:pt x="163" y="129"/>
                  </a:lnTo>
                  <a:lnTo>
                    <a:pt x="156" y="119"/>
                  </a:lnTo>
                  <a:lnTo>
                    <a:pt x="154" y="107"/>
                  </a:lnTo>
                  <a:lnTo>
                    <a:pt x="155" y="98"/>
                  </a:lnTo>
                  <a:lnTo>
                    <a:pt x="144" y="97"/>
                  </a:lnTo>
                  <a:lnTo>
                    <a:pt x="125" y="105"/>
                  </a:lnTo>
                  <a:lnTo>
                    <a:pt x="110" y="109"/>
                  </a:lnTo>
                  <a:lnTo>
                    <a:pt x="94" y="111"/>
                  </a:lnTo>
                  <a:lnTo>
                    <a:pt x="84" y="106"/>
                  </a:lnTo>
                  <a:lnTo>
                    <a:pt x="86" y="121"/>
                  </a:lnTo>
                  <a:lnTo>
                    <a:pt x="90" y="128"/>
                  </a:lnTo>
                  <a:lnTo>
                    <a:pt x="105" y="127"/>
                  </a:lnTo>
                  <a:lnTo>
                    <a:pt x="111" y="119"/>
                  </a:lnTo>
                  <a:lnTo>
                    <a:pt x="120" y="121"/>
                  </a:lnTo>
                  <a:lnTo>
                    <a:pt x="125" y="116"/>
                  </a:lnTo>
                  <a:lnTo>
                    <a:pt x="134" y="116"/>
                  </a:lnTo>
                  <a:lnTo>
                    <a:pt x="130" y="125"/>
                  </a:lnTo>
                  <a:lnTo>
                    <a:pt x="121" y="127"/>
                  </a:lnTo>
                  <a:lnTo>
                    <a:pt x="109" y="132"/>
                  </a:lnTo>
                  <a:lnTo>
                    <a:pt x="90" y="138"/>
                  </a:lnTo>
                  <a:lnTo>
                    <a:pt x="82" y="136"/>
                  </a:lnTo>
                  <a:lnTo>
                    <a:pt x="78" y="127"/>
                  </a:lnTo>
                  <a:lnTo>
                    <a:pt x="64" y="114"/>
                  </a:lnTo>
                  <a:lnTo>
                    <a:pt x="55" y="115"/>
                  </a:lnTo>
                  <a:lnTo>
                    <a:pt x="42" y="119"/>
                  </a:lnTo>
                  <a:lnTo>
                    <a:pt x="26" y="116"/>
                  </a:lnTo>
                  <a:lnTo>
                    <a:pt x="19" y="132"/>
                  </a:lnTo>
                  <a:lnTo>
                    <a:pt x="24" y="144"/>
                  </a:lnTo>
                  <a:lnTo>
                    <a:pt x="16" y="150"/>
                  </a:lnTo>
                  <a:lnTo>
                    <a:pt x="22" y="154"/>
                  </a:lnTo>
                  <a:lnTo>
                    <a:pt x="21" y="163"/>
                  </a:lnTo>
                  <a:lnTo>
                    <a:pt x="13" y="160"/>
                  </a:lnTo>
                  <a:lnTo>
                    <a:pt x="7" y="150"/>
                  </a:lnTo>
                  <a:lnTo>
                    <a:pt x="13" y="137"/>
                  </a:lnTo>
                  <a:lnTo>
                    <a:pt x="16" y="117"/>
                  </a:lnTo>
                  <a:lnTo>
                    <a:pt x="22" y="108"/>
                  </a:lnTo>
                  <a:lnTo>
                    <a:pt x="33" y="107"/>
                  </a:lnTo>
                  <a:lnTo>
                    <a:pt x="45" y="101"/>
                  </a:lnTo>
                  <a:lnTo>
                    <a:pt x="52" y="98"/>
                  </a:lnTo>
                  <a:lnTo>
                    <a:pt x="47" y="84"/>
                  </a:lnTo>
                  <a:lnTo>
                    <a:pt x="39" y="68"/>
                  </a:lnTo>
                  <a:lnTo>
                    <a:pt x="38" y="49"/>
                  </a:lnTo>
                  <a:lnTo>
                    <a:pt x="31" y="51"/>
                  </a:lnTo>
                  <a:lnTo>
                    <a:pt x="24" y="51"/>
                  </a:lnTo>
                  <a:lnTo>
                    <a:pt x="17" y="58"/>
                  </a:lnTo>
                  <a:lnTo>
                    <a:pt x="16" y="62"/>
                  </a:lnTo>
                  <a:lnTo>
                    <a:pt x="13" y="63"/>
                  </a:lnTo>
                  <a:lnTo>
                    <a:pt x="2" y="61"/>
                  </a:lnTo>
                  <a:lnTo>
                    <a:pt x="0" y="57"/>
                  </a:lnTo>
                  <a:lnTo>
                    <a:pt x="3" y="51"/>
                  </a:lnTo>
                  <a:lnTo>
                    <a:pt x="10" y="34"/>
                  </a:lnTo>
                  <a:lnTo>
                    <a:pt x="19" y="17"/>
                  </a:lnTo>
                  <a:lnTo>
                    <a:pt x="14" y="8"/>
                  </a:lnTo>
                  <a:lnTo>
                    <a:pt x="24" y="11"/>
                  </a:lnTo>
                  <a:lnTo>
                    <a:pt x="18" y="0"/>
                  </a:lnTo>
                  <a:lnTo>
                    <a:pt x="31" y="4"/>
                  </a:lnTo>
                  <a:lnTo>
                    <a:pt x="36" y="9"/>
                  </a:lnTo>
                  <a:lnTo>
                    <a:pt x="48" y="7"/>
                  </a:lnTo>
                  <a:lnTo>
                    <a:pt x="62" y="11"/>
                  </a:lnTo>
                  <a:lnTo>
                    <a:pt x="77" y="22"/>
                  </a:lnTo>
                  <a:lnTo>
                    <a:pt x="83" y="35"/>
                  </a:lnTo>
                  <a:lnTo>
                    <a:pt x="90" y="42"/>
                  </a:lnTo>
                  <a:lnTo>
                    <a:pt x="102" y="50"/>
                  </a:lnTo>
                  <a:lnTo>
                    <a:pt x="94" y="53"/>
                  </a:lnTo>
                  <a:lnTo>
                    <a:pt x="114" y="58"/>
                  </a:lnTo>
                  <a:lnTo>
                    <a:pt x="122" y="58"/>
                  </a:lnTo>
                  <a:lnTo>
                    <a:pt x="156" y="51"/>
                  </a:lnTo>
                  <a:lnTo>
                    <a:pt x="163" y="46"/>
                  </a:lnTo>
                  <a:lnTo>
                    <a:pt x="177" y="45"/>
                  </a:lnTo>
                  <a:lnTo>
                    <a:pt x="190" y="49"/>
                  </a:lnTo>
                  <a:lnTo>
                    <a:pt x="206" y="53"/>
                  </a:lnTo>
                  <a:lnTo>
                    <a:pt x="216" y="59"/>
                  </a:lnTo>
                  <a:lnTo>
                    <a:pt x="225" y="60"/>
                  </a:lnTo>
                  <a:lnTo>
                    <a:pt x="232" y="67"/>
                  </a:lnTo>
                  <a:lnTo>
                    <a:pt x="243" y="74"/>
                  </a:lnTo>
                  <a:lnTo>
                    <a:pt x="250" y="85"/>
                  </a:lnTo>
                  <a:lnTo>
                    <a:pt x="261" y="92"/>
                  </a:lnTo>
                  <a:lnTo>
                    <a:pt x="268" y="93"/>
                  </a:lnTo>
                  <a:close/>
                </a:path>
              </a:pathLst>
            </a:custGeom>
            <a:solidFill>
              <a:srgbClr val="525C52"/>
            </a:solidFill>
            <a:ln w="9525">
              <a:noFill/>
              <a:round/>
              <a:headEnd/>
              <a:tailEnd/>
            </a:ln>
          </p:spPr>
          <p:txBody>
            <a:bodyPr/>
            <a:lstStyle/>
            <a:p>
              <a:endParaRPr lang="en-US"/>
            </a:p>
          </p:txBody>
        </p:sp>
      </p:grpSp>
      <p:sp>
        <p:nvSpPr>
          <p:cNvPr id="52247" name="AutoShape 147"/>
          <p:cNvSpPr>
            <a:spLocks noChangeArrowheads="1"/>
          </p:cNvSpPr>
          <p:nvPr/>
        </p:nvSpPr>
        <p:spPr bwMode="auto">
          <a:xfrm>
            <a:off x="1111250" y="1357313"/>
            <a:ext cx="2284413" cy="401637"/>
          </a:xfrm>
          <a:prstGeom prst="roundRect">
            <a:avLst>
              <a:gd name="adj" fmla="val 50000"/>
            </a:avLst>
          </a:prstGeom>
          <a:solidFill>
            <a:srgbClr val="17175F"/>
          </a:solidFill>
          <a:ln w="9525" algn="ctr">
            <a:noFill/>
            <a:round/>
            <a:headEnd/>
            <a:tailEnd/>
          </a:ln>
        </p:spPr>
        <p:txBody>
          <a:bodyPr wrap="none" lIns="0" tIns="0" rIns="0" bIns="0" anchor="ctr"/>
          <a:lstStyle/>
          <a:p>
            <a:pPr algn="ctr" eaLnBrk="0" hangingPunct="0"/>
            <a:r>
              <a:rPr lang="en-US" altLang="ko-KR" sz="1600" b="1">
                <a:solidFill>
                  <a:schemeClr val="bg1"/>
                </a:solidFill>
                <a:latin typeface="Tahoma" pitchFamily="34" charset="0"/>
                <a:ea typeface="Gulim"/>
                <a:cs typeface="Arial" charset="0"/>
              </a:rPr>
              <a:t>Market Driven</a:t>
            </a:r>
          </a:p>
        </p:txBody>
      </p:sp>
      <p:sp>
        <p:nvSpPr>
          <p:cNvPr id="52248" name="AutoShape 148"/>
          <p:cNvSpPr>
            <a:spLocks noChangeArrowheads="1"/>
          </p:cNvSpPr>
          <p:nvPr/>
        </p:nvSpPr>
        <p:spPr bwMode="auto">
          <a:xfrm>
            <a:off x="6580188" y="1357313"/>
            <a:ext cx="2284412" cy="401637"/>
          </a:xfrm>
          <a:prstGeom prst="roundRect">
            <a:avLst>
              <a:gd name="adj" fmla="val 50000"/>
            </a:avLst>
          </a:prstGeom>
          <a:solidFill>
            <a:srgbClr val="D7D7F5"/>
          </a:solidFill>
          <a:ln w="9525" algn="ctr">
            <a:noFill/>
            <a:round/>
            <a:headEnd/>
            <a:tailEnd/>
          </a:ln>
        </p:spPr>
        <p:txBody>
          <a:bodyPr wrap="none" lIns="0" tIns="0" rIns="0" bIns="0" anchor="ctr"/>
          <a:lstStyle/>
          <a:p>
            <a:pPr algn="ctr" eaLnBrk="0" hangingPunct="0"/>
            <a:r>
              <a:rPr lang="en-US" altLang="ko-KR" sz="1600" b="1">
                <a:solidFill>
                  <a:srgbClr val="17175F"/>
                </a:solidFill>
                <a:latin typeface="Tahoma" pitchFamily="34" charset="0"/>
                <a:ea typeface="Gulim"/>
                <a:cs typeface="Arial" charset="0"/>
              </a:rPr>
              <a:t>Policy Driven</a:t>
            </a:r>
          </a:p>
        </p:txBody>
      </p:sp>
      <p:sp>
        <p:nvSpPr>
          <p:cNvPr id="52249" name="AutoShape 149"/>
          <p:cNvSpPr>
            <a:spLocks noChangeArrowheads="1"/>
          </p:cNvSpPr>
          <p:nvPr/>
        </p:nvSpPr>
        <p:spPr bwMode="auto">
          <a:xfrm>
            <a:off x="3875088" y="1357313"/>
            <a:ext cx="2284412" cy="401637"/>
          </a:xfrm>
          <a:prstGeom prst="roundRect">
            <a:avLst>
              <a:gd name="adj" fmla="val 50000"/>
            </a:avLst>
          </a:prstGeom>
          <a:solidFill>
            <a:srgbClr val="5353D5"/>
          </a:solidFill>
          <a:ln w="9525" algn="ctr">
            <a:noFill/>
            <a:round/>
            <a:headEnd/>
            <a:tailEnd/>
          </a:ln>
        </p:spPr>
        <p:txBody>
          <a:bodyPr wrap="none" lIns="0" tIns="0" rIns="0" bIns="0" anchor="ctr"/>
          <a:lstStyle/>
          <a:p>
            <a:pPr algn="ctr" eaLnBrk="0" hangingPunct="0"/>
            <a:r>
              <a:rPr lang="en-US" altLang="ko-KR" sz="1600" b="1">
                <a:solidFill>
                  <a:schemeClr val="bg1"/>
                </a:solidFill>
                <a:latin typeface="Tahoma" pitchFamily="34" charset="0"/>
                <a:ea typeface="Gulim"/>
                <a:cs typeface="Arial" charset="0"/>
              </a:rPr>
              <a:t>Risk Driven</a:t>
            </a:r>
          </a:p>
        </p:txBody>
      </p:sp>
      <p:sp>
        <p:nvSpPr>
          <p:cNvPr id="52250" name="Rectangle 26"/>
          <p:cNvSpPr>
            <a:spLocks/>
          </p:cNvSpPr>
          <p:nvPr/>
        </p:nvSpPr>
        <p:spPr bwMode="auto">
          <a:xfrm>
            <a:off x="168275" y="120650"/>
            <a:ext cx="8645525" cy="1144588"/>
          </a:xfrm>
          <a:prstGeom prst="rect">
            <a:avLst/>
          </a:prstGeom>
          <a:noFill/>
          <a:ln w="9525">
            <a:noFill/>
            <a:miter lim="800000"/>
            <a:headEnd/>
            <a:tailEnd/>
          </a:ln>
        </p:spPr>
        <p:txBody>
          <a:bodyPr/>
          <a:lstStyle/>
          <a:p>
            <a:pPr eaLnBrk="0" hangingPunct="0"/>
            <a:r>
              <a:rPr lang="en-US" sz="2800" b="1">
                <a:latin typeface="Tahoma" pitchFamily="34" charset="0"/>
                <a:cs typeface="Tahoma" pitchFamily="34" charset="0"/>
              </a:rPr>
              <a:t>              </a:t>
            </a:r>
            <a:r>
              <a:rPr lang="en-US" sz="2800" b="1">
                <a:solidFill>
                  <a:schemeClr val="bg1"/>
                </a:solidFill>
                <a:cs typeface="Tahoma" pitchFamily="34" charset="0"/>
              </a:rPr>
              <a:t>FTTH Economics and Business Cases</a:t>
            </a:r>
            <a:br>
              <a:rPr lang="en-US" sz="2800" b="1">
                <a:solidFill>
                  <a:schemeClr val="bg1"/>
                </a:solidFill>
                <a:cs typeface="Tahoma" pitchFamily="34" charset="0"/>
              </a:rPr>
            </a:br>
            <a:endParaRPr lang="en-CA" sz="2800" b="1">
              <a:solidFill>
                <a:schemeClr val="bg1"/>
              </a:solidFill>
              <a:cs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889000" y="2146300"/>
            <a:ext cx="2120900" cy="1100138"/>
          </a:xfrm>
          <a:prstGeom prst="rect">
            <a:avLst/>
          </a:prstGeom>
          <a:noFill/>
          <a:ln w="9525">
            <a:noFill/>
            <a:miter lim="800000"/>
            <a:headEnd/>
            <a:tailEnd type="none" w="lg" len="med"/>
          </a:ln>
        </p:spPr>
        <p:txBody>
          <a:bodyPr>
            <a:spAutoFit/>
          </a:bodyPr>
          <a:lstStyle/>
          <a:p>
            <a:pPr algn="ctr" eaLnBrk="0" hangingPunct="0"/>
            <a:r>
              <a:rPr lang="en-GB" sz="1600">
                <a:latin typeface="Tahoma" pitchFamily="34" charset="0"/>
                <a:cs typeface="Arial" charset="0"/>
              </a:rPr>
              <a:t>Fraction </a:t>
            </a:r>
            <a:br>
              <a:rPr lang="en-GB" sz="1600">
                <a:latin typeface="Tahoma" pitchFamily="34" charset="0"/>
                <a:cs typeface="Arial" charset="0"/>
              </a:rPr>
            </a:br>
            <a:r>
              <a:rPr lang="en-GB" sz="1600">
                <a:latin typeface="Tahoma" pitchFamily="34" charset="0"/>
                <a:cs typeface="Arial" charset="0"/>
              </a:rPr>
              <a:t>public to private </a:t>
            </a:r>
            <a:br>
              <a:rPr lang="en-GB" sz="1600">
                <a:latin typeface="Tahoma" pitchFamily="34" charset="0"/>
                <a:cs typeface="Arial" charset="0"/>
              </a:rPr>
            </a:br>
            <a:r>
              <a:rPr lang="en-GB" sz="1600">
                <a:latin typeface="Tahoma" pitchFamily="34" charset="0"/>
                <a:cs typeface="Arial" charset="0"/>
              </a:rPr>
              <a:t>investment</a:t>
            </a:r>
          </a:p>
        </p:txBody>
      </p:sp>
      <p:sp>
        <p:nvSpPr>
          <p:cNvPr id="63490" name="Text Box 13"/>
          <p:cNvSpPr txBox="1">
            <a:spLocks noChangeArrowheads="1"/>
          </p:cNvSpPr>
          <p:nvPr/>
        </p:nvSpPr>
        <p:spPr bwMode="auto">
          <a:xfrm>
            <a:off x="3810000" y="4440238"/>
            <a:ext cx="2947988" cy="449262"/>
          </a:xfrm>
          <a:prstGeom prst="rect">
            <a:avLst/>
          </a:prstGeom>
          <a:noFill/>
          <a:ln w="9525">
            <a:noFill/>
            <a:miter lim="800000"/>
            <a:headEnd/>
            <a:tailEnd type="none" w="lg" len="med"/>
          </a:ln>
        </p:spPr>
        <p:txBody>
          <a:bodyPr wrap="none">
            <a:spAutoFit/>
          </a:bodyPr>
          <a:lstStyle/>
          <a:p>
            <a:pPr eaLnBrk="0" hangingPunct="0"/>
            <a:r>
              <a:rPr lang="en-GB" sz="1600">
                <a:latin typeface="Tahoma" pitchFamily="34" charset="0"/>
                <a:cs typeface="Arial" charset="0"/>
              </a:rPr>
              <a:t>Socio-economic impact of fiber</a:t>
            </a:r>
          </a:p>
        </p:txBody>
      </p:sp>
      <p:sp>
        <p:nvSpPr>
          <p:cNvPr id="63491" name="AutoShape 8"/>
          <p:cNvSpPr>
            <a:spLocks noChangeArrowheads="1"/>
          </p:cNvSpPr>
          <p:nvPr/>
        </p:nvSpPr>
        <p:spPr bwMode="auto">
          <a:xfrm flipV="1">
            <a:off x="3084513" y="2116138"/>
            <a:ext cx="5116512" cy="2241550"/>
          </a:xfrm>
          <a:prstGeom prst="rtTriangle">
            <a:avLst/>
          </a:prstGeom>
          <a:solidFill>
            <a:srgbClr val="EAEAEA"/>
          </a:solidFill>
          <a:ln w="19050" algn="ctr">
            <a:noFill/>
            <a:miter lim="800000"/>
            <a:headEnd/>
            <a:tailEnd/>
          </a:ln>
        </p:spPr>
        <p:txBody>
          <a:bodyPr rot="10800000" wrap="none" lIns="0" tIns="0" rIns="0" bIns="0" anchor="ctr"/>
          <a:lstStyle/>
          <a:p>
            <a:pPr algn="ctr" eaLnBrk="0" hangingPunct="0">
              <a:lnSpc>
                <a:spcPct val="90000"/>
              </a:lnSpc>
              <a:spcAft>
                <a:spcPts val="1200"/>
              </a:spcAft>
              <a:buClr>
                <a:schemeClr val="bg1"/>
              </a:buClr>
              <a:buFont typeface="Times New Roman" pitchFamily="18" charset="0"/>
              <a:buNone/>
            </a:pPr>
            <a:endParaRPr lang="en-US" sz="1000" b="1">
              <a:latin typeface="Tahoma" pitchFamily="34" charset="0"/>
              <a:cs typeface="Arial" charset="0"/>
            </a:endParaRPr>
          </a:p>
        </p:txBody>
      </p:sp>
      <p:sp>
        <p:nvSpPr>
          <p:cNvPr id="63492" name="AutoShape 9"/>
          <p:cNvSpPr>
            <a:spLocks noChangeArrowheads="1"/>
          </p:cNvSpPr>
          <p:nvPr/>
        </p:nvSpPr>
        <p:spPr bwMode="auto">
          <a:xfrm flipH="1">
            <a:off x="3078163" y="2151063"/>
            <a:ext cx="5116512" cy="2236787"/>
          </a:xfrm>
          <a:prstGeom prst="rtTriangle">
            <a:avLst/>
          </a:prstGeom>
          <a:solidFill>
            <a:srgbClr val="808080"/>
          </a:solidFill>
          <a:ln w="19050" algn="ctr">
            <a:noFill/>
            <a:miter lim="800000"/>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None/>
            </a:pPr>
            <a:endParaRPr lang="en-US" sz="1000" b="1">
              <a:latin typeface="Tahoma" pitchFamily="34" charset="0"/>
              <a:cs typeface="Arial" charset="0"/>
            </a:endParaRPr>
          </a:p>
        </p:txBody>
      </p:sp>
      <p:sp>
        <p:nvSpPr>
          <p:cNvPr id="63493" name="Rectangle 10"/>
          <p:cNvSpPr>
            <a:spLocks noChangeArrowheads="1"/>
          </p:cNvSpPr>
          <p:nvPr/>
        </p:nvSpPr>
        <p:spPr bwMode="auto">
          <a:xfrm>
            <a:off x="3089275" y="1120775"/>
            <a:ext cx="5114925" cy="1000125"/>
          </a:xfrm>
          <a:prstGeom prst="rect">
            <a:avLst/>
          </a:prstGeom>
          <a:solidFill>
            <a:srgbClr val="EAEAEA"/>
          </a:solidFill>
          <a:ln w="19050" algn="ctr">
            <a:noFill/>
            <a:miter lim="800000"/>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None/>
            </a:pPr>
            <a:endParaRPr lang="en-US" sz="1000" b="1">
              <a:latin typeface="Tahoma" pitchFamily="34" charset="0"/>
              <a:cs typeface="Arial" charset="0"/>
            </a:endParaRPr>
          </a:p>
        </p:txBody>
      </p:sp>
      <p:sp>
        <p:nvSpPr>
          <p:cNvPr id="63494" name="Line 11"/>
          <p:cNvSpPr>
            <a:spLocks noChangeShapeType="1"/>
          </p:cNvSpPr>
          <p:nvPr/>
        </p:nvSpPr>
        <p:spPr bwMode="auto">
          <a:xfrm flipH="1" flipV="1">
            <a:off x="3035300" y="1095375"/>
            <a:ext cx="14288" cy="3311525"/>
          </a:xfrm>
          <a:prstGeom prst="line">
            <a:avLst/>
          </a:prstGeom>
          <a:noFill/>
          <a:ln w="57150">
            <a:solidFill>
              <a:srgbClr val="A4A09A"/>
            </a:solidFill>
            <a:round/>
            <a:headEnd/>
            <a:tailEnd type="triangle" w="lg" len="med"/>
          </a:ln>
        </p:spPr>
        <p:txBody>
          <a:bodyPr wrap="none" anchor="ctr"/>
          <a:lstStyle/>
          <a:p>
            <a:endParaRPr lang="en-US"/>
          </a:p>
        </p:txBody>
      </p:sp>
      <p:sp>
        <p:nvSpPr>
          <p:cNvPr id="63495" name="Line 12"/>
          <p:cNvSpPr>
            <a:spLocks noChangeShapeType="1"/>
          </p:cNvSpPr>
          <p:nvPr/>
        </p:nvSpPr>
        <p:spPr bwMode="auto">
          <a:xfrm>
            <a:off x="3028950" y="4402138"/>
            <a:ext cx="5349875" cy="3175"/>
          </a:xfrm>
          <a:prstGeom prst="line">
            <a:avLst/>
          </a:prstGeom>
          <a:noFill/>
          <a:ln w="57150">
            <a:solidFill>
              <a:srgbClr val="A4A09A"/>
            </a:solidFill>
            <a:round/>
            <a:headEnd/>
            <a:tailEnd type="triangle" w="lg" len="med"/>
          </a:ln>
        </p:spPr>
        <p:txBody>
          <a:bodyPr wrap="none" anchor="ctr"/>
          <a:lstStyle/>
          <a:p>
            <a:endParaRPr lang="en-US"/>
          </a:p>
        </p:txBody>
      </p:sp>
      <p:sp>
        <p:nvSpPr>
          <p:cNvPr id="63496" name="Text Box 14"/>
          <p:cNvSpPr txBox="1">
            <a:spLocks noChangeArrowheads="1"/>
          </p:cNvSpPr>
          <p:nvPr/>
        </p:nvSpPr>
        <p:spPr bwMode="auto">
          <a:xfrm>
            <a:off x="7662863" y="4421188"/>
            <a:ext cx="439737" cy="327025"/>
          </a:xfrm>
          <a:prstGeom prst="rect">
            <a:avLst/>
          </a:prstGeom>
          <a:noFill/>
          <a:ln w="9525">
            <a:noFill/>
            <a:miter lim="800000"/>
            <a:headEnd/>
            <a:tailEnd type="none" w="lg" len="med"/>
          </a:ln>
        </p:spPr>
        <p:txBody>
          <a:bodyPr wrap="none">
            <a:spAutoFit/>
          </a:bodyPr>
          <a:lstStyle/>
          <a:p>
            <a:pPr eaLnBrk="0" hangingPunct="0"/>
            <a:r>
              <a:rPr lang="en-GB" sz="1000">
                <a:latin typeface="Tahoma" pitchFamily="34" charset="0"/>
                <a:cs typeface="Arial" charset="0"/>
              </a:rPr>
              <a:t>High</a:t>
            </a:r>
          </a:p>
        </p:txBody>
      </p:sp>
      <p:sp>
        <p:nvSpPr>
          <p:cNvPr id="63497" name="Text Box 15"/>
          <p:cNvSpPr txBox="1">
            <a:spLocks noChangeArrowheads="1"/>
          </p:cNvSpPr>
          <p:nvPr/>
        </p:nvSpPr>
        <p:spPr bwMode="auto">
          <a:xfrm>
            <a:off x="3062288" y="4413250"/>
            <a:ext cx="409575" cy="325438"/>
          </a:xfrm>
          <a:prstGeom prst="rect">
            <a:avLst/>
          </a:prstGeom>
          <a:noFill/>
          <a:ln w="9525">
            <a:noFill/>
            <a:miter lim="800000"/>
            <a:headEnd/>
            <a:tailEnd type="none" w="lg" len="med"/>
          </a:ln>
        </p:spPr>
        <p:txBody>
          <a:bodyPr wrap="none">
            <a:spAutoFit/>
          </a:bodyPr>
          <a:lstStyle/>
          <a:p>
            <a:pPr eaLnBrk="0" hangingPunct="0"/>
            <a:r>
              <a:rPr lang="en-GB" sz="1000">
                <a:latin typeface="Tahoma" pitchFamily="34" charset="0"/>
                <a:cs typeface="Arial" charset="0"/>
              </a:rPr>
              <a:t>Low</a:t>
            </a:r>
          </a:p>
        </p:txBody>
      </p:sp>
      <p:sp>
        <p:nvSpPr>
          <p:cNvPr id="63498" name="AutoShape 19"/>
          <p:cNvSpPr>
            <a:spLocks noChangeArrowheads="1"/>
          </p:cNvSpPr>
          <p:nvPr/>
        </p:nvSpPr>
        <p:spPr bwMode="auto">
          <a:xfrm>
            <a:off x="3276600" y="1163638"/>
            <a:ext cx="1514475" cy="241300"/>
          </a:xfrm>
          <a:prstGeom prst="roundRect">
            <a:avLst>
              <a:gd name="adj" fmla="val 50000"/>
            </a:avLst>
          </a:prstGeom>
          <a:solidFill>
            <a:srgbClr val="00006C"/>
          </a:solidFill>
          <a:ln w="9525" algn="ctr">
            <a:noFill/>
            <a:round/>
            <a:headEnd/>
            <a:tailEnd/>
          </a:ln>
        </p:spPr>
        <p:txBody>
          <a:bodyPr wrap="none" lIns="0" tIns="0" rIns="0" bIns="0" anchor="ctr"/>
          <a:lstStyle/>
          <a:p>
            <a:pPr algn="ctr" eaLnBrk="0" hangingPunct="0"/>
            <a:r>
              <a:rPr lang="en-US" altLang="ko-KR" sz="1200" b="1">
                <a:solidFill>
                  <a:schemeClr val="bg1"/>
                </a:solidFill>
                <a:latin typeface="Tahoma" pitchFamily="34" charset="0"/>
                <a:ea typeface="Gulim"/>
                <a:cs typeface="Arial" charset="0"/>
              </a:rPr>
              <a:t>Market Driven</a:t>
            </a:r>
          </a:p>
        </p:txBody>
      </p:sp>
      <p:sp>
        <p:nvSpPr>
          <p:cNvPr id="63499" name="AutoShape 20"/>
          <p:cNvSpPr>
            <a:spLocks noChangeArrowheads="1"/>
          </p:cNvSpPr>
          <p:nvPr/>
        </p:nvSpPr>
        <p:spPr bwMode="auto">
          <a:xfrm>
            <a:off x="6678613" y="1163638"/>
            <a:ext cx="1514475" cy="241300"/>
          </a:xfrm>
          <a:prstGeom prst="roundRect">
            <a:avLst>
              <a:gd name="adj" fmla="val 50000"/>
            </a:avLst>
          </a:prstGeom>
          <a:solidFill>
            <a:srgbClr val="6D90FF"/>
          </a:solidFill>
          <a:ln w="9525" algn="ctr">
            <a:noFill/>
            <a:round/>
            <a:headEnd/>
            <a:tailEnd/>
          </a:ln>
        </p:spPr>
        <p:txBody>
          <a:bodyPr wrap="none" lIns="0" tIns="0" rIns="0" bIns="0" anchor="ctr"/>
          <a:lstStyle/>
          <a:p>
            <a:pPr algn="ctr" eaLnBrk="0" hangingPunct="0"/>
            <a:r>
              <a:rPr lang="en-US" altLang="ko-KR" sz="1200" b="1">
                <a:solidFill>
                  <a:schemeClr val="bg1"/>
                </a:solidFill>
                <a:latin typeface="Tahoma" pitchFamily="34" charset="0"/>
                <a:ea typeface="Gulim"/>
                <a:cs typeface="Arial" charset="0"/>
              </a:rPr>
              <a:t>Policy Driven</a:t>
            </a:r>
          </a:p>
        </p:txBody>
      </p:sp>
      <p:sp>
        <p:nvSpPr>
          <p:cNvPr id="63500" name="AutoShape 21"/>
          <p:cNvSpPr>
            <a:spLocks noChangeArrowheads="1"/>
          </p:cNvSpPr>
          <p:nvPr/>
        </p:nvSpPr>
        <p:spPr bwMode="auto">
          <a:xfrm>
            <a:off x="4976813" y="1163638"/>
            <a:ext cx="1514475" cy="241300"/>
          </a:xfrm>
          <a:prstGeom prst="roundRect">
            <a:avLst>
              <a:gd name="adj" fmla="val 50000"/>
            </a:avLst>
          </a:prstGeom>
          <a:solidFill>
            <a:srgbClr val="0039EE"/>
          </a:solidFill>
          <a:ln w="9525" algn="ctr">
            <a:noFill/>
            <a:round/>
            <a:headEnd/>
            <a:tailEnd/>
          </a:ln>
        </p:spPr>
        <p:txBody>
          <a:bodyPr wrap="none" lIns="0" tIns="0" rIns="0" bIns="0" anchor="ctr"/>
          <a:lstStyle/>
          <a:p>
            <a:pPr algn="ctr" eaLnBrk="0" hangingPunct="0"/>
            <a:r>
              <a:rPr lang="en-US" altLang="ko-KR" sz="1200" b="1">
                <a:solidFill>
                  <a:schemeClr val="bg1"/>
                </a:solidFill>
                <a:latin typeface="Tahoma" pitchFamily="34" charset="0"/>
                <a:ea typeface="Gulim"/>
                <a:cs typeface="Arial" charset="0"/>
              </a:rPr>
              <a:t>Risk Driven</a:t>
            </a:r>
          </a:p>
        </p:txBody>
      </p:sp>
      <p:grpSp>
        <p:nvGrpSpPr>
          <p:cNvPr id="63501" name="Group 16"/>
          <p:cNvGrpSpPr>
            <a:grpSpLocks/>
          </p:cNvGrpSpPr>
          <p:nvPr/>
        </p:nvGrpSpPr>
        <p:grpSpPr bwMode="auto">
          <a:xfrm>
            <a:off x="4841875" y="1152525"/>
            <a:ext cx="1744663" cy="3214688"/>
            <a:chOff x="2850" y="660"/>
            <a:chExt cx="1099" cy="2024"/>
          </a:xfrm>
        </p:grpSpPr>
        <p:sp>
          <p:nvSpPr>
            <p:cNvPr id="63540" name="Line 219"/>
            <p:cNvSpPr>
              <a:spLocks noChangeShapeType="1"/>
            </p:cNvSpPr>
            <p:nvPr/>
          </p:nvSpPr>
          <p:spPr bwMode="auto">
            <a:xfrm>
              <a:off x="2850" y="662"/>
              <a:ext cx="14" cy="2019"/>
            </a:xfrm>
            <a:prstGeom prst="line">
              <a:avLst/>
            </a:prstGeom>
            <a:noFill/>
            <a:ln w="19050">
              <a:solidFill>
                <a:schemeClr val="tx1"/>
              </a:solidFill>
              <a:prstDash val="dashDot"/>
              <a:round/>
              <a:headEnd/>
              <a:tailEnd/>
            </a:ln>
          </p:spPr>
          <p:txBody>
            <a:bodyPr lIns="0" tIns="0" rIns="0" bIns="0" anchor="ctr">
              <a:spAutoFit/>
            </a:bodyPr>
            <a:lstStyle/>
            <a:p>
              <a:endParaRPr lang="en-US"/>
            </a:p>
          </p:txBody>
        </p:sp>
        <p:sp>
          <p:nvSpPr>
            <p:cNvPr id="63541" name="Line 220"/>
            <p:cNvSpPr>
              <a:spLocks noChangeShapeType="1"/>
            </p:cNvSpPr>
            <p:nvPr/>
          </p:nvSpPr>
          <p:spPr bwMode="auto">
            <a:xfrm>
              <a:off x="3942" y="660"/>
              <a:ext cx="7" cy="2024"/>
            </a:xfrm>
            <a:prstGeom prst="line">
              <a:avLst/>
            </a:prstGeom>
            <a:noFill/>
            <a:ln w="19050">
              <a:solidFill>
                <a:schemeClr val="tx1"/>
              </a:solidFill>
              <a:prstDash val="dashDot"/>
              <a:round/>
              <a:headEnd/>
              <a:tailEnd/>
            </a:ln>
          </p:spPr>
          <p:txBody>
            <a:bodyPr lIns="0" tIns="0" rIns="0" bIns="0" anchor="ctr">
              <a:spAutoFit/>
            </a:bodyPr>
            <a:lstStyle/>
            <a:p>
              <a:endParaRPr lang="en-US"/>
            </a:p>
          </p:txBody>
        </p:sp>
      </p:grpSp>
      <p:sp>
        <p:nvSpPr>
          <p:cNvPr id="63502" name="Rectangle 11"/>
          <p:cNvSpPr>
            <a:spLocks noChangeArrowheads="1"/>
          </p:cNvSpPr>
          <p:nvPr/>
        </p:nvSpPr>
        <p:spPr bwMode="auto">
          <a:xfrm>
            <a:off x="3087688" y="1420813"/>
            <a:ext cx="5099050" cy="933450"/>
          </a:xfrm>
          <a:prstGeom prst="rect">
            <a:avLst/>
          </a:prstGeom>
          <a:solidFill>
            <a:srgbClr val="FFC828">
              <a:alpha val="50195"/>
            </a:srgbClr>
          </a:solidFill>
          <a:ln w="9525">
            <a:noFill/>
            <a:miter lim="800000"/>
            <a:headEnd/>
            <a:tailEnd/>
          </a:ln>
        </p:spPr>
        <p:txBody>
          <a:bodyPr wrap="none" lIns="92075" tIns="46038" rIns="92075" bIns="46038" anchor="ctr"/>
          <a:lstStyle/>
          <a:p>
            <a:pPr eaLnBrk="0" hangingPunct="0">
              <a:spcBef>
                <a:spcPct val="50000"/>
              </a:spcBef>
            </a:pPr>
            <a:r>
              <a:rPr lang="en-GB" sz="1600">
                <a:solidFill>
                  <a:srgbClr val="323232"/>
                </a:solidFill>
                <a:latin typeface="Tahoma" pitchFamily="34" charset="0"/>
                <a:cs typeface="Arial" charset="0"/>
              </a:rPr>
              <a:t>Services</a:t>
            </a:r>
            <a:endParaRPr lang="en-GB" sz="1600" i="1">
              <a:solidFill>
                <a:srgbClr val="323232"/>
              </a:solidFill>
              <a:latin typeface="Tahoma" pitchFamily="34" charset="0"/>
              <a:cs typeface="Arial" charset="0"/>
            </a:endParaRPr>
          </a:p>
        </p:txBody>
      </p:sp>
      <p:sp>
        <p:nvSpPr>
          <p:cNvPr id="63503" name="Rectangle 12"/>
          <p:cNvSpPr>
            <a:spLocks noChangeArrowheads="1"/>
          </p:cNvSpPr>
          <p:nvPr/>
        </p:nvSpPr>
        <p:spPr bwMode="auto">
          <a:xfrm>
            <a:off x="3087688" y="2419350"/>
            <a:ext cx="5099050" cy="931863"/>
          </a:xfrm>
          <a:prstGeom prst="rect">
            <a:avLst/>
          </a:prstGeom>
          <a:solidFill>
            <a:srgbClr val="F03C91">
              <a:alpha val="50195"/>
            </a:srgbClr>
          </a:solidFill>
          <a:ln w="9525">
            <a:noFill/>
            <a:miter lim="800000"/>
            <a:headEnd/>
            <a:tailEnd/>
          </a:ln>
        </p:spPr>
        <p:txBody>
          <a:bodyPr wrap="none" lIns="92075" tIns="46038" rIns="92075" bIns="46038" anchor="ctr"/>
          <a:lstStyle/>
          <a:p>
            <a:pPr eaLnBrk="0" hangingPunct="0"/>
            <a:r>
              <a:rPr lang="en-GB" sz="1600">
                <a:solidFill>
                  <a:srgbClr val="323232"/>
                </a:solidFill>
                <a:latin typeface="Tahoma" pitchFamily="34" charset="0"/>
                <a:cs typeface="Arial" charset="0"/>
              </a:rPr>
              <a:t>Active</a:t>
            </a:r>
            <a:endParaRPr lang="en-GB" sz="1200" i="1">
              <a:solidFill>
                <a:srgbClr val="323232"/>
              </a:solidFill>
              <a:latin typeface="Tahoma" pitchFamily="34" charset="0"/>
              <a:cs typeface="Arial" charset="0"/>
            </a:endParaRPr>
          </a:p>
        </p:txBody>
      </p:sp>
      <p:sp>
        <p:nvSpPr>
          <p:cNvPr id="63504" name="Rectangle 13"/>
          <p:cNvSpPr>
            <a:spLocks noChangeArrowheads="1"/>
          </p:cNvSpPr>
          <p:nvPr/>
        </p:nvSpPr>
        <p:spPr bwMode="auto">
          <a:xfrm>
            <a:off x="3087688" y="3417888"/>
            <a:ext cx="5099050" cy="931862"/>
          </a:xfrm>
          <a:prstGeom prst="rect">
            <a:avLst/>
          </a:prstGeom>
          <a:solidFill>
            <a:srgbClr val="00B9E1">
              <a:alpha val="50195"/>
            </a:srgbClr>
          </a:solidFill>
          <a:ln w="9525">
            <a:noFill/>
            <a:miter lim="800000"/>
            <a:headEnd/>
            <a:tailEnd/>
          </a:ln>
        </p:spPr>
        <p:txBody>
          <a:bodyPr wrap="none" lIns="92075" tIns="46038" rIns="92075" bIns="46038" anchor="ctr"/>
          <a:lstStyle/>
          <a:p>
            <a:pPr eaLnBrk="0" hangingPunct="0"/>
            <a:r>
              <a:rPr lang="en-GB" sz="1600">
                <a:solidFill>
                  <a:srgbClr val="323232"/>
                </a:solidFill>
                <a:latin typeface="Tahoma" pitchFamily="34" charset="0"/>
                <a:cs typeface="Arial" charset="0"/>
              </a:rPr>
              <a:t>Passive</a:t>
            </a:r>
            <a:endParaRPr lang="en-GB" sz="1200" i="1">
              <a:solidFill>
                <a:srgbClr val="323232"/>
              </a:solidFill>
              <a:latin typeface="Tahoma" pitchFamily="34" charset="0"/>
              <a:cs typeface="Arial" charset="0"/>
            </a:endParaRPr>
          </a:p>
        </p:txBody>
      </p:sp>
      <p:sp>
        <p:nvSpPr>
          <p:cNvPr id="63505" name="Text Box 247"/>
          <p:cNvSpPr txBox="1">
            <a:spLocks noChangeArrowheads="1"/>
          </p:cNvSpPr>
          <p:nvPr/>
        </p:nvSpPr>
        <p:spPr bwMode="auto">
          <a:xfrm>
            <a:off x="5103813" y="3775075"/>
            <a:ext cx="1214437" cy="438150"/>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2400" b="1">
                <a:solidFill>
                  <a:schemeClr val="bg1"/>
                </a:solidFill>
                <a:latin typeface="Tahoma" pitchFamily="34" charset="0"/>
                <a:cs typeface="Arial" charset="0"/>
              </a:rPr>
              <a:t>Public €</a:t>
            </a:r>
          </a:p>
        </p:txBody>
      </p:sp>
      <p:sp>
        <p:nvSpPr>
          <p:cNvPr id="63506" name="Rectangle 248"/>
          <p:cNvSpPr>
            <a:spLocks noChangeArrowheads="1"/>
          </p:cNvSpPr>
          <p:nvPr/>
        </p:nvSpPr>
        <p:spPr bwMode="auto">
          <a:xfrm>
            <a:off x="5119688" y="1865313"/>
            <a:ext cx="1184275" cy="438150"/>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2400">
                <a:latin typeface="Tahoma" pitchFamily="34" charset="0"/>
                <a:cs typeface="Arial" charset="0"/>
              </a:rPr>
              <a:t>Private </a:t>
            </a:r>
            <a:r>
              <a:rPr lang="sv-SE" sz="2400">
                <a:latin typeface="Tahoma" pitchFamily="34" charset="0"/>
                <a:cs typeface="Arial" charset="0"/>
              </a:rPr>
              <a:t>€</a:t>
            </a:r>
            <a:endParaRPr lang="en-US" sz="2400">
              <a:latin typeface="Tahoma" pitchFamily="34" charset="0"/>
              <a:cs typeface="Arial" charset="0"/>
            </a:endParaRPr>
          </a:p>
        </p:txBody>
      </p:sp>
      <p:sp>
        <p:nvSpPr>
          <p:cNvPr id="63507" name="Rectangle 230"/>
          <p:cNvSpPr>
            <a:spLocks noChangeArrowheads="1"/>
          </p:cNvSpPr>
          <p:nvPr/>
        </p:nvSpPr>
        <p:spPr bwMode="auto">
          <a:xfrm>
            <a:off x="2332038" y="4178300"/>
            <a:ext cx="677862" cy="449263"/>
          </a:xfrm>
          <a:prstGeom prst="rect">
            <a:avLst/>
          </a:prstGeom>
          <a:noFill/>
          <a:ln w="9525" algn="ctr">
            <a:noFill/>
            <a:miter lim="800000"/>
            <a:headEnd/>
            <a:tailEnd/>
          </a:ln>
        </p:spPr>
        <p:txBody>
          <a:bodyPr>
            <a:spAutoFit/>
          </a:bodyPr>
          <a:lstStyle/>
          <a:p>
            <a:pPr algn="ctr" eaLnBrk="0" hangingPunct="0"/>
            <a:r>
              <a:rPr lang="en-GB" sz="1600">
                <a:latin typeface="Tahoma" pitchFamily="34" charset="0"/>
                <a:cs typeface="Arial" charset="0"/>
              </a:rPr>
              <a:t>0 %</a:t>
            </a:r>
          </a:p>
        </p:txBody>
      </p:sp>
      <p:sp>
        <p:nvSpPr>
          <p:cNvPr id="63508" name="Rectangle 231"/>
          <p:cNvSpPr>
            <a:spLocks noChangeArrowheads="1"/>
          </p:cNvSpPr>
          <p:nvPr/>
        </p:nvSpPr>
        <p:spPr bwMode="auto">
          <a:xfrm>
            <a:off x="2106613" y="1055688"/>
            <a:ext cx="903287" cy="447675"/>
          </a:xfrm>
          <a:prstGeom prst="rect">
            <a:avLst/>
          </a:prstGeom>
          <a:noFill/>
          <a:ln w="9525" algn="ctr">
            <a:noFill/>
            <a:miter lim="800000"/>
            <a:headEnd/>
            <a:tailEnd/>
          </a:ln>
        </p:spPr>
        <p:txBody>
          <a:bodyPr>
            <a:spAutoFit/>
          </a:bodyPr>
          <a:lstStyle/>
          <a:p>
            <a:pPr algn="ctr" eaLnBrk="0" hangingPunct="0"/>
            <a:r>
              <a:rPr lang="en-GB" sz="1600">
                <a:latin typeface="Tahoma" pitchFamily="34" charset="0"/>
                <a:cs typeface="Arial" charset="0"/>
              </a:rPr>
              <a:t>100 %</a:t>
            </a:r>
          </a:p>
        </p:txBody>
      </p:sp>
      <p:graphicFrame>
        <p:nvGraphicFramePr>
          <p:cNvPr id="175366" name="Group 262"/>
          <p:cNvGraphicFramePr>
            <a:graphicFrameLocks noGrp="1"/>
          </p:cNvGraphicFramePr>
          <p:nvPr/>
        </p:nvGraphicFramePr>
        <p:xfrm>
          <a:off x="685800" y="4895850"/>
          <a:ext cx="7620000" cy="1182688"/>
        </p:xfrm>
        <a:graphic>
          <a:graphicData uri="http://schemas.openxmlformats.org/drawingml/2006/table">
            <a:tbl>
              <a:tblPr/>
              <a:tblGrid>
                <a:gridCol w="2400300"/>
                <a:gridCol w="1739900"/>
                <a:gridCol w="1739900"/>
                <a:gridCol w="1739900"/>
              </a:tblGrid>
              <a:tr h="225425">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Socio-economic impact</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Low/Medium</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gradFill rotWithShape="1">
                      <a:gsLst>
                        <a:gs pos="0">
                          <a:schemeClr val="folHlink"/>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Medium</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High</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244475">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Investor Payback Time</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~5 year</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~10 year</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bg1"/>
                          </a:solidFill>
                          <a:effectLst/>
                          <a:latin typeface="Calibri" pitchFamily="34" charset="0"/>
                        </a:rPr>
                        <a:t>~20 year</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folHlink"/>
                    </a:solid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endParaRPr kumimoji="0" lang="en-US" sz="1600" b="1" i="0" u="none" strike="noStrike" cap="none" normalizeH="0" baseline="0" smtClean="0">
                        <a:ln>
                          <a:noFill/>
                        </a:ln>
                        <a:solidFill>
                          <a:schemeClr val="tx1"/>
                        </a:solidFill>
                        <a:effectLst/>
                        <a:latin typeface="Calibri" pitchFamily="34" charset="0"/>
                      </a:endParaRP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endParaRPr kumimoji="0" lang="en-US" sz="1400" b="0" i="0" u="none" strike="noStrike" cap="none" normalizeH="0" baseline="0" smtClean="0">
                        <a:ln>
                          <a:noFill/>
                        </a:ln>
                        <a:solidFill>
                          <a:schemeClr val="tx1"/>
                        </a:solidFill>
                        <a:effectLst/>
                        <a:latin typeface="Calibri" pitchFamily="34" charset="0"/>
                      </a:endParaRP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endParaRPr kumimoji="0" lang="en-US" sz="1400" b="0" i="0" u="none" strike="noStrike" cap="none" normalizeH="0" baseline="0" smtClean="0">
                        <a:ln>
                          <a:noFill/>
                        </a:ln>
                        <a:solidFill>
                          <a:schemeClr val="tx1"/>
                        </a:solidFill>
                        <a:effectLst/>
                        <a:latin typeface="Calibri" pitchFamily="34" charset="0"/>
                      </a:endParaRP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endParaRPr kumimoji="0" lang="en-US" sz="1400" b="0" i="0" u="none" strike="noStrike" cap="none" normalizeH="0" baseline="0" smtClean="0">
                        <a:ln>
                          <a:noFill/>
                        </a:ln>
                        <a:solidFill>
                          <a:schemeClr val="tx1"/>
                        </a:solidFill>
                        <a:effectLst/>
                        <a:latin typeface="Calibri" pitchFamily="34" charset="0"/>
                      </a:endParaRP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600" b="1" i="0" u="none" strike="noStrike" cap="none" normalizeH="0" baseline="0" smtClean="0">
                          <a:ln>
                            <a:noFill/>
                          </a:ln>
                          <a:solidFill>
                            <a:schemeClr val="tx1"/>
                          </a:solidFill>
                          <a:effectLst/>
                          <a:latin typeface="Calibri" pitchFamily="34" charset="0"/>
                        </a:rPr>
                        <a:t>Public Sector Intervention</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200" b="0" i="0" u="none" strike="noStrike" cap="none" normalizeH="0" baseline="0" smtClean="0">
                          <a:ln>
                            <a:noFill/>
                          </a:ln>
                          <a:solidFill>
                            <a:schemeClr val="tx1"/>
                          </a:solidFill>
                          <a:effectLst/>
                          <a:latin typeface="Calibri" pitchFamily="34" charset="0"/>
                        </a:rPr>
                        <a:t>Access to infra, RoW, </a:t>
                      </a:r>
                      <a:br>
                        <a:rPr kumimoji="0" lang="en-US" sz="1200" b="0" i="0" u="none" strike="noStrike" cap="none" normalizeH="0" baseline="0" smtClean="0">
                          <a:ln>
                            <a:noFill/>
                          </a:ln>
                          <a:solidFill>
                            <a:schemeClr val="tx1"/>
                          </a:solidFill>
                          <a:effectLst/>
                          <a:latin typeface="Calibri" pitchFamily="34" charset="0"/>
                        </a:rPr>
                      </a:br>
                      <a:r>
                        <a:rPr kumimoji="0" lang="en-US" sz="1200" b="0" i="0" u="none" strike="noStrike" cap="none" normalizeH="0" baseline="0" smtClean="0">
                          <a:ln>
                            <a:noFill/>
                          </a:ln>
                          <a:solidFill>
                            <a:schemeClr val="tx1"/>
                          </a:solidFill>
                          <a:effectLst/>
                          <a:latin typeface="Calibri" pitchFamily="34" charset="0"/>
                        </a:rPr>
                        <a:t>in-house labeling..</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gradFill rotWithShape="1">
                      <a:gsLst>
                        <a:gs pos="0">
                          <a:schemeClr val="folHlink"/>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200" b="0" i="0" u="none" strike="noStrike" cap="none" normalizeH="0" baseline="0" smtClean="0">
                          <a:ln>
                            <a:noFill/>
                          </a:ln>
                          <a:solidFill>
                            <a:schemeClr val="tx1"/>
                          </a:solidFill>
                          <a:effectLst/>
                          <a:latin typeface="Calibri" pitchFamily="34" charset="0"/>
                        </a:rPr>
                        <a:t>Ducts, sewers, </a:t>
                      </a:r>
                      <a:br>
                        <a:rPr kumimoji="0" lang="en-US" sz="1200" b="0" i="0" u="none" strike="noStrike" cap="none" normalizeH="0" baseline="0" smtClean="0">
                          <a:ln>
                            <a:noFill/>
                          </a:ln>
                          <a:solidFill>
                            <a:schemeClr val="tx1"/>
                          </a:solidFill>
                          <a:effectLst/>
                          <a:latin typeface="Calibri" pitchFamily="34" charset="0"/>
                        </a:rPr>
                      </a:br>
                      <a:r>
                        <a:rPr kumimoji="0" lang="en-US" sz="1200" b="0" i="0" u="none" strike="noStrike" cap="none" normalizeH="0" baseline="0" smtClean="0">
                          <a:ln>
                            <a:noFill/>
                          </a:ln>
                          <a:solidFill>
                            <a:schemeClr val="tx1"/>
                          </a:solidFill>
                          <a:effectLst/>
                          <a:latin typeface="Calibri" pitchFamily="34" charset="0"/>
                        </a:rPr>
                        <a:t>dark fiber. Active?</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Futura Md BT"/>
                        <a:buNone/>
                        <a:tabLst>
                          <a:tab pos="3946525" algn="l"/>
                        </a:tabLst>
                      </a:pPr>
                      <a:r>
                        <a:rPr kumimoji="0" lang="en-US" sz="1200" b="0" i="0" u="none" strike="noStrike" cap="none" normalizeH="0" baseline="0" smtClean="0">
                          <a:ln>
                            <a:noFill/>
                          </a:ln>
                          <a:solidFill>
                            <a:schemeClr val="tx1"/>
                          </a:solidFill>
                          <a:effectLst/>
                          <a:latin typeface="Calibri" pitchFamily="34" charset="0"/>
                        </a:rPr>
                        <a:t>Passive, active. </a:t>
                      </a:r>
                      <a:br>
                        <a:rPr kumimoji="0" lang="en-US" sz="1200" b="0" i="0" u="none" strike="noStrike" cap="none" normalizeH="0" baseline="0" smtClean="0">
                          <a:ln>
                            <a:noFill/>
                          </a:ln>
                          <a:solidFill>
                            <a:schemeClr val="tx1"/>
                          </a:solidFill>
                          <a:effectLst/>
                          <a:latin typeface="Calibri" pitchFamily="34" charset="0"/>
                        </a:rPr>
                      </a:br>
                      <a:r>
                        <a:rPr kumimoji="0" lang="en-US" sz="1200" b="0" i="0" u="none" strike="noStrike" cap="none" normalizeH="0" baseline="0" smtClean="0">
                          <a:ln>
                            <a:noFill/>
                          </a:ln>
                          <a:solidFill>
                            <a:schemeClr val="tx1"/>
                          </a:solidFill>
                          <a:effectLst/>
                          <a:latin typeface="Calibri" pitchFamily="34" charset="0"/>
                        </a:rPr>
                        <a:t>Utility services?</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5363" name="AutoShape 259"/>
          <p:cNvSpPr>
            <a:spLocks noChangeArrowheads="1"/>
          </p:cNvSpPr>
          <p:nvPr/>
        </p:nvSpPr>
        <p:spPr bwMode="auto">
          <a:xfrm>
            <a:off x="3568700" y="5540375"/>
            <a:ext cx="850900" cy="241300"/>
          </a:xfrm>
          <a:prstGeom prst="downArrow">
            <a:avLst>
              <a:gd name="adj1" fmla="val 55972"/>
              <a:gd name="adj2" fmla="val 4605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n-US" sz="1600">
              <a:latin typeface="Tahoma" pitchFamily="34" charset="0"/>
              <a:cs typeface="Arial" charset="0"/>
            </a:endParaRPr>
          </a:p>
        </p:txBody>
      </p:sp>
      <p:sp>
        <p:nvSpPr>
          <p:cNvPr id="175364" name="AutoShape 260"/>
          <p:cNvSpPr>
            <a:spLocks noChangeArrowheads="1"/>
          </p:cNvSpPr>
          <p:nvPr/>
        </p:nvSpPr>
        <p:spPr bwMode="auto">
          <a:xfrm>
            <a:off x="5259388" y="5541963"/>
            <a:ext cx="850900" cy="241300"/>
          </a:xfrm>
          <a:prstGeom prst="downArrow">
            <a:avLst>
              <a:gd name="adj1" fmla="val 55972"/>
              <a:gd name="adj2" fmla="val 4605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n-US" sz="1600">
              <a:latin typeface="Tahoma" pitchFamily="34" charset="0"/>
              <a:cs typeface="Arial" charset="0"/>
            </a:endParaRPr>
          </a:p>
        </p:txBody>
      </p:sp>
      <p:sp>
        <p:nvSpPr>
          <p:cNvPr id="175365" name="AutoShape 261"/>
          <p:cNvSpPr>
            <a:spLocks noChangeArrowheads="1"/>
          </p:cNvSpPr>
          <p:nvPr/>
        </p:nvSpPr>
        <p:spPr bwMode="auto">
          <a:xfrm>
            <a:off x="7075488" y="5529263"/>
            <a:ext cx="850900" cy="241300"/>
          </a:xfrm>
          <a:prstGeom prst="downArrow">
            <a:avLst>
              <a:gd name="adj1" fmla="val 55972"/>
              <a:gd name="adj2" fmla="val 4605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anchor="ctr"/>
          <a:lstStyle/>
          <a:p>
            <a:pPr>
              <a:defRPr/>
            </a:pPr>
            <a:endParaRPr lang="en-US" sz="1600">
              <a:latin typeface="Tahoma" pitchFamily="34" charset="0"/>
              <a:cs typeface="Arial" charset="0"/>
            </a:endParaRPr>
          </a:p>
        </p:txBody>
      </p:sp>
      <p:sp>
        <p:nvSpPr>
          <p:cNvPr id="63539" name="Rectangle 2"/>
          <p:cNvSpPr>
            <a:spLocks/>
          </p:cNvSpPr>
          <p:nvPr/>
        </p:nvSpPr>
        <p:spPr bwMode="auto">
          <a:xfrm>
            <a:off x="187325" y="87313"/>
            <a:ext cx="8255000" cy="758825"/>
          </a:xfrm>
          <a:prstGeom prst="rect">
            <a:avLst/>
          </a:prstGeom>
          <a:noFill/>
          <a:ln w="9525">
            <a:noFill/>
            <a:miter lim="800000"/>
            <a:headEnd/>
            <a:tailEnd/>
          </a:ln>
        </p:spPr>
        <p:txBody>
          <a:bodyPr/>
          <a:lstStyle/>
          <a:p>
            <a:pPr eaLnBrk="0" hangingPunct="0"/>
            <a:r>
              <a:rPr lang="de-CH" sz="2800">
                <a:solidFill>
                  <a:schemeClr val="bg1"/>
                </a:solidFill>
                <a:latin typeface="Tahoma" pitchFamily="34" charset="0"/>
                <a:cs typeface="Tahoma" pitchFamily="34" charset="0"/>
              </a:rPr>
              <a:t>FTTH ECONOMICS: Public-Private  GEOGRAPHICAL SEGMENTATION</a:t>
            </a:r>
            <a:endParaRPr lang="en-US" sz="2800">
              <a:solidFill>
                <a:schemeClr val="bg1"/>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5366"/>
                                        </p:tgtEl>
                                        <p:attrNameLst>
                                          <p:attrName>style.visibility</p:attrName>
                                        </p:attrNameLst>
                                      </p:cBhvr>
                                      <p:to>
                                        <p:strVal val="visible"/>
                                      </p:to>
                                    </p:set>
                                    <p:animEffect transition="in" filter="blinds(horizontal)">
                                      <p:cBhvr>
                                        <p:cTn id="7" dur="500"/>
                                        <p:tgtEl>
                                          <p:spTgt spid="1753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5363"/>
                                        </p:tgtEl>
                                        <p:attrNameLst>
                                          <p:attrName>style.visibility</p:attrName>
                                        </p:attrNameLst>
                                      </p:cBhvr>
                                      <p:to>
                                        <p:strVal val="visible"/>
                                      </p:to>
                                    </p:set>
                                    <p:animEffect transition="in" filter="blinds(horizontal)">
                                      <p:cBhvr>
                                        <p:cTn id="10" dur="500"/>
                                        <p:tgtEl>
                                          <p:spTgt spid="17536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5364"/>
                                        </p:tgtEl>
                                        <p:attrNameLst>
                                          <p:attrName>style.visibility</p:attrName>
                                        </p:attrNameLst>
                                      </p:cBhvr>
                                      <p:to>
                                        <p:strVal val="visible"/>
                                      </p:to>
                                    </p:set>
                                    <p:animEffect transition="in" filter="blinds(horizontal)">
                                      <p:cBhvr>
                                        <p:cTn id="13" dur="500"/>
                                        <p:tgtEl>
                                          <p:spTgt spid="1753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5365"/>
                                        </p:tgtEl>
                                        <p:attrNameLst>
                                          <p:attrName>style.visibility</p:attrName>
                                        </p:attrNameLst>
                                      </p:cBhvr>
                                      <p:to>
                                        <p:strVal val="visible"/>
                                      </p:to>
                                    </p:set>
                                    <p:animEffect transition="in" filter="blinds(horizontal)">
                                      <p:cBhvr>
                                        <p:cTn id="16" dur="500"/>
                                        <p:tgtEl>
                                          <p:spTgt spid="17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63" grpId="0" animBg="1"/>
      <p:bldP spid="175364" grpId="0" animBg="1"/>
      <p:bldP spid="1753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b="1" smtClean="0">
                <a:solidFill>
                  <a:schemeClr val="bg1"/>
                </a:solidFill>
              </a:rPr>
              <a:t>MENA FTTH Homes Passed indicators</a:t>
            </a:r>
            <a:r>
              <a:rPr lang="en-US" sz="4000" b="1" smtClean="0">
                <a:solidFill>
                  <a:schemeClr val="bg1"/>
                </a:solidFill>
              </a:rPr>
              <a:t> </a:t>
            </a:r>
            <a:endParaRPr lang="fr-FR" sz="4000" smtClean="0"/>
          </a:p>
        </p:txBody>
      </p:sp>
      <p:graphicFrame>
        <p:nvGraphicFramePr>
          <p:cNvPr id="65642" name="Group 106"/>
          <p:cNvGraphicFramePr>
            <a:graphicFrameLocks noGrp="1"/>
          </p:cNvGraphicFramePr>
          <p:nvPr/>
        </p:nvGraphicFramePr>
        <p:xfrm>
          <a:off x="304800" y="1752600"/>
          <a:ext cx="8181975" cy="4491038"/>
        </p:xfrm>
        <a:graphic>
          <a:graphicData uri="http://schemas.openxmlformats.org/drawingml/2006/table">
            <a:tbl>
              <a:tblPr/>
              <a:tblGrid>
                <a:gridCol w="1762125"/>
                <a:gridCol w="2139950"/>
                <a:gridCol w="2139950"/>
                <a:gridCol w="2139950"/>
              </a:tblGrid>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Country</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2010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2011</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Y-o-Y Growth</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rPr>
                        <a:t>The Gulf Countries: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Bahrain</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7.9</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10.1</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27%</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Kuwait</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65.0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80.7</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24%</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Oman</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7.7</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10.1</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31%</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Qatar</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13.3</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77.7</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486%</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Saudi Arabia</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29.5</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115.2</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290%</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UAE</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985.7</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1,186.8</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20%</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rPr>
                        <a:t>African Countries: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Algeria</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3.0</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20.0</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567%</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Egypt</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55.3</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57.3</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4%</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Morocco</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0.1</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0.1</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67%</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South Africa</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19.5</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23.8</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22%</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Tunisia</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3.2</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5.0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56%</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rPr>
                        <a:t>The Levant Countries:</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Iran</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0.0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0.0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0%</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Iraq</a:t>
                      </a:r>
                      <a:endParaRPr kumimoji="0" lang="en-US" sz="1200" b="1" i="0" u="none" strike="noStrike" cap="none" normalizeH="0" baseline="0" smtClean="0">
                        <a:ln>
                          <a:noFill/>
                        </a:ln>
                        <a:solidFill>
                          <a:srgbClr val="FF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2.5</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Calibri" pitchFamily="34" charset="0"/>
                        </a:rPr>
                        <a:t>8.0</a:t>
                      </a:r>
                      <a:endParaRPr kumimoji="0" lang="en-US" sz="1200" b="1" i="0" u="none" strike="noStrike" cap="none" normalizeH="0" baseline="0" smtClean="0">
                        <a:ln>
                          <a:noFill/>
                        </a:ln>
                        <a:solidFill>
                          <a:srgbClr val="FF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rebuchet MS" pitchFamily="34" charset="0"/>
                          <a:cs typeface="Times New Roman" pitchFamily="18" charset="0"/>
                        </a:rPr>
                        <a:t>220%</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Jordan </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2.0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2.6</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32%</a:t>
                      </a:r>
                    </a:p>
                  </a:txBody>
                  <a:tcPr marL="68580" marR="68580" marT="0" marB="0" horzOverflow="overflow">
                    <a:lnL>
                      <a:noFill/>
                    </a:lnL>
                    <a:lnR>
                      <a:noFill/>
                    </a:lnR>
                    <a:lnT>
                      <a:noFill/>
                    </a:lnT>
                    <a:lnB>
                      <a:noFill/>
                    </a:lnB>
                    <a:lnTlToBr>
                      <a:noFill/>
                    </a:lnTlToBr>
                    <a:lnBlToTr>
                      <a:noFill/>
                    </a:lnBlToTr>
                    <a:solidFill>
                      <a:srgbClr val="D9D9D9"/>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Lebanon</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4.7</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5.0</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6%</a:t>
                      </a: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Syria</a:t>
                      </a:r>
                      <a:endParaRPr kumimoji="0" lang="en-US" sz="1200" b="1"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0.8</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rPr>
                        <a:t>1.2</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cs typeface="Times New Roman" pitchFamily="18" charset="0"/>
                        </a:rPr>
                        <a:t>50%</a:t>
                      </a:r>
                    </a:p>
                  </a:txBody>
                  <a:tcPr marL="68580" marR="68580" marT="0" marB="0" horzOverflow="overflow">
                    <a:lnL>
                      <a:noFill/>
                    </a:lnL>
                    <a:lnR>
                      <a:noFill/>
                    </a:lnR>
                    <a:lnT>
                      <a:noFill/>
                    </a:lnT>
                    <a:lnB>
                      <a:noFill/>
                    </a:lnB>
                    <a:lnTlToBr>
                      <a:noFill/>
                    </a:lnTlToBr>
                    <a:lnBlToTr>
                      <a:noFill/>
                    </a:lnBlToTr>
                    <a:solidFill>
                      <a:srgbClr val="D9D9D9"/>
                    </a:solidFill>
                  </a:tcPr>
                </a:tc>
              </a:tr>
              <a:tr h="136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Trebuchet MS" pitchFamily="34" charset="0"/>
                        <a:ea typeface="Times New Roman" pitchFamily="18" charset="0"/>
                        <a:cs typeface="Helvetica"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rPr>
                        <a:t>Overall</a:t>
                      </a:r>
                      <a:endParaRPr kumimoji="0" lang="en-US" sz="1200" b="0" i="0" u="none" strike="noStrike" cap="none" normalizeH="0" baseline="0" smtClean="0">
                        <a:ln>
                          <a:noFill/>
                        </a:ln>
                        <a:solidFill>
                          <a:srgbClr val="000000"/>
                        </a:solidFill>
                        <a:effectLst/>
                        <a:latin typeface="Trebuchet MS" pitchFamily="34" charset="0"/>
                        <a:ea typeface="Times New Roman" pitchFamily="18" charset="0"/>
                        <a:cs typeface="Trebuchet MS" pitchFamily="34"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rPr>
                        <a:t>1,200.2</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rPr>
                        <a:t>1,603.7</a:t>
                      </a:r>
                      <a:endParaRPr kumimoji="0" lang="en-US" sz="1200" b="1" i="0" u="none" strike="noStrike" cap="none" normalizeH="0" baseline="0" smtClean="0">
                        <a:ln>
                          <a:noFill/>
                        </a:ln>
                        <a:solidFill>
                          <a:srgbClr val="000000"/>
                        </a:solidFill>
                        <a:effectLst/>
                        <a:latin typeface="Trebuchet MS"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cs typeface="Times New Roman" pitchFamily="18" charset="0"/>
                        </a:rPr>
                        <a:t>34%</a:t>
                      </a:r>
                    </a:p>
                  </a:txBody>
                  <a:tcPr marL="68580" marR="68580" marT="0" marB="0" horzOverflow="overflow">
                    <a:lnL>
                      <a:noFill/>
                    </a:lnL>
                    <a:lnR>
                      <a:noFill/>
                    </a:lnR>
                    <a:lnT>
                      <a:noFill/>
                    </a:lnT>
                    <a:lnB>
                      <a:noFill/>
                    </a:lnB>
                    <a:lnTlToBr>
                      <a:noFill/>
                    </a:lnTlToBr>
                    <a:lnBlToTr>
                      <a:noFill/>
                    </a:lnBlToTr>
                    <a:solidFill>
                      <a:srgbClr val="D9D9D9"/>
                    </a:solidFill>
                  </a:tcPr>
                </a:tc>
              </a:tr>
            </a:tbl>
          </a:graphicData>
        </a:graphic>
      </p:graphicFrame>
      <p:sp>
        <p:nvSpPr>
          <p:cNvPr id="65635" name="TextBox 6"/>
          <p:cNvSpPr txBox="1">
            <a:spLocks noChangeArrowheads="1"/>
          </p:cNvSpPr>
          <p:nvPr/>
        </p:nvSpPr>
        <p:spPr bwMode="auto">
          <a:xfrm>
            <a:off x="1447800" y="1219200"/>
            <a:ext cx="6134100" cy="366713"/>
          </a:xfrm>
          <a:prstGeom prst="rect">
            <a:avLst/>
          </a:prstGeom>
          <a:noFill/>
          <a:ln w="9525">
            <a:noFill/>
            <a:miter lim="800000"/>
            <a:headEnd/>
            <a:tailEnd/>
          </a:ln>
        </p:spPr>
        <p:txBody>
          <a:bodyPr>
            <a:spAutoFit/>
          </a:bodyPr>
          <a:lstStyle/>
          <a:p>
            <a:pPr algn="ctr"/>
            <a:r>
              <a:rPr lang="en-US" b="1">
                <a:latin typeface="Calibri" pitchFamily="34" charset="0"/>
              </a:rPr>
              <a:t>NUMBER OF HOMES PASSED BY FTTH/B,  2010-2011  (000)</a:t>
            </a:r>
          </a:p>
        </p:txBody>
      </p:sp>
      <p:pic>
        <p:nvPicPr>
          <p:cNvPr id="65636" name="Picture 8"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65637" name="TextBox 9"/>
          <p:cNvSpPr txBox="1">
            <a:spLocks noChangeArrowheads="1"/>
          </p:cNvSpPr>
          <p:nvPr/>
        </p:nvSpPr>
        <p:spPr bwMode="auto">
          <a:xfrm>
            <a:off x="4495800" y="5867400"/>
            <a:ext cx="3411538" cy="179388"/>
          </a:xfrm>
          <a:prstGeom prst="rect">
            <a:avLst/>
          </a:prstGeom>
          <a:noFill/>
          <a:ln w="9525">
            <a:noFill/>
            <a:miter lim="800000"/>
            <a:headEnd/>
            <a:tailEnd/>
          </a:ln>
        </p:spPr>
        <p:txBody>
          <a:bodyPr lIns="91432" tIns="45716" rIns="91432" bIns="45716">
            <a:spAutoFit/>
          </a:bodyPr>
          <a:lstStyle/>
          <a:p>
            <a:pPr>
              <a:lnSpc>
                <a:spcPts val="600"/>
              </a:lnSpc>
            </a:pPr>
            <a:r>
              <a:rPr lang="en-US" sz="1000">
                <a:latin typeface="Calibri" pitchFamily="34" charset="0"/>
              </a:rPr>
              <a:t>Source: Pyramid Research, based on operator data</a:t>
            </a:r>
          </a:p>
        </p:txBody>
      </p:sp>
      <p:sp>
        <p:nvSpPr>
          <p:cNvPr id="65638" name="TextBox 10"/>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6"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66562" name="TextBox 8"/>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sp>
        <p:nvSpPr>
          <p:cNvPr id="66563" name="Rectangle 3"/>
          <p:cNvSpPr>
            <a:spLocks noChangeArrowheads="1"/>
          </p:cNvSpPr>
          <p:nvPr/>
        </p:nvSpPr>
        <p:spPr bwMode="auto">
          <a:xfrm>
            <a:off x="304800" y="304800"/>
            <a:ext cx="8839200" cy="708025"/>
          </a:xfrm>
          <a:prstGeom prst="rect">
            <a:avLst/>
          </a:prstGeom>
          <a:noFill/>
          <a:ln w="9525">
            <a:noFill/>
            <a:miter lim="800000"/>
            <a:headEnd/>
            <a:tailEnd/>
          </a:ln>
        </p:spPr>
        <p:txBody>
          <a:bodyPr>
            <a:spAutoFit/>
          </a:bodyPr>
          <a:lstStyle/>
          <a:p>
            <a:pPr marL="347663" indent="-347663">
              <a:buClr>
                <a:srgbClr val="AEBD00"/>
              </a:buClr>
            </a:pPr>
            <a:r>
              <a:rPr lang="en-US" sz="4000" b="1">
                <a:solidFill>
                  <a:schemeClr val="bg1"/>
                </a:solidFill>
                <a:latin typeface="Calibri" pitchFamily="34" charset="0"/>
              </a:rPr>
              <a:t>Opportunities: FTTH Homes subscribed</a:t>
            </a:r>
          </a:p>
        </p:txBody>
      </p:sp>
      <p:graphicFrame>
        <p:nvGraphicFramePr>
          <p:cNvPr id="8" name="Chart 7"/>
          <p:cNvGraphicFramePr/>
          <p:nvPr/>
        </p:nvGraphicFramePr>
        <p:xfrm>
          <a:off x="4267200" y="2286000"/>
          <a:ext cx="57150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66565" name="TextBox 1"/>
          <p:cNvSpPr txBox="1">
            <a:spLocks noChangeArrowheads="1"/>
          </p:cNvSpPr>
          <p:nvPr/>
        </p:nvSpPr>
        <p:spPr bwMode="auto">
          <a:xfrm>
            <a:off x="5257800" y="1676400"/>
            <a:ext cx="3124200" cy="914400"/>
          </a:xfrm>
          <a:prstGeom prst="rect">
            <a:avLst/>
          </a:prstGeom>
          <a:noFill/>
          <a:ln w="9525">
            <a:noFill/>
            <a:miter lim="800000"/>
            <a:headEnd/>
            <a:tailEnd/>
          </a:ln>
        </p:spPr>
        <p:txBody>
          <a:bodyPr wrap="none"/>
          <a:lstStyle/>
          <a:p>
            <a:r>
              <a:rPr lang="fr-FR" sz="3200">
                <a:latin typeface="Calibri" pitchFamily="34" charset="0"/>
              </a:rPr>
              <a:t>32% average take rate</a:t>
            </a:r>
          </a:p>
        </p:txBody>
      </p:sp>
      <p:graphicFrame>
        <p:nvGraphicFramePr>
          <p:cNvPr id="24653" name="Group 77"/>
          <p:cNvGraphicFramePr>
            <a:graphicFrameLocks noGrp="1"/>
          </p:cNvGraphicFramePr>
          <p:nvPr/>
        </p:nvGraphicFramePr>
        <p:xfrm>
          <a:off x="304800" y="1524000"/>
          <a:ext cx="4648200" cy="4468813"/>
        </p:xfrm>
        <a:graphic>
          <a:graphicData uri="http://schemas.openxmlformats.org/drawingml/2006/table">
            <a:tbl>
              <a:tblPr/>
              <a:tblGrid>
                <a:gridCol w="1012825"/>
                <a:gridCol w="1536700"/>
                <a:gridCol w="1206500"/>
                <a:gridCol w="892175"/>
              </a:tblGrid>
              <a:tr h="677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COUNTRIES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NUMBER OF HOMES PASSED BY FTTH/B 2011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FTTH/B SUBSCRIBERS 2011 (000)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TAKE RATE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UAE</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1,186.80</a:t>
                      </a:r>
                    </a:p>
                  </a:txBody>
                  <a:tcPr marL="0" marR="0" marT="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445.2</a:t>
                      </a:r>
                    </a:p>
                  </a:txBody>
                  <a:tcPr marL="0" marR="0" marT="0"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38735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rebuchet MS" pitchFamily="34" charset="0"/>
                        </a:rPr>
                        <a:t>Saudi Arabia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rebuchet MS" pitchFamily="34" charset="0"/>
                        </a:rPr>
                        <a:t>115.2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rebuchet MS" pitchFamily="34" charset="0"/>
                        </a:rPr>
                        <a:t>35.4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Kuwait</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80.7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5.4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Qatar</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77.7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6.1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Egypt</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57.3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Algeria</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Bahrain</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31%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Oman</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Iraq</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Tunisia</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Lebanon</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Jordan </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23%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Syria</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Morocco</a:t>
                      </a:r>
                      <a:r>
                        <a:rPr kumimoji="0" lang="en-US" sz="1400" b="1" i="0" u="none" strike="noStrike" cap="none" normalizeH="0" baseline="0" smtClean="0">
                          <a:ln>
                            <a:noFill/>
                          </a:ln>
                          <a:solidFill>
                            <a:srgbClr val="000000"/>
                          </a:solidFill>
                          <a:effectLst/>
                          <a:latin typeface="Trebuchet MS" pitchFamily="34" charset="0"/>
                        </a:rPr>
                        <a:t> </a:t>
                      </a:r>
                      <a:r>
                        <a:rPr kumimoji="0" lang="en-US" sz="1400" b="1" i="0" u="none" strike="noStrike" cap="none" normalizeH="0" baseline="0" smtClean="0">
                          <a:ln>
                            <a:noFill/>
                          </a:ln>
                          <a:solidFill>
                            <a:srgbClr val="292929"/>
                          </a:solidFill>
                          <a:effectLst/>
                          <a:latin typeface="Trebuchet MS" pitchFamily="34" charset="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292929"/>
                          </a:solidFill>
                          <a:effectLst/>
                          <a:latin typeface="Trebuchet MS" pitchFamily="34" charset="0"/>
                        </a:rPr>
                        <a:t>0.1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rPr>
                        <a:t>100%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CC0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81" name="Object 89"/>
          <p:cNvGraphicFramePr>
            <a:graphicFrameLocks noGrp="1" noChangeAspect="1"/>
          </p:cNvGraphicFramePr>
          <p:nvPr>
            <p:ph idx="4294967295"/>
          </p:nvPr>
        </p:nvGraphicFramePr>
        <p:xfrm>
          <a:off x="849313" y="3944938"/>
          <a:ext cx="2351087" cy="2187575"/>
        </p:xfrm>
        <a:graphic>
          <a:graphicData uri="http://schemas.openxmlformats.org/presentationml/2006/ole">
            <p:oleObj spid="_x0000_s59481" r:id="rId4" imgW="2231329" imgH="2078916" progId="Excel.Sheet.8">
              <p:embed/>
            </p:oleObj>
          </a:graphicData>
        </a:graphic>
      </p:graphicFrame>
      <p:sp>
        <p:nvSpPr>
          <p:cNvPr id="136283" name="Text Box 91"/>
          <p:cNvSpPr txBox="1">
            <a:spLocks noChangeArrowheads="1"/>
          </p:cNvSpPr>
          <p:nvPr/>
        </p:nvSpPr>
        <p:spPr bwMode="auto">
          <a:xfrm>
            <a:off x="1663700" y="4724400"/>
            <a:ext cx="647700" cy="49530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4938" algn="l"/>
              </a:tabLst>
              <a:defRPr/>
            </a:pPr>
            <a:r>
              <a:rPr lang="en-US" b="1">
                <a:solidFill>
                  <a:schemeClr val="bg1"/>
                </a:solidFill>
                <a:latin typeface="Tahoma" pitchFamily="34" charset="0"/>
                <a:cs typeface="Arial" charset="0"/>
              </a:rPr>
              <a:t>70% FTTB</a:t>
            </a:r>
          </a:p>
        </p:txBody>
      </p:sp>
      <p:sp>
        <p:nvSpPr>
          <p:cNvPr id="136284" name="Text Box 92"/>
          <p:cNvSpPr txBox="1">
            <a:spLocks noChangeArrowheads="1"/>
          </p:cNvSpPr>
          <p:nvPr/>
        </p:nvSpPr>
        <p:spPr bwMode="auto">
          <a:xfrm>
            <a:off x="1663700" y="5411788"/>
            <a:ext cx="647700" cy="49530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4938" algn="l"/>
              </a:tabLst>
              <a:defRPr/>
            </a:pPr>
            <a:r>
              <a:rPr lang="en-US" b="1">
                <a:solidFill>
                  <a:schemeClr val="bg1"/>
                </a:solidFill>
                <a:latin typeface="Tahoma" pitchFamily="34" charset="0"/>
                <a:cs typeface="Arial" charset="0"/>
              </a:rPr>
              <a:t>30% FTTH</a:t>
            </a:r>
          </a:p>
        </p:txBody>
      </p:sp>
      <p:sp>
        <p:nvSpPr>
          <p:cNvPr id="136285" name="Text Box 93"/>
          <p:cNvSpPr txBox="1">
            <a:spLocks noChangeArrowheads="1"/>
          </p:cNvSpPr>
          <p:nvPr/>
        </p:nvSpPr>
        <p:spPr bwMode="auto">
          <a:xfrm>
            <a:off x="1087438" y="3724275"/>
            <a:ext cx="1800225" cy="747713"/>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6170" algn="l"/>
              </a:tabLst>
              <a:defRPr/>
            </a:pPr>
            <a:r>
              <a:rPr lang="en-US" b="1" dirty="0">
                <a:latin typeface="Tahoma" pitchFamily="34" charset="0"/>
                <a:cs typeface="Arial" pitchFamily="34" charset="0"/>
              </a:rPr>
              <a:t>Main architecture deployed</a:t>
            </a:r>
          </a:p>
        </p:txBody>
      </p:sp>
      <p:pic>
        <p:nvPicPr>
          <p:cNvPr id="59485" name="Picture 94"/>
          <p:cNvPicPr>
            <a:picLocks noChangeAspect="1" noChangeArrowheads="1"/>
          </p:cNvPicPr>
          <p:nvPr/>
        </p:nvPicPr>
        <p:blipFill>
          <a:blip r:embed="rId5"/>
          <a:srcRect/>
          <a:stretch>
            <a:fillRect/>
          </a:stretch>
        </p:blipFill>
        <p:spPr bwMode="auto">
          <a:xfrm>
            <a:off x="2989263" y="4005263"/>
            <a:ext cx="2519362" cy="2376487"/>
          </a:xfrm>
          <a:prstGeom prst="rect">
            <a:avLst/>
          </a:prstGeom>
          <a:noFill/>
          <a:ln w="19050" algn="ctr">
            <a:noFill/>
            <a:miter lim="800000"/>
            <a:headEnd/>
            <a:tailEnd/>
          </a:ln>
        </p:spPr>
      </p:pic>
      <p:sp>
        <p:nvSpPr>
          <p:cNvPr id="136287" name="Text Box 95"/>
          <p:cNvSpPr txBox="1">
            <a:spLocks noChangeArrowheads="1"/>
          </p:cNvSpPr>
          <p:nvPr/>
        </p:nvSpPr>
        <p:spPr bwMode="auto">
          <a:xfrm>
            <a:off x="3505200" y="3886200"/>
            <a:ext cx="1512888" cy="49530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6170" algn="l"/>
              </a:tabLst>
              <a:defRPr/>
            </a:pPr>
            <a:r>
              <a:rPr lang="en-US" b="1">
                <a:latin typeface="Tahoma" pitchFamily="34" charset="0"/>
                <a:cs typeface="Arial" pitchFamily="34" charset="0"/>
              </a:rPr>
              <a:t>Dwellings deployed</a:t>
            </a:r>
          </a:p>
        </p:txBody>
      </p:sp>
      <p:sp>
        <p:nvSpPr>
          <p:cNvPr id="136288" name="Text Box 96"/>
          <p:cNvSpPr txBox="1">
            <a:spLocks noChangeArrowheads="1"/>
          </p:cNvSpPr>
          <p:nvPr/>
        </p:nvSpPr>
        <p:spPr bwMode="auto">
          <a:xfrm>
            <a:off x="3925888" y="4437063"/>
            <a:ext cx="647700" cy="49530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4938" algn="l"/>
              </a:tabLst>
              <a:defRPr/>
            </a:pPr>
            <a:r>
              <a:rPr lang="en-US" b="1">
                <a:solidFill>
                  <a:schemeClr val="bg1"/>
                </a:solidFill>
                <a:latin typeface="Tahoma" pitchFamily="34" charset="0"/>
                <a:cs typeface="Arial" charset="0"/>
              </a:rPr>
              <a:t>30% SDU</a:t>
            </a:r>
          </a:p>
        </p:txBody>
      </p:sp>
      <p:sp>
        <p:nvSpPr>
          <p:cNvPr id="136289" name="Text Box 97"/>
          <p:cNvSpPr txBox="1">
            <a:spLocks noChangeArrowheads="1"/>
          </p:cNvSpPr>
          <p:nvPr/>
        </p:nvSpPr>
        <p:spPr bwMode="auto">
          <a:xfrm>
            <a:off x="3924300" y="5300663"/>
            <a:ext cx="647700" cy="49530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eaLnBrk="0" hangingPunct="0">
              <a:lnSpc>
                <a:spcPct val="90000"/>
              </a:lnSpc>
              <a:spcBef>
                <a:spcPct val="50000"/>
              </a:spcBef>
              <a:spcAft>
                <a:spcPts val="1200"/>
              </a:spcAft>
              <a:buClr>
                <a:schemeClr val="bg1"/>
              </a:buClr>
              <a:tabLst>
                <a:tab pos="3944938" algn="l"/>
              </a:tabLst>
              <a:defRPr/>
            </a:pPr>
            <a:r>
              <a:rPr lang="en-US" b="1">
                <a:solidFill>
                  <a:schemeClr val="bg1"/>
                </a:solidFill>
                <a:latin typeface="Tahoma" pitchFamily="34" charset="0"/>
                <a:cs typeface="Arial" charset="0"/>
              </a:rPr>
              <a:t>70% MDU</a:t>
            </a:r>
          </a:p>
        </p:txBody>
      </p:sp>
      <p:sp>
        <p:nvSpPr>
          <p:cNvPr id="136295" name="Text Box 103"/>
          <p:cNvSpPr txBox="1">
            <a:spLocks noChangeArrowheads="1"/>
          </p:cNvSpPr>
          <p:nvPr/>
        </p:nvSpPr>
        <p:spPr bwMode="auto">
          <a:xfrm>
            <a:off x="468313" y="6165850"/>
            <a:ext cx="3455987" cy="166688"/>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eaLnBrk="0" hangingPunct="0">
              <a:lnSpc>
                <a:spcPct val="90000"/>
              </a:lnSpc>
              <a:spcBef>
                <a:spcPct val="50000"/>
              </a:spcBef>
              <a:spcAft>
                <a:spcPts val="1200"/>
              </a:spcAft>
              <a:buClr>
                <a:schemeClr val="bg1"/>
              </a:buClr>
              <a:tabLst>
                <a:tab pos="3944938" algn="l"/>
              </a:tabLst>
              <a:defRPr/>
            </a:pPr>
            <a:r>
              <a:rPr lang="en-US" sz="1200">
                <a:latin typeface="Tahoma" pitchFamily="34" charset="0"/>
                <a:cs typeface="Arial" charset="0"/>
              </a:rPr>
              <a:t>Source: FTTH Council </a:t>
            </a:r>
          </a:p>
        </p:txBody>
      </p:sp>
      <p:sp>
        <p:nvSpPr>
          <p:cNvPr id="59490" name="Rectangle 104"/>
          <p:cNvSpPr>
            <a:spLocks noGrp="1"/>
          </p:cNvSpPr>
          <p:nvPr>
            <p:ph type="title" idx="4294967295"/>
          </p:nvPr>
        </p:nvSpPr>
        <p:spPr>
          <a:xfrm>
            <a:off x="457200" y="274638"/>
            <a:ext cx="8229600" cy="1143000"/>
          </a:xfrm>
        </p:spPr>
        <p:txBody>
          <a:bodyPr lIns="91432" tIns="45716" rIns="91432" bIns="45716" anchor="t"/>
          <a:lstStyle/>
          <a:p>
            <a:pPr eaLnBrk="1" hangingPunct="1"/>
            <a:r>
              <a:rPr lang="en-US" sz="3200" b="1" smtClean="0">
                <a:solidFill>
                  <a:schemeClr val="bg1"/>
                </a:solidFill>
              </a:rPr>
              <a:t>MENA dynamics</a:t>
            </a:r>
          </a:p>
        </p:txBody>
      </p:sp>
      <p:pic>
        <p:nvPicPr>
          <p:cNvPr id="59491" name="Picture 103"/>
          <p:cNvPicPr>
            <a:picLocks noChangeAspect="1" noChangeArrowheads="1"/>
          </p:cNvPicPr>
          <p:nvPr/>
        </p:nvPicPr>
        <p:blipFill>
          <a:blip r:embed="rId6"/>
          <a:srcRect/>
          <a:stretch>
            <a:fillRect/>
          </a:stretch>
        </p:blipFill>
        <p:spPr bwMode="auto">
          <a:xfrm>
            <a:off x="685800" y="1371600"/>
            <a:ext cx="7924800" cy="2185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1533525" y="1057275"/>
            <a:ext cx="1790700" cy="5184775"/>
          </a:xfrm>
          <a:prstGeom prst="rect">
            <a:avLst/>
          </a:prstGeom>
          <a:solidFill>
            <a:srgbClr val="FFCC99">
              <a:alpha val="59999"/>
            </a:srgbClr>
          </a:solidFill>
          <a:ln w="19050" algn="ctr">
            <a:noFill/>
            <a:miter lim="800000"/>
            <a:headEnd/>
            <a:tailEnd/>
          </a:ln>
        </p:spPr>
        <p:txBody>
          <a:bodyPr lIns="0" tIns="0" rIns="0" bIns="0"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1200">
              <a:latin typeface="Tahoma" pitchFamily="34" charset="0"/>
              <a:cs typeface="Arial" charset="0"/>
            </a:endParaRPr>
          </a:p>
        </p:txBody>
      </p:sp>
      <p:sp>
        <p:nvSpPr>
          <p:cNvPr id="70658" name="Rectangle 3"/>
          <p:cNvSpPr>
            <a:spLocks noChangeArrowheads="1"/>
          </p:cNvSpPr>
          <p:nvPr/>
        </p:nvSpPr>
        <p:spPr bwMode="auto">
          <a:xfrm>
            <a:off x="3346450" y="3535363"/>
            <a:ext cx="1806575" cy="220662"/>
          </a:xfrm>
          <a:prstGeom prst="rect">
            <a:avLst/>
          </a:prstGeom>
          <a:solidFill>
            <a:srgbClr val="FFFF99">
              <a:alpha val="59999"/>
            </a:srgbClr>
          </a:solidFill>
          <a:ln w="19050" algn="ctr">
            <a:noFill/>
            <a:miter lim="800000"/>
            <a:headEnd/>
            <a:tailEnd/>
          </a:ln>
        </p:spPr>
        <p:txBody>
          <a:bodyPr lIns="0" tIns="0" rIns="0" bIns="0" anchor="ctr">
            <a:spAutoFit/>
          </a:bodyPr>
          <a:lstStyle/>
          <a:p>
            <a:pPr algn="ctr" eaLnBrk="0" hangingPunct="0">
              <a:lnSpc>
                <a:spcPct val="90000"/>
              </a:lnSpc>
              <a:spcAft>
                <a:spcPts val="1200"/>
              </a:spcAft>
              <a:buClr>
                <a:schemeClr val="bg1"/>
              </a:buClr>
              <a:buFont typeface="Times New Roman" pitchFamily="18" charset="0"/>
              <a:buNone/>
            </a:pPr>
            <a:endParaRPr lang="en-US" sz="1200" b="1">
              <a:latin typeface="Tahoma" pitchFamily="34" charset="0"/>
              <a:cs typeface="Arial" charset="0"/>
            </a:endParaRPr>
          </a:p>
        </p:txBody>
      </p:sp>
      <p:sp>
        <p:nvSpPr>
          <p:cNvPr id="70659" name="Rectangle 5"/>
          <p:cNvSpPr>
            <a:spLocks noChangeArrowheads="1"/>
          </p:cNvSpPr>
          <p:nvPr/>
        </p:nvSpPr>
        <p:spPr bwMode="auto">
          <a:xfrm>
            <a:off x="7026275" y="3535363"/>
            <a:ext cx="1890713" cy="220662"/>
          </a:xfrm>
          <a:prstGeom prst="rect">
            <a:avLst/>
          </a:prstGeom>
          <a:solidFill>
            <a:srgbClr val="CCFFFF">
              <a:alpha val="59999"/>
            </a:srgbClr>
          </a:solidFill>
          <a:ln w="19050" algn="ctr">
            <a:noFill/>
            <a:miter lim="800000"/>
            <a:headEnd/>
            <a:tailEnd/>
          </a:ln>
        </p:spPr>
        <p:txBody>
          <a:bodyPr lIns="0" tIns="0" rIns="0" bIns="0" anchor="ctr">
            <a:spAutoFit/>
          </a:bodyPr>
          <a:lstStyle/>
          <a:p>
            <a:pPr algn="ctr" eaLnBrk="0" hangingPunct="0">
              <a:lnSpc>
                <a:spcPct val="90000"/>
              </a:lnSpc>
              <a:spcAft>
                <a:spcPts val="1200"/>
              </a:spcAft>
              <a:buClr>
                <a:schemeClr val="bg1"/>
              </a:buClr>
              <a:buFont typeface="Times New Roman" pitchFamily="18" charset="0"/>
              <a:buNone/>
            </a:pPr>
            <a:endParaRPr lang="en-US" sz="1200" b="1">
              <a:latin typeface="Tahoma" pitchFamily="34" charset="0"/>
              <a:cs typeface="Arial" charset="0"/>
            </a:endParaRPr>
          </a:p>
        </p:txBody>
      </p:sp>
      <p:sp>
        <p:nvSpPr>
          <p:cNvPr id="70660" name="Rectangle 2"/>
          <p:cNvSpPr>
            <a:spLocks noChangeArrowheads="1"/>
          </p:cNvSpPr>
          <p:nvPr/>
        </p:nvSpPr>
        <p:spPr bwMode="auto">
          <a:xfrm>
            <a:off x="381000" y="304800"/>
            <a:ext cx="8382000" cy="758825"/>
          </a:xfrm>
          <a:prstGeom prst="rect">
            <a:avLst/>
          </a:prstGeom>
          <a:noFill/>
          <a:ln w="9525">
            <a:noFill/>
            <a:miter lim="800000"/>
            <a:headEnd/>
            <a:tailEnd/>
          </a:ln>
        </p:spPr>
        <p:txBody>
          <a:bodyPr lIns="0" tIns="0" rIns="0" bIns="0" anchor="b"/>
          <a:lstStyle/>
          <a:p>
            <a:pPr eaLnBrk="0" hangingPunct="0"/>
            <a:r>
              <a:rPr lang="en-GB" sz="2800" b="1">
                <a:solidFill>
                  <a:schemeClr val="bg1"/>
                </a:solidFill>
                <a:cs typeface="Arial" charset="0"/>
              </a:rPr>
              <a:t>FTTH BUSINESS MODELS ALONG THE 3 LAYERS</a:t>
            </a:r>
            <a:r>
              <a:rPr lang="en-GB" sz="3200" b="1">
                <a:solidFill>
                  <a:schemeClr val="bg1"/>
                </a:solidFill>
                <a:cs typeface="Arial" charset="0"/>
              </a:rPr>
              <a:t> </a:t>
            </a:r>
            <a:endParaRPr lang="en-US" sz="3200">
              <a:solidFill>
                <a:schemeClr val="bg1"/>
              </a:solidFill>
              <a:cs typeface="Arial" charset="0"/>
            </a:endParaRPr>
          </a:p>
        </p:txBody>
      </p:sp>
      <p:sp>
        <p:nvSpPr>
          <p:cNvPr id="70661" name="Rectangle 10"/>
          <p:cNvSpPr>
            <a:spLocks noChangeArrowheads="1"/>
          </p:cNvSpPr>
          <p:nvPr/>
        </p:nvSpPr>
        <p:spPr bwMode="auto">
          <a:xfrm>
            <a:off x="7191375" y="2386013"/>
            <a:ext cx="1528763" cy="585787"/>
          </a:xfrm>
          <a:prstGeom prst="rect">
            <a:avLst/>
          </a:prstGeom>
          <a:solidFill>
            <a:srgbClr val="F03C91"/>
          </a:solidFill>
          <a:ln w="9525">
            <a:noFill/>
            <a:miter lim="800000"/>
            <a:headEnd/>
            <a:tailEnd/>
          </a:ln>
          <a:effectLst>
            <a:prstShdw prst="shdw17" dist="17961" dir="2700000">
              <a:srgbClr val="902457"/>
            </a:prstShdw>
          </a:effectLst>
        </p:spPr>
        <p:txBody>
          <a:bodyPr wrap="none" lIns="92075" tIns="46038" rIns="92075" bIns="46038" anchor="ctr"/>
          <a:lstStyle/>
          <a:p>
            <a:pPr algn="ctr" eaLnBrk="0" hangingPunct="0">
              <a:spcBef>
                <a:spcPct val="50000"/>
              </a:spcBef>
            </a:pPr>
            <a:r>
              <a:rPr lang="en-GB" sz="1200">
                <a:solidFill>
                  <a:srgbClr val="323232"/>
                </a:solidFill>
                <a:latin typeface="Tahoma" pitchFamily="34" charset="0"/>
                <a:cs typeface="Arial" charset="0"/>
              </a:rPr>
              <a:t>Network</a:t>
            </a:r>
            <a:br>
              <a:rPr lang="en-GB" sz="1200">
                <a:solidFill>
                  <a:srgbClr val="323232"/>
                </a:solidFill>
                <a:latin typeface="Tahoma" pitchFamily="34" charset="0"/>
                <a:cs typeface="Arial" charset="0"/>
              </a:rPr>
            </a:br>
            <a:r>
              <a:rPr lang="en-GB" sz="1200">
                <a:solidFill>
                  <a:srgbClr val="323232"/>
                </a:solidFill>
                <a:latin typeface="Tahoma" pitchFamily="34" charset="0"/>
                <a:cs typeface="Arial" charset="0"/>
              </a:rPr>
              <a:t>Operator</a:t>
            </a:r>
            <a:endParaRPr lang="en-GB" sz="900" i="1">
              <a:solidFill>
                <a:srgbClr val="323232"/>
              </a:solidFill>
              <a:latin typeface="Tahoma" pitchFamily="34" charset="0"/>
              <a:cs typeface="Arial" charset="0"/>
            </a:endParaRPr>
          </a:p>
        </p:txBody>
      </p:sp>
      <p:sp>
        <p:nvSpPr>
          <p:cNvPr id="70662" name="Rectangle 11"/>
          <p:cNvSpPr>
            <a:spLocks noChangeArrowheads="1"/>
          </p:cNvSpPr>
          <p:nvPr/>
        </p:nvSpPr>
        <p:spPr bwMode="auto">
          <a:xfrm>
            <a:off x="7191375" y="3017838"/>
            <a:ext cx="1528763" cy="585787"/>
          </a:xfrm>
          <a:prstGeom prst="rect">
            <a:avLst/>
          </a:prstGeom>
          <a:solidFill>
            <a:srgbClr val="00B9E1"/>
          </a:solidFill>
          <a:ln w="9525">
            <a:noFill/>
            <a:miter lim="800000"/>
            <a:headEnd/>
            <a:tailEnd/>
          </a:ln>
          <a:effectLst>
            <a:prstShdw prst="shdw17" dist="17961" dir="2700000">
              <a:srgbClr val="006F87"/>
            </a:prstShdw>
          </a:effectLst>
        </p:spPr>
        <p:txBody>
          <a:bodyPr wrap="none" lIns="92075" tIns="46038" rIns="92075" bIns="46038" anchor="ctr"/>
          <a:lstStyle/>
          <a:p>
            <a:pPr algn="ctr" eaLnBrk="0" hangingPunct="0">
              <a:spcBef>
                <a:spcPct val="50000"/>
              </a:spcBef>
            </a:pPr>
            <a:r>
              <a:rPr lang="en-GB" sz="1200">
                <a:solidFill>
                  <a:srgbClr val="323232"/>
                </a:solidFill>
                <a:latin typeface="Tahoma" pitchFamily="34" charset="0"/>
                <a:cs typeface="Arial" charset="0"/>
              </a:rPr>
              <a:t>Infrastructure</a:t>
            </a:r>
            <a:br>
              <a:rPr lang="en-GB" sz="1200">
                <a:solidFill>
                  <a:srgbClr val="323232"/>
                </a:solidFill>
                <a:latin typeface="Tahoma" pitchFamily="34" charset="0"/>
                <a:cs typeface="Arial" charset="0"/>
              </a:rPr>
            </a:br>
            <a:r>
              <a:rPr lang="en-GB" sz="1200">
                <a:solidFill>
                  <a:srgbClr val="323232"/>
                </a:solidFill>
                <a:latin typeface="Tahoma" pitchFamily="34" charset="0"/>
                <a:cs typeface="Arial" charset="0"/>
              </a:rPr>
              <a:t>Owner</a:t>
            </a:r>
            <a:endParaRPr lang="en-GB" sz="900" i="1">
              <a:solidFill>
                <a:srgbClr val="323232"/>
              </a:solidFill>
              <a:latin typeface="Tahoma" pitchFamily="34" charset="0"/>
              <a:cs typeface="Arial" charset="0"/>
            </a:endParaRPr>
          </a:p>
        </p:txBody>
      </p:sp>
      <p:sp>
        <p:nvSpPr>
          <p:cNvPr id="70663" name="Rectangle 17"/>
          <p:cNvSpPr>
            <a:spLocks noChangeArrowheads="1"/>
          </p:cNvSpPr>
          <p:nvPr/>
        </p:nvSpPr>
        <p:spPr bwMode="auto">
          <a:xfrm>
            <a:off x="7191375" y="1147763"/>
            <a:ext cx="1528763" cy="487362"/>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algn="ctr" eaLnBrk="0" hangingPunct="0">
              <a:spcBef>
                <a:spcPct val="50000"/>
              </a:spcBef>
            </a:pPr>
            <a:r>
              <a:rPr lang="en-GB" sz="1400">
                <a:solidFill>
                  <a:srgbClr val="323232"/>
                </a:solidFill>
                <a:latin typeface="Tahoma" pitchFamily="34" charset="0"/>
                <a:cs typeface="Arial" charset="0"/>
              </a:rPr>
              <a:t>Full separation</a:t>
            </a:r>
            <a:endParaRPr lang="en-GB" sz="1400">
              <a:solidFill>
                <a:schemeClr val="bg1"/>
              </a:solidFill>
              <a:latin typeface="Tahoma" pitchFamily="34" charset="0"/>
              <a:cs typeface="Arial" charset="0"/>
            </a:endParaRPr>
          </a:p>
        </p:txBody>
      </p:sp>
      <p:sp>
        <p:nvSpPr>
          <p:cNvPr id="70664" name="Rectangle 18"/>
          <p:cNvSpPr>
            <a:spLocks noChangeArrowheads="1"/>
          </p:cNvSpPr>
          <p:nvPr/>
        </p:nvSpPr>
        <p:spPr bwMode="auto">
          <a:xfrm>
            <a:off x="1663700" y="1147763"/>
            <a:ext cx="1528763" cy="487362"/>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algn="ctr" eaLnBrk="0" hangingPunct="0">
              <a:spcBef>
                <a:spcPct val="50000"/>
              </a:spcBef>
            </a:pPr>
            <a:r>
              <a:rPr lang="en-US" sz="1400">
                <a:solidFill>
                  <a:srgbClr val="323232"/>
                </a:solidFill>
                <a:latin typeface="Tahoma" pitchFamily="34" charset="0"/>
                <a:cs typeface="Arial" charset="0"/>
              </a:rPr>
              <a:t>Vertically </a:t>
            </a:r>
            <a:br>
              <a:rPr lang="en-US" sz="1400">
                <a:solidFill>
                  <a:srgbClr val="323232"/>
                </a:solidFill>
                <a:latin typeface="Tahoma" pitchFamily="34" charset="0"/>
                <a:cs typeface="Arial" charset="0"/>
              </a:rPr>
            </a:br>
            <a:r>
              <a:rPr lang="en-US" sz="1400">
                <a:solidFill>
                  <a:srgbClr val="323232"/>
                </a:solidFill>
                <a:latin typeface="Tahoma" pitchFamily="34" charset="0"/>
                <a:cs typeface="Arial" charset="0"/>
              </a:rPr>
              <a:t>Integrated</a:t>
            </a:r>
            <a:endParaRPr lang="en-US" sz="1400">
              <a:solidFill>
                <a:schemeClr val="bg1"/>
              </a:solidFill>
              <a:latin typeface="Tahoma" pitchFamily="34" charset="0"/>
              <a:cs typeface="Arial" charset="0"/>
            </a:endParaRPr>
          </a:p>
        </p:txBody>
      </p:sp>
      <p:sp>
        <p:nvSpPr>
          <p:cNvPr id="70665" name="Rectangle 19"/>
          <p:cNvSpPr>
            <a:spLocks noChangeArrowheads="1"/>
          </p:cNvSpPr>
          <p:nvPr/>
        </p:nvSpPr>
        <p:spPr bwMode="auto">
          <a:xfrm>
            <a:off x="217488" y="1762125"/>
            <a:ext cx="1054100" cy="585788"/>
          </a:xfrm>
          <a:prstGeom prst="rect">
            <a:avLst/>
          </a:prstGeom>
          <a:solidFill>
            <a:srgbClr val="FFC828"/>
          </a:solidFill>
          <a:ln w="9525">
            <a:noFill/>
            <a:miter lim="800000"/>
            <a:headEnd/>
            <a:tailEnd/>
          </a:ln>
          <a:effectLst>
            <a:prstShdw prst="shdw17" dist="17961" dir="2700000">
              <a:srgbClr val="997818"/>
            </a:prstShdw>
          </a:effectLst>
        </p:spPr>
        <p:txBody>
          <a:bodyPr wrap="none" lIns="92075" tIns="46038" rIns="92075" bIns="46038" anchor="ctr"/>
          <a:lstStyle/>
          <a:p>
            <a:pPr algn="ctr" eaLnBrk="0" hangingPunct="0"/>
            <a:r>
              <a:rPr lang="en-GB" sz="1600">
                <a:solidFill>
                  <a:srgbClr val="323232"/>
                </a:solidFill>
                <a:latin typeface="Tahoma" pitchFamily="34" charset="0"/>
                <a:cs typeface="Arial" charset="0"/>
              </a:rPr>
              <a:t>Service</a:t>
            </a:r>
            <a:endParaRPr lang="en-GB" sz="1600" i="1">
              <a:solidFill>
                <a:srgbClr val="323232"/>
              </a:solidFill>
              <a:latin typeface="Tahoma" pitchFamily="34" charset="0"/>
              <a:cs typeface="Arial" charset="0"/>
            </a:endParaRPr>
          </a:p>
        </p:txBody>
      </p:sp>
      <p:sp>
        <p:nvSpPr>
          <p:cNvPr id="70666" name="Rectangle 20"/>
          <p:cNvSpPr>
            <a:spLocks noChangeArrowheads="1"/>
          </p:cNvSpPr>
          <p:nvPr/>
        </p:nvSpPr>
        <p:spPr bwMode="auto">
          <a:xfrm>
            <a:off x="217488" y="2389188"/>
            <a:ext cx="1054100" cy="588962"/>
          </a:xfrm>
          <a:prstGeom prst="rect">
            <a:avLst/>
          </a:prstGeom>
          <a:solidFill>
            <a:srgbClr val="F03C91"/>
          </a:solidFill>
          <a:ln w="9525">
            <a:noFill/>
            <a:miter lim="800000"/>
            <a:headEnd/>
            <a:tailEnd/>
          </a:ln>
          <a:effectLst>
            <a:prstShdw prst="shdw17" dist="17961" dir="2700000">
              <a:srgbClr val="902457"/>
            </a:prstShdw>
          </a:effectLst>
        </p:spPr>
        <p:txBody>
          <a:bodyPr wrap="none" lIns="92075" tIns="46038" rIns="92075" bIns="46038" anchor="ctr"/>
          <a:lstStyle/>
          <a:p>
            <a:pPr algn="ctr" eaLnBrk="0" hangingPunct="0">
              <a:spcBef>
                <a:spcPct val="50000"/>
              </a:spcBef>
            </a:pPr>
            <a:r>
              <a:rPr lang="en-GB" sz="1600">
                <a:solidFill>
                  <a:srgbClr val="323232"/>
                </a:solidFill>
                <a:latin typeface="Tahoma" pitchFamily="34" charset="0"/>
                <a:cs typeface="Arial" charset="0"/>
              </a:rPr>
              <a:t>Active</a:t>
            </a:r>
            <a:endParaRPr lang="en-GB" sz="1600" i="1">
              <a:solidFill>
                <a:srgbClr val="323232"/>
              </a:solidFill>
              <a:latin typeface="Tahoma" pitchFamily="34" charset="0"/>
              <a:cs typeface="Arial" charset="0"/>
            </a:endParaRPr>
          </a:p>
        </p:txBody>
      </p:sp>
      <p:sp>
        <p:nvSpPr>
          <p:cNvPr id="70667" name="Rectangle 21"/>
          <p:cNvSpPr>
            <a:spLocks noChangeArrowheads="1"/>
          </p:cNvSpPr>
          <p:nvPr/>
        </p:nvSpPr>
        <p:spPr bwMode="auto">
          <a:xfrm>
            <a:off x="217488" y="3022600"/>
            <a:ext cx="1054100" cy="585788"/>
          </a:xfrm>
          <a:prstGeom prst="rect">
            <a:avLst/>
          </a:prstGeom>
          <a:solidFill>
            <a:srgbClr val="00B9E1"/>
          </a:solidFill>
          <a:ln w="9525">
            <a:noFill/>
            <a:miter lim="800000"/>
            <a:headEnd/>
            <a:tailEnd/>
          </a:ln>
          <a:effectLst>
            <a:prstShdw prst="shdw17" dist="17961" dir="2700000">
              <a:srgbClr val="006F87"/>
            </a:prstShdw>
          </a:effectLst>
        </p:spPr>
        <p:txBody>
          <a:bodyPr wrap="none" lIns="92075" tIns="46038" rIns="92075" bIns="46038" anchor="ctr"/>
          <a:lstStyle/>
          <a:p>
            <a:pPr algn="ctr" eaLnBrk="0" hangingPunct="0">
              <a:spcBef>
                <a:spcPct val="50000"/>
              </a:spcBef>
            </a:pPr>
            <a:r>
              <a:rPr lang="en-GB" sz="1600">
                <a:solidFill>
                  <a:srgbClr val="323232"/>
                </a:solidFill>
                <a:latin typeface="Tahoma" pitchFamily="34" charset="0"/>
                <a:cs typeface="Arial" charset="0"/>
              </a:rPr>
              <a:t>Passive</a:t>
            </a:r>
            <a:endParaRPr lang="en-GB" sz="1600" i="1">
              <a:solidFill>
                <a:srgbClr val="323232"/>
              </a:solidFill>
              <a:latin typeface="Tahoma" pitchFamily="34" charset="0"/>
              <a:cs typeface="Arial" charset="0"/>
            </a:endParaRPr>
          </a:p>
        </p:txBody>
      </p:sp>
      <p:sp>
        <p:nvSpPr>
          <p:cNvPr id="2108449" name="Rectangle 33"/>
          <p:cNvSpPr>
            <a:spLocks noChangeArrowheads="1"/>
          </p:cNvSpPr>
          <p:nvPr/>
        </p:nvSpPr>
        <p:spPr bwMode="auto">
          <a:xfrm>
            <a:off x="7191375" y="1758950"/>
            <a:ext cx="452438" cy="584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2108450" name="Rectangle 34"/>
          <p:cNvSpPr>
            <a:spLocks noChangeArrowheads="1"/>
          </p:cNvSpPr>
          <p:nvPr/>
        </p:nvSpPr>
        <p:spPr bwMode="auto">
          <a:xfrm>
            <a:off x="7724775" y="1758950"/>
            <a:ext cx="452438" cy="584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2108451" name="Rectangle 35"/>
          <p:cNvSpPr>
            <a:spLocks noChangeArrowheads="1"/>
          </p:cNvSpPr>
          <p:nvPr/>
        </p:nvSpPr>
        <p:spPr bwMode="auto">
          <a:xfrm>
            <a:off x="8261350" y="1758950"/>
            <a:ext cx="452438" cy="584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70671" name="Line 49"/>
          <p:cNvSpPr>
            <a:spLocks noChangeShapeType="1"/>
          </p:cNvSpPr>
          <p:nvPr/>
        </p:nvSpPr>
        <p:spPr bwMode="auto">
          <a:xfrm>
            <a:off x="1524000" y="1057275"/>
            <a:ext cx="0" cy="5181600"/>
          </a:xfrm>
          <a:prstGeom prst="line">
            <a:avLst/>
          </a:prstGeom>
          <a:noFill/>
          <a:ln w="19050">
            <a:solidFill>
              <a:schemeClr val="tx1"/>
            </a:solidFill>
            <a:round/>
            <a:headEnd/>
            <a:tailEnd/>
          </a:ln>
        </p:spPr>
        <p:txBody>
          <a:bodyPr lIns="0" tIns="0" rIns="0" bIns="0" anchor="ctr">
            <a:spAutoFit/>
          </a:bodyPr>
          <a:lstStyle/>
          <a:p>
            <a:endParaRPr lang="en-US"/>
          </a:p>
        </p:txBody>
      </p:sp>
      <p:sp>
        <p:nvSpPr>
          <p:cNvPr id="70672" name="Line 50"/>
          <p:cNvSpPr>
            <a:spLocks noChangeShapeType="1"/>
          </p:cNvSpPr>
          <p:nvPr/>
        </p:nvSpPr>
        <p:spPr bwMode="auto">
          <a:xfrm>
            <a:off x="3333750" y="1057275"/>
            <a:ext cx="0" cy="5181600"/>
          </a:xfrm>
          <a:prstGeom prst="line">
            <a:avLst/>
          </a:prstGeom>
          <a:noFill/>
          <a:ln w="19050">
            <a:solidFill>
              <a:schemeClr val="tx1"/>
            </a:solidFill>
            <a:round/>
            <a:headEnd/>
            <a:tailEnd/>
          </a:ln>
        </p:spPr>
        <p:txBody>
          <a:bodyPr lIns="0" tIns="0" rIns="0" bIns="0" anchor="ctr">
            <a:spAutoFit/>
          </a:bodyPr>
          <a:lstStyle/>
          <a:p>
            <a:endParaRPr lang="en-US"/>
          </a:p>
        </p:txBody>
      </p:sp>
      <p:sp>
        <p:nvSpPr>
          <p:cNvPr id="70673" name="Text Box 65"/>
          <p:cNvSpPr txBox="1">
            <a:spLocks noChangeArrowheads="1"/>
          </p:cNvSpPr>
          <p:nvPr/>
        </p:nvSpPr>
        <p:spPr bwMode="auto">
          <a:xfrm>
            <a:off x="1028700" y="5534025"/>
            <a:ext cx="0" cy="220663"/>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endParaRPr lang="en-US" sz="1200">
              <a:latin typeface="Tahoma" pitchFamily="34" charset="0"/>
              <a:cs typeface="Arial" charset="0"/>
            </a:endParaRPr>
          </a:p>
        </p:txBody>
      </p:sp>
      <p:sp>
        <p:nvSpPr>
          <p:cNvPr id="70674" name="Rectangle 4"/>
          <p:cNvSpPr>
            <a:spLocks noChangeArrowheads="1"/>
          </p:cNvSpPr>
          <p:nvPr/>
        </p:nvSpPr>
        <p:spPr bwMode="auto">
          <a:xfrm>
            <a:off x="5167313" y="3535363"/>
            <a:ext cx="1838325" cy="220662"/>
          </a:xfrm>
          <a:prstGeom prst="rect">
            <a:avLst/>
          </a:prstGeom>
          <a:solidFill>
            <a:srgbClr val="CCFFCC">
              <a:alpha val="59999"/>
            </a:srgbClr>
          </a:solidFill>
          <a:ln w="19050" algn="ctr">
            <a:noFill/>
            <a:miter lim="800000"/>
            <a:headEnd/>
            <a:tailEnd/>
          </a:ln>
        </p:spPr>
        <p:txBody>
          <a:bodyPr lIns="0" tIns="0" rIns="0" bIns="0" anchor="ctr">
            <a:spAutoFit/>
          </a:bodyPr>
          <a:lstStyle/>
          <a:p>
            <a:pPr algn="ctr" eaLnBrk="0" hangingPunct="0">
              <a:lnSpc>
                <a:spcPct val="90000"/>
              </a:lnSpc>
              <a:spcAft>
                <a:spcPts val="1200"/>
              </a:spcAft>
              <a:buClr>
                <a:schemeClr val="bg1"/>
              </a:buClr>
              <a:buFont typeface="Times New Roman" pitchFamily="18" charset="0"/>
              <a:buNone/>
            </a:pPr>
            <a:endParaRPr lang="en-US" sz="1200" b="1">
              <a:latin typeface="Tahoma" pitchFamily="34" charset="0"/>
              <a:cs typeface="Arial" charset="0"/>
            </a:endParaRPr>
          </a:p>
        </p:txBody>
      </p:sp>
      <p:sp>
        <p:nvSpPr>
          <p:cNvPr id="70675" name="Rectangle 13"/>
          <p:cNvSpPr>
            <a:spLocks noChangeArrowheads="1"/>
          </p:cNvSpPr>
          <p:nvPr/>
        </p:nvSpPr>
        <p:spPr bwMode="auto">
          <a:xfrm>
            <a:off x="3478213" y="3016250"/>
            <a:ext cx="1528762" cy="585788"/>
          </a:xfrm>
          <a:prstGeom prst="rect">
            <a:avLst/>
          </a:prstGeom>
          <a:solidFill>
            <a:srgbClr val="00B9E1"/>
          </a:solidFill>
          <a:ln w="9525">
            <a:noFill/>
            <a:miter lim="800000"/>
            <a:headEnd/>
            <a:tailEnd/>
          </a:ln>
          <a:effectLst>
            <a:prstShdw prst="shdw17" dist="17961" dir="2700000">
              <a:srgbClr val="006F87"/>
            </a:prstShdw>
          </a:effectLst>
        </p:spPr>
        <p:txBody>
          <a:bodyPr wrap="none" lIns="92075" tIns="46038" rIns="92075" bIns="46038" anchor="ctr"/>
          <a:lstStyle/>
          <a:p>
            <a:pPr algn="ctr" eaLnBrk="0" hangingPunct="0">
              <a:spcBef>
                <a:spcPct val="50000"/>
              </a:spcBef>
            </a:pPr>
            <a:r>
              <a:rPr lang="en-GB" sz="1200">
                <a:solidFill>
                  <a:srgbClr val="323232"/>
                </a:solidFill>
                <a:latin typeface="Tahoma" pitchFamily="34" charset="0"/>
                <a:cs typeface="Arial" charset="0"/>
              </a:rPr>
              <a:t>Infrastructure</a:t>
            </a:r>
            <a:br>
              <a:rPr lang="en-GB" sz="1200">
                <a:solidFill>
                  <a:srgbClr val="323232"/>
                </a:solidFill>
                <a:latin typeface="Tahoma" pitchFamily="34" charset="0"/>
                <a:cs typeface="Arial" charset="0"/>
              </a:rPr>
            </a:br>
            <a:r>
              <a:rPr lang="en-GB" sz="1200">
                <a:solidFill>
                  <a:srgbClr val="323232"/>
                </a:solidFill>
                <a:latin typeface="Tahoma" pitchFamily="34" charset="0"/>
                <a:cs typeface="Arial" charset="0"/>
              </a:rPr>
              <a:t>Owner</a:t>
            </a:r>
            <a:endParaRPr lang="en-GB" sz="900" i="1">
              <a:solidFill>
                <a:srgbClr val="323232"/>
              </a:solidFill>
              <a:latin typeface="Tahoma" pitchFamily="34" charset="0"/>
              <a:cs typeface="Arial" charset="0"/>
            </a:endParaRPr>
          </a:p>
        </p:txBody>
      </p:sp>
      <p:sp>
        <p:nvSpPr>
          <p:cNvPr id="70676" name="Rectangle 15"/>
          <p:cNvSpPr>
            <a:spLocks noChangeArrowheads="1"/>
          </p:cNvSpPr>
          <p:nvPr/>
        </p:nvSpPr>
        <p:spPr bwMode="auto">
          <a:xfrm>
            <a:off x="3476625" y="1147763"/>
            <a:ext cx="1528763" cy="487362"/>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algn="ctr" eaLnBrk="0" hangingPunct="0">
              <a:spcBef>
                <a:spcPct val="50000"/>
              </a:spcBef>
            </a:pPr>
            <a:r>
              <a:rPr lang="en-US" sz="1400">
                <a:solidFill>
                  <a:srgbClr val="323232"/>
                </a:solidFill>
                <a:latin typeface="Tahoma" pitchFamily="34" charset="0"/>
                <a:cs typeface="Arial" charset="0"/>
              </a:rPr>
              <a:t>Passive </a:t>
            </a:r>
            <a:br>
              <a:rPr lang="en-US" sz="1400">
                <a:solidFill>
                  <a:srgbClr val="323232"/>
                </a:solidFill>
                <a:latin typeface="Tahoma" pitchFamily="34" charset="0"/>
                <a:cs typeface="Arial" charset="0"/>
              </a:rPr>
            </a:br>
            <a:r>
              <a:rPr lang="en-US" sz="1400">
                <a:solidFill>
                  <a:srgbClr val="323232"/>
                </a:solidFill>
                <a:latin typeface="Tahoma" pitchFamily="34" charset="0"/>
                <a:cs typeface="Arial" charset="0"/>
              </a:rPr>
              <a:t>Sharing</a:t>
            </a:r>
            <a:endParaRPr lang="en-US" sz="1400">
              <a:solidFill>
                <a:schemeClr val="bg1"/>
              </a:solidFill>
              <a:latin typeface="Tahoma" pitchFamily="34" charset="0"/>
              <a:cs typeface="Arial" charset="0"/>
            </a:endParaRPr>
          </a:p>
        </p:txBody>
      </p:sp>
      <p:sp>
        <p:nvSpPr>
          <p:cNvPr id="70677" name="Line 51"/>
          <p:cNvSpPr>
            <a:spLocks noChangeShapeType="1"/>
          </p:cNvSpPr>
          <p:nvPr/>
        </p:nvSpPr>
        <p:spPr bwMode="auto">
          <a:xfrm>
            <a:off x="5160963" y="1057275"/>
            <a:ext cx="0" cy="5181600"/>
          </a:xfrm>
          <a:prstGeom prst="line">
            <a:avLst/>
          </a:prstGeom>
          <a:noFill/>
          <a:ln w="19050">
            <a:solidFill>
              <a:schemeClr val="tx1"/>
            </a:solidFill>
            <a:round/>
            <a:headEnd/>
            <a:tailEnd/>
          </a:ln>
        </p:spPr>
        <p:txBody>
          <a:bodyPr lIns="0" tIns="0" rIns="0" bIns="0" anchor="ctr">
            <a:spAutoFit/>
          </a:bodyPr>
          <a:lstStyle/>
          <a:p>
            <a:endParaRPr lang="en-US"/>
          </a:p>
        </p:txBody>
      </p:sp>
      <p:sp>
        <p:nvSpPr>
          <p:cNvPr id="70678" name="Line 52"/>
          <p:cNvSpPr>
            <a:spLocks noChangeShapeType="1"/>
          </p:cNvSpPr>
          <p:nvPr/>
        </p:nvSpPr>
        <p:spPr bwMode="auto">
          <a:xfrm>
            <a:off x="7018338" y="1057275"/>
            <a:ext cx="0" cy="5200650"/>
          </a:xfrm>
          <a:prstGeom prst="line">
            <a:avLst/>
          </a:prstGeom>
          <a:noFill/>
          <a:ln w="19050">
            <a:solidFill>
              <a:schemeClr val="tx1"/>
            </a:solidFill>
            <a:round/>
            <a:headEnd/>
            <a:tailEnd/>
          </a:ln>
        </p:spPr>
        <p:txBody>
          <a:bodyPr lIns="0" tIns="0" rIns="0" bIns="0" anchor="ctr">
            <a:spAutoFit/>
          </a:bodyPr>
          <a:lstStyle/>
          <a:p>
            <a:endParaRPr lang="en-US"/>
          </a:p>
        </p:txBody>
      </p:sp>
      <p:sp>
        <p:nvSpPr>
          <p:cNvPr id="70679" name="Rectangle 16"/>
          <p:cNvSpPr>
            <a:spLocks noChangeArrowheads="1"/>
          </p:cNvSpPr>
          <p:nvPr/>
        </p:nvSpPr>
        <p:spPr bwMode="auto">
          <a:xfrm>
            <a:off x="5329238" y="1157288"/>
            <a:ext cx="1528762" cy="487362"/>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algn="ctr" eaLnBrk="0" hangingPunct="0">
              <a:spcBef>
                <a:spcPct val="50000"/>
              </a:spcBef>
            </a:pPr>
            <a:r>
              <a:rPr lang="en-US" sz="1400">
                <a:solidFill>
                  <a:srgbClr val="323232"/>
                </a:solidFill>
                <a:latin typeface="Tahoma" pitchFamily="34" charset="0"/>
                <a:cs typeface="Arial" charset="0"/>
              </a:rPr>
              <a:t>Active </a:t>
            </a:r>
            <a:br>
              <a:rPr lang="en-US" sz="1400">
                <a:solidFill>
                  <a:srgbClr val="323232"/>
                </a:solidFill>
                <a:latin typeface="Tahoma" pitchFamily="34" charset="0"/>
                <a:cs typeface="Arial" charset="0"/>
              </a:rPr>
            </a:br>
            <a:r>
              <a:rPr lang="en-US" sz="1400">
                <a:solidFill>
                  <a:srgbClr val="323232"/>
                </a:solidFill>
                <a:latin typeface="Tahoma" pitchFamily="34" charset="0"/>
                <a:cs typeface="Arial" charset="0"/>
              </a:rPr>
              <a:t>Sharing</a:t>
            </a:r>
            <a:endParaRPr lang="en-US" sz="1400">
              <a:solidFill>
                <a:schemeClr val="bg1"/>
              </a:solidFill>
              <a:latin typeface="Tahoma" pitchFamily="34" charset="0"/>
              <a:cs typeface="Arial" charset="0"/>
            </a:endParaRPr>
          </a:p>
        </p:txBody>
      </p:sp>
      <p:sp>
        <p:nvSpPr>
          <p:cNvPr id="2108452" name="Rectangle 36"/>
          <p:cNvSpPr>
            <a:spLocks noChangeArrowheads="1"/>
          </p:cNvSpPr>
          <p:nvPr/>
        </p:nvSpPr>
        <p:spPr bwMode="auto">
          <a:xfrm>
            <a:off x="5332413" y="1762125"/>
            <a:ext cx="452437" cy="5857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2108453" name="Rectangle 37"/>
          <p:cNvSpPr>
            <a:spLocks noChangeArrowheads="1"/>
          </p:cNvSpPr>
          <p:nvPr/>
        </p:nvSpPr>
        <p:spPr bwMode="auto">
          <a:xfrm>
            <a:off x="5865813" y="1762125"/>
            <a:ext cx="452437" cy="5857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2108454" name="Rectangle 38"/>
          <p:cNvSpPr>
            <a:spLocks noChangeArrowheads="1"/>
          </p:cNvSpPr>
          <p:nvPr/>
        </p:nvSpPr>
        <p:spPr bwMode="auto">
          <a:xfrm>
            <a:off x="6402388" y="1762125"/>
            <a:ext cx="452437" cy="5857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vert="eaVert" wrap="none" lIns="92075" tIns="46038" rIns="92075" bIns="46038" anchor="ctr"/>
          <a:lstStyle/>
          <a:p>
            <a:pPr algn="ctr" eaLnBrk="0" hangingPunct="0">
              <a:spcBef>
                <a:spcPct val="50000"/>
              </a:spcBef>
              <a:defRPr/>
            </a:pPr>
            <a:r>
              <a:rPr lang="en-GB" sz="500">
                <a:solidFill>
                  <a:srgbClr val="323232"/>
                </a:solidFill>
                <a:latin typeface="Tahoma" pitchFamily="34" charset="0"/>
                <a:cs typeface="Arial" charset="0"/>
              </a:rPr>
              <a:t>Retail Service</a:t>
            </a:r>
            <a:r>
              <a:rPr lang="en-GB" sz="800">
                <a:solidFill>
                  <a:srgbClr val="323232"/>
                </a:solidFill>
                <a:latin typeface="Tahoma" pitchFamily="34" charset="0"/>
                <a:cs typeface="Arial" charset="0"/>
              </a:rPr>
              <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70683" name="Line 6"/>
          <p:cNvSpPr>
            <a:spLocks noChangeShapeType="1"/>
          </p:cNvSpPr>
          <p:nvPr/>
        </p:nvSpPr>
        <p:spPr bwMode="auto">
          <a:xfrm>
            <a:off x="587375" y="2368550"/>
            <a:ext cx="8323263" cy="0"/>
          </a:xfrm>
          <a:prstGeom prst="line">
            <a:avLst/>
          </a:prstGeom>
          <a:noFill/>
          <a:ln w="6350">
            <a:solidFill>
              <a:schemeClr val="tx1"/>
            </a:solidFill>
            <a:prstDash val="lgDashDot"/>
            <a:round/>
            <a:headEnd/>
            <a:tailEnd/>
          </a:ln>
        </p:spPr>
        <p:txBody>
          <a:bodyPr wrap="none" lIns="0" tIns="0" rIns="0" bIns="0" anchor="ctr">
            <a:spAutoFit/>
          </a:bodyPr>
          <a:lstStyle/>
          <a:p>
            <a:endParaRPr lang="en-US"/>
          </a:p>
        </p:txBody>
      </p:sp>
      <p:sp>
        <p:nvSpPr>
          <p:cNvPr id="70684" name="Line 7"/>
          <p:cNvSpPr>
            <a:spLocks noChangeShapeType="1"/>
          </p:cNvSpPr>
          <p:nvPr/>
        </p:nvSpPr>
        <p:spPr bwMode="auto">
          <a:xfrm>
            <a:off x="592138" y="2992438"/>
            <a:ext cx="8323262" cy="0"/>
          </a:xfrm>
          <a:prstGeom prst="line">
            <a:avLst/>
          </a:prstGeom>
          <a:noFill/>
          <a:ln w="6350">
            <a:solidFill>
              <a:schemeClr val="tx1"/>
            </a:solidFill>
            <a:prstDash val="lgDashDot"/>
            <a:round/>
            <a:headEnd/>
            <a:tailEnd/>
          </a:ln>
        </p:spPr>
        <p:txBody>
          <a:bodyPr wrap="none" lIns="0" tIns="0" rIns="0" bIns="0" anchor="ctr">
            <a:spAutoFit/>
          </a:bodyPr>
          <a:lstStyle/>
          <a:p>
            <a:endParaRPr lang="en-US"/>
          </a:p>
        </p:txBody>
      </p:sp>
      <p:sp>
        <p:nvSpPr>
          <p:cNvPr id="70685" name="Rectangle 12"/>
          <p:cNvSpPr>
            <a:spLocks noChangeArrowheads="1"/>
          </p:cNvSpPr>
          <p:nvPr/>
        </p:nvSpPr>
        <p:spPr bwMode="auto">
          <a:xfrm>
            <a:off x="5329238" y="2398713"/>
            <a:ext cx="1528762" cy="1212850"/>
          </a:xfrm>
          <a:prstGeom prst="rect">
            <a:avLst/>
          </a:prstGeom>
          <a:gradFill rotWithShape="1">
            <a:gsLst>
              <a:gs pos="0">
                <a:srgbClr val="F03C91"/>
              </a:gs>
              <a:gs pos="100000">
                <a:srgbClr val="00B9E1"/>
              </a:gs>
            </a:gsLst>
            <a:lin ang="2700000" scaled="1"/>
          </a:gradFill>
          <a:ln w="9525">
            <a:noFill/>
            <a:miter lim="800000"/>
            <a:headEnd/>
            <a:tailEnd/>
          </a:ln>
          <a:effectLst>
            <a:prstShdw prst="shdw17" dist="17961" dir="2700000">
              <a:srgbClr val="902457"/>
            </a:prstShdw>
          </a:effectLst>
        </p:spPr>
        <p:txBody>
          <a:bodyPr wrap="none" lIns="92075" tIns="46038" rIns="92075" bIns="46038" anchor="ctr"/>
          <a:lstStyle/>
          <a:p>
            <a:pPr algn="ctr" eaLnBrk="0" hangingPunct="0">
              <a:spcBef>
                <a:spcPct val="50000"/>
              </a:spcBef>
            </a:pPr>
            <a:r>
              <a:rPr lang="en-GB" sz="1200">
                <a:solidFill>
                  <a:srgbClr val="323232"/>
                </a:solidFill>
                <a:latin typeface="Tahoma" pitchFamily="34" charset="0"/>
                <a:cs typeface="Arial" charset="0"/>
              </a:rPr>
              <a:t>Vertical</a:t>
            </a:r>
            <a:br>
              <a:rPr lang="en-GB" sz="1200">
                <a:solidFill>
                  <a:srgbClr val="323232"/>
                </a:solidFill>
                <a:latin typeface="Tahoma" pitchFamily="34" charset="0"/>
                <a:cs typeface="Arial" charset="0"/>
              </a:rPr>
            </a:br>
            <a:r>
              <a:rPr lang="en-GB" sz="1200">
                <a:solidFill>
                  <a:srgbClr val="323232"/>
                </a:solidFill>
                <a:latin typeface="Tahoma" pitchFamily="34" charset="0"/>
                <a:cs typeface="Arial" charset="0"/>
              </a:rPr>
              <a:t>Infrastructure</a:t>
            </a:r>
            <a:br>
              <a:rPr lang="en-GB" sz="1200">
                <a:solidFill>
                  <a:srgbClr val="323232"/>
                </a:solidFill>
                <a:latin typeface="Tahoma" pitchFamily="34" charset="0"/>
                <a:cs typeface="Arial" charset="0"/>
              </a:rPr>
            </a:br>
            <a:r>
              <a:rPr lang="en-GB" sz="1200">
                <a:solidFill>
                  <a:srgbClr val="323232"/>
                </a:solidFill>
                <a:latin typeface="Tahoma" pitchFamily="34" charset="0"/>
                <a:cs typeface="Arial" charset="0"/>
              </a:rPr>
              <a:t>Provider</a:t>
            </a:r>
            <a:endParaRPr lang="en-GB" sz="900" i="1">
              <a:solidFill>
                <a:srgbClr val="323232"/>
              </a:solidFill>
              <a:latin typeface="Tahoma" pitchFamily="34" charset="0"/>
              <a:cs typeface="Arial" charset="0"/>
            </a:endParaRPr>
          </a:p>
        </p:txBody>
      </p:sp>
      <p:sp>
        <p:nvSpPr>
          <p:cNvPr id="70686" name="Rectangle 9"/>
          <p:cNvSpPr>
            <a:spLocks noChangeArrowheads="1"/>
          </p:cNvSpPr>
          <p:nvPr/>
        </p:nvSpPr>
        <p:spPr bwMode="auto">
          <a:xfrm>
            <a:off x="1663700" y="1752600"/>
            <a:ext cx="460375" cy="1846263"/>
          </a:xfrm>
          <a:prstGeom prst="rect">
            <a:avLst/>
          </a:prstGeom>
          <a:gradFill rotWithShape="1">
            <a:gsLst>
              <a:gs pos="0">
                <a:srgbClr val="FFC828"/>
              </a:gs>
              <a:gs pos="100000">
                <a:srgbClr val="00B9E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1000">
                <a:solidFill>
                  <a:srgbClr val="323232"/>
                </a:solidFill>
                <a:latin typeface="Tahoma" pitchFamily="34" charset="0"/>
                <a:cs typeface="Arial" charset="0"/>
              </a:rPr>
              <a:t>Vertically </a:t>
            </a:r>
            <a:br>
              <a:rPr lang="en-GB" sz="1000">
                <a:solidFill>
                  <a:srgbClr val="323232"/>
                </a:solidFill>
                <a:latin typeface="Tahoma" pitchFamily="34" charset="0"/>
                <a:cs typeface="Arial" charset="0"/>
              </a:rPr>
            </a:br>
            <a:r>
              <a:rPr lang="en-GB" sz="1000">
                <a:solidFill>
                  <a:srgbClr val="323232"/>
                </a:solidFill>
                <a:latin typeface="Tahoma" pitchFamily="34" charset="0"/>
                <a:cs typeface="Arial" charset="0"/>
              </a:rPr>
              <a:t>Integrated Operator</a:t>
            </a:r>
            <a:endParaRPr lang="en-GB" sz="800" i="1">
              <a:solidFill>
                <a:srgbClr val="323232"/>
              </a:solidFill>
              <a:latin typeface="Tahoma" pitchFamily="34" charset="0"/>
              <a:cs typeface="Arial" charset="0"/>
            </a:endParaRPr>
          </a:p>
        </p:txBody>
      </p:sp>
      <p:sp>
        <p:nvSpPr>
          <p:cNvPr id="70687" name="Rectangle 61"/>
          <p:cNvSpPr>
            <a:spLocks noChangeArrowheads="1"/>
          </p:cNvSpPr>
          <p:nvPr/>
        </p:nvSpPr>
        <p:spPr bwMode="auto">
          <a:xfrm>
            <a:off x="2205038" y="1752600"/>
            <a:ext cx="460375" cy="1846263"/>
          </a:xfrm>
          <a:prstGeom prst="rect">
            <a:avLst/>
          </a:prstGeom>
          <a:gradFill rotWithShape="1">
            <a:gsLst>
              <a:gs pos="0">
                <a:srgbClr val="FFC828"/>
              </a:gs>
              <a:gs pos="100000">
                <a:srgbClr val="00B9E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1000">
                <a:solidFill>
                  <a:srgbClr val="323232"/>
                </a:solidFill>
                <a:latin typeface="Tahoma" pitchFamily="34" charset="0"/>
                <a:cs typeface="Arial" charset="0"/>
              </a:rPr>
              <a:t>Vertically </a:t>
            </a:r>
            <a:br>
              <a:rPr lang="en-GB" sz="1000">
                <a:solidFill>
                  <a:srgbClr val="323232"/>
                </a:solidFill>
                <a:latin typeface="Tahoma" pitchFamily="34" charset="0"/>
                <a:cs typeface="Arial" charset="0"/>
              </a:rPr>
            </a:br>
            <a:r>
              <a:rPr lang="en-GB" sz="1000">
                <a:solidFill>
                  <a:srgbClr val="323232"/>
                </a:solidFill>
                <a:latin typeface="Tahoma" pitchFamily="34" charset="0"/>
                <a:cs typeface="Arial" charset="0"/>
              </a:rPr>
              <a:t>Integrated Operator</a:t>
            </a:r>
            <a:endParaRPr lang="en-GB" sz="800" i="1">
              <a:solidFill>
                <a:srgbClr val="323232"/>
              </a:solidFill>
              <a:latin typeface="Tahoma" pitchFamily="34" charset="0"/>
              <a:cs typeface="Arial" charset="0"/>
            </a:endParaRPr>
          </a:p>
        </p:txBody>
      </p:sp>
      <p:sp>
        <p:nvSpPr>
          <p:cNvPr id="70688" name="Rectangle 62"/>
          <p:cNvSpPr>
            <a:spLocks noChangeArrowheads="1"/>
          </p:cNvSpPr>
          <p:nvPr/>
        </p:nvSpPr>
        <p:spPr bwMode="auto">
          <a:xfrm>
            <a:off x="2747963" y="1752600"/>
            <a:ext cx="460375" cy="1846263"/>
          </a:xfrm>
          <a:prstGeom prst="rect">
            <a:avLst/>
          </a:prstGeom>
          <a:gradFill rotWithShape="1">
            <a:gsLst>
              <a:gs pos="0">
                <a:srgbClr val="FFC828"/>
              </a:gs>
              <a:gs pos="100000">
                <a:srgbClr val="00B9E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1000">
                <a:solidFill>
                  <a:srgbClr val="323232"/>
                </a:solidFill>
                <a:latin typeface="Tahoma" pitchFamily="34" charset="0"/>
                <a:cs typeface="Arial" charset="0"/>
              </a:rPr>
              <a:t>Vertically </a:t>
            </a:r>
            <a:br>
              <a:rPr lang="en-GB" sz="1000">
                <a:solidFill>
                  <a:srgbClr val="323232"/>
                </a:solidFill>
                <a:latin typeface="Tahoma" pitchFamily="34" charset="0"/>
                <a:cs typeface="Arial" charset="0"/>
              </a:rPr>
            </a:br>
            <a:r>
              <a:rPr lang="en-GB" sz="1000">
                <a:solidFill>
                  <a:srgbClr val="323232"/>
                </a:solidFill>
                <a:latin typeface="Tahoma" pitchFamily="34" charset="0"/>
                <a:cs typeface="Arial" charset="0"/>
              </a:rPr>
              <a:t>Integrated Operator</a:t>
            </a:r>
            <a:endParaRPr lang="en-GB" sz="800" i="1">
              <a:solidFill>
                <a:srgbClr val="323232"/>
              </a:solidFill>
              <a:latin typeface="Tahoma" pitchFamily="34" charset="0"/>
              <a:cs typeface="Arial" charset="0"/>
            </a:endParaRPr>
          </a:p>
        </p:txBody>
      </p:sp>
      <p:sp>
        <p:nvSpPr>
          <p:cNvPr id="70689" name="Rectangle 14"/>
          <p:cNvSpPr>
            <a:spLocks noChangeArrowheads="1"/>
          </p:cNvSpPr>
          <p:nvPr/>
        </p:nvSpPr>
        <p:spPr bwMode="auto">
          <a:xfrm>
            <a:off x="3476625" y="1757363"/>
            <a:ext cx="452438" cy="1214437"/>
          </a:xfrm>
          <a:prstGeom prst="rect">
            <a:avLst/>
          </a:prstGeom>
          <a:gradFill rotWithShape="1">
            <a:gsLst>
              <a:gs pos="0">
                <a:srgbClr val="FFC828"/>
              </a:gs>
              <a:gs pos="100000">
                <a:srgbClr val="F03C9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800">
                <a:solidFill>
                  <a:srgbClr val="323232"/>
                </a:solidFill>
                <a:latin typeface="Tahoma" pitchFamily="34" charset="0"/>
                <a:cs typeface="Arial" charset="0"/>
              </a:rPr>
              <a:t>Vertical Service</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70690" name="Rectangle 31"/>
          <p:cNvSpPr>
            <a:spLocks noChangeArrowheads="1"/>
          </p:cNvSpPr>
          <p:nvPr/>
        </p:nvSpPr>
        <p:spPr bwMode="auto">
          <a:xfrm>
            <a:off x="4016375" y="1757363"/>
            <a:ext cx="452438" cy="1214437"/>
          </a:xfrm>
          <a:prstGeom prst="rect">
            <a:avLst/>
          </a:prstGeom>
          <a:gradFill rotWithShape="1">
            <a:gsLst>
              <a:gs pos="0">
                <a:srgbClr val="FFC828"/>
              </a:gs>
              <a:gs pos="100000">
                <a:srgbClr val="F03C9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800">
                <a:solidFill>
                  <a:srgbClr val="323232"/>
                </a:solidFill>
                <a:latin typeface="Tahoma" pitchFamily="34" charset="0"/>
                <a:cs typeface="Arial" charset="0"/>
              </a:rPr>
              <a:t>Vertical Service</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sp>
        <p:nvSpPr>
          <p:cNvPr id="70691" name="Rectangle 32"/>
          <p:cNvSpPr>
            <a:spLocks noChangeArrowheads="1"/>
          </p:cNvSpPr>
          <p:nvPr/>
        </p:nvSpPr>
        <p:spPr bwMode="auto">
          <a:xfrm>
            <a:off x="4552950" y="1757363"/>
            <a:ext cx="452438" cy="1214437"/>
          </a:xfrm>
          <a:prstGeom prst="rect">
            <a:avLst/>
          </a:prstGeom>
          <a:gradFill rotWithShape="1">
            <a:gsLst>
              <a:gs pos="0">
                <a:srgbClr val="FFC828"/>
              </a:gs>
              <a:gs pos="100000">
                <a:srgbClr val="F03C91"/>
              </a:gs>
            </a:gsLst>
            <a:lin ang="2700000" scaled="1"/>
          </a:gradFill>
          <a:ln w="9525">
            <a:noFill/>
            <a:miter lim="800000"/>
            <a:headEnd/>
            <a:tailEnd/>
          </a:ln>
          <a:effectLst>
            <a:prstShdw prst="shdw17" dist="17961" dir="2700000">
              <a:srgbClr val="997818"/>
            </a:prstShdw>
          </a:effectLst>
        </p:spPr>
        <p:txBody>
          <a:bodyPr vert="eaVert" wrap="none" lIns="92075" tIns="46038" rIns="92075" bIns="46038" anchor="ctr"/>
          <a:lstStyle/>
          <a:p>
            <a:pPr algn="ctr" eaLnBrk="0" hangingPunct="0">
              <a:spcBef>
                <a:spcPct val="50000"/>
              </a:spcBef>
            </a:pPr>
            <a:r>
              <a:rPr lang="en-GB" sz="800">
                <a:solidFill>
                  <a:srgbClr val="323232"/>
                </a:solidFill>
                <a:latin typeface="Tahoma" pitchFamily="34" charset="0"/>
                <a:cs typeface="Arial" charset="0"/>
              </a:rPr>
              <a:t>Vertical Service</a:t>
            </a:r>
            <a:br>
              <a:rPr lang="en-GB" sz="800">
                <a:solidFill>
                  <a:srgbClr val="323232"/>
                </a:solidFill>
                <a:latin typeface="Tahoma" pitchFamily="34" charset="0"/>
                <a:cs typeface="Arial" charset="0"/>
              </a:rPr>
            </a:br>
            <a:r>
              <a:rPr lang="en-GB" sz="800">
                <a:solidFill>
                  <a:srgbClr val="323232"/>
                </a:solidFill>
                <a:latin typeface="Tahoma" pitchFamily="34" charset="0"/>
                <a:cs typeface="Arial" charset="0"/>
              </a:rPr>
              <a:t>Provider</a:t>
            </a:r>
            <a:endParaRPr lang="en-GB" sz="800" i="1">
              <a:solidFill>
                <a:srgbClr val="323232"/>
              </a:solidFill>
              <a:latin typeface="Tahoma" pitchFamily="34" charset="0"/>
              <a:cs typeface="Arial" charset="0"/>
            </a:endParaRPr>
          </a:p>
        </p:txBody>
      </p:sp>
      <p:grpSp>
        <p:nvGrpSpPr>
          <p:cNvPr id="2" name="Group 94"/>
          <p:cNvGrpSpPr>
            <a:grpSpLocks/>
          </p:cNvGrpSpPr>
          <p:nvPr/>
        </p:nvGrpSpPr>
        <p:grpSpPr bwMode="auto">
          <a:xfrm>
            <a:off x="139700" y="4013200"/>
            <a:ext cx="8759825" cy="722313"/>
            <a:chOff x="88" y="2429"/>
            <a:chExt cx="5518" cy="455"/>
          </a:xfrm>
        </p:grpSpPr>
        <p:sp>
          <p:nvSpPr>
            <p:cNvPr id="70699" name="Rectangle 70"/>
            <p:cNvSpPr>
              <a:spLocks noChangeArrowheads="1"/>
            </p:cNvSpPr>
            <p:nvPr/>
          </p:nvSpPr>
          <p:spPr bwMode="auto">
            <a:xfrm>
              <a:off x="88" y="2444"/>
              <a:ext cx="891" cy="363"/>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eaLnBrk="0" hangingPunct="0">
                <a:spcBef>
                  <a:spcPct val="50000"/>
                </a:spcBef>
              </a:pPr>
              <a:r>
                <a:rPr lang="en-US" sz="1400">
                  <a:solidFill>
                    <a:srgbClr val="323232"/>
                  </a:solidFill>
                  <a:latin typeface="Tahoma" pitchFamily="34" charset="0"/>
                  <a:cs typeface="Arial" charset="0"/>
                </a:rPr>
                <a:t>Competition</a:t>
              </a:r>
              <a:endParaRPr lang="en-US" sz="1400">
                <a:solidFill>
                  <a:schemeClr val="bg1"/>
                </a:solidFill>
                <a:latin typeface="Tahoma" pitchFamily="34" charset="0"/>
                <a:cs typeface="Arial" charset="0"/>
              </a:endParaRPr>
            </a:p>
          </p:txBody>
        </p:sp>
        <p:sp>
          <p:nvSpPr>
            <p:cNvPr id="70700" name="AutoShape 63"/>
            <p:cNvSpPr>
              <a:spLocks noChangeArrowheads="1"/>
            </p:cNvSpPr>
            <p:nvPr/>
          </p:nvSpPr>
          <p:spPr bwMode="auto">
            <a:xfrm>
              <a:off x="974" y="2429"/>
              <a:ext cx="4632" cy="455"/>
            </a:xfrm>
            <a:prstGeom prst="leftRightArrow">
              <a:avLst>
                <a:gd name="adj1" fmla="val 77204"/>
                <a:gd name="adj2" fmla="val 107694"/>
              </a:avLst>
            </a:prstGeom>
            <a:gradFill rotWithShape="1">
              <a:gsLst>
                <a:gs pos="0">
                  <a:srgbClr val="66FF33"/>
                </a:gs>
                <a:gs pos="100000">
                  <a:schemeClr val="accent1"/>
                </a:gs>
              </a:gsLst>
              <a:lin ang="0" scaled="1"/>
            </a:gradFill>
            <a:ln w="19050" algn="ctr">
              <a:noFill/>
              <a:miter lim="800000"/>
              <a:headEnd/>
              <a:tailEnd/>
            </a:ln>
            <a:effectLst>
              <a:prstShdw prst="shdw17" dist="17961" dir="2700000">
                <a:srgbClr val="3D991F"/>
              </a:prstShdw>
            </a:effectLst>
          </p:spPr>
          <p:txBody>
            <a:bodyPr lIns="0" tIns="0" rIns="0" bIns="0" anchor="ctr"/>
            <a:lstStyle/>
            <a:p>
              <a:pPr algn="ctr" eaLnBrk="0" hangingPunct="0">
                <a:lnSpc>
                  <a:spcPct val="90000"/>
                </a:lnSpc>
                <a:spcAft>
                  <a:spcPts val="1200"/>
                </a:spcAft>
                <a:buClr>
                  <a:schemeClr val="bg1"/>
                </a:buClr>
                <a:buFont typeface="Times New Roman" pitchFamily="18" charset="0"/>
                <a:buNone/>
                <a:tabLst>
                  <a:tab pos="3946525" algn="l"/>
                </a:tabLst>
              </a:pPr>
              <a:endParaRPr lang="en-US" sz="1400">
                <a:latin typeface="Tahoma" pitchFamily="34" charset="0"/>
                <a:cs typeface="Arial" charset="0"/>
              </a:endParaRPr>
            </a:p>
          </p:txBody>
        </p:sp>
        <p:sp>
          <p:nvSpPr>
            <p:cNvPr id="70701" name="Text Box 73"/>
            <p:cNvSpPr txBox="1">
              <a:spLocks noChangeArrowheads="1"/>
            </p:cNvSpPr>
            <p:nvPr/>
          </p:nvSpPr>
          <p:spPr bwMode="auto">
            <a:xfrm>
              <a:off x="1622" y="2506"/>
              <a:ext cx="713" cy="323"/>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400">
                  <a:latin typeface="Tahoma" pitchFamily="34" charset="0"/>
                  <a:cs typeface="Arial" charset="0"/>
                </a:rPr>
                <a:t>Infrastructure </a:t>
              </a:r>
              <a:br>
                <a:rPr lang="en-US" sz="1400">
                  <a:latin typeface="Tahoma" pitchFamily="34" charset="0"/>
                  <a:cs typeface="Arial" charset="0"/>
                </a:rPr>
              </a:br>
              <a:r>
                <a:rPr lang="en-US" sz="1400">
                  <a:latin typeface="Tahoma" pitchFamily="34" charset="0"/>
                  <a:cs typeface="Arial" charset="0"/>
                </a:rPr>
                <a:t>Competition</a:t>
              </a:r>
            </a:p>
          </p:txBody>
        </p:sp>
        <p:sp>
          <p:nvSpPr>
            <p:cNvPr id="70702" name="Text Box 74"/>
            <p:cNvSpPr txBox="1">
              <a:spLocks noChangeArrowheads="1"/>
            </p:cNvSpPr>
            <p:nvPr/>
          </p:nvSpPr>
          <p:spPr bwMode="auto">
            <a:xfrm>
              <a:off x="3916" y="2506"/>
              <a:ext cx="981" cy="162"/>
            </a:xfrm>
            <a:prstGeom prst="rect">
              <a:avLst/>
            </a:prstGeom>
            <a:noFill/>
            <a:ln w="19050" algn="ctr">
              <a:noFill/>
              <a:miter lim="800000"/>
              <a:headEnd/>
              <a:tailEnd/>
            </a:ln>
          </p:spPr>
          <p:txBody>
            <a:bodyPr wrap="none"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pPr>
              <a:r>
                <a:rPr lang="en-US" sz="1400">
                  <a:latin typeface="Tahoma" pitchFamily="34" charset="0"/>
                  <a:cs typeface="Arial" charset="0"/>
                </a:rPr>
                <a:t>Service Competition</a:t>
              </a:r>
            </a:p>
          </p:txBody>
        </p:sp>
      </p:grpSp>
      <p:grpSp>
        <p:nvGrpSpPr>
          <p:cNvPr id="5" name="Group 95"/>
          <p:cNvGrpSpPr>
            <a:grpSpLocks/>
          </p:cNvGrpSpPr>
          <p:nvPr/>
        </p:nvGrpSpPr>
        <p:grpSpPr bwMode="auto">
          <a:xfrm>
            <a:off x="139700" y="5200650"/>
            <a:ext cx="8582025" cy="700088"/>
            <a:chOff x="88" y="2996"/>
            <a:chExt cx="5406" cy="441"/>
          </a:xfrm>
        </p:grpSpPr>
        <p:sp>
          <p:nvSpPr>
            <p:cNvPr id="2108482" name="Rectangle 66"/>
            <p:cNvSpPr>
              <a:spLocks noChangeArrowheads="1"/>
            </p:cNvSpPr>
            <p:nvPr/>
          </p:nvSpPr>
          <p:spPr bwMode="auto">
            <a:xfrm>
              <a:off x="2191" y="2996"/>
              <a:ext cx="963" cy="434"/>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lIns="92075" tIns="46038" rIns="92075" bIns="46038" anchor="ctr"/>
            <a:lstStyle/>
            <a:p>
              <a:pPr algn="ctr" eaLnBrk="0" hangingPunct="0">
                <a:spcBef>
                  <a:spcPct val="50000"/>
                </a:spcBef>
                <a:defRPr/>
              </a:pPr>
              <a:r>
                <a:rPr lang="en-US" sz="1000">
                  <a:solidFill>
                    <a:srgbClr val="323232"/>
                  </a:solidFill>
                  <a:latin typeface="Tahoma" pitchFamily="34" charset="0"/>
                  <a:cs typeface="Arial" charset="0"/>
                </a:rPr>
                <a:t>Regulated passive wholesale</a:t>
              </a:r>
              <a:endParaRPr lang="en-US" sz="1000">
                <a:solidFill>
                  <a:schemeClr val="bg1"/>
                </a:solidFill>
                <a:latin typeface="Tahoma" pitchFamily="34" charset="0"/>
                <a:cs typeface="Arial" charset="0"/>
              </a:endParaRPr>
            </a:p>
          </p:txBody>
        </p:sp>
        <p:sp>
          <p:nvSpPr>
            <p:cNvPr id="70695" name="Rectangle 67"/>
            <p:cNvSpPr>
              <a:spLocks noChangeArrowheads="1"/>
            </p:cNvSpPr>
            <p:nvPr/>
          </p:nvSpPr>
          <p:spPr bwMode="auto">
            <a:xfrm>
              <a:off x="3358" y="3002"/>
              <a:ext cx="963" cy="435"/>
            </a:xfrm>
            <a:prstGeom prst="rect">
              <a:avLst/>
            </a:prstGeom>
            <a:solidFill>
              <a:srgbClr val="FF9900"/>
            </a:solidFill>
            <a:ln w="9525">
              <a:noFill/>
              <a:miter lim="800000"/>
              <a:headEnd/>
              <a:tailEnd/>
            </a:ln>
            <a:effectLst>
              <a:prstShdw prst="shdw17" dist="17961" dir="2700000">
                <a:srgbClr val="995C00"/>
              </a:prstShdw>
            </a:effectLst>
          </p:spPr>
          <p:txBody>
            <a:bodyPr lIns="92075" tIns="46038" rIns="92075" bIns="46038" anchor="ctr"/>
            <a:lstStyle/>
            <a:p>
              <a:pPr algn="ctr" eaLnBrk="0" hangingPunct="0">
                <a:spcBef>
                  <a:spcPct val="50000"/>
                </a:spcBef>
              </a:pPr>
              <a:r>
                <a:rPr lang="en-US" sz="1000">
                  <a:solidFill>
                    <a:srgbClr val="323232"/>
                  </a:solidFill>
                  <a:latin typeface="Tahoma" pitchFamily="34" charset="0"/>
                  <a:cs typeface="Arial" charset="0"/>
                </a:rPr>
                <a:t>Regulated active wholesale</a:t>
              </a:r>
              <a:endParaRPr lang="en-US" sz="1000">
                <a:solidFill>
                  <a:schemeClr val="bg1"/>
                </a:solidFill>
                <a:latin typeface="Tahoma" pitchFamily="34" charset="0"/>
                <a:cs typeface="Arial" charset="0"/>
              </a:endParaRPr>
            </a:p>
          </p:txBody>
        </p:sp>
        <p:sp>
          <p:nvSpPr>
            <p:cNvPr id="70696" name="Rectangle 68"/>
            <p:cNvSpPr>
              <a:spLocks noChangeArrowheads="1"/>
            </p:cNvSpPr>
            <p:nvPr/>
          </p:nvSpPr>
          <p:spPr bwMode="auto">
            <a:xfrm>
              <a:off x="4531" y="2996"/>
              <a:ext cx="963" cy="435"/>
            </a:xfrm>
            <a:prstGeom prst="rect">
              <a:avLst/>
            </a:prstGeom>
            <a:solidFill>
              <a:srgbClr val="FF6600"/>
            </a:solidFill>
            <a:ln w="9525">
              <a:noFill/>
              <a:miter lim="800000"/>
              <a:headEnd/>
              <a:tailEnd/>
            </a:ln>
            <a:effectLst>
              <a:prstShdw prst="shdw17" dist="17961" dir="2700000">
                <a:srgbClr val="993D00"/>
              </a:prstShdw>
            </a:effectLst>
          </p:spPr>
          <p:txBody>
            <a:bodyPr lIns="92075" tIns="46038" rIns="92075" bIns="46038" anchor="ctr"/>
            <a:lstStyle/>
            <a:p>
              <a:pPr algn="ctr" eaLnBrk="0" hangingPunct="0">
                <a:spcBef>
                  <a:spcPct val="50000"/>
                </a:spcBef>
              </a:pPr>
              <a:r>
                <a:rPr lang="en-GB" sz="1000">
                  <a:solidFill>
                    <a:srgbClr val="323232"/>
                  </a:solidFill>
                  <a:latin typeface="Tahoma" pitchFamily="34" charset="0"/>
                  <a:cs typeface="Arial" charset="0"/>
                </a:rPr>
                <a:t>Regulated passive &amp; active wholesale</a:t>
              </a:r>
              <a:endParaRPr lang="en-GB" sz="1000">
                <a:solidFill>
                  <a:schemeClr val="bg1"/>
                </a:solidFill>
                <a:latin typeface="Tahoma" pitchFamily="34" charset="0"/>
                <a:cs typeface="Arial" charset="0"/>
              </a:endParaRPr>
            </a:p>
          </p:txBody>
        </p:sp>
        <p:sp>
          <p:nvSpPr>
            <p:cNvPr id="2108485" name="Rectangle 69"/>
            <p:cNvSpPr>
              <a:spLocks noChangeArrowheads="1"/>
            </p:cNvSpPr>
            <p:nvPr/>
          </p:nvSpPr>
          <p:spPr bwMode="auto">
            <a:xfrm>
              <a:off x="1049" y="2996"/>
              <a:ext cx="963" cy="434"/>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lIns="92075" tIns="46038" rIns="92075" bIns="46038" anchor="ctr"/>
            <a:lstStyle/>
            <a:p>
              <a:pPr algn="ctr" eaLnBrk="0" hangingPunct="0">
                <a:spcBef>
                  <a:spcPct val="50000"/>
                </a:spcBef>
                <a:defRPr/>
              </a:pPr>
              <a:r>
                <a:rPr lang="en-US" sz="1000">
                  <a:solidFill>
                    <a:srgbClr val="323232"/>
                  </a:solidFill>
                  <a:latin typeface="Tahoma" pitchFamily="34" charset="0"/>
                  <a:cs typeface="Arial" charset="0"/>
                </a:rPr>
                <a:t>Access to public infrastructure</a:t>
              </a:r>
              <a:endParaRPr lang="en-US" sz="1000">
                <a:solidFill>
                  <a:schemeClr val="bg1"/>
                </a:solidFill>
                <a:latin typeface="Tahoma" pitchFamily="34" charset="0"/>
                <a:cs typeface="Arial" charset="0"/>
              </a:endParaRPr>
            </a:p>
          </p:txBody>
        </p:sp>
        <p:sp>
          <p:nvSpPr>
            <p:cNvPr id="70698" name="Rectangle 91"/>
            <p:cNvSpPr>
              <a:spLocks noChangeArrowheads="1"/>
            </p:cNvSpPr>
            <p:nvPr/>
          </p:nvSpPr>
          <p:spPr bwMode="auto">
            <a:xfrm>
              <a:off x="88" y="2997"/>
              <a:ext cx="891" cy="363"/>
            </a:xfrm>
            <a:prstGeom prst="rect">
              <a:avLst/>
            </a:prstGeom>
            <a:noFill/>
            <a:ln w="9525">
              <a:noFill/>
              <a:miter lim="800000"/>
              <a:headEnd/>
              <a:tailEnd/>
            </a:ln>
            <a:effectLst>
              <a:prstShdw prst="shdw17" dist="17961" dir="2700000">
                <a:srgbClr val="757575"/>
              </a:prstShdw>
            </a:effectLst>
          </p:spPr>
          <p:txBody>
            <a:bodyPr wrap="none" lIns="92075" tIns="46038" rIns="92075" bIns="46038" anchor="ctr"/>
            <a:lstStyle/>
            <a:p>
              <a:pPr eaLnBrk="0" hangingPunct="0">
                <a:spcBef>
                  <a:spcPct val="50000"/>
                </a:spcBef>
              </a:pPr>
              <a:r>
                <a:rPr lang="en-US" sz="1400">
                  <a:solidFill>
                    <a:srgbClr val="323232"/>
                  </a:solidFill>
                  <a:latin typeface="Tahoma" pitchFamily="34" charset="0"/>
                  <a:cs typeface="Arial" charset="0"/>
                </a:rPr>
                <a:t>Regulation</a:t>
              </a:r>
              <a:endParaRPr lang="en-US" sz="1400">
                <a:solidFill>
                  <a:schemeClr val="bg1"/>
                </a:solidFill>
                <a:latin typeface="Tahoma" pitchFamily="34"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Content Placeholder 2"/>
          <p:cNvSpPr txBox="1">
            <a:spLocks/>
          </p:cNvSpPr>
          <p:nvPr/>
        </p:nvSpPr>
        <p:spPr bwMode="auto">
          <a:xfrm>
            <a:off x="0" y="1447800"/>
            <a:ext cx="9144000" cy="4800600"/>
          </a:xfrm>
          <a:prstGeom prst="rect">
            <a:avLst/>
          </a:prstGeom>
          <a:noFill/>
          <a:ln w="9525">
            <a:noFill/>
            <a:miter lim="800000"/>
            <a:headEnd/>
            <a:tailEnd/>
          </a:ln>
        </p:spPr>
        <p:txBody>
          <a:bodyPr/>
          <a:lstStyle/>
          <a:p>
            <a:pPr marL="344488" indent="-344488">
              <a:spcBef>
                <a:spcPct val="20000"/>
              </a:spcBef>
              <a:spcAft>
                <a:spcPts val="600"/>
              </a:spcAft>
              <a:buClr>
                <a:srgbClr val="AEBD00"/>
              </a:buClr>
              <a:buFont typeface="Wingdings" pitchFamily="2" charset="2"/>
              <a:buChar char="ü"/>
            </a:pPr>
            <a:r>
              <a:rPr lang="en-US" sz="2000">
                <a:latin typeface="Calibri" pitchFamily="34" charset="0"/>
              </a:rPr>
              <a:t>FTTH Council MENA is founded as non-profit organization in  since 2011 with the mission to accelerate the FTTH deployment in Middle East and North Africa.</a:t>
            </a:r>
          </a:p>
          <a:p>
            <a:pPr marL="344488" indent="-344488">
              <a:spcBef>
                <a:spcPct val="20000"/>
              </a:spcBef>
              <a:spcAft>
                <a:spcPts val="600"/>
              </a:spcAft>
              <a:buClr>
                <a:srgbClr val="AEBD00"/>
              </a:buClr>
              <a:buFont typeface="Wingdings" pitchFamily="2" charset="2"/>
              <a:buChar char="ü"/>
            </a:pPr>
            <a:r>
              <a:rPr lang="en-US" sz="2000">
                <a:latin typeface="Calibri" pitchFamily="34" charset="0"/>
              </a:rPr>
              <a:t>Our members are from the main FTTH industry players of the region including Vendors, National and Private Networks, Governments, Service operators, Utilities. Since July 2011, 8 Platinum members, 4 Gold and 9 Silvers and 4 ongoing.</a:t>
            </a:r>
          </a:p>
          <a:p>
            <a:pPr marL="344488" indent="-344488">
              <a:spcBef>
                <a:spcPct val="20000"/>
              </a:spcBef>
              <a:spcAft>
                <a:spcPts val="600"/>
              </a:spcAft>
              <a:buClr>
                <a:srgbClr val="AEBD00"/>
              </a:buClr>
              <a:buFont typeface="Wingdings" pitchFamily="2" charset="2"/>
              <a:buChar char="ü"/>
            </a:pPr>
            <a:endParaRPr lang="en-US" sz="2000">
              <a:latin typeface="Calibri" pitchFamily="34" charset="0"/>
            </a:endParaRPr>
          </a:p>
        </p:txBody>
      </p:sp>
      <p:sp>
        <p:nvSpPr>
          <p:cNvPr id="6146" name="Title 1"/>
          <p:cNvSpPr txBox="1">
            <a:spLocks/>
          </p:cNvSpPr>
          <p:nvPr/>
        </p:nvSpPr>
        <p:spPr bwMode="auto">
          <a:xfrm>
            <a:off x="457200" y="274638"/>
            <a:ext cx="8229600" cy="868362"/>
          </a:xfrm>
          <a:prstGeom prst="rect">
            <a:avLst/>
          </a:prstGeom>
          <a:noFill/>
          <a:ln w="9525">
            <a:noFill/>
            <a:miter lim="800000"/>
            <a:headEnd/>
            <a:tailEnd/>
          </a:ln>
        </p:spPr>
        <p:txBody>
          <a:bodyPr anchor="ctr"/>
          <a:lstStyle/>
          <a:p>
            <a:pPr algn="ctr"/>
            <a:r>
              <a:rPr lang="en-US" sz="3200" b="1">
                <a:solidFill>
                  <a:schemeClr val="bg1"/>
                </a:solidFill>
                <a:cs typeface="Arial" charset="0"/>
              </a:rPr>
              <a:t>The FTTH Council MENA</a:t>
            </a:r>
          </a:p>
        </p:txBody>
      </p:sp>
      <p:sp>
        <p:nvSpPr>
          <p:cNvPr id="6147" name="TextBox 30"/>
          <p:cNvSpPr txBox="1">
            <a:spLocks noChangeArrowheads="1"/>
          </p:cNvSpPr>
          <p:nvPr/>
        </p:nvSpPr>
        <p:spPr bwMode="auto">
          <a:xfrm>
            <a:off x="1828800" y="2133600"/>
            <a:ext cx="12192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6148" name="Picture 5"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6149" name="TextBox 6"/>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pic>
        <p:nvPicPr>
          <p:cNvPr id="6150" name="Picture 2"/>
          <p:cNvPicPr>
            <a:picLocks noChangeAspect="1" noChangeArrowheads="1"/>
          </p:cNvPicPr>
          <p:nvPr/>
        </p:nvPicPr>
        <p:blipFill>
          <a:blip r:embed="rId4"/>
          <a:srcRect/>
          <a:stretch>
            <a:fillRect/>
          </a:stretch>
        </p:blipFill>
        <p:spPr bwMode="auto">
          <a:xfrm>
            <a:off x="457200" y="3124200"/>
            <a:ext cx="8458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idx="4294967295"/>
          </p:nvPr>
        </p:nvSpPr>
        <p:spPr>
          <a:xfrm>
            <a:off x="960438" y="284163"/>
            <a:ext cx="7332662" cy="598487"/>
          </a:xfrm>
        </p:spPr>
        <p:txBody>
          <a:bodyPr lIns="0" tIns="180000" rIns="0" bIns="180000" anchor="b"/>
          <a:lstStyle/>
          <a:p>
            <a:pPr eaLnBrk="1" hangingPunct="1"/>
            <a:r>
              <a:rPr lang="nl-BE" sz="3000" b="1" smtClean="0">
                <a:solidFill>
                  <a:schemeClr val="bg1"/>
                </a:solidFill>
                <a:cs typeface="Arial" charset="0"/>
              </a:rPr>
              <a:t>FTTH a key economic driver</a:t>
            </a:r>
            <a:endParaRPr lang="nl-NL" sz="3000" b="1" smtClean="0">
              <a:solidFill>
                <a:schemeClr val="bg1"/>
              </a:solidFill>
              <a:cs typeface="Arial" charset="0"/>
            </a:endParaRPr>
          </a:p>
        </p:txBody>
      </p:sp>
      <p:sp>
        <p:nvSpPr>
          <p:cNvPr id="81923" name="Espace réservé du texte 3"/>
          <p:cNvSpPr>
            <a:spLocks noGrp="1"/>
          </p:cNvSpPr>
          <p:nvPr>
            <p:ph type="body" sz="quarter" idx="4294967295"/>
          </p:nvPr>
        </p:nvSpPr>
        <p:spPr>
          <a:xfrm>
            <a:off x="685800" y="1676400"/>
            <a:ext cx="7702550" cy="3959225"/>
          </a:xfrm>
        </p:spPr>
        <p:txBody>
          <a:bodyPr/>
          <a:lstStyle/>
          <a:p>
            <a:pPr defTabSz="457200" eaLnBrk="1" hangingPunct="1">
              <a:buFont typeface="Arial" charset="0"/>
              <a:buNone/>
            </a:pPr>
            <a:r>
              <a:rPr lang="en-GB" sz="1800" b="1" smtClean="0">
                <a:cs typeface="Arial" charset="0"/>
              </a:rPr>
              <a:t>FTTH is a critical driver for the knowledge economy</a:t>
            </a:r>
          </a:p>
          <a:p>
            <a:pPr lvl="1" defTabSz="457200" eaLnBrk="1" hangingPunct="1"/>
            <a:r>
              <a:rPr lang="en-GB" sz="1800" smtClean="0">
                <a:solidFill>
                  <a:srgbClr val="909093"/>
                </a:solidFill>
                <a:cs typeface="Arial" charset="0"/>
              </a:rPr>
              <a:t>Deployment of FTTH creates jobs</a:t>
            </a:r>
          </a:p>
          <a:p>
            <a:pPr lvl="1" defTabSz="457200" eaLnBrk="1" hangingPunct="1"/>
            <a:r>
              <a:rPr lang="en-GB" sz="1800" smtClean="0">
                <a:solidFill>
                  <a:srgbClr val="909093"/>
                </a:solidFill>
                <a:cs typeface="Arial" charset="0"/>
              </a:rPr>
              <a:t>New services create GDP growth, not only from ICT industry (entertainment industry etc.)</a:t>
            </a:r>
          </a:p>
          <a:p>
            <a:pPr defTabSz="457200" eaLnBrk="1" hangingPunct="1">
              <a:buFont typeface="Arial" charset="0"/>
              <a:buNone/>
            </a:pPr>
            <a:endParaRPr lang="en-GB" sz="1800" b="1" smtClean="0">
              <a:solidFill>
                <a:srgbClr val="115384"/>
              </a:solidFill>
              <a:cs typeface="Arial" charset="0"/>
            </a:endParaRPr>
          </a:p>
          <a:p>
            <a:pPr defTabSz="457200" eaLnBrk="1" hangingPunct="1">
              <a:buFont typeface="Arial" charset="0"/>
              <a:buNone/>
            </a:pPr>
            <a:r>
              <a:rPr lang="en-GB" sz="1800" b="1" smtClean="0">
                <a:cs typeface="Arial" charset="0"/>
              </a:rPr>
              <a:t>FTTH creates business opportunities &amp; competitiveness</a:t>
            </a:r>
          </a:p>
          <a:p>
            <a:pPr lvl="1" defTabSz="457200" eaLnBrk="1" hangingPunct="1"/>
            <a:r>
              <a:rPr lang="en-GB" sz="1800" b="1" smtClean="0">
                <a:solidFill>
                  <a:srgbClr val="909093"/>
                </a:solidFill>
                <a:cs typeface="Arial" charset="0"/>
              </a:rPr>
              <a:t>Operators</a:t>
            </a:r>
            <a:r>
              <a:rPr lang="en-GB" sz="1800" smtClean="0">
                <a:solidFill>
                  <a:srgbClr val="909093"/>
                </a:solidFill>
                <a:cs typeface="Arial" charset="0"/>
              </a:rPr>
              <a:t>: increased ARPU (30%!), lower churn-rate, OPEX savings</a:t>
            </a:r>
          </a:p>
          <a:p>
            <a:pPr lvl="1" defTabSz="457200" eaLnBrk="1" hangingPunct="1"/>
            <a:r>
              <a:rPr lang="en-GB" sz="1800" b="1" smtClean="0">
                <a:solidFill>
                  <a:srgbClr val="909093"/>
                </a:solidFill>
                <a:cs typeface="Arial" charset="0"/>
              </a:rPr>
              <a:t>Businesses</a:t>
            </a:r>
            <a:r>
              <a:rPr lang="en-GB" sz="1800" smtClean="0">
                <a:solidFill>
                  <a:srgbClr val="909093"/>
                </a:solidFill>
                <a:cs typeface="Arial" charset="0"/>
              </a:rPr>
              <a:t>: new ways of working, reduced travel &amp; office rental costs, better time management, more innovation, better competitiveness</a:t>
            </a:r>
          </a:p>
          <a:p>
            <a:pPr lvl="1" defTabSz="457200" eaLnBrk="1" hangingPunct="1"/>
            <a:r>
              <a:rPr lang="en-GB" sz="1800" b="1" smtClean="0">
                <a:solidFill>
                  <a:srgbClr val="909093"/>
                </a:solidFill>
                <a:cs typeface="Arial" charset="0"/>
              </a:rPr>
              <a:t>Regions/Municipalities</a:t>
            </a:r>
            <a:r>
              <a:rPr lang="en-GB" sz="1800" smtClean="0">
                <a:solidFill>
                  <a:srgbClr val="909093"/>
                </a:solidFill>
                <a:cs typeface="Arial" charset="0"/>
              </a:rPr>
              <a:t>: retain and attract more businesses &amp; investment, offer cost-efficient services to the community, increase local competitiveness</a:t>
            </a:r>
            <a:r>
              <a:rPr lang="en-GB" sz="2400" smtClean="0">
                <a:solidFill>
                  <a:srgbClr val="909093"/>
                </a:solidFill>
                <a:cs typeface="Arial" charset="0"/>
              </a:rPr>
              <a:t> </a:t>
            </a:r>
          </a:p>
          <a:p>
            <a:pPr defTabSz="457200" eaLnBrk="1" hangingPunct="1"/>
            <a:endParaRPr lang="en-GB" sz="2400" smtClean="0">
              <a:solidFill>
                <a:srgbClr val="909093"/>
              </a:solidFill>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72706" name="TextBox 8"/>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pic>
        <p:nvPicPr>
          <p:cNvPr id="72707" name="Picture 10"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72708" name="TextBox 11"/>
          <p:cNvSpPr txBox="1">
            <a:spLocks noChangeArrowheads="1"/>
          </p:cNvSpPr>
          <p:nvPr/>
        </p:nvSpPr>
        <p:spPr bwMode="auto">
          <a:xfrm>
            <a:off x="6400800" y="6324600"/>
            <a:ext cx="30480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www.ftthcouncilmena.org</a:t>
            </a:r>
          </a:p>
        </p:txBody>
      </p:sp>
      <p:sp>
        <p:nvSpPr>
          <p:cNvPr id="24" name="Title 1"/>
          <p:cNvSpPr txBox="1">
            <a:spLocks/>
          </p:cNvSpPr>
          <p:nvPr/>
        </p:nvSpPr>
        <p:spPr>
          <a:xfrm>
            <a:off x="0" y="0"/>
            <a:ext cx="8610600" cy="1143000"/>
          </a:xfrm>
          <a:prstGeom prst="rect">
            <a:avLst/>
          </a:prstGeom>
        </p:spPr>
        <p:txBody>
          <a:bodyPr anchor="ctr"/>
          <a:lstStyle/>
          <a:p>
            <a:pPr algn="ctr"/>
            <a:r>
              <a:rPr lang="en-US" sz="2800" b="1">
                <a:solidFill>
                  <a:schemeClr val="bg1"/>
                </a:solidFill>
              </a:rPr>
              <a:t>After Jordan 2009, Lebanon 2010, Egypt 2011... Qatar in December 2012!</a:t>
            </a:r>
            <a:endParaRPr lang="en-US" sz="2800" b="1">
              <a:solidFill>
                <a:schemeClr val="bg1"/>
              </a:solidFill>
              <a:cs typeface="Arial" charset="0"/>
            </a:endParaRPr>
          </a:p>
        </p:txBody>
      </p:sp>
      <p:pic>
        <p:nvPicPr>
          <p:cNvPr id="72710" name="Picture 1" descr="D:\COCO\FTTH COUNCIL MENA\CONFERENCES\Qatar 2012\Visuals -Banners\Banner 740x260-2.jpg"/>
          <p:cNvPicPr>
            <a:picLocks noChangeAspect="1" noChangeArrowheads="1"/>
          </p:cNvPicPr>
          <p:nvPr/>
        </p:nvPicPr>
        <p:blipFill>
          <a:blip r:embed="rId4"/>
          <a:srcRect/>
          <a:stretch>
            <a:fillRect/>
          </a:stretch>
        </p:blipFill>
        <p:spPr bwMode="auto">
          <a:xfrm>
            <a:off x="0" y="1676400"/>
            <a:ext cx="91090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6"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73730" name="TextBox 8"/>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sp>
        <p:nvSpPr>
          <p:cNvPr id="5" name="Subtitle 4"/>
          <p:cNvSpPr txBox="1">
            <a:spLocks/>
          </p:cNvSpPr>
          <p:nvPr/>
        </p:nvSpPr>
        <p:spPr>
          <a:xfrm>
            <a:off x="1143000" y="3810000"/>
            <a:ext cx="7239000" cy="1752600"/>
          </a:xfrm>
          <a:prstGeom prst="rect">
            <a:avLst/>
          </a:prstGeom>
        </p:spPr>
        <p:txBody>
          <a:bodyPr>
            <a:normAutofit fontScale="85000" lnSpcReduction="20000"/>
          </a:bodyPr>
          <a:lstStyle/>
          <a:p>
            <a:pPr algn="ctr" fontAlgn="auto">
              <a:spcBef>
                <a:spcPct val="20000"/>
              </a:spcBef>
              <a:spcAft>
                <a:spcPts val="0"/>
              </a:spcAft>
              <a:buFont typeface="Arial" pitchFamily="34" charset="0"/>
              <a:buNone/>
              <a:defRPr/>
            </a:pPr>
            <a:r>
              <a:rPr lang="en-GB" sz="4400" b="1" dirty="0">
                <a:solidFill>
                  <a:srgbClr val="AEBD00"/>
                </a:solidFill>
                <a:latin typeface="+mn-lt"/>
              </a:rPr>
              <a:t>THANK YOU</a:t>
            </a:r>
            <a:endParaRPr lang="ar-LB" sz="4400" b="1" dirty="0">
              <a:solidFill>
                <a:srgbClr val="AEBD00"/>
              </a:solidFill>
              <a:latin typeface="+mn-lt"/>
            </a:endParaRPr>
          </a:p>
          <a:p>
            <a:pPr algn="ctr" fontAlgn="auto">
              <a:spcBef>
                <a:spcPct val="20000"/>
              </a:spcBef>
              <a:spcAft>
                <a:spcPts val="0"/>
              </a:spcAft>
              <a:buFont typeface="Arial" pitchFamily="34" charset="0"/>
              <a:buNone/>
              <a:defRPr/>
            </a:pPr>
            <a:r>
              <a:rPr lang="ar-LB" sz="4400" b="1" dirty="0">
                <a:solidFill>
                  <a:srgbClr val="AEBD00"/>
                </a:solidFill>
                <a:latin typeface="+mn-lt"/>
              </a:rPr>
              <a:t>شــكــرا“</a:t>
            </a:r>
            <a:endParaRPr lang="en-GB" sz="4400" b="1" dirty="0">
              <a:solidFill>
                <a:srgbClr val="AEBD00"/>
              </a:solidFill>
              <a:latin typeface="+mn-lt"/>
            </a:endParaRPr>
          </a:p>
          <a:p>
            <a:pPr algn="ctr" fontAlgn="auto">
              <a:spcBef>
                <a:spcPct val="20000"/>
              </a:spcBef>
              <a:spcAft>
                <a:spcPts val="0"/>
              </a:spcAft>
              <a:buFont typeface="Arial" pitchFamily="34" charset="0"/>
              <a:buNone/>
              <a:defRPr/>
            </a:pPr>
            <a:r>
              <a:rPr lang="en-GB" sz="4400" b="1" dirty="0">
                <a:solidFill>
                  <a:srgbClr val="AEBD00"/>
                </a:solidFill>
                <a:latin typeface="+mn-lt"/>
              </a:rPr>
              <a:t>www.ftthcouncilmena.org</a:t>
            </a:r>
          </a:p>
        </p:txBody>
      </p:sp>
      <p:pic>
        <p:nvPicPr>
          <p:cNvPr id="73732" name="Picture 2" descr="image front page"/>
          <p:cNvPicPr>
            <a:picLocks noChangeAspect="1" noChangeArrowheads="1"/>
          </p:cNvPicPr>
          <p:nvPr/>
        </p:nvPicPr>
        <p:blipFill>
          <a:blip r:embed="rId4"/>
          <a:srcRect/>
          <a:stretch>
            <a:fillRect/>
          </a:stretch>
        </p:blipFill>
        <p:spPr bwMode="auto">
          <a:xfrm>
            <a:off x="0" y="0"/>
            <a:ext cx="9144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3"/>
          <p:cNvSpPr>
            <a:spLocks noChangeArrowheads="1"/>
          </p:cNvSpPr>
          <p:nvPr/>
        </p:nvSpPr>
        <p:spPr bwMode="auto">
          <a:xfrm>
            <a:off x="3543300" y="4156075"/>
            <a:ext cx="1990725" cy="1390650"/>
          </a:xfrm>
          <a:prstGeom prst="roundRect">
            <a:avLst>
              <a:gd name="adj" fmla="val 11051"/>
            </a:avLst>
          </a:prstGeom>
          <a:solidFill>
            <a:srgbClr val="808080"/>
          </a:solidFill>
          <a:ln w="25400" algn="ctr">
            <a:noFill/>
            <a:round/>
            <a:headEnd/>
            <a:tailEnd/>
          </a:ln>
        </p:spPr>
        <p:txBody>
          <a:bodyPr lIns="54000" rIns="54000" anchor="ctr" anchorCtr="1"/>
          <a:lstStyle/>
          <a:p>
            <a:pPr algn="ctr" eaLnBrk="0" hangingPunct="0">
              <a:spcBef>
                <a:spcPts val="600"/>
              </a:spcBef>
              <a:buClr>
                <a:schemeClr val="bg1"/>
              </a:buClr>
              <a:buFont typeface="Times New Roman" pitchFamily="18" charset="0"/>
              <a:buNone/>
            </a:pPr>
            <a:r>
              <a:rPr lang="en-US" b="1">
                <a:solidFill>
                  <a:schemeClr val="bg1"/>
                </a:solidFill>
                <a:latin typeface="Tahoma" pitchFamily="34" charset="0"/>
                <a:cs typeface="Arial" charset="0"/>
              </a:rPr>
              <a:t>Devices</a:t>
            </a:r>
          </a:p>
          <a:p>
            <a:pPr algn="ctr" eaLnBrk="0" hangingPunct="0">
              <a:spcBef>
                <a:spcPts val="600"/>
              </a:spcBef>
              <a:buClr>
                <a:schemeClr val="bg1"/>
              </a:buClr>
              <a:buFont typeface="Times New Roman" pitchFamily="18" charset="0"/>
              <a:buNone/>
            </a:pPr>
            <a:r>
              <a:rPr lang="en-US" sz="1400">
                <a:solidFill>
                  <a:schemeClr val="bg1"/>
                </a:solidFill>
                <a:latin typeface="Tahoma" pitchFamily="34" charset="0"/>
                <a:cs typeface="Arial" charset="0"/>
              </a:rPr>
              <a:t>1.2 billion IP-enabled devices by 2014</a:t>
            </a:r>
          </a:p>
        </p:txBody>
      </p:sp>
      <p:sp>
        <p:nvSpPr>
          <p:cNvPr id="76803" name="AutoShape 3"/>
          <p:cNvSpPr>
            <a:spLocks noChangeArrowheads="1"/>
          </p:cNvSpPr>
          <p:nvPr/>
        </p:nvSpPr>
        <p:spPr bwMode="auto">
          <a:xfrm>
            <a:off x="331788" y="4178300"/>
            <a:ext cx="1990725" cy="1392238"/>
          </a:xfrm>
          <a:prstGeom prst="roundRect">
            <a:avLst>
              <a:gd name="adj" fmla="val 11051"/>
            </a:avLst>
          </a:prstGeom>
          <a:solidFill>
            <a:srgbClr val="808080"/>
          </a:solidFill>
          <a:ln w="25400" algn="ctr">
            <a:noFill/>
            <a:round/>
            <a:headEnd/>
            <a:tailEnd/>
          </a:ln>
        </p:spPr>
        <p:txBody>
          <a:bodyPr lIns="54000" rIns="54000" anchor="ctr" anchorCtr="1"/>
          <a:lstStyle/>
          <a:p>
            <a:pPr algn="ctr" eaLnBrk="0" hangingPunct="0">
              <a:spcBef>
                <a:spcPts val="600"/>
              </a:spcBef>
              <a:buClr>
                <a:schemeClr val="bg1"/>
              </a:buClr>
              <a:buFont typeface="Times New Roman" pitchFamily="18" charset="0"/>
              <a:buNone/>
            </a:pPr>
            <a:r>
              <a:rPr lang="en-US" b="1">
                <a:solidFill>
                  <a:schemeClr val="bg1"/>
                </a:solidFill>
                <a:latin typeface="Tahoma" pitchFamily="34" charset="0"/>
                <a:cs typeface="Arial" charset="0"/>
              </a:rPr>
              <a:t>Users</a:t>
            </a:r>
          </a:p>
          <a:p>
            <a:pPr algn="ctr" eaLnBrk="0" hangingPunct="0">
              <a:spcBef>
                <a:spcPts val="600"/>
              </a:spcBef>
              <a:buClr>
                <a:schemeClr val="bg1"/>
              </a:buClr>
              <a:buFont typeface="Times New Roman" pitchFamily="18" charset="0"/>
              <a:buNone/>
            </a:pPr>
            <a:r>
              <a:rPr lang="en-US" sz="1400">
                <a:solidFill>
                  <a:schemeClr val="bg1"/>
                </a:solidFill>
                <a:latin typeface="Tahoma" pitchFamily="34" charset="0"/>
                <a:cs typeface="Arial" charset="0"/>
              </a:rPr>
              <a:t>680M fixed BB users by 2015</a:t>
            </a:r>
            <a:endParaRPr lang="en-US" sz="1200">
              <a:solidFill>
                <a:schemeClr val="bg1"/>
              </a:solidFill>
              <a:latin typeface="Tahoma" pitchFamily="34" charset="0"/>
              <a:cs typeface="Arial" charset="0"/>
            </a:endParaRPr>
          </a:p>
        </p:txBody>
      </p:sp>
      <p:pic>
        <p:nvPicPr>
          <p:cNvPr id="76804" name="Picture 3" descr="Film strip"/>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524125" y="1381125"/>
            <a:ext cx="4592638" cy="2236788"/>
          </a:xfrm>
          <a:prstGeom prst="rect">
            <a:avLst/>
          </a:prstGeom>
          <a:noFill/>
          <a:ln w="9525">
            <a:noFill/>
            <a:miter lim="800000"/>
            <a:headEnd/>
            <a:tailEnd/>
          </a:ln>
        </p:spPr>
      </p:pic>
      <p:sp>
        <p:nvSpPr>
          <p:cNvPr id="52" name="Rectangle 51"/>
          <p:cNvSpPr>
            <a:spLocks noChangeArrowheads="1"/>
          </p:cNvSpPr>
          <p:nvPr/>
        </p:nvSpPr>
        <p:spPr bwMode="auto">
          <a:xfrm>
            <a:off x="2511425" y="1208088"/>
            <a:ext cx="4659313" cy="2325687"/>
          </a:xfrm>
          <a:prstGeom prst="rect">
            <a:avLst/>
          </a:prstGeom>
          <a:solidFill>
            <a:srgbClr val="FFFFFF">
              <a:alpha val="50000"/>
            </a:srgbClr>
          </a:solidFill>
          <a:ln w="25400" algn="ctr">
            <a:noFill/>
            <a:miter lim="800000"/>
            <a:headEnd/>
            <a:tailEnd/>
          </a:ln>
        </p:spPr>
        <p:txBody>
          <a:bodyPr anchor="ctr"/>
          <a:lstStyle/>
          <a:p>
            <a:pPr algn="ctr">
              <a:defRPr/>
            </a:pPr>
            <a:endParaRPr lang="en-US">
              <a:solidFill>
                <a:schemeClr val="lt1"/>
              </a:solidFill>
              <a:latin typeface="+mn-lt"/>
            </a:endParaRPr>
          </a:p>
        </p:txBody>
      </p:sp>
      <p:sp>
        <p:nvSpPr>
          <p:cNvPr id="76806" name="Titre 2"/>
          <p:cNvSpPr>
            <a:spLocks noGrp="1"/>
          </p:cNvSpPr>
          <p:nvPr>
            <p:ph type="title" idx="4294967295"/>
          </p:nvPr>
        </p:nvSpPr>
        <p:spPr>
          <a:xfrm>
            <a:off x="228600" y="228600"/>
            <a:ext cx="8645525" cy="762000"/>
          </a:xfrm>
        </p:spPr>
        <p:txBody>
          <a:bodyPr anchor="t"/>
          <a:lstStyle/>
          <a:p>
            <a:r>
              <a:rPr lang="en-US" sz="3200" b="1" smtClean="0">
                <a:solidFill>
                  <a:schemeClr val="bg1"/>
                </a:solidFill>
              </a:rPr>
              <a:t>Data and Video Explosion</a:t>
            </a:r>
          </a:p>
        </p:txBody>
      </p:sp>
      <p:sp>
        <p:nvSpPr>
          <p:cNvPr id="45" name="Text Box 11"/>
          <p:cNvSpPr txBox="1">
            <a:spLocks noChangeArrowheads="1"/>
          </p:cNvSpPr>
          <p:nvPr/>
        </p:nvSpPr>
        <p:spPr bwMode="auto">
          <a:xfrm>
            <a:off x="381000" y="6477000"/>
            <a:ext cx="2932113" cy="122238"/>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i="1">
                <a:latin typeface="Tahoma" pitchFamily="34" charset="0"/>
                <a:ea typeface="MS PGothic"/>
                <a:cs typeface="MS PGothic"/>
              </a:rPr>
              <a:t>Sources: Bell Labs analysis</a:t>
            </a:r>
          </a:p>
        </p:txBody>
      </p:sp>
      <p:pic>
        <p:nvPicPr>
          <p:cNvPr id="76808" name="Picture 37"/>
          <p:cNvPicPr>
            <a:picLocks noChangeAspect="1" noChangeArrowheads="1"/>
          </p:cNvPicPr>
          <p:nvPr/>
        </p:nvPicPr>
        <p:blipFill>
          <a:blip r:embed="rId4"/>
          <a:srcRect/>
          <a:stretch>
            <a:fillRect/>
          </a:stretch>
        </p:blipFill>
        <p:spPr bwMode="auto">
          <a:xfrm>
            <a:off x="7081838" y="1644650"/>
            <a:ext cx="1296987" cy="1738313"/>
          </a:xfrm>
          <a:prstGeom prst="rect">
            <a:avLst/>
          </a:prstGeom>
          <a:noFill/>
          <a:ln w="19050">
            <a:noFill/>
            <a:miter lim="800000"/>
            <a:headEnd/>
            <a:tailEnd/>
          </a:ln>
        </p:spPr>
      </p:pic>
      <p:sp>
        <p:nvSpPr>
          <p:cNvPr id="31" name="Oval 38"/>
          <p:cNvSpPr>
            <a:spLocks noChangeAspect="1" noChangeArrowheads="1"/>
          </p:cNvSpPr>
          <p:nvPr/>
        </p:nvSpPr>
        <p:spPr bwMode="auto">
          <a:xfrm>
            <a:off x="7296150" y="3255963"/>
            <a:ext cx="836613" cy="31115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19050">
            <a:noFill/>
            <a:round/>
            <a:headEnd/>
            <a:tailEnd/>
          </a:ln>
          <a:effectLst/>
        </p:spPr>
        <p:txBody>
          <a:bodyPr lIns="0" tIns="0" rIns="0" bIns="0" anchor="ctr">
            <a:spAutoFit/>
          </a:bodyPr>
          <a:lstStyle/>
          <a:p>
            <a:pPr algn="ctr" eaLnBrk="0" hangingPunct="0">
              <a:lnSpc>
                <a:spcPct val="90000"/>
              </a:lnSpc>
              <a:spcAft>
                <a:spcPts val="1200"/>
              </a:spcAft>
              <a:buClr>
                <a:schemeClr val="bg1"/>
              </a:buClr>
              <a:buFont typeface="Times New Roman" pitchFamily="18" charset="0"/>
              <a:buNone/>
              <a:defRPr/>
            </a:pPr>
            <a:endParaRPr lang="fr-FR" sz="1200" dirty="0">
              <a:latin typeface="Tahoma" pitchFamily="34" charset="0"/>
              <a:ea typeface="ＭＳ Ｐゴシック" charset="-128"/>
              <a:cs typeface="Arial" pitchFamily="34" charset="0"/>
            </a:endParaRPr>
          </a:p>
        </p:txBody>
      </p:sp>
      <p:sp>
        <p:nvSpPr>
          <p:cNvPr id="76810" name="Line 40"/>
          <p:cNvSpPr>
            <a:spLocks noChangeShapeType="1"/>
          </p:cNvSpPr>
          <p:nvPr/>
        </p:nvSpPr>
        <p:spPr bwMode="auto">
          <a:xfrm>
            <a:off x="3160713" y="2730500"/>
            <a:ext cx="55562" cy="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76811" name="Line 42"/>
          <p:cNvSpPr>
            <a:spLocks noChangeShapeType="1"/>
          </p:cNvSpPr>
          <p:nvPr/>
        </p:nvSpPr>
        <p:spPr bwMode="auto">
          <a:xfrm>
            <a:off x="3154363" y="1733550"/>
            <a:ext cx="55562" cy="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48" name="Text Box 12"/>
          <p:cNvSpPr txBox="1">
            <a:spLocks noChangeArrowheads="1"/>
          </p:cNvSpPr>
          <p:nvPr/>
        </p:nvSpPr>
        <p:spPr bwMode="auto">
          <a:xfrm>
            <a:off x="6553200" y="1143000"/>
            <a:ext cx="2195513" cy="663575"/>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lgn="ctr" eaLnBrk="0" hangingPunct="0">
              <a:lnSpc>
                <a:spcPct val="95000"/>
              </a:lnSpc>
              <a:spcAft>
                <a:spcPts val="500"/>
              </a:spcAft>
              <a:buClr>
                <a:schemeClr val="bg1"/>
              </a:buClr>
              <a:buFont typeface="Times New Roman" pitchFamily="18" charset="0"/>
              <a:buNone/>
              <a:tabLst>
                <a:tab pos="3946525" algn="l"/>
              </a:tabLst>
              <a:defRPr/>
            </a:pPr>
            <a:r>
              <a:rPr lang="en-US" b="1" dirty="0">
                <a:solidFill>
                  <a:schemeClr val="accent1"/>
                </a:solidFill>
                <a:latin typeface="Tahoma" pitchFamily="34" charset="0"/>
                <a:ea typeface="ＭＳ Ｐゴシック" charset="-128"/>
                <a:cs typeface="Arial" pitchFamily="34" charset="0"/>
              </a:rPr>
              <a:t>37%</a:t>
            </a:r>
            <a:r>
              <a:rPr lang="en-US" sz="1600" b="1" dirty="0">
                <a:solidFill>
                  <a:srgbClr val="5F5F5F"/>
                </a:solidFill>
                <a:latin typeface="Tahoma" pitchFamily="34" charset="0"/>
                <a:ea typeface="ＭＳ Ｐゴシック" charset="-128"/>
                <a:cs typeface="Arial" pitchFamily="34" charset="0"/>
              </a:rPr>
              <a:t> </a:t>
            </a:r>
            <a:r>
              <a:rPr lang="en-US" sz="1400" dirty="0">
                <a:solidFill>
                  <a:srgbClr val="5F5F5F"/>
                </a:solidFill>
                <a:latin typeface="Tahoma" pitchFamily="34" charset="0"/>
                <a:ea typeface="ＭＳ Ｐゴシック" charset="-128"/>
                <a:cs typeface="Arial" pitchFamily="34" charset="0"/>
              </a:rPr>
              <a:t>of internet traffic</a:t>
            </a:r>
            <a:br>
              <a:rPr lang="en-US" sz="1400" dirty="0">
                <a:solidFill>
                  <a:srgbClr val="5F5F5F"/>
                </a:solidFill>
                <a:latin typeface="Tahoma" pitchFamily="34" charset="0"/>
                <a:ea typeface="ＭＳ Ｐゴシック" charset="-128"/>
                <a:cs typeface="Arial" pitchFamily="34" charset="0"/>
              </a:rPr>
            </a:br>
            <a:r>
              <a:rPr lang="en-US" sz="1400" dirty="0">
                <a:solidFill>
                  <a:srgbClr val="5F5F5F"/>
                </a:solidFill>
                <a:latin typeface="Tahoma" pitchFamily="34" charset="0"/>
                <a:ea typeface="ＭＳ Ｐゴシック" charset="-128"/>
                <a:cs typeface="Arial" pitchFamily="34" charset="0"/>
              </a:rPr>
              <a:t>during primetime</a:t>
            </a:r>
            <a:br>
              <a:rPr lang="en-US" sz="1400" dirty="0">
                <a:solidFill>
                  <a:srgbClr val="5F5F5F"/>
                </a:solidFill>
                <a:latin typeface="Tahoma" pitchFamily="34" charset="0"/>
                <a:ea typeface="ＭＳ Ｐゴシック" charset="-128"/>
                <a:cs typeface="Arial" pitchFamily="34" charset="0"/>
              </a:rPr>
            </a:br>
            <a:r>
              <a:rPr lang="en-US" sz="1400" dirty="0">
                <a:solidFill>
                  <a:srgbClr val="5F5F5F"/>
                </a:solidFill>
                <a:latin typeface="Tahoma" pitchFamily="34" charset="0"/>
                <a:ea typeface="ＭＳ Ｐゴシック" charset="-128"/>
                <a:cs typeface="Arial" pitchFamily="34" charset="0"/>
              </a:rPr>
              <a:t>is online video</a:t>
            </a:r>
          </a:p>
        </p:txBody>
      </p:sp>
      <p:pic>
        <p:nvPicPr>
          <p:cNvPr id="76813" name="Picture 44" descr="htc_legend_450_3"/>
          <p:cNvPicPr>
            <a:picLocks noChangeAspect="1" noChangeArrowheads="1"/>
          </p:cNvPicPr>
          <p:nvPr/>
        </p:nvPicPr>
        <p:blipFill>
          <a:blip r:embed="rId5">
            <a:clrChange>
              <a:clrFrom>
                <a:srgbClr val="FFFFFF"/>
              </a:clrFrom>
              <a:clrTo>
                <a:srgbClr val="FFFFFF">
                  <a:alpha val="0"/>
                </a:srgbClr>
              </a:clrTo>
            </a:clrChange>
          </a:blip>
          <a:srcRect l="16798" r="16798"/>
          <a:stretch>
            <a:fillRect/>
          </a:stretch>
        </p:blipFill>
        <p:spPr bwMode="auto">
          <a:xfrm>
            <a:off x="3455988" y="2254250"/>
            <a:ext cx="481012" cy="877888"/>
          </a:xfrm>
          <a:prstGeom prst="rect">
            <a:avLst/>
          </a:prstGeom>
          <a:noFill/>
          <a:ln w="9525">
            <a:noFill/>
            <a:miter lim="800000"/>
            <a:headEnd/>
            <a:tailEnd/>
          </a:ln>
        </p:spPr>
      </p:pic>
      <p:pic>
        <p:nvPicPr>
          <p:cNvPr id="76814" name="Picture 45" descr="iphone_4"/>
          <p:cNvPicPr>
            <a:picLocks noChangeAspect="1" noChangeArrowheads="1"/>
          </p:cNvPicPr>
          <p:nvPr/>
        </p:nvPicPr>
        <p:blipFill>
          <a:blip r:embed="rId6"/>
          <a:srcRect/>
          <a:stretch>
            <a:fillRect/>
          </a:stretch>
        </p:blipFill>
        <p:spPr bwMode="auto">
          <a:xfrm>
            <a:off x="4014788" y="2220913"/>
            <a:ext cx="452437" cy="930275"/>
          </a:xfrm>
          <a:prstGeom prst="rect">
            <a:avLst/>
          </a:prstGeom>
          <a:noFill/>
          <a:ln w="9525">
            <a:noFill/>
            <a:miter lim="800000"/>
            <a:headEnd/>
            <a:tailEnd/>
          </a:ln>
        </p:spPr>
      </p:pic>
      <p:pic>
        <p:nvPicPr>
          <p:cNvPr id="76815" name="Picture 47" descr="05gw-xoom-custom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48050" y="1470025"/>
            <a:ext cx="554038" cy="674688"/>
          </a:xfrm>
          <a:prstGeom prst="rect">
            <a:avLst/>
          </a:prstGeom>
          <a:noFill/>
          <a:ln w="9525">
            <a:noFill/>
            <a:miter lim="800000"/>
            <a:headEnd/>
            <a:tailEnd/>
          </a:ln>
        </p:spPr>
      </p:pic>
      <p:pic>
        <p:nvPicPr>
          <p:cNvPr id="76816" name="Picture 48" descr="samsung-tab"/>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929188" y="1489075"/>
            <a:ext cx="336550" cy="649288"/>
          </a:xfrm>
          <a:prstGeom prst="rect">
            <a:avLst/>
          </a:prstGeom>
          <a:noFill/>
          <a:ln w="9525">
            <a:noFill/>
            <a:miter lim="800000"/>
            <a:headEnd/>
            <a:tailEnd/>
          </a:ln>
        </p:spPr>
      </p:pic>
      <p:pic>
        <p:nvPicPr>
          <p:cNvPr id="76817" name="Picture 49" descr="12-applications-ipad-preferees-L-1"/>
          <p:cNvPicPr>
            <a:picLocks noChangeAspect="1" noChangeArrowheads="1"/>
          </p:cNvPicPr>
          <p:nvPr/>
        </p:nvPicPr>
        <p:blipFill>
          <a:blip r:embed="rId9">
            <a:clrChange>
              <a:clrFrom>
                <a:srgbClr val="FCFCFC"/>
              </a:clrFrom>
              <a:clrTo>
                <a:srgbClr val="FCFCFC">
                  <a:alpha val="0"/>
                </a:srgbClr>
              </a:clrTo>
            </a:clrChange>
          </a:blip>
          <a:srcRect/>
          <a:stretch>
            <a:fillRect/>
          </a:stretch>
        </p:blipFill>
        <p:spPr bwMode="auto">
          <a:xfrm>
            <a:off x="4117975" y="1590675"/>
            <a:ext cx="627063" cy="460375"/>
          </a:xfrm>
          <a:prstGeom prst="rect">
            <a:avLst/>
          </a:prstGeom>
          <a:noFill/>
          <a:ln w="9525">
            <a:noFill/>
            <a:miter lim="800000"/>
            <a:headEnd/>
            <a:tailEnd/>
          </a:ln>
        </p:spPr>
      </p:pic>
      <p:sp>
        <p:nvSpPr>
          <p:cNvPr id="76818" name="AutoShape 57"/>
          <p:cNvSpPr>
            <a:spLocks noChangeArrowheads="1"/>
          </p:cNvSpPr>
          <p:nvPr/>
        </p:nvSpPr>
        <p:spPr bwMode="auto">
          <a:xfrm>
            <a:off x="6927850" y="4124325"/>
            <a:ext cx="1804988" cy="1390650"/>
          </a:xfrm>
          <a:prstGeom prst="roundRect">
            <a:avLst>
              <a:gd name="adj" fmla="val 11051"/>
            </a:avLst>
          </a:prstGeom>
          <a:solidFill>
            <a:srgbClr val="808080"/>
          </a:solidFill>
          <a:ln w="25400" algn="ctr">
            <a:noFill/>
            <a:round/>
            <a:headEnd/>
            <a:tailEnd/>
          </a:ln>
        </p:spPr>
        <p:txBody>
          <a:bodyPr lIns="54000" rIns="54000" anchor="ctr"/>
          <a:lstStyle/>
          <a:p>
            <a:pPr algn="ctr" eaLnBrk="0" hangingPunct="0">
              <a:spcBef>
                <a:spcPts val="600"/>
              </a:spcBef>
              <a:buClr>
                <a:schemeClr val="bg1"/>
              </a:buClr>
              <a:buFont typeface="Times New Roman" pitchFamily="18" charset="0"/>
              <a:buNone/>
            </a:pPr>
            <a:r>
              <a:rPr lang="en-US" b="1">
                <a:solidFill>
                  <a:schemeClr val="bg1"/>
                </a:solidFill>
                <a:latin typeface="Tahoma" pitchFamily="34" charset="0"/>
                <a:cs typeface="Arial" charset="0"/>
              </a:rPr>
              <a:t>Video</a:t>
            </a:r>
            <a:r>
              <a:rPr lang="en-US" sz="1600" b="1">
                <a:solidFill>
                  <a:schemeClr val="bg1"/>
                </a:solidFill>
                <a:latin typeface="Tahoma" pitchFamily="34" charset="0"/>
                <a:cs typeface="Arial" charset="0"/>
              </a:rPr>
              <a:t> </a:t>
            </a:r>
          </a:p>
          <a:p>
            <a:pPr algn="ctr" eaLnBrk="0" hangingPunct="0">
              <a:spcBef>
                <a:spcPts val="600"/>
              </a:spcBef>
              <a:buClr>
                <a:schemeClr val="bg1"/>
              </a:buClr>
              <a:buFont typeface="Times New Roman" pitchFamily="18" charset="0"/>
              <a:buNone/>
            </a:pPr>
            <a:r>
              <a:rPr lang="en-US" sz="1400">
                <a:solidFill>
                  <a:schemeClr val="bg1"/>
                </a:solidFill>
                <a:latin typeface="Tahoma" pitchFamily="34" charset="0"/>
                <a:cs typeface="Arial" charset="0"/>
              </a:rPr>
              <a:t>~ 70% of internet traffic by 2014</a:t>
            </a:r>
            <a:endParaRPr lang="fr-FR" sz="1400">
              <a:solidFill>
                <a:srgbClr val="FFFFFF"/>
              </a:solidFill>
              <a:latin typeface="Tahoma" pitchFamily="34" charset="0"/>
              <a:cs typeface="Arial" charset="0"/>
            </a:endParaRPr>
          </a:p>
        </p:txBody>
      </p:sp>
      <p:sp>
        <p:nvSpPr>
          <p:cNvPr id="76819" name="Rectangle 4"/>
          <p:cNvSpPr txBox="1">
            <a:spLocks/>
          </p:cNvSpPr>
          <p:nvPr/>
        </p:nvSpPr>
        <p:spPr bwMode="auto">
          <a:xfrm>
            <a:off x="180975" y="5640388"/>
            <a:ext cx="8932863" cy="560387"/>
          </a:xfrm>
          <a:prstGeom prst="rect">
            <a:avLst/>
          </a:prstGeom>
          <a:noFill/>
          <a:ln w="9525">
            <a:noFill/>
            <a:miter lim="800000"/>
            <a:headEnd/>
            <a:tailEnd/>
          </a:ln>
        </p:spPr>
        <p:txBody>
          <a:bodyPr/>
          <a:lstStyle/>
          <a:p>
            <a:pPr algn="ctr" eaLnBrk="0" hangingPunct="0">
              <a:lnSpc>
                <a:spcPts val="3000"/>
              </a:lnSpc>
            </a:pPr>
            <a:r>
              <a:rPr lang="en-US" sz="2000" b="1">
                <a:cs typeface="Arial" charset="0"/>
              </a:rPr>
              <a:t>… DRIVING EXPONENTIAL INCREASE IN NETWORK CONSUMPTION</a:t>
            </a:r>
            <a:endParaRPr lang="en-US" sz="3000">
              <a:cs typeface="Arial" charset="0"/>
            </a:endParaRPr>
          </a:p>
        </p:txBody>
      </p:sp>
      <p:pic>
        <p:nvPicPr>
          <p:cNvPr id="76820" name="Picture 100" descr="3D TV"/>
          <p:cNvPicPr>
            <a:picLocks noChangeAspect="1" noChangeArrowheads="1"/>
          </p:cNvPicPr>
          <p:nvPr/>
        </p:nvPicPr>
        <p:blipFill>
          <a:blip r:embed="rId10">
            <a:clrChange>
              <a:clrFrom>
                <a:srgbClr val="FAFAFA"/>
              </a:clrFrom>
              <a:clrTo>
                <a:srgbClr val="FAFAFA">
                  <a:alpha val="0"/>
                </a:srgbClr>
              </a:clrTo>
            </a:clrChange>
          </a:blip>
          <a:srcRect l="7651" r="10928"/>
          <a:stretch>
            <a:fillRect/>
          </a:stretch>
        </p:blipFill>
        <p:spPr bwMode="auto">
          <a:xfrm>
            <a:off x="4625975" y="2249488"/>
            <a:ext cx="946150" cy="1358900"/>
          </a:xfrm>
          <a:prstGeom prst="rect">
            <a:avLst/>
          </a:prstGeom>
          <a:noFill/>
          <a:ln w="9525">
            <a:noFill/>
            <a:miter lim="800000"/>
            <a:headEnd/>
            <a:tailEnd/>
          </a:ln>
        </p:spPr>
      </p:pic>
      <p:sp>
        <p:nvSpPr>
          <p:cNvPr id="76821" name="Oval 59"/>
          <p:cNvSpPr>
            <a:spLocks noChangeArrowheads="1"/>
          </p:cNvSpPr>
          <p:nvPr/>
        </p:nvSpPr>
        <p:spPr bwMode="auto">
          <a:xfrm>
            <a:off x="2741613" y="4730750"/>
            <a:ext cx="284162" cy="395288"/>
          </a:xfrm>
          <a:prstGeom prst="ellipse">
            <a:avLst/>
          </a:prstGeom>
          <a:noFill/>
          <a:ln w="9525">
            <a:noFill/>
            <a:round/>
            <a:headEnd/>
            <a:tailEnd/>
          </a:ln>
        </p:spPr>
        <p:txBody>
          <a:bodyPr wrap="none" lIns="0" tIns="0" rIns="0" bIns="0" anchor="ctr" anchorCtr="1"/>
          <a:lstStyle/>
          <a:p>
            <a:pPr algn="ctr"/>
            <a:r>
              <a:rPr lang="en-US" sz="2800" b="1">
                <a:solidFill>
                  <a:schemeClr val="bg2"/>
                </a:solidFill>
                <a:cs typeface="Arial" charset="0"/>
              </a:rPr>
              <a:t>x</a:t>
            </a:r>
          </a:p>
        </p:txBody>
      </p:sp>
      <p:sp>
        <p:nvSpPr>
          <p:cNvPr id="76822" name="Oval 60"/>
          <p:cNvSpPr>
            <a:spLocks noChangeArrowheads="1"/>
          </p:cNvSpPr>
          <p:nvPr/>
        </p:nvSpPr>
        <p:spPr bwMode="auto">
          <a:xfrm>
            <a:off x="6016625" y="4730750"/>
            <a:ext cx="284163" cy="395288"/>
          </a:xfrm>
          <a:prstGeom prst="ellipse">
            <a:avLst/>
          </a:prstGeom>
          <a:noFill/>
          <a:ln w="9525">
            <a:noFill/>
            <a:round/>
            <a:headEnd/>
            <a:tailEnd/>
          </a:ln>
        </p:spPr>
        <p:txBody>
          <a:bodyPr wrap="none" lIns="0" tIns="0" rIns="0" bIns="0" anchor="ctr" anchorCtr="1"/>
          <a:lstStyle/>
          <a:p>
            <a:pPr algn="ctr"/>
            <a:r>
              <a:rPr lang="en-US" sz="2800" b="1">
                <a:solidFill>
                  <a:schemeClr val="bg2"/>
                </a:solidFill>
                <a:cs typeface="Arial" charset="0"/>
              </a:rPr>
              <a:t>x</a:t>
            </a:r>
          </a:p>
        </p:txBody>
      </p:sp>
      <p:sp>
        <p:nvSpPr>
          <p:cNvPr id="76823" name="Rectangle 32"/>
          <p:cNvSpPr>
            <a:spLocks noChangeArrowheads="1"/>
          </p:cNvSpPr>
          <p:nvPr/>
        </p:nvSpPr>
        <p:spPr bwMode="auto">
          <a:xfrm>
            <a:off x="720725" y="3719513"/>
            <a:ext cx="304800" cy="223837"/>
          </a:xfrm>
          <a:prstGeom prst="rect">
            <a:avLst/>
          </a:prstGeom>
          <a:noFill/>
          <a:ln w="9525">
            <a:noFill/>
            <a:miter lim="800000"/>
            <a:headEnd/>
            <a:tailEnd/>
          </a:ln>
        </p:spPr>
        <p:txBody>
          <a:bodyPr wrap="none" lIns="0" tIns="0" rIns="0" bIns="0">
            <a:spAutoFit/>
          </a:bodyPr>
          <a:lstStyle/>
          <a:p>
            <a:pPr algn="ctr" eaLnBrk="0" hangingPunct="0">
              <a:spcBef>
                <a:spcPct val="15000"/>
              </a:spcBef>
              <a:buClr>
                <a:schemeClr val="bg1"/>
              </a:buClr>
              <a:buFont typeface="Wingdings" pitchFamily="2" charset="2"/>
              <a:buNone/>
            </a:pPr>
            <a:r>
              <a:rPr lang="en-US" sz="1100">
                <a:solidFill>
                  <a:srgbClr val="5F5F5F"/>
                </a:solidFill>
                <a:latin typeface="Tahoma" pitchFamily="34" charset="0"/>
                <a:ea typeface="ＭＳ Ｐゴシック"/>
                <a:cs typeface="ＭＳ Ｐゴシック"/>
              </a:rPr>
              <a:t>2007</a:t>
            </a:r>
          </a:p>
        </p:txBody>
      </p:sp>
      <p:sp>
        <p:nvSpPr>
          <p:cNvPr id="76824" name="Rectangle 33"/>
          <p:cNvSpPr>
            <a:spLocks noChangeArrowheads="1"/>
          </p:cNvSpPr>
          <p:nvPr/>
        </p:nvSpPr>
        <p:spPr bwMode="auto">
          <a:xfrm>
            <a:off x="1425575" y="3719513"/>
            <a:ext cx="304800" cy="223837"/>
          </a:xfrm>
          <a:prstGeom prst="rect">
            <a:avLst/>
          </a:prstGeom>
          <a:noFill/>
          <a:ln w="9525">
            <a:noFill/>
            <a:miter lim="800000"/>
            <a:headEnd/>
            <a:tailEnd/>
          </a:ln>
        </p:spPr>
        <p:txBody>
          <a:bodyPr wrap="none" lIns="0" tIns="0" rIns="0" bIns="0">
            <a:spAutoFit/>
          </a:bodyPr>
          <a:lstStyle/>
          <a:p>
            <a:pPr algn="ctr" eaLnBrk="0" hangingPunct="0">
              <a:spcBef>
                <a:spcPct val="15000"/>
              </a:spcBef>
              <a:buClr>
                <a:schemeClr val="bg1"/>
              </a:buClr>
              <a:buFont typeface="Wingdings" pitchFamily="2" charset="2"/>
              <a:buNone/>
            </a:pPr>
            <a:r>
              <a:rPr lang="en-US" sz="1100">
                <a:solidFill>
                  <a:srgbClr val="5F5F5F"/>
                </a:solidFill>
                <a:latin typeface="Tahoma" pitchFamily="34" charset="0"/>
                <a:ea typeface="ＭＳ Ｐゴシック"/>
                <a:cs typeface="ＭＳ Ｐゴシック"/>
              </a:rPr>
              <a:t>2011</a:t>
            </a:r>
          </a:p>
        </p:txBody>
      </p:sp>
      <p:sp>
        <p:nvSpPr>
          <p:cNvPr id="76825" name="Rectangle 35"/>
          <p:cNvSpPr>
            <a:spLocks noChangeArrowheads="1"/>
          </p:cNvSpPr>
          <p:nvPr/>
        </p:nvSpPr>
        <p:spPr bwMode="auto">
          <a:xfrm>
            <a:off x="2274888" y="3719513"/>
            <a:ext cx="307975" cy="227012"/>
          </a:xfrm>
          <a:prstGeom prst="rect">
            <a:avLst/>
          </a:prstGeom>
          <a:noFill/>
          <a:ln w="9525">
            <a:noFill/>
            <a:miter lim="800000"/>
            <a:headEnd/>
            <a:tailEnd/>
          </a:ln>
        </p:spPr>
        <p:txBody>
          <a:bodyPr wrap="none" lIns="0" tIns="0" rIns="0" bIns="0">
            <a:spAutoFit/>
          </a:bodyPr>
          <a:lstStyle/>
          <a:p>
            <a:pPr algn="ctr" eaLnBrk="0" hangingPunct="0">
              <a:spcBef>
                <a:spcPct val="15000"/>
              </a:spcBef>
              <a:buClr>
                <a:schemeClr val="bg1"/>
              </a:buClr>
              <a:buFont typeface="Wingdings" pitchFamily="2" charset="2"/>
              <a:buNone/>
            </a:pPr>
            <a:r>
              <a:rPr lang="en-US" sz="1100">
                <a:solidFill>
                  <a:srgbClr val="5F5F5F"/>
                </a:solidFill>
                <a:latin typeface="Tahoma" pitchFamily="34" charset="0"/>
                <a:ea typeface="ＭＳ Ｐゴシック"/>
                <a:cs typeface="ＭＳ Ｐゴシック"/>
              </a:rPr>
              <a:t>2015</a:t>
            </a:r>
          </a:p>
        </p:txBody>
      </p:sp>
      <p:sp>
        <p:nvSpPr>
          <p:cNvPr id="76826" name="Rectangle 39"/>
          <p:cNvSpPr>
            <a:spLocks noChangeArrowheads="1"/>
          </p:cNvSpPr>
          <p:nvPr/>
        </p:nvSpPr>
        <p:spPr bwMode="auto">
          <a:xfrm>
            <a:off x="184150" y="2606675"/>
            <a:ext cx="185738" cy="182563"/>
          </a:xfrm>
          <a:prstGeom prst="rect">
            <a:avLst/>
          </a:prstGeom>
          <a:noFill/>
          <a:ln w="9525">
            <a:noFill/>
            <a:miter lim="800000"/>
            <a:headEnd/>
            <a:tailEnd/>
          </a:ln>
        </p:spPr>
        <p:txBody>
          <a:bodyPr wrap="none" lIns="0" tIns="0" rIns="0" bIns="0">
            <a:spAutoFit/>
          </a:bodyPr>
          <a:lstStyle/>
          <a:p>
            <a:pPr algn="ctr" eaLnBrk="0" hangingPunct="0">
              <a:spcBef>
                <a:spcPct val="15000"/>
              </a:spcBef>
              <a:buClr>
                <a:schemeClr val="bg1"/>
              </a:buClr>
              <a:buFont typeface="Wingdings" pitchFamily="2" charset="2"/>
              <a:buNone/>
            </a:pPr>
            <a:r>
              <a:rPr lang="en-US" sz="900">
                <a:solidFill>
                  <a:srgbClr val="5F5F5F"/>
                </a:solidFill>
                <a:latin typeface="Tahoma" pitchFamily="34" charset="0"/>
                <a:ea typeface="ＭＳ Ｐゴシック"/>
                <a:cs typeface="ＭＳ Ｐゴシック"/>
              </a:rPr>
              <a:t>300</a:t>
            </a:r>
          </a:p>
        </p:txBody>
      </p:sp>
      <p:sp>
        <p:nvSpPr>
          <p:cNvPr id="76827" name="Rectangle 41"/>
          <p:cNvSpPr>
            <a:spLocks noChangeArrowheads="1"/>
          </p:cNvSpPr>
          <p:nvPr/>
        </p:nvSpPr>
        <p:spPr bwMode="auto">
          <a:xfrm>
            <a:off x="169863" y="1598613"/>
            <a:ext cx="185737" cy="182562"/>
          </a:xfrm>
          <a:prstGeom prst="rect">
            <a:avLst/>
          </a:prstGeom>
          <a:noFill/>
          <a:ln w="9525">
            <a:noFill/>
            <a:miter lim="800000"/>
            <a:headEnd/>
            <a:tailEnd/>
          </a:ln>
        </p:spPr>
        <p:txBody>
          <a:bodyPr wrap="none" lIns="0" tIns="0" rIns="0" bIns="0">
            <a:spAutoFit/>
          </a:bodyPr>
          <a:lstStyle/>
          <a:p>
            <a:pPr algn="ctr" eaLnBrk="0" hangingPunct="0">
              <a:spcBef>
                <a:spcPct val="15000"/>
              </a:spcBef>
              <a:buClr>
                <a:schemeClr val="bg1"/>
              </a:buClr>
              <a:buFont typeface="Wingdings" pitchFamily="2" charset="2"/>
              <a:buNone/>
            </a:pPr>
            <a:r>
              <a:rPr lang="en-US" sz="900">
                <a:solidFill>
                  <a:srgbClr val="5F5F5F"/>
                </a:solidFill>
                <a:latin typeface="Tahoma" pitchFamily="34" charset="0"/>
                <a:ea typeface="ＭＳ Ｐゴシック"/>
                <a:cs typeface="ＭＳ Ｐゴシック"/>
              </a:rPr>
              <a:t>600</a:t>
            </a:r>
          </a:p>
        </p:txBody>
      </p:sp>
      <p:sp>
        <p:nvSpPr>
          <p:cNvPr id="76828" name="Line 13"/>
          <p:cNvSpPr>
            <a:spLocks noChangeShapeType="1"/>
          </p:cNvSpPr>
          <p:nvPr/>
        </p:nvSpPr>
        <p:spPr bwMode="auto">
          <a:xfrm flipV="1">
            <a:off x="466725" y="1089025"/>
            <a:ext cx="0" cy="2560638"/>
          </a:xfrm>
          <a:prstGeom prst="line">
            <a:avLst/>
          </a:prstGeom>
          <a:noFill/>
          <a:ln w="19050">
            <a:solidFill>
              <a:schemeClr val="tx1"/>
            </a:solidFill>
            <a:round/>
            <a:headEnd/>
            <a:tailEnd type="triangle" w="med" len="med"/>
          </a:ln>
        </p:spPr>
        <p:txBody>
          <a:bodyPr lIns="0" tIns="0" rIns="0" bIns="0" anchor="ctr">
            <a:spAutoFit/>
          </a:bodyPr>
          <a:lstStyle/>
          <a:p>
            <a:endParaRPr lang="en-US"/>
          </a:p>
        </p:txBody>
      </p:sp>
      <p:sp>
        <p:nvSpPr>
          <p:cNvPr id="76829" name="Line 36"/>
          <p:cNvSpPr>
            <a:spLocks noChangeShapeType="1"/>
          </p:cNvSpPr>
          <p:nvPr/>
        </p:nvSpPr>
        <p:spPr bwMode="auto">
          <a:xfrm>
            <a:off x="457200" y="3659188"/>
            <a:ext cx="2433638" cy="0"/>
          </a:xfrm>
          <a:prstGeom prst="line">
            <a:avLst/>
          </a:prstGeom>
          <a:noFill/>
          <a:ln w="19050">
            <a:solidFill>
              <a:schemeClr val="tx1"/>
            </a:solidFill>
            <a:round/>
            <a:headEnd/>
            <a:tailEnd type="triangle" w="med" len="med"/>
          </a:ln>
        </p:spPr>
        <p:txBody>
          <a:bodyPr lIns="0" tIns="0" rIns="0" bIns="0" anchor="ctr">
            <a:spAutoFit/>
          </a:bodyPr>
          <a:lstStyle/>
          <a:p>
            <a:endParaRPr lang="en-US"/>
          </a:p>
        </p:txBody>
      </p:sp>
      <p:sp>
        <p:nvSpPr>
          <p:cNvPr id="76830" name="Line 40"/>
          <p:cNvSpPr>
            <a:spLocks noChangeShapeType="1"/>
          </p:cNvSpPr>
          <p:nvPr/>
        </p:nvSpPr>
        <p:spPr bwMode="auto">
          <a:xfrm>
            <a:off x="417513" y="2687638"/>
            <a:ext cx="55562" cy="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76831" name="Line 42"/>
          <p:cNvSpPr>
            <a:spLocks noChangeShapeType="1"/>
          </p:cNvSpPr>
          <p:nvPr/>
        </p:nvSpPr>
        <p:spPr bwMode="auto">
          <a:xfrm>
            <a:off x="411163" y="1692275"/>
            <a:ext cx="55562" cy="0"/>
          </a:xfrm>
          <a:prstGeom prst="line">
            <a:avLst/>
          </a:prstGeom>
          <a:noFill/>
          <a:ln w="19050">
            <a:solidFill>
              <a:schemeClr val="tx1"/>
            </a:solidFill>
            <a:round/>
            <a:headEnd/>
            <a:tailEnd/>
          </a:ln>
        </p:spPr>
        <p:txBody>
          <a:bodyPr wrap="none" lIns="0" tIns="0" rIns="0" bIns="0" anchor="ctr">
            <a:spAutoFit/>
          </a:bodyPr>
          <a:lstStyle/>
          <a:p>
            <a:endParaRPr lang="en-US"/>
          </a:p>
        </p:txBody>
      </p:sp>
      <p:sp>
        <p:nvSpPr>
          <p:cNvPr id="47" name="Text Box 43"/>
          <p:cNvSpPr txBox="1">
            <a:spLocks noChangeArrowheads="1"/>
          </p:cNvSpPr>
          <p:nvPr/>
        </p:nvSpPr>
        <p:spPr bwMode="auto">
          <a:xfrm>
            <a:off x="103188" y="844550"/>
            <a:ext cx="949325" cy="161925"/>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lgn="ctr" eaLnBrk="0" hangingPunct="0">
              <a:lnSpc>
                <a:spcPct val="90000"/>
              </a:lnSpc>
              <a:spcAft>
                <a:spcPts val="1200"/>
              </a:spcAft>
              <a:buClr>
                <a:schemeClr val="bg1"/>
              </a:buClr>
              <a:buFont typeface="Times New Roman" pitchFamily="18" charset="0"/>
              <a:buNone/>
              <a:tabLst>
                <a:tab pos="3946525" algn="l"/>
              </a:tabLst>
              <a:defRPr/>
            </a:pPr>
            <a:r>
              <a:rPr lang="en-US" sz="900">
                <a:solidFill>
                  <a:srgbClr val="5F5F5F"/>
                </a:solidFill>
                <a:latin typeface="Tahoma" pitchFamily="34" charset="0"/>
                <a:ea typeface="MS PGothic" charset="-128"/>
                <a:cs typeface="Arial" charset="0"/>
              </a:rPr>
              <a:t>Fix BB users [M]</a:t>
            </a:r>
          </a:p>
        </p:txBody>
      </p:sp>
      <p:sp>
        <p:nvSpPr>
          <p:cNvPr id="159871" name="AutoShape 127">
            <a:hlinkClick r:id="" action="ppaction://noaction" highlightClick="1"/>
          </p:cNvPr>
          <p:cNvSpPr>
            <a:spLocks noChangeArrowheads="1"/>
          </p:cNvSpPr>
          <p:nvPr/>
        </p:nvSpPr>
        <p:spPr bwMode="auto">
          <a:xfrm>
            <a:off x="685800" y="2673350"/>
            <a:ext cx="393700" cy="963613"/>
          </a:xfrm>
          <a:prstGeom prst="actionButtonBlank">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nl-BE">
              <a:cs typeface="Arial" charset="0"/>
            </a:endParaRPr>
          </a:p>
        </p:txBody>
      </p:sp>
      <p:sp>
        <p:nvSpPr>
          <p:cNvPr id="159872" name="AutoShape 128">
            <a:hlinkClick r:id="" action="ppaction://noaction" highlightClick="1"/>
          </p:cNvPr>
          <p:cNvSpPr>
            <a:spLocks noChangeArrowheads="1"/>
          </p:cNvSpPr>
          <p:nvPr/>
        </p:nvSpPr>
        <p:spPr bwMode="auto">
          <a:xfrm>
            <a:off x="1422400" y="1997075"/>
            <a:ext cx="393700" cy="1636713"/>
          </a:xfrm>
          <a:prstGeom prst="actionButtonBlank">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nl-BE">
              <a:cs typeface="Arial" charset="0"/>
            </a:endParaRPr>
          </a:p>
        </p:txBody>
      </p:sp>
      <p:sp>
        <p:nvSpPr>
          <p:cNvPr id="159873" name="AutoShape 129">
            <a:hlinkClick r:id="" action="ppaction://noaction" highlightClick="1"/>
          </p:cNvPr>
          <p:cNvSpPr>
            <a:spLocks noChangeArrowheads="1"/>
          </p:cNvSpPr>
          <p:nvPr/>
        </p:nvSpPr>
        <p:spPr bwMode="auto">
          <a:xfrm>
            <a:off x="2222500" y="1454150"/>
            <a:ext cx="393700" cy="2182813"/>
          </a:xfrm>
          <a:prstGeom prst="actionButtonBlank">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nl-BE">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1"/>
          <p:cNvSpPr>
            <a:spLocks noGrp="1"/>
          </p:cNvSpPr>
          <p:nvPr>
            <p:ph type="title" idx="4294967295"/>
          </p:nvPr>
        </p:nvSpPr>
        <p:spPr/>
        <p:txBody>
          <a:bodyPr/>
          <a:lstStyle/>
          <a:p>
            <a:pPr eaLnBrk="1" hangingPunct="1"/>
            <a:r>
              <a:rPr lang="en-US" sz="3200" b="1" smtClean="0">
                <a:solidFill>
                  <a:schemeClr val="bg1"/>
                </a:solidFill>
              </a:rPr>
              <a:t>Global Broadband penetration</a:t>
            </a:r>
            <a:r>
              <a:rPr lang="en-US" b="1" smtClean="0">
                <a:solidFill>
                  <a:schemeClr val="bg1"/>
                </a:solidFill>
                <a:latin typeface="Calibri" pitchFamily="34" charset="0"/>
              </a:rPr>
              <a:t>  </a:t>
            </a:r>
            <a:endParaRPr lang="fr-FR" smtClean="0">
              <a:latin typeface="Calibri" pitchFamily="34" charset="0"/>
            </a:endParaRPr>
          </a:p>
        </p:txBody>
      </p:sp>
      <p:graphicFrame>
        <p:nvGraphicFramePr>
          <p:cNvPr id="49155" name="Content Placeholder 4"/>
          <p:cNvGraphicFramePr>
            <a:graphicFrameLocks/>
          </p:cNvGraphicFramePr>
          <p:nvPr/>
        </p:nvGraphicFramePr>
        <p:xfrm>
          <a:off x="330200" y="2159000"/>
          <a:ext cx="8255000" cy="3759200"/>
        </p:xfrm>
        <a:graphic>
          <a:graphicData uri="http://schemas.openxmlformats.org/presentationml/2006/ole">
            <p:oleObj spid="_x0000_s49155" r:id="rId3" imgW="8254699" imgH="3761558" progId="Excel.Chart.8">
              <p:embed/>
            </p:oleObj>
          </a:graphicData>
        </a:graphic>
      </p:graphicFrame>
      <p:sp>
        <p:nvSpPr>
          <p:cNvPr id="49157" name="TextBox 3"/>
          <p:cNvSpPr txBox="1">
            <a:spLocks noChangeArrowheads="1"/>
          </p:cNvSpPr>
          <p:nvPr/>
        </p:nvSpPr>
        <p:spPr bwMode="auto">
          <a:xfrm>
            <a:off x="609600" y="1371600"/>
            <a:ext cx="7848600" cy="708025"/>
          </a:xfrm>
          <a:prstGeom prst="rect">
            <a:avLst/>
          </a:prstGeom>
          <a:noFill/>
          <a:ln w="9525">
            <a:noFill/>
            <a:miter lim="800000"/>
            <a:headEnd/>
            <a:tailEnd/>
          </a:ln>
        </p:spPr>
        <p:txBody>
          <a:bodyPr>
            <a:spAutoFit/>
          </a:bodyPr>
          <a:lstStyle/>
          <a:p>
            <a:r>
              <a:rPr lang="en-US" sz="2000">
                <a:latin typeface="Calibri" pitchFamily="34" charset="0"/>
              </a:rPr>
              <a:t>Studies showed that the current household Broadband penetration in the Middle East and Africa region is only 10% vs. the other regions.  </a:t>
            </a:r>
          </a:p>
        </p:txBody>
      </p:sp>
      <p:pic>
        <p:nvPicPr>
          <p:cNvPr id="49158" name="Picture 4" descr="cid:e97c84be53d545aecb1cb2b0442fd2ab"/>
          <p:cNvPicPr>
            <a:picLocks noChangeAspect="1" noChangeArrowheads="1"/>
          </p:cNvPicPr>
          <p:nvPr/>
        </p:nvPicPr>
        <p:blipFill>
          <a:blip r:embed="rId4" r:link="rId5"/>
          <a:srcRect/>
          <a:stretch>
            <a:fillRect/>
          </a:stretch>
        </p:blipFill>
        <p:spPr bwMode="auto">
          <a:xfrm>
            <a:off x="0" y="6000750"/>
            <a:ext cx="9144000" cy="857250"/>
          </a:xfrm>
          <a:prstGeom prst="rect">
            <a:avLst/>
          </a:prstGeom>
          <a:noFill/>
          <a:ln w="9525">
            <a:noFill/>
            <a:miter lim="800000"/>
            <a:headEnd/>
            <a:tailEnd/>
          </a:ln>
        </p:spPr>
      </p:pic>
      <p:sp>
        <p:nvSpPr>
          <p:cNvPr id="49159" name="TextBox 5"/>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57200" y="350838"/>
            <a:ext cx="8229600" cy="1020762"/>
          </a:xfrm>
        </p:spPr>
        <p:txBody>
          <a:bodyPr/>
          <a:lstStyle/>
          <a:p>
            <a:pPr eaLnBrk="1" hangingPunct="1"/>
            <a:r>
              <a:rPr lang="en-US" sz="3200" b="1" smtClean="0">
                <a:solidFill>
                  <a:schemeClr val="bg1"/>
                </a:solidFill>
              </a:rPr>
              <a:t>Global FTTH/B Market</a:t>
            </a:r>
            <a:endParaRPr lang="fr-FR" sz="3200" smtClean="0"/>
          </a:p>
        </p:txBody>
      </p:sp>
      <p:pic>
        <p:nvPicPr>
          <p:cNvPr id="50178" name="Picture 4" descr="cid:e97c84be53d545aecb1cb2b0442fd2ab"/>
          <p:cNvPicPr>
            <a:picLocks noChangeAspect="1" noChangeArrowheads="1"/>
          </p:cNvPicPr>
          <p:nvPr/>
        </p:nvPicPr>
        <p:blipFill>
          <a:blip r:embed="rId3" r:link="rId4"/>
          <a:srcRect/>
          <a:stretch>
            <a:fillRect/>
          </a:stretch>
        </p:blipFill>
        <p:spPr bwMode="auto">
          <a:xfrm>
            <a:off x="0" y="6000750"/>
            <a:ext cx="9144000" cy="857250"/>
          </a:xfrm>
          <a:prstGeom prst="rect">
            <a:avLst/>
          </a:prstGeom>
          <a:noFill/>
          <a:ln w="9525">
            <a:noFill/>
            <a:miter lim="800000"/>
            <a:headEnd/>
            <a:tailEnd/>
          </a:ln>
        </p:spPr>
      </p:pic>
      <p:sp>
        <p:nvSpPr>
          <p:cNvPr id="50179" name="TextBox 5"/>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pic>
        <p:nvPicPr>
          <p:cNvPr id="50180" name="Picture 4"/>
          <p:cNvPicPr>
            <a:picLocks noChangeAspect="1" noChangeArrowheads="1"/>
          </p:cNvPicPr>
          <p:nvPr/>
        </p:nvPicPr>
        <p:blipFill>
          <a:blip r:embed="rId5"/>
          <a:srcRect/>
          <a:stretch>
            <a:fillRect/>
          </a:stretch>
        </p:blipFill>
        <p:spPr bwMode="auto">
          <a:xfrm>
            <a:off x="3581400" y="3521075"/>
            <a:ext cx="5562600" cy="3044825"/>
          </a:xfrm>
          <a:prstGeom prst="rect">
            <a:avLst/>
          </a:prstGeom>
          <a:noFill/>
          <a:ln w="9525">
            <a:noFill/>
            <a:miter lim="800000"/>
            <a:headEnd/>
            <a:tailEnd/>
          </a:ln>
        </p:spPr>
      </p:pic>
      <p:pic>
        <p:nvPicPr>
          <p:cNvPr id="50181" name="Picture 5"/>
          <p:cNvPicPr>
            <a:picLocks noChangeAspect="1" noChangeArrowheads="1"/>
          </p:cNvPicPr>
          <p:nvPr/>
        </p:nvPicPr>
        <p:blipFill>
          <a:blip r:embed="rId6"/>
          <a:srcRect/>
          <a:stretch>
            <a:fillRect/>
          </a:stretch>
        </p:blipFill>
        <p:spPr bwMode="auto">
          <a:xfrm>
            <a:off x="4572000" y="2133600"/>
            <a:ext cx="4572000" cy="750888"/>
          </a:xfrm>
          <a:prstGeom prst="rect">
            <a:avLst/>
          </a:prstGeom>
          <a:noFill/>
          <a:ln w="9525">
            <a:noFill/>
            <a:miter lim="800000"/>
            <a:headEnd/>
            <a:tailEnd/>
          </a:ln>
        </p:spPr>
      </p:pic>
      <p:pic>
        <p:nvPicPr>
          <p:cNvPr id="50182" name="Picture 6"/>
          <p:cNvPicPr>
            <a:picLocks noChangeAspect="1" noChangeArrowheads="1"/>
          </p:cNvPicPr>
          <p:nvPr/>
        </p:nvPicPr>
        <p:blipFill>
          <a:blip r:embed="rId7"/>
          <a:srcRect/>
          <a:stretch>
            <a:fillRect/>
          </a:stretch>
        </p:blipFill>
        <p:spPr bwMode="auto">
          <a:xfrm>
            <a:off x="0" y="1828800"/>
            <a:ext cx="4367213" cy="2362200"/>
          </a:xfrm>
          <a:prstGeom prst="rect">
            <a:avLst/>
          </a:prstGeom>
          <a:noFill/>
          <a:ln w="9525">
            <a:noFill/>
            <a:miter lim="800000"/>
            <a:headEnd/>
            <a:tailEnd/>
          </a:ln>
        </p:spPr>
      </p:pic>
      <p:sp>
        <p:nvSpPr>
          <p:cNvPr id="14" name="TextBox 13"/>
          <p:cNvSpPr txBox="1"/>
          <p:nvPr/>
        </p:nvSpPr>
        <p:spPr>
          <a:xfrm>
            <a:off x="914400" y="1371600"/>
            <a:ext cx="1827213" cy="369888"/>
          </a:xfrm>
          <a:prstGeom prst="rect">
            <a:avLst/>
          </a:prstGeom>
          <a:noFill/>
        </p:spPr>
        <p:txBody>
          <a:bodyPr wrap="none">
            <a:spAutoFit/>
          </a:bodyPr>
          <a:lstStyle/>
          <a:p>
            <a:pPr fontAlgn="auto">
              <a:spcBef>
                <a:spcPts val="0"/>
              </a:spcBef>
              <a:spcAft>
                <a:spcPts val="0"/>
              </a:spcAft>
              <a:defRPr/>
            </a:pPr>
            <a:r>
              <a:rPr lang="fr-FR" sz="1400" b="1" dirty="0" err="1">
                <a:solidFill>
                  <a:schemeClr val="tx1">
                    <a:lumMod val="65000"/>
                    <a:lumOff val="35000"/>
                  </a:schemeClr>
                </a:solidFill>
                <a:latin typeface="Times New Roman" pitchFamily="18" charset="0"/>
                <a:cs typeface="Times New Roman" pitchFamily="18" charset="0"/>
              </a:rPr>
              <a:t>From</a:t>
            </a:r>
            <a:r>
              <a:rPr lang="fr-FR" sz="1400" b="1" dirty="0">
                <a:solidFill>
                  <a:schemeClr val="tx1">
                    <a:lumMod val="65000"/>
                    <a:lumOff val="35000"/>
                  </a:schemeClr>
                </a:solidFill>
                <a:latin typeface="Times New Roman" pitchFamily="18" charset="0"/>
                <a:cs typeface="Times New Roman" pitchFamily="18" charset="0"/>
              </a:rPr>
              <a:t> </a:t>
            </a:r>
            <a:r>
              <a:rPr lang="fr-FR" b="1" dirty="0" err="1">
                <a:solidFill>
                  <a:schemeClr val="tx1">
                    <a:lumMod val="65000"/>
                    <a:lumOff val="35000"/>
                  </a:schemeClr>
                </a:solidFill>
                <a:latin typeface="Times New Roman" pitchFamily="18" charset="0"/>
                <a:cs typeface="Times New Roman" pitchFamily="18" charset="0"/>
              </a:rPr>
              <a:t>June</a:t>
            </a:r>
            <a:r>
              <a:rPr lang="fr-FR" b="1" dirty="0">
                <a:solidFill>
                  <a:schemeClr val="tx1">
                    <a:lumMod val="65000"/>
                    <a:lumOff val="35000"/>
                  </a:schemeClr>
                </a:solidFill>
                <a:latin typeface="Times New Roman" pitchFamily="18" charset="0"/>
                <a:cs typeface="Times New Roman" pitchFamily="18" charset="0"/>
              </a:rPr>
              <a:t> 2010</a:t>
            </a:r>
            <a:r>
              <a:rPr lang="fr-FR" sz="1400" b="1" dirty="0">
                <a:solidFill>
                  <a:schemeClr val="tx1">
                    <a:lumMod val="65000"/>
                    <a:lumOff val="35000"/>
                  </a:schemeClr>
                </a:solidFill>
                <a:latin typeface="Times New Roman" pitchFamily="18" charset="0"/>
                <a:cs typeface="Times New Roman" pitchFamily="18" charset="0"/>
              </a:rPr>
              <a:t>…</a:t>
            </a:r>
          </a:p>
        </p:txBody>
      </p:sp>
      <p:pic>
        <p:nvPicPr>
          <p:cNvPr id="50184" name="Picture 9"/>
          <p:cNvPicPr>
            <a:picLocks noChangeAspect="1" noChangeArrowheads="1"/>
          </p:cNvPicPr>
          <p:nvPr/>
        </p:nvPicPr>
        <p:blipFill>
          <a:blip r:embed="rId8"/>
          <a:srcRect/>
          <a:stretch>
            <a:fillRect/>
          </a:stretch>
        </p:blipFill>
        <p:spPr bwMode="auto">
          <a:xfrm>
            <a:off x="6705600" y="5334000"/>
            <a:ext cx="1471613"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430213" y="71438"/>
            <a:ext cx="8559800" cy="760412"/>
          </a:xfrm>
        </p:spPr>
        <p:txBody>
          <a:bodyPr/>
          <a:lstStyle/>
          <a:p>
            <a:pPr eaLnBrk="1" hangingPunct="1"/>
            <a:r>
              <a:rPr lang="en-US" sz="2800" b="1" smtClean="0">
                <a:solidFill>
                  <a:schemeClr val="bg1"/>
                </a:solidFill>
              </a:rPr>
              <a:t>Connected Experience… Connected Life… Connected Home</a:t>
            </a:r>
            <a:r>
              <a:rPr lang="en-US" sz="2800" b="1" smtClean="0"/>
              <a:t>…</a:t>
            </a:r>
          </a:p>
        </p:txBody>
      </p:sp>
      <p:sp>
        <p:nvSpPr>
          <p:cNvPr id="43011" name="Text Box 3"/>
          <p:cNvSpPr txBox="1">
            <a:spLocks noChangeArrowheads="1"/>
          </p:cNvSpPr>
          <p:nvPr/>
        </p:nvSpPr>
        <p:spPr bwMode="auto">
          <a:xfrm>
            <a:off x="2459038" y="1238250"/>
            <a:ext cx="4478337" cy="274638"/>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defRPr/>
            </a:pPr>
            <a:r>
              <a:rPr lang="en-US" sz="2000" i="1">
                <a:solidFill>
                  <a:srgbClr val="0033CC"/>
                </a:solidFill>
                <a:latin typeface="Trebuchet MS" pitchFamily="34" charset="0"/>
                <a:cs typeface="Arial" charset="0"/>
              </a:rPr>
              <a:t>Transformation of society is happening</a:t>
            </a:r>
          </a:p>
        </p:txBody>
      </p:sp>
      <p:pic>
        <p:nvPicPr>
          <p:cNvPr id="61443" name="Picture 4"/>
          <p:cNvPicPr>
            <a:picLocks noChangeAspect="1" noChangeArrowheads="1"/>
          </p:cNvPicPr>
          <p:nvPr/>
        </p:nvPicPr>
        <p:blipFill>
          <a:blip r:embed="rId3"/>
          <a:srcRect/>
          <a:stretch>
            <a:fillRect/>
          </a:stretch>
        </p:blipFill>
        <p:spPr bwMode="auto">
          <a:xfrm>
            <a:off x="222250" y="2552700"/>
            <a:ext cx="4476750" cy="2547938"/>
          </a:xfrm>
          <a:prstGeom prst="rect">
            <a:avLst/>
          </a:prstGeom>
          <a:noFill/>
          <a:ln w="9525">
            <a:noFill/>
            <a:miter lim="800000"/>
            <a:headEnd/>
            <a:tailEnd/>
          </a:ln>
        </p:spPr>
      </p:pic>
      <p:pic>
        <p:nvPicPr>
          <p:cNvPr id="61444" name="Picture 5"/>
          <p:cNvPicPr>
            <a:picLocks noChangeAspect="1" noChangeArrowheads="1"/>
          </p:cNvPicPr>
          <p:nvPr/>
        </p:nvPicPr>
        <p:blipFill>
          <a:blip r:embed="rId4"/>
          <a:srcRect/>
          <a:stretch>
            <a:fillRect/>
          </a:stretch>
        </p:blipFill>
        <p:spPr bwMode="auto">
          <a:xfrm>
            <a:off x="5016500" y="2489200"/>
            <a:ext cx="3927475" cy="2709863"/>
          </a:xfrm>
          <a:prstGeom prst="rect">
            <a:avLst/>
          </a:prstGeom>
          <a:noFill/>
          <a:ln w="9525" algn="ctr">
            <a:noFill/>
            <a:miter lim="800000"/>
            <a:headEnd/>
            <a:tailEnd/>
          </a:ln>
        </p:spPr>
      </p:pic>
      <p:sp>
        <p:nvSpPr>
          <p:cNvPr id="61445" name="AutoShape 6"/>
          <p:cNvSpPr>
            <a:spLocks noChangeArrowheads="1"/>
          </p:cNvSpPr>
          <p:nvPr/>
        </p:nvSpPr>
        <p:spPr bwMode="auto">
          <a:xfrm>
            <a:off x="360363" y="1951038"/>
            <a:ext cx="4352925" cy="358775"/>
          </a:xfrm>
          <a:prstGeom prst="roundRect">
            <a:avLst>
              <a:gd name="adj" fmla="val 16667"/>
            </a:avLst>
          </a:prstGeom>
          <a:solidFill>
            <a:srgbClr val="2A2A3E"/>
          </a:solidFill>
          <a:ln w="19050" algn="ctr">
            <a:noFill/>
            <a:round/>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None/>
              <a:tabLst>
                <a:tab pos="3946525" algn="l"/>
              </a:tabLst>
            </a:pPr>
            <a:r>
              <a:rPr lang="en-US" sz="1600">
                <a:solidFill>
                  <a:schemeClr val="bg1"/>
                </a:solidFill>
                <a:latin typeface="Trebuchet MS" pitchFamily="34" charset="0"/>
                <a:cs typeface="Arial" charset="0"/>
              </a:rPr>
              <a:t>Residential Customers</a:t>
            </a:r>
          </a:p>
        </p:txBody>
      </p:sp>
      <p:sp>
        <p:nvSpPr>
          <p:cNvPr id="61446" name="AutoShape 7"/>
          <p:cNvSpPr>
            <a:spLocks noChangeArrowheads="1"/>
          </p:cNvSpPr>
          <p:nvPr/>
        </p:nvSpPr>
        <p:spPr bwMode="auto">
          <a:xfrm>
            <a:off x="4953000" y="1924050"/>
            <a:ext cx="4040188" cy="358775"/>
          </a:xfrm>
          <a:prstGeom prst="roundRect">
            <a:avLst>
              <a:gd name="adj" fmla="val 16667"/>
            </a:avLst>
          </a:prstGeom>
          <a:solidFill>
            <a:srgbClr val="2A2A3E"/>
          </a:solidFill>
          <a:ln w="19050" algn="ctr">
            <a:noFill/>
            <a:round/>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None/>
              <a:tabLst>
                <a:tab pos="3946525" algn="l"/>
              </a:tabLst>
            </a:pPr>
            <a:r>
              <a:rPr lang="en-US" sz="1600">
                <a:solidFill>
                  <a:schemeClr val="bg1"/>
                </a:solidFill>
                <a:latin typeface="Trebuchet MS" pitchFamily="34" charset="0"/>
                <a:cs typeface="Arial" charset="0"/>
              </a:rPr>
              <a:t>Enterprise Customers</a:t>
            </a:r>
          </a:p>
        </p:txBody>
      </p:sp>
      <p:sp>
        <p:nvSpPr>
          <p:cNvPr id="43016" name="Text Box 8"/>
          <p:cNvSpPr txBox="1">
            <a:spLocks noChangeArrowheads="1"/>
          </p:cNvSpPr>
          <p:nvPr/>
        </p:nvSpPr>
        <p:spPr bwMode="auto">
          <a:xfrm>
            <a:off x="6030913" y="5375275"/>
            <a:ext cx="2206625" cy="24765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defRPr/>
            </a:pPr>
            <a:r>
              <a:rPr lang="en-US" b="1">
                <a:latin typeface="Trebuchet MS" pitchFamily="34" charset="0"/>
                <a:cs typeface="Arial" charset="0"/>
              </a:rPr>
              <a:t>Fiber-To-The-Office </a:t>
            </a:r>
          </a:p>
        </p:txBody>
      </p:sp>
      <p:sp>
        <p:nvSpPr>
          <p:cNvPr id="43017" name="Text Box 9"/>
          <p:cNvSpPr txBox="1">
            <a:spLocks noChangeArrowheads="1"/>
          </p:cNvSpPr>
          <p:nvPr/>
        </p:nvSpPr>
        <p:spPr bwMode="auto">
          <a:xfrm>
            <a:off x="5689600" y="5732463"/>
            <a:ext cx="3414713" cy="24765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defRPr/>
            </a:pPr>
            <a:r>
              <a:rPr lang="en-US" b="1">
                <a:solidFill>
                  <a:srgbClr val="FF0000"/>
                </a:solidFill>
                <a:latin typeface="Trebuchet MS" pitchFamily="34" charset="0"/>
                <a:cs typeface="Arial" charset="0"/>
              </a:rPr>
              <a:t>Enterprise rethink “converged”</a:t>
            </a:r>
          </a:p>
        </p:txBody>
      </p:sp>
      <p:sp>
        <p:nvSpPr>
          <p:cNvPr id="43018" name="Text Box 10"/>
          <p:cNvSpPr txBox="1">
            <a:spLocks noChangeArrowheads="1"/>
          </p:cNvSpPr>
          <p:nvPr/>
        </p:nvSpPr>
        <p:spPr bwMode="auto">
          <a:xfrm>
            <a:off x="1498600" y="5389563"/>
            <a:ext cx="2173288" cy="24765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defRPr/>
            </a:pPr>
            <a:r>
              <a:rPr lang="en-US" b="1">
                <a:latin typeface="Trebuchet MS" pitchFamily="34" charset="0"/>
                <a:cs typeface="Arial" charset="0"/>
              </a:rPr>
              <a:t>Fiber-To-The-Home </a:t>
            </a:r>
          </a:p>
        </p:txBody>
      </p:sp>
      <p:sp>
        <p:nvSpPr>
          <p:cNvPr id="43019" name="Text Box 11"/>
          <p:cNvSpPr txBox="1">
            <a:spLocks noChangeArrowheads="1"/>
          </p:cNvSpPr>
          <p:nvPr/>
        </p:nvSpPr>
        <p:spPr bwMode="auto">
          <a:xfrm>
            <a:off x="966788" y="5746750"/>
            <a:ext cx="3217862" cy="247650"/>
          </a:xfrm>
          <a:prstGeom prst="rect">
            <a:avLst/>
          </a:prstGeom>
          <a:noFill/>
          <a:ln w="19050"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eaLnBrk="0" hangingPunct="0">
              <a:lnSpc>
                <a:spcPct val="90000"/>
              </a:lnSpc>
              <a:spcAft>
                <a:spcPts val="1200"/>
              </a:spcAft>
              <a:buClr>
                <a:schemeClr val="bg1"/>
              </a:buClr>
              <a:buFont typeface="Times New Roman" pitchFamily="18" charset="0"/>
              <a:buNone/>
              <a:tabLst>
                <a:tab pos="3946525" algn="l"/>
              </a:tabLst>
              <a:defRPr/>
            </a:pPr>
            <a:r>
              <a:rPr lang="en-US" b="1">
                <a:solidFill>
                  <a:srgbClr val="FF0000"/>
                </a:solidFill>
                <a:latin typeface="Trebuchet MS" pitchFamily="34" charset="0"/>
                <a:cs typeface="Arial" charset="0"/>
              </a:rPr>
              <a:t>Quality of Experience matters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6"/>
          <p:cNvGraphicFramePr>
            <a:graphicFrameLocks/>
          </p:cNvGraphicFramePr>
          <p:nvPr/>
        </p:nvGraphicFramePr>
        <p:xfrm>
          <a:off x="787400" y="1438275"/>
          <a:ext cx="7500938"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4274" name="Group 3"/>
          <p:cNvGrpSpPr>
            <a:grpSpLocks/>
          </p:cNvGrpSpPr>
          <p:nvPr/>
        </p:nvGrpSpPr>
        <p:grpSpPr bwMode="auto">
          <a:xfrm>
            <a:off x="3581400" y="4038600"/>
            <a:ext cx="1828800" cy="1981200"/>
            <a:chOff x="3505209" y="2024657"/>
            <a:chExt cx="2521942" cy="2521942"/>
          </a:xfrm>
        </p:grpSpPr>
        <p:sp>
          <p:nvSpPr>
            <p:cNvPr id="5" name="Oval 4"/>
            <p:cNvSpPr/>
            <p:nvPr/>
          </p:nvSpPr>
          <p:spPr>
            <a:xfrm>
              <a:off x="3505209" y="2024657"/>
              <a:ext cx="2521942" cy="2521942"/>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6" name="Oval 4"/>
            <p:cNvSpPr/>
            <p:nvPr/>
          </p:nvSpPr>
          <p:spPr>
            <a:xfrm>
              <a:off x="3875182" y="2394462"/>
              <a:ext cx="1781997" cy="1782334"/>
            </a:xfrm>
            <a:prstGeom prst="rect">
              <a:avLst/>
            </a:prstGeom>
          </p:spPr>
          <p:style>
            <a:lnRef idx="0">
              <a:scrgbClr r="0" g="0" b="0"/>
            </a:lnRef>
            <a:fillRef idx="0">
              <a:scrgbClr r="0" g="0" b="0"/>
            </a:fillRef>
            <a:effectRef idx="0">
              <a:scrgbClr r="0" g="0" b="0"/>
            </a:effectRef>
            <a:fontRef idx="minor">
              <a:schemeClr val="tx1"/>
            </a:fontRef>
          </p:style>
          <p:txBody>
            <a:bodyPr lIns="58420" tIns="58420" rIns="58420" bIns="58420" spcCol="1270" anchor="ctr"/>
            <a:lstStyle/>
            <a:p>
              <a:pPr algn="ctr" defTabSz="2044700" fontAlgn="auto">
                <a:lnSpc>
                  <a:spcPct val="90000"/>
                </a:lnSpc>
                <a:spcAft>
                  <a:spcPct val="35000"/>
                </a:spcAft>
                <a:defRPr/>
              </a:pPr>
              <a:r>
                <a:rPr lang="en-US" sz="4400" b="1" dirty="0"/>
                <a:t>FTTH</a:t>
              </a:r>
            </a:p>
          </p:txBody>
        </p:sp>
      </p:grpSp>
      <p:sp>
        <p:nvSpPr>
          <p:cNvPr id="54275" name="Titre 1"/>
          <p:cNvSpPr txBox="1">
            <a:spLocks/>
          </p:cNvSpPr>
          <p:nvPr/>
        </p:nvSpPr>
        <p:spPr bwMode="auto">
          <a:xfrm>
            <a:off x="0" y="0"/>
            <a:ext cx="8839200" cy="1219200"/>
          </a:xfrm>
          <a:prstGeom prst="rect">
            <a:avLst/>
          </a:prstGeom>
          <a:noFill/>
          <a:ln w="9525">
            <a:noFill/>
            <a:miter lim="800000"/>
            <a:headEnd/>
            <a:tailEnd/>
          </a:ln>
        </p:spPr>
        <p:txBody>
          <a:bodyPr anchor="ctr"/>
          <a:lstStyle/>
          <a:p>
            <a:r>
              <a:rPr lang="en-GB" sz="2400" b="1">
                <a:solidFill>
                  <a:schemeClr val="bg1"/>
                </a:solidFill>
                <a:latin typeface="Calibri" pitchFamily="34" charset="0"/>
                <a:ea typeface="ＭＳ Ｐゴシック"/>
                <a:cs typeface="Arial" charset="0"/>
              </a:rPr>
              <a:t>   </a:t>
            </a:r>
            <a:r>
              <a:rPr lang="en-GB" sz="2800" b="1">
                <a:solidFill>
                  <a:schemeClr val="bg1"/>
                </a:solidFill>
                <a:ea typeface="ＭＳ Ｐゴシック"/>
                <a:cs typeface="Arial" charset="0"/>
              </a:rPr>
              <a:t>Benefits for Business and the Nation at large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55298" name="TextBox 3"/>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pic>
        <p:nvPicPr>
          <p:cNvPr id="55299" name="Picture 5" descr="cid:e97c84be53d545aecb1cb2b0442fd2ab"/>
          <p:cNvPicPr>
            <a:picLocks noChangeAspect="1" noChangeArrowheads="1"/>
          </p:cNvPicPr>
          <p:nvPr/>
        </p:nvPicPr>
        <p:blipFill>
          <a:blip r:embed="rId2" r:link="rId3"/>
          <a:srcRect/>
          <a:stretch>
            <a:fillRect/>
          </a:stretch>
        </p:blipFill>
        <p:spPr bwMode="auto">
          <a:xfrm>
            <a:off x="0" y="6000750"/>
            <a:ext cx="9144000" cy="857250"/>
          </a:xfrm>
          <a:prstGeom prst="rect">
            <a:avLst/>
          </a:prstGeom>
          <a:noFill/>
          <a:ln w="9525">
            <a:noFill/>
            <a:miter lim="800000"/>
            <a:headEnd/>
            <a:tailEnd/>
          </a:ln>
        </p:spPr>
      </p:pic>
      <p:sp>
        <p:nvSpPr>
          <p:cNvPr id="55300" name="TextBox 6"/>
          <p:cNvSpPr txBox="1">
            <a:spLocks noChangeArrowheads="1"/>
          </p:cNvSpPr>
          <p:nvPr/>
        </p:nvSpPr>
        <p:spPr bwMode="auto">
          <a:xfrm>
            <a:off x="7239000" y="6324600"/>
            <a:ext cx="2209800" cy="369888"/>
          </a:xfrm>
          <a:prstGeom prst="rect">
            <a:avLst/>
          </a:prstGeom>
          <a:noFill/>
          <a:ln w="9525">
            <a:noFill/>
            <a:miter lim="800000"/>
            <a:headEnd/>
            <a:tailEnd/>
          </a:ln>
        </p:spPr>
        <p:txBody>
          <a:bodyPr>
            <a:spAutoFit/>
          </a:bodyPr>
          <a:lstStyle/>
          <a:p>
            <a:r>
              <a:rPr lang="en-US" b="1">
                <a:solidFill>
                  <a:srgbClr val="AEBD00"/>
                </a:solidFill>
                <a:latin typeface="Calibri" pitchFamily="34" charset="0"/>
              </a:rPr>
              <a:t>ENHANCING  LIFE</a:t>
            </a:r>
          </a:p>
        </p:txBody>
      </p:sp>
      <p:grpSp>
        <p:nvGrpSpPr>
          <p:cNvPr id="55301" name="Group 7"/>
          <p:cNvGrpSpPr>
            <a:grpSpLocks/>
          </p:cNvGrpSpPr>
          <p:nvPr/>
        </p:nvGrpSpPr>
        <p:grpSpPr bwMode="auto">
          <a:xfrm>
            <a:off x="3581400" y="3886200"/>
            <a:ext cx="2009775" cy="2009775"/>
            <a:chOff x="2745753" y="2473182"/>
            <a:chExt cx="2009430" cy="2009430"/>
          </a:xfrm>
        </p:grpSpPr>
        <p:sp>
          <p:nvSpPr>
            <p:cNvPr id="9" name="Oval 8"/>
            <p:cNvSpPr/>
            <p:nvPr/>
          </p:nvSpPr>
          <p:spPr>
            <a:xfrm>
              <a:off x="2745753" y="2473182"/>
              <a:ext cx="2009430" cy="20094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3039391" y="2766820"/>
              <a:ext cx="1422156" cy="1422156"/>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fontAlgn="auto">
                <a:lnSpc>
                  <a:spcPct val="90000"/>
                </a:lnSpc>
                <a:spcAft>
                  <a:spcPct val="35000"/>
                </a:spcAft>
                <a:defRPr/>
              </a:pPr>
              <a:r>
                <a:rPr lang="en-GB" sz="3600" b="1" dirty="0"/>
                <a:t>FTTH</a:t>
              </a:r>
            </a:p>
            <a:p>
              <a:pPr algn="ctr" defTabSz="889000" fontAlgn="auto">
                <a:lnSpc>
                  <a:spcPct val="90000"/>
                </a:lnSpc>
                <a:spcAft>
                  <a:spcPct val="35000"/>
                </a:spcAft>
                <a:defRPr/>
              </a:pPr>
              <a:r>
                <a:rPr lang="en-GB" sz="2400" dirty="0"/>
                <a:t>100+ </a:t>
              </a:r>
              <a:r>
                <a:rPr lang="en-GB" sz="2400" dirty="0" err="1"/>
                <a:t>Mbit</a:t>
              </a:r>
              <a:r>
                <a:rPr lang="en-GB" sz="2400" dirty="0"/>
                <a:t>,</a:t>
              </a:r>
            </a:p>
            <a:p>
              <a:pPr algn="ctr" defTabSz="889000" fontAlgn="auto">
                <a:lnSpc>
                  <a:spcPct val="90000"/>
                </a:lnSpc>
                <a:spcAft>
                  <a:spcPct val="35000"/>
                </a:spcAft>
                <a:defRPr/>
              </a:pPr>
              <a:endParaRPr lang="en-GB" sz="3600" b="1" dirty="0"/>
            </a:p>
          </p:txBody>
        </p:sp>
      </p:grpSp>
      <p:sp>
        <p:nvSpPr>
          <p:cNvPr id="11" name="Left Arrow 10"/>
          <p:cNvSpPr/>
          <p:nvPr/>
        </p:nvSpPr>
        <p:spPr>
          <a:xfrm rot="10800000">
            <a:off x="1539875" y="4605338"/>
            <a:ext cx="1928813" cy="57150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55303" name="Group 11"/>
          <p:cNvGrpSpPr>
            <a:grpSpLocks/>
          </p:cNvGrpSpPr>
          <p:nvPr/>
        </p:nvGrpSpPr>
        <p:grpSpPr bwMode="auto">
          <a:xfrm>
            <a:off x="836613" y="4327525"/>
            <a:ext cx="1406525" cy="1125538"/>
            <a:chOff x="757" y="2915257"/>
            <a:chExt cx="1406601" cy="1125281"/>
          </a:xfrm>
        </p:grpSpPr>
        <p:sp>
          <p:nvSpPr>
            <p:cNvPr id="13" name="Rounded Rectangle 12"/>
            <p:cNvSpPr/>
            <p:nvPr/>
          </p:nvSpPr>
          <p:spPr>
            <a:xfrm>
              <a:off x="757" y="2915257"/>
              <a:ext cx="1406601" cy="112528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ounded Rectangle 7"/>
            <p:cNvSpPr/>
            <p:nvPr/>
          </p:nvSpPr>
          <p:spPr>
            <a:xfrm>
              <a:off x="34096" y="2948587"/>
              <a:ext cx="1339922" cy="1058620"/>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622300" fontAlgn="auto">
                <a:lnSpc>
                  <a:spcPct val="90000"/>
                </a:lnSpc>
                <a:spcAft>
                  <a:spcPct val="35000"/>
                </a:spcAft>
                <a:defRPr/>
              </a:pPr>
              <a:r>
                <a:rPr lang="en-GB" sz="1400" b="1" dirty="0"/>
                <a:t>IP Phone</a:t>
              </a:r>
              <a:endParaRPr lang="en-GB" sz="1400" dirty="0"/>
            </a:p>
          </p:txBody>
        </p:sp>
      </p:grpSp>
      <p:sp>
        <p:nvSpPr>
          <p:cNvPr id="15" name="Left Arrow 14"/>
          <p:cNvSpPr/>
          <p:nvPr/>
        </p:nvSpPr>
        <p:spPr>
          <a:xfrm rot="12960000">
            <a:off x="1936750" y="3381375"/>
            <a:ext cx="1930400" cy="57150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55305" name="Group 15"/>
          <p:cNvGrpSpPr>
            <a:grpSpLocks/>
          </p:cNvGrpSpPr>
          <p:nvPr/>
        </p:nvGrpSpPr>
        <p:grpSpPr bwMode="auto">
          <a:xfrm>
            <a:off x="1417638" y="2538413"/>
            <a:ext cx="1406525" cy="1123950"/>
            <a:chOff x="582570" y="1124622"/>
            <a:chExt cx="1406601" cy="1125281"/>
          </a:xfrm>
        </p:grpSpPr>
        <p:sp>
          <p:nvSpPr>
            <p:cNvPr id="17" name="Rounded Rectangle 16"/>
            <p:cNvSpPr/>
            <p:nvPr/>
          </p:nvSpPr>
          <p:spPr>
            <a:xfrm>
              <a:off x="582570" y="1124622"/>
              <a:ext cx="1406601" cy="112528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Rounded Rectangle 10"/>
            <p:cNvSpPr/>
            <p:nvPr/>
          </p:nvSpPr>
          <p:spPr>
            <a:xfrm>
              <a:off x="615909" y="1157998"/>
              <a:ext cx="1339922" cy="1058527"/>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622300" fontAlgn="auto">
                <a:lnSpc>
                  <a:spcPct val="90000"/>
                </a:lnSpc>
                <a:spcAft>
                  <a:spcPct val="35000"/>
                </a:spcAft>
                <a:defRPr/>
              </a:pPr>
              <a:r>
                <a:rPr lang="en-GB" b="1" dirty="0"/>
                <a:t> IPTV &amp; HD and 3D </a:t>
              </a:r>
              <a:r>
                <a:rPr lang="en-GB" b="1" dirty="0" err="1"/>
                <a:t>VoD</a:t>
              </a:r>
              <a:r>
                <a:rPr lang="en-GB" b="1" dirty="0"/>
                <a:t>  </a:t>
              </a:r>
            </a:p>
            <a:p>
              <a:pPr algn="ctr" defTabSz="622300" fontAlgn="auto">
                <a:lnSpc>
                  <a:spcPct val="90000"/>
                </a:lnSpc>
                <a:spcAft>
                  <a:spcPct val="35000"/>
                </a:spcAft>
                <a:defRPr/>
              </a:pPr>
              <a:r>
                <a:rPr lang="en-GB" b="1" dirty="0"/>
                <a:t>  </a:t>
              </a:r>
            </a:p>
          </p:txBody>
        </p:sp>
      </p:grpSp>
      <p:sp>
        <p:nvSpPr>
          <p:cNvPr id="19" name="Left Arrow 18"/>
          <p:cNvSpPr/>
          <p:nvPr/>
        </p:nvSpPr>
        <p:spPr>
          <a:xfrm rot="15120000">
            <a:off x="2978150" y="2624138"/>
            <a:ext cx="1928813" cy="573087"/>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55307" name="Group 19"/>
          <p:cNvGrpSpPr>
            <a:grpSpLocks/>
          </p:cNvGrpSpPr>
          <p:nvPr/>
        </p:nvGrpSpPr>
        <p:grpSpPr bwMode="auto">
          <a:xfrm>
            <a:off x="2941638" y="1430338"/>
            <a:ext cx="1406525" cy="1125537"/>
            <a:chOff x="2105775" y="17949"/>
            <a:chExt cx="1406601" cy="1125281"/>
          </a:xfrm>
        </p:grpSpPr>
        <p:sp>
          <p:nvSpPr>
            <p:cNvPr id="21" name="Rounded Rectangle 20"/>
            <p:cNvSpPr/>
            <p:nvPr/>
          </p:nvSpPr>
          <p:spPr>
            <a:xfrm>
              <a:off x="2105775" y="17949"/>
              <a:ext cx="1406601" cy="1125281"/>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ounded Rectangle 13"/>
            <p:cNvSpPr/>
            <p:nvPr/>
          </p:nvSpPr>
          <p:spPr>
            <a:xfrm>
              <a:off x="2139114" y="51278"/>
              <a:ext cx="1339922" cy="1058622"/>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622300" fontAlgn="auto">
                <a:lnSpc>
                  <a:spcPct val="90000"/>
                </a:lnSpc>
                <a:spcAft>
                  <a:spcPct val="35000"/>
                </a:spcAft>
                <a:defRPr/>
              </a:pPr>
              <a:r>
                <a:rPr lang="en-GB" sz="1400" b="1" dirty="0"/>
                <a:t>Browsing</a:t>
              </a:r>
            </a:p>
          </p:txBody>
        </p:sp>
      </p:grpSp>
      <p:sp>
        <p:nvSpPr>
          <p:cNvPr id="23" name="Left Arrow 22"/>
          <p:cNvSpPr/>
          <p:nvPr/>
        </p:nvSpPr>
        <p:spPr>
          <a:xfrm rot="17280000">
            <a:off x="4264818" y="2624932"/>
            <a:ext cx="1928813" cy="571500"/>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55309" name="Group 23"/>
          <p:cNvGrpSpPr>
            <a:grpSpLocks/>
          </p:cNvGrpSpPr>
          <p:nvPr/>
        </p:nvGrpSpPr>
        <p:grpSpPr bwMode="auto">
          <a:xfrm>
            <a:off x="4824413" y="1430338"/>
            <a:ext cx="1406525" cy="1125537"/>
            <a:chOff x="3988560" y="17949"/>
            <a:chExt cx="1406601" cy="1125281"/>
          </a:xfrm>
        </p:grpSpPr>
        <p:sp>
          <p:nvSpPr>
            <p:cNvPr id="25" name="Rounded Rectangle 24"/>
            <p:cNvSpPr/>
            <p:nvPr/>
          </p:nvSpPr>
          <p:spPr>
            <a:xfrm>
              <a:off x="3988560" y="17949"/>
              <a:ext cx="1406601" cy="1125281"/>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Rounded Rectangle 16"/>
            <p:cNvSpPr/>
            <p:nvPr/>
          </p:nvSpPr>
          <p:spPr>
            <a:xfrm>
              <a:off x="4021899" y="51278"/>
              <a:ext cx="1339922" cy="1058622"/>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622300" fontAlgn="auto">
                <a:lnSpc>
                  <a:spcPct val="90000"/>
                </a:lnSpc>
                <a:spcAft>
                  <a:spcPct val="35000"/>
                </a:spcAft>
                <a:defRPr/>
              </a:pPr>
              <a:r>
                <a:rPr lang="en-GB" sz="1400" b="1" dirty="0"/>
                <a:t>Home Monitoring</a:t>
              </a:r>
              <a:endParaRPr lang="en-GB" sz="1400" dirty="0"/>
            </a:p>
          </p:txBody>
        </p:sp>
      </p:grpSp>
      <p:sp>
        <p:nvSpPr>
          <p:cNvPr id="27" name="Left Arrow 26"/>
          <p:cNvSpPr/>
          <p:nvPr/>
        </p:nvSpPr>
        <p:spPr>
          <a:xfrm rot="19440000">
            <a:off x="5305425" y="3381375"/>
            <a:ext cx="1928813" cy="571500"/>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grpSp>
        <p:nvGrpSpPr>
          <p:cNvPr id="55311" name="Group 27"/>
          <p:cNvGrpSpPr>
            <a:grpSpLocks/>
          </p:cNvGrpSpPr>
          <p:nvPr/>
        </p:nvGrpSpPr>
        <p:grpSpPr bwMode="auto">
          <a:xfrm>
            <a:off x="6346825" y="2538413"/>
            <a:ext cx="1406525" cy="1123950"/>
            <a:chOff x="5511765" y="1124622"/>
            <a:chExt cx="1406601" cy="1125281"/>
          </a:xfrm>
        </p:grpSpPr>
        <p:sp>
          <p:nvSpPr>
            <p:cNvPr id="29" name="Rounded Rectangle 28"/>
            <p:cNvSpPr/>
            <p:nvPr/>
          </p:nvSpPr>
          <p:spPr>
            <a:xfrm>
              <a:off x="5511765" y="1124622"/>
              <a:ext cx="1406601" cy="1125281"/>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ounded Rectangle 19"/>
            <p:cNvSpPr/>
            <p:nvPr/>
          </p:nvSpPr>
          <p:spPr>
            <a:xfrm>
              <a:off x="5545105" y="1157998"/>
              <a:ext cx="1339922" cy="1058527"/>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622300" fontAlgn="auto">
                <a:lnSpc>
                  <a:spcPct val="90000"/>
                </a:lnSpc>
                <a:spcAft>
                  <a:spcPct val="35000"/>
                </a:spcAft>
                <a:defRPr/>
              </a:pPr>
              <a:r>
                <a:rPr lang="en-GB" sz="1400" b="1" dirty="0"/>
                <a:t>Enhanced Video-Communications</a:t>
              </a:r>
              <a:r>
                <a:rPr lang="en-GB" sz="1400" dirty="0"/>
                <a:t/>
              </a:r>
              <a:br>
                <a:rPr lang="en-GB" sz="1400" dirty="0"/>
              </a:br>
              <a:r>
                <a:rPr lang="en-GB" sz="1400" dirty="0"/>
                <a:t>(e.g. care for elderly people)</a:t>
              </a:r>
            </a:p>
          </p:txBody>
        </p:sp>
      </p:grpSp>
      <p:sp>
        <p:nvSpPr>
          <p:cNvPr id="31" name="Left Arrow 30"/>
          <p:cNvSpPr/>
          <p:nvPr/>
        </p:nvSpPr>
        <p:spPr>
          <a:xfrm>
            <a:off x="5703888" y="4605338"/>
            <a:ext cx="1928812" cy="57150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55313" name="Group 31"/>
          <p:cNvGrpSpPr>
            <a:grpSpLocks/>
          </p:cNvGrpSpPr>
          <p:nvPr/>
        </p:nvGrpSpPr>
        <p:grpSpPr bwMode="auto">
          <a:xfrm>
            <a:off x="6929438" y="4327525"/>
            <a:ext cx="1406525" cy="1125538"/>
            <a:chOff x="6093578" y="2915257"/>
            <a:chExt cx="1406601" cy="1125281"/>
          </a:xfrm>
        </p:grpSpPr>
        <p:sp>
          <p:nvSpPr>
            <p:cNvPr id="33" name="Rounded Rectangle 32"/>
            <p:cNvSpPr/>
            <p:nvPr/>
          </p:nvSpPr>
          <p:spPr>
            <a:xfrm>
              <a:off x="6093578" y="2915257"/>
              <a:ext cx="1406601" cy="112528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ounded Rectangle 22"/>
            <p:cNvSpPr/>
            <p:nvPr/>
          </p:nvSpPr>
          <p:spPr>
            <a:xfrm>
              <a:off x="6126917" y="2948587"/>
              <a:ext cx="1339922" cy="1058620"/>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a:lstStyle/>
            <a:p>
              <a:pPr algn="ctr" defTabSz="622300">
                <a:lnSpc>
                  <a:spcPct val="90000"/>
                </a:lnSpc>
                <a:spcAft>
                  <a:spcPct val="35000"/>
                </a:spcAft>
                <a:defRPr/>
              </a:pPr>
              <a:r>
                <a:rPr lang="en-GB" sz="1400" b="1">
                  <a:solidFill>
                    <a:srgbClr val="FFFFFF"/>
                  </a:solidFill>
                  <a:latin typeface="Calibri" pitchFamily="34" charset="0"/>
                </a:rPr>
                <a:t>Online Gaming</a:t>
              </a:r>
            </a:p>
            <a:p>
              <a:pPr marL="57150" lvl="1" indent="-57150" defTabSz="622300">
                <a:lnSpc>
                  <a:spcPct val="90000"/>
                </a:lnSpc>
                <a:spcAft>
                  <a:spcPct val="15000"/>
                </a:spcAft>
                <a:buFontTx/>
                <a:buChar char="•"/>
                <a:defRPr/>
              </a:pPr>
              <a:r>
                <a:rPr lang="en-GB" sz="1100">
                  <a:solidFill>
                    <a:srgbClr val="FFFFFF"/>
                  </a:solidFill>
                  <a:latin typeface="Calibri" pitchFamily="34" charset="0"/>
                </a:rPr>
                <a:t> no delays</a:t>
              </a:r>
            </a:p>
            <a:p>
              <a:pPr marL="57150" lvl="1" indent="-57150" defTabSz="622300">
                <a:lnSpc>
                  <a:spcPct val="90000"/>
                </a:lnSpc>
                <a:spcAft>
                  <a:spcPct val="15000"/>
                </a:spcAft>
                <a:buFontTx/>
                <a:buChar char="•"/>
                <a:defRPr/>
              </a:pPr>
              <a:r>
                <a:rPr lang="en-GB" sz="1100">
                  <a:solidFill>
                    <a:srgbClr val="FFFFFF"/>
                  </a:solidFill>
                  <a:latin typeface="Calibri" pitchFamily="34" charset="0"/>
                </a:rPr>
                <a:t> interactive environments</a:t>
              </a:r>
            </a:p>
            <a:p>
              <a:pPr marL="57150" lvl="1" indent="-57150" defTabSz="622300">
                <a:lnSpc>
                  <a:spcPct val="90000"/>
                </a:lnSpc>
                <a:spcAft>
                  <a:spcPct val="15000"/>
                </a:spcAft>
                <a:buFontTx/>
                <a:buChar char="•"/>
                <a:defRPr/>
              </a:pPr>
              <a:r>
                <a:rPr lang="en-GB" sz="1100">
                  <a:solidFill>
                    <a:srgbClr val="FFFFFF"/>
                  </a:solidFill>
                  <a:latin typeface="Calibri" pitchFamily="34" charset="0"/>
                </a:rPr>
                <a:t> virtual communities</a:t>
              </a:r>
            </a:p>
          </p:txBody>
        </p:sp>
      </p:grpSp>
      <p:sp>
        <p:nvSpPr>
          <p:cNvPr id="55314" name="Titre 1"/>
          <p:cNvSpPr txBox="1">
            <a:spLocks/>
          </p:cNvSpPr>
          <p:nvPr/>
        </p:nvSpPr>
        <p:spPr bwMode="auto">
          <a:xfrm>
            <a:off x="304800" y="0"/>
            <a:ext cx="8839200" cy="1219200"/>
          </a:xfrm>
          <a:prstGeom prst="rect">
            <a:avLst/>
          </a:prstGeom>
          <a:noFill/>
          <a:ln w="9525">
            <a:noFill/>
            <a:miter lim="800000"/>
            <a:headEnd/>
            <a:tailEnd/>
          </a:ln>
        </p:spPr>
        <p:txBody>
          <a:bodyPr anchor="ctr"/>
          <a:lstStyle/>
          <a:p>
            <a:r>
              <a:rPr lang="en-GB" sz="3200" b="1">
                <a:solidFill>
                  <a:schemeClr val="bg1"/>
                </a:solidFill>
                <a:ea typeface="ＭＳ Ｐゴシック"/>
                <a:cs typeface="Arial" charset="0"/>
              </a:rPr>
              <a:t>Benefits for the users and consumers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Rectangle 3"/>
          <p:cNvSpPr>
            <a:spLocks noChangeArrowheads="1"/>
          </p:cNvSpPr>
          <p:nvPr/>
        </p:nvSpPr>
        <p:spPr bwMode="auto">
          <a:xfrm>
            <a:off x="1889125" y="4864100"/>
            <a:ext cx="503238" cy="155575"/>
          </a:xfrm>
          <a:prstGeom prst="rect">
            <a:avLst/>
          </a:prstGeom>
          <a:solidFill>
            <a:srgbClr val="9999FF">
              <a:alpha val="70195"/>
            </a:srgbClr>
          </a:solidFill>
          <a:ln w="9525">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HSI</a:t>
            </a:r>
          </a:p>
        </p:txBody>
      </p:sp>
      <p:sp>
        <p:nvSpPr>
          <p:cNvPr id="56334" name="Rectangle 4"/>
          <p:cNvSpPr>
            <a:spLocks noChangeArrowheads="1"/>
          </p:cNvSpPr>
          <p:nvPr/>
        </p:nvSpPr>
        <p:spPr bwMode="auto">
          <a:xfrm>
            <a:off x="2439988" y="4864100"/>
            <a:ext cx="503237" cy="155575"/>
          </a:xfrm>
          <a:prstGeom prst="rect">
            <a:avLst/>
          </a:prstGeom>
          <a:solidFill>
            <a:srgbClr val="993366">
              <a:alpha val="70195"/>
            </a:srgbClr>
          </a:solidFill>
          <a:ln w="9525">
            <a:solidFill>
              <a:schemeClr val="bg1"/>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VoIP</a:t>
            </a:r>
          </a:p>
        </p:txBody>
      </p:sp>
      <p:sp>
        <p:nvSpPr>
          <p:cNvPr id="56335" name="Rectangle 5"/>
          <p:cNvSpPr>
            <a:spLocks noChangeArrowheads="1"/>
          </p:cNvSpPr>
          <p:nvPr/>
        </p:nvSpPr>
        <p:spPr bwMode="auto">
          <a:xfrm>
            <a:off x="2992438" y="4864100"/>
            <a:ext cx="503237" cy="155575"/>
          </a:xfrm>
          <a:prstGeom prst="rect">
            <a:avLst/>
          </a:prstGeom>
          <a:solidFill>
            <a:srgbClr val="FF00FF">
              <a:alpha val="70195"/>
            </a:srgbClr>
          </a:solidFill>
          <a:ln w="9525">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OTT</a:t>
            </a:r>
          </a:p>
        </p:txBody>
      </p:sp>
      <p:sp>
        <p:nvSpPr>
          <p:cNvPr id="56336" name="Rectangle 6"/>
          <p:cNvSpPr>
            <a:spLocks noChangeArrowheads="1"/>
          </p:cNvSpPr>
          <p:nvPr/>
        </p:nvSpPr>
        <p:spPr bwMode="auto">
          <a:xfrm>
            <a:off x="3544888" y="4864100"/>
            <a:ext cx="503237" cy="155575"/>
          </a:xfrm>
          <a:prstGeom prst="rect">
            <a:avLst/>
          </a:prstGeom>
          <a:solidFill>
            <a:srgbClr val="FF9900">
              <a:alpha val="70195"/>
            </a:srgbClr>
          </a:solidFill>
          <a:ln w="9525">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SD</a:t>
            </a:r>
          </a:p>
        </p:txBody>
      </p:sp>
      <p:sp>
        <p:nvSpPr>
          <p:cNvPr id="56337" name="Rectangle 7"/>
          <p:cNvSpPr>
            <a:spLocks noChangeArrowheads="1"/>
          </p:cNvSpPr>
          <p:nvPr/>
        </p:nvSpPr>
        <p:spPr bwMode="auto">
          <a:xfrm>
            <a:off x="4097338" y="4864100"/>
            <a:ext cx="503237" cy="155575"/>
          </a:xfrm>
          <a:prstGeom prst="rect">
            <a:avLst/>
          </a:prstGeom>
          <a:solidFill>
            <a:srgbClr val="FF0000">
              <a:alpha val="70195"/>
            </a:srgbClr>
          </a:solidFill>
          <a:ln w="9525">
            <a:solidFill>
              <a:schemeClr val="bg1"/>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SD VoD</a:t>
            </a:r>
          </a:p>
        </p:txBody>
      </p:sp>
      <p:sp>
        <p:nvSpPr>
          <p:cNvPr id="56338" name="Rectangle 8"/>
          <p:cNvSpPr>
            <a:spLocks noChangeArrowheads="1"/>
          </p:cNvSpPr>
          <p:nvPr/>
        </p:nvSpPr>
        <p:spPr bwMode="auto">
          <a:xfrm>
            <a:off x="4648200" y="4864100"/>
            <a:ext cx="503238" cy="155575"/>
          </a:xfrm>
          <a:prstGeom prst="rect">
            <a:avLst/>
          </a:prstGeom>
          <a:solidFill>
            <a:srgbClr val="99CC00">
              <a:alpha val="70195"/>
            </a:srgbClr>
          </a:solidFill>
          <a:ln w="9525">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HD</a:t>
            </a:r>
          </a:p>
        </p:txBody>
      </p:sp>
      <p:sp>
        <p:nvSpPr>
          <p:cNvPr id="56339" name="Rectangle 9"/>
          <p:cNvSpPr>
            <a:spLocks noChangeArrowheads="1"/>
          </p:cNvSpPr>
          <p:nvPr/>
        </p:nvSpPr>
        <p:spPr bwMode="auto">
          <a:xfrm>
            <a:off x="5200650" y="4864100"/>
            <a:ext cx="503238" cy="155575"/>
          </a:xfrm>
          <a:prstGeom prst="rect">
            <a:avLst/>
          </a:prstGeom>
          <a:solidFill>
            <a:srgbClr val="008000">
              <a:alpha val="70195"/>
            </a:srgbClr>
          </a:solidFill>
          <a:ln w="9525">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HD VoD</a:t>
            </a:r>
          </a:p>
        </p:txBody>
      </p:sp>
      <p:sp>
        <p:nvSpPr>
          <p:cNvPr id="56340" name="Rectangle 10"/>
          <p:cNvSpPr>
            <a:spLocks noChangeArrowheads="1"/>
          </p:cNvSpPr>
          <p:nvPr/>
        </p:nvSpPr>
        <p:spPr bwMode="auto">
          <a:xfrm>
            <a:off x="5753100" y="4864100"/>
            <a:ext cx="503238" cy="155575"/>
          </a:xfrm>
          <a:prstGeom prst="rect">
            <a:avLst/>
          </a:prstGeom>
          <a:solidFill>
            <a:srgbClr val="FFFF00">
              <a:alpha val="70195"/>
            </a:srgbClr>
          </a:solidFill>
          <a:ln w="0">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3DTV</a:t>
            </a:r>
          </a:p>
        </p:txBody>
      </p:sp>
      <p:sp>
        <p:nvSpPr>
          <p:cNvPr id="56341" name="Rectangle 11"/>
          <p:cNvSpPr>
            <a:spLocks noChangeArrowheads="1"/>
          </p:cNvSpPr>
          <p:nvPr/>
        </p:nvSpPr>
        <p:spPr bwMode="auto">
          <a:xfrm>
            <a:off x="6305550" y="4864100"/>
            <a:ext cx="503238" cy="155575"/>
          </a:xfrm>
          <a:prstGeom prst="rect">
            <a:avLst/>
          </a:prstGeom>
          <a:solidFill>
            <a:srgbClr val="00FFFF">
              <a:alpha val="70195"/>
            </a:srgbClr>
          </a:solidFill>
          <a:ln w="0">
            <a:solidFill>
              <a:srgbClr val="FFFFFF"/>
            </a:solidFill>
            <a:miter lim="800000"/>
            <a:headEnd/>
            <a:tailEnd/>
          </a:ln>
        </p:spPr>
        <p:txBody>
          <a:bodyPr lIns="45720" tIns="0" rIns="45720" bIns="0"/>
          <a:lstStyle/>
          <a:p>
            <a:pPr eaLnBrk="0" hangingPunct="0">
              <a:lnSpc>
                <a:spcPct val="90000"/>
              </a:lnSpc>
              <a:spcAft>
                <a:spcPts val="1200"/>
              </a:spcAft>
              <a:buClr>
                <a:schemeClr val="bg1"/>
              </a:buClr>
              <a:buFont typeface="Times New Roman" pitchFamily="18" charset="0"/>
              <a:buNone/>
            </a:pPr>
            <a:r>
              <a:rPr lang="en-US" sz="900" b="1">
                <a:latin typeface="Trebuchet MS" pitchFamily="34" charset="0"/>
              </a:rPr>
              <a:t>Femto</a:t>
            </a:r>
          </a:p>
        </p:txBody>
      </p:sp>
      <p:sp>
        <p:nvSpPr>
          <p:cNvPr id="56342" name="AutoShape 12"/>
          <p:cNvSpPr>
            <a:spLocks noChangeArrowheads="1"/>
          </p:cNvSpPr>
          <p:nvPr/>
        </p:nvSpPr>
        <p:spPr bwMode="gray">
          <a:xfrm rot="-5400000">
            <a:off x="2930525" y="2052638"/>
            <a:ext cx="1700213" cy="560387"/>
          </a:xfrm>
          <a:prstGeom prst="rightArrow">
            <a:avLst>
              <a:gd name="adj1" fmla="val 50000"/>
              <a:gd name="adj2" fmla="val 75850"/>
            </a:avLst>
          </a:prstGeom>
          <a:gradFill rotWithShape="1">
            <a:gsLst>
              <a:gs pos="0">
                <a:srgbClr val="FFFFFF"/>
              </a:gs>
              <a:gs pos="100000">
                <a:schemeClr val="accent1"/>
              </a:gs>
            </a:gsLst>
            <a:lin ang="0" scaled="1"/>
          </a:gradFill>
          <a:ln w="28575" algn="ctr">
            <a:noFill/>
            <a:miter lim="800000"/>
            <a:headEnd/>
            <a:tailEnd/>
          </a:ln>
        </p:spPr>
        <p:txBody>
          <a:bodyPr vert="eaVert" wrap="none" lIns="108000" tIns="108000" rIns="108000" bIns="108000" anchor="ctr"/>
          <a:lstStyle/>
          <a:p>
            <a:pPr algn="ctr" eaLnBrk="0" hangingPunct="0">
              <a:lnSpc>
                <a:spcPct val="90000"/>
              </a:lnSpc>
              <a:spcAft>
                <a:spcPts val="1200"/>
              </a:spcAft>
              <a:buClr>
                <a:schemeClr val="bg1"/>
              </a:buClr>
              <a:buFont typeface="Times New Roman" pitchFamily="18" charset="0"/>
              <a:buNone/>
            </a:pPr>
            <a:endParaRPr lang="en-CA" sz="1600">
              <a:latin typeface="Trebuchet MS" pitchFamily="34" charset="0"/>
            </a:endParaRPr>
          </a:p>
        </p:txBody>
      </p:sp>
      <p:graphicFrame>
        <p:nvGraphicFramePr>
          <p:cNvPr id="56332" name="Object 13"/>
          <p:cNvGraphicFramePr>
            <a:graphicFrameLocks noChangeAspect="1"/>
          </p:cNvGraphicFramePr>
          <p:nvPr/>
        </p:nvGraphicFramePr>
        <p:xfrm>
          <a:off x="1211263" y="1049338"/>
          <a:ext cx="6486525" cy="3895725"/>
        </p:xfrm>
        <a:graphic>
          <a:graphicData uri="http://schemas.openxmlformats.org/presentationml/2006/ole">
            <p:oleObj spid="_x0000_s56332" name="Chart" r:id="rId3" imgW="6486525" imgH="3895725" progId="Excel.Chart.8">
              <p:embed/>
            </p:oleObj>
          </a:graphicData>
        </a:graphic>
      </p:graphicFrame>
      <p:sp>
        <p:nvSpPr>
          <p:cNvPr id="56343" name="Line 14"/>
          <p:cNvSpPr>
            <a:spLocks noChangeShapeType="1"/>
          </p:cNvSpPr>
          <p:nvPr/>
        </p:nvSpPr>
        <p:spPr bwMode="gray">
          <a:xfrm flipV="1">
            <a:off x="1698625" y="3225800"/>
            <a:ext cx="5684838" cy="1588"/>
          </a:xfrm>
          <a:prstGeom prst="line">
            <a:avLst/>
          </a:prstGeom>
          <a:noFill/>
          <a:ln w="76200">
            <a:solidFill>
              <a:schemeClr val="accent1"/>
            </a:solidFill>
            <a:round/>
            <a:headEnd/>
            <a:tailEnd/>
          </a:ln>
        </p:spPr>
        <p:txBody>
          <a:bodyPr lIns="108000" tIns="108000" rIns="108000" bIns="108000" anchor="ctr"/>
          <a:lstStyle/>
          <a:p>
            <a:endParaRPr lang="en-US"/>
          </a:p>
        </p:txBody>
      </p:sp>
      <p:sp>
        <p:nvSpPr>
          <p:cNvPr id="56344" name="Line 15"/>
          <p:cNvSpPr>
            <a:spLocks noChangeShapeType="1"/>
          </p:cNvSpPr>
          <p:nvPr/>
        </p:nvSpPr>
        <p:spPr bwMode="gray">
          <a:xfrm>
            <a:off x="3525838" y="1385888"/>
            <a:ext cx="3884612" cy="0"/>
          </a:xfrm>
          <a:prstGeom prst="line">
            <a:avLst/>
          </a:prstGeom>
          <a:noFill/>
          <a:ln w="76200">
            <a:solidFill>
              <a:schemeClr val="accent1"/>
            </a:solidFill>
            <a:round/>
            <a:headEnd/>
            <a:tailEnd/>
          </a:ln>
        </p:spPr>
        <p:txBody>
          <a:bodyPr lIns="108000" tIns="108000" rIns="108000" bIns="108000" anchor="ctr"/>
          <a:lstStyle/>
          <a:p>
            <a:endParaRPr lang="en-US"/>
          </a:p>
        </p:txBody>
      </p:sp>
      <p:sp>
        <p:nvSpPr>
          <p:cNvPr id="56345" name="Text Box 16"/>
          <p:cNvSpPr txBox="1">
            <a:spLocks noChangeArrowheads="1"/>
          </p:cNvSpPr>
          <p:nvPr/>
        </p:nvSpPr>
        <p:spPr bwMode="gray">
          <a:xfrm>
            <a:off x="2371725" y="2820988"/>
            <a:ext cx="1109663" cy="463550"/>
          </a:xfrm>
          <a:prstGeom prst="rect">
            <a:avLst/>
          </a:prstGeom>
          <a:noFill/>
          <a:ln w="28575" algn="ctr">
            <a:noFill/>
            <a:miter lim="800000"/>
            <a:headEnd/>
            <a:tailEnd/>
          </a:ln>
        </p:spPr>
        <p:txBody>
          <a:bodyPr wrap="none"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en-US" b="1">
                <a:solidFill>
                  <a:schemeClr val="accent1"/>
                </a:solidFill>
                <a:latin typeface="Trebuchet MS" pitchFamily="34" charset="0"/>
              </a:rPr>
              <a:t>20 Mb/s</a:t>
            </a:r>
            <a:r>
              <a:rPr lang="en-US" b="1">
                <a:solidFill>
                  <a:srgbClr val="FF0000"/>
                </a:solidFill>
                <a:latin typeface="Trebuchet MS" pitchFamily="34" charset="0"/>
              </a:rPr>
              <a:t> </a:t>
            </a:r>
          </a:p>
        </p:txBody>
      </p:sp>
      <p:sp>
        <p:nvSpPr>
          <p:cNvPr id="56346" name="Text Box 17"/>
          <p:cNvSpPr txBox="1">
            <a:spLocks noChangeArrowheads="1"/>
          </p:cNvSpPr>
          <p:nvPr/>
        </p:nvSpPr>
        <p:spPr bwMode="gray">
          <a:xfrm>
            <a:off x="4186238" y="966788"/>
            <a:ext cx="2643187" cy="463550"/>
          </a:xfrm>
          <a:prstGeom prst="rect">
            <a:avLst/>
          </a:prstGeom>
          <a:noFill/>
          <a:ln w="28575" algn="ctr">
            <a:noFill/>
            <a:miter lim="800000"/>
            <a:headEnd/>
            <a:tailEnd/>
          </a:ln>
        </p:spPr>
        <p:txBody>
          <a:bodyPr wrap="none"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en-US" b="1">
                <a:solidFill>
                  <a:schemeClr val="accent1"/>
                </a:solidFill>
                <a:latin typeface="Trebuchet MS" pitchFamily="34" charset="0"/>
              </a:rPr>
              <a:t>50 Mb/s</a:t>
            </a:r>
            <a:r>
              <a:rPr lang="en-US" b="1">
                <a:solidFill>
                  <a:srgbClr val="FF0000"/>
                </a:solidFill>
                <a:latin typeface="Trebuchet MS" pitchFamily="34" charset="0"/>
              </a:rPr>
              <a:t> </a:t>
            </a:r>
            <a:r>
              <a:rPr lang="en-US" sz="1200" b="1">
                <a:solidFill>
                  <a:schemeClr val="accent1"/>
                </a:solidFill>
                <a:latin typeface="Trebuchet MS" pitchFamily="34" charset="0"/>
              </a:rPr>
              <a:t>/ sub </a:t>
            </a:r>
            <a:r>
              <a:rPr lang="en-US" sz="1200" b="1">
                <a:solidFill>
                  <a:schemeClr val="accent1"/>
                </a:solidFill>
                <a:latin typeface="FuturaA Bk BT" pitchFamily="34" charset="0"/>
              </a:rPr>
              <a:t>(</a:t>
            </a:r>
            <a:r>
              <a:rPr lang="en-US" sz="1200" b="1">
                <a:solidFill>
                  <a:schemeClr val="accent1"/>
                </a:solidFill>
                <a:latin typeface="Trebuchet MS" pitchFamily="34" charset="0"/>
              </a:rPr>
              <a:t>100 Mb/s peak)</a:t>
            </a:r>
          </a:p>
        </p:txBody>
      </p:sp>
      <p:sp>
        <p:nvSpPr>
          <p:cNvPr id="56347" name="Freeform 28"/>
          <p:cNvSpPr>
            <a:spLocks/>
          </p:cNvSpPr>
          <p:nvPr/>
        </p:nvSpPr>
        <p:spPr bwMode="gray">
          <a:xfrm>
            <a:off x="2043113" y="1968500"/>
            <a:ext cx="5097462" cy="1635125"/>
          </a:xfrm>
          <a:custGeom>
            <a:avLst/>
            <a:gdLst>
              <a:gd name="T0" fmla="*/ 0 w 3211"/>
              <a:gd name="T1" fmla="*/ 2147483647 h 1030"/>
              <a:gd name="T2" fmla="*/ 2147483647 w 3211"/>
              <a:gd name="T3" fmla="*/ 2147483647 h 1030"/>
              <a:gd name="T4" fmla="*/ 2147483647 w 3211"/>
              <a:gd name="T5" fmla="*/ 2147483647 h 1030"/>
              <a:gd name="T6" fmla="*/ 2147483647 w 3211"/>
              <a:gd name="T7" fmla="*/ 2147483647 h 1030"/>
              <a:gd name="T8" fmla="*/ 2147483647 w 3211"/>
              <a:gd name="T9" fmla="*/ 2147483647 h 1030"/>
              <a:gd name="T10" fmla="*/ 2147483647 w 3211"/>
              <a:gd name="T11" fmla="*/ 2147483647 h 1030"/>
              <a:gd name="T12" fmla="*/ 2147483647 w 3211"/>
              <a:gd name="T13" fmla="*/ 0 h 1030"/>
              <a:gd name="T14" fmla="*/ 0 60000 65536"/>
              <a:gd name="T15" fmla="*/ 0 60000 65536"/>
              <a:gd name="T16" fmla="*/ 0 60000 65536"/>
              <a:gd name="T17" fmla="*/ 0 60000 65536"/>
              <a:gd name="T18" fmla="*/ 0 60000 65536"/>
              <a:gd name="T19" fmla="*/ 0 60000 65536"/>
              <a:gd name="T20" fmla="*/ 0 60000 65536"/>
              <a:gd name="T21" fmla="*/ 0 w 3211"/>
              <a:gd name="T22" fmla="*/ 0 h 1030"/>
              <a:gd name="T23" fmla="*/ 3211 w 3211"/>
              <a:gd name="T24" fmla="*/ 1030 h 1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1" h="1030">
                <a:moveTo>
                  <a:pt x="0" y="1030"/>
                </a:moveTo>
                <a:cubicBezTo>
                  <a:pt x="96" y="1013"/>
                  <a:pt x="387" y="966"/>
                  <a:pt x="576" y="929"/>
                </a:cubicBezTo>
                <a:cubicBezTo>
                  <a:pt x="765" y="892"/>
                  <a:pt x="964" y="855"/>
                  <a:pt x="1137" y="806"/>
                </a:cubicBezTo>
                <a:cubicBezTo>
                  <a:pt x="1310" y="757"/>
                  <a:pt x="1439" y="697"/>
                  <a:pt x="1613" y="634"/>
                </a:cubicBezTo>
                <a:cubicBezTo>
                  <a:pt x="1787" y="571"/>
                  <a:pt x="1995" y="491"/>
                  <a:pt x="2181" y="425"/>
                </a:cubicBezTo>
                <a:cubicBezTo>
                  <a:pt x="2367" y="359"/>
                  <a:pt x="2557" y="283"/>
                  <a:pt x="2729" y="216"/>
                </a:cubicBezTo>
                <a:cubicBezTo>
                  <a:pt x="2901" y="149"/>
                  <a:pt x="3111" y="45"/>
                  <a:pt x="3211" y="0"/>
                </a:cubicBezTo>
              </a:path>
            </a:pathLst>
          </a:custGeom>
          <a:noFill/>
          <a:ln w="28575">
            <a:solidFill>
              <a:srgbClr val="660066"/>
            </a:solidFill>
            <a:round/>
            <a:headEnd/>
            <a:tailEnd/>
          </a:ln>
        </p:spPr>
        <p:txBody>
          <a:bodyPr lIns="108000" tIns="108000" rIns="108000" bIns="108000" anchor="ctr"/>
          <a:lstStyle/>
          <a:p>
            <a:endParaRPr lang="en-US"/>
          </a:p>
        </p:txBody>
      </p:sp>
      <p:sp>
        <p:nvSpPr>
          <p:cNvPr id="56348" name="Line 29"/>
          <p:cNvSpPr>
            <a:spLocks noChangeShapeType="1"/>
          </p:cNvSpPr>
          <p:nvPr/>
        </p:nvSpPr>
        <p:spPr bwMode="gray">
          <a:xfrm>
            <a:off x="1889125" y="5180013"/>
            <a:ext cx="793750" cy="0"/>
          </a:xfrm>
          <a:prstGeom prst="line">
            <a:avLst/>
          </a:prstGeom>
          <a:noFill/>
          <a:ln w="28575">
            <a:solidFill>
              <a:srgbClr val="660066"/>
            </a:solidFill>
            <a:round/>
            <a:headEnd/>
            <a:tailEnd/>
          </a:ln>
        </p:spPr>
        <p:txBody>
          <a:bodyPr lIns="108000" tIns="108000" rIns="108000" bIns="108000" anchor="ctr"/>
          <a:lstStyle/>
          <a:p>
            <a:endParaRPr lang="en-US"/>
          </a:p>
        </p:txBody>
      </p:sp>
      <p:sp>
        <p:nvSpPr>
          <p:cNvPr id="56349" name="Text Box 30"/>
          <p:cNvSpPr txBox="1">
            <a:spLocks noChangeArrowheads="1"/>
          </p:cNvSpPr>
          <p:nvPr/>
        </p:nvSpPr>
        <p:spPr bwMode="gray">
          <a:xfrm>
            <a:off x="2592388" y="4968875"/>
            <a:ext cx="2884487" cy="381000"/>
          </a:xfrm>
          <a:prstGeom prst="rect">
            <a:avLst/>
          </a:prstGeom>
          <a:noFill/>
          <a:ln w="28575" algn="ctr">
            <a:noFill/>
            <a:miter lim="800000"/>
            <a:headEnd/>
            <a:tailEnd/>
          </a:ln>
        </p:spPr>
        <p:txBody>
          <a:bodyPr wrap="none"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en-US" sz="1200">
                <a:solidFill>
                  <a:srgbClr val="660066"/>
                </a:solidFill>
                <a:latin typeface="Trebuchet MS" pitchFamily="34" charset="0"/>
              </a:rPr>
              <a:t>20% CAGR expected  bandwidth growth</a:t>
            </a:r>
          </a:p>
        </p:txBody>
      </p:sp>
      <p:sp>
        <p:nvSpPr>
          <p:cNvPr id="56350" name="Text Box 31"/>
          <p:cNvSpPr txBox="1">
            <a:spLocks noChangeArrowheads="1"/>
          </p:cNvSpPr>
          <p:nvPr/>
        </p:nvSpPr>
        <p:spPr bwMode="gray">
          <a:xfrm>
            <a:off x="5881688" y="5303838"/>
            <a:ext cx="3097212" cy="352425"/>
          </a:xfrm>
          <a:prstGeom prst="rect">
            <a:avLst/>
          </a:prstGeom>
          <a:noFill/>
          <a:ln w="28575" algn="ctr">
            <a:noFill/>
            <a:miter lim="800000"/>
            <a:headEnd/>
            <a:tailEnd/>
          </a:ln>
        </p:spPr>
        <p:txBody>
          <a:bodyPr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en-US" sz="1000">
                <a:latin typeface="Trebuchet MS" pitchFamily="34" charset="0"/>
              </a:rPr>
              <a:t>Sources: FTTH Council; Operators; Alcatel-Lucent</a:t>
            </a:r>
          </a:p>
        </p:txBody>
      </p:sp>
      <p:sp>
        <p:nvSpPr>
          <p:cNvPr id="56351" name="Line 15"/>
          <p:cNvSpPr>
            <a:spLocks noChangeShapeType="1"/>
          </p:cNvSpPr>
          <p:nvPr/>
        </p:nvSpPr>
        <p:spPr bwMode="gray">
          <a:xfrm>
            <a:off x="7135813" y="1390650"/>
            <a:ext cx="546100" cy="0"/>
          </a:xfrm>
          <a:prstGeom prst="line">
            <a:avLst/>
          </a:prstGeom>
          <a:noFill/>
          <a:ln w="76200">
            <a:solidFill>
              <a:schemeClr val="accent1"/>
            </a:solidFill>
            <a:prstDash val="sysDot"/>
            <a:round/>
            <a:headEnd/>
            <a:tailEnd/>
          </a:ln>
        </p:spPr>
        <p:txBody>
          <a:bodyPr lIns="108000" tIns="108000" rIns="108000" bIns="108000" anchor="ctr"/>
          <a:lstStyle/>
          <a:p>
            <a:endParaRPr lang="en-US"/>
          </a:p>
        </p:txBody>
      </p:sp>
      <p:sp>
        <p:nvSpPr>
          <p:cNvPr id="56352" name="Line 15"/>
          <p:cNvSpPr>
            <a:spLocks noChangeShapeType="1"/>
          </p:cNvSpPr>
          <p:nvPr/>
        </p:nvSpPr>
        <p:spPr bwMode="gray">
          <a:xfrm>
            <a:off x="7140575" y="3228975"/>
            <a:ext cx="546100" cy="0"/>
          </a:xfrm>
          <a:prstGeom prst="line">
            <a:avLst/>
          </a:prstGeom>
          <a:noFill/>
          <a:ln w="76200">
            <a:solidFill>
              <a:schemeClr val="accent1"/>
            </a:solidFill>
            <a:prstDash val="sysDot"/>
            <a:round/>
            <a:headEnd/>
            <a:tailEnd/>
          </a:ln>
        </p:spPr>
        <p:txBody>
          <a:bodyPr lIns="108000" tIns="108000" rIns="108000" bIns="108000" anchor="ctr"/>
          <a:lstStyle/>
          <a:p>
            <a:endParaRPr lang="en-US"/>
          </a:p>
        </p:txBody>
      </p:sp>
      <p:sp>
        <p:nvSpPr>
          <p:cNvPr id="155652" name="Rectangle 4"/>
          <p:cNvSpPr>
            <a:spLocks noChangeArrowheads="1"/>
          </p:cNvSpPr>
          <p:nvPr/>
        </p:nvSpPr>
        <p:spPr bwMode="auto">
          <a:xfrm>
            <a:off x="88900" y="5722938"/>
            <a:ext cx="9055100" cy="641350"/>
          </a:xfrm>
          <a:prstGeom prst="rect">
            <a:avLst/>
          </a:prstGeom>
          <a:noFill/>
          <a:ln w="25400" algn="ctr">
            <a:noFill/>
            <a:miter lim="800000"/>
            <a:headEnd/>
            <a:tailEnd/>
          </a:ln>
        </p:spPr>
        <p:txBody>
          <a:bodyPr anchor="ctr"/>
          <a:lstStyle/>
          <a:p>
            <a:pPr algn="ctr" eaLnBrk="0" hangingPunct="0">
              <a:spcBef>
                <a:spcPct val="15000"/>
              </a:spcBef>
              <a:buClr>
                <a:schemeClr val="bg1"/>
              </a:buClr>
              <a:buFont typeface="Wingdings" pitchFamily="2" charset="2"/>
              <a:buNone/>
            </a:pPr>
            <a:r>
              <a:rPr lang="en-CA">
                <a:solidFill>
                  <a:srgbClr val="FF0000"/>
                </a:solidFill>
                <a:latin typeface="Trebuchet MS" pitchFamily="34" charset="0"/>
                <a:ea typeface="Gulim"/>
                <a:cs typeface="Arial" charset="0"/>
              </a:rPr>
              <a:t>Global peak and average bandwidth have demonstrated their ability to grow consistently. 100Mbps will eventually become commonplace.</a:t>
            </a:r>
          </a:p>
        </p:txBody>
      </p:sp>
      <p:sp>
        <p:nvSpPr>
          <p:cNvPr id="56354" name="Rectangle 24"/>
          <p:cNvSpPr>
            <a:spLocks noChangeArrowheads="1"/>
          </p:cNvSpPr>
          <p:nvPr/>
        </p:nvSpPr>
        <p:spPr bwMode="auto">
          <a:xfrm>
            <a:off x="430213" y="71438"/>
            <a:ext cx="8255000" cy="760412"/>
          </a:xfrm>
          <a:prstGeom prst="rect">
            <a:avLst/>
          </a:prstGeom>
          <a:noFill/>
          <a:ln w="9525">
            <a:noFill/>
            <a:miter lim="800000"/>
            <a:headEnd/>
            <a:tailEnd/>
          </a:ln>
        </p:spPr>
        <p:txBody>
          <a:bodyPr lIns="0" tIns="0" rIns="0" bIns="0" anchor="b"/>
          <a:lstStyle/>
          <a:p>
            <a:pPr algn="ctr"/>
            <a:r>
              <a:rPr lang="en-US" sz="2800">
                <a:latin typeface="Calibri" pitchFamily="34" charset="0"/>
              </a:rPr>
              <a:t> </a:t>
            </a:r>
            <a:r>
              <a:rPr lang="en-US" sz="3200" b="1">
                <a:solidFill>
                  <a:schemeClr val="bg1"/>
                </a:solidFill>
              </a:rPr>
              <a:t>Expected continuous bandwidth growth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blinds(horizontal)">
                                      <p:cBhvr>
                                        <p:cTn id="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15682</TotalTime>
  <Words>1300</Words>
  <Application>Microsoft Office PowerPoint</Application>
  <PresentationFormat>On-screen Show (4:3)</PresentationFormat>
  <Paragraphs>478</Paragraphs>
  <Slides>22</Slides>
  <Notes>10</Notes>
  <HiddenSlides>0</HiddenSlides>
  <MMClips>0</MMClips>
  <ScaleCrop>false</ScaleCrop>
  <HeadingPairs>
    <vt:vector size="8" baseType="variant">
      <vt:variant>
        <vt:lpstr>Fonts Used</vt:lpstr>
      </vt:variant>
      <vt:variant>
        <vt:i4>13</vt:i4>
      </vt:variant>
      <vt:variant>
        <vt:lpstr>Design Template</vt:lpstr>
      </vt:variant>
      <vt:variant>
        <vt:i4>3</vt:i4>
      </vt:variant>
      <vt:variant>
        <vt:lpstr>Embedded OLE Servers</vt:lpstr>
      </vt:variant>
      <vt:variant>
        <vt:i4>3</vt:i4>
      </vt:variant>
      <vt:variant>
        <vt:lpstr>Slide Titles</vt:lpstr>
      </vt:variant>
      <vt:variant>
        <vt:i4>22</vt:i4>
      </vt:variant>
    </vt:vector>
  </HeadingPairs>
  <TitlesOfParts>
    <vt:vector size="41" baseType="lpstr">
      <vt:lpstr>Arial</vt:lpstr>
      <vt:lpstr>Calibri</vt:lpstr>
      <vt:lpstr>Wingdings</vt:lpstr>
      <vt:lpstr>Tahoma</vt:lpstr>
      <vt:lpstr>Times New Roman</vt:lpstr>
      <vt:lpstr>ＭＳ Ｐゴシック</vt:lpstr>
      <vt:lpstr>Trebuchet MS</vt:lpstr>
      <vt:lpstr>FuturaA Bk BT</vt:lpstr>
      <vt:lpstr>Gulim</vt:lpstr>
      <vt:lpstr>Verdana</vt:lpstr>
      <vt:lpstr>SimSun</vt:lpstr>
      <vt:lpstr>Futura Md BT</vt:lpstr>
      <vt:lpstr>Helvetica</vt:lpstr>
      <vt:lpstr>Office Theme</vt:lpstr>
      <vt:lpstr>Office Theme</vt:lpstr>
      <vt:lpstr>Office Theme</vt:lpstr>
      <vt:lpstr>Microsoft Excel Chart</vt:lpstr>
      <vt:lpstr>Chart</vt:lpstr>
      <vt:lpstr>Microsoft Excel Worksheet</vt:lpstr>
      <vt:lpstr>Slide 1</vt:lpstr>
      <vt:lpstr>Slide 2</vt:lpstr>
      <vt:lpstr>Data and Video Explosion</vt:lpstr>
      <vt:lpstr>Global Broadband penetration  </vt:lpstr>
      <vt:lpstr>Global FTTH/B Market</vt:lpstr>
      <vt:lpstr>Connected Experience… Connected Life… Connected Home…</vt:lpstr>
      <vt:lpstr>Slide 7</vt:lpstr>
      <vt:lpstr>Slide 8</vt:lpstr>
      <vt:lpstr>Slide 9</vt:lpstr>
      <vt:lpstr>Various Architectures  to reach the customers</vt:lpstr>
      <vt:lpstr>FTTH is a broadband service enabler</vt:lpstr>
      <vt:lpstr>Slide 12</vt:lpstr>
      <vt:lpstr>Decision Criteria Flow Chart </vt:lpstr>
      <vt:lpstr>Slide 14</vt:lpstr>
      <vt:lpstr>Slide 15</vt:lpstr>
      <vt:lpstr>MENA FTTH Homes Passed indicators </vt:lpstr>
      <vt:lpstr>Slide 17</vt:lpstr>
      <vt:lpstr>MENA dynamics</vt:lpstr>
      <vt:lpstr>Slide 19</vt:lpstr>
      <vt:lpstr>FTTH a key economic driver</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Kristine</dc:creator>
  <cp:lastModifiedBy>gamal.hegazy</cp:lastModifiedBy>
  <cp:revision>67</cp:revision>
  <dcterms:created xsi:type="dcterms:W3CDTF">2011-09-24T11:40:41Z</dcterms:created>
  <dcterms:modified xsi:type="dcterms:W3CDTF">2012-06-08T10:55:30Z</dcterms:modified>
</cp:coreProperties>
</file>