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90" r:id="rId3"/>
    <p:sldId id="395" r:id="rId4"/>
    <p:sldId id="396" r:id="rId5"/>
    <p:sldId id="399" r:id="rId6"/>
    <p:sldId id="398" r:id="rId7"/>
    <p:sldId id="397" r:id="rId8"/>
    <p:sldId id="350" r:id="rId9"/>
    <p:sldId id="351" r:id="rId10"/>
    <p:sldId id="343" r:id="rId11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476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D9FDE6-D56D-495F-B185-CE15D3370154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B686F-76E3-4FEF-82CD-C83BC3111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53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251D26-56B8-4832-AF0B-B5DE97F84399}" type="datetimeFigureOut">
              <a:rPr lang="en-US" smtClean="0"/>
              <a:pPr/>
              <a:t>6/7/2012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AFDD12-3E4A-46BE-B7E9-B3E2176A5F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21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AFDD12-3E4A-46BE-B7E9-B3E2176A5F7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AFDD12-3E4A-46BE-B7E9-B3E2176A5F7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AFDD12-3E4A-46BE-B7E9-B3E2176A5F7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AFDD12-3E4A-46BE-B7E9-B3E2176A5F7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AFDD12-3E4A-46BE-B7E9-B3E2176A5F7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AFDD12-3E4A-46BE-B7E9-B3E2176A5F7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AFDD12-3E4A-46BE-B7E9-B3E2176A5F7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AFDD12-3E4A-46BE-B7E9-B3E2176A5F7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AFDD12-3E4A-46BE-B7E9-B3E2176A5F7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AFDD12-3E4A-46BE-B7E9-B3E2176A5F7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rtl="1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1C337-2C3C-448F-9B5C-DBEF767686B4}" type="datetimeFigureOut">
              <a:rPr lang="en-US"/>
              <a:pPr>
                <a:defRPr/>
              </a:pPr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13DE7-8A9F-466E-BD0F-98D39BC11C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C9621-303A-4E3A-822C-357A9C149A9A}" type="datetimeFigureOut">
              <a:rPr lang="en-US"/>
              <a:pPr>
                <a:defRPr/>
              </a:pPr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0E5B6-AA0C-4B7E-865B-B189C7581F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A9E6B-3B18-4024-BD78-83C7D6614DC6}" type="datetimeFigureOut">
              <a:rPr lang="en-US"/>
              <a:pPr>
                <a:defRPr/>
              </a:pPr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2521-2FFA-4F33-9648-82C0E7D7A8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AB584-0204-4F6E-AED1-23B1E22982F4}" type="datetimeFigureOut">
              <a:rPr lang="en-US"/>
              <a:pPr>
                <a:defRPr/>
              </a:pPr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893ED-6979-46CD-843C-5CA4377B72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D3A9B-47F9-4983-94B6-ECB404BAD984}" type="datetimeFigureOut">
              <a:rPr lang="en-US"/>
              <a:pPr>
                <a:defRPr/>
              </a:pPr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98EFC-9851-4EEA-81B0-B127C9072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BB899-E6CD-4241-89D7-A9BAA5B87A49}" type="datetimeFigureOut">
              <a:rPr lang="en-US"/>
              <a:pPr>
                <a:defRPr/>
              </a:pPr>
              <a:t>6/7/2012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0C4F9-65B5-47A4-AC31-584254F9F2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6F7B0-1229-4C88-98C7-649DB54AC630}" type="datetimeFigureOut">
              <a:rPr lang="en-US"/>
              <a:pPr>
                <a:defRPr/>
              </a:pPr>
              <a:t>6/7/2012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99DF7-86FE-4B83-895E-F592D8F2AC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A542C-3DFB-4ED8-B303-C53830D2103A}" type="datetimeFigureOut">
              <a:rPr lang="en-US"/>
              <a:pPr>
                <a:defRPr/>
              </a:pPr>
              <a:t>6/7/2012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720AE-F39A-43EC-B524-FD89689D26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8B811-89C3-44EF-8FE5-1081FF9F56CC}" type="datetimeFigureOut">
              <a:rPr lang="en-US"/>
              <a:pPr>
                <a:defRPr/>
              </a:pPr>
              <a:t>6/7/2012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6D368-22EB-4553-9AA6-C62FB097F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09D1B-1476-43A8-9AA1-64F1F7065537}" type="datetimeFigureOut">
              <a:rPr lang="en-US"/>
              <a:pPr>
                <a:defRPr/>
              </a:pPr>
              <a:t>6/7/2012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A225B-C03A-44B1-9A44-946A19183A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A65C4-6B57-4356-902A-ED09FF0FDB84}" type="datetimeFigureOut">
              <a:rPr lang="en-US"/>
              <a:pPr>
                <a:defRPr/>
              </a:pPr>
              <a:t>6/7/2012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DF078-A70D-4123-86A3-ED7AB6C210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br>
              <a:rPr lang="en-US" smtClean="0"/>
            </a:br>
            <a:r>
              <a:rPr lang="en-US" smtClean="0"/>
              <a:t>____________________________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662996-7F06-4246-8279-8424533A97B8}" type="datetimeFigureOut">
              <a:rPr lang="en-US"/>
              <a:pPr>
                <a:defRPr/>
              </a:pPr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61945B3-F003-4970-8BE0-01451187F0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156325" y="404813"/>
            <a:ext cx="218916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4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55650" y="476250"/>
            <a:ext cx="50482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u.int/ITU-D/arb/ARO/2012/ICTIndicators/Agenda_Final.doc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3568" y="1340769"/>
            <a:ext cx="7774632" cy="2088232"/>
          </a:xfrm>
        </p:spPr>
        <p:txBody>
          <a:bodyPr/>
          <a:lstStyle/>
          <a:p>
            <a:pPr rtl="0" hangingPunct="0"/>
            <a:r>
              <a:rPr lang="en-US" sz="54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Workshop </a:t>
            </a:r>
            <a:r>
              <a:rPr lang="en-US" sz="54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Scope </a:t>
            </a:r>
            <a:endParaRPr lang="en-US" sz="5400" b="1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3284984"/>
            <a:ext cx="7272808" cy="3312368"/>
          </a:xfrm>
        </p:spPr>
        <p:txBody>
          <a:bodyPr rtlCol="0">
            <a:normAutofit fontScale="55000" lnSpcReduction="20000"/>
          </a:bodyPr>
          <a:lstStyle/>
          <a:p>
            <a:pPr rtl="0"/>
            <a:r>
              <a:rPr lang="en-GB" sz="4500" b="1" dirty="0"/>
              <a:t>Regional Workshop </a:t>
            </a:r>
            <a:endParaRPr lang="en-GB" sz="4500" b="1" dirty="0" smtClean="0"/>
          </a:p>
          <a:p>
            <a:pPr rtl="0"/>
            <a:r>
              <a:rPr lang="en-GB" sz="4500" b="1" dirty="0" smtClean="0"/>
              <a:t>on</a:t>
            </a:r>
            <a:endParaRPr lang="en-US" sz="4500" dirty="0"/>
          </a:p>
          <a:p>
            <a:pPr rtl="0"/>
            <a:r>
              <a:rPr lang="en-GB" sz="4500" b="1" dirty="0"/>
              <a:t>ICT Indicators: from Policy &amp; Strategy to Impact and Vice versa</a:t>
            </a:r>
            <a:endParaRPr lang="en-US" sz="4500" dirty="0"/>
          </a:p>
          <a:p>
            <a:pPr rtl="0"/>
            <a:r>
              <a:rPr lang="en-GB" sz="4500" i="1" dirty="0"/>
              <a:t> </a:t>
            </a:r>
            <a:r>
              <a:rPr lang="en-GB" sz="4500" i="1" dirty="0" smtClean="0"/>
              <a:t> </a:t>
            </a:r>
            <a:r>
              <a:rPr lang="en-GB" sz="4500" i="1" dirty="0" err="1" smtClean="0"/>
              <a:t>Sharm</a:t>
            </a:r>
            <a:r>
              <a:rPr lang="en-GB" sz="4500" i="1" dirty="0" smtClean="0"/>
              <a:t> </a:t>
            </a:r>
            <a:r>
              <a:rPr lang="en-GB" sz="4500" i="1" dirty="0" err="1"/>
              <a:t>ElSheik</a:t>
            </a:r>
            <a:r>
              <a:rPr lang="en-GB" sz="4500" i="1" dirty="0" smtClean="0"/>
              <a:t>, Egypt</a:t>
            </a:r>
            <a:r>
              <a:rPr lang="en-GB" sz="4500" i="1" dirty="0"/>
              <a:t>, 8-9 June </a:t>
            </a:r>
            <a:r>
              <a:rPr lang="en-GB" sz="4500" i="1" dirty="0" smtClean="0"/>
              <a:t>2012</a:t>
            </a:r>
          </a:p>
          <a:p>
            <a:pPr rtl="0"/>
            <a:endParaRPr lang="en-US" sz="2500" b="1" dirty="0" smtClean="0">
              <a:solidFill>
                <a:schemeClr val="tx2"/>
              </a:solidFill>
            </a:endParaRPr>
          </a:p>
          <a:p>
            <a:pPr rtl="0"/>
            <a:endParaRPr lang="en-US" sz="2500" b="1" dirty="0">
              <a:solidFill>
                <a:schemeClr val="tx2"/>
              </a:solidFill>
            </a:endParaRPr>
          </a:p>
          <a:p>
            <a:pPr rtl="0"/>
            <a:endParaRPr lang="ar-EG" sz="2500" b="1" dirty="0">
              <a:solidFill>
                <a:schemeClr val="tx2"/>
              </a:solidFill>
            </a:endParaRPr>
          </a:p>
          <a:p>
            <a:pPr rtl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b="1" dirty="0" smtClean="0">
                <a:solidFill>
                  <a:schemeClr val="accent1"/>
                </a:solidFill>
              </a:rPr>
              <a:t>Dr. Ahmed </a:t>
            </a:r>
            <a:r>
              <a:rPr lang="en-US" sz="4000" b="1" dirty="0" err="1" smtClean="0">
                <a:solidFill>
                  <a:schemeClr val="accent1"/>
                </a:solidFill>
              </a:rPr>
              <a:t>ElHefnawy</a:t>
            </a:r>
            <a:endParaRPr lang="ar-EG" sz="4000" b="1" dirty="0" smtClean="0">
              <a:solidFill>
                <a:schemeClr val="accent1"/>
              </a:solidFill>
            </a:endParaRPr>
          </a:p>
          <a:p>
            <a:pPr rtl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b="1" dirty="0" smtClean="0">
                <a:solidFill>
                  <a:schemeClr val="accent1"/>
                </a:solidFill>
              </a:rPr>
              <a:t>Senior Advisor for Arab States - ITU</a:t>
            </a:r>
            <a:endParaRPr lang="en-US" sz="4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237"/>
          </a:xfrm>
        </p:spPr>
        <p:txBody>
          <a:bodyPr rtlCol="0"/>
          <a:lstStyle/>
          <a:p>
            <a:pPr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9138"/>
            <a:ext cx="8229600" cy="4535487"/>
          </a:xfrm>
          <a:solidFill>
            <a:schemeClr val="accent1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algn="ctr" rtl="0" fontAlgn="auto">
              <a:spcAft>
                <a:spcPts val="0"/>
              </a:spcAft>
              <a:buNone/>
              <a:defRPr/>
            </a:pPr>
            <a:endParaRPr lang="en-US" sz="8000" b="1" i="1" dirty="0" smtClean="0">
              <a:solidFill>
                <a:schemeClr val="bg1"/>
              </a:solidFill>
            </a:endParaRPr>
          </a:p>
          <a:p>
            <a:pPr algn="ctr" rtl="0" fontAlgn="auto">
              <a:spcAft>
                <a:spcPts val="0"/>
              </a:spcAft>
              <a:buNone/>
              <a:defRPr/>
            </a:pPr>
            <a:r>
              <a:rPr lang="en-US" sz="8000" b="1" i="1" dirty="0" smtClean="0">
                <a:solidFill>
                  <a:schemeClr val="bg1"/>
                </a:solidFill>
              </a:rPr>
              <a:t>Q &amp; A</a:t>
            </a:r>
            <a:endParaRPr lang="ar-EG" sz="8000" b="1" i="1" dirty="0" smtClean="0">
              <a:solidFill>
                <a:schemeClr val="bg1"/>
              </a:solidFill>
            </a:endParaRPr>
          </a:p>
          <a:p>
            <a:pPr algn="l" rtl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i="1" dirty="0" smtClean="0">
              <a:solidFill>
                <a:schemeClr val="accent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8313" y="1484313"/>
            <a:ext cx="8229600" cy="4968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ar-EG" sz="3200" b="1" i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237"/>
          </a:xfrm>
        </p:spPr>
        <p:txBody>
          <a:bodyPr rtlCol="0"/>
          <a:lstStyle/>
          <a:p>
            <a:pPr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89138"/>
            <a:ext cx="8374385" cy="4868862"/>
          </a:xfrm>
          <a:solidFill>
            <a:schemeClr val="accent1">
              <a:lumMod val="20000"/>
              <a:lumOff val="80000"/>
            </a:schemeClr>
          </a:solidFill>
        </p:spPr>
        <p:txBody>
          <a:bodyPr rtlCol="0">
            <a:normAutofit lnSpcReduction="10000"/>
          </a:bodyPr>
          <a:lstStyle/>
          <a:p>
            <a:pPr marL="0" indent="0" algn="ctr" rtl="0" fontAlgn="auto">
              <a:spcAft>
                <a:spcPts val="0"/>
              </a:spcAft>
              <a:buNone/>
              <a:defRPr/>
            </a:pPr>
            <a:r>
              <a:rPr lang="en-US" i="1" dirty="0" smtClean="0">
                <a:solidFill>
                  <a:schemeClr val="accent1"/>
                </a:solidFill>
              </a:rPr>
              <a:t>To Determine if </a:t>
            </a:r>
            <a:r>
              <a:rPr lang="en-US" i="1" u="sng" dirty="0" smtClean="0">
                <a:solidFill>
                  <a:schemeClr val="accent1"/>
                </a:solidFill>
              </a:rPr>
              <a:t>Things Need to be Done Differently</a:t>
            </a:r>
            <a:r>
              <a:rPr lang="en-US" i="1" dirty="0" smtClean="0">
                <a:solidFill>
                  <a:schemeClr val="accent1"/>
                </a:solidFill>
              </a:rPr>
              <a:t> or </a:t>
            </a:r>
            <a:r>
              <a:rPr lang="en-US" i="1" u="sng" dirty="0" smtClean="0">
                <a:solidFill>
                  <a:schemeClr val="accent1"/>
                </a:solidFill>
              </a:rPr>
              <a:t>Different Things Need to be Done </a:t>
            </a:r>
            <a:r>
              <a:rPr lang="en-US" i="1" dirty="0" smtClean="0">
                <a:solidFill>
                  <a:schemeClr val="accent1"/>
                </a:solidFill>
              </a:rPr>
              <a:t>or</a:t>
            </a:r>
            <a:r>
              <a:rPr lang="en-US" i="1" u="sng" dirty="0" smtClean="0">
                <a:solidFill>
                  <a:schemeClr val="accent1"/>
                </a:solidFill>
              </a:rPr>
              <a:t> </a:t>
            </a:r>
            <a:r>
              <a:rPr lang="en-US" b="1" i="1" u="sng" dirty="0" smtClean="0">
                <a:solidFill>
                  <a:schemeClr val="accent1"/>
                </a:solidFill>
              </a:rPr>
              <a:t>Both</a:t>
            </a:r>
            <a:r>
              <a:rPr lang="en-US" i="1" dirty="0" smtClean="0">
                <a:solidFill>
                  <a:schemeClr val="accent1"/>
                </a:solidFill>
              </a:rPr>
              <a:t> at</a:t>
            </a:r>
            <a:r>
              <a:rPr lang="en-US" b="1" i="1" dirty="0" smtClean="0">
                <a:solidFill>
                  <a:schemeClr val="accent1"/>
                </a:solidFill>
              </a:rPr>
              <a:t>:</a:t>
            </a:r>
          </a:p>
          <a:p>
            <a:pPr algn="ctr" rtl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1" dirty="0" smtClean="0">
                <a:solidFill>
                  <a:schemeClr val="accent1"/>
                </a:solidFill>
              </a:rPr>
              <a:t>The</a:t>
            </a:r>
            <a:r>
              <a:rPr lang="en-US" b="1" i="1" dirty="0" smtClean="0">
                <a:solidFill>
                  <a:schemeClr val="accent1"/>
                </a:solidFill>
              </a:rPr>
              <a:t> </a:t>
            </a:r>
            <a:r>
              <a:rPr lang="en-US" b="1" i="1" u="sng" dirty="0" smtClean="0">
                <a:solidFill>
                  <a:srgbClr val="FF0000"/>
                </a:solidFill>
              </a:rPr>
              <a:t>National</a:t>
            </a:r>
            <a:r>
              <a:rPr lang="en-US" b="1" i="1" dirty="0" smtClean="0">
                <a:solidFill>
                  <a:schemeClr val="accent1"/>
                </a:solidFill>
              </a:rPr>
              <a:t> </a:t>
            </a:r>
            <a:r>
              <a:rPr lang="en-US" i="1" dirty="0" smtClean="0">
                <a:solidFill>
                  <a:schemeClr val="accent1"/>
                </a:solidFill>
              </a:rPr>
              <a:t>Level</a:t>
            </a:r>
          </a:p>
          <a:p>
            <a:pPr marL="0" indent="0" algn="ctr" rtl="0" fontAlgn="auto">
              <a:spcAft>
                <a:spcPts val="0"/>
              </a:spcAft>
              <a:buNone/>
              <a:defRPr/>
            </a:pPr>
            <a:r>
              <a:rPr lang="en-US" i="1" dirty="0" smtClean="0">
                <a:solidFill>
                  <a:schemeClr val="accent1"/>
                </a:solidFill>
              </a:rPr>
              <a:t>And / Or</a:t>
            </a:r>
          </a:p>
          <a:p>
            <a:pPr algn="ctr" rtl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1" dirty="0" smtClean="0">
                <a:solidFill>
                  <a:schemeClr val="accent1"/>
                </a:solidFill>
              </a:rPr>
              <a:t>The</a:t>
            </a:r>
            <a:r>
              <a:rPr lang="en-US" b="1" i="1" dirty="0" smtClean="0">
                <a:solidFill>
                  <a:schemeClr val="accent1"/>
                </a:solidFill>
              </a:rPr>
              <a:t> </a:t>
            </a:r>
            <a:r>
              <a:rPr lang="en-US" b="1" i="1" u="sng" dirty="0" smtClean="0">
                <a:solidFill>
                  <a:srgbClr val="FF0000"/>
                </a:solidFill>
              </a:rPr>
              <a:t>Regional</a:t>
            </a:r>
            <a:r>
              <a:rPr lang="en-US" b="1" i="1" dirty="0" smtClean="0">
                <a:solidFill>
                  <a:schemeClr val="accent1"/>
                </a:solidFill>
              </a:rPr>
              <a:t> </a:t>
            </a:r>
            <a:r>
              <a:rPr lang="en-US" i="1" dirty="0" smtClean="0">
                <a:solidFill>
                  <a:schemeClr val="accent1"/>
                </a:solidFill>
              </a:rPr>
              <a:t>Level</a:t>
            </a:r>
          </a:p>
          <a:p>
            <a:pPr marL="0" indent="0" algn="ctr" rtl="0" fontAlgn="auto">
              <a:spcAft>
                <a:spcPts val="0"/>
              </a:spcAft>
              <a:buNone/>
              <a:defRPr/>
            </a:pPr>
            <a:endParaRPr lang="en-US" sz="900" i="1" dirty="0" smtClean="0">
              <a:solidFill>
                <a:schemeClr val="accent1"/>
              </a:solidFill>
            </a:endParaRPr>
          </a:p>
          <a:p>
            <a:pPr marL="0" indent="0" algn="ctr" rtl="0" fontAlgn="auto">
              <a:spcAft>
                <a:spcPts val="0"/>
              </a:spcAft>
              <a:buNone/>
              <a:defRPr/>
            </a:pPr>
            <a:r>
              <a:rPr lang="en-US" b="1" i="1" dirty="0" smtClean="0">
                <a:solidFill>
                  <a:schemeClr val="accent1"/>
                </a:solidFill>
              </a:rPr>
              <a:t>In order to </a:t>
            </a:r>
          </a:p>
          <a:p>
            <a:pPr marL="0" indent="0" algn="ctr" rtl="0" fontAlgn="auto">
              <a:spcAft>
                <a:spcPts val="0"/>
              </a:spcAft>
              <a:buNone/>
              <a:defRPr/>
            </a:pPr>
            <a:r>
              <a:rPr lang="en-US" b="1" i="1" dirty="0" smtClean="0">
                <a:solidFill>
                  <a:schemeClr val="accent1"/>
                </a:solidFill>
              </a:rPr>
              <a:t>Develop the ICT industry in the Arab States and if so, </a:t>
            </a:r>
            <a:r>
              <a:rPr lang="en-US" b="1" i="1" u="sng" dirty="0" smtClean="0">
                <a:solidFill>
                  <a:srgbClr val="FF0000"/>
                </a:solidFill>
              </a:rPr>
              <a:t>What Issues should be Addressed &amp; How</a:t>
            </a:r>
            <a:r>
              <a:rPr lang="en-US" b="1" i="1" dirty="0" smtClean="0">
                <a:solidFill>
                  <a:srgbClr val="FF0000"/>
                </a:solidFill>
              </a:rPr>
              <a:t>?</a:t>
            </a:r>
            <a:endParaRPr lang="ar-EG" b="1" i="1" dirty="0" smtClean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23528" y="1484313"/>
            <a:ext cx="8374385" cy="4968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b="1" i="1" u="sng" dirty="0" smtClean="0">
                <a:solidFill>
                  <a:srgbClr val="FFFF00"/>
                </a:solidFill>
              </a:rPr>
              <a:t>GOAL</a:t>
            </a:r>
            <a:r>
              <a:rPr lang="en-US" sz="3200" b="1" i="1" dirty="0" smtClean="0">
                <a:solidFill>
                  <a:srgbClr val="FFFF00"/>
                </a:solidFill>
              </a:rPr>
              <a:t>: WHY</a:t>
            </a:r>
            <a:r>
              <a:rPr lang="en-US" sz="3200" b="1" i="1" dirty="0" smtClean="0">
                <a:solidFill>
                  <a:schemeClr val="bg1"/>
                </a:solidFill>
              </a:rPr>
              <a:t>  </a:t>
            </a:r>
            <a:r>
              <a:rPr lang="en-US" sz="3200" b="1" dirty="0" smtClean="0">
                <a:solidFill>
                  <a:schemeClr val="bg1"/>
                </a:solidFill>
              </a:rPr>
              <a:t>We Called for this Workshop?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237"/>
          </a:xfrm>
        </p:spPr>
        <p:txBody>
          <a:bodyPr rtlCol="0"/>
          <a:lstStyle/>
          <a:p>
            <a:pPr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89138"/>
            <a:ext cx="8374385" cy="4868862"/>
          </a:xfrm>
          <a:solidFill>
            <a:schemeClr val="accent1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algn="ctr" rtl="0" fontAlgn="auto">
              <a:spcAft>
                <a:spcPts val="0"/>
              </a:spcAft>
              <a:defRPr/>
            </a:pPr>
            <a:endParaRPr lang="en-US" sz="3000" b="1" i="1" dirty="0" smtClean="0">
              <a:solidFill>
                <a:schemeClr val="accent1"/>
              </a:solidFill>
            </a:endParaRPr>
          </a:p>
          <a:p>
            <a:pPr algn="ctr" rtl="0" fontAlgn="auto">
              <a:spcAft>
                <a:spcPts val="0"/>
              </a:spcAft>
              <a:defRPr/>
            </a:pPr>
            <a:r>
              <a:rPr lang="en-US" sz="3000" b="1" i="1" dirty="0" smtClean="0">
                <a:solidFill>
                  <a:schemeClr val="accent1"/>
                </a:solidFill>
              </a:rPr>
              <a:t>Get the Best </a:t>
            </a:r>
            <a:r>
              <a:rPr lang="en-US" sz="3000" b="1" i="1" dirty="0" smtClean="0">
                <a:solidFill>
                  <a:srgbClr val="FF0000"/>
                </a:solidFill>
              </a:rPr>
              <a:t>Experts</a:t>
            </a:r>
            <a:r>
              <a:rPr lang="en-US" sz="3000" b="1" i="1" dirty="0" smtClean="0">
                <a:solidFill>
                  <a:schemeClr val="accent1"/>
                </a:solidFill>
              </a:rPr>
              <a:t> to present their Experiences</a:t>
            </a:r>
          </a:p>
          <a:p>
            <a:pPr algn="ctr" rtl="0" fontAlgn="auto">
              <a:spcAft>
                <a:spcPts val="0"/>
              </a:spcAft>
              <a:defRPr/>
            </a:pPr>
            <a:endParaRPr lang="en-US" sz="1000" b="1" i="1" dirty="0" smtClean="0">
              <a:solidFill>
                <a:schemeClr val="accent1"/>
              </a:solidFill>
            </a:endParaRPr>
          </a:p>
          <a:p>
            <a:pPr algn="ctr" rtl="0" fontAlgn="auto">
              <a:spcAft>
                <a:spcPts val="0"/>
              </a:spcAft>
              <a:defRPr/>
            </a:pPr>
            <a:r>
              <a:rPr lang="en-US" sz="3000" b="1" i="1" dirty="0" smtClean="0">
                <a:solidFill>
                  <a:schemeClr val="accent1"/>
                </a:solidFill>
              </a:rPr>
              <a:t>Discuss Issues Freely and </a:t>
            </a:r>
            <a:r>
              <a:rPr lang="en-US" sz="3000" b="1" i="1" dirty="0" smtClean="0">
                <a:solidFill>
                  <a:srgbClr val="FF0000"/>
                </a:solidFill>
              </a:rPr>
              <a:t>Holistically</a:t>
            </a:r>
          </a:p>
          <a:p>
            <a:pPr algn="ctr" rtl="0" fontAlgn="auto">
              <a:spcAft>
                <a:spcPts val="0"/>
              </a:spcAft>
              <a:defRPr/>
            </a:pPr>
            <a:endParaRPr lang="en-US" sz="1000" b="1" i="1" dirty="0" smtClean="0">
              <a:solidFill>
                <a:srgbClr val="FF0000"/>
              </a:solidFill>
            </a:endParaRPr>
          </a:p>
          <a:p>
            <a:pPr algn="ctr" rtl="0" fontAlgn="auto">
              <a:spcAft>
                <a:spcPts val="0"/>
              </a:spcAft>
              <a:defRPr/>
            </a:pPr>
            <a:r>
              <a:rPr lang="en-US" sz="3000" b="1" i="1" dirty="0" smtClean="0">
                <a:solidFill>
                  <a:schemeClr val="accent1"/>
                </a:solidFill>
              </a:rPr>
              <a:t>Use </a:t>
            </a:r>
            <a:r>
              <a:rPr lang="en-US" sz="3000" b="1" i="1" dirty="0" smtClean="0">
                <a:solidFill>
                  <a:srgbClr val="FF0000"/>
                </a:solidFill>
              </a:rPr>
              <a:t>Measures</a:t>
            </a:r>
            <a:r>
              <a:rPr lang="en-US" sz="3000" b="1" i="1" dirty="0" smtClean="0">
                <a:solidFill>
                  <a:schemeClr val="accent1"/>
                </a:solidFill>
              </a:rPr>
              <a:t> (if available)</a:t>
            </a:r>
          </a:p>
          <a:p>
            <a:pPr algn="ctr" rtl="0" fontAlgn="auto">
              <a:spcAft>
                <a:spcPts val="0"/>
              </a:spcAft>
              <a:defRPr/>
            </a:pPr>
            <a:endParaRPr lang="en-US" sz="1000" b="1" i="1" dirty="0" smtClean="0">
              <a:solidFill>
                <a:schemeClr val="accent1"/>
              </a:solidFill>
            </a:endParaRPr>
          </a:p>
          <a:p>
            <a:pPr algn="ctr" rtl="0" fontAlgn="auto">
              <a:spcAft>
                <a:spcPts val="0"/>
              </a:spcAft>
              <a:defRPr/>
            </a:pPr>
            <a:r>
              <a:rPr lang="en-US" sz="3000" b="1" i="1" dirty="0" smtClean="0">
                <a:solidFill>
                  <a:schemeClr val="accent1"/>
                </a:solidFill>
              </a:rPr>
              <a:t>Work </a:t>
            </a:r>
            <a:r>
              <a:rPr lang="en-US" sz="3000" b="1" i="1" dirty="0" smtClean="0">
                <a:solidFill>
                  <a:srgbClr val="FF0000"/>
                </a:solidFill>
              </a:rPr>
              <a:t>Methodologically</a:t>
            </a:r>
            <a:r>
              <a:rPr lang="en-US" sz="3000" b="1" i="1" dirty="0" smtClean="0">
                <a:solidFill>
                  <a:schemeClr val="accent1"/>
                </a:solidFill>
              </a:rPr>
              <a:t> &amp; as a </a:t>
            </a:r>
            <a:r>
              <a:rPr lang="en-US" sz="3000" b="1" i="1" dirty="0" smtClean="0">
                <a:solidFill>
                  <a:srgbClr val="FF0000"/>
                </a:solidFill>
              </a:rPr>
              <a:t>Team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23528" y="1484313"/>
            <a:ext cx="8374385" cy="4968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85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b="1" i="1" dirty="0" smtClean="0">
                <a:solidFill>
                  <a:srgbClr val="FFFF00"/>
                </a:solidFill>
              </a:rPr>
              <a:t>WHAT are the Mechanisms to Achieve Our Goal</a:t>
            </a:r>
            <a:endParaRPr lang="en-US" sz="3200" b="1" i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61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237"/>
          </a:xfrm>
        </p:spPr>
        <p:txBody>
          <a:bodyPr rtlCol="0"/>
          <a:lstStyle/>
          <a:p>
            <a:pPr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89138"/>
            <a:ext cx="8374385" cy="4868862"/>
          </a:xfrm>
          <a:solidFill>
            <a:schemeClr val="accent1">
              <a:lumMod val="20000"/>
              <a:lumOff val="80000"/>
            </a:schemeClr>
          </a:solidFill>
        </p:spPr>
        <p:txBody>
          <a:bodyPr rtlCol="0">
            <a:normAutofit fontScale="92500" lnSpcReduction="20000"/>
          </a:bodyPr>
          <a:lstStyle/>
          <a:p>
            <a:pPr algn="ctr" rtl="0" fontAlgn="auto">
              <a:spcAft>
                <a:spcPts val="0"/>
              </a:spcAft>
              <a:defRPr/>
            </a:pPr>
            <a:r>
              <a:rPr lang="en-US" b="1" i="1" dirty="0" smtClean="0">
                <a:solidFill>
                  <a:schemeClr val="accent1"/>
                </a:solidFill>
              </a:rPr>
              <a:t>Dr</a:t>
            </a:r>
            <a:r>
              <a:rPr lang="en-US" b="1" i="1" dirty="0" smtClean="0">
                <a:solidFill>
                  <a:schemeClr val="accent1"/>
                </a:solidFill>
              </a:rPr>
              <a:t>. Tim Kelly from </a:t>
            </a:r>
            <a:r>
              <a:rPr lang="en-US" b="1" i="1" dirty="0" smtClean="0">
                <a:solidFill>
                  <a:srgbClr val="FF0000"/>
                </a:solidFill>
              </a:rPr>
              <a:t>World Bank</a:t>
            </a:r>
            <a:r>
              <a:rPr lang="en-US" b="1" i="1" dirty="0" smtClean="0">
                <a:solidFill>
                  <a:schemeClr val="accent1"/>
                </a:solidFill>
              </a:rPr>
              <a:t>, (Remote).</a:t>
            </a:r>
          </a:p>
          <a:p>
            <a:pPr algn="ctr" rtl="0" fontAlgn="auto">
              <a:spcAft>
                <a:spcPts val="0"/>
              </a:spcAft>
              <a:defRPr/>
            </a:pPr>
            <a:r>
              <a:rPr lang="en-US" b="1" i="1" dirty="0" smtClean="0">
                <a:solidFill>
                  <a:schemeClr val="accent1"/>
                </a:solidFill>
              </a:rPr>
              <a:t>Dr. </a:t>
            </a:r>
            <a:r>
              <a:rPr lang="en-US" b="1" i="1" dirty="0" err="1" smtClean="0">
                <a:solidFill>
                  <a:schemeClr val="accent1"/>
                </a:solidFill>
              </a:rPr>
              <a:t>Piotr</a:t>
            </a:r>
            <a:r>
              <a:rPr lang="en-US" b="1" i="1" dirty="0">
                <a:solidFill>
                  <a:schemeClr val="accent1"/>
                </a:solidFill>
              </a:rPr>
              <a:t> </a:t>
            </a:r>
            <a:r>
              <a:rPr lang="en-US" b="1" i="1" dirty="0" err="1" smtClean="0">
                <a:solidFill>
                  <a:schemeClr val="accent1"/>
                </a:solidFill>
              </a:rPr>
              <a:t>Stryszowski</a:t>
            </a:r>
            <a:r>
              <a:rPr lang="en-US" b="1" i="1" dirty="0" smtClean="0">
                <a:solidFill>
                  <a:schemeClr val="accent1"/>
                </a:solidFill>
              </a:rPr>
              <a:t>, from </a:t>
            </a:r>
            <a:r>
              <a:rPr lang="en-US" b="1" i="1" dirty="0" smtClean="0">
                <a:solidFill>
                  <a:srgbClr val="FF0000"/>
                </a:solidFill>
              </a:rPr>
              <a:t>OECD</a:t>
            </a:r>
            <a:r>
              <a:rPr lang="en-US" b="1" i="1" dirty="0" smtClean="0">
                <a:solidFill>
                  <a:schemeClr val="accent1"/>
                </a:solidFill>
              </a:rPr>
              <a:t>.</a:t>
            </a:r>
          </a:p>
          <a:p>
            <a:pPr algn="ctr" rtl="0" fontAlgn="auto">
              <a:spcAft>
                <a:spcPts val="0"/>
              </a:spcAft>
              <a:defRPr/>
            </a:pPr>
            <a:r>
              <a:rPr lang="en-US" b="1" i="1" dirty="0" smtClean="0">
                <a:solidFill>
                  <a:schemeClr val="accent1"/>
                </a:solidFill>
              </a:rPr>
              <a:t>Mr. David </a:t>
            </a:r>
            <a:r>
              <a:rPr lang="en-US" b="1" i="1" dirty="0">
                <a:solidFill>
                  <a:schemeClr val="accent1"/>
                </a:solidFill>
              </a:rPr>
              <a:t>Eurin, </a:t>
            </a:r>
            <a:r>
              <a:rPr lang="en-US" b="1" i="1" dirty="0" smtClean="0">
                <a:solidFill>
                  <a:schemeClr val="accent1"/>
                </a:solidFill>
              </a:rPr>
              <a:t>from </a:t>
            </a:r>
            <a:r>
              <a:rPr lang="en-US" b="1" i="1" dirty="0" err="1" smtClean="0">
                <a:solidFill>
                  <a:srgbClr val="FF0000"/>
                </a:solidFill>
              </a:rPr>
              <a:t>Analysys</a:t>
            </a:r>
            <a:r>
              <a:rPr lang="en-US" b="1" i="1" dirty="0" smtClean="0">
                <a:solidFill>
                  <a:srgbClr val="FF0000"/>
                </a:solidFill>
              </a:rPr>
              <a:t> Mason</a:t>
            </a:r>
            <a:r>
              <a:rPr lang="en-US" b="1" i="1" dirty="0" smtClean="0">
                <a:solidFill>
                  <a:schemeClr val="accent1"/>
                </a:solidFill>
              </a:rPr>
              <a:t>.</a:t>
            </a:r>
          </a:p>
          <a:p>
            <a:pPr algn="ctr" rtl="0" fontAlgn="auto">
              <a:spcAft>
                <a:spcPts val="0"/>
              </a:spcAft>
              <a:defRPr/>
            </a:pPr>
            <a:r>
              <a:rPr lang="en-US" b="1" i="1" dirty="0" smtClean="0">
                <a:solidFill>
                  <a:schemeClr val="accent1"/>
                </a:solidFill>
              </a:rPr>
              <a:t>Dr. Mansour Farah, </a:t>
            </a:r>
            <a:r>
              <a:rPr lang="en-US" b="1" i="1" dirty="0" smtClean="0">
                <a:solidFill>
                  <a:srgbClr val="FF0000"/>
                </a:solidFill>
              </a:rPr>
              <a:t>Independent Consultant</a:t>
            </a:r>
            <a:r>
              <a:rPr lang="en-US" b="1" i="1" dirty="0" smtClean="0">
                <a:solidFill>
                  <a:schemeClr val="accent1"/>
                </a:solidFill>
              </a:rPr>
              <a:t>.</a:t>
            </a:r>
          </a:p>
          <a:p>
            <a:pPr algn="ctr" rtl="0" fontAlgn="auto">
              <a:spcAft>
                <a:spcPts val="0"/>
              </a:spcAft>
              <a:defRPr/>
            </a:pPr>
            <a:r>
              <a:rPr lang="en-US" b="1" i="1" dirty="0" smtClean="0">
                <a:solidFill>
                  <a:schemeClr val="accent1"/>
                </a:solidFill>
              </a:rPr>
              <a:t>Mr. Amr </a:t>
            </a:r>
            <a:r>
              <a:rPr lang="en-US" b="1" i="1" dirty="0" err="1" smtClean="0">
                <a:solidFill>
                  <a:schemeClr val="accent1"/>
                </a:solidFill>
              </a:rPr>
              <a:t>Hashem</a:t>
            </a:r>
            <a:r>
              <a:rPr lang="en-US" b="1" i="1" dirty="0" smtClean="0">
                <a:solidFill>
                  <a:schemeClr val="accent1"/>
                </a:solidFill>
              </a:rPr>
              <a:t>, from </a:t>
            </a:r>
            <a:r>
              <a:rPr lang="en-US" b="1" i="1" dirty="0" smtClean="0">
                <a:solidFill>
                  <a:srgbClr val="FF0000"/>
                </a:solidFill>
              </a:rPr>
              <a:t>Nile Ventures</a:t>
            </a:r>
            <a:r>
              <a:rPr lang="en-US" b="1" i="1" dirty="0" smtClean="0">
                <a:solidFill>
                  <a:schemeClr val="accent1"/>
                </a:solidFill>
              </a:rPr>
              <a:t>.</a:t>
            </a:r>
          </a:p>
          <a:p>
            <a:pPr algn="ctr" rtl="0" fontAlgn="auto">
              <a:spcAft>
                <a:spcPts val="0"/>
              </a:spcAft>
              <a:defRPr/>
            </a:pPr>
            <a:r>
              <a:rPr lang="en-US" b="1" i="1" dirty="0" smtClean="0">
                <a:solidFill>
                  <a:schemeClr val="accent1"/>
                </a:solidFill>
              </a:rPr>
              <a:t>Mr. Gamal </a:t>
            </a:r>
            <a:r>
              <a:rPr lang="en-US" b="1" i="1" dirty="0" err="1" smtClean="0">
                <a:solidFill>
                  <a:schemeClr val="accent1"/>
                </a:solidFill>
              </a:rPr>
              <a:t>Hegazy</a:t>
            </a:r>
            <a:r>
              <a:rPr lang="en-US" b="1" i="1" dirty="0" smtClean="0">
                <a:solidFill>
                  <a:schemeClr val="accent1"/>
                </a:solidFill>
              </a:rPr>
              <a:t>, </a:t>
            </a:r>
            <a:r>
              <a:rPr lang="en-US" b="1" i="1" dirty="0" smtClean="0">
                <a:solidFill>
                  <a:srgbClr val="FF0000"/>
                </a:solidFill>
              </a:rPr>
              <a:t>FTTH</a:t>
            </a:r>
            <a:r>
              <a:rPr lang="en-US" b="1" i="1" dirty="0" smtClean="0">
                <a:solidFill>
                  <a:schemeClr val="accent1"/>
                </a:solidFill>
              </a:rPr>
              <a:t>.</a:t>
            </a:r>
          </a:p>
          <a:p>
            <a:pPr algn="ctr" rtl="0" fontAlgn="auto">
              <a:spcAft>
                <a:spcPts val="0"/>
              </a:spcAft>
              <a:defRPr/>
            </a:pPr>
            <a:r>
              <a:rPr lang="en-US" b="1" i="1" dirty="0" smtClean="0">
                <a:solidFill>
                  <a:schemeClr val="accent1"/>
                </a:solidFill>
              </a:rPr>
              <a:t>Mr. Rami </a:t>
            </a:r>
            <a:r>
              <a:rPr lang="en-US" b="1" i="1" dirty="0" err="1" smtClean="0">
                <a:solidFill>
                  <a:schemeClr val="accent1"/>
                </a:solidFill>
              </a:rPr>
              <a:t>Zaatri</a:t>
            </a:r>
            <a:r>
              <a:rPr lang="en-US" b="1" i="1" dirty="0" smtClean="0">
                <a:solidFill>
                  <a:schemeClr val="accent1"/>
                </a:solidFill>
              </a:rPr>
              <a:t> from </a:t>
            </a:r>
            <a:r>
              <a:rPr lang="en-US" b="1" i="1" dirty="0" smtClean="0">
                <a:solidFill>
                  <a:srgbClr val="FF0000"/>
                </a:solidFill>
              </a:rPr>
              <a:t>ESCWA</a:t>
            </a:r>
            <a:r>
              <a:rPr lang="en-US" b="1" i="1" dirty="0" smtClean="0">
                <a:solidFill>
                  <a:schemeClr val="accent1"/>
                </a:solidFill>
              </a:rPr>
              <a:t>.</a:t>
            </a:r>
          </a:p>
          <a:p>
            <a:pPr marL="0" indent="0" algn="ctr" rtl="0" fontAlgn="auto">
              <a:spcAft>
                <a:spcPts val="0"/>
              </a:spcAft>
              <a:buNone/>
              <a:defRPr/>
            </a:pPr>
            <a:r>
              <a:rPr lang="en-US" b="1" i="1" dirty="0" smtClean="0">
                <a:solidFill>
                  <a:schemeClr val="accent1"/>
                </a:solidFill>
              </a:rPr>
              <a:t>In addition to Dr. </a:t>
            </a:r>
            <a:r>
              <a:rPr lang="en-US" b="1" i="1" dirty="0" err="1" smtClean="0">
                <a:solidFill>
                  <a:schemeClr val="accent1"/>
                </a:solidFill>
              </a:rPr>
              <a:t>Nagwa</a:t>
            </a:r>
            <a:r>
              <a:rPr lang="en-US" b="1" i="1" dirty="0" smtClean="0">
                <a:solidFill>
                  <a:schemeClr val="accent1"/>
                </a:solidFill>
              </a:rPr>
              <a:t> </a:t>
            </a:r>
            <a:r>
              <a:rPr lang="en-US" b="1" i="1" dirty="0" err="1" smtClean="0">
                <a:solidFill>
                  <a:schemeClr val="accent1"/>
                </a:solidFill>
              </a:rPr>
              <a:t>ElShenawy</a:t>
            </a:r>
            <a:r>
              <a:rPr lang="en-US" b="1" i="1" dirty="0" smtClean="0">
                <a:solidFill>
                  <a:schemeClr val="accent1"/>
                </a:solidFill>
              </a:rPr>
              <a:t>, Speakers of some case studies, and myself. </a:t>
            </a:r>
          </a:p>
          <a:p>
            <a:pPr marL="0" indent="0" algn="ctr" rtl="0" fontAlgn="auto">
              <a:spcAft>
                <a:spcPts val="0"/>
              </a:spcAft>
              <a:buNone/>
              <a:defRPr/>
            </a:pPr>
            <a:r>
              <a:rPr lang="en-US" b="1" i="1" dirty="0" smtClean="0">
                <a:solidFill>
                  <a:schemeClr val="accent1"/>
                </a:solidFill>
              </a:rPr>
              <a:t>See the </a:t>
            </a:r>
            <a:r>
              <a:rPr lang="en-US" b="1" i="1" dirty="0" smtClean="0">
                <a:solidFill>
                  <a:schemeClr val="accent1"/>
                </a:solidFill>
                <a:hlinkClick r:id="rId3"/>
              </a:rPr>
              <a:t>Agenda</a:t>
            </a:r>
            <a:r>
              <a:rPr lang="en-US" b="1" i="1" dirty="0" smtClean="0">
                <a:solidFill>
                  <a:schemeClr val="accent1"/>
                </a:solidFill>
              </a:rPr>
              <a:t> for Presentation Titles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23528" y="1484313"/>
            <a:ext cx="8374385" cy="4968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b="1" i="1" dirty="0" smtClean="0">
                <a:solidFill>
                  <a:srgbClr val="FFFF00"/>
                </a:solidFill>
              </a:rPr>
              <a:t>Mechanisms (1/4) : Our Invited Experts</a:t>
            </a:r>
            <a:endParaRPr lang="en-US" sz="3200" b="1" i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04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237"/>
          </a:xfrm>
        </p:spPr>
        <p:txBody>
          <a:bodyPr rtlCol="0"/>
          <a:lstStyle/>
          <a:p>
            <a:pPr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89138"/>
            <a:ext cx="8374385" cy="4868862"/>
          </a:xfrm>
          <a:solidFill>
            <a:schemeClr val="accent1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algn="ctr" rtl="0" fontAlgn="auto">
              <a:spcAft>
                <a:spcPts val="0"/>
              </a:spcAft>
              <a:defRPr/>
            </a:pPr>
            <a:r>
              <a:rPr lang="en-US" b="1" i="1" dirty="0" smtClean="0">
                <a:solidFill>
                  <a:schemeClr val="accent1"/>
                </a:solidFill>
              </a:rPr>
              <a:t>The title of the workshop from </a:t>
            </a:r>
            <a:r>
              <a:rPr lang="en-US" b="1" i="1" dirty="0" smtClean="0">
                <a:solidFill>
                  <a:srgbClr val="FF0000"/>
                </a:solidFill>
              </a:rPr>
              <a:t>Policy</a:t>
            </a:r>
            <a:r>
              <a:rPr lang="en-US" b="1" i="1" dirty="0" smtClean="0">
                <a:solidFill>
                  <a:schemeClr val="accent1"/>
                </a:solidFill>
              </a:rPr>
              <a:t> &amp; </a:t>
            </a:r>
            <a:r>
              <a:rPr lang="en-US" b="1" i="1" dirty="0" smtClean="0">
                <a:solidFill>
                  <a:srgbClr val="FF0000"/>
                </a:solidFill>
              </a:rPr>
              <a:t>Strategy</a:t>
            </a:r>
            <a:r>
              <a:rPr lang="en-US" b="1" i="1" dirty="0" smtClean="0">
                <a:solidFill>
                  <a:schemeClr val="accent1"/>
                </a:solidFill>
              </a:rPr>
              <a:t> to </a:t>
            </a:r>
            <a:r>
              <a:rPr lang="en-US" b="1" i="1" dirty="0" smtClean="0">
                <a:solidFill>
                  <a:srgbClr val="FF0000"/>
                </a:solidFill>
              </a:rPr>
              <a:t>Impact</a:t>
            </a:r>
            <a:r>
              <a:rPr lang="en-US" b="1" i="1" dirty="0" smtClean="0">
                <a:solidFill>
                  <a:schemeClr val="accent1"/>
                </a:solidFill>
              </a:rPr>
              <a:t>. (i.e. the </a:t>
            </a:r>
            <a:r>
              <a:rPr lang="en-US" b="1" i="1" dirty="0" smtClean="0">
                <a:solidFill>
                  <a:srgbClr val="FF0000"/>
                </a:solidFill>
              </a:rPr>
              <a:t>Whole Story</a:t>
            </a:r>
            <a:r>
              <a:rPr lang="en-US" b="1" i="1" dirty="0" smtClean="0">
                <a:solidFill>
                  <a:schemeClr val="accent1"/>
                </a:solidFill>
              </a:rPr>
              <a:t>).</a:t>
            </a:r>
          </a:p>
          <a:p>
            <a:pPr algn="ctr" rtl="0" fontAlgn="auto">
              <a:spcAft>
                <a:spcPts val="0"/>
              </a:spcAft>
              <a:defRPr/>
            </a:pPr>
            <a:r>
              <a:rPr lang="en-US" b="1" i="1" dirty="0" smtClean="0">
                <a:solidFill>
                  <a:schemeClr val="accent1"/>
                </a:solidFill>
              </a:rPr>
              <a:t>Stress on what is </a:t>
            </a:r>
            <a:r>
              <a:rPr lang="en-US" b="1" i="1" dirty="0" smtClean="0">
                <a:solidFill>
                  <a:srgbClr val="FF0000"/>
                </a:solidFill>
              </a:rPr>
              <a:t>changing</a:t>
            </a:r>
            <a:r>
              <a:rPr lang="en-US" b="1" i="1" dirty="0" smtClean="0">
                <a:solidFill>
                  <a:schemeClr val="accent1"/>
                </a:solidFill>
              </a:rPr>
              <a:t> and a lot is.</a:t>
            </a:r>
          </a:p>
          <a:p>
            <a:pPr algn="ctr" rtl="0" fontAlgn="auto">
              <a:spcAft>
                <a:spcPts val="0"/>
              </a:spcAft>
              <a:defRPr/>
            </a:pPr>
            <a:r>
              <a:rPr lang="en-US" b="1" i="1" dirty="0" smtClean="0">
                <a:solidFill>
                  <a:schemeClr val="accent1"/>
                </a:solidFill>
              </a:rPr>
              <a:t>Focus at the main issues like </a:t>
            </a:r>
            <a:r>
              <a:rPr lang="en-US" b="1" i="1" dirty="0" smtClean="0">
                <a:solidFill>
                  <a:srgbClr val="FF0000"/>
                </a:solidFill>
              </a:rPr>
              <a:t>Broadband</a:t>
            </a:r>
            <a:r>
              <a:rPr lang="en-US" b="1" i="1" dirty="0" smtClean="0">
                <a:solidFill>
                  <a:schemeClr val="accent1"/>
                </a:solidFill>
              </a:rPr>
              <a:t> , </a:t>
            </a:r>
            <a:r>
              <a:rPr lang="en-US" b="1" i="1" dirty="0" smtClean="0">
                <a:solidFill>
                  <a:srgbClr val="FF0000"/>
                </a:solidFill>
              </a:rPr>
              <a:t>Digital Content, </a:t>
            </a:r>
            <a:r>
              <a:rPr lang="en-US" b="1" i="1" dirty="0" smtClean="0">
                <a:solidFill>
                  <a:schemeClr val="accent1"/>
                </a:solidFill>
              </a:rPr>
              <a:t>but do no limit to them.</a:t>
            </a:r>
          </a:p>
          <a:p>
            <a:pPr algn="ctr" rtl="0" fontAlgn="auto">
              <a:spcAft>
                <a:spcPts val="0"/>
              </a:spcAft>
              <a:defRPr/>
            </a:pPr>
            <a:r>
              <a:rPr lang="en-US" b="1" i="1" dirty="0" smtClean="0">
                <a:solidFill>
                  <a:schemeClr val="accent1"/>
                </a:solidFill>
              </a:rPr>
              <a:t>Differentiate </a:t>
            </a:r>
            <a:r>
              <a:rPr lang="en-US" b="1" i="1" dirty="0" smtClean="0">
                <a:solidFill>
                  <a:srgbClr val="FF0000"/>
                </a:solidFill>
              </a:rPr>
              <a:t>Symptoms</a:t>
            </a:r>
            <a:r>
              <a:rPr lang="en-US" b="1" i="1" dirty="0" smtClean="0">
                <a:solidFill>
                  <a:schemeClr val="accent1"/>
                </a:solidFill>
              </a:rPr>
              <a:t> </a:t>
            </a:r>
            <a:r>
              <a:rPr lang="en-US" b="1" i="1" dirty="0" smtClean="0">
                <a:solidFill>
                  <a:schemeClr val="accent1"/>
                </a:solidFill>
              </a:rPr>
              <a:t>from </a:t>
            </a:r>
            <a:r>
              <a:rPr lang="en-US" b="1" i="1" dirty="0" smtClean="0">
                <a:solidFill>
                  <a:srgbClr val="FF0000"/>
                </a:solidFill>
              </a:rPr>
              <a:t>Causes</a:t>
            </a:r>
            <a:r>
              <a:rPr lang="en-US" b="1" i="1" dirty="0" smtClean="0">
                <a:solidFill>
                  <a:schemeClr val="accent1"/>
                </a:solidFill>
              </a:rPr>
              <a:t> </a:t>
            </a:r>
            <a:r>
              <a:rPr lang="en-US" b="1" i="1" smtClean="0">
                <a:solidFill>
                  <a:schemeClr val="accent1"/>
                </a:solidFill>
              </a:rPr>
              <a:t>and </a:t>
            </a:r>
            <a:r>
              <a:rPr lang="en-US" b="1" i="1" smtClean="0">
                <a:solidFill>
                  <a:srgbClr val="FF0000"/>
                </a:solidFill>
              </a:rPr>
              <a:t>Results </a:t>
            </a:r>
            <a:r>
              <a:rPr lang="en-US" b="1" i="1" smtClean="0">
                <a:solidFill>
                  <a:schemeClr val="accent1"/>
                </a:solidFill>
              </a:rPr>
              <a:t>from </a:t>
            </a:r>
            <a:r>
              <a:rPr lang="en-US" b="1" i="1" dirty="0" smtClean="0">
                <a:solidFill>
                  <a:srgbClr val="FF0000"/>
                </a:solidFill>
              </a:rPr>
              <a:t>Root Causes</a:t>
            </a:r>
            <a:r>
              <a:rPr lang="en-US" b="1" i="1" dirty="0" smtClean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23528" y="1484313"/>
            <a:ext cx="8374385" cy="4968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b="1" i="1" dirty="0">
                <a:solidFill>
                  <a:srgbClr val="FFFF00"/>
                </a:solidFill>
              </a:rPr>
              <a:t> Mechanisms </a:t>
            </a:r>
            <a:r>
              <a:rPr lang="en-US" sz="3200" b="1" i="1" dirty="0" smtClean="0">
                <a:solidFill>
                  <a:srgbClr val="FFFF00"/>
                </a:solidFill>
              </a:rPr>
              <a:t>(2/4</a:t>
            </a:r>
            <a:r>
              <a:rPr lang="en-US" sz="3200" b="1" i="1" dirty="0">
                <a:solidFill>
                  <a:srgbClr val="FFFF00"/>
                </a:solidFill>
              </a:rPr>
              <a:t>) : </a:t>
            </a:r>
            <a:r>
              <a:rPr lang="en-US" sz="3200" b="1" i="1" dirty="0" smtClean="0">
                <a:solidFill>
                  <a:srgbClr val="FFFF00"/>
                </a:solidFill>
              </a:rPr>
              <a:t>Holistic Approach</a:t>
            </a:r>
            <a:endParaRPr lang="en-US" sz="3200" b="1" i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13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237"/>
          </a:xfrm>
        </p:spPr>
        <p:txBody>
          <a:bodyPr rtlCol="0"/>
          <a:lstStyle/>
          <a:p>
            <a:pPr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89138"/>
            <a:ext cx="8374385" cy="4868862"/>
          </a:xfrm>
          <a:solidFill>
            <a:schemeClr val="accent1">
              <a:lumMod val="20000"/>
              <a:lumOff val="80000"/>
            </a:schemeClr>
          </a:solidFill>
        </p:spPr>
        <p:txBody>
          <a:bodyPr rtlCol="0">
            <a:normAutofit fontScale="85000" lnSpcReduction="10000"/>
          </a:bodyPr>
          <a:lstStyle/>
          <a:p>
            <a:pPr marL="0" indent="0" algn="ctr" rtl="0" fontAlgn="auto">
              <a:spcAft>
                <a:spcPts val="0"/>
              </a:spcAft>
              <a:buNone/>
              <a:defRPr/>
            </a:pPr>
            <a:r>
              <a:rPr lang="en-US" b="1" i="1" dirty="0" smtClean="0">
                <a:solidFill>
                  <a:schemeClr val="accent1"/>
                </a:solidFill>
              </a:rPr>
              <a:t>Move from Measurements for Ranking</a:t>
            </a:r>
          </a:p>
          <a:p>
            <a:pPr algn="ctr" rtl="0" fontAlgn="auto">
              <a:spcAft>
                <a:spcPts val="0"/>
              </a:spcAft>
              <a:defRPr/>
            </a:pPr>
            <a:r>
              <a:rPr lang="en-US" b="1" i="1" dirty="0" smtClean="0">
                <a:solidFill>
                  <a:srgbClr val="FF0000"/>
                </a:solidFill>
              </a:rPr>
              <a:t>Measurements</a:t>
            </a:r>
            <a:r>
              <a:rPr lang="en-US" b="1" i="1" dirty="0" smtClean="0">
                <a:solidFill>
                  <a:schemeClr val="accent1"/>
                </a:solidFill>
              </a:rPr>
              <a:t> are Essential for </a:t>
            </a:r>
            <a:r>
              <a:rPr lang="en-US" b="1" i="1" dirty="0" smtClean="0">
                <a:solidFill>
                  <a:srgbClr val="FF0000"/>
                </a:solidFill>
              </a:rPr>
              <a:t>Planning</a:t>
            </a:r>
          </a:p>
          <a:p>
            <a:pPr algn="ctr" rtl="0" fontAlgn="auto">
              <a:spcAft>
                <a:spcPts val="0"/>
              </a:spcAft>
              <a:defRPr/>
            </a:pPr>
            <a:r>
              <a:rPr lang="en-US" b="1" i="1" dirty="0" smtClean="0">
                <a:solidFill>
                  <a:schemeClr val="accent1"/>
                </a:solidFill>
              </a:rPr>
              <a:t>Planning is Essential for </a:t>
            </a:r>
            <a:r>
              <a:rPr lang="en-US" b="1" i="1" dirty="0" smtClean="0">
                <a:solidFill>
                  <a:srgbClr val="FF0000"/>
                </a:solidFill>
              </a:rPr>
              <a:t>Management</a:t>
            </a:r>
          </a:p>
          <a:p>
            <a:pPr algn="ctr" rtl="0" fontAlgn="auto">
              <a:spcAft>
                <a:spcPts val="0"/>
              </a:spcAft>
              <a:defRPr/>
            </a:pPr>
            <a:r>
              <a:rPr lang="en-US" b="1" i="1" dirty="0" smtClean="0">
                <a:solidFill>
                  <a:schemeClr val="accent1"/>
                </a:solidFill>
              </a:rPr>
              <a:t>Management is Essential for </a:t>
            </a:r>
            <a:r>
              <a:rPr lang="en-US" b="1" i="1" dirty="0" smtClean="0">
                <a:solidFill>
                  <a:srgbClr val="FF0000"/>
                </a:solidFill>
              </a:rPr>
              <a:t>Successful Development</a:t>
            </a:r>
          </a:p>
          <a:p>
            <a:pPr marL="0" indent="0" algn="l" rtl="0" fontAlgn="auto">
              <a:spcAft>
                <a:spcPts val="0"/>
              </a:spcAft>
              <a:buNone/>
              <a:defRPr/>
            </a:pPr>
            <a:r>
              <a:rPr lang="en-US" b="1" i="1" dirty="0" smtClean="0">
                <a:solidFill>
                  <a:schemeClr val="accent1"/>
                </a:solidFill>
              </a:rPr>
              <a:t>But these Measurements Require </a:t>
            </a:r>
            <a:r>
              <a:rPr lang="en-US" b="1" i="1" u="sng" dirty="0" smtClean="0">
                <a:solidFill>
                  <a:schemeClr val="accent1"/>
                </a:solidFill>
              </a:rPr>
              <a:t>Proper Scoping </a:t>
            </a:r>
            <a:r>
              <a:rPr lang="en-US" b="1" i="1" dirty="0" smtClean="0">
                <a:solidFill>
                  <a:schemeClr val="accent1"/>
                </a:solidFill>
              </a:rPr>
              <a:t>and this has changed dramatically in the ICT industry as it is moving from:</a:t>
            </a:r>
          </a:p>
          <a:p>
            <a:pPr algn="ctr" rtl="0" fontAlgn="auto">
              <a:spcAft>
                <a:spcPts val="0"/>
              </a:spcAft>
              <a:defRPr/>
            </a:pPr>
            <a:r>
              <a:rPr lang="en-US" b="1" i="1" dirty="0" smtClean="0">
                <a:solidFill>
                  <a:schemeClr val="accent1"/>
                </a:solidFill>
              </a:rPr>
              <a:t> Voice </a:t>
            </a:r>
            <a:r>
              <a:rPr lang="en-US" sz="2600" b="1" i="1" dirty="0" smtClean="0">
                <a:solidFill>
                  <a:schemeClr val="accent1"/>
                </a:solidFill>
              </a:rPr>
              <a:t>(Time-Based) </a:t>
            </a:r>
            <a:r>
              <a:rPr lang="en-US" b="1" i="1" dirty="0" smtClean="0">
                <a:solidFill>
                  <a:schemeClr val="accent1"/>
                </a:solidFill>
              </a:rPr>
              <a:t>to </a:t>
            </a:r>
            <a:r>
              <a:rPr lang="en-US" b="1" i="1" u="sng" dirty="0" smtClean="0">
                <a:solidFill>
                  <a:schemeClr val="accent1"/>
                </a:solidFill>
              </a:rPr>
              <a:t>Data </a:t>
            </a:r>
            <a:r>
              <a:rPr lang="en-US" sz="2600" b="1" i="1" u="sng" dirty="0" smtClean="0">
                <a:solidFill>
                  <a:schemeClr val="accent1"/>
                </a:solidFill>
              </a:rPr>
              <a:t>(Bytes/Packets-Based)</a:t>
            </a:r>
            <a:r>
              <a:rPr lang="en-US" sz="2600" b="1" i="1" dirty="0" smtClean="0">
                <a:solidFill>
                  <a:schemeClr val="accent1"/>
                </a:solidFill>
              </a:rPr>
              <a:t>; </a:t>
            </a:r>
          </a:p>
          <a:p>
            <a:pPr algn="ctr" rtl="0" fontAlgn="auto">
              <a:spcAft>
                <a:spcPts val="0"/>
              </a:spcAft>
              <a:defRPr/>
            </a:pPr>
            <a:r>
              <a:rPr lang="en-US" b="1" i="1" dirty="0" smtClean="0">
                <a:solidFill>
                  <a:schemeClr val="accent1"/>
                </a:solidFill>
              </a:rPr>
              <a:t>Narrowband to </a:t>
            </a:r>
            <a:r>
              <a:rPr lang="en-US" b="1" i="1" u="sng" dirty="0" smtClean="0">
                <a:solidFill>
                  <a:schemeClr val="accent1"/>
                </a:solidFill>
              </a:rPr>
              <a:t>Broadband</a:t>
            </a:r>
            <a:r>
              <a:rPr lang="en-US" b="1" i="1" dirty="0" smtClean="0">
                <a:solidFill>
                  <a:schemeClr val="accent1"/>
                </a:solidFill>
              </a:rPr>
              <a:t>; </a:t>
            </a:r>
          </a:p>
          <a:p>
            <a:pPr algn="ctr" rtl="0" fontAlgn="auto">
              <a:spcAft>
                <a:spcPts val="0"/>
              </a:spcAft>
              <a:defRPr/>
            </a:pPr>
            <a:r>
              <a:rPr lang="en-US" b="1" i="1" dirty="0" smtClean="0">
                <a:solidFill>
                  <a:schemeClr val="accent1"/>
                </a:solidFill>
              </a:rPr>
              <a:t>Isolated to </a:t>
            </a:r>
            <a:r>
              <a:rPr lang="en-US" b="1" i="1" u="sng" dirty="0" smtClean="0">
                <a:solidFill>
                  <a:schemeClr val="accent1"/>
                </a:solidFill>
              </a:rPr>
              <a:t>Integrated Services/ Markets</a:t>
            </a:r>
            <a:r>
              <a:rPr lang="en-US" b="1" i="1" dirty="0" smtClean="0">
                <a:solidFill>
                  <a:schemeClr val="accent1"/>
                </a:solidFill>
              </a:rPr>
              <a:t>; </a:t>
            </a:r>
          </a:p>
          <a:p>
            <a:pPr algn="ctr" rtl="0" fontAlgn="auto">
              <a:spcAft>
                <a:spcPts val="0"/>
              </a:spcAft>
              <a:defRPr/>
            </a:pPr>
            <a:r>
              <a:rPr lang="en-US" b="1" i="1" dirty="0" smtClean="0">
                <a:solidFill>
                  <a:schemeClr val="accent1"/>
                </a:solidFill>
              </a:rPr>
              <a:t>Central Control to </a:t>
            </a:r>
            <a:r>
              <a:rPr lang="en-US" b="1" i="1" u="sng" dirty="0" smtClean="0">
                <a:solidFill>
                  <a:schemeClr val="accent1"/>
                </a:solidFill>
              </a:rPr>
              <a:t>Peripheral Intelligence</a:t>
            </a:r>
          </a:p>
          <a:p>
            <a:pPr marL="0" indent="0" algn="ctr" rtl="0" fontAlgn="auto">
              <a:spcAft>
                <a:spcPts val="0"/>
              </a:spcAft>
              <a:buNone/>
              <a:defRPr/>
            </a:pPr>
            <a:endParaRPr lang="en-US" b="1" i="1" dirty="0" smtClean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23528" y="1484313"/>
            <a:ext cx="8374385" cy="4968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25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800" b="1" i="1" dirty="0">
                <a:solidFill>
                  <a:srgbClr val="FFFF00"/>
                </a:solidFill>
              </a:rPr>
              <a:t>Mechanisms (3/4) : </a:t>
            </a:r>
            <a:r>
              <a:rPr lang="en-US" sz="2800" b="1" i="1" dirty="0" smtClean="0">
                <a:solidFill>
                  <a:srgbClr val="FFFF00"/>
                </a:solidFill>
              </a:rPr>
              <a:t> Measures, Metrics, Indicators</a:t>
            </a:r>
            <a:endParaRPr lang="en-US" sz="28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97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237"/>
          </a:xfrm>
        </p:spPr>
        <p:txBody>
          <a:bodyPr rtlCol="0"/>
          <a:lstStyle/>
          <a:p>
            <a:pPr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89138"/>
            <a:ext cx="8374385" cy="4868862"/>
          </a:xfrm>
          <a:solidFill>
            <a:schemeClr val="accent1">
              <a:lumMod val="20000"/>
              <a:lumOff val="80000"/>
            </a:schemeClr>
          </a:solidFill>
        </p:spPr>
        <p:txBody>
          <a:bodyPr rtlCol="0">
            <a:normAutofit lnSpcReduction="10000"/>
          </a:bodyPr>
          <a:lstStyle/>
          <a:p>
            <a:pPr algn="ctr" rtl="0" fontAlgn="auto">
              <a:spcAft>
                <a:spcPts val="0"/>
              </a:spcAft>
              <a:defRPr/>
            </a:pPr>
            <a:r>
              <a:rPr lang="en-US" sz="2900" b="1" i="1" dirty="0" smtClean="0">
                <a:solidFill>
                  <a:schemeClr val="accent1"/>
                </a:solidFill>
              </a:rPr>
              <a:t>Consider </a:t>
            </a:r>
            <a:r>
              <a:rPr lang="en-US" sz="2900" b="1" i="1" dirty="0" smtClean="0">
                <a:solidFill>
                  <a:srgbClr val="FF0000"/>
                </a:solidFill>
              </a:rPr>
              <a:t>All Stakeholders</a:t>
            </a:r>
            <a:r>
              <a:rPr lang="en-US" sz="2900" b="1" i="1" dirty="0" smtClean="0">
                <a:solidFill>
                  <a:schemeClr val="accent1"/>
                </a:solidFill>
              </a:rPr>
              <a:t>; Government, Industry, Academia, Users (individuals/organizations).</a:t>
            </a:r>
          </a:p>
          <a:p>
            <a:pPr algn="ctr" rtl="0" fontAlgn="auto">
              <a:spcAft>
                <a:spcPts val="0"/>
              </a:spcAft>
              <a:defRPr/>
            </a:pPr>
            <a:r>
              <a:rPr lang="en-US" sz="2900" b="1" i="1" dirty="0" smtClean="0">
                <a:solidFill>
                  <a:schemeClr val="accent1"/>
                </a:solidFill>
              </a:rPr>
              <a:t>Consider ICT as a </a:t>
            </a:r>
            <a:r>
              <a:rPr lang="en-US" sz="2900" b="1" i="1" dirty="0" smtClean="0">
                <a:solidFill>
                  <a:srgbClr val="FF0000"/>
                </a:solidFill>
              </a:rPr>
              <a:t>Basic Right </a:t>
            </a:r>
            <a:r>
              <a:rPr lang="en-US" sz="2900" b="1" i="1" dirty="0" smtClean="0">
                <a:solidFill>
                  <a:schemeClr val="accent1"/>
                </a:solidFill>
              </a:rPr>
              <a:t>not as a Privilege for the few.</a:t>
            </a:r>
          </a:p>
          <a:p>
            <a:pPr algn="ctr" rtl="0" fontAlgn="auto">
              <a:spcAft>
                <a:spcPts val="0"/>
              </a:spcAft>
              <a:defRPr/>
            </a:pPr>
            <a:r>
              <a:rPr lang="en-US" sz="2900" b="1" i="1" dirty="0" smtClean="0">
                <a:solidFill>
                  <a:schemeClr val="accent1"/>
                </a:solidFill>
              </a:rPr>
              <a:t>Consider the </a:t>
            </a:r>
            <a:r>
              <a:rPr lang="en-US" sz="2900" b="1" i="1" dirty="0" smtClean="0">
                <a:solidFill>
                  <a:srgbClr val="FF0000"/>
                </a:solidFill>
              </a:rPr>
              <a:t>Value Chain </a:t>
            </a:r>
            <a:r>
              <a:rPr lang="en-US" sz="2900" b="1" i="1" dirty="0" smtClean="0">
                <a:solidFill>
                  <a:schemeClr val="accent1"/>
                </a:solidFill>
              </a:rPr>
              <a:t>as a Whole not Parts of it.</a:t>
            </a:r>
          </a:p>
          <a:p>
            <a:pPr algn="ctr" rtl="0" fontAlgn="auto">
              <a:spcAft>
                <a:spcPts val="0"/>
              </a:spcAft>
              <a:defRPr/>
            </a:pPr>
            <a:r>
              <a:rPr lang="en-US" sz="2900" b="1" i="1" dirty="0" smtClean="0">
                <a:solidFill>
                  <a:schemeClr val="accent1"/>
                </a:solidFill>
              </a:rPr>
              <a:t>Look at the </a:t>
            </a:r>
            <a:r>
              <a:rPr lang="en-US" sz="2900" b="1" i="1" dirty="0" smtClean="0">
                <a:solidFill>
                  <a:srgbClr val="FF0000"/>
                </a:solidFill>
              </a:rPr>
              <a:t>Region</a:t>
            </a:r>
            <a:r>
              <a:rPr lang="en-US" sz="2900" b="1" i="1" dirty="0" smtClean="0">
                <a:solidFill>
                  <a:schemeClr val="accent1"/>
                </a:solidFill>
              </a:rPr>
              <a:t> as a whole and see what is common and if this helps, or do we continue to work mostly as individual countries/entities?</a:t>
            </a:r>
          </a:p>
          <a:p>
            <a:pPr algn="ctr" rtl="0" fontAlgn="auto">
              <a:spcAft>
                <a:spcPts val="0"/>
              </a:spcAft>
              <a:defRPr/>
            </a:pPr>
            <a:r>
              <a:rPr lang="en-US" sz="2900" b="1" i="1" dirty="0" smtClean="0">
                <a:solidFill>
                  <a:schemeClr val="accent1"/>
                </a:solidFill>
              </a:rPr>
              <a:t>Use a model for the </a:t>
            </a:r>
            <a:r>
              <a:rPr lang="en-US" sz="2900" b="1" i="1" dirty="0" smtClean="0">
                <a:solidFill>
                  <a:srgbClr val="FF0000"/>
                </a:solidFill>
              </a:rPr>
              <a:t>Ecosystem</a:t>
            </a:r>
            <a:r>
              <a:rPr lang="en-US" sz="2900" b="1" i="1" dirty="0" smtClean="0">
                <a:solidFill>
                  <a:schemeClr val="accent1"/>
                </a:solidFill>
              </a:rPr>
              <a:t> of ICT.</a:t>
            </a:r>
          </a:p>
          <a:p>
            <a:pPr algn="ctr" rtl="0" fontAlgn="auto">
              <a:spcAft>
                <a:spcPts val="0"/>
              </a:spcAft>
              <a:defRPr/>
            </a:pPr>
            <a:r>
              <a:rPr lang="en-US" sz="2900" b="1" i="1" dirty="0" smtClean="0">
                <a:solidFill>
                  <a:srgbClr val="FF0000"/>
                </a:solidFill>
              </a:rPr>
              <a:t>Collective Thinking </a:t>
            </a:r>
            <a:r>
              <a:rPr lang="en-US" sz="2900" b="1" i="1" dirty="0" smtClean="0">
                <a:solidFill>
                  <a:schemeClr val="accent1"/>
                </a:solidFill>
              </a:rPr>
              <a:t>for the Benefit of ALL.</a:t>
            </a:r>
          </a:p>
          <a:p>
            <a:pPr algn="ctr" rtl="0" fontAlgn="auto">
              <a:spcAft>
                <a:spcPts val="0"/>
              </a:spcAft>
              <a:defRPr/>
            </a:pPr>
            <a:endParaRPr lang="en-US" b="1" i="1" dirty="0" smtClean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23528" y="1484313"/>
            <a:ext cx="8374385" cy="4968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85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b="1" i="1" dirty="0">
                <a:solidFill>
                  <a:srgbClr val="FFFF00"/>
                </a:solidFill>
              </a:rPr>
              <a:t>Mechanisms </a:t>
            </a:r>
            <a:r>
              <a:rPr lang="en-US" sz="3200" b="1" i="1" dirty="0" smtClean="0">
                <a:solidFill>
                  <a:srgbClr val="FFFF00"/>
                </a:solidFill>
              </a:rPr>
              <a:t>(4/4</a:t>
            </a:r>
            <a:r>
              <a:rPr lang="en-US" sz="3200" b="1" i="1" dirty="0">
                <a:solidFill>
                  <a:srgbClr val="FFFF00"/>
                </a:solidFill>
              </a:rPr>
              <a:t>) </a:t>
            </a:r>
            <a:r>
              <a:rPr lang="en-US" sz="3200" b="1" i="1" dirty="0" smtClean="0">
                <a:solidFill>
                  <a:srgbClr val="FFFF00"/>
                </a:solidFill>
              </a:rPr>
              <a:t>: Methodology &amp; Teamwork</a:t>
            </a:r>
            <a:endParaRPr lang="en-US" sz="3200" b="1" i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32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237"/>
          </a:xfrm>
        </p:spPr>
        <p:txBody>
          <a:bodyPr rtlCol="0"/>
          <a:lstStyle/>
          <a:p>
            <a:pPr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9138"/>
            <a:ext cx="8229600" cy="4535487"/>
          </a:xfrm>
          <a:solidFill>
            <a:schemeClr val="accent1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ar-EG" sz="4800" b="1" dirty="0" smtClean="0">
              <a:solidFill>
                <a:schemeClr val="accent1"/>
              </a:solidFill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ar-EG" sz="4800" b="1" dirty="0" smtClean="0">
                <a:solidFill>
                  <a:schemeClr val="accent1"/>
                </a:solidFill>
              </a:rPr>
              <a:t>شكرا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ar-EG" sz="4800" b="1" dirty="0" smtClean="0">
                <a:solidFill>
                  <a:schemeClr val="accent1"/>
                </a:solidFill>
              </a:rPr>
              <a:t>لحسن </a:t>
            </a:r>
            <a:r>
              <a:rPr lang="ar-EG" sz="4800" b="1" dirty="0" err="1" smtClean="0">
                <a:solidFill>
                  <a:schemeClr val="accent1"/>
                </a:solidFill>
              </a:rPr>
              <a:t>إستماعكم</a:t>
            </a:r>
            <a:endParaRPr lang="ar-EG" sz="4800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237"/>
          </a:xfrm>
        </p:spPr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641850"/>
          </a:xfrm>
        </p:spPr>
        <p:txBody>
          <a:bodyPr/>
          <a:lstStyle/>
          <a:p>
            <a:pPr algn="ctr">
              <a:buFont typeface="Arial" charset="0"/>
              <a:buNone/>
            </a:pPr>
            <a:endParaRPr lang="ar-EG" sz="4400" dirty="0" smtClean="0"/>
          </a:p>
          <a:p>
            <a:pPr algn="ctr">
              <a:buFont typeface="Arial" charset="0"/>
              <a:buNone/>
            </a:pPr>
            <a:endParaRPr lang="ar-EG" sz="4400" dirty="0" smtClean="0"/>
          </a:p>
          <a:p>
            <a:pPr algn="ctr">
              <a:buFont typeface="Arial" charset="0"/>
              <a:buNone/>
            </a:pPr>
            <a:r>
              <a:rPr lang="en-US" sz="4400" dirty="0" smtClean="0">
                <a:solidFill>
                  <a:schemeClr val="accent1"/>
                </a:solidFill>
              </a:rPr>
              <a:t>ahmed.elhefawy@itu.int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8262</TotalTime>
  <Words>454</Words>
  <Application>Microsoft Office PowerPoint</Application>
  <PresentationFormat>On-screen Show (4:3)</PresentationFormat>
  <Paragraphs>77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Workshop Scope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a_hefnawy</cp:lastModifiedBy>
  <cp:revision>97</cp:revision>
  <cp:lastPrinted>2012-06-05T14:29:36Z</cp:lastPrinted>
  <dcterms:created xsi:type="dcterms:W3CDTF">2010-09-24T19:08:40Z</dcterms:created>
  <dcterms:modified xsi:type="dcterms:W3CDTF">2012-06-07T09:35:23Z</dcterms:modified>
</cp:coreProperties>
</file>