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82" r:id="rId5"/>
    <p:sldId id="260" r:id="rId6"/>
    <p:sldId id="261" r:id="rId7"/>
    <p:sldId id="262" r:id="rId8"/>
    <p:sldId id="263" r:id="rId9"/>
    <p:sldId id="264" r:id="rId10"/>
    <p:sldId id="265" r:id="rId11"/>
    <p:sldId id="266" r:id="rId12"/>
    <p:sldId id="267" r:id="rId13"/>
    <p:sldId id="268" r:id="rId14"/>
    <p:sldId id="292" r:id="rId15"/>
    <p:sldId id="269" r:id="rId16"/>
    <p:sldId id="270" r:id="rId17"/>
    <p:sldId id="271" r:id="rId18"/>
    <p:sldId id="275" r:id="rId19"/>
    <p:sldId id="273" r:id="rId20"/>
    <p:sldId id="280" r:id="rId21"/>
    <p:sldId id="272" r:id="rId22"/>
    <p:sldId id="293" r:id="rId23"/>
    <p:sldId id="294" r:id="rId24"/>
    <p:sldId id="274" r:id="rId25"/>
    <p:sldId id="277" r:id="rId26"/>
    <p:sldId id="283" r:id="rId27"/>
    <p:sldId id="285" r:id="rId28"/>
    <p:sldId id="286" r:id="rId29"/>
    <p:sldId id="287" r:id="rId30"/>
    <p:sldId id="288" r:id="rId31"/>
    <p:sldId id="289" r:id="rId32"/>
    <p:sldId id="290" r:id="rId33"/>
    <p:sldId id="291" r:id="rId34"/>
    <p:sldId id="25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FCEE0-42C3-4FAB-BA9C-A86AFFAE9D7D}"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FCEE0-42C3-4FAB-BA9C-A86AFFAE9D7D}"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FCEE0-42C3-4FAB-BA9C-A86AFFAE9D7D}"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FCEE0-42C3-4FAB-BA9C-A86AFFAE9D7D}" type="datetimeFigureOut">
              <a:rPr lang="en-US" smtClean="0"/>
              <a:pPr/>
              <a:t>10/6/2011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FCEE0-42C3-4FAB-BA9C-A86AFFAE9D7D}" type="datetimeFigureOut">
              <a:rPr lang="en-US" smtClean="0"/>
              <a:pPr/>
              <a:t>10/6/2011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FCEE0-42C3-4FAB-BA9C-A86AFFAE9D7D}" type="datetimeFigureOut">
              <a:rPr lang="en-US" smtClean="0"/>
              <a:pPr/>
              <a:t>10/6/2011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FCEE0-42C3-4FAB-BA9C-A86AFFAE9D7D}"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FCEE0-42C3-4FAB-BA9C-A86AFFAE9D7D}"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4E8E8-5004-4E0E-9E2C-C1BFF4B2696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FCEE0-42C3-4FAB-BA9C-A86AFFAE9D7D}" type="datetimeFigureOut">
              <a:rPr lang="en-US" smtClean="0"/>
              <a:pPr/>
              <a:t>10/6/2011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4E8E8-5004-4E0E-9E2C-C1BFF4B2696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8800"/>
          </a:xfrm>
        </p:spPr>
        <p:txBody>
          <a:bodyPr>
            <a:noAutofit/>
          </a:bodyPr>
          <a:lstStyle/>
          <a:p>
            <a:r>
              <a:rPr lang="en-GB" sz="2400" b="1" dirty="0" smtClean="0"/>
              <a:t/>
            </a:r>
            <a:br>
              <a:rPr lang="en-GB" sz="2400" b="1" dirty="0" smtClean="0"/>
            </a:br>
            <a:r>
              <a:rPr lang="en-GB" sz="2400" b="1" dirty="0" smtClean="0"/>
              <a:t>ITU </a:t>
            </a:r>
            <a:r>
              <a:rPr lang="en-US" sz="2400" b="1" dirty="0" smtClean="0"/>
              <a:t>Regional Workshop </a:t>
            </a:r>
            <a:r>
              <a:rPr lang="en-US" sz="2400" b="1" smtClean="0"/>
              <a:t>on “ICTs </a:t>
            </a:r>
            <a:r>
              <a:rPr lang="en-US" sz="2400" b="1" dirty="0" smtClean="0"/>
              <a:t>for Women's Empowerment in the Arab Region”</a:t>
            </a:r>
            <a:r>
              <a:rPr lang="en-US" sz="2400" dirty="0"/>
              <a:t/>
            </a:r>
            <a:br>
              <a:rPr lang="en-US" sz="2400" dirty="0"/>
            </a:br>
            <a:r>
              <a:rPr lang="en-US" sz="2400" dirty="0"/>
              <a:t/>
            </a:r>
            <a:br>
              <a:rPr lang="en-US" sz="2400" dirty="0"/>
            </a:br>
            <a:r>
              <a:rPr lang="en-GB" sz="2400" b="1" i="1" dirty="0" smtClean="0"/>
              <a:t>Kuwait, 5-6 Oct. 2011</a:t>
            </a:r>
            <a:r>
              <a:rPr lang="en-US" sz="2400" dirty="0"/>
              <a:t/>
            </a:r>
            <a:br>
              <a:rPr lang="en-US" sz="2400" dirty="0"/>
            </a:br>
            <a:endParaRPr lang="en-US" sz="2400" dirty="0"/>
          </a:p>
        </p:txBody>
      </p:sp>
      <p:sp>
        <p:nvSpPr>
          <p:cNvPr id="3" name="Subtitle 2"/>
          <p:cNvSpPr>
            <a:spLocks noGrp="1"/>
          </p:cNvSpPr>
          <p:nvPr>
            <p:ph type="subTitle" idx="1"/>
          </p:nvPr>
        </p:nvSpPr>
        <p:spPr>
          <a:xfrm>
            <a:off x="304800" y="3733800"/>
            <a:ext cx="8610600" cy="1752600"/>
          </a:xfrm>
          <a:ln>
            <a:solidFill>
              <a:srgbClr val="002060"/>
            </a:solidFill>
          </a:ln>
        </p:spPr>
        <p:txBody>
          <a:bodyPr>
            <a:normAutofit fontScale="70000" lnSpcReduction="20000"/>
          </a:bodyPr>
          <a:lstStyle/>
          <a:p>
            <a:endParaRPr lang="en-US" sz="2400" b="1" i="1" dirty="0" smtClean="0">
              <a:solidFill>
                <a:schemeClr val="tx1"/>
              </a:solidFill>
              <a:latin typeface="+mj-lt"/>
              <a:ea typeface="+mj-ea"/>
              <a:cs typeface="+mj-cs"/>
            </a:endParaRPr>
          </a:p>
          <a:p>
            <a:r>
              <a:rPr lang="en-GB" sz="4500" b="1" i="1" dirty="0" smtClean="0">
                <a:solidFill>
                  <a:srgbClr val="002060"/>
                </a:solidFill>
                <a:latin typeface="Bookman Old Style" pitchFamily="18" charset="0"/>
              </a:rPr>
              <a:t>The effect and impact of the gender dimension in rural development projects : </a:t>
            </a:r>
            <a:r>
              <a:rPr lang="fr-FR" sz="4500" b="1" i="1" dirty="0" err="1" smtClean="0">
                <a:solidFill>
                  <a:srgbClr val="002060"/>
                </a:solidFill>
                <a:latin typeface="Bookman Old Style" pitchFamily="18" charset="0"/>
              </a:rPr>
              <a:t>women’s</a:t>
            </a:r>
            <a:r>
              <a:rPr lang="fr-FR" sz="4500" b="1" i="1" dirty="0" smtClean="0">
                <a:solidFill>
                  <a:srgbClr val="002060"/>
                </a:solidFill>
                <a:latin typeface="Bookman Old Style" pitchFamily="18" charset="0"/>
              </a:rPr>
              <a:t> </a:t>
            </a:r>
            <a:r>
              <a:rPr lang="fr-FR" sz="4500" b="1" i="1" dirty="0" err="1" smtClean="0">
                <a:solidFill>
                  <a:srgbClr val="002060"/>
                </a:solidFill>
                <a:latin typeface="Bookman Old Style" pitchFamily="18" charset="0"/>
              </a:rPr>
              <a:t>empowerment</a:t>
            </a:r>
            <a:endParaRPr lang="en-US" dirty="0"/>
          </a:p>
        </p:txBody>
      </p:sp>
      <p:pic>
        <p:nvPicPr>
          <p:cNvPr id="1027" name="Picture 3" descr="ITU logo-07"/>
          <p:cNvPicPr>
            <a:picLocks noChangeAspect="1" noChangeArrowheads="1"/>
          </p:cNvPicPr>
          <p:nvPr/>
        </p:nvPicPr>
        <p:blipFill>
          <a:blip r:embed="rId2" cstate="print"/>
          <a:srcRect/>
          <a:stretch>
            <a:fillRect/>
          </a:stretch>
        </p:blipFill>
        <p:spPr bwMode="auto">
          <a:xfrm>
            <a:off x="6934200" y="381000"/>
            <a:ext cx="1143000" cy="1143000"/>
          </a:xfrm>
          <a:prstGeom prst="rect">
            <a:avLst/>
          </a:prstGeom>
          <a:noFill/>
        </p:spPr>
      </p:pic>
      <p:pic>
        <p:nvPicPr>
          <p:cNvPr id="1026" name="Picture 2" descr="KWE logo new"/>
          <p:cNvPicPr>
            <a:picLocks noChangeAspect="1" noChangeArrowheads="1"/>
          </p:cNvPicPr>
          <p:nvPr/>
        </p:nvPicPr>
        <p:blipFill>
          <a:blip r:embed="rId3" cstate="print"/>
          <a:srcRect/>
          <a:stretch>
            <a:fillRect/>
          </a:stretch>
        </p:blipFill>
        <p:spPr bwMode="auto">
          <a:xfrm>
            <a:off x="533400" y="380999"/>
            <a:ext cx="1600200" cy="1134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79613" y="476250"/>
            <a:ext cx="4537075" cy="519113"/>
          </a:xfrm>
          <a:prstGeom prst="rect">
            <a:avLst/>
          </a:prstGeom>
          <a:noFill/>
          <a:ln w="9525">
            <a:noFill/>
            <a:miter lim="800000"/>
            <a:headEnd/>
            <a:tailEnd/>
          </a:ln>
          <a:effectLst/>
        </p:spPr>
        <p:txBody>
          <a:bodyPr>
            <a:spAutoFit/>
          </a:bodyPr>
          <a:lstStyle/>
          <a:p>
            <a:pPr algn="ctr">
              <a:spcBef>
                <a:spcPct val="50000"/>
              </a:spcBef>
            </a:pPr>
            <a:r>
              <a:rPr lang="fr-FR" sz="2800" b="1" dirty="0">
                <a:solidFill>
                  <a:srgbClr val="002060"/>
                </a:solidFill>
              </a:rPr>
              <a:t>WOMEN ACTIVITIES</a:t>
            </a:r>
          </a:p>
        </p:txBody>
      </p:sp>
      <p:sp>
        <p:nvSpPr>
          <p:cNvPr id="4" name="Text Box 6"/>
          <p:cNvSpPr txBox="1">
            <a:spLocks noChangeArrowheads="1"/>
          </p:cNvSpPr>
          <p:nvPr/>
        </p:nvSpPr>
        <p:spPr bwMode="auto">
          <a:xfrm>
            <a:off x="2209800" y="1828800"/>
            <a:ext cx="3600450" cy="519112"/>
          </a:xfrm>
          <a:prstGeom prst="rect">
            <a:avLst/>
          </a:prstGeom>
          <a:noFill/>
          <a:ln w="9525">
            <a:noFill/>
            <a:miter lim="800000"/>
            <a:headEnd/>
            <a:tailEnd/>
          </a:ln>
          <a:effectLst/>
        </p:spPr>
        <p:txBody>
          <a:bodyPr>
            <a:spAutoFit/>
          </a:bodyPr>
          <a:lstStyle/>
          <a:p>
            <a:pPr algn="ctr">
              <a:spcBef>
                <a:spcPct val="50000"/>
              </a:spcBef>
            </a:pPr>
            <a:r>
              <a:rPr lang="fr-FR" sz="2800" b="1" dirty="0" err="1"/>
              <a:t>Livestock</a:t>
            </a:r>
            <a:r>
              <a:rPr lang="fr-FR" sz="2800" b="1" dirty="0"/>
              <a:t> </a:t>
            </a:r>
          </a:p>
        </p:txBody>
      </p:sp>
      <p:sp>
        <p:nvSpPr>
          <p:cNvPr id="5" name="Text Box 7"/>
          <p:cNvSpPr txBox="1">
            <a:spLocks noChangeArrowheads="1"/>
          </p:cNvSpPr>
          <p:nvPr/>
        </p:nvSpPr>
        <p:spPr bwMode="auto">
          <a:xfrm>
            <a:off x="2438400" y="3124200"/>
            <a:ext cx="2951162" cy="519113"/>
          </a:xfrm>
          <a:prstGeom prst="rect">
            <a:avLst/>
          </a:prstGeom>
          <a:noFill/>
          <a:ln w="9525">
            <a:noFill/>
            <a:miter lim="800000"/>
            <a:headEnd/>
            <a:tailEnd/>
          </a:ln>
          <a:effectLst/>
        </p:spPr>
        <p:txBody>
          <a:bodyPr>
            <a:spAutoFit/>
          </a:bodyPr>
          <a:lstStyle/>
          <a:p>
            <a:pPr algn="ctr">
              <a:spcBef>
                <a:spcPct val="50000"/>
              </a:spcBef>
            </a:pPr>
            <a:r>
              <a:rPr lang="fr-FR" sz="2800" b="1" dirty="0" err="1" smtClean="0"/>
              <a:t>Firewood</a:t>
            </a:r>
            <a:endParaRPr lang="fr-FR" sz="2800" b="1" dirty="0"/>
          </a:p>
        </p:txBody>
      </p:sp>
      <p:sp>
        <p:nvSpPr>
          <p:cNvPr id="6" name="Text Box 8"/>
          <p:cNvSpPr txBox="1">
            <a:spLocks noChangeArrowheads="1"/>
          </p:cNvSpPr>
          <p:nvPr/>
        </p:nvSpPr>
        <p:spPr bwMode="auto">
          <a:xfrm>
            <a:off x="1524000" y="4419600"/>
            <a:ext cx="5280025" cy="519112"/>
          </a:xfrm>
          <a:prstGeom prst="rect">
            <a:avLst/>
          </a:prstGeom>
          <a:noFill/>
          <a:ln w="9525">
            <a:noFill/>
            <a:miter lim="800000"/>
            <a:headEnd/>
            <a:tailEnd/>
          </a:ln>
          <a:effectLst/>
        </p:spPr>
        <p:txBody>
          <a:bodyPr wrap="square">
            <a:spAutoFit/>
          </a:bodyPr>
          <a:lstStyle/>
          <a:p>
            <a:pPr algn="ctr">
              <a:spcBef>
                <a:spcPct val="50000"/>
              </a:spcBef>
            </a:pPr>
            <a:r>
              <a:rPr lang="fr-FR" sz="2800" b="1" dirty="0"/>
              <a:t>Transportation of water</a:t>
            </a:r>
          </a:p>
        </p:txBody>
      </p:sp>
      <p:sp>
        <p:nvSpPr>
          <p:cNvPr id="7" name="Text Box 9"/>
          <p:cNvSpPr txBox="1">
            <a:spLocks noChangeArrowheads="1"/>
          </p:cNvSpPr>
          <p:nvPr/>
        </p:nvSpPr>
        <p:spPr bwMode="auto">
          <a:xfrm>
            <a:off x="1524000" y="5638800"/>
            <a:ext cx="5329237" cy="519113"/>
          </a:xfrm>
          <a:prstGeom prst="rect">
            <a:avLst/>
          </a:prstGeom>
          <a:noFill/>
          <a:ln w="9525">
            <a:noFill/>
            <a:miter lim="800000"/>
            <a:headEnd/>
            <a:tailEnd/>
          </a:ln>
          <a:effectLst/>
        </p:spPr>
        <p:txBody>
          <a:bodyPr>
            <a:spAutoFit/>
          </a:bodyPr>
          <a:lstStyle/>
          <a:p>
            <a:pPr algn="ctr">
              <a:spcBef>
                <a:spcPct val="50000"/>
              </a:spcBef>
            </a:pPr>
            <a:r>
              <a:rPr lang="fr-FR" sz="2800" b="1" dirty="0" err="1"/>
              <a:t>Handicraft</a:t>
            </a:r>
            <a:r>
              <a:rPr lang="fr-FR"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042988" y="476250"/>
            <a:ext cx="7129462" cy="519113"/>
          </a:xfrm>
          <a:prstGeom prst="rect">
            <a:avLst/>
          </a:prstGeom>
          <a:noFill/>
          <a:ln w="9525">
            <a:noFill/>
            <a:miter lim="800000"/>
            <a:headEnd/>
            <a:tailEnd/>
          </a:ln>
          <a:effectLst/>
        </p:spPr>
        <p:txBody>
          <a:bodyPr>
            <a:spAutoFit/>
          </a:bodyPr>
          <a:lstStyle/>
          <a:p>
            <a:pPr algn="ctr">
              <a:spcBef>
                <a:spcPct val="50000"/>
              </a:spcBef>
            </a:pPr>
            <a:r>
              <a:rPr lang="fr-FR" sz="2800" b="1" dirty="0">
                <a:solidFill>
                  <a:schemeClr val="tx2"/>
                </a:solidFill>
              </a:rPr>
              <a:t>GENERAL OBJECTIVE OF PROJECT</a:t>
            </a:r>
          </a:p>
        </p:txBody>
      </p:sp>
      <p:sp>
        <p:nvSpPr>
          <p:cNvPr id="3" name="Text Box 10"/>
          <p:cNvSpPr txBox="1">
            <a:spLocks noChangeArrowheads="1"/>
          </p:cNvSpPr>
          <p:nvPr/>
        </p:nvSpPr>
        <p:spPr bwMode="auto">
          <a:xfrm>
            <a:off x="900113" y="1844675"/>
            <a:ext cx="7416800" cy="946150"/>
          </a:xfrm>
          <a:prstGeom prst="rect">
            <a:avLst/>
          </a:prstGeom>
          <a:noFill/>
          <a:ln w="9525">
            <a:noFill/>
            <a:miter lim="800000"/>
            <a:headEnd/>
            <a:tailEnd/>
          </a:ln>
          <a:effectLst/>
        </p:spPr>
        <p:txBody>
          <a:bodyPr>
            <a:spAutoFit/>
          </a:bodyPr>
          <a:lstStyle/>
          <a:p>
            <a:pPr algn="ctr">
              <a:spcBef>
                <a:spcPct val="50000"/>
              </a:spcBef>
            </a:pPr>
            <a:r>
              <a:rPr lang="fr-FR" sz="2800" b="1" dirty="0" err="1"/>
              <a:t>Improving</a:t>
            </a:r>
            <a:r>
              <a:rPr lang="fr-FR" sz="2800" b="1" dirty="0"/>
              <a:t> socio </a:t>
            </a:r>
            <a:r>
              <a:rPr lang="fr-FR" sz="2800" b="1" dirty="0" err="1"/>
              <a:t>economic</a:t>
            </a:r>
            <a:r>
              <a:rPr lang="fr-FR" sz="2800" b="1" dirty="0"/>
              <a:t> conditions of  people  living in the </a:t>
            </a:r>
            <a:r>
              <a:rPr lang="fr-FR" sz="2800" b="1" dirty="0" err="1"/>
              <a:t>project</a:t>
            </a:r>
            <a:r>
              <a:rPr lang="fr-FR" sz="2800" b="1" dirty="0"/>
              <a:t> area</a:t>
            </a:r>
            <a:endParaRPr lang="fr-FR" b="1" dirty="0"/>
          </a:p>
        </p:txBody>
      </p:sp>
      <p:sp>
        <p:nvSpPr>
          <p:cNvPr id="4" name="Text Box 11"/>
          <p:cNvSpPr txBox="1">
            <a:spLocks noChangeArrowheads="1"/>
          </p:cNvSpPr>
          <p:nvPr/>
        </p:nvSpPr>
        <p:spPr bwMode="auto">
          <a:xfrm>
            <a:off x="1116013" y="5229225"/>
            <a:ext cx="6553200" cy="946150"/>
          </a:xfrm>
          <a:prstGeom prst="rect">
            <a:avLst/>
          </a:prstGeom>
          <a:noFill/>
          <a:ln w="9525">
            <a:noFill/>
            <a:miter lim="800000"/>
            <a:headEnd/>
            <a:tailEnd/>
          </a:ln>
          <a:effectLst/>
        </p:spPr>
        <p:txBody>
          <a:bodyPr>
            <a:spAutoFit/>
          </a:bodyPr>
          <a:lstStyle/>
          <a:p>
            <a:pPr algn="ctr">
              <a:spcBef>
                <a:spcPct val="50000"/>
              </a:spcBef>
            </a:pPr>
            <a:r>
              <a:rPr lang="fr-FR" sz="2800" b="1" dirty="0" err="1"/>
              <a:t>Protecting</a:t>
            </a:r>
            <a:r>
              <a:rPr lang="fr-FR" sz="2800" b="1" dirty="0"/>
              <a:t> the </a:t>
            </a:r>
            <a:r>
              <a:rPr lang="fr-FR" sz="2800" b="1" dirty="0" err="1"/>
              <a:t>environment</a:t>
            </a:r>
            <a:r>
              <a:rPr lang="fr-FR" sz="2800" b="1" dirty="0"/>
              <a:t> and </a:t>
            </a:r>
            <a:r>
              <a:rPr lang="fr-FR" sz="2800" b="1" dirty="0" err="1" smtClean="0"/>
              <a:t>preserving</a:t>
            </a:r>
            <a:r>
              <a:rPr lang="fr-FR" sz="2800" b="1" dirty="0" smtClean="0"/>
              <a:t> </a:t>
            </a:r>
            <a:r>
              <a:rPr lang="fr-FR" sz="2800" b="1" dirty="0"/>
              <a:t>the </a:t>
            </a:r>
            <a:r>
              <a:rPr lang="fr-FR" sz="2800" b="1" dirty="0" err="1"/>
              <a:t>natural</a:t>
            </a:r>
            <a:r>
              <a:rPr lang="fr-FR" sz="2800" b="1" dirty="0"/>
              <a:t> ressources </a:t>
            </a:r>
          </a:p>
        </p:txBody>
      </p:sp>
      <p:sp>
        <p:nvSpPr>
          <p:cNvPr id="5" name="Text Box 14"/>
          <p:cNvSpPr txBox="1">
            <a:spLocks noChangeArrowheads="1"/>
          </p:cNvSpPr>
          <p:nvPr/>
        </p:nvSpPr>
        <p:spPr bwMode="auto">
          <a:xfrm>
            <a:off x="0" y="3644900"/>
            <a:ext cx="9144000" cy="519113"/>
          </a:xfrm>
          <a:prstGeom prst="rect">
            <a:avLst/>
          </a:prstGeom>
          <a:noFill/>
          <a:ln w="9525">
            <a:noFill/>
            <a:miter lim="800000"/>
            <a:headEnd/>
            <a:tailEnd/>
          </a:ln>
          <a:effectLst/>
        </p:spPr>
        <p:txBody>
          <a:bodyPr>
            <a:spAutoFit/>
          </a:bodyPr>
          <a:lstStyle/>
          <a:p>
            <a:pPr algn="ctr">
              <a:spcBef>
                <a:spcPct val="50000"/>
              </a:spcBef>
            </a:pPr>
            <a:r>
              <a:rPr lang="fr-FR" sz="2800" b="1" dirty="0" err="1">
                <a:solidFill>
                  <a:srgbClr val="FF0000"/>
                </a:solidFill>
              </a:rPr>
              <a:t>Improving</a:t>
            </a:r>
            <a:r>
              <a:rPr lang="fr-FR" sz="2800" b="1" dirty="0">
                <a:solidFill>
                  <a:srgbClr val="FF0000"/>
                </a:solidFill>
              </a:rPr>
              <a:t>  the </a:t>
            </a:r>
            <a:r>
              <a:rPr lang="fr-FR" sz="2800" b="1" dirty="0" err="1">
                <a:solidFill>
                  <a:srgbClr val="FF0000"/>
                </a:solidFill>
              </a:rPr>
              <a:t>quality</a:t>
            </a:r>
            <a:r>
              <a:rPr lang="fr-FR" sz="2800" b="1" dirty="0">
                <a:solidFill>
                  <a:srgbClr val="FF0000"/>
                </a:solidFill>
              </a:rPr>
              <a:t> of life of the rural </a:t>
            </a:r>
            <a:r>
              <a:rPr lang="fr-FR" sz="2800" b="1" dirty="0" err="1">
                <a:solidFill>
                  <a:srgbClr val="FF0000"/>
                </a:solidFill>
              </a:rPr>
              <a:t>women</a:t>
            </a:r>
            <a:endParaRPr lang="fr-FR" sz="28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42988" y="5300663"/>
            <a:ext cx="6335712" cy="946150"/>
          </a:xfrm>
          <a:prstGeom prst="rect">
            <a:avLst/>
          </a:prstGeom>
          <a:noFill/>
          <a:ln w="9525">
            <a:noFill/>
            <a:miter lim="800000"/>
            <a:headEnd/>
            <a:tailEnd/>
          </a:ln>
          <a:effectLst/>
        </p:spPr>
        <p:txBody>
          <a:bodyPr>
            <a:spAutoFit/>
          </a:bodyPr>
          <a:lstStyle/>
          <a:p>
            <a:pPr algn="ctr">
              <a:spcBef>
                <a:spcPct val="20000"/>
              </a:spcBef>
            </a:pPr>
            <a:r>
              <a:rPr lang="fr-FR" sz="2800" b="1" dirty="0" smtClean="0">
                <a:solidFill>
                  <a:srgbClr val="FF0000"/>
                </a:solidFill>
              </a:rPr>
              <a:t>Socio </a:t>
            </a:r>
            <a:r>
              <a:rPr lang="fr-FR" sz="2800" b="1" dirty="0" err="1">
                <a:solidFill>
                  <a:srgbClr val="FF0000"/>
                </a:solidFill>
              </a:rPr>
              <a:t>economic</a:t>
            </a:r>
            <a:r>
              <a:rPr lang="fr-FR" sz="2800" b="1" dirty="0">
                <a:solidFill>
                  <a:srgbClr val="FF0000"/>
                </a:solidFill>
              </a:rPr>
              <a:t> promotion of </a:t>
            </a:r>
            <a:r>
              <a:rPr lang="fr-FR" sz="2800" b="1" dirty="0" err="1">
                <a:solidFill>
                  <a:srgbClr val="FF0000"/>
                </a:solidFill>
              </a:rPr>
              <a:t>women</a:t>
            </a:r>
            <a:r>
              <a:rPr lang="fr-FR" sz="2800" b="1" dirty="0">
                <a:solidFill>
                  <a:srgbClr val="FF0000"/>
                </a:solidFill>
              </a:rPr>
              <a:t> and </a:t>
            </a:r>
            <a:r>
              <a:rPr lang="fr-FR" sz="2800" b="1" dirty="0" err="1">
                <a:solidFill>
                  <a:srgbClr val="FF0000"/>
                </a:solidFill>
              </a:rPr>
              <a:t>young</a:t>
            </a:r>
            <a:r>
              <a:rPr lang="fr-FR" sz="2800" b="1" dirty="0">
                <a:solidFill>
                  <a:srgbClr val="FF0000"/>
                </a:solidFill>
              </a:rPr>
              <a:t> </a:t>
            </a:r>
            <a:r>
              <a:rPr lang="fr-FR" sz="2800" b="1" dirty="0" err="1">
                <a:solidFill>
                  <a:srgbClr val="FF0000"/>
                </a:solidFill>
              </a:rPr>
              <a:t>rurals</a:t>
            </a:r>
            <a:r>
              <a:rPr lang="fr-FR" sz="2800" b="1" dirty="0">
                <a:solidFill>
                  <a:srgbClr val="FF0000"/>
                </a:solidFill>
              </a:rPr>
              <a:t> </a:t>
            </a:r>
          </a:p>
        </p:txBody>
      </p:sp>
      <p:sp>
        <p:nvSpPr>
          <p:cNvPr id="3" name="Text Box 5"/>
          <p:cNvSpPr txBox="1">
            <a:spLocks noChangeArrowheads="1"/>
          </p:cNvSpPr>
          <p:nvPr/>
        </p:nvSpPr>
        <p:spPr bwMode="auto">
          <a:xfrm>
            <a:off x="1187450" y="476250"/>
            <a:ext cx="6985000" cy="519113"/>
          </a:xfrm>
          <a:prstGeom prst="rect">
            <a:avLst/>
          </a:prstGeom>
          <a:noFill/>
          <a:ln w="9525">
            <a:noFill/>
            <a:miter lim="800000"/>
            <a:headEnd/>
            <a:tailEnd/>
          </a:ln>
          <a:effectLst/>
        </p:spPr>
        <p:txBody>
          <a:bodyPr>
            <a:spAutoFit/>
          </a:bodyPr>
          <a:lstStyle/>
          <a:p>
            <a:pPr algn="ctr">
              <a:spcBef>
                <a:spcPct val="50000"/>
              </a:spcBef>
            </a:pPr>
            <a:r>
              <a:rPr lang="fr-FR" sz="2800" b="1" dirty="0">
                <a:solidFill>
                  <a:schemeClr val="tx2"/>
                </a:solidFill>
              </a:rPr>
              <a:t>SPECIFIC OBJECTIVES OF  P R O J E T</a:t>
            </a:r>
          </a:p>
        </p:txBody>
      </p:sp>
      <p:sp>
        <p:nvSpPr>
          <p:cNvPr id="4" name="Text Box 6"/>
          <p:cNvSpPr txBox="1">
            <a:spLocks noChangeArrowheads="1"/>
          </p:cNvSpPr>
          <p:nvPr/>
        </p:nvSpPr>
        <p:spPr bwMode="auto">
          <a:xfrm>
            <a:off x="971550" y="1916113"/>
            <a:ext cx="7200900" cy="946150"/>
          </a:xfrm>
          <a:prstGeom prst="rect">
            <a:avLst/>
          </a:prstGeom>
          <a:noFill/>
          <a:ln w="9525">
            <a:noFill/>
            <a:miter lim="800000"/>
            <a:headEnd/>
            <a:tailEnd/>
          </a:ln>
          <a:effectLst/>
        </p:spPr>
        <p:txBody>
          <a:bodyPr>
            <a:spAutoFit/>
          </a:bodyPr>
          <a:lstStyle/>
          <a:p>
            <a:pPr algn="ctr">
              <a:spcBef>
                <a:spcPct val="50000"/>
              </a:spcBef>
            </a:pPr>
            <a:r>
              <a:rPr lang="fr-FR" sz="2800" b="1" dirty="0"/>
              <a:t>Rational management of </a:t>
            </a:r>
            <a:r>
              <a:rPr lang="fr-FR" sz="2800" b="1" dirty="0" err="1"/>
              <a:t>rangelands</a:t>
            </a:r>
            <a:r>
              <a:rPr lang="fr-FR" sz="2800" b="1" dirty="0"/>
              <a:t>, </a:t>
            </a:r>
            <a:r>
              <a:rPr lang="fr-FR" sz="2800" b="1" dirty="0" err="1"/>
              <a:t>forests</a:t>
            </a:r>
            <a:r>
              <a:rPr lang="fr-FR" sz="2800" b="1" dirty="0"/>
              <a:t>, and </a:t>
            </a:r>
            <a:r>
              <a:rPr lang="fr-FR" sz="2800" b="1" dirty="0" err="1"/>
              <a:t>available</a:t>
            </a:r>
            <a:r>
              <a:rPr lang="fr-FR" sz="2800" b="1" dirty="0"/>
              <a:t> water </a:t>
            </a:r>
            <a:r>
              <a:rPr lang="fr-FR" sz="2800" b="1" dirty="0" err="1" smtClean="0"/>
              <a:t>resources</a:t>
            </a:r>
            <a:endParaRPr lang="fr-FR" b="1" dirty="0"/>
          </a:p>
        </p:txBody>
      </p:sp>
      <p:sp>
        <p:nvSpPr>
          <p:cNvPr id="5" name="Text Box 8"/>
          <p:cNvSpPr txBox="1">
            <a:spLocks noChangeArrowheads="1"/>
          </p:cNvSpPr>
          <p:nvPr/>
        </p:nvSpPr>
        <p:spPr bwMode="auto">
          <a:xfrm>
            <a:off x="1042988" y="3644900"/>
            <a:ext cx="6408737" cy="946150"/>
          </a:xfrm>
          <a:prstGeom prst="rect">
            <a:avLst/>
          </a:prstGeom>
          <a:noFill/>
          <a:ln w="9525">
            <a:noFill/>
            <a:miter lim="800000"/>
            <a:headEnd/>
            <a:tailEnd/>
          </a:ln>
          <a:effectLst/>
        </p:spPr>
        <p:txBody>
          <a:bodyPr>
            <a:spAutoFit/>
          </a:bodyPr>
          <a:lstStyle/>
          <a:p>
            <a:pPr algn="ctr">
              <a:spcBef>
                <a:spcPct val="50000"/>
              </a:spcBef>
            </a:pPr>
            <a:r>
              <a:rPr lang="fr-FR" sz="2800" b="1" dirty="0" err="1"/>
              <a:t>Increasing</a:t>
            </a:r>
            <a:r>
              <a:rPr lang="fr-FR" sz="2800" b="1" dirty="0"/>
              <a:t> </a:t>
            </a:r>
            <a:r>
              <a:rPr lang="fr-FR" sz="2800" b="1" dirty="0" err="1"/>
              <a:t>added</a:t>
            </a:r>
            <a:r>
              <a:rPr lang="fr-FR" sz="2800" b="1" dirty="0"/>
              <a:t> value to agricultural production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51050" y="620713"/>
            <a:ext cx="5905500" cy="579437"/>
          </a:xfrm>
          <a:prstGeom prst="rect">
            <a:avLst/>
          </a:prstGeom>
          <a:noFill/>
          <a:ln w="9525">
            <a:noFill/>
            <a:miter lim="800000"/>
            <a:headEnd/>
            <a:tailEnd/>
          </a:ln>
          <a:effectLst/>
        </p:spPr>
        <p:txBody>
          <a:bodyPr>
            <a:spAutoFit/>
          </a:bodyPr>
          <a:lstStyle/>
          <a:p>
            <a:pPr algn="ctr">
              <a:spcBef>
                <a:spcPct val="50000"/>
              </a:spcBef>
            </a:pPr>
            <a:r>
              <a:rPr lang="fr-FR" sz="3200" b="1" dirty="0">
                <a:solidFill>
                  <a:srgbClr val="002060"/>
                </a:solidFill>
              </a:rPr>
              <a:t>PROJECT COMPONENTS</a:t>
            </a:r>
          </a:p>
        </p:txBody>
      </p:sp>
      <p:sp>
        <p:nvSpPr>
          <p:cNvPr id="3" name="Text Box 5"/>
          <p:cNvSpPr txBox="1">
            <a:spLocks noChangeArrowheads="1"/>
          </p:cNvSpPr>
          <p:nvPr/>
        </p:nvSpPr>
        <p:spPr bwMode="auto">
          <a:xfrm>
            <a:off x="900113" y="1844675"/>
            <a:ext cx="7343775" cy="4216539"/>
          </a:xfrm>
          <a:prstGeom prst="rect">
            <a:avLst/>
          </a:prstGeom>
          <a:noFill/>
          <a:ln w="9525">
            <a:noFill/>
            <a:miter lim="800000"/>
            <a:headEnd/>
            <a:tailEnd/>
          </a:ln>
          <a:effectLst/>
        </p:spPr>
        <p:txBody>
          <a:bodyPr>
            <a:spAutoFit/>
          </a:bodyPr>
          <a:lstStyle/>
          <a:p>
            <a:endParaRPr lang="fr-FR" sz="2800" b="1" dirty="0"/>
          </a:p>
          <a:p>
            <a:pPr algn="ctr"/>
            <a:r>
              <a:rPr lang="fr-FR" sz="2400" b="1" dirty="0"/>
              <a:t>IMPROVING AGROPASTORAL</a:t>
            </a:r>
          </a:p>
          <a:p>
            <a:pPr algn="ctr"/>
            <a:endParaRPr lang="fr-FR" sz="2400" b="1" dirty="0"/>
          </a:p>
          <a:p>
            <a:pPr algn="ctr"/>
            <a:r>
              <a:rPr lang="fr-FR" sz="2400" b="1" dirty="0"/>
              <a:t> IMPROVING SYLVOPASTORAL</a:t>
            </a:r>
          </a:p>
          <a:p>
            <a:pPr algn="ctr"/>
            <a:endParaRPr lang="fr-FR" sz="2400" b="1" dirty="0"/>
          </a:p>
          <a:p>
            <a:pPr algn="ctr"/>
            <a:r>
              <a:rPr lang="fr-FR" sz="2400" b="1" dirty="0"/>
              <a:t>IMPROVING USEFUL AGRICULTURAL LAND</a:t>
            </a:r>
          </a:p>
          <a:p>
            <a:pPr algn="ctr"/>
            <a:endParaRPr lang="fr-FR" sz="2400" b="1" dirty="0"/>
          </a:p>
          <a:p>
            <a:pPr algn="ctr"/>
            <a:r>
              <a:rPr lang="fr-FR" sz="2400" b="1" dirty="0"/>
              <a:t>IMPROVING IRRIGATION</a:t>
            </a:r>
          </a:p>
          <a:p>
            <a:pPr algn="ctr"/>
            <a:endParaRPr lang="fr-FR" sz="2400" b="1" dirty="0"/>
          </a:p>
          <a:p>
            <a:pPr algn="ctr"/>
            <a:r>
              <a:rPr lang="fr-FR" sz="2400" b="1" dirty="0" smtClean="0">
                <a:solidFill>
                  <a:srgbClr val="FF0000"/>
                </a:solidFill>
              </a:rPr>
              <a:t>PROMOTION </a:t>
            </a:r>
            <a:r>
              <a:rPr lang="fr-FR" sz="2400" b="1" dirty="0">
                <a:solidFill>
                  <a:srgbClr val="FF0000"/>
                </a:solidFill>
              </a:rPr>
              <a:t>OF RURAL </a:t>
            </a:r>
            <a:r>
              <a:rPr lang="fr-FR" sz="2400" b="1" dirty="0" smtClean="0">
                <a:solidFill>
                  <a:srgbClr val="FF0000"/>
                </a:solidFill>
              </a:rPr>
              <a:t>WOMEN (IGA)</a:t>
            </a:r>
            <a:endParaRPr lang="fr-FR" sz="2400" b="1" dirty="0">
              <a:solidFill>
                <a:srgbClr val="FF0000"/>
              </a:solidFill>
            </a:endParaRPr>
          </a:p>
          <a:p>
            <a:endParaRPr lang="fr-FR"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47800" y="304800"/>
            <a:ext cx="6553200" cy="584775"/>
          </a:xfrm>
          <a:prstGeom prst="rect">
            <a:avLst/>
          </a:prstGeom>
          <a:noFill/>
        </p:spPr>
        <p:txBody>
          <a:bodyPr wrap="square" rtlCol="0">
            <a:spAutoFit/>
          </a:bodyPr>
          <a:lstStyle/>
          <a:p>
            <a:pPr algn="ctr"/>
            <a:r>
              <a:rPr lang="fr-FR" sz="3200" b="1" dirty="0" smtClean="0">
                <a:solidFill>
                  <a:srgbClr val="002060"/>
                </a:solidFill>
              </a:rPr>
              <a:t>OBSTACLES(</a:t>
            </a:r>
            <a:r>
              <a:rPr lang="fr-FR" sz="3200" b="1" dirty="0" err="1" smtClean="0">
                <a:solidFill>
                  <a:srgbClr val="002060"/>
                </a:solidFill>
              </a:rPr>
              <a:t>Barriers</a:t>
            </a:r>
            <a:r>
              <a:rPr lang="fr-FR" sz="3200" b="1" dirty="0" smtClean="0">
                <a:solidFill>
                  <a:srgbClr val="002060"/>
                </a:solidFill>
              </a:rPr>
              <a:t>)</a:t>
            </a:r>
            <a:endParaRPr lang="fr-FR" sz="3200" b="1" dirty="0">
              <a:solidFill>
                <a:srgbClr val="002060"/>
              </a:solidFill>
            </a:endParaRPr>
          </a:p>
        </p:txBody>
      </p:sp>
      <p:sp>
        <p:nvSpPr>
          <p:cNvPr id="3" name="ZoneTexte 2"/>
          <p:cNvSpPr txBox="1"/>
          <p:nvPr/>
        </p:nvSpPr>
        <p:spPr>
          <a:xfrm>
            <a:off x="304800" y="1471910"/>
            <a:ext cx="8686800" cy="5816977"/>
          </a:xfrm>
          <a:prstGeom prst="rect">
            <a:avLst/>
          </a:prstGeom>
          <a:noFill/>
        </p:spPr>
        <p:txBody>
          <a:bodyPr wrap="square" rtlCol="0">
            <a:spAutoFit/>
          </a:bodyPr>
          <a:lstStyle/>
          <a:p>
            <a:pPr algn="ctr"/>
            <a:r>
              <a:rPr lang="fr-FR" sz="2800" b="1" dirty="0" smtClean="0"/>
              <a:t>ACCESS TO INTERNET (in </a:t>
            </a:r>
            <a:r>
              <a:rPr lang="fr-FR" sz="2800" b="1" dirty="0" err="1" smtClean="0"/>
              <a:t>general</a:t>
            </a:r>
            <a:r>
              <a:rPr lang="fr-FR" sz="2800" b="1" dirty="0" smtClean="0"/>
              <a:t> </a:t>
            </a:r>
            <a:r>
              <a:rPr lang="fr-FR" sz="2800" b="1" dirty="0" err="1" smtClean="0"/>
              <a:t>provided</a:t>
            </a:r>
            <a:r>
              <a:rPr lang="fr-FR" sz="2800" b="1" dirty="0" smtClean="0"/>
              <a:t> in </a:t>
            </a:r>
            <a:r>
              <a:rPr lang="fr-FR" sz="2800" b="1" dirty="0" err="1" smtClean="0"/>
              <a:t>others</a:t>
            </a:r>
            <a:r>
              <a:rPr lang="fr-FR" sz="2800" b="1" dirty="0" smtClean="0"/>
              <a:t> </a:t>
            </a:r>
            <a:r>
              <a:rPr lang="fr-FR" sz="2800" b="1" dirty="0" err="1" smtClean="0"/>
              <a:t>languages</a:t>
            </a:r>
            <a:r>
              <a:rPr lang="fr-FR" sz="2800" b="1" dirty="0" smtClean="0"/>
              <a:t>, internet </a:t>
            </a:r>
            <a:r>
              <a:rPr lang="fr-FR" sz="2800" b="1" dirty="0" err="1" smtClean="0"/>
              <a:t>penetration</a:t>
            </a:r>
            <a:r>
              <a:rPr lang="fr-FR" sz="2800" b="1" dirty="0" smtClean="0"/>
              <a:t>, </a:t>
            </a:r>
            <a:r>
              <a:rPr lang="fr-FR" sz="2800" b="1" dirty="0" err="1" smtClean="0"/>
              <a:t>traditional</a:t>
            </a:r>
            <a:r>
              <a:rPr lang="fr-FR" sz="2800" b="1" dirty="0" smtClean="0"/>
              <a:t> </a:t>
            </a:r>
            <a:r>
              <a:rPr lang="fr-FR" sz="2800" b="1" dirty="0" err="1" smtClean="0"/>
              <a:t>technology</a:t>
            </a:r>
            <a:r>
              <a:rPr lang="fr-FR" sz="2800" b="1" dirty="0" smtClean="0"/>
              <a:t>, </a:t>
            </a:r>
            <a:r>
              <a:rPr lang="fr-FR" sz="2800" b="1" dirty="0" err="1" smtClean="0"/>
              <a:t>Video</a:t>
            </a:r>
            <a:r>
              <a:rPr lang="fr-FR" sz="2800" b="1" dirty="0" smtClean="0"/>
              <a:t>, Films, Photos</a:t>
            </a:r>
            <a:r>
              <a:rPr lang="fr-FR" sz="2800" b="1" dirty="0" smtClean="0"/>
              <a:t>)</a:t>
            </a:r>
            <a:endParaRPr lang="fr-FR" sz="2800" b="1" dirty="0" smtClean="0"/>
          </a:p>
          <a:p>
            <a:pPr algn="ctr"/>
            <a:endParaRPr lang="fr-FR" sz="2800" b="1" dirty="0" smtClean="0"/>
          </a:p>
          <a:p>
            <a:pPr algn="ctr"/>
            <a:r>
              <a:rPr lang="fr-FR" sz="2800" b="1" dirty="0" smtClean="0"/>
              <a:t>ACCESS TO RESOURCES</a:t>
            </a:r>
          </a:p>
          <a:p>
            <a:pPr algn="ctr"/>
            <a:endParaRPr lang="fr-FR" sz="2800" b="1" dirty="0" smtClean="0"/>
          </a:p>
          <a:p>
            <a:pPr algn="ctr"/>
            <a:r>
              <a:rPr lang="fr-FR" sz="2800" b="1" dirty="0" smtClean="0"/>
              <a:t>CONTROL OF RESOURCES</a:t>
            </a:r>
          </a:p>
          <a:p>
            <a:pPr algn="ctr"/>
            <a:endParaRPr lang="fr-FR" sz="2800" b="1" dirty="0" smtClean="0"/>
          </a:p>
          <a:p>
            <a:pPr algn="ctr"/>
            <a:r>
              <a:rPr lang="fr-FR" sz="2800" b="1" dirty="0" err="1" smtClean="0"/>
              <a:t>Gender</a:t>
            </a:r>
            <a:r>
              <a:rPr lang="fr-FR" sz="2800" b="1" dirty="0" smtClean="0"/>
              <a:t> </a:t>
            </a:r>
            <a:r>
              <a:rPr lang="fr-FR" sz="2800" b="1" dirty="0" err="1" smtClean="0"/>
              <a:t>stereotypes</a:t>
            </a:r>
            <a:endParaRPr lang="fr-FR" sz="2800" b="1" dirty="0" smtClean="0"/>
          </a:p>
          <a:p>
            <a:pPr algn="ctr"/>
            <a:endParaRPr lang="fr-FR" sz="2800" b="1" dirty="0" smtClean="0"/>
          </a:p>
          <a:p>
            <a:pPr algn="ctr"/>
            <a:r>
              <a:rPr lang="fr-FR" sz="2800" b="1" dirty="0" smtClean="0"/>
              <a:t>EDUCATION AND LITERACY NEEDED (use of </a:t>
            </a:r>
            <a:r>
              <a:rPr lang="fr-FR" sz="2800" b="1" dirty="0" err="1" smtClean="0"/>
              <a:t>ICTs</a:t>
            </a:r>
            <a:r>
              <a:rPr lang="fr-FR" sz="2800" b="1" dirty="0" smtClean="0"/>
              <a:t>)</a:t>
            </a:r>
          </a:p>
          <a:p>
            <a:pPr algn="ctr"/>
            <a:endParaRPr lang="fr-FR" sz="2800" b="1"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2420938"/>
            <a:ext cx="7993062" cy="2246769"/>
          </a:xfrm>
          <a:prstGeom prst="rect">
            <a:avLst/>
          </a:prstGeom>
          <a:noFill/>
          <a:ln w="9525">
            <a:noFill/>
            <a:miter lim="800000"/>
            <a:headEnd/>
            <a:tailEnd/>
          </a:ln>
          <a:effectLst/>
        </p:spPr>
        <p:txBody>
          <a:bodyPr>
            <a:spAutoFit/>
          </a:bodyPr>
          <a:lstStyle/>
          <a:p>
            <a:pPr algn="ctr">
              <a:spcBef>
                <a:spcPct val="50000"/>
              </a:spcBef>
            </a:pPr>
            <a:r>
              <a:rPr lang="en-GB" sz="2800" b="1" dirty="0"/>
              <a:t>The gender approach as an analytical tool in rural development projects to provide opportunities for women to maintain their income to an acceptable level and to ovoid their marginalization (the implementation of the gender approach in the field)</a:t>
            </a:r>
            <a:endParaRPr lang="fr-FR" sz="2800" b="1" dirty="0"/>
          </a:p>
        </p:txBody>
      </p:sp>
      <p:sp>
        <p:nvSpPr>
          <p:cNvPr id="3" name="Text Box 5"/>
          <p:cNvSpPr txBox="1">
            <a:spLocks noChangeArrowheads="1"/>
          </p:cNvSpPr>
          <p:nvPr/>
        </p:nvSpPr>
        <p:spPr bwMode="auto">
          <a:xfrm>
            <a:off x="1619250" y="549275"/>
            <a:ext cx="5975350" cy="579438"/>
          </a:xfrm>
          <a:prstGeom prst="rect">
            <a:avLst/>
          </a:prstGeom>
          <a:noFill/>
          <a:ln w="9525">
            <a:noFill/>
            <a:miter lim="800000"/>
            <a:headEnd/>
            <a:tailEnd/>
          </a:ln>
          <a:effectLst/>
        </p:spPr>
        <p:txBody>
          <a:bodyPr>
            <a:spAutoFit/>
          </a:bodyPr>
          <a:lstStyle/>
          <a:p>
            <a:pPr algn="ctr">
              <a:spcBef>
                <a:spcPct val="50000"/>
              </a:spcBef>
            </a:pPr>
            <a:r>
              <a:rPr lang="fr-FR" sz="3200" b="1" dirty="0">
                <a:solidFill>
                  <a:srgbClr val="002060"/>
                </a:solidFill>
              </a:rPr>
              <a:t>THE PROJECT APPROACH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60350"/>
            <a:ext cx="9144000" cy="1569660"/>
          </a:xfrm>
          <a:prstGeom prst="rect">
            <a:avLst/>
          </a:prstGeom>
          <a:noFill/>
          <a:ln w="9525">
            <a:noFill/>
            <a:miter lim="800000"/>
            <a:headEnd/>
            <a:tailEnd/>
          </a:ln>
          <a:effectLst/>
        </p:spPr>
        <p:txBody>
          <a:bodyPr>
            <a:spAutoFit/>
          </a:bodyPr>
          <a:lstStyle/>
          <a:p>
            <a:pPr algn="ctr">
              <a:spcBef>
                <a:spcPct val="50000"/>
              </a:spcBef>
            </a:pPr>
            <a:r>
              <a:rPr lang="en-GB" sz="3200" b="1" dirty="0">
                <a:solidFill>
                  <a:srgbClr val="002060"/>
                </a:solidFill>
              </a:rPr>
              <a:t>The contribution of women engineers in the rural development </a:t>
            </a:r>
            <a:r>
              <a:rPr lang="en-GB" sz="3200" b="1" dirty="0" smtClean="0">
                <a:solidFill>
                  <a:srgbClr val="002060"/>
                </a:solidFill>
              </a:rPr>
              <a:t>projects (an opportunity to benefit from </a:t>
            </a:r>
            <a:r>
              <a:rPr lang="en-GB" sz="3200" b="1" dirty="0" err="1" smtClean="0">
                <a:solidFill>
                  <a:srgbClr val="002060"/>
                </a:solidFill>
              </a:rPr>
              <a:t>ICTs</a:t>
            </a:r>
            <a:r>
              <a:rPr lang="en-GB" sz="3200" b="1" dirty="0" smtClean="0">
                <a:solidFill>
                  <a:srgbClr val="002060"/>
                </a:solidFill>
              </a:rPr>
              <a:t> in order to develop skills)</a:t>
            </a:r>
            <a:endParaRPr lang="fr-FR" sz="3200" dirty="0">
              <a:solidFill>
                <a:srgbClr val="002060"/>
              </a:solidFill>
            </a:endParaRPr>
          </a:p>
        </p:txBody>
      </p:sp>
      <p:sp>
        <p:nvSpPr>
          <p:cNvPr id="3" name="Text Box 5"/>
          <p:cNvSpPr txBox="1">
            <a:spLocks noChangeArrowheads="1"/>
          </p:cNvSpPr>
          <p:nvPr/>
        </p:nvSpPr>
        <p:spPr bwMode="auto">
          <a:xfrm>
            <a:off x="990600" y="2362200"/>
            <a:ext cx="6767512" cy="3323987"/>
          </a:xfrm>
          <a:prstGeom prst="rect">
            <a:avLst/>
          </a:prstGeom>
          <a:noFill/>
          <a:ln w="9525">
            <a:noFill/>
            <a:miter lim="800000"/>
            <a:headEnd/>
            <a:tailEnd/>
          </a:ln>
          <a:effectLst/>
        </p:spPr>
        <p:txBody>
          <a:bodyPr>
            <a:spAutoFit/>
          </a:bodyPr>
          <a:lstStyle/>
          <a:p>
            <a:pPr algn="ctr">
              <a:spcBef>
                <a:spcPct val="50000"/>
              </a:spcBef>
            </a:pPr>
            <a:r>
              <a:rPr lang="en-GB" sz="2800" b="1" dirty="0" smtClean="0"/>
              <a:t>Apply </a:t>
            </a:r>
            <a:r>
              <a:rPr lang="en-GB" sz="2800" b="1" dirty="0"/>
              <a:t>participatory approach and gender analysis in the project design and implementation</a:t>
            </a:r>
            <a:r>
              <a:rPr lang="fr-FR" sz="2800" b="1" dirty="0"/>
              <a:t> </a:t>
            </a:r>
            <a:endParaRPr lang="fr-FR" sz="2800" b="1" dirty="0" smtClean="0"/>
          </a:p>
          <a:p>
            <a:pPr algn="ctr">
              <a:spcBef>
                <a:spcPct val="50000"/>
              </a:spcBef>
            </a:pPr>
            <a:endParaRPr lang="fr-FR" sz="2800" b="1" dirty="0" smtClean="0"/>
          </a:p>
          <a:p>
            <a:pPr algn="ctr">
              <a:spcBef>
                <a:spcPct val="50000"/>
              </a:spcBef>
            </a:pPr>
            <a:r>
              <a:rPr lang="fr-FR" sz="2800" b="1" dirty="0" err="1" smtClean="0"/>
              <a:t>Apply</a:t>
            </a:r>
            <a:r>
              <a:rPr lang="fr-FR" sz="2800" b="1" dirty="0" smtClean="0"/>
              <a:t> </a:t>
            </a:r>
            <a:r>
              <a:rPr lang="fr-FR" sz="2800" b="1" dirty="0" err="1" smtClean="0"/>
              <a:t>Geograpgic</a:t>
            </a:r>
            <a:r>
              <a:rPr lang="fr-FR" sz="2800" b="1" dirty="0" smtClean="0"/>
              <a:t> Information System (GIS)</a:t>
            </a:r>
          </a:p>
          <a:p>
            <a:pPr algn="ctr">
              <a:spcBef>
                <a:spcPct val="50000"/>
              </a:spcBef>
            </a:pPr>
            <a:endParaRPr lang="fr-FR" sz="28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60350"/>
            <a:ext cx="9144000" cy="1066800"/>
          </a:xfrm>
          <a:prstGeom prst="rect">
            <a:avLst/>
          </a:prstGeom>
          <a:noFill/>
          <a:ln w="9525">
            <a:noFill/>
            <a:miter lim="800000"/>
            <a:headEnd/>
            <a:tailEnd/>
          </a:ln>
          <a:effectLst/>
        </p:spPr>
        <p:txBody>
          <a:bodyPr>
            <a:spAutoFit/>
          </a:bodyPr>
          <a:lstStyle/>
          <a:p>
            <a:pPr algn="ctr">
              <a:spcBef>
                <a:spcPct val="50000"/>
              </a:spcBef>
            </a:pPr>
            <a:r>
              <a:rPr lang="en-GB" sz="3200" b="1" dirty="0">
                <a:solidFill>
                  <a:srgbClr val="002060"/>
                </a:solidFill>
              </a:rPr>
              <a:t>The contribution of women engineers in the rural development projects</a:t>
            </a:r>
            <a:endParaRPr lang="fr-FR" sz="3200" dirty="0">
              <a:solidFill>
                <a:srgbClr val="002060"/>
              </a:solidFill>
            </a:endParaRPr>
          </a:p>
        </p:txBody>
      </p:sp>
      <p:sp>
        <p:nvSpPr>
          <p:cNvPr id="3" name="Text Box 5"/>
          <p:cNvSpPr txBox="1">
            <a:spLocks noChangeArrowheads="1"/>
          </p:cNvSpPr>
          <p:nvPr/>
        </p:nvSpPr>
        <p:spPr bwMode="auto">
          <a:xfrm>
            <a:off x="468313" y="1916113"/>
            <a:ext cx="7488237" cy="5435600"/>
          </a:xfrm>
          <a:prstGeom prst="rect">
            <a:avLst/>
          </a:prstGeom>
          <a:noFill/>
          <a:ln w="9525">
            <a:noFill/>
            <a:miter lim="800000"/>
            <a:headEnd/>
            <a:tailEnd/>
          </a:ln>
          <a:effectLst/>
        </p:spPr>
        <p:txBody>
          <a:bodyPr>
            <a:spAutoFit/>
          </a:bodyPr>
          <a:lstStyle/>
          <a:p>
            <a:pPr algn="ctr">
              <a:spcBef>
                <a:spcPct val="50000"/>
              </a:spcBef>
            </a:pPr>
            <a:r>
              <a:rPr lang="en-GB" sz="2800" b="1" dirty="0"/>
              <a:t>technical support</a:t>
            </a:r>
          </a:p>
          <a:p>
            <a:pPr algn="ctr">
              <a:spcBef>
                <a:spcPct val="50000"/>
              </a:spcBef>
            </a:pPr>
            <a:r>
              <a:rPr lang="en-GB" sz="2800" b="1" dirty="0"/>
              <a:t> training course</a:t>
            </a:r>
          </a:p>
          <a:p>
            <a:pPr algn="ctr">
              <a:spcBef>
                <a:spcPct val="50000"/>
              </a:spcBef>
            </a:pPr>
            <a:r>
              <a:rPr lang="en-GB" sz="2800" b="1" dirty="0"/>
              <a:t>Literacy classes</a:t>
            </a:r>
            <a:r>
              <a:rPr lang="fr-FR" dirty="0"/>
              <a:t> </a:t>
            </a:r>
            <a:endParaRPr lang="en-GB" sz="2800" b="1" dirty="0"/>
          </a:p>
          <a:p>
            <a:pPr algn="ctr">
              <a:spcBef>
                <a:spcPct val="50000"/>
              </a:spcBef>
            </a:pPr>
            <a:r>
              <a:rPr lang="en-GB" sz="2800" b="1" dirty="0"/>
              <a:t> techniques and development of feasibility studies</a:t>
            </a:r>
          </a:p>
          <a:p>
            <a:pPr algn="ctr">
              <a:spcBef>
                <a:spcPct val="50000"/>
              </a:spcBef>
            </a:pPr>
            <a:r>
              <a:rPr lang="en-GB" sz="2800" b="1" dirty="0"/>
              <a:t>practical applications</a:t>
            </a:r>
          </a:p>
          <a:p>
            <a:pPr algn="ctr">
              <a:spcBef>
                <a:spcPct val="50000"/>
              </a:spcBef>
            </a:pPr>
            <a:r>
              <a:rPr lang="en-GB" sz="2800" b="1" dirty="0"/>
              <a:t>Management</a:t>
            </a:r>
          </a:p>
          <a:p>
            <a:pPr>
              <a:spcBef>
                <a:spcPct val="50000"/>
              </a:spcBef>
            </a:pPr>
            <a:endParaRPr lang="en-GB" sz="2800" b="1" dirty="0"/>
          </a:p>
          <a:p>
            <a:pPr>
              <a:spcBef>
                <a:spcPct val="50000"/>
              </a:spcBef>
            </a:pPr>
            <a:endParaRPr lang="fr-F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imation feminine 015"/>
          <p:cNvPicPr>
            <a:picLocks noChangeAspect="1" noChangeArrowheads="1"/>
          </p:cNvPicPr>
          <p:nvPr/>
        </p:nvPicPr>
        <p:blipFill>
          <a:blip r:embed="rId2"/>
          <a:srcRect/>
          <a:stretch>
            <a:fillRect/>
          </a:stretch>
        </p:blipFill>
        <p:spPr bwMode="auto">
          <a:xfrm>
            <a:off x="4787900" y="3429000"/>
            <a:ext cx="4176713" cy="3197225"/>
          </a:xfrm>
          <a:prstGeom prst="rect">
            <a:avLst/>
          </a:prstGeom>
          <a:noFill/>
          <a:ln w="9525">
            <a:noFill/>
            <a:miter lim="800000"/>
            <a:headEnd/>
            <a:tailEnd/>
          </a:ln>
        </p:spPr>
      </p:pic>
      <p:pic>
        <p:nvPicPr>
          <p:cNvPr id="3" name="Picture 3" descr="animation feminine 020"/>
          <p:cNvPicPr>
            <a:picLocks noChangeAspect="1" noChangeArrowheads="1"/>
          </p:cNvPicPr>
          <p:nvPr/>
        </p:nvPicPr>
        <p:blipFill>
          <a:blip r:embed="rId3"/>
          <a:srcRect/>
          <a:stretch>
            <a:fillRect/>
          </a:stretch>
        </p:blipFill>
        <p:spPr bwMode="auto">
          <a:xfrm>
            <a:off x="179388" y="3429000"/>
            <a:ext cx="4464050" cy="3240088"/>
          </a:xfrm>
          <a:prstGeom prst="rect">
            <a:avLst/>
          </a:prstGeom>
          <a:noFill/>
          <a:ln w="9525">
            <a:noFill/>
            <a:miter lim="800000"/>
            <a:headEnd/>
            <a:tailEnd/>
          </a:ln>
        </p:spPr>
      </p:pic>
      <p:pic>
        <p:nvPicPr>
          <p:cNvPr id="4" name="Picture 4" descr="animation feminine 026"/>
          <p:cNvPicPr>
            <a:picLocks noChangeAspect="1" noChangeArrowheads="1"/>
          </p:cNvPicPr>
          <p:nvPr/>
        </p:nvPicPr>
        <p:blipFill>
          <a:blip r:embed="rId4"/>
          <a:srcRect/>
          <a:stretch>
            <a:fillRect/>
          </a:stretch>
        </p:blipFill>
        <p:spPr bwMode="auto">
          <a:xfrm>
            <a:off x="179388" y="188913"/>
            <a:ext cx="4392612" cy="3024187"/>
          </a:xfrm>
          <a:prstGeom prst="rect">
            <a:avLst/>
          </a:prstGeom>
          <a:noFill/>
          <a:ln w="9525">
            <a:noFill/>
            <a:miter lim="800000"/>
            <a:headEnd/>
            <a:tailEnd/>
          </a:ln>
        </p:spPr>
      </p:pic>
      <p:pic>
        <p:nvPicPr>
          <p:cNvPr id="5" name="Picture 5" descr="animation feminine 011"/>
          <p:cNvPicPr>
            <a:picLocks noChangeAspect="1" noChangeArrowheads="1"/>
          </p:cNvPicPr>
          <p:nvPr/>
        </p:nvPicPr>
        <p:blipFill>
          <a:blip r:embed="rId5"/>
          <a:srcRect/>
          <a:stretch>
            <a:fillRect/>
          </a:stretch>
        </p:blipFill>
        <p:spPr bwMode="auto">
          <a:xfrm>
            <a:off x="4787900" y="188913"/>
            <a:ext cx="4176713"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773238"/>
            <a:ext cx="8893175" cy="5586145"/>
          </a:xfrm>
          <a:prstGeom prst="rect">
            <a:avLst/>
          </a:prstGeom>
          <a:noFill/>
          <a:ln w="9525">
            <a:noFill/>
            <a:miter lim="800000"/>
            <a:headEnd/>
            <a:tailEnd/>
          </a:ln>
          <a:effectLst/>
        </p:spPr>
        <p:txBody>
          <a:bodyPr>
            <a:spAutoFit/>
          </a:bodyPr>
          <a:lstStyle/>
          <a:p>
            <a:pPr algn="ctr">
              <a:spcBef>
                <a:spcPct val="50000"/>
              </a:spcBef>
            </a:pPr>
            <a:r>
              <a:rPr lang="en-GB" sz="2800" b="1" dirty="0"/>
              <a:t>Accounting</a:t>
            </a:r>
            <a:br>
              <a:rPr lang="en-GB" sz="2800" b="1" dirty="0"/>
            </a:br>
            <a:r>
              <a:rPr lang="en-GB" sz="2800" b="1" dirty="0"/>
              <a:t/>
            </a:r>
            <a:br>
              <a:rPr lang="en-GB" sz="2800" b="1" dirty="0"/>
            </a:br>
            <a:r>
              <a:rPr lang="en-GB" sz="2800" b="1" dirty="0"/>
              <a:t>Animal Production (Livestock development)</a:t>
            </a:r>
          </a:p>
          <a:p>
            <a:pPr algn="ctr">
              <a:spcBef>
                <a:spcPct val="50000"/>
              </a:spcBef>
            </a:pPr>
            <a:endParaRPr lang="en-GB" sz="2800" b="1" dirty="0"/>
          </a:p>
          <a:p>
            <a:pPr algn="ctr">
              <a:spcBef>
                <a:spcPct val="50000"/>
              </a:spcBef>
            </a:pPr>
            <a:r>
              <a:rPr lang="en-GB" sz="2800" b="1" dirty="0"/>
              <a:t>Crop Production</a:t>
            </a:r>
          </a:p>
          <a:p>
            <a:pPr algn="ctr">
              <a:spcBef>
                <a:spcPct val="50000"/>
              </a:spcBef>
            </a:pPr>
            <a:endParaRPr lang="en-GB" sz="2800" b="1" dirty="0"/>
          </a:p>
          <a:p>
            <a:pPr algn="ctr"/>
            <a:r>
              <a:rPr lang="en-GB" sz="2800" b="1" dirty="0"/>
              <a:t>organisation of the women in </a:t>
            </a:r>
            <a:r>
              <a:rPr lang="en-GB" sz="2800" b="1" dirty="0" smtClean="0"/>
              <a:t>associations</a:t>
            </a:r>
          </a:p>
          <a:p>
            <a:pPr algn="ctr"/>
            <a:endParaRPr lang="en-GB" sz="2800" b="1" dirty="0"/>
          </a:p>
          <a:p>
            <a:pPr algn="ctr"/>
            <a:r>
              <a:rPr lang="en-GB" sz="2800" b="1" dirty="0"/>
              <a:t>development of human and natural capital</a:t>
            </a:r>
            <a:r>
              <a:rPr lang="fr-FR" dirty="0"/>
              <a:t> </a:t>
            </a:r>
          </a:p>
          <a:p>
            <a:pPr algn="ctr">
              <a:spcBef>
                <a:spcPct val="50000"/>
              </a:spcBef>
            </a:pPr>
            <a:r>
              <a:rPr lang="en-GB" dirty="0"/>
              <a:t/>
            </a:r>
            <a:br>
              <a:rPr lang="en-GB" dirty="0"/>
            </a:br>
            <a:r>
              <a:rPr lang="en-GB" dirty="0"/>
              <a:t/>
            </a:r>
            <a:br>
              <a:rPr lang="en-GB" dirty="0"/>
            </a:br>
            <a:endParaRPr lang="fr-FR" dirty="0"/>
          </a:p>
        </p:txBody>
      </p:sp>
      <p:sp>
        <p:nvSpPr>
          <p:cNvPr id="3" name="Text Box 5"/>
          <p:cNvSpPr txBox="1">
            <a:spLocks noChangeArrowheads="1"/>
          </p:cNvSpPr>
          <p:nvPr/>
        </p:nvSpPr>
        <p:spPr bwMode="auto">
          <a:xfrm>
            <a:off x="0" y="188913"/>
            <a:ext cx="9144000" cy="1066800"/>
          </a:xfrm>
          <a:prstGeom prst="rect">
            <a:avLst/>
          </a:prstGeom>
          <a:noFill/>
          <a:ln w="9525">
            <a:noFill/>
            <a:miter lim="800000"/>
            <a:headEnd/>
            <a:tailEnd/>
          </a:ln>
          <a:effectLst/>
        </p:spPr>
        <p:txBody>
          <a:bodyPr>
            <a:spAutoFit/>
          </a:bodyPr>
          <a:lstStyle/>
          <a:p>
            <a:pPr algn="ctr">
              <a:spcBef>
                <a:spcPct val="50000"/>
              </a:spcBef>
            </a:pPr>
            <a:r>
              <a:rPr lang="en-GB" sz="3200" b="1" dirty="0">
                <a:solidFill>
                  <a:srgbClr val="002060"/>
                </a:solidFill>
              </a:rPr>
              <a:t>The contribution of women engineers in the rural development projects</a:t>
            </a:r>
            <a:endParaRPr lang="fr-FR" sz="32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762000" y="2209800"/>
            <a:ext cx="7561262" cy="1152525"/>
          </a:xfrm>
          <a:prstGeom prst="rect">
            <a:avLst/>
          </a:prstGeom>
          <a:solidFill>
            <a:schemeClr val="bg1"/>
          </a:solidFill>
          <a:ln w="9525">
            <a:solidFill>
              <a:schemeClr val="bg1"/>
            </a:solidFill>
            <a:miter lim="800000"/>
            <a:headEnd/>
            <a:tailEnd/>
          </a:ln>
          <a:effectLst>
            <a:outerShdw dist="107763" dir="8100000" algn="ctr" rotWithShape="0">
              <a:schemeClr val="bg2"/>
            </a:outerShdw>
          </a:effectLst>
        </p:spPr>
        <p:txBody>
          <a:bodyPr anchor="ctr"/>
          <a:lstStyle/>
          <a:p>
            <a:pPr algn="ctr" eaLnBrk="0" hangingPunct="0"/>
            <a:r>
              <a:rPr lang="fr-FR" sz="2400" b="1" i="1" dirty="0">
                <a:solidFill>
                  <a:schemeClr val="tx2"/>
                </a:solidFill>
                <a:latin typeface="Book Antiqua" pitchFamily="18" charset="0"/>
              </a:rPr>
              <a:t> </a:t>
            </a:r>
            <a:r>
              <a:rPr lang="fr-FR" sz="4400" b="1" i="1" dirty="0">
                <a:solidFill>
                  <a:srgbClr val="002060"/>
                </a:solidFill>
                <a:latin typeface="Bookman Old Style" pitchFamily="18" charset="0"/>
              </a:rPr>
              <a:t>TAOURIRT TAFOUGHALT</a:t>
            </a:r>
            <a:r>
              <a:rPr lang="fr-FR" sz="4400" dirty="0">
                <a:solidFill>
                  <a:srgbClr val="002060"/>
                </a:solidFill>
              </a:rPr>
              <a:t> </a:t>
            </a:r>
          </a:p>
          <a:p>
            <a:pPr algn="ctr" eaLnBrk="0" hangingPunct="0"/>
            <a:r>
              <a:rPr lang="fr-FR" sz="4400" b="1" i="1" dirty="0">
                <a:solidFill>
                  <a:srgbClr val="002060"/>
                </a:solidFill>
                <a:latin typeface="Bookman Old Style" pitchFamily="18" charset="0"/>
              </a:rPr>
              <a:t>RURAL DEVELOPMENT </a:t>
            </a:r>
            <a:r>
              <a:rPr lang="fr-FR" sz="4400" b="1" i="1" dirty="0" smtClean="0">
                <a:solidFill>
                  <a:srgbClr val="002060"/>
                </a:solidFill>
                <a:latin typeface="Bookman Old Style" pitchFamily="18" charset="0"/>
              </a:rPr>
              <a:t>PROJECT</a:t>
            </a:r>
          </a:p>
          <a:p>
            <a:pPr algn="ctr" eaLnBrk="0" hangingPunct="0"/>
            <a:endParaRPr lang="fr-FR" sz="4400" b="1" i="1" dirty="0" smtClean="0">
              <a:solidFill>
                <a:srgbClr val="002060"/>
              </a:solidFill>
              <a:latin typeface="Bookman Old Style" pitchFamily="18" charset="0"/>
            </a:endParaRPr>
          </a:p>
          <a:p>
            <a:pPr algn="ctr" eaLnBrk="0" hangingPunct="0"/>
            <a:r>
              <a:rPr lang="fr-FR" sz="3600" b="1" i="1" dirty="0" smtClean="0">
                <a:solidFill>
                  <a:srgbClr val="002060"/>
                </a:solidFill>
                <a:latin typeface="Bookman Old Style" pitchFamily="18" charset="0"/>
              </a:rPr>
              <a:t>(IFAD – </a:t>
            </a:r>
            <a:r>
              <a:rPr lang="fr-FR" sz="3600" b="1" i="1" dirty="0" err="1" smtClean="0">
                <a:solidFill>
                  <a:srgbClr val="002060"/>
                </a:solidFill>
                <a:latin typeface="Bookman Old Style" pitchFamily="18" charset="0"/>
              </a:rPr>
              <a:t>Kingdom</a:t>
            </a:r>
            <a:r>
              <a:rPr lang="fr-FR" sz="3600" b="1" i="1" dirty="0" smtClean="0">
                <a:solidFill>
                  <a:srgbClr val="002060"/>
                </a:solidFill>
                <a:latin typeface="Bookman Old Style" pitchFamily="18" charset="0"/>
              </a:rPr>
              <a:t> of </a:t>
            </a:r>
            <a:r>
              <a:rPr lang="fr-FR" sz="3600" b="1" i="1" dirty="0" err="1" smtClean="0">
                <a:solidFill>
                  <a:srgbClr val="002060"/>
                </a:solidFill>
                <a:latin typeface="Bookman Old Style" pitchFamily="18" charset="0"/>
              </a:rPr>
              <a:t>Morocco</a:t>
            </a:r>
            <a:r>
              <a:rPr lang="fr-FR" sz="3600" b="1" i="1" dirty="0" smtClean="0">
                <a:solidFill>
                  <a:srgbClr val="002060"/>
                </a:solidFill>
                <a:latin typeface="Bookman Old Style" pitchFamily="18" charset="0"/>
              </a:rPr>
              <a:t>)</a:t>
            </a:r>
            <a:endParaRPr lang="fr-FR" sz="3600" b="1" i="1" dirty="0">
              <a:solidFill>
                <a:srgbClr val="002060"/>
              </a:solidFill>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C00252_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60350"/>
            <a:ext cx="9144000" cy="1066800"/>
          </a:xfrm>
          <a:prstGeom prst="rect">
            <a:avLst/>
          </a:prstGeom>
          <a:noFill/>
          <a:ln w="9525">
            <a:noFill/>
            <a:miter lim="800000"/>
            <a:headEnd/>
            <a:tailEnd/>
          </a:ln>
          <a:effectLst/>
        </p:spPr>
        <p:txBody>
          <a:bodyPr>
            <a:spAutoFit/>
          </a:bodyPr>
          <a:lstStyle/>
          <a:p>
            <a:pPr algn="ctr">
              <a:spcBef>
                <a:spcPct val="50000"/>
              </a:spcBef>
            </a:pPr>
            <a:r>
              <a:rPr lang="en-GB" sz="3200" b="1" dirty="0">
                <a:solidFill>
                  <a:srgbClr val="002060"/>
                </a:solidFill>
              </a:rPr>
              <a:t>The contribution of women engineers in the rural development projects</a:t>
            </a:r>
            <a:endParaRPr lang="fr-FR" sz="3200" dirty="0">
              <a:solidFill>
                <a:srgbClr val="002060"/>
              </a:solidFill>
            </a:endParaRPr>
          </a:p>
        </p:txBody>
      </p:sp>
      <p:sp>
        <p:nvSpPr>
          <p:cNvPr id="3" name="Text Box 5"/>
          <p:cNvSpPr txBox="1">
            <a:spLocks noChangeArrowheads="1"/>
          </p:cNvSpPr>
          <p:nvPr/>
        </p:nvSpPr>
        <p:spPr bwMode="auto">
          <a:xfrm>
            <a:off x="0" y="1828800"/>
            <a:ext cx="9144000" cy="4832092"/>
          </a:xfrm>
          <a:prstGeom prst="rect">
            <a:avLst/>
          </a:prstGeom>
          <a:noFill/>
          <a:ln w="9525">
            <a:noFill/>
            <a:miter lim="800000"/>
            <a:headEnd/>
            <a:tailEnd/>
          </a:ln>
          <a:effectLst/>
        </p:spPr>
        <p:txBody>
          <a:bodyPr>
            <a:spAutoFit/>
          </a:bodyPr>
          <a:lstStyle/>
          <a:p>
            <a:pPr algn="ctr">
              <a:spcBef>
                <a:spcPct val="50000"/>
              </a:spcBef>
            </a:pPr>
            <a:r>
              <a:rPr lang="en-GB" sz="2800" b="1" dirty="0"/>
              <a:t>market analysis</a:t>
            </a:r>
          </a:p>
          <a:p>
            <a:pPr algn="ctr">
              <a:spcBef>
                <a:spcPct val="50000"/>
              </a:spcBef>
            </a:pPr>
            <a:r>
              <a:rPr lang="en-GB" sz="2800" b="1" dirty="0"/>
              <a:t>communication skills</a:t>
            </a:r>
          </a:p>
          <a:p>
            <a:pPr algn="ctr">
              <a:spcBef>
                <a:spcPct val="50000"/>
              </a:spcBef>
            </a:pPr>
            <a:r>
              <a:rPr lang="en-GB" sz="2800" b="1" dirty="0"/>
              <a:t> negotiation skills</a:t>
            </a:r>
          </a:p>
          <a:p>
            <a:pPr algn="ctr">
              <a:spcBef>
                <a:spcPct val="50000"/>
              </a:spcBef>
            </a:pPr>
            <a:r>
              <a:rPr lang="en-GB" sz="2800" b="1" dirty="0"/>
              <a:t> capacity </a:t>
            </a:r>
            <a:r>
              <a:rPr lang="en-GB" sz="2800" b="1" dirty="0" smtClean="0"/>
              <a:t>building</a:t>
            </a:r>
            <a:endParaRPr lang="en-GB" sz="2800" b="1" dirty="0"/>
          </a:p>
          <a:p>
            <a:pPr algn="ctr"/>
            <a:endParaRPr lang="en-GB" sz="2800" b="1" dirty="0" smtClean="0"/>
          </a:p>
          <a:p>
            <a:pPr algn="ctr"/>
            <a:r>
              <a:rPr lang="en-GB" sz="2800" b="1" dirty="0" smtClean="0"/>
              <a:t>Coaching</a:t>
            </a:r>
            <a:endParaRPr lang="en-GB" sz="2800" b="1" dirty="0"/>
          </a:p>
          <a:p>
            <a:pPr algn="ctr"/>
            <a:endParaRPr lang="fr-FR" sz="2800" b="1" dirty="0"/>
          </a:p>
          <a:p>
            <a:pPr algn="ctr"/>
            <a:r>
              <a:rPr lang="fr-FR" sz="2800" b="1" dirty="0"/>
              <a:t>Extension</a:t>
            </a:r>
            <a:endParaRPr lang="en-GB" sz="2800" b="1" dirty="0"/>
          </a:p>
          <a:p>
            <a:pPr>
              <a:spcBef>
                <a:spcPct val="50000"/>
              </a:spcBef>
            </a:pPr>
            <a:r>
              <a:rPr lang="en-GB" sz="2800" b="1" dirty="0"/>
              <a:t> </a:t>
            </a:r>
            <a:endParaRPr lang="fr-FR"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55650" y="69215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A50021"/>
                </a:solidFill>
                <a:effectLst/>
                <a:uLnTx/>
                <a:uFillTx/>
                <a:latin typeface="+mj-lt"/>
                <a:ea typeface="+mj-ea"/>
                <a:cs typeface="+mj-cs"/>
              </a:rPr>
              <a:t>KARIANET</a:t>
            </a:r>
            <a:endParaRPr kumimoji="0" lang="fr-FR" sz="4400" b="1" i="0" u="none" strike="noStrike" kern="1200" cap="none" spc="0" normalizeH="0" baseline="0" noProof="0" dirty="0">
              <a:ln>
                <a:noFill/>
              </a:ln>
              <a:solidFill>
                <a:srgbClr val="A50021"/>
              </a:solidFill>
              <a:effectLst/>
              <a:uLnTx/>
              <a:uFillTx/>
              <a:latin typeface="+mj-lt"/>
              <a:ea typeface="+mj-ea"/>
              <a:cs typeface="+mj-cs"/>
            </a:endParaRPr>
          </a:p>
        </p:txBody>
      </p:sp>
      <p:sp>
        <p:nvSpPr>
          <p:cNvPr id="3" name="Rectangle 3"/>
          <p:cNvSpPr txBox="1">
            <a:spLocks noChangeArrowheads="1"/>
          </p:cNvSpPr>
          <p:nvPr/>
        </p:nvSpPr>
        <p:spPr>
          <a:xfrm>
            <a:off x="611188" y="2349500"/>
            <a:ext cx="7705725" cy="2451100"/>
          </a:xfrm>
          <a:prstGeom prst="rect">
            <a:avLst/>
          </a:prstGeom>
          <a:ln/>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err="1" smtClean="0">
                <a:ln>
                  <a:noFill/>
                </a:ln>
                <a:solidFill>
                  <a:srgbClr val="A50021"/>
                </a:solidFill>
                <a:effectLst/>
                <a:uLnTx/>
                <a:uFillTx/>
                <a:latin typeface="+mn-lt"/>
                <a:ea typeface="+mn-ea"/>
                <a:cs typeface="+mn-cs"/>
              </a:rPr>
              <a:t>K</a:t>
            </a:r>
            <a:r>
              <a:rPr kumimoji="0" lang="fr-FR" sz="3200" b="1" i="0" u="none" strike="noStrike" kern="1200" cap="none" spc="0" normalizeH="0" baseline="0" noProof="0" dirty="0" err="1" smtClean="0">
                <a:ln>
                  <a:noFill/>
                </a:ln>
                <a:solidFill>
                  <a:srgbClr val="0000CC"/>
                </a:solidFill>
                <a:effectLst/>
                <a:uLnTx/>
                <a:uFillTx/>
                <a:latin typeface="+mn-lt"/>
                <a:ea typeface="+mn-ea"/>
                <a:cs typeface="+mn-cs"/>
              </a:rPr>
              <a:t>nowledge</a:t>
            </a:r>
            <a:r>
              <a:rPr kumimoji="0" lang="fr-FR" sz="3200" b="1" i="0" u="none" strike="noStrike" kern="1200" cap="none" spc="0" normalizeH="0" baseline="0" noProof="0" dirty="0" smtClean="0">
                <a:ln>
                  <a:noFill/>
                </a:ln>
                <a:solidFill>
                  <a:srgbClr val="A50021"/>
                </a:solidFill>
                <a:effectLst/>
                <a:uLnTx/>
                <a:uFillTx/>
                <a:latin typeface="+mn-lt"/>
                <a:ea typeface="+mn-ea"/>
                <a:cs typeface="+mn-cs"/>
              </a:rPr>
              <a:t> </a:t>
            </a:r>
            <a:r>
              <a:rPr kumimoji="0" lang="fr-FR" sz="3200" b="1" i="0" u="none" strike="noStrike" kern="1200" cap="none" spc="0" normalizeH="0" baseline="0" noProof="0" dirty="0" err="1" smtClean="0">
                <a:ln>
                  <a:noFill/>
                </a:ln>
                <a:solidFill>
                  <a:srgbClr val="A50021"/>
                </a:solidFill>
                <a:effectLst/>
                <a:uLnTx/>
                <a:uFillTx/>
                <a:latin typeface="+mn-lt"/>
                <a:ea typeface="+mn-ea"/>
                <a:cs typeface="+mn-cs"/>
              </a:rPr>
              <a:t>A</a:t>
            </a:r>
            <a:r>
              <a:rPr kumimoji="0" lang="fr-FR" sz="3200" b="1" i="0" u="none" strike="noStrike" kern="1200" cap="none" spc="0" normalizeH="0" baseline="0" noProof="0" dirty="0" err="1" smtClean="0">
                <a:ln>
                  <a:noFill/>
                </a:ln>
                <a:solidFill>
                  <a:srgbClr val="0000CC"/>
                </a:solidFill>
                <a:effectLst/>
                <a:uLnTx/>
                <a:uFillTx/>
                <a:latin typeface="+mn-lt"/>
                <a:ea typeface="+mn-ea"/>
                <a:cs typeface="+mn-cs"/>
              </a:rPr>
              <a:t>cces</a:t>
            </a:r>
            <a:r>
              <a:rPr kumimoji="0" lang="fr-FR" sz="3200" b="1" i="0" u="none" strike="noStrike" kern="1200" cap="none" spc="0" normalizeH="0" baseline="0" noProof="0" dirty="0" smtClean="0">
                <a:ln>
                  <a:noFill/>
                </a:ln>
                <a:solidFill>
                  <a:srgbClr val="0000CC"/>
                </a:solidFill>
                <a:effectLst/>
                <a:uLnTx/>
                <a:uFillTx/>
                <a:latin typeface="+mn-lt"/>
                <a:ea typeface="+mn-ea"/>
                <a:cs typeface="+mn-cs"/>
              </a:rPr>
              <a:t> in</a:t>
            </a:r>
            <a:r>
              <a:rPr kumimoji="0" lang="fr-FR" sz="3200" b="1" i="0" u="none" strike="noStrike" kern="1200" cap="none" spc="0" normalizeH="0" baseline="0" noProof="0" dirty="0" smtClean="0">
                <a:ln>
                  <a:noFill/>
                </a:ln>
                <a:solidFill>
                  <a:srgbClr val="A50021"/>
                </a:solidFill>
                <a:effectLst/>
                <a:uLnTx/>
                <a:uFillTx/>
                <a:latin typeface="+mn-lt"/>
                <a:ea typeface="+mn-ea"/>
                <a:cs typeface="+mn-cs"/>
              </a:rPr>
              <a:t> R</a:t>
            </a:r>
            <a:r>
              <a:rPr kumimoji="0" lang="fr-FR" sz="3200" b="1" i="0" u="none" strike="noStrike" kern="1200" cap="none" spc="0" normalizeH="0" baseline="0" noProof="0" dirty="0" smtClean="0">
                <a:ln>
                  <a:noFill/>
                </a:ln>
                <a:solidFill>
                  <a:srgbClr val="0000CC"/>
                </a:solidFill>
                <a:effectLst/>
                <a:uLnTx/>
                <a:uFillTx/>
                <a:latin typeface="+mn-lt"/>
                <a:ea typeface="+mn-ea"/>
                <a:cs typeface="+mn-cs"/>
              </a:rPr>
              <a:t>ural</a:t>
            </a:r>
            <a:r>
              <a:rPr kumimoji="0" lang="fr-FR" sz="3200" b="1" i="0" u="none" strike="noStrike" kern="1200" cap="none" spc="0" normalizeH="0" baseline="0" noProof="0" dirty="0" smtClean="0">
                <a:ln>
                  <a:noFill/>
                </a:ln>
                <a:solidFill>
                  <a:srgbClr val="A50021"/>
                </a:solidFill>
                <a:effectLst/>
                <a:uLnTx/>
                <a:uFillTx/>
                <a:latin typeface="+mn-lt"/>
                <a:ea typeface="+mn-ea"/>
                <a:cs typeface="+mn-cs"/>
              </a:rPr>
              <a:t> </a:t>
            </a:r>
            <a:r>
              <a:rPr kumimoji="0" lang="fr-FR" sz="3200" b="1" i="0" u="none" strike="noStrike" kern="1200" cap="none" spc="0" normalizeH="0" baseline="0" noProof="0" dirty="0" err="1" smtClean="0">
                <a:ln>
                  <a:noFill/>
                </a:ln>
                <a:solidFill>
                  <a:srgbClr val="A50021"/>
                </a:solidFill>
                <a:effectLst/>
                <a:uLnTx/>
                <a:uFillTx/>
                <a:latin typeface="+mn-lt"/>
                <a:ea typeface="+mn-ea"/>
                <a:cs typeface="+mn-cs"/>
              </a:rPr>
              <a:t>I</a:t>
            </a:r>
            <a:r>
              <a:rPr kumimoji="0" lang="fr-FR" sz="3200" b="1" i="0" u="none" strike="noStrike" kern="1200" cap="none" spc="0" normalizeH="0" baseline="0" noProof="0" dirty="0" err="1" smtClean="0">
                <a:ln>
                  <a:noFill/>
                </a:ln>
                <a:solidFill>
                  <a:srgbClr val="0000CC"/>
                </a:solidFill>
                <a:effectLst/>
                <a:uLnTx/>
                <a:uFillTx/>
                <a:latin typeface="+mn-lt"/>
                <a:ea typeface="+mn-ea"/>
                <a:cs typeface="+mn-cs"/>
              </a:rPr>
              <a:t>nterconnected</a:t>
            </a:r>
            <a:r>
              <a:rPr kumimoji="0" lang="fr-FR" sz="3200" b="1" i="0" u="none" strike="noStrike" kern="1200" cap="none" spc="0" normalizeH="0" baseline="0" noProof="0" dirty="0" smtClean="0">
                <a:ln>
                  <a:noFill/>
                </a:ln>
                <a:solidFill>
                  <a:srgbClr val="0000CC"/>
                </a:solidFill>
                <a:effectLst/>
                <a:uLnTx/>
                <a:uFillTx/>
                <a:latin typeface="+mn-lt"/>
                <a:ea typeface="+mn-ea"/>
                <a:cs typeface="+mn-cs"/>
              </a:rPr>
              <a:t> </a:t>
            </a:r>
            <a:r>
              <a:rPr kumimoji="0" lang="fr-FR" sz="3200" b="1" i="0" u="none" strike="noStrike" kern="1200" cap="none" spc="0" normalizeH="0" baseline="0" noProof="0" dirty="0" smtClean="0">
                <a:ln>
                  <a:noFill/>
                </a:ln>
                <a:solidFill>
                  <a:srgbClr val="A50021"/>
                </a:solidFill>
                <a:effectLst/>
                <a:uLnTx/>
                <a:uFillTx/>
                <a:latin typeface="+mn-lt"/>
                <a:ea typeface="+mn-ea"/>
                <a:cs typeface="+mn-cs"/>
              </a:rPr>
              <a:t>A</a:t>
            </a:r>
            <a:r>
              <a:rPr kumimoji="0" lang="fr-FR" sz="3200" b="1" i="0" u="none" strike="noStrike" kern="1200" cap="none" spc="0" normalizeH="0" baseline="0" noProof="0" dirty="0" smtClean="0">
                <a:ln>
                  <a:noFill/>
                </a:ln>
                <a:solidFill>
                  <a:srgbClr val="0000CC"/>
                </a:solidFill>
                <a:effectLst/>
                <a:uLnTx/>
                <a:uFillTx/>
                <a:latin typeface="+mn-lt"/>
                <a:ea typeface="+mn-ea"/>
                <a:cs typeface="+mn-cs"/>
              </a:rPr>
              <a:t>reas </a:t>
            </a:r>
            <a:r>
              <a:rPr kumimoji="0" lang="fr-FR" sz="3200" b="1" i="0" u="none" strike="noStrike" kern="1200" cap="none" spc="0" normalizeH="0" baseline="0" noProof="0" dirty="0" smtClean="0">
                <a:ln>
                  <a:noFill/>
                </a:ln>
                <a:solidFill>
                  <a:srgbClr val="A50021"/>
                </a:solidFill>
                <a:effectLst/>
                <a:uLnTx/>
                <a:uFillTx/>
                <a:latin typeface="+mn-lt"/>
                <a:ea typeface="+mn-ea"/>
                <a:cs typeface="+mn-cs"/>
              </a:rPr>
              <a:t>N</a:t>
            </a:r>
            <a:r>
              <a:rPr kumimoji="0" lang="fr-FR" sz="3200" b="1" i="0" u="none" strike="noStrike" kern="1200" cap="none" spc="0" normalizeH="0" baseline="0" noProof="0" dirty="0" smtClean="0">
                <a:ln>
                  <a:noFill/>
                </a:ln>
                <a:solidFill>
                  <a:srgbClr val="0000CC"/>
                </a:solidFill>
                <a:effectLst/>
                <a:uLnTx/>
                <a:uFillTx/>
                <a:latin typeface="+mn-lt"/>
                <a:ea typeface="+mn-ea"/>
                <a:cs typeface="+mn-cs"/>
              </a:rPr>
              <a:t>etwork</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sz="3200" b="1" dirty="0" smtClean="0">
              <a:solidFill>
                <a:srgbClr val="0000CC"/>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smtClean="0">
                <a:ln>
                  <a:noFill/>
                </a:ln>
                <a:solidFill>
                  <a:srgbClr val="0000CC"/>
                </a:solidFill>
                <a:effectLst/>
                <a:uLnTx/>
                <a:uFillTx/>
                <a:latin typeface="+mn-lt"/>
                <a:ea typeface="+mn-ea"/>
                <a:cs typeface="+mn-cs"/>
              </a:rPr>
              <a:t>Network </a:t>
            </a:r>
            <a:r>
              <a:rPr kumimoji="0" lang="fr-FR" sz="3200" b="1" i="0" u="none" strike="noStrike" kern="1200" cap="none" spc="0" normalizeH="0" baseline="0" noProof="0" dirty="0" err="1" smtClean="0">
                <a:ln>
                  <a:noFill/>
                </a:ln>
                <a:solidFill>
                  <a:srgbClr val="0000CC"/>
                </a:solidFill>
                <a:effectLst/>
                <a:uLnTx/>
                <a:uFillTx/>
                <a:latin typeface="+mn-lt"/>
                <a:ea typeface="+mn-ea"/>
                <a:cs typeface="+mn-cs"/>
              </a:rPr>
              <a:t>based</a:t>
            </a:r>
            <a:r>
              <a:rPr kumimoji="0" lang="fr-FR" sz="3200" b="1" i="0" u="none" strike="noStrike" kern="1200" cap="none" spc="0" normalizeH="0" baseline="0" noProof="0" dirty="0" smtClean="0">
                <a:ln>
                  <a:noFill/>
                </a:ln>
                <a:solidFill>
                  <a:srgbClr val="0000CC"/>
                </a:solidFill>
                <a:effectLst/>
                <a:uLnTx/>
                <a:uFillTx/>
                <a:latin typeface="+mn-lt"/>
                <a:ea typeface="+mn-ea"/>
                <a:cs typeface="+mn-cs"/>
              </a:rPr>
              <a:t> on </a:t>
            </a:r>
            <a:r>
              <a:rPr kumimoji="0" lang="fr-FR" sz="3200" b="1" i="0" u="none" strike="noStrike" kern="1200" cap="none" spc="0" normalizeH="0" baseline="0" noProof="0" dirty="0" err="1" smtClean="0">
                <a:ln>
                  <a:noFill/>
                </a:ln>
                <a:solidFill>
                  <a:srgbClr val="0000CC"/>
                </a:solidFill>
                <a:effectLst/>
                <a:uLnTx/>
                <a:uFillTx/>
                <a:latin typeface="+mn-lt"/>
                <a:ea typeface="+mn-ea"/>
                <a:cs typeface="+mn-cs"/>
              </a:rPr>
              <a:t>ICTs</a:t>
            </a:r>
            <a:endParaRPr kumimoji="0" lang="fr-FR" sz="3200" b="1" i="0" u="none" strike="noStrike" kern="1200" cap="none" spc="0" normalizeH="0" baseline="0" noProof="0" dirty="0" smtClean="0">
              <a:ln>
                <a:noFill/>
              </a:ln>
              <a:solidFill>
                <a:srgbClr val="0000CC"/>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smtClean="0">
              <a:ln>
                <a:noFill/>
              </a:ln>
              <a:solidFill>
                <a:srgbClr val="0000CC"/>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fr-FR" sz="3200" b="1" dirty="0" err="1" smtClean="0">
                <a:solidFill>
                  <a:srgbClr val="0000CC"/>
                </a:solidFill>
              </a:rPr>
              <a:t>Improve</a:t>
            </a:r>
            <a:r>
              <a:rPr lang="fr-FR" sz="3200" b="1" dirty="0" smtClean="0">
                <a:solidFill>
                  <a:srgbClr val="0000CC"/>
                </a:solidFill>
              </a:rPr>
              <a:t> communication </a:t>
            </a:r>
            <a:r>
              <a:rPr lang="fr-FR" sz="3200" b="1" dirty="0" err="1" smtClean="0">
                <a:solidFill>
                  <a:srgbClr val="0000CC"/>
                </a:solidFill>
              </a:rPr>
              <a:t>between</a:t>
            </a:r>
            <a:r>
              <a:rPr lang="fr-FR" sz="3200" b="1" dirty="0" smtClean="0">
                <a:solidFill>
                  <a:srgbClr val="0000CC"/>
                </a:solidFill>
              </a:rPr>
              <a:t> </a:t>
            </a:r>
            <a:r>
              <a:rPr lang="fr-FR" sz="3200" b="1" dirty="0" err="1" smtClean="0">
                <a:solidFill>
                  <a:srgbClr val="0000CC"/>
                </a:solidFill>
              </a:rPr>
              <a:t>members</a:t>
            </a:r>
            <a:endParaRPr kumimoji="0" lang="fr-FR" sz="3200" b="1" i="0" u="none" strike="noStrike" kern="1200" cap="none" spc="0" normalizeH="0" baseline="0" noProof="0" dirty="0" smtClean="0">
              <a:ln>
                <a:noFill/>
              </a:ln>
              <a:solidFill>
                <a:srgbClr val="0000CC"/>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fr-FR" sz="3200" b="1" dirty="0" smtClean="0">
              <a:solidFill>
                <a:srgbClr val="0000CC"/>
              </a:solidFill>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smtClean="0">
              <a:ln>
                <a:noFill/>
              </a:ln>
              <a:solidFill>
                <a:srgbClr val="0000CC"/>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smtClean="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3200" b="1" i="0" u="none" strike="noStrike" kern="1200" cap="none" spc="0" normalizeH="0" baseline="0" noProof="0" dirty="0">
              <a:ln>
                <a:noFill/>
              </a:ln>
              <a:solidFill>
                <a:srgbClr val="0000C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000" y="1981200"/>
            <a:ext cx="7239000" cy="5386090"/>
          </a:xfrm>
          <a:prstGeom prst="rect">
            <a:avLst/>
          </a:prstGeom>
          <a:noFill/>
        </p:spPr>
        <p:txBody>
          <a:bodyPr wrap="square" rtlCol="0">
            <a:spAutoFit/>
          </a:bodyPr>
          <a:lstStyle/>
          <a:p>
            <a:pPr algn="ctr"/>
            <a:r>
              <a:rPr lang="fr-FR" sz="2800" b="1" dirty="0" smtClean="0"/>
              <a:t>Rural </a:t>
            </a:r>
            <a:r>
              <a:rPr lang="fr-FR" sz="2800" b="1" dirty="0" err="1" smtClean="0"/>
              <a:t>development</a:t>
            </a:r>
            <a:r>
              <a:rPr lang="fr-FR" sz="2800" b="1" dirty="0" smtClean="0"/>
              <a:t> </a:t>
            </a:r>
            <a:r>
              <a:rPr lang="fr-FR" sz="2800" b="1" dirty="0" err="1" smtClean="0"/>
              <a:t>projects</a:t>
            </a:r>
            <a:r>
              <a:rPr lang="fr-FR" sz="2800" b="1" dirty="0" smtClean="0"/>
              <a:t> (SWOT)</a:t>
            </a:r>
          </a:p>
          <a:p>
            <a:pPr algn="ctr"/>
            <a:endParaRPr lang="fr-FR" sz="2800" b="1" dirty="0" smtClean="0"/>
          </a:p>
          <a:p>
            <a:pPr algn="ctr"/>
            <a:r>
              <a:rPr lang="fr-FR" sz="2800" b="1" dirty="0" err="1" smtClean="0"/>
              <a:t>Facilitate</a:t>
            </a:r>
            <a:r>
              <a:rPr lang="fr-FR" sz="2800" b="1" dirty="0" smtClean="0"/>
              <a:t> </a:t>
            </a:r>
            <a:r>
              <a:rPr lang="fr-FR" sz="2800" b="1" dirty="0" err="1" smtClean="0"/>
              <a:t>access</a:t>
            </a:r>
            <a:r>
              <a:rPr lang="fr-FR" sz="2800" b="1" dirty="0" smtClean="0"/>
              <a:t> to information</a:t>
            </a:r>
          </a:p>
          <a:p>
            <a:pPr algn="ctr"/>
            <a:endParaRPr lang="fr-FR" sz="2800" b="1" dirty="0" smtClean="0"/>
          </a:p>
          <a:p>
            <a:pPr algn="ctr"/>
            <a:r>
              <a:rPr lang="fr-FR" sz="2800" b="1" dirty="0" err="1" smtClean="0"/>
              <a:t>Experiences</a:t>
            </a:r>
            <a:r>
              <a:rPr lang="fr-FR" sz="2800" b="1" dirty="0" smtClean="0"/>
              <a:t>  (Best Practices </a:t>
            </a:r>
            <a:r>
              <a:rPr lang="fr-FR" sz="2800" b="1" dirty="0" err="1" smtClean="0"/>
              <a:t>from</a:t>
            </a:r>
            <a:r>
              <a:rPr lang="fr-FR" sz="2800" b="1" dirty="0" smtClean="0"/>
              <a:t> </a:t>
            </a:r>
            <a:r>
              <a:rPr lang="fr-FR" sz="2800" b="1" dirty="0" err="1" smtClean="0"/>
              <a:t>projects</a:t>
            </a:r>
            <a:r>
              <a:rPr lang="fr-FR" sz="2800" b="1" dirty="0" smtClean="0"/>
              <a:t> )</a:t>
            </a:r>
          </a:p>
          <a:p>
            <a:pPr algn="ctr"/>
            <a:endParaRPr lang="fr-FR" sz="2800" b="1" dirty="0" smtClean="0"/>
          </a:p>
          <a:p>
            <a:pPr algn="ctr"/>
            <a:r>
              <a:rPr lang="fr-FR" sz="2800" b="1" dirty="0" err="1" smtClean="0"/>
              <a:t>Skills</a:t>
            </a:r>
            <a:r>
              <a:rPr lang="fr-FR" sz="2800" b="1" dirty="0" smtClean="0"/>
              <a:t> </a:t>
            </a:r>
            <a:r>
              <a:rPr lang="fr-FR" sz="2800" b="1" dirty="0" err="1" smtClean="0"/>
              <a:t>developed</a:t>
            </a:r>
            <a:endParaRPr lang="fr-FR" sz="2800" b="1" dirty="0" smtClean="0"/>
          </a:p>
          <a:p>
            <a:pPr algn="ctr"/>
            <a:endParaRPr lang="fr-FR" sz="2800" b="1" dirty="0" smtClean="0"/>
          </a:p>
          <a:p>
            <a:pPr algn="ctr"/>
            <a:r>
              <a:rPr lang="fr-FR" sz="2800" b="1" dirty="0" err="1" smtClean="0"/>
              <a:t>Opportunity</a:t>
            </a:r>
            <a:r>
              <a:rPr lang="fr-FR" sz="2800" b="1" dirty="0" smtClean="0"/>
              <a:t> to </a:t>
            </a:r>
            <a:r>
              <a:rPr lang="fr-FR" sz="2800" b="1" dirty="0" err="1" smtClean="0"/>
              <a:t>share</a:t>
            </a:r>
            <a:r>
              <a:rPr lang="fr-FR" sz="2800" b="1" dirty="0" smtClean="0"/>
              <a:t> </a:t>
            </a:r>
            <a:r>
              <a:rPr lang="fr-FR" sz="2800" b="1" dirty="0" err="1" smtClean="0"/>
              <a:t>Knowledge</a:t>
            </a:r>
            <a:r>
              <a:rPr lang="fr-FR" sz="2800" b="1" dirty="0" smtClean="0"/>
              <a:t> by internet </a:t>
            </a:r>
          </a:p>
          <a:p>
            <a:pPr algn="ctr"/>
            <a:endParaRPr lang="fr-FR" sz="2800" b="1" dirty="0" smtClean="0"/>
          </a:p>
          <a:p>
            <a:pPr algn="ctr"/>
            <a:endParaRPr lang="fr-FR" sz="2800" b="1" dirty="0" smtClean="0"/>
          </a:p>
          <a:p>
            <a:endParaRPr lang="fr-FR" dirty="0" smtClean="0"/>
          </a:p>
          <a:p>
            <a:endParaRPr lang="fr-FR" dirty="0"/>
          </a:p>
        </p:txBody>
      </p:sp>
      <p:sp>
        <p:nvSpPr>
          <p:cNvPr id="3" name="Rectangle 2"/>
          <p:cNvSpPr txBox="1">
            <a:spLocks noChangeArrowheads="1"/>
          </p:cNvSpPr>
          <p:nvPr/>
        </p:nvSpPr>
        <p:spPr>
          <a:xfrm>
            <a:off x="755650" y="692151"/>
            <a:ext cx="7772400" cy="984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A50021"/>
                </a:solidFill>
                <a:effectLst/>
                <a:uLnTx/>
                <a:uFillTx/>
                <a:latin typeface="+mj-lt"/>
                <a:ea typeface="+mj-ea"/>
                <a:cs typeface="+mj-cs"/>
              </a:rPr>
              <a:t>KARIANET</a:t>
            </a:r>
            <a:endParaRPr kumimoji="0" lang="fr-FR" sz="4400" b="1" i="0" u="none" strike="noStrike" kern="1200" cap="none" spc="0" normalizeH="0" baseline="0" noProof="0" dirty="0">
              <a:ln>
                <a:noFill/>
              </a:ln>
              <a:solidFill>
                <a:srgbClr val="A5002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60350"/>
            <a:ext cx="9144000" cy="1323439"/>
          </a:xfrm>
          <a:prstGeom prst="rect">
            <a:avLst/>
          </a:prstGeom>
          <a:noFill/>
          <a:ln w="9525">
            <a:noFill/>
            <a:miter lim="800000"/>
            <a:headEnd/>
            <a:tailEnd/>
          </a:ln>
          <a:effectLst/>
        </p:spPr>
        <p:txBody>
          <a:bodyPr>
            <a:spAutoFit/>
          </a:bodyPr>
          <a:lstStyle/>
          <a:p>
            <a:pPr algn="ctr">
              <a:spcBef>
                <a:spcPct val="50000"/>
              </a:spcBef>
            </a:pPr>
            <a:r>
              <a:rPr lang="en-GB" sz="3200" b="1" dirty="0">
                <a:solidFill>
                  <a:srgbClr val="002060"/>
                </a:solidFill>
              </a:rPr>
              <a:t>The </a:t>
            </a:r>
            <a:r>
              <a:rPr lang="en-GB" sz="3200" b="1" dirty="0" smtClean="0">
                <a:solidFill>
                  <a:srgbClr val="002060"/>
                </a:solidFill>
              </a:rPr>
              <a:t>effect and impact : quantitative </a:t>
            </a:r>
            <a:r>
              <a:rPr lang="en-GB" sz="3200" b="1" dirty="0" smtClean="0">
                <a:solidFill>
                  <a:srgbClr val="002060"/>
                </a:solidFill>
              </a:rPr>
              <a:t>measurements</a:t>
            </a:r>
          </a:p>
          <a:p>
            <a:pPr algn="ctr">
              <a:spcBef>
                <a:spcPct val="50000"/>
              </a:spcBef>
            </a:pPr>
            <a:r>
              <a:rPr lang="en-GB" sz="3200" b="1" dirty="0" smtClean="0">
                <a:solidFill>
                  <a:srgbClr val="002060"/>
                </a:solidFill>
              </a:rPr>
              <a:t>Indicators (logical framework </a:t>
            </a:r>
            <a:r>
              <a:rPr lang="en-GB" sz="3200" b="1" smtClean="0">
                <a:solidFill>
                  <a:srgbClr val="002060"/>
                </a:solidFill>
              </a:rPr>
              <a:t>- PM- </a:t>
            </a:r>
            <a:r>
              <a:rPr lang="en-GB" sz="3200" b="1" dirty="0" err="1" smtClean="0">
                <a:solidFill>
                  <a:srgbClr val="002060"/>
                </a:solidFill>
              </a:rPr>
              <a:t>ICTs</a:t>
            </a:r>
            <a:r>
              <a:rPr lang="en-GB" sz="3200" b="1" dirty="0" smtClean="0">
                <a:solidFill>
                  <a:srgbClr val="002060"/>
                </a:solidFill>
              </a:rPr>
              <a:t> )</a:t>
            </a:r>
            <a:endParaRPr lang="fr-FR" sz="3200" dirty="0">
              <a:solidFill>
                <a:srgbClr val="002060"/>
              </a:solidFill>
            </a:endParaRPr>
          </a:p>
        </p:txBody>
      </p:sp>
      <p:sp>
        <p:nvSpPr>
          <p:cNvPr id="3" name="Text Box 5"/>
          <p:cNvSpPr txBox="1">
            <a:spLocks noChangeArrowheads="1"/>
          </p:cNvSpPr>
          <p:nvPr/>
        </p:nvSpPr>
        <p:spPr bwMode="auto">
          <a:xfrm>
            <a:off x="1476375" y="3141663"/>
            <a:ext cx="5976938" cy="519112"/>
          </a:xfrm>
          <a:prstGeom prst="rect">
            <a:avLst/>
          </a:prstGeom>
          <a:noFill/>
          <a:ln w="9525">
            <a:noFill/>
            <a:miter lim="800000"/>
            <a:headEnd/>
            <a:tailEnd/>
          </a:ln>
          <a:effectLst/>
        </p:spPr>
        <p:txBody>
          <a:bodyPr>
            <a:spAutoFit/>
          </a:bodyPr>
          <a:lstStyle/>
          <a:p>
            <a:pPr algn="ctr">
              <a:spcBef>
                <a:spcPct val="50000"/>
              </a:spcBef>
            </a:pPr>
            <a:r>
              <a:rPr lang="fr-FR" sz="2800" b="1" dirty="0"/>
              <a:t>COST-BENEFIT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76375" y="2997200"/>
            <a:ext cx="6477000" cy="641350"/>
          </a:xfrm>
          <a:prstGeom prst="rect">
            <a:avLst/>
          </a:prstGeom>
          <a:noFill/>
          <a:ln w="9525">
            <a:noFill/>
            <a:miter lim="800000"/>
            <a:headEnd/>
            <a:tailEnd/>
          </a:ln>
          <a:effectLst/>
        </p:spPr>
        <p:txBody>
          <a:bodyPr>
            <a:spAutoFit/>
          </a:bodyPr>
          <a:lstStyle/>
          <a:p>
            <a:pPr>
              <a:spcBef>
                <a:spcPct val="50000"/>
              </a:spcBef>
            </a:pPr>
            <a:r>
              <a:rPr lang="en-US" sz="3600" b="1" dirty="0">
                <a:latin typeface="Arial" charset="0"/>
                <a:cs typeface="Arial" charset="0"/>
              </a:rPr>
              <a:t>FINANCIAL EVALUATION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 y="1096963"/>
            <a:ext cx="9069388" cy="4664075"/>
          </a:xfrm>
          <a:prstGeom prst="rect">
            <a:avLst/>
          </a:prstGeom>
          <a:noFill/>
          <a:ln w="9525">
            <a:noFill/>
            <a:miter lim="800000"/>
            <a:headEnd/>
            <a:tailEnd/>
          </a:ln>
          <a:effectLst/>
        </p:spPr>
        <p:txBody>
          <a:bodyPr wrap="none" anchor="ctr">
            <a:spAutoFit/>
          </a:bodyPr>
          <a:lstStyle/>
          <a:p>
            <a:r>
              <a:rPr lang="en-US" sz="3000" b="1" dirty="0">
                <a:latin typeface="Arial" charset="0"/>
                <a:cs typeface="Arial" charset="0"/>
              </a:rPr>
              <a:t>Switching Values at  13.5%</a:t>
            </a:r>
          </a:p>
          <a:p>
            <a:r>
              <a:rPr lang="en-US" sz="3000" b="1" dirty="0">
                <a:latin typeface="Arial" charset="0"/>
                <a:cs typeface="Arial" charset="0"/>
              </a:rPr>
              <a:t>                    ==========================</a:t>
            </a:r>
          </a:p>
          <a:p>
            <a:r>
              <a:rPr lang="en-US" sz="3000" b="1" dirty="0">
                <a:latin typeface="Arial" charset="0"/>
                <a:cs typeface="Arial" charset="0"/>
              </a:rPr>
              <a:t>                     Appraisal     Switching     Percentage</a:t>
            </a:r>
          </a:p>
          <a:p>
            <a:r>
              <a:rPr lang="en-US" sz="3000" b="1" dirty="0">
                <a:latin typeface="Arial" charset="0"/>
                <a:cs typeface="Arial" charset="0"/>
              </a:rPr>
              <a:t>    Stream             Value         </a:t>
            </a:r>
            <a:r>
              <a:rPr lang="en-US" sz="3000" b="1" dirty="0" err="1">
                <a:latin typeface="Arial" charset="0"/>
                <a:cs typeface="Arial" charset="0"/>
              </a:rPr>
              <a:t>Value</a:t>
            </a:r>
            <a:r>
              <a:rPr lang="en-US" sz="3000" b="1" dirty="0">
                <a:latin typeface="Arial" charset="0"/>
                <a:cs typeface="Arial" charset="0"/>
              </a:rPr>
              <a:t>         Change</a:t>
            </a:r>
          </a:p>
          <a:p>
            <a:r>
              <a:rPr lang="en-US" sz="3000" b="1" dirty="0">
                <a:latin typeface="Arial" charset="0"/>
                <a:cs typeface="Arial" charset="0"/>
              </a:rPr>
              <a:t>    -------------------------------------------------------</a:t>
            </a:r>
          </a:p>
          <a:p>
            <a:r>
              <a:rPr lang="en-US" sz="3000" b="1" dirty="0">
                <a:latin typeface="Arial" charset="0"/>
                <a:cs typeface="Arial" charset="0"/>
              </a:rPr>
              <a:t>    B1                72779.4       39329.3         -46.0%</a:t>
            </a:r>
          </a:p>
          <a:p>
            <a:r>
              <a:rPr lang="en-US" sz="3000" b="1" dirty="0">
                <a:latin typeface="Arial" charset="0"/>
                <a:cs typeface="Arial" charset="0"/>
              </a:rPr>
              <a:t>    C1                39329.3       72779.4          85.1%</a:t>
            </a:r>
          </a:p>
          <a:p>
            <a:r>
              <a:rPr lang="en-US" sz="3000" b="1" dirty="0">
                <a:latin typeface="Arial" charset="0"/>
                <a:cs typeface="Arial" charset="0"/>
              </a:rPr>
              <a:t>    -------------------------------------------------------</a:t>
            </a:r>
          </a:p>
          <a:p>
            <a:r>
              <a:rPr lang="en-US" sz="3000" b="1" dirty="0">
                <a:latin typeface="Arial" charset="0"/>
                <a:cs typeface="Arial" charset="0"/>
              </a:rPr>
              <a:t>    Net Present Value at OCC   13.5% = 33450.0</a:t>
            </a:r>
          </a:p>
          <a:p>
            <a:r>
              <a:rPr lang="en-US" sz="3000" b="1" dirty="0">
                <a:latin typeface="Arial" charset="0"/>
                <a:cs typeface="Arial" charset="0"/>
              </a:rPr>
              <a:t>    Internal Rate of Return = 64.3%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54013" y="2027238"/>
            <a:ext cx="9853613" cy="2805112"/>
          </a:xfrm>
          <a:prstGeom prst="rect">
            <a:avLst/>
          </a:prstGeom>
          <a:noFill/>
          <a:ln w="9525">
            <a:noFill/>
            <a:miter lim="800000"/>
            <a:headEnd/>
            <a:tailEnd/>
          </a:ln>
          <a:effectLst/>
        </p:spPr>
        <p:txBody>
          <a:bodyPr wrap="none" anchor="ctr">
            <a:spAutoFit/>
          </a:bodyPr>
          <a:lstStyle/>
          <a:p>
            <a:r>
              <a:rPr lang="en-US" dirty="0">
                <a:latin typeface="Arial" charset="0"/>
                <a:cs typeface="Arial" charset="0"/>
              </a:rPr>
              <a:t>                    </a:t>
            </a:r>
          </a:p>
          <a:p>
            <a:r>
              <a:rPr lang="en-US" dirty="0">
                <a:latin typeface="Arial" charset="0"/>
                <a:cs typeface="Arial" charset="0"/>
              </a:rPr>
              <a:t>                  </a:t>
            </a:r>
            <a:r>
              <a:rPr lang="en-US" sz="2000" b="1" dirty="0">
                <a:latin typeface="Arial" charset="0"/>
                <a:cs typeface="Arial" charset="0"/>
              </a:rPr>
              <a:t>B1    UP 10%    UP 20%    UP 50%  DOWN 10%  DOWN 20%  DOWN 50%</a:t>
            </a:r>
          </a:p>
          <a:p>
            <a:r>
              <a:rPr lang="en-US" sz="2000" b="1" dirty="0" smtClean="0">
                <a:latin typeface="Arial" charset="0"/>
                <a:cs typeface="Arial" charset="0"/>
              </a:rPr>
              <a:t>       C1 </a:t>
            </a:r>
            <a:r>
              <a:rPr lang="en-US" sz="2000" b="1" dirty="0">
                <a:solidFill>
                  <a:srgbClr val="FF3300"/>
                </a:solidFill>
                <a:latin typeface="Arial" charset="0"/>
                <a:cs typeface="Arial" charset="0"/>
              </a:rPr>
              <a:t>64.273 </a:t>
            </a:r>
            <a:r>
              <a:rPr lang="en-US" sz="2000" b="1" dirty="0">
                <a:solidFill>
                  <a:schemeClr val="accent2"/>
                </a:solidFill>
                <a:latin typeface="Arial" charset="0"/>
                <a:cs typeface="Arial" charset="0"/>
              </a:rPr>
              <a:t>71.209    77.576    </a:t>
            </a:r>
            <a:r>
              <a:rPr lang="en-US" sz="2000" b="1" dirty="0">
                <a:solidFill>
                  <a:srgbClr val="FFFF00"/>
                </a:solidFill>
                <a:latin typeface="Arial" charset="0"/>
                <a:cs typeface="Arial" charset="0"/>
              </a:rPr>
              <a:t>94.253</a:t>
            </a:r>
            <a:r>
              <a:rPr lang="en-US" sz="2000" b="1" dirty="0">
                <a:latin typeface="Arial" charset="0"/>
                <a:cs typeface="Arial" charset="0"/>
              </a:rPr>
              <a:t>    </a:t>
            </a:r>
            <a:r>
              <a:rPr lang="en-US" sz="2000" b="1" dirty="0">
                <a:solidFill>
                  <a:schemeClr val="accent1"/>
                </a:solidFill>
                <a:latin typeface="Arial" charset="0"/>
                <a:cs typeface="Arial" charset="0"/>
              </a:rPr>
              <a:t>56.593    47.879     2.620</a:t>
            </a:r>
          </a:p>
          <a:p>
            <a:r>
              <a:rPr lang="en-US" sz="2000" b="1" dirty="0">
                <a:latin typeface="Arial" charset="0"/>
                <a:cs typeface="Arial" charset="0"/>
              </a:rPr>
              <a:t>    UP 10%    </a:t>
            </a:r>
            <a:r>
              <a:rPr lang="en-US" sz="2000" b="1" dirty="0">
                <a:solidFill>
                  <a:srgbClr val="FFFF00"/>
                </a:solidFill>
                <a:latin typeface="Arial" charset="0"/>
                <a:cs typeface="Arial" charset="0"/>
              </a:rPr>
              <a:t>57.328</a:t>
            </a:r>
            <a:r>
              <a:rPr lang="en-US" sz="2000" b="1" dirty="0">
                <a:latin typeface="Arial" charset="0"/>
                <a:cs typeface="Arial" charset="0"/>
              </a:rPr>
              <a:t>    64.273    70.604    87.054    49.559    40.598   -99.803</a:t>
            </a:r>
          </a:p>
          <a:p>
            <a:r>
              <a:rPr lang="en-US" sz="2000" b="1" dirty="0">
                <a:latin typeface="Arial" charset="0"/>
                <a:cs typeface="Arial" charset="0"/>
              </a:rPr>
              <a:t>    UP 20%    </a:t>
            </a:r>
            <a:r>
              <a:rPr lang="en-US" sz="2000" b="1" dirty="0">
                <a:solidFill>
                  <a:srgbClr val="FFFF00"/>
                </a:solidFill>
                <a:latin typeface="Arial" charset="0"/>
                <a:cs typeface="Arial" charset="0"/>
              </a:rPr>
              <a:t>50.924   </a:t>
            </a:r>
            <a:r>
              <a:rPr lang="en-US" sz="2000" b="1" dirty="0">
                <a:latin typeface="Arial" charset="0"/>
                <a:cs typeface="Arial" charset="0"/>
              </a:rPr>
              <a:t> 57.934    64.273    80.584    42.981    33.616   -99.810</a:t>
            </a:r>
          </a:p>
          <a:p>
            <a:r>
              <a:rPr lang="en-US" sz="2000" b="1" dirty="0">
                <a:latin typeface="Arial" charset="0"/>
                <a:cs typeface="Arial" charset="0"/>
              </a:rPr>
              <a:t>    UP 50%    </a:t>
            </a:r>
            <a:r>
              <a:rPr lang="en-US" sz="2000" b="1" dirty="0">
                <a:solidFill>
                  <a:srgbClr val="FFFF00"/>
                </a:solidFill>
                <a:latin typeface="Arial" charset="0"/>
                <a:cs typeface="Arial" charset="0"/>
              </a:rPr>
              <a:t>33.616</a:t>
            </a:r>
            <a:r>
              <a:rPr lang="en-US" sz="2000" b="1" dirty="0">
                <a:latin typeface="Arial" charset="0"/>
                <a:cs typeface="Arial" charset="0"/>
              </a:rPr>
              <a:t>    41.244    47.879    64.273    24.386    11.909  -100.000</a:t>
            </a:r>
          </a:p>
          <a:p>
            <a:r>
              <a:rPr lang="en-US" sz="2000" b="1" dirty="0">
                <a:latin typeface="Arial" charset="0"/>
                <a:cs typeface="Arial" charset="0"/>
              </a:rPr>
              <a:t>  </a:t>
            </a:r>
            <a:r>
              <a:rPr lang="en-US" sz="2000" b="1" dirty="0" smtClean="0">
                <a:latin typeface="Arial" charset="0"/>
                <a:cs typeface="Arial" charset="0"/>
              </a:rPr>
              <a:t>  DOWN </a:t>
            </a:r>
            <a:r>
              <a:rPr lang="en-US" sz="2000" b="1" dirty="0">
                <a:latin typeface="Arial" charset="0"/>
                <a:cs typeface="Arial" charset="0"/>
              </a:rPr>
              <a:t>10%    </a:t>
            </a:r>
            <a:r>
              <a:rPr lang="en-US" sz="2000" b="1" dirty="0">
                <a:solidFill>
                  <a:schemeClr val="accent1"/>
                </a:solidFill>
                <a:latin typeface="Arial" charset="0"/>
                <a:cs typeface="Arial" charset="0"/>
              </a:rPr>
              <a:t>71.942</a:t>
            </a:r>
            <a:r>
              <a:rPr lang="en-US" sz="2000" b="1" dirty="0">
                <a:latin typeface="Arial" charset="0"/>
                <a:cs typeface="Arial" charset="0"/>
              </a:rPr>
              <a:t>    78.926    85.374   102.377    64.273    55.682    16.644</a:t>
            </a:r>
          </a:p>
          <a:p>
            <a:r>
              <a:rPr lang="en-US" sz="2000" b="1" dirty="0">
                <a:latin typeface="Arial" charset="0"/>
                <a:cs typeface="Arial" charset="0"/>
              </a:rPr>
              <a:t>  </a:t>
            </a:r>
            <a:r>
              <a:rPr lang="en-US" sz="2000" b="1" dirty="0" smtClean="0">
                <a:latin typeface="Arial" charset="0"/>
                <a:cs typeface="Arial" charset="0"/>
              </a:rPr>
              <a:t>  DOWN </a:t>
            </a:r>
            <a:r>
              <a:rPr lang="en-US" sz="2000" b="1" dirty="0">
                <a:latin typeface="Arial" charset="0"/>
                <a:cs typeface="Arial" charset="0"/>
              </a:rPr>
              <a:t>20%    </a:t>
            </a:r>
            <a:r>
              <a:rPr lang="en-US" sz="2000" b="1" dirty="0">
                <a:solidFill>
                  <a:schemeClr val="accent1"/>
                </a:solidFill>
                <a:latin typeface="Arial" charset="0"/>
                <a:cs typeface="Arial" charset="0"/>
              </a:rPr>
              <a:t>80.584 </a:t>
            </a:r>
            <a:r>
              <a:rPr lang="en-US" sz="2000" b="1" dirty="0">
                <a:latin typeface="Arial" charset="0"/>
                <a:cs typeface="Arial" charset="0"/>
              </a:rPr>
              <a:t>   87.675    94.253   111.696    72.849    64.273    28.099</a:t>
            </a:r>
          </a:p>
          <a:p>
            <a:r>
              <a:rPr lang="en-US" sz="2000" b="1" dirty="0">
                <a:latin typeface="Arial" charset="0"/>
                <a:cs typeface="Arial" charset="0"/>
              </a:rPr>
              <a:t>  </a:t>
            </a:r>
            <a:r>
              <a:rPr lang="en-US" sz="2000" b="1" dirty="0" smtClean="0">
                <a:latin typeface="Arial" charset="0"/>
                <a:cs typeface="Arial" charset="0"/>
              </a:rPr>
              <a:t>  DOWN </a:t>
            </a:r>
            <a:r>
              <a:rPr lang="en-US" sz="2000" b="1" dirty="0">
                <a:latin typeface="Arial" charset="0"/>
                <a:cs typeface="Arial" charset="0"/>
              </a:rPr>
              <a:t>50%   </a:t>
            </a:r>
            <a:r>
              <a:rPr lang="en-US" sz="2000" b="1" dirty="0">
                <a:solidFill>
                  <a:schemeClr val="accent1"/>
                </a:solidFill>
                <a:latin typeface="Arial" charset="0"/>
                <a:cs typeface="Arial" charset="0"/>
              </a:rPr>
              <a:t>116.922 </a:t>
            </a:r>
            <a:r>
              <a:rPr lang="en-US" sz="2000" b="1" dirty="0">
                <a:latin typeface="Arial" charset="0"/>
                <a:cs typeface="Arial" charset="0"/>
              </a:rPr>
              <a:t>  124.805   132.186   151.992   108.436    99.207    64.273</a:t>
            </a:r>
          </a:p>
        </p:txBody>
      </p:sp>
      <p:sp>
        <p:nvSpPr>
          <p:cNvPr id="3" name="Text Box 5"/>
          <p:cNvSpPr txBox="1">
            <a:spLocks noChangeArrowheads="1"/>
          </p:cNvSpPr>
          <p:nvPr/>
        </p:nvSpPr>
        <p:spPr bwMode="auto">
          <a:xfrm>
            <a:off x="304800" y="609600"/>
            <a:ext cx="8305800" cy="579438"/>
          </a:xfrm>
          <a:prstGeom prst="rect">
            <a:avLst/>
          </a:prstGeom>
          <a:noFill/>
          <a:ln w="9525">
            <a:noFill/>
            <a:miter lim="800000"/>
            <a:headEnd/>
            <a:tailEnd/>
          </a:ln>
          <a:effectLst/>
        </p:spPr>
        <p:txBody>
          <a:bodyPr>
            <a:spAutoFit/>
          </a:bodyPr>
          <a:lstStyle/>
          <a:p>
            <a:pPr algn="ctr">
              <a:spcBef>
                <a:spcPct val="50000"/>
              </a:spcBef>
            </a:pPr>
            <a:r>
              <a:rPr lang="en-US" sz="3200" b="1" dirty="0">
                <a:latin typeface="Arial" charset="0"/>
                <a:cs typeface="Arial" charset="0"/>
              </a:rPr>
              <a:t>Internal Rates of Returns</a:t>
            </a:r>
            <a:r>
              <a:rPr lang="en-US" b="1" dirty="0">
                <a:latin typeface="Arial" charset="0"/>
                <a:cs typeface="Arial"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76375" y="2997200"/>
            <a:ext cx="6477000" cy="641350"/>
          </a:xfrm>
          <a:prstGeom prst="rect">
            <a:avLst/>
          </a:prstGeom>
          <a:noFill/>
          <a:ln w="9525">
            <a:noFill/>
            <a:miter lim="800000"/>
            <a:headEnd/>
            <a:tailEnd/>
          </a:ln>
          <a:effectLst/>
        </p:spPr>
        <p:txBody>
          <a:bodyPr>
            <a:spAutoFit/>
          </a:bodyPr>
          <a:lstStyle/>
          <a:p>
            <a:pPr>
              <a:spcBef>
                <a:spcPct val="50000"/>
              </a:spcBef>
            </a:pPr>
            <a:r>
              <a:rPr lang="en-US" sz="3600" b="1" dirty="0">
                <a:latin typeface="Arial" charset="0"/>
                <a:cs typeface="Arial" charset="0"/>
              </a:rPr>
              <a:t>ECONOMIC EVALUATION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 y="1096963"/>
            <a:ext cx="9069388" cy="4664075"/>
          </a:xfrm>
          <a:prstGeom prst="rect">
            <a:avLst/>
          </a:prstGeom>
          <a:noFill/>
          <a:ln w="9525">
            <a:noFill/>
            <a:miter lim="800000"/>
            <a:headEnd/>
            <a:tailEnd/>
          </a:ln>
          <a:effectLst/>
        </p:spPr>
        <p:txBody>
          <a:bodyPr wrap="none" anchor="ctr">
            <a:spAutoFit/>
          </a:bodyPr>
          <a:lstStyle/>
          <a:p>
            <a:r>
              <a:rPr lang="en-US" sz="3000" dirty="0">
                <a:latin typeface="Arial" charset="0"/>
                <a:cs typeface="Arial" charset="0"/>
              </a:rPr>
              <a:t>                    </a:t>
            </a:r>
            <a:r>
              <a:rPr lang="en-US" sz="3000" b="1" dirty="0">
                <a:latin typeface="Arial" charset="0"/>
                <a:cs typeface="Arial" charset="0"/>
              </a:rPr>
              <a:t>Switching Values at  13.5%</a:t>
            </a:r>
          </a:p>
          <a:p>
            <a:r>
              <a:rPr lang="en-US" sz="3000" b="1" dirty="0">
                <a:latin typeface="Arial" charset="0"/>
                <a:cs typeface="Arial" charset="0"/>
              </a:rPr>
              <a:t>                    ==========================</a:t>
            </a:r>
          </a:p>
          <a:p>
            <a:r>
              <a:rPr lang="en-US" sz="3000" b="1" dirty="0">
                <a:latin typeface="Arial" charset="0"/>
                <a:cs typeface="Arial" charset="0"/>
              </a:rPr>
              <a:t>                     Appraisal     Switching     Percentage</a:t>
            </a:r>
          </a:p>
          <a:p>
            <a:r>
              <a:rPr lang="en-US" sz="3000" b="1" dirty="0">
                <a:latin typeface="Arial" charset="0"/>
                <a:cs typeface="Arial" charset="0"/>
              </a:rPr>
              <a:t>    Stream             Value         </a:t>
            </a:r>
            <a:r>
              <a:rPr lang="en-US" sz="3000" b="1" dirty="0" err="1">
                <a:latin typeface="Arial" charset="0"/>
                <a:cs typeface="Arial" charset="0"/>
              </a:rPr>
              <a:t>Value</a:t>
            </a:r>
            <a:r>
              <a:rPr lang="en-US" sz="3000" b="1" dirty="0">
                <a:latin typeface="Arial" charset="0"/>
                <a:cs typeface="Arial" charset="0"/>
              </a:rPr>
              <a:t>         Change</a:t>
            </a:r>
          </a:p>
          <a:p>
            <a:r>
              <a:rPr lang="en-US" sz="3000" b="1" dirty="0">
                <a:latin typeface="Arial" charset="0"/>
                <a:cs typeface="Arial" charset="0"/>
              </a:rPr>
              <a:t>    -------------------------------------------------------</a:t>
            </a:r>
          </a:p>
          <a:p>
            <a:r>
              <a:rPr lang="en-US" sz="3000" b="1" dirty="0">
                <a:latin typeface="Arial" charset="0"/>
                <a:cs typeface="Arial" charset="0"/>
              </a:rPr>
              <a:t>    B1                72779.4       48139.9         -33.9%</a:t>
            </a:r>
          </a:p>
          <a:p>
            <a:r>
              <a:rPr lang="en-US" sz="3000" b="1" dirty="0">
                <a:latin typeface="Arial" charset="0"/>
                <a:cs typeface="Arial" charset="0"/>
              </a:rPr>
              <a:t>    C1                48139.9       72779.4          51.2%</a:t>
            </a:r>
          </a:p>
          <a:p>
            <a:r>
              <a:rPr lang="en-US" sz="3000" b="1" dirty="0">
                <a:latin typeface="Arial" charset="0"/>
                <a:cs typeface="Arial" charset="0"/>
              </a:rPr>
              <a:t>    -------------------------------------------------------</a:t>
            </a:r>
          </a:p>
          <a:p>
            <a:r>
              <a:rPr lang="en-US" sz="3000" b="1" dirty="0">
                <a:latin typeface="Arial" charset="0"/>
                <a:cs typeface="Arial" charset="0"/>
              </a:rPr>
              <a:t>    Net Present Value at OCC   13.5% = 24639.5</a:t>
            </a:r>
          </a:p>
          <a:p>
            <a:r>
              <a:rPr lang="en-US" sz="3000" b="1" dirty="0">
                <a:latin typeface="Arial" charset="0"/>
                <a:cs typeface="Arial" charset="0"/>
              </a:rPr>
              <a:t>    Internal Rate of Return = 33.9%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609600"/>
            <a:ext cx="8305800" cy="579438"/>
          </a:xfrm>
          <a:prstGeom prst="rect">
            <a:avLst/>
          </a:prstGeom>
          <a:noFill/>
          <a:ln w="9525">
            <a:noFill/>
            <a:miter lim="800000"/>
            <a:headEnd/>
            <a:tailEnd/>
          </a:ln>
          <a:effectLst/>
        </p:spPr>
        <p:txBody>
          <a:bodyPr>
            <a:spAutoFit/>
          </a:bodyPr>
          <a:lstStyle/>
          <a:p>
            <a:pPr algn="ctr">
              <a:spcBef>
                <a:spcPct val="50000"/>
              </a:spcBef>
            </a:pPr>
            <a:r>
              <a:rPr lang="en-US" sz="3200" b="1" dirty="0">
                <a:latin typeface="Arial" charset="0"/>
                <a:cs typeface="Arial" charset="0"/>
              </a:rPr>
              <a:t>Internal Rates of Returns</a:t>
            </a:r>
            <a:r>
              <a:rPr lang="en-US" b="1" dirty="0">
                <a:latin typeface="Arial" charset="0"/>
                <a:cs typeface="Arial" charset="0"/>
              </a:rPr>
              <a:t> </a:t>
            </a:r>
          </a:p>
        </p:txBody>
      </p:sp>
      <p:sp>
        <p:nvSpPr>
          <p:cNvPr id="3" name="Rectangle 4"/>
          <p:cNvSpPr>
            <a:spLocks noChangeArrowheads="1"/>
          </p:cNvSpPr>
          <p:nvPr/>
        </p:nvSpPr>
        <p:spPr bwMode="auto">
          <a:xfrm>
            <a:off x="66675" y="1873250"/>
            <a:ext cx="9010650" cy="3113088"/>
          </a:xfrm>
          <a:prstGeom prst="rect">
            <a:avLst/>
          </a:prstGeom>
          <a:noFill/>
          <a:ln w="9525">
            <a:noFill/>
            <a:miter lim="800000"/>
            <a:headEnd/>
            <a:tailEnd/>
          </a:ln>
          <a:effectLst/>
        </p:spPr>
        <p:txBody>
          <a:bodyPr wrap="none" anchor="ctr">
            <a:spAutoFit/>
          </a:bodyPr>
          <a:lstStyle/>
          <a:p>
            <a:endParaRPr lang="en-US" b="1" dirty="0">
              <a:latin typeface="Arial" charset="0"/>
              <a:cs typeface="Arial" charset="0"/>
            </a:endParaRPr>
          </a:p>
          <a:p>
            <a:r>
              <a:rPr lang="en-US" b="1" dirty="0">
                <a:latin typeface="Arial" charset="0"/>
                <a:cs typeface="Arial" charset="0"/>
              </a:rPr>
              <a:t>                </a:t>
            </a:r>
            <a:r>
              <a:rPr lang="en-US" b="1" dirty="0">
                <a:solidFill>
                  <a:srgbClr val="FF0000"/>
                </a:solidFill>
                <a:latin typeface="Arial" charset="0"/>
                <a:cs typeface="Arial" charset="0"/>
              </a:rPr>
              <a:t>  B1</a:t>
            </a:r>
            <a:r>
              <a:rPr lang="en-US" b="1" dirty="0">
                <a:latin typeface="Arial" charset="0"/>
                <a:cs typeface="Arial" charset="0"/>
              </a:rPr>
              <a:t>    </a:t>
            </a:r>
            <a:r>
              <a:rPr lang="en-US" b="1" dirty="0">
                <a:solidFill>
                  <a:srgbClr val="0000FF"/>
                </a:solidFill>
                <a:latin typeface="Arial" charset="0"/>
                <a:cs typeface="Arial" charset="0"/>
              </a:rPr>
              <a:t>UP 10%    UP 20%    UP 50%</a:t>
            </a:r>
            <a:r>
              <a:rPr lang="en-US" b="1" dirty="0">
                <a:latin typeface="Arial" charset="0"/>
                <a:cs typeface="Arial" charset="0"/>
              </a:rPr>
              <a:t>  DOWN 10%  DOWN 20%  DOWN 50%</a:t>
            </a:r>
          </a:p>
          <a:p>
            <a:endParaRPr lang="en-US" b="1" dirty="0">
              <a:latin typeface="Arial" charset="0"/>
              <a:cs typeface="Arial" charset="0"/>
            </a:endParaRPr>
          </a:p>
          <a:p>
            <a:r>
              <a:rPr lang="en-US" b="1" dirty="0" smtClean="0">
                <a:solidFill>
                  <a:srgbClr val="FF0000"/>
                </a:solidFill>
                <a:latin typeface="Arial" charset="0"/>
                <a:cs typeface="Arial" charset="0"/>
              </a:rPr>
              <a:t>      C1</a:t>
            </a:r>
            <a:r>
              <a:rPr lang="en-US" b="1" dirty="0" smtClean="0">
                <a:latin typeface="Arial" charset="0"/>
                <a:cs typeface="Arial" charset="0"/>
              </a:rPr>
              <a:t>    </a:t>
            </a:r>
            <a:r>
              <a:rPr lang="en-US" b="1" dirty="0">
                <a:solidFill>
                  <a:srgbClr val="FF0000"/>
                </a:solidFill>
                <a:latin typeface="Arial" charset="0"/>
                <a:cs typeface="Arial" charset="0"/>
              </a:rPr>
              <a:t>33.888</a:t>
            </a:r>
            <a:r>
              <a:rPr lang="en-US" b="1" dirty="0">
                <a:latin typeface="Arial" charset="0"/>
                <a:cs typeface="Arial" charset="0"/>
              </a:rPr>
              <a:t>    </a:t>
            </a:r>
            <a:r>
              <a:rPr lang="en-US" b="1" dirty="0">
                <a:solidFill>
                  <a:schemeClr val="accent2"/>
                </a:solidFill>
                <a:latin typeface="Arial" charset="0"/>
                <a:cs typeface="Arial" charset="0"/>
              </a:rPr>
              <a:t>38.145    41.993    </a:t>
            </a:r>
            <a:r>
              <a:rPr lang="en-US" b="1" dirty="0">
                <a:solidFill>
                  <a:srgbClr val="0000FF"/>
                </a:solidFill>
                <a:latin typeface="Arial" charset="0"/>
                <a:cs typeface="Arial" charset="0"/>
              </a:rPr>
              <a:t>51.853</a:t>
            </a:r>
            <a:r>
              <a:rPr lang="en-US" b="1" dirty="0">
                <a:latin typeface="Arial" charset="0"/>
                <a:cs typeface="Arial" charset="0"/>
              </a:rPr>
              <a:t>    29.082    23.491    -9.347</a:t>
            </a:r>
          </a:p>
          <a:p>
            <a:r>
              <a:rPr lang="en-US" b="1" dirty="0">
                <a:latin typeface="Arial" charset="0"/>
                <a:cs typeface="Arial" charset="0"/>
              </a:rPr>
              <a:t>    </a:t>
            </a:r>
            <a:r>
              <a:rPr lang="en-US" b="1" dirty="0" smtClean="0">
                <a:latin typeface="Arial" charset="0"/>
                <a:cs typeface="Arial" charset="0"/>
              </a:rPr>
              <a:t>      </a:t>
            </a:r>
            <a:r>
              <a:rPr lang="en-US" b="1" dirty="0" smtClean="0">
                <a:solidFill>
                  <a:srgbClr val="00CC00"/>
                </a:solidFill>
                <a:latin typeface="Arial" charset="0"/>
                <a:cs typeface="Arial" charset="0"/>
              </a:rPr>
              <a:t>UP </a:t>
            </a:r>
            <a:r>
              <a:rPr lang="en-US" b="1" dirty="0">
                <a:solidFill>
                  <a:srgbClr val="00CC00"/>
                </a:solidFill>
                <a:latin typeface="Arial" charset="0"/>
                <a:cs typeface="Arial" charset="0"/>
              </a:rPr>
              <a:t>10%    </a:t>
            </a:r>
            <a:r>
              <a:rPr lang="en-US" b="1" dirty="0">
                <a:solidFill>
                  <a:schemeClr val="accent1"/>
                </a:solidFill>
                <a:latin typeface="Arial" charset="0"/>
                <a:cs typeface="Arial" charset="0"/>
              </a:rPr>
              <a:t>29.546 </a:t>
            </a:r>
            <a:r>
              <a:rPr lang="en-US" b="1" dirty="0">
                <a:latin typeface="Arial" charset="0"/>
                <a:cs typeface="Arial" charset="0"/>
              </a:rPr>
              <a:t>   33.888    37.777    47.631    24.582    18.688   -99.806</a:t>
            </a:r>
          </a:p>
          <a:p>
            <a:r>
              <a:rPr lang="en-US" b="1" dirty="0">
                <a:latin typeface="Arial" charset="0"/>
                <a:cs typeface="Arial" charset="0"/>
              </a:rPr>
              <a:t>    </a:t>
            </a:r>
            <a:r>
              <a:rPr lang="en-US" b="1" dirty="0" smtClean="0">
                <a:latin typeface="Arial" charset="0"/>
                <a:cs typeface="Arial" charset="0"/>
              </a:rPr>
              <a:t>      </a:t>
            </a:r>
            <a:r>
              <a:rPr lang="en-US" b="1" dirty="0" smtClean="0">
                <a:solidFill>
                  <a:srgbClr val="00CC00"/>
                </a:solidFill>
                <a:latin typeface="Arial" charset="0"/>
                <a:cs typeface="Arial" charset="0"/>
              </a:rPr>
              <a:t>UP </a:t>
            </a:r>
            <a:r>
              <a:rPr lang="en-US" b="1" dirty="0">
                <a:solidFill>
                  <a:srgbClr val="00CC00"/>
                </a:solidFill>
                <a:latin typeface="Arial" charset="0"/>
                <a:cs typeface="Arial" charset="0"/>
              </a:rPr>
              <a:t>20%    </a:t>
            </a:r>
            <a:r>
              <a:rPr lang="en-US" b="1" dirty="0">
                <a:solidFill>
                  <a:schemeClr val="accent1"/>
                </a:solidFill>
                <a:latin typeface="Arial" charset="0"/>
                <a:cs typeface="Arial" charset="0"/>
              </a:rPr>
              <a:t>25.463 </a:t>
            </a:r>
            <a:r>
              <a:rPr lang="en-US" b="1" dirty="0">
                <a:latin typeface="Arial" charset="0"/>
                <a:cs typeface="Arial" charset="0"/>
              </a:rPr>
              <a:t>   29.929    33.888    43.793    20.274    13.950   -99.817</a:t>
            </a:r>
          </a:p>
          <a:p>
            <a:r>
              <a:rPr lang="en-US" b="1" dirty="0">
                <a:latin typeface="Arial" charset="0"/>
                <a:cs typeface="Arial" charset="0"/>
              </a:rPr>
              <a:t>   </a:t>
            </a:r>
            <a:r>
              <a:rPr lang="en-US" b="1" dirty="0" smtClean="0">
                <a:latin typeface="Arial" charset="0"/>
                <a:cs typeface="Arial" charset="0"/>
              </a:rPr>
              <a:t>       </a:t>
            </a:r>
            <a:r>
              <a:rPr lang="en-US" b="1" dirty="0">
                <a:solidFill>
                  <a:srgbClr val="00CC00"/>
                </a:solidFill>
                <a:latin typeface="Arial" charset="0"/>
                <a:cs typeface="Arial" charset="0"/>
              </a:rPr>
              <a:t>UP 50%    </a:t>
            </a:r>
            <a:r>
              <a:rPr lang="en-US" b="1" dirty="0">
                <a:solidFill>
                  <a:schemeClr val="accent1"/>
                </a:solidFill>
                <a:latin typeface="Arial" charset="0"/>
                <a:cs typeface="Arial" charset="0"/>
              </a:rPr>
              <a:t>13.950</a:t>
            </a:r>
            <a:r>
              <a:rPr lang="en-US" b="1" dirty="0">
                <a:latin typeface="Arial" charset="0"/>
                <a:cs typeface="Arial" charset="0"/>
              </a:rPr>
              <a:t>    19.119    23.491    33.888     7.455    -1.855  -100.000</a:t>
            </a:r>
          </a:p>
          <a:p>
            <a:r>
              <a:rPr lang="en-US" b="1" dirty="0">
                <a:latin typeface="Arial" charset="0"/>
                <a:cs typeface="Arial" charset="0"/>
              </a:rPr>
              <a:t>  </a:t>
            </a:r>
            <a:r>
              <a:rPr lang="en-US" b="1" dirty="0" smtClean="0">
                <a:latin typeface="Arial" charset="0"/>
                <a:cs typeface="Arial" charset="0"/>
              </a:rPr>
              <a:t>       DOWN </a:t>
            </a:r>
            <a:r>
              <a:rPr lang="en-US" b="1" dirty="0">
                <a:latin typeface="Arial" charset="0"/>
                <a:cs typeface="Arial" charset="0"/>
              </a:rPr>
              <a:t>10%    38.591    42.802    46.639    56.565    33.888    28.505     1.761</a:t>
            </a:r>
          </a:p>
          <a:p>
            <a:r>
              <a:rPr lang="en-US" b="1" dirty="0">
                <a:latin typeface="Arial" charset="0"/>
                <a:cs typeface="Arial" charset="0"/>
              </a:rPr>
              <a:t>  </a:t>
            </a:r>
            <a:r>
              <a:rPr lang="en-US" b="1" dirty="0" smtClean="0">
                <a:latin typeface="Arial" charset="0"/>
                <a:cs typeface="Arial" charset="0"/>
              </a:rPr>
              <a:t>       DOWN </a:t>
            </a:r>
            <a:r>
              <a:rPr lang="en-US" b="1" dirty="0">
                <a:latin typeface="Arial" charset="0"/>
                <a:cs typeface="Arial" charset="0"/>
              </a:rPr>
              <a:t>20%    43.793    47.997    51.853    61.915    39.141    33.888    10.103</a:t>
            </a:r>
          </a:p>
          <a:p>
            <a:r>
              <a:rPr lang="en-US" b="1" dirty="0">
                <a:latin typeface="Arial" charset="0"/>
                <a:cs typeface="Arial" charset="0"/>
              </a:rPr>
              <a:t>  </a:t>
            </a:r>
            <a:r>
              <a:rPr lang="en-US" b="1" dirty="0" smtClean="0">
                <a:latin typeface="Arial" charset="0"/>
                <a:cs typeface="Arial" charset="0"/>
              </a:rPr>
              <a:t>       DOWN </a:t>
            </a:r>
            <a:r>
              <a:rPr lang="en-US" b="1" dirty="0">
                <a:latin typeface="Arial" charset="0"/>
                <a:cs typeface="Arial" charset="0"/>
              </a:rPr>
              <a:t>50%    64.893    69.361    73.523    84.610    60.049    54.732    33.888</a:t>
            </a:r>
          </a:p>
          <a:p>
            <a:pPr eaLnBrk="0" hangingPunct="0"/>
            <a:endParaRPr lang="en-US" b="1" dirty="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1550" y="2492375"/>
            <a:ext cx="6913563" cy="1077218"/>
          </a:xfrm>
          <a:prstGeom prst="rect">
            <a:avLst/>
          </a:prstGeom>
          <a:noFill/>
          <a:ln w="9525">
            <a:noFill/>
            <a:miter lim="800000"/>
            <a:headEnd/>
            <a:tailEnd/>
          </a:ln>
          <a:effectLst/>
        </p:spPr>
        <p:txBody>
          <a:bodyPr>
            <a:spAutoFit/>
          </a:bodyPr>
          <a:lstStyle/>
          <a:p>
            <a:pPr algn="ctr">
              <a:spcBef>
                <a:spcPct val="50000"/>
              </a:spcBef>
            </a:pPr>
            <a:r>
              <a:rPr lang="fr-FR" sz="3200" b="1" dirty="0">
                <a:solidFill>
                  <a:srgbClr val="002060"/>
                </a:solidFill>
              </a:rPr>
              <a:t>MONITORING  AND EVALUATION SYSTEM CONCLUSIONS</a:t>
            </a:r>
            <a:endParaRPr lang="en-US" sz="3200" b="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773238"/>
            <a:ext cx="9144000" cy="519112"/>
          </a:xfrm>
          <a:prstGeom prst="rect">
            <a:avLst/>
          </a:prstGeom>
          <a:noFill/>
          <a:ln w="9525">
            <a:noFill/>
            <a:miter lim="800000"/>
            <a:headEnd/>
            <a:tailEnd/>
          </a:ln>
          <a:effectLst/>
        </p:spPr>
        <p:txBody>
          <a:bodyPr>
            <a:spAutoFit/>
          </a:bodyPr>
          <a:lstStyle/>
          <a:p>
            <a:pPr algn="ctr">
              <a:spcBef>
                <a:spcPct val="50000"/>
              </a:spcBef>
            </a:pPr>
            <a:r>
              <a:rPr lang="en-GB" sz="2800" b="1" dirty="0" smtClean="0"/>
              <a:t>Household poverty reduced</a:t>
            </a:r>
            <a:endParaRPr lang="fr-FR" sz="2800" b="1" dirty="0"/>
          </a:p>
        </p:txBody>
      </p:sp>
      <p:sp>
        <p:nvSpPr>
          <p:cNvPr id="3" name="Text Box 5"/>
          <p:cNvSpPr txBox="1">
            <a:spLocks noChangeArrowheads="1"/>
          </p:cNvSpPr>
          <p:nvPr/>
        </p:nvSpPr>
        <p:spPr bwMode="auto">
          <a:xfrm>
            <a:off x="0" y="4038600"/>
            <a:ext cx="9144000" cy="1077218"/>
          </a:xfrm>
          <a:prstGeom prst="rect">
            <a:avLst/>
          </a:prstGeom>
          <a:noFill/>
          <a:ln w="9525">
            <a:noFill/>
            <a:miter lim="800000"/>
            <a:headEnd/>
            <a:tailEnd/>
          </a:ln>
          <a:effectLst/>
        </p:spPr>
        <p:txBody>
          <a:bodyPr>
            <a:spAutoFit/>
          </a:bodyPr>
          <a:lstStyle/>
          <a:p>
            <a:pPr>
              <a:spcBef>
                <a:spcPct val="50000"/>
              </a:spcBef>
            </a:pPr>
            <a:r>
              <a:rPr lang="fr-FR" sz="2800" b="1" dirty="0"/>
              <a:t>Rural </a:t>
            </a:r>
            <a:r>
              <a:rPr lang="fr-FR" sz="2800" b="1" dirty="0" err="1"/>
              <a:t>poverty</a:t>
            </a:r>
            <a:r>
              <a:rPr lang="fr-FR" sz="2800" b="1" dirty="0"/>
              <a:t> </a:t>
            </a:r>
            <a:r>
              <a:rPr lang="fr-FR" sz="2800" b="1" dirty="0" err="1"/>
              <a:t>was</a:t>
            </a:r>
            <a:r>
              <a:rPr lang="fr-FR" sz="2800" b="1" dirty="0"/>
              <a:t> </a:t>
            </a:r>
            <a:r>
              <a:rPr lang="fr-FR" sz="2800" b="1" dirty="0" err="1"/>
              <a:t>reduced</a:t>
            </a:r>
            <a:r>
              <a:rPr lang="fr-FR" sz="2800" b="1" dirty="0"/>
              <a:t>  </a:t>
            </a:r>
            <a:r>
              <a:rPr lang="fr-FR" sz="2800" b="1" dirty="0" err="1"/>
              <a:t>espcially</a:t>
            </a:r>
            <a:r>
              <a:rPr lang="fr-FR" sz="2800" b="1" dirty="0"/>
              <a:t> </a:t>
            </a:r>
            <a:r>
              <a:rPr lang="fr-FR" sz="2800" b="1" dirty="0" err="1"/>
              <a:t>among</a:t>
            </a:r>
            <a:r>
              <a:rPr lang="fr-FR" sz="2800" b="1" dirty="0"/>
              <a:t> rural </a:t>
            </a:r>
            <a:r>
              <a:rPr lang="fr-FR" sz="2800" b="1" dirty="0" err="1" smtClean="0"/>
              <a:t>women</a:t>
            </a:r>
            <a:r>
              <a:rPr lang="fr-FR" sz="2800" b="1" dirty="0"/>
              <a:t/>
            </a:r>
            <a:br>
              <a:rPr lang="fr-FR" sz="2800" b="1" dirty="0"/>
            </a:br>
            <a:r>
              <a:rPr lang="fr-FR" dirty="0"/>
              <a:t/>
            </a:r>
            <a:br>
              <a:rPr lang="fr-FR" dirty="0"/>
            </a:br>
            <a:endParaRPr lang="fr-FR" dirty="0"/>
          </a:p>
        </p:txBody>
      </p:sp>
      <p:sp>
        <p:nvSpPr>
          <p:cNvPr id="4" name="Text Box 6"/>
          <p:cNvSpPr txBox="1">
            <a:spLocks noChangeArrowheads="1"/>
          </p:cNvSpPr>
          <p:nvPr/>
        </p:nvSpPr>
        <p:spPr bwMode="auto">
          <a:xfrm>
            <a:off x="1676400" y="5410200"/>
            <a:ext cx="5975350" cy="519112"/>
          </a:xfrm>
          <a:prstGeom prst="rect">
            <a:avLst/>
          </a:prstGeom>
          <a:noFill/>
          <a:ln w="9525">
            <a:noFill/>
            <a:miter lim="800000"/>
            <a:headEnd/>
            <a:tailEnd/>
          </a:ln>
          <a:effectLst/>
        </p:spPr>
        <p:txBody>
          <a:bodyPr>
            <a:spAutoFit/>
          </a:bodyPr>
          <a:lstStyle/>
          <a:p>
            <a:pPr algn="ctr">
              <a:spcBef>
                <a:spcPct val="50000"/>
              </a:spcBef>
            </a:pPr>
            <a:r>
              <a:rPr lang="en-GB" sz="2800" b="1" dirty="0"/>
              <a:t>Nutrition Improvement</a:t>
            </a:r>
            <a:r>
              <a:rPr lang="fr-FR" dirty="0"/>
              <a:t> </a:t>
            </a:r>
          </a:p>
        </p:txBody>
      </p:sp>
      <p:sp>
        <p:nvSpPr>
          <p:cNvPr id="5" name="Text Box 4"/>
          <p:cNvSpPr txBox="1">
            <a:spLocks noChangeArrowheads="1"/>
          </p:cNvSpPr>
          <p:nvPr/>
        </p:nvSpPr>
        <p:spPr bwMode="auto">
          <a:xfrm>
            <a:off x="0" y="3048000"/>
            <a:ext cx="9144000" cy="519112"/>
          </a:xfrm>
          <a:prstGeom prst="rect">
            <a:avLst/>
          </a:prstGeom>
          <a:noFill/>
          <a:ln w="9525">
            <a:noFill/>
            <a:miter lim="800000"/>
            <a:headEnd/>
            <a:tailEnd/>
          </a:ln>
          <a:effectLst/>
        </p:spPr>
        <p:txBody>
          <a:bodyPr>
            <a:spAutoFit/>
          </a:bodyPr>
          <a:lstStyle/>
          <a:p>
            <a:pPr algn="ctr">
              <a:spcBef>
                <a:spcPct val="50000"/>
              </a:spcBef>
            </a:pPr>
            <a:r>
              <a:rPr lang="en-GB" sz="2800" b="1" dirty="0"/>
              <a:t>Capacity of rural women was </a:t>
            </a:r>
            <a:r>
              <a:rPr lang="en-GB" sz="2800" b="1" dirty="0" err="1"/>
              <a:t>strengthed</a:t>
            </a:r>
            <a:endParaRPr lang="fr-FR" sz="2800" b="1" dirty="0"/>
          </a:p>
        </p:txBody>
      </p:sp>
      <p:sp>
        <p:nvSpPr>
          <p:cNvPr id="6" name="Text Box 4"/>
          <p:cNvSpPr txBox="1">
            <a:spLocks noChangeArrowheads="1"/>
          </p:cNvSpPr>
          <p:nvPr/>
        </p:nvSpPr>
        <p:spPr bwMode="auto">
          <a:xfrm>
            <a:off x="0" y="609600"/>
            <a:ext cx="9144000" cy="519112"/>
          </a:xfrm>
          <a:prstGeom prst="rect">
            <a:avLst/>
          </a:prstGeom>
          <a:noFill/>
          <a:ln w="9525">
            <a:noFill/>
            <a:miter lim="800000"/>
            <a:headEnd/>
            <a:tailEnd/>
          </a:ln>
          <a:effectLst/>
        </p:spPr>
        <p:txBody>
          <a:bodyPr>
            <a:spAutoFit/>
          </a:bodyPr>
          <a:lstStyle/>
          <a:p>
            <a:pPr algn="ctr">
              <a:spcBef>
                <a:spcPct val="50000"/>
              </a:spcBef>
            </a:pPr>
            <a:r>
              <a:rPr lang="en-GB" sz="2800" b="1" dirty="0" smtClean="0"/>
              <a:t>Best practices shared </a:t>
            </a:r>
            <a:r>
              <a:rPr lang="en-GB" sz="2800" b="1" dirty="0" smtClean="0">
                <a:solidFill>
                  <a:srgbClr val="FF0000"/>
                </a:solidFill>
              </a:rPr>
              <a:t>(KARIANET)</a:t>
            </a:r>
            <a:endParaRPr lang="fr-FR" sz="28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457200"/>
            <a:ext cx="8610600" cy="5539978"/>
          </a:xfrm>
          <a:prstGeom prst="rect">
            <a:avLst/>
          </a:prstGeom>
          <a:noFill/>
          <a:ln w="9525">
            <a:noFill/>
            <a:miter lim="800000"/>
            <a:headEnd/>
            <a:tailEnd/>
          </a:ln>
          <a:effectLst/>
        </p:spPr>
        <p:txBody>
          <a:bodyPr wrap="square">
            <a:spAutoFit/>
          </a:bodyPr>
          <a:lstStyle/>
          <a:p>
            <a:pPr algn="ctr">
              <a:spcBef>
                <a:spcPct val="50000"/>
              </a:spcBef>
            </a:pPr>
            <a:r>
              <a:rPr lang="en-GB" sz="2800" b="1" dirty="0"/>
              <a:t>The work of rural women Reduced</a:t>
            </a:r>
          </a:p>
          <a:p>
            <a:pPr algn="ctr">
              <a:spcBef>
                <a:spcPct val="50000"/>
              </a:spcBef>
            </a:pPr>
            <a:r>
              <a:rPr lang="en-GB" sz="2800" b="1" dirty="0"/>
              <a:t/>
            </a:r>
            <a:br>
              <a:rPr lang="en-GB" sz="2800" b="1" dirty="0"/>
            </a:br>
            <a:r>
              <a:rPr lang="en-GB" sz="2800" b="1" dirty="0"/>
              <a:t> </a:t>
            </a:r>
            <a:r>
              <a:rPr lang="fr-FR" sz="2800" b="1" dirty="0" err="1" smtClean="0"/>
              <a:t>produvtivity</a:t>
            </a:r>
            <a:r>
              <a:rPr lang="fr-FR" sz="2800" b="1" dirty="0" smtClean="0"/>
              <a:t> </a:t>
            </a:r>
            <a:r>
              <a:rPr lang="fr-FR" sz="2800" b="1" dirty="0" err="1" smtClean="0"/>
              <a:t>increased</a:t>
            </a:r>
            <a:endParaRPr lang="fr-FR" sz="2800" b="1" dirty="0" smtClean="0"/>
          </a:p>
          <a:p>
            <a:pPr algn="ctr">
              <a:spcBef>
                <a:spcPct val="50000"/>
              </a:spcBef>
            </a:pPr>
            <a:endParaRPr lang="en-GB" sz="2800" b="1" dirty="0"/>
          </a:p>
          <a:p>
            <a:pPr algn="ctr">
              <a:spcBef>
                <a:spcPct val="50000"/>
              </a:spcBef>
            </a:pPr>
            <a:r>
              <a:rPr lang="en-GB" sz="2800" b="1" dirty="0"/>
              <a:t> </a:t>
            </a:r>
            <a:r>
              <a:rPr lang="en-GB" sz="2800" b="1" dirty="0" smtClean="0"/>
              <a:t>women's </a:t>
            </a:r>
            <a:r>
              <a:rPr lang="en-GB" sz="2800" b="1" dirty="0"/>
              <a:t>income improved</a:t>
            </a:r>
          </a:p>
          <a:p>
            <a:pPr algn="ctr">
              <a:spcBef>
                <a:spcPct val="50000"/>
              </a:spcBef>
            </a:pPr>
            <a:r>
              <a:rPr lang="en-GB" sz="2800" b="1" dirty="0"/>
              <a:t/>
            </a:r>
            <a:br>
              <a:rPr lang="en-GB" sz="2800" b="1" dirty="0"/>
            </a:br>
            <a:r>
              <a:rPr lang="en-GB" sz="2800" b="1" dirty="0"/>
              <a:t>household food security improved</a:t>
            </a:r>
            <a:br>
              <a:rPr lang="en-GB" sz="2800" b="1" dirty="0"/>
            </a:br>
            <a:endParaRPr lang="en-GB" dirty="0"/>
          </a:p>
          <a:p>
            <a:pPr algn="ctr">
              <a:spcBef>
                <a:spcPct val="50000"/>
              </a:spcBef>
            </a:pPr>
            <a:r>
              <a:rPr lang="en-GB" sz="2800" b="1" dirty="0" smtClean="0"/>
              <a:t>Business opportunities for women </a:t>
            </a:r>
            <a:r>
              <a:rPr lang="en-GB" sz="2800" b="1" dirty="0" err="1" smtClean="0"/>
              <a:t>imroved</a:t>
            </a:r>
            <a:endParaRPr lang="en-GB" sz="2800" b="1" dirty="0"/>
          </a:p>
          <a:p>
            <a:pPr algn="ctr">
              <a:spcBef>
                <a:spcPct val="50000"/>
              </a:spcBef>
            </a:pPr>
            <a:r>
              <a:rPr lang="fr-FR" sz="2800" b="1" dirty="0" err="1"/>
              <a:t>Women</a:t>
            </a:r>
            <a:r>
              <a:rPr lang="fr-FR" sz="2800" b="1" dirty="0"/>
              <a:t> </a:t>
            </a:r>
            <a:r>
              <a:rPr lang="fr-FR" sz="2800" b="1" dirty="0" err="1" smtClean="0"/>
              <a:t>ecnomic</a:t>
            </a:r>
            <a:r>
              <a:rPr lang="fr-FR" sz="2800" b="1" dirty="0" smtClean="0"/>
              <a:t> </a:t>
            </a:r>
            <a:r>
              <a:rPr lang="fr-FR" sz="2800" b="1" dirty="0" err="1"/>
              <a:t>empowerment</a:t>
            </a:r>
            <a:endParaRPr lang="fr-FR" sz="2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8800"/>
          </a:xfrm>
        </p:spPr>
        <p:txBody>
          <a:bodyPr>
            <a:noAutofit/>
          </a:bodyPr>
          <a:lstStyle/>
          <a:p>
            <a:r>
              <a:rPr lang="en-GB" b="1" dirty="0" smtClean="0"/>
              <a:t>Thank you for your attention </a:t>
            </a:r>
            <a:br>
              <a:rPr lang="en-GB" b="1" dirty="0" smtClean="0"/>
            </a:br>
            <a:r>
              <a:rPr lang="en-GB" sz="2400" b="1" dirty="0" smtClean="0"/>
              <a:t/>
            </a:r>
            <a:br>
              <a:rPr lang="en-GB" sz="2400" b="1" dirty="0" smtClean="0"/>
            </a:br>
            <a:endParaRPr lang="en-US" sz="2400" dirty="0"/>
          </a:p>
        </p:txBody>
      </p:sp>
      <p:sp>
        <p:nvSpPr>
          <p:cNvPr id="3" name="Subtitle 2"/>
          <p:cNvSpPr>
            <a:spLocks noGrp="1"/>
          </p:cNvSpPr>
          <p:nvPr>
            <p:ph type="subTitle" idx="1"/>
          </p:nvPr>
        </p:nvSpPr>
        <p:spPr>
          <a:xfrm>
            <a:off x="1371600" y="3733800"/>
            <a:ext cx="6400800" cy="1981200"/>
          </a:xfrm>
        </p:spPr>
        <p:txBody>
          <a:bodyPr>
            <a:normAutofit fontScale="25000" lnSpcReduction="20000"/>
          </a:bodyPr>
          <a:lstStyle/>
          <a:p>
            <a:r>
              <a:rPr lang="en-US" sz="7700" b="1" dirty="0" smtClean="0">
                <a:solidFill>
                  <a:srgbClr val="002060"/>
                </a:solidFill>
              </a:rPr>
              <a:t>Mohammed BEN HAFOUNE</a:t>
            </a:r>
          </a:p>
          <a:p>
            <a:endParaRPr lang="en-US" sz="7700" b="1" dirty="0" smtClean="0">
              <a:solidFill>
                <a:srgbClr val="002060"/>
              </a:solidFill>
            </a:endParaRPr>
          </a:p>
          <a:p>
            <a:r>
              <a:rPr lang="en-GB" sz="7700" b="1" dirty="0" smtClean="0">
                <a:solidFill>
                  <a:srgbClr val="002060"/>
                </a:solidFill>
              </a:rPr>
              <a:t>Engineer. Agricultural Economics</a:t>
            </a:r>
            <a:endParaRPr lang="en-US" sz="7700" b="1" dirty="0" smtClean="0">
              <a:solidFill>
                <a:srgbClr val="002060"/>
              </a:solidFill>
            </a:endParaRPr>
          </a:p>
          <a:p>
            <a:r>
              <a:rPr lang="en-US" sz="7700" b="1" dirty="0" smtClean="0">
                <a:solidFill>
                  <a:srgbClr val="002060"/>
                </a:solidFill>
              </a:rPr>
              <a:t> </a:t>
            </a:r>
          </a:p>
          <a:p>
            <a:r>
              <a:rPr lang="en-US" sz="7700" b="1" dirty="0" smtClean="0">
                <a:solidFill>
                  <a:srgbClr val="002060"/>
                </a:solidFill>
              </a:rPr>
              <a:t>benhafou@yahoo.fr</a:t>
            </a:r>
          </a:p>
          <a:p>
            <a:r>
              <a:rPr lang="en-US" sz="7700" b="1" dirty="0" smtClean="0">
                <a:solidFill>
                  <a:srgbClr val="002060"/>
                </a:solidFill>
              </a:rPr>
              <a:t>benhafoune@yahoo.fr</a:t>
            </a:r>
          </a:p>
          <a:p>
            <a:r>
              <a:rPr lang="en-US" b="1" dirty="0" smtClean="0"/>
              <a:t> </a:t>
            </a:r>
            <a:endParaRPr lang="en-US" b="1" dirty="0"/>
          </a:p>
        </p:txBody>
      </p:sp>
      <p:pic>
        <p:nvPicPr>
          <p:cNvPr id="1027" name="Picture 3" descr="ITU logo-07"/>
          <p:cNvPicPr>
            <a:picLocks noChangeAspect="1" noChangeArrowheads="1"/>
          </p:cNvPicPr>
          <p:nvPr/>
        </p:nvPicPr>
        <p:blipFill>
          <a:blip r:embed="rId2" cstate="print"/>
          <a:srcRect/>
          <a:stretch>
            <a:fillRect/>
          </a:stretch>
        </p:blipFill>
        <p:spPr bwMode="auto">
          <a:xfrm>
            <a:off x="6934200" y="381000"/>
            <a:ext cx="1143000" cy="1143000"/>
          </a:xfrm>
          <a:prstGeom prst="rect">
            <a:avLst/>
          </a:prstGeom>
          <a:noFill/>
        </p:spPr>
      </p:pic>
      <p:pic>
        <p:nvPicPr>
          <p:cNvPr id="5" name="Picture 2" descr="KWE logo new"/>
          <p:cNvPicPr>
            <a:picLocks noChangeAspect="1" noChangeArrowheads="1"/>
          </p:cNvPicPr>
          <p:nvPr/>
        </p:nvPicPr>
        <p:blipFill>
          <a:blip r:embed="rId3" cstate="print"/>
          <a:srcRect/>
          <a:stretch>
            <a:fillRect/>
          </a:stretch>
        </p:blipFill>
        <p:spPr bwMode="auto">
          <a:xfrm>
            <a:off x="533400" y="381000"/>
            <a:ext cx="1612446" cy="1143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drtt_dpa"/>
          <p:cNvPicPr>
            <a:picLocks noChangeAspect="1" noChangeArrowheads="1"/>
          </p:cNvPicPr>
          <p:nvPr/>
        </p:nvPicPr>
        <p:blipFill>
          <a:blip r:embed="rId2" cstate="print"/>
          <a:srcRect/>
          <a:stretch>
            <a:fillRect/>
          </a:stretch>
        </p:blipFill>
        <p:spPr>
          <a:xfrm>
            <a:off x="0" y="0"/>
            <a:ext cx="9144000" cy="6858000"/>
          </a:xfrm>
          <a:prstGeom prst="rect">
            <a:avLst/>
          </a:prstGeo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835150" y="260350"/>
            <a:ext cx="5400675" cy="579438"/>
          </a:xfrm>
          <a:prstGeom prst="rect">
            <a:avLst/>
          </a:prstGeom>
          <a:noFill/>
          <a:ln w="9525">
            <a:noFill/>
            <a:miter lim="800000"/>
            <a:headEnd/>
            <a:tailEnd/>
          </a:ln>
          <a:effectLst/>
        </p:spPr>
        <p:txBody>
          <a:bodyPr>
            <a:spAutoFit/>
          </a:bodyPr>
          <a:lstStyle/>
          <a:p>
            <a:pPr algn="ctr">
              <a:spcBef>
                <a:spcPct val="50000"/>
              </a:spcBef>
            </a:pPr>
            <a:r>
              <a:rPr lang="fr-FR" sz="3200" b="1" dirty="0">
                <a:solidFill>
                  <a:srgbClr val="002060"/>
                </a:solidFill>
              </a:rPr>
              <a:t> PROJET AREA</a:t>
            </a:r>
          </a:p>
        </p:txBody>
      </p:sp>
      <p:sp>
        <p:nvSpPr>
          <p:cNvPr id="3" name="Text Box 7"/>
          <p:cNvSpPr txBox="1">
            <a:spLocks noChangeArrowheads="1"/>
          </p:cNvSpPr>
          <p:nvPr/>
        </p:nvSpPr>
        <p:spPr bwMode="auto">
          <a:xfrm>
            <a:off x="971550" y="1773238"/>
            <a:ext cx="7056438" cy="3877985"/>
          </a:xfrm>
          <a:prstGeom prst="rect">
            <a:avLst/>
          </a:prstGeom>
          <a:noFill/>
          <a:ln w="9525">
            <a:noFill/>
            <a:miter lim="800000"/>
            <a:headEnd/>
            <a:tailEnd/>
          </a:ln>
          <a:effectLst/>
        </p:spPr>
        <p:txBody>
          <a:bodyPr>
            <a:spAutoFit/>
          </a:bodyPr>
          <a:lstStyle/>
          <a:p>
            <a:pPr algn="ctr"/>
            <a:endParaRPr lang="fr-FR" sz="2800" b="1" dirty="0"/>
          </a:p>
          <a:p>
            <a:pPr algn="ctr"/>
            <a:r>
              <a:rPr lang="fr-FR" sz="2800" b="1" dirty="0"/>
              <a:t>101 000 INHABITANTS</a:t>
            </a:r>
          </a:p>
          <a:p>
            <a:pPr algn="ctr"/>
            <a:endParaRPr lang="fr-FR" sz="2800" b="1" dirty="0" smtClean="0"/>
          </a:p>
          <a:p>
            <a:pPr algn="ctr"/>
            <a:r>
              <a:rPr lang="fr-FR" sz="2800" b="1" dirty="0" smtClean="0"/>
              <a:t>14 </a:t>
            </a:r>
            <a:r>
              <a:rPr lang="fr-FR" sz="2800" b="1" dirty="0"/>
              <a:t>000 HOUSEHOLDS </a:t>
            </a:r>
          </a:p>
          <a:p>
            <a:pPr algn="ctr"/>
            <a:endParaRPr lang="fr-FR" sz="2800" b="1" dirty="0" smtClean="0"/>
          </a:p>
          <a:p>
            <a:pPr algn="ctr"/>
            <a:r>
              <a:rPr lang="fr-FR" sz="2800" b="1" dirty="0" smtClean="0"/>
              <a:t>17 </a:t>
            </a:r>
            <a:r>
              <a:rPr lang="fr-FR" sz="2800" b="1" dirty="0"/>
              <a:t>400 FARMERS</a:t>
            </a:r>
          </a:p>
          <a:p>
            <a:pPr algn="ctr">
              <a:spcBef>
                <a:spcPct val="50000"/>
              </a:spcBef>
            </a:pPr>
            <a:r>
              <a:rPr lang="fr-FR" sz="2400" b="1" dirty="0"/>
              <a:t>FARMERS WITHOUT EDUCATION : </a:t>
            </a:r>
            <a:r>
              <a:rPr lang="fr-FR" sz="2800" b="1" dirty="0">
                <a:solidFill>
                  <a:srgbClr val="FF3300"/>
                </a:solidFill>
              </a:rPr>
              <a:t>84 %</a:t>
            </a:r>
          </a:p>
          <a:p>
            <a:pPr algn="ctr">
              <a:spcBef>
                <a:spcPct val="50000"/>
              </a:spcBef>
            </a:pPr>
            <a:endParaRPr lang="fr-FR" sz="2400" b="1" dirty="0">
              <a:solidFill>
                <a:srgbClr val="FF33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547813" y="333375"/>
            <a:ext cx="6911975" cy="579438"/>
          </a:xfrm>
          <a:prstGeom prst="rect">
            <a:avLst/>
          </a:prstGeom>
          <a:noFill/>
          <a:ln w="9525">
            <a:noFill/>
            <a:miter lim="800000"/>
            <a:headEnd/>
            <a:tailEnd/>
          </a:ln>
          <a:effectLst/>
        </p:spPr>
        <p:txBody>
          <a:bodyPr>
            <a:spAutoFit/>
          </a:bodyPr>
          <a:lstStyle/>
          <a:p>
            <a:pPr algn="ctr">
              <a:spcBef>
                <a:spcPct val="50000"/>
              </a:spcBef>
            </a:pPr>
            <a:r>
              <a:rPr lang="fr-FR" sz="3200" b="1" dirty="0">
                <a:solidFill>
                  <a:srgbClr val="002060"/>
                </a:solidFill>
              </a:rPr>
              <a:t>SITUATION BEFORE PROJECT</a:t>
            </a:r>
          </a:p>
        </p:txBody>
      </p:sp>
      <p:sp>
        <p:nvSpPr>
          <p:cNvPr id="3" name="Text Box 4"/>
          <p:cNvSpPr txBox="1">
            <a:spLocks noChangeArrowheads="1"/>
          </p:cNvSpPr>
          <p:nvPr/>
        </p:nvSpPr>
        <p:spPr bwMode="auto">
          <a:xfrm>
            <a:off x="684213" y="1412875"/>
            <a:ext cx="7920037" cy="549275"/>
          </a:xfrm>
          <a:prstGeom prst="rect">
            <a:avLst/>
          </a:prstGeom>
          <a:noFill/>
          <a:ln w="9525">
            <a:noFill/>
            <a:miter lim="800000"/>
            <a:headEnd/>
            <a:tailEnd/>
          </a:ln>
          <a:effectLst/>
        </p:spPr>
        <p:txBody>
          <a:bodyPr>
            <a:spAutoFit/>
          </a:bodyPr>
          <a:lstStyle/>
          <a:p>
            <a:pPr algn="ctr">
              <a:spcBef>
                <a:spcPct val="20000"/>
              </a:spcBef>
            </a:pPr>
            <a:r>
              <a:rPr lang="fr-FR" sz="3000" b="1" dirty="0"/>
              <a:t> </a:t>
            </a:r>
            <a:r>
              <a:rPr lang="fr-FR" sz="3000" b="1" dirty="0" err="1"/>
              <a:t>Degradation</a:t>
            </a:r>
            <a:r>
              <a:rPr lang="fr-FR" sz="3000" b="1" dirty="0"/>
              <a:t> of </a:t>
            </a:r>
            <a:r>
              <a:rPr lang="fr-FR" sz="3000" b="1" dirty="0" err="1"/>
              <a:t>natural</a:t>
            </a:r>
            <a:r>
              <a:rPr lang="fr-FR" sz="3000" b="1" dirty="0"/>
              <a:t> </a:t>
            </a:r>
            <a:r>
              <a:rPr lang="fr-FR" sz="3000" b="1" dirty="0" err="1" smtClean="0"/>
              <a:t>resources</a:t>
            </a:r>
            <a:endParaRPr lang="fr-FR" sz="2800" dirty="0"/>
          </a:p>
        </p:txBody>
      </p:sp>
      <p:sp>
        <p:nvSpPr>
          <p:cNvPr id="4" name="Text Box 5"/>
          <p:cNvSpPr txBox="1">
            <a:spLocks noChangeArrowheads="1"/>
          </p:cNvSpPr>
          <p:nvPr/>
        </p:nvSpPr>
        <p:spPr bwMode="auto">
          <a:xfrm>
            <a:off x="755650" y="3068638"/>
            <a:ext cx="6913563" cy="549275"/>
          </a:xfrm>
          <a:prstGeom prst="rect">
            <a:avLst/>
          </a:prstGeom>
          <a:noFill/>
          <a:ln w="9525">
            <a:noFill/>
            <a:miter lim="800000"/>
            <a:headEnd/>
            <a:tailEnd/>
          </a:ln>
          <a:effectLst/>
        </p:spPr>
        <p:txBody>
          <a:bodyPr>
            <a:spAutoFit/>
          </a:bodyPr>
          <a:lstStyle/>
          <a:p>
            <a:pPr algn="ctr">
              <a:spcBef>
                <a:spcPct val="50000"/>
              </a:spcBef>
            </a:pPr>
            <a:r>
              <a:rPr lang="fr-FR" sz="3000" b="1" dirty="0" err="1">
                <a:solidFill>
                  <a:srgbClr val="FF0000"/>
                </a:solidFill>
              </a:rPr>
              <a:t>Households</a:t>
            </a:r>
            <a:r>
              <a:rPr lang="fr-FR" sz="3000" b="1" dirty="0">
                <a:solidFill>
                  <a:srgbClr val="FF0000"/>
                </a:solidFill>
              </a:rPr>
              <a:t> </a:t>
            </a:r>
            <a:r>
              <a:rPr lang="fr-FR" sz="3000" b="1" dirty="0" err="1">
                <a:solidFill>
                  <a:srgbClr val="FF0000"/>
                </a:solidFill>
              </a:rPr>
              <a:t>poverty</a:t>
            </a:r>
            <a:endParaRPr lang="fr-FR" sz="3000" b="1" dirty="0">
              <a:solidFill>
                <a:srgbClr val="FF0000"/>
              </a:solidFill>
            </a:endParaRPr>
          </a:p>
        </p:txBody>
      </p:sp>
      <p:sp>
        <p:nvSpPr>
          <p:cNvPr id="5" name="Text Box 6"/>
          <p:cNvSpPr txBox="1">
            <a:spLocks noChangeArrowheads="1"/>
          </p:cNvSpPr>
          <p:nvPr/>
        </p:nvSpPr>
        <p:spPr bwMode="auto">
          <a:xfrm>
            <a:off x="900113" y="4797425"/>
            <a:ext cx="6696075" cy="1235075"/>
          </a:xfrm>
          <a:prstGeom prst="rect">
            <a:avLst/>
          </a:prstGeom>
          <a:noFill/>
          <a:ln w="9525">
            <a:noFill/>
            <a:miter lim="800000"/>
            <a:headEnd/>
            <a:tailEnd/>
          </a:ln>
          <a:effectLst/>
        </p:spPr>
        <p:txBody>
          <a:bodyPr>
            <a:spAutoFit/>
          </a:bodyPr>
          <a:lstStyle/>
          <a:p>
            <a:pPr algn="ctr">
              <a:spcBef>
                <a:spcPct val="20000"/>
              </a:spcBef>
            </a:pPr>
            <a:r>
              <a:rPr lang="fr-FR" sz="3000" b="1" dirty="0" err="1"/>
              <a:t>Low</a:t>
            </a:r>
            <a:r>
              <a:rPr lang="fr-FR" sz="3000" b="1" dirty="0"/>
              <a:t> agricultural </a:t>
            </a:r>
            <a:r>
              <a:rPr lang="fr-FR" sz="3000" b="1" dirty="0" err="1"/>
              <a:t>productivity</a:t>
            </a:r>
            <a:endParaRPr lang="fr-FR" sz="3000" b="1" dirty="0"/>
          </a:p>
          <a:p>
            <a:pPr algn="l">
              <a:spcBef>
                <a:spcPct val="50000"/>
              </a:spcBef>
            </a:pPr>
            <a:endParaRPr lang="fr-FR" sz="3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55650" y="2349500"/>
            <a:ext cx="7272338" cy="549275"/>
          </a:xfrm>
          <a:prstGeom prst="rect">
            <a:avLst/>
          </a:prstGeom>
          <a:noFill/>
          <a:ln w="9525">
            <a:noFill/>
            <a:miter lim="800000"/>
            <a:headEnd/>
            <a:tailEnd/>
          </a:ln>
          <a:effectLst/>
        </p:spPr>
        <p:txBody>
          <a:bodyPr>
            <a:spAutoFit/>
          </a:bodyPr>
          <a:lstStyle/>
          <a:p>
            <a:pPr algn="ctr">
              <a:spcBef>
                <a:spcPct val="50000"/>
              </a:spcBef>
            </a:pPr>
            <a:r>
              <a:rPr lang="fr-FR" sz="3000" b="1" dirty="0"/>
              <a:t>Limited water </a:t>
            </a:r>
            <a:r>
              <a:rPr lang="fr-FR" sz="3000" b="1" dirty="0" err="1" smtClean="0"/>
              <a:t>resources</a:t>
            </a:r>
            <a:r>
              <a:rPr lang="fr-FR" sz="3000" b="1" dirty="0" smtClean="0"/>
              <a:t> </a:t>
            </a:r>
            <a:endParaRPr lang="fr-FR" sz="3000" b="1" dirty="0"/>
          </a:p>
        </p:txBody>
      </p:sp>
      <p:sp>
        <p:nvSpPr>
          <p:cNvPr id="3" name="Text Box 6"/>
          <p:cNvSpPr txBox="1">
            <a:spLocks noChangeArrowheads="1"/>
          </p:cNvSpPr>
          <p:nvPr/>
        </p:nvSpPr>
        <p:spPr bwMode="auto">
          <a:xfrm>
            <a:off x="838200" y="3505200"/>
            <a:ext cx="6769100" cy="1006475"/>
          </a:xfrm>
          <a:prstGeom prst="rect">
            <a:avLst/>
          </a:prstGeom>
          <a:noFill/>
          <a:ln w="9525">
            <a:noFill/>
            <a:miter lim="800000"/>
            <a:headEnd/>
            <a:tailEnd/>
          </a:ln>
          <a:effectLst/>
        </p:spPr>
        <p:txBody>
          <a:bodyPr>
            <a:spAutoFit/>
          </a:bodyPr>
          <a:lstStyle/>
          <a:p>
            <a:pPr algn="ctr">
              <a:spcBef>
                <a:spcPct val="20000"/>
              </a:spcBef>
            </a:pPr>
            <a:r>
              <a:rPr lang="fr-FR" sz="3000" b="1" dirty="0" err="1" smtClean="0">
                <a:solidFill>
                  <a:srgbClr val="FF0000"/>
                </a:solidFill>
              </a:rPr>
              <a:t>Women</a:t>
            </a:r>
            <a:r>
              <a:rPr lang="fr-FR" sz="3000" b="1" dirty="0" smtClean="0">
                <a:solidFill>
                  <a:srgbClr val="FF0000"/>
                </a:solidFill>
              </a:rPr>
              <a:t> </a:t>
            </a:r>
            <a:r>
              <a:rPr lang="fr-FR" sz="3000" b="1" dirty="0" err="1">
                <a:solidFill>
                  <a:srgbClr val="FF0000"/>
                </a:solidFill>
              </a:rPr>
              <a:t>with</a:t>
            </a:r>
            <a:r>
              <a:rPr lang="fr-FR" sz="3000" b="1" dirty="0">
                <a:solidFill>
                  <a:srgbClr val="FF0000"/>
                </a:solidFill>
              </a:rPr>
              <a:t> </a:t>
            </a:r>
            <a:r>
              <a:rPr lang="fr-FR" sz="3000" b="1" dirty="0" err="1">
                <a:solidFill>
                  <a:srgbClr val="FF0000"/>
                </a:solidFill>
              </a:rPr>
              <a:t>unstable</a:t>
            </a:r>
            <a:r>
              <a:rPr lang="fr-FR" sz="3000" b="1" dirty="0">
                <a:solidFill>
                  <a:srgbClr val="FF0000"/>
                </a:solidFill>
              </a:rPr>
              <a:t> socio </a:t>
            </a:r>
            <a:r>
              <a:rPr lang="fr-FR" sz="3000" b="1" dirty="0" err="1">
                <a:solidFill>
                  <a:srgbClr val="FF0000"/>
                </a:solidFill>
              </a:rPr>
              <a:t>economic</a:t>
            </a:r>
            <a:r>
              <a:rPr lang="fr-FR" sz="3000" b="1" dirty="0">
                <a:solidFill>
                  <a:srgbClr val="FF0000"/>
                </a:solidFill>
              </a:rPr>
              <a:t> </a:t>
            </a:r>
            <a:r>
              <a:rPr lang="fr-FR" sz="3000" b="1" dirty="0" smtClean="0">
                <a:solidFill>
                  <a:srgbClr val="FF0000"/>
                </a:solidFill>
              </a:rPr>
              <a:t>   situation</a:t>
            </a:r>
            <a:endParaRPr lang="fr-FR" sz="3000" b="1" dirty="0">
              <a:solidFill>
                <a:srgbClr val="FF0000"/>
              </a:solidFill>
            </a:endParaRPr>
          </a:p>
        </p:txBody>
      </p:sp>
      <p:sp>
        <p:nvSpPr>
          <p:cNvPr id="4" name="Text Box 8"/>
          <p:cNvSpPr txBox="1">
            <a:spLocks noChangeArrowheads="1"/>
          </p:cNvSpPr>
          <p:nvPr/>
        </p:nvSpPr>
        <p:spPr bwMode="auto">
          <a:xfrm>
            <a:off x="971550" y="333375"/>
            <a:ext cx="7488238" cy="1311275"/>
          </a:xfrm>
          <a:prstGeom prst="rect">
            <a:avLst/>
          </a:prstGeom>
          <a:noFill/>
          <a:ln w="9525">
            <a:noFill/>
            <a:miter lim="800000"/>
            <a:headEnd/>
            <a:tailEnd/>
          </a:ln>
          <a:effectLst/>
        </p:spPr>
        <p:txBody>
          <a:bodyPr>
            <a:spAutoFit/>
          </a:bodyPr>
          <a:lstStyle/>
          <a:p>
            <a:pPr algn="ctr">
              <a:spcBef>
                <a:spcPct val="50000"/>
              </a:spcBef>
            </a:pPr>
            <a:r>
              <a:rPr lang="fr-FR" sz="3200" b="1" dirty="0">
                <a:solidFill>
                  <a:srgbClr val="002060"/>
                </a:solidFill>
              </a:rPr>
              <a:t>SITUATION BEFORE PROJECT</a:t>
            </a:r>
          </a:p>
          <a:p>
            <a:pPr>
              <a:spcBef>
                <a:spcPct val="50000"/>
              </a:spcBef>
            </a:pPr>
            <a:endParaRPr lang="fr-FR" sz="3200" b="1" dirty="0"/>
          </a:p>
        </p:txBody>
      </p:sp>
      <p:sp>
        <p:nvSpPr>
          <p:cNvPr id="5" name="Text Box 9"/>
          <p:cNvSpPr txBox="1">
            <a:spLocks noChangeArrowheads="1"/>
          </p:cNvSpPr>
          <p:nvPr/>
        </p:nvSpPr>
        <p:spPr bwMode="auto">
          <a:xfrm>
            <a:off x="838200" y="5105400"/>
            <a:ext cx="8569325" cy="519113"/>
          </a:xfrm>
          <a:prstGeom prst="rect">
            <a:avLst/>
          </a:prstGeom>
          <a:noFill/>
          <a:ln w="9525">
            <a:noFill/>
            <a:miter lim="800000"/>
            <a:headEnd/>
            <a:tailEnd/>
          </a:ln>
          <a:effectLst/>
        </p:spPr>
        <p:txBody>
          <a:bodyPr>
            <a:spAutoFit/>
          </a:bodyPr>
          <a:lstStyle/>
          <a:p>
            <a:pPr algn="ctr">
              <a:spcBef>
                <a:spcPct val="50000"/>
              </a:spcBef>
            </a:pPr>
            <a:r>
              <a:rPr lang="fr-FR" sz="2800" b="1" dirty="0">
                <a:solidFill>
                  <a:srgbClr val="FF0000"/>
                </a:solidFill>
              </a:rPr>
              <a:t>Access of rural </a:t>
            </a:r>
            <a:r>
              <a:rPr lang="fr-FR" sz="2800" b="1" dirty="0" err="1">
                <a:solidFill>
                  <a:srgbClr val="FF0000"/>
                </a:solidFill>
              </a:rPr>
              <a:t>women</a:t>
            </a:r>
            <a:r>
              <a:rPr lang="fr-FR" sz="2800" b="1" dirty="0">
                <a:solidFill>
                  <a:srgbClr val="FF0000"/>
                </a:solidFill>
              </a:rPr>
              <a:t> to </a:t>
            </a:r>
            <a:r>
              <a:rPr lang="fr-FR" sz="2800" b="1" dirty="0" err="1">
                <a:solidFill>
                  <a:srgbClr val="FF0000"/>
                </a:solidFill>
              </a:rPr>
              <a:t>resources</a:t>
            </a:r>
            <a:r>
              <a:rPr lang="fr-FR" sz="2800" b="1" dirty="0">
                <a:solidFill>
                  <a:srgbClr val="FF0000"/>
                </a:solidFill>
              </a:rPr>
              <a:t> </a:t>
            </a:r>
            <a:r>
              <a:rPr lang="fr-FR" sz="2800" b="1" dirty="0" err="1" smtClean="0">
                <a:solidFill>
                  <a:srgbClr val="FF0000"/>
                </a:solidFill>
              </a:rPr>
              <a:t>is</a:t>
            </a:r>
            <a:r>
              <a:rPr lang="fr-FR" sz="2800" b="1" dirty="0" smtClean="0">
                <a:solidFill>
                  <a:srgbClr val="FF0000"/>
                </a:solidFill>
              </a:rPr>
              <a:t> </a:t>
            </a:r>
            <a:r>
              <a:rPr lang="fr-FR" sz="2800" b="1" dirty="0" err="1">
                <a:solidFill>
                  <a:srgbClr val="FF0000"/>
                </a:solidFill>
              </a:rPr>
              <a:t>limited</a:t>
            </a:r>
            <a:endParaRPr lang="fr-FR" sz="28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1550" y="333375"/>
            <a:ext cx="7488238" cy="1311275"/>
          </a:xfrm>
          <a:prstGeom prst="rect">
            <a:avLst/>
          </a:prstGeom>
          <a:noFill/>
          <a:ln w="9525">
            <a:noFill/>
            <a:miter lim="800000"/>
            <a:headEnd/>
            <a:tailEnd/>
          </a:ln>
          <a:effectLst/>
        </p:spPr>
        <p:txBody>
          <a:bodyPr>
            <a:spAutoFit/>
          </a:bodyPr>
          <a:lstStyle/>
          <a:p>
            <a:pPr algn="ctr">
              <a:spcBef>
                <a:spcPct val="50000"/>
              </a:spcBef>
            </a:pPr>
            <a:r>
              <a:rPr lang="fr-FR" sz="3200" b="1" dirty="0">
                <a:solidFill>
                  <a:srgbClr val="002060"/>
                </a:solidFill>
              </a:rPr>
              <a:t>SITUATION BEFORE PROJECT</a:t>
            </a:r>
          </a:p>
          <a:p>
            <a:pPr>
              <a:spcBef>
                <a:spcPct val="50000"/>
              </a:spcBef>
            </a:pPr>
            <a:endParaRPr lang="fr-FR" sz="3200" b="1" dirty="0"/>
          </a:p>
        </p:txBody>
      </p:sp>
      <p:sp>
        <p:nvSpPr>
          <p:cNvPr id="3" name="Text Box 5"/>
          <p:cNvSpPr txBox="1">
            <a:spLocks noChangeArrowheads="1"/>
          </p:cNvSpPr>
          <p:nvPr/>
        </p:nvSpPr>
        <p:spPr bwMode="auto">
          <a:xfrm>
            <a:off x="762000" y="3124200"/>
            <a:ext cx="8001000" cy="523220"/>
          </a:xfrm>
          <a:prstGeom prst="rect">
            <a:avLst/>
          </a:prstGeom>
          <a:noFill/>
          <a:ln w="9525">
            <a:noFill/>
            <a:miter lim="800000"/>
            <a:headEnd/>
            <a:tailEnd/>
          </a:ln>
          <a:effectLst/>
        </p:spPr>
        <p:txBody>
          <a:bodyPr wrap="square">
            <a:spAutoFit/>
          </a:bodyPr>
          <a:lstStyle/>
          <a:p>
            <a:pPr>
              <a:spcBef>
                <a:spcPct val="50000"/>
              </a:spcBef>
            </a:pPr>
            <a:r>
              <a:rPr lang="en-GB" sz="2800" b="1" dirty="0"/>
              <a:t>The enrolment rate in the project area</a:t>
            </a:r>
            <a:r>
              <a:rPr lang="fr-FR" sz="2800" b="1" dirty="0"/>
              <a:t> </a:t>
            </a:r>
          </a:p>
        </p:txBody>
      </p:sp>
      <p:sp>
        <p:nvSpPr>
          <p:cNvPr id="4" name="Text Box 6"/>
          <p:cNvSpPr txBox="1">
            <a:spLocks noChangeArrowheads="1"/>
          </p:cNvSpPr>
          <p:nvPr/>
        </p:nvSpPr>
        <p:spPr bwMode="auto">
          <a:xfrm>
            <a:off x="381001" y="4292601"/>
            <a:ext cx="8534400" cy="2246769"/>
          </a:xfrm>
          <a:prstGeom prst="rect">
            <a:avLst/>
          </a:prstGeom>
          <a:noFill/>
          <a:ln w="9525">
            <a:noFill/>
            <a:miter lim="800000"/>
            <a:headEnd/>
            <a:tailEnd/>
          </a:ln>
          <a:effectLst/>
        </p:spPr>
        <p:txBody>
          <a:bodyPr wrap="square">
            <a:spAutoFit/>
          </a:bodyPr>
          <a:lstStyle/>
          <a:p>
            <a:pPr algn="ctr">
              <a:spcBef>
                <a:spcPct val="50000"/>
              </a:spcBef>
            </a:pPr>
            <a:r>
              <a:rPr lang="en-GB" sz="2800" b="1" dirty="0"/>
              <a:t>70%     for boys</a:t>
            </a:r>
            <a:br>
              <a:rPr lang="en-GB" sz="2800" b="1" dirty="0"/>
            </a:br>
            <a:r>
              <a:rPr lang="en-GB" sz="2800" b="1" dirty="0"/>
              <a:t/>
            </a:r>
            <a:br>
              <a:rPr lang="en-GB" sz="2800" b="1" dirty="0"/>
            </a:br>
            <a:r>
              <a:rPr lang="en-GB" sz="2800" b="1" dirty="0"/>
              <a:t>50%     for girls</a:t>
            </a:r>
            <a:br>
              <a:rPr lang="en-GB" sz="2800" b="1" dirty="0"/>
            </a:br>
            <a:r>
              <a:rPr lang="en-GB" sz="2800" b="1" dirty="0"/>
              <a:t/>
            </a:r>
            <a:br>
              <a:rPr lang="en-GB" sz="2800" b="1" dirty="0"/>
            </a:br>
            <a:endParaRPr lang="fr-FR" sz="2800" b="1" dirty="0"/>
          </a:p>
        </p:txBody>
      </p:sp>
      <p:sp>
        <p:nvSpPr>
          <p:cNvPr id="5" name="Text Box 7"/>
          <p:cNvSpPr txBox="1">
            <a:spLocks noChangeArrowheads="1"/>
          </p:cNvSpPr>
          <p:nvPr/>
        </p:nvSpPr>
        <p:spPr bwMode="auto">
          <a:xfrm>
            <a:off x="755650" y="1773238"/>
            <a:ext cx="8064500" cy="519112"/>
          </a:xfrm>
          <a:prstGeom prst="rect">
            <a:avLst/>
          </a:prstGeom>
          <a:noFill/>
          <a:ln w="9525">
            <a:noFill/>
            <a:miter lim="800000"/>
            <a:headEnd/>
            <a:tailEnd/>
          </a:ln>
          <a:effectLst/>
        </p:spPr>
        <p:txBody>
          <a:bodyPr>
            <a:spAutoFit/>
          </a:bodyPr>
          <a:lstStyle/>
          <a:p>
            <a:pPr>
              <a:spcBef>
                <a:spcPct val="50000"/>
              </a:spcBef>
            </a:pPr>
            <a:r>
              <a:rPr lang="en-GB" sz="2800" b="1"/>
              <a:t>lack of health infrastructure in project area</a:t>
            </a:r>
            <a:endParaRPr lang="fr-FR" sz="28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4400" y="1066800"/>
            <a:ext cx="6781800" cy="523220"/>
          </a:xfrm>
          <a:prstGeom prst="rect">
            <a:avLst/>
          </a:prstGeom>
          <a:noFill/>
        </p:spPr>
        <p:txBody>
          <a:bodyPr wrap="square" rtlCol="0">
            <a:spAutoFit/>
          </a:bodyPr>
          <a:lstStyle/>
          <a:p>
            <a:pPr algn="ctr"/>
            <a:r>
              <a:rPr lang="fr-FR" sz="2800" b="1" dirty="0" smtClean="0"/>
              <a:t>High </a:t>
            </a:r>
            <a:r>
              <a:rPr lang="fr-FR" sz="2800" b="1" dirty="0" err="1" smtClean="0"/>
              <a:t>percentage</a:t>
            </a:r>
            <a:r>
              <a:rPr lang="fr-FR" sz="2800" b="1" dirty="0" smtClean="0"/>
              <a:t> of </a:t>
            </a:r>
            <a:r>
              <a:rPr lang="fr-FR" sz="2800" b="1" dirty="0" err="1" smtClean="0"/>
              <a:t>women’s</a:t>
            </a:r>
            <a:r>
              <a:rPr lang="fr-FR" sz="2800" b="1" dirty="0" smtClean="0"/>
              <a:t> </a:t>
            </a:r>
            <a:r>
              <a:rPr lang="fr-FR" sz="2800" b="1" dirty="0" err="1" smtClean="0"/>
              <a:t>illiteracy</a:t>
            </a:r>
            <a:r>
              <a:rPr lang="fr-FR" sz="2800" b="1" dirty="0" smtClean="0"/>
              <a:t> </a:t>
            </a:r>
            <a:endParaRPr lang="fr-FR" sz="2800" b="1" dirty="0"/>
          </a:p>
        </p:txBody>
      </p:sp>
      <p:sp>
        <p:nvSpPr>
          <p:cNvPr id="5" name="ZoneTexte 4"/>
          <p:cNvSpPr txBox="1"/>
          <p:nvPr/>
        </p:nvSpPr>
        <p:spPr>
          <a:xfrm>
            <a:off x="1143000" y="2514600"/>
            <a:ext cx="6781800" cy="1384995"/>
          </a:xfrm>
          <a:prstGeom prst="rect">
            <a:avLst/>
          </a:prstGeom>
          <a:noFill/>
        </p:spPr>
        <p:txBody>
          <a:bodyPr wrap="square" rtlCol="0">
            <a:spAutoFit/>
          </a:bodyPr>
          <a:lstStyle/>
          <a:p>
            <a:pPr algn="ctr"/>
            <a:r>
              <a:rPr lang="fr-FR" sz="2800" b="1" dirty="0" err="1" smtClean="0"/>
              <a:t>ICTs</a:t>
            </a:r>
            <a:r>
              <a:rPr lang="fr-FR" sz="2800" b="1" dirty="0" smtClean="0"/>
              <a:t> are not </a:t>
            </a:r>
            <a:r>
              <a:rPr lang="fr-FR" sz="2800" b="1" dirty="0" err="1" smtClean="0"/>
              <a:t>available</a:t>
            </a:r>
            <a:endParaRPr lang="fr-FR" sz="2800" b="1" dirty="0" smtClean="0"/>
          </a:p>
          <a:p>
            <a:pPr algn="ctr"/>
            <a:endParaRPr lang="fr-FR" sz="2800" b="1" dirty="0" smtClean="0"/>
          </a:p>
          <a:p>
            <a:pPr algn="ctr"/>
            <a:r>
              <a:rPr lang="fr-FR" sz="2800" b="1" dirty="0" err="1" smtClean="0"/>
              <a:t>Inernet</a:t>
            </a:r>
            <a:r>
              <a:rPr lang="fr-FR" sz="2800" b="1" dirty="0" smtClean="0"/>
              <a:t> </a:t>
            </a:r>
            <a:r>
              <a:rPr lang="fr-FR" sz="2800" b="1" dirty="0" err="1" smtClean="0"/>
              <a:t>users</a:t>
            </a:r>
            <a:endParaRPr lang="fr-FR" sz="28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818</Words>
  <Application>Microsoft Office PowerPoint</Application>
  <PresentationFormat>Affichage à l'écran (4:3)</PresentationFormat>
  <Paragraphs>185</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Office Theme</vt:lpstr>
      <vt:lpstr> ITU Regional Workshop on “ICTs for Women's Empowerment in the Arab Region”  Kuwait, 5-6 Oct. 2011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Thank you for your attention   </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ITU Regional Forum on Human Capacity Development in the Arab States Strategic Human Resource Management (SHRM) Rabat (Morocco), 27 – 29 September 2011 </dc:title>
  <dc:creator>nefertiti</dc:creator>
  <cp:lastModifiedBy> </cp:lastModifiedBy>
  <cp:revision>91</cp:revision>
  <dcterms:created xsi:type="dcterms:W3CDTF">2011-09-12T10:44:20Z</dcterms:created>
  <dcterms:modified xsi:type="dcterms:W3CDTF">2011-10-06T05:09:24Z</dcterms:modified>
</cp:coreProperties>
</file>