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68" r:id="rId4"/>
    <p:sldId id="269" r:id="rId5"/>
    <p:sldId id="270" r:id="rId6"/>
    <p:sldId id="271" r:id="rId7"/>
    <p:sldId id="262" r:id="rId8"/>
    <p:sldId id="273" r:id="rId9"/>
    <p:sldId id="274" r:id="rId10"/>
    <p:sldId id="275" r:id="rId11"/>
    <p:sldId id="257" r:id="rId12"/>
    <p:sldId id="264" r:id="rId13"/>
    <p:sldId id="276" r:id="rId14"/>
    <p:sldId id="265" r:id="rId15"/>
    <p:sldId id="279" r:id="rId16"/>
    <p:sldId id="259" r:id="rId17"/>
    <p:sldId id="267" r:id="rId18"/>
    <p:sldId id="281" r:id="rId19"/>
    <p:sldId id="278" r:id="rId20"/>
    <p:sldId id="266"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19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6A8ACC-133F-4BFE-B989-6FA3AB7585C6}"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80C7B-A7E6-40A5-AB74-85FDF9C7F2A4}" type="slidenum">
              <a:rPr lang="en-US" smtClean="0"/>
              <a:pPr/>
              <a:t>‹#›</a:t>
            </a:fld>
            <a:endParaRPr lang="en-US"/>
          </a:p>
        </p:txBody>
      </p:sp>
    </p:spTree>
    <p:extLst>
      <p:ext uri="{BB962C8B-B14F-4D97-AF65-F5344CB8AC3E}">
        <p14:creationId xmlns:p14="http://schemas.microsoft.com/office/powerpoint/2010/main" val="57784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B80C7B-A7E6-40A5-AB74-85FDF9C7F2A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96C694-14E6-4F5B-AA5D-6758F207F3B7}"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6C694-14E6-4F5B-AA5D-6758F207F3B7}"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6C694-14E6-4F5B-AA5D-6758F207F3B7}"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6C694-14E6-4F5B-AA5D-6758F207F3B7}"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6C694-14E6-4F5B-AA5D-6758F207F3B7}" type="datetimeFigureOut">
              <a:rPr lang="en-US" smtClean="0"/>
              <a:pPr/>
              <a:t>10/4/2011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96C694-14E6-4F5B-AA5D-6758F207F3B7}"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6C694-14E6-4F5B-AA5D-6758F207F3B7}" type="datetimeFigureOut">
              <a:rPr lang="en-US" smtClean="0"/>
              <a:pPr/>
              <a:t>10/4/2011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96C694-14E6-4F5B-AA5D-6758F207F3B7}" type="datetimeFigureOut">
              <a:rPr lang="en-US" smtClean="0"/>
              <a:pPr/>
              <a:t>10/4/2011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6C694-14E6-4F5B-AA5D-6758F207F3B7}" type="datetimeFigureOut">
              <a:rPr lang="en-US" smtClean="0"/>
              <a:pPr/>
              <a:t>10/4/2011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6C694-14E6-4F5B-AA5D-6758F207F3B7}"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6C694-14E6-4F5B-AA5D-6758F207F3B7}" type="datetimeFigureOut">
              <a:rPr lang="en-US" smtClean="0"/>
              <a:pPr/>
              <a:t>10/4/2011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CBD72-23D5-42F0-AED5-2A4F03DC12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6C694-14E6-4F5B-AA5D-6758F207F3B7}" type="datetimeFigureOut">
              <a:rPr lang="en-US" smtClean="0"/>
              <a:pPr/>
              <a:t>10/4/2011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CBD72-23D5-42F0-AED5-2A4F03DC12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Word_Document3.docx"/></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package" Target="../embeddings/Microsoft_Word_Document4.docx"/></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kuwait10.files.wordpress.com/2010/01/e_gov_2010.jpg" TargetMode="External"/><Relationship Id="rId2" Type="http://schemas.openxmlformats.org/officeDocument/2006/relationships/hyperlink" Target="http://kuwait10.net/2010/01/18/pdqdm-fv/"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ar-SA" sz="1800" dirty="0" smtClean="0"/>
              <a:t>بسم الله الرحمن الرحيم</a:t>
            </a:r>
            <a:br>
              <a:rPr lang="ar-SA" sz="1800" dirty="0" smtClean="0"/>
            </a:br>
            <a:r>
              <a:rPr lang="ar-SA" sz="2400" b="1" dirty="0" smtClean="0">
                <a:solidFill>
                  <a:srgbClr val="0070C0"/>
                </a:solidFill>
              </a:rPr>
              <a:t>ورشة العمل الاقليمية حول دور تكنلوجيا المعلومات والاتصالات </a:t>
            </a:r>
            <a:br>
              <a:rPr lang="ar-SA" sz="2400" b="1" dirty="0" smtClean="0">
                <a:solidFill>
                  <a:srgbClr val="0070C0"/>
                </a:solidFill>
              </a:rPr>
            </a:br>
            <a:r>
              <a:rPr lang="ar-SA" sz="2400" b="1" dirty="0" smtClean="0">
                <a:solidFill>
                  <a:srgbClr val="0070C0"/>
                </a:solidFill>
              </a:rPr>
              <a:t>فى </a:t>
            </a:r>
            <a:br>
              <a:rPr lang="ar-SA" sz="2400" b="1" dirty="0" smtClean="0">
                <a:solidFill>
                  <a:srgbClr val="0070C0"/>
                </a:solidFill>
              </a:rPr>
            </a:br>
            <a:r>
              <a:rPr lang="ar-SA" sz="2400" b="1" dirty="0" smtClean="0">
                <a:solidFill>
                  <a:srgbClr val="0070C0"/>
                </a:solidFill>
              </a:rPr>
              <a:t>تمكين المراة  فى المنطقة العربية </a:t>
            </a:r>
            <a:br>
              <a:rPr lang="ar-SA" sz="2400" b="1" dirty="0" smtClean="0">
                <a:solidFill>
                  <a:srgbClr val="0070C0"/>
                </a:solidFill>
              </a:rPr>
            </a:br>
            <a:r>
              <a:rPr lang="ar-SA" sz="2000" b="1" dirty="0" smtClean="0">
                <a:solidFill>
                  <a:srgbClr val="FF0000"/>
                </a:solidFill>
              </a:rPr>
              <a:t>الكويت من 5 الى 6 اكتوبر 2011م</a:t>
            </a:r>
            <a:endParaRPr lang="en-US" sz="2000" b="1" dirty="0">
              <a:solidFill>
                <a:srgbClr val="FF0000"/>
              </a:solidFill>
            </a:endParaRPr>
          </a:p>
        </p:txBody>
      </p:sp>
      <p:sp>
        <p:nvSpPr>
          <p:cNvPr id="3" name="Subtitle 2"/>
          <p:cNvSpPr>
            <a:spLocks noGrp="1"/>
          </p:cNvSpPr>
          <p:nvPr>
            <p:ph type="subTitle" idx="1"/>
          </p:nvPr>
        </p:nvSpPr>
        <p:spPr>
          <a:xfrm>
            <a:off x="1447800" y="1981200"/>
            <a:ext cx="64008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ورقة </a:t>
            </a:r>
          </a:p>
          <a:p>
            <a:r>
              <a:rPr lang="ar-S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دور تكنلوجيا المعلومات والاتصالات فى تعزيز القدرات التنافسية للمراة السودانية فى قطاع التعليم والصحة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304800" y="5181600"/>
            <a:ext cx="3733800" cy="1200329"/>
          </a:xfrm>
          <a:prstGeom prst="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SA" dirty="0" smtClean="0"/>
              <a:t>أعداد</a:t>
            </a:r>
          </a:p>
          <a:p>
            <a:pPr algn="ctr"/>
            <a:r>
              <a:rPr lang="ar-SA" dirty="0" smtClean="0"/>
              <a:t>أمينة محمد حسين</a:t>
            </a:r>
          </a:p>
          <a:p>
            <a:pPr algn="ctr"/>
            <a:r>
              <a:rPr lang="en-US" dirty="0" err="1">
                <a:latin typeface="Edwardian Script ITC" pitchFamily="66" charset="0"/>
              </a:rPr>
              <a:t>Amina</a:t>
            </a:r>
            <a:r>
              <a:rPr lang="en-US" dirty="0">
                <a:latin typeface="Edwardian Script ITC" pitchFamily="66" charset="0"/>
              </a:rPr>
              <a:t> Mohammed  Hussein</a:t>
            </a:r>
            <a:r>
              <a:rPr lang="ar-SA" dirty="0">
                <a:latin typeface="Edwardian Script ITC" pitchFamily="66" charset="0"/>
              </a:rPr>
              <a:t>  </a:t>
            </a:r>
            <a:r>
              <a:rPr lang="en-US" dirty="0" err="1">
                <a:latin typeface="Edwardian Script ITC" pitchFamily="66" charset="0"/>
              </a:rPr>
              <a:t>Abakar</a:t>
            </a:r>
            <a:r>
              <a:rPr lang="en-US" dirty="0">
                <a:latin typeface="Edwardian Script ITC" pitchFamily="66" charset="0"/>
              </a:rPr>
              <a:t> </a:t>
            </a:r>
            <a:endParaRPr lang="ar-SA" dirty="0" smtClean="0">
              <a:latin typeface="Edwardian Script ITC" pitchFamily="66" charset="0"/>
            </a:endParaRPr>
          </a:p>
          <a:p>
            <a:pPr algn="ctr"/>
            <a:r>
              <a:rPr lang="ar-SA" dirty="0" smtClean="0"/>
              <a:t>الهيئة القومية للاتصالات – جمهورية السودان </a:t>
            </a:r>
            <a:endParaRPr lang="en-US" dirty="0"/>
          </a:p>
        </p:txBody>
      </p:sp>
      <p:pic>
        <p:nvPicPr>
          <p:cNvPr id="13313" name="Picture 1" descr="ITU logo-07"/>
          <p:cNvPicPr>
            <a:picLocks noChangeAspect="1" noChangeArrowheads="1"/>
          </p:cNvPicPr>
          <p:nvPr/>
        </p:nvPicPr>
        <p:blipFill>
          <a:blip r:embed="rId2" cstate="print"/>
          <a:srcRect/>
          <a:stretch>
            <a:fillRect/>
          </a:stretch>
        </p:blipFill>
        <p:spPr bwMode="auto">
          <a:xfrm>
            <a:off x="0" y="0"/>
            <a:ext cx="828675" cy="904875"/>
          </a:xfrm>
          <a:prstGeom prst="rect">
            <a:avLst/>
          </a:prstGeom>
          <a:noFill/>
          <a:ln w="9525">
            <a:noFill/>
            <a:miter lim="800000"/>
            <a:headEnd/>
            <a:tailEnd/>
          </a:ln>
        </p:spPr>
      </p:pic>
      <p:pic>
        <p:nvPicPr>
          <p:cNvPr id="13314" name="Picture 1" descr="C:\Users\balawwad\Desktop\شعار بشاير.jpg"/>
          <p:cNvPicPr>
            <a:picLocks noChangeAspect="1" noChangeArrowheads="1"/>
          </p:cNvPicPr>
          <p:nvPr/>
        </p:nvPicPr>
        <p:blipFill>
          <a:blip r:embed="rId3"/>
          <a:srcRect/>
          <a:stretch>
            <a:fillRect/>
          </a:stretch>
        </p:blipFill>
        <p:spPr bwMode="auto">
          <a:xfrm>
            <a:off x="7543800" y="0"/>
            <a:ext cx="1447800" cy="1352550"/>
          </a:xfrm>
          <a:prstGeom prst="rect">
            <a:avLst/>
          </a:prstGeom>
          <a:noFill/>
          <a:ln w="9525">
            <a:noFill/>
            <a:miter lim="800000"/>
            <a:headEnd/>
            <a:tailEnd/>
          </a:ln>
        </p:spPr>
      </p:pic>
      <p:pic>
        <p:nvPicPr>
          <p:cNvPr id="13315" name="Picture 3" descr="C:\Documents and Settings\Administrator\My Documents\My Pictures\.c8bd133954.gif"/>
          <p:cNvPicPr>
            <a:picLocks noChangeAspect="1" noChangeArrowheads="1"/>
          </p:cNvPicPr>
          <p:nvPr/>
        </p:nvPicPr>
        <p:blipFill>
          <a:blip r:embed="rId4"/>
          <a:srcRect/>
          <a:stretch>
            <a:fillRect/>
          </a:stretch>
        </p:blipFill>
        <p:spPr bwMode="auto">
          <a:xfrm>
            <a:off x="2209800" y="3429000"/>
            <a:ext cx="4876800" cy="1066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762000" y="304800"/>
          <a:ext cx="7786688" cy="6246812"/>
        </p:xfrm>
        <a:graphic>
          <a:graphicData uri="http://schemas.openxmlformats.org/presentationml/2006/ole">
            <mc:AlternateContent xmlns:mc="http://schemas.openxmlformats.org/markup-compatibility/2006">
              <mc:Choice xmlns:v="urn:schemas-microsoft-com:vml" Requires="v">
                <p:oleObj spid="_x0000_s32771" name="Document" r:id="rId4" imgW="5910051" imgH="4755613" progId="Word.Document.12">
                  <p:embed/>
                </p:oleObj>
              </mc:Choice>
              <mc:Fallback>
                <p:oleObj name="Document" r:id="rId4" imgW="5910051" imgH="4755613"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
                        <a:ext cx="7786688" cy="62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990600"/>
            <a:ext cx="7543800" cy="3139321"/>
          </a:xfrm>
          <a:prstGeom prst="rect">
            <a:avLst/>
          </a:prstGeom>
          <a:noFill/>
        </p:spPr>
        <p:txBody>
          <a:bodyPr wrap="square" rtlCol="0">
            <a:spAutoFit/>
          </a:bodyPr>
          <a:lstStyle/>
          <a:p>
            <a:pPr algn="r" rtl="1"/>
            <a:r>
              <a:rPr lang="ar-SA" b="1" dirty="0"/>
              <a:t> محور التعليم:</a:t>
            </a:r>
            <a:endParaRPr lang="en-US" dirty="0"/>
          </a:p>
          <a:p>
            <a:pPr lvl="0" algn="r" rtl="1"/>
            <a:r>
              <a:rPr lang="ar-SA" dirty="0"/>
              <a:t> مؤشر مجانية التعليم ودعم الصناديق الخيرية بالزى </a:t>
            </a:r>
            <a:r>
              <a:rPr lang="ar-SA" dirty="0" smtClean="0"/>
              <a:t>المدرسى.</a:t>
            </a:r>
            <a:endParaRPr lang="en-US" dirty="0"/>
          </a:p>
          <a:p>
            <a:pPr lvl="0" algn="r" rtl="1"/>
            <a:r>
              <a:rPr lang="ar-SA" dirty="0"/>
              <a:t> مؤشر زيادة المشاريع المدرة للدخل المقدمة للأسر.</a:t>
            </a:r>
            <a:endParaRPr lang="en-US" dirty="0"/>
          </a:p>
          <a:p>
            <a:pPr lvl="0" algn="r" rtl="1"/>
            <a:r>
              <a:rPr lang="ar-SA" dirty="0"/>
              <a:t> مؤشر زيادة عدد الداخليات للطالبات باستقطاب الدخل الرسمى والشعبى.</a:t>
            </a:r>
            <a:endParaRPr lang="en-US" dirty="0"/>
          </a:p>
          <a:p>
            <a:pPr lvl="0" algn="r" rtl="1"/>
            <a:r>
              <a:rPr lang="ar-SA" dirty="0"/>
              <a:t> مؤشر زيادة التعليم الموازى .</a:t>
            </a:r>
            <a:endParaRPr lang="en-US" dirty="0"/>
          </a:p>
          <a:p>
            <a:pPr lvl="0" algn="r" rtl="1"/>
            <a:r>
              <a:rPr lang="ar-SA" dirty="0"/>
              <a:t> مؤشر زيادة التمويل لبرامج محو الأمية .</a:t>
            </a:r>
            <a:endParaRPr lang="en-US" dirty="0"/>
          </a:p>
          <a:p>
            <a:pPr lvl="0" algn="r" rtl="1"/>
            <a:r>
              <a:rPr lang="ar-SA" dirty="0"/>
              <a:t> مؤشر زيادة الوعى بأهمية التعليم .</a:t>
            </a:r>
            <a:endParaRPr lang="en-US" dirty="0"/>
          </a:p>
          <a:p>
            <a:pPr lvl="0" algn="r" rtl="1"/>
            <a:r>
              <a:rPr lang="ar-SA" dirty="0"/>
              <a:t> مؤشر إستمرارية التعليم .</a:t>
            </a:r>
            <a:endParaRPr lang="en-US" dirty="0"/>
          </a:p>
          <a:p>
            <a:pPr lvl="0" algn="r" rtl="1"/>
            <a:r>
              <a:rPr lang="ar-SA" dirty="0"/>
              <a:t> مؤشر ربط تمويل المشروعات الصغيرة للنساء للدخول فى برامج محو الأمية .</a:t>
            </a:r>
            <a:endParaRPr lang="en-US" dirty="0"/>
          </a:p>
          <a:p>
            <a:pPr lvl="0" algn="r" rtl="1"/>
            <a:r>
              <a:rPr lang="ar-SA" dirty="0"/>
              <a:t>مؤشر برنامج التعليم عن بعد وتعليم الرحل .</a:t>
            </a:r>
            <a:endParaRPr lang="en-US" dirty="0"/>
          </a:p>
          <a:p>
            <a:pPr algn="r" rtl="1"/>
            <a:endParaRPr lang="en-US" dirty="0"/>
          </a:p>
        </p:txBody>
      </p:sp>
      <p:pic>
        <p:nvPicPr>
          <p:cNvPr id="2050" name="Picture 2" descr="C:\Documents and Settings\Administrator\Desktop\عزت الشامى\BAK_0445.JPG"/>
          <p:cNvPicPr>
            <a:picLocks noChangeAspect="1" noChangeArrowheads="1"/>
          </p:cNvPicPr>
          <p:nvPr/>
        </p:nvPicPr>
        <p:blipFill>
          <a:blip r:embed="rId2" cstate="print"/>
          <a:srcRect/>
          <a:stretch>
            <a:fillRect/>
          </a:stretch>
        </p:blipFill>
        <p:spPr bwMode="auto">
          <a:xfrm>
            <a:off x="381000" y="3505200"/>
            <a:ext cx="3486737" cy="304799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33400" y="304800"/>
            <a:ext cx="8382000" cy="5955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tabLst/>
            </a:pPr>
            <a:r>
              <a:rPr kumimoji="0" lang="en-US"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  </a:t>
            </a:r>
            <a:r>
              <a:rPr kumimoji="0" lang="ar-SA" sz="1600" b="1" i="0" u="none" strike="noStrike" cap="none" normalizeH="0" baseline="0" dirty="0" smtClean="0">
                <a:ln>
                  <a:noFill/>
                </a:ln>
                <a:solidFill>
                  <a:srgbClr val="FF0000"/>
                </a:solidFill>
                <a:effectLst/>
                <a:latin typeface="Hesham Bold"/>
                <a:ea typeface="Calibri" pitchFamily="34" charset="0"/>
                <a:cs typeface="+mj-cs"/>
              </a:rPr>
              <a:t>المحور الثالث : التحديات التي تواجه المرأة السودانية في طريق الاستفادة من تكنولوجيا المعلومات والاتصالات</a:t>
            </a:r>
            <a:endParaRPr kumimoji="0" lang="en-US" sz="1600" b="1" i="0" u="none" strike="noStrike" cap="none" normalizeH="0" baseline="0" dirty="0" smtClean="0">
              <a:ln>
                <a:noFill/>
              </a:ln>
              <a:solidFill>
                <a:srgbClr val="FF0000"/>
              </a:solidFill>
              <a:effectLst/>
              <a:latin typeface="Arial" pitchFamily="34" charset="0"/>
              <a:cs typeface="+mj-cs"/>
            </a:endParaRPr>
          </a:p>
          <a:p>
            <a:pPr marL="0" marR="0" lvl="0" indent="0" algn="justLow" defTabSz="914400" rtl="1" eaLnBrk="0" fontAlgn="base" latinLnBrk="0" hangingPunct="0">
              <a:lnSpc>
                <a:spcPct val="150000"/>
              </a:lnSpc>
              <a:spcBef>
                <a:spcPct val="0"/>
              </a:spcBef>
              <a:spcAft>
                <a:spcPct val="0"/>
              </a:spcAft>
              <a:buClrTx/>
              <a:buSzTx/>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تجابه المرأة السودانية الكثير من الصعوبات في طريق تمكينها استغلال تكنولوجيا المعلومات والاتصالات في تعزيز </a:t>
            </a:r>
            <a:r>
              <a:rPr kumimoji="0" lang="ar-SA"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قدراتها</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 التنافسية ورفع معدل وعيها  وتحصيلها العلمي والمعرفي والأكاديمي لأن من شأن ذلك أن يصب في عمليه التنمية المجتمعية الشاملة</a:t>
            </a: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وتتشابه ظروف المرأة السودانية مع نظيراتها العربيات في العديد من النقاط ويمكن إجمالا</a:t>
            </a: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ذكر أسباب بعض هذه التحديات فى الاتى:-</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الأعراف والتقاليد المجتمعية التي تقييد المرأة وتحد من تطلعاتها وتدفع بها في غالب الأحيان إلي الجلوس في المنزل.</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الفجوة الرقمية الموجودة بين الدول العربية</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البنية التحتية لمجتمع المعلومات ضعيفة فى بعض الدول الغربية.</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الفقر والنزاعات واتساع المساحات  الجغرافية حال دون عدم تمكن المرأة من الحصول علي الخدمات التقنية من تدريب وغيرها.</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مشكلة المحتوي الالكتروني الخاص بالمرأة إذا لا توجد جهود كبيرة مبذولة لتوظيف المحتوي الالكتروني.</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تفشي الأمية الأبجدية والحاسوبية لدي المرأة وعزوفها  عن التعلم علي الحاسوب رغم الإغرا</a:t>
            </a: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ء</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ات الكثيرة المقدمة لها . كما تعاني بعض المناطق من ظاهرة التسرب من التعليم خاصة في الريف ومناطق النزاعات ورغم أن الحكومة وشركات الاتصالات الخاصة مدت مناطق الريف بخدمات الاتصال والانترنت عبر مراكز النفاذ الشامل إلا أن الأمية وسط النسا</a:t>
            </a: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ء</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 لازالت معدلاتها عاليه (56%) نسبة أمية المرأة.</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ضعف التنسيق بين الشبكات والمؤسسات العاملة في مجال تمكين المرأة داخل القطر ومع بقية الدول العربية  </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379413" y="760413"/>
          <a:ext cx="8045450" cy="5764212"/>
        </p:xfrm>
        <a:graphic>
          <a:graphicData uri="http://schemas.openxmlformats.org/presentationml/2006/ole">
            <mc:AlternateContent xmlns:mc="http://schemas.openxmlformats.org/markup-compatibility/2006">
              <mc:Choice xmlns:v="urn:schemas-microsoft-com:vml" Requires="v">
                <p:oleObj spid="_x0000_s33795" name="Document" r:id="rId4" imgW="5910051" imgH="4248645" progId="Word.Document.12">
                  <p:embed/>
                </p:oleObj>
              </mc:Choice>
              <mc:Fallback>
                <p:oleObj name="Document" r:id="rId4" imgW="5910051" imgH="424864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760413"/>
                        <a:ext cx="8045450" cy="576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57200" y="228600"/>
            <a:ext cx="8305800" cy="53091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Estrangelo Edessa" pitchFamily="66"/>
                <a:ea typeface="Calibri" pitchFamily="34" charset="0"/>
                <a:cs typeface="+mj-cs"/>
              </a:rPr>
              <a:t>       </a:t>
            </a:r>
            <a:r>
              <a:rPr kumimoji="0" lang="ar-SA" b="1" i="0" u="none" strike="noStrike" cap="none" normalizeH="0" baseline="0" dirty="0" smtClean="0">
                <a:ln>
                  <a:noFill/>
                </a:ln>
                <a:solidFill>
                  <a:srgbClr val="FF0000"/>
                </a:solidFill>
                <a:effectLst/>
                <a:latin typeface="Hesham Bold"/>
                <a:ea typeface="Calibri" pitchFamily="34" charset="0"/>
                <a:cs typeface="+mj-cs"/>
              </a:rPr>
              <a:t>المحور الرابع : آفاق الحلول</a:t>
            </a:r>
            <a:endParaRPr kumimoji="0" lang="en-US" b="1" i="0" u="none" strike="noStrike" cap="none" normalizeH="0" baseline="0" dirty="0" smtClean="0">
              <a:ln>
                <a:noFill/>
              </a:ln>
              <a:solidFill>
                <a:srgbClr val="FF0000"/>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sz="1600" i="0" u="none" strike="noStrike" cap="none" normalizeH="0" baseline="0" dirty="0" smtClean="0">
                <a:ln>
                  <a:noFill/>
                </a:ln>
                <a:solidFill>
                  <a:schemeClr val="tx1"/>
                </a:solidFill>
                <a:effectLst/>
                <a:latin typeface="Estrangelo Edessa" pitchFamily="66"/>
                <a:ea typeface="Calibri" pitchFamily="34" charset="0"/>
                <a:cs typeface="+mj-cs"/>
              </a:rPr>
              <a:t>يتزايد الطلب على تكنولوجيا المعلومات والاتصالات لتحقيق الأهداف الإنمائية الألفية حيث يمكن لتكنولوجيا المعلومات أن توفر فرصا معززة لإدرار  الدخل ومكافحة الفقر والجوع وسوء التغذية والصحة والأمية"الاتحاد الدولي للاتصالات "</a:t>
            </a:r>
            <a:endParaRPr kumimoji="0" lang="en-US" sz="160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sz="1600" i="0" u="none" strike="noStrike" cap="none" normalizeH="0" baseline="0" dirty="0" smtClean="0">
                <a:ln>
                  <a:noFill/>
                </a:ln>
                <a:solidFill>
                  <a:schemeClr val="tx1"/>
                </a:solidFill>
                <a:effectLst/>
                <a:latin typeface="Estrangelo Edessa" pitchFamily="66"/>
                <a:ea typeface="Calibri" pitchFamily="34" charset="0"/>
                <a:cs typeface="+mj-cs"/>
              </a:rPr>
              <a:t>"تكنولوجيا المعلومات والاتصالات غيرت المشهد العالمي .   بان كي مون الأمين العام للأمم المتحدة."</a:t>
            </a:r>
            <a:endParaRPr kumimoji="0" lang="en-US" sz="160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sz="1600" i="0" u="none" strike="noStrike" cap="none" normalizeH="0" baseline="0" dirty="0" smtClean="0">
                <a:ln>
                  <a:noFill/>
                </a:ln>
                <a:solidFill>
                  <a:schemeClr val="tx1"/>
                </a:solidFill>
                <a:effectLst/>
                <a:latin typeface="Estrangelo Edessa" pitchFamily="66"/>
                <a:ea typeface="Calibri" pitchFamily="34" charset="0"/>
                <a:cs typeface="+mj-cs"/>
              </a:rPr>
              <a:t>"تستحدث تكنولوجيا المعلومات والاتصالات فرص حياة أفضل من خلال التنمية المستدامة وطويلة الأجل  لاسيما بين الفئات  الأكثر حرماناً في مجتمعاتنا.. الأمين العام للاتحاد الدولي للاتصالات د. حمدي حمدون تورية"</a:t>
            </a:r>
            <a:endParaRPr kumimoji="0" lang="en-US" sz="160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sz="1600" i="0" u="none" strike="noStrike" cap="none" normalizeH="0" baseline="0" dirty="0" smtClean="0">
                <a:ln>
                  <a:noFill/>
                </a:ln>
                <a:solidFill>
                  <a:schemeClr val="tx1"/>
                </a:solidFill>
                <a:effectLst/>
                <a:latin typeface="Estrangelo Edessa" pitchFamily="66"/>
                <a:ea typeface="Calibri" pitchFamily="34" charset="0"/>
                <a:cs typeface="+mj-cs"/>
              </a:rPr>
              <a:t>أصبح العالم يعتمد كثيراً على تكنولوجيا المعلومات  والاتصالات ، وقطعت  الدول المتقدمة كما هو معروف أشواط بعيدة في اتجاه تحقيق أهدافها الوطنية كافة عبر أقصى استفادة من تقانة العصر الجديدة ، ويتطلب منا اللحاق بالركب العالمي المتطور بإسراع الخطى في اتجاه تعزيز الوعي بأهمية المعلومات والاتصالات في حياتنا ويتطلب ذلك منا في الوطن العربي  ضرورة العمل مجتمعين للتغلب على المعوقات التي تقف إمامنا في طريق تحقيق أهدافنا الوطنية وتسخير هذه الإمكانات لدعم اقتصادنا ومجتمعاتنا.</a:t>
            </a:r>
            <a:endParaRPr kumimoji="0" lang="en-US" sz="160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Char char="•"/>
              <a:tabLst/>
            </a:pPr>
            <a:r>
              <a:rPr kumimoji="0" lang="ar-SA" sz="1600" i="0" u="none" strike="noStrike" cap="none" normalizeH="0" baseline="0" dirty="0" smtClean="0">
                <a:ln>
                  <a:noFill/>
                </a:ln>
                <a:solidFill>
                  <a:schemeClr val="tx1"/>
                </a:solidFill>
                <a:effectLst/>
                <a:latin typeface="Estrangelo Edessa" pitchFamily="66"/>
                <a:ea typeface="Calibri" pitchFamily="34" charset="0"/>
                <a:cs typeface="+mj-cs"/>
              </a:rPr>
              <a:t>ويمكن طرح جملة من الحلول التي تمثل مخرجاً حتى تستطيع الأمة العربية والمرأة العربية على وجه الخصوص من </a:t>
            </a:r>
            <a:r>
              <a:rPr kumimoji="0" lang="ar-SA" sz="1600" i="0" u="none" strike="noStrike" cap="none" normalizeH="0" baseline="0" dirty="0" smtClean="0">
                <a:ln>
                  <a:noFill/>
                </a:ln>
                <a:solidFill>
                  <a:schemeClr val="tx1"/>
                </a:solidFill>
                <a:effectLst/>
                <a:latin typeface="Times New Roman" pitchFamily="18" charset="0"/>
                <a:ea typeface="Calibri" pitchFamily="34" charset="0"/>
                <a:cs typeface="+mj-cs"/>
              </a:rPr>
              <a:t>اللحاق بعالم</a:t>
            </a:r>
            <a:r>
              <a:rPr kumimoji="0" lang="ar-SA" sz="1600" i="0" u="none" strike="noStrike" cap="none" normalizeH="0" baseline="0" dirty="0" smtClean="0">
                <a:ln>
                  <a:noFill/>
                </a:ln>
                <a:solidFill>
                  <a:schemeClr val="tx1"/>
                </a:solidFill>
                <a:effectLst/>
                <a:latin typeface="Estrangelo Edessa" pitchFamily="66"/>
                <a:ea typeface="Calibri" pitchFamily="34" charset="0"/>
                <a:cs typeface="+mj-cs"/>
              </a:rPr>
              <a:t> التكنولوجيا  والمعلوماتية.</a:t>
            </a:r>
            <a:endParaRPr kumimoji="0" lang="en-US" sz="160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None/>
              <a:tabLst/>
            </a:pPr>
            <a:endParaRPr kumimoji="0" lang="ar-SA" sz="1600" i="0" u="none" strike="noStrike" cap="none" normalizeH="0" baseline="0" dirty="0" smtClean="0">
              <a:ln>
                <a:noFill/>
              </a:ln>
              <a:solidFill>
                <a:schemeClr val="tx1"/>
              </a:solidFill>
              <a:effectLst/>
              <a:latin typeface="Arial" pitchFamily="34" charset="0"/>
              <a:cs typeface="+mj-cs"/>
            </a:endParaRPr>
          </a:p>
        </p:txBody>
      </p:sp>
      <p:pic>
        <p:nvPicPr>
          <p:cNvPr id="22530" name="Picture 2"/>
          <p:cNvPicPr>
            <a:picLocks noChangeAspect="1" noChangeArrowheads="1"/>
          </p:cNvPicPr>
          <p:nvPr/>
        </p:nvPicPr>
        <p:blipFill>
          <a:blip r:embed="rId2"/>
          <a:srcRect/>
          <a:stretch>
            <a:fillRect/>
          </a:stretch>
        </p:blipFill>
        <p:spPr bwMode="auto">
          <a:xfrm>
            <a:off x="0" y="5562600"/>
            <a:ext cx="1752600" cy="1295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762000" y="609600"/>
            <a:ext cx="784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eaLnBrk="0" fontAlgn="base" hangingPunct="0">
              <a:lnSpc>
                <a:spcPct val="150000"/>
              </a:lnSpc>
              <a:spcBef>
                <a:spcPct val="0"/>
              </a:spcBef>
              <a:spcAft>
                <a:spcPct val="0"/>
              </a:spcAft>
            </a:pPr>
            <a:r>
              <a:rPr lang="ar-SA" sz="1600" dirty="0" smtClean="0">
                <a:latin typeface="Estrangelo Edessa" pitchFamily="66"/>
                <a:ea typeface="Calibri" pitchFamily="34" charset="0"/>
                <a:cs typeface="+mj-cs"/>
              </a:rPr>
              <a:t>1/ تعزيز البنية المعرفية والمعلوماتية  ودعمها مادياً وفنياً ،والتدريب ونقل الخبرات </a:t>
            </a:r>
            <a:endParaRPr lang="en-US" sz="1600" dirty="0" smtClean="0">
              <a:latin typeface="Arial" pitchFamily="34" charset="0"/>
              <a:cs typeface="+mj-cs"/>
            </a:endParaRPr>
          </a:p>
          <a:p>
            <a:pPr lvl="0" algn="r" rtl="1" eaLnBrk="0" fontAlgn="base" hangingPunct="0">
              <a:lnSpc>
                <a:spcPct val="150000"/>
              </a:lnSpc>
              <a:spcBef>
                <a:spcPct val="0"/>
              </a:spcBef>
              <a:spcAft>
                <a:spcPct val="0"/>
              </a:spcAft>
            </a:pPr>
            <a:r>
              <a:rPr lang="ar-SA" sz="1600" dirty="0" smtClean="0">
                <a:latin typeface="Estrangelo Edessa" pitchFamily="66"/>
                <a:ea typeface="Calibri" pitchFamily="34" charset="0"/>
                <a:cs typeface="+mj-cs"/>
              </a:rPr>
              <a:t>2/العمل على القضاء على الأمية الأبجدية والتقنية للمرأة العربية  نهائياً .</a:t>
            </a:r>
            <a:endParaRPr lang="en-US" sz="1600" dirty="0" smtClean="0">
              <a:latin typeface="Arial" pitchFamily="34" charset="0"/>
              <a:cs typeface="+mj-cs"/>
            </a:endParaRPr>
          </a:p>
          <a:p>
            <a:pPr lvl="0" algn="r" rtl="1" eaLnBrk="0" fontAlgn="base" hangingPunct="0">
              <a:lnSpc>
                <a:spcPct val="150000"/>
              </a:lnSpc>
              <a:spcBef>
                <a:spcPct val="0"/>
              </a:spcBef>
              <a:spcAft>
                <a:spcPct val="0"/>
              </a:spcAft>
            </a:pPr>
            <a:r>
              <a:rPr lang="ar-SA" sz="1600" dirty="0" smtClean="0">
                <a:latin typeface="Estrangelo Edessa" pitchFamily="66"/>
                <a:ea typeface="Calibri" pitchFamily="34" charset="0"/>
                <a:cs typeface="+mj-cs"/>
              </a:rPr>
              <a:t>3/ إكمال البنية التشريعية والقانونية التي تمكن المرأة العربية من لعب دورها الريادي في المجتمع وإعطاءها الفرصة الكافية في المشاركة العامة واتخاذ القرار وإدارة وتعزيز فرصها في العمل  والمساواة في الوظائف .</a:t>
            </a:r>
            <a:endParaRPr lang="en-US" sz="1600" dirty="0" smtClean="0">
              <a:latin typeface="Arial" pitchFamily="34" charset="0"/>
              <a:cs typeface="+mj-cs"/>
            </a:endParaRPr>
          </a:p>
          <a:p>
            <a:pPr lvl="0" algn="r" rtl="1" eaLnBrk="0" fontAlgn="base" hangingPunct="0">
              <a:lnSpc>
                <a:spcPct val="150000"/>
              </a:lnSpc>
              <a:spcBef>
                <a:spcPct val="0"/>
              </a:spcBef>
              <a:spcAft>
                <a:spcPct val="0"/>
              </a:spcAft>
            </a:pPr>
            <a:r>
              <a:rPr lang="ar-SA" sz="1600" dirty="0" smtClean="0">
                <a:latin typeface="Estrangelo Edessa" pitchFamily="66"/>
                <a:ea typeface="Calibri" pitchFamily="34" charset="0"/>
                <a:cs typeface="+mj-cs"/>
              </a:rPr>
              <a:t>4/ كسر دائرة الأعراف والتقاليد التي تحد من قدرات المرأة وتهضم حقها في العمل والتوظيف والتدريب وغيرة .</a:t>
            </a:r>
            <a:endParaRPr lang="en-US" sz="1600" dirty="0" smtClean="0">
              <a:latin typeface="Arial" pitchFamily="34" charset="0"/>
              <a:cs typeface="+mj-cs"/>
            </a:endParaRPr>
          </a:p>
          <a:p>
            <a:pPr lvl="0" algn="r" rtl="1" eaLnBrk="0" fontAlgn="base" hangingPunct="0">
              <a:lnSpc>
                <a:spcPct val="150000"/>
              </a:lnSpc>
              <a:spcBef>
                <a:spcPct val="0"/>
              </a:spcBef>
              <a:spcAft>
                <a:spcPct val="0"/>
              </a:spcAft>
            </a:pPr>
            <a:r>
              <a:rPr lang="ar-SA" sz="1600" dirty="0" smtClean="0">
                <a:latin typeface="Estrangelo Edessa" pitchFamily="66"/>
                <a:ea typeface="Calibri" pitchFamily="34" charset="0"/>
                <a:cs typeface="+mj-cs"/>
              </a:rPr>
              <a:t>5/ حل مشكلة المحتوى الالكتروني الخاص بالمرأة</a:t>
            </a:r>
            <a:endParaRPr lang="en-US" sz="1600" dirty="0" smtClean="0">
              <a:latin typeface="Arial" pitchFamily="34" charset="0"/>
              <a:cs typeface="+mj-cs"/>
            </a:endParaRPr>
          </a:p>
          <a:p>
            <a:pPr lvl="0" algn="r" rtl="1" eaLnBrk="0" fontAlgn="base" hangingPunct="0">
              <a:lnSpc>
                <a:spcPct val="150000"/>
              </a:lnSpc>
              <a:spcBef>
                <a:spcPct val="0"/>
              </a:spcBef>
              <a:spcAft>
                <a:spcPct val="0"/>
              </a:spcAft>
            </a:pPr>
            <a:r>
              <a:rPr lang="ar-SA" sz="1600" dirty="0" smtClean="0">
                <a:latin typeface="Estrangelo Edessa" pitchFamily="66"/>
                <a:ea typeface="Calibri" pitchFamily="34" charset="0"/>
                <a:cs typeface="+mj-cs"/>
              </a:rPr>
              <a:t>6/تخفيف حدة الفقر بإقامة مشروعات تنموية تساهم في الاستقرار ودفع المرأة نحو اكتشاف قدراتها وطاقاتها.</a:t>
            </a:r>
            <a:endParaRPr kumimoji="0" lang="ar-SA" sz="1600" i="0" u="none" strike="noStrike" cap="none" normalizeH="0" baseline="0" dirty="0" smtClean="0">
              <a:ln>
                <a:noFill/>
              </a:ln>
              <a:solidFill>
                <a:schemeClr val="tx1"/>
              </a:solidFill>
              <a:effectLst/>
              <a:latin typeface="Calibri" pitchFamily="34" charset="0"/>
              <a:ea typeface="Calibri"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i="0" u="none" strike="noStrike" cap="none" normalizeH="0" baseline="0" dirty="0" smtClean="0">
                <a:ln>
                  <a:noFill/>
                </a:ln>
                <a:solidFill>
                  <a:schemeClr val="tx1"/>
                </a:solidFill>
                <a:effectLst/>
                <a:latin typeface="Calibri" pitchFamily="34" charset="0"/>
                <a:ea typeface="Calibri" pitchFamily="34" charset="0"/>
                <a:cs typeface="+mj-cs"/>
              </a:rPr>
              <a:t>/ خلق وعى مجتمعى باهمية تعليم النساء واستفادتهن من تكنلوجيا المعلومات</a:t>
            </a: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i="0" u="none" strike="noStrike" cap="none" normalizeH="0" baseline="0" dirty="0" smtClean="0">
                <a:ln>
                  <a:noFill/>
                </a:ln>
                <a:solidFill>
                  <a:schemeClr val="tx1"/>
                </a:solidFill>
                <a:effectLst/>
                <a:latin typeface="Calibri" pitchFamily="34" charset="0"/>
                <a:ea typeface="Calibri" pitchFamily="34" charset="0"/>
                <a:cs typeface="+mj-cs"/>
              </a:rPr>
              <a:t>7/زيادة أعداد المتدربات على الحاسوب ( محو الامية التقنية للنساء )</a:t>
            </a:r>
            <a:endParaRPr kumimoji="0" lang="en-US" sz="160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i="0" u="none" strike="noStrike" cap="none" normalizeH="0" baseline="0" dirty="0" smtClean="0">
                <a:ln>
                  <a:noFill/>
                </a:ln>
                <a:solidFill>
                  <a:schemeClr val="tx1"/>
                </a:solidFill>
                <a:effectLst/>
                <a:latin typeface="Calibri" pitchFamily="34" charset="0"/>
                <a:ea typeface="Calibri" pitchFamily="34" charset="0"/>
                <a:cs typeface="+mj-cs"/>
              </a:rPr>
              <a:t>8/توفير اجهزة الحاسوب بالمنازل (حاسوب لكل بيت )لتمكين المرأة  من التعامل اليومى مع الكمبيوتر </a:t>
            </a:r>
            <a:endParaRPr kumimoji="0" lang="en-US" sz="160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i="0" u="none" strike="noStrike" cap="none" normalizeH="0" baseline="0" dirty="0" smtClean="0">
                <a:ln>
                  <a:noFill/>
                </a:ln>
                <a:solidFill>
                  <a:schemeClr val="tx1"/>
                </a:solidFill>
                <a:effectLst/>
                <a:latin typeface="Calibri" pitchFamily="34" charset="0"/>
                <a:ea typeface="Calibri" pitchFamily="34" charset="0"/>
                <a:cs typeface="+mj-cs"/>
              </a:rPr>
              <a:t>9/تضمن مواقع الانترنت ا لموجة للمرأة بمحتوى  تعليمى  وتثقيفى ومفيد للمرأة مع تدريبها على إدارة  مشروعات انتاج ونقل المعرفة </a:t>
            </a:r>
            <a:endParaRPr kumimoji="0" lang="en-US" sz="160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i="0" u="none" strike="noStrike" cap="none" normalizeH="0" baseline="0" dirty="0" smtClean="0">
                <a:ln>
                  <a:noFill/>
                </a:ln>
                <a:solidFill>
                  <a:schemeClr val="tx1"/>
                </a:solidFill>
                <a:effectLst/>
                <a:latin typeface="Calibri" pitchFamily="34" charset="0"/>
                <a:ea typeface="Calibri" pitchFamily="34" charset="0"/>
                <a:cs typeface="+mj-cs"/>
              </a:rPr>
              <a:t>10/ سن المزيد من التشريعات والقوانين الداعمة لتعليم المرأة وتوفير فرص التدريب ورفع الكفاءة  خاصة فى التعامل مع الحاسوب .</a:t>
            </a:r>
            <a:endParaRPr kumimoji="0" lang="ar-SA" sz="1600" i="0" u="none" strike="noStrike" cap="none" normalizeH="0" baseline="0" dirty="0" smtClean="0">
              <a:ln>
                <a:noFill/>
              </a:ln>
              <a:solidFill>
                <a:schemeClr val="tx1"/>
              </a:solidFill>
              <a:effectLst/>
              <a:latin typeface="Arial" pitchFamily="34" charset="0"/>
              <a:cs typeface="+mj-cs"/>
            </a:endParaRPr>
          </a:p>
        </p:txBody>
      </p:sp>
      <p:sp>
        <p:nvSpPr>
          <p:cNvPr id="3" name="Rectangle 2"/>
          <p:cNvSpPr/>
          <p:nvPr/>
        </p:nvSpPr>
        <p:spPr>
          <a:xfrm>
            <a:off x="6781800" y="228600"/>
            <a:ext cx="1361500" cy="369332"/>
          </a:xfrm>
          <a:prstGeom prst="rect">
            <a:avLst/>
          </a:prstGeom>
        </p:spPr>
        <p:txBody>
          <a:bodyPr wrap="square">
            <a:spAutoFit/>
          </a:bodyPr>
          <a:lstStyle/>
          <a:p>
            <a:pPr algn="r" rtl="1"/>
            <a:r>
              <a:rPr lang="ar-SA" b="1" dirty="0" smtClean="0">
                <a:solidFill>
                  <a:srgbClr val="FF0000"/>
                </a:solidFill>
                <a:latin typeface="Hesham Bold"/>
                <a:ea typeface="Calibri" pitchFamily="34" charset="0"/>
              </a:rPr>
              <a:t>آفاق الحلول</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7772400" cy="5262979"/>
          </a:xfrm>
          <a:prstGeom prst="rect">
            <a:avLst/>
          </a:prstGeom>
          <a:noFill/>
        </p:spPr>
        <p:txBody>
          <a:bodyPr wrap="square" rtlCol="0">
            <a:spAutoFit/>
          </a:bodyPr>
          <a:lstStyle/>
          <a:p>
            <a:pPr algn="r" rtl="1"/>
            <a:r>
              <a:rPr lang="ar-SA" sz="1600" b="1" dirty="0"/>
              <a:t>محور الصحة:</a:t>
            </a:r>
            <a:endParaRPr lang="en-US" sz="1600" dirty="0"/>
          </a:p>
          <a:p>
            <a:pPr algn="r" rtl="1"/>
            <a:r>
              <a:rPr lang="en-US" sz="1600" dirty="0"/>
              <a:t> 1. </a:t>
            </a:r>
            <a:r>
              <a:rPr lang="ar-SA" sz="1600" dirty="0"/>
              <a:t>مؤشر خفض نسبة وفيات الأمهات بالآتى:</a:t>
            </a:r>
            <a:endParaRPr lang="en-US" sz="1600" dirty="0"/>
          </a:p>
          <a:p>
            <a:pPr lvl="0" algn="r" rtl="1"/>
            <a:r>
              <a:rPr lang="ar-SA" sz="1600" dirty="0"/>
              <a:t>إستيفاء عدد زيارات متابعة الحوامل عن طريق برامج التثقيف الصحى .</a:t>
            </a:r>
            <a:endParaRPr lang="en-US" sz="1600" dirty="0"/>
          </a:p>
          <a:p>
            <a:pPr lvl="0" algn="r" rtl="1"/>
            <a:r>
              <a:rPr lang="ar-SA" sz="1600" dirty="0"/>
              <a:t>توفير قابلة مدربة لكل قرية .</a:t>
            </a:r>
            <a:endParaRPr lang="en-US" sz="1600" dirty="0"/>
          </a:p>
          <a:p>
            <a:pPr lvl="0" algn="r" rtl="1"/>
            <a:r>
              <a:rPr lang="ar-SA" sz="1600" dirty="0"/>
              <a:t>تدريب تنشيطى للقابلات لتحسين الخدمة المقدمة .</a:t>
            </a:r>
            <a:endParaRPr lang="en-US" sz="1600" dirty="0"/>
          </a:p>
          <a:p>
            <a:pPr lvl="0" algn="r" rtl="1"/>
            <a:r>
              <a:rPr lang="ar-SA" sz="1600" dirty="0"/>
              <a:t>زيادة عدد ونوعية البرامج فى مجال الصحة الإنجابية عن طريق الإتصال المباشر ووسائل الإعلام المختلفة </a:t>
            </a:r>
            <a:endParaRPr lang="en-US" sz="1600" dirty="0"/>
          </a:p>
          <a:p>
            <a:pPr lvl="0" algn="r" rtl="1"/>
            <a:r>
              <a:rPr lang="ar-SA" sz="1600" dirty="0"/>
              <a:t>تطعيم الحوامل ضد التتانوس .</a:t>
            </a:r>
            <a:endParaRPr lang="en-US" sz="1600" dirty="0"/>
          </a:p>
          <a:p>
            <a:pPr lvl="0" algn="r" rtl="1"/>
            <a:r>
              <a:rPr lang="ar-SA" sz="1600" dirty="0"/>
              <a:t>توفير الخدمات الصحية بالقرب من أماكن السكن .</a:t>
            </a:r>
            <a:endParaRPr lang="en-US" sz="1600" dirty="0"/>
          </a:p>
          <a:p>
            <a:pPr lvl="0" algn="r" rtl="1"/>
            <a:r>
              <a:rPr lang="ar-SA" sz="1600" dirty="0"/>
              <a:t>إيجاد المشاريع المدرة للدخل للأسر الفقيرة .</a:t>
            </a:r>
            <a:endParaRPr lang="en-US" sz="1600" dirty="0"/>
          </a:p>
          <a:p>
            <a:pPr lvl="0" algn="r" rtl="1"/>
            <a:r>
              <a:rPr lang="ar-SA" sz="1600" dirty="0"/>
              <a:t>تقليل الجهد المبذول فى المنزل بتوفير وسائل الطاقة البديلة .</a:t>
            </a:r>
            <a:endParaRPr lang="en-US" sz="1600" dirty="0"/>
          </a:p>
          <a:p>
            <a:pPr lvl="0" algn="r" rtl="1"/>
            <a:r>
              <a:rPr lang="ar-SA" sz="1600" dirty="0"/>
              <a:t>التوعية الغذائية للحوامل وتوزيع حبوب الفيفول مجاناً.</a:t>
            </a:r>
            <a:endParaRPr lang="en-US" sz="1600" dirty="0"/>
          </a:p>
          <a:p>
            <a:pPr algn="r" rtl="1"/>
            <a:r>
              <a:rPr lang="en-US" sz="1600" dirty="0"/>
              <a:t> 2. </a:t>
            </a:r>
            <a:r>
              <a:rPr lang="ar-SA" sz="1600" dirty="0"/>
              <a:t>توفير وسائل تنظيم الأسرة وسهولة الوصول إليها.</a:t>
            </a:r>
            <a:endParaRPr lang="en-US" sz="1600" dirty="0"/>
          </a:p>
          <a:p>
            <a:pPr lvl="0" algn="r" rtl="1"/>
            <a:r>
              <a:rPr lang="ar-SA" sz="1600" dirty="0"/>
              <a:t> نشر الوعى الصحي فى  مجال تنظيم الأسرة .</a:t>
            </a:r>
            <a:endParaRPr lang="en-US" sz="1600" dirty="0"/>
          </a:p>
          <a:p>
            <a:pPr algn="r" rtl="1"/>
            <a:r>
              <a:rPr lang="en-US" sz="1600" dirty="0"/>
              <a:t> 3. </a:t>
            </a:r>
            <a:r>
              <a:rPr lang="ar-SA" sz="1600" dirty="0"/>
              <a:t> مؤشر خفض نسبة سوء التغذية والأنيميا:</a:t>
            </a:r>
            <a:endParaRPr lang="en-US" sz="1600" dirty="0"/>
          </a:p>
          <a:p>
            <a:pPr lvl="0" algn="r" rtl="1"/>
            <a:r>
              <a:rPr lang="ar-SA" sz="1600" dirty="0"/>
              <a:t> التوعية الغذائية .</a:t>
            </a:r>
            <a:endParaRPr lang="en-US" sz="1600" dirty="0"/>
          </a:p>
          <a:p>
            <a:pPr lvl="0" algn="r" rtl="1"/>
            <a:r>
              <a:rPr lang="ar-SA" sz="1600" dirty="0"/>
              <a:t> تحسين الدخل .</a:t>
            </a:r>
            <a:endParaRPr lang="en-US" sz="1600" dirty="0"/>
          </a:p>
          <a:p>
            <a:pPr algn="r" rtl="1"/>
            <a:r>
              <a:rPr lang="ar-SA" sz="1600" dirty="0"/>
              <a:t> 4. مؤشر نسبة النساء المشاركات فى برامج إصحاح البيئة:</a:t>
            </a:r>
            <a:endParaRPr lang="en-US" sz="1600" dirty="0"/>
          </a:p>
          <a:p>
            <a:pPr lvl="0" algn="r" rtl="1"/>
            <a:r>
              <a:rPr lang="ar-SA" sz="1600" dirty="0"/>
              <a:t>النظافة ،المكافحة ،الصرف الصحى ،التوعية ببرامج الملاريا والإيدز والمنقولة جنسياً،الرقابة على المطاعم </a:t>
            </a:r>
            <a:endParaRPr lang="en-US" sz="1600" dirty="0"/>
          </a:p>
          <a:p>
            <a:pPr algn="r" rtl="1"/>
            <a:r>
              <a:rPr lang="en-US" sz="1600" dirty="0"/>
              <a:t> 5. </a:t>
            </a:r>
            <a:r>
              <a:rPr lang="ar-SA" sz="1600" dirty="0"/>
              <a:t> مؤشر خفض نسبة ممارسة العادات الضارة بنسبة 50% من النسبة الحالية(80%)عن طريق التوعية الصحية.</a:t>
            </a:r>
            <a:endParaRPr lang="en-US" sz="1600" dirty="0"/>
          </a:p>
          <a:p>
            <a:pPr algn="r" rtl="1"/>
            <a:r>
              <a:rPr lang="en-US" sz="1600" dirty="0"/>
              <a:t> 6.       </a:t>
            </a:r>
            <a:r>
              <a:rPr lang="ar-SA" sz="1600" dirty="0"/>
              <a:t>  مؤشردعم الأسر الفقيرة وإدخالها تحت مظلة التأمين الصحى.</a:t>
            </a:r>
            <a:endParaRPr lang="en-US" sz="1600" dirty="0"/>
          </a:p>
          <a:p>
            <a:pPr algn="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5755422"/>
          </a:xfrm>
          <a:prstGeom prst="rect">
            <a:avLst/>
          </a:prstGeom>
        </p:spPr>
        <p:txBody>
          <a:bodyPr wrap="square">
            <a:spAutoFit/>
          </a:bodyPr>
          <a:lstStyle/>
          <a:p>
            <a:pPr algn="r" rtl="1"/>
            <a:r>
              <a:rPr lang="ar-SA" sz="1600" u="sng" dirty="0" smtClean="0"/>
              <a:t>مشروع الصحة الالكترونية </a:t>
            </a:r>
            <a:endParaRPr lang="en-US" sz="1600" u="sng" dirty="0" smtClean="0"/>
          </a:p>
          <a:p>
            <a:pPr algn="r" rtl="1"/>
            <a:r>
              <a:rPr lang="ar-SA" sz="1600" dirty="0" smtClean="0"/>
              <a:t>هو احد المشاريع المدرجة تحت برنامج الحكومة الالكترونية بغرض خدمة القطاع الصحي ، يقوم علي استخدام تكنولوجيا المعلومات والاتصالات لبناء وتطوير نظم المعلومات الصحية الالكترونية بالتكامل الـرؤيــة:</a:t>
            </a:r>
            <a:br>
              <a:rPr lang="ar-SA" sz="1600" dirty="0" smtClean="0"/>
            </a:br>
            <a:r>
              <a:rPr lang="ar-SA" sz="1600" dirty="0" smtClean="0"/>
              <a:t>المساعدة في تقديم خدمات صحية افضل و توفير رعاية صحية علي اعلي مستوي بتزويد مؤسسات الخدمات الصحية بنظم المعلومات الصحية الالكترونية و متخذى القرار بالمعلومات الصحية الداعمة لاتخاذ القرار السليم فى الوقت المناسب .</a:t>
            </a:r>
            <a:br>
              <a:rPr lang="ar-SA" sz="1600" dirty="0" smtClean="0"/>
            </a:br>
            <a:r>
              <a:rPr lang="ar-SA" sz="1600" dirty="0" smtClean="0"/>
              <a:t>الرسـالة: </a:t>
            </a:r>
            <a:br>
              <a:rPr lang="ar-SA" sz="1600" dirty="0" smtClean="0"/>
            </a:br>
            <a:r>
              <a:rPr lang="ar-SA" sz="1600" dirty="0" smtClean="0"/>
              <a:t>بناء نظام صحي الكتروني متكامل و فعال قادر علي دعم مسيرة التنمية المستدامة بالبلاد و ان يكون نموذجاً في تقديم الخدمات الصحية ذات الجودة العالية. </a:t>
            </a:r>
            <a:br>
              <a:rPr lang="ar-SA" sz="1600" dirty="0" smtClean="0"/>
            </a:br>
            <a:r>
              <a:rPr lang="ar-SA" sz="1600" dirty="0" smtClean="0"/>
              <a:t>الفوائد الاستراتجية: </a:t>
            </a:r>
            <a:br>
              <a:rPr lang="ar-SA" sz="1600" dirty="0" smtClean="0"/>
            </a:br>
            <a:r>
              <a:rPr lang="ar-SA" sz="1600" dirty="0" smtClean="0"/>
              <a:t>• جمع المعلومات الصحية والاستفادة منها في البحوث وعمليات التخطيط الاستراتيجي </a:t>
            </a:r>
            <a:br>
              <a:rPr lang="ar-SA" sz="1600" dirty="0" smtClean="0"/>
            </a:br>
            <a:r>
              <a:rPr lang="ar-SA" sz="1600" dirty="0" smtClean="0"/>
              <a:t>• تحديد الاحتياجات المستقبلية وادارة المخاطر والتقارير و الاحصاءات الصحية. </a:t>
            </a:r>
            <a:br>
              <a:rPr lang="ar-SA" sz="1600" dirty="0" smtClean="0"/>
            </a:br>
            <a:r>
              <a:rPr lang="ar-SA" sz="1600" dirty="0" smtClean="0"/>
              <a:t/>
            </a:r>
            <a:br>
              <a:rPr lang="ar-SA" sz="1600" dirty="0" smtClean="0"/>
            </a:br>
            <a:r>
              <a:rPr lang="ar-SA" sz="1600" u="sng" dirty="0" smtClean="0"/>
              <a:t>الفوائد المحسوبة مالياً: </a:t>
            </a:r>
            <a:r>
              <a:rPr lang="ar-SA" sz="1600" dirty="0" smtClean="0"/>
              <a:t/>
            </a:r>
            <a:br>
              <a:rPr lang="ar-SA" sz="1600" dirty="0" smtClean="0"/>
            </a:br>
            <a:r>
              <a:rPr lang="ar-SA" sz="1600" dirty="0" smtClean="0"/>
              <a:t>• تقليل تكلفة الرعاية الصحية بالنسبة للدولة والمواطن.</a:t>
            </a:r>
            <a:br>
              <a:rPr lang="ar-SA" sz="1600" dirty="0" smtClean="0"/>
            </a:br>
            <a:r>
              <a:rPr lang="ar-SA" sz="1600" dirty="0" smtClean="0"/>
              <a:t>الفوائد غير المحسوبة مالياً:</a:t>
            </a:r>
            <a:br>
              <a:rPr lang="ar-SA" sz="1600" dirty="0" smtClean="0"/>
            </a:br>
            <a:r>
              <a:rPr lang="ar-SA" sz="1600" dirty="0" smtClean="0"/>
              <a:t>• رفع كفاءة وجودة الخدمات الصحية والتقليل من الأخطاء الطبية.</a:t>
            </a:r>
            <a:br>
              <a:rPr lang="ar-SA" sz="1600" dirty="0" smtClean="0"/>
            </a:br>
            <a:r>
              <a:rPr lang="ar-SA" sz="1600" dirty="0" smtClean="0"/>
              <a:t>• التقليل من الفحوصات و الاجراءات المتكررة. </a:t>
            </a:r>
            <a:br>
              <a:rPr lang="ar-SA" sz="1600" dirty="0" smtClean="0"/>
            </a:br>
            <a:r>
              <a:rPr lang="ar-SA" sz="1600" dirty="0" smtClean="0"/>
              <a:t>• المقدرة علي المشاركة و تبادل المعلومات الصحية الكترونيا بين المستشفيات و المؤسسات الصحية والوزارات.</a:t>
            </a:r>
            <a:br>
              <a:rPr lang="ar-SA" sz="1600" dirty="0" smtClean="0"/>
            </a:br>
            <a:r>
              <a:rPr lang="ar-SA" sz="1600" dirty="0" smtClean="0"/>
              <a:t>• سرعة الاستجابة وسرعة الحصول على المعلومات و سرعة التشخيص واتخاذ القرار الطبي السليم.</a:t>
            </a:r>
            <a:br>
              <a:rPr lang="ar-SA" sz="1600" dirty="0" smtClean="0"/>
            </a:br>
            <a:r>
              <a:rPr lang="ar-SA" sz="1600" dirty="0" smtClean="0"/>
              <a:t>• نظام متكامل للمعلومات الصحية يتم من خلاله ربط المستشفيات والمراكز الصحية و المؤسسات الصحية ، و وزارات الصحة في شبكة معلومات صحية واحدة مما يساهم في التقديم الجيد للخدمات الصحية ، ادارة المؤسسات الصحية و تدفق المعلومات وتوفرها بشكل دقيق وشامل وذلك من خلال </a:t>
            </a:r>
            <a:br>
              <a:rPr lang="ar-SA" sz="1600" dirty="0" smtClean="0"/>
            </a:b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153400" cy="4801314"/>
          </a:xfrm>
          <a:prstGeom prst="rect">
            <a:avLst/>
          </a:prstGeom>
        </p:spPr>
        <p:txBody>
          <a:bodyPr wrap="square">
            <a:spAutoFit/>
          </a:bodyPr>
          <a:lstStyle/>
          <a:p>
            <a:pPr algn="r" rtl="1"/>
            <a:r>
              <a:rPr lang="ar-SA" dirty="0" smtClean="0"/>
              <a:t/>
            </a:r>
            <a:br>
              <a:rPr lang="ar-SA" dirty="0" smtClean="0"/>
            </a:br>
            <a:r>
              <a:rPr lang="ar-SA" dirty="0" smtClean="0"/>
              <a:t>• بناء و تطوير نظام المعلومات الصحي الالكتروني للمستشفيات الذي تتكامل و تعمل فيه إدارات المستشفى الواحدة مع بعضها من اجل تقديم خدمات صحية متميزة و يمثل السجل الصحي الإلكتروني في هذا النظام نقطة التقاء الادارات الطبية . </a:t>
            </a:r>
            <a:br>
              <a:rPr lang="ar-SA" dirty="0" smtClean="0"/>
            </a:br>
            <a:r>
              <a:rPr lang="ar-SA" dirty="0" smtClean="0"/>
              <a:t>• بناء نظام المعلومات الصحية لوزارات الصحة لمعالجة وادارة المعلومات الصحية و الادارية ودعم اتخاز القرار , و بناء وتطوير نظام الاشراف الصحي و المعلومات الصحية.</a:t>
            </a:r>
            <a:br>
              <a:rPr lang="ar-SA" dirty="0" smtClean="0"/>
            </a:br>
            <a:r>
              <a:rPr lang="ar-SA" dirty="0" smtClean="0"/>
              <a:t>• انشاء السجل الصحي الالكتروني الذي يتم فيه حفظ المعلومات الصحية الخاصة للمواطن و حفظ كل ما يقدم من خدمات طبية وصيدلية وأشعة ومعملية وغيرها له .</a:t>
            </a:r>
            <a:br>
              <a:rPr lang="ar-SA" dirty="0" smtClean="0"/>
            </a:br>
            <a:r>
              <a:rPr lang="ar-SA" dirty="0" smtClean="0"/>
              <a:t>• تطوير و بناء نظام المعايير والترميز الموحد وتطوير بروتكولات التواصل من اجل تبادل المعلومات والرسائل بين مؤسسات العمل الصحي و شركات التامين و تقديم الخدمات الكترونيا. </a:t>
            </a:r>
            <a:br>
              <a:rPr lang="ar-SA" dirty="0" smtClean="0"/>
            </a:br>
            <a:r>
              <a:rPr lang="ar-SA" dirty="0" smtClean="0"/>
              <a:t>• تطوير صفحة بوابة الصحة الالكترونة .</a:t>
            </a:r>
            <a:br>
              <a:rPr lang="ar-SA" dirty="0" smtClean="0"/>
            </a:br>
            <a:r>
              <a:rPr lang="ar-SA" dirty="0" smtClean="0"/>
              <a:t>• تدريب الكوادر البشرية في قطاع الصحة لاستخدام الانظمة المعلوماتية الصحية وانشاء مراكز الدعم والتطوير. </a:t>
            </a:r>
            <a:br>
              <a:rPr lang="ar-SA" dirty="0" smtClean="0"/>
            </a:br>
            <a:r>
              <a:rPr lang="ar-SA" dirty="0" smtClean="0"/>
              <a:t>• الجهات المستفيدة من المشروع: وزارة الصحة الاتحادية ، وزارات الصحة الولائية، المستشفيات و المراكز الصحية </a:t>
            </a:r>
            <a:br>
              <a:rPr lang="ar-SA" dirty="0" smtClean="0"/>
            </a:br>
            <a:r>
              <a:rPr lang="ar-SA" dirty="0" smtClean="0"/>
              <a:t>• و الاستفادة تشمل شركات التامين ، المواطن و الباحث.</a:t>
            </a:r>
            <a:br>
              <a:rPr lang="ar-SA"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52400" y="1"/>
            <a:ext cx="8686800"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chemeClr val="tx1"/>
                </a:solidFill>
                <a:effectLst/>
                <a:latin typeface="Arial" pitchFamily="34" charset="0"/>
                <a:cs typeface="Arial" pitchFamily="34" charset="0"/>
                <a:hlinkClick r:id="rId2" tooltip="الوصلة الدائمة لـترتيب الدول العربية في تقرير مؤشر الأمم المتحدة للحكومة الإلكترونية لعام 2010"/>
              </a:rPr>
              <a:t>ترتيب الدول العربية في تقرير مؤشر الأمم المتحدة للحكومة الإلكترونية لعام 2010</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دول عربية تقدمت</a:t>
            </a:r>
            <a:r>
              <a:rPr kumimoji="0" lang="en-US" sz="1800" b="1" i="0" u="none" strike="noStrike" cap="none" normalizeH="0" baseline="0" dirty="0" smtClean="0">
                <a:ln>
                  <a:noFill/>
                </a:ln>
                <a:solidFill>
                  <a:schemeClr val="tx1"/>
                </a:solidFill>
                <a:effectLst/>
                <a:latin typeface="Arial" pitchFamily="34" charset="0"/>
                <a:cs typeface="Arial" pitchFamily="34" charset="0"/>
              </a:rPr>
              <a:t>:</a:t>
            </a:r>
            <a:br>
              <a:rPr kumimoji="0" lang="en-US" sz="1800" b="1" i="0" u="none" strike="noStrike" cap="none" normalizeH="0" baseline="0" dirty="0" smtClean="0">
                <a:ln>
                  <a:noFill/>
                </a:ln>
                <a:solidFill>
                  <a:schemeClr val="tx1"/>
                </a:solidFill>
                <a:effectLst/>
                <a:latin typeface="Arial" pitchFamily="34" charset="0"/>
                <a:cs typeface="Arial" pitchFamily="34" charset="0"/>
              </a:rPr>
            </a:br>
            <a:r>
              <a:rPr kumimoji="0" lang="ar-SA" sz="1800" b="0" i="0" u="none" strike="noStrike" cap="none" normalizeH="0" baseline="0" dirty="0" smtClean="0">
                <a:ln>
                  <a:noFill/>
                </a:ln>
                <a:solidFill>
                  <a:schemeClr val="tx1"/>
                </a:solidFill>
                <a:effectLst/>
                <a:latin typeface="Arial" pitchFamily="34" charset="0"/>
                <a:cs typeface="Arial" pitchFamily="34" charset="0"/>
              </a:rPr>
              <a:t>البحرين (تقدم كبير)- الكويت (ما بغينا)- السعودية – تونس (تقدم كبير) – عمان – ليبيا – المغرب – العراق – السودان – موريتانيا</a:t>
            </a:r>
            <a:r>
              <a:rPr kumimoji="0" lang="en-US" sz="1800" b="0" i="0" u="none" strike="noStrike" cap="none" normalizeH="0" baseline="0" dirty="0" smtClean="0">
                <a:ln>
                  <a:noFill/>
                </a:ln>
                <a:solidFill>
                  <a:schemeClr val="tx1"/>
                </a:solidFill>
                <a:effectLst/>
                <a:latin typeface="Arial" pitchFamily="34" charset="0"/>
                <a:cs typeface="Arial" pitchFamily="34" charset="0"/>
                <a:hlinkClick r:id="rId3"/>
              </a:rPr>
              <a:t>.</a:t>
            </a:r>
          </a:p>
        </p:txBody>
      </p:sp>
      <p:pic>
        <p:nvPicPr>
          <p:cNvPr id="35842" name="Picture 2" descr="http://kuwait10.files.wordpress.com/2010/01/e_gov_2010.jpg?w=488&amp;h=566">
            <a:hlinkClick r:id="rId3"/>
          </p:cNvPr>
          <p:cNvPicPr>
            <a:picLocks noChangeAspect="1" noChangeArrowheads="1"/>
          </p:cNvPicPr>
          <p:nvPr/>
        </p:nvPicPr>
        <p:blipFill>
          <a:blip r:embed="rId4"/>
          <a:srcRect/>
          <a:stretch>
            <a:fillRect/>
          </a:stretch>
        </p:blipFill>
        <p:spPr bwMode="auto">
          <a:xfrm>
            <a:off x="1676400" y="990600"/>
            <a:ext cx="4648200" cy="5467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6463308"/>
          </a:xfrm>
          <a:prstGeom prst="rect">
            <a:avLst/>
          </a:prstGeom>
          <a:noFill/>
        </p:spPr>
        <p:txBody>
          <a:bodyPr wrap="square" rtlCol="0">
            <a:spAutoFit/>
          </a:bodyPr>
          <a:lstStyle/>
          <a:p>
            <a:pPr algn="r" rtl="1">
              <a:lnSpc>
                <a:spcPct val="150000"/>
              </a:lnSpc>
            </a:pPr>
            <a:r>
              <a:rPr lang="ar-SA" sz="2400" dirty="0" smtClean="0">
                <a:solidFill>
                  <a:srgbClr val="0070C0"/>
                </a:solidFill>
              </a:rPr>
              <a:t>تحتوى الورقة على (5) محاور:-</a:t>
            </a:r>
          </a:p>
          <a:p>
            <a:pPr algn="r" rtl="1">
              <a:lnSpc>
                <a:spcPct val="150000"/>
              </a:lnSpc>
            </a:pPr>
            <a:r>
              <a:rPr lang="ar-SA" sz="2000" b="1" dirty="0" smtClean="0">
                <a:solidFill>
                  <a:srgbClr val="FF0000"/>
                </a:solidFill>
                <a:cs typeface="+mj-cs"/>
              </a:rPr>
              <a:t>المحور الأول </a:t>
            </a:r>
            <a:r>
              <a:rPr lang="ar-SA" sz="2000" b="1" dirty="0" smtClean="0">
                <a:cs typeface="+mj-cs"/>
              </a:rPr>
              <a:t>: تحديات وواقع المرأة العربية في ظل ثورة المعلومات والاتصالات</a:t>
            </a:r>
            <a:r>
              <a:rPr lang="en-US" sz="2000" b="1" dirty="0" smtClean="0">
                <a:cs typeface="+mj-cs"/>
              </a:rPr>
              <a:t>.</a:t>
            </a:r>
            <a:endParaRPr lang="ar-SA" sz="2000" b="1" dirty="0" smtClean="0">
              <a:cs typeface="+mj-cs"/>
            </a:endParaRPr>
          </a:p>
          <a:p>
            <a:pPr algn="r" rtl="1">
              <a:lnSpc>
                <a:spcPct val="150000"/>
              </a:lnSpc>
            </a:pPr>
            <a:endParaRPr lang="ar-SA" dirty="0" smtClean="0"/>
          </a:p>
          <a:p>
            <a:pPr algn="r" rtl="1">
              <a:lnSpc>
                <a:spcPct val="150000"/>
              </a:lnSpc>
            </a:pPr>
            <a:r>
              <a:rPr lang="ar-SA" sz="2000" b="1" dirty="0" smtClean="0">
                <a:solidFill>
                  <a:srgbClr val="FF0000"/>
                </a:solidFill>
                <a:cs typeface="+mj-cs"/>
              </a:rPr>
              <a:t>المحور الثاني  : </a:t>
            </a:r>
            <a:r>
              <a:rPr lang="ar-SA" sz="2000" b="1" dirty="0" smtClean="0">
                <a:cs typeface="+mj-cs"/>
              </a:rPr>
              <a:t>جهود بناء قدرات المرأة السودانية ودور تكنولوجيا المعلومات والاتصالات</a:t>
            </a:r>
            <a:r>
              <a:rPr lang="en-US" sz="2000" b="1" dirty="0" smtClean="0">
                <a:cs typeface="+mj-cs"/>
              </a:rPr>
              <a:t>.</a:t>
            </a:r>
            <a:endParaRPr lang="ar-SA" sz="2000" b="1" dirty="0" smtClean="0">
              <a:cs typeface="+mj-cs"/>
            </a:endParaRPr>
          </a:p>
          <a:p>
            <a:pPr algn="r" rtl="1">
              <a:lnSpc>
                <a:spcPct val="150000"/>
              </a:lnSpc>
            </a:pPr>
            <a:endParaRPr lang="ar-SA" sz="2000" b="1" dirty="0" smtClean="0">
              <a:cs typeface="+mj-cs"/>
            </a:endParaRPr>
          </a:p>
          <a:p>
            <a:pPr algn="r" rtl="1">
              <a:lnSpc>
                <a:spcPct val="150000"/>
              </a:lnSpc>
            </a:pPr>
            <a:r>
              <a:rPr lang="en-US" sz="2000" b="1" dirty="0" smtClean="0">
                <a:cs typeface="+mj-cs"/>
              </a:rPr>
              <a:t> </a:t>
            </a:r>
            <a:r>
              <a:rPr lang="ar-SA" sz="2000" b="1" dirty="0" smtClean="0">
                <a:solidFill>
                  <a:srgbClr val="FF0000"/>
                </a:solidFill>
                <a:cs typeface="+mj-cs"/>
              </a:rPr>
              <a:t>المحور الثالث : </a:t>
            </a:r>
            <a:r>
              <a:rPr lang="ar-SA" sz="2000" b="1" dirty="0" smtClean="0">
                <a:cs typeface="+mj-cs"/>
              </a:rPr>
              <a:t>التحديات التي تواجه المرأة السودانية في طريق الاستفادة من تكنولوجيا المعلومات والاتصالات</a:t>
            </a:r>
            <a:r>
              <a:rPr lang="en-US" sz="2000" b="1" dirty="0" smtClean="0">
                <a:cs typeface="+mj-cs"/>
              </a:rPr>
              <a:t>.</a:t>
            </a:r>
            <a:endParaRPr lang="ar-SA" sz="2000" b="1" dirty="0" smtClean="0">
              <a:cs typeface="+mj-cs"/>
            </a:endParaRPr>
          </a:p>
          <a:p>
            <a:pPr algn="r" rtl="1">
              <a:lnSpc>
                <a:spcPct val="150000"/>
              </a:lnSpc>
            </a:pPr>
            <a:endParaRPr lang="ar-SA" sz="2000" b="1" dirty="0" smtClean="0">
              <a:cs typeface="+mj-cs"/>
            </a:endParaRPr>
          </a:p>
          <a:p>
            <a:pPr algn="r" rtl="1">
              <a:lnSpc>
                <a:spcPct val="150000"/>
              </a:lnSpc>
            </a:pPr>
            <a:r>
              <a:rPr lang="en-US" sz="2000" b="1" dirty="0" smtClean="0">
                <a:solidFill>
                  <a:srgbClr val="FF0000"/>
                </a:solidFill>
                <a:cs typeface="+mj-cs"/>
              </a:rPr>
              <a:t> </a:t>
            </a:r>
            <a:r>
              <a:rPr lang="ar-SA" sz="2000" b="1" dirty="0" smtClean="0">
                <a:solidFill>
                  <a:srgbClr val="FF0000"/>
                </a:solidFill>
                <a:cs typeface="+mj-cs"/>
              </a:rPr>
              <a:t>المحور الرابع : </a:t>
            </a:r>
            <a:r>
              <a:rPr lang="ar-SA" sz="2000" b="1" dirty="0" smtClean="0">
                <a:cs typeface="+mj-cs"/>
              </a:rPr>
              <a:t>آفاق الحلول</a:t>
            </a:r>
            <a:r>
              <a:rPr lang="en-US" sz="2000" b="1" dirty="0" smtClean="0">
                <a:cs typeface="+mj-cs"/>
              </a:rPr>
              <a:t>.</a:t>
            </a:r>
            <a:endParaRPr lang="ar-SA" sz="2000" b="1" dirty="0" smtClean="0">
              <a:cs typeface="+mj-cs"/>
            </a:endParaRPr>
          </a:p>
          <a:p>
            <a:pPr algn="r" rtl="1">
              <a:lnSpc>
                <a:spcPct val="150000"/>
              </a:lnSpc>
            </a:pPr>
            <a:endParaRPr lang="ar-SA" sz="2000" b="1" dirty="0" smtClean="0">
              <a:cs typeface="+mj-cs"/>
            </a:endParaRPr>
          </a:p>
          <a:p>
            <a:pPr algn="r" rtl="1">
              <a:lnSpc>
                <a:spcPct val="150000"/>
              </a:lnSpc>
            </a:pPr>
            <a:r>
              <a:rPr lang="ar-SA" sz="2000" b="1" dirty="0" smtClean="0">
                <a:solidFill>
                  <a:srgbClr val="FF0000"/>
                </a:solidFill>
                <a:cs typeface="+mj-cs"/>
              </a:rPr>
              <a:t>المحور الخامس: </a:t>
            </a:r>
            <a:r>
              <a:rPr lang="ar-SA" sz="2000" b="1" dirty="0" smtClean="0">
                <a:cs typeface="+mj-cs"/>
              </a:rPr>
              <a:t>( التوصيات) </a:t>
            </a:r>
            <a:r>
              <a:rPr lang="en-US" sz="2000" b="1" dirty="0" smtClean="0">
                <a:cs typeface="+mj-cs"/>
              </a:rPr>
              <a:t>.</a:t>
            </a:r>
            <a:endParaRPr lang="ar-SA" sz="2000" b="1" dirty="0" smtClean="0">
              <a:cs typeface="+mj-cs"/>
            </a:endParaRPr>
          </a:p>
          <a:p>
            <a:pPr algn="r" rtl="1">
              <a:lnSpc>
                <a:spcPct val="150000"/>
              </a:lnSpc>
            </a:pPr>
            <a:endParaRPr lang="en-US" dirty="0" smtClean="0"/>
          </a:p>
          <a:p>
            <a:pPr algn="r" rtl="1">
              <a:lnSpc>
                <a:spcPct val="150000"/>
              </a:lnSpc>
            </a:pPr>
            <a:endParaRPr lang="ar-SA" dirty="0" smtClean="0"/>
          </a:p>
          <a:p>
            <a:pPr algn="r" rtl="1">
              <a:lnSpc>
                <a:spcPct val="150000"/>
              </a:lnSpc>
            </a:pPr>
            <a:endParaRPr lang="ar-SA" dirty="0" smtClean="0"/>
          </a:p>
        </p:txBody>
      </p:sp>
      <p:pic>
        <p:nvPicPr>
          <p:cNvPr id="3" name="Picture 2"/>
          <p:cNvPicPr>
            <a:picLocks noChangeAspect="1" noChangeArrowheads="1"/>
          </p:cNvPicPr>
          <p:nvPr/>
        </p:nvPicPr>
        <p:blipFill>
          <a:blip r:embed="rId2"/>
          <a:srcRect/>
          <a:stretch>
            <a:fillRect/>
          </a:stretch>
        </p:blipFill>
        <p:spPr bwMode="auto">
          <a:xfrm>
            <a:off x="457200" y="685800"/>
            <a:ext cx="1371600" cy="91065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228600"/>
            <a:ext cx="8534400"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Estrangelo Edessa" pitchFamily="66"/>
                <a:ea typeface="Calibri" pitchFamily="34" charset="0"/>
                <a:cs typeface="Arial" pitchFamily="34" charset="0"/>
              </a:rPr>
              <a:t>المحور الخامس: ( </a:t>
            </a:r>
            <a:r>
              <a:rPr kumimoji="0" lang="ar-SA"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التو</a:t>
            </a:r>
            <a:r>
              <a:rPr kumimoji="0" lang="ar-SA" b="1" i="0" u="none" strike="noStrike" cap="none" normalizeH="0" baseline="0" dirty="0" smtClean="0">
                <a:ln>
                  <a:noFill/>
                </a:ln>
                <a:solidFill>
                  <a:srgbClr val="FF0000"/>
                </a:solidFill>
                <a:effectLst/>
                <a:latin typeface="Estrangelo Edessa" pitchFamily="66"/>
                <a:ea typeface="Calibri" pitchFamily="34" charset="0"/>
                <a:cs typeface="Arial" pitchFamily="34" charset="0"/>
              </a:rPr>
              <a:t>صيات) </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خرجت الورقة بعدد من التوصيات المهمة الخاصة بتعزيز قدرات المرأة التنافسية ،دور تكنولوجيا المعلومات والاتصالات في ذلك وجاءت هذه التوصيات نتيجة للتقصي والبحث بينما هنالك توصيات صدرت عن مؤتمرات ولقاءات سابقة تمت بخصوص قضايا المعلوماتية والاتصالات في الوطن العربي وأوردنا بعضها نظراً لأهميتها وأنها لازالت قيد التنفيذ.</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1/ تعزيز الشراكات العربية في مجال تبادل المعلومات والخبرات  والمحتوى الخاص بالمرأة وعمل شبكة معلومات عربية ذات محتوى متكامل.</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2/العمل على دعم التشريعات والقوانين التي تساهم في تزايد مكانة المرأة ودورها المتعاظم في المجتمع في المجالات السياسية ، الاقتصادية والاجتماعية.</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3/ القضاء كليا على أمية المرأة العربية أبجديا  وتقنياً.</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4/رفع الوعي المجتمعي العام ككل بأهمية دور المرأة في المجتمع وضرورة إشراكها في عملية البناء والتمنية الشاملة ، فهي شريك رئيسي في ذلك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5/المشاركة العربية المستثمرة والحضور الدائم في الفعاليات والمؤتمرات  العالمية الخاصة بالمعلوماتية وضرورة الاستفادة الكاملة من ما تقدمه من مساعدات لمواكبة تسارع ثورة المعلومات والاتصالات التي تنتظم العالم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6/تعزيز البنية المعلوماتية الوطنية ودعمها فنياً ومادياً وتوفير التدريب وخدمة المعلومات والاتصالات لكل مواطن بأيسر الطرق وأسرعها وأرخصها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7/بناء الاستقرار والسلام في مناطق النزاعات ، وإمداد  مناطق الريف  والقرى النائية بخدمات الاتصالات و المعلومات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rPr>
              <a:t>8/ إطلاق مبادرات جديدة وتكثيف المؤتمرات والفعاليات الإقليمية للتفاكر والتشاور المستمر حول قضايا المرأة في ظل ثورة المعلومات والاتصالات وتبنى شعار (مجتمع معلوماتي ومعرفي تقوده المرأة).</a:t>
            </a:r>
            <a:endParaRPr kumimoji="0" lang="en-US" sz="1400" b="1" i="0" u="none" strike="noStrike" cap="none" normalizeH="0" baseline="0" dirty="0" smtClean="0">
              <a:ln>
                <a:noFill/>
              </a:ln>
              <a:solidFill>
                <a:schemeClr val="tx1"/>
              </a:solidFill>
              <a:effectLst/>
              <a:latin typeface="Estrangelo Edessa" pitchFamily="66"/>
              <a:ea typeface="Calibri"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endParaRPr lang="en-US" sz="1400" b="1" dirty="0" smtClean="0">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4" name="Picture 2"/>
          <p:cNvPicPr>
            <a:picLocks noChangeAspect="1" noChangeArrowheads="1"/>
          </p:cNvPicPr>
          <p:nvPr/>
        </p:nvPicPr>
        <p:blipFill>
          <a:blip r:embed="rId3"/>
          <a:srcRect/>
          <a:stretch>
            <a:fillRect/>
          </a:stretch>
        </p:blipFill>
        <p:spPr bwMode="auto">
          <a:xfrm>
            <a:off x="228600" y="5486400"/>
            <a:ext cx="1660358" cy="1371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590800"/>
            <a:ext cx="7772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وَقُلِ اعْمَلُوا فَسَيَرَى اللَّهُ عَمَلَكُمْ وَرَسُولُهُ وَالْمُؤْمِنُونَ وَسَتُرَدُّونَ إِلَى عَالِمِ الْغَيْبِ وَالشَّهَادَةِ فَيُنَبِّئُكُمْ بِمَا كُنْتُمْ تَعْمَلُونَ) (التوبة:105)</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5800" y="685800"/>
            <a:ext cx="80772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i="0" u="sng" strike="noStrike" cap="none" normalizeH="0" baseline="0" dirty="0" smtClean="0">
                <a:ln>
                  <a:noFill/>
                </a:ln>
                <a:solidFill>
                  <a:srgbClr val="FF0000"/>
                </a:solidFill>
                <a:effectLst/>
                <a:latin typeface="Calibri" pitchFamily="34" charset="0"/>
                <a:ea typeface="Calibri" pitchFamily="34" charset="0"/>
                <a:cs typeface="Arial" pitchFamily="34" charset="0"/>
              </a:rPr>
              <a:t>المراة العربية في ظل ثورة المعلومات :- الواقع التحديات</a:t>
            </a:r>
            <a:r>
              <a:rPr kumimoji="0" lang="en-US" sz="2000" i="0" u="sng" strike="noStrike" cap="none" normalizeH="0" baseline="0" dirty="0" smtClean="0">
                <a:ln>
                  <a:noFill/>
                </a:ln>
                <a:solidFill>
                  <a:srgbClr val="FF0000"/>
                </a:solidFill>
                <a:effectLst/>
                <a:latin typeface="Calibri" pitchFamily="34" charset="0"/>
                <a:ea typeface="Calibri" pitchFamily="34" charset="0"/>
                <a:cs typeface="Arial" pitchFamily="34" charset="0"/>
              </a:rPr>
              <a:t> :</a:t>
            </a:r>
            <a:endParaRPr kumimoji="0" lang="en-US" sz="2000"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تشكل القدرة المتزايدة لتكنولوجيا المعلومات والاتصالات التي انتظمت</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العالم باسره في مطلع سبعينيات القرن الماضي احد ابرز خصائص وسمات المجتمع الحالي ،الذي اصبح يعرف في مرحلة مابعد العولمة (مجتمع المعلومات والاتصالات ) ، من واقع دخول التقنية والتكنولوجيا وتعلقها في واقع الحياة بشكل كبيرا جدا ، واصبحت المعرفة المحرك الرئيسي</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للنم</a:t>
            </a:r>
            <a:r>
              <a:rPr lang="ar-KW" sz="1600" dirty="0" smtClean="0">
                <a:latin typeface="Calibri" pitchFamily="34" charset="0"/>
                <a:ea typeface="Calibri" pitchFamily="34" charset="0"/>
                <a:cs typeface="Arial" pitchFamily="34" charset="0"/>
              </a:rPr>
              <a:t>ؤ</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الاقتصادي والتنمية</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بصورة عامة ،وشكل الاقتصاد القائم</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علي المعرفه مايفوق ال7</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مجمل الناتج الاجمالي العالمي حسب ماتقدرة</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الامم المتحدة ، ويقدر ان تزيد هذه النسبة</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بصورة سريعة وكبيرة في غضون السنوات</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القادمة</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26" name="Picture 2"/>
          <p:cNvPicPr>
            <a:picLocks noChangeAspect="1" noChangeArrowheads="1"/>
          </p:cNvPicPr>
          <p:nvPr/>
        </p:nvPicPr>
        <p:blipFill>
          <a:blip r:embed="rId2"/>
          <a:srcRect/>
          <a:stretch>
            <a:fillRect/>
          </a:stretch>
        </p:blipFill>
        <p:spPr bwMode="auto">
          <a:xfrm>
            <a:off x="1828800" y="4191000"/>
            <a:ext cx="2362200" cy="1524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369888" y="-1458913"/>
          <a:ext cx="8075612" cy="8239126"/>
        </p:xfrm>
        <a:graphic>
          <a:graphicData uri="http://schemas.openxmlformats.org/presentationml/2006/ole">
            <mc:AlternateContent xmlns:mc="http://schemas.openxmlformats.org/markup-compatibility/2006">
              <mc:Choice xmlns:v="urn:schemas-microsoft-com:vml" Requires="v">
                <p:oleObj spid="_x0000_s26627" name="Document" r:id="rId4" imgW="6005218" imgH="6127958" progId="Word.Document.12">
                  <p:embed/>
                </p:oleObj>
              </mc:Choice>
              <mc:Fallback>
                <p:oleObj name="Document" r:id="rId4" imgW="6005218" imgH="612795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88" y="-1458913"/>
                        <a:ext cx="8075612" cy="823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57200" y="152400"/>
            <a:ext cx="8458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1600" b="0" i="0" u="sng" strike="noStrike" cap="none" normalizeH="0" baseline="0" dirty="0" smtClean="0">
                <a:ln>
                  <a:noFill/>
                </a:ln>
                <a:solidFill>
                  <a:srgbClr val="FF0000"/>
                </a:solidFill>
                <a:effectLst/>
                <a:latin typeface="Calibri" pitchFamily="34" charset="0"/>
                <a:ea typeface="Calibri" pitchFamily="34" charset="0"/>
                <a:cs typeface="Arial" pitchFamily="34" charset="0"/>
              </a:rPr>
              <a:t>واقع التعليم للمرأة العربية</a:t>
            </a:r>
            <a:endParaRPr kumimoji="0" lang="en-US" sz="1600" b="0"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ترتفع نسبة الامية في اوساط النساء العربيات بدرجة مخيفة حيث تعاني المرأة في الدول العربية بسبب التقاليد احيانا وبسبب الفقر والحاجة وعدم انتشار المدارس والمؤسسات التعليمية في المناطق الريفية</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تدني مستوي التعليم وضعف التدريب اثر علي امكانيات المراة العربية الادارية والفنية اللازمة لادارة المشاريع المساهمة في النشاط القتصادي بصورة عامة ،كما ان ذلك اثر علي قدرتها علي استثمار الموراد المختلفة وعدم هدرها .نسب الامية في الوطن العربي ترتفع جدا في العراق حيث سجلت 77% في عام 2002 ،تليها اليمن بنسبة تبلغ 76% ثم المغرب بنسبة 65% وتقع الاردن في الجدول ادناه</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سلم القائمة من حيث نسبة الامية اذ تبلغ</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11.6% ،تليها قطر بنسبة 18</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graphicFrame>
        <p:nvGraphicFramePr>
          <p:cNvPr id="27650" name="Object 2"/>
          <p:cNvGraphicFramePr>
            <a:graphicFrameLocks noChangeAspect="1"/>
          </p:cNvGraphicFramePr>
          <p:nvPr/>
        </p:nvGraphicFramePr>
        <p:xfrm>
          <a:off x="838200" y="2819400"/>
          <a:ext cx="5257800" cy="3733800"/>
        </p:xfrm>
        <a:graphic>
          <a:graphicData uri="http://schemas.openxmlformats.org/presentationml/2006/ole">
            <mc:AlternateContent xmlns:mc="http://schemas.openxmlformats.org/markup-compatibility/2006">
              <mc:Choice xmlns:v="urn:schemas-microsoft-com:vml" Requires="v">
                <p:oleObj spid="_x0000_s27651" name="Document" r:id="rId4" imgW="5969412" imgH="4661634" progId="Word.Document.12">
                  <p:embed/>
                </p:oleObj>
              </mc:Choice>
              <mc:Fallback>
                <p:oleObj name="Document" r:id="rId4" imgW="5969412" imgH="4661634"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819400"/>
                        <a:ext cx="5257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51" name="Picture 3"/>
          <p:cNvPicPr>
            <a:picLocks noChangeAspect="1" noChangeArrowheads="1"/>
          </p:cNvPicPr>
          <p:nvPr/>
        </p:nvPicPr>
        <p:blipFill>
          <a:blip r:embed="rId6"/>
          <a:srcRect/>
          <a:stretch>
            <a:fillRect/>
          </a:stretch>
        </p:blipFill>
        <p:spPr bwMode="auto">
          <a:xfrm>
            <a:off x="457200" y="4876800"/>
            <a:ext cx="1642938" cy="1628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524000" y="228600"/>
            <a:ext cx="7239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ar-SA" sz="1600" b="0" i="0" u="sng" strike="noStrike" cap="none" normalizeH="0" baseline="0" dirty="0" smtClean="0">
                <a:ln>
                  <a:noFill/>
                </a:ln>
                <a:solidFill>
                  <a:srgbClr val="FF0000"/>
                </a:solidFill>
                <a:effectLst/>
                <a:latin typeface="Calibri" pitchFamily="34" charset="0"/>
                <a:ea typeface="Calibri" pitchFamily="34" charset="0"/>
                <a:cs typeface="+mj-cs"/>
              </a:rPr>
              <a:t>مساهمة تكنولجيا المعلومات والاتصالات فى رفع قدرات المراة العربية</a:t>
            </a:r>
            <a:r>
              <a:rPr kumimoji="0" lang="en-US" sz="1600" b="0" i="0" u="sng"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بحسب </a:t>
            </a:r>
            <a:r>
              <a:rPr lang="ar-KW" sz="1600" dirty="0" err="1" smtClean="0">
                <a:latin typeface="Calibri" pitchFamily="34" charset="0"/>
                <a:ea typeface="Calibri" pitchFamily="34" charset="0"/>
                <a:cs typeface="Arial" pitchFamily="34" charset="0"/>
              </a:rPr>
              <a:t>ماورد</a:t>
            </a:r>
            <a:r>
              <a:rPr lang="ar-KW" sz="1600" dirty="0" smtClean="0">
                <a:latin typeface="Calibri" pitchFamily="34" charset="0"/>
                <a:ea typeface="Calibri" pitchFamily="34" charset="0"/>
                <a:cs typeface="Arial" pitchFamily="34" charset="0"/>
              </a:rPr>
              <a:t> </a:t>
            </a:r>
            <a:r>
              <a:rPr lang="ar-KW" sz="1600" dirty="0" err="1" smtClean="0">
                <a:latin typeface="Calibri" pitchFamily="34" charset="0"/>
                <a:ea typeface="Calibri" pitchFamily="34" charset="0"/>
                <a:cs typeface="Arial" pitchFamily="34" charset="0"/>
              </a:rPr>
              <a:t>فى</a:t>
            </a:r>
            <a:r>
              <a:rPr lang="ar-KW" sz="1600" dirty="0" smtClean="0">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الاتحاد الدولى للاتصالات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ITU</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فان الطلب يتزايد على تكنولجيا الاتصالات والمعلومات لتحقيق الاهداف الانمائية للالفية , حيث يمكن ان توفر  تكنولوجيا المعلومات والاتصالات فرصا معززة لادرار الدخل ومكافحة الفقر والجوع وسؤ الصحة  والامية حيث يعيش نصف سكان العالم فى مناطق ريفية , وسكان الوطن العربى البالغ عددهم 359مليون نسمة بنسبة ينطبق عليها تحدى اقامة شركات عالمية من اجل التنمية المستدامة  باستخدام قوة تكنولوجيا  المعلومات والاتصالات  ولابد ,صف ولابد من الشرائح المهمة فى المجتمع العربى ان تلعب دورها الطليعى  فى احسان استخدام التكنلوجيا والاتصالات لرفع القدرات التنافسية فى هذا السوق والافق المفتوح.</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4" name="Picture 2"/>
          <p:cNvPicPr>
            <a:picLocks noChangeAspect="1" noChangeArrowheads="1"/>
          </p:cNvPicPr>
          <p:nvPr/>
        </p:nvPicPr>
        <p:blipFill>
          <a:blip r:embed="rId2"/>
          <a:srcRect/>
          <a:stretch>
            <a:fillRect/>
          </a:stretch>
        </p:blipFill>
        <p:spPr bwMode="auto">
          <a:xfrm>
            <a:off x="762000" y="4114800"/>
            <a:ext cx="2975264" cy="19539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152400"/>
            <a:ext cx="2276475" cy="2276475"/>
          </a:xfrm>
          <a:prstGeom prst="rect">
            <a:avLst/>
          </a:prstGeom>
          <a:ln>
            <a:noFill/>
          </a:ln>
          <a:effectLst>
            <a:softEdge rad="112500"/>
          </a:effectLst>
        </p:spPr>
      </p:pic>
      <p:sp>
        <p:nvSpPr>
          <p:cNvPr id="5121" name="Rectangle 1"/>
          <p:cNvSpPr>
            <a:spLocks noChangeArrowheads="1"/>
          </p:cNvSpPr>
          <p:nvPr/>
        </p:nvSpPr>
        <p:spPr bwMode="auto">
          <a:xfrm>
            <a:off x="228600" y="304800"/>
            <a:ext cx="8534400" cy="53091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Hesham Bold"/>
                <a:ea typeface="Calibri" pitchFamily="34" charset="0"/>
                <a:cs typeface="+mj-cs"/>
              </a:rPr>
              <a:t>المحور الثاني: جهود بناء قدرات المرأة السودانية ودور تكنولوجيا المعلومات والاتصالات:</a:t>
            </a:r>
            <a:endParaRPr kumimoji="0" lang="en-US" b="1" i="0" u="none" strike="noStrike" cap="none" normalizeH="0" baseline="0" dirty="0" smtClean="0">
              <a:ln>
                <a:noFill/>
              </a:ln>
              <a:solidFill>
                <a:srgbClr val="FF0000"/>
              </a:solidFill>
              <a:effectLst/>
              <a:latin typeface="Arial" pitchFamily="34" charset="0"/>
              <a:cs typeface="+mj-cs"/>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التطور التقني  والتكنولوجي في السودان, قد بدأ حديثا</a:t>
            </a: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mj-cs"/>
              </a:rPr>
              <a:t>ً </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في مطلع التسعينات من القرن الماضي, </a:t>
            </a:r>
            <a:endParaRPr kumimoji="0" lang="en-US" sz="16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البنية التشريعية والقانونية لتمكين المرأة يبشر بوضوح إعطا</a:t>
            </a: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mj-cs"/>
              </a:rPr>
              <a:t>ء </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المرأة فرص واسعة للمنافسة, كما أن خطط التنمية الشاملة في المجالات المختلفة تولى عنصر المرأة اهتماما</a:t>
            </a: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mj-cs"/>
              </a:rPr>
              <a:t> </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بالغا</a:t>
            </a: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mj-cs"/>
              </a:rPr>
              <a:t>ً</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a:t>
            </a:r>
            <a:endParaRPr kumimoji="0" lang="en-US" sz="16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المرأة في السودان استفادت من مشروعات التدريب ودفع القدرات في مجال ثقافة المعلومات الذي تنظمه الهيئات والمؤسسات ( الحكومية </a:t>
            </a:r>
            <a:r>
              <a:rPr kumimoji="0" lang="ar-KW" sz="1600" b="1" i="0" u="none" strike="noStrike" cap="none" normalizeH="0" baseline="0" dirty="0" err="1" smtClean="0">
                <a:ln>
                  <a:noFill/>
                </a:ln>
                <a:solidFill>
                  <a:schemeClr val="tx1"/>
                </a:solidFill>
                <a:effectLst/>
                <a:latin typeface="Estrangelo Edessa" pitchFamily="66"/>
                <a:ea typeface="Calibri" pitchFamily="34" charset="0"/>
                <a:cs typeface="+mj-cs"/>
              </a:rPr>
              <a:t>وا</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لغير حكومية وقطاع التعليم  ومحو الامية الحاسوبية.</a:t>
            </a:r>
            <a:endParaRPr kumimoji="0" lang="en-US" sz="16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خدمة الإنترنت والهاتف الجوال (بأسعار معقولة) ساهم</a:t>
            </a:r>
            <a:r>
              <a:rPr kumimoji="0" lang="ar-KW" sz="1600" b="1" i="0" u="none" strike="noStrike" cap="none" normalizeH="0" baseline="0" dirty="0" smtClean="0">
                <a:ln>
                  <a:noFill/>
                </a:ln>
                <a:solidFill>
                  <a:schemeClr val="tx1"/>
                </a:solidFill>
                <a:effectLst/>
                <a:latin typeface="Estrangelo Edessa" pitchFamily="66"/>
                <a:ea typeface="Calibri" pitchFamily="34" charset="0"/>
                <a:cs typeface="+mj-cs"/>
              </a:rPr>
              <a:t>ت</a:t>
            </a:r>
            <a:r>
              <a:rPr kumimoji="0" lang="ar-KW" sz="1600" b="1" i="0" u="none" strike="noStrike" cap="none" normalizeH="0" dirty="0" smtClean="0">
                <a:ln>
                  <a:noFill/>
                </a:ln>
                <a:solidFill>
                  <a:schemeClr val="tx1"/>
                </a:solidFill>
                <a:effectLst/>
                <a:latin typeface="Estrangelo Edessa" pitchFamily="66"/>
                <a:ea typeface="Calibri" pitchFamily="34" charset="0"/>
                <a:cs typeface="+mj-cs"/>
              </a:rPr>
              <a:t> </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بدرجة.طيبة في رفع وعي المرأة بقضاياها, والمحتوى الإلكتروني رغم ضعفه فهو من الإشرافات الجيدة في هذا الاتجاه.</a:t>
            </a:r>
            <a:endParaRPr kumimoji="0" lang="en-US" sz="16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الدولة تشجع تعليم الفتيات,إذ .تشير النسب إلى تفوق إعداد الطالبات على الطلاب في مرحلتي الثانوي والجامعة, وحتى مناطق الرحل فالدولة أنشئت المدارس, </a:t>
            </a:r>
            <a:r>
              <a:rPr kumimoji="0" lang="ar-SA" sz="1600" b="1" i="0" u="none" strike="noStrike" cap="none" normalizeH="0" baseline="0" dirty="0" smtClean="0">
                <a:ln>
                  <a:noFill/>
                </a:ln>
                <a:solidFill>
                  <a:schemeClr val="tx1"/>
                </a:solidFill>
                <a:effectLst/>
                <a:latin typeface="Calibri" pitchFamily="34" charset="0"/>
                <a:ea typeface="Calibri" pitchFamily="34" charset="0"/>
                <a:cs typeface="+mj-cs"/>
              </a:rPr>
              <a:t>وفتحت مدارس لمحو أمية الكبار</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 وزودت مدارس الأساس والثانوي بأجهزة الكمبيوتر والمعامل وجعلت مادة تدريس الحاسوب إلزامية في المنهج الدراسي.</a:t>
            </a:r>
            <a:endParaRPr kumimoji="0" lang="en-US" sz="1600" b="0" i="0" u="none" strike="noStrike" cap="none" normalizeH="0" baseline="0" dirty="0" smtClean="0">
              <a:ln>
                <a:noFill/>
              </a:ln>
              <a:solidFill>
                <a:schemeClr val="tx1"/>
              </a:solidFill>
              <a:effectLst/>
              <a:latin typeface="Arial" pitchFamily="34" charset="0"/>
              <a:cs typeface="+mj-cs"/>
            </a:endParaRPr>
          </a:p>
          <a:p>
            <a:pPr lvl="0" algn="justLow" rtl="1" eaLnBrk="0" fontAlgn="base" hangingPunct="0">
              <a:lnSpc>
                <a:spcPct val="150000"/>
              </a:lnSpc>
              <a:spcBef>
                <a:spcPct val="0"/>
              </a:spcBef>
              <a:spcAft>
                <a:spcPct val="0"/>
              </a:spcAft>
            </a:pPr>
            <a:r>
              <a:rPr lang="ar-SA" sz="1600" b="1" dirty="0" smtClean="0">
                <a:latin typeface="Estrangelo Edessa" pitchFamily="66"/>
                <a:ea typeface="Calibri" pitchFamily="34" charset="0"/>
                <a:cs typeface="+mj-cs"/>
              </a:rPr>
              <a:t>أبرز المشروعات الوطنية في السودان - </a:t>
            </a: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مشروع محو الامية الحاسوبية للعاملين بالدولة -  مشروع حاسوب لكل بيت </a:t>
            </a:r>
            <a:endParaRPr kumimoji="0" lang="en-US" sz="16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في قطاع الصحة, استفادت المرأة من مشروع الصحة الإلكترونية الذي تنفذه الدولة ضمن مشروعات الحكومة الالكترونية</a:t>
            </a:r>
            <a:endParaRPr kumimoji="0" lang="en-US" sz="16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chemeClr val="tx1"/>
                </a:solidFill>
                <a:effectLst/>
                <a:latin typeface="Estrangelo Edessa" pitchFamily="66"/>
                <a:ea typeface="Calibri" pitchFamily="34" charset="0"/>
                <a:cs typeface="+mj-cs"/>
              </a:rPr>
              <a:t>مشروعات ربط المستشفيات بكليات الطب عن طريق شبكة الجامعات .</a:t>
            </a:r>
            <a:endParaRPr kumimoji="0" lang="en-US" sz="16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762000" y="304800"/>
            <a:ext cx="8001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FF0000"/>
                </a:solidFill>
                <a:effectLst/>
                <a:latin typeface="Calibri" pitchFamily="34" charset="0"/>
                <a:ea typeface="Calibri" pitchFamily="34" charset="0"/>
                <a:cs typeface="+mj-cs"/>
              </a:rPr>
              <a:t>نمازج  مشروعات ومبادرات تم تنفيذها :-</a:t>
            </a:r>
            <a:endParaRPr kumimoji="0" lang="en-US" sz="2000" b="0" i="0" u="none" strike="noStrike" cap="none" normalizeH="0" baseline="0" dirty="0" smtClean="0">
              <a:ln>
                <a:noFill/>
              </a:ln>
              <a:solidFill>
                <a:srgbClr val="FF0000"/>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 مشروع حاسوب لكل بيت</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2/مشروع حوسبة المدارس</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3/ مشروع الحكومة الالكترونية والذى خطط له مجلس الوزراء  واشرفت علية وزارة الاتصالات  وتقانة المعلومات</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4/ مشروع شبكة معلومات الجامعات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5/ مشروع  انشاء مراكز الخدمة  الشاملة (مراكز النفاذ الشامل ) لكل ولايات السودان</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6/ مشروع  الشبكة المعرفية الذكية  ويقودة اتحاد الصارف ر ويضمن خدمة البطاقات الذكية  والصيرفة الالكترونية </a:t>
            </a: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ويضاف لهذا الجهد دوراً</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مهماً للمنظمات غير الحكومية التى تعمل فى مجال الاتصالات وتقانة المعلوما</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30722" name="Picture 2"/>
          <p:cNvPicPr>
            <a:picLocks noChangeAspect="1" noChangeArrowheads="1"/>
          </p:cNvPicPr>
          <p:nvPr/>
        </p:nvPicPr>
        <p:blipFill>
          <a:blip r:embed="rId2"/>
          <a:srcRect/>
          <a:stretch>
            <a:fillRect/>
          </a:stretch>
        </p:blipFill>
        <p:spPr bwMode="auto">
          <a:xfrm>
            <a:off x="7543800" y="4648200"/>
            <a:ext cx="1209675" cy="904875"/>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685800" y="4038600"/>
            <a:ext cx="1181100" cy="11334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57200" y="685800"/>
            <a:ext cx="838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Microsoft Sans Serif" pitchFamily="34" charset="0"/>
                <a:ea typeface="Calibri" pitchFamily="34" charset="0"/>
                <a:cs typeface="+mj-cs"/>
              </a:rPr>
              <a:t>فرص تمكين المرأة السودانية فى مجال تكنلوجيا المعلومات  والاتصالات:</a:t>
            </a:r>
            <a:endParaRPr kumimoji="0" lang="en-US" sz="1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mj-cs"/>
              </a:rPr>
              <a:t>تمثل المرأة السودانية حوالى 50% من عدد سكان السودان حوالى 33419625 مليون نسمة حسب آخر إحصاء  سكانى بالبلاد عام 2009م (*)وقد اولت الدولة اهتماما متعاظماً بشأن تمكين المرأة السودانية فى كافة المجالات ومنها مجال تكنلوجيا المعلومات والاتصالات وجاءت التشريعات والقوانين الخاصة بالمرأة معززة لمكانتها ومؤكدة  لدورها ، فقد نص دستور عام 2005م أل</a:t>
            </a:r>
            <a:r>
              <a:rPr kumimoji="0" lang="ar-KW" sz="1600" b="0" i="0" u="none" strike="noStrike" cap="none" normalizeH="0" baseline="0" dirty="0" smtClean="0">
                <a:ln>
                  <a:noFill/>
                </a:ln>
                <a:solidFill>
                  <a:schemeClr val="tx1"/>
                </a:solidFill>
                <a:effectLst/>
                <a:latin typeface="Calibri" pitchFamily="34" charset="0"/>
                <a:ea typeface="Calibri" pitchFamily="34" charset="0"/>
                <a:cs typeface="+mj-cs"/>
              </a:rPr>
              <a:t>ا</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mj-cs"/>
              </a:rPr>
              <a:t>نتق</a:t>
            </a:r>
            <a:r>
              <a:rPr kumimoji="0" lang="ar-KW" sz="1600" b="0" i="0" u="none" strike="noStrike" cap="none" normalizeH="0" baseline="0" dirty="0" smtClean="0">
                <a:ln>
                  <a:noFill/>
                </a:ln>
                <a:solidFill>
                  <a:schemeClr val="tx1"/>
                </a:solidFill>
                <a:effectLst/>
                <a:latin typeface="Calibri" pitchFamily="34" charset="0"/>
                <a:ea typeface="Calibri" pitchFamily="34" charset="0"/>
                <a:cs typeface="+mj-cs"/>
              </a:rPr>
              <a:t>ا</a:t>
            </a:r>
            <a:r>
              <a:rPr kumimoji="0" lang="ar-SA" sz="1600" b="0" i="0" u="none" strike="noStrike" cap="none" normalizeH="0" baseline="0" dirty="0" err="1" smtClean="0">
                <a:ln>
                  <a:noFill/>
                </a:ln>
                <a:solidFill>
                  <a:schemeClr val="tx1"/>
                </a:solidFill>
                <a:effectLst/>
                <a:latin typeface="Calibri" pitchFamily="34" charset="0"/>
                <a:ea typeface="Calibri" pitchFamily="34" charset="0"/>
                <a:cs typeface="+mj-cs"/>
              </a:rPr>
              <a:t>لى</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mj-cs"/>
              </a:rPr>
              <a:t> الباب الثانى المادة( 32 ) حقوق المرأة والطفل  </a:t>
            </a:r>
            <a:endParaRPr kumimoji="0" lang="en-US" sz="16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mj-cs"/>
              </a:rPr>
              <a:t>((تكفل الدولة للرجال والنساء الحق المتساوى فى التمتع بكل الحقوق  المدنية والسياسية والاجتماعية والثقافية والاقتصادية ، بما فيها الحق فى الاجر المتساوى للعمل والمزايا  الوظيفية الأخرى ))*</a:t>
            </a:r>
            <a:endParaRPr kumimoji="0" lang="ar-SA" sz="1600" b="0" i="0" u="none" strike="noStrike" cap="none" normalizeH="0" baseline="0" dirty="0" smtClean="0">
              <a:ln>
                <a:noFill/>
              </a:ln>
              <a:solidFill>
                <a:schemeClr val="tx1"/>
              </a:solidFill>
              <a:effectLst/>
              <a:latin typeface="Arial" pitchFamily="34" charset="0"/>
              <a:cs typeface="+mj-cs"/>
            </a:endParaRPr>
          </a:p>
        </p:txBody>
      </p:sp>
      <p:pic>
        <p:nvPicPr>
          <p:cNvPr id="31746" name="Picture 2"/>
          <p:cNvPicPr>
            <a:picLocks noChangeAspect="1" noChangeArrowheads="1"/>
          </p:cNvPicPr>
          <p:nvPr/>
        </p:nvPicPr>
        <p:blipFill>
          <a:blip r:embed="rId2"/>
          <a:srcRect/>
          <a:stretch>
            <a:fillRect/>
          </a:stretch>
        </p:blipFill>
        <p:spPr bwMode="auto">
          <a:xfrm>
            <a:off x="1219200" y="3581400"/>
            <a:ext cx="2438400" cy="2133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1690</Words>
  <Application>Microsoft Office PowerPoint</Application>
  <PresentationFormat>On-screen Show (4:3)</PresentationFormat>
  <Paragraphs>118</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Document</vt:lpstr>
      <vt:lpstr>بسم الله الرحمن الرحيم ورشة العمل الاقليمية حول دور تكنلوجيا المعلومات والاتصالات  فى  تمكين المراة  فى المنطقة العربية  الكويت من 5 الى 6 اكتوبر 2011م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ورشة العمل الاقليمية حول دور تكنلوجيا المعلومات والاتصالات  فى  تمكين المراة  فى المنطقة العربية  الكويت من 5 الى 6 اكتوبر 2011م</dc:title>
  <dc:creator>ismail</dc:creator>
  <cp:lastModifiedBy>Alaa Alnasralla</cp:lastModifiedBy>
  <cp:revision>125</cp:revision>
  <dcterms:created xsi:type="dcterms:W3CDTF">2011-09-19T05:14:41Z</dcterms:created>
  <dcterms:modified xsi:type="dcterms:W3CDTF">2011-10-04T13:07:55Z</dcterms:modified>
</cp:coreProperties>
</file>