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6" r:id="rId3"/>
    <p:sldId id="257" r:id="rId4"/>
    <p:sldId id="259" r:id="rId5"/>
    <p:sldId id="275" r:id="rId6"/>
    <p:sldId id="278" r:id="rId7"/>
    <p:sldId id="277" r:id="rId8"/>
    <p:sldId id="260" r:id="rId9"/>
    <p:sldId id="262" r:id="rId10"/>
    <p:sldId id="279" r:id="rId11"/>
    <p:sldId id="261" r:id="rId12"/>
    <p:sldId id="315" r:id="rId13"/>
    <p:sldId id="265" r:id="rId14"/>
  </p:sldIdLst>
  <p:sldSz cx="9144000" cy="6858000" type="screen4x3"/>
  <p:notesSz cx="6858000" cy="9777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7143" autoAdjust="0"/>
  </p:normalViewPr>
  <p:slideViewPr>
    <p:cSldViewPr>
      <p:cViewPr>
        <p:scale>
          <a:sx n="70" d="100"/>
          <a:sy n="70" d="100"/>
        </p:scale>
        <p:origin x="-51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6"/>
  <c:chart>
    <c:plotArea>
      <c:layout>
        <c:manualLayout>
          <c:layoutTarget val="inner"/>
          <c:xMode val="edge"/>
          <c:yMode val="edge"/>
          <c:x val="9.1915984737073547E-2"/>
          <c:y val="3.877070542020214E-2"/>
          <c:w val="0.88251691953132716"/>
          <c:h val="0.68047485437990085"/>
        </c:manualLayout>
      </c:layout>
      <c:barChart>
        <c:barDir val="col"/>
        <c:grouping val="clustered"/>
        <c:ser>
          <c:idx val="0"/>
          <c:order val="0"/>
          <c:tx>
            <c:strRef>
              <c:f>Sheet1!$B$1:$B$2</c:f>
              <c:strCache>
                <c:ptCount val="1"/>
                <c:pt idx="0">
                  <c:v>Jun.  MWh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Sheet1!$A$3:$A$8</c:f>
              <c:strCache>
                <c:ptCount val="6"/>
                <c:pt idx="0">
                  <c:v>Government</c:v>
                </c:pt>
                <c:pt idx="1">
                  <c:v>Hotel</c:v>
                </c:pt>
                <c:pt idx="2">
                  <c:v>Bank</c:v>
                </c:pt>
                <c:pt idx="3">
                  <c:v>University</c:v>
                </c:pt>
                <c:pt idx="4">
                  <c:v>Complex</c:v>
                </c:pt>
                <c:pt idx="5">
                  <c:v>Petroluem 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1135.4770000000001</c:v>
                </c:pt>
                <c:pt idx="1">
                  <c:v>161.50399999999999</c:v>
                </c:pt>
                <c:pt idx="2">
                  <c:v>240.23999999999998</c:v>
                </c:pt>
                <c:pt idx="3">
                  <c:v>1.5820000000000001</c:v>
                </c:pt>
                <c:pt idx="4">
                  <c:v>202.79</c:v>
                </c:pt>
                <c:pt idx="5">
                  <c:v>80.569999999999993</c:v>
                </c:pt>
              </c:numCache>
            </c:numRef>
          </c:val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Jul.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dLbls>
            <c:dLbl>
              <c:idx val="0"/>
              <c:layout>
                <c:manualLayout>
                  <c:x val="-2.5396647642511212E-2"/>
                  <c:y val="4.617552151979276E-3"/>
                </c:manualLayout>
              </c:layout>
              <c:showVal val="1"/>
            </c:dLbl>
            <c:dLbl>
              <c:idx val="2"/>
              <c:layout>
                <c:manualLayout>
                  <c:x val="-5.0600885515496982E-3"/>
                  <c:y val="-1.4897583512246081E-2"/>
                </c:manualLayout>
              </c:layout>
              <c:showVal val="1"/>
            </c:dLbl>
            <c:dLbl>
              <c:idx val="3"/>
              <c:layout>
                <c:manualLayout>
                  <c:x val="-1.0120177103099317E-2"/>
                  <c:y val="-2.2346375268369242E-2"/>
                </c:manualLayout>
              </c:layout>
              <c:showVal val="1"/>
            </c:dLbl>
            <c:dLbl>
              <c:idx val="4"/>
              <c:layout>
                <c:manualLayout>
                  <c:x val="-2.5396647642511212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1.7927045394713719E-2"/>
                  <c:y val="2.3087760759896419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Sheet1!$A$3:$A$8</c:f>
              <c:strCache>
                <c:ptCount val="6"/>
                <c:pt idx="0">
                  <c:v>Government</c:v>
                </c:pt>
                <c:pt idx="1">
                  <c:v>Hotel</c:v>
                </c:pt>
                <c:pt idx="2">
                  <c:v>Bank</c:v>
                </c:pt>
                <c:pt idx="3">
                  <c:v>University</c:v>
                </c:pt>
                <c:pt idx="4">
                  <c:v>Complex</c:v>
                </c:pt>
                <c:pt idx="5">
                  <c:v>Petroluem 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2044.8819999999998</c:v>
                </c:pt>
                <c:pt idx="1">
                  <c:v>1159.403</c:v>
                </c:pt>
                <c:pt idx="2">
                  <c:v>324.072</c:v>
                </c:pt>
                <c:pt idx="3">
                  <c:v>126.33</c:v>
                </c:pt>
                <c:pt idx="4">
                  <c:v>3730.587</c:v>
                </c:pt>
                <c:pt idx="5">
                  <c:v>2701.58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Aug.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0"/>
                  <c:y val="1.4897583512246081E-2"/>
                </c:manualLayout>
              </c:layout>
              <c:showVal val="1"/>
            </c:dLbl>
            <c:dLbl>
              <c:idx val="1"/>
              <c:layout>
                <c:manualLayout>
                  <c:x val="1.518026565464897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0240354206198588E-2"/>
                  <c:y val="1.117318763418458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489758351224608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Sheet1!$A$3:$A$8</c:f>
              <c:strCache>
                <c:ptCount val="6"/>
                <c:pt idx="0">
                  <c:v>Government</c:v>
                </c:pt>
                <c:pt idx="1">
                  <c:v>Hotel</c:v>
                </c:pt>
                <c:pt idx="2">
                  <c:v>Bank</c:v>
                </c:pt>
                <c:pt idx="3">
                  <c:v>University</c:v>
                </c:pt>
                <c:pt idx="4">
                  <c:v>Complex</c:v>
                </c:pt>
                <c:pt idx="5">
                  <c:v>Petroluem </c:v>
                </c:pt>
              </c:strCache>
            </c:strRef>
          </c:cat>
          <c:val>
            <c:numRef>
              <c:f>Sheet1!$D$3:$D$8</c:f>
              <c:numCache>
                <c:formatCode>General</c:formatCode>
                <c:ptCount val="6"/>
                <c:pt idx="0">
                  <c:v>2735.9</c:v>
                </c:pt>
                <c:pt idx="1">
                  <c:v>833.67000000000053</c:v>
                </c:pt>
                <c:pt idx="2">
                  <c:v>205.53399999999999</c:v>
                </c:pt>
                <c:pt idx="3">
                  <c:v>49.434000000000005</c:v>
                </c:pt>
                <c:pt idx="4">
                  <c:v>4286.6200000000044</c:v>
                </c:pt>
                <c:pt idx="5">
                  <c:v>4054.3300000000022</c:v>
                </c:pt>
              </c:numCache>
            </c:numRef>
          </c:val>
        </c:ser>
        <c:axId val="41538688"/>
        <c:axId val="41540224"/>
      </c:barChart>
      <c:catAx>
        <c:axId val="41538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540224"/>
        <c:crosses val="autoZero"/>
        <c:auto val="1"/>
        <c:lblAlgn val="ctr"/>
        <c:lblOffset val="100"/>
      </c:catAx>
      <c:valAx>
        <c:axId val="415402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15386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6584822568126925"/>
          <c:y val="0.82871446154292816"/>
          <c:w val="0.64057709088282699"/>
          <c:h val="9.4803955013740726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Sheet1!$E$30:$E$31</c:f>
              <c:strCache>
                <c:ptCount val="1"/>
                <c:pt idx="0">
                  <c:v>Total  MWh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Sheet1!$A$32:$A$37</c:f>
              <c:strCache>
                <c:ptCount val="6"/>
                <c:pt idx="0">
                  <c:v>Government</c:v>
                </c:pt>
                <c:pt idx="1">
                  <c:v>Hotel</c:v>
                </c:pt>
                <c:pt idx="2">
                  <c:v>Bank</c:v>
                </c:pt>
                <c:pt idx="3">
                  <c:v>University</c:v>
                </c:pt>
                <c:pt idx="4">
                  <c:v>Complex</c:v>
                </c:pt>
                <c:pt idx="5">
                  <c:v>Petroluem </c:v>
                </c:pt>
              </c:strCache>
            </c:strRef>
          </c:cat>
          <c:val>
            <c:numRef>
              <c:f>Sheet1!$E$32:$E$37</c:f>
              <c:numCache>
                <c:formatCode>General</c:formatCode>
                <c:ptCount val="6"/>
                <c:pt idx="0">
                  <c:v>5916.259</c:v>
                </c:pt>
                <c:pt idx="1">
                  <c:v>2154.5769999999998</c:v>
                </c:pt>
                <c:pt idx="2">
                  <c:v>769.84599999999921</c:v>
                </c:pt>
                <c:pt idx="3">
                  <c:v>177.346</c:v>
                </c:pt>
                <c:pt idx="4">
                  <c:v>8219.9969999999794</c:v>
                </c:pt>
                <c:pt idx="5">
                  <c:v>6836.48</c:v>
                </c:pt>
              </c:numCache>
            </c:numRef>
          </c:val>
        </c:ser>
        <c:axId val="51171328"/>
        <c:axId val="51172864"/>
      </c:barChart>
      <c:catAx>
        <c:axId val="51171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1172864"/>
        <c:crosses val="autoZero"/>
        <c:auto val="1"/>
        <c:lblAlgn val="ctr"/>
        <c:lblOffset val="100"/>
      </c:catAx>
      <c:valAx>
        <c:axId val="51172864"/>
        <c:scaling>
          <c:orientation val="minMax"/>
        </c:scaling>
        <c:axPos val="l"/>
        <c:majorGridlines/>
        <c:numFmt formatCode="General" sourceLinked="1"/>
        <c:tickLblPos val="nextTo"/>
        <c:crossAx val="511713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48AAE-0FD6-4588-927A-138466AF2B2F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184040-EFF4-401F-BA2E-6CE4195FA4D3}">
      <dgm:prSet phldrT="[Text]" custT="1"/>
      <dgm:spPr/>
      <dgm:t>
        <a:bodyPr/>
        <a:lstStyle/>
        <a:p>
          <a:r>
            <a:rPr lang="en-US" sz="2800" dirty="0" smtClean="0"/>
            <a:t>Rationalizing Electricity Consumption</a:t>
          </a:r>
          <a:endParaRPr lang="en-US" sz="2800" dirty="0"/>
        </a:p>
      </dgm:t>
    </dgm:pt>
    <dgm:pt modelId="{1A998510-2096-45CD-8480-BBE669244F06}" type="parTrans" cxnId="{C7275551-83DD-4532-83BF-823950423B23}">
      <dgm:prSet/>
      <dgm:spPr/>
      <dgm:t>
        <a:bodyPr/>
        <a:lstStyle/>
        <a:p>
          <a:endParaRPr lang="en-US"/>
        </a:p>
      </dgm:t>
    </dgm:pt>
    <dgm:pt modelId="{BFAEF6C4-98AC-4897-8901-76AE921FD3AE}" type="sibTrans" cxnId="{C7275551-83DD-4532-83BF-823950423B23}">
      <dgm:prSet/>
      <dgm:spPr/>
      <dgm:t>
        <a:bodyPr/>
        <a:lstStyle/>
        <a:p>
          <a:endParaRPr lang="en-US"/>
        </a:p>
      </dgm:t>
    </dgm:pt>
    <dgm:pt modelId="{6D8C32D2-00DF-4B1C-9D04-77EFEAF8655C}">
      <dgm:prSet phldrT="[Text]"/>
      <dgm:spPr/>
      <dgm:t>
        <a:bodyPr/>
        <a:lstStyle/>
        <a:p>
          <a:r>
            <a:rPr lang="en-US" dirty="0" smtClean="0"/>
            <a:t>Governmental Buildings </a:t>
          </a:r>
          <a:endParaRPr lang="en-US" dirty="0"/>
        </a:p>
      </dgm:t>
    </dgm:pt>
    <dgm:pt modelId="{555712C4-2E97-49B8-B4A2-23C14017C008}" type="parTrans" cxnId="{EA3C680E-4077-4471-93D3-04D4E2A7C152}">
      <dgm:prSet/>
      <dgm:spPr/>
      <dgm:t>
        <a:bodyPr/>
        <a:lstStyle/>
        <a:p>
          <a:endParaRPr lang="en-US"/>
        </a:p>
      </dgm:t>
    </dgm:pt>
    <dgm:pt modelId="{5A303555-D0C5-4633-8587-C8C89F62D825}" type="sibTrans" cxnId="{EA3C680E-4077-4471-93D3-04D4E2A7C152}">
      <dgm:prSet/>
      <dgm:spPr/>
      <dgm:t>
        <a:bodyPr/>
        <a:lstStyle/>
        <a:p>
          <a:endParaRPr lang="en-US"/>
        </a:p>
      </dgm:t>
    </dgm:pt>
    <dgm:pt modelId="{9D960672-15E5-4EE9-B648-CDF1C04E0C44}">
      <dgm:prSet phldrT="[Text]"/>
      <dgm:spPr/>
      <dgm:t>
        <a:bodyPr/>
        <a:lstStyle/>
        <a:p>
          <a:r>
            <a:rPr lang="en-US" dirty="0" smtClean="0"/>
            <a:t>Private Buildings </a:t>
          </a:r>
          <a:endParaRPr lang="en-US" dirty="0"/>
        </a:p>
      </dgm:t>
    </dgm:pt>
    <dgm:pt modelId="{36C86E95-FF43-4E90-9040-F6DB7ACBD4FC}" type="parTrans" cxnId="{D2D6A0F5-A992-445A-BBC8-870D7D2836C4}">
      <dgm:prSet/>
      <dgm:spPr/>
      <dgm:t>
        <a:bodyPr/>
        <a:lstStyle/>
        <a:p>
          <a:endParaRPr lang="en-US"/>
        </a:p>
      </dgm:t>
    </dgm:pt>
    <dgm:pt modelId="{D3E7527F-0566-4AD1-9C30-7D642F9AECAB}" type="sibTrans" cxnId="{D2D6A0F5-A992-445A-BBC8-870D7D2836C4}">
      <dgm:prSet/>
      <dgm:spPr/>
      <dgm:t>
        <a:bodyPr/>
        <a:lstStyle/>
        <a:p>
          <a:endParaRPr lang="en-US"/>
        </a:p>
      </dgm:t>
    </dgm:pt>
    <dgm:pt modelId="{D5220178-8ABB-475E-A7CD-DDF3DEEEEB56}">
      <dgm:prSet/>
      <dgm:spPr/>
      <dgm:t>
        <a:bodyPr/>
        <a:lstStyle/>
        <a:p>
          <a:r>
            <a:rPr lang="en-US" dirty="0" smtClean="0"/>
            <a:t>Private Residence </a:t>
          </a:r>
          <a:endParaRPr lang="en-US" dirty="0"/>
        </a:p>
      </dgm:t>
    </dgm:pt>
    <dgm:pt modelId="{492BB79D-B259-45E4-8D39-4FDE0F5C9CF2}" type="parTrans" cxnId="{AEBA18BE-47E4-40E0-9947-2F336008BC1C}">
      <dgm:prSet/>
      <dgm:spPr/>
      <dgm:t>
        <a:bodyPr/>
        <a:lstStyle/>
        <a:p>
          <a:endParaRPr lang="en-US"/>
        </a:p>
      </dgm:t>
    </dgm:pt>
    <dgm:pt modelId="{CBC0EAE6-0FBE-48FC-A9A6-DAB831B864CE}" type="sibTrans" cxnId="{AEBA18BE-47E4-40E0-9947-2F336008BC1C}">
      <dgm:prSet/>
      <dgm:spPr/>
      <dgm:t>
        <a:bodyPr/>
        <a:lstStyle/>
        <a:p>
          <a:endParaRPr lang="en-US"/>
        </a:p>
      </dgm:t>
    </dgm:pt>
    <dgm:pt modelId="{4D277A56-C785-4FD9-8550-093BE1CEAEA7}">
      <dgm:prSet/>
      <dgm:spPr/>
      <dgm:t>
        <a:bodyPr/>
        <a:lstStyle/>
        <a:p>
          <a:r>
            <a:rPr lang="en-US" dirty="0" smtClean="0"/>
            <a:t>Ministries buildings &amp; Institutions</a:t>
          </a:r>
        </a:p>
      </dgm:t>
    </dgm:pt>
    <dgm:pt modelId="{F0475F04-D9BF-43F6-B2A1-45C7FA15559F}" type="parTrans" cxnId="{28C9DEA8-C37D-44E3-82B9-3B5F0731F05B}">
      <dgm:prSet/>
      <dgm:spPr/>
      <dgm:t>
        <a:bodyPr/>
        <a:lstStyle/>
        <a:p>
          <a:endParaRPr lang="en-US"/>
        </a:p>
      </dgm:t>
    </dgm:pt>
    <dgm:pt modelId="{2E48F587-B194-47CF-ACDC-F4BDDD956B14}" type="sibTrans" cxnId="{28C9DEA8-C37D-44E3-82B9-3B5F0731F05B}">
      <dgm:prSet/>
      <dgm:spPr/>
      <dgm:t>
        <a:bodyPr/>
        <a:lstStyle/>
        <a:p>
          <a:endParaRPr lang="en-US"/>
        </a:p>
      </dgm:t>
    </dgm:pt>
    <dgm:pt modelId="{3342312B-1BD8-47E9-8A66-292F6DEA37C8}">
      <dgm:prSet/>
      <dgm:spPr/>
      <dgm:t>
        <a:bodyPr/>
        <a:lstStyle/>
        <a:p>
          <a:r>
            <a:rPr lang="en-US" dirty="0" smtClean="0"/>
            <a:t>Banks, Hotels, &amp; Commercial complexes </a:t>
          </a:r>
          <a:endParaRPr lang="en-US" dirty="0"/>
        </a:p>
      </dgm:t>
    </dgm:pt>
    <dgm:pt modelId="{1C4E5EF8-6DEE-41C7-81E2-7D60D6DBA6AD}" type="parTrans" cxnId="{F57DA6F9-F792-4CB5-809E-DB95D07E30A3}">
      <dgm:prSet/>
      <dgm:spPr/>
      <dgm:t>
        <a:bodyPr/>
        <a:lstStyle/>
        <a:p>
          <a:endParaRPr lang="en-US"/>
        </a:p>
      </dgm:t>
    </dgm:pt>
    <dgm:pt modelId="{561BB7E9-A635-430B-82D4-C54FCB2030EB}" type="sibTrans" cxnId="{F57DA6F9-F792-4CB5-809E-DB95D07E30A3}">
      <dgm:prSet/>
      <dgm:spPr/>
      <dgm:t>
        <a:bodyPr/>
        <a:lstStyle/>
        <a:p>
          <a:endParaRPr lang="en-US"/>
        </a:p>
      </dgm:t>
    </dgm:pt>
    <dgm:pt modelId="{2BA14EEA-6CCB-4114-B4F5-F7F77E347208}" type="pres">
      <dgm:prSet presAssocID="{5C748AAE-0FD6-4588-927A-138466AF2B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8E2140-0458-47BC-A388-F524F2F15F0F}" type="pres">
      <dgm:prSet presAssocID="{12184040-EFF4-401F-BA2E-6CE4195FA4D3}" presName="hierRoot1" presStyleCnt="0"/>
      <dgm:spPr/>
      <dgm:t>
        <a:bodyPr/>
        <a:lstStyle/>
        <a:p>
          <a:endParaRPr lang="en-US"/>
        </a:p>
      </dgm:t>
    </dgm:pt>
    <dgm:pt modelId="{C2AFD7E4-494F-4375-BE04-30E64885B99D}" type="pres">
      <dgm:prSet presAssocID="{12184040-EFF4-401F-BA2E-6CE4195FA4D3}" presName="composite" presStyleCnt="0"/>
      <dgm:spPr/>
      <dgm:t>
        <a:bodyPr/>
        <a:lstStyle/>
        <a:p>
          <a:endParaRPr lang="en-US"/>
        </a:p>
      </dgm:t>
    </dgm:pt>
    <dgm:pt modelId="{558C37BC-B895-41AD-9C94-B0401C9ED42F}" type="pres">
      <dgm:prSet presAssocID="{12184040-EFF4-401F-BA2E-6CE4195FA4D3}" presName="background" presStyleLbl="node0" presStyleIdx="0" presStyleCnt="1"/>
      <dgm:spPr/>
      <dgm:t>
        <a:bodyPr/>
        <a:lstStyle/>
        <a:p>
          <a:endParaRPr lang="en-US"/>
        </a:p>
      </dgm:t>
    </dgm:pt>
    <dgm:pt modelId="{52E198E0-3F69-4042-9FC0-F45D24134E4B}" type="pres">
      <dgm:prSet presAssocID="{12184040-EFF4-401F-BA2E-6CE4195FA4D3}" presName="text" presStyleLbl="fgAcc0" presStyleIdx="0" presStyleCnt="1" custScaleX="563976" custScaleY="144837" custLinFactNeighborX="7107" custLinFactNeighborY="-43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98EC93-C9F8-4129-AE39-2486ADFBECD4}" type="pres">
      <dgm:prSet presAssocID="{12184040-EFF4-401F-BA2E-6CE4195FA4D3}" presName="hierChild2" presStyleCnt="0"/>
      <dgm:spPr/>
      <dgm:t>
        <a:bodyPr/>
        <a:lstStyle/>
        <a:p>
          <a:endParaRPr lang="en-US"/>
        </a:p>
      </dgm:t>
    </dgm:pt>
    <dgm:pt modelId="{18E6F21A-A102-4EDE-BB64-32B666B3F241}" type="pres">
      <dgm:prSet presAssocID="{555712C4-2E97-49B8-B4A2-23C14017C00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D8B58A72-5C14-4450-8D6A-0DE3B6C3158C}" type="pres">
      <dgm:prSet presAssocID="{6D8C32D2-00DF-4B1C-9D04-77EFEAF8655C}" presName="hierRoot2" presStyleCnt="0"/>
      <dgm:spPr/>
      <dgm:t>
        <a:bodyPr/>
        <a:lstStyle/>
        <a:p>
          <a:endParaRPr lang="en-US"/>
        </a:p>
      </dgm:t>
    </dgm:pt>
    <dgm:pt modelId="{E0805086-6510-4DEE-8873-9E420DFCDE63}" type="pres">
      <dgm:prSet presAssocID="{6D8C32D2-00DF-4B1C-9D04-77EFEAF8655C}" presName="composite2" presStyleCnt="0"/>
      <dgm:spPr/>
      <dgm:t>
        <a:bodyPr/>
        <a:lstStyle/>
        <a:p>
          <a:endParaRPr lang="en-US"/>
        </a:p>
      </dgm:t>
    </dgm:pt>
    <dgm:pt modelId="{A22B1F47-E8F0-43A6-9C1C-8F511A88A248}" type="pres">
      <dgm:prSet presAssocID="{6D8C32D2-00DF-4B1C-9D04-77EFEAF8655C}" presName="background2" presStyleLbl="node2" presStyleIdx="0" presStyleCnt="3"/>
      <dgm:spPr/>
      <dgm:t>
        <a:bodyPr/>
        <a:lstStyle/>
        <a:p>
          <a:endParaRPr lang="en-US"/>
        </a:p>
      </dgm:t>
    </dgm:pt>
    <dgm:pt modelId="{C386B7BB-5FFD-4BD2-91E7-538FCC1E1341}" type="pres">
      <dgm:prSet presAssocID="{6D8C32D2-00DF-4B1C-9D04-77EFEAF8655C}" presName="text2" presStyleLbl="fgAcc2" presStyleIdx="0" presStyleCnt="3" custScaleX="1478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A225B7-71B1-4C94-8D4E-45DE1B7A1660}" type="pres">
      <dgm:prSet presAssocID="{6D8C32D2-00DF-4B1C-9D04-77EFEAF8655C}" presName="hierChild3" presStyleCnt="0"/>
      <dgm:spPr/>
      <dgm:t>
        <a:bodyPr/>
        <a:lstStyle/>
        <a:p>
          <a:endParaRPr lang="en-US"/>
        </a:p>
      </dgm:t>
    </dgm:pt>
    <dgm:pt modelId="{746D2E30-3B82-43EA-BAD7-3685C4094998}" type="pres">
      <dgm:prSet presAssocID="{F0475F04-D9BF-43F6-B2A1-45C7FA15559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FF1D88C0-D084-43C0-BDF2-E99250858A14}" type="pres">
      <dgm:prSet presAssocID="{4D277A56-C785-4FD9-8550-093BE1CEAEA7}" presName="hierRoot3" presStyleCnt="0"/>
      <dgm:spPr/>
      <dgm:t>
        <a:bodyPr/>
        <a:lstStyle/>
        <a:p>
          <a:endParaRPr lang="en-US"/>
        </a:p>
      </dgm:t>
    </dgm:pt>
    <dgm:pt modelId="{43D5CE77-1B5A-4657-8460-34183BCAE8F0}" type="pres">
      <dgm:prSet presAssocID="{4D277A56-C785-4FD9-8550-093BE1CEAEA7}" presName="composite3" presStyleCnt="0"/>
      <dgm:spPr/>
      <dgm:t>
        <a:bodyPr/>
        <a:lstStyle/>
        <a:p>
          <a:endParaRPr lang="en-US"/>
        </a:p>
      </dgm:t>
    </dgm:pt>
    <dgm:pt modelId="{8F2EFA46-6BD2-4001-9C0A-D191DA531A7B}" type="pres">
      <dgm:prSet presAssocID="{4D277A56-C785-4FD9-8550-093BE1CEAEA7}" presName="background3" presStyleLbl="node3" presStyleIdx="0" presStyleCnt="2"/>
      <dgm:spPr/>
      <dgm:t>
        <a:bodyPr/>
        <a:lstStyle/>
        <a:p>
          <a:endParaRPr lang="en-US"/>
        </a:p>
      </dgm:t>
    </dgm:pt>
    <dgm:pt modelId="{7AACD317-E915-4F49-9C40-0E65E380DA9C}" type="pres">
      <dgm:prSet presAssocID="{4D277A56-C785-4FD9-8550-093BE1CEAEA7}" presName="text3" presStyleLbl="fgAcc3" presStyleIdx="0" presStyleCnt="2" custScaleX="214449" custScaleY="110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2114EE-0C4E-48B8-B4E4-585294546A8B}" type="pres">
      <dgm:prSet presAssocID="{4D277A56-C785-4FD9-8550-093BE1CEAEA7}" presName="hierChild4" presStyleCnt="0"/>
      <dgm:spPr/>
      <dgm:t>
        <a:bodyPr/>
        <a:lstStyle/>
        <a:p>
          <a:endParaRPr lang="en-US"/>
        </a:p>
      </dgm:t>
    </dgm:pt>
    <dgm:pt modelId="{D0168178-07FD-4462-84E8-031CE7D4682F}" type="pres">
      <dgm:prSet presAssocID="{36C86E95-FF43-4E90-9040-F6DB7ACBD4FC}" presName="Name10" presStyleLbl="parChTrans1D2" presStyleIdx="1" presStyleCnt="3"/>
      <dgm:spPr/>
      <dgm:t>
        <a:bodyPr/>
        <a:lstStyle/>
        <a:p>
          <a:endParaRPr lang="en-US"/>
        </a:p>
      </dgm:t>
    </dgm:pt>
    <dgm:pt modelId="{9E59AE9E-F79E-411B-95D7-74D5D9D882DA}" type="pres">
      <dgm:prSet presAssocID="{9D960672-15E5-4EE9-B648-CDF1C04E0C44}" presName="hierRoot2" presStyleCnt="0"/>
      <dgm:spPr/>
      <dgm:t>
        <a:bodyPr/>
        <a:lstStyle/>
        <a:p>
          <a:endParaRPr lang="en-US"/>
        </a:p>
      </dgm:t>
    </dgm:pt>
    <dgm:pt modelId="{AAE281AB-3D7A-46BF-ACAD-C93C3F93C0C4}" type="pres">
      <dgm:prSet presAssocID="{9D960672-15E5-4EE9-B648-CDF1C04E0C44}" presName="composite2" presStyleCnt="0"/>
      <dgm:spPr/>
      <dgm:t>
        <a:bodyPr/>
        <a:lstStyle/>
        <a:p>
          <a:endParaRPr lang="en-US"/>
        </a:p>
      </dgm:t>
    </dgm:pt>
    <dgm:pt modelId="{862936BA-7F32-4F7E-ADCF-8B0E88F54D1F}" type="pres">
      <dgm:prSet presAssocID="{9D960672-15E5-4EE9-B648-CDF1C04E0C44}" presName="background2" presStyleLbl="node2" presStyleIdx="1" presStyleCnt="3"/>
      <dgm:spPr/>
      <dgm:t>
        <a:bodyPr/>
        <a:lstStyle/>
        <a:p>
          <a:endParaRPr lang="en-US"/>
        </a:p>
      </dgm:t>
    </dgm:pt>
    <dgm:pt modelId="{8809F188-593E-4018-89B2-8283FFFFC0C3}" type="pres">
      <dgm:prSet presAssocID="{9D960672-15E5-4EE9-B648-CDF1C04E0C44}" presName="text2" presStyleLbl="fgAcc2" presStyleIdx="1" presStyleCnt="3" custScaleX="128584" custLinFactNeighborX="-35974" custLinFactNeighborY="6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097A9D-724E-4B33-8801-1D3D3F2A4914}" type="pres">
      <dgm:prSet presAssocID="{9D960672-15E5-4EE9-B648-CDF1C04E0C44}" presName="hierChild3" presStyleCnt="0"/>
      <dgm:spPr/>
      <dgm:t>
        <a:bodyPr/>
        <a:lstStyle/>
        <a:p>
          <a:endParaRPr lang="en-US"/>
        </a:p>
      </dgm:t>
    </dgm:pt>
    <dgm:pt modelId="{42283823-217A-4D93-B579-58854FCB2E96}" type="pres">
      <dgm:prSet presAssocID="{1C4E5EF8-6DEE-41C7-81E2-7D60D6DBA6AD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7CACD02-3681-44C4-B5AF-6492C7BFCCE2}" type="pres">
      <dgm:prSet presAssocID="{3342312B-1BD8-47E9-8A66-292F6DEA37C8}" presName="hierRoot3" presStyleCnt="0"/>
      <dgm:spPr/>
      <dgm:t>
        <a:bodyPr/>
        <a:lstStyle/>
        <a:p>
          <a:endParaRPr lang="en-US"/>
        </a:p>
      </dgm:t>
    </dgm:pt>
    <dgm:pt modelId="{3127D02A-3614-4080-97B2-52124A1925BA}" type="pres">
      <dgm:prSet presAssocID="{3342312B-1BD8-47E9-8A66-292F6DEA37C8}" presName="composite3" presStyleCnt="0"/>
      <dgm:spPr/>
      <dgm:t>
        <a:bodyPr/>
        <a:lstStyle/>
        <a:p>
          <a:endParaRPr lang="en-US"/>
        </a:p>
      </dgm:t>
    </dgm:pt>
    <dgm:pt modelId="{0E1133C5-1192-4B74-B92C-D014712147CD}" type="pres">
      <dgm:prSet presAssocID="{3342312B-1BD8-47E9-8A66-292F6DEA37C8}" presName="background3" presStyleLbl="node3" presStyleIdx="1" presStyleCnt="2"/>
      <dgm:spPr/>
      <dgm:t>
        <a:bodyPr/>
        <a:lstStyle/>
        <a:p>
          <a:endParaRPr lang="en-US"/>
        </a:p>
      </dgm:t>
    </dgm:pt>
    <dgm:pt modelId="{B48A9AC5-324A-4D4C-A526-C07B45D86AFD}" type="pres">
      <dgm:prSet presAssocID="{3342312B-1BD8-47E9-8A66-292F6DEA37C8}" presName="text3" presStyleLbl="fgAcc3" presStyleIdx="1" presStyleCnt="2" custScaleX="257100" custScaleY="110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057B09-445A-45CB-887F-BB5CC0CBC4AA}" type="pres">
      <dgm:prSet presAssocID="{3342312B-1BD8-47E9-8A66-292F6DEA37C8}" presName="hierChild4" presStyleCnt="0"/>
      <dgm:spPr/>
      <dgm:t>
        <a:bodyPr/>
        <a:lstStyle/>
        <a:p>
          <a:endParaRPr lang="en-US"/>
        </a:p>
      </dgm:t>
    </dgm:pt>
    <dgm:pt modelId="{75D3287A-8C04-4EBE-8D4E-7141FBDB052B}" type="pres">
      <dgm:prSet presAssocID="{492BB79D-B259-45E4-8D39-4FDE0F5C9CF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C77B5A0E-BDF1-43A2-A142-332EB2EB2EA7}" type="pres">
      <dgm:prSet presAssocID="{D5220178-8ABB-475E-A7CD-DDF3DEEEEB56}" presName="hierRoot2" presStyleCnt="0"/>
      <dgm:spPr/>
      <dgm:t>
        <a:bodyPr/>
        <a:lstStyle/>
        <a:p>
          <a:endParaRPr lang="en-US"/>
        </a:p>
      </dgm:t>
    </dgm:pt>
    <dgm:pt modelId="{3F91FBA8-B0F8-4629-AC31-7A1385CC72D6}" type="pres">
      <dgm:prSet presAssocID="{D5220178-8ABB-475E-A7CD-DDF3DEEEEB56}" presName="composite2" presStyleCnt="0"/>
      <dgm:spPr/>
      <dgm:t>
        <a:bodyPr/>
        <a:lstStyle/>
        <a:p>
          <a:endParaRPr lang="en-US"/>
        </a:p>
      </dgm:t>
    </dgm:pt>
    <dgm:pt modelId="{56F53BE0-98A0-40C6-B2F8-74A7DD63872E}" type="pres">
      <dgm:prSet presAssocID="{D5220178-8ABB-475E-A7CD-DDF3DEEEEB56}" presName="background2" presStyleLbl="node2" presStyleIdx="2" presStyleCnt="3"/>
      <dgm:spPr/>
      <dgm:t>
        <a:bodyPr/>
        <a:lstStyle/>
        <a:p>
          <a:endParaRPr lang="en-US"/>
        </a:p>
      </dgm:t>
    </dgm:pt>
    <dgm:pt modelId="{9728908C-9776-4B07-AFC4-5A4C7DAD4BDA}" type="pres">
      <dgm:prSet presAssocID="{D5220178-8ABB-475E-A7CD-DDF3DEEEEB56}" presName="text2" presStyleLbl="fgAcc2" presStyleIdx="2" presStyleCnt="3" custScaleX="143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CC49CE-B9E9-4E21-870D-012C6D1D1AF6}" type="pres">
      <dgm:prSet presAssocID="{D5220178-8ABB-475E-A7CD-DDF3DEEEEB56}" presName="hierChild3" presStyleCnt="0"/>
      <dgm:spPr/>
      <dgm:t>
        <a:bodyPr/>
        <a:lstStyle/>
        <a:p>
          <a:endParaRPr lang="en-US"/>
        </a:p>
      </dgm:t>
    </dgm:pt>
  </dgm:ptLst>
  <dgm:cxnLst>
    <dgm:cxn modelId="{EA3C680E-4077-4471-93D3-04D4E2A7C152}" srcId="{12184040-EFF4-401F-BA2E-6CE4195FA4D3}" destId="{6D8C32D2-00DF-4B1C-9D04-77EFEAF8655C}" srcOrd="0" destOrd="0" parTransId="{555712C4-2E97-49B8-B4A2-23C14017C008}" sibTransId="{5A303555-D0C5-4633-8587-C8C89F62D825}"/>
    <dgm:cxn modelId="{57B640AC-5E88-410C-9E6B-5686131E0E42}" type="presOf" srcId="{36C86E95-FF43-4E90-9040-F6DB7ACBD4FC}" destId="{D0168178-07FD-4462-84E8-031CE7D4682F}" srcOrd="0" destOrd="0" presId="urn:microsoft.com/office/officeart/2005/8/layout/hierarchy1"/>
    <dgm:cxn modelId="{C02EB18F-823F-44AF-A1AC-3B9D4CECF0A8}" type="presOf" srcId="{492BB79D-B259-45E4-8D39-4FDE0F5C9CF2}" destId="{75D3287A-8C04-4EBE-8D4E-7141FBDB052B}" srcOrd="0" destOrd="0" presId="urn:microsoft.com/office/officeart/2005/8/layout/hierarchy1"/>
    <dgm:cxn modelId="{19015E2E-A7A0-4ECF-93C9-EE5046D4B1B2}" type="presOf" srcId="{5C748AAE-0FD6-4588-927A-138466AF2B2F}" destId="{2BA14EEA-6CCB-4114-B4F5-F7F77E347208}" srcOrd="0" destOrd="0" presId="urn:microsoft.com/office/officeart/2005/8/layout/hierarchy1"/>
    <dgm:cxn modelId="{F57DA6F9-F792-4CB5-809E-DB95D07E30A3}" srcId="{9D960672-15E5-4EE9-B648-CDF1C04E0C44}" destId="{3342312B-1BD8-47E9-8A66-292F6DEA37C8}" srcOrd="0" destOrd="0" parTransId="{1C4E5EF8-6DEE-41C7-81E2-7D60D6DBA6AD}" sibTransId="{561BB7E9-A635-430B-82D4-C54FCB2030EB}"/>
    <dgm:cxn modelId="{9E6EF10E-6F3B-45E7-8CAD-0A0B40B4B9CE}" type="presOf" srcId="{4D277A56-C785-4FD9-8550-093BE1CEAEA7}" destId="{7AACD317-E915-4F49-9C40-0E65E380DA9C}" srcOrd="0" destOrd="0" presId="urn:microsoft.com/office/officeart/2005/8/layout/hierarchy1"/>
    <dgm:cxn modelId="{89544F38-E4E3-4412-8C00-65A10A32C815}" type="presOf" srcId="{3342312B-1BD8-47E9-8A66-292F6DEA37C8}" destId="{B48A9AC5-324A-4D4C-A526-C07B45D86AFD}" srcOrd="0" destOrd="0" presId="urn:microsoft.com/office/officeart/2005/8/layout/hierarchy1"/>
    <dgm:cxn modelId="{792C4DFF-19F9-4E75-B051-0FED85C9D712}" type="presOf" srcId="{D5220178-8ABB-475E-A7CD-DDF3DEEEEB56}" destId="{9728908C-9776-4B07-AFC4-5A4C7DAD4BDA}" srcOrd="0" destOrd="0" presId="urn:microsoft.com/office/officeart/2005/8/layout/hierarchy1"/>
    <dgm:cxn modelId="{28C9DEA8-C37D-44E3-82B9-3B5F0731F05B}" srcId="{6D8C32D2-00DF-4B1C-9D04-77EFEAF8655C}" destId="{4D277A56-C785-4FD9-8550-093BE1CEAEA7}" srcOrd="0" destOrd="0" parTransId="{F0475F04-D9BF-43F6-B2A1-45C7FA15559F}" sibTransId="{2E48F587-B194-47CF-ACDC-F4BDDD956B14}"/>
    <dgm:cxn modelId="{E0808DF2-1AAB-4631-9C89-979E71B9B996}" type="presOf" srcId="{6D8C32D2-00DF-4B1C-9D04-77EFEAF8655C}" destId="{C386B7BB-5FFD-4BD2-91E7-538FCC1E1341}" srcOrd="0" destOrd="0" presId="urn:microsoft.com/office/officeart/2005/8/layout/hierarchy1"/>
    <dgm:cxn modelId="{AEBA18BE-47E4-40E0-9947-2F336008BC1C}" srcId="{12184040-EFF4-401F-BA2E-6CE4195FA4D3}" destId="{D5220178-8ABB-475E-A7CD-DDF3DEEEEB56}" srcOrd="2" destOrd="0" parTransId="{492BB79D-B259-45E4-8D39-4FDE0F5C9CF2}" sibTransId="{CBC0EAE6-0FBE-48FC-A9A6-DAB831B864CE}"/>
    <dgm:cxn modelId="{C7275551-83DD-4532-83BF-823950423B23}" srcId="{5C748AAE-0FD6-4588-927A-138466AF2B2F}" destId="{12184040-EFF4-401F-BA2E-6CE4195FA4D3}" srcOrd="0" destOrd="0" parTransId="{1A998510-2096-45CD-8480-BBE669244F06}" sibTransId="{BFAEF6C4-98AC-4897-8901-76AE921FD3AE}"/>
    <dgm:cxn modelId="{CD53E4EF-E04D-436A-8B25-366EF48B3FB5}" type="presOf" srcId="{9D960672-15E5-4EE9-B648-CDF1C04E0C44}" destId="{8809F188-593E-4018-89B2-8283FFFFC0C3}" srcOrd="0" destOrd="0" presId="urn:microsoft.com/office/officeart/2005/8/layout/hierarchy1"/>
    <dgm:cxn modelId="{02939F41-F94D-4F90-BC61-914A99BCF30B}" type="presOf" srcId="{F0475F04-D9BF-43F6-B2A1-45C7FA15559F}" destId="{746D2E30-3B82-43EA-BAD7-3685C4094998}" srcOrd="0" destOrd="0" presId="urn:microsoft.com/office/officeart/2005/8/layout/hierarchy1"/>
    <dgm:cxn modelId="{D2D6A0F5-A992-445A-BBC8-870D7D2836C4}" srcId="{12184040-EFF4-401F-BA2E-6CE4195FA4D3}" destId="{9D960672-15E5-4EE9-B648-CDF1C04E0C44}" srcOrd="1" destOrd="0" parTransId="{36C86E95-FF43-4E90-9040-F6DB7ACBD4FC}" sibTransId="{D3E7527F-0566-4AD1-9C30-7D642F9AECAB}"/>
    <dgm:cxn modelId="{F341FF5B-7EC3-4261-B35A-544242A4AEC9}" type="presOf" srcId="{1C4E5EF8-6DEE-41C7-81E2-7D60D6DBA6AD}" destId="{42283823-217A-4D93-B579-58854FCB2E96}" srcOrd="0" destOrd="0" presId="urn:microsoft.com/office/officeart/2005/8/layout/hierarchy1"/>
    <dgm:cxn modelId="{B3116BFA-C3A2-44A7-9FFF-78F0AFDE39B4}" type="presOf" srcId="{12184040-EFF4-401F-BA2E-6CE4195FA4D3}" destId="{52E198E0-3F69-4042-9FC0-F45D24134E4B}" srcOrd="0" destOrd="0" presId="urn:microsoft.com/office/officeart/2005/8/layout/hierarchy1"/>
    <dgm:cxn modelId="{54D74FDC-DCFA-4629-9960-8C8BD12CC1DF}" type="presOf" srcId="{555712C4-2E97-49B8-B4A2-23C14017C008}" destId="{18E6F21A-A102-4EDE-BB64-32B666B3F241}" srcOrd="0" destOrd="0" presId="urn:microsoft.com/office/officeart/2005/8/layout/hierarchy1"/>
    <dgm:cxn modelId="{23BCD02D-41D0-4438-890E-5D3994A30B20}" type="presParOf" srcId="{2BA14EEA-6CCB-4114-B4F5-F7F77E347208}" destId="{658E2140-0458-47BC-A388-F524F2F15F0F}" srcOrd="0" destOrd="0" presId="urn:microsoft.com/office/officeart/2005/8/layout/hierarchy1"/>
    <dgm:cxn modelId="{86D37117-BBE4-4FDD-A837-67A994EC4E89}" type="presParOf" srcId="{658E2140-0458-47BC-A388-F524F2F15F0F}" destId="{C2AFD7E4-494F-4375-BE04-30E64885B99D}" srcOrd="0" destOrd="0" presId="urn:microsoft.com/office/officeart/2005/8/layout/hierarchy1"/>
    <dgm:cxn modelId="{017371ED-F85E-4078-A14E-8975E715D52F}" type="presParOf" srcId="{C2AFD7E4-494F-4375-BE04-30E64885B99D}" destId="{558C37BC-B895-41AD-9C94-B0401C9ED42F}" srcOrd="0" destOrd="0" presId="urn:microsoft.com/office/officeart/2005/8/layout/hierarchy1"/>
    <dgm:cxn modelId="{666AC9D0-B7F8-43A8-B53B-60C43B3110DE}" type="presParOf" srcId="{C2AFD7E4-494F-4375-BE04-30E64885B99D}" destId="{52E198E0-3F69-4042-9FC0-F45D24134E4B}" srcOrd="1" destOrd="0" presId="urn:microsoft.com/office/officeart/2005/8/layout/hierarchy1"/>
    <dgm:cxn modelId="{BAA5FB29-8419-44EC-B2CE-8FC8A844D2FA}" type="presParOf" srcId="{658E2140-0458-47BC-A388-F524F2F15F0F}" destId="{5298EC93-C9F8-4129-AE39-2486ADFBECD4}" srcOrd="1" destOrd="0" presId="urn:microsoft.com/office/officeart/2005/8/layout/hierarchy1"/>
    <dgm:cxn modelId="{4A1BCF51-885A-49A5-9551-B2ABFC515E92}" type="presParOf" srcId="{5298EC93-C9F8-4129-AE39-2486ADFBECD4}" destId="{18E6F21A-A102-4EDE-BB64-32B666B3F241}" srcOrd="0" destOrd="0" presId="urn:microsoft.com/office/officeart/2005/8/layout/hierarchy1"/>
    <dgm:cxn modelId="{C4A6EF09-B5F8-4FD8-B7CD-0F5D0CBE8C85}" type="presParOf" srcId="{5298EC93-C9F8-4129-AE39-2486ADFBECD4}" destId="{D8B58A72-5C14-4450-8D6A-0DE3B6C3158C}" srcOrd="1" destOrd="0" presId="urn:microsoft.com/office/officeart/2005/8/layout/hierarchy1"/>
    <dgm:cxn modelId="{AB09A083-C18B-48C8-A729-70AFC6E371AB}" type="presParOf" srcId="{D8B58A72-5C14-4450-8D6A-0DE3B6C3158C}" destId="{E0805086-6510-4DEE-8873-9E420DFCDE63}" srcOrd="0" destOrd="0" presId="urn:microsoft.com/office/officeart/2005/8/layout/hierarchy1"/>
    <dgm:cxn modelId="{1669AB35-0AA1-4C12-9EB6-1EADAE904297}" type="presParOf" srcId="{E0805086-6510-4DEE-8873-9E420DFCDE63}" destId="{A22B1F47-E8F0-43A6-9C1C-8F511A88A248}" srcOrd="0" destOrd="0" presId="urn:microsoft.com/office/officeart/2005/8/layout/hierarchy1"/>
    <dgm:cxn modelId="{3304E508-B170-49E3-975F-632E56D21DFB}" type="presParOf" srcId="{E0805086-6510-4DEE-8873-9E420DFCDE63}" destId="{C386B7BB-5FFD-4BD2-91E7-538FCC1E1341}" srcOrd="1" destOrd="0" presId="urn:microsoft.com/office/officeart/2005/8/layout/hierarchy1"/>
    <dgm:cxn modelId="{C228E610-6D67-437A-8F8D-1C3FBD680C4C}" type="presParOf" srcId="{D8B58A72-5C14-4450-8D6A-0DE3B6C3158C}" destId="{DFA225B7-71B1-4C94-8D4E-45DE1B7A1660}" srcOrd="1" destOrd="0" presId="urn:microsoft.com/office/officeart/2005/8/layout/hierarchy1"/>
    <dgm:cxn modelId="{E1C4C6D0-931F-40F8-8D03-1CAC2F367F17}" type="presParOf" srcId="{DFA225B7-71B1-4C94-8D4E-45DE1B7A1660}" destId="{746D2E30-3B82-43EA-BAD7-3685C4094998}" srcOrd="0" destOrd="0" presId="urn:microsoft.com/office/officeart/2005/8/layout/hierarchy1"/>
    <dgm:cxn modelId="{DFB639B9-93E5-4656-B49E-352BFA23C1B0}" type="presParOf" srcId="{DFA225B7-71B1-4C94-8D4E-45DE1B7A1660}" destId="{FF1D88C0-D084-43C0-BDF2-E99250858A14}" srcOrd="1" destOrd="0" presId="urn:microsoft.com/office/officeart/2005/8/layout/hierarchy1"/>
    <dgm:cxn modelId="{02544E5D-FA86-47BA-840D-D319EE5BA455}" type="presParOf" srcId="{FF1D88C0-D084-43C0-BDF2-E99250858A14}" destId="{43D5CE77-1B5A-4657-8460-34183BCAE8F0}" srcOrd="0" destOrd="0" presId="urn:microsoft.com/office/officeart/2005/8/layout/hierarchy1"/>
    <dgm:cxn modelId="{B127D404-3778-4CFE-910F-ECD7E2DDAC1E}" type="presParOf" srcId="{43D5CE77-1B5A-4657-8460-34183BCAE8F0}" destId="{8F2EFA46-6BD2-4001-9C0A-D191DA531A7B}" srcOrd="0" destOrd="0" presId="urn:microsoft.com/office/officeart/2005/8/layout/hierarchy1"/>
    <dgm:cxn modelId="{00665A4A-7F67-45C1-BE77-88032514122A}" type="presParOf" srcId="{43D5CE77-1B5A-4657-8460-34183BCAE8F0}" destId="{7AACD317-E915-4F49-9C40-0E65E380DA9C}" srcOrd="1" destOrd="0" presId="urn:microsoft.com/office/officeart/2005/8/layout/hierarchy1"/>
    <dgm:cxn modelId="{17A0A56A-4DC9-4AE3-8811-D1ABCD7BBC06}" type="presParOf" srcId="{FF1D88C0-D084-43C0-BDF2-E99250858A14}" destId="{BC2114EE-0C4E-48B8-B4E4-585294546A8B}" srcOrd="1" destOrd="0" presId="urn:microsoft.com/office/officeart/2005/8/layout/hierarchy1"/>
    <dgm:cxn modelId="{DA27E5D3-CEC7-4EE3-AAA5-D22C5729EEF2}" type="presParOf" srcId="{5298EC93-C9F8-4129-AE39-2486ADFBECD4}" destId="{D0168178-07FD-4462-84E8-031CE7D4682F}" srcOrd="2" destOrd="0" presId="urn:microsoft.com/office/officeart/2005/8/layout/hierarchy1"/>
    <dgm:cxn modelId="{000AF2DB-E42F-4A02-A614-39C314C5F8D6}" type="presParOf" srcId="{5298EC93-C9F8-4129-AE39-2486ADFBECD4}" destId="{9E59AE9E-F79E-411B-95D7-74D5D9D882DA}" srcOrd="3" destOrd="0" presId="urn:microsoft.com/office/officeart/2005/8/layout/hierarchy1"/>
    <dgm:cxn modelId="{ADFD9854-98E8-4D97-B534-3558DA8101AA}" type="presParOf" srcId="{9E59AE9E-F79E-411B-95D7-74D5D9D882DA}" destId="{AAE281AB-3D7A-46BF-ACAD-C93C3F93C0C4}" srcOrd="0" destOrd="0" presId="urn:microsoft.com/office/officeart/2005/8/layout/hierarchy1"/>
    <dgm:cxn modelId="{876D5523-477E-4DF2-9902-7E2AD3CC65E6}" type="presParOf" srcId="{AAE281AB-3D7A-46BF-ACAD-C93C3F93C0C4}" destId="{862936BA-7F32-4F7E-ADCF-8B0E88F54D1F}" srcOrd="0" destOrd="0" presId="urn:microsoft.com/office/officeart/2005/8/layout/hierarchy1"/>
    <dgm:cxn modelId="{64D5E492-2A14-4165-AC05-D10591986EAB}" type="presParOf" srcId="{AAE281AB-3D7A-46BF-ACAD-C93C3F93C0C4}" destId="{8809F188-593E-4018-89B2-8283FFFFC0C3}" srcOrd="1" destOrd="0" presId="urn:microsoft.com/office/officeart/2005/8/layout/hierarchy1"/>
    <dgm:cxn modelId="{5C13C543-8CA4-4BB0-BAA1-16E1926F1272}" type="presParOf" srcId="{9E59AE9E-F79E-411B-95D7-74D5D9D882DA}" destId="{6C097A9D-724E-4B33-8801-1D3D3F2A4914}" srcOrd="1" destOrd="0" presId="urn:microsoft.com/office/officeart/2005/8/layout/hierarchy1"/>
    <dgm:cxn modelId="{21A43DA6-0ABE-47DA-9618-4E6887236F03}" type="presParOf" srcId="{6C097A9D-724E-4B33-8801-1D3D3F2A4914}" destId="{42283823-217A-4D93-B579-58854FCB2E96}" srcOrd="0" destOrd="0" presId="urn:microsoft.com/office/officeart/2005/8/layout/hierarchy1"/>
    <dgm:cxn modelId="{97C28E20-F6E5-4DDB-A1F6-042AC6E19D3A}" type="presParOf" srcId="{6C097A9D-724E-4B33-8801-1D3D3F2A4914}" destId="{E7CACD02-3681-44C4-B5AF-6492C7BFCCE2}" srcOrd="1" destOrd="0" presId="urn:microsoft.com/office/officeart/2005/8/layout/hierarchy1"/>
    <dgm:cxn modelId="{5B5CC413-3FA4-4483-A926-9A8B7FFA87DB}" type="presParOf" srcId="{E7CACD02-3681-44C4-B5AF-6492C7BFCCE2}" destId="{3127D02A-3614-4080-97B2-52124A1925BA}" srcOrd="0" destOrd="0" presId="urn:microsoft.com/office/officeart/2005/8/layout/hierarchy1"/>
    <dgm:cxn modelId="{8A130FFD-3AA3-48BB-82CD-A25D6C043CE9}" type="presParOf" srcId="{3127D02A-3614-4080-97B2-52124A1925BA}" destId="{0E1133C5-1192-4B74-B92C-D014712147CD}" srcOrd="0" destOrd="0" presId="urn:microsoft.com/office/officeart/2005/8/layout/hierarchy1"/>
    <dgm:cxn modelId="{3BBD2A80-0960-4C74-A773-3814E4B8542D}" type="presParOf" srcId="{3127D02A-3614-4080-97B2-52124A1925BA}" destId="{B48A9AC5-324A-4D4C-A526-C07B45D86AFD}" srcOrd="1" destOrd="0" presId="urn:microsoft.com/office/officeart/2005/8/layout/hierarchy1"/>
    <dgm:cxn modelId="{AC2F8F8A-8D71-42A5-8101-DFB60B04A740}" type="presParOf" srcId="{E7CACD02-3681-44C4-B5AF-6492C7BFCCE2}" destId="{CE057B09-445A-45CB-887F-BB5CC0CBC4AA}" srcOrd="1" destOrd="0" presId="urn:microsoft.com/office/officeart/2005/8/layout/hierarchy1"/>
    <dgm:cxn modelId="{221B5D09-DF9B-4CE8-AB07-12A0CB338882}" type="presParOf" srcId="{5298EC93-C9F8-4129-AE39-2486ADFBECD4}" destId="{75D3287A-8C04-4EBE-8D4E-7141FBDB052B}" srcOrd="4" destOrd="0" presId="urn:microsoft.com/office/officeart/2005/8/layout/hierarchy1"/>
    <dgm:cxn modelId="{CA8BE53E-A207-4238-9780-A894395E8CB2}" type="presParOf" srcId="{5298EC93-C9F8-4129-AE39-2486ADFBECD4}" destId="{C77B5A0E-BDF1-43A2-A142-332EB2EB2EA7}" srcOrd="5" destOrd="0" presId="urn:microsoft.com/office/officeart/2005/8/layout/hierarchy1"/>
    <dgm:cxn modelId="{849E7D20-FDB2-4822-93E4-FC1CC0E38D26}" type="presParOf" srcId="{C77B5A0E-BDF1-43A2-A142-332EB2EB2EA7}" destId="{3F91FBA8-B0F8-4629-AC31-7A1385CC72D6}" srcOrd="0" destOrd="0" presId="urn:microsoft.com/office/officeart/2005/8/layout/hierarchy1"/>
    <dgm:cxn modelId="{8D751205-47B0-4316-95FF-EF349D9579A9}" type="presParOf" srcId="{3F91FBA8-B0F8-4629-AC31-7A1385CC72D6}" destId="{56F53BE0-98A0-40C6-B2F8-74A7DD63872E}" srcOrd="0" destOrd="0" presId="urn:microsoft.com/office/officeart/2005/8/layout/hierarchy1"/>
    <dgm:cxn modelId="{817D62D1-EACD-44D7-BAB8-A5E7A86A05B5}" type="presParOf" srcId="{3F91FBA8-B0F8-4629-AC31-7A1385CC72D6}" destId="{9728908C-9776-4B07-AFC4-5A4C7DAD4BDA}" srcOrd="1" destOrd="0" presId="urn:microsoft.com/office/officeart/2005/8/layout/hierarchy1"/>
    <dgm:cxn modelId="{09D5FEBD-80FB-4D64-A085-982803E990D6}" type="presParOf" srcId="{C77B5A0E-BDF1-43A2-A142-332EB2EB2EA7}" destId="{1CCC49CE-B9E9-4E21-870D-012C6D1D1AF6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DE3C-37DE-4C7E-8154-9B3019E0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10070-2F0F-40BA-B1DB-C051232F2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FE6F-6887-4C54-BD4B-9E778B471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D9507-0D2C-4B0B-A180-9EED7E659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49D2-1559-4065-AF36-17EA01D2D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F76B6-E13D-41B2-AC1A-9DD08616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3E380-8597-42C6-94CA-6777A20B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0AB1-A5DE-43FD-9665-E7F58E692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E7B93-A14E-4203-A7D1-413280575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46BC3-70AE-4505-B091-013BB2389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3960-0ED4-4928-A68F-93C10855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A4D264-246F-4A00-B0CE-2DFAD469F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kw/imgres?imgurl=http://www.mongha.com/wp-content/uploads/2010/11/energy-conservation-tips.jpg&amp;imgrefurl=http://www.mongha.com/2010/11/09/10-unique-ideas-to-combine-interior-decorating-and-energy-saving/&amp;usg=__aYLjI_6iE3ZSlEnpKNCbGvZHMDs=&amp;h=1050&amp;w=1051&amp;sz=328&amp;hl=en&amp;start=9&amp;zoom=1&amp;itbs=1&amp;tbnid=Mqq5PWcpc1Oe7M:&amp;tbnh=150&amp;tbnw=150&amp;prev=/search?q=energy+saving&amp;hl=en&amp;sa=X&amp;gbv=2&amp;biw=1003&amp;bih=590&amp;tbm=isch&amp;ei=OsgnTqGnDMzNswbF2rHTCQ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21.jpeg"/><Relationship Id="rId7" Type="http://schemas.openxmlformats.org/officeDocument/2006/relationships/image" Target="../media/image3.jpeg"/><Relationship Id="rId12" Type="http://schemas.openxmlformats.org/officeDocument/2006/relationships/hyperlink" Target="http://www.google.com.kw/imgres?imgurl=http://www.stjhomeline.com/wp-content/uploads/20_6_orig.jpg&amp;imgrefurl=http://www.stjhomeline.com/electric-energy-saving-device/&amp;usg=__RZ999ZnX-Y6MTL8R8ezNiT-uGBg=&amp;h=317&amp;w=400&amp;sz=55&amp;hl=en&amp;start=64&amp;zoom=1&amp;itbs=1&amp;tbnid=-1oHMgIXHqfh2M:&amp;tbnh=98&amp;tbnw=124&amp;prev=/search?q=energy+saving&amp;start=60&amp;hl=en&amp;sa=N&amp;gbv=2&amp;biw=1003&amp;bih=590&amp;ndsp=20&amp;tbm=isch&amp;ei=78gnTsXOFYzysgaArYWZCQ" TargetMode="External"/><Relationship Id="rId17" Type="http://schemas.openxmlformats.org/officeDocument/2006/relationships/image" Target="../media/image8.jpeg"/><Relationship Id="rId2" Type="http://schemas.openxmlformats.org/officeDocument/2006/relationships/image" Target="../media/image20.jpeg"/><Relationship Id="rId16" Type="http://schemas.openxmlformats.org/officeDocument/2006/relationships/hyperlink" Target="http://www.google.com.kw/imgres?imgurl=http://2.bp.blogspot.com/_B8gghDrkeU0/S9kBJh2EfpI/AAAAAAAAAmk/_eoKn08Tf4I/s1600/energy+efficiency.jpg&amp;imgrefurl=http://mighty-hmeg.blogspot.com/2010/04/free-energy-efficiency-workshop.html&amp;usg=__s7KKc2ak95tMsejdkaLalAwDtvM=&amp;h=841&amp;w=1050&amp;sz=141&amp;hl=en&amp;start=117&amp;zoom=1&amp;itbs=1&amp;tbnid=HNJOSSrfoTzYeM:&amp;tbnh=120&amp;tbnw=150&amp;prev=/search?q=energy+saving&amp;start=100&amp;hl=en&amp;sa=N&amp;gbv=2&amp;biw=1003&amp;bih=590&amp;ndsp=20&amp;tbm=isch&amp;ei=OMknTtzeN4XItAbM3sGwC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kw/imgres?imgurl=http://littlegreenblog.com/wp-content/uploads/2009/09/b1.jpg&amp;imgrefurl=http://littlegreenblog.com/green-technology/energy-saving/energy-saving-week-19-25th-october/&amp;usg=__28VPTB61eXJkzt8qtI4hDExaqKE=&amp;h=298&amp;w=300&amp;sz=31&amp;hl=en&amp;start=12&amp;zoom=1&amp;itbs=1&amp;tbnid=3om8RUr6lAm9PM:&amp;tbnh=115&amp;tbnw=116&amp;prev=/search?q=energy+saving&amp;hl=en&amp;sa=X&amp;gbv=2&amp;biw=1003&amp;bih=590&amp;tbm=isch&amp;ei=OsgnTqGnDMzNswbF2rHTCQ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hyperlink" Target="http://www.google.com.kw/imgres?imgurl=http://www.energysavingtools.net/wp-content/uploads/12_4_orig.jpg&amp;imgrefurl=http://www.energysavingtools.net/pellet-systems-international-energy-saving-pellet-manufacturing-equipment/&amp;usg=__ycPa7-J8zvfvjdKE76d1XvHce6U=&amp;h=332&amp;w=332&amp;sz=9&amp;hl=en&amp;start=7&amp;zoom=1&amp;itbs=1&amp;tbnid=K2QsnlALGENOsM:&amp;tbnh=119&amp;tbnw=119&amp;prev=/search?q=energy+saving&amp;hl=en&amp;sa=X&amp;gbv=2&amp;biw=1003&amp;bih=590&amp;tbm=isch&amp;ei=OsgnTqGnDMzNswbF2rHTCQ" TargetMode="External"/><Relationship Id="rId4" Type="http://schemas.openxmlformats.org/officeDocument/2006/relationships/hyperlink" Target="http://www.google.com.kw/imgres?imgurl=http://winnipeg.mrelectric.com/ResidentialServices/~/media/res_energy_savings.ashx&amp;imgrefurl=http://winnipeg.mrelectric.com/ResidentialServices/EnergySavings.aspx&amp;usg=__jq9k5puetcGn8GlZPRrWm3kW__0=&amp;h=378&amp;w=300&amp;sz=39&amp;hl=en&amp;start=40&amp;zoom=1&amp;itbs=1&amp;tbnid=Kkoj1-sLhXNm5M:&amp;tbnh=122&amp;tbnw=97&amp;prev=/search?q=energy+saving&amp;start=20&amp;hl=en&amp;sa=N&amp;gbv=2&amp;biw=1003&amp;bih=590&amp;ndsp=20&amp;tbm=isch&amp;ei=ScgnTrT3FcPHtAaqy7WHCQ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://www.google.com.kw/imgres?imgurl=http://gooddeedblog.files.wordpress.com/2011/05/energy-saving11.jpg&amp;imgrefurl=http://gooddeedblog.wordpress.com/2011/05/19/energy/&amp;usg=__cxMuxm-BPGh848CD7NIGfro0xq4=&amp;h=285&amp;w=610&amp;sz=43&amp;hl=en&amp;start=120&amp;zoom=1&amp;itbs=1&amp;tbnid=vpzclGu102rb1M:&amp;tbnh=64&amp;tbnw=136&amp;prev=/search?q=energy+saving&amp;start=100&amp;hl=en&amp;sa=N&amp;gbv=2&amp;biw=1003&amp;bih=590&amp;ndsp=20&amp;tbm=isch&amp;ei=OMknTtzeN4XItAbM3sGwC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kw/imgres?imgurl=http://www.energysavingtools.net/wp-content/uploads/12_4_orig.jpg&amp;imgrefurl=http://www.energysavingtools.net/pellet-systems-international-energy-saving-pellet-manufacturing-equipment/&amp;usg=__ycPa7-J8zvfvjdKE76d1XvHce6U=&amp;h=332&amp;w=332&amp;sz=9&amp;hl=en&amp;start=7&amp;zoom=1&amp;itbs=1&amp;tbnid=K2QsnlALGENOsM:&amp;tbnh=119&amp;tbnw=119&amp;prev=/search?q=energy+saving&amp;hl=en&amp;sa=X&amp;gbv=2&amp;biw=1003&amp;bih=590&amp;tbm=isch&amp;ei=OsgnTqGnDMzNswbF2rHTCQ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com.kw/imgres?imgurl=http://gooddeedblog.files.wordpress.com/2011/05/energy-saving11.jpg&amp;imgrefurl=http://gooddeedblog.wordpress.com/2011/05/19/energy/&amp;usg=__cxMuxm-BPGh848CD7NIGfro0xq4=&amp;h=285&amp;w=610&amp;sz=43&amp;hl=en&amp;start=120&amp;zoom=1&amp;itbs=1&amp;tbnid=vpzclGu102rb1M:&amp;tbnh=64&amp;tbnw=136&amp;prev=/search?q=energy+saving&amp;start=100&amp;hl=en&amp;sa=N&amp;gbv=2&amp;biw=1003&amp;bih=590&amp;ndsp=20&amp;tbm=isch&amp;ei=OMknTtzeN4XItAbM3sGwCQ" TargetMode="External"/><Relationship Id="rId17" Type="http://schemas.openxmlformats.org/officeDocument/2006/relationships/image" Target="../media/image10.gif"/><Relationship Id="rId2" Type="http://schemas.openxmlformats.org/officeDocument/2006/relationships/hyperlink" Target="http://www.google.com.kw/imgres?imgurl=http://winnipeg.mrelectric.com/ResidentialServices/~/media/res_energy_savings.ashx&amp;imgrefurl=http://winnipeg.mrelectric.com/ResidentialServices/EnergySavings.aspx&amp;usg=__jq9k5puetcGn8GlZPRrWm3kW__0=&amp;h=378&amp;w=300&amp;sz=39&amp;hl=en&amp;start=40&amp;zoom=1&amp;itbs=1&amp;tbnid=Kkoj1-sLhXNm5M:&amp;tbnh=122&amp;tbnw=97&amp;prev=/search?q=energy+saving&amp;start=20&amp;hl=en&amp;sa=N&amp;gbv=2&amp;biw=1003&amp;bih=590&amp;ndsp=20&amp;tbm=isch&amp;ei=ScgnTrT3FcPHtAaqy7WHCQ" TargetMode="External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kw/imgres?imgurl=http://www.mongha.com/wp-content/uploads/2010/11/energy-conservation-tips.jpg&amp;imgrefurl=http://www.mongha.com/2010/11/09/10-unique-ideas-to-combine-interior-decorating-and-energy-saving/&amp;usg=__aYLjI_6iE3ZSlEnpKNCbGvZHMDs=&amp;h=1050&amp;w=1051&amp;sz=328&amp;hl=en&amp;start=9&amp;zoom=1&amp;itbs=1&amp;tbnid=Mqq5PWcpc1Oe7M:&amp;tbnh=150&amp;tbnw=150&amp;prev=/search?q=energy+saving&amp;hl=en&amp;sa=X&amp;gbv=2&amp;biw=1003&amp;bih=590&amp;tbm=isch&amp;ei=OsgnTqGnDMzNswbF2rHTCQ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www.google.com.kw/imgres?imgurl=http://www.stjhomeline.com/wp-content/uploads/20_6_orig.jpg&amp;imgrefurl=http://www.stjhomeline.com/electric-energy-saving-device/&amp;usg=__RZ999ZnX-Y6MTL8R8ezNiT-uGBg=&amp;h=317&amp;w=400&amp;sz=55&amp;hl=en&amp;start=64&amp;zoom=1&amp;itbs=1&amp;tbnid=-1oHMgIXHqfh2M:&amp;tbnh=98&amp;tbnw=124&amp;prev=/search?q=energy+saving&amp;start=60&amp;hl=en&amp;sa=N&amp;gbv=2&amp;biw=1003&amp;bih=590&amp;ndsp=20&amp;tbm=isch&amp;ei=78gnTsXOFYzysgaArYWZCQ" TargetMode="External"/><Relationship Id="rId4" Type="http://schemas.openxmlformats.org/officeDocument/2006/relationships/hyperlink" Target="http://www.google.com.kw/imgres?imgurl=http://littlegreenblog.com/wp-content/uploads/2009/09/b1.jpg&amp;imgrefurl=http://littlegreenblog.com/green-technology/energy-saving/energy-saving-week-19-25th-october/&amp;usg=__28VPTB61eXJkzt8qtI4hDExaqKE=&amp;h=298&amp;w=300&amp;sz=31&amp;hl=en&amp;start=12&amp;zoom=1&amp;itbs=1&amp;tbnid=3om8RUr6lAm9PM:&amp;tbnh=115&amp;tbnw=116&amp;prev=/search?q=energy+saving&amp;hl=en&amp;sa=X&amp;gbv=2&amp;biw=1003&amp;bih=590&amp;tbm=isch&amp;ei=OsgnTqGnDMzNswbF2rHTCQ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google.com.kw/imgres?imgurl=http://2.bp.blogspot.com/_B8gghDrkeU0/S9kBJh2EfpI/AAAAAAAAAmk/_eoKn08Tf4I/s1600/energy+efficiency.jpg&amp;imgrefurl=http://mighty-hmeg.blogspot.com/2010/04/free-energy-efficiency-workshop.html&amp;usg=__s7KKc2ak95tMsejdkaLalAwDtvM=&amp;h=841&amp;w=1050&amp;sz=141&amp;hl=en&amp;start=117&amp;zoom=1&amp;itbs=1&amp;tbnid=HNJOSSrfoTzYeM:&amp;tbnh=120&amp;tbnw=150&amp;prev=/search?q=energy+saving&amp;start=100&amp;hl=en&amp;sa=N&amp;gbv=2&amp;biw=1003&amp;bih=590&amp;ndsp=20&amp;tbm=isch&amp;ei=OMknTtzeN4XItAbM3sGwC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google.com.kw/imgres?imgurl=http://gooddeedblog.files.wordpress.com/2011/05/energy-saving11.jpg&amp;imgrefurl=http://gooddeedblog.wordpress.com/2011/05/19/energy/&amp;usg=__cxMuxm-BPGh848CD7NIGfro0xq4=&amp;h=285&amp;w=610&amp;sz=43&amp;hl=en&amp;start=120&amp;zoom=1&amp;itbs=1&amp;tbnid=vpzclGu102rb1M:&amp;tbnh=64&amp;tbnw=136&amp;prev=/search?q=energy+saving&amp;start=100&amp;hl=en&amp;sa=N&amp;gbv=2&amp;biw=1003&amp;bih=590&amp;ndsp=20&amp;tbm=isch&amp;ei=OMknTtzeN4XItAbM3sGwCQ" TargetMode="External"/><Relationship Id="rId3" Type="http://schemas.openxmlformats.org/officeDocument/2006/relationships/hyperlink" Target="http://www.google.com.kw/imgres?imgurl=http://winnipeg.mrelectric.com/ResidentialServices/~/media/res_energy_savings.ashx&amp;imgrefurl=http://winnipeg.mrelectric.com/ResidentialServices/EnergySavings.aspx&amp;usg=__jq9k5puetcGn8GlZPRrWm3kW__0=&amp;h=378&amp;w=300&amp;sz=39&amp;hl=en&amp;start=40&amp;zoom=1&amp;itbs=1&amp;tbnid=Kkoj1-sLhXNm5M:&amp;tbnh=122&amp;tbnw=97&amp;prev=/search?q=energy+saving&amp;start=20&amp;hl=en&amp;sa=N&amp;gbv=2&amp;biw=1003&amp;bih=590&amp;ndsp=20&amp;tbm=isch&amp;ei=ScgnTrT3FcPHtAaqy7WHCQ" TargetMode="External"/><Relationship Id="rId7" Type="http://schemas.openxmlformats.org/officeDocument/2006/relationships/hyperlink" Target="http://www.google.com.kw/imgres?imgurl=http://www.mongha.com/wp-content/uploads/2010/11/energy-conservation-tips.jpg&amp;imgrefurl=http://www.mongha.com/2010/11/09/10-unique-ideas-to-combine-interior-decorating-and-energy-saving/&amp;usg=__aYLjI_6iE3ZSlEnpKNCbGvZHMDs=&amp;h=1050&amp;w=1051&amp;sz=328&amp;hl=en&amp;start=9&amp;zoom=1&amp;itbs=1&amp;tbnid=Mqq5PWcpc1Oe7M:&amp;tbnh=150&amp;tbnw=150&amp;prev=/search?q=energy+saving&amp;hl=en&amp;sa=X&amp;gbv=2&amp;biw=1003&amp;bih=590&amp;tbm=isch&amp;ei=OsgnTqGnDMzNswbF2rHTCQ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11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google.com.kw/imgres?imgurl=http://www.stjhomeline.com/wp-content/uploads/20_6_orig.jpg&amp;imgrefurl=http://www.stjhomeline.com/electric-energy-saving-device/&amp;usg=__RZ999ZnX-Y6MTL8R8ezNiT-uGBg=&amp;h=317&amp;w=400&amp;sz=55&amp;hl=en&amp;start=64&amp;zoom=1&amp;itbs=1&amp;tbnid=-1oHMgIXHqfh2M:&amp;tbnh=98&amp;tbnw=124&amp;prev=/search?q=energy+saving&amp;start=60&amp;hl=en&amp;sa=N&amp;gbv=2&amp;biw=1003&amp;bih=590&amp;ndsp=20&amp;tbm=isch&amp;ei=78gnTsXOFYzysgaArYWZCQ" TargetMode="External"/><Relationship Id="rId5" Type="http://schemas.openxmlformats.org/officeDocument/2006/relationships/hyperlink" Target="http://www.google.com.kw/imgres?imgurl=http://littlegreenblog.com/wp-content/uploads/2009/09/b1.jpg&amp;imgrefurl=http://littlegreenblog.com/green-technology/energy-saving/energy-saving-week-19-25th-october/&amp;usg=__28VPTB61eXJkzt8qtI4hDExaqKE=&amp;h=298&amp;w=300&amp;sz=31&amp;hl=en&amp;start=12&amp;zoom=1&amp;itbs=1&amp;tbnid=3om8RUr6lAm9PM:&amp;tbnh=115&amp;tbnw=116&amp;prev=/search?q=energy+saving&amp;hl=en&amp;sa=X&amp;gbv=2&amp;biw=1003&amp;bih=590&amp;tbm=isch&amp;ei=OsgnTqGnDMzNswbF2rHTCQ" TargetMode="External"/><Relationship Id="rId15" Type="http://schemas.openxmlformats.org/officeDocument/2006/relationships/hyperlink" Target="http://www.google.com.kw/imgres?imgurl=http://2.bp.blogspot.com/_B8gghDrkeU0/S9kBJh2EfpI/AAAAAAAAAmk/_eoKn08Tf4I/s1600/energy+efficiency.jpg&amp;imgrefurl=http://mighty-hmeg.blogspot.com/2010/04/free-energy-efficiency-workshop.html&amp;usg=__s7KKc2ak95tMsejdkaLalAwDtvM=&amp;h=841&amp;w=1050&amp;sz=141&amp;hl=en&amp;start=117&amp;zoom=1&amp;itbs=1&amp;tbnid=HNJOSSrfoTzYeM:&amp;tbnh=120&amp;tbnw=150&amp;prev=/search?q=energy+saving&amp;start=100&amp;hl=en&amp;sa=N&amp;gbv=2&amp;biw=1003&amp;bih=590&amp;ndsp=20&amp;tbm=isch&amp;ei=OMknTtzeN4XItAbM3sGwCQ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google.com.kw/imgres?imgurl=http://www.energysavingtools.net/wp-content/uploads/12_4_orig.jpg&amp;imgrefurl=http://www.energysavingtools.net/pellet-systems-international-energy-saving-pellet-manufacturing-equipment/&amp;usg=__ycPa7-J8zvfvjdKE76d1XvHce6U=&amp;h=332&amp;w=332&amp;sz=9&amp;hl=en&amp;start=7&amp;zoom=1&amp;itbs=1&amp;tbnid=K2QsnlALGENOsM:&amp;tbnh=119&amp;tbnw=119&amp;prev=/search?q=energy+saving&amp;hl=en&amp;sa=X&amp;gbv=2&amp;biw=1003&amp;bih=590&amp;tbm=isch&amp;ei=OsgnTqGnDMzNswbF2rHTCQ" TargetMode="External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google.com.kw/imgres?imgurl=http://gooddeedblog.files.wordpress.com/2011/05/energy-saving11.jpg&amp;imgrefurl=http://gooddeedblog.wordpress.com/2011/05/19/energy/&amp;usg=__cxMuxm-BPGh848CD7NIGfro0xq4=&amp;h=285&amp;w=610&amp;sz=43&amp;hl=en&amp;start=120&amp;zoom=1&amp;itbs=1&amp;tbnid=vpzclGu102rb1M:&amp;tbnh=64&amp;tbnw=136&amp;prev=/search?q=energy+saving&amp;start=100&amp;hl=en&amp;sa=N&amp;gbv=2&amp;biw=1003&amp;bih=590&amp;ndsp=20&amp;tbm=isch&amp;ei=OMknTtzeN4XItAbM3sGwCQ" TargetMode="External"/><Relationship Id="rId3" Type="http://schemas.openxmlformats.org/officeDocument/2006/relationships/hyperlink" Target="http://www.google.com.kw/imgres?imgurl=http://winnipeg.mrelectric.com/ResidentialServices/~/media/res_energy_savings.ashx&amp;imgrefurl=http://winnipeg.mrelectric.com/ResidentialServices/EnergySavings.aspx&amp;usg=__jq9k5puetcGn8GlZPRrWm3kW__0=&amp;h=378&amp;w=300&amp;sz=39&amp;hl=en&amp;start=40&amp;zoom=1&amp;itbs=1&amp;tbnid=Kkoj1-sLhXNm5M:&amp;tbnh=122&amp;tbnw=97&amp;prev=/search?q=energy+saving&amp;start=20&amp;hl=en&amp;sa=N&amp;gbv=2&amp;biw=1003&amp;bih=590&amp;ndsp=20&amp;tbm=isch&amp;ei=ScgnTrT3FcPHtAaqy7WHCQ" TargetMode="External"/><Relationship Id="rId7" Type="http://schemas.openxmlformats.org/officeDocument/2006/relationships/hyperlink" Target="http://www.google.com.kw/imgres?imgurl=http://www.mongha.com/wp-content/uploads/2010/11/energy-conservation-tips.jpg&amp;imgrefurl=http://www.mongha.com/2010/11/09/10-unique-ideas-to-combine-interior-decorating-and-energy-saving/&amp;usg=__aYLjI_6iE3ZSlEnpKNCbGvZHMDs=&amp;h=1050&amp;w=1051&amp;sz=328&amp;hl=en&amp;start=9&amp;zoom=1&amp;itbs=1&amp;tbnid=Mqq5PWcpc1Oe7M:&amp;tbnh=150&amp;tbnw=150&amp;prev=/search?q=energy+saving&amp;hl=en&amp;sa=X&amp;gbv=2&amp;biw=1003&amp;bih=590&amp;tbm=isch&amp;ei=OsgnTqGnDMzNswbF2rHTCQ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13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google.com.kw/imgres?imgurl=http://www.stjhomeline.com/wp-content/uploads/20_6_orig.jpg&amp;imgrefurl=http://www.stjhomeline.com/electric-energy-saving-device/&amp;usg=__RZ999ZnX-Y6MTL8R8ezNiT-uGBg=&amp;h=317&amp;w=400&amp;sz=55&amp;hl=en&amp;start=64&amp;zoom=1&amp;itbs=1&amp;tbnid=-1oHMgIXHqfh2M:&amp;tbnh=98&amp;tbnw=124&amp;prev=/search?q=energy+saving&amp;start=60&amp;hl=en&amp;sa=N&amp;gbv=2&amp;biw=1003&amp;bih=590&amp;ndsp=20&amp;tbm=isch&amp;ei=78gnTsXOFYzysgaArYWZCQ" TargetMode="External"/><Relationship Id="rId5" Type="http://schemas.openxmlformats.org/officeDocument/2006/relationships/hyperlink" Target="http://www.google.com.kw/imgres?imgurl=http://littlegreenblog.com/wp-content/uploads/2009/09/b1.jpg&amp;imgrefurl=http://littlegreenblog.com/green-technology/energy-saving/energy-saving-week-19-25th-october/&amp;usg=__28VPTB61eXJkzt8qtI4hDExaqKE=&amp;h=298&amp;w=300&amp;sz=31&amp;hl=en&amp;start=12&amp;zoom=1&amp;itbs=1&amp;tbnid=3om8RUr6lAm9PM:&amp;tbnh=115&amp;tbnw=116&amp;prev=/search?q=energy+saving&amp;hl=en&amp;sa=X&amp;gbv=2&amp;biw=1003&amp;bih=590&amp;tbm=isch&amp;ei=OsgnTqGnDMzNswbF2rHTCQ" TargetMode="External"/><Relationship Id="rId15" Type="http://schemas.openxmlformats.org/officeDocument/2006/relationships/hyperlink" Target="http://www.google.com.kw/imgres?imgurl=http://2.bp.blogspot.com/_B8gghDrkeU0/S9kBJh2EfpI/AAAAAAAAAmk/_eoKn08Tf4I/s1600/energy+efficiency.jpg&amp;imgrefurl=http://mighty-hmeg.blogspot.com/2010/04/free-energy-efficiency-workshop.html&amp;usg=__s7KKc2ak95tMsejdkaLalAwDtvM=&amp;h=841&amp;w=1050&amp;sz=141&amp;hl=en&amp;start=117&amp;zoom=1&amp;itbs=1&amp;tbnid=HNJOSSrfoTzYeM:&amp;tbnh=120&amp;tbnw=150&amp;prev=/search?q=energy+saving&amp;start=100&amp;hl=en&amp;sa=N&amp;gbv=2&amp;biw=1003&amp;bih=590&amp;ndsp=20&amp;tbm=isch&amp;ei=OMknTtzeN4XItAbM3sGwCQ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google.com.kw/imgres?imgurl=http://www.energysavingtools.net/wp-content/uploads/12_4_orig.jpg&amp;imgrefurl=http://www.energysavingtools.net/pellet-systems-international-energy-saving-pellet-manufacturing-equipment/&amp;usg=__ycPa7-J8zvfvjdKE76d1XvHce6U=&amp;h=332&amp;w=332&amp;sz=9&amp;hl=en&amp;start=7&amp;zoom=1&amp;itbs=1&amp;tbnid=K2QsnlALGENOsM:&amp;tbnh=119&amp;tbnw=119&amp;prev=/search?q=energy+saving&amp;hl=en&amp;sa=X&amp;gbv=2&amp;biw=1003&amp;bih=590&amp;tbm=isch&amp;ei=OsgnTqGnDMzNswbF2rHTCQ" TargetMode="Externa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google.com.kw/imgres?imgurl=http://gooddeedblog.files.wordpress.com/2011/05/energy-saving11.jpg&amp;imgrefurl=http://gooddeedblog.wordpress.com/2011/05/19/energy/&amp;usg=__cxMuxm-BPGh848CD7NIGfro0xq4=&amp;h=285&amp;w=610&amp;sz=43&amp;hl=en&amp;start=120&amp;zoom=1&amp;itbs=1&amp;tbnid=vpzclGu102rb1M:&amp;tbnh=64&amp;tbnw=136&amp;prev=/search?q=energy+saving&amp;start=100&amp;hl=en&amp;sa=N&amp;gbv=2&amp;biw=1003&amp;bih=590&amp;ndsp=20&amp;tbm=isch&amp;ei=OMknTtzeN4XItAbM3sGwCQ" TargetMode="External"/><Relationship Id="rId3" Type="http://schemas.openxmlformats.org/officeDocument/2006/relationships/hyperlink" Target="http://www.google.com.kw/imgres?imgurl=http://winnipeg.mrelectric.com/ResidentialServices/~/media/res_energy_savings.ashx&amp;imgrefurl=http://winnipeg.mrelectric.com/ResidentialServices/EnergySavings.aspx&amp;usg=__jq9k5puetcGn8GlZPRrWm3kW__0=&amp;h=378&amp;w=300&amp;sz=39&amp;hl=en&amp;start=40&amp;zoom=1&amp;itbs=1&amp;tbnid=Kkoj1-sLhXNm5M:&amp;tbnh=122&amp;tbnw=97&amp;prev=/search?q=energy+saving&amp;start=20&amp;hl=en&amp;sa=N&amp;gbv=2&amp;biw=1003&amp;bih=590&amp;ndsp=20&amp;tbm=isch&amp;ei=ScgnTrT3FcPHtAaqy7WHCQ" TargetMode="External"/><Relationship Id="rId7" Type="http://schemas.openxmlformats.org/officeDocument/2006/relationships/hyperlink" Target="http://www.google.com.kw/imgres?imgurl=http://www.mongha.com/wp-content/uploads/2010/11/energy-conservation-tips.jpg&amp;imgrefurl=http://www.mongha.com/2010/11/09/10-unique-ideas-to-combine-interior-decorating-and-energy-saving/&amp;usg=__aYLjI_6iE3ZSlEnpKNCbGvZHMDs=&amp;h=1050&amp;w=1051&amp;sz=328&amp;hl=en&amp;start=9&amp;zoom=1&amp;itbs=1&amp;tbnid=Mqq5PWcpc1Oe7M:&amp;tbnh=150&amp;tbnw=150&amp;prev=/search?q=energy+saving&amp;hl=en&amp;sa=X&amp;gbv=2&amp;biw=1003&amp;bih=590&amp;tbm=isch&amp;ei=OsgnTqGnDMzNswbF2rHTCQ" TargetMode="External"/><Relationship Id="rId12" Type="http://schemas.openxmlformats.org/officeDocument/2006/relationships/image" Target="../media/image6.jpeg"/><Relationship Id="rId2" Type="http://schemas.openxmlformats.org/officeDocument/2006/relationships/chart" Target="../charts/chart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google.com.kw/imgres?imgurl=http://www.stjhomeline.com/wp-content/uploads/20_6_orig.jpg&amp;imgrefurl=http://www.stjhomeline.com/electric-energy-saving-device/&amp;usg=__RZ999ZnX-Y6MTL8R8ezNiT-uGBg=&amp;h=317&amp;w=400&amp;sz=55&amp;hl=en&amp;start=64&amp;zoom=1&amp;itbs=1&amp;tbnid=-1oHMgIXHqfh2M:&amp;tbnh=98&amp;tbnw=124&amp;prev=/search?q=energy+saving&amp;start=60&amp;hl=en&amp;sa=N&amp;gbv=2&amp;biw=1003&amp;bih=590&amp;ndsp=20&amp;tbm=isch&amp;ei=78gnTsXOFYzysgaArYWZCQ" TargetMode="External"/><Relationship Id="rId5" Type="http://schemas.openxmlformats.org/officeDocument/2006/relationships/hyperlink" Target="http://www.google.com.kw/imgres?imgurl=http://littlegreenblog.com/wp-content/uploads/2009/09/b1.jpg&amp;imgrefurl=http://littlegreenblog.com/green-technology/energy-saving/energy-saving-week-19-25th-october/&amp;usg=__28VPTB61eXJkzt8qtI4hDExaqKE=&amp;h=298&amp;w=300&amp;sz=31&amp;hl=en&amp;start=12&amp;zoom=1&amp;itbs=1&amp;tbnid=3om8RUr6lAm9PM:&amp;tbnh=115&amp;tbnw=116&amp;prev=/search?q=energy+saving&amp;hl=en&amp;sa=X&amp;gbv=2&amp;biw=1003&amp;bih=590&amp;tbm=isch&amp;ei=OsgnTqGnDMzNswbF2rHTCQ" TargetMode="External"/><Relationship Id="rId15" Type="http://schemas.openxmlformats.org/officeDocument/2006/relationships/hyperlink" Target="http://www.google.com.kw/imgres?imgurl=http://2.bp.blogspot.com/_B8gghDrkeU0/S9kBJh2EfpI/AAAAAAAAAmk/_eoKn08Tf4I/s1600/energy+efficiency.jpg&amp;imgrefurl=http://mighty-hmeg.blogspot.com/2010/04/free-energy-efficiency-workshop.html&amp;usg=__s7KKc2ak95tMsejdkaLalAwDtvM=&amp;h=841&amp;w=1050&amp;sz=141&amp;hl=en&amp;start=117&amp;zoom=1&amp;itbs=1&amp;tbnid=HNJOSSrfoTzYeM:&amp;tbnh=120&amp;tbnw=150&amp;prev=/search?q=energy+saving&amp;start=100&amp;hl=en&amp;sa=N&amp;gbv=2&amp;biw=1003&amp;bih=590&amp;ndsp=20&amp;tbm=isch&amp;ei=OMknTtzeN4XItAbM3sGwCQ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google.com.kw/imgres?imgurl=http://www.energysavingtools.net/wp-content/uploads/12_4_orig.jpg&amp;imgrefurl=http://www.energysavingtools.net/pellet-systems-international-energy-saving-pellet-manufacturing-equipment/&amp;usg=__ycPa7-J8zvfvjdKE76d1XvHce6U=&amp;h=332&amp;w=332&amp;sz=9&amp;hl=en&amp;start=7&amp;zoom=1&amp;itbs=1&amp;tbnid=K2QsnlALGENOsM:&amp;tbnh=119&amp;tbnw=119&amp;prev=/search?q=energy+saving&amp;hl=en&amp;sa=X&amp;gbv=2&amp;biw=1003&amp;bih=590&amp;tbm=isch&amp;ei=OsgnTqGnDMzNswbF2rHTCQ" TargetMode="Externa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google.com.kw/imgres?imgurl=http://gooddeedblog.files.wordpress.com/2011/05/energy-saving11.jpg&amp;imgrefurl=http://gooddeedblog.wordpress.com/2011/05/19/energy/&amp;usg=__cxMuxm-BPGh848CD7NIGfro0xq4=&amp;h=285&amp;w=610&amp;sz=43&amp;hl=en&amp;start=120&amp;zoom=1&amp;itbs=1&amp;tbnid=vpzclGu102rb1M:&amp;tbnh=64&amp;tbnw=136&amp;prev=/search?q=energy+saving&amp;start=100&amp;hl=en&amp;sa=N&amp;gbv=2&amp;biw=1003&amp;bih=590&amp;ndsp=20&amp;tbm=isch&amp;ei=OMknTtzeN4XItAbM3sGwCQ" TargetMode="External"/><Relationship Id="rId3" Type="http://schemas.openxmlformats.org/officeDocument/2006/relationships/hyperlink" Target="http://www.google.com.kw/imgres?imgurl=http://winnipeg.mrelectric.com/ResidentialServices/~/media/res_energy_savings.ashx&amp;imgrefurl=http://winnipeg.mrelectric.com/ResidentialServices/EnergySavings.aspx&amp;usg=__jq9k5puetcGn8GlZPRrWm3kW__0=&amp;h=378&amp;w=300&amp;sz=39&amp;hl=en&amp;start=40&amp;zoom=1&amp;itbs=1&amp;tbnid=Kkoj1-sLhXNm5M:&amp;tbnh=122&amp;tbnw=97&amp;prev=/search?q=energy+saving&amp;start=20&amp;hl=en&amp;sa=N&amp;gbv=2&amp;biw=1003&amp;bih=590&amp;ndsp=20&amp;tbm=isch&amp;ei=ScgnTrT3FcPHtAaqy7WHCQ" TargetMode="External"/><Relationship Id="rId7" Type="http://schemas.openxmlformats.org/officeDocument/2006/relationships/hyperlink" Target="http://www.google.com.kw/imgres?imgurl=http://www.mongha.com/wp-content/uploads/2010/11/energy-conservation-tips.jpg&amp;imgrefurl=http://www.mongha.com/2010/11/09/10-unique-ideas-to-combine-interior-decorating-and-energy-saving/&amp;usg=__aYLjI_6iE3ZSlEnpKNCbGvZHMDs=&amp;h=1050&amp;w=1051&amp;sz=328&amp;hl=en&amp;start=9&amp;zoom=1&amp;itbs=1&amp;tbnid=Mqq5PWcpc1Oe7M:&amp;tbnh=150&amp;tbnw=150&amp;prev=/search?q=energy+saving&amp;hl=en&amp;sa=X&amp;gbv=2&amp;biw=1003&amp;bih=590&amp;tbm=isch&amp;ei=OsgnTqGnDMzNswbF2rHTCQ" TargetMode="External"/><Relationship Id="rId12" Type="http://schemas.openxmlformats.org/officeDocument/2006/relationships/image" Target="../media/image6.jpeg"/><Relationship Id="rId2" Type="http://schemas.openxmlformats.org/officeDocument/2006/relationships/chart" Target="../charts/chart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google.com.kw/imgres?imgurl=http://www.stjhomeline.com/wp-content/uploads/20_6_orig.jpg&amp;imgrefurl=http://www.stjhomeline.com/electric-energy-saving-device/&amp;usg=__RZ999ZnX-Y6MTL8R8ezNiT-uGBg=&amp;h=317&amp;w=400&amp;sz=55&amp;hl=en&amp;start=64&amp;zoom=1&amp;itbs=1&amp;tbnid=-1oHMgIXHqfh2M:&amp;tbnh=98&amp;tbnw=124&amp;prev=/search?q=energy+saving&amp;start=60&amp;hl=en&amp;sa=N&amp;gbv=2&amp;biw=1003&amp;bih=590&amp;ndsp=20&amp;tbm=isch&amp;ei=78gnTsXOFYzysgaArYWZCQ" TargetMode="External"/><Relationship Id="rId5" Type="http://schemas.openxmlformats.org/officeDocument/2006/relationships/hyperlink" Target="http://www.google.com.kw/imgres?imgurl=http://littlegreenblog.com/wp-content/uploads/2009/09/b1.jpg&amp;imgrefurl=http://littlegreenblog.com/green-technology/energy-saving/energy-saving-week-19-25th-october/&amp;usg=__28VPTB61eXJkzt8qtI4hDExaqKE=&amp;h=298&amp;w=300&amp;sz=31&amp;hl=en&amp;start=12&amp;zoom=1&amp;itbs=1&amp;tbnid=3om8RUr6lAm9PM:&amp;tbnh=115&amp;tbnw=116&amp;prev=/search?q=energy+saving&amp;hl=en&amp;sa=X&amp;gbv=2&amp;biw=1003&amp;bih=590&amp;tbm=isch&amp;ei=OsgnTqGnDMzNswbF2rHTCQ" TargetMode="External"/><Relationship Id="rId15" Type="http://schemas.openxmlformats.org/officeDocument/2006/relationships/hyperlink" Target="http://www.google.com.kw/imgres?imgurl=http://2.bp.blogspot.com/_B8gghDrkeU0/S9kBJh2EfpI/AAAAAAAAAmk/_eoKn08Tf4I/s1600/energy+efficiency.jpg&amp;imgrefurl=http://mighty-hmeg.blogspot.com/2010/04/free-energy-efficiency-workshop.html&amp;usg=__s7KKc2ak95tMsejdkaLalAwDtvM=&amp;h=841&amp;w=1050&amp;sz=141&amp;hl=en&amp;start=117&amp;zoom=1&amp;itbs=1&amp;tbnid=HNJOSSrfoTzYeM:&amp;tbnh=120&amp;tbnw=150&amp;prev=/search?q=energy+saving&amp;start=100&amp;hl=en&amp;sa=N&amp;gbv=2&amp;biw=1003&amp;bih=590&amp;ndsp=20&amp;tbm=isch&amp;ei=OMknTtzeN4XItAbM3sGwCQ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google.com.kw/imgres?imgurl=http://www.energysavingtools.net/wp-content/uploads/12_4_orig.jpg&amp;imgrefurl=http://www.energysavingtools.net/pellet-systems-international-energy-saving-pellet-manufacturing-equipment/&amp;usg=__ycPa7-J8zvfvjdKE76d1XvHce6U=&amp;h=332&amp;w=332&amp;sz=9&amp;hl=en&amp;start=7&amp;zoom=1&amp;itbs=1&amp;tbnid=K2QsnlALGENOsM:&amp;tbnh=119&amp;tbnw=119&amp;prev=/search?q=energy+saving&amp;hl=en&amp;sa=X&amp;gbv=2&amp;biw=1003&amp;bih=590&amp;tbm=isch&amp;ei=OsgnTqGnDMzNswbF2rHTCQ" TargetMode="External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http://t0.gstatic.com/images?q=tbn:54e8hsfsPHShmM:http://www.crsk.edu.kw/Photo/Th025.jpg" TargetMode="External"/><Relationship Id="rId13" Type="http://schemas.openxmlformats.org/officeDocument/2006/relationships/hyperlink" Target="http://www.google.com.kw/imgres?imgurl=http://www.mongha.com/wp-content/uploads/2010/11/energy-conservation-tips.jpg&amp;imgrefurl=http://www.mongha.com/2010/11/09/10-unique-ideas-to-combine-interior-decorating-and-energy-saving/&amp;usg=__aYLjI_6iE3ZSlEnpKNCbGvZHMDs=&amp;h=1050&amp;w=1051&amp;sz=328&amp;hl=en&amp;start=9&amp;zoom=1&amp;itbs=1&amp;tbnid=Mqq5PWcpc1Oe7M:&amp;tbnh=150&amp;tbnw=150&amp;prev=/search?q=energy+saving&amp;hl=en&amp;sa=X&amp;gbv=2&amp;biw=1003&amp;bih=590&amp;tbm=isch&amp;ei=OsgnTqGnDMzNswbF2rHTCQ" TargetMode="External"/><Relationship Id="rId18" Type="http://schemas.openxmlformats.org/officeDocument/2006/relationships/image" Target="../media/image6.jpeg"/><Relationship Id="rId3" Type="http://schemas.openxmlformats.org/officeDocument/2006/relationships/image" Target="../media/image14.jpeg"/><Relationship Id="rId21" Type="http://schemas.openxmlformats.org/officeDocument/2006/relationships/hyperlink" Target="http://www.google.com.kw/imgres?imgurl=http://2.bp.blogspot.com/_B8gghDrkeU0/S9kBJh2EfpI/AAAAAAAAAmk/_eoKn08Tf4I/s1600/energy+efficiency.jpg&amp;imgrefurl=http://mighty-hmeg.blogspot.com/2010/04/free-energy-efficiency-workshop.html&amp;usg=__s7KKc2ak95tMsejdkaLalAwDtvM=&amp;h=841&amp;w=1050&amp;sz=141&amp;hl=en&amp;start=117&amp;zoom=1&amp;itbs=1&amp;tbnid=HNJOSSrfoTzYeM:&amp;tbnh=120&amp;tbnw=150&amp;prev=/search?q=energy+saving&amp;start=100&amp;hl=en&amp;sa=N&amp;gbv=2&amp;biw=1003&amp;bih=590&amp;ndsp=20&amp;tbm=isch&amp;ei=OMknTtzeN4XItAbM3sGwCQ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3.jpeg"/><Relationship Id="rId17" Type="http://schemas.openxmlformats.org/officeDocument/2006/relationships/hyperlink" Target="http://www.google.com.kw/imgres?imgurl=http://www.stjhomeline.com/wp-content/uploads/20_6_orig.jpg&amp;imgrefurl=http://www.stjhomeline.com/electric-energy-saving-device/&amp;usg=__RZ999ZnX-Y6MTL8R8ezNiT-uGBg=&amp;h=317&amp;w=400&amp;sz=55&amp;hl=en&amp;start=64&amp;zoom=1&amp;itbs=1&amp;tbnid=-1oHMgIXHqfh2M:&amp;tbnh=98&amp;tbnw=124&amp;prev=/search?q=energy+saving&amp;start=60&amp;hl=en&amp;sa=N&amp;gbv=2&amp;biw=1003&amp;bih=590&amp;ndsp=20&amp;tbm=isch&amp;ei=78gnTsXOFYzysgaArYWZCQ" TargetMode="External"/><Relationship Id="rId2" Type="http://schemas.openxmlformats.org/officeDocument/2006/relationships/hyperlink" Target="http://www.mxxy.net/towers/14052008069.jpg" TargetMode="External"/><Relationship Id="rId16" Type="http://schemas.openxmlformats.org/officeDocument/2006/relationships/image" Target="../media/image5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sk.edu.kw/Photo/Th025.jpg" TargetMode="External"/><Relationship Id="rId11" Type="http://schemas.openxmlformats.org/officeDocument/2006/relationships/hyperlink" Target="http://www.google.com.kw/imgres?imgurl=http://littlegreenblog.com/wp-content/uploads/2009/09/b1.jpg&amp;imgrefurl=http://littlegreenblog.com/green-technology/energy-saving/energy-saving-week-19-25th-october/&amp;usg=__28VPTB61eXJkzt8qtI4hDExaqKE=&amp;h=298&amp;w=300&amp;sz=31&amp;hl=en&amp;start=12&amp;zoom=1&amp;itbs=1&amp;tbnid=3om8RUr6lAm9PM:&amp;tbnh=115&amp;tbnw=116&amp;prev=/search?q=energy+saving&amp;hl=en&amp;sa=X&amp;gbv=2&amp;biw=1003&amp;bih=590&amp;tbm=isch&amp;ei=OsgnTqGnDMzNswbF2rHTCQ" TargetMode="External"/><Relationship Id="rId5" Type="http://schemas.openxmlformats.org/officeDocument/2006/relationships/image" Target="../media/image15.jpeg"/><Relationship Id="rId15" Type="http://schemas.openxmlformats.org/officeDocument/2006/relationships/hyperlink" Target="http://www.google.com.kw/imgres?imgurl=http://www.energysavingtools.net/wp-content/uploads/12_4_orig.jpg&amp;imgrefurl=http://www.energysavingtools.net/pellet-systems-international-energy-saving-pellet-manufacturing-equipment/&amp;usg=__ycPa7-J8zvfvjdKE76d1XvHce6U=&amp;h=332&amp;w=332&amp;sz=9&amp;hl=en&amp;start=7&amp;zoom=1&amp;itbs=1&amp;tbnid=K2QsnlALGENOsM:&amp;tbnh=119&amp;tbnw=119&amp;prev=/search?q=energy+saving&amp;hl=en&amp;sa=X&amp;gbv=2&amp;biw=1003&amp;bih=590&amp;tbm=isch&amp;ei=OsgnTqGnDMzNswbF2rHTCQ" TargetMode="External"/><Relationship Id="rId10" Type="http://schemas.openxmlformats.org/officeDocument/2006/relationships/image" Target="../media/image2.jpeg"/><Relationship Id="rId19" Type="http://schemas.openxmlformats.org/officeDocument/2006/relationships/hyperlink" Target="http://www.google.com.kw/imgres?imgurl=http://gooddeedblog.files.wordpress.com/2011/05/energy-saving11.jpg&amp;imgrefurl=http://gooddeedblog.wordpress.com/2011/05/19/energy/&amp;usg=__cxMuxm-BPGh848CD7NIGfro0xq4=&amp;h=285&amp;w=610&amp;sz=43&amp;hl=en&amp;start=120&amp;zoom=1&amp;itbs=1&amp;tbnid=vpzclGu102rb1M:&amp;tbnh=64&amp;tbnw=136&amp;prev=/search?q=energy+saving&amp;start=100&amp;hl=en&amp;sa=N&amp;gbv=2&amp;biw=1003&amp;bih=590&amp;ndsp=20&amp;tbm=isch&amp;ei=OMknTtzeN4XItAbM3sGwCQ" TargetMode="External"/><Relationship Id="rId4" Type="http://schemas.openxmlformats.org/officeDocument/2006/relationships/image" Target="http://t2.gstatic.com/images?q=tbn:Nq7GveZLdn9hJM:http://www.mxxy.net/towers/14052008069.jpg" TargetMode="External"/><Relationship Id="rId9" Type="http://schemas.openxmlformats.org/officeDocument/2006/relationships/hyperlink" Target="http://www.google.com.kw/imgres?imgurl=http://winnipeg.mrelectric.com/ResidentialServices/~/media/res_energy_savings.ashx&amp;imgrefurl=http://winnipeg.mrelectric.com/ResidentialServices/EnergySavings.aspx&amp;usg=__jq9k5puetcGn8GlZPRrWm3kW__0=&amp;h=378&amp;w=300&amp;sz=39&amp;hl=en&amp;start=40&amp;zoom=1&amp;itbs=1&amp;tbnid=Kkoj1-sLhXNm5M:&amp;tbnh=122&amp;tbnw=97&amp;prev=/search?q=energy+saving&amp;start=20&amp;hl=en&amp;sa=N&amp;gbv=2&amp;biw=1003&amp;bih=590&amp;ndsp=20&amp;tbm=isch&amp;ei=ScgnTrT3FcPHtAaqy7WHCQ" TargetMode="External"/><Relationship Id="rId14" Type="http://schemas.openxmlformats.org/officeDocument/2006/relationships/image" Target="../media/image4.jpeg"/><Relationship Id="rId2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ravel.maktoob.com/photo/data/1944/medium/al_manshar_rotana_hotel_2.jpg" TargetMode="External"/><Relationship Id="rId13" Type="http://schemas.openxmlformats.org/officeDocument/2006/relationships/hyperlink" Target="http://www.google.com.kw/imgres?imgurl=http://littlegreenblog.com/wp-content/uploads/2009/09/b1.jpg&amp;imgrefurl=http://littlegreenblog.com/green-technology/energy-saving/energy-saving-week-19-25th-october/&amp;usg=__28VPTB61eXJkzt8qtI4hDExaqKE=&amp;h=298&amp;w=300&amp;sz=31&amp;hl=en&amp;start=12&amp;zoom=1&amp;itbs=1&amp;tbnid=3om8RUr6lAm9PM:&amp;tbnh=115&amp;tbnw=116&amp;prev=/search?q=energy+saving&amp;hl=en&amp;sa=X&amp;gbv=2&amp;biw=1003&amp;bih=590&amp;tbm=isch&amp;ei=OsgnTqGnDMzNswbF2rHTCQ" TargetMode="External"/><Relationship Id="rId18" Type="http://schemas.openxmlformats.org/officeDocument/2006/relationships/image" Target="../media/image5.jpeg"/><Relationship Id="rId3" Type="http://schemas.openxmlformats.org/officeDocument/2006/relationships/image" Target="../media/image17.jpeg"/><Relationship Id="rId21" Type="http://schemas.openxmlformats.org/officeDocument/2006/relationships/hyperlink" Target="http://www.google.com.kw/imgres?imgurl=http://gooddeedblog.files.wordpress.com/2011/05/energy-saving11.jpg&amp;imgrefurl=http://gooddeedblog.wordpress.com/2011/05/19/energy/&amp;usg=__cxMuxm-BPGh848CD7NIGfro0xq4=&amp;h=285&amp;w=610&amp;sz=43&amp;hl=en&amp;start=120&amp;zoom=1&amp;itbs=1&amp;tbnid=vpzclGu102rb1M:&amp;tbnh=64&amp;tbnw=136&amp;prev=/search?q=energy+saving&amp;start=100&amp;hl=en&amp;sa=N&amp;gbv=2&amp;biw=1003&amp;bih=590&amp;ndsp=20&amp;tbm=isch&amp;ei=OMknTtzeN4XItAbM3sGwCQ" TargetMode="External"/><Relationship Id="rId7" Type="http://schemas.openxmlformats.org/officeDocument/2006/relationships/image" Target="http://t1.gstatic.com/images?q=tbn:jj7dDnJwYwdDRM:http://www.3mda.com/ups/upload/wh_39236125.jpg" TargetMode="External"/><Relationship Id="rId12" Type="http://schemas.openxmlformats.org/officeDocument/2006/relationships/image" Target="../media/image2.jpeg"/><Relationship Id="rId17" Type="http://schemas.openxmlformats.org/officeDocument/2006/relationships/hyperlink" Target="http://www.google.com.kw/imgres?imgurl=http://www.energysavingtools.net/wp-content/uploads/12_4_orig.jpg&amp;imgrefurl=http://www.energysavingtools.net/pellet-systems-international-energy-saving-pellet-manufacturing-equipment/&amp;usg=__ycPa7-J8zvfvjdKE76d1XvHce6U=&amp;h=332&amp;w=332&amp;sz=9&amp;hl=en&amp;start=7&amp;zoom=1&amp;itbs=1&amp;tbnid=K2QsnlALGENOsM:&amp;tbnh=119&amp;tbnw=119&amp;prev=/search?q=energy+saving&amp;hl=en&amp;sa=X&amp;gbv=2&amp;biw=1003&amp;bih=590&amp;tbm=isch&amp;ei=OsgnTqGnDMzNswbF2rHTCQ" TargetMode="External"/><Relationship Id="rId2" Type="http://schemas.openxmlformats.org/officeDocument/2006/relationships/hyperlink" Target="http://farm1.static.flickr.com/88/425052543_0f86b04d92_b.jpg" TargetMode="External"/><Relationship Id="rId16" Type="http://schemas.openxmlformats.org/officeDocument/2006/relationships/image" Target="../media/image4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www.google.com.kw/imgres?imgurl=http://winnipeg.mrelectric.com/ResidentialServices/~/media/res_energy_savings.ashx&amp;imgrefurl=http://winnipeg.mrelectric.com/ResidentialServices/EnergySavings.aspx&amp;usg=__jq9k5puetcGn8GlZPRrWm3kW__0=&amp;h=378&amp;w=300&amp;sz=39&amp;hl=en&amp;start=40&amp;zoom=1&amp;itbs=1&amp;tbnid=Kkoj1-sLhXNm5M:&amp;tbnh=122&amp;tbnw=97&amp;prev=/search?q=energy+saving&amp;start=20&amp;hl=en&amp;sa=N&amp;gbv=2&amp;biw=1003&amp;bih=590&amp;ndsp=20&amp;tbm=isch&amp;ei=ScgnTrT3FcPHtAaqy7WHCQ" TargetMode="External"/><Relationship Id="rId24" Type="http://schemas.openxmlformats.org/officeDocument/2006/relationships/image" Target="../media/image8.jpeg"/><Relationship Id="rId5" Type="http://schemas.openxmlformats.org/officeDocument/2006/relationships/hyperlink" Target="http://www.3mda.com/ups/upload/wh_39236125.jpg" TargetMode="External"/><Relationship Id="rId15" Type="http://schemas.openxmlformats.org/officeDocument/2006/relationships/hyperlink" Target="http://www.google.com.kw/imgres?imgurl=http://www.mongha.com/wp-content/uploads/2010/11/energy-conservation-tips.jpg&amp;imgrefurl=http://www.mongha.com/2010/11/09/10-unique-ideas-to-combine-interior-decorating-and-energy-saving/&amp;usg=__aYLjI_6iE3ZSlEnpKNCbGvZHMDs=&amp;h=1050&amp;w=1051&amp;sz=328&amp;hl=en&amp;start=9&amp;zoom=1&amp;itbs=1&amp;tbnid=Mqq5PWcpc1Oe7M:&amp;tbnh=150&amp;tbnw=150&amp;prev=/search?q=energy+saving&amp;hl=en&amp;sa=X&amp;gbv=2&amp;biw=1003&amp;bih=590&amp;tbm=isch&amp;ei=OsgnTqGnDMzNswbF2rHTCQ" TargetMode="External"/><Relationship Id="rId23" Type="http://schemas.openxmlformats.org/officeDocument/2006/relationships/hyperlink" Target="http://www.google.com.kw/imgres?imgurl=http://2.bp.blogspot.com/_B8gghDrkeU0/S9kBJh2EfpI/AAAAAAAAAmk/_eoKn08Tf4I/s1600/energy+efficiency.jpg&amp;imgrefurl=http://mighty-hmeg.blogspot.com/2010/04/free-energy-efficiency-workshop.html&amp;usg=__s7KKc2ak95tMsejdkaLalAwDtvM=&amp;h=841&amp;w=1050&amp;sz=141&amp;hl=en&amp;start=117&amp;zoom=1&amp;itbs=1&amp;tbnid=HNJOSSrfoTzYeM:&amp;tbnh=120&amp;tbnw=150&amp;prev=/search?q=energy+saving&amp;start=100&amp;hl=en&amp;sa=N&amp;gbv=2&amp;biw=1003&amp;bih=590&amp;ndsp=20&amp;tbm=isch&amp;ei=OMknTtzeN4XItAbM3sGwCQ" TargetMode="External"/><Relationship Id="rId10" Type="http://schemas.openxmlformats.org/officeDocument/2006/relationships/image" Target="http://t1.gstatic.com/images?q=tbn:Ps4d42DoOkV4gM:http://travel.maktoob.com/photo/data/1944/medium/al_manshar_rotana_hotel_2.jpg" TargetMode="External"/><Relationship Id="rId19" Type="http://schemas.openxmlformats.org/officeDocument/2006/relationships/hyperlink" Target="http://www.google.com.kw/imgres?imgurl=http://www.stjhomeline.com/wp-content/uploads/20_6_orig.jpg&amp;imgrefurl=http://www.stjhomeline.com/electric-energy-saving-device/&amp;usg=__RZ999ZnX-Y6MTL8R8ezNiT-uGBg=&amp;h=317&amp;w=400&amp;sz=55&amp;hl=en&amp;start=64&amp;zoom=1&amp;itbs=1&amp;tbnid=-1oHMgIXHqfh2M:&amp;tbnh=98&amp;tbnw=124&amp;prev=/search?q=energy+saving&amp;start=60&amp;hl=en&amp;sa=N&amp;gbv=2&amp;biw=1003&amp;bih=590&amp;ndsp=20&amp;tbm=isch&amp;ei=78gnTsXOFYzysgaArYWZCQ" TargetMode="External"/><Relationship Id="rId4" Type="http://schemas.openxmlformats.org/officeDocument/2006/relationships/image" Target="http://t0.gstatic.com/images?q=tbn:xikQb2eZzG18sM:http://farm1.static.flickr.com/88/425052543_0f86b04d92_b.jpg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3.jpeg"/><Relationship Id="rId2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4412" y="2857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Curriculum Vitae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77867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Name: </a:t>
            </a:r>
            <a:r>
              <a:rPr lang="en-US" sz="1600" dirty="0" err="1" smtClean="0"/>
              <a:t>Iqbal</a:t>
            </a:r>
            <a:r>
              <a:rPr lang="en-US" sz="1600" dirty="0" smtClean="0"/>
              <a:t> Ahmed AL-</a:t>
            </a:r>
            <a:r>
              <a:rPr lang="en-US" sz="1600" dirty="0" err="1" smtClean="0"/>
              <a:t>Tayar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b="1" dirty="0" smtClean="0"/>
              <a:t>Education</a:t>
            </a:r>
            <a:r>
              <a:rPr lang="en-US" sz="1600" dirty="0" smtClean="0"/>
              <a:t>: Bachelor of Mechanical Engineering </a:t>
            </a:r>
          </a:p>
          <a:p>
            <a:r>
              <a:rPr lang="en-US" sz="1600" dirty="0" smtClean="0"/>
              <a:t>                    Kuwait University 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u="sng" dirty="0" smtClean="0"/>
              <a:t>Professional experience: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First engineer in the ministry site in the water sector projects </a:t>
            </a:r>
          </a:p>
          <a:p>
            <a:r>
              <a:rPr lang="en-US" sz="1600" dirty="0" smtClean="0"/>
              <a:t>- Director of technical control </a:t>
            </a:r>
            <a:r>
              <a:rPr lang="en-US" sz="1400" dirty="0" smtClean="0"/>
              <a:t>since</a:t>
            </a:r>
            <a:r>
              <a:rPr lang="en-US" sz="1600" dirty="0" smtClean="0"/>
              <a:t> 1992 </a:t>
            </a:r>
            <a:br>
              <a:rPr lang="en-US" sz="1600" dirty="0" smtClean="0"/>
            </a:br>
            <a:r>
              <a:rPr lang="en-US" sz="1600" dirty="0" smtClean="0"/>
              <a:t>- saving team manager of the sector (government and private) </a:t>
            </a:r>
            <a:br>
              <a:rPr lang="en-US" sz="1600" dirty="0" smtClean="0"/>
            </a:br>
            <a:r>
              <a:rPr lang="en-US" sz="1600" dirty="0" smtClean="0"/>
              <a:t>- Member of the National Committee for green buildings. </a:t>
            </a:r>
            <a:br>
              <a:rPr lang="en-US" sz="1600" dirty="0" smtClean="0"/>
            </a:br>
            <a:r>
              <a:rPr lang="en-US" sz="1600" dirty="0" smtClean="0"/>
              <a:t>- Professor of the Public Authority for Applied Education and Training since 2000 </a:t>
            </a:r>
            <a:br>
              <a:rPr lang="en-US" sz="1600" dirty="0" smtClean="0"/>
            </a:br>
            <a:r>
              <a:rPr lang="en-US" sz="1600" dirty="0" smtClean="0"/>
              <a:t>- Professor in the rehabilitation program the ministry of new engineers </a:t>
            </a:r>
            <a:br>
              <a:rPr lang="en-US" sz="1600" dirty="0" smtClean="0"/>
            </a:br>
            <a:r>
              <a:rPr lang="en-US" sz="1600" dirty="0" smtClean="0"/>
              <a:t>- Member of the Association of Engineers </a:t>
            </a:r>
            <a:br>
              <a:rPr lang="en-US" sz="1600" dirty="0" smtClean="0"/>
            </a:br>
            <a:r>
              <a:rPr lang="en-US" sz="1600" dirty="0" smtClean="0"/>
              <a:t>- Expert and member of the Judicial Arbitration Commission at the Ministry of Justice </a:t>
            </a:r>
            <a:br>
              <a:rPr lang="en-US" sz="1600" dirty="0" smtClean="0"/>
            </a:br>
            <a:r>
              <a:rPr lang="en-US" sz="1600" dirty="0" smtClean="0"/>
              <a:t>- Expert and member of the Bar Center schedule of arbitrators for arbitration </a:t>
            </a:r>
            <a:br>
              <a:rPr lang="en-US" sz="1600" dirty="0" smtClean="0"/>
            </a:br>
            <a:r>
              <a:rPr lang="en-US" sz="1600" dirty="0" smtClean="0"/>
              <a:t>- Member of the U.S. global in the Kuwait Centre for Commercial Arbitration </a:t>
            </a:r>
            <a:br>
              <a:rPr lang="en-US" sz="1600" dirty="0" smtClean="0"/>
            </a:br>
            <a:r>
              <a:rPr lang="en-US" sz="1600" dirty="0" smtClean="0"/>
              <a:t>- Member of the World Organization of American Value Engineering (save) </a:t>
            </a:r>
            <a:br>
              <a:rPr lang="en-US" sz="1600" dirty="0" smtClean="0"/>
            </a:br>
            <a:r>
              <a:rPr lang="en-US" sz="1600" dirty="0" smtClean="0"/>
              <a:t> And  a certificate from the architect of my values ​​</a:t>
            </a:r>
            <a:r>
              <a:rPr lang="en-US" sz="1600" dirty="0" err="1" smtClean="0"/>
              <a:t>Saif</a:t>
            </a:r>
            <a:r>
              <a:rPr lang="en-US" sz="1600" dirty="0" smtClean="0"/>
              <a:t> International Association of America. </a:t>
            </a:r>
            <a:br>
              <a:rPr lang="en-US" sz="1600" dirty="0" smtClean="0"/>
            </a:br>
            <a:r>
              <a:rPr lang="en-US" sz="1600" dirty="0" smtClean="0"/>
              <a:t>- Member of the Association of Energy Engineers U.S.. </a:t>
            </a:r>
            <a:br>
              <a:rPr lang="en-US" sz="1600" dirty="0" smtClean="0"/>
            </a:br>
            <a:r>
              <a:rPr lang="en-US" sz="1600" dirty="0" smtClean="0"/>
              <a:t>- Member of the ASHRAE HVAC 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6" name="Picture 5" descr="DSC_0017.jpg"/>
          <p:cNvPicPr>
            <a:picLocks noChangeAspect="1"/>
          </p:cNvPicPr>
          <p:nvPr/>
        </p:nvPicPr>
        <p:blipFill>
          <a:blip r:embed="rId2" cstate="print"/>
          <a:srcRect l="25513" t="7542" r="6778" b="4804"/>
          <a:stretch>
            <a:fillRect/>
          </a:stretch>
        </p:blipFill>
        <p:spPr>
          <a:xfrm rot="5400000">
            <a:off x="5906249" y="380239"/>
            <a:ext cx="3000370" cy="2954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i="1" dirty="0" smtClean="0">
                <a:solidFill>
                  <a:srgbClr val="FF0000"/>
                </a:solidFill>
              </a:rPr>
              <a:t>Kuwait</a:t>
            </a:r>
            <a:r>
              <a:rPr lang="ar-KW" dirty="0" smtClean="0">
                <a:solidFill>
                  <a:srgbClr val="FF0000"/>
                </a:solidFill>
              </a:rPr>
              <a:t> </a:t>
            </a:r>
            <a:r>
              <a:rPr lang="ar-KW" i="1" dirty="0" smtClean="0">
                <a:solidFill>
                  <a:srgbClr val="FF0000"/>
                </a:solidFill>
              </a:rPr>
              <a:t>National Bank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 NBK recently launched its energy conservation awareness campaign tagged "Put your energy into saving energy". NBK volunteers handed out 10,000 long life energy-saving light bulbs at the Avenues Mall.</a:t>
            </a:r>
            <a:endParaRPr lang="en-US" sz="2800" dirty="0"/>
          </a:p>
        </p:txBody>
      </p:sp>
      <p:pic>
        <p:nvPicPr>
          <p:cNvPr id="4" name="Picture 3" descr="MEWAw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572008"/>
            <a:ext cx="4000528" cy="1962150"/>
          </a:xfrm>
          <a:prstGeom prst="rect">
            <a:avLst/>
          </a:prstGeom>
        </p:spPr>
      </p:pic>
      <p:pic>
        <p:nvPicPr>
          <p:cNvPr id="6" name="Picture 5" descr="04_nb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572008"/>
            <a:ext cx="3643338" cy="190500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0"/>
            <a:ext cx="1000125" cy="6858000"/>
            <a:chOff x="0" y="0"/>
            <a:chExt cx="1000100" cy="6858000"/>
          </a:xfrm>
        </p:grpSpPr>
        <p:pic>
          <p:nvPicPr>
            <p:cNvPr id="8" name="Picture 11" descr="http://t3.gstatic.com/images?q=tbn:ANd9GcQF7sE4OE_MipT8kZ4quIjE5-QZCI5l5qJsMH1D-WyGNPLmRYIocqZIYqU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000240"/>
              <a:ext cx="10001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http://t0.gstatic.com/images?q=tbn:ANd9GcQUDpWRRD9z8jpmxKbuEpDAK5KJ9FWW3Dxf0hNrsoX_cQ1PfSvg-n5_ew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4825302"/>
              <a:ext cx="1000100" cy="110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http://t1.gstatic.com/images?q=tbn:ANd9GcRpRLod8o_XLXRodt_CeeaO0tBLtDr1lnu3psKX3YEri0Yopqs5j-ID5jPu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5929315"/>
              <a:ext cx="1000100" cy="92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http://t0.gstatic.com/images?q=tbn:ANd9GcQDTexSzp0WSeCUzcHiifN_35Lb64QHxV9v5lODsb-52eBpBrwsd-i1dzM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3857628"/>
              <a:ext cx="100010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" descr="http://t3.gstatic.com/images?q=tbn:ANd9GcQvDJQCArFQez07ESdX6gQN1Vxj9_T8uqddWwZM8nnHYO8ee7tcHIXijSQ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1000100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http://t0.gstatic.com/images?q=tbn:ANd9GcSmWz44ChXNwM2T_LiOTccEJg4_XBRT_no_D8hxaG6Gg06NuiY7j2g7v6k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1071546"/>
              <a:ext cx="10001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5" descr="http://t2.gstatic.com/images?q=tbn:ANd9GcRVYkVFiCq7bFGTptfPQiNSVvWxB71M_fZ_vEwBtUwypCGENVrc9PaLK2c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 r="25002"/>
            <a:stretch>
              <a:fillRect/>
            </a:stretch>
          </p:blipFill>
          <p:spPr bwMode="auto">
            <a:xfrm>
              <a:off x="0" y="2928934"/>
              <a:ext cx="1000100" cy="92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user\My Documents\My Pictur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142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Private Residence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Electricity Rationalizing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1428736"/>
            <a:ext cx="5829312" cy="47863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Awareness Campaign for the citizens included:</a:t>
            </a:r>
          </a:p>
          <a:p>
            <a:pPr eaLnBrk="1" hangingPunct="1"/>
            <a:r>
              <a:rPr lang="en-US" sz="2400" dirty="0" smtClean="0"/>
              <a:t>A campaign for Society of Engineers cost 10 million K.D</a:t>
            </a:r>
          </a:p>
          <a:p>
            <a:pPr eaLnBrk="1" hangingPunct="1"/>
            <a:r>
              <a:rPr lang="en-US" sz="2400" dirty="0" smtClean="0"/>
              <a:t>Distribution of water conservation tools</a:t>
            </a:r>
          </a:p>
          <a:p>
            <a:pPr eaLnBrk="1" hangingPunct="1"/>
            <a:r>
              <a:rPr lang="en-US" sz="2400" dirty="0" smtClean="0"/>
              <a:t>Participating in expeditions,</a:t>
            </a:r>
          </a:p>
          <a:p>
            <a:pPr eaLnBrk="1" hangingPunct="1"/>
            <a:r>
              <a:rPr lang="en-US" sz="2400" dirty="0" smtClean="0"/>
              <a:t>Seminars are held ( Schools, Universities),</a:t>
            </a:r>
          </a:p>
          <a:p>
            <a:pPr eaLnBrk="1" hangingPunct="1"/>
            <a:r>
              <a:rPr lang="en-US" sz="2400" dirty="0" smtClean="0"/>
              <a:t>Media campaigns ( TV, Radio, Brochures).   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72074"/>
            <a:ext cx="2214565" cy="16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2214546" cy="16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4" descr="C:\Documents and Settings\user\My Documents\My Pictures\f626f6c4-44ba-4793-b3d4-d44a123b0816_smallN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643050"/>
            <a:ext cx="2214546" cy="16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0"/>
            <a:ext cx="2285984" cy="16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Awards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etAttachment44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4000504"/>
            <a:ext cx="3786214" cy="2541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GetAttach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368768"/>
            <a:ext cx="3500462" cy="2488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GetAttachment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484825"/>
            <a:ext cx="3929090" cy="2372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GetAttachment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929066"/>
            <a:ext cx="3830175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Work Hand in Hand</a:t>
            </a:r>
          </a:p>
          <a:p>
            <a:pPr algn="ctr">
              <a:buNone/>
            </a:pPr>
            <a:r>
              <a:rPr lang="en-US" sz="4000" dirty="0" smtClean="0"/>
              <a:t> For a Green Environment</a:t>
            </a:r>
            <a:endParaRPr lang="en-US" sz="4000" dirty="0"/>
          </a:p>
        </p:txBody>
      </p:sp>
      <p:pic>
        <p:nvPicPr>
          <p:cNvPr id="4" name="Picture 3" descr="untitled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571876"/>
            <a:ext cx="4429156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1470" y="2214574"/>
            <a:ext cx="9715568" cy="27860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MEW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EFFORTS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IN REDUCING ELECTRICITY </a:t>
            </a:r>
            <a:b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AND WATER  CONSUMPTION</a:t>
            </a:r>
            <a:b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   IN GOVERNMENT AND PRIVATE </a:t>
            </a:r>
            <a:b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SECTORS IN KUWAIT</a:t>
            </a:r>
            <a:b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</a:br>
            <a:endParaRPr lang="en-US" sz="2800" b="1" dirty="0" smtClean="0">
              <a:solidFill>
                <a:schemeClr val="tx1"/>
              </a:solidFill>
              <a:latin typeface="Arial Rounded MT Bold" pitchFamily="34" charset="0"/>
            </a:endParaRPr>
          </a:p>
        </p:txBody>
      </p:sp>
      <p:grpSp>
        <p:nvGrpSpPr>
          <p:cNvPr id="2052" name="Group 17"/>
          <p:cNvGrpSpPr>
            <a:grpSpLocks/>
          </p:cNvGrpSpPr>
          <p:nvPr/>
        </p:nvGrpSpPr>
        <p:grpSpPr bwMode="auto">
          <a:xfrm>
            <a:off x="0" y="0"/>
            <a:ext cx="1000125" cy="6858000"/>
            <a:chOff x="0" y="0"/>
            <a:chExt cx="1000100" cy="6858000"/>
          </a:xfrm>
        </p:grpSpPr>
        <p:pic>
          <p:nvPicPr>
            <p:cNvPr id="2053" name="Picture 11" descr="http://t3.gstatic.com/images?q=tbn:ANd9GcQF7sE4OE_MipT8kZ4quIjE5-QZCI5l5qJsMH1D-WyGNPLmRYIocqZIYqU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000240"/>
              <a:ext cx="10001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13" descr="http://t0.gstatic.com/images?q=tbn:ANd9GcQUDpWRRD9z8jpmxKbuEpDAK5KJ9FWW3Dxf0hNrsoX_cQ1PfSvg-n5_ew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825302"/>
              <a:ext cx="1000100" cy="110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5" descr="http://t1.gstatic.com/images?q=tbn:ANd9GcRpRLod8o_XLXRodt_CeeaO0tBLtDr1lnu3psKX3YEri0Yopqs5j-ID5jPu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5929315"/>
              <a:ext cx="1000100" cy="92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7" descr="http://t0.gstatic.com/images?q=tbn:ANd9GcQDTexSzp0WSeCUzcHiifN_35Lb64QHxV9v5lODsb-52eBpBrwsd-i1dzM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3857628"/>
              <a:ext cx="100010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19" descr="http://t3.gstatic.com/images?q=tbn:ANd9GcQvDJQCArFQez07ESdX6gQN1Vxj9_T8uqddWwZM8nnHYO8ee7tcHIXijSQ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0"/>
              <a:ext cx="1000100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23" descr="http://t0.gstatic.com/images?q=tbn:ANd9GcSmWz44ChXNwM2T_LiOTccEJg4_XBRT_no_D8hxaG6Gg06NuiY7j2g7v6k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1071546"/>
              <a:ext cx="10001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25" descr="http://t2.gstatic.com/images?q=tbn:ANd9GcRVYkVFiCq7bFGTptfPQiNSVvWxB71M_fZ_vEwBtUwypCGENVrc9PaLK2c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 r="25002"/>
            <a:stretch>
              <a:fillRect/>
            </a:stretch>
          </p:blipFill>
          <p:spPr bwMode="auto">
            <a:xfrm>
              <a:off x="0" y="2928934"/>
              <a:ext cx="1000100" cy="92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http://www.mooode.com/data/media/114/KUW-coat-of-arms-logo.gif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15272" y="357166"/>
            <a:ext cx="785622" cy="9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%D9%88%D8%B2%D8%A7%D8%B1%D8%A9-%D8%A7%D9%84%D9%83%D9%87%D8%B1%D8%A8%D8%A7%D8%A1-%D8%A7%D9%84%D9%83%D9%88%D9%8A%D8%AA.gif"/>
          <p:cNvPicPr/>
          <p:nvPr/>
        </p:nvPicPr>
        <p:blipFill>
          <a:blip r:embed="rId17"/>
          <a:stretch>
            <a:fillRect/>
          </a:stretch>
        </p:blipFill>
        <p:spPr>
          <a:xfrm>
            <a:off x="1571604" y="357166"/>
            <a:ext cx="895350" cy="10058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6050" y="500042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Kuwait</a:t>
            </a:r>
            <a:endParaRPr lang="ar-KW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electricity and water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478632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Engineer: </a:t>
            </a:r>
            <a:r>
              <a:rPr lang="en-US" dirty="0" err="1" smtClean="0"/>
              <a:t>Iqbal</a:t>
            </a:r>
            <a:r>
              <a:rPr lang="en-US" dirty="0" smtClean="0"/>
              <a:t> AL-</a:t>
            </a:r>
            <a:r>
              <a:rPr lang="en-US" dirty="0" err="1" smtClean="0"/>
              <a:t>Tayar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أبراج الكوي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62"/>
            <a:ext cx="814390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71625"/>
            <a:ext cx="7786688" cy="4643457"/>
          </a:xfrm>
        </p:spPr>
        <p:txBody>
          <a:bodyPr/>
          <a:lstStyle/>
          <a:p>
            <a:pPr algn="just" eaLnBrk="1" hangingPunct="1"/>
            <a:r>
              <a:rPr lang="en-US" sz="2400" dirty="0" smtClean="0"/>
              <a:t>State of Kuwait  achieved a tremendous growth in all the sectors, which increased the demand &amp; consumption of electric power.</a:t>
            </a:r>
          </a:p>
          <a:p>
            <a:pPr algn="just" eaLnBrk="1" hangingPunct="1"/>
            <a:r>
              <a:rPr lang="en-US" sz="2400" dirty="0" smtClean="0"/>
              <a:t>From 80’s M.E.W start awareness Campaign.</a:t>
            </a:r>
          </a:p>
          <a:p>
            <a:pPr algn="just" eaLnBrk="1" hangingPunct="1"/>
            <a:r>
              <a:rPr lang="en-US" sz="2400" dirty="0" smtClean="0"/>
              <a:t>From 2003 M.E.W start Energy conservation projects with KISR.</a:t>
            </a:r>
          </a:p>
          <a:p>
            <a:pPr algn="just" eaLnBrk="1" hangingPunct="1"/>
            <a:r>
              <a:rPr lang="en-US" sz="2400" dirty="0" smtClean="0"/>
              <a:t>summer 2006, the start of  Disaster of  a programmed energy cutting in all Kuwait areas. </a:t>
            </a:r>
            <a:endParaRPr lang="ar-KW" sz="2400" dirty="0" smtClean="0"/>
          </a:p>
          <a:p>
            <a:pPr algn="just" eaLnBrk="1" hangingPunct="1"/>
            <a:r>
              <a:rPr lang="en-US" sz="2400" dirty="0" smtClean="0"/>
              <a:t>The government planning to the establishment  Executive Committee of the rationalization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+mj-lt"/>
              </a:rPr>
              <a:t>in Government and Private Buildings. </a:t>
            </a:r>
          </a:p>
          <a:p>
            <a:pPr algn="just" eaLnBrk="1" hangingPunct="1"/>
            <a:endParaRPr lang="en-US" sz="2400" dirty="0" smtClean="0"/>
          </a:p>
        </p:txBody>
      </p:sp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0" y="0"/>
            <a:ext cx="1000125" cy="6858000"/>
            <a:chOff x="0" y="0"/>
            <a:chExt cx="1000100" cy="6858000"/>
          </a:xfrm>
        </p:grpSpPr>
        <p:pic>
          <p:nvPicPr>
            <p:cNvPr id="3077" name="Picture 11" descr="http://t3.gstatic.com/images?q=tbn:ANd9GcQF7sE4OE_MipT8kZ4quIjE5-QZCI5l5qJsMH1D-WyGNPLmRYIocqZIYqU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00240"/>
              <a:ext cx="10001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13" descr="http://t0.gstatic.com/images?q=tbn:ANd9GcQUDpWRRD9z8jpmxKbuEpDAK5KJ9FWW3Dxf0hNrsoX_cQ1PfSvg-n5_ew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825302"/>
              <a:ext cx="1000100" cy="110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15" descr="http://t1.gstatic.com/images?q=tbn:ANd9GcRpRLod8o_XLXRodt_CeeaO0tBLtDr1lnu3psKX3YEri0Yopqs5j-ID5jPu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5929315"/>
              <a:ext cx="1000100" cy="92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17" descr="http://t0.gstatic.com/images?q=tbn:ANd9GcQDTexSzp0WSeCUzcHiifN_35Lb64QHxV9v5lODsb-52eBpBrwsd-i1dzM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857628"/>
              <a:ext cx="100010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19" descr="http://t3.gstatic.com/images?q=tbn:ANd9GcQvDJQCArFQez07ESdX6gQN1Vxj9_T8uqddWwZM8nnHYO8ee7tcHIXijSQ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0"/>
              <a:ext cx="1000100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23" descr="http://t0.gstatic.com/images?q=tbn:ANd9GcSmWz44ChXNwM2T_LiOTccEJg4_XBRT_no_D8hxaG6Gg06NuiY7j2g7v6k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1071546"/>
              <a:ext cx="10001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25" descr="http://t2.gstatic.com/images?q=tbn:ANd9GcRVYkVFiCq7bFGTptfPQiNSVvWxB71M_fZ_vEwBtUwypCGENVrc9PaLK2c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 r="25002"/>
            <a:stretch>
              <a:fillRect/>
            </a:stretch>
          </p:blipFill>
          <p:spPr bwMode="auto">
            <a:xfrm>
              <a:off x="0" y="2928934"/>
              <a:ext cx="1000100" cy="92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lahws.com/images/618px-flag-map_of_kuwait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79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Government Plan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85720" y="1500174"/>
          <a:ext cx="864399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Electrical Meter Reading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58" t="23322" r="30396" b="9044"/>
          <a:stretch>
            <a:fillRect/>
          </a:stretch>
        </p:blipFill>
        <p:spPr bwMode="auto">
          <a:xfrm>
            <a:off x="1285852" y="1500174"/>
            <a:ext cx="6786610" cy="492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000125" cy="6858000"/>
            <a:chOff x="0" y="0"/>
            <a:chExt cx="1000100" cy="6858000"/>
          </a:xfrm>
        </p:grpSpPr>
        <p:pic>
          <p:nvPicPr>
            <p:cNvPr id="5" name="Picture 11" descr="http://t3.gstatic.com/images?q=tbn:ANd9GcQF7sE4OE_MipT8kZ4quIjE5-QZCI5l5qJsMH1D-WyGNPLmRYIocqZIYqU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00240"/>
              <a:ext cx="10001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http://t0.gstatic.com/images?q=tbn:ANd9GcQUDpWRRD9z8jpmxKbuEpDAK5KJ9FWW3Dxf0hNrsoX_cQ1PfSvg-n5_ew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825302"/>
              <a:ext cx="1000100" cy="110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 descr="http://t1.gstatic.com/images?q=tbn:ANd9GcRpRLod8o_XLXRodt_CeeaO0tBLtDr1lnu3psKX3YEri0Yopqs5j-ID5jPu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5929315"/>
              <a:ext cx="1000100" cy="92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http://t0.gstatic.com/images?q=tbn:ANd9GcQDTexSzp0WSeCUzcHiifN_35Lb64QHxV9v5lODsb-52eBpBrwsd-i1dzM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857628"/>
              <a:ext cx="100010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http://t3.gstatic.com/images?q=tbn:ANd9GcQvDJQCArFQez07ESdX6gQN1Vxj9_T8uqddWwZM8nnHYO8ee7tcHIXijSQ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0"/>
              <a:ext cx="1000100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3" descr="http://t0.gstatic.com/images?q=tbn:ANd9GcSmWz44ChXNwM2T_LiOTccEJg4_XBRT_no_D8hxaG6Gg06NuiY7j2g7v6k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1071546"/>
              <a:ext cx="10001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5" descr="http://t2.gstatic.com/images?q=tbn:ANd9GcRVYkVFiCq7bFGTptfPQiNSVvWxB71M_fZ_vEwBtUwypCGENVrc9PaLK2c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 r="25002"/>
            <a:stretch>
              <a:fillRect/>
            </a:stretch>
          </p:blipFill>
          <p:spPr bwMode="auto">
            <a:xfrm>
              <a:off x="0" y="2928934"/>
              <a:ext cx="1000100" cy="92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8143875" y="0"/>
            <a:ext cx="1000125" cy="6858000"/>
            <a:chOff x="0" y="0"/>
            <a:chExt cx="1000100" cy="6858000"/>
          </a:xfrm>
        </p:grpSpPr>
        <p:pic>
          <p:nvPicPr>
            <p:cNvPr id="13" name="Picture 11" descr="http://t3.gstatic.com/images?q=tbn:ANd9GcQF7sE4OE_MipT8kZ4quIjE5-QZCI5l5qJsMH1D-WyGNPLmRYIocqZIYqU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00240"/>
              <a:ext cx="10001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http://t0.gstatic.com/images?q=tbn:ANd9GcQUDpWRRD9z8jpmxKbuEpDAK5KJ9FWW3Dxf0hNrsoX_cQ1PfSvg-n5_ew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825302"/>
              <a:ext cx="1000100" cy="110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 descr="http://t1.gstatic.com/images?q=tbn:ANd9GcRpRLod8o_XLXRodt_CeeaO0tBLtDr1lnu3psKX3YEri0Yopqs5j-ID5jPu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5929315"/>
              <a:ext cx="1000100" cy="92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 descr="http://t0.gstatic.com/images?q=tbn:ANd9GcQDTexSzp0WSeCUzcHiifN_35Lb64QHxV9v5lODsb-52eBpBrwsd-i1dzM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857628"/>
              <a:ext cx="100010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9" descr="http://t3.gstatic.com/images?q=tbn:ANd9GcQvDJQCArFQez07ESdX6gQN1Vxj9_T8uqddWwZM8nnHYO8ee7tcHIXijSQ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0"/>
              <a:ext cx="1000100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3" descr="http://t0.gstatic.com/images?q=tbn:ANd9GcSmWz44ChXNwM2T_LiOTccEJg4_XBRT_no_D8hxaG6Gg06NuiY7j2g7v6k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1071546"/>
              <a:ext cx="10001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5" descr="http://t2.gstatic.com/images?q=tbn:ANd9GcRVYkVFiCq7bFGTptfPQiNSVvWxB71M_fZ_vEwBtUwypCGENVrc9PaLK2c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 r="25002"/>
            <a:stretch>
              <a:fillRect/>
            </a:stretch>
          </p:blipFill>
          <p:spPr bwMode="auto">
            <a:xfrm>
              <a:off x="0" y="2928934"/>
              <a:ext cx="1000100" cy="92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000100" y="1071546"/>
          <a:ext cx="81439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2994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Monthly Saving in Summer 2011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1000125" cy="6858000"/>
            <a:chOff x="0" y="0"/>
            <a:chExt cx="1000100" cy="6858000"/>
          </a:xfrm>
        </p:grpSpPr>
        <p:pic>
          <p:nvPicPr>
            <p:cNvPr id="6" name="Picture 11" descr="http://t3.gstatic.com/images?q=tbn:ANd9GcQF7sE4OE_MipT8kZ4quIjE5-QZCI5l5qJsMH1D-WyGNPLmRYIocqZIYqU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00240"/>
              <a:ext cx="10001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" descr="http://t0.gstatic.com/images?q=tbn:ANd9GcQUDpWRRD9z8jpmxKbuEpDAK5KJ9FWW3Dxf0hNrsoX_cQ1PfSvg-n5_ew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825302"/>
              <a:ext cx="1000100" cy="110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http://t1.gstatic.com/images?q=tbn:ANd9GcRpRLod8o_XLXRodt_CeeaO0tBLtDr1lnu3psKX3YEri0Yopqs5j-ID5jPu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5929315"/>
              <a:ext cx="1000100" cy="92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7" descr="http://t0.gstatic.com/images?q=tbn:ANd9GcQDTexSzp0WSeCUzcHiifN_35Lb64QHxV9v5lODsb-52eBpBrwsd-i1dzM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857628"/>
              <a:ext cx="100010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http://t3.gstatic.com/images?q=tbn:ANd9GcQvDJQCArFQez07ESdX6gQN1Vxj9_T8uqddWwZM8nnHYO8ee7tcHIXijSQ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0"/>
              <a:ext cx="1000100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3" descr="http://t0.gstatic.com/images?q=tbn:ANd9GcSmWz44ChXNwM2T_LiOTccEJg4_XBRT_no_D8hxaG6Gg06NuiY7j2g7v6k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1071546"/>
              <a:ext cx="10001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5" descr="http://t2.gstatic.com/images?q=tbn:ANd9GcRVYkVFiCq7bFGTptfPQiNSVvWxB71M_fZ_vEwBtUwypCGENVrc9PaLK2c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 r="25002"/>
            <a:stretch>
              <a:fillRect/>
            </a:stretch>
          </p:blipFill>
          <p:spPr bwMode="auto">
            <a:xfrm>
              <a:off x="0" y="2928934"/>
              <a:ext cx="1000100" cy="92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Total Saving in Summer 2011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928630" y="1714488"/>
          <a:ext cx="821537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1000125" cy="6858000"/>
            <a:chOff x="0" y="0"/>
            <a:chExt cx="1000100" cy="6858000"/>
          </a:xfrm>
        </p:grpSpPr>
        <p:pic>
          <p:nvPicPr>
            <p:cNvPr id="6" name="Picture 11" descr="http://t3.gstatic.com/images?q=tbn:ANd9GcQF7sE4OE_MipT8kZ4quIjE5-QZCI5l5qJsMH1D-WyGNPLmRYIocqZIYqU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00240"/>
              <a:ext cx="10001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" descr="http://t0.gstatic.com/images?q=tbn:ANd9GcQUDpWRRD9z8jpmxKbuEpDAK5KJ9FWW3Dxf0hNrsoX_cQ1PfSvg-n5_ew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825302"/>
              <a:ext cx="1000100" cy="110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http://t1.gstatic.com/images?q=tbn:ANd9GcRpRLod8o_XLXRodt_CeeaO0tBLtDr1lnu3psKX3YEri0Yopqs5j-ID5jPu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5929315"/>
              <a:ext cx="1000100" cy="92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7" descr="http://t0.gstatic.com/images?q=tbn:ANd9GcQDTexSzp0WSeCUzcHiifN_35Lb64QHxV9v5lODsb-52eBpBrwsd-i1dzM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3857628"/>
              <a:ext cx="100010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http://t3.gstatic.com/images?q=tbn:ANd9GcQvDJQCArFQez07ESdX6gQN1Vxj9_T8uqddWwZM8nnHYO8ee7tcHIXijSQ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0"/>
              <a:ext cx="1000100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3" descr="http://t0.gstatic.com/images?q=tbn:ANd9GcSmWz44ChXNwM2T_LiOTccEJg4_XBRT_no_D8hxaG6Gg06NuiY7j2g7v6k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1071546"/>
              <a:ext cx="10001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5" descr="http://t2.gstatic.com/images?q=tbn:ANd9GcRVYkVFiCq7bFGTptfPQiNSVvWxB71M_fZ_vEwBtUwypCGENVrc9PaLK2c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 r="25002"/>
            <a:stretch>
              <a:fillRect/>
            </a:stretch>
          </p:blipFill>
          <p:spPr bwMode="auto">
            <a:xfrm>
              <a:off x="0" y="2928934"/>
              <a:ext cx="1000100" cy="92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858679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Governmental Buildings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 Electricity Rationalizing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12" y="1785926"/>
            <a:ext cx="5357850" cy="471489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Green Buildings ( Ministries Complex).</a:t>
            </a:r>
          </a:p>
          <a:p>
            <a:pPr eaLnBrk="1" hangingPunct="1"/>
            <a:r>
              <a:rPr lang="en-US" sz="2400" dirty="0" smtClean="0"/>
              <a:t>Improve all codes.</a:t>
            </a:r>
          </a:p>
          <a:p>
            <a:pPr eaLnBrk="1" hangingPunct="1"/>
            <a:r>
              <a:rPr lang="en-US" sz="2400" dirty="0" smtClean="0"/>
              <a:t>Prepaid system.</a:t>
            </a:r>
          </a:p>
          <a:p>
            <a:pPr eaLnBrk="1" hangingPunct="1"/>
            <a:r>
              <a:rPr lang="en-US" sz="2400" dirty="0" smtClean="0"/>
              <a:t>Smart Operating for air conditioning &amp; lighting to reduce electrical load during peak hours, using fluorescent lights…</a:t>
            </a:r>
          </a:p>
          <a:p>
            <a:pPr eaLnBrk="1" hangingPunct="1"/>
            <a:r>
              <a:rPr lang="en-US" sz="2400" dirty="0" smtClean="0"/>
              <a:t>Awareness Campaign for the employees(Brochures, posters ... ).</a:t>
            </a:r>
          </a:p>
        </p:txBody>
      </p:sp>
      <p:pic>
        <p:nvPicPr>
          <p:cNvPr id="21" name="Picture 20" descr="See full size image">
            <a:hlinkClick r:id="rId2"/>
          </p:cNvPr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71472" y="2500306"/>
            <a:ext cx="1857388" cy="203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G:\ترشيد\٢٠٠٩٠٦٠٢١٠٤.jpg"/>
          <p:cNvPicPr/>
          <p:nvPr/>
        </p:nvPicPr>
        <p:blipFill>
          <a:blip r:embed="rId5" cstate="print"/>
          <a:srcRect b="50616"/>
          <a:stretch>
            <a:fillRect/>
          </a:stretch>
        </p:blipFill>
        <p:spPr bwMode="auto">
          <a:xfrm>
            <a:off x="571472" y="500042"/>
            <a:ext cx="1857388" cy="19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See full size image">
            <a:hlinkClick r:id="rId6"/>
          </p:cNvPr>
          <p:cNvPicPr/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571472" y="4500570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143875" y="0"/>
            <a:ext cx="1000125" cy="6858000"/>
            <a:chOff x="0" y="0"/>
            <a:chExt cx="1000100" cy="6858000"/>
          </a:xfrm>
        </p:grpSpPr>
        <p:pic>
          <p:nvPicPr>
            <p:cNvPr id="8" name="Picture 11" descr="http://t3.gstatic.com/images?q=tbn:ANd9GcQF7sE4OE_MipT8kZ4quIjE5-QZCI5l5qJsMH1D-WyGNPLmRYIocqZIYqU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2000240"/>
              <a:ext cx="10001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http://t0.gstatic.com/images?q=tbn:ANd9GcQUDpWRRD9z8jpmxKbuEpDAK5KJ9FWW3Dxf0hNrsoX_cQ1PfSvg-n5_ew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4825302"/>
              <a:ext cx="1000100" cy="110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http://t1.gstatic.com/images?q=tbn:ANd9GcRpRLod8o_XLXRodt_CeeaO0tBLtDr1lnu3psKX3YEri0Yopqs5j-ID5jPu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5929315"/>
              <a:ext cx="1000100" cy="92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http://t0.gstatic.com/images?q=tbn:ANd9GcQDTexSzp0WSeCUzcHiifN_35Lb64QHxV9v5lODsb-52eBpBrwsd-i1dzM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3857628"/>
              <a:ext cx="100010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" descr="http://t3.gstatic.com/images?q=tbn:ANd9GcQvDJQCArFQez07ESdX6gQN1Vxj9_T8uqddWwZM8nnHYO8ee7tcHIXijSQ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0"/>
              <a:ext cx="1000100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http://t0.gstatic.com/images?q=tbn:ANd9GcSmWz44ChXNwM2T_LiOTccEJg4_XBRT_no_D8hxaG6Gg06NuiY7j2g7v6k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1071546"/>
              <a:ext cx="10001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5" descr="http://t2.gstatic.com/images?q=tbn:ANd9GcRVYkVFiCq7bFGTptfPQiNSVvWxB71M_fZ_vEwBtUwypCGENVrc9PaLK2c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/>
            <a:srcRect r="25002"/>
            <a:stretch>
              <a:fillRect/>
            </a:stretch>
          </p:blipFill>
          <p:spPr bwMode="auto">
            <a:xfrm>
              <a:off x="0" y="2928934"/>
              <a:ext cx="1000100" cy="92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Private Buildings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Electricity Rationalizing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70" y="1643050"/>
            <a:ext cx="7472362" cy="278608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Smart Operating for air </a:t>
            </a:r>
          </a:p>
          <a:p>
            <a:pPr eaLnBrk="1" hangingPunct="1">
              <a:buNone/>
            </a:pPr>
            <a:r>
              <a:rPr lang="en-US" sz="2000" dirty="0" smtClean="0"/>
              <a:t>conditioning &amp; lighting to reduce </a:t>
            </a:r>
          </a:p>
          <a:p>
            <a:pPr eaLnBrk="1" hangingPunct="1">
              <a:buNone/>
            </a:pPr>
            <a:r>
              <a:rPr lang="en-US" sz="2000" dirty="0" smtClean="0"/>
              <a:t>electrical load during peak hours, </a:t>
            </a:r>
          </a:p>
          <a:p>
            <a:pPr eaLnBrk="1" hangingPunct="1">
              <a:buNone/>
            </a:pPr>
            <a:r>
              <a:rPr lang="en-US" sz="2000" dirty="0" smtClean="0"/>
              <a:t>using fluorescent lights…</a:t>
            </a:r>
          </a:p>
          <a:p>
            <a:pPr eaLnBrk="1" hangingPunct="1"/>
            <a:r>
              <a:rPr lang="en-US" sz="2000" dirty="0" smtClean="0"/>
              <a:t>Expeditions are held in the malls. </a:t>
            </a:r>
          </a:p>
          <a:p>
            <a:pPr eaLnBrk="1" hangingPunct="1"/>
            <a:r>
              <a:rPr lang="en-US" sz="2000" dirty="0" smtClean="0"/>
              <a:t>Awareness Campaign for the citizens included:</a:t>
            </a:r>
          </a:p>
          <a:p>
            <a:pPr eaLnBrk="1" hangingPunct="1"/>
            <a:r>
              <a:rPr lang="en-US" sz="2000" dirty="0" smtClean="0"/>
              <a:t>Participating in expeditions,</a:t>
            </a:r>
          </a:p>
          <a:p>
            <a:pPr eaLnBrk="1" hangingPunct="1"/>
            <a:r>
              <a:rPr lang="en-US" sz="2000" dirty="0" smtClean="0"/>
              <a:t>Seminars are held ( Schools, Universities),</a:t>
            </a:r>
          </a:p>
          <a:p>
            <a:pPr eaLnBrk="1" hangingPunct="1"/>
            <a:r>
              <a:rPr lang="en-US" sz="2000" dirty="0" smtClean="0"/>
              <a:t>Media campaigns ( TV, Radio, Brochures).    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21" name="Picture 20" descr="See full size image">
            <a:hlinkClick r:id="rId2"/>
          </p:cNvPr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85720" y="214290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See full size image">
            <a:hlinkClick r:id="rId5"/>
          </p:cNvPr>
          <p:cNvPicPr/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85720" y="2143116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See full size image">
            <a:hlinkClick r:id="rId8"/>
          </p:cNvPr>
          <p:cNvPicPr/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285720" y="4143380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143875" y="0"/>
            <a:ext cx="1000125" cy="6858000"/>
            <a:chOff x="0" y="0"/>
            <a:chExt cx="1000100" cy="6858000"/>
          </a:xfrm>
        </p:grpSpPr>
        <p:pic>
          <p:nvPicPr>
            <p:cNvPr id="8" name="Picture 11" descr="http://t3.gstatic.com/images?q=tbn:ANd9GcQF7sE4OE_MipT8kZ4quIjE5-QZCI5l5qJsMH1D-WyGNPLmRYIocqZIYqU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2000240"/>
              <a:ext cx="10001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http://t0.gstatic.com/images?q=tbn:ANd9GcQUDpWRRD9z8jpmxKbuEpDAK5KJ9FWW3Dxf0hNrsoX_cQ1PfSvg-n5_ew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4825302"/>
              <a:ext cx="1000100" cy="110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http://t1.gstatic.com/images?q=tbn:ANd9GcRpRLod8o_XLXRodt_CeeaO0tBLtDr1lnu3psKX3YEri0Yopqs5j-ID5jP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5929315"/>
              <a:ext cx="1000100" cy="928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http://t0.gstatic.com/images?q=tbn:ANd9GcQDTexSzp0WSeCUzcHiifN_35Lb64QHxV9v5lODsb-52eBpBrwsd-i1dzM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3857628"/>
              <a:ext cx="1000100" cy="990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" descr="http://t3.gstatic.com/images?q=tbn:ANd9GcQvDJQCArFQez07ESdX6gQN1Vxj9_T8uqddWwZM8nnHYO8ee7tcHIXijSQ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0"/>
              <a:ext cx="1000100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http://t0.gstatic.com/images?q=tbn:ANd9GcSmWz44ChXNwM2T_LiOTccEJg4_XBRT_no_D8hxaG6Gg06NuiY7j2g7v6k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1071546"/>
              <a:ext cx="10001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5" descr="http://t2.gstatic.com/images?q=tbn:ANd9GcRVYkVFiCq7bFGTptfPQiNSVvWxB71M_fZ_vEwBtUwypCGENVrc9PaLK2c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/>
            <a:srcRect r="25002"/>
            <a:stretch>
              <a:fillRect/>
            </a:stretch>
          </p:blipFill>
          <p:spPr bwMode="auto">
            <a:xfrm>
              <a:off x="0" y="2928934"/>
              <a:ext cx="1000100" cy="928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331</Words>
  <Application>Microsoft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Curriculum Vitae  </vt:lpstr>
      <vt:lpstr>MEW EFFORTS IN REDUCING ELECTRICITY  AND WATER  CONSUMPTION    IN GOVERNMENT AND PRIVATE  SECTORS IN KUWAIT </vt:lpstr>
      <vt:lpstr>Introduction</vt:lpstr>
      <vt:lpstr>Government Plan</vt:lpstr>
      <vt:lpstr>Electrical Meter Reading </vt:lpstr>
      <vt:lpstr>Monthly Saving in Summer 2011</vt:lpstr>
      <vt:lpstr>Total Saving in Summer 2011</vt:lpstr>
      <vt:lpstr>Governmental Buildings  Electricity Rationalizing </vt:lpstr>
      <vt:lpstr>Private Buildings  Electricity Rationalizing </vt:lpstr>
      <vt:lpstr>Kuwait National Bank</vt:lpstr>
      <vt:lpstr>Private Residence   Electricity Rationalizing </vt:lpstr>
      <vt:lpstr>Awards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Kuwait's efforts in conserving energy in government  and private buildings</dc:title>
  <dc:creator>mew</dc:creator>
  <cp:lastModifiedBy>mew</cp:lastModifiedBy>
  <cp:revision>113</cp:revision>
  <dcterms:created xsi:type="dcterms:W3CDTF">2011-07-20T08:24:07Z</dcterms:created>
  <dcterms:modified xsi:type="dcterms:W3CDTF">2011-10-05T17:43:54Z</dcterms:modified>
</cp:coreProperties>
</file>