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32"/>
  </p:notesMasterIdLst>
  <p:sldIdLst>
    <p:sldId id="256" r:id="rId4"/>
    <p:sldId id="257" r:id="rId5"/>
    <p:sldId id="267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7" r:id="rId14"/>
    <p:sldId id="276" r:id="rId15"/>
    <p:sldId id="278" r:id="rId16"/>
    <p:sldId id="279" r:id="rId17"/>
    <p:sldId id="280" r:id="rId18"/>
    <p:sldId id="289" r:id="rId19"/>
    <p:sldId id="281" r:id="rId20"/>
    <p:sldId id="293" r:id="rId21"/>
    <p:sldId id="290" r:id="rId22"/>
    <p:sldId id="291" r:id="rId23"/>
    <p:sldId id="283" r:id="rId24"/>
    <p:sldId id="285" r:id="rId25"/>
    <p:sldId id="284" r:id="rId26"/>
    <p:sldId id="286" r:id="rId27"/>
    <p:sldId id="287" r:id="rId28"/>
    <p:sldId id="288" r:id="rId29"/>
    <p:sldId id="292" r:id="rId30"/>
    <p:sldId id="26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44736-5DAE-44ED-A829-FEDE65CD5266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4C293-3854-4B49-9DB2-5501D29519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321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4C293-3854-4B49-9DB2-5501D29519B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4C293-3854-4B49-9DB2-5501D29519B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4C293-3854-4B49-9DB2-5501D29519B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4C293-3854-4B49-9DB2-5501D29519B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4C293-3854-4B49-9DB2-5501D29519B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4C293-3854-4B49-9DB2-5501D29519B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4C293-3854-4B49-9DB2-5501D29519B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3EB57-0539-4490-B275-42CE2AF2C9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1A83CE-00E3-42DA-ACA1-54586B9F0D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77660-567C-4FB4-BA44-2A320AA286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62B54-9BAB-45E2-80D2-E3DFCCE364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6612A-D858-49ED-8C98-6E671B49D2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EAAE-B50E-4253-9CB3-FEA93EE8E4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BD3DB-3434-4A2F-9BE8-36048C6666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FF68E-1455-4A12-AF72-CD0509CE73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7D2F0-5B57-4DA3-8B9B-BE9E7BD9EE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3B47B4-58A4-4101-90A7-559C29AD8C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38268-A9A7-4482-9C61-F7C0AA27B8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0EF09-CDD8-4426-91D8-258F0BFF65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77E64-BDFC-41A9-A156-91AF86E79F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D886C-A1CC-4CA3-970B-0BF8EA47FF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1BE9E-BA84-456E-AB0B-4827A1994B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F921A-2F02-450B-9BC5-E2963D1E72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AFA6C-BE97-414F-98B7-39A61FC09A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7ADAA-828E-4EE6-BF89-38AF11897E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B2EDA-732D-42FE-B96C-E3FA95A356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B195C-BEFB-4293-8648-EDFC5A42E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757D3-9D0D-4220-B782-8C0A9C1C32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0DCFB-0337-41F7-A0C4-957E0A1A76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86ADCFA-EED6-4029-8C30-80011BC85545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B9D7072-DF13-4D05-8006-E286CFB982C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3" name="Picture 9" descr="Cover Page Corporate English August 200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77338" cy="68849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E5212F6-B7E7-477A-909E-215B4DC60F3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178" name="Picture 10" descr="Header English Power Point August 200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77338" cy="68849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4 February 2010</a:t>
            </a: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ICTD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1A502F-B441-4FDC-8ECB-BAE451585888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3322" name="Picture 10" descr="Header 2 English Power Poi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48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idlebi@un.or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057400"/>
            <a:ext cx="84582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FF66"/>
                </a:solidFill>
              </a:rPr>
              <a:t>1- Promoting the Role of Arab Women through ICT</a:t>
            </a: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114800"/>
            <a:ext cx="8534400" cy="1752600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Dr. </a:t>
            </a:r>
            <a:r>
              <a:rPr lang="en-US" sz="2800" b="1" dirty="0" err="1" smtClean="0">
                <a:solidFill>
                  <a:schemeClr val="bg1"/>
                </a:solidFill>
              </a:rPr>
              <a:t>Nibal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Idlebi</a:t>
            </a:r>
            <a:endParaRPr lang="en-US" sz="2800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Chief of the ICT Applications Section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143000"/>
            <a:ext cx="8229600" cy="3810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Women are still operating in administrative and med-level work, in the business sector.</a:t>
            </a:r>
          </a:p>
          <a:p>
            <a:pPr marL="342900" indent="-342900" fontAlgn="base">
              <a:spcBef>
                <a:spcPct val="20000"/>
              </a:spcBef>
              <a:spcAft>
                <a:spcPts val="1200"/>
              </a:spcAft>
              <a:buFontTx/>
              <a:buChar char="•"/>
            </a:pPr>
            <a:r>
              <a:rPr lang="en-GB" sz="2800" dirty="0" smtClean="0">
                <a:solidFill>
                  <a:srgbClr val="003399"/>
                </a:solidFill>
              </a:rPr>
              <a:t>The participation of women in policy and strategy formulation is still rare.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152400"/>
            <a:ext cx="8839200" cy="65563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Arab Women’s status in ICT</a:t>
            </a:r>
            <a:endParaRPr kumimoji="0" lang="en-CA" sz="36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09800"/>
            <a:ext cx="7772400" cy="2209800"/>
          </a:xfrm>
        </p:spPr>
        <p:txBody>
          <a:bodyPr/>
          <a:lstStyle/>
          <a:p>
            <a:pPr algn="ctr"/>
            <a:r>
              <a:rPr lang="en-GB" altLang="zh-CN" dirty="0" smtClean="0">
                <a:solidFill>
                  <a:srgbClr val="C00000"/>
                </a:solidFill>
                <a:ea typeface="宋体" charset="-122"/>
                <a:cs typeface="Times New Roman" charset="0"/>
              </a:rPr>
              <a:t>Approaches for redressing gender imbalances through ICTs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r>
              <a:rPr lang="en-GB" altLang="zh-CN" sz="2400" b="1" dirty="0" smtClean="0">
                <a:solidFill>
                  <a:srgbClr val="C00000"/>
                </a:solidFill>
                <a:ea typeface="宋体" charset="-122"/>
                <a:cs typeface="Times New Roman" charset="0"/>
              </a:rPr>
              <a:t>Main issue</a:t>
            </a:r>
            <a:r>
              <a:rPr lang="en-GB" altLang="zh-CN" sz="2400" dirty="0" smtClean="0">
                <a:solidFill>
                  <a:srgbClr val="003399"/>
                </a:solidFill>
                <a:ea typeface="宋体" charset="-122"/>
                <a:cs typeface="Times New Roman" charset="0"/>
              </a:rPr>
              <a:t>: women generally possess limited access to information and knowledge, often leading to a vicious cycle, in which their interaction with and integration in mainstream economies becomes increasingly constrained.</a:t>
            </a:r>
          </a:p>
          <a:p>
            <a:r>
              <a:rPr lang="en-GB" altLang="zh-CN" sz="2400" b="1" dirty="0" smtClean="0">
                <a:solidFill>
                  <a:srgbClr val="C00000"/>
                </a:solidFill>
                <a:ea typeface="宋体" charset="-122"/>
                <a:cs typeface="Times New Roman" charset="0"/>
              </a:rPr>
              <a:t>View points</a:t>
            </a:r>
          </a:p>
          <a:p>
            <a:pPr lvl="1"/>
            <a:r>
              <a:rPr lang="en-GB" altLang="zh-CN" sz="2400" dirty="0" smtClean="0">
                <a:solidFill>
                  <a:srgbClr val="003399"/>
                </a:solidFill>
                <a:ea typeface="宋体" charset="-122"/>
                <a:cs typeface="Times New Roman" charset="0"/>
              </a:rPr>
              <a:t>Priority to resolve root causes of gender imbalance rather than allowing women greater access to ICT.</a:t>
            </a:r>
          </a:p>
          <a:p>
            <a:pPr lvl="1"/>
            <a:r>
              <a:rPr lang="en-US" altLang="zh-CN" sz="2400" dirty="0" smtClean="0">
                <a:solidFill>
                  <a:srgbClr val="003399"/>
                </a:solidFill>
                <a:ea typeface="宋体" charset="-122"/>
                <a:cs typeface="Times New Roman" charset="0"/>
              </a:rPr>
              <a:t>ICT to enhance national economic performance thus benefiting all members of society.</a:t>
            </a:r>
          </a:p>
          <a:p>
            <a:pPr lvl="1"/>
            <a:r>
              <a:rPr lang="en-US" sz="2400" dirty="0" smtClean="0">
                <a:solidFill>
                  <a:srgbClr val="003399"/>
                </a:solidFill>
                <a:cs typeface="Times New Roman" charset="0"/>
              </a:rPr>
              <a:t>The need to invoke ICT inputs in all initiatives aimed at addressing gender imbalance.</a:t>
            </a:r>
            <a:endParaRPr lang="en-CA" sz="2400" dirty="0">
              <a:solidFill>
                <a:srgbClr val="003399"/>
              </a:solidFill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839200" cy="884238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800" b="1" dirty="0" smtClean="0">
                <a:solidFill>
                  <a:srgbClr val="FFFF66"/>
                </a:solidFill>
                <a:cs typeface="Times New Roman" charset="0"/>
              </a:rPr>
              <a:t>Example: Women and e-Services (e</a:t>
            </a:r>
            <a:r>
              <a:rPr lang="en-GB" sz="2800" b="1" dirty="0" smtClean="0">
                <a:solidFill>
                  <a:srgbClr val="FFFF66"/>
                </a:solidFill>
                <a:cs typeface="Times New Roman" charset="0"/>
              </a:rPr>
              <a:t>-Government)</a:t>
            </a:r>
            <a:r>
              <a:rPr lang="en-US" sz="2800" b="1" dirty="0" smtClean="0">
                <a:solidFill>
                  <a:srgbClr val="FFFF66"/>
                </a:solidFill>
                <a:cs typeface="Times New Roman" charset="0"/>
              </a:rPr>
              <a:t> </a:t>
            </a:r>
            <a:br>
              <a:rPr lang="en-US" sz="2800" b="1" dirty="0" smtClean="0">
                <a:solidFill>
                  <a:srgbClr val="FFFF66"/>
                </a:solidFill>
                <a:cs typeface="Times New Roman" charset="0"/>
              </a:rPr>
            </a:b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53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400" b="1" dirty="0" smtClean="0">
                <a:solidFill>
                  <a:srgbClr val="C00000"/>
                </a:solidFill>
                <a:cs typeface="Times New Roman" charset="0"/>
              </a:rPr>
              <a:t>Main Issue</a:t>
            </a:r>
            <a:r>
              <a:rPr lang="en-GB" sz="2400" dirty="0" smtClean="0">
                <a:solidFill>
                  <a:srgbClr val="003399"/>
                </a:solidFill>
                <a:cs typeface="Times New Roman" charset="0"/>
              </a:rPr>
              <a:t>: Most governments have yet to fully exploit the promise of e-Government, let alone new approaches to harness this promise, in improving gender equity and womens’ participation in socio-economic life.</a:t>
            </a:r>
          </a:p>
          <a:p>
            <a:pPr>
              <a:spcAft>
                <a:spcPts val="600"/>
              </a:spcAft>
              <a:buNone/>
            </a:pPr>
            <a:r>
              <a:rPr lang="en-GB" sz="2400" dirty="0" smtClean="0">
                <a:solidFill>
                  <a:srgbClr val="003399"/>
                </a:solidFill>
                <a:cs typeface="Times New Roman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GB" altLang="zh-CN" sz="2400" b="1" dirty="0" smtClean="0">
                <a:solidFill>
                  <a:srgbClr val="C00000"/>
                </a:solidFill>
                <a:ea typeface="宋体" charset="-122"/>
                <a:cs typeface="Times New Roman" charset="0"/>
              </a:rPr>
              <a:t>Viewpoint</a:t>
            </a:r>
            <a:r>
              <a:rPr lang="en-GB" altLang="zh-CN" sz="2400" dirty="0" smtClean="0">
                <a:solidFill>
                  <a:srgbClr val="C00000"/>
                </a:solidFill>
                <a:ea typeface="宋体" charset="-122"/>
                <a:cs typeface="Times New Roman" charset="0"/>
              </a:rPr>
              <a:t>s</a:t>
            </a:r>
          </a:p>
          <a:p>
            <a:pPr lvl="1">
              <a:spcAft>
                <a:spcPts val="600"/>
              </a:spcAft>
            </a:pPr>
            <a:r>
              <a:rPr lang="en-GB" altLang="zh-CN" sz="2400" dirty="0" smtClean="0">
                <a:solidFill>
                  <a:srgbClr val="003399"/>
                </a:solidFill>
                <a:ea typeface="宋体" charset="-122"/>
                <a:cs typeface="Times New Roman" charset="0"/>
              </a:rPr>
              <a:t>E-Government provides more transparency and greater convenience for resolving gender issues</a:t>
            </a:r>
            <a:r>
              <a:rPr lang="en-US" altLang="zh-CN" sz="2400" dirty="0" smtClean="0">
                <a:solidFill>
                  <a:srgbClr val="003399"/>
                </a:solidFill>
                <a:ea typeface="宋体" charset="-122"/>
                <a:cs typeface="Times New Roman" charset="0"/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en-US" altLang="zh-CN" sz="2400" dirty="0" smtClean="0">
                <a:solidFill>
                  <a:srgbClr val="003399"/>
                </a:solidFill>
                <a:ea typeface="宋体" charset="-122"/>
                <a:cs typeface="Times New Roman" charset="0"/>
              </a:rPr>
              <a:t>Introduce </a:t>
            </a:r>
            <a:r>
              <a:rPr lang="en-GB" altLang="zh-CN" sz="2400" dirty="0" smtClean="0">
                <a:solidFill>
                  <a:srgbClr val="003399"/>
                </a:solidFill>
                <a:ea typeface="宋体" charset="-122"/>
                <a:cs typeface="Times New Roman" charset="0"/>
              </a:rPr>
              <a:t>legislations and abolish negative practice.</a:t>
            </a:r>
            <a:r>
              <a:rPr lang="en-US" altLang="zh-CN" sz="2400" dirty="0" smtClean="0">
                <a:solidFill>
                  <a:srgbClr val="003399"/>
                </a:solidFill>
                <a:ea typeface="宋体" charset="-122"/>
                <a:cs typeface="Times New Roman" charset="0"/>
              </a:rPr>
              <a:t> 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  <a:cs typeface="Times New Roman" charset="0"/>
              </a:rPr>
              <a:t>E-Government as an agent of change to promote womens’ rights and empowerment.</a:t>
            </a:r>
            <a:endParaRPr lang="en-US" sz="2400" dirty="0" smtClean="0">
              <a:solidFill>
                <a:srgbClr val="003399"/>
              </a:solidFill>
              <a:cs typeface="Times New Roman" charset="0"/>
            </a:endParaRPr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rgbClr val="003399"/>
              </a:solidFill>
              <a:cs typeface="Times New Roman" charset="0"/>
            </a:endParaRPr>
          </a:p>
          <a:p>
            <a:pPr>
              <a:spcAft>
                <a:spcPts val="600"/>
              </a:spcAft>
            </a:pPr>
            <a:endParaRPr lang="en-CA" sz="2400" dirty="0">
              <a:solidFill>
                <a:srgbClr val="003399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FF66"/>
                </a:solidFill>
              </a:rPr>
              <a:t>Main opportunities (1/2)</a:t>
            </a:r>
            <a:endParaRPr lang="en-CA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219200"/>
            <a:ext cx="4038600" cy="4419600"/>
          </a:xfrm>
          <a:noFill/>
          <a:ln>
            <a:solidFill>
              <a:srgbClr val="003399"/>
            </a:solidFill>
          </a:ln>
        </p:spPr>
        <p:txBody>
          <a:bodyPr/>
          <a:lstStyle/>
          <a:p>
            <a:r>
              <a:rPr lang="en-GB" dirty="0" smtClean="0">
                <a:solidFill>
                  <a:srgbClr val="003399"/>
                </a:solidFill>
                <a:cs typeface="Times New Roman" charset="0"/>
              </a:rPr>
              <a:t>To improve the chances of increasing their income and encourage the development of entrepreneurial activities and </a:t>
            </a:r>
            <a:r>
              <a:rPr lang="en-GB" dirty="0" err="1" smtClean="0">
                <a:solidFill>
                  <a:srgbClr val="003399"/>
                </a:solidFill>
                <a:cs typeface="Times New Roman" charset="0"/>
              </a:rPr>
              <a:t>SMEs</a:t>
            </a:r>
            <a:r>
              <a:rPr lang="en-GB" dirty="0" smtClean="0">
                <a:solidFill>
                  <a:srgbClr val="003399"/>
                </a:solidFill>
                <a:cs typeface="Times New Roman" charset="0"/>
              </a:rPr>
              <a:t>.</a:t>
            </a:r>
          </a:p>
          <a:p>
            <a:endParaRPr lang="en-GB" dirty="0" smtClean="0">
              <a:solidFill>
                <a:srgbClr val="003399"/>
              </a:solidFill>
              <a:cs typeface="Times New Roman" charset="0"/>
            </a:endParaRPr>
          </a:p>
          <a:p>
            <a:r>
              <a:rPr lang="en-GB" dirty="0" smtClean="0">
                <a:solidFill>
                  <a:srgbClr val="003399"/>
                </a:solidFill>
                <a:cs typeface="Times New Roman" charset="0"/>
              </a:rPr>
              <a:t>To alleviate poverty by improving productivity, competitiveness and growth.</a:t>
            </a:r>
            <a:endParaRPr lang="en-CA" dirty="0">
              <a:solidFill>
                <a:srgbClr val="003399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1219200"/>
            <a:ext cx="4041775" cy="3951288"/>
          </a:xfrm>
          <a:ln>
            <a:solidFill>
              <a:srgbClr val="003399"/>
            </a:solidFill>
          </a:ln>
        </p:spPr>
        <p:txBody>
          <a:bodyPr/>
          <a:lstStyle/>
          <a:p>
            <a:r>
              <a:rPr lang="en-GB" dirty="0" smtClean="0">
                <a:solidFill>
                  <a:srgbClr val="003399"/>
                </a:solidFill>
                <a:cs typeface="Times New Roman" charset="0"/>
              </a:rPr>
              <a:t>By </a:t>
            </a:r>
            <a:r>
              <a:rPr lang="en-GB" b="1" dirty="0" smtClean="0">
                <a:solidFill>
                  <a:srgbClr val="003399"/>
                </a:solidFill>
                <a:cs typeface="Times New Roman" charset="0"/>
              </a:rPr>
              <a:t>building</a:t>
            </a:r>
            <a:r>
              <a:rPr lang="en-GB" dirty="0" smtClean="0">
                <a:solidFill>
                  <a:srgbClr val="003399"/>
                </a:solidFill>
                <a:cs typeface="Times New Roman" charset="0"/>
              </a:rPr>
              <a:t> womens’ </a:t>
            </a:r>
            <a:r>
              <a:rPr lang="en-GB" b="1" dirty="0" smtClean="0">
                <a:solidFill>
                  <a:srgbClr val="003399"/>
                </a:solidFill>
                <a:cs typeface="Times New Roman" charset="0"/>
              </a:rPr>
              <a:t>capabilities</a:t>
            </a:r>
            <a:r>
              <a:rPr lang="en-GB" dirty="0" smtClean="0">
                <a:solidFill>
                  <a:srgbClr val="003399"/>
                </a:solidFill>
                <a:cs typeface="Times New Roman" charset="0"/>
              </a:rPr>
              <a:t> through improved ICT-based educational and training systems.</a:t>
            </a:r>
          </a:p>
          <a:p>
            <a:endParaRPr lang="en-GB" dirty="0" smtClean="0">
              <a:solidFill>
                <a:srgbClr val="003399"/>
              </a:solidFill>
              <a:cs typeface="Times New Roman" charset="0"/>
            </a:endParaRPr>
          </a:p>
          <a:p>
            <a:pPr>
              <a:buNone/>
            </a:pPr>
            <a:endParaRPr lang="en-GB" dirty="0" smtClean="0">
              <a:solidFill>
                <a:srgbClr val="003399"/>
              </a:solidFill>
              <a:cs typeface="Times New Roman" charset="0"/>
            </a:endParaRPr>
          </a:p>
          <a:p>
            <a:r>
              <a:rPr lang="en-GB" dirty="0" smtClean="0">
                <a:solidFill>
                  <a:srgbClr val="003399"/>
                </a:solidFill>
                <a:cs typeface="Times New Roman" charset="0"/>
              </a:rPr>
              <a:t>Therefore </a:t>
            </a:r>
            <a:r>
              <a:rPr lang="en-GB" b="1" dirty="0" smtClean="0">
                <a:solidFill>
                  <a:srgbClr val="003399"/>
                </a:solidFill>
                <a:cs typeface="Times New Roman" charset="0"/>
              </a:rPr>
              <a:t>job creation</a:t>
            </a:r>
            <a:r>
              <a:rPr lang="en-US" dirty="0" smtClean="0">
                <a:solidFill>
                  <a:srgbClr val="003399"/>
                </a:solidFill>
                <a:cs typeface="Times New Roman" charset="0"/>
              </a:rPr>
              <a:t>.</a:t>
            </a:r>
          </a:p>
          <a:p>
            <a:endParaRPr lang="en-CA" dirty="0">
              <a:solidFill>
                <a:srgbClr val="003399"/>
              </a:solidFill>
            </a:endParaRP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4191000" y="1295400"/>
            <a:ext cx="762000" cy="381000"/>
          </a:xfrm>
          <a:prstGeom prst="rightArrow">
            <a:avLst>
              <a:gd name="adj1" fmla="val 50000"/>
              <a:gd name="adj2" fmla="val 85000"/>
            </a:avLst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CA" dirty="0"/>
          </a:p>
        </p:txBody>
      </p:sp>
      <p:sp>
        <p:nvSpPr>
          <p:cNvPr id="11" name="AutoShape 15"/>
          <p:cNvSpPr>
            <a:spLocks noChangeArrowheads="1"/>
          </p:cNvSpPr>
          <p:nvPr/>
        </p:nvSpPr>
        <p:spPr bwMode="auto">
          <a:xfrm>
            <a:off x="4191000" y="4038600"/>
            <a:ext cx="685800" cy="381000"/>
          </a:xfrm>
          <a:prstGeom prst="rightArrow">
            <a:avLst>
              <a:gd name="adj1" fmla="val 50000"/>
              <a:gd name="adj2" fmla="val 85000"/>
            </a:avLst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CA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FF66"/>
                </a:solidFill>
              </a:rPr>
              <a:t>Main opportunities (2/2)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525963"/>
          </a:xfrm>
          <a:ln>
            <a:solidFill>
              <a:srgbClr val="003399"/>
            </a:solidFill>
          </a:ln>
        </p:spPr>
        <p:txBody>
          <a:bodyPr/>
          <a:lstStyle/>
          <a:p>
            <a:r>
              <a:rPr lang="en-GB" sz="2400" dirty="0" smtClean="0">
                <a:solidFill>
                  <a:srgbClr val="003399"/>
                </a:solidFill>
                <a:cs typeface="Times New Roman" charset="0"/>
              </a:rPr>
              <a:t>To participate in the knowledge-based economy.</a:t>
            </a:r>
          </a:p>
          <a:p>
            <a:endParaRPr lang="en-GB" sz="2400" dirty="0" smtClean="0">
              <a:solidFill>
                <a:srgbClr val="003399"/>
              </a:solidFill>
              <a:cs typeface="Times New Roman" charset="0"/>
            </a:endParaRPr>
          </a:p>
          <a:p>
            <a:r>
              <a:rPr lang="en-GB" sz="2400" dirty="0" smtClean="0">
                <a:solidFill>
                  <a:srgbClr val="003399"/>
                </a:solidFill>
                <a:cs typeface="Times New Roman" charset="0"/>
              </a:rPr>
              <a:t>To accelerate efforts to bridge the gender gap by leveraging on a wide and fast diffusion of ICTs.</a:t>
            </a:r>
          </a:p>
          <a:p>
            <a:endParaRPr lang="en-GB" sz="2400" dirty="0" smtClean="0">
              <a:solidFill>
                <a:srgbClr val="003399"/>
              </a:solidFill>
              <a:cs typeface="Times New Roman" charset="0"/>
            </a:endParaRPr>
          </a:p>
          <a:p>
            <a:r>
              <a:rPr lang="en-GB" sz="2400" dirty="0" smtClean="0">
                <a:solidFill>
                  <a:srgbClr val="003399"/>
                </a:solidFill>
                <a:cs typeface="Times New Roman" charset="0"/>
              </a:rPr>
              <a:t>To mitigate the risk of catching certain diseases.</a:t>
            </a:r>
          </a:p>
          <a:p>
            <a:endParaRPr lang="en-CA" sz="2400" dirty="0">
              <a:solidFill>
                <a:srgbClr val="0033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4038600" cy="4525963"/>
          </a:xfrm>
          <a:ln>
            <a:solidFill>
              <a:srgbClr val="003399"/>
            </a:solidFill>
          </a:ln>
        </p:spPr>
        <p:txBody>
          <a:bodyPr/>
          <a:lstStyle/>
          <a:p>
            <a:r>
              <a:rPr lang="en-GB" sz="2400" dirty="0" smtClean="0">
                <a:solidFill>
                  <a:srgbClr val="003399"/>
                </a:solidFill>
                <a:cs typeface="Times New Roman" charset="0"/>
              </a:rPr>
              <a:t>Thus enhancing sustainable development.</a:t>
            </a:r>
          </a:p>
          <a:p>
            <a:endParaRPr lang="en-GB" sz="2400" dirty="0" smtClean="0">
              <a:solidFill>
                <a:srgbClr val="003399"/>
              </a:solidFill>
              <a:cs typeface="Times New Roman" charset="0"/>
            </a:endParaRPr>
          </a:p>
          <a:p>
            <a:endParaRPr lang="en-GB" sz="2400" dirty="0" smtClean="0">
              <a:solidFill>
                <a:srgbClr val="003399"/>
              </a:solidFill>
              <a:cs typeface="Times New Roman" charset="0"/>
            </a:endParaRPr>
          </a:p>
          <a:p>
            <a:r>
              <a:rPr lang="en-GB" sz="2400" dirty="0" smtClean="0">
                <a:solidFill>
                  <a:srgbClr val="003399"/>
                </a:solidFill>
                <a:cs typeface="Times New Roman" charset="0"/>
              </a:rPr>
              <a:t>Thus combating illiteracy and developing life-management skills.</a:t>
            </a:r>
            <a:endParaRPr lang="en-US" sz="2400" dirty="0" smtClean="0">
              <a:solidFill>
                <a:srgbClr val="003399"/>
              </a:solidFill>
              <a:cs typeface="Times New Roman" charset="0"/>
            </a:endParaRPr>
          </a:p>
          <a:p>
            <a:endParaRPr lang="en-US" sz="2400" dirty="0" smtClean="0">
              <a:solidFill>
                <a:srgbClr val="003399"/>
              </a:solidFill>
              <a:cs typeface="Times New Roman" charset="0"/>
            </a:endParaRPr>
          </a:p>
          <a:p>
            <a:pPr>
              <a:buNone/>
            </a:pPr>
            <a:endParaRPr lang="en-GB" sz="2400" dirty="0" smtClean="0">
              <a:solidFill>
                <a:srgbClr val="003399"/>
              </a:solidFill>
              <a:cs typeface="Times New Roman" charset="0"/>
            </a:endParaRPr>
          </a:p>
          <a:p>
            <a:r>
              <a:rPr lang="en-GB" sz="2400" dirty="0" smtClean="0">
                <a:solidFill>
                  <a:srgbClr val="003399"/>
                </a:solidFill>
                <a:cs typeface="Times New Roman" charset="0"/>
              </a:rPr>
              <a:t>Thus improving </a:t>
            </a:r>
            <a:r>
              <a:rPr lang="en-GB" sz="2400" b="1" dirty="0" smtClean="0">
                <a:solidFill>
                  <a:srgbClr val="003399"/>
                </a:solidFill>
                <a:cs typeface="Times New Roman" charset="0"/>
              </a:rPr>
              <a:t>living standards</a:t>
            </a:r>
            <a:r>
              <a:rPr lang="en-GB" sz="2400" dirty="0" smtClean="0">
                <a:solidFill>
                  <a:srgbClr val="003399"/>
                </a:solidFill>
                <a:cs typeface="Times New Roman" charset="0"/>
              </a:rPr>
              <a:t>.</a:t>
            </a:r>
            <a:endParaRPr lang="en-CA" sz="2400" dirty="0">
              <a:solidFill>
                <a:srgbClr val="003399"/>
              </a:solidFill>
            </a:endParaRPr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>
            <a:off x="4343400" y="1371600"/>
            <a:ext cx="762000" cy="381000"/>
          </a:xfrm>
          <a:prstGeom prst="rightArrow">
            <a:avLst>
              <a:gd name="adj1" fmla="val 50000"/>
              <a:gd name="adj2" fmla="val 85000"/>
            </a:avLst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CA" dirty="0"/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4343400" y="3048000"/>
            <a:ext cx="762000" cy="381000"/>
          </a:xfrm>
          <a:prstGeom prst="rightArrow">
            <a:avLst>
              <a:gd name="adj1" fmla="val 50000"/>
              <a:gd name="adj2" fmla="val 85000"/>
            </a:avLst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CA" dirty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4343400" y="4953000"/>
            <a:ext cx="762000" cy="381000"/>
          </a:xfrm>
          <a:prstGeom prst="rightArrow">
            <a:avLst>
              <a:gd name="adj1" fmla="val 50000"/>
              <a:gd name="adj2" fmla="val 85000"/>
            </a:avLst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CA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8686800" cy="914400"/>
          </a:xfrm>
        </p:spPr>
        <p:txBody>
          <a:bodyPr/>
          <a:lstStyle/>
          <a:p>
            <a:r>
              <a:rPr lang="en-GB" sz="3200" b="1" dirty="0" smtClean="0">
                <a:solidFill>
                  <a:srgbClr val="C00000"/>
                </a:solidFill>
              </a:rPr>
              <a:t>Framework for Promoting the Role of Arab Women through ICT</a:t>
            </a:r>
            <a:endParaRPr lang="en-CA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620000" cy="4525963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None/>
            </a:pPr>
            <a:r>
              <a:rPr lang="en-GB" sz="2400" u="sng" dirty="0" smtClean="0">
                <a:solidFill>
                  <a:srgbClr val="003399"/>
                </a:solidFill>
              </a:rPr>
              <a:t>Objectives: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smtClean="0">
                <a:solidFill>
                  <a:srgbClr val="003399"/>
                </a:solidFill>
              </a:rPr>
              <a:t>Use of ICT for empowering women in social and economic development.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smtClean="0">
                <a:solidFill>
                  <a:srgbClr val="003399"/>
                </a:solidFill>
              </a:rPr>
              <a:t>Empowering Women in the ICT sector.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smtClean="0">
                <a:solidFill>
                  <a:srgbClr val="003399"/>
                </a:solidFill>
              </a:rPr>
              <a:t>Enhancing Womens’ capabilities in ICT. </a:t>
            </a:r>
          </a:p>
          <a:p>
            <a:pPr>
              <a:lnSpc>
                <a:spcPct val="150000"/>
              </a:lnSpc>
              <a:buNone/>
            </a:pPr>
            <a:endParaRPr lang="en-GB" sz="2400" dirty="0" smtClean="0">
              <a:solidFill>
                <a:srgbClr val="003399"/>
              </a:solidFill>
            </a:endParaRPr>
          </a:p>
          <a:p>
            <a:pPr>
              <a:lnSpc>
                <a:spcPct val="150000"/>
              </a:lnSpc>
              <a:buNone/>
            </a:pPr>
            <a:endParaRPr lang="en-GB" sz="2400" dirty="0" smtClean="0">
              <a:solidFill>
                <a:srgbClr val="003399"/>
              </a:solidFill>
            </a:endParaRPr>
          </a:p>
          <a:p>
            <a:pPr marL="457200" indent="-457200">
              <a:lnSpc>
                <a:spcPct val="150000"/>
              </a:lnSpc>
              <a:buNone/>
            </a:pPr>
            <a:endParaRPr lang="en-GB" sz="2400" dirty="0" smtClean="0">
              <a:solidFill>
                <a:srgbClr val="003399"/>
              </a:solidFill>
            </a:endParaRPr>
          </a:p>
          <a:p>
            <a:pPr>
              <a:lnSpc>
                <a:spcPct val="150000"/>
              </a:lnSpc>
            </a:pPr>
            <a:endParaRPr lang="en-GB" sz="2400" dirty="0" smtClean="0">
              <a:solidFill>
                <a:srgbClr val="00339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8686800" cy="914400"/>
          </a:xfrm>
        </p:spPr>
        <p:txBody>
          <a:bodyPr/>
          <a:lstStyle/>
          <a:p>
            <a:r>
              <a:rPr lang="en-GB" sz="3200" b="1" dirty="0" smtClean="0">
                <a:solidFill>
                  <a:srgbClr val="C00000"/>
                </a:solidFill>
              </a:rPr>
              <a:t>Framework for Promoting the Role of Arab Women through ICT</a:t>
            </a:r>
            <a:endParaRPr lang="en-CA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1"/>
            <a:ext cx="7620000" cy="4038599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None/>
            </a:pPr>
            <a:r>
              <a:rPr lang="en-GB" sz="2400" dirty="0" smtClean="0">
                <a:solidFill>
                  <a:srgbClr val="003399"/>
                </a:solidFill>
              </a:rPr>
              <a:t>We propose a framework including six components: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>
                <a:solidFill>
                  <a:srgbClr val="003399"/>
                </a:solidFill>
              </a:rPr>
              <a:t>National policies and laws.</a:t>
            </a:r>
            <a:endParaRPr lang="en-CA" sz="2400" dirty="0" smtClean="0">
              <a:solidFill>
                <a:srgbClr val="003399"/>
              </a:solidFill>
            </a:endParaRP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>
                <a:solidFill>
                  <a:srgbClr val="003399"/>
                </a:solidFill>
              </a:rPr>
              <a:t>Raising awareness, promoting best practices.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>
                <a:solidFill>
                  <a:srgbClr val="003399"/>
                </a:solidFill>
              </a:rPr>
              <a:t>Training programmes.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>
                <a:solidFill>
                  <a:srgbClr val="003399"/>
                </a:solidFill>
              </a:rPr>
              <a:t>Education and R&amp;D in ICT.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>
                <a:solidFill>
                  <a:srgbClr val="003399"/>
                </a:solidFill>
              </a:rPr>
              <a:t>Specialized digital content.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>
                <a:solidFill>
                  <a:srgbClr val="003399"/>
                </a:solidFill>
              </a:rPr>
              <a:t>Measurement of Arab Women and ICT.</a:t>
            </a:r>
          </a:p>
          <a:p>
            <a:pPr>
              <a:spcAft>
                <a:spcPts val="1200"/>
              </a:spcAft>
            </a:pPr>
            <a:endParaRPr lang="en-GB" sz="2400" dirty="0" smtClean="0">
              <a:solidFill>
                <a:srgbClr val="003399"/>
              </a:solidFill>
            </a:endParaRPr>
          </a:p>
          <a:p>
            <a:pPr>
              <a:spcAft>
                <a:spcPts val="1200"/>
              </a:spcAft>
              <a:buNone/>
            </a:pPr>
            <a:endParaRPr lang="en-GB" sz="2400" dirty="0" smtClean="0">
              <a:solidFill>
                <a:srgbClr val="003399"/>
              </a:solidFill>
            </a:endParaRPr>
          </a:p>
          <a:p>
            <a:pPr marL="457200" indent="-457200">
              <a:spcAft>
                <a:spcPts val="1200"/>
              </a:spcAft>
              <a:buNone/>
            </a:pPr>
            <a:endParaRPr lang="en-GB" sz="2400" dirty="0" smtClean="0">
              <a:solidFill>
                <a:srgbClr val="003399"/>
              </a:solidFill>
            </a:endParaRPr>
          </a:p>
          <a:p>
            <a:pPr>
              <a:spcAft>
                <a:spcPts val="1200"/>
              </a:spcAft>
            </a:pPr>
            <a:endParaRPr lang="en-GB" sz="2400" dirty="0" smtClean="0">
              <a:solidFill>
                <a:srgbClr val="003399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057400"/>
            <a:ext cx="8458200" cy="1470025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2- Importance of indicators and statistical data</a:t>
            </a: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55638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Gender Concept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800" dirty="0" smtClean="0">
                <a:solidFill>
                  <a:srgbClr val="003399"/>
                </a:solidFill>
              </a:rPr>
              <a:t>Gender is a concept describing responsibility and the role of men and women in society.</a:t>
            </a:r>
          </a:p>
          <a:p>
            <a:pPr>
              <a:spcAft>
                <a:spcPts val="1200"/>
              </a:spcAft>
            </a:pPr>
            <a:r>
              <a:rPr lang="en-GB" sz="2800" dirty="0" smtClean="0">
                <a:solidFill>
                  <a:srgbClr val="003399"/>
                </a:solidFill>
              </a:rPr>
              <a:t>Gender definition might change according to country, era, culture and society.</a:t>
            </a:r>
          </a:p>
          <a:p>
            <a:pPr>
              <a:spcAft>
                <a:spcPts val="1200"/>
              </a:spcAft>
            </a:pPr>
            <a:r>
              <a:rPr lang="en-GB" sz="2800" dirty="0" smtClean="0">
                <a:solidFill>
                  <a:srgbClr val="003399"/>
                </a:solidFill>
              </a:rPr>
              <a:t>Gender describes the difference between the status of men and women, and the conditions under which they can control/develop their resources.</a:t>
            </a:r>
            <a:endParaRPr lang="en-CA" sz="2800" dirty="0">
              <a:solidFill>
                <a:srgbClr val="003399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66"/>
                </a:solidFill>
              </a:rPr>
              <a:t>ICT Worldwide</a:t>
            </a: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Rapid change and growth of ICT.</a:t>
            </a:r>
          </a:p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ICT has various applications in social and economic areas.</a:t>
            </a:r>
          </a:p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ICT is a relatively new sector and has enormous potential for women.</a:t>
            </a:r>
          </a:p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Statistics and data related to ICT usage are rare especially in the Arab World.</a:t>
            </a:r>
          </a:p>
          <a:p>
            <a:pPr>
              <a:spcAft>
                <a:spcPts val="1200"/>
              </a:spcAft>
            </a:pPr>
            <a:endParaRPr lang="en-US" sz="2800" dirty="0" smtClean="0">
              <a:solidFill>
                <a:srgbClr val="00339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686800" cy="655638"/>
          </a:xfrm>
        </p:spPr>
        <p:txBody>
          <a:bodyPr/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Indicators, Statistical Data and Gender</a:t>
            </a:r>
            <a:endParaRPr lang="en-CA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534400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One of the main tools for monitoring and evaluating the status of gender in various sectors. </a:t>
            </a:r>
          </a:p>
          <a:p>
            <a:pPr>
              <a:spcAft>
                <a:spcPts val="12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Tool for comparing the status of various countries and regions.</a:t>
            </a:r>
          </a:p>
          <a:p>
            <a:pPr>
              <a:spcAft>
                <a:spcPts val="12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Tool for formulating policies, strategies and plans of action. </a:t>
            </a:r>
          </a:p>
          <a:p>
            <a:pPr>
              <a:spcAft>
                <a:spcPts val="12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Tool for monitoring the progress of strategy implementation.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211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Inform national policy makers about the status of men/women vis-à-vis ICT.</a:t>
            </a:r>
          </a:p>
          <a:p>
            <a:pPr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Set evidence based national and international policies according to statistical results.</a:t>
            </a:r>
          </a:p>
          <a:p>
            <a:pPr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Define priorities in programmes and initiatives.</a:t>
            </a:r>
          </a:p>
          <a:p>
            <a:pPr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Measure the gender gap, in the digital divide, in developed and developing countries.</a:t>
            </a:r>
          </a:p>
          <a:p>
            <a:pPr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Increase awareness on gender issue.</a:t>
            </a:r>
          </a:p>
          <a:p>
            <a:pPr>
              <a:spcAft>
                <a:spcPts val="600"/>
              </a:spcAft>
              <a:buNone/>
            </a:pPr>
            <a:endParaRPr lang="en-CA" sz="2400" dirty="0">
              <a:solidFill>
                <a:srgbClr val="003399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90600"/>
            <a:ext cx="8229600" cy="1066800"/>
          </a:xfrm>
        </p:spPr>
        <p:txBody>
          <a:bodyPr/>
          <a:lstStyle/>
          <a:p>
            <a:r>
              <a:rPr lang="en-GB" sz="3600" b="1" dirty="0">
                <a:solidFill>
                  <a:srgbClr val="C00000"/>
                </a:solidFill>
              </a:rPr>
              <a:t>Importance of Disaggregated ICT Statistics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655638"/>
          </a:xfrm>
        </p:spPr>
        <p:txBody>
          <a:bodyPr/>
          <a:lstStyle/>
          <a:p>
            <a:r>
              <a:rPr lang="en-GB" sz="3200" b="1" dirty="0" smtClean="0">
                <a:solidFill>
                  <a:srgbClr val="C00000"/>
                </a:solidFill>
              </a:rPr>
              <a:t>Gender Disaggregated Statistics on ICT</a:t>
            </a:r>
            <a:endParaRPr lang="en-CA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smtClean="0">
                <a:solidFill>
                  <a:srgbClr val="003399"/>
                </a:solidFill>
              </a:rPr>
              <a:t>There are a number of areas where indicators on ICTs would be useful. </a:t>
            </a:r>
          </a:p>
          <a:p>
            <a:pPr>
              <a:lnSpc>
                <a:spcPct val="90000"/>
              </a:lnSpc>
            </a:pPr>
            <a:r>
              <a:rPr lang="en-GB" sz="2400" dirty="0" smtClean="0">
                <a:solidFill>
                  <a:srgbClr val="003399"/>
                </a:solidFill>
              </a:rPr>
              <a:t>These include: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solidFill>
                  <a:srgbClr val="003399"/>
                </a:solidFill>
              </a:rPr>
              <a:t>Internet access and usage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solidFill>
                  <a:srgbClr val="003399"/>
                </a:solidFill>
              </a:rPr>
              <a:t>Content 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solidFill>
                  <a:srgbClr val="003399"/>
                </a:solidFill>
              </a:rPr>
              <a:t>Employment 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solidFill>
                  <a:srgbClr val="003399"/>
                </a:solidFill>
              </a:rPr>
              <a:t>Education 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solidFill>
                  <a:srgbClr val="003399"/>
                </a:solidFill>
              </a:rPr>
              <a:t>ICT policy 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solidFill>
                  <a:srgbClr val="003399"/>
                </a:solidFill>
              </a:rPr>
              <a:t>Participation in ICT decision making 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solidFill>
                  <a:srgbClr val="003399"/>
                </a:solidFill>
              </a:rPr>
              <a:t>Differential impact of ICTs on men and women 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solidFill>
                  <a:srgbClr val="003399"/>
                </a:solidFill>
              </a:rPr>
              <a:t>Participation in ICT projects</a:t>
            </a:r>
            <a:endParaRPr lang="en-CA" dirty="0">
              <a:solidFill>
                <a:srgbClr val="003399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55638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Disaggregated ICT Statistics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en-GB" sz="2800" u="sng" dirty="0" smtClean="0">
                <a:solidFill>
                  <a:srgbClr val="003399"/>
                </a:solidFill>
              </a:rPr>
              <a:t>Enable in order to</a:t>
            </a:r>
            <a:r>
              <a:rPr lang="en-GB" sz="2800" dirty="0" smtClean="0">
                <a:solidFill>
                  <a:srgbClr val="003399"/>
                </a:solidFill>
              </a:rPr>
              <a:t>:</a:t>
            </a:r>
          </a:p>
          <a:p>
            <a:pPr>
              <a:spcAft>
                <a:spcPts val="1200"/>
              </a:spcAft>
            </a:pPr>
            <a:r>
              <a:rPr lang="en-GB" sz="2800" dirty="0" smtClean="0">
                <a:solidFill>
                  <a:srgbClr val="003399"/>
                </a:solidFill>
              </a:rPr>
              <a:t>Ascertain by measurement if men and women are benefiting from ICT and its tools.</a:t>
            </a:r>
          </a:p>
          <a:p>
            <a:pPr>
              <a:spcAft>
                <a:spcPts val="1200"/>
              </a:spcAft>
            </a:pPr>
            <a:r>
              <a:rPr lang="en-GB" sz="2800" dirty="0" smtClean="0">
                <a:solidFill>
                  <a:srgbClr val="003399"/>
                </a:solidFill>
              </a:rPr>
              <a:t>Take corrective measures at national and international level. </a:t>
            </a:r>
          </a:p>
          <a:p>
            <a:pPr>
              <a:spcAft>
                <a:spcPts val="1200"/>
              </a:spcAft>
            </a:pPr>
            <a:r>
              <a:rPr lang="en-GB" sz="2800" dirty="0" smtClean="0">
                <a:solidFill>
                  <a:srgbClr val="003399"/>
                </a:solidFill>
              </a:rPr>
              <a:t>Develop specific projects for bridging the gender gap in the digital divide.</a:t>
            </a:r>
            <a:endParaRPr lang="en-GB" sz="2800" dirty="0">
              <a:solidFill>
                <a:srgbClr val="003399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55638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Proposed Gender Indicators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buNone/>
            </a:pPr>
            <a:r>
              <a:rPr lang="en-GB" sz="2400" b="1" dirty="0" smtClean="0">
                <a:solidFill>
                  <a:srgbClr val="003399"/>
                </a:solidFill>
              </a:rPr>
              <a:t>1- Womens’ empowerment through ICT: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Female use of internet.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Female possession of personal computers.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Female access to mobile phones/telephone lines.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Proportion of females (aged 16+) using the internet for: </a:t>
            </a:r>
            <a:r>
              <a:rPr lang="en-GB" sz="1800" i="1" dirty="0" smtClean="0">
                <a:solidFill>
                  <a:srgbClr val="003399"/>
                </a:solidFill>
              </a:rPr>
              <a:t>email, purchasing/ordering goods or services, interacting with government, finding information for research and studies, using banking or other financial services, trading, distance learning, entertainment, other…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Proportion of females (aged 16+) accessing the internet from:  </a:t>
            </a:r>
            <a:r>
              <a:rPr lang="en-GB" sz="2000" i="1" dirty="0" smtClean="0">
                <a:solidFill>
                  <a:srgbClr val="003399"/>
                </a:solidFill>
              </a:rPr>
              <a:t>home, work, place of education, internet café, other…</a:t>
            </a:r>
            <a:endParaRPr lang="en-GB" sz="2000" dirty="0" smtClean="0">
              <a:solidFill>
                <a:srgbClr val="003399"/>
              </a:solidFill>
            </a:endParaRPr>
          </a:p>
          <a:p>
            <a:pPr>
              <a:buNone/>
            </a:pPr>
            <a:endParaRPr lang="en-GB" sz="2400" b="1" dirty="0" smtClean="0">
              <a:solidFill>
                <a:srgbClr val="003399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55638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Proposed Gender Indicators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400" b="1" dirty="0" smtClean="0">
                <a:solidFill>
                  <a:srgbClr val="003399"/>
                </a:solidFill>
              </a:rPr>
              <a:t>2- Womens’ Education in ICT :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Female adult literacy rate (% aged 15 and older).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Female net enrolment ratios in primary, secondary and tertiary education.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Proportion of female enrolment in higher education in an ICT field of study.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Proportion of female graduates in higher education in an ICT field of study.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Proportion of female enrolment in ICT training centres.</a:t>
            </a:r>
          </a:p>
          <a:p>
            <a:pPr>
              <a:buNone/>
            </a:pPr>
            <a:endParaRPr lang="en-GB" sz="2400" b="1" dirty="0" smtClean="0">
              <a:solidFill>
                <a:srgbClr val="003399"/>
              </a:solidFill>
            </a:endParaRPr>
          </a:p>
          <a:p>
            <a:endParaRPr lang="en-CA" sz="2400" dirty="0">
              <a:solidFill>
                <a:srgbClr val="00339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55638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Proposed Gender Indicators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GB" sz="2400" b="1" dirty="0" smtClean="0">
                <a:solidFill>
                  <a:srgbClr val="003399"/>
                </a:solidFill>
              </a:rPr>
              <a:t>3- Women in the ICT sector: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Labour force female participation rate (% aged 15-64).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Unemployment (% of female labour force).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Female staff in ICT sector (private and public).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Female staff in ICT decision-making positions.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Growth of female employment in the ICT sector.</a:t>
            </a:r>
          </a:p>
          <a:p>
            <a:endParaRPr lang="en-GB" sz="2400" dirty="0" smtClean="0">
              <a:solidFill>
                <a:srgbClr val="003399"/>
              </a:solidFill>
            </a:endParaRPr>
          </a:p>
          <a:p>
            <a:pPr>
              <a:buNone/>
            </a:pPr>
            <a:endParaRPr lang="en-GB" sz="2400" b="1" dirty="0" smtClean="0">
              <a:solidFill>
                <a:srgbClr val="003399"/>
              </a:solidFill>
            </a:endParaRPr>
          </a:p>
          <a:p>
            <a:endParaRPr lang="en-CA" sz="2400" dirty="0">
              <a:solidFill>
                <a:srgbClr val="003399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/>
          <a:lstStyle/>
          <a:p>
            <a:r>
              <a:rPr lang="en-GB" sz="3200" b="1" dirty="0" smtClean="0">
                <a:solidFill>
                  <a:srgbClr val="C00000"/>
                </a:solidFill>
              </a:rPr>
              <a:t>Challenges of Collecting Gender Disaggregated Data</a:t>
            </a:r>
            <a:endParaRPr lang="en-CA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1"/>
            <a:ext cx="8229600" cy="3733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>
                <a:solidFill>
                  <a:srgbClr val="003399"/>
                </a:solidFill>
              </a:rPr>
              <a:t>Social and cultural challenges. </a:t>
            </a:r>
          </a:p>
          <a:p>
            <a:pPr>
              <a:lnSpc>
                <a:spcPct val="150000"/>
              </a:lnSpc>
            </a:pPr>
            <a:r>
              <a:rPr lang="en-GB" dirty="0" smtClean="0">
                <a:solidFill>
                  <a:srgbClr val="003399"/>
                </a:solidFill>
              </a:rPr>
              <a:t>Adoption of gender disaggregated data by National Statistical Offices.</a:t>
            </a:r>
          </a:p>
          <a:p>
            <a:pPr>
              <a:lnSpc>
                <a:spcPct val="150000"/>
              </a:lnSpc>
            </a:pPr>
            <a:endParaRPr lang="en-CA" dirty="0">
              <a:solidFill>
                <a:srgbClr val="003399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66"/>
                </a:solidFill>
              </a:rPr>
              <a:t>Thank you</a:t>
            </a:r>
            <a:br>
              <a:rPr lang="en-US" b="1" dirty="0" smtClean="0">
                <a:solidFill>
                  <a:srgbClr val="FFFF66"/>
                </a:solidFill>
              </a:rPr>
            </a:b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057400" y="3581400"/>
            <a:ext cx="4953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Dr. </a:t>
            </a:r>
            <a:r>
              <a:rPr lang="en-GB" sz="2800" b="1" dirty="0" err="1" smtClean="0">
                <a:solidFill>
                  <a:schemeClr val="bg1"/>
                </a:solidFill>
              </a:rPr>
              <a:t>Nibal</a:t>
            </a:r>
            <a:r>
              <a:rPr lang="en-GB" sz="2800" b="1" dirty="0" smtClean="0">
                <a:solidFill>
                  <a:schemeClr val="bg1"/>
                </a:solidFill>
              </a:rPr>
              <a:t> </a:t>
            </a:r>
            <a:r>
              <a:rPr lang="en-GB" sz="2800" b="1" dirty="0" err="1">
                <a:solidFill>
                  <a:schemeClr val="bg1"/>
                </a:solidFill>
              </a:rPr>
              <a:t>Idlebi</a:t>
            </a:r>
            <a:endParaRPr lang="en-GB" sz="2800" b="1" dirty="0">
              <a:solidFill>
                <a:schemeClr val="bg1"/>
              </a:solidFill>
            </a:endParaRPr>
          </a:p>
          <a:p>
            <a:pPr algn="ctr"/>
            <a:r>
              <a:rPr lang="en-GB" sz="2800" dirty="0" smtClean="0">
                <a:solidFill>
                  <a:schemeClr val="bg1"/>
                </a:solidFill>
                <a:hlinkClick r:id="rId3"/>
              </a:rPr>
              <a:t>idlebi@un.org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66"/>
                </a:solidFill>
              </a:rPr>
              <a:t>ICT Opportunities</a:t>
            </a: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610600" cy="5181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A variety of ICT Business uses: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Application design, database, e-services, network design &amp; management, fixed and mobile telecom.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Project management, teaching, R&amp;D, marketing.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ICT applications in health, banking and media.</a:t>
            </a:r>
          </a:p>
          <a:p>
            <a:pPr lvl="1">
              <a:spcAft>
                <a:spcPts val="600"/>
              </a:spcAft>
            </a:pPr>
            <a:endParaRPr lang="en-US" sz="1400" dirty="0" smtClean="0">
              <a:solidFill>
                <a:srgbClr val="003399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ICT is an exceptional working environment: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Intellectual, stimulating, creative and innovative.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Requires dynamic teamwork.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Revenue generating, good source of income.</a:t>
            </a:r>
          </a:p>
          <a:p>
            <a:pPr lvl="1">
              <a:spcAft>
                <a:spcPts val="600"/>
              </a:spcAft>
            </a:pPr>
            <a:endParaRPr lang="en-US" sz="2400" dirty="0" smtClean="0">
              <a:solidFill>
                <a:srgbClr val="00339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66"/>
                </a:solidFill>
              </a:rPr>
              <a:t>ICT as Enabler</a:t>
            </a: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077200" cy="5181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ICT is a tool for: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Acquiring knowledge and continuing education.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Organizing and assisting in doing business.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Networking and promoting the creation of new tiers. 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Facilitating e-work, particularly in special social circumstances for women.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ICT can often dictate changes to work flows and business processes.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>
                <a:solidFill>
                  <a:srgbClr val="003399"/>
                </a:solidFill>
              </a:rPr>
              <a:t>Allows remote working.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66"/>
                </a:solidFill>
              </a:rPr>
              <a:t>Womens’ added values in ICT sector</a:t>
            </a: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077200" cy="5181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Good level of communication and negotiation skills.</a:t>
            </a:r>
          </a:p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Team work spirit.</a:t>
            </a:r>
          </a:p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Multi tasking nature.</a:t>
            </a:r>
          </a:p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Innovation and creativity.</a:t>
            </a:r>
          </a:p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003399"/>
                </a:solidFill>
              </a:rPr>
              <a:t>Accuracy, perseverance and follow-up. </a:t>
            </a:r>
            <a:endParaRPr lang="en-US" sz="2400" dirty="0" smtClean="0">
              <a:solidFill>
                <a:srgbClr val="00339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655638"/>
          </a:xfrm>
        </p:spPr>
        <p:txBody>
          <a:bodyPr/>
          <a:lstStyle/>
          <a:p>
            <a:pPr algn="l"/>
            <a:r>
              <a:rPr lang="en-GB" sz="3600" dirty="0" smtClean="0">
                <a:solidFill>
                  <a:srgbClr val="FFFF00"/>
                </a:solidFill>
              </a:rPr>
              <a:t>ICT &amp; Women in International Summit</a:t>
            </a:r>
            <a:endParaRPr lang="en-CA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181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800" dirty="0" err="1" smtClean="0">
                <a:solidFill>
                  <a:srgbClr val="003399"/>
                </a:solidFill>
              </a:rPr>
              <a:t>Benjin</a:t>
            </a:r>
            <a:r>
              <a:rPr lang="en-GB" sz="2800" dirty="0" smtClean="0">
                <a:solidFill>
                  <a:srgbClr val="003399"/>
                </a:solidFill>
              </a:rPr>
              <a:t> Conference 1995: 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First recognition of the role of ICT in empowering women.</a:t>
            </a:r>
          </a:p>
          <a:p>
            <a:pPr>
              <a:spcAft>
                <a:spcPts val="600"/>
              </a:spcAft>
            </a:pPr>
            <a:r>
              <a:rPr lang="en-GB" sz="2800" dirty="0" smtClean="0">
                <a:solidFill>
                  <a:srgbClr val="003399"/>
                </a:solidFill>
              </a:rPr>
              <a:t>UN MDG 2000: 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Improving the status of women using ICT.</a:t>
            </a:r>
          </a:p>
          <a:p>
            <a:pPr>
              <a:spcAft>
                <a:spcPts val="600"/>
              </a:spcAft>
            </a:pPr>
            <a:r>
              <a:rPr lang="en-GB" sz="2800" dirty="0" smtClean="0">
                <a:solidFill>
                  <a:srgbClr val="003399"/>
                </a:solidFill>
              </a:rPr>
              <a:t>WSIS Geneva Declaration 2003: 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Emphasizes the role of women for building the Information Society.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Removing gender barriers to ICT education.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Gender equality and empowerment of women.</a:t>
            </a:r>
            <a:endParaRPr lang="en-GB" dirty="0" smtClean="0">
              <a:solidFill>
                <a:srgbClr val="003399"/>
              </a:solidFill>
            </a:endParaRPr>
          </a:p>
          <a:p>
            <a:pPr>
              <a:spcAft>
                <a:spcPts val="600"/>
              </a:spcAft>
            </a:pPr>
            <a:endParaRPr lang="en-GB" dirty="0" smtClean="0">
              <a:solidFill>
                <a:srgbClr val="003399"/>
              </a:solidFill>
            </a:endParaRPr>
          </a:p>
          <a:p>
            <a:pPr>
              <a:spcAft>
                <a:spcPts val="600"/>
              </a:spcAft>
            </a:pPr>
            <a:endParaRPr lang="en-GB" dirty="0" smtClean="0">
              <a:solidFill>
                <a:srgbClr val="003399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655638"/>
          </a:xfrm>
        </p:spPr>
        <p:txBody>
          <a:bodyPr/>
          <a:lstStyle/>
          <a:p>
            <a:pPr algn="l"/>
            <a:r>
              <a:rPr lang="en-GB" sz="3600" dirty="0" smtClean="0">
                <a:solidFill>
                  <a:srgbClr val="FFFF00"/>
                </a:solidFill>
              </a:rPr>
              <a:t>ICT &amp; Women in Arab Conferences</a:t>
            </a:r>
            <a:endParaRPr lang="en-CA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181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800" dirty="0" smtClean="0">
                <a:solidFill>
                  <a:srgbClr val="003399"/>
                </a:solidFill>
              </a:rPr>
              <a:t>ICT and Arab Women activities started in  2003: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2003: Regional Forum on Women and ICT.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2004: ESCWA organized various specialized workshops.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2005: ESCWA organized High level Round-Table on Women and ICT during WSIS-Tunis Summit.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2005: Forum on Arab Women in Science and Technology.</a:t>
            </a:r>
          </a:p>
          <a:p>
            <a:pPr lvl="1">
              <a:spcAft>
                <a:spcPts val="6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2005-2007: The Arab Women Organization held many meetings for the Arab Taskforce on Women and ICT.</a:t>
            </a:r>
          </a:p>
          <a:p>
            <a:pPr>
              <a:spcAft>
                <a:spcPts val="600"/>
              </a:spcAft>
              <a:buNone/>
            </a:pPr>
            <a:endParaRPr lang="en-GB" dirty="0" smtClean="0">
              <a:solidFill>
                <a:srgbClr val="00339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655638"/>
          </a:xfrm>
        </p:spPr>
        <p:txBody>
          <a:bodyPr/>
          <a:lstStyle/>
          <a:p>
            <a:pPr algn="l"/>
            <a:r>
              <a:rPr lang="en-GB" sz="3600" dirty="0" smtClean="0">
                <a:solidFill>
                  <a:srgbClr val="FFFF00"/>
                </a:solidFill>
              </a:rPr>
              <a:t>ICT &amp; Women in Arab ICT Strategies</a:t>
            </a:r>
            <a:endParaRPr lang="en-CA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ICT policies and strategies indicated the importance of gender issues and womens’ involvement in decision making.</a:t>
            </a:r>
          </a:p>
          <a:p>
            <a:pPr lvl="1">
              <a:spcAft>
                <a:spcPts val="1200"/>
              </a:spcAft>
            </a:pPr>
            <a:r>
              <a:rPr lang="en-GB" sz="2000" dirty="0" smtClean="0">
                <a:solidFill>
                  <a:srgbClr val="003399"/>
                </a:solidFill>
              </a:rPr>
              <a:t>Bahrain, Syria, Palestine, Qatar, Egypt, and Kuwait.</a:t>
            </a:r>
          </a:p>
          <a:p>
            <a:pPr>
              <a:spcAft>
                <a:spcPts val="12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Launching initiatives and programs for womens’ inclusion in the Information Society.</a:t>
            </a:r>
          </a:p>
          <a:p>
            <a:pPr lvl="1">
              <a:spcAft>
                <a:spcPts val="1200"/>
              </a:spcAft>
            </a:pPr>
            <a:r>
              <a:rPr lang="en-GB" sz="2000" dirty="0" smtClean="0">
                <a:solidFill>
                  <a:srgbClr val="003399"/>
                </a:solidFill>
              </a:rPr>
              <a:t>Bahrain, Egypt, Jordan, Morocco  and Syria.</a:t>
            </a:r>
          </a:p>
          <a:p>
            <a:pPr>
              <a:spcAft>
                <a:spcPts val="12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Mechanisms facilitating womens’ inclusion in IS.</a:t>
            </a:r>
          </a:p>
          <a:p>
            <a:pPr lvl="1">
              <a:spcAft>
                <a:spcPts val="1200"/>
              </a:spcAft>
            </a:pPr>
            <a:r>
              <a:rPr lang="en-GB" sz="2000" dirty="0" smtClean="0">
                <a:solidFill>
                  <a:srgbClr val="003399"/>
                </a:solidFill>
              </a:rPr>
              <a:t>Qatar and Egypt.</a:t>
            </a:r>
          </a:p>
          <a:p>
            <a:pPr>
              <a:spcAft>
                <a:spcPts val="12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ICT strategies and plan of actions are still weak in terms of womens’ inclusion in IS.</a:t>
            </a:r>
          </a:p>
          <a:p>
            <a:pPr>
              <a:spcAft>
                <a:spcPts val="1200"/>
              </a:spcAft>
              <a:buNone/>
            </a:pPr>
            <a:endParaRPr lang="en-GB" dirty="0" smtClean="0">
              <a:solidFill>
                <a:srgbClr val="00339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655638"/>
          </a:xfrm>
        </p:spPr>
        <p:txBody>
          <a:bodyPr/>
          <a:lstStyle/>
          <a:p>
            <a:pPr algn="l"/>
            <a:r>
              <a:rPr lang="en-GB" sz="3600" dirty="0" smtClean="0">
                <a:solidFill>
                  <a:srgbClr val="FFFF00"/>
                </a:solidFill>
              </a:rPr>
              <a:t>Arab Womens’ status in ICT</a:t>
            </a:r>
            <a:endParaRPr lang="en-CA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181600"/>
          </a:xfrm>
        </p:spPr>
        <p:txBody>
          <a:bodyPr/>
          <a:lstStyle/>
          <a:p>
            <a:pPr lvl="0">
              <a:defRPr/>
            </a:pPr>
            <a:r>
              <a:rPr lang="en-GB" sz="2400" dirty="0" smtClean="0">
                <a:solidFill>
                  <a:srgbClr val="003399"/>
                </a:solidFill>
              </a:rPr>
              <a:t>Most of the information available on Arab </a:t>
            </a:r>
            <a:r>
              <a:rPr lang="en-GB" sz="2400" dirty="0" err="1" smtClean="0">
                <a:solidFill>
                  <a:srgbClr val="003399"/>
                </a:solidFill>
              </a:rPr>
              <a:t>womans</a:t>
            </a:r>
            <a:r>
              <a:rPr lang="en-GB" sz="2400" dirty="0" smtClean="0">
                <a:solidFill>
                  <a:srgbClr val="003399"/>
                </a:solidFill>
              </a:rPr>
              <a:t>’ usage of ICT does not clarify their use in comparison to </a:t>
            </a:r>
            <a:r>
              <a:rPr lang="en-GB" sz="2400" dirty="0" err="1" smtClean="0">
                <a:solidFill>
                  <a:srgbClr val="003399"/>
                </a:solidFill>
              </a:rPr>
              <a:t>mens</a:t>
            </a:r>
            <a:r>
              <a:rPr lang="en-GB" sz="2400" dirty="0" smtClean="0">
                <a:solidFill>
                  <a:srgbClr val="003399"/>
                </a:solidFill>
              </a:rPr>
              <a:t>’ use of ICT.</a:t>
            </a:r>
          </a:p>
          <a:p>
            <a:pPr lvl="0">
              <a:defRPr/>
            </a:pPr>
            <a:r>
              <a:rPr lang="en-GB" sz="2400" dirty="0" smtClean="0">
                <a:solidFill>
                  <a:srgbClr val="003399"/>
                </a:solidFill>
              </a:rPr>
              <a:t>The proportion of young women in higher education is  relatively acceptable (it varies between 20% and 50%).</a:t>
            </a:r>
          </a:p>
          <a:p>
            <a:r>
              <a:rPr lang="en-GB" sz="2400" dirty="0" smtClean="0">
                <a:solidFill>
                  <a:srgbClr val="003399"/>
                </a:solidFill>
              </a:rPr>
              <a:t>As the level of education goes up, the proportion of women in education decreases.</a:t>
            </a:r>
          </a:p>
          <a:p>
            <a:pPr lvl="0">
              <a:spcAft>
                <a:spcPts val="1200"/>
              </a:spcAft>
            </a:pPr>
            <a:r>
              <a:rPr lang="en-GB" sz="2400" dirty="0" smtClean="0">
                <a:solidFill>
                  <a:srgbClr val="003399"/>
                </a:solidFill>
              </a:rPr>
              <a:t>The proportion of female workers in the business sector is very low, except in Lebanon (40%).</a:t>
            </a:r>
          </a:p>
          <a:p>
            <a:pPr lvl="0">
              <a:defRPr/>
            </a:pPr>
            <a:r>
              <a:rPr lang="en-GB" sz="2400" dirty="0" smtClean="0">
                <a:solidFill>
                  <a:srgbClr val="003399"/>
                </a:solidFill>
              </a:rPr>
              <a:t>Number of women at decision-making levels, in the ICT sector, is very small compared to other sectors.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Nibal</a:t>
            </a:r>
            <a:r>
              <a:rPr lang="en-US" dirty="0" smtClean="0"/>
              <a:t> </a:t>
            </a:r>
            <a:r>
              <a:rPr lang="en-US" dirty="0" err="1" smtClean="0"/>
              <a:t>Idlebi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r>
              <a:rPr lang="en-US" dirty="0" smtClean="0"/>
              <a:t>Oct 2011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cycling electronics (proj comt) EN v.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1_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1_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1_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indicators</Template>
  <TotalTime>935</TotalTime>
  <Words>1641</Words>
  <Application>Microsoft Office PowerPoint</Application>
  <PresentationFormat>On-screen Show (4:3)</PresentationFormat>
  <Paragraphs>235</Paragraphs>
  <Slides>28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Recycling electronics (proj comt) EN v.1</vt:lpstr>
      <vt:lpstr>1_Default Design</vt:lpstr>
      <vt:lpstr>2_Default Design</vt:lpstr>
      <vt:lpstr>1- Promoting the Role of Arab Women through ICT</vt:lpstr>
      <vt:lpstr>ICT Worldwide</vt:lpstr>
      <vt:lpstr>ICT Opportunities</vt:lpstr>
      <vt:lpstr>ICT as Enabler</vt:lpstr>
      <vt:lpstr>Womens’ added values in ICT sector</vt:lpstr>
      <vt:lpstr>ICT &amp; Women in International Summit</vt:lpstr>
      <vt:lpstr>ICT &amp; Women in Arab Conferences</vt:lpstr>
      <vt:lpstr>ICT &amp; Women in Arab ICT Strategies</vt:lpstr>
      <vt:lpstr>Arab Womens’ status in ICT</vt:lpstr>
      <vt:lpstr>PowerPoint Presentation</vt:lpstr>
      <vt:lpstr>Approaches for redressing gender imbalances through ICTs</vt:lpstr>
      <vt:lpstr>PowerPoint Presentation</vt:lpstr>
      <vt:lpstr>Example: Women and e-Services (e-Government)  </vt:lpstr>
      <vt:lpstr>Main opportunities (1/2)</vt:lpstr>
      <vt:lpstr>Main opportunities (2/2)</vt:lpstr>
      <vt:lpstr>Framework for Promoting the Role of Arab Women through ICT</vt:lpstr>
      <vt:lpstr>Framework for Promoting the Role of Arab Women through ICT</vt:lpstr>
      <vt:lpstr>2- Importance of indicators and statistical data</vt:lpstr>
      <vt:lpstr>Gender Concept</vt:lpstr>
      <vt:lpstr>Indicators, Statistical Data and Gender</vt:lpstr>
      <vt:lpstr>Importance of Disaggregated ICT Statistics</vt:lpstr>
      <vt:lpstr>Gender Disaggregated Statistics on ICT</vt:lpstr>
      <vt:lpstr>Disaggregated ICT Statistics</vt:lpstr>
      <vt:lpstr>Proposed Gender Indicators</vt:lpstr>
      <vt:lpstr>Proposed Gender Indicators</vt:lpstr>
      <vt:lpstr>Proposed Gender Indicators</vt:lpstr>
      <vt:lpstr>Challenges of Collecting Gender Disaggregated Data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Networking: Opportunities and Challenges</dc:title>
  <dc:creator>USER</dc:creator>
  <cp:lastModifiedBy>Alaa Alnasralla</cp:lastModifiedBy>
  <cp:revision>77</cp:revision>
  <dcterms:created xsi:type="dcterms:W3CDTF">2011-08-19T07:00:06Z</dcterms:created>
  <dcterms:modified xsi:type="dcterms:W3CDTF">2011-10-04T13:07:29Z</dcterms:modified>
</cp:coreProperties>
</file>