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56" r:id="rId2"/>
    <p:sldId id="262" r:id="rId3"/>
    <p:sldId id="258" r:id="rId4"/>
    <p:sldId id="259" r:id="rId5"/>
    <p:sldId id="270" r:id="rId6"/>
    <p:sldId id="271" r:id="rId7"/>
    <p:sldId id="260" r:id="rId8"/>
    <p:sldId id="261" r:id="rId9"/>
    <p:sldId id="264"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4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EBB7E-D6CD-4CB7-BF80-A9AC37C07885}" type="datetimeFigureOut">
              <a:rPr lang="en-US" smtClean="0"/>
              <a:pPr/>
              <a:t>10/5/2011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9B0F5-0D07-4525-B480-47FECF2BBB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19B0F5-0D07-4525-B480-47FECF2BBB9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FCEE0-42C3-4FAB-BA9C-A86AFFAE9D7D}"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FCEE0-42C3-4FAB-BA9C-A86AFFAE9D7D}"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FCEE0-42C3-4FAB-BA9C-A86AFFAE9D7D}"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FCEE0-42C3-4FAB-BA9C-A86AFFAE9D7D}"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FCEE0-42C3-4FAB-BA9C-A86AFFAE9D7D}"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FCEE0-42C3-4FAB-BA9C-A86AFFAE9D7D}"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FCEE0-42C3-4FAB-BA9C-A86AFFAE9D7D}" type="datetimeFigureOut">
              <a:rPr lang="en-US" smtClean="0"/>
              <a:pPr/>
              <a:t>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FCEE0-42C3-4FAB-BA9C-A86AFFAE9D7D}" type="datetimeFigureOut">
              <a:rPr lang="en-US" smtClean="0"/>
              <a:pPr/>
              <a:t>10/5/2011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FCEE0-42C3-4FAB-BA9C-A86AFFAE9D7D}" type="datetimeFigureOut">
              <a:rPr lang="en-US" smtClean="0"/>
              <a:pPr/>
              <a:t>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FCEE0-42C3-4FAB-BA9C-A86AFFAE9D7D}"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FCEE0-42C3-4FAB-BA9C-A86AFFAE9D7D}"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E8E8-5004-4E0E-9E2C-C1BFF4B269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FCEE0-42C3-4FAB-BA9C-A86AFFAE9D7D}" type="datetimeFigureOut">
              <a:rPr lang="en-US" smtClean="0"/>
              <a:pPr/>
              <a:t>10/5/2011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4E8E8-5004-4E0E-9E2C-C1BFF4B269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28800"/>
          </a:xfrm>
        </p:spPr>
        <p:txBody>
          <a:bodyPr>
            <a:noAutofit/>
          </a:bodyPr>
          <a:lstStyle/>
          <a:p>
            <a:r>
              <a:rPr lang="en-GB" sz="2400" b="1" dirty="0" smtClean="0"/>
              <a:t/>
            </a:r>
            <a:br>
              <a:rPr lang="en-GB" sz="2400" b="1" dirty="0" smtClean="0"/>
            </a:br>
            <a:r>
              <a:rPr lang="en-GB" sz="2400" b="1" dirty="0" smtClean="0"/>
              <a:t>ITU </a:t>
            </a:r>
            <a:r>
              <a:rPr lang="en-US" sz="2400" b="1" dirty="0" smtClean="0"/>
              <a:t>Regional Workshop on “ICTs for Women's Empowerment in the Arab Region”</a:t>
            </a:r>
            <a:r>
              <a:rPr lang="en-US" sz="2400" dirty="0"/>
              <a:t/>
            </a:r>
            <a:br>
              <a:rPr lang="en-US" sz="2400" dirty="0"/>
            </a:br>
            <a:r>
              <a:rPr lang="en-US" sz="2400" dirty="0"/>
              <a:t/>
            </a:r>
            <a:br>
              <a:rPr lang="en-US" sz="2400" dirty="0"/>
            </a:br>
            <a:r>
              <a:rPr lang="en-GB" sz="2400" b="1" i="1" dirty="0" smtClean="0"/>
              <a:t>Kuwait, 5-6 Oct. 2011</a:t>
            </a:r>
            <a:r>
              <a:rPr lang="en-US" sz="2400" dirty="0"/>
              <a:t/>
            </a:r>
            <a:br>
              <a:rPr lang="en-US" sz="2400" dirty="0"/>
            </a:br>
            <a:endParaRPr lang="en-US" sz="2400" dirty="0"/>
          </a:p>
        </p:txBody>
      </p:sp>
      <p:sp>
        <p:nvSpPr>
          <p:cNvPr id="3" name="Subtitle 2"/>
          <p:cNvSpPr>
            <a:spLocks noGrp="1"/>
          </p:cNvSpPr>
          <p:nvPr>
            <p:ph type="subTitle" idx="1"/>
          </p:nvPr>
        </p:nvSpPr>
        <p:spPr>
          <a:xfrm>
            <a:off x="838200" y="3733800"/>
            <a:ext cx="7696200" cy="1752600"/>
          </a:xfrm>
          <a:ln>
            <a:solidFill>
              <a:srgbClr val="002060"/>
            </a:solidFill>
          </a:ln>
        </p:spPr>
        <p:txBody>
          <a:bodyPr>
            <a:normAutofit fontScale="92500"/>
          </a:bodyPr>
          <a:lstStyle/>
          <a:p>
            <a:endParaRPr lang="en-US" sz="2400" b="1" i="1" dirty="0" smtClean="0">
              <a:solidFill>
                <a:schemeClr val="tx1"/>
              </a:solidFill>
              <a:latin typeface="+mj-lt"/>
              <a:ea typeface="+mj-ea"/>
              <a:cs typeface="+mj-cs"/>
            </a:endParaRPr>
          </a:p>
          <a:p>
            <a:r>
              <a:rPr lang="en-US" sz="3500" b="1" dirty="0" smtClean="0">
                <a:solidFill>
                  <a:srgbClr val="FF0000"/>
                </a:solidFill>
              </a:rPr>
              <a:t>ICT for Illiteracy Eradication of Arab </a:t>
            </a:r>
            <a:r>
              <a:rPr lang="en-US" sz="3500" b="1" dirty="0" smtClean="0">
                <a:solidFill>
                  <a:srgbClr val="FF0000"/>
                </a:solidFill>
              </a:rPr>
              <a:t>Women </a:t>
            </a:r>
            <a:endParaRPr lang="en-US" sz="3500" b="1" dirty="0" smtClean="0">
              <a:solidFill>
                <a:srgbClr val="FF0000"/>
              </a:solidFill>
            </a:endParaRPr>
          </a:p>
          <a:p>
            <a:r>
              <a:rPr lang="en-US" dirty="0" smtClean="0"/>
              <a:t> </a:t>
            </a:r>
            <a:endParaRPr lang="en-US" dirty="0"/>
          </a:p>
        </p:txBody>
      </p:sp>
      <p:pic>
        <p:nvPicPr>
          <p:cNvPr id="1027" name="Picture 3" descr="ITU logo-07"/>
          <p:cNvPicPr>
            <a:picLocks noChangeAspect="1" noChangeArrowheads="1"/>
          </p:cNvPicPr>
          <p:nvPr/>
        </p:nvPicPr>
        <p:blipFill>
          <a:blip r:embed="rId2" cstate="print"/>
          <a:srcRect/>
          <a:stretch>
            <a:fillRect/>
          </a:stretch>
        </p:blipFill>
        <p:spPr bwMode="auto">
          <a:xfrm>
            <a:off x="6934200" y="381000"/>
            <a:ext cx="1143000" cy="1143000"/>
          </a:xfrm>
          <a:prstGeom prst="rect">
            <a:avLst/>
          </a:prstGeom>
          <a:noFill/>
        </p:spPr>
      </p:pic>
      <p:pic>
        <p:nvPicPr>
          <p:cNvPr id="1026" name="Picture 2" descr="KWE logo new"/>
          <p:cNvPicPr>
            <a:picLocks noChangeAspect="1" noChangeArrowheads="1"/>
          </p:cNvPicPr>
          <p:nvPr/>
        </p:nvPicPr>
        <p:blipFill>
          <a:blip r:embed="rId3" cstate="print"/>
          <a:srcRect/>
          <a:stretch>
            <a:fillRect/>
          </a:stretch>
        </p:blipFill>
        <p:spPr bwMode="auto">
          <a:xfrm>
            <a:off x="533400" y="380999"/>
            <a:ext cx="1600200" cy="1134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Strategy</a:t>
            </a:r>
          </a:p>
          <a:p>
            <a:r>
              <a:rPr lang="en-US" sz="1800" dirty="0" smtClean="0"/>
              <a:t>Phase1: the development of the training materials and testing them in a train-the –trainers session.</a:t>
            </a:r>
          </a:p>
          <a:p>
            <a:endParaRPr lang="en-US" sz="1800" dirty="0" smtClean="0"/>
          </a:p>
          <a:p>
            <a:r>
              <a:rPr lang="en-US" sz="1800" dirty="0" smtClean="0"/>
              <a:t>Phase2: the project will seek partnerships with UN agencies and other international organizations, regional organizations, private sector as well as NGOs.</a:t>
            </a:r>
          </a:p>
          <a:p>
            <a:endParaRPr lang="en-US" sz="1800" dirty="0" smtClean="0"/>
          </a:p>
          <a:p>
            <a:r>
              <a:rPr lang="en-US" sz="1800" dirty="0" smtClean="0"/>
              <a:t>The project will be implemented in cooperation between ITU, UNESCO and ALECSO.</a:t>
            </a:r>
          </a:p>
          <a:p>
            <a:endParaRPr lang="en-US" sz="1800" dirty="0" smtClean="0"/>
          </a:p>
          <a:p>
            <a:r>
              <a:rPr lang="en-US" sz="1800" dirty="0" smtClean="0"/>
              <a:t>The project will invite regional and UN organizations, private sectors and NGOs to take part of the project scope.</a:t>
            </a:r>
          </a:p>
          <a:p>
            <a:endParaRPr lang="en-US" sz="1800" dirty="0" smtClean="0"/>
          </a:p>
          <a:p>
            <a:r>
              <a:rPr lang="en-US" sz="1800" dirty="0" smtClean="0"/>
              <a:t>The project will be an open source program for all Arab countries.</a:t>
            </a:r>
          </a:p>
          <a:p>
            <a:endParaRPr lang="en-US" sz="18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Timeline:</a:t>
            </a:r>
          </a:p>
          <a:p>
            <a:r>
              <a:rPr lang="en-US" sz="1800" dirty="0" smtClean="0"/>
              <a:t>Phase1 will be implemented between 2011 and 2012</a:t>
            </a:r>
          </a:p>
          <a:p>
            <a:pPr>
              <a:buNone/>
            </a:pPr>
            <a:endParaRPr lang="en-US" sz="1800" dirty="0" smtClean="0"/>
          </a:p>
          <a:p>
            <a:r>
              <a:rPr lang="en-US" sz="1800" dirty="0" smtClean="0"/>
              <a:t>Phase 2 of attracting additional partners to disseminate the </a:t>
            </a:r>
            <a:r>
              <a:rPr lang="en-US" sz="1800" dirty="0" err="1" smtClean="0"/>
              <a:t>trining</a:t>
            </a:r>
            <a:r>
              <a:rPr lang="en-US" sz="1800" dirty="0" smtClean="0"/>
              <a:t> materials will follow from 2012-2014.</a:t>
            </a:r>
          </a:p>
          <a:p>
            <a:endParaRPr lang="en-US" sz="1800" dirty="0" smtClean="0"/>
          </a:p>
          <a:p>
            <a:r>
              <a:rPr lang="en-US" sz="1800" dirty="0" smtClean="0"/>
              <a:t>The full project will follow the same period of the ITU Arab Regional Initiatives on Broadband access network, open source software and Arabic digital content 2011-2014.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support this Initiative?</a:t>
            </a:r>
            <a:endParaRPr lang="en-US" dirty="0"/>
          </a:p>
        </p:txBody>
      </p:sp>
      <p:sp>
        <p:nvSpPr>
          <p:cNvPr id="3" name="Content Placeholder 2"/>
          <p:cNvSpPr>
            <a:spLocks noGrp="1"/>
          </p:cNvSpPr>
          <p:nvPr>
            <p:ph idx="1"/>
          </p:nvPr>
        </p:nvSpPr>
        <p:spPr/>
        <p:txBody>
          <a:bodyPr>
            <a:normAutofit lnSpcReduction="10000"/>
          </a:bodyPr>
          <a:lstStyle/>
          <a:p>
            <a:r>
              <a:rPr lang="en-US" dirty="0" smtClean="0"/>
              <a:t>ITU is always seeking to encourage all ITU members, both from the public and private sector to support of this initiative:</a:t>
            </a:r>
          </a:p>
          <a:p>
            <a:pPr>
              <a:buNone/>
            </a:pPr>
            <a:r>
              <a:rPr lang="en-US" dirty="0" smtClean="0"/>
              <a:t>	- sharing training materials designed to eradicate Arab women illiteracy.</a:t>
            </a:r>
          </a:p>
          <a:p>
            <a:pPr>
              <a:buNone/>
            </a:pPr>
            <a:r>
              <a:rPr lang="en-US" dirty="0" smtClean="0"/>
              <a:t>	-  Serving as mentors and trainers.</a:t>
            </a:r>
          </a:p>
          <a:p>
            <a:pPr>
              <a:buNone/>
            </a:pPr>
            <a:r>
              <a:rPr lang="en-US" dirty="0" smtClean="0"/>
              <a:t>	- offering financial support.</a:t>
            </a:r>
          </a:p>
          <a:p>
            <a:r>
              <a:rPr lang="en-US" dirty="0" smtClean="0"/>
              <a:t> ITU counts on the support of its members to run the goals of this initiative into reality.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28800"/>
          </a:xfrm>
        </p:spPr>
        <p:txBody>
          <a:bodyPr>
            <a:noAutofit/>
          </a:bodyPr>
          <a:lstStyle/>
          <a:p>
            <a:r>
              <a:rPr lang="en-GB" b="1" dirty="0" smtClean="0"/>
              <a:t>Thank you </a:t>
            </a:r>
            <a:br>
              <a:rPr lang="en-GB" b="1" dirty="0" smtClean="0"/>
            </a:br>
            <a:r>
              <a:rPr lang="en-GB" sz="2400" b="1" dirty="0" smtClean="0"/>
              <a:t/>
            </a:r>
            <a:br>
              <a:rPr lang="en-GB" sz="2400" b="1" dirty="0" smtClean="0"/>
            </a:br>
            <a:endParaRPr lang="en-US" sz="2400" dirty="0"/>
          </a:p>
        </p:txBody>
      </p:sp>
      <p:sp>
        <p:nvSpPr>
          <p:cNvPr id="3" name="Subtitle 2"/>
          <p:cNvSpPr>
            <a:spLocks noGrp="1"/>
          </p:cNvSpPr>
          <p:nvPr>
            <p:ph type="subTitle" idx="1"/>
          </p:nvPr>
        </p:nvSpPr>
        <p:spPr>
          <a:xfrm>
            <a:off x="1371600" y="3733800"/>
            <a:ext cx="6400800" cy="1752600"/>
          </a:xfrm>
        </p:spPr>
        <p:txBody>
          <a:bodyPr/>
          <a:lstStyle/>
          <a:p>
            <a:r>
              <a:rPr lang="en-US" dirty="0" smtClean="0"/>
              <a:t>Rouda ALAMIR ALI</a:t>
            </a:r>
          </a:p>
          <a:p>
            <a:r>
              <a:rPr lang="en-US" dirty="0" smtClean="0"/>
              <a:t>Rouda.alamirali@itu.int</a:t>
            </a:r>
          </a:p>
          <a:p>
            <a:r>
              <a:rPr lang="en-US" dirty="0" smtClean="0"/>
              <a:t> </a:t>
            </a:r>
            <a:endParaRPr lang="en-US" dirty="0"/>
          </a:p>
        </p:txBody>
      </p:sp>
      <p:pic>
        <p:nvPicPr>
          <p:cNvPr id="1027" name="Picture 3" descr="ITU logo-07"/>
          <p:cNvPicPr>
            <a:picLocks noChangeAspect="1" noChangeArrowheads="1"/>
          </p:cNvPicPr>
          <p:nvPr/>
        </p:nvPicPr>
        <p:blipFill>
          <a:blip r:embed="rId2" cstate="print"/>
          <a:srcRect/>
          <a:stretch>
            <a:fillRect/>
          </a:stretch>
        </p:blipFill>
        <p:spPr bwMode="auto">
          <a:xfrm>
            <a:off x="6934200" y="381000"/>
            <a:ext cx="1143000" cy="1143000"/>
          </a:xfrm>
          <a:prstGeom prst="rect">
            <a:avLst/>
          </a:prstGeom>
          <a:noFill/>
        </p:spPr>
      </p:pic>
      <p:pic>
        <p:nvPicPr>
          <p:cNvPr id="5" name="Picture 2" descr="KWE logo new"/>
          <p:cNvPicPr>
            <a:picLocks noChangeAspect="1" noChangeArrowheads="1"/>
          </p:cNvPicPr>
          <p:nvPr/>
        </p:nvPicPr>
        <p:blipFill>
          <a:blip r:embed="rId3" cstate="print"/>
          <a:srcRect/>
          <a:stretch>
            <a:fillRect/>
          </a:stretch>
        </p:blipFill>
        <p:spPr bwMode="auto">
          <a:xfrm>
            <a:off x="533400" y="381000"/>
            <a:ext cx="1612446" cy="114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Initiative brief</a:t>
            </a:r>
          </a:p>
          <a:p>
            <a:r>
              <a:rPr lang="en-US" sz="2000" dirty="0" smtClean="0">
                <a:latin typeface="Arial"/>
                <a:cs typeface="Arial"/>
              </a:rPr>
              <a:t>Initiative aims at developing training materials for each Arabic characters designed to teach Arab women. It further aims to help Arab women to integrate in the society as a step forward toward achieving the Millennium Development Goals by 2015 .</a:t>
            </a:r>
          </a:p>
          <a:p>
            <a:endParaRPr lang="en-US" sz="1400" b="1" dirty="0" smtClean="0">
              <a:solidFill>
                <a:srgbClr val="0062A2"/>
              </a:solidFill>
              <a:latin typeface="Arial"/>
              <a:cs typeface="Arial"/>
            </a:endParaRPr>
          </a:p>
          <a:p>
            <a:endParaRPr lang="en-US" sz="1400" b="1" dirty="0" smtClean="0">
              <a:solidFill>
                <a:srgbClr val="0062A2"/>
              </a:solidFill>
              <a:latin typeface="Arial"/>
              <a:cs typeface="Arial"/>
            </a:endParaRPr>
          </a:p>
          <a:p>
            <a:r>
              <a:rPr lang="en-US" dirty="0" smtClean="0"/>
              <a:t>Main Partners</a:t>
            </a:r>
          </a:p>
          <a:p>
            <a:pPr>
              <a:buNone/>
            </a:pPr>
            <a:r>
              <a:rPr lang="en-US" sz="2000" dirty="0" smtClean="0"/>
              <a:t>	- ITU</a:t>
            </a:r>
          </a:p>
          <a:p>
            <a:pPr>
              <a:buNone/>
            </a:pPr>
            <a:r>
              <a:rPr lang="en-US" sz="2000" dirty="0" smtClean="0"/>
              <a:t>	- ALECSO</a:t>
            </a:r>
          </a:p>
          <a:p>
            <a:pPr>
              <a:buNone/>
            </a:pPr>
            <a:r>
              <a:rPr lang="en-US" sz="2000" dirty="0" smtClean="0"/>
              <a:t>	- UNESCO</a:t>
            </a:r>
          </a:p>
          <a:p>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a:t>
            </a:r>
            <a:endParaRPr lang="en-US" dirty="0"/>
          </a:p>
        </p:txBody>
      </p:sp>
      <p:sp>
        <p:nvSpPr>
          <p:cNvPr id="3" name="Content Placeholder 2"/>
          <p:cNvSpPr>
            <a:spLocks noGrp="1"/>
          </p:cNvSpPr>
          <p:nvPr>
            <p:ph idx="1"/>
          </p:nvPr>
        </p:nvSpPr>
        <p:spPr/>
        <p:txBody>
          <a:bodyPr/>
          <a:lstStyle/>
          <a:p>
            <a:r>
              <a:rPr lang="en-US" dirty="0" smtClean="0"/>
              <a:t>Justifications</a:t>
            </a:r>
          </a:p>
          <a:p>
            <a:r>
              <a:rPr lang="en-US" sz="1800" dirty="0" smtClean="0"/>
              <a:t>Considering how important literacy eradication is to the region, and the fact that 5 million adults in the Arab States region lack the basic learning tools to make informed decisions and participate fully in the development of their societies, tackling the literacy challenge is a moral and development imperative.</a:t>
            </a:r>
          </a:p>
          <a:p>
            <a:r>
              <a:rPr lang="en-US" sz="1800" dirty="0" smtClean="0"/>
              <a:t>the majority of adult women in Arabic speaking countries such as Mauritania, Morocco and Yemen are illiterate, presenting a strong barrier to social and economic empowerment for women. 39 million illiterate women in the Arab region.</a:t>
            </a:r>
          </a:p>
          <a:p>
            <a:r>
              <a:rPr lang="en-US" sz="1800" dirty="0" smtClean="0"/>
              <a:t>The lack of dedicated curriculum as reference materials to guide teachers contributes to low participation in adult literacy classes.</a:t>
            </a:r>
          </a:p>
          <a:p>
            <a:r>
              <a:rPr lang="en-US" sz="1800" dirty="0" smtClean="0"/>
              <a:t>Steady relationship between literacy and employment.</a:t>
            </a:r>
          </a:p>
          <a:p>
            <a:r>
              <a:rPr lang="en-US" sz="1800" dirty="0" smtClean="0"/>
              <a:t>Marginalization of females because of their gender or because they live in rural areas is no longer acceptable.</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Goals</a:t>
            </a:r>
            <a:endParaRPr lang="en-US" dirty="0"/>
          </a:p>
        </p:txBody>
      </p:sp>
      <p:sp>
        <p:nvSpPr>
          <p:cNvPr id="3" name="Content Placeholder 2"/>
          <p:cNvSpPr>
            <a:spLocks noGrp="1"/>
          </p:cNvSpPr>
          <p:nvPr>
            <p:ph idx="1"/>
          </p:nvPr>
        </p:nvSpPr>
        <p:spPr/>
        <p:txBody>
          <a:bodyPr>
            <a:normAutofit lnSpcReduction="10000"/>
          </a:bodyPr>
          <a:lstStyle/>
          <a:p>
            <a:r>
              <a:rPr lang="en-US" dirty="0" smtClean="0"/>
              <a:t>Objectives</a:t>
            </a:r>
          </a:p>
          <a:p>
            <a:r>
              <a:rPr lang="en-US" sz="1800" dirty="0" smtClean="0"/>
              <a:t>To prepare online training materials for illiteracy eradication for Arab Women.</a:t>
            </a:r>
          </a:p>
          <a:p>
            <a:r>
              <a:rPr lang="en-US" sz="1800" dirty="0" smtClean="0"/>
              <a:t>To prepare train the trainer materials to enable trainers to develop the online training.</a:t>
            </a:r>
          </a:p>
          <a:p>
            <a:r>
              <a:rPr lang="en-US" sz="1800" dirty="0" smtClean="0"/>
              <a:t>To conduct a pilot train –the trainers training session using the online materials.</a:t>
            </a:r>
          </a:p>
          <a:p>
            <a:r>
              <a:rPr lang="en-US" sz="1800" dirty="0" smtClean="0"/>
              <a:t>To establish specialized programs in training adults on basic skills.</a:t>
            </a:r>
          </a:p>
          <a:p>
            <a:r>
              <a:rPr lang="en-US" sz="1800" dirty="0" smtClean="0"/>
              <a:t>To build on the learners’ prior knowledge and on the community learning environment and opportunities.</a:t>
            </a:r>
          </a:p>
          <a:p>
            <a:r>
              <a:rPr lang="en-US" sz="1800" dirty="0" smtClean="0"/>
              <a:t>To encourage distance education using ICT to better fit adult learning working schedules.</a:t>
            </a:r>
          </a:p>
          <a:p>
            <a:r>
              <a:rPr lang="en-US" dirty="0" smtClean="0"/>
              <a:t>Goals</a:t>
            </a:r>
          </a:p>
          <a:p>
            <a:r>
              <a:rPr lang="en-US" sz="1900" dirty="0" smtClean="0"/>
              <a:t>Contribute to improved literacy rates for women in Arab countries.</a:t>
            </a:r>
          </a:p>
          <a:p>
            <a:r>
              <a:rPr lang="en-US" sz="1900" dirty="0" smtClean="0"/>
              <a:t>It is a step toward the larger goal of women’s socio-economic empowerment.</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ITU’s Role</a:t>
            </a:r>
            <a:endParaRPr lang="en-US" dirty="0"/>
          </a:p>
        </p:txBody>
      </p:sp>
      <p:sp>
        <p:nvSpPr>
          <p:cNvPr id="3" name="Content Placeholder 2"/>
          <p:cNvSpPr>
            <a:spLocks noGrp="1"/>
          </p:cNvSpPr>
          <p:nvPr>
            <p:ph idx="1"/>
          </p:nvPr>
        </p:nvSpPr>
        <p:spPr/>
        <p:txBody>
          <a:bodyPr/>
          <a:lstStyle/>
          <a:p>
            <a:r>
              <a:rPr lang="en-US" dirty="0" smtClean="0"/>
              <a:t>ITU’s role</a:t>
            </a:r>
          </a:p>
          <a:p>
            <a:r>
              <a:rPr lang="en-US" sz="1800" dirty="0" smtClean="0"/>
              <a:t>ITU financed a feasibility study on the use of ICTs for Arabic illiteracy eradication for women in 2010. this study identified existing experiences in literacy training in general and more specifically the use of ICTs for literacy training.</a:t>
            </a:r>
          </a:p>
          <a:p>
            <a:endParaRPr lang="en-US" sz="1800" dirty="0" smtClean="0"/>
          </a:p>
          <a:p>
            <a:r>
              <a:rPr lang="en-US" sz="1800" dirty="0" smtClean="0"/>
              <a:t>ITU has shared the feasibility study with UNESCO-Beirut and ALECSO. Based on this feasibility study, ITU, UNESCO-Beirut and ALECSO have agreed to a tripartite partnership to jointly develop free and open source ICT Arabic literacy training materials for women.</a:t>
            </a:r>
          </a:p>
          <a:p>
            <a:endParaRPr lang="en-US" sz="1800" dirty="0" smtClean="0"/>
          </a:p>
          <a:p>
            <a:r>
              <a:rPr lang="en-US" sz="1800" dirty="0" smtClean="0"/>
              <a:t>ITU will support the project through in-kind expertise and a cash contribution. </a:t>
            </a:r>
          </a:p>
          <a:p>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Arab League Educational, Cultural and Scientific Organization (ALECSO) Role</a:t>
            </a:r>
            <a:endParaRPr lang="en-US" dirty="0"/>
          </a:p>
        </p:txBody>
      </p:sp>
      <p:sp>
        <p:nvSpPr>
          <p:cNvPr id="3" name="Content Placeholder 2"/>
          <p:cNvSpPr>
            <a:spLocks noGrp="1"/>
          </p:cNvSpPr>
          <p:nvPr>
            <p:ph idx="1"/>
          </p:nvPr>
        </p:nvSpPr>
        <p:spPr/>
        <p:txBody>
          <a:bodyPr/>
          <a:lstStyle/>
          <a:p>
            <a:r>
              <a:rPr lang="en-US" dirty="0" smtClean="0"/>
              <a:t>ALECSO’s role</a:t>
            </a:r>
          </a:p>
          <a:p>
            <a:pPr>
              <a:buNone/>
            </a:pPr>
            <a:endParaRPr lang="en-US" sz="1400" dirty="0" smtClean="0"/>
          </a:p>
          <a:p>
            <a:r>
              <a:rPr lang="en-US" sz="1800" dirty="0" smtClean="0"/>
              <a:t>ALECSO has developed a literacy training manual for teachers and training materials based on the simple Arabic “”FOSHA”</a:t>
            </a:r>
          </a:p>
          <a:p>
            <a:r>
              <a:rPr lang="en-US" sz="1800" dirty="0" smtClean="0"/>
              <a:t>ALESCO has already produced 4 CD-</a:t>
            </a:r>
            <a:r>
              <a:rPr lang="en-US" sz="1800" dirty="0" err="1" smtClean="0"/>
              <a:t>Roms</a:t>
            </a:r>
            <a:r>
              <a:rPr lang="en-US" sz="1800" dirty="0" smtClean="0"/>
              <a:t> that include ten dramatic episodes of about 15 minutes “drams” covering 10  out of the 28 Arabic characters, along with simple mathematics.</a:t>
            </a:r>
          </a:p>
          <a:p>
            <a:r>
              <a:rPr lang="en-US" sz="1800" dirty="0" smtClean="0"/>
              <a:t>This educational materials has been used in many Arab countries through the educational centers of civil society.</a:t>
            </a:r>
          </a:p>
          <a:p>
            <a:r>
              <a:rPr lang="en-US" sz="1800" dirty="0" smtClean="0"/>
              <a:t>The </a:t>
            </a:r>
            <a:r>
              <a:rPr lang="en-US" sz="1800" dirty="0" err="1" smtClean="0"/>
              <a:t>programme</a:t>
            </a:r>
            <a:r>
              <a:rPr lang="en-US" sz="1800" dirty="0" smtClean="0"/>
              <a:t> will be completed and modified by cooperation and organization between partners (ALECSO,UNESCO &amp; ITU).</a:t>
            </a:r>
          </a:p>
          <a:p>
            <a:r>
              <a:rPr lang="en-US" sz="1800" dirty="0" smtClean="0"/>
              <a:t>ALECSO will support the project in contributing its existing learning materials, and the materials of the rest of the 28 characters.</a:t>
            </a:r>
          </a:p>
          <a:p>
            <a:endParaRPr lang="en-US" sz="1800" dirty="0" smtClean="0"/>
          </a:p>
          <a:p>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UNESCO’s Role</a:t>
            </a:r>
            <a:endParaRPr lang="en-US" dirty="0"/>
          </a:p>
        </p:txBody>
      </p:sp>
      <p:sp>
        <p:nvSpPr>
          <p:cNvPr id="3" name="Content Placeholder 2"/>
          <p:cNvSpPr>
            <a:spLocks noGrp="1"/>
          </p:cNvSpPr>
          <p:nvPr>
            <p:ph idx="1"/>
          </p:nvPr>
        </p:nvSpPr>
        <p:spPr/>
        <p:txBody>
          <a:bodyPr/>
          <a:lstStyle/>
          <a:p>
            <a:r>
              <a:rPr lang="en-US" dirty="0" smtClean="0"/>
              <a:t>UNESCO’s role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Expected Outputs:</a:t>
            </a:r>
          </a:p>
          <a:p>
            <a:endParaRPr lang="en-US" dirty="0" smtClean="0"/>
          </a:p>
          <a:p>
            <a:pPr>
              <a:buFont typeface="+mj-lt"/>
              <a:buAutoNum type="arabicPeriod"/>
            </a:pPr>
            <a:r>
              <a:rPr lang="en-US" sz="1800" dirty="0" smtClean="0"/>
              <a:t>Online/mobile phone training materials created to teach the 28 Arabic characters used in FOSHA for women’s illiteracy eradication.</a:t>
            </a:r>
          </a:p>
          <a:p>
            <a:pPr>
              <a:buFont typeface="+mj-lt"/>
              <a:buAutoNum type="arabicPeriod"/>
            </a:pPr>
            <a:r>
              <a:rPr lang="en-US" sz="1800" dirty="0" smtClean="0"/>
              <a:t>Skilled trainers on the use of the developed illiteracy eradication materials.</a:t>
            </a:r>
          </a:p>
          <a:p>
            <a:pPr>
              <a:buFont typeface="+mj-lt"/>
              <a:buAutoNum type="arabicPeriod"/>
            </a:pPr>
            <a:r>
              <a:rPr lang="en-US" sz="1800" dirty="0" smtClean="0"/>
              <a:t>FREE and open source ICT Arabic literacy training materials developed for women.</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766</Words>
  <Application>Microsoft Office PowerPoint</Application>
  <PresentationFormat>On-screen Show (4:3)</PresentationFormat>
  <Paragraphs>80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ITU Regional Workshop on “ICTs for Women's Empowerment in the Arab Region”  Kuwait, 5-6 Oct. 2011 </vt:lpstr>
      <vt:lpstr>Slide 2</vt:lpstr>
      <vt:lpstr>Justifications</vt:lpstr>
      <vt:lpstr>Objectives and Goals</vt:lpstr>
      <vt:lpstr>Slide 5</vt:lpstr>
      <vt:lpstr>ITU’s Role</vt:lpstr>
      <vt:lpstr>Arab League Educational, Cultural and Scientific Organization (ALECSO) Role</vt:lpstr>
      <vt:lpstr>UNESCO’s Role</vt:lpstr>
      <vt:lpstr>Slide 9</vt:lpstr>
      <vt:lpstr>Slide 10</vt:lpstr>
      <vt:lpstr>Timeline</vt:lpstr>
      <vt:lpstr>How to support this Initiative?</vt:lpstr>
      <vt:lpstr>Thank you   </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ITU Regional Forum on Human Capacity Development in the Arab States Strategic Human Resource Management (SHRM) Rabat (Morocco), 27 – 29 September 2011 </dc:title>
  <dc:creator>nefertiti</dc:creator>
  <cp:lastModifiedBy>Cait-User</cp:lastModifiedBy>
  <cp:revision>58</cp:revision>
  <dcterms:created xsi:type="dcterms:W3CDTF">2011-09-12T10:44:20Z</dcterms:created>
  <dcterms:modified xsi:type="dcterms:W3CDTF">2011-10-05T05:52:36Z</dcterms:modified>
</cp:coreProperties>
</file>