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25"/>
  </p:notesMasterIdLst>
  <p:handoutMasterIdLst>
    <p:handoutMasterId r:id="rId26"/>
  </p:handoutMasterIdLst>
  <p:sldIdLst>
    <p:sldId id="256" r:id="rId5"/>
    <p:sldId id="382" r:id="rId6"/>
    <p:sldId id="383" r:id="rId7"/>
    <p:sldId id="384" r:id="rId8"/>
    <p:sldId id="385" r:id="rId9"/>
    <p:sldId id="386" r:id="rId10"/>
    <p:sldId id="387" r:id="rId11"/>
    <p:sldId id="388" r:id="rId12"/>
    <p:sldId id="389" r:id="rId13"/>
    <p:sldId id="390" r:id="rId14"/>
    <p:sldId id="391" r:id="rId15"/>
    <p:sldId id="392" r:id="rId16"/>
    <p:sldId id="393" r:id="rId17"/>
    <p:sldId id="394" r:id="rId18"/>
    <p:sldId id="395" r:id="rId19"/>
    <p:sldId id="396" r:id="rId20"/>
    <p:sldId id="397" r:id="rId21"/>
    <p:sldId id="398" r:id="rId22"/>
    <p:sldId id="399" r:id="rId23"/>
    <p:sldId id="338" r:id="rId24"/>
  </p:sldIdLst>
  <p:sldSz cx="9144000" cy="6858000" type="screen4x3"/>
  <p:notesSz cx="68580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CC6600"/>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5348" autoAdjust="0"/>
  </p:normalViewPr>
  <p:slideViewPr>
    <p:cSldViewPr>
      <p:cViewPr>
        <p:scale>
          <a:sx n="95" d="100"/>
          <a:sy n="95" d="100"/>
        </p:scale>
        <p:origin x="-1170" y="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8" d="100"/>
          <a:sy n="78" d="100"/>
        </p:scale>
        <p:origin x="-2070" y="-84"/>
      </p:cViewPr>
      <p:guideLst>
        <p:guide orient="horz" pos="2928"/>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HO102FS2\dpt\Spectrum\SIA%20Sections\Broadcasting%20Services%20Section\Digital%20Broadcasting_TV_Bands\GCC_WG_DVB-T_T-DAB\2nd_Meeting_AbuDhabi_April_11\GCC%20Digital%20Assignments%20DD.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rAngAx val="1"/>
    </c:view3D>
    <c:floor>
      <c:thickness val="0"/>
    </c:floor>
    <c:sideWall>
      <c:thickness val="0"/>
    </c:sideWall>
    <c:backWall>
      <c:thickness val="0"/>
    </c:backWall>
    <c:plotArea>
      <c:layout/>
      <c:bar3DChart>
        <c:barDir val="col"/>
        <c:grouping val="percentStacked"/>
        <c:varyColors val="0"/>
        <c:ser>
          <c:idx val="0"/>
          <c:order val="0"/>
          <c:tx>
            <c:strRef>
              <c:f>Sheet1!$B$7</c:f>
              <c:strCache>
                <c:ptCount val="1"/>
                <c:pt idx="0">
                  <c:v>470-694 MHz</c:v>
                </c:pt>
              </c:strCache>
            </c:strRef>
          </c:tx>
          <c:invertIfNegative val="0"/>
          <c:cat>
            <c:multiLvlStrRef>
              <c:f>Sheet1!$C$5:$N$6</c:f>
              <c:multiLvlStrCache>
                <c:ptCount val="12"/>
                <c:lvl>
                  <c:pt idx="0">
                    <c:v>Assign</c:v>
                  </c:pt>
                  <c:pt idx="1">
                    <c:v>Allot</c:v>
                  </c:pt>
                  <c:pt idx="2">
                    <c:v>Assign</c:v>
                  </c:pt>
                  <c:pt idx="3">
                    <c:v>Allot</c:v>
                  </c:pt>
                  <c:pt idx="4">
                    <c:v>Assign</c:v>
                  </c:pt>
                  <c:pt idx="5">
                    <c:v>Allot</c:v>
                  </c:pt>
                  <c:pt idx="6">
                    <c:v>Assign</c:v>
                  </c:pt>
                  <c:pt idx="7">
                    <c:v>Allot</c:v>
                  </c:pt>
                  <c:pt idx="8">
                    <c:v>Assign</c:v>
                  </c:pt>
                  <c:pt idx="9">
                    <c:v>Allot</c:v>
                  </c:pt>
                  <c:pt idx="10">
                    <c:v>Assign</c:v>
                  </c:pt>
                  <c:pt idx="11">
                    <c:v>Allot</c:v>
                  </c:pt>
                </c:lvl>
                <c:lvl>
                  <c:pt idx="0">
                    <c:v>UAE</c:v>
                  </c:pt>
                  <c:pt idx="2">
                    <c:v>Oman</c:v>
                  </c:pt>
                  <c:pt idx="4">
                    <c:v>KSA</c:v>
                  </c:pt>
                  <c:pt idx="6">
                    <c:v>Qatar</c:v>
                  </c:pt>
                  <c:pt idx="8">
                    <c:v>Bahrain </c:v>
                  </c:pt>
                  <c:pt idx="10">
                    <c:v>Kuwait</c:v>
                  </c:pt>
                </c:lvl>
              </c:multiLvlStrCache>
            </c:multiLvlStrRef>
          </c:cat>
          <c:val>
            <c:numRef>
              <c:f>Sheet1!$C$7:$N$7</c:f>
              <c:numCache>
                <c:formatCode>General</c:formatCode>
                <c:ptCount val="12"/>
                <c:pt idx="0">
                  <c:v>94</c:v>
                </c:pt>
                <c:pt idx="1">
                  <c:v>2</c:v>
                </c:pt>
                <c:pt idx="2">
                  <c:v>324</c:v>
                </c:pt>
                <c:pt idx="3">
                  <c:v>16</c:v>
                </c:pt>
                <c:pt idx="4">
                  <c:v>662</c:v>
                </c:pt>
                <c:pt idx="5">
                  <c:v>0</c:v>
                </c:pt>
                <c:pt idx="6">
                  <c:v>17</c:v>
                </c:pt>
                <c:pt idx="7">
                  <c:v>0</c:v>
                </c:pt>
                <c:pt idx="8">
                  <c:v>12</c:v>
                </c:pt>
                <c:pt idx="9">
                  <c:v>0</c:v>
                </c:pt>
                <c:pt idx="10">
                  <c:v>14</c:v>
                </c:pt>
                <c:pt idx="11">
                  <c:v>0</c:v>
                </c:pt>
              </c:numCache>
            </c:numRef>
          </c:val>
        </c:ser>
        <c:ser>
          <c:idx val="1"/>
          <c:order val="1"/>
          <c:tx>
            <c:strRef>
              <c:f>Sheet1!$B$8</c:f>
              <c:strCache>
                <c:ptCount val="1"/>
                <c:pt idx="0">
                  <c:v>694-790 MHz</c:v>
                </c:pt>
              </c:strCache>
            </c:strRef>
          </c:tx>
          <c:invertIfNegative val="0"/>
          <c:cat>
            <c:multiLvlStrRef>
              <c:f>Sheet1!$C$5:$N$6</c:f>
              <c:multiLvlStrCache>
                <c:ptCount val="12"/>
                <c:lvl>
                  <c:pt idx="0">
                    <c:v>Assign</c:v>
                  </c:pt>
                  <c:pt idx="1">
                    <c:v>Allot</c:v>
                  </c:pt>
                  <c:pt idx="2">
                    <c:v>Assign</c:v>
                  </c:pt>
                  <c:pt idx="3">
                    <c:v>Allot</c:v>
                  </c:pt>
                  <c:pt idx="4">
                    <c:v>Assign</c:v>
                  </c:pt>
                  <c:pt idx="5">
                    <c:v>Allot</c:v>
                  </c:pt>
                  <c:pt idx="6">
                    <c:v>Assign</c:v>
                  </c:pt>
                  <c:pt idx="7">
                    <c:v>Allot</c:v>
                  </c:pt>
                  <c:pt idx="8">
                    <c:v>Assign</c:v>
                  </c:pt>
                  <c:pt idx="9">
                    <c:v>Allot</c:v>
                  </c:pt>
                  <c:pt idx="10">
                    <c:v>Assign</c:v>
                  </c:pt>
                  <c:pt idx="11">
                    <c:v>Allot</c:v>
                  </c:pt>
                </c:lvl>
                <c:lvl>
                  <c:pt idx="0">
                    <c:v>UAE</c:v>
                  </c:pt>
                  <c:pt idx="2">
                    <c:v>Oman</c:v>
                  </c:pt>
                  <c:pt idx="4">
                    <c:v>KSA</c:v>
                  </c:pt>
                  <c:pt idx="6">
                    <c:v>Qatar</c:v>
                  </c:pt>
                  <c:pt idx="8">
                    <c:v>Bahrain </c:v>
                  </c:pt>
                  <c:pt idx="10">
                    <c:v>Kuwait</c:v>
                  </c:pt>
                </c:lvl>
              </c:multiLvlStrCache>
            </c:multiLvlStrRef>
          </c:cat>
          <c:val>
            <c:numRef>
              <c:f>Sheet1!$C$8:$N$8</c:f>
              <c:numCache>
                <c:formatCode>General</c:formatCode>
                <c:ptCount val="12"/>
                <c:pt idx="0">
                  <c:v>48</c:v>
                </c:pt>
                <c:pt idx="1">
                  <c:v>2</c:v>
                </c:pt>
                <c:pt idx="2">
                  <c:v>187</c:v>
                </c:pt>
                <c:pt idx="3">
                  <c:v>7</c:v>
                </c:pt>
                <c:pt idx="4">
                  <c:v>226</c:v>
                </c:pt>
                <c:pt idx="5">
                  <c:v>0</c:v>
                </c:pt>
                <c:pt idx="6">
                  <c:v>16</c:v>
                </c:pt>
                <c:pt idx="7">
                  <c:v>0</c:v>
                </c:pt>
                <c:pt idx="8">
                  <c:v>24</c:v>
                </c:pt>
                <c:pt idx="9">
                  <c:v>0</c:v>
                </c:pt>
                <c:pt idx="10">
                  <c:v>10</c:v>
                </c:pt>
                <c:pt idx="11">
                  <c:v>0</c:v>
                </c:pt>
              </c:numCache>
            </c:numRef>
          </c:val>
        </c:ser>
        <c:ser>
          <c:idx val="2"/>
          <c:order val="2"/>
          <c:tx>
            <c:strRef>
              <c:f>Sheet1!$B$9</c:f>
              <c:strCache>
                <c:ptCount val="1"/>
                <c:pt idx="0">
                  <c:v>790-862 MHz</c:v>
                </c:pt>
              </c:strCache>
            </c:strRef>
          </c:tx>
          <c:invertIfNegative val="0"/>
          <c:cat>
            <c:multiLvlStrRef>
              <c:f>Sheet1!$C$5:$N$6</c:f>
              <c:multiLvlStrCache>
                <c:ptCount val="12"/>
                <c:lvl>
                  <c:pt idx="0">
                    <c:v>Assign</c:v>
                  </c:pt>
                  <c:pt idx="1">
                    <c:v>Allot</c:v>
                  </c:pt>
                  <c:pt idx="2">
                    <c:v>Assign</c:v>
                  </c:pt>
                  <c:pt idx="3">
                    <c:v>Allot</c:v>
                  </c:pt>
                  <c:pt idx="4">
                    <c:v>Assign</c:v>
                  </c:pt>
                  <c:pt idx="5">
                    <c:v>Allot</c:v>
                  </c:pt>
                  <c:pt idx="6">
                    <c:v>Assign</c:v>
                  </c:pt>
                  <c:pt idx="7">
                    <c:v>Allot</c:v>
                  </c:pt>
                  <c:pt idx="8">
                    <c:v>Assign</c:v>
                  </c:pt>
                  <c:pt idx="9">
                    <c:v>Allot</c:v>
                  </c:pt>
                  <c:pt idx="10">
                    <c:v>Assign</c:v>
                  </c:pt>
                  <c:pt idx="11">
                    <c:v>Allot</c:v>
                  </c:pt>
                </c:lvl>
                <c:lvl>
                  <c:pt idx="0">
                    <c:v>UAE</c:v>
                  </c:pt>
                  <c:pt idx="2">
                    <c:v>Oman</c:v>
                  </c:pt>
                  <c:pt idx="4">
                    <c:v>KSA</c:v>
                  </c:pt>
                  <c:pt idx="6">
                    <c:v>Qatar</c:v>
                  </c:pt>
                  <c:pt idx="8">
                    <c:v>Bahrain </c:v>
                  </c:pt>
                  <c:pt idx="10">
                    <c:v>Kuwait</c:v>
                  </c:pt>
                </c:lvl>
              </c:multiLvlStrCache>
            </c:multiLvlStrRef>
          </c:cat>
          <c:val>
            <c:numRef>
              <c:f>Sheet1!$C$9:$N$9</c:f>
              <c:numCache>
                <c:formatCode>General</c:formatCode>
                <c:ptCount val="12"/>
                <c:pt idx="0">
                  <c:v>18</c:v>
                </c:pt>
                <c:pt idx="1">
                  <c:v>0</c:v>
                </c:pt>
                <c:pt idx="2">
                  <c:v>104</c:v>
                </c:pt>
                <c:pt idx="3">
                  <c:v>3</c:v>
                </c:pt>
                <c:pt idx="4">
                  <c:v>127</c:v>
                </c:pt>
                <c:pt idx="5">
                  <c:v>0</c:v>
                </c:pt>
                <c:pt idx="6">
                  <c:v>5</c:v>
                </c:pt>
                <c:pt idx="7">
                  <c:v>0</c:v>
                </c:pt>
                <c:pt idx="8">
                  <c:v>9</c:v>
                </c:pt>
                <c:pt idx="9">
                  <c:v>0</c:v>
                </c:pt>
                <c:pt idx="10">
                  <c:v>9</c:v>
                </c:pt>
                <c:pt idx="11">
                  <c:v>0</c:v>
                </c:pt>
              </c:numCache>
            </c:numRef>
          </c:val>
        </c:ser>
        <c:dLbls>
          <c:showLegendKey val="0"/>
          <c:showVal val="1"/>
          <c:showCatName val="0"/>
          <c:showSerName val="0"/>
          <c:showPercent val="0"/>
          <c:showBubbleSize val="0"/>
        </c:dLbls>
        <c:gapWidth val="75"/>
        <c:shape val="box"/>
        <c:axId val="130952192"/>
        <c:axId val="130966272"/>
        <c:axId val="0"/>
      </c:bar3DChart>
      <c:catAx>
        <c:axId val="130952192"/>
        <c:scaling>
          <c:orientation val="minMax"/>
        </c:scaling>
        <c:delete val="0"/>
        <c:axPos val="b"/>
        <c:majorTickMark val="none"/>
        <c:minorTickMark val="none"/>
        <c:tickLblPos val="nextTo"/>
        <c:txPr>
          <a:bodyPr/>
          <a:lstStyle/>
          <a:p>
            <a:pPr>
              <a:defRPr sz="1600" b="1"/>
            </a:pPr>
            <a:endParaRPr lang="en-US"/>
          </a:p>
        </c:txPr>
        <c:crossAx val="130966272"/>
        <c:crosses val="autoZero"/>
        <c:auto val="1"/>
        <c:lblAlgn val="ctr"/>
        <c:lblOffset val="100"/>
        <c:noMultiLvlLbl val="0"/>
      </c:catAx>
      <c:valAx>
        <c:axId val="130966272"/>
        <c:scaling>
          <c:orientation val="minMax"/>
        </c:scaling>
        <c:delete val="0"/>
        <c:axPos val="l"/>
        <c:majorGridlines/>
        <c:numFmt formatCode="0%" sourceLinked="1"/>
        <c:majorTickMark val="none"/>
        <c:minorTickMark val="none"/>
        <c:tickLblPos val="nextTo"/>
        <c:crossAx val="130952192"/>
        <c:crosses val="autoZero"/>
        <c:crossBetween val="between"/>
      </c:valAx>
    </c:plotArea>
    <c:legend>
      <c:legendPos val="r"/>
      <c:layout/>
      <c:overlay val="0"/>
      <c:txPr>
        <a:bodyPr/>
        <a:lstStyle/>
        <a:p>
          <a:pPr>
            <a:defRPr sz="1800" b="1"/>
          </a:pPr>
          <a:endParaRPr lang="en-US"/>
        </a:p>
      </c:txPr>
    </c:legend>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sz="quarter" idx="1"/>
          </p:nvPr>
        </p:nvSpPr>
        <p:spPr>
          <a:xfrm>
            <a:off x="3884613" y="0"/>
            <a:ext cx="2971800" cy="46513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3E5C47B4-9C9B-4DF3-A7AD-7101EDF681CE}" type="datetimeFigureOut">
              <a:rPr lang="en-US"/>
              <a:pPr>
                <a:defRPr/>
              </a:pPr>
              <a:t>12/6/2011</a:t>
            </a:fld>
            <a:endParaRPr lang="en-US" dirty="0"/>
          </a:p>
        </p:txBody>
      </p:sp>
      <p:sp>
        <p:nvSpPr>
          <p:cNvPr id="4" name="Footer Placeholder 3"/>
          <p:cNvSpPr>
            <a:spLocks noGrp="1"/>
          </p:cNvSpPr>
          <p:nvPr>
            <p:ph type="ftr" sz="quarter" idx="2"/>
          </p:nvPr>
        </p:nvSpPr>
        <p:spPr>
          <a:xfrm>
            <a:off x="0" y="8829675"/>
            <a:ext cx="2971800" cy="465138"/>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dirty="0"/>
          </a:p>
        </p:txBody>
      </p:sp>
      <p:sp>
        <p:nvSpPr>
          <p:cNvPr id="5" name="Slide Number Placeholder 4"/>
          <p:cNvSpPr>
            <a:spLocks noGrp="1"/>
          </p:cNvSpPr>
          <p:nvPr>
            <p:ph type="sldNum" sz="quarter" idx="3"/>
          </p:nvPr>
        </p:nvSpPr>
        <p:spPr>
          <a:xfrm>
            <a:off x="3884613" y="8829675"/>
            <a:ext cx="2971800" cy="465138"/>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9764C6-AF9A-4AEC-87FE-FF6FD512094B}" type="slidenum">
              <a:rPr lang="en-US"/>
              <a:pPr>
                <a:defRPr/>
              </a:pPr>
              <a:t>‹#›</a:t>
            </a:fld>
            <a:endParaRPr lang="en-US" dirty="0"/>
          </a:p>
        </p:txBody>
      </p:sp>
    </p:spTree>
    <p:extLst>
      <p:ext uri="{BB962C8B-B14F-4D97-AF65-F5344CB8AC3E}">
        <p14:creationId xmlns:p14="http://schemas.microsoft.com/office/powerpoint/2010/main" val="40676491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884613" y="0"/>
            <a:ext cx="2971800" cy="465138"/>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DD90A25-0D36-4D3E-A036-ED9BC7E3D06E}" type="datetimeFigureOut">
              <a:rPr lang="en-US"/>
              <a:pPr>
                <a:defRPr/>
              </a:pPr>
              <a:t>12/6/2011</a:t>
            </a:fld>
            <a:endParaRPr lang="en-US" dirty="0"/>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416425"/>
            <a:ext cx="5486400" cy="4183063"/>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829675"/>
            <a:ext cx="2971800" cy="465138"/>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884613" y="8829675"/>
            <a:ext cx="2971800" cy="465138"/>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C711CE6C-E4EF-4182-BE2A-601E6DD45695}" type="slidenum">
              <a:rPr lang="en-US"/>
              <a:pPr>
                <a:defRPr/>
              </a:pPr>
              <a:t>‹#›</a:t>
            </a:fld>
            <a:endParaRPr lang="en-US" dirty="0"/>
          </a:p>
        </p:txBody>
      </p:sp>
    </p:spTree>
    <p:extLst>
      <p:ext uri="{BB962C8B-B14F-4D97-AF65-F5344CB8AC3E}">
        <p14:creationId xmlns:p14="http://schemas.microsoft.com/office/powerpoint/2010/main" val="307698676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sz="1200" dirty="0" smtClean="0">
                <a:latin typeface="+mn-lt"/>
              </a:rPr>
              <a:t>Technology mandate is required so that national MUX can be planned and same receivers can be used</a:t>
            </a:r>
          </a:p>
          <a:p>
            <a:endParaRPr lang="en-GB" dirty="0"/>
          </a:p>
        </p:txBody>
      </p:sp>
      <p:sp>
        <p:nvSpPr>
          <p:cNvPr id="4" name="Slide Number Placeholder 3"/>
          <p:cNvSpPr>
            <a:spLocks noGrp="1"/>
          </p:cNvSpPr>
          <p:nvPr>
            <p:ph type="sldNum" sz="quarter" idx="10"/>
          </p:nvPr>
        </p:nvSpPr>
        <p:spPr/>
        <p:txBody>
          <a:bodyPr/>
          <a:lstStyle/>
          <a:p>
            <a:pPr>
              <a:defRPr/>
            </a:pPr>
            <a:fld id="{C711CE6C-E4EF-4182-BE2A-601E6DD45695}" type="slidenum">
              <a:rPr lang="en-US" smtClean="0"/>
              <a:pPr>
                <a:defRPr/>
              </a:pPr>
              <a:t>14</a:t>
            </a:fld>
            <a:endParaRPr lang="en-US" dirty="0"/>
          </a:p>
        </p:txBody>
      </p:sp>
    </p:spTree>
    <p:extLst>
      <p:ext uri="{BB962C8B-B14F-4D97-AF65-F5344CB8AC3E}">
        <p14:creationId xmlns:p14="http://schemas.microsoft.com/office/powerpoint/2010/main" val="35655816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C711CE6C-E4EF-4182-BE2A-601E6DD45695}" type="slidenum">
              <a:rPr lang="en-US" smtClean="0"/>
              <a:pPr>
                <a:defRPr/>
              </a:pPr>
              <a:t>15</a:t>
            </a:fld>
            <a:endParaRPr lang="en-US" dirty="0"/>
          </a:p>
        </p:txBody>
      </p:sp>
    </p:spTree>
    <p:extLst>
      <p:ext uri="{BB962C8B-B14F-4D97-AF65-F5344CB8AC3E}">
        <p14:creationId xmlns:p14="http://schemas.microsoft.com/office/powerpoint/2010/main" val="35655816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C711CE6C-E4EF-4182-BE2A-601E6DD45695}" type="slidenum">
              <a:rPr lang="en-US" smtClean="0"/>
              <a:pPr>
                <a:defRPr/>
              </a:pPr>
              <a:t>16</a:t>
            </a:fld>
            <a:endParaRPr lang="en-US" dirty="0"/>
          </a:p>
        </p:txBody>
      </p:sp>
    </p:spTree>
    <p:extLst>
      <p:ext uri="{BB962C8B-B14F-4D97-AF65-F5344CB8AC3E}">
        <p14:creationId xmlns:p14="http://schemas.microsoft.com/office/powerpoint/2010/main" val="35655816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C711CE6C-E4EF-4182-BE2A-601E6DD45695}" type="slidenum">
              <a:rPr lang="en-US" smtClean="0"/>
              <a:pPr>
                <a:defRPr/>
              </a:pPr>
              <a:t>17</a:t>
            </a:fld>
            <a:endParaRPr lang="en-US" dirty="0"/>
          </a:p>
        </p:txBody>
      </p:sp>
    </p:spTree>
    <p:extLst>
      <p:ext uri="{BB962C8B-B14F-4D97-AF65-F5344CB8AC3E}">
        <p14:creationId xmlns:p14="http://schemas.microsoft.com/office/powerpoint/2010/main" val="35655816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C711CE6C-E4EF-4182-BE2A-601E6DD45695}" type="slidenum">
              <a:rPr lang="en-US" smtClean="0"/>
              <a:pPr>
                <a:defRPr/>
              </a:pPr>
              <a:t>18</a:t>
            </a:fld>
            <a:endParaRPr lang="en-US" dirty="0"/>
          </a:p>
        </p:txBody>
      </p:sp>
    </p:spTree>
    <p:extLst>
      <p:ext uri="{BB962C8B-B14F-4D97-AF65-F5344CB8AC3E}">
        <p14:creationId xmlns:p14="http://schemas.microsoft.com/office/powerpoint/2010/main" val="35655816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C711CE6C-E4EF-4182-BE2A-601E6DD45695}" type="slidenum">
              <a:rPr lang="en-US" smtClean="0"/>
              <a:pPr>
                <a:defRPr/>
              </a:pPr>
              <a:t>19</a:t>
            </a:fld>
            <a:endParaRPr lang="en-US" dirty="0"/>
          </a:p>
        </p:txBody>
      </p:sp>
    </p:spTree>
    <p:extLst>
      <p:ext uri="{BB962C8B-B14F-4D97-AF65-F5344CB8AC3E}">
        <p14:creationId xmlns:p14="http://schemas.microsoft.com/office/powerpoint/2010/main" val="35655816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C711CE6C-E4EF-4182-BE2A-601E6DD45695}" type="slidenum">
              <a:rPr lang="en-US" smtClean="0"/>
              <a:pPr>
                <a:defRPr/>
              </a:pPr>
              <a:t>20</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Master" Target="../slideMasters/slideMaster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3" name="Picture 6" descr="uae_logo.jpg"/>
          <p:cNvPicPr>
            <a:picLocks noChangeAspect="1"/>
          </p:cNvPicPr>
          <p:nvPr userDrawn="1"/>
        </p:nvPicPr>
        <p:blipFill>
          <a:blip r:embed="rId2" cstate="print"/>
          <a:srcRect/>
          <a:stretch>
            <a:fillRect/>
          </a:stretch>
        </p:blipFill>
        <p:spPr bwMode="auto">
          <a:xfrm>
            <a:off x="685800" y="0"/>
            <a:ext cx="1114425" cy="1552575"/>
          </a:xfrm>
          <a:prstGeom prst="rect">
            <a:avLst/>
          </a:prstGeom>
          <a:noFill/>
          <a:ln w="9525">
            <a:noFill/>
            <a:miter lim="800000"/>
            <a:headEnd/>
            <a:tailEnd/>
          </a:ln>
        </p:spPr>
      </p:pic>
      <p:pic>
        <p:nvPicPr>
          <p:cNvPr id="4" name="Picture 7" descr="tra_logo.jpg"/>
          <p:cNvPicPr>
            <a:picLocks noChangeAspect="1"/>
          </p:cNvPicPr>
          <p:nvPr userDrawn="1"/>
        </p:nvPicPr>
        <p:blipFill>
          <a:blip r:embed="rId3" cstate="print"/>
          <a:srcRect/>
          <a:stretch>
            <a:fillRect/>
          </a:stretch>
        </p:blipFill>
        <p:spPr bwMode="auto">
          <a:xfrm>
            <a:off x="6677025" y="725488"/>
            <a:ext cx="1781175" cy="819150"/>
          </a:xfrm>
          <a:prstGeom prst="rect">
            <a:avLst/>
          </a:prstGeom>
          <a:noFill/>
          <a:ln w="9525">
            <a:noFill/>
            <a:miter lim="800000"/>
            <a:headEnd/>
            <a:tailEnd/>
          </a:ln>
        </p:spPr>
      </p:pic>
      <p:pic>
        <p:nvPicPr>
          <p:cNvPr id="5" name="Picture 8" descr="website.jpg"/>
          <p:cNvPicPr>
            <a:picLocks noChangeAspect="1"/>
          </p:cNvPicPr>
          <p:nvPr userDrawn="1"/>
        </p:nvPicPr>
        <p:blipFill>
          <a:blip r:embed="rId4" cstate="print"/>
          <a:srcRect/>
          <a:stretch>
            <a:fillRect/>
          </a:stretch>
        </p:blipFill>
        <p:spPr bwMode="auto">
          <a:xfrm>
            <a:off x="685800" y="6257925"/>
            <a:ext cx="1038225" cy="219075"/>
          </a:xfrm>
          <a:prstGeom prst="rect">
            <a:avLst/>
          </a:prstGeom>
          <a:noFill/>
          <a:ln w="9525">
            <a:noFill/>
            <a:miter lim="800000"/>
            <a:headEnd/>
            <a:tailEnd/>
          </a:ln>
        </p:spPr>
      </p:pic>
      <p:pic>
        <p:nvPicPr>
          <p:cNvPr id="6" name="Picture 9" descr="federal.jpg"/>
          <p:cNvPicPr>
            <a:picLocks noChangeAspect="1"/>
          </p:cNvPicPr>
          <p:nvPr userDrawn="1"/>
        </p:nvPicPr>
        <p:blipFill>
          <a:blip r:embed="rId5" cstate="print"/>
          <a:srcRect/>
          <a:stretch>
            <a:fillRect/>
          </a:stretch>
        </p:blipFill>
        <p:spPr bwMode="auto">
          <a:xfrm>
            <a:off x="7058025" y="6372225"/>
            <a:ext cx="1400175" cy="104775"/>
          </a:xfrm>
          <a:prstGeom prst="rect">
            <a:avLst/>
          </a:prstGeom>
          <a:noFill/>
          <a:ln w="9525">
            <a:noFill/>
            <a:miter lim="800000"/>
            <a:headEnd/>
            <a:tailEnd/>
          </a:ln>
        </p:spPr>
      </p:pic>
      <p:pic>
        <p:nvPicPr>
          <p:cNvPr id="7" name="Picture 10" descr="left_home.jpg"/>
          <p:cNvPicPr>
            <a:picLocks noChangeAspect="1"/>
          </p:cNvPicPr>
          <p:nvPr userDrawn="1"/>
        </p:nvPicPr>
        <p:blipFill>
          <a:blip r:embed="rId6" cstate="print"/>
          <a:srcRect/>
          <a:stretch>
            <a:fillRect/>
          </a:stretch>
        </p:blipFill>
        <p:spPr bwMode="auto">
          <a:xfrm>
            <a:off x="0" y="2619375"/>
            <a:ext cx="628650" cy="1571625"/>
          </a:xfrm>
          <a:prstGeom prst="rect">
            <a:avLst/>
          </a:prstGeom>
          <a:noFill/>
          <a:ln w="9525">
            <a:noFill/>
            <a:miter lim="800000"/>
            <a:headEnd/>
            <a:tailEnd/>
          </a:ln>
        </p:spPr>
      </p:pic>
      <p:pic>
        <p:nvPicPr>
          <p:cNvPr id="8" name="Picture 11" descr="right_home.jpg"/>
          <p:cNvPicPr>
            <a:picLocks noChangeAspect="1"/>
          </p:cNvPicPr>
          <p:nvPr userDrawn="1"/>
        </p:nvPicPr>
        <p:blipFill>
          <a:blip r:embed="rId7" cstate="print"/>
          <a:srcRect/>
          <a:stretch>
            <a:fillRect/>
          </a:stretch>
        </p:blipFill>
        <p:spPr bwMode="auto">
          <a:xfrm>
            <a:off x="627063" y="2619375"/>
            <a:ext cx="8516937" cy="1571625"/>
          </a:xfrm>
          <a:prstGeom prst="rect">
            <a:avLst/>
          </a:prstGeom>
          <a:noFill/>
          <a:ln w="9525">
            <a:noFill/>
            <a:miter lim="800000"/>
            <a:headEnd/>
            <a:tailEnd/>
          </a:ln>
        </p:spPr>
      </p:pic>
      <p:sp>
        <p:nvSpPr>
          <p:cNvPr id="2" name="Title 1"/>
          <p:cNvSpPr>
            <a:spLocks noGrp="1"/>
          </p:cNvSpPr>
          <p:nvPr>
            <p:ph type="ctrTitle"/>
          </p:nvPr>
        </p:nvSpPr>
        <p:spPr>
          <a:xfrm>
            <a:off x="609600" y="2667000"/>
            <a:ext cx="8534400" cy="1470025"/>
          </a:xfrm>
        </p:spPr>
        <p:txBody>
          <a:bodyPr>
            <a:normAutofit/>
          </a:bodyPr>
          <a:lstStyle>
            <a:lvl1pPr>
              <a:defRPr sz="3600">
                <a:solidFill>
                  <a:schemeClr val="bg1"/>
                </a:solidFill>
                <a:latin typeface="Arial" pitchFamily="34" charset="0"/>
                <a:cs typeface="Arial" pitchFamily="34" charset="0"/>
              </a:defRPr>
            </a:lvl1pPr>
          </a:lstStyle>
          <a:p>
            <a:r>
              <a:rPr lang="en-US" dirty="0"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pic>
        <p:nvPicPr>
          <p:cNvPr id="4" name="Picture 6" descr="inner_left.jpg"/>
          <p:cNvPicPr>
            <a:picLocks noChangeAspect="1"/>
          </p:cNvPicPr>
          <p:nvPr userDrawn="1"/>
        </p:nvPicPr>
        <p:blipFill>
          <a:blip r:embed="rId2" cstate="print"/>
          <a:srcRect/>
          <a:stretch>
            <a:fillRect/>
          </a:stretch>
        </p:blipFill>
        <p:spPr bwMode="auto">
          <a:xfrm>
            <a:off x="0" y="1219200"/>
            <a:ext cx="409575" cy="1866900"/>
          </a:xfrm>
          <a:prstGeom prst="rect">
            <a:avLst/>
          </a:prstGeom>
          <a:noFill/>
          <a:ln w="9525">
            <a:noFill/>
            <a:miter lim="800000"/>
            <a:headEnd/>
            <a:tailEnd/>
          </a:ln>
        </p:spPr>
      </p:pic>
      <p:pic>
        <p:nvPicPr>
          <p:cNvPr id="5" name="Picture 7" descr="inner_top.jpg"/>
          <p:cNvPicPr>
            <a:picLocks/>
          </p:cNvPicPr>
          <p:nvPr userDrawn="1"/>
        </p:nvPicPr>
        <p:blipFill>
          <a:blip r:embed="rId3" cstate="print"/>
          <a:srcRect/>
          <a:stretch>
            <a:fillRect/>
          </a:stretch>
        </p:blipFill>
        <p:spPr bwMode="auto">
          <a:xfrm>
            <a:off x="762000" y="762000"/>
            <a:ext cx="7864475" cy="63500"/>
          </a:xfrm>
          <a:prstGeom prst="rect">
            <a:avLst/>
          </a:prstGeom>
          <a:noFill/>
          <a:ln w="9525">
            <a:noFill/>
            <a:miter lim="800000"/>
            <a:headEnd/>
            <a:tailEnd/>
          </a:ln>
        </p:spPr>
      </p:pic>
      <p:pic>
        <p:nvPicPr>
          <p:cNvPr id="6" name="Picture 8" descr="inner_top.jpg"/>
          <p:cNvPicPr>
            <a:picLocks/>
          </p:cNvPicPr>
          <p:nvPr userDrawn="1"/>
        </p:nvPicPr>
        <p:blipFill>
          <a:blip r:embed="rId3" cstate="print"/>
          <a:srcRect/>
          <a:stretch>
            <a:fillRect/>
          </a:stretch>
        </p:blipFill>
        <p:spPr bwMode="auto">
          <a:xfrm>
            <a:off x="763588" y="6565900"/>
            <a:ext cx="7224712" cy="63500"/>
          </a:xfrm>
          <a:prstGeom prst="rect">
            <a:avLst/>
          </a:prstGeom>
          <a:noFill/>
          <a:ln w="9525">
            <a:noFill/>
            <a:miter lim="800000"/>
            <a:headEnd/>
            <a:tailEnd/>
          </a:ln>
        </p:spPr>
      </p:pic>
      <p:sp>
        <p:nvSpPr>
          <p:cNvPr id="7" name="TextBox 6"/>
          <p:cNvSpPr txBox="1">
            <a:spLocks noChangeArrowheads="1"/>
          </p:cNvSpPr>
          <p:nvPr userDrawn="1"/>
        </p:nvSpPr>
        <p:spPr bwMode="auto">
          <a:xfrm>
            <a:off x="8001000" y="6477000"/>
            <a:ext cx="533400" cy="276225"/>
          </a:xfrm>
          <a:prstGeom prst="rect">
            <a:avLst/>
          </a:prstGeom>
          <a:noFill/>
          <a:ln w="9525">
            <a:noFill/>
            <a:miter lim="800000"/>
            <a:headEnd/>
            <a:tailEnd/>
          </a:ln>
        </p:spPr>
        <p:txBody>
          <a:bodyPr>
            <a:spAutoFit/>
          </a:bodyPr>
          <a:lstStyle/>
          <a:p>
            <a:pPr>
              <a:defRPr/>
            </a:pPr>
            <a:r>
              <a:rPr lang="en-US" sz="1200" b="1" dirty="0">
                <a:latin typeface="Calibri" pitchFamily="34" charset="0"/>
              </a:rPr>
              <a:t>Page</a:t>
            </a:r>
          </a:p>
        </p:txBody>
      </p:sp>
      <p:sp>
        <p:nvSpPr>
          <p:cNvPr id="14" name="Title 1"/>
          <p:cNvSpPr>
            <a:spLocks noGrp="1"/>
          </p:cNvSpPr>
          <p:nvPr>
            <p:ph type="title"/>
          </p:nvPr>
        </p:nvSpPr>
        <p:spPr>
          <a:xfrm>
            <a:off x="685800" y="274638"/>
            <a:ext cx="8001000" cy="639762"/>
          </a:xfrm>
        </p:spPr>
        <p:txBody>
          <a:bodyPr>
            <a:normAutofit/>
          </a:bodyPr>
          <a:lstStyle>
            <a:lvl1pPr marL="0" algn="l" defTabSz="914400" rtl="0" eaLnBrk="1" latinLnBrk="0" hangingPunct="1">
              <a:defRPr lang="en-US" sz="2400" kern="1200" dirty="0" smtClean="0">
                <a:solidFill>
                  <a:srgbClr val="BF9D25"/>
                </a:solidFill>
                <a:latin typeface="Arial" pitchFamily="34" charset="0"/>
                <a:ea typeface="+mn-ea"/>
                <a:cs typeface="Arial" pitchFamily="34" charset="0"/>
              </a:defRPr>
            </a:lvl1pPr>
          </a:lstStyle>
          <a:p>
            <a:r>
              <a:rPr lang="en-US" dirty="0" smtClean="0"/>
              <a:t>Click to edit Master title style</a:t>
            </a:r>
            <a:endParaRPr lang="en-US" dirty="0"/>
          </a:p>
        </p:txBody>
      </p:sp>
      <p:sp>
        <p:nvSpPr>
          <p:cNvPr id="20" name="Content Placeholder 2"/>
          <p:cNvSpPr>
            <a:spLocks noGrp="1"/>
          </p:cNvSpPr>
          <p:nvPr>
            <p:ph idx="1"/>
          </p:nvPr>
        </p:nvSpPr>
        <p:spPr>
          <a:xfrm>
            <a:off x="685800" y="1143000"/>
            <a:ext cx="8001000" cy="4525963"/>
          </a:xfrm>
        </p:spPr>
        <p:txBody>
          <a:bodyPr/>
          <a:lstStyle>
            <a:lvl1pPr>
              <a:buNone/>
              <a:defRPr sz="1400">
                <a:solidFill>
                  <a:schemeClr val="tx1"/>
                </a:solidFill>
                <a:latin typeface="Arial" pitchFamily="34" charset="0"/>
                <a:cs typeface="Arial" pitchFamily="34" charset="0"/>
              </a:defRPr>
            </a:lvl1pPr>
            <a:lvl2pPr marL="1588" indent="-1588">
              <a:buNone/>
              <a:defRPr sz="1400">
                <a:solidFill>
                  <a:schemeClr val="tx1"/>
                </a:solidFill>
                <a:latin typeface="Arial" pitchFamily="34" charset="0"/>
                <a:cs typeface="Arial" pitchFamily="34" charset="0"/>
              </a:defRPr>
            </a:lvl2pPr>
          </a:lstStyle>
          <a:p>
            <a:pPr lvl="0"/>
            <a:r>
              <a:rPr lang="en-US" dirty="0" smtClean="0"/>
              <a:t>Click to edit Master text styles</a:t>
            </a:r>
          </a:p>
        </p:txBody>
      </p:sp>
      <p:sp>
        <p:nvSpPr>
          <p:cNvPr id="8" name="Slide Number Placeholder 5"/>
          <p:cNvSpPr>
            <a:spLocks noGrp="1"/>
          </p:cNvSpPr>
          <p:nvPr>
            <p:ph type="sldNum" sz="quarter" idx="10"/>
          </p:nvPr>
        </p:nvSpPr>
        <p:spPr>
          <a:xfrm>
            <a:off x="6629400" y="6416675"/>
            <a:ext cx="2133600" cy="365125"/>
          </a:xfrm>
        </p:spPr>
        <p:txBody>
          <a:bodyPr/>
          <a:lstStyle>
            <a:lvl1pPr>
              <a:defRPr/>
            </a:lvl1pPr>
          </a:lstStyle>
          <a:p>
            <a:pPr>
              <a:defRPr/>
            </a:pPr>
            <a:fld id="{2023E84E-7029-4D85-B25B-92B86242426A}"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pic>
        <p:nvPicPr>
          <p:cNvPr id="4" name="Picture 6" descr="inner_left.jpg"/>
          <p:cNvPicPr>
            <a:picLocks noChangeAspect="1"/>
          </p:cNvPicPr>
          <p:nvPr userDrawn="1"/>
        </p:nvPicPr>
        <p:blipFill>
          <a:blip r:embed="rId2" cstate="print"/>
          <a:srcRect/>
          <a:stretch>
            <a:fillRect/>
          </a:stretch>
        </p:blipFill>
        <p:spPr bwMode="auto">
          <a:xfrm>
            <a:off x="0" y="1219200"/>
            <a:ext cx="409575" cy="1866900"/>
          </a:xfrm>
          <a:prstGeom prst="rect">
            <a:avLst/>
          </a:prstGeom>
          <a:noFill/>
          <a:ln w="9525">
            <a:noFill/>
            <a:miter lim="800000"/>
            <a:headEnd/>
            <a:tailEnd/>
          </a:ln>
        </p:spPr>
      </p:pic>
      <p:pic>
        <p:nvPicPr>
          <p:cNvPr id="5" name="Picture 7" descr="inner_top.jpg"/>
          <p:cNvPicPr>
            <a:picLocks/>
          </p:cNvPicPr>
          <p:nvPr userDrawn="1"/>
        </p:nvPicPr>
        <p:blipFill>
          <a:blip r:embed="rId3" cstate="print"/>
          <a:srcRect/>
          <a:stretch>
            <a:fillRect/>
          </a:stretch>
        </p:blipFill>
        <p:spPr bwMode="auto">
          <a:xfrm>
            <a:off x="762000" y="762000"/>
            <a:ext cx="7864475" cy="63500"/>
          </a:xfrm>
          <a:prstGeom prst="rect">
            <a:avLst/>
          </a:prstGeom>
          <a:noFill/>
          <a:ln w="9525">
            <a:noFill/>
            <a:miter lim="800000"/>
            <a:headEnd/>
            <a:tailEnd/>
          </a:ln>
        </p:spPr>
      </p:pic>
      <p:pic>
        <p:nvPicPr>
          <p:cNvPr id="6" name="Picture 8" descr="inner_top.jpg"/>
          <p:cNvPicPr>
            <a:picLocks/>
          </p:cNvPicPr>
          <p:nvPr userDrawn="1"/>
        </p:nvPicPr>
        <p:blipFill>
          <a:blip r:embed="rId3" cstate="print"/>
          <a:srcRect/>
          <a:stretch>
            <a:fillRect/>
          </a:stretch>
        </p:blipFill>
        <p:spPr bwMode="auto">
          <a:xfrm>
            <a:off x="763588" y="6565900"/>
            <a:ext cx="7224712" cy="63500"/>
          </a:xfrm>
          <a:prstGeom prst="rect">
            <a:avLst/>
          </a:prstGeom>
          <a:noFill/>
          <a:ln w="9525">
            <a:noFill/>
            <a:miter lim="800000"/>
            <a:headEnd/>
            <a:tailEnd/>
          </a:ln>
        </p:spPr>
      </p:pic>
      <p:sp>
        <p:nvSpPr>
          <p:cNvPr id="7" name="TextBox 6"/>
          <p:cNvSpPr txBox="1">
            <a:spLocks noChangeArrowheads="1"/>
          </p:cNvSpPr>
          <p:nvPr userDrawn="1"/>
        </p:nvSpPr>
        <p:spPr bwMode="auto">
          <a:xfrm>
            <a:off x="8001000" y="6477000"/>
            <a:ext cx="533400" cy="276225"/>
          </a:xfrm>
          <a:prstGeom prst="rect">
            <a:avLst/>
          </a:prstGeom>
          <a:noFill/>
          <a:ln w="9525">
            <a:noFill/>
            <a:miter lim="800000"/>
            <a:headEnd/>
            <a:tailEnd/>
          </a:ln>
        </p:spPr>
        <p:txBody>
          <a:bodyPr>
            <a:spAutoFit/>
          </a:bodyPr>
          <a:lstStyle/>
          <a:p>
            <a:pPr>
              <a:defRPr/>
            </a:pPr>
            <a:r>
              <a:rPr lang="en-US" sz="1200" b="1" dirty="0">
                <a:latin typeface="Calibri" pitchFamily="34" charset="0"/>
              </a:rPr>
              <a:t>Page</a:t>
            </a:r>
          </a:p>
        </p:txBody>
      </p:sp>
      <p:sp>
        <p:nvSpPr>
          <p:cNvPr id="14" name="Title 1"/>
          <p:cNvSpPr>
            <a:spLocks noGrp="1"/>
          </p:cNvSpPr>
          <p:nvPr>
            <p:ph type="title"/>
          </p:nvPr>
        </p:nvSpPr>
        <p:spPr>
          <a:xfrm>
            <a:off x="685800" y="274638"/>
            <a:ext cx="8001000" cy="639762"/>
          </a:xfrm>
        </p:spPr>
        <p:txBody>
          <a:bodyPr>
            <a:normAutofit/>
          </a:bodyPr>
          <a:lstStyle>
            <a:lvl1pPr marL="0" algn="l" defTabSz="914400" rtl="0" eaLnBrk="1" latinLnBrk="0" hangingPunct="1">
              <a:defRPr lang="en-US" sz="2400" kern="1200" dirty="0" smtClean="0">
                <a:solidFill>
                  <a:srgbClr val="BF9D25"/>
                </a:solidFill>
                <a:latin typeface="Arial" pitchFamily="34" charset="0"/>
                <a:ea typeface="+mn-ea"/>
                <a:cs typeface="Arial" pitchFamily="34" charset="0"/>
              </a:defRPr>
            </a:lvl1pPr>
          </a:lstStyle>
          <a:p>
            <a:r>
              <a:rPr lang="en-US" dirty="0" smtClean="0"/>
              <a:t>Click to edit Master title style</a:t>
            </a:r>
            <a:endParaRPr lang="en-US" dirty="0"/>
          </a:p>
        </p:txBody>
      </p:sp>
      <p:sp>
        <p:nvSpPr>
          <p:cNvPr id="20" name="Content Placeholder 2"/>
          <p:cNvSpPr>
            <a:spLocks noGrp="1"/>
          </p:cNvSpPr>
          <p:nvPr>
            <p:ph idx="1"/>
          </p:nvPr>
        </p:nvSpPr>
        <p:spPr>
          <a:xfrm>
            <a:off x="685800" y="1143000"/>
            <a:ext cx="8001000" cy="4525963"/>
          </a:xfrm>
        </p:spPr>
        <p:txBody>
          <a:bodyPr/>
          <a:lstStyle>
            <a:lvl1pPr>
              <a:buNone/>
              <a:defRPr sz="1400">
                <a:solidFill>
                  <a:schemeClr val="tx1"/>
                </a:solidFill>
                <a:latin typeface="Arial" pitchFamily="34" charset="0"/>
                <a:cs typeface="Arial" pitchFamily="34" charset="0"/>
              </a:defRPr>
            </a:lvl1pPr>
            <a:lvl2pPr marL="1588" indent="-1588">
              <a:buNone/>
              <a:defRPr sz="1400">
                <a:solidFill>
                  <a:schemeClr val="tx1"/>
                </a:solidFill>
                <a:latin typeface="Arial" pitchFamily="34" charset="0"/>
                <a:cs typeface="Arial" pitchFamily="34" charset="0"/>
              </a:defRPr>
            </a:lvl2pPr>
          </a:lstStyle>
          <a:p>
            <a:pPr lvl="0"/>
            <a:r>
              <a:rPr lang="en-US" dirty="0" smtClean="0"/>
              <a:t>Click to edit Master text styles</a:t>
            </a:r>
          </a:p>
        </p:txBody>
      </p:sp>
      <p:sp>
        <p:nvSpPr>
          <p:cNvPr id="8" name="Slide Number Placeholder 5"/>
          <p:cNvSpPr>
            <a:spLocks noGrp="1"/>
          </p:cNvSpPr>
          <p:nvPr>
            <p:ph type="sldNum" sz="quarter" idx="10"/>
          </p:nvPr>
        </p:nvSpPr>
        <p:spPr>
          <a:xfrm>
            <a:off x="6629400" y="6416675"/>
            <a:ext cx="2133600" cy="365125"/>
          </a:xfrm>
        </p:spPr>
        <p:txBody>
          <a:bodyPr/>
          <a:lstStyle>
            <a:lvl1pPr>
              <a:defRPr/>
            </a:lvl1pPr>
          </a:lstStyle>
          <a:p>
            <a:pPr>
              <a:defRPr/>
            </a:pPr>
            <a:fld id="{556335C6-1523-474C-BE59-BE5773AD13B4}"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6" descr="inner_left.jpg"/>
          <p:cNvPicPr>
            <a:picLocks noChangeAspect="1"/>
          </p:cNvPicPr>
          <p:nvPr userDrawn="1"/>
        </p:nvPicPr>
        <p:blipFill>
          <a:blip r:embed="rId2" cstate="print"/>
          <a:srcRect/>
          <a:stretch>
            <a:fillRect/>
          </a:stretch>
        </p:blipFill>
        <p:spPr bwMode="auto">
          <a:xfrm>
            <a:off x="0" y="1219200"/>
            <a:ext cx="409575" cy="1866900"/>
          </a:xfrm>
          <a:prstGeom prst="rect">
            <a:avLst/>
          </a:prstGeom>
          <a:noFill/>
          <a:ln w="9525">
            <a:noFill/>
            <a:miter lim="800000"/>
            <a:headEnd/>
            <a:tailEnd/>
          </a:ln>
        </p:spPr>
      </p:pic>
      <p:pic>
        <p:nvPicPr>
          <p:cNvPr id="5" name="Picture 7" descr="inner_top.jpg"/>
          <p:cNvPicPr>
            <a:picLocks/>
          </p:cNvPicPr>
          <p:nvPr userDrawn="1"/>
        </p:nvPicPr>
        <p:blipFill>
          <a:blip r:embed="rId3" cstate="print"/>
          <a:srcRect/>
          <a:stretch>
            <a:fillRect/>
          </a:stretch>
        </p:blipFill>
        <p:spPr bwMode="auto">
          <a:xfrm>
            <a:off x="762000" y="762000"/>
            <a:ext cx="7864475" cy="63500"/>
          </a:xfrm>
          <a:prstGeom prst="rect">
            <a:avLst/>
          </a:prstGeom>
          <a:noFill/>
          <a:ln w="9525">
            <a:noFill/>
            <a:miter lim="800000"/>
            <a:headEnd/>
            <a:tailEnd/>
          </a:ln>
        </p:spPr>
      </p:pic>
      <p:pic>
        <p:nvPicPr>
          <p:cNvPr id="6" name="Picture 8" descr="inner_top.jpg"/>
          <p:cNvPicPr>
            <a:picLocks/>
          </p:cNvPicPr>
          <p:nvPr userDrawn="1"/>
        </p:nvPicPr>
        <p:blipFill>
          <a:blip r:embed="rId3" cstate="print"/>
          <a:srcRect/>
          <a:stretch>
            <a:fillRect/>
          </a:stretch>
        </p:blipFill>
        <p:spPr bwMode="auto">
          <a:xfrm>
            <a:off x="763588" y="6565900"/>
            <a:ext cx="7224712" cy="63500"/>
          </a:xfrm>
          <a:prstGeom prst="rect">
            <a:avLst/>
          </a:prstGeom>
          <a:noFill/>
          <a:ln w="9525">
            <a:noFill/>
            <a:miter lim="800000"/>
            <a:headEnd/>
            <a:tailEnd/>
          </a:ln>
        </p:spPr>
      </p:pic>
      <p:sp>
        <p:nvSpPr>
          <p:cNvPr id="7" name="TextBox 6"/>
          <p:cNvSpPr txBox="1">
            <a:spLocks noChangeArrowheads="1"/>
          </p:cNvSpPr>
          <p:nvPr userDrawn="1"/>
        </p:nvSpPr>
        <p:spPr bwMode="auto">
          <a:xfrm>
            <a:off x="8001000" y="6477000"/>
            <a:ext cx="533400" cy="276225"/>
          </a:xfrm>
          <a:prstGeom prst="rect">
            <a:avLst/>
          </a:prstGeom>
          <a:noFill/>
          <a:ln w="9525">
            <a:noFill/>
            <a:miter lim="800000"/>
            <a:headEnd/>
            <a:tailEnd/>
          </a:ln>
        </p:spPr>
        <p:txBody>
          <a:bodyPr>
            <a:spAutoFit/>
          </a:bodyPr>
          <a:lstStyle/>
          <a:p>
            <a:pPr>
              <a:defRPr/>
            </a:pPr>
            <a:r>
              <a:rPr lang="en-US" sz="1200" b="1" dirty="0">
                <a:latin typeface="Calibri" pitchFamily="34" charset="0"/>
              </a:rPr>
              <a:t>Page</a:t>
            </a:r>
          </a:p>
        </p:txBody>
      </p:sp>
      <p:sp>
        <p:nvSpPr>
          <p:cNvPr id="2" name="Title 1"/>
          <p:cNvSpPr>
            <a:spLocks noGrp="1"/>
          </p:cNvSpPr>
          <p:nvPr>
            <p:ph type="title"/>
          </p:nvPr>
        </p:nvSpPr>
        <p:spPr>
          <a:xfrm>
            <a:off x="685800" y="274638"/>
            <a:ext cx="8001000" cy="639762"/>
          </a:xfrm>
        </p:spPr>
        <p:txBody>
          <a:bodyPr>
            <a:normAutofit/>
          </a:bodyPr>
          <a:lstStyle>
            <a:lvl1pPr marL="0" algn="l" defTabSz="914400" rtl="0" eaLnBrk="1" latinLnBrk="0" hangingPunct="1">
              <a:defRPr lang="en-US" sz="2400" kern="1200" dirty="0" smtClean="0">
                <a:solidFill>
                  <a:srgbClr val="BF9D25"/>
                </a:solidFill>
                <a:latin typeface="Arial" pitchFamily="34" charset="0"/>
                <a:ea typeface="+mn-ea"/>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685800" y="1143000"/>
            <a:ext cx="8001000" cy="4525963"/>
          </a:xfrm>
        </p:spPr>
        <p:txBody>
          <a:bodyPr/>
          <a:lstStyle>
            <a:lvl1pPr>
              <a:buNone/>
              <a:defRPr sz="1400">
                <a:solidFill>
                  <a:schemeClr val="tx1"/>
                </a:solidFill>
                <a:latin typeface="Arial" pitchFamily="34" charset="0"/>
                <a:cs typeface="Arial" pitchFamily="34" charset="0"/>
              </a:defRPr>
            </a:lvl1pPr>
            <a:lvl2pPr marL="1588" indent="-1588">
              <a:buNone/>
              <a:defRPr sz="1400">
                <a:solidFill>
                  <a:schemeClr val="tx1"/>
                </a:solidFill>
                <a:latin typeface="Arial" pitchFamily="34" charset="0"/>
                <a:cs typeface="Arial" pitchFamily="34" charset="0"/>
              </a:defRPr>
            </a:lvl2pPr>
          </a:lstStyle>
          <a:p>
            <a:pPr lvl="0"/>
            <a:r>
              <a:rPr lang="en-US" dirty="0" smtClean="0"/>
              <a:t>Click to edit Master text styles</a:t>
            </a:r>
          </a:p>
        </p:txBody>
      </p:sp>
      <p:sp>
        <p:nvSpPr>
          <p:cNvPr id="8" name="Slide Number Placeholder 5"/>
          <p:cNvSpPr>
            <a:spLocks noGrp="1"/>
          </p:cNvSpPr>
          <p:nvPr>
            <p:ph type="sldNum" sz="quarter" idx="10"/>
          </p:nvPr>
        </p:nvSpPr>
        <p:spPr>
          <a:xfrm>
            <a:off x="6629400" y="6416675"/>
            <a:ext cx="2133600" cy="365125"/>
          </a:xfrm>
        </p:spPr>
        <p:txBody>
          <a:bodyPr/>
          <a:lstStyle>
            <a:lvl1pPr>
              <a:defRPr/>
            </a:lvl1pPr>
          </a:lstStyle>
          <a:p>
            <a:pPr>
              <a:defRPr/>
            </a:pPr>
            <a:fld id="{E01005B1-D206-4456-908C-53C00E502A07}"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4" name="Picture 6" descr="inner_left.jpg"/>
          <p:cNvPicPr>
            <a:picLocks noChangeAspect="1"/>
          </p:cNvPicPr>
          <p:nvPr userDrawn="1"/>
        </p:nvPicPr>
        <p:blipFill>
          <a:blip r:embed="rId2" cstate="print"/>
          <a:srcRect/>
          <a:stretch>
            <a:fillRect/>
          </a:stretch>
        </p:blipFill>
        <p:spPr bwMode="auto">
          <a:xfrm>
            <a:off x="0" y="1219200"/>
            <a:ext cx="409575" cy="1866900"/>
          </a:xfrm>
          <a:prstGeom prst="rect">
            <a:avLst/>
          </a:prstGeom>
          <a:noFill/>
          <a:ln w="9525">
            <a:noFill/>
            <a:miter lim="800000"/>
            <a:headEnd/>
            <a:tailEnd/>
          </a:ln>
        </p:spPr>
      </p:pic>
      <p:pic>
        <p:nvPicPr>
          <p:cNvPr id="5" name="Picture 7" descr="inner_top.jpg"/>
          <p:cNvPicPr>
            <a:picLocks/>
          </p:cNvPicPr>
          <p:nvPr userDrawn="1"/>
        </p:nvPicPr>
        <p:blipFill>
          <a:blip r:embed="rId3" cstate="print"/>
          <a:srcRect/>
          <a:stretch>
            <a:fillRect/>
          </a:stretch>
        </p:blipFill>
        <p:spPr bwMode="auto">
          <a:xfrm>
            <a:off x="762000" y="762000"/>
            <a:ext cx="7864475" cy="63500"/>
          </a:xfrm>
          <a:prstGeom prst="rect">
            <a:avLst/>
          </a:prstGeom>
          <a:noFill/>
          <a:ln w="9525">
            <a:noFill/>
            <a:miter lim="800000"/>
            <a:headEnd/>
            <a:tailEnd/>
          </a:ln>
        </p:spPr>
      </p:pic>
      <p:pic>
        <p:nvPicPr>
          <p:cNvPr id="6" name="Picture 8" descr="inner_top.jpg"/>
          <p:cNvPicPr>
            <a:picLocks/>
          </p:cNvPicPr>
          <p:nvPr userDrawn="1"/>
        </p:nvPicPr>
        <p:blipFill>
          <a:blip r:embed="rId3" cstate="print"/>
          <a:srcRect/>
          <a:stretch>
            <a:fillRect/>
          </a:stretch>
        </p:blipFill>
        <p:spPr bwMode="auto">
          <a:xfrm>
            <a:off x="763588" y="6565900"/>
            <a:ext cx="7224712" cy="63500"/>
          </a:xfrm>
          <a:prstGeom prst="rect">
            <a:avLst/>
          </a:prstGeom>
          <a:noFill/>
          <a:ln w="9525">
            <a:noFill/>
            <a:miter lim="800000"/>
            <a:headEnd/>
            <a:tailEnd/>
          </a:ln>
        </p:spPr>
      </p:pic>
      <p:sp>
        <p:nvSpPr>
          <p:cNvPr id="7" name="TextBox 6"/>
          <p:cNvSpPr txBox="1">
            <a:spLocks noChangeArrowheads="1"/>
          </p:cNvSpPr>
          <p:nvPr userDrawn="1"/>
        </p:nvSpPr>
        <p:spPr bwMode="auto">
          <a:xfrm>
            <a:off x="8001000" y="6477000"/>
            <a:ext cx="533400" cy="276225"/>
          </a:xfrm>
          <a:prstGeom prst="rect">
            <a:avLst/>
          </a:prstGeom>
          <a:noFill/>
          <a:ln w="9525">
            <a:noFill/>
            <a:miter lim="800000"/>
            <a:headEnd/>
            <a:tailEnd/>
          </a:ln>
        </p:spPr>
        <p:txBody>
          <a:bodyPr>
            <a:spAutoFit/>
          </a:bodyPr>
          <a:lstStyle/>
          <a:p>
            <a:pPr>
              <a:defRPr/>
            </a:pPr>
            <a:r>
              <a:rPr lang="en-US" sz="1200" b="1" dirty="0">
                <a:latin typeface="Calibri" pitchFamily="34" charset="0"/>
              </a:rPr>
              <a:t>Page</a:t>
            </a:r>
          </a:p>
        </p:txBody>
      </p:sp>
      <p:sp>
        <p:nvSpPr>
          <p:cNvPr id="23" name="Title 1"/>
          <p:cNvSpPr>
            <a:spLocks noGrp="1"/>
          </p:cNvSpPr>
          <p:nvPr>
            <p:ph type="title"/>
          </p:nvPr>
        </p:nvSpPr>
        <p:spPr>
          <a:xfrm>
            <a:off x="685800" y="274638"/>
            <a:ext cx="8001000" cy="639762"/>
          </a:xfrm>
        </p:spPr>
        <p:txBody>
          <a:bodyPr>
            <a:normAutofit/>
          </a:bodyPr>
          <a:lstStyle>
            <a:lvl1pPr marL="0" algn="l" defTabSz="914400" rtl="0" eaLnBrk="1" latinLnBrk="0" hangingPunct="1">
              <a:defRPr lang="en-US" sz="2400" kern="1200" dirty="0" smtClean="0">
                <a:solidFill>
                  <a:srgbClr val="BF9D25"/>
                </a:solidFill>
                <a:latin typeface="Arial" pitchFamily="34" charset="0"/>
                <a:ea typeface="+mn-ea"/>
                <a:cs typeface="Arial" pitchFamily="34" charset="0"/>
              </a:defRPr>
            </a:lvl1pPr>
          </a:lstStyle>
          <a:p>
            <a:r>
              <a:rPr lang="en-US" dirty="0" smtClean="0"/>
              <a:t>Click to edit Master title style</a:t>
            </a:r>
            <a:endParaRPr lang="en-US" dirty="0"/>
          </a:p>
        </p:txBody>
      </p:sp>
      <p:sp>
        <p:nvSpPr>
          <p:cNvPr id="29" name="Content Placeholder 2"/>
          <p:cNvSpPr>
            <a:spLocks noGrp="1"/>
          </p:cNvSpPr>
          <p:nvPr>
            <p:ph idx="1"/>
          </p:nvPr>
        </p:nvSpPr>
        <p:spPr>
          <a:xfrm>
            <a:off x="685800" y="1143000"/>
            <a:ext cx="8001000" cy="4525963"/>
          </a:xfrm>
        </p:spPr>
        <p:txBody>
          <a:bodyPr/>
          <a:lstStyle>
            <a:lvl1pPr>
              <a:buNone/>
              <a:defRPr sz="1400">
                <a:solidFill>
                  <a:schemeClr val="tx1"/>
                </a:solidFill>
                <a:latin typeface="Arial" pitchFamily="34" charset="0"/>
                <a:cs typeface="Arial" pitchFamily="34" charset="0"/>
              </a:defRPr>
            </a:lvl1pPr>
            <a:lvl2pPr marL="1588" indent="-1588">
              <a:buNone/>
              <a:defRPr sz="1400">
                <a:solidFill>
                  <a:schemeClr val="tx1"/>
                </a:solidFill>
                <a:latin typeface="Arial" pitchFamily="34" charset="0"/>
                <a:cs typeface="Arial" pitchFamily="34" charset="0"/>
              </a:defRPr>
            </a:lvl2pPr>
          </a:lstStyle>
          <a:p>
            <a:pPr lvl="0"/>
            <a:r>
              <a:rPr lang="en-US" dirty="0" smtClean="0"/>
              <a:t>Click to edit Master text styles</a:t>
            </a:r>
          </a:p>
        </p:txBody>
      </p:sp>
      <p:sp>
        <p:nvSpPr>
          <p:cNvPr id="8" name="Slide Number Placeholder 5"/>
          <p:cNvSpPr>
            <a:spLocks noGrp="1"/>
          </p:cNvSpPr>
          <p:nvPr>
            <p:ph type="sldNum" sz="quarter" idx="10"/>
          </p:nvPr>
        </p:nvSpPr>
        <p:spPr>
          <a:xfrm>
            <a:off x="6629400" y="6416675"/>
            <a:ext cx="2133600" cy="365125"/>
          </a:xfrm>
        </p:spPr>
        <p:txBody>
          <a:bodyPr/>
          <a:lstStyle>
            <a:lvl1pPr>
              <a:defRPr/>
            </a:lvl1pPr>
          </a:lstStyle>
          <a:p>
            <a:pPr>
              <a:defRPr/>
            </a:pPr>
            <a:fld id="{5B7BCA84-750A-4BAE-96EF-8212EF87CE81}"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4" name="Picture 6" descr="inner_left.jpg"/>
          <p:cNvPicPr>
            <a:picLocks noChangeAspect="1"/>
          </p:cNvPicPr>
          <p:nvPr userDrawn="1"/>
        </p:nvPicPr>
        <p:blipFill>
          <a:blip r:embed="rId2" cstate="print"/>
          <a:srcRect/>
          <a:stretch>
            <a:fillRect/>
          </a:stretch>
        </p:blipFill>
        <p:spPr bwMode="auto">
          <a:xfrm>
            <a:off x="0" y="1219200"/>
            <a:ext cx="409575" cy="1866900"/>
          </a:xfrm>
          <a:prstGeom prst="rect">
            <a:avLst/>
          </a:prstGeom>
          <a:noFill/>
          <a:ln w="9525">
            <a:noFill/>
            <a:miter lim="800000"/>
            <a:headEnd/>
            <a:tailEnd/>
          </a:ln>
        </p:spPr>
      </p:pic>
      <p:pic>
        <p:nvPicPr>
          <p:cNvPr id="5" name="Picture 7" descr="inner_top.jpg"/>
          <p:cNvPicPr>
            <a:picLocks/>
          </p:cNvPicPr>
          <p:nvPr userDrawn="1"/>
        </p:nvPicPr>
        <p:blipFill>
          <a:blip r:embed="rId3" cstate="print"/>
          <a:srcRect/>
          <a:stretch>
            <a:fillRect/>
          </a:stretch>
        </p:blipFill>
        <p:spPr bwMode="auto">
          <a:xfrm>
            <a:off x="762000" y="762000"/>
            <a:ext cx="7864475" cy="63500"/>
          </a:xfrm>
          <a:prstGeom prst="rect">
            <a:avLst/>
          </a:prstGeom>
          <a:noFill/>
          <a:ln w="9525">
            <a:noFill/>
            <a:miter lim="800000"/>
            <a:headEnd/>
            <a:tailEnd/>
          </a:ln>
        </p:spPr>
      </p:pic>
      <p:pic>
        <p:nvPicPr>
          <p:cNvPr id="6" name="Picture 8" descr="inner_top.jpg"/>
          <p:cNvPicPr>
            <a:picLocks/>
          </p:cNvPicPr>
          <p:nvPr userDrawn="1"/>
        </p:nvPicPr>
        <p:blipFill>
          <a:blip r:embed="rId3" cstate="print"/>
          <a:srcRect/>
          <a:stretch>
            <a:fillRect/>
          </a:stretch>
        </p:blipFill>
        <p:spPr bwMode="auto">
          <a:xfrm>
            <a:off x="763588" y="6565900"/>
            <a:ext cx="7224712" cy="63500"/>
          </a:xfrm>
          <a:prstGeom prst="rect">
            <a:avLst/>
          </a:prstGeom>
          <a:noFill/>
          <a:ln w="9525">
            <a:noFill/>
            <a:miter lim="800000"/>
            <a:headEnd/>
            <a:tailEnd/>
          </a:ln>
        </p:spPr>
      </p:pic>
      <p:sp>
        <p:nvSpPr>
          <p:cNvPr id="7" name="TextBox 6"/>
          <p:cNvSpPr txBox="1">
            <a:spLocks noChangeArrowheads="1"/>
          </p:cNvSpPr>
          <p:nvPr userDrawn="1"/>
        </p:nvSpPr>
        <p:spPr bwMode="auto">
          <a:xfrm>
            <a:off x="8001000" y="6477000"/>
            <a:ext cx="533400" cy="276225"/>
          </a:xfrm>
          <a:prstGeom prst="rect">
            <a:avLst/>
          </a:prstGeom>
          <a:noFill/>
          <a:ln w="9525">
            <a:noFill/>
            <a:miter lim="800000"/>
            <a:headEnd/>
            <a:tailEnd/>
          </a:ln>
        </p:spPr>
        <p:txBody>
          <a:bodyPr>
            <a:spAutoFit/>
          </a:bodyPr>
          <a:lstStyle/>
          <a:p>
            <a:pPr>
              <a:defRPr/>
            </a:pPr>
            <a:r>
              <a:rPr lang="en-US" sz="1200" b="1" dirty="0">
                <a:latin typeface="Calibri" pitchFamily="34" charset="0"/>
              </a:rPr>
              <a:t>Page</a:t>
            </a:r>
          </a:p>
        </p:txBody>
      </p:sp>
      <p:sp>
        <p:nvSpPr>
          <p:cNvPr id="15" name="Title 1"/>
          <p:cNvSpPr>
            <a:spLocks noGrp="1"/>
          </p:cNvSpPr>
          <p:nvPr>
            <p:ph type="title"/>
          </p:nvPr>
        </p:nvSpPr>
        <p:spPr>
          <a:xfrm>
            <a:off x="685800" y="274638"/>
            <a:ext cx="8001000" cy="639762"/>
          </a:xfrm>
        </p:spPr>
        <p:txBody>
          <a:bodyPr>
            <a:normAutofit/>
          </a:bodyPr>
          <a:lstStyle>
            <a:lvl1pPr marL="0" algn="l" defTabSz="914400" rtl="0" eaLnBrk="1" latinLnBrk="0" hangingPunct="1">
              <a:defRPr lang="en-US" sz="2400" kern="1200" dirty="0" smtClean="0">
                <a:solidFill>
                  <a:srgbClr val="BF9D25"/>
                </a:solidFill>
                <a:latin typeface="Arial" pitchFamily="34" charset="0"/>
                <a:ea typeface="+mn-ea"/>
                <a:cs typeface="Arial" pitchFamily="34" charset="0"/>
              </a:defRPr>
            </a:lvl1pPr>
          </a:lstStyle>
          <a:p>
            <a:r>
              <a:rPr lang="en-US" dirty="0" smtClean="0"/>
              <a:t>Click to edit Master title style</a:t>
            </a:r>
            <a:endParaRPr lang="en-US" dirty="0"/>
          </a:p>
        </p:txBody>
      </p:sp>
      <p:sp>
        <p:nvSpPr>
          <p:cNvPr id="21" name="Content Placeholder 2"/>
          <p:cNvSpPr>
            <a:spLocks noGrp="1"/>
          </p:cNvSpPr>
          <p:nvPr>
            <p:ph idx="1"/>
          </p:nvPr>
        </p:nvSpPr>
        <p:spPr>
          <a:xfrm>
            <a:off x="685800" y="1143000"/>
            <a:ext cx="8001000" cy="4525963"/>
          </a:xfrm>
        </p:spPr>
        <p:txBody>
          <a:bodyPr/>
          <a:lstStyle>
            <a:lvl1pPr>
              <a:buNone/>
              <a:defRPr sz="1400">
                <a:solidFill>
                  <a:schemeClr val="tx1"/>
                </a:solidFill>
                <a:latin typeface="Arial" pitchFamily="34" charset="0"/>
                <a:cs typeface="Arial" pitchFamily="34" charset="0"/>
              </a:defRPr>
            </a:lvl1pPr>
            <a:lvl2pPr marL="1588" indent="-1588">
              <a:buNone/>
              <a:defRPr sz="1400">
                <a:solidFill>
                  <a:schemeClr val="tx1"/>
                </a:solidFill>
                <a:latin typeface="Arial" pitchFamily="34" charset="0"/>
                <a:cs typeface="Arial" pitchFamily="34" charset="0"/>
              </a:defRPr>
            </a:lvl2pPr>
          </a:lstStyle>
          <a:p>
            <a:pPr lvl="0"/>
            <a:r>
              <a:rPr lang="en-US" dirty="0" smtClean="0"/>
              <a:t>Click to edit Master text styles</a:t>
            </a:r>
          </a:p>
        </p:txBody>
      </p:sp>
      <p:sp>
        <p:nvSpPr>
          <p:cNvPr id="8" name="Slide Number Placeholder 5"/>
          <p:cNvSpPr>
            <a:spLocks noGrp="1"/>
          </p:cNvSpPr>
          <p:nvPr>
            <p:ph type="sldNum" sz="quarter" idx="10"/>
          </p:nvPr>
        </p:nvSpPr>
        <p:spPr>
          <a:xfrm>
            <a:off x="6629400" y="6416675"/>
            <a:ext cx="2133600" cy="365125"/>
          </a:xfrm>
        </p:spPr>
        <p:txBody>
          <a:bodyPr/>
          <a:lstStyle>
            <a:lvl1pPr>
              <a:defRPr/>
            </a:lvl1pPr>
          </a:lstStyle>
          <a:p>
            <a:pPr>
              <a:defRPr/>
            </a:pPr>
            <a:fld id="{25BC9A57-6D2C-48A7-AC26-F2A937224FC7}"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4" name="Picture 6" descr="inner_left.jpg"/>
          <p:cNvPicPr>
            <a:picLocks noChangeAspect="1"/>
          </p:cNvPicPr>
          <p:nvPr userDrawn="1"/>
        </p:nvPicPr>
        <p:blipFill>
          <a:blip r:embed="rId2" cstate="print"/>
          <a:srcRect/>
          <a:stretch>
            <a:fillRect/>
          </a:stretch>
        </p:blipFill>
        <p:spPr bwMode="auto">
          <a:xfrm>
            <a:off x="0" y="1219200"/>
            <a:ext cx="409575" cy="1866900"/>
          </a:xfrm>
          <a:prstGeom prst="rect">
            <a:avLst/>
          </a:prstGeom>
          <a:noFill/>
          <a:ln w="9525">
            <a:noFill/>
            <a:miter lim="800000"/>
            <a:headEnd/>
            <a:tailEnd/>
          </a:ln>
        </p:spPr>
      </p:pic>
      <p:pic>
        <p:nvPicPr>
          <p:cNvPr id="5" name="Picture 7" descr="inner_top.jpg"/>
          <p:cNvPicPr>
            <a:picLocks/>
          </p:cNvPicPr>
          <p:nvPr userDrawn="1"/>
        </p:nvPicPr>
        <p:blipFill>
          <a:blip r:embed="rId3" cstate="print"/>
          <a:srcRect/>
          <a:stretch>
            <a:fillRect/>
          </a:stretch>
        </p:blipFill>
        <p:spPr bwMode="auto">
          <a:xfrm>
            <a:off x="762000" y="762000"/>
            <a:ext cx="7864475" cy="63500"/>
          </a:xfrm>
          <a:prstGeom prst="rect">
            <a:avLst/>
          </a:prstGeom>
          <a:noFill/>
          <a:ln w="9525">
            <a:noFill/>
            <a:miter lim="800000"/>
            <a:headEnd/>
            <a:tailEnd/>
          </a:ln>
        </p:spPr>
      </p:pic>
      <p:pic>
        <p:nvPicPr>
          <p:cNvPr id="6" name="Picture 8" descr="inner_top.jpg"/>
          <p:cNvPicPr>
            <a:picLocks/>
          </p:cNvPicPr>
          <p:nvPr userDrawn="1"/>
        </p:nvPicPr>
        <p:blipFill>
          <a:blip r:embed="rId3" cstate="print"/>
          <a:srcRect/>
          <a:stretch>
            <a:fillRect/>
          </a:stretch>
        </p:blipFill>
        <p:spPr bwMode="auto">
          <a:xfrm>
            <a:off x="763588" y="6565900"/>
            <a:ext cx="7224712" cy="63500"/>
          </a:xfrm>
          <a:prstGeom prst="rect">
            <a:avLst/>
          </a:prstGeom>
          <a:noFill/>
          <a:ln w="9525">
            <a:noFill/>
            <a:miter lim="800000"/>
            <a:headEnd/>
            <a:tailEnd/>
          </a:ln>
        </p:spPr>
      </p:pic>
      <p:sp>
        <p:nvSpPr>
          <p:cNvPr id="7" name="TextBox 6"/>
          <p:cNvSpPr txBox="1">
            <a:spLocks noChangeArrowheads="1"/>
          </p:cNvSpPr>
          <p:nvPr userDrawn="1"/>
        </p:nvSpPr>
        <p:spPr bwMode="auto">
          <a:xfrm>
            <a:off x="8001000" y="6477000"/>
            <a:ext cx="533400" cy="276225"/>
          </a:xfrm>
          <a:prstGeom prst="rect">
            <a:avLst/>
          </a:prstGeom>
          <a:noFill/>
          <a:ln w="9525">
            <a:noFill/>
            <a:miter lim="800000"/>
            <a:headEnd/>
            <a:tailEnd/>
          </a:ln>
        </p:spPr>
        <p:txBody>
          <a:bodyPr>
            <a:spAutoFit/>
          </a:bodyPr>
          <a:lstStyle/>
          <a:p>
            <a:pPr>
              <a:defRPr/>
            </a:pPr>
            <a:r>
              <a:rPr lang="en-US" sz="1200" b="1" dirty="0">
                <a:latin typeface="Calibri" pitchFamily="34" charset="0"/>
              </a:rPr>
              <a:t>Page</a:t>
            </a:r>
          </a:p>
        </p:txBody>
      </p:sp>
      <p:sp>
        <p:nvSpPr>
          <p:cNvPr id="9" name="Title 1"/>
          <p:cNvSpPr>
            <a:spLocks noGrp="1"/>
          </p:cNvSpPr>
          <p:nvPr>
            <p:ph type="title"/>
          </p:nvPr>
        </p:nvSpPr>
        <p:spPr>
          <a:xfrm>
            <a:off x="685800" y="274638"/>
            <a:ext cx="8001000" cy="639762"/>
          </a:xfrm>
        </p:spPr>
        <p:txBody>
          <a:bodyPr>
            <a:normAutofit/>
          </a:bodyPr>
          <a:lstStyle>
            <a:lvl1pPr marL="0" algn="l" defTabSz="914400" rtl="0" eaLnBrk="1" latinLnBrk="0" hangingPunct="1">
              <a:defRPr lang="en-US" sz="2400" kern="1200" dirty="0" smtClean="0">
                <a:solidFill>
                  <a:srgbClr val="BF9D25"/>
                </a:solidFill>
                <a:latin typeface="Arial" pitchFamily="34" charset="0"/>
                <a:ea typeface="+mn-ea"/>
                <a:cs typeface="Arial" pitchFamily="34" charset="0"/>
              </a:defRPr>
            </a:lvl1pPr>
          </a:lstStyle>
          <a:p>
            <a:r>
              <a:rPr lang="en-US" dirty="0" smtClean="0"/>
              <a:t>Click to edit Master title style</a:t>
            </a:r>
            <a:endParaRPr lang="en-US" dirty="0"/>
          </a:p>
        </p:txBody>
      </p:sp>
      <p:sp>
        <p:nvSpPr>
          <p:cNvPr id="22" name="Content Placeholder 2"/>
          <p:cNvSpPr>
            <a:spLocks noGrp="1"/>
          </p:cNvSpPr>
          <p:nvPr>
            <p:ph idx="1"/>
          </p:nvPr>
        </p:nvSpPr>
        <p:spPr>
          <a:xfrm>
            <a:off x="685800" y="1143000"/>
            <a:ext cx="8001000" cy="4525963"/>
          </a:xfrm>
        </p:spPr>
        <p:txBody>
          <a:bodyPr/>
          <a:lstStyle>
            <a:lvl1pPr>
              <a:buNone/>
              <a:defRPr sz="1400">
                <a:solidFill>
                  <a:schemeClr val="tx1"/>
                </a:solidFill>
                <a:latin typeface="Arial" pitchFamily="34" charset="0"/>
                <a:cs typeface="Arial" pitchFamily="34" charset="0"/>
              </a:defRPr>
            </a:lvl1pPr>
            <a:lvl2pPr marL="1588" indent="-1588">
              <a:buNone/>
              <a:defRPr sz="1400">
                <a:solidFill>
                  <a:schemeClr val="tx1"/>
                </a:solidFill>
                <a:latin typeface="Arial" pitchFamily="34" charset="0"/>
                <a:cs typeface="Arial" pitchFamily="34" charset="0"/>
              </a:defRPr>
            </a:lvl2pPr>
          </a:lstStyle>
          <a:p>
            <a:pPr lvl="0"/>
            <a:r>
              <a:rPr lang="en-US" dirty="0" smtClean="0"/>
              <a:t>Click to edit Master text styles</a:t>
            </a:r>
          </a:p>
        </p:txBody>
      </p:sp>
      <p:sp>
        <p:nvSpPr>
          <p:cNvPr id="8" name="Slide Number Placeholder 5"/>
          <p:cNvSpPr>
            <a:spLocks noGrp="1"/>
          </p:cNvSpPr>
          <p:nvPr>
            <p:ph type="sldNum" sz="quarter" idx="10"/>
          </p:nvPr>
        </p:nvSpPr>
        <p:spPr>
          <a:xfrm>
            <a:off x="6629400" y="6416675"/>
            <a:ext cx="2133600" cy="365125"/>
          </a:xfrm>
        </p:spPr>
        <p:txBody>
          <a:bodyPr/>
          <a:lstStyle>
            <a:lvl1pPr>
              <a:defRPr/>
            </a:lvl1pPr>
          </a:lstStyle>
          <a:p>
            <a:pPr>
              <a:defRPr/>
            </a:pPr>
            <a:fld id="{F63A9748-8D4C-4A30-BF7A-FC232FA69009}"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4" name="Picture 6" descr="inner_left.jpg"/>
          <p:cNvPicPr>
            <a:picLocks noChangeAspect="1"/>
          </p:cNvPicPr>
          <p:nvPr userDrawn="1"/>
        </p:nvPicPr>
        <p:blipFill>
          <a:blip r:embed="rId2" cstate="print"/>
          <a:srcRect/>
          <a:stretch>
            <a:fillRect/>
          </a:stretch>
        </p:blipFill>
        <p:spPr bwMode="auto">
          <a:xfrm>
            <a:off x="0" y="1219200"/>
            <a:ext cx="409575" cy="1866900"/>
          </a:xfrm>
          <a:prstGeom prst="rect">
            <a:avLst/>
          </a:prstGeom>
          <a:noFill/>
          <a:ln w="9525">
            <a:noFill/>
            <a:miter lim="800000"/>
            <a:headEnd/>
            <a:tailEnd/>
          </a:ln>
        </p:spPr>
      </p:pic>
      <p:pic>
        <p:nvPicPr>
          <p:cNvPr id="5" name="Picture 7" descr="inner_top.jpg"/>
          <p:cNvPicPr>
            <a:picLocks/>
          </p:cNvPicPr>
          <p:nvPr userDrawn="1"/>
        </p:nvPicPr>
        <p:blipFill>
          <a:blip r:embed="rId3" cstate="print"/>
          <a:srcRect/>
          <a:stretch>
            <a:fillRect/>
          </a:stretch>
        </p:blipFill>
        <p:spPr bwMode="auto">
          <a:xfrm>
            <a:off x="762000" y="762000"/>
            <a:ext cx="7864475" cy="63500"/>
          </a:xfrm>
          <a:prstGeom prst="rect">
            <a:avLst/>
          </a:prstGeom>
          <a:noFill/>
          <a:ln w="9525">
            <a:noFill/>
            <a:miter lim="800000"/>
            <a:headEnd/>
            <a:tailEnd/>
          </a:ln>
        </p:spPr>
      </p:pic>
      <p:pic>
        <p:nvPicPr>
          <p:cNvPr id="6" name="Picture 8" descr="inner_top.jpg"/>
          <p:cNvPicPr>
            <a:picLocks/>
          </p:cNvPicPr>
          <p:nvPr userDrawn="1"/>
        </p:nvPicPr>
        <p:blipFill>
          <a:blip r:embed="rId3" cstate="print"/>
          <a:srcRect/>
          <a:stretch>
            <a:fillRect/>
          </a:stretch>
        </p:blipFill>
        <p:spPr bwMode="auto">
          <a:xfrm>
            <a:off x="763588" y="6565900"/>
            <a:ext cx="7224712" cy="63500"/>
          </a:xfrm>
          <a:prstGeom prst="rect">
            <a:avLst/>
          </a:prstGeom>
          <a:noFill/>
          <a:ln w="9525">
            <a:noFill/>
            <a:miter lim="800000"/>
            <a:headEnd/>
            <a:tailEnd/>
          </a:ln>
        </p:spPr>
      </p:pic>
      <p:sp>
        <p:nvSpPr>
          <p:cNvPr id="7" name="TextBox 6"/>
          <p:cNvSpPr txBox="1">
            <a:spLocks noChangeArrowheads="1"/>
          </p:cNvSpPr>
          <p:nvPr userDrawn="1"/>
        </p:nvSpPr>
        <p:spPr bwMode="auto">
          <a:xfrm>
            <a:off x="8001000" y="6477000"/>
            <a:ext cx="533400" cy="276225"/>
          </a:xfrm>
          <a:prstGeom prst="rect">
            <a:avLst/>
          </a:prstGeom>
          <a:noFill/>
          <a:ln w="9525">
            <a:noFill/>
            <a:miter lim="800000"/>
            <a:headEnd/>
            <a:tailEnd/>
          </a:ln>
        </p:spPr>
        <p:txBody>
          <a:bodyPr>
            <a:spAutoFit/>
          </a:bodyPr>
          <a:lstStyle/>
          <a:p>
            <a:pPr>
              <a:defRPr/>
            </a:pPr>
            <a:r>
              <a:rPr lang="en-US" sz="1200" b="1" dirty="0">
                <a:latin typeface="Calibri" pitchFamily="34" charset="0"/>
              </a:rPr>
              <a:t>Page</a:t>
            </a:r>
          </a:p>
        </p:txBody>
      </p:sp>
      <p:sp>
        <p:nvSpPr>
          <p:cNvPr id="13" name="Title 1"/>
          <p:cNvSpPr>
            <a:spLocks noGrp="1"/>
          </p:cNvSpPr>
          <p:nvPr>
            <p:ph type="title"/>
          </p:nvPr>
        </p:nvSpPr>
        <p:spPr>
          <a:xfrm>
            <a:off x="685800" y="274638"/>
            <a:ext cx="8001000" cy="639762"/>
          </a:xfrm>
        </p:spPr>
        <p:txBody>
          <a:bodyPr>
            <a:normAutofit/>
          </a:bodyPr>
          <a:lstStyle>
            <a:lvl1pPr marL="0" algn="l" defTabSz="914400" rtl="0" eaLnBrk="1" latinLnBrk="0" hangingPunct="1">
              <a:defRPr lang="en-US" sz="2400" kern="1200" dirty="0" smtClean="0">
                <a:solidFill>
                  <a:srgbClr val="BF9D25"/>
                </a:solidFill>
                <a:latin typeface="Arial" pitchFamily="34" charset="0"/>
                <a:ea typeface="+mn-ea"/>
                <a:cs typeface="Arial" pitchFamily="34" charset="0"/>
              </a:defRPr>
            </a:lvl1pPr>
          </a:lstStyle>
          <a:p>
            <a:r>
              <a:rPr lang="en-US" dirty="0" smtClean="0"/>
              <a:t>Click to edit Master title style</a:t>
            </a:r>
            <a:endParaRPr lang="en-US" dirty="0"/>
          </a:p>
        </p:txBody>
      </p:sp>
      <p:sp>
        <p:nvSpPr>
          <p:cNvPr id="19" name="Content Placeholder 2"/>
          <p:cNvSpPr>
            <a:spLocks noGrp="1"/>
          </p:cNvSpPr>
          <p:nvPr>
            <p:ph idx="1"/>
          </p:nvPr>
        </p:nvSpPr>
        <p:spPr>
          <a:xfrm>
            <a:off x="685800" y="1143000"/>
            <a:ext cx="8001000" cy="4525963"/>
          </a:xfrm>
        </p:spPr>
        <p:txBody>
          <a:bodyPr/>
          <a:lstStyle>
            <a:lvl1pPr>
              <a:buNone/>
              <a:defRPr sz="1400">
                <a:solidFill>
                  <a:schemeClr val="tx1"/>
                </a:solidFill>
                <a:latin typeface="Arial" pitchFamily="34" charset="0"/>
                <a:cs typeface="Arial" pitchFamily="34" charset="0"/>
              </a:defRPr>
            </a:lvl1pPr>
            <a:lvl2pPr marL="1588" indent="-1588">
              <a:buNone/>
              <a:defRPr sz="1400">
                <a:solidFill>
                  <a:schemeClr val="tx1"/>
                </a:solidFill>
                <a:latin typeface="Arial" pitchFamily="34" charset="0"/>
                <a:cs typeface="Arial" pitchFamily="34" charset="0"/>
              </a:defRPr>
            </a:lvl2pPr>
          </a:lstStyle>
          <a:p>
            <a:pPr lvl="0"/>
            <a:r>
              <a:rPr lang="en-US" dirty="0" smtClean="0"/>
              <a:t>Click to edit Master text styles</a:t>
            </a:r>
          </a:p>
        </p:txBody>
      </p:sp>
      <p:sp>
        <p:nvSpPr>
          <p:cNvPr id="8" name="Slide Number Placeholder 5"/>
          <p:cNvSpPr>
            <a:spLocks noGrp="1"/>
          </p:cNvSpPr>
          <p:nvPr>
            <p:ph type="sldNum" sz="quarter" idx="10"/>
          </p:nvPr>
        </p:nvSpPr>
        <p:spPr>
          <a:xfrm>
            <a:off x="6629400" y="6416675"/>
            <a:ext cx="2133600" cy="365125"/>
          </a:xfrm>
        </p:spPr>
        <p:txBody>
          <a:bodyPr/>
          <a:lstStyle>
            <a:lvl1pPr>
              <a:defRPr/>
            </a:lvl1pPr>
          </a:lstStyle>
          <a:p>
            <a:pPr>
              <a:defRPr/>
            </a:pPr>
            <a:fld id="{51498F44-98C7-4441-A1CC-5A1F09F3C68E}"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4" name="Picture 6" descr="inner_left.jpg"/>
          <p:cNvPicPr>
            <a:picLocks noChangeAspect="1"/>
          </p:cNvPicPr>
          <p:nvPr userDrawn="1"/>
        </p:nvPicPr>
        <p:blipFill>
          <a:blip r:embed="rId2" cstate="print"/>
          <a:srcRect/>
          <a:stretch>
            <a:fillRect/>
          </a:stretch>
        </p:blipFill>
        <p:spPr bwMode="auto">
          <a:xfrm>
            <a:off x="0" y="1219200"/>
            <a:ext cx="409575" cy="1866900"/>
          </a:xfrm>
          <a:prstGeom prst="rect">
            <a:avLst/>
          </a:prstGeom>
          <a:noFill/>
          <a:ln w="9525">
            <a:noFill/>
            <a:miter lim="800000"/>
            <a:headEnd/>
            <a:tailEnd/>
          </a:ln>
        </p:spPr>
      </p:pic>
      <p:pic>
        <p:nvPicPr>
          <p:cNvPr id="5" name="Picture 7" descr="inner_top.jpg"/>
          <p:cNvPicPr>
            <a:picLocks/>
          </p:cNvPicPr>
          <p:nvPr userDrawn="1"/>
        </p:nvPicPr>
        <p:blipFill>
          <a:blip r:embed="rId3" cstate="print"/>
          <a:srcRect/>
          <a:stretch>
            <a:fillRect/>
          </a:stretch>
        </p:blipFill>
        <p:spPr bwMode="auto">
          <a:xfrm>
            <a:off x="762000" y="762000"/>
            <a:ext cx="7864475" cy="63500"/>
          </a:xfrm>
          <a:prstGeom prst="rect">
            <a:avLst/>
          </a:prstGeom>
          <a:noFill/>
          <a:ln w="9525">
            <a:noFill/>
            <a:miter lim="800000"/>
            <a:headEnd/>
            <a:tailEnd/>
          </a:ln>
        </p:spPr>
      </p:pic>
      <p:pic>
        <p:nvPicPr>
          <p:cNvPr id="6" name="Picture 8" descr="inner_top.jpg"/>
          <p:cNvPicPr>
            <a:picLocks/>
          </p:cNvPicPr>
          <p:nvPr userDrawn="1"/>
        </p:nvPicPr>
        <p:blipFill>
          <a:blip r:embed="rId3" cstate="print"/>
          <a:srcRect/>
          <a:stretch>
            <a:fillRect/>
          </a:stretch>
        </p:blipFill>
        <p:spPr bwMode="auto">
          <a:xfrm>
            <a:off x="763588" y="6565900"/>
            <a:ext cx="7224712" cy="63500"/>
          </a:xfrm>
          <a:prstGeom prst="rect">
            <a:avLst/>
          </a:prstGeom>
          <a:noFill/>
          <a:ln w="9525">
            <a:noFill/>
            <a:miter lim="800000"/>
            <a:headEnd/>
            <a:tailEnd/>
          </a:ln>
        </p:spPr>
      </p:pic>
      <p:sp>
        <p:nvSpPr>
          <p:cNvPr id="7" name="TextBox 6"/>
          <p:cNvSpPr txBox="1">
            <a:spLocks noChangeArrowheads="1"/>
          </p:cNvSpPr>
          <p:nvPr userDrawn="1"/>
        </p:nvSpPr>
        <p:spPr bwMode="auto">
          <a:xfrm>
            <a:off x="8001000" y="6477000"/>
            <a:ext cx="533400" cy="276225"/>
          </a:xfrm>
          <a:prstGeom prst="rect">
            <a:avLst/>
          </a:prstGeom>
          <a:noFill/>
          <a:ln w="9525">
            <a:noFill/>
            <a:miter lim="800000"/>
            <a:headEnd/>
            <a:tailEnd/>
          </a:ln>
        </p:spPr>
        <p:txBody>
          <a:bodyPr>
            <a:spAutoFit/>
          </a:bodyPr>
          <a:lstStyle/>
          <a:p>
            <a:pPr>
              <a:defRPr/>
            </a:pPr>
            <a:r>
              <a:rPr lang="en-US" sz="1200" b="1" dirty="0">
                <a:latin typeface="Calibri" pitchFamily="34" charset="0"/>
              </a:rPr>
              <a:t>Page</a:t>
            </a:r>
          </a:p>
        </p:txBody>
      </p:sp>
      <p:sp>
        <p:nvSpPr>
          <p:cNvPr id="12" name="Title 1"/>
          <p:cNvSpPr>
            <a:spLocks noGrp="1"/>
          </p:cNvSpPr>
          <p:nvPr>
            <p:ph type="title"/>
          </p:nvPr>
        </p:nvSpPr>
        <p:spPr>
          <a:xfrm>
            <a:off x="685800" y="274638"/>
            <a:ext cx="8001000" cy="639762"/>
          </a:xfrm>
        </p:spPr>
        <p:txBody>
          <a:bodyPr>
            <a:normAutofit/>
          </a:bodyPr>
          <a:lstStyle>
            <a:lvl1pPr marL="0" algn="l" defTabSz="914400" rtl="0" eaLnBrk="1" latinLnBrk="0" hangingPunct="1">
              <a:defRPr lang="en-US" sz="2400" kern="1200" dirty="0" smtClean="0">
                <a:solidFill>
                  <a:srgbClr val="BF9D25"/>
                </a:solidFill>
                <a:latin typeface="Arial" pitchFamily="34" charset="0"/>
                <a:ea typeface="+mn-ea"/>
                <a:cs typeface="Arial" pitchFamily="34" charset="0"/>
              </a:defRPr>
            </a:lvl1pPr>
          </a:lstStyle>
          <a:p>
            <a:r>
              <a:rPr lang="en-US" dirty="0" smtClean="0"/>
              <a:t>Click to edit Master title style</a:t>
            </a:r>
            <a:endParaRPr lang="en-US" dirty="0"/>
          </a:p>
        </p:txBody>
      </p:sp>
      <p:sp>
        <p:nvSpPr>
          <p:cNvPr id="18" name="Content Placeholder 2"/>
          <p:cNvSpPr>
            <a:spLocks noGrp="1"/>
          </p:cNvSpPr>
          <p:nvPr>
            <p:ph idx="1"/>
          </p:nvPr>
        </p:nvSpPr>
        <p:spPr>
          <a:xfrm>
            <a:off x="685800" y="1143000"/>
            <a:ext cx="8001000" cy="4525963"/>
          </a:xfrm>
        </p:spPr>
        <p:txBody>
          <a:bodyPr/>
          <a:lstStyle>
            <a:lvl1pPr>
              <a:buNone/>
              <a:defRPr sz="1400">
                <a:solidFill>
                  <a:schemeClr val="tx1"/>
                </a:solidFill>
                <a:latin typeface="Arial" pitchFamily="34" charset="0"/>
                <a:cs typeface="Arial" pitchFamily="34" charset="0"/>
              </a:defRPr>
            </a:lvl1pPr>
            <a:lvl2pPr marL="1588" indent="-1588">
              <a:buNone/>
              <a:defRPr sz="1400">
                <a:solidFill>
                  <a:schemeClr val="tx1"/>
                </a:solidFill>
                <a:latin typeface="Arial" pitchFamily="34" charset="0"/>
                <a:cs typeface="Arial" pitchFamily="34" charset="0"/>
              </a:defRPr>
            </a:lvl2pPr>
          </a:lstStyle>
          <a:p>
            <a:pPr lvl="0"/>
            <a:r>
              <a:rPr lang="en-US" dirty="0" smtClean="0"/>
              <a:t>Click to edit Master text styles</a:t>
            </a:r>
          </a:p>
        </p:txBody>
      </p:sp>
      <p:sp>
        <p:nvSpPr>
          <p:cNvPr id="8" name="Slide Number Placeholder 5"/>
          <p:cNvSpPr>
            <a:spLocks noGrp="1"/>
          </p:cNvSpPr>
          <p:nvPr>
            <p:ph type="sldNum" sz="quarter" idx="10"/>
          </p:nvPr>
        </p:nvSpPr>
        <p:spPr>
          <a:xfrm>
            <a:off x="6629400" y="6416675"/>
            <a:ext cx="2133600" cy="365125"/>
          </a:xfrm>
        </p:spPr>
        <p:txBody>
          <a:bodyPr/>
          <a:lstStyle>
            <a:lvl1pPr>
              <a:defRPr/>
            </a:lvl1pPr>
          </a:lstStyle>
          <a:p>
            <a:pPr>
              <a:defRPr/>
            </a:pPr>
            <a:fld id="{7731FB0F-E67A-4EAC-9490-7F07FF7FC42C}"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4" name="Picture 6" descr="inner_left.jpg"/>
          <p:cNvPicPr>
            <a:picLocks noChangeAspect="1"/>
          </p:cNvPicPr>
          <p:nvPr userDrawn="1"/>
        </p:nvPicPr>
        <p:blipFill>
          <a:blip r:embed="rId2" cstate="print"/>
          <a:srcRect/>
          <a:stretch>
            <a:fillRect/>
          </a:stretch>
        </p:blipFill>
        <p:spPr bwMode="auto">
          <a:xfrm>
            <a:off x="0" y="1219200"/>
            <a:ext cx="409575" cy="1866900"/>
          </a:xfrm>
          <a:prstGeom prst="rect">
            <a:avLst/>
          </a:prstGeom>
          <a:noFill/>
          <a:ln w="9525">
            <a:noFill/>
            <a:miter lim="800000"/>
            <a:headEnd/>
            <a:tailEnd/>
          </a:ln>
        </p:spPr>
      </p:pic>
      <p:pic>
        <p:nvPicPr>
          <p:cNvPr id="5" name="Picture 7" descr="inner_top.jpg"/>
          <p:cNvPicPr>
            <a:picLocks/>
          </p:cNvPicPr>
          <p:nvPr userDrawn="1"/>
        </p:nvPicPr>
        <p:blipFill>
          <a:blip r:embed="rId3" cstate="print"/>
          <a:srcRect/>
          <a:stretch>
            <a:fillRect/>
          </a:stretch>
        </p:blipFill>
        <p:spPr bwMode="auto">
          <a:xfrm>
            <a:off x="762000" y="762000"/>
            <a:ext cx="7864475" cy="63500"/>
          </a:xfrm>
          <a:prstGeom prst="rect">
            <a:avLst/>
          </a:prstGeom>
          <a:noFill/>
          <a:ln w="9525">
            <a:noFill/>
            <a:miter lim="800000"/>
            <a:headEnd/>
            <a:tailEnd/>
          </a:ln>
        </p:spPr>
      </p:pic>
      <p:pic>
        <p:nvPicPr>
          <p:cNvPr id="6" name="Picture 8" descr="inner_top.jpg"/>
          <p:cNvPicPr>
            <a:picLocks/>
          </p:cNvPicPr>
          <p:nvPr userDrawn="1"/>
        </p:nvPicPr>
        <p:blipFill>
          <a:blip r:embed="rId3" cstate="print"/>
          <a:srcRect/>
          <a:stretch>
            <a:fillRect/>
          </a:stretch>
        </p:blipFill>
        <p:spPr bwMode="auto">
          <a:xfrm>
            <a:off x="763588" y="6565900"/>
            <a:ext cx="7224712" cy="63500"/>
          </a:xfrm>
          <a:prstGeom prst="rect">
            <a:avLst/>
          </a:prstGeom>
          <a:noFill/>
          <a:ln w="9525">
            <a:noFill/>
            <a:miter lim="800000"/>
            <a:headEnd/>
            <a:tailEnd/>
          </a:ln>
        </p:spPr>
      </p:pic>
      <p:sp>
        <p:nvSpPr>
          <p:cNvPr id="7" name="TextBox 6"/>
          <p:cNvSpPr txBox="1">
            <a:spLocks noChangeArrowheads="1"/>
          </p:cNvSpPr>
          <p:nvPr userDrawn="1"/>
        </p:nvSpPr>
        <p:spPr bwMode="auto">
          <a:xfrm>
            <a:off x="8001000" y="6477000"/>
            <a:ext cx="533400" cy="276225"/>
          </a:xfrm>
          <a:prstGeom prst="rect">
            <a:avLst/>
          </a:prstGeom>
          <a:noFill/>
          <a:ln w="9525">
            <a:noFill/>
            <a:miter lim="800000"/>
            <a:headEnd/>
            <a:tailEnd/>
          </a:ln>
        </p:spPr>
        <p:txBody>
          <a:bodyPr>
            <a:spAutoFit/>
          </a:bodyPr>
          <a:lstStyle/>
          <a:p>
            <a:pPr>
              <a:defRPr/>
            </a:pPr>
            <a:r>
              <a:rPr lang="en-US" sz="1200" b="1" dirty="0">
                <a:latin typeface="Calibri" pitchFamily="34" charset="0"/>
              </a:rPr>
              <a:t>Page</a:t>
            </a:r>
          </a:p>
        </p:txBody>
      </p:sp>
      <p:sp>
        <p:nvSpPr>
          <p:cNvPr id="15" name="Title 1"/>
          <p:cNvSpPr>
            <a:spLocks noGrp="1"/>
          </p:cNvSpPr>
          <p:nvPr>
            <p:ph type="title"/>
          </p:nvPr>
        </p:nvSpPr>
        <p:spPr>
          <a:xfrm>
            <a:off x="685800" y="274638"/>
            <a:ext cx="8001000" cy="639762"/>
          </a:xfrm>
        </p:spPr>
        <p:txBody>
          <a:bodyPr>
            <a:normAutofit/>
          </a:bodyPr>
          <a:lstStyle>
            <a:lvl1pPr marL="0" algn="l" defTabSz="914400" rtl="0" eaLnBrk="1" latinLnBrk="0" hangingPunct="1">
              <a:defRPr lang="en-US" sz="2400" kern="1200" dirty="0" smtClean="0">
                <a:solidFill>
                  <a:srgbClr val="BF9D25"/>
                </a:solidFill>
                <a:latin typeface="Arial" pitchFamily="34" charset="0"/>
                <a:ea typeface="+mn-ea"/>
                <a:cs typeface="Arial" pitchFamily="34" charset="0"/>
              </a:defRPr>
            </a:lvl1pPr>
          </a:lstStyle>
          <a:p>
            <a:r>
              <a:rPr lang="en-US" dirty="0" smtClean="0"/>
              <a:t>Click to edit Master title style</a:t>
            </a:r>
            <a:endParaRPr lang="en-US" dirty="0"/>
          </a:p>
        </p:txBody>
      </p:sp>
      <p:sp>
        <p:nvSpPr>
          <p:cNvPr id="21" name="Content Placeholder 2"/>
          <p:cNvSpPr>
            <a:spLocks noGrp="1"/>
          </p:cNvSpPr>
          <p:nvPr>
            <p:ph idx="1"/>
          </p:nvPr>
        </p:nvSpPr>
        <p:spPr>
          <a:xfrm>
            <a:off x="685800" y="1143000"/>
            <a:ext cx="8001000" cy="4525963"/>
          </a:xfrm>
        </p:spPr>
        <p:txBody>
          <a:bodyPr/>
          <a:lstStyle>
            <a:lvl1pPr>
              <a:buNone/>
              <a:defRPr sz="1400">
                <a:solidFill>
                  <a:schemeClr val="tx1"/>
                </a:solidFill>
                <a:latin typeface="Arial" pitchFamily="34" charset="0"/>
                <a:cs typeface="Arial" pitchFamily="34" charset="0"/>
              </a:defRPr>
            </a:lvl1pPr>
            <a:lvl2pPr marL="1588" indent="-1588">
              <a:buNone/>
              <a:defRPr sz="1400">
                <a:solidFill>
                  <a:schemeClr val="tx1"/>
                </a:solidFill>
                <a:latin typeface="Arial" pitchFamily="34" charset="0"/>
                <a:cs typeface="Arial" pitchFamily="34" charset="0"/>
              </a:defRPr>
            </a:lvl2pPr>
          </a:lstStyle>
          <a:p>
            <a:pPr lvl="0"/>
            <a:r>
              <a:rPr lang="en-US" dirty="0" smtClean="0"/>
              <a:t>Click to edit Master text styles</a:t>
            </a:r>
          </a:p>
        </p:txBody>
      </p:sp>
      <p:sp>
        <p:nvSpPr>
          <p:cNvPr id="8" name="Slide Number Placeholder 5"/>
          <p:cNvSpPr>
            <a:spLocks noGrp="1"/>
          </p:cNvSpPr>
          <p:nvPr>
            <p:ph type="sldNum" sz="quarter" idx="10"/>
          </p:nvPr>
        </p:nvSpPr>
        <p:spPr>
          <a:xfrm>
            <a:off x="6629400" y="6416675"/>
            <a:ext cx="2133600" cy="365125"/>
          </a:xfrm>
        </p:spPr>
        <p:txBody>
          <a:bodyPr/>
          <a:lstStyle>
            <a:lvl1pPr>
              <a:defRPr/>
            </a:lvl1pPr>
          </a:lstStyle>
          <a:p>
            <a:pPr>
              <a:defRPr/>
            </a:pPr>
            <a:fld id="{326796C2-6A05-4088-94A3-466BC33E5B5F}"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4" name="Picture 6" descr="inner_left.jpg"/>
          <p:cNvPicPr>
            <a:picLocks noChangeAspect="1"/>
          </p:cNvPicPr>
          <p:nvPr userDrawn="1"/>
        </p:nvPicPr>
        <p:blipFill>
          <a:blip r:embed="rId2" cstate="print"/>
          <a:srcRect/>
          <a:stretch>
            <a:fillRect/>
          </a:stretch>
        </p:blipFill>
        <p:spPr bwMode="auto">
          <a:xfrm>
            <a:off x="0" y="1219200"/>
            <a:ext cx="409575" cy="1866900"/>
          </a:xfrm>
          <a:prstGeom prst="rect">
            <a:avLst/>
          </a:prstGeom>
          <a:noFill/>
          <a:ln w="9525">
            <a:noFill/>
            <a:miter lim="800000"/>
            <a:headEnd/>
            <a:tailEnd/>
          </a:ln>
        </p:spPr>
      </p:pic>
      <p:pic>
        <p:nvPicPr>
          <p:cNvPr id="5" name="Picture 7" descr="inner_top.jpg"/>
          <p:cNvPicPr>
            <a:picLocks/>
          </p:cNvPicPr>
          <p:nvPr userDrawn="1"/>
        </p:nvPicPr>
        <p:blipFill>
          <a:blip r:embed="rId3" cstate="print"/>
          <a:srcRect/>
          <a:stretch>
            <a:fillRect/>
          </a:stretch>
        </p:blipFill>
        <p:spPr bwMode="auto">
          <a:xfrm>
            <a:off x="762000" y="762000"/>
            <a:ext cx="7864475" cy="63500"/>
          </a:xfrm>
          <a:prstGeom prst="rect">
            <a:avLst/>
          </a:prstGeom>
          <a:noFill/>
          <a:ln w="9525">
            <a:noFill/>
            <a:miter lim="800000"/>
            <a:headEnd/>
            <a:tailEnd/>
          </a:ln>
        </p:spPr>
      </p:pic>
      <p:pic>
        <p:nvPicPr>
          <p:cNvPr id="6" name="Picture 8" descr="inner_top.jpg"/>
          <p:cNvPicPr>
            <a:picLocks/>
          </p:cNvPicPr>
          <p:nvPr userDrawn="1"/>
        </p:nvPicPr>
        <p:blipFill>
          <a:blip r:embed="rId3" cstate="print"/>
          <a:srcRect/>
          <a:stretch>
            <a:fillRect/>
          </a:stretch>
        </p:blipFill>
        <p:spPr bwMode="auto">
          <a:xfrm>
            <a:off x="763588" y="6565900"/>
            <a:ext cx="7224712" cy="63500"/>
          </a:xfrm>
          <a:prstGeom prst="rect">
            <a:avLst/>
          </a:prstGeom>
          <a:noFill/>
          <a:ln w="9525">
            <a:noFill/>
            <a:miter lim="800000"/>
            <a:headEnd/>
            <a:tailEnd/>
          </a:ln>
        </p:spPr>
      </p:pic>
      <p:sp>
        <p:nvSpPr>
          <p:cNvPr id="7" name="TextBox 6"/>
          <p:cNvSpPr txBox="1">
            <a:spLocks noChangeArrowheads="1"/>
          </p:cNvSpPr>
          <p:nvPr userDrawn="1"/>
        </p:nvSpPr>
        <p:spPr bwMode="auto">
          <a:xfrm>
            <a:off x="8001000" y="6477000"/>
            <a:ext cx="533400" cy="276225"/>
          </a:xfrm>
          <a:prstGeom prst="rect">
            <a:avLst/>
          </a:prstGeom>
          <a:noFill/>
          <a:ln w="9525">
            <a:noFill/>
            <a:miter lim="800000"/>
            <a:headEnd/>
            <a:tailEnd/>
          </a:ln>
        </p:spPr>
        <p:txBody>
          <a:bodyPr>
            <a:spAutoFit/>
          </a:bodyPr>
          <a:lstStyle/>
          <a:p>
            <a:pPr>
              <a:defRPr/>
            </a:pPr>
            <a:r>
              <a:rPr lang="en-US" sz="1200" b="1" dirty="0">
                <a:latin typeface="Calibri" pitchFamily="34" charset="0"/>
              </a:rPr>
              <a:t>Page</a:t>
            </a:r>
          </a:p>
        </p:txBody>
      </p:sp>
      <p:sp>
        <p:nvSpPr>
          <p:cNvPr id="15" name="Title 1"/>
          <p:cNvSpPr>
            <a:spLocks noGrp="1"/>
          </p:cNvSpPr>
          <p:nvPr>
            <p:ph type="title"/>
          </p:nvPr>
        </p:nvSpPr>
        <p:spPr>
          <a:xfrm>
            <a:off x="685800" y="274638"/>
            <a:ext cx="8001000" cy="639762"/>
          </a:xfrm>
        </p:spPr>
        <p:txBody>
          <a:bodyPr>
            <a:normAutofit/>
          </a:bodyPr>
          <a:lstStyle>
            <a:lvl1pPr marL="0" algn="l" defTabSz="914400" rtl="0" eaLnBrk="1" latinLnBrk="0" hangingPunct="1">
              <a:defRPr lang="en-US" sz="2400" kern="1200" dirty="0" smtClean="0">
                <a:solidFill>
                  <a:srgbClr val="BF9D25"/>
                </a:solidFill>
                <a:latin typeface="Arial" pitchFamily="34" charset="0"/>
                <a:ea typeface="+mn-ea"/>
                <a:cs typeface="Arial" pitchFamily="34" charset="0"/>
              </a:defRPr>
            </a:lvl1pPr>
          </a:lstStyle>
          <a:p>
            <a:r>
              <a:rPr lang="en-US" dirty="0" smtClean="0"/>
              <a:t>Click to edit Master title style</a:t>
            </a:r>
            <a:endParaRPr lang="en-US" dirty="0"/>
          </a:p>
        </p:txBody>
      </p:sp>
      <p:sp>
        <p:nvSpPr>
          <p:cNvPr id="21" name="Content Placeholder 2"/>
          <p:cNvSpPr>
            <a:spLocks noGrp="1"/>
          </p:cNvSpPr>
          <p:nvPr>
            <p:ph idx="1"/>
          </p:nvPr>
        </p:nvSpPr>
        <p:spPr>
          <a:xfrm>
            <a:off x="685800" y="1143000"/>
            <a:ext cx="8001000" cy="4525963"/>
          </a:xfrm>
        </p:spPr>
        <p:txBody>
          <a:bodyPr/>
          <a:lstStyle>
            <a:lvl1pPr>
              <a:buNone/>
              <a:defRPr sz="1400">
                <a:solidFill>
                  <a:schemeClr val="tx1"/>
                </a:solidFill>
                <a:latin typeface="Arial" pitchFamily="34" charset="0"/>
                <a:cs typeface="Arial" pitchFamily="34" charset="0"/>
              </a:defRPr>
            </a:lvl1pPr>
            <a:lvl2pPr marL="1588" indent="-1588">
              <a:buNone/>
              <a:defRPr sz="1400">
                <a:solidFill>
                  <a:schemeClr val="tx1"/>
                </a:solidFill>
                <a:latin typeface="Arial" pitchFamily="34" charset="0"/>
                <a:cs typeface="Arial" pitchFamily="34" charset="0"/>
              </a:defRPr>
            </a:lvl2pPr>
          </a:lstStyle>
          <a:p>
            <a:pPr lvl="0"/>
            <a:r>
              <a:rPr lang="en-US" dirty="0" smtClean="0"/>
              <a:t>Click to edit Master text styles</a:t>
            </a:r>
          </a:p>
        </p:txBody>
      </p:sp>
      <p:sp>
        <p:nvSpPr>
          <p:cNvPr id="8" name="Slide Number Placeholder 5"/>
          <p:cNvSpPr>
            <a:spLocks noGrp="1"/>
          </p:cNvSpPr>
          <p:nvPr>
            <p:ph type="sldNum" sz="quarter" idx="10"/>
          </p:nvPr>
        </p:nvSpPr>
        <p:spPr>
          <a:xfrm>
            <a:off x="6629400" y="6416675"/>
            <a:ext cx="2133600" cy="365125"/>
          </a:xfrm>
        </p:spPr>
        <p:txBody>
          <a:bodyPr/>
          <a:lstStyle>
            <a:lvl1pPr>
              <a:defRPr/>
            </a:lvl1pPr>
          </a:lstStyle>
          <a:p>
            <a:pPr>
              <a:defRPr/>
            </a:pPr>
            <a:fld id="{222645A4-E335-4B13-B404-C6AE391CF4AB}"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4D5A17B2-3897-410E-B49F-45B3480D5CA6}" type="datetime1">
              <a:rPr lang="en-US"/>
              <a:pPr>
                <a:defRPr/>
              </a:pPr>
              <a:t>12/6/2011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1194BDE9-03B2-463E-9FDC-8D42E9CC35FE}"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4155" r:id="rId1"/>
    <p:sldLayoutId id="2147484156" r:id="rId2"/>
    <p:sldLayoutId id="2147484157" r:id="rId3"/>
    <p:sldLayoutId id="2147484158" r:id="rId4"/>
    <p:sldLayoutId id="2147484159" r:id="rId5"/>
    <p:sldLayoutId id="2147484160" r:id="rId6"/>
    <p:sldLayoutId id="2147484161" r:id="rId7"/>
    <p:sldLayoutId id="2147484162" r:id="rId8"/>
    <p:sldLayoutId id="2147484163" r:id="rId9"/>
    <p:sldLayoutId id="2147484164" r:id="rId10"/>
    <p:sldLayoutId id="2147484165"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www.tra.gov.ae/spectrum-policies-regulations.php"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mailto:hasan.sharif@tra.gov.ae"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www.tra.gov.ae/" TargetMode="Externa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ctrTitle"/>
          </p:nvPr>
        </p:nvSpPr>
        <p:spPr>
          <a:xfrm>
            <a:off x="609600" y="2667000"/>
            <a:ext cx="8382000" cy="1470025"/>
          </a:xfrm>
        </p:spPr>
        <p:txBody>
          <a:bodyPr>
            <a:normAutofit/>
          </a:bodyPr>
          <a:lstStyle/>
          <a:p>
            <a:pPr eaLnBrk="1" hangingPunct="1">
              <a:defRPr/>
            </a:pPr>
            <a:r>
              <a:rPr lang="en-US" dirty="0" smtClean="0">
                <a:latin typeface="Arial" charset="0"/>
                <a:cs typeface="Arial" charset="0"/>
              </a:rPr>
              <a:t>UAE Digital TV Switchover Plan</a:t>
            </a:r>
          </a:p>
        </p:txBody>
      </p:sp>
      <p:sp>
        <p:nvSpPr>
          <p:cNvPr id="4" name="TextBox 2"/>
          <p:cNvSpPr txBox="1">
            <a:spLocks noChangeArrowheads="1"/>
          </p:cNvSpPr>
          <p:nvPr/>
        </p:nvSpPr>
        <p:spPr bwMode="auto">
          <a:xfrm>
            <a:off x="683568" y="4427820"/>
            <a:ext cx="8136904" cy="923330"/>
          </a:xfrm>
          <a:prstGeom prst="rect">
            <a:avLst/>
          </a:prstGeom>
          <a:noFill/>
          <a:ln w="9525">
            <a:noFill/>
            <a:miter lim="800000"/>
            <a:headEnd/>
            <a:tailEnd/>
          </a:ln>
        </p:spPr>
        <p:txBody>
          <a:bodyPr wrap="square">
            <a:spAutoFit/>
          </a:bodyPr>
          <a:lstStyle/>
          <a:p>
            <a:pPr algn="ctr"/>
            <a:r>
              <a:rPr lang="en-US" b="1" dirty="0" smtClean="0">
                <a:solidFill>
                  <a:srgbClr val="CC9900"/>
                </a:solidFill>
              </a:rPr>
              <a:t>By: TRA, UAE </a:t>
            </a:r>
            <a:r>
              <a:rPr lang="en-US" b="1" dirty="0" smtClean="0">
                <a:solidFill>
                  <a:schemeClr val="accent1">
                    <a:lumMod val="75000"/>
                  </a:schemeClr>
                </a:solidFill>
              </a:rPr>
              <a:t>at the ITU Regional Workshop on </a:t>
            </a:r>
          </a:p>
          <a:p>
            <a:pPr algn="ctr"/>
            <a:r>
              <a:rPr lang="en-US" b="1" dirty="0" smtClean="0">
                <a:solidFill>
                  <a:srgbClr val="CC9900"/>
                </a:solidFill>
              </a:rPr>
              <a:t>Efficiency of the Frequency Spectrum Use in the Arab Region; </a:t>
            </a:r>
          </a:p>
          <a:p>
            <a:pPr algn="ctr"/>
            <a:r>
              <a:rPr lang="en-US" b="1" dirty="0" smtClean="0">
                <a:solidFill>
                  <a:schemeClr val="accent1">
                    <a:lumMod val="75000"/>
                  </a:schemeClr>
                </a:solidFill>
              </a:rPr>
              <a:t>Amman-Jordan, 5-7 Dec. 2011</a:t>
            </a:r>
            <a:endParaRPr lang="en-US" b="1" dirty="0">
              <a:solidFill>
                <a:schemeClr val="accent1">
                  <a:lumMod val="75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Coverage Planning</a:t>
            </a:r>
            <a:endParaRPr lang="en-GB" dirty="0"/>
          </a:p>
        </p:txBody>
      </p:sp>
      <p:sp>
        <p:nvSpPr>
          <p:cNvPr id="3" name="Content Placeholder 2"/>
          <p:cNvSpPr>
            <a:spLocks noGrp="1"/>
          </p:cNvSpPr>
          <p:nvPr>
            <p:ph idx="1"/>
          </p:nvPr>
        </p:nvSpPr>
        <p:spPr>
          <a:xfrm>
            <a:off x="685800" y="1143000"/>
            <a:ext cx="8001000" cy="5257800"/>
          </a:xfrm>
        </p:spPr>
        <p:txBody>
          <a:bodyPr/>
          <a:lstStyle/>
          <a:p>
            <a:pPr>
              <a:buFont typeface="Arial" pitchFamily="34" charset="0"/>
              <a:buChar char="•"/>
            </a:pPr>
            <a:r>
              <a:rPr lang="en-GB" sz="2000" dirty="0" smtClean="0">
                <a:latin typeface="+mn-lt"/>
              </a:rPr>
              <a:t>Study on coverage through existing sites showed 70-80</a:t>
            </a:r>
            <a:r>
              <a:rPr lang="en-GB" sz="2000" dirty="0">
                <a:latin typeface="+mn-lt"/>
              </a:rPr>
              <a:t>% </a:t>
            </a:r>
            <a:r>
              <a:rPr lang="en-GB" sz="2000" dirty="0" smtClean="0">
                <a:latin typeface="+mn-lt"/>
              </a:rPr>
              <a:t>of total </a:t>
            </a:r>
            <a:r>
              <a:rPr lang="en-GB" sz="2000" dirty="0">
                <a:latin typeface="+mn-lt"/>
              </a:rPr>
              <a:t>pop. coverage is achievable using available main sites with </a:t>
            </a:r>
            <a:r>
              <a:rPr lang="en-GB" sz="2000" dirty="0" smtClean="0">
                <a:latin typeface="+mn-lt"/>
              </a:rPr>
              <a:t>the selected frequencies </a:t>
            </a:r>
          </a:p>
          <a:p>
            <a:pPr>
              <a:buFont typeface="Arial" pitchFamily="34" charset="0"/>
              <a:buChar char="•"/>
            </a:pPr>
            <a:r>
              <a:rPr lang="en-GB" sz="2000" dirty="0" smtClean="0">
                <a:latin typeface="+mn-lt"/>
              </a:rPr>
              <a:t>Coverage </a:t>
            </a:r>
            <a:r>
              <a:rPr lang="en-GB" sz="2000" dirty="0">
                <a:latin typeface="+mn-lt"/>
              </a:rPr>
              <a:t>is less in some Emirates (primarily Abu Dhabi, </a:t>
            </a:r>
            <a:r>
              <a:rPr lang="en-GB" sz="2000" dirty="0" err="1">
                <a:latin typeface="+mn-lt"/>
              </a:rPr>
              <a:t>Sharjah</a:t>
            </a:r>
            <a:r>
              <a:rPr lang="en-GB" sz="2000" dirty="0">
                <a:latin typeface="+mn-lt"/>
              </a:rPr>
              <a:t> and Fujairah) due to insufficient main sites having an assignment for the selected frequencies within the GE-06 Plan </a:t>
            </a:r>
          </a:p>
          <a:p>
            <a:pPr>
              <a:buFont typeface="Arial" pitchFamily="34" charset="0"/>
              <a:buChar char="•"/>
            </a:pPr>
            <a:r>
              <a:rPr lang="en-GB" sz="2000" dirty="0" smtClean="0">
                <a:latin typeface="+mn-lt"/>
              </a:rPr>
              <a:t>However other </a:t>
            </a:r>
            <a:r>
              <a:rPr lang="en-GB" sz="2000" dirty="0">
                <a:latin typeface="+mn-lt"/>
              </a:rPr>
              <a:t>frequencies are available at sites within those Emirates, and these could be used to complete coverage </a:t>
            </a:r>
          </a:p>
          <a:p>
            <a:pPr>
              <a:buFont typeface="Arial" pitchFamily="34" charset="0"/>
              <a:buChar char="•"/>
            </a:pPr>
            <a:r>
              <a:rPr lang="en-GB" sz="2000" dirty="0">
                <a:latin typeface="+mn-lt"/>
              </a:rPr>
              <a:t>Alternatively, broadcasters can in-fill coverage using repeater sites (not included in our analysis)</a:t>
            </a:r>
          </a:p>
          <a:p>
            <a:pPr>
              <a:buFont typeface="Arial" pitchFamily="34" charset="0"/>
              <a:buChar char="•"/>
            </a:pPr>
            <a:endParaRPr lang="en-GB" sz="2000" dirty="0" smtClean="0">
              <a:latin typeface="+mn-lt"/>
            </a:endParaRPr>
          </a:p>
          <a:p>
            <a:pPr>
              <a:buFont typeface="Arial" pitchFamily="34" charset="0"/>
              <a:buChar char="•"/>
            </a:pPr>
            <a:endParaRPr lang="en-GB" sz="2000" dirty="0">
              <a:latin typeface="+mn-lt"/>
            </a:endParaRPr>
          </a:p>
          <a:p>
            <a:pPr>
              <a:buFont typeface="Arial" pitchFamily="34" charset="0"/>
              <a:buChar char="•"/>
            </a:pPr>
            <a:endParaRPr lang="en-GB" sz="2000" dirty="0" smtClean="0">
              <a:latin typeface="+mn-lt"/>
            </a:endParaRPr>
          </a:p>
          <a:p>
            <a:pPr>
              <a:buFont typeface="Arial" pitchFamily="34" charset="0"/>
              <a:buChar char="•"/>
            </a:pPr>
            <a:endParaRPr lang="en-GB" sz="2000" dirty="0">
              <a:latin typeface="+mn-lt"/>
            </a:endParaRPr>
          </a:p>
          <a:p>
            <a:pPr>
              <a:buFont typeface="Arial" pitchFamily="34" charset="0"/>
              <a:buChar char="•"/>
            </a:pPr>
            <a:endParaRPr lang="en-GB" sz="2000" dirty="0" smtClean="0">
              <a:latin typeface="+mn-lt"/>
            </a:endParaRPr>
          </a:p>
          <a:p>
            <a:pPr>
              <a:buFont typeface="Arial" pitchFamily="34" charset="0"/>
              <a:buChar char="•"/>
            </a:pPr>
            <a:endParaRPr lang="en-GB" sz="2000" dirty="0">
              <a:latin typeface="+mn-lt"/>
            </a:endParaRPr>
          </a:p>
          <a:p>
            <a:pPr>
              <a:buFont typeface="Arial" pitchFamily="34" charset="0"/>
              <a:buChar char="•"/>
            </a:pPr>
            <a:endParaRPr lang="en-GB" sz="2000" dirty="0" smtClean="0">
              <a:latin typeface="+mn-lt"/>
            </a:endParaRPr>
          </a:p>
          <a:p>
            <a:pPr>
              <a:buFont typeface="Arial" pitchFamily="34" charset="0"/>
              <a:buChar char="•"/>
            </a:pPr>
            <a:endParaRPr lang="en-GB" sz="2000" dirty="0">
              <a:latin typeface="+mn-lt"/>
            </a:endParaRPr>
          </a:p>
        </p:txBody>
      </p:sp>
      <p:sp>
        <p:nvSpPr>
          <p:cNvPr id="4" name="Slide Number Placeholder 3"/>
          <p:cNvSpPr>
            <a:spLocks noGrp="1"/>
          </p:cNvSpPr>
          <p:nvPr>
            <p:ph type="sldNum" sz="quarter" idx="10"/>
          </p:nvPr>
        </p:nvSpPr>
        <p:spPr/>
        <p:txBody>
          <a:bodyPr/>
          <a:lstStyle/>
          <a:p>
            <a:pPr>
              <a:defRPr/>
            </a:pPr>
            <a:fld id="{E01005B1-D206-4456-908C-53C00E502A07}" type="slidenum">
              <a:rPr lang="en-US" smtClean="0"/>
              <a:pPr>
                <a:defRPr/>
              </a:pPr>
              <a:t>10</a:t>
            </a:fld>
            <a:endParaRPr lang="en-US" dirty="0"/>
          </a:p>
        </p:txBody>
      </p:sp>
    </p:spTree>
    <p:extLst>
      <p:ext uri="{BB962C8B-B14F-4D97-AF65-F5344CB8AC3E}">
        <p14:creationId xmlns:p14="http://schemas.microsoft.com/office/powerpoint/2010/main" val="13290911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Approaches to licensing</a:t>
            </a:r>
            <a:endParaRPr lang="en-GB" dirty="0"/>
          </a:p>
        </p:txBody>
      </p:sp>
      <p:sp>
        <p:nvSpPr>
          <p:cNvPr id="3" name="Content Placeholder 2"/>
          <p:cNvSpPr>
            <a:spLocks noGrp="1"/>
          </p:cNvSpPr>
          <p:nvPr>
            <p:ph idx="1"/>
          </p:nvPr>
        </p:nvSpPr>
        <p:spPr>
          <a:xfrm>
            <a:off x="685800" y="1143000"/>
            <a:ext cx="8001000" cy="5257800"/>
          </a:xfrm>
        </p:spPr>
        <p:txBody>
          <a:bodyPr/>
          <a:lstStyle/>
          <a:p>
            <a:pPr>
              <a:spcAft>
                <a:spcPts val="600"/>
              </a:spcAft>
            </a:pPr>
            <a:r>
              <a:rPr lang="en-GB" sz="2000" dirty="0" smtClean="0">
                <a:latin typeface="+mn-lt"/>
              </a:rPr>
              <a:t>There </a:t>
            </a:r>
            <a:r>
              <a:rPr lang="en-GB" sz="2000" dirty="0">
                <a:latin typeface="+mn-lt"/>
              </a:rPr>
              <a:t>are three levels of licensing that can be considered for DTT:</a:t>
            </a:r>
          </a:p>
          <a:p>
            <a:pPr marL="342900" lvl="1" indent="-252413">
              <a:spcBef>
                <a:spcPts val="0"/>
              </a:spcBef>
              <a:spcAft>
                <a:spcPts val="300"/>
              </a:spcAft>
              <a:buFont typeface="Arial" pitchFamily="34" charset="0"/>
              <a:buChar char="•"/>
            </a:pPr>
            <a:r>
              <a:rPr lang="en-GB" sz="2000" dirty="0">
                <a:latin typeface="+mn-lt"/>
              </a:rPr>
              <a:t>Digital channels (i.e. bits in a MUX)</a:t>
            </a:r>
          </a:p>
          <a:p>
            <a:pPr marL="342900" lvl="1" indent="-252413">
              <a:spcBef>
                <a:spcPts val="0"/>
              </a:spcBef>
              <a:spcAft>
                <a:spcPts val="300"/>
              </a:spcAft>
              <a:buFont typeface="Arial" pitchFamily="34" charset="0"/>
              <a:buChar char="•"/>
            </a:pPr>
            <a:r>
              <a:rPr lang="en-GB" sz="2000" dirty="0">
                <a:latin typeface="+mn-lt"/>
              </a:rPr>
              <a:t>MUX (i.e. spectrum)</a:t>
            </a:r>
          </a:p>
          <a:p>
            <a:pPr marL="342900" lvl="1" indent="-252413">
              <a:spcBef>
                <a:spcPts val="0"/>
              </a:spcBef>
              <a:spcAft>
                <a:spcPts val="300"/>
              </a:spcAft>
              <a:buFont typeface="Arial" pitchFamily="34" charset="0"/>
              <a:buChar char="•"/>
            </a:pPr>
            <a:r>
              <a:rPr lang="en-GB" sz="2000" dirty="0">
                <a:latin typeface="+mn-lt"/>
              </a:rPr>
              <a:t>Transmission (i.e. transmission sites)</a:t>
            </a:r>
          </a:p>
          <a:p>
            <a:pPr marL="0" indent="0">
              <a:spcAft>
                <a:spcPts val="600"/>
              </a:spcAft>
            </a:pPr>
            <a:r>
              <a:rPr lang="en-GB" sz="2400" b="1" dirty="0">
                <a:solidFill>
                  <a:schemeClr val="accent1">
                    <a:lumMod val="75000"/>
                  </a:schemeClr>
                </a:solidFill>
                <a:latin typeface="+mn-lt"/>
              </a:rPr>
              <a:t>International experience suggests there are two approaches that can be used:</a:t>
            </a:r>
          </a:p>
          <a:p>
            <a:pPr lvl="1">
              <a:spcAft>
                <a:spcPts val="600"/>
              </a:spcAft>
            </a:pPr>
            <a:r>
              <a:rPr lang="en-GB" sz="2000" b="1" dirty="0">
                <a:solidFill>
                  <a:schemeClr val="accent1">
                    <a:lumMod val="75000"/>
                  </a:schemeClr>
                </a:solidFill>
                <a:latin typeface="+mn-lt"/>
              </a:rPr>
              <a:t>Combined licensing </a:t>
            </a:r>
            <a:r>
              <a:rPr lang="en-GB" sz="2000" dirty="0">
                <a:latin typeface="+mn-lt"/>
              </a:rPr>
              <a:t>– broadcasters are licensed to provide programme services and to establish and operate the MUXs to deliver those services. Under this option, broadcast and transmission licences are assigned to individual broadcasters</a:t>
            </a:r>
          </a:p>
          <a:p>
            <a:pPr lvl="1">
              <a:spcAft>
                <a:spcPts val="600"/>
              </a:spcAft>
            </a:pPr>
            <a:r>
              <a:rPr lang="en-GB" sz="2000" b="1" dirty="0">
                <a:solidFill>
                  <a:schemeClr val="accent1">
                    <a:lumMod val="75000"/>
                  </a:schemeClr>
                </a:solidFill>
                <a:latin typeface="+mn-lt"/>
              </a:rPr>
              <a:t>Separate licensing </a:t>
            </a:r>
            <a:r>
              <a:rPr lang="en-GB" sz="2000" dirty="0">
                <a:latin typeface="+mn-lt"/>
              </a:rPr>
              <a:t>– one or more MUX operators are established and licensed to operate the DTT network, leasing capacity to broadcasters. Under this option, DTT frequencies would be assigned to the MUX operator(s), and broadcasters would be allocated a broadcasting licence</a:t>
            </a:r>
          </a:p>
          <a:p>
            <a:pPr>
              <a:buFont typeface="Arial" pitchFamily="34" charset="0"/>
              <a:buChar char="•"/>
            </a:pPr>
            <a:endParaRPr lang="en-GB" sz="2000" dirty="0" smtClean="0">
              <a:latin typeface="+mn-lt"/>
            </a:endParaRPr>
          </a:p>
          <a:p>
            <a:pPr>
              <a:buFont typeface="Arial" pitchFamily="34" charset="0"/>
              <a:buChar char="•"/>
            </a:pPr>
            <a:endParaRPr lang="en-GB" sz="2000" dirty="0">
              <a:latin typeface="+mn-lt"/>
            </a:endParaRPr>
          </a:p>
          <a:p>
            <a:pPr>
              <a:buFont typeface="Arial" pitchFamily="34" charset="0"/>
              <a:buChar char="•"/>
            </a:pPr>
            <a:endParaRPr lang="en-GB" sz="2000" dirty="0" smtClean="0">
              <a:latin typeface="+mn-lt"/>
            </a:endParaRPr>
          </a:p>
          <a:p>
            <a:pPr>
              <a:buFont typeface="Arial" pitchFamily="34" charset="0"/>
              <a:buChar char="•"/>
            </a:pPr>
            <a:endParaRPr lang="en-GB" sz="2000" dirty="0">
              <a:latin typeface="+mn-lt"/>
            </a:endParaRPr>
          </a:p>
          <a:p>
            <a:pPr>
              <a:buFont typeface="Arial" pitchFamily="34" charset="0"/>
              <a:buChar char="•"/>
            </a:pPr>
            <a:endParaRPr lang="en-GB" sz="2000" dirty="0" smtClean="0">
              <a:latin typeface="+mn-lt"/>
            </a:endParaRPr>
          </a:p>
          <a:p>
            <a:pPr>
              <a:buFont typeface="Arial" pitchFamily="34" charset="0"/>
              <a:buChar char="•"/>
            </a:pPr>
            <a:endParaRPr lang="en-GB" sz="2000" dirty="0">
              <a:latin typeface="+mn-lt"/>
            </a:endParaRPr>
          </a:p>
          <a:p>
            <a:pPr>
              <a:buFont typeface="Arial" pitchFamily="34" charset="0"/>
              <a:buChar char="•"/>
            </a:pPr>
            <a:endParaRPr lang="en-GB" sz="2000" dirty="0" smtClean="0">
              <a:latin typeface="+mn-lt"/>
            </a:endParaRPr>
          </a:p>
          <a:p>
            <a:pPr>
              <a:buFont typeface="Arial" pitchFamily="34" charset="0"/>
              <a:buChar char="•"/>
            </a:pPr>
            <a:endParaRPr lang="en-GB" sz="2000" dirty="0">
              <a:latin typeface="+mn-lt"/>
            </a:endParaRPr>
          </a:p>
        </p:txBody>
      </p:sp>
      <p:sp>
        <p:nvSpPr>
          <p:cNvPr id="4" name="Slide Number Placeholder 3"/>
          <p:cNvSpPr>
            <a:spLocks noGrp="1"/>
          </p:cNvSpPr>
          <p:nvPr>
            <p:ph type="sldNum" sz="quarter" idx="10"/>
          </p:nvPr>
        </p:nvSpPr>
        <p:spPr/>
        <p:txBody>
          <a:bodyPr/>
          <a:lstStyle/>
          <a:p>
            <a:pPr>
              <a:defRPr/>
            </a:pPr>
            <a:fld id="{E01005B1-D206-4456-908C-53C00E502A07}" type="slidenum">
              <a:rPr lang="en-US" smtClean="0"/>
              <a:pPr>
                <a:defRPr/>
              </a:pPr>
              <a:t>11</a:t>
            </a:fld>
            <a:endParaRPr lang="en-US" dirty="0"/>
          </a:p>
        </p:txBody>
      </p:sp>
    </p:spTree>
    <p:extLst>
      <p:ext uri="{BB962C8B-B14F-4D97-AF65-F5344CB8AC3E}">
        <p14:creationId xmlns:p14="http://schemas.microsoft.com/office/powerpoint/2010/main" val="36197228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Pros &amp; Cons to the Approaches to licensing</a:t>
            </a:r>
            <a:endParaRPr lang="en-GB" dirty="0"/>
          </a:p>
        </p:txBody>
      </p:sp>
      <p:sp>
        <p:nvSpPr>
          <p:cNvPr id="4" name="Slide Number Placeholder 3"/>
          <p:cNvSpPr>
            <a:spLocks noGrp="1"/>
          </p:cNvSpPr>
          <p:nvPr>
            <p:ph type="sldNum" sz="quarter" idx="10"/>
          </p:nvPr>
        </p:nvSpPr>
        <p:spPr/>
        <p:txBody>
          <a:bodyPr/>
          <a:lstStyle/>
          <a:p>
            <a:pPr>
              <a:defRPr/>
            </a:pPr>
            <a:fld id="{E01005B1-D206-4456-908C-53C00E502A07}" type="slidenum">
              <a:rPr lang="en-US" smtClean="0"/>
              <a:pPr>
                <a:defRPr/>
              </a:pPr>
              <a:t>12</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5265761"/>
              </p:ext>
            </p:extLst>
          </p:nvPr>
        </p:nvGraphicFramePr>
        <p:xfrm>
          <a:off x="762000" y="1097280"/>
          <a:ext cx="7924799" cy="4541520"/>
        </p:xfrm>
        <a:graphic>
          <a:graphicData uri="http://schemas.openxmlformats.org/drawingml/2006/table">
            <a:tbl>
              <a:tblPr firstRow="1" bandRow="1">
                <a:tableStyleId>{5C22544A-7EE6-4342-B048-85BDC9FD1C3A}</a:tableStyleId>
              </a:tblPr>
              <a:tblGrid>
                <a:gridCol w="1295400"/>
                <a:gridCol w="2537770"/>
                <a:gridCol w="4091629"/>
              </a:tblGrid>
              <a:tr h="270520">
                <a:tc>
                  <a:txBody>
                    <a:bodyPr/>
                    <a:lstStyle/>
                    <a:p>
                      <a:pPr algn="ctr"/>
                      <a:r>
                        <a:rPr lang="en-GB" sz="2000" b="1" i="0" dirty="0" smtClean="0">
                          <a:solidFill>
                            <a:schemeClr val="bg1"/>
                          </a:solidFill>
                          <a:latin typeface="+mn-lt"/>
                        </a:rPr>
                        <a:t>Approach</a:t>
                      </a:r>
                      <a:endParaRPr lang="en-GB" sz="2000" b="1" i="0" dirty="0">
                        <a:solidFill>
                          <a:schemeClr val="bg1"/>
                        </a:solidFill>
                        <a:latin typeface="+mn-lt"/>
                      </a:endParaRPr>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50000"/>
                      </a:schemeClr>
                    </a:solidFill>
                  </a:tcPr>
                </a:tc>
                <a:tc>
                  <a:txBody>
                    <a:bodyPr/>
                    <a:lstStyle/>
                    <a:p>
                      <a:pPr algn="ctr"/>
                      <a:r>
                        <a:rPr lang="en-GB" sz="2000" b="1" i="0" dirty="0" smtClean="0">
                          <a:solidFill>
                            <a:schemeClr val="bg1"/>
                          </a:solidFill>
                          <a:latin typeface="+mn-lt"/>
                        </a:rPr>
                        <a:t>Pros</a:t>
                      </a:r>
                      <a:endParaRPr lang="en-GB" sz="2000" b="1" i="0" dirty="0">
                        <a:solidFill>
                          <a:schemeClr val="bg1"/>
                        </a:solidFill>
                        <a:latin typeface="+mn-lt"/>
                      </a:endParaRPr>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50000"/>
                      </a:schemeClr>
                    </a:solidFill>
                  </a:tcPr>
                </a:tc>
                <a:tc>
                  <a:txBody>
                    <a:bodyPr/>
                    <a:lstStyle/>
                    <a:p>
                      <a:pPr algn="ctr"/>
                      <a:r>
                        <a:rPr lang="en-GB" sz="2000" b="1" i="0" dirty="0" smtClean="0">
                          <a:solidFill>
                            <a:schemeClr val="bg1"/>
                          </a:solidFill>
                          <a:latin typeface="+mn-lt"/>
                        </a:rPr>
                        <a:t>Cons</a:t>
                      </a:r>
                      <a:endParaRPr lang="en-GB" sz="2000" b="1" i="0" dirty="0">
                        <a:solidFill>
                          <a:schemeClr val="bg1"/>
                        </a:solidFill>
                        <a:latin typeface="+mn-lt"/>
                      </a:endParaRPr>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50000"/>
                      </a:schemeClr>
                    </a:solidFill>
                  </a:tcPr>
                </a:tc>
              </a:tr>
              <a:tr h="731520">
                <a:tc>
                  <a:txBody>
                    <a:bodyPr/>
                    <a:lstStyle/>
                    <a:p>
                      <a:r>
                        <a:rPr lang="en-GB" sz="2000" b="1" dirty="0" smtClean="0">
                          <a:solidFill>
                            <a:schemeClr val="accent1">
                              <a:lumMod val="75000"/>
                            </a:schemeClr>
                          </a:solidFill>
                          <a:latin typeface="+mn-lt"/>
                        </a:rPr>
                        <a:t>Separate licensing</a:t>
                      </a:r>
                      <a:endParaRPr lang="en-GB" sz="2000" b="1" dirty="0">
                        <a:solidFill>
                          <a:schemeClr val="accent1">
                            <a:lumMod val="75000"/>
                          </a:schemeClr>
                        </a:solidFill>
                        <a:latin typeface="+mn-lt"/>
                      </a:endParaRPr>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GB" sz="2000" dirty="0" smtClean="0">
                          <a:solidFill>
                            <a:srgbClr val="000000"/>
                          </a:solidFill>
                          <a:latin typeface="+mn-lt"/>
                        </a:rPr>
                        <a:t>A MUX</a:t>
                      </a:r>
                      <a:r>
                        <a:rPr lang="en-GB" sz="2000" baseline="0" dirty="0" smtClean="0">
                          <a:solidFill>
                            <a:srgbClr val="000000"/>
                          </a:solidFill>
                          <a:latin typeface="+mn-lt"/>
                        </a:rPr>
                        <a:t> operator would be independent from existing broadcasters and would allocate capacity on commercial terms</a:t>
                      </a:r>
                      <a:endParaRPr lang="en-GB" sz="2000" dirty="0">
                        <a:solidFill>
                          <a:srgbClr val="000000"/>
                        </a:solidFill>
                        <a:latin typeface="+mn-lt"/>
                      </a:endParaRPr>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GB" sz="2000" dirty="0" smtClean="0">
                          <a:solidFill>
                            <a:srgbClr val="000000"/>
                          </a:solidFill>
                          <a:latin typeface="+mn-lt"/>
                        </a:rPr>
                        <a:t>Independent</a:t>
                      </a:r>
                      <a:r>
                        <a:rPr lang="en-GB" sz="2000" baseline="0" dirty="0" smtClean="0">
                          <a:solidFill>
                            <a:srgbClr val="000000"/>
                          </a:solidFill>
                          <a:latin typeface="+mn-lt"/>
                        </a:rPr>
                        <a:t> operator might fail to agree commercial terms with broadcasters for carriage of existing programmes, hampering development of the platform and requiring regulatory intervention</a:t>
                      </a:r>
                      <a:endParaRPr lang="en-GB" sz="2000" dirty="0">
                        <a:solidFill>
                          <a:srgbClr val="000000"/>
                        </a:solidFill>
                        <a:latin typeface="+mn-lt"/>
                      </a:endParaRPr>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317500">
                <a:tc>
                  <a:txBody>
                    <a:bodyPr/>
                    <a:lstStyle/>
                    <a:p>
                      <a:r>
                        <a:rPr lang="en-GB" sz="2000" b="1" dirty="0" smtClean="0">
                          <a:solidFill>
                            <a:schemeClr val="accent1">
                              <a:lumMod val="75000"/>
                            </a:schemeClr>
                          </a:solidFill>
                          <a:latin typeface="+mn-lt"/>
                        </a:rPr>
                        <a:t>Combined</a:t>
                      </a:r>
                      <a:r>
                        <a:rPr lang="en-GB" sz="2000" b="1" baseline="0" dirty="0" smtClean="0">
                          <a:solidFill>
                            <a:schemeClr val="accent1">
                              <a:lumMod val="75000"/>
                            </a:schemeClr>
                          </a:solidFill>
                          <a:latin typeface="+mn-lt"/>
                        </a:rPr>
                        <a:t> licensing</a:t>
                      </a:r>
                      <a:endParaRPr lang="en-GB" sz="2000" b="1" dirty="0">
                        <a:solidFill>
                          <a:schemeClr val="accent1">
                            <a:lumMod val="75000"/>
                          </a:schemeClr>
                        </a:solidFill>
                        <a:latin typeface="+mn-lt"/>
                      </a:endParaRPr>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GB" sz="2000" dirty="0" smtClean="0">
                          <a:solidFill>
                            <a:srgbClr val="000000"/>
                          </a:solidFill>
                          <a:latin typeface="+mn-lt"/>
                        </a:rPr>
                        <a:t>Existing</a:t>
                      </a:r>
                      <a:r>
                        <a:rPr lang="en-GB" sz="2000" baseline="0" dirty="0" smtClean="0">
                          <a:solidFill>
                            <a:srgbClr val="000000"/>
                          </a:solidFill>
                          <a:latin typeface="+mn-lt"/>
                        </a:rPr>
                        <a:t> broadcasters are best placed to define infrastructure roll-out requirements based on their own business case</a:t>
                      </a:r>
                      <a:endParaRPr lang="en-GB" sz="2000" dirty="0">
                        <a:solidFill>
                          <a:srgbClr val="000000"/>
                        </a:solidFill>
                        <a:latin typeface="+mn-lt"/>
                      </a:endParaRPr>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r>
                        <a:rPr lang="en-GB" sz="2000" dirty="0" smtClean="0">
                          <a:solidFill>
                            <a:srgbClr val="000000"/>
                          </a:solidFill>
                          <a:latin typeface="+mn-lt"/>
                        </a:rPr>
                        <a:t>Possible</a:t>
                      </a:r>
                      <a:r>
                        <a:rPr lang="en-GB" sz="2000" baseline="0" dirty="0" smtClean="0">
                          <a:solidFill>
                            <a:srgbClr val="000000"/>
                          </a:solidFill>
                          <a:latin typeface="+mn-lt"/>
                        </a:rPr>
                        <a:t> risk of d</a:t>
                      </a:r>
                      <a:r>
                        <a:rPr lang="en-GB" sz="2000" dirty="0" smtClean="0">
                          <a:solidFill>
                            <a:srgbClr val="000000"/>
                          </a:solidFill>
                          <a:latin typeface="+mn-lt"/>
                        </a:rPr>
                        <a:t>uplication of infrastructure</a:t>
                      </a:r>
                      <a:r>
                        <a:rPr lang="en-GB" sz="2000" baseline="0" dirty="0" smtClean="0">
                          <a:solidFill>
                            <a:srgbClr val="000000"/>
                          </a:solidFill>
                          <a:latin typeface="+mn-lt"/>
                        </a:rPr>
                        <a:t> (unless broadcasters enter into commercial sharing arrangements) and/or over-investment in infrastructure, hampering content investment</a:t>
                      </a:r>
                      <a:endParaRPr lang="en-GB" sz="2000" dirty="0">
                        <a:solidFill>
                          <a:srgbClr val="000000"/>
                        </a:solidFill>
                        <a:latin typeface="+mn-lt"/>
                      </a:endParaRPr>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33960543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Technology issues</a:t>
            </a:r>
            <a:endParaRPr lang="en-GB" dirty="0"/>
          </a:p>
        </p:txBody>
      </p:sp>
      <p:sp>
        <p:nvSpPr>
          <p:cNvPr id="3" name="Content Placeholder 2"/>
          <p:cNvSpPr>
            <a:spLocks noGrp="1"/>
          </p:cNvSpPr>
          <p:nvPr>
            <p:ph idx="1"/>
          </p:nvPr>
        </p:nvSpPr>
        <p:spPr>
          <a:xfrm>
            <a:off x="685800" y="1143000"/>
            <a:ext cx="7924800" cy="5257800"/>
          </a:xfrm>
        </p:spPr>
        <p:txBody>
          <a:bodyPr/>
          <a:lstStyle/>
          <a:p>
            <a:pPr>
              <a:buFont typeface="Arial" pitchFamily="34" charset="0"/>
              <a:buChar char="•"/>
            </a:pPr>
            <a:r>
              <a:rPr lang="en-GB" sz="2000" b="1" dirty="0" smtClean="0">
                <a:solidFill>
                  <a:srgbClr val="FF0000"/>
                </a:solidFill>
                <a:latin typeface="+mn-lt"/>
              </a:rPr>
              <a:t>Issues:</a:t>
            </a:r>
            <a:r>
              <a:rPr lang="en-GB" sz="2000" b="1" dirty="0" smtClean="0">
                <a:latin typeface="+mn-lt"/>
              </a:rPr>
              <a:t> </a:t>
            </a:r>
            <a:r>
              <a:rPr lang="en-GB" sz="2000" b="1" dirty="0" smtClean="0">
                <a:solidFill>
                  <a:schemeClr val="accent1">
                    <a:lumMod val="75000"/>
                  </a:schemeClr>
                </a:solidFill>
                <a:latin typeface="+mn-lt"/>
              </a:rPr>
              <a:t>DVB-T versus DVB-T2 </a:t>
            </a:r>
            <a:r>
              <a:rPr lang="en-GB" sz="2000" b="1" dirty="0" smtClean="0">
                <a:latin typeface="+mn-lt"/>
              </a:rPr>
              <a:t>and </a:t>
            </a:r>
            <a:r>
              <a:rPr lang="en-GB" sz="2000" b="1" dirty="0" smtClean="0">
                <a:solidFill>
                  <a:srgbClr val="00B050"/>
                </a:solidFill>
                <a:latin typeface="+mn-lt"/>
              </a:rPr>
              <a:t>MPEG-2 versus MPEG-4</a:t>
            </a:r>
          </a:p>
          <a:p>
            <a:pPr>
              <a:buFont typeface="Arial" pitchFamily="34" charset="0"/>
              <a:buChar char="•"/>
            </a:pPr>
            <a:r>
              <a:rPr lang="en-GB" sz="2000" dirty="0" smtClean="0">
                <a:latin typeface="+mn-lt"/>
              </a:rPr>
              <a:t>Use </a:t>
            </a:r>
            <a:r>
              <a:rPr lang="en-GB" sz="2000" dirty="0">
                <a:latin typeface="+mn-lt"/>
              </a:rPr>
              <a:t>of MPEG-4 with DVB-T2 </a:t>
            </a:r>
            <a:r>
              <a:rPr lang="en-GB" sz="2000" dirty="0" smtClean="0">
                <a:latin typeface="+mn-lt"/>
              </a:rPr>
              <a:t>increases </a:t>
            </a:r>
            <a:r>
              <a:rPr lang="en-GB" sz="2000" dirty="0">
                <a:latin typeface="+mn-lt"/>
              </a:rPr>
              <a:t>the number of programmes per MUX</a:t>
            </a:r>
          </a:p>
          <a:p>
            <a:pPr>
              <a:buFont typeface="Arial" pitchFamily="34" charset="0"/>
              <a:buChar char="•"/>
            </a:pPr>
            <a:r>
              <a:rPr lang="en-GB" sz="2000" dirty="0" smtClean="0">
                <a:latin typeface="+mn-lt"/>
              </a:rPr>
              <a:t>Choice </a:t>
            </a:r>
            <a:r>
              <a:rPr lang="en-GB" sz="2000" dirty="0">
                <a:latin typeface="+mn-lt"/>
              </a:rPr>
              <a:t>of </a:t>
            </a:r>
            <a:r>
              <a:rPr lang="en-GB" sz="2000" dirty="0" smtClean="0">
                <a:latin typeface="+mn-lt"/>
              </a:rPr>
              <a:t>MPEG-4 also offers better picture quality</a:t>
            </a:r>
          </a:p>
          <a:p>
            <a:pPr>
              <a:buFont typeface="Arial" pitchFamily="34" charset="0"/>
              <a:buChar char="•"/>
            </a:pPr>
            <a:r>
              <a:rPr lang="en-GB" sz="2000" dirty="0" smtClean="0"/>
              <a:t>Typical </a:t>
            </a:r>
            <a:r>
              <a:rPr lang="en-GB" sz="2000" dirty="0"/>
              <a:t>net bit rate of a DVB-T MUX is around 24 Mbit/s, DVB-T2 gives around 35 Mbit/s</a:t>
            </a:r>
            <a:endParaRPr lang="en-GB" sz="2000" dirty="0">
              <a:latin typeface="+mn-lt"/>
            </a:endParaRPr>
          </a:p>
          <a:p>
            <a:pPr marL="342900" lvl="1" indent="-342900">
              <a:buFont typeface="Arial" pitchFamily="34" charset="0"/>
              <a:buChar char="•"/>
            </a:pPr>
            <a:r>
              <a:rPr lang="en-GB" sz="2000" dirty="0" smtClean="0">
                <a:latin typeface="+mn-lt"/>
              </a:rPr>
              <a:t>Typical data requirements per channel: SD needs 3Mbps, HD needs 8Mbps</a:t>
            </a:r>
            <a:endParaRPr lang="en-GB" sz="2000" dirty="0">
              <a:latin typeface="+mn-lt"/>
            </a:endParaRPr>
          </a:p>
          <a:p>
            <a:pPr>
              <a:buFont typeface="Arial" pitchFamily="34" charset="0"/>
              <a:buChar char="•"/>
            </a:pPr>
            <a:endParaRPr lang="en-GB" sz="2000" dirty="0" smtClean="0">
              <a:latin typeface="+mn-lt"/>
            </a:endParaRPr>
          </a:p>
          <a:p>
            <a:pPr>
              <a:buFont typeface="Arial" pitchFamily="34" charset="0"/>
              <a:buChar char="•"/>
            </a:pPr>
            <a:endParaRPr lang="en-GB" sz="2000" dirty="0">
              <a:latin typeface="+mn-lt"/>
            </a:endParaRPr>
          </a:p>
          <a:p>
            <a:pPr>
              <a:buFont typeface="Arial" pitchFamily="34" charset="0"/>
              <a:buChar char="•"/>
            </a:pPr>
            <a:endParaRPr lang="en-GB" sz="2000" dirty="0" smtClean="0">
              <a:latin typeface="+mn-lt"/>
            </a:endParaRPr>
          </a:p>
          <a:p>
            <a:pPr>
              <a:buFont typeface="Arial" pitchFamily="34" charset="0"/>
              <a:buChar char="•"/>
            </a:pPr>
            <a:endParaRPr lang="en-GB" sz="2000" dirty="0">
              <a:latin typeface="+mn-lt"/>
            </a:endParaRPr>
          </a:p>
          <a:p>
            <a:pPr>
              <a:buFont typeface="Arial" pitchFamily="34" charset="0"/>
              <a:buChar char="•"/>
            </a:pPr>
            <a:endParaRPr lang="en-GB" sz="2000" dirty="0" smtClean="0">
              <a:latin typeface="+mn-lt"/>
            </a:endParaRPr>
          </a:p>
          <a:p>
            <a:pPr>
              <a:buFont typeface="Arial" pitchFamily="34" charset="0"/>
              <a:buChar char="•"/>
            </a:pPr>
            <a:endParaRPr lang="en-GB" sz="2000" dirty="0">
              <a:latin typeface="+mn-lt"/>
            </a:endParaRPr>
          </a:p>
        </p:txBody>
      </p:sp>
      <p:sp>
        <p:nvSpPr>
          <p:cNvPr id="4" name="Slide Number Placeholder 3"/>
          <p:cNvSpPr>
            <a:spLocks noGrp="1"/>
          </p:cNvSpPr>
          <p:nvPr>
            <p:ph type="sldNum" sz="quarter" idx="10"/>
          </p:nvPr>
        </p:nvSpPr>
        <p:spPr/>
        <p:txBody>
          <a:bodyPr/>
          <a:lstStyle/>
          <a:p>
            <a:pPr>
              <a:defRPr/>
            </a:pPr>
            <a:fld id="{E01005B1-D206-4456-908C-53C00E502A07}" type="slidenum">
              <a:rPr lang="en-US" smtClean="0"/>
              <a:pPr>
                <a:defRPr/>
              </a:pPr>
              <a:t>13</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2116872109"/>
              </p:ext>
            </p:extLst>
          </p:nvPr>
        </p:nvGraphicFramePr>
        <p:xfrm>
          <a:off x="1600200" y="4343400"/>
          <a:ext cx="6629399" cy="1584960"/>
        </p:xfrm>
        <a:graphic>
          <a:graphicData uri="http://schemas.openxmlformats.org/drawingml/2006/table">
            <a:tbl>
              <a:tblPr firstRow="1" bandRow="1">
                <a:tableStyleId>{5C22544A-7EE6-4342-B048-85BDC9FD1C3A}</a:tableStyleId>
              </a:tblPr>
              <a:tblGrid>
                <a:gridCol w="1378232"/>
                <a:gridCol w="1273527"/>
                <a:gridCol w="1325880"/>
                <a:gridCol w="1325880"/>
                <a:gridCol w="1325880"/>
              </a:tblGrid>
              <a:tr h="317500">
                <a:tc>
                  <a:txBody>
                    <a:bodyPr/>
                    <a:lstStyle/>
                    <a:p>
                      <a:endParaRPr lang="en-GB" sz="1200" b="0" i="1" dirty="0">
                        <a:solidFill>
                          <a:srgbClr val="000000"/>
                        </a:solidFill>
                        <a:latin typeface="Arial"/>
                      </a:endParaRPr>
                    </a:p>
                  </a:txBody>
                  <a:tcPr marL="84406" marR="84406">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2000" b="0" i="0" dirty="0" smtClean="0">
                          <a:solidFill>
                            <a:schemeClr val="bg1"/>
                          </a:solidFill>
                          <a:latin typeface="+mn-lt"/>
                        </a:rPr>
                        <a:t>DVB-T</a:t>
                      </a:r>
                      <a:endParaRPr lang="en-GB" sz="2000" b="0" i="0" dirty="0">
                        <a:solidFill>
                          <a:schemeClr val="bg1"/>
                        </a:solidFill>
                        <a:latin typeface="+mn-lt"/>
                      </a:endParaRPr>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7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2000" b="0" i="0" dirty="0" smtClean="0">
                          <a:solidFill>
                            <a:schemeClr val="bg1"/>
                          </a:solidFill>
                          <a:latin typeface="+mn-lt"/>
                        </a:rPr>
                        <a:t>DVB-T</a:t>
                      </a:r>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2000" b="0" i="0" dirty="0" smtClean="0">
                          <a:solidFill>
                            <a:schemeClr val="bg1"/>
                          </a:solidFill>
                          <a:latin typeface="+mn-lt"/>
                        </a:rPr>
                        <a:t>DVB-T</a:t>
                      </a:r>
                      <a:r>
                        <a:rPr lang="en-GB" sz="2000" b="0" i="0" dirty="0">
                          <a:solidFill>
                            <a:schemeClr val="bg1"/>
                          </a:solidFill>
                          <a:latin typeface="+mn-lt"/>
                        </a:rPr>
                        <a:t>2</a:t>
                      </a:r>
                      <a:endParaRPr lang="en-GB" sz="2000" b="0" i="0" dirty="0" smtClean="0">
                        <a:solidFill>
                          <a:schemeClr val="bg1"/>
                        </a:solidFill>
                        <a:latin typeface="+mn-lt"/>
                      </a:endParaRPr>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schemeClr>
                    </a:solidFill>
                  </a:tcPr>
                </a:tc>
                <a:tc>
                  <a:txBody>
                    <a:bodyPr/>
                    <a:lstStyle/>
                    <a:p>
                      <a:pPr algn="ctr"/>
                      <a:r>
                        <a:rPr lang="en-GB" sz="2000" b="0" i="0" dirty="0" smtClean="0">
                          <a:solidFill>
                            <a:schemeClr val="bg1"/>
                          </a:solidFill>
                          <a:latin typeface="+mn-lt"/>
                        </a:rPr>
                        <a:t>DVB-T2</a:t>
                      </a:r>
                      <a:endParaRPr lang="en-GB" sz="2000" b="0" i="0" dirty="0">
                        <a:solidFill>
                          <a:schemeClr val="bg1"/>
                        </a:solidFill>
                        <a:latin typeface="+mn-lt"/>
                      </a:endParaRPr>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75000"/>
                      </a:schemeClr>
                    </a:solidFill>
                  </a:tcPr>
                </a:tc>
              </a:tr>
              <a:tr h="317500">
                <a:tc>
                  <a:txBody>
                    <a:bodyPr/>
                    <a:lstStyle/>
                    <a:p>
                      <a:endParaRPr lang="en-GB" sz="1200" b="0" i="1" dirty="0">
                        <a:solidFill>
                          <a:srgbClr val="000000"/>
                        </a:solidFill>
                        <a:latin typeface="Arial"/>
                      </a:endParaRPr>
                    </a:p>
                  </a:txBody>
                  <a:tcPr marL="84406" marR="84406">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GB" sz="2000" b="0" i="0" dirty="0" smtClean="0">
                          <a:solidFill>
                            <a:srgbClr val="000000"/>
                          </a:solidFill>
                          <a:latin typeface="+mn-lt"/>
                        </a:rPr>
                        <a:t>SD</a:t>
                      </a:r>
                      <a:endParaRPr lang="en-GB" sz="2000" b="0" i="0" dirty="0">
                        <a:solidFill>
                          <a:srgbClr val="000000"/>
                        </a:solidFill>
                        <a:latin typeface="+mn-lt"/>
                      </a:endParaRPr>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r>
                        <a:rPr lang="en-GB" sz="2000" b="0" i="0" dirty="0" smtClean="0">
                          <a:solidFill>
                            <a:srgbClr val="000000"/>
                          </a:solidFill>
                          <a:latin typeface="+mn-lt"/>
                        </a:rPr>
                        <a:t>HD</a:t>
                      </a:r>
                      <a:endParaRPr lang="en-GB" sz="2000" b="0" i="0" dirty="0">
                        <a:solidFill>
                          <a:srgbClr val="000000"/>
                        </a:solidFill>
                        <a:latin typeface="+mn-lt"/>
                      </a:endParaRPr>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GB" sz="2000" b="0" i="0" dirty="0" smtClean="0">
                          <a:solidFill>
                            <a:srgbClr val="000000"/>
                          </a:solidFill>
                          <a:latin typeface="+mn-lt"/>
                        </a:rPr>
                        <a:t>SD</a:t>
                      </a:r>
                      <a:endParaRPr lang="en-GB" sz="2000" b="0" i="0" dirty="0">
                        <a:solidFill>
                          <a:srgbClr val="000000"/>
                        </a:solidFill>
                        <a:latin typeface="+mn-lt"/>
                      </a:endParaRPr>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n-GB" sz="2000" b="0" i="0" dirty="0" smtClean="0">
                          <a:solidFill>
                            <a:srgbClr val="000000"/>
                          </a:solidFill>
                          <a:latin typeface="+mn-lt"/>
                        </a:rPr>
                        <a:t>HD</a:t>
                      </a:r>
                      <a:endParaRPr lang="en-GB" sz="2000" b="0" i="0" dirty="0">
                        <a:solidFill>
                          <a:srgbClr val="000000"/>
                        </a:solidFill>
                        <a:latin typeface="+mn-lt"/>
                      </a:endParaRPr>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r>
              <a:tr h="317500">
                <a:tc>
                  <a:txBody>
                    <a:bodyPr/>
                    <a:lstStyle/>
                    <a:p>
                      <a:r>
                        <a:rPr lang="en-GB" sz="2000" dirty="0" smtClean="0">
                          <a:solidFill>
                            <a:srgbClr val="000000"/>
                          </a:solidFill>
                          <a:latin typeface="+mn-lt"/>
                        </a:rPr>
                        <a:t>MPEG-2</a:t>
                      </a:r>
                      <a:endParaRPr lang="en-GB" sz="2000" dirty="0">
                        <a:solidFill>
                          <a:srgbClr val="000000"/>
                        </a:solidFill>
                        <a:latin typeface="+mn-lt"/>
                      </a:endParaRPr>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GB" sz="2000" dirty="0" smtClean="0">
                          <a:solidFill>
                            <a:srgbClr val="000000"/>
                          </a:solidFill>
                          <a:latin typeface="+mn-lt"/>
                        </a:rPr>
                        <a:t>6</a:t>
                      </a:r>
                      <a:endParaRPr lang="en-GB" sz="2000" dirty="0">
                        <a:solidFill>
                          <a:srgbClr val="000000"/>
                        </a:solidFill>
                        <a:latin typeface="+mn-lt"/>
                      </a:endParaRPr>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GB" sz="2000" dirty="0" smtClean="0">
                          <a:solidFill>
                            <a:srgbClr val="000000"/>
                          </a:solidFill>
                          <a:latin typeface="+mn-lt"/>
                        </a:rPr>
                        <a:t>2</a:t>
                      </a:r>
                      <a:endParaRPr lang="en-GB" sz="2000" dirty="0">
                        <a:solidFill>
                          <a:srgbClr val="000000"/>
                        </a:solidFill>
                        <a:latin typeface="+mn-lt"/>
                      </a:endParaRPr>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GB" sz="2000" dirty="0" smtClean="0">
                          <a:solidFill>
                            <a:srgbClr val="000000"/>
                          </a:solidFill>
                          <a:latin typeface="+mn-lt"/>
                        </a:rPr>
                        <a:t>10</a:t>
                      </a:r>
                      <a:endParaRPr lang="en-GB" sz="2000" dirty="0">
                        <a:solidFill>
                          <a:srgbClr val="000000"/>
                        </a:solidFill>
                        <a:latin typeface="+mn-lt"/>
                      </a:endParaRPr>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GB" sz="2000" dirty="0" smtClean="0">
                          <a:solidFill>
                            <a:srgbClr val="000000"/>
                          </a:solidFill>
                          <a:latin typeface="+mn-lt"/>
                        </a:rPr>
                        <a:t>2</a:t>
                      </a:r>
                      <a:endParaRPr lang="en-GB" sz="2000" dirty="0">
                        <a:solidFill>
                          <a:srgbClr val="000000"/>
                        </a:solidFill>
                        <a:latin typeface="+mn-lt"/>
                      </a:endParaRPr>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r h="317500">
                <a:tc>
                  <a:txBody>
                    <a:bodyPr/>
                    <a:lstStyle/>
                    <a:p>
                      <a:r>
                        <a:rPr lang="en-GB" sz="2000" dirty="0" smtClean="0">
                          <a:solidFill>
                            <a:srgbClr val="000000"/>
                          </a:solidFill>
                          <a:latin typeface="+mn-lt"/>
                        </a:rPr>
                        <a:t>MPEG-4</a:t>
                      </a:r>
                      <a:endParaRPr lang="en-GB" sz="2000" dirty="0">
                        <a:solidFill>
                          <a:srgbClr val="000000"/>
                        </a:solidFill>
                        <a:latin typeface="+mn-lt"/>
                      </a:endParaRPr>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GB" sz="2000" dirty="0" smtClean="0">
                          <a:solidFill>
                            <a:srgbClr val="000000"/>
                          </a:solidFill>
                          <a:latin typeface="+mn-lt"/>
                        </a:rPr>
                        <a:t>16</a:t>
                      </a:r>
                      <a:endParaRPr lang="en-GB" sz="2000" dirty="0">
                        <a:solidFill>
                          <a:srgbClr val="000000"/>
                        </a:solidFill>
                        <a:latin typeface="+mn-lt"/>
                      </a:endParaRPr>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GB" sz="2000" dirty="0" smtClean="0">
                          <a:solidFill>
                            <a:srgbClr val="000000"/>
                          </a:solidFill>
                          <a:latin typeface="+mn-lt"/>
                        </a:rPr>
                        <a:t>3</a:t>
                      </a:r>
                      <a:endParaRPr lang="en-GB" sz="2000" dirty="0">
                        <a:solidFill>
                          <a:srgbClr val="000000"/>
                        </a:solidFill>
                        <a:latin typeface="+mn-lt"/>
                      </a:endParaRPr>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GB" sz="2000" dirty="0" smtClean="0">
                          <a:solidFill>
                            <a:srgbClr val="000000"/>
                          </a:solidFill>
                          <a:latin typeface="+mn-lt"/>
                        </a:rPr>
                        <a:t>20</a:t>
                      </a:r>
                      <a:endParaRPr lang="en-GB" sz="2000" dirty="0">
                        <a:solidFill>
                          <a:srgbClr val="000000"/>
                        </a:solidFill>
                        <a:latin typeface="+mn-lt"/>
                      </a:endParaRPr>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c>
                  <a:txBody>
                    <a:bodyPr/>
                    <a:lstStyle/>
                    <a:p>
                      <a:pPr algn="ctr"/>
                      <a:r>
                        <a:rPr lang="en-GB" sz="2000" dirty="0" smtClean="0">
                          <a:solidFill>
                            <a:srgbClr val="000000"/>
                          </a:solidFill>
                          <a:latin typeface="+mn-lt"/>
                        </a:rPr>
                        <a:t>4</a:t>
                      </a:r>
                      <a:endParaRPr lang="en-GB" sz="2000" dirty="0">
                        <a:solidFill>
                          <a:srgbClr val="000000"/>
                        </a:solidFill>
                        <a:latin typeface="+mn-lt"/>
                      </a:endParaRPr>
                    </a:p>
                  </a:txBody>
                  <a:tcPr marL="84406" marR="84406">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FF"/>
                    </a:solidFill>
                  </a:tcPr>
                </a:tc>
              </a:tr>
            </a:tbl>
          </a:graphicData>
        </a:graphic>
      </p:graphicFrame>
      <p:sp>
        <p:nvSpPr>
          <p:cNvPr id="6" name="TextBox 5"/>
          <p:cNvSpPr txBox="1"/>
          <p:nvPr/>
        </p:nvSpPr>
        <p:spPr>
          <a:xfrm>
            <a:off x="1371600" y="5943600"/>
            <a:ext cx="6934200" cy="400110"/>
          </a:xfrm>
          <a:prstGeom prst="rect">
            <a:avLst/>
          </a:prstGeom>
          <a:noFill/>
        </p:spPr>
        <p:txBody>
          <a:bodyPr wrap="square" rtlCol="0">
            <a:spAutoFit/>
          </a:bodyPr>
          <a:lstStyle/>
          <a:p>
            <a:pPr algn="ctr"/>
            <a:r>
              <a:rPr lang="en-GB" sz="2000" i="1" dirty="0" smtClean="0">
                <a:latin typeface="+mn-lt"/>
              </a:rPr>
              <a:t>Number of Digital channels per MUX for DVB-T and DVB-T2</a:t>
            </a:r>
            <a:endParaRPr lang="en-GB" sz="2000" i="1" dirty="0">
              <a:latin typeface="+mn-lt"/>
            </a:endParaRPr>
          </a:p>
        </p:txBody>
      </p:sp>
    </p:spTree>
    <p:extLst>
      <p:ext uri="{BB962C8B-B14F-4D97-AF65-F5344CB8AC3E}">
        <p14:creationId xmlns:p14="http://schemas.microsoft.com/office/powerpoint/2010/main" val="15402029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DVB-T2 is the choice</a:t>
            </a:r>
            <a:endParaRPr lang="en-GB" dirty="0"/>
          </a:p>
        </p:txBody>
      </p:sp>
      <p:sp>
        <p:nvSpPr>
          <p:cNvPr id="3" name="Content Placeholder 2"/>
          <p:cNvSpPr>
            <a:spLocks noGrp="1"/>
          </p:cNvSpPr>
          <p:nvPr>
            <p:ph idx="1"/>
          </p:nvPr>
        </p:nvSpPr>
        <p:spPr>
          <a:xfrm>
            <a:off x="685800" y="1143000"/>
            <a:ext cx="7924800" cy="5257800"/>
          </a:xfrm>
        </p:spPr>
        <p:txBody>
          <a:bodyPr/>
          <a:lstStyle/>
          <a:p>
            <a:pPr marL="342900" lvl="1" indent="-342900">
              <a:buFont typeface="Arial" pitchFamily="34" charset="0"/>
              <a:buChar char="•"/>
            </a:pPr>
            <a:r>
              <a:rPr lang="en-GB" sz="2000" dirty="0" smtClean="0">
                <a:latin typeface="+mn-lt"/>
              </a:rPr>
              <a:t>A </a:t>
            </a:r>
            <a:r>
              <a:rPr lang="en-GB" sz="2000" dirty="0">
                <a:latin typeface="+mn-lt"/>
              </a:rPr>
              <a:t>number of regulators have mandated use of MPEG-4 for national DTT </a:t>
            </a:r>
            <a:r>
              <a:rPr lang="en-GB" sz="2000" dirty="0" smtClean="0">
                <a:latin typeface="+mn-lt"/>
              </a:rPr>
              <a:t>implementations </a:t>
            </a:r>
          </a:p>
          <a:p>
            <a:pPr marL="342900" lvl="1" indent="-342900">
              <a:buFont typeface="Arial" pitchFamily="34" charset="0"/>
              <a:buChar char="•"/>
            </a:pPr>
            <a:r>
              <a:rPr lang="en-GB" sz="2000" dirty="0" smtClean="0">
                <a:latin typeface="+mn-lt"/>
              </a:rPr>
              <a:t>Countries </a:t>
            </a:r>
            <a:r>
              <a:rPr lang="en-GB" sz="2000" dirty="0">
                <a:latin typeface="+mn-lt"/>
              </a:rPr>
              <a:t>implementing DVB-T2: UK, Finland, Sweden, Italy, South Africa and Sri </a:t>
            </a:r>
            <a:r>
              <a:rPr lang="en-GB" sz="2000" dirty="0" smtClean="0">
                <a:latin typeface="+mn-lt"/>
              </a:rPr>
              <a:t>Lanka</a:t>
            </a:r>
          </a:p>
          <a:p>
            <a:pPr>
              <a:spcAft>
                <a:spcPts val="600"/>
              </a:spcAft>
              <a:buFont typeface="Arial" pitchFamily="34" charset="0"/>
              <a:buChar char="•"/>
            </a:pPr>
            <a:r>
              <a:rPr lang="en-GB" sz="2000" dirty="0">
                <a:latin typeface="+mn-lt"/>
              </a:rPr>
              <a:t>Benefits of deploying DVB-T2 compared to DVB-T include:</a:t>
            </a:r>
          </a:p>
          <a:p>
            <a:pPr marL="712788" lvl="2" indent="-260350">
              <a:spcBef>
                <a:spcPts val="0"/>
              </a:spcBef>
              <a:spcAft>
                <a:spcPts val="0"/>
              </a:spcAft>
              <a:buFont typeface="Arial" pitchFamily="34" charset="0"/>
              <a:buChar char="•"/>
            </a:pPr>
            <a:r>
              <a:rPr lang="en-GB" sz="2000" dirty="0">
                <a:latin typeface="+mn-lt"/>
              </a:rPr>
              <a:t>an estimated 30% higher transmission capacity (using 256-QAM), offering more channel space </a:t>
            </a:r>
            <a:r>
              <a:rPr lang="en-GB" sz="2000" dirty="0" smtClean="0">
                <a:latin typeface="+mn-lt"/>
              </a:rPr>
              <a:t>(</a:t>
            </a:r>
            <a:r>
              <a:rPr lang="en-GB" sz="2000" dirty="0">
                <a:latin typeface="+mn-lt"/>
              </a:rPr>
              <a:t>e.g. at least 4 HD channels per MUX)</a:t>
            </a:r>
          </a:p>
          <a:p>
            <a:pPr marL="712788" lvl="2" indent="-260350">
              <a:spcBef>
                <a:spcPts val="0"/>
              </a:spcBef>
              <a:spcAft>
                <a:spcPts val="0"/>
              </a:spcAft>
              <a:buFont typeface="Arial" pitchFamily="34" charset="0"/>
              <a:buChar char="•"/>
            </a:pPr>
            <a:r>
              <a:rPr lang="en-GB" sz="2000" dirty="0">
                <a:latin typeface="+mn-lt"/>
              </a:rPr>
              <a:t>improved SFN performance</a:t>
            </a:r>
          </a:p>
          <a:p>
            <a:pPr marL="712788" lvl="2" indent="-260350">
              <a:spcBef>
                <a:spcPts val="0"/>
              </a:spcBef>
              <a:spcAft>
                <a:spcPts val="0"/>
              </a:spcAft>
              <a:buFont typeface="Arial" pitchFamily="34" charset="0"/>
              <a:buChar char="•"/>
            </a:pPr>
            <a:r>
              <a:rPr lang="en-GB" sz="2000" dirty="0">
                <a:latin typeface="+mn-lt"/>
              </a:rPr>
              <a:t>greater transmission robustness</a:t>
            </a:r>
          </a:p>
          <a:p>
            <a:pPr marL="712788" lvl="2" indent="-260350">
              <a:spcBef>
                <a:spcPts val="0"/>
              </a:spcBef>
              <a:spcAft>
                <a:spcPts val="0"/>
              </a:spcAft>
              <a:buFont typeface="Arial" pitchFamily="34" charset="0"/>
              <a:buChar char="•"/>
            </a:pPr>
            <a:r>
              <a:rPr lang="en-GB" sz="2000" dirty="0">
                <a:latin typeface="+mn-lt"/>
              </a:rPr>
              <a:t>improved transmission for portable </a:t>
            </a:r>
            <a:r>
              <a:rPr lang="en-GB" sz="2000" dirty="0" smtClean="0">
                <a:latin typeface="+mn-lt"/>
              </a:rPr>
              <a:t>reception</a:t>
            </a:r>
          </a:p>
          <a:p>
            <a:pPr marL="0" lvl="1" indent="-688974">
              <a:spcBef>
                <a:spcPts val="0"/>
              </a:spcBef>
              <a:spcAft>
                <a:spcPts val="0"/>
              </a:spcAft>
              <a:buFont typeface="Arial" pitchFamily="34" charset="0"/>
              <a:buChar char="•"/>
            </a:pPr>
            <a:endParaRPr lang="en-GB" sz="1000" dirty="0">
              <a:latin typeface="+mn-lt"/>
            </a:endParaRPr>
          </a:p>
          <a:p>
            <a:pPr>
              <a:buFont typeface="Arial" pitchFamily="34" charset="0"/>
              <a:buChar char="•"/>
            </a:pPr>
            <a:r>
              <a:rPr lang="en-GB" sz="2000" dirty="0" smtClean="0">
                <a:latin typeface="+mn-lt"/>
              </a:rPr>
              <a:t>UAE therefore decided to mandate DVB-T2 with MPEG-4</a:t>
            </a:r>
          </a:p>
          <a:p>
            <a:pPr>
              <a:buFont typeface="Arial" pitchFamily="34" charset="0"/>
              <a:buChar char="•"/>
            </a:pPr>
            <a:r>
              <a:rPr lang="en-GB" sz="2000" dirty="0" smtClean="0">
                <a:latin typeface="+mn-lt"/>
              </a:rPr>
              <a:t>Harmonization of receiver specification is also important</a:t>
            </a:r>
          </a:p>
          <a:p>
            <a:pPr>
              <a:buFont typeface="Arial" pitchFamily="34" charset="0"/>
              <a:buChar char="•"/>
            </a:pPr>
            <a:r>
              <a:rPr lang="en-GB" sz="2000" dirty="0">
                <a:latin typeface="+mn-lt"/>
              </a:rPr>
              <a:t>R</a:t>
            </a:r>
            <a:r>
              <a:rPr lang="en-GB" sz="2000" dirty="0" smtClean="0">
                <a:latin typeface="+mn-lt"/>
              </a:rPr>
              <a:t>eceiver </a:t>
            </a:r>
            <a:r>
              <a:rPr lang="en-GB" sz="2000" dirty="0">
                <a:latin typeface="+mn-lt"/>
              </a:rPr>
              <a:t>standard should also include requirements for conditional access, to enable both paid </a:t>
            </a:r>
            <a:r>
              <a:rPr lang="en-GB" sz="2000" dirty="0" smtClean="0">
                <a:latin typeface="+mn-lt"/>
              </a:rPr>
              <a:t>and </a:t>
            </a:r>
            <a:r>
              <a:rPr lang="en-GB" sz="2000" dirty="0">
                <a:latin typeface="+mn-lt"/>
              </a:rPr>
              <a:t>free-to-air content to be provided over the platform</a:t>
            </a:r>
          </a:p>
          <a:p>
            <a:pPr>
              <a:buFont typeface="Arial" pitchFamily="34" charset="0"/>
              <a:buChar char="•"/>
            </a:pPr>
            <a:endParaRPr lang="en-GB" sz="2000" dirty="0">
              <a:latin typeface="+mn-lt"/>
            </a:endParaRPr>
          </a:p>
          <a:p>
            <a:pPr>
              <a:buFont typeface="Arial" pitchFamily="34" charset="0"/>
              <a:buChar char="•"/>
            </a:pPr>
            <a:endParaRPr lang="en-GB" sz="2000" dirty="0" smtClean="0">
              <a:latin typeface="+mn-lt"/>
            </a:endParaRPr>
          </a:p>
          <a:p>
            <a:pPr>
              <a:buFont typeface="Arial" pitchFamily="34" charset="0"/>
              <a:buChar char="•"/>
            </a:pPr>
            <a:endParaRPr lang="en-GB" sz="2000" dirty="0">
              <a:latin typeface="+mn-lt"/>
            </a:endParaRPr>
          </a:p>
          <a:p>
            <a:pPr>
              <a:buFont typeface="Arial" pitchFamily="34" charset="0"/>
              <a:buChar char="•"/>
            </a:pPr>
            <a:endParaRPr lang="en-GB" sz="2000" dirty="0" smtClean="0">
              <a:latin typeface="+mn-lt"/>
            </a:endParaRPr>
          </a:p>
          <a:p>
            <a:pPr>
              <a:buFont typeface="Arial" pitchFamily="34" charset="0"/>
              <a:buChar char="•"/>
            </a:pPr>
            <a:endParaRPr lang="en-GB" sz="2000" dirty="0">
              <a:latin typeface="+mn-lt"/>
            </a:endParaRPr>
          </a:p>
        </p:txBody>
      </p:sp>
      <p:sp>
        <p:nvSpPr>
          <p:cNvPr id="4" name="Slide Number Placeholder 3"/>
          <p:cNvSpPr>
            <a:spLocks noGrp="1"/>
          </p:cNvSpPr>
          <p:nvPr>
            <p:ph type="sldNum" sz="quarter" idx="10"/>
          </p:nvPr>
        </p:nvSpPr>
        <p:spPr/>
        <p:txBody>
          <a:bodyPr/>
          <a:lstStyle/>
          <a:p>
            <a:pPr>
              <a:defRPr/>
            </a:pPr>
            <a:fld id="{E01005B1-D206-4456-908C-53C00E502A07}" type="slidenum">
              <a:rPr lang="en-US" smtClean="0"/>
              <a:pPr>
                <a:defRPr/>
              </a:pPr>
              <a:t>14</a:t>
            </a:fld>
            <a:endParaRPr lang="en-US" dirty="0"/>
          </a:p>
        </p:txBody>
      </p:sp>
    </p:spTree>
    <p:extLst>
      <p:ext uri="{BB962C8B-B14F-4D97-AF65-F5344CB8AC3E}">
        <p14:creationId xmlns:p14="http://schemas.microsoft.com/office/powerpoint/2010/main" val="25327398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Technology developments</a:t>
            </a:r>
            <a:endParaRPr lang="en-GB" dirty="0"/>
          </a:p>
        </p:txBody>
      </p:sp>
      <p:sp>
        <p:nvSpPr>
          <p:cNvPr id="3" name="Content Placeholder 2"/>
          <p:cNvSpPr>
            <a:spLocks noGrp="1"/>
          </p:cNvSpPr>
          <p:nvPr>
            <p:ph idx="1"/>
          </p:nvPr>
        </p:nvSpPr>
        <p:spPr>
          <a:xfrm>
            <a:off x="685800" y="1143000"/>
            <a:ext cx="7924800" cy="5257800"/>
          </a:xfrm>
        </p:spPr>
        <p:txBody>
          <a:bodyPr/>
          <a:lstStyle/>
          <a:p>
            <a:pPr marL="342900" lvl="1" indent="-342900">
              <a:buFont typeface="Arial" pitchFamily="34" charset="0"/>
              <a:buChar char="•"/>
            </a:pPr>
            <a:r>
              <a:rPr lang="en-GB" sz="2000" b="1" dirty="0" smtClean="0">
                <a:solidFill>
                  <a:schemeClr val="accent1">
                    <a:lumMod val="75000"/>
                  </a:schemeClr>
                </a:solidFill>
                <a:latin typeface="+mn-lt"/>
              </a:rPr>
              <a:t>Mobile TV</a:t>
            </a:r>
            <a:r>
              <a:rPr lang="en-GB" sz="2000" dirty="0" smtClean="0">
                <a:latin typeface="+mn-lt"/>
              </a:rPr>
              <a:t>: DVB-H is not successful. Mobile reception is possible with DVB-T and DVB-T2</a:t>
            </a:r>
          </a:p>
          <a:p>
            <a:pPr marL="342900" lvl="1" indent="-342900">
              <a:buFont typeface="Arial" pitchFamily="34" charset="0"/>
              <a:buChar char="•"/>
            </a:pPr>
            <a:r>
              <a:rPr lang="en-GB" sz="2000" b="1" dirty="0">
                <a:solidFill>
                  <a:schemeClr val="accent1">
                    <a:lumMod val="75000"/>
                  </a:schemeClr>
                </a:solidFill>
                <a:latin typeface="+mn-lt"/>
              </a:rPr>
              <a:t>Hybrid TV</a:t>
            </a:r>
            <a:r>
              <a:rPr lang="en-GB" sz="2000" dirty="0" smtClean="0">
                <a:latin typeface="+mn-lt"/>
              </a:rPr>
              <a:t>: </a:t>
            </a:r>
            <a:r>
              <a:rPr lang="en-GB" sz="2000" dirty="0">
                <a:latin typeface="+mn-lt"/>
              </a:rPr>
              <a:t>Hybrid TV  is an extension of IPTV, bringing IPTV and broadcast TV together in the same device, enabling internet TV and other Internet services to be available via a TV set (typically using a hybrid box</a:t>
            </a:r>
            <a:r>
              <a:rPr lang="en-GB" sz="2000" dirty="0" smtClean="0">
                <a:latin typeface="+mn-lt"/>
              </a:rPr>
              <a:t>)</a:t>
            </a:r>
          </a:p>
          <a:p>
            <a:pPr marL="342900" lvl="1" indent="-342900">
              <a:buFont typeface="Arial" pitchFamily="34" charset="0"/>
              <a:buChar char="•"/>
            </a:pPr>
            <a:r>
              <a:rPr lang="en-GB" sz="2000" b="1" dirty="0">
                <a:solidFill>
                  <a:schemeClr val="accent1">
                    <a:lumMod val="75000"/>
                  </a:schemeClr>
                </a:solidFill>
                <a:latin typeface="+mn-lt"/>
              </a:rPr>
              <a:t>3D TV</a:t>
            </a:r>
            <a:r>
              <a:rPr lang="en-GB" sz="2000" dirty="0" smtClean="0">
                <a:latin typeface="+mn-lt"/>
              </a:rPr>
              <a:t>: </a:t>
            </a:r>
            <a:r>
              <a:rPr lang="en-GB" sz="2000" dirty="0">
                <a:latin typeface="+mn-lt"/>
              </a:rPr>
              <a:t>Developing and might become successful for certain content, e.g. sports or films</a:t>
            </a:r>
          </a:p>
          <a:p>
            <a:pPr marL="342900" lvl="1" indent="-342900">
              <a:buFont typeface="Arial" pitchFamily="34" charset="0"/>
              <a:buChar char="•"/>
            </a:pPr>
            <a:r>
              <a:rPr lang="en-GB" sz="2000" b="1" dirty="0">
                <a:solidFill>
                  <a:schemeClr val="accent1">
                    <a:lumMod val="75000"/>
                  </a:schemeClr>
                </a:solidFill>
                <a:latin typeface="+mn-lt"/>
              </a:rPr>
              <a:t>Interactive TV</a:t>
            </a:r>
            <a:r>
              <a:rPr lang="en-GB" sz="2000" dirty="0">
                <a:latin typeface="+mn-lt"/>
              </a:rPr>
              <a:t>: requires a return path for full interactivity, which is not specified in the DVB-T standard</a:t>
            </a:r>
          </a:p>
          <a:p>
            <a:pPr marL="342900" lvl="1" indent="-342900">
              <a:buFont typeface="Arial" pitchFamily="34" charset="0"/>
              <a:buChar char="•"/>
            </a:pPr>
            <a:endParaRPr lang="en-GB" sz="2000" dirty="0" smtClean="0">
              <a:latin typeface="+mn-lt"/>
            </a:endParaRPr>
          </a:p>
          <a:p>
            <a:pPr>
              <a:buFont typeface="Arial" pitchFamily="34" charset="0"/>
              <a:buChar char="•"/>
            </a:pPr>
            <a:endParaRPr lang="en-GB" sz="2000" dirty="0">
              <a:latin typeface="+mn-lt"/>
            </a:endParaRPr>
          </a:p>
          <a:p>
            <a:pPr>
              <a:buFont typeface="Arial" pitchFamily="34" charset="0"/>
              <a:buChar char="•"/>
            </a:pPr>
            <a:endParaRPr lang="en-GB" sz="2000" dirty="0" smtClean="0">
              <a:latin typeface="+mn-lt"/>
            </a:endParaRPr>
          </a:p>
          <a:p>
            <a:pPr>
              <a:buFont typeface="Arial" pitchFamily="34" charset="0"/>
              <a:buChar char="•"/>
            </a:pPr>
            <a:endParaRPr lang="en-GB" sz="2000" dirty="0">
              <a:latin typeface="+mn-lt"/>
            </a:endParaRPr>
          </a:p>
          <a:p>
            <a:pPr>
              <a:buFont typeface="Arial" pitchFamily="34" charset="0"/>
              <a:buChar char="•"/>
            </a:pPr>
            <a:endParaRPr lang="en-GB" sz="2000" dirty="0" smtClean="0">
              <a:latin typeface="+mn-lt"/>
            </a:endParaRPr>
          </a:p>
          <a:p>
            <a:pPr>
              <a:buFont typeface="Arial" pitchFamily="34" charset="0"/>
              <a:buChar char="•"/>
            </a:pPr>
            <a:endParaRPr lang="en-GB" sz="2000" dirty="0">
              <a:latin typeface="+mn-lt"/>
            </a:endParaRPr>
          </a:p>
        </p:txBody>
      </p:sp>
      <p:sp>
        <p:nvSpPr>
          <p:cNvPr id="4" name="Slide Number Placeholder 3"/>
          <p:cNvSpPr>
            <a:spLocks noGrp="1"/>
          </p:cNvSpPr>
          <p:nvPr>
            <p:ph type="sldNum" sz="quarter" idx="10"/>
          </p:nvPr>
        </p:nvSpPr>
        <p:spPr/>
        <p:txBody>
          <a:bodyPr/>
          <a:lstStyle/>
          <a:p>
            <a:pPr>
              <a:defRPr/>
            </a:pPr>
            <a:fld id="{E01005B1-D206-4456-908C-53C00E502A07}" type="slidenum">
              <a:rPr lang="en-US" smtClean="0"/>
              <a:pPr>
                <a:defRPr/>
              </a:pPr>
              <a:t>15</a:t>
            </a:fld>
            <a:endParaRPr lang="en-US" dirty="0"/>
          </a:p>
        </p:txBody>
      </p:sp>
    </p:spTree>
    <p:extLst>
      <p:ext uri="{BB962C8B-B14F-4D97-AF65-F5344CB8AC3E}">
        <p14:creationId xmlns:p14="http://schemas.microsoft.com/office/powerpoint/2010/main" val="19129362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Model &amp; Scenario Building</a:t>
            </a:r>
            <a:endParaRPr lang="en-GB" dirty="0"/>
          </a:p>
        </p:txBody>
      </p:sp>
      <p:sp>
        <p:nvSpPr>
          <p:cNvPr id="4" name="Slide Number Placeholder 3"/>
          <p:cNvSpPr>
            <a:spLocks noGrp="1"/>
          </p:cNvSpPr>
          <p:nvPr>
            <p:ph type="sldNum" sz="quarter" idx="10"/>
          </p:nvPr>
        </p:nvSpPr>
        <p:spPr/>
        <p:txBody>
          <a:bodyPr/>
          <a:lstStyle/>
          <a:p>
            <a:pPr>
              <a:defRPr/>
            </a:pPr>
            <a:fld id="{E01005B1-D206-4456-908C-53C00E502A07}" type="slidenum">
              <a:rPr lang="en-US" smtClean="0"/>
              <a:pPr>
                <a:defRPr/>
              </a:pPr>
              <a:t>16</a:t>
            </a:fld>
            <a:endParaRPr lang="en-US" dirty="0"/>
          </a:p>
        </p:txBody>
      </p:sp>
      <p:sp>
        <p:nvSpPr>
          <p:cNvPr id="23" name="Rectangle 3"/>
          <p:cNvSpPr txBox="1">
            <a:spLocks noChangeArrowheads="1"/>
          </p:cNvSpPr>
          <p:nvPr/>
        </p:nvSpPr>
        <p:spPr bwMode="auto">
          <a:xfrm>
            <a:off x="4876800" y="1447800"/>
            <a:ext cx="3886200" cy="2943848"/>
          </a:xfrm>
          <a:prstGeom prst="rect">
            <a:avLst/>
          </a:prstGeom>
          <a:solidFill>
            <a:schemeClr val="bg2">
              <a:lumMod val="60000"/>
              <a:lumOff val="40000"/>
            </a:schemeClr>
          </a:solidFill>
          <a:ln w="9525">
            <a:solidFill>
              <a:schemeClr val="tx1"/>
            </a:solidFill>
            <a:miter lim="800000"/>
            <a:headEnd/>
            <a:tailEnd/>
          </a:ln>
          <a:effectLst/>
          <a:extLst/>
        </p:spPr>
        <p:txBody>
          <a:bodyPr vert="horz" wrap="square" lIns="100012" tIns="50800" rIns="100012" bIns="50800" numCol="1" anchor="t" anchorCtr="0" compatLnSpc="1">
            <a:prstTxWarp prst="textNoShape">
              <a:avLst/>
            </a:prstTxWarp>
          </a:bodyPr>
          <a:lstStyle>
            <a:defPPr>
              <a:defRPr lang="en-GB"/>
            </a:defPPr>
            <a:lvl1pPr marL="185738" lvl="0" indent="-185738" defTabSz="1073150" eaLnBrk="1" hangingPunct="1">
              <a:lnSpc>
                <a:spcPct val="105000"/>
              </a:lnSpc>
              <a:spcBef>
                <a:spcPct val="0"/>
              </a:spcBef>
              <a:buClr>
                <a:schemeClr val="accent5"/>
              </a:buClr>
              <a:buSzPct val="60000"/>
              <a:buFont typeface="Wingdings" pitchFamily="2" charset="2"/>
              <a:buChar char="l"/>
              <a:tabLst>
                <a:tab pos="1857375" algn="l"/>
              </a:tabLst>
              <a:defRPr sz="1200">
                <a:solidFill>
                  <a:srgbClr val="000000"/>
                </a:solidFill>
                <a:latin typeface="+mn-lt"/>
              </a:defRPr>
            </a:lvl1pPr>
            <a:lvl2pPr marL="706438" indent="-247650" defTabSz="1073150" eaLnBrk="1" hangingPunct="1">
              <a:lnSpc>
                <a:spcPct val="105000"/>
              </a:lnSpc>
              <a:spcBef>
                <a:spcPct val="0"/>
              </a:spcBef>
              <a:spcAft>
                <a:spcPct val="50000"/>
              </a:spcAft>
              <a:buClr>
                <a:schemeClr val="accent5"/>
              </a:buClr>
              <a:buSzPct val="60000"/>
              <a:buFont typeface="Monotype Sorts" pitchFamily="2" charset="2"/>
              <a:buChar char="w"/>
              <a:tabLst>
                <a:tab pos="1857375" algn="l"/>
              </a:tabLst>
              <a:defRPr sz="1400">
                <a:solidFill>
                  <a:srgbClr val="000000"/>
                </a:solidFill>
                <a:latin typeface="+mn-lt"/>
              </a:defRPr>
            </a:lvl2pPr>
            <a:lvl3pPr marL="1144588" indent="-247650" defTabSz="1073150" eaLnBrk="1" hangingPunct="1">
              <a:lnSpc>
                <a:spcPct val="105000"/>
              </a:lnSpc>
              <a:spcBef>
                <a:spcPct val="0"/>
              </a:spcBef>
              <a:spcAft>
                <a:spcPct val="50000"/>
              </a:spcAft>
              <a:buClr>
                <a:schemeClr val="accent5"/>
              </a:buClr>
              <a:buSzPct val="60000"/>
              <a:buChar char="–"/>
              <a:tabLst>
                <a:tab pos="1857375" algn="l"/>
              </a:tabLst>
              <a:defRPr sz="1400">
                <a:solidFill>
                  <a:srgbClr val="000000"/>
                </a:solidFill>
                <a:latin typeface="+mn-lt"/>
              </a:defRPr>
            </a:lvl3pPr>
            <a:lvl4pPr marL="1335088" indent="0" defTabSz="1073150" eaLnBrk="1" hangingPunct="1">
              <a:lnSpc>
                <a:spcPct val="105000"/>
              </a:lnSpc>
              <a:spcBef>
                <a:spcPct val="0"/>
              </a:spcBef>
              <a:spcAft>
                <a:spcPct val="50000"/>
              </a:spcAft>
              <a:buClr>
                <a:srgbClr val="C62626"/>
              </a:buClr>
              <a:buSzPct val="60000"/>
              <a:buNone/>
              <a:tabLst>
                <a:tab pos="1857375" algn="l"/>
              </a:tabLst>
              <a:defRPr sz="1400">
                <a:solidFill>
                  <a:srgbClr val="000000"/>
                </a:solidFill>
                <a:latin typeface="+mn-lt"/>
              </a:defRPr>
            </a:lvl4pPr>
            <a:lvl5pPr marL="1773238" indent="0" defTabSz="1073150" eaLnBrk="1" hangingPunct="1">
              <a:lnSpc>
                <a:spcPct val="105000"/>
              </a:lnSpc>
              <a:spcBef>
                <a:spcPct val="0"/>
              </a:spcBef>
              <a:spcAft>
                <a:spcPct val="50000"/>
              </a:spcAft>
              <a:buClr>
                <a:srgbClr val="C62626"/>
              </a:buClr>
              <a:buSzPct val="60000"/>
              <a:buNone/>
              <a:tabLst>
                <a:tab pos="1857375" algn="l"/>
              </a:tabLst>
              <a:defRPr sz="1400">
                <a:solidFill>
                  <a:srgbClr val="000000"/>
                </a:solidFill>
                <a:latin typeface="+mn-lt"/>
              </a:defRPr>
            </a:lvl5pPr>
            <a:lvl6pPr marL="2478088" indent="-247650" defTabSz="1073150" fontAlgn="base">
              <a:lnSpc>
                <a:spcPct val="105000"/>
              </a:lnSpc>
              <a:spcBef>
                <a:spcPct val="0"/>
              </a:spcBef>
              <a:spcAft>
                <a:spcPct val="50000"/>
              </a:spcAft>
              <a:buClr>
                <a:srgbClr val="C62626"/>
              </a:buClr>
              <a:buSzPct val="60000"/>
              <a:buChar char="–"/>
              <a:tabLst>
                <a:tab pos="1857375" algn="l"/>
              </a:tabLst>
              <a:defRPr sz="1400">
                <a:solidFill>
                  <a:srgbClr val="003352"/>
                </a:solidFill>
                <a:latin typeface="+mn-lt"/>
              </a:defRPr>
            </a:lvl6pPr>
            <a:lvl7pPr marL="2935288" indent="-247650" defTabSz="1073150" fontAlgn="base">
              <a:lnSpc>
                <a:spcPct val="105000"/>
              </a:lnSpc>
              <a:spcBef>
                <a:spcPct val="0"/>
              </a:spcBef>
              <a:spcAft>
                <a:spcPct val="50000"/>
              </a:spcAft>
              <a:buClr>
                <a:srgbClr val="C62626"/>
              </a:buClr>
              <a:buSzPct val="60000"/>
              <a:buChar char="–"/>
              <a:tabLst>
                <a:tab pos="1857375" algn="l"/>
              </a:tabLst>
              <a:defRPr sz="1400">
                <a:solidFill>
                  <a:srgbClr val="003352"/>
                </a:solidFill>
                <a:latin typeface="+mn-lt"/>
              </a:defRPr>
            </a:lvl7pPr>
            <a:lvl8pPr marL="3392488" indent="-247650" defTabSz="1073150" fontAlgn="base">
              <a:lnSpc>
                <a:spcPct val="105000"/>
              </a:lnSpc>
              <a:spcBef>
                <a:spcPct val="0"/>
              </a:spcBef>
              <a:spcAft>
                <a:spcPct val="50000"/>
              </a:spcAft>
              <a:buClr>
                <a:srgbClr val="C62626"/>
              </a:buClr>
              <a:buSzPct val="60000"/>
              <a:buChar char="–"/>
              <a:tabLst>
                <a:tab pos="1857375" algn="l"/>
              </a:tabLst>
              <a:defRPr sz="1400">
                <a:solidFill>
                  <a:srgbClr val="003352"/>
                </a:solidFill>
                <a:latin typeface="+mn-lt"/>
              </a:defRPr>
            </a:lvl8pPr>
            <a:lvl9pPr marL="3849688" indent="-247650" defTabSz="1073150" fontAlgn="base">
              <a:lnSpc>
                <a:spcPct val="105000"/>
              </a:lnSpc>
              <a:spcBef>
                <a:spcPct val="0"/>
              </a:spcBef>
              <a:spcAft>
                <a:spcPct val="50000"/>
              </a:spcAft>
              <a:buClr>
                <a:srgbClr val="C62626"/>
              </a:buClr>
              <a:buSzPct val="60000"/>
              <a:buChar char="–"/>
              <a:tabLst>
                <a:tab pos="1857375" algn="l"/>
              </a:tabLst>
              <a:defRPr sz="1400">
                <a:solidFill>
                  <a:srgbClr val="003352"/>
                </a:solidFill>
                <a:latin typeface="+mn-lt"/>
              </a:defRPr>
            </a:lvl9pPr>
          </a:lstStyle>
          <a:p>
            <a:r>
              <a:rPr lang="en-GB" sz="1800" dirty="0"/>
              <a:t>One independent MUX operator will operate three MUXes in an efficient manner</a:t>
            </a:r>
          </a:p>
          <a:p>
            <a:r>
              <a:rPr lang="en-GB" sz="1800" dirty="0"/>
              <a:t>Channel capacity will be sold to broadcasters on a commercial basis </a:t>
            </a:r>
          </a:p>
        </p:txBody>
      </p:sp>
      <p:sp>
        <p:nvSpPr>
          <p:cNvPr id="24" name="Rectangle 3"/>
          <p:cNvSpPr txBox="1">
            <a:spLocks noChangeArrowheads="1"/>
          </p:cNvSpPr>
          <p:nvPr/>
        </p:nvSpPr>
        <p:spPr bwMode="auto">
          <a:xfrm>
            <a:off x="762000" y="1447800"/>
            <a:ext cx="3915608" cy="2943848"/>
          </a:xfrm>
          <a:prstGeom prst="rect">
            <a:avLst/>
          </a:prstGeom>
          <a:solidFill>
            <a:schemeClr val="bg2">
              <a:lumMod val="60000"/>
              <a:lumOff val="40000"/>
            </a:schemeClr>
          </a:solidFill>
          <a:ln w="9525">
            <a:solidFill>
              <a:schemeClr val="tx1"/>
            </a:solidFill>
            <a:miter lim="800000"/>
            <a:headEnd/>
            <a:tailEnd/>
          </a:ln>
          <a:effectLst/>
          <a:extLst/>
        </p:spPr>
        <p:txBody>
          <a:bodyPr vert="horz" wrap="square" lIns="100012" tIns="50800" rIns="100012" bIns="50800" numCol="1" anchor="ctr" anchorCtr="0" compatLnSpc="1">
            <a:prstTxWarp prst="textNoShape">
              <a:avLst/>
            </a:prstTxWarp>
          </a:bodyPr>
          <a:lstStyle>
            <a:lvl1pPr marL="268288" indent="-268288" algn="l" defTabSz="1073150" rtl="0" eaLnBrk="1" fontAlgn="base" hangingPunct="1">
              <a:lnSpc>
                <a:spcPct val="105000"/>
              </a:lnSpc>
              <a:spcBef>
                <a:spcPct val="0"/>
              </a:spcBef>
              <a:spcAft>
                <a:spcPct val="50000"/>
              </a:spcAft>
              <a:buClr>
                <a:schemeClr val="accent5"/>
              </a:buClr>
              <a:buSzPct val="60000"/>
              <a:buFont typeface="Wingdings" pitchFamily="2" charset="2"/>
              <a:buChar char="l"/>
              <a:tabLst>
                <a:tab pos="1857375" algn="l"/>
              </a:tabLst>
              <a:defRPr sz="1400">
                <a:solidFill>
                  <a:srgbClr val="000000"/>
                </a:solidFill>
                <a:latin typeface="+mn-lt"/>
                <a:ea typeface="+mn-ea"/>
                <a:cs typeface="+mn-cs"/>
              </a:defRPr>
            </a:lvl1pPr>
            <a:lvl2pPr marL="706438" indent="-247650" algn="l" defTabSz="1073150" rtl="0" eaLnBrk="1" fontAlgn="base" hangingPunct="1">
              <a:lnSpc>
                <a:spcPct val="105000"/>
              </a:lnSpc>
              <a:spcBef>
                <a:spcPct val="0"/>
              </a:spcBef>
              <a:spcAft>
                <a:spcPct val="50000"/>
              </a:spcAft>
              <a:buClr>
                <a:schemeClr val="accent5"/>
              </a:buClr>
              <a:buSzPct val="60000"/>
              <a:buFont typeface="Monotype Sorts" pitchFamily="2" charset="2"/>
              <a:buChar char="w"/>
              <a:tabLst>
                <a:tab pos="1857375" algn="l"/>
              </a:tabLst>
              <a:defRPr sz="1400">
                <a:solidFill>
                  <a:srgbClr val="000000"/>
                </a:solidFill>
                <a:latin typeface="+mn-lt"/>
              </a:defRPr>
            </a:lvl2pPr>
            <a:lvl3pPr marL="1144588" indent="-247650" algn="l" defTabSz="1073150" rtl="0" eaLnBrk="1" fontAlgn="base" hangingPunct="1">
              <a:lnSpc>
                <a:spcPct val="105000"/>
              </a:lnSpc>
              <a:spcBef>
                <a:spcPct val="0"/>
              </a:spcBef>
              <a:spcAft>
                <a:spcPct val="50000"/>
              </a:spcAft>
              <a:buClr>
                <a:schemeClr val="accent5"/>
              </a:buClr>
              <a:buSzPct val="60000"/>
              <a:buChar char="–"/>
              <a:tabLst>
                <a:tab pos="1857375" algn="l"/>
              </a:tabLst>
              <a:defRPr sz="1400">
                <a:solidFill>
                  <a:srgbClr val="000000"/>
                </a:solidFill>
                <a:latin typeface="+mn-lt"/>
              </a:defRPr>
            </a:lvl3pPr>
            <a:lvl4pPr marL="1335088" indent="0" algn="l" defTabSz="1073150" rtl="0" eaLnBrk="1" fontAlgn="base" hangingPunct="1">
              <a:lnSpc>
                <a:spcPct val="105000"/>
              </a:lnSpc>
              <a:spcBef>
                <a:spcPct val="0"/>
              </a:spcBef>
              <a:spcAft>
                <a:spcPct val="50000"/>
              </a:spcAft>
              <a:buClr>
                <a:srgbClr val="C62626"/>
              </a:buClr>
              <a:buSzPct val="60000"/>
              <a:buNone/>
              <a:tabLst>
                <a:tab pos="1857375" algn="l"/>
              </a:tabLst>
              <a:defRPr sz="1400">
                <a:solidFill>
                  <a:srgbClr val="000000"/>
                </a:solidFill>
                <a:latin typeface="+mn-lt"/>
              </a:defRPr>
            </a:lvl4pPr>
            <a:lvl5pPr marL="1773238" indent="0" algn="l" defTabSz="1073150" rtl="0" eaLnBrk="1" fontAlgn="base" hangingPunct="1">
              <a:lnSpc>
                <a:spcPct val="105000"/>
              </a:lnSpc>
              <a:spcBef>
                <a:spcPct val="0"/>
              </a:spcBef>
              <a:spcAft>
                <a:spcPct val="50000"/>
              </a:spcAft>
              <a:buClr>
                <a:srgbClr val="C62626"/>
              </a:buClr>
              <a:buSzPct val="60000"/>
              <a:buNone/>
              <a:tabLst>
                <a:tab pos="1857375" algn="l"/>
              </a:tabLst>
              <a:defRPr sz="1400">
                <a:solidFill>
                  <a:srgbClr val="000000"/>
                </a:solidFill>
                <a:latin typeface="+mn-lt"/>
              </a:defRPr>
            </a:lvl5pPr>
            <a:lvl6pPr marL="2478088" indent="-247650" algn="l" defTabSz="1073150" rtl="0" eaLnBrk="1" fontAlgn="base" hangingPunct="1">
              <a:lnSpc>
                <a:spcPct val="105000"/>
              </a:lnSpc>
              <a:spcBef>
                <a:spcPct val="0"/>
              </a:spcBef>
              <a:spcAft>
                <a:spcPct val="50000"/>
              </a:spcAft>
              <a:buClr>
                <a:srgbClr val="C62626"/>
              </a:buClr>
              <a:buSzPct val="60000"/>
              <a:buChar char="–"/>
              <a:tabLst>
                <a:tab pos="1857375" algn="l"/>
              </a:tabLst>
              <a:defRPr sz="1400">
                <a:solidFill>
                  <a:srgbClr val="003352"/>
                </a:solidFill>
                <a:latin typeface="+mn-lt"/>
              </a:defRPr>
            </a:lvl6pPr>
            <a:lvl7pPr marL="2935288" indent="-247650" algn="l" defTabSz="1073150" rtl="0" eaLnBrk="1" fontAlgn="base" hangingPunct="1">
              <a:lnSpc>
                <a:spcPct val="105000"/>
              </a:lnSpc>
              <a:spcBef>
                <a:spcPct val="0"/>
              </a:spcBef>
              <a:spcAft>
                <a:spcPct val="50000"/>
              </a:spcAft>
              <a:buClr>
                <a:srgbClr val="C62626"/>
              </a:buClr>
              <a:buSzPct val="60000"/>
              <a:buChar char="–"/>
              <a:tabLst>
                <a:tab pos="1857375" algn="l"/>
              </a:tabLst>
              <a:defRPr sz="1400">
                <a:solidFill>
                  <a:srgbClr val="003352"/>
                </a:solidFill>
                <a:latin typeface="+mn-lt"/>
              </a:defRPr>
            </a:lvl7pPr>
            <a:lvl8pPr marL="3392488" indent="-247650" algn="l" defTabSz="1073150" rtl="0" eaLnBrk="1" fontAlgn="base" hangingPunct="1">
              <a:lnSpc>
                <a:spcPct val="105000"/>
              </a:lnSpc>
              <a:spcBef>
                <a:spcPct val="0"/>
              </a:spcBef>
              <a:spcAft>
                <a:spcPct val="50000"/>
              </a:spcAft>
              <a:buClr>
                <a:srgbClr val="C62626"/>
              </a:buClr>
              <a:buSzPct val="60000"/>
              <a:buChar char="–"/>
              <a:tabLst>
                <a:tab pos="1857375" algn="l"/>
              </a:tabLst>
              <a:defRPr sz="1400">
                <a:solidFill>
                  <a:srgbClr val="003352"/>
                </a:solidFill>
                <a:latin typeface="+mn-lt"/>
              </a:defRPr>
            </a:lvl8pPr>
            <a:lvl9pPr marL="3849688" indent="-247650" algn="l" defTabSz="1073150" rtl="0" eaLnBrk="1" fontAlgn="base" hangingPunct="1">
              <a:lnSpc>
                <a:spcPct val="105000"/>
              </a:lnSpc>
              <a:spcBef>
                <a:spcPct val="0"/>
              </a:spcBef>
              <a:spcAft>
                <a:spcPct val="50000"/>
              </a:spcAft>
              <a:buClr>
                <a:srgbClr val="C62626"/>
              </a:buClr>
              <a:buSzPct val="60000"/>
              <a:buChar char="–"/>
              <a:tabLst>
                <a:tab pos="1857375" algn="l"/>
              </a:tabLst>
              <a:defRPr sz="1400">
                <a:solidFill>
                  <a:srgbClr val="003352"/>
                </a:solidFill>
                <a:latin typeface="+mn-lt"/>
              </a:defRPr>
            </a:lvl9pPr>
          </a:lstStyle>
          <a:p>
            <a:pPr marL="185738" lvl="0" indent="-185738">
              <a:spcAft>
                <a:spcPct val="0"/>
              </a:spcAft>
            </a:pPr>
            <a:r>
              <a:rPr lang="en-GB" sz="1800" dirty="0"/>
              <a:t>Each of the three broadcasters will </a:t>
            </a:r>
            <a:r>
              <a:rPr lang="en-GB" sz="1800" dirty="0" smtClean="0"/>
              <a:t>operate </a:t>
            </a:r>
            <a:r>
              <a:rPr lang="en-GB" sz="1800" dirty="0"/>
              <a:t>one MUX</a:t>
            </a:r>
          </a:p>
          <a:p>
            <a:pPr marL="185738" lvl="0" indent="-185738">
              <a:spcAft>
                <a:spcPct val="0"/>
              </a:spcAft>
            </a:pPr>
            <a:r>
              <a:rPr lang="en-GB" sz="1800" dirty="0"/>
              <a:t>Existing analogue terrestrial channels </a:t>
            </a:r>
            <a:r>
              <a:rPr lang="en-GB" sz="1800" dirty="0" smtClean="0"/>
              <a:t>will be aired</a:t>
            </a:r>
            <a:r>
              <a:rPr lang="en-GB" sz="1800" dirty="0"/>
              <a:t>, </a:t>
            </a:r>
            <a:br>
              <a:rPr lang="en-GB" sz="1800" dirty="0"/>
            </a:br>
            <a:r>
              <a:rPr lang="en-GB" sz="1800" dirty="0" smtClean="0"/>
              <a:t>new channels either created, licensed or re-sold</a:t>
            </a:r>
            <a:endParaRPr lang="en-GB" sz="1800" dirty="0"/>
          </a:p>
          <a:p>
            <a:pPr marL="185738" lvl="0" indent="-185738">
              <a:spcAft>
                <a:spcPct val="0"/>
              </a:spcAft>
            </a:pPr>
            <a:r>
              <a:rPr lang="en-GB" sz="1800" dirty="0" smtClean="0"/>
              <a:t>Separate </a:t>
            </a:r>
            <a:r>
              <a:rPr lang="en-GB" sz="1800" dirty="0"/>
              <a:t>advertising streams will be sent on the DTT platform to allow for localised </a:t>
            </a:r>
            <a:r>
              <a:rPr lang="en-GB" sz="1800" dirty="0" smtClean="0"/>
              <a:t>messages</a:t>
            </a:r>
            <a:endParaRPr lang="en-GB" sz="1800" dirty="0"/>
          </a:p>
        </p:txBody>
      </p:sp>
      <p:sp>
        <p:nvSpPr>
          <p:cNvPr id="29" name="TextBox 28"/>
          <p:cNvSpPr txBox="1"/>
          <p:nvPr/>
        </p:nvSpPr>
        <p:spPr>
          <a:xfrm>
            <a:off x="1752600" y="990600"/>
            <a:ext cx="1295400" cy="400110"/>
          </a:xfrm>
          <a:prstGeom prst="rect">
            <a:avLst/>
          </a:prstGeom>
          <a:noFill/>
        </p:spPr>
        <p:txBody>
          <a:bodyPr wrap="square" rtlCol="0">
            <a:spAutoFit/>
          </a:bodyPr>
          <a:lstStyle/>
          <a:p>
            <a:r>
              <a:rPr lang="en-GB" sz="2000" b="1" dirty="0" smtClean="0">
                <a:solidFill>
                  <a:schemeClr val="accent1">
                    <a:lumMod val="75000"/>
                  </a:schemeClr>
                </a:solidFill>
                <a:latin typeface="+mn-lt"/>
              </a:rPr>
              <a:t>MODEL 1</a:t>
            </a:r>
            <a:endParaRPr lang="en-GB" sz="2000" b="1" dirty="0">
              <a:solidFill>
                <a:schemeClr val="accent1">
                  <a:lumMod val="75000"/>
                </a:schemeClr>
              </a:solidFill>
              <a:latin typeface="+mn-lt"/>
            </a:endParaRPr>
          </a:p>
        </p:txBody>
      </p:sp>
      <p:sp>
        <p:nvSpPr>
          <p:cNvPr id="30" name="TextBox 29"/>
          <p:cNvSpPr txBox="1"/>
          <p:nvPr/>
        </p:nvSpPr>
        <p:spPr>
          <a:xfrm>
            <a:off x="5943600" y="990600"/>
            <a:ext cx="1295400" cy="400110"/>
          </a:xfrm>
          <a:prstGeom prst="rect">
            <a:avLst/>
          </a:prstGeom>
          <a:noFill/>
        </p:spPr>
        <p:txBody>
          <a:bodyPr wrap="square" rtlCol="0">
            <a:spAutoFit/>
          </a:bodyPr>
          <a:lstStyle/>
          <a:p>
            <a:r>
              <a:rPr lang="en-GB" sz="2000" b="1" dirty="0" smtClean="0">
                <a:solidFill>
                  <a:schemeClr val="accent1">
                    <a:lumMod val="75000"/>
                  </a:schemeClr>
                </a:solidFill>
                <a:latin typeface="+mn-lt"/>
              </a:rPr>
              <a:t>MODEL 2</a:t>
            </a:r>
            <a:endParaRPr lang="en-GB" sz="2000" b="1" dirty="0">
              <a:solidFill>
                <a:schemeClr val="accent1">
                  <a:lumMod val="75000"/>
                </a:schemeClr>
              </a:solidFill>
              <a:latin typeface="+mn-lt"/>
            </a:endParaRPr>
          </a:p>
        </p:txBody>
      </p:sp>
      <p:sp>
        <p:nvSpPr>
          <p:cNvPr id="31" name="TextBox 30"/>
          <p:cNvSpPr txBox="1"/>
          <p:nvPr/>
        </p:nvSpPr>
        <p:spPr>
          <a:xfrm>
            <a:off x="762000" y="4572000"/>
            <a:ext cx="8001000" cy="1323439"/>
          </a:xfrm>
          <a:prstGeom prst="rect">
            <a:avLst/>
          </a:prstGeom>
          <a:noFill/>
        </p:spPr>
        <p:txBody>
          <a:bodyPr wrap="square" rtlCol="0">
            <a:spAutoFit/>
          </a:bodyPr>
          <a:lstStyle/>
          <a:p>
            <a:r>
              <a:rPr lang="en-GB" sz="2000" b="1" dirty="0" smtClean="0">
                <a:solidFill>
                  <a:schemeClr val="accent1">
                    <a:lumMod val="75000"/>
                  </a:schemeClr>
                </a:solidFill>
                <a:latin typeface="+mn-lt"/>
              </a:rPr>
              <a:t>SCENARIO BUILDING</a:t>
            </a:r>
            <a:r>
              <a:rPr lang="en-GB" dirty="0" smtClean="0"/>
              <a:t>:</a:t>
            </a:r>
          </a:p>
          <a:p>
            <a:pPr marL="285750" indent="-285750">
              <a:buFont typeface="Arial" pitchFamily="34" charset="0"/>
              <a:buChar char="•"/>
            </a:pPr>
            <a:r>
              <a:rPr lang="en-GB" sz="2000" dirty="0" smtClean="0">
                <a:latin typeface="+mn-lt"/>
              </a:rPr>
              <a:t>Different scenarios were created for only Free to Air (FTA), combination of FTA and Pay TV, SD only, SD+HD, growth of IPTV, changes in satellite TV, cable TV, </a:t>
            </a:r>
            <a:r>
              <a:rPr lang="en-GB" sz="2000" dirty="0" err="1" smtClean="0">
                <a:latin typeface="+mn-lt"/>
              </a:rPr>
              <a:t>etc</a:t>
            </a:r>
            <a:r>
              <a:rPr lang="en-GB" sz="2000" dirty="0" smtClean="0">
                <a:latin typeface="+mn-lt"/>
              </a:rPr>
              <a:t> and the impact on business model and spectrum</a:t>
            </a:r>
            <a:endParaRPr lang="en-GB" sz="2000" dirty="0">
              <a:latin typeface="+mn-lt"/>
            </a:endParaRPr>
          </a:p>
        </p:txBody>
      </p:sp>
    </p:spTree>
    <p:extLst>
      <p:ext uri="{BB962C8B-B14F-4D97-AF65-F5344CB8AC3E}">
        <p14:creationId xmlns:p14="http://schemas.microsoft.com/office/powerpoint/2010/main" val="29468998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Business forecasts under different scenarios</a:t>
            </a:r>
            <a:endParaRPr lang="en-GB" dirty="0"/>
          </a:p>
        </p:txBody>
      </p:sp>
      <p:sp>
        <p:nvSpPr>
          <p:cNvPr id="3" name="Content Placeholder 2"/>
          <p:cNvSpPr>
            <a:spLocks noGrp="1"/>
          </p:cNvSpPr>
          <p:nvPr>
            <p:ph idx="1"/>
          </p:nvPr>
        </p:nvSpPr>
        <p:spPr>
          <a:xfrm>
            <a:off x="685800" y="1143000"/>
            <a:ext cx="7924800" cy="5257800"/>
          </a:xfrm>
        </p:spPr>
        <p:txBody>
          <a:bodyPr/>
          <a:lstStyle/>
          <a:p>
            <a:pPr marL="342900" lvl="1" indent="-342900">
              <a:buFont typeface="Arial" pitchFamily="34" charset="0"/>
              <a:buChar char="•"/>
            </a:pPr>
            <a:r>
              <a:rPr lang="en-GB" sz="2000" dirty="0" smtClean="0">
                <a:latin typeface="+mn-lt"/>
              </a:rPr>
              <a:t>IPTV platform will become the dominant form of reception by 2020, reaching 37% market share of all TV households</a:t>
            </a:r>
          </a:p>
          <a:p>
            <a:pPr marL="342900" lvl="1" indent="-342900">
              <a:buFont typeface="Arial" pitchFamily="34" charset="0"/>
              <a:buChar char="•"/>
            </a:pPr>
            <a:r>
              <a:rPr lang="en-GB" sz="2000" dirty="0" smtClean="0">
                <a:latin typeface="+mn-lt"/>
              </a:rPr>
              <a:t>Market </a:t>
            </a:r>
            <a:r>
              <a:rPr lang="en-GB" sz="2000" dirty="0">
                <a:latin typeface="+mn-lt"/>
              </a:rPr>
              <a:t>share of satellite declines from 61% in 2010 to 47% by the end of </a:t>
            </a:r>
            <a:r>
              <a:rPr lang="en-GB" sz="2000" dirty="0" smtClean="0">
                <a:latin typeface="+mn-lt"/>
              </a:rPr>
              <a:t>2020 due to competition from other platforms</a:t>
            </a:r>
          </a:p>
          <a:p>
            <a:pPr marL="342900" lvl="1" indent="-342900">
              <a:buFont typeface="Arial" pitchFamily="34" charset="0"/>
              <a:buChar char="•"/>
            </a:pPr>
            <a:r>
              <a:rPr lang="en-GB" sz="2000" dirty="0">
                <a:latin typeface="+mn-lt"/>
              </a:rPr>
              <a:t>DTT market is expected grow from </a:t>
            </a:r>
            <a:r>
              <a:rPr lang="en-GB" sz="2000" dirty="0" smtClean="0">
                <a:latin typeface="+mn-lt"/>
              </a:rPr>
              <a:t>34,000 </a:t>
            </a:r>
            <a:r>
              <a:rPr lang="en-GB" sz="2000" dirty="0">
                <a:latin typeface="+mn-lt"/>
              </a:rPr>
              <a:t>households today to </a:t>
            </a:r>
            <a:r>
              <a:rPr lang="en-GB" sz="2000" dirty="0" smtClean="0">
                <a:latin typeface="+mn-lt"/>
              </a:rPr>
              <a:t>162,000 households, </a:t>
            </a:r>
            <a:r>
              <a:rPr lang="en-GB" sz="2000" dirty="0">
                <a:latin typeface="+mn-lt"/>
              </a:rPr>
              <a:t>corresponding to a 10% market share by </a:t>
            </a:r>
            <a:r>
              <a:rPr lang="en-GB" sz="2000" dirty="0" smtClean="0">
                <a:latin typeface="+mn-lt"/>
              </a:rPr>
              <a:t>2020</a:t>
            </a:r>
          </a:p>
          <a:p>
            <a:pPr marL="342900" lvl="1" indent="-342900">
              <a:buFont typeface="Arial" pitchFamily="34" charset="0"/>
              <a:buChar char="•"/>
            </a:pPr>
            <a:r>
              <a:rPr lang="en-GB" sz="2000" dirty="0">
                <a:latin typeface="+mn-lt"/>
              </a:rPr>
              <a:t>Portable users (both FTA and pay TV) to reach 24,000 by 2020</a:t>
            </a:r>
          </a:p>
          <a:p>
            <a:pPr marL="342900" lvl="1" indent="-342900">
              <a:buFont typeface="Arial" pitchFamily="34" charset="0"/>
              <a:buChar char="•"/>
            </a:pPr>
            <a:r>
              <a:rPr lang="en-GB" sz="2000" dirty="0">
                <a:latin typeface="+mn-lt"/>
              </a:rPr>
              <a:t>DTT will enable broadcasters to create a national UAE TV market for advertisers to </a:t>
            </a:r>
            <a:r>
              <a:rPr lang="en-GB" sz="2000" dirty="0" smtClean="0">
                <a:latin typeface="+mn-lt"/>
              </a:rPr>
              <a:t>air, </a:t>
            </a:r>
            <a:r>
              <a:rPr lang="en-GB" sz="2000" dirty="0">
                <a:latin typeface="+mn-lt"/>
              </a:rPr>
              <a:t>targeted adverts to the UAE population increasing advertising </a:t>
            </a:r>
            <a:r>
              <a:rPr lang="en-GB" sz="2000" dirty="0" smtClean="0">
                <a:latin typeface="+mn-lt"/>
              </a:rPr>
              <a:t>revenues for broadcasters</a:t>
            </a:r>
          </a:p>
          <a:p>
            <a:pPr marL="342900" lvl="1" indent="-342900">
              <a:buFont typeface="Arial" pitchFamily="34" charset="0"/>
              <a:buChar char="•"/>
            </a:pPr>
            <a:r>
              <a:rPr lang="en-GB" sz="2000" dirty="0">
                <a:latin typeface="+mn-lt"/>
              </a:rPr>
              <a:t>The MUX operator will generate revenues from broadcasters and programme producers who buy channel capacity from the MUX </a:t>
            </a:r>
          </a:p>
          <a:p>
            <a:pPr marL="342900" lvl="1" indent="-342900">
              <a:buFont typeface="Arial" pitchFamily="34" charset="0"/>
              <a:buChar char="•"/>
            </a:pPr>
            <a:r>
              <a:rPr lang="en-GB" sz="2000" dirty="0">
                <a:latin typeface="+mn-lt"/>
              </a:rPr>
              <a:t>The MUX operator may get 30% premium based on </a:t>
            </a:r>
            <a:r>
              <a:rPr lang="en-GB" sz="2000" dirty="0" smtClean="0">
                <a:latin typeface="+mn-lt"/>
              </a:rPr>
              <a:t>benchmarking</a:t>
            </a:r>
          </a:p>
          <a:p>
            <a:pPr marL="342900" lvl="1" indent="-342900">
              <a:buFont typeface="Arial" pitchFamily="34" charset="0"/>
              <a:buChar char="•"/>
            </a:pPr>
            <a:r>
              <a:rPr lang="en-GB" sz="2000" dirty="0" smtClean="0">
                <a:latin typeface="+mn-lt"/>
              </a:rPr>
              <a:t>Forecasts for OPEX, programming costs, NPV and FCF was also generated</a:t>
            </a:r>
            <a:endParaRPr lang="en-GB" sz="2000" dirty="0">
              <a:latin typeface="+mn-lt"/>
            </a:endParaRPr>
          </a:p>
          <a:p>
            <a:pPr marL="342900" lvl="1" indent="-342900">
              <a:buFont typeface="Arial" pitchFamily="34" charset="0"/>
              <a:buChar char="•"/>
            </a:pPr>
            <a:endParaRPr lang="en-GB" sz="2000" dirty="0" smtClean="0">
              <a:latin typeface="+mn-lt"/>
            </a:endParaRPr>
          </a:p>
          <a:p>
            <a:pPr marL="342900" lvl="1" indent="-342900">
              <a:buFont typeface="Arial" pitchFamily="34" charset="0"/>
              <a:buChar char="•"/>
            </a:pPr>
            <a:endParaRPr lang="en-GB" sz="2000" dirty="0" smtClean="0">
              <a:latin typeface="+mn-lt"/>
            </a:endParaRPr>
          </a:p>
          <a:p>
            <a:pPr marL="342900" lvl="1" indent="-342900">
              <a:buFont typeface="Arial" pitchFamily="34" charset="0"/>
              <a:buChar char="•"/>
            </a:pPr>
            <a:endParaRPr lang="en-GB" sz="2000" dirty="0">
              <a:latin typeface="+mn-lt"/>
            </a:endParaRPr>
          </a:p>
          <a:p>
            <a:pPr marL="342900" lvl="1" indent="-342900">
              <a:buFont typeface="Arial" pitchFamily="34" charset="0"/>
              <a:buChar char="•"/>
            </a:pPr>
            <a:endParaRPr lang="en-GB" sz="2000" dirty="0" smtClean="0">
              <a:latin typeface="+mn-lt"/>
            </a:endParaRPr>
          </a:p>
          <a:p>
            <a:pPr marL="342900" lvl="1" indent="-342900">
              <a:buFont typeface="Arial" pitchFamily="34" charset="0"/>
              <a:buChar char="•"/>
            </a:pPr>
            <a:endParaRPr lang="en-GB" sz="2000" dirty="0">
              <a:latin typeface="+mn-lt"/>
            </a:endParaRPr>
          </a:p>
          <a:p>
            <a:pPr marL="342900" lvl="1" indent="-342900">
              <a:buFont typeface="Arial" pitchFamily="34" charset="0"/>
              <a:buChar char="•"/>
            </a:pPr>
            <a:endParaRPr lang="en-GB" sz="2000" dirty="0" smtClean="0">
              <a:latin typeface="+mn-lt"/>
            </a:endParaRPr>
          </a:p>
          <a:p>
            <a:pPr>
              <a:buFont typeface="Arial" pitchFamily="34" charset="0"/>
              <a:buChar char="•"/>
            </a:pPr>
            <a:endParaRPr lang="en-GB" sz="2000" dirty="0">
              <a:latin typeface="+mn-lt"/>
            </a:endParaRPr>
          </a:p>
          <a:p>
            <a:pPr>
              <a:buFont typeface="Arial" pitchFamily="34" charset="0"/>
              <a:buChar char="•"/>
            </a:pPr>
            <a:endParaRPr lang="en-GB" sz="2000" dirty="0" smtClean="0">
              <a:latin typeface="+mn-lt"/>
            </a:endParaRPr>
          </a:p>
          <a:p>
            <a:pPr>
              <a:buFont typeface="Arial" pitchFamily="34" charset="0"/>
              <a:buChar char="•"/>
            </a:pPr>
            <a:endParaRPr lang="en-GB" sz="2000" dirty="0">
              <a:latin typeface="+mn-lt"/>
            </a:endParaRPr>
          </a:p>
          <a:p>
            <a:pPr>
              <a:buFont typeface="Arial" pitchFamily="34" charset="0"/>
              <a:buChar char="•"/>
            </a:pPr>
            <a:endParaRPr lang="en-GB" sz="2000" dirty="0" smtClean="0">
              <a:latin typeface="+mn-lt"/>
            </a:endParaRPr>
          </a:p>
          <a:p>
            <a:pPr>
              <a:buFont typeface="Arial" pitchFamily="34" charset="0"/>
              <a:buChar char="•"/>
            </a:pPr>
            <a:endParaRPr lang="en-GB" sz="2000" dirty="0">
              <a:latin typeface="+mn-lt"/>
            </a:endParaRPr>
          </a:p>
        </p:txBody>
      </p:sp>
      <p:sp>
        <p:nvSpPr>
          <p:cNvPr id="4" name="Slide Number Placeholder 3"/>
          <p:cNvSpPr>
            <a:spLocks noGrp="1"/>
          </p:cNvSpPr>
          <p:nvPr>
            <p:ph type="sldNum" sz="quarter" idx="10"/>
          </p:nvPr>
        </p:nvSpPr>
        <p:spPr/>
        <p:txBody>
          <a:bodyPr/>
          <a:lstStyle/>
          <a:p>
            <a:pPr>
              <a:defRPr/>
            </a:pPr>
            <a:fld id="{E01005B1-D206-4456-908C-53C00E502A07}" type="slidenum">
              <a:rPr lang="en-US" smtClean="0"/>
              <a:pPr>
                <a:defRPr/>
              </a:pPr>
              <a:t>17</a:t>
            </a:fld>
            <a:endParaRPr lang="en-US" dirty="0"/>
          </a:p>
        </p:txBody>
      </p:sp>
    </p:spTree>
    <p:extLst>
      <p:ext uri="{BB962C8B-B14F-4D97-AF65-F5344CB8AC3E}">
        <p14:creationId xmlns:p14="http://schemas.microsoft.com/office/powerpoint/2010/main" val="179157131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Licensing approach</a:t>
            </a:r>
            <a:endParaRPr lang="en-GB" dirty="0"/>
          </a:p>
        </p:txBody>
      </p:sp>
      <p:sp>
        <p:nvSpPr>
          <p:cNvPr id="3" name="Content Placeholder 2"/>
          <p:cNvSpPr>
            <a:spLocks noGrp="1"/>
          </p:cNvSpPr>
          <p:nvPr>
            <p:ph idx="1"/>
          </p:nvPr>
        </p:nvSpPr>
        <p:spPr>
          <a:xfrm>
            <a:off x="685800" y="1143000"/>
            <a:ext cx="7924800" cy="5257800"/>
          </a:xfrm>
        </p:spPr>
        <p:txBody>
          <a:bodyPr/>
          <a:lstStyle/>
          <a:p>
            <a:pPr marL="342900" lvl="1" indent="-342900">
              <a:buFont typeface="Arial" pitchFamily="34" charset="0"/>
              <a:buChar char="•"/>
            </a:pPr>
            <a:r>
              <a:rPr lang="en-GB" sz="2000" dirty="0" smtClean="0">
                <a:latin typeface="+mn-lt"/>
              </a:rPr>
              <a:t>Transmission Service Licenses be </a:t>
            </a:r>
            <a:r>
              <a:rPr lang="en-GB" sz="2000" dirty="0">
                <a:latin typeface="+mn-lt"/>
              </a:rPr>
              <a:t>awarded either to broadcasters (if a combined licensing approach is followed) or to a separate MUX operator (if a separate licensing approach is followed</a:t>
            </a:r>
            <a:r>
              <a:rPr lang="en-GB" sz="2000" dirty="0" smtClean="0">
                <a:latin typeface="+mn-lt"/>
              </a:rPr>
              <a:t>)</a:t>
            </a:r>
          </a:p>
          <a:p>
            <a:pPr marL="342900" lvl="1" indent="-342900">
              <a:buFont typeface="Arial" pitchFamily="34" charset="0"/>
              <a:buChar char="•"/>
            </a:pPr>
            <a:r>
              <a:rPr lang="en-GB" sz="2000" dirty="0">
                <a:latin typeface="+mn-lt"/>
              </a:rPr>
              <a:t>Time limited licence e.g. 10 year duration</a:t>
            </a:r>
          </a:p>
          <a:p>
            <a:pPr marL="342900" lvl="1" indent="-342900">
              <a:buFont typeface="Arial" pitchFamily="34" charset="0"/>
              <a:buChar char="•"/>
            </a:pPr>
            <a:r>
              <a:rPr lang="en-GB" sz="2000" dirty="0" smtClean="0">
                <a:latin typeface="+mn-lt"/>
              </a:rPr>
              <a:t>Must carry obligations</a:t>
            </a:r>
          </a:p>
          <a:p>
            <a:pPr marL="342900" lvl="1" indent="-342900">
              <a:buFont typeface="Arial" pitchFamily="34" charset="0"/>
              <a:buChar char="•"/>
            </a:pPr>
            <a:r>
              <a:rPr lang="en-GB" sz="2000" dirty="0" smtClean="0">
                <a:latin typeface="+mn-lt"/>
              </a:rPr>
              <a:t>Coverage obligations</a:t>
            </a:r>
          </a:p>
          <a:p>
            <a:pPr marL="342900" lvl="1" indent="-342900">
              <a:buFont typeface="Arial" pitchFamily="34" charset="0"/>
              <a:buChar char="•"/>
            </a:pPr>
            <a:r>
              <a:rPr lang="en-GB" sz="2000" dirty="0" smtClean="0">
                <a:latin typeface="+mn-lt"/>
              </a:rPr>
              <a:t>Use it or Loose it clause</a:t>
            </a:r>
          </a:p>
          <a:p>
            <a:pPr marL="342900" lvl="1" indent="-342900">
              <a:buFont typeface="Arial" pitchFamily="34" charset="0"/>
              <a:buChar char="•"/>
            </a:pPr>
            <a:r>
              <a:rPr lang="en-GB" sz="2000" dirty="0" smtClean="0">
                <a:latin typeface="+mn-lt"/>
              </a:rPr>
              <a:t>Minimum standard to start is DVB-T2 with MPEG-4 </a:t>
            </a:r>
          </a:p>
          <a:p>
            <a:pPr marL="342900" lvl="1" indent="-342900">
              <a:buFont typeface="Arial" pitchFamily="34" charset="0"/>
              <a:buChar char="•"/>
            </a:pPr>
            <a:r>
              <a:rPr lang="en-GB" sz="2000" dirty="0">
                <a:latin typeface="+mn-lt"/>
              </a:rPr>
              <a:t>Number of programmes that each MUX should carry be left to the industry (MUX operator and broadcaster) to define</a:t>
            </a:r>
          </a:p>
          <a:p>
            <a:pPr marL="342900" lvl="1" indent="-342900">
              <a:buFont typeface="Arial" pitchFamily="34" charset="0"/>
              <a:buChar char="•"/>
            </a:pPr>
            <a:endParaRPr lang="en-GB" sz="2000" dirty="0" smtClean="0">
              <a:latin typeface="+mn-lt"/>
            </a:endParaRPr>
          </a:p>
          <a:p>
            <a:pPr marL="342900" lvl="1" indent="-342900">
              <a:buFont typeface="Arial" pitchFamily="34" charset="0"/>
              <a:buChar char="•"/>
            </a:pPr>
            <a:endParaRPr lang="en-GB" sz="2000" dirty="0">
              <a:latin typeface="+mn-lt"/>
            </a:endParaRPr>
          </a:p>
          <a:p>
            <a:pPr marL="342900" lvl="1" indent="-342900">
              <a:buFont typeface="Arial" pitchFamily="34" charset="0"/>
              <a:buChar char="•"/>
            </a:pPr>
            <a:endParaRPr lang="en-GB" sz="2000" dirty="0">
              <a:latin typeface="+mn-lt"/>
            </a:endParaRPr>
          </a:p>
          <a:p>
            <a:pPr marL="342900" lvl="1" indent="-342900">
              <a:buFont typeface="Arial" pitchFamily="34" charset="0"/>
              <a:buChar char="•"/>
            </a:pPr>
            <a:endParaRPr lang="en-GB" sz="2000" dirty="0" smtClean="0">
              <a:latin typeface="+mn-lt"/>
            </a:endParaRPr>
          </a:p>
          <a:p>
            <a:pPr marL="342900" lvl="1" indent="-342900">
              <a:buFont typeface="Arial" pitchFamily="34" charset="0"/>
              <a:buChar char="•"/>
            </a:pPr>
            <a:endParaRPr lang="en-GB" sz="2000" dirty="0">
              <a:latin typeface="+mn-lt"/>
            </a:endParaRPr>
          </a:p>
          <a:p>
            <a:pPr marL="342900" lvl="1" indent="-342900">
              <a:buFont typeface="Arial" pitchFamily="34" charset="0"/>
              <a:buChar char="•"/>
            </a:pPr>
            <a:endParaRPr lang="en-GB" sz="2000" dirty="0" smtClean="0">
              <a:latin typeface="+mn-lt"/>
            </a:endParaRPr>
          </a:p>
          <a:p>
            <a:pPr marL="342900" lvl="1" indent="-342900">
              <a:buFont typeface="Arial" pitchFamily="34" charset="0"/>
              <a:buChar char="•"/>
            </a:pPr>
            <a:endParaRPr lang="en-GB" sz="2000" dirty="0">
              <a:latin typeface="+mn-lt"/>
            </a:endParaRPr>
          </a:p>
          <a:p>
            <a:pPr marL="342900" lvl="1" indent="-342900">
              <a:buFont typeface="Arial" pitchFamily="34" charset="0"/>
              <a:buChar char="•"/>
            </a:pPr>
            <a:endParaRPr lang="en-GB" sz="2000" dirty="0" smtClean="0">
              <a:latin typeface="+mn-lt"/>
            </a:endParaRPr>
          </a:p>
          <a:p>
            <a:pPr>
              <a:buFont typeface="Arial" pitchFamily="34" charset="0"/>
              <a:buChar char="•"/>
            </a:pPr>
            <a:endParaRPr lang="en-GB" sz="2000" dirty="0">
              <a:latin typeface="+mn-lt"/>
            </a:endParaRPr>
          </a:p>
          <a:p>
            <a:pPr>
              <a:buFont typeface="Arial" pitchFamily="34" charset="0"/>
              <a:buChar char="•"/>
            </a:pPr>
            <a:endParaRPr lang="en-GB" sz="2000" dirty="0" smtClean="0">
              <a:latin typeface="+mn-lt"/>
            </a:endParaRPr>
          </a:p>
          <a:p>
            <a:pPr>
              <a:buFont typeface="Arial" pitchFamily="34" charset="0"/>
              <a:buChar char="•"/>
            </a:pPr>
            <a:endParaRPr lang="en-GB" sz="2000" dirty="0">
              <a:latin typeface="+mn-lt"/>
            </a:endParaRPr>
          </a:p>
          <a:p>
            <a:pPr>
              <a:buFont typeface="Arial" pitchFamily="34" charset="0"/>
              <a:buChar char="•"/>
            </a:pPr>
            <a:endParaRPr lang="en-GB" sz="2000" dirty="0" smtClean="0">
              <a:latin typeface="+mn-lt"/>
            </a:endParaRPr>
          </a:p>
          <a:p>
            <a:pPr>
              <a:buFont typeface="Arial" pitchFamily="34" charset="0"/>
              <a:buChar char="•"/>
            </a:pPr>
            <a:endParaRPr lang="en-GB" sz="2000" dirty="0">
              <a:latin typeface="+mn-lt"/>
            </a:endParaRPr>
          </a:p>
        </p:txBody>
      </p:sp>
      <p:sp>
        <p:nvSpPr>
          <p:cNvPr id="4" name="Slide Number Placeholder 3"/>
          <p:cNvSpPr>
            <a:spLocks noGrp="1"/>
          </p:cNvSpPr>
          <p:nvPr>
            <p:ph type="sldNum" sz="quarter" idx="10"/>
          </p:nvPr>
        </p:nvSpPr>
        <p:spPr/>
        <p:txBody>
          <a:bodyPr/>
          <a:lstStyle/>
          <a:p>
            <a:pPr>
              <a:defRPr/>
            </a:pPr>
            <a:fld id="{E01005B1-D206-4456-908C-53C00E502A07}" type="slidenum">
              <a:rPr lang="en-US" smtClean="0"/>
              <a:pPr>
                <a:defRPr/>
              </a:pPr>
              <a:t>18</a:t>
            </a:fld>
            <a:endParaRPr lang="en-US" dirty="0"/>
          </a:p>
        </p:txBody>
      </p:sp>
    </p:spTree>
    <p:extLst>
      <p:ext uri="{BB962C8B-B14F-4D97-AF65-F5344CB8AC3E}">
        <p14:creationId xmlns:p14="http://schemas.microsoft.com/office/powerpoint/2010/main" val="81737172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Digital Switch Over Plan</a:t>
            </a:r>
            <a:endParaRPr lang="en-GB" dirty="0"/>
          </a:p>
        </p:txBody>
      </p:sp>
      <p:sp>
        <p:nvSpPr>
          <p:cNvPr id="3" name="Content Placeholder 2"/>
          <p:cNvSpPr>
            <a:spLocks noGrp="1"/>
          </p:cNvSpPr>
          <p:nvPr>
            <p:ph idx="1"/>
          </p:nvPr>
        </p:nvSpPr>
        <p:spPr>
          <a:xfrm>
            <a:off x="685800" y="1143000"/>
            <a:ext cx="5105400" cy="5257800"/>
          </a:xfrm>
        </p:spPr>
        <p:txBody>
          <a:bodyPr/>
          <a:lstStyle/>
          <a:p>
            <a:pPr marL="342900" lvl="1" indent="-342900">
              <a:buFont typeface="Arial" pitchFamily="34" charset="0"/>
              <a:buChar char="•"/>
            </a:pPr>
            <a:r>
              <a:rPr lang="en-GB" sz="2000" dirty="0" smtClean="0">
                <a:latin typeface="+mn-lt"/>
              </a:rPr>
              <a:t>UAE issued the DSO Plan in Dec 2009 </a:t>
            </a:r>
          </a:p>
          <a:p>
            <a:pPr marL="342900" lvl="1" indent="-342900">
              <a:buFont typeface="Arial" pitchFamily="34" charset="0"/>
              <a:buChar char="•"/>
            </a:pPr>
            <a:r>
              <a:rPr lang="en-GB" sz="2000" dirty="0" smtClean="0">
                <a:latin typeface="+mn-lt"/>
              </a:rPr>
              <a:t>The </a:t>
            </a:r>
            <a:r>
              <a:rPr lang="en-GB" sz="2000" dirty="0">
                <a:latin typeface="+mn-lt"/>
              </a:rPr>
              <a:t>Plan </a:t>
            </a:r>
            <a:r>
              <a:rPr lang="en-GB" sz="2000" dirty="0" smtClean="0">
                <a:latin typeface="+mn-lt"/>
              </a:rPr>
              <a:t>provides </a:t>
            </a:r>
            <a:r>
              <a:rPr lang="en-GB" sz="2000" dirty="0">
                <a:latin typeface="+mn-lt"/>
              </a:rPr>
              <a:t>general guidelines and time frame for digital </a:t>
            </a:r>
            <a:r>
              <a:rPr lang="en-GB" sz="2000" dirty="0" smtClean="0">
                <a:latin typeface="+mn-lt"/>
              </a:rPr>
              <a:t>TV switchover process </a:t>
            </a:r>
          </a:p>
          <a:p>
            <a:pPr marL="342900" lvl="1" indent="-342900">
              <a:buFont typeface="Arial" pitchFamily="34" charset="0"/>
              <a:buChar char="•"/>
            </a:pPr>
            <a:r>
              <a:rPr lang="en-GB" sz="2000" dirty="0" smtClean="0">
                <a:latin typeface="+mn-lt"/>
              </a:rPr>
              <a:t>Plan consists of 4 </a:t>
            </a:r>
            <a:r>
              <a:rPr lang="en-GB" sz="2000" dirty="0">
                <a:latin typeface="+mn-lt"/>
              </a:rPr>
              <a:t>main phases and proposes </a:t>
            </a:r>
            <a:r>
              <a:rPr lang="en-GB" sz="2000" dirty="0" smtClean="0">
                <a:latin typeface="+mn-lt"/>
              </a:rPr>
              <a:t>dates </a:t>
            </a:r>
            <a:r>
              <a:rPr lang="en-GB" sz="2000" dirty="0">
                <a:latin typeface="+mn-lt"/>
              </a:rPr>
              <a:t>for the </a:t>
            </a:r>
            <a:r>
              <a:rPr lang="en-GB" sz="2000" dirty="0" smtClean="0">
                <a:latin typeface="+mn-lt"/>
              </a:rPr>
              <a:t>major milestones </a:t>
            </a:r>
          </a:p>
          <a:p>
            <a:pPr marL="342900" lvl="1" indent="-342900">
              <a:buFont typeface="Arial" pitchFamily="34" charset="0"/>
              <a:buChar char="•"/>
            </a:pPr>
            <a:r>
              <a:rPr lang="en-GB" sz="2000" dirty="0" smtClean="0">
                <a:latin typeface="+mn-lt"/>
              </a:rPr>
              <a:t>All </a:t>
            </a:r>
            <a:r>
              <a:rPr lang="en-GB" sz="2000" dirty="0">
                <a:latin typeface="+mn-lt"/>
              </a:rPr>
              <a:t>the dates </a:t>
            </a:r>
            <a:r>
              <a:rPr lang="en-GB" sz="2000" dirty="0" smtClean="0">
                <a:latin typeface="+mn-lt"/>
              </a:rPr>
              <a:t>are </a:t>
            </a:r>
            <a:r>
              <a:rPr lang="en-GB" sz="2000" dirty="0">
                <a:latin typeface="+mn-lt"/>
              </a:rPr>
              <a:t>tentative and </a:t>
            </a:r>
            <a:r>
              <a:rPr lang="en-GB" sz="2000" dirty="0" smtClean="0">
                <a:latin typeface="+mn-lt"/>
              </a:rPr>
              <a:t>depend on: </a:t>
            </a:r>
          </a:p>
          <a:p>
            <a:pPr marL="647700" lvl="2" indent="-285750">
              <a:buFont typeface="Courier New" pitchFamily="49" charset="0"/>
              <a:buChar char="o"/>
            </a:pPr>
            <a:r>
              <a:rPr lang="en-GB" sz="1800" dirty="0" smtClean="0">
                <a:latin typeface="+mn-lt"/>
              </a:rPr>
              <a:t>Switchover </a:t>
            </a:r>
            <a:r>
              <a:rPr lang="en-GB" sz="1800" dirty="0">
                <a:latin typeface="+mn-lt"/>
              </a:rPr>
              <a:t>plans adopted by other GCC Administrations (interference issues</a:t>
            </a:r>
            <a:r>
              <a:rPr lang="en-GB" sz="1800" dirty="0" smtClean="0">
                <a:latin typeface="+mn-lt"/>
              </a:rPr>
              <a:t>). </a:t>
            </a:r>
          </a:p>
          <a:p>
            <a:pPr marL="647700" lvl="2" indent="-285750">
              <a:buFont typeface="Courier New" pitchFamily="49" charset="0"/>
              <a:buChar char="o"/>
            </a:pPr>
            <a:r>
              <a:rPr lang="en-GB" sz="1800" dirty="0" smtClean="0">
                <a:latin typeface="+mn-lt"/>
                <a:cs typeface="+mn-cs"/>
              </a:rPr>
              <a:t>Availability </a:t>
            </a:r>
            <a:r>
              <a:rPr lang="en-GB" sz="1800" dirty="0">
                <a:latin typeface="+mn-lt"/>
                <a:cs typeface="+mn-cs"/>
              </a:rPr>
              <a:t>of sufficient budgets with the existing operators to switchover</a:t>
            </a:r>
            <a:r>
              <a:rPr lang="en-GB" sz="1800" dirty="0" smtClean="0">
                <a:latin typeface="+mn-lt"/>
                <a:cs typeface="+mn-cs"/>
              </a:rPr>
              <a:t>. </a:t>
            </a:r>
          </a:p>
          <a:p>
            <a:pPr marL="647700" lvl="2" indent="-285750">
              <a:buFont typeface="Courier New" pitchFamily="49" charset="0"/>
              <a:buChar char="o"/>
            </a:pPr>
            <a:r>
              <a:rPr lang="en-GB" sz="1800" dirty="0" smtClean="0">
                <a:latin typeface="+mn-lt"/>
                <a:cs typeface="+mn-cs"/>
              </a:rPr>
              <a:t>Readiness </a:t>
            </a:r>
            <a:r>
              <a:rPr lang="en-GB" sz="1800" dirty="0">
                <a:latin typeface="+mn-lt"/>
                <a:cs typeface="+mn-cs"/>
              </a:rPr>
              <a:t>of the general public for adopting digital TV</a:t>
            </a:r>
            <a:r>
              <a:rPr lang="en-GB" sz="1800" dirty="0" smtClean="0">
                <a:latin typeface="+mn-lt"/>
                <a:cs typeface="+mn-cs"/>
              </a:rPr>
              <a:t>.</a:t>
            </a:r>
          </a:p>
          <a:p>
            <a:pPr marL="0" lvl="1" indent="-779462">
              <a:buFont typeface="Courier New" pitchFamily="49" charset="0"/>
              <a:buChar char="o"/>
            </a:pPr>
            <a:endParaRPr lang="en-GB" sz="800" dirty="0">
              <a:latin typeface="+mn-lt"/>
              <a:cs typeface="+mn-cs"/>
            </a:endParaRPr>
          </a:p>
          <a:p>
            <a:pPr marL="342900" lvl="1" indent="-342900">
              <a:buFont typeface="Arial" pitchFamily="34" charset="0"/>
              <a:buChar char="•"/>
            </a:pPr>
            <a:r>
              <a:rPr lang="en-GB" sz="2000" dirty="0" smtClean="0">
                <a:latin typeface="+mn-lt"/>
              </a:rPr>
              <a:t>The GCC Ministerial Committee agreed on DSO date as Dec 2013 except Oman which is Dec 2015</a:t>
            </a:r>
            <a:endParaRPr lang="en-GB" sz="2000" dirty="0">
              <a:latin typeface="+mn-lt"/>
            </a:endParaRPr>
          </a:p>
          <a:p>
            <a:pPr marL="342900" lvl="1" indent="-342900">
              <a:buFont typeface="Arial" pitchFamily="34" charset="0"/>
              <a:buChar char="•"/>
            </a:pPr>
            <a:endParaRPr lang="en-GB" sz="2000" dirty="0" smtClean="0">
              <a:latin typeface="+mn-lt"/>
            </a:endParaRPr>
          </a:p>
          <a:p>
            <a:pPr marL="342900" lvl="1" indent="-342900">
              <a:buFont typeface="Arial" pitchFamily="34" charset="0"/>
              <a:buChar char="•"/>
            </a:pPr>
            <a:endParaRPr lang="en-GB" sz="2000" dirty="0">
              <a:latin typeface="+mn-lt"/>
            </a:endParaRPr>
          </a:p>
          <a:p>
            <a:pPr marL="342900" lvl="1" indent="-342900">
              <a:buFont typeface="Arial" pitchFamily="34" charset="0"/>
              <a:buChar char="•"/>
            </a:pPr>
            <a:endParaRPr lang="en-GB" sz="2000" dirty="0">
              <a:latin typeface="+mn-lt"/>
            </a:endParaRPr>
          </a:p>
          <a:p>
            <a:pPr marL="342900" lvl="1" indent="-342900">
              <a:buFont typeface="Arial" pitchFamily="34" charset="0"/>
              <a:buChar char="•"/>
            </a:pPr>
            <a:endParaRPr lang="en-GB" sz="2000" dirty="0" smtClean="0">
              <a:latin typeface="+mn-lt"/>
            </a:endParaRPr>
          </a:p>
          <a:p>
            <a:pPr marL="342900" lvl="1" indent="-342900">
              <a:buFont typeface="Arial" pitchFamily="34" charset="0"/>
              <a:buChar char="•"/>
            </a:pPr>
            <a:endParaRPr lang="en-GB" sz="2000" dirty="0">
              <a:latin typeface="+mn-lt"/>
            </a:endParaRPr>
          </a:p>
          <a:p>
            <a:pPr marL="342900" lvl="1" indent="-342900">
              <a:buFont typeface="Arial" pitchFamily="34" charset="0"/>
              <a:buChar char="•"/>
            </a:pPr>
            <a:endParaRPr lang="en-GB" sz="2000" dirty="0" smtClean="0">
              <a:latin typeface="+mn-lt"/>
            </a:endParaRPr>
          </a:p>
          <a:p>
            <a:pPr marL="342900" lvl="1" indent="-342900">
              <a:buFont typeface="Arial" pitchFamily="34" charset="0"/>
              <a:buChar char="•"/>
            </a:pPr>
            <a:endParaRPr lang="en-GB" sz="2000" dirty="0">
              <a:latin typeface="+mn-lt"/>
            </a:endParaRPr>
          </a:p>
          <a:p>
            <a:pPr marL="342900" lvl="1" indent="-342900">
              <a:buFont typeface="Arial" pitchFamily="34" charset="0"/>
              <a:buChar char="•"/>
            </a:pPr>
            <a:endParaRPr lang="en-GB" sz="2000" dirty="0" smtClean="0">
              <a:latin typeface="+mn-lt"/>
            </a:endParaRPr>
          </a:p>
          <a:p>
            <a:pPr>
              <a:buFont typeface="Arial" pitchFamily="34" charset="0"/>
              <a:buChar char="•"/>
            </a:pPr>
            <a:endParaRPr lang="en-GB" sz="2000" dirty="0">
              <a:latin typeface="+mn-lt"/>
            </a:endParaRPr>
          </a:p>
          <a:p>
            <a:pPr>
              <a:buFont typeface="Arial" pitchFamily="34" charset="0"/>
              <a:buChar char="•"/>
            </a:pPr>
            <a:endParaRPr lang="en-GB" sz="2000" dirty="0" smtClean="0">
              <a:latin typeface="+mn-lt"/>
            </a:endParaRPr>
          </a:p>
          <a:p>
            <a:pPr>
              <a:buFont typeface="Arial" pitchFamily="34" charset="0"/>
              <a:buChar char="•"/>
            </a:pPr>
            <a:endParaRPr lang="en-GB" sz="2000" dirty="0">
              <a:latin typeface="+mn-lt"/>
            </a:endParaRPr>
          </a:p>
          <a:p>
            <a:pPr>
              <a:buFont typeface="Arial" pitchFamily="34" charset="0"/>
              <a:buChar char="•"/>
            </a:pPr>
            <a:endParaRPr lang="en-GB" sz="2000" dirty="0" smtClean="0">
              <a:latin typeface="+mn-lt"/>
            </a:endParaRPr>
          </a:p>
          <a:p>
            <a:pPr>
              <a:buFont typeface="Arial" pitchFamily="34" charset="0"/>
              <a:buChar char="•"/>
            </a:pPr>
            <a:endParaRPr lang="en-GB" sz="2000" dirty="0">
              <a:latin typeface="+mn-lt"/>
            </a:endParaRPr>
          </a:p>
        </p:txBody>
      </p:sp>
      <p:sp>
        <p:nvSpPr>
          <p:cNvPr id="4" name="Slide Number Placeholder 3"/>
          <p:cNvSpPr>
            <a:spLocks noGrp="1"/>
          </p:cNvSpPr>
          <p:nvPr>
            <p:ph type="sldNum" sz="quarter" idx="10"/>
          </p:nvPr>
        </p:nvSpPr>
        <p:spPr/>
        <p:txBody>
          <a:bodyPr/>
          <a:lstStyle/>
          <a:p>
            <a:pPr>
              <a:defRPr/>
            </a:pPr>
            <a:fld id="{E01005B1-D206-4456-908C-53C00E502A07}" type="slidenum">
              <a:rPr lang="en-US" smtClean="0"/>
              <a:pPr>
                <a:defRPr/>
              </a:pPr>
              <a:t>19</a:t>
            </a:fld>
            <a:endParaRPr lang="en-US"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84338" y="1219200"/>
            <a:ext cx="2849187"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762000" y="6324600"/>
            <a:ext cx="7162800" cy="307777"/>
          </a:xfrm>
          <a:prstGeom prst="rect">
            <a:avLst/>
          </a:prstGeom>
          <a:noFill/>
        </p:spPr>
        <p:txBody>
          <a:bodyPr wrap="square" rtlCol="0">
            <a:spAutoFit/>
          </a:bodyPr>
          <a:lstStyle/>
          <a:p>
            <a:r>
              <a:rPr lang="en-GB" sz="1400" dirty="0">
                <a:latin typeface="+mn-lt"/>
              </a:rPr>
              <a:t>Ref: </a:t>
            </a:r>
            <a:r>
              <a:rPr lang="en-GB" sz="1400" dirty="0" smtClean="0">
                <a:latin typeface="+mn-lt"/>
                <a:hlinkClick r:id="rId4"/>
              </a:rPr>
              <a:t>www.tra.gov.ae/spectrum-policies-regulations.php</a:t>
            </a:r>
            <a:r>
              <a:rPr lang="en-GB" sz="1400" dirty="0" smtClean="0">
                <a:latin typeface="+mn-lt"/>
              </a:rPr>
              <a:t> </a:t>
            </a:r>
            <a:endParaRPr lang="en-GB" sz="1400" dirty="0">
              <a:latin typeface="+mn-lt"/>
            </a:endParaRPr>
          </a:p>
        </p:txBody>
      </p:sp>
    </p:spTree>
    <p:extLst>
      <p:ext uri="{BB962C8B-B14F-4D97-AF65-F5344CB8AC3E}">
        <p14:creationId xmlns:p14="http://schemas.microsoft.com/office/powerpoint/2010/main" val="4587151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Introduction</a:t>
            </a:r>
            <a:endParaRPr lang="en-GB" dirty="0"/>
          </a:p>
        </p:txBody>
      </p:sp>
      <p:sp>
        <p:nvSpPr>
          <p:cNvPr id="3" name="Content Placeholder 2"/>
          <p:cNvSpPr>
            <a:spLocks noGrp="1"/>
          </p:cNvSpPr>
          <p:nvPr>
            <p:ph idx="1"/>
          </p:nvPr>
        </p:nvSpPr>
        <p:spPr/>
        <p:txBody>
          <a:bodyPr/>
          <a:lstStyle/>
          <a:p>
            <a:pPr algn="just">
              <a:buClr>
                <a:srgbClr val="006600"/>
              </a:buClr>
              <a:buSzPct val="125000"/>
              <a:buFont typeface="Arial" pitchFamily="34" charset="0"/>
              <a:buChar char="•"/>
            </a:pPr>
            <a:r>
              <a:rPr lang="en-US" sz="2000" dirty="0" smtClean="0">
                <a:latin typeface="+mn-lt"/>
              </a:rPr>
              <a:t>GE-06 agreement for </a:t>
            </a:r>
            <a:r>
              <a:rPr lang="en-GB" sz="2000" dirty="0">
                <a:latin typeface="+mn-lt"/>
              </a:rPr>
              <a:t>Band III: 174‑230 MHz, Band IV: 470‑582 MHz and Band V: 582-862 MHz  </a:t>
            </a:r>
            <a:endParaRPr lang="en-GB" sz="2000" dirty="0" smtClean="0">
              <a:latin typeface="+mn-lt"/>
            </a:endParaRPr>
          </a:p>
          <a:p>
            <a:pPr algn="just">
              <a:buClr>
                <a:srgbClr val="006600"/>
              </a:buClr>
              <a:buSzPct val="125000"/>
              <a:buFont typeface="Arial" pitchFamily="34" charset="0"/>
              <a:buChar char="•"/>
            </a:pPr>
            <a:r>
              <a:rPr lang="en-GB" sz="2000" dirty="0" smtClean="0">
                <a:latin typeface="+mn-lt"/>
              </a:rPr>
              <a:t>WRC-07 made MOBILE co-primary in 790-862 MHz for Region 1</a:t>
            </a:r>
            <a:endParaRPr lang="en-US" sz="2000" dirty="0">
              <a:latin typeface="+mn-lt"/>
            </a:endParaRPr>
          </a:p>
          <a:p>
            <a:pPr algn="just">
              <a:buClr>
                <a:srgbClr val="006600"/>
              </a:buClr>
              <a:buSzPct val="125000"/>
              <a:buFont typeface="Arial" pitchFamily="34" charset="0"/>
              <a:buChar char="•"/>
            </a:pPr>
            <a:r>
              <a:rPr lang="en-US" sz="2000" dirty="0" smtClean="0">
                <a:latin typeface="+mn-lt"/>
              </a:rPr>
              <a:t>Administrations part of GE-06 have </a:t>
            </a:r>
            <a:r>
              <a:rPr lang="en-US" sz="2000" dirty="0">
                <a:latin typeface="+mn-lt"/>
              </a:rPr>
              <a:t>digital broadcasting allotment / assignments in the Digital Dividends </a:t>
            </a:r>
            <a:r>
              <a:rPr lang="en-US" sz="2000" dirty="0" smtClean="0">
                <a:latin typeface="+mn-lt"/>
              </a:rPr>
              <a:t>bands</a:t>
            </a:r>
            <a:endParaRPr lang="en-US" sz="2000" dirty="0">
              <a:latin typeface="+mn-lt"/>
            </a:endParaRPr>
          </a:p>
          <a:p>
            <a:pPr algn="just">
              <a:buClr>
                <a:srgbClr val="006600"/>
              </a:buClr>
              <a:buSzPct val="125000"/>
              <a:buFont typeface="Arial" pitchFamily="34" charset="0"/>
              <a:buChar char="•"/>
            </a:pPr>
            <a:r>
              <a:rPr lang="en-US" sz="2000" dirty="0" smtClean="0">
                <a:latin typeface="+mn-lt"/>
              </a:rPr>
              <a:t>These </a:t>
            </a:r>
            <a:r>
              <a:rPr lang="en-US" sz="2000" dirty="0">
                <a:latin typeface="+mn-lt"/>
              </a:rPr>
              <a:t>Allotments &amp; Assignments </a:t>
            </a:r>
            <a:r>
              <a:rPr lang="en-US" sz="2000" dirty="0" smtClean="0">
                <a:latin typeface="+mn-lt"/>
              </a:rPr>
              <a:t>are </a:t>
            </a:r>
            <a:r>
              <a:rPr lang="en-US" sz="2000" dirty="0">
                <a:latin typeface="+mn-lt"/>
              </a:rPr>
              <a:t>coordinated </a:t>
            </a:r>
            <a:r>
              <a:rPr lang="en-US" sz="2000" dirty="0" smtClean="0">
                <a:latin typeface="+mn-lt"/>
              </a:rPr>
              <a:t>and </a:t>
            </a:r>
            <a:r>
              <a:rPr lang="en-US" sz="2000" dirty="0">
                <a:latin typeface="+mn-lt"/>
              </a:rPr>
              <a:t>have full protection rights from interference as per </a:t>
            </a:r>
            <a:r>
              <a:rPr lang="en-US" sz="2000" dirty="0" smtClean="0">
                <a:latin typeface="+mn-lt"/>
              </a:rPr>
              <a:t>GE-06.</a:t>
            </a:r>
            <a:endParaRPr lang="en-US" sz="2000" dirty="0">
              <a:latin typeface="+mn-lt"/>
            </a:endParaRPr>
          </a:p>
          <a:p>
            <a:pPr algn="just">
              <a:buClr>
                <a:srgbClr val="006600"/>
              </a:buClr>
              <a:buSzPct val="125000"/>
              <a:buFont typeface="Arial" pitchFamily="34" charset="0"/>
              <a:buChar char="•"/>
            </a:pPr>
            <a:r>
              <a:rPr lang="en-US" sz="2000" dirty="0" smtClean="0">
                <a:latin typeface="+mn-lt"/>
              </a:rPr>
              <a:t>To use the digital dividend, the digital switch over has to be completed which has associated challenges.</a:t>
            </a:r>
          </a:p>
          <a:p>
            <a:pPr algn="just">
              <a:buClr>
                <a:srgbClr val="006600"/>
              </a:buClr>
              <a:buSzPct val="125000"/>
              <a:buFont typeface="Arial" pitchFamily="34" charset="0"/>
              <a:buChar char="•"/>
            </a:pPr>
            <a:r>
              <a:rPr lang="en-US" sz="2000" dirty="0" smtClean="0">
                <a:latin typeface="+mn-lt"/>
              </a:rPr>
              <a:t>UAE TRA started with the DSO planning and this presentation provides an overview of the steps in the experience</a:t>
            </a:r>
            <a:endParaRPr lang="en-US" sz="2000" dirty="0">
              <a:latin typeface="+mn-lt"/>
            </a:endParaRPr>
          </a:p>
          <a:p>
            <a:endParaRPr lang="en-GB" dirty="0"/>
          </a:p>
        </p:txBody>
      </p:sp>
      <p:sp>
        <p:nvSpPr>
          <p:cNvPr id="4" name="Slide Number Placeholder 3"/>
          <p:cNvSpPr>
            <a:spLocks noGrp="1"/>
          </p:cNvSpPr>
          <p:nvPr>
            <p:ph type="sldNum" sz="quarter" idx="10"/>
          </p:nvPr>
        </p:nvSpPr>
        <p:spPr/>
        <p:txBody>
          <a:bodyPr/>
          <a:lstStyle/>
          <a:p>
            <a:pPr>
              <a:defRPr/>
            </a:pPr>
            <a:fld id="{E01005B1-D206-4456-908C-53C00E502A07}" type="slidenum">
              <a:rPr lang="en-US" smtClean="0"/>
              <a:pPr>
                <a:defRPr/>
              </a:pPr>
              <a:t>2</a:t>
            </a:fld>
            <a:endParaRPr lang="en-US" dirty="0"/>
          </a:p>
        </p:txBody>
      </p:sp>
    </p:spTree>
    <p:extLst>
      <p:ext uri="{BB962C8B-B14F-4D97-AF65-F5344CB8AC3E}">
        <p14:creationId xmlns:p14="http://schemas.microsoft.com/office/powerpoint/2010/main" val="257814904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en-US" dirty="0"/>
          </a:p>
        </p:txBody>
      </p:sp>
      <p:sp>
        <p:nvSpPr>
          <p:cNvPr id="4" name="Slide Number Placeholder 3"/>
          <p:cNvSpPr>
            <a:spLocks noGrp="1"/>
          </p:cNvSpPr>
          <p:nvPr>
            <p:ph type="sldNum" sz="quarter" idx="10"/>
          </p:nvPr>
        </p:nvSpPr>
        <p:spPr/>
        <p:txBody>
          <a:bodyPr/>
          <a:lstStyle/>
          <a:p>
            <a:pPr>
              <a:defRPr/>
            </a:pPr>
            <a:fld id="{E01005B1-D206-4456-908C-53C00E502A07}" type="slidenum">
              <a:rPr lang="en-US" smtClean="0"/>
              <a:pPr>
                <a:defRPr/>
              </a:pPr>
              <a:t>20</a:t>
            </a:fld>
            <a:endParaRPr lang="en-US" dirty="0"/>
          </a:p>
        </p:txBody>
      </p:sp>
      <p:sp>
        <p:nvSpPr>
          <p:cNvPr id="5" name="Content Placeholder 4"/>
          <p:cNvSpPr>
            <a:spLocks noGrp="1"/>
          </p:cNvSpPr>
          <p:nvPr>
            <p:ph idx="1"/>
          </p:nvPr>
        </p:nvSpPr>
        <p:spPr>
          <a:xfrm>
            <a:off x="838200" y="990600"/>
            <a:ext cx="4191000" cy="1600199"/>
          </a:xfrm>
        </p:spPr>
        <p:txBody>
          <a:bodyPr/>
          <a:lstStyle/>
          <a:p>
            <a:r>
              <a:rPr lang="en-GB" sz="2000" b="1" dirty="0" smtClean="0">
                <a:solidFill>
                  <a:schemeClr val="accent2">
                    <a:lumMod val="75000"/>
                  </a:schemeClr>
                </a:solidFill>
                <a:latin typeface="+mn-lt"/>
              </a:rPr>
              <a:t>My Contact</a:t>
            </a:r>
            <a:r>
              <a:rPr lang="en-GB" sz="2000" b="1" dirty="0">
                <a:solidFill>
                  <a:schemeClr val="accent2">
                    <a:lumMod val="75000"/>
                  </a:schemeClr>
                </a:solidFill>
                <a:latin typeface="+mn-lt"/>
              </a:rPr>
              <a:t>:</a:t>
            </a:r>
          </a:p>
          <a:p>
            <a:r>
              <a:rPr lang="en-GB" sz="2000" b="1" dirty="0" smtClean="0">
                <a:latin typeface="+mn-lt"/>
              </a:rPr>
              <a:t>Hasan Sharif</a:t>
            </a:r>
          </a:p>
          <a:p>
            <a:r>
              <a:rPr lang="en-GB" sz="2000" b="1" dirty="0" smtClean="0">
                <a:latin typeface="+mn-lt"/>
              </a:rPr>
              <a:t>Senior Manager Spectrum Strategy</a:t>
            </a:r>
          </a:p>
          <a:p>
            <a:r>
              <a:rPr lang="en-GB" sz="2000" b="1" dirty="0" smtClean="0">
                <a:latin typeface="+mn-lt"/>
              </a:rPr>
              <a:t>E-mail: </a:t>
            </a:r>
            <a:r>
              <a:rPr lang="en-GB" sz="2000" b="1" dirty="0" smtClean="0">
                <a:latin typeface="+mn-lt"/>
                <a:hlinkClick r:id="rId3"/>
              </a:rPr>
              <a:t>hasan.sharif@tra.gov.ae</a:t>
            </a:r>
            <a:endParaRPr lang="en-GB" sz="2000" b="1" dirty="0" smtClean="0">
              <a:latin typeface="+mn-lt"/>
            </a:endParaRPr>
          </a:p>
          <a:p>
            <a:endParaRPr lang="en-GB" dirty="0"/>
          </a:p>
        </p:txBody>
      </p:sp>
      <p:sp>
        <p:nvSpPr>
          <p:cNvPr id="7" name="Content Placeholder 4"/>
          <p:cNvSpPr txBox="1">
            <a:spLocks/>
          </p:cNvSpPr>
          <p:nvPr/>
        </p:nvSpPr>
        <p:spPr bwMode="auto">
          <a:xfrm>
            <a:off x="838200" y="2743201"/>
            <a:ext cx="4191000" cy="160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None/>
              <a:defRPr sz="1400" kern="1200">
                <a:solidFill>
                  <a:schemeClr val="tx1"/>
                </a:solidFill>
                <a:latin typeface="Arial" pitchFamily="34" charset="0"/>
                <a:ea typeface="+mn-ea"/>
                <a:cs typeface="Arial" pitchFamily="34" charset="0"/>
              </a:defRPr>
            </a:lvl1pPr>
            <a:lvl2pPr marL="1588" indent="-1588" algn="l" rtl="0" eaLnBrk="0" fontAlgn="base" hangingPunct="0">
              <a:spcBef>
                <a:spcPct val="20000"/>
              </a:spcBef>
              <a:spcAft>
                <a:spcPct val="0"/>
              </a:spcAft>
              <a:buFont typeface="Arial" charset="0"/>
              <a:buNone/>
              <a:defRPr sz="1400" kern="1200">
                <a:solidFill>
                  <a:schemeClr val="tx1"/>
                </a:solidFill>
                <a:latin typeface="Arial" pitchFamily="34" charset="0"/>
                <a:ea typeface="+mn-ea"/>
                <a:cs typeface="Arial" pitchFamily="34" charset="0"/>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GB" sz="2000" b="1" dirty="0" smtClean="0">
                <a:solidFill>
                  <a:schemeClr val="accent2">
                    <a:lumMod val="75000"/>
                  </a:schemeClr>
                </a:solidFill>
                <a:latin typeface="+mn-lt"/>
              </a:rPr>
              <a:t>Broadcasting Section:</a:t>
            </a:r>
          </a:p>
          <a:p>
            <a:r>
              <a:rPr lang="en-GB" sz="2000" b="1" dirty="0" smtClean="0">
                <a:latin typeface="+mn-lt"/>
              </a:rPr>
              <a:t>Muhammad Imran Gill</a:t>
            </a:r>
          </a:p>
          <a:p>
            <a:r>
              <a:rPr lang="en-GB" sz="2000" b="1" dirty="0" smtClean="0">
                <a:latin typeface="+mn-lt"/>
              </a:rPr>
              <a:t>Senior Engineer Broadcasting</a:t>
            </a:r>
          </a:p>
          <a:p>
            <a:r>
              <a:rPr lang="en-GB" sz="2000" b="1" dirty="0" smtClean="0">
                <a:latin typeface="+mn-lt"/>
              </a:rPr>
              <a:t>E-mail: </a:t>
            </a:r>
            <a:r>
              <a:rPr lang="en-GB" sz="2000" b="1" dirty="0" smtClean="0">
                <a:latin typeface="+mn-lt"/>
                <a:hlinkClick r:id="rId3"/>
              </a:rPr>
              <a:t>imran.gill@tra.gov.ae</a:t>
            </a:r>
            <a:endParaRPr lang="en-GB" sz="2000" b="1" dirty="0" smtClean="0">
              <a:latin typeface="+mn-lt"/>
            </a:endParaRPr>
          </a:p>
          <a:p>
            <a:endParaRPr lang="en-GB" dirty="0"/>
          </a:p>
        </p:txBody>
      </p:sp>
      <p:sp>
        <p:nvSpPr>
          <p:cNvPr id="8" name="Content Placeholder 4"/>
          <p:cNvSpPr txBox="1">
            <a:spLocks/>
          </p:cNvSpPr>
          <p:nvPr/>
        </p:nvSpPr>
        <p:spPr bwMode="auto">
          <a:xfrm>
            <a:off x="4572000" y="2743200"/>
            <a:ext cx="4191000" cy="160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None/>
              <a:defRPr sz="1400" kern="1200">
                <a:solidFill>
                  <a:schemeClr val="tx1"/>
                </a:solidFill>
                <a:latin typeface="Arial" pitchFamily="34" charset="0"/>
                <a:ea typeface="+mn-ea"/>
                <a:cs typeface="Arial" pitchFamily="34" charset="0"/>
              </a:defRPr>
            </a:lvl1pPr>
            <a:lvl2pPr marL="1588" indent="-1588" algn="l" rtl="0" eaLnBrk="0" fontAlgn="base" hangingPunct="0">
              <a:spcBef>
                <a:spcPct val="20000"/>
              </a:spcBef>
              <a:spcAft>
                <a:spcPct val="0"/>
              </a:spcAft>
              <a:buFont typeface="Arial" charset="0"/>
              <a:buNone/>
              <a:defRPr sz="1400" kern="1200">
                <a:solidFill>
                  <a:schemeClr val="tx1"/>
                </a:solidFill>
                <a:latin typeface="Arial" pitchFamily="34" charset="0"/>
                <a:ea typeface="+mn-ea"/>
                <a:cs typeface="Arial" pitchFamily="34" charset="0"/>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GB" sz="2000" b="1" dirty="0" smtClean="0">
                <a:solidFill>
                  <a:schemeClr val="accent2">
                    <a:lumMod val="75000"/>
                  </a:schemeClr>
                </a:solidFill>
                <a:latin typeface="+mn-lt"/>
              </a:rPr>
              <a:t>Broadcasting Section:</a:t>
            </a:r>
          </a:p>
          <a:p>
            <a:r>
              <a:rPr lang="en-GB" sz="2000" b="1" dirty="0" smtClean="0">
                <a:latin typeface="+mn-lt"/>
              </a:rPr>
              <a:t>Mohamed Saad Al Marzouqi</a:t>
            </a:r>
          </a:p>
          <a:p>
            <a:r>
              <a:rPr lang="en-GB" sz="2000" b="1" dirty="0" smtClean="0">
                <a:latin typeface="+mn-lt"/>
              </a:rPr>
              <a:t>Senior Engineer Broadcasting</a:t>
            </a:r>
          </a:p>
          <a:p>
            <a:r>
              <a:rPr lang="en-GB" sz="2000" b="1" dirty="0" smtClean="0">
                <a:latin typeface="+mn-lt"/>
              </a:rPr>
              <a:t>E-mail: </a:t>
            </a:r>
            <a:r>
              <a:rPr lang="en-GB" sz="2000" b="1" dirty="0" smtClean="0">
                <a:latin typeface="+mn-lt"/>
                <a:hlinkClick r:id="rId3"/>
              </a:rPr>
              <a:t>mohamed.saad@tra.gov.ae</a:t>
            </a:r>
            <a:endParaRPr lang="en-GB" sz="2000" b="1" dirty="0" smtClean="0">
              <a:latin typeface="+mn-lt"/>
            </a:endParaRPr>
          </a:p>
          <a:p>
            <a:endParaRPr lang="en-GB" dirty="0"/>
          </a:p>
        </p:txBody>
      </p:sp>
      <p:sp>
        <p:nvSpPr>
          <p:cNvPr id="9" name="Content Placeholder 4"/>
          <p:cNvSpPr txBox="1">
            <a:spLocks/>
          </p:cNvSpPr>
          <p:nvPr/>
        </p:nvSpPr>
        <p:spPr bwMode="auto">
          <a:xfrm>
            <a:off x="838200" y="4572001"/>
            <a:ext cx="5638800" cy="160019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None/>
              <a:defRPr sz="1400" kern="1200">
                <a:solidFill>
                  <a:schemeClr val="tx1"/>
                </a:solidFill>
                <a:latin typeface="Arial" pitchFamily="34" charset="0"/>
                <a:ea typeface="+mn-ea"/>
                <a:cs typeface="Arial" pitchFamily="34" charset="0"/>
              </a:defRPr>
            </a:lvl1pPr>
            <a:lvl2pPr marL="1588" indent="-1588" algn="l" rtl="0" eaLnBrk="0" fontAlgn="base" hangingPunct="0">
              <a:spcBef>
                <a:spcPct val="20000"/>
              </a:spcBef>
              <a:spcAft>
                <a:spcPct val="0"/>
              </a:spcAft>
              <a:buFont typeface="Arial" charset="0"/>
              <a:buNone/>
              <a:defRPr sz="1400" kern="1200">
                <a:solidFill>
                  <a:schemeClr val="tx1"/>
                </a:solidFill>
                <a:latin typeface="Arial" pitchFamily="34" charset="0"/>
                <a:ea typeface="+mn-ea"/>
                <a:cs typeface="Arial" pitchFamily="34" charset="0"/>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GB" sz="2000" b="1" dirty="0" smtClean="0">
                <a:solidFill>
                  <a:schemeClr val="accent2">
                    <a:lumMod val="75000"/>
                  </a:schemeClr>
                </a:solidFill>
                <a:latin typeface="+mn-lt"/>
              </a:rPr>
              <a:t>Address:</a:t>
            </a:r>
          </a:p>
          <a:p>
            <a:r>
              <a:rPr lang="en-GB" sz="2000" b="1" dirty="0" smtClean="0">
                <a:latin typeface="+mn-lt"/>
              </a:rPr>
              <a:t>Spectrum &amp; International Affairs</a:t>
            </a:r>
          </a:p>
          <a:p>
            <a:r>
              <a:rPr lang="en-GB" sz="2000" b="1" dirty="0" smtClean="0">
                <a:latin typeface="+mn-lt"/>
              </a:rPr>
              <a:t>TRA, PO Box 26662, Abu Dhabi, UAE</a:t>
            </a:r>
          </a:p>
          <a:p>
            <a:r>
              <a:rPr lang="en-GB" sz="2000" b="1" dirty="0" smtClean="0">
                <a:latin typeface="+mn-lt"/>
              </a:rPr>
              <a:t>Web: </a:t>
            </a:r>
            <a:r>
              <a:rPr lang="en-GB" sz="2000" b="1" dirty="0" smtClean="0">
                <a:latin typeface="+mn-lt"/>
                <a:hlinkClick r:id="rId4"/>
              </a:rPr>
              <a:t>www.tra.gov.ae</a:t>
            </a:r>
            <a:r>
              <a:rPr lang="en-GB" sz="2000" b="1" dirty="0" smtClean="0">
                <a:latin typeface="+mn-lt"/>
              </a:rPr>
              <a:t> </a:t>
            </a:r>
          </a:p>
          <a:p>
            <a:endParaRPr lang="en-GB" dirty="0"/>
          </a:p>
        </p:txBody>
      </p:sp>
    </p:spTree>
    <p:extLst>
      <p:ext uri="{BB962C8B-B14F-4D97-AF65-F5344CB8AC3E}">
        <p14:creationId xmlns:p14="http://schemas.microsoft.com/office/powerpoint/2010/main" val="17451635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74638"/>
            <a:ext cx="8153400" cy="639762"/>
          </a:xfrm>
        </p:spPr>
        <p:txBody>
          <a:bodyPr>
            <a:noAutofit/>
          </a:bodyPr>
          <a:lstStyle/>
          <a:p>
            <a:r>
              <a:rPr lang="en-US" dirty="0"/>
              <a:t>GCC-GENEVA 06 ASSIGNMENTS/ALLOTMENTS IN UHF</a:t>
            </a:r>
            <a:endParaRPr lang="en-GB" dirty="0"/>
          </a:p>
        </p:txBody>
      </p:sp>
      <p:sp>
        <p:nvSpPr>
          <p:cNvPr id="4" name="Slide Number Placeholder 3"/>
          <p:cNvSpPr>
            <a:spLocks noGrp="1"/>
          </p:cNvSpPr>
          <p:nvPr>
            <p:ph type="sldNum" sz="quarter" idx="10"/>
          </p:nvPr>
        </p:nvSpPr>
        <p:spPr/>
        <p:txBody>
          <a:bodyPr/>
          <a:lstStyle/>
          <a:p>
            <a:pPr>
              <a:defRPr/>
            </a:pPr>
            <a:fld id="{E01005B1-D206-4456-908C-53C00E502A07}" type="slidenum">
              <a:rPr lang="en-US" smtClean="0"/>
              <a:pPr>
                <a:defRPr/>
              </a:pPr>
              <a:t>3</a:t>
            </a:fld>
            <a:endParaRPr lang="en-US" dirty="0"/>
          </a:p>
        </p:txBody>
      </p:sp>
      <p:graphicFrame>
        <p:nvGraphicFramePr>
          <p:cNvPr id="5" name="Chart 4"/>
          <p:cNvGraphicFramePr/>
          <p:nvPr>
            <p:extLst>
              <p:ext uri="{D42A27DB-BD31-4B8C-83A1-F6EECF244321}">
                <p14:modId xmlns:p14="http://schemas.microsoft.com/office/powerpoint/2010/main" val="1943492623"/>
              </p:ext>
            </p:extLst>
          </p:nvPr>
        </p:nvGraphicFramePr>
        <p:xfrm>
          <a:off x="381000" y="990600"/>
          <a:ext cx="8610600" cy="5410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6597475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Policy Questions</a:t>
            </a:r>
            <a:endParaRPr lang="en-GB" dirty="0"/>
          </a:p>
        </p:txBody>
      </p:sp>
      <p:sp>
        <p:nvSpPr>
          <p:cNvPr id="3" name="Content Placeholder 2"/>
          <p:cNvSpPr>
            <a:spLocks noGrp="1"/>
          </p:cNvSpPr>
          <p:nvPr>
            <p:ph idx="1"/>
          </p:nvPr>
        </p:nvSpPr>
        <p:spPr/>
        <p:txBody>
          <a:bodyPr/>
          <a:lstStyle/>
          <a:p>
            <a:pPr algn="just">
              <a:buClr>
                <a:srgbClr val="006600"/>
              </a:buClr>
              <a:buSzPct val="125000"/>
              <a:buFont typeface="Arial" pitchFamily="34" charset="0"/>
              <a:buChar char="•"/>
            </a:pPr>
            <a:r>
              <a:rPr lang="en-GB" sz="2000" dirty="0"/>
              <a:t>What is the market situation (Assessment of TV services, channels usage and stakeholder consultation)?</a:t>
            </a:r>
          </a:p>
          <a:p>
            <a:pPr algn="just">
              <a:buClr>
                <a:srgbClr val="006600"/>
              </a:buClr>
              <a:buSzPct val="125000"/>
              <a:buFont typeface="Arial" pitchFamily="34" charset="0"/>
              <a:buChar char="•"/>
            </a:pPr>
            <a:r>
              <a:rPr lang="en-GB" sz="2000" dirty="0" smtClean="0">
                <a:latin typeface="+mn-lt"/>
              </a:rPr>
              <a:t>How the DTT re-planning can be done to make contiguous spectrum available as digital dividend?</a:t>
            </a:r>
          </a:p>
          <a:p>
            <a:pPr algn="just">
              <a:buClr>
                <a:srgbClr val="006600"/>
              </a:buClr>
              <a:buSzPct val="125000"/>
              <a:buFont typeface="Arial" pitchFamily="34" charset="0"/>
              <a:buChar char="•"/>
            </a:pPr>
            <a:r>
              <a:rPr lang="en-GB" sz="2000" dirty="0" smtClean="0">
                <a:latin typeface="+mn-lt"/>
              </a:rPr>
              <a:t>How the </a:t>
            </a:r>
            <a:r>
              <a:rPr lang="en-GB" sz="2000" dirty="0">
                <a:latin typeface="+mn-lt"/>
              </a:rPr>
              <a:t>Frequency assignment and licensing of DTT </a:t>
            </a:r>
            <a:r>
              <a:rPr lang="en-GB" sz="2000" dirty="0" smtClean="0">
                <a:latin typeface="+mn-lt"/>
              </a:rPr>
              <a:t>should be done?</a:t>
            </a:r>
          </a:p>
          <a:p>
            <a:pPr algn="just">
              <a:buClr>
                <a:srgbClr val="006600"/>
              </a:buClr>
              <a:buSzPct val="125000"/>
              <a:buFont typeface="Arial" pitchFamily="34" charset="0"/>
              <a:buChar char="•"/>
            </a:pPr>
            <a:r>
              <a:rPr lang="en-GB" sz="2000" dirty="0" smtClean="0">
                <a:latin typeface="+mn-lt"/>
              </a:rPr>
              <a:t>What are the </a:t>
            </a:r>
            <a:r>
              <a:rPr lang="en-GB" sz="2000" dirty="0">
                <a:latin typeface="+mn-lt"/>
              </a:rPr>
              <a:t>Technological aspects of </a:t>
            </a:r>
            <a:r>
              <a:rPr lang="en-GB" sz="2000" dirty="0" smtClean="0">
                <a:latin typeface="+mn-lt"/>
              </a:rPr>
              <a:t>DTT?</a:t>
            </a:r>
          </a:p>
          <a:p>
            <a:pPr algn="just">
              <a:buClr>
                <a:srgbClr val="006600"/>
              </a:buClr>
              <a:buSzPct val="125000"/>
              <a:buFont typeface="Arial" pitchFamily="34" charset="0"/>
              <a:buChar char="•"/>
            </a:pPr>
            <a:r>
              <a:rPr lang="en-GB" sz="2000" dirty="0" smtClean="0">
                <a:latin typeface="+mn-lt"/>
              </a:rPr>
              <a:t>What business models will be feasible for DTT operators (impact of MUX operator, content provider relation)?</a:t>
            </a:r>
          </a:p>
          <a:p>
            <a:pPr algn="just">
              <a:buClr>
                <a:srgbClr val="006600"/>
              </a:buClr>
              <a:buSzPct val="125000"/>
              <a:buFont typeface="Arial" pitchFamily="34" charset="0"/>
              <a:buChar char="•"/>
            </a:pPr>
            <a:r>
              <a:rPr lang="en-GB" sz="2000" dirty="0" smtClean="0">
                <a:latin typeface="+mn-lt"/>
              </a:rPr>
              <a:t>Approval and issuance of the DSO Plan</a:t>
            </a:r>
            <a:endParaRPr lang="en-GB" sz="2000" dirty="0">
              <a:latin typeface="+mn-lt"/>
            </a:endParaRPr>
          </a:p>
          <a:p>
            <a:pPr algn="just">
              <a:buClr>
                <a:srgbClr val="006600"/>
              </a:buClr>
              <a:buSzPct val="125000"/>
              <a:buFont typeface="Arial" pitchFamily="34" charset="0"/>
              <a:buChar char="•"/>
            </a:pPr>
            <a:endParaRPr lang="en-GB" sz="2000" dirty="0">
              <a:latin typeface="+mn-lt"/>
            </a:endParaRPr>
          </a:p>
          <a:p>
            <a:pPr algn="just">
              <a:buClr>
                <a:srgbClr val="006600"/>
              </a:buClr>
              <a:buSzPct val="125000"/>
              <a:buFont typeface="Arial" pitchFamily="34" charset="0"/>
              <a:buChar char="•"/>
            </a:pPr>
            <a:endParaRPr lang="en-US" sz="2000" dirty="0">
              <a:latin typeface="+mn-lt"/>
            </a:endParaRPr>
          </a:p>
          <a:p>
            <a:endParaRPr lang="en-GB" dirty="0"/>
          </a:p>
        </p:txBody>
      </p:sp>
      <p:sp>
        <p:nvSpPr>
          <p:cNvPr id="4" name="Slide Number Placeholder 3"/>
          <p:cNvSpPr>
            <a:spLocks noGrp="1"/>
          </p:cNvSpPr>
          <p:nvPr>
            <p:ph type="sldNum" sz="quarter" idx="10"/>
          </p:nvPr>
        </p:nvSpPr>
        <p:spPr/>
        <p:txBody>
          <a:bodyPr/>
          <a:lstStyle/>
          <a:p>
            <a:pPr>
              <a:defRPr/>
            </a:pPr>
            <a:fld id="{E01005B1-D206-4456-908C-53C00E502A07}" type="slidenum">
              <a:rPr lang="en-US" smtClean="0"/>
              <a:pPr>
                <a:defRPr/>
              </a:pPr>
              <a:t>4</a:t>
            </a:fld>
            <a:endParaRPr lang="en-US" dirty="0"/>
          </a:p>
        </p:txBody>
      </p:sp>
    </p:spTree>
    <p:extLst>
      <p:ext uri="{BB962C8B-B14F-4D97-AF65-F5344CB8AC3E}">
        <p14:creationId xmlns:p14="http://schemas.microsoft.com/office/powerpoint/2010/main" val="23228714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Assessment of UAE TV services</a:t>
            </a:r>
            <a:endParaRPr lang="en-GB" dirty="0"/>
          </a:p>
        </p:txBody>
      </p:sp>
      <p:sp>
        <p:nvSpPr>
          <p:cNvPr id="4" name="Slide Number Placeholder 3"/>
          <p:cNvSpPr>
            <a:spLocks noGrp="1"/>
          </p:cNvSpPr>
          <p:nvPr>
            <p:ph type="sldNum" sz="quarter" idx="10"/>
          </p:nvPr>
        </p:nvSpPr>
        <p:spPr/>
        <p:txBody>
          <a:bodyPr/>
          <a:lstStyle/>
          <a:p>
            <a:pPr>
              <a:defRPr/>
            </a:pPr>
            <a:fld id="{E01005B1-D206-4456-908C-53C00E502A07}" type="slidenum">
              <a:rPr lang="en-US" smtClean="0"/>
              <a:pPr>
                <a:defRPr/>
              </a:pPr>
              <a:t>5</a:t>
            </a:fld>
            <a:endParaRPr lang="en-US" dirty="0"/>
          </a:p>
        </p:txBody>
      </p:sp>
      <p:sp>
        <p:nvSpPr>
          <p:cNvPr id="6" name="Title 1"/>
          <p:cNvSpPr txBox="1">
            <a:spLocks/>
          </p:cNvSpPr>
          <p:nvPr/>
        </p:nvSpPr>
        <p:spPr bwMode="auto">
          <a:xfrm>
            <a:off x="773723" y="990600"/>
            <a:ext cx="7989277" cy="457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rmAutofit/>
          </a:bodyPr>
          <a:lstStyle>
            <a:lvl1pPr marL="0" algn="l" defTabSz="914400" rtl="0" eaLnBrk="1" fontAlgn="base" latinLnBrk="0" hangingPunct="1">
              <a:spcBef>
                <a:spcPct val="0"/>
              </a:spcBef>
              <a:spcAft>
                <a:spcPct val="0"/>
              </a:spcAft>
              <a:defRPr lang="en-US" sz="2400" kern="1200" dirty="0" smtClean="0">
                <a:solidFill>
                  <a:srgbClr val="BF9D25"/>
                </a:solidFill>
                <a:latin typeface="Arial" pitchFamily="34" charset="0"/>
                <a:ea typeface="+mn-ea"/>
                <a:cs typeface="Arial" pitchFamily="34" charset="0"/>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GB" sz="2000" dirty="0" smtClean="0">
                <a:solidFill>
                  <a:schemeClr val="accent1">
                    <a:lumMod val="75000"/>
                  </a:schemeClr>
                </a:solidFill>
              </a:rPr>
              <a:t>Only 3% of all UAE TV households rely solely on analogue TV</a:t>
            </a:r>
            <a:endParaRPr lang="en-GB" sz="2000" dirty="0">
              <a:solidFill>
                <a:schemeClr val="accent1">
                  <a:lumMod val="75000"/>
                </a:schemeClr>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871668892"/>
              </p:ext>
            </p:extLst>
          </p:nvPr>
        </p:nvGraphicFramePr>
        <p:xfrm>
          <a:off x="483435" y="1449853"/>
          <a:ext cx="8584365" cy="836147"/>
        </p:xfrm>
        <a:graphic>
          <a:graphicData uri="http://schemas.openxmlformats.org/drawingml/2006/table">
            <a:tbl>
              <a:tblPr firstRow="1" bandRow="1">
                <a:tableStyleId>{5C22544A-7EE6-4342-B048-85BDC9FD1C3A}</a:tableStyleId>
              </a:tblPr>
              <a:tblGrid>
                <a:gridCol w="1059272"/>
                <a:gridCol w="1362808"/>
                <a:gridCol w="1099038"/>
                <a:gridCol w="1143000"/>
                <a:gridCol w="1195754"/>
                <a:gridCol w="1178169"/>
                <a:gridCol w="861646"/>
                <a:gridCol w="684678"/>
              </a:tblGrid>
              <a:tr h="473875">
                <a:tc>
                  <a:txBody>
                    <a:bodyPr/>
                    <a:lstStyle/>
                    <a:p>
                      <a:pPr algn="ctr"/>
                      <a:r>
                        <a:rPr lang="en-GB" sz="1200" dirty="0" smtClean="0">
                          <a:latin typeface="+mj-lt"/>
                        </a:rPr>
                        <a:t>GDP </a:t>
                      </a:r>
                      <a:br>
                        <a:rPr lang="en-GB" sz="1200" dirty="0" smtClean="0">
                          <a:latin typeface="+mj-lt"/>
                        </a:rPr>
                      </a:br>
                      <a:r>
                        <a:rPr lang="en-GB" sz="1200" dirty="0" smtClean="0">
                          <a:latin typeface="+mj-lt"/>
                        </a:rPr>
                        <a:t>(billion</a:t>
                      </a:r>
                      <a:r>
                        <a:rPr lang="en-GB" sz="1200" baseline="0" dirty="0" smtClean="0">
                          <a:latin typeface="+mj-lt"/>
                        </a:rPr>
                        <a:t> USD)</a:t>
                      </a:r>
                      <a:endParaRPr lang="en-GB" sz="1200" dirty="0">
                        <a:latin typeface="+mj-lt"/>
                      </a:endParaRPr>
                    </a:p>
                  </a:txBody>
                  <a:tcPr marL="84406" marR="84406">
                    <a:lnL w="12700" cmpd="sng">
                      <a:solidFill>
                        <a:srgbClr val="B8CAD8"/>
                      </a:solidFill>
                    </a:lnL>
                    <a:lnR w="12700" cmpd="sng">
                      <a:solidFill>
                        <a:srgbClr val="B8CAD8"/>
                      </a:solidFill>
                    </a:lnR>
                    <a:lnT w="12700" cmpd="sng">
                      <a:solidFill>
                        <a:srgbClr val="B8CAD8"/>
                      </a:solidFill>
                    </a:lnT>
                    <a:lnB w="38100" cap="flat" cmpd="sng" algn="ctr">
                      <a:solidFill>
                        <a:srgbClr val="B8CAD8"/>
                      </a:solidFill>
                      <a:prstDash val="solid"/>
                      <a:round/>
                      <a:headEnd type="none" w="med" len="med"/>
                      <a:tailEnd type="none" w="med" len="med"/>
                    </a:lnB>
                    <a:solidFill>
                      <a:schemeClr val="accent1">
                        <a:lumMod val="50000"/>
                      </a:schemeClr>
                    </a:solidFill>
                  </a:tcPr>
                </a:tc>
                <a:tc>
                  <a:txBody>
                    <a:bodyPr/>
                    <a:lstStyle/>
                    <a:p>
                      <a:pPr algn="ctr"/>
                      <a:r>
                        <a:rPr lang="en-GB" sz="1200" dirty="0" smtClean="0">
                          <a:latin typeface="+mj-lt"/>
                        </a:rPr>
                        <a:t>Adult</a:t>
                      </a:r>
                      <a:r>
                        <a:rPr lang="en-GB" sz="1200" baseline="0" dirty="0" smtClean="0">
                          <a:latin typeface="+mj-lt"/>
                        </a:rPr>
                        <a:t> p</a:t>
                      </a:r>
                      <a:r>
                        <a:rPr lang="en-GB" sz="1200" dirty="0" smtClean="0">
                          <a:latin typeface="+mj-lt"/>
                        </a:rPr>
                        <a:t>opulation</a:t>
                      </a:r>
                      <a:r>
                        <a:rPr lang="en-GB" sz="1200" baseline="0" dirty="0" smtClean="0">
                          <a:latin typeface="+mj-lt"/>
                        </a:rPr>
                        <a:t> (millions)</a:t>
                      </a:r>
                      <a:endParaRPr lang="en-GB" sz="1200" dirty="0">
                        <a:latin typeface="+mj-lt"/>
                      </a:endParaRPr>
                    </a:p>
                  </a:txBody>
                  <a:tcPr marL="84406" marR="84406">
                    <a:lnL w="12700" cmpd="sng">
                      <a:solidFill>
                        <a:srgbClr val="B8CAD8"/>
                      </a:solidFill>
                    </a:lnL>
                    <a:lnR w="12700" cmpd="sng">
                      <a:solidFill>
                        <a:srgbClr val="B8CAD8"/>
                      </a:solidFill>
                    </a:lnR>
                    <a:lnT w="12700" cmpd="sng">
                      <a:solidFill>
                        <a:srgbClr val="B8CAD8"/>
                      </a:solidFill>
                    </a:lnT>
                    <a:lnB w="38100" cap="flat" cmpd="sng" algn="ctr">
                      <a:solidFill>
                        <a:srgbClr val="B8CAD8"/>
                      </a:solidFill>
                      <a:prstDash val="solid"/>
                      <a:round/>
                      <a:headEnd type="none" w="med" len="med"/>
                      <a:tailEnd type="none" w="med" len="med"/>
                    </a:lnB>
                    <a:solidFill>
                      <a:schemeClr val="accent1">
                        <a:lumMod val="50000"/>
                      </a:schemeClr>
                    </a:solidFill>
                  </a:tcPr>
                </a:tc>
                <a:tc>
                  <a:txBody>
                    <a:bodyPr/>
                    <a:lstStyle/>
                    <a:p>
                      <a:pPr algn="ctr"/>
                      <a:r>
                        <a:rPr lang="en-GB" sz="1200" dirty="0" smtClean="0">
                          <a:latin typeface="+mj-lt"/>
                        </a:rPr>
                        <a:t>GDP per</a:t>
                      </a:r>
                      <a:r>
                        <a:rPr lang="en-GB" sz="1200" baseline="0" dirty="0" smtClean="0">
                          <a:latin typeface="+mj-lt"/>
                        </a:rPr>
                        <a:t> capita (USD)</a:t>
                      </a:r>
                      <a:endParaRPr lang="en-GB" sz="1200" dirty="0">
                        <a:latin typeface="+mj-lt"/>
                      </a:endParaRPr>
                    </a:p>
                  </a:txBody>
                  <a:tcPr marL="84406" marR="84406">
                    <a:lnL w="12700" cmpd="sng">
                      <a:solidFill>
                        <a:srgbClr val="B8CAD8"/>
                      </a:solidFill>
                    </a:lnL>
                    <a:lnR w="12700" cap="flat" cmpd="sng" algn="ctr">
                      <a:solidFill>
                        <a:srgbClr val="B8CAD8"/>
                      </a:solidFill>
                      <a:prstDash val="solid"/>
                      <a:round/>
                      <a:headEnd type="none" w="med" len="med"/>
                      <a:tailEnd type="none" w="med" len="med"/>
                    </a:lnR>
                    <a:lnT w="12700" cmpd="sng">
                      <a:solidFill>
                        <a:srgbClr val="B8CAD8"/>
                      </a:solidFill>
                    </a:lnT>
                    <a:lnB w="38100" cap="flat" cmpd="sng" algn="ctr">
                      <a:solidFill>
                        <a:srgbClr val="B8CAD8"/>
                      </a:solidFill>
                      <a:prstDash val="solid"/>
                      <a:round/>
                      <a:headEnd type="none" w="med" len="med"/>
                      <a:tailEnd type="none" w="med" len="med"/>
                    </a:lnB>
                    <a:solidFill>
                      <a:schemeClr val="accent1">
                        <a:lumMod val="50000"/>
                      </a:schemeClr>
                    </a:solidFill>
                  </a:tcPr>
                </a:tc>
                <a:tc>
                  <a:txBody>
                    <a:bodyPr/>
                    <a:lstStyle/>
                    <a:p>
                      <a:pPr algn="ctr"/>
                      <a:r>
                        <a:rPr lang="en-GB" sz="1200" dirty="0" smtClean="0">
                          <a:latin typeface="+mj-lt"/>
                        </a:rPr>
                        <a:t>Households (000s)</a:t>
                      </a:r>
                      <a:endParaRPr lang="en-GB" sz="1200" dirty="0">
                        <a:latin typeface="+mj-lt"/>
                      </a:endParaRPr>
                    </a:p>
                  </a:txBody>
                  <a:tcPr marL="84406" marR="84406">
                    <a:lnL w="12700" cmpd="sng">
                      <a:solidFill>
                        <a:srgbClr val="B8CAD8"/>
                      </a:solidFill>
                    </a:lnL>
                    <a:lnR w="12700" cap="flat" cmpd="sng" algn="ctr">
                      <a:solidFill>
                        <a:srgbClr val="B8CAD8"/>
                      </a:solidFill>
                      <a:prstDash val="solid"/>
                      <a:round/>
                      <a:headEnd type="none" w="med" len="med"/>
                      <a:tailEnd type="none" w="med" len="med"/>
                    </a:lnR>
                    <a:lnT w="12700" cmpd="sng">
                      <a:solidFill>
                        <a:srgbClr val="B8CAD8"/>
                      </a:solidFill>
                    </a:lnT>
                    <a:lnB w="38100" cap="flat" cmpd="sng" algn="ctr">
                      <a:solidFill>
                        <a:srgbClr val="B8CAD8"/>
                      </a:solidFill>
                      <a:prstDash val="solid"/>
                      <a:round/>
                      <a:headEnd type="none" w="med" len="med"/>
                      <a:tailEnd type="none" w="med" len="med"/>
                    </a:lnB>
                    <a:solidFill>
                      <a:schemeClr val="accent1">
                        <a:lumMod val="5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dirty="0" smtClean="0">
                          <a:latin typeface="+mj-lt"/>
                        </a:rPr>
                        <a:t>TV households (000s)</a:t>
                      </a:r>
                    </a:p>
                  </a:txBody>
                  <a:tcPr marL="84406" marR="84406">
                    <a:lnL w="12700" cmpd="sng">
                      <a:solidFill>
                        <a:srgbClr val="B8CAD8"/>
                      </a:solidFill>
                    </a:lnL>
                    <a:lnR w="12700" cap="flat" cmpd="sng" algn="ctr">
                      <a:solidFill>
                        <a:srgbClr val="B8CAD8"/>
                      </a:solidFill>
                      <a:prstDash val="solid"/>
                      <a:round/>
                      <a:headEnd type="none" w="med" len="med"/>
                      <a:tailEnd type="none" w="med" len="med"/>
                    </a:lnR>
                    <a:lnT w="12700" cmpd="sng">
                      <a:solidFill>
                        <a:srgbClr val="B8CAD8"/>
                      </a:solidFill>
                    </a:lnT>
                    <a:lnB w="38100" cap="flat" cmpd="sng" algn="ctr">
                      <a:solidFill>
                        <a:srgbClr val="B8CAD8"/>
                      </a:solidFill>
                      <a:prstDash val="solid"/>
                      <a:round/>
                      <a:headEnd type="none" w="med" len="med"/>
                      <a:tailEnd type="none" w="med" len="med"/>
                    </a:lnB>
                    <a:solidFill>
                      <a:schemeClr val="accent1">
                        <a:lumMod val="5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dirty="0" smtClean="0">
                          <a:latin typeface="+mj-lt"/>
                        </a:rPr>
                        <a:t>TV penetration (%)</a:t>
                      </a:r>
                    </a:p>
                  </a:txBody>
                  <a:tcPr marL="84406" marR="84406">
                    <a:lnL w="12700" cmpd="sng">
                      <a:solidFill>
                        <a:srgbClr val="B8CAD8"/>
                      </a:solidFill>
                    </a:lnL>
                    <a:lnR w="12700" cap="flat" cmpd="sng" algn="ctr">
                      <a:solidFill>
                        <a:srgbClr val="B8CAD8"/>
                      </a:solidFill>
                      <a:prstDash val="solid"/>
                      <a:round/>
                      <a:headEnd type="none" w="med" len="med"/>
                      <a:tailEnd type="none" w="med" len="med"/>
                    </a:lnR>
                    <a:lnT w="12700" cmpd="sng">
                      <a:solidFill>
                        <a:srgbClr val="B8CAD8"/>
                      </a:solidFill>
                    </a:lnT>
                    <a:lnB w="38100" cap="flat" cmpd="sng" algn="ctr">
                      <a:solidFill>
                        <a:srgbClr val="B8CAD8"/>
                      </a:solidFill>
                      <a:prstDash val="solid"/>
                      <a:round/>
                      <a:headEnd type="none" w="med" len="med"/>
                      <a:tailEnd type="none" w="med" len="med"/>
                    </a:lnB>
                    <a:solidFill>
                      <a:schemeClr val="accent1">
                        <a:lumMod val="5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dirty="0" smtClean="0">
                          <a:latin typeface="+mj-lt"/>
                        </a:rPr>
                        <a:t>DSO start date</a:t>
                      </a:r>
                    </a:p>
                  </a:txBody>
                  <a:tcPr marL="84406" marR="84406">
                    <a:lnL w="12700" cmpd="sng">
                      <a:solidFill>
                        <a:srgbClr val="B8CAD8"/>
                      </a:solidFill>
                    </a:lnL>
                    <a:lnR w="12700" cap="flat" cmpd="sng" algn="ctr">
                      <a:solidFill>
                        <a:srgbClr val="B8CAD8"/>
                      </a:solidFill>
                      <a:prstDash val="solid"/>
                      <a:round/>
                      <a:headEnd type="none" w="med" len="med"/>
                      <a:tailEnd type="none" w="med" len="med"/>
                    </a:lnR>
                    <a:lnT w="12700" cmpd="sng">
                      <a:solidFill>
                        <a:srgbClr val="B8CAD8"/>
                      </a:solidFill>
                    </a:lnT>
                    <a:lnB w="38100" cap="flat" cmpd="sng" algn="ctr">
                      <a:solidFill>
                        <a:srgbClr val="B8CAD8"/>
                      </a:solidFill>
                      <a:prstDash val="solid"/>
                      <a:round/>
                      <a:headEnd type="none" w="med" len="med"/>
                      <a:tailEnd type="none" w="med" len="med"/>
                    </a:lnB>
                    <a:solidFill>
                      <a:schemeClr val="accent1">
                        <a:lumMod val="5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dirty="0" smtClean="0">
                          <a:latin typeface="+mj-lt"/>
                        </a:rPr>
                        <a:t>ASO </a:t>
                      </a:r>
                    </a:p>
                  </a:txBody>
                  <a:tcPr marL="84406" marR="84406">
                    <a:lnL w="12700" cmpd="sng">
                      <a:solidFill>
                        <a:srgbClr val="B8CAD8"/>
                      </a:solidFill>
                    </a:lnL>
                    <a:lnR w="12700" cmpd="sng">
                      <a:solidFill>
                        <a:srgbClr val="B8CAD8"/>
                      </a:solidFill>
                    </a:lnR>
                    <a:lnT w="12700" cmpd="sng">
                      <a:solidFill>
                        <a:srgbClr val="B8CAD8"/>
                      </a:solidFill>
                    </a:lnT>
                    <a:lnB w="38100" cap="flat" cmpd="sng" algn="ctr">
                      <a:solidFill>
                        <a:srgbClr val="B8CAD8"/>
                      </a:solidFill>
                      <a:prstDash val="solid"/>
                      <a:round/>
                      <a:headEnd type="none" w="med" len="med"/>
                      <a:tailEnd type="none" w="med" len="med"/>
                    </a:lnB>
                    <a:solidFill>
                      <a:schemeClr val="accent1">
                        <a:lumMod val="50000"/>
                      </a:schemeClr>
                    </a:solidFill>
                  </a:tcPr>
                </a:tc>
              </a:tr>
              <a:tr h="362272">
                <a:tc>
                  <a:txBody>
                    <a:bodyPr/>
                    <a:lstStyle/>
                    <a:p>
                      <a:pPr algn="ctr"/>
                      <a:r>
                        <a:rPr lang="en-GB" sz="1400" dirty="0" smtClean="0">
                          <a:solidFill>
                            <a:schemeClr val="tx1"/>
                          </a:solidFill>
                        </a:rPr>
                        <a:t>178</a:t>
                      </a:r>
                      <a:endParaRPr lang="en-GB" sz="1400" dirty="0">
                        <a:solidFill>
                          <a:schemeClr val="tx1"/>
                        </a:solidFill>
                      </a:endParaRPr>
                    </a:p>
                  </a:txBody>
                  <a:tcPr marL="84406" marR="84406">
                    <a:lnL w="12700" cmpd="sng">
                      <a:solidFill>
                        <a:srgbClr val="FFFFFF"/>
                      </a:solidFill>
                    </a:lnL>
                    <a:lnR w="12700" cmpd="sng">
                      <a:solidFill>
                        <a:srgbClr val="FFFFFF"/>
                      </a:solidFill>
                    </a:lnR>
                    <a:lnT w="38100" cap="flat" cmpd="sng" algn="ctr">
                      <a:solidFill>
                        <a:srgbClr val="B8CAD8"/>
                      </a:solidFill>
                      <a:prstDash val="solid"/>
                      <a:round/>
                      <a:headEnd type="none" w="med" len="med"/>
                      <a:tailEnd type="none" w="med" len="med"/>
                    </a:lnT>
                    <a:lnB w="12700" cmpd="sng">
                      <a:solidFill>
                        <a:srgbClr val="FFFFFF"/>
                      </a:solidFill>
                    </a:lnB>
                    <a:solidFill>
                      <a:srgbClr val="FFFFFF"/>
                    </a:solidFill>
                  </a:tcPr>
                </a:tc>
                <a:tc>
                  <a:txBody>
                    <a:bodyPr/>
                    <a:lstStyle/>
                    <a:p>
                      <a:pPr algn="ctr"/>
                      <a:r>
                        <a:rPr lang="en-GB" sz="1400" dirty="0" smtClean="0">
                          <a:solidFill>
                            <a:schemeClr val="tx1"/>
                          </a:solidFill>
                        </a:rPr>
                        <a:t>3.9</a:t>
                      </a:r>
                      <a:endParaRPr lang="en-GB" sz="1400" dirty="0">
                        <a:solidFill>
                          <a:schemeClr val="tx1"/>
                        </a:solidFill>
                      </a:endParaRPr>
                    </a:p>
                  </a:txBody>
                  <a:tcPr marL="84406" marR="84406">
                    <a:lnL w="12700" cmpd="sng">
                      <a:solidFill>
                        <a:srgbClr val="FFFFFF"/>
                      </a:solidFill>
                    </a:lnL>
                    <a:lnR w="12700" cmpd="sng">
                      <a:solidFill>
                        <a:srgbClr val="FFFFFF"/>
                      </a:solidFill>
                    </a:lnR>
                    <a:lnT w="38100" cap="flat" cmpd="sng" algn="ctr">
                      <a:solidFill>
                        <a:srgbClr val="B8CAD8"/>
                      </a:solidFill>
                      <a:prstDash val="solid"/>
                      <a:round/>
                      <a:headEnd type="none" w="med" len="med"/>
                      <a:tailEnd type="none" w="med" len="med"/>
                    </a:lnT>
                    <a:lnB w="12700" cmpd="sng">
                      <a:solidFill>
                        <a:srgbClr val="FFFFFF"/>
                      </a:solidFill>
                    </a:lnB>
                    <a:solidFill>
                      <a:srgbClr val="FFFFFF"/>
                    </a:solidFill>
                  </a:tcPr>
                </a:tc>
                <a:tc>
                  <a:txBody>
                    <a:bodyPr/>
                    <a:lstStyle/>
                    <a:p>
                      <a:pPr algn="ctr"/>
                      <a:r>
                        <a:rPr lang="en-GB" sz="1400" dirty="0" smtClean="0">
                          <a:solidFill>
                            <a:schemeClr val="tx1"/>
                          </a:solidFill>
                        </a:rPr>
                        <a:t>27 385</a:t>
                      </a:r>
                      <a:endParaRPr lang="en-GB" sz="1400" dirty="0">
                        <a:solidFill>
                          <a:schemeClr val="tx1"/>
                        </a:solidFill>
                      </a:endParaRPr>
                    </a:p>
                  </a:txBody>
                  <a:tcPr marL="84406" marR="84406">
                    <a:lnL w="12700" cmpd="sng">
                      <a:solidFill>
                        <a:srgbClr val="FFFFFF"/>
                      </a:solidFill>
                    </a:lnL>
                    <a:lnR w="12700" cap="flat" cmpd="sng" algn="ctr">
                      <a:solidFill>
                        <a:srgbClr val="FFFFFF"/>
                      </a:solidFill>
                      <a:prstDash val="solid"/>
                      <a:round/>
                      <a:headEnd type="none" w="med" len="med"/>
                      <a:tailEnd type="none" w="med" len="med"/>
                    </a:lnR>
                    <a:lnT w="38100" cap="flat" cmpd="sng" algn="ctr">
                      <a:solidFill>
                        <a:srgbClr val="B8CAD8"/>
                      </a:solidFill>
                      <a:prstDash val="solid"/>
                      <a:round/>
                      <a:headEnd type="none" w="med" len="med"/>
                      <a:tailEnd type="none" w="med" len="med"/>
                    </a:lnT>
                    <a:lnB w="12700" cmpd="sng">
                      <a:solidFill>
                        <a:srgbClr val="FFFFFF"/>
                      </a:solidFill>
                    </a:lnB>
                    <a:solidFill>
                      <a:srgbClr val="FFFFFF"/>
                    </a:solidFill>
                  </a:tcPr>
                </a:tc>
                <a:tc>
                  <a:txBody>
                    <a:bodyPr/>
                    <a:lstStyle/>
                    <a:p>
                      <a:pPr algn="ctr"/>
                      <a:r>
                        <a:rPr lang="en-GB" sz="1400" dirty="0" smtClean="0">
                          <a:solidFill>
                            <a:schemeClr val="tx1"/>
                          </a:solidFill>
                        </a:rPr>
                        <a:t>1327</a:t>
                      </a:r>
                      <a:endParaRPr lang="en-GB" sz="1400" dirty="0">
                        <a:solidFill>
                          <a:schemeClr val="tx1"/>
                        </a:solidFill>
                      </a:endParaRPr>
                    </a:p>
                  </a:txBody>
                  <a:tcPr marL="84406" marR="84406">
                    <a:lnL w="12700" cmpd="sng">
                      <a:solidFill>
                        <a:srgbClr val="FFFFFF"/>
                      </a:solidFill>
                    </a:lnL>
                    <a:lnR w="12700" cap="flat" cmpd="sng" algn="ctr">
                      <a:solidFill>
                        <a:srgbClr val="FFFFFF"/>
                      </a:solidFill>
                      <a:prstDash val="solid"/>
                      <a:round/>
                      <a:headEnd type="none" w="med" len="med"/>
                      <a:tailEnd type="none" w="med" len="med"/>
                    </a:lnR>
                    <a:lnT w="38100" cap="flat" cmpd="sng" algn="ctr">
                      <a:solidFill>
                        <a:srgbClr val="B8CAD8"/>
                      </a:solidFill>
                      <a:prstDash val="solid"/>
                      <a:round/>
                      <a:headEnd type="none" w="med" len="med"/>
                      <a:tailEnd type="none" w="med" len="med"/>
                    </a:lnT>
                    <a:lnB w="12700" cmpd="sng">
                      <a:solidFill>
                        <a:srgbClr val="FFFFFF"/>
                      </a:solidFill>
                    </a:lnB>
                    <a:solidFill>
                      <a:srgbClr val="FFFFFF"/>
                    </a:solidFill>
                  </a:tcPr>
                </a:tc>
                <a:tc>
                  <a:txBody>
                    <a:bodyPr/>
                    <a:lstStyle/>
                    <a:p>
                      <a:pPr algn="ctr"/>
                      <a:r>
                        <a:rPr lang="en-GB" sz="1400" dirty="0" smtClean="0">
                          <a:solidFill>
                            <a:schemeClr val="tx1"/>
                          </a:solidFill>
                        </a:rPr>
                        <a:t>1294</a:t>
                      </a:r>
                      <a:endParaRPr lang="en-GB" sz="1400" dirty="0">
                        <a:solidFill>
                          <a:schemeClr val="tx1"/>
                        </a:solidFill>
                      </a:endParaRPr>
                    </a:p>
                  </a:txBody>
                  <a:tcPr marL="84406" marR="84406">
                    <a:lnL w="12700" cmpd="sng">
                      <a:solidFill>
                        <a:srgbClr val="FFFFFF"/>
                      </a:solidFill>
                    </a:lnL>
                    <a:lnR w="12700" cap="flat" cmpd="sng" algn="ctr">
                      <a:solidFill>
                        <a:srgbClr val="FFFFFF"/>
                      </a:solidFill>
                      <a:prstDash val="solid"/>
                      <a:round/>
                      <a:headEnd type="none" w="med" len="med"/>
                      <a:tailEnd type="none" w="med" len="med"/>
                    </a:lnR>
                    <a:lnT w="38100" cap="flat" cmpd="sng" algn="ctr">
                      <a:solidFill>
                        <a:srgbClr val="B8CAD8"/>
                      </a:solidFill>
                      <a:prstDash val="solid"/>
                      <a:round/>
                      <a:headEnd type="none" w="med" len="med"/>
                      <a:tailEnd type="none" w="med" len="med"/>
                    </a:lnT>
                    <a:lnB w="12700" cmpd="sng">
                      <a:solidFill>
                        <a:srgbClr val="FFFFFF"/>
                      </a:solidFill>
                    </a:lnB>
                    <a:solidFill>
                      <a:srgbClr val="FFFFFF"/>
                    </a:solidFill>
                  </a:tcPr>
                </a:tc>
                <a:tc>
                  <a:txBody>
                    <a:bodyPr/>
                    <a:lstStyle/>
                    <a:p>
                      <a:pPr algn="ctr"/>
                      <a:r>
                        <a:rPr lang="en-GB" sz="1400" dirty="0" smtClean="0">
                          <a:solidFill>
                            <a:schemeClr val="tx1"/>
                          </a:solidFill>
                        </a:rPr>
                        <a:t>97.5</a:t>
                      </a:r>
                      <a:endParaRPr lang="en-GB" sz="1400" dirty="0">
                        <a:solidFill>
                          <a:schemeClr val="tx1"/>
                        </a:solidFill>
                      </a:endParaRPr>
                    </a:p>
                  </a:txBody>
                  <a:tcPr marL="84406" marR="84406">
                    <a:lnL w="12700" cmpd="sng">
                      <a:solidFill>
                        <a:srgbClr val="FFFFFF"/>
                      </a:solidFill>
                    </a:lnL>
                    <a:lnR w="12700" cap="flat" cmpd="sng" algn="ctr">
                      <a:solidFill>
                        <a:srgbClr val="FFFFFF"/>
                      </a:solidFill>
                      <a:prstDash val="solid"/>
                      <a:round/>
                      <a:headEnd type="none" w="med" len="med"/>
                      <a:tailEnd type="none" w="med" len="med"/>
                    </a:lnR>
                    <a:lnT w="38100" cap="flat" cmpd="sng" algn="ctr">
                      <a:solidFill>
                        <a:srgbClr val="B8CAD8"/>
                      </a:solidFill>
                      <a:prstDash val="solid"/>
                      <a:round/>
                      <a:headEnd type="none" w="med" len="med"/>
                      <a:tailEnd type="none" w="med" len="med"/>
                    </a:lnT>
                    <a:lnB w="12700" cmpd="sng">
                      <a:solidFill>
                        <a:srgbClr val="FFFFFF"/>
                      </a:solidFill>
                    </a:lnB>
                    <a:solidFill>
                      <a:srgbClr val="FFFFFF"/>
                    </a:solidFill>
                  </a:tcPr>
                </a:tc>
                <a:tc>
                  <a:txBody>
                    <a:bodyPr/>
                    <a:lstStyle/>
                    <a:p>
                      <a:pPr algn="ctr"/>
                      <a:r>
                        <a:rPr lang="en-GB" sz="1400" dirty="0" smtClean="0">
                          <a:solidFill>
                            <a:schemeClr val="tx1"/>
                          </a:solidFill>
                        </a:rPr>
                        <a:t>2011</a:t>
                      </a:r>
                      <a:endParaRPr lang="en-GB" sz="1400" dirty="0">
                        <a:solidFill>
                          <a:schemeClr val="tx1"/>
                        </a:solidFill>
                      </a:endParaRPr>
                    </a:p>
                  </a:txBody>
                  <a:tcPr marL="84406" marR="84406">
                    <a:lnL w="12700" cmpd="sng">
                      <a:solidFill>
                        <a:srgbClr val="FFFFFF"/>
                      </a:solidFill>
                    </a:lnL>
                    <a:lnR w="12700" cap="flat" cmpd="sng" algn="ctr">
                      <a:solidFill>
                        <a:srgbClr val="FFFFFF"/>
                      </a:solidFill>
                      <a:prstDash val="solid"/>
                      <a:round/>
                      <a:headEnd type="none" w="med" len="med"/>
                      <a:tailEnd type="none" w="med" len="med"/>
                    </a:lnR>
                    <a:lnT w="38100" cap="flat" cmpd="sng" algn="ctr">
                      <a:solidFill>
                        <a:srgbClr val="B8CAD8"/>
                      </a:solidFill>
                      <a:prstDash val="solid"/>
                      <a:round/>
                      <a:headEnd type="none" w="med" len="med"/>
                      <a:tailEnd type="none" w="med" len="med"/>
                    </a:lnT>
                    <a:lnB w="12700" cmpd="sng">
                      <a:solidFill>
                        <a:srgbClr val="FFFFFF"/>
                      </a:solidFill>
                    </a:lnB>
                    <a:solidFill>
                      <a:srgbClr val="FFFFFF"/>
                    </a:solidFill>
                  </a:tcPr>
                </a:tc>
                <a:tc>
                  <a:txBody>
                    <a:bodyPr/>
                    <a:lstStyle/>
                    <a:p>
                      <a:pPr algn="ctr"/>
                      <a:r>
                        <a:rPr lang="en-GB" sz="1400" dirty="0" smtClean="0">
                          <a:solidFill>
                            <a:schemeClr val="tx1"/>
                          </a:solidFill>
                        </a:rPr>
                        <a:t>2013</a:t>
                      </a:r>
                      <a:endParaRPr lang="en-GB" sz="1400" dirty="0">
                        <a:solidFill>
                          <a:schemeClr val="tx1"/>
                        </a:solidFill>
                      </a:endParaRPr>
                    </a:p>
                  </a:txBody>
                  <a:tcPr marL="84406" marR="84406">
                    <a:lnL w="12700" cmpd="sng">
                      <a:solidFill>
                        <a:srgbClr val="FFFFFF"/>
                      </a:solidFill>
                    </a:lnL>
                    <a:lnR w="12700" cmpd="sng">
                      <a:solidFill>
                        <a:srgbClr val="FFFFFF"/>
                      </a:solidFill>
                    </a:lnR>
                    <a:lnT w="38100" cap="flat" cmpd="sng" algn="ctr">
                      <a:solidFill>
                        <a:srgbClr val="B8CAD8"/>
                      </a:solidFill>
                      <a:prstDash val="solid"/>
                      <a:round/>
                      <a:headEnd type="none" w="med" len="med"/>
                      <a:tailEnd type="none" w="med" len="med"/>
                    </a:lnT>
                    <a:lnB w="12700" cmpd="sng">
                      <a:solidFill>
                        <a:srgbClr val="FFFFFF"/>
                      </a:solidFill>
                    </a:lnB>
                    <a:solidFill>
                      <a:srgbClr val="FFFFFF"/>
                    </a:solidFill>
                  </a:tcPr>
                </a:tc>
              </a:tr>
            </a:tbl>
          </a:graphicData>
        </a:graphic>
      </p:graphicFrame>
      <p:sp>
        <p:nvSpPr>
          <p:cNvPr id="8" name="Text Box 1028"/>
          <p:cNvSpPr txBox="1">
            <a:spLocks noChangeArrowheads="1"/>
          </p:cNvSpPr>
          <p:nvPr/>
        </p:nvSpPr>
        <p:spPr bwMode="auto">
          <a:xfrm>
            <a:off x="486508" y="2235420"/>
            <a:ext cx="8581292" cy="402291"/>
          </a:xfrm>
          <a:prstGeom prst="rect">
            <a:avLst/>
          </a:prstGeom>
          <a:solidFill>
            <a:schemeClr val="tx2">
              <a:lumMod val="75000"/>
            </a:schemeClr>
          </a:solidFill>
          <a:ln>
            <a:noFill/>
          </a:ln>
          <a:extLst/>
        </p:spPr>
        <p:txBody>
          <a:bodyPr lIns="18000" tIns="46800" rIns="54000" bIns="46800">
            <a:spAutoFit/>
          </a:bodyPr>
          <a:lstStyle>
            <a:lvl1pPr eaLnBrk="0" hangingPunct="0">
              <a:defRPr sz="1000" b="1" i="1">
                <a:solidFill>
                  <a:schemeClr val="bg1"/>
                </a:solidFill>
                <a:latin typeface="Arial" charset="0"/>
              </a:defRPr>
            </a:lvl1pPr>
            <a:lvl2pPr marL="742950" indent="-285750" eaLnBrk="0" hangingPunct="0">
              <a:defRPr sz="1000" b="1" i="1">
                <a:solidFill>
                  <a:schemeClr val="bg1"/>
                </a:solidFill>
                <a:latin typeface="Arial" charset="0"/>
              </a:defRPr>
            </a:lvl2pPr>
            <a:lvl3pPr marL="1143000" indent="-228600" eaLnBrk="0" hangingPunct="0">
              <a:defRPr sz="1000" b="1" i="1">
                <a:solidFill>
                  <a:schemeClr val="bg1"/>
                </a:solidFill>
                <a:latin typeface="Arial" charset="0"/>
              </a:defRPr>
            </a:lvl3pPr>
            <a:lvl4pPr marL="1600200" indent="-228600" eaLnBrk="0" hangingPunct="0">
              <a:defRPr sz="1000" b="1" i="1">
                <a:solidFill>
                  <a:schemeClr val="bg1"/>
                </a:solidFill>
                <a:latin typeface="Arial" charset="0"/>
              </a:defRPr>
            </a:lvl4pPr>
            <a:lvl5pPr marL="2057400" indent="-228600" eaLnBrk="0" hangingPunct="0">
              <a:defRPr sz="1000" b="1" i="1">
                <a:solidFill>
                  <a:schemeClr val="bg1"/>
                </a:solidFill>
                <a:latin typeface="Arial" charset="0"/>
              </a:defRPr>
            </a:lvl5pPr>
            <a:lvl6pPr marL="2514600" indent="-228600" eaLnBrk="0" fontAlgn="base" hangingPunct="0">
              <a:lnSpc>
                <a:spcPct val="105000"/>
              </a:lnSpc>
              <a:spcBef>
                <a:spcPct val="0"/>
              </a:spcBef>
              <a:spcAft>
                <a:spcPct val="50000"/>
              </a:spcAft>
              <a:buClr>
                <a:srgbClr val="C62626"/>
              </a:buClr>
              <a:buSzPct val="60000"/>
              <a:buFont typeface="Wingdings" pitchFamily="2" charset="2"/>
              <a:defRPr sz="1000" b="1" i="1">
                <a:solidFill>
                  <a:schemeClr val="bg1"/>
                </a:solidFill>
                <a:latin typeface="Arial" charset="0"/>
              </a:defRPr>
            </a:lvl6pPr>
            <a:lvl7pPr marL="2971800" indent="-228600" eaLnBrk="0" fontAlgn="base" hangingPunct="0">
              <a:lnSpc>
                <a:spcPct val="105000"/>
              </a:lnSpc>
              <a:spcBef>
                <a:spcPct val="0"/>
              </a:spcBef>
              <a:spcAft>
                <a:spcPct val="50000"/>
              </a:spcAft>
              <a:buClr>
                <a:srgbClr val="C62626"/>
              </a:buClr>
              <a:buSzPct val="60000"/>
              <a:buFont typeface="Wingdings" pitchFamily="2" charset="2"/>
              <a:defRPr sz="1000" b="1" i="1">
                <a:solidFill>
                  <a:schemeClr val="bg1"/>
                </a:solidFill>
                <a:latin typeface="Arial" charset="0"/>
              </a:defRPr>
            </a:lvl7pPr>
            <a:lvl8pPr marL="3429000" indent="-228600" eaLnBrk="0" fontAlgn="base" hangingPunct="0">
              <a:lnSpc>
                <a:spcPct val="105000"/>
              </a:lnSpc>
              <a:spcBef>
                <a:spcPct val="0"/>
              </a:spcBef>
              <a:spcAft>
                <a:spcPct val="50000"/>
              </a:spcAft>
              <a:buClr>
                <a:srgbClr val="C62626"/>
              </a:buClr>
              <a:buSzPct val="60000"/>
              <a:buFont typeface="Wingdings" pitchFamily="2" charset="2"/>
              <a:defRPr sz="1000" b="1" i="1">
                <a:solidFill>
                  <a:schemeClr val="bg1"/>
                </a:solidFill>
                <a:latin typeface="Arial" charset="0"/>
              </a:defRPr>
            </a:lvl8pPr>
            <a:lvl9pPr marL="3886200" indent="-228600" eaLnBrk="0" fontAlgn="base" hangingPunct="0">
              <a:lnSpc>
                <a:spcPct val="105000"/>
              </a:lnSpc>
              <a:spcBef>
                <a:spcPct val="0"/>
              </a:spcBef>
              <a:spcAft>
                <a:spcPct val="50000"/>
              </a:spcAft>
              <a:buClr>
                <a:srgbClr val="C62626"/>
              </a:buClr>
              <a:buSzPct val="60000"/>
              <a:buFont typeface="Wingdings" pitchFamily="2" charset="2"/>
              <a:defRPr sz="1000" b="1" i="1">
                <a:solidFill>
                  <a:schemeClr val="bg1"/>
                </a:solidFill>
                <a:latin typeface="Arial" charset="0"/>
              </a:defRPr>
            </a:lvl9pPr>
          </a:lstStyle>
          <a:p>
            <a:pPr indent="90488" eaLnBrk="1" hangingPunct="1">
              <a:lnSpc>
                <a:spcPct val="100000"/>
              </a:lnSpc>
              <a:spcBef>
                <a:spcPct val="50000"/>
              </a:spcBef>
              <a:spcAft>
                <a:spcPct val="0"/>
              </a:spcAft>
              <a:buClrTx/>
              <a:buSzTx/>
              <a:buFontTx/>
              <a:buNone/>
            </a:pPr>
            <a:r>
              <a:rPr lang="en-GB" sz="2000" i="0" dirty="0" smtClean="0">
                <a:latin typeface="+mn-lt"/>
              </a:rPr>
              <a:t>Salient features of the UAE TV market</a:t>
            </a:r>
            <a:endParaRPr lang="en-GB" sz="2000" i="0" dirty="0">
              <a:latin typeface="+mn-lt"/>
            </a:endParaRPr>
          </a:p>
        </p:txBody>
      </p:sp>
      <p:sp>
        <p:nvSpPr>
          <p:cNvPr id="9" name="TextBox 8"/>
          <p:cNvSpPr txBox="1"/>
          <p:nvPr/>
        </p:nvSpPr>
        <p:spPr>
          <a:xfrm>
            <a:off x="548056" y="2651879"/>
            <a:ext cx="4404944" cy="3785652"/>
          </a:xfrm>
          <a:prstGeom prst="rect">
            <a:avLst/>
          </a:prstGeom>
          <a:noFill/>
        </p:spPr>
        <p:txBody>
          <a:bodyPr wrap="square" rtlCol="0">
            <a:spAutoFit/>
          </a:bodyPr>
          <a:lstStyle/>
          <a:p>
            <a:pPr marL="171450" indent="-171450">
              <a:buClr>
                <a:schemeClr val="accent5"/>
              </a:buClr>
              <a:buFont typeface="Arial" pitchFamily="34" charset="0"/>
              <a:buChar char="•"/>
            </a:pPr>
            <a:r>
              <a:rPr lang="en-GB" sz="1600" dirty="0" smtClean="0">
                <a:latin typeface="+mn-lt"/>
              </a:rPr>
              <a:t>Approximately 70% of the population of UAE are </a:t>
            </a:r>
            <a:r>
              <a:rPr lang="en-GB" sz="1600" dirty="0">
                <a:latin typeface="+mn-lt"/>
              </a:rPr>
              <a:t>foreign </a:t>
            </a:r>
            <a:r>
              <a:rPr lang="en-GB" sz="1600" dirty="0" smtClean="0">
                <a:latin typeface="+mn-lt"/>
              </a:rPr>
              <a:t>workers</a:t>
            </a:r>
          </a:p>
          <a:p>
            <a:pPr marL="171450" indent="-171450">
              <a:buClr>
                <a:schemeClr val="accent5"/>
              </a:buClr>
              <a:buFont typeface="Arial" pitchFamily="34" charset="0"/>
              <a:buChar char="•"/>
            </a:pPr>
            <a:r>
              <a:rPr lang="en-GB" sz="1600" dirty="0" smtClean="0">
                <a:latin typeface="+mn-lt"/>
              </a:rPr>
              <a:t>UAE </a:t>
            </a:r>
            <a:r>
              <a:rPr lang="en-GB" sz="1600" dirty="0">
                <a:latin typeface="+mn-lt"/>
              </a:rPr>
              <a:t>has a strong </a:t>
            </a:r>
            <a:r>
              <a:rPr lang="en-GB" sz="1600" dirty="0" smtClean="0">
                <a:latin typeface="+mn-lt"/>
              </a:rPr>
              <a:t>pay-TV (cable and IPTV) </a:t>
            </a:r>
            <a:r>
              <a:rPr lang="en-GB" sz="1600" dirty="0">
                <a:latin typeface="+mn-lt"/>
              </a:rPr>
              <a:t>market led by </a:t>
            </a:r>
            <a:r>
              <a:rPr lang="en-GB" sz="1600" dirty="0" smtClean="0">
                <a:latin typeface="+mn-lt"/>
              </a:rPr>
              <a:t>telecoms operators Etisalat </a:t>
            </a:r>
            <a:r>
              <a:rPr lang="en-GB" sz="1600" dirty="0">
                <a:latin typeface="+mn-lt"/>
              </a:rPr>
              <a:t>and </a:t>
            </a:r>
            <a:r>
              <a:rPr lang="en-GB" sz="1600" dirty="0" smtClean="0">
                <a:latin typeface="+mn-lt"/>
              </a:rPr>
              <a:t>du</a:t>
            </a:r>
          </a:p>
          <a:p>
            <a:pPr marL="171450" indent="-171450">
              <a:buClr>
                <a:schemeClr val="accent5"/>
              </a:buClr>
              <a:buFont typeface="Arial" pitchFamily="34" charset="0"/>
              <a:buChar char="•"/>
            </a:pPr>
            <a:r>
              <a:rPr lang="en-GB" sz="1600" dirty="0">
                <a:latin typeface="+mn-lt"/>
              </a:rPr>
              <a:t>The total number of free-to-air </a:t>
            </a:r>
            <a:r>
              <a:rPr lang="en-GB" sz="1600" dirty="0" smtClean="0">
                <a:latin typeface="+mn-lt"/>
              </a:rPr>
              <a:t>(FTA) satellite channels reached </a:t>
            </a:r>
            <a:r>
              <a:rPr lang="en-GB" sz="1600" dirty="0">
                <a:latin typeface="+mn-lt"/>
              </a:rPr>
              <a:t>487 in </a:t>
            </a:r>
            <a:r>
              <a:rPr lang="en-GB" sz="1600" dirty="0" smtClean="0">
                <a:latin typeface="+mn-lt"/>
              </a:rPr>
              <a:t>2010 due to diversity in population</a:t>
            </a:r>
          </a:p>
          <a:p>
            <a:pPr marL="171450" indent="-171450">
              <a:buClr>
                <a:schemeClr val="accent5"/>
              </a:buClr>
              <a:buFont typeface="Arial" pitchFamily="34" charset="0"/>
              <a:buChar char="•"/>
            </a:pPr>
            <a:r>
              <a:rPr lang="en-GB" sz="1600" dirty="0" smtClean="0">
                <a:latin typeface="+mn-lt"/>
              </a:rPr>
              <a:t>The </a:t>
            </a:r>
            <a:r>
              <a:rPr lang="en-GB" sz="1600" dirty="0">
                <a:latin typeface="+mn-lt"/>
              </a:rPr>
              <a:t>increasing </a:t>
            </a:r>
            <a:r>
              <a:rPr lang="en-GB" sz="1600" dirty="0" smtClean="0">
                <a:latin typeface="+mn-lt"/>
              </a:rPr>
              <a:t>market shares of </a:t>
            </a:r>
            <a:r>
              <a:rPr lang="en-GB" sz="1600" dirty="0">
                <a:latin typeface="+mn-lt"/>
              </a:rPr>
              <a:t>cable and IPTV </a:t>
            </a:r>
            <a:r>
              <a:rPr lang="en-GB" sz="1600" dirty="0" smtClean="0">
                <a:latin typeface="+mn-lt"/>
              </a:rPr>
              <a:t>show </a:t>
            </a:r>
            <a:r>
              <a:rPr lang="en-GB" sz="1600" dirty="0">
                <a:latin typeface="+mn-lt"/>
              </a:rPr>
              <a:t>the growing </a:t>
            </a:r>
            <a:r>
              <a:rPr lang="en-GB" sz="1600" dirty="0" smtClean="0">
                <a:latin typeface="+mn-lt"/>
              </a:rPr>
              <a:t>network expansion by Etisalat </a:t>
            </a:r>
            <a:r>
              <a:rPr lang="en-GB" sz="1600" dirty="0">
                <a:latin typeface="+mn-lt"/>
              </a:rPr>
              <a:t>and </a:t>
            </a:r>
            <a:r>
              <a:rPr lang="en-GB" sz="1600" dirty="0" smtClean="0">
                <a:latin typeface="+mn-lt"/>
              </a:rPr>
              <a:t>du</a:t>
            </a:r>
          </a:p>
          <a:p>
            <a:pPr marL="171450" indent="-171450">
              <a:buClr>
                <a:schemeClr val="accent5"/>
              </a:buClr>
              <a:buFont typeface="Arial" pitchFamily="34" charset="0"/>
              <a:buChar char="•"/>
            </a:pPr>
            <a:r>
              <a:rPr lang="en-GB" sz="1600" dirty="0" smtClean="0">
                <a:latin typeface="+mn-lt"/>
              </a:rPr>
              <a:t>The number of households relying solely on terrestrial TV has halved in the past four years to reach 3% by end of 2009 as more choice is available to consumers from cable or IPTV platforms</a:t>
            </a:r>
          </a:p>
        </p:txBody>
      </p:sp>
      <p:pic>
        <p:nvPicPr>
          <p:cNvPr id="10"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52289" y="3159125"/>
            <a:ext cx="3763111" cy="2327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821807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Assessment and benchmarking</a:t>
            </a:r>
            <a:endParaRPr lang="en-GB" dirty="0"/>
          </a:p>
        </p:txBody>
      </p:sp>
      <p:sp>
        <p:nvSpPr>
          <p:cNvPr id="3" name="Content Placeholder 2"/>
          <p:cNvSpPr>
            <a:spLocks noGrp="1"/>
          </p:cNvSpPr>
          <p:nvPr>
            <p:ph idx="1"/>
          </p:nvPr>
        </p:nvSpPr>
        <p:spPr>
          <a:xfrm>
            <a:off x="685800" y="1143000"/>
            <a:ext cx="8001000" cy="4953000"/>
          </a:xfrm>
        </p:spPr>
        <p:txBody>
          <a:bodyPr/>
          <a:lstStyle/>
          <a:p>
            <a:pPr algn="just">
              <a:buClr>
                <a:srgbClr val="006600"/>
              </a:buClr>
              <a:buSzPct val="125000"/>
              <a:buFont typeface="Arial" pitchFamily="34" charset="0"/>
              <a:buChar char="•"/>
            </a:pPr>
            <a:r>
              <a:rPr lang="en-GB" sz="2000" dirty="0" smtClean="0">
                <a:latin typeface="+mn-lt"/>
              </a:rPr>
              <a:t>Stakeholders identification (Telcos, Broadcasters, Media Zones, NMC)</a:t>
            </a:r>
          </a:p>
          <a:p>
            <a:pPr algn="just">
              <a:buClr>
                <a:srgbClr val="006600"/>
              </a:buClr>
              <a:buSzPct val="125000"/>
              <a:buFont typeface="Arial" pitchFamily="34" charset="0"/>
              <a:buChar char="•"/>
            </a:pPr>
            <a:r>
              <a:rPr lang="en-GB" sz="2000" dirty="0" smtClean="0">
                <a:latin typeface="+mn-lt"/>
              </a:rPr>
              <a:t>TV </a:t>
            </a:r>
            <a:r>
              <a:rPr lang="en-GB" sz="2000" dirty="0">
                <a:latin typeface="+mn-lt"/>
              </a:rPr>
              <a:t>holds a small share of the total advertising market in the UAE, </a:t>
            </a:r>
            <a:r>
              <a:rPr lang="en-GB" sz="2000" dirty="0" smtClean="0">
                <a:latin typeface="+mn-lt"/>
              </a:rPr>
              <a:t>as all </a:t>
            </a:r>
            <a:r>
              <a:rPr lang="en-GB" sz="2000" dirty="0">
                <a:latin typeface="+mn-lt"/>
              </a:rPr>
              <a:t>ads are aired on a pan-Arab basis. </a:t>
            </a:r>
            <a:r>
              <a:rPr lang="en-GB" sz="2000" dirty="0" smtClean="0">
                <a:latin typeface="+mn-lt"/>
              </a:rPr>
              <a:t>Local ads through print media </a:t>
            </a:r>
          </a:p>
          <a:p>
            <a:pPr algn="just">
              <a:buClr>
                <a:srgbClr val="006600"/>
              </a:buClr>
              <a:buSzPct val="125000"/>
              <a:buFont typeface="Arial" pitchFamily="34" charset="0"/>
              <a:buChar char="•"/>
            </a:pPr>
            <a:r>
              <a:rPr lang="en-GB" sz="2000" dirty="0" smtClean="0">
                <a:latin typeface="+mn-lt"/>
              </a:rPr>
              <a:t>Key </a:t>
            </a:r>
            <a:r>
              <a:rPr lang="en-GB" sz="2000" dirty="0">
                <a:latin typeface="+mn-lt"/>
              </a:rPr>
              <a:t>learnings from international experiences </a:t>
            </a:r>
            <a:r>
              <a:rPr lang="en-GB" sz="2000" dirty="0" smtClean="0">
                <a:latin typeface="+mn-lt"/>
              </a:rPr>
              <a:t>were considered </a:t>
            </a:r>
            <a:r>
              <a:rPr lang="en-GB" sz="2000" dirty="0">
                <a:latin typeface="+mn-lt"/>
              </a:rPr>
              <a:t>in development of the switchover </a:t>
            </a:r>
            <a:r>
              <a:rPr lang="en-GB" sz="2000" dirty="0" smtClean="0">
                <a:latin typeface="+mn-lt"/>
              </a:rPr>
              <a:t>plan </a:t>
            </a:r>
          </a:p>
          <a:p>
            <a:pPr algn="just">
              <a:buClr>
                <a:srgbClr val="006600"/>
              </a:buClr>
              <a:buSzPct val="125000"/>
              <a:buFont typeface="Arial" pitchFamily="34" charset="0"/>
              <a:buChar char="•"/>
            </a:pPr>
            <a:r>
              <a:rPr lang="en-GB" sz="2000" dirty="0" smtClean="0">
                <a:latin typeface="+mn-lt"/>
              </a:rPr>
              <a:t>Six </a:t>
            </a:r>
            <a:r>
              <a:rPr lang="en-GB" sz="2000" dirty="0">
                <a:latin typeface="+mn-lt"/>
              </a:rPr>
              <a:t>benchmark countries were shortlisted from over 30 countries, following a set of filtering criteria;</a:t>
            </a:r>
          </a:p>
          <a:p>
            <a:pPr marL="998538" lvl="2" indent="-285750" eaLnBrk="1" hangingPunct="1">
              <a:lnSpc>
                <a:spcPct val="95000"/>
              </a:lnSpc>
              <a:buFont typeface="Wingdings" pitchFamily="2" charset="2"/>
              <a:buChar char="§"/>
            </a:pPr>
            <a:r>
              <a:rPr lang="en-GB" sz="1800" dirty="0">
                <a:latin typeface="+mn-lt"/>
              </a:rPr>
              <a:t>similar TV platform structure to UAE, i.e. high cable and/or satellite penetration</a:t>
            </a:r>
          </a:p>
          <a:p>
            <a:pPr marL="998538" lvl="2" indent="-285750" eaLnBrk="1" hangingPunct="1">
              <a:lnSpc>
                <a:spcPct val="95000"/>
              </a:lnSpc>
              <a:buFont typeface="Wingdings" pitchFamily="2" charset="2"/>
              <a:buChar char="§"/>
            </a:pPr>
            <a:r>
              <a:rPr lang="en-GB" sz="1800" dirty="0">
                <a:latin typeface="+mn-lt"/>
              </a:rPr>
              <a:t>Improving terrestrial and/or DTT competitiveness, measured as platform market share or alternative use for DTT</a:t>
            </a:r>
          </a:p>
          <a:p>
            <a:pPr marL="998538" lvl="2" indent="-285750" eaLnBrk="1" hangingPunct="1">
              <a:lnSpc>
                <a:spcPct val="95000"/>
              </a:lnSpc>
              <a:buFont typeface="Wingdings" pitchFamily="2" charset="2"/>
              <a:buChar char="§"/>
            </a:pPr>
            <a:r>
              <a:rPr lang="en-GB" sz="1800" dirty="0">
                <a:latin typeface="+mn-lt"/>
              </a:rPr>
              <a:t>preferably ASO completed as full learnings (before &amp; after) from DSO process can be </a:t>
            </a:r>
            <a:r>
              <a:rPr lang="en-GB" sz="1800" dirty="0" smtClean="0">
                <a:latin typeface="+mn-lt"/>
              </a:rPr>
              <a:t>captured </a:t>
            </a:r>
          </a:p>
          <a:p>
            <a:pPr marL="342900" lvl="1" indent="-342900" algn="just">
              <a:lnSpc>
                <a:spcPct val="95000"/>
              </a:lnSpc>
              <a:buClr>
                <a:srgbClr val="006600"/>
              </a:buClr>
              <a:buSzPct val="125000"/>
              <a:buFont typeface="Arial" pitchFamily="34" charset="0"/>
              <a:buChar char="•"/>
            </a:pPr>
            <a:r>
              <a:rPr lang="en-GB" sz="2000" dirty="0">
                <a:latin typeface="+mn-lt"/>
              </a:rPr>
              <a:t>Benchmarked countries are USA, UK, Germany, Singapore, Finland, and Netherlands</a:t>
            </a:r>
          </a:p>
          <a:p>
            <a:pPr algn="just">
              <a:buClr>
                <a:srgbClr val="006600"/>
              </a:buClr>
              <a:buSzPct val="125000"/>
              <a:buFont typeface="Arial" pitchFamily="34" charset="0"/>
              <a:buChar char="•"/>
            </a:pPr>
            <a:endParaRPr lang="en-US" sz="2000" dirty="0">
              <a:latin typeface="+mn-lt"/>
            </a:endParaRPr>
          </a:p>
          <a:p>
            <a:endParaRPr lang="en-GB" dirty="0"/>
          </a:p>
        </p:txBody>
      </p:sp>
      <p:sp>
        <p:nvSpPr>
          <p:cNvPr id="4" name="Slide Number Placeholder 3"/>
          <p:cNvSpPr>
            <a:spLocks noGrp="1"/>
          </p:cNvSpPr>
          <p:nvPr>
            <p:ph type="sldNum" sz="quarter" idx="10"/>
          </p:nvPr>
        </p:nvSpPr>
        <p:spPr/>
        <p:txBody>
          <a:bodyPr/>
          <a:lstStyle/>
          <a:p>
            <a:pPr>
              <a:defRPr/>
            </a:pPr>
            <a:fld id="{E01005B1-D206-4456-908C-53C00E502A07}" type="slidenum">
              <a:rPr lang="en-US" smtClean="0"/>
              <a:pPr>
                <a:defRPr/>
              </a:pPr>
              <a:t>6</a:t>
            </a:fld>
            <a:endParaRPr lang="en-US" dirty="0"/>
          </a:p>
        </p:txBody>
      </p:sp>
    </p:spTree>
    <p:extLst>
      <p:ext uri="{BB962C8B-B14F-4D97-AF65-F5344CB8AC3E}">
        <p14:creationId xmlns:p14="http://schemas.microsoft.com/office/powerpoint/2010/main" val="38488757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Stakeholders DTT Plans</a:t>
            </a:r>
            <a:endParaRPr lang="en-GB" dirty="0"/>
          </a:p>
        </p:txBody>
      </p:sp>
      <p:sp>
        <p:nvSpPr>
          <p:cNvPr id="4" name="Slide Number Placeholder 3"/>
          <p:cNvSpPr>
            <a:spLocks noGrp="1"/>
          </p:cNvSpPr>
          <p:nvPr>
            <p:ph type="sldNum" sz="quarter" idx="10"/>
          </p:nvPr>
        </p:nvSpPr>
        <p:spPr/>
        <p:txBody>
          <a:bodyPr/>
          <a:lstStyle/>
          <a:p>
            <a:pPr>
              <a:defRPr/>
            </a:pPr>
            <a:fld id="{E01005B1-D206-4456-908C-53C00E502A07}" type="slidenum">
              <a:rPr lang="en-US" smtClean="0"/>
              <a:pPr>
                <a:defRPr/>
              </a:pPr>
              <a:t>7</a:t>
            </a:fld>
            <a:endParaRPr lang="en-US" dirty="0"/>
          </a:p>
        </p:txBody>
      </p:sp>
      <p:grpSp>
        <p:nvGrpSpPr>
          <p:cNvPr id="32" name="Group 31"/>
          <p:cNvGrpSpPr/>
          <p:nvPr/>
        </p:nvGrpSpPr>
        <p:grpSpPr>
          <a:xfrm>
            <a:off x="533400" y="923924"/>
            <a:ext cx="8458200" cy="5482344"/>
            <a:chOff x="533400" y="923924"/>
            <a:chExt cx="8458200" cy="5482344"/>
          </a:xfrm>
        </p:grpSpPr>
        <p:sp>
          <p:nvSpPr>
            <p:cNvPr id="6" name="Title 1"/>
            <p:cNvSpPr txBox="1">
              <a:spLocks/>
            </p:cNvSpPr>
            <p:nvPr/>
          </p:nvSpPr>
          <p:spPr bwMode="auto">
            <a:xfrm>
              <a:off x="762000" y="923924"/>
              <a:ext cx="7952661" cy="676276"/>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rmAutofit lnSpcReduction="10000"/>
            </a:bodyPr>
            <a:lstStyle>
              <a:lvl1pPr marL="0" algn="l" defTabSz="914400" rtl="0" eaLnBrk="1" fontAlgn="base" latinLnBrk="0" hangingPunct="1">
                <a:spcBef>
                  <a:spcPct val="0"/>
                </a:spcBef>
                <a:spcAft>
                  <a:spcPct val="0"/>
                </a:spcAft>
                <a:defRPr lang="en-US" sz="2400" kern="1200" dirty="0" smtClean="0">
                  <a:solidFill>
                    <a:srgbClr val="BF9D25"/>
                  </a:solidFill>
                  <a:latin typeface="Arial" pitchFamily="34" charset="0"/>
                  <a:ea typeface="+mn-ea"/>
                  <a:cs typeface="Arial" pitchFamily="34" charset="0"/>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GB" sz="2000" dirty="0" smtClean="0">
                  <a:solidFill>
                    <a:schemeClr val="accent1">
                      <a:lumMod val="75000"/>
                    </a:schemeClr>
                  </a:solidFill>
                  <a:latin typeface="+mn-lt"/>
                </a:rPr>
                <a:t>Stakeholders’ DTT plans are based on a mix of strategic and commercial decisions, HD capacity is a key success factor </a:t>
              </a:r>
              <a:endParaRPr lang="en-GB" sz="2000" dirty="0">
                <a:solidFill>
                  <a:schemeClr val="accent1">
                    <a:lumMod val="75000"/>
                  </a:schemeClr>
                </a:solidFill>
                <a:latin typeface="+mn-lt"/>
              </a:endParaRPr>
            </a:p>
          </p:txBody>
        </p:sp>
        <p:sp>
          <p:nvSpPr>
            <p:cNvPr id="7" name="AutoShape 6"/>
            <p:cNvSpPr>
              <a:spLocks noChangeArrowheads="1"/>
            </p:cNvSpPr>
            <p:nvPr/>
          </p:nvSpPr>
          <p:spPr bwMode="auto">
            <a:xfrm>
              <a:off x="556438" y="2029524"/>
              <a:ext cx="1242230" cy="531132"/>
            </a:xfrm>
            <a:prstGeom prst="homePlate">
              <a:avLst>
                <a:gd name="adj" fmla="val 17755"/>
              </a:avLst>
            </a:prstGeom>
            <a:solidFill>
              <a:schemeClr val="accent5">
                <a:lumMod val="20000"/>
                <a:lumOff val="80000"/>
              </a:schemeClr>
            </a:solidFill>
            <a:ln w="12700">
              <a:solidFill>
                <a:srgbClr val="3F6075"/>
              </a:solidFill>
              <a:miter lim="800000"/>
              <a:headEnd/>
              <a:tailEnd/>
            </a:ln>
            <a:effectLst/>
            <a:extLst/>
          </p:spPr>
          <p:txBody>
            <a:bodyPr lIns="54000" tIns="46800" rIns="54000" bIns="46800" anchor="ctr"/>
            <a:lstStyle/>
            <a:p>
              <a:pPr indent="90488"/>
              <a:r>
                <a:rPr lang="en-GB" sz="1400" b="1" dirty="0" smtClean="0">
                  <a:solidFill>
                    <a:srgbClr val="000000"/>
                  </a:solidFill>
                  <a:latin typeface="+mn-lt"/>
                </a:rPr>
                <a:t>Dubai TV</a:t>
              </a:r>
              <a:endParaRPr lang="en-GB" sz="1400" b="1" dirty="0">
                <a:solidFill>
                  <a:srgbClr val="000000"/>
                </a:solidFill>
                <a:latin typeface="+mn-lt"/>
              </a:endParaRPr>
            </a:p>
          </p:txBody>
        </p:sp>
        <p:sp>
          <p:nvSpPr>
            <p:cNvPr id="8" name="Line 9"/>
            <p:cNvSpPr>
              <a:spLocks noChangeShapeType="1"/>
            </p:cNvSpPr>
            <p:nvPr/>
          </p:nvSpPr>
          <p:spPr bwMode="auto">
            <a:xfrm>
              <a:off x="1830069" y="2582925"/>
              <a:ext cx="7031456" cy="0"/>
            </a:xfrm>
            <a:prstGeom prst="line">
              <a:avLst/>
            </a:prstGeom>
            <a:noFill/>
            <a:ln w="12700">
              <a:solidFill>
                <a:srgbClr val="3F6075"/>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54000" tIns="46800" rIns="54000" bIns="46800" anchor="ctr"/>
            <a:lstStyle/>
            <a:p>
              <a:endParaRPr lang="en-GB" dirty="0"/>
            </a:p>
          </p:txBody>
        </p:sp>
        <p:sp>
          <p:nvSpPr>
            <p:cNvPr id="9" name="Line 9"/>
            <p:cNvSpPr>
              <a:spLocks noChangeShapeType="1"/>
            </p:cNvSpPr>
            <p:nvPr/>
          </p:nvSpPr>
          <p:spPr bwMode="auto">
            <a:xfrm flipV="1">
              <a:off x="1798668" y="3275732"/>
              <a:ext cx="7062857" cy="14737"/>
            </a:xfrm>
            <a:prstGeom prst="line">
              <a:avLst/>
            </a:prstGeom>
            <a:noFill/>
            <a:ln w="12700">
              <a:solidFill>
                <a:srgbClr val="3F6075"/>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54000" tIns="46800" rIns="54000" bIns="46800" anchor="ctr"/>
            <a:lstStyle/>
            <a:p>
              <a:endParaRPr lang="en-GB" dirty="0"/>
            </a:p>
          </p:txBody>
        </p:sp>
        <p:sp>
          <p:nvSpPr>
            <p:cNvPr id="10" name="TextBox 9"/>
            <p:cNvSpPr txBox="1"/>
            <p:nvPr/>
          </p:nvSpPr>
          <p:spPr>
            <a:xfrm>
              <a:off x="1895799" y="2052935"/>
              <a:ext cx="6645409" cy="523220"/>
            </a:xfrm>
            <a:prstGeom prst="rect">
              <a:avLst/>
            </a:prstGeom>
            <a:noFill/>
          </p:spPr>
          <p:txBody>
            <a:bodyPr wrap="none" rtlCol="0">
              <a:spAutoFit/>
            </a:bodyPr>
            <a:lstStyle/>
            <a:p>
              <a:pPr marL="180975" indent="-180975">
                <a:buClr>
                  <a:schemeClr val="accent5"/>
                </a:buClr>
                <a:buFont typeface="Arial" pitchFamily="34" charset="0"/>
                <a:buChar char="•"/>
              </a:pPr>
              <a:r>
                <a:rPr lang="en-GB" sz="1400" dirty="0" smtClean="0">
                  <a:latin typeface="+mn-lt"/>
                </a:rPr>
                <a:t>Introduction </a:t>
              </a:r>
              <a:r>
                <a:rPr lang="en-GB" sz="1400" dirty="0">
                  <a:latin typeface="+mn-lt"/>
                </a:rPr>
                <a:t>of DTT is a strategic decision </a:t>
              </a:r>
              <a:r>
                <a:rPr lang="en-GB" sz="1400" dirty="0" smtClean="0">
                  <a:latin typeface="+mn-lt"/>
                </a:rPr>
                <a:t>(</a:t>
              </a:r>
              <a:r>
                <a:rPr lang="en-GB" sz="1400" dirty="0">
                  <a:latin typeface="+mn-lt"/>
                </a:rPr>
                <a:t>to maintain control of public information) </a:t>
              </a:r>
              <a:endParaRPr lang="en-GB" sz="1400" dirty="0" smtClean="0">
                <a:latin typeface="+mn-lt"/>
              </a:endParaRPr>
            </a:p>
            <a:p>
              <a:pPr marL="180975" indent="-180975">
                <a:buClr>
                  <a:schemeClr val="accent5"/>
                </a:buClr>
                <a:buFont typeface="Arial" pitchFamily="34" charset="0"/>
                <a:buChar char="•"/>
              </a:pPr>
              <a:r>
                <a:rPr lang="en-GB" sz="1400" dirty="0">
                  <a:latin typeface="+mn-lt"/>
                </a:rPr>
                <a:t>I</a:t>
              </a:r>
              <a:r>
                <a:rPr lang="en-GB" sz="1400" dirty="0" smtClean="0">
                  <a:latin typeface="+mn-lt"/>
                </a:rPr>
                <a:t>mproved </a:t>
              </a:r>
              <a:r>
                <a:rPr lang="en-GB" sz="1400" dirty="0">
                  <a:latin typeface="+mn-lt"/>
                </a:rPr>
                <a:t>quality of analogue programming on a national </a:t>
              </a:r>
              <a:r>
                <a:rPr lang="en-GB" sz="1400" dirty="0" smtClean="0">
                  <a:latin typeface="+mn-lt"/>
                </a:rPr>
                <a:t>basis</a:t>
              </a:r>
              <a:endParaRPr lang="en-GB" sz="1400" dirty="0">
                <a:latin typeface="+mn-lt"/>
              </a:endParaRPr>
            </a:p>
          </p:txBody>
        </p:sp>
        <p:sp>
          <p:nvSpPr>
            <p:cNvPr id="11" name="Line 9"/>
            <p:cNvSpPr>
              <a:spLocks noChangeShapeType="1"/>
            </p:cNvSpPr>
            <p:nvPr/>
          </p:nvSpPr>
          <p:spPr bwMode="auto">
            <a:xfrm>
              <a:off x="1812066" y="3763944"/>
              <a:ext cx="7049458" cy="0"/>
            </a:xfrm>
            <a:prstGeom prst="line">
              <a:avLst/>
            </a:prstGeom>
            <a:noFill/>
            <a:ln w="12700">
              <a:solidFill>
                <a:srgbClr val="3F6075"/>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54000" tIns="46800" rIns="54000" bIns="46800" anchor="ctr"/>
            <a:lstStyle/>
            <a:p>
              <a:endParaRPr lang="en-GB" dirty="0"/>
            </a:p>
          </p:txBody>
        </p:sp>
        <p:sp>
          <p:nvSpPr>
            <p:cNvPr id="12" name="TextBox 11"/>
            <p:cNvSpPr txBox="1"/>
            <p:nvPr/>
          </p:nvSpPr>
          <p:spPr>
            <a:xfrm>
              <a:off x="1905849" y="2567211"/>
              <a:ext cx="6962377" cy="738664"/>
            </a:xfrm>
            <a:prstGeom prst="rect">
              <a:avLst/>
            </a:prstGeom>
            <a:noFill/>
          </p:spPr>
          <p:txBody>
            <a:bodyPr wrap="square" rtlCol="0">
              <a:spAutoFit/>
            </a:bodyPr>
            <a:lstStyle/>
            <a:p>
              <a:pPr marL="180975" indent="-180975">
                <a:buClr>
                  <a:schemeClr val="accent5"/>
                </a:buClr>
                <a:buFont typeface="Arial" pitchFamily="34" charset="0"/>
                <a:buChar char="•"/>
              </a:pPr>
              <a:r>
                <a:rPr lang="en-GB" sz="1400" dirty="0">
                  <a:latin typeface="+mn-lt"/>
                </a:rPr>
                <a:t>Purely a commercial decision to deploy DTT</a:t>
              </a:r>
            </a:p>
            <a:p>
              <a:pPr marL="180975" indent="-180975">
                <a:buClr>
                  <a:schemeClr val="accent5"/>
                </a:buClr>
                <a:buFont typeface="Arial" pitchFamily="34" charset="0"/>
                <a:buChar char="•"/>
              </a:pPr>
              <a:r>
                <a:rPr lang="en-GB" sz="1400" dirty="0">
                  <a:latin typeface="+mn-lt"/>
                </a:rPr>
                <a:t>Potential advantage in creating a national TV market which could re-distribute print advertising revenues to TV for national advertisers</a:t>
              </a:r>
            </a:p>
          </p:txBody>
        </p:sp>
        <p:sp>
          <p:nvSpPr>
            <p:cNvPr id="13" name="TextBox 12"/>
            <p:cNvSpPr txBox="1"/>
            <p:nvPr/>
          </p:nvSpPr>
          <p:spPr>
            <a:xfrm>
              <a:off x="1905849" y="3388316"/>
              <a:ext cx="6955674" cy="307777"/>
            </a:xfrm>
            <a:prstGeom prst="rect">
              <a:avLst/>
            </a:prstGeom>
            <a:noFill/>
          </p:spPr>
          <p:txBody>
            <a:bodyPr wrap="square" rtlCol="0">
              <a:spAutoFit/>
            </a:bodyPr>
            <a:lstStyle/>
            <a:p>
              <a:pPr marL="180975" indent="-180975">
                <a:buClr>
                  <a:schemeClr val="accent5"/>
                </a:buClr>
                <a:buFont typeface="Arial" pitchFamily="34" charset="0"/>
                <a:buChar char="•"/>
              </a:pPr>
              <a:r>
                <a:rPr lang="en-GB" sz="1400" dirty="0">
                  <a:latin typeface="+mn-lt"/>
                </a:rPr>
                <a:t>Strategic decision (to maintain control of public information and for emergency services)</a:t>
              </a:r>
            </a:p>
          </p:txBody>
        </p:sp>
        <p:sp>
          <p:nvSpPr>
            <p:cNvPr id="14" name="TextBox 13"/>
            <p:cNvSpPr txBox="1"/>
            <p:nvPr/>
          </p:nvSpPr>
          <p:spPr>
            <a:xfrm>
              <a:off x="1905849" y="3840144"/>
              <a:ext cx="6955675" cy="523220"/>
            </a:xfrm>
            <a:prstGeom prst="rect">
              <a:avLst/>
            </a:prstGeom>
            <a:noFill/>
          </p:spPr>
          <p:txBody>
            <a:bodyPr wrap="square" rtlCol="0">
              <a:spAutoFit/>
            </a:bodyPr>
            <a:lstStyle/>
            <a:p>
              <a:pPr marL="180975" indent="-180975">
                <a:buClr>
                  <a:schemeClr val="accent5"/>
                </a:buClr>
                <a:buFont typeface="Arial" pitchFamily="34" charset="0"/>
                <a:buChar char="•"/>
              </a:pPr>
              <a:r>
                <a:rPr lang="en-GB" sz="1400" dirty="0">
                  <a:latin typeface="+mn-lt"/>
                </a:rPr>
                <a:t>DTT may provide universal service benefits in providing access to services to the public, but there is very little commercial future for DTT in a satellite-dominated market</a:t>
              </a:r>
            </a:p>
          </p:txBody>
        </p:sp>
        <p:sp>
          <p:nvSpPr>
            <p:cNvPr id="16" name="AutoShape 6"/>
            <p:cNvSpPr>
              <a:spLocks noChangeArrowheads="1"/>
            </p:cNvSpPr>
            <p:nvPr/>
          </p:nvSpPr>
          <p:spPr bwMode="auto">
            <a:xfrm>
              <a:off x="563138" y="2652468"/>
              <a:ext cx="1235529" cy="531132"/>
            </a:xfrm>
            <a:prstGeom prst="homePlate">
              <a:avLst>
                <a:gd name="adj" fmla="val 17755"/>
              </a:avLst>
            </a:prstGeom>
            <a:solidFill>
              <a:schemeClr val="accent5">
                <a:lumMod val="20000"/>
                <a:lumOff val="80000"/>
              </a:schemeClr>
            </a:solidFill>
            <a:ln w="12700">
              <a:solidFill>
                <a:srgbClr val="3F6075"/>
              </a:solidFill>
              <a:miter lim="800000"/>
              <a:headEnd/>
              <a:tailEnd/>
            </a:ln>
            <a:effectLst/>
            <a:extLst/>
          </p:spPr>
          <p:txBody>
            <a:bodyPr lIns="54000" tIns="46800" rIns="54000" bIns="46800" anchor="ctr"/>
            <a:lstStyle/>
            <a:p>
              <a:pPr marL="90488"/>
              <a:r>
                <a:rPr lang="en-GB" sz="1400" b="1" dirty="0" smtClean="0">
                  <a:solidFill>
                    <a:srgbClr val="000000"/>
                  </a:solidFill>
                  <a:latin typeface="+mn-lt"/>
                </a:rPr>
                <a:t>Abu Dhabi TV</a:t>
              </a:r>
              <a:endParaRPr lang="en-GB" sz="1400" b="1" dirty="0">
                <a:solidFill>
                  <a:srgbClr val="000000"/>
                </a:solidFill>
                <a:latin typeface="+mn-lt"/>
              </a:endParaRPr>
            </a:p>
          </p:txBody>
        </p:sp>
        <p:sp>
          <p:nvSpPr>
            <p:cNvPr id="17" name="AutoShape 6"/>
            <p:cNvSpPr>
              <a:spLocks noChangeArrowheads="1"/>
            </p:cNvSpPr>
            <p:nvPr/>
          </p:nvSpPr>
          <p:spPr bwMode="auto">
            <a:xfrm>
              <a:off x="569841" y="3266709"/>
              <a:ext cx="1228826" cy="467091"/>
            </a:xfrm>
            <a:prstGeom prst="homePlate">
              <a:avLst>
                <a:gd name="adj" fmla="val 17755"/>
              </a:avLst>
            </a:prstGeom>
            <a:solidFill>
              <a:schemeClr val="accent5">
                <a:lumMod val="20000"/>
                <a:lumOff val="80000"/>
              </a:schemeClr>
            </a:solidFill>
            <a:ln w="12700">
              <a:solidFill>
                <a:srgbClr val="3F6075"/>
              </a:solidFill>
              <a:miter lim="800000"/>
              <a:headEnd/>
              <a:tailEnd/>
            </a:ln>
            <a:effectLst/>
            <a:extLst/>
          </p:spPr>
          <p:txBody>
            <a:bodyPr lIns="54000" tIns="46800" rIns="54000" bIns="46800" anchor="ctr"/>
            <a:lstStyle/>
            <a:p>
              <a:pPr marL="90488"/>
              <a:r>
                <a:rPr lang="en-GB" sz="1400" b="1" dirty="0">
                  <a:solidFill>
                    <a:srgbClr val="000000"/>
                  </a:solidFill>
                  <a:latin typeface="+mn-lt"/>
                </a:rPr>
                <a:t>Sharjah TV</a:t>
              </a:r>
            </a:p>
          </p:txBody>
        </p:sp>
        <p:sp>
          <p:nvSpPr>
            <p:cNvPr id="18" name="AutoShape 6"/>
            <p:cNvSpPr>
              <a:spLocks noChangeArrowheads="1"/>
            </p:cNvSpPr>
            <p:nvPr/>
          </p:nvSpPr>
          <p:spPr bwMode="auto">
            <a:xfrm>
              <a:off x="563139" y="3823399"/>
              <a:ext cx="1235528" cy="472678"/>
            </a:xfrm>
            <a:prstGeom prst="homePlate">
              <a:avLst>
                <a:gd name="adj" fmla="val 17755"/>
              </a:avLst>
            </a:prstGeom>
            <a:solidFill>
              <a:schemeClr val="accent5">
                <a:lumMod val="20000"/>
                <a:lumOff val="80000"/>
              </a:schemeClr>
            </a:solidFill>
            <a:ln w="12700">
              <a:solidFill>
                <a:srgbClr val="3F6075"/>
              </a:solidFill>
              <a:miter lim="800000"/>
              <a:headEnd/>
              <a:tailEnd/>
            </a:ln>
            <a:effectLst/>
            <a:extLst/>
          </p:spPr>
          <p:txBody>
            <a:bodyPr lIns="54000" tIns="46800" rIns="54000" bIns="46800" anchor="ctr"/>
            <a:lstStyle/>
            <a:p>
              <a:pPr marL="90488"/>
              <a:r>
                <a:rPr lang="en-GB" sz="1400" b="1" dirty="0">
                  <a:solidFill>
                    <a:srgbClr val="000000"/>
                  </a:solidFill>
                  <a:latin typeface="+mn-lt"/>
                </a:rPr>
                <a:t>twofour54</a:t>
              </a:r>
            </a:p>
          </p:txBody>
        </p:sp>
        <p:sp>
          <p:nvSpPr>
            <p:cNvPr id="19" name="Text Box 1028"/>
            <p:cNvSpPr txBox="1">
              <a:spLocks noChangeArrowheads="1"/>
            </p:cNvSpPr>
            <p:nvPr/>
          </p:nvSpPr>
          <p:spPr bwMode="auto">
            <a:xfrm>
              <a:off x="538902" y="1609687"/>
              <a:ext cx="8452698" cy="371513"/>
            </a:xfrm>
            <a:prstGeom prst="rect">
              <a:avLst/>
            </a:prstGeom>
            <a:solidFill>
              <a:schemeClr val="accent1">
                <a:lumMod val="50000"/>
              </a:schemeClr>
            </a:solidFill>
            <a:ln>
              <a:noFill/>
            </a:ln>
            <a:extLst/>
          </p:spPr>
          <p:txBody>
            <a:bodyPr wrap="square" lIns="18000" tIns="46800" rIns="54000" bIns="46800">
              <a:spAutoFit/>
            </a:bodyPr>
            <a:lstStyle>
              <a:lvl1pPr eaLnBrk="0" hangingPunct="0">
                <a:defRPr sz="1000" b="1" i="1">
                  <a:solidFill>
                    <a:schemeClr val="bg1"/>
                  </a:solidFill>
                  <a:latin typeface="Arial" charset="0"/>
                </a:defRPr>
              </a:lvl1pPr>
              <a:lvl2pPr marL="742950" indent="-285750" eaLnBrk="0" hangingPunct="0">
                <a:defRPr sz="1000" b="1" i="1">
                  <a:solidFill>
                    <a:schemeClr val="bg1"/>
                  </a:solidFill>
                  <a:latin typeface="Arial" charset="0"/>
                </a:defRPr>
              </a:lvl2pPr>
              <a:lvl3pPr marL="1143000" indent="-228600" eaLnBrk="0" hangingPunct="0">
                <a:defRPr sz="1000" b="1" i="1">
                  <a:solidFill>
                    <a:schemeClr val="bg1"/>
                  </a:solidFill>
                  <a:latin typeface="Arial" charset="0"/>
                </a:defRPr>
              </a:lvl3pPr>
              <a:lvl4pPr marL="1600200" indent="-228600" eaLnBrk="0" hangingPunct="0">
                <a:defRPr sz="1000" b="1" i="1">
                  <a:solidFill>
                    <a:schemeClr val="bg1"/>
                  </a:solidFill>
                  <a:latin typeface="Arial" charset="0"/>
                </a:defRPr>
              </a:lvl4pPr>
              <a:lvl5pPr marL="2057400" indent="-228600" eaLnBrk="0" hangingPunct="0">
                <a:defRPr sz="1000" b="1" i="1">
                  <a:solidFill>
                    <a:schemeClr val="bg1"/>
                  </a:solidFill>
                  <a:latin typeface="Arial" charset="0"/>
                </a:defRPr>
              </a:lvl5pPr>
              <a:lvl6pPr marL="2514600" indent="-228600" eaLnBrk="0" fontAlgn="base" hangingPunct="0">
                <a:lnSpc>
                  <a:spcPct val="105000"/>
                </a:lnSpc>
                <a:spcBef>
                  <a:spcPct val="0"/>
                </a:spcBef>
                <a:spcAft>
                  <a:spcPct val="50000"/>
                </a:spcAft>
                <a:buClr>
                  <a:srgbClr val="C62626"/>
                </a:buClr>
                <a:buSzPct val="60000"/>
                <a:buFont typeface="Wingdings" pitchFamily="2" charset="2"/>
                <a:defRPr sz="1000" b="1" i="1">
                  <a:solidFill>
                    <a:schemeClr val="bg1"/>
                  </a:solidFill>
                  <a:latin typeface="Arial" charset="0"/>
                </a:defRPr>
              </a:lvl6pPr>
              <a:lvl7pPr marL="2971800" indent="-228600" eaLnBrk="0" fontAlgn="base" hangingPunct="0">
                <a:lnSpc>
                  <a:spcPct val="105000"/>
                </a:lnSpc>
                <a:spcBef>
                  <a:spcPct val="0"/>
                </a:spcBef>
                <a:spcAft>
                  <a:spcPct val="50000"/>
                </a:spcAft>
                <a:buClr>
                  <a:srgbClr val="C62626"/>
                </a:buClr>
                <a:buSzPct val="60000"/>
                <a:buFont typeface="Wingdings" pitchFamily="2" charset="2"/>
                <a:defRPr sz="1000" b="1" i="1">
                  <a:solidFill>
                    <a:schemeClr val="bg1"/>
                  </a:solidFill>
                  <a:latin typeface="Arial" charset="0"/>
                </a:defRPr>
              </a:lvl7pPr>
              <a:lvl8pPr marL="3429000" indent="-228600" eaLnBrk="0" fontAlgn="base" hangingPunct="0">
                <a:lnSpc>
                  <a:spcPct val="105000"/>
                </a:lnSpc>
                <a:spcBef>
                  <a:spcPct val="0"/>
                </a:spcBef>
                <a:spcAft>
                  <a:spcPct val="50000"/>
                </a:spcAft>
                <a:buClr>
                  <a:srgbClr val="C62626"/>
                </a:buClr>
                <a:buSzPct val="60000"/>
                <a:buFont typeface="Wingdings" pitchFamily="2" charset="2"/>
                <a:defRPr sz="1000" b="1" i="1">
                  <a:solidFill>
                    <a:schemeClr val="bg1"/>
                  </a:solidFill>
                  <a:latin typeface="Arial" charset="0"/>
                </a:defRPr>
              </a:lvl8pPr>
              <a:lvl9pPr marL="3886200" indent="-228600" eaLnBrk="0" fontAlgn="base" hangingPunct="0">
                <a:lnSpc>
                  <a:spcPct val="105000"/>
                </a:lnSpc>
                <a:spcBef>
                  <a:spcPct val="0"/>
                </a:spcBef>
                <a:spcAft>
                  <a:spcPct val="50000"/>
                </a:spcAft>
                <a:buClr>
                  <a:srgbClr val="C62626"/>
                </a:buClr>
                <a:buSzPct val="60000"/>
                <a:buFont typeface="Wingdings" pitchFamily="2" charset="2"/>
                <a:defRPr sz="1000" b="1" i="1">
                  <a:solidFill>
                    <a:schemeClr val="bg1"/>
                  </a:solidFill>
                  <a:latin typeface="Arial" charset="0"/>
                </a:defRPr>
              </a:lvl9pPr>
            </a:lstStyle>
            <a:p>
              <a:pPr indent="90488" eaLnBrk="1" hangingPunct="1">
                <a:lnSpc>
                  <a:spcPct val="100000"/>
                </a:lnSpc>
                <a:spcBef>
                  <a:spcPct val="50000"/>
                </a:spcBef>
                <a:spcAft>
                  <a:spcPct val="0"/>
                </a:spcAft>
                <a:buClrTx/>
                <a:buSzTx/>
                <a:buFontTx/>
                <a:buNone/>
              </a:pPr>
              <a:r>
                <a:rPr lang="en-GB" sz="1800" i="0" dirty="0" smtClean="0">
                  <a:latin typeface="+mn-lt"/>
                </a:rPr>
                <a:t>General plans for using DTT</a:t>
              </a:r>
              <a:endParaRPr lang="en-GB" sz="1800" i="0" dirty="0">
                <a:latin typeface="+mn-lt"/>
              </a:endParaRPr>
            </a:p>
          </p:txBody>
        </p:sp>
        <p:sp>
          <p:nvSpPr>
            <p:cNvPr id="30" name="Text Box 1028"/>
            <p:cNvSpPr txBox="1">
              <a:spLocks noChangeArrowheads="1"/>
            </p:cNvSpPr>
            <p:nvPr/>
          </p:nvSpPr>
          <p:spPr bwMode="auto">
            <a:xfrm>
              <a:off x="533400" y="4465095"/>
              <a:ext cx="8452698" cy="371513"/>
            </a:xfrm>
            <a:prstGeom prst="rect">
              <a:avLst/>
            </a:prstGeom>
            <a:solidFill>
              <a:schemeClr val="accent1">
                <a:lumMod val="50000"/>
              </a:schemeClr>
            </a:solidFill>
            <a:ln>
              <a:noFill/>
            </a:ln>
            <a:extLst/>
          </p:spPr>
          <p:txBody>
            <a:bodyPr wrap="square" lIns="18000" tIns="46800" rIns="54000" bIns="46800">
              <a:spAutoFit/>
            </a:bodyPr>
            <a:lstStyle>
              <a:lvl1pPr eaLnBrk="0" hangingPunct="0">
                <a:defRPr sz="1000" b="1" i="1">
                  <a:solidFill>
                    <a:schemeClr val="bg1"/>
                  </a:solidFill>
                  <a:latin typeface="Arial" charset="0"/>
                </a:defRPr>
              </a:lvl1pPr>
              <a:lvl2pPr marL="742950" indent="-285750" eaLnBrk="0" hangingPunct="0">
                <a:defRPr sz="1000" b="1" i="1">
                  <a:solidFill>
                    <a:schemeClr val="bg1"/>
                  </a:solidFill>
                  <a:latin typeface="Arial" charset="0"/>
                </a:defRPr>
              </a:lvl2pPr>
              <a:lvl3pPr marL="1143000" indent="-228600" eaLnBrk="0" hangingPunct="0">
                <a:defRPr sz="1000" b="1" i="1">
                  <a:solidFill>
                    <a:schemeClr val="bg1"/>
                  </a:solidFill>
                  <a:latin typeface="Arial" charset="0"/>
                </a:defRPr>
              </a:lvl3pPr>
              <a:lvl4pPr marL="1600200" indent="-228600" eaLnBrk="0" hangingPunct="0">
                <a:defRPr sz="1000" b="1" i="1">
                  <a:solidFill>
                    <a:schemeClr val="bg1"/>
                  </a:solidFill>
                  <a:latin typeface="Arial" charset="0"/>
                </a:defRPr>
              </a:lvl4pPr>
              <a:lvl5pPr marL="2057400" indent="-228600" eaLnBrk="0" hangingPunct="0">
                <a:defRPr sz="1000" b="1" i="1">
                  <a:solidFill>
                    <a:schemeClr val="bg1"/>
                  </a:solidFill>
                  <a:latin typeface="Arial" charset="0"/>
                </a:defRPr>
              </a:lvl5pPr>
              <a:lvl6pPr marL="2514600" indent="-228600" eaLnBrk="0" fontAlgn="base" hangingPunct="0">
                <a:lnSpc>
                  <a:spcPct val="105000"/>
                </a:lnSpc>
                <a:spcBef>
                  <a:spcPct val="0"/>
                </a:spcBef>
                <a:spcAft>
                  <a:spcPct val="50000"/>
                </a:spcAft>
                <a:buClr>
                  <a:srgbClr val="C62626"/>
                </a:buClr>
                <a:buSzPct val="60000"/>
                <a:buFont typeface="Wingdings" pitchFamily="2" charset="2"/>
                <a:defRPr sz="1000" b="1" i="1">
                  <a:solidFill>
                    <a:schemeClr val="bg1"/>
                  </a:solidFill>
                  <a:latin typeface="Arial" charset="0"/>
                </a:defRPr>
              </a:lvl6pPr>
              <a:lvl7pPr marL="2971800" indent="-228600" eaLnBrk="0" fontAlgn="base" hangingPunct="0">
                <a:lnSpc>
                  <a:spcPct val="105000"/>
                </a:lnSpc>
                <a:spcBef>
                  <a:spcPct val="0"/>
                </a:spcBef>
                <a:spcAft>
                  <a:spcPct val="50000"/>
                </a:spcAft>
                <a:buClr>
                  <a:srgbClr val="C62626"/>
                </a:buClr>
                <a:buSzPct val="60000"/>
                <a:buFont typeface="Wingdings" pitchFamily="2" charset="2"/>
                <a:defRPr sz="1000" b="1" i="1">
                  <a:solidFill>
                    <a:schemeClr val="bg1"/>
                  </a:solidFill>
                  <a:latin typeface="Arial" charset="0"/>
                </a:defRPr>
              </a:lvl7pPr>
              <a:lvl8pPr marL="3429000" indent="-228600" eaLnBrk="0" fontAlgn="base" hangingPunct="0">
                <a:lnSpc>
                  <a:spcPct val="105000"/>
                </a:lnSpc>
                <a:spcBef>
                  <a:spcPct val="0"/>
                </a:spcBef>
                <a:spcAft>
                  <a:spcPct val="50000"/>
                </a:spcAft>
                <a:buClr>
                  <a:srgbClr val="C62626"/>
                </a:buClr>
                <a:buSzPct val="60000"/>
                <a:buFont typeface="Wingdings" pitchFamily="2" charset="2"/>
                <a:defRPr sz="1000" b="1" i="1">
                  <a:solidFill>
                    <a:schemeClr val="bg1"/>
                  </a:solidFill>
                  <a:latin typeface="Arial" charset="0"/>
                </a:defRPr>
              </a:lvl8pPr>
              <a:lvl9pPr marL="3886200" indent="-228600" eaLnBrk="0" fontAlgn="base" hangingPunct="0">
                <a:lnSpc>
                  <a:spcPct val="105000"/>
                </a:lnSpc>
                <a:spcBef>
                  <a:spcPct val="0"/>
                </a:spcBef>
                <a:spcAft>
                  <a:spcPct val="50000"/>
                </a:spcAft>
                <a:buClr>
                  <a:srgbClr val="C62626"/>
                </a:buClr>
                <a:buSzPct val="60000"/>
                <a:buFont typeface="Wingdings" pitchFamily="2" charset="2"/>
                <a:defRPr sz="1000" b="1" i="1">
                  <a:solidFill>
                    <a:schemeClr val="bg1"/>
                  </a:solidFill>
                  <a:latin typeface="Arial" charset="0"/>
                </a:defRPr>
              </a:lvl9pPr>
            </a:lstStyle>
            <a:p>
              <a:pPr indent="90488" eaLnBrk="1" hangingPunct="1">
                <a:lnSpc>
                  <a:spcPct val="100000"/>
                </a:lnSpc>
                <a:spcBef>
                  <a:spcPct val="50000"/>
                </a:spcBef>
                <a:spcAft>
                  <a:spcPct val="0"/>
                </a:spcAft>
                <a:buClrTx/>
                <a:buSzTx/>
                <a:buFontTx/>
                <a:buNone/>
              </a:pPr>
              <a:r>
                <a:rPr lang="en-GB" sz="1800" i="0" dirty="0" smtClean="0">
                  <a:latin typeface="+mn-lt"/>
                </a:rPr>
                <a:t>Key success factors</a:t>
              </a:r>
              <a:endParaRPr lang="en-GB" sz="1800" i="0" dirty="0">
                <a:latin typeface="+mn-lt"/>
              </a:endParaRPr>
            </a:p>
          </p:txBody>
        </p:sp>
        <p:sp>
          <p:nvSpPr>
            <p:cNvPr id="31" name="TextBox 30"/>
            <p:cNvSpPr txBox="1"/>
            <p:nvPr/>
          </p:nvSpPr>
          <p:spPr>
            <a:xfrm>
              <a:off x="533400" y="4836608"/>
              <a:ext cx="8452698" cy="1569660"/>
            </a:xfrm>
            <a:prstGeom prst="rect">
              <a:avLst/>
            </a:prstGeom>
            <a:noFill/>
          </p:spPr>
          <p:txBody>
            <a:bodyPr wrap="square" rtlCol="0">
              <a:spAutoFit/>
            </a:bodyPr>
            <a:lstStyle/>
            <a:p>
              <a:pPr marL="285750" indent="-285750">
                <a:buClr>
                  <a:schemeClr val="accent2">
                    <a:lumMod val="75000"/>
                  </a:schemeClr>
                </a:buClr>
                <a:buFont typeface="Wingdings" pitchFamily="2" charset="2"/>
                <a:buChar char="ü"/>
              </a:pPr>
              <a:r>
                <a:rPr lang="en-GB" sz="1600" dirty="0" smtClean="0">
                  <a:latin typeface="+mn-lt"/>
                </a:rPr>
                <a:t>Availability of HD capacity to provide a competitive alternative to satellite and cable</a:t>
              </a:r>
            </a:p>
            <a:p>
              <a:pPr marL="285750" lvl="0" indent="-285750">
                <a:buClr>
                  <a:schemeClr val="accent2">
                    <a:lumMod val="75000"/>
                  </a:schemeClr>
                </a:buClr>
                <a:buFont typeface="Wingdings" pitchFamily="2" charset="2"/>
                <a:buChar char="ü"/>
              </a:pPr>
              <a:r>
                <a:rPr lang="en-GB" sz="1600" dirty="0">
                  <a:latin typeface="+mn-lt"/>
                </a:rPr>
                <a:t>Could create a national market, with local programming feeds, which could attract local </a:t>
              </a:r>
              <a:r>
                <a:rPr lang="en-GB" sz="1600" dirty="0" smtClean="0">
                  <a:latin typeface="+mn-lt"/>
                </a:rPr>
                <a:t>advertisers</a:t>
              </a:r>
            </a:p>
            <a:p>
              <a:pPr marL="285750" indent="-285750">
                <a:buClr>
                  <a:schemeClr val="accent2">
                    <a:lumMod val="75000"/>
                  </a:schemeClr>
                </a:buClr>
                <a:buFont typeface="Wingdings" pitchFamily="2" charset="2"/>
                <a:buChar char="ü"/>
              </a:pPr>
              <a:r>
                <a:rPr lang="en-GB" sz="1600" dirty="0">
                  <a:latin typeface="+mn-lt"/>
                </a:rPr>
                <a:t>Gives broadcasters opportunity to purchase affordable local content rights for sport events, documentaries, </a:t>
              </a:r>
              <a:r>
                <a:rPr lang="en-GB" sz="1600" dirty="0" smtClean="0">
                  <a:latin typeface="+mn-lt"/>
                </a:rPr>
                <a:t>movies, etc. </a:t>
              </a:r>
            </a:p>
            <a:p>
              <a:pPr marL="285750" indent="-285750">
                <a:buClr>
                  <a:schemeClr val="accent2">
                    <a:lumMod val="75000"/>
                  </a:schemeClr>
                </a:buClr>
                <a:buFont typeface="Wingdings" pitchFamily="2" charset="2"/>
                <a:buChar char="ü"/>
              </a:pPr>
              <a:r>
                <a:rPr lang="en-GB" sz="1600" dirty="0">
                  <a:latin typeface="+mn-lt"/>
                </a:rPr>
                <a:t>Enables interaction with </a:t>
              </a:r>
              <a:r>
                <a:rPr lang="en-GB" sz="1600" dirty="0" smtClean="0">
                  <a:latin typeface="+mn-lt"/>
                </a:rPr>
                <a:t>audience &amp; mobility in reception</a:t>
              </a:r>
              <a:endParaRPr lang="en-GB" dirty="0">
                <a:latin typeface="+mn-lt"/>
              </a:endParaRPr>
            </a:p>
          </p:txBody>
        </p:sp>
      </p:grpSp>
    </p:spTree>
    <p:extLst>
      <p:ext uri="{BB962C8B-B14F-4D97-AF65-F5344CB8AC3E}">
        <p14:creationId xmlns:p14="http://schemas.microsoft.com/office/powerpoint/2010/main" val="3115911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Overall assessment</a:t>
            </a:r>
            <a:endParaRPr lang="en-GB" dirty="0"/>
          </a:p>
        </p:txBody>
      </p:sp>
      <p:sp>
        <p:nvSpPr>
          <p:cNvPr id="4" name="Slide Number Placeholder 3"/>
          <p:cNvSpPr>
            <a:spLocks noGrp="1"/>
          </p:cNvSpPr>
          <p:nvPr>
            <p:ph type="sldNum" sz="quarter" idx="10"/>
          </p:nvPr>
        </p:nvSpPr>
        <p:spPr/>
        <p:txBody>
          <a:bodyPr/>
          <a:lstStyle/>
          <a:p>
            <a:pPr>
              <a:defRPr/>
            </a:pPr>
            <a:fld id="{E01005B1-D206-4456-908C-53C00E502A07}" type="slidenum">
              <a:rPr lang="en-US" smtClean="0"/>
              <a:pPr>
                <a:defRPr/>
              </a:pPr>
              <a:t>8</a:t>
            </a:fld>
            <a:endParaRPr lang="en-US" dirty="0"/>
          </a:p>
        </p:txBody>
      </p:sp>
      <p:grpSp>
        <p:nvGrpSpPr>
          <p:cNvPr id="3" name="Group 2"/>
          <p:cNvGrpSpPr/>
          <p:nvPr/>
        </p:nvGrpSpPr>
        <p:grpSpPr>
          <a:xfrm>
            <a:off x="533400" y="838200"/>
            <a:ext cx="8610600" cy="5486400"/>
            <a:chOff x="533400" y="838200"/>
            <a:chExt cx="8610600" cy="5486400"/>
          </a:xfrm>
        </p:grpSpPr>
        <p:sp>
          <p:nvSpPr>
            <p:cNvPr id="6" name="Title 1"/>
            <p:cNvSpPr txBox="1">
              <a:spLocks/>
            </p:cNvSpPr>
            <p:nvPr/>
          </p:nvSpPr>
          <p:spPr bwMode="auto">
            <a:xfrm>
              <a:off x="762000" y="838200"/>
              <a:ext cx="7952661" cy="457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rmAutofit/>
            </a:bodyPr>
            <a:lstStyle>
              <a:lvl1pPr marL="0" algn="l" defTabSz="914400" rtl="0" eaLnBrk="1" fontAlgn="base" latinLnBrk="0" hangingPunct="1">
                <a:spcBef>
                  <a:spcPct val="0"/>
                </a:spcBef>
                <a:spcAft>
                  <a:spcPct val="0"/>
                </a:spcAft>
                <a:defRPr lang="en-US" sz="2400" kern="1200" dirty="0" smtClean="0">
                  <a:solidFill>
                    <a:srgbClr val="BF9D25"/>
                  </a:solidFill>
                  <a:latin typeface="Arial" pitchFamily="34" charset="0"/>
                  <a:ea typeface="+mn-ea"/>
                  <a:cs typeface="Arial" pitchFamily="34" charset="0"/>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GB" sz="2000" dirty="0" smtClean="0">
                  <a:solidFill>
                    <a:schemeClr val="accent1">
                      <a:lumMod val="75000"/>
                    </a:schemeClr>
                  </a:solidFill>
                  <a:latin typeface="+mn-lt"/>
                </a:rPr>
                <a:t>Broadcasters </a:t>
              </a:r>
              <a:r>
                <a:rPr lang="en-GB" sz="2000" dirty="0">
                  <a:solidFill>
                    <a:schemeClr val="accent1">
                      <a:lumMod val="75000"/>
                    </a:schemeClr>
                  </a:solidFill>
                  <a:latin typeface="+mn-lt"/>
                </a:rPr>
                <a:t>intend to air current terrestrial channels on the </a:t>
              </a:r>
              <a:r>
                <a:rPr lang="en-GB" sz="2000" dirty="0" smtClean="0">
                  <a:solidFill>
                    <a:schemeClr val="accent1">
                      <a:lumMod val="75000"/>
                    </a:schemeClr>
                  </a:solidFill>
                  <a:latin typeface="+mn-lt"/>
                </a:rPr>
                <a:t>DTT</a:t>
              </a:r>
              <a:endParaRPr lang="en-GB" sz="2000" dirty="0">
                <a:solidFill>
                  <a:schemeClr val="accent1">
                    <a:lumMod val="75000"/>
                  </a:schemeClr>
                </a:solidFill>
                <a:latin typeface="+mn-lt"/>
              </a:endParaRPr>
            </a:p>
          </p:txBody>
        </p:sp>
        <p:sp>
          <p:nvSpPr>
            <p:cNvPr id="21" name="Line 9"/>
            <p:cNvSpPr>
              <a:spLocks noChangeShapeType="1"/>
            </p:cNvSpPr>
            <p:nvPr/>
          </p:nvSpPr>
          <p:spPr bwMode="auto">
            <a:xfrm>
              <a:off x="1830069" y="2209800"/>
              <a:ext cx="7031456" cy="0"/>
            </a:xfrm>
            <a:prstGeom prst="line">
              <a:avLst/>
            </a:prstGeom>
            <a:noFill/>
            <a:ln w="12700">
              <a:solidFill>
                <a:srgbClr val="3F6075"/>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54000" tIns="46800" rIns="54000" bIns="46800" anchor="ctr"/>
            <a:lstStyle/>
            <a:p>
              <a:endParaRPr lang="en-GB" dirty="0"/>
            </a:p>
          </p:txBody>
        </p:sp>
        <p:sp>
          <p:nvSpPr>
            <p:cNvPr id="22" name="TextBox 21"/>
            <p:cNvSpPr txBox="1"/>
            <p:nvPr/>
          </p:nvSpPr>
          <p:spPr>
            <a:xfrm>
              <a:off x="1836011" y="1295400"/>
              <a:ext cx="7025514" cy="800219"/>
            </a:xfrm>
            <a:prstGeom prst="rect">
              <a:avLst/>
            </a:prstGeom>
            <a:noFill/>
          </p:spPr>
          <p:txBody>
            <a:bodyPr wrap="square" rtlCol="0">
              <a:spAutoFit/>
            </a:bodyPr>
            <a:lstStyle/>
            <a:p>
              <a:pPr marL="288000" indent="-288000">
                <a:spcBef>
                  <a:spcPts val="600"/>
                </a:spcBef>
                <a:buClr>
                  <a:schemeClr val="accent5"/>
                </a:buClr>
                <a:buFont typeface="Arial" pitchFamily="34" charset="0"/>
                <a:buChar char="•"/>
              </a:pPr>
              <a:r>
                <a:rPr lang="en-GB" sz="1200" dirty="0" smtClean="0"/>
                <a:t>All </a:t>
              </a:r>
              <a:r>
                <a:rPr lang="en-GB" sz="1200" dirty="0"/>
                <a:t>three broadcasters </a:t>
              </a:r>
              <a:r>
                <a:rPr lang="en-GB" sz="1200" dirty="0" smtClean="0"/>
                <a:t>aim </a:t>
              </a:r>
              <a:r>
                <a:rPr lang="en-GB" sz="1200" dirty="0"/>
                <a:t>to broadcast current </a:t>
              </a:r>
              <a:r>
                <a:rPr lang="en-GB" sz="1200" dirty="0" smtClean="0"/>
                <a:t>channels – a total </a:t>
              </a:r>
              <a:r>
                <a:rPr lang="en-GB" sz="1200" dirty="0"/>
                <a:t>of 12 </a:t>
              </a:r>
              <a:r>
                <a:rPr lang="en-GB" sz="1200" dirty="0" smtClean="0"/>
                <a:t>channels</a:t>
              </a:r>
            </a:p>
            <a:p>
              <a:pPr marL="288000" indent="-288000">
                <a:spcBef>
                  <a:spcPts val="600"/>
                </a:spcBef>
                <a:buClr>
                  <a:schemeClr val="accent5"/>
                </a:buClr>
                <a:buFont typeface="Arial" pitchFamily="34" charset="0"/>
                <a:buChar char="•"/>
              </a:pPr>
              <a:r>
                <a:rPr lang="en-GB" sz="1200" dirty="0" smtClean="0"/>
                <a:t>Sharjah </a:t>
              </a:r>
              <a:r>
                <a:rPr lang="en-GB" sz="1200" dirty="0"/>
                <a:t>TV would consider launching an </a:t>
              </a:r>
              <a:r>
                <a:rPr lang="en-GB" sz="1200" dirty="0" smtClean="0"/>
                <a:t>education-themed channel</a:t>
              </a:r>
            </a:p>
            <a:p>
              <a:pPr marL="288000" indent="-288000">
                <a:spcBef>
                  <a:spcPts val="600"/>
                </a:spcBef>
                <a:buClr>
                  <a:schemeClr val="accent5"/>
                </a:buClr>
                <a:buFont typeface="Arial" pitchFamily="34" charset="0"/>
                <a:buChar char="•"/>
              </a:pPr>
              <a:r>
                <a:rPr lang="en-GB" sz="1200" dirty="0"/>
                <a:t>All </a:t>
              </a:r>
              <a:r>
                <a:rPr lang="en-GB" sz="1200" dirty="0" smtClean="0"/>
                <a:t>broadcasters </a:t>
              </a:r>
              <a:r>
                <a:rPr lang="en-GB" sz="1200" dirty="0"/>
                <a:t>see a combination of </a:t>
              </a:r>
              <a:r>
                <a:rPr lang="en-GB" sz="1200" dirty="0" smtClean="0"/>
                <a:t>FTA </a:t>
              </a:r>
              <a:r>
                <a:rPr lang="en-GB" sz="1200" dirty="0"/>
                <a:t>programming and pay-TV as </a:t>
              </a:r>
              <a:r>
                <a:rPr lang="en-GB" sz="1200" dirty="0" smtClean="0"/>
                <a:t>a model </a:t>
              </a:r>
              <a:r>
                <a:rPr lang="en-GB" sz="1200" dirty="0"/>
                <a:t>for DTT</a:t>
              </a:r>
            </a:p>
          </p:txBody>
        </p:sp>
        <p:sp>
          <p:nvSpPr>
            <p:cNvPr id="23" name="TextBox 22"/>
            <p:cNvSpPr txBox="1"/>
            <p:nvPr/>
          </p:nvSpPr>
          <p:spPr>
            <a:xfrm>
              <a:off x="1836011" y="2327622"/>
              <a:ext cx="7025514" cy="984885"/>
            </a:xfrm>
            <a:prstGeom prst="rect">
              <a:avLst/>
            </a:prstGeom>
            <a:noFill/>
          </p:spPr>
          <p:txBody>
            <a:bodyPr wrap="square" rtlCol="0">
              <a:spAutoFit/>
            </a:bodyPr>
            <a:lstStyle/>
            <a:p>
              <a:pPr marL="288000" indent="-288000">
                <a:spcBef>
                  <a:spcPts val="600"/>
                </a:spcBef>
                <a:buClr>
                  <a:schemeClr val="accent5"/>
                </a:buClr>
                <a:buFont typeface="Arial" pitchFamily="34" charset="0"/>
                <a:buChar char="•"/>
              </a:pPr>
              <a:r>
                <a:rPr lang="en-GB" sz="1200" dirty="0"/>
                <a:t>EPG is deemed to be a </a:t>
              </a:r>
              <a:r>
                <a:rPr lang="en-GB" sz="1200" dirty="0" smtClean="0"/>
                <a:t>must-have </a:t>
              </a:r>
              <a:r>
                <a:rPr lang="en-GB" sz="1200" dirty="0"/>
                <a:t>service for the DTT platform, together with the possibility to offer interactive </a:t>
              </a:r>
              <a:r>
                <a:rPr lang="en-GB" sz="1200" dirty="0" smtClean="0"/>
                <a:t>services</a:t>
              </a:r>
            </a:p>
            <a:p>
              <a:pPr marL="288000" indent="-288000">
                <a:spcBef>
                  <a:spcPts val="600"/>
                </a:spcBef>
                <a:buClr>
                  <a:schemeClr val="accent5"/>
                </a:buClr>
                <a:buFont typeface="Arial" pitchFamily="34" charset="0"/>
                <a:buChar char="•"/>
              </a:pPr>
              <a:r>
                <a:rPr lang="en-GB" sz="1200" dirty="0"/>
                <a:t>E</a:t>
              </a:r>
              <a:r>
                <a:rPr lang="en-GB" sz="1200" dirty="0" smtClean="0"/>
                <a:t>nablement </a:t>
              </a:r>
              <a:r>
                <a:rPr lang="en-GB" sz="1200" dirty="0"/>
                <a:t>of subscription video-on-demand (SVOD) services </a:t>
              </a:r>
              <a:endParaRPr lang="en-GB" sz="1200" dirty="0" smtClean="0"/>
            </a:p>
            <a:p>
              <a:pPr marL="288000" indent="-288000">
                <a:spcBef>
                  <a:spcPts val="600"/>
                </a:spcBef>
                <a:buClr>
                  <a:schemeClr val="accent5"/>
                </a:buClr>
                <a:buFont typeface="Arial" pitchFamily="34" charset="0"/>
                <a:buChar char="•"/>
              </a:pPr>
              <a:r>
                <a:rPr lang="en-GB" sz="1200" dirty="0"/>
                <a:t>B</a:t>
              </a:r>
              <a:r>
                <a:rPr lang="en-GB" sz="1200" dirty="0" smtClean="0"/>
                <a:t>uilt-in </a:t>
              </a:r>
              <a:r>
                <a:rPr lang="en-GB" sz="1200" dirty="0"/>
                <a:t>PVR capabilities (in the STB)</a:t>
              </a:r>
            </a:p>
          </p:txBody>
        </p:sp>
        <p:sp>
          <p:nvSpPr>
            <p:cNvPr id="24" name="Line 9"/>
            <p:cNvSpPr>
              <a:spLocks noChangeShapeType="1"/>
            </p:cNvSpPr>
            <p:nvPr/>
          </p:nvSpPr>
          <p:spPr bwMode="auto">
            <a:xfrm>
              <a:off x="1807120" y="3349169"/>
              <a:ext cx="7031456" cy="0"/>
            </a:xfrm>
            <a:prstGeom prst="line">
              <a:avLst/>
            </a:prstGeom>
            <a:noFill/>
            <a:ln w="12700">
              <a:solidFill>
                <a:srgbClr val="3F6075"/>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54000" tIns="46800" rIns="54000" bIns="46800" anchor="ctr"/>
            <a:lstStyle/>
            <a:p>
              <a:endParaRPr lang="en-GB" dirty="0"/>
            </a:p>
          </p:txBody>
        </p:sp>
        <p:sp>
          <p:nvSpPr>
            <p:cNvPr id="25" name="TextBox 24"/>
            <p:cNvSpPr txBox="1"/>
            <p:nvPr/>
          </p:nvSpPr>
          <p:spPr>
            <a:xfrm>
              <a:off x="1836511" y="3375134"/>
              <a:ext cx="7025514" cy="907941"/>
            </a:xfrm>
            <a:prstGeom prst="rect">
              <a:avLst/>
            </a:prstGeom>
            <a:noFill/>
          </p:spPr>
          <p:txBody>
            <a:bodyPr wrap="square" rtlCol="0">
              <a:spAutoFit/>
            </a:bodyPr>
            <a:lstStyle/>
            <a:p>
              <a:pPr marL="288000" indent="-288000">
                <a:spcBef>
                  <a:spcPts val="600"/>
                </a:spcBef>
                <a:buClr>
                  <a:schemeClr val="accent5"/>
                </a:buClr>
                <a:buFont typeface="Arial" pitchFamily="34" charset="0"/>
                <a:buChar char="•"/>
              </a:pPr>
              <a:r>
                <a:rPr lang="en-GB" sz="1200" dirty="0" smtClean="0"/>
                <a:t>Sharjah TV </a:t>
              </a:r>
              <a:r>
                <a:rPr lang="en-GB" sz="1200" dirty="0"/>
                <a:t>would prefer to hold both transmission and broadcasting </a:t>
              </a:r>
              <a:r>
                <a:rPr lang="en-GB" sz="1200" dirty="0" smtClean="0"/>
                <a:t>licences to </a:t>
              </a:r>
              <a:r>
                <a:rPr lang="en-GB" sz="1200" dirty="0"/>
                <a:t>allow control of </a:t>
              </a:r>
              <a:r>
                <a:rPr lang="en-GB" sz="1200" dirty="0" smtClean="0"/>
                <a:t>network, </a:t>
              </a:r>
              <a:r>
                <a:rPr lang="en-GB" sz="1200" dirty="0"/>
                <a:t>and </a:t>
              </a:r>
              <a:r>
                <a:rPr lang="en-GB" sz="1200" dirty="0" smtClean="0"/>
                <a:t>the possibility of a network-sharing arrangement for </a:t>
              </a:r>
              <a:r>
                <a:rPr lang="en-GB" sz="1200" dirty="0"/>
                <a:t>national </a:t>
              </a:r>
              <a:r>
                <a:rPr lang="en-GB" sz="1200" dirty="0" smtClean="0"/>
                <a:t>transmission</a:t>
              </a:r>
            </a:p>
            <a:p>
              <a:pPr marL="288000" indent="-288000">
                <a:spcBef>
                  <a:spcPts val="600"/>
                </a:spcBef>
                <a:buClr>
                  <a:schemeClr val="accent5"/>
                </a:buClr>
                <a:buFont typeface="Arial" pitchFamily="34" charset="0"/>
                <a:buChar char="•"/>
              </a:pPr>
              <a:r>
                <a:rPr lang="en-GB" sz="1200" dirty="0" smtClean="0"/>
                <a:t>Dubai TV </a:t>
              </a:r>
              <a:r>
                <a:rPr lang="en-GB" sz="1200" dirty="0"/>
                <a:t>would prefer centralised </a:t>
              </a:r>
              <a:r>
                <a:rPr lang="en-GB" sz="1200" dirty="0" smtClean="0"/>
                <a:t>operations. Implicitly it would </a:t>
              </a:r>
              <a:r>
                <a:rPr lang="en-GB" sz="1200" dirty="0"/>
                <a:t>want to own the broadcasting </a:t>
              </a:r>
              <a:r>
                <a:rPr lang="en-GB" sz="1200" dirty="0" smtClean="0"/>
                <a:t>licence itself </a:t>
              </a:r>
              <a:r>
                <a:rPr lang="en-GB" sz="1200" dirty="0"/>
                <a:t>but leave the transmission </a:t>
              </a:r>
              <a:r>
                <a:rPr lang="en-GB" sz="1200" dirty="0" smtClean="0"/>
                <a:t>licence </a:t>
              </a:r>
              <a:r>
                <a:rPr lang="en-GB" sz="1200" dirty="0"/>
                <a:t>to a third party</a:t>
              </a:r>
              <a:endParaRPr lang="en-GB" sz="1200" dirty="0" smtClean="0"/>
            </a:p>
          </p:txBody>
        </p:sp>
        <p:sp>
          <p:nvSpPr>
            <p:cNvPr id="28" name="Line 9"/>
            <p:cNvSpPr>
              <a:spLocks noChangeShapeType="1"/>
            </p:cNvSpPr>
            <p:nvPr/>
          </p:nvSpPr>
          <p:spPr bwMode="auto">
            <a:xfrm>
              <a:off x="1796619" y="4300433"/>
              <a:ext cx="7031456" cy="0"/>
            </a:xfrm>
            <a:prstGeom prst="line">
              <a:avLst/>
            </a:prstGeom>
            <a:noFill/>
            <a:ln w="12700">
              <a:solidFill>
                <a:srgbClr val="3F6075"/>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54000" tIns="46800" rIns="54000" bIns="46800" anchor="ctr"/>
            <a:lstStyle/>
            <a:p>
              <a:endParaRPr lang="en-GB" dirty="0"/>
            </a:p>
          </p:txBody>
        </p:sp>
        <p:sp>
          <p:nvSpPr>
            <p:cNvPr id="29" name="AutoShape 6"/>
            <p:cNvSpPr>
              <a:spLocks noChangeArrowheads="1"/>
            </p:cNvSpPr>
            <p:nvPr/>
          </p:nvSpPr>
          <p:spPr bwMode="auto">
            <a:xfrm>
              <a:off x="537061" y="4363496"/>
              <a:ext cx="1303644" cy="912326"/>
            </a:xfrm>
            <a:prstGeom prst="homePlate">
              <a:avLst>
                <a:gd name="adj" fmla="val 17755"/>
              </a:avLst>
            </a:prstGeom>
            <a:solidFill>
              <a:schemeClr val="accent5">
                <a:lumMod val="20000"/>
                <a:lumOff val="80000"/>
              </a:schemeClr>
            </a:solidFill>
            <a:ln w="15875">
              <a:solidFill>
                <a:schemeClr val="accent1">
                  <a:lumMod val="75000"/>
                </a:schemeClr>
              </a:solidFill>
              <a:miter lim="800000"/>
              <a:headEnd/>
              <a:tailEnd/>
            </a:ln>
            <a:effectLst/>
            <a:extLst/>
          </p:spPr>
          <p:txBody>
            <a:bodyPr lIns="54000" tIns="46800" rIns="54000" bIns="46800" anchor="ctr"/>
            <a:lstStyle/>
            <a:p>
              <a:pPr marL="90488"/>
              <a:r>
                <a:rPr lang="en-GB" sz="1400" dirty="0" smtClean="0">
                  <a:solidFill>
                    <a:srgbClr val="000000"/>
                  </a:solidFill>
                  <a:latin typeface="+mn-lt"/>
                </a:rPr>
                <a:t>Standards &amp; technical aspects</a:t>
              </a:r>
              <a:endParaRPr lang="en-GB" sz="1400" dirty="0">
                <a:solidFill>
                  <a:srgbClr val="000000"/>
                </a:solidFill>
                <a:latin typeface="+mn-lt"/>
              </a:endParaRPr>
            </a:p>
          </p:txBody>
        </p:sp>
        <p:sp>
          <p:nvSpPr>
            <p:cNvPr id="33" name="TextBox 32"/>
            <p:cNvSpPr txBox="1"/>
            <p:nvPr/>
          </p:nvSpPr>
          <p:spPr>
            <a:xfrm>
              <a:off x="1838608" y="4381381"/>
              <a:ext cx="7025514" cy="800219"/>
            </a:xfrm>
            <a:prstGeom prst="rect">
              <a:avLst/>
            </a:prstGeom>
            <a:noFill/>
          </p:spPr>
          <p:txBody>
            <a:bodyPr wrap="square" rtlCol="0">
              <a:spAutoFit/>
            </a:bodyPr>
            <a:lstStyle/>
            <a:p>
              <a:pPr marL="288000" indent="-288000">
                <a:spcBef>
                  <a:spcPts val="600"/>
                </a:spcBef>
                <a:buClr>
                  <a:schemeClr val="accent5"/>
                </a:buClr>
                <a:buFont typeface="Arial" pitchFamily="34" charset="0"/>
                <a:buChar char="•"/>
              </a:pPr>
              <a:r>
                <a:rPr lang="en-GB" sz="1200" dirty="0" smtClean="0"/>
                <a:t>All broadcasters prefer all reception capabilities: fixed</a:t>
              </a:r>
              <a:r>
                <a:rPr lang="en-GB" sz="1200" dirty="0"/>
                <a:t>, portable and mobile </a:t>
              </a:r>
              <a:r>
                <a:rPr lang="en-GB" sz="1200" dirty="0" smtClean="0"/>
                <a:t>– to </a:t>
              </a:r>
              <a:r>
                <a:rPr lang="en-GB" sz="1200" dirty="0"/>
                <a:t>maximise </a:t>
              </a:r>
              <a:r>
                <a:rPr lang="en-GB" sz="1200" dirty="0" smtClean="0"/>
                <a:t>reach </a:t>
              </a:r>
            </a:p>
            <a:p>
              <a:pPr marL="288000" indent="-288000">
                <a:spcBef>
                  <a:spcPts val="600"/>
                </a:spcBef>
                <a:buClr>
                  <a:schemeClr val="accent5"/>
                </a:buClr>
                <a:buFont typeface="Arial" pitchFamily="34" charset="0"/>
                <a:buChar char="•"/>
              </a:pPr>
              <a:r>
                <a:rPr lang="en-GB" sz="1200" dirty="0" smtClean="0"/>
                <a:t>DVB-T2</a:t>
              </a:r>
              <a:r>
                <a:rPr lang="en-GB" sz="1200" dirty="0"/>
                <a:t>, </a:t>
              </a:r>
              <a:r>
                <a:rPr lang="en-GB" sz="1200" dirty="0" smtClean="0"/>
                <a:t>is the </a:t>
              </a:r>
              <a:r>
                <a:rPr lang="en-GB" sz="1200" dirty="0"/>
                <a:t>preferred choice, </a:t>
              </a:r>
              <a:r>
                <a:rPr lang="en-GB" sz="1200" dirty="0" smtClean="0"/>
                <a:t>if </a:t>
              </a:r>
              <a:r>
                <a:rPr lang="en-GB" sz="1200" dirty="0"/>
                <a:t>it does not impede </a:t>
              </a:r>
              <a:r>
                <a:rPr lang="en-GB" sz="1200" dirty="0" smtClean="0"/>
                <a:t>coverage </a:t>
              </a:r>
              <a:r>
                <a:rPr lang="en-GB" sz="1200" dirty="0"/>
                <a:t>and </a:t>
              </a:r>
              <a:r>
                <a:rPr lang="en-GB" sz="1200" dirty="0" smtClean="0"/>
                <a:t>successful in </a:t>
              </a:r>
              <a:r>
                <a:rPr lang="en-GB" sz="1200" dirty="0"/>
                <a:t>other </a:t>
              </a:r>
              <a:r>
                <a:rPr lang="en-GB" sz="1200" dirty="0" smtClean="0"/>
                <a:t>markets</a:t>
              </a:r>
            </a:p>
            <a:p>
              <a:pPr marL="288000" indent="-288000">
                <a:spcBef>
                  <a:spcPts val="600"/>
                </a:spcBef>
                <a:buClr>
                  <a:schemeClr val="accent5"/>
                </a:buClr>
                <a:buFont typeface="Arial" pitchFamily="34" charset="0"/>
                <a:buChar char="•"/>
              </a:pPr>
              <a:r>
                <a:rPr lang="en-GB" sz="1200" dirty="0"/>
                <a:t>MPEG-4 coding / 64QAM is the preferred mode of operation and seen as a </a:t>
              </a:r>
              <a:r>
                <a:rPr lang="en-GB" sz="1200" dirty="0" smtClean="0"/>
                <a:t>robust solution</a:t>
              </a:r>
            </a:p>
          </p:txBody>
        </p:sp>
        <p:sp>
          <p:nvSpPr>
            <p:cNvPr id="34" name="Line 9"/>
            <p:cNvSpPr>
              <a:spLocks noChangeShapeType="1"/>
            </p:cNvSpPr>
            <p:nvPr/>
          </p:nvSpPr>
          <p:spPr bwMode="auto">
            <a:xfrm>
              <a:off x="1832166" y="5257800"/>
              <a:ext cx="7031456" cy="0"/>
            </a:xfrm>
            <a:prstGeom prst="line">
              <a:avLst/>
            </a:prstGeom>
            <a:noFill/>
            <a:ln w="12700">
              <a:solidFill>
                <a:srgbClr val="3F6075"/>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54000" tIns="46800" rIns="54000" bIns="46800" anchor="ctr"/>
            <a:lstStyle/>
            <a:p>
              <a:endParaRPr lang="en-GB" dirty="0"/>
            </a:p>
          </p:txBody>
        </p:sp>
        <p:sp>
          <p:nvSpPr>
            <p:cNvPr id="36" name="TextBox 35"/>
            <p:cNvSpPr txBox="1"/>
            <p:nvPr/>
          </p:nvSpPr>
          <p:spPr>
            <a:xfrm>
              <a:off x="1840705" y="5334000"/>
              <a:ext cx="7303295" cy="984885"/>
            </a:xfrm>
            <a:prstGeom prst="rect">
              <a:avLst/>
            </a:prstGeom>
            <a:noFill/>
          </p:spPr>
          <p:txBody>
            <a:bodyPr wrap="square" rtlCol="0">
              <a:spAutoFit/>
            </a:bodyPr>
            <a:lstStyle/>
            <a:p>
              <a:pPr marL="288000" indent="-288000">
                <a:spcBef>
                  <a:spcPts val="600"/>
                </a:spcBef>
                <a:buClr>
                  <a:schemeClr val="accent5"/>
                </a:buClr>
                <a:buFont typeface="Arial" pitchFamily="34" charset="0"/>
                <a:buChar char="•"/>
              </a:pPr>
              <a:r>
                <a:rPr lang="en-GB" sz="1200" dirty="0"/>
                <a:t>All </a:t>
              </a:r>
              <a:r>
                <a:rPr lang="en-GB" sz="1200" dirty="0" smtClean="0"/>
                <a:t>broadcasters linked </a:t>
              </a:r>
              <a:r>
                <a:rPr lang="en-GB" sz="1200" dirty="0"/>
                <a:t>to the respective local governments and receive funding for their </a:t>
              </a:r>
              <a:r>
                <a:rPr lang="en-GB" sz="1200" dirty="0" smtClean="0"/>
                <a:t>operations</a:t>
              </a:r>
            </a:p>
            <a:p>
              <a:pPr marL="288000" indent="-288000">
                <a:spcBef>
                  <a:spcPts val="600"/>
                </a:spcBef>
                <a:buClr>
                  <a:schemeClr val="accent5"/>
                </a:buClr>
                <a:buFont typeface="Arial" pitchFamily="34" charset="0"/>
                <a:buChar char="•"/>
              </a:pPr>
              <a:r>
                <a:rPr lang="en-GB" sz="1200" dirty="0" smtClean="0"/>
                <a:t>Advertising </a:t>
              </a:r>
              <a:r>
                <a:rPr lang="en-GB" sz="1200" dirty="0"/>
                <a:t>revenues </a:t>
              </a:r>
              <a:r>
                <a:rPr lang="en-GB" sz="1200" dirty="0" smtClean="0"/>
                <a:t>cover </a:t>
              </a:r>
              <a:r>
                <a:rPr lang="en-GB" sz="1200" dirty="0"/>
                <a:t>only a proportion of total costs </a:t>
              </a:r>
              <a:endParaRPr lang="en-GB" sz="1200" dirty="0" smtClean="0"/>
            </a:p>
            <a:p>
              <a:pPr marL="288000" indent="-288000">
                <a:spcBef>
                  <a:spcPts val="600"/>
                </a:spcBef>
                <a:buClr>
                  <a:schemeClr val="accent5"/>
                </a:buClr>
                <a:buFont typeface="Arial" pitchFamily="34" charset="0"/>
                <a:buChar char="•"/>
              </a:pPr>
              <a:r>
                <a:rPr lang="en-GB" sz="1200" dirty="0" smtClean="0"/>
                <a:t>A </a:t>
              </a:r>
              <a:r>
                <a:rPr lang="en-GB" sz="1200" dirty="0"/>
                <a:t>large proportion (</a:t>
              </a:r>
              <a:r>
                <a:rPr lang="en-GB" sz="1200" dirty="0" smtClean="0"/>
                <a:t>60–70</a:t>
              </a:r>
              <a:r>
                <a:rPr lang="en-GB" sz="1200" dirty="0"/>
                <a:t>%) of all programming is produced </a:t>
              </a:r>
              <a:r>
                <a:rPr lang="en-GB" sz="1200" dirty="0" smtClean="0"/>
                <a:t>locally. An </a:t>
              </a:r>
              <a:r>
                <a:rPr lang="en-GB" sz="1200" dirty="0"/>
                <a:t>equally large share of total revenues are related to programming </a:t>
              </a:r>
              <a:r>
                <a:rPr lang="en-GB" sz="1200" dirty="0" smtClean="0"/>
                <a:t>costs</a:t>
              </a:r>
              <a:endParaRPr lang="en-GB" sz="1200" dirty="0"/>
            </a:p>
          </p:txBody>
        </p:sp>
        <p:sp>
          <p:nvSpPr>
            <p:cNvPr id="37" name="AutoShape 6"/>
            <p:cNvSpPr>
              <a:spLocks noChangeArrowheads="1"/>
            </p:cNvSpPr>
            <p:nvPr/>
          </p:nvSpPr>
          <p:spPr bwMode="auto">
            <a:xfrm>
              <a:off x="533400" y="1295400"/>
              <a:ext cx="1303644" cy="912326"/>
            </a:xfrm>
            <a:prstGeom prst="homePlate">
              <a:avLst>
                <a:gd name="adj" fmla="val 17755"/>
              </a:avLst>
            </a:prstGeom>
            <a:solidFill>
              <a:schemeClr val="accent5">
                <a:lumMod val="20000"/>
                <a:lumOff val="80000"/>
              </a:schemeClr>
            </a:solidFill>
            <a:ln w="15875">
              <a:solidFill>
                <a:schemeClr val="accent1">
                  <a:lumMod val="75000"/>
                </a:schemeClr>
              </a:solidFill>
              <a:miter lim="800000"/>
              <a:headEnd/>
              <a:tailEnd/>
            </a:ln>
            <a:effectLst/>
            <a:extLst/>
          </p:spPr>
          <p:txBody>
            <a:bodyPr lIns="54000" tIns="46800" rIns="54000" bIns="46800" anchor="ctr"/>
            <a:lstStyle/>
            <a:p>
              <a:pPr marL="90488"/>
              <a:r>
                <a:rPr lang="en-GB" sz="1400" dirty="0" smtClean="0">
                  <a:solidFill>
                    <a:srgbClr val="000000"/>
                  </a:solidFill>
                  <a:latin typeface="+mn-lt"/>
                </a:rPr>
                <a:t>Channels use</a:t>
              </a:r>
              <a:endParaRPr lang="en-GB" sz="1400" dirty="0">
                <a:solidFill>
                  <a:srgbClr val="000000"/>
                </a:solidFill>
                <a:latin typeface="+mn-lt"/>
              </a:endParaRPr>
            </a:p>
          </p:txBody>
        </p:sp>
        <p:sp>
          <p:nvSpPr>
            <p:cNvPr id="38" name="AutoShape 6"/>
            <p:cNvSpPr>
              <a:spLocks noChangeArrowheads="1"/>
            </p:cNvSpPr>
            <p:nvPr/>
          </p:nvSpPr>
          <p:spPr bwMode="auto">
            <a:xfrm>
              <a:off x="533400" y="2332056"/>
              <a:ext cx="1303644" cy="912326"/>
            </a:xfrm>
            <a:prstGeom prst="homePlate">
              <a:avLst>
                <a:gd name="adj" fmla="val 17755"/>
              </a:avLst>
            </a:prstGeom>
            <a:solidFill>
              <a:schemeClr val="accent5">
                <a:lumMod val="20000"/>
                <a:lumOff val="80000"/>
              </a:schemeClr>
            </a:solidFill>
            <a:ln w="15875">
              <a:solidFill>
                <a:schemeClr val="accent1">
                  <a:lumMod val="75000"/>
                </a:schemeClr>
              </a:solidFill>
              <a:miter lim="800000"/>
              <a:headEnd/>
              <a:tailEnd/>
            </a:ln>
            <a:effectLst/>
            <a:extLst/>
          </p:spPr>
          <p:txBody>
            <a:bodyPr lIns="54000" tIns="46800" rIns="54000" bIns="46800" anchor="ctr"/>
            <a:lstStyle/>
            <a:p>
              <a:pPr marL="90488"/>
              <a:r>
                <a:rPr lang="en-GB" sz="1400" dirty="0" smtClean="0">
                  <a:solidFill>
                    <a:srgbClr val="000000"/>
                  </a:solidFill>
                  <a:latin typeface="+mn-lt"/>
                </a:rPr>
                <a:t>EPG &amp; other services</a:t>
              </a:r>
              <a:endParaRPr lang="en-GB" sz="1400" dirty="0">
                <a:solidFill>
                  <a:srgbClr val="000000"/>
                </a:solidFill>
                <a:latin typeface="+mn-lt"/>
              </a:endParaRPr>
            </a:p>
          </p:txBody>
        </p:sp>
        <p:sp>
          <p:nvSpPr>
            <p:cNvPr id="39" name="AutoShape 6"/>
            <p:cNvSpPr>
              <a:spLocks noChangeArrowheads="1"/>
            </p:cNvSpPr>
            <p:nvPr/>
          </p:nvSpPr>
          <p:spPr bwMode="auto">
            <a:xfrm>
              <a:off x="533400" y="3352800"/>
              <a:ext cx="1303644" cy="912326"/>
            </a:xfrm>
            <a:prstGeom prst="homePlate">
              <a:avLst>
                <a:gd name="adj" fmla="val 17755"/>
              </a:avLst>
            </a:prstGeom>
            <a:solidFill>
              <a:schemeClr val="accent5">
                <a:lumMod val="20000"/>
                <a:lumOff val="80000"/>
              </a:schemeClr>
            </a:solidFill>
            <a:ln w="15875">
              <a:solidFill>
                <a:schemeClr val="accent1">
                  <a:lumMod val="75000"/>
                </a:schemeClr>
              </a:solidFill>
              <a:miter lim="800000"/>
              <a:headEnd/>
              <a:tailEnd/>
            </a:ln>
            <a:effectLst/>
            <a:extLst/>
          </p:spPr>
          <p:txBody>
            <a:bodyPr lIns="54000" tIns="46800" rIns="54000" bIns="46800" anchor="ctr"/>
            <a:lstStyle/>
            <a:p>
              <a:pPr marL="90488"/>
              <a:r>
                <a:rPr lang="en-GB" sz="1400" dirty="0" smtClean="0">
                  <a:solidFill>
                    <a:srgbClr val="000000"/>
                  </a:solidFill>
                  <a:latin typeface="+mn-lt"/>
                </a:rPr>
                <a:t>Licensing Model</a:t>
              </a:r>
              <a:endParaRPr lang="en-GB" sz="1400" dirty="0">
                <a:solidFill>
                  <a:srgbClr val="000000"/>
                </a:solidFill>
                <a:latin typeface="+mn-lt"/>
              </a:endParaRPr>
            </a:p>
          </p:txBody>
        </p:sp>
        <p:sp>
          <p:nvSpPr>
            <p:cNvPr id="40" name="AutoShape 6"/>
            <p:cNvSpPr>
              <a:spLocks noChangeArrowheads="1"/>
            </p:cNvSpPr>
            <p:nvPr/>
          </p:nvSpPr>
          <p:spPr bwMode="auto">
            <a:xfrm>
              <a:off x="537061" y="5412274"/>
              <a:ext cx="1303644" cy="912326"/>
            </a:xfrm>
            <a:prstGeom prst="homePlate">
              <a:avLst>
                <a:gd name="adj" fmla="val 17755"/>
              </a:avLst>
            </a:prstGeom>
            <a:solidFill>
              <a:schemeClr val="accent5">
                <a:lumMod val="20000"/>
                <a:lumOff val="80000"/>
              </a:schemeClr>
            </a:solidFill>
            <a:ln w="15875">
              <a:solidFill>
                <a:schemeClr val="accent1">
                  <a:lumMod val="75000"/>
                </a:schemeClr>
              </a:solidFill>
              <a:miter lim="800000"/>
              <a:headEnd/>
              <a:tailEnd/>
            </a:ln>
            <a:effectLst/>
            <a:extLst/>
          </p:spPr>
          <p:txBody>
            <a:bodyPr lIns="54000" tIns="46800" rIns="54000" bIns="46800" anchor="ctr"/>
            <a:lstStyle/>
            <a:p>
              <a:pPr marL="90488"/>
              <a:r>
                <a:rPr lang="en-GB" sz="1400" dirty="0" smtClean="0">
                  <a:solidFill>
                    <a:srgbClr val="000000"/>
                  </a:solidFill>
                  <a:latin typeface="+mn-lt"/>
                </a:rPr>
                <a:t>Financial information</a:t>
              </a:r>
              <a:endParaRPr lang="en-GB" sz="1400" dirty="0">
                <a:solidFill>
                  <a:srgbClr val="000000"/>
                </a:solidFill>
                <a:latin typeface="+mn-lt"/>
              </a:endParaRPr>
            </a:p>
          </p:txBody>
        </p:sp>
      </p:grpSp>
    </p:spTree>
    <p:extLst>
      <p:ext uri="{BB962C8B-B14F-4D97-AF65-F5344CB8AC3E}">
        <p14:creationId xmlns:p14="http://schemas.microsoft.com/office/powerpoint/2010/main" val="15112131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Frequency Planning</a:t>
            </a:r>
            <a:endParaRPr lang="en-GB" dirty="0"/>
          </a:p>
        </p:txBody>
      </p:sp>
      <p:sp>
        <p:nvSpPr>
          <p:cNvPr id="3" name="Content Placeholder 2"/>
          <p:cNvSpPr>
            <a:spLocks noGrp="1"/>
          </p:cNvSpPr>
          <p:nvPr>
            <p:ph idx="1"/>
          </p:nvPr>
        </p:nvSpPr>
        <p:spPr>
          <a:xfrm>
            <a:off x="685800" y="1143000"/>
            <a:ext cx="8001000" cy="5257800"/>
          </a:xfrm>
        </p:spPr>
        <p:txBody>
          <a:bodyPr/>
          <a:lstStyle/>
          <a:p>
            <a:pPr>
              <a:buFont typeface="Arial" pitchFamily="34" charset="0"/>
              <a:buChar char="•"/>
            </a:pPr>
            <a:r>
              <a:rPr lang="en-GB" sz="2000" dirty="0" smtClean="0">
                <a:latin typeface="+mn-lt"/>
              </a:rPr>
              <a:t>Study showed that </a:t>
            </a:r>
            <a:r>
              <a:rPr lang="en-GB" sz="2000" dirty="0">
                <a:latin typeface="+mn-lt"/>
              </a:rPr>
              <a:t>multi-frequency network (MFN) configuration would reduce the total capacity available, and therefore </a:t>
            </a:r>
            <a:r>
              <a:rPr lang="en-GB" sz="2000" dirty="0" smtClean="0">
                <a:latin typeface="+mn-lt"/>
              </a:rPr>
              <a:t>single-frequency </a:t>
            </a:r>
            <a:r>
              <a:rPr lang="en-GB" sz="2000" dirty="0">
                <a:latin typeface="+mn-lt"/>
              </a:rPr>
              <a:t>network (SFN) configuration </a:t>
            </a:r>
            <a:r>
              <a:rPr lang="en-GB" sz="2000" dirty="0" smtClean="0">
                <a:latin typeface="+mn-lt"/>
              </a:rPr>
              <a:t>was selected </a:t>
            </a:r>
          </a:p>
          <a:p>
            <a:pPr>
              <a:buFont typeface="Arial" pitchFamily="34" charset="0"/>
              <a:buChar char="•"/>
            </a:pPr>
            <a:r>
              <a:rPr lang="en-GB" sz="2000" dirty="0" smtClean="0">
                <a:latin typeface="+mn-lt"/>
              </a:rPr>
              <a:t>DTT planning undertaken for UHF </a:t>
            </a:r>
            <a:r>
              <a:rPr lang="en-GB" sz="2000" dirty="0">
                <a:latin typeface="+mn-lt"/>
              </a:rPr>
              <a:t>Bands IV/V initially, with VHF Band III reserved either for future expansion of DTT (e.g. more MUX or more regional services) or for </a:t>
            </a:r>
            <a:r>
              <a:rPr lang="en-GB" sz="2000" dirty="0" smtClean="0">
                <a:latin typeface="+mn-lt"/>
              </a:rPr>
              <a:t>T-DAB (if market demand) </a:t>
            </a:r>
          </a:p>
          <a:p>
            <a:pPr>
              <a:buFont typeface="Arial" pitchFamily="34" charset="0"/>
              <a:buChar char="•"/>
            </a:pPr>
            <a:r>
              <a:rPr lang="en-GB" sz="2000" dirty="0" smtClean="0">
                <a:latin typeface="+mn-lt"/>
              </a:rPr>
              <a:t>UHF Blocks 60 </a:t>
            </a:r>
            <a:r>
              <a:rPr lang="en-GB" sz="2000" dirty="0">
                <a:latin typeface="+mn-lt"/>
              </a:rPr>
              <a:t>and 69 </a:t>
            </a:r>
            <a:r>
              <a:rPr lang="en-GB" sz="2000" dirty="0" smtClean="0">
                <a:latin typeface="+mn-lt"/>
              </a:rPr>
              <a:t>reserved for </a:t>
            </a:r>
            <a:r>
              <a:rPr lang="en-GB" sz="2000" dirty="0">
                <a:latin typeface="+mn-lt"/>
              </a:rPr>
              <a:t>mobile services (DVB-H</a:t>
            </a:r>
            <a:r>
              <a:rPr lang="en-GB" sz="2000" dirty="0" smtClean="0">
                <a:latin typeface="+mn-lt"/>
              </a:rPr>
              <a:t>)</a:t>
            </a:r>
          </a:p>
          <a:p>
            <a:pPr>
              <a:buFont typeface="Arial" pitchFamily="34" charset="0"/>
              <a:buChar char="•"/>
            </a:pPr>
            <a:r>
              <a:rPr lang="en-GB" sz="2000" dirty="0" smtClean="0">
                <a:latin typeface="+mn-lt"/>
              </a:rPr>
              <a:t>Analysis showed national coverage using three SFN </a:t>
            </a:r>
            <a:r>
              <a:rPr lang="en-GB" sz="2000" dirty="0">
                <a:latin typeface="+mn-lt"/>
              </a:rPr>
              <a:t>national MUXs (provisionally named A, B and C) using UHF blocks 21 (474MHz), 27 (522MHz) and 60 (786MHz</a:t>
            </a:r>
            <a:r>
              <a:rPr lang="en-GB" sz="2000" dirty="0" smtClean="0">
                <a:latin typeface="+mn-lt"/>
              </a:rPr>
              <a:t>)</a:t>
            </a:r>
          </a:p>
          <a:p>
            <a:pPr>
              <a:buFont typeface="Arial" pitchFamily="34" charset="0"/>
              <a:buChar char="•"/>
            </a:pPr>
            <a:r>
              <a:rPr lang="en-GB" sz="2000" dirty="0">
                <a:latin typeface="+mn-lt"/>
              </a:rPr>
              <a:t>Creation of </a:t>
            </a:r>
            <a:r>
              <a:rPr lang="en-GB" sz="2000" dirty="0" smtClean="0">
                <a:latin typeface="+mn-lt"/>
              </a:rPr>
              <a:t>three </a:t>
            </a:r>
            <a:r>
              <a:rPr lang="en-GB" sz="2000" dirty="0">
                <a:latin typeface="+mn-lt"/>
              </a:rPr>
              <a:t>DTT MUX will allow existing broadcasters to transmit existing analogue programmes digitally (and in HD if desired), with some space for additional </a:t>
            </a:r>
            <a:r>
              <a:rPr lang="en-GB" sz="2000" dirty="0" smtClean="0">
                <a:latin typeface="+mn-lt"/>
              </a:rPr>
              <a:t>services</a:t>
            </a:r>
          </a:p>
          <a:p>
            <a:pPr>
              <a:buFont typeface="Arial" pitchFamily="34" charset="0"/>
              <a:buChar char="•"/>
            </a:pPr>
            <a:r>
              <a:rPr lang="en-GB" sz="2000" dirty="0" smtClean="0">
                <a:latin typeface="+mn-lt"/>
              </a:rPr>
              <a:t>Plan was then modified to cater for the vacation of 698-806 MHz for Mobile. Block 60 replaced </a:t>
            </a:r>
            <a:r>
              <a:rPr lang="en-GB" sz="2000" dirty="0">
                <a:latin typeface="+mn-lt"/>
              </a:rPr>
              <a:t>by blocks 31 (554MHz) and 37 (602MHz) for MUX C</a:t>
            </a:r>
          </a:p>
          <a:p>
            <a:pPr>
              <a:buFont typeface="Arial" pitchFamily="34" charset="0"/>
              <a:buChar char="•"/>
            </a:pPr>
            <a:endParaRPr lang="en-GB" sz="2000" dirty="0" smtClean="0">
              <a:latin typeface="+mn-lt"/>
            </a:endParaRPr>
          </a:p>
          <a:p>
            <a:pPr>
              <a:buFont typeface="Arial" pitchFamily="34" charset="0"/>
              <a:buChar char="•"/>
            </a:pPr>
            <a:endParaRPr lang="en-GB" sz="2000" dirty="0">
              <a:latin typeface="+mn-lt"/>
            </a:endParaRPr>
          </a:p>
          <a:p>
            <a:pPr>
              <a:buFont typeface="Arial" pitchFamily="34" charset="0"/>
              <a:buChar char="•"/>
            </a:pPr>
            <a:endParaRPr lang="en-GB" sz="2000" dirty="0" smtClean="0">
              <a:latin typeface="+mn-lt"/>
            </a:endParaRPr>
          </a:p>
          <a:p>
            <a:pPr>
              <a:buFont typeface="Arial" pitchFamily="34" charset="0"/>
              <a:buChar char="•"/>
            </a:pPr>
            <a:endParaRPr lang="en-GB" sz="2000" dirty="0">
              <a:latin typeface="+mn-lt"/>
            </a:endParaRPr>
          </a:p>
          <a:p>
            <a:pPr>
              <a:buFont typeface="Arial" pitchFamily="34" charset="0"/>
              <a:buChar char="•"/>
            </a:pPr>
            <a:endParaRPr lang="en-GB" sz="2000" dirty="0" smtClean="0">
              <a:latin typeface="+mn-lt"/>
            </a:endParaRPr>
          </a:p>
          <a:p>
            <a:pPr>
              <a:buFont typeface="Arial" pitchFamily="34" charset="0"/>
              <a:buChar char="•"/>
            </a:pPr>
            <a:endParaRPr lang="en-GB" sz="2000" dirty="0">
              <a:latin typeface="+mn-lt"/>
            </a:endParaRPr>
          </a:p>
        </p:txBody>
      </p:sp>
      <p:sp>
        <p:nvSpPr>
          <p:cNvPr id="4" name="Slide Number Placeholder 3"/>
          <p:cNvSpPr>
            <a:spLocks noGrp="1"/>
          </p:cNvSpPr>
          <p:nvPr>
            <p:ph type="sldNum" sz="quarter" idx="10"/>
          </p:nvPr>
        </p:nvSpPr>
        <p:spPr/>
        <p:txBody>
          <a:bodyPr/>
          <a:lstStyle/>
          <a:p>
            <a:pPr>
              <a:defRPr/>
            </a:pPr>
            <a:fld id="{E01005B1-D206-4456-908C-53C00E502A07}" type="slidenum">
              <a:rPr lang="en-US" smtClean="0"/>
              <a:pPr>
                <a:defRPr/>
              </a:pPr>
              <a:t>9</a:t>
            </a:fld>
            <a:endParaRPr lang="en-US" dirty="0"/>
          </a:p>
        </p:txBody>
      </p:sp>
    </p:spTree>
    <p:extLst>
      <p:ext uri="{BB962C8B-B14F-4D97-AF65-F5344CB8AC3E}">
        <p14:creationId xmlns:p14="http://schemas.microsoft.com/office/powerpoint/2010/main" val="47908006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2BAD76661524143A5E8A93E1DC73533" ma:contentTypeVersion="1" ma:contentTypeDescription="Create a new document." ma:contentTypeScope="" ma:versionID="999ac8ac7d8fb1a54dfc47896b0f408c">
  <xsd:schema xmlns:xsd="http://www.w3.org/2001/XMLSchema" xmlns:p="http://schemas.microsoft.com/office/2006/metadata/properties" xmlns:ns1="http://schemas.microsoft.com/sharepoint/v3" targetNamespace="http://schemas.microsoft.com/office/2006/metadata/properties" ma:root="true" ma:fieldsID="ddb0c952b897a810c8a4e377cff6bff8"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dms="http://schemas.microsoft.com/office/2006/documentManagement/types" targetNamespace="http://schemas.microsoft.com/sharepoint/v3" elementFormDefault="qualified">
    <xsd:import namespace="http://schemas.microsoft.com/office/2006/documentManagement/type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4EE3EC7A-6DDD-4528-924B-364C162F290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4E9D4FE2-78AE-49ED-B296-23C45E0BA608}">
  <ds:schemaRefs>
    <ds:schemaRef ds:uri="http://schemas.microsoft.com/sharepoint/v3/contenttype/forms"/>
  </ds:schemaRefs>
</ds:datastoreItem>
</file>

<file path=customXml/itemProps3.xml><?xml version="1.0" encoding="utf-8"?>
<ds:datastoreItem xmlns:ds="http://schemas.openxmlformats.org/officeDocument/2006/customXml" ds:itemID="{3BCB9175-1316-4338-8535-066B81427CFB}">
  <ds:schemaRefs>
    <ds:schemaRef ds:uri="http://purl.org/dc/dcmitype/"/>
    <ds:schemaRef ds:uri="http://schemas.microsoft.com/office/2006/documentManagement/types"/>
    <ds:schemaRef ds:uri="http://schemas.openxmlformats.org/package/2006/metadata/core-properties"/>
    <ds:schemaRef ds:uri="http://www.w3.org/XML/1998/namespace"/>
    <ds:schemaRef ds:uri="http://purl.org/dc/elements/1.1/"/>
    <ds:schemaRef ds:uri="http://schemas.microsoft.com/office/2006/metadata/properties"/>
    <ds:schemaRef ds:uri="http://schemas.microsoft.com/sharepoint/v3"/>
    <ds:schemaRef ds:uri="http://purl.org/dc/terms/"/>
  </ds:schemaRefs>
</ds:datastoreItem>
</file>

<file path=docProps/app.xml><?xml version="1.0" encoding="utf-8"?>
<Properties xmlns="http://schemas.openxmlformats.org/officeDocument/2006/extended-properties" xmlns:vt="http://schemas.openxmlformats.org/officeDocument/2006/docPropsVTypes">
  <TotalTime>5901</TotalTime>
  <Words>2287</Words>
  <Application>Microsoft Office PowerPoint</Application>
  <PresentationFormat>On-screen Show (4:3)</PresentationFormat>
  <Paragraphs>304</Paragraphs>
  <Slides>20</Slides>
  <Notes>7</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UAE Digital TV Switchover Plan</vt:lpstr>
      <vt:lpstr>Introduction</vt:lpstr>
      <vt:lpstr>GCC-GENEVA 06 ASSIGNMENTS/ALLOTMENTS IN UHF</vt:lpstr>
      <vt:lpstr>Policy Questions</vt:lpstr>
      <vt:lpstr>Assessment of UAE TV services</vt:lpstr>
      <vt:lpstr>Assessment and benchmarking</vt:lpstr>
      <vt:lpstr>Stakeholders DTT Plans</vt:lpstr>
      <vt:lpstr>Overall assessment</vt:lpstr>
      <vt:lpstr>Frequency Planning</vt:lpstr>
      <vt:lpstr>Coverage Planning</vt:lpstr>
      <vt:lpstr>Approaches to licensing</vt:lpstr>
      <vt:lpstr>Pros &amp; Cons to the Approaches to licensing</vt:lpstr>
      <vt:lpstr>Technology issues</vt:lpstr>
      <vt:lpstr>DVB-T2 is the choice</vt:lpstr>
      <vt:lpstr>Technology developments</vt:lpstr>
      <vt:lpstr>Model &amp; Scenario Building</vt:lpstr>
      <vt:lpstr>Business forecasts under different scenarios</vt:lpstr>
      <vt:lpstr>Licensing approach</vt:lpstr>
      <vt:lpstr>Digital Switch Over Plan</vt:lpstr>
      <vt:lpstr>Thank you</vt:lpstr>
    </vt:vector>
  </TitlesOfParts>
  <Company>TRA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Fouad Baroudi</dc:creator>
  <cp:lastModifiedBy>Hasan</cp:lastModifiedBy>
  <cp:revision>439</cp:revision>
  <dcterms:created xsi:type="dcterms:W3CDTF">2010-06-07T11:53:20Z</dcterms:created>
  <dcterms:modified xsi:type="dcterms:W3CDTF">2011-12-06T07:29:20Z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0x01010082BAD76661524143A5E8A93E1DC73533</vt:lpwstr>
  </property>
</Properties>
</file>