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1"/>
  </p:notesMasterIdLst>
  <p:handoutMasterIdLst>
    <p:handoutMasterId r:id="rId32"/>
  </p:handoutMasterIdLst>
  <p:sldIdLst>
    <p:sldId id="256" r:id="rId5"/>
    <p:sldId id="313" r:id="rId6"/>
    <p:sldId id="260" r:id="rId7"/>
    <p:sldId id="339" r:id="rId8"/>
    <p:sldId id="261" r:id="rId9"/>
    <p:sldId id="311" r:id="rId10"/>
    <p:sldId id="324" r:id="rId11"/>
    <p:sldId id="337" r:id="rId12"/>
    <p:sldId id="322" r:id="rId13"/>
    <p:sldId id="332" r:id="rId14"/>
    <p:sldId id="333" r:id="rId15"/>
    <p:sldId id="334" r:id="rId16"/>
    <p:sldId id="325" r:id="rId17"/>
    <p:sldId id="326" r:id="rId18"/>
    <p:sldId id="327" r:id="rId19"/>
    <p:sldId id="328" r:id="rId20"/>
    <p:sldId id="330" r:id="rId21"/>
    <p:sldId id="323" r:id="rId22"/>
    <p:sldId id="331" r:id="rId23"/>
    <p:sldId id="340" r:id="rId24"/>
    <p:sldId id="341" r:id="rId25"/>
    <p:sldId id="342" r:id="rId26"/>
    <p:sldId id="335" r:id="rId27"/>
    <p:sldId id="336" r:id="rId28"/>
    <p:sldId id="329" r:id="rId29"/>
    <p:sldId id="338"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48" autoAdjust="0"/>
  </p:normalViewPr>
  <p:slideViewPr>
    <p:cSldViewPr>
      <p:cViewPr>
        <p:scale>
          <a:sx n="95" d="100"/>
          <a:sy n="95" d="100"/>
        </p:scale>
        <p:origin x="-1170"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70"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E5C47B4-9C9B-4DF3-A7AD-7101EDF681CE}" type="datetimeFigureOut">
              <a:rPr lang="en-US"/>
              <a:pPr>
                <a:defRPr/>
              </a:pPr>
              <a:t>12/6/2011</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9764C6-AF9A-4AEC-87FE-FF6FD512094B}" type="slidenum">
              <a:rPr lang="en-US"/>
              <a:pPr>
                <a:defRPr/>
              </a:pPr>
              <a:t>‹#›</a:t>
            </a:fld>
            <a:endParaRPr lang="en-US" dirty="0"/>
          </a:p>
        </p:txBody>
      </p:sp>
    </p:spTree>
    <p:extLst>
      <p:ext uri="{BB962C8B-B14F-4D97-AF65-F5344CB8AC3E}">
        <p14:creationId xmlns:p14="http://schemas.microsoft.com/office/powerpoint/2010/main" val="4067649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DD90A25-0D36-4D3E-A036-ED9BC7E3D06E}" type="datetimeFigureOut">
              <a:rPr lang="en-US"/>
              <a:pPr>
                <a:defRPr/>
              </a:pPr>
              <a:t>12/6/2011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711CE6C-E4EF-4182-BE2A-601E6DD45695}" type="slidenum">
              <a:rPr lang="en-US"/>
              <a:pPr>
                <a:defRPr/>
              </a:pPr>
              <a:t>‹#›</a:t>
            </a:fld>
            <a:endParaRPr lang="en-US" dirty="0"/>
          </a:p>
        </p:txBody>
      </p:sp>
    </p:spTree>
    <p:extLst>
      <p:ext uri="{BB962C8B-B14F-4D97-AF65-F5344CB8AC3E}">
        <p14:creationId xmlns:p14="http://schemas.microsoft.com/office/powerpoint/2010/main" val="30769867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 look at all the text (Bold and in blue), these are all economic</a:t>
            </a:r>
            <a:r>
              <a:rPr lang="en-US" baseline="0" dirty="0" smtClean="0"/>
              <a:t> terms. </a:t>
            </a:r>
            <a:r>
              <a:rPr lang="en-US" dirty="0" smtClean="0"/>
              <a:t>Words commonly used in everyday life acquire very specific technical meanings in economics. </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5</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25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26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buFontTx/>
              <a:buNone/>
            </a:pPr>
            <a:r>
              <a:rPr lang="en-US" sz="1200" dirty="0" smtClean="0">
                <a:solidFill>
                  <a:srgbClr val="000000"/>
                </a:solidFill>
              </a:rPr>
              <a:t>The </a:t>
            </a:r>
            <a:r>
              <a:rPr lang="en-US" sz="1200" dirty="0" smtClean="0">
                <a:solidFill>
                  <a:srgbClr val="3333FF"/>
                </a:solidFill>
              </a:rPr>
              <a:t>demand for spectrum </a:t>
            </a:r>
            <a:r>
              <a:rPr lang="en-US" sz="1200" dirty="0" smtClean="0">
                <a:solidFill>
                  <a:srgbClr val="000000"/>
                </a:solidFill>
              </a:rPr>
              <a:t>is impacted by the application (public, safety, private, science, etc)</a:t>
            </a:r>
          </a:p>
          <a:p>
            <a:pPr>
              <a:lnSpc>
                <a:spcPct val="90000"/>
              </a:lnSpc>
              <a:buFontTx/>
              <a:buNone/>
            </a:pPr>
            <a:r>
              <a:rPr lang="en-US" sz="1200" dirty="0" smtClean="0">
                <a:solidFill>
                  <a:srgbClr val="000000"/>
                </a:solidFill>
                <a:effectLst/>
              </a:rPr>
              <a:t>Propagation, technical parameters, availability of equipment, antenna size are the other factors which </a:t>
            </a:r>
            <a:r>
              <a:rPr lang="en-US" sz="1200" dirty="0" smtClean="0">
                <a:solidFill>
                  <a:srgbClr val="3333FF"/>
                </a:solidFill>
              </a:rPr>
              <a:t>affect the demand </a:t>
            </a:r>
            <a:r>
              <a:rPr lang="en-US" sz="1200" dirty="0" smtClean="0">
                <a:solidFill>
                  <a:srgbClr val="000000"/>
                </a:solidFill>
                <a:effectLst/>
              </a:rPr>
              <a:t>for certain portions</a:t>
            </a:r>
          </a:p>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http://www.itu.int/ITU-D/study_groups/SGP_2006-2010/documents/resolution_9.html </a:t>
            </a:r>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BDT Focal Point for Res 9 is Mr. Istvan Bozsoki </a:t>
            </a:r>
          </a:p>
          <a:p>
            <a:r>
              <a:rPr lang="en-US" sz="1200" kern="1200" dirty="0" smtClean="0">
                <a:solidFill>
                  <a:schemeClr val="tx1"/>
                </a:solidFill>
                <a:latin typeface="+mn-lt"/>
                <a:ea typeface="+mn-ea"/>
                <a:cs typeface="+mn-cs"/>
              </a:rPr>
              <a:t>BR Focal Point for Res 9, is Mr Philippe Aubineau </a:t>
            </a:r>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http://www.itu.int/dms_pub/itu-d/opb/stg/D-STG-SG02.FEES-1-2010-PDF-E.pdf </a:t>
            </a:r>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database but limited to 68 country responses in 2003</a:t>
            </a:r>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20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21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6" descr="uae_logo.jpg"/>
          <p:cNvPicPr>
            <a:picLocks noChangeAspect="1"/>
          </p:cNvPicPr>
          <p:nvPr userDrawn="1"/>
        </p:nvPicPr>
        <p:blipFill>
          <a:blip r:embed="rId2" cstate="print"/>
          <a:srcRect/>
          <a:stretch>
            <a:fillRect/>
          </a:stretch>
        </p:blipFill>
        <p:spPr bwMode="auto">
          <a:xfrm>
            <a:off x="685800" y="0"/>
            <a:ext cx="1114425" cy="1552575"/>
          </a:xfrm>
          <a:prstGeom prst="rect">
            <a:avLst/>
          </a:prstGeom>
          <a:noFill/>
          <a:ln w="9525">
            <a:noFill/>
            <a:miter lim="800000"/>
            <a:headEnd/>
            <a:tailEnd/>
          </a:ln>
        </p:spPr>
      </p:pic>
      <p:pic>
        <p:nvPicPr>
          <p:cNvPr id="4" name="Picture 7" descr="tra_logo.jpg"/>
          <p:cNvPicPr>
            <a:picLocks noChangeAspect="1"/>
          </p:cNvPicPr>
          <p:nvPr userDrawn="1"/>
        </p:nvPicPr>
        <p:blipFill>
          <a:blip r:embed="rId3" cstate="print"/>
          <a:srcRect/>
          <a:stretch>
            <a:fillRect/>
          </a:stretch>
        </p:blipFill>
        <p:spPr bwMode="auto">
          <a:xfrm>
            <a:off x="6677025" y="725488"/>
            <a:ext cx="1781175" cy="819150"/>
          </a:xfrm>
          <a:prstGeom prst="rect">
            <a:avLst/>
          </a:prstGeom>
          <a:noFill/>
          <a:ln w="9525">
            <a:noFill/>
            <a:miter lim="800000"/>
            <a:headEnd/>
            <a:tailEnd/>
          </a:ln>
        </p:spPr>
      </p:pic>
      <p:pic>
        <p:nvPicPr>
          <p:cNvPr id="5" name="Picture 8" descr="website.jpg"/>
          <p:cNvPicPr>
            <a:picLocks noChangeAspect="1"/>
          </p:cNvPicPr>
          <p:nvPr userDrawn="1"/>
        </p:nvPicPr>
        <p:blipFill>
          <a:blip r:embed="rId4" cstate="print"/>
          <a:srcRect/>
          <a:stretch>
            <a:fillRect/>
          </a:stretch>
        </p:blipFill>
        <p:spPr bwMode="auto">
          <a:xfrm>
            <a:off x="685800" y="6257925"/>
            <a:ext cx="1038225" cy="219075"/>
          </a:xfrm>
          <a:prstGeom prst="rect">
            <a:avLst/>
          </a:prstGeom>
          <a:noFill/>
          <a:ln w="9525">
            <a:noFill/>
            <a:miter lim="800000"/>
            <a:headEnd/>
            <a:tailEnd/>
          </a:ln>
        </p:spPr>
      </p:pic>
      <p:pic>
        <p:nvPicPr>
          <p:cNvPr id="6" name="Picture 9" descr="federal.jpg"/>
          <p:cNvPicPr>
            <a:picLocks noChangeAspect="1"/>
          </p:cNvPicPr>
          <p:nvPr userDrawn="1"/>
        </p:nvPicPr>
        <p:blipFill>
          <a:blip r:embed="rId5" cstate="print"/>
          <a:srcRect/>
          <a:stretch>
            <a:fillRect/>
          </a:stretch>
        </p:blipFill>
        <p:spPr bwMode="auto">
          <a:xfrm>
            <a:off x="7058025" y="6372225"/>
            <a:ext cx="1400175" cy="104775"/>
          </a:xfrm>
          <a:prstGeom prst="rect">
            <a:avLst/>
          </a:prstGeom>
          <a:noFill/>
          <a:ln w="9525">
            <a:noFill/>
            <a:miter lim="800000"/>
            <a:headEnd/>
            <a:tailEnd/>
          </a:ln>
        </p:spPr>
      </p:pic>
      <p:pic>
        <p:nvPicPr>
          <p:cNvPr id="7" name="Picture 10" descr="left_home.jpg"/>
          <p:cNvPicPr>
            <a:picLocks noChangeAspect="1"/>
          </p:cNvPicPr>
          <p:nvPr userDrawn="1"/>
        </p:nvPicPr>
        <p:blipFill>
          <a:blip r:embed="rId6" cstate="print"/>
          <a:srcRect/>
          <a:stretch>
            <a:fillRect/>
          </a:stretch>
        </p:blipFill>
        <p:spPr bwMode="auto">
          <a:xfrm>
            <a:off x="0" y="2619375"/>
            <a:ext cx="628650" cy="1571625"/>
          </a:xfrm>
          <a:prstGeom prst="rect">
            <a:avLst/>
          </a:prstGeom>
          <a:noFill/>
          <a:ln w="9525">
            <a:noFill/>
            <a:miter lim="800000"/>
            <a:headEnd/>
            <a:tailEnd/>
          </a:ln>
        </p:spPr>
      </p:pic>
      <p:pic>
        <p:nvPicPr>
          <p:cNvPr id="8" name="Picture 11" descr="right_home.jpg"/>
          <p:cNvPicPr>
            <a:picLocks noChangeAspect="1"/>
          </p:cNvPicPr>
          <p:nvPr userDrawn="1"/>
        </p:nvPicPr>
        <p:blipFill>
          <a:blip r:embed="rId7" cstate="print"/>
          <a:srcRect/>
          <a:stretch>
            <a:fillRect/>
          </a:stretch>
        </p:blipFill>
        <p:spPr bwMode="auto">
          <a:xfrm>
            <a:off x="627063" y="2619375"/>
            <a:ext cx="8516937" cy="1571625"/>
          </a:xfrm>
          <a:prstGeom prst="rect">
            <a:avLst/>
          </a:prstGeom>
          <a:noFill/>
          <a:ln w="9525">
            <a:noFill/>
            <a:miter lim="800000"/>
            <a:headEnd/>
            <a:tailEnd/>
          </a:ln>
        </p:spPr>
      </p:pic>
      <p:sp>
        <p:nvSpPr>
          <p:cNvPr id="2" name="Title 1"/>
          <p:cNvSpPr>
            <a:spLocks noGrp="1"/>
          </p:cNvSpPr>
          <p:nvPr>
            <p:ph type="ctrTitle"/>
          </p:nvPr>
        </p:nvSpPr>
        <p:spPr>
          <a:xfrm>
            <a:off x="609600" y="2667000"/>
            <a:ext cx="8534400" cy="1470025"/>
          </a:xfrm>
        </p:spPr>
        <p:txBody>
          <a:bodyPr>
            <a:normAutofit/>
          </a:bodyPr>
          <a:lstStyle>
            <a:lvl1pPr>
              <a:defRPr sz="360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4"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0"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2023E84E-7029-4D85-B25B-92B86242426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4"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0"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556335C6-1523-474C-BE59-BE5773AD13B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81200"/>
            <a:ext cx="8229600" cy="4114800"/>
          </a:xfrm>
        </p:spPr>
        <p:txBody>
          <a:bodyPr/>
          <a:lstStyle/>
          <a:p>
            <a:endParaRPr lang="en-GB"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A867E8AB-57BB-428B-BECB-D07CA73F828C}" type="slidenum">
              <a:rPr lang="ar-SA"/>
              <a:pPr/>
              <a:t>‹#›</a:t>
            </a:fld>
            <a:endParaRPr lang="en-US" dirty="0"/>
          </a:p>
        </p:txBody>
      </p:sp>
    </p:spTree>
    <p:extLst>
      <p:ext uri="{BB962C8B-B14F-4D97-AF65-F5344CB8AC3E}">
        <p14:creationId xmlns:p14="http://schemas.microsoft.com/office/powerpoint/2010/main" val="1662206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2"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E01005B1-D206-4456-908C-53C00E502A0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23"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9"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5B7BCA84-750A-4BAE-96EF-8212EF87CE8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5"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1"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25BC9A57-6D2C-48A7-AC26-F2A937224FC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9"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2"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F63A9748-8D4C-4A30-BF7A-FC232FA6900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3"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19"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51498F44-98C7-4441-A1CC-5A1F09F3C68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2"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18"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7731FB0F-E67A-4EAC-9490-7F07FF7FC42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5"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1"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326796C2-6A05-4088-94A3-466BC33E5B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5"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1"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222645A4-E335-4B13-B404-C6AE391CF4A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5A17B2-3897-410E-B49F-45B3480D5CA6}" type="datetime1">
              <a:rPr lang="en-US"/>
              <a:pPr>
                <a:defRPr/>
              </a:pPr>
              <a:t>12/6/2011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194BDE9-03B2-463E-9FDC-8D42E9CC35F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55" r:id="rId1"/>
    <p:sldLayoutId id="2147484156" r:id="rId2"/>
    <p:sldLayoutId id="2147484157" r:id="rId3"/>
    <p:sldLayoutId id="2147484158" r:id="rId4"/>
    <p:sldLayoutId id="2147484159" r:id="rId5"/>
    <p:sldLayoutId id="2147484160" r:id="rId6"/>
    <p:sldLayoutId id="2147484161" r:id="rId7"/>
    <p:sldLayoutId id="2147484162" r:id="rId8"/>
    <p:sldLayoutId id="2147484163" r:id="rId9"/>
    <p:sldLayoutId id="2147484164" r:id="rId10"/>
    <p:sldLayoutId id="2147484165" r:id="rId11"/>
    <p:sldLayoutId id="2147484166"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tu.int/ITU-D/study_groups/SGP_2006-2010/documents/resolution_9.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tu.int/md/D10-SG02-C-0072/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itu.int/dms_pub/itu-d/opb/stg/D-STG-SG02.FEES-1-2010-PDF-E.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itu.int/ITU-D/study_groups/SGP_2002-2006/SF-Databas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tu.int/dms_pub/itu-r/opb/rep/R-REP-SM.2012-3-2010-PDF-E.pdf"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ctregulationtoolkit.org/en/Section.1280.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itu.int/md/D10-SG02-C-0075/e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hasan.sharif@tra.gov.a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09600" y="2667000"/>
            <a:ext cx="8382000" cy="1470025"/>
          </a:xfrm>
        </p:spPr>
        <p:txBody>
          <a:bodyPr>
            <a:normAutofit/>
          </a:bodyPr>
          <a:lstStyle/>
          <a:p>
            <a:pPr eaLnBrk="1" hangingPunct="1">
              <a:defRPr/>
            </a:pPr>
            <a:r>
              <a:rPr lang="en-US" dirty="0" smtClean="0">
                <a:latin typeface="Arial" charset="0"/>
                <a:cs typeface="Arial" charset="0"/>
              </a:rPr>
              <a:t>Spectrum Economics</a:t>
            </a:r>
          </a:p>
        </p:txBody>
      </p:sp>
      <p:sp>
        <p:nvSpPr>
          <p:cNvPr id="4" name="TextBox 2"/>
          <p:cNvSpPr txBox="1">
            <a:spLocks noChangeArrowheads="1"/>
          </p:cNvSpPr>
          <p:nvPr/>
        </p:nvSpPr>
        <p:spPr bwMode="auto">
          <a:xfrm>
            <a:off x="683568" y="4427820"/>
            <a:ext cx="8136904" cy="923330"/>
          </a:xfrm>
          <a:prstGeom prst="rect">
            <a:avLst/>
          </a:prstGeom>
          <a:noFill/>
          <a:ln w="9525">
            <a:noFill/>
            <a:miter lim="800000"/>
            <a:headEnd/>
            <a:tailEnd/>
          </a:ln>
        </p:spPr>
        <p:txBody>
          <a:bodyPr wrap="square">
            <a:spAutoFit/>
          </a:bodyPr>
          <a:lstStyle/>
          <a:p>
            <a:pPr algn="ctr"/>
            <a:r>
              <a:rPr lang="en-US" b="1" dirty="0" smtClean="0">
                <a:solidFill>
                  <a:srgbClr val="CC9900"/>
                </a:solidFill>
              </a:rPr>
              <a:t>By: TRA, UAE </a:t>
            </a:r>
            <a:r>
              <a:rPr lang="en-US" b="1" dirty="0" smtClean="0">
                <a:solidFill>
                  <a:schemeClr val="accent1">
                    <a:lumMod val="75000"/>
                  </a:schemeClr>
                </a:solidFill>
              </a:rPr>
              <a:t>at the ITU Regional Workshop on </a:t>
            </a:r>
          </a:p>
          <a:p>
            <a:pPr algn="ctr"/>
            <a:r>
              <a:rPr lang="en-US" b="1" dirty="0" smtClean="0">
                <a:solidFill>
                  <a:srgbClr val="CC9900"/>
                </a:solidFill>
              </a:rPr>
              <a:t>Efficiency of the Frequency Spectrum Use in the Arab Region; </a:t>
            </a:r>
          </a:p>
          <a:p>
            <a:pPr algn="ctr"/>
            <a:r>
              <a:rPr lang="en-US" b="1" dirty="0" smtClean="0">
                <a:solidFill>
                  <a:schemeClr val="accent1">
                    <a:lumMod val="75000"/>
                  </a:schemeClr>
                </a:solidFill>
              </a:rPr>
              <a:t>Amman-Jordan, 5-7 Dec. 2011</a:t>
            </a:r>
            <a:endParaRPr lang="en-US"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principles</a:t>
            </a:r>
            <a:endParaRPr lang="en-US" dirty="0"/>
          </a:p>
        </p:txBody>
      </p:sp>
      <p:sp>
        <p:nvSpPr>
          <p:cNvPr id="3" name="Content Placeholder 2"/>
          <p:cNvSpPr>
            <a:spLocks noGrp="1"/>
          </p:cNvSpPr>
          <p:nvPr>
            <p:ph idx="1"/>
          </p:nvPr>
        </p:nvSpPr>
        <p:spPr>
          <a:xfrm>
            <a:off x="685800" y="1066800"/>
            <a:ext cx="8001000" cy="4876800"/>
          </a:xfrm>
        </p:spPr>
        <p:txBody>
          <a:bodyPr/>
          <a:lstStyle/>
          <a:p>
            <a:pPr marL="287338" indent="-287338">
              <a:buFont typeface="+mj-lt"/>
              <a:buAutoNum type="arabicPeriod"/>
            </a:pPr>
            <a:r>
              <a:rPr lang="en-US" sz="2000" dirty="0" smtClean="0">
                <a:latin typeface="+mn-lt"/>
              </a:rPr>
              <a:t>Property </a:t>
            </a:r>
            <a:r>
              <a:rPr lang="en-GB" sz="2000" dirty="0" smtClean="0">
                <a:latin typeface="+mn-lt"/>
              </a:rPr>
              <a:t>of the State, managed in the interests of the national community.</a:t>
            </a:r>
            <a:endParaRPr lang="en-US" sz="2000" dirty="0" smtClean="0">
              <a:latin typeface="+mn-lt"/>
            </a:endParaRPr>
          </a:p>
          <a:p>
            <a:pPr marL="287338" indent="-287338">
              <a:buFont typeface="+mj-lt"/>
              <a:buAutoNum type="arabicPeriod"/>
            </a:pPr>
            <a:r>
              <a:rPr lang="en-GB" sz="2000" dirty="0" smtClean="0">
                <a:latin typeface="+mn-lt"/>
              </a:rPr>
              <a:t>State can ask the users to pay </a:t>
            </a:r>
            <a:r>
              <a:rPr lang="en-GB" sz="2000" i="1" dirty="0" smtClean="0">
                <a:latin typeface="+mn-lt"/>
              </a:rPr>
              <a:t>spectrum usage fees</a:t>
            </a:r>
            <a:r>
              <a:rPr lang="en-GB" sz="2000" dirty="0" smtClean="0">
                <a:latin typeface="+mn-lt"/>
              </a:rPr>
              <a:t>.</a:t>
            </a:r>
            <a:endParaRPr lang="en-US" sz="2000" dirty="0" smtClean="0">
              <a:latin typeface="+mn-lt"/>
            </a:endParaRPr>
          </a:p>
          <a:p>
            <a:pPr marL="287338" indent="-287338">
              <a:buFont typeface="+mj-lt"/>
              <a:buAutoNum type="arabicPeriod"/>
            </a:pPr>
            <a:r>
              <a:rPr lang="en-GB" sz="2000" dirty="0" smtClean="0">
                <a:latin typeface="+mn-lt"/>
              </a:rPr>
              <a:t>Planning, management and monitoring require equipment &amp; investment, spectrum occupants also to pay </a:t>
            </a:r>
            <a:r>
              <a:rPr lang="en-GB" sz="2000" i="1" dirty="0" smtClean="0">
                <a:latin typeface="+mn-lt"/>
              </a:rPr>
              <a:t>administrative fees (service fees)</a:t>
            </a:r>
          </a:p>
          <a:p>
            <a:pPr marL="287338" indent="-287338">
              <a:buAutoNum type="arabicPeriod"/>
            </a:pPr>
            <a:r>
              <a:rPr lang="en-US" sz="2000" dirty="0" smtClean="0">
                <a:latin typeface="+mn-lt"/>
              </a:rPr>
              <a:t>The Law defines the rights and fees and who collects</a:t>
            </a:r>
          </a:p>
          <a:p>
            <a:pPr marL="287338" indent="-287338">
              <a:buFont typeface="+mj-lt"/>
              <a:buAutoNum type="arabicPeriod"/>
            </a:pPr>
            <a:r>
              <a:rPr lang="en-GB" sz="2000" dirty="0" smtClean="0">
                <a:latin typeface="+mn-lt"/>
              </a:rPr>
              <a:t>All spectrum fees must respect rules of transparency, objectivity, proportionality and non-discrimination (Be simple to read)</a:t>
            </a:r>
            <a:endParaRPr lang="en-US" sz="2000" dirty="0" smtClean="0">
              <a:latin typeface="+mn-lt"/>
            </a:endParaRPr>
          </a:p>
          <a:p>
            <a:pPr marL="287338" indent="-287338">
              <a:buFont typeface="+mj-lt"/>
              <a:buAutoNum type="arabicPeriod"/>
            </a:pPr>
            <a:r>
              <a:rPr lang="en-GB" sz="2000" dirty="0" smtClean="0">
                <a:latin typeface="+mn-lt"/>
              </a:rPr>
              <a:t>The rules must be stable over time with the necessary visibility. </a:t>
            </a:r>
            <a:endParaRPr lang="en-US" sz="2000" dirty="0" smtClean="0">
              <a:latin typeface="+mn-lt"/>
            </a:endParaRPr>
          </a:p>
          <a:p>
            <a:pPr marL="287338" indent="-287338">
              <a:buFont typeface="+mj-lt"/>
              <a:buAutoNum type="arabicPeriod"/>
            </a:pPr>
            <a:r>
              <a:rPr lang="en-GB" sz="2000" dirty="0" smtClean="0">
                <a:latin typeface="+mn-lt"/>
              </a:rPr>
              <a:t>In return for the fees, users enjoy protection under the relevant provisions of the regulations in force. By contrast, users on secondary basis (e.g. SRDs) are not protected and should therefore not be required to pay fees. </a:t>
            </a:r>
            <a:endParaRPr lang="en-US" sz="2000" dirty="0" smtClean="0">
              <a:latin typeface="+mn-lt"/>
            </a:endParaRPr>
          </a:p>
          <a:p>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principles</a:t>
            </a:r>
            <a:endParaRPr lang="en-US" dirty="0"/>
          </a:p>
        </p:txBody>
      </p:sp>
      <p:sp>
        <p:nvSpPr>
          <p:cNvPr id="3" name="Content Placeholder 2"/>
          <p:cNvSpPr>
            <a:spLocks noGrp="1"/>
          </p:cNvSpPr>
          <p:nvPr>
            <p:ph idx="1"/>
          </p:nvPr>
        </p:nvSpPr>
        <p:spPr>
          <a:xfrm>
            <a:off x="685800" y="1066800"/>
            <a:ext cx="8001000" cy="4876800"/>
          </a:xfrm>
        </p:spPr>
        <p:txBody>
          <a:bodyPr/>
          <a:lstStyle/>
          <a:p>
            <a:pPr marL="287338" indent="-287338">
              <a:buFont typeface="+mj-lt"/>
              <a:buAutoNum type="arabicPeriod"/>
            </a:pPr>
            <a:r>
              <a:rPr lang="en-GB" sz="2000" dirty="0" smtClean="0">
                <a:latin typeface="+mn-lt"/>
              </a:rPr>
              <a:t>Spectrum managers want Optimum spectrum occupancy and effective frequency utilization.</a:t>
            </a:r>
            <a:endParaRPr lang="en-US" sz="2000" dirty="0" smtClean="0">
              <a:latin typeface="+mn-lt"/>
            </a:endParaRPr>
          </a:p>
          <a:p>
            <a:pPr marL="287338" indent="-287338">
              <a:buFont typeface="+mj-lt"/>
              <a:buAutoNum type="arabicPeriod"/>
            </a:pPr>
            <a:r>
              <a:rPr lang="en-GB" sz="2000" dirty="0" smtClean="0">
                <a:latin typeface="+mn-lt"/>
              </a:rPr>
              <a:t>Reasons for the </a:t>
            </a:r>
            <a:r>
              <a:rPr lang="en-GB" sz="2000" i="1" dirty="0" smtClean="0">
                <a:latin typeface="+mn-lt"/>
              </a:rPr>
              <a:t>fees </a:t>
            </a:r>
            <a:r>
              <a:rPr lang="en-GB" sz="2000" dirty="0" smtClean="0">
                <a:latin typeface="+mn-lt"/>
              </a:rPr>
              <a:t>should be outlined. </a:t>
            </a:r>
          </a:p>
          <a:p>
            <a:pPr marL="287338" indent="-287338">
              <a:buFont typeface="+mj-lt"/>
              <a:buAutoNum type="arabicPeriod"/>
            </a:pPr>
            <a:r>
              <a:rPr lang="en-GB" sz="2000" dirty="0" smtClean="0">
                <a:latin typeface="+mn-lt"/>
              </a:rPr>
              <a:t>Enable achievement of the budgetary objective</a:t>
            </a:r>
          </a:p>
          <a:p>
            <a:pPr marL="287338" indent="-287338">
              <a:buFont typeface="+mj-lt"/>
              <a:buAutoNum type="arabicPeriod"/>
            </a:pPr>
            <a:r>
              <a:rPr lang="en-GB" sz="2000" dirty="0" smtClean="0">
                <a:latin typeface="+mn-lt"/>
              </a:rPr>
              <a:t>Not to clash with the economic objectives for national development and the development of new services</a:t>
            </a:r>
          </a:p>
          <a:p>
            <a:pPr marL="287338" indent="-287338">
              <a:buFont typeface="+mj-lt"/>
              <a:buAutoNum type="arabicPeriod"/>
            </a:pPr>
            <a:r>
              <a:rPr lang="en-GB" sz="2000" dirty="0" smtClean="0">
                <a:latin typeface="+mn-lt"/>
              </a:rPr>
              <a:t>Should systematically take account of inflation and the evolving status of the spectrum manager’s budget</a:t>
            </a:r>
          </a:p>
          <a:p>
            <a:pPr marL="287338" indent="-287338">
              <a:buFont typeface="+mj-lt"/>
              <a:buAutoNum type="arabicPeriod"/>
            </a:pPr>
            <a:r>
              <a:rPr lang="en-GB" sz="2000" dirty="0" smtClean="0">
                <a:latin typeface="+mn-lt"/>
              </a:rPr>
              <a:t>Constitute a tool for spectrum management</a:t>
            </a:r>
          </a:p>
          <a:p>
            <a:pPr marL="287338" indent="-287338">
              <a:buFont typeface="+mj-lt"/>
              <a:buAutoNum type="arabicPeriod"/>
            </a:pPr>
            <a:r>
              <a:rPr lang="en-GB" sz="2000" dirty="0" smtClean="0">
                <a:latin typeface="+mn-lt"/>
              </a:rPr>
              <a:t>Take account of all the benefits that occupants derive from the spectrum</a:t>
            </a:r>
          </a:p>
          <a:p>
            <a:pPr marL="287338" indent="-287338">
              <a:buFont typeface="+mj-lt"/>
              <a:buAutoNum type="arabicPeriod"/>
            </a:pPr>
            <a:r>
              <a:rPr lang="en-GB" sz="2000" dirty="0" smtClean="0">
                <a:latin typeface="+mn-lt"/>
              </a:rPr>
              <a:t>Should not disrupt the market</a:t>
            </a:r>
            <a:endParaRPr lang="en-US" sz="2000" dirty="0" smtClean="0">
              <a:latin typeface="+mn-lt"/>
            </a:endParaRPr>
          </a:p>
          <a:p>
            <a:pPr marL="287338" indent="-287338">
              <a:buFont typeface="+mj-lt"/>
              <a:buAutoNum type="arabicPeriod"/>
            </a:pPr>
            <a:endParaRPr lang="en-US" sz="2000" dirty="0" smtClean="0">
              <a:latin typeface="+mn-lt"/>
            </a:endParaRPr>
          </a:p>
          <a:p>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Reality principles</a:t>
            </a:r>
            <a:endParaRPr lang="en-US" dirty="0"/>
          </a:p>
        </p:txBody>
      </p:sp>
      <p:sp>
        <p:nvSpPr>
          <p:cNvPr id="3" name="Content Placeholder 2"/>
          <p:cNvSpPr>
            <a:spLocks noGrp="1"/>
          </p:cNvSpPr>
          <p:nvPr>
            <p:ph idx="1"/>
          </p:nvPr>
        </p:nvSpPr>
        <p:spPr>
          <a:xfrm>
            <a:off x="685800" y="1066800"/>
            <a:ext cx="8001000" cy="4876800"/>
          </a:xfrm>
        </p:spPr>
        <p:txBody>
          <a:bodyPr/>
          <a:lstStyle/>
          <a:p>
            <a:pPr marL="287338" indent="-287338">
              <a:buFont typeface="+mj-lt"/>
              <a:buAutoNum type="arabicPeriod"/>
            </a:pPr>
            <a:r>
              <a:rPr lang="en-GB" sz="2000" dirty="0" smtClean="0">
                <a:latin typeface="+mn-lt"/>
              </a:rPr>
              <a:t>Fees should not be introduced for collective use of spectrum (license exempt)</a:t>
            </a:r>
          </a:p>
          <a:p>
            <a:pPr marL="287338" indent="-287338">
              <a:buFont typeface="+mj-lt"/>
              <a:buAutoNum type="arabicPeriod"/>
            </a:pPr>
            <a:r>
              <a:rPr lang="en-GB" sz="2000" dirty="0" smtClean="0">
                <a:latin typeface="+mn-lt"/>
              </a:rPr>
              <a:t>Choice of parameters to be used for fee calculation, should be easy to verify for values to be declared by the users (e.g. height of a station antenna or number of mobile stations in a private network).</a:t>
            </a:r>
          </a:p>
          <a:p>
            <a:pPr marL="287338" indent="-287338">
              <a:buFont typeface="+mj-lt"/>
              <a:buAutoNum type="arabicPeriod"/>
            </a:pPr>
            <a:r>
              <a:rPr lang="en-GB" sz="2000" dirty="0" smtClean="0">
                <a:latin typeface="+mn-lt"/>
              </a:rPr>
              <a:t>Fee system should be based on a consensus among all the players through public consultation</a:t>
            </a:r>
          </a:p>
          <a:p>
            <a:pPr marL="287338" indent="-287338">
              <a:buFont typeface="+mj-lt"/>
              <a:buAutoNum type="arabicPeriod"/>
            </a:pPr>
            <a:r>
              <a:rPr lang="en-GB" sz="2000" dirty="0" smtClean="0">
                <a:latin typeface="+mn-lt"/>
              </a:rPr>
              <a:t>Checks on collection and penalties be clearly defined</a:t>
            </a:r>
          </a:p>
          <a:p>
            <a:pPr marL="287338" indent="-287338">
              <a:buFont typeface="+mj-lt"/>
              <a:buAutoNum type="arabicPeriod"/>
            </a:pPr>
            <a:r>
              <a:rPr lang="en-GB" sz="2000" dirty="0" smtClean="0">
                <a:latin typeface="+mn-lt"/>
              </a:rPr>
              <a:t>Regulatory impact assessment be used for evaluating the results of the fees system in terms of benefits accrued.</a:t>
            </a:r>
          </a:p>
          <a:p>
            <a:pPr marL="287338" indent="-287338">
              <a:buFont typeface="+mj-lt"/>
              <a:buAutoNum type="arabicPeriod"/>
            </a:pPr>
            <a:endParaRPr lang="en-US" sz="2000" dirty="0" smtClean="0">
              <a:latin typeface="+mn-lt"/>
            </a:endParaRPr>
          </a:p>
          <a:p>
            <a:pPr marL="287338" indent="-287338">
              <a:buFont typeface="+mj-lt"/>
              <a:buAutoNum type="arabicPeriod"/>
            </a:pPr>
            <a:endParaRPr lang="en-US" sz="2000" dirty="0" smtClean="0">
              <a:latin typeface="+mn-lt"/>
            </a:endParaRPr>
          </a:p>
          <a:p>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Economics: A sovereign right</a:t>
            </a:r>
            <a:endParaRPr lang="en-US" dirty="0"/>
          </a:p>
        </p:txBody>
      </p:sp>
      <p:sp>
        <p:nvSpPr>
          <p:cNvPr id="3" name="Content Placeholder 2"/>
          <p:cNvSpPr>
            <a:spLocks noGrp="1"/>
          </p:cNvSpPr>
          <p:nvPr>
            <p:ph idx="1"/>
          </p:nvPr>
        </p:nvSpPr>
        <p:spPr>
          <a:xfrm>
            <a:off x="685800" y="990600"/>
            <a:ext cx="8001000" cy="5334000"/>
          </a:xfrm>
        </p:spPr>
        <p:txBody>
          <a:bodyPr/>
          <a:lstStyle/>
          <a:p>
            <a:pPr marL="457200" indent="-457200">
              <a:lnSpc>
                <a:spcPct val="90000"/>
              </a:lnSpc>
            </a:pPr>
            <a:r>
              <a:rPr lang="en-US" sz="2000" b="1" dirty="0" smtClean="0">
                <a:solidFill>
                  <a:schemeClr val="accent1">
                    <a:lumMod val="75000"/>
                  </a:schemeClr>
                </a:solidFill>
                <a:latin typeface="+mn-lt"/>
              </a:rPr>
              <a:t>CS 195, 196 and RR Preamble 0.2 and 0.3</a:t>
            </a:r>
          </a:p>
          <a:p>
            <a:pPr marL="457200" indent="-457200">
              <a:lnSpc>
                <a:spcPct val="90000"/>
              </a:lnSpc>
            </a:pPr>
            <a:r>
              <a:rPr lang="en-US" sz="2000" dirty="0" smtClean="0">
                <a:solidFill>
                  <a:srgbClr val="000000"/>
                </a:solidFill>
                <a:latin typeface="+mn-lt"/>
              </a:rPr>
              <a:t> “Members shall endeavour to limit the number of frequencies and the spectrum used to the minimum essential ………”</a:t>
            </a:r>
          </a:p>
          <a:p>
            <a:pPr marL="457200" indent="-457200">
              <a:lnSpc>
                <a:spcPct val="90000"/>
              </a:lnSpc>
            </a:pPr>
            <a:r>
              <a:rPr lang="en-US" sz="2000" dirty="0" smtClean="0">
                <a:solidFill>
                  <a:srgbClr val="000000"/>
                </a:solidFill>
                <a:latin typeface="+mn-lt"/>
              </a:rPr>
              <a:t> “…….. Radio frequencies ….. Are limited natural resources and they must be used rationally, efficiently and economically, in ………”</a:t>
            </a:r>
          </a:p>
          <a:p>
            <a:pPr marL="457200" indent="-457200">
              <a:lnSpc>
                <a:spcPct val="90000"/>
              </a:lnSpc>
              <a:spcBef>
                <a:spcPts val="1200"/>
              </a:spcBef>
            </a:pPr>
            <a:r>
              <a:rPr lang="en-US" sz="2000" b="1" dirty="0" smtClean="0">
                <a:solidFill>
                  <a:schemeClr val="accent1">
                    <a:lumMod val="75000"/>
                  </a:schemeClr>
                </a:solidFill>
                <a:latin typeface="+mn-lt"/>
              </a:rPr>
              <a:t>ITU Conventions:</a:t>
            </a:r>
          </a:p>
          <a:p>
            <a:pPr marL="457200" indent="-457200">
              <a:lnSpc>
                <a:spcPct val="90000"/>
              </a:lnSpc>
              <a:buFont typeface="Arial" pitchFamily="34" charset="0"/>
              <a:buChar char="•"/>
            </a:pPr>
            <a:r>
              <a:rPr lang="en-US" sz="2000" dirty="0" smtClean="0">
                <a:solidFill>
                  <a:srgbClr val="000000"/>
                </a:solidFill>
                <a:latin typeface="+mn-lt"/>
              </a:rPr>
              <a:t>Article 11 deals with ITU-R Study Groups. </a:t>
            </a:r>
          </a:p>
          <a:p>
            <a:pPr marL="457200" indent="-457200">
              <a:lnSpc>
                <a:spcPct val="90000"/>
              </a:lnSpc>
              <a:buFont typeface="Arial" pitchFamily="34" charset="0"/>
              <a:buChar char="•"/>
            </a:pPr>
            <a:r>
              <a:rPr lang="en-US" sz="2000" dirty="0" smtClean="0">
                <a:solidFill>
                  <a:srgbClr val="000000"/>
                </a:solidFill>
                <a:latin typeface="+mn-lt"/>
              </a:rPr>
              <a:t>CV 155 “ These studies shall not generally address economic questions, but when they involve comparing technical or operating alternatives, economic factors may be taken into consideration”</a:t>
            </a:r>
          </a:p>
          <a:p>
            <a:pPr marL="457200" indent="-457200">
              <a:lnSpc>
                <a:spcPct val="90000"/>
              </a:lnSpc>
              <a:buFont typeface="Arial" pitchFamily="34" charset="0"/>
              <a:buChar char="•"/>
            </a:pPr>
            <a:r>
              <a:rPr lang="en-US" sz="2000" dirty="0" smtClean="0">
                <a:solidFill>
                  <a:srgbClr val="000000"/>
                </a:solidFill>
                <a:latin typeface="+mn-lt"/>
              </a:rPr>
              <a:t>Article 17 deals with ITU-D Study Groups. </a:t>
            </a:r>
          </a:p>
          <a:p>
            <a:pPr marL="457200" indent="-457200">
              <a:lnSpc>
                <a:spcPct val="90000"/>
              </a:lnSpc>
              <a:buFont typeface="Arial" pitchFamily="34" charset="0"/>
              <a:buChar char="•"/>
            </a:pPr>
            <a:r>
              <a:rPr lang="en-US" sz="2000" dirty="0" smtClean="0">
                <a:solidFill>
                  <a:srgbClr val="000000"/>
                </a:solidFill>
                <a:latin typeface="+mn-lt"/>
              </a:rPr>
              <a:t>CV 214 “… shall deal with specific telecommunication questions of general interest to developing countries enumerated in No. 211 …….”</a:t>
            </a:r>
          </a:p>
          <a:p>
            <a:pPr marL="457200" indent="-457200">
              <a:lnSpc>
                <a:spcPct val="90000"/>
              </a:lnSpc>
              <a:buFont typeface="Arial" pitchFamily="34" charset="0"/>
              <a:buChar char="•"/>
            </a:pPr>
            <a:r>
              <a:rPr lang="en-US" sz="2000" dirty="0" smtClean="0">
                <a:solidFill>
                  <a:srgbClr val="000000"/>
                </a:solidFill>
                <a:latin typeface="+mn-lt"/>
              </a:rPr>
              <a:t>CV 211 (WTDC) “…… They shall serve as a forum for the study of policy, organizational, operational, regulatory, technical, and financial questions, ………..”</a:t>
            </a:r>
          </a:p>
          <a:p>
            <a:pPr marL="457200" indent="-457200">
              <a:lnSpc>
                <a:spcPct val="90000"/>
              </a:lnSpc>
            </a:pPr>
            <a:endParaRPr lang="ru-RU" sz="2000" dirty="0" smtClean="0">
              <a:solidFill>
                <a:srgbClr val="000000"/>
              </a:solidFill>
              <a:latin typeface="+mn-lt"/>
            </a:endParaRPr>
          </a:p>
          <a:p>
            <a:endParaRPr lang="en-US"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Spectrum </a:t>
            </a:r>
            <a:r>
              <a:rPr lang="en-US" dirty="0" smtClean="0"/>
              <a:t>economics studies at ITU: History</a:t>
            </a:r>
            <a:endParaRPr lang="en-US" dirty="0"/>
          </a:p>
        </p:txBody>
      </p:sp>
      <p:sp>
        <p:nvSpPr>
          <p:cNvPr id="3" name="Content Placeholder 2"/>
          <p:cNvSpPr>
            <a:spLocks noGrp="1"/>
          </p:cNvSpPr>
          <p:nvPr>
            <p:ph idx="1"/>
          </p:nvPr>
        </p:nvSpPr>
        <p:spPr>
          <a:xfrm>
            <a:off x="685800" y="990600"/>
            <a:ext cx="8001000" cy="5105400"/>
          </a:xfrm>
        </p:spPr>
        <p:txBody>
          <a:bodyPr/>
          <a:lstStyle/>
          <a:p>
            <a:pPr marL="457200" indent="-457200">
              <a:lnSpc>
                <a:spcPct val="90000"/>
              </a:lnSpc>
              <a:buFont typeface="Arial" pitchFamily="34" charset="0"/>
              <a:buChar char="•"/>
            </a:pPr>
            <a:r>
              <a:rPr lang="en-US" sz="2000" dirty="0" smtClean="0">
                <a:solidFill>
                  <a:srgbClr val="000000"/>
                </a:solidFill>
                <a:latin typeface="+mn-lt"/>
              </a:rPr>
              <a:t>In early 1990s computer systems became popular and spectrum management records were transferred on automated systems.</a:t>
            </a:r>
            <a:r>
              <a:rPr lang="ru-RU" sz="2000" dirty="0" smtClean="0">
                <a:latin typeface="+mn-lt"/>
              </a:rPr>
              <a:t> </a:t>
            </a:r>
            <a:endParaRPr lang="en-US" sz="2000" dirty="0" smtClean="0">
              <a:latin typeface="+mn-lt"/>
            </a:endParaRPr>
          </a:p>
          <a:p>
            <a:pPr marL="457200" indent="-457200">
              <a:lnSpc>
                <a:spcPct val="90000"/>
              </a:lnSpc>
              <a:buFont typeface="Arial" pitchFamily="34" charset="0"/>
              <a:buChar char="•"/>
            </a:pPr>
            <a:r>
              <a:rPr lang="en-US" sz="2000" dirty="0" smtClean="0">
                <a:latin typeface="+mn-lt"/>
              </a:rPr>
              <a:t>In 1995 the Spectrum Management Handbook was issued. </a:t>
            </a:r>
          </a:p>
          <a:p>
            <a:pPr marL="457200" indent="-457200">
              <a:lnSpc>
                <a:spcPct val="90000"/>
              </a:lnSpc>
              <a:buFont typeface="Arial" pitchFamily="34" charset="0"/>
              <a:buChar char="•"/>
            </a:pPr>
            <a:r>
              <a:rPr lang="en-GB" sz="2000" dirty="0" smtClean="0">
                <a:latin typeface="+mn-lt"/>
              </a:rPr>
              <a:t>The 1995 Radio Assembly recommended that ITU-R SG1 study on an urgent basis “Economic Approaches to National Spectrum Management” and accelerate the development of a report. </a:t>
            </a:r>
          </a:p>
          <a:p>
            <a:pPr marL="457200" indent="-457200">
              <a:lnSpc>
                <a:spcPct val="90000"/>
              </a:lnSpc>
              <a:buFont typeface="Arial" pitchFamily="34" charset="0"/>
              <a:buChar char="•"/>
            </a:pPr>
            <a:r>
              <a:rPr lang="en-GB" sz="2000" dirty="0" smtClean="0">
                <a:latin typeface="+mn-lt"/>
              </a:rPr>
              <a:t>ITU-R Report SM.2012-1 was issued (1997)</a:t>
            </a:r>
          </a:p>
          <a:p>
            <a:pPr marL="457200" indent="-457200">
              <a:lnSpc>
                <a:spcPct val="90000"/>
              </a:lnSpc>
              <a:buFont typeface="Arial" pitchFamily="34" charset="0"/>
              <a:buChar char="•"/>
            </a:pPr>
            <a:r>
              <a:rPr lang="en-GB" sz="2000" dirty="0" smtClean="0">
                <a:latin typeface="+mn-lt"/>
              </a:rPr>
              <a:t>The main purpose of the report is to describe to developing countries </a:t>
            </a:r>
            <a:r>
              <a:rPr lang="en-GB" sz="2000" b="1" dirty="0" smtClean="0">
                <a:solidFill>
                  <a:schemeClr val="accent1">
                    <a:lumMod val="75000"/>
                  </a:schemeClr>
                </a:solidFill>
                <a:latin typeface="+mn-lt"/>
              </a:rPr>
              <a:t>methods of obtaining adequate financial resources </a:t>
            </a:r>
            <a:r>
              <a:rPr lang="en-GB" sz="2000" dirty="0" smtClean="0">
                <a:latin typeface="+mn-lt"/>
              </a:rPr>
              <a:t>to implement an effective national spectrum management system. The development of this report was primarily for the ITU-D sector and was accomplished in cooperation with ITU-D members.</a:t>
            </a:r>
          </a:p>
          <a:p>
            <a:pPr marL="457200" indent="-457200">
              <a:lnSpc>
                <a:spcPct val="90000"/>
              </a:lnSpc>
              <a:buFont typeface="Arial" pitchFamily="34" charset="0"/>
              <a:buChar char="•"/>
            </a:pPr>
            <a:r>
              <a:rPr lang="en-GB" sz="2000" dirty="0" smtClean="0">
                <a:latin typeface="+mn-lt"/>
              </a:rPr>
              <a:t>WTDC-98 adopted Resolution 9: “Review of national spectrum management and use of the spectrum”. In 1999 a joint ITU‑R/ITU‑D group was established</a:t>
            </a:r>
          </a:p>
          <a:p>
            <a:pPr marL="457200" indent="-457200">
              <a:lnSpc>
                <a:spcPct val="90000"/>
              </a:lnSpc>
              <a:buFont typeface="Arial" pitchFamily="34" charset="0"/>
              <a:buChar char="•"/>
            </a:pPr>
            <a:r>
              <a:rPr lang="en-GB" sz="2000" dirty="0" smtClean="0">
                <a:latin typeface="+mn-lt"/>
              </a:rPr>
              <a:t>WTDC-02 revised </a:t>
            </a:r>
            <a:r>
              <a:rPr lang="en-GB" sz="2000" dirty="0" smtClean="0">
                <a:latin typeface="+mn-lt"/>
                <a:hlinkClick r:id="rId3"/>
              </a:rPr>
              <a:t>Res 9</a:t>
            </a:r>
            <a:r>
              <a:rPr lang="en-GB" sz="2000" dirty="0" smtClean="0">
                <a:latin typeface="+mn-lt"/>
              </a:rPr>
              <a:t> and included in the scope of the Joint Group, a report in answer to Question 21/2 "Calculation of frequency fees"</a:t>
            </a:r>
            <a:endParaRPr lang="en-US" sz="2000" dirty="0" smtClean="0">
              <a:latin typeface="+mn-lt"/>
            </a:endParaRPr>
          </a:p>
          <a:p>
            <a:pPr marL="457200" indent="-457200">
              <a:lnSpc>
                <a:spcPct val="90000"/>
              </a:lnSpc>
              <a:buFont typeface="+mj-lt"/>
              <a:buAutoNum type="arabicPeriod"/>
            </a:pPr>
            <a:endParaRPr lang="ru-RU" sz="2000" dirty="0" smtClean="0">
              <a:solidFill>
                <a:srgbClr val="000000"/>
              </a:solidFill>
              <a:latin typeface="+mn-lt"/>
            </a:endParaRPr>
          </a:p>
          <a:p>
            <a:endParaRPr lang="en-US"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Spectrum </a:t>
            </a:r>
            <a:r>
              <a:rPr lang="en-US" dirty="0" smtClean="0"/>
              <a:t>economics studies at ITU: Res 9</a:t>
            </a:r>
            <a:endParaRPr lang="en-US" dirty="0"/>
          </a:p>
        </p:txBody>
      </p:sp>
      <p:sp>
        <p:nvSpPr>
          <p:cNvPr id="3" name="Content Placeholder 2"/>
          <p:cNvSpPr>
            <a:spLocks noGrp="1"/>
          </p:cNvSpPr>
          <p:nvPr>
            <p:ph idx="1"/>
          </p:nvPr>
        </p:nvSpPr>
        <p:spPr>
          <a:xfrm>
            <a:off x="685800" y="990600"/>
            <a:ext cx="8001000" cy="5105400"/>
          </a:xfrm>
        </p:spPr>
        <p:txBody>
          <a:bodyPr/>
          <a:lstStyle/>
          <a:p>
            <a:pPr marL="457200" indent="-457200">
              <a:lnSpc>
                <a:spcPct val="90000"/>
              </a:lnSpc>
              <a:buFont typeface="Arial" pitchFamily="34" charset="0"/>
              <a:buChar char="•"/>
            </a:pPr>
            <a:r>
              <a:rPr lang="en-GB" sz="2000" dirty="0" smtClean="0">
                <a:latin typeface="+mn-lt"/>
              </a:rPr>
              <a:t>Report on Res 9 was presented to WTDC-06. </a:t>
            </a:r>
          </a:p>
          <a:p>
            <a:pPr marL="457200" indent="-457200">
              <a:lnSpc>
                <a:spcPct val="90000"/>
              </a:lnSpc>
              <a:buFont typeface="Arial" pitchFamily="34" charset="0"/>
              <a:buChar char="•"/>
            </a:pPr>
            <a:r>
              <a:rPr lang="en-GB" sz="2000" dirty="0" smtClean="0">
                <a:latin typeface="+mn-lt"/>
              </a:rPr>
              <a:t>WTDC‑06 requested the Joint Group to continue the development of the "Spectrum Fees" database and provide additional guidelines and case studies, based on practical experiences of administrations in the field of spectrum fees.</a:t>
            </a:r>
          </a:p>
          <a:p>
            <a:pPr marL="461963" indent="-461963">
              <a:buFont typeface="Arial" pitchFamily="34" charset="0"/>
              <a:buChar char="•"/>
            </a:pPr>
            <a:r>
              <a:rPr lang="en-GB" sz="2000" dirty="0" smtClean="0">
                <a:latin typeface="+mn-lt"/>
              </a:rPr>
              <a:t>In 2007, Administrative Circular CA/167 was circulated with a 3 part questionnaire. </a:t>
            </a:r>
          </a:p>
          <a:p>
            <a:pPr marL="461963" indent="-461963">
              <a:buFont typeface="Arial" pitchFamily="34" charset="0"/>
              <a:buChar char="•"/>
            </a:pPr>
            <a:r>
              <a:rPr lang="en-GB" sz="2000" dirty="0" smtClean="0">
                <a:latin typeface="+mn-lt"/>
              </a:rPr>
              <a:t>Part III of the questionnaire deals with the "calculation of spectrum fees“ containing questions on national methods for calculating fees for spectrum use</a:t>
            </a:r>
          </a:p>
          <a:p>
            <a:pPr marL="461963" indent="-461963">
              <a:buFont typeface="Arial" pitchFamily="34" charset="0"/>
              <a:buChar char="•"/>
            </a:pPr>
            <a:r>
              <a:rPr lang="en-GB" sz="2000" dirty="0" smtClean="0">
                <a:latin typeface="+mn-lt"/>
              </a:rPr>
              <a:t>Electronic format of a document structure bringing together the calculation formulas and frequency fee amounts applied by different countries for different radiocommunication usages in the various frequency bands concerned. </a:t>
            </a:r>
          </a:p>
          <a:p>
            <a:pPr marL="461963" indent="-461963">
              <a:buFont typeface="Arial" pitchFamily="34" charset="0"/>
              <a:buChar char="•"/>
            </a:pPr>
            <a:r>
              <a:rPr lang="en-GB" sz="2000" dirty="0" smtClean="0">
                <a:latin typeface="+mn-lt"/>
                <a:hlinkClick r:id="rId3"/>
              </a:rPr>
              <a:t>Report on Res 9 </a:t>
            </a:r>
            <a:r>
              <a:rPr lang="en-GB" sz="2000" dirty="0" smtClean="0">
                <a:latin typeface="+mn-lt"/>
              </a:rPr>
              <a:t>was presented to WTDC-10.</a:t>
            </a:r>
          </a:p>
          <a:p>
            <a:pPr marL="461963" indent="-461963">
              <a:buFont typeface="Arial" pitchFamily="34" charset="0"/>
              <a:buChar char="•"/>
            </a:pPr>
            <a:r>
              <a:rPr lang="en-GB" sz="2000" dirty="0" smtClean="0">
                <a:latin typeface="+mn-lt"/>
                <a:hlinkClick r:id="rId3"/>
              </a:rPr>
              <a:t>Draft mandate </a:t>
            </a:r>
            <a:r>
              <a:rPr lang="en-GB" sz="2000" dirty="0" smtClean="0">
                <a:latin typeface="+mn-lt"/>
              </a:rPr>
              <a:t>for study period 2010-14 also submitted to WTDC-10</a:t>
            </a:r>
            <a:endParaRPr lang="ru-RU" sz="2000" dirty="0" smtClean="0">
              <a:solidFill>
                <a:srgbClr val="000000"/>
              </a:solidFill>
              <a:latin typeface="+mn-lt"/>
            </a:endParaRPr>
          </a:p>
          <a:p>
            <a:endParaRPr lang="en-US"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 9 Guidelines</a:t>
            </a:r>
            <a:endParaRPr lang="en-US" dirty="0"/>
          </a:p>
        </p:txBody>
      </p:sp>
      <p:sp>
        <p:nvSpPr>
          <p:cNvPr id="3" name="Content Placeholder 2"/>
          <p:cNvSpPr>
            <a:spLocks noGrp="1"/>
          </p:cNvSpPr>
          <p:nvPr>
            <p:ph idx="1"/>
          </p:nvPr>
        </p:nvSpPr>
        <p:spPr>
          <a:xfrm>
            <a:off x="685800" y="1828800"/>
            <a:ext cx="6096000" cy="4038600"/>
          </a:xfrm>
        </p:spPr>
        <p:txBody>
          <a:bodyPr/>
          <a:lstStyle/>
          <a:p>
            <a:pPr marL="457200" indent="-457200">
              <a:lnSpc>
                <a:spcPct val="90000"/>
              </a:lnSpc>
              <a:buFont typeface="Arial" pitchFamily="34" charset="0"/>
              <a:buChar char="•"/>
            </a:pPr>
            <a:r>
              <a:rPr lang="en-GB" sz="2000" dirty="0" smtClean="0">
                <a:latin typeface="+mn-lt"/>
              </a:rPr>
              <a:t>Guidelines are other than the report on Res 9</a:t>
            </a:r>
          </a:p>
          <a:p>
            <a:pPr marL="457200" indent="-457200">
              <a:lnSpc>
                <a:spcPct val="90000"/>
              </a:lnSpc>
              <a:buFont typeface="Arial" pitchFamily="34" charset="0"/>
              <a:buChar char="•"/>
            </a:pPr>
            <a:r>
              <a:rPr lang="en-GB" sz="2000" b="1" dirty="0" smtClean="0">
                <a:solidFill>
                  <a:schemeClr val="accent1">
                    <a:lumMod val="75000"/>
                  </a:schemeClr>
                </a:solidFill>
                <a:latin typeface="+mn-lt"/>
              </a:rPr>
              <a:t>Contents of the report</a:t>
            </a:r>
          </a:p>
          <a:p>
            <a:pPr marL="1257300" lvl="2" indent="-457200">
              <a:lnSpc>
                <a:spcPct val="90000"/>
              </a:lnSpc>
              <a:buFont typeface="Arial" pitchFamily="34" charset="0"/>
              <a:buChar char="•"/>
            </a:pPr>
            <a:r>
              <a:rPr lang="en-GB" sz="2000" dirty="0" smtClean="0"/>
              <a:t>Basic principles (Legal, economic, reality)</a:t>
            </a:r>
          </a:p>
          <a:p>
            <a:pPr marL="1257300" lvl="2" indent="-457200">
              <a:lnSpc>
                <a:spcPct val="90000"/>
              </a:lnSpc>
              <a:buFont typeface="Arial" pitchFamily="34" charset="0"/>
              <a:buChar char="•"/>
            </a:pPr>
            <a:r>
              <a:rPr lang="en-US" sz="2000" dirty="0" smtClean="0"/>
              <a:t>Guidelines for the establishment of administrative fees</a:t>
            </a:r>
          </a:p>
          <a:p>
            <a:pPr marL="1257300" lvl="2" indent="-457200">
              <a:lnSpc>
                <a:spcPct val="90000"/>
              </a:lnSpc>
              <a:buFont typeface="Arial" pitchFamily="34" charset="0"/>
              <a:buChar char="•"/>
            </a:pPr>
            <a:r>
              <a:rPr lang="en-US" sz="2000" dirty="0" smtClean="0"/>
              <a:t>Guidelines for the establishment of spectrum fees</a:t>
            </a:r>
          </a:p>
          <a:p>
            <a:pPr marL="1257300" lvl="2" indent="-457200">
              <a:lnSpc>
                <a:spcPct val="90000"/>
              </a:lnSpc>
              <a:buFont typeface="Arial" pitchFamily="34" charset="0"/>
              <a:buChar char="•"/>
            </a:pPr>
            <a:r>
              <a:rPr lang="en-US" sz="2000" dirty="0" smtClean="0"/>
              <a:t>Recommendations for international comparison of the fees applied</a:t>
            </a:r>
          </a:p>
          <a:p>
            <a:pPr marL="1257300" lvl="2" indent="-457200">
              <a:lnSpc>
                <a:spcPct val="90000"/>
              </a:lnSpc>
              <a:buFont typeface="Arial" pitchFamily="34" charset="0"/>
              <a:buChar char="•"/>
            </a:pPr>
            <a:r>
              <a:rPr lang="en-US" sz="2000" dirty="0" smtClean="0"/>
              <a:t>Outline of recommended fee system</a:t>
            </a:r>
          </a:p>
          <a:p>
            <a:pPr marL="1257300" lvl="2" indent="-457200">
              <a:lnSpc>
                <a:spcPct val="90000"/>
              </a:lnSpc>
              <a:buFont typeface="Arial" pitchFamily="34" charset="0"/>
              <a:buChar char="•"/>
            </a:pPr>
            <a:r>
              <a:rPr lang="en-US" sz="2000" dirty="0" smtClean="0"/>
              <a:t>Examples of fees applied by administrations (France, UAE, Switzerland, Côte d’Ivoire)</a:t>
            </a:r>
            <a:endParaRPr lang="en-GB" sz="2000" dirty="0" smtClean="0">
              <a:latin typeface="+mn-lt"/>
            </a:endParaRPr>
          </a:p>
          <a:p>
            <a:pPr marL="457200" indent="-457200">
              <a:lnSpc>
                <a:spcPct val="90000"/>
              </a:lnSpc>
              <a:buFont typeface="Arial" pitchFamily="34" charset="0"/>
              <a:buChar char="•"/>
            </a:pPr>
            <a:endParaRPr lang="en-GB" sz="2000" dirty="0" smtClean="0">
              <a:latin typeface="+mn-lt"/>
            </a:endParaRPr>
          </a:p>
          <a:p>
            <a:pPr marL="457200" indent="-457200">
              <a:lnSpc>
                <a:spcPct val="90000"/>
              </a:lnSpc>
              <a:buFont typeface="Arial" pitchFamily="34" charset="0"/>
              <a:buChar char="•"/>
            </a:pPr>
            <a:endParaRPr lang="en-GB" sz="2000" dirty="0" smtClean="0">
              <a:latin typeface="+mn-lt"/>
            </a:endParaRPr>
          </a:p>
          <a:p>
            <a:endParaRPr lang="en-US"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16</a:t>
            </a:fld>
            <a:endParaRPr lang="en-US" dirty="0"/>
          </a:p>
        </p:txBody>
      </p:sp>
      <p:pic>
        <p:nvPicPr>
          <p:cNvPr id="117762" name="Picture 2"/>
          <p:cNvPicPr>
            <a:picLocks noChangeAspect="1" noChangeArrowheads="1"/>
          </p:cNvPicPr>
          <p:nvPr/>
        </p:nvPicPr>
        <p:blipFill>
          <a:blip r:embed="rId3" cstate="print"/>
          <a:srcRect/>
          <a:stretch>
            <a:fillRect/>
          </a:stretch>
        </p:blipFill>
        <p:spPr bwMode="auto">
          <a:xfrm>
            <a:off x="6553200" y="1828800"/>
            <a:ext cx="2270471" cy="3200399"/>
          </a:xfrm>
          <a:prstGeom prst="rect">
            <a:avLst/>
          </a:prstGeom>
          <a:noFill/>
          <a:ln w="9525">
            <a:noFill/>
            <a:miter lim="800000"/>
            <a:headEnd/>
            <a:tailEnd/>
          </a:ln>
        </p:spPr>
      </p:pic>
      <p:sp>
        <p:nvSpPr>
          <p:cNvPr id="6" name="Content Placeholder 2"/>
          <p:cNvSpPr txBox="1">
            <a:spLocks/>
          </p:cNvSpPr>
          <p:nvPr/>
        </p:nvSpPr>
        <p:spPr bwMode="auto">
          <a:xfrm>
            <a:off x="685800" y="990600"/>
            <a:ext cx="81534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algn="l" defTabSz="914400" rtl="0" eaLnBrk="0" fontAlgn="base" latinLnBrk="0" hangingPunct="0">
              <a:lnSpc>
                <a:spcPct val="9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dirty="0" smtClean="0">
                <a:ln>
                  <a:noFill/>
                </a:ln>
                <a:solidFill>
                  <a:schemeClr val="tx1"/>
                </a:solidFill>
                <a:effectLst/>
                <a:uLnTx/>
                <a:uFillTx/>
                <a:latin typeface="+mn-lt"/>
                <a:ea typeface="+mn-ea"/>
                <a:cs typeface="Arial" pitchFamily="34" charset="0"/>
              </a:rPr>
              <a:t>BDT has published “</a:t>
            </a:r>
            <a:r>
              <a:rPr kumimoji="0" lang="en-GB" sz="2000" b="0" i="0" u="none" strike="noStrike" kern="1200" cap="none" spc="0" normalizeH="0" baseline="0" noProof="0" dirty="0" smtClean="0">
                <a:ln>
                  <a:noFill/>
                </a:ln>
                <a:solidFill>
                  <a:schemeClr val="tx1"/>
                </a:solidFill>
                <a:effectLst/>
                <a:uLnTx/>
                <a:uFillTx/>
                <a:latin typeface="+mn-lt"/>
                <a:ea typeface="+mn-ea"/>
                <a:cs typeface="Arial" pitchFamily="34" charset="0"/>
                <a:hlinkClick r:id="rId4"/>
              </a:rPr>
              <a:t>Guidelines for the establishment of a coherent system of radio-frequency usage fees</a:t>
            </a:r>
            <a:r>
              <a:rPr kumimoji="0" lang="en-GB" sz="2000" b="0" i="0" u="none" strike="noStrike" kern="1200" cap="none" spc="0" normalizeH="0" baseline="0" noProof="0" dirty="0" smtClean="0">
                <a:ln>
                  <a:noFill/>
                </a:ln>
                <a:solidFill>
                  <a:schemeClr val="tx1"/>
                </a:solidFill>
                <a:effectLst/>
                <a:uLnTx/>
                <a:uFillTx/>
                <a:latin typeface="+mn-lt"/>
                <a:ea typeface="+mn-ea"/>
                <a:cs typeface="Arial" pitchFamily="34" charset="0"/>
              </a:rPr>
              <a:t>” based on the work undertaken during the study period 2006-10</a:t>
            </a:r>
          </a:p>
          <a:p>
            <a:pPr marL="457200" marR="0" lvl="0" indent="-457200" algn="l" defTabSz="914400" rtl="0" eaLnBrk="0" fontAlgn="base" latinLnBrk="0" hangingPunct="0">
              <a:lnSpc>
                <a:spcPct val="90000"/>
              </a:lnSpc>
              <a:spcBef>
                <a:spcPct val="20000"/>
              </a:spcBef>
              <a:spcAft>
                <a:spcPct val="0"/>
              </a:spcAft>
              <a:buClrTx/>
              <a:buSzTx/>
              <a:buFont typeface="Arial" pitchFamily="34" charset="0"/>
              <a:buChar char="•"/>
              <a:tabLst/>
              <a:defRPr/>
            </a:pPr>
            <a:endParaRPr kumimoji="0" lang="en-GB"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 9: Spectrum Fees Database</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17</a:t>
            </a:fld>
            <a:endParaRPr lang="en-US" dirty="0"/>
          </a:p>
        </p:txBody>
      </p:sp>
      <p:pic>
        <p:nvPicPr>
          <p:cNvPr id="118786" name="Picture 2"/>
          <p:cNvPicPr>
            <a:picLocks noChangeAspect="1" noChangeArrowheads="1"/>
          </p:cNvPicPr>
          <p:nvPr/>
        </p:nvPicPr>
        <p:blipFill>
          <a:blip r:embed="rId3" cstate="print"/>
          <a:srcRect/>
          <a:stretch>
            <a:fillRect/>
          </a:stretch>
        </p:blipFill>
        <p:spPr bwMode="auto">
          <a:xfrm>
            <a:off x="0" y="838200"/>
            <a:ext cx="9143999" cy="3748019"/>
          </a:xfrm>
          <a:prstGeom prst="rect">
            <a:avLst/>
          </a:prstGeom>
          <a:noFill/>
          <a:ln w="9525">
            <a:noFill/>
            <a:miter lim="800000"/>
            <a:headEnd/>
            <a:tailEnd/>
          </a:ln>
        </p:spPr>
      </p:pic>
      <p:sp>
        <p:nvSpPr>
          <p:cNvPr id="9" name="TextBox 8"/>
          <p:cNvSpPr txBox="1"/>
          <p:nvPr/>
        </p:nvSpPr>
        <p:spPr>
          <a:xfrm>
            <a:off x="152400" y="6096000"/>
            <a:ext cx="6934200" cy="276999"/>
          </a:xfrm>
          <a:prstGeom prst="rect">
            <a:avLst/>
          </a:prstGeom>
          <a:noFill/>
        </p:spPr>
        <p:txBody>
          <a:bodyPr wrap="square" rtlCol="0">
            <a:spAutoFit/>
          </a:bodyPr>
          <a:lstStyle/>
          <a:p>
            <a:r>
              <a:rPr lang="en-US" sz="1200" b="1" dirty="0" smtClean="0"/>
              <a:t>Reference:</a:t>
            </a:r>
            <a:r>
              <a:rPr lang="en-US" sz="1200" dirty="0" smtClean="0"/>
              <a:t> </a:t>
            </a:r>
            <a:r>
              <a:rPr lang="en-US" sz="1200" b="1" dirty="0" smtClean="0">
                <a:hlinkClick r:id="rId4"/>
              </a:rPr>
              <a:t>http://www.itu.int/ITU-D/study_groups/SGP_2002-2006/SF-Database/</a:t>
            </a:r>
            <a:r>
              <a:rPr lang="en-US" sz="1200" b="1" dirty="0" smtClean="0"/>
              <a:t> </a:t>
            </a:r>
            <a:endParaRPr lang="en-US" sz="1200" b="1" dirty="0"/>
          </a:p>
        </p:txBody>
      </p:sp>
      <p:sp>
        <p:nvSpPr>
          <p:cNvPr id="10" name="TextBox 9"/>
          <p:cNvSpPr txBox="1"/>
          <p:nvPr/>
        </p:nvSpPr>
        <p:spPr>
          <a:xfrm>
            <a:off x="152400" y="4800600"/>
            <a:ext cx="8839200" cy="954107"/>
          </a:xfrm>
          <a:prstGeom prst="rect">
            <a:avLst/>
          </a:prstGeom>
          <a:noFill/>
        </p:spPr>
        <p:txBody>
          <a:bodyPr wrap="square" rtlCol="0">
            <a:spAutoFit/>
          </a:bodyPr>
          <a:lstStyle/>
          <a:p>
            <a:r>
              <a:rPr lang="en-US" sz="1400" dirty="0" smtClean="0">
                <a:latin typeface="+mn-lt"/>
              </a:rPr>
              <a:t>This database allows for viewing of data relating to the calculation of frequency fees. The information is based on the replies to the Questionnaire on national radio frequency spectrum management (administrative Circular CA/12 - CA/120) to seek information needed for responding to Resolution 9 of the World Telecommunication Development Conference (Rev. Istanbul, 2002). </a:t>
            </a:r>
            <a:endParaRPr lang="en-US" sz="1400" dirty="0">
              <a:latin typeface="+mn-lt"/>
            </a:endParaRPr>
          </a:p>
        </p:txBody>
      </p:sp>
      <p:sp>
        <p:nvSpPr>
          <p:cNvPr id="11" name="TextBox 10"/>
          <p:cNvSpPr txBox="1"/>
          <p:nvPr/>
        </p:nvSpPr>
        <p:spPr>
          <a:xfrm>
            <a:off x="152400" y="5751493"/>
            <a:ext cx="8839200" cy="307777"/>
          </a:xfrm>
          <a:prstGeom prst="rect">
            <a:avLst/>
          </a:prstGeom>
          <a:noFill/>
        </p:spPr>
        <p:txBody>
          <a:bodyPr wrap="square" rtlCol="0">
            <a:spAutoFit/>
          </a:bodyPr>
          <a:lstStyle/>
          <a:p>
            <a:r>
              <a:rPr lang="en-US" sz="1400" b="1" dirty="0" smtClean="0">
                <a:latin typeface="+mn-lt"/>
              </a:rPr>
              <a:t>Last date when an administration changed its information: Monday, October 27, 2003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ITU-R SM.2012-3</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18</a:t>
            </a:fld>
            <a:endParaRPr lang="en-US" dirty="0"/>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82947" name="Picture 3"/>
          <p:cNvPicPr>
            <a:picLocks noChangeAspect="1" noChangeArrowheads="1"/>
          </p:cNvPicPr>
          <p:nvPr/>
        </p:nvPicPr>
        <p:blipFill>
          <a:blip r:embed="rId2" cstate="print"/>
          <a:srcRect/>
          <a:stretch>
            <a:fillRect/>
          </a:stretch>
        </p:blipFill>
        <p:spPr bwMode="auto">
          <a:xfrm>
            <a:off x="6477000" y="1524000"/>
            <a:ext cx="2521921" cy="3581400"/>
          </a:xfrm>
          <a:prstGeom prst="rect">
            <a:avLst/>
          </a:prstGeom>
          <a:noFill/>
          <a:ln w="9525">
            <a:noFill/>
            <a:miter lim="800000"/>
            <a:headEnd/>
            <a:tailEnd/>
          </a:ln>
        </p:spPr>
      </p:pic>
      <p:sp>
        <p:nvSpPr>
          <p:cNvPr id="8" name="TextBox 7"/>
          <p:cNvSpPr txBox="1"/>
          <p:nvPr/>
        </p:nvSpPr>
        <p:spPr>
          <a:xfrm>
            <a:off x="762000" y="6324600"/>
            <a:ext cx="6248400" cy="276999"/>
          </a:xfrm>
          <a:prstGeom prst="rect">
            <a:avLst/>
          </a:prstGeom>
          <a:noFill/>
        </p:spPr>
        <p:txBody>
          <a:bodyPr wrap="square" rtlCol="0">
            <a:spAutoFit/>
          </a:bodyPr>
          <a:lstStyle/>
          <a:p>
            <a:r>
              <a:rPr lang="en-US" sz="1200" b="1" dirty="0" smtClean="0">
                <a:latin typeface="+mn-lt"/>
              </a:rPr>
              <a:t>Report available at </a:t>
            </a:r>
            <a:r>
              <a:rPr lang="en-US" sz="1200" dirty="0" smtClean="0">
                <a:latin typeface="+mn-lt"/>
                <a:hlinkClick r:id="rId3"/>
              </a:rPr>
              <a:t>www.itu.int/dms_pub/itu-r/opb/rep/R-REP-SM.2012-3-2010-PDF-E.pdf</a:t>
            </a:r>
            <a:r>
              <a:rPr lang="en-US" sz="1200" dirty="0" smtClean="0">
                <a:latin typeface="+mn-lt"/>
              </a:rPr>
              <a:t> </a:t>
            </a:r>
            <a:endParaRPr lang="en-US" sz="1200" dirty="0">
              <a:latin typeface="+mn-lt"/>
            </a:endParaRPr>
          </a:p>
        </p:txBody>
      </p:sp>
      <p:sp>
        <p:nvSpPr>
          <p:cNvPr id="9" name="Content Placeholder 2"/>
          <p:cNvSpPr>
            <a:spLocks noGrp="1"/>
          </p:cNvSpPr>
          <p:nvPr>
            <p:ph idx="1"/>
          </p:nvPr>
        </p:nvSpPr>
        <p:spPr>
          <a:xfrm>
            <a:off x="685800" y="1143000"/>
            <a:ext cx="6096000" cy="4953000"/>
          </a:xfrm>
        </p:spPr>
        <p:txBody>
          <a:bodyPr/>
          <a:lstStyle/>
          <a:p>
            <a:pPr marL="457200" indent="-457200">
              <a:lnSpc>
                <a:spcPct val="90000"/>
              </a:lnSpc>
              <a:buFont typeface="Arial" pitchFamily="34" charset="0"/>
              <a:buChar char="•"/>
            </a:pPr>
            <a:r>
              <a:rPr lang="en-GB" sz="2000" dirty="0" smtClean="0">
                <a:latin typeface="+mn-lt"/>
              </a:rPr>
              <a:t>Comprehensive document on Economic aspects of spectrum management</a:t>
            </a:r>
          </a:p>
          <a:p>
            <a:pPr marL="457200" indent="-457200">
              <a:lnSpc>
                <a:spcPct val="90000"/>
              </a:lnSpc>
              <a:buFont typeface="Arial" pitchFamily="34" charset="0"/>
              <a:buChar char="•"/>
            </a:pPr>
            <a:r>
              <a:rPr lang="en-GB" sz="2000" b="1" dirty="0" smtClean="0">
                <a:solidFill>
                  <a:schemeClr val="accent1">
                    <a:lumMod val="75000"/>
                  </a:schemeClr>
                </a:solidFill>
                <a:latin typeface="+mn-lt"/>
              </a:rPr>
              <a:t>Contents of the report</a:t>
            </a:r>
          </a:p>
          <a:p>
            <a:pPr marL="914400" lvl="2" indent="-342900">
              <a:lnSpc>
                <a:spcPct val="90000"/>
              </a:lnSpc>
              <a:buFont typeface="+mj-lt"/>
              <a:buAutoNum type="arabicPeriod"/>
            </a:pPr>
            <a:r>
              <a:rPr lang="en-US" sz="2000" dirty="0" smtClean="0"/>
              <a:t>Introduction to economic considerations</a:t>
            </a:r>
          </a:p>
          <a:p>
            <a:pPr marL="914400" lvl="2" indent="-342900">
              <a:lnSpc>
                <a:spcPct val="90000"/>
              </a:lnSpc>
              <a:buFont typeface="+mj-lt"/>
              <a:buAutoNum type="arabicPeriod"/>
            </a:pPr>
            <a:r>
              <a:rPr lang="en-US" sz="2000" dirty="0" smtClean="0"/>
              <a:t>Strategies for spectrum financing mechanisms</a:t>
            </a:r>
          </a:p>
          <a:p>
            <a:pPr marL="914400" lvl="2" indent="-342900">
              <a:lnSpc>
                <a:spcPct val="90000"/>
              </a:lnSpc>
              <a:buFont typeface="+mj-lt"/>
              <a:buAutoNum type="arabicPeriod"/>
            </a:pPr>
            <a:r>
              <a:rPr lang="en-US" sz="2000" dirty="0" smtClean="0"/>
              <a:t>Assessment of the benefits of using the radio spectrum </a:t>
            </a:r>
          </a:p>
          <a:p>
            <a:pPr marL="914400" lvl="2" indent="-342900">
              <a:lnSpc>
                <a:spcPct val="90000"/>
              </a:lnSpc>
              <a:buFont typeface="+mj-lt"/>
              <a:buAutoNum type="arabicPeriod"/>
            </a:pPr>
            <a:r>
              <a:rPr lang="en-US" sz="2000" dirty="0" smtClean="0">
                <a:latin typeface="+mn-lt"/>
                <a:cs typeface="+mn-cs"/>
              </a:rPr>
              <a:t>Guidelines on methodologies for the establishment of spectrum fees formula and system </a:t>
            </a:r>
          </a:p>
          <a:p>
            <a:pPr marL="914400" lvl="2" indent="-342900">
              <a:lnSpc>
                <a:spcPct val="90000"/>
              </a:lnSpc>
              <a:buFont typeface="+mj-lt"/>
              <a:buAutoNum type="arabicPeriod"/>
            </a:pPr>
            <a:r>
              <a:rPr lang="en-US" sz="2000" dirty="0" smtClean="0">
                <a:latin typeface="+mn-lt"/>
                <a:cs typeface="+mn-cs"/>
              </a:rPr>
              <a:t>Administration’s experience regarding the economic aspects of spectrum management</a:t>
            </a:r>
          </a:p>
          <a:p>
            <a:pPr marL="914400" lvl="2" indent="-342900">
              <a:lnSpc>
                <a:spcPct val="90000"/>
              </a:lnSpc>
              <a:buFont typeface="+mj-lt"/>
              <a:buAutoNum type="arabicPeriod"/>
            </a:pPr>
            <a:r>
              <a:rPr lang="en-US" sz="2000" dirty="0" smtClean="0"/>
              <a:t>References</a:t>
            </a:r>
          </a:p>
          <a:p>
            <a:pPr marL="914400" lvl="2" indent="-342900">
              <a:lnSpc>
                <a:spcPct val="90000"/>
              </a:lnSpc>
              <a:buFont typeface="+mj-lt"/>
              <a:buAutoNum type="arabicPeriod"/>
            </a:pPr>
            <a:r>
              <a:rPr lang="en-US" sz="2000" dirty="0" smtClean="0">
                <a:latin typeface="+mn-lt"/>
                <a:cs typeface="+mn-cs"/>
              </a:rPr>
              <a:t>Glossary</a:t>
            </a:r>
          </a:p>
          <a:p>
            <a:pPr marL="914400" lvl="2" indent="-342900">
              <a:lnSpc>
                <a:spcPct val="90000"/>
              </a:lnSpc>
              <a:buFont typeface="+mj-lt"/>
              <a:buAutoNum type="arabicPeriod"/>
            </a:pPr>
            <a:r>
              <a:rPr lang="en-US" sz="2000" dirty="0" smtClean="0"/>
              <a:t>Annex 1: Examples of Spectrum Fees Decree</a:t>
            </a:r>
            <a:endParaRPr lang="en-GB" sz="2000" dirty="0" smtClean="0">
              <a:latin typeface="+mn-lt"/>
            </a:endParaRPr>
          </a:p>
          <a:p>
            <a:pPr marL="457200" indent="-457200">
              <a:lnSpc>
                <a:spcPct val="90000"/>
              </a:lnSpc>
              <a:buFont typeface="Arial" pitchFamily="34" charset="0"/>
              <a:buChar char="•"/>
            </a:pPr>
            <a:endParaRPr lang="en-GB" sz="2000" dirty="0" smtClean="0">
              <a:latin typeface="+mn-lt"/>
            </a:endParaRPr>
          </a:p>
          <a:p>
            <a:endParaRPr lang="en-US" sz="2000"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spectrum economics?</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19</a:t>
            </a:fld>
            <a:endParaRPr lang="en-US" dirty="0"/>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82945" name="Object 1"/>
          <p:cNvGraphicFramePr>
            <a:graphicFrameLocks noChangeAspect="1"/>
          </p:cNvGraphicFramePr>
          <p:nvPr/>
        </p:nvGraphicFramePr>
        <p:xfrm>
          <a:off x="2362200" y="1752600"/>
          <a:ext cx="4062301" cy="3419475"/>
        </p:xfrm>
        <a:graphic>
          <a:graphicData uri="http://schemas.openxmlformats.org/presentationml/2006/ole">
            <mc:AlternateContent xmlns:mc="http://schemas.openxmlformats.org/markup-compatibility/2006">
              <mc:Choice xmlns:v="urn:schemas-microsoft-com:vml" Requires="v">
                <p:oleObj spid="_x0000_s119826" r:id="rId3" imgW="4337304" imgH="3688080" progId="">
                  <p:embed/>
                </p:oleObj>
              </mc:Choice>
              <mc:Fallback>
                <p:oleObj r:id="rId3" imgW="4337304" imgH="3688080" progId="">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752600"/>
                        <a:ext cx="4062301" cy="341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762000" y="990600"/>
            <a:ext cx="8077200" cy="400110"/>
          </a:xfrm>
          <a:prstGeom prst="rect">
            <a:avLst/>
          </a:prstGeom>
          <a:noFill/>
        </p:spPr>
        <p:txBody>
          <a:bodyPr wrap="square" rtlCol="0">
            <a:spAutoFit/>
          </a:bodyPr>
          <a:lstStyle/>
          <a:p>
            <a:r>
              <a:rPr lang="en-US" sz="2000" dirty="0" smtClean="0">
                <a:latin typeface="+mn-lt"/>
              </a:rPr>
              <a:t>Economic approaches to national spectrum management and their financing</a:t>
            </a:r>
            <a:endParaRPr lang="en-US" sz="20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z="3600" dirty="0" smtClean="0">
                <a:solidFill>
                  <a:srgbClr val="BF9D25"/>
                </a:solidFill>
                <a:latin typeface="Arial" pitchFamily="34" charset="0"/>
                <a:ea typeface="+mn-ea"/>
                <a:cs typeface="Arial" pitchFamily="34" charset="0"/>
              </a:rPr>
              <a:t>Objective</a:t>
            </a:r>
            <a:r>
              <a:rPr lang="en-US" dirty="0" smtClean="0"/>
              <a:t>	</a:t>
            </a:r>
          </a:p>
        </p:txBody>
      </p:sp>
      <p:sp>
        <p:nvSpPr>
          <p:cNvPr id="4" name="TextBox 3"/>
          <p:cNvSpPr txBox="1"/>
          <p:nvPr/>
        </p:nvSpPr>
        <p:spPr>
          <a:xfrm>
            <a:off x="468313" y="1828800"/>
            <a:ext cx="8280400" cy="1400383"/>
          </a:xfrm>
          <a:prstGeom prst="rect">
            <a:avLst/>
          </a:prstGeom>
          <a:noFill/>
        </p:spPr>
        <p:txBody>
          <a:bodyPr>
            <a:spAutoFit/>
          </a:bodyPr>
          <a:lstStyle/>
          <a:p>
            <a:pPr marL="341313" indent="-231775">
              <a:spcAft>
                <a:spcPts val="300"/>
              </a:spcAft>
              <a:buFont typeface="Arial" pitchFamily="34" charset="0"/>
              <a:buChar char="•"/>
              <a:defRPr/>
            </a:pPr>
            <a:r>
              <a:rPr lang="en-US" sz="2000" dirty="0">
                <a:latin typeface="+mn-lt"/>
              </a:rPr>
              <a:t>The </a:t>
            </a:r>
            <a:r>
              <a:rPr lang="en-US" sz="2000" dirty="0" smtClean="0">
                <a:latin typeface="+mn-lt"/>
              </a:rPr>
              <a:t>objective is to give an introduction to the economic aspects of spectrum management</a:t>
            </a:r>
          </a:p>
          <a:p>
            <a:pPr marL="341313" indent="-231775">
              <a:spcAft>
                <a:spcPts val="300"/>
              </a:spcAft>
              <a:buFont typeface="Arial" pitchFamily="34" charset="0"/>
              <a:buChar char="•"/>
              <a:defRPr/>
            </a:pPr>
            <a:r>
              <a:rPr lang="en-US" sz="2000" dirty="0" smtClean="0">
                <a:latin typeface="+mn-lt"/>
              </a:rPr>
              <a:t>The economic aspects require an understanding of “Economics”</a:t>
            </a:r>
          </a:p>
          <a:p>
            <a:pPr marL="341313" indent="-231775">
              <a:spcAft>
                <a:spcPts val="300"/>
              </a:spcAft>
              <a:buFont typeface="Arial" pitchFamily="34" charset="0"/>
              <a:buChar char="•"/>
              <a:defRPr/>
            </a:pPr>
            <a:r>
              <a:rPr lang="en-US" sz="2000" dirty="0" smtClean="0">
                <a:latin typeface="+mn-lt"/>
              </a:rPr>
              <a:t>Introduce </a:t>
            </a:r>
            <a:r>
              <a:rPr lang="en-US" sz="2000" dirty="0" smtClean="0">
                <a:latin typeface="+mn-lt"/>
              </a:rPr>
              <a:t>participants to the </a:t>
            </a:r>
            <a:r>
              <a:rPr lang="en-US" sz="2000" dirty="0" smtClean="0">
                <a:latin typeface="+mn-lt"/>
              </a:rPr>
              <a:t>ITU work on spectrum economics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shopping</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20</a:t>
            </a:fld>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3276600"/>
            <a:ext cx="4762500" cy="3171825"/>
          </a:xfrm>
          <a:prstGeom prst="rect">
            <a:avLst/>
          </a:prstGeom>
        </p:spPr>
      </p:pic>
      <p:sp>
        <p:nvSpPr>
          <p:cNvPr id="10" name="Rounded Rectangular Callout 9"/>
          <p:cNvSpPr/>
          <p:nvPr/>
        </p:nvSpPr>
        <p:spPr>
          <a:xfrm>
            <a:off x="1143000" y="1524000"/>
            <a:ext cx="1371600" cy="1219200"/>
          </a:xfrm>
          <a:prstGeom prst="wedgeRoundRectCallout">
            <a:avLst>
              <a:gd name="adj1" fmla="val 66888"/>
              <a:gd name="adj2" fmla="val 1177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HF</a:t>
            </a:r>
          </a:p>
          <a:p>
            <a:pPr algn="ctr"/>
            <a:r>
              <a:rPr lang="en-GB" sz="2800" b="1" dirty="0" smtClean="0"/>
              <a:t>1/2X $</a:t>
            </a:r>
            <a:endParaRPr lang="en-GB" sz="2800" b="1" dirty="0"/>
          </a:p>
        </p:txBody>
      </p:sp>
      <p:sp>
        <p:nvSpPr>
          <p:cNvPr id="11" name="Rounded Rectangular Callout 10"/>
          <p:cNvSpPr/>
          <p:nvPr/>
        </p:nvSpPr>
        <p:spPr>
          <a:xfrm>
            <a:off x="2743200" y="1524000"/>
            <a:ext cx="1371600" cy="1219200"/>
          </a:xfrm>
          <a:prstGeom prst="wedgeRoundRectCallout">
            <a:avLst>
              <a:gd name="adj1" fmla="val 25862"/>
              <a:gd name="adj2" fmla="val 121017"/>
              <a:gd name="adj3" fmla="val 16667"/>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VHF</a:t>
            </a:r>
          </a:p>
          <a:p>
            <a:pPr algn="ctr"/>
            <a:r>
              <a:rPr lang="en-GB" sz="2800" b="1" dirty="0" smtClean="0"/>
              <a:t>XX $</a:t>
            </a:r>
            <a:endParaRPr lang="en-GB" sz="2800" b="1" dirty="0"/>
          </a:p>
        </p:txBody>
      </p:sp>
      <p:sp>
        <p:nvSpPr>
          <p:cNvPr id="12" name="Rounded Rectangular Callout 11"/>
          <p:cNvSpPr/>
          <p:nvPr/>
        </p:nvSpPr>
        <p:spPr>
          <a:xfrm>
            <a:off x="4343400" y="1524000"/>
            <a:ext cx="1371600" cy="1219200"/>
          </a:xfrm>
          <a:prstGeom prst="wedgeRoundRectCallout">
            <a:avLst>
              <a:gd name="adj1" fmla="val -45933"/>
              <a:gd name="adj2" fmla="val 114424"/>
              <a:gd name="adj3" fmla="val 16667"/>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UHF</a:t>
            </a:r>
          </a:p>
          <a:p>
            <a:pPr algn="ctr"/>
            <a:r>
              <a:rPr lang="en-GB" sz="2800" b="1" dirty="0" smtClean="0"/>
              <a:t>XXXX $</a:t>
            </a:r>
            <a:endParaRPr lang="en-GB" sz="2800" b="1" dirty="0"/>
          </a:p>
        </p:txBody>
      </p:sp>
      <p:sp>
        <p:nvSpPr>
          <p:cNvPr id="13" name="Rounded Rectangular Callout 12"/>
          <p:cNvSpPr/>
          <p:nvPr/>
        </p:nvSpPr>
        <p:spPr>
          <a:xfrm>
            <a:off x="5943600" y="1524000"/>
            <a:ext cx="1371600" cy="1219200"/>
          </a:xfrm>
          <a:prstGeom prst="wedgeRoundRectCallout">
            <a:avLst>
              <a:gd name="adj1" fmla="val -56189"/>
              <a:gd name="adj2" fmla="val 107830"/>
              <a:gd name="adj3" fmla="val 16667"/>
            </a:avLst>
          </a:prstGeom>
          <a:solidFill>
            <a:schemeClr val="accent4">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SHF</a:t>
            </a:r>
          </a:p>
          <a:p>
            <a:pPr algn="ctr"/>
            <a:r>
              <a:rPr lang="en-GB" sz="2800" b="1" dirty="0"/>
              <a:t>X</a:t>
            </a:r>
            <a:r>
              <a:rPr lang="en-GB" sz="2800" b="1" dirty="0" smtClean="0"/>
              <a:t>XX $</a:t>
            </a:r>
            <a:endParaRPr lang="en-GB" sz="2800" b="1" dirty="0"/>
          </a:p>
        </p:txBody>
      </p:sp>
    </p:spTree>
    <p:extLst>
      <p:ext uri="{BB962C8B-B14F-4D97-AF65-F5344CB8AC3E}">
        <p14:creationId xmlns:p14="http://schemas.microsoft.com/office/powerpoint/2010/main" val="13506489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scarcity increase with time</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21</a:t>
            </a:fld>
            <a:endParaRPr lang="en-US" dirty="0"/>
          </a:p>
        </p:txBody>
      </p:sp>
      <p:sp>
        <p:nvSpPr>
          <p:cNvPr id="3" name="Rectangle 5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pSp>
        <p:nvGrpSpPr>
          <p:cNvPr id="5" name="Canvas 112"/>
          <p:cNvGrpSpPr>
            <a:grpSpLocks/>
          </p:cNvGrpSpPr>
          <p:nvPr/>
        </p:nvGrpSpPr>
        <p:grpSpPr bwMode="auto">
          <a:xfrm>
            <a:off x="1093787" y="1905000"/>
            <a:ext cx="6450013" cy="3943350"/>
            <a:chOff x="0" y="0"/>
            <a:chExt cx="57638" cy="35623"/>
          </a:xfrm>
        </p:grpSpPr>
        <p:sp>
          <p:nvSpPr>
            <p:cNvPr id="6" name="AutoShape 52"/>
            <p:cNvSpPr>
              <a:spLocks noChangeAspect="1" noChangeArrowheads="1"/>
            </p:cNvSpPr>
            <p:nvPr/>
          </p:nvSpPr>
          <p:spPr bwMode="auto">
            <a:xfrm>
              <a:off x="0" y="0"/>
              <a:ext cx="57638" cy="3562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Rectangle 411"/>
            <p:cNvSpPr>
              <a:spLocks noChangeArrowheads="1"/>
            </p:cNvSpPr>
            <p:nvPr/>
          </p:nvSpPr>
          <p:spPr bwMode="auto">
            <a:xfrm>
              <a:off x="24688" y="30200"/>
              <a:ext cx="32525" cy="4344"/>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mn-lt"/>
                  <a:ea typeface="SimHei" pitchFamily="49" charset="-122"/>
                  <a:cs typeface="Verdana" pitchFamily="34" charset="0"/>
                </a:rPr>
                <a:t>Radio spectrum</a:t>
              </a:r>
              <a:endParaRPr kumimoji="0" lang="en-US" altLang="zh-CN" sz="2000" b="0" i="0" u="none" strike="noStrike" cap="none" normalizeH="0" baseline="0" dirty="0" smtClean="0">
                <a:ln>
                  <a:noFill/>
                </a:ln>
                <a:solidFill>
                  <a:schemeClr val="tx1"/>
                </a:solidFill>
                <a:effectLst/>
                <a:latin typeface="+mn-lt"/>
                <a:cs typeface="Arial" pitchFamily="34" charset="0"/>
              </a:endParaRPr>
            </a:p>
          </p:txBody>
        </p:sp>
        <p:sp>
          <p:nvSpPr>
            <p:cNvPr id="8" name="Line 412"/>
            <p:cNvSpPr>
              <a:spLocks noChangeShapeType="1"/>
            </p:cNvSpPr>
            <p:nvPr/>
          </p:nvSpPr>
          <p:spPr bwMode="auto">
            <a:xfrm flipH="1" flipV="1">
              <a:off x="177" y="1384"/>
              <a:ext cx="0" cy="28187"/>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413"/>
            <p:cNvSpPr>
              <a:spLocks noChangeArrowheads="1"/>
            </p:cNvSpPr>
            <p:nvPr/>
          </p:nvSpPr>
          <p:spPr bwMode="auto">
            <a:xfrm>
              <a:off x="939" y="0"/>
              <a:ext cx="15253" cy="539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mn-lt"/>
                  <a:ea typeface="SimHei" pitchFamily="49" charset="-122"/>
                  <a:cs typeface="Verdana" pitchFamily="34" charset="0"/>
                </a:rPr>
                <a:t>Time</a:t>
              </a:r>
              <a:endParaRPr kumimoji="0" lang="en-US" altLang="zh-CN" sz="2000" b="0" i="0" u="none" strike="noStrike" cap="none" normalizeH="0" baseline="0" dirty="0" smtClean="0">
                <a:ln>
                  <a:noFill/>
                </a:ln>
                <a:solidFill>
                  <a:schemeClr val="tx1"/>
                </a:solidFill>
                <a:effectLst/>
                <a:latin typeface="+mn-lt"/>
                <a:cs typeface="Arial" pitchFamily="34" charset="0"/>
              </a:endParaRPr>
            </a:p>
          </p:txBody>
        </p:sp>
        <p:sp>
          <p:nvSpPr>
            <p:cNvPr id="15" name="Line 414"/>
            <p:cNvSpPr>
              <a:spLocks noChangeShapeType="1"/>
            </p:cNvSpPr>
            <p:nvPr/>
          </p:nvSpPr>
          <p:spPr bwMode="auto">
            <a:xfrm>
              <a:off x="0" y="29444"/>
              <a:ext cx="57638" cy="2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16" name="Group 415"/>
            <p:cNvGrpSpPr>
              <a:grpSpLocks/>
            </p:cNvGrpSpPr>
            <p:nvPr/>
          </p:nvGrpSpPr>
          <p:grpSpPr bwMode="auto">
            <a:xfrm>
              <a:off x="107" y="7143"/>
              <a:ext cx="49556" cy="22003"/>
              <a:chOff x="140" y="1026"/>
              <a:chExt cx="2871" cy="1296"/>
            </a:xfrm>
          </p:grpSpPr>
          <p:sp>
            <p:nvSpPr>
              <p:cNvPr id="17" name="Rectangle 416"/>
              <p:cNvSpPr>
                <a:spLocks noChangeArrowheads="1"/>
              </p:cNvSpPr>
              <p:nvPr/>
            </p:nvSpPr>
            <p:spPr bwMode="auto">
              <a:xfrm>
                <a:off x="158" y="1026"/>
                <a:ext cx="336" cy="192"/>
              </a:xfrm>
              <a:prstGeom prst="rect">
                <a:avLst/>
              </a:prstGeom>
              <a:gradFill rotWithShape="0">
                <a:gsLst>
                  <a:gs pos="0">
                    <a:srgbClr val="760000"/>
                  </a:gs>
                  <a:gs pos="100000">
                    <a:srgbClr val="FF00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0000"/>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VLF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417"/>
              <p:cNvSpPr>
                <a:spLocks noChangeArrowheads="1"/>
              </p:cNvSpPr>
              <p:nvPr/>
            </p:nvSpPr>
            <p:spPr bwMode="auto">
              <a:xfrm>
                <a:off x="494" y="1026"/>
                <a:ext cx="288" cy="192"/>
              </a:xfrm>
              <a:prstGeom prst="rect">
                <a:avLst/>
              </a:prstGeom>
              <a:gradFill rotWithShape="0">
                <a:gsLst>
                  <a:gs pos="0">
                    <a:srgbClr val="762F00"/>
                  </a:gs>
                  <a:gs pos="100000">
                    <a:srgbClr val="FF66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418"/>
              <p:cNvSpPr>
                <a:spLocks noChangeArrowheads="1"/>
              </p:cNvSpPr>
              <p:nvPr/>
            </p:nvSpPr>
            <p:spPr bwMode="auto">
              <a:xfrm>
                <a:off x="782" y="1026"/>
                <a:ext cx="370" cy="192"/>
              </a:xfrm>
              <a:prstGeom prst="rect">
                <a:avLst/>
              </a:prstGeom>
              <a:gradFill rotWithShape="0">
                <a:gsLst>
                  <a:gs pos="0">
                    <a:srgbClr val="765E00"/>
                  </a:gs>
                  <a:gs pos="100000">
                    <a:srgbClr val="FFCC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MF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419"/>
              <p:cNvSpPr>
                <a:spLocks noChangeArrowheads="1"/>
              </p:cNvSpPr>
              <p:nvPr/>
            </p:nvSpPr>
            <p:spPr bwMode="auto">
              <a:xfrm>
                <a:off x="1070" y="1026"/>
                <a:ext cx="370" cy="192"/>
              </a:xfrm>
              <a:prstGeom prst="rect">
                <a:avLst/>
              </a:prstGeom>
              <a:gradFill rotWithShape="0">
                <a:gsLst>
                  <a:gs pos="0">
                    <a:srgbClr val="FFFF00"/>
                  </a:gs>
                  <a:gs pos="100000">
                    <a:srgbClr val="767600"/>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420"/>
              <p:cNvSpPr>
                <a:spLocks noChangeArrowheads="1"/>
              </p:cNvSpPr>
              <p:nvPr/>
            </p:nvSpPr>
            <p:spPr bwMode="auto">
              <a:xfrm>
                <a:off x="1344" y="1026"/>
                <a:ext cx="432" cy="192"/>
              </a:xfrm>
              <a:prstGeom prst="rect">
                <a:avLst/>
              </a:prstGeom>
              <a:gradFill rotWithShape="0">
                <a:gsLst>
                  <a:gs pos="0">
                    <a:srgbClr val="99CC00"/>
                  </a:gs>
                  <a:gs pos="100000">
                    <a:srgbClr val="475E00"/>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VHF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421"/>
              <p:cNvSpPr>
                <a:spLocks noChangeArrowheads="1"/>
              </p:cNvSpPr>
              <p:nvPr/>
            </p:nvSpPr>
            <p:spPr bwMode="auto">
              <a:xfrm>
                <a:off x="1680" y="1026"/>
                <a:ext cx="432" cy="192"/>
              </a:xfrm>
              <a:prstGeom prst="rect">
                <a:avLst/>
              </a:prstGeom>
              <a:gradFill rotWithShape="0">
                <a:gsLst>
                  <a:gs pos="0">
                    <a:srgbClr val="33CCCC"/>
                  </a:gs>
                  <a:gs pos="100000">
                    <a:srgbClr val="185E5E"/>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33CC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UHF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422"/>
              <p:cNvSpPr>
                <a:spLocks noChangeArrowheads="1"/>
              </p:cNvSpPr>
              <p:nvPr/>
            </p:nvSpPr>
            <p:spPr bwMode="auto">
              <a:xfrm>
                <a:off x="2016" y="1026"/>
                <a:ext cx="432" cy="192"/>
              </a:xfrm>
              <a:prstGeom prst="rect">
                <a:avLst/>
              </a:prstGeom>
              <a:gradFill rotWithShape="0">
                <a:gsLst>
                  <a:gs pos="0">
                    <a:srgbClr val="3366FF"/>
                  </a:gs>
                  <a:gs pos="100000">
                    <a:srgbClr val="182F76"/>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3366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SHF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423"/>
              <p:cNvSpPr>
                <a:spLocks noChangeArrowheads="1"/>
              </p:cNvSpPr>
              <p:nvPr/>
            </p:nvSpPr>
            <p:spPr bwMode="auto">
              <a:xfrm>
                <a:off x="2352" y="1026"/>
                <a:ext cx="432" cy="192"/>
              </a:xfrm>
              <a:prstGeom prst="rect">
                <a:avLst/>
              </a:prstGeom>
              <a:gradFill rotWithShape="0">
                <a:gsLst>
                  <a:gs pos="0">
                    <a:srgbClr val="FF99CC"/>
                  </a:gs>
                  <a:gs pos="100000">
                    <a:srgbClr val="76475E"/>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99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EHF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424"/>
              <p:cNvSpPr>
                <a:spLocks noChangeArrowheads="1"/>
              </p:cNvSpPr>
              <p:nvPr/>
            </p:nvSpPr>
            <p:spPr bwMode="auto">
              <a:xfrm>
                <a:off x="2750" y="1026"/>
                <a:ext cx="247" cy="192"/>
              </a:xfrm>
              <a:prstGeom prst="rect">
                <a:avLst/>
              </a:prstGeom>
              <a:gradFill rotWithShape="0">
                <a:gsLst>
                  <a:gs pos="0">
                    <a:srgbClr val="CC99FF"/>
                  </a:gs>
                  <a:gs pos="100000">
                    <a:srgbClr val="5E47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CC99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425"/>
              <p:cNvSpPr>
                <a:spLocks noChangeArrowheads="1"/>
              </p:cNvSpPr>
              <p:nvPr/>
            </p:nvSpPr>
            <p:spPr bwMode="auto">
              <a:xfrm>
                <a:off x="158" y="1314"/>
                <a:ext cx="336" cy="192"/>
              </a:xfrm>
              <a:prstGeom prst="rect">
                <a:avLst/>
              </a:prstGeom>
              <a:gradFill rotWithShape="0">
                <a:gsLst>
                  <a:gs pos="0">
                    <a:srgbClr val="760000"/>
                  </a:gs>
                  <a:gs pos="100000">
                    <a:srgbClr val="FF00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0000"/>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VLF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26"/>
              <p:cNvSpPr>
                <a:spLocks noChangeArrowheads="1"/>
              </p:cNvSpPr>
              <p:nvPr/>
            </p:nvSpPr>
            <p:spPr bwMode="auto">
              <a:xfrm>
                <a:off x="494" y="1314"/>
                <a:ext cx="288" cy="192"/>
              </a:xfrm>
              <a:prstGeom prst="rect">
                <a:avLst/>
              </a:prstGeom>
              <a:gradFill rotWithShape="0">
                <a:gsLst>
                  <a:gs pos="0">
                    <a:srgbClr val="762F00"/>
                  </a:gs>
                  <a:gs pos="100000">
                    <a:srgbClr val="FF66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27"/>
              <p:cNvSpPr>
                <a:spLocks noChangeArrowheads="1"/>
              </p:cNvSpPr>
              <p:nvPr/>
            </p:nvSpPr>
            <p:spPr bwMode="auto">
              <a:xfrm>
                <a:off x="782" y="1314"/>
                <a:ext cx="370" cy="192"/>
              </a:xfrm>
              <a:prstGeom prst="rect">
                <a:avLst/>
              </a:prstGeom>
              <a:gradFill rotWithShape="0">
                <a:gsLst>
                  <a:gs pos="0">
                    <a:srgbClr val="765E00"/>
                  </a:gs>
                  <a:gs pos="100000">
                    <a:srgbClr val="FFCC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MF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28"/>
              <p:cNvSpPr>
                <a:spLocks noChangeArrowheads="1"/>
              </p:cNvSpPr>
              <p:nvPr/>
            </p:nvSpPr>
            <p:spPr bwMode="auto">
              <a:xfrm>
                <a:off x="1070" y="1314"/>
                <a:ext cx="370" cy="192"/>
              </a:xfrm>
              <a:prstGeom prst="rect">
                <a:avLst/>
              </a:prstGeom>
              <a:gradFill rotWithShape="0">
                <a:gsLst>
                  <a:gs pos="0">
                    <a:srgbClr val="FFFF00"/>
                  </a:gs>
                  <a:gs pos="100000">
                    <a:srgbClr val="767600"/>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9"/>
              <p:cNvSpPr>
                <a:spLocks noChangeArrowheads="1"/>
              </p:cNvSpPr>
              <p:nvPr/>
            </p:nvSpPr>
            <p:spPr bwMode="auto">
              <a:xfrm>
                <a:off x="1344" y="1314"/>
                <a:ext cx="432" cy="192"/>
              </a:xfrm>
              <a:prstGeom prst="rect">
                <a:avLst/>
              </a:prstGeom>
              <a:gradFill rotWithShape="0">
                <a:gsLst>
                  <a:gs pos="0">
                    <a:srgbClr val="99CC00"/>
                  </a:gs>
                  <a:gs pos="100000">
                    <a:srgbClr val="475E00"/>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VHF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0"/>
              <p:cNvSpPr>
                <a:spLocks noChangeArrowheads="1"/>
              </p:cNvSpPr>
              <p:nvPr/>
            </p:nvSpPr>
            <p:spPr bwMode="auto">
              <a:xfrm>
                <a:off x="1680" y="1314"/>
                <a:ext cx="432" cy="192"/>
              </a:xfrm>
              <a:prstGeom prst="rect">
                <a:avLst/>
              </a:prstGeom>
              <a:gradFill rotWithShape="0">
                <a:gsLst>
                  <a:gs pos="0">
                    <a:srgbClr val="33CCCC"/>
                  </a:gs>
                  <a:gs pos="100000">
                    <a:srgbClr val="185E5E"/>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33CC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UHF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31"/>
              <p:cNvSpPr>
                <a:spLocks noChangeArrowheads="1"/>
              </p:cNvSpPr>
              <p:nvPr/>
            </p:nvSpPr>
            <p:spPr bwMode="auto">
              <a:xfrm>
                <a:off x="2016" y="1314"/>
                <a:ext cx="432" cy="192"/>
              </a:xfrm>
              <a:prstGeom prst="rect">
                <a:avLst/>
              </a:prstGeom>
              <a:gradFill rotWithShape="0">
                <a:gsLst>
                  <a:gs pos="0">
                    <a:srgbClr val="3366FF"/>
                  </a:gs>
                  <a:gs pos="100000">
                    <a:srgbClr val="182F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66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SHF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32"/>
              <p:cNvSpPr>
                <a:spLocks noChangeArrowheads="1"/>
              </p:cNvSpPr>
              <p:nvPr/>
            </p:nvSpPr>
            <p:spPr bwMode="auto">
              <a:xfrm>
                <a:off x="2352" y="1314"/>
                <a:ext cx="432" cy="192"/>
              </a:xfrm>
              <a:prstGeom prst="rect">
                <a:avLst/>
              </a:prstGeom>
              <a:gradFill rotWithShape="0">
                <a:gsLst>
                  <a:gs pos="0">
                    <a:srgbClr val="FF99CC"/>
                  </a:gs>
                  <a:gs pos="100000">
                    <a:srgbClr val="7647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99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EHF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33"/>
              <p:cNvSpPr>
                <a:spLocks noChangeArrowheads="1"/>
              </p:cNvSpPr>
              <p:nvPr/>
            </p:nvSpPr>
            <p:spPr bwMode="auto">
              <a:xfrm>
                <a:off x="2750" y="1314"/>
                <a:ext cx="247" cy="192"/>
              </a:xfrm>
              <a:prstGeom prst="rect">
                <a:avLst/>
              </a:prstGeom>
              <a:gradFill rotWithShape="0">
                <a:gsLst>
                  <a:gs pos="0">
                    <a:srgbClr val="CC99FF"/>
                  </a:gs>
                  <a:gs pos="100000">
                    <a:srgbClr val="5E47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CC99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34"/>
              <p:cNvSpPr>
                <a:spLocks noChangeArrowheads="1"/>
              </p:cNvSpPr>
              <p:nvPr/>
            </p:nvSpPr>
            <p:spPr bwMode="auto">
              <a:xfrm>
                <a:off x="158" y="1602"/>
                <a:ext cx="336" cy="192"/>
              </a:xfrm>
              <a:prstGeom prst="rect">
                <a:avLst/>
              </a:prstGeom>
              <a:gradFill rotWithShape="0">
                <a:gsLst>
                  <a:gs pos="0">
                    <a:srgbClr val="760000"/>
                  </a:gs>
                  <a:gs pos="100000">
                    <a:srgbClr val="FF00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0000"/>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VLF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35"/>
              <p:cNvSpPr>
                <a:spLocks noChangeArrowheads="1"/>
              </p:cNvSpPr>
              <p:nvPr/>
            </p:nvSpPr>
            <p:spPr bwMode="auto">
              <a:xfrm>
                <a:off x="494" y="1602"/>
                <a:ext cx="288" cy="192"/>
              </a:xfrm>
              <a:prstGeom prst="rect">
                <a:avLst/>
              </a:prstGeom>
              <a:gradFill rotWithShape="0">
                <a:gsLst>
                  <a:gs pos="0">
                    <a:srgbClr val="762F00"/>
                  </a:gs>
                  <a:gs pos="100000">
                    <a:srgbClr val="FF66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36"/>
              <p:cNvSpPr>
                <a:spLocks noChangeArrowheads="1"/>
              </p:cNvSpPr>
              <p:nvPr/>
            </p:nvSpPr>
            <p:spPr bwMode="auto">
              <a:xfrm>
                <a:off x="782" y="1602"/>
                <a:ext cx="370" cy="192"/>
              </a:xfrm>
              <a:prstGeom prst="rect">
                <a:avLst/>
              </a:prstGeom>
              <a:gradFill rotWithShape="0">
                <a:gsLst>
                  <a:gs pos="0">
                    <a:srgbClr val="765E00"/>
                  </a:gs>
                  <a:gs pos="100000">
                    <a:srgbClr val="FFCC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MF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437"/>
              <p:cNvSpPr>
                <a:spLocks noChangeArrowheads="1"/>
              </p:cNvSpPr>
              <p:nvPr/>
            </p:nvSpPr>
            <p:spPr bwMode="auto">
              <a:xfrm>
                <a:off x="1070" y="1602"/>
                <a:ext cx="370" cy="192"/>
              </a:xfrm>
              <a:prstGeom prst="rect">
                <a:avLst/>
              </a:prstGeom>
              <a:gradFill rotWithShape="0">
                <a:gsLst>
                  <a:gs pos="0">
                    <a:srgbClr val="FFFF00"/>
                  </a:gs>
                  <a:gs pos="100000">
                    <a:srgbClr val="767600"/>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Rectangle 438"/>
              <p:cNvSpPr>
                <a:spLocks noChangeArrowheads="1"/>
              </p:cNvSpPr>
              <p:nvPr/>
            </p:nvSpPr>
            <p:spPr bwMode="auto">
              <a:xfrm>
                <a:off x="1344" y="1602"/>
                <a:ext cx="432" cy="192"/>
              </a:xfrm>
              <a:prstGeom prst="rect">
                <a:avLst/>
              </a:prstGeom>
              <a:gradFill rotWithShape="0">
                <a:gsLst>
                  <a:gs pos="0">
                    <a:srgbClr val="99CC00"/>
                  </a:gs>
                  <a:gs pos="100000">
                    <a:srgbClr val="475E00"/>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99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VHF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Rectangle 439"/>
              <p:cNvSpPr>
                <a:spLocks noChangeArrowheads="1"/>
              </p:cNvSpPr>
              <p:nvPr/>
            </p:nvSpPr>
            <p:spPr bwMode="auto">
              <a:xfrm>
                <a:off x="1680" y="1602"/>
                <a:ext cx="432" cy="192"/>
              </a:xfrm>
              <a:prstGeom prst="rect">
                <a:avLst/>
              </a:prstGeom>
              <a:gradFill rotWithShape="0">
                <a:gsLst>
                  <a:gs pos="0">
                    <a:srgbClr val="33CCCC"/>
                  </a:gs>
                  <a:gs pos="100000">
                    <a:srgbClr val="185E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CC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UHF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Rectangle 440"/>
              <p:cNvSpPr>
                <a:spLocks noChangeArrowheads="1"/>
              </p:cNvSpPr>
              <p:nvPr/>
            </p:nvSpPr>
            <p:spPr bwMode="auto">
              <a:xfrm>
                <a:off x="2016" y="1602"/>
                <a:ext cx="432" cy="192"/>
              </a:xfrm>
              <a:prstGeom prst="rect">
                <a:avLst/>
              </a:prstGeom>
              <a:gradFill rotWithShape="0">
                <a:gsLst>
                  <a:gs pos="0">
                    <a:srgbClr val="3366FF"/>
                  </a:gs>
                  <a:gs pos="100000">
                    <a:srgbClr val="182F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66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SHF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Rectangle 441"/>
              <p:cNvSpPr>
                <a:spLocks noChangeArrowheads="1"/>
              </p:cNvSpPr>
              <p:nvPr/>
            </p:nvSpPr>
            <p:spPr bwMode="auto">
              <a:xfrm>
                <a:off x="2352" y="1602"/>
                <a:ext cx="432" cy="192"/>
              </a:xfrm>
              <a:prstGeom prst="rect">
                <a:avLst/>
              </a:prstGeom>
              <a:gradFill rotWithShape="0">
                <a:gsLst>
                  <a:gs pos="0">
                    <a:srgbClr val="FF99CC"/>
                  </a:gs>
                  <a:gs pos="100000">
                    <a:srgbClr val="7647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99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EHF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Rectangle 442"/>
              <p:cNvSpPr>
                <a:spLocks noChangeArrowheads="1"/>
              </p:cNvSpPr>
              <p:nvPr/>
            </p:nvSpPr>
            <p:spPr bwMode="auto">
              <a:xfrm>
                <a:off x="2750" y="1602"/>
                <a:ext cx="247" cy="192"/>
              </a:xfrm>
              <a:prstGeom prst="rect">
                <a:avLst/>
              </a:prstGeom>
              <a:gradFill rotWithShape="0">
                <a:gsLst>
                  <a:gs pos="0">
                    <a:srgbClr val="CC99FF"/>
                  </a:gs>
                  <a:gs pos="100000">
                    <a:srgbClr val="5E47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CC99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443"/>
              <p:cNvSpPr>
                <a:spLocks noChangeArrowheads="1"/>
              </p:cNvSpPr>
              <p:nvPr/>
            </p:nvSpPr>
            <p:spPr bwMode="auto">
              <a:xfrm>
                <a:off x="158" y="1842"/>
                <a:ext cx="336" cy="192"/>
              </a:xfrm>
              <a:prstGeom prst="rect">
                <a:avLst/>
              </a:prstGeom>
              <a:gradFill rotWithShape="0">
                <a:gsLst>
                  <a:gs pos="0">
                    <a:srgbClr val="760000"/>
                  </a:gs>
                  <a:gs pos="100000">
                    <a:srgbClr val="FF00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0000"/>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VLF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44"/>
              <p:cNvSpPr>
                <a:spLocks noChangeArrowheads="1"/>
              </p:cNvSpPr>
              <p:nvPr/>
            </p:nvSpPr>
            <p:spPr bwMode="auto">
              <a:xfrm>
                <a:off x="494" y="1842"/>
                <a:ext cx="288" cy="192"/>
              </a:xfrm>
              <a:prstGeom prst="rect">
                <a:avLst/>
              </a:prstGeom>
              <a:gradFill rotWithShape="0">
                <a:gsLst>
                  <a:gs pos="0">
                    <a:srgbClr val="762F00"/>
                  </a:gs>
                  <a:gs pos="100000">
                    <a:srgbClr val="FF66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Rectangle 445"/>
              <p:cNvSpPr>
                <a:spLocks noChangeArrowheads="1"/>
              </p:cNvSpPr>
              <p:nvPr/>
            </p:nvSpPr>
            <p:spPr bwMode="auto">
              <a:xfrm>
                <a:off x="782" y="1842"/>
                <a:ext cx="370" cy="192"/>
              </a:xfrm>
              <a:prstGeom prst="rect">
                <a:avLst/>
              </a:prstGeom>
              <a:gradFill rotWithShape="0">
                <a:gsLst>
                  <a:gs pos="0">
                    <a:srgbClr val="765E00"/>
                  </a:gs>
                  <a:gs pos="100000">
                    <a:srgbClr val="FFCC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MF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Rectangle 446"/>
              <p:cNvSpPr>
                <a:spLocks noChangeArrowheads="1"/>
              </p:cNvSpPr>
              <p:nvPr/>
            </p:nvSpPr>
            <p:spPr bwMode="auto">
              <a:xfrm>
                <a:off x="1070" y="1842"/>
                <a:ext cx="370" cy="192"/>
              </a:xfrm>
              <a:prstGeom prst="rect">
                <a:avLst/>
              </a:prstGeom>
              <a:gradFill rotWithShape="0">
                <a:gsLst>
                  <a:gs pos="0">
                    <a:srgbClr val="FFFF00"/>
                  </a:gs>
                  <a:gs pos="100000">
                    <a:srgbClr val="767600"/>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FF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447"/>
              <p:cNvSpPr>
                <a:spLocks noChangeArrowheads="1"/>
              </p:cNvSpPr>
              <p:nvPr/>
            </p:nvSpPr>
            <p:spPr bwMode="auto">
              <a:xfrm>
                <a:off x="1344" y="1842"/>
                <a:ext cx="432" cy="192"/>
              </a:xfrm>
              <a:prstGeom prst="rect">
                <a:avLst/>
              </a:prstGeom>
              <a:gradFill rotWithShape="0">
                <a:gsLst>
                  <a:gs pos="0">
                    <a:srgbClr val="99CC00"/>
                  </a:gs>
                  <a:gs pos="100000">
                    <a:srgbClr val="475E00"/>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99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VHF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Rectangle 448"/>
              <p:cNvSpPr>
                <a:spLocks noChangeArrowheads="1"/>
              </p:cNvSpPr>
              <p:nvPr/>
            </p:nvSpPr>
            <p:spPr bwMode="auto">
              <a:xfrm>
                <a:off x="1680" y="1842"/>
                <a:ext cx="432" cy="192"/>
              </a:xfrm>
              <a:prstGeom prst="rect">
                <a:avLst/>
              </a:prstGeom>
              <a:gradFill rotWithShape="0">
                <a:gsLst>
                  <a:gs pos="0">
                    <a:srgbClr val="33CCCC"/>
                  </a:gs>
                  <a:gs pos="100000">
                    <a:srgbClr val="185E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CC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UHF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449"/>
              <p:cNvSpPr>
                <a:spLocks noChangeArrowheads="1"/>
              </p:cNvSpPr>
              <p:nvPr/>
            </p:nvSpPr>
            <p:spPr bwMode="auto">
              <a:xfrm>
                <a:off x="2016" y="1842"/>
                <a:ext cx="432" cy="192"/>
              </a:xfrm>
              <a:prstGeom prst="rect">
                <a:avLst/>
              </a:prstGeom>
              <a:gradFill rotWithShape="0">
                <a:gsLst>
                  <a:gs pos="0">
                    <a:srgbClr val="3366FF"/>
                  </a:gs>
                  <a:gs pos="100000">
                    <a:srgbClr val="182F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66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SHF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450"/>
              <p:cNvSpPr>
                <a:spLocks noChangeArrowheads="1"/>
              </p:cNvSpPr>
              <p:nvPr/>
            </p:nvSpPr>
            <p:spPr bwMode="auto">
              <a:xfrm>
                <a:off x="2352" y="1842"/>
                <a:ext cx="432" cy="192"/>
              </a:xfrm>
              <a:prstGeom prst="rect">
                <a:avLst/>
              </a:prstGeom>
              <a:gradFill rotWithShape="0">
                <a:gsLst>
                  <a:gs pos="0">
                    <a:srgbClr val="FF99CC"/>
                  </a:gs>
                  <a:gs pos="100000">
                    <a:srgbClr val="7647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99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EHF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451"/>
              <p:cNvSpPr>
                <a:spLocks noChangeArrowheads="1"/>
              </p:cNvSpPr>
              <p:nvPr/>
            </p:nvSpPr>
            <p:spPr bwMode="auto">
              <a:xfrm>
                <a:off x="2750" y="1842"/>
                <a:ext cx="247" cy="192"/>
              </a:xfrm>
              <a:prstGeom prst="rect">
                <a:avLst/>
              </a:prstGeom>
              <a:gradFill rotWithShape="0">
                <a:gsLst>
                  <a:gs pos="0">
                    <a:srgbClr val="CC99FF"/>
                  </a:gs>
                  <a:gs pos="100000">
                    <a:srgbClr val="5E47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CC99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452"/>
              <p:cNvSpPr>
                <a:spLocks noChangeArrowheads="1"/>
              </p:cNvSpPr>
              <p:nvPr/>
            </p:nvSpPr>
            <p:spPr bwMode="auto">
              <a:xfrm>
                <a:off x="140" y="2130"/>
                <a:ext cx="336" cy="192"/>
              </a:xfrm>
              <a:prstGeom prst="rect">
                <a:avLst/>
              </a:prstGeom>
              <a:gradFill rotWithShape="0">
                <a:gsLst>
                  <a:gs pos="0">
                    <a:srgbClr val="760000"/>
                  </a:gs>
                  <a:gs pos="100000">
                    <a:srgbClr val="FF00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0000"/>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VLF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453"/>
              <p:cNvSpPr>
                <a:spLocks noChangeArrowheads="1"/>
              </p:cNvSpPr>
              <p:nvPr/>
            </p:nvSpPr>
            <p:spPr bwMode="auto">
              <a:xfrm>
                <a:off x="476" y="2130"/>
                <a:ext cx="288" cy="192"/>
              </a:xfrm>
              <a:prstGeom prst="rect">
                <a:avLst/>
              </a:prstGeom>
              <a:gradFill rotWithShape="0">
                <a:gsLst>
                  <a:gs pos="0">
                    <a:srgbClr val="762F00"/>
                  </a:gs>
                  <a:gs pos="100000">
                    <a:srgbClr val="FF6600"/>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Verdana" pitchFamily="34" charset="0"/>
                    <a:ea typeface="SimHei" pitchFamily="49" charset="-122"/>
                    <a:cs typeface="Verdana" pitchFamily="34" charset="0"/>
                  </a:rPr>
                  <a:t>LF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454"/>
              <p:cNvSpPr>
                <a:spLocks noChangeArrowheads="1"/>
              </p:cNvSpPr>
              <p:nvPr/>
            </p:nvSpPr>
            <p:spPr bwMode="auto">
              <a:xfrm>
                <a:off x="748" y="2130"/>
                <a:ext cx="370" cy="192"/>
              </a:xfrm>
              <a:prstGeom prst="rect">
                <a:avLst/>
              </a:prstGeom>
              <a:gradFill rotWithShape="0">
                <a:gsLst>
                  <a:gs pos="0">
                    <a:srgbClr val="765E00"/>
                  </a:gs>
                  <a:gs pos="100000">
                    <a:srgbClr val="FFCC00"/>
                  </a:gs>
                </a:gsLst>
                <a:lin ang="189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MF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455"/>
              <p:cNvSpPr>
                <a:spLocks noChangeArrowheads="1"/>
              </p:cNvSpPr>
              <p:nvPr/>
            </p:nvSpPr>
            <p:spPr bwMode="auto">
              <a:xfrm>
                <a:off x="1084" y="2130"/>
                <a:ext cx="370" cy="192"/>
              </a:xfrm>
              <a:prstGeom prst="rect">
                <a:avLst/>
              </a:prstGeom>
              <a:gradFill rotWithShape="0">
                <a:gsLst>
                  <a:gs pos="0">
                    <a:srgbClr val="FFFF00"/>
                  </a:gs>
                  <a:gs pos="100000">
                    <a:srgbClr val="767600"/>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FF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456"/>
              <p:cNvSpPr>
                <a:spLocks noChangeArrowheads="1"/>
              </p:cNvSpPr>
              <p:nvPr/>
            </p:nvSpPr>
            <p:spPr bwMode="auto">
              <a:xfrm>
                <a:off x="1358" y="2130"/>
                <a:ext cx="432" cy="192"/>
              </a:xfrm>
              <a:prstGeom prst="rect">
                <a:avLst/>
              </a:prstGeom>
              <a:gradFill rotWithShape="0">
                <a:gsLst>
                  <a:gs pos="0">
                    <a:srgbClr val="99CC00"/>
                  </a:gs>
                  <a:gs pos="100000">
                    <a:srgbClr val="475E00"/>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99CC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VHF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457"/>
              <p:cNvSpPr>
                <a:spLocks noChangeArrowheads="1"/>
              </p:cNvSpPr>
              <p:nvPr/>
            </p:nvSpPr>
            <p:spPr bwMode="auto">
              <a:xfrm>
                <a:off x="1694" y="2130"/>
                <a:ext cx="432" cy="192"/>
              </a:xfrm>
              <a:prstGeom prst="rect">
                <a:avLst/>
              </a:prstGeom>
              <a:gradFill rotWithShape="0">
                <a:gsLst>
                  <a:gs pos="0">
                    <a:srgbClr val="33CCCC"/>
                  </a:gs>
                  <a:gs pos="100000">
                    <a:srgbClr val="185E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CC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UHF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Rectangle 458"/>
              <p:cNvSpPr>
                <a:spLocks noChangeArrowheads="1"/>
              </p:cNvSpPr>
              <p:nvPr/>
            </p:nvSpPr>
            <p:spPr bwMode="auto">
              <a:xfrm>
                <a:off x="2030" y="2130"/>
                <a:ext cx="432" cy="192"/>
              </a:xfrm>
              <a:prstGeom prst="rect">
                <a:avLst/>
              </a:prstGeom>
              <a:gradFill rotWithShape="0">
                <a:gsLst>
                  <a:gs pos="0">
                    <a:srgbClr val="3366FF"/>
                  </a:gs>
                  <a:gs pos="100000">
                    <a:srgbClr val="182F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3366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SHF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459"/>
              <p:cNvSpPr>
                <a:spLocks noChangeArrowheads="1"/>
              </p:cNvSpPr>
              <p:nvPr/>
            </p:nvSpPr>
            <p:spPr bwMode="auto">
              <a:xfrm>
                <a:off x="2366" y="2130"/>
                <a:ext cx="432" cy="192"/>
              </a:xfrm>
              <a:prstGeom prst="rect">
                <a:avLst/>
              </a:prstGeom>
              <a:gradFill rotWithShape="0">
                <a:gsLst>
                  <a:gs pos="0">
                    <a:srgbClr val="FF99CC"/>
                  </a:gs>
                  <a:gs pos="100000">
                    <a:srgbClr val="76475E"/>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FF99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EHF</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460"/>
              <p:cNvSpPr>
                <a:spLocks noChangeArrowheads="1"/>
              </p:cNvSpPr>
              <p:nvPr/>
            </p:nvSpPr>
            <p:spPr bwMode="auto">
              <a:xfrm>
                <a:off x="2764" y="2130"/>
                <a:ext cx="247" cy="192"/>
              </a:xfrm>
              <a:prstGeom prst="rect">
                <a:avLst/>
              </a:prstGeom>
              <a:gradFill rotWithShape="0">
                <a:gsLst>
                  <a:gs pos="0">
                    <a:srgbClr val="CC99FF"/>
                  </a:gs>
                  <a:gs pos="100000">
                    <a:srgbClr val="5E4776"/>
                  </a:gs>
                </a:gsLst>
                <a:lin ang="2700000" scaled="1"/>
              </a:gradFill>
              <a:ln w="9525">
                <a:miter lim="800000"/>
                <a:headEnd/>
                <a:tailEnd/>
              </a:ln>
              <a:scene3d>
                <a:camera prst="legacyObliqueTopRight"/>
                <a:lightRig rig="legacyFlat3" dir="b"/>
              </a:scene3d>
              <a:sp3d extrusionH="430200" prstMaterial="legacyWireframe">
                <a:bevelT w="13500" h="13500" prst="angle"/>
                <a:bevelB w="13500" h="13500" prst="angle"/>
                <a:extrusionClr>
                  <a:srgbClr val="CC99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333399"/>
                    </a:solidFill>
                    <a:effectLst/>
                    <a:latin typeface="Verdana" pitchFamily="34" charset="0"/>
                    <a:ea typeface="SimHei" pitchFamily="49" charset="-122"/>
                    <a:cs typeface="Verdana" pitchFamily="34" charset="0"/>
                  </a:rPr>
                  <a:t>...</a:t>
                </a: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62" name="TextBox 61"/>
          <p:cNvSpPr txBox="1"/>
          <p:nvPr/>
        </p:nvSpPr>
        <p:spPr>
          <a:xfrm>
            <a:off x="762000" y="6200001"/>
            <a:ext cx="6934200" cy="276999"/>
          </a:xfrm>
          <a:prstGeom prst="rect">
            <a:avLst/>
          </a:prstGeom>
          <a:noFill/>
        </p:spPr>
        <p:txBody>
          <a:bodyPr wrap="square" rtlCol="0">
            <a:spAutoFit/>
          </a:bodyPr>
          <a:lstStyle/>
          <a:p>
            <a:r>
              <a:rPr lang="en-US" sz="1200" b="1" dirty="0" smtClean="0"/>
              <a:t>Reference:</a:t>
            </a:r>
            <a:r>
              <a:rPr lang="en-US" sz="1200" dirty="0" smtClean="0"/>
              <a:t> </a:t>
            </a:r>
            <a:r>
              <a:rPr lang="en-US" sz="1200" b="1" dirty="0" smtClean="0"/>
              <a:t>ITU </a:t>
            </a:r>
            <a:r>
              <a:rPr lang="fr-FR" sz="1200" b="1" dirty="0"/>
              <a:t>Document </a:t>
            </a:r>
            <a:r>
              <a:rPr lang="fr-FR" sz="1200" b="1" dirty="0" smtClean="0"/>
              <a:t>JGRES09/004-F, </a:t>
            </a:r>
            <a:r>
              <a:rPr lang="en-US" sz="1200" b="1" dirty="0"/>
              <a:t>ITU-D\SG-D\SG02\000\075E</a:t>
            </a:r>
          </a:p>
        </p:txBody>
      </p:sp>
      <p:sp>
        <p:nvSpPr>
          <p:cNvPr id="63" name="TextBox 62"/>
          <p:cNvSpPr txBox="1"/>
          <p:nvPr/>
        </p:nvSpPr>
        <p:spPr>
          <a:xfrm>
            <a:off x="762000" y="1066800"/>
            <a:ext cx="8229600" cy="707886"/>
          </a:xfrm>
          <a:prstGeom prst="rect">
            <a:avLst/>
          </a:prstGeom>
          <a:noFill/>
        </p:spPr>
        <p:txBody>
          <a:bodyPr wrap="square" rtlCol="0">
            <a:spAutoFit/>
          </a:bodyPr>
          <a:lstStyle/>
          <a:p>
            <a:pPr>
              <a:spcAft>
                <a:spcPts val="600"/>
              </a:spcAft>
            </a:pPr>
            <a:r>
              <a:rPr lang="en-GB" sz="2000" dirty="0" smtClean="0">
                <a:latin typeface="+mn-lt"/>
              </a:rPr>
              <a:t>The technological advancements have made it feasible for higher spectrum to be used at lower costs</a:t>
            </a:r>
          </a:p>
        </p:txBody>
      </p:sp>
    </p:spTree>
    <p:extLst>
      <p:ext uri="{BB962C8B-B14F-4D97-AF65-F5344CB8AC3E}">
        <p14:creationId xmlns:p14="http://schemas.microsoft.com/office/powerpoint/2010/main" val="368280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price increase with time</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22</a:t>
            </a:fld>
            <a:endParaRPr lang="en-US" dirty="0"/>
          </a:p>
        </p:txBody>
      </p:sp>
      <p:sp>
        <p:nvSpPr>
          <p:cNvPr id="3" name="Rectangle 5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2" name="TextBox 61"/>
          <p:cNvSpPr txBox="1"/>
          <p:nvPr/>
        </p:nvSpPr>
        <p:spPr>
          <a:xfrm>
            <a:off x="762000" y="6200001"/>
            <a:ext cx="6934200" cy="276999"/>
          </a:xfrm>
          <a:prstGeom prst="rect">
            <a:avLst/>
          </a:prstGeom>
          <a:noFill/>
        </p:spPr>
        <p:txBody>
          <a:bodyPr wrap="square" rtlCol="0">
            <a:spAutoFit/>
          </a:bodyPr>
          <a:lstStyle/>
          <a:p>
            <a:r>
              <a:rPr lang="en-US" sz="1200" b="1" dirty="0" smtClean="0"/>
              <a:t>Reference:</a:t>
            </a:r>
            <a:r>
              <a:rPr lang="en-US" sz="1200" dirty="0" smtClean="0"/>
              <a:t> </a:t>
            </a:r>
            <a:r>
              <a:rPr lang="en-US" sz="1200" b="1" dirty="0" smtClean="0"/>
              <a:t>ITU </a:t>
            </a:r>
            <a:r>
              <a:rPr lang="fr-FR" sz="1200" b="1" dirty="0"/>
              <a:t>Document </a:t>
            </a:r>
            <a:r>
              <a:rPr lang="fr-FR" sz="1200" b="1" dirty="0" smtClean="0"/>
              <a:t>JGRES09/004-F, </a:t>
            </a:r>
            <a:r>
              <a:rPr lang="en-US" sz="1200" b="1" dirty="0" smtClean="0"/>
              <a:t>ITU-D\SG-D\SG02\000\075E</a:t>
            </a:r>
            <a:endParaRPr lang="en-US" sz="1200" b="1" dirty="0"/>
          </a:p>
        </p:txBody>
      </p:sp>
      <p:sp>
        <p:nvSpPr>
          <p:cNvPr id="10" name="Rectangle 10"/>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pSp>
        <p:nvGrpSpPr>
          <p:cNvPr id="11" name="Canvas 118"/>
          <p:cNvGrpSpPr>
            <a:grpSpLocks/>
          </p:cNvGrpSpPr>
          <p:nvPr/>
        </p:nvGrpSpPr>
        <p:grpSpPr bwMode="auto">
          <a:xfrm>
            <a:off x="1962800" y="2744665"/>
            <a:ext cx="4361800" cy="3324225"/>
            <a:chOff x="-4756" y="0"/>
            <a:chExt cx="43618" cy="33242"/>
          </a:xfrm>
        </p:grpSpPr>
        <p:sp>
          <p:nvSpPr>
            <p:cNvPr id="12" name="AutoShape 9"/>
            <p:cNvSpPr>
              <a:spLocks noChangeAspect="1" noChangeArrowheads="1"/>
            </p:cNvSpPr>
            <p:nvPr/>
          </p:nvSpPr>
          <p:spPr bwMode="auto">
            <a:xfrm>
              <a:off x="0" y="0"/>
              <a:ext cx="38862" cy="3324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Line 463"/>
            <p:cNvSpPr>
              <a:spLocks noChangeShapeType="1"/>
            </p:cNvSpPr>
            <p:nvPr/>
          </p:nvSpPr>
          <p:spPr bwMode="auto">
            <a:xfrm>
              <a:off x="0" y="28959"/>
              <a:ext cx="3886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3" name="Line 464"/>
            <p:cNvSpPr>
              <a:spLocks noChangeShapeType="1"/>
            </p:cNvSpPr>
            <p:nvPr/>
          </p:nvSpPr>
          <p:spPr bwMode="auto">
            <a:xfrm flipH="1" flipV="1">
              <a:off x="0" y="762"/>
              <a:ext cx="0" cy="28197"/>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4" name="Rectangle 465"/>
            <p:cNvSpPr>
              <a:spLocks noChangeArrowheads="1"/>
            </p:cNvSpPr>
            <p:nvPr/>
          </p:nvSpPr>
          <p:spPr bwMode="auto">
            <a:xfrm>
              <a:off x="30099" y="29428"/>
              <a:ext cx="8001" cy="3814"/>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dirty="0">
                  <a:solidFill>
                    <a:srgbClr val="000000"/>
                  </a:solidFill>
                  <a:latin typeface="+mn-lt"/>
                  <a:ea typeface="SimHei" pitchFamily="49" charset="-122"/>
                  <a:cs typeface="Verdana" pitchFamily="34" charset="0"/>
                </a:rPr>
                <a:t>Time</a:t>
              </a:r>
            </a:p>
          </p:txBody>
        </p:sp>
        <p:sp>
          <p:nvSpPr>
            <p:cNvPr id="65" name="Rectangle 466"/>
            <p:cNvSpPr>
              <a:spLocks noChangeArrowheads="1"/>
            </p:cNvSpPr>
            <p:nvPr/>
          </p:nvSpPr>
          <p:spPr bwMode="auto">
            <a:xfrm>
              <a:off x="-4756" y="469"/>
              <a:ext cx="4572" cy="2895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mn-lt"/>
                  <a:ea typeface="SimHei" pitchFamily="49" charset="-122"/>
                  <a:cs typeface="Verdana" pitchFamily="34" charset="0"/>
                </a:rPr>
                <a:t>Radio spectrum access cost</a:t>
              </a:r>
              <a:endParaRPr kumimoji="0" lang="en-US" altLang="zh-CN" b="0" i="0" u="none" strike="noStrike" cap="none" normalizeH="0" baseline="0" dirty="0" smtClean="0">
                <a:ln>
                  <a:noFill/>
                </a:ln>
                <a:solidFill>
                  <a:schemeClr val="tx1"/>
                </a:solidFill>
                <a:effectLst/>
                <a:latin typeface="+mn-lt"/>
                <a:cs typeface="Arial" pitchFamily="34" charset="0"/>
              </a:endParaRPr>
            </a:p>
          </p:txBody>
        </p:sp>
        <p:sp>
          <p:nvSpPr>
            <p:cNvPr id="66" name="Freeform 467"/>
            <p:cNvSpPr>
              <a:spLocks/>
            </p:cNvSpPr>
            <p:nvPr/>
          </p:nvSpPr>
          <p:spPr bwMode="auto">
            <a:xfrm rot="382577">
              <a:off x="4004" y="8742"/>
              <a:ext cx="31564" cy="19228"/>
            </a:xfrm>
            <a:custGeom>
              <a:avLst/>
              <a:gdLst>
                <a:gd name="T0" fmla="*/ 0 w 1152"/>
                <a:gd name="T1" fmla="*/ 1922787 h 1344"/>
                <a:gd name="T2" fmla="*/ 1315155 w 1152"/>
                <a:gd name="T3" fmla="*/ 1716774 h 1344"/>
                <a:gd name="T4" fmla="*/ 2761826 w 1152"/>
                <a:gd name="T5" fmla="*/ 1030064 h 1344"/>
                <a:gd name="T6" fmla="*/ 3156373 w 1152"/>
                <a:gd name="T7" fmla="*/ 0 h 1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52" h="1344">
                  <a:moveTo>
                    <a:pt x="0" y="1344"/>
                  </a:moveTo>
                  <a:cubicBezTo>
                    <a:pt x="156" y="1324"/>
                    <a:pt x="312" y="1304"/>
                    <a:pt x="480" y="1200"/>
                  </a:cubicBezTo>
                  <a:cubicBezTo>
                    <a:pt x="648" y="1096"/>
                    <a:pt x="896" y="920"/>
                    <a:pt x="1008" y="720"/>
                  </a:cubicBezTo>
                  <a:cubicBezTo>
                    <a:pt x="1120" y="520"/>
                    <a:pt x="1128" y="120"/>
                    <a:pt x="1152" y="0"/>
                  </a:cubicBezTo>
                </a:path>
              </a:pathLst>
            </a:custGeom>
            <a:noFill/>
            <a:ln w="28575">
              <a:solidFill>
                <a:srgbClr val="FF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GB"/>
            </a:p>
          </p:txBody>
        </p:sp>
      </p:grpSp>
      <p:sp>
        <p:nvSpPr>
          <p:cNvPr id="67" name="TextBox 66"/>
          <p:cNvSpPr txBox="1"/>
          <p:nvPr/>
        </p:nvSpPr>
        <p:spPr>
          <a:xfrm>
            <a:off x="762000" y="1066800"/>
            <a:ext cx="8229600" cy="1708160"/>
          </a:xfrm>
          <a:prstGeom prst="rect">
            <a:avLst/>
          </a:prstGeom>
          <a:noFill/>
        </p:spPr>
        <p:txBody>
          <a:bodyPr wrap="square" rtlCol="0">
            <a:spAutoFit/>
          </a:bodyPr>
          <a:lstStyle/>
          <a:p>
            <a:pPr>
              <a:spcAft>
                <a:spcPts val="600"/>
              </a:spcAft>
            </a:pPr>
            <a:r>
              <a:rPr lang="en-GB" sz="2000" dirty="0" smtClean="0">
                <a:latin typeface="+mn-lt"/>
              </a:rPr>
              <a:t>The spectrum price has increased in recent years due to:</a:t>
            </a:r>
          </a:p>
          <a:p>
            <a:pPr marL="361950" lvl="0" indent="-271463">
              <a:buFont typeface="Arial" pitchFamily="34" charset="0"/>
              <a:buChar char="•"/>
            </a:pPr>
            <a:r>
              <a:rPr lang="en-GB" sz="2000" dirty="0" smtClean="0">
                <a:latin typeface="+mn-lt"/>
              </a:rPr>
              <a:t>The </a:t>
            </a:r>
            <a:r>
              <a:rPr lang="en-GB" sz="2000" dirty="0">
                <a:latin typeface="+mn-lt"/>
              </a:rPr>
              <a:t>deregulation and liberalization of electronic communication markets</a:t>
            </a:r>
          </a:p>
          <a:p>
            <a:pPr marL="361950" lvl="0" indent="-271463">
              <a:buFont typeface="Arial" pitchFamily="34" charset="0"/>
              <a:buChar char="•"/>
            </a:pPr>
            <a:r>
              <a:rPr lang="en-GB" sz="2000" dirty="0">
                <a:latin typeface="+mn-lt"/>
              </a:rPr>
              <a:t>The privatization and "merchandizing" of the public domain</a:t>
            </a:r>
          </a:p>
          <a:p>
            <a:pPr marL="361950" lvl="0" indent="-271463">
              <a:buFont typeface="Arial" pitchFamily="34" charset="0"/>
              <a:buChar char="•"/>
            </a:pPr>
            <a:r>
              <a:rPr lang="en-GB" sz="2000" dirty="0">
                <a:latin typeface="+mn-lt"/>
              </a:rPr>
              <a:t>Awareness of the value of the spectrum</a:t>
            </a:r>
          </a:p>
          <a:p>
            <a:pPr marL="361950" lvl="0" indent="-271463">
              <a:buFont typeface="Arial" pitchFamily="34" charset="0"/>
              <a:buChar char="•"/>
            </a:pPr>
            <a:r>
              <a:rPr lang="en-GB" sz="2000" dirty="0">
                <a:latin typeface="+mn-lt"/>
              </a:rPr>
              <a:t>Worldwide competition between multinational operators</a:t>
            </a:r>
            <a:r>
              <a:rPr lang="en-GB" sz="2000" dirty="0" smtClean="0">
                <a:latin typeface="+mn-lt"/>
              </a:rPr>
              <a:t>. </a:t>
            </a:r>
            <a:endParaRPr lang="en-GB" sz="2000" dirty="0">
              <a:latin typeface="+mn-lt"/>
            </a:endParaRPr>
          </a:p>
        </p:txBody>
      </p:sp>
    </p:spTree>
    <p:extLst>
      <p:ext uri="{BB962C8B-B14F-4D97-AF65-F5344CB8AC3E}">
        <p14:creationId xmlns:p14="http://schemas.microsoft.com/office/powerpoint/2010/main" val="2373299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of spectrum</a:t>
            </a:r>
            <a:endParaRPr lang="en-US" dirty="0"/>
          </a:p>
        </p:txBody>
      </p:sp>
      <p:sp>
        <p:nvSpPr>
          <p:cNvPr id="3" name="Content Placeholder 2"/>
          <p:cNvSpPr>
            <a:spLocks noGrp="1"/>
          </p:cNvSpPr>
          <p:nvPr>
            <p:ph idx="1"/>
          </p:nvPr>
        </p:nvSpPr>
        <p:spPr>
          <a:xfrm>
            <a:off x="685800" y="1066800"/>
            <a:ext cx="8001000" cy="4876800"/>
          </a:xfrm>
        </p:spPr>
        <p:txBody>
          <a:bodyPr/>
          <a:lstStyle/>
          <a:p>
            <a:pPr>
              <a:buFont typeface="Arial" pitchFamily="34" charset="0"/>
              <a:buChar char="•"/>
            </a:pPr>
            <a:r>
              <a:rPr lang="en-GB" sz="2000" dirty="0" smtClean="0">
                <a:latin typeface="+mn-lt"/>
              </a:rPr>
              <a:t>The value of spectrum is reflected in two inherent rents: scarcity rent and differential rent. </a:t>
            </a:r>
          </a:p>
          <a:p>
            <a:pPr>
              <a:buFont typeface="Arial" pitchFamily="34" charset="0"/>
              <a:buChar char="•"/>
            </a:pPr>
            <a:r>
              <a:rPr lang="en-GB" sz="2000" b="1" dirty="0" smtClean="0">
                <a:solidFill>
                  <a:srgbClr val="3333FF"/>
                </a:solidFill>
                <a:latin typeface="+mn-lt"/>
              </a:rPr>
              <a:t>Scarcity rent </a:t>
            </a:r>
            <a:r>
              <a:rPr lang="en-GB" sz="2000" dirty="0" smtClean="0">
                <a:latin typeface="+mn-lt"/>
              </a:rPr>
              <a:t>exists because demand for spectrum, at least in certain bands and at certain times, exceeds supply at zero price. </a:t>
            </a:r>
          </a:p>
          <a:p>
            <a:pPr>
              <a:buFont typeface="Arial" pitchFamily="34" charset="0"/>
              <a:buChar char="•"/>
            </a:pPr>
            <a:r>
              <a:rPr lang="en-GB" sz="2000" b="1" dirty="0" smtClean="0">
                <a:solidFill>
                  <a:srgbClr val="3333FF"/>
                </a:solidFill>
                <a:latin typeface="+mn-lt"/>
              </a:rPr>
              <a:t>Differential rent</a:t>
            </a:r>
            <a:r>
              <a:rPr lang="en-GB" sz="2000" dirty="0" smtClean="0">
                <a:latin typeface="+mn-lt"/>
              </a:rPr>
              <a:t>: Each frequency band possesses specific propagation characteristics that make it suitable for specific services. Having access to the most suitable band minimizes the cost. </a:t>
            </a:r>
          </a:p>
          <a:p>
            <a:pPr>
              <a:buFont typeface="Arial" pitchFamily="34" charset="0"/>
              <a:buChar char="•"/>
            </a:pPr>
            <a:r>
              <a:rPr lang="en-GB" sz="2000" dirty="0" smtClean="0">
                <a:latin typeface="+mn-lt"/>
              </a:rPr>
              <a:t>Shared use of spectrum may be efficient, but may cause mutual harmful interference, thus reducing the band’s value in that area at that time.</a:t>
            </a:r>
          </a:p>
          <a:p>
            <a:pPr>
              <a:buFont typeface="Arial" pitchFamily="34" charset="0"/>
              <a:buChar char="•"/>
            </a:pPr>
            <a:r>
              <a:rPr lang="en-GB" sz="2000" dirty="0" smtClean="0">
                <a:latin typeface="+mn-lt"/>
              </a:rPr>
              <a:t>Spectrum availability based on constraints like protection of other services in same or adjacent bands also significantly reduces the value. </a:t>
            </a:r>
            <a:endParaRPr lang="en-US" sz="2000" dirty="0" smtClean="0">
              <a:latin typeface="+mn-lt"/>
            </a:endParaRPr>
          </a:p>
          <a:p>
            <a:pPr marL="287338" indent="-287338">
              <a:buFont typeface="+mj-lt"/>
              <a:buAutoNum type="arabicPeriod"/>
            </a:pPr>
            <a:endParaRPr lang="en-US" sz="2000" dirty="0" smtClean="0">
              <a:latin typeface="+mn-lt"/>
            </a:endParaRPr>
          </a:p>
          <a:p>
            <a:pPr marL="287338" indent="-287338">
              <a:buFont typeface="+mj-lt"/>
              <a:buAutoNum type="arabicPeriod"/>
            </a:pPr>
            <a:endParaRPr lang="en-US" sz="2000" dirty="0" smtClean="0">
              <a:latin typeface="+mn-lt"/>
            </a:endParaRPr>
          </a:p>
          <a:p>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Pareto Optimality Criterion</a:t>
            </a:r>
            <a:endParaRPr lang="en-US" dirty="0"/>
          </a:p>
        </p:txBody>
      </p:sp>
      <p:sp>
        <p:nvSpPr>
          <p:cNvPr id="3" name="Content Placeholder 2"/>
          <p:cNvSpPr>
            <a:spLocks noGrp="1"/>
          </p:cNvSpPr>
          <p:nvPr>
            <p:ph idx="1"/>
          </p:nvPr>
        </p:nvSpPr>
        <p:spPr>
          <a:xfrm>
            <a:off x="685800" y="1066800"/>
            <a:ext cx="8001000" cy="4876800"/>
          </a:xfrm>
        </p:spPr>
        <p:txBody>
          <a:bodyPr/>
          <a:lstStyle/>
          <a:p>
            <a:pPr>
              <a:buFont typeface="Arial" pitchFamily="34" charset="0"/>
              <a:buChar char="•"/>
            </a:pPr>
            <a:r>
              <a:rPr lang="en-GB" sz="2000" dirty="0" smtClean="0">
                <a:latin typeface="+mn-lt"/>
              </a:rPr>
              <a:t>For any resource, the primary economic objective is to maximize the net benefits to society that can be generated from that resource</a:t>
            </a:r>
          </a:p>
          <a:p>
            <a:pPr>
              <a:buFont typeface="Arial" pitchFamily="34" charset="0"/>
              <a:buChar char="•"/>
            </a:pPr>
            <a:r>
              <a:rPr lang="en-GB" sz="2000" dirty="0" smtClean="0">
                <a:latin typeface="+mn-lt"/>
              </a:rPr>
              <a:t>Distribution of resources, when it is impossible to redistribute so as to make at least one individual better off without making another worse off is called </a:t>
            </a:r>
            <a:r>
              <a:rPr lang="en-GB" sz="2000" b="1" dirty="0" smtClean="0">
                <a:solidFill>
                  <a:srgbClr val="3333FF"/>
                </a:solidFill>
                <a:latin typeface="+mn-lt"/>
              </a:rPr>
              <a:t>Pareto Optimality Criterion</a:t>
            </a:r>
          </a:p>
          <a:p>
            <a:pPr>
              <a:buFont typeface="Arial" pitchFamily="34" charset="0"/>
              <a:buChar char="•"/>
            </a:pPr>
            <a:r>
              <a:rPr lang="en-GB" sz="2000" dirty="0" smtClean="0">
                <a:latin typeface="+mn-lt"/>
              </a:rPr>
              <a:t>In SM, there will always be at least one person made worse off by any decision, hence “</a:t>
            </a:r>
            <a:r>
              <a:rPr lang="en-GB" sz="2000" b="1" dirty="0" smtClean="0">
                <a:solidFill>
                  <a:srgbClr val="3333FF"/>
                </a:solidFill>
                <a:latin typeface="+mn-lt"/>
              </a:rPr>
              <a:t>Potential Pareto Optimality Criterion</a:t>
            </a:r>
            <a:r>
              <a:rPr lang="en-GB" sz="2000" dirty="0" smtClean="0">
                <a:latin typeface="+mn-lt"/>
              </a:rPr>
              <a:t>” is used: </a:t>
            </a:r>
            <a:r>
              <a:rPr lang="en-GB" sz="2000" i="1" dirty="0" smtClean="0">
                <a:latin typeface="+mn-lt"/>
              </a:rPr>
              <a:t>“redistribution of resources leads to an increase in overall social welfare and therefore should take place if those that are made better off by that redistribution could, in principle, </a:t>
            </a:r>
            <a:r>
              <a:rPr lang="en-GB" sz="2000" b="1" i="1" dirty="0" smtClean="0">
                <a:latin typeface="+mn-lt"/>
              </a:rPr>
              <a:t>fully compensate</a:t>
            </a:r>
            <a:r>
              <a:rPr lang="en-GB" sz="2000" i="1" dirty="0" smtClean="0">
                <a:latin typeface="+mn-lt"/>
              </a:rPr>
              <a:t> those that are made worse off and still receive greater benefits than was the case prior to the redistribution”</a:t>
            </a:r>
          </a:p>
          <a:p>
            <a:pPr marL="287338" indent="-287338">
              <a:buFont typeface="+mj-lt"/>
              <a:buAutoNum type="arabicPeriod"/>
            </a:pPr>
            <a:endParaRPr lang="en-US" sz="2000" dirty="0" smtClean="0">
              <a:latin typeface="+mn-lt"/>
            </a:endParaRPr>
          </a:p>
          <a:p>
            <a:pPr marL="287338" indent="-287338">
              <a:buFont typeface="+mj-lt"/>
              <a:buAutoNum type="arabicPeriod"/>
            </a:pPr>
            <a:endParaRPr lang="en-US" sz="2000" dirty="0" smtClean="0">
              <a:latin typeface="+mn-lt"/>
            </a:endParaRPr>
          </a:p>
          <a:p>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for further reading</a:t>
            </a:r>
            <a:endParaRPr lang="en-US" dirty="0"/>
          </a:p>
        </p:txBody>
      </p:sp>
      <p:sp>
        <p:nvSpPr>
          <p:cNvPr id="3" name="Content Placeholder 2"/>
          <p:cNvSpPr>
            <a:spLocks noGrp="1"/>
          </p:cNvSpPr>
          <p:nvPr>
            <p:ph idx="1"/>
          </p:nvPr>
        </p:nvSpPr>
        <p:spPr>
          <a:xfrm>
            <a:off x="685800" y="990600"/>
            <a:ext cx="8001000" cy="5105400"/>
          </a:xfrm>
        </p:spPr>
        <p:txBody>
          <a:bodyPr/>
          <a:lstStyle/>
          <a:p>
            <a:pPr marL="461963" indent="-461963">
              <a:buFont typeface="Arial" pitchFamily="34" charset="0"/>
              <a:buChar char="•"/>
            </a:pPr>
            <a:r>
              <a:rPr lang="en-GB" sz="2000" dirty="0" smtClean="0">
                <a:latin typeface="+mn-lt"/>
              </a:rPr>
              <a:t>ITU Handbook on National Spectrum Management - Chapter 6: Spectrum Economics with </a:t>
            </a:r>
          </a:p>
          <a:p>
            <a:pPr lvl="2">
              <a:buFont typeface="Arial" pitchFamily="34" charset="0"/>
              <a:buChar char="•"/>
            </a:pPr>
            <a:r>
              <a:rPr lang="en-GB" sz="1400" dirty="0" smtClean="0">
                <a:latin typeface="+mn-lt"/>
              </a:rPr>
              <a:t>Annex 1: An application of spectrum pricing</a:t>
            </a:r>
          </a:p>
          <a:p>
            <a:pPr lvl="2">
              <a:buFont typeface="Arial" pitchFamily="34" charset="0"/>
              <a:buChar char="•"/>
            </a:pPr>
            <a:r>
              <a:rPr lang="en-GB" sz="1400" dirty="0" smtClean="0">
                <a:latin typeface="+mn-lt"/>
              </a:rPr>
              <a:t>Annex 2: Cost of spectrum redeployment </a:t>
            </a:r>
          </a:p>
          <a:p>
            <a:pPr marL="457200" indent="-457200">
              <a:lnSpc>
                <a:spcPct val="90000"/>
              </a:lnSpc>
              <a:buFont typeface="Arial" pitchFamily="34" charset="0"/>
              <a:buChar char="•"/>
            </a:pPr>
            <a:r>
              <a:rPr lang="en-GB" sz="2000" dirty="0" smtClean="0">
                <a:latin typeface="+mn-lt"/>
              </a:rPr>
              <a:t>ICT Regulation Toolkit Module 5 - Chapter 5: Spectrum Pricing </a:t>
            </a:r>
            <a:r>
              <a:rPr lang="en-GB" dirty="0" smtClean="0">
                <a:latin typeface="+mn-lt"/>
                <a:hlinkClick r:id="rId3"/>
              </a:rPr>
              <a:t>http://www.ictregulationtoolkit.org/en/Section.1280.html</a:t>
            </a:r>
            <a:r>
              <a:rPr lang="en-GB" dirty="0" smtClean="0">
                <a:latin typeface="+mn-lt"/>
              </a:rPr>
              <a:t>  </a:t>
            </a:r>
          </a:p>
          <a:p>
            <a:pPr marL="457200" indent="-457200">
              <a:lnSpc>
                <a:spcPct val="90000"/>
              </a:lnSpc>
              <a:buFont typeface="Arial" pitchFamily="34" charset="0"/>
              <a:buChar char="•"/>
            </a:pPr>
            <a:r>
              <a:rPr lang="en-GB" sz="2000" dirty="0" smtClean="0">
                <a:latin typeface="+mn-lt"/>
              </a:rPr>
              <a:t>Draft Interim Report on Res 9 from Co-Chairmen</a:t>
            </a:r>
          </a:p>
          <a:p>
            <a:pPr marL="457200" indent="-457200">
              <a:lnSpc>
                <a:spcPct val="90000"/>
              </a:lnSpc>
            </a:pPr>
            <a:r>
              <a:rPr lang="en-GB" dirty="0" smtClean="0">
                <a:latin typeface="+mn-lt"/>
              </a:rPr>
              <a:t>	 </a:t>
            </a:r>
            <a:r>
              <a:rPr lang="en-GB" dirty="0" smtClean="0">
                <a:latin typeface="+mn-lt"/>
                <a:hlinkClick r:id="rId4"/>
              </a:rPr>
              <a:t>http://www.itu.int/md/D10-SG02-C-0075/en</a:t>
            </a:r>
            <a:r>
              <a:rPr lang="en-GB" dirty="0" smtClean="0">
                <a:latin typeface="+mn-lt"/>
              </a:rPr>
              <a:t> </a:t>
            </a:r>
          </a:p>
          <a:p>
            <a:pPr marL="457200" indent="-457200">
              <a:lnSpc>
                <a:spcPct val="90000"/>
              </a:lnSpc>
            </a:pPr>
            <a:endParaRPr lang="en-GB" dirty="0" smtClean="0">
              <a:latin typeface="+mn-lt"/>
            </a:endParaRPr>
          </a:p>
          <a:p>
            <a:pPr marL="457200" indent="-457200">
              <a:lnSpc>
                <a:spcPct val="90000"/>
              </a:lnSpc>
            </a:pPr>
            <a:endParaRPr lang="en-GB" dirty="0" smtClean="0">
              <a:latin typeface="+mn-lt"/>
            </a:endParaRPr>
          </a:p>
          <a:p>
            <a:pPr marL="457200" indent="-457200">
              <a:lnSpc>
                <a:spcPct val="90000"/>
              </a:lnSpc>
            </a:pPr>
            <a:endParaRPr lang="en-GB" dirty="0" smtClean="0">
              <a:latin typeface="+mn-lt"/>
            </a:endParaRPr>
          </a:p>
          <a:p>
            <a:endParaRPr lang="en-US"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26</a:t>
            </a:fld>
            <a:endParaRPr lang="en-US" dirty="0"/>
          </a:p>
        </p:txBody>
      </p:sp>
      <p:sp>
        <p:nvSpPr>
          <p:cNvPr id="5" name="Content Placeholder 4"/>
          <p:cNvSpPr>
            <a:spLocks noGrp="1"/>
          </p:cNvSpPr>
          <p:nvPr>
            <p:ph idx="1"/>
          </p:nvPr>
        </p:nvSpPr>
        <p:spPr>
          <a:xfrm>
            <a:off x="838200" y="1143001"/>
            <a:ext cx="4191000" cy="2362200"/>
          </a:xfrm>
        </p:spPr>
        <p:txBody>
          <a:bodyPr/>
          <a:lstStyle/>
          <a:p>
            <a:r>
              <a:rPr lang="en-GB" sz="2000" b="1" dirty="0">
                <a:solidFill>
                  <a:schemeClr val="accent2">
                    <a:lumMod val="75000"/>
                  </a:schemeClr>
                </a:solidFill>
                <a:latin typeface="+mn-lt"/>
              </a:rPr>
              <a:t>Contact:</a:t>
            </a:r>
          </a:p>
          <a:p>
            <a:endParaRPr lang="en-GB" dirty="0"/>
          </a:p>
          <a:p>
            <a:r>
              <a:rPr lang="en-GB" sz="2000" b="1" dirty="0" smtClean="0">
                <a:latin typeface="+mn-lt"/>
              </a:rPr>
              <a:t>Hasan Sharif</a:t>
            </a:r>
          </a:p>
          <a:p>
            <a:r>
              <a:rPr lang="en-GB" sz="2000" b="1" dirty="0" smtClean="0">
                <a:latin typeface="+mn-lt"/>
              </a:rPr>
              <a:t>Senior Manager Spectrum Strategy</a:t>
            </a:r>
          </a:p>
          <a:p>
            <a:r>
              <a:rPr lang="en-GB" sz="2000" b="1" dirty="0" smtClean="0">
                <a:latin typeface="+mn-lt"/>
              </a:rPr>
              <a:t>TRA, PO Box 26662, Abu Dhabi, UAE</a:t>
            </a:r>
          </a:p>
          <a:p>
            <a:r>
              <a:rPr lang="en-GB" sz="2000" b="1" dirty="0" smtClean="0">
                <a:latin typeface="+mn-lt"/>
              </a:rPr>
              <a:t>E-mail: </a:t>
            </a:r>
            <a:r>
              <a:rPr lang="en-GB" sz="2000" b="1" dirty="0" smtClean="0">
                <a:latin typeface="+mn-lt"/>
                <a:hlinkClick r:id="rId3"/>
              </a:rPr>
              <a:t>hasan.sharif@tra.gov.ae</a:t>
            </a:r>
            <a:endParaRPr lang="en-GB" sz="2000" b="1" dirty="0" smtClean="0">
              <a:latin typeface="+mn-lt"/>
            </a:endParaRPr>
          </a:p>
          <a:p>
            <a:endParaRPr lang="en-GB"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2600" y="1066800"/>
            <a:ext cx="2286000" cy="2286000"/>
          </a:xfrm>
          <a:prstGeom prst="rect">
            <a:avLst/>
          </a:prstGeom>
        </p:spPr>
      </p:pic>
    </p:spTree>
    <p:extLst>
      <p:ext uri="{BB962C8B-B14F-4D97-AF65-F5344CB8AC3E}">
        <p14:creationId xmlns:p14="http://schemas.microsoft.com/office/powerpoint/2010/main" val="1745163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dirty="0"/>
              <a:t>Contents</a:t>
            </a:r>
          </a:p>
        </p:txBody>
      </p:sp>
      <p:sp>
        <p:nvSpPr>
          <p:cNvPr id="14339" name="Content Placeholder 2"/>
          <p:cNvSpPr>
            <a:spLocks noGrp="1"/>
          </p:cNvSpPr>
          <p:nvPr>
            <p:ph idx="1"/>
          </p:nvPr>
        </p:nvSpPr>
        <p:spPr>
          <a:xfrm>
            <a:off x="685800" y="914400"/>
            <a:ext cx="8001000" cy="5181600"/>
          </a:xfrm>
        </p:spPr>
        <p:txBody>
          <a:bodyPr/>
          <a:lstStyle/>
          <a:p>
            <a:pPr marL="457200" indent="-457200">
              <a:lnSpc>
                <a:spcPct val="90000"/>
              </a:lnSpc>
              <a:buClr>
                <a:srgbClr val="000000"/>
              </a:buClr>
              <a:buSzPct val="85000"/>
              <a:buFont typeface="+mj-lt"/>
              <a:buAutoNum type="arabicPeriod"/>
            </a:pPr>
            <a:r>
              <a:rPr lang="en-GB" sz="2400" b="1" dirty="0" smtClean="0">
                <a:latin typeface="+mn-lt"/>
              </a:rPr>
              <a:t>Features of Radio Spectrum </a:t>
            </a:r>
            <a:endParaRPr lang="en-GB" sz="2400" b="1" dirty="0">
              <a:latin typeface="+mn-lt"/>
            </a:endParaRPr>
          </a:p>
          <a:p>
            <a:pPr marL="457200" indent="-457200">
              <a:lnSpc>
                <a:spcPct val="90000"/>
              </a:lnSpc>
              <a:buClr>
                <a:srgbClr val="000000"/>
              </a:buClr>
              <a:buSzPct val="85000"/>
              <a:buFont typeface="+mj-lt"/>
              <a:buAutoNum type="arabicPeriod"/>
            </a:pPr>
            <a:r>
              <a:rPr lang="en-GB" sz="2400" b="1" dirty="0">
                <a:latin typeface="+mn-lt"/>
              </a:rPr>
              <a:t>Spectrum </a:t>
            </a:r>
            <a:r>
              <a:rPr lang="en-GB" sz="2400" b="1" dirty="0" smtClean="0">
                <a:latin typeface="+mn-lt"/>
              </a:rPr>
              <a:t>Market: Supply and Demand</a:t>
            </a:r>
            <a:endParaRPr lang="en-GB" sz="2400" b="1" dirty="0">
              <a:latin typeface="+mn-lt"/>
            </a:endParaRPr>
          </a:p>
          <a:p>
            <a:pPr marL="457200" indent="-457200">
              <a:lnSpc>
                <a:spcPct val="90000"/>
              </a:lnSpc>
              <a:buClr>
                <a:srgbClr val="000000"/>
              </a:buClr>
              <a:buSzPct val="85000"/>
              <a:buFont typeface="+mj-lt"/>
              <a:buAutoNum type="arabicPeriod"/>
            </a:pPr>
            <a:r>
              <a:rPr lang="en-GB" sz="2400" b="1" dirty="0" smtClean="0">
                <a:latin typeface="+mn-lt"/>
              </a:rPr>
              <a:t>Spectrum Economics</a:t>
            </a:r>
            <a:endParaRPr lang="en-GB" sz="2400" b="1" dirty="0">
              <a:latin typeface="+mn-lt"/>
            </a:endParaRPr>
          </a:p>
          <a:p>
            <a:pPr marL="457200" indent="-457200">
              <a:lnSpc>
                <a:spcPct val="90000"/>
              </a:lnSpc>
              <a:buClr>
                <a:srgbClr val="000000"/>
              </a:buClr>
              <a:buSzPct val="85000"/>
              <a:buFont typeface="+mj-lt"/>
              <a:buAutoNum type="arabicPeriod"/>
            </a:pPr>
            <a:r>
              <a:rPr lang="en-GB" sz="2400" b="1" dirty="0" smtClean="0">
                <a:latin typeface="+mn-lt"/>
              </a:rPr>
              <a:t>Resolution 9</a:t>
            </a:r>
          </a:p>
          <a:p>
            <a:pPr marL="457200" indent="-457200">
              <a:lnSpc>
                <a:spcPct val="90000"/>
              </a:lnSpc>
              <a:buClr>
                <a:srgbClr val="000000"/>
              </a:buClr>
              <a:buSzPct val="85000"/>
              <a:buFont typeface="+mj-lt"/>
              <a:buAutoNum type="arabicPeriod"/>
            </a:pPr>
            <a:r>
              <a:rPr lang="en-GB" sz="2400" b="1" dirty="0" smtClean="0">
                <a:latin typeface="+mn-lt"/>
              </a:rPr>
              <a:t>ITU-R SM 2012</a:t>
            </a:r>
          </a:p>
          <a:p>
            <a:pPr marL="457200" indent="-457200">
              <a:lnSpc>
                <a:spcPct val="90000"/>
              </a:lnSpc>
              <a:buClr>
                <a:srgbClr val="000000"/>
              </a:buClr>
              <a:buSzPct val="85000"/>
              <a:buFont typeface="+mj-lt"/>
              <a:buAutoNum type="arabicPeriod"/>
            </a:pPr>
            <a:r>
              <a:rPr lang="en-GB" sz="2400" b="1" dirty="0" smtClean="0">
                <a:latin typeface="+mn-lt"/>
              </a:rPr>
              <a:t>Strategies for economic approached</a:t>
            </a:r>
          </a:p>
          <a:p>
            <a:pPr marL="457200" indent="-457200">
              <a:lnSpc>
                <a:spcPct val="90000"/>
              </a:lnSpc>
              <a:buClr>
                <a:srgbClr val="000000"/>
              </a:buClr>
              <a:buSzPct val="85000"/>
              <a:buFont typeface="+mj-lt"/>
              <a:buAutoNum type="arabicPeriod"/>
            </a:pPr>
            <a:r>
              <a:rPr lang="en-GB" sz="2400" b="1" dirty="0" smtClean="0">
                <a:latin typeface="+mn-lt"/>
              </a:rPr>
              <a:t>Value of spectrum</a:t>
            </a:r>
          </a:p>
          <a:p>
            <a:pPr marL="457200" indent="-457200">
              <a:lnSpc>
                <a:spcPct val="90000"/>
              </a:lnSpc>
              <a:buClr>
                <a:srgbClr val="000000"/>
              </a:buClr>
              <a:buSzPct val="85000"/>
              <a:buFont typeface="+mj-lt"/>
              <a:buAutoNum type="arabicPeriod"/>
            </a:pPr>
            <a:endParaRPr lang="en-GB" sz="2400" b="1" dirty="0">
              <a:latin typeface="+mn-lt"/>
            </a:endParaRPr>
          </a:p>
        </p:txBody>
      </p:sp>
      <p:sp>
        <p:nvSpPr>
          <p:cNvPr id="4" name="Slide Number Placeholder 3"/>
          <p:cNvSpPr>
            <a:spLocks noGrp="1"/>
          </p:cNvSpPr>
          <p:nvPr>
            <p:ph type="sldNum" sz="quarter" idx="10"/>
          </p:nvPr>
        </p:nvSpPr>
        <p:spPr/>
        <p:txBody>
          <a:bodyPr/>
          <a:lstStyle/>
          <a:p>
            <a:pPr>
              <a:defRPr/>
            </a:pPr>
            <a:fld id="{18B972FA-08C6-40D6-97EC-F4AC497951BF}"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dirty="0" smtClean="0"/>
              <a:t>Quotation: ITU Secretary General</a:t>
            </a:r>
            <a:endParaRPr dirty="0"/>
          </a:p>
        </p:txBody>
      </p:sp>
      <p:sp>
        <p:nvSpPr>
          <p:cNvPr id="14339" name="Content Placeholder 2"/>
          <p:cNvSpPr>
            <a:spLocks noGrp="1"/>
          </p:cNvSpPr>
          <p:nvPr>
            <p:ph idx="1"/>
          </p:nvPr>
        </p:nvSpPr>
        <p:spPr>
          <a:xfrm>
            <a:off x="685800" y="914400"/>
            <a:ext cx="4114800" cy="5181600"/>
          </a:xfrm>
        </p:spPr>
        <p:txBody>
          <a:bodyPr/>
          <a:lstStyle/>
          <a:p>
            <a:pPr marL="0" indent="0"/>
            <a:r>
              <a:rPr lang="en-GB" sz="2000" dirty="0">
                <a:latin typeface="+mn-lt"/>
              </a:rPr>
              <a:t>Today, there is virtually no aspect of our lives which does not make use of the radiofrequency spectrum in some way. </a:t>
            </a:r>
            <a:br>
              <a:rPr lang="en-GB" sz="2000" dirty="0">
                <a:latin typeface="+mn-lt"/>
              </a:rPr>
            </a:br>
            <a:endParaRPr lang="en-GB" sz="2000" dirty="0" smtClean="0">
              <a:latin typeface="+mn-lt"/>
            </a:endParaRPr>
          </a:p>
          <a:p>
            <a:pPr marL="0" indent="0"/>
            <a:r>
              <a:rPr lang="en-GB" sz="2000" dirty="0" smtClean="0">
                <a:latin typeface="+mn-lt"/>
              </a:rPr>
              <a:t>Many </a:t>
            </a:r>
            <a:r>
              <a:rPr lang="en-GB" sz="2000" dirty="0">
                <a:latin typeface="+mn-lt"/>
              </a:rPr>
              <a:t>spectrum management tasks and issues go well beyond the limits of engineering science, and </a:t>
            </a:r>
            <a:r>
              <a:rPr lang="en-GB" sz="2000" b="1" dirty="0">
                <a:solidFill>
                  <a:schemeClr val="accent1">
                    <a:lumMod val="75000"/>
                  </a:schemeClr>
                </a:solidFill>
                <a:latin typeface="+mn-lt"/>
              </a:rPr>
              <a:t>require legal and economic </a:t>
            </a:r>
            <a:r>
              <a:rPr lang="en-GB" sz="2000" b="1" dirty="0" smtClean="0">
                <a:solidFill>
                  <a:schemeClr val="accent1">
                    <a:lumMod val="75000"/>
                  </a:schemeClr>
                </a:solidFill>
                <a:latin typeface="+mn-lt"/>
              </a:rPr>
              <a:t>experience</a:t>
            </a:r>
            <a:r>
              <a:rPr lang="en-GB" sz="2000" dirty="0" smtClean="0">
                <a:latin typeface="+mn-lt"/>
              </a:rPr>
              <a:t>.</a:t>
            </a:r>
          </a:p>
          <a:p>
            <a:pPr marL="0" indent="0"/>
            <a:endParaRPr lang="en-GB" sz="2000" dirty="0">
              <a:latin typeface="+mn-lt"/>
            </a:endParaRPr>
          </a:p>
          <a:p>
            <a:pPr marL="0" indent="0"/>
            <a:r>
              <a:rPr lang="en-GB" sz="2000" dirty="0">
                <a:latin typeface="+mn-lt"/>
              </a:rPr>
              <a:t>Speech by ITU Secretary-General, </a:t>
            </a:r>
            <a:r>
              <a:rPr lang="en-GB" sz="2000" dirty="0" smtClean="0">
                <a:latin typeface="+mn-lt"/>
              </a:rPr>
              <a:t>    Dr </a:t>
            </a:r>
            <a:r>
              <a:rPr lang="en-GB" sz="2000" dirty="0">
                <a:latin typeface="+mn-lt"/>
              </a:rPr>
              <a:t>Hamadoun I. </a:t>
            </a:r>
            <a:r>
              <a:rPr lang="en-GB" sz="2000" dirty="0" smtClean="0">
                <a:latin typeface="+mn-lt"/>
              </a:rPr>
              <a:t>Toure</a:t>
            </a:r>
            <a:r>
              <a:rPr lang="en-GB" sz="2000" dirty="0">
                <a:latin typeface="+mn-lt"/>
              </a:rPr>
              <a:t/>
            </a:r>
            <a:br>
              <a:rPr lang="en-GB" sz="2000" dirty="0">
                <a:latin typeface="+mn-lt"/>
              </a:rPr>
            </a:br>
            <a:r>
              <a:rPr lang="en-GB" sz="1600" i="1" dirty="0" smtClean="0">
                <a:latin typeface="+mn-lt"/>
              </a:rPr>
              <a:t>Middle </a:t>
            </a:r>
            <a:r>
              <a:rPr lang="en-GB" sz="1600" i="1" dirty="0">
                <a:latin typeface="+mn-lt"/>
              </a:rPr>
              <a:t>East Spectrum Conference 2011 </a:t>
            </a:r>
          </a:p>
          <a:p>
            <a:r>
              <a:rPr lang="en-GB" sz="1600" i="1" dirty="0">
                <a:latin typeface="+mn-lt"/>
              </a:rPr>
              <a:t>29 March 2011, Dubai, United Arab </a:t>
            </a:r>
            <a:r>
              <a:rPr lang="en-GB" sz="1600" i="1" dirty="0" smtClean="0">
                <a:latin typeface="+mn-lt"/>
              </a:rPr>
              <a:t>Emirates</a:t>
            </a:r>
            <a:endParaRPr lang="en-GB" sz="1600" i="1" dirty="0">
              <a:latin typeface="+mn-lt"/>
            </a:endParaRPr>
          </a:p>
        </p:txBody>
      </p:sp>
      <p:sp>
        <p:nvSpPr>
          <p:cNvPr id="4" name="Slide Number Placeholder 3"/>
          <p:cNvSpPr>
            <a:spLocks noGrp="1"/>
          </p:cNvSpPr>
          <p:nvPr>
            <p:ph type="sldNum" sz="quarter" idx="10"/>
          </p:nvPr>
        </p:nvSpPr>
        <p:spPr/>
        <p:txBody>
          <a:bodyPr/>
          <a:lstStyle/>
          <a:p>
            <a:pPr>
              <a:defRPr/>
            </a:pPr>
            <a:fld id="{18B972FA-08C6-40D6-97EC-F4AC497951BF}" type="slidenum">
              <a:rPr lang="en-US" smtClean="0"/>
              <a:pPr>
                <a:defRPr/>
              </a:pPr>
              <a:t>4</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990600"/>
            <a:ext cx="3668503" cy="4343400"/>
          </a:xfrm>
          <a:prstGeom prst="rect">
            <a:avLst/>
          </a:prstGeom>
        </p:spPr>
      </p:pic>
    </p:spTree>
    <p:extLst>
      <p:ext uri="{BB962C8B-B14F-4D97-AF65-F5344CB8AC3E}">
        <p14:creationId xmlns:p14="http://schemas.microsoft.com/office/powerpoint/2010/main" val="1523892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Features of radio spectrum</a:t>
            </a:r>
            <a:endParaRPr dirty="0"/>
          </a:p>
        </p:txBody>
      </p:sp>
      <p:sp>
        <p:nvSpPr>
          <p:cNvPr id="3" name="Content Placeholder 2"/>
          <p:cNvSpPr>
            <a:spLocks noGrp="1"/>
          </p:cNvSpPr>
          <p:nvPr>
            <p:ph idx="1"/>
          </p:nvPr>
        </p:nvSpPr>
        <p:spPr>
          <a:xfrm>
            <a:off x="685800" y="1066800"/>
            <a:ext cx="8001000" cy="4800600"/>
          </a:xfrm>
        </p:spPr>
        <p:txBody>
          <a:bodyPr/>
          <a:lstStyle/>
          <a:p>
            <a:pPr>
              <a:lnSpc>
                <a:spcPct val="90000"/>
              </a:lnSpc>
              <a:buFont typeface="Arial" pitchFamily="34" charset="0"/>
              <a:buChar char="•"/>
            </a:pPr>
            <a:r>
              <a:rPr lang="en-US" sz="2000" dirty="0" smtClean="0">
                <a:latin typeface="+mn-lt"/>
              </a:rPr>
              <a:t>Spectrum </a:t>
            </a:r>
            <a:r>
              <a:rPr lang="en-US" sz="2000" dirty="0">
                <a:latin typeface="+mn-lt"/>
              </a:rPr>
              <a:t>is a </a:t>
            </a:r>
            <a:r>
              <a:rPr lang="en-US" sz="2000" b="1" dirty="0">
                <a:solidFill>
                  <a:srgbClr val="0070C0"/>
                </a:solidFill>
                <a:latin typeface="+mn-lt"/>
              </a:rPr>
              <a:t>finite</a:t>
            </a:r>
            <a:r>
              <a:rPr lang="en-US" sz="2000" dirty="0">
                <a:latin typeface="+mn-lt"/>
              </a:rPr>
              <a:t> and </a:t>
            </a:r>
            <a:r>
              <a:rPr lang="en-US" sz="2000" b="1" dirty="0">
                <a:solidFill>
                  <a:srgbClr val="0070C0"/>
                </a:solidFill>
                <a:latin typeface="+mn-lt"/>
              </a:rPr>
              <a:t>scarce</a:t>
            </a:r>
            <a:r>
              <a:rPr lang="en-US" sz="2000" dirty="0">
                <a:latin typeface="+mn-lt"/>
              </a:rPr>
              <a:t> </a:t>
            </a:r>
            <a:r>
              <a:rPr lang="en-US" sz="2000" b="1" dirty="0">
                <a:solidFill>
                  <a:srgbClr val="0070C0"/>
                </a:solidFill>
                <a:latin typeface="+mn-lt"/>
              </a:rPr>
              <a:t>resource</a:t>
            </a:r>
            <a:r>
              <a:rPr lang="en-US" sz="2000" dirty="0">
                <a:latin typeface="+mn-lt"/>
              </a:rPr>
              <a:t>.</a:t>
            </a:r>
          </a:p>
          <a:p>
            <a:pPr>
              <a:lnSpc>
                <a:spcPct val="90000"/>
              </a:lnSpc>
              <a:buFont typeface="Arial" pitchFamily="34" charset="0"/>
              <a:buChar char="•"/>
            </a:pPr>
            <a:r>
              <a:rPr lang="en-US" sz="2000" dirty="0">
                <a:latin typeface="+mn-lt"/>
              </a:rPr>
              <a:t>Spectrum is an </a:t>
            </a:r>
            <a:r>
              <a:rPr lang="en-US" sz="2000" b="1" dirty="0">
                <a:solidFill>
                  <a:srgbClr val="0070C0"/>
                </a:solidFill>
                <a:latin typeface="+mn-lt"/>
              </a:rPr>
              <a:t>intangible resource </a:t>
            </a:r>
            <a:r>
              <a:rPr lang="en-US" sz="2000" dirty="0">
                <a:latin typeface="+mn-lt"/>
              </a:rPr>
              <a:t>freely available to society.</a:t>
            </a:r>
          </a:p>
          <a:p>
            <a:pPr>
              <a:lnSpc>
                <a:spcPct val="90000"/>
              </a:lnSpc>
              <a:buFont typeface="Arial" pitchFamily="34" charset="0"/>
              <a:buChar char="•"/>
            </a:pPr>
            <a:r>
              <a:rPr lang="en-US" sz="2000" dirty="0">
                <a:latin typeface="+mn-lt"/>
              </a:rPr>
              <a:t>Spectrum is </a:t>
            </a:r>
            <a:r>
              <a:rPr lang="en-US" sz="2000" b="1" dirty="0">
                <a:solidFill>
                  <a:srgbClr val="0070C0"/>
                </a:solidFill>
                <a:latin typeface="+mn-lt"/>
              </a:rPr>
              <a:t>owned by the state </a:t>
            </a:r>
            <a:r>
              <a:rPr lang="en-US" sz="2000" dirty="0">
                <a:latin typeface="+mn-lt"/>
              </a:rPr>
              <a:t>(it is a public resource (asset)) and leased </a:t>
            </a:r>
            <a:r>
              <a:rPr lang="en-US" sz="2000" dirty="0" smtClean="0">
                <a:latin typeface="+mn-lt"/>
              </a:rPr>
              <a:t>(spectrum rights) under </a:t>
            </a:r>
            <a:r>
              <a:rPr lang="en-US" sz="2000" dirty="0">
                <a:latin typeface="+mn-lt"/>
              </a:rPr>
              <a:t>various terms to </a:t>
            </a:r>
            <a:r>
              <a:rPr lang="en-US" sz="2000" dirty="0" smtClean="0">
                <a:latin typeface="+mn-lt"/>
              </a:rPr>
              <a:t>users</a:t>
            </a:r>
            <a:r>
              <a:rPr lang="en-GB" sz="2000" dirty="0">
                <a:latin typeface="+mn-lt"/>
              </a:rPr>
              <a:t>.</a:t>
            </a:r>
            <a:endParaRPr lang="en-GB" sz="2000" dirty="0" smtClean="0">
              <a:latin typeface="+mn-lt"/>
            </a:endParaRPr>
          </a:p>
          <a:p>
            <a:pPr>
              <a:lnSpc>
                <a:spcPct val="90000"/>
              </a:lnSpc>
              <a:buFont typeface="Arial" pitchFamily="34" charset="0"/>
              <a:buChar char="•"/>
            </a:pPr>
            <a:r>
              <a:rPr lang="en-US" sz="2000" dirty="0">
                <a:latin typeface="+mn-lt"/>
              </a:rPr>
              <a:t>Spectrum is </a:t>
            </a:r>
            <a:r>
              <a:rPr lang="en-US" sz="2000" b="1" dirty="0" smtClean="0">
                <a:solidFill>
                  <a:srgbClr val="0070C0"/>
                </a:solidFill>
                <a:latin typeface="+mn-lt"/>
              </a:rPr>
              <a:t>available in same quantity</a:t>
            </a:r>
            <a:r>
              <a:rPr lang="en-US" sz="2000" dirty="0" smtClean="0">
                <a:latin typeface="+mn-lt"/>
              </a:rPr>
              <a:t> to each state </a:t>
            </a:r>
            <a:r>
              <a:rPr lang="en-GB" sz="2000" dirty="0" smtClean="0">
                <a:latin typeface="+mn-lt"/>
              </a:rPr>
              <a:t>and is considered as a </a:t>
            </a:r>
            <a:r>
              <a:rPr lang="en-GB" sz="2000" b="1" dirty="0" smtClean="0">
                <a:solidFill>
                  <a:srgbClr val="0070C0"/>
                </a:solidFill>
                <a:latin typeface="+mn-lt"/>
              </a:rPr>
              <a:t>national natural resource.</a:t>
            </a:r>
            <a:endParaRPr lang="ru-RU" sz="2000" b="1" dirty="0">
              <a:solidFill>
                <a:srgbClr val="0070C0"/>
              </a:solidFill>
              <a:latin typeface="+mn-lt"/>
            </a:endParaRPr>
          </a:p>
          <a:p>
            <a:pPr>
              <a:lnSpc>
                <a:spcPct val="90000"/>
              </a:lnSpc>
              <a:buFont typeface="Arial" pitchFamily="34" charset="0"/>
              <a:buChar char="•"/>
            </a:pPr>
            <a:r>
              <a:rPr lang="en-GB" sz="2000" dirty="0" smtClean="0">
                <a:latin typeface="+mn-lt"/>
              </a:rPr>
              <a:t>Spectrum </a:t>
            </a:r>
            <a:r>
              <a:rPr lang="en-GB" sz="2000" b="1" dirty="0" smtClean="0">
                <a:solidFill>
                  <a:srgbClr val="0070C0"/>
                </a:solidFill>
                <a:latin typeface="+mn-lt"/>
              </a:rPr>
              <a:t>does not get depleted </a:t>
            </a:r>
            <a:r>
              <a:rPr lang="en-GB" sz="2000" dirty="0" smtClean="0">
                <a:latin typeface="+mn-lt"/>
              </a:rPr>
              <a:t>with use.</a:t>
            </a:r>
          </a:p>
          <a:p>
            <a:pPr>
              <a:lnSpc>
                <a:spcPct val="90000"/>
              </a:lnSpc>
              <a:buFont typeface="Arial" pitchFamily="34" charset="0"/>
              <a:buChar char="•"/>
            </a:pPr>
            <a:r>
              <a:rPr lang="en-GB" sz="2000" dirty="0" smtClean="0">
                <a:latin typeface="+mn-lt"/>
              </a:rPr>
              <a:t>Spectrum can be put into </a:t>
            </a:r>
            <a:r>
              <a:rPr lang="en-GB" sz="2000" b="1" dirty="0" smtClean="0">
                <a:solidFill>
                  <a:srgbClr val="0070C0"/>
                </a:solidFill>
                <a:latin typeface="+mn-lt"/>
              </a:rPr>
              <a:t>several uses</a:t>
            </a:r>
          </a:p>
          <a:p>
            <a:pPr>
              <a:lnSpc>
                <a:spcPct val="90000"/>
              </a:lnSpc>
              <a:buFont typeface="Arial" pitchFamily="34" charset="0"/>
              <a:buChar char="•"/>
            </a:pPr>
            <a:r>
              <a:rPr lang="en-GB" sz="2000" b="1" dirty="0" smtClean="0">
                <a:solidFill>
                  <a:srgbClr val="0070C0"/>
                </a:solidFill>
                <a:latin typeface="+mn-lt"/>
              </a:rPr>
              <a:t>Not all spectrum is the same</a:t>
            </a:r>
          </a:p>
          <a:p>
            <a:pPr>
              <a:lnSpc>
                <a:spcPct val="90000"/>
              </a:lnSpc>
              <a:buFont typeface="Arial" pitchFamily="34" charset="0"/>
              <a:buChar char="•"/>
            </a:pPr>
            <a:r>
              <a:rPr lang="en-GB" sz="2000" dirty="0" smtClean="0">
                <a:latin typeface="+mn-lt"/>
              </a:rPr>
              <a:t>Spectrum is the lifeline (</a:t>
            </a:r>
            <a:r>
              <a:rPr lang="en-GB" sz="2000" b="1" dirty="0" smtClean="0">
                <a:solidFill>
                  <a:srgbClr val="0070C0"/>
                </a:solidFill>
                <a:latin typeface="+mn-lt"/>
              </a:rPr>
              <a:t>prime asset</a:t>
            </a:r>
            <a:r>
              <a:rPr lang="en-GB" sz="2000" dirty="0" smtClean="0">
                <a:latin typeface="+mn-lt"/>
              </a:rPr>
              <a:t>) for all wireless services</a:t>
            </a:r>
          </a:p>
          <a:p>
            <a:pPr>
              <a:lnSpc>
                <a:spcPct val="90000"/>
              </a:lnSpc>
              <a:buFont typeface="Arial" pitchFamily="34" charset="0"/>
              <a:buChar char="•"/>
            </a:pPr>
            <a:r>
              <a:rPr lang="en-GB" sz="2000" dirty="0" smtClean="0">
                <a:latin typeface="+mn-lt"/>
              </a:rPr>
              <a:t>Some wireless services generate good </a:t>
            </a:r>
            <a:r>
              <a:rPr lang="en-GB" sz="2000" b="1" dirty="0" smtClean="0">
                <a:solidFill>
                  <a:srgbClr val="0070C0"/>
                </a:solidFill>
                <a:latin typeface="+mn-lt"/>
              </a:rPr>
              <a:t>economic benefit</a:t>
            </a:r>
          </a:p>
          <a:p>
            <a:pPr>
              <a:lnSpc>
                <a:spcPct val="90000"/>
              </a:lnSpc>
              <a:buFont typeface="Arial" pitchFamily="34" charset="0"/>
              <a:buChar char="•"/>
            </a:pPr>
            <a:r>
              <a:rPr lang="en-GB" sz="2000" dirty="0" smtClean="0">
                <a:latin typeface="+mn-lt"/>
              </a:rPr>
              <a:t>Depending on the level of need, some may </a:t>
            </a:r>
            <a:r>
              <a:rPr lang="en-GB" sz="2000" b="1" dirty="0" smtClean="0">
                <a:solidFill>
                  <a:srgbClr val="0070C0"/>
                </a:solidFill>
                <a:latin typeface="+mn-lt"/>
              </a:rPr>
              <a:t>value spectrum more</a:t>
            </a:r>
          </a:p>
          <a:p>
            <a:pPr>
              <a:lnSpc>
                <a:spcPct val="90000"/>
              </a:lnSpc>
              <a:buFont typeface="Arial" pitchFamily="34" charset="0"/>
              <a:buChar char="•"/>
            </a:pPr>
            <a:r>
              <a:rPr lang="en-GB" sz="2000" dirty="0" smtClean="0">
                <a:latin typeface="+mn-lt"/>
              </a:rPr>
              <a:t>Spectrum management (administrative, legal, technical and </a:t>
            </a:r>
            <a:r>
              <a:rPr lang="en-GB" sz="2000" b="1" dirty="0" smtClean="0">
                <a:solidFill>
                  <a:srgbClr val="0070C0"/>
                </a:solidFill>
                <a:latin typeface="+mn-lt"/>
              </a:rPr>
              <a:t>economics</a:t>
            </a:r>
            <a:r>
              <a:rPr lang="en-GB" sz="2000" dirty="0" smtClean="0">
                <a:latin typeface="+mn-lt"/>
              </a:rPr>
              <a:t>)</a:t>
            </a:r>
          </a:p>
          <a:p>
            <a:pPr>
              <a:lnSpc>
                <a:spcPct val="90000"/>
              </a:lnSpc>
              <a:buFont typeface="Arial" pitchFamily="34" charset="0"/>
              <a:buChar char="•"/>
            </a:pPr>
            <a:r>
              <a:rPr lang="en-GB" sz="2000" b="1" dirty="0" smtClean="0">
                <a:solidFill>
                  <a:srgbClr val="0070C0"/>
                </a:solidFill>
                <a:latin typeface="+mn-lt"/>
              </a:rPr>
              <a:t>Poor management, more entropy, lower economic efficiency</a:t>
            </a:r>
            <a:endParaRPr lang="en-GB" sz="2000" b="1" dirty="0">
              <a:solidFill>
                <a:srgbClr val="0070C0"/>
              </a:solidFill>
              <a:latin typeface="+mn-lt"/>
            </a:endParaRPr>
          </a:p>
          <a:p>
            <a:pPr>
              <a:lnSpc>
                <a:spcPct val="90000"/>
              </a:lnSpc>
              <a:buFont typeface="Arial" pitchFamily="34" charset="0"/>
              <a:buChar char="•"/>
            </a:pPr>
            <a:endParaRPr lang="en-GB" sz="2000" dirty="0" smtClean="0">
              <a:latin typeface="+mn-lt"/>
            </a:endParaRPr>
          </a:p>
          <a:p>
            <a:pPr>
              <a:lnSpc>
                <a:spcPct val="90000"/>
              </a:lnSpc>
              <a:buFont typeface="Arial" pitchFamily="34" charset="0"/>
              <a:buChar char="•"/>
            </a:pPr>
            <a:endParaRPr lang="ru-RU" sz="2000" dirty="0">
              <a:latin typeface="+mn-lt"/>
            </a:endParaRPr>
          </a:p>
          <a:p>
            <a:pPr>
              <a:buFont typeface="Arial" pitchFamily="34" charset="0"/>
              <a:buChar char="•"/>
              <a:defRPr/>
            </a:pPr>
            <a:endParaRPr lang="en-US" sz="1800" dirty="0">
              <a:latin typeface="+mn-lt"/>
            </a:endParaRPr>
          </a:p>
        </p:txBody>
      </p:sp>
      <p:sp>
        <p:nvSpPr>
          <p:cNvPr id="4" name="Slide Number Placeholder 3"/>
          <p:cNvSpPr>
            <a:spLocks noGrp="1"/>
          </p:cNvSpPr>
          <p:nvPr>
            <p:ph type="sldNum" sz="quarter" idx="10"/>
          </p:nvPr>
        </p:nvSpPr>
        <p:spPr/>
        <p:txBody>
          <a:bodyPr/>
          <a:lstStyle/>
          <a:p>
            <a:pPr>
              <a:defRPr/>
            </a:pPr>
            <a:fld id="{36A4E750-6B2C-46CC-BBEF-29216B115005}"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Not all spectrum is equal</a:t>
            </a:r>
            <a:endParaRPr dirty="0"/>
          </a:p>
        </p:txBody>
      </p:sp>
      <p:sp>
        <p:nvSpPr>
          <p:cNvPr id="4" name="Slide Number Placeholder 3"/>
          <p:cNvSpPr>
            <a:spLocks noGrp="1"/>
          </p:cNvSpPr>
          <p:nvPr>
            <p:ph type="sldNum" sz="quarter" idx="10"/>
          </p:nvPr>
        </p:nvSpPr>
        <p:spPr/>
        <p:txBody>
          <a:bodyPr/>
          <a:lstStyle/>
          <a:p>
            <a:pPr>
              <a:defRPr/>
            </a:pPr>
            <a:fld id="{36A4E750-6B2C-46CC-BBEF-29216B115005}" type="slidenum">
              <a:rPr lang="en-US" smtClean="0"/>
              <a:pPr>
                <a:defRPr/>
              </a:pPr>
              <a:t>6</a:t>
            </a:fld>
            <a:endParaRPr lang="en-US" dirty="0"/>
          </a:p>
        </p:txBody>
      </p:sp>
      <p:grpSp>
        <p:nvGrpSpPr>
          <p:cNvPr id="77" name="Group 76"/>
          <p:cNvGrpSpPr>
            <a:grpSpLocks/>
          </p:cNvGrpSpPr>
          <p:nvPr/>
        </p:nvGrpSpPr>
        <p:grpSpPr bwMode="auto">
          <a:xfrm>
            <a:off x="36762" y="4914900"/>
            <a:ext cx="3219" cy="212725"/>
            <a:chOff x="1837" y="3949"/>
            <a:chExt cx="3219" cy="96"/>
          </a:xfrm>
        </p:grpSpPr>
        <p:sp>
          <p:nvSpPr>
            <p:cNvPr id="96" name="Line 75"/>
            <p:cNvSpPr>
              <a:spLocks noChangeShapeType="1"/>
            </p:cNvSpPr>
            <p:nvPr/>
          </p:nvSpPr>
          <p:spPr bwMode="auto">
            <a:xfrm flipH="1">
              <a:off x="1837" y="3949"/>
              <a:ext cx="0" cy="9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97" name="Line 76"/>
            <p:cNvSpPr>
              <a:spLocks noChangeShapeType="1"/>
            </p:cNvSpPr>
            <p:nvPr/>
          </p:nvSpPr>
          <p:spPr bwMode="auto">
            <a:xfrm flipH="1">
              <a:off x="3462" y="3949"/>
              <a:ext cx="0" cy="9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98" name="Line 77"/>
            <p:cNvSpPr>
              <a:spLocks noChangeShapeType="1"/>
            </p:cNvSpPr>
            <p:nvPr/>
          </p:nvSpPr>
          <p:spPr bwMode="auto">
            <a:xfrm flipH="1">
              <a:off x="5056" y="3949"/>
              <a:ext cx="0" cy="9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grpSp>
      <p:grpSp>
        <p:nvGrpSpPr>
          <p:cNvPr id="102" name="Group 101"/>
          <p:cNvGrpSpPr/>
          <p:nvPr/>
        </p:nvGrpSpPr>
        <p:grpSpPr>
          <a:xfrm>
            <a:off x="609600" y="890120"/>
            <a:ext cx="8280920" cy="5415811"/>
            <a:chOff x="609600" y="890120"/>
            <a:chExt cx="8280920" cy="5415811"/>
          </a:xfrm>
        </p:grpSpPr>
        <p:sp>
          <p:nvSpPr>
            <p:cNvPr id="6" name="Freeform 5"/>
            <p:cNvSpPr>
              <a:spLocks/>
            </p:cNvSpPr>
            <p:nvPr/>
          </p:nvSpPr>
          <p:spPr bwMode="auto">
            <a:xfrm>
              <a:off x="827087" y="1736725"/>
              <a:ext cx="7620000" cy="2647950"/>
            </a:xfrm>
            <a:custGeom>
              <a:avLst/>
              <a:gdLst>
                <a:gd name="T0" fmla="*/ 1507053221 w 4800"/>
                <a:gd name="T1" fmla="*/ 0 h 1668"/>
                <a:gd name="T2" fmla="*/ 0 w 4800"/>
                <a:gd name="T3" fmla="*/ 2104329853 h 1668"/>
                <a:gd name="T4" fmla="*/ 0 w 4800"/>
                <a:gd name="T5" fmla="*/ 2147483647 h 1668"/>
                <a:gd name="T6" fmla="*/ 2147483647 w 4800"/>
                <a:gd name="T7" fmla="*/ 2147483647 h 1668"/>
                <a:gd name="T8" fmla="*/ 2147483647 w 4800"/>
                <a:gd name="T9" fmla="*/ 2104329853 h 1668"/>
                <a:gd name="T10" fmla="*/ 2147483647 w 4800"/>
                <a:gd name="T11" fmla="*/ 0 h 1668"/>
                <a:gd name="T12" fmla="*/ 1507053221 w 4800"/>
                <a:gd name="T13" fmla="*/ 0 h 1668"/>
                <a:gd name="T14" fmla="*/ 0 60000 65536"/>
                <a:gd name="T15" fmla="*/ 0 60000 65536"/>
                <a:gd name="T16" fmla="*/ 0 60000 65536"/>
                <a:gd name="T17" fmla="*/ 0 60000 65536"/>
                <a:gd name="T18" fmla="*/ 0 60000 65536"/>
                <a:gd name="T19" fmla="*/ 0 60000 65536"/>
                <a:gd name="T20" fmla="*/ 0 60000 65536"/>
                <a:gd name="T21" fmla="*/ 0 w 4800"/>
                <a:gd name="T22" fmla="*/ 0 h 1668"/>
                <a:gd name="T23" fmla="*/ 4800 w 4800"/>
                <a:gd name="T24" fmla="*/ 1668 h 16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00" h="1668">
                  <a:moveTo>
                    <a:pt x="598" y="0"/>
                  </a:moveTo>
                  <a:lnTo>
                    <a:pt x="0" y="835"/>
                  </a:lnTo>
                  <a:lnTo>
                    <a:pt x="0" y="1668"/>
                  </a:lnTo>
                  <a:lnTo>
                    <a:pt x="4800" y="1668"/>
                  </a:lnTo>
                  <a:lnTo>
                    <a:pt x="4800" y="835"/>
                  </a:lnTo>
                  <a:lnTo>
                    <a:pt x="1197" y="0"/>
                  </a:lnTo>
                  <a:lnTo>
                    <a:pt x="598" y="0"/>
                  </a:lnTo>
                  <a:close/>
                </a:path>
              </a:pathLst>
            </a:custGeom>
            <a:gradFill rotWithShape="0">
              <a:gsLst>
                <a:gs pos="0">
                  <a:schemeClr val="accent6">
                    <a:lumMod val="75000"/>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7" name="Freeform 6"/>
            <p:cNvSpPr>
              <a:spLocks/>
            </p:cNvSpPr>
            <p:nvPr/>
          </p:nvSpPr>
          <p:spPr bwMode="auto">
            <a:xfrm>
              <a:off x="4330699" y="2728913"/>
              <a:ext cx="2303463" cy="1943100"/>
            </a:xfrm>
            <a:custGeom>
              <a:avLst/>
              <a:gdLst>
                <a:gd name="T0" fmla="*/ 1123989950 w 1451"/>
                <a:gd name="T1" fmla="*/ 2147483647 h 1224"/>
                <a:gd name="T2" fmla="*/ 1123989950 w 1451"/>
                <a:gd name="T3" fmla="*/ 2147483647 h 1224"/>
                <a:gd name="T4" fmla="*/ 667842319 w 1451"/>
                <a:gd name="T5" fmla="*/ 1713706360 h 1224"/>
                <a:gd name="T6" fmla="*/ 95765951 w 1451"/>
                <a:gd name="T7" fmla="*/ 1370964850 h 1224"/>
                <a:gd name="T8" fmla="*/ 95765951 w 1451"/>
                <a:gd name="T9" fmla="*/ 0 h 1224"/>
                <a:gd name="T10" fmla="*/ 2147483647 w 1451"/>
                <a:gd name="T11" fmla="*/ 0 h 1224"/>
                <a:gd name="T12" fmla="*/ 2147483647 w 1451"/>
                <a:gd name="T13" fmla="*/ 1713706360 h 1224"/>
                <a:gd name="T14" fmla="*/ 2147483647 w 1451"/>
                <a:gd name="T15" fmla="*/ 1794351328 h 1224"/>
                <a:gd name="T16" fmla="*/ 2147483647 w 1451"/>
                <a:gd name="T17" fmla="*/ 1963200936 h 1224"/>
                <a:gd name="T18" fmla="*/ 2147483647 w 1451"/>
                <a:gd name="T19" fmla="*/ 2147483647 h 1224"/>
                <a:gd name="T20" fmla="*/ 2147483647 w 1451"/>
                <a:gd name="T21" fmla="*/ 2147483647 h 1224"/>
                <a:gd name="T22" fmla="*/ 1123989950 w 1451"/>
                <a:gd name="T23" fmla="*/ 2147483647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51"/>
                <a:gd name="T37" fmla="*/ 0 h 1224"/>
                <a:gd name="T38" fmla="*/ 1451 w 1451"/>
                <a:gd name="T39" fmla="*/ 1224 h 12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51" h="1224">
                  <a:moveTo>
                    <a:pt x="446" y="1224"/>
                  </a:moveTo>
                  <a:cubicBezTo>
                    <a:pt x="458" y="1038"/>
                    <a:pt x="476" y="953"/>
                    <a:pt x="446" y="862"/>
                  </a:cubicBezTo>
                  <a:cubicBezTo>
                    <a:pt x="416" y="771"/>
                    <a:pt x="333" y="733"/>
                    <a:pt x="265" y="680"/>
                  </a:cubicBezTo>
                  <a:cubicBezTo>
                    <a:pt x="197" y="627"/>
                    <a:pt x="76" y="657"/>
                    <a:pt x="38" y="544"/>
                  </a:cubicBezTo>
                  <a:cubicBezTo>
                    <a:pt x="0" y="431"/>
                    <a:pt x="24" y="295"/>
                    <a:pt x="38" y="0"/>
                  </a:cubicBezTo>
                  <a:cubicBezTo>
                    <a:pt x="741" y="0"/>
                    <a:pt x="1444" y="0"/>
                    <a:pt x="1444" y="0"/>
                  </a:cubicBezTo>
                  <a:cubicBezTo>
                    <a:pt x="1444" y="0"/>
                    <a:pt x="1451" y="562"/>
                    <a:pt x="1444" y="680"/>
                  </a:cubicBezTo>
                  <a:cubicBezTo>
                    <a:pt x="1293" y="696"/>
                    <a:pt x="1221" y="683"/>
                    <a:pt x="1151" y="712"/>
                  </a:cubicBezTo>
                  <a:cubicBezTo>
                    <a:pt x="1086" y="727"/>
                    <a:pt x="1094" y="747"/>
                    <a:pt x="1067" y="779"/>
                  </a:cubicBezTo>
                  <a:cubicBezTo>
                    <a:pt x="1040" y="811"/>
                    <a:pt x="1005" y="830"/>
                    <a:pt x="992" y="904"/>
                  </a:cubicBezTo>
                  <a:cubicBezTo>
                    <a:pt x="969" y="995"/>
                    <a:pt x="984" y="1105"/>
                    <a:pt x="990" y="1224"/>
                  </a:cubicBezTo>
                  <a:cubicBezTo>
                    <a:pt x="718" y="1224"/>
                    <a:pt x="446" y="1224"/>
                    <a:pt x="446" y="1224"/>
                  </a:cubicBezTo>
                  <a:close/>
                </a:path>
              </a:pathLst>
            </a:custGeom>
            <a:solidFill>
              <a:srgbClr val="F2BFCC"/>
            </a:solidFill>
            <a:ln>
              <a:noFill/>
            </a:ln>
            <a:extLst>
              <a:ext uri="{91240B29-F687-4F45-9708-019B960494DF}">
                <a14:hiddenLine xmlns:a14="http://schemas.microsoft.com/office/drawing/2010/main" w="19050">
                  <a:solidFill>
                    <a:srgbClr val="000000"/>
                  </a:solidFill>
                  <a:round/>
                  <a:headEnd/>
                  <a:tailEnd type="none" w="lg" len="med"/>
                </a14:hiddenLine>
              </a:ext>
            </a:extLst>
          </p:spPr>
          <p:txBody>
            <a:bodyPr wrap="none" lIns="36000" tIns="36000" rIns="36000" bIns="36000">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8" name="Line 4"/>
            <p:cNvSpPr>
              <a:spLocks noChangeShapeType="1"/>
            </p:cNvSpPr>
            <p:nvPr/>
          </p:nvSpPr>
          <p:spPr bwMode="auto">
            <a:xfrm flipV="1">
              <a:off x="6838949" y="4200525"/>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9" name="Line 5"/>
            <p:cNvSpPr>
              <a:spLocks noChangeShapeType="1"/>
            </p:cNvSpPr>
            <p:nvPr/>
          </p:nvSpPr>
          <p:spPr bwMode="auto">
            <a:xfrm flipV="1">
              <a:off x="6688137" y="4186238"/>
              <a:ext cx="0" cy="3175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0" name="Line 6"/>
            <p:cNvSpPr>
              <a:spLocks noChangeShapeType="1"/>
            </p:cNvSpPr>
            <p:nvPr/>
          </p:nvSpPr>
          <p:spPr bwMode="auto">
            <a:xfrm flipV="1">
              <a:off x="6640512" y="4205288"/>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1" name="Line 7"/>
            <p:cNvSpPr>
              <a:spLocks noChangeShapeType="1"/>
            </p:cNvSpPr>
            <p:nvPr/>
          </p:nvSpPr>
          <p:spPr bwMode="auto">
            <a:xfrm flipV="1">
              <a:off x="6683374" y="3446463"/>
              <a:ext cx="0" cy="430212"/>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2" name="Line 8"/>
            <p:cNvSpPr>
              <a:spLocks noChangeShapeType="1"/>
            </p:cNvSpPr>
            <p:nvPr/>
          </p:nvSpPr>
          <p:spPr bwMode="auto">
            <a:xfrm flipV="1">
              <a:off x="2940049" y="4200525"/>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3" name="Text Box 9"/>
            <p:cNvSpPr txBox="1">
              <a:spLocks noChangeArrowheads="1"/>
            </p:cNvSpPr>
            <p:nvPr/>
          </p:nvSpPr>
          <p:spPr bwMode="auto">
            <a:xfrm>
              <a:off x="2432049" y="3825875"/>
              <a:ext cx="14478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nSpc>
                  <a:spcPct val="75000"/>
                </a:lnSpc>
                <a:spcBef>
                  <a:spcPct val="50000"/>
                </a:spcBef>
              </a:pPr>
              <a:r>
                <a:rPr lang="en-GB" sz="1400" b="1" i="1" dirty="0">
                  <a:solidFill>
                    <a:srgbClr val="3C2F6E"/>
                  </a:solidFill>
                </a:rPr>
                <a:t>Medium Wave Radio</a:t>
              </a:r>
            </a:p>
          </p:txBody>
        </p:sp>
        <p:sp>
          <p:nvSpPr>
            <p:cNvPr id="14" name="Line 10"/>
            <p:cNvSpPr>
              <a:spLocks noChangeShapeType="1"/>
            </p:cNvSpPr>
            <p:nvPr/>
          </p:nvSpPr>
          <p:spPr bwMode="auto">
            <a:xfrm flipV="1">
              <a:off x="5780087" y="3281363"/>
              <a:ext cx="0" cy="12319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5" name="Line 11"/>
            <p:cNvSpPr>
              <a:spLocks noChangeShapeType="1"/>
            </p:cNvSpPr>
            <p:nvPr/>
          </p:nvSpPr>
          <p:spPr bwMode="auto">
            <a:xfrm flipV="1">
              <a:off x="5734049" y="3544888"/>
              <a:ext cx="0" cy="960437"/>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6" name="Line 12"/>
            <p:cNvSpPr>
              <a:spLocks noChangeShapeType="1"/>
            </p:cNvSpPr>
            <p:nvPr/>
          </p:nvSpPr>
          <p:spPr bwMode="auto">
            <a:xfrm flipV="1">
              <a:off x="5827712" y="3775075"/>
              <a:ext cx="0" cy="735013"/>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7" name="Line 13"/>
            <p:cNvSpPr>
              <a:spLocks noChangeShapeType="1"/>
            </p:cNvSpPr>
            <p:nvPr/>
          </p:nvSpPr>
          <p:spPr bwMode="auto">
            <a:xfrm flipV="1">
              <a:off x="5192712" y="3686175"/>
              <a:ext cx="0" cy="823913"/>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8" name="Line 14"/>
            <p:cNvSpPr>
              <a:spLocks noChangeShapeType="1"/>
            </p:cNvSpPr>
            <p:nvPr/>
          </p:nvSpPr>
          <p:spPr bwMode="auto">
            <a:xfrm flipV="1">
              <a:off x="2300287" y="4195763"/>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19" name="Line 15"/>
            <p:cNvSpPr>
              <a:spLocks noChangeShapeType="1"/>
            </p:cNvSpPr>
            <p:nvPr/>
          </p:nvSpPr>
          <p:spPr bwMode="auto">
            <a:xfrm flipV="1">
              <a:off x="4598987" y="4195763"/>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0" name="Line 16"/>
            <p:cNvSpPr>
              <a:spLocks noChangeShapeType="1"/>
            </p:cNvSpPr>
            <p:nvPr/>
          </p:nvSpPr>
          <p:spPr bwMode="auto">
            <a:xfrm flipV="1">
              <a:off x="5475287" y="3903663"/>
              <a:ext cx="0" cy="6096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1" name="Line 17"/>
            <p:cNvSpPr>
              <a:spLocks noChangeShapeType="1"/>
            </p:cNvSpPr>
            <p:nvPr/>
          </p:nvSpPr>
          <p:spPr bwMode="auto">
            <a:xfrm flipV="1">
              <a:off x="6465887" y="4195763"/>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2" name="Line 18"/>
            <p:cNvSpPr>
              <a:spLocks noChangeShapeType="1"/>
            </p:cNvSpPr>
            <p:nvPr/>
          </p:nvSpPr>
          <p:spPr bwMode="auto">
            <a:xfrm flipV="1">
              <a:off x="5322887" y="4208463"/>
              <a:ext cx="0" cy="304800"/>
            </a:xfrm>
            <a:prstGeom prst="line">
              <a:avLst/>
            </a:prstGeom>
            <a:noFill/>
            <a:ln w="28575">
              <a:solidFill>
                <a:srgbClr val="3C2F6E"/>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3" name="Rectangle 22"/>
            <p:cNvSpPr>
              <a:spLocks noChangeArrowheads="1"/>
            </p:cNvSpPr>
            <p:nvPr/>
          </p:nvSpPr>
          <p:spPr bwMode="auto">
            <a:xfrm>
              <a:off x="836612" y="4335463"/>
              <a:ext cx="7610475" cy="152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24" name="Rectangle 23"/>
            <p:cNvSpPr>
              <a:spLocks noChangeArrowheads="1"/>
            </p:cNvSpPr>
            <p:nvPr/>
          </p:nvSpPr>
          <p:spPr bwMode="auto">
            <a:xfrm>
              <a:off x="5072062" y="4337050"/>
              <a:ext cx="819150" cy="152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25" name="Rectangle 24"/>
            <p:cNvSpPr>
              <a:spLocks noChangeArrowheads="1"/>
            </p:cNvSpPr>
            <p:nvPr/>
          </p:nvSpPr>
          <p:spPr bwMode="auto">
            <a:xfrm>
              <a:off x="788987" y="1273175"/>
              <a:ext cx="7620000" cy="4746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26" name="Line 23"/>
            <p:cNvSpPr>
              <a:spLocks noChangeShapeType="1"/>
            </p:cNvSpPr>
            <p:nvPr/>
          </p:nvSpPr>
          <p:spPr bwMode="auto">
            <a:xfrm>
              <a:off x="17795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7" name="Line 24"/>
            <p:cNvSpPr>
              <a:spLocks noChangeShapeType="1"/>
            </p:cNvSpPr>
            <p:nvPr/>
          </p:nvSpPr>
          <p:spPr bwMode="auto">
            <a:xfrm>
              <a:off x="27320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8" name="Line 25"/>
            <p:cNvSpPr>
              <a:spLocks noChangeShapeType="1"/>
            </p:cNvSpPr>
            <p:nvPr/>
          </p:nvSpPr>
          <p:spPr bwMode="auto">
            <a:xfrm>
              <a:off x="46370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29" name="Line 26"/>
            <p:cNvSpPr>
              <a:spLocks noChangeShapeType="1"/>
            </p:cNvSpPr>
            <p:nvPr/>
          </p:nvSpPr>
          <p:spPr bwMode="auto">
            <a:xfrm>
              <a:off x="36845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30" name="Line 27"/>
            <p:cNvSpPr>
              <a:spLocks noChangeShapeType="1"/>
            </p:cNvSpPr>
            <p:nvPr/>
          </p:nvSpPr>
          <p:spPr bwMode="auto">
            <a:xfrm>
              <a:off x="56276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31" name="Line 28"/>
            <p:cNvSpPr>
              <a:spLocks noChangeShapeType="1"/>
            </p:cNvSpPr>
            <p:nvPr/>
          </p:nvSpPr>
          <p:spPr bwMode="auto">
            <a:xfrm>
              <a:off x="65801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32" name="Line 29"/>
            <p:cNvSpPr>
              <a:spLocks noChangeShapeType="1"/>
            </p:cNvSpPr>
            <p:nvPr/>
          </p:nvSpPr>
          <p:spPr bwMode="auto">
            <a:xfrm>
              <a:off x="7532687" y="1273175"/>
              <a:ext cx="0" cy="474663"/>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33" name="Text Box 30"/>
            <p:cNvSpPr txBox="1">
              <a:spLocks noChangeArrowheads="1"/>
            </p:cNvSpPr>
            <p:nvPr/>
          </p:nvSpPr>
          <p:spPr bwMode="auto">
            <a:xfrm>
              <a:off x="911224" y="1235075"/>
              <a:ext cx="7667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Electric</a:t>
              </a:r>
            </a:p>
            <a:p>
              <a:r>
                <a:rPr lang="en-GB" sz="1400" dirty="0">
                  <a:solidFill>
                    <a:schemeClr val="bg1"/>
                  </a:solidFill>
                </a:rPr>
                <a:t>Waves</a:t>
              </a:r>
            </a:p>
          </p:txBody>
        </p:sp>
        <p:sp>
          <p:nvSpPr>
            <p:cNvPr id="34" name="Text Box 31"/>
            <p:cNvSpPr txBox="1">
              <a:spLocks noChangeArrowheads="1"/>
            </p:cNvSpPr>
            <p:nvPr/>
          </p:nvSpPr>
          <p:spPr bwMode="auto">
            <a:xfrm>
              <a:off x="1920874" y="1235075"/>
              <a:ext cx="7270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Radio</a:t>
              </a:r>
            </a:p>
            <a:p>
              <a:r>
                <a:rPr lang="en-GB" sz="1400" dirty="0">
                  <a:solidFill>
                    <a:schemeClr val="bg1"/>
                  </a:solidFill>
                </a:rPr>
                <a:t>Waves</a:t>
              </a:r>
            </a:p>
          </p:txBody>
        </p:sp>
        <p:sp>
          <p:nvSpPr>
            <p:cNvPr id="35" name="Text Box 32"/>
            <p:cNvSpPr txBox="1">
              <a:spLocks noChangeArrowheads="1"/>
            </p:cNvSpPr>
            <p:nvPr/>
          </p:nvSpPr>
          <p:spPr bwMode="auto">
            <a:xfrm>
              <a:off x="2773362" y="1355725"/>
              <a:ext cx="8524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Infra-red</a:t>
              </a:r>
            </a:p>
          </p:txBody>
        </p:sp>
        <p:sp>
          <p:nvSpPr>
            <p:cNvPr id="36" name="Text Box 33"/>
            <p:cNvSpPr txBox="1">
              <a:spLocks noChangeArrowheads="1"/>
            </p:cNvSpPr>
            <p:nvPr/>
          </p:nvSpPr>
          <p:spPr bwMode="auto">
            <a:xfrm>
              <a:off x="3808412" y="1235075"/>
              <a:ext cx="7080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Visible</a:t>
              </a:r>
            </a:p>
            <a:p>
              <a:r>
                <a:rPr lang="en-GB" sz="1400" dirty="0">
                  <a:solidFill>
                    <a:schemeClr val="bg1"/>
                  </a:solidFill>
                </a:rPr>
                <a:t>Light</a:t>
              </a:r>
            </a:p>
          </p:txBody>
        </p:sp>
        <p:sp>
          <p:nvSpPr>
            <p:cNvPr id="37" name="Text Box 34"/>
            <p:cNvSpPr txBox="1">
              <a:spLocks noChangeArrowheads="1"/>
            </p:cNvSpPr>
            <p:nvPr/>
          </p:nvSpPr>
          <p:spPr bwMode="auto">
            <a:xfrm>
              <a:off x="4825999" y="1235075"/>
              <a:ext cx="6286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Ultra</a:t>
              </a:r>
            </a:p>
            <a:p>
              <a:r>
                <a:rPr lang="en-GB" sz="1400" dirty="0">
                  <a:solidFill>
                    <a:schemeClr val="bg1"/>
                  </a:solidFill>
                </a:rPr>
                <a:t>Violet</a:t>
              </a:r>
            </a:p>
          </p:txBody>
        </p:sp>
        <p:sp>
          <p:nvSpPr>
            <p:cNvPr id="38" name="Text Box 35"/>
            <p:cNvSpPr txBox="1">
              <a:spLocks noChangeArrowheads="1"/>
            </p:cNvSpPr>
            <p:nvPr/>
          </p:nvSpPr>
          <p:spPr bwMode="auto">
            <a:xfrm>
              <a:off x="5737224" y="1355725"/>
              <a:ext cx="766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X-Rays</a:t>
              </a:r>
            </a:p>
          </p:txBody>
        </p:sp>
        <p:sp>
          <p:nvSpPr>
            <p:cNvPr id="39" name="Text Box 36"/>
            <p:cNvSpPr txBox="1">
              <a:spLocks noChangeArrowheads="1"/>
            </p:cNvSpPr>
            <p:nvPr/>
          </p:nvSpPr>
          <p:spPr bwMode="auto">
            <a:xfrm>
              <a:off x="6632574" y="1235075"/>
              <a:ext cx="8143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Gamma</a:t>
              </a:r>
            </a:p>
            <a:p>
              <a:r>
                <a:rPr lang="en-GB" sz="1400" dirty="0">
                  <a:solidFill>
                    <a:schemeClr val="bg1"/>
                  </a:solidFill>
                </a:rPr>
                <a:t>Rays</a:t>
              </a:r>
            </a:p>
          </p:txBody>
        </p:sp>
        <p:sp>
          <p:nvSpPr>
            <p:cNvPr id="40" name="Text Box 37"/>
            <p:cNvSpPr txBox="1">
              <a:spLocks noChangeArrowheads="1"/>
            </p:cNvSpPr>
            <p:nvPr/>
          </p:nvSpPr>
          <p:spPr bwMode="auto">
            <a:xfrm>
              <a:off x="7585074" y="1235075"/>
              <a:ext cx="7762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r>
                <a:rPr lang="en-GB" sz="1400" dirty="0">
                  <a:solidFill>
                    <a:schemeClr val="bg1"/>
                  </a:solidFill>
                </a:rPr>
                <a:t>Cosmic</a:t>
              </a:r>
            </a:p>
            <a:p>
              <a:r>
                <a:rPr lang="en-GB" sz="1400" dirty="0">
                  <a:solidFill>
                    <a:schemeClr val="bg1"/>
                  </a:solidFill>
                </a:rPr>
                <a:t>Rays</a:t>
              </a:r>
            </a:p>
          </p:txBody>
        </p:sp>
        <p:sp>
          <p:nvSpPr>
            <p:cNvPr id="41" name="Line 38"/>
            <p:cNvSpPr>
              <a:spLocks noChangeShapeType="1"/>
            </p:cNvSpPr>
            <p:nvPr/>
          </p:nvSpPr>
          <p:spPr bwMode="auto">
            <a:xfrm>
              <a:off x="16652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2" name="Line 39"/>
            <p:cNvSpPr>
              <a:spLocks noChangeShapeType="1"/>
            </p:cNvSpPr>
            <p:nvPr/>
          </p:nvSpPr>
          <p:spPr bwMode="auto">
            <a:xfrm>
              <a:off x="25161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3" name="Line 40"/>
            <p:cNvSpPr>
              <a:spLocks noChangeShapeType="1"/>
            </p:cNvSpPr>
            <p:nvPr/>
          </p:nvSpPr>
          <p:spPr bwMode="auto">
            <a:xfrm>
              <a:off x="67452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4" name="Line 41"/>
            <p:cNvSpPr>
              <a:spLocks noChangeShapeType="1"/>
            </p:cNvSpPr>
            <p:nvPr/>
          </p:nvSpPr>
          <p:spPr bwMode="auto">
            <a:xfrm>
              <a:off x="33543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5" name="Line 42"/>
            <p:cNvSpPr>
              <a:spLocks noChangeShapeType="1"/>
            </p:cNvSpPr>
            <p:nvPr/>
          </p:nvSpPr>
          <p:spPr bwMode="auto">
            <a:xfrm>
              <a:off x="42052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6" name="Line 43"/>
            <p:cNvSpPr>
              <a:spLocks noChangeShapeType="1"/>
            </p:cNvSpPr>
            <p:nvPr/>
          </p:nvSpPr>
          <p:spPr bwMode="auto">
            <a:xfrm>
              <a:off x="50688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7" name="Line 44"/>
            <p:cNvSpPr>
              <a:spLocks noChangeShapeType="1"/>
            </p:cNvSpPr>
            <p:nvPr/>
          </p:nvSpPr>
          <p:spPr bwMode="auto">
            <a:xfrm>
              <a:off x="58943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8" name="Line 45"/>
            <p:cNvSpPr>
              <a:spLocks noChangeShapeType="1"/>
            </p:cNvSpPr>
            <p:nvPr/>
          </p:nvSpPr>
          <p:spPr bwMode="auto">
            <a:xfrm>
              <a:off x="7596187" y="4424363"/>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49" name="Text Box 46"/>
            <p:cNvSpPr txBox="1">
              <a:spLocks noChangeArrowheads="1"/>
            </p:cNvSpPr>
            <p:nvPr/>
          </p:nvSpPr>
          <p:spPr bwMode="auto">
            <a:xfrm>
              <a:off x="1508124" y="46148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30</a:t>
              </a:r>
            </a:p>
          </p:txBody>
        </p:sp>
        <p:sp>
          <p:nvSpPr>
            <p:cNvPr id="50" name="Text Box 47"/>
            <p:cNvSpPr txBox="1">
              <a:spLocks noChangeArrowheads="1"/>
            </p:cNvSpPr>
            <p:nvPr/>
          </p:nvSpPr>
          <p:spPr bwMode="auto">
            <a:xfrm>
              <a:off x="3200399" y="46148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a:t>
              </a:r>
            </a:p>
          </p:txBody>
        </p:sp>
        <p:sp>
          <p:nvSpPr>
            <p:cNvPr id="51" name="Text Box 48"/>
            <p:cNvSpPr txBox="1">
              <a:spLocks noChangeArrowheads="1"/>
            </p:cNvSpPr>
            <p:nvPr/>
          </p:nvSpPr>
          <p:spPr bwMode="auto">
            <a:xfrm>
              <a:off x="6532562" y="46148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30</a:t>
              </a:r>
            </a:p>
          </p:txBody>
        </p:sp>
        <p:sp>
          <p:nvSpPr>
            <p:cNvPr id="52" name="Text Box 49"/>
            <p:cNvSpPr txBox="1">
              <a:spLocks noChangeArrowheads="1"/>
            </p:cNvSpPr>
            <p:nvPr/>
          </p:nvSpPr>
          <p:spPr bwMode="auto">
            <a:xfrm>
              <a:off x="4795837" y="4614863"/>
              <a:ext cx="5222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300</a:t>
              </a:r>
            </a:p>
          </p:txBody>
        </p:sp>
        <p:sp>
          <p:nvSpPr>
            <p:cNvPr id="53" name="Text Box 50"/>
            <p:cNvSpPr txBox="1">
              <a:spLocks noChangeArrowheads="1"/>
            </p:cNvSpPr>
            <p:nvPr/>
          </p:nvSpPr>
          <p:spPr bwMode="auto">
            <a:xfrm>
              <a:off x="941387" y="3859213"/>
              <a:ext cx="14478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gn="r">
                <a:lnSpc>
                  <a:spcPct val="75000"/>
                </a:lnSpc>
                <a:spcBef>
                  <a:spcPct val="50000"/>
                </a:spcBef>
              </a:pPr>
              <a:r>
                <a:rPr lang="en-GB" sz="1400" b="1" i="1" dirty="0">
                  <a:solidFill>
                    <a:srgbClr val="3C2F6E"/>
                  </a:solidFill>
                </a:rPr>
                <a:t>Long Wave Radio</a:t>
              </a:r>
            </a:p>
          </p:txBody>
        </p:sp>
        <p:sp>
          <p:nvSpPr>
            <p:cNvPr id="54" name="Text Box 51"/>
            <p:cNvSpPr txBox="1">
              <a:spLocks noChangeArrowheads="1"/>
            </p:cNvSpPr>
            <p:nvPr/>
          </p:nvSpPr>
          <p:spPr bwMode="auto">
            <a:xfrm>
              <a:off x="3875087" y="3824288"/>
              <a:ext cx="8382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gn="r">
                <a:lnSpc>
                  <a:spcPct val="80000"/>
                </a:lnSpc>
                <a:spcBef>
                  <a:spcPct val="50000"/>
                </a:spcBef>
              </a:pPr>
              <a:r>
                <a:rPr lang="en-GB" sz="1400" b="1" i="1" dirty="0">
                  <a:solidFill>
                    <a:srgbClr val="3C2F6E"/>
                  </a:solidFill>
                </a:rPr>
                <a:t>FM Radio</a:t>
              </a:r>
            </a:p>
          </p:txBody>
        </p:sp>
        <p:sp>
          <p:nvSpPr>
            <p:cNvPr id="55" name="Text Box 52"/>
            <p:cNvSpPr txBox="1">
              <a:spLocks noChangeArrowheads="1"/>
            </p:cNvSpPr>
            <p:nvPr/>
          </p:nvSpPr>
          <p:spPr bwMode="auto">
            <a:xfrm>
              <a:off x="5030787" y="3641725"/>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400" b="1" i="1" dirty="0">
                  <a:solidFill>
                    <a:srgbClr val="3C2F6E"/>
                  </a:solidFill>
                </a:rPr>
                <a:t>GSM</a:t>
              </a:r>
            </a:p>
          </p:txBody>
        </p:sp>
        <p:sp>
          <p:nvSpPr>
            <p:cNvPr id="56" name="Text Box 53"/>
            <p:cNvSpPr txBox="1">
              <a:spLocks noChangeArrowheads="1"/>
            </p:cNvSpPr>
            <p:nvPr/>
          </p:nvSpPr>
          <p:spPr bwMode="auto">
            <a:xfrm>
              <a:off x="5454649" y="3019425"/>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400" b="1" i="1" dirty="0" smtClean="0">
                  <a:solidFill>
                    <a:srgbClr val="3C2F6E"/>
                  </a:solidFill>
                </a:rPr>
                <a:t>UMTS</a:t>
              </a:r>
              <a:endParaRPr lang="en-GB" sz="1400" b="1" i="1" dirty="0">
                <a:solidFill>
                  <a:srgbClr val="3C2F6E"/>
                </a:solidFill>
              </a:endParaRPr>
            </a:p>
          </p:txBody>
        </p:sp>
        <p:sp>
          <p:nvSpPr>
            <p:cNvPr id="57" name="Text Box 54"/>
            <p:cNvSpPr txBox="1">
              <a:spLocks noChangeArrowheads="1"/>
            </p:cNvSpPr>
            <p:nvPr/>
          </p:nvSpPr>
          <p:spPr bwMode="auto">
            <a:xfrm>
              <a:off x="5868987" y="3840163"/>
              <a:ext cx="1524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nSpc>
                  <a:spcPct val="75000"/>
                </a:lnSpc>
              </a:pPr>
              <a:r>
                <a:rPr lang="en-GB" sz="1400" b="1" i="1" dirty="0">
                  <a:solidFill>
                    <a:srgbClr val="3C2F6E"/>
                  </a:solidFill>
                </a:rPr>
                <a:t>Microwave Radio Links</a:t>
              </a:r>
            </a:p>
          </p:txBody>
        </p:sp>
        <p:sp>
          <p:nvSpPr>
            <p:cNvPr id="58" name="Text Box 55"/>
            <p:cNvSpPr txBox="1">
              <a:spLocks noChangeArrowheads="1"/>
            </p:cNvSpPr>
            <p:nvPr/>
          </p:nvSpPr>
          <p:spPr bwMode="auto">
            <a:xfrm>
              <a:off x="4916487" y="3971925"/>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400" b="1" i="1" dirty="0">
                  <a:solidFill>
                    <a:srgbClr val="3C2F6E"/>
                  </a:solidFill>
                </a:rPr>
                <a:t>TV</a:t>
              </a:r>
            </a:p>
          </p:txBody>
        </p:sp>
        <p:sp>
          <p:nvSpPr>
            <p:cNvPr id="59" name="Line 56"/>
            <p:cNvSpPr>
              <a:spLocks noChangeShapeType="1"/>
            </p:cNvSpPr>
            <p:nvPr/>
          </p:nvSpPr>
          <p:spPr bwMode="auto">
            <a:xfrm flipH="1">
              <a:off x="1665287"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0" name="Line 57"/>
            <p:cNvSpPr>
              <a:spLocks noChangeShapeType="1"/>
            </p:cNvSpPr>
            <p:nvPr/>
          </p:nvSpPr>
          <p:spPr bwMode="auto">
            <a:xfrm flipH="1">
              <a:off x="2513012"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1" name="Line 58"/>
            <p:cNvSpPr>
              <a:spLocks noChangeShapeType="1"/>
            </p:cNvSpPr>
            <p:nvPr/>
          </p:nvSpPr>
          <p:spPr bwMode="auto">
            <a:xfrm flipH="1">
              <a:off x="3351212"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2" name="Line 59"/>
            <p:cNvSpPr>
              <a:spLocks noChangeShapeType="1"/>
            </p:cNvSpPr>
            <p:nvPr/>
          </p:nvSpPr>
          <p:spPr bwMode="auto">
            <a:xfrm flipH="1">
              <a:off x="4208462"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3" name="Line 60"/>
            <p:cNvSpPr>
              <a:spLocks noChangeShapeType="1"/>
            </p:cNvSpPr>
            <p:nvPr/>
          </p:nvSpPr>
          <p:spPr bwMode="auto">
            <a:xfrm flipH="1">
              <a:off x="5065712"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4" name="Line 61"/>
            <p:cNvSpPr>
              <a:spLocks noChangeShapeType="1"/>
            </p:cNvSpPr>
            <p:nvPr/>
          </p:nvSpPr>
          <p:spPr bwMode="auto">
            <a:xfrm flipH="1">
              <a:off x="5894387"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5" name="Line 62"/>
            <p:cNvSpPr>
              <a:spLocks noChangeShapeType="1"/>
            </p:cNvSpPr>
            <p:nvPr/>
          </p:nvSpPr>
          <p:spPr bwMode="auto">
            <a:xfrm flipH="1">
              <a:off x="6742112"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6" name="Line 63"/>
            <p:cNvSpPr>
              <a:spLocks noChangeShapeType="1"/>
            </p:cNvSpPr>
            <p:nvPr/>
          </p:nvSpPr>
          <p:spPr bwMode="auto">
            <a:xfrm flipH="1">
              <a:off x="7599362" y="4335463"/>
              <a:ext cx="0"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67" name="Text Box 64"/>
            <p:cNvSpPr txBox="1">
              <a:spLocks noChangeArrowheads="1"/>
            </p:cNvSpPr>
            <p:nvPr/>
          </p:nvSpPr>
          <p:spPr bwMode="auto">
            <a:xfrm>
              <a:off x="1042987" y="4286250"/>
              <a:ext cx="4238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VLF</a:t>
              </a:r>
            </a:p>
          </p:txBody>
        </p:sp>
        <p:sp>
          <p:nvSpPr>
            <p:cNvPr id="68" name="Text Box 65"/>
            <p:cNvSpPr txBox="1">
              <a:spLocks noChangeArrowheads="1"/>
            </p:cNvSpPr>
            <p:nvPr/>
          </p:nvSpPr>
          <p:spPr bwMode="auto">
            <a:xfrm>
              <a:off x="1914524" y="4286250"/>
              <a:ext cx="339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LF</a:t>
              </a:r>
            </a:p>
          </p:txBody>
        </p:sp>
        <p:sp>
          <p:nvSpPr>
            <p:cNvPr id="69" name="Text Box 66"/>
            <p:cNvSpPr txBox="1">
              <a:spLocks noChangeArrowheads="1"/>
            </p:cNvSpPr>
            <p:nvPr/>
          </p:nvSpPr>
          <p:spPr bwMode="auto">
            <a:xfrm>
              <a:off x="2757487" y="4286250"/>
              <a:ext cx="368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MF</a:t>
              </a:r>
            </a:p>
          </p:txBody>
        </p:sp>
        <p:sp>
          <p:nvSpPr>
            <p:cNvPr id="70" name="Text Box 67"/>
            <p:cNvSpPr txBox="1">
              <a:spLocks noChangeArrowheads="1"/>
            </p:cNvSpPr>
            <p:nvPr/>
          </p:nvSpPr>
          <p:spPr bwMode="auto">
            <a:xfrm>
              <a:off x="3602037" y="4286250"/>
              <a:ext cx="3540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HF</a:t>
              </a:r>
            </a:p>
          </p:txBody>
        </p:sp>
        <p:sp>
          <p:nvSpPr>
            <p:cNvPr id="71" name="Text Box 68"/>
            <p:cNvSpPr txBox="1">
              <a:spLocks noChangeArrowheads="1"/>
            </p:cNvSpPr>
            <p:nvPr/>
          </p:nvSpPr>
          <p:spPr bwMode="auto">
            <a:xfrm>
              <a:off x="4427537" y="4286250"/>
              <a:ext cx="438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VHF</a:t>
              </a:r>
            </a:p>
          </p:txBody>
        </p:sp>
        <p:sp>
          <p:nvSpPr>
            <p:cNvPr id="72" name="Text Box 69"/>
            <p:cNvSpPr txBox="1">
              <a:spLocks noChangeArrowheads="1"/>
            </p:cNvSpPr>
            <p:nvPr/>
          </p:nvSpPr>
          <p:spPr bwMode="auto">
            <a:xfrm>
              <a:off x="5272087" y="4286250"/>
              <a:ext cx="4460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UHF</a:t>
              </a:r>
            </a:p>
          </p:txBody>
        </p:sp>
        <p:sp>
          <p:nvSpPr>
            <p:cNvPr id="73" name="Text Box 70"/>
            <p:cNvSpPr txBox="1">
              <a:spLocks noChangeArrowheads="1"/>
            </p:cNvSpPr>
            <p:nvPr/>
          </p:nvSpPr>
          <p:spPr bwMode="auto">
            <a:xfrm>
              <a:off x="6084887" y="4286250"/>
              <a:ext cx="438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SHF</a:t>
              </a:r>
            </a:p>
          </p:txBody>
        </p:sp>
        <p:sp>
          <p:nvSpPr>
            <p:cNvPr id="74" name="Text Box 71"/>
            <p:cNvSpPr txBox="1">
              <a:spLocks noChangeArrowheads="1"/>
            </p:cNvSpPr>
            <p:nvPr/>
          </p:nvSpPr>
          <p:spPr bwMode="auto">
            <a:xfrm>
              <a:off x="6950074" y="4286250"/>
              <a:ext cx="438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000" b="1" dirty="0">
                  <a:solidFill>
                    <a:schemeClr val="bg1"/>
                  </a:solidFill>
                </a:rPr>
                <a:t>EHF</a:t>
              </a:r>
            </a:p>
          </p:txBody>
        </p:sp>
        <p:sp>
          <p:nvSpPr>
            <p:cNvPr id="75" name="Text Box 72"/>
            <p:cNvSpPr txBox="1">
              <a:spLocks noChangeArrowheads="1"/>
            </p:cNvSpPr>
            <p:nvPr/>
          </p:nvSpPr>
          <p:spPr bwMode="auto">
            <a:xfrm>
              <a:off x="1590430" y="1952596"/>
              <a:ext cx="2151551" cy="400110"/>
            </a:xfrm>
            <a:prstGeom prst="rect">
              <a:avLst/>
            </a:prstGeom>
            <a:noFill/>
            <a:ln w="9525">
              <a:noFill/>
              <a:miter lim="800000"/>
              <a:headEnd/>
              <a:tailEnd/>
            </a:ln>
            <a:effectLst>
              <a:outerShdw algn="ctr" rotWithShape="0">
                <a:schemeClr val="bg2"/>
              </a:outerShdw>
            </a:effec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eaLnBrk="0" hangingPunct="0">
                <a:spcBef>
                  <a:spcPct val="50000"/>
                </a:spcBef>
                <a:defRPr/>
              </a:pPr>
              <a:r>
                <a:rPr lang="en-GB" sz="2000" b="1" dirty="0"/>
                <a:t>Radio Spectrum</a:t>
              </a:r>
            </a:p>
          </p:txBody>
        </p:sp>
        <p:sp>
          <p:nvSpPr>
            <p:cNvPr id="76" name="Rectangle 75"/>
            <p:cNvSpPr>
              <a:spLocks noChangeArrowheads="1"/>
            </p:cNvSpPr>
            <p:nvPr/>
          </p:nvSpPr>
          <p:spPr bwMode="auto">
            <a:xfrm>
              <a:off x="841374" y="4922838"/>
              <a:ext cx="7605713" cy="2047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78" name="Text Box 78"/>
            <p:cNvSpPr txBox="1">
              <a:spLocks noChangeArrowheads="1"/>
            </p:cNvSpPr>
            <p:nvPr/>
          </p:nvSpPr>
          <p:spPr bwMode="auto">
            <a:xfrm>
              <a:off x="1441449" y="4857750"/>
              <a:ext cx="544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b="1" dirty="0">
                  <a:solidFill>
                    <a:schemeClr val="bg1"/>
                  </a:solidFill>
                </a:rPr>
                <a:t>kHz</a:t>
              </a:r>
            </a:p>
          </p:txBody>
        </p:sp>
        <p:sp>
          <p:nvSpPr>
            <p:cNvPr id="79" name="Text Box 79"/>
            <p:cNvSpPr txBox="1">
              <a:spLocks noChangeArrowheads="1"/>
            </p:cNvSpPr>
            <p:nvPr/>
          </p:nvSpPr>
          <p:spPr bwMode="auto">
            <a:xfrm>
              <a:off x="3898899" y="4857750"/>
              <a:ext cx="6016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b="1" dirty="0">
                  <a:solidFill>
                    <a:schemeClr val="bg1"/>
                  </a:solidFill>
                </a:rPr>
                <a:t>MHz</a:t>
              </a:r>
            </a:p>
          </p:txBody>
        </p:sp>
        <p:sp>
          <p:nvSpPr>
            <p:cNvPr id="80" name="Text Box 80"/>
            <p:cNvSpPr txBox="1">
              <a:spLocks noChangeArrowheads="1"/>
            </p:cNvSpPr>
            <p:nvPr/>
          </p:nvSpPr>
          <p:spPr bwMode="auto">
            <a:xfrm>
              <a:off x="6446837" y="4857750"/>
              <a:ext cx="590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b="1" dirty="0">
                  <a:solidFill>
                    <a:schemeClr val="bg1"/>
                  </a:solidFill>
                </a:rPr>
                <a:t>GHz</a:t>
              </a:r>
            </a:p>
          </p:txBody>
        </p:sp>
        <p:sp>
          <p:nvSpPr>
            <p:cNvPr id="81" name="Text Box 81"/>
            <p:cNvSpPr txBox="1">
              <a:spLocks noChangeArrowheads="1"/>
            </p:cNvSpPr>
            <p:nvPr/>
          </p:nvSpPr>
          <p:spPr bwMode="auto">
            <a:xfrm>
              <a:off x="5737224" y="46148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a:t>
              </a:r>
            </a:p>
          </p:txBody>
        </p:sp>
        <p:sp>
          <p:nvSpPr>
            <p:cNvPr id="82" name="Text Box 82"/>
            <p:cNvSpPr txBox="1">
              <a:spLocks noChangeArrowheads="1"/>
            </p:cNvSpPr>
            <p:nvPr/>
          </p:nvSpPr>
          <p:spPr bwMode="auto">
            <a:xfrm>
              <a:off x="3987799" y="46148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30</a:t>
              </a:r>
            </a:p>
          </p:txBody>
        </p:sp>
        <p:sp>
          <p:nvSpPr>
            <p:cNvPr id="83" name="Text Box 83"/>
            <p:cNvSpPr txBox="1">
              <a:spLocks noChangeArrowheads="1"/>
            </p:cNvSpPr>
            <p:nvPr/>
          </p:nvSpPr>
          <p:spPr bwMode="auto">
            <a:xfrm>
              <a:off x="2257424" y="4614863"/>
              <a:ext cx="522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300</a:t>
              </a:r>
            </a:p>
          </p:txBody>
        </p:sp>
        <p:sp>
          <p:nvSpPr>
            <p:cNvPr id="84" name="Text Box 84"/>
            <p:cNvSpPr txBox="1">
              <a:spLocks noChangeArrowheads="1"/>
            </p:cNvSpPr>
            <p:nvPr/>
          </p:nvSpPr>
          <p:spPr bwMode="auto">
            <a:xfrm>
              <a:off x="7332662" y="4614863"/>
              <a:ext cx="5222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300</a:t>
              </a:r>
            </a:p>
          </p:txBody>
        </p:sp>
        <p:sp>
          <p:nvSpPr>
            <p:cNvPr id="85" name="Text Box 85"/>
            <p:cNvSpPr txBox="1">
              <a:spLocks noChangeArrowheads="1"/>
            </p:cNvSpPr>
            <p:nvPr/>
          </p:nvSpPr>
          <p:spPr bwMode="auto">
            <a:xfrm>
              <a:off x="5073649" y="3328988"/>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400" b="1" i="1" dirty="0">
                  <a:solidFill>
                    <a:srgbClr val="3C2F6E"/>
                  </a:solidFill>
                </a:rPr>
                <a:t>DECT</a:t>
              </a:r>
            </a:p>
          </p:txBody>
        </p:sp>
        <p:sp>
          <p:nvSpPr>
            <p:cNvPr id="86" name="Text Box 86"/>
            <p:cNvSpPr txBox="1">
              <a:spLocks noChangeArrowheads="1"/>
            </p:cNvSpPr>
            <p:nvPr/>
          </p:nvSpPr>
          <p:spPr bwMode="auto">
            <a:xfrm>
              <a:off x="5726112" y="3326141"/>
              <a:ext cx="11509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gn="l">
                <a:spcBef>
                  <a:spcPct val="50000"/>
                </a:spcBef>
              </a:pPr>
              <a:r>
                <a:rPr lang="en-GB" sz="1400" b="1" i="1" dirty="0" smtClean="0">
                  <a:solidFill>
                    <a:srgbClr val="3C2F6E"/>
                  </a:solidFill>
                </a:rPr>
                <a:t>Wi-Fi</a:t>
              </a:r>
              <a:r>
                <a:rPr lang="en-GB" sz="1400" b="1" i="1" dirty="0">
                  <a:solidFill>
                    <a:srgbClr val="3C2F6E"/>
                  </a:solidFill>
                </a:rPr>
                <a:t/>
              </a:r>
              <a:br>
                <a:rPr lang="en-GB" sz="1400" b="1" i="1" dirty="0">
                  <a:solidFill>
                    <a:srgbClr val="3C2F6E"/>
                  </a:solidFill>
                </a:rPr>
              </a:br>
              <a:r>
                <a:rPr lang="en-GB" sz="1400" b="1" i="1" dirty="0" smtClean="0">
                  <a:solidFill>
                    <a:srgbClr val="3C2F6E"/>
                  </a:solidFill>
                </a:rPr>
                <a:t>LTE</a:t>
              </a:r>
              <a:endParaRPr lang="en-GB" sz="1400" b="1" i="1" dirty="0">
                <a:solidFill>
                  <a:srgbClr val="3C2F6E"/>
                </a:solidFill>
              </a:endParaRPr>
            </a:p>
          </p:txBody>
        </p:sp>
        <p:sp>
          <p:nvSpPr>
            <p:cNvPr id="87" name="Text Box 87"/>
            <p:cNvSpPr txBox="1">
              <a:spLocks noChangeArrowheads="1"/>
            </p:cNvSpPr>
            <p:nvPr/>
          </p:nvSpPr>
          <p:spPr bwMode="auto">
            <a:xfrm>
              <a:off x="4470399" y="3448050"/>
              <a:ext cx="9255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400" b="1" i="1" dirty="0">
                  <a:solidFill>
                    <a:srgbClr val="3C2F6E"/>
                  </a:solidFill>
                </a:rPr>
                <a:t>TETRA</a:t>
              </a:r>
            </a:p>
          </p:txBody>
        </p:sp>
        <p:sp>
          <p:nvSpPr>
            <p:cNvPr id="88" name="Text Box 88"/>
            <p:cNvSpPr txBox="1">
              <a:spLocks noChangeArrowheads="1"/>
            </p:cNvSpPr>
            <p:nvPr/>
          </p:nvSpPr>
          <p:spPr bwMode="auto">
            <a:xfrm>
              <a:off x="6400800" y="3232150"/>
              <a:ext cx="6175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sz="1400" b="1" i="1" dirty="0" smtClean="0">
                  <a:solidFill>
                    <a:srgbClr val="3C2F6E"/>
                  </a:solidFill>
                </a:rPr>
                <a:t>FSS</a:t>
              </a:r>
              <a:endParaRPr lang="en-GB" sz="1400" b="1" i="1" dirty="0">
                <a:solidFill>
                  <a:srgbClr val="3C2F6E"/>
                </a:solidFill>
              </a:endParaRPr>
            </a:p>
          </p:txBody>
        </p:sp>
        <p:sp>
          <p:nvSpPr>
            <p:cNvPr id="89" name="Text Box 89"/>
            <p:cNvSpPr txBox="1">
              <a:spLocks noChangeArrowheads="1"/>
            </p:cNvSpPr>
            <p:nvPr/>
          </p:nvSpPr>
          <p:spPr bwMode="auto">
            <a:xfrm>
              <a:off x="5895974" y="5105400"/>
              <a:ext cx="20240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gn="l">
                <a:spcBef>
                  <a:spcPct val="50000"/>
                </a:spcBef>
              </a:pPr>
              <a:r>
                <a:rPr lang="en-GB" sz="1400" b="1" dirty="0"/>
                <a:t>Decreasing Range</a:t>
              </a:r>
              <a:br>
                <a:rPr lang="en-GB" sz="1400" b="1" dirty="0"/>
              </a:br>
              <a:r>
                <a:rPr lang="en-GB" sz="1400" b="1" dirty="0"/>
                <a:t>Increasing Bandwidth</a:t>
              </a:r>
            </a:p>
          </p:txBody>
        </p:sp>
        <p:sp>
          <p:nvSpPr>
            <p:cNvPr id="90" name="AutoShape 90"/>
            <p:cNvSpPr>
              <a:spLocks noChangeArrowheads="1"/>
            </p:cNvSpPr>
            <p:nvPr/>
          </p:nvSpPr>
          <p:spPr bwMode="auto">
            <a:xfrm>
              <a:off x="7847012" y="5176838"/>
              <a:ext cx="576262" cy="358775"/>
            </a:xfrm>
            <a:prstGeom prst="rightArrow">
              <a:avLst>
                <a:gd name="adj1" fmla="val 50000"/>
                <a:gd name="adj2" fmla="val 40155"/>
              </a:avLst>
            </a:prstGeom>
            <a:solidFill>
              <a:srgbClr val="FF9900"/>
            </a:solidFill>
            <a:ln>
              <a:noFill/>
            </a:ln>
            <a:extLst>
              <a:ext uri="{91240B29-F687-4F45-9708-019B960494DF}">
                <a14:hiddenLine xmlns:a14="http://schemas.microsoft.com/office/drawing/2010/main" w="19050" algn="ctr">
                  <a:solidFill>
                    <a:srgbClr val="000000"/>
                  </a:solidFill>
                  <a:miter lim="800000"/>
                  <a:headEnd/>
                  <a:tailEnd type="none" w="lg" len="med"/>
                </a14:hiddenLine>
              </a:ext>
            </a:extLst>
          </p:spPr>
          <p:txBody>
            <a:bodyPr lIns="36000" tIns="36000" rIns="36000" bIns="36000"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91" name="Text Box 91"/>
            <p:cNvSpPr txBox="1">
              <a:spLocks noChangeArrowheads="1"/>
            </p:cNvSpPr>
            <p:nvPr/>
          </p:nvSpPr>
          <p:spPr bwMode="auto">
            <a:xfrm>
              <a:off x="3025774" y="5105400"/>
              <a:ext cx="20939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lgn="r">
                <a:spcBef>
                  <a:spcPct val="50000"/>
                </a:spcBef>
              </a:pPr>
              <a:r>
                <a:rPr lang="en-GB" sz="1400" b="1" dirty="0"/>
                <a:t>Increasing Range</a:t>
              </a:r>
              <a:br>
                <a:rPr lang="en-GB" sz="1400" b="1" dirty="0"/>
              </a:br>
              <a:r>
                <a:rPr lang="en-GB" sz="1400" b="1" dirty="0"/>
                <a:t>Decreasing Bandwidth</a:t>
              </a:r>
            </a:p>
          </p:txBody>
        </p:sp>
        <p:sp>
          <p:nvSpPr>
            <p:cNvPr id="92" name="AutoShape 92"/>
            <p:cNvSpPr>
              <a:spLocks noChangeArrowheads="1"/>
            </p:cNvSpPr>
            <p:nvPr/>
          </p:nvSpPr>
          <p:spPr bwMode="auto">
            <a:xfrm flipH="1">
              <a:off x="1366837" y="5176838"/>
              <a:ext cx="1657350" cy="358775"/>
            </a:xfrm>
            <a:prstGeom prst="rightArrow">
              <a:avLst>
                <a:gd name="adj1" fmla="val 50444"/>
                <a:gd name="adj2" fmla="val 71260"/>
              </a:avLst>
            </a:prstGeom>
            <a:solidFill>
              <a:srgbClr val="FFC000"/>
            </a:solidFill>
            <a:ln>
              <a:noFill/>
            </a:ln>
            <a:extLst>
              <a:ext uri="{91240B29-F687-4F45-9708-019B960494DF}">
                <a14:hiddenLine xmlns:a14="http://schemas.microsoft.com/office/drawing/2010/main" w="19050" algn="ctr">
                  <a:solidFill>
                    <a:srgbClr val="000000"/>
                  </a:solidFill>
                  <a:miter lim="800000"/>
                  <a:headEnd/>
                  <a:tailEnd type="none" w="lg" len="med"/>
                </a14:hiddenLine>
              </a:ext>
            </a:extLst>
          </p:spPr>
          <p:txBody>
            <a:bodyPr lIns="36000" tIns="36000" rIns="36000" bIns="36000"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US" dirty="0"/>
            </a:p>
          </p:txBody>
        </p:sp>
        <p:sp>
          <p:nvSpPr>
            <p:cNvPr id="93" name="Line 93"/>
            <p:cNvSpPr>
              <a:spLocks noChangeShapeType="1"/>
            </p:cNvSpPr>
            <p:nvPr/>
          </p:nvSpPr>
          <p:spPr bwMode="auto">
            <a:xfrm>
              <a:off x="850899" y="4421188"/>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endParaRPr lang="en-GB" dirty="0"/>
            </a:p>
          </p:txBody>
        </p:sp>
        <p:sp>
          <p:nvSpPr>
            <p:cNvPr id="94" name="Text Box 94"/>
            <p:cNvSpPr txBox="1">
              <a:spLocks noChangeArrowheads="1"/>
            </p:cNvSpPr>
            <p:nvPr/>
          </p:nvSpPr>
          <p:spPr bwMode="auto">
            <a:xfrm>
              <a:off x="696912" y="4611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spcBef>
                  <a:spcPct val="50000"/>
                </a:spcBef>
              </a:pPr>
              <a:r>
                <a:rPr lang="en-GB" dirty="0"/>
                <a:t>3</a:t>
              </a:r>
            </a:p>
          </p:txBody>
        </p:sp>
        <p:sp>
          <p:nvSpPr>
            <p:cNvPr id="95" name="Text Box 95"/>
            <p:cNvSpPr txBox="1">
              <a:spLocks noChangeArrowheads="1"/>
            </p:cNvSpPr>
            <p:nvPr/>
          </p:nvSpPr>
          <p:spPr bwMode="auto">
            <a:xfrm>
              <a:off x="4787403" y="2728913"/>
              <a:ext cx="1521818" cy="349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type="none" w="lg" len="med"/>
                </a14:hiddenLine>
              </a:ext>
            </a:extLst>
          </p:spPr>
          <p:txBody>
            <a:bodyPr wrap="none" lIns="36000" tIns="36000" rIns="36000" bIns="36000">
              <a:spAutoFit/>
            </a:bodyPr>
            <a:lstStyle>
              <a:defPPr>
                <a:defRPr lang="en-GB"/>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eaLnBrk="1" hangingPunct="1"/>
              <a:r>
                <a:rPr lang="en-GB" sz="1800" b="1" dirty="0" smtClean="0">
                  <a:solidFill>
                    <a:schemeClr val="accent2">
                      <a:lumMod val="75000"/>
                    </a:schemeClr>
                  </a:solidFill>
                </a:rPr>
                <a:t>“Sweet spot”</a:t>
              </a:r>
              <a:endParaRPr lang="en-GB" sz="1800" b="1" dirty="0">
                <a:solidFill>
                  <a:schemeClr val="accent2">
                    <a:lumMod val="75000"/>
                  </a:schemeClr>
                </a:solidFill>
              </a:endParaRPr>
            </a:p>
          </p:txBody>
        </p:sp>
        <p:sp>
          <p:nvSpPr>
            <p:cNvPr id="100" name="TextBox 99"/>
            <p:cNvSpPr txBox="1"/>
            <p:nvPr/>
          </p:nvSpPr>
          <p:spPr>
            <a:xfrm>
              <a:off x="788987" y="890120"/>
              <a:ext cx="7620000" cy="369332"/>
            </a:xfrm>
            <a:prstGeom prst="rect">
              <a:avLst/>
            </a:prstGeom>
            <a:gradFill>
              <a:gsLst>
                <a:gs pos="0">
                  <a:srgbClr val="FFC000"/>
                </a:gs>
                <a:gs pos="45000">
                  <a:srgbClr val="FF7A00"/>
                </a:gs>
                <a:gs pos="70000">
                  <a:srgbClr val="FF0300"/>
                </a:gs>
                <a:gs pos="100000">
                  <a:srgbClr val="4D0808"/>
                </a:gs>
              </a:gsLst>
              <a:lin ang="5400000" scaled="0"/>
            </a:gradFill>
          </p:spPr>
          <p:txBody>
            <a:bodyPr wrap="square" rtlCol="0">
              <a:spAutoFit/>
            </a:bodyPr>
            <a:lstStyle/>
            <a:p>
              <a:pPr algn="ctr"/>
              <a:r>
                <a:rPr lang="en-GB" b="1" dirty="0" smtClean="0">
                  <a:solidFill>
                    <a:schemeClr val="bg1"/>
                  </a:solidFill>
                  <a:effectLst>
                    <a:outerShdw blurRad="38100" dist="38100" dir="2700000" algn="tl">
                      <a:srgbClr val="000000">
                        <a:alpha val="43137"/>
                      </a:srgbClr>
                    </a:outerShdw>
                  </a:effectLst>
                </a:rPr>
                <a:t>Electromagnetic spectrum</a:t>
              </a:r>
              <a:endParaRPr lang="en-GB" b="1" dirty="0">
                <a:solidFill>
                  <a:schemeClr val="bg1"/>
                </a:solidFill>
                <a:effectLst>
                  <a:outerShdw blurRad="38100" dist="38100" dir="2700000" algn="tl">
                    <a:srgbClr val="000000">
                      <a:alpha val="43137"/>
                    </a:srgbClr>
                  </a:outerShdw>
                </a:effectLst>
              </a:endParaRPr>
            </a:p>
          </p:txBody>
        </p:sp>
        <p:sp>
          <p:nvSpPr>
            <p:cNvPr id="101" name="TextBox 100"/>
            <p:cNvSpPr txBox="1"/>
            <p:nvPr/>
          </p:nvSpPr>
          <p:spPr>
            <a:xfrm>
              <a:off x="609600" y="5715000"/>
              <a:ext cx="8280920" cy="590931"/>
            </a:xfrm>
            <a:prstGeom prst="rect">
              <a:avLst/>
            </a:prstGeom>
            <a:solidFill>
              <a:schemeClr val="accent4">
                <a:lumMod val="50000"/>
              </a:schemeClr>
            </a:solidFill>
          </p:spPr>
          <p:txBody>
            <a:bodyPr wrap="square" rtlCol="0">
              <a:spAutoFit/>
            </a:bodyPr>
            <a:lstStyle/>
            <a:p>
              <a:pPr>
                <a:lnSpc>
                  <a:spcPct val="90000"/>
                </a:lnSpc>
                <a:buFontTx/>
                <a:buNone/>
              </a:pPr>
              <a:r>
                <a:rPr lang="en-US" b="1" dirty="0" smtClean="0">
                  <a:solidFill>
                    <a:schemeClr val="accent6">
                      <a:lumMod val="60000"/>
                      <a:lumOff val="40000"/>
                    </a:schemeClr>
                  </a:solidFill>
                  <a:effectLst/>
                </a:rPr>
                <a:t>RESULT</a:t>
              </a:r>
              <a:r>
                <a:rPr lang="en-US" b="1" dirty="0" smtClean="0">
                  <a:solidFill>
                    <a:schemeClr val="bg1">
                      <a:lumMod val="95000"/>
                    </a:schemeClr>
                  </a:solidFill>
                  <a:effectLst/>
                </a:rPr>
                <a:t>: </a:t>
              </a:r>
              <a:r>
                <a:rPr lang="en-US" b="1" dirty="0" smtClean="0">
                  <a:solidFill>
                    <a:srgbClr val="FFFF00"/>
                  </a:solidFill>
                  <a:effectLst/>
                </a:rPr>
                <a:t>Sweet spots </a:t>
              </a:r>
              <a:r>
                <a:rPr lang="en-US" b="1" dirty="0" smtClean="0">
                  <a:solidFill>
                    <a:schemeClr val="bg1">
                      <a:lumMod val="95000"/>
                    </a:schemeClr>
                  </a:solidFill>
                  <a:effectLst/>
                </a:rPr>
                <a:t>or </a:t>
              </a:r>
              <a:r>
                <a:rPr lang="en-US" b="1" dirty="0" smtClean="0">
                  <a:solidFill>
                    <a:srgbClr val="FFFF00"/>
                  </a:solidFill>
                  <a:effectLst/>
                </a:rPr>
                <a:t>beach front property </a:t>
              </a:r>
              <a:r>
                <a:rPr lang="en-US" b="1" dirty="0" smtClean="0">
                  <a:solidFill>
                    <a:schemeClr val="bg1">
                      <a:lumMod val="95000"/>
                    </a:schemeClr>
                  </a:solidFill>
                  <a:effectLst/>
                </a:rPr>
                <a:t>based on the economic benefits that can be generated  e.g. cellular applications</a:t>
              </a:r>
              <a:endParaRPr lang="ru-RU" b="1" dirty="0">
                <a:solidFill>
                  <a:schemeClr val="bg1">
                    <a:lumMod val="95000"/>
                  </a:schemeClr>
                </a:solidFill>
                <a:effectLst/>
              </a:endParaRPr>
            </a:p>
          </p:txBody>
        </p:sp>
      </p:grpSp>
    </p:spTree>
    <p:extLst>
      <p:ext uri="{BB962C8B-B14F-4D97-AF65-F5344CB8AC3E}">
        <p14:creationId xmlns:p14="http://schemas.microsoft.com/office/powerpoint/2010/main" val="980371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Spectrum market: Supply &amp; Demand</a:t>
            </a:r>
          </a:p>
        </p:txBody>
      </p:sp>
      <p:sp>
        <p:nvSpPr>
          <p:cNvPr id="3" name="Content Placeholder 2"/>
          <p:cNvSpPr>
            <a:spLocks noGrp="1"/>
          </p:cNvSpPr>
          <p:nvPr>
            <p:ph idx="1"/>
          </p:nvPr>
        </p:nvSpPr>
        <p:spPr>
          <a:xfrm>
            <a:off x="685800" y="990600"/>
            <a:ext cx="8001000" cy="4678363"/>
          </a:xfrm>
        </p:spPr>
        <p:txBody>
          <a:bodyPr/>
          <a:lstStyle/>
          <a:p>
            <a:pPr marL="457200" indent="-457200">
              <a:lnSpc>
                <a:spcPct val="90000"/>
              </a:lnSpc>
              <a:buFont typeface="+mj-lt"/>
              <a:buAutoNum type="arabicPeriod"/>
            </a:pPr>
            <a:r>
              <a:rPr lang="en-US" sz="2000" dirty="0" smtClean="0">
                <a:solidFill>
                  <a:srgbClr val="000000"/>
                </a:solidFill>
                <a:latin typeface="+mn-lt"/>
              </a:rPr>
              <a:t>The demand for spectrum in certain bands has grown markedly and more often demand is greater than available supply .</a:t>
            </a:r>
            <a:r>
              <a:rPr lang="ru-RU" sz="2000" dirty="0" smtClean="0">
                <a:latin typeface="+mn-lt"/>
              </a:rPr>
              <a:t> </a:t>
            </a:r>
            <a:endParaRPr lang="en-US" sz="2000" dirty="0" smtClean="0">
              <a:latin typeface="+mn-lt"/>
            </a:endParaRPr>
          </a:p>
          <a:p>
            <a:pPr marL="457200" indent="-457200">
              <a:lnSpc>
                <a:spcPct val="90000"/>
              </a:lnSpc>
              <a:buFont typeface="+mj-lt"/>
              <a:buAutoNum type="arabicPeriod"/>
            </a:pPr>
            <a:r>
              <a:rPr lang="en-US" sz="2000" dirty="0" smtClean="0">
                <a:solidFill>
                  <a:srgbClr val="000000"/>
                </a:solidFill>
                <a:latin typeface="+mn-lt"/>
              </a:rPr>
              <a:t>The willingness of users to pay for certain spectrum impacts the demand.</a:t>
            </a:r>
          </a:p>
          <a:p>
            <a:pPr marL="457200" indent="-457200">
              <a:lnSpc>
                <a:spcPct val="90000"/>
              </a:lnSpc>
              <a:buFont typeface="+mj-lt"/>
              <a:buAutoNum type="arabicPeriod"/>
            </a:pPr>
            <a:r>
              <a:rPr lang="en-US" sz="2000" dirty="0" smtClean="0">
                <a:solidFill>
                  <a:srgbClr val="000000"/>
                </a:solidFill>
                <a:latin typeface="+mn-lt"/>
              </a:rPr>
              <a:t>The demand for spectrum increases as the price of spectrum falls.</a:t>
            </a:r>
          </a:p>
          <a:p>
            <a:pPr marL="457200" indent="-457200">
              <a:lnSpc>
                <a:spcPct val="90000"/>
              </a:lnSpc>
              <a:buFont typeface="+mj-lt"/>
              <a:buAutoNum type="arabicPeriod"/>
            </a:pPr>
            <a:r>
              <a:rPr lang="en-US" sz="2000" dirty="0" smtClean="0">
                <a:solidFill>
                  <a:srgbClr val="000000"/>
                </a:solidFill>
                <a:latin typeface="+mn-lt"/>
              </a:rPr>
              <a:t>Unlike in most markets, spectrum prices are determined via an administered process.</a:t>
            </a:r>
            <a:r>
              <a:rPr lang="ru-RU" sz="2000" dirty="0" smtClean="0">
                <a:solidFill>
                  <a:srgbClr val="000000"/>
                </a:solidFill>
                <a:latin typeface="+mn-lt"/>
              </a:rPr>
              <a:t> </a:t>
            </a:r>
            <a:endParaRPr lang="en-US" sz="2000" dirty="0" smtClean="0">
              <a:solidFill>
                <a:srgbClr val="000000"/>
              </a:solidFill>
              <a:latin typeface="+mn-lt"/>
            </a:endParaRPr>
          </a:p>
          <a:p>
            <a:pPr marL="457200" indent="-457200">
              <a:lnSpc>
                <a:spcPct val="90000"/>
              </a:lnSpc>
              <a:buFont typeface="+mj-lt"/>
              <a:buAutoNum type="arabicPeriod"/>
            </a:pPr>
            <a:r>
              <a:rPr lang="en-US" sz="2000" dirty="0" smtClean="0">
                <a:solidFill>
                  <a:srgbClr val="000000"/>
                </a:solidFill>
                <a:latin typeface="+mn-lt"/>
              </a:rPr>
              <a:t>One of the aims of administered spectrum pricing is to ensure that supply and demand for spectrum are balanced. </a:t>
            </a:r>
          </a:p>
          <a:p>
            <a:pPr marL="457200" indent="-457200">
              <a:lnSpc>
                <a:spcPct val="90000"/>
              </a:lnSpc>
              <a:buFont typeface="+mj-lt"/>
              <a:buAutoNum type="arabicPeriod"/>
            </a:pPr>
            <a:r>
              <a:rPr lang="en-US" sz="2000" dirty="0" smtClean="0">
                <a:solidFill>
                  <a:srgbClr val="000000"/>
                </a:solidFill>
                <a:latin typeface="+mn-lt"/>
              </a:rPr>
              <a:t>Balance on  the Spectrum market can be achieved by price-setting methods implementation for Spectrum Management. </a:t>
            </a:r>
            <a:endParaRPr lang="ru-RU" sz="2000" dirty="0" smtClean="0">
              <a:solidFill>
                <a:srgbClr val="000000"/>
              </a:solidFill>
              <a:latin typeface="+mn-lt"/>
            </a:endParaRPr>
          </a:p>
          <a:p>
            <a:pPr marL="457200" indent="-457200">
              <a:lnSpc>
                <a:spcPct val="90000"/>
              </a:lnSpc>
              <a:buFont typeface="+mj-lt"/>
              <a:buAutoNum type="arabicPeriod"/>
            </a:pPr>
            <a:endParaRPr lang="ru-RU" sz="2000" dirty="0" smtClean="0">
              <a:solidFill>
                <a:srgbClr val="000000"/>
              </a:solidFill>
              <a:latin typeface="+mn-lt"/>
            </a:endParaRPr>
          </a:p>
          <a:p>
            <a:endParaRPr lang="en-US"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objectives of spectrum pricing?</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8</a:t>
            </a:fld>
            <a:endParaRPr lang="en-US" dirty="0"/>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Group 35"/>
          <p:cNvGraphicFramePr>
            <a:graphicFrameLocks noGrp="1"/>
          </p:cNvGraphicFramePr>
          <p:nvPr>
            <p:extLst>
              <p:ext uri="{D42A27DB-BD31-4B8C-83A1-F6EECF244321}">
                <p14:modId xmlns:p14="http://schemas.microsoft.com/office/powerpoint/2010/main" val="2278080909"/>
              </p:ext>
            </p:extLst>
          </p:nvPr>
        </p:nvGraphicFramePr>
        <p:xfrm>
          <a:off x="685800" y="1295400"/>
          <a:ext cx="8153400" cy="4206240"/>
        </p:xfrm>
        <a:graphic>
          <a:graphicData uri="http://schemas.openxmlformats.org/drawingml/2006/table">
            <a:tbl>
              <a:tblPr/>
              <a:tblGrid>
                <a:gridCol w="7678738"/>
                <a:gridCol w="474662"/>
              </a:tblGrid>
              <a:tr h="7000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n-lt"/>
                        </a:rPr>
                        <a:t>Mechanisms to assist financing national spectrum management?</a:t>
                      </a:r>
                      <a:endParaRPr kumimoji="0" lang="en-US" sz="2000" b="1"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0" i="0" u="none" strike="noStrike" cap="none" normalizeH="0" baseline="0" dirty="0" smtClean="0">
                          <a:ln>
                            <a:noFill/>
                          </a:ln>
                          <a:solidFill>
                            <a:srgbClr val="009900"/>
                          </a:solidFill>
                          <a:effectLst/>
                          <a:latin typeface="Times New Roman" pitchFamily="18" charset="0"/>
                          <a:sym typeface="Wingdings 2" pitchFamily="18" charset="2"/>
                        </a:rPr>
                        <a:t></a:t>
                      </a:r>
                      <a:endParaRPr kumimoji="0" lang="en-US" sz="4000" b="0" i="0" u="none" strike="noStrike" cap="none" normalizeH="0" baseline="0" dirty="0" smtClean="0">
                        <a:ln>
                          <a:noFill/>
                        </a:ln>
                        <a:solidFill>
                          <a:srgbClr val="009900"/>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n-lt"/>
                        </a:rPr>
                        <a:t>Additional tools to assist when demand exceeds supply?</a:t>
                      </a:r>
                      <a:endParaRPr kumimoji="0" lang="en-US" sz="2000" b="1"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0" i="0" u="none" strike="noStrike" cap="none" normalizeH="0" baseline="0" dirty="0" smtClean="0">
                          <a:ln>
                            <a:noFill/>
                          </a:ln>
                          <a:solidFill>
                            <a:srgbClr val="009900"/>
                          </a:solidFill>
                          <a:effectLst/>
                          <a:latin typeface="Times New Roman" pitchFamily="18"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n-lt"/>
                        </a:rPr>
                        <a:t>Opportunities to decrease national regulation?</a:t>
                      </a:r>
                      <a:endParaRPr kumimoji="0" lang="en-US" sz="2000" b="1"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0" i="0" u="none" strike="noStrike" cap="none" normalizeH="0" baseline="0" dirty="0" smtClean="0">
                          <a:ln>
                            <a:noFill/>
                          </a:ln>
                          <a:solidFill>
                            <a:srgbClr val="009900"/>
                          </a:solidFill>
                          <a:effectLst/>
                          <a:latin typeface="Times New Roman" pitchFamily="18"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n-lt"/>
                        </a:rPr>
                        <a:t>Mechanisms to increase flexibility to respond quickly to market needs?</a:t>
                      </a:r>
                      <a:endParaRPr kumimoji="0" lang="en-US" sz="2000" b="1"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0" i="0" u="none" strike="noStrike" cap="none" normalizeH="0" baseline="0" dirty="0" smtClean="0">
                          <a:ln>
                            <a:noFill/>
                          </a:ln>
                          <a:solidFill>
                            <a:srgbClr val="009900"/>
                          </a:solidFill>
                          <a:effectLst/>
                          <a:latin typeface="Times New Roman" pitchFamily="18"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n-lt"/>
                        </a:rPr>
                        <a:t>A “Spectrum Tax” to raise revenue for the government?</a:t>
                      </a:r>
                      <a:endParaRPr kumimoji="0" lang="en-US" sz="2000" b="1"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0" i="0" u="none" strike="noStrike" cap="none" normalizeH="0" baseline="0" dirty="0" smtClean="0">
                          <a:ln>
                            <a:noFill/>
                          </a:ln>
                          <a:solidFill>
                            <a:srgbClr val="FF0000"/>
                          </a:solidFill>
                          <a:effectLst/>
                          <a:latin typeface="Times New Roman" pitchFamily="18" charset="0"/>
                          <a:sym typeface="Wingdings 2" pitchFamily="18"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n-lt"/>
                        </a:rPr>
                        <a:t>A complete replacement for “traditional” spectrum management?</a:t>
                      </a:r>
                      <a:endParaRPr kumimoji="0" lang="en-US" sz="2000" b="1"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0" i="0" u="none" strike="noStrike" cap="none" normalizeH="0" baseline="0" dirty="0" smtClean="0">
                          <a:ln>
                            <a:noFill/>
                          </a:ln>
                          <a:solidFill>
                            <a:srgbClr val="FF0000"/>
                          </a:solidFill>
                          <a:effectLst/>
                          <a:latin typeface="Times New Roman" pitchFamily="18" charset="0"/>
                          <a:sym typeface="Wingdings 2" pitchFamily="18" charset="2"/>
                        </a:rPr>
                        <a:t></a:t>
                      </a:r>
                      <a:endParaRPr kumimoji="0" lang="en-US" sz="4000" b="0" i="0" u="none" strike="noStrike" cap="none" normalizeH="0" baseline="0" dirty="0" smtClean="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economic approaches</a:t>
            </a:r>
            <a:endParaRPr lang="en-US" dirty="0"/>
          </a:p>
        </p:txBody>
      </p:sp>
      <p:sp>
        <p:nvSpPr>
          <p:cNvPr id="3" name="Content Placeholder 2"/>
          <p:cNvSpPr>
            <a:spLocks noGrp="1"/>
          </p:cNvSpPr>
          <p:nvPr>
            <p:ph idx="1"/>
          </p:nvPr>
        </p:nvSpPr>
        <p:spPr>
          <a:xfrm>
            <a:off x="685800" y="1066800"/>
            <a:ext cx="8001000" cy="4876800"/>
          </a:xfrm>
        </p:spPr>
        <p:txBody>
          <a:bodyPr/>
          <a:lstStyle/>
          <a:p>
            <a:pPr marL="457200" indent="-457200">
              <a:buFont typeface="+mj-lt"/>
              <a:buAutoNum type="arabicPeriod"/>
            </a:pPr>
            <a:r>
              <a:rPr lang="en-GB" sz="2000" dirty="0" smtClean="0">
                <a:latin typeface="+mn-lt"/>
              </a:rPr>
              <a:t>What are the underlying principles to finance the maintenance &amp; development of national spectrum management?</a:t>
            </a:r>
            <a:endParaRPr lang="en-US" sz="2000" dirty="0" smtClean="0">
              <a:latin typeface="+mn-lt"/>
            </a:endParaRPr>
          </a:p>
          <a:p>
            <a:pPr marL="457200" indent="-457200">
              <a:buFont typeface="+mj-lt"/>
              <a:buAutoNum type="arabicPeriod"/>
            </a:pPr>
            <a:r>
              <a:rPr lang="en-GB" sz="2000" dirty="0" smtClean="0">
                <a:latin typeface="+mn-lt"/>
              </a:rPr>
              <a:t>What economic approaches have been, or are intended to be used to promote efficient national spectrum management?</a:t>
            </a:r>
            <a:endParaRPr lang="en-US" sz="2000" dirty="0" smtClean="0">
              <a:latin typeface="+mn-lt"/>
            </a:endParaRPr>
          </a:p>
          <a:p>
            <a:pPr marL="457200" indent="-457200">
              <a:buFont typeface="+mj-lt"/>
              <a:buAutoNum type="arabicPeriod"/>
            </a:pPr>
            <a:r>
              <a:rPr lang="en-GB" sz="2000" dirty="0" smtClean="0">
                <a:latin typeface="+mn-lt"/>
              </a:rPr>
              <a:t>What are the advantages and disadvantages of the various economic approaches?</a:t>
            </a:r>
            <a:endParaRPr lang="en-US" sz="2000" dirty="0" smtClean="0">
              <a:latin typeface="+mn-lt"/>
            </a:endParaRPr>
          </a:p>
          <a:p>
            <a:pPr marL="457200" indent="-457200">
              <a:buFont typeface="+mj-lt"/>
              <a:buAutoNum type="arabicPeriod"/>
            </a:pPr>
            <a:r>
              <a:rPr lang="en-GB" sz="2000" dirty="0" smtClean="0">
                <a:latin typeface="+mn-lt"/>
              </a:rPr>
              <a:t>What are the factors (e.g. geographical, topographical, infrastructural, social, legal) that could affect these approaches and how would they vary with the use of radio in a country and the level of that country’s development?</a:t>
            </a:r>
          </a:p>
          <a:p>
            <a:pPr marL="457200" indent="-457200">
              <a:buFont typeface="+mj-lt"/>
              <a:buAutoNum type="arabicPeriod"/>
            </a:pPr>
            <a:r>
              <a:rPr lang="en-GB" sz="2000" dirty="0" smtClean="0">
                <a:latin typeface="+mn-lt"/>
              </a:rPr>
              <a:t>Comparison of the benefits and costs of particular spectrum management options (e.g. in terms of employment or Gross Domestic Product)</a:t>
            </a:r>
            <a:endParaRPr lang="en-US" sz="2000" dirty="0" smtClean="0">
              <a:latin typeface="+mn-lt"/>
            </a:endParaRPr>
          </a:p>
          <a:p>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BAD76661524143A5E8A93E1DC73533" ma:contentTypeVersion="1" ma:contentTypeDescription="Create a new document." ma:contentTypeScope="" ma:versionID="999ac8ac7d8fb1a54dfc47896b0f408c">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E3EC7A-6DDD-4528-924B-364C162F29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BCB9175-1316-4338-8535-066B81427CFB}">
  <ds:schemaRefs>
    <ds:schemaRef ds:uri="http://purl.org/dc/dcmitype/"/>
    <ds:schemaRef ds:uri="http://schemas.openxmlformats.org/package/2006/metadata/core-properties"/>
    <ds:schemaRef ds:uri="http://schemas.microsoft.com/office/2006/metadata/properties"/>
    <ds:schemaRef ds:uri="http://purl.org/dc/terms/"/>
    <ds:schemaRef ds:uri="http://schemas.microsoft.com/sharepoint/v3"/>
    <ds:schemaRef ds:uri="http://purl.org/dc/elements/1.1/"/>
    <ds:schemaRef ds:uri="http://www.w3.org/XML/1998/namespace"/>
    <ds:schemaRef ds:uri="http://schemas.microsoft.com/office/2006/documentManagement/types"/>
  </ds:schemaRefs>
</ds:datastoreItem>
</file>

<file path=customXml/itemProps3.xml><?xml version="1.0" encoding="utf-8"?>
<ds:datastoreItem xmlns:ds="http://schemas.openxmlformats.org/officeDocument/2006/customXml" ds:itemID="{4E9D4FE2-78AE-49ED-B296-23C45E0BA6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5618</TotalTime>
  <Words>2308</Words>
  <Application>Microsoft Office PowerPoint</Application>
  <PresentationFormat>On-screen Show (4:3)</PresentationFormat>
  <Paragraphs>332</Paragraphs>
  <Slides>26</Slides>
  <Notes>11</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26</vt:i4>
      </vt:variant>
    </vt:vector>
  </HeadingPairs>
  <TitlesOfParts>
    <vt:vector size="27" baseType="lpstr">
      <vt:lpstr>Office Theme</vt:lpstr>
      <vt:lpstr>Spectrum Economics</vt:lpstr>
      <vt:lpstr>Objective </vt:lpstr>
      <vt:lpstr>Contents</vt:lpstr>
      <vt:lpstr>Quotation: ITU Secretary General</vt:lpstr>
      <vt:lpstr>Features of radio spectrum</vt:lpstr>
      <vt:lpstr>Not all spectrum is equal</vt:lpstr>
      <vt:lpstr>Spectrum market: Supply &amp; Demand</vt:lpstr>
      <vt:lpstr>What are the objectives of spectrum pricing?</vt:lpstr>
      <vt:lpstr>Strategies for economic approaches</vt:lpstr>
      <vt:lpstr>Legal principles</vt:lpstr>
      <vt:lpstr>Economic principles</vt:lpstr>
      <vt:lpstr>Reality principles</vt:lpstr>
      <vt:lpstr>Spectrum Economics: A sovereign right</vt:lpstr>
      <vt:lpstr>Spectrum economics studies at ITU: History</vt:lpstr>
      <vt:lpstr>Spectrum economics studies at ITU: Res 9</vt:lpstr>
      <vt:lpstr>Res 9 Guidelines</vt:lpstr>
      <vt:lpstr>Res 9: Spectrum Fees Database</vt:lpstr>
      <vt:lpstr>Report ITU-R SM.2012-3</vt:lpstr>
      <vt:lpstr>What is spectrum economics?</vt:lpstr>
      <vt:lpstr>Spectrum shopping</vt:lpstr>
      <vt:lpstr>Spectrum scarcity increase with time</vt:lpstr>
      <vt:lpstr>Spectrum price increase with time</vt:lpstr>
      <vt:lpstr>Value of spectrum</vt:lpstr>
      <vt:lpstr>Pareto Optimality Criterion</vt:lpstr>
      <vt:lpstr>References for further reading</vt:lpstr>
      <vt:lpstr>Thank you</vt:lpstr>
    </vt:vector>
  </TitlesOfParts>
  <Company>TRA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Fouad Baroudi</dc:creator>
  <cp:lastModifiedBy>Hasan</cp:lastModifiedBy>
  <cp:revision>407</cp:revision>
  <dcterms:created xsi:type="dcterms:W3CDTF">2010-06-07T11:53:20Z</dcterms:created>
  <dcterms:modified xsi:type="dcterms:W3CDTF">2011-12-06T16:10:08Z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0x01010082BAD76661524143A5E8A93E1DC73533</vt:lpwstr>
  </property>
</Properties>
</file>