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6"/>
  </p:notesMasterIdLst>
  <p:sldIdLst>
    <p:sldId id="282" r:id="rId3"/>
    <p:sldId id="281" r:id="rId4"/>
    <p:sldId id="273" r:id="rId5"/>
    <p:sldId id="274" r:id="rId6"/>
    <p:sldId id="259" r:id="rId7"/>
    <p:sldId id="268" r:id="rId8"/>
    <p:sldId id="275" r:id="rId9"/>
    <p:sldId id="279" r:id="rId10"/>
    <p:sldId id="258" r:id="rId11"/>
    <p:sldId id="277" r:id="rId12"/>
    <p:sldId id="278" r:id="rId13"/>
    <p:sldId id="285" r:id="rId14"/>
    <p:sldId id="284" r:id="rId1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3333FF"/>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053" autoAdjust="0"/>
  </p:normalViewPr>
  <p:slideViewPr>
    <p:cSldViewPr showGuides="1">
      <p:cViewPr varScale="1">
        <p:scale>
          <a:sx n="74" d="100"/>
          <a:sy n="74" d="100"/>
        </p:scale>
        <p:origin x="-1044" y="-102"/>
      </p:cViewPr>
      <p:guideLst>
        <p:guide orient="horz" pos="799"/>
        <p:guide pos="510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EFD0BF-FBC2-4317-9864-1295C7B2D2DF}" type="datetimeFigureOut">
              <a:rPr lang="en-GB" smtClean="0"/>
              <a:pPr/>
              <a:t>07/12/2011</a:t>
            </a:fld>
            <a:endParaRPr lang="en-GB"/>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B00223-D80E-4059-BBB9-46A02647193A}" type="slidenum">
              <a:rPr lang="en-GB" smtClean="0"/>
              <a:pPr/>
              <a:t>‹#›</a:t>
            </a:fld>
            <a:endParaRPr lang="en-GB"/>
          </a:p>
        </p:txBody>
      </p:sp>
    </p:spTree>
    <p:extLst>
      <p:ext uri="{BB962C8B-B14F-4D97-AF65-F5344CB8AC3E}">
        <p14:creationId xmlns:p14="http://schemas.microsoft.com/office/powerpoint/2010/main" val="2860279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GB" dirty="0"/>
          </a:p>
        </p:txBody>
      </p:sp>
      <p:sp>
        <p:nvSpPr>
          <p:cNvPr id="4" name="Tijdelijke aanduiding voor dianummer 3"/>
          <p:cNvSpPr>
            <a:spLocks noGrp="1"/>
          </p:cNvSpPr>
          <p:nvPr>
            <p:ph type="sldNum" sz="quarter" idx="10"/>
          </p:nvPr>
        </p:nvSpPr>
        <p:spPr/>
        <p:txBody>
          <a:bodyPr/>
          <a:lstStyle/>
          <a:p>
            <a:fld id="{BBB00223-D80E-4059-BBB9-46A02647193A}" type="slidenum">
              <a:rPr lang="en-GB" smtClean="0"/>
              <a:pPr/>
              <a:t>7</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en-GB" dirty="0"/>
          </a:p>
        </p:txBody>
      </p:sp>
      <p:sp>
        <p:nvSpPr>
          <p:cNvPr id="4" name="Tijdelijke aanduiding voor dianummer 3"/>
          <p:cNvSpPr>
            <a:spLocks noGrp="1"/>
          </p:cNvSpPr>
          <p:nvPr>
            <p:ph type="sldNum" sz="quarter" idx="10"/>
          </p:nvPr>
        </p:nvSpPr>
        <p:spPr/>
        <p:txBody>
          <a:bodyPr/>
          <a:lstStyle/>
          <a:p>
            <a:fld id="{BBB00223-D80E-4059-BBB9-46A02647193A}" type="slidenum">
              <a:rPr lang="en-GB" smtClean="0"/>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en-GB"/>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en-GB"/>
          </a:p>
        </p:txBody>
      </p:sp>
      <p:sp>
        <p:nvSpPr>
          <p:cNvPr id="4" name="Tijdelijke aanduiding voor datum 3"/>
          <p:cNvSpPr>
            <a:spLocks noGrp="1"/>
          </p:cNvSpPr>
          <p:nvPr>
            <p:ph type="dt" sz="half" idx="10"/>
          </p:nvPr>
        </p:nvSpPr>
        <p:spPr/>
        <p:txBody>
          <a:bodyPr/>
          <a:lstStyle/>
          <a:p>
            <a:fld id="{662DF0E9-F351-4F6E-8A65-2C54C60CB82F}" type="datetime1">
              <a:rPr lang="en-GB" smtClean="0"/>
              <a:t>07/12/2011</a:t>
            </a:fld>
            <a:endParaRPr lang="en-GB"/>
          </a:p>
        </p:txBody>
      </p:sp>
      <p:sp>
        <p:nvSpPr>
          <p:cNvPr id="5" name="Tijdelijke aanduiding voor voettekst 4"/>
          <p:cNvSpPr>
            <a:spLocks noGrp="1"/>
          </p:cNvSpPr>
          <p:nvPr>
            <p:ph type="ftr" sz="quarter" idx="11"/>
          </p:nvPr>
        </p:nvSpPr>
        <p:spPr/>
        <p:txBody>
          <a:bodyPr/>
          <a:lstStyle/>
          <a:p>
            <a:r>
              <a:rPr lang="en-GB" smtClean="0"/>
              <a:t>ITU Arab Regional Office</a:t>
            </a:r>
            <a:endParaRPr lang="en-GB"/>
          </a:p>
        </p:txBody>
      </p:sp>
      <p:sp>
        <p:nvSpPr>
          <p:cNvPr id="6" name="Tijdelijke aanduiding voor dianummer 5"/>
          <p:cNvSpPr>
            <a:spLocks noGrp="1"/>
          </p:cNvSpPr>
          <p:nvPr>
            <p:ph type="sldNum" sz="quarter" idx="12"/>
          </p:nvPr>
        </p:nvSpPr>
        <p:spPr/>
        <p:txBody>
          <a:bodyPr/>
          <a:lstStyle/>
          <a:p>
            <a:fld id="{69A7A890-BE4B-4C71-ADC1-96766979812A}"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GB"/>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datum 3"/>
          <p:cNvSpPr>
            <a:spLocks noGrp="1"/>
          </p:cNvSpPr>
          <p:nvPr>
            <p:ph type="dt" sz="half" idx="10"/>
          </p:nvPr>
        </p:nvSpPr>
        <p:spPr/>
        <p:txBody>
          <a:bodyPr/>
          <a:lstStyle/>
          <a:p>
            <a:fld id="{AE9D22B4-1576-461D-B3EC-A7F4265F23E1}" type="datetime1">
              <a:rPr lang="en-GB" smtClean="0"/>
              <a:t>07/12/2011</a:t>
            </a:fld>
            <a:endParaRPr lang="en-GB"/>
          </a:p>
        </p:txBody>
      </p:sp>
      <p:sp>
        <p:nvSpPr>
          <p:cNvPr id="5" name="Tijdelijke aanduiding voor voettekst 4"/>
          <p:cNvSpPr>
            <a:spLocks noGrp="1"/>
          </p:cNvSpPr>
          <p:nvPr>
            <p:ph type="ftr" sz="quarter" idx="11"/>
          </p:nvPr>
        </p:nvSpPr>
        <p:spPr/>
        <p:txBody>
          <a:bodyPr/>
          <a:lstStyle/>
          <a:p>
            <a:r>
              <a:rPr lang="en-GB" smtClean="0"/>
              <a:t>ITU Arab Regional Office</a:t>
            </a:r>
            <a:endParaRPr lang="en-GB"/>
          </a:p>
        </p:txBody>
      </p:sp>
      <p:sp>
        <p:nvSpPr>
          <p:cNvPr id="6" name="Tijdelijke aanduiding voor dianummer 5"/>
          <p:cNvSpPr>
            <a:spLocks noGrp="1"/>
          </p:cNvSpPr>
          <p:nvPr>
            <p:ph type="sldNum" sz="quarter" idx="12"/>
          </p:nvPr>
        </p:nvSpPr>
        <p:spPr/>
        <p:txBody>
          <a:bodyPr/>
          <a:lstStyle/>
          <a:p>
            <a:fld id="{69A7A890-BE4B-4C71-ADC1-96766979812A}"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en-GB"/>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datum 3"/>
          <p:cNvSpPr>
            <a:spLocks noGrp="1"/>
          </p:cNvSpPr>
          <p:nvPr>
            <p:ph type="dt" sz="half" idx="10"/>
          </p:nvPr>
        </p:nvSpPr>
        <p:spPr/>
        <p:txBody>
          <a:bodyPr/>
          <a:lstStyle/>
          <a:p>
            <a:fld id="{CF6AD051-E49A-458C-9E71-EEE0C78660BD}" type="datetime1">
              <a:rPr lang="en-GB" smtClean="0"/>
              <a:t>07/12/2011</a:t>
            </a:fld>
            <a:endParaRPr lang="en-GB"/>
          </a:p>
        </p:txBody>
      </p:sp>
      <p:sp>
        <p:nvSpPr>
          <p:cNvPr id="5" name="Tijdelijke aanduiding voor voettekst 4"/>
          <p:cNvSpPr>
            <a:spLocks noGrp="1"/>
          </p:cNvSpPr>
          <p:nvPr>
            <p:ph type="ftr" sz="quarter" idx="11"/>
          </p:nvPr>
        </p:nvSpPr>
        <p:spPr/>
        <p:txBody>
          <a:bodyPr/>
          <a:lstStyle/>
          <a:p>
            <a:r>
              <a:rPr lang="en-GB" smtClean="0"/>
              <a:t>ITU Arab Regional Office</a:t>
            </a:r>
            <a:endParaRPr lang="en-GB"/>
          </a:p>
        </p:txBody>
      </p:sp>
      <p:sp>
        <p:nvSpPr>
          <p:cNvPr id="6" name="Tijdelijke aanduiding voor dianummer 5"/>
          <p:cNvSpPr>
            <a:spLocks noGrp="1"/>
          </p:cNvSpPr>
          <p:nvPr>
            <p:ph type="sldNum" sz="quarter" idx="12"/>
          </p:nvPr>
        </p:nvSpPr>
        <p:spPr/>
        <p:txBody>
          <a:bodyPr/>
          <a:lstStyle/>
          <a:p>
            <a:fld id="{69A7A890-BE4B-4C71-ADC1-96766979812A}"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95DB98-D071-4CF5-920F-B914D938A6F3}" type="datetime1">
              <a:rPr lang="en-US" smtClean="0">
                <a:solidFill>
                  <a:prstClr val="black">
                    <a:tint val="75000"/>
                  </a:prstClr>
                </a:solidFill>
              </a:rPr>
              <a:pPr/>
              <a:t>12/7/2011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ITU Arab Regional Office</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654E8E8-5004-4E0E-9E2C-C1BFF4B269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5624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B10C13-272C-4C1E-9064-FF0ACAAB1265}" type="datetime1">
              <a:rPr lang="en-US" smtClean="0">
                <a:solidFill>
                  <a:prstClr val="black">
                    <a:tint val="75000"/>
                  </a:prstClr>
                </a:solidFill>
              </a:rPr>
              <a:pPr/>
              <a:t>12/7/2011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ITU Arab Regional Office</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654E8E8-5004-4E0E-9E2C-C1BFF4B269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274556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EB18A9A-86ED-4B66-885B-4A1004EDFFBD}" type="datetime1">
              <a:rPr lang="en-US" smtClean="0">
                <a:solidFill>
                  <a:prstClr val="black">
                    <a:tint val="75000"/>
                  </a:prstClr>
                </a:solidFill>
              </a:rPr>
              <a:pPr/>
              <a:t>12/7/2011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ITU Arab Regional Office</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654E8E8-5004-4E0E-9E2C-C1BFF4B269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35701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16AA19-69A1-4EEC-B2FF-7438C38BD447}" type="datetime1">
              <a:rPr lang="en-US" smtClean="0">
                <a:solidFill>
                  <a:prstClr val="black">
                    <a:tint val="75000"/>
                  </a:prstClr>
                </a:solidFill>
              </a:rPr>
              <a:pPr/>
              <a:t>12/7/2011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ITU Arab Regional Office</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654E8E8-5004-4E0E-9E2C-C1BFF4B269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82387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1ED1C4-C728-40A4-916A-67F6662D3998}" type="datetime1">
              <a:rPr lang="en-US" smtClean="0">
                <a:solidFill>
                  <a:prstClr val="black">
                    <a:tint val="75000"/>
                  </a:prstClr>
                </a:solidFill>
              </a:rPr>
              <a:pPr/>
              <a:t>12/7/2011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r>
              <a:rPr lang="en-US" smtClean="0">
                <a:solidFill>
                  <a:prstClr val="black">
                    <a:tint val="75000"/>
                  </a:prstClr>
                </a:solidFill>
              </a:rPr>
              <a:t>ITU Arab Regional Office</a:t>
            </a: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3654E8E8-5004-4E0E-9E2C-C1BFF4B269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371561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7FFC4EF-B10C-45C7-8CA1-38BF7A505122}" type="datetime1">
              <a:rPr lang="en-US" smtClean="0">
                <a:solidFill>
                  <a:prstClr val="black">
                    <a:tint val="75000"/>
                  </a:prstClr>
                </a:solidFill>
              </a:rPr>
              <a:pPr/>
              <a:t>12/7/2011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r>
              <a:rPr lang="en-US" smtClean="0">
                <a:solidFill>
                  <a:prstClr val="black">
                    <a:tint val="75000"/>
                  </a:prstClr>
                </a:solidFill>
              </a:rPr>
              <a:t>ITU Arab Regional Office</a:t>
            </a: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3654E8E8-5004-4E0E-9E2C-C1BFF4B269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0505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C39EFA-5BA3-4659-9F8F-3D07276CFFAA}" type="datetime1">
              <a:rPr lang="en-US" smtClean="0">
                <a:solidFill>
                  <a:prstClr val="black">
                    <a:tint val="75000"/>
                  </a:prstClr>
                </a:solidFill>
              </a:rPr>
              <a:pPr/>
              <a:t>12/7/2011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r>
              <a:rPr lang="en-US" smtClean="0">
                <a:solidFill>
                  <a:prstClr val="black">
                    <a:tint val="75000"/>
                  </a:prstClr>
                </a:solidFill>
              </a:rPr>
              <a:t>ITU Arab Regional Office</a:t>
            </a: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3654E8E8-5004-4E0E-9E2C-C1BFF4B269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45658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499CC3-F991-4C0C-B57D-6761E70526CD}" type="datetime1">
              <a:rPr lang="en-US" smtClean="0">
                <a:solidFill>
                  <a:prstClr val="black">
                    <a:tint val="75000"/>
                  </a:prstClr>
                </a:solidFill>
              </a:rPr>
              <a:pPr/>
              <a:t>12/7/2011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ITU Arab Regional Office</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654E8E8-5004-4E0E-9E2C-C1BFF4B269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94485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GB"/>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datum 3"/>
          <p:cNvSpPr>
            <a:spLocks noGrp="1"/>
          </p:cNvSpPr>
          <p:nvPr>
            <p:ph type="dt" sz="half" idx="10"/>
          </p:nvPr>
        </p:nvSpPr>
        <p:spPr/>
        <p:txBody>
          <a:bodyPr/>
          <a:lstStyle/>
          <a:p>
            <a:fld id="{CD4D3BF7-08E1-45A5-A7D2-77FF245478AF}" type="datetime1">
              <a:rPr lang="en-GB" smtClean="0"/>
              <a:t>07/12/2011</a:t>
            </a:fld>
            <a:endParaRPr lang="en-GB"/>
          </a:p>
        </p:txBody>
      </p:sp>
      <p:sp>
        <p:nvSpPr>
          <p:cNvPr id="5" name="Tijdelijke aanduiding voor voettekst 4"/>
          <p:cNvSpPr>
            <a:spLocks noGrp="1"/>
          </p:cNvSpPr>
          <p:nvPr>
            <p:ph type="ftr" sz="quarter" idx="11"/>
          </p:nvPr>
        </p:nvSpPr>
        <p:spPr/>
        <p:txBody>
          <a:bodyPr/>
          <a:lstStyle/>
          <a:p>
            <a:r>
              <a:rPr lang="en-GB" smtClean="0"/>
              <a:t>ITU Arab Regional Office</a:t>
            </a:r>
            <a:endParaRPr lang="en-GB"/>
          </a:p>
        </p:txBody>
      </p:sp>
      <p:sp>
        <p:nvSpPr>
          <p:cNvPr id="6" name="Tijdelijke aanduiding voor dianummer 5"/>
          <p:cNvSpPr>
            <a:spLocks noGrp="1"/>
          </p:cNvSpPr>
          <p:nvPr>
            <p:ph type="sldNum" sz="quarter" idx="12"/>
          </p:nvPr>
        </p:nvSpPr>
        <p:spPr/>
        <p:txBody>
          <a:bodyPr/>
          <a:lstStyle/>
          <a:p>
            <a:fld id="{69A7A890-BE4B-4C71-ADC1-96766979812A}" type="slidenum">
              <a:rPr lang="en-GB" smtClean="0"/>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9ADB8E-799D-4141-B387-9C8DADCAC79F}" type="datetime1">
              <a:rPr lang="en-US" smtClean="0">
                <a:solidFill>
                  <a:prstClr val="black">
                    <a:tint val="75000"/>
                  </a:prstClr>
                </a:solidFill>
              </a:rPr>
              <a:pPr/>
              <a:t>12/7/2011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r>
              <a:rPr lang="en-US" smtClean="0">
                <a:solidFill>
                  <a:prstClr val="black">
                    <a:tint val="75000"/>
                  </a:prstClr>
                </a:solidFill>
              </a:rPr>
              <a:t>ITU Arab Regional Office</a:t>
            </a: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654E8E8-5004-4E0E-9E2C-C1BFF4B269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427767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66F39C-F117-4829-870C-F11EB9273F6F}" type="datetime1">
              <a:rPr lang="en-US" smtClean="0">
                <a:solidFill>
                  <a:prstClr val="black">
                    <a:tint val="75000"/>
                  </a:prstClr>
                </a:solidFill>
              </a:rPr>
              <a:pPr/>
              <a:t>12/7/2011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ITU Arab Regional Office</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654E8E8-5004-4E0E-9E2C-C1BFF4B269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5966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581890-B4CD-48D5-9A11-9DBBDA20E661}" type="datetime1">
              <a:rPr lang="en-US" smtClean="0">
                <a:solidFill>
                  <a:prstClr val="black">
                    <a:tint val="75000"/>
                  </a:prstClr>
                </a:solidFill>
              </a:rPr>
              <a:pPr/>
              <a:t>12/7/2011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r>
              <a:rPr lang="en-US" smtClean="0">
                <a:solidFill>
                  <a:prstClr val="black">
                    <a:tint val="75000"/>
                  </a:prstClr>
                </a:solidFill>
              </a:rPr>
              <a:t>ITU Arab Regional Office</a:t>
            </a: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3654E8E8-5004-4E0E-9E2C-C1BFF4B269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51615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en-GB"/>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261BEB33-1B45-482F-B09E-97E2EE4E8435}" type="datetime1">
              <a:rPr lang="en-GB" smtClean="0"/>
              <a:t>07/12/2011</a:t>
            </a:fld>
            <a:endParaRPr lang="en-GB"/>
          </a:p>
        </p:txBody>
      </p:sp>
      <p:sp>
        <p:nvSpPr>
          <p:cNvPr id="5" name="Tijdelijke aanduiding voor voettekst 4"/>
          <p:cNvSpPr>
            <a:spLocks noGrp="1"/>
          </p:cNvSpPr>
          <p:nvPr>
            <p:ph type="ftr" sz="quarter" idx="11"/>
          </p:nvPr>
        </p:nvSpPr>
        <p:spPr/>
        <p:txBody>
          <a:bodyPr/>
          <a:lstStyle/>
          <a:p>
            <a:r>
              <a:rPr lang="en-GB" smtClean="0"/>
              <a:t>ITU Arab Regional Office</a:t>
            </a:r>
            <a:endParaRPr lang="en-GB"/>
          </a:p>
        </p:txBody>
      </p:sp>
      <p:sp>
        <p:nvSpPr>
          <p:cNvPr id="6" name="Tijdelijke aanduiding voor dianummer 5"/>
          <p:cNvSpPr>
            <a:spLocks noGrp="1"/>
          </p:cNvSpPr>
          <p:nvPr>
            <p:ph type="sldNum" sz="quarter" idx="12"/>
          </p:nvPr>
        </p:nvSpPr>
        <p:spPr/>
        <p:txBody>
          <a:bodyPr/>
          <a:lstStyle/>
          <a:p>
            <a:fld id="{69A7A890-BE4B-4C71-ADC1-96766979812A}"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GB"/>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5" name="Tijdelijke aanduiding voor datum 4"/>
          <p:cNvSpPr>
            <a:spLocks noGrp="1"/>
          </p:cNvSpPr>
          <p:nvPr>
            <p:ph type="dt" sz="half" idx="10"/>
          </p:nvPr>
        </p:nvSpPr>
        <p:spPr/>
        <p:txBody>
          <a:bodyPr/>
          <a:lstStyle/>
          <a:p>
            <a:fld id="{290E2039-3D9F-4AAA-BD51-9E5627D2B21E}" type="datetime1">
              <a:rPr lang="en-GB" smtClean="0"/>
              <a:t>07/12/2011</a:t>
            </a:fld>
            <a:endParaRPr lang="en-GB"/>
          </a:p>
        </p:txBody>
      </p:sp>
      <p:sp>
        <p:nvSpPr>
          <p:cNvPr id="6" name="Tijdelijke aanduiding voor voettekst 5"/>
          <p:cNvSpPr>
            <a:spLocks noGrp="1"/>
          </p:cNvSpPr>
          <p:nvPr>
            <p:ph type="ftr" sz="quarter" idx="11"/>
          </p:nvPr>
        </p:nvSpPr>
        <p:spPr/>
        <p:txBody>
          <a:bodyPr/>
          <a:lstStyle/>
          <a:p>
            <a:r>
              <a:rPr lang="en-GB" smtClean="0"/>
              <a:t>ITU Arab Regional Office</a:t>
            </a:r>
            <a:endParaRPr lang="en-GB"/>
          </a:p>
        </p:txBody>
      </p:sp>
      <p:sp>
        <p:nvSpPr>
          <p:cNvPr id="7" name="Tijdelijke aanduiding voor dianummer 6"/>
          <p:cNvSpPr>
            <a:spLocks noGrp="1"/>
          </p:cNvSpPr>
          <p:nvPr>
            <p:ph type="sldNum" sz="quarter" idx="12"/>
          </p:nvPr>
        </p:nvSpPr>
        <p:spPr/>
        <p:txBody>
          <a:bodyPr/>
          <a:lstStyle/>
          <a:p>
            <a:fld id="{69A7A890-BE4B-4C71-ADC1-96766979812A}"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en-GB"/>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7" name="Tijdelijke aanduiding voor datum 6"/>
          <p:cNvSpPr>
            <a:spLocks noGrp="1"/>
          </p:cNvSpPr>
          <p:nvPr>
            <p:ph type="dt" sz="half" idx="10"/>
          </p:nvPr>
        </p:nvSpPr>
        <p:spPr/>
        <p:txBody>
          <a:bodyPr/>
          <a:lstStyle/>
          <a:p>
            <a:fld id="{ECB500BA-FC5D-4E67-ADB1-3322C263928A}" type="datetime1">
              <a:rPr lang="en-GB" smtClean="0"/>
              <a:t>07/12/2011</a:t>
            </a:fld>
            <a:endParaRPr lang="en-GB"/>
          </a:p>
        </p:txBody>
      </p:sp>
      <p:sp>
        <p:nvSpPr>
          <p:cNvPr id="8" name="Tijdelijke aanduiding voor voettekst 7"/>
          <p:cNvSpPr>
            <a:spLocks noGrp="1"/>
          </p:cNvSpPr>
          <p:nvPr>
            <p:ph type="ftr" sz="quarter" idx="11"/>
          </p:nvPr>
        </p:nvSpPr>
        <p:spPr/>
        <p:txBody>
          <a:bodyPr/>
          <a:lstStyle/>
          <a:p>
            <a:r>
              <a:rPr lang="en-GB" smtClean="0"/>
              <a:t>ITU Arab Regional Office</a:t>
            </a:r>
            <a:endParaRPr lang="en-GB"/>
          </a:p>
        </p:txBody>
      </p:sp>
      <p:sp>
        <p:nvSpPr>
          <p:cNvPr id="9" name="Tijdelijke aanduiding voor dianummer 8"/>
          <p:cNvSpPr>
            <a:spLocks noGrp="1"/>
          </p:cNvSpPr>
          <p:nvPr>
            <p:ph type="sldNum" sz="quarter" idx="12"/>
          </p:nvPr>
        </p:nvSpPr>
        <p:spPr/>
        <p:txBody>
          <a:bodyPr/>
          <a:lstStyle/>
          <a:p>
            <a:fld id="{69A7A890-BE4B-4C71-ADC1-96766979812A}"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en-GB"/>
          </a:p>
        </p:txBody>
      </p:sp>
      <p:sp>
        <p:nvSpPr>
          <p:cNvPr id="3" name="Tijdelijke aanduiding voor datum 2"/>
          <p:cNvSpPr>
            <a:spLocks noGrp="1"/>
          </p:cNvSpPr>
          <p:nvPr>
            <p:ph type="dt" sz="half" idx="10"/>
          </p:nvPr>
        </p:nvSpPr>
        <p:spPr/>
        <p:txBody>
          <a:bodyPr/>
          <a:lstStyle/>
          <a:p>
            <a:fld id="{D343BDF3-8CB0-4935-BAF2-2A5513735AE0}" type="datetime1">
              <a:rPr lang="en-GB" smtClean="0"/>
              <a:t>07/12/2011</a:t>
            </a:fld>
            <a:endParaRPr lang="en-GB"/>
          </a:p>
        </p:txBody>
      </p:sp>
      <p:sp>
        <p:nvSpPr>
          <p:cNvPr id="4" name="Tijdelijke aanduiding voor voettekst 3"/>
          <p:cNvSpPr>
            <a:spLocks noGrp="1"/>
          </p:cNvSpPr>
          <p:nvPr>
            <p:ph type="ftr" sz="quarter" idx="11"/>
          </p:nvPr>
        </p:nvSpPr>
        <p:spPr/>
        <p:txBody>
          <a:bodyPr/>
          <a:lstStyle/>
          <a:p>
            <a:r>
              <a:rPr lang="en-GB" smtClean="0"/>
              <a:t>ITU Arab Regional Office</a:t>
            </a:r>
            <a:endParaRPr lang="en-GB"/>
          </a:p>
        </p:txBody>
      </p:sp>
      <p:sp>
        <p:nvSpPr>
          <p:cNvPr id="5" name="Tijdelijke aanduiding voor dianummer 4"/>
          <p:cNvSpPr>
            <a:spLocks noGrp="1"/>
          </p:cNvSpPr>
          <p:nvPr>
            <p:ph type="sldNum" sz="quarter" idx="12"/>
          </p:nvPr>
        </p:nvSpPr>
        <p:spPr/>
        <p:txBody>
          <a:bodyPr/>
          <a:lstStyle/>
          <a:p>
            <a:fld id="{69A7A890-BE4B-4C71-ADC1-96766979812A}"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A2E4CCF-5C23-421B-A883-102175A9CBDD}" type="datetime1">
              <a:rPr lang="en-GB" smtClean="0"/>
              <a:t>07/12/2011</a:t>
            </a:fld>
            <a:endParaRPr lang="en-GB"/>
          </a:p>
        </p:txBody>
      </p:sp>
      <p:sp>
        <p:nvSpPr>
          <p:cNvPr id="3" name="Tijdelijke aanduiding voor voettekst 2"/>
          <p:cNvSpPr>
            <a:spLocks noGrp="1"/>
          </p:cNvSpPr>
          <p:nvPr>
            <p:ph type="ftr" sz="quarter" idx="11"/>
          </p:nvPr>
        </p:nvSpPr>
        <p:spPr/>
        <p:txBody>
          <a:bodyPr/>
          <a:lstStyle/>
          <a:p>
            <a:r>
              <a:rPr lang="en-GB" smtClean="0"/>
              <a:t>ITU Arab Regional Office</a:t>
            </a:r>
            <a:endParaRPr lang="en-GB"/>
          </a:p>
        </p:txBody>
      </p:sp>
      <p:sp>
        <p:nvSpPr>
          <p:cNvPr id="4" name="Tijdelijke aanduiding voor dianummer 3"/>
          <p:cNvSpPr>
            <a:spLocks noGrp="1"/>
          </p:cNvSpPr>
          <p:nvPr>
            <p:ph type="sldNum" sz="quarter" idx="12"/>
          </p:nvPr>
        </p:nvSpPr>
        <p:spPr/>
        <p:txBody>
          <a:bodyPr/>
          <a:lstStyle/>
          <a:p>
            <a:fld id="{69A7A890-BE4B-4C71-ADC1-96766979812A}"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en-GB"/>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CD4E92FB-D0CA-4F0F-BBFB-61694B4B54C4}" type="datetime1">
              <a:rPr lang="en-GB" smtClean="0"/>
              <a:t>07/12/2011</a:t>
            </a:fld>
            <a:endParaRPr lang="en-GB"/>
          </a:p>
        </p:txBody>
      </p:sp>
      <p:sp>
        <p:nvSpPr>
          <p:cNvPr id="6" name="Tijdelijke aanduiding voor voettekst 5"/>
          <p:cNvSpPr>
            <a:spLocks noGrp="1"/>
          </p:cNvSpPr>
          <p:nvPr>
            <p:ph type="ftr" sz="quarter" idx="11"/>
          </p:nvPr>
        </p:nvSpPr>
        <p:spPr/>
        <p:txBody>
          <a:bodyPr/>
          <a:lstStyle/>
          <a:p>
            <a:r>
              <a:rPr lang="en-GB" smtClean="0"/>
              <a:t>ITU Arab Regional Office</a:t>
            </a:r>
            <a:endParaRPr lang="en-GB"/>
          </a:p>
        </p:txBody>
      </p:sp>
      <p:sp>
        <p:nvSpPr>
          <p:cNvPr id="7" name="Tijdelijke aanduiding voor dianummer 6"/>
          <p:cNvSpPr>
            <a:spLocks noGrp="1"/>
          </p:cNvSpPr>
          <p:nvPr>
            <p:ph type="sldNum" sz="quarter" idx="12"/>
          </p:nvPr>
        </p:nvSpPr>
        <p:spPr/>
        <p:txBody>
          <a:bodyPr/>
          <a:lstStyle/>
          <a:p>
            <a:fld id="{69A7A890-BE4B-4C71-ADC1-96766979812A}"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en-GB"/>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ABD25EE5-3F6F-40C0-AA85-B2F135BC5210}" type="datetime1">
              <a:rPr lang="en-GB" smtClean="0"/>
              <a:t>07/12/2011</a:t>
            </a:fld>
            <a:endParaRPr lang="en-GB"/>
          </a:p>
        </p:txBody>
      </p:sp>
      <p:sp>
        <p:nvSpPr>
          <p:cNvPr id="6" name="Tijdelijke aanduiding voor voettekst 5"/>
          <p:cNvSpPr>
            <a:spLocks noGrp="1"/>
          </p:cNvSpPr>
          <p:nvPr>
            <p:ph type="ftr" sz="quarter" idx="11"/>
          </p:nvPr>
        </p:nvSpPr>
        <p:spPr/>
        <p:txBody>
          <a:bodyPr/>
          <a:lstStyle/>
          <a:p>
            <a:r>
              <a:rPr lang="en-GB" smtClean="0"/>
              <a:t>ITU Arab Regional Office</a:t>
            </a:r>
            <a:endParaRPr lang="en-GB"/>
          </a:p>
        </p:txBody>
      </p:sp>
      <p:sp>
        <p:nvSpPr>
          <p:cNvPr id="7" name="Tijdelijke aanduiding voor dianummer 6"/>
          <p:cNvSpPr>
            <a:spLocks noGrp="1"/>
          </p:cNvSpPr>
          <p:nvPr>
            <p:ph type="sldNum" sz="quarter" idx="12"/>
          </p:nvPr>
        </p:nvSpPr>
        <p:spPr/>
        <p:txBody>
          <a:bodyPr/>
          <a:lstStyle/>
          <a:p>
            <a:fld id="{69A7A890-BE4B-4C71-ADC1-96766979812A}"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en-GB"/>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GB"/>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ACD1B2-1425-4C37-B9DA-AB39DFF8C197}" type="datetime1">
              <a:rPr lang="en-GB" smtClean="0"/>
              <a:t>07/12/2011</a:t>
            </a:fld>
            <a:endParaRPr lang="en-GB"/>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ITU Arab Regional Office</a:t>
            </a:r>
            <a:endParaRPr lang="en-GB"/>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A7A890-BE4B-4C71-ADC1-96766979812A}"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68523-F5C6-4744-A676-779241A132BC}" type="datetime1">
              <a:rPr lang="en-US" smtClean="0">
                <a:solidFill>
                  <a:prstClr val="black">
                    <a:tint val="75000"/>
                  </a:prstClr>
                </a:solidFill>
              </a:rPr>
              <a:pPr/>
              <a:t>12/7/2011</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ITU Arab Regional Office</a:t>
            </a: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54E8E8-5004-4E0E-9E2C-C1BFF4B2696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83567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w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1828800"/>
          </a:xfrm>
        </p:spPr>
        <p:txBody>
          <a:bodyPr>
            <a:noAutofit/>
          </a:bodyPr>
          <a:lstStyle/>
          <a:p>
            <a:r>
              <a:rPr lang="en-GB" sz="2400" b="1" dirty="0" smtClean="0"/>
              <a:t/>
            </a:r>
            <a:br>
              <a:rPr lang="en-GB" sz="2400" b="1" dirty="0" smtClean="0"/>
            </a:br>
            <a:r>
              <a:rPr lang="en-GB" sz="2400" b="1" dirty="0" smtClean="0">
                <a:solidFill>
                  <a:srgbClr val="1B5BA2"/>
                </a:solidFill>
                <a:latin typeface="Verdana" pitchFamily="34" charset="0"/>
              </a:rPr>
              <a:t>ITU </a:t>
            </a:r>
            <a:r>
              <a:rPr lang="en-US" sz="2400" b="1" dirty="0" smtClean="0">
                <a:solidFill>
                  <a:srgbClr val="1B5BA2"/>
                </a:solidFill>
                <a:latin typeface="Verdana" pitchFamily="34" charset="0"/>
              </a:rPr>
              <a:t>Regional Workshop on</a:t>
            </a:r>
            <a:br>
              <a:rPr lang="en-US" sz="2400" b="1" dirty="0" smtClean="0">
                <a:solidFill>
                  <a:srgbClr val="1B5BA2"/>
                </a:solidFill>
                <a:latin typeface="Verdana" pitchFamily="34" charset="0"/>
              </a:rPr>
            </a:br>
            <a:r>
              <a:rPr lang="en-US" sz="2400" b="1" dirty="0" smtClean="0">
                <a:solidFill>
                  <a:srgbClr val="1B5BA2"/>
                </a:solidFill>
                <a:latin typeface="Verdana" pitchFamily="34" charset="0"/>
              </a:rPr>
              <a:t>on Efficiency of the</a:t>
            </a:r>
            <a:br>
              <a:rPr lang="en-US" sz="2400" b="1" dirty="0" smtClean="0">
                <a:solidFill>
                  <a:srgbClr val="1B5BA2"/>
                </a:solidFill>
                <a:latin typeface="Verdana" pitchFamily="34" charset="0"/>
              </a:rPr>
            </a:br>
            <a:r>
              <a:rPr lang="en-US" sz="2400" b="1" dirty="0" smtClean="0">
                <a:solidFill>
                  <a:srgbClr val="1B5BA2"/>
                </a:solidFill>
                <a:latin typeface="Verdana" pitchFamily="34" charset="0"/>
              </a:rPr>
              <a:t>Frequency Spectrum Use in the Arab Region</a:t>
            </a:r>
            <a:br>
              <a:rPr lang="en-US" sz="2400" b="1" dirty="0" smtClean="0">
                <a:solidFill>
                  <a:srgbClr val="1B5BA2"/>
                </a:solidFill>
                <a:latin typeface="Verdana" pitchFamily="34" charset="0"/>
              </a:rPr>
            </a:br>
            <a:r>
              <a:rPr lang="en-US" sz="2400" b="1" dirty="0">
                <a:solidFill>
                  <a:srgbClr val="1B5BA2"/>
                </a:solidFill>
              </a:rPr>
              <a:t/>
            </a:r>
            <a:br>
              <a:rPr lang="en-US" sz="2400" b="1" dirty="0">
                <a:solidFill>
                  <a:srgbClr val="1B5BA2"/>
                </a:solidFill>
              </a:rPr>
            </a:br>
            <a:r>
              <a:rPr lang="en-GB" sz="2000" b="1" dirty="0" smtClean="0">
                <a:solidFill>
                  <a:srgbClr val="1B5BA2"/>
                </a:solidFill>
                <a:latin typeface="Verdana" pitchFamily="34" charset="0"/>
              </a:rPr>
              <a:t>Amman (Jordan), 5 </a:t>
            </a:r>
            <a:r>
              <a:rPr lang="en-GB" sz="2000" b="1" dirty="0">
                <a:solidFill>
                  <a:srgbClr val="1B5BA2"/>
                </a:solidFill>
                <a:latin typeface="Verdana" pitchFamily="34" charset="0"/>
              </a:rPr>
              <a:t>– </a:t>
            </a:r>
            <a:r>
              <a:rPr lang="en-GB" sz="2000" b="1" dirty="0" smtClean="0">
                <a:solidFill>
                  <a:srgbClr val="1B5BA2"/>
                </a:solidFill>
                <a:latin typeface="Verdana" pitchFamily="34" charset="0"/>
              </a:rPr>
              <a:t>7 December </a:t>
            </a:r>
            <a:r>
              <a:rPr lang="en-GB" sz="2000" b="1" dirty="0">
                <a:solidFill>
                  <a:srgbClr val="1B5BA2"/>
                </a:solidFill>
                <a:latin typeface="Verdana" pitchFamily="34" charset="0"/>
              </a:rPr>
              <a:t>2011</a:t>
            </a:r>
            <a:r>
              <a:rPr lang="en-US" sz="2000" dirty="0"/>
              <a:t/>
            </a:r>
            <a:br>
              <a:rPr lang="en-US" sz="2000" dirty="0"/>
            </a:br>
            <a:endParaRPr lang="en-US" sz="2000" dirty="0"/>
          </a:p>
        </p:txBody>
      </p:sp>
      <p:pic>
        <p:nvPicPr>
          <p:cNvPr id="1026" name="Picture 2" descr="ITU logo-07"/>
          <p:cNvPicPr>
            <a:picLocks noChangeAspect="1" noChangeArrowheads="1"/>
          </p:cNvPicPr>
          <p:nvPr/>
        </p:nvPicPr>
        <p:blipFill>
          <a:blip r:embed="rId2" cstate="print"/>
          <a:srcRect/>
          <a:stretch>
            <a:fillRect/>
          </a:stretch>
        </p:blipFill>
        <p:spPr bwMode="auto">
          <a:xfrm>
            <a:off x="7010400" y="381000"/>
            <a:ext cx="914400" cy="1005840"/>
          </a:xfrm>
          <a:prstGeom prst="rect">
            <a:avLst/>
          </a:prstGeom>
          <a:noFill/>
          <a:ln w="9525">
            <a:noFill/>
            <a:miter lim="800000"/>
            <a:headEnd/>
            <a:tailEnd/>
          </a:ln>
        </p:spPr>
      </p:pic>
      <p:pic>
        <p:nvPicPr>
          <p:cNvPr id="1027" name="Picture 3" descr="TRC logo"/>
          <p:cNvPicPr>
            <a:picLocks noChangeAspect="1" noChangeArrowheads="1"/>
          </p:cNvPicPr>
          <p:nvPr/>
        </p:nvPicPr>
        <p:blipFill>
          <a:blip r:embed="rId3" cstate="print"/>
          <a:srcRect/>
          <a:stretch>
            <a:fillRect/>
          </a:stretch>
        </p:blipFill>
        <p:spPr bwMode="auto">
          <a:xfrm>
            <a:off x="838200" y="533400"/>
            <a:ext cx="923925" cy="876300"/>
          </a:xfrm>
          <a:prstGeom prst="rect">
            <a:avLst/>
          </a:prstGeom>
          <a:noFill/>
          <a:ln w="9525">
            <a:noFill/>
            <a:miter lim="800000"/>
            <a:headEnd/>
            <a:tailEnd/>
          </a:ln>
        </p:spPr>
      </p:pic>
      <p:sp>
        <p:nvSpPr>
          <p:cNvPr id="7" name="Footer Placeholder 6"/>
          <p:cNvSpPr>
            <a:spLocks noGrp="1"/>
          </p:cNvSpPr>
          <p:nvPr>
            <p:ph type="ftr" sz="quarter" idx="11"/>
          </p:nvPr>
        </p:nvSpPr>
        <p:spPr/>
        <p:txBody>
          <a:bodyPr/>
          <a:lstStyle/>
          <a:p>
            <a:r>
              <a:rPr lang="en-US" dirty="0" smtClean="0">
                <a:solidFill>
                  <a:srgbClr val="0070C0"/>
                </a:solidFill>
                <a:latin typeface="Verdana" pitchFamily="34" charset="0"/>
              </a:rPr>
              <a:t>ITU Arab Regional Office</a:t>
            </a:r>
            <a:endParaRPr lang="en-US" dirty="0">
              <a:solidFill>
                <a:srgbClr val="0070C0"/>
              </a:solidFill>
              <a:latin typeface="Verdana" pitchFamily="34" charset="0"/>
            </a:endParaRPr>
          </a:p>
        </p:txBody>
      </p:sp>
      <p:sp>
        <p:nvSpPr>
          <p:cNvPr id="9" name="Rectangle 8"/>
          <p:cNvSpPr/>
          <p:nvPr/>
        </p:nvSpPr>
        <p:spPr>
          <a:xfrm>
            <a:off x="1828800" y="5181600"/>
            <a:ext cx="6172200" cy="523220"/>
          </a:xfrm>
          <a:prstGeom prst="rect">
            <a:avLst/>
          </a:prstGeom>
        </p:spPr>
        <p:txBody>
          <a:bodyPr wrap="square">
            <a:spAutoFit/>
          </a:bodyPr>
          <a:lstStyle/>
          <a:p>
            <a:pPr algn="ctr">
              <a:spcBef>
                <a:spcPct val="20000"/>
              </a:spcBef>
            </a:pPr>
            <a:r>
              <a:rPr lang="en-US" sz="1400" b="1" i="1" dirty="0" smtClean="0">
                <a:solidFill>
                  <a:srgbClr val="0070C0"/>
                </a:solidFill>
                <a:latin typeface="Verdana" pitchFamily="34" charset="0"/>
              </a:rPr>
              <a:t>Presented by Ms. Rouda Al Amir Ali</a:t>
            </a:r>
          </a:p>
          <a:p>
            <a:pPr algn="ctr"/>
            <a:r>
              <a:rPr lang="en-US" sz="1400" b="1" i="1" dirty="0" smtClean="0">
                <a:solidFill>
                  <a:srgbClr val="0070C0"/>
                </a:solidFill>
                <a:latin typeface="Verdana" pitchFamily="34" charset="0"/>
              </a:rPr>
              <a:t>ITU Arab Regional Office </a:t>
            </a:r>
            <a:endParaRPr lang="en-US" sz="1400" b="1" i="1" dirty="0">
              <a:solidFill>
                <a:srgbClr val="0070C0"/>
              </a:solidFill>
              <a:latin typeface="Verdana" pitchFamily="34" charset="0"/>
            </a:endParaRPr>
          </a:p>
        </p:txBody>
      </p:sp>
      <p:sp>
        <p:nvSpPr>
          <p:cNvPr id="10" name="Subtitle 9"/>
          <p:cNvSpPr>
            <a:spLocks noGrp="1"/>
          </p:cNvSpPr>
          <p:nvPr>
            <p:ph type="subTitle" idx="1"/>
          </p:nvPr>
        </p:nvSpPr>
        <p:spPr>
          <a:xfrm>
            <a:off x="1447800" y="3886200"/>
            <a:ext cx="6553200" cy="1219200"/>
          </a:xfrm>
        </p:spPr>
        <p:txBody>
          <a:bodyPr>
            <a:normAutofit/>
          </a:bodyPr>
          <a:lstStyle/>
          <a:p>
            <a:r>
              <a:rPr lang="en-US" altLang="ko-KR" sz="3600" b="1" dirty="0" smtClean="0">
                <a:solidFill>
                  <a:srgbClr val="FF0000"/>
                </a:solidFill>
                <a:latin typeface="Verdana" pitchFamily="34" charset="0"/>
                <a:ea typeface="Gulim" pitchFamily="34" charset="-127"/>
              </a:rPr>
              <a:t>Digital Migration Roadmap</a:t>
            </a:r>
          </a:p>
          <a:p>
            <a:endParaRPr lang="en-US" sz="3600" b="1" dirty="0">
              <a:latin typeface="Verdana" pitchFamily="34" charset="0"/>
            </a:endParaRPr>
          </a:p>
        </p:txBody>
      </p:sp>
      <p:sp>
        <p:nvSpPr>
          <p:cNvPr id="2150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21507" name="Rectangle 3"/>
          <p:cNvSpPr>
            <a:spLocks noChangeArrowheads="1"/>
          </p:cNvSpPr>
          <p:nvPr/>
        </p:nvSpPr>
        <p:spPr bwMode="auto">
          <a:xfrm>
            <a:off x="0" y="1295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en-US"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8228875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en-GB" sz="3600" i="1" dirty="0" smtClean="0">
                <a:solidFill>
                  <a:schemeClr val="tx2"/>
                </a:solidFill>
              </a:rPr>
              <a:t>Activities</a:t>
            </a:r>
            <a:endParaRPr lang="en-GB" sz="3600" i="1" dirty="0">
              <a:solidFill>
                <a:schemeClr val="tx2"/>
              </a:solidFill>
            </a:endParaRPr>
          </a:p>
        </p:txBody>
      </p:sp>
      <p:sp>
        <p:nvSpPr>
          <p:cNvPr id="3" name="Tijdelijke aanduiding voor dianummer 2"/>
          <p:cNvSpPr>
            <a:spLocks noGrp="1"/>
          </p:cNvSpPr>
          <p:nvPr>
            <p:ph type="sldNum" sz="quarter" idx="12"/>
          </p:nvPr>
        </p:nvSpPr>
        <p:spPr>
          <a:xfrm>
            <a:off x="6553200" y="6212334"/>
            <a:ext cx="2133600" cy="365125"/>
          </a:xfrm>
        </p:spPr>
        <p:txBody>
          <a:bodyPr/>
          <a:lstStyle/>
          <a:p>
            <a:fld id="{69A7A890-BE4B-4C71-ADC1-96766979812A}" type="slidenum">
              <a:rPr lang="en-GB" smtClean="0"/>
              <a:pPr/>
              <a:t>10</a:t>
            </a:fld>
            <a:endParaRPr lang="en-GB" dirty="0"/>
          </a:p>
        </p:txBody>
      </p:sp>
      <p:cxnSp>
        <p:nvCxnSpPr>
          <p:cNvPr id="4" name="Rechte verbindingslijn 3"/>
          <p:cNvCxnSpPr/>
          <p:nvPr/>
        </p:nvCxnSpPr>
        <p:spPr>
          <a:xfrm>
            <a:off x="-32" y="1141413"/>
            <a:ext cx="7143750" cy="1587"/>
          </a:xfrm>
          <a:prstGeom prst="line">
            <a:avLst/>
          </a:prstGeom>
        </p:spPr>
        <p:style>
          <a:lnRef idx="1">
            <a:schemeClr val="accent1"/>
          </a:lnRef>
          <a:fillRef idx="0">
            <a:schemeClr val="accent1"/>
          </a:fillRef>
          <a:effectRef idx="0">
            <a:schemeClr val="accent1"/>
          </a:effectRef>
          <a:fontRef idx="minor">
            <a:schemeClr val="tx1"/>
          </a:fontRef>
        </p:style>
      </p:cxnSp>
      <p:sp>
        <p:nvSpPr>
          <p:cNvPr id="5" name="Rechthoek 4"/>
          <p:cNvSpPr/>
          <p:nvPr/>
        </p:nvSpPr>
        <p:spPr>
          <a:xfrm>
            <a:off x="323528" y="1268760"/>
            <a:ext cx="1512168" cy="122413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000" dirty="0" smtClean="0">
                <a:solidFill>
                  <a:schemeClr val="bg1"/>
                </a:solidFill>
              </a:rPr>
              <a:t>Information exchange</a:t>
            </a:r>
            <a:endParaRPr lang="en-GB" sz="2000" dirty="0">
              <a:solidFill>
                <a:schemeClr val="bg1"/>
              </a:solidFill>
            </a:endParaRPr>
          </a:p>
        </p:txBody>
      </p:sp>
      <p:sp>
        <p:nvSpPr>
          <p:cNvPr id="6" name="Rechthoek 5"/>
          <p:cNvSpPr/>
          <p:nvPr/>
        </p:nvSpPr>
        <p:spPr>
          <a:xfrm>
            <a:off x="1907704" y="1268760"/>
            <a:ext cx="6624736" cy="122413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t" anchorCtr="0"/>
          <a:lstStyle/>
          <a:p>
            <a:pPr marL="182563" indent="-182563">
              <a:buFont typeface="Arial" pitchFamily="34" charset="0"/>
              <a:buChar char="•"/>
            </a:pPr>
            <a:r>
              <a:rPr lang="en-GB" sz="2000" dirty="0" smtClean="0">
                <a:solidFill>
                  <a:schemeClr val="tx1"/>
                </a:solidFill>
              </a:rPr>
              <a:t>Questionnaire to obtain</a:t>
            </a:r>
          </a:p>
          <a:p>
            <a:pPr marL="630238" lvl="1" indent="-273050">
              <a:buFont typeface="Courier New" pitchFamily="49" charset="0"/>
              <a:buChar char="o"/>
            </a:pPr>
            <a:r>
              <a:rPr lang="en-GB" dirty="0" smtClean="0">
                <a:solidFill>
                  <a:schemeClr val="tx1">
                    <a:lumMod val="65000"/>
                    <a:lumOff val="35000"/>
                  </a:schemeClr>
                </a:solidFill>
              </a:rPr>
              <a:t>More information on Digital Switch-Over in the Arab countries</a:t>
            </a:r>
          </a:p>
          <a:p>
            <a:pPr marL="639763" lvl="1" indent="-282575">
              <a:buFont typeface="Courier New" pitchFamily="49" charset="0"/>
              <a:buChar char="o"/>
            </a:pPr>
            <a:r>
              <a:rPr lang="en-GB" dirty="0" smtClean="0">
                <a:solidFill>
                  <a:schemeClr val="tx1">
                    <a:lumMod val="65000"/>
                    <a:lumOff val="35000"/>
                  </a:schemeClr>
                </a:solidFill>
              </a:rPr>
              <a:t>Information on need and ability for ITU assistance in preparing the roadmap for transition to digital television</a:t>
            </a:r>
          </a:p>
        </p:txBody>
      </p:sp>
      <p:sp>
        <p:nvSpPr>
          <p:cNvPr id="7" name="Rechthoek 6"/>
          <p:cNvSpPr/>
          <p:nvPr/>
        </p:nvSpPr>
        <p:spPr>
          <a:xfrm>
            <a:off x="323528" y="2564904"/>
            <a:ext cx="1512168" cy="158417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000" dirty="0" smtClean="0">
                <a:solidFill>
                  <a:schemeClr val="bg1"/>
                </a:solidFill>
              </a:rPr>
              <a:t>Seminars and workshops</a:t>
            </a:r>
            <a:endParaRPr lang="en-GB" sz="2000" dirty="0">
              <a:solidFill>
                <a:schemeClr val="bg1"/>
              </a:solidFill>
            </a:endParaRPr>
          </a:p>
        </p:txBody>
      </p:sp>
      <p:sp>
        <p:nvSpPr>
          <p:cNvPr id="8" name="Rechthoek 7"/>
          <p:cNvSpPr/>
          <p:nvPr/>
        </p:nvSpPr>
        <p:spPr>
          <a:xfrm>
            <a:off x="323528" y="4221088"/>
            <a:ext cx="1512168" cy="100811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000" dirty="0" smtClean="0">
                <a:solidFill>
                  <a:schemeClr val="bg1"/>
                </a:solidFill>
              </a:rPr>
              <a:t>ITU support to selected countries</a:t>
            </a:r>
            <a:endParaRPr lang="en-GB" sz="2000" dirty="0">
              <a:solidFill>
                <a:schemeClr val="bg1"/>
              </a:solidFill>
            </a:endParaRPr>
          </a:p>
        </p:txBody>
      </p:sp>
      <p:sp>
        <p:nvSpPr>
          <p:cNvPr id="9" name="Rechthoek 8"/>
          <p:cNvSpPr/>
          <p:nvPr/>
        </p:nvSpPr>
        <p:spPr>
          <a:xfrm>
            <a:off x="323528" y="5301208"/>
            <a:ext cx="1512168" cy="86409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000" dirty="0" smtClean="0">
                <a:solidFill>
                  <a:schemeClr val="bg1"/>
                </a:solidFill>
              </a:rPr>
              <a:t>Pilot project </a:t>
            </a:r>
            <a:endParaRPr lang="en-GB" sz="2000" dirty="0">
              <a:solidFill>
                <a:schemeClr val="bg1"/>
              </a:solidFill>
            </a:endParaRPr>
          </a:p>
        </p:txBody>
      </p:sp>
      <p:sp>
        <p:nvSpPr>
          <p:cNvPr id="10" name="Rechthoek 9"/>
          <p:cNvSpPr/>
          <p:nvPr/>
        </p:nvSpPr>
        <p:spPr>
          <a:xfrm>
            <a:off x="1907704" y="2564904"/>
            <a:ext cx="6624736" cy="158417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t" anchorCtr="0"/>
          <a:lstStyle/>
          <a:p>
            <a:pPr marL="182563" indent="-182563">
              <a:buFont typeface="Arial" pitchFamily="34" charset="0"/>
              <a:buChar char="•"/>
            </a:pPr>
            <a:r>
              <a:rPr lang="en-GB" sz="2000" dirty="0" smtClean="0">
                <a:solidFill>
                  <a:schemeClr val="tx1"/>
                </a:solidFill>
              </a:rPr>
              <a:t>Functional framework and methodology for development of the national roadmap for transition to digital television</a:t>
            </a:r>
          </a:p>
          <a:p>
            <a:pPr marL="182563" indent="-182563">
              <a:buFont typeface="Arial" pitchFamily="34" charset="0"/>
              <a:buChar char="•"/>
            </a:pPr>
            <a:r>
              <a:rPr lang="en-GB" sz="2000" dirty="0" smtClean="0">
                <a:solidFill>
                  <a:schemeClr val="tx1"/>
                </a:solidFill>
              </a:rPr>
              <a:t>Developments in mobile television</a:t>
            </a:r>
          </a:p>
          <a:p>
            <a:pPr marL="182563" indent="-182563">
              <a:buFont typeface="Arial" pitchFamily="34" charset="0"/>
              <a:buChar char="•"/>
            </a:pPr>
            <a:r>
              <a:rPr lang="en-GB" sz="2000" dirty="0" smtClean="0">
                <a:solidFill>
                  <a:schemeClr val="tx1"/>
                </a:solidFill>
              </a:rPr>
              <a:t>Enhanced broadcasting applications and delivery</a:t>
            </a:r>
          </a:p>
          <a:p>
            <a:pPr marL="182563" indent="-182563">
              <a:buFont typeface="Arial" pitchFamily="34" charset="0"/>
              <a:buChar char="•"/>
            </a:pPr>
            <a:r>
              <a:rPr lang="en-GB" sz="2000" dirty="0" smtClean="0">
                <a:solidFill>
                  <a:schemeClr val="tx1"/>
                </a:solidFill>
              </a:rPr>
              <a:t>Regulatory framework for transition to digital television</a:t>
            </a:r>
          </a:p>
        </p:txBody>
      </p:sp>
      <p:sp>
        <p:nvSpPr>
          <p:cNvPr id="11" name="Rechthoek 10"/>
          <p:cNvSpPr/>
          <p:nvPr/>
        </p:nvSpPr>
        <p:spPr>
          <a:xfrm>
            <a:off x="1907704" y="4221088"/>
            <a:ext cx="6624736" cy="10081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t" anchorCtr="0"/>
          <a:lstStyle/>
          <a:p>
            <a:pPr marL="182563" indent="-182563">
              <a:buFont typeface="Arial" pitchFamily="34" charset="0"/>
              <a:buChar char="•"/>
            </a:pPr>
            <a:r>
              <a:rPr lang="en-GB" sz="2000" dirty="0" smtClean="0">
                <a:solidFill>
                  <a:schemeClr val="tx1"/>
                </a:solidFill>
              </a:rPr>
              <a:t>ITU experts assisting the National Roadmap Team of selected countries in preparing the national roadmap for transition to digital television</a:t>
            </a:r>
          </a:p>
        </p:txBody>
      </p:sp>
      <p:sp>
        <p:nvSpPr>
          <p:cNvPr id="12" name="Rechthoek 11"/>
          <p:cNvSpPr/>
          <p:nvPr/>
        </p:nvSpPr>
        <p:spPr>
          <a:xfrm>
            <a:off x="1907704" y="5301208"/>
            <a:ext cx="6624736" cy="86409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t" anchorCtr="0"/>
          <a:lstStyle/>
          <a:p>
            <a:pPr marL="182563" indent="-182563">
              <a:buFont typeface="Arial" pitchFamily="34" charset="0"/>
              <a:buChar char="•"/>
            </a:pPr>
            <a:r>
              <a:rPr lang="en-GB" sz="2000" dirty="0" smtClean="0">
                <a:solidFill>
                  <a:schemeClr val="tx1"/>
                </a:solidFill>
              </a:rPr>
              <a:t>Pilot project to demonstrate state of the art interactive services and applications</a:t>
            </a:r>
          </a:p>
        </p:txBody>
      </p:sp>
      <p:sp>
        <p:nvSpPr>
          <p:cNvPr id="13" name="Footer Placeholder 12"/>
          <p:cNvSpPr>
            <a:spLocks noGrp="1"/>
          </p:cNvSpPr>
          <p:nvPr>
            <p:ph type="ftr" sz="quarter" idx="11"/>
          </p:nvPr>
        </p:nvSpPr>
        <p:spPr/>
        <p:txBody>
          <a:bodyPr/>
          <a:lstStyle/>
          <a:p>
            <a:r>
              <a:rPr lang="en-GB" dirty="0" smtClean="0">
                <a:solidFill>
                  <a:srgbClr val="0066FF"/>
                </a:solidFill>
                <a:latin typeface="Verdana" pitchFamily="34" charset="0"/>
              </a:rPr>
              <a:t>ITU Arab Regional Office</a:t>
            </a:r>
            <a:endParaRPr lang="en-GB" dirty="0">
              <a:solidFill>
                <a:srgbClr val="0066FF"/>
              </a:solidFill>
              <a:latin typeface="Verdan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en-GB" sz="3600" i="1" dirty="0" smtClean="0">
                <a:solidFill>
                  <a:schemeClr val="tx2"/>
                </a:solidFill>
              </a:rPr>
              <a:t>Expected results</a:t>
            </a:r>
            <a:endParaRPr lang="en-GB" sz="3600" i="1" dirty="0">
              <a:solidFill>
                <a:schemeClr val="tx2"/>
              </a:solidFill>
            </a:endParaRPr>
          </a:p>
        </p:txBody>
      </p:sp>
      <p:sp>
        <p:nvSpPr>
          <p:cNvPr id="3" name="Tijdelijke aanduiding voor dianummer 2"/>
          <p:cNvSpPr>
            <a:spLocks noGrp="1"/>
          </p:cNvSpPr>
          <p:nvPr>
            <p:ph type="sldNum" sz="quarter" idx="12"/>
          </p:nvPr>
        </p:nvSpPr>
        <p:spPr/>
        <p:txBody>
          <a:bodyPr/>
          <a:lstStyle/>
          <a:p>
            <a:fld id="{69A7A890-BE4B-4C71-ADC1-96766979812A}" type="slidenum">
              <a:rPr lang="en-GB" smtClean="0"/>
              <a:pPr/>
              <a:t>11</a:t>
            </a:fld>
            <a:endParaRPr lang="en-GB"/>
          </a:p>
        </p:txBody>
      </p:sp>
      <p:cxnSp>
        <p:nvCxnSpPr>
          <p:cNvPr id="4" name="Rechte verbindingslijn 3"/>
          <p:cNvCxnSpPr/>
          <p:nvPr/>
        </p:nvCxnSpPr>
        <p:spPr>
          <a:xfrm>
            <a:off x="-32" y="1141413"/>
            <a:ext cx="7143750" cy="1587"/>
          </a:xfrm>
          <a:prstGeom prst="line">
            <a:avLst/>
          </a:prstGeom>
        </p:spPr>
        <p:style>
          <a:lnRef idx="1">
            <a:schemeClr val="accent1"/>
          </a:lnRef>
          <a:fillRef idx="0">
            <a:schemeClr val="accent1"/>
          </a:fillRef>
          <a:effectRef idx="0">
            <a:schemeClr val="accent1"/>
          </a:effectRef>
          <a:fontRef idx="minor">
            <a:schemeClr val="tx1"/>
          </a:fontRef>
        </p:style>
      </p:cxnSp>
      <p:sp>
        <p:nvSpPr>
          <p:cNvPr id="5" name="Rechthoek 4"/>
          <p:cNvSpPr/>
          <p:nvPr/>
        </p:nvSpPr>
        <p:spPr>
          <a:xfrm>
            <a:off x="395536" y="1412776"/>
            <a:ext cx="1728192" cy="100811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000" dirty="0" smtClean="0">
                <a:solidFill>
                  <a:schemeClr val="bg1"/>
                </a:solidFill>
              </a:rPr>
              <a:t>Digital broadcasting </a:t>
            </a:r>
            <a:endParaRPr lang="en-GB" sz="2000" dirty="0">
              <a:solidFill>
                <a:schemeClr val="bg1"/>
              </a:solidFill>
            </a:endParaRPr>
          </a:p>
        </p:txBody>
      </p:sp>
      <p:sp>
        <p:nvSpPr>
          <p:cNvPr id="7" name="Rechthoek 6"/>
          <p:cNvSpPr/>
          <p:nvPr/>
        </p:nvSpPr>
        <p:spPr>
          <a:xfrm>
            <a:off x="2195737" y="1413099"/>
            <a:ext cx="5616624" cy="100778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t" anchorCtr="0"/>
          <a:lstStyle/>
          <a:p>
            <a:pPr marL="182563" lvl="0" indent="-182563" eaLnBrk="0" fontAlgn="base" hangingPunct="0">
              <a:spcBef>
                <a:spcPct val="0"/>
              </a:spcBef>
              <a:spcAft>
                <a:spcPct val="0"/>
              </a:spcAft>
              <a:buFont typeface="Arial" pitchFamily="34" charset="0"/>
              <a:buChar char="•"/>
            </a:pPr>
            <a:r>
              <a:rPr lang="en-US" sz="2000" dirty="0" smtClean="0">
                <a:solidFill>
                  <a:schemeClr val="tx1"/>
                </a:solidFill>
                <a:ea typeface="Calibri" pitchFamily="34" charset="0"/>
                <a:cs typeface="Times New Roman" pitchFamily="18" charset="0"/>
              </a:rPr>
              <a:t>Harnessing the benefits of digital broadcasting applications in the Arab region</a:t>
            </a:r>
          </a:p>
          <a:p>
            <a:pPr marL="182563" indent="-182563" eaLnBrk="0" fontAlgn="base" hangingPunct="0">
              <a:spcBef>
                <a:spcPct val="0"/>
              </a:spcBef>
              <a:spcAft>
                <a:spcPct val="0"/>
              </a:spcAft>
              <a:buFont typeface="Arial" pitchFamily="34" charset="0"/>
              <a:buChar char="•"/>
            </a:pPr>
            <a:r>
              <a:rPr lang="en-US" sz="2000" dirty="0" smtClean="0">
                <a:solidFill>
                  <a:schemeClr val="tx1"/>
                </a:solidFill>
                <a:ea typeface="Calibri" pitchFamily="34" charset="0"/>
                <a:cs typeface="Times New Roman" pitchFamily="18" charset="0"/>
              </a:rPr>
              <a:t>Human resources development</a:t>
            </a:r>
            <a:r>
              <a:rPr lang="nl-NL" sz="2000" dirty="0" smtClean="0">
                <a:solidFill>
                  <a:schemeClr val="tx1"/>
                </a:solidFill>
              </a:rPr>
              <a:t> </a:t>
            </a:r>
          </a:p>
          <a:p>
            <a:pPr marL="182563" lvl="0" indent="-182563" eaLnBrk="0" fontAlgn="base" hangingPunct="0">
              <a:spcBef>
                <a:spcPct val="0"/>
              </a:spcBef>
              <a:spcAft>
                <a:spcPct val="0"/>
              </a:spcAft>
              <a:buFont typeface="Arial" pitchFamily="34" charset="0"/>
              <a:buChar char="•"/>
            </a:pPr>
            <a:endParaRPr lang="en-US" sz="2000" dirty="0" smtClean="0">
              <a:solidFill>
                <a:schemeClr val="tx1"/>
              </a:solidFill>
              <a:ea typeface="Calibri" pitchFamily="34" charset="0"/>
              <a:cs typeface="Times New Roman" pitchFamily="18" charset="0"/>
            </a:endParaRPr>
          </a:p>
        </p:txBody>
      </p:sp>
      <p:sp>
        <p:nvSpPr>
          <p:cNvPr id="8" name="Rechthoek 7"/>
          <p:cNvSpPr/>
          <p:nvPr/>
        </p:nvSpPr>
        <p:spPr>
          <a:xfrm>
            <a:off x="395536" y="2564904"/>
            <a:ext cx="1728192" cy="100811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000" dirty="0" smtClean="0">
                <a:solidFill>
                  <a:schemeClr val="bg1"/>
                </a:solidFill>
              </a:rPr>
              <a:t>Regulatory framework</a:t>
            </a:r>
            <a:endParaRPr lang="en-GB" sz="2000" dirty="0">
              <a:solidFill>
                <a:schemeClr val="bg1"/>
              </a:solidFill>
            </a:endParaRPr>
          </a:p>
        </p:txBody>
      </p:sp>
      <p:sp>
        <p:nvSpPr>
          <p:cNvPr id="9" name="Rechthoek 8"/>
          <p:cNvSpPr/>
          <p:nvPr/>
        </p:nvSpPr>
        <p:spPr>
          <a:xfrm>
            <a:off x="2195737" y="2564904"/>
            <a:ext cx="5616624" cy="10081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t" anchorCtr="0"/>
          <a:lstStyle/>
          <a:p>
            <a:pPr marL="182563" indent="-182563" eaLnBrk="0" fontAlgn="base" hangingPunct="0">
              <a:spcBef>
                <a:spcPct val="0"/>
              </a:spcBef>
              <a:spcAft>
                <a:spcPct val="0"/>
              </a:spcAft>
              <a:buFont typeface="Arial" pitchFamily="34" charset="0"/>
              <a:buChar char="•"/>
            </a:pPr>
            <a:r>
              <a:rPr lang="en-US" sz="2000" dirty="0" smtClean="0">
                <a:solidFill>
                  <a:schemeClr val="tx1"/>
                </a:solidFill>
                <a:ea typeface="Calibri" pitchFamily="34" charset="0"/>
                <a:cs typeface="Times New Roman" pitchFamily="18" charset="0"/>
              </a:rPr>
              <a:t>Establishment of the requisite regulatory policies and frameworks</a:t>
            </a:r>
          </a:p>
          <a:p>
            <a:pPr marL="182563" indent="-182563" eaLnBrk="0" fontAlgn="base" hangingPunct="0">
              <a:spcBef>
                <a:spcPct val="0"/>
              </a:spcBef>
              <a:spcAft>
                <a:spcPct val="0"/>
              </a:spcAft>
              <a:buFont typeface="Arial" pitchFamily="34" charset="0"/>
              <a:buChar char="•"/>
            </a:pPr>
            <a:r>
              <a:rPr lang="en-US" sz="2000" dirty="0" smtClean="0">
                <a:solidFill>
                  <a:schemeClr val="tx1"/>
                </a:solidFill>
                <a:ea typeface="Calibri" pitchFamily="34" charset="0"/>
                <a:cs typeface="Times New Roman" pitchFamily="18" charset="0"/>
              </a:rPr>
              <a:t>Human resources development</a:t>
            </a:r>
            <a:r>
              <a:rPr lang="nl-NL" sz="2000" dirty="0" smtClean="0">
                <a:solidFill>
                  <a:schemeClr val="tx1"/>
                </a:solidFill>
              </a:rPr>
              <a:t> </a:t>
            </a:r>
          </a:p>
          <a:p>
            <a:pPr marL="182563" indent="-182563" eaLnBrk="0" fontAlgn="base" hangingPunct="0">
              <a:spcBef>
                <a:spcPct val="0"/>
              </a:spcBef>
              <a:spcAft>
                <a:spcPct val="0"/>
              </a:spcAft>
            </a:pPr>
            <a:endParaRPr lang="nl-NL" sz="2000" dirty="0" smtClean="0">
              <a:solidFill>
                <a:schemeClr val="tx1"/>
              </a:solidFill>
            </a:endParaRPr>
          </a:p>
        </p:txBody>
      </p:sp>
      <p:sp>
        <p:nvSpPr>
          <p:cNvPr id="10" name="Rechthoek 9"/>
          <p:cNvSpPr/>
          <p:nvPr/>
        </p:nvSpPr>
        <p:spPr>
          <a:xfrm>
            <a:off x="395536" y="3717032"/>
            <a:ext cx="1728192" cy="1296144"/>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000" dirty="0" smtClean="0">
                <a:solidFill>
                  <a:schemeClr val="bg1"/>
                </a:solidFill>
              </a:rPr>
              <a:t>Interactivity</a:t>
            </a:r>
            <a:endParaRPr lang="en-GB" sz="2000" dirty="0">
              <a:solidFill>
                <a:schemeClr val="bg1"/>
              </a:solidFill>
            </a:endParaRPr>
          </a:p>
        </p:txBody>
      </p:sp>
      <p:sp>
        <p:nvSpPr>
          <p:cNvPr id="11" name="Rechthoek 10"/>
          <p:cNvSpPr/>
          <p:nvPr/>
        </p:nvSpPr>
        <p:spPr>
          <a:xfrm>
            <a:off x="2195737" y="3717032"/>
            <a:ext cx="5616624" cy="129614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t" anchorCtr="0"/>
          <a:lstStyle/>
          <a:p>
            <a:pPr marL="182563" lvl="0" indent="-182563" eaLnBrk="0" fontAlgn="base" hangingPunct="0">
              <a:spcBef>
                <a:spcPct val="0"/>
              </a:spcBef>
              <a:spcAft>
                <a:spcPct val="0"/>
              </a:spcAft>
              <a:buFont typeface="Arial" pitchFamily="34" charset="0"/>
              <a:buChar char="•"/>
            </a:pPr>
            <a:r>
              <a:rPr lang="en-US" sz="2000" dirty="0" smtClean="0">
                <a:solidFill>
                  <a:schemeClr val="tx1"/>
                </a:solidFill>
                <a:ea typeface="Calibri" pitchFamily="34" charset="0"/>
                <a:cs typeface="Times New Roman" pitchFamily="18" charset="0"/>
              </a:rPr>
              <a:t>Support to parties concerned in the field of interactive multimedia services and applications in the Arab region </a:t>
            </a:r>
          </a:p>
          <a:p>
            <a:pPr marL="182563" indent="-182563" eaLnBrk="0" fontAlgn="base" hangingPunct="0">
              <a:spcBef>
                <a:spcPct val="0"/>
              </a:spcBef>
              <a:spcAft>
                <a:spcPct val="0"/>
              </a:spcAft>
              <a:buFont typeface="Arial" pitchFamily="34" charset="0"/>
              <a:buChar char="•"/>
            </a:pPr>
            <a:r>
              <a:rPr lang="en-US" sz="2000" dirty="0" smtClean="0">
                <a:solidFill>
                  <a:schemeClr val="tx1"/>
                </a:solidFill>
                <a:ea typeface="Calibri" pitchFamily="34" charset="0"/>
                <a:cs typeface="Times New Roman" pitchFamily="18" charset="0"/>
              </a:rPr>
              <a:t>Human resources development</a:t>
            </a:r>
            <a:r>
              <a:rPr lang="nl-NL" sz="2000" dirty="0" smtClean="0">
                <a:solidFill>
                  <a:schemeClr val="tx1"/>
                </a:solidFill>
              </a:rPr>
              <a:t> </a:t>
            </a:r>
          </a:p>
        </p:txBody>
      </p:sp>
      <p:sp>
        <p:nvSpPr>
          <p:cNvPr id="12" name="Footer Placeholder 11"/>
          <p:cNvSpPr>
            <a:spLocks noGrp="1"/>
          </p:cNvSpPr>
          <p:nvPr>
            <p:ph type="ftr" sz="quarter" idx="11"/>
          </p:nvPr>
        </p:nvSpPr>
        <p:spPr/>
        <p:txBody>
          <a:bodyPr/>
          <a:lstStyle/>
          <a:p>
            <a:r>
              <a:rPr lang="en-GB" dirty="0" smtClean="0">
                <a:solidFill>
                  <a:srgbClr val="0066FF"/>
                </a:solidFill>
                <a:latin typeface="Verdana" pitchFamily="34" charset="0"/>
              </a:rPr>
              <a:t>ITU Arab Regional Office</a:t>
            </a:r>
            <a:endParaRPr lang="en-GB" dirty="0">
              <a:solidFill>
                <a:srgbClr val="0066FF"/>
              </a:solidFill>
              <a:latin typeface="Verdana"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Footer Placeholder 2"/>
          <p:cNvSpPr>
            <a:spLocks noGrp="1"/>
          </p:cNvSpPr>
          <p:nvPr>
            <p:ph type="ftr" sz="quarter" idx="11"/>
          </p:nvPr>
        </p:nvSpPr>
        <p:spPr/>
        <p:txBody>
          <a:bodyPr/>
          <a:lstStyle/>
          <a:p>
            <a:r>
              <a:rPr lang="en-GB" dirty="0" smtClean="0"/>
              <a:t>ITU Arab Regional Office</a:t>
            </a:r>
            <a:endParaRPr lang="en-GB" dirty="0"/>
          </a:p>
        </p:txBody>
      </p:sp>
      <p:sp>
        <p:nvSpPr>
          <p:cNvPr id="4" name="Slide Number Placeholder 3"/>
          <p:cNvSpPr>
            <a:spLocks noGrp="1"/>
          </p:cNvSpPr>
          <p:nvPr>
            <p:ph type="sldNum" sz="quarter" idx="12"/>
          </p:nvPr>
        </p:nvSpPr>
        <p:spPr/>
        <p:txBody>
          <a:bodyPr/>
          <a:lstStyle/>
          <a:p>
            <a:fld id="{69A7A890-BE4B-4C71-ADC1-96766979812A}" type="slidenum">
              <a:rPr lang="en-GB" smtClean="0"/>
              <a:pPr/>
              <a:t>12</a:t>
            </a:fld>
            <a:endParaRPr lang="en-GB"/>
          </a:p>
        </p:txBody>
      </p:sp>
      <p:sp>
        <p:nvSpPr>
          <p:cNvPr id="5" name="Rectangle 4"/>
          <p:cNvSpPr/>
          <p:nvPr/>
        </p:nvSpPr>
        <p:spPr>
          <a:xfrm>
            <a:off x="1187624" y="2136339"/>
            <a:ext cx="6552728" cy="3046988"/>
          </a:xfrm>
          <a:prstGeom prst="rect">
            <a:avLst/>
          </a:prstGeom>
        </p:spPr>
        <p:txBody>
          <a:bodyPr wrap="square">
            <a:spAutoFit/>
          </a:bodyPr>
          <a:lstStyle/>
          <a:p>
            <a:pPr algn="just"/>
            <a:r>
              <a:rPr lang="en-US" sz="2400" b="1" dirty="0" smtClean="0"/>
              <a:t>It </a:t>
            </a:r>
            <a:r>
              <a:rPr lang="en-US" sz="2400" b="1" dirty="0"/>
              <a:t>is recommended that a coordination group is established in the region for harmonizing the digital broadcasting transition process, collecting relevant information and practices of countries which have already switched to digital broadcasting.  This will also help in the process of capacity building and coordination of the utilization of the digital dividend.</a:t>
            </a:r>
          </a:p>
        </p:txBody>
      </p:sp>
    </p:spTree>
    <p:extLst>
      <p:ext uri="{BB962C8B-B14F-4D97-AF65-F5344CB8AC3E}">
        <p14:creationId xmlns:p14="http://schemas.microsoft.com/office/powerpoint/2010/main" val="19435913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90600"/>
            <a:ext cx="7315200" cy="1219200"/>
          </a:xfrm>
        </p:spPr>
        <p:txBody>
          <a:bodyPr>
            <a:noAutofit/>
          </a:bodyPr>
          <a:lstStyle/>
          <a:p>
            <a:r>
              <a:rPr lang="en-US" sz="3600" dirty="0" smtClean="0">
                <a:solidFill>
                  <a:srgbClr val="0070C0"/>
                </a:solidFill>
                <a:latin typeface="Verdana" pitchFamily="34" charset="0"/>
              </a:rPr>
              <a:t>Thank you for your attention!</a:t>
            </a:r>
            <a:r>
              <a:rPr lang="en-GB" sz="3600" b="1" dirty="0" smtClean="0">
                <a:solidFill>
                  <a:srgbClr val="0070C0"/>
                </a:solidFill>
                <a:latin typeface="Verdana" pitchFamily="34" charset="0"/>
              </a:rPr>
              <a:t/>
            </a:r>
            <a:br>
              <a:rPr lang="en-GB" sz="3600" b="1" dirty="0" smtClean="0">
                <a:solidFill>
                  <a:srgbClr val="0070C0"/>
                </a:solidFill>
                <a:latin typeface="Verdana" pitchFamily="34" charset="0"/>
              </a:rPr>
            </a:br>
            <a:r>
              <a:rPr lang="en-GB" sz="2400" b="1" dirty="0" smtClean="0"/>
              <a:t/>
            </a:r>
            <a:br>
              <a:rPr lang="en-GB" sz="2400" b="1" dirty="0" smtClean="0"/>
            </a:br>
            <a:endParaRPr lang="en-US" sz="2400" dirty="0"/>
          </a:p>
        </p:txBody>
      </p:sp>
      <p:sp>
        <p:nvSpPr>
          <p:cNvPr id="3" name="Subtitle 2"/>
          <p:cNvSpPr>
            <a:spLocks noGrp="1"/>
          </p:cNvSpPr>
          <p:nvPr>
            <p:ph type="subTitle" idx="1"/>
          </p:nvPr>
        </p:nvSpPr>
        <p:spPr>
          <a:xfrm>
            <a:off x="1371600" y="4038600"/>
            <a:ext cx="6400800" cy="1752600"/>
          </a:xfrm>
        </p:spPr>
        <p:txBody>
          <a:bodyPr>
            <a:normAutofit fontScale="70000" lnSpcReduction="20000"/>
          </a:bodyPr>
          <a:lstStyle/>
          <a:p>
            <a:endParaRPr lang="en-US" b="1" dirty="0" smtClean="0">
              <a:solidFill>
                <a:srgbClr val="0070C0"/>
              </a:solidFill>
            </a:endParaRPr>
          </a:p>
          <a:p>
            <a:r>
              <a:rPr lang="en-US" b="1" dirty="0" smtClean="0">
                <a:solidFill>
                  <a:srgbClr val="0070C0"/>
                </a:solidFill>
                <a:latin typeface="Verdana" pitchFamily="34" charset="0"/>
              </a:rPr>
              <a:t>Rouda Al Amir Ali</a:t>
            </a:r>
          </a:p>
          <a:p>
            <a:r>
              <a:rPr lang="en-US" dirty="0" smtClean="0">
                <a:solidFill>
                  <a:srgbClr val="0070C0"/>
                </a:solidFill>
                <a:latin typeface="Verdana" pitchFamily="34" charset="0"/>
              </a:rPr>
              <a:t>ITU Arab Regional Office</a:t>
            </a:r>
          </a:p>
          <a:p>
            <a:r>
              <a:rPr lang="en-US" dirty="0" smtClean="0">
                <a:solidFill>
                  <a:srgbClr val="0070C0"/>
                </a:solidFill>
                <a:latin typeface="Verdana" pitchFamily="34" charset="0"/>
              </a:rPr>
              <a:t>E-mail: rouda.alamirali@itu.int</a:t>
            </a:r>
          </a:p>
          <a:p>
            <a:r>
              <a:rPr lang="en-US" dirty="0" smtClean="0"/>
              <a:t> </a:t>
            </a:r>
            <a:endParaRPr lang="en-US" dirty="0"/>
          </a:p>
        </p:txBody>
      </p:sp>
      <p:sp>
        <p:nvSpPr>
          <p:cNvPr id="6" name="Footer Placeholder 5"/>
          <p:cNvSpPr>
            <a:spLocks noGrp="1"/>
          </p:cNvSpPr>
          <p:nvPr>
            <p:ph type="ftr" sz="quarter" idx="11"/>
          </p:nvPr>
        </p:nvSpPr>
        <p:spPr/>
        <p:txBody>
          <a:bodyPr/>
          <a:lstStyle/>
          <a:p>
            <a:r>
              <a:rPr lang="en-US" dirty="0" smtClean="0">
                <a:solidFill>
                  <a:srgbClr val="0070C0"/>
                </a:solidFill>
              </a:rPr>
              <a:t>ITU Arab Regional Office</a:t>
            </a:r>
            <a:endParaRPr lang="en-US" dirty="0">
              <a:solidFill>
                <a:srgbClr val="0070C0"/>
              </a:solidFill>
            </a:endParaRPr>
          </a:p>
        </p:txBody>
      </p:sp>
      <p:pic>
        <p:nvPicPr>
          <p:cNvPr id="8" name="Picture 4" descr="BD06675_"/>
          <p:cNvPicPr>
            <a:picLocks noChangeAspect="1" noChangeArrowheads="1"/>
          </p:cNvPicPr>
          <p:nvPr/>
        </p:nvPicPr>
        <p:blipFill>
          <a:blip r:embed="rId2" cstate="print"/>
          <a:srcRect/>
          <a:stretch>
            <a:fillRect/>
          </a:stretch>
        </p:blipFill>
        <p:spPr bwMode="auto">
          <a:xfrm>
            <a:off x="3581400" y="1676400"/>
            <a:ext cx="1784350" cy="2206427"/>
          </a:xfrm>
          <a:prstGeom prst="rect">
            <a:avLst/>
          </a:prstGeom>
          <a:noFill/>
          <a:ln w="9525">
            <a:noFill/>
            <a:miter lim="800000"/>
            <a:headEnd/>
            <a:tailEnd/>
          </a:ln>
        </p:spPr>
      </p:pic>
      <p:pic>
        <p:nvPicPr>
          <p:cNvPr id="7" name="Picture 2" descr="ITU logo-07"/>
          <p:cNvPicPr>
            <a:picLocks noChangeAspect="1" noChangeArrowheads="1"/>
          </p:cNvPicPr>
          <p:nvPr/>
        </p:nvPicPr>
        <p:blipFill>
          <a:blip r:embed="rId3" cstate="print"/>
          <a:srcRect/>
          <a:stretch>
            <a:fillRect/>
          </a:stretch>
        </p:blipFill>
        <p:spPr bwMode="auto">
          <a:xfrm>
            <a:off x="4139952" y="5301208"/>
            <a:ext cx="914400" cy="1005840"/>
          </a:xfrm>
          <a:prstGeom prst="rect">
            <a:avLst/>
          </a:prstGeom>
          <a:noFill/>
          <a:ln w="9525">
            <a:noFill/>
            <a:miter lim="800000"/>
            <a:headEnd/>
            <a:tailEnd/>
          </a:ln>
        </p:spPr>
      </p:pic>
    </p:spTree>
    <p:extLst>
      <p:ext uri="{BB962C8B-B14F-4D97-AF65-F5344CB8AC3E}">
        <p14:creationId xmlns:p14="http://schemas.microsoft.com/office/powerpoint/2010/main" val="3162851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srcRect/>
          <a:stretch>
            <a:fillRect/>
          </a:stretch>
        </p:blipFill>
        <p:spPr bwMode="auto">
          <a:xfrm>
            <a:off x="1214414" y="908720"/>
            <a:ext cx="6572296" cy="3848913"/>
          </a:xfrm>
          <a:prstGeom prst="rect">
            <a:avLst/>
          </a:prstGeom>
          <a:noFill/>
          <a:ln w="9525">
            <a:noFill/>
            <a:miter lim="800000"/>
            <a:headEnd/>
            <a:tailEnd/>
          </a:ln>
        </p:spPr>
      </p:pic>
      <p:sp>
        <p:nvSpPr>
          <p:cNvPr id="5" name="Rectangle 6"/>
          <p:cNvSpPr>
            <a:spLocks noChangeArrowheads="1"/>
          </p:cNvSpPr>
          <p:nvPr/>
        </p:nvSpPr>
        <p:spPr bwMode="auto">
          <a:xfrm>
            <a:off x="948536" y="341122"/>
            <a:ext cx="7098879" cy="419481"/>
          </a:xfrm>
          <a:prstGeom prst="rect">
            <a:avLst/>
          </a:prstGeom>
          <a:noFill/>
          <a:ln w="12700">
            <a:noFill/>
            <a:miter lim="800000"/>
            <a:headEnd type="none" w="sm" len="sm"/>
            <a:tailEnd type="none" w="sm" len="sm"/>
          </a:ln>
        </p:spPr>
        <p:txBody>
          <a:bodyPr wrap="none" lIns="49663" tIns="24832" rIns="49663" bIns="24832" anchor="ctr">
            <a:spAutoFit/>
          </a:bodyPr>
          <a:lstStyle/>
          <a:p>
            <a:pPr algn="ctr" defTabSz="496888">
              <a:tabLst>
                <a:tab pos="2981325" algn="r"/>
              </a:tabLst>
            </a:pPr>
            <a:r>
              <a:rPr lang="fr-FR" sz="2400" dirty="0"/>
              <a:t>INTERNATIONAL TELECOMMUNICATION UNION</a:t>
            </a:r>
          </a:p>
        </p:txBody>
      </p:sp>
      <p:pic>
        <p:nvPicPr>
          <p:cNvPr id="7" name="Picture 23"/>
          <p:cNvPicPr>
            <a:picLocks noChangeAspect="1" noChangeArrowheads="1"/>
          </p:cNvPicPr>
          <p:nvPr/>
        </p:nvPicPr>
        <p:blipFill>
          <a:blip r:embed="rId3" cstate="print"/>
          <a:srcRect/>
          <a:stretch>
            <a:fillRect/>
          </a:stretch>
        </p:blipFill>
        <p:spPr bwMode="auto">
          <a:xfrm>
            <a:off x="7019925" y="5995243"/>
            <a:ext cx="1781158" cy="746125"/>
          </a:xfrm>
          <a:prstGeom prst="rect">
            <a:avLst/>
          </a:prstGeom>
          <a:noFill/>
          <a:ln w="12700">
            <a:noFill/>
            <a:miter lim="800000"/>
            <a:headEnd type="none" w="sm" len="sm"/>
            <a:tailEnd type="none" w="sm" len="sm"/>
          </a:ln>
          <a:effectLst/>
        </p:spPr>
      </p:pic>
      <p:sp>
        <p:nvSpPr>
          <p:cNvPr id="8" name="Rectangle 9"/>
          <p:cNvSpPr/>
          <p:nvPr/>
        </p:nvSpPr>
        <p:spPr>
          <a:xfrm>
            <a:off x="1214414" y="4797152"/>
            <a:ext cx="6572296" cy="10801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2400" b="1" dirty="0">
                <a:solidFill>
                  <a:prstClr val="white"/>
                </a:solidFill>
              </a:rPr>
              <a:t>Initial outline of the </a:t>
            </a:r>
            <a:r>
              <a:rPr lang="en-GB" sz="2400" b="1" dirty="0" smtClean="0">
                <a:solidFill>
                  <a:prstClr val="white"/>
                </a:solidFill>
              </a:rPr>
              <a:t>project related to the regional Initiative on </a:t>
            </a:r>
            <a:r>
              <a:rPr lang="en-GB" sz="2400" b="1" dirty="0">
                <a:solidFill>
                  <a:prstClr val="white"/>
                </a:solidFill>
              </a:rPr>
              <a:t>digital television transition in the Arab region</a:t>
            </a:r>
          </a:p>
        </p:txBody>
      </p:sp>
      <p:sp>
        <p:nvSpPr>
          <p:cNvPr id="6" name="Tijdelijke aanduiding voor dianummer 5"/>
          <p:cNvSpPr>
            <a:spLocks noGrp="1"/>
          </p:cNvSpPr>
          <p:nvPr>
            <p:ph type="sldNum" sz="quarter" idx="12"/>
          </p:nvPr>
        </p:nvSpPr>
        <p:spPr/>
        <p:txBody>
          <a:bodyPr/>
          <a:lstStyle/>
          <a:p>
            <a:fld id="{69A7A890-BE4B-4C71-ADC1-96766979812A}" type="slidenum">
              <a:rPr lang="en-GB" smtClean="0"/>
              <a:pPr/>
              <a:t>2</a:t>
            </a:fld>
            <a:endParaRPr lang="en-GB"/>
          </a:p>
        </p:txBody>
      </p:sp>
      <p:sp>
        <p:nvSpPr>
          <p:cNvPr id="10" name="Footer Placeholder 9"/>
          <p:cNvSpPr>
            <a:spLocks noGrp="1"/>
          </p:cNvSpPr>
          <p:nvPr>
            <p:ph type="ftr" sz="quarter" idx="11"/>
          </p:nvPr>
        </p:nvSpPr>
        <p:spPr/>
        <p:txBody>
          <a:bodyPr/>
          <a:lstStyle/>
          <a:p>
            <a:r>
              <a:rPr lang="en-GB" dirty="0" smtClean="0">
                <a:solidFill>
                  <a:srgbClr val="0066FF"/>
                </a:solidFill>
                <a:latin typeface="Verdana" pitchFamily="34" charset="0"/>
              </a:rPr>
              <a:t>ITU Arab Regional Office</a:t>
            </a:r>
            <a:endParaRPr lang="en-GB" dirty="0">
              <a:solidFill>
                <a:srgbClr val="0066FF"/>
              </a:solidFill>
              <a:latin typeface="Verdana" pitchFamily="34" charset="0"/>
            </a:endParaRPr>
          </a:p>
        </p:txBody>
      </p:sp>
    </p:spTree>
    <p:extLst>
      <p:ext uri="{BB962C8B-B14F-4D97-AF65-F5344CB8AC3E}">
        <p14:creationId xmlns:p14="http://schemas.microsoft.com/office/powerpoint/2010/main" val="33308333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69776"/>
            <a:ext cx="8229600" cy="1143000"/>
          </a:xfrm>
        </p:spPr>
        <p:txBody>
          <a:bodyPr>
            <a:normAutofit/>
          </a:bodyPr>
          <a:lstStyle/>
          <a:p>
            <a:pPr algn="l">
              <a:lnSpc>
                <a:spcPts val="3600"/>
              </a:lnSpc>
            </a:pPr>
            <a:r>
              <a:rPr lang="en-GB" sz="3600" i="1" dirty="0" smtClean="0">
                <a:solidFill>
                  <a:schemeClr val="tx2"/>
                </a:solidFill>
              </a:rPr>
              <a:t>Initial outline of the project</a:t>
            </a:r>
            <a:endParaRPr lang="en-GB" sz="3600" i="1" dirty="0">
              <a:solidFill>
                <a:schemeClr val="tx2"/>
              </a:solidFill>
            </a:endParaRPr>
          </a:p>
        </p:txBody>
      </p:sp>
      <p:cxnSp>
        <p:nvCxnSpPr>
          <p:cNvPr id="8" name="Rechte verbindingslijn 7"/>
          <p:cNvCxnSpPr/>
          <p:nvPr/>
        </p:nvCxnSpPr>
        <p:spPr>
          <a:xfrm>
            <a:off x="-32" y="1141413"/>
            <a:ext cx="7143750" cy="1587"/>
          </a:xfrm>
          <a:prstGeom prst="line">
            <a:avLst/>
          </a:prstGeom>
        </p:spPr>
        <p:style>
          <a:lnRef idx="1">
            <a:schemeClr val="accent1"/>
          </a:lnRef>
          <a:fillRef idx="0">
            <a:schemeClr val="accent1"/>
          </a:fillRef>
          <a:effectRef idx="0">
            <a:schemeClr val="accent1"/>
          </a:effectRef>
          <a:fontRef idx="minor">
            <a:schemeClr val="tx1"/>
          </a:fontRef>
        </p:style>
      </p:cxnSp>
      <p:sp>
        <p:nvSpPr>
          <p:cNvPr id="9" name="Rechthoek 8"/>
          <p:cNvSpPr/>
          <p:nvPr/>
        </p:nvSpPr>
        <p:spPr>
          <a:xfrm>
            <a:off x="467544" y="1556792"/>
            <a:ext cx="1728192" cy="194421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400" dirty="0" smtClean="0">
                <a:solidFill>
                  <a:schemeClr val="bg1"/>
                </a:solidFill>
              </a:rPr>
              <a:t>Content </a:t>
            </a:r>
            <a:endParaRPr lang="en-GB" sz="2400" dirty="0">
              <a:solidFill>
                <a:schemeClr val="bg1"/>
              </a:solidFill>
            </a:endParaRPr>
          </a:p>
        </p:txBody>
      </p:sp>
      <p:sp>
        <p:nvSpPr>
          <p:cNvPr id="10" name="Rechthoek 9"/>
          <p:cNvSpPr/>
          <p:nvPr/>
        </p:nvSpPr>
        <p:spPr>
          <a:xfrm>
            <a:off x="2339752" y="1556792"/>
            <a:ext cx="4896544" cy="194419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ctr" anchorCtr="0"/>
          <a:lstStyle/>
          <a:p>
            <a:pPr marL="182563" indent="-182563">
              <a:buFont typeface="Arial" pitchFamily="34" charset="0"/>
              <a:buChar char="•"/>
            </a:pPr>
            <a:r>
              <a:rPr lang="en-GB" sz="2400" dirty="0" smtClean="0">
                <a:solidFill>
                  <a:schemeClr val="tx1"/>
                </a:solidFill>
              </a:rPr>
              <a:t>Objective</a:t>
            </a:r>
          </a:p>
          <a:p>
            <a:pPr marL="182563" indent="-182563">
              <a:buFont typeface="Arial" pitchFamily="34" charset="0"/>
              <a:buChar char="•"/>
            </a:pPr>
            <a:r>
              <a:rPr lang="en-GB" sz="2400" dirty="0" smtClean="0">
                <a:solidFill>
                  <a:schemeClr val="tx1"/>
                </a:solidFill>
              </a:rPr>
              <a:t>Main topics to be addressed</a:t>
            </a:r>
          </a:p>
          <a:p>
            <a:pPr marL="182563" indent="-182563">
              <a:buFont typeface="Arial" pitchFamily="34" charset="0"/>
              <a:buChar char="•"/>
            </a:pPr>
            <a:r>
              <a:rPr lang="en-GB" sz="2400" dirty="0" smtClean="0">
                <a:solidFill>
                  <a:schemeClr val="tx1"/>
                </a:solidFill>
              </a:rPr>
              <a:t>Scope of the project</a:t>
            </a:r>
          </a:p>
          <a:p>
            <a:pPr marL="182563" indent="-182563">
              <a:buFont typeface="Arial" pitchFamily="34" charset="0"/>
              <a:buChar char="•"/>
            </a:pPr>
            <a:r>
              <a:rPr lang="en-GB" sz="2400" dirty="0" smtClean="0">
                <a:solidFill>
                  <a:schemeClr val="tx1"/>
                </a:solidFill>
              </a:rPr>
              <a:t>Activities</a:t>
            </a:r>
          </a:p>
          <a:p>
            <a:pPr marL="182563" indent="-182563">
              <a:buFont typeface="Arial" pitchFamily="34" charset="0"/>
              <a:buChar char="•"/>
            </a:pPr>
            <a:r>
              <a:rPr lang="en-GB" sz="2400" dirty="0" smtClean="0">
                <a:solidFill>
                  <a:schemeClr val="tx1"/>
                </a:solidFill>
              </a:rPr>
              <a:t>Expected results</a:t>
            </a:r>
          </a:p>
        </p:txBody>
      </p:sp>
      <p:sp>
        <p:nvSpPr>
          <p:cNvPr id="11" name="Rechthoek 10"/>
          <p:cNvSpPr/>
          <p:nvPr/>
        </p:nvSpPr>
        <p:spPr>
          <a:xfrm>
            <a:off x="467544" y="3645024"/>
            <a:ext cx="1728192" cy="115212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400" dirty="0" smtClean="0">
                <a:solidFill>
                  <a:schemeClr val="bg1"/>
                </a:solidFill>
              </a:rPr>
              <a:t>Subject to change </a:t>
            </a:r>
            <a:endParaRPr lang="en-GB" sz="2400" dirty="0">
              <a:solidFill>
                <a:schemeClr val="bg1"/>
              </a:solidFill>
            </a:endParaRPr>
          </a:p>
        </p:txBody>
      </p:sp>
      <p:sp>
        <p:nvSpPr>
          <p:cNvPr id="12" name="Rechthoek 11"/>
          <p:cNvSpPr/>
          <p:nvPr/>
        </p:nvSpPr>
        <p:spPr>
          <a:xfrm>
            <a:off x="2339752" y="3645049"/>
            <a:ext cx="4896544" cy="115210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ctr" anchorCtr="0"/>
          <a:lstStyle/>
          <a:p>
            <a:pPr marL="182563" indent="-182563">
              <a:buFont typeface="Arial" pitchFamily="34" charset="0"/>
              <a:buChar char="•"/>
            </a:pPr>
            <a:r>
              <a:rPr lang="en-GB" sz="2400" dirty="0" smtClean="0">
                <a:solidFill>
                  <a:schemeClr val="tx1"/>
                </a:solidFill>
              </a:rPr>
              <a:t>Feedback from workshop on spectrum management in Amman</a:t>
            </a:r>
          </a:p>
          <a:p>
            <a:pPr marL="182563" indent="-182563">
              <a:buFont typeface="Arial" pitchFamily="34" charset="0"/>
              <a:buChar char="•"/>
            </a:pPr>
            <a:r>
              <a:rPr lang="en-GB" sz="2400" dirty="0" smtClean="0">
                <a:solidFill>
                  <a:schemeClr val="tx1"/>
                </a:solidFill>
              </a:rPr>
              <a:t>Further considerations in ITU</a:t>
            </a:r>
          </a:p>
        </p:txBody>
      </p:sp>
      <p:sp>
        <p:nvSpPr>
          <p:cNvPr id="13" name="Tijdelijke aanduiding voor dianummer 12"/>
          <p:cNvSpPr>
            <a:spLocks noGrp="1"/>
          </p:cNvSpPr>
          <p:nvPr>
            <p:ph type="sldNum" sz="quarter" idx="12"/>
          </p:nvPr>
        </p:nvSpPr>
        <p:spPr/>
        <p:txBody>
          <a:bodyPr/>
          <a:lstStyle/>
          <a:p>
            <a:fld id="{69A7A890-BE4B-4C71-ADC1-96766979812A}" type="slidenum">
              <a:rPr lang="en-GB" smtClean="0"/>
              <a:pPr/>
              <a:t>3</a:t>
            </a:fld>
            <a:endParaRPr lang="en-GB" dirty="0"/>
          </a:p>
        </p:txBody>
      </p:sp>
      <p:sp>
        <p:nvSpPr>
          <p:cNvPr id="15" name="Footer Placeholder 14"/>
          <p:cNvSpPr>
            <a:spLocks noGrp="1"/>
          </p:cNvSpPr>
          <p:nvPr>
            <p:ph type="ftr" sz="quarter" idx="11"/>
          </p:nvPr>
        </p:nvSpPr>
        <p:spPr/>
        <p:txBody>
          <a:bodyPr/>
          <a:lstStyle/>
          <a:p>
            <a:r>
              <a:rPr lang="en-GB" dirty="0" smtClean="0">
                <a:solidFill>
                  <a:srgbClr val="0066FF"/>
                </a:solidFill>
                <a:latin typeface="Verdana" pitchFamily="34" charset="0"/>
              </a:rPr>
              <a:t>ITU Arab Regional Office</a:t>
            </a:r>
            <a:endParaRPr lang="en-GB" dirty="0">
              <a:solidFill>
                <a:srgbClr val="0066FF"/>
              </a:solidFill>
              <a:latin typeface="Verdan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en-GB" sz="3600" i="1" dirty="0" smtClean="0">
                <a:solidFill>
                  <a:schemeClr val="tx2"/>
                </a:solidFill>
              </a:rPr>
              <a:t>Objective</a:t>
            </a:r>
            <a:endParaRPr lang="en-GB" sz="3600" dirty="0"/>
          </a:p>
        </p:txBody>
      </p:sp>
      <p:cxnSp>
        <p:nvCxnSpPr>
          <p:cNvPr id="3" name="Rechte verbindingslijn 2"/>
          <p:cNvCxnSpPr/>
          <p:nvPr/>
        </p:nvCxnSpPr>
        <p:spPr>
          <a:xfrm>
            <a:off x="-32" y="1141413"/>
            <a:ext cx="7143750" cy="1587"/>
          </a:xfrm>
          <a:prstGeom prst="line">
            <a:avLst/>
          </a:prstGeom>
        </p:spPr>
        <p:style>
          <a:lnRef idx="1">
            <a:schemeClr val="accent1"/>
          </a:lnRef>
          <a:fillRef idx="0">
            <a:schemeClr val="accent1"/>
          </a:fillRef>
          <a:effectRef idx="0">
            <a:schemeClr val="accent1"/>
          </a:effectRef>
          <a:fontRef idx="minor">
            <a:schemeClr val="tx1"/>
          </a:fontRef>
        </p:style>
      </p:cxnSp>
      <p:sp>
        <p:nvSpPr>
          <p:cNvPr id="5" name="Rechthoek 4"/>
          <p:cNvSpPr/>
          <p:nvPr/>
        </p:nvSpPr>
        <p:spPr>
          <a:xfrm>
            <a:off x="323528" y="1340768"/>
            <a:ext cx="1296143" cy="2592288"/>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000" dirty="0" smtClean="0">
                <a:solidFill>
                  <a:schemeClr val="bg1"/>
                </a:solidFill>
              </a:rPr>
              <a:t>Assistance to ITU member states in the Arab region</a:t>
            </a:r>
            <a:endParaRPr lang="en-GB" sz="2000" dirty="0">
              <a:solidFill>
                <a:schemeClr val="bg1"/>
              </a:solidFill>
            </a:endParaRPr>
          </a:p>
        </p:txBody>
      </p:sp>
      <p:sp>
        <p:nvSpPr>
          <p:cNvPr id="6" name="Rechthoek 5"/>
          <p:cNvSpPr/>
          <p:nvPr/>
        </p:nvSpPr>
        <p:spPr>
          <a:xfrm>
            <a:off x="1691680" y="1340768"/>
            <a:ext cx="6984776" cy="259228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t" anchorCtr="0"/>
          <a:lstStyle/>
          <a:p>
            <a:pPr marL="182563" indent="-182563">
              <a:buFont typeface="Arial" pitchFamily="34" charset="0"/>
              <a:buChar char="•"/>
            </a:pPr>
            <a:r>
              <a:rPr lang="en-GB" sz="2000" dirty="0" smtClean="0">
                <a:solidFill>
                  <a:schemeClr val="tx1"/>
                </a:solidFill>
              </a:rPr>
              <a:t>To make the gradual transition from analogue to digital terrestrial television broadcasting</a:t>
            </a:r>
          </a:p>
          <a:p>
            <a:pPr marL="182563" indent="-182563">
              <a:buFont typeface="Arial" pitchFamily="34" charset="0"/>
              <a:buChar char="•"/>
            </a:pPr>
            <a:r>
              <a:rPr lang="en-GB" sz="2000" dirty="0" smtClean="0">
                <a:solidFill>
                  <a:schemeClr val="tx1"/>
                </a:solidFill>
              </a:rPr>
              <a:t>To enjoy the benefits of digital broadcasting technologies, including enhanced broadcasting services</a:t>
            </a:r>
          </a:p>
          <a:p>
            <a:pPr marL="182563" indent="-182563">
              <a:buFont typeface="Arial" pitchFamily="34" charset="0"/>
              <a:buChar char="•"/>
            </a:pPr>
            <a:r>
              <a:rPr lang="en-GB" sz="2000" dirty="0" smtClean="0">
                <a:solidFill>
                  <a:schemeClr val="tx1"/>
                </a:solidFill>
              </a:rPr>
              <a:t>To prepare for broadcasting via mobile and handheld receiving devices in future</a:t>
            </a:r>
          </a:p>
          <a:p>
            <a:pPr marL="182563" indent="-182563">
              <a:buFont typeface="Arial" pitchFamily="34" charset="0"/>
              <a:buChar char="•"/>
            </a:pPr>
            <a:r>
              <a:rPr lang="en-GB" sz="2000" dirty="0" smtClean="0">
                <a:solidFill>
                  <a:schemeClr val="tx1"/>
                </a:solidFill>
              </a:rPr>
              <a:t>Taking into account the results of the questionnaire sent to administrations in the Arab region</a:t>
            </a:r>
          </a:p>
        </p:txBody>
      </p:sp>
      <p:sp>
        <p:nvSpPr>
          <p:cNvPr id="11" name="Rechthoek 10"/>
          <p:cNvSpPr/>
          <p:nvPr/>
        </p:nvSpPr>
        <p:spPr>
          <a:xfrm>
            <a:off x="1691680" y="4077072"/>
            <a:ext cx="6984776" cy="136815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t" anchorCtr="0"/>
          <a:lstStyle/>
          <a:p>
            <a:pPr marL="182563" indent="-182563">
              <a:buFont typeface="Arial" pitchFamily="34" charset="0"/>
              <a:buChar char="•"/>
            </a:pPr>
            <a:r>
              <a:rPr lang="en-GB" sz="2000" dirty="0" smtClean="0">
                <a:solidFill>
                  <a:schemeClr val="tx1"/>
                </a:solidFill>
              </a:rPr>
              <a:t>To prepare for the end of the transition period as defined in the Geneva 2006 Agreement (Art 12)</a:t>
            </a:r>
          </a:p>
          <a:p>
            <a:pPr marL="630238" lvl="1" indent="-273050">
              <a:buFont typeface="Courier New" pitchFamily="49" charset="0"/>
              <a:buChar char="o"/>
            </a:pPr>
            <a:r>
              <a:rPr lang="en-GB" dirty="0" smtClean="0">
                <a:solidFill>
                  <a:schemeClr val="tx1">
                    <a:lumMod val="65000"/>
                    <a:lumOff val="35000"/>
                  </a:schemeClr>
                </a:solidFill>
              </a:rPr>
              <a:t>In June 2015 </a:t>
            </a:r>
          </a:p>
          <a:p>
            <a:pPr marL="630238" lvl="1" indent="-273050">
              <a:buFont typeface="Courier New" pitchFamily="49" charset="0"/>
              <a:buChar char="o"/>
            </a:pPr>
            <a:r>
              <a:rPr lang="en-GB" dirty="0" smtClean="0">
                <a:solidFill>
                  <a:schemeClr val="tx1">
                    <a:lumMod val="65000"/>
                    <a:lumOff val="35000"/>
                  </a:schemeClr>
                </a:solidFill>
              </a:rPr>
              <a:t>In June 2020 in VHF in 10 Arab states</a:t>
            </a:r>
          </a:p>
        </p:txBody>
      </p:sp>
      <p:sp>
        <p:nvSpPr>
          <p:cNvPr id="12" name="Rechthoek 11"/>
          <p:cNvSpPr/>
          <p:nvPr/>
        </p:nvSpPr>
        <p:spPr>
          <a:xfrm>
            <a:off x="323529" y="4077072"/>
            <a:ext cx="1296143" cy="136815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000" dirty="0" smtClean="0">
                <a:solidFill>
                  <a:schemeClr val="bg1"/>
                </a:solidFill>
              </a:rPr>
              <a:t>In the period 2012 - 2014</a:t>
            </a:r>
            <a:endParaRPr lang="en-GB" sz="2000" dirty="0">
              <a:solidFill>
                <a:schemeClr val="bg1"/>
              </a:solidFill>
            </a:endParaRPr>
          </a:p>
        </p:txBody>
      </p:sp>
      <p:sp>
        <p:nvSpPr>
          <p:cNvPr id="8" name="Tijdelijke aanduiding voor dianummer 7"/>
          <p:cNvSpPr>
            <a:spLocks noGrp="1"/>
          </p:cNvSpPr>
          <p:nvPr>
            <p:ph type="sldNum" sz="quarter" idx="12"/>
          </p:nvPr>
        </p:nvSpPr>
        <p:spPr/>
        <p:txBody>
          <a:bodyPr/>
          <a:lstStyle/>
          <a:p>
            <a:fld id="{69A7A890-BE4B-4C71-ADC1-96766979812A}" type="slidenum">
              <a:rPr lang="en-GB" smtClean="0"/>
              <a:pPr/>
              <a:t>4</a:t>
            </a:fld>
            <a:endParaRPr lang="en-GB" dirty="0"/>
          </a:p>
        </p:txBody>
      </p:sp>
      <p:sp>
        <p:nvSpPr>
          <p:cNvPr id="9" name="Footer Placeholder 8"/>
          <p:cNvSpPr>
            <a:spLocks noGrp="1"/>
          </p:cNvSpPr>
          <p:nvPr>
            <p:ph type="ftr" sz="quarter" idx="11"/>
          </p:nvPr>
        </p:nvSpPr>
        <p:spPr/>
        <p:txBody>
          <a:bodyPr/>
          <a:lstStyle/>
          <a:p>
            <a:r>
              <a:rPr lang="en-GB" dirty="0" smtClean="0">
                <a:solidFill>
                  <a:srgbClr val="0066FF"/>
                </a:solidFill>
                <a:latin typeface="Verdana" pitchFamily="34" charset="0"/>
              </a:rPr>
              <a:t>ITU Arab Regional Office</a:t>
            </a:r>
            <a:endParaRPr lang="en-GB" dirty="0">
              <a:solidFill>
                <a:srgbClr val="0066FF"/>
              </a:solidFill>
              <a:latin typeface="Verdan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274638"/>
            <a:ext cx="8640960" cy="1143000"/>
          </a:xfrm>
        </p:spPr>
        <p:txBody>
          <a:bodyPr>
            <a:normAutofit/>
          </a:bodyPr>
          <a:lstStyle/>
          <a:p>
            <a:pPr algn="l"/>
            <a:r>
              <a:rPr lang="en-GB" sz="3600" i="1" dirty="0" smtClean="0">
                <a:solidFill>
                  <a:schemeClr val="tx2"/>
                </a:solidFill>
              </a:rPr>
              <a:t>Main topics to be addressed</a:t>
            </a:r>
            <a:endParaRPr lang="en-GB" sz="3600" i="1" dirty="0">
              <a:solidFill>
                <a:schemeClr val="tx2"/>
              </a:solidFill>
            </a:endParaRPr>
          </a:p>
        </p:txBody>
      </p:sp>
      <p:cxnSp>
        <p:nvCxnSpPr>
          <p:cNvPr id="3" name="Rechte verbindingslijn 2"/>
          <p:cNvCxnSpPr/>
          <p:nvPr/>
        </p:nvCxnSpPr>
        <p:spPr>
          <a:xfrm>
            <a:off x="-32" y="1141413"/>
            <a:ext cx="7143750" cy="1587"/>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hthoek 9"/>
          <p:cNvSpPr/>
          <p:nvPr/>
        </p:nvSpPr>
        <p:spPr>
          <a:xfrm>
            <a:off x="323528" y="1268760"/>
            <a:ext cx="1366837" cy="172819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000" dirty="0" smtClean="0">
                <a:solidFill>
                  <a:schemeClr val="bg1"/>
                </a:solidFill>
              </a:rPr>
              <a:t>Basis for roadmap</a:t>
            </a:r>
            <a:endParaRPr lang="en-GB" sz="2000" dirty="0">
              <a:solidFill>
                <a:schemeClr val="bg1"/>
              </a:solidFill>
            </a:endParaRPr>
          </a:p>
        </p:txBody>
      </p:sp>
      <p:sp>
        <p:nvSpPr>
          <p:cNvPr id="12" name="Rechthoek 11"/>
          <p:cNvSpPr/>
          <p:nvPr/>
        </p:nvSpPr>
        <p:spPr>
          <a:xfrm>
            <a:off x="1763688" y="1268760"/>
            <a:ext cx="5544616" cy="172819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t" anchorCtr="0"/>
          <a:lstStyle/>
          <a:p>
            <a:pPr marL="182563" indent="-182563">
              <a:spcBef>
                <a:spcPct val="20000"/>
              </a:spcBef>
              <a:buFont typeface="Arial" pitchFamily="34" charset="0"/>
              <a:buChar char="•"/>
              <a:defRPr/>
            </a:pPr>
            <a:r>
              <a:rPr lang="en-GB" sz="2000" dirty="0" smtClean="0">
                <a:solidFill>
                  <a:schemeClr val="tx1"/>
                </a:solidFill>
              </a:rPr>
              <a:t>The functional framework and methodology described in the ITU Guidelines</a:t>
            </a:r>
          </a:p>
          <a:p>
            <a:pPr marL="182563" indent="-182563">
              <a:spcBef>
                <a:spcPct val="20000"/>
              </a:spcBef>
              <a:buFont typeface="Arial" pitchFamily="34" charset="0"/>
              <a:buChar char="•"/>
              <a:defRPr/>
            </a:pPr>
            <a:r>
              <a:rPr lang="en-GB" sz="2000" dirty="0" smtClean="0">
                <a:solidFill>
                  <a:schemeClr val="tx1"/>
                </a:solidFill>
              </a:rPr>
              <a:t>Current national TV market and regulatory framework</a:t>
            </a:r>
          </a:p>
          <a:p>
            <a:pPr marL="182563" indent="-182563">
              <a:spcBef>
                <a:spcPct val="20000"/>
              </a:spcBef>
              <a:buFont typeface="Arial" pitchFamily="34" charset="0"/>
              <a:buChar char="•"/>
              <a:defRPr/>
            </a:pPr>
            <a:r>
              <a:rPr lang="en-GB" sz="2000" dirty="0" smtClean="0">
                <a:solidFill>
                  <a:schemeClr val="tx1"/>
                </a:solidFill>
              </a:rPr>
              <a:t>Nationally agreed Digital Switch-Over objectives</a:t>
            </a:r>
          </a:p>
        </p:txBody>
      </p:sp>
      <p:sp>
        <p:nvSpPr>
          <p:cNvPr id="13" name="Toelichting met PIJL-OMLAAG 12"/>
          <p:cNvSpPr/>
          <p:nvPr/>
        </p:nvSpPr>
        <p:spPr>
          <a:xfrm>
            <a:off x="5652120" y="260648"/>
            <a:ext cx="2880320" cy="986407"/>
          </a:xfrm>
          <a:prstGeom prst="downArrowCallou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en-GB" sz="2000" dirty="0" smtClean="0"/>
              <a:t>Roadmap for transition to digital television</a:t>
            </a:r>
            <a:endParaRPr lang="en-GB" sz="2000" dirty="0"/>
          </a:p>
        </p:txBody>
      </p:sp>
      <p:sp>
        <p:nvSpPr>
          <p:cNvPr id="11" name="Rechthoek 10"/>
          <p:cNvSpPr/>
          <p:nvPr/>
        </p:nvSpPr>
        <p:spPr>
          <a:xfrm>
            <a:off x="323528" y="3068960"/>
            <a:ext cx="1368152" cy="158417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000" dirty="0" smtClean="0">
                <a:solidFill>
                  <a:schemeClr val="bg1"/>
                </a:solidFill>
              </a:rPr>
              <a:t>Greatest challenge</a:t>
            </a:r>
            <a:endParaRPr lang="en-GB" sz="2000" dirty="0">
              <a:solidFill>
                <a:schemeClr val="bg1"/>
              </a:solidFill>
            </a:endParaRPr>
          </a:p>
        </p:txBody>
      </p:sp>
      <p:sp>
        <p:nvSpPr>
          <p:cNvPr id="14" name="Rechthoek 13"/>
          <p:cNvSpPr/>
          <p:nvPr/>
        </p:nvSpPr>
        <p:spPr>
          <a:xfrm>
            <a:off x="1763688" y="3068960"/>
            <a:ext cx="6768752" cy="158417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t" anchorCtr="0"/>
          <a:lstStyle/>
          <a:p>
            <a:pPr marL="182563" indent="-182563">
              <a:buFont typeface="Arial" pitchFamily="34" charset="0"/>
              <a:buChar char="•"/>
            </a:pPr>
            <a:r>
              <a:rPr lang="en-GB" sz="2000" dirty="0" smtClean="0">
                <a:solidFill>
                  <a:schemeClr val="tx1"/>
                </a:solidFill>
              </a:rPr>
              <a:t>To meet the national Digital Switch-Over objectives,</a:t>
            </a:r>
          </a:p>
          <a:p>
            <a:pPr marL="630238" lvl="1" indent="-273050">
              <a:buFont typeface="Courier New" pitchFamily="49" charset="0"/>
              <a:buChar char="o"/>
            </a:pPr>
            <a:r>
              <a:rPr lang="en-GB" dirty="0" smtClean="0">
                <a:solidFill>
                  <a:schemeClr val="tx1">
                    <a:lumMod val="65000"/>
                    <a:lumOff val="35000"/>
                  </a:schemeClr>
                </a:solidFill>
              </a:rPr>
              <a:t>Including the Analogue Switch-Off date in June 2015 (and 2020 in VHF in 10 Arab states) </a:t>
            </a:r>
          </a:p>
          <a:p>
            <a:pPr marL="174625" indent="-174625">
              <a:buFont typeface="Arial" pitchFamily="34" charset="0"/>
              <a:buChar char="•"/>
            </a:pPr>
            <a:r>
              <a:rPr lang="en-US" sz="2000" dirty="0" smtClean="0">
                <a:solidFill>
                  <a:schemeClr val="tx1"/>
                </a:solidFill>
              </a:rPr>
              <a:t>To avoid service interruption, or even service termination for existing analogue TV viewers</a:t>
            </a:r>
            <a:endParaRPr lang="en-GB" sz="2000" dirty="0" smtClean="0">
              <a:solidFill>
                <a:schemeClr val="tx1"/>
              </a:solidFill>
            </a:endParaRPr>
          </a:p>
        </p:txBody>
      </p:sp>
      <p:sp>
        <p:nvSpPr>
          <p:cNvPr id="16" name="Rechthoek 15"/>
          <p:cNvSpPr/>
          <p:nvPr/>
        </p:nvSpPr>
        <p:spPr>
          <a:xfrm>
            <a:off x="323528" y="4725144"/>
            <a:ext cx="1368152" cy="1656184"/>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000" dirty="0" smtClean="0">
                <a:solidFill>
                  <a:schemeClr val="bg1"/>
                </a:solidFill>
              </a:rPr>
              <a:t>Conditions to be fulfilled for a successful transition </a:t>
            </a:r>
            <a:endParaRPr lang="en-GB" sz="2000" dirty="0">
              <a:solidFill>
                <a:schemeClr val="bg1"/>
              </a:solidFill>
            </a:endParaRPr>
          </a:p>
        </p:txBody>
      </p:sp>
      <p:sp>
        <p:nvSpPr>
          <p:cNvPr id="18" name="Rechthoek 17"/>
          <p:cNvSpPr/>
          <p:nvPr/>
        </p:nvSpPr>
        <p:spPr>
          <a:xfrm>
            <a:off x="1763688" y="4725144"/>
            <a:ext cx="6768752" cy="165618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t" anchorCtr="0"/>
          <a:lstStyle/>
          <a:p>
            <a:pPr marL="177800" indent="-177800" hangingPunct="0">
              <a:buFont typeface="Arial" pitchFamily="34" charset="0"/>
              <a:buChar char="•"/>
            </a:pPr>
            <a:r>
              <a:rPr lang="en-GB" sz="2000" dirty="0" smtClean="0">
                <a:solidFill>
                  <a:schemeClr val="tx1"/>
                </a:solidFill>
              </a:rPr>
              <a:t>Strong leadership from government</a:t>
            </a:r>
          </a:p>
          <a:p>
            <a:pPr marL="177800" indent="-177800" hangingPunct="0">
              <a:buFont typeface="Arial" pitchFamily="34" charset="0"/>
              <a:buChar char="•"/>
            </a:pPr>
            <a:r>
              <a:rPr lang="en-GB" sz="2000" dirty="0" smtClean="0">
                <a:solidFill>
                  <a:schemeClr val="tx1"/>
                </a:solidFill>
              </a:rPr>
              <a:t>Firm decision that sets the Analogue TV Switch-Off date</a:t>
            </a:r>
            <a:endParaRPr lang="nl-NL" sz="2000" dirty="0" smtClean="0">
              <a:solidFill>
                <a:schemeClr val="tx1"/>
              </a:solidFill>
            </a:endParaRPr>
          </a:p>
          <a:p>
            <a:pPr marL="177800" indent="-177800" hangingPunct="0">
              <a:buFont typeface="Arial" pitchFamily="34" charset="0"/>
              <a:buChar char="•"/>
            </a:pPr>
            <a:r>
              <a:rPr lang="en-GB" sz="2000" dirty="0" smtClean="0">
                <a:solidFill>
                  <a:schemeClr val="tx1"/>
                </a:solidFill>
              </a:rPr>
              <a:t>Close cooperation between Regulator and market parties</a:t>
            </a:r>
            <a:endParaRPr lang="nl-NL" sz="2000" dirty="0" smtClean="0">
              <a:solidFill>
                <a:schemeClr val="tx1"/>
              </a:solidFill>
            </a:endParaRPr>
          </a:p>
          <a:p>
            <a:pPr marL="177800" indent="-177800" hangingPunct="0">
              <a:buFont typeface="Arial" pitchFamily="34" charset="0"/>
              <a:buChar char="•"/>
            </a:pPr>
            <a:r>
              <a:rPr lang="en-GB" sz="2000" dirty="0" smtClean="0">
                <a:solidFill>
                  <a:schemeClr val="tx1"/>
                </a:solidFill>
              </a:rPr>
              <a:t>Clear and timely regulatory framework</a:t>
            </a:r>
            <a:endParaRPr lang="nl-NL" sz="2000" dirty="0" smtClean="0">
              <a:solidFill>
                <a:schemeClr val="tx1"/>
              </a:solidFill>
            </a:endParaRPr>
          </a:p>
          <a:p>
            <a:pPr marL="177800" indent="-177800" hangingPunct="0">
              <a:buFont typeface="Arial" pitchFamily="34" charset="0"/>
              <a:buChar char="•"/>
            </a:pPr>
            <a:r>
              <a:rPr lang="en-GB" sz="2000" dirty="0" smtClean="0">
                <a:solidFill>
                  <a:schemeClr val="tx1"/>
                </a:solidFill>
              </a:rPr>
              <a:t>Adequate information and assistance to viewers</a:t>
            </a:r>
            <a:endParaRPr lang="nl-NL" sz="2000" dirty="0" smtClean="0">
              <a:solidFill>
                <a:schemeClr val="tx1"/>
              </a:solidFill>
            </a:endParaRPr>
          </a:p>
        </p:txBody>
      </p:sp>
      <p:pic>
        <p:nvPicPr>
          <p:cNvPr id="19" name="Afbeelding 18" descr="D-HDB-GUIDELINES_01-2010-JPG-E.jpg"/>
          <p:cNvPicPr>
            <a:picLocks noChangeAspect="1"/>
          </p:cNvPicPr>
          <p:nvPr/>
        </p:nvPicPr>
        <p:blipFill>
          <a:blip r:embed="rId2" cstate="print"/>
          <a:stretch>
            <a:fillRect/>
          </a:stretch>
        </p:blipFill>
        <p:spPr>
          <a:xfrm>
            <a:off x="7304514" y="1268761"/>
            <a:ext cx="1227926" cy="1728192"/>
          </a:xfrm>
          <a:prstGeom prst="rect">
            <a:avLst/>
          </a:prstGeom>
          <a:ln w="19050">
            <a:solidFill>
              <a:schemeClr val="tx2"/>
            </a:solidFill>
          </a:ln>
        </p:spPr>
      </p:pic>
      <p:sp>
        <p:nvSpPr>
          <p:cNvPr id="15" name="Tijdelijke aanduiding voor dianummer 14"/>
          <p:cNvSpPr>
            <a:spLocks noGrp="1"/>
          </p:cNvSpPr>
          <p:nvPr>
            <p:ph type="sldNum" sz="quarter" idx="12"/>
          </p:nvPr>
        </p:nvSpPr>
        <p:spPr/>
        <p:txBody>
          <a:bodyPr/>
          <a:lstStyle/>
          <a:p>
            <a:fld id="{69A7A890-BE4B-4C71-ADC1-96766979812A}" type="slidenum">
              <a:rPr lang="en-GB" smtClean="0"/>
              <a:pPr/>
              <a:t>5</a:t>
            </a:fld>
            <a:endParaRPr lang="en-GB"/>
          </a:p>
        </p:txBody>
      </p:sp>
      <p:sp>
        <p:nvSpPr>
          <p:cNvPr id="17" name="Footer Placeholder 16"/>
          <p:cNvSpPr>
            <a:spLocks noGrp="1"/>
          </p:cNvSpPr>
          <p:nvPr>
            <p:ph type="ftr" sz="quarter" idx="11"/>
          </p:nvPr>
        </p:nvSpPr>
        <p:spPr/>
        <p:txBody>
          <a:bodyPr/>
          <a:lstStyle/>
          <a:p>
            <a:r>
              <a:rPr lang="en-GB" dirty="0" smtClean="0">
                <a:solidFill>
                  <a:srgbClr val="0066FF"/>
                </a:solidFill>
                <a:latin typeface="Verdana" pitchFamily="34" charset="0"/>
              </a:rPr>
              <a:t>ITU Arab Regional Office</a:t>
            </a:r>
            <a:endParaRPr lang="en-GB" dirty="0">
              <a:solidFill>
                <a:srgbClr val="0066FF"/>
              </a:solidFill>
              <a:latin typeface="Verdana"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274638"/>
            <a:ext cx="8363272" cy="1143000"/>
          </a:xfrm>
        </p:spPr>
        <p:txBody>
          <a:bodyPr>
            <a:normAutofit/>
          </a:bodyPr>
          <a:lstStyle/>
          <a:p>
            <a:pPr algn="l"/>
            <a:r>
              <a:rPr lang="en-GB" sz="3600" i="1" dirty="0" smtClean="0">
                <a:solidFill>
                  <a:schemeClr val="tx2"/>
                </a:solidFill>
              </a:rPr>
              <a:t>Main topics to be addressed</a:t>
            </a:r>
            <a:endParaRPr lang="en-GB" sz="3600" dirty="0"/>
          </a:p>
        </p:txBody>
      </p:sp>
      <p:cxnSp>
        <p:nvCxnSpPr>
          <p:cNvPr id="5" name="Rechte verbindingslijn 4"/>
          <p:cNvCxnSpPr/>
          <p:nvPr/>
        </p:nvCxnSpPr>
        <p:spPr>
          <a:xfrm>
            <a:off x="0" y="1052736"/>
            <a:ext cx="7143750" cy="1587"/>
          </a:xfrm>
          <a:prstGeom prst="line">
            <a:avLst/>
          </a:prstGeom>
        </p:spPr>
        <p:style>
          <a:lnRef idx="1">
            <a:schemeClr val="accent1"/>
          </a:lnRef>
          <a:fillRef idx="0">
            <a:schemeClr val="accent1"/>
          </a:fillRef>
          <a:effectRef idx="0">
            <a:schemeClr val="accent1"/>
          </a:effectRef>
          <a:fontRef idx="minor">
            <a:schemeClr val="tx1"/>
          </a:fontRef>
        </p:style>
      </p:cxnSp>
      <p:sp>
        <p:nvSpPr>
          <p:cNvPr id="6" name="Rechthoek 5"/>
          <p:cNvSpPr/>
          <p:nvPr/>
        </p:nvSpPr>
        <p:spPr>
          <a:xfrm>
            <a:off x="323528" y="1124744"/>
            <a:ext cx="1584176" cy="266429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000" dirty="0" smtClean="0">
                <a:solidFill>
                  <a:schemeClr val="bg1"/>
                </a:solidFill>
              </a:rPr>
              <a:t>Three enhanced broadcasting concepts</a:t>
            </a:r>
            <a:endParaRPr lang="en-GB" sz="2000" dirty="0">
              <a:solidFill>
                <a:schemeClr val="bg1"/>
              </a:solidFill>
            </a:endParaRPr>
          </a:p>
        </p:txBody>
      </p:sp>
      <p:sp>
        <p:nvSpPr>
          <p:cNvPr id="7" name="Rechthoek 6"/>
          <p:cNvSpPr/>
          <p:nvPr/>
        </p:nvSpPr>
        <p:spPr>
          <a:xfrm>
            <a:off x="323528" y="3789040"/>
            <a:ext cx="1584176" cy="266429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000" dirty="0" smtClean="0">
                <a:solidFill>
                  <a:schemeClr val="bg1"/>
                </a:solidFill>
              </a:rPr>
              <a:t>Developments supporting enhanced broadcasting services </a:t>
            </a:r>
            <a:endParaRPr lang="en-GB" sz="2000" dirty="0">
              <a:solidFill>
                <a:schemeClr val="bg1"/>
              </a:solidFill>
            </a:endParaRPr>
          </a:p>
        </p:txBody>
      </p:sp>
      <p:sp>
        <p:nvSpPr>
          <p:cNvPr id="14" name="Rechthoek 13"/>
          <p:cNvSpPr/>
          <p:nvPr/>
        </p:nvSpPr>
        <p:spPr>
          <a:xfrm>
            <a:off x="1979712" y="1124744"/>
            <a:ext cx="6768752" cy="266429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t" anchorCtr="0"/>
          <a:lstStyle/>
          <a:p>
            <a:pPr marL="182563" indent="-182563">
              <a:buFont typeface="Arial" pitchFamily="34" charset="0"/>
              <a:buChar char="•"/>
            </a:pPr>
            <a:r>
              <a:rPr lang="en-GB" sz="2000" dirty="0" smtClean="0">
                <a:solidFill>
                  <a:schemeClr val="tx1"/>
                </a:solidFill>
              </a:rPr>
              <a:t>TV anytime</a:t>
            </a:r>
          </a:p>
          <a:p>
            <a:pPr marL="630238" lvl="1" indent="-273050">
              <a:buFont typeface="Courier New" pitchFamily="49" charset="0"/>
              <a:buChar char="o"/>
            </a:pPr>
            <a:r>
              <a:rPr lang="en-GB" dirty="0" smtClean="0">
                <a:solidFill>
                  <a:schemeClr val="tx1">
                    <a:lumMod val="65000"/>
                    <a:lumOff val="35000"/>
                  </a:schemeClr>
                </a:solidFill>
              </a:rPr>
              <a:t>Aiming at watching a programme at the time of choice of the viewer</a:t>
            </a:r>
          </a:p>
          <a:p>
            <a:pPr marL="192088" indent="-192088">
              <a:buFont typeface="Arial" pitchFamily="34" charset="0"/>
              <a:buChar char="•"/>
            </a:pPr>
            <a:r>
              <a:rPr lang="en-GB" sz="2000" dirty="0" smtClean="0">
                <a:solidFill>
                  <a:schemeClr val="tx1"/>
                </a:solidFill>
              </a:rPr>
              <a:t>TV anywhere</a:t>
            </a:r>
          </a:p>
          <a:p>
            <a:pPr marL="630238" lvl="1" indent="-273050">
              <a:buFont typeface="Courier New" pitchFamily="49" charset="0"/>
              <a:buChar char="o"/>
            </a:pPr>
            <a:r>
              <a:rPr lang="en-GB" dirty="0" smtClean="0">
                <a:solidFill>
                  <a:schemeClr val="tx1">
                    <a:lumMod val="65000"/>
                    <a:lumOff val="35000"/>
                  </a:schemeClr>
                </a:solidFill>
              </a:rPr>
              <a:t>Aiming at watching a programme at the location of choice of  the viewer</a:t>
            </a:r>
          </a:p>
          <a:p>
            <a:pPr marL="192088" indent="-192088">
              <a:buFont typeface="Arial" pitchFamily="34" charset="0"/>
              <a:buChar char="•"/>
            </a:pPr>
            <a:r>
              <a:rPr lang="en-GB" sz="2000" dirty="0" smtClean="0">
                <a:solidFill>
                  <a:schemeClr val="tx1"/>
                </a:solidFill>
              </a:rPr>
              <a:t>Interactivity </a:t>
            </a:r>
          </a:p>
          <a:p>
            <a:pPr marL="630238" lvl="1" indent="-273050">
              <a:buFont typeface="Courier New" pitchFamily="49" charset="0"/>
              <a:buChar char="o"/>
            </a:pPr>
            <a:r>
              <a:rPr lang="en-GB" dirty="0" smtClean="0">
                <a:solidFill>
                  <a:schemeClr val="tx1">
                    <a:lumMod val="65000"/>
                    <a:lumOff val="35000"/>
                  </a:schemeClr>
                </a:solidFill>
              </a:rPr>
              <a:t>Aiming at contributing, reacting or searching for more information to a programme by the viewer</a:t>
            </a:r>
          </a:p>
        </p:txBody>
      </p:sp>
      <p:sp>
        <p:nvSpPr>
          <p:cNvPr id="16" name="Rechthoek 15"/>
          <p:cNvSpPr/>
          <p:nvPr/>
        </p:nvSpPr>
        <p:spPr>
          <a:xfrm>
            <a:off x="1979712" y="3861048"/>
            <a:ext cx="6768752" cy="259228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t" anchorCtr="0"/>
          <a:lstStyle/>
          <a:p>
            <a:pPr marL="182563" indent="-182563">
              <a:buFont typeface="Arial" pitchFamily="34" charset="0"/>
              <a:buChar char="•"/>
            </a:pPr>
            <a:r>
              <a:rPr lang="en-GB" sz="2000" dirty="0" smtClean="0">
                <a:solidFill>
                  <a:schemeClr val="tx1"/>
                </a:solidFill>
              </a:rPr>
              <a:t>Networks</a:t>
            </a:r>
          </a:p>
          <a:p>
            <a:pPr marL="630238" lvl="1" indent="-273050">
              <a:buFont typeface="Courier New" pitchFamily="49" charset="0"/>
              <a:buChar char="o"/>
            </a:pPr>
            <a:r>
              <a:rPr lang="en-GB" dirty="0" smtClean="0">
                <a:solidFill>
                  <a:schemeClr val="tx1">
                    <a:lumMod val="65000"/>
                    <a:lumOff val="35000"/>
                  </a:schemeClr>
                </a:solidFill>
              </a:rPr>
              <a:t>Broadcast networks designed for portable and mobile reception</a:t>
            </a:r>
          </a:p>
          <a:p>
            <a:pPr marL="630238" lvl="1" indent="-273050">
              <a:buFont typeface="Courier New" pitchFamily="49" charset="0"/>
              <a:buChar char="o"/>
            </a:pPr>
            <a:r>
              <a:rPr lang="en-GB" dirty="0" smtClean="0">
                <a:solidFill>
                  <a:schemeClr val="tx1">
                    <a:lumMod val="65000"/>
                    <a:lumOff val="35000"/>
                  </a:schemeClr>
                </a:solidFill>
              </a:rPr>
              <a:t>Fixed and mobile broadband networks</a:t>
            </a:r>
          </a:p>
          <a:p>
            <a:pPr marL="630238" lvl="1" indent="-273050">
              <a:buFont typeface="Courier New" pitchFamily="49" charset="0"/>
              <a:buChar char="o"/>
            </a:pPr>
            <a:r>
              <a:rPr lang="en-GB" dirty="0" smtClean="0">
                <a:solidFill>
                  <a:schemeClr val="tx1">
                    <a:lumMod val="65000"/>
                    <a:lumOff val="35000"/>
                  </a:schemeClr>
                </a:solidFill>
              </a:rPr>
              <a:t>Wireless domestic broadband connections (</a:t>
            </a:r>
            <a:r>
              <a:rPr lang="en-GB" dirty="0" err="1" smtClean="0">
                <a:solidFill>
                  <a:schemeClr val="tx1">
                    <a:lumMod val="65000"/>
                    <a:lumOff val="35000"/>
                  </a:schemeClr>
                </a:solidFill>
              </a:rPr>
              <a:t>wifi</a:t>
            </a:r>
            <a:r>
              <a:rPr lang="en-GB" dirty="0" smtClean="0">
                <a:solidFill>
                  <a:schemeClr val="tx1">
                    <a:lumMod val="65000"/>
                    <a:lumOff val="35000"/>
                  </a:schemeClr>
                </a:solidFill>
              </a:rPr>
              <a:t>)</a:t>
            </a:r>
          </a:p>
          <a:p>
            <a:pPr marL="182563" indent="-182563">
              <a:buFont typeface="Arial" pitchFamily="34" charset="0"/>
              <a:buChar char="•"/>
            </a:pPr>
            <a:r>
              <a:rPr lang="en-GB" sz="2000" dirty="0" smtClean="0">
                <a:solidFill>
                  <a:schemeClr val="tx1"/>
                </a:solidFill>
              </a:rPr>
              <a:t>Terminal devices</a:t>
            </a:r>
          </a:p>
          <a:p>
            <a:pPr marL="630238" lvl="1" indent="-273050">
              <a:buFont typeface="Courier New" pitchFamily="49" charset="0"/>
              <a:buChar char="o"/>
            </a:pPr>
            <a:r>
              <a:rPr lang="en-GB" dirty="0" smtClean="0">
                <a:solidFill>
                  <a:schemeClr val="tx1">
                    <a:lumMod val="65000"/>
                    <a:lumOff val="35000"/>
                  </a:schemeClr>
                </a:solidFill>
              </a:rPr>
              <a:t>Increased use of smart phones and tablet PCs</a:t>
            </a:r>
          </a:p>
          <a:p>
            <a:pPr marL="630238" lvl="1" indent="-273050">
              <a:buFont typeface="Courier New" pitchFamily="49" charset="0"/>
              <a:buChar char="o"/>
            </a:pPr>
            <a:r>
              <a:rPr lang="en-GB" dirty="0" smtClean="0">
                <a:solidFill>
                  <a:schemeClr val="tx1">
                    <a:lumMod val="65000"/>
                    <a:lumOff val="35000"/>
                  </a:schemeClr>
                </a:solidFill>
              </a:rPr>
              <a:t>Hard disk recorders</a:t>
            </a:r>
          </a:p>
          <a:p>
            <a:pPr marL="182563" indent="-182563">
              <a:buFont typeface="Arial" pitchFamily="34" charset="0"/>
              <a:buChar char="•"/>
            </a:pPr>
            <a:r>
              <a:rPr lang="en-GB" sz="2000" dirty="0" smtClean="0">
                <a:solidFill>
                  <a:schemeClr val="tx1"/>
                </a:solidFill>
              </a:rPr>
              <a:t>Broadcast facilities</a:t>
            </a:r>
          </a:p>
          <a:p>
            <a:pPr marL="630238" lvl="1" indent="-273050">
              <a:buFont typeface="Courier New" pitchFamily="49" charset="0"/>
              <a:buChar char="o"/>
            </a:pPr>
            <a:r>
              <a:rPr lang="en-GB" dirty="0" smtClean="0">
                <a:solidFill>
                  <a:schemeClr val="tx1">
                    <a:lumMod val="65000"/>
                    <a:lumOff val="35000"/>
                  </a:schemeClr>
                </a:solidFill>
              </a:rPr>
              <a:t>Websites (such as BCC </a:t>
            </a:r>
            <a:r>
              <a:rPr lang="en-GB" dirty="0" err="1" smtClean="0">
                <a:solidFill>
                  <a:schemeClr val="tx1">
                    <a:lumMod val="65000"/>
                    <a:lumOff val="35000"/>
                  </a:schemeClr>
                </a:solidFill>
              </a:rPr>
              <a:t>iplayer</a:t>
            </a:r>
            <a:r>
              <a:rPr lang="en-GB" dirty="0" smtClean="0">
                <a:solidFill>
                  <a:schemeClr val="tx1">
                    <a:lumMod val="65000"/>
                    <a:lumOff val="35000"/>
                  </a:schemeClr>
                </a:solidFill>
              </a:rPr>
              <a:t>, ARD </a:t>
            </a:r>
            <a:r>
              <a:rPr lang="en-GB" dirty="0" err="1" smtClean="0">
                <a:solidFill>
                  <a:schemeClr val="tx1">
                    <a:lumMod val="65000"/>
                    <a:lumOff val="35000"/>
                  </a:schemeClr>
                </a:solidFill>
              </a:rPr>
              <a:t>Mediathek</a:t>
            </a:r>
            <a:r>
              <a:rPr lang="en-GB" dirty="0" smtClean="0">
                <a:solidFill>
                  <a:schemeClr val="tx1">
                    <a:lumMod val="65000"/>
                    <a:lumOff val="35000"/>
                  </a:schemeClr>
                </a:solidFill>
              </a:rPr>
              <a:t>)</a:t>
            </a:r>
          </a:p>
        </p:txBody>
      </p:sp>
      <p:sp>
        <p:nvSpPr>
          <p:cNvPr id="9" name="Tijdelijke aanduiding voor dianummer 8"/>
          <p:cNvSpPr>
            <a:spLocks noGrp="1"/>
          </p:cNvSpPr>
          <p:nvPr>
            <p:ph type="sldNum" sz="quarter" idx="12"/>
          </p:nvPr>
        </p:nvSpPr>
        <p:spPr/>
        <p:txBody>
          <a:bodyPr/>
          <a:lstStyle/>
          <a:p>
            <a:fld id="{69A7A890-BE4B-4C71-ADC1-96766979812A}" type="slidenum">
              <a:rPr lang="en-GB" smtClean="0"/>
              <a:pPr/>
              <a:t>6</a:t>
            </a:fld>
            <a:endParaRPr lang="en-GB"/>
          </a:p>
        </p:txBody>
      </p:sp>
      <p:sp>
        <p:nvSpPr>
          <p:cNvPr id="12" name="Toelichting met PIJL-OMLAAG 11"/>
          <p:cNvSpPr/>
          <p:nvPr/>
        </p:nvSpPr>
        <p:spPr>
          <a:xfrm>
            <a:off x="5940152" y="260648"/>
            <a:ext cx="2808312" cy="986407"/>
          </a:xfrm>
          <a:prstGeom prst="downArrowCallou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t>Applications for enhanced broadcasting</a:t>
            </a:r>
            <a:endParaRPr lang="en-GB" sz="2000" dirty="0"/>
          </a:p>
        </p:txBody>
      </p:sp>
      <p:sp>
        <p:nvSpPr>
          <p:cNvPr id="10" name="Footer Placeholder 9"/>
          <p:cNvSpPr>
            <a:spLocks noGrp="1"/>
          </p:cNvSpPr>
          <p:nvPr>
            <p:ph type="ftr" sz="quarter" idx="11"/>
          </p:nvPr>
        </p:nvSpPr>
        <p:spPr/>
        <p:txBody>
          <a:bodyPr/>
          <a:lstStyle/>
          <a:p>
            <a:r>
              <a:rPr lang="en-GB" dirty="0" smtClean="0">
                <a:solidFill>
                  <a:srgbClr val="0066FF"/>
                </a:solidFill>
                <a:latin typeface="Verdana" pitchFamily="34" charset="0"/>
              </a:rPr>
              <a:t>ITU Arab Regional Office</a:t>
            </a:r>
            <a:endParaRPr lang="en-GB" dirty="0">
              <a:solidFill>
                <a:srgbClr val="0066FF"/>
              </a:solidFill>
              <a:latin typeface="Verdana"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274638"/>
            <a:ext cx="8363272" cy="1143000"/>
          </a:xfrm>
        </p:spPr>
        <p:txBody>
          <a:bodyPr>
            <a:normAutofit/>
          </a:bodyPr>
          <a:lstStyle/>
          <a:p>
            <a:pPr algn="l"/>
            <a:r>
              <a:rPr lang="en-GB" sz="3600" i="1" dirty="0" smtClean="0">
                <a:solidFill>
                  <a:schemeClr val="tx2"/>
                </a:solidFill>
              </a:rPr>
              <a:t>Main topics to be addressed</a:t>
            </a:r>
            <a:endParaRPr lang="en-GB" sz="3600" i="1" dirty="0">
              <a:solidFill>
                <a:schemeClr val="tx2"/>
              </a:solidFill>
            </a:endParaRPr>
          </a:p>
        </p:txBody>
      </p:sp>
      <p:cxnSp>
        <p:nvCxnSpPr>
          <p:cNvPr id="6" name="Rechte verbindingslijn 5"/>
          <p:cNvCxnSpPr/>
          <p:nvPr/>
        </p:nvCxnSpPr>
        <p:spPr>
          <a:xfrm>
            <a:off x="-32" y="1141413"/>
            <a:ext cx="7143750" cy="1587"/>
          </a:xfrm>
          <a:prstGeom prst="line">
            <a:avLst/>
          </a:prstGeom>
        </p:spPr>
        <p:style>
          <a:lnRef idx="1">
            <a:schemeClr val="accent1"/>
          </a:lnRef>
          <a:fillRef idx="0">
            <a:schemeClr val="accent1"/>
          </a:fillRef>
          <a:effectRef idx="0">
            <a:schemeClr val="accent1"/>
          </a:effectRef>
          <a:fontRef idx="minor">
            <a:schemeClr val="tx1"/>
          </a:fontRef>
        </p:style>
      </p:cxnSp>
      <p:sp>
        <p:nvSpPr>
          <p:cNvPr id="36" name="Toelichting met PIJL-OMLAAG 35"/>
          <p:cNvSpPr/>
          <p:nvPr/>
        </p:nvSpPr>
        <p:spPr>
          <a:xfrm>
            <a:off x="6012160" y="260648"/>
            <a:ext cx="2808312" cy="986407"/>
          </a:xfrm>
          <a:prstGeom prst="downArrowCallou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t>Regulatory framework</a:t>
            </a:r>
            <a:endParaRPr lang="en-GB" sz="2000" dirty="0"/>
          </a:p>
        </p:txBody>
      </p:sp>
      <p:sp>
        <p:nvSpPr>
          <p:cNvPr id="37" name="Rechthoek 36"/>
          <p:cNvSpPr/>
          <p:nvPr/>
        </p:nvSpPr>
        <p:spPr>
          <a:xfrm>
            <a:off x="323528" y="1268760"/>
            <a:ext cx="1440160" cy="208823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000" dirty="0" smtClean="0">
                <a:solidFill>
                  <a:schemeClr val="bg1"/>
                </a:solidFill>
              </a:rPr>
              <a:t>Convergence between broadcasting and telecom</a:t>
            </a:r>
            <a:endParaRPr lang="en-GB" sz="2000" dirty="0">
              <a:solidFill>
                <a:schemeClr val="bg1"/>
              </a:solidFill>
            </a:endParaRPr>
          </a:p>
        </p:txBody>
      </p:sp>
      <p:sp>
        <p:nvSpPr>
          <p:cNvPr id="38" name="Rechthoek 37"/>
          <p:cNvSpPr/>
          <p:nvPr/>
        </p:nvSpPr>
        <p:spPr>
          <a:xfrm>
            <a:off x="1835696" y="1268760"/>
            <a:ext cx="6984776" cy="208823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t" anchorCtr="0"/>
          <a:lstStyle/>
          <a:p>
            <a:pPr marL="182563" indent="-182563">
              <a:buFont typeface="Arial" pitchFamily="34" charset="0"/>
              <a:buChar char="•"/>
            </a:pPr>
            <a:r>
              <a:rPr lang="en-GB" sz="2000" dirty="0" smtClean="0">
                <a:solidFill>
                  <a:schemeClr val="tx1"/>
                </a:solidFill>
              </a:rPr>
              <a:t>Convergence has impact on regulatory framework at three levels </a:t>
            </a:r>
          </a:p>
          <a:p>
            <a:pPr marL="630238" lvl="1" indent="-273050">
              <a:buFont typeface="Courier New" pitchFamily="49" charset="0"/>
              <a:buChar char="o"/>
            </a:pPr>
            <a:r>
              <a:rPr lang="en-GB" dirty="0" smtClean="0">
                <a:solidFill>
                  <a:schemeClr val="tx1">
                    <a:lumMod val="65000"/>
                    <a:lumOff val="35000"/>
                  </a:schemeClr>
                </a:solidFill>
              </a:rPr>
              <a:t>Networks; different types of network (satellite, cable, broadband) are able to provide similar services</a:t>
            </a:r>
          </a:p>
          <a:p>
            <a:pPr marL="630238" lvl="1" indent="-273050">
              <a:buFont typeface="Courier New" pitchFamily="49" charset="0"/>
              <a:buChar char="o"/>
            </a:pPr>
            <a:r>
              <a:rPr lang="en-GB" dirty="0" smtClean="0">
                <a:solidFill>
                  <a:schemeClr val="tx1">
                    <a:lumMod val="65000"/>
                    <a:lumOff val="35000"/>
                  </a:schemeClr>
                </a:solidFill>
              </a:rPr>
              <a:t>Devices; TV sets, PCs, smart phones, tablet PCs are able to receive broadcast services</a:t>
            </a:r>
          </a:p>
          <a:p>
            <a:pPr marL="630238" lvl="1" indent="-273050">
              <a:buFont typeface="Courier New" pitchFamily="49" charset="0"/>
              <a:buChar char="o"/>
            </a:pPr>
            <a:r>
              <a:rPr lang="en-GB" dirty="0" smtClean="0">
                <a:solidFill>
                  <a:schemeClr val="tx1">
                    <a:lumMod val="65000"/>
                    <a:lumOff val="35000"/>
                  </a:schemeClr>
                </a:solidFill>
              </a:rPr>
              <a:t>Industry convergence; broadcast and telecom network providers are often also broadcast service providers</a:t>
            </a:r>
          </a:p>
        </p:txBody>
      </p:sp>
      <p:sp>
        <p:nvSpPr>
          <p:cNvPr id="39" name="Rechthoek 38"/>
          <p:cNvSpPr/>
          <p:nvPr/>
        </p:nvSpPr>
        <p:spPr>
          <a:xfrm>
            <a:off x="323528" y="3429000"/>
            <a:ext cx="1440160" cy="302433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000" dirty="0" smtClean="0">
                <a:solidFill>
                  <a:schemeClr val="bg1"/>
                </a:solidFill>
              </a:rPr>
              <a:t>Multiplex operator new entity in broadcast value chain</a:t>
            </a:r>
            <a:endParaRPr lang="en-GB" sz="2000" dirty="0">
              <a:solidFill>
                <a:schemeClr val="bg1"/>
              </a:solidFill>
            </a:endParaRPr>
          </a:p>
        </p:txBody>
      </p:sp>
      <p:sp>
        <p:nvSpPr>
          <p:cNvPr id="40" name="Rechthoek 39"/>
          <p:cNvSpPr/>
          <p:nvPr/>
        </p:nvSpPr>
        <p:spPr>
          <a:xfrm>
            <a:off x="1835696" y="3429000"/>
            <a:ext cx="6984776" cy="302433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t" anchorCtr="0"/>
          <a:lstStyle/>
          <a:p>
            <a:pPr marL="182563" indent="-182563">
              <a:buFont typeface="Arial" pitchFamily="34" charset="0"/>
              <a:buChar char="•"/>
            </a:pPr>
            <a:endParaRPr lang="en-GB" dirty="0" smtClean="0">
              <a:solidFill>
                <a:schemeClr val="tx1">
                  <a:lumMod val="65000"/>
                  <a:lumOff val="35000"/>
                </a:schemeClr>
              </a:solidFill>
            </a:endParaRPr>
          </a:p>
          <a:p>
            <a:pPr marL="182563" indent="-182563">
              <a:buFont typeface="Arial" pitchFamily="34" charset="0"/>
              <a:buChar char="•"/>
            </a:pPr>
            <a:endParaRPr lang="en-GB" dirty="0" smtClean="0">
              <a:solidFill>
                <a:schemeClr val="tx1">
                  <a:lumMod val="65000"/>
                  <a:lumOff val="35000"/>
                </a:schemeClr>
              </a:solidFill>
            </a:endParaRPr>
          </a:p>
          <a:p>
            <a:pPr marL="182563" indent="-182563">
              <a:buFont typeface="Arial" pitchFamily="34" charset="0"/>
              <a:buChar char="•"/>
            </a:pPr>
            <a:endParaRPr lang="en-GB" sz="800" dirty="0" smtClean="0">
              <a:solidFill>
                <a:schemeClr val="tx1">
                  <a:lumMod val="65000"/>
                  <a:lumOff val="35000"/>
                </a:schemeClr>
              </a:solidFill>
            </a:endParaRPr>
          </a:p>
          <a:p>
            <a:pPr marL="182563" indent="-182563">
              <a:buFont typeface="Arial" pitchFamily="34" charset="0"/>
              <a:buChar char="•"/>
            </a:pPr>
            <a:r>
              <a:rPr lang="en-GB" sz="2000" dirty="0" smtClean="0">
                <a:solidFill>
                  <a:schemeClr val="tx1"/>
                </a:solidFill>
              </a:rPr>
              <a:t>Multiplex operator</a:t>
            </a:r>
            <a:endParaRPr lang="en-GB" dirty="0" smtClean="0">
              <a:solidFill>
                <a:schemeClr val="tx1"/>
              </a:solidFill>
            </a:endParaRPr>
          </a:p>
          <a:p>
            <a:pPr marL="712788" lvl="1" indent="-355600">
              <a:buFont typeface="Courier New" pitchFamily="49" charset="0"/>
              <a:buChar char="o"/>
            </a:pPr>
            <a:r>
              <a:rPr lang="en-GB" dirty="0" smtClean="0">
                <a:solidFill>
                  <a:schemeClr val="tx1">
                    <a:lumMod val="65000"/>
                    <a:lumOff val="35000"/>
                  </a:schemeClr>
                </a:solidFill>
              </a:rPr>
              <a:t>Merges various programme streams into a single data stream which is transported to the digital TV transmitters</a:t>
            </a:r>
          </a:p>
          <a:p>
            <a:pPr marL="712788" lvl="1" indent="-355600">
              <a:buFont typeface="Courier New" pitchFamily="49" charset="0"/>
              <a:buChar char="o"/>
            </a:pPr>
            <a:r>
              <a:rPr lang="en-GB" dirty="0" smtClean="0">
                <a:solidFill>
                  <a:schemeClr val="tx1">
                    <a:lumMod val="65000"/>
                    <a:lumOff val="35000"/>
                  </a:schemeClr>
                </a:solidFill>
              </a:rPr>
              <a:t>Controls the number of services in the multiplex, the robustness of reception and picture and sound quality of the services</a:t>
            </a:r>
          </a:p>
          <a:p>
            <a:pPr marL="182563" indent="-182563">
              <a:buFont typeface="Arial" pitchFamily="34" charset="0"/>
              <a:buChar char="•"/>
            </a:pPr>
            <a:r>
              <a:rPr lang="en-GB" sz="2000" dirty="0" smtClean="0">
                <a:solidFill>
                  <a:schemeClr val="tx1"/>
                </a:solidFill>
              </a:rPr>
              <a:t>The function of the multiplex operator has impact on</a:t>
            </a:r>
          </a:p>
          <a:p>
            <a:pPr marL="712788" lvl="1" indent="-355600">
              <a:buFont typeface="Courier New" pitchFamily="49" charset="0"/>
              <a:buChar char="o"/>
            </a:pPr>
            <a:r>
              <a:rPr lang="en-GB" dirty="0" smtClean="0">
                <a:solidFill>
                  <a:schemeClr val="tx1">
                    <a:lumMod val="65000"/>
                    <a:lumOff val="35000"/>
                  </a:schemeClr>
                </a:solidFill>
              </a:rPr>
              <a:t>The licensing model</a:t>
            </a:r>
          </a:p>
          <a:p>
            <a:pPr marL="712788" lvl="1" indent="-355600">
              <a:buFont typeface="Courier New" pitchFamily="49" charset="0"/>
              <a:buChar char="o"/>
            </a:pPr>
            <a:r>
              <a:rPr lang="en-GB" dirty="0" smtClean="0">
                <a:solidFill>
                  <a:schemeClr val="tx1">
                    <a:lumMod val="65000"/>
                    <a:lumOff val="35000"/>
                  </a:schemeClr>
                </a:solidFill>
              </a:rPr>
              <a:t>Network management and allocation of tasks and assets   </a:t>
            </a:r>
          </a:p>
        </p:txBody>
      </p:sp>
      <p:grpSp>
        <p:nvGrpSpPr>
          <p:cNvPr id="56" name="Groep 55"/>
          <p:cNvGrpSpPr/>
          <p:nvPr/>
        </p:nvGrpSpPr>
        <p:grpSpPr>
          <a:xfrm>
            <a:off x="2155441" y="3501008"/>
            <a:ext cx="6376999" cy="576262"/>
            <a:chOff x="1112399" y="692696"/>
            <a:chExt cx="6376999" cy="576262"/>
          </a:xfrm>
        </p:grpSpPr>
        <p:sp>
          <p:nvSpPr>
            <p:cNvPr id="41" name="Freeform 6"/>
            <p:cNvSpPr>
              <a:spLocks/>
            </p:cNvSpPr>
            <p:nvPr/>
          </p:nvSpPr>
          <p:spPr bwMode="auto">
            <a:xfrm>
              <a:off x="1112399" y="692696"/>
              <a:ext cx="1222375" cy="574675"/>
            </a:xfrm>
            <a:custGeom>
              <a:avLst/>
              <a:gdLst/>
              <a:ahLst/>
              <a:cxnLst>
                <a:cxn ang="0">
                  <a:pos x="0" y="0"/>
                </a:cxn>
                <a:cxn ang="0">
                  <a:pos x="91" y="181"/>
                </a:cxn>
                <a:cxn ang="0">
                  <a:pos x="0" y="362"/>
                </a:cxn>
                <a:cxn ang="0">
                  <a:pos x="680" y="362"/>
                </a:cxn>
                <a:cxn ang="0">
                  <a:pos x="770" y="181"/>
                </a:cxn>
                <a:cxn ang="0">
                  <a:pos x="680" y="0"/>
                </a:cxn>
                <a:cxn ang="0">
                  <a:pos x="0" y="0"/>
                </a:cxn>
              </a:cxnLst>
              <a:rect l="0" t="0" r="r" b="b"/>
              <a:pathLst>
                <a:path w="770" h="362">
                  <a:moveTo>
                    <a:pt x="0" y="0"/>
                  </a:moveTo>
                  <a:lnTo>
                    <a:pt x="91" y="181"/>
                  </a:lnTo>
                  <a:lnTo>
                    <a:pt x="0" y="362"/>
                  </a:lnTo>
                  <a:lnTo>
                    <a:pt x="680" y="362"/>
                  </a:lnTo>
                  <a:lnTo>
                    <a:pt x="770" y="181"/>
                  </a:lnTo>
                  <a:lnTo>
                    <a:pt x="680" y="0"/>
                  </a:lnTo>
                  <a:lnTo>
                    <a:pt x="0" y="0"/>
                  </a:lnTo>
                  <a:close/>
                </a:path>
              </a:pathLst>
            </a:custGeom>
            <a:solidFill>
              <a:srgbClr val="FF6600"/>
            </a:solidFill>
            <a:ln w="9525">
              <a:noFill/>
              <a:round/>
              <a:headEnd/>
              <a:tailEnd/>
            </a:ln>
          </p:spPr>
          <p:txBody>
            <a:bodyPr/>
            <a:lstStyle/>
            <a:p>
              <a:endParaRPr lang="en-GB" sz="1600"/>
            </a:p>
          </p:txBody>
        </p:sp>
        <p:sp>
          <p:nvSpPr>
            <p:cNvPr id="42" name="Rectangle 7"/>
            <p:cNvSpPr>
              <a:spLocks noChangeArrowheads="1"/>
            </p:cNvSpPr>
            <p:nvPr/>
          </p:nvSpPr>
          <p:spPr bwMode="auto">
            <a:xfrm>
              <a:off x="1368718" y="734507"/>
              <a:ext cx="667234" cy="246221"/>
            </a:xfrm>
            <a:prstGeom prst="rect">
              <a:avLst/>
            </a:prstGeom>
            <a:noFill/>
            <a:ln w="9525">
              <a:noFill/>
              <a:miter lim="800000"/>
              <a:headEnd/>
              <a:tailEnd/>
            </a:ln>
          </p:spPr>
          <p:txBody>
            <a:bodyPr wrap="none" lIns="0" tIns="0" rIns="0" bIns="0">
              <a:spAutoFit/>
            </a:bodyPr>
            <a:lstStyle/>
            <a:p>
              <a:pPr algn="l" eaLnBrk="1" hangingPunct="1">
                <a:spcBef>
                  <a:spcPct val="0"/>
                </a:spcBef>
              </a:pPr>
              <a:r>
                <a:rPr lang="en-US" sz="1600" dirty="0">
                  <a:solidFill>
                    <a:srgbClr val="FFFFFF"/>
                  </a:solidFill>
                </a:rPr>
                <a:t>Content</a:t>
              </a:r>
              <a:endParaRPr lang="en-US" sz="1600" b="0" dirty="0">
                <a:solidFill>
                  <a:schemeClr val="tx1"/>
                </a:solidFill>
              </a:endParaRPr>
            </a:p>
          </p:txBody>
        </p:sp>
        <p:sp>
          <p:nvSpPr>
            <p:cNvPr id="43" name="Rectangle 8"/>
            <p:cNvSpPr>
              <a:spLocks noChangeArrowheads="1"/>
            </p:cNvSpPr>
            <p:nvPr/>
          </p:nvSpPr>
          <p:spPr bwMode="auto">
            <a:xfrm>
              <a:off x="1368718" y="968921"/>
              <a:ext cx="701602" cy="246221"/>
            </a:xfrm>
            <a:prstGeom prst="rect">
              <a:avLst/>
            </a:prstGeom>
            <a:noFill/>
            <a:ln w="9525">
              <a:noFill/>
              <a:miter lim="800000"/>
              <a:headEnd/>
              <a:tailEnd/>
            </a:ln>
          </p:spPr>
          <p:txBody>
            <a:bodyPr wrap="none" lIns="0" tIns="0" rIns="0" bIns="0">
              <a:spAutoFit/>
            </a:bodyPr>
            <a:lstStyle/>
            <a:p>
              <a:pPr algn="l" eaLnBrk="1" hangingPunct="1">
                <a:spcBef>
                  <a:spcPct val="0"/>
                </a:spcBef>
              </a:pPr>
              <a:r>
                <a:rPr lang="en-US" sz="1600" dirty="0">
                  <a:solidFill>
                    <a:srgbClr val="FFFFFF"/>
                  </a:solidFill>
                </a:rPr>
                <a:t>Creators</a:t>
              </a:r>
              <a:endParaRPr lang="en-US" sz="1600" b="0" dirty="0">
                <a:solidFill>
                  <a:schemeClr val="tx1"/>
                </a:solidFill>
              </a:endParaRPr>
            </a:p>
          </p:txBody>
        </p:sp>
        <p:sp>
          <p:nvSpPr>
            <p:cNvPr id="44" name="Freeform 9"/>
            <p:cNvSpPr>
              <a:spLocks/>
            </p:cNvSpPr>
            <p:nvPr/>
          </p:nvSpPr>
          <p:spPr bwMode="auto">
            <a:xfrm>
              <a:off x="2399854" y="692696"/>
              <a:ext cx="1223963" cy="574675"/>
            </a:xfrm>
            <a:custGeom>
              <a:avLst/>
              <a:gdLst/>
              <a:ahLst/>
              <a:cxnLst>
                <a:cxn ang="0">
                  <a:pos x="0" y="0"/>
                </a:cxn>
                <a:cxn ang="0">
                  <a:pos x="91" y="181"/>
                </a:cxn>
                <a:cxn ang="0">
                  <a:pos x="0" y="362"/>
                </a:cxn>
                <a:cxn ang="0">
                  <a:pos x="680" y="362"/>
                </a:cxn>
                <a:cxn ang="0">
                  <a:pos x="771" y="181"/>
                </a:cxn>
                <a:cxn ang="0">
                  <a:pos x="680" y="0"/>
                </a:cxn>
                <a:cxn ang="0">
                  <a:pos x="0" y="0"/>
                </a:cxn>
              </a:cxnLst>
              <a:rect l="0" t="0" r="r" b="b"/>
              <a:pathLst>
                <a:path w="771" h="362">
                  <a:moveTo>
                    <a:pt x="0" y="0"/>
                  </a:moveTo>
                  <a:lnTo>
                    <a:pt x="91" y="181"/>
                  </a:lnTo>
                  <a:lnTo>
                    <a:pt x="0" y="362"/>
                  </a:lnTo>
                  <a:lnTo>
                    <a:pt x="680" y="362"/>
                  </a:lnTo>
                  <a:lnTo>
                    <a:pt x="771" y="181"/>
                  </a:lnTo>
                  <a:lnTo>
                    <a:pt x="680" y="0"/>
                  </a:lnTo>
                  <a:lnTo>
                    <a:pt x="0" y="0"/>
                  </a:lnTo>
                  <a:close/>
                </a:path>
              </a:pathLst>
            </a:custGeom>
            <a:solidFill>
              <a:srgbClr val="FF6600"/>
            </a:solidFill>
            <a:ln w="9525">
              <a:noFill/>
              <a:round/>
              <a:headEnd/>
              <a:tailEnd/>
            </a:ln>
          </p:spPr>
          <p:txBody>
            <a:bodyPr/>
            <a:lstStyle/>
            <a:p>
              <a:endParaRPr lang="en-GB" sz="1600"/>
            </a:p>
          </p:txBody>
        </p:sp>
        <p:sp>
          <p:nvSpPr>
            <p:cNvPr id="45" name="Rectangle 10"/>
            <p:cNvSpPr>
              <a:spLocks noChangeArrowheads="1"/>
            </p:cNvSpPr>
            <p:nvPr/>
          </p:nvSpPr>
          <p:spPr bwMode="auto">
            <a:xfrm>
              <a:off x="2664862" y="734507"/>
              <a:ext cx="667234" cy="246221"/>
            </a:xfrm>
            <a:prstGeom prst="rect">
              <a:avLst/>
            </a:prstGeom>
            <a:noFill/>
            <a:ln w="9525">
              <a:noFill/>
              <a:miter lim="800000"/>
              <a:headEnd/>
              <a:tailEnd/>
            </a:ln>
          </p:spPr>
          <p:txBody>
            <a:bodyPr wrap="none" lIns="0" tIns="0" rIns="0" bIns="0">
              <a:spAutoFit/>
            </a:bodyPr>
            <a:lstStyle/>
            <a:p>
              <a:pPr algn="l" eaLnBrk="1" hangingPunct="1">
                <a:spcBef>
                  <a:spcPct val="0"/>
                </a:spcBef>
              </a:pPr>
              <a:r>
                <a:rPr lang="en-US" sz="1600" dirty="0">
                  <a:solidFill>
                    <a:srgbClr val="FFFFFF"/>
                  </a:solidFill>
                </a:rPr>
                <a:t>Content</a:t>
              </a:r>
              <a:endParaRPr lang="en-US" sz="1600" b="0" dirty="0">
                <a:solidFill>
                  <a:schemeClr val="tx1"/>
                </a:solidFill>
              </a:endParaRPr>
            </a:p>
          </p:txBody>
        </p:sp>
        <p:sp>
          <p:nvSpPr>
            <p:cNvPr id="46" name="Rectangle 11"/>
            <p:cNvSpPr>
              <a:spLocks noChangeArrowheads="1"/>
            </p:cNvSpPr>
            <p:nvPr/>
          </p:nvSpPr>
          <p:spPr bwMode="auto">
            <a:xfrm>
              <a:off x="2520846" y="968921"/>
              <a:ext cx="997902" cy="246221"/>
            </a:xfrm>
            <a:prstGeom prst="rect">
              <a:avLst/>
            </a:prstGeom>
            <a:noFill/>
            <a:ln w="9525">
              <a:noFill/>
              <a:miter lim="800000"/>
              <a:headEnd/>
              <a:tailEnd/>
            </a:ln>
          </p:spPr>
          <p:txBody>
            <a:bodyPr wrap="none" lIns="0" tIns="0" rIns="0" bIns="0">
              <a:spAutoFit/>
            </a:bodyPr>
            <a:lstStyle/>
            <a:p>
              <a:pPr algn="l" eaLnBrk="1" hangingPunct="1">
                <a:spcBef>
                  <a:spcPct val="0"/>
                </a:spcBef>
              </a:pPr>
              <a:r>
                <a:rPr lang="en-US" sz="1600" dirty="0">
                  <a:solidFill>
                    <a:srgbClr val="FFFFFF"/>
                  </a:solidFill>
                </a:rPr>
                <a:t>Aggregators</a:t>
              </a:r>
              <a:endParaRPr lang="en-US" sz="1600" b="0" dirty="0">
                <a:solidFill>
                  <a:schemeClr val="tx1"/>
                </a:solidFill>
              </a:endParaRPr>
            </a:p>
          </p:txBody>
        </p:sp>
        <p:sp>
          <p:nvSpPr>
            <p:cNvPr id="47" name="Freeform 12"/>
            <p:cNvSpPr>
              <a:spLocks/>
            </p:cNvSpPr>
            <p:nvPr/>
          </p:nvSpPr>
          <p:spPr bwMode="auto">
            <a:xfrm>
              <a:off x="4997014" y="692696"/>
              <a:ext cx="1222375" cy="574675"/>
            </a:xfrm>
            <a:custGeom>
              <a:avLst/>
              <a:gdLst/>
              <a:ahLst/>
              <a:cxnLst>
                <a:cxn ang="0">
                  <a:pos x="0" y="0"/>
                </a:cxn>
                <a:cxn ang="0">
                  <a:pos x="90" y="181"/>
                </a:cxn>
                <a:cxn ang="0">
                  <a:pos x="0" y="362"/>
                </a:cxn>
                <a:cxn ang="0">
                  <a:pos x="679" y="362"/>
                </a:cxn>
                <a:cxn ang="0">
                  <a:pos x="770" y="181"/>
                </a:cxn>
                <a:cxn ang="0">
                  <a:pos x="679" y="0"/>
                </a:cxn>
                <a:cxn ang="0">
                  <a:pos x="0" y="0"/>
                </a:cxn>
              </a:cxnLst>
              <a:rect l="0" t="0" r="r" b="b"/>
              <a:pathLst>
                <a:path w="770" h="362">
                  <a:moveTo>
                    <a:pt x="0" y="0"/>
                  </a:moveTo>
                  <a:lnTo>
                    <a:pt x="90" y="181"/>
                  </a:lnTo>
                  <a:lnTo>
                    <a:pt x="0" y="362"/>
                  </a:lnTo>
                  <a:lnTo>
                    <a:pt x="679" y="362"/>
                  </a:lnTo>
                  <a:lnTo>
                    <a:pt x="770" y="181"/>
                  </a:lnTo>
                  <a:lnTo>
                    <a:pt x="679" y="0"/>
                  </a:lnTo>
                  <a:lnTo>
                    <a:pt x="0" y="0"/>
                  </a:lnTo>
                  <a:close/>
                </a:path>
              </a:pathLst>
            </a:custGeom>
            <a:solidFill>
              <a:srgbClr val="FF6600"/>
            </a:solidFill>
            <a:ln w="9525">
              <a:noFill/>
              <a:round/>
              <a:headEnd/>
              <a:tailEnd/>
            </a:ln>
          </p:spPr>
          <p:txBody>
            <a:bodyPr/>
            <a:lstStyle/>
            <a:p>
              <a:endParaRPr lang="en-GB" sz="1600"/>
            </a:p>
          </p:txBody>
        </p:sp>
        <p:sp>
          <p:nvSpPr>
            <p:cNvPr id="48" name="Rectangle 13"/>
            <p:cNvSpPr>
              <a:spLocks noChangeArrowheads="1"/>
            </p:cNvSpPr>
            <p:nvPr/>
          </p:nvSpPr>
          <p:spPr bwMode="auto">
            <a:xfrm>
              <a:off x="5329158" y="734507"/>
              <a:ext cx="599844" cy="246221"/>
            </a:xfrm>
            <a:prstGeom prst="rect">
              <a:avLst/>
            </a:prstGeom>
            <a:noFill/>
            <a:ln w="9525">
              <a:noFill/>
              <a:miter lim="800000"/>
              <a:headEnd/>
              <a:tailEnd/>
            </a:ln>
          </p:spPr>
          <p:txBody>
            <a:bodyPr wrap="none" lIns="0" tIns="0" rIns="0" bIns="0">
              <a:spAutoFit/>
            </a:bodyPr>
            <a:lstStyle/>
            <a:p>
              <a:pPr algn="l" eaLnBrk="1" hangingPunct="1">
                <a:spcBef>
                  <a:spcPct val="0"/>
                </a:spcBef>
              </a:pPr>
              <a:r>
                <a:rPr lang="en-US" sz="1600" dirty="0">
                  <a:solidFill>
                    <a:srgbClr val="FFFFFF"/>
                  </a:solidFill>
                </a:rPr>
                <a:t>Service</a:t>
              </a:r>
              <a:endParaRPr lang="en-US" sz="1600" b="0" dirty="0">
                <a:solidFill>
                  <a:schemeClr val="tx1"/>
                </a:solidFill>
              </a:endParaRPr>
            </a:p>
          </p:txBody>
        </p:sp>
        <p:sp>
          <p:nvSpPr>
            <p:cNvPr id="49" name="Rectangle 14"/>
            <p:cNvSpPr>
              <a:spLocks noChangeArrowheads="1"/>
            </p:cNvSpPr>
            <p:nvPr/>
          </p:nvSpPr>
          <p:spPr bwMode="auto">
            <a:xfrm>
              <a:off x="5257150" y="968921"/>
              <a:ext cx="780919" cy="246221"/>
            </a:xfrm>
            <a:prstGeom prst="rect">
              <a:avLst/>
            </a:prstGeom>
            <a:noFill/>
            <a:ln w="9525">
              <a:noFill/>
              <a:miter lim="800000"/>
              <a:headEnd/>
              <a:tailEnd/>
            </a:ln>
          </p:spPr>
          <p:txBody>
            <a:bodyPr wrap="none" lIns="0" tIns="0" rIns="0" bIns="0">
              <a:spAutoFit/>
            </a:bodyPr>
            <a:lstStyle/>
            <a:p>
              <a:pPr algn="l" eaLnBrk="1" hangingPunct="1">
                <a:spcBef>
                  <a:spcPct val="0"/>
                </a:spcBef>
              </a:pPr>
              <a:r>
                <a:rPr lang="en-US" sz="1600" dirty="0">
                  <a:solidFill>
                    <a:srgbClr val="FFFFFF"/>
                  </a:solidFill>
                </a:rPr>
                <a:t>Providers</a:t>
              </a:r>
              <a:endParaRPr lang="en-US" sz="1600" b="0" dirty="0">
                <a:solidFill>
                  <a:schemeClr val="tx1"/>
                </a:solidFill>
              </a:endParaRPr>
            </a:p>
          </p:txBody>
        </p:sp>
        <p:sp>
          <p:nvSpPr>
            <p:cNvPr id="50" name="Freeform 15"/>
            <p:cNvSpPr>
              <a:spLocks/>
            </p:cNvSpPr>
            <p:nvPr/>
          </p:nvSpPr>
          <p:spPr bwMode="auto">
            <a:xfrm>
              <a:off x="6267023" y="692696"/>
              <a:ext cx="1222375" cy="574675"/>
            </a:xfrm>
            <a:custGeom>
              <a:avLst/>
              <a:gdLst/>
              <a:ahLst/>
              <a:cxnLst>
                <a:cxn ang="0">
                  <a:pos x="0" y="0"/>
                </a:cxn>
                <a:cxn ang="0">
                  <a:pos x="91" y="181"/>
                </a:cxn>
                <a:cxn ang="0">
                  <a:pos x="0" y="362"/>
                </a:cxn>
                <a:cxn ang="0">
                  <a:pos x="680" y="362"/>
                </a:cxn>
                <a:cxn ang="0">
                  <a:pos x="770" y="181"/>
                </a:cxn>
                <a:cxn ang="0">
                  <a:pos x="680" y="0"/>
                </a:cxn>
                <a:cxn ang="0">
                  <a:pos x="0" y="0"/>
                </a:cxn>
              </a:cxnLst>
              <a:rect l="0" t="0" r="r" b="b"/>
              <a:pathLst>
                <a:path w="770" h="362">
                  <a:moveTo>
                    <a:pt x="0" y="0"/>
                  </a:moveTo>
                  <a:lnTo>
                    <a:pt x="91" y="181"/>
                  </a:lnTo>
                  <a:lnTo>
                    <a:pt x="0" y="362"/>
                  </a:lnTo>
                  <a:lnTo>
                    <a:pt x="680" y="362"/>
                  </a:lnTo>
                  <a:lnTo>
                    <a:pt x="770" y="181"/>
                  </a:lnTo>
                  <a:lnTo>
                    <a:pt x="680" y="0"/>
                  </a:lnTo>
                  <a:lnTo>
                    <a:pt x="0" y="0"/>
                  </a:lnTo>
                  <a:close/>
                </a:path>
              </a:pathLst>
            </a:custGeom>
            <a:solidFill>
              <a:srgbClr val="FF6600"/>
            </a:solidFill>
            <a:ln w="9525">
              <a:noFill/>
              <a:round/>
              <a:headEnd/>
              <a:tailEnd/>
            </a:ln>
          </p:spPr>
          <p:txBody>
            <a:bodyPr/>
            <a:lstStyle/>
            <a:p>
              <a:endParaRPr lang="en-GB" sz="1600"/>
            </a:p>
          </p:txBody>
        </p:sp>
        <p:sp>
          <p:nvSpPr>
            <p:cNvPr id="51" name="Rectangle 16"/>
            <p:cNvSpPr>
              <a:spLocks noChangeArrowheads="1"/>
            </p:cNvSpPr>
            <p:nvPr/>
          </p:nvSpPr>
          <p:spPr bwMode="auto">
            <a:xfrm>
              <a:off x="6553294" y="734507"/>
              <a:ext cx="667234" cy="246221"/>
            </a:xfrm>
            <a:prstGeom prst="rect">
              <a:avLst/>
            </a:prstGeom>
            <a:noFill/>
            <a:ln w="9525">
              <a:noFill/>
              <a:miter lim="800000"/>
              <a:headEnd/>
              <a:tailEnd/>
            </a:ln>
          </p:spPr>
          <p:txBody>
            <a:bodyPr wrap="none" lIns="0" tIns="0" rIns="0" bIns="0">
              <a:spAutoFit/>
            </a:bodyPr>
            <a:lstStyle/>
            <a:p>
              <a:pPr algn="l" eaLnBrk="1" hangingPunct="1">
                <a:spcBef>
                  <a:spcPct val="0"/>
                </a:spcBef>
              </a:pPr>
              <a:r>
                <a:rPr lang="en-US" sz="1600" dirty="0">
                  <a:solidFill>
                    <a:srgbClr val="FFFFFF"/>
                  </a:solidFill>
                </a:rPr>
                <a:t>Content</a:t>
              </a:r>
              <a:endParaRPr lang="en-US" sz="1600" b="0" dirty="0">
                <a:solidFill>
                  <a:schemeClr val="tx1"/>
                </a:solidFill>
              </a:endParaRPr>
            </a:p>
          </p:txBody>
        </p:sp>
        <p:sp>
          <p:nvSpPr>
            <p:cNvPr id="52" name="Rectangle 17"/>
            <p:cNvSpPr>
              <a:spLocks noChangeArrowheads="1"/>
            </p:cNvSpPr>
            <p:nvPr/>
          </p:nvSpPr>
          <p:spPr bwMode="auto">
            <a:xfrm>
              <a:off x="6409278" y="968921"/>
              <a:ext cx="978025" cy="246221"/>
            </a:xfrm>
            <a:prstGeom prst="rect">
              <a:avLst/>
            </a:prstGeom>
            <a:noFill/>
            <a:ln w="9525">
              <a:noFill/>
              <a:miter lim="800000"/>
              <a:headEnd/>
              <a:tailEnd/>
            </a:ln>
          </p:spPr>
          <p:txBody>
            <a:bodyPr wrap="none" lIns="0" tIns="0" rIns="0" bIns="0">
              <a:spAutoFit/>
            </a:bodyPr>
            <a:lstStyle/>
            <a:p>
              <a:pPr algn="l" eaLnBrk="1" hangingPunct="1">
                <a:spcBef>
                  <a:spcPct val="0"/>
                </a:spcBef>
              </a:pPr>
              <a:r>
                <a:rPr lang="en-US" sz="1600" dirty="0">
                  <a:solidFill>
                    <a:srgbClr val="FFFFFF"/>
                  </a:solidFill>
                </a:rPr>
                <a:t>Distributors</a:t>
              </a:r>
              <a:endParaRPr lang="en-US" sz="1600" b="0" dirty="0">
                <a:solidFill>
                  <a:schemeClr val="tx1"/>
                </a:solidFill>
              </a:endParaRPr>
            </a:p>
          </p:txBody>
        </p:sp>
        <p:sp>
          <p:nvSpPr>
            <p:cNvPr id="53" name="Freeform 29"/>
            <p:cNvSpPr>
              <a:spLocks/>
            </p:cNvSpPr>
            <p:nvPr/>
          </p:nvSpPr>
          <p:spPr bwMode="auto">
            <a:xfrm>
              <a:off x="3695255" y="694283"/>
              <a:ext cx="1223963" cy="574675"/>
            </a:xfrm>
            <a:custGeom>
              <a:avLst/>
              <a:gdLst/>
              <a:ahLst/>
              <a:cxnLst>
                <a:cxn ang="0">
                  <a:pos x="0" y="0"/>
                </a:cxn>
                <a:cxn ang="0">
                  <a:pos x="91" y="181"/>
                </a:cxn>
                <a:cxn ang="0">
                  <a:pos x="0" y="362"/>
                </a:cxn>
                <a:cxn ang="0">
                  <a:pos x="680" y="362"/>
                </a:cxn>
                <a:cxn ang="0">
                  <a:pos x="771" y="181"/>
                </a:cxn>
                <a:cxn ang="0">
                  <a:pos x="680" y="0"/>
                </a:cxn>
                <a:cxn ang="0">
                  <a:pos x="0" y="0"/>
                </a:cxn>
              </a:cxnLst>
              <a:rect l="0" t="0" r="r" b="b"/>
              <a:pathLst>
                <a:path w="771" h="362">
                  <a:moveTo>
                    <a:pt x="0" y="0"/>
                  </a:moveTo>
                  <a:lnTo>
                    <a:pt x="91" y="181"/>
                  </a:lnTo>
                  <a:lnTo>
                    <a:pt x="0" y="362"/>
                  </a:lnTo>
                  <a:lnTo>
                    <a:pt x="680" y="362"/>
                  </a:lnTo>
                  <a:lnTo>
                    <a:pt x="771" y="181"/>
                  </a:lnTo>
                  <a:lnTo>
                    <a:pt x="680" y="0"/>
                  </a:lnTo>
                  <a:lnTo>
                    <a:pt x="0" y="0"/>
                  </a:lnTo>
                  <a:close/>
                </a:path>
              </a:pathLst>
            </a:custGeom>
            <a:solidFill>
              <a:srgbClr val="FF6600"/>
            </a:solidFill>
            <a:ln w="9525">
              <a:noFill/>
              <a:round/>
              <a:headEnd/>
              <a:tailEnd/>
            </a:ln>
          </p:spPr>
          <p:txBody>
            <a:bodyPr/>
            <a:lstStyle/>
            <a:p>
              <a:endParaRPr lang="en-GB" sz="1600"/>
            </a:p>
          </p:txBody>
        </p:sp>
        <p:sp>
          <p:nvSpPr>
            <p:cNvPr id="54" name="Rectangle 30"/>
            <p:cNvSpPr>
              <a:spLocks noChangeArrowheads="1"/>
            </p:cNvSpPr>
            <p:nvPr/>
          </p:nvSpPr>
          <p:spPr bwMode="auto">
            <a:xfrm>
              <a:off x="3961006" y="734507"/>
              <a:ext cx="785600" cy="246221"/>
            </a:xfrm>
            <a:prstGeom prst="rect">
              <a:avLst/>
            </a:prstGeom>
            <a:noFill/>
            <a:ln w="9525">
              <a:noFill/>
              <a:miter lim="800000"/>
              <a:headEnd/>
              <a:tailEnd/>
            </a:ln>
          </p:spPr>
          <p:txBody>
            <a:bodyPr wrap="none" lIns="0" tIns="0" rIns="0" bIns="0">
              <a:spAutoFit/>
            </a:bodyPr>
            <a:lstStyle/>
            <a:p>
              <a:pPr algn="l" eaLnBrk="1" hangingPunct="1">
                <a:spcBef>
                  <a:spcPct val="0"/>
                </a:spcBef>
              </a:pPr>
              <a:r>
                <a:rPr lang="en-US" sz="1600" dirty="0">
                  <a:solidFill>
                    <a:srgbClr val="FFFFFF"/>
                  </a:solidFill>
                </a:rPr>
                <a:t>Multiplex</a:t>
              </a:r>
              <a:endParaRPr lang="en-US" sz="1600" dirty="0">
                <a:solidFill>
                  <a:schemeClr val="tx1"/>
                </a:solidFill>
              </a:endParaRPr>
            </a:p>
          </p:txBody>
        </p:sp>
        <p:sp>
          <p:nvSpPr>
            <p:cNvPr id="55" name="Rectangle 31"/>
            <p:cNvSpPr>
              <a:spLocks noChangeArrowheads="1"/>
            </p:cNvSpPr>
            <p:nvPr/>
          </p:nvSpPr>
          <p:spPr bwMode="auto">
            <a:xfrm>
              <a:off x="3961006" y="970508"/>
              <a:ext cx="758093" cy="246221"/>
            </a:xfrm>
            <a:prstGeom prst="rect">
              <a:avLst/>
            </a:prstGeom>
            <a:noFill/>
            <a:ln w="9525">
              <a:noFill/>
              <a:miter lim="800000"/>
              <a:headEnd/>
              <a:tailEnd/>
            </a:ln>
          </p:spPr>
          <p:txBody>
            <a:bodyPr wrap="none" lIns="0" tIns="0" rIns="0" bIns="0">
              <a:spAutoFit/>
            </a:bodyPr>
            <a:lstStyle/>
            <a:p>
              <a:pPr algn="l" eaLnBrk="1" hangingPunct="1">
                <a:spcBef>
                  <a:spcPct val="0"/>
                </a:spcBef>
              </a:pPr>
              <a:r>
                <a:rPr lang="en-US" sz="1600" dirty="0">
                  <a:solidFill>
                    <a:schemeClr val="bg1"/>
                  </a:solidFill>
                </a:rPr>
                <a:t>Operator</a:t>
              </a:r>
            </a:p>
          </p:txBody>
        </p:sp>
      </p:grpSp>
      <p:sp>
        <p:nvSpPr>
          <p:cNvPr id="25" name="Tijdelijke aanduiding voor dianummer 24"/>
          <p:cNvSpPr>
            <a:spLocks noGrp="1"/>
          </p:cNvSpPr>
          <p:nvPr>
            <p:ph type="sldNum" sz="quarter" idx="12"/>
          </p:nvPr>
        </p:nvSpPr>
        <p:spPr/>
        <p:txBody>
          <a:bodyPr/>
          <a:lstStyle/>
          <a:p>
            <a:fld id="{69A7A890-BE4B-4C71-ADC1-96766979812A}" type="slidenum">
              <a:rPr lang="en-GB" smtClean="0"/>
              <a:pPr/>
              <a:t>7</a:t>
            </a:fld>
            <a:endParaRPr lang="en-GB"/>
          </a:p>
        </p:txBody>
      </p:sp>
      <p:sp>
        <p:nvSpPr>
          <p:cNvPr id="26" name="Footer Placeholder 25"/>
          <p:cNvSpPr>
            <a:spLocks noGrp="1"/>
          </p:cNvSpPr>
          <p:nvPr>
            <p:ph type="ftr" sz="quarter" idx="11"/>
          </p:nvPr>
        </p:nvSpPr>
        <p:spPr/>
        <p:txBody>
          <a:bodyPr/>
          <a:lstStyle/>
          <a:p>
            <a:r>
              <a:rPr lang="en-GB" dirty="0" smtClean="0">
                <a:solidFill>
                  <a:srgbClr val="0066FF"/>
                </a:solidFill>
                <a:latin typeface="Verdana" pitchFamily="34" charset="0"/>
              </a:rPr>
              <a:t>ITU Arab Regional Office</a:t>
            </a:r>
            <a:endParaRPr lang="en-GB" dirty="0">
              <a:solidFill>
                <a:srgbClr val="0066FF"/>
              </a:solidFill>
              <a:latin typeface="Verdan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en-GB" sz="3600" i="1" dirty="0" smtClean="0">
                <a:solidFill>
                  <a:schemeClr val="tx2"/>
                </a:solidFill>
              </a:rPr>
              <a:t>Main topics to be addressed</a:t>
            </a:r>
            <a:endParaRPr lang="en-GB" sz="3600" dirty="0"/>
          </a:p>
        </p:txBody>
      </p:sp>
      <p:sp>
        <p:nvSpPr>
          <p:cNvPr id="3" name="Tijdelijke aanduiding voor dianummer 2"/>
          <p:cNvSpPr>
            <a:spLocks noGrp="1"/>
          </p:cNvSpPr>
          <p:nvPr>
            <p:ph type="sldNum" sz="quarter" idx="12"/>
          </p:nvPr>
        </p:nvSpPr>
        <p:spPr/>
        <p:txBody>
          <a:bodyPr/>
          <a:lstStyle/>
          <a:p>
            <a:fld id="{69A7A890-BE4B-4C71-ADC1-96766979812A}" type="slidenum">
              <a:rPr lang="en-GB" smtClean="0"/>
              <a:pPr/>
              <a:t>8</a:t>
            </a:fld>
            <a:endParaRPr lang="en-GB"/>
          </a:p>
        </p:txBody>
      </p:sp>
      <p:cxnSp>
        <p:nvCxnSpPr>
          <p:cNvPr id="4" name="Rechte verbindingslijn 3"/>
          <p:cNvCxnSpPr/>
          <p:nvPr/>
        </p:nvCxnSpPr>
        <p:spPr>
          <a:xfrm>
            <a:off x="-32" y="1141413"/>
            <a:ext cx="7143750" cy="1587"/>
          </a:xfrm>
          <a:prstGeom prst="line">
            <a:avLst/>
          </a:prstGeom>
        </p:spPr>
        <p:style>
          <a:lnRef idx="1">
            <a:schemeClr val="accent1"/>
          </a:lnRef>
          <a:fillRef idx="0">
            <a:schemeClr val="accent1"/>
          </a:fillRef>
          <a:effectRef idx="0">
            <a:schemeClr val="accent1"/>
          </a:effectRef>
          <a:fontRef idx="minor">
            <a:schemeClr val="tx1"/>
          </a:fontRef>
        </p:style>
      </p:cxnSp>
      <p:sp>
        <p:nvSpPr>
          <p:cNvPr id="5" name="Toelichting met PIJL-OMLAAG 4"/>
          <p:cNvSpPr/>
          <p:nvPr/>
        </p:nvSpPr>
        <p:spPr>
          <a:xfrm>
            <a:off x="5868144" y="260648"/>
            <a:ext cx="2808312" cy="986407"/>
          </a:xfrm>
          <a:prstGeom prst="downArrowCallou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t>Mobile TV (MTV)</a:t>
            </a:r>
            <a:endParaRPr lang="en-GB" sz="2000" dirty="0"/>
          </a:p>
        </p:txBody>
      </p:sp>
      <p:sp>
        <p:nvSpPr>
          <p:cNvPr id="6" name="Rechthoek 5"/>
          <p:cNvSpPr/>
          <p:nvPr/>
        </p:nvSpPr>
        <p:spPr>
          <a:xfrm>
            <a:off x="323529" y="1268760"/>
            <a:ext cx="1296144" cy="280831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000" dirty="0" smtClean="0">
                <a:solidFill>
                  <a:schemeClr val="bg1"/>
                </a:solidFill>
              </a:rPr>
              <a:t>Various delivery means, technical standards and receivers</a:t>
            </a:r>
            <a:endParaRPr lang="en-GB" sz="2000" dirty="0">
              <a:solidFill>
                <a:schemeClr val="bg1"/>
              </a:solidFill>
            </a:endParaRPr>
          </a:p>
        </p:txBody>
      </p:sp>
      <p:sp>
        <p:nvSpPr>
          <p:cNvPr id="7" name="Rechthoek 6"/>
          <p:cNvSpPr/>
          <p:nvPr/>
        </p:nvSpPr>
        <p:spPr>
          <a:xfrm>
            <a:off x="1691680" y="1268760"/>
            <a:ext cx="6984776" cy="28083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t" anchorCtr="0"/>
          <a:lstStyle/>
          <a:p>
            <a:pPr marL="182563" indent="-182563">
              <a:spcBef>
                <a:spcPct val="20000"/>
              </a:spcBef>
              <a:buFont typeface="Arial" pitchFamily="34" charset="0"/>
              <a:buChar char="•"/>
              <a:defRPr/>
            </a:pPr>
            <a:r>
              <a:rPr lang="en-GB" sz="2000" dirty="0" smtClean="0">
                <a:solidFill>
                  <a:schemeClr val="tx1"/>
                </a:solidFill>
              </a:rPr>
              <a:t>Broadcasting to handheld devices </a:t>
            </a:r>
          </a:p>
          <a:p>
            <a:pPr marL="182563" indent="-182563">
              <a:spcBef>
                <a:spcPct val="20000"/>
              </a:spcBef>
              <a:buFont typeface="Arial" pitchFamily="34" charset="0"/>
              <a:buChar char="•"/>
              <a:defRPr/>
            </a:pPr>
            <a:r>
              <a:rPr lang="en-GB" sz="2000" dirty="0" smtClean="0">
                <a:solidFill>
                  <a:schemeClr val="tx1"/>
                </a:solidFill>
              </a:rPr>
              <a:t>Networks</a:t>
            </a:r>
          </a:p>
          <a:p>
            <a:pPr marL="639763" lvl="1" indent="-282575">
              <a:spcBef>
                <a:spcPct val="20000"/>
              </a:spcBef>
              <a:buFont typeface="Courier New" pitchFamily="49" charset="0"/>
              <a:buChar char="o"/>
              <a:defRPr/>
            </a:pPr>
            <a:r>
              <a:rPr lang="en-GB" dirty="0" smtClean="0">
                <a:solidFill>
                  <a:schemeClr val="tx1">
                    <a:lumMod val="65000"/>
                    <a:lumOff val="35000"/>
                  </a:schemeClr>
                </a:solidFill>
              </a:rPr>
              <a:t>Digital TV (DTTB) networks (e.g. DVB-T; ISDB-T; DVB-T2-lite)</a:t>
            </a:r>
          </a:p>
          <a:p>
            <a:pPr marL="639763" lvl="1" indent="-282575">
              <a:spcBef>
                <a:spcPct val="20000"/>
              </a:spcBef>
              <a:buFont typeface="Courier New" pitchFamily="49" charset="0"/>
              <a:buChar char="o"/>
              <a:defRPr/>
            </a:pPr>
            <a:r>
              <a:rPr lang="en-GB" dirty="0" smtClean="0">
                <a:solidFill>
                  <a:schemeClr val="tx1">
                    <a:lumMod val="65000"/>
                    <a:lumOff val="35000"/>
                  </a:schemeClr>
                </a:solidFill>
              </a:rPr>
              <a:t>MTV networks (e.g. DVB-H, T-DMB)</a:t>
            </a:r>
          </a:p>
          <a:p>
            <a:pPr marL="639763" lvl="1" indent="-282575">
              <a:spcBef>
                <a:spcPct val="20000"/>
              </a:spcBef>
              <a:buFont typeface="Courier New" pitchFamily="49" charset="0"/>
              <a:buChar char="o"/>
              <a:defRPr/>
            </a:pPr>
            <a:r>
              <a:rPr lang="en-GB" dirty="0" smtClean="0">
                <a:solidFill>
                  <a:schemeClr val="tx1">
                    <a:lumMod val="65000"/>
                    <a:lumOff val="35000"/>
                  </a:schemeClr>
                </a:solidFill>
              </a:rPr>
              <a:t>Mobile communication networks (3G/4G)</a:t>
            </a:r>
          </a:p>
          <a:p>
            <a:pPr marL="182563" indent="-282575">
              <a:spcBef>
                <a:spcPct val="20000"/>
              </a:spcBef>
              <a:buFont typeface="Arial" pitchFamily="34" charset="0"/>
              <a:buChar char="•"/>
              <a:defRPr/>
            </a:pPr>
            <a:r>
              <a:rPr lang="en-GB" sz="2000" dirty="0" smtClean="0">
                <a:solidFill>
                  <a:schemeClr val="tx1"/>
                </a:solidFill>
              </a:rPr>
              <a:t>Receivers</a:t>
            </a:r>
          </a:p>
          <a:p>
            <a:pPr marL="639763" lvl="1" indent="-282575">
              <a:spcBef>
                <a:spcPct val="20000"/>
              </a:spcBef>
              <a:buFont typeface="Courier New" pitchFamily="49" charset="0"/>
              <a:buChar char="o"/>
              <a:defRPr/>
            </a:pPr>
            <a:r>
              <a:rPr lang="en-GB" dirty="0" smtClean="0">
                <a:solidFill>
                  <a:schemeClr val="tx1">
                    <a:lumMod val="65000"/>
                    <a:lumOff val="35000"/>
                  </a:schemeClr>
                </a:solidFill>
              </a:rPr>
              <a:t>Mobile phones with DTTB or MTV decoders</a:t>
            </a:r>
          </a:p>
          <a:p>
            <a:pPr marL="639763" lvl="1" indent="-282575">
              <a:spcBef>
                <a:spcPct val="20000"/>
              </a:spcBef>
              <a:buFont typeface="Courier New" pitchFamily="49" charset="0"/>
              <a:buChar char="o"/>
              <a:defRPr/>
            </a:pPr>
            <a:r>
              <a:rPr lang="en-GB" dirty="0" smtClean="0">
                <a:solidFill>
                  <a:schemeClr val="tx1">
                    <a:lumMod val="65000"/>
                    <a:lumOff val="35000"/>
                  </a:schemeClr>
                </a:solidFill>
              </a:rPr>
              <a:t>Smart phones and tablet PCs with IP wireless broadband reception  </a:t>
            </a:r>
          </a:p>
          <a:p>
            <a:pPr marL="639763" lvl="1" indent="-282575">
              <a:spcBef>
                <a:spcPct val="20000"/>
              </a:spcBef>
              <a:buFont typeface="Courier New" pitchFamily="49" charset="0"/>
              <a:buChar char="o"/>
              <a:defRPr/>
            </a:pPr>
            <a:endParaRPr lang="en-GB" sz="2000" dirty="0" smtClean="0">
              <a:solidFill>
                <a:schemeClr val="tx1"/>
              </a:solidFill>
            </a:endParaRPr>
          </a:p>
        </p:txBody>
      </p:sp>
      <p:sp>
        <p:nvSpPr>
          <p:cNvPr id="8" name="Rechthoek 7"/>
          <p:cNvSpPr/>
          <p:nvPr/>
        </p:nvSpPr>
        <p:spPr>
          <a:xfrm>
            <a:off x="323528" y="4149080"/>
            <a:ext cx="1296144" cy="122413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000" dirty="0" smtClean="0">
                <a:solidFill>
                  <a:schemeClr val="bg1"/>
                </a:solidFill>
              </a:rPr>
              <a:t>Market unclear</a:t>
            </a:r>
            <a:endParaRPr lang="en-GB" sz="2000" dirty="0">
              <a:solidFill>
                <a:schemeClr val="bg1"/>
              </a:solidFill>
            </a:endParaRPr>
          </a:p>
        </p:txBody>
      </p:sp>
      <p:sp>
        <p:nvSpPr>
          <p:cNvPr id="9" name="Rechthoek 8"/>
          <p:cNvSpPr/>
          <p:nvPr/>
        </p:nvSpPr>
        <p:spPr>
          <a:xfrm>
            <a:off x="1691680" y="4149080"/>
            <a:ext cx="6984776" cy="122413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t" anchorCtr="0"/>
          <a:lstStyle/>
          <a:p>
            <a:pPr marL="182563" indent="-182563">
              <a:buFont typeface="Arial" pitchFamily="34" charset="0"/>
              <a:buChar char="•"/>
            </a:pPr>
            <a:r>
              <a:rPr lang="en-GB" sz="2000" dirty="0" smtClean="0">
                <a:solidFill>
                  <a:schemeClr val="tx1"/>
                </a:solidFill>
              </a:rPr>
              <a:t>Market prospective variable</a:t>
            </a:r>
          </a:p>
          <a:p>
            <a:pPr marL="639763" lvl="1" indent="-182563">
              <a:buFont typeface="Arial" pitchFamily="34" charset="0"/>
              <a:buChar char="•"/>
            </a:pPr>
            <a:r>
              <a:rPr lang="en-GB" dirty="0" smtClean="0">
                <a:solidFill>
                  <a:schemeClr val="tx1">
                    <a:lumMod val="65000"/>
                    <a:lumOff val="35000"/>
                  </a:schemeClr>
                </a:solidFill>
              </a:rPr>
              <a:t>MTV successful in Japan and Korea</a:t>
            </a:r>
          </a:p>
          <a:p>
            <a:pPr marL="639763" lvl="1" indent="-182563">
              <a:buFont typeface="Arial" pitchFamily="34" charset="0"/>
              <a:buChar char="•"/>
            </a:pPr>
            <a:r>
              <a:rPr lang="en-GB" dirty="0" smtClean="0">
                <a:solidFill>
                  <a:schemeClr val="tx1">
                    <a:lumMod val="65000"/>
                    <a:lumOff val="35000"/>
                  </a:schemeClr>
                </a:solidFill>
              </a:rPr>
              <a:t>MTV services stopped in Europe </a:t>
            </a:r>
          </a:p>
          <a:p>
            <a:pPr marL="182563" indent="-182563">
              <a:buFont typeface="Arial" pitchFamily="34" charset="0"/>
              <a:buChar char="•"/>
            </a:pPr>
            <a:r>
              <a:rPr lang="en-GB" sz="2000" dirty="0" smtClean="0">
                <a:solidFill>
                  <a:schemeClr val="tx1"/>
                </a:solidFill>
              </a:rPr>
              <a:t>No successful business case</a:t>
            </a:r>
          </a:p>
        </p:txBody>
      </p:sp>
      <p:sp>
        <p:nvSpPr>
          <p:cNvPr id="10" name="Rechthoek 9"/>
          <p:cNvSpPr/>
          <p:nvPr/>
        </p:nvSpPr>
        <p:spPr>
          <a:xfrm>
            <a:off x="323528" y="5445224"/>
            <a:ext cx="1296144" cy="1008112"/>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lIns="36000" tIns="36000" rIns="18000" bIns="36000" rtlCol="0" anchor="ctr"/>
          <a:lstStyle/>
          <a:p>
            <a:pPr algn="ctr"/>
            <a:r>
              <a:rPr lang="en-GB" sz="2000" dirty="0" smtClean="0">
                <a:solidFill>
                  <a:schemeClr val="bg1"/>
                </a:solidFill>
              </a:rPr>
              <a:t>MTV perspective </a:t>
            </a:r>
            <a:endParaRPr lang="en-GB" sz="2000" dirty="0">
              <a:solidFill>
                <a:schemeClr val="bg1"/>
              </a:solidFill>
            </a:endParaRPr>
          </a:p>
        </p:txBody>
      </p:sp>
      <p:sp>
        <p:nvSpPr>
          <p:cNvPr id="11" name="Rechthoek 10"/>
          <p:cNvSpPr/>
          <p:nvPr/>
        </p:nvSpPr>
        <p:spPr>
          <a:xfrm>
            <a:off x="1691680" y="5445224"/>
            <a:ext cx="6984776" cy="100811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Ins="36000" rtlCol="0" anchor="t" anchorCtr="0"/>
          <a:lstStyle/>
          <a:p>
            <a:pPr marL="182563" indent="-182563">
              <a:buFont typeface="Arial" pitchFamily="34" charset="0"/>
              <a:buChar char="•"/>
            </a:pPr>
            <a:r>
              <a:rPr lang="en-GB" sz="2000" dirty="0" smtClean="0">
                <a:solidFill>
                  <a:schemeClr val="tx1"/>
                </a:solidFill>
              </a:rPr>
              <a:t>MTV developments should be observed before taking decisions on standards, services and frequency assignments</a:t>
            </a:r>
          </a:p>
          <a:p>
            <a:pPr marL="182563" indent="-182563">
              <a:buFont typeface="Arial" pitchFamily="34" charset="0"/>
              <a:buChar char="•"/>
            </a:pPr>
            <a:r>
              <a:rPr lang="en-GB" sz="2000" dirty="0" smtClean="0">
                <a:solidFill>
                  <a:schemeClr val="tx1"/>
                </a:solidFill>
              </a:rPr>
              <a:t>Provisions should be made to allow future introduction </a:t>
            </a:r>
          </a:p>
        </p:txBody>
      </p:sp>
      <p:sp>
        <p:nvSpPr>
          <p:cNvPr id="12" name="Footer Placeholder 11"/>
          <p:cNvSpPr>
            <a:spLocks noGrp="1"/>
          </p:cNvSpPr>
          <p:nvPr>
            <p:ph type="ftr" sz="quarter" idx="11"/>
          </p:nvPr>
        </p:nvSpPr>
        <p:spPr/>
        <p:txBody>
          <a:bodyPr/>
          <a:lstStyle/>
          <a:p>
            <a:r>
              <a:rPr lang="en-GB" dirty="0" smtClean="0">
                <a:solidFill>
                  <a:srgbClr val="0066FF"/>
                </a:solidFill>
                <a:latin typeface="Verdana" pitchFamily="34" charset="0"/>
              </a:rPr>
              <a:t>ITU Arab Regional Office</a:t>
            </a:r>
            <a:endParaRPr lang="en-GB" dirty="0">
              <a:solidFill>
                <a:srgbClr val="0066FF"/>
              </a:solidFill>
              <a:latin typeface="Verdana"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51520" y="197768"/>
            <a:ext cx="8435280" cy="1143000"/>
          </a:xfrm>
        </p:spPr>
        <p:txBody>
          <a:bodyPr>
            <a:normAutofit/>
          </a:bodyPr>
          <a:lstStyle/>
          <a:p>
            <a:pPr algn="l">
              <a:lnSpc>
                <a:spcPts val="3600"/>
              </a:lnSpc>
            </a:pPr>
            <a:r>
              <a:rPr lang="en-GB" sz="3600" i="1" dirty="0" smtClean="0">
                <a:solidFill>
                  <a:schemeClr val="tx2"/>
                </a:solidFill>
              </a:rPr>
              <a:t>Scope of the project</a:t>
            </a:r>
            <a:endParaRPr lang="en-GB" sz="3600" i="1" dirty="0">
              <a:solidFill>
                <a:schemeClr val="tx2"/>
              </a:solidFill>
            </a:endParaRPr>
          </a:p>
        </p:txBody>
      </p:sp>
      <p:cxnSp>
        <p:nvCxnSpPr>
          <p:cNvPr id="3" name="Rechte verbindingslijn 2"/>
          <p:cNvCxnSpPr/>
          <p:nvPr/>
        </p:nvCxnSpPr>
        <p:spPr>
          <a:xfrm>
            <a:off x="-32" y="1141413"/>
            <a:ext cx="7143750" cy="1587"/>
          </a:xfrm>
          <a:prstGeom prst="line">
            <a:avLst/>
          </a:prstGeom>
        </p:spPr>
        <p:style>
          <a:lnRef idx="1">
            <a:schemeClr val="accent1"/>
          </a:lnRef>
          <a:fillRef idx="0">
            <a:schemeClr val="accent1"/>
          </a:fillRef>
          <a:effectRef idx="0">
            <a:schemeClr val="accent1"/>
          </a:effectRef>
          <a:fontRef idx="minor">
            <a:schemeClr val="tx1"/>
          </a:fontRef>
        </p:style>
      </p:cxnSp>
      <p:sp>
        <p:nvSpPr>
          <p:cNvPr id="24" name="Tijdelijke aanduiding voor dianummer 23"/>
          <p:cNvSpPr>
            <a:spLocks noGrp="1"/>
          </p:cNvSpPr>
          <p:nvPr>
            <p:ph type="sldNum" sz="quarter" idx="12"/>
          </p:nvPr>
        </p:nvSpPr>
        <p:spPr/>
        <p:txBody>
          <a:bodyPr/>
          <a:lstStyle/>
          <a:p>
            <a:fld id="{69A7A890-BE4B-4C71-ADC1-96766979812A}" type="slidenum">
              <a:rPr lang="en-GB" smtClean="0"/>
              <a:pPr/>
              <a:t>9</a:t>
            </a:fld>
            <a:endParaRPr lang="en-GB" dirty="0"/>
          </a:p>
        </p:txBody>
      </p:sp>
      <p:graphicFrame>
        <p:nvGraphicFramePr>
          <p:cNvPr id="25" name="Tabel 24"/>
          <p:cNvGraphicFramePr>
            <a:graphicFrameLocks noGrp="1"/>
          </p:cNvGraphicFramePr>
          <p:nvPr/>
        </p:nvGraphicFramePr>
        <p:xfrm>
          <a:off x="251520" y="1196752"/>
          <a:ext cx="8424936" cy="4815840"/>
        </p:xfrm>
        <a:graphic>
          <a:graphicData uri="http://schemas.openxmlformats.org/drawingml/2006/table">
            <a:tbl>
              <a:tblPr firstRow="1" bandRow="1">
                <a:tableStyleId>{5940675A-B579-460E-94D1-54222C63F5DA}</a:tableStyleId>
              </a:tblPr>
              <a:tblGrid>
                <a:gridCol w="2304256"/>
                <a:gridCol w="1224136"/>
                <a:gridCol w="1152128"/>
                <a:gridCol w="1368152"/>
                <a:gridCol w="1224136"/>
                <a:gridCol w="1152128"/>
              </a:tblGrid>
              <a:tr h="370840">
                <a:tc rowSpan="2">
                  <a:txBody>
                    <a:bodyPr/>
                    <a:lstStyle/>
                    <a:p>
                      <a:r>
                        <a:rPr lang="en-GB" sz="2000" dirty="0" smtClean="0">
                          <a:solidFill>
                            <a:schemeClr val="bg1"/>
                          </a:solidFill>
                        </a:rPr>
                        <a:t>Functional</a:t>
                      </a:r>
                      <a:r>
                        <a:rPr lang="en-GB" sz="2000" baseline="0" dirty="0" smtClean="0">
                          <a:solidFill>
                            <a:schemeClr val="bg1"/>
                          </a:solidFill>
                        </a:rPr>
                        <a:t> layer</a:t>
                      </a:r>
                      <a:endParaRPr lang="en-GB" sz="2000" dirty="0">
                        <a:solidFill>
                          <a:schemeClr val="bg1"/>
                        </a:solidFill>
                      </a:endParaRP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gridSpan="5">
                  <a:txBody>
                    <a:bodyPr/>
                    <a:lstStyle/>
                    <a:p>
                      <a:r>
                        <a:rPr lang="en-GB" sz="2000" dirty="0" smtClean="0">
                          <a:solidFill>
                            <a:schemeClr val="bg1"/>
                          </a:solidFill>
                        </a:rPr>
                        <a:t>Type of  broadcasting services</a:t>
                      </a:r>
                      <a:endParaRPr lang="en-GB" sz="2000" dirty="0">
                        <a:solidFill>
                          <a:schemeClr val="bg1"/>
                        </a:solidFill>
                      </a:endParaRP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60000"/>
                        <a:lumOff val="40000"/>
                      </a:schemeClr>
                    </a:solidFill>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a:p>
                  </a:txBody>
                  <a:tcPr/>
                </a:tc>
              </a:tr>
              <a:tr h="370840">
                <a:tc vMerge="1">
                  <a:txBody>
                    <a:bodyPr/>
                    <a:lstStyle/>
                    <a:p>
                      <a:endParaRPr lang="en-GB" dirty="0"/>
                    </a:p>
                  </a:txBody>
                  <a:tcPr marR="36000"/>
                </a:tc>
                <a:tc>
                  <a:txBody>
                    <a:bodyPr/>
                    <a:lstStyle/>
                    <a:p>
                      <a:r>
                        <a:rPr lang="en-GB" sz="1800" dirty="0" smtClean="0">
                          <a:solidFill>
                            <a:schemeClr val="bg1"/>
                          </a:solidFill>
                        </a:rPr>
                        <a:t>DTTB </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r>
                        <a:rPr lang="en-GB" sz="1800" dirty="0" smtClean="0">
                          <a:solidFill>
                            <a:schemeClr val="bg1"/>
                          </a:solidFill>
                        </a:rPr>
                        <a:t>MTV</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r>
                        <a:rPr lang="en-GB" sz="1800" dirty="0" smtClean="0">
                          <a:solidFill>
                            <a:schemeClr val="bg1"/>
                          </a:solidFill>
                        </a:rPr>
                        <a:t>Enhanced broadcasting</a:t>
                      </a:r>
                      <a:endParaRPr lang="en-GB" sz="1800" dirty="0">
                        <a:solidFill>
                          <a:schemeClr val="bg1"/>
                        </a:solidFill>
                      </a:endParaRP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r>
                        <a:rPr lang="en-GB" sz="1800" dirty="0" smtClean="0">
                          <a:solidFill>
                            <a:schemeClr val="bg1"/>
                          </a:solidFill>
                        </a:rPr>
                        <a:t>Cable/</a:t>
                      </a:r>
                    </a:p>
                    <a:p>
                      <a:r>
                        <a:rPr lang="en-GB" sz="1800" dirty="0" smtClean="0">
                          <a:solidFill>
                            <a:schemeClr val="bg1"/>
                          </a:solidFill>
                        </a:rPr>
                        <a:t>Satellite/ IPTV</a:t>
                      </a:r>
                      <a:endParaRPr lang="en-GB" sz="1800" dirty="0">
                        <a:solidFill>
                          <a:schemeClr val="bg1"/>
                        </a:solidFill>
                      </a:endParaRP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r>
                        <a:rPr lang="en-GB" sz="1800" dirty="0" smtClean="0">
                          <a:solidFill>
                            <a:schemeClr val="bg1"/>
                          </a:solidFill>
                        </a:rPr>
                        <a:t>Digital radio</a:t>
                      </a:r>
                      <a:endParaRPr lang="en-GB" sz="1800" dirty="0">
                        <a:solidFill>
                          <a:schemeClr val="bg1"/>
                        </a:solidFill>
                      </a:endParaRP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lumMod val="60000"/>
                        <a:lumOff val="40000"/>
                      </a:schemeClr>
                    </a:solidFill>
                  </a:tcPr>
                </a:tc>
              </a:tr>
              <a:tr h="370840">
                <a:tc>
                  <a:txBody>
                    <a:bodyPr/>
                    <a:lstStyle/>
                    <a:p>
                      <a:r>
                        <a:rPr lang="en-GB" sz="2000" dirty="0" smtClean="0">
                          <a:solidFill>
                            <a:schemeClr val="bg1"/>
                          </a:solidFill>
                        </a:rPr>
                        <a:t>Policy &amp; regulation</a:t>
                      </a:r>
                      <a:endParaRPr lang="en-GB" sz="2000" dirty="0">
                        <a:solidFill>
                          <a:schemeClr val="bg1"/>
                        </a:solidFill>
                      </a:endParaRP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r>
                        <a:rPr lang="en-GB" sz="2000" dirty="0" smtClean="0"/>
                        <a:t>In scope</a:t>
                      </a:r>
                      <a:endParaRPr lang="en-GB" sz="2000" dirty="0"/>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r>
                        <a:rPr lang="en-GB" sz="2000" dirty="0" smtClean="0"/>
                        <a:t>In scope</a:t>
                      </a:r>
                      <a:endParaRPr lang="en-GB" sz="2000" dirty="0"/>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r>
                        <a:rPr lang="en-GB" sz="2000" dirty="0" smtClean="0"/>
                        <a:t>In scope</a:t>
                      </a:r>
                      <a:endParaRPr lang="en-GB" sz="2000" dirty="0"/>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r>
                        <a:rPr lang="en-GB" sz="2000" dirty="0" smtClean="0"/>
                        <a:t>In scope</a:t>
                      </a:r>
                      <a:endParaRPr lang="en-GB" sz="2000" dirty="0"/>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lumMod val="65000"/>
                              <a:lumOff val="35000"/>
                            </a:schemeClr>
                          </a:solidFill>
                        </a:rPr>
                        <a:t>Not in scope</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r>
              <a:tr h="370840">
                <a:tc>
                  <a:txBody>
                    <a:bodyPr/>
                    <a:lstStyle/>
                    <a:p>
                      <a:r>
                        <a:rPr lang="en-GB" sz="2000" dirty="0" smtClean="0">
                          <a:solidFill>
                            <a:schemeClr val="bg1"/>
                          </a:solidFill>
                        </a:rPr>
                        <a:t>Analogue </a:t>
                      </a:r>
                    </a:p>
                    <a:p>
                      <a:r>
                        <a:rPr lang="en-GB" sz="2000" dirty="0" smtClean="0">
                          <a:solidFill>
                            <a:schemeClr val="bg1"/>
                          </a:solidFill>
                        </a:rPr>
                        <a:t>Switch-Off</a:t>
                      </a:r>
                      <a:endParaRPr lang="en-GB" sz="2000" dirty="0">
                        <a:solidFill>
                          <a:schemeClr val="bg1"/>
                        </a:solidFill>
                      </a:endParaRP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t>In scope</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lumMod val="65000"/>
                              <a:lumOff val="35000"/>
                            </a:schemeClr>
                          </a:solidFill>
                        </a:rPr>
                        <a:t>NA</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lumMod val="65000"/>
                              <a:lumOff val="35000"/>
                            </a:schemeClr>
                          </a:solidFill>
                        </a:rPr>
                        <a:t>NA</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lumMod val="65000"/>
                              <a:lumOff val="35000"/>
                            </a:schemeClr>
                          </a:solidFill>
                        </a:rPr>
                        <a:t>Not in scope</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lumMod val="65000"/>
                              <a:lumOff val="35000"/>
                            </a:schemeClr>
                          </a:solidFill>
                        </a:rPr>
                        <a:t>Not in scope</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r>
              <a:tr h="370840">
                <a:tc>
                  <a:txBody>
                    <a:bodyPr/>
                    <a:lstStyle/>
                    <a:p>
                      <a:r>
                        <a:rPr lang="en-GB" sz="2000" dirty="0" smtClean="0">
                          <a:solidFill>
                            <a:schemeClr val="bg1"/>
                          </a:solidFill>
                        </a:rPr>
                        <a:t>Market</a:t>
                      </a:r>
                      <a:r>
                        <a:rPr lang="en-GB" sz="2000" baseline="0" dirty="0" smtClean="0">
                          <a:solidFill>
                            <a:schemeClr val="bg1"/>
                          </a:solidFill>
                        </a:rPr>
                        <a:t> &amp; business development</a:t>
                      </a:r>
                      <a:endParaRPr lang="en-GB" sz="2000" dirty="0">
                        <a:solidFill>
                          <a:schemeClr val="bg1"/>
                        </a:solidFill>
                      </a:endParaRP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t>In scope</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t>Partly</a:t>
                      </a:r>
                      <a:r>
                        <a:rPr lang="en-GB" sz="2000" baseline="0" dirty="0" smtClean="0"/>
                        <a:t> in scope 1)</a:t>
                      </a:r>
                      <a:endParaRPr lang="en-GB" sz="2000" dirty="0" smtClean="0"/>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t>In scope</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lumMod val="65000"/>
                              <a:lumOff val="35000"/>
                            </a:schemeClr>
                          </a:solidFill>
                        </a:rPr>
                        <a:t>Not in scope</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lumMod val="65000"/>
                              <a:lumOff val="35000"/>
                            </a:schemeClr>
                          </a:solidFill>
                        </a:rPr>
                        <a:t>Not in scope</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r>
              <a:tr h="370840">
                <a:tc>
                  <a:txBody>
                    <a:bodyPr/>
                    <a:lstStyle/>
                    <a:p>
                      <a:r>
                        <a:rPr lang="en-GB" sz="2000" dirty="0" smtClean="0">
                          <a:solidFill>
                            <a:schemeClr val="bg1"/>
                          </a:solidFill>
                        </a:rPr>
                        <a:t>Program</a:t>
                      </a:r>
                      <a:r>
                        <a:rPr lang="en-GB" sz="2000" baseline="0" dirty="0" smtClean="0">
                          <a:solidFill>
                            <a:schemeClr val="bg1"/>
                          </a:solidFill>
                        </a:rPr>
                        <a:t> production &amp; archives</a:t>
                      </a:r>
                      <a:endParaRPr lang="en-GB" sz="2000" dirty="0">
                        <a:solidFill>
                          <a:schemeClr val="bg1"/>
                        </a:solidFill>
                      </a:endParaRP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lumMod val="65000"/>
                              <a:lumOff val="35000"/>
                            </a:schemeClr>
                          </a:solidFill>
                        </a:rPr>
                        <a:t>Not in scope</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lumMod val="65000"/>
                              <a:lumOff val="35000"/>
                            </a:schemeClr>
                          </a:solidFill>
                        </a:rPr>
                        <a:t>Not in scope</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lumMod val="65000"/>
                              <a:lumOff val="35000"/>
                            </a:schemeClr>
                          </a:solidFill>
                        </a:rPr>
                        <a:t>Not in scope</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lumMod val="65000"/>
                              <a:lumOff val="35000"/>
                            </a:schemeClr>
                          </a:solidFill>
                        </a:rPr>
                        <a:t>Not in scope</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lumMod val="65000"/>
                              <a:lumOff val="35000"/>
                            </a:schemeClr>
                          </a:solidFill>
                        </a:rPr>
                        <a:t>Not in scope</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r>
              <a:tr h="370840">
                <a:tc>
                  <a:txBody>
                    <a:bodyPr/>
                    <a:lstStyle/>
                    <a:p>
                      <a:r>
                        <a:rPr lang="en-GB" sz="2000" dirty="0" smtClean="0">
                          <a:solidFill>
                            <a:schemeClr val="bg1"/>
                          </a:solidFill>
                        </a:rPr>
                        <a:t>Networks</a:t>
                      </a:r>
                      <a:endParaRPr lang="en-GB" sz="2000" dirty="0">
                        <a:solidFill>
                          <a:schemeClr val="bg1"/>
                        </a:solidFill>
                      </a:endParaRP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tx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t>In scope</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t>Partly in scope 1)</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lumMod val="65000"/>
                              <a:lumOff val="35000"/>
                            </a:schemeClr>
                          </a:solidFill>
                        </a:rPr>
                        <a:t>Not in scope</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lumMod val="65000"/>
                              <a:lumOff val="35000"/>
                            </a:schemeClr>
                          </a:solidFill>
                        </a:rPr>
                        <a:t>Not in scope</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solidFill>
                            <a:schemeClr val="tx1">
                              <a:lumMod val="65000"/>
                              <a:lumOff val="35000"/>
                            </a:schemeClr>
                          </a:solidFill>
                        </a:rPr>
                        <a:t>Not in scope</a:t>
                      </a:r>
                    </a:p>
                  </a:txBody>
                  <a:tcPr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40000"/>
                        <a:lumOff val="60000"/>
                      </a:schemeClr>
                    </a:solidFill>
                  </a:tcPr>
                </a:tc>
              </a:tr>
            </a:tbl>
          </a:graphicData>
        </a:graphic>
      </p:graphicFrame>
      <p:sp>
        <p:nvSpPr>
          <p:cNvPr id="26" name="Tekstvak 25"/>
          <p:cNvSpPr txBox="1"/>
          <p:nvPr/>
        </p:nvSpPr>
        <p:spPr>
          <a:xfrm>
            <a:off x="2550056" y="6021288"/>
            <a:ext cx="3318088" cy="369332"/>
          </a:xfrm>
          <a:prstGeom prst="rect">
            <a:avLst/>
          </a:prstGeom>
          <a:noFill/>
        </p:spPr>
        <p:txBody>
          <a:bodyPr wrap="none" rtlCol="0">
            <a:spAutoFit/>
          </a:bodyPr>
          <a:lstStyle/>
          <a:p>
            <a:r>
              <a:rPr lang="en-GB" dirty="0" smtClean="0"/>
              <a:t>1) Observation of developments</a:t>
            </a:r>
            <a:endParaRPr lang="en-GB" dirty="0"/>
          </a:p>
        </p:txBody>
      </p:sp>
      <p:sp>
        <p:nvSpPr>
          <p:cNvPr id="7" name="Footer Placeholder 6"/>
          <p:cNvSpPr>
            <a:spLocks noGrp="1"/>
          </p:cNvSpPr>
          <p:nvPr>
            <p:ph type="ftr" sz="quarter" idx="11"/>
          </p:nvPr>
        </p:nvSpPr>
        <p:spPr/>
        <p:txBody>
          <a:bodyPr/>
          <a:lstStyle/>
          <a:p>
            <a:r>
              <a:rPr lang="en-GB" dirty="0" smtClean="0">
                <a:solidFill>
                  <a:srgbClr val="0066FF"/>
                </a:solidFill>
                <a:latin typeface="Verdana" pitchFamily="34" charset="0"/>
              </a:rPr>
              <a:t>ITU Arab Regional Office</a:t>
            </a:r>
            <a:endParaRPr lang="en-GB" dirty="0">
              <a:solidFill>
                <a:srgbClr val="0066FF"/>
              </a:solidFill>
              <a:latin typeface="Verdan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2908</TotalTime>
  <Words>1066</Words>
  <Application>Microsoft Office PowerPoint</Application>
  <PresentationFormat>On-screen Show (4:3)</PresentationFormat>
  <Paragraphs>205</Paragraphs>
  <Slides>13</Slides>
  <Notes>2</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Office-thema</vt:lpstr>
      <vt:lpstr>Office Theme</vt:lpstr>
      <vt:lpstr> ITU Regional Workshop on on Efficiency of the Frequency Spectrum Use in the Arab Region  Amman (Jordan), 5 – 7 December 2011 </vt:lpstr>
      <vt:lpstr>PowerPoint Presentation</vt:lpstr>
      <vt:lpstr>Initial outline of the project</vt:lpstr>
      <vt:lpstr>Objective</vt:lpstr>
      <vt:lpstr>Main topics to be addressed</vt:lpstr>
      <vt:lpstr>Main topics to be addressed</vt:lpstr>
      <vt:lpstr>Main topics to be addressed</vt:lpstr>
      <vt:lpstr>Main topics to be addressed</vt:lpstr>
      <vt:lpstr>Scope of the project</vt:lpstr>
      <vt:lpstr>Activities</vt:lpstr>
      <vt:lpstr>Expected results</vt:lpstr>
      <vt:lpstr>PowerPoint Presentation</vt:lpstr>
      <vt:lpstr>Thank you for your attention!  </vt:lpstr>
    </vt:vector>
  </TitlesOfParts>
  <Company>Doeven RadiocommunicationConsultancy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Jan Doeven</dc:creator>
  <cp:lastModifiedBy>rouda</cp:lastModifiedBy>
  <cp:revision>53</cp:revision>
  <dcterms:created xsi:type="dcterms:W3CDTF">2011-11-16T11:05:58Z</dcterms:created>
  <dcterms:modified xsi:type="dcterms:W3CDTF">2011-12-07T07:09:59Z</dcterms:modified>
</cp:coreProperties>
</file>