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28" r:id="rId2"/>
    <p:sldId id="397" r:id="rId3"/>
    <p:sldId id="398" r:id="rId4"/>
    <p:sldId id="353" r:id="rId5"/>
    <p:sldId id="340" r:id="rId6"/>
    <p:sldId id="354" r:id="rId7"/>
    <p:sldId id="396" r:id="rId8"/>
    <p:sldId id="355" r:id="rId9"/>
    <p:sldId id="413" r:id="rId10"/>
    <p:sldId id="357" r:id="rId11"/>
    <p:sldId id="401" r:id="rId12"/>
    <p:sldId id="402" r:id="rId13"/>
    <p:sldId id="403" r:id="rId14"/>
    <p:sldId id="404" r:id="rId15"/>
    <p:sldId id="405" r:id="rId16"/>
    <p:sldId id="406" r:id="rId17"/>
    <p:sldId id="409" r:id="rId18"/>
    <p:sldId id="410" r:id="rId19"/>
    <p:sldId id="411" r:id="rId20"/>
    <p:sldId id="412" r:id="rId21"/>
    <p:sldId id="414" r:id="rId22"/>
    <p:sldId id="415" r:id="rId23"/>
    <p:sldId id="356" r:id="rId24"/>
    <p:sldId id="391" r:id="rId25"/>
    <p:sldId id="392" r:id="rId26"/>
    <p:sldId id="393" r:id="rId27"/>
    <p:sldId id="400" r:id="rId28"/>
    <p:sldId id="399" r:id="rId29"/>
    <p:sldId id="394" r:id="rId30"/>
    <p:sldId id="359" r:id="rId31"/>
    <p:sldId id="395" r:id="rId32"/>
  </p:sldIdLst>
  <p:sldSz cx="9144000" cy="6858000" type="screen4x3"/>
  <p:notesSz cx="6858000" cy="9144000"/>
  <p:embeddedFontLs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Gulim" pitchFamily="34" charset="-127"/>
      <p:regular r:id="rId39"/>
    </p:embeddedFont>
  </p:embeddedFont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66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481" autoAdjust="0"/>
    <p:restoredTop sz="93522" autoAdjust="0"/>
  </p:normalViewPr>
  <p:slideViewPr>
    <p:cSldViewPr>
      <p:cViewPr>
        <p:scale>
          <a:sx n="90" d="100"/>
          <a:sy n="90" d="100"/>
        </p:scale>
        <p:origin x="-972" y="-72"/>
      </p:cViewPr>
      <p:guideLst>
        <p:guide orient="horz" pos="3702"/>
        <p:guide pos="165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7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1E5C26C-732A-4295-A489-3995F7E6A088}" type="datetimeFigureOut">
              <a:rPr lang="en-AU"/>
              <a:pPr>
                <a:defRPr/>
              </a:pPr>
              <a:t>7/12/2011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D9CFEF4-D64B-48A1-9202-570CEA8E181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02531C5-EF8E-4446-9141-52EAC8D8852E}" type="datetimeFigureOut">
              <a:rPr lang="nl-NL"/>
              <a:pPr>
                <a:defRPr/>
              </a:pPr>
              <a:t>7-12-2011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en-GB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D90F25-FA44-40FC-9BC9-DA6DE869B2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xfrm>
            <a:off x="1149350" y="688975"/>
            <a:ext cx="4565650" cy="34242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1813"/>
            <a:ext cx="5026025" cy="4113212"/>
          </a:xfrm>
          <a:noFill/>
        </p:spPr>
        <p:txBody>
          <a:bodyPr wrap="square" lIns="92122" tIns="46061" rIns="92122" bIns="4606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en-US" sz="10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7.12.2011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ITU Regional Workshop , Amman, Jordan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CB9A3-1F7B-4F07-B4E0-6B2C0E37B2C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7.12.2011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ITU Regional Workshop , Amman, Jordan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A0DF3-D7D7-4076-AFD7-1821DBEA3E2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7.12.2011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ITU Regional Workshop , Amman, Jordan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8BC90-2013-44E9-8AC0-32658557B61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7.12.2011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ITU Regional Workshop , Amman, Jordan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F4601-C720-4055-9FFE-157D2A3B39C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7.12.2011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ITU Regional Workshop , Amman, Jordan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225AA-9667-4720-8876-009067E6B68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7.12.2011</a:t>
            </a: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ITU Regional Workshop , Amman, Jordan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23A13-DC02-4A95-A8D6-C6A8E3E005F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7.12.2011</a:t>
            </a:r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ITU Regional Workshop , Amman, Jordan</a:t>
            </a: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5FB2C-E285-43BF-9055-054BB23FFE6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7.12.2011</a:t>
            </a:r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ITU Regional Workshop , Amman, Jordan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5CC9E-04B9-427A-8285-58DD5BD8F42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7.12.2011</a:t>
            </a:r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ITU Regional Workshop , Amman, Jordan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E0BCD-2784-4312-93EE-961984243B1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7.12.2011</a:t>
            </a: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ITU Regional Workshop , Amman, Jordan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59C71-39C3-4BE1-86C3-DE50E8894D8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7.12.2011</a:t>
            </a: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ITU Regional Workshop , Amman, Jordan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92FBD-DA32-4599-BFE7-010EB8990DB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7.12.2011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ITU Regional Workshop , Amman, Jordan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AA9CB5-BBB7-409E-9EA7-7DCDC51B7E6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1031" name="Picture 76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white">
          <a:xfrm>
            <a:off x="6767513" y="0"/>
            <a:ext cx="2376487" cy="9969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push dir="u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tu.int/ITU-D/sis/PwDs/Documents/Making_TV_Accessible-E-BAT.pdf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publ/D-HDB-GUIDELINES.01-2010/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datum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7.12.2011</a:t>
            </a:r>
            <a:endParaRPr lang="nl-NL" smtClean="0"/>
          </a:p>
        </p:txBody>
      </p:sp>
      <p:sp>
        <p:nvSpPr>
          <p:cNvPr id="15362" name="Tijdelijke aanduiding voor voettekst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ITU Regional Workshop , Amman, Jordan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0373D8-EF7E-4E76-9371-A186F9B9C5AE}" type="slidenum">
              <a:rPr lang="nl-NL"/>
              <a:pPr>
                <a:defRPr/>
              </a:pPr>
              <a:t>1</a:t>
            </a:fld>
            <a:endParaRPr lang="nl-NL"/>
          </a:p>
        </p:txBody>
      </p:sp>
      <p:sp>
        <p:nvSpPr>
          <p:cNvPr id="12" name="Tijdelijke aanduiding voor dianumm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35934BB-EB63-4561-B67B-F6868C62F6F9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9" name="Rechte verbindingslijn 8"/>
          <p:cNvCxnSpPr/>
          <p:nvPr/>
        </p:nvCxnSpPr>
        <p:spPr>
          <a:xfrm>
            <a:off x="0" y="1141413"/>
            <a:ext cx="7143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214438"/>
            <a:ext cx="6572250" cy="384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71563" y="2765425"/>
            <a:ext cx="6572250" cy="2327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49663" tIns="24832" rIns="49663" bIns="24832" anchor="ctr">
            <a:spAutoFit/>
          </a:bodyPr>
          <a:lstStyle/>
          <a:p>
            <a:pPr algn="r" defTabSz="496888">
              <a:tabLst>
                <a:tab pos="2981325" algn="r"/>
              </a:tabLst>
              <a:defRPr/>
            </a:pPr>
            <a:r>
              <a:rPr lang="fr-FR" sz="2000" b="1" dirty="0">
                <a:solidFill>
                  <a:schemeClr val="bg1"/>
                </a:solidFill>
                <a:latin typeface="+mn-lt"/>
                <a:cs typeface="+mn-cs"/>
              </a:rPr>
              <a:t>TRANSITION</a:t>
            </a:r>
          </a:p>
          <a:p>
            <a:pPr algn="r" defTabSz="496888">
              <a:tabLst>
                <a:tab pos="2981325" algn="r"/>
              </a:tabLst>
              <a:defRPr/>
            </a:pPr>
            <a:r>
              <a:rPr lang="fr-FR" sz="2000" b="1" dirty="0">
                <a:solidFill>
                  <a:schemeClr val="bg1"/>
                </a:solidFill>
                <a:latin typeface="+mn-lt"/>
                <a:cs typeface="+mn-cs"/>
              </a:rPr>
              <a:t>FROM </a:t>
            </a:r>
            <a:r>
              <a:rPr lang="fr-FR" sz="3200" b="1" dirty="0">
                <a:solidFill>
                  <a:schemeClr val="bg1"/>
                </a:solidFill>
                <a:latin typeface="+mn-lt"/>
                <a:cs typeface="+mn-cs"/>
              </a:rPr>
              <a:t>ANALOGUE </a:t>
            </a:r>
            <a:r>
              <a:rPr lang="fr-FR" sz="2000" b="1" dirty="0">
                <a:solidFill>
                  <a:schemeClr val="bg1"/>
                </a:solidFill>
                <a:latin typeface="+mn-lt"/>
                <a:cs typeface="+mn-cs"/>
              </a:rPr>
              <a:t>TO</a:t>
            </a:r>
          </a:p>
          <a:p>
            <a:pPr algn="r" defTabSz="496888">
              <a:tabLst>
                <a:tab pos="2981325" algn="r"/>
              </a:tabLst>
              <a:defRPr/>
            </a:pPr>
            <a:r>
              <a:rPr lang="fr-FR" sz="3200" b="1" dirty="0">
                <a:solidFill>
                  <a:schemeClr val="bg1"/>
                </a:solidFill>
                <a:latin typeface="+mn-lt"/>
                <a:cs typeface="+mn-cs"/>
              </a:rPr>
              <a:t> DIGITAL </a:t>
            </a:r>
          </a:p>
          <a:p>
            <a:pPr algn="r" defTabSz="496888">
              <a:tabLst>
                <a:tab pos="2981325" algn="r"/>
              </a:tabLst>
              <a:defRPr/>
            </a:pPr>
            <a:r>
              <a:rPr lang="fr-FR" sz="2000" b="1" dirty="0">
                <a:solidFill>
                  <a:schemeClr val="bg1"/>
                </a:solidFill>
                <a:latin typeface="+mn-lt"/>
                <a:cs typeface="+mn-cs"/>
              </a:rPr>
              <a:t>BROADCASTING</a:t>
            </a:r>
          </a:p>
          <a:p>
            <a:pPr algn="r" defTabSz="496888">
              <a:tabLst>
                <a:tab pos="2981325" algn="r"/>
              </a:tabLst>
              <a:defRPr/>
            </a:pPr>
            <a:r>
              <a:rPr lang="fr-FR" sz="4400" b="1" dirty="0">
                <a:solidFill>
                  <a:schemeClr val="bg1"/>
                </a:solidFill>
                <a:latin typeface="+mn-lt"/>
                <a:cs typeface="+mn-cs"/>
              </a:rPr>
              <a:t>BDT </a:t>
            </a:r>
            <a:r>
              <a:rPr lang="fr-FR" sz="4400" b="1" dirty="0" err="1">
                <a:solidFill>
                  <a:schemeClr val="bg1"/>
                </a:solidFill>
                <a:latin typeface="+mn-lt"/>
                <a:cs typeface="+mn-cs"/>
              </a:rPr>
              <a:t>activities</a:t>
            </a:r>
            <a:endParaRPr lang="fr-FR" sz="44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4438" y="5143500"/>
            <a:ext cx="6572250" cy="806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>
                <a:solidFill>
                  <a:srgbClr val="FFFFFF"/>
                </a:solidFill>
                <a:cs typeface="Arial" charset="0"/>
              </a:rPr>
              <a:t>István Bozsóki </a:t>
            </a:r>
          </a:p>
          <a:p>
            <a:pPr algn="ctr">
              <a:defRPr/>
            </a:pPr>
            <a:r>
              <a:rPr lang="en-GB" sz="2400" b="1">
                <a:solidFill>
                  <a:srgbClr val="FFFFFF"/>
                </a:solidFill>
                <a:cs typeface="Arial" charset="0"/>
              </a:rPr>
              <a:t>ITU/BDT/IEE/TND</a:t>
            </a:r>
            <a:endParaRPr lang="en-GB" sz="2000" b="1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jdelijke aanduiding voor datum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7.12.2011</a:t>
            </a:r>
            <a:endParaRPr lang="nl-NL" smtClean="0"/>
          </a:p>
        </p:txBody>
      </p:sp>
      <p:sp>
        <p:nvSpPr>
          <p:cNvPr id="36866" name="Tijdelijke aanduiding voor voettekst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ITU Regional Workshop , Amman, Jordan</a:t>
            </a:r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C06DD-BDE9-4085-9FC1-1F42E51493AC}" type="slidenum">
              <a:rPr lang="nl-NL"/>
              <a:pPr>
                <a:defRPr/>
              </a:pPr>
              <a:t>10</a:t>
            </a:fld>
            <a:endParaRPr lang="nl-NL"/>
          </a:p>
        </p:txBody>
      </p:sp>
      <p:sp>
        <p:nvSpPr>
          <p:cNvPr id="9" name="Tijdelijke aanduiding voor dianumm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1F44E20-42AE-42D0-91C4-E74FB05D35B2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869" name="Titel 1"/>
          <p:cNvSpPr>
            <a:spLocks noGrp="1"/>
          </p:cNvSpPr>
          <p:nvPr>
            <p:ph type="title"/>
          </p:nvPr>
        </p:nvSpPr>
        <p:spPr>
          <a:xfrm>
            <a:off x="250825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sz="3600" i="1" smtClean="0">
                <a:solidFill>
                  <a:schemeClr val="tx2"/>
                </a:solidFill>
              </a:rPr>
              <a:t>Guideline: Phases of the roadmap</a:t>
            </a:r>
          </a:p>
        </p:txBody>
      </p:sp>
      <p:sp>
        <p:nvSpPr>
          <p:cNvPr id="3" name="Tijdelijke aanduiding voor dianummer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F9FF464-3893-4BF9-86D8-DB836210DE01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68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575" y="981075"/>
            <a:ext cx="8861425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Rechte verbindingslijn 6"/>
          <p:cNvCxnSpPr/>
          <p:nvPr/>
        </p:nvCxnSpPr>
        <p:spPr>
          <a:xfrm>
            <a:off x="0" y="981075"/>
            <a:ext cx="71437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jdelijke aanduiding voor datum 3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7.12.2011</a:t>
            </a:r>
            <a:endParaRPr lang="nl-NL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8131" name="Tijdelijke aanduiding voor voettekst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ITU Regional Workshop , Amman, Jordan</a:t>
            </a:r>
          </a:p>
        </p:txBody>
      </p:sp>
      <p:sp>
        <p:nvSpPr>
          <p:cNvPr id="11" name="Tijdelijke aanduiding voor dianumm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B2D35E2-B9C6-436A-A2B9-D1728D005DC9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ijdelijke aanduiding voor dianumm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BA62D27-5DEF-4B08-B0B1-933A8100C593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8134" name="Titel 1"/>
          <p:cNvSpPr>
            <a:spLocks noGrp="1"/>
          </p:cNvSpPr>
          <p:nvPr>
            <p:ph type="title" idx="4294967295"/>
          </p:nvPr>
        </p:nvSpPr>
        <p:spPr>
          <a:xfrm>
            <a:off x="468313" y="115888"/>
            <a:ext cx="8229600" cy="792162"/>
          </a:xfrm>
        </p:spPr>
        <p:txBody>
          <a:bodyPr/>
          <a:lstStyle/>
          <a:p>
            <a:pPr algn="l" eaLnBrk="1" hangingPunct="1"/>
            <a:r>
              <a:rPr lang="en-GB" sz="3600" i="1" smtClean="0">
                <a:solidFill>
                  <a:schemeClr val="tx2"/>
                </a:solidFill>
              </a:rPr>
              <a:t>Policy Decision Process Flow</a:t>
            </a:r>
          </a:p>
        </p:txBody>
      </p:sp>
      <p:sp>
        <p:nvSpPr>
          <p:cNvPr id="5" name="Tijdelijke aanduiding voor dianumm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564C5BE-8D37-4187-B998-BB3446BAD932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0" y="981075"/>
            <a:ext cx="71437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052513"/>
            <a:ext cx="8424863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6" name="Oval 10"/>
          <p:cNvSpPr>
            <a:spLocks noChangeArrowheads="1"/>
          </p:cNvSpPr>
          <p:nvPr/>
        </p:nvSpPr>
        <p:spPr bwMode="auto">
          <a:xfrm>
            <a:off x="2339975" y="1196975"/>
            <a:ext cx="3816350" cy="1800225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jdelijke aanduiding voor datum 3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7.12.2011</a:t>
            </a:r>
            <a:endParaRPr lang="nl-NL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9155" name="Tijdelijke aanduiding voor voettekst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ITU Regional Workshop , Amman, Jordan</a:t>
            </a:r>
          </a:p>
        </p:txBody>
      </p:sp>
      <p:sp>
        <p:nvSpPr>
          <p:cNvPr id="10" name="Tijdelijke aanduiding voor dianumm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27A97E2-4CA4-4563-A535-33A27BA08463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ijdelijke aanduiding voor dianumm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02DD660-078E-4B39-A67A-FC9F3755F17E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9158" name="Titel 1"/>
          <p:cNvSpPr>
            <a:spLocks noGrp="1"/>
          </p:cNvSpPr>
          <p:nvPr>
            <p:ph type="title" idx="4294967295"/>
          </p:nvPr>
        </p:nvSpPr>
        <p:spPr>
          <a:xfrm>
            <a:off x="468313" y="115888"/>
            <a:ext cx="8229600" cy="792162"/>
          </a:xfrm>
        </p:spPr>
        <p:txBody>
          <a:bodyPr/>
          <a:lstStyle/>
          <a:p>
            <a:pPr algn="l" eaLnBrk="1" hangingPunct="1"/>
            <a:r>
              <a:rPr lang="en-GB" sz="3600" i="1" smtClean="0">
                <a:solidFill>
                  <a:schemeClr val="tx2"/>
                </a:solidFill>
              </a:rPr>
              <a:t>Policy Decision Process Flow</a:t>
            </a:r>
          </a:p>
        </p:txBody>
      </p:sp>
      <p:sp>
        <p:nvSpPr>
          <p:cNvPr id="5" name="Tijdelijke aanduiding voor dianumm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7A5CFD8-3D55-46B5-9742-C32ABD760E96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0" y="981075"/>
            <a:ext cx="71437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16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343025"/>
            <a:ext cx="47529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jdelijke aanduiding voor datum 3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7.12.2011</a:t>
            </a:r>
            <a:endParaRPr lang="nl-NL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0179" name="Tijdelijke aanduiding voor voettekst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ITU Regional Workshop , Amman, Jordan</a:t>
            </a:r>
          </a:p>
        </p:txBody>
      </p:sp>
      <p:sp>
        <p:nvSpPr>
          <p:cNvPr id="11" name="Tijdelijke aanduiding voor dianumm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47DAE1C-FB23-4A96-8C7A-E93F9AC2EAD2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ijdelijke aanduiding voor dianumm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C519B51-2CBC-4B88-978A-B79580D88071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0182" name="Titel 1"/>
          <p:cNvSpPr>
            <a:spLocks noGrp="1"/>
          </p:cNvSpPr>
          <p:nvPr>
            <p:ph type="title" idx="4294967295"/>
          </p:nvPr>
        </p:nvSpPr>
        <p:spPr>
          <a:xfrm>
            <a:off x="468313" y="115888"/>
            <a:ext cx="8229600" cy="792162"/>
          </a:xfrm>
        </p:spPr>
        <p:txBody>
          <a:bodyPr/>
          <a:lstStyle/>
          <a:p>
            <a:pPr algn="l" eaLnBrk="1" hangingPunct="1"/>
            <a:r>
              <a:rPr lang="en-GB" sz="3600" i="1" smtClean="0">
                <a:solidFill>
                  <a:schemeClr val="tx2"/>
                </a:solidFill>
              </a:rPr>
              <a:t>Policy Decision Process Flow</a:t>
            </a:r>
          </a:p>
        </p:txBody>
      </p:sp>
      <p:sp>
        <p:nvSpPr>
          <p:cNvPr id="5" name="Tijdelijke aanduiding voor dianumm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8836FDD-4BD4-478D-ACC1-127B28BB7230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0" y="981075"/>
            <a:ext cx="71437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1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052513"/>
            <a:ext cx="8424863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1258888" y="2924175"/>
            <a:ext cx="6121400" cy="151288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0000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jdelijke aanduiding voor datum 3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7.12.2011</a:t>
            </a:r>
            <a:endParaRPr lang="nl-NL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1203" name="Tijdelijke aanduiding voor voettekst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ITU Regional Workshop , Amman, Jordan</a:t>
            </a:r>
          </a:p>
        </p:txBody>
      </p:sp>
      <p:sp>
        <p:nvSpPr>
          <p:cNvPr id="12" name="Tijdelijke aanduiding voor dianumm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17CA617-57EF-4EE0-8538-024650AA50D1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ijdelijke aanduiding voor dianumm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98A7C5E-9834-48CF-8A87-A5C0F7742C03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1206" name="Titel 1"/>
          <p:cNvSpPr>
            <a:spLocks noGrp="1"/>
          </p:cNvSpPr>
          <p:nvPr>
            <p:ph type="title" idx="4294967295"/>
          </p:nvPr>
        </p:nvSpPr>
        <p:spPr>
          <a:xfrm>
            <a:off x="468313" y="115888"/>
            <a:ext cx="8229600" cy="792162"/>
          </a:xfrm>
        </p:spPr>
        <p:txBody>
          <a:bodyPr/>
          <a:lstStyle/>
          <a:p>
            <a:pPr algn="l" eaLnBrk="1" hangingPunct="1"/>
            <a:r>
              <a:rPr lang="en-GB" sz="3600" i="1" smtClean="0">
                <a:solidFill>
                  <a:schemeClr val="tx2"/>
                </a:solidFill>
              </a:rPr>
              <a:t>Policy Decision Process Flow</a:t>
            </a:r>
          </a:p>
        </p:txBody>
      </p:sp>
      <p:sp>
        <p:nvSpPr>
          <p:cNvPr id="5" name="Tijdelijke aanduiding voor dianumm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D2534B1-8C3A-4F70-88C1-401884347F6A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0" y="981075"/>
            <a:ext cx="71437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0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628775"/>
            <a:ext cx="76263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0" name="Text Box 8"/>
          <p:cNvSpPr txBox="1">
            <a:spLocks noChangeArrowheads="1"/>
          </p:cNvSpPr>
          <p:nvPr/>
        </p:nvSpPr>
        <p:spPr bwMode="auto">
          <a:xfrm>
            <a:off x="3492500" y="1125538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Draft policy</a:t>
            </a:r>
          </a:p>
        </p:txBody>
      </p:sp>
      <p:sp>
        <p:nvSpPr>
          <p:cNvPr id="51211" name="Text Box 9"/>
          <p:cNvSpPr txBox="1">
            <a:spLocks noChangeArrowheads="1"/>
          </p:cNvSpPr>
          <p:nvPr/>
        </p:nvSpPr>
        <p:spPr bwMode="auto">
          <a:xfrm>
            <a:off x="4618038" y="1268413"/>
            <a:ext cx="4587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jdelijke aanduiding voor datum 3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7.12.2011</a:t>
            </a:r>
            <a:endParaRPr lang="nl-NL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2227" name="Tijdelijke aanduiding voor voettekst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ITU Regional Workshop , Amman, Jordan</a:t>
            </a:r>
          </a:p>
        </p:txBody>
      </p:sp>
      <p:sp>
        <p:nvSpPr>
          <p:cNvPr id="11" name="Tijdelijke aanduiding voor dianumm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370D866-757F-444D-B75A-8E5D857C7044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ijdelijke aanduiding voor dianumm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7ECFF1C-5D6D-4517-9FF3-A09DDAB3E5D6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230" name="Titel 1"/>
          <p:cNvSpPr>
            <a:spLocks noGrp="1"/>
          </p:cNvSpPr>
          <p:nvPr>
            <p:ph type="title" idx="4294967295"/>
          </p:nvPr>
        </p:nvSpPr>
        <p:spPr>
          <a:xfrm>
            <a:off x="468313" y="115888"/>
            <a:ext cx="8229600" cy="792162"/>
          </a:xfrm>
        </p:spPr>
        <p:txBody>
          <a:bodyPr/>
          <a:lstStyle/>
          <a:p>
            <a:pPr algn="l" eaLnBrk="1" hangingPunct="1"/>
            <a:r>
              <a:rPr lang="en-GB" sz="3600" i="1" smtClean="0">
                <a:solidFill>
                  <a:schemeClr val="tx2"/>
                </a:solidFill>
              </a:rPr>
              <a:t>Policy Decision Process Flow</a:t>
            </a:r>
          </a:p>
        </p:txBody>
      </p:sp>
      <p:sp>
        <p:nvSpPr>
          <p:cNvPr id="5" name="Tijdelijke aanduiding voor dianumm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1AE07EE-2B8D-44A4-B5BB-D97A4B96D6E3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0" y="981075"/>
            <a:ext cx="71437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052513"/>
            <a:ext cx="8424863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AutoShape 7"/>
          <p:cNvSpPr>
            <a:spLocks noChangeArrowheads="1"/>
          </p:cNvSpPr>
          <p:nvPr/>
        </p:nvSpPr>
        <p:spPr bwMode="auto">
          <a:xfrm>
            <a:off x="2843213" y="4581525"/>
            <a:ext cx="4608512" cy="1439863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9525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jdelijke aanduiding voor datum 3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7.12.2011</a:t>
            </a:r>
            <a:endParaRPr lang="nl-NL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3251" name="Tijdelijke aanduiding voor voettekst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ITU Regional Workshop , Amman, Jordan</a:t>
            </a:r>
          </a:p>
        </p:txBody>
      </p:sp>
      <p:sp>
        <p:nvSpPr>
          <p:cNvPr id="11" name="Tijdelijke aanduiding voor dianumm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5B09D83-A6CC-4744-9577-D88BDE2361B1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ijdelijke aanduiding voor dianumm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C0899FA-07AE-4407-BBE5-59F2A527DEC2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3254" name="Titel 1"/>
          <p:cNvSpPr>
            <a:spLocks noGrp="1"/>
          </p:cNvSpPr>
          <p:nvPr>
            <p:ph type="title" idx="4294967295"/>
          </p:nvPr>
        </p:nvSpPr>
        <p:spPr>
          <a:xfrm>
            <a:off x="468313" y="115888"/>
            <a:ext cx="8229600" cy="792162"/>
          </a:xfrm>
        </p:spPr>
        <p:txBody>
          <a:bodyPr/>
          <a:lstStyle/>
          <a:p>
            <a:pPr algn="l" eaLnBrk="1" hangingPunct="1"/>
            <a:r>
              <a:rPr lang="en-GB" sz="3600" i="1" smtClean="0">
                <a:solidFill>
                  <a:schemeClr val="tx2"/>
                </a:solidFill>
              </a:rPr>
              <a:t>Policy Decision Process Flow</a:t>
            </a:r>
          </a:p>
        </p:txBody>
      </p:sp>
      <p:sp>
        <p:nvSpPr>
          <p:cNvPr id="5" name="Tijdelijke aanduiding voor dianumm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82AE28B-AA36-464A-BB4A-B3749A96CACB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0" y="981075"/>
            <a:ext cx="71437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5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989138"/>
            <a:ext cx="80645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8" name="Text Box 8"/>
          <p:cNvSpPr txBox="1">
            <a:spLocks noChangeArrowheads="1"/>
          </p:cNvSpPr>
          <p:nvPr/>
        </p:nvSpPr>
        <p:spPr bwMode="auto">
          <a:xfrm>
            <a:off x="3203575" y="14128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Fund OK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jdelijke aanduiding voor datum 3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7.12.2011</a:t>
            </a:r>
            <a:endParaRPr lang="nl-NL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6323" name="Tijdelijke aanduiding voor voettekst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ITU Regional Workshop , Amman, Jordan</a:t>
            </a:r>
          </a:p>
        </p:txBody>
      </p:sp>
      <p:sp>
        <p:nvSpPr>
          <p:cNvPr id="10" name="Tijdelijke aanduiding voor dianumm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E459F39-A787-42DF-829E-8B07CD9824A3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ijdelijke aanduiding voor dianumm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9A5F02C-2931-4410-8A7A-F997245DF753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6326" name="Titel 1"/>
          <p:cNvSpPr>
            <a:spLocks noGrp="1"/>
          </p:cNvSpPr>
          <p:nvPr>
            <p:ph type="title" idx="4294967295"/>
          </p:nvPr>
        </p:nvSpPr>
        <p:spPr>
          <a:xfrm>
            <a:off x="457200" y="142875"/>
            <a:ext cx="8229600" cy="1071563"/>
          </a:xfrm>
        </p:spPr>
        <p:txBody>
          <a:bodyPr/>
          <a:lstStyle/>
          <a:p>
            <a:pPr algn="l" eaLnBrk="1" hangingPunct="1"/>
            <a:r>
              <a:rPr lang="en-GB" sz="3600" i="1" smtClean="0">
                <a:solidFill>
                  <a:schemeClr val="tx2"/>
                </a:solidFill>
              </a:rPr>
              <a:t>Migration Planning and </a:t>
            </a:r>
            <a:br>
              <a:rPr lang="en-GB" sz="3600" i="1" smtClean="0">
                <a:solidFill>
                  <a:schemeClr val="tx2"/>
                </a:solidFill>
              </a:rPr>
            </a:br>
            <a:r>
              <a:rPr lang="en-GB" sz="3600" i="1" smtClean="0">
                <a:solidFill>
                  <a:schemeClr val="tx2"/>
                </a:solidFill>
              </a:rPr>
              <a:t>Implementation</a:t>
            </a:r>
          </a:p>
        </p:txBody>
      </p:sp>
      <p:sp>
        <p:nvSpPr>
          <p:cNvPr id="5" name="Tijdelijke aanduiding voor dianumm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016C560-800D-4B88-B51C-065C7A5025A7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0" y="1141413"/>
            <a:ext cx="7143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3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341438"/>
            <a:ext cx="8250238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755650" y="1989138"/>
            <a:ext cx="2879725" cy="35274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hlink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jdelijke aanduiding voor datum 3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7.12.2011</a:t>
            </a:r>
            <a:endParaRPr lang="nl-NL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7347" name="Tijdelijke aanduiding voor voettekst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ITU Regional Workshop , Amman, Jordan</a:t>
            </a:r>
          </a:p>
        </p:txBody>
      </p:sp>
      <p:sp>
        <p:nvSpPr>
          <p:cNvPr id="11" name="Tijdelijke aanduiding voor dianumm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9AE52F5-0EE8-4461-8E3B-0C27819AF61C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ijdelijke aanduiding voor dianumm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903F76F-AD84-43DC-8B8C-AAFF1654C010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7350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877050" cy="765175"/>
          </a:xfrm>
        </p:spPr>
        <p:txBody>
          <a:bodyPr/>
          <a:lstStyle/>
          <a:p>
            <a:pPr eaLnBrk="1" hangingPunct="1"/>
            <a:r>
              <a:rPr lang="en-GB" sz="3200" i="1" smtClean="0">
                <a:solidFill>
                  <a:schemeClr val="tx2"/>
                </a:solidFill>
              </a:rPr>
              <a:t>Migration Planning and Implementation</a:t>
            </a:r>
            <a:br>
              <a:rPr lang="en-GB" sz="3200" i="1" smtClean="0">
                <a:solidFill>
                  <a:schemeClr val="tx2"/>
                </a:solidFill>
              </a:rPr>
            </a:br>
            <a:r>
              <a:rPr lang="en-GB" sz="3200" i="1" smtClean="0">
                <a:solidFill>
                  <a:schemeClr val="tx2"/>
                </a:solidFill>
              </a:rPr>
              <a:t>(technical part)</a:t>
            </a:r>
          </a:p>
        </p:txBody>
      </p:sp>
      <p:sp>
        <p:nvSpPr>
          <p:cNvPr id="5" name="Tijdelijke aanduiding voor dianumm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D077D79-0988-476E-8906-9F39F4C157BE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0" y="908050"/>
            <a:ext cx="71437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35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052513"/>
            <a:ext cx="6048375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4" name="Text Box 8"/>
          <p:cNvSpPr txBox="1">
            <a:spLocks noChangeArrowheads="1"/>
          </p:cNvSpPr>
          <p:nvPr/>
        </p:nvSpPr>
        <p:spPr bwMode="auto">
          <a:xfrm>
            <a:off x="7451725" y="1196975"/>
            <a:ext cx="130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Policy and </a:t>
            </a:r>
          </a:p>
          <a:p>
            <a:r>
              <a:rPr lang="en-US"/>
              <a:t>resources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jdelijke aanduiding voor datum 3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7.12.2011</a:t>
            </a:r>
            <a:endParaRPr lang="nl-NL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8371" name="Tijdelijke aanduiding voor voettekst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ITU Regional Workshop , Amman, Jordan</a:t>
            </a:r>
          </a:p>
        </p:txBody>
      </p:sp>
      <p:sp>
        <p:nvSpPr>
          <p:cNvPr id="10" name="Tijdelijke aanduiding voor dianumm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DC091AC-459C-4C68-B768-DAE6D0F267EF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ijdelijke aanduiding voor dianumm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6353E47-FAB2-404E-AD46-3309A0DD8A8B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8374" name="Titel 1"/>
          <p:cNvSpPr>
            <a:spLocks noGrp="1"/>
          </p:cNvSpPr>
          <p:nvPr>
            <p:ph type="title" idx="4294967295"/>
          </p:nvPr>
        </p:nvSpPr>
        <p:spPr>
          <a:xfrm>
            <a:off x="457200" y="142875"/>
            <a:ext cx="8229600" cy="1071563"/>
          </a:xfrm>
        </p:spPr>
        <p:txBody>
          <a:bodyPr/>
          <a:lstStyle/>
          <a:p>
            <a:pPr algn="l" eaLnBrk="1" hangingPunct="1"/>
            <a:r>
              <a:rPr lang="en-GB" sz="3600" i="1" smtClean="0">
                <a:solidFill>
                  <a:schemeClr val="tx2"/>
                </a:solidFill>
              </a:rPr>
              <a:t>Migration Planning and </a:t>
            </a:r>
            <a:br>
              <a:rPr lang="en-GB" sz="3600" i="1" smtClean="0">
                <a:solidFill>
                  <a:schemeClr val="tx2"/>
                </a:solidFill>
              </a:rPr>
            </a:br>
            <a:r>
              <a:rPr lang="en-GB" sz="3600" i="1" smtClean="0">
                <a:solidFill>
                  <a:schemeClr val="tx2"/>
                </a:solidFill>
              </a:rPr>
              <a:t>Implementation</a:t>
            </a:r>
          </a:p>
        </p:txBody>
      </p:sp>
      <p:sp>
        <p:nvSpPr>
          <p:cNvPr id="5" name="Tijdelijke aanduiding voor dianumm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F5951B0-CE66-42FF-A201-8151023C9D70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0" y="1141413"/>
            <a:ext cx="7143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341438"/>
            <a:ext cx="8250238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5292725" y="2276475"/>
            <a:ext cx="3311525" cy="3673475"/>
          </a:xfrm>
          <a:prstGeom prst="rect">
            <a:avLst/>
          </a:prstGeom>
          <a:noFill/>
          <a:ln w="9525">
            <a:solidFill>
              <a:schemeClr val="hlink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jdelijke aanduiding voor datum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7.12.2011</a:t>
            </a:r>
            <a:endParaRPr lang="nl-NL" smtClean="0"/>
          </a:p>
        </p:txBody>
      </p:sp>
      <p:sp>
        <p:nvSpPr>
          <p:cNvPr id="16386" name="Tijdelijke aanduiding voor voettekst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ITU Regional Workshop , Amman, Jordan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27F6C1-2C14-49AD-867E-49C2C43C1DAE}" type="slidenum">
              <a:rPr lang="nl-NL"/>
              <a:pPr>
                <a:defRPr/>
              </a:pPr>
              <a:t>2</a:t>
            </a:fld>
            <a:endParaRPr lang="nl-NL"/>
          </a:p>
        </p:txBody>
      </p:sp>
      <p:sp>
        <p:nvSpPr>
          <p:cNvPr id="8" name="Tijdelijke aanduiding voor dianumm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A30A292-167E-40D3-9742-3EC72065A77B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389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l" eaLnBrk="1" hangingPunct="1"/>
            <a:r>
              <a:rPr lang="en-US" altLang="ko-KR" sz="3600" i="1" smtClean="0">
                <a:ea typeface="Gulim" pitchFamily="34" charset="-127"/>
              </a:rPr>
              <a:t>The challenges of Switchover</a:t>
            </a:r>
            <a:endParaRPr lang="en-GB" sz="3600" i="1" smtClean="0">
              <a:ea typeface="Gulim" pitchFamily="34" charset="-127"/>
            </a:endParaRPr>
          </a:p>
        </p:txBody>
      </p:sp>
      <p:sp>
        <p:nvSpPr>
          <p:cNvPr id="4" name="Tijdelijke aanduiding voor dianumm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80BAC22-73E9-4917-A000-EF1C7FC9264C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nl-NL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0" y="1141413"/>
            <a:ext cx="7143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jdelijke aanduiding voor inhoud 16"/>
          <p:cNvSpPr txBox="1">
            <a:spLocks/>
          </p:cNvSpPr>
          <p:nvPr/>
        </p:nvSpPr>
        <p:spPr>
          <a:xfrm>
            <a:off x="611188" y="1268413"/>
            <a:ext cx="6715125" cy="4897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rIns="36000"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E438A"/>
              </a:buClr>
              <a:buSzPct val="110000"/>
              <a:buFontTx/>
              <a:buChar char="•"/>
              <a:defRPr/>
            </a:pPr>
            <a:r>
              <a:rPr lang="en-US" altLang="ko-KR" sz="2400" b="1">
                <a:ea typeface="Gulim" pitchFamily="34" charset="-127"/>
              </a:rPr>
              <a:t>Legal and Political issues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E438A"/>
              </a:buClr>
              <a:buSzPct val="110000"/>
              <a:buFontTx/>
              <a:buChar char="•"/>
              <a:defRPr/>
            </a:pPr>
            <a:r>
              <a:rPr lang="en-US" altLang="ko-KR" sz="2000">
                <a:ea typeface="Gulim" pitchFamily="34" charset="-127"/>
              </a:rPr>
              <a:t>Program editors, Licensing, number and ownership of Multiplexes, Network Operators, Public TV services, commercial TVs, local TV Standards, Analogue Switch Off (ASO), etc</a:t>
            </a:r>
            <a:endParaRPr lang="en-US" sz="20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ko-KR" sz="2400" b="1">
                <a:ea typeface="Gulim" pitchFamily="34" charset="-127"/>
              </a:rPr>
              <a:t>Technical issues</a:t>
            </a:r>
            <a:endParaRPr lang="en-US" sz="2400">
              <a:latin typeface="Calibri" pitchFamily="34" charset="0"/>
            </a:endParaRP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E438A"/>
              </a:buClr>
              <a:buFontTx/>
              <a:buChar char="•"/>
              <a:defRPr/>
            </a:pPr>
            <a:r>
              <a:rPr lang="en-US" altLang="ko-KR" sz="2000">
                <a:ea typeface="Gulim" pitchFamily="34" charset="-127"/>
              </a:rPr>
              <a:t>Standards, compression system (MPEC2/MPEG4), Spectrum availability, network planning (MFN/SFN), coverage areas, end users equipment (Set-Top Box/ D-TV), etc.</a:t>
            </a:r>
            <a:endParaRPr lang="en-US" sz="20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ko-KR" sz="2400" b="1">
                <a:ea typeface="Gulim" pitchFamily="34" charset="-127"/>
              </a:rPr>
              <a:t>Economical related issues</a:t>
            </a:r>
            <a:endParaRPr lang="en-US" altLang="ko-KR" sz="2400">
              <a:ea typeface="Gulim" pitchFamily="34" charset="-127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ko-KR" sz="2000">
                <a:ea typeface="Gulim" pitchFamily="34" charset="-127"/>
              </a:rPr>
              <a:t>Introduction of new business model, transition costs, subsidizing vulnerable people, etc.</a:t>
            </a:r>
            <a:endParaRPr lang="en-US" sz="20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ko-KR" sz="2400" b="1">
                <a:solidFill>
                  <a:srgbClr val="060606"/>
                </a:solidFill>
                <a:ea typeface="Gulim" pitchFamily="34" charset="-127"/>
              </a:rPr>
              <a:t>Allocation of Digital dividend</a:t>
            </a:r>
            <a:r>
              <a:rPr lang="en-US" altLang="ko-KR">
                <a:ea typeface="Gulim" pitchFamily="34" charset="-127"/>
              </a:rPr>
              <a:t> </a:t>
            </a:r>
            <a:endParaRPr lang="en-US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jdelijke aanduiding voor datum 3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7.12.2011</a:t>
            </a:r>
            <a:endParaRPr lang="nl-NL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9395" name="Tijdelijke aanduiding voor voettekst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ITU Regional Workshop , Amman, Jordan</a:t>
            </a:r>
          </a:p>
        </p:txBody>
      </p:sp>
      <p:sp>
        <p:nvSpPr>
          <p:cNvPr id="11" name="Tijdelijke aanduiding voor dianumm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7132125-07B1-4D01-A41D-CCF9C21EF604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ijdelijke aanduiding voor dianumm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D677269-CF0E-4497-B0F7-F6E6280FB857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Tijdelijke aanduiding voor dianumm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F7D3DD-B33F-420B-A6FB-01E16D91B84B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0" y="908050"/>
            <a:ext cx="67325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40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981075"/>
            <a:ext cx="5903912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1" name="Titel 1"/>
          <p:cNvSpPr>
            <a:spLocks/>
          </p:cNvSpPr>
          <p:nvPr/>
        </p:nvSpPr>
        <p:spPr bwMode="auto">
          <a:xfrm>
            <a:off x="0" y="0"/>
            <a:ext cx="70199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i="1">
                <a:solidFill>
                  <a:schemeClr val="tx2"/>
                </a:solidFill>
                <a:latin typeface="Calibri" pitchFamily="34" charset="0"/>
              </a:rPr>
              <a:t>Migration Planning and Implementation (legislative part)</a:t>
            </a:r>
          </a:p>
        </p:txBody>
      </p:sp>
      <p:sp>
        <p:nvSpPr>
          <p:cNvPr id="59402" name="Text Box 9"/>
          <p:cNvSpPr txBox="1">
            <a:spLocks noChangeArrowheads="1"/>
          </p:cNvSpPr>
          <p:nvPr/>
        </p:nvSpPr>
        <p:spPr bwMode="auto">
          <a:xfrm>
            <a:off x="179388" y="981075"/>
            <a:ext cx="130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Policy and </a:t>
            </a:r>
          </a:p>
          <a:p>
            <a:r>
              <a:rPr lang="en-US"/>
              <a:t>resources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jdelijke aanduiding voor datum 3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7.12.2011</a:t>
            </a:r>
            <a:endParaRPr lang="nl-NL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1443" name="Tijdelijke aanduiding voor voettekst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ITU Regional Workshop , Amman, Jordan</a:t>
            </a:r>
          </a:p>
        </p:txBody>
      </p:sp>
      <p:sp>
        <p:nvSpPr>
          <p:cNvPr id="10" name="Tijdelijke aanduiding voor dianumm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F8EBA61-806E-45C4-B5AE-C1C0398C18EE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ijdelijke aanduiding voor dianumm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84505E6-153E-4D68-8871-89E2B8A4F3E2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1446" name="Titel 1"/>
          <p:cNvSpPr>
            <a:spLocks noGrp="1"/>
          </p:cNvSpPr>
          <p:nvPr>
            <p:ph type="title" idx="4294967295"/>
          </p:nvPr>
        </p:nvSpPr>
        <p:spPr>
          <a:xfrm>
            <a:off x="457200" y="142875"/>
            <a:ext cx="8229600" cy="1071563"/>
          </a:xfrm>
        </p:spPr>
        <p:txBody>
          <a:bodyPr/>
          <a:lstStyle/>
          <a:p>
            <a:pPr algn="l" eaLnBrk="1" hangingPunct="1"/>
            <a:r>
              <a:rPr lang="en-GB" sz="3600" i="1" smtClean="0">
                <a:solidFill>
                  <a:schemeClr val="tx2"/>
                </a:solidFill>
              </a:rPr>
              <a:t>Migration Planning and </a:t>
            </a:r>
            <a:br>
              <a:rPr lang="en-GB" sz="3600" i="1" smtClean="0">
                <a:solidFill>
                  <a:schemeClr val="tx2"/>
                </a:solidFill>
              </a:rPr>
            </a:br>
            <a:r>
              <a:rPr lang="en-GB" sz="3600" i="1" smtClean="0">
                <a:solidFill>
                  <a:schemeClr val="tx2"/>
                </a:solidFill>
              </a:rPr>
              <a:t>Implementation</a:t>
            </a:r>
          </a:p>
        </p:txBody>
      </p:sp>
      <p:sp>
        <p:nvSpPr>
          <p:cNvPr id="5" name="Tijdelijke aanduiding voor dianumm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AB860D5-2B7A-4565-8ACF-B4D7382A93F4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0" y="1141413"/>
            <a:ext cx="7143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341438"/>
            <a:ext cx="8250238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3635375" y="1989138"/>
            <a:ext cx="1512888" cy="4103687"/>
          </a:xfrm>
          <a:prstGeom prst="rect">
            <a:avLst/>
          </a:prstGeom>
          <a:noFill/>
          <a:ln w="9525">
            <a:solidFill>
              <a:schemeClr val="hlink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jdelijke aanduiding voor datum 3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7.12.2011</a:t>
            </a:r>
            <a:endParaRPr lang="nl-NL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2467" name="Tijdelijke aanduiding voor voettekst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ITU Regional Workshop , Amman, Jordan</a:t>
            </a:r>
          </a:p>
        </p:txBody>
      </p:sp>
      <p:sp>
        <p:nvSpPr>
          <p:cNvPr id="12" name="Tijdelijke aanduiding voor dianumm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2DB55BB-E02D-4C24-BA39-0F1CEEB4B5BE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ijdelijke aanduiding voor dianumm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5E1819E-DC4A-4DD6-80D4-57E3853D7079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Tijdelijke aanduiding voor dianumm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41B4324-DF6F-45D4-B35D-B30FC84AD145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0" y="620713"/>
            <a:ext cx="7143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72" name="Titel 1"/>
          <p:cNvSpPr>
            <a:spLocks/>
          </p:cNvSpPr>
          <p:nvPr/>
        </p:nvSpPr>
        <p:spPr bwMode="auto">
          <a:xfrm>
            <a:off x="0" y="0"/>
            <a:ext cx="701992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3200" i="1">
                <a:solidFill>
                  <a:schemeClr val="tx2"/>
                </a:solidFill>
                <a:latin typeface="Calibri" pitchFamily="34" charset="0"/>
              </a:rPr>
              <a:t>Migration Planning and Implementation</a:t>
            </a:r>
          </a:p>
        </p:txBody>
      </p:sp>
      <p:pic>
        <p:nvPicPr>
          <p:cNvPr id="6247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908050"/>
            <a:ext cx="396081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3068638"/>
            <a:ext cx="2376487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5" name="Text Box 13"/>
          <p:cNvSpPr txBox="1">
            <a:spLocks noChangeArrowheads="1"/>
          </p:cNvSpPr>
          <p:nvPr/>
        </p:nvSpPr>
        <p:spPr bwMode="auto">
          <a:xfrm>
            <a:off x="755650" y="42926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Technical</a:t>
            </a:r>
          </a:p>
        </p:txBody>
      </p:sp>
      <p:sp>
        <p:nvSpPr>
          <p:cNvPr id="62476" name="Text Box 14"/>
          <p:cNvSpPr txBox="1">
            <a:spLocks noChangeArrowheads="1"/>
          </p:cNvSpPr>
          <p:nvPr/>
        </p:nvSpPr>
        <p:spPr bwMode="auto">
          <a:xfrm>
            <a:off x="5508625" y="38608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Legislative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jdelijke aanduiding voor datum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7.12.2011</a:t>
            </a:r>
            <a:endParaRPr lang="nl-NL" smtClean="0"/>
          </a:p>
        </p:txBody>
      </p:sp>
      <p:sp>
        <p:nvSpPr>
          <p:cNvPr id="38914" name="Tijdelijke aanduiding voor voettekst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ITU Regional Workshop , Amman, Jordan</a:t>
            </a:r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4C744-98CE-4B16-B0E7-A0D69E80D4EC}" type="slidenum">
              <a:rPr lang="nl-NL"/>
              <a:pPr>
                <a:defRPr/>
              </a:pPr>
              <a:t>23</a:t>
            </a:fld>
            <a:endParaRPr lang="nl-NL"/>
          </a:p>
        </p:txBody>
      </p:sp>
      <p:sp>
        <p:nvSpPr>
          <p:cNvPr id="9" name="Tijdelijke aanduiding voor dianumm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3626A03-9173-4772-9C14-10681914010E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891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z="3600" i="1" smtClean="0">
                <a:solidFill>
                  <a:schemeClr val="tx2"/>
                </a:solidFill>
              </a:rPr>
              <a:t>Guideline: Asia Pacific Revisions</a:t>
            </a:r>
          </a:p>
        </p:txBody>
      </p:sp>
      <p:sp>
        <p:nvSpPr>
          <p:cNvPr id="4" name="Tijdelijke aanduiding voor dianumm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7C00E3C-8F53-4EAA-BB0C-BEE56176ACF8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1141413"/>
            <a:ext cx="7143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inhoud 38"/>
          <p:cNvSpPr txBox="1">
            <a:spLocks/>
          </p:cNvSpPr>
          <p:nvPr/>
        </p:nvSpPr>
        <p:spPr bwMode="auto">
          <a:xfrm>
            <a:off x="2000250" y="1285875"/>
            <a:ext cx="6715125" cy="5022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AU" sz="2000">
                <a:latin typeface="Calibri" pitchFamily="34" charset="0"/>
              </a:rPr>
              <a:t>WTDC 10 assigned priority to assisting developing countries in Asia Pacific on digital migration including archives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AU" sz="20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AU" sz="2000">
                <a:latin typeface="Calibri" pitchFamily="34" charset="0"/>
              </a:rPr>
              <a:t>Guidelines Updated to reflect the different ITU rules and requirements in Region 3 (Asia Pacific)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AU" sz="20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AU" sz="2000">
                <a:latin typeface="Calibri" pitchFamily="34" charset="0"/>
              </a:rPr>
              <a:t>Addition of New Chapter on Archives Migration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AU" sz="20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AU" sz="2000">
                <a:latin typeface="Calibri" pitchFamily="34" charset="0"/>
              </a:rPr>
              <a:t>Survey conducted to identify needs and to select 5 pilot countries with whom to develop migration roadmap models for AP</a:t>
            </a:r>
            <a:endParaRPr lang="en-GB" sz="2000">
              <a:latin typeface="Calibri" pitchFamily="34" charset="0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468313" y="1285875"/>
            <a:ext cx="1366837" cy="502285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GB" sz="2400" dirty="0">
                <a:solidFill>
                  <a:schemeClr val="bg1"/>
                </a:solidFill>
              </a:rPr>
              <a:t>ASIA PACIFIC UPDATE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jdelijke aanduiding voor datum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7.12.2011</a:t>
            </a:r>
            <a:endParaRPr lang="nl-NL" smtClean="0"/>
          </a:p>
        </p:txBody>
      </p:sp>
      <p:sp>
        <p:nvSpPr>
          <p:cNvPr id="39938" name="Tijdelijke aanduiding voor voettekst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ITU Regional Workshop , Amman, Jordan</a:t>
            </a:r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A6A3B-F99A-43DA-9032-88759557F069}" type="slidenum">
              <a:rPr lang="nl-NL"/>
              <a:pPr>
                <a:defRPr/>
              </a:pPr>
              <a:t>24</a:t>
            </a:fld>
            <a:endParaRPr lang="nl-NL"/>
          </a:p>
        </p:txBody>
      </p:sp>
      <p:sp>
        <p:nvSpPr>
          <p:cNvPr id="9" name="Tijdelijke aanduiding voor dianumm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9085EE4-CAD8-4E6B-903A-D65A479BE5E6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994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z="3600" i="1" smtClean="0">
                <a:solidFill>
                  <a:schemeClr val="tx2"/>
                </a:solidFill>
              </a:rPr>
              <a:t>Assistance provided by BDT</a:t>
            </a:r>
            <a:endParaRPr lang="en-GB" sz="3600" smtClean="0"/>
          </a:p>
        </p:txBody>
      </p:sp>
      <p:sp>
        <p:nvSpPr>
          <p:cNvPr id="4" name="Tijdelijke aanduiding voor dianumm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FFDE3A5-C620-42F6-B353-3BC8DA3C00F7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nl-NL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0" y="1141413"/>
            <a:ext cx="7143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hoek 34"/>
          <p:cNvSpPr/>
          <p:nvPr/>
        </p:nvSpPr>
        <p:spPr>
          <a:xfrm>
            <a:off x="490538" y="1196975"/>
            <a:ext cx="6673850" cy="57626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GB" sz="2400" dirty="0">
                <a:solidFill>
                  <a:schemeClr val="bg1"/>
                </a:solidFill>
              </a:rPr>
              <a:t>Africa</a:t>
            </a:r>
          </a:p>
        </p:txBody>
      </p:sp>
      <p:sp>
        <p:nvSpPr>
          <p:cNvPr id="33" name="Tijdelijke aanduiding voor inhoud 16"/>
          <p:cNvSpPr txBox="1">
            <a:spLocks/>
          </p:cNvSpPr>
          <p:nvPr/>
        </p:nvSpPr>
        <p:spPr>
          <a:xfrm>
            <a:off x="468313" y="1844675"/>
            <a:ext cx="6715125" cy="43211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rIns="36000"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>
                <a:latin typeface="Calibri" pitchFamily="34" charset="0"/>
              </a:rPr>
              <a:t>Guidelines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>
                <a:latin typeface="Calibri" pitchFamily="34" charset="0"/>
              </a:rPr>
              <a:t>Three countries selected for implementation of the Guidelines (i.e. preparation of the roadmap)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>
                <a:latin typeface="Calibri" pitchFamily="34" charset="0"/>
              </a:rPr>
              <a:t>Ethiopia, Mali, Angola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>
                <a:latin typeface="Calibri" pitchFamily="34" charset="0"/>
              </a:rPr>
              <a:t>Project managers: Mr. Guejo Jo, Mr. Kikwon Kim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>
                <a:latin typeface="Calibri" pitchFamily="34" charset="0"/>
              </a:rPr>
              <a:t>Additional assistance: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>
                <a:latin typeface="Calibri" pitchFamily="34" charset="0"/>
              </a:rPr>
              <a:t>Zambia (workshop)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>
                <a:latin typeface="Calibri" pitchFamily="34" charset="0"/>
              </a:rPr>
              <a:t>Congo, Uganda, Swaziland, Burkina Faso (assessment)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>
                <a:latin typeface="Calibri" pitchFamily="34" charset="0"/>
              </a:rPr>
              <a:t>Requested: Rwanda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>
                <a:latin typeface="Calibri" pitchFamily="34" charset="0"/>
              </a:rPr>
              <a:t>AUB: Afrovision (planned project)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jdelijke aanduiding voor datum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7.12.2011</a:t>
            </a:r>
            <a:endParaRPr lang="nl-NL" smtClean="0"/>
          </a:p>
        </p:txBody>
      </p:sp>
      <p:sp>
        <p:nvSpPr>
          <p:cNvPr id="40962" name="Tijdelijke aanduiding voor voettekst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ITU Regional Workshop , Amman, Jordan</a:t>
            </a:r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FF013-C4DC-4076-BA3F-1F3AC56AE18C}" type="slidenum">
              <a:rPr lang="nl-NL"/>
              <a:pPr>
                <a:defRPr/>
              </a:pPr>
              <a:t>25</a:t>
            </a:fld>
            <a:endParaRPr lang="nl-NL"/>
          </a:p>
        </p:txBody>
      </p:sp>
      <p:sp>
        <p:nvSpPr>
          <p:cNvPr id="9" name="Tijdelijke aanduiding voor dianumm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E7A0EE6-3BA9-44AB-8803-D0A833E23CF6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96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z="3600" i="1" smtClean="0">
                <a:solidFill>
                  <a:schemeClr val="tx2"/>
                </a:solidFill>
              </a:rPr>
              <a:t>Assistance provided by BDT</a:t>
            </a:r>
            <a:endParaRPr lang="en-GB" sz="3600" smtClean="0"/>
          </a:p>
        </p:txBody>
      </p:sp>
      <p:sp>
        <p:nvSpPr>
          <p:cNvPr id="4" name="Tijdelijke aanduiding voor dianumm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F9EFE18-8009-4CDE-B919-459C9AB5220F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nl-NL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0" y="1141413"/>
            <a:ext cx="7143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hoek 34"/>
          <p:cNvSpPr/>
          <p:nvPr/>
        </p:nvSpPr>
        <p:spPr>
          <a:xfrm>
            <a:off x="468313" y="1125538"/>
            <a:ext cx="6983412" cy="57626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GB" sz="2400" dirty="0">
                <a:solidFill>
                  <a:schemeClr val="bg1"/>
                </a:solidFill>
              </a:rPr>
              <a:t>Asia Pacific</a:t>
            </a:r>
          </a:p>
        </p:txBody>
      </p:sp>
      <p:sp>
        <p:nvSpPr>
          <p:cNvPr id="33" name="Tijdelijke aanduiding voor inhoud 16"/>
          <p:cNvSpPr txBox="1">
            <a:spLocks/>
          </p:cNvSpPr>
          <p:nvPr/>
        </p:nvSpPr>
        <p:spPr>
          <a:xfrm>
            <a:off x="468313" y="1773238"/>
            <a:ext cx="6983412" cy="4608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rIns="36000"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>
                <a:latin typeface="Calibri" pitchFamily="34" charset="0"/>
              </a:rPr>
              <a:t>Guideline extension for Asia Pacific will be published soon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>
                <a:latin typeface="Calibri" pitchFamily="34" charset="0"/>
              </a:rPr>
              <a:t>Guideline for migrating archives will be published soon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>
                <a:latin typeface="Calibri" pitchFamily="34" charset="0"/>
              </a:rPr>
              <a:t>Five countries selected for implementation of the Guidelines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>
                <a:latin typeface="Calibri" pitchFamily="34" charset="0"/>
              </a:rPr>
              <a:t>Mongolia , Cambodia, Tonga, Sri Lanka, Nepal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>
                <a:latin typeface="Calibri" pitchFamily="34" charset="0"/>
              </a:rPr>
              <a:t>Cooperation with ABU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>
                <a:latin typeface="Calibri" pitchFamily="34" charset="0"/>
              </a:rPr>
              <a:t>Additional assistance: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>
                <a:latin typeface="Calibri" pitchFamily="34" charset="0"/>
              </a:rPr>
              <a:t>Bhutan (assessment)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>
                <a:latin typeface="Calibri" pitchFamily="34" charset="0"/>
              </a:rPr>
              <a:t>Co-organizing  workshops, seminars with ABU and AIBD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>
                <a:latin typeface="Calibri" pitchFamily="34" charset="0"/>
              </a:rPr>
              <a:t>Thailand (training – postponed to March 2012)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>
                <a:latin typeface="Calibri" pitchFamily="34" charset="0"/>
              </a:rPr>
              <a:t>Workshop in Vietnam in May 2011 (BR and BDT cooperation)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>
                <a:latin typeface="Calibri" pitchFamily="34" charset="0"/>
              </a:rPr>
              <a:t>Cooperation agreement among ITU-ABU-AIBD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>
                <a:latin typeface="Calibri" pitchFamily="34" charset="0"/>
              </a:rPr>
              <a:t>Conversion of analogue archives to digital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jdelijke aanduiding voor datum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7.12.2011</a:t>
            </a:r>
            <a:endParaRPr lang="nl-NL" smtClean="0"/>
          </a:p>
        </p:txBody>
      </p:sp>
      <p:sp>
        <p:nvSpPr>
          <p:cNvPr id="41986" name="Tijdelijke aanduiding voor voettekst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ITU Regional Workshop , Amman, Jordan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3FF7B-2A7E-41FF-B691-3D48020E50D3}" type="slidenum">
              <a:rPr lang="nl-NL"/>
              <a:pPr>
                <a:defRPr/>
              </a:pPr>
              <a:t>26</a:t>
            </a:fld>
            <a:endParaRPr lang="nl-NL"/>
          </a:p>
        </p:txBody>
      </p:sp>
      <p:sp>
        <p:nvSpPr>
          <p:cNvPr id="11" name="Tijdelijke aanduiding voor dianumm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64DBB3D-3DCD-49FB-BE3E-544FB65CC046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98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z="3600" i="1" smtClean="0">
                <a:solidFill>
                  <a:schemeClr val="tx2"/>
                </a:solidFill>
              </a:rPr>
              <a:t>Assistance provided by BDT</a:t>
            </a:r>
            <a:endParaRPr lang="en-GB" sz="3600" smtClean="0"/>
          </a:p>
        </p:txBody>
      </p:sp>
      <p:sp>
        <p:nvSpPr>
          <p:cNvPr id="4" name="Tijdelijke aanduiding voor dianumm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0216438-A137-4380-9D4A-0CEB6A5C9133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nl-NL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0" y="1141413"/>
            <a:ext cx="7143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jdelijke aanduiding voor inhoud 16"/>
          <p:cNvSpPr txBox="1">
            <a:spLocks/>
          </p:cNvSpPr>
          <p:nvPr/>
        </p:nvSpPr>
        <p:spPr>
          <a:xfrm>
            <a:off x="468313" y="1844675"/>
            <a:ext cx="7775575" cy="40338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rIns="36000"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>
                <a:latin typeface="Calibri" pitchFamily="34" charset="0"/>
              </a:rPr>
              <a:t>Assistance: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>
                <a:latin typeface="Calibri" pitchFamily="34" charset="0"/>
              </a:rPr>
              <a:t>Coordination </a:t>
            </a:r>
            <a:r>
              <a:rPr lang="en-US"/>
              <a:t>of terrestrial digital TV broadcasting in the border area of Kyrgyz Republic, Tajikistan Republic and Uzbekistan Republic: </a:t>
            </a:r>
          </a:p>
          <a:p>
            <a:pPr marL="1339850" lvl="3">
              <a:defRPr/>
            </a:pPr>
            <a:r>
              <a:rPr lang="en-US"/>
              <a:t>solution of the frequency allotments coordination problems in the border areas during  the implementation of digital television in the above mentioned countries</a:t>
            </a:r>
            <a:endParaRPr lang="en-US" sz="2000">
              <a:latin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>
                <a:latin typeface="Calibri" pitchFamily="34" charset="0"/>
              </a:rPr>
              <a:t>Georgia (assessment)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>
                <a:latin typeface="Calibri" pitchFamily="34" charset="0"/>
              </a:rPr>
              <a:t>Organizing  workshops, seminars in the region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>
                <a:latin typeface="Calibri" pitchFamily="34" charset="0"/>
              </a:rPr>
              <a:t>Project in Kyrgyzstan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/>
              <a:t>Interactive Multimedia Digital Broadcasting (IMDB) Networks in  the Kyrgyz Republic (area with mountainous terrain)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35" name="Rechthoek 34"/>
          <p:cNvSpPr/>
          <p:nvPr/>
        </p:nvSpPr>
        <p:spPr>
          <a:xfrm>
            <a:off x="490538" y="1196975"/>
            <a:ext cx="7681912" cy="57626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GB" sz="2400" dirty="0">
                <a:solidFill>
                  <a:schemeClr val="bg1"/>
                </a:solidFill>
              </a:rPr>
              <a:t>CIS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jdelijke aanduiding voor datum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7.12.2011</a:t>
            </a:r>
            <a:endParaRPr lang="nl-NL" smtClean="0"/>
          </a:p>
        </p:txBody>
      </p:sp>
      <p:sp>
        <p:nvSpPr>
          <p:cNvPr id="43010" name="Tijdelijke aanduiding voor voettekst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ITU Regional Workshop , Amman, Jordan</a:t>
            </a:r>
          </a:p>
        </p:txBody>
      </p:sp>
      <p:sp>
        <p:nvSpPr>
          <p:cNvPr id="1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AC573-609E-49B4-AAE5-C9DCE59464E0}" type="slidenum">
              <a:rPr lang="nl-NL"/>
              <a:pPr>
                <a:defRPr/>
              </a:pPr>
              <a:t>27</a:t>
            </a:fld>
            <a:endParaRPr lang="nl-NL"/>
          </a:p>
        </p:txBody>
      </p:sp>
      <p:sp>
        <p:nvSpPr>
          <p:cNvPr id="14" name="Tijdelijke aanduiding voor dianumm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3ADA6F6-F247-4764-9D3D-1E5F22767657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3013" name="Tijdelijke aanduiding voor datum 3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1" name="Tijdelijke aanduiding voor dianumm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D08BE8E-DFF6-4459-BA16-167B086F731A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3015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GB" sz="3600" i="1" smtClean="0">
                <a:solidFill>
                  <a:schemeClr val="tx2"/>
                </a:solidFill>
              </a:rPr>
              <a:t>Assistance provided by BDT</a:t>
            </a:r>
            <a:endParaRPr lang="en-GB" sz="3600" smtClean="0"/>
          </a:p>
        </p:txBody>
      </p:sp>
      <p:sp>
        <p:nvSpPr>
          <p:cNvPr id="4" name="Tijdelijke aanduiding voor dianumm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E7657F-AE20-4B89-AB1E-43AF06D6C38B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nl-NL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0" y="1141413"/>
            <a:ext cx="7143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jdelijke aanduiding voor inhoud 16"/>
          <p:cNvSpPr txBox="1">
            <a:spLocks/>
          </p:cNvSpPr>
          <p:nvPr/>
        </p:nvSpPr>
        <p:spPr>
          <a:xfrm>
            <a:off x="468313" y="1773238"/>
            <a:ext cx="6715125" cy="2232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rIns="36000"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>
                <a:latin typeface="Calibri" pitchFamily="34" charset="0"/>
              </a:rPr>
              <a:t>PP Resolution 126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>
                <a:latin typeface="Calibri" pitchFamily="34" charset="0"/>
              </a:rPr>
              <a:t>Assisting Serbia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>
                <a:latin typeface="Calibri" pitchFamily="34" charset="0"/>
              </a:rPr>
              <a:t>Ministerial Roundtable in Belgrade, Serbia, 2009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>
                <a:latin typeface="Calibri" pitchFamily="34" charset="0"/>
              </a:rPr>
              <a:t>Regulatory Roundtable in Györ, Hungary, 2011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>
                <a:latin typeface="Calibri" pitchFamily="34" charset="0"/>
              </a:rPr>
              <a:t>Workshops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>
                <a:latin typeface="Calibri" pitchFamily="34" charset="0"/>
              </a:rPr>
              <a:t>Web portal (Romania)</a:t>
            </a:r>
          </a:p>
        </p:txBody>
      </p:sp>
      <p:sp>
        <p:nvSpPr>
          <p:cNvPr id="35" name="Rechthoek 34"/>
          <p:cNvSpPr/>
          <p:nvPr/>
        </p:nvSpPr>
        <p:spPr>
          <a:xfrm>
            <a:off x="490538" y="1196975"/>
            <a:ext cx="6673850" cy="57626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GB" sz="2400">
                <a:solidFill>
                  <a:schemeClr val="bg1"/>
                </a:solidFill>
                <a:cs typeface="Arial" charset="0"/>
              </a:rPr>
              <a:t>EUR</a:t>
            </a:r>
          </a:p>
        </p:txBody>
      </p:sp>
      <p:sp>
        <p:nvSpPr>
          <p:cNvPr id="2" name="Rechthoek 34"/>
          <p:cNvSpPr/>
          <p:nvPr/>
        </p:nvSpPr>
        <p:spPr>
          <a:xfrm>
            <a:off x="468313" y="4076700"/>
            <a:ext cx="6696075" cy="57626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GB" sz="2400">
                <a:solidFill>
                  <a:schemeClr val="bg1"/>
                </a:solidFill>
                <a:cs typeface="Arial" charset="0"/>
              </a:rPr>
              <a:t>Americas</a:t>
            </a:r>
          </a:p>
        </p:txBody>
      </p:sp>
      <p:sp>
        <p:nvSpPr>
          <p:cNvPr id="8" name="Tijdelijke aanduiding voor inhoud 16"/>
          <p:cNvSpPr txBox="1">
            <a:spLocks/>
          </p:cNvSpPr>
          <p:nvPr/>
        </p:nvSpPr>
        <p:spPr>
          <a:xfrm>
            <a:off x="468313" y="4724400"/>
            <a:ext cx="6696075" cy="1512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rIns="36000"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>
                <a:latin typeface="Calibri" pitchFamily="34" charset="0"/>
              </a:rPr>
              <a:t>Suriname: workshop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>
                <a:latin typeface="Calibri" pitchFamily="34" charset="0"/>
              </a:rPr>
              <a:t>Participation at the CBU General Assembly (2010)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>
                <a:latin typeface="Calibri" pitchFamily="34" charset="0"/>
              </a:rPr>
              <a:t>CoE workshops (Jamaica, Trinidad and Tobago, 2010 Dec)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>
                <a:latin typeface="Calibri" pitchFamily="34" charset="0"/>
              </a:rPr>
              <a:t>CBU-ITU workshop in Barbados (2011 August)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jdelijke aanduiding voor datum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7.12.2011</a:t>
            </a:r>
            <a:endParaRPr lang="nl-NL" smtClean="0"/>
          </a:p>
        </p:txBody>
      </p:sp>
      <p:sp>
        <p:nvSpPr>
          <p:cNvPr id="44034" name="Tijdelijke aanduiding voor voettekst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ITU Regional Workshop , Amman, Jordan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997BA7-B163-422F-94EA-2B15C883C4E2}" type="slidenum">
              <a:rPr lang="nl-NL"/>
              <a:pPr>
                <a:defRPr/>
              </a:pPr>
              <a:t>28</a:t>
            </a:fld>
            <a:endParaRPr lang="nl-NL"/>
          </a:p>
        </p:txBody>
      </p:sp>
      <p:sp>
        <p:nvSpPr>
          <p:cNvPr id="44036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GB" sz="3600" i="1" smtClean="0">
                <a:solidFill>
                  <a:schemeClr val="tx2"/>
                </a:solidFill>
              </a:rPr>
              <a:t>Accessibility</a:t>
            </a:r>
            <a:endParaRPr lang="en-GB" sz="3600" smtClean="0"/>
          </a:p>
        </p:txBody>
      </p:sp>
      <p:sp>
        <p:nvSpPr>
          <p:cNvPr id="4" name="Tijdelijke aanduiding voor dianumm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1D74A42-13A4-4E93-9DCD-1D0956BB8CA8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nl-NL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0" y="1141413"/>
            <a:ext cx="7143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jdelijke aanduiding voor inhoud 16"/>
          <p:cNvSpPr txBox="1">
            <a:spLocks/>
          </p:cNvSpPr>
          <p:nvPr/>
        </p:nvSpPr>
        <p:spPr>
          <a:xfrm>
            <a:off x="468313" y="1412875"/>
            <a:ext cx="8064500" cy="3095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rIns="36000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dirty="0">
                <a:latin typeface="+mn-lt"/>
                <a:cs typeface="+mn-cs"/>
              </a:rPr>
              <a:t>Report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b="1" dirty="0">
                <a:latin typeface="Arial" pitchFamily="34" charset="0"/>
                <a:cs typeface="+mn-cs"/>
              </a:rPr>
              <a:t>Making Television Accessible</a:t>
            </a:r>
          </a:p>
          <a:p>
            <a:pPr marL="800100" lvl="1" indent="-342900">
              <a:spcBef>
                <a:spcPct val="20000"/>
              </a:spcBef>
              <a:defRPr/>
            </a:pPr>
            <a:endParaRPr lang="en-GB" sz="2000" b="1" dirty="0">
              <a:latin typeface="Arial" pitchFamily="34" charset="0"/>
              <a:cs typeface="+mn-cs"/>
            </a:endParaRP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sz="2000" u="sng" dirty="0">
                <a:latin typeface="Arial" pitchFamily="34" charset="0"/>
                <a:cs typeface="+mn-cs"/>
                <a:hlinkClick r:id="rId2"/>
              </a:rPr>
              <a:t>http://www.itu.int/ITU-D/sis/PwDs/Documents/Making_TV_Accessible-E-BAT.pdf</a:t>
            </a:r>
            <a:endParaRPr lang="en-US" sz="2000" dirty="0">
              <a:latin typeface="Arial" pitchFamily="34" charset="0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jdelijke aanduiding voor datum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7.12.2011</a:t>
            </a:r>
            <a:endParaRPr lang="nl-NL" smtClean="0"/>
          </a:p>
        </p:txBody>
      </p:sp>
      <p:sp>
        <p:nvSpPr>
          <p:cNvPr id="45058" name="Tijdelijke aanduiding voor voettekst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ITU Regional Workshop , Amman, Jordan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D5C20-8912-4904-B2ED-03893392467A}" type="slidenum">
              <a:rPr lang="nl-NL"/>
              <a:pPr>
                <a:defRPr/>
              </a:pPr>
              <a:t>29</a:t>
            </a:fld>
            <a:endParaRPr lang="nl-NL"/>
          </a:p>
        </p:txBody>
      </p:sp>
      <p:sp>
        <p:nvSpPr>
          <p:cNvPr id="8" name="Tijdelijke aanduiding voor dianumm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75018C8-323C-4362-B95B-F9A460D502E8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506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z="3600" i="1" smtClean="0">
                <a:solidFill>
                  <a:schemeClr val="tx2"/>
                </a:solidFill>
              </a:rPr>
              <a:t>Regional initiatives</a:t>
            </a:r>
            <a:endParaRPr lang="en-GB" sz="3600" smtClean="0"/>
          </a:p>
        </p:txBody>
      </p:sp>
      <p:sp>
        <p:nvSpPr>
          <p:cNvPr id="4" name="Tijdelijke aanduiding voor dianumm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CBDC2FF-5FBB-4181-BE2C-AF2AD7473BAF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nl-NL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0" y="1141413"/>
            <a:ext cx="7143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jdelijke aanduiding voor inhoud 16"/>
          <p:cNvSpPr txBox="1">
            <a:spLocks/>
          </p:cNvSpPr>
          <p:nvPr/>
        </p:nvSpPr>
        <p:spPr>
          <a:xfrm>
            <a:off x="468313" y="1557338"/>
            <a:ext cx="6715125" cy="3095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rIns="36000"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>
                <a:latin typeface="Calibri" pitchFamily="34" charset="0"/>
              </a:rPr>
              <a:t>In all the regions Digital broadcasting and transition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>
                <a:latin typeface="Calibri" pitchFamily="34" charset="0"/>
              </a:rPr>
              <a:t>Africa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>
                <a:latin typeface="Calibri" pitchFamily="34" charset="0"/>
              </a:rPr>
              <a:t>Asia Pacific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b="1" i="1">
                <a:latin typeface="Calibri" pitchFamily="34" charset="0"/>
              </a:rPr>
              <a:t>Arab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>
                <a:latin typeface="Calibri" pitchFamily="34" charset="0"/>
              </a:rPr>
              <a:t>Americas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>
                <a:latin typeface="Calibri" pitchFamily="34" charset="0"/>
              </a:rPr>
              <a:t>Europe (Central and Eastern Europe)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>
                <a:latin typeface="Calibri" pitchFamily="34" charset="0"/>
              </a:rPr>
              <a:t>CIS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jdelijke aanduiding voor datum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7.12.2011</a:t>
            </a:r>
            <a:endParaRPr lang="nl-NL" smtClean="0"/>
          </a:p>
        </p:txBody>
      </p:sp>
      <p:sp>
        <p:nvSpPr>
          <p:cNvPr id="17410" name="Tijdelijke aanduiding voor voettekst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ITU Regional Workshop , Amman, Jordan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E8D3D-2444-4B0E-8A52-4A43D3D3BA1E}" type="slidenum">
              <a:rPr lang="nl-NL"/>
              <a:pPr>
                <a:defRPr/>
              </a:pPr>
              <a:t>3</a:t>
            </a:fld>
            <a:endParaRPr lang="nl-NL"/>
          </a:p>
        </p:txBody>
      </p:sp>
      <p:sp>
        <p:nvSpPr>
          <p:cNvPr id="8" name="Tijdelijke aanduiding voor dianumm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3783B35-21E5-486F-98FA-C8051D86E346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413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6130925" cy="850900"/>
          </a:xfrm>
        </p:spPr>
        <p:txBody>
          <a:bodyPr/>
          <a:lstStyle/>
          <a:p>
            <a:pPr algn="l" eaLnBrk="1" hangingPunct="1"/>
            <a:r>
              <a:rPr lang="en-US" altLang="ko-KR" sz="3600" i="1" smtClean="0">
                <a:ea typeface="Gulim" pitchFamily="34" charset="-127"/>
              </a:rPr>
              <a:t>ITU Activities for the Transition</a:t>
            </a:r>
            <a:endParaRPr lang="en-GB" sz="3600" i="1" smtClean="0">
              <a:ea typeface="Gulim" pitchFamily="34" charset="-127"/>
            </a:endParaRPr>
          </a:p>
        </p:txBody>
      </p:sp>
      <p:sp>
        <p:nvSpPr>
          <p:cNvPr id="4" name="Tijdelijke aanduiding voor dianumm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E4CE229-EF34-4D2A-892A-762D2921A657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nl-NL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0" y="1141413"/>
            <a:ext cx="7143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jdelijke aanduiding voor inhoud 16"/>
          <p:cNvSpPr txBox="1">
            <a:spLocks/>
          </p:cNvSpPr>
          <p:nvPr/>
        </p:nvSpPr>
        <p:spPr>
          <a:xfrm>
            <a:off x="323850" y="1125538"/>
            <a:ext cx="7993063" cy="5111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rIns="36000"/>
          <a:lstStyle/>
          <a:p>
            <a:pPr marL="342900" indent="-342900" eaLnBrk="0" hangingPunct="0">
              <a:lnSpc>
                <a:spcPct val="85000"/>
              </a:lnSpc>
              <a:spcBef>
                <a:spcPct val="1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r>
              <a:rPr lang="en-US" altLang="ko-KR" sz="2000" b="1" dirty="0">
                <a:ea typeface="Gulim" pitchFamily="34" charset="-127"/>
              </a:rPr>
              <a:t>Regional </a:t>
            </a:r>
            <a:r>
              <a:rPr lang="en-US" altLang="ko-KR" sz="2000" b="1" dirty="0" err="1">
                <a:ea typeface="Gulim" pitchFamily="34" charset="-127"/>
              </a:rPr>
              <a:t>Radiocommunication</a:t>
            </a:r>
            <a:r>
              <a:rPr lang="en-US" altLang="ko-KR" sz="2000" b="1" dirty="0">
                <a:ea typeface="Gulim" pitchFamily="34" charset="-127"/>
              </a:rPr>
              <a:t> Conference 2006</a:t>
            </a:r>
            <a:r>
              <a:rPr lang="en-US" altLang="ko-KR" sz="2000" dirty="0">
                <a:ea typeface="Gulim" pitchFamily="34" charset="-127"/>
              </a:rPr>
              <a:t>  </a:t>
            </a:r>
            <a:r>
              <a:rPr lang="en-US" altLang="ko-KR" sz="2000" b="1" dirty="0">
                <a:ea typeface="Gulim" pitchFamily="34" charset="-127"/>
              </a:rPr>
              <a:t>(RRC-06)</a:t>
            </a:r>
          </a:p>
          <a:p>
            <a:pPr marL="800100" lvl="1" indent="-342900" eaLnBrk="0" hangingPunct="0">
              <a:lnSpc>
                <a:spcPct val="85000"/>
              </a:lnSpc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Ø"/>
              <a:defRPr/>
            </a:pPr>
            <a:r>
              <a:rPr lang="en-US" altLang="ko-KR" sz="2000" dirty="0">
                <a:ea typeface="Gulim" pitchFamily="34" charset="-127"/>
              </a:rPr>
              <a:t>Frequency plan for the digital terrestrial broadcasting</a:t>
            </a:r>
          </a:p>
          <a:p>
            <a:pPr marL="800100" lvl="1" indent="-342900" eaLnBrk="0" hangingPunct="0">
              <a:lnSpc>
                <a:spcPct val="85000"/>
              </a:lnSpc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Ø"/>
              <a:defRPr/>
            </a:pPr>
            <a:r>
              <a:rPr lang="en-US" altLang="ko-KR" sz="2000" dirty="0">
                <a:ea typeface="Gulim" pitchFamily="34" charset="-127"/>
              </a:rPr>
              <a:t>Deadline to switch over for region 1 countries: 17 June 2015 (some countries and bands 2020)</a:t>
            </a:r>
          </a:p>
          <a:p>
            <a:pPr marL="342900" indent="-342900" eaLnBrk="0" hangingPunct="0">
              <a:lnSpc>
                <a:spcPct val="85000"/>
              </a:lnSpc>
              <a:spcBef>
                <a:spcPct val="5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r>
              <a:rPr lang="en-US" altLang="ko-KR" sz="2000" b="1" dirty="0">
                <a:ea typeface="Gulim" pitchFamily="34" charset="-127"/>
              </a:rPr>
              <a:t>Software Packages for spectrum management</a:t>
            </a:r>
          </a:p>
          <a:p>
            <a:pPr marL="800100" lvl="1" indent="-342900" eaLnBrk="0" hangingPunct="0">
              <a:lnSpc>
                <a:spcPct val="85000"/>
              </a:lnSpc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Ø"/>
              <a:defRPr/>
            </a:pPr>
            <a:r>
              <a:rPr lang="en-US" altLang="ko-KR" sz="2000" dirty="0">
                <a:ea typeface="Gulim" pitchFamily="34" charset="-127"/>
              </a:rPr>
              <a:t>Compatibility analysis in the GE 06 Frequency bands </a:t>
            </a:r>
          </a:p>
          <a:p>
            <a:pPr marL="800100" lvl="1" indent="-342900" eaLnBrk="0" hangingPunct="0">
              <a:lnSpc>
                <a:spcPct val="85000"/>
              </a:lnSpc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Ø"/>
              <a:defRPr/>
            </a:pPr>
            <a:r>
              <a:rPr lang="en-US" altLang="ko-KR" sz="2000" dirty="0">
                <a:ea typeface="Gulim" pitchFamily="34" charset="-127"/>
              </a:rPr>
              <a:t>Spectrum Management Systems for Developing Countries (SMS4DC)</a:t>
            </a:r>
          </a:p>
          <a:p>
            <a:pPr marL="342900" indent="-342900" eaLnBrk="0" hangingPunct="0">
              <a:lnSpc>
                <a:spcPct val="85000"/>
              </a:lnSpc>
              <a:spcBef>
                <a:spcPct val="5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r>
              <a:rPr lang="en-US" altLang="ko-KR" sz="2000" b="1" dirty="0">
                <a:ea typeface="Gulim" pitchFamily="34" charset="-127"/>
              </a:rPr>
              <a:t>Recommendations, Reports and Handbooks on digital broadcasting technologies</a:t>
            </a:r>
          </a:p>
          <a:p>
            <a:pPr marL="342900" indent="-342900" eaLnBrk="0" hangingPunct="0">
              <a:lnSpc>
                <a:spcPct val="85000"/>
              </a:lnSpc>
              <a:spcBef>
                <a:spcPct val="5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r>
              <a:rPr lang="en-US" altLang="ko-KR" sz="2000" b="1" dirty="0">
                <a:ea typeface="Gulim" pitchFamily="34" charset="-127"/>
              </a:rPr>
              <a:t>ITU-D Question 11-3/2</a:t>
            </a:r>
          </a:p>
          <a:p>
            <a:pPr marL="342900" indent="-342900" eaLnBrk="0" hangingPunct="0">
              <a:lnSpc>
                <a:spcPct val="85000"/>
              </a:lnSpc>
              <a:spcBef>
                <a:spcPct val="5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r>
              <a:rPr lang="en-US" altLang="ko-KR" sz="2000" b="1" dirty="0">
                <a:ea typeface="Gulim" pitchFamily="34" charset="-127"/>
              </a:rPr>
              <a:t>Workshops, trainings</a:t>
            </a:r>
          </a:p>
          <a:p>
            <a:pPr marL="342900" indent="-342900" eaLnBrk="0" hangingPunct="0">
              <a:lnSpc>
                <a:spcPct val="85000"/>
              </a:lnSpc>
              <a:spcBef>
                <a:spcPct val="5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b="1" dirty="0">
                <a:ea typeface="Gulim" pitchFamily="34" charset="-127"/>
              </a:rPr>
              <a:t>Roadmap assistance to Members States in the developing countries.</a:t>
            </a:r>
            <a:endParaRPr lang="en-US" sz="2000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jdelijke aanduiding voor datum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7.12.2011</a:t>
            </a:r>
            <a:endParaRPr lang="nl-NL" smtClean="0"/>
          </a:p>
        </p:txBody>
      </p:sp>
      <p:sp>
        <p:nvSpPr>
          <p:cNvPr id="46082" name="Tijdelijke aanduiding voor voettekst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ITU Regional Workshop , Amman, Jordan</a:t>
            </a:r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6BB39-F6EA-4E6B-A06A-68B272279BD1}" type="slidenum">
              <a:rPr lang="nl-NL"/>
              <a:pPr>
                <a:defRPr/>
              </a:pPr>
              <a:t>30</a:t>
            </a:fld>
            <a:endParaRPr lang="nl-NL"/>
          </a:p>
        </p:txBody>
      </p:sp>
      <p:sp>
        <p:nvSpPr>
          <p:cNvPr id="10" name="Tijdelijke aanduiding voor dianumm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909AA61-094B-459A-9224-4A1698F6E82F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6085" name="Titel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071563"/>
          </a:xfrm>
        </p:spPr>
        <p:txBody>
          <a:bodyPr/>
          <a:lstStyle/>
          <a:p>
            <a:pPr algn="l" eaLnBrk="1" hangingPunct="1"/>
            <a:r>
              <a:rPr lang="en-GB" sz="3600" i="1" smtClean="0">
                <a:solidFill>
                  <a:schemeClr val="tx2"/>
                </a:solidFill>
              </a:rPr>
              <a:t>Conclusions</a:t>
            </a:r>
          </a:p>
        </p:txBody>
      </p:sp>
      <p:sp>
        <p:nvSpPr>
          <p:cNvPr id="5" name="Tijdelijke aanduiding voor dianumm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D98C994-B157-4353-B447-E0608402D8FC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0" y="1141413"/>
            <a:ext cx="7143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64343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rIns="36000"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/>
              <a:t>Transition to DTTB and the introduction of MTV services is a complex process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Involving decisions on key topics and choices of 41 functional building blocks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/>
              <a:t>A successful transition to DTTB and the introduction of MTV services requires: 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Strong leadership of government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Firm decision of analogue TV switch-off date 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Close cooperation of Regulator and market parties 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Clear and timely regulatory framework (including decisions on the “Digital Dividend”)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Adequate information and assistance to viewers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jdelijke aanduiding voor datum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7.12.2011</a:t>
            </a:r>
            <a:endParaRPr lang="nl-NL" smtClean="0"/>
          </a:p>
        </p:txBody>
      </p:sp>
      <p:sp>
        <p:nvSpPr>
          <p:cNvPr id="47106" name="Tijdelijke aanduiding voor voettekst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ITU Regional Workshop , Amman, Jordan</a:t>
            </a:r>
          </a:p>
        </p:txBody>
      </p:sp>
      <p:sp>
        <p:nvSpPr>
          <p:cNvPr id="1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3650E-0A18-4783-B3AD-C8FB52492597}" type="slidenum">
              <a:rPr lang="nl-NL"/>
              <a:pPr>
                <a:defRPr/>
              </a:pPr>
              <a:t>31</a:t>
            </a:fld>
            <a:endParaRPr lang="nl-NL"/>
          </a:p>
        </p:txBody>
      </p:sp>
      <p:sp>
        <p:nvSpPr>
          <p:cNvPr id="12" name="Tijdelijke aanduiding voor dianumm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AD1D549-9BCD-4607-8F11-5CF5970CF199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Ondertitel 5"/>
          <p:cNvSpPr txBox="1">
            <a:spLocks/>
          </p:cNvSpPr>
          <p:nvPr/>
        </p:nvSpPr>
        <p:spPr>
          <a:xfrm>
            <a:off x="428625" y="5643563"/>
            <a:ext cx="3857625" cy="9239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sz="20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sz="2600" dirty="0">
              <a:latin typeface="+mn-lt"/>
              <a:cs typeface="+mn-cs"/>
            </a:endParaRPr>
          </a:p>
        </p:txBody>
      </p:sp>
      <p:cxnSp>
        <p:nvCxnSpPr>
          <p:cNvPr id="9" name="Rechte verbindingslijn 8"/>
          <p:cNvCxnSpPr/>
          <p:nvPr/>
        </p:nvCxnSpPr>
        <p:spPr>
          <a:xfrm>
            <a:off x="0" y="1141413"/>
            <a:ext cx="7143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214438"/>
            <a:ext cx="6572250" cy="384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5508625" y="3592513"/>
            <a:ext cx="2135188" cy="11477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49663" tIns="24832" rIns="49663" bIns="24832" anchor="ctr">
            <a:spAutoFit/>
          </a:bodyPr>
          <a:lstStyle/>
          <a:p>
            <a:pPr algn="r" defTabSz="496888">
              <a:tabLst>
                <a:tab pos="2981325" algn="r"/>
              </a:tabLst>
            </a:pPr>
            <a:r>
              <a:rPr lang="fr-FR" sz="2800" b="1">
                <a:solidFill>
                  <a:schemeClr val="bg1"/>
                </a:solidFill>
                <a:latin typeface="Calibri" pitchFamily="34" charset="0"/>
              </a:rPr>
              <a:t>Thank you</a:t>
            </a:r>
            <a:r>
              <a:rPr lang="fr-FR" sz="2000" b="1">
                <a:solidFill>
                  <a:schemeClr val="bg1"/>
                </a:solidFill>
                <a:latin typeface="Calibri" pitchFamily="34" charset="0"/>
              </a:rPr>
              <a:t> !</a:t>
            </a:r>
            <a:endParaRPr lang="fr-FR" sz="4400" b="1">
              <a:solidFill>
                <a:schemeClr val="bg1"/>
              </a:solidFill>
              <a:latin typeface="Calibri" pitchFamily="34" charset="0"/>
            </a:endParaRPr>
          </a:p>
          <a:p>
            <a:pPr algn="r" defTabSz="496888">
              <a:tabLst>
                <a:tab pos="2981325" algn="r"/>
              </a:tabLst>
            </a:pPr>
            <a:endParaRPr lang="fr-FR" sz="4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4438" y="5143500"/>
            <a:ext cx="6572250" cy="1165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>
                <a:solidFill>
                  <a:srgbClr val="FFFFFF"/>
                </a:solidFill>
                <a:cs typeface="Arial" charset="0"/>
              </a:rPr>
              <a:t>István Bozsóki </a:t>
            </a:r>
          </a:p>
          <a:p>
            <a:pPr algn="ctr">
              <a:defRPr/>
            </a:pPr>
            <a:r>
              <a:rPr lang="en-GB" sz="2400" b="1">
                <a:solidFill>
                  <a:srgbClr val="FFFFFF"/>
                </a:solidFill>
                <a:cs typeface="Arial" charset="0"/>
              </a:rPr>
              <a:t>ITU/BDT/IEE/TND</a:t>
            </a:r>
            <a:endParaRPr lang="en-GB" sz="2000" b="1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r>
              <a:rPr lang="en-GB" sz="2000" b="1">
                <a:solidFill>
                  <a:srgbClr val="FFFFFF"/>
                </a:solidFill>
                <a:cs typeface="Arial" charset="0"/>
              </a:rPr>
              <a:t>istvan.bozsoki@itu.int or tnd@itu.int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jdelijke aanduiding voor datum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7.12.2011</a:t>
            </a:r>
            <a:endParaRPr lang="nl-NL" smtClean="0"/>
          </a:p>
        </p:txBody>
      </p:sp>
      <p:sp>
        <p:nvSpPr>
          <p:cNvPr id="18434" name="Tijdelijke aanduiding voor voettekst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ITU Regional Workshop , Amman, Jordan</a:t>
            </a:r>
          </a:p>
        </p:txBody>
      </p:sp>
      <p:sp>
        <p:nvSpPr>
          <p:cNvPr id="1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B6FF9A-B79F-4D6C-BC2F-B68BED81FDA8}" type="slidenum">
              <a:rPr lang="nl-NL"/>
              <a:pPr>
                <a:defRPr/>
              </a:pPr>
              <a:t>4</a:t>
            </a:fld>
            <a:endParaRPr lang="nl-NL"/>
          </a:p>
        </p:txBody>
      </p:sp>
      <p:sp>
        <p:nvSpPr>
          <p:cNvPr id="11" name="Tijdelijke aanduiding voor dianumm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F2BC470-43AC-428E-B8E3-81EDB1AD2FA2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4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z="3600" i="1" smtClean="0">
                <a:solidFill>
                  <a:schemeClr val="tx2"/>
                </a:solidFill>
              </a:rPr>
              <a:t>Roadmap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428875" y="1268413"/>
            <a:ext cx="6103938" cy="187325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rIns="36000" anchor="ctr"/>
          <a:lstStyle/>
          <a:p>
            <a:pPr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Directed to the implementation of strategy and related to project planning</a:t>
            </a:r>
          </a:p>
          <a:p>
            <a:pPr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Matching  short-term and long-term goals </a:t>
            </a:r>
          </a:p>
          <a:p>
            <a:pPr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Indicating the main activities needed to meet these goals </a:t>
            </a:r>
          </a:p>
        </p:txBody>
      </p:sp>
      <p:sp>
        <p:nvSpPr>
          <p:cNvPr id="4" name="Tijdelijke aanduiding voor dianumm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A78D026-74C7-4656-B438-5B8BD2FDBE41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7" name="Rechte verbindingslijn 6"/>
          <p:cNvCxnSpPr/>
          <p:nvPr/>
        </p:nvCxnSpPr>
        <p:spPr>
          <a:xfrm>
            <a:off x="0" y="1141413"/>
            <a:ext cx="7143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hoek 7"/>
          <p:cNvSpPr/>
          <p:nvPr/>
        </p:nvSpPr>
        <p:spPr>
          <a:xfrm>
            <a:off x="490538" y="1268413"/>
            <a:ext cx="1849437" cy="187325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GB" sz="2400" dirty="0">
                <a:solidFill>
                  <a:schemeClr val="bg1"/>
                </a:solidFill>
              </a:rPr>
              <a:t>A roadmap 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is a management forecasting tool</a:t>
            </a:r>
          </a:p>
        </p:txBody>
      </p:sp>
      <p:sp>
        <p:nvSpPr>
          <p:cNvPr id="13" name="Rechthoek 12"/>
          <p:cNvSpPr/>
          <p:nvPr/>
        </p:nvSpPr>
        <p:spPr>
          <a:xfrm>
            <a:off x="500063" y="3232150"/>
            <a:ext cx="1839912" cy="250031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GB" sz="2400" dirty="0">
                <a:solidFill>
                  <a:schemeClr val="bg1"/>
                </a:solidFill>
              </a:rPr>
              <a:t>Roadmap development has three major uses</a:t>
            </a:r>
          </a:p>
        </p:txBody>
      </p:sp>
      <p:sp>
        <p:nvSpPr>
          <p:cNvPr id="26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428875" y="3232150"/>
            <a:ext cx="6072188" cy="250031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rIns="36000" anchor="ctr"/>
          <a:lstStyle/>
          <a:p>
            <a:pPr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Helping to reach consensus about requirements and solutions</a:t>
            </a:r>
          </a:p>
          <a:p>
            <a:pPr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Providing a mechanism to help forecast the key milestones </a:t>
            </a:r>
          </a:p>
          <a:p>
            <a:pPr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Providing a framework to help plan and coordinate the steps needed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jdelijke aanduiding voor datum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7.12.2011</a:t>
            </a:r>
            <a:endParaRPr lang="nl-NL" smtClean="0"/>
          </a:p>
        </p:txBody>
      </p:sp>
      <p:sp>
        <p:nvSpPr>
          <p:cNvPr id="19458" name="Tijdelijke aanduiding voor voettekst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ITU Regional Workshop , Amman, Jordan</a:t>
            </a:r>
          </a:p>
        </p:txBody>
      </p:sp>
      <p:sp>
        <p:nvSpPr>
          <p:cNvPr id="1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EBC52-237B-4FB8-88EF-14317137E88C}" type="slidenum">
              <a:rPr lang="nl-NL"/>
              <a:pPr>
                <a:defRPr/>
              </a:pPr>
              <a:t>5</a:t>
            </a:fld>
            <a:endParaRPr lang="nl-NL"/>
          </a:p>
        </p:txBody>
      </p:sp>
      <p:sp>
        <p:nvSpPr>
          <p:cNvPr id="17" name="Tijdelijke aanduiding voor dianumm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32A1416-1FE3-4EA3-970A-EBE80FFBA5F2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3600" i="1" dirty="0" smtClean="0">
                <a:solidFill>
                  <a:schemeClr val="tx2"/>
                </a:solidFill>
                <a:latin typeface="+mn-lt"/>
              </a:rPr>
              <a:t>Approach and Working Methods</a:t>
            </a:r>
            <a:endParaRPr lang="en-GB" sz="3600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79613" y="1190625"/>
            <a:ext cx="6769100" cy="108585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rIns="36000"/>
          <a:lstStyle/>
          <a:p>
            <a:pPr eaLnBrk="1" hangingPunct="1"/>
            <a:r>
              <a:rPr lang="en-US" sz="1600" smtClean="0"/>
              <a:t>National Roadmap Team (NRT) works as advisor bringing wider stakeholder focus</a:t>
            </a:r>
          </a:p>
          <a:p>
            <a:pPr eaLnBrk="1" hangingPunct="1">
              <a:spcBef>
                <a:spcPct val="10000"/>
              </a:spcBef>
            </a:pPr>
            <a:r>
              <a:rPr lang="en-US" sz="1600" smtClean="0"/>
              <a:t>Assists to develop the roadmap and prepares agreed parts.</a:t>
            </a:r>
          </a:p>
          <a:p>
            <a:pPr eaLnBrk="1" hangingPunct="1">
              <a:spcBef>
                <a:spcPct val="10000"/>
              </a:spcBef>
            </a:pPr>
            <a:r>
              <a:rPr lang="en-US" sz="1600" smtClean="0"/>
              <a:t>Established by Minister/decree/law ..</a:t>
            </a:r>
            <a:endParaRPr lang="en-GB" sz="1200" smtClean="0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1141413"/>
            <a:ext cx="7143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hoek 5"/>
          <p:cNvSpPr/>
          <p:nvPr/>
        </p:nvSpPr>
        <p:spPr>
          <a:xfrm>
            <a:off x="468313" y="1196975"/>
            <a:ext cx="1460500" cy="10795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18000" bIns="36000" anchor="ctr"/>
          <a:lstStyle/>
          <a:p>
            <a:pPr algn="ctr">
              <a:defRPr/>
            </a:pPr>
            <a:r>
              <a:rPr lang="en-GB" sz="2400" dirty="0">
                <a:solidFill>
                  <a:schemeClr val="bg1"/>
                </a:solidFill>
              </a:rPr>
              <a:t>NRT</a:t>
            </a:r>
          </a:p>
        </p:txBody>
      </p:sp>
      <p:sp>
        <p:nvSpPr>
          <p:cNvPr id="14" name="Rechthoek 13"/>
          <p:cNvSpPr/>
          <p:nvPr/>
        </p:nvSpPr>
        <p:spPr>
          <a:xfrm>
            <a:off x="468313" y="3860800"/>
            <a:ext cx="1460500" cy="129698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18000" bIns="36000" anchor="ctr"/>
          <a:lstStyle/>
          <a:p>
            <a:pPr algn="ctr">
              <a:defRPr/>
            </a:pPr>
            <a:r>
              <a:rPr lang="en-GB" sz="1600" dirty="0">
                <a:solidFill>
                  <a:schemeClr val="bg1"/>
                </a:solidFill>
              </a:rPr>
              <a:t>Broadcasters Transmission Providers</a:t>
            </a:r>
            <a:r>
              <a:rPr lang="en-GB" sz="2400" dirty="0">
                <a:solidFill>
                  <a:schemeClr val="bg1"/>
                </a:solidFill>
              </a:rPr>
              <a:t/>
            </a:r>
            <a:br>
              <a:rPr lang="en-GB" sz="2400" dirty="0">
                <a:solidFill>
                  <a:schemeClr val="bg1"/>
                </a:solidFill>
              </a:rPr>
            </a:b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dianumm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AE4D96C-25BF-41FE-B0EB-E97491444FE5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 bwMode="auto">
          <a:xfrm>
            <a:off x="1979613" y="3860800"/>
            <a:ext cx="6769100" cy="129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rIns="36000"/>
          <a:lstStyle/>
          <a:p>
            <a:pPr marL="285750" indent="-285750">
              <a:spcBef>
                <a:spcPct val="20000"/>
              </a:spcBef>
              <a:buFont typeface="Arial" charset="0"/>
              <a:buChar char="•"/>
            </a:pPr>
            <a:r>
              <a:rPr lang="en-GB" sz="1600">
                <a:latin typeface="Calibri" pitchFamily="34" charset="0"/>
              </a:rPr>
              <a:t>Transmission Network Construction / Operation</a:t>
            </a:r>
          </a:p>
          <a:p>
            <a:pPr marL="285750" indent="-285750">
              <a:spcBef>
                <a:spcPct val="20000"/>
              </a:spcBef>
              <a:buFont typeface="Arial" charset="0"/>
              <a:buChar char="•"/>
            </a:pPr>
            <a:r>
              <a:rPr lang="en-GB" sz="1600">
                <a:latin typeface="Calibri" pitchFamily="34" charset="0"/>
              </a:rPr>
              <a:t>Recovery of Analogue equipment post switch off</a:t>
            </a:r>
          </a:p>
          <a:p>
            <a:pPr marL="285750" indent="-285750">
              <a:spcBef>
                <a:spcPct val="20000"/>
              </a:spcBef>
              <a:buFont typeface="Arial" charset="0"/>
              <a:buChar char="•"/>
            </a:pPr>
            <a:r>
              <a:rPr lang="en-GB" sz="1600">
                <a:latin typeface="Calibri" pitchFamily="34" charset="0"/>
              </a:rPr>
              <a:t>Working with all of the above on Analogue Switch Off Processes</a:t>
            </a:r>
          </a:p>
          <a:p>
            <a:pPr marL="285750" indent="-285750">
              <a:spcBef>
                <a:spcPct val="20000"/>
              </a:spcBef>
              <a:buFont typeface="Arial" charset="0"/>
              <a:buChar char="•"/>
            </a:pPr>
            <a:r>
              <a:rPr lang="en-GB" sz="1600">
                <a:latin typeface="Calibri" pitchFamily="34" charset="0"/>
              </a:rPr>
              <a:t>Providing programming for the digital network</a:t>
            </a:r>
          </a:p>
        </p:txBody>
      </p:sp>
      <p:sp>
        <p:nvSpPr>
          <p:cNvPr id="9" name="Rechthoek 5"/>
          <p:cNvSpPr/>
          <p:nvPr/>
        </p:nvSpPr>
        <p:spPr>
          <a:xfrm>
            <a:off x="468313" y="2349500"/>
            <a:ext cx="1460500" cy="143986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18000" bIns="36000" anchor="ctr"/>
          <a:lstStyle/>
          <a:p>
            <a:pPr algn="ctr">
              <a:defRPr/>
            </a:pPr>
            <a:r>
              <a:rPr lang="en-GB" sz="2000" dirty="0">
                <a:solidFill>
                  <a:schemeClr val="bg1"/>
                </a:solidFill>
              </a:rPr>
              <a:t>Government Agencies</a:t>
            </a: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 bwMode="auto">
          <a:xfrm>
            <a:off x="1979613" y="2349500"/>
            <a:ext cx="6769100" cy="14398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rIns="36000"/>
          <a:lstStyle/>
          <a:p>
            <a:pPr marL="285750" indent="-285750">
              <a:spcBef>
                <a:spcPct val="20000"/>
              </a:spcBef>
              <a:buFont typeface="Arial" charset="0"/>
              <a:buChar char="•"/>
            </a:pPr>
            <a:r>
              <a:rPr lang="en-GB" sz="1600">
                <a:latin typeface="Calibri" pitchFamily="34" charset="0"/>
              </a:rPr>
              <a:t>Responsible for establishing policy and Government endorsement, legislation, and budgets for Government funded activity</a:t>
            </a:r>
          </a:p>
          <a:p>
            <a:pPr marL="285750" indent="-285750">
              <a:spcBef>
                <a:spcPct val="20000"/>
              </a:spcBef>
              <a:buFont typeface="Arial" charset="0"/>
              <a:buChar char="•"/>
            </a:pPr>
            <a:r>
              <a:rPr lang="en-GB" sz="1600">
                <a:latin typeface="Calibri" pitchFamily="34" charset="0"/>
              </a:rPr>
              <a:t>Preparing Regulations, Licence models, Service/Spectrum planning, standards etc</a:t>
            </a:r>
          </a:p>
          <a:p>
            <a:pPr marL="285750" indent="-285750">
              <a:spcBef>
                <a:spcPct val="20000"/>
              </a:spcBef>
              <a:buFont typeface="Arial" charset="0"/>
              <a:buChar char="•"/>
            </a:pPr>
            <a:r>
              <a:rPr lang="en-GB" sz="1600">
                <a:latin typeface="Calibri" pitchFamily="34" charset="0"/>
              </a:rPr>
              <a:t>Legal aspects of Licence allocation process/licence issue and oversight.</a:t>
            </a:r>
          </a:p>
        </p:txBody>
      </p:sp>
      <p:sp>
        <p:nvSpPr>
          <p:cNvPr id="12" name="Rechthoek 5"/>
          <p:cNvSpPr/>
          <p:nvPr/>
        </p:nvSpPr>
        <p:spPr>
          <a:xfrm>
            <a:off x="468313" y="5229225"/>
            <a:ext cx="1460500" cy="143986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18000" bIns="36000" anchor="ctr"/>
          <a:lstStyle/>
          <a:p>
            <a:pPr algn="ctr">
              <a:defRPr/>
            </a:pPr>
            <a:r>
              <a:rPr lang="en-GB" sz="2000" dirty="0">
                <a:solidFill>
                  <a:schemeClr val="bg1"/>
                </a:solidFill>
              </a:rPr>
              <a:t>ITU Expert</a:t>
            </a:r>
          </a:p>
        </p:txBody>
      </p:sp>
      <p:sp>
        <p:nvSpPr>
          <p:cNvPr id="13" name="Tijdelijke aanduiding voor inhoud 2"/>
          <p:cNvSpPr txBox="1">
            <a:spLocks/>
          </p:cNvSpPr>
          <p:nvPr/>
        </p:nvSpPr>
        <p:spPr bwMode="auto">
          <a:xfrm>
            <a:off x="1979613" y="5229225"/>
            <a:ext cx="6769100" cy="14398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rIns="36000"/>
          <a:lstStyle/>
          <a:p>
            <a:pPr marL="285750" indent="-285750">
              <a:spcBef>
                <a:spcPct val="20000"/>
              </a:spcBef>
              <a:buFont typeface="Arial" charset="0"/>
              <a:buChar char="•"/>
            </a:pPr>
            <a:r>
              <a:rPr lang="en-GB" sz="1600">
                <a:latin typeface="Calibri" pitchFamily="34" charset="0"/>
              </a:rPr>
              <a:t>Introduce the ITU developed Guidelines for Migration as a resource</a:t>
            </a:r>
          </a:p>
          <a:p>
            <a:pPr marL="285750" indent="-285750">
              <a:spcBef>
                <a:spcPct val="15000"/>
              </a:spcBef>
              <a:buFont typeface="Arial" charset="0"/>
              <a:buChar char="•"/>
            </a:pPr>
            <a:r>
              <a:rPr lang="en-GB" sz="1600">
                <a:latin typeface="Calibri" pitchFamily="34" charset="0"/>
              </a:rPr>
              <a:t>Facilitate NRT in development of Roadmap / Transfer knowledge</a:t>
            </a:r>
          </a:p>
          <a:p>
            <a:pPr marL="285750" indent="-285750">
              <a:spcBef>
                <a:spcPct val="15000"/>
              </a:spcBef>
              <a:buFont typeface="Arial" charset="0"/>
              <a:buChar char="•"/>
            </a:pPr>
            <a:r>
              <a:rPr lang="en-GB" sz="1600">
                <a:latin typeface="Calibri" pitchFamily="34" charset="0"/>
              </a:rPr>
              <a:t>Share experience of other countries  as relevant to the discussion</a:t>
            </a:r>
          </a:p>
          <a:p>
            <a:pPr marL="285750" indent="-285750">
              <a:spcBef>
                <a:spcPct val="15000"/>
              </a:spcBef>
              <a:buFont typeface="Arial" charset="0"/>
              <a:buChar char="•"/>
            </a:pPr>
            <a:r>
              <a:rPr lang="en-GB" sz="1600">
                <a:latin typeface="Calibri" pitchFamily="34" charset="0"/>
              </a:rPr>
              <a:t>Consults with NRT, and other stakeholders to clarify needs of the country</a:t>
            </a:r>
          </a:p>
          <a:p>
            <a:pPr marL="285750" indent="-285750">
              <a:spcBef>
                <a:spcPct val="15000"/>
              </a:spcBef>
              <a:buFont typeface="Arial" charset="0"/>
              <a:buChar char="•"/>
            </a:pPr>
            <a:r>
              <a:rPr lang="en-GB" sz="1600">
                <a:latin typeface="Calibri" pitchFamily="34" charset="0"/>
              </a:rPr>
              <a:t>Assist with framework and content of roadmap document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jdelijke aanduiding voor datum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7.12.2011</a:t>
            </a:r>
            <a:endParaRPr lang="nl-NL" smtClean="0"/>
          </a:p>
        </p:txBody>
      </p:sp>
      <p:sp>
        <p:nvSpPr>
          <p:cNvPr id="32770" name="Tijdelijke aanduiding voor voettekst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ITU Regional Workshop , Amman, Jordan</a:t>
            </a:r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3CC22-71B7-4B64-95C6-F15D2D3F16CC}" type="slidenum">
              <a:rPr lang="nl-NL"/>
              <a:pPr>
                <a:defRPr/>
              </a:pPr>
              <a:t>6</a:t>
            </a:fld>
            <a:endParaRPr lang="nl-NL"/>
          </a:p>
        </p:txBody>
      </p:sp>
      <p:sp>
        <p:nvSpPr>
          <p:cNvPr id="11" name="Tijdelijke aanduiding voor dianumm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9B290C2-49E5-4CD3-928F-726063DDE4BD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2773" name="Titel 1"/>
          <p:cNvSpPr>
            <a:spLocks noGrp="1"/>
          </p:cNvSpPr>
          <p:nvPr>
            <p:ph type="title"/>
          </p:nvPr>
        </p:nvSpPr>
        <p:spPr>
          <a:xfrm>
            <a:off x="107950" y="260350"/>
            <a:ext cx="6804025" cy="850900"/>
          </a:xfrm>
        </p:spPr>
        <p:txBody>
          <a:bodyPr/>
          <a:lstStyle/>
          <a:p>
            <a:pPr algn="l" eaLnBrk="1" hangingPunct="1"/>
            <a:r>
              <a:rPr lang="en-GB" sz="3600" i="1" smtClean="0">
                <a:solidFill>
                  <a:schemeClr val="tx2"/>
                </a:solidFill>
              </a:rPr>
              <a:t>Guideline: Situation and challenge</a:t>
            </a:r>
            <a:endParaRPr lang="en-GB" sz="3600" smtClean="0"/>
          </a:p>
        </p:txBody>
      </p:sp>
      <p:sp>
        <p:nvSpPr>
          <p:cNvPr id="4" name="Tijdelijke aanduiding voor dianumm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05C1776-6D2D-4B78-8866-99BB2D0F8271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nl-NL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0" y="1141413"/>
            <a:ext cx="7143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jdelijke aanduiding voor inhoud 16"/>
          <p:cNvSpPr txBox="1">
            <a:spLocks/>
          </p:cNvSpPr>
          <p:nvPr/>
        </p:nvSpPr>
        <p:spPr>
          <a:xfrm>
            <a:off x="2000250" y="1196975"/>
            <a:ext cx="6715125" cy="1728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rIns="36000"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>
                <a:latin typeface="Calibri" pitchFamily="34" charset="0"/>
              </a:rPr>
              <a:t>ITU/BDT activity on the implementation of regional initiatives projects approved by WTDC-06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>
                <a:latin typeface="Calibri" pitchFamily="34" charset="0"/>
              </a:rPr>
              <a:t>Supported by ITU and Korea Communications Commission (KCC), Republic of Korea</a:t>
            </a:r>
            <a:endParaRPr lang="en-US" sz="200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35" name="Rechthoek 34"/>
          <p:cNvSpPr/>
          <p:nvPr/>
        </p:nvSpPr>
        <p:spPr>
          <a:xfrm>
            <a:off x="490538" y="1196975"/>
            <a:ext cx="1366837" cy="1727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GB" sz="2400" dirty="0">
                <a:solidFill>
                  <a:schemeClr val="bg1"/>
                </a:solidFill>
              </a:rPr>
              <a:t>Situation</a:t>
            </a:r>
          </a:p>
        </p:txBody>
      </p:sp>
      <p:sp>
        <p:nvSpPr>
          <p:cNvPr id="45" name="Tijdelijke aanduiding voor inhoud 44"/>
          <p:cNvSpPr>
            <a:spLocks noGrp="1"/>
          </p:cNvSpPr>
          <p:nvPr>
            <p:ph idx="1"/>
          </p:nvPr>
        </p:nvSpPr>
        <p:spPr>
          <a:xfrm>
            <a:off x="2033588" y="2997200"/>
            <a:ext cx="6715125" cy="338455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rIns="36000"/>
          <a:lstStyle/>
          <a:p>
            <a:pPr eaLnBrk="1" hangingPunct="1">
              <a:defRPr/>
            </a:pPr>
            <a:r>
              <a:rPr lang="en-US" sz="2000" smtClean="0"/>
              <a:t>DTTB and MTV is being implemented in all Regions </a:t>
            </a:r>
            <a:endParaRPr lang="en-GB" sz="2000" smtClean="0"/>
          </a:p>
          <a:p>
            <a:pPr eaLnBrk="1" hangingPunct="1">
              <a:defRPr/>
            </a:pPr>
            <a:r>
              <a:rPr lang="en-GB" sz="2000" smtClean="0"/>
              <a:t>Analogue switch-off has been completed in a number of European countries and in the USA</a:t>
            </a:r>
          </a:p>
          <a:p>
            <a:pPr eaLnBrk="1" hangingPunct="1">
              <a:defRPr/>
            </a:pPr>
            <a:r>
              <a:rPr lang="en-GB" sz="2000" smtClean="0">
                <a:solidFill>
                  <a:srgbClr val="CC0000"/>
                </a:solidFill>
              </a:rPr>
              <a:t>According to the GE06 Agreement, analogue TV will no longer be protected after 17 June 2015</a:t>
            </a:r>
          </a:p>
          <a:p>
            <a:pPr lvl="1" eaLnBrk="1" hangingPunct="1">
              <a:defRPr/>
            </a:pPr>
            <a:r>
              <a:rPr lang="en-GB" sz="2000" smtClean="0">
                <a:solidFill>
                  <a:srgbClr val="CC0000"/>
                </a:solidFill>
              </a:rPr>
              <a:t>In a number of countries, including 31 African countries, not after 17 June 2020 in Band III</a:t>
            </a:r>
          </a:p>
          <a:p>
            <a:pPr eaLnBrk="1" hangingPunct="1">
              <a:defRPr/>
            </a:pPr>
            <a:r>
              <a:rPr lang="en-US" sz="2000" smtClean="0"/>
              <a:t>Digital TV has proven its success</a:t>
            </a:r>
          </a:p>
          <a:p>
            <a:pPr lvl="1" eaLnBrk="1" hangingPunct="1">
              <a:defRPr/>
            </a:pPr>
            <a:r>
              <a:rPr lang="en-US" sz="2000" smtClean="0">
                <a:solidFill>
                  <a:srgbClr val="595959"/>
                </a:solidFill>
              </a:rPr>
              <a:t>Countries not preparing for DTTB and MTV introduction should start rather sooner than later</a:t>
            </a:r>
            <a:endParaRPr lang="en-GB" sz="2000" smtClean="0">
              <a:solidFill>
                <a:srgbClr val="595959"/>
              </a:solidFill>
            </a:endParaRPr>
          </a:p>
        </p:txBody>
      </p:sp>
      <p:sp>
        <p:nvSpPr>
          <p:cNvPr id="46" name="Rechthoek 45"/>
          <p:cNvSpPr/>
          <p:nvPr/>
        </p:nvSpPr>
        <p:spPr>
          <a:xfrm>
            <a:off x="490538" y="2997200"/>
            <a:ext cx="1366837" cy="338455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GB" sz="2400" dirty="0">
                <a:solidFill>
                  <a:schemeClr val="bg1"/>
                </a:solidFill>
              </a:rPr>
              <a:t>Challenge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jdelijke aanduiding voor datum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7.12.2011</a:t>
            </a:r>
            <a:endParaRPr lang="nl-NL" smtClean="0"/>
          </a:p>
        </p:txBody>
      </p:sp>
      <p:sp>
        <p:nvSpPr>
          <p:cNvPr id="33794" name="Tijdelijke aanduiding voor voettekst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ITU Regional Workshop , Amman, Jordan</a:t>
            </a: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58A3F-8F9F-4B88-9972-C4EB7F77FCD0}" type="slidenum">
              <a:rPr lang="nl-NL"/>
              <a:pPr>
                <a:defRPr/>
              </a:pPr>
              <a:t>7</a:t>
            </a:fld>
            <a:endParaRPr lang="nl-NL"/>
          </a:p>
        </p:txBody>
      </p:sp>
      <p:sp>
        <p:nvSpPr>
          <p:cNvPr id="7" name="Tijdelijke aanduiding voor dianumm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AB45C34-EC2E-416C-BDD7-09371FA07E9A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3797" name="Rectangle 43"/>
          <p:cNvSpPr txBox="1">
            <a:spLocks noGrp="1" noChangeArrowheads="1"/>
          </p:cNvSpPr>
          <p:nvPr/>
        </p:nvSpPr>
        <p:spPr bwMode="auto">
          <a:xfrm>
            <a:off x="8474075" y="6381750"/>
            <a:ext cx="25400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fld id="{FC97875F-3159-4881-BEAC-9415D4334114}" type="slidenum">
              <a:rPr lang="en-US" sz="1000">
                <a:solidFill>
                  <a:srgbClr val="0E438A"/>
                </a:solidFill>
                <a:latin typeface="Zurich BT"/>
                <a:cs typeface="Times New Roman" pitchFamily="18" charset="0"/>
              </a:rPr>
              <a:pPr algn="r"/>
              <a:t>7</a:t>
            </a:fld>
            <a:endParaRPr lang="en-US" sz="1000">
              <a:solidFill>
                <a:srgbClr val="0E438A"/>
              </a:solidFill>
              <a:latin typeface="Zurich BT"/>
              <a:cs typeface="Times New Roman" pitchFamily="18" charset="0"/>
            </a:endParaRP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19700" y="1052513"/>
            <a:ext cx="3529013" cy="4824412"/>
          </a:xfrm>
        </p:spPr>
        <p:txBody>
          <a:bodyPr/>
          <a:lstStyle/>
          <a:p>
            <a:pPr>
              <a:spcBef>
                <a:spcPct val="100000"/>
              </a:spcBef>
              <a:buFont typeface="Wingdings" pitchFamily="2" charset="2"/>
              <a:buChar char="Ø"/>
            </a:pPr>
            <a:r>
              <a:rPr lang="en-US" altLang="ko-KR" smtClean="0">
                <a:solidFill>
                  <a:srgbClr val="060606"/>
                </a:solidFill>
                <a:ea typeface="Gulim" pitchFamily="34" charset="-127"/>
              </a:rPr>
              <a:t>Posted on ITU web for free download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ko-KR" smtClean="0">
                <a:solidFill>
                  <a:srgbClr val="060606"/>
                </a:solidFill>
                <a:ea typeface="Gulim" pitchFamily="34" charset="-127"/>
              </a:rPr>
              <a:t>    </a:t>
            </a:r>
            <a:r>
              <a:rPr lang="en-US" altLang="ko-KR" smtClean="0">
                <a:ea typeface="Gulim" pitchFamily="34" charset="-127"/>
                <a:hlinkClick r:id="rId3"/>
              </a:rPr>
              <a:t>http://www.itu.int/publ/D-HDB-GUIDELINES.01-2010/en</a:t>
            </a:r>
            <a:endParaRPr lang="en-US" altLang="ko-KR" smtClean="0">
              <a:solidFill>
                <a:srgbClr val="060606"/>
              </a:solidFill>
              <a:ea typeface="Gulim" pitchFamily="34" charset="-127"/>
            </a:endParaRPr>
          </a:p>
        </p:txBody>
      </p:sp>
      <p:pic>
        <p:nvPicPr>
          <p:cNvPr id="33799" name="Picture 5" descr="D-HDB-GUIDELIN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549275"/>
            <a:ext cx="38163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jdelijke aanduiding voor datum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7.12.2011</a:t>
            </a:r>
            <a:endParaRPr lang="nl-NL" smtClean="0"/>
          </a:p>
        </p:txBody>
      </p:sp>
      <p:sp>
        <p:nvSpPr>
          <p:cNvPr id="35842" name="Tijdelijke aanduiding voor voettekst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ITU Regional Workshop , Amman, Jordan</a:t>
            </a:r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C7C423-92EE-4F31-AE1A-2849D4088FD0}" type="slidenum">
              <a:rPr lang="nl-NL"/>
              <a:pPr>
                <a:defRPr/>
              </a:pPr>
              <a:t>8</a:t>
            </a:fld>
            <a:endParaRPr lang="nl-NL"/>
          </a:p>
        </p:txBody>
      </p:sp>
      <p:sp>
        <p:nvSpPr>
          <p:cNvPr id="14" name="Tijdelijke aanduiding voor dianumm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2CC523D-48DA-4056-A0AD-58FD108C3A49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84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z="3600" i="1" smtClean="0">
                <a:solidFill>
                  <a:schemeClr val="tx2"/>
                </a:solidFill>
              </a:rPr>
              <a:t>Guideline: Scope and objective</a:t>
            </a:r>
          </a:p>
        </p:txBody>
      </p:sp>
      <p:sp>
        <p:nvSpPr>
          <p:cNvPr id="4" name="Tijdelijke aanduiding voor dianumm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FFC3FC3-1311-4161-B13C-6B39B18923A8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1141413"/>
            <a:ext cx="7143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hoek 7"/>
          <p:cNvSpPr/>
          <p:nvPr/>
        </p:nvSpPr>
        <p:spPr>
          <a:xfrm>
            <a:off x="468313" y="4714875"/>
            <a:ext cx="1366837" cy="150018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GB" sz="2400" dirty="0">
                <a:solidFill>
                  <a:schemeClr val="bg1"/>
                </a:solidFill>
              </a:rPr>
              <a:t>Objective</a:t>
            </a: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 bwMode="auto">
          <a:xfrm>
            <a:off x="2000250" y="4714875"/>
            <a:ext cx="6715125" cy="1500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rIns="36000" anchor="ctr"/>
          <a:lstStyle/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CC0000"/>
                </a:solidFill>
                <a:latin typeface="+mn-lt"/>
                <a:cs typeface="+mn-cs"/>
              </a:rPr>
              <a:t>To assist the African countries </a:t>
            </a:r>
            <a:r>
              <a:rPr lang="en-US" sz="2000" dirty="0">
                <a:latin typeface="+mn-lt"/>
                <a:cs typeface="+mn-cs"/>
              </a:rPr>
              <a:t>in making their own roadmap</a:t>
            </a:r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To shift smoothly from analogue to DTTB and MTV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To provide information regarding the cost benefit analysis of policy decisions and best practices</a:t>
            </a:r>
            <a:endParaRPr lang="en-GB" sz="2000" dirty="0">
              <a:latin typeface="+mn-lt"/>
              <a:cs typeface="+mn-cs"/>
            </a:endParaRPr>
          </a:p>
        </p:txBody>
      </p:sp>
      <p:sp>
        <p:nvSpPr>
          <p:cNvPr id="10" name="Tijdelijke aanduiding voor inhoud 38"/>
          <p:cNvSpPr txBox="1">
            <a:spLocks/>
          </p:cNvSpPr>
          <p:nvPr/>
        </p:nvSpPr>
        <p:spPr bwMode="auto">
          <a:xfrm>
            <a:off x="2000250" y="1285875"/>
            <a:ext cx="6715125" cy="3286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Guidelines on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Transition from analogue TV to Digital Terrestrial Television Broadcasting (DTTB)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Introduction of Mobile Television Broadcasting (MTV)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Identification of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The policy, economic and technology choices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Their potential impact</a:t>
            </a:r>
            <a:r>
              <a:rPr lang="en-US" sz="2000" dirty="0">
                <a:latin typeface="Arial" pitchFamily="34" charset="0"/>
                <a:cs typeface="+mn-cs"/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DTTB and MTV introduction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dirty="0">
                <a:latin typeface="+mn-lt"/>
                <a:cs typeface="+mn-cs"/>
              </a:rPr>
              <a:t>Providing many practical examples and </a:t>
            </a:r>
            <a:r>
              <a:rPr lang="en-US" sz="2000" dirty="0">
                <a:latin typeface="+mn-lt"/>
                <a:cs typeface="+mn-cs"/>
              </a:rPr>
              <a:t>references to documents for additional or more detailed information </a:t>
            </a:r>
            <a:endParaRPr lang="en-GB" sz="2000" dirty="0">
              <a:latin typeface="+mn-lt"/>
              <a:cs typeface="+mn-cs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468313" y="1285875"/>
            <a:ext cx="1366837" cy="32861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GB" sz="2400" dirty="0">
                <a:solidFill>
                  <a:schemeClr val="bg1"/>
                </a:solidFill>
              </a:rPr>
              <a:t>Scope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jdelijke aanduiding voor datum 3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7.12.2011</a:t>
            </a:r>
            <a:endParaRPr lang="nl-NL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0419" name="Tijdelijke aanduiding voor voettekst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ITU Regional Workshop , Amman, Jordan</a:t>
            </a:r>
          </a:p>
        </p:txBody>
      </p:sp>
      <p:sp>
        <p:nvSpPr>
          <p:cNvPr id="8" name="Tijdelijke aanduiding voor dianumm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67B45C3-7E2C-46E1-8CE2-69E28D7A114B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Tijdelijke aanduiding voor dianumm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50B13C3-DF97-4202-BE4E-160D606BCAFF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E255CE5-30AC-45A7-ABD5-3A1690D6E6BD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60423" name="Content Placeholder 4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15888"/>
            <a:ext cx="6265863" cy="6742112"/>
          </a:xfr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5623</TotalTime>
  <Words>1329</Words>
  <Application>Microsoft Office PowerPoint</Application>
  <PresentationFormat>On-screen Show (4:3)</PresentationFormat>
  <Paragraphs>337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Gulim</vt:lpstr>
      <vt:lpstr>Wingdings</vt:lpstr>
      <vt:lpstr>Zurich BT</vt:lpstr>
      <vt:lpstr>Times New Roman</vt:lpstr>
      <vt:lpstr>Office-thema</vt:lpstr>
      <vt:lpstr>Slide 1</vt:lpstr>
      <vt:lpstr>The challenges of Switchover</vt:lpstr>
      <vt:lpstr>ITU Activities for the Transition</vt:lpstr>
      <vt:lpstr>Roadmap</vt:lpstr>
      <vt:lpstr>Approach and Working Methods</vt:lpstr>
      <vt:lpstr>Guideline: Situation and challenge</vt:lpstr>
      <vt:lpstr>Slide 7</vt:lpstr>
      <vt:lpstr>Guideline: Scope and objective</vt:lpstr>
      <vt:lpstr>Slide 9</vt:lpstr>
      <vt:lpstr>Guideline: Phases of the roadmap</vt:lpstr>
      <vt:lpstr>Policy Decision Process Flow</vt:lpstr>
      <vt:lpstr>Policy Decision Process Flow</vt:lpstr>
      <vt:lpstr>Policy Decision Process Flow</vt:lpstr>
      <vt:lpstr>Policy Decision Process Flow</vt:lpstr>
      <vt:lpstr>Policy Decision Process Flow</vt:lpstr>
      <vt:lpstr>Policy Decision Process Flow</vt:lpstr>
      <vt:lpstr>Migration Planning and  Implementation</vt:lpstr>
      <vt:lpstr>Migration Planning and Implementation (technical part)</vt:lpstr>
      <vt:lpstr>Migration Planning and  Implementation</vt:lpstr>
      <vt:lpstr>Slide 20</vt:lpstr>
      <vt:lpstr>Migration Planning and  Implementation</vt:lpstr>
      <vt:lpstr>Slide 22</vt:lpstr>
      <vt:lpstr>Guideline: Asia Pacific Revisions</vt:lpstr>
      <vt:lpstr>Assistance provided by BDT</vt:lpstr>
      <vt:lpstr>Assistance provided by BDT</vt:lpstr>
      <vt:lpstr>Assistance provided by BDT</vt:lpstr>
      <vt:lpstr>Assistance provided by BDT</vt:lpstr>
      <vt:lpstr>Accessibility</vt:lpstr>
      <vt:lpstr>Regional initiatives</vt:lpstr>
      <vt:lpstr>Conclusions</vt:lpstr>
      <vt:lpstr>Slide 31</vt:lpstr>
    </vt:vector>
  </TitlesOfParts>
  <Company>Doeven Radiocommunication Consultancy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A-D transition</dc:title>
  <dc:creator>Bozsoki</dc:creator>
  <cp:lastModifiedBy>ITU</cp:lastModifiedBy>
  <cp:revision>698</cp:revision>
  <dcterms:created xsi:type="dcterms:W3CDTF">2008-02-11T12:54:37Z</dcterms:created>
  <dcterms:modified xsi:type="dcterms:W3CDTF">2011-12-07T05:52:44Z</dcterms:modified>
</cp:coreProperties>
</file>