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616" r:id="rId2"/>
    <p:sldId id="377" r:id="rId3"/>
    <p:sldId id="417" r:id="rId4"/>
    <p:sldId id="530" r:id="rId5"/>
    <p:sldId id="550" r:id="rId6"/>
    <p:sldId id="558" r:id="rId7"/>
    <p:sldId id="551" r:id="rId8"/>
    <p:sldId id="559" r:id="rId9"/>
    <p:sldId id="569" r:id="rId10"/>
    <p:sldId id="564" r:id="rId11"/>
    <p:sldId id="571" r:id="rId12"/>
    <p:sldId id="566" r:id="rId13"/>
    <p:sldId id="574" r:id="rId14"/>
    <p:sldId id="508" r:id="rId15"/>
    <p:sldId id="531" r:id="rId16"/>
    <p:sldId id="572" r:id="rId17"/>
    <p:sldId id="573" r:id="rId18"/>
    <p:sldId id="570" r:id="rId19"/>
    <p:sldId id="439" r:id="rId20"/>
    <p:sldId id="552" r:id="rId21"/>
    <p:sldId id="429" r:id="rId22"/>
    <p:sldId id="578" r:id="rId23"/>
    <p:sldId id="418" r:id="rId24"/>
    <p:sldId id="603" r:id="rId25"/>
    <p:sldId id="533" r:id="rId26"/>
    <p:sldId id="436" r:id="rId27"/>
    <p:sldId id="605" r:id="rId28"/>
    <p:sldId id="576" r:id="rId29"/>
    <p:sldId id="610" r:id="rId30"/>
    <p:sldId id="575" r:id="rId31"/>
    <p:sldId id="536" r:id="rId32"/>
    <p:sldId id="609" r:id="rId33"/>
    <p:sldId id="537" r:id="rId34"/>
    <p:sldId id="611" r:id="rId35"/>
    <p:sldId id="538" r:id="rId36"/>
    <p:sldId id="612" r:id="rId37"/>
    <p:sldId id="613" r:id="rId38"/>
    <p:sldId id="614" r:id="rId39"/>
    <p:sldId id="615" r:id="rId40"/>
    <p:sldId id="630" r:id="rId41"/>
    <p:sldId id="629" r:id="rId42"/>
  </p:sldIdLst>
  <p:sldSz cx="9144000" cy="6858000" type="screen4x3"/>
  <p:notesSz cx="6648450" cy="98504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45" autoAdjust="0"/>
    <p:restoredTop sz="86429" autoAdjust="0"/>
  </p:normalViewPr>
  <p:slideViewPr>
    <p:cSldViewPr snapToGrid="0">
      <p:cViewPr>
        <p:scale>
          <a:sx n="75" d="100"/>
          <a:sy n="75" d="100"/>
        </p:scale>
        <p:origin x="-18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99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 snapToGrid="0">
      <p:cViewPr varScale="1">
        <p:scale>
          <a:sx n="77" d="100"/>
          <a:sy n="77" d="100"/>
        </p:scale>
        <p:origin x="-2226" y="-96"/>
      </p:cViewPr>
      <p:guideLst>
        <p:guide orient="horz" pos="3103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Modern Wireless Networks Master Class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6725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Subscriber Demands and Network Requirements</a:t>
            </a: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356725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i="1">
                <a:cs typeface="+mn-cs"/>
              </a:defRPr>
            </a:lvl1pPr>
          </a:lstStyle>
          <a:p>
            <a:pPr>
              <a:defRPr/>
            </a:pPr>
            <a:fld id="{8BA82629-34B4-4F74-A761-45127E471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30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/>
              <a:t>NGN Master Class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7138" y="0"/>
            <a:ext cx="2881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5825" y="4679950"/>
            <a:ext cx="487680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8313"/>
            <a:ext cx="2881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GB"/>
              <a:t>NGN Commercial Issues &amp; Service Costing</a:t>
            </a: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7138" y="9358313"/>
            <a:ext cx="28813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72C34F1-26CE-4C1B-979A-A67260011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867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D15E3-693C-46F6-832B-FF3D333D2C09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29E158-7AD3-429A-B037-D0ED75A2BF6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E9264-AF33-4DAA-A075-96FD043D869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A855F-977B-4481-8157-AEA101A42BC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1BE419-FAF9-4175-A3C1-C70FCE78C3E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005F91-AF9F-4906-B4BE-056936E1AEE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C5967-500F-41CD-B461-42223A0919D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3BF641-A038-45B8-990F-A341096F8B45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B40599-6C81-43FA-AF17-D740BD505AD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2F52FF-7B2D-4AF2-B258-44E845B63FB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7D9E8-8DC1-4ABC-A984-4E0744967C6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0F1CA-598A-4C1D-9B54-3B631AD0C699}" type="slidenum">
              <a:rPr lang="en-GB" smtClean="0"/>
              <a:pPr>
                <a:defRPr/>
              </a:pPr>
              <a:t>2</a:t>
            </a:fld>
            <a:endParaRPr lang="en-GB" smtClean="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F9B2-CDBC-4F51-BD43-5FFDA23ED71F}" type="slidenum">
              <a:rPr lang="en-GB" smtClean="0"/>
              <a:pPr>
                <a:defRPr/>
              </a:pPr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6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</a:p>
        </p:txBody>
      </p:sp>
      <p:sp>
        <p:nvSpPr>
          <p:cNvPr id="49157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8A701-8142-424D-BA62-D172E5AE7EB4}" type="slidenum">
              <a:rPr lang="en-GB" smtClean="0"/>
              <a:pPr>
                <a:defRPr/>
              </a:pPr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BC4C3E-1598-433F-97D3-614ECD67FB4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38DBE-F3FF-4C81-8097-819CCA762E0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7FEA4-97A1-4A72-8743-549DF9DE4C80}" type="slidenum">
              <a:rPr lang="en-GB" smtClean="0"/>
              <a:pPr>
                <a:defRPr/>
              </a:pPr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638E8-49E9-4088-8CB9-F529792D72C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638E8-49E9-4088-8CB9-F529792D72C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25BFC-EB63-4ACE-93D0-42DD593B613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23213-871F-4D70-BA36-3E2BD51FB570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805844-9D90-4723-B647-F8856BF47370}" type="slidenum">
              <a:rPr lang="en-GB" smtClean="0"/>
              <a:pPr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70E13C-2F0A-4E24-852E-C68C0002E23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6D7C1F-829A-49BA-AEAB-321997C2951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8B8DD-2B8A-4B34-B08B-4E0BD68A98E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A018D-F693-4E26-9E9D-CC134512BE5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D95B23-19FB-401C-9F49-79D1B6128B8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Master Class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NGN Commercial Issues &amp; Service Costing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2CD0F-987B-46FF-862F-4F8B99A50FF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3505200" cy="6019800"/>
          </a:xfrm>
          <a:prstGeom prst="rect">
            <a:avLst/>
          </a:prstGeom>
          <a:gradFill rotWithShape="0">
            <a:gsLst>
              <a:gs pos="0">
                <a:srgbClr val="BCCCEA"/>
              </a:gs>
              <a:gs pos="100000">
                <a:schemeClr val="bg1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 flipH="1">
            <a:off x="3505200" y="1828800"/>
            <a:ext cx="5337175" cy="4824413"/>
          </a:xfrm>
          <a:custGeom>
            <a:avLst/>
            <a:gdLst/>
            <a:ahLst/>
            <a:cxnLst>
              <a:cxn ang="0">
                <a:pos x="4898" y="0"/>
              </a:cxn>
              <a:cxn ang="0">
                <a:pos x="0" y="0"/>
              </a:cxn>
              <a:cxn ang="0">
                <a:pos x="0" y="624"/>
              </a:cxn>
            </a:cxnLst>
            <a:rect l="0" t="0" r="r" b="b"/>
            <a:pathLst>
              <a:path w="4898" h="624">
                <a:moveTo>
                  <a:pt x="4898" y="0"/>
                </a:moveTo>
                <a:lnTo>
                  <a:pt x="0" y="0"/>
                </a:lnTo>
                <a:lnTo>
                  <a:pt x="0" y="624"/>
                </a:lnTo>
              </a:path>
            </a:pathLst>
          </a:custGeom>
          <a:noFill/>
          <a:ln w="12700" cmpd="sng">
            <a:solidFill>
              <a:srgbClr val="00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5" descr="Title Maste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2480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rmcTitle 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520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466975"/>
            <a:ext cx="5105400" cy="15716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GB"/>
              <a:t>Telecommunications Regulatory Master Class</a:t>
            </a:r>
            <a:br>
              <a:rPr lang="en-GB"/>
            </a:b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286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000875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524000"/>
            <a:ext cx="34290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524000"/>
            <a:ext cx="3429000" cy="3886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lide Maste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43563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928670"/>
            <a:ext cx="7500990" cy="5286412"/>
          </a:xfrm>
        </p:spPr>
        <p:txBody>
          <a:bodyPr/>
          <a:lstStyle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lide Maste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43563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3" y="2906713"/>
            <a:ext cx="7280299" cy="1500187"/>
          </a:xfrm>
        </p:spPr>
        <p:txBody>
          <a:bodyPr/>
          <a:lstStyle>
            <a:lvl1pPr marL="0" indent="0" algn="ctr">
              <a:buNone/>
              <a:defRPr sz="32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lide Maste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43563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524000"/>
            <a:ext cx="342900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24000"/>
            <a:ext cx="342900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lide Maste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43563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lide Maste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43563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1442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lide Maste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43563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Slide Master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643563"/>
            <a:ext cx="2514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000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5240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Telecommun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6942138" y="6515100"/>
            <a:ext cx="1762125" cy="1952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r" eaLnBrk="0" hangingPunct="0">
              <a:buClr>
                <a:schemeClr val="tx1"/>
              </a:buClr>
              <a:buFont typeface="Arial" charset="0"/>
              <a:buNone/>
              <a:defRPr/>
            </a:pPr>
            <a:endParaRPr lang="en-US" sz="800">
              <a:latin typeface="Arial" charset="0"/>
              <a:cs typeface="+mn-cs"/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2741613" y="6515100"/>
            <a:ext cx="45418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eaLnBrk="0" hangingPunct="0">
              <a:buClr>
                <a:schemeClr val="tx1"/>
              </a:buClr>
              <a:buFont typeface="Arial" charset="0"/>
              <a:buNone/>
              <a:defRPr/>
            </a:pPr>
            <a:endParaRPr lang="en-US" sz="800">
              <a:latin typeface="Arial" charset="0"/>
              <a:cs typeface="+mn-cs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76200"/>
            <a:ext cx="1219200" cy="4191000"/>
          </a:xfrm>
          <a:prstGeom prst="rect">
            <a:avLst/>
          </a:prstGeom>
          <a:gradFill rotWithShape="0">
            <a:gsLst>
              <a:gs pos="0">
                <a:srgbClr val="BCCCEA"/>
              </a:gs>
              <a:gs pos="100000">
                <a:schemeClr val="bg1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6151" name="Picture 8" descr="trmcslide mast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logo_Onl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5983288"/>
            <a:ext cx="838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893" r:id="rId9"/>
    <p:sldLayoutId id="2147483894" r:id="rId10"/>
    <p:sldLayoutId id="2147483895" r:id="rId11"/>
    <p:sldLayoutId id="2147483896" r:id="rId1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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17938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–"/>
        <a:defRPr kumimoji="1" sz="2000">
          <a:solidFill>
            <a:schemeClr val="tx1"/>
          </a:solidFill>
          <a:latin typeface="+mn-lt"/>
        </a:defRPr>
      </a:lvl2pPr>
      <a:lvl3pPr marL="750888" indent="-1603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"/>
        <a:defRPr kumimoji="1">
          <a:solidFill>
            <a:schemeClr val="tx1"/>
          </a:solidFill>
          <a:latin typeface="+mn-lt"/>
        </a:defRPr>
      </a:lvl3pPr>
      <a:lvl4pPr marL="1035050" indent="-169863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Char char="–"/>
        <a:defRPr kumimoji="1" sz="1600">
          <a:solidFill>
            <a:schemeClr val="tx1"/>
          </a:solidFill>
          <a:latin typeface="+mn-lt"/>
        </a:defRPr>
      </a:lvl4pPr>
      <a:lvl5pPr marL="1319213" indent="-1095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"/>
        <a:defRPr kumimoji="1" sz="1400">
          <a:solidFill>
            <a:schemeClr val="tx1"/>
          </a:solidFill>
          <a:latin typeface="+mn-lt"/>
        </a:defRPr>
      </a:lvl5pPr>
      <a:lvl6pPr marL="1776413" indent="-1095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"/>
        <a:defRPr kumimoji="1" sz="1400">
          <a:solidFill>
            <a:schemeClr val="tx1"/>
          </a:solidFill>
          <a:latin typeface="+mn-lt"/>
        </a:defRPr>
      </a:lvl6pPr>
      <a:lvl7pPr marL="2233613" indent="-1095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"/>
        <a:defRPr kumimoji="1" sz="1400">
          <a:solidFill>
            <a:schemeClr val="tx1"/>
          </a:solidFill>
          <a:latin typeface="+mn-lt"/>
        </a:defRPr>
      </a:lvl7pPr>
      <a:lvl8pPr marL="2690813" indent="-1095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"/>
        <a:defRPr kumimoji="1" sz="1400">
          <a:solidFill>
            <a:schemeClr val="tx1"/>
          </a:solidFill>
          <a:latin typeface="+mn-lt"/>
        </a:defRPr>
      </a:lvl8pPr>
      <a:lvl9pPr marL="3148013" indent="-109538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"/>
        <a:defRPr kumimoji="1"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9175" y="2941638"/>
            <a:ext cx="5105400" cy="1571625"/>
          </a:xfrm>
        </p:spPr>
        <p:txBody>
          <a:bodyPr/>
          <a:lstStyle/>
          <a:p>
            <a:r>
              <a:rPr lang="en-GB" dirty="0" smtClean="0"/>
              <a:t>Subscriber Demands and Network </a:t>
            </a:r>
            <a:r>
              <a:rPr lang="en-GB" dirty="0" smtClean="0"/>
              <a:t>Requirements – the Spectrum </a:t>
            </a:r>
            <a:r>
              <a:rPr lang="en-GB" dirty="0"/>
              <a:t>C</a:t>
            </a:r>
            <a:r>
              <a:rPr lang="en-GB" dirty="0" smtClean="0"/>
              <a:t>apex trade-off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>Hugh Collins</a:t>
            </a:r>
            <a:endParaRPr lang="en-GB" sz="28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57625" y="2428875"/>
            <a:ext cx="4392613" cy="9366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586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Categorising subscriber services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286375"/>
          </a:xfrm>
        </p:spPr>
        <p:txBody>
          <a:bodyPr/>
          <a:lstStyle/>
          <a:p>
            <a:pPr marL="361950" indent="-361950"/>
            <a:r>
              <a:rPr lang="en-GB" sz="2200" dirty="0" smtClean="0"/>
              <a:t>Before we can dimension, we need to understand the services </a:t>
            </a:r>
            <a:r>
              <a:rPr lang="en-GB" sz="2200" dirty="0" smtClean="0"/>
              <a:t>and their traffic requirements</a:t>
            </a:r>
            <a:endParaRPr lang="en-GB" sz="2200" dirty="0" smtClean="0"/>
          </a:p>
          <a:p>
            <a:pPr marL="361950" indent="-361950"/>
            <a:r>
              <a:rPr lang="en-GB" sz="2200" dirty="0" smtClean="0"/>
              <a:t>Various methods of categorising can be used</a:t>
            </a:r>
          </a:p>
          <a:p>
            <a:pPr marL="361950" indent="-361950"/>
            <a:r>
              <a:rPr lang="en-GB" sz="2200" dirty="0" smtClean="0"/>
              <a:t>One potential way is presented in ITU-R </a:t>
            </a:r>
            <a:r>
              <a:rPr lang="en-GB" sz="2200" dirty="0" err="1" smtClean="0"/>
              <a:t>Rec</a:t>
            </a:r>
            <a:r>
              <a:rPr lang="en-GB" sz="2200" dirty="0" smtClean="0"/>
              <a:t> M.816</a:t>
            </a:r>
            <a:r>
              <a:rPr lang="en-GB" sz="2200" baseline="30000" dirty="0" smtClean="0"/>
              <a:t>1</a:t>
            </a:r>
            <a:r>
              <a:rPr lang="en-GB" sz="2200" dirty="0" smtClean="0"/>
              <a:t>:</a:t>
            </a:r>
          </a:p>
          <a:p>
            <a:pPr marL="714375" lvl="1" indent="-352425"/>
            <a:r>
              <a:rPr lang="en-GB" dirty="0" smtClean="0"/>
              <a:t>Speech: Toll quality voice (</a:t>
            </a:r>
            <a:r>
              <a:rPr lang="en-GB" dirty="0" smtClean="0"/>
              <a:t>64kb/s </a:t>
            </a:r>
            <a:r>
              <a:rPr lang="en-GB" dirty="0" smtClean="0"/>
              <a:t>on a fixed network, much less than this on a mobile network)</a:t>
            </a:r>
          </a:p>
          <a:p>
            <a:pPr marL="714375" lvl="1" indent="-352425"/>
            <a:r>
              <a:rPr lang="en-GB" dirty="0" smtClean="0"/>
              <a:t>Simple messaging: User bit rate of 14 </a:t>
            </a:r>
            <a:r>
              <a:rPr lang="en-GB" dirty="0" smtClean="0"/>
              <a:t>kb/s</a:t>
            </a:r>
            <a:endParaRPr lang="en-GB" dirty="0" smtClean="0"/>
          </a:p>
          <a:p>
            <a:pPr marL="714375" lvl="1" indent="-352425"/>
            <a:r>
              <a:rPr lang="en-GB" dirty="0" smtClean="0"/>
              <a:t>Switched data: User bit rate of </a:t>
            </a:r>
            <a:r>
              <a:rPr lang="en-GB" dirty="0" smtClean="0"/>
              <a:t>64kb/s</a:t>
            </a:r>
            <a:endParaRPr lang="en-GB" dirty="0" smtClean="0"/>
          </a:p>
          <a:p>
            <a:pPr marL="714375" lvl="1" indent="-352425"/>
            <a:r>
              <a:rPr lang="en-GB" dirty="0" smtClean="0"/>
              <a:t>Asymmetrical multimedia services</a:t>
            </a:r>
          </a:p>
          <a:p>
            <a:pPr marL="1076325" lvl="2" indent="-361950"/>
            <a:r>
              <a:rPr lang="en-GB" dirty="0" smtClean="0"/>
              <a:t>Medium multimedia: User bit rate of 64/384 </a:t>
            </a:r>
            <a:r>
              <a:rPr lang="en-GB" dirty="0" smtClean="0"/>
              <a:t>kb/s</a:t>
            </a:r>
            <a:endParaRPr lang="en-GB" dirty="0" smtClean="0"/>
          </a:p>
          <a:p>
            <a:pPr marL="1076325" lvl="2" indent="-361950"/>
            <a:r>
              <a:rPr lang="en-GB" dirty="0" smtClean="0"/>
              <a:t>High multimedia: User bit rate of 128/2000 </a:t>
            </a:r>
            <a:r>
              <a:rPr lang="en-GB" dirty="0" smtClean="0"/>
              <a:t>kb/s</a:t>
            </a:r>
            <a:endParaRPr lang="en-GB" dirty="0" smtClean="0"/>
          </a:p>
          <a:p>
            <a:pPr marL="714375" lvl="1" indent="-352425"/>
            <a:r>
              <a:rPr lang="en-GB" sz="1800" dirty="0" smtClean="0"/>
              <a:t>High interactive multimedia: User bit rate of </a:t>
            </a:r>
            <a:r>
              <a:rPr lang="en-GB" sz="1800" dirty="0" smtClean="0"/>
              <a:t>128/128kb/s</a:t>
            </a:r>
            <a:endParaRPr lang="en-GB" sz="1800" dirty="0" smtClean="0"/>
          </a:p>
          <a:p>
            <a:pPr marL="1076325" lvl="2" indent="-361950"/>
            <a:r>
              <a:rPr lang="en-GB" dirty="0" smtClean="0"/>
              <a:t>Faster services represented as multiples of this</a:t>
            </a:r>
          </a:p>
          <a:p>
            <a:pPr marL="361950" indent="-361950"/>
            <a:r>
              <a:rPr lang="en-GB" sz="2200" dirty="0" smtClean="0"/>
              <a:t>However </a:t>
            </a:r>
            <a:r>
              <a:rPr lang="en-GB" sz="2200" dirty="0" smtClean="0"/>
              <a:t>service speeds have risen in the past decade!</a:t>
            </a:r>
            <a:endParaRPr lang="en-GB" sz="2200" dirty="0" smtClean="0"/>
          </a:p>
        </p:txBody>
      </p:sp>
      <p:cxnSp>
        <p:nvCxnSpPr>
          <p:cNvPr id="22532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6" name="Rectangle 5"/>
          <p:cNvSpPr/>
          <p:nvPr/>
        </p:nvSpPr>
        <p:spPr>
          <a:xfrm>
            <a:off x="4857750" y="6286500"/>
            <a:ext cx="410527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050" baseline="30000" dirty="0">
                <a:latin typeface="+mn-lt"/>
              </a:rPr>
              <a:t>1</a:t>
            </a:r>
            <a:r>
              <a:rPr lang="en-GB" sz="1050" dirty="0">
                <a:latin typeface="+mn-lt"/>
              </a:rPr>
              <a:t> ITU-R Recommendation M.816 - Framework for </a:t>
            </a:r>
            <a:r>
              <a:rPr lang="en-GB" sz="1050" dirty="0" smtClean="0">
                <a:latin typeface="+mn-lt"/>
              </a:rPr>
              <a:t>services</a:t>
            </a:r>
            <a:br>
              <a:rPr lang="en-GB" sz="1050" dirty="0" smtClean="0">
                <a:latin typeface="+mn-lt"/>
              </a:rPr>
            </a:br>
            <a:r>
              <a:rPr lang="en-GB" sz="1050" dirty="0" smtClean="0">
                <a:latin typeface="+mn-lt"/>
              </a:rPr>
              <a:t>  supported </a:t>
            </a:r>
            <a:r>
              <a:rPr lang="en-GB" sz="1050" dirty="0">
                <a:latin typeface="+mn-lt"/>
              </a:rPr>
              <a:t>by International Mobile Telecommunications-2000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Typical service characteristics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286375"/>
          </a:xfrm>
        </p:spPr>
        <p:txBody>
          <a:bodyPr/>
          <a:lstStyle/>
          <a:p>
            <a:pPr marL="361950" indent="-361950"/>
            <a:r>
              <a:rPr lang="en-GB" dirty="0" smtClean="0"/>
              <a:t>Some typical values are shown below, but local data should be used where available</a:t>
            </a:r>
          </a:p>
        </p:txBody>
      </p:sp>
      <p:cxnSp>
        <p:nvCxnSpPr>
          <p:cNvPr id="23556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388062"/>
              </p:ext>
            </p:extLst>
          </p:nvPr>
        </p:nvGraphicFramePr>
        <p:xfrm>
          <a:off x="1392238" y="1915795"/>
          <a:ext cx="7500941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554"/>
                <a:gridCol w="1080120"/>
                <a:gridCol w="936104"/>
                <a:gridCol w="1152128"/>
                <a:gridCol w="1008112"/>
                <a:gridCol w="1080120"/>
                <a:gridCol w="936803"/>
              </a:tblGrid>
              <a:tr h="254817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Busy Hour</a:t>
                      </a:r>
                      <a:r>
                        <a:rPr lang="en-GB" sz="1400" baseline="0" dirty="0" smtClean="0"/>
                        <a:t> Call Attempts</a:t>
                      </a:r>
                      <a:endParaRPr lang="en-GB" sz="1400" dirty="0"/>
                    </a:p>
                  </a:txBody>
                  <a:tcP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Call duration</a:t>
                      </a:r>
                      <a:r>
                        <a:rPr lang="en-GB" sz="1400" baseline="0" dirty="0" smtClean="0"/>
                        <a:t> (</a:t>
                      </a:r>
                      <a:r>
                        <a:rPr lang="en-GB" sz="1400" baseline="0" dirty="0" smtClean="0"/>
                        <a:t>seconds)</a:t>
                      </a:r>
                      <a:endParaRPr lang="en-GB" sz="1400" dirty="0"/>
                    </a:p>
                  </a:txBody>
                  <a:tcP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Activity factor</a:t>
                      </a:r>
                      <a:endParaRPr lang="en-GB" sz="1400" dirty="0"/>
                    </a:p>
                  </a:txBody>
                  <a:tcP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17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Pedestrian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Vehicular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Pedestrian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Vehicular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Pedestrian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Vehicular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Speech</a:t>
                      </a:r>
                      <a:endParaRPr lang="en-GB" sz="1400" dirty="0"/>
                    </a:p>
                  </a:txBody>
                  <a:tcP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0.8</a:t>
                      </a:r>
                      <a:endParaRPr lang="en-GB" sz="1400" dirty="0"/>
                    </a:p>
                  </a:txBody>
                  <a:tcPr anchor="ctr" anchorCtr="1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0.4</a:t>
                      </a:r>
                      <a:endParaRPr lang="en-GB" sz="1400" dirty="0"/>
                    </a:p>
                  </a:txBody>
                  <a:tcPr anchor="ctr" anchorCtr="1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 anchorCtr="1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 anchorCtr="1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 anchorCtr="1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 anchor="ctr" anchorCtr="1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48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Simple messaging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0.3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0.2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 anchorCtr="1"/>
                </a:tc>
              </a:tr>
              <a:tr h="2548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Switched data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0.2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0.02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156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156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 anchorCtr="1"/>
                </a:tc>
              </a:tr>
              <a:tr h="2548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Medium multimedia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0.4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0.008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3000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3000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0.003/</a:t>
                      </a:r>
                      <a:r>
                        <a:rPr lang="en-GB" sz="1400" baseline="0" dirty="0" smtClean="0"/>
                        <a:t> 0.015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0.003/</a:t>
                      </a:r>
                      <a:r>
                        <a:rPr lang="en-GB" sz="1400" baseline="0" dirty="0" smtClean="0"/>
                        <a:t> 0.015</a:t>
                      </a:r>
                      <a:endParaRPr lang="en-GB" sz="1400" dirty="0"/>
                    </a:p>
                  </a:txBody>
                  <a:tcPr anchor="ctr" anchorCtr="1"/>
                </a:tc>
              </a:tr>
              <a:tr h="2548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High multimedia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0.06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0.008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3000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3000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0.003/</a:t>
                      </a:r>
                      <a:r>
                        <a:rPr lang="en-GB" sz="1400" baseline="0" dirty="0" smtClean="0"/>
                        <a:t> 0.015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0.003/</a:t>
                      </a:r>
                      <a:r>
                        <a:rPr lang="en-GB" sz="1400" baseline="0" dirty="0" smtClean="0"/>
                        <a:t> 0.015</a:t>
                      </a:r>
                      <a:endParaRPr lang="en-GB" sz="1400" dirty="0"/>
                    </a:p>
                  </a:txBody>
                  <a:tcPr anchor="ctr" anchorCtr="1"/>
                </a:tc>
              </a:tr>
              <a:tr h="25481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High interactive multimedia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0.07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0.011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120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76375" y="5949950"/>
            <a:ext cx="49053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Source: ITU-R Report M.2023 – Spectrum requirements for IMT-2000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97775" cy="381000"/>
          </a:xfrm>
        </p:spPr>
        <p:txBody>
          <a:bodyPr/>
          <a:lstStyle/>
          <a:p>
            <a:r>
              <a:rPr lang="en-GB" smtClean="0"/>
              <a:t>Service demands will also vary by location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285875" y="835025"/>
            <a:ext cx="7500938" cy="5286375"/>
          </a:xfrm>
        </p:spPr>
        <p:txBody>
          <a:bodyPr/>
          <a:lstStyle/>
          <a:p>
            <a:pPr marL="361950" indent="-361950"/>
            <a:r>
              <a:rPr lang="en-GB" dirty="0" smtClean="0"/>
              <a:t>Different areas will provide:</a:t>
            </a:r>
          </a:p>
          <a:p>
            <a:pPr marL="714375" lvl="1" indent="-352425"/>
            <a:r>
              <a:rPr lang="en-GB" dirty="0" smtClean="0"/>
              <a:t>Different population densities</a:t>
            </a:r>
          </a:p>
          <a:p>
            <a:pPr marL="714375" lvl="1" indent="-352425"/>
            <a:r>
              <a:rPr lang="en-GB" dirty="0" smtClean="0"/>
              <a:t>Different service mixes</a:t>
            </a:r>
          </a:p>
          <a:p>
            <a:pPr marL="714375" lvl="1" indent="-352425"/>
            <a:r>
              <a:rPr lang="en-GB" dirty="0" smtClean="0"/>
              <a:t>Different service demands</a:t>
            </a:r>
          </a:p>
          <a:p>
            <a:pPr marL="714375" lvl="1" indent="-352425"/>
            <a:r>
              <a:rPr lang="en-GB" dirty="0" smtClean="0"/>
              <a:t>Different service </a:t>
            </a:r>
            <a:r>
              <a:rPr lang="en-GB" dirty="0" smtClean="0"/>
              <a:t>time profiles</a:t>
            </a:r>
            <a:endParaRPr lang="en-GB" dirty="0" smtClean="0"/>
          </a:p>
          <a:p>
            <a:pPr lvl="1"/>
            <a:endParaRPr lang="en-GB" sz="1000" dirty="0" smtClean="0"/>
          </a:p>
          <a:p>
            <a:pPr marL="361950" indent="-361950"/>
            <a:r>
              <a:rPr lang="en-GB" dirty="0" smtClean="0"/>
              <a:t>Consider, for example:</a:t>
            </a:r>
          </a:p>
          <a:p>
            <a:pPr marL="361950" lvl="1" indent="0">
              <a:buNone/>
            </a:pPr>
            <a:r>
              <a:rPr lang="en-GB" b="1" i="1" dirty="0" smtClean="0"/>
              <a:t>Hot spots</a:t>
            </a:r>
          </a:p>
          <a:p>
            <a:pPr marL="714375" lvl="1" indent="-352425"/>
            <a:r>
              <a:rPr lang="en-GB" dirty="0" smtClean="0"/>
              <a:t>Airports</a:t>
            </a:r>
            <a:endParaRPr lang="en-GB" dirty="0" smtClean="0"/>
          </a:p>
          <a:p>
            <a:pPr marL="714375" lvl="1" indent="-352425"/>
            <a:r>
              <a:rPr lang="en-GB" dirty="0" smtClean="0"/>
              <a:t>Railway or bus stations</a:t>
            </a:r>
          </a:p>
          <a:p>
            <a:pPr marL="714375" lvl="1" indent="-352425"/>
            <a:r>
              <a:rPr lang="en-GB" dirty="0" smtClean="0"/>
              <a:t>Cafes</a:t>
            </a:r>
          </a:p>
          <a:p>
            <a:pPr marL="714375" lvl="1" indent="-352425"/>
            <a:r>
              <a:rPr lang="en-GB" dirty="0" smtClean="0"/>
              <a:t>Sports </a:t>
            </a:r>
            <a:r>
              <a:rPr lang="en-GB" dirty="0" smtClean="0"/>
              <a:t>stadiums</a:t>
            </a:r>
          </a:p>
          <a:p>
            <a:pPr marL="361950" lvl="1" indent="0">
              <a:buNone/>
            </a:pPr>
            <a:r>
              <a:rPr lang="en-GB" b="1" i="1" dirty="0" smtClean="0"/>
              <a:t>Hot routes</a:t>
            </a:r>
            <a:endParaRPr lang="en-GB" b="1" i="1" dirty="0" smtClean="0"/>
          </a:p>
          <a:p>
            <a:pPr marL="714375" lvl="1" indent="-352425"/>
            <a:r>
              <a:rPr lang="en-GB" dirty="0" smtClean="0"/>
              <a:t>Motorways/ highways </a:t>
            </a:r>
          </a:p>
          <a:p>
            <a:pPr marL="714375" lvl="1" indent="-352425"/>
            <a:r>
              <a:rPr lang="en-GB" dirty="0" smtClean="0"/>
              <a:t>Railway lines</a:t>
            </a:r>
            <a:br>
              <a:rPr lang="en-GB" dirty="0" smtClean="0"/>
            </a:br>
            <a:endParaRPr lang="en-GB" dirty="0" smtClean="0"/>
          </a:p>
          <a:p>
            <a:pPr>
              <a:buFont typeface="Wingdings" pitchFamily="2" charset="2"/>
              <a:buNone/>
            </a:pPr>
            <a:endParaRPr lang="en-GB" dirty="0" smtClean="0"/>
          </a:p>
        </p:txBody>
      </p:sp>
      <p:cxnSp>
        <p:nvCxnSpPr>
          <p:cNvPr id="24580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060575"/>
            <a:ext cx="32162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demands </a:t>
            </a:r>
            <a:r>
              <a:rPr lang="en-GB" dirty="0" smtClean="0"/>
              <a:t>vary </a:t>
            </a:r>
            <a:r>
              <a:rPr lang="en-GB" dirty="0" smtClean="0"/>
              <a:t>by time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85875" y="785813"/>
            <a:ext cx="7858125" cy="5286375"/>
          </a:xfrm>
        </p:spPr>
        <p:txBody>
          <a:bodyPr/>
          <a:lstStyle/>
          <a:p>
            <a:pPr marL="361950" indent="-361950"/>
            <a:r>
              <a:rPr lang="en-GB" dirty="0" smtClean="0"/>
              <a:t>Our earlier service characteristics were partly defined by Busy Hour Call Attempts (BHCA)</a:t>
            </a:r>
          </a:p>
          <a:p>
            <a:pPr marL="714375" lvl="1" indent="-352425"/>
            <a:r>
              <a:rPr lang="en-GB" dirty="0" smtClean="0"/>
              <a:t>But voice and data busy hours are typically different</a:t>
            </a:r>
          </a:p>
          <a:p>
            <a:pPr marL="714375" lvl="1" indent="-352425"/>
            <a:r>
              <a:rPr lang="en-GB" dirty="0" smtClean="0"/>
              <a:t>And data typically has similar use across a number of hours</a:t>
            </a:r>
          </a:p>
        </p:txBody>
      </p:sp>
      <p:cxnSp>
        <p:nvCxnSpPr>
          <p:cNvPr id="25604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744" y="2209180"/>
            <a:ext cx="629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/>
          <p:cNvSpPr>
            <a:spLocks noGrp="1"/>
          </p:cNvSpPr>
          <p:nvPr>
            <p:ph type="body" idx="1"/>
          </p:nvPr>
        </p:nvSpPr>
        <p:spPr>
          <a:xfrm>
            <a:off x="1214438" y="2906713"/>
            <a:ext cx="7280275" cy="1500187"/>
          </a:xfrm>
        </p:spPr>
        <p:txBody>
          <a:bodyPr/>
          <a:lstStyle/>
          <a:p>
            <a:r>
              <a:rPr lang="en-GB" smtClean="0"/>
              <a:t>Data:  the growth area</a:t>
            </a:r>
          </a:p>
        </p:txBody>
      </p:sp>
      <p:cxnSp>
        <p:nvCxnSpPr>
          <p:cNvPr id="26627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1331913" y="219075"/>
            <a:ext cx="7000875" cy="381000"/>
          </a:xfrm>
        </p:spPr>
        <p:txBody>
          <a:bodyPr/>
          <a:lstStyle/>
          <a:p>
            <a:r>
              <a:rPr lang="en-GB" dirty="0" smtClean="0"/>
              <a:t>Data applications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half" idx="1"/>
          </p:nvPr>
        </p:nvSpPr>
        <p:spPr>
          <a:xfrm>
            <a:off x="1331640" y="982663"/>
            <a:ext cx="3672160" cy="3886200"/>
          </a:xfrm>
        </p:spPr>
        <p:txBody>
          <a:bodyPr/>
          <a:lstStyle/>
          <a:p>
            <a:pPr marL="361950" indent="-361950"/>
            <a:r>
              <a:rPr lang="en-GB" sz="2000" dirty="0" smtClean="0"/>
              <a:t>E-mail:</a:t>
            </a:r>
          </a:p>
          <a:p>
            <a:pPr marL="714375" lvl="1" indent="-352425"/>
            <a:r>
              <a:rPr lang="en-GB" sz="1800" dirty="0" smtClean="0"/>
              <a:t>Message 5-10 </a:t>
            </a:r>
            <a:r>
              <a:rPr lang="en-GB" sz="1800" dirty="0" err="1" smtClean="0"/>
              <a:t>kbytes</a:t>
            </a:r>
            <a:endParaRPr lang="en-GB" sz="1800" dirty="0" smtClean="0"/>
          </a:p>
          <a:p>
            <a:pPr marL="714375" lvl="1" indent="-352425"/>
            <a:r>
              <a:rPr lang="en-GB" sz="1800" dirty="0" smtClean="0"/>
              <a:t>Attachment 20-1000+ </a:t>
            </a:r>
            <a:r>
              <a:rPr lang="en-GB" sz="1800" dirty="0" err="1" smtClean="0"/>
              <a:t>kbytes</a:t>
            </a:r>
            <a:endParaRPr lang="en-GB" sz="1800" dirty="0" smtClean="0"/>
          </a:p>
          <a:p>
            <a:pPr marL="714375" lvl="1" indent="-352425"/>
            <a:r>
              <a:rPr lang="en-GB" sz="1800" dirty="0" smtClean="0"/>
              <a:t>10 messages in busy hour?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    average </a:t>
            </a:r>
            <a:r>
              <a:rPr lang="en-GB" sz="1800" b="1" dirty="0" smtClean="0">
                <a:sym typeface="Wingdings" pitchFamily="2" charset="2"/>
              </a:rPr>
              <a:t>1 </a:t>
            </a:r>
            <a:r>
              <a:rPr lang="en-GB" sz="1800" b="1" dirty="0" err="1" smtClean="0">
                <a:sym typeface="Wingdings" pitchFamily="2" charset="2"/>
              </a:rPr>
              <a:t>Mbyte</a:t>
            </a:r>
            <a:r>
              <a:rPr lang="en-GB" sz="1800" b="1" dirty="0" smtClean="0">
                <a:sym typeface="Wingdings" pitchFamily="2" charset="2"/>
              </a:rPr>
              <a:t> </a:t>
            </a:r>
            <a:r>
              <a:rPr lang="en-GB" sz="1800" dirty="0" smtClean="0">
                <a:sym typeface="Wingdings" pitchFamily="2" charset="2"/>
              </a:rPr>
              <a:t>per user in busy hour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Symmetrical up and down</a:t>
            </a:r>
          </a:p>
          <a:p>
            <a:pPr lvl="1"/>
            <a:endParaRPr lang="en-GB" sz="1800" dirty="0" smtClean="0">
              <a:sym typeface="Wingdings" pitchFamily="2" charset="2"/>
            </a:endParaRPr>
          </a:p>
          <a:p>
            <a:pPr marL="361950" indent="-361950"/>
            <a:r>
              <a:rPr lang="en-GB" sz="2000" dirty="0" smtClean="0">
                <a:sym typeface="Wingdings" pitchFamily="2" charset="2"/>
              </a:rPr>
              <a:t>Internet browsing: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Download 40 pages in busy hour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Average 50 </a:t>
            </a:r>
            <a:r>
              <a:rPr lang="en-GB" sz="1800" dirty="0" err="1" smtClean="0">
                <a:sym typeface="Wingdings" pitchFamily="2" charset="2"/>
              </a:rPr>
              <a:t>kbytes</a:t>
            </a:r>
            <a:r>
              <a:rPr lang="en-GB" sz="1800" dirty="0" smtClean="0">
                <a:sym typeface="Wingdings" pitchFamily="2" charset="2"/>
              </a:rPr>
              <a:t> per page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   average </a:t>
            </a:r>
            <a:r>
              <a:rPr lang="en-GB" sz="1800" b="1" dirty="0" smtClean="0">
                <a:sym typeface="Wingdings" pitchFamily="2" charset="2"/>
              </a:rPr>
              <a:t>2 Mbytes </a:t>
            </a:r>
            <a:r>
              <a:rPr lang="en-GB" sz="1800" dirty="0" smtClean="0">
                <a:sym typeface="Wingdings" pitchFamily="2" charset="2"/>
              </a:rPr>
              <a:t>per user in busy hour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Asymmetrical:  more down than up</a:t>
            </a:r>
          </a:p>
        </p:txBody>
      </p:sp>
      <p:sp>
        <p:nvSpPr>
          <p:cNvPr id="27652" name="Content Placeholder 4"/>
          <p:cNvSpPr>
            <a:spLocks noGrp="1"/>
          </p:cNvSpPr>
          <p:nvPr>
            <p:ph sz="half" idx="2"/>
          </p:nvPr>
        </p:nvSpPr>
        <p:spPr>
          <a:xfrm>
            <a:off x="5148263" y="982663"/>
            <a:ext cx="3671887" cy="3886200"/>
          </a:xfrm>
        </p:spPr>
        <p:txBody>
          <a:bodyPr/>
          <a:lstStyle/>
          <a:p>
            <a:pPr marL="361950" indent="-361950"/>
            <a:r>
              <a:rPr lang="en-GB" sz="2000" dirty="0" smtClean="0">
                <a:sym typeface="Wingdings" pitchFamily="2" charset="2"/>
              </a:rPr>
              <a:t>Streamed audio: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128 </a:t>
            </a:r>
            <a:r>
              <a:rPr lang="en-GB" sz="1800" dirty="0" smtClean="0">
                <a:sym typeface="Wingdings" pitchFamily="2" charset="2"/>
              </a:rPr>
              <a:t>kb/s</a:t>
            </a:r>
            <a:endParaRPr lang="en-GB" sz="1800" dirty="0" smtClean="0">
              <a:sym typeface="Wingdings" pitchFamily="2" charset="2"/>
            </a:endParaRP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Average say 5 </a:t>
            </a:r>
            <a:r>
              <a:rPr lang="en-GB" sz="1800" dirty="0" err="1" smtClean="0">
                <a:sym typeface="Wingdings" pitchFamily="2" charset="2"/>
              </a:rPr>
              <a:t>mins</a:t>
            </a:r>
            <a:r>
              <a:rPr lang="en-GB" sz="1800" dirty="0" smtClean="0">
                <a:sym typeface="Wingdings" pitchFamily="2" charset="2"/>
              </a:rPr>
              <a:t> in busy hour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   average </a:t>
            </a:r>
            <a:r>
              <a:rPr lang="en-GB" sz="1800" b="1" dirty="0" smtClean="0">
                <a:sym typeface="Wingdings" pitchFamily="2" charset="2"/>
              </a:rPr>
              <a:t>4.8 Mbytes</a:t>
            </a:r>
            <a:r>
              <a:rPr lang="en-GB" sz="1800" dirty="0" smtClean="0">
                <a:sym typeface="Wingdings" pitchFamily="2" charset="2"/>
              </a:rPr>
              <a:t> per user in busy hour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Downstream</a:t>
            </a:r>
          </a:p>
          <a:p>
            <a:pPr lvl="1"/>
            <a:endParaRPr lang="en-GB" sz="1800" dirty="0" smtClean="0">
              <a:sym typeface="Wingdings" pitchFamily="2" charset="2"/>
            </a:endParaRPr>
          </a:p>
          <a:p>
            <a:pPr marL="361950" indent="-361950"/>
            <a:r>
              <a:rPr lang="en-GB" sz="2000" dirty="0" smtClean="0">
                <a:sym typeface="Wingdings" pitchFamily="2" charset="2"/>
              </a:rPr>
              <a:t>Streamed video: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512 </a:t>
            </a:r>
            <a:r>
              <a:rPr lang="en-GB" sz="1800" dirty="0" smtClean="0">
                <a:sym typeface="Wingdings" pitchFamily="2" charset="2"/>
              </a:rPr>
              <a:t>kb/s</a:t>
            </a:r>
            <a:endParaRPr lang="en-GB" sz="1800" dirty="0" smtClean="0">
              <a:sym typeface="Wingdings" pitchFamily="2" charset="2"/>
            </a:endParaRP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Average say 5 </a:t>
            </a:r>
            <a:r>
              <a:rPr lang="en-GB" sz="1800" dirty="0" err="1" smtClean="0">
                <a:sym typeface="Wingdings" pitchFamily="2" charset="2"/>
              </a:rPr>
              <a:t>mins</a:t>
            </a:r>
            <a:r>
              <a:rPr lang="en-GB" sz="1800" dirty="0" smtClean="0">
                <a:sym typeface="Wingdings" pitchFamily="2" charset="2"/>
              </a:rPr>
              <a:t> in busy hour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   average </a:t>
            </a:r>
            <a:r>
              <a:rPr lang="en-GB" sz="1800" b="1" dirty="0" smtClean="0">
                <a:sym typeface="Wingdings" pitchFamily="2" charset="2"/>
              </a:rPr>
              <a:t>19.2 Mbytes </a:t>
            </a:r>
            <a:r>
              <a:rPr lang="en-GB" sz="1800" dirty="0" smtClean="0">
                <a:sym typeface="Wingdings" pitchFamily="2" charset="2"/>
              </a:rPr>
              <a:t>per user in busy hour</a:t>
            </a:r>
          </a:p>
          <a:p>
            <a:pPr marL="714375" lvl="1" indent="-352425"/>
            <a:r>
              <a:rPr lang="en-GB" sz="1800" dirty="0" smtClean="0">
                <a:sym typeface="Wingdings" pitchFamily="2" charset="2"/>
              </a:rPr>
              <a:t>Downstream</a:t>
            </a:r>
            <a:endParaRPr lang="en-GB" sz="1800" dirty="0" smtClean="0"/>
          </a:p>
          <a:p>
            <a:pPr lvl="1"/>
            <a:endParaRPr lang="en-GB" sz="1800" dirty="0" smtClean="0"/>
          </a:p>
          <a:p>
            <a:endParaRPr lang="en-GB" dirty="0" smtClean="0"/>
          </a:p>
        </p:txBody>
      </p:sp>
      <p:cxnSp>
        <p:nvCxnSpPr>
          <p:cNvPr id="27653" name="Straight Connector 5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403350" y="219075"/>
            <a:ext cx="7000875" cy="381000"/>
          </a:xfrm>
        </p:spPr>
        <p:txBody>
          <a:bodyPr/>
          <a:lstStyle/>
          <a:p>
            <a:r>
              <a:rPr lang="en-GB" dirty="0" smtClean="0"/>
              <a:t>Data growth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286375"/>
          </a:xfrm>
        </p:spPr>
        <p:txBody>
          <a:bodyPr/>
          <a:lstStyle/>
          <a:p>
            <a:pPr marL="361950" indent="-361950"/>
            <a:r>
              <a:rPr lang="en-GB" dirty="0" smtClean="0"/>
              <a:t>Global mobile data traffic is growing very </a:t>
            </a:r>
            <a:r>
              <a:rPr lang="en-GB" dirty="0" smtClean="0"/>
              <a:t>fast:</a:t>
            </a:r>
            <a:endParaRPr lang="en-GB" dirty="0" smtClean="0"/>
          </a:p>
          <a:p>
            <a:pPr marL="714375" lvl="1" indent="-352425"/>
            <a:r>
              <a:rPr lang="en-GB" dirty="0" smtClean="0"/>
              <a:t>Nearly tripled year-on-year, for the past 3 years!</a:t>
            </a:r>
          </a:p>
          <a:p>
            <a:pPr marL="714375" lvl="1" indent="-352425"/>
            <a:r>
              <a:rPr lang="en-GB" dirty="0" smtClean="0"/>
              <a:t>In March 2010, Ericsson reported that global </a:t>
            </a:r>
            <a:r>
              <a:rPr lang="en-GB" dirty="0" smtClean="0"/>
              <a:t>mobile data </a:t>
            </a:r>
            <a:r>
              <a:rPr lang="en-GB" dirty="0" smtClean="0"/>
              <a:t>traffic overtook </a:t>
            </a:r>
            <a:r>
              <a:rPr lang="en-GB" dirty="0" smtClean="0"/>
              <a:t>mobile voice </a:t>
            </a:r>
            <a:r>
              <a:rPr lang="en-GB" dirty="0" smtClean="0"/>
              <a:t>traffic</a:t>
            </a:r>
          </a:p>
          <a:p>
            <a:endParaRPr lang="en-GB" dirty="0" smtClean="0"/>
          </a:p>
        </p:txBody>
      </p:sp>
      <p:graphicFrame>
        <p:nvGraphicFramePr>
          <p:cNvPr id="3074" name="Chart 3"/>
          <p:cNvGraphicFramePr>
            <a:graphicFrameLocks/>
          </p:cNvGraphicFramePr>
          <p:nvPr/>
        </p:nvGraphicFramePr>
        <p:xfrm>
          <a:off x="1835150" y="2420938"/>
          <a:ext cx="6216650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4" imgW="6218459" imgH="3889585" progId="Excel.Sheet.8">
                  <p:embed/>
                </p:oleObj>
              </mc:Choice>
              <mc:Fallback>
                <p:oleObj r:id="rId4" imgW="6218459" imgH="3889585" progId="Excel.Shee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20938"/>
                        <a:ext cx="6216650" cy="388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8" name="Straight Connector 5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3505200" y="3220720"/>
            <a:ext cx="3759200" cy="210312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4324924" y="3696008"/>
            <a:ext cx="1510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latin typeface="+mn-lt"/>
                <a:ea typeface="Segoe UI Symbol" pitchFamily="34" charset="0"/>
              </a:rPr>
              <a:t>CAGR 92%</a:t>
            </a:r>
            <a:endParaRPr lang="en-GB" sz="2000" i="1" dirty="0">
              <a:latin typeface="+mn-lt"/>
              <a:ea typeface="Segoe UI Symbo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1775" y="6330950"/>
            <a:ext cx="3240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Source: Cisco Visual Networking Index  2011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674813"/>
            <a:ext cx="5411788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1331913" y="219075"/>
            <a:ext cx="7000875" cy="381000"/>
          </a:xfrm>
        </p:spPr>
        <p:txBody>
          <a:bodyPr/>
          <a:lstStyle/>
          <a:p>
            <a:r>
              <a:rPr lang="en-GB" dirty="0" smtClean="0"/>
              <a:t>Driven by devices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1285875" y="928688"/>
            <a:ext cx="7750175" cy="5286375"/>
          </a:xfrm>
        </p:spPr>
        <p:txBody>
          <a:bodyPr/>
          <a:lstStyle/>
          <a:p>
            <a:pPr marL="361950" indent="-361950"/>
            <a:r>
              <a:rPr lang="en-GB" dirty="0" smtClean="0"/>
              <a:t>The introduction of smarter mobile devices drives</a:t>
            </a:r>
            <a:br>
              <a:rPr lang="en-GB" dirty="0" smtClean="0"/>
            </a:br>
            <a:r>
              <a:rPr lang="en-GB" dirty="0" smtClean="0"/>
              <a:t>data increases (as well as the applications used!)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1775" y="6330950"/>
            <a:ext cx="3240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latin typeface="+mn-lt"/>
              </a:rPr>
              <a:t>Source: Cisco Visual Networking Index  2011</a:t>
            </a:r>
          </a:p>
        </p:txBody>
      </p:sp>
      <p:cxnSp>
        <p:nvCxnSpPr>
          <p:cNvPr id="28678" name="Straight Connector 5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2143125" y="2357438"/>
            <a:ext cx="6072188" cy="1571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3200" b="1" smtClean="0"/>
              <a:t>Mobile network dimensioning</a:t>
            </a:r>
          </a:p>
        </p:txBody>
      </p:sp>
      <p:cxnSp>
        <p:nvCxnSpPr>
          <p:cNvPr id="29699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19393"/>
            <a:ext cx="7000875" cy="381000"/>
          </a:xfrm>
        </p:spPr>
        <p:txBody>
          <a:bodyPr/>
          <a:lstStyle/>
          <a:p>
            <a:r>
              <a:rPr lang="en-GB" dirty="0" smtClean="0"/>
              <a:t>Example: A mobile network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458200" y="2514600"/>
            <a:ext cx="304800" cy="25574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GB" sz="1200" b="1">
                <a:latin typeface="Arial" charset="0"/>
              </a:rPr>
              <a:t>Other 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en-GB" sz="1200" b="1">
                <a:latin typeface="Arial" charset="0"/>
              </a:rPr>
              <a:t>Networks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04800" y="685800"/>
            <a:ext cx="8153400" cy="5883275"/>
            <a:chOff x="192" y="528"/>
            <a:chExt cx="5136" cy="3706"/>
          </a:xfrm>
        </p:grpSpPr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4032" y="528"/>
              <a:ext cx="1296" cy="3696"/>
            </a:xfrm>
            <a:prstGeom prst="rect">
              <a:avLst/>
            </a:prstGeom>
            <a:solidFill>
              <a:srgbClr val="CC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27" name="Line 6"/>
            <p:cNvSpPr>
              <a:spLocks noChangeShapeType="1"/>
            </p:cNvSpPr>
            <p:nvPr/>
          </p:nvSpPr>
          <p:spPr bwMode="auto">
            <a:xfrm>
              <a:off x="5328" y="912"/>
              <a:ext cx="0" cy="27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28" name="Group 7"/>
            <p:cNvGrpSpPr>
              <a:grpSpLocks/>
            </p:cNvGrpSpPr>
            <p:nvPr/>
          </p:nvGrpSpPr>
          <p:grpSpPr bwMode="auto">
            <a:xfrm>
              <a:off x="192" y="624"/>
              <a:ext cx="4464" cy="3120"/>
              <a:chOff x="576" y="624"/>
              <a:chExt cx="4464" cy="3120"/>
            </a:xfrm>
          </p:grpSpPr>
          <p:sp>
            <p:nvSpPr>
              <p:cNvPr id="30740" name="Line 8"/>
              <p:cNvSpPr>
                <a:spLocks noChangeShapeType="1"/>
              </p:cNvSpPr>
              <p:nvPr/>
            </p:nvSpPr>
            <p:spPr bwMode="auto">
              <a:xfrm flipH="1" flipV="1">
                <a:off x="4128" y="1632"/>
                <a:ext cx="528" cy="72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1" name="Line 9"/>
              <p:cNvSpPr>
                <a:spLocks noChangeShapeType="1"/>
              </p:cNvSpPr>
              <p:nvPr/>
            </p:nvSpPr>
            <p:spPr bwMode="auto">
              <a:xfrm>
                <a:off x="4848" y="3504"/>
                <a:ext cx="0" cy="24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2" name="Text Box 10"/>
              <p:cNvSpPr txBox="1">
                <a:spLocks noChangeArrowheads="1"/>
              </p:cNvSpPr>
              <p:nvPr/>
            </p:nvSpPr>
            <p:spPr bwMode="auto">
              <a:xfrm>
                <a:off x="4656" y="3360"/>
                <a:ext cx="384" cy="162"/>
              </a:xfrm>
              <a:prstGeom prst="rect">
                <a:avLst/>
              </a:prstGeom>
              <a:solidFill>
                <a:srgbClr val="E7E7E7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7E7E7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en-GB" sz="1000" b="1">
                    <a:latin typeface="Arial" charset="0"/>
                  </a:rPr>
                  <a:t>GMSC</a:t>
                </a:r>
              </a:p>
            </p:txBody>
          </p:sp>
          <p:sp>
            <p:nvSpPr>
              <p:cNvPr id="30743" name="Line 11"/>
              <p:cNvSpPr>
                <a:spLocks noChangeShapeType="1"/>
              </p:cNvSpPr>
              <p:nvPr/>
            </p:nvSpPr>
            <p:spPr bwMode="auto">
              <a:xfrm>
                <a:off x="4848" y="2400"/>
                <a:ext cx="0" cy="91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4" name="Line 12"/>
              <p:cNvSpPr>
                <a:spLocks noChangeShapeType="1"/>
              </p:cNvSpPr>
              <p:nvPr/>
            </p:nvSpPr>
            <p:spPr bwMode="auto">
              <a:xfrm flipH="1">
                <a:off x="2064" y="2640"/>
                <a:ext cx="624" cy="62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5" name="AutoShape 13"/>
              <p:cNvSpPr>
                <a:spLocks noChangeArrowheads="1"/>
              </p:cNvSpPr>
              <p:nvPr/>
            </p:nvSpPr>
            <p:spPr bwMode="auto">
              <a:xfrm>
                <a:off x="2688" y="3432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46" name="Text Box 14"/>
              <p:cNvSpPr txBox="1">
                <a:spLocks noChangeArrowheads="1"/>
              </p:cNvSpPr>
              <p:nvPr/>
            </p:nvSpPr>
            <p:spPr bwMode="auto">
              <a:xfrm>
                <a:off x="3984" y="1632"/>
                <a:ext cx="36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1000" b="1">
                    <a:latin typeface="Arial" charset="0"/>
                  </a:rPr>
                  <a:t>VLR</a:t>
                </a:r>
              </a:p>
            </p:txBody>
          </p:sp>
          <p:sp>
            <p:nvSpPr>
              <p:cNvPr id="30747" name="AutoShape 15"/>
              <p:cNvSpPr>
                <a:spLocks noChangeArrowheads="1"/>
              </p:cNvSpPr>
              <p:nvPr/>
            </p:nvSpPr>
            <p:spPr bwMode="auto">
              <a:xfrm>
                <a:off x="3696" y="1488"/>
                <a:ext cx="360" cy="240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MSC</a:t>
                </a:r>
              </a:p>
            </p:txBody>
          </p:sp>
          <p:sp>
            <p:nvSpPr>
              <p:cNvPr id="30748" name="Text Box 16"/>
              <p:cNvSpPr txBox="1">
                <a:spLocks noChangeArrowheads="1"/>
              </p:cNvSpPr>
              <p:nvPr/>
            </p:nvSpPr>
            <p:spPr bwMode="auto">
              <a:xfrm>
                <a:off x="3984" y="2352"/>
                <a:ext cx="36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1000" b="1">
                    <a:latin typeface="Arial" charset="0"/>
                  </a:rPr>
                  <a:t>VLR</a:t>
                </a:r>
              </a:p>
            </p:txBody>
          </p:sp>
          <p:sp>
            <p:nvSpPr>
              <p:cNvPr id="30749" name="Text Box 17"/>
              <p:cNvSpPr txBox="1">
                <a:spLocks noChangeArrowheads="1"/>
              </p:cNvSpPr>
              <p:nvPr/>
            </p:nvSpPr>
            <p:spPr bwMode="auto">
              <a:xfrm>
                <a:off x="3984" y="3072"/>
                <a:ext cx="36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en-US" sz="1000" b="1">
                    <a:latin typeface="Arial" charset="0"/>
                  </a:rPr>
                  <a:t>VLR</a:t>
                </a:r>
              </a:p>
            </p:txBody>
          </p:sp>
          <p:sp>
            <p:nvSpPr>
              <p:cNvPr id="30750" name="AutoShape 18"/>
              <p:cNvSpPr>
                <a:spLocks noChangeArrowheads="1"/>
              </p:cNvSpPr>
              <p:nvPr/>
            </p:nvSpPr>
            <p:spPr bwMode="auto">
              <a:xfrm>
                <a:off x="3696" y="2928"/>
                <a:ext cx="360" cy="240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MSC</a:t>
                </a:r>
              </a:p>
            </p:txBody>
          </p:sp>
          <p:sp>
            <p:nvSpPr>
              <p:cNvPr id="30751" name="AutoShape 19"/>
              <p:cNvSpPr>
                <a:spLocks noChangeArrowheads="1"/>
              </p:cNvSpPr>
              <p:nvPr/>
            </p:nvSpPr>
            <p:spPr bwMode="auto">
              <a:xfrm>
                <a:off x="4128" y="2832"/>
                <a:ext cx="144" cy="240"/>
              </a:xfrm>
              <a:prstGeom prst="flowChartMagneticDisk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200"/>
              </a:p>
            </p:txBody>
          </p:sp>
          <p:grpSp>
            <p:nvGrpSpPr>
              <p:cNvPr id="30752" name="Group 20"/>
              <p:cNvGrpSpPr>
                <a:grpSpLocks/>
              </p:cNvGrpSpPr>
              <p:nvPr/>
            </p:nvGrpSpPr>
            <p:grpSpPr bwMode="auto">
              <a:xfrm>
                <a:off x="3480" y="1776"/>
                <a:ext cx="360" cy="432"/>
                <a:chOff x="7560" y="3597"/>
                <a:chExt cx="720" cy="1080"/>
              </a:xfrm>
            </p:grpSpPr>
            <p:sp>
              <p:nvSpPr>
                <p:cNvPr id="3083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7560" y="4317"/>
                  <a:ext cx="720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r>
                    <a:rPr lang="en-US" sz="1000" b="1">
                      <a:latin typeface="Arial" charset="0"/>
                    </a:rPr>
                    <a:t>HLR</a:t>
                  </a:r>
                </a:p>
              </p:txBody>
            </p:sp>
            <p:sp>
              <p:nvSpPr>
                <p:cNvPr id="30834" name="AutoShape 22"/>
                <p:cNvSpPr>
                  <a:spLocks noChangeArrowheads="1"/>
                </p:cNvSpPr>
                <p:nvPr/>
              </p:nvSpPr>
              <p:spPr bwMode="auto">
                <a:xfrm>
                  <a:off x="7740" y="3597"/>
                  <a:ext cx="360" cy="720"/>
                </a:xfrm>
                <a:prstGeom prst="flowChartMagneticDisk">
                  <a:avLst/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>
                    <a:spcBef>
                      <a:spcPts val="600"/>
                    </a:spcBef>
                  </a:pPr>
                  <a:endParaRPr lang="en-US" sz="1000" b="1">
                    <a:latin typeface="Arial" charset="0"/>
                  </a:endParaRPr>
                </a:p>
              </p:txBody>
            </p:sp>
          </p:grpSp>
          <p:sp>
            <p:nvSpPr>
              <p:cNvPr id="30753" name="AutoShape 23"/>
              <p:cNvSpPr>
                <a:spLocks noChangeArrowheads="1"/>
              </p:cNvSpPr>
              <p:nvPr/>
            </p:nvSpPr>
            <p:spPr bwMode="auto">
              <a:xfrm>
                <a:off x="2688" y="1632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54" name="AutoShape 24"/>
              <p:cNvSpPr>
                <a:spLocks noChangeArrowheads="1"/>
              </p:cNvSpPr>
              <p:nvPr/>
            </p:nvSpPr>
            <p:spPr bwMode="auto">
              <a:xfrm>
                <a:off x="2688" y="1344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55" name="AutoShape 25"/>
              <p:cNvSpPr>
                <a:spLocks noChangeArrowheads="1"/>
              </p:cNvSpPr>
              <p:nvPr/>
            </p:nvSpPr>
            <p:spPr bwMode="auto">
              <a:xfrm>
                <a:off x="2688" y="1056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56" name="AutoShape 26"/>
              <p:cNvSpPr>
                <a:spLocks noChangeArrowheads="1"/>
              </p:cNvSpPr>
              <p:nvPr/>
            </p:nvSpPr>
            <p:spPr bwMode="auto">
              <a:xfrm>
                <a:off x="2688" y="2568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57" name="AutoShape 27"/>
              <p:cNvSpPr>
                <a:spLocks noChangeArrowheads="1"/>
              </p:cNvSpPr>
              <p:nvPr/>
            </p:nvSpPr>
            <p:spPr bwMode="auto">
              <a:xfrm>
                <a:off x="2688" y="2280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58" name="AutoShape 28"/>
              <p:cNvSpPr>
                <a:spLocks noChangeArrowheads="1"/>
              </p:cNvSpPr>
              <p:nvPr/>
            </p:nvSpPr>
            <p:spPr bwMode="auto">
              <a:xfrm>
                <a:off x="2688" y="1992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59" name="AutoShape 29"/>
              <p:cNvSpPr>
                <a:spLocks noChangeArrowheads="1"/>
              </p:cNvSpPr>
              <p:nvPr/>
            </p:nvSpPr>
            <p:spPr bwMode="auto">
              <a:xfrm>
                <a:off x="2688" y="3144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60" name="AutoShape 30"/>
              <p:cNvSpPr>
                <a:spLocks noChangeArrowheads="1"/>
              </p:cNvSpPr>
              <p:nvPr/>
            </p:nvSpPr>
            <p:spPr bwMode="auto">
              <a:xfrm>
                <a:off x="2688" y="2856"/>
                <a:ext cx="360" cy="144"/>
              </a:xfrm>
              <a:prstGeom prst="flowChartProcess">
                <a:avLst/>
              </a:prstGeom>
              <a:solidFill>
                <a:srgbClr val="DDDDDD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BSC</a:t>
                </a:r>
              </a:p>
            </p:txBody>
          </p:sp>
          <p:sp>
            <p:nvSpPr>
              <p:cNvPr id="30761" name="Line 31"/>
              <p:cNvSpPr>
                <a:spLocks noChangeShapeType="1"/>
              </p:cNvSpPr>
              <p:nvPr/>
            </p:nvSpPr>
            <p:spPr bwMode="auto">
              <a:xfrm flipV="1">
                <a:off x="3120" y="3000"/>
                <a:ext cx="576" cy="4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2" name="Line 32"/>
              <p:cNvSpPr>
                <a:spLocks noChangeShapeType="1"/>
              </p:cNvSpPr>
              <p:nvPr/>
            </p:nvSpPr>
            <p:spPr bwMode="auto">
              <a:xfrm flipV="1">
                <a:off x="3120" y="3000"/>
                <a:ext cx="576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3" name="Line 33"/>
              <p:cNvSpPr>
                <a:spLocks noChangeShapeType="1"/>
              </p:cNvSpPr>
              <p:nvPr/>
            </p:nvSpPr>
            <p:spPr bwMode="auto">
              <a:xfrm>
                <a:off x="3120" y="2856"/>
                <a:ext cx="576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4" name="Line 34"/>
              <p:cNvSpPr>
                <a:spLocks noChangeShapeType="1"/>
              </p:cNvSpPr>
              <p:nvPr/>
            </p:nvSpPr>
            <p:spPr bwMode="auto">
              <a:xfrm flipV="1">
                <a:off x="3120" y="2280"/>
                <a:ext cx="576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5" name="Line 35"/>
              <p:cNvSpPr>
                <a:spLocks noChangeShapeType="1"/>
              </p:cNvSpPr>
              <p:nvPr/>
            </p:nvSpPr>
            <p:spPr bwMode="auto">
              <a:xfrm flipV="1">
                <a:off x="3120" y="2280"/>
                <a:ext cx="5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6" name="Line 36"/>
              <p:cNvSpPr>
                <a:spLocks noChangeShapeType="1"/>
              </p:cNvSpPr>
              <p:nvPr/>
            </p:nvSpPr>
            <p:spPr bwMode="auto">
              <a:xfrm>
                <a:off x="3120" y="1992"/>
                <a:ext cx="576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7" name="Line 37"/>
              <p:cNvSpPr>
                <a:spLocks noChangeShapeType="1"/>
              </p:cNvSpPr>
              <p:nvPr/>
            </p:nvSpPr>
            <p:spPr bwMode="auto">
              <a:xfrm flipV="1">
                <a:off x="3120" y="1560"/>
                <a:ext cx="576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8" name="Line 38"/>
              <p:cNvSpPr>
                <a:spLocks noChangeShapeType="1"/>
              </p:cNvSpPr>
              <p:nvPr/>
            </p:nvSpPr>
            <p:spPr bwMode="auto">
              <a:xfrm>
                <a:off x="3120" y="1344"/>
                <a:ext cx="576" cy="2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9" name="Line 39"/>
              <p:cNvSpPr>
                <a:spLocks noChangeShapeType="1"/>
              </p:cNvSpPr>
              <p:nvPr/>
            </p:nvSpPr>
            <p:spPr bwMode="auto">
              <a:xfrm>
                <a:off x="3120" y="1056"/>
                <a:ext cx="576" cy="50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0" name="AutoShape 40"/>
              <p:cNvSpPr>
                <a:spLocks noChangeArrowheads="1"/>
              </p:cNvSpPr>
              <p:nvPr/>
            </p:nvSpPr>
            <p:spPr bwMode="auto">
              <a:xfrm>
                <a:off x="4128" y="1392"/>
                <a:ext cx="144" cy="240"/>
              </a:xfrm>
              <a:prstGeom prst="flowChartMagneticDisk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200"/>
              </a:p>
            </p:txBody>
          </p:sp>
          <p:sp>
            <p:nvSpPr>
              <p:cNvPr id="30771" name="Line 41"/>
              <p:cNvSpPr>
                <a:spLocks noChangeShapeType="1"/>
              </p:cNvSpPr>
              <p:nvPr/>
            </p:nvSpPr>
            <p:spPr bwMode="auto">
              <a:xfrm flipH="1">
                <a:off x="3696" y="1560"/>
                <a:ext cx="504" cy="3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2" name="AutoShape 42"/>
              <p:cNvSpPr>
                <a:spLocks noChangeArrowheads="1"/>
              </p:cNvSpPr>
              <p:nvPr/>
            </p:nvSpPr>
            <p:spPr bwMode="auto">
              <a:xfrm>
                <a:off x="3696" y="2208"/>
                <a:ext cx="360" cy="240"/>
              </a:xfrm>
              <a:prstGeom prst="flowChartProcess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 algn="ctr" eaLnBrk="0" hangingPunct="0"/>
                <a:r>
                  <a:rPr lang="en-US" sz="1000" b="1">
                    <a:latin typeface="Arial" charset="0"/>
                  </a:rPr>
                  <a:t>MSC</a:t>
                </a:r>
              </a:p>
            </p:txBody>
          </p:sp>
          <p:sp>
            <p:nvSpPr>
              <p:cNvPr id="30773" name="Line 43"/>
              <p:cNvSpPr>
                <a:spLocks noChangeShapeType="1"/>
              </p:cNvSpPr>
              <p:nvPr/>
            </p:nvSpPr>
            <p:spPr bwMode="auto">
              <a:xfrm>
                <a:off x="3696" y="1920"/>
                <a:ext cx="504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4" name="AutoShape 44"/>
              <p:cNvSpPr>
                <a:spLocks noChangeArrowheads="1"/>
              </p:cNvSpPr>
              <p:nvPr/>
            </p:nvSpPr>
            <p:spPr bwMode="auto">
              <a:xfrm>
                <a:off x="4128" y="2112"/>
                <a:ext cx="144" cy="240"/>
              </a:xfrm>
              <a:prstGeom prst="flowChartMagneticDisk">
                <a:avLst/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1200"/>
              </a:p>
            </p:txBody>
          </p:sp>
          <p:sp>
            <p:nvSpPr>
              <p:cNvPr id="30775" name="Text Box 45"/>
              <p:cNvSpPr txBox="1">
                <a:spLocks noChangeArrowheads="1"/>
              </p:cNvSpPr>
              <p:nvPr/>
            </p:nvSpPr>
            <p:spPr bwMode="auto">
              <a:xfrm>
                <a:off x="3744" y="912"/>
                <a:ext cx="11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defTabSz="762000" eaLnBrk="0" hangingPunct="0"/>
                <a:endParaRPr lang="en-US"/>
              </a:p>
            </p:txBody>
          </p:sp>
          <p:sp>
            <p:nvSpPr>
              <p:cNvPr id="30776" name="Line 46"/>
              <p:cNvSpPr>
                <a:spLocks noChangeShapeType="1"/>
              </p:cNvSpPr>
              <p:nvPr/>
            </p:nvSpPr>
            <p:spPr bwMode="auto">
              <a:xfrm>
                <a:off x="3888" y="960"/>
                <a:ext cx="0" cy="4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7" name="Line 47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0" cy="43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8" name="Line 48"/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0" cy="43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9" name="Line 49"/>
              <p:cNvSpPr>
                <a:spLocks noChangeShapeType="1"/>
              </p:cNvSpPr>
              <p:nvPr/>
            </p:nvSpPr>
            <p:spPr bwMode="auto">
              <a:xfrm>
                <a:off x="3888" y="3168"/>
                <a:ext cx="0" cy="38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0780" name="Group 50"/>
              <p:cNvGrpSpPr>
                <a:grpSpLocks/>
              </p:cNvGrpSpPr>
              <p:nvPr/>
            </p:nvGrpSpPr>
            <p:grpSpPr bwMode="auto">
              <a:xfrm>
                <a:off x="1344" y="2928"/>
                <a:ext cx="696" cy="528"/>
                <a:chOff x="1176" y="2472"/>
                <a:chExt cx="864" cy="648"/>
              </a:xfrm>
            </p:grpSpPr>
            <p:sp>
              <p:nvSpPr>
                <p:cNvPr id="30827" name="Oval 51"/>
                <p:cNvSpPr>
                  <a:spLocks noChangeArrowheads="1"/>
                </p:cNvSpPr>
                <p:nvPr/>
              </p:nvSpPr>
              <p:spPr bwMode="auto">
                <a:xfrm>
                  <a:off x="1176" y="2472"/>
                  <a:ext cx="8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28" name="Oval 52"/>
                <p:cNvSpPr>
                  <a:spLocks noChangeArrowheads="1"/>
                </p:cNvSpPr>
                <p:nvPr/>
              </p:nvSpPr>
              <p:spPr bwMode="auto">
                <a:xfrm>
                  <a:off x="1248" y="2544"/>
                  <a:ext cx="720" cy="2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29" name="Oval 53"/>
                <p:cNvSpPr>
                  <a:spLocks noChangeArrowheads="1"/>
                </p:cNvSpPr>
                <p:nvPr/>
              </p:nvSpPr>
              <p:spPr bwMode="auto">
                <a:xfrm>
                  <a:off x="1392" y="2616"/>
                  <a:ext cx="432" cy="7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30" name="Rectangle 54"/>
                <p:cNvSpPr>
                  <a:spLocks noChangeArrowheads="1"/>
                </p:cNvSpPr>
                <p:nvPr/>
              </p:nvSpPr>
              <p:spPr bwMode="auto">
                <a:xfrm>
                  <a:off x="1536" y="2472"/>
                  <a:ext cx="144" cy="6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31" name="AutoShape 55"/>
                <p:cNvSpPr>
                  <a:spLocks noChangeArrowheads="1"/>
                </p:cNvSpPr>
                <p:nvPr/>
              </p:nvSpPr>
              <p:spPr bwMode="auto">
                <a:xfrm>
                  <a:off x="1680" y="2976"/>
                  <a:ext cx="360" cy="144"/>
                </a:xfrm>
                <a:prstGeom prst="flowChartProcess">
                  <a:avLst/>
                </a:prstGeom>
                <a:solidFill>
                  <a:srgbClr val="DDDDDD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 eaLnBrk="0" hangingPunct="0"/>
                  <a:r>
                    <a:rPr lang="en-US" sz="800" b="1">
                      <a:latin typeface="Arial" charset="0"/>
                    </a:rPr>
                    <a:t>BTS</a:t>
                  </a:r>
                </a:p>
              </p:txBody>
            </p:sp>
            <p:sp>
              <p:nvSpPr>
                <p:cNvPr id="30832" name="AutoShape 56" descr="Outlined diamond"/>
                <p:cNvSpPr>
                  <a:spLocks noChangeArrowheads="1"/>
                </p:cNvSpPr>
                <p:nvPr/>
              </p:nvSpPr>
              <p:spPr bwMode="auto">
                <a:xfrm>
                  <a:off x="1527" y="2616"/>
                  <a:ext cx="153" cy="504"/>
                </a:xfrm>
                <a:prstGeom prst="triangle">
                  <a:avLst>
                    <a:gd name="adj" fmla="val 50000"/>
                  </a:avLst>
                </a:prstGeom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pic>
            <p:nvPicPr>
              <p:cNvPr id="30781" name="Picture 57" descr="textphon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6" y="1824"/>
                <a:ext cx="197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82" name="Line 58"/>
              <p:cNvSpPr>
                <a:spLocks noChangeShapeType="1"/>
              </p:cNvSpPr>
              <p:nvPr/>
            </p:nvSpPr>
            <p:spPr bwMode="auto">
              <a:xfrm flipV="1">
                <a:off x="768" y="1488"/>
                <a:ext cx="144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0783" name="Group 59"/>
              <p:cNvGrpSpPr>
                <a:grpSpLocks/>
              </p:cNvGrpSpPr>
              <p:nvPr/>
            </p:nvGrpSpPr>
            <p:grpSpPr bwMode="auto">
              <a:xfrm>
                <a:off x="720" y="1056"/>
                <a:ext cx="696" cy="528"/>
                <a:chOff x="1176" y="2472"/>
                <a:chExt cx="864" cy="648"/>
              </a:xfrm>
            </p:grpSpPr>
            <p:sp>
              <p:nvSpPr>
                <p:cNvPr id="30821" name="Oval 60"/>
                <p:cNvSpPr>
                  <a:spLocks noChangeArrowheads="1"/>
                </p:cNvSpPr>
                <p:nvPr/>
              </p:nvSpPr>
              <p:spPr bwMode="auto">
                <a:xfrm>
                  <a:off x="1176" y="2472"/>
                  <a:ext cx="8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22" name="Oval 61"/>
                <p:cNvSpPr>
                  <a:spLocks noChangeArrowheads="1"/>
                </p:cNvSpPr>
                <p:nvPr/>
              </p:nvSpPr>
              <p:spPr bwMode="auto">
                <a:xfrm>
                  <a:off x="1248" y="2544"/>
                  <a:ext cx="720" cy="2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23" name="Oval 62"/>
                <p:cNvSpPr>
                  <a:spLocks noChangeArrowheads="1"/>
                </p:cNvSpPr>
                <p:nvPr/>
              </p:nvSpPr>
              <p:spPr bwMode="auto">
                <a:xfrm>
                  <a:off x="1392" y="2616"/>
                  <a:ext cx="432" cy="7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24" name="Rectangle 63"/>
                <p:cNvSpPr>
                  <a:spLocks noChangeArrowheads="1"/>
                </p:cNvSpPr>
                <p:nvPr/>
              </p:nvSpPr>
              <p:spPr bwMode="auto">
                <a:xfrm>
                  <a:off x="1536" y="2472"/>
                  <a:ext cx="144" cy="6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25" name="AutoShape 64"/>
                <p:cNvSpPr>
                  <a:spLocks noChangeArrowheads="1"/>
                </p:cNvSpPr>
                <p:nvPr/>
              </p:nvSpPr>
              <p:spPr bwMode="auto">
                <a:xfrm>
                  <a:off x="1680" y="2976"/>
                  <a:ext cx="360" cy="144"/>
                </a:xfrm>
                <a:prstGeom prst="flowChartProcess">
                  <a:avLst/>
                </a:prstGeom>
                <a:solidFill>
                  <a:srgbClr val="DDDDDD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 eaLnBrk="0" hangingPunct="0"/>
                  <a:r>
                    <a:rPr lang="en-US" sz="800" b="1">
                      <a:latin typeface="Arial" charset="0"/>
                    </a:rPr>
                    <a:t>BTS</a:t>
                  </a:r>
                </a:p>
              </p:txBody>
            </p:sp>
            <p:sp>
              <p:nvSpPr>
                <p:cNvPr id="30826" name="AutoShape 65" descr="Outlined diamond"/>
                <p:cNvSpPr>
                  <a:spLocks noChangeArrowheads="1"/>
                </p:cNvSpPr>
                <p:nvPr/>
              </p:nvSpPr>
              <p:spPr bwMode="auto">
                <a:xfrm>
                  <a:off x="1527" y="2616"/>
                  <a:ext cx="153" cy="504"/>
                </a:xfrm>
                <a:prstGeom prst="triangle">
                  <a:avLst>
                    <a:gd name="adj" fmla="val 50000"/>
                  </a:avLst>
                </a:prstGeom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30784" name="Group 66"/>
              <p:cNvGrpSpPr>
                <a:grpSpLocks/>
              </p:cNvGrpSpPr>
              <p:nvPr/>
            </p:nvGrpSpPr>
            <p:grpSpPr bwMode="auto">
              <a:xfrm>
                <a:off x="720" y="2304"/>
                <a:ext cx="696" cy="528"/>
                <a:chOff x="1176" y="2472"/>
                <a:chExt cx="864" cy="648"/>
              </a:xfrm>
            </p:grpSpPr>
            <p:sp>
              <p:nvSpPr>
                <p:cNvPr id="30815" name="Oval 67"/>
                <p:cNvSpPr>
                  <a:spLocks noChangeArrowheads="1"/>
                </p:cNvSpPr>
                <p:nvPr/>
              </p:nvSpPr>
              <p:spPr bwMode="auto">
                <a:xfrm>
                  <a:off x="1176" y="2472"/>
                  <a:ext cx="8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16" name="Oval 68"/>
                <p:cNvSpPr>
                  <a:spLocks noChangeArrowheads="1"/>
                </p:cNvSpPr>
                <p:nvPr/>
              </p:nvSpPr>
              <p:spPr bwMode="auto">
                <a:xfrm>
                  <a:off x="1248" y="2544"/>
                  <a:ext cx="720" cy="2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17" name="Oval 69"/>
                <p:cNvSpPr>
                  <a:spLocks noChangeArrowheads="1"/>
                </p:cNvSpPr>
                <p:nvPr/>
              </p:nvSpPr>
              <p:spPr bwMode="auto">
                <a:xfrm>
                  <a:off x="1392" y="2616"/>
                  <a:ext cx="432" cy="7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18" name="Rectangle 70"/>
                <p:cNvSpPr>
                  <a:spLocks noChangeArrowheads="1"/>
                </p:cNvSpPr>
                <p:nvPr/>
              </p:nvSpPr>
              <p:spPr bwMode="auto">
                <a:xfrm>
                  <a:off x="1536" y="2472"/>
                  <a:ext cx="144" cy="6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19" name="AutoShape 71"/>
                <p:cNvSpPr>
                  <a:spLocks noChangeArrowheads="1"/>
                </p:cNvSpPr>
                <p:nvPr/>
              </p:nvSpPr>
              <p:spPr bwMode="auto">
                <a:xfrm>
                  <a:off x="1680" y="2976"/>
                  <a:ext cx="360" cy="144"/>
                </a:xfrm>
                <a:prstGeom prst="flowChartProcess">
                  <a:avLst/>
                </a:prstGeom>
                <a:solidFill>
                  <a:srgbClr val="DDDDDD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 eaLnBrk="0" hangingPunct="0"/>
                  <a:r>
                    <a:rPr lang="en-US" sz="800" b="1">
                      <a:latin typeface="Arial" charset="0"/>
                    </a:rPr>
                    <a:t>BTS</a:t>
                  </a:r>
                </a:p>
              </p:txBody>
            </p:sp>
            <p:sp>
              <p:nvSpPr>
                <p:cNvPr id="30820" name="AutoShape 72" descr="Outlined diamond"/>
                <p:cNvSpPr>
                  <a:spLocks noChangeArrowheads="1"/>
                </p:cNvSpPr>
                <p:nvPr/>
              </p:nvSpPr>
              <p:spPr bwMode="auto">
                <a:xfrm>
                  <a:off x="1527" y="2616"/>
                  <a:ext cx="153" cy="504"/>
                </a:xfrm>
                <a:prstGeom prst="triangle">
                  <a:avLst>
                    <a:gd name="adj" fmla="val 50000"/>
                  </a:avLst>
                </a:prstGeom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30785" name="Group 73"/>
              <p:cNvGrpSpPr>
                <a:grpSpLocks/>
              </p:cNvGrpSpPr>
              <p:nvPr/>
            </p:nvGrpSpPr>
            <p:grpSpPr bwMode="auto">
              <a:xfrm>
                <a:off x="1440" y="1920"/>
                <a:ext cx="696" cy="528"/>
                <a:chOff x="1176" y="2472"/>
                <a:chExt cx="864" cy="648"/>
              </a:xfrm>
            </p:grpSpPr>
            <p:sp>
              <p:nvSpPr>
                <p:cNvPr id="30809" name="Oval 74"/>
                <p:cNvSpPr>
                  <a:spLocks noChangeArrowheads="1"/>
                </p:cNvSpPr>
                <p:nvPr/>
              </p:nvSpPr>
              <p:spPr bwMode="auto">
                <a:xfrm>
                  <a:off x="1176" y="2472"/>
                  <a:ext cx="8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10" name="Oval 75"/>
                <p:cNvSpPr>
                  <a:spLocks noChangeArrowheads="1"/>
                </p:cNvSpPr>
                <p:nvPr/>
              </p:nvSpPr>
              <p:spPr bwMode="auto">
                <a:xfrm>
                  <a:off x="1248" y="2544"/>
                  <a:ext cx="720" cy="2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11" name="Oval 76"/>
                <p:cNvSpPr>
                  <a:spLocks noChangeArrowheads="1"/>
                </p:cNvSpPr>
                <p:nvPr/>
              </p:nvSpPr>
              <p:spPr bwMode="auto">
                <a:xfrm>
                  <a:off x="1392" y="2616"/>
                  <a:ext cx="432" cy="7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12" name="Rectangle 77"/>
                <p:cNvSpPr>
                  <a:spLocks noChangeArrowheads="1"/>
                </p:cNvSpPr>
                <p:nvPr/>
              </p:nvSpPr>
              <p:spPr bwMode="auto">
                <a:xfrm>
                  <a:off x="1536" y="2472"/>
                  <a:ext cx="144" cy="6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13" name="AutoShape 78"/>
                <p:cNvSpPr>
                  <a:spLocks noChangeArrowheads="1"/>
                </p:cNvSpPr>
                <p:nvPr/>
              </p:nvSpPr>
              <p:spPr bwMode="auto">
                <a:xfrm>
                  <a:off x="1680" y="2976"/>
                  <a:ext cx="360" cy="144"/>
                </a:xfrm>
                <a:prstGeom prst="flowChartProcess">
                  <a:avLst/>
                </a:prstGeom>
                <a:solidFill>
                  <a:srgbClr val="DDDDDD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 eaLnBrk="0" hangingPunct="0"/>
                  <a:r>
                    <a:rPr lang="en-US" sz="800" b="1">
                      <a:latin typeface="Arial" charset="0"/>
                    </a:rPr>
                    <a:t>BTS</a:t>
                  </a:r>
                </a:p>
              </p:txBody>
            </p:sp>
            <p:sp>
              <p:nvSpPr>
                <p:cNvPr id="30814" name="AutoShape 79" descr="Outlined diamond"/>
                <p:cNvSpPr>
                  <a:spLocks noChangeArrowheads="1"/>
                </p:cNvSpPr>
                <p:nvPr/>
              </p:nvSpPr>
              <p:spPr bwMode="auto">
                <a:xfrm>
                  <a:off x="1527" y="2616"/>
                  <a:ext cx="153" cy="504"/>
                </a:xfrm>
                <a:prstGeom prst="triangle">
                  <a:avLst>
                    <a:gd name="adj" fmla="val 50000"/>
                  </a:avLst>
                </a:prstGeom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grpSp>
            <p:nvGrpSpPr>
              <p:cNvPr id="30786" name="Group 80"/>
              <p:cNvGrpSpPr>
                <a:grpSpLocks/>
              </p:cNvGrpSpPr>
              <p:nvPr/>
            </p:nvGrpSpPr>
            <p:grpSpPr bwMode="auto">
              <a:xfrm>
                <a:off x="1392" y="624"/>
                <a:ext cx="696" cy="528"/>
                <a:chOff x="1176" y="2472"/>
                <a:chExt cx="864" cy="648"/>
              </a:xfrm>
            </p:grpSpPr>
            <p:sp>
              <p:nvSpPr>
                <p:cNvPr id="30803" name="Oval 81"/>
                <p:cNvSpPr>
                  <a:spLocks noChangeArrowheads="1"/>
                </p:cNvSpPr>
                <p:nvPr/>
              </p:nvSpPr>
              <p:spPr bwMode="auto">
                <a:xfrm>
                  <a:off x="1176" y="2472"/>
                  <a:ext cx="840" cy="3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04" name="Oval 82"/>
                <p:cNvSpPr>
                  <a:spLocks noChangeArrowheads="1"/>
                </p:cNvSpPr>
                <p:nvPr/>
              </p:nvSpPr>
              <p:spPr bwMode="auto">
                <a:xfrm>
                  <a:off x="1248" y="2544"/>
                  <a:ext cx="720" cy="21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05" name="Oval 83"/>
                <p:cNvSpPr>
                  <a:spLocks noChangeArrowheads="1"/>
                </p:cNvSpPr>
                <p:nvPr/>
              </p:nvSpPr>
              <p:spPr bwMode="auto">
                <a:xfrm>
                  <a:off x="1392" y="2616"/>
                  <a:ext cx="432" cy="72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06" name="Rectangle 84"/>
                <p:cNvSpPr>
                  <a:spLocks noChangeArrowheads="1"/>
                </p:cNvSpPr>
                <p:nvPr/>
              </p:nvSpPr>
              <p:spPr bwMode="auto">
                <a:xfrm>
                  <a:off x="1536" y="2472"/>
                  <a:ext cx="144" cy="6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30807" name="AutoShape 85"/>
                <p:cNvSpPr>
                  <a:spLocks noChangeArrowheads="1"/>
                </p:cNvSpPr>
                <p:nvPr/>
              </p:nvSpPr>
              <p:spPr bwMode="auto">
                <a:xfrm>
                  <a:off x="1680" y="2976"/>
                  <a:ext cx="360" cy="144"/>
                </a:xfrm>
                <a:prstGeom prst="flowChartProcess">
                  <a:avLst/>
                </a:prstGeom>
                <a:solidFill>
                  <a:srgbClr val="DDDDDD"/>
                </a:solidFill>
                <a:ln w="9525">
                  <a:miter lim="800000"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>
                  <a:flatTx/>
                </a:bodyPr>
                <a:lstStyle/>
                <a:p>
                  <a:pPr algn="ctr" eaLnBrk="0" hangingPunct="0"/>
                  <a:r>
                    <a:rPr lang="en-US" sz="800" b="1">
                      <a:latin typeface="Arial" charset="0"/>
                    </a:rPr>
                    <a:t>BTS</a:t>
                  </a:r>
                </a:p>
              </p:txBody>
            </p:sp>
            <p:sp>
              <p:nvSpPr>
                <p:cNvPr id="30808" name="AutoShape 86" descr="Outlined diamond"/>
                <p:cNvSpPr>
                  <a:spLocks noChangeArrowheads="1"/>
                </p:cNvSpPr>
                <p:nvPr/>
              </p:nvSpPr>
              <p:spPr bwMode="auto">
                <a:xfrm>
                  <a:off x="1527" y="2616"/>
                  <a:ext cx="153" cy="504"/>
                </a:xfrm>
                <a:prstGeom prst="triangle">
                  <a:avLst>
                    <a:gd name="adj" fmla="val 50000"/>
                  </a:avLst>
                </a:prstGeom>
                <a:pattFill prst="openDmnd">
                  <a:fgClr>
                    <a:srgbClr val="000000"/>
                  </a:fgClr>
                  <a:bgClr>
                    <a:srgbClr val="FFFFFF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</p:grpSp>
          <p:sp>
            <p:nvSpPr>
              <p:cNvPr id="30787" name="Line 87"/>
              <p:cNvSpPr>
                <a:spLocks noChangeShapeType="1"/>
              </p:cNvSpPr>
              <p:nvPr/>
            </p:nvSpPr>
            <p:spPr bwMode="auto">
              <a:xfrm flipH="1">
                <a:off x="2208" y="2352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8" name="Line 88"/>
              <p:cNvSpPr>
                <a:spLocks noChangeShapeType="1"/>
              </p:cNvSpPr>
              <p:nvPr/>
            </p:nvSpPr>
            <p:spPr bwMode="auto">
              <a:xfrm flipH="1">
                <a:off x="1488" y="2352"/>
                <a:ext cx="720" cy="38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9" name="Line 89"/>
              <p:cNvSpPr>
                <a:spLocks noChangeShapeType="1"/>
              </p:cNvSpPr>
              <p:nvPr/>
            </p:nvSpPr>
            <p:spPr bwMode="auto">
              <a:xfrm flipH="1" flipV="1">
                <a:off x="1488" y="1488"/>
                <a:ext cx="1200" cy="81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0" name="Line 90"/>
              <p:cNvSpPr>
                <a:spLocks noChangeShapeType="1"/>
              </p:cNvSpPr>
              <p:nvPr/>
            </p:nvSpPr>
            <p:spPr bwMode="auto">
              <a:xfrm flipH="1" flipV="1">
                <a:off x="2160" y="1056"/>
                <a:ext cx="528" cy="100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1" name="Line 91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2" name="Line 92"/>
              <p:cNvSpPr>
                <a:spLocks noChangeShapeType="1"/>
              </p:cNvSpPr>
              <p:nvPr/>
            </p:nvSpPr>
            <p:spPr bwMode="auto">
              <a:xfrm>
                <a:off x="816" y="2112"/>
                <a:ext cx="96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3" name="Text Box 93"/>
              <p:cNvSpPr txBox="1">
                <a:spLocks noChangeArrowheads="1"/>
              </p:cNvSpPr>
              <p:nvPr/>
            </p:nvSpPr>
            <p:spPr bwMode="auto">
              <a:xfrm>
                <a:off x="4656" y="2256"/>
                <a:ext cx="384" cy="162"/>
              </a:xfrm>
              <a:prstGeom prst="rect">
                <a:avLst/>
              </a:prstGeom>
              <a:solidFill>
                <a:srgbClr val="E7E7E7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7E7E7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en-GB" sz="1000" b="1">
                    <a:latin typeface="Arial" charset="0"/>
                  </a:rPr>
                  <a:t>GMSC</a:t>
                </a:r>
              </a:p>
            </p:txBody>
          </p:sp>
          <p:sp>
            <p:nvSpPr>
              <p:cNvPr id="30794" name="Line 94"/>
              <p:cNvSpPr>
                <a:spLocks noChangeShapeType="1"/>
              </p:cNvSpPr>
              <p:nvPr/>
            </p:nvSpPr>
            <p:spPr bwMode="auto">
              <a:xfrm>
                <a:off x="4848" y="1200"/>
                <a:ext cx="0" cy="100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5" name="Text Box 95"/>
              <p:cNvSpPr txBox="1">
                <a:spLocks noChangeArrowheads="1"/>
              </p:cNvSpPr>
              <p:nvPr/>
            </p:nvSpPr>
            <p:spPr bwMode="auto">
              <a:xfrm>
                <a:off x="4656" y="1056"/>
                <a:ext cx="384" cy="162"/>
              </a:xfrm>
              <a:prstGeom prst="rect">
                <a:avLst/>
              </a:prstGeom>
              <a:solidFill>
                <a:srgbClr val="E7E7E7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7E7E7"/>
                </a:extrusionClr>
              </a:sp3d>
            </p:spPr>
            <p:txBody>
              <a:bodyPr>
                <a:spAutoFit/>
                <a:flatTx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en-GB" sz="1000" b="1">
                    <a:latin typeface="Arial" charset="0"/>
                  </a:rPr>
                  <a:t>GMSC</a:t>
                </a:r>
              </a:p>
            </p:txBody>
          </p:sp>
          <p:sp>
            <p:nvSpPr>
              <p:cNvPr id="30796" name="Line 96"/>
              <p:cNvSpPr>
                <a:spLocks noChangeShapeType="1"/>
              </p:cNvSpPr>
              <p:nvPr/>
            </p:nvSpPr>
            <p:spPr bwMode="auto">
              <a:xfrm>
                <a:off x="4848" y="624"/>
                <a:ext cx="0" cy="38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7" name="Line 97"/>
              <p:cNvSpPr>
                <a:spLocks noChangeShapeType="1"/>
              </p:cNvSpPr>
              <p:nvPr/>
            </p:nvSpPr>
            <p:spPr bwMode="auto">
              <a:xfrm>
                <a:off x="3696" y="1920"/>
                <a:ext cx="48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8" name="Line 98"/>
              <p:cNvSpPr>
                <a:spLocks noChangeShapeType="1"/>
              </p:cNvSpPr>
              <p:nvPr/>
            </p:nvSpPr>
            <p:spPr bwMode="auto">
              <a:xfrm flipH="1">
                <a:off x="4176" y="1152"/>
                <a:ext cx="480" cy="24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99" name="Line 99"/>
              <p:cNvSpPr>
                <a:spLocks noChangeShapeType="1"/>
              </p:cNvSpPr>
              <p:nvPr/>
            </p:nvSpPr>
            <p:spPr bwMode="auto">
              <a:xfrm flipH="1">
                <a:off x="4176" y="1152"/>
                <a:ext cx="480" cy="96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00" name="Line 100"/>
              <p:cNvSpPr>
                <a:spLocks noChangeShapeType="1"/>
              </p:cNvSpPr>
              <p:nvPr/>
            </p:nvSpPr>
            <p:spPr bwMode="auto">
              <a:xfrm flipH="1">
                <a:off x="4176" y="2352"/>
                <a:ext cx="480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01" name="Line 101"/>
              <p:cNvSpPr>
                <a:spLocks noChangeShapeType="1"/>
              </p:cNvSpPr>
              <p:nvPr/>
            </p:nvSpPr>
            <p:spPr bwMode="auto">
              <a:xfrm flipH="1">
                <a:off x="4176" y="2352"/>
                <a:ext cx="480" cy="4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02" name="Line 102"/>
              <p:cNvSpPr>
                <a:spLocks noChangeShapeType="1"/>
              </p:cNvSpPr>
              <p:nvPr/>
            </p:nvSpPr>
            <p:spPr bwMode="auto">
              <a:xfrm flipH="1" flipV="1">
                <a:off x="4272" y="3072"/>
                <a:ext cx="384" cy="38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29" name="AutoShape 103"/>
            <p:cNvSpPr>
              <a:spLocks noChangeArrowheads="1"/>
            </p:cNvSpPr>
            <p:nvPr/>
          </p:nvSpPr>
          <p:spPr bwMode="auto">
            <a:xfrm>
              <a:off x="4704" y="1008"/>
              <a:ext cx="624" cy="96"/>
            </a:xfrm>
            <a:prstGeom prst="leftRightArrow">
              <a:avLst>
                <a:gd name="adj1" fmla="val 50000"/>
                <a:gd name="adj2" fmla="val 13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0" name="AutoShape 104"/>
            <p:cNvSpPr>
              <a:spLocks noChangeArrowheads="1"/>
            </p:cNvSpPr>
            <p:nvPr/>
          </p:nvSpPr>
          <p:spPr bwMode="auto">
            <a:xfrm>
              <a:off x="4752" y="2208"/>
              <a:ext cx="576" cy="96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1" name="AutoShape 105"/>
            <p:cNvSpPr>
              <a:spLocks noChangeArrowheads="1"/>
            </p:cNvSpPr>
            <p:nvPr/>
          </p:nvSpPr>
          <p:spPr bwMode="auto">
            <a:xfrm>
              <a:off x="4752" y="3312"/>
              <a:ext cx="576" cy="96"/>
            </a:xfrm>
            <a:prstGeom prst="leftRightArrow">
              <a:avLst>
                <a:gd name="adj1" fmla="val 50000"/>
                <a:gd name="adj2" fmla="val 12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2" name="AutoShape 106"/>
            <p:cNvSpPr>
              <a:spLocks noChangeArrowheads="1"/>
            </p:cNvSpPr>
            <p:nvPr/>
          </p:nvSpPr>
          <p:spPr bwMode="auto">
            <a:xfrm>
              <a:off x="3888" y="1488"/>
              <a:ext cx="1440" cy="96"/>
            </a:xfrm>
            <a:prstGeom prst="leftRightArrow">
              <a:avLst>
                <a:gd name="adj1" fmla="val 50000"/>
                <a:gd name="adj2" fmla="val 30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3" name="AutoShape 107"/>
            <p:cNvSpPr>
              <a:spLocks noChangeArrowheads="1"/>
            </p:cNvSpPr>
            <p:nvPr/>
          </p:nvSpPr>
          <p:spPr bwMode="auto">
            <a:xfrm>
              <a:off x="3888" y="2928"/>
              <a:ext cx="1440" cy="96"/>
            </a:xfrm>
            <a:prstGeom prst="leftRightArrow">
              <a:avLst>
                <a:gd name="adj1" fmla="val 50000"/>
                <a:gd name="adj2" fmla="val 300000"/>
              </a:avLst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4" name="AutoShape 108"/>
            <p:cNvSpPr>
              <a:spLocks/>
            </p:cNvSpPr>
            <p:nvPr/>
          </p:nvSpPr>
          <p:spPr bwMode="auto">
            <a:xfrm rot="-5400000">
              <a:off x="1632" y="2640"/>
              <a:ext cx="144" cy="2352"/>
            </a:xfrm>
            <a:prstGeom prst="leftBrace">
              <a:avLst>
                <a:gd name="adj1" fmla="val 136111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5" name="AutoShape 109"/>
            <p:cNvSpPr>
              <a:spLocks/>
            </p:cNvSpPr>
            <p:nvPr/>
          </p:nvSpPr>
          <p:spPr bwMode="auto">
            <a:xfrm rot="-5400000">
              <a:off x="3408" y="3264"/>
              <a:ext cx="96" cy="1056"/>
            </a:xfrm>
            <a:prstGeom prst="leftBrace">
              <a:avLst>
                <a:gd name="adj1" fmla="val 91667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6" name="AutoShape 110"/>
            <p:cNvSpPr>
              <a:spLocks/>
            </p:cNvSpPr>
            <p:nvPr/>
          </p:nvSpPr>
          <p:spPr bwMode="auto">
            <a:xfrm rot="-5400000">
              <a:off x="4608" y="3168"/>
              <a:ext cx="96" cy="1248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7" name="Text Box 111"/>
            <p:cNvSpPr txBox="1">
              <a:spLocks noChangeArrowheads="1"/>
            </p:cNvSpPr>
            <p:nvPr/>
          </p:nvSpPr>
          <p:spPr bwMode="auto">
            <a:xfrm>
              <a:off x="1200" y="3936"/>
              <a:ext cx="960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GB" sz="1000" b="1">
                  <a:latin typeface="Arial" charset="0"/>
                </a:rPr>
                <a:t>Radio Layer</a:t>
              </a:r>
            </a:p>
          </p:txBody>
        </p:sp>
        <p:sp>
          <p:nvSpPr>
            <p:cNvPr id="30738" name="Text Box 112"/>
            <p:cNvSpPr txBox="1">
              <a:spLocks noChangeArrowheads="1"/>
            </p:cNvSpPr>
            <p:nvPr/>
          </p:nvSpPr>
          <p:spPr bwMode="auto">
            <a:xfrm>
              <a:off x="3216" y="3888"/>
              <a:ext cx="528" cy="1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GB" sz="1000" b="1">
                  <a:latin typeface="Arial" charset="0"/>
                </a:rPr>
                <a:t>MSC Layer</a:t>
              </a:r>
            </a:p>
          </p:txBody>
        </p:sp>
        <p:sp>
          <p:nvSpPr>
            <p:cNvPr id="30739" name="Text Box 113"/>
            <p:cNvSpPr txBox="1">
              <a:spLocks noChangeArrowheads="1"/>
            </p:cNvSpPr>
            <p:nvPr/>
          </p:nvSpPr>
          <p:spPr bwMode="auto">
            <a:xfrm>
              <a:off x="4224" y="3888"/>
              <a:ext cx="1008" cy="34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en-GB" sz="1000" b="1">
                  <a:latin typeface="Arial" charset="0"/>
                </a:rPr>
                <a:t>Transit Layer.           May not exist in all networks</a:t>
              </a:r>
            </a:p>
          </p:txBody>
        </p:sp>
      </p:grpSp>
      <p:cxnSp>
        <p:nvCxnSpPr>
          <p:cNvPr id="30725" name="Straight Connector 11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Agenda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28750" y="857250"/>
            <a:ext cx="7500938" cy="5286375"/>
          </a:xfrm>
        </p:spPr>
        <p:txBody>
          <a:bodyPr/>
          <a:lstStyle/>
          <a:p>
            <a:endParaRPr lang="en-GB" sz="2800" dirty="0" smtClean="0"/>
          </a:p>
          <a:p>
            <a:pPr marL="361950" indent="-361950"/>
            <a:r>
              <a:rPr lang="en-GB" sz="2800" dirty="0" smtClean="0"/>
              <a:t>Traffic modelling principles</a:t>
            </a:r>
          </a:p>
          <a:p>
            <a:pPr marL="361950" indent="-361950"/>
            <a:r>
              <a:rPr lang="en-GB" sz="2800" dirty="0" smtClean="0"/>
              <a:t>Service modelling</a:t>
            </a:r>
          </a:p>
          <a:p>
            <a:pPr marL="361950" indent="-361950"/>
            <a:r>
              <a:rPr lang="en-GB" sz="2800" dirty="0" smtClean="0"/>
              <a:t>Data: the growth area</a:t>
            </a:r>
          </a:p>
          <a:p>
            <a:pPr marL="361950" indent="-361950"/>
            <a:r>
              <a:rPr lang="en-GB" sz="2800" dirty="0" smtClean="0"/>
              <a:t>Mobile network dimensioning</a:t>
            </a:r>
          </a:p>
          <a:p>
            <a:pPr marL="361950" indent="-361950"/>
            <a:r>
              <a:rPr lang="en-GB" sz="2800" dirty="0" smtClean="0"/>
              <a:t>Spectrum Efficiency Tool:  modelling the relation of spectrum, traffic and network dimensioning</a:t>
            </a:r>
            <a:endParaRPr lang="en-GB" sz="2800" dirty="0" smtClean="0"/>
          </a:p>
        </p:txBody>
      </p:sp>
      <p:cxnSp>
        <p:nvCxnSpPr>
          <p:cNvPr id="16388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1295400" y="219075"/>
            <a:ext cx="7000875" cy="381000"/>
          </a:xfrm>
        </p:spPr>
        <p:txBody>
          <a:bodyPr/>
          <a:lstStyle/>
          <a:p>
            <a:r>
              <a:rPr lang="en-GB" dirty="0" smtClean="0"/>
              <a:t>Network components to be dimensioned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286375"/>
          </a:xfrm>
        </p:spPr>
        <p:txBody>
          <a:bodyPr/>
          <a:lstStyle/>
          <a:p>
            <a:pPr marL="355600" indent="-355600"/>
            <a:r>
              <a:rPr lang="en-GB" sz="2000" dirty="0" smtClean="0"/>
              <a:t>Radio Access Network:</a:t>
            </a:r>
          </a:p>
          <a:p>
            <a:pPr marL="720725" lvl="1" indent="-365125"/>
            <a:r>
              <a:rPr lang="en-GB" sz="1800" dirty="0" err="1" smtClean="0"/>
              <a:t>eNode</a:t>
            </a:r>
            <a:r>
              <a:rPr lang="en-GB" sz="1800" dirty="0" smtClean="0"/>
              <a:t>-B/ Node-B/ BTS</a:t>
            </a:r>
          </a:p>
          <a:p>
            <a:pPr marL="720725" lvl="1" indent="-365125"/>
            <a:r>
              <a:rPr lang="en-GB" sz="1800" dirty="0" smtClean="0"/>
              <a:t>RNC (Radio Network Controller) or BSC (Base Station Controller)</a:t>
            </a:r>
          </a:p>
          <a:p>
            <a:pPr marL="720725" lvl="1" indent="-365125"/>
            <a:r>
              <a:rPr lang="en-GB" sz="1800" dirty="0" smtClean="0"/>
              <a:t>Access links/ backhaul</a:t>
            </a:r>
          </a:p>
          <a:p>
            <a:pPr marL="720725" lvl="1" indent="-365125"/>
            <a:endParaRPr lang="en-GB" sz="1800" dirty="0" smtClean="0"/>
          </a:p>
          <a:p>
            <a:pPr marL="355600" indent="-355600"/>
            <a:r>
              <a:rPr lang="en-GB" sz="2000" dirty="0" smtClean="0"/>
              <a:t>Core Network:</a:t>
            </a:r>
          </a:p>
          <a:p>
            <a:pPr marL="720725" lvl="1" indent="-365125"/>
            <a:r>
              <a:rPr lang="en-GB" sz="1800" dirty="0" smtClean="0"/>
              <a:t>Links: for example STM-1, Gigabit Ethernet, 10GE</a:t>
            </a:r>
          </a:p>
          <a:p>
            <a:pPr marL="720725" lvl="1" indent="-365125"/>
            <a:r>
              <a:rPr lang="en-GB" sz="1800" dirty="0" smtClean="0"/>
              <a:t>Routers, Switches</a:t>
            </a:r>
          </a:p>
          <a:p>
            <a:pPr marL="720725" lvl="1" indent="-365125"/>
            <a:r>
              <a:rPr lang="en-GB" sz="1800" dirty="0" smtClean="0"/>
              <a:t>Databases: for example HLR, VLR</a:t>
            </a:r>
          </a:p>
          <a:p>
            <a:pPr marL="720725" lvl="1" indent="-365125"/>
            <a:r>
              <a:rPr lang="en-GB" sz="1800" dirty="0" smtClean="0"/>
              <a:t>Network operations and management</a:t>
            </a:r>
          </a:p>
          <a:p>
            <a:pPr marL="720725" lvl="1" indent="-365125"/>
            <a:endParaRPr lang="en-GB" sz="1800" dirty="0" smtClean="0"/>
          </a:p>
          <a:p>
            <a:pPr marL="355600" indent="-355600"/>
            <a:r>
              <a:rPr lang="en-GB" sz="2000" dirty="0" smtClean="0"/>
              <a:t>Application Platforms:</a:t>
            </a:r>
          </a:p>
          <a:p>
            <a:pPr marL="720725" lvl="1" indent="-365125"/>
            <a:r>
              <a:rPr lang="en-GB" sz="1800" dirty="0" smtClean="0"/>
              <a:t>Data/ Internet access</a:t>
            </a:r>
          </a:p>
          <a:p>
            <a:pPr marL="720725" lvl="1" indent="-365125"/>
            <a:r>
              <a:rPr lang="en-GB" sz="1800" dirty="0" smtClean="0"/>
              <a:t>Voicemail</a:t>
            </a:r>
          </a:p>
          <a:p>
            <a:pPr marL="720725" lvl="1" indent="-365125"/>
            <a:r>
              <a:rPr lang="en-GB" sz="1800" dirty="0" smtClean="0"/>
              <a:t>MMS/ SMS</a:t>
            </a:r>
          </a:p>
          <a:p>
            <a:pPr marL="720725" lvl="1" indent="-365125"/>
            <a:r>
              <a:rPr lang="en-GB" sz="1800" dirty="0" smtClean="0"/>
              <a:t>etc</a:t>
            </a:r>
          </a:p>
        </p:txBody>
      </p:sp>
      <p:cxnSp>
        <p:nvCxnSpPr>
          <p:cNvPr id="31748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387475" y="219075"/>
            <a:ext cx="7000875" cy="381000"/>
          </a:xfrm>
        </p:spPr>
        <p:txBody>
          <a:bodyPr/>
          <a:lstStyle/>
          <a:p>
            <a:r>
              <a:rPr lang="en-GB" dirty="0" smtClean="0"/>
              <a:t>Network component capacities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286375"/>
          </a:xfrm>
        </p:spPr>
        <p:txBody>
          <a:bodyPr/>
          <a:lstStyle/>
          <a:p>
            <a:endParaRPr lang="en-GB" dirty="0" smtClean="0"/>
          </a:p>
          <a:p>
            <a:pPr marL="355600" indent="-355600"/>
            <a:r>
              <a:rPr lang="en-GB" dirty="0" smtClean="0"/>
              <a:t>In radio networks, the relevant measures of capacity are:</a:t>
            </a:r>
          </a:p>
          <a:p>
            <a:pPr marL="720725" lvl="1" indent="-365125"/>
            <a:r>
              <a:rPr lang="en-GB" dirty="0" smtClean="0"/>
              <a:t>connected subscribers</a:t>
            </a:r>
          </a:p>
          <a:p>
            <a:pPr marL="720725" lvl="1" indent="-365125"/>
            <a:r>
              <a:rPr lang="en-GB" dirty="0" smtClean="0"/>
              <a:t>voice minutes</a:t>
            </a:r>
          </a:p>
          <a:p>
            <a:pPr marL="720725" lvl="1" indent="-365125"/>
            <a:r>
              <a:rPr lang="en-GB" dirty="0" smtClean="0"/>
              <a:t>megabytes of traffic</a:t>
            </a:r>
          </a:p>
          <a:p>
            <a:pPr marL="720725" lvl="1" indent="-365125"/>
            <a:r>
              <a:rPr lang="en-GB" dirty="0" err="1" smtClean="0"/>
              <a:t>erlangs</a:t>
            </a:r>
            <a:r>
              <a:rPr lang="en-GB" dirty="0" smtClean="0"/>
              <a:t> of traffic</a:t>
            </a:r>
          </a:p>
          <a:p>
            <a:pPr marL="720725" lvl="1" indent="-365125"/>
            <a:r>
              <a:rPr lang="en-GB" dirty="0" smtClean="0"/>
              <a:t>service platform usage</a:t>
            </a:r>
          </a:p>
          <a:p>
            <a:endParaRPr lang="en-GB" dirty="0" smtClean="0"/>
          </a:p>
        </p:txBody>
      </p:sp>
      <p:cxnSp>
        <p:nvCxnSpPr>
          <p:cNvPr id="32772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created by traffic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many! And the whole network is affected</a:t>
            </a:r>
          </a:p>
          <a:p>
            <a:r>
              <a:rPr lang="en-GB" dirty="0" smtClean="0"/>
              <a:t>Some examples:  </a:t>
            </a:r>
          </a:p>
          <a:p>
            <a:pPr lvl="1"/>
            <a:r>
              <a:rPr lang="en-GB" dirty="0" smtClean="0"/>
              <a:t>More sites/ smaller site radii</a:t>
            </a:r>
          </a:p>
          <a:p>
            <a:pPr lvl="1"/>
            <a:r>
              <a:rPr lang="en-GB" dirty="0" smtClean="0"/>
              <a:t>Increase in backhaul capacity</a:t>
            </a:r>
          </a:p>
          <a:p>
            <a:pPr lvl="2"/>
            <a:r>
              <a:rPr lang="en-GB" dirty="0" smtClean="0"/>
              <a:t>Movement towards high capacity microwave/ fibre</a:t>
            </a:r>
          </a:p>
          <a:p>
            <a:pPr lvl="1"/>
            <a:r>
              <a:rPr lang="en-GB" dirty="0" smtClean="0"/>
              <a:t>Need for Evolved Packet Core</a:t>
            </a:r>
          </a:p>
          <a:p>
            <a:pPr lvl="2"/>
            <a:r>
              <a:rPr lang="en-GB" dirty="0" smtClean="0"/>
              <a:t>To facilitate improved session, mobility and </a:t>
            </a:r>
            <a:r>
              <a:rPr lang="en-GB" dirty="0" err="1" smtClean="0"/>
              <a:t>QoS</a:t>
            </a:r>
            <a:r>
              <a:rPr lang="en-GB" dirty="0" smtClean="0"/>
              <a:t> management</a:t>
            </a:r>
          </a:p>
          <a:p>
            <a:pPr lvl="1"/>
            <a:r>
              <a:rPr lang="en-GB" dirty="0" smtClean="0"/>
              <a:t>Improvements in ‘back-office’</a:t>
            </a:r>
          </a:p>
          <a:p>
            <a:pPr lvl="2"/>
            <a:r>
              <a:rPr lang="en-GB" dirty="0" smtClean="0"/>
              <a:t>For example, the challenges faced in billing to measure ‘caps’ and charging</a:t>
            </a:r>
          </a:p>
          <a:p>
            <a:pPr lvl="1"/>
            <a:r>
              <a:rPr lang="en-GB" dirty="0" smtClean="0"/>
              <a:t>Improvements in network monitoring and management</a:t>
            </a:r>
          </a:p>
          <a:p>
            <a:pPr lvl="2"/>
            <a:r>
              <a:rPr lang="en-GB" dirty="0" smtClean="0"/>
              <a:t>To identify and removing bottlenecks</a:t>
            </a:r>
          </a:p>
          <a:p>
            <a:pPr lvl="2"/>
            <a:r>
              <a:rPr lang="en-GB" dirty="0" smtClean="0"/>
              <a:t>To optimising equipment performance and interworking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" name="Rounded Rectangle 4"/>
          <p:cNvSpPr/>
          <p:nvPr/>
        </p:nvSpPr>
        <p:spPr bwMode="auto">
          <a:xfrm>
            <a:off x="1564641" y="5680075"/>
            <a:ext cx="7310120" cy="5762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dirty="0" smtClean="0">
                <a:solidFill>
                  <a:schemeClr val="bg1"/>
                </a:solidFill>
                <a:latin typeface="+mn-lt"/>
              </a:rPr>
              <a:t>… additional investment required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2"/>
          <p:cNvSpPr>
            <a:spLocks noGrp="1"/>
          </p:cNvSpPr>
          <p:nvPr>
            <p:ph type="body" idx="1"/>
          </p:nvPr>
        </p:nvSpPr>
        <p:spPr>
          <a:xfrm>
            <a:off x="1285875" y="2538413"/>
            <a:ext cx="7280275" cy="1500187"/>
          </a:xfrm>
        </p:spPr>
        <p:txBody>
          <a:bodyPr/>
          <a:lstStyle/>
          <a:p>
            <a:pPr marL="361950" indent="-361950"/>
            <a:r>
              <a:rPr lang="en-GB" dirty="0"/>
              <a:t>Spectrum Efficiency </a:t>
            </a:r>
            <a:r>
              <a:rPr lang="en-GB" dirty="0" smtClean="0"/>
              <a:t>Tool: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modelling </a:t>
            </a:r>
            <a:r>
              <a:rPr lang="en-GB" dirty="0"/>
              <a:t>the relation of spectrum, traffic and network dimensioning</a:t>
            </a:r>
          </a:p>
          <a:p>
            <a:endParaRPr lang="en-GB" dirty="0" smtClean="0"/>
          </a:p>
        </p:txBody>
      </p:sp>
      <p:cxnSp>
        <p:nvCxnSpPr>
          <p:cNvPr id="35843" name="Straight Connector 2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Arrow 28"/>
          <p:cNvSpPr/>
          <p:nvPr/>
        </p:nvSpPr>
        <p:spPr bwMode="auto">
          <a:xfrm rot="14141957">
            <a:off x="5464122" y="4258163"/>
            <a:ext cx="864096" cy="432048"/>
          </a:xfrm>
          <a:prstGeom prst="rightArrow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/>
          </a:p>
        </p:txBody>
      </p:sp>
      <p:sp>
        <p:nvSpPr>
          <p:cNvPr id="28" name="Right Arrow 27"/>
          <p:cNvSpPr/>
          <p:nvPr/>
        </p:nvSpPr>
        <p:spPr bwMode="auto">
          <a:xfrm rot="7458043" flipH="1">
            <a:off x="3651346" y="4270878"/>
            <a:ext cx="864096" cy="432048"/>
          </a:xfrm>
          <a:prstGeom prst="rightArrow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/>
          </a:p>
        </p:txBody>
      </p:sp>
      <p:sp>
        <p:nvSpPr>
          <p:cNvPr id="27" name="Right Arrow 26"/>
          <p:cNvSpPr/>
          <p:nvPr/>
        </p:nvSpPr>
        <p:spPr bwMode="auto">
          <a:xfrm rot="20073618" flipH="1">
            <a:off x="5904189" y="2700973"/>
            <a:ext cx="864096" cy="432048"/>
          </a:xfrm>
          <a:prstGeom prst="rightArrow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GB"/>
          </a:p>
        </p:txBody>
      </p:sp>
      <p:sp>
        <p:nvSpPr>
          <p:cNvPr id="26" name="Right Arrow 25"/>
          <p:cNvSpPr/>
          <p:nvPr/>
        </p:nvSpPr>
        <p:spPr bwMode="auto">
          <a:xfrm rot="1526382">
            <a:off x="3186936" y="2700974"/>
            <a:ext cx="864096" cy="432048"/>
          </a:xfrm>
          <a:prstGeom prst="rightArrow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GB"/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4572000" y="2252489"/>
            <a:ext cx="864096" cy="432048"/>
          </a:xfrm>
          <a:prstGeom prst="rightArrow">
            <a:avLst/>
          </a:prstGeom>
          <a:solidFill>
            <a:srgbClr val="FFC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295400" y="239688"/>
            <a:ext cx="7741096" cy="381000"/>
          </a:xfrm>
        </p:spPr>
        <p:txBody>
          <a:bodyPr/>
          <a:lstStyle/>
          <a:p>
            <a:r>
              <a:rPr lang="en-GB" dirty="0" smtClean="0"/>
              <a:t>Main </a:t>
            </a:r>
            <a:r>
              <a:rPr lang="en-GB" dirty="0" smtClean="0"/>
              <a:t>network </a:t>
            </a:r>
            <a:r>
              <a:rPr lang="en-GB" dirty="0" smtClean="0"/>
              <a:t>dimensioning dependencies </a:t>
            </a:r>
            <a:br>
              <a:rPr lang="en-GB" dirty="0" smtClean="0"/>
            </a:br>
            <a:endParaRPr lang="en-GB" dirty="0" smtClean="0"/>
          </a:p>
        </p:txBody>
      </p:sp>
      <p:cxnSp>
        <p:nvCxnSpPr>
          <p:cNvPr id="34820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9" name="Rounded Rectangle 8"/>
          <p:cNvSpPr/>
          <p:nvPr/>
        </p:nvSpPr>
        <p:spPr bwMode="auto">
          <a:xfrm>
            <a:off x="5664696" y="4931643"/>
            <a:ext cx="1800200" cy="1080120"/>
          </a:xfrm>
          <a:prstGeom prst="roundRect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000" b="1" i="1" dirty="0" smtClean="0">
                <a:solidFill>
                  <a:schemeClr val="accent3"/>
                </a:solidFill>
                <a:latin typeface="+mn-lt"/>
              </a:rPr>
              <a:t>RAN site</a:t>
            </a:r>
            <a:br>
              <a:rPr lang="en-GB" sz="2000" b="1" i="1" dirty="0" smtClean="0">
                <a:solidFill>
                  <a:schemeClr val="accent3"/>
                </a:solidFill>
                <a:latin typeface="+mn-lt"/>
              </a:rPr>
            </a:br>
            <a:r>
              <a:rPr lang="en-GB" sz="2000" b="1" i="1" dirty="0" smtClean="0">
                <a:solidFill>
                  <a:schemeClr val="accent3"/>
                </a:solidFill>
                <a:latin typeface="+mn-lt"/>
              </a:rPr>
              <a:t>Capacity</a:t>
            </a:r>
            <a:endParaRPr lang="en-GB" sz="2000" b="1" i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4248" y="2204864"/>
            <a:ext cx="1800200" cy="1080120"/>
          </a:xfrm>
          <a:prstGeom prst="roundRect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000" b="1" i="1" dirty="0" err="1">
                <a:solidFill>
                  <a:schemeClr val="accent3"/>
                </a:solidFill>
                <a:latin typeface="+mn-lt"/>
              </a:rPr>
              <a:t>Traffic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331640" y="2195339"/>
            <a:ext cx="1800200" cy="1080120"/>
          </a:xfrm>
          <a:prstGeom prst="roundRect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000" b="1" i="1" dirty="0" err="1">
                <a:solidFill>
                  <a:schemeClr val="accent3"/>
                </a:solidFill>
                <a:latin typeface="+mn-lt"/>
              </a:rPr>
              <a:t>Services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109095" y="877094"/>
            <a:ext cx="1800200" cy="1080120"/>
          </a:xfrm>
          <a:prstGeom prst="roundRect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</a:rPr>
              <a:t>QoS</a:t>
            </a:r>
            <a:endParaRPr kumimoji="0" lang="en-GB" sz="2000" b="1" i="1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061470" y="2991619"/>
            <a:ext cx="1800200" cy="1080120"/>
          </a:xfrm>
          <a:prstGeom prst="roundRect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GB" sz="2000" b="1" i="1" dirty="0">
                <a:solidFill>
                  <a:schemeClr val="accent3"/>
                </a:solidFill>
                <a:latin typeface="+mn-lt"/>
              </a:rPr>
              <a:t>Site </a:t>
            </a:r>
            <a:r>
              <a:rPr lang="en-GB" sz="2000" b="1" i="1" dirty="0" smtClean="0">
                <a:solidFill>
                  <a:schemeClr val="accent3"/>
                </a:solidFill>
                <a:latin typeface="+mn-lt"/>
              </a:rPr>
              <a:t>count /</a:t>
            </a:r>
            <a:br>
              <a:rPr lang="en-GB" sz="2000" b="1" i="1" dirty="0" smtClean="0">
                <a:solidFill>
                  <a:schemeClr val="accent3"/>
                </a:solidFill>
                <a:latin typeface="+mn-lt"/>
              </a:rPr>
            </a:br>
            <a:r>
              <a:rPr lang="en-GB" sz="2000" b="1" i="1" dirty="0" smtClean="0">
                <a:solidFill>
                  <a:schemeClr val="accent3"/>
                </a:solidFill>
                <a:latin typeface="+mn-lt"/>
              </a:rPr>
              <a:t>Network cost</a:t>
            </a:r>
            <a:endParaRPr lang="en-GB" sz="2000" b="1" i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558827" y="4941168"/>
            <a:ext cx="1800200" cy="1080120"/>
          </a:xfrm>
          <a:prstGeom prst="roundRect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eaLnBrk="0" hangingPunct="0"/>
            <a:r>
              <a:rPr lang="en-GB" sz="2000" b="1" i="1" dirty="0" err="1">
                <a:solidFill>
                  <a:schemeClr val="accent3"/>
                </a:solidFill>
                <a:latin typeface="+mn-lt"/>
              </a:rPr>
              <a:t>Available</a:t>
            </a:r>
            <a:br>
              <a:rPr lang="en-GB" sz="2000" b="1" i="1" dirty="0" err="1">
                <a:solidFill>
                  <a:schemeClr val="accent3"/>
                </a:solidFill>
                <a:latin typeface="+mn-lt"/>
              </a:rPr>
            </a:br>
            <a:r>
              <a:rPr lang="en-GB" sz="2000" b="1" i="1" dirty="0" err="1">
                <a:solidFill>
                  <a:schemeClr val="accent3"/>
                </a:solidFill>
                <a:latin typeface="+mn-lt"/>
              </a:rPr>
              <a:t>spectrum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95400" y="239688"/>
            <a:ext cx="7000875" cy="381000"/>
          </a:xfrm>
        </p:spPr>
        <p:txBody>
          <a:bodyPr/>
          <a:lstStyle/>
          <a:p>
            <a:r>
              <a:rPr lang="en-GB" dirty="0" smtClean="0"/>
              <a:t>A typical network dimensioning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534" y="878929"/>
            <a:ext cx="7500938" cy="5286375"/>
          </a:xfrm>
        </p:spPr>
        <p:txBody>
          <a:bodyPr/>
          <a:lstStyle/>
          <a:p>
            <a:pPr marL="361950" indent="-361950">
              <a:buFont typeface="+mj-lt"/>
              <a:buAutoNum type="arabicPeriod"/>
              <a:defRPr/>
            </a:pPr>
            <a:r>
              <a:rPr lang="en-GB" dirty="0" smtClean="0"/>
              <a:t>Set the objectives, for example:</a:t>
            </a:r>
          </a:p>
          <a:p>
            <a:pPr marL="714375" lvl="1" indent="-352425">
              <a:defRPr/>
            </a:pPr>
            <a:r>
              <a:rPr lang="en-GB" dirty="0" smtClean="0"/>
              <a:t>The technology to be used</a:t>
            </a:r>
          </a:p>
          <a:p>
            <a:pPr marL="714375" lvl="1" indent="-352425">
              <a:defRPr/>
            </a:pPr>
            <a:r>
              <a:rPr lang="en-GB" dirty="0" smtClean="0"/>
              <a:t>The geographic and population coverage</a:t>
            </a:r>
          </a:p>
          <a:p>
            <a:pPr marL="714375" lvl="1" indent="-352425">
              <a:defRPr/>
            </a:pPr>
            <a:r>
              <a:rPr lang="en-GB" dirty="0" smtClean="0"/>
              <a:t>The traffic throughput </a:t>
            </a:r>
          </a:p>
          <a:p>
            <a:pPr marL="714375" lvl="1" indent="-352425">
              <a:defRPr/>
            </a:pPr>
            <a:r>
              <a:rPr lang="en-GB" dirty="0" smtClean="0"/>
              <a:t>The Quality of Service</a:t>
            </a:r>
          </a:p>
          <a:p>
            <a:pPr marL="361950" lvl="1" indent="0">
              <a:buNone/>
              <a:defRPr/>
            </a:pPr>
            <a:r>
              <a:rPr lang="en-GB" i="1" dirty="0" smtClean="0"/>
              <a:t>With the spectrum available, these parameters determine the network’s capacity</a:t>
            </a:r>
          </a:p>
          <a:p>
            <a:pPr marL="361950" lvl="1" indent="0">
              <a:buNone/>
              <a:defRPr/>
            </a:pPr>
            <a:endParaRPr lang="en-GB" sz="500" i="1" dirty="0" smtClean="0"/>
          </a:p>
          <a:p>
            <a:pPr marL="361950" indent="-358775">
              <a:buFont typeface="+mj-lt"/>
              <a:buAutoNum type="arabicPeriod" startAt="2"/>
              <a:defRPr/>
            </a:pPr>
            <a:r>
              <a:rPr lang="en-GB" dirty="0" smtClean="0"/>
              <a:t>Obtain the geographic and population data</a:t>
            </a:r>
          </a:p>
          <a:p>
            <a:pPr marL="714375" lvl="1" indent="-352425">
              <a:defRPr/>
            </a:pPr>
            <a:r>
              <a:rPr lang="en-GB" dirty="0" smtClean="0"/>
              <a:t>Population by administrative region</a:t>
            </a:r>
          </a:p>
          <a:p>
            <a:pPr marL="714375" lvl="1" indent="-352425">
              <a:defRPr/>
            </a:pPr>
            <a:r>
              <a:rPr lang="en-GB" dirty="0" smtClean="0"/>
              <a:t>Define/ designate and use types; rural, suburban and urban</a:t>
            </a:r>
          </a:p>
          <a:p>
            <a:pPr marL="714375" lvl="1" indent="-352425">
              <a:defRPr/>
            </a:pPr>
            <a:endParaRPr lang="en-GB" sz="500" dirty="0" smtClean="0"/>
          </a:p>
          <a:p>
            <a:pPr marL="361950" indent="-358775">
              <a:buFont typeface="+mj-lt"/>
              <a:buAutoNum type="arabicPeriod" startAt="3"/>
              <a:defRPr/>
            </a:pPr>
            <a:r>
              <a:rPr lang="en-GB" dirty="0" smtClean="0"/>
              <a:t>Compute the number of sites required to meet the objectives</a:t>
            </a:r>
          </a:p>
          <a:p>
            <a:pPr marL="714375" lvl="1" indent="-352425">
              <a:defRPr/>
            </a:pPr>
            <a:r>
              <a:rPr lang="en-GB" dirty="0" smtClean="0"/>
              <a:t>Thereby the network design/architecture </a:t>
            </a:r>
          </a:p>
          <a:p>
            <a:pPr marL="714375" lvl="1" indent="-352425">
              <a:defRPr/>
            </a:pPr>
            <a:r>
              <a:rPr lang="en-GB" dirty="0" smtClean="0"/>
              <a:t>Thereby the network cost</a:t>
            </a:r>
          </a:p>
        </p:txBody>
      </p:sp>
      <p:cxnSp>
        <p:nvCxnSpPr>
          <p:cNvPr id="33796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/ </a:t>
            </a:r>
            <a:r>
              <a:rPr lang="en-GB" dirty="0" smtClean="0"/>
              <a:t>spectrum requirements modelling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286375"/>
          </a:xfrm>
        </p:spPr>
        <p:txBody>
          <a:bodyPr/>
          <a:lstStyle/>
          <a:p>
            <a:pPr marL="361950" indent="-361950"/>
            <a:r>
              <a:rPr lang="en-GB" dirty="0" smtClean="0"/>
              <a:t>An engineering model to generate dimensioning of radio network under varying assumptions of:</a:t>
            </a:r>
          </a:p>
          <a:p>
            <a:pPr marL="714375" lvl="1" indent="-352425"/>
            <a:r>
              <a:rPr lang="en-GB" dirty="0" smtClean="0"/>
              <a:t>Subscriber </a:t>
            </a:r>
            <a:r>
              <a:rPr lang="en-GB" dirty="0" smtClean="0"/>
              <a:t>numbers / </a:t>
            </a:r>
            <a:r>
              <a:rPr lang="en-GB" dirty="0" smtClean="0"/>
              <a:t>market share</a:t>
            </a:r>
          </a:p>
          <a:p>
            <a:pPr marL="714375" lvl="1" indent="-352425"/>
            <a:r>
              <a:rPr lang="en-GB" dirty="0" smtClean="0"/>
              <a:t>Services provided / traffic offered</a:t>
            </a:r>
          </a:p>
          <a:p>
            <a:pPr marL="714375" lvl="1" indent="-352425"/>
            <a:r>
              <a:rPr lang="en-GB" dirty="0" smtClean="0"/>
              <a:t>Spectrum available</a:t>
            </a:r>
          </a:p>
          <a:p>
            <a:pPr marL="420688" indent="-352425"/>
            <a:endParaRPr lang="en-GB" dirty="0" smtClean="0">
              <a:sym typeface="Wingdings" pitchFamily="2" charset="2"/>
            </a:endParaRPr>
          </a:p>
          <a:p>
            <a:pPr marL="420688" indent="-352425"/>
            <a:r>
              <a:rPr lang="en-GB" dirty="0" smtClean="0">
                <a:sym typeface="Wingdings" pitchFamily="2" charset="2"/>
              </a:rPr>
              <a:t>Illustrates how changing subscriber demands can have a significant impact on the network</a:t>
            </a:r>
          </a:p>
          <a:p>
            <a:pPr marL="714375" lvl="1" indent="-352425"/>
            <a:r>
              <a:rPr lang="en-GB" dirty="0" smtClean="0">
                <a:sym typeface="Wingdings" pitchFamily="2" charset="2"/>
              </a:rPr>
              <a:t>The </a:t>
            </a:r>
            <a:r>
              <a:rPr lang="en-GB" dirty="0" smtClean="0"/>
              <a:t>spectrum versus sites trade-off</a:t>
            </a:r>
          </a:p>
          <a:p>
            <a:pPr marL="714375" lvl="1" indent="-352425"/>
            <a:r>
              <a:rPr lang="en-GB" dirty="0" smtClean="0"/>
              <a:t>The cost versus capacity versus </a:t>
            </a:r>
            <a:r>
              <a:rPr lang="en-GB" dirty="0" err="1" smtClean="0"/>
              <a:t>QoS</a:t>
            </a:r>
            <a:r>
              <a:rPr lang="en-GB" dirty="0" smtClean="0"/>
              <a:t> trade-off</a:t>
            </a:r>
          </a:p>
          <a:p>
            <a:pPr marL="420688" indent="-352425"/>
            <a:endParaRPr lang="en-GB" dirty="0" smtClean="0">
              <a:sym typeface="Wingdings" pitchFamily="2" charset="2"/>
            </a:endParaRPr>
          </a:p>
          <a:p>
            <a:pPr marL="420688" indent="-352425"/>
            <a:r>
              <a:rPr lang="en-GB" dirty="0" smtClean="0">
                <a:sym typeface="Wingdings" pitchFamily="2" charset="2"/>
              </a:rPr>
              <a:t>Developed to examine and optimise spectrum </a:t>
            </a:r>
            <a:r>
              <a:rPr lang="en-GB" dirty="0" smtClean="0">
                <a:sym typeface="Wingdings" pitchFamily="2" charset="2"/>
              </a:rPr>
              <a:t>allotment / assignment </a:t>
            </a:r>
            <a:r>
              <a:rPr lang="en-GB" dirty="0" smtClean="0">
                <a:sym typeface="Wingdings" pitchFamily="2" charset="2"/>
              </a:rPr>
              <a:t>decisions</a:t>
            </a:r>
            <a:endParaRPr lang="en-GB" dirty="0" smtClean="0"/>
          </a:p>
          <a:p>
            <a:endParaRPr lang="en-GB" dirty="0" smtClean="0"/>
          </a:p>
        </p:txBody>
      </p:sp>
      <p:cxnSp>
        <p:nvCxnSpPr>
          <p:cNvPr id="36868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overview</a:t>
            </a:r>
            <a:endParaRPr lang="en-GB" dirty="0"/>
          </a:p>
        </p:txBody>
      </p:sp>
      <p:cxnSp>
        <p:nvCxnSpPr>
          <p:cNvPr id="10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4" y="1290320"/>
            <a:ext cx="6547706" cy="32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Basis for spectrum calculation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286375"/>
          </a:xfrm>
        </p:spPr>
        <p:txBody>
          <a:bodyPr/>
          <a:lstStyle/>
          <a:p>
            <a:pPr marL="361950" indent="-361950" eaLnBrk="1" hangingPunct="1"/>
            <a:r>
              <a:rPr lang="en-GB" sz="2000" dirty="0" smtClean="0"/>
              <a:t>Based on ITU-R Recommendation M.1390 - Methodology for the Calculation of IMT-2000 Terrestrial Spectrum requirements</a:t>
            </a:r>
          </a:p>
          <a:p>
            <a:pPr marL="361950" indent="-361950" eaLnBrk="1" hangingPunct="1"/>
            <a:endParaRPr lang="en-GB" sz="2000" dirty="0" smtClean="0"/>
          </a:p>
          <a:p>
            <a:pPr marL="361950" indent="-361950" eaLnBrk="1" hangingPunct="1"/>
            <a:r>
              <a:rPr lang="en-GB" sz="2000" dirty="0" smtClean="0"/>
              <a:t>For each service:</a:t>
            </a:r>
          </a:p>
          <a:p>
            <a:pPr eaLnBrk="1" hangingPunct="1">
              <a:buFont typeface="Wingdings" pitchFamily="2" charset="2"/>
              <a:buNone/>
            </a:pPr>
            <a:endParaRPr lang="en-GB" sz="2000" dirty="0" smtClean="0"/>
          </a:p>
          <a:p>
            <a:pPr>
              <a:buFont typeface="Wingdings" pitchFamily="2" charset="2"/>
              <a:buNone/>
            </a:pPr>
            <a:endParaRPr lang="en-GB" sz="2000" dirty="0" smtClean="0"/>
          </a:p>
          <a:p>
            <a:pPr>
              <a:buFont typeface="Wingdings" pitchFamily="2" charset="2"/>
              <a:buNone/>
            </a:pPr>
            <a:r>
              <a:rPr lang="en-GB" sz="2000" dirty="0" smtClean="0"/>
              <a:t>	</a:t>
            </a:r>
            <a:endParaRPr lang="en-GB" sz="1400" dirty="0" smtClean="0"/>
          </a:p>
          <a:p>
            <a:pPr marL="361950" indent="-361950">
              <a:buFont typeface="Wingdings" pitchFamily="2" charset="2"/>
              <a:buNone/>
            </a:pPr>
            <a:r>
              <a:rPr lang="en-GB" sz="1400" dirty="0" smtClean="0"/>
              <a:t>	</a:t>
            </a:r>
            <a:r>
              <a:rPr lang="en-GB" sz="1600" dirty="0" smtClean="0"/>
              <a:t>where:</a:t>
            </a:r>
          </a:p>
          <a:p>
            <a:pPr marL="542925" indent="-542925">
              <a:buFont typeface="Wingdings" pitchFamily="2" charset="2"/>
              <a:buNone/>
            </a:pPr>
            <a:r>
              <a:rPr lang="en-GB" sz="1600" dirty="0" smtClean="0"/>
              <a:t>	</a:t>
            </a:r>
            <a:r>
              <a:rPr lang="en-GB" sz="1600" dirty="0" err="1" smtClean="0"/>
              <a:t>F</a:t>
            </a:r>
            <a:r>
              <a:rPr lang="en-GB" sz="1600" baseline="-25000" dirty="0" err="1" smtClean="0"/>
              <a:t>Terrestrial</a:t>
            </a:r>
            <a:r>
              <a:rPr lang="en-GB" sz="1600" dirty="0" smtClean="0"/>
              <a:t>=  Terrestrial component spectrum requirement  (MHz)</a:t>
            </a:r>
          </a:p>
          <a:p>
            <a:pPr marL="542925" indent="-542925">
              <a:buFont typeface="Wingdings" pitchFamily="2" charset="2"/>
              <a:buNone/>
            </a:pPr>
            <a:r>
              <a:rPr lang="en-GB" sz="1600" dirty="0" smtClean="0"/>
              <a:t>	</a:t>
            </a:r>
            <a:r>
              <a:rPr lang="en-GB" sz="1600" dirty="0" smtClean="0">
                <a:sym typeface="Symbol" pitchFamily="18" charset="2"/>
              </a:rPr>
              <a:t></a:t>
            </a:r>
            <a:r>
              <a:rPr lang="en-GB" sz="1600" dirty="0" smtClean="0"/>
              <a:t>	=  Guard band adjustment factor		  (dimensionless)</a:t>
            </a:r>
          </a:p>
          <a:p>
            <a:pPr marL="542925" indent="-542925">
              <a:buFont typeface="Wingdings" pitchFamily="2" charset="2"/>
              <a:buNone/>
            </a:pPr>
            <a:r>
              <a:rPr lang="en-GB" sz="1600" dirty="0" smtClean="0"/>
              <a:t>	</a:t>
            </a:r>
            <a:r>
              <a:rPr lang="en-GB" sz="1600" dirty="0" smtClean="0">
                <a:sym typeface="Symbol" pitchFamily="18" charset="2"/>
              </a:rPr>
              <a:t></a:t>
            </a:r>
            <a:r>
              <a:rPr lang="en-GB" sz="1600" baseline="-25000" dirty="0" err="1" smtClean="0"/>
              <a:t>es</a:t>
            </a:r>
            <a:r>
              <a:rPr lang="en-GB" sz="1600" dirty="0" smtClean="0"/>
              <a:t>	=  Geographic weighting factor 		  (dimensionless)</a:t>
            </a:r>
          </a:p>
          <a:p>
            <a:pPr marL="542925" indent="-542925">
              <a:buFont typeface="Wingdings" pitchFamily="2" charset="2"/>
              <a:buNone/>
            </a:pPr>
            <a:r>
              <a:rPr lang="en-GB" sz="1600" dirty="0" smtClean="0"/>
              <a:t>	</a:t>
            </a:r>
            <a:r>
              <a:rPr lang="en-GB" sz="1600" dirty="0" err="1" smtClean="0"/>
              <a:t>T</a:t>
            </a:r>
            <a:r>
              <a:rPr lang="en-GB" sz="1600" baseline="-25000" dirty="0" err="1" smtClean="0"/>
              <a:t>es</a:t>
            </a:r>
            <a:r>
              <a:rPr lang="en-GB" sz="1600" dirty="0" smtClean="0"/>
              <a:t>	=  Traffic					  (Mb/ s / cell)</a:t>
            </a:r>
          </a:p>
          <a:p>
            <a:pPr marL="542925" indent="-542925">
              <a:buFont typeface="Wingdings" pitchFamily="2" charset="2"/>
              <a:buNone/>
            </a:pPr>
            <a:r>
              <a:rPr lang="en-GB" sz="1600" dirty="0" smtClean="0"/>
              <a:t>	</a:t>
            </a:r>
            <a:r>
              <a:rPr lang="en-GB" sz="1600" dirty="0" err="1" smtClean="0"/>
              <a:t>S</a:t>
            </a:r>
            <a:r>
              <a:rPr lang="en-GB" sz="1600" baseline="-25000" dirty="0" err="1" smtClean="0"/>
              <a:t>es</a:t>
            </a:r>
            <a:r>
              <a:rPr lang="en-GB" sz="1600" dirty="0" smtClean="0"/>
              <a:t>	=  Net system capability 			  (Mb/ s / MHz / cell)</a:t>
            </a:r>
          </a:p>
          <a:p>
            <a:endParaRPr lang="en-GB" sz="2000" dirty="0" smtClean="0"/>
          </a:p>
          <a:p>
            <a:endParaRPr lang="en-GB" sz="1600" dirty="0" smtClean="0"/>
          </a:p>
        </p:txBody>
      </p:sp>
      <p:cxnSp>
        <p:nvCxnSpPr>
          <p:cNvPr id="4101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411413" y="2349500"/>
          <a:ext cx="47656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2171520" imgH="393480" progId="Equation.3">
                  <p:embed/>
                </p:oleObj>
              </mc:Choice>
              <mc:Fallback>
                <p:oleObj name="Equation" r:id="rId3" imgW="21715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349500"/>
                        <a:ext cx="47656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 system capability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en-GB" sz="2000" dirty="0" smtClean="0"/>
              <a:t>Accounts for underlying modulation &amp; multiple access factors ...</a:t>
            </a:r>
          </a:p>
          <a:p>
            <a:pPr marL="714375" lvl="1" indent="-352425"/>
            <a:r>
              <a:rPr lang="en-GB" sz="1800" dirty="0" smtClean="0"/>
              <a:t>... as well as radio resource management factors</a:t>
            </a:r>
          </a:p>
          <a:p>
            <a:pPr marL="714375" lvl="1" indent="-352425"/>
            <a:r>
              <a:rPr lang="en-GB" sz="1800" dirty="0" smtClean="0"/>
              <a:t>Such as power control, discontinuous transmission, frequency reuse pattern, band splitting/grouping, frequency hopping, adaptive antennas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" name="Rectangle 4"/>
          <p:cNvSpPr/>
          <p:nvPr/>
        </p:nvSpPr>
        <p:spPr>
          <a:xfrm>
            <a:off x="1438128" y="2708920"/>
            <a:ext cx="7598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GB" sz="1200" b="1" i="1" dirty="0" smtClean="0">
                <a:solidFill>
                  <a:schemeClr val="accent1"/>
                </a:solidFill>
                <a:latin typeface="+mn-lt"/>
              </a:rPr>
              <a:t>Net system capability for different evolutions of systems, Hideaki Takagi and Bernhard H. </a:t>
            </a:r>
            <a:r>
              <a:rPr kumimoji="1" lang="en-GB" sz="1200" b="1" i="1" dirty="0" err="1" smtClean="0">
                <a:solidFill>
                  <a:schemeClr val="accent1"/>
                </a:solidFill>
                <a:latin typeface="+mn-lt"/>
              </a:rPr>
              <a:t>Walke</a:t>
            </a:r>
            <a:r>
              <a:rPr kumimoji="1" lang="en-GB" sz="1200" b="1" i="1" dirty="0" smtClean="0">
                <a:solidFill>
                  <a:schemeClr val="accent1"/>
                </a:solidFill>
                <a:latin typeface="+mn-lt"/>
              </a:rPr>
              <a:t> (2008), Spectrum Requirement Planning in Wireless Communications, pp56, John Wiley &amp; Sons Ltd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91552" y="3212976"/>
            <a:ext cx="5892816" cy="3042139"/>
            <a:chOff x="1643042" y="3195173"/>
            <a:chExt cx="5892816" cy="304213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3195173"/>
              <a:ext cx="5892816" cy="3042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2051720" y="6021288"/>
              <a:ext cx="489654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/>
          <p:cNvSpPr>
            <a:spLocks noGrp="1"/>
          </p:cNvSpPr>
          <p:nvPr>
            <p:ph type="body" idx="1"/>
          </p:nvPr>
        </p:nvSpPr>
        <p:spPr>
          <a:xfrm>
            <a:off x="1428750" y="2428875"/>
            <a:ext cx="7280275" cy="1500188"/>
          </a:xfrm>
        </p:spPr>
        <p:txBody>
          <a:bodyPr/>
          <a:lstStyle/>
          <a:p>
            <a:endParaRPr lang="en-GB" smtClean="0"/>
          </a:p>
          <a:p>
            <a:r>
              <a:rPr lang="en-GB" smtClean="0"/>
              <a:t>Traffic Modelling Principles</a:t>
            </a:r>
          </a:p>
          <a:p>
            <a:endParaRPr lang="en-GB" smtClean="0"/>
          </a:p>
          <a:p>
            <a:endParaRPr lang="en-GB" smtClean="0"/>
          </a:p>
        </p:txBody>
      </p:sp>
      <p:cxnSp>
        <p:nvCxnSpPr>
          <p:cNvPr id="17411" name="Straight Connector 2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69213" cy="381000"/>
          </a:xfrm>
        </p:spPr>
        <p:txBody>
          <a:bodyPr/>
          <a:lstStyle/>
          <a:p>
            <a:r>
              <a:rPr lang="en-GB" smtClean="0"/>
              <a:t>Spectrum requirements calculation overview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25538"/>
            <a:ext cx="75723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892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accessible population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5852" y="4653136"/>
            <a:ext cx="7500990" cy="1561946"/>
          </a:xfrm>
        </p:spPr>
        <p:txBody>
          <a:bodyPr/>
          <a:lstStyle/>
          <a:p>
            <a:pPr marL="361950" indent="-361950"/>
            <a:r>
              <a:rPr lang="en-GB" sz="2000" dirty="0" smtClean="0"/>
              <a:t>Defining how the population in each region is split between each </a:t>
            </a:r>
            <a:r>
              <a:rPr lang="en-GB" sz="2000" dirty="0" err="1" smtClean="0"/>
              <a:t>geotype</a:t>
            </a:r>
            <a:r>
              <a:rPr lang="en-GB" sz="2000" dirty="0" smtClean="0"/>
              <a:t> ....</a:t>
            </a:r>
          </a:p>
          <a:p>
            <a:pPr marL="361950" indent="-361950"/>
            <a:r>
              <a:rPr lang="en-GB" sz="2000" dirty="0" smtClean="0"/>
              <a:t>... and then defining what percentage of this population is accessible</a:t>
            </a:r>
          </a:p>
        </p:txBody>
      </p:sp>
      <p:cxnSp>
        <p:nvCxnSpPr>
          <p:cNvPr id="39070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551" y="1305911"/>
            <a:ext cx="5138769" cy="291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3784" y="1332250"/>
            <a:ext cx="6602632" cy="296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administrative area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85852" y="5013176"/>
            <a:ext cx="7500990" cy="1201906"/>
          </a:xfrm>
        </p:spPr>
        <p:txBody>
          <a:bodyPr/>
          <a:lstStyle/>
          <a:p>
            <a:pPr marL="361950" indent="-361950"/>
            <a:r>
              <a:rPr lang="en-GB" sz="2000" dirty="0" smtClean="0"/>
              <a:t>Terrain type, city type and </a:t>
            </a:r>
            <a:r>
              <a:rPr lang="en-GB" sz="2000" dirty="0" err="1" smtClean="0"/>
              <a:t>geotype</a:t>
            </a:r>
            <a:r>
              <a:rPr lang="en-GB" sz="2000" dirty="0" smtClean="0"/>
              <a:t> define how signals propagate in the link budgets</a:t>
            </a:r>
            <a:endParaRPr lang="en-GB" sz="2000" dirty="0"/>
          </a:p>
        </p:txBody>
      </p:sp>
      <p:cxnSp>
        <p:nvCxnSpPr>
          <p:cNvPr id="39070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1413" cy="381000"/>
          </a:xfrm>
        </p:spPr>
        <p:txBody>
          <a:bodyPr/>
          <a:lstStyle/>
          <a:p>
            <a:r>
              <a:rPr lang="en-GB" dirty="0" smtClean="0"/>
              <a:t>Setting target coverage levels</a:t>
            </a:r>
          </a:p>
        </p:txBody>
      </p:sp>
      <p:cxnSp>
        <p:nvCxnSpPr>
          <p:cNvPr id="40148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" name="Content Placeholder 5"/>
          <p:cNvSpPr txBox="1">
            <a:spLocks/>
          </p:cNvSpPr>
          <p:nvPr/>
        </p:nvSpPr>
        <p:spPr>
          <a:xfrm>
            <a:off x="1285852" y="4675366"/>
            <a:ext cx="7858148" cy="1417930"/>
          </a:xfrm>
          <a:prstGeom prst="rect">
            <a:avLst/>
          </a:prstGeom>
        </p:spPr>
        <p:txBody>
          <a:bodyPr/>
          <a:lstStyle/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Char char=""/>
              <a:tabLst/>
              <a:defRPr/>
            </a:pPr>
            <a:r>
              <a:rPr kumimoji="1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 the target coverage</a:t>
            </a:r>
          </a:p>
          <a:p>
            <a:pPr marL="819150" lvl="1" indent="-3619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"/>
              <a:defRPr/>
            </a:pPr>
            <a:r>
              <a:rPr kumimoji="1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example, defined by existing operator coverage levels</a:t>
            </a: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Char char=""/>
              <a:tabLst/>
              <a:defRPr/>
            </a:pPr>
            <a:r>
              <a:rPr kumimoji="1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 factor estimates the ratio of population living in the coverage area</a:t>
            </a:r>
            <a:endParaRPr kumimoji="1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46" y="1259235"/>
            <a:ext cx="87852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cell area</a:t>
            </a:r>
            <a:endParaRPr lang="en-GB" dirty="0"/>
          </a:p>
        </p:txBody>
      </p:sp>
      <p:cxnSp>
        <p:nvCxnSpPr>
          <p:cNvPr id="3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344" y="908720"/>
            <a:ext cx="5697016" cy="35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1285852" y="4675366"/>
            <a:ext cx="7858148" cy="1417930"/>
          </a:xfrm>
          <a:prstGeom prst="rect">
            <a:avLst/>
          </a:prstGeom>
        </p:spPr>
        <p:txBody>
          <a:bodyPr/>
          <a:lstStyle/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Char char=""/>
              <a:tabLst/>
              <a:defRPr/>
            </a:pPr>
            <a:r>
              <a:rPr kumimoji="1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 area</a:t>
            </a:r>
            <a:r>
              <a:rPr kumimoji="1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together </a:t>
            </a:r>
            <a:r>
              <a:rPr kumimoji="1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population, geographic and coverage </a:t>
            </a:r>
            <a:r>
              <a:rPr kumimoji="1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enable </a:t>
            </a:r>
            <a:r>
              <a:rPr kumimoji="1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subscriber densities to be calculated</a:t>
            </a:r>
            <a:endParaRPr kumimoji="1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1413" cy="381000"/>
          </a:xfrm>
        </p:spPr>
        <p:txBody>
          <a:bodyPr/>
          <a:lstStyle/>
          <a:p>
            <a:r>
              <a:rPr lang="en-GB" dirty="0" smtClean="0"/>
              <a:t>Setting services and use statistics</a:t>
            </a:r>
          </a:p>
        </p:txBody>
      </p:sp>
      <p:cxnSp>
        <p:nvCxnSpPr>
          <p:cNvPr id="40964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 r="9714"/>
          <a:stretch>
            <a:fillRect/>
          </a:stretch>
        </p:blipFill>
        <p:spPr bwMode="auto">
          <a:xfrm>
            <a:off x="1090343" y="1377045"/>
            <a:ext cx="771975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1090343" y="3982720"/>
            <a:ext cx="7500990" cy="1927562"/>
          </a:xfrm>
          <a:prstGeom prst="rect">
            <a:avLst/>
          </a:prstGeom>
        </p:spPr>
        <p:txBody>
          <a:bodyPr/>
          <a:lstStyle/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Tx/>
              <a:buFont typeface="Wingdings" pitchFamily="2" charset="2"/>
              <a:buChar char=""/>
              <a:tabLst/>
              <a:defRPr/>
            </a:pPr>
            <a:r>
              <a:rPr kumimoji="1" lang="en-GB" kern="0" dirty="0" smtClean="0">
                <a:latin typeface="+mn-lt"/>
                <a:cs typeface="+mn-cs"/>
              </a:rPr>
              <a:t>Define what services are used and how they are used</a:t>
            </a:r>
          </a:p>
          <a:p>
            <a:pPr marL="819150" lvl="1" indent="-3619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"/>
              <a:defRPr/>
            </a:pPr>
            <a:r>
              <a:rPr kumimoji="1" lang="en-GB" sz="2000" kern="0" dirty="0" smtClean="0">
                <a:latin typeface="+mn-lt"/>
                <a:cs typeface="+mn-cs"/>
              </a:rPr>
              <a:t>The above example relates to 3G</a:t>
            </a:r>
          </a:p>
          <a:p>
            <a:pPr marL="819150" lvl="1" indent="-3619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"/>
              <a:defRPr/>
            </a:pPr>
            <a:r>
              <a:rPr kumimoji="1" lang="en-GB" sz="2000" kern="0" dirty="0" smtClean="0">
                <a:latin typeface="+mn-lt"/>
                <a:cs typeface="+mn-cs"/>
              </a:rPr>
              <a:t>Traffic metrics based on ITU-R Report M.2023 - Spectrum Requirements for IMT </a:t>
            </a:r>
            <a:r>
              <a:rPr kumimoji="1" lang="en-GB" sz="2000" kern="0" dirty="0" smtClean="0">
                <a:latin typeface="+mn-lt"/>
                <a:cs typeface="+mn-cs"/>
              </a:rPr>
              <a:t>2000, but real observed traffic figures should be used wherever possible</a:t>
            </a:r>
            <a:endParaRPr kumimoji="1" lang="en-GB" sz="2000" kern="0" dirty="0" smtClean="0">
              <a:latin typeface="+mn-lt"/>
              <a:cs typeface="+mn-cs"/>
            </a:endParaRPr>
          </a:p>
          <a:p>
            <a:pPr marL="361950" indent="-361950" eaLnBrk="0" hangingPunct="0">
              <a:spcBef>
                <a:spcPct val="20000"/>
              </a:spcBef>
              <a:buClr>
                <a:srgbClr val="0033CC"/>
              </a:buClr>
              <a:buFont typeface="Wingdings" pitchFamily="2" charset="2"/>
              <a:buChar char=""/>
              <a:defRPr/>
            </a:pPr>
            <a:endParaRPr kumimoji="1" lang="en-GB" sz="2000" kern="0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spectrum required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traffic offered by each service can be calculated</a:t>
            </a:r>
          </a:p>
          <a:p>
            <a:r>
              <a:rPr lang="en-GB" dirty="0" smtClean="0"/>
              <a:t>This can be aggregated and mapped to traffic channels</a:t>
            </a:r>
          </a:p>
          <a:p>
            <a:pPr lvl="1"/>
            <a:r>
              <a:rPr lang="en-GB" dirty="0" smtClean="0"/>
              <a:t>Using Erlang B and Erlang C, as appropriate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From this, the amount of required spectrum can be derived (using the ITU-R Rec. M.1390 formula) </a:t>
            </a:r>
          </a:p>
          <a:p>
            <a:pPr lvl="1"/>
            <a:r>
              <a:rPr lang="en-GB" dirty="0" smtClean="0"/>
              <a:t>To meet demanded traffic, as driven by the subscriber numbers</a:t>
            </a:r>
          </a:p>
          <a:p>
            <a:pPr lvl="1"/>
            <a:r>
              <a:rPr lang="en-GB" dirty="0" smtClean="0"/>
              <a:t>Based on calculated site numbers</a:t>
            </a:r>
          </a:p>
          <a:p>
            <a:pPr>
              <a:buNone/>
            </a:pPr>
            <a:endParaRPr lang="en-GB" dirty="0"/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Spectrum requirements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spectrum calculation </a:t>
            </a:r>
            <a:r>
              <a:rPr lang="en-GB" dirty="0" smtClean="0"/>
              <a:t>is made many </a:t>
            </a:r>
            <a:r>
              <a:rPr lang="en-GB" dirty="0" smtClean="0"/>
              <a:t>times </a:t>
            </a:r>
            <a:r>
              <a:rPr lang="en-GB" dirty="0" smtClean="0"/>
              <a:t>by varying the </a:t>
            </a:r>
            <a:r>
              <a:rPr lang="en-GB" dirty="0" smtClean="0"/>
              <a:t>cell radius </a:t>
            </a:r>
            <a:r>
              <a:rPr lang="en-GB" dirty="0" smtClean="0"/>
              <a:t>factor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1050" dirty="0" smtClean="0"/>
          </a:p>
          <a:p>
            <a:r>
              <a:rPr lang="en-GB" dirty="0" smtClean="0"/>
              <a:t>The results can then be graphed, and interpreted ...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361" y="1780446"/>
            <a:ext cx="5852160" cy="339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513320" cy="381000"/>
          </a:xfrm>
        </p:spPr>
        <p:txBody>
          <a:bodyPr/>
          <a:lstStyle/>
          <a:p>
            <a:r>
              <a:rPr lang="en-GB" dirty="0" smtClean="0"/>
              <a:t>Typical </a:t>
            </a:r>
            <a:r>
              <a:rPr lang="en-GB" dirty="0" smtClean="0"/>
              <a:t>output: </a:t>
            </a:r>
            <a:r>
              <a:rPr lang="en-GB" dirty="0" smtClean="0"/>
              <a:t>spectrum versus site count</a:t>
            </a:r>
            <a:endParaRPr lang="en-GB" dirty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434" y="916126"/>
            <a:ext cx="7682887" cy="501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Interpreting the curves</a:t>
            </a:r>
            <a:endParaRPr lang="en-GB" dirty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325" y="1039331"/>
            <a:ext cx="80930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Traffic modelling principles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1285875" y="928688"/>
            <a:ext cx="7500938" cy="5286375"/>
          </a:xfrm>
        </p:spPr>
        <p:txBody>
          <a:bodyPr/>
          <a:lstStyle/>
          <a:p>
            <a:pPr marL="361950" indent="-361950"/>
            <a:r>
              <a:rPr lang="en-GB" dirty="0" smtClean="0"/>
              <a:t>The network must carry the offered traffic!</a:t>
            </a:r>
          </a:p>
          <a:p>
            <a:pPr marL="361950" indent="-361950"/>
            <a:r>
              <a:rPr lang="en-GB" dirty="0" smtClean="0"/>
              <a:t>… but carrying </a:t>
            </a:r>
            <a:r>
              <a:rPr lang="en-GB" b="1" dirty="0" smtClean="0"/>
              <a:t>all</a:t>
            </a:r>
            <a:r>
              <a:rPr lang="en-GB" dirty="0" smtClean="0"/>
              <a:t> traffic is hard to do – traffic peaks can be very high</a:t>
            </a:r>
          </a:p>
          <a:p>
            <a:pPr marL="714375" lvl="1" indent="-352425"/>
            <a:r>
              <a:rPr lang="en-GB" dirty="0" smtClean="0"/>
              <a:t>Partly a technical problem – spectrum is limited, so networks have limited capacity but traffic peaks can be far above average traffic</a:t>
            </a:r>
          </a:p>
          <a:p>
            <a:pPr marL="714375" lvl="1" indent="-352425"/>
            <a:r>
              <a:rPr lang="en-GB" dirty="0" smtClean="0"/>
              <a:t>Therefore an economic problem also – if the network is built to handle the peaks, then it is very under-used for most of the time</a:t>
            </a:r>
          </a:p>
          <a:p>
            <a:pPr marL="361950" indent="-361950"/>
            <a:r>
              <a:rPr lang="en-GB" dirty="0" smtClean="0"/>
              <a:t>“Grade of Service” – probability of network busy</a:t>
            </a:r>
          </a:p>
          <a:p>
            <a:pPr marL="714375" lvl="1" indent="-352425"/>
            <a:r>
              <a:rPr lang="en-GB" dirty="0" smtClean="0"/>
              <a:t>Calls fail, data transmitted slowly or delayed</a:t>
            </a:r>
          </a:p>
          <a:p>
            <a:pPr marL="714375" lvl="1" indent="-352425"/>
            <a:r>
              <a:rPr lang="en-GB" dirty="0" smtClean="0"/>
              <a:t>Wireless networks usually designed to reject about 2% of voice calls in the busy hour</a:t>
            </a:r>
          </a:p>
        </p:txBody>
      </p:sp>
      <p:cxnSp>
        <p:nvCxnSpPr>
          <p:cNvPr id="18436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" name="Rounded Rectangle 4"/>
          <p:cNvSpPr/>
          <p:nvPr/>
        </p:nvSpPr>
        <p:spPr bwMode="auto">
          <a:xfrm>
            <a:off x="1763713" y="5680075"/>
            <a:ext cx="6911975" cy="57626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For voice use Erlang B; For Data use Erlang C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2-operator example, 36MHz available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79464"/>
            <a:ext cx="7962900" cy="54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55553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39813" y="2360613"/>
            <a:ext cx="7280299" cy="1500187"/>
          </a:xfrm>
        </p:spPr>
        <p:txBody>
          <a:bodyPr/>
          <a:lstStyle/>
          <a:p>
            <a:r>
              <a:rPr lang="en-GB" dirty="0" smtClean="0"/>
              <a:t>Thank you</a:t>
            </a:r>
          </a:p>
          <a:p>
            <a:endParaRPr lang="en-GB" dirty="0"/>
          </a:p>
          <a:p>
            <a:r>
              <a:rPr lang="en-GB" i="1" dirty="0" smtClean="0">
                <a:solidFill>
                  <a:srgbClr val="00B050"/>
                </a:solidFill>
              </a:rPr>
              <a:t>Any questions?</a:t>
            </a:r>
            <a:endParaRPr lang="en-GB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297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Erlang B formula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1285875" y="928688"/>
            <a:ext cx="7607300" cy="5286375"/>
          </a:xfrm>
        </p:spPr>
        <p:txBody>
          <a:bodyPr/>
          <a:lstStyle/>
          <a:p>
            <a:pPr marL="361950" indent="-361950"/>
            <a:r>
              <a:rPr lang="en-GB" b="1" dirty="0" smtClean="0"/>
              <a:t>Erlang B</a:t>
            </a:r>
            <a:r>
              <a:rPr lang="en-GB" dirty="0" smtClean="0"/>
              <a:t> calculates the </a:t>
            </a:r>
            <a:r>
              <a:rPr lang="en-GB" b="1" dirty="0" smtClean="0"/>
              <a:t>probability of blocking</a:t>
            </a:r>
          </a:p>
          <a:p>
            <a:pPr marL="714375" lvl="1" indent="-352425"/>
            <a:r>
              <a:rPr lang="en-GB" dirty="0" smtClean="0"/>
              <a:t>The probability that a call arriving at a link or switch (with a defined capacity) finds the link/switch busy</a:t>
            </a:r>
          </a:p>
          <a:p>
            <a:pPr marL="361950" indent="-361950"/>
            <a:r>
              <a:rPr lang="en-GB" dirty="0" smtClean="0"/>
              <a:t>Erlang B is used for low latency traffic such as voice or video calls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pPr marL="714375" lvl="1" indent="-352425"/>
            <a:r>
              <a:rPr lang="en-GB" i="1" dirty="0" err="1" smtClean="0"/>
              <a:t>P</a:t>
            </a:r>
            <a:r>
              <a:rPr lang="en-GB" i="1" baseline="-25000" dirty="0" err="1" smtClean="0"/>
              <a:t>b</a:t>
            </a:r>
            <a:r>
              <a:rPr lang="en-GB" dirty="0" smtClean="0"/>
              <a:t> = Probability of blocking (%)</a:t>
            </a:r>
          </a:p>
          <a:p>
            <a:pPr marL="714375" lvl="1" indent="-352425"/>
            <a:r>
              <a:rPr lang="en-GB" i="1" dirty="0" smtClean="0"/>
              <a:t>m</a:t>
            </a:r>
            <a:r>
              <a:rPr lang="en-GB" dirty="0" smtClean="0"/>
              <a:t> = number of servers/ circuits/ links/ lines</a:t>
            </a:r>
          </a:p>
          <a:p>
            <a:pPr marL="714375" lvl="1" indent="-352425"/>
            <a:r>
              <a:rPr lang="en-GB" i="1" dirty="0" smtClean="0"/>
              <a:t>E</a:t>
            </a:r>
            <a:r>
              <a:rPr lang="en-GB" dirty="0" smtClean="0"/>
              <a:t> = </a:t>
            </a:r>
            <a:r>
              <a:rPr lang="en-GB" dirty="0" err="1" smtClean="0"/>
              <a:t>λ</a:t>
            </a:r>
            <a:r>
              <a:rPr lang="en-GB" i="1" dirty="0" err="1" smtClean="0"/>
              <a:t>h</a:t>
            </a:r>
            <a:r>
              <a:rPr lang="en-GB" dirty="0" smtClean="0"/>
              <a:t> = total amount of traffic offered </a:t>
            </a:r>
            <a:r>
              <a:rPr lang="en-GB" dirty="0" smtClean="0"/>
              <a:t>(</a:t>
            </a:r>
            <a:r>
              <a:rPr lang="en-GB" dirty="0" err="1"/>
              <a:t>E</a:t>
            </a:r>
            <a:r>
              <a:rPr lang="en-GB" dirty="0" err="1" smtClean="0"/>
              <a:t>rlangs</a:t>
            </a:r>
            <a:r>
              <a:rPr lang="en-GB" dirty="0" smtClean="0"/>
              <a:t>)</a:t>
            </a:r>
          </a:p>
          <a:p>
            <a:pPr marL="714375" lvl="2" indent="-352425">
              <a:buFont typeface="Wingdings" pitchFamily="2" charset="2"/>
              <a:buNone/>
            </a:pPr>
            <a:r>
              <a:rPr lang="en-GB" dirty="0" smtClean="0"/>
              <a:t>		            (Arrival rate  x average holding time)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73500" y="2943225"/>
          <a:ext cx="189071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901440" imgH="609480" progId="Equation.3">
                  <p:embed/>
                </p:oleObj>
              </mc:Choice>
              <mc:Fallback>
                <p:oleObj name="Equation" r:id="rId4" imgW="901440" imgH="609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2943225"/>
                        <a:ext cx="1890713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9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Calculating Erlang B </a:t>
            </a:r>
          </a:p>
        </p:txBody>
      </p:sp>
      <p:cxnSp>
        <p:nvCxnSpPr>
          <p:cNvPr id="19460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727" y="1069982"/>
            <a:ext cx="7291714" cy="476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Erlang C formula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1285875" y="785813"/>
            <a:ext cx="7500938" cy="5286375"/>
          </a:xfrm>
        </p:spPr>
        <p:txBody>
          <a:bodyPr/>
          <a:lstStyle/>
          <a:p>
            <a:pPr marL="361950" indent="-361950"/>
            <a:r>
              <a:rPr lang="en-GB" b="1" dirty="0" smtClean="0"/>
              <a:t>Erlang C </a:t>
            </a:r>
            <a:r>
              <a:rPr lang="en-GB" dirty="0" smtClean="0"/>
              <a:t>calculates </a:t>
            </a:r>
            <a:r>
              <a:rPr lang="en-GB" b="1" dirty="0" smtClean="0"/>
              <a:t>the probability of waiting </a:t>
            </a:r>
            <a:r>
              <a:rPr lang="en-GB" dirty="0" smtClean="0"/>
              <a:t>in a queuing system</a:t>
            </a:r>
          </a:p>
          <a:p>
            <a:pPr marL="714375" lvl="1" indent="-352425"/>
            <a:r>
              <a:rPr lang="en-GB" dirty="0" smtClean="0"/>
              <a:t>If all servers are busy when a request arrives, the request is queued</a:t>
            </a:r>
          </a:p>
          <a:p>
            <a:pPr marL="714375" lvl="1" indent="-352425"/>
            <a:r>
              <a:rPr lang="en-GB" dirty="0" smtClean="0"/>
              <a:t>An unlimited number of requests may be held in the queue simultaneously</a:t>
            </a:r>
          </a:p>
          <a:p>
            <a:pPr marL="361950" indent="-361950"/>
            <a:r>
              <a:rPr lang="en-GB" dirty="0" smtClean="0"/>
              <a:t>Erlang C used for data traffic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i="1" dirty="0" smtClean="0"/>
          </a:p>
          <a:p>
            <a:pPr lvl="1"/>
            <a:endParaRPr lang="en-GB" i="1" dirty="0" smtClean="0"/>
          </a:p>
          <a:p>
            <a:pPr lvl="1"/>
            <a:endParaRPr lang="en-GB" sz="1200" i="1" dirty="0" smtClean="0"/>
          </a:p>
          <a:p>
            <a:pPr marL="714375" lvl="1" indent="-352425"/>
            <a:r>
              <a:rPr lang="en-GB" i="1" dirty="0" smtClean="0"/>
              <a:t>P</a:t>
            </a:r>
            <a:r>
              <a:rPr lang="en-GB" i="1" baseline="-25000" dirty="0" smtClean="0"/>
              <a:t>W</a:t>
            </a:r>
            <a:r>
              <a:rPr lang="en-GB" dirty="0" smtClean="0"/>
              <a:t> = probability of queuing for a time &gt; </a:t>
            </a:r>
            <a:r>
              <a:rPr lang="en-GB" dirty="0" smtClean="0"/>
              <a:t>0 </a:t>
            </a:r>
            <a:r>
              <a:rPr lang="en-GB" dirty="0" err="1" smtClean="0"/>
              <a:t>secs</a:t>
            </a:r>
            <a:r>
              <a:rPr lang="en-GB" dirty="0" smtClean="0"/>
              <a:t> </a:t>
            </a:r>
            <a:r>
              <a:rPr lang="en-GB" dirty="0" smtClean="0"/>
              <a:t>(%)</a:t>
            </a:r>
          </a:p>
          <a:p>
            <a:pPr marL="714375" lvl="1" indent="-352425"/>
            <a:r>
              <a:rPr lang="en-GB" dirty="0" smtClean="0"/>
              <a:t>m = number of servers/ circuits/ links/ lines</a:t>
            </a:r>
          </a:p>
          <a:p>
            <a:pPr marL="714375" lvl="1" indent="-352425"/>
            <a:r>
              <a:rPr lang="en-GB" i="1" dirty="0" smtClean="0"/>
              <a:t>E</a:t>
            </a:r>
            <a:r>
              <a:rPr lang="en-GB" dirty="0" smtClean="0"/>
              <a:t> = total amount of traffic offered </a:t>
            </a:r>
            <a:r>
              <a:rPr lang="en-GB" dirty="0" smtClean="0"/>
              <a:t>(</a:t>
            </a:r>
            <a:r>
              <a:rPr lang="en-GB" dirty="0" err="1"/>
              <a:t>E</a:t>
            </a:r>
            <a:r>
              <a:rPr lang="en-GB" dirty="0" err="1" smtClean="0"/>
              <a:t>rlangs</a:t>
            </a:r>
            <a:r>
              <a:rPr lang="en-GB" dirty="0" smtClean="0"/>
              <a:t>)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97225" y="3431223"/>
          <a:ext cx="33909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612800" imgH="787320" progId="Equation.3">
                  <p:embed/>
                </p:oleObj>
              </mc:Choice>
              <mc:Fallback>
                <p:oleObj name="Equation" r:id="rId4" imgW="1612800" imgH="787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3431223"/>
                        <a:ext cx="3390900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3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642" y="1096328"/>
            <a:ext cx="7286277" cy="475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Calculating Erlang C </a:t>
            </a:r>
          </a:p>
        </p:txBody>
      </p:sp>
      <p:cxnSp>
        <p:nvCxnSpPr>
          <p:cNvPr id="20484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/>
          <p:cNvSpPr>
            <a:spLocks noGrp="1"/>
          </p:cNvSpPr>
          <p:nvPr>
            <p:ph idx="1"/>
          </p:nvPr>
        </p:nvSpPr>
        <p:spPr>
          <a:xfrm>
            <a:off x="2071688" y="2571750"/>
            <a:ext cx="5643562" cy="15716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3200" b="1" smtClean="0"/>
              <a:t>Service modelling</a:t>
            </a:r>
          </a:p>
        </p:txBody>
      </p:sp>
      <p:cxnSp>
        <p:nvCxnSpPr>
          <p:cNvPr id="21507" name="Straight Connector 4"/>
          <p:cNvCxnSpPr>
            <a:cxnSpLocks noChangeShapeType="1"/>
          </p:cNvCxnSpPr>
          <p:nvPr/>
        </p:nvCxnSpPr>
        <p:spPr bwMode="auto">
          <a:xfrm>
            <a:off x="1285875" y="642938"/>
            <a:ext cx="7500938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theme/theme1.xml><?xml version="1.0" encoding="utf-8"?>
<a:theme xmlns:a="http://schemas.openxmlformats.org/drawingml/2006/main" name="Day 1 Session 2 Legacy Access Networks e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CC"/>
      </a:accent1>
      <a:accent2>
        <a:srgbClr val="AF4187"/>
      </a:accent2>
      <a:accent3>
        <a:srgbClr val="FFFFFF"/>
      </a:accent3>
      <a:accent4>
        <a:srgbClr val="000000"/>
      </a:accent4>
      <a:accent5>
        <a:srgbClr val="AAADE2"/>
      </a:accent5>
      <a:accent6>
        <a:srgbClr val="9E3A7A"/>
      </a:accent6>
      <a:hlink>
        <a:srgbClr val="008282"/>
      </a:hlink>
      <a:folHlink>
        <a:srgbClr val="E6A046"/>
      </a:folHlink>
    </a:clrScheme>
    <a:fontScheme name="Day 1 Session 2 Legacy Access Networks 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y 1 Session 2 Legacy Access Networks e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Session 2 Legacy Access Networks e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Session 2 Legacy Access Networks e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Session 2 Legacy Access Networks e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Session 2 Legacy Access Networks e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y 1 Session 2 Legacy Access Networks e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y 1 Session 2 Legacy Access Networks e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C:\ICC\TRMC NGN\Presentations\Draft\Day 1\Day 1 Session 2 Legacy Access Networks et.ppt</Template>
  <TotalTime>5792</TotalTime>
  <Words>1849</Words>
  <Application>Microsoft Office PowerPoint</Application>
  <PresentationFormat>On-screen Show (4:3)</PresentationFormat>
  <Paragraphs>421</Paragraphs>
  <Slides>41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Day 1 Session 2 Legacy Access Networks et</vt:lpstr>
      <vt:lpstr>Equation</vt:lpstr>
      <vt:lpstr>Microsoft Excel 97-2003 Worksheet</vt:lpstr>
      <vt:lpstr>Subscriber Demands and Network Requirements – the Spectrum Capex trade-off   Hugh Collins</vt:lpstr>
      <vt:lpstr>Agenda</vt:lpstr>
      <vt:lpstr>PowerPoint Presentation</vt:lpstr>
      <vt:lpstr>Traffic modelling principles</vt:lpstr>
      <vt:lpstr>The Erlang B formula</vt:lpstr>
      <vt:lpstr>Calculating Erlang B </vt:lpstr>
      <vt:lpstr>The Erlang C formula</vt:lpstr>
      <vt:lpstr>Calculating Erlang C </vt:lpstr>
      <vt:lpstr>PowerPoint Presentation</vt:lpstr>
      <vt:lpstr>Categorising subscriber services</vt:lpstr>
      <vt:lpstr>Typical service characteristics </vt:lpstr>
      <vt:lpstr>Service demands will also vary by location</vt:lpstr>
      <vt:lpstr>Service demands vary by time</vt:lpstr>
      <vt:lpstr>PowerPoint Presentation</vt:lpstr>
      <vt:lpstr>Data applications</vt:lpstr>
      <vt:lpstr>Data growth</vt:lpstr>
      <vt:lpstr>Driven by devices</vt:lpstr>
      <vt:lpstr>PowerPoint Presentation</vt:lpstr>
      <vt:lpstr>Example: A mobile network</vt:lpstr>
      <vt:lpstr>Network components to be dimensioned</vt:lpstr>
      <vt:lpstr>Network component capacities</vt:lpstr>
      <vt:lpstr>Challenges created by traffic growth</vt:lpstr>
      <vt:lpstr>PowerPoint Presentation</vt:lpstr>
      <vt:lpstr>Main network dimensioning dependencies  </vt:lpstr>
      <vt:lpstr>A typical network dimensioning process</vt:lpstr>
      <vt:lpstr>Site / spectrum requirements modelling</vt:lpstr>
      <vt:lpstr>Model overview</vt:lpstr>
      <vt:lpstr>Basis for spectrum calculation</vt:lpstr>
      <vt:lpstr>Net system capability</vt:lpstr>
      <vt:lpstr>Spectrum requirements calculation overview</vt:lpstr>
      <vt:lpstr>Setting accessible population data</vt:lpstr>
      <vt:lpstr>Setting administrative area data</vt:lpstr>
      <vt:lpstr>Setting target coverage levels</vt:lpstr>
      <vt:lpstr>Calculating cell area</vt:lpstr>
      <vt:lpstr>Setting services and use statistics</vt:lpstr>
      <vt:lpstr>Calculating spectrum required</vt:lpstr>
      <vt:lpstr>Spectrum requirements planning</vt:lpstr>
      <vt:lpstr>Typical output: spectrum versus site count</vt:lpstr>
      <vt:lpstr>Interpreting the curves</vt:lpstr>
      <vt:lpstr>Simple 2-operator example, 36MHz available</vt:lpstr>
      <vt:lpstr>PowerPoint Presentation</vt:lpstr>
    </vt:vector>
  </TitlesOfParts>
  <Company>InterConnect Communications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Economics Appraising Investment</dc:title>
  <dc:creator>Hugh Collins</dc:creator>
  <cp:lastModifiedBy>HughC</cp:lastModifiedBy>
  <cp:revision>420</cp:revision>
  <dcterms:created xsi:type="dcterms:W3CDTF">2004-12-24T09:37:18Z</dcterms:created>
  <dcterms:modified xsi:type="dcterms:W3CDTF">2011-11-30T18:03:49Z</dcterms:modified>
</cp:coreProperties>
</file>