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349" r:id="rId6"/>
    <p:sldId id="319" r:id="rId7"/>
    <p:sldId id="332" r:id="rId8"/>
    <p:sldId id="350" r:id="rId9"/>
    <p:sldId id="330" r:id="rId10"/>
    <p:sldId id="347" r:id="rId11"/>
    <p:sldId id="323" r:id="rId12"/>
    <p:sldId id="325" r:id="rId13"/>
    <p:sldId id="326" r:id="rId14"/>
    <p:sldId id="343" r:id="rId15"/>
    <p:sldId id="327" r:id="rId16"/>
    <p:sldId id="328" r:id="rId17"/>
    <p:sldId id="329" r:id="rId18"/>
    <p:sldId id="334" r:id="rId19"/>
    <p:sldId id="335" r:id="rId20"/>
    <p:sldId id="336" r:id="rId21"/>
    <p:sldId id="344" r:id="rId22"/>
    <p:sldId id="346" r:id="rId23"/>
    <p:sldId id="338" r:id="rId24"/>
    <p:sldId id="351" r:id="rId25"/>
    <p:sldId id="267" r:id="rId26"/>
    <p:sldId id="292" r:id="rId27"/>
    <p:sldId id="293" r:id="rId28"/>
    <p:sldId id="294" r:id="rId29"/>
    <p:sldId id="295" r:id="rId30"/>
    <p:sldId id="296" r:id="rId31"/>
    <p:sldId id="352" r:id="rId32"/>
    <p:sldId id="348" r:id="rId33"/>
    <p:sldId id="259" r:id="rId3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515"/>
    <a:srgbClr val="929EBF"/>
    <a:srgbClr val="92D737"/>
    <a:srgbClr val="9C9EBF"/>
    <a:srgbClr val="C0C0C0"/>
    <a:srgbClr val="5C5C5C"/>
    <a:srgbClr val="2F97ED"/>
    <a:srgbClr val="357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2" autoAdjust="0"/>
    <p:restoredTop sz="94626" autoAdjust="0"/>
  </p:normalViewPr>
  <p:slideViewPr>
    <p:cSldViewPr>
      <p:cViewPr>
        <p:scale>
          <a:sx n="82" d="100"/>
          <a:sy n="82" d="100"/>
        </p:scale>
        <p:origin x="-930" y="-114"/>
      </p:cViewPr>
      <p:guideLst>
        <p:guide orient="horz" pos="2160"/>
        <p:guide pos="35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C8C92-3CAA-4B5A-B841-1874F20439AA}" type="datetimeFigureOut">
              <a:rPr lang="en-GB" smtClean="0"/>
              <a:t>05/12/2011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8971-AFAE-463B-97E8-B4A45F8DE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6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BA3940-0077-4F7B-9BA6-FC7AAB301B31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462" y="260648"/>
            <a:ext cx="9139237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fi-FI" sz="2200" b="1" dirty="0">
                <a:solidFill>
                  <a:schemeClr val="tx1"/>
                </a:solidFill>
                <a:latin typeface="+mj-lt"/>
                <a:cs typeface="Tahoma" pitchFamily="34" charset="0"/>
              </a:rPr>
              <a:t>STRAIGHTFORWARD</a:t>
            </a:r>
            <a:r>
              <a:rPr lang="fi-FI" sz="22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| TRUSTED | </a:t>
            </a:r>
            <a:r>
              <a:rPr lang="fi-FI" sz="2200" b="1" dirty="0">
                <a:solidFill>
                  <a:schemeClr val="tx1"/>
                </a:solidFill>
                <a:latin typeface="Verdana" pitchFamily="34" charset="0"/>
              </a:rPr>
              <a:t>INTELLIGENT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9" y="692696"/>
            <a:ext cx="4320000" cy="486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640" y="5805264"/>
            <a:ext cx="7712968" cy="432048"/>
          </a:xfrm>
        </p:spPr>
        <p:txBody>
          <a:bodyPr/>
          <a:lstStyle>
            <a:lvl1pPr marL="0" indent="0" algn="r">
              <a:buNone/>
              <a:defRPr sz="2200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31640" y="6309320"/>
            <a:ext cx="7704856" cy="360040"/>
          </a:xfrm>
        </p:spPr>
        <p:txBody>
          <a:bodyPr/>
          <a:lstStyle>
            <a:lvl1pPr marL="0" indent="0" algn="r">
              <a:buNone/>
              <a:defRPr sz="1600" b="1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2401"/>
            <a:ext cx="1855246" cy="21600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5733256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1715873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rossing blue lines, pictur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/>
        </p:nvCxnSpPr>
        <p:spPr bwMode="auto">
          <a:xfrm>
            <a:off x="0" y="6309320"/>
            <a:ext cx="9144000" cy="0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 flipV="1">
            <a:off x="3275856" y="1124744"/>
            <a:ext cx="0" cy="5376664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19872" y="1124744"/>
            <a:ext cx="5328592" cy="504055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noProof="0" smtClean="0"/>
              <a:t>CLICK TO EDIT HEADING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5"/>
          <p:cNvCxnSpPr>
            <a:cxnSpLocks noChangeShapeType="1"/>
          </p:cNvCxnSpPr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1842123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no content, lines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noProof="0" smtClean="0"/>
              <a:t>CLICK TO EDIT HEADING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5"/>
          <p:cNvCxnSpPr>
            <a:cxnSpLocks noChangeShapeType="1"/>
          </p:cNvCxnSpPr>
          <p:nvPr userDrawn="1"/>
        </p:nvCxnSpPr>
        <p:spPr bwMode="auto">
          <a:xfrm>
            <a:off x="0" y="836712"/>
            <a:ext cx="91440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29364" cy="4968552"/>
          </a:xfrm>
        </p:spPr>
        <p:txBody>
          <a:bodyPr/>
          <a:lstStyle>
            <a:lvl1pPr>
              <a:lnSpc>
                <a:spcPct val="150000"/>
              </a:lnSpc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lnSpc>
                <a:spcPct val="150000"/>
              </a:lnSpc>
              <a:buFont typeface="Verdana" pitchFamily="34" charset="0"/>
              <a:buChar char="−"/>
              <a:defRPr>
                <a:solidFill>
                  <a:schemeClr val="tx1"/>
                </a:solidFill>
              </a:defRPr>
            </a:lvl2pPr>
            <a:lvl3pPr marL="1200150" indent="-28575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9531493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no content, lines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noProof="0" smtClean="0"/>
              <a:t>CLICK TO EDIT HEADING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5"/>
          <p:cNvCxnSpPr>
            <a:cxnSpLocks noChangeShapeType="1"/>
          </p:cNvCxnSpPr>
          <p:nvPr userDrawn="1"/>
        </p:nvCxnSpPr>
        <p:spPr bwMode="auto">
          <a:xfrm>
            <a:off x="0" y="836712"/>
            <a:ext cx="9144000" cy="0"/>
          </a:xfrm>
          <a:prstGeom prst="line">
            <a:avLst/>
          </a:prstGeom>
          <a:noFill/>
          <a:ln w="9525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29364" cy="4968552"/>
          </a:xfrm>
        </p:spPr>
        <p:txBody>
          <a:bodyPr/>
          <a:lstStyle>
            <a:lvl1pPr>
              <a:lnSpc>
                <a:spcPct val="150000"/>
              </a:lnSpc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lnSpc>
                <a:spcPct val="150000"/>
              </a:lnSpc>
              <a:buFont typeface="Verdana" pitchFamily="34" charset="0"/>
              <a:buChar char="−"/>
              <a:defRPr>
                <a:solidFill>
                  <a:schemeClr val="tx1"/>
                </a:solidFill>
              </a:defRPr>
            </a:lvl2pPr>
            <a:lvl3pPr marL="1200150" indent="-28575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812534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content, lines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29364" cy="4968552"/>
          </a:xfrm>
        </p:spPr>
        <p:txBody>
          <a:bodyPr/>
          <a:lstStyle>
            <a:lvl1pPr>
              <a:lnSpc>
                <a:spcPct val="150000"/>
              </a:lnSpc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lnSpc>
                <a:spcPct val="150000"/>
              </a:lnSpc>
              <a:buFont typeface="Verdana" pitchFamily="34" charset="0"/>
              <a:buChar char="−"/>
              <a:defRPr>
                <a:solidFill>
                  <a:schemeClr val="tx1"/>
                </a:solidFill>
              </a:defRPr>
            </a:lvl2pPr>
            <a:lvl3pPr marL="1200150" indent="-285750">
              <a:lnSpc>
                <a:spcPct val="150000"/>
              </a:lnSpc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noProof="0" smtClean="0"/>
              <a:t>CLICK TO EDIT HEADING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6309320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5"/>
          <p:cNvCxnSpPr>
            <a:cxnSpLocks noChangeShapeType="1"/>
          </p:cNvCxnSpPr>
          <p:nvPr/>
        </p:nvCxnSpPr>
        <p:spPr bwMode="auto">
          <a:xfrm>
            <a:off x="0" y="6381328"/>
            <a:ext cx="91440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8102766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, content, lines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305800" cy="496855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lnSpc>
                <a:spcPct val="150000"/>
              </a:lnSpc>
              <a:buFont typeface="Verdana" pitchFamily="34" charset="0"/>
              <a:buChar char="−"/>
              <a:defRPr sz="1400">
                <a:solidFill>
                  <a:schemeClr val="tx1"/>
                </a:solidFill>
              </a:defRPr>
            </a:lvl2pPr>
            <a:lvl3pPr marL="1200150" indent="-285750">
              <a:lnSpc>
                <a:spcPct val="150000"/>
              </a:lnSpc>
              <a:buFont typeface="Wingdings" pitchFamily="2" charset="2"/>
              <a:buChar char="§"/>
              <a:defRPr sz="11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noProof="0" smtClean="0"/>
              <a:t>CLICK TO EDIT HEADING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764704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noFill/>
          <a:ln w="9525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6309320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5"/>
          <p:cNvCxnSpPr>
            <a:cxnSpLocks noChangeShapeType="1"/>
          </p:cNvCxnSpPr>
          <p:nvPr/>
        </p:nvCxnSpPr>
        <p:spPr bwMode="auto">
          <a:xfrm>
            <a:off x="0" y="6381328"/>
            <a:ext cx="9144000" cy="0"/>
          </a:xfrm>
          <a:prstGeom prst="line">
            <a:avLst/>
          </a:prstGeom>
          <a:noFill/>
          <a:ln w="9525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399504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no content, lines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noProof="0" smtClean="0"/>
              <a:t>CLICK TO EDIT HEADING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6309320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 userDrawn="1"/>
        </p:nvCxnSpPr>
        <p:spPr bwMode="auto">
          <a:xfrm>
            <a:off x="0" y="6381328"/>
            <a:ext cx="91440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8067320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no content, lines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noProof="0" smtClean="0"/>
              <a:t>CLICK TO EDIT HEADING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6309320"/>
            <a:ext cx="9144000" cy="0"/>
          </a:xfrm>
          <a:prstGeom prst="line">
            <a:avLst/>
          </a:prstGeom>
          <a:noFill/>
          <a:ln w="25400" cmpd="sng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 userDrawn="1"/>
        </p:nvCxnSpPr>
        <p:spPr bwMode="auto">
          <a:xfrm>
            <a:off x="0" y="6381328"/>
            <a:ext cx="9144000" cy="0"/>
          </a:xfrm>
          <a:prstGeom prst="line">
            <a:avLst/>
          </a:prstGeom>
          <a:noFill/>
          <a:ln w="9525" algn="ctr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109689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noProof="0" smtClean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972177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304747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2736"/>
            <a:ext cx="83058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gray">
          <a:xfrm>
            <a:off x="251520" y="6489360"/>
            <a:ext cx="2664296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©"/>
            </a:pPr>
            <a:r>
              <a:rPr lang="en-GB" sz="1000" b="0" dirty="0" err="1" smtClean="0">
                <a:solidFill>
                  <a:schemeClr val="tx1"/>
                </a:solidFill>
              </a:rPr>
              <a:t>Omnitele</a:t>
            </a:r>
            <a:r>
              <a:rPr lang="en-GB" sz="1000" b="0" dirty="0" smtClean="0">
                <a:solidFill>
                  <a:schemeClr val="tx1"/>
                </a:solidFill>
              </a:rPr>
              <a:t> </a:t>
            </a:r>
            <a:r>
              <a:rPr lang="en-GB" sz="1000" b="0" dirty="0">
                <a:solidFill>
                  <a:schemeClr val="tx1"/>
                </a:solidFill>
              </a:rPr>
              <a:t>Ltd. 2011       </a:t>
            </a:r>
            <a:fld id="{740CB470-E1B6-4173-8E7C-5DEAC532E87D}" type="slidenum">
              <a:rPr lang="en-GB" sz="1000" b="0">
                <a:solidFill>
                  <a:schemeClr val="tx1"/>
                </a:solidFill>
              </a:rPr>
              <a:pPr>
                <a:buFontTx/>
                <a:buChar char="©"/>
              </a:pPr>
              <a:t>‹#›</a:t>
            </a:fld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6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HEADING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34" y="6525344"/>
            <a:ext cx="1546038" cy="1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62" r:id="rId4"/>
    <p:sldLayoutId id="2147483671" r:id="rId5"/>
    <p:sldLayoutId id="2147483664" r:id="rId6"/>
    <p:sldLayoutId id="2147483672" r:id="rId7"/>
    <p:sldLayoutId id="2147483667" r:id="rId8"/>
    <p:sldLayoutId id="2147483666" r:id="rId9"/>
    <p:sldLayoutId id="2147483665" r:id="rId10"/>
  </p:sldLayoutIdLst>
  <p:transition spd="med" advTm="7000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−"/>
        <a:defRPr sz="1400">
          <a:solidFill>
            <a:schemeClr val="tx1"/>
          </a:solidFill>
          <a:latin typeface="+mn-lt"/>
          <a:ea typeface="+mn-ea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0F2B74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0F2B74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0F2B74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0F2B74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0F2B74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 smtClean="0"/>
              <a:t>Spectrum</a:t>
            </a:r>
            <a:r>
              <a:rPr lang="fi-FI" dirty="0" smtClean="0"/>
              <a:t> Management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smtClean="0"/>
              <a:t>an </a:t>
            </a:r>
            <a:r>
              <a:rPr lang="fi-FI" dirty="0" err="1" smtClean="0"/>
              <a:t>Operator’s</a:t>
            </a:r>
            <a:r>
              <a:rPr lang="fi-FI" dirty="0" smtClean="0"/>
              <a:t> </a:t>
            </a:r>
            <a:r>
              <a:rPr lang="fi-FI" dirty="0" err="1" smtClean="0"/>
              <a:t>Viewpoint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31640" y="6237312"/>
            <a:ext cx="7704856" cy="620688"/>
          </a:xfrm>
        </p:spPr>
        <p:txBody>
          <a:bodyPr>
            <a:normAutofit/>
          </a:bodyPr>
          <a:lstStyle/>
          <a:p>
            <a:r>
              <a:rPr lang="en-US" dirty="0" smtClean="0"/>
              <a:t>ITU </a:t>
            </a:r>
            <a:r>
              <a:rPr lang="en-US" dirty="0"/>
              <a:t>Regional Workshop on Efficiency of </a:t>
            </a:r>
            <a:r>
              <a:rPr lang="en-US" dirty="0" smtClean="0"/>
              <a:t>the Frequency </a:t>
            </a:r>
            <a:r>
              <a:rPr lang="en-US" dirty="0"/>
              <a:t>Spectrum Use in the Arab </a:t>
            </a:r>
            <a:r>
              <a:rPr lang="en-US" dirty="0" smtClean="0"/>
              <a:t>Region, Amman-Jordan</a:t>
            </a:r>
            <a:r>
              <a:rPr lang="en-US" dirty="0"/>
              <a:t>, 5-7 Dec.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02889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Coverage</a:t>
            </a:r>
            <a:r>
              <a:rPr lang="fi-FI" dirty="0" smtClean="0"/>
              <a:t> vs. </a:t>
            </a:r>
            <a:r>
              <a:rPr lang="fi-FI" dirty="0" err="1" smtClean="0"/>
              <a:t>Capacity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6552728" cy="1434654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Market </a:t>
            </a:r>
            <a:r>
              <a:rPr lang="fi-FI" dirty="0" err="1" smtClean="0"/>
              <a:t>develops</a:t>
            </a:r>
            <a:r>
              <a:rPr lang="fi-FI" dirty="0" smtClean="0"/>
              <a:t> </a:t>
            </a:r>
            <a:r>
              <a:rPr lang="fi-FI" dirty="0" err="1" smtClean="0"/>
              <a:t>further</a:t>
            </a:r>
            <a:r>
              <a:rPr lang="fi-FI" dirty="0" smtClean="0"/>
              <a:t>, </a:t>
            </a:r>
            <a:r>
              <a:rPr lang="fi-FI" dirty="0" err="1" smtClean="0"/>
              <a:t>early</a:t>
            </a:r>
            <a:r>
              <a:rPr lang="fi-FI" dirty="0" smtClean="0"/>
              <a:t> </a:t>
            </a:r>
            <a:r>
              <a:rPr lang="fi-FI" dirty="0" err="1" smtClean="0"/>
              <a:t>days</a:t>
            </a:r>
            <a:r>
              <a:rPr lang="fi-FI" dirty="0" smtClean="0"/>
              <a:t> of mobile data</a:t>
            </a:r>
          </a:p>
          <a:p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further</a:t>
            </a:r>
            <a:r>
              <a:rPr lang="fi-FI" dirty="0" smtClean="0"/>
              <a:t>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in </a:t>
            </a:r>
            <a:r>
              <a:rPr lang="fi-FI" dirty="0" err="1" smtClean="0"/>
              <a:t>hotspots</a:t>
            </a:r>
            <a:endParaRPr lang="fi-FI" dirty="0"/>
          </a:p>
          <a:p>
            <a:r>
              <a:rPr lang="fi-FI" dirty="0" err="1"/>
              <a:t>Operator</a:t>
            </a:r>
            <a:r>
              <a:rPr lang="fi-FI" dirty="0"/>
              <a:t> X </a:t>
            </a:r>
            <a:r>
              <a:rPr lang="fi-FI" dirty="0" err="1"/>
              <a:t>deploys</a:t>
            </a:r>
            <a:r>
              <a:rPr lang="fi-FI" dirty="0"/>
              <a:t> </a:t>
            </a:r>
            <a:r>
              <a:rPr lang="fi-FI" dirty="0" smtClean="0"/>
              <a:t>an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frequency</a:t>
            </a:r>
            <a:endParaRPr lang="fi-FI" dirty="0"/>
          </a:p>
          <a:p>
            <a:r>
              <a:rPr lang="fi-FI" dirty="0" smtClean="0"/>
              <a:t>Peak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/>
              <a:t>in </a:t>
            </a:r>
            <a:r>
              <a:rPr lang="fi-FI" dirty="0" err="1"/>
              <a:t>parts</a:t>
            </a:r>
            <a:r>
              <a:rPr lang="fi-FI" dirty="0"/>
              <a:t> of the </a:t>
            </a:r>
            <a:r>
              <a:rPr lang="fi-FI" dirty="0" err="1"/>
              <a:t>licensed</a:t>
            </a:r>
            <a:r>
              <a:rPr lang="fi-FI" dirty="0"/>
              <a:t> </a:t>
            </a:r>
            <a:r>
              <a:rPr lang="fi-FI" dirty="0" err="1"/>
              <a:t>area</a:t>
            </a:r>
            <a:endParaRPr lang="fi-FI" dirty="0"/>
          </a:p>
          <a:p>
            <a:endParaRPr lang="fi-FI" dirty="0" err="1" smtClean="0"/>
          </a:p>
        </p:txBody>
      </p:sp>
      <p:sp>
        <p:nvSpPr>
          <p:cNvPr id="10" name="Can 9"/>
          <p:cNvSpPr/>
          <p:nvPr/>
        </p:nvSpPr>
        <p:spPr bwMode="auto">
          <a:xfrm>
            <a:off x="3275856" y="4268738"/>
            <a:ext cx="5616624" cy="600422"/>
          </a:xfrm>
          <a:prstGeom prst="can">
            <a:avLst>
              <a:gd name="adj" fmla="val 440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340296" y="5492874"/>
            <a:ext cx="5616624" cy="600422"/>
          </a:xfrm>
          <a:prstGeom prst="can">
            <a:avLst>
              <a:gd name="adj" fmla="val 472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1039069" y="4168354"/>
            <a:ext cx="1368152" cy="1540544"/>
          </a:xfrm>
          <a:prstGeom prst="can">
            <a:avLst>
              <a:gd name="adj" fmla="val 13112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6444208" y="2896568"/>
            <a:ext cx="1368152" cy="1540544"/>
          </a:xfrm>
          <a:prstGeom prst="can">
            <a:avLst>
              <a:gd name="adj" fmla="val 12565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4499992" y="2936180"/>
            <a:ext cx="1368152" cy="1540544"/>
          </a:xfrm>
          <a:prstGeom prst="can">
            <a:avLst>
              <a:gd name="adj" fmla="val 10724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1363105" y="2415382"/>
            <a:ext cx="504056" cy="1877739"/>
          </a:xfrm>
          <a:prstGeom prst="can">
            <a:avLst>
              <a:gd name="adj" fmla="val 15815"/>
            </a:avLst>
          </a:prstGeom>
          <a:solidFill>
            <a:srgbClr val="929E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Can 15"/>
          <p:cNvSpPr/>
          <p:nvPr/>
        </p:nvSpPr>
        <p:spPr bwMode="auto">
          <a:xfrm>
            <a:off x="7164288" y="1147894"/>
            <a:ext cx="504056" cy="1877739"/>
          </a:xfrm>
          <a:prstGeom prst="can">
            <a:avLst>
              <a:gd name="adj" fmla="val 15815"/>
            </a:avLst>
          </a:prstGeom>
          <a:solidFill>
            <a:srgbClr val="929E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137451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Today’s</a:t>
            </a:r>
            <a:r>
              <a:rPr lang="fi-FI" dirty="0" smtClean="0"/>
              <a:t> </a:t>
            </a:r>
            <a:r>
              <a:rPr lang="fi-FI" dirty="0" err="1" smtClean="0"/>
              <a:t>Potential</a:t>
            </a:r>
            <a:r>
              <a:rPr lang="fi-FI" dirty="0" smtClean="0"/>
              <a:t> </a:t>
            </a:r>
            <a:r>
              <a:rPr lang="fi-FI" dirty="0" err="1" smtClean="0"/>
              <a:t>Situation</a:t>
            </a:r>
            <a:endParaRPr lang="fi-FI" dirty="0"/>
          </a:p>
        </p:txBody>
      </p:sp>
      <p:sp>
        <p:nvSpPr>
          <p:cNvPr id="10" name="Can 9"/>
          <p:cNvSpPr/>
          <p:nvPr/>
        </p:nvSpPr>
        <p:spPr bwMode="auto">
          <a:xfrm>
            <a:off x="3275856" y="4268738"/>
            <a:ext cx="5616624" cy="600422"/>
          </a:xfrm>
          <a:prstGeom prst="can">
            <a:avLst>
              <a:gd name="adj" fmla="val 440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LTE 800</a:t>
            </a:r>
            <a:endParaRPr lang="fi-FI" sz="1600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340296" y="5492874"/>
            <a:ext cx="5616624" cy="600422"/>
          </a:xfrm>
          <a:prstGeom prst="can">
            <a:avLst>
              <a:gd name="adj" fmla="val 472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GSM 900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1039069" y="4168354"/>
            <a:ext cx="1368152" cy="1540544"/>
          </a:xfrm>
          <a:prstGeom prst="can">
            <a:avLst>
              <a:gd name="adj" fmla="val 13112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GSM 1800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6444208" y="2896568"/>
            <a:ext cx="1368152" cy="1540544"/>
          </a:xfrm>
          <a:prstGeom prst="can">
            <a:avLst>
              <a:gd name="adj" fmla="val 12565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GSM </a:t>
            </a:r>
            <a:r>
              <a:rPr lang="fi-FI" sz="16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1800</a:t>
            </a:r>
            <a:endParaRPr lang="fi-FI" sz="1600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4499992" y="2936180"/>
            <a:ext cx="1368152" cy="1540544"/>
          </a:xfrm>
          <a:prstGeom prst="can">
            <a:avLst>
              <a:gd name="adj" fmla="val 10724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LTE </a:t>
            </a:r>
            <a:r>
              <a:rPr lang="fi-FI" sz="1600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1800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1363105" y="2415382"/>
            <a:ext cx="504056" cy="1877739"/>
          </a:xfrm>
          <a:prstGeom prst="can">
            <a:avLst>
              <a:gd name="adj" fmla="val 15815"/>
            </a:avLst>
          </a:prstGeom>
          <a:solidFill>
            <a:srgbClr val="929E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UMTS 2100</a:t>
            </a:r>
            <a:endParaRPr kumimoji="0" lang="fi-FI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Can 15"/>
          <p:cNvSpPr/>
          <p:nvPr/>
        </p:nvSpPr>
        <p:spPr bwMode="auto">
          <a:xfrm>
            <a:off x="7164288" y="1147894"/>
            <a:ext cx="504056" cy="1877739"/>
          </a:xfrm>
          <a:prstGeom prst="can">
            <a:avLst>
              <a:gd name="adj" fmla="val 15815"/>
            </a:avLst>
          </a:prstGeom>
          <a:solidFill>
            <a:srgbClr val="929E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latin typeface="Arial" charset="0"/>
                <a:ea typeface="ＭＳ Ｐゴシック" charset="-128"/>
              </a:rPr>
              <a:t>LTE </a:t>
            </a:r>
            <a:r>
              <a:rPr lang="fi-FI" sz="1600" dirty="0">
                <a:latin typeface="Arial" charset="0"/>
                <a:ea typeface="ＭＳ Ｐゴシック" charset="-128"/>
              </a:rPr>
              <a:t>2600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6336704" cy="143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 smtClean="0"/>
              <a:t>Operators</a:t>
            </a:r>
            <a:r>
              <a:rPr lang="fi-FI" dirty="0" smtClean="0"/>
              <a:t> </a:t>
            </a:r>
            <a:r>
              <a:rPr lang="fi-FI" dirty="0" err="1" smtClean="0"/>
              <a:t>seek</a:t>
            </a:r>
            <a:r>
              <a:rPr lang="fi-FI" dirty="0" smtClean="0"/>
              <a:t> an </a:t>
            </a:r>
            <a:r>
              <a:rPr lang="fi-FI" dirty="0" err="1" smtClean="0"/>
              <a:t>efficient</a:t>
            </a:r>
            <a:r>
              <a:rPr lang="fi-FI" dirty="0" smtClean="0"/>
              <a:t> </a:t>
            </a:r>
            <a:r>
              <a:rPr lang="fi-FI" dirty="0" err="1" smtClean="0"/>
              <a:t>combination</a:t>
            </a:r>
            <a:r>
              <a:rPr lang="fi-FI" dirty="0" smtClean="0"/>
              <a:t> of </a:t>
            </a:r>
            <a:r>
              <a:rPr lang="fi-FI" dirty="0" err="1" smtClean="0"/>
              <a:t>frequencies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below</a:t>
            </a:r>
            <a:r>
              <a:rPr lang="fi-FI" dirty="0" smtClean="0"/>
              <a:t> and </a:t>
            </a:r>
            <a:r>
              <a:rPr lang="fi-FI" dirty="0" err="1" smtClean="0"/>
              <a:t>above</a:t>
            </a:r>
            <a:r>
              <a:rPr lang="fi-FI" dirty="0" smtClean="0"/>
              <a:t> 1 </a:t>
            </a:r>
            <a:r>
              <a:rPr lang="fi-FI" dirty="0" err="1" smtClean="0"/>
              <a:t>GHz</a:t>
            </a:r>
            <a:endParaRPr lang="fi-FI" dirty="0"/>
          </a:p>
          <a:p>
            <a:pPr marL="0" indent="0">
              <a:buNone/>
            </a:pPr>
            <a:endParaRPr lang="fi-FI" dirty="0" err="1" smtClean="0"/>
          </a:p>
        </p:txBody>
      </p:sp>
    </p:spTree>
    <p:extLst>
      <p:ext uri="{BB962C8B-B14F-4D97-AF65-F5344CB8AC3E}">
        <p14:creationId xmlns:p14="http://schemas.microsoft.com/office/powerpoint/2010/main" val="3778647935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08720"/>
            <a:ext cx="4534247" cy="5112568"/>
          </a:xfrm>
        </p:spPr>
        <p:txBody>
          <a:bodyPr>
            <a:normAutofit/>
          </a:bodyPr>
          <a:lstStyle/>
          <a:p>
            <a:r>
              <a:rPr lang="en-US" sz="1600" dirty="0"/>
              <a:t>LTE </a:t>
            </a:r>
            <a:r>
              <a:rPr lang="en-US" sz="1600" dirty="0" smtClean="0"/>
              <a:t>2600 MHz </a:t>
            </a:r>
            <a:r>
              <a:rPr lang="en-US" sz="1600" dirty="0"/>
              <a:t>launched mainly for marketing </a:t>
            </a:r>
            <a:r>
              <a:rPr lang="en-US" sz="1600" dirty="0" smtClean="0"/>
              <a:t>purposes, </a:t>
            </a:r>
            <a:r>
              <a:rPr lang="en-US" sz="1500" dirty="0" smtClean="0"/>
              <a:t>“</a:t>
            </a:r>
            <a:r>
              <a:rPr lang="en-US" sz="1500" dirty="0"/>
              <a:t>capacity layer</a:t>
            </a:r>
            <a:r>
              <a:rPr lang="en-US" sz="1500" dirty="0" smtClean="0"/>
              <a:t>”</a:t>
            </a:r>
            <a:endParaRPr lang="en-US" sz="1500" dirty="0"/>
          </a:p>
          <a:p>
            <a:r>
              <a:rPr lang="en-US" sz="1600" dirty="0" smtClean="0"/>
              <a:t>LTE 1800 MHz </a:t>
            </a:r>
            <a:r>
              <a:rPr lang="en-US" sz="1600" dirty="0"/>
              <a:t>gaining popularity</a:t>
            </a:r>
          </a:p>
          <a:p>
            <a:pPr lvl="1"/>
            <a:r>
              <a:rPr lang="en-US" dirty="0"/>
              <a:t>Time to market advantage compared to </a:t>
            </a:r>
            <a:r>
              <a:rPr lang="en-US" dirty="0" smtClean="0"/>
              <a:t>LTE 800</a:t>
            </a:r>
            <a:endParaRPr lang="en-US" dirty="0"/>
          </a:p>
          <a:p>
            <a:pPr lvl="1"/>
            <a:r>
              <a:rPr lang="en-US" dirty="0"/>
              <a:t>Reusing spectrum and infra saves CAPEX</a:t>
            </a:r>
          </a:p>
          <a:p>
            <a:pPr lvl="1"/>
            <a:r>
              <a:rPr lang="en-US" dirty="0"/>
              <a:t>Band is widely available </a:t>
            </a:r>
            <a:r>
              <a:rPr lang="en-US" dirty="0" smtClean="0"/>
              <a:t>globally, </a:t>
            </a:r>
            <a:r>
              <a:rPr lang="en-US" dirty="0"/>
              <a:t>although occupied by GSM</a:t>
            </a:r>
          </a:p>
          <a:p>
            <a:r>
              <a:rPr lang="en-US" sz="1600" dirty="0" smtClean="0"/>
              <a:t>High </a:t>
            </a:r>
            <a:r>
              <a:rPr lang="en-US" sz="1600" dirty="0"/>
              <a:t>interest towards </a:t>
            </a:r>
            <a:r>
              <a:rPr lang="en-US" sz="1600" dirty="0" smtClean="0"/>
              <a:t>800 MHz</a:t>
            </a:r>
            <a:endParaRPr lang="en-US" sz="1600" dirty="0"/>
          </a:p>
          <a:p>
            <a:pPr lvl="1"/>
            <a:r>
              <a:rPr lang="en-US" dirty="0"/>
              <a:t>Enables cost-efficient mobile </a:t>
            </a:r>
            <a:r>
              <a:rPr lang="en-US" dirty="0" smtClean="0"/>
              <a:t>broadband</a:t>
            </a:r>
            <a:endParaRPr lang="en-US" dirty="0"/>
          </a:p>
          <a:p>
            <a:pPr lvl="1"/>
            <a:r>
              <a:rPr lang="en-US" dirty="0"/>
              <a:t>Regulatory challenges remain in many markets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Back to LTE…</a:t>
            </a:r>
            <a:endParaRPr lang="fi-FI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47" y="2564904"/>
            <a:ext cx="4176464" cy="220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58124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005064"/>
            <a:ext cx="8305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 err="1" smtClean="0"/>
              <a:t>Operators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react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demanding</a:t>
            </a:r>
            <a:r>
              <a:rPr lang="fi-FI" dirty="0" smtClean="0"/>
              <a:t> new </a:t>
            </a:r>
            <a:r>
              <a:rPr lang="fi-FI" dirty="0" err="1" smtClean="0"/>
              <a:t>spectrum</a:t>
            </a:r>
            <a:r>
              <a:rPr lang="fi-FI" dirty="0" smtClean="0"/>
              <a:t> </a:t>
            </a:r>
            <a:r>
              <a:rPr lang="fi-FI" dirty="0" err="1" smtClean="0"/>
              <a:t>assignments</a:t>
            </a:r>
            <a:r>
              <a:rPr lang="fi-FI" dirty="0" smtClean="0"/>
              <a:t> and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optimising</a:t>
            </a:r>
            <a:r>
              <a:rPr lang="fi-FI" dirty="0" smtClean="0"/>
              <a:t> </a:t>
            </a:r>
            <a:r>
              <a:rPr lang="fi-FI" dirty="0" err="1" smtClean="0"/>
              <a:t>usage</a:t>
            </a:r>
            <a:r>
              <a:rPr lang="fi-FI" dirty="0" smtClean="0"/>
              <a:t> of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holdings</a:t>
            </a:r>
            <a:r>
              <a:rPr lang="fi-FI" dirty="0" smtClean="0"/>
              <a:t> to </a:t>
            </a:r>
            <a:r>
              <a:rPr lang="fi-FI" dirty="0" err="1" smtClean="0"/>
              <a:t>protect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income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Happens</a:t>
            </a:r>
            <a:r>
              <a:rPr lang="fi-FI" dirty="0" smtClean="0"/>
              <a:t> With LTE 1800 Deployment?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7584" y="1988840"/>
            <a:ext cx="2160240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No</a:t>
            </a:r>
            <a:r>
              <a:rPr kumimoji="0" lang="fi-FI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VoLTE</a:t>
            </a:r>
            <a:r>
              <a:rPr kumimoji="0" lang="fi-FI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so</a:t>
            </a:r>
            <a:r>
              <a:rPr kumimoji="0" lang="fi-FI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far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63888" y="1988840"/>
            <a:ext cx="2160240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P</a:t>
            </a:r>
            <a:r>
              <a:rPr kumimoji="0" lang="fi-FI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art</a:t>
            </a:r>
            <a:r>
              <a:rPr kumimoji="0" lang="fi-FI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of </a:t>
            </a:r>
            <a:r>
              <a:rPr kumimoji="0" lang="fi-FI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voice</a:t>
            </a:r>
            <a:r>
              <a:rPr kumimoji="0" lang="fi-FI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capacity</a:t>
            </a:r>
            <a:r>
              <a:rPr lang="fi-FI" dirty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fi-FI" dirty="0" smtClean="0">
                <a:solidFill>
                  <a:schemeClr val="bg1"/>
                </a:solidFill>
                <a:ea typeface="ＭＳ Ｐゴシック" charset="-128"/>
              </a:rPr>
              <a:t>in 1800 MHz </a:t>
            </a:r>
            <a:r>
              <a:rPr lang="fi-FI" dirty="0" err="1" smtClean="0">
                <a:solidFill>
                  <a:schemeClr val="bg1"/>
                </a:solidFill>
                <a:ea typeface="ＭＳ Ｐゴシック" charset="-128"/>
              </a:rPr>
              <a:t>taken</a:t>
            </a:r>
            <a:r>
              <a:rPr lang="fi-FI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ea typeface="ＭＳ Ｐゴシック" charset="-128"/>
              </a:rPr>
              <a:t>by</a:t>
            </a:r>
            <a:r>
              <a:rPr lang="fi-FI" dirty="0" smtClean="0">
                <a:solidFill>
                  <a:schemeClr val="bg1"/>
                </a:solidFill>
                <a:ea typeface="ＭＳ Ｐゴシック" charset="-128"/>
              </a:rPr>
              <a:t> LTE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00192" y="1988840"/>
            <a:ext cx="2160240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Voice = 80 % </a:t>
            </a:r>
            <a:r>
              <a:rPr kumimoji="0" lang="fi-FI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revenue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547664" y="3356992"/>
            <a:ext cx="72008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283968" y="3356992"/>
            <a:ext cx="72008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020272" y="3356992"/>
            <a:ext cx="720080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9360" y="1196752"/>
            <a:ext cx="7631072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dirty="0" smtClean="0">
                <a:solidFill>
                  <a:schemeClr val="bg1"/>
                </a:solidFill>
                <a:ea typeface="ＭＳ Ｐゴシック" charset="-128"/>
              </a:rPr>
              <a:t>Voice is </a:t>
            </a:r>
            <a:r>
              <a:rPr lang="fi-FI" dirty="0" err="1" smtClean="0">
                <a:solidFill>
                  <a:schemeClr val="bg1"/>
                </a:solidFill>
                <a:ea typeface="ＭＳ Ｐゴシック" charset="-128"/>
              </a:rPr>
              <a:t>still</a:t>
            </a:r>
            <a:r>
              <a:rPr lang="fi-FI" dirty="0" smtClean="0">
                <a:solidFill>
                  <a:schemeClr val="bg1"/>
                </a:solidFill>
                <a:ea typeface="ＭＳ Ｐゴシック" charset="-128"/>
              </a:rPr>
              <a:t> the </a:t>
            </a:r>
            <a:r>
              <a:rPr lang="fi-FI" dirty="0" err="1" smtClean="0">
                <a:solidFill>
                  <a:schemeClr val="bg1"/>
                </a:solidFill>
                <a:ea typeface="ＭＳ Ｐゴシック" charset="-128"/>
              </a:rPr>
              <a:t>key</a:t>
            </a:r>
            <a:r>
              <a:rPr lang="fi-FI" dirty="0" smtClean="0">
                <a:solidFill>
                  <a:schemeClr val="bg1"/>
                </a:solidFill>
                <a:ea typeface="ＭＳ Ｐゴシック" charset="-128"/>
              </a:rPr>
              <a:t>!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9077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Where</a:t>
            </a:r>
            <a:r>
              <a:rPr lang="fi-FI" dirty="0" smtClean="0"/>
              <a:t> To </a:t>
            </a:r>
            <a:r>
              <a:rPr lang="fi-FI" dirty="0" err="1" smtClean="0"/>
              <a:t>Place</a:t>
            </a:r>
            <a:r>
              <a:rPr lang="fi-FI" dirty="0" smtClean="0"/>
              <a:t> Voice </a:t>
            </a:r>
            <a:r>
              <a:rPr lang="fi-FI" dirty="0" err="1" smtClean="0"/>
              <a:t>Replaced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LTE 1800?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68352"/>
              </p:ext>
            </p:extLst>
          </p:nvPr>
        </p:nvGraphicFramePr>
        <p:xfrm>
          <a:off x="251520" y="1052909"/>
          <a:ext cx="5112568" cy="3816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42"/>
                <a:gridCol w="1278142"/>
                <a:gridCol w="1278142"/>
                <a:gridCol w="1278142"/>
              </a:tblGrid>
              <a:tr h="446879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err="1" smtClean="0"/>
                        <a:t>Band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GSM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UMTS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LTE</a:t>
                      </a:r>
                      <a:endParaRPr lang="fi-FI" sz="1600" dirty="0"/>
                    </a:p>
                  </a:txBody>
                  <a:tcPr anchor="ctr"/>
                </a:tc>
              </a:tr>
              <a:tr h="673874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800 MHz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dirty="0"/>
                    </a:p>
                  </a:txBody>
                  <a:tcPr anchor="ctr"/>
                </a:tc>
              </a:tr>
              <a:tr h="673874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900 MHz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</a:txBody>
                  <a:tcPr anchor="ctr"/>
                </a:tc>
              </a:tr>
              <a:tr h="673874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1800 MHz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 smtClean="0"/>
                        <a:t>x</a:t>
                      </a:r>
                      <a:endParaRPr lang="fi-FI" sz="1600" b="1" dirty="0"/>
                    </a:p>
                  </a:txBody>
                  <a:tcPr anchor="ctr"/>
                </a:tc>
              </a:tr>
              <a:tr h="673874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2100 MHz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(x)</a:t>
                      </a:r>
                      <a:endParaRPr lang="fi-FI" sz="1600" dirty="0"/>
                    </a:p>
                  </a:txBody>
                  <a:tcPr anchor="ctr"/>
                </a:tc>
              </a:tr>
              <a:tr h="673874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2600 MHz</a:t>
                      </a:r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i-FI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x</a:t>
                      </a:r>
                      <a:endParaRPr lang="fi-FI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Left Arrow 7"/>
          <p:cNvSpPr/>
          <p:nvPr/>
        </p:nvSpPr>
        <p:spPr bwMode="auto">
          <a:xfrm>
            <a:off x="5292080" y="1556792"/>
            <a:ext cx="3312368" cy="576064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Available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on just a </a:t>
            </a: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few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markets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; </a:t>
            </a: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reserved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for LTE</a:t>
            </a: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5292080" y="3572768"/>
            <a:ext cx="3312368" cy="576064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Available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,</a:t>
            </a:r>
            <a:r>
              <a:rPr kumimoji="0" lang="fi-FI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but</a:t>
            </a:r>
            <a:r>
              <a:rPr kumimoji="0" lang="fi-FI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costly</a:t>
            </a:r>
            <a:r>
              <a:rPr kumimoji="0" lang="fi-FI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coverage</a:t>
            </a: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292080" y="2285256"/>
            <a:ext cx="3312368" cy="576064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In </a:t>
            </a: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full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use, GSM and UMTS</a:t>
            </a: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5292080" y="4293096"/>
            <a:ext cx="3312368" cy="576064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Reserved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for LTE</a:t>
            </a:r>
            <a:r>
              <a:rPr kumimoji="0" lang="fi-FI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; </a:t>
            </a:r>
            <a:r>
              <a:rPr kumimoji="0" lang="fi-FI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hotspot</a:t>
            </a:r>
            <a:r>
              <a:rPr kumimoji="0" lang="fi-FI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</a:t>
            </a:r>
            <a:r>
              <a:rPr kumimoji="0" lang="fi-FI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frequency</a:t>
            </a: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98648" y="5085184"/>
            <a:ext cx="83058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 smtClean="0"/>
              <a:t>Enabling</a:t>
            </a:r>
            <a:r>
              <a:rPr lang="fi-FI" dirty="0" smtClean="0"/>
              <a:t> </a:t>
            </a:r>
            <a:r>
              <a:rPr lang="fi-FI" dirty="0" err="1" smtClean="0"/>
              <a:t>efficient</a:t>
            </a:r>
            <a:r>
              <a:rPr lang="fi-FI" dirty="0" smtClean="0"/>
              <a:t> use of </a:t>
            </a:r>
            <a:r>
              <a:rPr lang="fi-FI" dirty="0" err="1" smtClean="0"/>
              <a:t>spectrum</a:t>
            </a:r>
            <a:r>
              <a:rPr lang="fi-FI" dirty="0" smtClean="0"/>
              <a:t> is </a:t>
            </a:r>
            <a:r>
              <a:rPr lang="fi-FI" dirty="0" err="1" smtClean="0"/>
              <a:t>further</a:t>
            </a:r>
            <a:r>
              <a:rPr lang="fi-FI" dirty="0" smtClean="0"/>
              <a:t> </a:t>
            </a:r>
            <a:r>
              <a:rPr lang="fi-FI" dirty="0" err="1" smtClean="0"/>
              <a:t>increasing</a:t>
            </a:r>
            <a:r>
              <a:rPr lang="fi-FI" dirty="0" smtClean="0"/>
              <a:t> in </a:t>
            </a:r>
            <a:r>
              <a:rPr lang="fi-FI" dirty="0" err="1" smtClean="0"/>
              <a:t>importance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8619054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52736"/>
            <a:ext cx="8439472" cy="4968552"/>
          </a:xfrm>
        </p:spPr>
        <p:txBody>
          <a:bodyPr>
            <a:normAutofit/>
          </a:bodyPr>
          <a:lstStyle/>
          <a:p>
            <a:r>
              <a:rPr lang="fi-FI" dirty="0" err="1" smtClean="0"/>
              <a:t>Currently</a:t>
            </a:r>
            <a:r>
              <a:rPr lang="fi-FI" dirty="0" smtClean="0"/>
              <a:t> </a:t>
            </a:r>
            <a:r>
              <a:rPr lang="fi-FI" dirty="0" err="1" smtClean="0"/>
              <a:t>occupied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GSM and UMTS, no LTE </a:t>
            </a:r>
            <a:r>
              <a:rPr lang="fi-FI" dirty="0" err="1" smtClean="0"/>
              <a:t>deployments</a:t>
            </a:r>
            <a:endParaRPr lang="fi-FI" dirty="0" smtClean="0"/>
          </a:p>
          <a:p>
            <a:r>
              <a:rPr lang="fi-FI" dirty="0" smtClean="0"/>
              <a:t>GSM </a:t>
            </a:r>
            <a:r>
              <a:rPr lang="fi-FI" dirty="0" err="1" smtClean="0"/>
              <a:t>phase-out</a:t>
            </a:r>
            <a:r>
              <a:rPr lang="fi-FI" dirty="0" smtClean="0"/>
              <a:t>?</a:t>
            </a:r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Making</a:t>
            </a:r>
            <a:r>
              <a:rPr lang="fi-FI" dirty="0" smtClean="0"/>
              <a:t> </a:t>
            </a:r>
            <a:r>
              <a:rPr lang="fi-FI" dirty="0" err="1" smtClean="0"/>
              <a:t>Room</a:t>
            </a:r>
            <a:r>
              <a:rPr lang="fi-FI" dirty="0" smtClean="0"/>
              <a:t> In The 900 MHz </a:t>
            </a:r>
            <a:r>
              <a:rPr lang="fi-FI" dirty="0" err="1" smtClean="0"/>
              <a:t>Band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7584" y="2204864"/>
            <a:ext cx="3528392" cy="1872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ea typeface="ＭＳ Ｐゴシック" charset="-128"/>
              </a:rPr>
              <a:t>YES, because: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Outdated </a:t>
            </a: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technology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Inefficient frequency usage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Growing demand for mobile broadband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76056" y="2204864"/>
            <a:ext cx="3528392" cy="1872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ea typeface="ＭＳ Ｐゴシック" charset="-128"/>
              </a:rPr>
              <a:t>No, because: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ea typeface="ＭＳ Ｐゴシック" charset="-128"/>
              </a:rPr>
              <a:t>Current handset base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Coverage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ea typeface="ＭＳ Ｐゴシック" charset="-128"/>
              </a:rPr>
              <a:t>Roaming</a:t>
            </a:r>
            <a:endParaRPr lang="en-US" sz="16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81000" y="4797152"/>
            <a:ext cx="8439472" cy="137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2001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i-FI" dirty="0" err="1" smtClean="0"/>
              <a:t>Operators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draw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conclusions</a:t>
            </a:r>
            <a:r>
              <a:rPr lang="fi-FI" dirty="0" smtClean="0"/>
              <a:t> –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is </a:t>
            </a:r>
            <a:r>
              <a:rPr lang="fi-FI" dirty="0" err="1" smtClean="0"/>
              <a:t>technology</a:t>
            </a:r>
            <a:r>
              <a:rPr lang="fi-FI" dirty="0" smtClean="0"/>
              <a:t> </a:t>
            </a:r>
            <a:r>
              <a:rPr lang="fi-FI" dirty="0" err="1" smtClean="0"/>
              <a:t>neutrality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0757947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Currently</a:t>
            </a:r>
            <a:r>
              <a:rPr lang="fi-FI" dirty="0" smtClean="0"/>
              <a:t> </a:t>
            </a:r>
            <a:r>
              <a:rPr lang="fi-FI" dirty="0" err="1" smtClean="0"/>
              <a:t>occupied</a:t>
            </a:r>
            <a:r>
              <a:rPr lang="fi-FI" dirty="0" smtClean="0"/>
              <a:t> </a:t>
            </a:r>
            <a:r>
              <a:rPr lang="fi-FI" dirty="0" err="1" smtClean="0"/>
              <a:t>practically</a:t>
            </a:r>
            <a:r>
              <a:rPr lang="fi-FI" dirty="0" smtClean="0"/>
              <a:t> </a:t>
            </a:r>
            <a:r>
              <a:rPr lang="fi-FI" dirty="0" err="1" smtClean="0"/>
              <a:t>exclusively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UMTS</a:t>
            </a:r>
          </a:p>
          <a:p>
            <a:r>
              <a:rPr lang="fi-FI" dirty="0" err="1" smtClean="0"/>
              <a:t>Interesting</a:t>
            </a:r>
            <a:r>
              <a:rPr lang="fi-FI" dirty="0" smtClean="0"/>
              <a:t> for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reasons</a:t>
            </a:r>
            <a:r>
              <a:rPr lang="fi-FI" dirty="0" smtClean="0"/>
              <a:t>, </a:t>
            </a:r>
            <a:r>
              <a:rPr lang="fi-FI" dirty="0" err="1" smtClean="0"/>
              <a:t>too</a:t>
            </a:r>
            <a:r>
              <a:rPr lang="fi-FI" dirty="0" smtClean="0"/>
              <a:t> </a:t>
            </a:r>
            <a:r>
              <a:rPr lang="fi-FI" dirty="0" err="1" smtClean="0"/>
              <a:t>costly</a:t>
            </a:r>
            <a:r>
              <a:rPr lang="fi-FI" dirty="0" smtClean="0"/>
              <a:t> for </a:t>
            </a:r>
            <a:r>
              <a:rPr lang="fi-FI" dirty="0" err="1" smtClean="0"/>
              <a:t>wide</a:t>
            </a:r>
            <a:r>
              <a:rPr lang="fi-FI" dirty="0" smtClean="0"/>
              <a:t> </a:t>
            </a:r>
            <a:r>
              <a:rPr lang="fi-FI" dirty="0" err="1" smtClean="0"/>
              <a:t>coverage</a:t>
            </a:r>
            <a:endParaRPr lang="fi-FI" dirty="0" smtClean="0"/>
          </a:p>
          <a:p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in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demand</a:t>
            </a:r>
            <a:r>
              <a:rPr lang="fi-FI" dirty="0" smtClean="0"/>
              <a:t> as mobile </a:t>
            </a:r>
            <a:r>
              <a:rPr lang="fi-FI" dirty="0" err="1" smtClean="0"/>
              <a:t>broadband</a:t>
            </a:r>
            <a:r>
              <a:rPr lang="fi-FI" dirty="0" smtClean="0"/>
              <a:t> </a:t>
            </a:r>
            <a:r>
              <a:rPr lang="fi-FI" dirty="0" err="1" smtClean="0"/>
              <a:t>takes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Future</a:t>
            </a:r>
            <a:r>
              <a:rPr lang="fi-FI" dirty="0" smtClean="0"/>
              <a:t> of the 2100 MHz </a:t>
            </a:r>
            <a:r>
              <a:rPr lang="fi-FI" dirty="0" err="1" smtClean="0"/>
              <a:t>Band</a:t>
            </a:r>
            <a:endParaRPr lang="fi-FI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4" y="3212976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4365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08720"/>
            <a:ext cx="4617392" cy="2304256"/>
          </a:xfrm>
        </p:spPr>
        <p:txBody>
          <a:bodyPr>
            <a:normAutofit/>
          </a:bodyPr>
          <a:lstStyle/>
          <a:p>
            <a:r>
              <a:rPr lang="fi-FI" dirty="0" smtClean="0"/>
              <a:t>Digital </a:t>
            </a:r>
            <a:r>
              <a:rPr lang="fi-FI" dirty="0" err="1" smtClean="0"/>
              <a:t>dividend</a:t>
            </a:r>
            <a:r>
              <a:rPr lang="fi-FI" dirty="0" smtClean="0"/>
              <a:t> 800 MHz</a:t>
            </a:r>
          </a:p>
          <a:p>
            <a:pPr lvl="1"/>
            <a:r>
              <a:rPr lang="fi-FI" dirty="0" err="1" smtClean="0"/>
              <a:t>Potential</a:t>
            </a:r>
            <a:r>
              <a:rPr lang="fi-FI" dirty="0" smtClean="0"/>
              <a:t> </a:t>
            </a:r>
            <a:r>
              <a:rPr lang="fi-FI" dirty="0" err="1" smtClean="0"/>
              <a:t>auction</a:t>
            </a:r>
            <a:r>
              <a:rPr lang="fi-FI" dirty="0" smtClean="0"/>
              <a:t> </a:t>
            </a:r>
            <a:r>
              <a:rPr lang="fi-FI" dirty="0" err="1" smtClean="0"/>
              <a:t>gains</a:t>
            </a:r>
            <a:r>
              <a:rPr lang="fi-FI" dirty="0" smtClean="0"/>
              <a:t> for </a:t>
            </a:r>
            <a:r>
              <a:rPr lang="fi-FI" dirty="0" err="1" smtClean="0"/>
              <a:t>governments</a:t>
            </a:r>
            <a:endParaRPr lang="fi-FI" dirty="0" smtClean="0"/>
          </a:p>
          <a:p>
            <a:pPr lvl="1"/>
            <a:r>
              <a:rPr lang="fi-FI" dirty="0" err="1" smtClean="0"/>
              <a:t>Suitable</a:t>
            </a:r>
            <a:r>
              <a:rPr lang="fi-FI" dirty="0" smtClean="0"/>
              <a:t> for </a:t>
            </a:r>
            <a:r>
              <a:rPr lang="fi-FI" dirty="0" err="1" smtClean="0"/>
              <a:t>coverage</a:t>
            </a:r>
            <a:r>
              <a:rPr lang="fi-FI" dirty="0" smtClean="0"/>
              <a:t> </a:t>
            </a:r>
            <a:endParaRPr lang="fi-FI" dirty="0" smtClean="0"/>
          </a:p>
          <a:p>
            <a:pPr lvl="1"/>
            <a:r>
              <a:rPr lang="fi-FI" dirty="0" err="1" smtClean="0"/>
              <a:t>Cost</a:t>
            </a:r>
            <a:r>
              <a:rPr lang="fi-FI" dirty="0" smtClean="0"/>
              <a:t> </a:t>
            </a:r>
            <a:r>
              <a:rPr lang="fi-FI" dirty="0" err="1" smtClean="0"/>
              <a:t>effective</a:t>
            </a:r>
            <a:r>
              <a:rPr lang="fi-FI" dirty="0" smtClean="0"/>
              <a:t> for </a:t>
            </a:r>
            <a:r>
              <a:rPr lang="fi-FI" dirty="0" err="1" smtClean="0"/>
              <a:t>operators</a:t>
            </a:r>
            <a:r>
              <a:rPr lang="fi-FI" dirty="0" smtClean="0"/>
              <a:t> to </a:t>
            </a:r>
            <a:r>
              <a:rPr lang="fi-FI" dirty="0" err="1" smtClean="0"/>
              <a:t>deploy</a:t>
            </a:r>
            <a:r>
              <a:rPr lang="fi-FI" dirty="0" smtClean="0"/>
              <a:t> in 900 MHz </a:t>
            </a:r>
            <a:r>
              <a:rPr lang="fi-FI" dirty="0" err="1" smtClean="0"/>
              <a:t>grid</a:t>
            </a:r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800 MHz </a:t>
            </a:r>
            <a:r>
              <a:rPr lang="fi-FI" dirty="0" smtClean="0"/>
              <a:t>And 2600 MHz</a:t>
            </a:r>
            <a:endParaRPr lang="fi-FI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724896" y="908720"/>
            <a:ext cx="431159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2001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9pPr>
          </a:lstStyle>
          <a:p>
            <a:r>
              <a:rPr lang="fi-FI" dirty="0" smtClean="0"/>
              <a:t>2600 MHz</a:t>
            </a:r>
          </a:p>
          <a:p>
            <a:pPr lvl="1"/>
            <a:r>
              <a:rPr lang="fi-FI" dirty="0" err="1" smtClean="0"/>
              <a:t>Not</a:t>
            </a:r>
            <a:r>
              <a:rPr lang="fi-FI" dirty="0" smtClean="0"/>
              <a:t> in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demand</a:t>
            </a:r>
            <a:endParaRPr lang="fi-FI" dirty="0" smtClean="0"/>
          </a:p>
          <a:p>
            <a:pPr lvl="1"/>
            <a:r>
              <a:rPr lang="fi-FI" dirty="0" err="1" smtClean="0"/>
              <a:t>Suitable</a:t>
            </a:r>
            <a:r>
              <a:rPr lang="fi-FI" dirty="0" smtClean="0"/>
              <a:t> for </a:t>
            </a:r>
            <a:r>
              <a:rPr lang="fi-FI" dirty="0" err="1" smtClean="0"/>
              <a:t>capacity</a:t>
            </a:r>
            <a:endParaRPr lang="fi-FI" dirty="0" smtClean="0"/>
          </a:p>
          <a:p>
            <a:pPr lvl="1"/>
            <a:r>
              <a:rPr lang="fi-FI" dirty="0" err="1" smtClean="0"/>
              <a:t>Relatively</a:t>
            </a:r>
            <a:r>
              <a:rPr lang="fi-FI" dirty="0" smtClean="0"/>
              <a:t> </a:t>
            </a:r>
            <a:r>
              <a:rPr lang="fi-FI" dirty="0" err="1" smtClean="0"/>
              <a:t>expensive</a:t>
            </a:r>
            <a:r>
              <a:rPr lang="fi-FI" dirty="0" smtClean="0"/>
              <a:t> to </a:t>
            </a:r>
            <a:r>
              <a:rPr lang="fi-FI" dirty="0" err="1" smtClean="0"/>
              <a:t>build</a:t>
            </a:r>
            <a:r>
              <a:rPr lang="fi-FI" dirty="0" smtClean="0"/>
              <a:t> as new BTS </a:t>
            </a:r>
            <a:r>
              <a:rPr lang="fi-FI" dirty="0" err="1" smtClean="0"/>
              <a:t>needed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805795"/>
            <a:ext cx="5256584" cy="343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49339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98876" y="3591365"/>
            <a:ext cx="1693604" cy="6761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 err="1" smtClean="0"/>
              <a:t>Source</a:t>
            </a:r>
            <a:r>
              <a:rPr lang="fi-FI" dirty="0" smtClean="0"/>
              <a:t>: </a:t>
            </a:r>
            <a:r>
              <a:rPr lang="fi-FI" dirty="0" err="1" smtClean="0"/>
              <a:t>Arab</a:t>
            </a:r>
            <a:r>
              <a:rPr lang="fi-FI" dirty="0" smtClean="0"/>
              <a:t> Media Outlook 2009-2013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800 MHz: How </a:t>
            </a:r>
            <a:r>
              <a:rPr lang="fi-FI" dirty="0" err="1" smtClean="0"/>
              <a:t>Much</a:t>
            </a:r>
            <a:r>
              <a:rPr lang="fi-FI" dirty="0" smtClean="0"/>
              <a:t> </a:t>
            </a:r>
            <a:r>
              <a:rPr lang="fi-FI" dirty="0" err="1" smtClean="0"/>
              <a:t>Spectrum</a:t>
            </a:r>
            <a:r>
              <a:rPr lang="fi-FI" dirty="0" smtClean="0"/>
              <a:t> Is </a:t>
            </a:r>
            <a:r>
              <a:rPr lang="fi-FI" dirty="0" err="1" smtClean="0"/>
              <a:t>Needed</a:t>
            </a:r>
            <a:r>
              <a:rPr lang="fi-FI" dirty="0" smtClean="0"/>
              <a:t> for TV?</a:t>
            </a:r>
            <a:endParaRPr lang="fi-FI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5" y="908720"/>
            <a:ext cx="517882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11560" y="4293096"/>
            <a:ext cx="77768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2001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9pPr>
          </a:lstStyle>
          <a:p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countries</a:t>
            </a:r>
            <a:r>
              <a:rPr lang="fi-FI" dirty="0" smtClean="0"/>
              <a:t> in the </a:t>
            </a:r>
            <a:r>
              <a:rPr lang="fi-FI" dirty="0" err="1" smtClean="0"/>
              <a:t>region</a:t>
            </a:r>
            <a:r>
              <a:rPr lang="fi-FI" dirty="0" smtClean="0"/>
              <a:t> </a:t>
            </a:r>
            <a:r>
              <a:rPr lang="fi-FI" dirty="0" err="1" smtClean="0"/>
              <a:t>seem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mostly</a:t>
            </a:r>
            <a:r>
              <a:rPr lang="fi-FI" dirty="0" smtClean="0"/>
              <a:t> </a:t>
            </a:r>
            <a:r>
              <a:rPr lang="fi-FI" dirty="0" err="1" smtClean="0"/>
              <a:t>covered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non-terrestrial</a:t>
            </a:r>
            <a:r>
              <a:rPr lang="fi-FI" dirty="0" smtClean="0"/>
              <a:t> tv</a:t>
            </a:r>
          </a:p>
          <a:p>
            <a:r>
              <a:rPr lang="fi-FI" dirty="0" smtClean="0"/>
              <a:t>Mobile </a:t>
            </a:r>
            <a:r>
              <a:rPr lang="fi-FI" dirty="0" err="1" smtClean="0"/>
              <a:t>broadband</a:t>
            </a:r>
            <a:r>
              <a:rPr lang="fi-FI" dirty="0" smtClean="0"/>
              <a:t> </a:t>
            </a:r>
            <a:r>
              <a:rPr lang="fi-FI" dirty="0" err="1" smtClean="0"/>
              <a:t>demand</a:t>
            </a:r>
            <a:r>
              <a:rPr lang="fi-FI" dirty="0" smtClean="0"/>
              <a:t> is </a:t>
            </a:r>
            <a:r>
              <a:rPr lang="fi-FI" dirty="0" err="1" smtClean="0"/>
              <a:t>increasing</a:t>
            </a:r>
            <a:endParaRPr lang="fi-FI" dirty="0"/>
          </a:p>
          <a:p>
            <a:r>
              <a:rPr lang="fi-FI" dirty="0" smtClean="0"/>
              <a:t>Is the 800 MHz </a:t>
            </a:r>
            <a:r>
              <a:rPr lang="fi-FI" dirty="0" err="1" smtClean="0"/>
              <a:t>band</a:t>
            </a:r>
            <a:r>
              <a:rPr lang="fi-FI" dirty="0" smtClean="0"/>
              <a:t> </a:t>
            </a:r>
            <a:r>
              <a:rPr lang="fi-FI" dirty="0" err="1" smtClean="0"/>
              <a:t>still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for TV?</a:t>
            </a:r>
          </a:p>
        </p:txBody>
      </p:sp>
    </p:spTree>
    <p:extLst>
      <p:ext uri="{BB962C8B-B14F-4D97-AF65-F5344CB8AC3E}">
        <p14:creationId xmlns:p14="http://schemas.microsoft.com/office/powerpoint/2010/main" val="2788229397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11546"/>
              </p:ext>
            </p:extLst>
          </p:nvPr>
        </p:nvGraphicFramePr>
        <p:xfrm>
          <a:off x="251520" y="955185"/>
          <a:ext cx="8781741" cy="146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287"/>
                <a:gridCol w="3714063"/>
                <a:gridCol w="3783391"/>
              </a:tblGrid>
              <a:tr h="29580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200" b="0" dirty="0"/>
                    </a:p>
                  </a:txBody>
                  <a:tcPr anchor="ctr">
                    <a:solidFill>
                      <a:srgbClr val="5AB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 smtClean="0"/>
                        <a:t>FDD</a:t>
                      </a:r>
                      <a:endParaRPr lang="fi-FI" sz="1200" dirty="0"/>
                    </a:p>
                  </a:txBody>
                  <a:tcPr anchor="ctr">
                    <a:solidFill>
                      <a:srgbClr val="5AB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dirty="0" smtClean="0"/>
                        <a:t>TDD</a:t>
                      </a:r>
                      <a:endParaRPr lang="fi-FI" sz="1200" dirty="0"/>
                    </a:p>
                  </a:txBody>
                  <a:tcPr anchor="ctr">
                    <a:solidFill>
                      <a:srgbClr val="5AB515"/>
                    </a:solidFill>
                  </a:tcPr>
                </a:tc>
              </a:tr>
              <a:tr h="58483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lang="fi-FI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AB51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dirty="0" err="1" smtClean="0"/>
                        <a:t>More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widely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deployed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by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vendors</a:t>
                      </a:r>
                      <a:endParaRPr lang="fi-FI" sz="1200" baseline="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baseline="0" dirty="0" err="1" smtClean="0"/>
                        <a:t>More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experience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by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operators</a:t>
                      </a:r>
                      <a:endParaRPr lang="fi-FI" sz="1200" dirty="0"/>
                    </a:p>
                  </a:txBody>
                  <a:tcPr anchor="ctr">
                    <a:solidFill>
                      <a:srgbClr val="92D73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dirty="0" err="1" smtClean="0"/>
                        <a:t>More</a:t>
                      </a:r>
                      <a:r>
                        <a:rPr lang="fi-FI" sz="1200" dirty="0" smtClean="0"/>
                        <a:t> </a:t>
                      </a:r>
                      <a:r>
                        <a:rPr lang="fi-FI" sz="1200" baseline="0" dirty="0" err="1" smtClean="0"/>
                        <a:t>unused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spectrum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available</a:t>
                      </a:r>
                      <a:endParaRPr lang="fi-FI" sz="1200" baseline="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baseline="0" dirty="0" err="1" smtClean="0"/>
                        <a:t>Suitable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smtClean="0"/>
                        <a:t>for </a:t>
                      </a:r>
                      <a:r>
                        <a:rPr lang="fi-FI" sz="1200" baseline="0" dirty="0" err="1" smtClean="0"/>
                        <a:t>growing</a:t>
                      </a:r>
                      <a:r>
                        <a:rPr lang="fi-FI" sz="1200" baseline="0" dirty="0" smtClean="0"/>
                        <a:t> mobile data </a:t>
                      </a:r>
                      <a:r>
                        <a:rPr lang="fi-FI" sz="1200" baseline="0" dirty="0" err="1" smtClean="0"/>
                        <a:t>traffic</a:t>
                      </a:r>
                      <a:endParaRPr lang="fi-FI" sz="1200" dirty="0"/>
                    </a:p>
                  </a:txBody>
                  <a:tcPr anchor="ctr">
                    <a:solidFill>
                      <a:srgbClr val="92D737"/>
                    </a:solidFill>
                  </a:tcPr>
                </a:tc>
              </a:tr>
              <a:tr h="5850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2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Challenges</a:t>
                      </a:r>
                      <a:endParaRPr lang="fi-FI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AB51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dirty="0" smtClean="0"/>
                        <a:t>Limited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number</a:t>
                      </a:r>
                      <a:r>
                        <a:rPr lang="fi-FI" sz="1200" baseline="0" dirty="0" smtClean="0"/>
                        <a:t> of </a:t>
                      </a:r>
                      <a:r>
                        <a:rPr lang="fi-FI" sz="1200" baseline="0" dirty="0" err="1" smtClean="0"/>
                        <a:t>frequencies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available</a:t>
                      </a:r>
                      <a:endParaRPr lang="fi-FI" sz="1200" baseline="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dirty="0" err="1" smtClean="0"/>
                        <a:t>Unproportional</a:t>
                      </a:r>
                      <a:r>
                        <a:rPr lang="fi-FI" sz="1200" baseline="0" dirty="0" smtClean="0"/>
                        <a:t> division for DL and UL</a:t>
                      </a:r>
                      <a:endParaRPr lang="fi-FI" sz="1200" dirty="0"/>
                    </a:p>
                  </a:txBody>
                  <a:tcPr anchor="ctr">
                    <a:solidFill>
                      <a:srgbClr val="92D73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dirty="0" smtClean="0"/>
                        <a:t>A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limited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offering</a:t>
                      </a:r>
                      <a:r>
                        <a:rPr lang="fi-FI" sz="1200" baseline="0" dirty="0" smtClean="0"/>
                        <a:t> of </a:t>
                      </a:r>
                      <a:r>
                        <a:rPr lang="fi-FI" sz="1200" baseline="0" dirty="0" err="1" smtClean="0"/>
                        <a:t>equipment</a:t>
                      </a:r>
                      <a:r>
                        <a:rPr lang="fi-FI" sz="1200" baseline="0" dirty="0" smtClean="0"/>
                        <a:t> and </a:t>
                      </a:r>
                      <a:r>
                        <a:rPr lang="fi-FI" sz="1200" baseline="0" dirty="0" err="1" smtClean="0"/>
                        <a:t>handsets</a:t>
                      </a:r>
                      <a:endParaRPr lang="fi-FI" sz="1200" baseline="0" dirty="0" smtClean="0"/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fi-FI" sz="1200" baseline="0" dirty="0" smtClean="0"/>
                        <a:t>No </a:t>
                      </a:r>
                      <a:r>
                        <a:rPr lang="fi-FI" sz="1200" baseline="0" dirty="0" err="1" smtClean="0"/>
                        <a:t>critical</a:t>
                      </a:r>
                      <a:r>
                        <a:rPr lang="fi-FI" sz="1200" baseline="0" dirty="0" smtClean="0"/>
                        <a:t> </a:t>
                      </a:r>
                      <a:r>
                        <a:rPr lang="fi-FI" sz="1200" baseline="0" dirty="0" err="1" smtClean="0"/>
                        <a:t>mass</a:t>
                      </a:r>
                      <a:r>
                        <a:rPr lang="fi-FI" sz="1200" baseline="0" dirty="0" smtClean="0"/>
                        <a:t> of </a:t>
                      </a:r>
                      <a:r>
                        <a:rPr lang="fi-FI" sz="1200" baseline="0" dirty="0" err="1" smtClean="0"/>
                        <a:t>users</a:t>
                      </a:r>
                      <a:endParaRPr lang="fi-FI" sz="1200" dirty="0"/>
                    </a:p>
                  </a:txBody>
                  <a:tcPr anchor="ctr">
                    <a:solidFill>
                      <a:srgbClr val="92D737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DD vs. TDD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156176" y="2852936"/>
            <a:ext cx="28803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2001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9pPr>
          </a:lstStyle>
          <a:p>
            <a:r>
              <a:rPr lang="fi-FI" sz="1600" dirty="0" smtClean="0"/>
              <a:t>FDD </a:t>
            </a:r>
            <a:r>
              <a:rPr lang="fi-FI" sz="1600" dirty="0" err="1" smtClean="0"/>
              <a:t>valued</a:t>
            </a:r>
            <a:r>
              <a:rPr lang="fi-FI" sz="1600" dirty="0" smtClean="0"/>
              <a:t> </a:t>
            </a:r>
            <a:r>
              <a:rPr lang="fi-FI" sz="1600" dirty="0" err="1" smtClean="0"/>
              <a:t>much</a:t>
            </a:r>
            <a:r>
              <a:rPr lang="fi-FI" sz="1600" dirty="0" smtClean="0"/>
              <a:t> </a:t>
            </a:r>
            <a:r>
              <a:rPr lang="fi-FI" sz="1600" dirty="0" err="1" smtClean="0"/>
              <a:t>higher</a:t>
            </a:r>
            <a:r>
              <a:rPr lang="fi-FI" sz="1600" dirty="0" smtClean="0"/>
              <a:t> </a:t>
            </a:r>
            <a:r>
              <a:rPr lang="fi-FI" sz="1600" dirty="0" err="1" smtClean="0"/>
              <a:t>than</a:t>
            </a:r>
            <a:r>
              <a:rPr lang="fi-FI" sz="1600" dirty="0" smtClean="0"/>
              <a:t> TDD in Germany and </a:t>
            </a:r>
            <a:r>
              <a:rPr lang="fi-FI" sz="1600" dirty="0" err="1" smtClean="0"/>
              <a:t>Sweden</a:t>
            </a:r>
            <a:endParaRPr lang="fi-FI" sz="1600" dirty="0" smtClean="0"/>
          </a:p>
          <a:p>
            <a:r>
              <a:rPr lang="fi-FI" sz="1600" dirty="0" smtClean="0"/>
              <a:t>TDD just beat FDD in </a:t>
            </a:r>
            <a:r>
              <a:rPr lang="fi-FI" sz="1600" dirty="0" err="1" smtClean="0"/>
              <a:t>Norway</a:t>
            </a:r>
            <a:r>
              <a:rPr lang="fi-FI" sz="1600" dirty="0" smtClean="0"/>
              <a:t> and Finland</a:t>
            </a:r>
          </a:p>
          <a:p>
            <a:r>
              <a:rPr lang="fi-FI" sz="1600" dirty="0" smtClean="0"/>
              <a:t>TDD and FDD </a:t>
            </a:r>
            <a:r>
              <a:rPr lang="fi-FI" sz="1600" dirty="0" err="1" smtClean="0"/>
              <a:t>valued</a:t>
            </a:r>
            <a:r>
              <a:rPr lang="fi-FI" sz="1600" dirty="0" smtClean="0"/>
              <a:t> </a:t>
            </a:r>
            <a:r>
              <a:rPr lang="fi-FI" sz="1600" dirty="0" err="1" smtClean="0"/>
              <a:t>equally</a:t>
            </a:r>
            <a:r>
              <a:rPr lang="fi-FI" sz="1600" dirty="0" smtClean="0"/>
              <a:t> in </a:t>
            </a:r>
            <a:r>
              <a:rPr lang="fi-FI" sz="1600" dirty="0" err="1" smtClean="0"/>
              <a:t>Belgium</a:t>
            </a:r>
            <a:endParaRPr lang="fi-FI" sz="1600" dirty="0" smtClean="0"/>
          </a:p>
          <a:p>
            <a:r>
              <a:rPr lang="fi-FI" sz="1600" dirty="0" smtClean="0"/>
              <a:t>Market </a:t>
            </a:r>
            <a:r>
              <a:rPr lang="fi-FI" sz="1600" dirty="0" err="1" smtClean="0"/>
              <a:t>situations</a:t>
            </a:r>
            <a:r>
              <a:rPr lang="fi-FI" sz="1600" dirty="0" smtClean="0"/>
              <a:t> </a:t>
            </a:r>
            <a:r>
              <a:rPr lang="fi-FI" sz="1600" dirty="0" err="1" smtClean="0"/>
              <a:t>were</a:t>
            </a:r>
            <a:r>
              <a:rPr lang="fi-FI" sz="1600" dirty="0" smtClean="0"/>
              <a:t> </a:t>
            </a:r>
            <a:r>
              <a:rPr lang="fi-FI" sz="1600" dirty="0" err="1" smtClean="0"/>
              <a:t>different</a:t>
            </a:r>
            <a:endParaRPr lang="fi-FI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73589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624689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6752"/>
            <a:ext cx="914400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Omnitele</a:t>
            </a:r>
            <a:r>
              <a:rPr lang="fi-FI" dirty="0" smtClean="0"/>
              <a:t> in </a:t>
            </a:r>
            <a:r>
              <a:rPr lang="fi-FI" dirty="0" err="1" smtClean="0"/>
              <a:t>brief</a:t>
            </a:r>
            <a:endParaRPr lang="fi-FI" dirty="0"/>
          </a:p>
          <a:p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in </a:t>
            </a:r>
            <a:r>
              <a:rPr lang="fi-FI" dirty="0" err="1" smtClean="0"/>
              <a:t>spectrum</a:t>
            </a:r>
            <a:r>
              <a:rPr lang="fi-FI" dirty="0" smtClean="0"/>
              <a:t> management for mobile </a:t>
            </a:r>
            <a:r>
              <a:rPr lang="fi-FI" dirty="0" err="1" smtClean="0"/>
              <a:t>operators</a:t>
            </a:r>
            <a:endParaRPr lang="fi-FI" dirty="0" smtClean="0"/>
          </a:p>
          <a:p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recent</a:t>
            </a:r>
            <a:r>
              <a:rPr lang="fi-FI" dirty="0" smtClean="0"/>
              <a:t> </a:t>
            </a:r>
            <a:r>
              <a:rPr lang="fi-FI" dirty="0" err="1" smtClean="0"/>
              <a:t>regulatory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 smtClean="0"/>
          </a:p>
          <a:p>
            <a:r>
              <a:rPr lang="fi-FI" dirty="0" err="1" smtClean="0"/>
              <a:t>Conclusions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8628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Spectrum</a:t>
            </a:r>
            <a:r>
              <a:rPr lang="fi-FI" dirty="0" smtClean="0"/>
              <a:t> </a:t>
            </a:r>
            <a:r>
              <a:rPr lang="fi-FI" dirty="0" err="1" smtClean="0"/>
              <a:t>Usage</a:t>
            </a:r>
            <a:r>
              <a:rPr lang="fi-FI" dirty="0" smtClean="0"/>
              <a:t>?</a:t>
            </a:r>
            <a:endParaRPr lang="fi-FI" dirty="0"/>
          </a:p>
        </p:txBody>
      </p:sp>
      <p:grpSp>
        <p:nvGrpSpPr>
          <p:cNvPr id="4" name="Group 3"/>
          <p:cNvGrpSpPr/>
          <p:nvPr/>
        </p:nvGrpSpPr>
        <p:grpSpPr>
          <a:xfrm>
            <a:off x="845367" y="1660977"/>
            <a:ext cx="7399041" cy="3784247"/>
            <a:chOff x="1365250" y="1700808"/>
            <a:chExt cx="6413500" cy="3280191"/>
          </a:xfrm>
        </p:grpSpPr>
        <p:sp>
          <p:nvSpPr>
            <p:cNvPr id="5" name="Freeform 44"/>
            <p:cNvSpPr>
              <a:spLocks noEditPoints="1"/>
            </p:cNvSpPr>
            <p:nvPr/>
          </p:nvSpPr>
          <p:spPr bwMode="auto">
            <a:xfrm>
              <a:off x="1930400" y="1700808"/>
              <a:ext cx="77788" cy="2889250"/>
            </a:xfrm>
            <a:custGeom>
              <a:avLst/>
              <a:gdLst/>
              <a:ahLst/>
              <a:cxnLst>
                <a:cxn ang="0">
                  <a:pos x="17" y="1820"/>
                </a:cxn>
                <a:cxn ang="0">
                  <a:pos x="17" y="41"/>
                </a:cxn>
                <a:cxn ang="0">
                  <a:pos x="33" y="41"/>
                </a:cxn>
                <a:cxn ang="0">
                  <a:pos x="33" y="1820"/>
                </a:cxn>
                <a:cxn ang="0">
                  <a:pos x="17" y="1820"/>
                </a:cxn>
                <a:cxn ang="0">
                  <a:pos x="0" y="50"/>
                </a:cxn>
                <a:cxn ang="0">
                  <a:pos x="25" y="0"/>
                </a:cxn>
                <a:cxn ang="0">
                  <a:pos x="49" y="50"/>
                </a:cxn>
                <a:cxn ang="0">
                  <a:pos x="0" y="50"/>
                </a:cxn>
              </a:cxnLst>
              <a:rect l="0" t="0" r="r" b="b"/>
              <a:pathLst>
                <a:path w="49" h="1820">
                  <a:moveTo>
                    <a:pt x="17" y="1820"/>
                  </a:moveTo>
                  <a:lnTo>
                    <a:pt x="17" y="41"/>
                  </a:lnTo>
                  <a:lnTo>
                    <a:pt x="33" y="41"/>
                  </a:lnTo>
                  <a:lnTo>
                    <a:pt x="33" y="1820"/>
                  </a:lnTo>
                  <a:lnTo>
                    <a:pt x="17" y="1820"/>
                  </a:lnTo>
                  <a:close/>
                  <a:moveTo>
                    <a:pt x="0" y="50"/>
                  </a:moveTo>
                  <a:lnTo>
                    <a:pt x="25" y="0"/>
                  </a:lnTo>
                  <a:lnTo>
                    <a:pt x="49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1970088" y="4547195"/>
              <a:ext cx="5281613" cy="714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416" y="13"/>
                </a:cxn>
                <a:cxn ang="0">
                  <a:pos x="241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2410" y="0"/>
                </a:cxn>
                <a:cxn ang="0">
                  <a:pos x="2447" y="19"/>
                </a:cxn>
                <a:cxn ang="0">
                  <a:pos x="2410" y="37"/>
                </a:cxn>
                <a:cxn ang="0">
                  <a:pos x="2410" y="0"/>
                </a:cxn>
              </a:cxnLst>
              <a:rect l="0" t="0" r="r" b="b"/>
              <a:pathLst>
                <a:path w="2447" h="37">
                  <a:moveTo>
                    <a:pt x="0" y="13"/>
                  </a:moveTo>
                  <a:lnTo>
                    <a:pt x="2416" y="13"/>
                  </a:lnTo>
                  <a:lnTo>
                    <a:pt x="2416" y="25"/>
                  </a:lnTo>
                  <a:lnTo>
                    <a:pt x="0" y="25"/>
                  </a:lnTo>
                  <a:lnTo>
                    <a:pt x="0" y="13"/>
                  </a:lnTo>
                  <a:close/>
                  <a:moveTo>
                    <a:pt x="2410" y="0"/>
                  </a:moveTo>
                  <a:lnTo>
                    <a:pt x="2447" y="19"/>
                  </a:lnTo>
                  <a:lnTo>
                    <a:pt x="2410" y="37"/>
                  </a:lnTo>
                  <a:lnTo>
                    <a:pt x="241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7" name="Line 46"/>
            <p:cNvSpPr>
              <a:spLocks noChangeShapeType="1"/>
            </p:cNvSpPr>
            <p:nvPr/>
          </p:nvSpPr>
          <p:spPr bwMode="auto">
            <a:xfrm>
              <a:off x="1909763" y="2531070"/>
              <a:ext cx="122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8" name="Line 47"/>
            <p:cNvSpPr>
              <a:spLocks noChangeShapeType="1"/>
            </p:cNvSpPr>
            <p:nvPr/>
          </p:nvSpPr>
          <p:spPr bwMode="auto">
            <a:xfrm>
              <a:off x="1909763" y="3237508"/>
              <a:ext cx="122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>
              <a:off x="1909763" y="2899370"/>
              <a:ext cx="122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>
              <a:off x="1909763" y="3821708"/>
              <a:ext cx="122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11" name="Line 50"/>
            <p:cNvSpPr>
              <a:spLocks noChangeShapeType="1"/>
            </p:cNvSpPr>
            <p:nvPr/>
          </p:nvSpPr>
          <p:spPr bwMode="auto">
            <a:xfrm>
              <a:off x="1909763" y="4476787"/>
              <a:ext cx="122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12" name="Line 51"/>
            <p:cNvSpPr>
              <a:spLocks noChangeShapeType="1"/>
            </p:cNvSpPr>
            <p:nvPr/>
          </p:nvSpPr>
          <p:spPr bwMode="auto">
            <a:xfrm>
              <a:off x="1909763" y="2131020"/>
              <a:ext cx="122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13" name="Rectangle 52"/>
            <p:cNvSpPr>
              <a:spLocks noChangeArrowheads="1"/>
            </p:cNvSpPr>
            <p:nvPr/>
          </p:nvSpPr>
          <p:spPr bwMode="auto">
            <a:xfrm>
              <a:off x="1397448" y="3726200"/>
              <a:ext cx="2356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470</a:t>
              </a:r>
              <a:endParaRPr lang="fi-FI" sz="1400">
                <a:latin typeface="+mj-lt"/>
              </a:endParaRPr>
            </a:p>
          </p:txBody>
        </p:sp>
        <p:sp>
          <p:nvSpPr>
            <p:cNvPr id="14" name="Rectangle 53"/>
            <p:cNvSpPr>
              <a:spLocks noChangeArrowheads="1"/>
            </p:cNvSpPr>
            <p:nvPr/>
          </p:nvSpPr>
          <p:spPr bwMode="auto">
            <a:xfrm>
              <a:off x="1628550" y="3726200"/>
              <a:ext cx="4648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-</a:t>
              </a:r>
              <a:endParaRPr lang="fi-FI" sz="1400">
                <a:latin typeface="+mj-lt"/>
              </a:endParaRPr>
            </a:p>
          </p:txBody>
        </p:sp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1675260" y="3726200"/>
              <a:ext cx="2356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862</a:t>
              </a:r>
              <a:endParaRPr lang="fi-FI" sz="1400">
                <a:latin typeface="+mj-lt"/>
              </a:endParaRPr>
            </a:p>
          </p:txBody>
        </p:sp>
        <p:sp>
          <p:nvSpPr>
            <p:cNvPr id="16" name="Rectangle 55"/>
            <p:cNvSpPr>
              <a:spLocks noChangeArrowheads="1"/>
            </p:cNvSpPr>
            <p:nvPr/>
          </p:nvSpPr>
          <p:spPr bwMode="auto">
            <a:xfrm>
              <a:off x="1675260" y="3157875"/>
              <a:ext cx="2356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900</a:t>
              </a:r>
              <a:endParaRPr lang="fi-FI" sz="1400">
                <a:latin typeface="+mj-lt"/>
              </a:endParaRPr>
            </a:p>
          </p:txBody>
        </p:sp>
        <p:sp>
          <p:nvSpPr>
            <p:cNvPr id="17" name="Rectangle 56"/>
            <p:cNvSpPr>
              <a:spLocks noChangeArrowheads="1"/>
            </p:cNvSpPr>
            <p:nvPr/>
          </p:nvSpPr>
          <p:spPr bwMode="auto">
            <a:xfrm>
              <a:off x="1675260" y="4384455"/>
              <a:ext cx="23564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200</a:t>
              </a:r>
              <a:endParaRPr lang="fi-FI" sz="1400">
                <a:latin typeface="+mj-lt"/>
              </a:endParaRPr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1558006" y="2811800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1,800</a:t>
              </a:r>
              <a:endParaRPr lang="fi-FI" sz="1400">
                <a:latin typeface="+mj-lt"/>
              </a:endParaRPr>
            </a:p>
          </p:txBody>
        </p:sp>
        <p:sp>
          <p:nvSpPr>
            <p:cNvPr id="19" name="Rectangle 58"/>
            <p:cNvSpPr>
              <a:spLocks noChangeArrowheads="1"/>
            </p:cNvSpPr>
            <p:nvPr/>
          </p:nvSpPr>
          <p:spPr bwMode="auto">
            <a:xfrm>
              <a:off x="1558006" y="2443500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2,000</a:t>
              </a:r>
              <a:endParaRPr lang="fi-FI" sz="1400">
                <a:latin typeface="+mj-lt"/>
              </a:endParaRPr>
            </a:p>
          </p:txBody>
        </p:sp>
        <p:sp>
          <p:nvSpPr>
            <p:cNvPr id="20" name="Rectangle 59"/>
            <p:cNvSpPr>
              <a:spLocks noChangeArrowheads="1"/>
            </p:cNvSpPr>
            <p:nvPr/>
          </p:nvSpPr>
          <p:spPr bwMode="auto">
            <a:xfrm>
              <a:off x="1558006" y="2035513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2,500</a:t>
              </a:r>
              <a:endParaRPr lang="fi-FI" sz="1400">
                <a:latin typeface="+mj-lt"/>
              </a:endParaRPr>
            </a:p>
          </p:txBody>
        </p:sp>
        <p:sp>
          <p:nvSpPr>
            <p:cNvPr id="21" name="Rectangle 60"/>
            <p:cNvSpPr>
              <a:spLocks noChangeArrowheads="1"/>
            </p:cNvSpPr>
            <p:nvPr/>
          </p:nvSpPr>
          <p:spPr bwMode="auto">
            <a:xfrm>
              <a:off x="1619419" y="1727538"/>
              <a:ext cx="2933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fi-FI" sz="1200" b="1">
                  <a:solidFill>
                    <a:srgbClr val="0F2B74"/>
                  </a:solidFill>
                  <a:latin typeface="+mj-lt"/>
                </a:rPr>
                <a:t>MHz</a:t>
              </a:r>
              <a:endParaRPr lang="fi-FI" sz="1400">
                <a:latin typeface="+mj-lt"/>
              </a:endParaRPr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3495108" y="2975740"/>
              <a:ext cx="395288" cy="584200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77" y="92"/>
                </a:cxn>
                <a:cxn ang="0">
                  <a:pos x="0" y="92"/>
                </a:cxn>
                <a:cxn ang="0">
                  <a:pos x="0" y="276"/>
                </a:cxn>
                <a:cxn ang="0">
                  <a:pos x="277" y="276"/>
                </a:cxn>
                <a:cxn ang="0">
                  <a:pos x="277" y="368"/>
                </a:cxn>
                <a:cxn ang="0">
                  <a:pos x="369" y="184"/>
                </a:cxn>
                <a:cxn ang="0">
                  <a:pos x="277" y="0"/>
                </a:cxn>
              </a:cxnLst>
              <a:rect l="0" t="0" r="r" b="b"/>
              <a:pathLst>
                <a:path w="369" h="368">
                  <a:moveTo>
                    <a:pt x="277" y="0"/>
                  </a:moveTo>
                  <a:lnTo>
                    <a:pt x="277" y="92"/>
                  </a:lnTo>
                  <a:lnTo>
                    <a:pt x="0" y="92"/>
                  </a:lnTo>
                  <a:lnTo>
                    <a:pt x="0" y="276"/>
                  </a:lnTo>
                  <a:lnTo>
                    <a:pt x="277" y="276"/>
                  </a:lnTo>
                  <a:lnTo>
                    <a:pt x="277" y="368"/>
                  </a:lnTo>
                  <a:lnTo>
                    <a:pt x="369" y="184"/>
                  </a:lnTo>
                  <a:lnTo>
                    <a:pt x="27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4007864" y="3619233"/>
              <a:ext cx="1141200" cy="731837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nl-NL" sz="1200" b="1" dirty="0" smtClean="0">
                  <a:solidFill>
                    <a:schemeClr val="tx2"/>
                  </a:solidFill>
                  <a:latin typeface="+mj-lt"/>
                </a:rPr>
                <a:t>DVB-T</a:t>
              </a:r>
              <a:endParaRPr lang="nl-NL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4" name="Rectangle 66"/>
            <p:cNvSpPr>
              <a:spLocks noChangeArrowheads="1"/>
            </p:cNvSpPr>
            <p:nvPr/>
          </p:nvSpPr>
          <p:spPr bwMode="auto">
            <a:xfrm>
              <a:off x="4007864" y="4383918"/>
              <a:ext cx="1141200" cy="1841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>
                  <a:solidFill>
                    <a:schemeClr val="tx2"/>
                  </a:solidFill>
                  <a:latin typeface="+mj-lt"/>
                </a:rPr>
                <a:t>VHF</a:t>
              </a:r>
            </a:p>
          </p:txBody>
        </p:sp>
        <p:sp>
          <p:nvSpPr>
            <p:cNvPr id="25" name="Rectangle 69"/>
            <p:cNvSpPr>
              <a:spLocks noChangeArrowheads="1"/>
            </p:cNvSpPr>
            <p:nvPr/>
          </p:nvSpPr>
          <p:spPr bwMode="auto">
            <a:xfrm>
              <a:off x="4007864" y="1967612"/>
              <a:ext cx="1141200" cy="32543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>
                  <a:solidFill>
                    <a:schemeClr val="bg1"/>
                  </a:solidFill>
                  <a:latin typeface="+mj-lt"/>
                </a:rPr>
                <a:t>LTE</a:t>
              </a:r>
            </a:p>
          </p:txBody>
        </p:sp>
        <p:sp>
          <p:nvSpPr>
            <p:cNvPr id="26" name="Rectangle 77"/>
            <p:cNvSpPr>
              <a:spLocks noChangeArrowheads="1"/>
            </p:cNvSpPr>
            <p:nvPr/>
          </p:nvSpPr>
          <p:spPr bwMode="auto">
            <a:xfrm>
              <a:off x="4007864" y="3371366"/>
              <a:ext cx="1141200" cy="21431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nl-NL" sz="1200" b="1" dirty="0" smtClean="0">
                  <a:solidFill>
                    <a:schemeClr val="bg1"/>
                  </a:solidFill>
                  <a:latin typeface="+mj-lt"/>
                </a:rPr>
                <a:t>LTE</a:t>
              </a:r>
              <a:endParaRPr lang="nl-NL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4007864" y="2326979"/>
              <a:ext cx="1141200" cy="30162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 dirty="0">
                  <a:solidFill>
                    <a:schemeClr val="tx2"/>
                  </a:solidFill>
                  <a:latin typeface="+mj-lt"/>
                </a:rPr>
                <a:t>3G</a:t>
              </a:r>
            </a:p>
          </p:txBody>
        </p:sp>
        <p:sp>
          <p:nvSpPr>
            <p:cNvPr id="28" name="Rectangle 88"/>
            <p:cNvSpPr>
              <a:spLocks noChangeArrowheads="1"/>
            </p:cNvSpPr>
            <p:nvPr/>
          </p:nvSpPr>
          <p:spPr bwMode="auto">
            <a:xfrm>
              <a:off x="4007864" y="2660549"/>
              <a:ext cx="1141200" cy="392112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51000">
                  <a:schemeClr val="accent3">
                    <a:shade val="93000"/>
                    <a:satMod val="130000"/>
                  </a:schemeClr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>
                  <a:solidFill>
                    <a:schemeClr val="accent2"/>
                  </a:solidFill>
                  <a:latin typeface="+mj-lt"/>
                </a:rPr>
                <a:t>GSM/LTE</a:t>
              </a:r>
            </a:p>
          </p:txBody>
        </p:sp>
        <p:sp>
          <p:nvSpPr>
            <p:cNvPr id="29" name="Rectangle 91"/>
            <p:cNvSpPr>
              <a:spLocks noChangeArrowheads="1"/>
            </p:cNvSpPr>
            <p:nvPr/>
          </p:nvSpPr>
          <p:spPr bwMode="auto">
            <a:xfrm>
              <a:off x="4007864" y="3084210"/>
              <a:ext cx="1141200" cy="252412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shade val="93000"/>
                    <a:satMod val="130000"/>
                  </a:schemeClr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 dirty="0">
                  <a:solidFill>
                    <a:schemeClr val="accent2"/>
                  </a:solidFill>
                  <a:latin typeface="+mj-lt"/>
                </a:rPr>
                <a:t>GSM/3G</a:t>
              </a: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5779289" y="3909222"/>
              <a:ext cx="1141200" cy="43990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nl-NL" sz="1200" b="1" dirty="0" smtClean="0">
                  <a:solidFill>
                    <a:schemeClr val="tx2"/>
                  </a:solidFill>
                  <a:latin typeface="+mj-lt"/>
                </a:rPr>
                <a:t>DVB - T</a:t>
              </a:r>
              <a:endParaRPr lang="nl-NL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779289" y="4383918"/>
              <a:ext cx="1141200" cy="1841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>
                  <a:solidFill>
                    <a:schemeClr val="tx2"/>
                  </a:solidFill>
                  <a:latin typeface="+mj-lt"/>
                </a:rPr>
                <a:t>VHF</a:t>
              </a: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5779289" y="1967612"/>
              <a:ext cx="1141200" cy="32543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>
                  <a:solidFill>
                    <a:schemeClr val="bg1"/>
                  </a:solidFill>
                  <a:latin typeface="+mj-lt"/>
                </a:rPr>
                <a:t>LTE</a:t>
              </a: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5779289" y="3371366"/>
              <a:ext cx="1141200" cy="21431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>
                  <a:solidFill>
                    <a:schemeClr val="bg1"/>
                  </a:solidFill>
                  <a:latin typeface="+mj-lt"/>
                </a:rPr>
                <a:t>LTE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5779289" y="3628368"/>
              <a:ext cx="1141200" cy="24606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nl-NL" sz="1200" b="1" dirty="0" smtClean="0">
                  <a:solidFill>
                    <a:schemeClr val="bg1"/>
                  </a:solidFill>
                  <a:latin typeface="+mj-lt"/>
                </a:rPr>
                <a:t>LTE</a:t>
              </a:r>
              <a:endParaRPr lang="nl-NL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ctangle 82"/>
            <p:cNvSpPr>
              <a:spLocks noChangeArrowheads="1"/>
            </p:cNvSpPr>
            <p:nvPr/>
          </p:nvSpPr>
          <p:spPr bwMode="auto">
            <a:xfrm>
              <a:off x="5779289" y="2326979"/>
              <a:ext cx="1141200" cy="301625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58000">
                  <a:schemeClr val="accent3">
                    <a:shade val="93000"/>
                    <a:satMod val="130000"/>
                  </a:schemeClr>
                </a:gs>
                <a:gs pos="0">
                  <a:schemeClr val="accent3"/>
                </a:gs>
              </a:gsLst>
              <a:lin ang="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 dirty="0">
                  <a:solidFill>
                    <a:schemeClr val="accent2"/>
                  </a:solidFill>
                  <a:latin typeface="+mj-lt"/>
                </a:rPr>
                <a:t>3G/LTE</a:t>
              </a:r>
            </a:p>
          </p:txBody>
        </p:sp>
        <p:sp>
          <p:nvSpPr>
            <p:cNvPr id="36" name="Rectangle 93"/>
            <p:cNvSpPr>
              <a:spLocks noChangeArrowheads="1"/>
            </p:cNvSpPr>
            <p:nvPr/>
          </p:nvSpPr>
          <p:spPr bwMode="auto">
            <a:xfrm>
              <a:off x="5779289" y="2660946"/>
              <a:ext cx="1141200" cy="391319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 dirty="0">
                  <a:solidFill>
                    <a:schemeClr val="bg1"/>
                  </a:solidFill>
                  <a:latin typeface="+mj-lt"/>
                </a:rPr>
                <a:t>LTE</a:t>
              </a:r>
            </a:p>
          </p:txBody>
        </p:sp>
        <p:sp>
          <p:nvSpPr>
            <p:cNvPr id="37" name="Rectangle 97"/>
            <p:cNvSpPr>
              <a:spLocks noChangeArrowheads="1"/>
            </p:cNvSpPr>
            <p:nvPr/>
          </p:nvSpPr>
          <p:spPr bwMode="auto">
            <a:xfrm>
              <a:off x="5779289" y="3084210"/>
              <a:ext cx="1141200" cy="252412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58000">
                  <a:schemeClr val="accent3">
                    <a:shade val="93000"/>
                    <a:satMod val="130000"/>
                  </a:schemeClr>
                </a:gs>
                <a:gs pos="0">
                  <a:schemeClr val="accent3"/>
                </a:gs>
              </a:gsLst>
              <a:lin ang="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 dirty="0">
                  <a:solidFill>
                    <a:schemeClr val="accent2"/>
                  </a:solidFill>
                  <a:latin typeface="+mj-lt"/>
                </a:rPr>
                <a:t>3G/LTE</a:t>
              </a:r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5266532" y="2975740"/>
              <a:ext cx="395288" cy="584200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77" y="92"/>
                </a:cxn>
                <a:cxn ang="0">
                  <a:pos x="0" y="92"/>
                </a:cxn>
                <a:cxn ang="0">
                  <a:pos x="0" y="276"/>
                </a:cxn>
                <a:cxn ang="0">
                  <a:pos x="277" y="276"/>
                </a:cxn>
                <a:cxn ang="0">
                  <a:pos x="277" y="368"/>
                </a:cxn>
                <a:cxn ang="0">
                  <a:pos x="369" y="184"/>
                </a:cxn>
                <a:cxn ang="0">
                  <a:pos x="277" y="0"/>
                </a:cxn>
              </a:cxnLst>
              <a:rect l="0" t="0" r="r" b="b"/>
              <a:pathLst>
                <a:path w="369" h="368">
                  <a:moveTo>
                    <a:pt x="277" y="0"/>
                  </a:moveTo>
                  <a:lnTo>
                    <a:pt x="277" y="92"/>
                  </a:lnTo>
                  <a:lnTo>
                    <a:pt x="0" y="92"/>
                  </a:lnTo>
                  <a:lnTo>
                    <a:pt x="0" y="276"/>
                  </a:lnTo>
                  <a:lnTo>
                    <a:pt x="277" y="276"/>
                  </a:lnTo>
                  <a:lnTo>
                    <a:pt x="277" y="368"/>
                  </a:lnTo>
                  <a:lnTo>
                    <a:pt x="369" y="184"/>
                  </a:lnTo>
                  <a:lnTo>
                    <a:pt x="27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nl-NL" sz="2400">
                <a:latin typeface="+mj-lt"/>
              </a:endParaRPr>
            </a:p>
          </p:txBody>
        </p:sp>
        <p:sp>
          <p:nvSpPr>
            <p:cNvPr id="39" name="Text Box 99"/>
            <p:cNvSpPr txBox="1">
              <a:spLocks noChangeArrowheads="1"/>
            </p:cNvSpPr>
            <p:nvPr/>
          </p:nvSpPr>
          <p:spPr bwMode="auto">
            <a:xfrm>
              <a:off x="1365250" y="4642445"/>
              <a:ext cx="64135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i-FI" sz="1600" b="1" dirty="0">
                  <a:latin typeface="+mj-lt"/>
                </a:rPr>
                <a:t>2010		2015		2020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2236440" y="3372160"/>
              <a:ext cx="1141200" cy="982662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 smtClean="0">
                  <a:solidFill>
                    <a:schemeClr val="tx2"/>
                  </a:solidFill>
                  <a:latin typeface="+mj-lt"/>
                </a:rPr>
                <a:t>Analog TV</a:t>
              </a:r>
              <a:endParaRPr lang="nl-NL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2236440" y="4384713"/>
              <a:ext cx="1141200" cy="184149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 smtClean="0">
                  <a:solidFill>
                    <a:schemeClr val="tx2"/>
                  </a:solidFill>
                  <a:latin typeface="+mj-lt"/>
                </a:rPr>
                <a:t>VHF</a:t>
              </a:r>
              <a:endParaRPr lang="nl-NL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2236440" y="2662137"/>
              <a:ext cx="1141200" cy="390525"/>
            </a:xfrm>
            <a:prstGeom prst="rect">
              <a:avLst/>
            </a:prstGeom>
            <a:solidFill>
              <a:schemeClr val="bg2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r>
                <a:rPr lang="nl-NL" sz="1200" b="1" dirty="0" smtClean="0">
                  <a:solidFill>
                    <a:schemeClr val="tx2"/>
                  </a:solidFill>
                  <a:latin typeface="+mj-lt"/>
                </a:rPr>
                <a:t>GSM</a:t>
              </a:r>
              <a:endParaRPr lang="nl-NL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2236440" y="2327773"/>
              <a:ext cx="1141200" cy="30162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nl-NL" sz="1200" b="1" dirty="0" smtClean="0">
                  <a:solidFill>
                    <a:schemeClr val="tx2"/>
                  </a:solidFill>
                  <a:latin typeface="+mj-lt"/>
                </a:rPr>
                <a:t>3G</a:t>
              </a:r>
              <a:endParaRPr lang="nl-NL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4" name="Rectangle 102"/>
            <p:cNvSpPr>
              <a:spLocks noChangeArrowheads="1"/>
            </p:cNvSpPr>
            <p:nvPr/>
          </p:nvSpPr>
          <p:spPr bwMode="auto">
            <a:xfrm>
              <a:off x="2236440" y="3078654"/>
              <a:ext cx="1141200" cy="265112"/>
            </a:xfrm>
            <a:prstGeom prst="rect">
              <a:avLst/>
            </a:prstGeom>
            <a:gradFill flip="none" rotWithShape="1">
              <a:gsLst>
                <a:gs pos="100000">
                  <a:schemeClr val="accent3">
                    <a:shade val="93000"/>
                    <a:satMod val="130000"/>
                  </a:schemeClr>
                </a:gs>
                <a:gs pos="0">
                  <a:schemeClr val="bg1"/>
                </a:gs>
              </a:gsLst>
              <a:lin ang="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 dirty="0">
                  <a:solidFill>
                    <a:schemeClr val="accent2"/>
                  </a:solidFill>
                  <a:latin typeface="+mj-lt"/>
                </a:rPr>
                <a:t>GSM/3G</a:t>
              </a:r>
            </a:p>
          </p:txBody>
        </p:sp>
        <p:sp>
          <p:nvSpPr>
            <p:cNvPr id="45" name="Rectangle 108"/>
            <p:cNvSpPr>
              <a:spLocks noChangeArrowheads="1"/>
            </p:cNvSpPr>
            <p:nvPr/>
          </p:nvSpPr>
          <p:spPr bwMode="auto">
            <a:xfrm>
              <a:off x="2236440" y="1966818"/>
              <a:ext cx="1141200" cy="32861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fi-FI" sz="1200" b="1" dirty="0">
                  <a:solidFill>
                    <a:schemeClr val="bg1"/>
                  </a:solidFill>
                  <a:latin typeface="+mj-lt"/>
                </a:rPr>
                <a:t>LTE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918756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2132856"/>
            <a:ext cx="914400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Omnitele</a:t>
            </a:r>
            <a:r>
              <a:rPr lang="fi-FI" dirty="0" smtClean="0"/>
              <a:t> in </a:t>
            </a:r>
            <a:r>
              <a:rPr lang="fi-FI" dirty="0" err="1" smtClean="0"/>
              <a:t>brief</a:t>
            </a:r>
            <a:endParaRPr lang="fi-FI" dirty="0"/>
          </a:p>
          <a:p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in </a:t>
            </a:r>
            <a:r>
              <a:rPr lang="fi-FI" dirty="0" err="1" smtClean="0"/>
              <a:t>spectrum</a:t>
            </a:r>
            <a:r>
              <a:rPr lang="fi-FI" dirty="0" smtClean="0"/>
              <a:t> management for mobile </a:t>
            </a:r>
            <a:r>
              <a:rPr lang="fi-FI" dirty="0" err="1" smtClean="0"/>
              <a:t>operators</a:t>
            </a:r>
            <a:endParaRPr lang="fi-FI" dirty="0" smtClean="0"/>
          </a:p>
          <a:p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recent</a:t>
            </a:r>
            <a:r>
              <a:rPr lang="fi-FI" dirty="0" smtClean="0"/>
              <a:t> </a:t>
            </a:r>
            <a:r>
              <a:rPr lang="fi-FI" dirty="0" err="1" smtClean="0"/>
              <a:t>regulatory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 smtClean="0"/>
          </a:p>
          <a:p>
            <a:r>
              <a:rPr lang="fi-FI" dirty="0" err="1" smtClean="0"/>
              <a:t>Conclusions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1260716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Consistency</a:t>
            </a:r>
            <a:r>
              <a:rPr lang="fi-FI" dirty="0" smtClean="0"/>
              <a:t> of </a:t>
            </a:r>
            <a:r>
              <a:rPr lang="fi-FI" dirty="0" err="1" smtClean="0"/>
              <a:t>decisions</a:t>
            </a:r>
            <a:endParaRPr lang="fi-FI" dirty="0" smtClean="0"/>
          </a:p>
          <a:p>
            <a:r>
              <a:rPr lang="fi-FI" dirty="0" err="1" smtClean="0"/>
              <a:t>Equal</a:t>
            </a:r>
            <a:r>
              <a:rPr lang="fi-FI" dirty="0" smtClean="0"/>
              <a:t> </a:t>
            </a:r>
            <a:r>
              <a:rPr lang="fi-FI" dirty="0" smtClean="0"/>
              <a:t>vs. </a:t>
            </a:r>
            <a:r>
              <a:rPr lang="fi-FI" dirty="0" err="1" smtClean="0"/>
              <a:t>equitable</a:t>
            </a:r>
            <a:r>
              <a:rPr lang="fi-FI" dirty="0" smtClean="0"/>
              <a:t> </a:t>
            </a:r>
            <a:r>
              <a:rPr lang="fi-FI" dirty="0" err="1" smtClean="0"/>
              <a:t>treatment</a:t>
            </a:r>
            <a:r>
              <a:rPr lang="fi-FI" dirty="0" smtClean="0"/>
              <a:t> of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operators</a:t>
            </a:r>
            <a:endParaRPr lang="fi-FI" dirty="0" smtClean="0"/>
          </a:p>
          <a:p>
            <a:r>
              <a:rPr lang="fi-FI" dirty="0" smtClean="0"/>
              <a:t>How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operators</a:t>
            </a:r>
            <a:r>
              <a:rPr lang="fi-FI" dirty="0" smtClean="0"/>
              <a:t> in the </a:t>
            </a:r>
            <a:r>
              <a:rPr lang="fi-FI" dirty="0" err="1" smtClean="0"/>
              <a:t>market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What</a:t>
            </a:r>
            <a:r>
              <a:rPr lang="fi-FI" dirty="0" smtClean="0"/>
              <a:t> is the </a:t>
            </a:r>
            <a:r>
              <a:rPr lang="fi-FI" dirty="0" err="1" smtClean="0"/>
              <a:t>optimal</a:t>
            </a:r>
            <a:r>
              <a:rPr lang="fi-FI" dirty="0" smtClean="0"/>
              <a:t> </a:t>
            </a:r>
            <a:r>
              <a:rPr lang="fi-FI" dirty="0" err="1" smtClean="0"/>
              <a:t>spectrum</a:t>
            </a:r>
            <a:r>
              <a:rPr lang="fi-FI" dirty="0" smtClean="0"/>
              <a:t> </a:t>
            </a:r>
            <a:r>
              <a:rPr lang="fi-FI" dirty="0" err="1" smtClean="0"/>
              <a:t>cap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Renewals</a:t>
            </a:r>
            <a:r>
              <a:rPr lang="fi-FI" dirty="0" smtClean="0"/>
              <a:t> – to </a:t>
            </a:r>
            <a:r>
              <a:rPr lang="fi-FI" dirty="0" err="1" smtClean="0"/>
              <a:t>favor</a:t>
            </a:r>
            <a:r>
              <a:rPr lang="fi-FI" dirty="0" smtClean="0"/>
              <a:t> status </a:t>
            </a:r>
            <a:r>
              <a:rPr lang="fi-FI" dirty="0" err="1" smtClean="0"/>
              <a:t>quo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to </a:t>
            </a:r>
            <a:r>
              <a:rPr lang="fi-FI" dirty="0" err="1" smtClean="0"/>
              <a:t>favor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Compensation</a:t>
            </a:r>
            <a:r>
              <a:rPr lang="fi-FI" dirty="0" smtClean="0"/>
              <a:t> for </a:t>
            </a:r>
            <a:r>
              <a:rPr lang="fi-FI" dirty="0" err="1" smtClean="0"/>
              <a:t>losses</a:t>
            </a:r>
            <a:endParaRPr lang="fi-FI" dirty="0" smtClean="0"/>
          </a:p>
          <a:p>
            <a:r>
              <a:rPr lang="fi-FI" dirty="0" err="1" smtClean="0"/>
              <a:t>Preparation</a:t>
            </a:r>
            <a:r>
              <a:rPr lang="fi-FI" dirty="0" smtClean="0"/>
              <a:t> </a:t>
            </a:r>
            <a:r>
              <a:rPr lang="fi-FI" dirty="0" err="1" smtClean="0"/>
              <a:t>period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A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real-life</a:t>
            </a:r>
            <a:r>
              <a:rPr lang="fi-FI" dirty="0" smtClean="0"/>
              <a:t> </a:t>
            </a:r>
            <a:r>
              <a:rPr lang="fi-FI" dirty="0" err="1" smtClean="0"/>
              <a:t>examples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demonstrate</a:t>
            </a:r>
            <a:r>
              <a:rPr lang="fi-FI" dirty="0" smtClean="0"/>
              <a:t> the </a:t>
            </a:r>
            <a:r>
              <a:rPr lang="fi-FI" dirty="0" err="1" smtClean="0"/>
              <a:t>complexity</a:t>
            </a:r>
            <a:r>
              <a:rPr lang="fi-FI" dirty="0" smtClean="0"/>
              <a:t> and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Spectrum</a:t>
            </a:r>
            <a:r>
              <a:rPr lang="fi-FI" dirty="0" smtClean="0"/>
              <a:t> </a:t>
            </a:r>
            <a:r>
              <a:rPr lang="fi-FI" dirty="0" err="1" smtClean="0"/>
              <a:t>Re-arrangement</a:t>
            </a:r>
            <a:r>
              <a:rPr lang="fi-FI" dirty="0" smtClean="0"/>
              <a:t> – </a:t>
            </a:r>
            <a:r>
              <a:rPr lang="fi-FI" dirty="0" smtClean="0"/>
              <a:t>A </a:t>
            </a:r>
            <a:r>
              <a:rPr lang="fi-FI" dirty="0" err="1" smtClean="0"/>
              <a:t>Regulator’s</a:t>
            </a:r>
            <a:r>
              <a:rPr lang="fi-FI" dirty="0" smtClean="0"/>
              <a:t> Dilemma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12637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 900 MHz in 2007</a:t>
            </a:r>
            <a:endParaRPr lang="fi-FI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81000" y="1052736"/>
            <a:ext cx="8305800" cy="30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lvl1pPr>
            <a:lvl2pPr marL="742950" lvl="1" indent="-28575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400"/>
            </a:lvl2pPr>
            <a:lvl3pPr marL="1200150" indent="-28575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100"/>
            </a:lvl3pPr>
            <a:lvl4pPr marL="1600200" indent="-2286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</a:defRPr>
            </a:lvl9pPr>
          </a:lstStyle>
          <a:p>
            <a:r>
              <a:rPr lang="en-US" dirty="0"/>
              <a:t>Operator-initiated re-farming of the 900 MHz in Finland, 2007</a:t>
            </a:r>
          </a:p>
          <a:p>
            <a:r>
              <a:rPr lang="en-US" dirty="0"/>
              <a:t>No changes to mobile </a:t>
            </a:r>
            <a:r>
              <a:rPr lang="en-US" dirty="0" smtClean="0"/>
              <a:t>licenses</a:t>
            </a:r>
            <a:r>
              <a:rPr lang="en-US" dirty="0"/>
              <a:t>, only to frequency assignments</a:t>
            </a:r>
          </a:p>
          <a:p>
            <a:r>
              <a:rPr lang="en-US" dirty="0" smtClean="0"/>
              <a:t>Regulator </a:t>
            </a:r>
            <a:r>
              <a:rPr lang="en-US" dirty="0"/>
              <a:t>goal #1: efficient frequency use</a:t>
            </a:r>
          </a:p>
          <a:p>
            <a:r>
              <a:rPr lang="en-US" dirty="0"/>
              <a:t>Regulator goal #2: even distribution of the band </a:t>
            </a:r>
          </a:p>
          <a:p>
            <a:r>
              <a:rPr lang="en-US" dirty="0"/>
              <a:t>Market shares etc. did not matter</a:t>
            </a:r>
          </a:p>
          <a:p>
            <a:pPr lvl="1"/>
            <a:r>
              <a:rPr lang="en-US" dirty="0"/>
              <a:t>Extension part of band (non-P-GSM) not seen as problem</a:t>
            </a:r>
          </a:p>
          <a:p>
            <a:pPr lvl="1"/>
            <a:r>
              <a:rPr lang="en-US" dirty="0"/>
              <a:t>Phased process (over two calendar years)</a:t>
            </a:r>
          </a:p>
          <a:p>
            <a:r>
              <a:rPr lang="en-US" dirty="0"/>
              <a:t>No compensation, no charges</a:t>
            </a:r>
          </a:p>
          <a:p>
            <a:r>
              <a:rPr lang="en-US" dirty="0"/>
              <a:t>Also a </a:t>
            </a:r>
            <a:r>
              <a:rPr lang="en-US" dirty="0" err="1"/>
              <a:t>liberalisation</a:t>
            </a:r>
            <a:r>
              <a:rPr lang="en-US" dirty="0"/>
              <a:t> case</a:t>
            </a:r>
          </a:p>
          <a:p>
            <a:pPr lvl="1"/>
            <a:r>
              <a:rPr lang="en-US" dirty="0"/>
              <a:t>Technology-neutrality allowed (UMTS/3G)</a:t>
            </a:r>
          </a:p>
          <a:p>
            <a:pPr lvl="1"/>
            <a:r>
              <a:rPr lang="en-US" dirty="0"/>
              <a:t>The new frequency assignments will remain valid until 31 December, 2015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135462"/>
            <a:ext cx="88455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27471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24744"/>
            <a:ext cx="4191000" cy="49685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UK, </a:t>
            </a:r>
            <a:r>
              <a:rPr lang="en-US" dirty="0" err="1"/>
              <a:t>liberalisation</a:t>
            </a:r>
            <a:r>
              <a:rPr lang="en-US" dirty="0"/>
              <a:t> of the 900 and 1800 MHz</a:t>
            </a:r>
          </a:p>
          <a:p>
            <a:r>
              <a:rPr lang="en-US" dirty="0"/>
              <a:t>Long process, start in 2007, still on-going</a:t>
            </a:r>
          </a:p>
          <a:p>
            <a:r>
              <a:rPr lang="en-US" dirty="0"/>
              <a:t>Options for </a:t>
            </a:r>
            <a:r>
              <a:rPr lang="en-US" dirty="0" err="1"/>
              <a:t>liberalisation</a:t>
            </a:r>
            <a:endParaRPr lang="en-US" dirty="0"/>
          </a:p>
          <a:p>
            <a:pPr lvl="1"/>
            <a:r>
              <a:rPr lang="en-US" dirty="0"/>
              <a:t>A: </a:t>
            </a:r>
            <a:r>
              <a:rPr lang="en-US" dirty="0" err="1"/>
              <a:t>Liberalisation</a:t>
            </a:r>
            <a:r>
              <a:rPr lang="en-US" dirty="0"/>
              <a:t> in the hands of the incumbents</a:t>
            </a:r>
          </a:p>
          <a:p>
            <a:pPr lvl="1"/>
            <a:r>
              <a:rPr lang="en-US" dirty="0"/>
              <a:t>B: Regulated access</a:t>
            </a:r>
          </a:p>
          <a:p>
            <a:pPr lvl="1"/>
            <a:r>
              <a:rPr lang="en-US" dirty="0"/>
              <a:t>C: Partial spectrum release (1, 2 or 3 blocks)</a:t>
            </a:r>
          </a:p>
          <a:p>
            <a:pPr lvl="1"/>
            <a:r>
              <a:rPr lang="en-US" dirty="0"/>
              <a:t>D: Full spectrum release</a:t>
            </a:r>
          </a:p>
          <a:p>
            <a:pPr lvl="1"/>
            <a:r>
              <a:rPr lang="en-US" dirty="0"/>
              <a:t>E: Wait and see</a:t>
            </a:r>
          </a:p>
          <a:p>
            <a:r>
              <a:rPr lang="en-US" dirty="0"/>
              <a:t>After 1st consultation, going for C (2x2.5 MHz from both incumbents) in the 900 MHz and A in the 1800 MHz</a:t>
            </a:r>
          </a:p>
          <a:p>
            <a:r>
              <a:rPr lang="en-US" dirty="0"/>
              <a:t>After 2nd consultation, going for A in both bands</a:t>
            </a:r>
          </a:p>
          <a:p>
            <a:pPr lvl="1"/>
            <a:r>
              <a:rPr lang="en-US" dirty="0"/>
              <a:t>Orange and T-Mobile merger to EE formed a stronger counter force to the incumbents in 900 MHz</a:t>
            </a:r>
          </a:p>
          <a:p>
            <a:pPr lvl="1"/>
            <a:r>
              <a:rPr lang="en-US" dirty="0"/>
              <a:t>Release of 2x15 MHz in the 1800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UK 900 &amp; 1800 MHZ, 2007 -&gt;</a:t>
            </a:r>
            <a:endParaRPr lang="fi-FI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08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57988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operator-initiated process</a:t>
            </a:r>
          </a:p>
          <a:p>
            <a:pPr lvl="1"/>
            <a:r>
              <a:rPr lang="en-US" dirty="0"/>
              <a:t>The 4 existing operators sent a joint application to PTS in November 2008</a:t>
            </a:r>
          </a:p>
          <a:p>
            <a:pPr lvl="1"/>
            <a:r>
              <a:rPr lang="en-US" dirty="0"/>
              <a:t>Completed in March 2011</a:t>
            </a:r>
          </a:p>
          <a:p>
            <a:r>
              <a:rPr lang="en-US" dirty="0" err="1" smtClean="0"/>
              <a:t>Refarming</a:t>
            </a:r>
            <a:r>
              <a:rPr lang="en-US" dirty="0"/>
              <a:t>, </a:t>
            </a:r>
            <a:r>
              <a:rPr lang="en-US" dirty="0" err="1"/>
              <a:t>liberalisation</a:t>
            </a:r>
            <a:r>
              <a:rPr lang="en-US" dirty="0"/>
              <a:t> and renewal in one go</a:t>
            </a:r>
          </a:p>
          <a:p>
            <a:pPr lvl="1"/>
            <a:r>
              <a:rPr lang="en-US" dirty="0"/>
              <a:t>No fees included</a:t>
            </a:r>
          </a:p>
          <a:p>
            <a:pPr lvl="1"/>
            <a:r>
              <a:rPr lang="en-US" dirty="0"/>
              <a:t>No changes in annual payment </a:t>
            </a:r>
            <a:r>
              <a:rPr lang="en-US" dirty="0" smtClean="0"/>
              <a:t>practices</a:t>
            </a:r>
            <a:endParaRPr lang="en-US" dirty="0"/>
          </a:p>
          <a:p>
            <a:r>
              <a:rPr lang="en-US" dirty="0"/>
              <a:t>The key objectives</a:t>
            </a:r>
          </a:p>
          <a:p>
            <a:pPr lvl="1"/>
            <a:r>
              <a:rPr lang="en-US" dirty="0"/>
              <a:t>To put frequencies into efficient use</a:t>
            </a:r>
          </a:p>
          <a:p>
            <a:pPr lvl="1"/>
            <a:r>
              <a:rPr lang="en-US" dirty="0"/>
              <a:t>To make room for another operator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Sweden</a:t>
            </a:r>
            <a:r>
              <a:rPr lang="fi-FI" dirty="0" smtClean="0"/>
              <a:t> 900 MHz (1)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595968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4168" y="1124744"/>
            <a:ext cx="2602632" cy="45524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Four </a:t>
            </a:r>
            <a:r>
              <a:rPr lang="en-US" dirty="0"/>
              <a:t>existing </a:t>
            </a:r>
            <a:r>
              <a:rPr lang="en-US" dirty="0" smtClean="0"/>
              <a:t>licenses </a:t>
            </a:r>
            <a:r>
              <a:rPr lang="en-US" dirty="0"/>
              <a:t>were renewed for 15 years</a:t>
            </a:r>
          </a:p>
          <a:p>
            <a:r>
              <a:rPr lang="en-US" dirty="0" smtClean="0"/>
              <a:t>All licenses </a:t>
            </a:r>
            <a:r>
              <a:rPr lang="en-US" dirty="0"/>
              <a:t>will remain valid until end of 2025</a:t>
            </a:r>
          </a:p>
          <a:p>
            <a:r>
              <a:rPr lang="en-US" dirty="0" smtClean="0"/>
              <a:t>All </a:t>
            </a:r>
            <a:r>
              <a:rPr lang="en-US" dirty="0"/>
              <a:t>are entitled to use GMS, UMTS </a:t>
            </a:r>
            <a:r>
              <a:rPr lang="en-US" dirty="0" smtClean="0"/>
              <a:t>and / or </a:t>
            </a:r>
            <a:r>
              <a:rPr lang="en-US" dirty="0"/>
              <a:t>LTE</a:t>
            </a:r>
          </a:p>
          <a:p>
            <a:r>
              <a:rPr lang="en-US" dirty="0" smtClean="0"/>
              <a:t>Can </a:t>
            </a:r>
            <a:r>
              <a:rPr lang="en-US" dirty="0"/>
              <a:t>be seen as a negotiation based solution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Sweden</a:t>
            </a:r>
            <a:r>
              <a:rPr lang="fi-FI" dirty="0" smtClean="0"/>
              <a:t> 900 MHz (2)</a:t>
            </a:r>
            <a:endParaRPr lang="fi-F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24744"/>
            <a:ext cx="5599404" cy="136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49080"/>
            <a:ext cx="5639543" cy="152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Callout 6"/>
          <p:cNvSpPr/>
          <p:nvPr/>
        </p:nvSpPr>
        <p:spPr bwMode="auto">
          <a:xfrm>
            <a:off x="611560" y="2708920"/>
            <a:ext cx="4597896" cy="1296144"/>
          </a:xfrm>
          <a:prstGeom prst="downArrowCallout">
            <a:avLst>
              <a:gd name="adj1" fmla="val 25000"/>
              <a:gd name="adj2" fmla="val 25000"/>
              <a:gd name="adj3" fmla="val 16182"/>
              <a:gd name="adj4" fmla="val 78205"/>
            </a:avLst>
          </a:prstGeom>
          <a:solidFill>
            <a:srgbClr val="5AB5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Competition &amp; efficient use of frequencies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bg1"/>
                </a:solidFill>
                <a:ea typeface="ＭＳ Ｐゴシック" charset="-128"/>
              </a:rPr>
              <a:t>Re-farming</a:t>
            </a:r>
            <a:r>
              <a:rPr lang="en-GB" sz="1400" dirty="0" smtClean="0">
                <a:solidFill>
                  <a:schemeClr val="bg1"/>
                </a:solidFill>
                <a:ea typeface="ＭＳ Ｐゴシック" charset="-128"/>
              </a:rPr>
              <a:t>, liberalisation and renewal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No fees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</a:rPr>
              <a:t> paid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247551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24744"/>
            <a:ext cx="8305800" cy="31683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Original GSM </a:t>
            </a:r>
            <a:r>
              <a:rPr lang="en-US" dirty="0" err="1"/>
              <a:t>licences</a:t>
            </a:r>
            <a:r>
              <a:rPr lang="en-US" dirty="0"/>
              <a:t> were awarded by a beauty contest in 1998 (one earlier based on the law)</a:t>
            </a:r>
          </a:p>
          <a:p>
            <a:pPr lvl="1"/>
            <a:r>
              <a:rPr lang="en-US" dirty="0"/>
              <a:t>These </a:t>
            </a:r>
            <a:r>
              <a:rPr lang="en-US" dirty="0" err="1"/>
              <a:t>licences</a:t>
            </a:r>
            <a:r>
              <a:rPr lang="en-US" dirty="0"/>
              <a:t> were renewed and </a:t>
            </a:r>
            <a:r>
              <a:rPr lang="en-US" dirty="0" err="1"/>
              <a:t>liberalised</a:t>
            </a:r>
            <a:r>
              <a:rPr lang="en-US" dirty="0"/>
              <a:t> in 2009 (no payments)</a:t>
            </a:r>
          </a:p>
          <a:p>
            <a:pPr lvl="1"/>
            <a:r>
              <a:rPr lang="en-US" dirty="0"/>
              <a:t>These </a:t>
            </a:r>
            <a:r>
              <a:rPr lang="en-US" dirty="0" err="1"/>
              <a:t>licences</a:t>
            </a:r>
            <a:r>
              <a:rPr lang="en-US" dirty="0"/>
              <a:t> will expire in the end of 2013 without any renewal option</a:t>
            </a:r>
          </a:p>
          <a:p>
            <a:pPr lvl="1"/>
            <a:r>
              <a:rPr lang="en-US" dirty="0"/>
              <a:t>The regulator is dissatisfied with the high price level </a:t>
            </a:r>
          </a:p>
          <a:p>
            <a:r>
              <a:rPr lang="en-US" dirty="0" smtClean="0"/>
              <a:t>A </a:t>
            </a:r>
            <a:r>
              <a:rPr lang="en-US" dirty="0"/>
              <a:t>big bang auction scheduled for early 2012</a:t>
            </a:r>
          </a:p>
          <a:p>
            <a:pPr lvl="1"/>
            <a:r>
              <a:rPr lang="en-US" dirty="0"/>
              <a:t>Includes frequencies at 800, 900, 1800, 2100 and 2600 MHz</a:t>
            </a:r>
          </a:p>
          <a:p>
            <a:pPr lvl="1"/>
            <a:r>
              <a:rPr lang="en-US" dirty="0"/>
              <a:t>All the frequencies that are free or will become free during 2013 – 2017</a:t>
            </a:r>
          </a:p>
          <a:p>
            <a:pPr lvl="1"/>
            <a:r>
              <a:rPr lang="en-US" dirty="0"/>
              <a:t>No privilege to the existing or new players</a:t>
            </a:r>
          </a:p>
          <a:p>
            <a:pPr lvl="1"/>
            <a:r>
              <a:rPr lang="en-US" dirty="0"/>
              <a:t>Several different spectrum caps included</a:t>
            </a:r>
          </a:p>
          <a:p>
            <a:r>
              <a:rPr lang="en-US" dirty="0" smtClean="0"/>
              <a:t>No </a:t>
            </a:r>
            <a:r>
              <a:rPr lang="en-US" dirty="0"/>
              <a:t>regulator-led renewals</a:t>
            </a:r>
          </a:p>
          <a:p>
            <a:r>
              <a:rPr lang="en-US" dirty="0" smtClean="0"/>
              <a:t>Market-led </a:t>
            </a:r>
            <a:r>
              <a:rPr lang="en-US" dirty="0" err="1"/>
              <a:t>refarming</a:t>
            </a:r>
            <a:r>
              <a:rPr lang="en-US" dirty="0"/>
              <a:t> &amp; technology </a:t>
            </a:r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Switzerland</a:t>
            </a:r>
            <a:endParaRPr lang="fi-FI" dirty="0"/>
          </a:p>
        </p:txBody>
      </p:sp>
      <p:pic>
        <p:nvPicPr>
          <p:cNvPr id="18434" name="Picture 2" descr="232122_Page_2.jpg (1280×48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76949"/>
            <a:ext cx="4143871" cy="15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369693" cy="28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10704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2564904"/>
            <a:ext cx="914400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Omnitele</a:t>
            </a:r>
            <a:r>
              <a:rPr lang="fi-FI" dirty="0" smtClean="0"/>
              <a:t> in </a:t>
            </a:r>
            <a:r>
              <a:rPr lang="fi-FI" dirty="0" err="1" smtClean="0"/>
              <a:t>brief</a:t>
            </a:r>
            <a:endParaRPr lang="fi-FI" dirty="0"/>
          </a:p>
          <a:p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in </a:t>
            </a:r>
            <a:r>
              <a:rPr lang="fi-FI" dirty="0" err="1" smtClean="0"/>
              <a:t>spectrum</a:t>
            </a:r>
            <a:r>
              <a:rPr lang="fi-FI" dirty="0" smtClean="0"/>
              <a:t> management for mobile </a:t>
            </a:r>
            <a:r>
              <a:rPr lang="fi-FI" dirty="0" err="1" smtClean="0"/>
              <a:t>operators</a:t>
            </a:r>
            <a:endParaRPr lang="fi-FI" dirty="0" smtClean="0"/>
          </a:p>
          <a:p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recent</a:t>
            </a:r>
            <a:r>
              <a:rPr lang="fi-FI" dirty="0" smtClean="0"/>
              <a:t> </a:t>
            </a:r>
            <a:r>
              <a:rPr lang="fi-FI" dirty="0" err="1" smtClean="0"/>
              <a:t>regulatory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 smtClean="0"/>
          </a:p>
          <a:p>
            <a:r>
              <a:rPr lang="fi-FI" dirty="0" err="1" smtClean="0"/>
              <a:t>Conclusions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1260716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24744"/>
            <a:ext cx="8305800" cy="2088232"/>
          </a:xfrm>
        </p:spPr>
        <p:txBody>
          <a:bodyPr>
            <a:normAutofit/>
          </a:bodyPr>
          <a:lstStyle/>
          <a:p>
            <a:r>
              <a:rPr lang="fi-FI" dirty="0" smtClean="0"/>
              <a:t>Market: mobile </a:t>
            </a:r>
            <a:r>
              <a:rPr lang="fi-FI" dirty="0" err="1" smtClean="0"/>
              <a:t>broadband</a:t>
            </a:r>
            <a:r>
              <a:rPr lang="fi-FI" dirty="0" smtClean="0"/>
              <a:t> </a:t>
            </a:r>
            <a:r>
              <a:rPr lang="fi-FI" dirty="0" err="1" smtClean="0"/>
              <a:t>boom</a:t>
            </a:r>
            <a:endParaRPr lang="fi-FI" dirty="0" smtClean="0"/>
          </a:p>
          <a:p>
            <a:r>
              <a:rPr lang="fi-FI" dirty="0" smtClean="0"/>
              <a:t>Technology: LTE </a:t>
            </a:r>
            <a:r>
              <a:rPr lang="fi-FI" dirty="0" err="1" smtClean="0"/>
              <a:t>emerging</a:t>
            </a:r>
            <a:endParaRPr lang="fi-FI" dirty="0" smtClean="0"/>
          </a:p>
          <a:p>
            <a:r>
              <a:rPr lang="fi-FI" dirty="0" err="1" smtClean="0"/>
              <a:t>Frequencies</a:t>
            </a:r>
            <a:r>
              <a:rPr lang="fi-FI" dirty="0" smtClean="0"/>
              <a:t>: </a:t>
            </a:r>
            <a:r>
              <a:rPr lang="fi-FI" dirty="0" err="1" smtClean="0"/>
              <a:t>lower</a:t>
            </a:r>
            <a:r>
              <a:rPr lang="fi-FI" dirty="0" smtClean="0"/>
              <a:t> </a:t>
            </a:r>
            <a:r>
              <a:rPr lang="fi-FI" dirty="0" err="1"/>
              <a:t>frequencies</a:t>
            </a:r>
            <a:r>
              <a:rPr lang="fi-FI" dirty="0"/>
              <a:t> for </a:t>
            </a:r>
            <a:r>
              <a:rPr lang="fi-FI" dirty="0" err="1"/>
              <a:t>coverage</a:t>
            </a:r>
            <a:r>
              <a:rPr lang="fi-FI" dirty="0"/>
              <a:t>, </a:t>
            </a:r>
            <a:r>
              <a:rPr lang="fi-FI" dirty="0" err="1"/>
              <a:t>higher</a:t>
            </a:r>
            <a:r>
              <a:rPr lang="fi-FI" dirty="0"/>
              <a:t> for </a:t>
            </a:r>
            <a:r>
              <a:rPr lang="fi-FI" dirty="0" err="1" smtClean="0"/>
              <a:t>capacity</a:t>
            </a:r>
            <a:endParaRPr lang="fi-FI" dirty="0" smtClean="0"/>
          </a:p>
          <a:p>
            <a:r>
              <a:rPr lang="fi-FI" dirty="0" err="1" smtClean="0"/>
              <a:t>Operators</a:t>
            </a:r>
            <a:r>
              <a:rPr lang="fi-FI" dirty="0" smtClean="0"/>
              <a:t>: </a:t>
            </a:r>
            <a:r>
              <a:rPr lang="fi-FI" dirty="0" err="1" smtClean="0"/>
              <a:t>seeking</a:t>
            </a:r>
            <a:r>
              <a:rPr lang="fi-FI" dirty="0" smtClean="0"/>
              <a:t> for </a:t>
            </a:r>
            <a:r>
              <a:rPr lang="fi-FI" dirty="0" err="1" smtClean="0"/>
              <a:t>consistent</a:t>
            </a:r>
            <a:r>
              <a:rPr lang="fi-FI" dirty="0" smtClean="0"/>
              <a:t> </a:t>
            </a:r>
            <a:r>
              <a:rPr lang="fi-FI" dirty="0" err="1" smtClean="0"/>
              <a:t>regulation</a:t>
            </a:r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Conclusions</a:t>
            </a:r>
            <a:endParaRPr lang="fi-FI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259632" y="4365104"/>
            <a:ext cx="3168352" cy="1634702"/>
          </a:xfrm>
          <a:prstGeom prst="rightArrow">
            <a:avLst>
              <a:gd name="adj1" fmla="val 100000"/>
              <a:gd name="adj2" fmla="val 210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b="1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Principles</a:t>
            </a:r>
            <a:r>
              <a:rPr lang="fi-FI" sz="16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Consistency</a:t>
            </a:r>
            <a:endParaRPr lang="fi-FI" sz="1600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Fairness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Openness</a:t>
            </a:r>
            <a:endParaRPr lang="fi-FI" sz="1600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Simplicity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32040" y="4343623"/>
            <a:ext cx="2951708" cy="16347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Tools: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Liberalisation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Re-farming</a:t>
            </a:r>
            <a:endParaRPr lang="fi-FI" sz="1600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Re-allocation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Compensatory</a:t>
            </a:r>
            <a:r>
              <a:rPr kumimoji="0" lang="fi-FI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</a:t>
            </a:r>
            <a:r>
              <a:rPr kumimoji="0" lang="fi-FI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measures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3429000"/>
            <a:ext cx="6624116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Recipe</a:t>
            </a:r>
            <a:r>
              <a:rPr lang="fi-FI" sz="16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for a </a:t>
            </a: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healthy</a:t>
            </a:r>
            <a:r>
              <a:rPr lang="fi-FI" sz="16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market</a:t>
            </a:r>
            <a:r>
              <a:rPr lang="fi-FI" sz="16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Simple</a:t>
            </a:r>
            <a:r>
              <a:rPr lang="fi-FI" sz="16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fi-FI" sz="1600" dirty="0" err="1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r</a:t>
            </a:r>
            <a:r>
              <a:rPr kumimoji="0" lang="fi-FI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egulatory</a:t>
            </a:r>
            <a:r>
              <a:rPr kumimoji="0" lang="fi-FI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</a:t>
            </a:r>
            <a:r>
              <a:rPr kumimoji="0" lang="fi-FI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principles</a:t>
            </a:r>
            <a:r>
              <a:rPr kumimoji="0" lang="fi-FI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to </a:t>
            </a:r>
            <a:r>
              <a:rPr kumimoji="0" lang="fi-FI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guide</a:t>
            </a:r>
            <a:r>
              <a:rPr kumimoji="0" lang="fi-FI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the use of </a:t>
            </a:r>
            <a:r>
              <a:rPr kumimoji="0" lang="fi-FI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simple</a:t>
            </a:r>
            <a:r>
              <a:rPr kumimoji="0" lang="fi-FI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</a:t>
            </a:r>
            <a:r>
              <a:rPr kumimoji="0" lang="fi-FI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regulatory</a:t>
            </a:r>
            <a:r>
              <a:rPr kumimoji="0" lang="fi-FI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 </a:t>
            </a:r>
            <a:r>
              <a:rPr kumimoji="0" lang="fi-FI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tools</a:t>
            </a:r>
            <a:endParaRPr kumimoji="0" lang="fi-FI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396100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419872" y="2418850"/>
            <a:ext cx="5472608" cy="37464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GB" dirty="0"/>
              <a:t>Consultancy &amp; professional engineering services</a:t>
            </a:r>
          </a:p>
          <a:p>
            <a:pPr>
              <a:lnSpc>
                <a:spcPct val="150000"/>
              </a:lnSpc>
            </a:pPr>
            <a:r>
              <a:rPr lang="en-GB" dirty="0"/>
              <a:t>Mobile networks &amp; </a:t>
            </a:r>
            <a:r>
              <a:rPr lang="en-GB" dirty="0" smtClean="0"/>
              <a:t>spectrum management 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Operators and regulators</a:t>
            </a:r>
          </a:p>
          <a:p>
            <a:pPr>
              <a:lnSpc>
                <a:spcPct val="150000"/>
              </a:lnSpc>
            </a:pPr>
            <a:r>
              <a:rPr lang="en-GB" dirty="0"/>
              <a:t>Europe, Middle East, Africa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70656" y="116632"/>
            <a:ext cx="8305800" cy="612304"/>
          </a:xfrm>
        </p:spPr>
        <p:txBody>
          <a:bodyPr/>
          <a:lstStyle/>
          <a:p>
            <a:pPr eaLnBrk="1" hangingPunct="1"/>
            <a:r>
              <a:rPr lang="fi-FI" dirty="0" smtClean="0"/>
              <a:t>OMNITELE IN BRIEF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1" y="2418850"/>
            <a:ext cx="2992889" cy="3602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96" y="1439198"/>
            <a:ext cx="32464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solidFill>
                  <a:schemeClr val="accent3"/>
                </a:solidFill>
                <a:cs typeface="Calibri" pitchFamily="34" charset="0"/>
              </a:rPr>
              <a:t>Straightforward | Trusted | Intelligent</a:t>
            </a:r>
            <a:endParaRPr lang="en-GB" sz="11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50284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81000" y="1124744"/>
            <a:ext cx="8305800" cy="4968552"/>
          </a:xfrm>
          <a:prstGeom prst="rect">
            <a:avLst/>
          </a:prstGeom>
        </p:spPr>
        <p:txBody>
          <a:bodyPr anchor="ctr" anchorCtr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For more information, please contact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Sampsa </a:t>
            </a:r>
            <a:r>
              <a:rPr lang="en-GB" dirty="0" smtClean="0"/>
              <a:t>Laamanen</a:t>
            </a:r>
          </a:p>
          <a:p>
            <a:pPr marL="0" indent="0" algn="ctr">
              <a:buNone/>
            </a:pPr>
            <a:r>
              <a:rPr lang="en-GB" dirty="0" smtClean="0"/>
              <a:t>Principal Consultant</a:t>
            </a:r>
          </a:p>
          <a:p>
            <a:pPr marL="0" indent="0" algn="ctr">
              <a:buNone/>
            </a:pPr>
            <a:r>
              <a:rPr lang="en-GB" dirty="0" smtClean="0"/>
              <a:t>Sampsa.Laamanen@omnitele.com</a:t>
            </a:r>
          </a:p>
          <a:p>
            <a:pPr marL="0" indent="0" algn="ctr">
              <a:buNone/>
            </a:pPr>
            <a:r>
              <a:rPr lang="en-GB" dirty="0" smtClean="0"/>
              <a:t>+358 </a:t>
            </a:r>
            <a:r>
              <a:rPr lang="en-GB" dirty="0" smtClean="0"/>
              <a:t>44 906 </a:t>
            </a:r>
            <a:r>
              <a:rPr lang="en-GB" dirty="0" smtClean="0"/>
              <a:t>4217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or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Bassam Hatahet</a:t>
            </a:r>
          </a:p>
          <a:p>
            <a:pPr marL="0" indent="0" algn="ctr">
              <a:buNone/>
            </a:pPr>
            <a:r>
              <a:rPr lang="en-GB" dirty="0" smtClean="0"/>
              <a:t>General Manager</a:t>
            </a:r>
          </a:p>
          <a:p>
            <a:pPr marL="0" indent="0" algn="ctr">
              <a:buNone/>
            </a:pPr>
            <a:r>
              <a:rPr lang="en-GB" dirty="0" smtClean="0"/>
              <a:t>Bassam.Hatahet@omnitele.com</a:t>
            </a:r>
          </a:p>
          <a:p>
            <a:pPr marL="0" indent="0" algn="ctr">
              <a:buNone/>
            </a:pPr>
            <a:r>
              <a:rPr lang="en-GB" dirty="0" smtClean="0"/>
              <a:t>+962 796 050 023</a:t>
            </a:r>
          </a:p>
          <a:p>
            <a:pPr marL="0" indent="0" algn="ctr">
              <a:buNone/>
            </a:pPr>
            <a:r>
              <a:rPr lang="en-GB" dirty="0" smtClean="0"/>
              <a:t>+966 566 666 930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18468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References</a:t>
            </a:r>
            <a:r>
              <a:rPr lang="fi-FI" dirty="0" smtClean="0"/>
              <a:t> in The </a:t>
            </a:r>
            <a:r>
              <a:rPr lang="fi-FI" dirty="0" err="1" smtClean="0"/>
              <a:t>Region</a:t>
            </a:r>
            <a:endParaRPr lang="fi-FI" dirty="0"/>
          </a:p>
        </p:txBody>
      </p:sp>
      <p:pic>
        <p:nvPicPr>
          <p:cNvPr id="6" name="Picture 32" descr="Middle-East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400800" cy="44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152400" y="869546"/>
            <a:ext cx="2095500" cy="3016654"/>
          </a:xfrm>
          <a:prstGeom prst="wedgeRoundRectCallout">
            <a:avLst>
              <a:gd name="adj1" fmla="val 37000"/>
              <a:gd name="adj2" fmla="val -37153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fi-FI" sz="1200" dirty="0" smtClean="0">
                <a:solidFill>
                  <a:schemeClr val="bg1"/>
                </a:solidFill>
              </a:rPr>
              <a:t>TRC </a:t>
            </a:r>
            <a:r>
              <a:rPr lang="fi-FI" sz="1200" dirty="0" err="1" smtClean="0">
                <a:solidFill>
                  <a:schemeClr val="bg1"/>
                </a:solidFill>
              </a:rPr>
              <a:t>Spectrum</a:t>
            </a:r>
            <a:r>
              <a:rPr lang="fi-FI" sz="1200" dirty="0" smtClean="0">
                <a:solidFill>
                  <a:schemeClr val="bg1"/>
                </a:solidFill>
              </a:rPr>
              <a:t> Management </a:t>
            </a:r>
            <a:r>
              <a:rPr lang="fi-FI" sz="1200" dirty="0" err="1" smtClean="0">
                <a:solidFill>
                  <a:schemeClr val="bg1"/>
                </a:solidFill>
              </a:rPr>
              <a:t>Assistance</a:t>
            </a:r>
            <a:endParaRPr lang="fi-FI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JTC: </a:t>
            </a:r>
            <a:r>
              <a:rPr lang="en-GB" sz="1200" dirty="0">
                <a:solidFill>
                  <a:schemeClr val="bg1"/>
                </a:solidFill>
              </a:rPr>
              <a:t>GSM business &amp; technical plan &amp; WAN procurement</a:t>
            </a:r>
          </a:p>
          <a:p>
            <a:r>
              <a:rPr lang="en-US" sz="1200" dirty="0">
                <a:solidFill>
                  <a:schemeClr val="bg1"/>
                </a:solidFill>
              </a:rPr>
              <a:t>Government &amp; </a:t>
            </a:r>
            <a:r>
              <a:rPr lang="en-US" sz="1200" dirty="0" smtClean="0">
                <a:solidFill>
                  <a:schemeClr val="bg1"/>
                </a:solidFill>
              </a:rPr>
              <a:t>bank: </a:t>
            </a:r>
            <a:r>
              <a:rPr lang="en-US" sz="1200" dirty="0">
                <a:solidFill>
                  <a:schemeClr val="bg1"/>
                </a:solidFill>
              </a:rPr>
              <a:t>Feasibility study of first private mobile operator and network procurement management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NIC: </a:t>
            </a:r>
            <a:r>
              <a:rPr lang="en-GB" sz="1200" dirty="0">
                <a:solidFill>
                  <a:schemeClr val="bg1"/>
                </a:solidFill>
              </a:rPr>
              <a:t>Feasibility study of data </a:t>
            </a:r>
            <a:r>
              <a:rPr lang="en-GB" sz="1200" dirty="0" smtClean="0">
                <a:solidFill>
                  <a:schemeClr val="bg1"/>
                </a:solidFill>
              </a:rPr>
              <a:t>communications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5715000" y="3742928"/>
            <a:ext cx="3048000" cy="838200"/>
          </a:xfrm>
          <a:prstGeom prst="wedgeRoundRectCallout">
            <a:avLst>
              <a:gd name="adj1" fmla="val -9375"/>
              <a:gd name="adj2" fmla="val -30060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 smtClean="0">
                <a:solidFill>
                  <a:schemeClr val="bg1"/>
                </a:solidFill>
              </a:rPr>
              <a:t>GSM </a:t>
            </a:r>
            <a:r>
              <a:rPr lang="en-GB" sz="1200" dirty="0">
                <a:solidFill>
                  <a:schemeClr val="bg1"/>
                </a:solidFill>
              </a:rPr>
              <a:t>network audit &amp; vendor selection assistance for </a:t>
            </a:r>
            <a:r>
              <a:rPr lang="en-GB" sz="1200" dirty="0" smtClean="0">
                <a:solidFill>
                  <a:schemeClr val="bg1"/>
                </a:solidFill>
              </a:rPr>
              <a:t>MTC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Audit and 2</a:t>
            </a:r>
            <a:r>
              <a:rPr lang="en-GB" sz="1200" baseline="30000" dirty="0" smtClean="0">
                <a:solidFill>
                  <a:schemeClr val="bg1"/>
                </a:solidFill>
              </a:rPr>
              <a:t>nd</a:t>
            </a:r>
            <a:r>
              <a:rPr lang="en-GB" sz="1200" dirty="0" smtClean="0">
                <a:solidFill>
                  <a:schemeClr val="bg1"/>
                </a:solidFill>
              </a:rPr>
              <a:t> carrier strategy for mobile broadband for </a:t>
            </a:r>
            <a:r>
              <a:rPr lang="en-GB" sz="1200" dirty="0" err="1" smtClean="0">
                <a:solidFill>
                  <a:schemeClr val="bg1"/>
                </a:solidFill>
              </a:rPr>
              <a:t>Wataniya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AutoShape 37"/>
          <p:cNvSpPr>
            <a:spLocks noChangeArrowheads="1"/>
          </p:cNvSpPr>
          <p:nvPr/>
        </p:nvSpPr>
        <p:spPr bwMode="auto">
          <a:xfrm>
            <a:off x="5715000" y="5715000"/>
            <a:ext cx="3048000" cy="762000"/>
          </a:xfrm>
          <a:prstGeom prst="wedgeRoundRectCallout">
            <a:avLst>
              <a:gd name="adj1" fmla="val -47134"/>
              <a:gd name="adj2" fmla="val -47500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 smtClean="0">
                <a:solidFill>
                  <a:schemeClr val="bg1"/>
                </a:solidFill>
              </a:rPr>
              <a:t>GSM/GPRS </a:t>
            </a:r>
            <a:r>
              <a:rPr lang="en-GB" sz="1200" dirty="0">
                <a:solidFill>
                  <a:schemeClr val="bg1"/>
                </a:solidFill>
              </a:rPr>
              <a:t>radio network audit 2005; Radio network optimisation and planning 2006, both for </a:t>
            </a:r>
            <a:r>
              <a:rPr lang="en-GB" sz="1200" dirty="0" err="1">
                <a:solidFill>
                  <a:schemeClr val="bg1"/>
                </a:solidFill>
              </a:rPr>
              <a:t>Qtel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172206" y="4095740"/>
            <a:ext cx="2095500" cy="701412"/>
          </a:xfrm>
          <a:prstGeom prst="wedgeRoundRectCallout">
            <a:avLst>
              <a:gd name="adj1" fmla="val 36333"/>
              <a:gd name="adj2" fmla="val -20644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 smtClean="0">
                <a:solidFill>
                  <a:schemeClr val="bg1"/>
                </a:solidFill>
              </a:rPr>
              <a:t>GSM </a:t>
            </a:r>
            <a:r>
              <a:rPr lang="en-GB" sz="1200" dirty="0">
                <a:solidFill>
                  <a:schemeClr val="bg1"/>
                </a:solidFill>
              </a:rPr>
              <a:t>1800 feasibility study for market </a:t>
            </a:r>
            <a:r>
              <a:rPr lang="en-GB" sz="1200" dirty="0" smtClean="0">
                <a:solidFill>
                  <a:schemeClr val="bg1"/>
                </a:solidFill>
              </a:rPr>
              <a:t>entrant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>
            <a:off x="5715000" y="4686300"/>
            <a:ext cx="3048000" cy="952500"/>
          </a:xfrm>
          <a:prstGeom prst="wedgeRoundRectCallout">
            <a:avLst>
              <a:gd name="adj1" fmla="val -19583"/>
              <a:gd name="adj2" fmla="val -31741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 smtClean="0">
                <a:solidFill>
                  <a:schemeClr val="bg1"/>
                </a:solidFill>
              </a:rPr>
              <a:t>Network </a:t>
            </a:r>
            <a:r>
              <a:rPr lang="en-GB" sz="1200" dirty="0">
                <a:solidFill>
                  <a:schemeClr val="bg1"/>
                </a:solidFill>
              </a:rPr>
              <a:t>performance and service quality benchmark, 2001</a:t>
            </a:r>
          </a:p>
          <a:p>
            <a:r>
              <a:rPr lang="en-US" sz="1200" dirty="0">
                <a:solidFill>
                  <a:schemeClr val="bg1"/>
                </a:solidFill>
              </a:rPr>
              <a:t>Audit of revenue forecasts and estimation of non-network OPEX, 2006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152400" y="4991100"/>
            <a:ext cx="2115306" cy="1485900"/>
          </a:xfrm>
          <a:prstGeom prst="wedgeRoundRectCallout">
            <a:avLst>
              <a:gd name="adj1" fmla="val 40106"/>
              <a:gd name="adj2" fmla="val -29949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Wataniya</a:t>
            </a:r>
            <a:r>
              <a:rPr lang="en-GB" sz="1200" dirty="0" smtClean="0">
                <a:solidFill>
                  <a:schemeClr val="bg1"/>
                </a:solidFill>
              </a:rPr>
              <a:t> Int’l: </a:t>
            </a:r>
            <a:r>
              <a:rPr lang="en-GB" sz="1200" dirty="0">
                <a:solidFill>
                  <a:schemeClr val="bg1"/>
                </a:solidFill>
              </a:rPr>
              <a:t>Assistance in GSM license application</a:t>
            </a:r>
          </a:p>
          <a:p>
            <a:r>
              <a:rPr lang="en-GB" sz="1200" dirty="0">
                <a:solidFill>
                  <a:schemeClr val="bg1"/>
                </a:solidFill>
              </a:rPr>
              <a:t>NATCO and </a:t>
            </a:r>
            <a:r>
              <a:rPr lang="en-GB" sz="1200" dirty="0" smtClean="0">
                <a:solidFill>
                  <a:schemeClr val="bg1"/>
                </a:solidFill>
              </a:rPr>
              <a:t>HSA: </a:t>
            </a:r>
            <a:r>
              <a:rPr lang="en-GB" sz="1200" dirty="0">
                <a:solidFill>
                  <a:schemeClr val="bg1"/>
                </a:solidFill>
              </a:rPr>
              <a:t>Analyse strategic options of a new mobile operator</a:t>
            </a:r>
          </a:p>
        </p:txBody>
      </p:sp>
      <p:sp>
        <p:nvSpPr>
          <p:cNvPr id="13" name="Line 44"/>
          <p:cNvSpPr>
            <a:spLocks noChangeShapeType="1"/>
          </p:cNvSpPr>
          <p:nvPr/>
        </p:nvSpPr>
        <p:spPr bwMode="auto">
          <a:xfrm>
            <a:off x="3733800" y="2164946"/>
            <a:ext cx="228600" cy="349654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2247900" y="2409370"/>
            <a:ext cx="190500" cy="562429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V="1">
            <a:off x="2267706" y="4014192"/>
            <a:ext cx="1313694" cy="321402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6" name="Line 47"/>
          <p:cNvSpPr>
            <a:spLocks noChangeShapeType="1"/>
          </p:cNvSpPr>
          <p:nvPr/>
        </p:nvSpPr>
        <p:spPr bwMode="auto">
          <a:xfrm flipH="1">
            <a:off x="2057400" y="5105400"/>
            <a:ext cx="1371600" cy="609600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 flipH="1">
            <a:off x="3848100" y="3657600"/>
            <a:ext cx="190500" cy="2076450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>
            <a:off x="4191000" y="3886200"/>
            <a:ext cx="1524000" cy="2209800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2883024" y="5734050"/>
            <a:ext cx="1905000" cy="762000"/>
          </a:xfrm>
          <a:prstGeom prst="wedgeRoundRectCallout">
            <a:avLst>
              <a:gd name="adj1" fmla="val -26083"/>
              <a:gd name="adj2" fmla="val -40417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 smtClean="0">
                <a:solidFill>
                  <a:schemeClr val="bg1"/>
                </a:solidFill>
              </a:rPr>
              <a:t>GSM &amp; 3G </a:t>
            </a:r>
            <a:r>
              <a:rPr lang="en-GB" sz="1200" dirty="0">
                <a:solidFill>
                  <a:schemeClr val="bg1"/>
                </a:solidFill>
              </a:rPr>
              <a:t>network quality </a:t>
            </a:r>
            <a:r>
              <a:rPr lang="en-GB" sz="1200" dirty="0" smtClean="0">
                <a:solidFill>
                  <a:schemeClr val="bg1"/>
                </a:solidFill>
              </a:rPr>
              <a:t>audits </a:t>
            </a:r>
            <a:r>
              <a:rPr lang="en-GB" sz="1200" dirty="0">
                <a:solidFill>
                  <a:schemeClr val="bg1"/>
                </a:solidFill>
              </a:rPr>
              <a:t>for </a:t>
            </a:r>
            <a:r>
              <a:rPr lang="en-GB" sz="1200" dirty="0" err="1" smtClean="0">
                <a:solidFill>
                  <a:schemeClr val="bg1"/>
                </a:solidFill>
              </a:rPr>
              <a:t>Batelco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auto">
          <a:xfrm>
            <a:off x="4572000" y="3962400"/>
            <a:ext cx="1143000" cy="1066800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21" name="Line 51"/>
          <p:cNvSpPr>
            <a:spLocks noChangeShapeType="1"/>
          </p:cNvSpPr>
          <p:nvPr/>
        </p:nvSpPr>
        <p:spPr bwMode="auto">
          <a:xfrm>
            <a:off x="3733800" y="3276600"/>
            <a:ext cx="1981200" cy="885428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22" name="Line 52"/>
          <p:cNvSpPr>
            <a:spLocks noChangeShapeType="1"/>
          </p:cNvSpPr>
          <p:nvPr/>
        </p:nvSpPr>
        <p:spPr bwMode="auto">
          <a:xfrm flipH="1">
            <a:off x="5508104" y="2057400"/>
            <a:ext cx="288030" cy="703941"/>
          </a:xfrm>
          <a:prstGeom prst="line">
            <a:avLst/>
          </a:prstGeom>
          <a:noFill/>
          <a:ln w="25400">
            <a:solidFill>
              <a:srgbClr val="5AB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23" name="AutoShape 36"/>
          <p:cNvSpPr>
            <a:spLocks noChangeArrowheads="1"/>
          </p:cNvSpPr>
          <p:nvPr/>
        </p:nvSpPr>
        <p:spPr bwMode="auto">
          <a:xfrm>
            <a:off x="5715000" y="869546"/>
            <a:ext cx="3048000" cy="2271422"/>
          </a:xfrm>
          <a:prstGeom prst="wedgeRoundRectCallout">
            <a:avLst>
              <a:gd name="adj1" fmla="val 33323"/>
              <a:gd name="adj2" fmla="val 48009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 smtClean="0">
                <a:solidFill>
                  <a:schemeClr val="bg1"/>
                </a:solidFill>
              </a:rPr>
              <a:t>For </a:t>
            </a:r>
            <a:r>
              <a:rPr lang="en-GB" sz="1200" dirty="0">
                <a:solidFill>
                  <a:schemeClr val="bg1"/>
                </a:solidFill>
              </a:rPr>
              <a:t>PTCL: High capacity transit network bid </a:t>
            </a:r>
            <a:r>
              <a:rPr lang="en-GB" sz="1200" dirty="0" smtClean="0">
                <a:solidFill>
                  <a:schemeClr val="bg1"/>
                </a:solidFill>
              </a:rPr>
              <a:t>evaluation; </a:t>
            </a:r>
            <a:r>
              <a:rPr lang="en-US" sz="1200" dirty="0">
                <a:solidFill>
                  <a:schemeClr val="bg1"/>
                </a:solidFill>
              </a:rPr>
              <a:t>Tender evaluation of </a:t>
            </a:r>
            <a:r>
              <a:rPr lang="en-US" sz="1200" dirty="0" smtClean="0">
                <a:solidFill>
                  <a:schemeClr val="bg1"/>
                </a:solidFill>
              </a:rPr>
              <a:t>CCBS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For PTML: Network expansion strategies and </a:t>
            </a:r>
            <a:r>
              <a:rPr lang="en-GB" sz="1200" dirty="0" smtClean="0">
                <a:solidFill>
                  <a:schemeClr val="bg1"/>
                </a:solidFill>
              </a:rPr>
              <a:t>procurement; </a:t>
            </a:r>
            <a:r>
              <a:rPr lang="en-GB" sz="1200" dirty="0">
                <a:solidFill>
                  <a:schemeClr val="bg1"/>
                </a:solidFill>
              </a:rPr>
              <a:t>GSM network acceptance </a:t>
            </a:r>
            <a:r>
              <a:rPr lang="en-GB" sz="1200" dirty="0" smtClean="0">
                <a:solidFill>
                  <a:schemeClr val="bg1"/>
                </a:solidFill>
              </a:rPr>
              <a:t>tests; </a:t>
            </a:r>
            <a:r>
              <a:rPr lang="en-GB" sz="1200" dirty="0">
                <a:solidFill>
                  <a:schemeClr val="bg1"/>
                </a:solidFill>
              </a:rPr>
              <a:t>GSM vendor </a:t>
            </a:r>
            <a:r>
              <a:rPr lang="en-GB" sz="1200" dirty="0" smtClean="0">
                <a:solidFill>
                  <a:schemeClr val="bg1"/>
                </a:solidFill>
              </a:rPr>
              <a:t>selection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Strategic opportunities during market de-regulation, </a:t>
            </a:r>
            <a:r>
              <a:rPr lang="en-GB" sz="1200" dirty="0" err="1" smtClean="0">
                <a:solidFill>
                  <a:schemeClr val="bg1"/>
                </a:solidFill>
              </a:rPr>
              <a:t>Engro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Valuation of mobile cellular license for </a:t>
            </a:r>
            <a:r>
              <a:rPr lang="en-GB" sz="1200" dirty="0" err="1" smtClean="0">
                <a:solidFill>
                  <a:schemeClr val="bg1"/>
                </a:solidFill>
              </a:rPr>
              <a:t>Rupali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2883024" y="869546"/>
            <a:ext cx="1905000" cy="1295400"/>
          </a:xfrm>
          <a:prstGeom prst="wedgeRoundRectCallout">
            <a:avLst>
              <a:gd name="adj1" fmla="val 46708"/>
              <a:gd name="adj2" fmla="val -24403"/>
              <a:gd name="adj3" fmla="val 16667"/>
            </a:avLst>
          </a:prstGeom>
          <a:solidFill>
            <a:srgbClr val="5AB515"/>
          </a:solidFill>
          <a:ln>
            <a:solidFill>
              <a:srgbClr val="5AB515"/>
            </a:solidFill>
          </a:ln>
          <a:effectLst/>
          <a:extLst/>
        </p:spPr>
        <p:txBody>
          <a:bodyPr lIns="90000" tIns="46800" rIns="90000" bIns="46800" anchor="ctr" anchorCtr="1"/>
          <a:lstStyle/>
          <a:p>
            <a:r>
              <a:rPr lang="en-GB" sz="1200" dirty="0">
                <a:solidFill>
                  <a:schemeClr val="bg1"/>
                </a:solidFill>
              </a:rPr>
              <a:t>R</a:t>
            </a:r>
            <a:r>
              <a:rPr lang="en-US" sz="1200" dirty="0" err="1" smtClean="0">
                <a:solidFill>
                  <a:schemeClr val="bg1"/>
                </a:solidFill>
              </a:rPr>
              <a:t>eview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of the second </a:t>
            </a:r>
            <a:r>
              <a:rPr lang="en-US" sz="1200" dirty="0" smtClean="0">
                <a:solidFill>
                  <a:schemeClr val="bg1"/>
                </a:solidFill>
              </a:rPr>
              <a:t>and third </a:t>
            </a:r>
            <a:r>
              <a:rPr lang="en-US" sz="1200" dirty="0">
                <a:solidFill>
                  <a:schemeClr val="bg1"/>
                </a:solidFill>
              </a:rPr>
              <a:t>GSM licensing award procedures for ITU, ordered by the Iranian Government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6845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628800"/>
            <a:ext cx="914400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Contents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Omnitele</a:t>
            </a:r>
            <a:r>
              <a:rPr lang="fi-FI" dirty="0" smtClean="0"/>
              <a:t> in </a:t>
            </a:r>
            <a:r>
              <a:rPr lang="fi-FI" dirty="0" err="1" smtClean="0"/>
              <a:t>brief</a:t>
            </a:r>
            <a:endParaRPr lang="fi-FI" dirty="0"/>
          </a:p>
          <a:p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in </a:t>
            </a:r>
            <a:r>
              <a:rPr lang="fi-FI" dirty="0" err="1" smtClean="0"/>
              <a:t>spectrum</a:t>
            </a:r>
            <a:r>
              <a:rPr lang="fi-FI" dirty="0" smtClean="0"/>
              <a:t> management for mobile </a:t>
            </a:r>
            <a:r>
              <a:rPr lang="fi-FI" dirty="0" err="1" smtClean="0"/>
              <a:t>operators</a:t>
            </a:r>
            <a:endParaRPr lang="fi-FI" dirty="0" smtClean="0"/>
          </a:p>
          <a:p>
            <a:r>
              <a:rPr lang="fi-FI" dirty="0" err="1" smtClean="0"/>
              <a:t>Examples</a:t>
            </a:r>
            <a:r>
              <a:rPr lang="fi-FI" dirty="0" smtClean="0"/>
              <a:t> of </a:t>
            </a:r>
            <a:r>
              <a:rPr lang="fi-FI" dirty="0" err="1" smtClean="0"/>
              <a:t>recent</a:t>
            </a:r>
            <a:r>
              <a:rPr lang="fi-FI" dirty="0" smtClean="0"/>
              <a:t> </a:t>
            </a:r>
            <a:r>
              <a:rPr lang="fi-FI" dirty="0" err="1" smtClean="0"/>
              <a:t>regulatory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 smtClean="0"/>
          </a:p>
          <a:p>
            <a:r>
              <a:rPr lang="fi-FI" dirty="0" err="1" smtClean="0"/>
              <a:t>Conclusions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729315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010034"/>
              </p:ext>
            </p:extLst>
          </p:nvPr>
        </p:nvGraphicFramePr>
        <p:xfrm>
          <a:off x="323527" y="1484784"/>
          <a:ext cx="8640960" cy="2915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723"/>
                <a:gridCol w="1693918"/>
                <a:gridCol w="1676087"/>
                <a:gridCol w="1725616"/>
                <a:gridCol w="1725616"/>
              </a:tblGrid>
              <a:tr h="4858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Band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Uplink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Downlink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Total FDD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fi-FI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858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800 MHz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832-862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791-821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 x 30 MHz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 smtClean="0">
                          <a:effectLst/>
                          <a:latin typeface="+mn-lt"/>
                          <a:ea typeface="Times New Roman"/>
                        </a:rPr>
                        <a:t>Digital</a:t>
                      </a:r>
                      <a:r>
                        <a:rPr lang="fi-FI" sz="14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i-FI" sz="1400" baseline="0" dirty="0" err="1" smtClean="0">
                          <a:effectLst/>
                          <a:latin typeface="+mn-lt"/>
                          <a:ea typeface="Times New Roman"/>
                        </a:rPr>
                        <a:t>dividend</a:t>
                      </a:r>
                      <a:r>
                        <a:rPr lang="fi-FI" sz="1400" baseline="0" dirty="0" smtClean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fi-FI" sz="1400" baseline="0" dirty="0" err="1" smtClean="0">
                          <a:effectLst/>
                          <a:latin typeface="+mn-lt"/>
                          <a:ea typeface="Times New Roman"/>
                        </a:rPr>
                        <a:t>coming</a:t>
                      </a:r>
                      <a:r>
                        <a:rPr lang="fi-FI" sz="1400" baseline="0" dirty="0" smtClean="0">
                          <a:effectLst/>
                          <a:latin typeface="+mn-lt"/>
                          <a:ea typeface="Times New Roman"/>
                        </a:rPr>
                        <a:t> to </a:t>
                      </a:r>
                      <a:r>
                        <a:rPr lang="fi-FI" sz="1400" baseline="0" dirty="0" err="1" smtClean="0">
                          <a:effectLst/>
                          <a:latin typeface="+mn-lt"/>
                          <a:ea typeface="Times New Roman"/>
                        </a:rPr>
                        <a:t>market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8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900 MHz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880-915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925-960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 x 35 MHz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 err="1" smtClean="0">
                          <a:effectLst/>
                          <a:latin typeface="+mn-lt"/>
                          <a:ea typeface="Times New Roman"/>
                        </a:rPr>
                        <a:t>Originally</a:t>
                      </a:r>
                      <a:r>
                        <a:rPr lang="fi-FI" sz="1400" dirty="0" smtClean="0">
                          <a:effectLst/>
                          <a:latin typeface="+mn-lt"/>
                          <a:ea typeface="Times New Roman"/>
                        </a:rPr>
                        <a:t> GSM, </a:t>
                      </a:r>
                      <a:r>
                        <a:rPr lang="fi-FI" sz="1400" dirty="0" err="1" smtClean="0">
                          <a:effectLst/>
                          <a:latin typeface="+mn-lt"/>
                          <a:ea typeface="Times New Roman"/>
                        </a:rPr>
                        <a:t>recently</a:t>
                      </a:r>
                      <a:r>
                        <a:rPr lang="fi-FI" sz="1400" baseline="0" dirty="0" smtClean="0">
                          <a:effectLst/>
                          <a:latin typeface="+mn-lt"/>
                          <a:ea typeface="Times New Roman"/>
                        </a:rPr>
                        <a:t> UMTS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8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1800 MHz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1710-1785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1805-1880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 x 75 MHz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 smtClean="0">
                          <a:effectLst/>
                          <a:latin typeface="+mn-lt"/>
                          <a:ea typeface="Times New Roman"/>
                        </a:rPr>
                        <a:t>GSM </a:t>
                      </a:r>
                      <a:r>
                        <a:rPr lang="fi-FI" sz="1400" dirty="0" err="1" smtClean="0">
                          <a:effectLst/>
                          <a:latin typeface="+mn-lt"/>
                          <a:ea typeface="Times New Roman"/>
                        </a:rPr>
                        <a:t>capacity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8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2100 MHz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1920-1980</a:t>
                      </a:r>
                      <a:endParaRPr lang="fi-FI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2110-2170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 x 60 MHz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 err="1" smtClean="0">
                          <a:effectLst/>
                          <a:latin typeface="+mn-lt"/>
                          <a:ea typeface="Times New Roman"/>
                        </a:rPr>
                        <a:t>Original</a:t>
                      </a:r>
                      <a:r>
                        <a:rPr lang="fi-FI" sz="1400" dirty="0" smtClean="0">
                          <a:effectLst/>
                          <a:latin typeface="+mn-lt"/>
                          <a:ea typeface="Times New Roman"/>
                        </a:rPr>
                        <a:t> UMTS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8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2600 MHz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2500-2570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2620-2690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2 x 70 MHz</a:t>
                      </a:r>
                      <a:endParaRPr lang="fi-FI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400" dirty="0" smtClean="0">
                          <a:effectLst/>
                          <a:latin typeface="+mn-lt"/>
                          <a:ea typeface="Times New Roman"/>
                        </a:rPr>
                        <a:t>LTE</a:t>
                      </a:r>
                      <a:endParaRPr lang="fi-FI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RF </a:t>
            </a:r>
            <a:r>
              <a:rPr lang="fi-FI" dirty="0" err="1" smtClean="0"/>
              <a:t>Spectrum</a:t>
            </a:r>
            <a:r>
              <a:rPr lang="fi-FI" dirty="0" smtClean="0"/>
              <a:t>, A Mobile </a:t>
            </a:r>
            <a:r>
              <a:rPr lang="fi-FI" dirty="0" err="1" smtClean="0"/>
              <a:t>Operator’s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endParaRPr lang="fi-F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646" y="4725144"/>
            <a:ext cx="832936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200150" indent="-2857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0F2B74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i-FI" dirty="0" smtClean="0"/>
              <a:t>A mobile </a:t>
            </a:r>
            <a:r>
              <a:rPr lang="fi-FI" dirty="0" err="1" smtClean="0"/>
              <a:t>operator</a:t>
            </a:r>
            <a:r>
              <a:rPr lang="fi-FI" dirty="0" smtClean="0"/>
              <a:t> </a:t>
            </a:r>
            <a:r>
              <a:rPr lang="fi-FI" dirty="0" err="1" smtClean="0"/>
              <a:t>endeavours</a:t>
            </a:r>
            <a:r>
              <a:rPr lang="fi-FI" dirty="0" smtClean="0"/>
              <a:t> to use the </a:t>
            </a:r>
            <a:r>
              <a:rPr lang="fi-FI" dirty="0" err="1" smtClean="0"/>
              <a:t>available</a:t>
            </a:r>
            <a:r>
              <a:rPr lang="fi-FI" dirty="0" smtClean="0"/>
              <a:t> </a:t>
            </a:r>
            <a:r>
              <a:rPr lang="fi-FI" dirty="0" err="1" smtClean="0"/>
              <a:t>frequencies</a:t>
            </a:r>
            <a:r>
              <a:rPr lang="fi-FI" dirty="0" smtClean="0"/>
              <a:t> </a:t>
            </a:r>
            <a:r>
              <a:rPr lang="fi-FI" dirty="0" err="1" smtClean="0"/>
              <a:t>optimally</a:t>
            </a:r>
            <a:r>
              <a:rPr lang="fi-FI" dirty="0" smtClean="0"/>
              <a:t> to</a:t>
            </a:r>
          </a:p>
          <a:p>
            <a:r>
              <a:rPr lang="fi-FI" dirty="0" err="1" smtClean="0"/>
              <a:t>Serve</a:t>
            </a:r>
            <a:r>
              <a:rPr lang="fi-FI" dirty="0" smtClean="0"/>
              <a:t> </a:t>
            </a:r>
            <a:r>
              <a:rPr lang="fi-FI" dirty="0" err="1" smtClean="0"/>
              <a:t>private</a:t>
            </a:r>
            <a:r>
              <a:rPr lang="fi-FI" dirty="0" smtClean="0"/>
              <a:t> and </a:t>
            </a:r>
            <a:r>
              <a:rPr lang="fi-FI" dirty="0" err="1" smtClean="0"/>
              <a:t>corporate</a:t>
            </a:r>
            <a:r>
              <a:rPr lang="fi-FI" dirty="0" smtClean="0"/>
              <a:t> </a:t>
            </a:r>
            <a:r>
              <a:rPr lang="fi-FI" dirty="0" err="1" smtClean="0"/>
              <a:t>customers</a:t>
            </a:r>
            <a:endParaRPr lang="fi-FI" dirty="0" smtClean="0"/>
          </a:p>
          <a:p>
            <a:r>
              <a:rPr lang="fi-FI" dirty="0" err="1"/>
              <a:t>S</a:t>
            </a:r>
            <a:r>
              <a:rPr lang="fi-FI" dirty="0" err="1" smtClean="0"/>
              <a:t>atisfy</a:t>
            </a:r>
            <a:r>
              <a:rPr lang="fi-FI" dirty="0" smtClean="0"/>
              <a:t> </a:t>
            </a:r>
            <a:r>
              <a:rPr lang="fi-FI" dirty="0" err="1" smtClean="0"/>
              <a:t>voice</a:t>
            </a:r>
            <a:r>
              <a:rPr lang="fi-FI" dirty="0" smtClean="0"/>
              <a:t> and data </a:t>
            </a:r>
            <a:r>
              <a:rPr lang="fi-FI" dirty="0" err="1" smtClean="0"/>
              <a:t>traffic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Support</a:t>
            </a:r>
            <a:r>
              <a:rPr lang="fi-FI" dirty="0" smtClean="0"/>
              <a:t> a </a:t>
            </a:r>
            <a:r>
              <a:rPr lang="fi-FI" dirty="0" err="1" smtClean="0"/>
              <a:t>selection</a:t>
            </a:r>
            <a:r>
              <a:rPr lang="fi-FI" dirty="0" smtClean="0"/>
              <a:t> of </a:t>
            </a:r>
            <a:r>
              <a:rPr lang="fi-FI" dirty="0" err="1" smtClean="0"/>
              <a:t>technologies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150277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Happening </a:t>
            </a:r>
            <a:r>
              <a:rPr lang="fi-FI" dirty="0" err="1" smtClean="0"/>
              <a:t>Today</a:t>
            </a:r>
            <a:r>
              <a:rPr lang="fi-FI" dirty="0" smtClean="0"/>
              <a:t>: LTE</a:t>
            </a:r>
            <a:endParaRPr lang="fi-FI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8795"/>
            <a:ext cx="8048103" cy="424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73216"/>
            <a:ext cx="8305800" cy="720080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800, 1800 and 2600 </a:t>
            </a:r>
            <a:r>
              <a:rPr lang="fi-FI" dirty="0" err="1" smtClean="0"/>
              <a:t>popular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799356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Coverage</a:t>
            </a:r>
            <a:r>
              <a:rPr lang="fi-FI" dirty="0" smtClean="0"/>
              <a:t> vs. </a:t>
            </a:r>
            <a:r>
              <a:rPr lang="fi-FI" dirty="0" err="1" smtClean="0"/>
              <a:t>Capacity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29364" cy="2808312"/>
          </a:xfrm>
        </p:spPr>
        <p:txBody>
          <a:bodyPr/>
          <a:lstStyle/>
          <a:p>
            <a:r>
              <a:rPr lang="fi-FI" dirty="0" err="1" smtClean="0"/>
              <a:t>Operator</a:t>
            </a:r>
            <a:r>
              <a:rPr lang="fi-FI" dirty="0" smtClean="0"/>
              <a:t> X </a:t>
            </a:r>
            <a:r>
              <a:rPr lang="fi-FI" dirty="0" err="1" smtClean="0"/>
              <a:t>receives</a:t>
            </a:r>
            <a:r>
              <a:rPr lang="fi-FI" dirty="0" smtClean="0"/>
              <a:t> a </a:t>
            </a:r>
            <a:r>
              <a:rPr lang="fi-FI" dirty="0" err="1" smtClean="0"/>
              <a:t>license</a:t>
            </a:r>
            <a:r>
              <a:rPr lang="fi-FI" dirty="0" smtClean="0"/>
              <a:t> in a country</a:t>
            </a:r>
          </a:p>
          <a:p>
            <a:r>
              <a:rPr lang="fi-FI" dirty="0" smtClean="0"/>
              <a:t>License </a:t>
            </a:r>
            <a:r>
              <a:rPr lang="fi-FI" dirty="0" err="1" smtClean="0"/>
              <a:t>obligation</a:t>
            </a:r>
            <a:r>
              <a:rPr lang="fi-FI" dirty="0" smtClean="0"/>
              <a:t>: </a:t>
            </a:r>
            <a:r>
              <a:rPr lang="fi-FI" dirty="0" err="1" smtClean="0"/>
              <a:t>cover</a:t>
            </a:r>
            <a:r>
              <a:rPr lang="fi-FI" dirty="0" smtClean="0"/>
              <a:t> 90 % of </a:t>
            </a:r>
            <a:r>
              <a:rPr lang="fi-FI" dirty="0" err="1" smtClean="0"/>
              <a:t>population</a:t>
            </a:r>
            <a:endParaRPr lang="fi-FI" dirty="0" smtClean="0"/>
          </a:p>
          <a:p>
            <a:r>
              <a:rPr lang="fi-FI" dirty="0" err="1" smtClean="0"/>
              <a:t>Operator</a:t>
            </a:r>
            <a:r>
              <a:rPr lang="fi-FI" dirty="0" smtClean="0"/>
              <a:t> X </a:t>
            </a:r>
            <a:r>
              <a:rPr lang="fi-FI" dirty="0" err="1" smtClean="0"/>
              <a:t>deploys</a:t>
            </a:r>
            <a:r>
              <a:rPr lang="fi-FI" dirty="0" smtClean="0"/>
              <a:t> </a:t>
            </a:r>
            <a:r>
              <a:rPr lang="fi-FI" dirty="0" err="1" smtClean="0"/>
              <a:t>footprint</a:t>
            </a:r>
            <a:r>
              <a:rPr lang="fi-FI" dirty="0" smtClean="0"/>
              <a:t> in a </a:t>
            </a:r>
            <a:r>
              <a:rPr lang="fi-FI" dirty="0" err="1" smtClean="0"/>
              <a:t>low</a:t>
            </a:r>
            <a:r>
              <a:rPr lang="fi-FI" dirty="0" smtClean="0"/>
              <a:t> </a:t>
            </a:r>
            <a:r>
              <a:rPr lang="fi-FI" dirty="0" err="1" smtClean="0"/>
              <a:t>frequency</a:t>
            </a:r>
            <a:endParaRPr lang="fi-FI" dirty="0" smtClean="0"/>
          </a:p>
          <a:p>
            <a:r>
              <a:rPr lang="fi-FI" dirty="0" smtClean="0"/>
              <a:t>Wide </a:t>
            </a:r>
            <a:r>
              <a:rPr lang="fi-FI" dirty="0" err="1" smtClean="0"/>
              <a:t>coverage</a:t>
            </a:r>
            <a:r>
              <a:rPr lang="fi-FI" dirty="0" smtClean="0"/>
              <a:t>, </a:t>
            </a:r>
            <a:r>
              <a:rPr lang="fi-FI" dirty="0" err="1" smtClean="0"/>
              <a:t>moderate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endParaRPr lang="fi-FI" dirty="0"/>
          </a:p>
        </p:txBody>
      </p:sp>
      <p:sp>
        <p:nvSpPr>
          <p:cNvPr id="10" name="Can 9"/>
          <p:cNvSpPr/>
          <p:nvPr/>
        </p:nvSpPr>
        <p:spPr bwMode="auto">
          <a:xfrm>
            <a:off x="3275856" y="4268738"/>
            <a:ext cx="5616624" cy="600422"/>
          </a:xfrm>
          <a:prstGeom prst="can">
            <a:avLst>
              <a:gd name="adj" fmla="val 440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340296" y="5492874"/>
            <a:ext cx="5616624" cy="600422"/>
          </a:xfrm>
          <a:prstGeom prst="can">
            <a:avLst>
              <a:gd name="adj" fmla="val 472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385142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Coverage</a:t>
            </a:r>
            <a:r>
              <a:rPr lang="fi-FI" dirty="0" smtClean="0"/>
              <a:t> vs. </a:t>
            </a:r>
            <a:r>
              <a:rPr lang="fi-FI" dirty="0" err="1" smtClean="0"/>
              <a:t>Capacity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7848872" cy="181143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Market </a:t>
            </a:r>
            <a:r>
              <a:rPr lang="fi-FI" dirty="0" err="1" smtClean="0"/>
              <a:t>develops</a:t>
            </a:r>
            <a:r>
              <a:rPr lang="fi-FI" dirty="0" smtClean="0"/>
              <a:t>, </a:t>
            </a:r>
            <a:r>
              <a:rPr lang="fi-FI" dirty="0" err="1" smtClean="0"/>
              <a:t>traffic</a:t>
            </a:r>
            <a:r>
              <a:rPr lang="fi-FI" dirty="0" smtClean="0"/>
              <a:t> and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customers</a:t>
            </a:r>
            <a:r>
              <a:rPr lang="fi-FI" dirty="0" smtClean="0"/>
              <a:t> </a:t>
            </a:r>
            <a:r>
              <a:rPr lang="fi-FI" dirty="0" err="1" smtClean="0"/>
              <a:t>grow</a:t>
            </a:r>
            <a:endParaRPr lang="fi-FI" dirty="0" smtClean="0"/>
          </a:p>
          <a:p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increase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in </a:t>
            </a:r>
            <a:r>
              <a:rPr lang="fi-FI" dirty="0" err="1" smtClean="0"/>
              <a:t>hot</a:t>
            </a:r>
            <a:r>
              <a:rPr lang="fi-FI" dirty="0" smtClean="0"/>
              <a:t> </a:t>
            </a:r>
            <a:r>
              <a:rPr lang="fi-FI" dirty="0" err="1" smtClean="0"/>
              <a:t>spot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endParaRPr lang="fi-FI" dirty="0" smtClean="0"/>
          </a:p>
          <a:p>
            <a:r>
              <a:rPr lang="fi-FI" dirty="0" err="1"/>
              <a:t>Operator</a:t>
            </a:r>
            <a:r>
              <a:rPr lang="fi-FI" dirty="0"/>
              <a:t> X </a:t>
            </a:r>
            <a:r>
              <a:rPr lang="fi-FI" dirty="0" err="1"/>
              <a:t>deploys</a:t>
            </a:r>
            <a:r>
              <a:rPr lang="fi-FI" dirty="0"/>
              <a:t> </a:t>
            </a:r>
            <a:r>
              <a:rPr lang="fi-FI" dirty="0" err="1" smtClean="0"/>
              <a:t>extra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in </a:t>
            </a:r>
            <a:r>
              <a:rPr lang="fi-FI" dirty="0"/>
              <a:t>a </a:t>
            </a:r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 smtClean="0"/>
              <a:t>frequency</a:t>
            </a:r>
            <a:endParaRPr lang="fi-FI" dirty="0" smtClean="0"/>
          </a:p>
          <a:p>
            <a:r>
              <a:rPr lang="fi-FI" dirty="0" err="1" smtClean="0"/>
              <a:t>Increased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in </a:t>
            </a:r>
            <a:r>
              <a:rPr lang="fi-FI" dirty="0" err="1" smtClean="0"/>
              <a:t>parts</a:t>
            </a:r>
            <a:r>
              <a:rPr lang="fi-FI" dirty="0" smtClean="0"/>
              <a:t> of the </a:t>
            </a:r>
            <a:r>
              <a:rPr lang="fi-FI" dirty="0" err="1" smtClean="0"/>
              <a:t>licensed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endParaRPr lang="fi-FI" dirty="0"/>
          </a:p>
        </p:txBody>
      </p:sp>
      <p:sp>
        <p:nvSpPr>
          <p:cNvPr id="10" name="Can 9"/>
          <p:cNvSpPr/>
          <p:nvPr/>
        </p:nvSpPr>
        <p:spPr bwMode="auto">
          <a:xfrm>
            <a:off x="3275856" y="4268738"/>
            <a:ext cx="5616624" cy="600422"/>
          </a:xfrm>
          <a:prstGeom prst="can">
            <a:avLst>
              <a:gd name="adj" fmla="val 440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340296" y="5492874"/>
            <a:ext cx="5616624" cy="600422"/>
          </a:xfrm>
          <a:prstGeom prst="can">
            <a:avLst>
              <a:gd name="adj" fmla="val 472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Can 11"/>
          <p:cNvSpPr/>
          <p:nvPr/>
        </p:nvSpPr>
        <p:spPr bwMode="auto">
          <a:xfrm>
            <a:off x="1039069" y="4168354"/>
            <a:ext cx="1368152" cy="1540544"/>
          </a:xfrm>
          <a:prstGeom prst="can">
            <a:avLst>
              <a:gd name="adj" fmla="val 12266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6444208" y="2896568"/>
            <a:ext cx="1368152" cy="1540544"/>
          </a:xfrm>
          <a:prstGeom prst="can">
            <a:avLst>
              <a:gd name="adj" fmla="val 10873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4499992" y="2936180"/>
            <a:ext cx="1368152" cy="1540544"/>
          </a:xfrm>
          <a:prstGeom prst="can">
            <a:avLst>
              <a:gd name="adj" fmla="val 12416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137451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 Management From a Regulatory Viewpoint v1">
  <a:themeElements>
    <a:clrScheme name="Omnitele Colour Palette Reorganised (MVA)">
      <a:dk1>
        <a:srgbClr val="0F2B74"/>
      </a:dk1>
      <a:lt1>
        <a:srgbClr val="FFFFFF"/>
      </a:lt1>
      <a:dk2>
        <a:srgbClr val="0F2B74"/>
      </a:dk2>
      <a:lt2>
        <a:srgbClr val="FFFFFF"/>
      </a:lt2>
      <a:accent1>
        <a:srgbClr val="5AB515"/>
      </a:accent1>
      <a:accent2>
        <a:srgbClr val="0F2B74"/>
      </a:accent2>
      <a:accent3>
        <a:srgbClr val="467ABA"/>
      </a:accent3>
      <a:accent4>
        <a:srgbClr val="92D737"/>
      </a:accent4>
      <a:accent5>
        <a:srgbClr val="929EBF"/>
      </a:accent5>
      <a:accent6>
        <a:srgbClr val="9BCE78"/>
      </a:accent6>
      <a:hlink>
        <a:srgbClr val="467ABA"/>
      </a:hlink>
      <a:folHlink>
        <a:srgbClr val="467ABA"/>
      </a:folHlink>
    </a:clrScheme>
    <a:fontScheme name="Omnitele font 2011_sugges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6BBED516D2940A9A7A1F2A5CD828C" ma:contentTypeVersion="0" ma:contentTypeDescription="Create a new document." ma:contentTypeScope="" ma:versionID="4fad849985377c6329a3f473df14cab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fc4bf09cb58ffc9e9d66394221f97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 ma:index="1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267B452-8F88-45E8-86C6-BCCEFCB3DA1A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E8FE055-D513-47F8-8B7A-41F2C6D7F1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EDC6B1-821F-4181-9BE6-F88070D44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Spectrum Management From a Regulatory Viewpoint v1</Template>
  <TotalTime>1947</TotalTime>
  <Words>1637</Words>
  <Application>Microsoft Office PowerPoint</Application>
  <PresentationFormat>On-screen Show (4:3)</PresentationFormat>
  <Paragraphs>322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Spectrum Management From a Regulatory Viewpoint v1</vt:lpstr>
      <vt:lpstr>PowerPoint Presentation</vt:lpstr>
      <vt:lpstr>Contents</vt:lpstr>
      <vt:lpstr>OMNITELE IN BRIEF</vt:lpstr>
      <vt:lpstr>References in The Region</vt:lpstr>
      <vt:lpstr>Contents</vt:lpstr>
      <vt:lpstr>RF Spectrum, A Mobile Operator’s View</vt:lpstr>
      <vt:lpstr>Happening Today: LTE</vt:lpstr>
      <vt:lpstr>Coverage vs. Capacity</vt:lpstr>
      <vt:lpstr>Coverage vs. Capacity</vt:lpstr>
      <vt:lpstr>Coverage vs. Capacity</vt:lpstr>
      <vt:lpstr>Today’s Potential Situation</vt:lpstr>
      <vt:lpstr>Back to LTE…</vt:lpstr>
      <vt:lpstr>So What Happens With LTE 1800 Deployment?</vt:lpstr>
      <vt:lpstr>Where To Place Voice Replaced by LTE 1800?</vt:lpstr>
      <vt:lpstr>Making Room In The 900 MHz Band</vt:lpstr>
      <vt:lpstr>Future of the 2100 MHz Band</vt:lpstr>
      <vt:lpstr>800 MHz And 2600 MHz</vt:lpstr>
      <vt:lpstr>800 MHz: How Much Spectrum Is Needed for TV?</vt:lpstr>
      <vt:lpstr>FDD vs. TDD</vt:lpstr>
      <vt:lpstr>Future Spectrum Usage?</vt:lpstr>
      <vt:lpstr>Contents</vt:lpstr>
      <vt:lpstr>Spectrum Re-arrangement – A Regulator’s Dilemma</vt:lpstr>
      <vt:lpstr>Finland 900 MHz in 2007</vt:lpstr>
      <vt:lpstr>UK 900 &amp; 1800 MHZ, 2007 -&gt;</vt:lpstr>
      <vt:lpstr>Sweden 900 MHz (1)</vt:lpstr>
      <vt:lpstr>Sweden 900 MHz (2)</vt:lpstr>
      <vt:lpstr>Switzerland</vt:lpstr>
      <vt:lpstr>Contents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Presentation_brand look 2011</dc:subject>
  <dc:creator>Sampsa Laamanen</dc:creator>
  <cp:lastModifiedBy>Sampsa Laamanen</cp:lastModifiedBy>
  <cp:revision>104</cp:revision>
  <dcterms:created xsi:type="dcterms:W3CDTF">2011-11-28T08:47:54Z</dcterms:created>
  <dcterms:modified xsi:type="dcterms:W3CDTF">2011-12-06T06:36:07Z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0x0101002B36BBED516D2940A9A7A1F2A5CD828C</vt:lpwstr>
  </property>
</Properties>
</file>