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21" r:id="rId2"/>
  </p:sldMasterIdLst>
  <p:notesMasterIdLst>
    <p:notesMasterId r:id="rId15"/>
  </p:notesMasterIdLst>
  <p:handoutMasterIdLst>
    <p:handoutMasterId r:id="rId16"/>
  </p:handoutMasterIdLst>
  <p:sldIdLst>
    <p:sldId id="258" r:id="rId3"/>
    <p:sldId id="259" r:id="rId4"/>
    <p:sldId id="260" r:id="rId5"/>
    <p:sldId id="261" r:id="rId6"/>
    <p:sldId id="262" r:id="rId7"/>
    <p:sldId id="271" r:id="rId8"/>
    <p:sldId id="276" r:id="rId9"/>
    <p:sldId id="277" r:id="rId10"/>
    <p:sldId id="278" r:id="rId11"/>
    <p:sldId id="273" r:id="rId12"/>
    <p:sldId id="274" r:id="rId13"/>
    <p:sldId id="275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5AFCA5-0673-4F8D-BA08-7EC3A7598182}" type="doc">
      <dgm:prSet loTypeId="urn:microsoft.com/office/officeart/2005/8/layout/radial5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1A019950-B354-49E1-8B36-CDA7F847E508}">
      <dgm:prSet phldrT="[Text]"/>
      <dgm:spPr/>
      <dgm:t>
        <a:bodyPr/>
        <a:lstStyle/>
        <a:p>
          <a:r>
            <a:rPr lang="en-US" dirty="0" smtClean="0"/>
            <a:t>National </a:t>
          </a:r>
          <a:r>
            <a:rPr lang="en-US" smtClean="0"/>
            <a:t>Spectrum and Allocation Policy</a:t>
          </a:r>
          <a:endParaRPr lang="en-US" dirty="0"/>
        </a:p>
      </dgm:t>
    </dgm:pt>
    <dgm:pt modelId="{EA9F1D92-A50D-4160-8E20-B57EDBAEDF13}" type="parTrans" cxnId="{3DA25261-DD67-4555-AE9A-E7B7AF758186}">
      <dgm:prSet/>
      <dgm:spPr/>
      <dgm:t>
        <a:bodyPr/>
        <a:lstStyle/>
        <a:p>
          <a:endParaRPr lang="en-US"/>
        </a:p>
      </dgm:t>
    </dgm:pt>
    <dgm:pt modelId="{078EEC08-7B35-41D6-ABE2-2F7D7D4F5722}" type="sibTrans" cxnId="{3DA25261-DD67-4555-AE9A-E7B7AF758186}">
      <dgm:prSet/>
      <dgm:spPr/>
      <dgm:t>
        <a:bodyPr/>
        <a:lstStyle/>
        <a:p>
          <a:endParaRPr lang="en-US"/>
        </a:p>
      </dgm:t>
    </dgm:pt>
    <dgm:pt modelId="{70BD8FB5-6D01-4439-A12C-80A77550515D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b="1" dirty="0" smtClean="0"/>
            <a:t>Planning and Allocation</a:t>
          </a:r>
          <a:endParaRPr lang="en-GB" b="1" dirty="0"/>
        </a:p>
      </dgm:t>
    </dgm:pt>
    <dgm:pt modelId="{FD1980DA-C8E0-4F2C-ABD6-F66461DCF5DB}" type="parTrans" cxnId="{048FB704-70A3-4776-9112-FD2D8AED6B7B}">
      <dgm:prSet/>
      <dgm:spPr/>
      <dgm:t>
        <a:bodyPr/>
        <a:lstStyle/>
        <a:p>
          <a:endParaRPr lang="en-US"/>
        </a:p>
      </dgm:t>
    </dgm:pt>
    <dgm:pt modelId="{0F2AF59F-698F-4C35-BA17-B7747D681990}" type="sibTrans" cxnId="{048FB704-70A3-4776-9112-FD2D8AED6B7B}">
      <dgm:prSet/>
      <dgm:spPr/>
      <dgm:t>
        <a:bodyPr/>
        <a:lstStyle/>
        <a:p>
          <a:endParaRPr lang="en-US"/>
        </a:p>
      </dgm:t>
    </dgm:pt>
    <dgm:pt modelId="{EE3A1357-8985-469C-8ACC-47F27839348E}">
      <dgm:prSet/>
      <dgm:spPr/>
      <dgm:t>
        <a:bodyPr/>
        <a:lstStyle/>
        <a:p>
          <a:r>
            <a:rPr lang="en-GB" b="1" dirty="0" smtClean="0"/>
            <a:t>Spectrum Engineering</a:t>
          </a:r>
          <a:endParaRPr lang="en-GB" b="1" dirty="0"/>
        </a:p>
      </dgm:t>
    </dgm:pt>
    <dgm:pt modelId="{C36A0FA7-8CFD-4DF5-BFF3-282F1EF0AF70}" type="parTrans" cxnId="{2BE89957-4776-477D-B9D9-61AE0C36E20A}">
      <dgm:prSet/>
      <dgm:spPr/>
      <dgm:t>
        <a:bodyPr/>
        <a:lstStyle/>
        <a:p>
          <a:endParaRPr lang="en-US"/>
        </a:p>
      </dgm:t>
    </dgm:pt>
    <dgm:pt modelId="{AA96FF31-2693-4D76-975C-9E6B95AD4048}" type="sibTrans" cxnId="{2BE89957-4776-477D-B9D9-61AE0C36E20A}">
      <dgm:prSet/>
      <dgm:spPr/>
      <dgm:t>
        <a:bodyPr/>
        <a:lstStyle/>
        <a:p>
          <a:endParaRPr lang="en-US"/>
        </a:p>
      </dgm:t>
    </dgm:pt>
    <dgm:pt modelId="{02BD29AD-D3D3-4759-96DB-E00BFD62A778}">
      <dgm:prSet/>
      <dgm:spPr/>
      <dgm:t>
        <a:bodyPr/>
        <a:lstStyle/>
        <a:p>
          <a:r>
            <a:rPr lang="en-GB" b="1" dirty="0" smtClean="0"/>
            <a:t>Frequency Assignment</a:t>
          </a:r>
          <a:endParaRPr lang="en-GB" b="1" dirty="0"/>
        </a:p>
      </dgm:t>
    </dgm:pt>
    <dgm:pt modelId="{0B5CD96B-AF39-4319-9D39-6BF55ABCD66D}" type="parTrans" cxnId="{83CE294C-AEC9-48D9-9A14-7DD22C09204D}">
      <dgm:prSet/>
      <dgm:spPr/>
      <dgm:t>
        <a:bodyPr/>
        <a:lstStyle/>
        <a:p>
          <a:endParaRPr lang="en-US"/>
        </a:p>
      </dgm:t>
    </dgm:pt>
    <dgm:pt modelId="{C225C2A2-5448-4F9D-8CA5-2EE0F58D156A}" type="sibTrans" cxnId="{83CE294C-AEC9-48D9-9A14-7DD22C09204D}">
      <dgm:prSet/>
      <dgm:spPr/>
      <dgm:t>
        <a:bodyPr/>
        <a:lstStyle/>
        <a:p>
          <a:endParaRPr lang="en-US"/>
        </a:p>
      </dgm:t>
    </dgm:pt>
    <dgm:pt modelId="{50632BA8-2D14-43FD-8918-2195F7F0B2E0}">
      <dgm:prSet/>
      <dgm:spPr/>
      <dgm:t>
        <a:bodyPr/>
        <a:lstStyle/>
        <a:p>
          <a:r>
            <a:rPr lang="en-GB" b="1" dirty="0" smtClean="0"/>
            <a:t>Radio communications Licensing</a:t>
          </a:r>
          <a:endParaRPr lang="en-GB" b="1" dirty="0"/>
        </a:p>
      </dgm:t>
    </dgm:pt>
    <dgm:pt modelId="{FE3CAC32-28DF-4963-93FD-5DA64371E577}" type="parTrans" cxnId="{C2076B4D-373D-4091-A539-26C095F8524A}">
      <dgm:prSet/>
      <dgm:spPr/>
      <dgm:t>
        <a:bodyPr/>
        <a:lstStyle/>
        <a:p>
          <a:endParaRPr lang="en-US"/>
        </a:p>
      </dgm:t>
    </dgm:pt>
    <dgm:pt modelId="{6B865C8D-C1AC-4419-8D9B-B957107B9BA6}" type="sibTrans" cxnId="{C2076B4D-373D-4091-A539-26C095F8524A}">
      <dgm:prSet/>
      <dgm:spPr/>
      <dgm:t>
        <a:bodyPr/>
        <a:lstStyle/>
        <a:p>
          <a:endParaRPr lang="en-US"/>
        </a:p>
      </dgm:t>
    </dgm:pt>
    <dgm:pt modelId="{BD72A382-7E7B-49AB-8DC4-04514B025BE9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b="1" dirty="0" smtClean="0">
              <a:solidFill>
                <a:srgbClr val="FFFFFF"/>
              </a:solidFill>
            </a:rPr>
            <a:t>Spectrum Charges and Fees</a:t>
          </a:r>
          <a:endParaRPr lang="en-GB" b="1" dirty="0">
            <a:solidFill>
              <a:srgbClr val="FFFFFF"/>
            </a:solidFill>
          </a:endParaRPr>
        </a:p>
      </dgm:t>
    </dgm:pt>
    <dgm:pt modelId="{FC3054B4-4119-4494-9746-35E416EABCB8}" type="parTrans" cxnId="{E51D74DD-59A9-4427-AAE1-C18E0E9D9822}">
      <dgm:prSet/>
      <dgm:spPr/>
      <dgm:t>
        <a:bodyPr/>
        <a:lstStyle/>
        <a:p>
          <a:endParaRPr lang="en-US"/>
        </a:p>
      </dgm:t>
    </dgm:pt>
    <dgm:pt modelId="{3773B255-050D-41DB-8D16-9558868C790B}" type="sibTrans" cxnId="{E51D74DD-59A9-4427-AAE1-C18E0E9D9822}">
      <dgm:prSet/>
      <dgm:spPr/>
      <dgm:t>
        <a:bodyPr/>
        <a:lstStyle/>
        <a:p>
          <a:endParaRPr lang="en-US"/>
        </a:p>
      </dgm:t>
    </dgm:pt>
    <dgm:pt modelId="{2A83F9F9-4FFB-4121-9F24-558C7D40D4DA}">
      <dgm:prSet/>
      <dgm:spPr/>
      <dgm:t>
        <a:bodyPr/>
        <a:lstStyle/>
        <a:p>
          <a:r>
            <a:rPr lang="en-US" b="1" dirty="0" smtClean="0">
              <a:solidFill>
                <a:srgbClr val="FFFFFF"/>
              </a:solidFill>
            </a:rPr>
            <a:t>Monitoring, Enforcement and Control</a:t>
          </a:r>
          <a:endParaRPr lang="en-GB" b="1" dirty="0">
            <a:solidFill>
              <a:srgbClr val="FFFFFF"/>
            </a:solidFill>
          </a:endParaRPr>
        </a:p>
      </dgm:t>
    </dgm:pt>
    <dgm:pt modelId="{908E65D4-9F5E-4A36-A03F-BC10BDF12257}" type="parTrans" cxnId="{D7009DCE-F5BC-4585-8E4B-00528736A109}">
      <dgm:prSet/>
      <dgm:spPr/>
      <dgm:t>
        <a:bodyPr/>
        <a:lstStyle/>
        <a:p>
          <a:endParaRPr lang="en-US"/>
        </a:p>
      </dgm:t>
    </dgm:pt>
    <dgm:pt modelId="{601B70BB-4AE6-455D-9EF8-728E9808A8F9}" type="sibTrans" cxnId="{D7009DCE-F5BC-4585-8E4B-00528736A109}">
      <dgm:prSet/>
      <dgm:spPr/>
      <dgm:t>
        <a:bodyPr/>
        <a:lstStyle/>
        <a:p>
          <a:endParaRPr lang="en-US"/>
        </a:p>
      </dgm:t>
    </dgm:pt>
    <dgm:pt modelId="{1FCC4189-9220-4F3D-AD82-F04C892721E7}">
      <dgm:prSet/>
      <dgm:spPr/>
      <dgm:t>
        <a:bodyPr/>
        <a:lstStyle/>
        <a:p>
          <a:r>
            <a:rPr lang="en-US" b="1" dirty="0" smtClean="0">
              <a:solidFill>
                <a:srgbClr val="FFFFFF"/>
              </a:solidFill>
            </a:rPr>
            <a:t>International Cooperation</a:t>
          </a:r>
          <a:endParaRPr lang="en-GB" b="1" dirty="0">
            <a:solidFill>
              <a:srgbClr val="FFFFFF"/>
            </a:solidFill>
          </a:endParaRPr>
        </a:p>
      </dgm:t>
    </dgm:pt>
    <dgm:pt modelId="{40335173-F94B-41F8-9AF2-401B9FE3FF0F}" type="parTrans" cxnId="{F1311B55-B4CA-4B25-A01B-977C273A04E5}">
      <dgm:prSet/>
      <dgm:spPr/>
      <dgm:t>
        <a:bodyPr/>
        <a:lstStyle/>
        <a:p>
          <a:endParaRPr lang="en-US"/>
        </a:p>
      </dgm:t>
    </dgm:pt>
    <dgm:pt modelId="{6340E7C0-DDC5-4677-8BCD-A153DA22F68C}" type="sibTrans" cxnId="{F1311B55-B4CA-4B25-A01B-977C273A04E5}">
      <dgm:prSet/>
      <dgm:spPr/>
      <dgm:t>
        <a:bodyPr/>
        <a:lstStyle/>
        <a:p>
          <a:endParaRPr lang="en-US"/>
        </a:p>
      </dgm:t>
    </dgm:pt>
    <dgm:pt modelId="{D5EF9659-1714-456F-8AD6-B02209E1EF12}" type="pres">
      <dgm:prSet presAssocID="{025AFCA5-0673-4F8D-BA08-7EC3A759818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A04427-8689-4D02-8CD9-F9DFD070085A}" type="pres">
      <dgm:prSet presAssocID="{1A019950-B354-49E1-8B36-CDA7F847E508}" presName="centerShape" presStyleLbl="node0" presStyleIdx="0" presStyleCnt="1"/>
      <dgm:spPr/>
      <dgm:t>
        <a:bodyPr/>
        <a:lstStyle/>
        <a:p>
          <a:endParaRPr lang="en-US"/>
        </a:p>
      </dgm:t>
    </dgm:pt>
    <dgm:pt modelId="{7CE86E9A-D68E-40D0-B5E0-C79B274BB35F}" type="pres">
      <dgm:prSet presAssocID="{40335173-F94B-41F8-9AF2-401B9FE3FF0F}" presName="parTrans" presStyleLbl="sibTrans2D1" presStyleIdx="0" presStyleCnt="7"/>
      <dgm:spPr/>
      <dgm:t>
        <a:bodyPr/>
        <a:lstStyle/>
        <a:p>
          <a:endParaRPr lang="en-US"/>
        </a:p>
      </dgm:t>
    </dgm:pt>
    <dgm:pt modelId="{F4B20660-B911-471C-942F-BC6DC13D19D3}" type="pres">
      <dgm:prSet presAssocID="{40335173-F94B-41F8-9AF2-401B9FE3FF0F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539ED660-3988-4076-A034-BC37DC25CF2C}" type="pres">
      <dgm:prSet presAssocID="{1FCC4189-9220-4F3D-AD82-F04C892721E7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8FC25D-AB62-4568-988E-C84955F19446}" type="pres">
      <dgm:prSet presAssocID="{FC3054B4-4119-4494-9746-35E416EABCB8}" presName="parTrans" presStyleLbl="sibTrans2D1" presStyleIdx="1" presStyleCnt="7"/>
      <dgm:spPr/>
      <dgm:t>
        <a:bodyPr/>
        <a:lstStyle/>
        <a:p>
          <a:endParaRPr lang="en-US"/>
        </a:p>
      </dgm:t>
    </dgm:pt>
    <dgm:pt modelId="{3CCB0D4F-C7E3-4E99-9AB6-F8785DB22C16}" type="pres">
      <dgm:prSet presAssocID="{FC3054B4-4119-4494-9746-35E416EABCB8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91D2BAD5-CD7F-4CCD-A8EF-F6543DE5B7A5}" type="pres">
      <dgm:prSet presAssocID="{BD72A382-7E7B-49AB-8DC4-04514B025BE9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B981F5-3D37-418C-8A09-3F42992D85E3}" type="pres">
      <dgm:prSet presAssocID="{908E65D4-9F5E-4A36-A03F-BC10BDF12257}" presName="parTrans" presStyleLbl="sibTrans2D1" presStyleIdx="2" presStyleCnt="7"/>
      <dgm:spPr/>
      <dgm:t>
        <a:bodyPr/>
        <a:lstStyle/>
        <a:p>
          <a:endParaRPr lang="en-US"/>
        </a:p>
      </dgm:t>
    </dgm:pt>
    <dgm:pt modelId="{B85A2D52-4EDC-44B5-8288-AB3D791BA03C}" type="pres">
      <dgm:prSet presAssocID="{908E65D4-9F5E-4A36-A03F-BC10BDF12257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D46791E7-9D68-4FFA-BA6B-D14C94CB4C0D}" type="pres">
      <dgm:prSet presAssocID="{2A83F9F9-4FFB-4121-9F24-558C7D40D4DA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D5A20D-AE6A-4A12-ADF1-9C76F2312105}" type="pres">
      <dgm:prSet presAssocID="{FE3CAC32-28DF-4963-93FD-5DA64371E577}" presName="parTrans" presStyleLbl="sibTrans2D1" presStyleIdx="3" presStyleCnt="7"/>
      <dgm:spPr/>
      <dgm:t>
        <a:bodyPr/>
        <a:lstStyle/>
        <a:p>
          <a:endParaRPr lang="en-US"/>
        </a:p>
      </dgm:t>
    </dgm:pt>
    <dgm:pt modelId="{B619D933-FA5D-4910-B352-A45505EDF980}" type="pres">
      <dgm:prSet presAssocID="{FE3CAC32-28DF-4963-93FD-5DA64371E577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969F8FA5-4CEA-4351-AB66-5A0959EEB1E8}" type="pres">
      <dgm:prSet presAssocID="{50632BA8-2D14-43FD-8918-2195F7F0B2E0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AEC8BF-8609-4910-B76B-1E0F61B202CC}" type="pres">
      <dgm:prSet presAssocID="{0B5CD96B-AF39-4319-9D39-6BF55ABCD66D}" presName="parTrans" presStyleLbl="sibTrans2D1" presStyleIdx="4" presStyleCnt="7"/>
      <dgm:spPr/>
      <dgm:t>
        <a:bodyPr/>
        <a:lstStyle/>
        <a:p>
          <a:endParaRPr lang="en-US"/>
        </a:p>
      </dgm:t>
    </dgm:pt>
    <dgm:pt modelId="{8E3AAB28-5DE5-4B9D-9EA2-A19464BD86E8}" type="pres">
      <dgm:prSet presAssocID="{0B5CD96B-AF39-4319-9D39-6BF55ABCD66D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E368B4B1-34B9-495C-B9FE-852133E5DADD}" type="pres">
      <dgm:prSet presAssocID="{02BD29AD-D3D3-4759-96DB-E00BFD62A778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064826-0046-4DED-9534-31BE08D84A69}" type="pres">
      <dgm:prSet presAssocID="{C36A0FA7-8CFD-4DF5-BFF3-282F1EF0AF70}" presName="parTrans" presStyleLbl="sibTrans2D1" presStyleIdx="5" presStyleCnt="7" custLinFactNeighborX="-4892" custLinFactNeighborY="-15848"/>
      <dgm:spPr/>
      <dgm:t>
        <a:bodyPr/>
        <a:lstStyle/>
        <a:p>
          <a:endParaRPr lang="en-US"/>
        </a:p>
      </dgm:t>
    </dgm:pt>
    <dgm:pt modelId="{48AC1D4E-83CD-4C76-BE9D-18964B551C83}" type="pres">
      <dgm:prSet presAssocID="{C36A0FA7-8CFD-4DF5-BFF3-282F1EF0AF70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5E66FD65-B39A-460D-9355-1E83B2720829}" type="pres">
      <dgm:prSet presAssocID="{EE3A1357-8985-469C-8ACC-47F27839348E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1A827E-C241-4739-B987-A066A7672410}" type="pres">
      <dgm:prSet presAssocID="{FD1980DA-C8E0-4F2C-ABD6-F66461DCF5DB}" presName="parTrans" presStyleLbl="sibTrans2D1" presStyleIdx="6" presStyleCnt="7"/>
      <dgm:spPr/>
      <dgm:t>
        <a:bodyPr/>
        <a:lstStyle/>
        <a:p>
          <a:endParaRPr lang="en-US"/>
        </a:p>
      </dgm:t>
    </dgm:pt>
    <dgm:pt modelId="{449391AC-AEE5-4450-9D64-7A9A226C6AAE}" type="pres">
      <dgm:prSet presAssocID="{FD1980DA-C8E0-4F2C-ABD6-F66461DCF5DB}" presName="connectorText" presStyleLbl="sibTrans2D1" presStyleIdx="6" presStyleCnt="7"/>
      <dgm:spPr/>
      <dgm:t>
        <a:bodyPr/>
        <a:lstStyle/>
        <a:p>
          <a:endParaRPr lang="en-US"/>
        </a:p>
      </dgm:t>
    </dgm:pt>
    <dgm:pt modelId="{59E006FA-0C7D-44AB-A868-9A879481F84D}" type="pres">
      <dgm:prSet presAssocID="{70BD8FB5-6D01-4439-A12C-80A77550515D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365453-3FDF-4CE1-B4CE-2643DDF24898}" type="presOf" srcId="{40335173-F94B-41F8-9AF2-401B9FE3FF0F}" destId="{F4B20660-B911-471C-942F-BC6DC13D19D3}" srcOrd="1" destOrd="0" presId="urn:microsoft.com/office/officeart/2005/8/layout/radial5"/>
    <dgm:cxn modelId="{BA153603-3243-4AAC-AE7B-C59FD3D1E23F}" type="presOf" srcId="{C36A0FA7-8CFD-4DF5-BFF3-282F1EF0AF70}" destId="{7E064826-0046-4DED-9534-31BE08D84A69}" srcOrd="0" destOrd="0" presId="urn:microsoft.com/office/officeart/2005/8/layout/radial5"/>
    <dgm:cxn modelId="{179326B2-DB3E-4786-986F-378F24E78ECA}" type="presOf" srcId="{FE3CAC32-28DF-4963-93FD-5DA64371E577}" destId="{B619D933-FA5D-4910-B352-A45505EDF980}" srcOrd="1" destOrd="0" presId="urn:microsoft.com/office/officeart/2005/8/layout/radial5"/>
    <dgm:cxn modelId="{2A47E903-1F5F-48F3-BEED-5BA6BA850E81}" type="presOf" srcId="{FC3054B4-4119-4494-9746-35E416EABCB8}" destId="{3CCB0D4F-C7E3-4E99-9AB6-F8785DB22C16}" srcOrd="1" destOrd="0" presId="urn:microsoft.com/office/officeart/2005/8/layout/radial5"/>
    <dgm:cxn modelId="{87CE616F-EC8F-40A7-A557-3C3DA31BE695}" type="presOf" srcId="{FC3054B4-4119-4494-9746-35E416EABCB8}" destId="{738FC25D-AB62-4568-988E-C84955F19446}" srcOrd="0" destOrd="0" presId="urn:microsoft.com/office/officeart/2005/8/layout/radial5"/>
    <dgm:cxn modelId="{16758081-E356-4FDE-A1CE-C541DF205DE0}" type="presOf" srcId="{1A019950-B354-49E1-8B36-CDA7F847E508}" destId="{D7A04427-8689-4D02-8CD9-F9DFD070085A}" srcOrd="0" destOrd="0" presId="urn:microsoft.com/office/officeart/2005/8/layout/radial5"/>
    <dgm:cxn modelId="{7593B44D-FB81-488F-B6CF-ABC7B6EE1E1C}" type="presOf" srcId="{70BD8FB5-6D01-4439-A12C-80A77550515D}" destId="{59E006FA-0C7D-44AB-A868-9A879481F84D}" srcOrd="0" destOrd="0" presId="urn:microsoft.com/office/officeart/2005/8/layout/radial5"/>
    <dgm:cxn modelId="{D7009DCE-F5BC-4585-8E4B-00528736A109}" srcId="{1A019950-B354-49E1-8B36-CDA7F847E508}" destId="{2A83F9F9-4FFB-4121-9F24-558C7D40D4DA}" srcOrd="2" destOrd="0" parTransId="{908E65D4-9F5E-4A36-A03F-BC10BDF12257}" sibTransId="{601B70BB-4AE6-455D-9EF8-728E9808A8F9}"/>
    <dgm:cxn modelId="{528368AD-AF34-49E6-82CD-62101F7AC9D8}" type="presOf" srcId="{908E65D4-9F5E-4A36-A03F-BC10BDF12257}" destId="{1EB981F5-3D37-418C-8A09-3F42992D85E3}" srcOrd="0" destOrd="0" presId="urn:microsoft.com/office/officeart/2005/8/layout/radial5"/>
    <dgm:cxn modelId="{C2076B4D-373D-4091-A539-26C095F8524A}" srcId="{1A019950-B354-49E1-8B36-CDA7F847E508}" destId="{50632BA8-2D14-43FD-8918-2195F7F0B2E0}" srcOrd="3" destOrd="0" parTransId="{FE3CAC32-28DF-4963-93FD-5DA64371E577}" sibTransId="{6B865C8D-C1AC-4419-8D9B-B957107B9BA6}"/>
    <dgm:cxn modelId="{B6075B87-FA52-4821-A927-738C2C6491B1}" type="presOf" srcId="{908E65D4-9F5E-4A36-A03F-BC10BDF12257}" destId="{B85A2D52-4EDC-44B5-8288-AB3D791BA03C}" srcOrd="1" destOrd="0" presId="urn:microsoft.com/office/officeart/2005/8/layout/radial5"/>
    <dgm:cxn modelId="{200746AC-F43F-4ADD-8957-044B36B42E8E}" type="presOf" srcId="{FE3CAC32-28DF-4963-93FD-5DA64371E577}" destId="{E2D5A20D-AE6A-4A12-ADF1-9C76F2312105}" srcOrd="0" destOrd="0" presId="urn:microsoft.com/office/officeart/2005/8/layout/radial5"/>
    <dgm:cxn modelId="{E8CE457B-2F6F-4E24-8402-B2329D38ED0E}" type="presOf" srcId="{50632BA8-2D14-43FD-8918-2195F7F0B2E0}" destId="{969F8FA5-4CEA-4351-AB66-5A0959EEB1E8}" srcOrd="0" destOrd="0" presId="urn:microsoft.com/office/officeart/2005/8/layout/radial5"/>
    <dgm:cxn modelId="{71FDC8FD-F7B4-4AAD-8653-E53B5FB23B67}" type="presOf" srcId="{C36A0FA7-8CFD-4DF5-BFF3-282F1EF0AF70}" destId="{48AC1D4E-83CD-4C76-BE9D-18964B551C83}" srcOrd="1" destOrd="0" presId="urn:microsoft.com/office/officeart/2005/8/layout/radial5"/>
    <dgm:cxn modelId="{5C170481-7C26-41A1-8AD6-477EC717AF23}" type="presOf" srcId="{FD1980DA-C8E0-4F2C-ABD6-F66461DCF5DB}" destId="{449391AC-AEE5-4450-9D64-7A9A226C6AAE}" srcOrd="1" destOrd="0" presId="urn:microsoft.com/office/officeart/2005/8/layout/radial5"/>
    <dgm:cxn modelId="{3DA25261-DD67-4555-AE9A-E7B7AF758186}" srcId="{025AFCA5-0673-4F8D-BA08-7EC3A7598182}" destId="{1A019950-B354-49E1-8B36-CDA7F847E508}" srcOrd="0" destOrd="0" parTransId="{EA9F1D92-A50D-4160-8E20-B57EDBAEDF13}" sibTransId="{078EEC08-7B35-41D6-ABE2-2F7D7D4F5722}"/>
    <dgm:cxn modelId="{2BE89957-4776-477D-B9D9-61AE0C36E20A}" srcId="{1A019950-B354-49E1-8B36-CDA7F847E508}" destId="{EE3A1357-8985-469C-8ACC-47F27839348E}" srcOrd="5" destOrd="0" parTransId="{C36A0FA7-8CFD-4DF5-BFF3-282F1EF0AF70}" sibTransId="{AA96FF31-2693-4D76-975C-9E6B95AD4048}"/>
    <dgm:cxn modelId="{8E3F96D2-8ED9-4E5F-BAD5-A1CBF0418DB6}" type="presOf" srcId="{1FCC4189-9220-4F3D-AD82-F04C892721E7}" destId="{539ED660-3988-4076-A034-BC37DC25CF2C}" srcOrd="0" destOrd="0" presId="urn:microsoft.com/office/officeart/2005/8/layout/radial5"/>
    <dgm:cxn modelId="{CB73B5BE-41B0-4385-B285-FFD36326D55C}" type="presOf" srcId="{0B5CD96B-AF39-4319-9D39-6BF55ABCD66D}" destId="{9AAEC8BF-8609-4910-B76B-1E0F61B202CC}" srcOrd="0" destOrd="0" presId="urn:microsoft.com/office/officeart/2005/8/layout/radial5"/>
    <dgm:cxn modelId="{F779D507-4D82-48C1-B29E-ACA77D62F337}" type="presOf" srcId="{EE3A1357-8985-469C-8ACC-47F27839348E}" destId="{5E66FD65-B39A-460D-9355-1E83B2720829}" srcOrd="0" destOrd="0" presId="urn:microsoft.com/office/officeart/2005/8/layout/radial5"/>
    <dgm:cxn modelId="{EC16B0C9-559B-4DD4-BD2C-A89D1DE77B72}" type="presOf" srcId="{BD72A382-7E7B-49AB-8DC4-04514B025BE9}" destId="{91D2BAD5-CD7F-4CCD-A8EF-F6543DE5B7A5}" srcOrd="0" destOrd="0" presId="urn:microsoft.com/office/officeart/2005/8/layout/radial5"/>
    <dgm:cxn modelId="{E51D74DD-59A9-4427-AAE1-C18E0E9D9822}" srcId="{1A019950-B354-49E1-8B36-CDA7F847E508}" destId="{BD72A382-7E7B-49AB-8DC4-04514B025BE9}" srcOrd="1" destOrd="0" parTransId="{FC3054B4-4119-4494-9746-35E416EABCB8}" sibTransId="{3773B255-050D-41DB-8D16-9558868C790B}"/>
    <dgm:cxn modelId="{DD16F51D-5242-447C-B5EF-1FBE91220B80}" type="presOf" srcId="{2A83F9F9-4FFB-4121-9F24-558C7D40D4DA}" destId="{D46791E7-9D68-4FFA-BA6B-D14C94CB4C0D}" srcOrd="0" destOrd="0" presId="urn:microsoft.com/office/officeart/2005/8/layout/radial5"/>
    <dgm:cxn modelId="{B347E720-9B10-41E2-BD7D-EEA0E67C4B55}" type="presOf" srcId="{40335173-F94B-41F8-9AF2-401B9FE3FF0F}" destId="{7CE86E9A-D68E-40D0-B5E0-C79B274BB35F}" srcOrd="0" destOrd="0" presId="urn:microsoft.com/office/officeart/2005/8/layout/radial5"/>
    <dgm:cxn modelId="{133630DB-B17C-4EB1-90D4-8C5AD56DFE76}" type="presOf" srcId="{FD1980DA-C8E0-4F2C-ABD6-F66461DCF5DB}" destId="{601A827E-C241-4739-B987-A066A7672410}" srcOrd="0" destOrd="0" presId="urn:microsoft.com/office/officeart/2005/8/layout/radial5"/>
    <dgm:cxn modelId="{F1311B55-B4CA-4B25-A01B-977C273A04E5}" srcId="{1A019950-B354-49E1-8B36-CDA7F847E508}" destId="{1FCC4189-9220-4F3D-AD82-F04C892721E7}" srcOrd="0" destOrd="0" parTransId="{40335173-F94B-41F8-9AF2-401B9FE3FF0F}" sibTransId="{6340E7C0-DDC5-4677-8BCD-A153DA22F68C}"/>
    <dgm:cxn modelId="{048FB704-70A3-4776-9112-FD2D8AED6B7B}" srcId="{1A019950-B354-49E1-8B36-CDA7F847E508}" destId="{70BD8FB5-6D01-4439-A12C-80A77550515D}" srcOrd="6" destOrd="0" parTransId="{FD1980DA-C8E0-4F2C-ABD6-F66461DCF5DB}" sibTransId="{0F2AF59F-698F-4C35-BA17-B7747D681990}"/>
    <dgm:cxn modelId="{4CAE701A-6FD8-4715-8B5F-7E49C69C26DD}" type="presOf" srcId="{02BD29AD-D3D3-4759-96DB-E00BFD62A778}" destId="{E368B4B1-34B9-495C-B9FE-852133E5DADD}" srcOrd="0" destOrd="0" presId="urn:microsoft.com/office/officeart/2005/8/layout/radial5"/>
    <dgm:cxn modelId="{A2D134A5-684F-4932-8E09-479DD6CDC8F8}" type="presOf" srcId="{0B5CD96B-AF39-4319-9D39-6BF55ABCD66D}" destId="{8E3AAB28-5DE5-4B9D-9EA2-A19464BD86E8}" srcOrd="1" destOrd="0" presId="urn:microsoft.com/office/officeart/2005/8/layout/radial5"/>
    <dgm:cxn modelId="{83CE294C-AEC9-48D9-9A14-7DD22C09204D}" srcId="{1A019950-B354-49E1-8B36-CDA7F847E508}" destId="{02BD29AD-D3D3-4759-96DB-E00BFD62A778}" srcOrd="4" destOrd="0" parTransId="{0B5CD96B-AF39-4319-9D39-6BF55ABCD66D}" sibTransId="{C225C2A2-5448-4F9D-8CA5-2EE0F58D156A}"/>
    <dgm:cxn modelId="{AE00D0DA-E2ED-4F42-855B-B9F3B081A241}" type="presOf" srcId="{025AFCA5-0673-4F8D-BA08-7EC3A7598182}" destId="{D5EF9659-1714-456F-8AD6-B02209E1EF12}" srcOrd="0" destOrd="0" presId="urn:microsoft.com/office/officeart/2005/8/layout/radial5"/>
    <dgm:cxn modelId="{ACDD2CC5-D69D-4259-BE9D-E1EE95601143}" type="presParOf" srcId="{D5EF9659-1714-456F-8AD6-B02209E1EF12}" destId="{D7A04427-8689-4D02-8CD9-F9DFD070085A}" srcOrd="0" destOrd="0" presId="urn:microsoft.com/office/officeart/2005/8/layout/radial5"/>
    <dgm:cxn modelId="{1B70459C-40E4-4B53-AD34-B9712059F7CC}" type="presParOf" srcId="{D5EF9659-1714-456F-8AD6-B02209E1EF12}" destId="{7CE86E9A-D68E-40D0-B5E0-C79B274BB35F}" srcOrd="1" destOrd="0" presId="urn:microsoft.com/office/officeart/2005/8/layout/radial5"/>
    <dgm:cxn modelId="{7FEC2124-ECA7-42BE-B3D1-7988F85B08C0}" type="presParOf" srcId="{7CE86E9A-D68E-40D0-B5E0-C79B274BB35F}" destId="{F4B20660-B911-471C-942F-BC6DC13D19D3}" srcOrd="0" destOrd="0" presId="urn:microsoft.com/office/officeart/2005/8/layout/radial5"/>
    <dgm:cxn modelId="{8C238834-7AD9-4F6C-B815-4B0307A0EB6C}" type="presParOf" srcId="{D5EF9659-1714-456F-8AD6-B02209E1EF12}" destId="{539ED660-3988-4076-A034-BC37DC25CF2C}" srcOrd="2" destOrd="0" presId="urn:microsoft.com/office/officeart/2005/8/layout/radial5"/>
    <dgm:cxn modelId="{E3FB3348-713C-4C3F-8BD0-02EA87D4B4AD}" type="presParOf" srcId="{D5EF9659-1714-456F-8AD6-B02209E1EF12}" destId="{738FC25D-AB62-4568-988E-C84955F19446}" srcOrd="3" destOrd="0" presId="urn:microsoft.com/office/officeart/2005/8/layout/radial5"/>
    <dgm:cxn modelId="{35A8309F-7646-4035-BF33-EBA0AEB55162}" type="presParOf" srcId="{738FC25D-AB62-4568-988E-C84955F19446}" destId="{3CCB0D4F-C7E3-4E99-9AB6-F8785DB22C16}" srcOrd="0" destOrd="0" presId="urn:microsoft.com/office/officeart/2005/8/layout/radial5"/>
    <dgm:cxn modelId="{E918467D-CE3F-44FF-898E-52123776587B}" type="presParOf" srcId="{D5EF9659-1714-456F-8AD6-B02209E1EF12}" destId="{91D2BAD5-CD7F-4CCD-A8EF-F6543DE5B7A5}" srcOrd="4" destOrd="0" presId="urn:microsoft.com/office/officeart/2005/8/layout/radial5"/>
    <dgm:cxn modelId="{37D0E438-F4E5-4526-83AE-9216A7092BEC}" type="presParOf" srcId="{D5EF9659-1714-456F-8AD6-B02209E1EF12}" destId="{1EB981F5-3D37-418C-8A09-3F42992D85E3}" srcOrd="5" destOrd="0" presId="urn:microsoft.com/office/officeart/2005/8/layout/radial5"/>
    <dgm:cxn modelId="{573358FF-3364-45F7-8957-9D2BD4853709}" type="presParOf" srcId="{1EB981F5-3D37-418C-8A09-3F42992D85E3}" destId="{B85A2D52-4EDC-44B5-8288-AB3D791BA03C}" srcOrd="0" destOrd="0" presId="urn:microsoft.com/office/officeart/2005/8/layout/radial5"/>
    <dgm:cxn modelId="{07F0CA1C-31F0-4CF1-8A43-AEDB507B2A17}" type="presParOf" srcId="{D5EF9659-1714-456F-8AD6-B02209E1EF12}" destId="{D46791E7-9D68-4FFA-BA6B-D14C94CB4C0D}" srcOrd="6" destOrd="0" presId="urn:microsoft.com/office/officeart/2005/8/layout/radial5"/>
    <dgm:cxn modelId="{577BF2F5-01E6-4A6C-84D6-952FCB295B14}" type="presParOf" srcId="{D5EF9659-1714-456F-8AD6-B02209E1EF12}" destId="{E2D5A20D-AE6A-4A12-ADF1-9C76F2312105}" srcOrd="7" destOrd="0" presId="urn:microsoft.com/office/officeart/2005/8/layout/radial5"/>
    <dgm:cxn modelId="{7D82060D-AD6F-40B6-A4C1-150A478DCFED}" type="presParOf" srcId="{E2D5A20D-AE6A-4A12-ADF1-9C76F2312105}" destId="{B619D933-FA5D-4910-B352-A45505EDF980}" srcOrd="0" destOrd="0" presId="urn:microsoft.com/office/officeart/2005/8/layout/radial5"/>
    <dgm:cxn modelId="{8EB64D76-D082-483A-9475-7AEE13A23B1F}" type="presParOf" srcId="{D5EF9659-1714-456F-8AD6-B02209E1EF12}" destId="{969F8FA5-4CEA-4351-AB66-5A0959EEB1E8}" srcOrd="8" destOrd="0" presId="urn:microsoft.com/office/officeart/2005/8/layout/radial5"/>
    <dgm:cxn modelId="{132C3AD6-5838-4845-84F8-44BA887401F2}" type="presParOf" srcId="{D5EF9659-1714-456F-8AD6-B02209E1EF12}" destId="{9AAEC8BF-8609-4910-B76B-1E0F61B202CC}" srcOrd="9" destOrd="0" presId="urn:microsoft.com/office/officeart/2005/8/layout/radial5"/>
    <dgm:cxn modelId="{9541CE05-2E1F-4DE5-B682-9C256381C1A5}" type="presParOf" srcId="{9AAEC8BF-8609-4910-B76B-1E0F61B202CC}" destId="{8E3AAB28-5DE5-4B9D-9EA2-A19464BD86E8}" srcOrd="0" destOrd="0" presId="urn:microsoft.com/office/officeart/2005/8/layout/radial5"/>
    <dgm:cxn modelId="{E53F32C3-06EE-44B0-8806-F8C3DA727A9B}" type="presParOf" srcId="{D5EF9659-1714-456F-8AD6-B02209E1EF12}" destId="{E368B4B1-34B9-495C-B9FE-852133E5DADD}" srcOrd="10" destOrd="0" presId="urn:microsoft.com/office/officeart/2005/8/layout/radial5"/>
    <dgm:cxn modelId="{E204A6EB-B5F3-4848-99CC-56D77E9E3794}" type="presParOf" srcId="{D5EF9659-1714-456F-8AD6-B02209E1EF12}" destId="{7E064826-0046-4DED-9534-31BE08D84A69}" srcOrd="11" destOrd="0" presId="urn:microsoft.com/office/officeart/2005/8/layout/radial5"/>
    <dgm:cxn modelId="{E1FD6458-155B-41B2-BA5D-02220CC789D7}" type="presParOf" srcId="{7E064826-0046-4DED-9534-31BE08D84A69}" destId="{48AC1D4E-83CD-4C76-BE9D-18964B551C83}" srcOrd="0" destOrd="0" presId="urn:microsoft.com/office/officeart/2005/8/layout/radial5"/>
    <dgm:cxn modelId="{541E8E50-6E1F-4141-8CBC-BA6630DE59E9}" type="presParOf" srcId="{D5EF9659-1714-456F-8AD6-B02209E1EF12}" destId="{5E66FD65-B39A-460D-9355-1E83B2720829}" srcOrd="12" destOrd="0" presId="urn:microsoft.com/office/officeart/2005/8/layout/radial5"/>
    <dgm:cxn modelId="{489B84D7-85CE-4004-BE6A-06BD5C1BB3AD}" type="presParOf" srcId="{D5EF9659-1714-456F-8AD6-B02209E1EF12}" destId="{601A827E-C241-4739-B987-A066A7672410}" srcOrd="13" destOrd="0" presId="urn:microsoft.com/office/officeart/2005/8/layout/radial5"/>
    <dgm:cxn modelId="{1C379022-A484-49D2-A3D5-41F87F25AAF7}" type="presParOf" srcId="{601A827E-C241-4739-B987-A066A7672410}" destId="{449391AC-AEE5-4450-9D64-7A9A226C6AAE}" srcOrd="0" destOrd="0" presId="urn:microsoft.com/office/officeart/2005/8/layout/radial5"/>
    <dgm:cxn modelId="{B7F0E230-1EE0-43D6-84A8-2DC8B527859B}" type="presParOf" srcId="{D5EF9659-1714-456F-8AD6-B02209E1EF12}" destId="{59E006FA-0C7D-44AB-A868-9A879481F84D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CFD381-7A24-4A65-9BBE-A8B5528A0373}" type="doc">
      <dgm:prSet loTypeId="urn:microsoft.com/office/officeart/2005/8/layout/list1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E2F4EEE2-FCCE-48E4-933E-0B9E6BB8BC08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sz="2400" dirty="0" smtClean="0">
              <a:latin typeface="Bookman Old Style" pitchFamily="18" charset="0"/>
            </a:rPr>
            <a:t>Planning and Allocation</a:t>
          </a:r>
          <a:endParaRPr lang="en-US" sz="2400" dirty="0" smtClean="0">
            <a:latin typeface="Bookman Old Style" pitchFamily="18" charset="0"/>
          </a:endParaRPr>
        </a:p>
      </dgm:t>
    </dgm:pt>
    <dgm:pt modelId="{0D6DED79-B18A-4BDB-82E3-DC4B18FCFE6C}" type="parTrans" cxnId="{71332EC2-A3FD-4237-B6B4-143C299DBDC1}">
      <dgm:prSet/>
      <dgm:spPr/>
      <dgm:t>
        <a:bodyPr/>
        <a:lstStyle/>
        <a:p>
          <a:endParaRPr lang="en-US" sz="2400"/>
        </a:p>
      </dgm:t>
    </dgm:pt>
    <dgm:pt modelId="{69D64944-F284-4B32-863E-82C4D77301E3}" type="sibTrans" cxnId="{71332EC2-A3FD-4237-B6B4-143C299DBDC1}">
      <dgm:prSet/>
      <dgm:spPr/>
      <dgm:t>
        <a:bodyPr/>
        <a:lstStyle/>
        <a:p>
          <a:endParaRPr lang="en-US" sz="2400"/>
        </a:p>
      </dgm:t>
    </dgm:pt>
    <dgm:pt modelId="{D1E40CB4-024F-4A1C-AE8C-D2D35A40FB39}">
      <dgm:prSet phldrT="[Text]" custT="1"/>
      <dgm:spPr/>
      <dgm:t>
        <a:bodyPr/>
        <a:lstStyle/>
        <a:p>
          <a:r>
            <a:rPr lang="en-US" sz="2000" dirty="0" smtClean="0">
              <a:latin typeface="Bookman Old Style" pitchFamily="18" charset="0"/>
            </a:rPr>
            <a:t>Creation of Spectrum Strategy and Coordination Committee (</a:t>
          </a:r>
          <a:r>
            <a:rPr lang="en-US" sz="2000" smtClean="0">
              <a:latin typeface="Bookman Old Style" pitchFamily="18" charset="0"/>
            </a:rPr>
            <a:t>SSCC)</a:t>
          </a:r>
          <a:endParaRPr lang="en-US" sz="2000" dirty="0" smtClean="0">
            <a:latin typeface="Bookman Old Style" pitchFamily="18" charset="0"/>
          </a:endParaRPr>
        </a:p>
      </dgm:t>
    </dgm:pt>
    <dgm:pt modelId="{4942345D-9D44-466A-9577-081FE1761BA6}" type="parTrans" cxnId="{14E1420F-B133-4E3E-942A-61EA7131327D}">
      <dgm:prSet/>
      <dgm:spPr/>
      <dgm:t>
        <a:bodyPr/>
        <a:lstStyle/>
        <a:p>
          <a:endParaRPr lang="en-US" sz="2400"/>
        </a:p>
      </dgm:t>
    </dgm:pt>
    <dgm:pt modelId="{68318AAA-805B-4B01-A0CF-19E286A5DCCE}" type="sibTrans" cxnId="{14E1420F-B133-4E3E-942A-61EA7131327D}">
      <dgm:prSet/>
      <dgm:spPr/>
      <dgm:t>
        <a:bodyPr/>
        <a:lstStyle/>
        <a:p>
          <a:endParaRPr lang="en-US" sz="2400"/>
        </a:p>
      </dgm:t>
    </dgm:pt>
    <dgm:pt modelId="{037E39CD-8851-42D8-9BF1-035FC1036712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latin typeface="Bookman Old Style" pitchFamily="18" charset="0"/>
            </a:rPr>
            <a:t>International Cooperation</a:t>
          </a:r>
        </a:p>
      </dgm:t>
    </dgm:pt>
    <dgm:pt modelId="{70395828-317C-4157-8F08-0D1CF5CBC02F}" type="parTrans" cxnId="{4286CC9A-3958-4B39-8D93-421AADCF35EC}">
      <dgm:prSet/>
      <dgm:spPr/>
      <dgm:t>
        <a:bodyPr/>
        <a:lstStyle/>
        <a:p>
          <a:endParaRPr lang="en-US" sz="2400"/>
        </a:p>
      </dgm:t>
    </dgm:pt>
    <dgm:pt modelId="{AEAAFC8F-AAE6-4293-9A4F-437831F84E1B}" type="sibTrans" cxnId="{4286CC9A-3958-4B39-8D93-421AADCF35EC}">
      <dgm:prSet/>
      <dgm:spPr/>
      <dgm:t>
        <a:bodyPr/>
        <a:lstStyle/>
        <a:p>
          <a:endParaRPr lang="en-US" sz="2400"/>
        </a:p>
      </dgm:t>
    </dgm:pt>
    <dgm:pt modelId="{68CE06A1-D5F0-450D-8C4A-21EB1F6F8006}">
      <dgm:prSet phldrT="[Text]" custT="1"/>
      <dgm:spPr/>
      <dgm:t>
        <a:bodyPr/>
        <a:lstStyle/>
        <a:p>
          <a:r>
            <a:rPr lang="en-US" sz="2000" dirty="0" smtClean="0">
              <a:latin typeface="Bookman Old Style" pitchFamily="18" charset="0"/>
            </a:rPr>
            <a:t>Creation of International Panning Group under the SSCC (i.e. WRC)</a:t>
          </a:r>
        </a:p>
      </dgm:t>
    </dgm:pt>
    <dgm:pt modelId="{38CD0DF1-33F1-4E78-B2B9-7CC825F79854}" type="parTrans" cxnId="{80173E77-2CDC-4679-B61F-85991DD32160}">
      <dgm:prSet/>
      <dgm:spPr/>
      <dgm:t>
        <a:bodyPr/>
        <a:lstStyle/>
        <a:p>
          <a:endParaRPr lang="en-US" sz="2400"/>
        </a:p>
      </dgm:t>
    </dgm:pt>
    <dgm:pt modelId="{02311834-9AB1-459B-9359-78F54E56827B}" type="sibTrans" cxnId="{80173E77-2CDC-4679-B61F-85991DD32160}">
      <dgm:prSet/>
      <dgm:spPr/>
      <dgm:t>
        <a:bodyPr/>
        <a:lstStyle/>
        <a:p>
          <a:endParaRPr lang="en-US" sz="2400"/>
        </a:p>
      </dgm:t>
    </dgm:pt>
    <dgm:pt modelId="{EE5F43F0-66ED-43B8-80AA-F23863FA9C10}">
      <dgm:prSet phldrT="[Text]" custT="1"/>
      <dgm:spPr/>
      <dgm:t>
        <a:bodyPr/>
        <a:lstStyle/>
        <a:p>
          <a:r>
            <a:rPr lang="en-US" sz="2000" dirty="0" smtClean="0">
              <a:latin typeface="Bookman Old Style" pitchFamily="18" charset="0"/>
            </a:rPr>
            <a:t>An updated National Frequency Plan for the Kingdom of Bahrain in May 2009</a:t>
          </a:r>
        </a:p>
      </dgm:t>
    </dgm:pt>
    <dgm:pt modelId="{60E4BD21-8C09-41F1-BBCD-DC72B94048B2}" type="parTrans" cxnId="{5078F472-B2DA-43BD-B383-B4CF3AA08C71}">
      <dgm:prSet/>
      <dgm:spPr/>
      <dgm:t>
        <a:bodyPr/>
        <a:lstStyle/>
        <a:p>
          <a:endParaRPr lang="en-US"/>
        </a:p>
      </dgm:t>
    </dgm:pt>
    <dgm:pt modelId="{EFDEB0D7-71F3-4DC1-A06E-5FB002D0A4F9}" type="sibTrans" cxnId="{5078F472-B2DA-43BD-B383-B4CF3AA08C71}">
      <dgm:prSet/>
      <dgm:spPr/>
      <dgm:t>
        <a:bodyPr/>
        <a:lstStyle/>
        <a:p>
          <a:endParaRPr lang="en-US"/>
        </a:p>
      </dgm:t>
    </dgm:pt>
    <dgm:pt modelId="{05974E2A-C686-439E-832A-B904827099E8}">
      <dgm:prSet phldrT="[Text]" custT="1"/>
      <dgm:spPr/>
      <dgm:t>
        <a:bodyPr/>
        <a:lstStyle/>
        <a:p>
          <a:r>
            <a:rPr lang="en-US" sz="2000" dirty="0" smtClean="0">
              <a:latin typeface="Bookman Old Style" pitchFamily="18" charset="0"/>
            </a:rPr>
            <a:t>Initial positions of the Kingdom of Bahrain on WRC-12 agenda items</a:t>
          </a:r>
        </a:p>
      </dgm:t>
    </dgm:pt>
    <dgm:pt modelId="{C23D5836-6F0E-4752-9E0C-81D03DDBFC84}" type="parTrans" cxnId="{3A989C2E-62BD-4E9F-925A-B318A904534F}">
      <dgm:prSet/>
      <dgm:spPr/>
      <dgm:t>
        <a:bodyPr/>
        <a:lstStyle/>
        <a:p>
          <a:endParaRPr lang="en-US"/>
        </a:p>
      </dgm:t>
    </dgm:pt>
    <dgm:pt modelId="{4D9725CA-9407-47BD-953F-A5E257A78DDE}" type="sibTrans" cxnId="{3A989C2E-62BD-4E9F-925A-B318A904534F}">
      <dgm:prSet/>
      <dgm:spPr/>
      <dgm:t>
        <a:bodyPr/>
        <a:lstStyle/>
        <a:p>
          <a:endParaRPr lang="en-US"/>
        </a:p>
      </dgm:t>
    </dgm:pt>
    <dgm:pt modelId="{ECC9F597-3C87-4806-9666-2FD07A9BA0F9}" type="pres">
      <dgm:prSet presAssocID="{C0CFD381-7A24-4A65-9BBE-A8B5528A03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12B68D-B63D-4AA0-8203-8608E15478ED}" type="pres">
      <dgm:prSet presAssocID="{E2F4EEE2-FCCE-48E4-933E-0B9E6BB8BC08}" presName="parentLin" presStyleCnt="0"/>
      <dgm:spPr/>
    </dgm:pt>
    <dgm:pt modelId="{17064F31-103E-4738-9589-6F8D1EB1E110}" type="pres">
      <dgm:prSet presAssocID="{E2F4EEE2-FCCE-48E4-933E-0B9E6BB8BC08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64006C6A-C82D-4499-A28F-1F62EA8B0EA0}" type="pres">
      <dgm:prSet presAssocID="{E2F4EEE2-FCCE-48E4-933E-0B9E6BB8BC0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2612C5-F816-4BA4-977A-475CEECB3108}" type="pres">
      <dgm:prSet presAssocID="{E2F4EEE2-FCCE-48E4-933E-0B9E6BB8BC08}" presName="negativeSpace" presStyleCnt="0"/>
      <dgm:spPr/>
    </dgm:pt>
    <dgm:pt modelId="{C04F9D64-B47B-457F-97D6-F08D489A07EC}" type="pres">
      <dgm:prSet presAssocID="{E2F4EEE2-FCCE-48E4-933E-0B9E6BB8BC08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57AA87-65B4-4D3A-8364-9B15266FD87F}" type="pres">
      <dgm:prSet presAssocID="{69D64944-F284-4B32-863E-82C4D77301E3}" presName="spaceBetweenRectangles" presStyleCnt="0"/>
      <dgm:spPr/>
    </dgm:pt>
    <dgm:pt modelId="{CF076074-88E2-4DE8-8498-BE4B9453614C}" type="pres">
      <dgm:prSet presAssocID="{037E39CD-8851-42D8-9BF1-035FC1036712}" presName="parentLin" presStyleCnt="0"/>
      <dgm:spPr/>
    </dgm:pt>
    <dgm:pt modelId="{130E15D1-3205-45E6-B2EB-9F425C76AAE0}" type="pres">
      <dgm:prSet presAssocID="{037E39CD-8851-42D8-9BF1-035FC1036712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8E6143FE-BE53-4DB5-8EB4-6CD8CD1F6BB4}" type="pres">
      <dgm:prSet presAssocID="{037E39CD-8851-42D8-9BF1-035FC103671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08A825-F145-47F7-9AA2-3E08BEF06B01}" type="pres">
      <dgm:prSet presAssocID="{037E39CD-8851-42D8-9BF1-035FC1036712}" presName="negativeSpace" presStyleCnt="0"/>
      <dgm:spPr/>
    </dgm:pt>
    <dgm:pt modelId="{E932990B-21AA-4629-A6DC-8A6E2A4C5786}" type="pres">
      <dgm:prSet presAssocID="{037E39CD-8851-42D8-9BF1-035FC1036712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6C1EB6D-A83F-4731-8593-4FEC5F81DAD2}" type="presOf" srcId="{E2F4EEE2-FCCE-48E4-933E-0B9E6BB8BC08}" destId="{64006C6A-C82D-4499-A28F-1F62EA8B0EA0}" srcOrd="1" destOrd="0" presId="urn:microsoft.com/office/officeart/2005/8/layout/list1"/>
    <dgm:cxn modelId="{4286CC9A-3958-4B39-8D93-421AADCF35EC}" srcId="{C0CFD381-7A24-4A65-9BBE-A8B5528A0373}" destId="{037E39CD-8851-42D8-9BF1-035FC1036712}" srcOrd="1" destOrd="0" parTransId="{70395828-317C-4157-8F08-0D1CF5CBC02F}" sibTransId="{AEAAFC8F-AAE6-4293-9A4F-437831F84E1B}"/>
    <dgm:cxn modelId="{F1D80909-92A4-4949-A959-5981FFE3BC02}" type="presOf" srcId="{037E39CD-8851-42D8-9BF1-035FC1036712}" destId="{130E15D1-3205-45E6-B2EB-9F425C76AAE0}" srcOrd="0" destOrd="0" presId="urn:microsoft.com/office/officeart/2005/8/layout/list1"/>
    <dgm:cxn modelId="{D22E8034-FDC1-4D59-85A2-33CCFE4FB20F}" type="presOf" srcId="{E2F4EEE2-FCCE-48E4-933E-0B9E6BB8BC08}" destId="{17064F31-103E-4738-9589-6F8D1EB1E110}" srcOrd="0" destOrd="0" presId="urn:microsoft.com/office/officeart/2005/8/layout/list1"/>
    <dgm:cxn modelId="{90C59A17-2A7C-4E92-A510-A705E58A39C5}" type="presOf" srcId="{68CE06A1-D5F0-450D-8C4A-21EB1F6F8006}" destId="{E932990B-21AA-4629-A6DC-8A6E2A4C5786}" srcOrd="0" destOrd="0" presId="urn:microsoft.com/office/officeart/2005/8/layout/list1"/>
    <dgm:cxn modelId="{6FC8704F-6062-4149-80E7-27682D5B919C}" type="presOf" srcId="{05974E2A-C686-439E-832A-B904827099E8}" destId="{E932990B-21AA-4629-A6DC-8A6E2A4C5786}" srcOrd="0" destOrd="1" presId="urn:microsoft.com/office/officeart/2005/8/layout/list1"/>
    <dgm:cxn modelId="{5078F472-B2DA-43BD-B383-B4CF3AA08C71}" srcId="{E2F4EEE2-FCCE-48E4-933E-0B9E6BB8BC08}" destId="{EE5F43F0-66ED-43B8-80AA-F23863FA9C10}" srcOrd="1" destOrd="0" parTransId="{60E4BD21-8C09-41F1-BBCD-DC72B94048B2}" sibTransId="{EFDEB0D7-71F3-4DC1-A06E-5FB002D0A4F9}"/>
    <dgm:cxn modelId="{80173E77-2CDC-4679-B61F-85991DD32160}" srcId="{037E39CD-8851-42D8-9BF1-035FC1036712}" destId="{68CE06A1-D5F0-450D-8C4A-21EB1F6F8006}" srcOrd="0" destOrd="0" parTransId="{38CD0DF1-33F1-4E78-B2B9-7CC825F79854}" sibTransId="{02311834-9AB1-459B-9359-78F54E56827B}"/>
    <dgm:cxn modelId="{AEC2D2A0-AED1-4A35-A556-74A68B5DDA7C}" type="presOf" srcId="{EE5F43F0-66ED-43B8-80AA-F23863FA9C10}" destId="{C04F9D64-B47B-457F-97D6-F08D489A07EC}" srcOrd="0" destOrd="1" presId="urn:microsoft.com/office/officeart/2005/8/layout/list1"/>
    <dgm:cxn modelId="{4D8CAE33-F771-47E8-8E39-8106DEBC9A9F}" type="presOf" srcId="{037E39CD-8851-42D8-9BF1-035FC1036712}" destId="{8E6143FE-BE53-4DB5-8EB4-6CD8CD1F6BB4}" srcOrd="1" destOrd="0" presId="urn:microsoft.com/office/officeart/2005/8/layout/list1"/>
    <dgm:cxn modelId="{C102255A-8940-4631-8EF4-1DAB5AC5939A}" type="presOf" srcId="{C0CFD381-7A24-4A65-9BBE-A8B5528A0373}" destId="{ECC9F597-3C87-4806-9666-2FD07A9BA0F9}" srcOrd="0" destOrd="0" presId="urn:microsoft.com/office/officeart/2005/8/layout/list1"/>
    <dgm:cxn modelId="{71332EC2-A3FD-4237-B6B4-143C299DBDC1}" srcId="{C0CFD381-7A24-4A65-9BBE-A8B5528A0373}" destId="{E2F4EEE2-FCCE-48E4-933E-0B9E6BB8BC08}" srcOrd="0" destOrd="0" parTransId="{0D6DED79-B18A-4BDB-82E3-DC4B18FCFE6C}" sibTransId="{69D64944-F284-4B32-863E-82C4D77301E3}"/>
    <dgm:cxn modelId="{4D43200A-0FA8-4141-9909-3EFB8768BACF}" type="presOf" srcId="{D1E40CB4-024F-4A1C-AE8C-D2D35A40FB39}" destId="{C04F9D64-B47B-457F-97D6-F08D489A07EC}" srcOrd="0" destOrd="0" presId="urn:microsoft.com/office/officeart/2005/8/layout/list1"/>
    <dgm:cxn modelId="{3A989C2E-62BD-4E9F-925A-B318A904534F}" srcId="{037E39CD-8851-42D8-9BF1-035FC1036712}" destId="{05974E2A-C686-439E-832A-B904827099E8}" srcOrd="1" destOrd="0" parTransId="{C23D5836-6F0E-4752-9E0C-81D03DDBFC84}" sibTransId="{4D9725CA-9407-47BD-953F-A5E257A78DDE}"/>
    <dgm:cxn modelId="{14E1420F-B133-4E3E-942A-61EA7131327D}" srcId="{E2F4EEE2-FCCE-48E4-933E-0B9E6BB8BC08}" destId="{D1E40CB4-024F-4A1C-AE8C-D2D35A40FB39}" srcOrd="0" destOrd="0" parTransId="{4942345D-9D44-466A-9577-081FE1761BA6}" sibTransId="{68318AAA-805B-4B01-A0CF-19E286A5DCCE}"/>
    <dgm:cxn modelId="{238D54E6-43BC-4B37-9CEE-14D58F879DCD}" type="presParOf" srcId="{ECC9F597-3C87-4806-9666-2FD07A9BA0F9}" destId="{1E12B68D-B63D-4AA0-8203-8608E15478ED}" srcOrd="0" destOrd="0" presId="urn:microsoft.com/office/officeart/2005/8/layout/list1"/>
    <dgm:cxn modelId="{45B0E249-54A9-41DF-A47E-98856BF32ED6}" type="presParOf" srcId="{1E12B68D-B63D-4AA0-8203-8608E15478ED}" destId="{17064F31-103E-4738-9589-6F8D1EB1E110}" srcOrd="0" destOrd="0" presId="urn:microsoft.com/office/officeart/2005/8/layout/list1"/>
    <dgm:cxn modelId="{72F9BC96-9190-4A76-90A7-23A9B4005831}" type="presParOf" srcId="{1E12B68D-B63D-4AA0-8203-8608E15478ED}" destId="{64006C6A-C82D-4499-A28F-1F62EA8B0EA0}" srcOrd="1" destOrd="0" presId="urn:microsoft.com/office/officeart/2005/8/layout/list1"/>
    <dgm:cxn modelId="{3F457568-A8CF-49B0-84C8-5309B796C1C8}" type="presParOf" srcId="{ECC9F597-3C87-4806-9666-2FD07A9BA0F9}" destId="{8A2612C5-F816-4BA4-977A-475CEECB3108}" srcOrd="1" destOrd="0" presId="urn:microsoft.com/office/officeart/2005/8/layout/list1"/>
    <dgm:cxn modelId="{58CFB30C-9D99-4C97-BA6A-6E27E0C58B94}" type="presParOf" srcId="{ECC9F597-3C87-4806-9666-2FD07A9BA0F9}" destId="{C04F9D64-B47B-457F-97D6-F08D489A07EC}" srcOrd="2" destOrd="0" presId="urn:microsoft.com/office/officeart/2005/8/layout/list1"/>
    <dgm:cxn modelId="{55DBACC6-4812-4ACE-978A-53D73C1594DD}" type="presParOf" srcId="{ECC9F597-3C87-4806-9666-2FD07A9BA0F9}" destId="{D457AA87-65B4-4D3A-8364-9B15266FD87F}" srcOrd="3" destOrd="0" presId="urn:microsoft.com/office/officeart/2005/8/layout/list1"/>
    <dgm:cxn modelId="{68B6A996-BCB2-4236-9B6A-83C76788C077}" type="presParOf" srcId="{ECC9F597-3C87-4806-9666-2FD07A9BA0F9}" destId="{CF076074-88E2-4DE8-8498-BE4B9453614C}" srcOrd="4" destOrd="0" presId="urn:microsoft.com/office/officeart/2005/8/layout/list1"/>
    <dgm:cxn modelId="{65F08215-AC23-44AF-96D8-EF2FBCF6AD0F}" type="presParOf" srcId="{CF076074-88E2-4DE8-8498-BE4B9453614C}" destId="{130E15D1-3205-45E6-B2EB-9F425C76AAE0}" srcOrd="0" destOrd="0" presId="urn:microsoft.com/office/officeart/2005/8/layout/list1"/>
    <dgm:cxn modelId="{5E12B9C1-DE91-4D1F-8E3A-C2D2B7C0F133}" type="presParOf" srcId="{CF076074-88E2-4DE8-8498-BE4B9453614C}" destId="{8E6143FE-BE53-4DB5-8EB4-6CD8CD1F6BB4}" srcOrd="1" destOrd="0" presId="urn:microsoft.com/office/officeart/2005/8/layout/list1"/>
    <dgm:cxn modelId="{A7A33219-4E5F-444C-B4E5-BDFA61D94F39}" type="presParOf" srcId="{ECC9F597-3C87-4806-9666-2FD07A9BA0F9}" destId="{8C08A825-F145-47F7-9AA2-3E08BEF06B01}" srcOrd="5" destOrd="0" presId="urn:microsoft.com/office/officeart/2005/8/layout/list1"/>
    <dgm:cxn modelId="{14736720-45DC-4B9F-97A1-731B468BFEB1}" type="presParOf" srcId="{ECC9F597-3C87-4806-9666-2FD07A9BA0F9}" destId="{E932990B-21AA-4629-A6DC-8A6E2A4C578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CFD381-7A24-4A65-9BBE-A8B5528A0373}" type="doc">
      <dgm:prSet loTypeId="urn:microsoft.com/office/officeart/2005/8/layout/list1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E2F4EEE2-FCCE-48E4-933E-0B9E6BB8BC08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sz="2400" dirty="0" smtClean="0">
              <a:latin typeface="Bookman Old Style" pitchFamily="18" charset="0"/>
            </a:rPr>
            <a:t>Objectives of the SSCC  </a:t>
          </a:r>
          <a:endParaRPr lang="en-US" sz="2400" dirty="0" smtClean="0">
            <a:latin typeface="Bookman Old Style" pitchFamily="18" charset="0"/>
          </a:endParaRPr>
        </a:p>
      </dgm:t>
    </dgm:pt>
    <dgm:pt modelId="{0D6DED79-B18A-4BDB-82E3-DC4B18FCFE6C}" type="parTrans" cxnId="{71332EC2-A3FD-4237-B6B4-143C299DBDC1}">
      <dgm:prSet/>
      <dgm:spPr/>
      <dgm:t>
        <a:bodyPr/>
        <a:lstStyle/>
        <a:p>
          <a:endParaRPr lang="en-US" sz="2400"/>
        </a:p>
      </dgm:t>
    </dgm:pt>
    <dgm:pt modelId="{69D64944-F284-4B32-863E-82C4D77301E3}" type="sibTrans" cxnId="{71332EC2-A3FD-4237-B6B4-143C299DBDC1}">
      <dgm:prSet/>
      <dgm:spPr/>
      <dgm:t>
        <a:bodyPr/>
        <a:lstStyle/>
        <a:p>
          <a:endParaRPr lang="en-US" sz="2400"/>
        </a:p>
      </dgm:t>
    </dgm:pt>
    <dgm:pt modelId="{D1E40CB4-024F-4A1C-AE8C-D2D35A40FB39}">
      <dgm:prSet phldrT="[Text]" custT="1"/>
      <dgm:spPr/>
      <dgm:t>
        <a:bodyPr/>
        <a:lstStyle/>
        <a:p>
          <a:r>
            <a:rPr lang="en-US" sz="2000" dirty="0" smtClean="0">
              <a:latin typeface="Bookman Old Style" pitchFamily="18" charset="0"/>
            </a:rPr>
            <a:t>Responsible for providing views and advices on topics related to national, regional and international radio spectrum</a:t>
          </a:r>
        </a:p>
      </dgm:t>
    </dgm:pt>
    <dgm:pt modelId="{4942345D-9D44-466A-9577-081FE1761BA6}" type="parTrans" cxnId="{14E1420F-B133-4E3E-942A-61EA7131327D}">
      <dgm:prSet/>
      <dgm:spPr/>
      <dgm:t>
        <a:bodyPr/>
        <a:lstStyle/>
        <a:p>
          <a:endParaRPr lang="en-US" sz="2400"/>
        </a:p>
      </dgm:t>
    </dgm:pt>
    <dgm:pt modelId="{68318AAA-805B-4B01-A0CF-19E286A5DCCE}" type="sibTrans" cxnId="{14E1420F-B133-4E3E-942A-61EA7131327D}">
      <dgm:prSet/>
      <dgm:spPr/>
      <dgm:t>
        <a:bodyPr/>
        <a:lstStyle/>
        <a:p>
          <a:endParaRPr lang="en-US" sz="2400"/>
        </a:p>
      </dgm:t>
    </dgm:pt>
    <dgm:pt modelId="{E05327AC-4CD5-4E0C-BDFC-55EBCF7CD992}">
      <dgm:prSet phldrT="[Text]" custT="1"/>
      <dgm:spPr/>
      <dgm:t>
        <a:bodyPr/>
        <a:lstStyle/>
        <a:p>
          <a:r>
            <a:rPr lang="en-US" sz="2000" dirty="0" smtClean="0">
              <a:latin typeface="Bookman Old Style" pitchFamily="18" charset="0"/>
            </a:rPr>
            <a:t>Has members from the TRA, security agencies, Civil Aviation Affairs, Sea Ports and Information Affairs Authority.</a:t>
          </a:r>
        </a:p>
      </dgm:t>
    </dgm:pt>
    <dgm:pt modelId="{9E4D863A-515F-4C09-A529-E92EDEFD4470}" type="parTrans" cxnId="{5A11D8C0-E485-4FF5-AA5D-20FC8EBB6ECD}">
      <dgm:prSet/>
      <dgm:spPr/>
      <dgm:t>
        <a:bodyPr/>
        <a:lstStyle/>
        <a:p>
          <a:endParaRPr lang="en-US"/>
        </a:p>
      </dgm:t>
    </dgm:pt>
    <dgm:pt modelId="{D30B8031-2944-4248-8EA9-A48AF5A34D7C}" type="sibTrans" cxnId="{5A11D8C0-E485-4FF5-AA5D-20FC8EBB6ECD}">
      <dgm:prSet/>
      <dgm:spPr/>
      <dgm:t>
        <a:bodyPr/>
        <a:lstStyle/>
        <a:p>
          <a:endParaRPr lang="en-US"/>
        </a:p>
      </dgm:t>
    </dgm:pt>
    <dgm:pt modelId="{ECC9F597-3C87-4806-9666-2FD07A9BA0F9}" type="pres">
      <dgm:prSet presAssocID="{C0CFD381-7A24-4A65-9BBE-A8B5528A03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12B68D-B63D-4AA0-8203-8608E15478ED}" type="pres">
      <dgm:prSet presAssocID="{E2F4EEE2-FCCE-48E4-933E-0B9E6BB8BC08}" presName="parentLin" presStyleCnt="0"/>
      <dgm:spPr/>
    </dgm:pt>
    <dgm:pt modelId="{17064F31-103E-4738-9589-6F8D1EB1E110}" type="pres">
      <dgm:prSet presAssocID="{E2F4EEE2-FCCE-48E4-933E-0B9E6BB8BC08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64006C6A-C82D-4499-A28F-1F62EA8B0EA0}" type="pres">
      <dgm:prSet presAssocID="{E2F4EEE2-FCCE-48E4-933E-0B9E6BB8BC08}" presName="parentText" presStyleLbl="node1" presStyleIdx="0" presStyleCnt="1" custScaleX="119611" custScaleY="4003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2612C5-F816-4BA4-977A-475CEECB3108}" type="pres">
      <dgm:prSet presAssocID="{E2F4EEE2-FCCE-48E4-933E-0B9E6BB8BC08}" presName="negativeSpace" presStyleCnt="0"/>
      <dgm:spPr/>
    </dgm:pt>
    <dgm:pt modelId="{C04F9D64-B47B-457F-97D6-F08D489A07EC}" type="pres">
      <dgm:prSet presAssocID="{E2F4EEE2-FCCE-48E4-933E-0B9E6BB8BC08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D800BD6-9A97-44B2-90AE-0679009AC516}" type="presOf" srcId="{E2F4EEE2-FCCE-48E4-933E-0B9E6BB8BC08}" destId="{64006C6A-C82D-4499-A28F-1F62EA8B0EA0}" srcOrd="1" destOrd="0" presId="urn:microsoft.com/office/officeart/2005/8/layout/list1"/>
    <dgm:cxn modelId="{8782B3FF-FCAE-4365-BEB0-307DA36E3E6D}" type="presOf" srcId="{D1E40CB4-024F-4A1C-AE8C-D2D35A40FB39}" destId="{C04F9D64-B47B-457F-97D6-F08D489A07EC}" srcOrd="0" destOrd="0" presId="urn:microsoft.com/office/officeart/2005/8/layout/list1"/>
    <dgm:cxn modelId="{5A11D8C0-E485-4FF5-AA5D-20FC8EBB6ECD}" srcId="{E2F4EEE2-FCCE-48E4-933E-0B9E6BB8BC08}" destId="{E05327AC-4CD5-4E0C-BDFC-55EBCF7CD992}" srcOrd="1" destOrd="0" parTransId="{9E4D863A-515F-4C09-A529-E92EDEFD4470}" sibTransId="{D30B8031-2944-4248-8EA9-A48AF5A34D7C}"/>
    <dgm:cxn modelId="{98474A55-4A35-4A9E-9351-0105E217AB15}" type="presOf" srcId="{E2F4EEE2-FCCE-48E4-933E-0B9E6BB8BC08}" destId="{17064F31-103E-4738-9589-6F8D1EB1E110}" srcOrd="0" destOrd="0" presId="urn:microsoft.com/office/officeart/2005/8/layout/list1"/>
    <dgm:cxn modelId="{350F872A-9AFD-494F-ADF4-97BCBF66B0A5}" type="presOf" srcId="{E05327AC-4CD5-4E0C-BDFC-55EBCF7CD992}" destId="{C04F9D64-B47B-457F-97D6-F08D489A07EC}" srcOrd="0" destOrd="1" presId="urn:microsoft.com/office/officeart/2005/8/layout/list1"/>
    <dgm:cxn modelId="{71332EC2-A3FD-4237-B6B4-143C299DBDC1}" srcId="{C0CFD381-7A24-4A65-9BBE-A8B5528A0373}" destId="{E2F4EEE2-FCCE-48E4-933E-0B9E6BB8BC08}" srcOrd="0" destOrd="0" parTransId="{0D6DED79-B18A-4BDB-82E3-DC4B18FCFE6C}" sibTransId="{69D64944-F284-4B32-863E-82C4D77301E3}"/>
    <dgm:cxn modelId="{1669C727-0FB1-4762-80C5-1E825B4FB1DD}" type="presOf" srcId="{C0CFD381-7A24-4A65-9BBE-A8B5528A0373}" destId="{ECC9F597-3C87-4806-9666-2FD07A9BA0F9}" srcOrd="0" destOrd="0" presId="urn:microsoft.com/office/officeart/2005/8/layout/list1"/>
    <dgm:cxn modelId="{14E1420F-B133-4E3E-942A-61EA7131327D}" srcId="{E2F4EEE2-FCCE-48E4-933E-0B9E6BB8BC08}" destId="{D1E40CB4-024F-4A1C-AE8C-D2D35A40FB39}" srcOrd="0" destOrd="0" parTransId="{4942345D-9D44-466A-9577-081FE1761BA6}" sibTransId="{68318AAA-805B-4B01-A0CF-19E286A5DCCE}"/>
    <dgm:cxn modelId="{93A4DB08-C6DE-422C-8775-6A004FC128ED}" type="presParOf" srcId="{ECC9F597-3C87-4806-9666-2FD07A9BA0F9}" destId="{1E12B68D-B63D-4AA0-8203-8608E15478ED}" srcOrd="0" destOrd="0" presId="urn:microsoft.com/office/officeart/2005/8/layout/list1"/>
    <dgm:cxn modelId="{8EEA5DF1-276B-4FBE-AAA9-410B047D3127}" type="presParOf" srcId="{1E12B68D-B63D-4AA0-8203-8608E15478ED}" destId="{17064F31-103E-4738-9589-6F8D1EB1E110}" srcOrd="0" destOrd="0" presId="urn:microsoft.com/office/officeart/2005/8/layout/list1"/>
    <dgm:cxn modelId="{7B726A9A-1FEA-4138-A804-C4B962AD0F13}" type="presParOf" srcId="{1E12B68D-B63D-4AA0-8203-8608E15478ED}" destId="{64006C6A-C82D-4499-A28F-1F62EA8B0EA0}" srcOrd="1" destOrd="0" presId="urn:microsoft.com/office/officeart/2005/8/layout/list1"/>
    <dgm:cxn modelId="{1248C945-77A4-465C-BA5C-F9E36314BAA7}" type="presParOf" srcId="{ECC9F597-3C87-4806-9666-2FD07A9BA0F9}" destId="{8A2612C5-F816-4BA4-977A-475CEECB3108}" srcOrd="1" destOrd="0" presId="urn:microsoft.com/office/officeart/2005/8/layout/list1"/>
    <dgm:cxn modelId="{1961F82D-2676-4677-A728-11DEF76C5569}" type="presParOf" srcId="{ECC9F597-3C87-4806-9666-2FD07A9BA0F9}" destId="{C04F9D64-B47B-457F-97D6-F08D489A07E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CFD381-7A24-4A65-9BBE-A8B5528A0373}" type="doc">
      <dgm:prSet loTypeId="urn:microsoft.com/office/officeart/2005/8/layout/list1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E2F4EEE2-FCCE-48E4-933E-0B9E6BB8BC08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sz="2400" dirty="0" smtClean="0">
              <a:latin typeface="Bookman Old Style" pitchFamily="18" charset="0"/>
            </a:rPr>
            <a:t>Work on LTE  </a:t>
          </a:r>
          <a:endParaRPr lang="en-US" sz="2400" dirty="0" smtClean="0">
            <a:latin typeface="Bookman Old Style" pitchFamily="18" charset="0"/>
          </a:endParaRPr>
        </a:p>
      </dgm:t>
    </dgm:pt>
    <dgm:pt modelId="{0D6DED79-B18A-4BDB-82E3-DC4B18FCFE6C}" type="parTrans" cxnId="{71332EC2-A3FD-4237-B6B4-143C299DBDC1}">
      <dgm:prSet/>
      <dgm:spPr/>
      <dgm:t>
        <a:bodyPr/>
        <a:lstStyle/>
        <a:p>
          <a:endParaRPr lang="en-US" sz="2400"/>
        </a:p>
      </dgm:t>
    </dgm:pt>
    <dgm:pt modelId="{69D64944-F284-4B32-863E-82C4D77301E3}" type="sibTrans" cxnId="{71332EC2-A3FD-4237-B6B4-143C299DBDC1}">
      <dgm:prSet/>
      <dgm:spPr/>
      <dgm:t>
        <a:bodyPr/>
        <a:lstStyle/>
        <a:p>
          <a:endParaRPr lang="en-US" sz="2400"/>
        </a:p>
      </dgm:t>
    </dgm:pt>
    <dgm:pt modelId="{D1E40CB4-024F-4A1C-AE8C-D2D35A40FB39}">
      <dgm:prSet phldrT="[Text]" custT="1"/>
      <dgm:spPr/>
      <dgm:t>
        <a:bodyPr/>
        <a:lstStyle/>
        <a:p>
          <a:r>
            <a:rPr lang="en-US" sz="1800" dirty="0" smtClean="0">
              <a:latin typeface="Bookman Old Style" pitchFamily="18" charset="0"/>
            </a:rPr>
            <a:t>Creation of LTE Working Group under the SSCC, chaired by TRA Bahrain</a:t>
          </a:r>
        </a:p>
      </dgm:t>
    </dgm:pt>
    <dgm:pt modelId="{4942345D-9D44-466A-9577-081FE1761BA6}" type="parTrans" cxnId="{14E1420F-B133-4E3E-942A-61EA7131327D}">
      <dgm:prSet/>
      <dgm:spPr/>
      <dgm:t>
        <a:bodyPr/>
        <a:lstStyle/>
        <a:p>
          <a:endParaRPr lang="en-US" sz="2400"/>
        </a:p>
      </dgm:t>
    </dgm:pt>
    <dgm:pt modelId="{68318AAA-805B-4B01-A0CF-19E286A5DCCE}" type="sibTrans" cxnId="{14E1420F-B133-4E3E-942A-61EA7131327D}">
      <dgm:prSet/>
      <dgm:spPr/>
      <dgm:t>
        <a:bodyPr/>
        <a:lstStyle/>
        <a:p>
          <a:endParaRPr lang="en-US" sz="2400"/>
        </a:p>
      </dgm:t>
    </dgm:pt>
    <dgm:pt modelId="{E05327AC-4CD5-4E0C-BDFC-55EBCF7CD992}">
      <dgm:prSet phldrT="[Text]" custT="1"/>
      <dgm:spPr/>
      <dgm:t>
        <a:bodyPr/>
        <a:lstStyle/>
        <a:p>
          <a:r>
            <a:rPr lang="en-US" sz="1800" dirty="0" smtClean="0">
              <a:latin typeface="Bookman Old Style" pitchFamily="18" charset="0"/>
            </a:rPr>
            <a:t>Review LTE requirements</a:t>
          </a:r>
        </a:p>
      </dgm:t>
    </dgm:pt>
    <dgm:pt modelId="{9E4D863A-515F-4C09-A529-E92EDEFD4470}" type="parTrans" cxnId="{5A11D8C0-E485-4FF5-AA5D-20FC8EBB6ECD}">
      <dgm:prSet/>
      <dgm:spPr/>
      <dgm:t>
        <a:bodyPr/>
        <a:lstStyle/>
        <a:p>
          <a:endParaRPr lang="en-US"/>
        </a:p>
      </dgm:t>
    </dgm:pt>
    <dgm:pt modelId="{D30B8031-2944-4248-8EA9-A48AF5A34D7C}" type="sibTrans" cxnId="{5A11D8C0-E485-4FF5-AA5D-20FC8EBB6ECD}">
      <dgm:prSet/>
      <dgm:spPr/>
      <dgm:t>
        <a:bodyPr/>
        <a:lstStyle/>
        <a:p>
          <a:endParaRPr lang="en-US"/>
        </a:p>
      </dgm:t>
    </dgm:pt>
    <dgm:pt modelId="{7C1F9B67-345C-4F9A-A490-4BB2EAE7E21F}">
      <dgm:prSet phldrT="[Text]" custT="1"/>
      <dgm:spPr/>
      <dgm:t>
        <a:bodyPr/>
        <a:lstStyle/>
        <a:p>
          <a:r>
            <a:rPr lang="en-US" sz="1800" dirty="0" smtClean="0">
              <a:latin typeface="Bookman Old Style" pitchFamily="18" charset="0"/>
            </a:rPr>
            <a:t>Review possible alternatives as well as the optimum means and time scale for migration</a:t>
          </a:r>
        </a:p>
      </dgm:t>
    </dgm:pt>
    <dgm:pt modelId="{B5435118-2688-42CF-869A-4197DAFCB45B}" type="parTrans" cxnId="{B72FDEBF-A85A-4C6E-811D-000482C79FCB}">
      <dgm:prSet/>
      <dgm:spPr/>
      <dgm:t>
        <a:bodyPr/>
        <a:lstStyle/>
        <a:p>
          <a:endParaRPr lang="en-US"/>
        </a:p>
      </dgm:t>
    </dgm:pt>
    <dgm:pt modelId="{2998F52F-F0B8-4085-AF57-BF6B09462BFB}" type="sibTrans" cxnId="{B72FDEBF-A85A-4C6E-811D-000482C79FCB}">
      <dgm:prSet/>
      <dgm:spPr/>
      <dgm:t>
        <a:bodyPr/>
        <a:lstStyle/>
        <a:p>
          <a:endParaRPr lang="en-US"/>
        </a:p>
      </dgm:t>
    </dgm:pt>
    <dgm:pt modelId="{E8DDF240-E99D-41D8-81DD-BA21B395A6EB}">
      <dgm:prSet phldrT="[Text]" custT="1"/>
      <dgm:spPr/>
      <dgm:t>
        <a:bodyPr/>
        <a:lstStyle/>
        <a:p>
          <a:r>
            <a:rPr lang="en-US" sz="1800" dirty="0" smtClean="0">
              <a:latin typeface="Bookman Old Style" pitchFamily="18" charset="0"/>
            </a:rPr>
            <a:t>Determine the spectrum availability</a:t>
          </a:r>
        </a:p>
      </dgm:t>
    </dgm:pt>
    <dgm:pt modelId="{4A492817-F014-4A0F-8C15-5CE798137BC2}" type="parTrans" cxnId="{1905D0B4-45C1-4546-AA28-72BF80DCA71C}">
      <dgm:prSet/>
      <dgm:spPr/>
      <dgm:t>
        <a:bodyPr/>
        <a:lstStyle/>
        <a:p>
          <a:endParaRPr lang="en-US"/>
        </a:p>
      </dgm:t>
    </dgm:pt>
    <dgm:pt modelId="{FFD54A6F-8128-4A1F-A201-678838343E7A}" type="sibTrans" cxnId="{1905D0B4-45C1-4546-AA28-72BF80DCA71C}">
      <dgm:prSet/>
      <dgm:spPr/>
      <dgm:t>
        <a:bodyPr/>
        <a:lstStyle/>
        <a:p>
          <a:endParaRPr lang="en-US"/>
        </a:p>
      </dgm:t>
    </dgm:pt>
    <dgm:pt modelId="{F5B7FD65-73A3-41F6-939A-42FC8E4640DB}">
      <dgm:prSet phldrT="[Text]" custT="1"/>
      <dgm:spPr/>
      <dgm:t>
        <a:bodyPr/>
        <a:lstStyle/>
        <a:p>
          <a:r>
            <a:rPr lang="en-US" sz="1800" dirty="0" smtClean="0">
              <a:latin typeface="Bookman Old Style" pitchFamily="18" charset="0"/>
            </a:rPr>
            <a:t>Review existing systems operating in the ‘preferred’ international LTE bands </a:t>
          </a:r>
        </a:p>
      </dgm:t>
    </dgm:pt>
    <dgm:pt modelId="{00257AFD-8D94-4712-A83F-083E136E4556}" type="parTrans" cxnId="{8B9E1750-3A92-4012-9C98-04080F181FEE}">
      <dgm:prSet/>
      <dgm:spPr/>
      <dgm:t>
        <a:bodyPr/>
        <a:lstStyle/>
        <a:p>
          <a:endParaRPr lang="en-US"/>
        </a:p>
      </dgm:t>
    </dgm:pt>
    <dgm:pt modelId="{9A3D39A2-51E9-4789-A7BE-927B3940C30B}" type="sibTrans" cxnId="{8B9E1750-3A92-4012-9C98-04080F181FEE}">
      <dgm:prSet/>
      <dgm:spPr/>
      <dgm:t>
        <a:bodyPr/>
        <a:lstStyle/>
        <a:p>
          <a:endParaRPr lang="en-US"/>
        </a:p>
      </dgm:t>
    </dgm:pt>
    <dgm:pt modelId="{AC81005D-36FD-4771-A98E-F73FE427462C}">
      <dgm:prSet phldrT="[Text]" custT="1"/>
      <dgm:spPr/>
      <dgm:t>
        <a:bodyPr/>
        <a:lstStyle/>
        <a:p>
          <a:r>
            <a:rPr lang="en-US" sz="1800" dirty="0" smtClean="0">
              <a:latin typeface="Bookman Old Style" pitchFamily="18" charset="0"/>
            </a:rPr>
            <a:t>Consider the development of LTE-Advanced systems </a:t>
          </a:r>
        </a:p>
      </dgm:t>
    </dgm:pt>
    <dgm:pt modelId="{761A218F-98D5-4570-8910-88562A3C248A}" type="parTrans" cxnId="{0D7E146E-CB72-4B0C-9EDE-7B74D183C2E9}">
      <dgm:prSet/>
      <dgm:spPr/>
      <dgm:t>
        <a:bodyPr/>
        <a:lstStyle/>
        <a:p>
          <a:endParaRPr lang="en-US"/>
        </a:p>
      </dgm:t>
    </dgm:pt>
    <dgm:pt modelId="{E17B64D1-4D68-42AC-A6E1-46C451AD190C}" type="sibTrans" cxnId="{0D7E146E-CB72-4B0C-9EDE-7B74D183C2E9}">
      <dgm:prSet/>
      <dgm:spPr/>
      <dgm:t>
        <a:bodyPr/>
        <a:lstStyle/>
        <a:p>
          <a:endParaRPr lang="en-US"/>
        </a:p>
      </dgm:t>
    </dgm:pt>
    <dgm:pt modelId="{ECC9F597-3C87-4806-9666-2FD07A9BA0F9}" type="pres">
      <dgm:prSet presAssocID="{C0CFD381-7A24-4A65-9BBE-A8B5528A03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12B68D-B63D-4AA0-8203-8608E15478ED}" type="pres">
      <dgm:prSet presAssocID="{E2F4EEE2-FCCE-48E4-933E-0B9E6BB8BC08}" presName="parentLin" presStyleCnt="0"/>
      <dgm:spPr/>
    </dgm:pt>
    <dgm:pt modelId="{17064F31-103E-4738-9589-6F8D1EB1E110}" type="pres">
      <dgm:prSet presAssocID="{E2F4EEE2-FCCE-48E4-933E-0B9E6BB8BC08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64006C6A-C82D-4499-A28F-1F62EA8B0EA0}" type="pres">
      <dgm:prSet presAssocID="{E2F4EEE2-FCCE-48E4-933E-0B9E6BB8BC08}" presName="parentText" presStyleLbl="node1" presStyleIdx="0" presStyleCnt="1" custScaleX="119611" custScaleY="4003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2612C5-F816-4BA4-977A-475CEECB3108}" type="pres">
      <dgm:prSet presAssocID="{E2F4EEE2-FCCE-48E4-933E-0B9E6BB8BC08}" presName="negativeSpace" presStyleCnt="0"/>
      <dgm:spPr/>
    </dgm:pt>
    <dgm:pt modelId="{C04F9D64-B47B-457F-97D6-F08D489A07EC}" type="pres">
      <dgm:prSet presAssocID="{E2F4EEE2-FCCE-48E4-933E-0B9E6BB8BC08}" presName="childText" presStyleLbl="conFgAcc1" presStyleIdx="0" presStyleCnt="1" custLinFactNeighborX="-1875" custLinFactNeighborY="-32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332EC2-A3FD-4237-B6B4-143C299DBDC1}" srcId="{C0CFD381-7A24-4A65-9BBE-A8B5528A0373}" destId="{E2F4EEE2-FCCE-48E4-933E-0B9E6BB8BC08}" srcOrd="0" destOrd="0" parTransId="{0D6DED79-B18A-4BDB-82E3-DC4B18FCFE6C}" sibTransId="{69D64944-F284-4B32-863E-82C4D77301E3}"/>
    <dgm:cxn modelId="{D610D6BE-B4A7-4E33-9213-2BF78A7C3072}" type="presOf" srcId="{E2F4EEE2-FCCE-48E4-933E-0B9E6BB8BC08}" destId="{17064F31-103E-4738-9589-6F8D1EB1E110}" srcOrd="0" destOrd="0" presId="urn:microsoft.com/office/officeart/2005/8/layout/list1"/>
    <dgm:cxn modelId="{5A11D8C0-E485-4FF5-AA5D-20FC8EBB6ECD}" srcId="{E2F4EEE2-FCCE-48E4-933E-0B9E6BB8BC08}" destId="{E05327AC-4CD5-4E0C-BDFC-55EBCF7CD992}" srcOrd="1" destOrd="0" parTransId="{9E4D863A-515F-4C09-A529-E92EDEFD4470}" sibTransId="{D30B8031-2944-4248-8EA9-A48AF5A34D7C}"/>
    <dgm:cxn modelId="{17679379-86CF-4625-94BC-359875F48065}" type="presOf" srcId="{F5B7FD65-73A3-41F6-939A-42FC8E4640DB}" destId="{C04F9D64-B47B-457F-97D6-F08D489A07EC}" srcOrd="0" destOrd="3" presId="urn:microsoft.com/office/officeart/2005/8/layout/list1"/>
    <dgm:cxn modelId="{A2F927B0-27E6-4AEE-A552-5090A01D4388}" type="presOf" srcId="{E8DDF240-E99D-41D8-81DD-BA21B395A6EB}" destId="{C04F9D64-B47B-457F-97D6-F08D489A07EC}" srcOrd="0" destOrd="2" presId="urn:microsoft.com/office/officeart/2005/8/layout/list1"/>
    <dgm:cxn modelId="{1905D0B4-45C1-4546-AA28-72BF80DCA71C}" srcId="{E2F4EEE2-FCCE-48E4-933E-0B9E6BB8BC08}" destId="{E8DDF240-E99D-41D8-81DD-BA21B395A6EB}" srcOrd="2" destOrd="0" parTransId="{4A492817-F014-4A0F-8C15-5CE798137BC2}" sibTransId="{FFD54A6F-8128-4A1F-A201-678838343E7A}"/>
    <dgm:cxn modelId="{32FE231D-692E-4009-8E4D-F1C21FF7AA37}" type="presOf" srcId="{7C1F9B67-345C-4F9A-A490-4BB2EAE7E21F}" destId="{C04F9D64-B47B-457F-97D6-F08D489A07EC}" srcOrd="0" destOrd="4" presId="urn:microsoft.com/office/officeart/2005/8/layout/list1"/>
    <dgm:cxn modelId="{B72FDEBF-A85A-4C6E-811D-000482C79FCB}" srcId="{E2F4EEE2-FCCE-48E4-933E-0B9E6BB8BC08}" destId="{7C1F9B67-345C-4F9A-A490-4BB2EAE7E21F}" srcOrd="4" destOrd="0" parTransId="{B5435118-2688-42CF-869A-4197DAFCB45B}" sibTransId="{2998F52F-F0B8-4085-AF57-BF6B09462BFB}"/>
    <dgm:cxn modelId="{917FA231-CFD5-48DF-BAE0-312DD5BCBDF0}" type="presOf" srcId="{C0CFD381-7A24-4A65-9BBE-A8B5528A0373}" destId="{ECC9F597-3C87-4806-9666-2FD07A9BA0F9}" srcOrd="0" destOrd="0" presId="urn:microsoft.com/office/officeart/2005/8/layout/list1"/>
    <dgm:cxn modelId="{14E1420F-B133-4E3E-942A-61EA7131327D}" srcId="{E2F4EEE2-FCCE-48E4-933E-0B9E6BB8BC08}" destId="{D1E40CB4-024F-4A1C-AE8C-D2D35A40FB39}" srcOrd="0" destOrd="0" parTransId="{4942345D-9D44-466A-9577-081FE1761BA6}" sibTransId="{68318AAA-805B-4B01-A0CF-19E286A5DCCE}"/>
    <dgm:cxn modelId="{DB40EADE-920D-4DEB-B5EB-05E7E3CBE2F7}" type="presOf" srcId="{E05327AC-4CD5-4E0C-BDFC-55EBCF7CD992}" destId="{C04F9D64-B47B-457F-97D6-F08D489A07EC}" srcOrd="0" destOrd="1" presId="urn:microsoft.com/office/officeart/2005/8/layout/list1"/>
    <dgm:cxn modelId="{B88A6676-15C4-4E8F-8493-215719369027}" type="presOf" srcId="{AC81005D-36FD-4771-A98E-F73FE427462C}" destId="{C04F9D64-B47B-457F-97D6-F08D489A07EC}" srcOrd="0" destOrd="5" presId="urn:microsoft.com/office/officeart/2005/8/layout/list1"/>
    <dgm:cxn modelId="{8B9E1750-3A92-4012-9C98-04080F181FEE}" srcId="{E2F4EEE2-FCCE-48E4-933E-0B9E6BB8BC08}" destId="{F5B7FD65-73A3-41F6-939A-42FC8E4640DB}" srcOrd="3" destOrd="0" parTransId="{00257AFD-8D94-4712-A83F-083E136E4556}" sibTransId="{9A3D39A2-51E9-4789-A7BE-927B3940C30B}"/>
    <dgm:cxn modelId="{904A4B36-8B7E-47C7-A40C-31988699B062}" type="presOf" srcId="{E2F4EEE2-FCCE-48E4-933E-0B9E6BB8BC08}" destId="{64006C6A-C82D-4499-A28F-1F62EA8B0EA0}" srcOrd="1" destOrd="0" presId="urn:microsoft.com/office/officeart/2005/8/layout/list1"/>
    <dgm:cxn modelId="{0D7E146E-CB72-4B0C-9EDE-7B74D183C2E9}" srcId="{E2F4EEE2-FCCE-48E4-933E-0B9E6BB8BC08}" destId="{AC81005D-36FD-4771-A98E-F73FE427462C}" srcOrd="5" destOrd="0" parTransId="{761A218F-98D5-4570-8910-88562A3C248A}" sibTransId="{E17B64D1-4D68-42AC-A6E1-46C451AD190C}"/>
    <dgm:cxn modelId="{729543BD-16A0-4CDB-A11C-20FE13638FCA}" type="presOf" srcId="{D1E40CB4-024F-4A1C-AE8C-D2D35A40FB39}" destId="{C04F9D64-B47B-457F-97D6-F08D489A07EC}" srcOrd="0" destOrd="0" presId="urn:microsoft.com/office/officeart/2005/8/layout/list1"/>
    <dgm:cxn modelId="{A4E082F8-96D8-49F9-A765-75CCB772442F}" type="presParOf" srcId="{ECC9F597-3C87-4806-9666-2FD07A9BA0F9}" destId="{1E12B68D-B63D-4AA0-8203-8608E15478ED}" srcOrd="0" destOrd="0" presId="urn:microsoft.com/office/officeart/2005/8/layout/list1"/>
    <dgm:cxn modelId="{65A04BBE-E98C-4317-B165-23EDDA9C1A33}" type="presParOf" srcId="{1E12B68D-B63D-4AA0-8203-8608E15478ED}" destId="{17064F31-103E-4738-9589-6F8D1EB1E110}" srcOrd="0" destOrd="0" presId="urn:microsoft.com/office/officeart/2005/8/layout/list1"/>
    <dgm:cxn modelId="{2C809BF7-56C5-4A9A-A26B-C279A2025B21}" type="presParOf" srcId="{1E12B68D-B63D-4AA0-8203-8608E15478ED}" destId="{64006C6A-C82D-4499-A28F-1F62EA8B0EA0}" srcOrd="1" destOrd="0" presId="urn:microsoft.com/office/officeart/2005/8/layout/list1"/>
    <dgm:cxn modelId="{EFCC9E80-4096-4570-AF75-A40439F0CC8C}" type="presParOf" srcId="{ECC9F597-3C87-4806-9666-2FD07A9BA0F9}" destId="{8A2612C5-F816-4BA4-977A-475CEECB3108}" srcOrd="1" destOrd="0" presId="urn:microsoft.com/office/officeart/2005/8/layout/list1"/>
    <dgm:cxn modelId="{61638FA7-E68E-4DE8-926E-A6E6FC010DEC}" type="presParOf" srcId="{ECC9F597-3C87-4806-9666-2FD07A9BA0F9}" destId="{C04F9D64-B47B-457F-97D6-F08D489A07E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A04427-8689-4D02-8CD9-F9DFD070085A}">
      <dsp:nvSpPr>
        <dsp:cNvPr id="0" name=""/>
        <dsp:cNvSpPr/>
      </dsp:nvSpPr>
      <dsp:spPr>
        <a:xfrm>
          <a:off x="3967311" y="1772318"/>
          <a:ext cx="1361777" cy="13617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National </a:t>
          </a:r>
          <a:r>
            <a:rPr lang="en-US" sz="1300" kern="1200" smtClean="0"/>
            <a:t>Spectrum and Allocation Policy</a:t>
          </a:r>
          <a:endParaRPr lang="en-US" sz="1300" kern="1200" dirty="0"/>
        </a:p>
      </dsp:txBody>
      <dsp:txXfrm>
        <a:off x="4166739" y="1971746"/>
        <a:ext cx="962921" cy="962921"/>
      </dsp:txXfrm>
    </dsp:sp>
    <dsp:sp modelId="{7CE86E9A-D68E-40D0-B5E0-C79B274BB35F}">
      <dsp:nvSpPr>
        <dsp:cNvPr id="0" name=""/>
        <dsp:cNvSpPr/>
      </dsp:nvSpPr>
      <dsp:spPr>
        <a:xfrm rot="16200000">
          <a:off x="4503970" y="1276849"/>
          <a:ext cx="288458" cy="4630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4547239" y="1412719"/>
        <a:ext cx="201921" cy="277802"/>
      </dsp:txXfrm>
    </dsp:sp>
    <dsp:sp modelId="{539ED660-3988-4076-A034-BC37DC25CF2C}">
      <dsp:nvSpPr>
        <dsp:cNvPr id="0" name=""/>
        <dsp:cNvSpPr/>
      </dsp:nvSpPr>
      <dsp:spPr>
        <a:xfrm>
          <a:off x="4035400" y="2457"/>
          <a:ext cx="1225599" cy="122559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rgbClr val="FFFFFF"/>
              </a:solidFill>
            </a:rPr>
            <a:t>International Cooperation</a:t>
          </a:r>
          <a:endParaRPr lang="en-GB" sz="900" b="1" kern="1200" dirty="0">
            <a:solidFill>
              <a:srgbClr val="FFFFFF"/>
            </a:solidFill>
          </a:endParaRPr>
        </a:p>
      </dsp:txBody>
      <dsp:txXfrm>
        <a:off x="4214885" y="181942"/>
        <a:ext cx="866629" cy="866629"/>
      </dsp:txXfrm>
    </dsp:sp>
    <dsp:sp modelId="{738FC25D-AB62-4568-988E-C84955F19446}">
      <dsp:nvSpPr>
        <dsp:cNvPr id="0" name=""/>
        <dsp:cNvSpPr/>
      </dsp:nvSpPr>
      <dsp:spPr>
        <a:xfrm rot="19285714">
          <a:off x="5242688" y="1632597"/>
          <a:ext cx="288458" cy="4630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5252128" y="1752175"/>
        <a:ext cx="201921" cy="277802"/>
      </dsp:txXfrm>
    </dsp:sp>
    <dsp:sp modelId="{91D2BAD5-CD7F-4CCD-A8EF-F6543DE5B7A5}">
      <dsp:nvSpPr>
        <dsp:cNvPr id="0" name=""/>
        <dsp:cNvSpPr/>
      </dsp:nvSpPr>
      <dsp:spPr>
        <a:xfrm>
          <a:off x="5472367" y="694464"/>
          <a:ext cx="1225599" cy="1225599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rgbClr val="FFFFFF"/>
              </a:solidFill>
            </a:rPr>
            <a:t>Spectrum Charges and Fees</a:t>
          </a:r>
          <a:endParaRPr lang="en-GB" sz="900" b="1" kern="1200" dirty="0">
            <a:solidFill>
              <a:srgbClr val="FFFFFF"/>
            </a:solidFill>
          </a:endParaRPr>
        </a:p>
      </dsp:txBody>
      <dsp:txXfrm>
        <a:off x="5651852" y="873949"/>
        <a:ext cx="866629" cy="866629"/>
      </dsp:txXfrm>
    </dsp:sp>
    <dsp:sp modelId="{1EB981F5-3D37-418C-8A09-3F42992D85E3}">
      <dsp:nvSpPr>
        <dsp:cNvPr id="0" name=""/>
        <dsp:cNvSpPr/>
      </dsp:nvSpPr>
      <dsp:spPr>
        <a:xfrm rot="771429">
          <a:off x="5425136" y="2431955"/>
          <a:ext cx="288458" cy="4630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5426221" y="2514928"/>
        <a:ext cx="201921" cy="277802"/>
      </dsp:txXfrm>
    </dsp:sp>
    <dsp:sp modelId="{D46791E7-9D68-4FFA-BA6B-D14C94CB4C0D}">
      <dsp:nvSpPr>
        <dsp:cNvPr id="0" name=""/>
        <dsp:cNvSpPr/>
      </dsp:nvSpPr>
      <dsp:spPr>
        <a:xfrm>
          <a:off x="5827269" y="2249389"/>
          <a:ext cx="1225599" cy="122559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rgbClr val="FFFFFF"/>
              </a:solidFill>
            </a:rPr>
            <a:t>Monitoring, Enforcement and Control</a:t>
          </a:r>
          <a:endParaRPr lang="en-GB" sz="900" b="1" kern="1200" dirty="0">
            <a:solidFill>
              <a:srgbClr val="FFFFFF"/>
            </a:solidFill>
          </a:endParaRPr>
        </a:p>
      </dsp:txBody>
      <dsp:txXfrm>
        <a:off x="6006754" y="2428874"/>
        <a:ext cx="866629" cy="866629"/>
      </dsp:txXfrm>
    </dsp:sp>
    <dsp:sp modelId="{E2D5A20D-AE6A-4A12-ADF1-9C76F2312105}">
      <dsp:nvSpPr>
        <dsp:cNvPr id="0" name=""/>
        <dsp:cNvSpPr/>
      </dsp:nvSpPr>
      <dsp:spPr>
        <a:xfrm rot="3857143">
          <a:off x="4913928" y="3072990"/>
          <a:ext cx="288458" cy="4630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4938423" y="3126607"/>
        <a:ext cx="201921" cy="277802"/>
      </dsp:txXfrm>
    </dsp:sp>
    <dsp:sp modelId="{969F8FA5-4CEA-4351-AB66-5A0959EEB1E8}">
      <dsp:nvSpPr>
        <dsp:cNvPr id="0" name=""/>
        <dsp:cNvSpPr/>
      </dsp:nvSpPr>
      <dsp:spPr>
        <a:xfrm>
          <a:off x="4832856" y="3496343"/>
          <a:ext cx="1225599" cy="122559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/>
            <a:t>Radio communications Licensing</a:t>
          </a:r>
          <a:endParaRPr lang="en-GB" sz="900" b="1" kern="1200" dirty="0"/>
        </a:p>
      </dsp:txBody>
      <dsp:txXfrm>
        <a:off x="5012341" y="3675828"/>
        <a:ext cx="866629" cy="866629"/>
      </dsp:txXfrm>
    </dsp:sp>
    <dsp:sp modelId="{9AAEC8BF-8609-4910-B76B-1E0F61B202CC}">
      <dsp:nvSpPr>
        <dsp:cNvPr id="0" name=""/>
        <dsp:cNvSpPr/>
      </dsp:nvSpPr>
      <dsp:spPr>
        <a:xfrm rot="6942857">
          <a:off x="4094013" y="3072990"/>
          <a:ext cx="288458" cy="4630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4156055" y="3126607"/>
        <a:ext cx="201921" cy="277802"/>
      </dsp:txXfrm>
    </dsp:sp>
    <dsp:sp modelId="{E368B4B1-34B9-495C-B9FE-852133E5DADD}">
      <dsp:nvSpPr>
        <dsp:cNvPr id="0" name=""/>
        <dsp:cNvSpPr/>
      </dsp:nvSpPr>
      <dsp:spPr>
        <a:xfrm>
          <a:off x="3237943" y="3496343"/>
          <a:ext cx="1225599" cy="122559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/>
            <a:t>Frequency Assignment</a:t>
          </a:r>
          <a:endParaRPr lang="en-GB" sz="900" b="1" kern="1200" dirty="0"/>
        </a:p>
      </dsp:txBody>
      <dsp:txXfrm>
        <a:off x="3417428" y="3675828"/>
        <a:ext cx="866629" cy="866629"/>
      </dsp:txXfrm>
    </dsp:sp>
    <dsp:sp modelId="{7E064826-0046-4DED-9534-31BE08D84A69}">
      <dsp:nvSpPr>
        <dsp:cNvPr id="0" name=""/>
        <dsp:cNvSpPr/>
      </dsp:nvSpPr>
      <dsp:spPr>
        <a:xfrm rot="10028571">
          <a:off x="3568693" y="2358578"/>
          <a:ext cx="288458" cy="4630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3654145" y="2441551"/>
        <a:ext cx="201921" cy="277802"/>
      </dsp:txXfrm>
    </dsp:sp>
    <dsp:sp modelId="{5E66FD65-B39A-460D-9355-1E83B2720829}">
      <dsp:nvSpPr>
        <dsp:cNvPr id="0" name=""/>
        <dsp:cNvSpPr/>
      </dsp:nvSpPr>
      <dsp:spPr>
        <a:xfrm>
          <a:off x="2243531" y="2249389"/>
          <a:ext cx="1225599" cy="122559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/>
            <a:t>Spectrum Engineering</a:t>
          </a:r>
          <a:endParaRPr lang="en-GB" sz="900" b="1" kern="1200" dirty="0"/>
        </a:p>
      </dsp:txBody>
      <dsp:txXfrm>
        <a:off x="2423016" y="2428874"/>
        <a:ext cx="866629" cy="866629"/>
      </dsp:txXfrm>
    </dsp:sp>
    <dsp:sp modelId="{601A827E-C241-4739-B987-A066A7672410}">
      <dsp:nvSpPr>
        <dsp:cNvPr id="0" name=""/>
        <dsp:cNvSpPr/>
      </dsp:nvSpPr>
      <dsp:spPr>
        <a:xfrm rot="13114286">
          <a:off x="3765252" y="1632597"/>
          <a:ext cx="288458" cy="4630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3842349" y="1752175"/>
        <a:ext cx="201921" cy="277802"/>
      </dsp:txXfrm>
    </dsp:sp>
    <dsp:sp modelId="{59E006FA-0C7D-44AB-A868-9A879481F84D}">
      <dsp:nvSpPr>
        <dsp:cNvPr id="0" name=""/>
        <dsp:cNvSpPr/>
      </dsp:nvSpPr>
      <dsp:spPr>
        <a:xfrm>
          <a:off x="2598432" y="694464"/>
          <a:ext cx="1225599" cy="1225599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/>
            <a:t>Planning and Allocation</a:t>
          </a:r>
          <a:endParaRPr lang="en-GB" sz="900" b="1" kern="1200" dirty="0"/>
        </a:p>
      </dsp:txBody>
      <dsp:txXfrm>
        <a:off x="2777917" y="873949"/>
        <a:ext cx="866629" cy="8666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4F9D64-B47B-457F-97D6-F08D489A07EC}">
      <dsp:nvSpPr>
        <dsp:cNvPr id="0" name=""/>
        <dsp:cNvSpPr/>
      </dsp:nvSpPr>
      <dsp:spPr>
        <a:xfrm>
          <a:off x="0" y="249999"/>
          <a:ext cx="6096000" cy="186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333248" rIns="473117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Bookman Old Style" pitchFamily="18" charset="0"/>
            </a:rPr>
            <a:t>Creation of Spectrum Strategy and Coordination Committee (</a:t>
          </a:r>
          <a:r>
            <a:rPr lang="en-US" sz="2000" kern="1200" smtClean="0">
              <a:latin typeface="Bookman Old Style" pitchFamily="18" charset="0"/>
            </a:rPr>
            <a:t>SSCC)</a:t>
          </a:r>
          <a:endParaRPr lang="en-US" sz="2000" kern="1200" dirty="0" smtClean="0">
            <a:latin typeface="Bookman Old Style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Bookman Old Style" pitchFamily="18" charset="0"/>
            </a:rPr>
            <a:t>An updated National Frequency Plan for the Kingdom of Bahrain in May 2009</a:t>
          </a:r>
        </a:p>
      </dsp:txBody>
      <dsp:txXfrm>
        <a:off x="0" y="249999"/>
        <a:ext cx="6096000" cy="1864800"/>
      </dsp:txXfrm>
    </dsp:sp>
    <dsp:sp modelId="{64006C6A-C82D-4499-A28F-1F62EA8B0EA0}">
      <dsp:nvSpPr>
        <dsp:cNvPr id="0" name=""/>
        <dsp:cNvSpPr/>
      </dsp:nvSpPr>
      <dsp:spPr>
        <a:xfrm>
          <a:off x="304800" y="13839"/>
          <a:ext cx="4267200" cy="472320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latin typeface="Bookman Old Style" pitchFamily="18" charset="0"/>
            </a:rPr>
            <a:t>Planning and Allocation</a:t>
          </a:r>
          <a:endParaRPr lang="en-US" sz="2400" kern="1200" dirty="0" smtClean="0">
            <a:latin typeface="Bookman Old Style" pitchFamily="18" charset="0"/>
          </a:endParaRPr>
        </a:p>
      </dsp:txBody>
      <dsp:txXfrm>
        <a:off x="327857" y="36896"/>
        <a:ext cx="4221086" cy="426206"/>
      </dsp:txXfrm>
    </dsp:sp>
    <dsp:sp modelId="{E932990B-21AA-4629-A6DC-8A6E2A4C5786}">
      <dsp:nvSpPr>
        <dsp:cNvPr id="0" name=""/>
        <dsp:cNvSpPr/>
      </dsp:nvSpPr>
      <dsp:spPr>
        <a:xfrm>
          <a:off x="0" y="2437359"/>
          <a:ext cx="6096000" cy="161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333248" rIns="473117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Bookman Old Style" pitchFamily="18" charset="0"/>
            </a:rPr>
            <a:t>Creation of International Panning Group under the SSCC (i.e. WRC)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Bookman Old Style" pitchFamily="18" charset="0"/>
            </a:rPr>
            <a:t>Initial positions of the Kingdom of Bahrain on WRC-12 agenda items</a:t>
          </a:r>
        </a:p>
      </dsp:txBody>
      <dsp:txXfrm>
        <a:off x="0" y="2437359"/>
        <a:ext cx="6096000" cy="1612800"/>
      </dsp:txXfrm>
    </dsp:sp>
    <dsp:sp modelId="{8E6143FE-BE53-4DB5-8EB4-6CD8CD1F6BB4}">
      <dsp:nvSpPr>
        <dsp:cNvPr id="0" name=""/>
        <dsp:cNvSpPr/>
      </dsp:nvSpPr>
      <dsp:spPr>
        <a:xfrm>
          <a:off x="304800" y="2201199"/>
          <a:ext cx="4267200" cy="472320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Bookman Old Style" pitchFamily="18" charset="0"/>
            </a:rPr>
            <a:t>International Cooperation</a:t>
          </a:r>
        </a:p>
      </dsp:txBody>
      <dsp:txXfrm>
        <a:off x="327857" y="2224256"/>
        <a:ext cx="4221086" cy="4262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4F9D64-B47B-457F-97D6-F08D489A07EC}">
      <dsp:nvSpPr>
        <dsp:cNvPr id="0" name=""/>
        <dsp:cNvSpPr/>
      </dsp:nvSpPr>
      <dsp:spPr>
        <a:xfrm>
          <a:off x="0" y="23537"/>
          <a:ext cx="6096000" cy="3331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978916" rIns="473117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Bookman Old Style" pitchFamily="18" charset="0"/>
            </a:rPr>
            <a:t>Responsible for providing views and advices on topics related to national, regional and international radio spectrum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Bookman Old Style" pitchFamily="18" charset="0"/>
            </a:rPr>
            <a:t>Has members from the TRA, security agencies, Civil Aviation Affairs, Sea Ports and Information Affairs Authority.</a:t>
          </a:r>
        </a:p>
      </dsp:txBody>
      <dsp:txXfrm>
        <a:off x="0" y="23537"/>
        <a:ext cx="6096000" cy="3331125"/>
      </dsp:txXfrm>
    </dsp:sp>
    <dsp:sp modelId="{64006C6A-C82D-4499-A28F-1F62EA8B0EA0}">
      <dsp:nvSpPr>
        <dsp:cNvPr id="0" name=""/>
        <dsp:cNvSpPr/>
      </dsp:nvSpPr>
      <dsp:spPr>
        <a:xfrm>
          <a:off x="304800" y="161837"/>
          <a:ext cx="5104040" cy="555419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latin typeface="Bookman Old Style" pitchFamily="18" charset="0"/>
            </a:rPr>
            <a:t>Objectives of the SSCC  </a:t>
          </a:r>
          <a:endParaRPr lang="en-US" sz="2400" kern="1200" dirty="0" smtClean="0">
            <a:latin typeface="Bookman Old Style" pitchFamily="18" charset="0"/>
          </a:endParaRPr>
        </a:p>
      </dsp:txBody>
      <dsp:txXfrm>
        <a:off x="331913" y="188950"/>
        <a:ext cx="5049814" cy="5011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4F9D64-B47B-457F-97D6-F08D489A07EC}">
      <dsp:nvSpPr>
        <dsp:cNvPr id="0" name=""/>
        <dsp:cNvSpPr/>
      </dsp:nvSpPr>
      <dsp:spPr>
        <a:xfrm>
          <a:off x="0" y="54064"/>
          <a:ext cx="6096000" cy="4402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1353820" rIns="47311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Bookman Old Style" pitchFamily="18" charset="0"/>
            </a:rPr>
            <a:t>Creation of LTE Working Group under the SSCC, chaired by TRA Bahrain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Bookman Old Style" pitchFamily="18" charset="0"/>
            </a:rPr>
            <a:t>Review LTE requirements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Bookman Old Style" pitchFamily="18" charset="0"/>
            </a:rPr>
            <a:t>Determine the spectrum availability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Bookman Old Style" pitchFamily="18" charset="0"/>
            </a:rPr>
            <a:t>Review existing systems operating in the ‘preferred’ international LTE bands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Bookman Old Style" pitchFamily="18" charset="0"/>
            </a:rPr>
            <a:t>Review possible alternatives as well as the optimum means and time scale for migration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Bookman Old Style" pitchFamily="18" charset="0"/>
            </a:rPr>
            <a:t>Consider the development of LTE-Advanced systems </a:t>
          </a:r>
        </a:p>
      </dsp:txBody>
      <dsp:txXfrm>
        <a:off x="0" y="54064"/>
        <a:ext cx="6096000" cy="4402125"/>
      </dsp:txXfrm>
    </dsp:sp>
    <dsp:sp modelId="{64006C6A-C82D-4499-A28F-1F62EA8B0EA0}">
      <dsp:nvSpPr>
        <dsp:cNvPr id="0" name=""/>
        <dsp:cNvSpPr/>
      </dsp:nvSpPr>
      <dsp:spPr>
        <a:xfrm>
          <a:off x="304800" y="276203"/>
          <a:ext cx="5104040" cy="768134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latin typeface="Bookman Old Style" pitchFamily="18" charset="0"/>
            </a:rPr>
            <a:t>Work on LTE  </a:t>
          </a:r>
          <a:endParaRPr lang="en-US" sz="2400" kern="1200" dirty="0" smtClean="0">
            <a:latin typeface="Bookman Old Style" pitchFamily="18" charset="0"/>
          </a:endParaRPr>
        </a:p>
      </dsp:txBody>
      <dsp:txXfrm>
        <a:off x="342297" y="313700"/>
        <a:ext cx="5029046" cy="693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29507-DC3C-460D-9825-5B3EBA2DF1A9}" type="datetimeFigureOut">
              <a:rPr lang="en-US" smtClean="0"/>
              <a:t>11/26/2011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06618-CC4D-444A-957A-C352FD4C8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41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FF634FF-6A7F-4670-BBA5-0EBA4763211B}" type="datetimeFigureOut">
              <a:rPr lang="en-US" smtClean="0"/>
              <a:pPr/>
              <a:t>11/26/2011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21EF2BA-E676-43E7-9ECE-6EF5006E85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10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2688" y="696913"/>
            <a:ext cx="4649787" cy="3486150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ar-BH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E225E9-5AA3-4FE0-B1DA-7C649FD9B8A4}" type="slidenum">
              <a:rPr lang="ar-SA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2688" y="696913"/>
            <a:ext cx="4649787" cy="34861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ar-BH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27B8FD-7EED-4781-8624-40E80CF4F06F}" type="slidenum">
              <a:rPr lang="ar-SA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696913"/>
            <a:ext cx="4649787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B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8F9675-E8A3-4D09-88C0-3E766109D823}" type="slidenum">
              <a:rPr lang="ar-SA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B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8F9675-E8A3-4D09-88C0-3E766109D823}" type="slidenum">
              <a:rPr lang="ar-SA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B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8F9675-E8A3-4D09-88C0-3E766109D823}" type="slidenum">
              <a:rPr lang="ar-SA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B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8F9675-E8A3-4D09-88C0-3E766109D823}" type="slidenum">
              <a:rPr lang="ar-SA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B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8F9675-E8A3-4D09-88C0-3E766109D823}" type="slidenum">
              <a:rPr lang="ar-SA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2688" y="696913"/>
            <a:ext cx="4649787" cy="3486150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ar-BH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D726B2-F51D-4F89-92F8-D802C32A1912}" type="slidenum">
              <a:rPr lang="ar-SA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2688" y="696913"/>
            <a:ext cx="4649787" cy="3486150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ar-BH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E225E9-5AA3-4FE0-B1DA-7C649FD9B8A4}" type="slidenum">
              <a:rPr lang="ar-SA" smtClean="0"/>
              <a:pPr/>
              <a:t>12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688124" y="4022726"/>
            <a:ext cx="2921977" cy="1846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90000" tIns="43200" rIns="90000" bIns="43200" anchor="ctr"/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endParaRPr kumimoji="0" lang="en-GB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140677" cy="6858000"/>
          </a:xfrm>
          <a:prstGeom prst="rect">
            <a:avLst/>
          </a:prstGeom>
          <a:solidFill>
            <a:srgbClr val="93B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140677" y="0"/>
            <a:ext cx="70338" cy="6858000"/>
          </a:xfrm>
          <a:prstGeom prst="rect">
            <a:avLst/>
          </a:prstGeom>
          <a:solidFill>
            <a:srgbClr val="C607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8938846" y="0"/>
            <a:ext cx="70338" cy="6858000"/>
          </a:xfrm>
          <a:prstGeom prst="rect">
            <a:avLst/>
          </a:prstGeom>
          <a:solidFill>
            <a:srgbClr val="C607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9009185" y="0"/>
            <a:ext cx="140677" cy="6858000"/>
          </a:xfrm>
          <a:prstGeom prst="rect">
            <a:avLst/>
          </a:prstGeom>
          <a:solidFill>
            <a:srgbClr val="93B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4731" y="1292226"/>
            <a:ext cx="3040674" cy="416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4701" y="333830"/>
            <a:ext cx="509119" cy="595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4701" y="333830"/>
            <a:ext cx="509119" cy="595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4701" y="333830"/>
            <a:ext cx="509119" cy="595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4701" y="333830"/>
            <a:ext cx="509119" cy="595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4701" y="333830"/>
            <a:ext cx="509119" cy="595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4701" y="333830"/>
            <a:ext cx="509119" cy="595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688124" y="4022726"/>
            <a:ext cx="2921977" cy="1846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90000" tIns="43200" rIns="90000" bIns="43200" anchor="ctr"/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endParaRPr kumimoji="0" lang="en-GB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140677" cy="6858000"/>
          </a:xfrm>
          <a:prstGeom prst="rect">
            <a:avLst/>
          </a:prstGeom>
          <a:solidFill>
            <a:srgbClr val="93B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140677" y="0"/>
            <a:ext cx="70338" cy="6858000"/>
          </a:xfrm>
          <a:prstGeom prst="rect">
            <a:avLst/>
          </a:prstGeom>
          <a:solidFill>
            <a:srgbClr val="C607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8938846" y="0"/>
            <a:ext cx="70338" cy="6858000"/>
          </a:xfrm>
          <a:prstGeom prst="rect">
            <a:avLst/>
          </a:prstGeom>
          <a:solidFill>
            <a:srgbClr val="C607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9009185" y="0"/>
            <a:ext cx="140677" cy="6858000"/>
          </a:xfrm>
          <a:prstGeom prst="rect">
            <a:avLst/>
          </a:prstGeom>
          <a:solidFill>
            <a:srgbClr val="93B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4731" y="1292226"/>
            <a:ext cx="3040674" cy="416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4701" y="333830"/>
            <a:ext cx="509119" cy="595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  <p:sldLayoutId id="2147483664" r:id="rId15"/>
    <p:sldLayoutId id="2147483673" r:id="rId16"/>
    <p:sldLayoutId id="2147483675" r:id="rId17"/>
    <p:sldLayoutId id="2147483676" r:id="rId18"/>
    <p:sldLayoutId id="2147483677" r:id="rId19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2704B-E580-45A5-925E-74AF4D6B2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tayeb@tra.org.bh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622160" y="1434647"/>
            <a:ext cx="7697666" cy="366713"/>
          </a:xfrm>
          <a:prstGeom prst="rect">
            <a:avLst/>
          </a:prstGeom>
          <a:ln/>
        </p:spPr>
        <p:txBody>
          <a:bodyPr/>
          <a:lstStyle/>
          <a:p>
            <a:pPr lvl="0" eaLnBrk="0" hangingPunct="0">
              <a:spcBef>
                <a:spcPct val="5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400" b="1" dirty="0" smtClean="0">
                <a:solidFill>
                  <a:srgbClr val="000000"/>
                </a:solidFill>
                <a:latin typeface="+mn-lt"/>
                <a:ea typeface="+mj-ea"/>
              </a:rPr>
              <a:t>Next Steps:  TRA issued a 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ea typeface="+mj-ea"/>
              </a:rPr>
              <a:t>major spectrum management consultation document in December 2009</a:t>
            </a:r>
            <a:endParaRPr lang="en-GB" sz="2400" b="1" dirty="0">
              <a:solidFill>
                <a:srgbClr val="000000"/>
              </a:solidFill>
              <a:latin typeface="+mn-lt"/>
              <a:ea typeface="+mj-ea"/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622161" y="3682547"/>
            <a:ext cx="1767254" cy="258532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Current and future requirements</a:t>
            </a:r>
            <a:endParaRPr lang="en-GB" sz="1200" dirty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Spectrum management</a:t>
            </a:r>
          </a:p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Spectrum rights and licensing</a:t>
            </a:r>
          </a:p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Migration</a:t>
            </a:r>
          </a:p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Financial compensations</a:t>
            </a:r>
          </a:p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Examples:</a:t>
            </a:r>
          </a:p>
          <a:p>
            <a:pPr marL="685800" lvl="1" indent="-228600"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Digital dividend </a:t>
            </a:r>
          </a:p>
          <a:p>
            <a:pPr marL="685800" lvl="1" indent="-228600"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790 – 862 MHz</a:t>
            </a:r>
          </a:p>
          <a:p>
            <a:pPr marL="685800" lvl="1" indent="-228600"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2.3 GHz</a:t>
            </a:r>
          </a:p>
          <a:p>
            <a:pPr marL="685800" lvl="1" indent="-228600"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2.6 GHz</a:t>
            </a:r>
          </a:p>
          <a:p>
            <a:pPr marL="685800" lvl="1" indent="-228600"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200" dirty="0" smtClean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41" name="AutoShape 3"/>
          <p:cNvSpPr>
            <a:spLocks noChangeArrowheads="1"/>
          </p:cNvSpPr>
          <p:nvPr/>
        </p:nvSpPr>
        <p:spPr bwMode="auto">
          <a:xfrm>
            <a:off x="622160" y="2888797"/>
            <a:ext cx="2074985" cy="644525"/>
          </a:xfrm>
          <a:prstGeom prst="homePlate">
            <a:avLst>
              <a:gd name="adj" fmla="val 51556"/>
            </a:avLst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lIns="36000" tIns="36000" rIns="36000" bIns="36000" anchor="ctr" anchorCtr="1"/>
          <a:lstStyle/>
          <a:p>
            <a:pPr algn="ctr">
              <a:lnSpc>
                <a:spcPct val="10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FFFFFF"/>
                </a:solidFill>
              </a:rPr>
              <a:t>Public Consultation</a:t>
            </a:r>
            <a:endParaRPr lang="en-GB" sz="1400" b="1" dirty="0">
              <a:solidFill>
                <a:srgbClr val="FFFFFF"/>
              </a:solidFill>
            </a:endParaRPr>
          </a:p>
        </p:txBody>
      </p:sp>
      <p:sp>
        <p:nvSpPr>
          <p:cNvPr id="42" name="AutoShape 4"/>
          <p:cNvSpPr>
            <a:spLocks noChangeArrowheads="1"/>
          </p:cNvSpPr>
          <p:nvPr/>
        </p:nvSpPr>
        <p:spPr bwMode="auto">
          <a:xfrm>
            <a:off x="2524229" y="2888797"/>
            <a:ext cx="2074985" cy="644525"/>
          </a:xfrm>
          <a:prstGeom prst="chevron">
            <a:avLst>
              <a:gd name="adj" fmla="val 51556"/>
            </a:avLst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lIns="246960" tIns="36000" rIns="36000" bIns="36000" anchor="ctr" anchorCtr="1"/>
          <a:lstStyle/>
          <a:p>
            <a:pPr algn="ctr">
              <a:lnSpc>
                <a:spcPct val="10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FFFFFF"/>
                </a:solidFill>
              </a:rPr>
              <a:t>14 responses received</a:t>
            </a:r>
            <a:endParaRPr lang="en-GB" sz="1400" b="1" dirty="0">
              <a:solidFill>
                <a:srgbClr val="FFFFFF"/>
              </a:solidFill>
            </a:endParaRPr>
          </a:p>
        </p:txBody>
      </p:sp>
      <p:sp>
        <p:nvSpPr>
          <p:cNvPr id="43" name="AutoShape 5"/>
          <p:cNvSpPr>
            <a:spLocks noChangeArrowheads="1"/>
          </p:cNvSpPr>
          <p:nvPr/>
        </p:nvSpPr>
        <p:spPr bwMode="auto">
          <a:xfrm>
            <a:off x="4423368" y="2888797"/>
            <a:ext cx="2074985" cy="644525"/>
          </a:xfrm>
          <a:prstGeom prst="chevron">
            <a:avLst>
              <a:gd name="adj" fmla="val 51556"/>
            </a:avLst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lIns="246960" tIns="36000" rIns="36000" bIns="36000" anchor="ctr" anchorCtr="1"/>
          <a:lstStyle/>
          <a:p>
            <a:pPr algn="ctr">
              <a:lnSpc>
                <a:spcPct val="10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FFFFFF"/>
                </a:solidFill>
              </a:rPr>
              <a:t>Next steps</a:t>
            </a:r>
            <a:endParaRPr lang="en-GB" sz="1400" b="1" dirty="0">
              <a:solidFill>
                <a:srgbClr val="FFFFFF"/>
              </a:solidFill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4423368" y="3682547"/>
            <a:ext cx="1767254" cy="1846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Review </a:t>
            </a:r>
            <a:r>
              <a:rPr lang="en-GB" sz="1200" dirty="0" smtClean="0">
                <a:solidFill>
                  <a:srgbClr val="000000"/>
                </a:solidFill>
              </a:rPr>
              <a:t>the responses</a:t>
            </a:r>
          </a:p>
          <a:p>
            <a:pPr marL="228600" indent="-228600">
              <a:lnSpc>
                <a:spcPct val="100000"/>
              </a:lnSpc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200" dirty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Issue a report on the Reponses</a:t>
            </a:r>
          </a:p>
          <a:p>
            <a:pPr marL="228600" indent="-228600">
              <a:lnSpc>
                <a:spcPct val="100000"/>
              </a:lnSpc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200" dirty="0" smtClean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Draft “SPECTRUM RELEASE PLAN” will be prepared and then discussed at the SSCC level.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2524230" y="3682546"/>
            <a:ext cx="1767254" cy="1846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228600" lvl="1" indent="-228600"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Mobile operators in Bahrain</a:t>
            </a:r>
          </a:p>
          <a:p>
            <a:pPr marL="228600" lvl="1" indent="-228600"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Two international Satellite Operators</a:t>
            </a:r>
          </a:p>
          <a:p>
            <a:pPr marL="228600" lvl="1" indent="-228600"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International Trade Association</a:t>
            </a:r>
          </a:p>
          <a:p>
            <a:pPr marL="228600" lvl="1" indent="-228600"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National Association</a:t>
            </a:r>
          </a:p>
          <a:p>
            <a:pPr marL="228600" lvl="1" indent="-228600"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Manufacturing industry</a:t>
            </a:r>
            <a:endParaRPr lang="en-GB" sz="1200" dirty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200" dirty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46" name="AutoShape 8"/>
          <p:cNvSpPr>
            <a:spLocks noChangeArrowheads="1"/>
          </p:cNvSpPr>
          <p:nvPr/>
        </p:nvSpPr>
        <p:spPr bwMode="auto">
          <a:xfrm>
            <a:off x="6310783" y="2876097"/>
            <a:ext cx="2074985" cy="644525"/>
          </a:xfrm>
          <a:prstGeom prst="chevron">
            <a:avLst>
              <a:gd name="adj" fmla="val 51556"/>
            </a:avLst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lIns="246960" tIns="36000" rIns="36000" bIns="36000" anchor="ctr" anchorCtr="1"/>
          <a:lstStyle/>
          <a:p>
            <a:pPr algn="ctr">
              <a:lnSpc>
                <a:spcPct val="10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FFFFFF"/>
                </a:solidFill>
              </a:rPr>
              <a:t>Expected outcomes</a:t>
            </a:r>
            <a:endParaRPr lang="en-GB" sz="1400" b="1" dirty="0">
              <a:solidFill>
                <a:srgbClr val="FFFFFF"/>
              </a:solidFill>
            </a:endParaRP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6310784" y="3669846"/>
            <a:ext cx="1767254" cy="22159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MIGRATION and  COMPENSATION regimes</a:t>
            </a:r>
          </a:p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200" dirty="0" smtClean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SPECTRUM RELEASE PLAN </a:t>
            </a:r>
          </a:p>
          <a:p>
            <a:pPr marL="685800" lvl="1" indent="-228600"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Frequency bands</a:t>
            </a:r>
          </a:p>
          <a:p>
            <a:pPr marL="685800" lvl="1" indent="-228600"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Timeframe</a:t>
            </a:r>
          </a:p>
          <a:p>
            <a:pPr marL="685800" lvl="1" indent="-228600"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Licensing mechanism</a:t>
            </a:r>
          </a:p>
          <a:p>
            <a:pPr marL="685800" lvl="1" indent="-228600"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200" dirty="0" smtClean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200" dirty="0" smtClean="0">
              <a:solidFill>
                <a:srgbClr val="000000"/>
              </a:solidFill>
            </a:endParaRPr>
          </a:p>
        </p:txBody>
      </p:sp>
      <p:sp>
        <p:nvSpPr>
          <p:cNvPr id="49" name="Text Box 11"/>
          <p:cNvSpPr txBox="1">
            <a:spLocks noChangeArrowheads="1"/>
          </p:cNvSpPr>
          <p:nvPr/>
        </p:nvSpPr>
        <p:spPr bwMode="auto">
          <a:xfrm>
            <a:off x="537418" y="2275795"/>
            <a:ext cx="647198" cy="3693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91440" rIns="90000" bIns="9144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Dec ’09</a:t>
            </a: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2971800" y="2286000"/>
            <a:ext cx="831331" cy="3693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91440" rIns="90000" bIns="9144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Feb ’ 2010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59" name="Oval 58"/>
          <p:cNvSpPr>
            <a:spLocks noChangeArrowheads="1"/>
          </p:cNvSpPr>
          <p:nvPr/>
        </p:nvSpPr>
        <p:spPr bwMode="auto">
          <a:xfrm>
            <a:off x="2333730" y="2691947"/>
            <a:ext cx="379535" cy="411163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  <a:spcBef>
                <a:spcPts val="675"/>
              </a:spcBef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60" name="Oval 59"/>
          <p:cNvSpPr>
            <a:spLocks noChangeArrowheads="1"/>
          </p:cNvSpPr>
          <p:nvPr/>
        </p:nvSpPr>
        <p:spPr bwMode="auto">
          <a:xfrm>
            <a:off x="4256315" y="2695122"/>
            <a:ext cx="379535" cy="411163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  <a:spcBef>
                <a:spcPts val="675"/>
              </a:spcBef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61" name="Oval 60"/>
          <p:cNvSpPr>
            <a:spLocks noChangeArrowheads="1"/>
          </p:cNvSpPr>
          <p:nvPr/>
        </p:nvSpPr>
        <p:spPr bwMode="auto">
          <a:xfrm>
            <a:off x="6167176" y="2685597"/>
            <a:ext cx="379535" cy="411163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  <a:spcBef>
                <a:spcPts val="675"/>
              </a:spcBef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62" name="Oval 61"/>
          <p:cNvSpPr>
            <a:spLocks noChangeArrowheads="1"/>
          </p:cNvSpPr>
          <p:nvPr/>
        </p:nvSpPr>
        <p:spPr bwMode="auto">
          <a:xfrm>
            <a:off x="422869" y="2688772"/>
            <a:ext cx="379535" cy="411163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  <a:spcBef>
                <a:spcPts val="675"/>
              </a:spcBef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FFFFFF"/>
                </a:solidFill>
              </a:rPr>
              <a:t>1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609600" y="1371600"/>
            <a:ext cx="784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6" name="Group 14"/>
          <p:cNvGrpSpPr>
            <a:grpSpLocks/>
          </p:cNvGrpSpPr>
          <p:nvPr/>
        </p:nvGrpSpPr>
        <p:grpSpPr bwMode="auto">
          <a:xfrm>
            <a:off x="4929553" y="496888"/>
            <a:ext cx="1554773" cy="284163"/>
            <a:chOff x="3364" y="313"/>
            <a:chExt cx="1061" cy="179"/>
          </a:xfrm>
        </p:grpSpPr>
        <p:sp>
          <p:nvSpPr>
            <p:cNvPr id="27" name="AutoShape 15"/>
            <p:cNvSpPr>
              <a:spLocks noChangeArrowheads="1"/>
            </p:cNvSpPr>
            <p:nvPr/>
          </p:nvSpPr>
          <p:spPr bwMode="auto">
            <a:xfrm>
              <a:off x="3364" y="313"/>
              <a:ext cx="375" cy="179"/>
            </a:xfrm>
            <a:prstGeom prst="homePlate">
              <a:avLst>
                <a:gd name="adj" fmla="val 30969"/>
              </a:avLst>
            </a:prstGeom>
            <a:noFill/>
            <a:ln w="936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BH"/>
            </a:p>
          </p:txBody>
        </p:sp>
        <p:sp>
          <p:nvSpPr>
            <p:cNvPr id="28" name="AutoShape 16"/>
            <p:cNvSpPr>
              <a:spLocks noChangeArrowheads="1"/>
            </p:cNvSpPr>
            <p:nvPr/>
          </p:nvSpPr>
          <p:spPr bwMode="auto">
            <a:xfrm>
              <a:off x="3707" y="313"/>
              <a:ext cx="375" cy="179"/>
            </a:xfrm>
            <a:prstGeom prst="chevron">
              <a:avLst>
                <a:gd name="adj" fmla="val 30969"/>
              </a:avLst>
            </a:prstGeom>
            <a:noFill/>
            <a:ln w="936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BH"/>
            </a:p>
          </p:txBody>
        </p:sp>
        <p:sp>
          <p:nvSpPr>
            <p:cNvPr id="29" name="AutoShape 17"/>
            <p:cNvSpPr>
              <a:spLocks noChangeArrowheads="1"/>
            </p:cNvSpPr>
            <p:nvPr/>
          </p:nvSpPr>
          <p:spPr bwMode="auto">
            <a:xfrm>
              <a:off x="4050" y="313"/>
              <a:ext cx="375" cy="179"/>
            </a:xfrm>
            <a:prstGeom prst="chevron">
              <a:avLst>
                <a:gd name="adj" fmla="val 30969"/>
              </a:avLst>
            </a:prstGeom>
            <a:solidFill>
              <a:srgbClr val="00B050"/>
            </a:solidFill>
            <a:ln w="936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BH"/>
            </a:p>
          </p:txBody>
        </p:sp>
      </p:grpSp>
      <p:sp>
        <p:nvSpPr>
          <p:cNvPr id="31" name="Oval 19"/>
          <p:cNvSpPr>
            <a:spLocks noChangeArrowheads="1"/>
          </p:cNvSpPr>
          <p:nvPr/>
        </p:nvSpPr>
        <p:spPr bwMode="auto">
          <a:xfrm>
            <a:off x="5832231" y="425451"/>
            <a:ext cx="156797" cy="169863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  <a:spcBef>
                <a:spcPts val="338"/>
              </a:spcBef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900" b="1">
                <a:solidFill>
                  <a:srgbClr val="FFFFFF"/>
                </a:solidFill>
              </a:rPr>
              <a:t>3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524000"/>
            <a:ext cx="6237288" cy="4427537"/>
          </a:xfrm>
          <a:prstGeom prst="rect">
            <a:avLst/>
          </a:prstGeom>
          <a:ln>
            <a:noFill/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i="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i="0" dirty="0" smtClean="0">
                <a:solidFill>
                  <a:schemeClr val="tx1"/>
                </a:solidFill>
                <a:latin typeface="+mn-lt"/>
              </a:rPr>
            </a:br>
            <a:r>
              <a:rPr lang="en-US" sz="3200" i="0" dirty="0" smtClean="0">
                <a:solidFill>
                  <a:schemeClr val="tx1"/>
                </a:solidFill>
                <a:latin typeface="+mn-lt"/>
              </a:rPr>
              <a:t>TRA</a:t>
            </a:r>
            <a:br>
              <a:rPr lang="en-US" sz="3200" i="0" dirty="0" smtClean="0">
                <a:solidFill>
                  <a:schemeClr val="tx1"/>
                </a:solidFill>
                <a:latin typeface="+mn-lt"/>
              </a:rPr>
            </a:br>
            <a:r>
              <a:rPr lang="en-US" sz="3200" i="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3200" i="0" dirty="0" smtClean="0">
                <a:solidFill>
                  <a:schemeClr val="tx1"/>
                </a:solidFill>
                <a:latin typeface="+mn-lt"/>
              </a:rPr>
            </a:br>
            <a:r>
              <a:rPr lang="en-US" sz="3200" i="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3200" i="0" dirty="0" smtClean="0">
                <a:solidFill>
                  <a:schemeClr val="tx1"/>
                </a:solidFill>
                <a:latin typeface="+mn-lt"/>
              </a:rPr>
            </a:br>
            <a:r>
              <a:rPr lang="en-US" sz="3200" i="0" dirty="0" smtClean="0">
                <a:solidFill>
                  <a:schemeClr val="tx1"/>
                </a:solidFill>
                <a:latin typeface="+mn-lt"/>
              </a:rPr>
              <a:t>Office Tel. 17 52 0000</a:t>
            </a:r>
            <a:br>
              <a:rPr lang="en-US" sz="3200" i="0" dirty="0" smtClean="0">
                <a:solidFill>
                  <a:schemeClr val="tx1"/>
                </a:solidFill>
                <a:latin typeface="+mn-lt"/>
              </a:rPr>
            </a:br>
            <a:r>
              <a:rPr lang="en-US" sz="3200" i="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3200" i="0" dirty="0" smtClean="0">
                <a:solidFill>
                  <a:schemeClr val="tx1"/>
                </a:solidFill>
                <a:latin typeface="+mn-lt"/>
              </a:rPr>
            </a:br>
            <a:r>
              <a:rPr lang="en-US" sz="3200" i="0" dirty="0" smtClean="0">
                <a:solidFill>
                  <a:schemeClr val="tx1"/>
                </a:solidFill>
                <a:latin typeface="+mn-lt"/>
              </a:rPr>
              <a:t>Consumer Line 80088888</a:t>
            </a:r>
            <a:br>
              <a:rPr lang="en-US" sz="3200" i="0" dirty="0" smtClean="0">
                <a:solidFill>
                  <a:schemeClr val="tx1"/>
                </a:solidFill>
                <a:latin typeface="+mn-lt"/>
              </a:rPr>
            </a:br>
            <a:r>
              <a:rPr lang="en-US" sz="3200" i="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3200" i="0" dirty="0" smtClean="0">
                <a:solidFill>
                  <a:schemeClr val="tx1"/>
                </a:solidFill>
                <a:latin typeface="+mn-lt"/>
              </a:rPr>
            </a:br>
            <a:r>
              <a:rPr lang="en-US" sz="3200" i="0" dirty="0" smtClean="0">
                <a:solidFill>
                  <a:schemeClr val="tx1"/>
                </a:solidFill>
                <a:latin typeface="+mn-lt"/>
              </a:rPr>
              <a:t>www.tra.org.bh</a:t>
            </a:r>
            <a:br>
              <a:rPr lang="en-US" sz="3200" i="0" dirty="0" smtClean="0">
                <a:solidFill>
                  <a:schemeClr val="tx1"/>
                </a:solidFill>
                <a:latin typeface="+mn-lt"/>
              </a:rPr>
            </a:br>
            <a:r>
              <a:rPr lang="en-US" sz="3200" i="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3200" i="0" dirty="0" smtClean="0">
                <a:solidFill>
                  <a:schemeClr val="tx1"/>
                </a:solidFill>
                <a:latin typeface="+mn-lt"/>
              </a:rPr>
            </a:br>
            <a:r>
              <a:rPr lang="en-US" sz="3200" i="0" dirty="0" smtClean="0">
                <a:solidFill>
                  <a:schemeClr val="tx1"/>
                </a:solidFill>
                <a:latin typeface="+mn-lt"/>
              </a:rPr>
              <a:t>mtayeb@tra.org.bh</a:t>
            </a:r>
            <a:br>
              <a:rPr lang="en-US" sz="3200" i="0" dirty="0" smtClean="0">
                <a:solidFill>
                  <a:schemeClr val="tx1"/>
                </a:solidFill>
                <a:latin typeface="+mn-lt"/>
              </a:rPr>
            </a:br>
            <a:r>
              <a:rPr lang="en-US" sz="3200" i="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3200" i="0" dirty="0" smtClean="0">
                <a:solidFill>
                  <a:srgbClr val="FF0000"/>
                </a:solidFill>
                <a:latin typeface="+mn-lt"/>
              </a:rPr>
            </a:br>
            <a:endParaRPr lang="en-US" sz="3200" i="0" dirty="0" smtClean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0" y="1679575"/>
            <a:ext cx="8655050" cy="19208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3100" i="0" dirty="0" smtClean="0">
                <a:solidFill>
                  <a:srgbClr val="CC0000"/>
                </a:solidFill>
                <a:latin typeface="+mn-lt"/>
              </a:rPr>
              <a:t/>
            </a:r>
            <a:br>
              <a:rPr lang="en-US" sz="3100" i="0" dirty="0" smtClean="0">
                <a:solidFill>
                  <a:srgbClr val="CC0000"/>
                </a:solidFill>
                <a:latin typeface="+mn-lt"/>
              </a:rPr>
            </a:br>
            <a:r>
              <a:rPr lang="en-US" sz="3100" b="1" dirty="0" smtClean="0">
                <a:latin typeface="+mn-lt"/>
              </a:rPr>
              <a:t>Telecommunications Spectrum Policy and Planning</a:t>
            </a:r>
            <a:r>
              <a:rPr lang="en-US" sz="3100" dirty="0">
                <a:solidFill>
                  <a:srgbClr val="CC0000"/>
                </a:solidFill>
                <a:latin typeface="+mn-lt"/>
              </a:rPr>
              <a:t/>
            </a:r>
            <a:br>
              <a:rPr lang="en-US" sz="3100" dirty="0">
                <a:solidFill>
                  <a:srgbClr val="CC0000"/>
                </a:solidFill>
                <a:latin typeface="+mn-lt"/>
              </a:rPr>
            </a:br>
            <a:r>
              <a:rPr lang="en-US" sz="3100" dirty="0">
                <a:solidFill>
                  <a:srgbClr val="CC0000"/>
                </a:solidFill>
                <a:latin typeface="+mn-lt"/>
              </a:rPr>
              <a:t/>
            </a:r>
            <a:br>
              <a:rPr lang="en-US" sz="3100" dirty="0">
                <a:solidFill>
                  <a:srgbClr val="CC0000"/>
                </a:solidFill>
                <a:latin typeface="+mn-lt"/>
              </a:rPr>
            </a:br>
            <a:r>
              <a:rPr lang="en-US" sz="2000" dirty="0">
                <a:latin typeface="+mn-lt"/>
              </a:rPr>
              <a:t>Regional Workshop on  Efficiency of the Frequency Spectrum Use in the Arab Region</a:t>
            </a:r>
            <a:r>
              <a:rPr lang="en-US" sz="2000" dirty="0" smtClean="0">
                <a:latin typeface="+mn-lt"/>
              </a:rPr>
              <a:t/>
            </a:r>
            <a:br>
              <a:rPr lang="en-US" sz="2000" dirty="0" smtClean="0">
                <a:latin typeface="+mn-lt"/>
              </a:rPr>
            </a:br>
            <a:r>
              <a:rPr lang="en-US" sz="2000" dirty="0" smtClean="0">
                <a:latin typeface="+mn-lt"/>
              </a:rPr>
              <a:t>5 </a:t>
            </a:r>
            <a:r>
              <a:rPr lang="en-US" sz="2000" dirty="0" smtClean="0">
                <a:latin typeface="+mn-lt"/>
              </a:rPr>
              <a:t>– </a:t>
            </a:r>
            <a:r>
              <a:rPr lang="en-US" sz="2000" dirty="0" smtClean="0">
                <a:latin typeface="+mn-lt"/>
              </a:rPr>
              <a:t>7 December </a:t>
            </a:r>
            <a:r>
              <a:rPr lang="en-US" sz="2000" dirty="0" smtClean="0">
                <a:latin typeface="+mn-lt"/>
              </a:rPr>
              <a:t>2011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4876800"/>
            <a:ext cx="7467600" cy="17526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GB" sz="2200" dirty="0" smtClean="0">
              <a:ea typeface="+mj-ea"/>
              <a:cs typeface="+mj-cs"/>
            </a:endParaRPr>
          </a:p>
          <a:p>
            <a:pPr algn="ctr">
              <a:buNone/>
            </a:pPr>
            <a:r>
              <a:rPr lang="en-GB" sz="1900" dirty="0">
                <a:ea typeface="+mj-ea"/>
                <a:cs typeface="+mj-cs"/>
              </a:rPr>
              <a:t>Mohamed </a:t>
            </a:r>
            <a:r>
              <a:rPr lang="en-GB" sz="1900" dirty="0" err="1">
                <a:ea typeface="+mj-ea"/>
                <a:cs typeface="+mj-cs"/>
              </a:rPr>
              <a:t>Mahmood</a:t>
            </a:r>
            <a:endParaRPr lang="en-GB" sz="1900" dirty="0">
              <a:ea typeface="+mj-ea"/>
              <a:cs typeface="+mj-cs"/>
            </a:endParaRPr>
          </a:p>
          <a:p>
            <a:pPr algn="ctr">
              <a:buNone/>
            </a:pPr>
            <a:r>
              <a:rPr lang="en-GB" sz="1900" dirty="0">
                <a:ea typeface="+mj-ea"/>
                <a:cs typeface="+mj-cs"/>
              </a:rPr>
              <a:t>Technical &amp; Operations Director</a:t>
            </a:r>
          </a:p>
          <a:p>
            <a:pPr algn="ctr">
              <a:buNone/>
            </a:pPr>
            <a:r>
              <a:rPr lang="en-GB" sz="1900" dirty="0">
                <a:ea typeface="+mj-ea"/>
                <a:cs typeface="+mj-cs"/>
              </a:rPr>
              <a:t>Telecommunications Regulatory Authority (TRA)</a:t>
            </a:r>
          </a:p>
          <a:p>
            <a:pPr algn="ctr">
              <a:buNone/>
            </a:pPr>
            <a:r>
              <a:rPr lang="en-GB" sz="1900" dirty="0">
                <a:ea typeface="+mj-ea"/>
                <a:cs typeface="+mj-cs"/>
                <a:hlinkClick r:id="rId3"/>
              </a:rPr>
              <a:t>mtayeb@tra.org.bh</a:t>
            </a:r>
            <a:endParaRPr lang="en-GB" sz="1900" dirty="0">
              <a:ea typeface="+mj-ea"/>
              <a:cs typeface="+mj-cs"/>
            </a:endParaRPr>
          </a:p>
          <a:p>
            <a:pPr algn="ctr"/>
            <a:endParaRPr lang="en-GB" sz="2200" dirty="0" smtClean="0"/>
          </a:p>
          <a:p>
            <a:pPr algn="ctr"/>
            <a:endParaRPr lang="en-GB" sz="2200" dirty="0" smtClean="0"/>
          </a:p>
          <a:p>
            <a:pPr algn="ctr"/>
            <a:endParaRPr lang="en-US" sz="20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 txBox="1">
            <a:spLocks noChangeArrowheads="1"/>
          </p:cNvSpPr>
          <p:nvPr/>
        </p:nvSpPr>
        <p:spPr>
          <a:xfrm>
            <a:off x="589503" y="1463676"/>
            <a:ext cx="7475973" cy="366713"/>
          </a:xfrm>
          <a:prstGeom prst="rect">
            <a:avLst/>
          </a:prstGeom>
          <a:ln/>
        </p:spPr>
        <p:txBody>
          <a:bodyPr/>
          <a:lstStyle/>
          <a:p>
            <a:pPr marL="0" marR="0" lvl="0" indent="0" defTabSz="449263" eaLnBrk="0" latinLnBrk="0" hangingPunct="0">
              <a:spcBef>
                <a:spcPct val="0"/>
              </a:spcBef>
              <a:buClr>
                <a:srgbClr val="000000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400" b="1" dirty="0" smtClean="0">
                <a:solidFill>
                  <a:srgbClr val="000000"/>
                </a:solidFill>
                <a:latin typeface="+mn-lt"/>
                <a:ea typeface="+mj-ea"/>
              </a:rPr>
              <a:t>Agenda</a:t>
            </a:r>
            <a:endParaRPr lang="en-GB" sz="2400" b="1" dirty="0">
              <a:solidFill>
                <a:srgbClr val="000000"/>
              </a:solidFill>
              <a:latin typeface="+mn-lt"/>
              <a:ea typeface="+mj-ea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616299" y="2357430"/>
            <a:ext cx="7484321" cy="3944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569913">
              <a:lnSpc>
                <a:spcPct val="100000"/>
              </a:lnSpc>
              <a:spcBef>
                <a:spcPts val="675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800" dirty="0" smtClean="0">
                <a:solidFill>
                  <a:srgbClr val="000000"/>
                </a:solidFill>
              </a:rPr>
              <a:t>Telecommunications Spectrum Policy and Planning issued in June 2006</a:t>
            </a:r>
            <a:endParaRPr lang="en-GB" sz="1800" dirty="0">
              <a:solidFill>
                <a:srgbClr val="000000"/>
              </a:solidFill>
            </a:endParaRPr>
          </a:p>
          <a:p>
            <a:pPr marL="569913">
              <a:lnSpc>
                <a:spcPct val="100000"/>
              </a:lnSpc>
              <a:spcBef>
                <a:spcPts val="675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endParaRPr lang="en-GB" sz="1800" dirty="0">
              <a:solidFill>
                <a:srgbClr val="000000"/>
              </a:solidFill>
            </a:endParaRPr>
          </a:p>
          <a:p>
            <a:pPr marL="569913">
              <a:spcBef>
                <a:spcPts val="675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US" dirty="0"/>
              <a:t>National Spectrum Planning and Allocation Policy issued in October 2008</a:t>
            </a:r>
          </a:p>
          <a:p>
            <a:pPr marL="569913">
              <a:lnSpc>
                <a:spcPct val="100000"/>
              </a:lnSpc>
              <a:spcBef>
                <a:spcPts val="675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US" sz="1800" dirty="0" smtClean="0">
                <a:solidFill>
                  <a:srgbClr val="000000"/>
                </a:solidFill>
              </a:rPr>
              <a:t> </a:t>
            </a:r>
            <a:endParaRPr lang="en-GB" sz="1800" dirty="0" smtClean="0">
              <a:solidFill>
                <a:srgbClr val="000000"/>
              </a:solidFill>
            </a:endParaRPr>
          </a:p>
          <a:p>
            <a:pPr marL="569913">
              <a:lnSpc>
                <a:spcPct val="100000"/>
              </a:lnSpc>
              <a:spcBef>
                <a:spcPts val="675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800" dirty="0" smtClean="0">
                <a:solidFill>
                  <a:srgbClr val="000000"/>
                </a:solidFill>
              </a:rPr>
              <a:t>Next </a:t>
            </a:r>
            <a:r>
              <a:rPr lang="en-GB" sz="1800" dirty="0" smtClean="0">
                <a:solidFill>
                  <a:srgbClr val="000000"/>
                </a:solidFill>
              </a:rPr>
              <a:t>steps</a:t>
            </a:r>
            <a:endParaRPr lang="en-GB" sz="1800" dirty="0">
              <a:solidFill>
                <a:srgbClr val="000000"/>
              </a:solidFill>
            </a:endParaRPr>
          </a:p>
          <a:p>
            <a:pPr marL="569913">
              <a:lnSpc>
                <a:spcPct val="100000"/>
              </a:lnSpc>
              <a:spcBef>
                <a:spcPts val="675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endParaRPr lang="en-GB" sz="1800" dirty="0" smtClean="0">
              <a:solidFill>
                <a:srgbClr val="000000"/>
              </a:solidFill>
            </a:endParaRPr>
          </a:p>
          <a:p>
            <a:pPr marL="569913">
              <a:lnSpc>
                <a:spcPct val="100000"/>
              </a:lnSpc>
              <a:spcBef>
                <a:spcPts val="675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569913">
              <a:lnSpc>
                <a:spcPct val="100000"/>
              </a:lnSpc>
              <a:spcBef>
                <a:spcPts val="675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endParaRPr lang="en-GB" sz="1800" dirty="0" smtClean="0">
              <a:solidFill>
                <a:srgbClr val="000000"/>
              </a:solidFill>
            </a:endParaRPr>
          </a:p>
          <a:p>
            <a:pPr marL="569913">
              <a:lnSpc>
                <a:spcPct val="100000"/>
              </a:lnSpc>
              <a:spcBef>
                <a:spcPts val="675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endParaRPr lang="en-GB" sz="1800" dirty="0" smtClean="0">
              <a:solidFill>
                <a:srgbClr val="000000"/>
              </a:solidFill>
            </a:endParaRPr>
          </a:p>
          <a:p>
            <a:pPr marL="569913">
              <a:lnSpc>
                <a:spcPct val="100000"/>
              </a:lnSpc>
              <a:spcBef>
                <a:spcPts val="675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endParaRPr lang="en-GB" sz="1800" dirty="0" smtClean="0">
              <a:solidFill>
                <a:srgbClr val="000000"/>
              </a:solidFill>
            </a:endParaRPr>
          </a:p>
          <a:p>
            <a:pPr marL="569913">
              <a:lnSpc>
                <a:spcPct val="100000"/>
              </a:lnSpc>
              <a:spcBef>
                <a:spcPts val="675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623836" y="2275116"/>
            <a:ext cx="379535" cy="411163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  <a:spcBef>
                <a:spcPts val="675"/>
              </a:spcBef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623836" y="2989491"/>
            <a:ext cx="379535" cy="411163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  <a:spcBef>
                <a:spcPts val="675"/>
              </a:spcBef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4" name="Oval 5"/>
          <p:cNvSpPr>
            <a:spLocks noChangeArrowheads="1"/>
          </p:cNvSpPr>
          <p:nvPr/>
        </p:nvSpPr>
        <p:spPr bwMode="auto">
          <a:xfrm>
            <a:off x="623836" y="3734732"/>
            <a:ext cx="379535" cy="411163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  <a:spcBef>
                <a:spcPts val="675"/>
              </a:spcBef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FFFFFF"/>
                </a:solidFill>
              </a:rPr>
              <a:t>3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609600" y="1371600"/>
            <a:ext cx="784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622160" y="1434647"/>
            <a:ext cx="7697666" cy="366713"/>
          </a:xfrm>
          <a:prstGeom prst="rect">
            <a:avLst/>
          </a:prstGeom>
          <a:ln/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400" b="1" dirty="0" smtClean="0">
                <a:solidFill>
                  <a:srgbClr val="000000"/>
                </a:solidFill>
                <a:latin typeface="+mn-lt"/>
                <a:ea typeface="+mj-ea"/>
              </a:rPr>
              <a:t>We developed the full spectrum policy over 9 months</a:t>
            </a:r>
            <a:endParaRPr lang="en-GB" sz="2400" b="1" dirty="0">
              <a:solidFill>
                <a:srgbClr val="000000"/>
              </a:solidFill>
              <a:latin typeface="+mn-lt"/>
              <a:ea typeface="+mj-ea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22161" y="3682546"/>
            <a:ext cx="1767254" cy="24006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Existing allocation and </a:t>
            </a:r>
            <a:r>
              <a:rPr lang="en-GB" sz="1200" dirty="0" smtClean="0">
                <a:solidFill>
                  <a:srgbClr val="000000"/>
                </a:solidFill>
              </a:rPr>
              <a:t>procedures</a:t>
            </a:r>
          </a:p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200" dirty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Future demand based on new users and </a:t>
            </a:r>
            <a:r>
              <a:rPr lang="en-GB" sz="1200" dirty="0" smtClean="0">
                <a:solidFill>
                  <a:srgbClr val="000000"/>
                </a:solidFill>
              </a:rPr>
              <a:t>technologies</a:t>
            </a:r>
          </a:p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200" dirty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Key issues, constraints and spectrum </a:t>
            </a:r>
            <a:r>
              <a:rPr lang="en-GB" sz="1200" dirty="0" smtClean="0">
                <a:solidFill>
                  <a:srgbClr val="000000"/>
                </a:solidFill>
              </a:rPr>
              <a:t>conflicts</a:t>
            </a:r>
            <a:endParaRPr lang="en-GB" sz="1200" dirty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Best practices in other </a:t>
            </a:r>
            <a:r>
              <a:rPr lang="en-GB" sz="1200" dirty="0" smtClean="0">
                <a:solidFill>
                  <a:srgbClr val="000000"/>
                </a:solidFill>
              </a:rPr>
              <a:t>markets</a:t>
            </a:r>
          </a:p>
          <a:p>
            <a:pPr marL="228600" indent="-228600">
              <a:lnSpc>
                <a:spcPct val="100000"/>
              </a:lnSpc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200" dirty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Policy framework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622160" y="2888797"/>
            <a:ext cx="2074985" cy="644525"/>
          </a:xfrm>
          <a:prstGeom prst="homePlate">
            <a:avLst>
              <a:gd name="adj" fmla="val 51556"/>
            </a:avLst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lIns="36000" tIns="36000" rIns="36000" bIns="36000" anchor="ctr" anchorCtr="1"/>
          <a:lstStyle/>
          <a:p>
            <a:pPr algn="ctr">
              <a:lnSpc>
                <a:spcPct val="10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FFFFFF"/>
                </a:solidFill>
              </a:rPr>
              <a:t>Designing guidelines for spectrum policy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2524229" y="2888797"/>
            <a:ext cx="2074985" cy="644525"/>
          </a:xfrm>
          <a:prstGeom prst="chevron">
            <a:avLst>
              <a:gd name="adj" fmla="val 51556"/>
            </a:avLst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lIns="246960" tIns="36000" rIns="36000" bIns="36000" anchor="ctr" anchorCtr="1"/>
          <a:lstStyle/>
          <a:p>
            <a:pPr algn="ctr">
              <a:lnSpc>
                <a:spcPct val="10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FFFFFF"/>
                </a:solidFill>
              </a:rPr>
              <a:t>Public Consultation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4423368" y="2888797"/>
            <a:ext cx="2074985" cy="644525"/>
          </a:xfrm>
          <a:prstGeom prst="chevron">
            <a:avLst>
              <a:gd name="adj" fmla="val 51556"/>
            </a:avLst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lIns="246960" tIns="36000" rIns="36000" bIns="36000" anchor="ctr" anchorCtr="1"/>
          <a:lstStyle/>
          <a:p>
            <a:pPr algn="ctr">
              <a:lnSpc>
                <a:spcPct val="10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FFFFFF"/>
                </a:solidFill>
              </a:rPr>
              <a:t>Drafting frequency policy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423368" y="3682547"/>
            <a:ext cx="1767254" cy="1846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Review of the responses</a:t>
            </a:r>
          </a:p>
          <a:p>
            <a:pPr marL="228600" indent="-228600">
              <a:lnSpc>
                <a:spcPct val="100000"/>
              </a:lnSpc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200" dirty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Drafting and publication of national spectrum policy plan</a:t>
            </a:r>
          </a:p>
          <a:p>
            <a:pPr marL="454025" lvl="1" indent="-223838">
              <a:lnSpc>
                <a:spcPct val="100000"/>
              </a:lnSpc>
              <a:buFont typeface="Arial" pitchFamily="34" charset="0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included number of licences by band, licensing </a:t>
            </a:r>
            <a:r>
              <a:rPr lang="en-GB" sz="1200" dirty="0" smtClean="0">
                <a:solidFill>
                  <a:srgbClr val="000000"/>
                </a:solidFill>
              </a:rPr>
              <a:t>award </a:t>
            </a:r>
            <a:r>
              <a:rPr lang="en-GB" sz="1200" dirty="0">
                <a:solidFill>
                  <a:srgbClr val="000000"/>
                </a:solidFill>
              </a:rPr>
              <a:t>mechanism, new spectrum pricing etc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524230" y="3682546"/>
            <a:ext cx="1767254" cy="22159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>
                <a:solidFill>
                  <a:srgbClr val="000000"/>
                </a:solidFill>
              </a:rPr>
              <a:t>Consultation document drafting and publication</a:t>
            </a:r>
          </a:p>
          <a:p>
            <a:pPr marL="228600" indent="-228600">
              <a:lnSpc>
                <a:spcPct val="100000"/>
              </a:lnSpc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20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>
                <a:solidFill>
                  <a:srgbClr val="000000"/>
                </a:solidFill>
              </a:rPr>
              <a:t>High success and response rate from a variety of stakeholders from Bahrain and overseas: government, equipment manufacturers, telcos, ISPs etc</a:t>
            </a:r>
          </a:p>
          <a:p>
            <a:pPr marL="228600" indent="-228600">
              <a:lnSpc>
                <a:spcPct val="100000"/>
              </a:lnSpc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6310783" y="2876097"/>
            <a:ext cx="2074985" cy="644525"/>
          </a:xfrm>
          <a:prstGeom prst="chevron">
            <a:avLst>
              <a:gd name="adj" fmla="val 51556"/>
            </a:avLst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lIns="246960" tIns="36000" rIns="36000" bIns="36000" anchor="ctr" anchorCtr="1"/>
          <a:lstStyle/>
          <a:p>
            <a:pPr algn="ctr">
              <a:lnSpc>
                <a:spcPct val="10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FFFFFF"/>
                </a:solidFill>
              </a:rPr>
              <a:t>Execution of policy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310784" y="3669847"/>
            <a:ext cx="1767254" cy="258532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New licences </a:t>
            </a:r>
            <a:r>
              <a:rPr lang="en-GB" sz="1200" dirty="0" smtClean="0">
                <a:solidFill>
                  <a:srgbClr val="000000"/>
                </a:solidFill>
              </a:rPr>
              <a:t>granted:</a:t>
            </a:r>
          </a:p>
          <a:p>
            <a:pPr marL="685800" lvl="1" indent="-228600"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Two licenses in the band 3.4 – 3.6 GHz</a:t>
            </a:r>
          </a:p>
          <a:p>
            <a:pPr marL="685800" lvl="1" indent="-228600"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Mobile licence to STC (VIVA)</a:t>
            </a:r>
            <a:endParaRPr lang="en-GB" sz="1200" dirty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Process for introducing new technologies :</a:t>
            </a:r>
          </a:p>
          <a:p>
            <a:pPr marL="685800" lvl="1" indent="-228600"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One licence in the GSM 1800 Guard band</a:t>
            </a:r>
          </a:p>
          <a:p>
            <a:pPr marL="228600" indent="-228600">
              <a:buFont typeface="Arial" pitchFamily="34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New licensing  regimes (light licensing) – 2.4 GHz and 5 GHz</a:t>
            </a: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597250" y="2388734"/>
            <a:ext cx="7703526" cy="374650"/>
          </a:xfrm>
          <a:prstGeom prst="rightArrow">
            <a:avLst>
              <a:gd name="adj1" fmla="val 50000"/>
              <a:gd name="adj2" fmla="val 82192"/>
            </a:avLst>
          </a:prstGeom>
          <a:gradFill rotWithShape="0">
            <a:gsLst>
              <a:gs pos="0">
                <a:srgbClr val="FF9900"/>
              </a:gs>
              <a:gs pos="100000">
                <a:srgbClr val="FFFFFF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BH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33696" y="2087110"/>
            <a:ext cx="654644" cy="5539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91440" rIns="90000" bIns="9144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Aug ’05</a:t>
            </a:r>
          </a:p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start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860188" y="2074410"/>
            <a:ext cx="954662" cy="5539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91440" rIns="90000" bIns="9144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Nov ’05</a:t>
            </a:r>
          </a:p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consultation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496030" y="2049010"/>
            <a:ext cx="1207477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91440" rIns="90000" bIns="9144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June ’06 publication 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066922" y="2049009"/>
            <a:ext cx="1207477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91440" rIns="90000" bIns="9144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Ongoing </a:t>
            </a:r>
          </a:p>
        </p:txBody>
      </p:sp>
      <p:pic>
        <p:nvPicPr>
          <p:cNvPr id="16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9996" y="5941106"/>
            <a:ext cx="805962" cy="377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59645" y="5835650"/>
            <a:ext cx="542192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61976" y="6257472"/>
            <a:ext cx="556846" cy="265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9" name="Picture 1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90322" y="5996667"/>
            <a:ext cx="414704" cy="274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9337" y="6257472"/>
            <a:ext cx="581758" cy="220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40145" y="6103484"/>
            <a:ext cx="398585" cy="379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422869" y="2688772"/>
            <a:ext cx="379535" cy="411163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  <a:spcBef>
                <a:spcPts val="675"/>
              </a:spcBef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2333730" y="2691947"/>
            <a:ext cx="379535" cy="411163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  <a:spcBef>
                <a:spcPts val="675"/>
              </a:spcBef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4256315" y="2695122"/>
            <a:ext cx="379535" cy="411163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  <a:spcBef>
                <a:spcPts val="675"/>
              </a:spcBef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6167176" y="2685597"/>
            <a:ext cx="379535" cy="411163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  <a:spcBef>
                <a:spcPts val="675"/>
              </a:spcBef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FFFFFF"/>
                </a:solidFill>
              </a:rPr>
              <a:t>4</a:t>
            </a:r>
          </a:p>
        </p:txBody>
      </p:sp>
      <p:grpSp>
        <p:nvGrpSpPr>
          <p:cNvPr id="26" name="Group 23"/>
          <p:cNvGrpSpPr>
            <a:grpSpLocks/>
          </p:cNvGrpSpPr>
          <p:nvPr/>
        </p:nvGrpSpPr>
        <p:grpSpPr bwMode="auto">
          <a:xfrm>
            <a:off x="4929553" y="496888"/>
            <a:ext cx="1554773" cy="284163"/>
            <a:chOff x="3364" y="313"/>
            <a:chExt cx="1061" cy="179"/>
          </a:xfrm>
        </p:grpSpPr>
        <p:sp>
          <p:nvSpPr>
            <p:cNvPr id="27" name="AutoShape 24"/>
            <p:cNvSpPr>
              <a:spLocks noChangeArrowheads="1"/>
            </p:cNvSpPr>
            <p:nvPr/>
          </p:nvSpPr>
          <p:spPr bwMode="auto">
            <a:xfrm>
              <a:off x="3364" y="313"/>
              <a:ext cx="375" cy="179"/>
            </a:xfrm>
            <a:prstGeom prst="homePlate">
              <a:avLst>
                <a:gd name="adj" fmla="val 30969"/>
              </a:avLst>
            </a:prstGeom>
            <a:solidFill>
              <a:srgbClr val="00B050"/>
            </a:solidFill>
            <a:ln w="936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BH"/>
            </a:p>
          </p:txBody>
        </p:sp>
        <p:sp>
          <p:nvSpPr>
            <p:cNvPr id="28" name="AutoShape 25"/>
            <p:cNvSpPr>
              <a:spLocks noChangeArrowheads="1"/>
            </p:cNvSpPr>
            <p:nvPr/>
          </p:nvSpPr>
          <p:spPr bwMode="auto">
            <a:xfrm>
              <a:off x="3707" y="313"/>
              <a:ext cx="375" cy="179"/>
            </a:xfrm>
            <a:prstGeom prst="chevron">
              <a:avLst>
                <a:gd name="adj" fmla="val 30969"/>
              </a:avLst>
            </a:prstGeom>
            <a:noFill/>
            <a:ln w="936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BH"/>
            </a:p>
          </p:txBody>
        </p:sp>
        <p:sp>
          <p:nvSpPr>
            <p:cNvPr id="29" name="AutoShape 26"/>
            <p:cNvSpPr>
              <a:spLocks noChangeArrowheads="1"/>
            </p:cNvSpPr>
            <p:nvPr/>
          </p:nvSpPr>
          <p:spPr bwMode="auto">
            <a:xfrm>
              <a:off x="4050" y="313"/>
              <a:ext cx="375" cy="179"/>
            </a:xfrm>
            <a:prstGeom prst="chevron">
              <a:avLst>
                <a:gd name="adj" fmla="val 30969"/>
              </a:avLst>
            </a:prstGeom>
            <a:noFill/>
            <a:ln w="936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BH"/>
            </a:p>
          </p:txBody>
        </p:sp>
      </p:grpSp>
      <p:sp>
        <p:nvSpPr>
          <p:cNvPr id="31" name="Oval 28"/>
          <p:cNvSpPr>
            <a:spLocks noChangeArrowheads="1"/>
          </p:cNvSpPr>
          <p:nvPr/>
        </p:nvSpPr>
        <p:spPr bwMode="auto">
          <a:xfrm>
            <a:off x="4859216" y="419101"/>
            <a:ext cx="156797" cy="169863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  <a:spcBef>
                <a:spcPts val="338"/>
              </a:spcBef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900" b="1">
                <a:solidFill>
                  <a:srgbClr val="FFFFFF"/>
                </a:solidFill>
              </a:rPr>
              <a:t>1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609600" y="1371600"/>
            <a:ext cx="784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68569" y="1463675"/>
            <a:ext cx="7697666" cy="731838"/>
          </a:xfrm>
          <a:prstGeom prst="rect">
            <a:avLst/>
          </a:prstGeom>
          <a:ln/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400" b="1" dirty="0" smtClean="0">
                <a:solidFill>
                  <a:srgbClr val="000000"/>
                </a:solidFill>
                <a:ea typeface="+mj-ea"/>
              </a:rPr>
              <a:t>Execution </a:t>
            </a:r>
            <a:r>
              <a:rPr lang="en-GB" sz="2400" b="1" dirty="0">
                <a:solidFill>
                  <a:srgbClr val="000000"/>
                </a:solidFill>
                <a:ea typeface="+mj-ea"/>
              </a:rPr>
              <a:t>of </a:t>
            </a:r>
            <a:r>
              <a:rPr lang="en-GB" sz="2400" b="1" dirty="0" smtClean="0">
                <a:solidFill>
                  <a:srgbClr val="000000"/>
                </a:solidFill>
                <a:ea typeface="+mj-ea"/>
              </a:rPr>
              <a:t>the 2006 policy</a:t>
            </a:r>
            <a:endParaRPr lang="en-GB" sz="2400" b="1" dirty="0">
              <a:solidFill>
                <a:srgbClr val="000000"/>
              </a:solidFill>
              <a:ea typeface="+mj-ea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400" b="1" dirty="0" smtClean="0">
                <a:solidFill>
                  <a:srgbClr val="FFFFFF"/>
                </a:solidFill>
              </a:rPr>
              <a:t>Execution </a:t>
            </a:r>
            <a:r>
              <a:rPr lang="en-GB" sz="2400" b="1" dirty="0">
                <a:solidFill>
                  <a:srgbClr val="FFFFFF"/>
                </a:solidFill>
              </a:rPr>
              <a:t>of policy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sz="2400" b="1" dirty="0">
              <a:solidFill>
                <a:srgbClr val="000000"/>
              </a:solidFill>
              <a:latin typeface="+mn-lt"/>
              <a:ea typeface="+mj-ea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26131" y="2938463"/>
            <a:ext cx="964223" cy="1281112"/>
          </a:xfrm>
          <a:prstGeom prst="rect">
            <a:avLst/>
          </a:prstGeom>
          <a:solidFill>
            <a:srgbClr val="FF0000">
              <a:alpha val="39999"/>
            </a:srgbClr>
          </a:solidFill>
          <a:ln w="93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0000" tIns="91440" rIns="90000" bIns="9144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0000"/>
                </a:solidFill>
              </a:rPr>
              <a:t>900, 1800, 2100 MHz</a:t>
            </a:r>
            <a:endParaRPr lang="en-GB" sz="1400" b="1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03935" y="2938463"/>
            <a:ext cx="964223" cy="1301750"/>
          </a:xfrm>
          <a:prstGeom prst="rect">
            <a:avLst/>
          </a:prstGeom>
          <a:solidFill>
            <a:srgbClr val="FF0000">
              <a:alpha val="79999"/>
            </a:srgbClr>
          </a:solidFill>
          <a:ln w="93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0000" tIns="91440" rIns="90000" bIns="9144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0000"/>
                </a:solidFill>
              </a:rPr>
              <a:t>1785 – 1805 MHz</a:t>
            </a:r>
            <a:endParaRPr lang="en-GB" sz="1400" b="1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167197" y="2890838"/>
            <a:ext cx="964223" cy="1301750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0000" tIns="91440" rIns="90000" bIns="9144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0000"/>
                </a:solidFill>
              </a:rPr>
              <a:t>2.4 &amp; 5 GHz</a:t>
            </a:r>
            <a:endParaRPr lang="en-GB" sz="1400" b="1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49166" y="2905125"/>
            <a:ext cx="964223" cy="1314450"/>
          </a:xfrm>
          <a:prstGeom prst="rect">
            <a:avLst/>
          </a:prstGeom>
          <a:solidFill>
            <a:srgbClr val="FFFFFF">
              <a:alpha val="20000"/>
            </a:srgbClr>
          </a:solidFill>
          <a:ln w="93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0000" tIns="91440" rIns="90000" bIns="9144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0000"/>
                </a:solidFill>
              </a:rPr>
              <a:t>3.4 – 3.6 </a:t>
            </a:r>
          </a:p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0000"/>
                </a:solidFill>
              </a:rPr>
              <a:t>GHz</a:t>
            </a:r>
            <a:endParaRPr lang="en-GB" sz="1400" b="1" dirty="0">
              <a:solidFill>
                <a:srgbClr val="000000"/>
              </a:solidFill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854320" y="4327526"/>
            <a:ext cx="523142" cy="2698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BH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043007" y="4346576"/>
            <a:ext cx="523142" cy="2698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BH"/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5320812" y="4375151"/>
            <a:ext cx="523142" cy="2698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BH"/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7384074" y="4314826"/>
            <a:ext cx="523142" cy="2698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BH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622182" y="4670426"/>
            <a:ext cx="1175238" cy="8617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228600" indent="-228600">
              <a:lnSpc>
                <a:spcPct val="100000"/>
              </a:lnSpc>
              <a:buClr>
                <a:srgbClr val="0000CC"/>
              </a:buClr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b="1" dirty="0">
              <a:solidFill>
                <a:srgbClr val="0000CC"/>
              </a:solidFill>
            </a:endParaRPr>
          </a:p>
          <a:p>
            <a:pPr marL="228600" indent="-228600">
              <a:lnSpc>
                <a:spcPct val="100000"/>
              </a:lnSpc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dirty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dirty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buClr>
                <a:srgbClr val="0000CC"/>
              </a:buClr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b="1" dirty="0">
              <a:solidFill>
                <a:srgbClr val="0000CC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609548" y="4649789"/>
            <a:ext cx="1175238" cy="8617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228600" indent="-228600">
              <a:lnSpc>
                <a:spcPct val="100000"/>
              </a:lnSpc>
              <a:buClr>
                <a:srgbClr val="0000CC"/>
              </a:buClr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b="1" dirty="0">
              <a:solidFill>
                <a:srgbClr val="0000CC"/>
              </a:solidFill>
            </a:endParaRPr>
          </a:p>
          <a:p>
            <a:pPr marL="228600" indent="-228600">
              <a:lnSpc>
                <a:spcPct val="100000"/>
              </a:lnSpc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dirty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dirty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buClr>
                <a:srgbClr val="0000CC"/>
              </a:buClr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b="1" dirty="0">
              <a:solidFill>
                <a:srgbClr val="0000CC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708900" y="4651376"/>
            <a:ext cx="1175238" cy="8617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228600" indent="-228600">
              <a:lnSpc>
                <a:spcPct val="100000"/>
              </a:lnSpc>
              <a:buClr>
                <a:srgbClr val="0000CC"/>
              </a:buClr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b="1" dirty="0">
              <a:solidFill>
                <a:srgbClr val="0000CC"/>
              </a:solidFill>
            </a:endParaRPr>
          </a:p>
          <a:p>
            <a:pPr marL="228600" indent="-228600">
              <a:lnSpc>
                <a:spcPct val="100000"/>
              </a:lnSpc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dirty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dirty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buClr>
                <a:srgbClr val="0000CC"/>
              </a:buClr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b="1" dirty="0">
              <a:solidFill>
                <a:srgbClr val="0000CC"/>
              </a:solidFill>
            </a:endParaRP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994996" y="3897313"/>
            <a:ext cx="272562" cy="295275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  <a:spcBef>
                <a:spcPts val="525"/>
              </a:spcBef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892920" y="4632326"/>
            <a:ext cx="1175238" cy="8617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228600" indent="-228600">
              <a:lnSpc>
                <a:spcPct val="100000"/>
              </a:lnSpc>
              <a:buClr>
                <a:srgbClr val="0000CC"/>
              </a:buClr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b="1" dirty="0">
              <a:solidFill>
                <a:srgbClr val="0000CC"/>
              </a:solidFill>
            </a:endParaRPr>
          </a:p>
          <a:p>
            <a:pPr marL="228600" indent="-228600">
              <a:lnSpc>
                <a:spcPct val="100000"/>
              </a:lnSpc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dirty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dirty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buClr>
                <a:srgbClr val="0000CC"/>
              </a:buClr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b="1" dirty="0">
              <a:solidFill>
                <a:srgbClr val="0000CC"/>
              </a:solidFill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971443" y="4632325"/>
            <a:ext cx="1175238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228600" indent="-228600">
              <a:lnSpc>
                <a:spcPct val="100000"/>
              </a:lnSpc>
              <a:buClr>
                <a:srgbClr val="0000CC"/>
              </a:buClr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b="1">
              <a:solidFill>
                <a:srgbClr val="0000CC"/>
              </a:solidFill>
            </a:endParaRPr>
          </a:p>
          <a:p>
            <a:pPr marL="228600" indent="-228600">
              <a:lnSpc>
                <a:spcPct val="100000"/>
              </a:lnSpc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buClr>
                <a:srgbClr val="0000CC"/>
              </a:buClr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b="1">
              <a:solidFill>
                <a:srgbClr val="0000CC"/>
              </a:solidFill>
            </a:endParaRPr>
          </a:p>
          <a:p>
            <a:pPr marL="228600" indent="-228600">
              <a:lnSpc>
                <a:spcPct val="100000"/>
              </a:lnSpc>
              <a:buClr>
                <a:srgbClr val="0000CC"/>
              </a:buClr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b="1">
              <a:solidFill>
                <a:srgbClr val="0000CC"/>
              </a:solidFill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7061690" y="4632326"/>
            <a:ext cx="1267557" cy="8617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228600" indent="-228600">
              <a:lnSpc>
                <a:spcPct val="100000"/>
              </a:lnSpc>
              <a:buClr>
                <a:srgbClr val="0000CC"/>
              </a:buClr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b="1" dirty="0">
              <a:solidFill>
                <a:srgbClr val="0000CC"/>
              </a:solidFill>
            </a:endParaRPr>
          </a:p>
          <a:p>
            <a:pPr marL="228600" indent="-228600">
              <a:lnSpc>
                <a:spcPct val="100000"/>
              </a:lnSpc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dirty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dirty="0">
              <a:solidFill>
                <a:srgbClr val="000000"/>
              </a:solidFill>
            </a:endParaRPr>
          </a:p>
          <a:p>
            <a:pPr marL="228600" indent="-228600">
              <a:lnSpc>
                <a:spcPct val="100000"/>
              </a:lnSpc>
              <a:buClr>
                <a:srgbClr val="0000CC"/>
              </a:buClr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sz="1400" b="1" dirty="0">
              <a:solidFill>
                <a:srgbClr val="0000CC"/>
              </a:solidFill>
            </a:endParaRP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3181068" y="3892552"/>
            <a:ext cx="272562" cy="295275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  <a:spcBef>
                <a:spcPts val="525"/>
              </a:spcBef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FFFFFF"/>
                </a:solidFill>
              </a:rPr>
              <a:t>1</a:t>
            </a:r>
            <a:endParaRPr lang="en-GB" sz="1400" b="1" dirty="0">
              <a:solidFill>
                <a:srgbClr val="FFFFFF"/>
              </a:solidFill>
            </a:endParaRPr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5449765" y="3938135"/>
            <a:ext cx="272562" cy="295275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  <a:spcBef>
                <a:spcPts val="525"/>
              </a:spcBef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507343" y="2387601"/>
            <a:ext cx="1385614" cy="4001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91440" rIns="90000" bIns="91440">
            <a:spAutoFit/>
          </a:bodyPr>
          <a:lstStyle/>
          <a:p>
            <a:pPr algn="ctr">
              <a:lnSpc>
                <a:spcPct val="100000"/>
              </a:lnSpc>
              <a:buClr>
                <a:srgbClr val="0000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CC"/>
                </a:solidFill>
              </a:rPr>
              <a:t>Spectrum bands</a:t>
            </a:r>
          </a:p>
        </p:txBody>
      </p:sp>
      <p:grpSp>
        <p:nvGrpSpPr>
          <p:cNvPr id="32" name="Group 23"/>
          <p:cNvGrpSpPr>
            <a:grpSpLocks/>
          </p:cNvGrpSpPr>
          <p:nvPr/>
        </p:nvGrpSpPr>
        <p:grpSpPr bwMode="auto">
          <a:xfrm>
            <a:off x="4929553" y="496888"/>
            <a:ext cx="1554773" cy="284163"/>
            <a:chOff x="3364" y="313"/>
            <a:chExt cx="1061" cy="179"/>
          </a:xfrm>
        </p:grpSpPr>
        <p:sp>
          <p:nvSpPr>
            <p:cNvPr id="33" name="AutoShape 24"/>
            <p:cNvSpPr>
              <a:spLocks noChangeArrowheads="1"/>
            </p:cNvSpPr>
            <p:nvPr/>
          </p:nvSpPr>
          <p:spPr bwMode="auto">
            <a:xfrm>
              <a:off x="3364" y="313"/>
              <a:ext cx="375" cy="179"/>
            </a:xfrm>
            <a:prstGeom prst="homePlate">
              <a:avLst>
                <a:gd name="adj" fmla="val 30969"/>
              </a:avLst>
            </a:prstGeom>
            <a:solidFill>
              <a:srgbClr val="00B050"/>
            </a:solidFill>
            <a:ln w="936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BH"/>
            </a:p>
          </p:txBody>
        </p:sp>
        <p:sp>
          <p:nvSpPr>
            <p:cNvPr id="34" name="AutoShape 25"/>
            <p:cNvSpPr>
              <a:spLocks noChangeArrowheads="1"/>
            </p:cNvSpPr>
            <p:nvPr/>
          </p:nvSpPr>
          <p:spPr bwMode="auto">
            <a:xfrm>
              <a:off x="3707" y="313"/>
              <a:ext cx="375" cy="179"/>
            </a:xfrm>
            <a:prstGeom prst="chevron">
              <a:avLst>
                <a:gd name="adj" fmla="val 30969"/>
              </a:avLst>
            </a:prstGeom>
            <a:noFill/>
            <a:ln w="936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BH"/>
            </a:p>
          </p:txBody>
        </p:sp>
        <p:sp>
          <p:nvSpPr>
            <p:cNvPr id="35" name="AutoShape 26"/>
            <p:cNvSpPr>
              <a:spLocks noChangeArrowheads="1"/>
            </p:cNvSpPr>
            <p:nvPr/>
          </p:nvSpPr>
          <p:spPr bwMode="auto">
            <a:xfrm>
              <a:off x="4050" y="313"/>
              <a:ext cx="375" cy="179"/>
            </a:xfrm>
            <a:prstGeom prst="chevron">
              <a:avLst>
                <a:gd name="adj" fmla="val 30969"/>
              </a:avLst>
            </a:prstGeom>
            <a:noFill/>
            <a:ln w="936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BH"/>
            </a:p>
          </p:txBody>
        </p:sp>
      </p:grpSp>
      <p:sp>
        <p:nvSpPr>
          <p:cNvPr id="37" name="Oval 28"/>
          <p:cNvSpPr>
            <a:spLocks noChangeArrowheads="1"/>
          </p:cNvSpPr>
          <p:nvPr/>
        </p:nvSpPr>
        <p:spPr bwMode="auto">
          <a:xfrm>
            <a:off x="4859216" y="419101"/>
            <a:ext cx="156797" cy="169863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  <a:spcBef>
                <a:spcPts val="338"/>
              </a:spcBef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900" b="1">
                <a:solidFill>
                  <a:srgbClr val="FFFFFF"/>
                </a:solidFill>
              </a:rPr>
              <a:t>1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609600" y="1371600"/>
            <a:ext cx="784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0" y="4811683"/>
            <a:ext cx="243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/>
              <a:t>Zain </a:t>
            </a:r>
            <a:r>
              <a:rPr lang="en-US" sz="1400" b="1" i="1" dirty="0" smtClean="0"/>
              <a:t>Bahrain, BD 5.5 Million Mena Telecom, </a:t>
            </a:r>
            <a:r>
              <a:rPr lang="en-US" sz="1400" b="1" i="1" dirty="0"/>
              <a:t>BD 5.5 Million </a:t>
            </a:r>
            <a:endParaRPr lang="en-US" sz="1400" b="1" i="1" dirty="0" smtClean="0"/>
          </a:p>
          <a:p>
            <a:pPr algn="ctr"/>
            <a:r>
              <a:rPr lang="en-US" sz="1400" b="1" i="1" dirty="0" smtClean="0"/>
              <a:t>(Auction in Dec 2006)</a:t>
            </a:r>
            <a:endParaRPr lang="en-US" sz="1400" b="1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2438399" y="4838585"/>
            <a:ext cx="2286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/>
              <a:t>VIVA </a:t>
            </a:r>
            <a:r>
              <a:rPr lang="en-US" sz="1400" b="1" i="1" dirty="0" smtClean="0"/>
              <a:t>Bahrain, BD 84 Million</a:t>
            </a:r>
            <a:endParaRPr lang="en-US" sz="1400" b="1" i="1" dirty="0"/>
          </a:p>
          <a:p>
            <a:pPr algn="ctr"/>
            <a:r>
              <a:rPr lang="en-US" sz="1400" b="1" i="1" dirty="0"/>
              <a:t>(Auction in March 2009)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724400" y="4840628"/>
            <a:ext cx="18346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/>
              <a:t>Bahrain </a:t>
            </a:r>
            <a:r>
              <a:rPr lang="en-US" sz="1400" b="1" i="1" dirty="0" smtClean="0"/>
              <a:t>Broadband</a:t>
            </a:r>
          </a:p>
          <a:p>
            <a:pPr algn="ctr"/>
            <a:r>
              <a:rPr lang="en-US" sz="1400" b="1" i="1" dirty="0" smtClean="0"/>
              <a:t>BD 50,000</a:t>
            </a:r>
            <a:endParaRPr lang="en-US" sz="1400" b="1" i="1" dirty="0"/>
          </a:p>
          <a:p>
            <a:pPr algn="ctr"/>
            <a:r>
              <a:rPr lang="en-US" sz="1400" b="1" i="1" dirty="0"/>
              <a:t>(Auction in July </a:t>
            </a:r>
            <a:r>
              <a:rPr lang="en-US" sz="1400" b="1" i="1" dirty="0" smtClean="0"/>
              <a:t>2009)</a:t>
            </a:r>
            <a:endParaRPr lang="en-US" sz="1400" b="1" i="1" dirty="0"/>
          </a:p>
        </p:txBody>
      </p:sp>
      <p:sp>
        <p:nvSpPr>
          <p:cNvPr id="43" name="TextBox 42"/>
          <p:cNvSpPr txBox="1"/>
          <p:nvPr/>
        </p:nvSpPr>
        <p:spPr>
          <a:xfrm>
            <a:off x="6858001" y="4840628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i="1" dirty="0"/>
              <a:t>light licensing regime – free, available to all</a:t>
            </a:r>
            <a:endParaRPr lang="en-US" sz="1400" b="1" i="1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609600" y="1295400"/>
            <a:ext cx="7697666" cy="366713"/>
          </a:xfrm>
          <a:prstGeom prst="rect">
            <a:avLst/>
          </a:prstGeom>
          <a:ln/>
        </p:spPr>
        <p:txBody>
          <a:bodyPr/>
          <a:lstStyle/>
          <a:p>
            <a:pPr eaLnBrk="0" hangingPunct="0">
              <a:spcBef>
                <a:spcPct val="5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+mn-lt"/>
                <a:ea typeface="+mj-ea"/>
              </a:rPr>
              <a:t>National Spectrum Planning and Allocation Policy issued in October 2008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sz="2400" b="1" dirty="0">
              <a:solidFill>
                <a:srgbClr val="000000"/>
              </a:solidFill>
              <a:latin typeface="+mn-lt"/>
              <a:ea typeface="+mj-ea"/>
            </a:endParaRPr>
          </a:p>
        </p:txBody>
      </p:sp>
      <p:sp>
        <p:nvSpPr>
          <p:cNvPr id="36" name="Rectangle 54"/>
          <p:cNvSpPr txBox="1">
            <a:spLocks noChangeArrowheads="1"/>
          </p:cNvSpPr>
          <p:nvPr/>
        </p:nvSpPr>
        <p:spPr>
          <a:xfrm>
            <a:off x="4629779" y="2348593"/>
            <a:ext cx="3783623" cy="3532188"/>
          </a:xfrm>
          <a:prstGeom prst="rect">
            <a:avLst/>
          </a:prstGeom>
          <a:ln/>
        </p:spPr>
        <p:txBody>
          <a:bodyPr/>
          <a:lstStyle/>
          <a:p>
            <a:pPr marL="193675" marR="0" lvl="0" indent="-193675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sz="1800" dirty="0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33400" y="1295400"/>
            <a:ext cx="784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2" name="Diagram 11"/>
          <p:cNvGraphicFramePr/>
          <p:nvPr/>
        </p:nvGraphicFramePr>
        <p:xfrm>
          <a:off x="-152400" y="1828800"/>
          <a:ext cx="92964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3" name="Group 22"/>
          <p:cNvGrpSpPr>
            <a:grpSpLocks/>
          </p:cNvGrpSpPr>
          <p:nvPr/>
        </p:nvGrpSpPr>
        <p:grpSpPr bwMode="auto">
          <a:xfrm>
            <a:off x="4929553" y="496888"/>
            <a:ext cx="1554773" cy="284163"/>
            <a:chOff x="3364" y="313"/>
            <a:chExt cx="1061" cy="179"/>
          </a:xfrm>
        </p:grpSpPr>
        <p:sp>
          <p:nvSpPr>
            <p:cNvPr id="14" name="AutoShape 23"/>
            <p:cNvSpPr>
              <a:spLocks noChangeArrowheads="1"/>
            </p:cNvSpPr>
            <p:nvPr/>
          </p:nvSpPr>
          <p:spPr bwMode="auto">
            <a:xfrm>
              <a:off x="3364" y="313"/>
              <a:ext cx="375" cy="179"/>
            </a:xfrm>
            <a:prstGeom prst="homePlate">
              <a:avLst>
                <a:gd name="adj" fmla="val 30969"/>
              </a:avLst>
            </a:prstGeom>
            <a:noFill/>
            <a:ln w="936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BH"/>
            </a:p>
          </p:txBody>
        </p:sp>
        <p:sp>
          <p:nvSpPr>
            <p:cNvPr id="15" name="AutoShape 24"/>
            <p:cNvSpPr>
              <a:spLocks noChangeArrowheads="1"/>
            </p:cNvSpPr>
            <p:nvPr/>
          </p:nvSpPr>
          <p:spPr bwMode="auto">
            <a:xfrm>
              <a:off x="3707" y="313"/>
              <a:ext cx="375" cy="179"/>
            </a:xfrm>
            <a:prstGeom prst="chevron">
              <a:avLst>
                <a:gd name="adj" fmla="val 30969"/>
              </a:avLst>
            </a:prstGeom>
            <a:solidFill>
              <a:srgbClr val="00B050"/>
            </a:solidFill>
            <a:ln w="936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BH"/>
            </a:p>
          </p:txBody>
        </p:sp>
        <p:sp>
          <p:nvSpPr>
            <p:cNvPr id="16" name="AutoShape 25"/>
            <p:cNvSpPr>
              <a:spLocks noChangeArrowheads="1"/>
            </p:cNvSpPr>
            <p:nvPr/>
          </p:nvSpPr>
          <p:spPr bwMode="auto">
            <a:xfrm>
              <a:off x="4050" y="313"/>
              <a:ext cx="375" cy="179"/>
            </a:xfrm>
            <a:prstGeom prst="chevron">
              <a:avLst>
                <a:gd name="adj" fmla="val 30969"/>
              </a:avLst>
            </a:prstGeom>
            <a:noFill/>
            <a:ln w="936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BH"/>
            </a:p>
          </p:txBody>
        </p:sp>
      </p:grpSp>
      <p:sp>
        <p:nvSpPr>
          <p:cNvPr id="18" name="Oval 27"/>
          <p:cNvSpPr>
            <a:spLocks noChangeArrowheads="1"/>
          </p:cNvSpPr>
          <p:nvPr/>
        </p:nvSpPr>
        <p:spPr bwMode="auto">
          <a:xfrm>
            <a:off x="5328139" y="409576"/>
            <a:ext cx="156797" cy="169863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  <a:spcBef>
                <a:spcPts val="338"/>
              </a:spcBef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900" b="1" dirty="0">
                <a:solidFill>
                  <a:srgbClr val="FFFFFF"/>
                </a:solidFill>
              </a:rPr>
              <a:t>2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600200" y="1752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609600" y="1371600"/>
            <a:ext cx="784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22"/>
          <p:cNvGrpSpPr>
            <a:grpSpLocks/>
          </p:cNvGrpSpPr>
          <p:nvPr/>
        </p:nvGrpSpPr>
        <p:grpSpPr bwMode="auto">
          <a:xfrm>
            <a:off x="4929553" y="496888"/>
            <a:ext cx="1554773" cy="284163"/>
            <a:chOff x="3364" y="313"/>
            <a:chExt cx="1061" cy="179"/>
          </a:xfrm>
        </p:grpSpPr>
        <p:sp>
          <p:nvSpPr>
            <p:cNvPr id="15" name="AutoShape 23"/>
            <p:cNvSpPr>
              <a:spLocks noChangeArrowheads="1"/>
            </p:cNvSpPr>
            <p:nvPr/>
          </p:nvSpPr>
          <p:spPr bwMode="auto">
            <a:xfrm>
              <a:off x="3364" y="313"/>
              <a:ext cx="375" cy="179"/>
            </a:xfrm>
            <a:prstGeom prst="homePlate">
              <a:avLst>
                <a:gd name="adj" fmla="val 30969"/>
              </a:avLst>
            </a:prstGeom>
            <a:noFill/>
            <a:ln w="936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BH"/>
            </a:p>
          </p:txBody>
        </p:sp>
        <p:sp>
          <p:nvSpPr>
            <p:cNvPr id="16" name="AutoShape 24"/>
            <p:cNvSpPr>
              <a:spLocks noChangeArrowheads="1"/>
            </p:cNvSpPr>
            <p:nvPr/>
          </p:nvSpPr>
          <p:spPr bwMode="auto">
            <a:xfrm>
              <a:off x="3707" y="313"/>
              <a:ext cx="375" cy="179"/>
            </a:xfrm>
            <a:prstGeom prst="chevron">
              <a:avLst>
                <a:gd name="adj" fmla="val 30969"/>
              </a:avLst>
            </a:prstGeom>
            <a:solidFill>
              <a:srgbClr val="00B050"/>
            </a:solidFill>
            <a:ln w="936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BH"/>
            </a:p>
          </p:txBody>
        </p:sp>
        <p:sp>
          <p:nvSpPr>
            <p:cNvPr id="17" name="AutoShape 25"/>
            <p:cNvSpPr>
              <a:spLocks noChangeArrowheads="1"/>
            </p:cNvSpPr>
            <p:nvPr/>
          </p:nvSpPr>
          <p:spPr bwMode="auto">
            <a:xfrm>
              <a:off x="4050" y="313"/>
              <a:ext cx="375" cy="179"/>
            </a:xfrm>
            <a:prstGeom prst="chevron">
              <a:avLst>
                <a:gd name="adj" fmla="val 30969"/>
              </a:avLst>
            </a:prstGeom>
            <a:noFill/>
            <a:ln w="936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BH"/>
            </a:p>
          </p:txBody>
        </p:sp>
      </p:grpSp>
      <p:sp>
        <p:nvSpPr>
          <p:cNvPr id="19" name="Oval 27"/>
          <p:cNvSpPr>
            <a:spLocks noChangeArrowheads="1"/>
          </p:cNvSpPr>
          <p:nvPr/>
        </p:nvSpPr>
        <p:spPr bwMode="auto">
          <a:xfrm>
            <a:off x="5328139" y="409576"/>
            <a:ext cx="156797" cy="169863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  <a:spcBef>
                <a:spcPts val="338"/>
              </a:spcBef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900" b="1" dirty="0">
                <a:solidFill>
                  <a:srgbClr val="FFFFFF"/>
                </a:solidFill>
              </a:rPr>
              <a:t>2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04089319"/>
              </p:ext>
            </p:extLst>
          </p:nvPr>
        </p:nvGraphicFramePr>
        <p:xfrm>
          <a:off x="1485900" y="1676400"/>
          <a:ext cx="6096000" cy="337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609600" y="1371600"/>
            <a:ext cx="784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22"/>
          <p:cNvGrpSpPr>
            <a:grpSpLocks/>
          </p:cNvGrpSpPr>
          <p:nvPr/>
        </p:nvGrpSpPr>
        <p:grpSpPr bwMode="auto">
          <a:xfrm>
            <a:off x="4929553" y="496888"/>
            <a:ext cx="1554773" cy="284163"/>
            <a:chOff x="3364" y="313"/>
            <a:chExt cx="1061" cy="179"/>
          </a:xfrm>
        </p:grpSpPr>
        <p:sp>
          <p:nvSpPr>
            <p:cNvPr id="15" name="AutoShape 23"/>
            <p:cNvSpPr>
              <a:spLocks noChangeArrowheads="1"/>
            </p:cNvSpPr>
            <p:nvPr/>
          </p:nvSpPr>
          <p:spPr bwMode="auto">
            <a:xfrm>
              <a:off x="3364" y="313"/>
              <a:ext cx="375" cy="179"/>
            </a:xfrm>
            <a:prstGeom prst="homePlate">
              <a:avLst>
                <a:gd name="adj" fmla="val 30969"/>
              </a:avLst>
            </a:prstGeom>
            <a:noFill/>
            <a:ln w="936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BH"/>
            </a:p>
          </p:txBody>
        </p:sp>
        <p:sp>
          <p:nvSpPr>
            <p:cNvPr id="16" name="AutoShape 24"/>
            <p:cNvSpPr>
              <a:spLocks noChangeArrowheads="1"/>
            </p:cNvSpPr>
            <p:nvPr/>
          </p:nvSpPr>
          <p:spPr bwMode="auto">
            <a:xfrm>
              <a:off x="3707" y="313"/>
              <a:ext cx="375" cy="179"/>
            </a:xfrm>
            <a:prstGeom prst="chevron">
              <a:avLst>
                <a:gd name="adj" fmla="val 30969"/>
              </a:avLst>
            </a:prstGeom>
            <a:solidFill>
              <a:srgbClr val="00B050"/>
            </a:solidFill>
            <a:ln w="936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BH"/>
            </a:p>
          </p:txBody>
        </p:sp>
        <p:sp>
          <p:nvSpPr>
            <p:cNvPr id="17" name="AutoShape 25"/>
            <p:cNvSpPr>
              <a:spLocks noChangeArrowheads="1"/>
            </p:cNvSpPr>
            <p:nvPr/>
          </p:nvSpPr>
          <p:spPr bwMode="auto">
            <a:xfrm>
              <a:off x="4050" y="313"/>
              <a:ext cx="375" cy="179"/>
            </a:xfrm>
            <a:prstGeom prst="chevron">
              <a:avLst>
                <a:gd name="adj" fmla="val 30969"/>
              </a:avLst>
            </a:prstGeom>
            <a:noFill/>
            <a:ln w="936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BH"/>
            </a:p>
          </p:txBody>
        </p:sp>
      </p:grpSp>
      <p:sp>
        <p:nvSpPr>
          <p:cNvPr id="19" name="Oval 27"/>
          <p:cNvSpPr>
            <a:spLocks noChangeArrowheads="1"/>
          </p:cNvSpPr>
          <p:nvPr/>
        </p:nvSpPr>
        <p:spPr bwMode="auto">
          <a:xfrm>
            <a:off x="5328139" y="409576"/>
            <a:ext cx="156797" cy="169863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  <a:spcBef>
                <a:spcPts val="338"/>
              </a:spcBef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900" b="1" dirty="0">
                <a:solidFill>
                  <a:srgbClr val="FFFFFF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72765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068907298"/>
              </p:ext>
            </p:extLst>
          </p:nvPr>
        </p:nvGraphicFramePr>
        <p:xfrm>
          <a:off x="1485900" y="1524000"/>
          <a:ext cx="6096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609600" y="1371600"/>
            <a:ext cx="784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22"/>
          <p:cNvGrpSpPr>
            <a:grpSpLocks/>
          </p:cNvGrpSpPr>
          <p:nvPr/>
        </p:nvGrpSpPr>
        <p:grpSpPr bwMode="auto">
          <a:xfrm>
            <a:off x="4929553" y="496888"/>
            <a:ext cx="1554773" cy="284163"/>
            <a:chOff x="3364" y="313"/>
            <a:chExt cx="1061" cy="179"/>
          </a:xfrm>
        </p:grpSpPr>
        <p:sp>
          <p:nvSpPr>
            <p:cNvPr id="15" name="AutoShape 23"/>
            <p:cNvSpPr>
              <a:spLocks noChangeArrowheads="1"/>
            </p:cNvSpPr>
            <p:nvPr/>
          </p:nvSpPr>
          <p:spPr bwMode="auto">
            <a:xfrm>
              <a:off x="3364" y="313"/>
              <a:ext cx="375" cy="179"/>
            </a:xfrm>
            <a:prstGeom prst="homePlate">
              <a:avLst>
                <a:gd name="adj" fmla="val 30969"/>
              </a:avLst>
            </a:prstGeom>
            <a:noFill/>
            <a:ln w="936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BH"/>
            </a:p>
          </p:txBody>
        </p:sp>
        <p:sp>
          <p:nvSpPr>
            <p:cNvPr id="16" name="AutoShape 24"/>
            <p:cNvSpPr>
              <a:spLocks noChangeArrowheads="1"/>
            </p:cNvSpPr>
            <p:nvPr/>
          </p:nvSpPr>
          <p:spPr bwMode="auto">
            <a:xfrm>
              <a:off x="3707" y="313"/>
              <a:ext cx="375" cy="179"/>
            </a:xfrm>
            <a:prstGeom prst="chevron">
              <a:avLst>
                <a:gd name="adj" fmla="val 30969"/>
              </a:avLst>
            </a:prstGeom>
            <a:solidFill>
              <a:srgbClr val="00B050"/>
            </a:solidFill>
            <a:ln w="936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BH"/>
            </a:p>
          </p:txBody>
        </p:sp>
        <p:sp>
          <p:nvSpPr>
            <p:cNvPr id="17" name="AutoShape 25"/>
            <p:cNvSpPr>
              <a:spLocks noChangeArrowheads="1"/>
            </p:cNvSpPr>
            <p:nvPr/>
          </p:nvSpPr>
          <p:spPr bwMode="auto">
            <a:xfrm>
              <a:off x="4050" y="313"/>
              <a:ext cx="375" cy="179"/>
            </a:xfrm>
            <a:prstGeom prst="chevron">
              <a:avLst>
                <a:gd name="adj" fmla="val 30969"/>
              </a:avLst>
            </a:prstGeom>
            <a:noFill/>
            <a:ln w="936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BH"/>
            </a:p>
          </p:txBody>
        </p:sp>
      </p:grpSp>
      <p:sp>
        <p:nvSpPr>
          <p:cNvPr id="19" name="Oval 27"/>
          <p:cNvSpPr>
            <a:spLocks noChangeArrowheads="1"/>
          </p:cNvSpPr>
          <p:nvPr/>
        </p:nvSpPr>
        <p:spPr bwMode="auto">
          <a:xfrm>
            <a:off x="5328139" y="409576"/>
            <a:ext cx="156797" cy="169863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  <a:spcBef>
                <a:spcPts val="338"/>
              </a:spcBef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900" b="1" dirty="0">
                <a:solidFill>
                  <a:srgbClr val="FFFFFF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9455918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594</Words>
  <Application>Microsoft Office PowerPoint</Application>
  <PresentationFormat>On-screen Show (4:3)</PresentationFormat>
  <Paragraphs>167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1_Office Theme</vt:lpstr>
      <vt:lpstr>PowerPoint Presentation</vt:lpstr>
      <vt:lpstr> Telecommunications Spectrum Policy and Planning  Regional Workshop on  Efficiency of the Frequency Spectrum Use in the Arab Region 5 – 7 December 2011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TRA   Office Tel. 17 52 0000  Consumer Line 80088888  www.tra.org.bh  mtayeb@tra.org.bh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Mohammed Tayeb</dc:creator>
  <cp:lastModifiedBy>Mohammed Tayeb</cp:lastModifiedBy>
  <cp:revision>36</cp:revision>
  <cp:lastPrinted>2011-03-12T14:43:48Z</cp:lastPrinted>
  <dcterms:created xsi:type="dcterms:W3CDTF">2010-03-05T08:56:59Z</dcterms:created>
  <dcterms:modified xsi:type="dcterms:W3CDTF">2011-11-26T10:45:03Z</dcterms:modified>
</cp:coreProperties>
</file>