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37"/>
  </p:notesMasterIdLst>
  <p:handoutMasterIdLst>
    <p:handoutMasterId r:id="rId38"/>
  </p:handoutMasterIdLst>
  <p:sldIdLst>
    <p:sldId id="738" r:id="rId2"/>
    <p:sldId id="727" r:id="rId3"/>
    <p:sldId id="728" r:id="rId4"/>
    <p:sldId id="730" r:id="rId5"/>
    <p:sldId id="731" r:id="rId6"/>
    <p:sldId id="732" r:id="rId7"/>
    <p:sldId id="733" r:id="rId8"/>
    <p:sldId id="734" r:id="rId9"/>
    <p:sldId id="735" r:id="rId10"/>
    <p:sldId id="736" r:id="rId11"/>
    <p:sldId id="737" r:id="rId12"/>
    <p:sldId id="739" r:id="rId13"/>
    <p:sldId id="740" r:id="rId14"/>
    <p:sldId id="741" r:id="rId15"/>
    <p:sldId id="742" r:id="rId16"/>
    <p:sldId id="743" r:id="rId17"/>
    <p:sldId id="745" r:id="rId18"/>
    <p:sldId id="746" r:id="rId19"/>
    <p:sldId id="747" r:id="rId20"/>
    <p:sldId id="749" r:id="rId21"/>
    <p:sldId id="751" r:id="rId22"/>
    <p:sldId id="752" r:id="rId23"/>
    <p:sldId id="754" r:id="rId24"/>
    <p:sldId id="755" r:id="rId25"/>
    <p:sldId id="756" r:id="rId26"/>
    <p:sldId id="757" r:id="rId27"/>
    <p:sldId id="758" r:id="rId28"/>
    <p:sldId id="759" r:id="rId29"/>
    <p:sldId id="760" r:id="rId30"/>
    <p:sldId id="761" r:id="rId31"/>
    <p:sldId id="762" r:id="rId32"/>
    <p:sldId id="763" r:id="rId33"/>
    <p:sldId id="764" r:id="rId34"/>
    <p:sldId id="699" r:id="rId35"/>
    <p:sldId id="686" r:id="rId36"/>
  </p:sldIdLst>
  <p:sldSz cx="9144000" cy="6858000" type="screen4x3"/>
  <p:notesSz cx="6794500" cy="9931400"/>
  <p:custDataLst>
    <p:tags r:id="rId39"/>
  </p:custDataLst>
  <p:defaultTextStyle>
    <a:defPPr>
      <a:defRPr lang="en-US"/>
    </a:defPPr>
    <a:lvl1pPr algn="l" rtl="0" fontAlgn="base">
      <a:spcBef>
        <a:spcPct val="0"/>
      </a:spcBef>
      <a:spcAft>
        <a:spcPct val="0"/>
      </a:spcAft>
      <a:defRPr sz="2000" b="1" kern="1200">
        <a:solidFill>
          <a:schemeClr val="bg1"/>
        </a:solidFill>
        <a:latin typeface="Verdana" pitchFamily="34" charset="0"/>
        <a:ea typeface="+mn-ea"/>
        <a:cs typeface="Arial" charset="0"/>
      </a:defRPr>
    </a:lvl1pPr>
    <a:lvl2pPr marL="457200" algn="l" rtl="0" fontAlgn="base">
      <a:spcBef>
        <a:spcPct val="0"/>
      </a:spcBef>
      <a:spcAft>
        <a:spcPct val="0"/>
      </a:spcAft>
      <a:defRPr sz="2000" b="1" kern="1200">
        <a:solidFill>
          <a:schemeClr val="bg1"/>
        </a:solidFill>
        <a:latin typeface="Verdana" pitchFamily="34" charset="0"/>
        <a:ea typeface="+mn-ea"/>
        <a:cs typeface="Arial" charset="0"/>
      </a:defRPr>
    </a:lvl2pPr>
    <a:lvl3pPr marL="914400" algn="l" rtl="0" fontAlgn="base">
      <a:spcBef>
        <a:spcPct val="0"/>
      </a:spcBef>
      <a:spcAft>
        <a:spcPct val="0"/>
      </a:spcAft>
      <a:defRPr sz="2000" b="1" kern="1200">
        <a:solidFill>
          <a:schemeClr val="bg1"/>
        </a:solidFill>
        <a:latin typeface="Verdana" pitchFamily="34" charset="0"/>
        <a:ea typeface="+mn-ea"/>
        <a:cs typeface="Arial" charset="0"/>
      </a:defRPr>
    </a:lvl3pPr>
    <a:lvl4pPr marL="1371600" algn="l" rtl="0" fontAlgn="base">
      <a:spcBef>
        <a:spcPct val="0"/>
      </a:spcBef>
      <a:spcAft>
        <a:spcPct val="0"/>
      </a:spcAft>
      <a:defRPr sz="2000" b="1" kern="1200">
        <a:solidFill>
          <a:schemeClr val="bg1"/>
        </a:solidFill>
        <a:latin typeface="Verdana" pitchFamily="34" charset="0"/>
        <a:ea typeface="+mn-ea"/>
        <a:cs typeface="Arial" charset="0"/>
      </a:defRPr>
    </a:lvl4pPr>
    <a:lvl5pPr marL="1828800" algn="l" rtl="0" fontAlgn="base">
      <a:spcBef>
        <a:spcPct val="0"/>
      </a:spcBef>
      <a:spcAft>
        <a:spcPct val="0"/>
      </a:spcAft>
      <a:defRPr sz="2000" b="1" kern="1200">
        <a:solidFill>
          <a:schemeClr val="bg1"/>
        </a:solidFill>
        <a:latin typeface="Verdana" pitchFamily="34" charset="0"/>
        <a:ea typeface="+mn-ea"/>
        <a:cs typeface="Arial" charset="0"/>
      </a:defRPr>
    </a:lvl5pPr>
    <a:lvl6pPr marL="2286000" algn="l" defTabSz="914400" rtl="0" eaLnBrk="1" latinLnBrk="0" hangingPunct="1">
      <a:defRPr sz="2000" b="1" kern="1200">
        <a:solidFill>
          <a:schemeClr val="bg1"/>
        </a:solidFill>
        <a:latin typeface="Verdana" pitchFamily="34" charset="0"/>
        <a:ea typeface="+mn-ea"/>
        <a:cs typeface="Arial" charset="0"/>
      </a:defRPr>
    </a:lvl6pPr>
    <a:lvl7pPr marL="2743200" algn="l" defTabSz="914400" rtl="0" eaLnBrk="1" latinLnBrk="0" hangingPunct="1">
      <a:defRPr sz="2000" b="1" kern="1200">
        <a:solidFill>
          <a:schemeClr val="bg1"/>
        </a:solidFill>
        <a:latin typeface="Verdana" pitchFamily="34" charset="0"/>
        <a:ea typeface="+mn-ea"/>
        <a:cs typeface="Arial" charset="0"/>
      </a:defRPr>
    </a:lvl7pPr>
    <a:lvl8pPr marL="3200400" algn="l" defTabSz="914400" rtl="0" eaLnBrk="1" latinLnBrk="0" hangingPunct="1">
      <a:defRPr sz="2000" b="1" kern="1200">
        <a:solidFill>
          <a:schemeClr val="bg1"/>
        </a:solidFill>
        <a:latin typeface="Verdana" pitchFamily="34" charset="0"/>
        <a:ea typeface="+mn-ea"/>
        <a:cs typeface="Arial" charset="0"/>
      </a:defRPr>
    </a:lvl8pPr>
    <a:lvl9pPr marL="3657600" algn="l" defTabSz="914400" rtl="0" eaLnBrk="1" latinLnBrk="0" hangingPunct="1">
      <a:defRPr sz="2000" b="1" kern="1200">
        <a:solidFill>
          <a:schemeClr val="bg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60606"/>
    <a:srgbClr val="0066FF"/>
    <a:srgbClr val="525152"/>
    <a:srgbClr val="1B5BA2"/>
    <a:srgbClr val="87BBE0"/>
    <a:srgbClr val="D9445A"/>
    <a:srgbClr val="0E438A"/>
    <a:srgbClr val="FF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2" autoAdjust="0"/>
    <p:restoredTop sz="94613" autoAdjust="0"/>
  </p:normalViewPr>
  <p:slideViewPr>
    <p:cSldViewPr snapToObjects="1">
      <p:cViewPr varScale="1">
        <p:scale>
          <a:sx n="85" d="100"/>
          <a:sy n="85" d="100"/>
        </p:scale>
        <p:origin x="-5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85" d="100"/>
          <a:sy n="85" d="100"/>
        </p:scale>
        <p:origin x="-1013" y="-91"/>
      </p:cViewPr>
      <p:guideLst>
        <p:guide orient="horz" pos="3129"/>
        <p:guide pos="214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5300"/>
          </a:xfrm>
          <a:prstGeom prst="rect">
            <a:avLst/>
          </a:prstGeom>
          <a:noFill/>
          <a:ln w="9525">
            <a:noFill/>
            <a:miter lim="800000"/>
            <a:headEnd/>
            <a:tailEnd/>
          </a:ln>
        </p:spPr>
        <p:txBody>
          <a:bodyPr vert="horz" wrap="square" lIns="92122" tIns="46061" rIns="92122" bIns="46061" numCol="1" anchor="t" anchorCtr="0" compatLnSpc="1">
            <a:prstTxWarp prst="textNoShape">
              <a:avLst/>
            </a:prstTxWarp>
          </a:bodyPr>
          <a:lstStyle>
            <a:lvl1pPr defTabSz="920750" eaLnBrk="0" hangingPunct="0">
              <a:lnSpc>
                <a:spcPct val="100000"/>
              </a:lnSpc>
              <a:spcBef>
                <a:spcPct val="0"/>
              </a:spcBef>
              <a:buClrTx/>
              <a:buSzTx/>
              <a:buFontTx/>
              <a:buNone/>
              <a:defRPr sz="1200" b="0">
                <a:solidFill>
                  <a:schemeClr val="tx1"/>
                </a:solidFill>
                <a:cs typeface="+mn-cs"/>
              </a:defRPr>
            </a:lvl1pPr>
          </a:lstStyle>
          <a:p>
            <a:pPr>
              <a:defRPr/>
            </a:pPr>
            <a:endParaRPr lang="en-US"/>
          </a:p>
        </p:txBody>
      </p:sp>
      <p:sp>
        <p:nvSpPr>
          <p:cNvPr id="28675" name="Rectangle 3"/>
          <p:cNvSpPr>
            <a:spLocks noGrp="1" noChangeArrowheads="1"/>
          </p:cNvSpPr>
          <p:nvPr>
            <p:ph type="dt" sz="quarter" idx="1"/>
          </p:nvPr>
        </p:nvSpPr>
        <p:spPr bwMode="auto">
          <a:xfrm>
            <a:off x="3848100" y="0"/>
            <a:ext cx="2946400" cy="495300"/>
          </a:xfrm>
          <a:prstGeom prst="rect">
            <a:avLst/>
          </a:prstGeom>
          <a:noFill/>
          <a:ln w="9525">
            <a:noFill/>
            <a:miter lim="800000"/>
            <a:headEnd/>
            <a:tailEnd/>
          </a:ln>
        </p:spPr>
        <p:txBody>
          <a:bodyPr vert="horz" wrap="square" lIns="92122" tIns="46061" rIns="92122" bIns="46061" numCol="1" anchor="t" anchorCtr="0" compatLnSpc="1">
            <a:prstTxWarp prst="textNoShape">
              <a:avLst/>
            </a:prstTxWarp>
          </a:bodyPr>
          <a:lstStyle>
            <a:lvl1pPr algn="r" defTabSz="920750" eaLnBrk="0" hangingPunct="0">
              <a:lnSpc>
                <a:spcPct val="100000"/>
              </a:lnSpc>
              <a:spcBef>
                <a:spcPct val="0"/>
              </a:spcBef>
              <a:buClrTx/>
              <a:buSzTx/>
              <a:buFontTx/>
              <a:buNone/>
              <a:defRPr sz="1200" b="0">
                <a:solidFill>
                  <a:schemeClr val="tx1"/>
                </a:solidFill>
                <a:cs typeface="+mn-cs"/>
              </a:defRPr>
            </a:lvl1pPr>
          </a:lstStyle>
          <a:p>
            <a:pPr>
              <a:defRPr/>
            </a:pPr>
            <a:endParaRPr lang="en-US"/>
          </a:p>
        </p:txBody>
      </p:sp>
      <p:sp>
        <p:nvSpPr>
          <p:cNvPr id="28676" name="Rectangle 4"/>
          <p:cNvSpPr>
            <a:spLocks noGrp="1" noChangeArrowheads="1"/>
          </p:cNvSpPr>
          <p:nvPr>
            <p:ph type="ftr" sz="quarter" idx="2"/>
          </p:nvPr>
        </p:nvSpPr>
        <p:spPr bwMode="auto">
          <a:xfrm>
            <a:off x="0" y="9436100"/>
            <a:ext cx="2946400" cy="495300"/>
          </a:xfrm>
          <a:prstGeom prst="rect">
            <a:avLst/>
          </a:prstGeom>
          <a:noFill/>
          <a:ln w="9525">
            <a:noFill/>
            <a:miter lim="800000"/>
            <a:headEnd/>
            <a:tailEnd/>
          </a:ln>
        </p:spPr>
        <p:txBody>
          <a:bodyPr vert="horz" wrap="square" lIns="92122" tIns="46061" rIns="92122" bIns="46061" numCol="1" anchor="b" anchorCtr="0" compatLnSpc="1">
            <a:prstTxWarp prst="textNoShape">
              <a:avLst/>
            </a:prstTxWarp>
          </a:bodyPr>
          <a:lstStyle>
            <a:lvl1pPr defTabSz="920750" eaLnBrk="0" hangingPunct="0">
              <a:lnSpc>
                <a:spcPct val="100000"/>
              </a:lnSpc>
              <a:spcBef>
                <a:spcPct val="0"/>
              </a:spcBef>
              <a:buClrTx/>
              <a:buSzTx/>
              <a:buFontTx/>
              <a:buNone/>
              <a:defRPr sz="1200" b="0">
                <a:solidFill>
                  <a:schemeClr val="tx1"/>
                </a:solidFill>
                <a:cs typeface="+mn-cs"/>
              </a:defRPr>
            </a:lvl1pPr>
          </a:lstStyle>
          <a:p>
            <a:pPr>
              <a:defRPr/>
            </a:pPr>
            <a:endParaRPr lang="en-US"/>
          </a:p>
        </p:txBody>
      </p:sp>
      <p:sp>
        <p:nvSpPr>
          <p:cNvPr id="28677" name="Rectangle 5"/>
          <p:cNvSpPr>
            <a:spLocks noGrp="1" noChangeArrowheads="1"/>
          </p:cNvSpPr>
          <p:nvPr>
            <p:ph type="sldNum" sz="quarter" idx="3"/>
          </p:nvPr>
        </p:nvSpPr>
        <p:spPr bwMode="auto">
          <a:xfrm>
            <a:off x="3848100" y="9436100"/>
            <a:ext cx="2946400" cy="495300"/>
          </a:xfrm>
          <a:prstGeom prst="rect">
            <a:avLst/>
          </a:prstGeom>
          <a:noFill/>
          <a:ln w="9525">
            <a:noFill/>
            <a:miter lim="800000"/>
            <a:headEnd/>
            <a:tailEnd/>
          </a:ln>
        </p:spPr>
        <p:txBody>
          <a:bodyPr vert="horz" wrap="square" lIns="92122" tIns="46061" rIns="92122" bIns="46061" numCol="1" anchor="b" anchorCtr="0" compatLnSpc="1">
            <a:prstTxWarp prst="textNoShape">
              <a:avLst/>
            </a:prstTxWarp>
          </a:bodyPr>
          <a:lstStyle>
            <a:lvl1pPr algn="r" defTabSz="920750" eaLnBrk="0" hangingPunct="0">
              <a:lnSpc>
                <a:spcPct val="100000"/>
              </a:lnSpc>
              <a:spcBef>
                <a:spcPct val="0"/>
              </a:spcBef>
              <a:buClrTx/>
              <a:buSzTx/>
              <a:buFontTx/>
              <a:buNone/>
              <a:defRPr sz="1200" b="0">
                <a:solidFill>
                  <a:schemeClr val="tx1"/>
                </a:solidFill>
                <a:cs typeface="+mn-cs"/>
              </a:defRPr>
            </a:lvl1pPr>
          </a:lstStyle>
          <a:p>
            <a:pPr>
              <a:defRPr/>
            </a:pPr>
            <a:fld id="{2B43EB71-D701-4470-8341-B83A5D103C28}"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46400" cy="495300"/>
          </a:xfrm>
          <a:prstGeom prst="rect">
            <a:avLst/>
          </a:prstGeom>
          <a:noFill/>
          <a:ln w="9525">
            <a:noFill/>
            <a:miter lim="800000"/>
            <a:headEnd/>
            <a:tailEnd/>
          </a:ln>
        </p:spPr>
        <p:txBody>
          <a:bodyPr vert="horz" wrap="square" lIns="92122" tIns="46061" rIns="92122" bIns="46061" numCol="1" anchor="t" anchorCtr="0" compatLnSpc="1">
            <a:prstTxWarp prst="textNoShape">
              <a:avLst/>
            </a:prstTxWarp>
          </a:bodyPr>
          <a:lstStyle>
            <a:lvl1pPr defTabSz="920750" eaLnBrk="0" hangingPunct="0">
              <a:lnSpc>
                <a:spcPct val="100000"/>
              </a:lnSpc>
              <a:spcBef>
                <a:spcPct val="0"/>
              </a:spcBef>
              <a:buClrTx/>
              <a:buSzTx/>
              <a:buFontTx/>
              <a:buNone/>
              <a:defRPr sz="1200" b="0">
                <a:solidFill>
                  <a:schemeClr val="tx1"/>
                </a:solidFill>
                <a:cs typeface="+mn-cs"/>
              </a:defRPr>
            </a:lvl1pPr>
          </a:lstStyle>
          <a:p>
            <a:pPr>
              <a:defRPr/>
            </a:pPr>
            <a:endParaRPr lang="en-US"/>
          </a:p>
        </p:txBody>
      </p:sp>
      <p:sp>
        <p:nvSpPr>
          <p:cNvPr id="48131" name="Rectangle 3"/>
          <p:cNvSpPr>
            <a:spLocks noGrp="1" noChangeArrowheads="1"/>
          </p:cNvSpPr>
          <p:nvPr>
            <p:ph type="dt" idx="1"/>
          </p:nvPr>
        </p:nvSpPr>
        <p:spPr bwMode="auto">
          <a:xfrm>
            <a:off x="3848100" y="0"/>
            <a:ext cx="2946400" cy="495300"/>
          </a:xfrm>
          <a:prstGeom prst="rect">
            <a:avLst/>
          </a:prstGeom>
          <a:noFill/>
          <a:ln w="9525">
            <a:noFill/>
            <a:miter lim="800000"/>
            <a:headEnd/>
            <a:tailEnd/>
          </a:ln>
        </p:spPr>
        <p:txBody>
          <a:bodyPr vert="horz" wrap="square" lIns="92122" tIns="46061" rIns="92122" bIns="46061" numCol="1" anchor="t" anchorCtr="0" compatLnSpc="1">
            <a:prstTxWarp prst="textNoShape">
              <a:avLst/>
            </a:prstTxWarp>
          </a:bodyPr>
          <a:lstStyle>
            <a:lvl1pPr algn="r" defTabSz="920750" eaLnBrk="0" hangingPunct="0">
              <a:lnSpc>
                <a:spcPct val="100000"/>
              </a:lnSpc>
              <a:spcBef>
                <a:spcPct val="0"/>
              </a:spcBef>
              <a:buClrTx/>
              <a:buSzTx/>
              <a:buFontTx/>
              <a:buNone/>
              <a:defRPr sz="1200" b="0">
                <a:solidFill>
                  <a:schemeClr val="tx1"/>
                </a:solidFill>
                <a:cs typeface="+mn-cs"/>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920750" y="747713"/>
            <a:ext cx="4959350" cy="3719512"/>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908050" y="4716463"/>
            <a:ext cx="4978400" cy="4467225"/>
          </a:xfrm>
          <a:prstGeom prst="rect">
            <a:avLst/>
          </a:prstGeom>
          <a:noFill/>
          <a:ln w="9525">
            <a:noFill/>
            <a:miter lim="800000"/>
            <a:headEnd/>
            <a:tailEnd/>
          </a:ln>
        </p:spPr>
        <p:txBody>
          <a:bodyPr vert="horz" wrap="square" lIns="92122" tIns="46061" rIns="92122" bIns="4606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8134" name="Rectangle 6"/>
          <p:cNvSpPr>
            <a:spLocks noGrp="1" noChangeArrowheads="1"/>
          </p:cNvSpPr>
          <p:nvPr>
            <p:ph type="ftr" sz="quarter" idx="4"/>
          </p:nvPr>
        </p:nvSpPr>
        <p:spPr bwMode="auto">
          <a:xfrm>
            <a:off x="0" y="9436100"/>
            <a:ext cx="2946400" cy="495300"/>
          </a:xfrm>
          <a:prstGeom prst="rect">
            <a:avLst/>
          </a:prstGeom>
          <a:noFill/>
          <a:ln w="9525">
            <a:noFill/>
            <a:miter lim="800000"/>
            <a:headEnd/>
            <a:tailEnd/>
          </a:ln>
        </p:spPr>
        <p:txBody>
          <a:bodyPr vert="horz" wrap="square" lIns="92122" tIns="46061" rIns="92122" bIns="46061" numCol="1" anchor="b" anchorCtr="0" compatLnSpc="1">
            <a:prstTxWarp prst="textNoShape">
              <a:avLst/>
            </a:prstTxWarp>
          </a:bodyPr>
          <a:lstStyle>
            <a:lvl1pPr defTabSz="920750" eaLnBrk="0" hangingPunct="0">
              <a:lnSpc>
                <a:spcPct val="100000"/>
              </a:lnSpc>
              <a:spcBef>
                <a:spcPct val="0"/>
              </a:spcBef>
              <a:buClrTx/>
              <a:buSzTx/>
              <a:buFontTx/>
              <a:buNone/>
              <a:defRPr sz="1200" b="0">
                <a:solidFill>
                  <a:schemeClr val="tx1"/>
                </a:solidFill>
                <a:cs typeface="+mn-cs"/>
              </a:defRPr>
            </a:lvl1pPr>
          </a:lstStyle>
          <a:p>
            <a:pPr>
              <a:defRPr/>
            </a:pPr>
            <a:endParaRPr lang="en-US"/>
          </a:p>
        </p:txBody>
      </p:sp>
      <p:sp>
        <p:nvSpPr>
          <p:cNvPr id="48135" name="Rectangle 7"/>
          <p:cNvSpPr>
            <a:spLocks noGrp="1" noChangeArrowheads="1"/>
          </p:cNvSpPr>
          <p:nvPr>
            <p:ph type="sldNum" sz="quarter" idx="5"/>
          </p:nvPr>
        </p:nvSpPr>
        <p:spPr bwMode="auto">
          <a:xfrm>
            <a:off x="3848100" y="9436100"/>
            <a:ext cx="2946400" cy="495300"/>
          </a:xfrm>
          <a:prstGeom prst="rect">
            <a:avLst/>
          </a:prstGeom>
          <a:noFill/>
          <a:ln w="9525">
            <a:noFill/>
            <a:miter lim="800000"/>
            <a:headEnd/>
            <a:tailEnd/>
          </a:ln>
        </p:spPr>
        <p:txBody>
          <a:bodyPr vert="horz" wrap="square" lIns="92122" tIns="46061" rIns="92122" bIns="46061" numCol="1" anchor="b" anchorCtr="0" compatLnSpc="1">
            <a:prstTxWarp prst="textNoShape">
              <a:avLst/>
            </a:prstTxWarp>
          </a:bodyPr>
          <a:lstStyle>
            <a:lvl1pPr algn="r" defTabSz="920750" eaLnBrk="0" hangingPunct="0">
              <a:lnSpc>
                <a:spcPct val="100000"/>
              </a:lnSpc>
              <a:spcBef>
                <a:spcPct val="0"/>
              </a:spcBef>
              <a:buClrTx/>
              <a:buSzTx/>
              <a:buFontTx/>
              <a:buNone/>
              <a:defRPr sz="1200" b="0">
                <a:solidFill>
                  <a:schemeClr val="tx1"/>
                </a:solidFill>
                <a:cs typeface="+mn-cs"/>
              </a:defRPr>
            </a:lvl1pPr>
          </a:lstStyle>
          <a:p>
            <a:pPr>
              <a:defRPr/>
            </a:pPr>
            <a:fld id="{42DF88E6-5A3E-48E2-9BA1-406F5BB2DABA}"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Verdana" pitchFamily="34" charset="0"/>
        <a:ea typeface="+mn-ea"/>
        <a:cs typeface="Arial" pitchFamily="34" charset="0"/>
      </a:defRPr>
    </a:lvl1pPr>
    <a:lvl2pPr marL="457200" algn="l" rtl="0" fontAlgn="base">
      <a:spcBef>
        <a:spcPct val="30000"/>
      </a:spcBef>
      <a:spcAft>
        <a:spcPct val="0"/>
      </a:spcAft>
      <a:defRPr sz="1200" kern="1200">
        <a:solidFill>
          <a:schemeClr val="tx1"/>
        </a:solidFill>
        <a:latin typeface="Verdana" pitchFamily="34" charset="0"/>
        <a:ea typeface="+mn-ea"/>
        <a:cs typeface="Arial" pitchFamily="34" charset="0"/>
      </a:defRPr>
    </a:lvl2pPr>
    <a:lvl3pPr marL="914400" algn="l" rtl="0" fontAlgn="base">
      <a:spcBef>
        <a:spcPct val="30000"/>
      </a:spcBef>
      <a:spcAft>
        <a:spcPct val="0"/>
      </a:spcAft>
      <a:defRPr sz="1200" kern="1200">
        <a:solidFill>
          <a:schemeClr val="tx1"/>
        </a:solidFill>
        <a:latin typeface="Verdana" pitchFamily="34" charset="0"/>
        <a:ea typeface="+mn-ea"/>
        <a:cs typeface="Arial" pitchFamily="34" charset="0"/>
      </a:defRPr>
    </a:lvl3pPr>
    <a:lvl4pPr marL="1371600" algn="l" rtl="0" fontAlgn="base">
      <a:spcBef>
        <a:spcPct val="30000"/>
      </a:spcBef>
      <a:spcAft>
        <a:spcPct val="0"/>
      </a:spcAft>
      <a:defRPr sz="1200" kern="1200">
        <a:solidFill>
          <a:schemeClr val="tx1"/>
        </a:solidFill>
        <a:latin typeface="Verdana" pitchFamily="34" charset="0"/>
        <a:ea typeface="+mn-ea"/>
        <a:cs typeface="Arial" pitchFamily="34" charset="0"/>
      </a:defRPr>
    </a:lvl4pPr>
    <a:lvl5pPr marL="1828800" algn="l" rtl="0" fontAlgn="base">
      <a:spcBef>
        <a:spcPct val="30000"/>
      </a:spcBef>
      <a:spcAft>
        <a:spcPct val="0"/>
      </a:spcAft>
      <a:defRPr sz="1200" kern="1200">
        <a:solidFill>
          <a:schemeClr val="tx1"/>
        </a:solidFill>
        <a:latin typeface="Verdana"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Rot="1" noChangeAspect="1" noChangeArrowheads="1" noTextEdit="1"/>
          </p:cNvSpPr>
          <p:nvPr>
            <p:ph type="sldImg"/>
          </p:nvPr>
        </p:nvSpPr>
        <p:spPr>
          <a:xfrm>
            <a:off x="917575" y="746125"/>
            <a:ext cx="4962525" cy="3722688"/>
          </a:xfrm>
          <a:ln/>
        </p:spPr>
      </p:sp>
      <p:sp>
        <p:nvSpPr>
          <p:cNvPr id="8194" name="Rectangle 3"/>
          <p:cNvSpPr>
            <a:spLocks noGrp="1" noChangeArrowheads="1"/>
          </p:cNvSpPr>
          <p:nvPr>
            <p:ph type="body" idx="1"/>
          </p:nvPr>
        </p:nvSpPr>
        <p:spPr>
          <a:xfrm>
            <a:off x="679450" y="4718050"/>
            <a:ext cx="5435600" cy="4468813"/>
          </a:xfrm>
          <a:noFill/>
          <a:ln/>
        </p:spPr>
        <p:txBody>
          <a:bodyPr/>
          <a:lstStyle/>
          <a:p>
            <a:pPr>
              <a:buFont typeface="Wingdings" pitchFamily="2" charset="2"/>
              <a:buNone/>
            </a:pPr>
            <a:endParaRPr lang="de-DE" smtClean="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p:spPr>
        <p:txBody>
          <a:bodyPr/>
          <a:lstStyle/>
          <a:p>
            <a:endParaRPr lang="fr-FR" smtClean="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Rot="1" noChangeAspect="1" noChangeArrowheads="1" noTextEdit="1"/>
          </p:cNvSpPr>
          <p:nvPr>
            <p:ph type="sldImg"/>
          </p:nvPr>
        </p:nvSpPr>
        <p:spPr>
          <a:ln/>
        </p:spPr>
      </p:sp>
      <p:sp>
        <p:nvSpPr>
          <p:cNvPr id="28674" name="Rectangle 3"/>
          <p:cNvSpPr>
            <a:spLocks noGrp="1" noChangeArrowheads="1"/>
          </p:cNvSpPr>
          <p:nvPr>
            <p:ph type="body" idx="1"/>
          </p:nvPr>
        </p:nvSpPr>
        <p:spPr>
          <a:noFill/>
          <a:ln/>
        </p:spPr>
        <p:txBody>
          <a:bodyPr/>
          <a:lstStyle/>
          <a:p>
            <a:endParaRPr lang="fr-FR" smtClean="0">
              <a:cs typeface="Arial" charset="0"/>
            </a:endParaRPr>
          </a:p>
        </p:txBody>
      </p:sp>
      <p:sp>
        <p:nvSpPr>
          <p:cNvPr id="28675" name="Espace réservé du pied de page 1"/>
          <p:cNvSpPr>
            <a:spLocks noGrp="1"/>
          </p:cNvSpPr>
          <p:nvPr>
            <p:ph type="ftr" sz="quarter" idx="4"/>
          </p:nvPr>
        </p:nvSpPr>
        <p:spPr>
          <a:noFill/>
        </p:spPr>
        <p:txBody>
          <a:bodyPr/>
          <a:lstStyle/>
          <a:p>
            <a:endParaRPr lang="en-GB" smtClean="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txBox="1">
            <a:spLocks noGrp="1" noChangeArrowheads="1"/>
          </p:cNvSpPr>
          <p:nvPr/>
        </p:nvSpPr>
        <p:spPr bwMode="auto">
          <a:xfrm>
            <a:off x="3848100" y="9432925"/>
            <a:ext cx="2944813" cy="496888"/>
          </a:xfrm>
          <a:prstGeom prst="rect">
            <a:avLst/>
          </a:prstGeom>
          <a:noFill/>
          <a:ln w="9525">
            <a:noFill/>
            <a:miter lim="800000"/>
            <a:headEnd/>
            <a:tailEnd/>
          </a:ln>
        </p:spPr>
        <p:txBody>
          <a:bodyPr anchor="b"/>
          <a:lstStyle/>
          <a:p>
            <a:pPr algn="r" eaLnBrk="0" hangingPunct="0">
              <a:lnSpc>
                <a:spcPct val="80000"/>
              </a:lnSpc>
              <a:spcBef>
                <a:spcPct val="20000"/>
              </a:spcBef>
              <a:buClr>
                <a:srgbClr val="0E438A"/>
              </a:buClr>
              <a:buSzPct val="110000"/>
              <a:buFont typeface="Wingdings" pitchFamily="2" charset="2"/>
              <a:buChar char="§"/>
            </a:pPr>
            <a:fld id="{FE79EB81-B879-4EE5-BC1C-D8E589741469}" type="slidenum">
              <a:rPr lang="en-US" sz="1200">
                <a:latin typeface="Arial" charset="0"/>
              </a:rPr>
              <a:pPr algn="r" eaLnBrk="0" hangingPunct="0">
                <a:lnSpc>
                  <a:spcPct val="80000"/>
                </a:lnSpc>
                <a:spcBef>
                  <a:spcPct val="20000"/>
                </a:spcBef>
                <a:buClr>
                  <a:srgbClr val="0E438A"/>
                </a:buClr>
                <a:buSzPct val="110000"/>
                <a:buFont typeface="Wingdings" pitchFamily="2" charset="2"/>
                <a:buChar char="§"/>
              </a:pPr>
              <a:t>12</a:t>
            </a:fld>
            <a:endParaRPr lang="en-US" sz="1200">
              <a:latin typeface="Arial" charset="0"/>
            </a:endParaRPr>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xfrm>
            <a:off x="906463" y="4719638"/>
            <a:ext cx="4981575" cy="4467225"/>
          </a:xfrm>
          <a:noFill/>
          <a:ln/>
        </p:spPr>
        <p:txBody>
          <a:bodyPr/>
          <a:lstStyle/>
          <a:p>
            <a:endParaRPr lang="en-US" smtClean="0">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p:spPr>
        <p:txBody>
          <a:bodyPr/>
          <a:lstStyle/>
          <a:p>
            <a:fld id="{42DB57B2-15D3-4307-BC73-613BCEACE81F}" type="slidenum">
              <a:rPr lang="en-GB" smtClean="0">
                <a:cs typeface="Arial" charset="0"/>
              </a:rPr>
              <a:pPr/>
              <a:t>13</a:t>
            </a:fld>
            <a:endParaRPr lang="en-GB" smtClean="0">
              <a:cs typeface="Arial" charset="0"/>
            </a:endParaRPr>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p:spPr>
        <p:txBody>
          <a:bodyPr/>
          <a:lstStyle/>
          <a:p>
            <a:endParaRPr lang="en-US" smtClean="0">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p:spPr>
        <p:txBody>
          <a:bodyPr/>
          <a:lstStyle/>
          <a:p>
            <a:fld id="{7C2BC6AA-B5CA-4ACA-A855-9E1022A2E303}" type="slidenum">
              <a:rPr lang="en-GB" smtClean="0">
                <a:cs typeface="Arial" charset="0"/>
              </a:rPr>
              <a:pPr/>
              <a:t>14</a:t>
            </a:fld>
            <a:endParaRPr lang="en-GB" smtClean="0">
              <a:cs typeface="Arial" charset="0"/>
            </a:endParaRPr>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endParaRPr lang="en-US" smtClean="0">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txBox="1">
            <a:spLocks noGrp="1" noChangeArrowheads="1"/>
          </p:cNvSpPr>
          <p:nvPr/>
        </p:nvSpPr>
        <p:spPr bwMode="auto">
          <a:xfrm>
            <a:off x="3848100" y="9432925"/>
            <a:ext cx="2944813" cy="496888"/>
          </a:xfrm>
          <a:prstGeom prst="rect">
            <a:avLst/>
          </a:prstGeom>
          <a:noFill/>
          <a:ln w="9525">
            <a:noFill/>
            <a:miter lim="800000"/>
            <a:headEnd/>
            <a:tailEnd/>
          </a:ln>
        </p:spPr>
        <p:txBody>
          <a:bodyPr anchor="b"/>
          <a:lstStyle/>
          <a:p>
            <a:pPr algn="r" eaLnBrk="0" hangingPunct="0">
              <a:lnSpc>
                <a:spcPct val="80000"/>
              </a:lnSpc>
              <a:spcBef>
                <a:spcPct val="20000"/>
              </a:spcBef>
              <a:buClr>
                <a:srgbClr val="0E438A"/>
              </a:buClr>
              <a:buSzPct val="110000"/>
              <a:buFont typeface="Wingdings" pitchFamily="2" charset="2"/>
              <a:buChar char="§"/>
            </a:pPr>
            <a:fld id="{AFFF7A2E-9B31-4585-9952-6E4084CA3B74}" type="slidenum">
              <a:rPr lang="en-US" sz="1200">
                <a:latin typeface="Arial" charset="0"/>
              </a:rPr>
              <a:pPr algn="r" eaLnBrk="0" hangingPunct="0">
                <a:lnSpc>
                  <a:spcPct val="80000"/>
                </a:lnSpc>
                <a:spcBef>
                  <a:spcPct val="20000"/>
                </a:spcBef>
                <a:buClr>
                  <a:srgbClr val="0E438A"/>
                </a:buClr>
                <a:buSzPct val="110000"/>
                <a:buFont typeface="Wingdings" pitchFamily="2" charset="2"/>
                <a:buChar char="§"/>
              </a:pPr>
              <a:t>15</a:t>
            </a:fld>
            <a:endParaRPr lang="en-US" sz="1200">
              <a:latin typeface="Arial"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xfrm>
            <a:off x="906463" y="4719638"/>
            <a:ext cx="4981575" cy="4467225"/>
          </a:xfrm>
          <a:noFill/>
          <a:ln/>
        </p:spPr>
        <p:txBody>
          <a:bodyPr/>
          <a:lstStyle/>
          <a:p>
            <a:endParaRPr lang="en-US" smtClean="0">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noChangeArrowheads="1"/>
          </p:cNvSpPr>
          <p:nvPr/>
        </p:nvSpPr>
        <p:spPr bwMode="auto">
          <a:xfrm>
            <a:off x="3848100" y="9432925"/>
            <a:ext cx="2944813" cy="496888"/>
          </a:xfrm>
          <a:prstGeom prst="rect">
            <a:avLst/>
          </a:prstGeom>
          <a:noFill/>
          <a:ln w="9525">
            <a:noFill/>
            <a:miter lim="800000"/>
            <a:headEnd/>
            <a:tailEnd/>
          </a:ln>
        </p:spPr>
        <p:txBody>
          <a:bodyPr anchor="b"/>
          <a:lstStyle/>
          <a:p>
            <a:pPr algn="r" eaLnBrk="0" hangingPunct="0">
              <a:lnSpc>
                <a:spcPct val="80000"/>
              </a:lnSpc>
              <a:spcBef>
                <a:spcPct val="20000"/>
              </a:spcBef>
              <a:buClr>
                <a:srgbClr val="0E438A"/>
              </a:buClr>
              <a:buSzPct val="110000"/>
              <a:buFont typeface="Wingdings" pitchFamily="2" charset="2"/>
              <a:buChar char="§"/>
            </a:pPr>
            <a:fld id="{500D1440-E98C-4D55-8A3F-71C80FA89F19}" type="slidenum">
              <a:rPr lang="en-US" sz="1200">
                <a:latin typeface="Arial" charset="0"/>
              </a:rPr>
              <a:pPr algn="r" eaLnBrk="0" hangingPunct="0">
                <a:lnSpc>
                  <a:spcPct val="80000"/>
                </a:lnSpc>
                <a:spcBef>
                  <a:spcPct val="20000"/>
                </a:spcBef>
                <a:buClr>
                  <a:srgbClr val="0E438A"/>
                </a:buClr>
                <a:buSzPct val="110000"/>
                <a:buFont typeface="Wingdings" pitchFamily="2" charset="2"/>
                <a:buChar char="§"/>
              </a:pPr>
              <a:t>24</a:t>
            </a:fld>
            <a:endParaRPr lang="en-US" sz="1200">
              <a:latin typeface="Arial"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xfrm>
            <a:off x="906463" y="4719638"/>
            <a:ext cx="4981575" cy="4467225"/>
          </a:xfrm>
          <a:noFill/>
          <a:ln/>
        </p:spPr>
        <p:txBody>
          <a:bodyPr/>
          <a:lstStyle/>
          <a:p>
            <a:endParaRPr lang="en-US" smtClean="0">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txBox="1">
            <a:spLocks noGrp="1" noChangeArrowheads="1"/>
          </p:cNvSpPr>
          <p:nvPr/>
        </p:nvSpPr>
        <p:spPr bwMode="auto">
          <a:xfrm>
            <a:off x="3848100" y="9436100"/>
            <a:ext cx="2946400" cy="495300"/>
          </a:xfrm>
          <a:prstGeom prst="rect">
            <a:avLst/>
          </a:prstGeom>
          <a:noFill/>
          <a:ln w="9525">
            <a:noFill/>
            <a:miter lim="800000"/>
            <a:headEnd/>
            <a:tailEnd/>
          </a:ln>
        </p:spPr>
        <p:txBody>
          <a:bodyPr lIns="92122" tIns="46061" rIns="92122" bIns="46061" anchor="b"/>
          <a:lstStyle/>
          <a:p>
            <a:pPr algn="r" defTabSz="920750" eaLnBrk="0" hangingPunct="0"/>
            <a:fld id="{6E62AAA1-A01C-41E9-9CB2-7BCB3E67A94A}" type="slidenum">
              <a:rPr lang="en-GB" sz="1200" b="0">
                <a:solidFill>
                  <a:schemeClr val="tx1"/>
                </a:solidFill>
              </a:rPr>
              <a:pPr algn="r" defTabSz="920750" eaLnBrk="0" hangingPunct="0"/>
              <a:t>33</a:t>
            </a:fld>
            <a:endParaRPr lang="en-GB" sz="1200" b="0">
              <a:solidFill>
                <a:schemeClr val="tx1"/>
              </a:solidFill>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endParaRPr lang="en-US" smtClean="0">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txBox="1">
            <a:spLocks noGrp="1" noChangeArrowheads="1"/>
          </p:cNvSpPr>
          <p:nvPr/>
        </p:nvSpPr>
        <p:spPr bwMode="auto">
          <a:xfrm>
            <a:off x="3848100" y="9432925"/>
            <a:ext cx="2944813" cy="496888"/>
          </a:xfrm>
          <a:prstGeom prst="rect">
            <a:avLst/>
          </a:prstGeom>
          <a:noFill/>
          <a:ln w="9525">
            <a:noFill/>
            <a:miter lim="800000"/>
            <a:headEnd/>
            <a:tailEnd/>
          </a:ln>
        </p:spPr>
        <p:txBody>
          <a:bodyPr anchor="b"/>
          <a:lstStyle/>
          <a:p>
            <a:pPr algn="r" eaLnBrk="0" hangingPunct="0">
              <a:lnSpc>
                <a:spcPct val="80000"/>
              </a:lnSpc>
              <a:spcBef>
                <a:spcPct val="20000"/>
              </a:spcBef>
              <a:buClr>
                <a:srgbClr val="0E438A"/>
              </a:buClr>
              <a:buSzPct val="110000"/>
              <a:buFont typeface="Wingdings" pitchFamily="2" charset="2"/>
              <a:buChar char="§"/>
            </a:pPr>
            <a:fld id="{211E20AE-5A44-4904-9C59-F4EE07720B1C}" type="slidenum">
              <a:rPr lang="en-US" sz="1200">
                <a:latin typeface="Arial" charset="0"/>
              </a:rPr>
              <a:pPr algn="r" eaLnBrk="0" hangingPunct="0">
                <a:lnSpc>
                  <a:spcPct val="80000"/>
                </a:lnSpc>
                <a:spcBef>
                  <a:spcPct val="20000"/>
                </a:spcBef>
                <a:buClr>
                  <a:srgbClr val="0E438A"/>
                </a:buClr>
                <a:buSzPct val="110000"/>
                <a:buFont typeface="Wingdings" pitchFamily="2" charset="2"/>
                <a:buChar char="§"/>
              </a:pPr>
              <a:t>34</a:t>
            </a:fld>
            <a:endParaRPr lang="en-US" sz="1200">
              <a:latin typeface="Arial" charset="0"/>
            </a:endParaRPr>
          </a:p>
        </p:txBody>
      </p:sp>
      <p:sp>
        <p:nvSpPr>
          <p:cNvPr id="36866" name="Rectangle 2"/>
          <p:cNvSpPr>
            <a:spLocks noGrp="1" noRot="1" noChangeAspect="1" noChangeArrowheads="1" noTextEdit="1"/>
          </p:cNvSpPr>
          <p:nvPr>
            <p:ph type="sldImg"/>
          </p:nvPr>
        </p:nvSpPr>
        <p:spPr>
          <a:xfrm>
            <a:off x="919163" y="746125"/>
            <a:ext cx="4960937" cy="3721100"/>
          </a:xfrm>
          <a:ln/>
        </p:spPr>
      </p:sp>
      <p:sp>
        <p:nvSpPr>
          <p:cNvPr id="36867" name="Rectangle 3"/>
          <p:cNvSpPr>
            <a:spLocks noGrp="1" noChangeArrowheads="1"/>
          </p:cNvSpPr>
          <p:nvPr>
            <p:ph type="body" idx="1"/>
          </p:nvPr>
        </p:nvSpPr>
        <p:spPr>
          <a:xfrm>
            <a:off x="906463" y="4718050"/>
            <a:ext cx="4981575" cy="4467225"/>
          </a:xfrm>
          <a:noFill/>
          <a:ln/>
        </p:spPr>
        <p:txBody>
          <a:bodyPr/>
          <a:lstStyle/>
          <a:p>
            <a:endParaRPr lang="en-US" smtClean="0">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Rot="1" noChangeAspect="1" noChangeArrowheads="1" noTextEdit="1"/>
          </p:cNvSpPr>
          <p:nvPr>
            <p:ph type="sldImg"/>
          </p:nvPr>
        </p:nvSpPr>
        <p:spPr>
          <a:ln/>
        </p:spPr>
      </p:sp>
      <p:sp>
        <p:nvSpPr>
          <p:cNvPr id="38914" name="Rectangle 3"/>
          <p:cNvSpPr>
            <a:spLocks noGrp="1" noChangeArrowheads="1"/>
          </p:cNvSpPr>
          <p:nvPr>
            <p:ph type="body" idx="1"/>
          </p:nvPr>
        </p:nvSpPr>
        <p:spPr>
          <a:noFill/>
          <a:ln/>
        </p:spPr>
        <p:txBody>
          <a:bodyPr/>
          <a:lstStyle/>
          <a:p>
            <a:endParaRPr lang="en-US" smtClean="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7"/>
          <p:cNvSpPr>
            <a:spLocks noGrp="1" noChangeArrowheads="1"/>
          </p:cNvSpPr>
          <p:nvPr>
            <p:ph type="sldNum" sz="quarter" idx="5"/>
          </p:nvPr>
        </p:nvSpPr>
        <p:spPr>
          <a:noFill/>
        </p:spPr>
        <p:txBody>
          <a:bodyPr/>
          <a:lstStyle/>
          <a:p>
            <a:fld id="{2AECCA1A-7AB9-4A73-99BF-E1FE5807450A}" type="slidenum">
              <a:rPr lang="en-US" smtClean="0">
                <a:cs typeface="Arial" charset="0"/>
              </a:rPr>
              <a:pPr/>
              <a:t>2</a:t>
            </a:fld>
            <a:endParaRPr lang="en-US" smtClean="0">
              <a:cs typeface="Arial" charset="0"/>
            </a:endParaRPr>
          </a:p>
        </p:txBody>
      </p:sp>
      <p:sp>
        <p:nvSpPr>
          <p:cNvPr id="10242" name="Rectangle 2"/>
          <p:cNvSpPr>
            <a:spLocks noGrp="1" noRot="1" noChangeAspect="1" noChangeArrowheads="1" noTextEdit="1"/>
          </p:cNvSpPr>
          <p:nvPr>
            <p:ph type="sldImg"/>
          </p:nvPr>
        </p:nvSpPr>
        <p:spPr>
          <a:xfrm>
            <a:off x="919163" y="747713"/>
            <a:ext cx="4959350" cy="3721100"/>
          </a:xfrm>
          <a:ln/>
        </p:spPr>
      </p:sp>
      <p:sp>
        <p:nvSpPr>
          <p:cNvPr id="10243" name="Rectangle 3"/>
          <p:cNvSpPr>
            <a:spLocks noGrp="1" noChangeArrowheads="1"/>
          </p:cNvSpPr>
          <p:nvPr>
            <p:ph type="body" idx="1"/>
          </p:nvPr>
        </p:nvSpPr>
        <p:spPr>
          <a:xfrm>
            <a:off x="906463" y="4718050"/>
            <a:ext cx="4981575" cy="4465638"/>
          </a:xfrm>
          <a:noFill/>
          <a:ln/>
        </p:spPr>
        <p:txBody>
          <a:bodyPr/>
          <a:lstStyle/>
          <a:p>
            <a:endParaRPr lang="fr-FR" smtClean="0">
              <a:cs typeface="Arial" charset="0"/>
            </a:endParaRPr>
          </a:p>
        </p:txBody>
      </p:sp>
      <p:sp>
        <p:nvSpPr>
          <p:cNvPr id="10244" name="Espace réservé du pied de page 5"/>
          <p:cNvSpPr>
            <a:spLocks noGrp="1"/>
          </p:cNvSpPr>
          <p:nvPr>
            <p:ph type="ftr" sz="quarter" idx="4"/>
          </p:nvPr>
        </p:nvSpPr>
        <p:spPr>
          <a:noFill/>
        </p:spPr>
        <p:txBody>
          <a:bodyPr/>
          <a:lstStyle/>
          <a:p>
            <a:endParaRPr lang="fr-FR" smtClean="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noRot="1" noChangeAspect="1" noChangeArrowheads="1" noTextEdit="1"/>
          </p:cNvSpPr>
          <p:nvPr>
            <p:ph type="sldImg"/>
          </p:nvPr>
        </p:nvSpPr>
        <p:spPr>
          <a:ln/>
        </p:spPr>
      </p:sp>
      <p:sp>
        <p:nvSpPr>
          <p:cNvPr id="12290" name="Rectangle 3"/>
          <p:cNvSpPr>
            <a:spLocks noGrp="1" noChangeArrowheads="1"/>
          </p:cNvSpPr>
          <p:nvPr>
            <p:ph type="body" idx="1"/>
          </p:nvPr>
        </p:nvSpPr>
        <p:spPr>
          <a:xfrm>
            <a:off x="906463" y="4718050"/>
            <a:ext cx="4981575" cy="4468813"/>
          </a:xfrm>
          <a:noFill/>
          <a:ln/>
        </p:spPr>
        <p:txBody>
          <a:bodyPr/>
          <a:lstStyle/>
          <a:p>
            <a:pPr>
              <a:lnSpc>
                <a:spcPct val="90000"/>
              </a:lnSpc>
              <a:spcBef>
                <a:spcPct val="50000"/>
              </a:spcBef>
              <a:buClr>
                <a:schemeClr val="hlink"/>
              </a:buClr>
            </a:pPr>
            <a:r>
              <a:rPr lang="en-GB" sz="900" b="1" u="sng" smtClean="0">
                <a:cs typeface="Arial" charset="0"/>
              </a:rPr>
              <a:t>ITU-EC Project for Harmonization of ICT Policies in ACP countries </a:t>
            </a:r>
          </a:p>
          <a:p>
            <a:pPr>
              <a:lnSpc>
                <a:spcPct val="90000"/>
              </a:lnSpc>
              <a:spcBef>
                <a:spcPct val="50000"/>
              </a:spcBef>
              <a:buClr>
                <a:schemeClr val="hlink"/>
              </a:buClr>
            </a:pPr>
            <a:endParaRPr lang="en-GB" sz="900" b="1" u="sng" smtClean="0">
              <a:cs typeface="Arial" charset="0"/>
            </a:endParaRPr>
          </a:p>
          <a:p>
            <a:pPr>
              <a:lnSpc>
                <a:spcPct val="90000"/>
              </a:lnSpc>
              <a:spcBef>
                <a:spcPct val="50000"/>
              </a:spcBef>
              <a:buClr>
                <a:schemeClr val="hlink"/>
              </a:buClr>
            </a:pPr>
            <a:r>
              <a:rPr lang="en-GB" sz="900" smtClean="0">
                <a:cs typeface="Arial" charset="0"/>
              </a:rPr>
              <a:t>Global objective </a:t>
            </a:r>
          </a:p>
          <a:p>
            <a:pPr lvl="1">
              <a:lnSpc>
                <a:spcPct val="90000"/>
              </a:lnSpc>
              <a:spcBef>
                <a:spcPct val="50000"/>
              </a:spcBef>
              <a:spcAft>
                <a:spcPct val="50000"/>
              </a:spcAft>
              <a:buClr>
                <a:schemeClr val="hlink"/>
              </a:buClr>
            </a:pPr>
            <a:r>
              <a:rPr lang="en-GB" sz="800" smtClean="0">
                <a:solidFill>
                  <a:schemeClr val="bg2"/>
                </a:solidFill>
                <a:cs typeface="Arial" charset="0"/>
              </a:rPr>
              <a:t> -Support towards creating </a:t>
            </a:r>
            <a:r>
              <a:rPr lang="en-GB" sz="800" u="sng" smtClean="0">
                <a:solidFill>
                  <a:schemeClr val="bg2"/>
                </a:solidFill>
                <a:cs typeface="Arial" charset="0"/>
              </a:rPr>
              <a:t>harmonised policies for ICT</a:t>
            </a:r>
            <a:r>
              <a:rPr lang="en-GB" sz="800" smtClean="0">
                <a:solidFill>
                  <a:schemeClr val="bg2"/>
                </a:solidFill>
                <a:cs typeface="Arial" charset="0"/>
              </a:rPr>
              <a:t> and an </a:t>
            </a:r>
            <a:r>
              <a:rPr lang="en-GB" sz="800" u="sng" smtClean="0">
                <a:solidFill>
                  <a:schemeClr val="bg2"/>
                </a:solidFill>
                <a:cs typeface="Arial" charset="0"/>
              </a:rPr>
              <a:t>efficient regulatory environment</a:t>
            </a:r>
            <a:r>
              <a:rPr lang="en-GB" sz="800" smtClean="0">
                <a:solidFill>
                  <a:schemeClr val="bg2"/>
                </a:solidFill>
                <a:cs typeface="Arial" charset="0"/>
              </a:rPr>
              <a:t>, conductive to massive investments required by ICT infrastructures and applications in the ACP countries</a:t>
            </a:r>
          </a:p>
          <a:p>
            <a:pPr>
              <a:lnSpc>
                <a:spcPct val="90000"/>
              </a:lnSpc>
              <a:spcBef>
                <a:spcPct val="50000"/>
              </a:spcBef>
              <a:buClr>
                <a:schemeClr val="hlink"/>
              </a:buClr>
            </a:pPr>
            <a:endParaRPr lang="en-GB" sz="900" b="1" smtClean="0">
              <a:cs typeface="Arial" charset="0"/>
            </a:endParaRPr>
          </a:p>
          <a:p>
            <a:pPr>
              <a:lnSpc>
                <a:spcPct val="90000"/>
              </a:lnSpc>
              <a:spcBef>
                <a:spcPct val="50000"/>
              </a:spcBef>
              <a:buClr>
                <a:schemeClr val="hlink"/>
              </a:buClr>
            </a:pPr>
            <a:r>
              <a:rPr lang="en-GB" sz="900" smtClean="0">
                <a:cs typeface="Arial" charset="0"/>
              </a:rPr>
              <a:t>Detailed objectives</a:t>
            </a:r>
            <a:r>
              <a:rPr lang="en-GB" sz="900" i="1" smtClean="0">
                <a:cs typeface="Arial" charset="0"/>
              </a:rPr>
              <a:t>:</a:t>
            </a:r>
          </a:p>
          <a:p>
            <a:pPr lvl="1">
              <a:lnSpc>
                <a:spcPct val="90000"/>
              </a:lnSpc>
              <a:spcBef>
                <a:spcPct val="50000"/>
              </a:spcBef>
              <a:buClr>
                <a:schemeClr val="hlink"/>
              </a:buClr>
            </a:pPr>
            <a:r>
              <a:rPr lang="en-GB" sz="800" smtClean="0">
                <a:solidFill>
                  <a:schemeClr val="bg2"/>
                </a:solidFill>
                <a:cs typeface="Arial" charset="0"/>
              </a:rPr>
              <a:t>- </a:t>
            </a:r>
            <a:r>
              <a:rPr lang="en-GB" sz="800" u="sng" smtClean="0">
                <a:solidFill>
                  <a:schemeClr val="bg2"/>
                </a:solidFill>
                <a:cs typeface="Arial" charset="0"/>
              </a:rPr>
              <a:t>Supporting regional integration organizations</a:t>
            </a:r>
            <a:r>
              <a:rPr lang="en-GB" sz="800" smtClean="0">
                <a:solidFill>
                  <a:schemeClr val="bg2"/>
                </a:solidFill>
                <a:cs typeface="Arial" charset="0"/>
              </a:rPr>
              <a:t> to develop and promote the use of harmonized ICT policies and regulations in their region </a:t>
            </a:r>
          </a:p>
          <a:p>
            <a:pPr lvl="1">
              <a:lnSpc>
                <a:spcPct val="90000"/>
              </a:lnSpc>
              <a:spcBef>
                <a:spcPct val="50000"/>
              </a:spcBef>
              <a:buClr>
                <a:schemeClr val="hlink"/>
              </a:buClr>
            </a:pPr>
            <a:r>
              <a:rPr lang="en-GB" sz="800" u="sng" smtClean="0">
                <a:solidFill>
                  <a:schemeClr val="bg2"/>
                </a:solidFill>
                <a:cs typeface="Arial" charset="0"/>
              </a:rPr>
              <a:t>Assisting individual beneficiary countries</a:t>
            </a:r>
            <a:r>
              <a:rPr lang="en-GB" sz="800" smtClean="0">
                <a:solidFill>
                  <a:schemeClr val="bg2"/>
                </a:solidFill>
                <a:cs typeface="Arial" charset="0"/>
              </a:rPr>
              <a:t> to adopt and implement ICT policies and regulatory guidelines</a:t>
            </a:r>
          </a:p>
          <a:p>
            <a:pPr lvl="1">
              <a:lnSpc>
                <a:spcPct val="90000"/>
              </a:lnSpc>
              <a:spcBef>
                <a:spcPct val="50000"/>
              </a:spcBef>
              <a:spcAft>
                <a:spcPct val="50000"/>
              </a:spcAft>
              <a:buClr>
                <a:schemeClr val="hlink"/>
              </a:buClr>
            </a:pPr>
            <a:r>
              <a:rPr lang="en-GB" sz="800" u="sng" smtClean="0">
                <a:solidFill>
                  <a:schemeClr val="bg2"/>
                </a:solidFill>
                <a:cs typeface="Arial" charset="0"/>
              </a:rPr>
              <a:t>Building human and institutional capacity</a:t>
            </a:r>
            <a:r>
              <a:rPr lang="en-GB" sz="800" smtClean="0">
                <a:solidFill>
                  <a:schemeClr val="bg2"/>
                </a:solidFill>
                <a:cs typeface="Arial" charset="0"/>
              </a:rPr>
              <a:t> in the field of ICT through a range of targeted training and knowledge sharing measures at regional and national level</a:t>
            </a:r>
          </a:p>
          <a:p>
            <a:pPr>
              <a:lnSpc>
                <a:spcPct val="90000"/>
              </a:lnSpc>
              <a:spcBef>
                <a:spcPct val="50000"/>
              </a:spcBef>
              <a:buClr>
                <a:schemeClr val="hlink"/>
              </a:buClr>
            </a:pPr>
            <a:endParaRPr lang="en-GB" sz="900" b="1" smtClean="0">
              <a:cs typeface="Arial" charset="0"/>
            </a:endParaRPr>
          </a:p>
          <a:p>
            <a:pPr>
              <a:lnSpc>
                <a:spcPct val="90000"/>
              </a:lnSpc>
              <a:spcBef>
                <a:spcPct val="50000"/>
              </a:spcBef>
              <a:buClr>
                <a:schemeClr val="hlink"/>
              </a:buClr>
            </a:pPr>
            <a:r>
              <a:rPr lang="en-GB" sz="900" smtClean="0">
                <a:cs typeface="Arial" charset="0"/>
              </a:rPr>
              <a:t>ITU-EC Project for Harmonization of ICT Policies in ACP countries </a:t>
            </a:r>
          </a:p>
          <a:p>
            <a:pPr lvl="1">
              <a:lnSpc>
                <a:spcPct val="90000"/>
              </a:lnSpc>
              <a:spcBef>
                <a:spcPct val="50000"/>
              </a:spcBef>
              <a:buClr>
                <a:schemeClr val="hlink"/>
              </a:buClr>
            </a:pPr>
            <a:r>
              <a:rPr lang="en-GB" sz="800" smtClean="0">
                <a:solidFill>
                  <a:schemeClr val="bg2"/>
                </a:solidFill>
                <a:cs typeface="Arial" charset="0"/>
              </a:rPr>
              <a:t>- Builds on experience gained from </a:t>
            </a:r>
            <a:r>
              <a:rPr lang="en-GB" sz="800" u="sng" smtClean="0">
                <a:solidFill>
                  <a:schemeClr val="bg2"/>
                </a:solidFill>
                <a:cs typeface="Arial" charset="0"/>
              </a:rPr>
              <a:t>previous project in West Africa </a:t>
            </a:r>
          </a:p>
          <a:p>
            <a:pPr lvl="1">
              <a:lnSpc>
                <a:spcPct val="90000"/>
              </a:lnSpc>
              <a:spcBef>
                <a:spcPct val="50000"/>
              </a:spcBef>
              <a:buClr>
                <a:schemeClr val="hlink"/>
              </a:buClr>
            </a:pPr>
            <a:r>
              <a:rPr lang="en-GB" sz="800" smtClean="0">
                <a:solidFill>
                  <a:schemeClr val="bg2"/>
                </a:solidFill>
                <a:cs typeface="Arial" charset="0"/>
              </a:rPr>
              <a:t>- Uses a </a:t>
            </a:r>
            <a:r>
              <a:rPr lang="en-GB" sz="800" u="sng" smtClean="0">
                <a:solidFill>
                  <a:schemeClr val="bg2"/>
                </a:solidFill>
                <a:cs typeface="Arial" charset="0"/>
              </a:rPr>
              <a:t>demand-driven</a:t>
            </a:r>
            <a:r>
              <a:rPr lang="en-GB" sz="800" smtClean="0">
                <a:solidFill>
                  <a:schemeClr val="bg2"/>
                </a:solidFill>
                <a:cs typeface="Arial" charset="0"/>
              </a:rPr>
              <a:t> bottom-up approach</a:t>
            </a:r>
          </a:p>
          <a:p>
            <a:pPr lvl="1">
              <a:lnSpc>
                <a:spcPct val="90000"/>
              </a:lnSpc>
              <a:spcBef>
                <a:spcPct val="50000"/>
              </a:spcBef>
              <a:buClr>
                <a:schemeClr val="hlink"/>
              </a:buClr>
            </a:pPr>
            <a:r>
              <a:rPr lang="en-GB" sz="800" i="1" smtClean="0">
                <a:solidFill>
                  <a:schemeClr val="bg2"/>
                </a:solidFill>
                <a:cs typeface="Arial" charset="0"/>
              </a:rPr>
              <a:t>- </a:t>
            </a:r>
            <a:r>
              <a:rPr lang="en-GB" sz="800" smtClean="0">
                <a:solidFill>
                  <a:schemeClr val="bg2"/>
                </a:solidFill>
                <a:cs typeface="Arial" charset="0"/>
              </a:rPr>
              <a:t>Pays specific attention to </a:t>
            </a:r>
            <a:r>
              <a:rPr lang="en-GB" sz="800" u="sng" smtClean="0">
                <a:solidFill>
                  <a:schemeClr val="bg2"/>
                </a:solidFill>
                <a:cs typeface="Arial" charset="0"/>
              </a:rPr>
              <a:t>link substance of policy/regulation to capacity building</a:t>
            </a:r>
          </a:p>
          <a:p>
            <a:pPr lvl="1">
              <a:lnSpc>
                <a:spcPct val="90000"/>
              </a:lnSpc>
              <a:spcBef>
                <a:spcPct val="50000"/>
              </a:spcBef>
              <a:buClr>
                <a:schemeClr val="hlink"/>
              </a:buClr>
            </a:pPr>
            <a:r>
              <a:rPr lang="en-US" sz="800" i="1" smtClean="0">
                <a:solidFill>
                  <a:schemeClr val="bg2"/>
                </a:solidFill>
                <a:cs typeface="Arial" charset="0"/>
              </a:rPr>
              <a:t>- </a:t>
            </a:r>
            <a:r>
              <a:rPr lang="en-US" sz="800" u="sng" smtClean="0">
                <a:solidFill>
                  <a:schemeClr val="bg2"/>
                </a:solidFill>
                <a:cs typeface="Arial" charset="0"/>
              </a:rPr>
              <a:t>Incorporates all past and current projects</a:t>
            </a:r>
            <a:r>
              <a:rPr lang="en-US" sz="800" smtClean="0">
                <a:solidFill>
                  <a:schemeClr val="bg2"/>
                </a:solidFill>
                <a:cs typeface="Arial" charset="0"/>
              </a:rPr>
              <a:t> of international and regional organizations</a:t>
            </a:r>
            <a:endParaRPr lang="en-GB" sz="800" smtClean="0">
              <a:solidFill>
                <a:schemeClr val="bg2"/>
              </a:solidFill>
              <a:cs typeface="Arial" charset="0"/>
            </a:endParaRPr>
          </a:p>
          <a:p>
            <a:pPr>
              <a:lnSpc>
                <a:spcPct val="90000"/>
              </a:lnSpc>
            </a:pPr>
            <a:endParaRPr lang="en-GB" smtClean="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Rot="1" noChangeAspect="1" noChangeArrowheads="1" noTextEdit="1"/>
          </p:cNvSpPr>
          <p:nvPr>
            <p:ph type="sldImg"/>
          </p:nvPr>
        </p:nvSpPr>
        <p:spPr>
          <a:ln/>
        </p:spPr>
      </p:sp>
      <p:sp>
        <p:nvSpPr>
          <p:cNvPr id="14338" name="Rectangle 3"/>
          <p:cNvSpPr>
            <a:spLocks noGrp="1" noChangeArrowheads="1"/>
          </p:cNvSpPr>
          <p:nvPr>
            <p:ph type="body" idx="1"/>
          </p:nvPr>
        </p:nvSpPr>
        <p:spPr>
          <a:xfrm>
            <a:off x="906463" y="4718050"/>
            <a:ext cx="4981575" cy="4468813"/>
          </a:xfrm>
          <a:noFill/>
          <a:ln/>
        </p:spPr>
        <p:txBody>
          <a:bodyPr/>
          <a:lstStyle/>
          <a:p>
            <a:endParaRPr lang="en-GB" smtClean="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ln/>
        </p:spPr>
      </p:sp>
      <p:sp>
        <p:nvSpPr>
          <p:cNvPr id="16386" name="Rectangle 3"/>
          <p:cNvSpPr>
            <a:spLocks noGrp="1" noChangeArrowheads="1"/>
          </p:cNvSpPr>
          <p:nvPr>
            <p:ph type="body" idx="1"/>
          </p:nvPr>
        </p:nvSpPr>
        <p:spPr>
          <a:noFill/>
          <a:ln/>
        </p:spPr>
        <p:txBody>
          <a:bodyPr/>
          <a:lstStyle/>
          <a:p>
            <a:endParaRPr lang="fr-FR" smtClean="0">
              <a:cs typeface="Arial" charset="0"/>
            </a:endParaRPr>
          </a:p>
        </p:txBody>
      </p:sp>
      <p:sp>
        <p:nvSpPr>
          <p:cNvPr id="16387" name="Espace réservé du pied de page 1"/>
          <p:cNvSpPr>
            <a:spLocks noGrp="1"/>
          </p:cNvSpPr>
          <p:nvPr>
            <p:ph type="ftr" sz="quarter" idx="4"/>
          </p:nvPr>
        </p:nvSpPr>
        <p:spPr>
          <a:noFill/>
        </p:spPr>
        <p:txBody>
          <a:bodyPr/>
          <a:lstStyle/>
          <a:p>
            <a:endParaRPr lang="en-GB" smtClean="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a:ln/>
        </p:spPr>
      </p:sp>
      <p:sp>
        <p:nvSpPr>
          <p:cNvPr id="18434" name="Rectangle 3"/>
          <p:cNvSpPr>
            <a:spLocks noGrp="1" noChangeArrowheads="1"/>
          </p:cNvSpPr>
          <p:nvPr>
            <p:ph type="body" idx="1"/>
          </p:nvPr>
        </p:nvSpPr>
        <p:spPr>
          <a:noFill/>
          <a:ln/>
        </p:spPr>
        <p:txBody>
          <a:bodyPr/>
          <a:lstStyle/>
          <a:p>
            <a:endParaRPr lang="fr-FR" smtClean="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ChangeArrowheads="1" noTextEdit="1"/>
          </p:cNvSpPr>
          <p:nvPr>
            <p:ph type="sldImg"/>
          </p:nvPr>
        </p:nvSpPr>
        <p:spPr>
          <a:ln/>
        </p:spPr>
      </p:sp>
      <p:sp>
        <p:nvSpPr>
          <p:cNvPr id="20482" name="Rectangle 3"/>
          <p:cNvSpPr>
            <a:spLocks noGrp="1" noChangeArrowheads="1"/>
          </p:cNvSpPr>
          <p:nvPr>
            <p:ph type="body" idx="1"/>
          </p:nvPr>
        </p:nvSpPr>
        <p:spPr>
          <a:noFill/>
          <a:ln/>
        </p:spPr>
        <p:txBody>
          <a:bodyPr/>
          <a:lstStyle/>
          <a:p>
            <a:endParaRPr lang="fr-FR" smtClean="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ChangeArrowheads="1" noTextEdit="1"/>
          </p:cNvSpPr>
          <p:nvPr>
            <p:ph type="sldImg"/>
          </p:nvPr>
        </p:nvSpPr>
        <p:spPr>
          <a:ln/>
        </p:spPr>
      </p:sp>
      <p:sp>
        <p:nvSpPr>
          <p:cNvPr id="22530" name="Rectangle 3"/>
          <p:cNvSpPr>
            <a:spLocks noGrp="1" noChangeArrowheads="1"/>
          </p:cNvSpPr>
          <p:nvPr>
            <p:ph type="body" idx="1"/>
          </p:nvPr>
        </p:nvSpPr>
        <p:spPr>
          <a:noFill/>
          <a:ln/>
        </p:spPr>
        <p:txBody>
          <a:bodyPr/>
          <a:lstStyle/>
          <a:p>
            <a:endParaRPr lang="fr-FR" smtClean="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Rot="1" noChangeAspect="1" noChangeArrowheads="1" noTextEdit="1"/>
          </p:cNvSpPr>
          <p:nvPr>
            <p:ph type="sldImg"/>
          </p:nvPr>
        </p:nvSpPr>
        <p:spPr>
          <a:ln/>
        </p:spPr>
      </p:sp>
      <p:sp>
        <p:nvSpPr>
          <p:cNvPr id="24578" name="Rectangle 3"/>
          <p:cNvSpPr>
            <a:spLocks noGrp="1" noChangeArrowheads="1"/>
          </p:cNvSpPr>
          <p:nvPr>
            <p:ph type="body" idx="1"/>
          </p:nvPr>
        </p:nvSpPr>
        <p:spPr>
          <a:noFill/>
          <a:ln/>
        </p:spPr>
        <p:txBody>
          <a:bodyPr/>
          <a:lstStyle/>
          <a:p>
            <a:endParaRPr lang="fr-FR" smtClean="0">
              <a:cs typeface="Arial" charset="0"/>
            </a:endParaRPr>
          </a:p>
        </p:txBody>
      </p:sp>
      <p:sp>
        <p:nvSpPr>
          <p:cNvPr id="24579" name="Espace réservé du pied de page 1"/>
          <p:cNvSpPr>
            <a:spLocks noGrp="1"/>
          </p:cNvSpPr>
          <p:nvPr>
            <p:ph type="ftr" sz="quarter" idx="4"/>
          </p:nvPr>
        </p:nvSpPr>
        <p:spPr>
          <a:noFill/>
        </p:spPr>
        <p:txBody>
          <a:bodyPr/>
          <a:lstStyle/>
          <a:p>
            <a:endParaRPr lang="en-GB"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3"/>
          <p:cNvSpPr>
            <a:spLocks noGrp="1" noChangeArrowheads="1"/>
          </p:cNvSpPr>
          <p:nvPr>
            <p:ph type="sldNum" sz="quarter" idx="10"/>
          </p:nvPr>
        </p:nvSpPr>
        <p:spPr>
          <a:ln/>
        </p:spPr>
        <p:txBody>
          <a:bodyPr/>
          <a:lstStyle>
            <a:lvl1pPr>
              <a:defRPr/>
            </a:lvl1pPr>
          </a:lstStyle>
          <a:p>
            <a:pPr>
              <a:defRPr/>
            </a:pPr>
            <a:fld id="{02A2C6E5-8B3F-4319-B307-D3CFB3806C45}" type="slidenum">
              <a:rPr lang="en-US"/>
              <a:pPr>
                <a:defRPr/>
              </a:pPr>
              <a:t>‹#›</a:t>
            </a:fld>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sldNum" sz="quarter" idx="10"/>
          </p:nvPr>
        </p:nvSpPr>
        <p:spPr>
          <a:ln/>
        </p:spPr>
        <p:txBody>
          <a:bodyPr/>
          <a:lstStyle>
            <a:lvl1pPr>
              <a:defRPr/>
            </a:lvl1pPr>
          </a:lstStyle>
          <a:p>
            <a:pPr>
              <a:defRPr/>
            </a:pPr>
            <a:fld id="{6D7AF40A-1BB4-4A51-B17A-5269C65F195B}" type="slidenum">
              <a:rPr lang="en-US"/>
              <a:pPr>
                <a:defRPr/>
              </a:pPr>
              <a:t>‹#›</a:t>
            </a:fld>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cSld name="Титульный слайд">
    <p:spTree>
      <p:nvGrpSpPr>
        <p:cNvPr id="1" name=""/>
        <p:cNvGrpSpPr/>
        <p:nvPr/>
      </p:nvGrpSpPr>
      <p:grpSpPr>
        <a:xfrm>
          <a:off x="0" y="0"/>
          <a:ext cx="0" cy="0"/>
          <a:chOff x="0" y="0"/>
          <a:chExt cx="0" cy="0"/>
        </a:xfrm>
      </p:grpSpPr>
      <p:sp>
        <p:nvSpPr>
          <p:cNvPr id="4" name="Line 74"/>
          <p:cNvSpPr>
            <a:spLocks noChangeShapeType="1"/>
          </p:cNvSpPr>
          <p:nvPr/>
        </p:nvSpPr>
        <p:spPr bwMode="auto">
          <a:xfrm flipH="1">
            <a:off x="395288" y="549275"/>
            <a:ext cx="8353425" cy="0"/>
          </a:xfrm>
          <a:prstGeom prst="line">
            <a:avLst/>
          </a:prstGeom>
          <a:noFill/>
          <a:ln w="22225" cap="rnd">
            <a:solidFill>
              <a:srgbClr val="C0C0C0"/>
            </a:solidFill>
            <a:prstDash val="sysDot"/>
            <a:round/>
            <a:headEnd/>
            <a:tailEnd/>
          </a:ln>
          <a:effectLst/>
        </p:spPr>
        <p:txBody>
          <a:bodyPr/>
          <a:lstStyle/>
          <a:p>
            <a:pPr eaLnBrk="0" hangingPunct="0">
              <a:buClr>
                <a:schemeClr val="tx1"/>
              </a:buClr>
              <a:buFont typeface="Arial" pitchFamily="34" charset="0"/>
              <a:buNone/>
              <a:defRPr/>
            </a:pPr>
            <a:endParaRPr lang="en-US" sz="1600" b="0" dirty="0">
              <a:latin typeface="Times New Roman" pitchFamily="18" charset="0"/>
              <a:cs typeface="+mn-cs"/>
            </a:endParaRPr>
          </a:p>
        </p:txBody>
      </p:sp>
      <p:pic>
        <p:nvPicPr>
          <p:cNvPr id="5" name="Picture 76"/>
          <p:cNvPicPr>
            <a:picLocks noChangeAspect="1" noChangeArrowheads="1"/>
          </p:cNvPicPr>
          <p:nvPr/>
        </p:nvPicPr>
        <p:blipFill>
          <a:blip r:embed="rId2"/>
          <a:srcRect/>
          <a:stretch>
            <a:fillRect/>
          </a:stretch>
        </p:blipFill>
        <p:spPr bwMode="white">
          <a:xfrm>
            <a:off x="6011863" y="5527675"/>
            <a:ext cx="2376487" cy="996950"/>
          </a:xfrm>
          <a:prstGeom prst="rect">
            <a:avLst/>
          </a:prstGeom>
          <a:noFill/>
          <a:ln w="76200" algn="ctr">
            <a:noFill/>
            <a:miter lim="800000"/>
            <a:headEnd/>
            <a:tailEnd/>
          </a:ln>
        </p:spPr>
      </p:pic>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6" name="Нижний колонтитул 4"/>
          <p:cNvSpPr>
            <a:spLocks noGrp="1"/>
          </p:cNvSpPr>
          <p:nvPr>
            <p:ph type="ftr" sz="quarter" idx="10"/>
          </p:nvPr>
        </p:nvSpPr>
        <p:spPr>
          <a:xfrm>
            <a:off x="684213" y="6356350"/>
            <a:ext cx="5183187" cy="365125"/>
          </a:xfrm>
          <a:prstGeom prst="rect">
            <a:avLst/>
          </a:prstGeom>
        </p:spPr>
        <p:txBody>
          <a:bodyPr vert="horz" wrap="square" lIns="91440" tIns="45720" rIns="91440" bIns="45720" numCol="1" anchor="t" anchorCtr="0" compatLnSpc="1">
            <a:prstTxWarp prst="textNoShape">
              <a:avLst/>
            </a:prstTxWarp>
          </a:bodyPr>
          <a:lstStyle>
            <a:lvl1pPr eaLnBrk="0" hangingPunct="0">
              <a:lnSpc>
                <a:spcPct val="80000"/>
              </a:lnSpc>
              <a:spcBef>
                <a:spcPct val="20000"/>
              </a:spcBef>
              <a:buClr>
                <a:srgbClr val="0E438A"/>
              </a:buClr>
              <a:buSzPct val="110000"/>
              <a:buFont typeface="Wingdings" pitchFamily="2" charset="2"/>
              <a:buNone/>
              <a:defRPr sz="1200">
                <a:latin typeface="Arial" charset="0"/>
              </a:defRPr>
            </a:lvl1pPr>
          </a:lstStyle>
          <a:p>
            <a:r>
              <a:rPr lang="ru-RU"/>
              <a:t>ITU Regional Workshop, Amman, Jordan, 6 December 2011</a:t>
            </a:r>
          </a:p>
        </p:txBody>
      </p:sp>
      <p:sp>
        <p:nvSpPr>
          <p:cNvPr id="7" name="Номер слайда 5"/>
          <p:cNvSpPr>
            <a:spLocks noGrp="1"/>
          </p:cNvSpPr>
          <p:nvPr>
            <p:ph type="sldNum" sz="quarter" idx="11"/>
          </p:nvPr>
        </p:nvSpPr>
        <p:spPr/>
        <p:txBody>
          <a:bodyPr/>
          <a:lstStyle>
            <a:lvl1pPr>
              <a:defRPr/>
            </a:lvl1pPr>
          </a:lstStyle>
          <a:p>
            <a:pPr>
              <a:defRPr/>
            </a:pPr>
            <a:fld id="{4BA54A65-410F-4D8B-BBB5-D3C0355C4309}" type="slidenum">
              <a:rPr lang="ru-RU"/>
              <a:pPr>
                <a:defRPr/>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4213" y="765175"/>
            <a:ext cx="7772400" cy="6413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p>
        </p:txBody>
      </p:sp>
      <p:sp>
        <p:nvSpPr>
          <p:cNvPr id="1027" name="Rectangle 3"/>
          <p:cNvSpPr>
            <a:spLocks noGrp="1" noChangeArrowheads="1"/>
          </p:cNvSpPr>
          <p:nvPr>
            <p:ph type="body" idx="1"/>
          </p:nvPr>
        </p:nvSpPr>
        <p:spPr bwMode="auto">
          <a:xfrm>
            <a:off x="684213" y="1628775"/>
            <a:ext cx="7772400" cy="3816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98" name="Line 74"/>
          <p:cNvSpPr>
            <a:spLocks noChangeShapeType="1"/>
          </p:cNvSpPr>
          <p:nvPr/>
        </p:nvSpPr>
        <p:spPr bwMode="auto">
          <a:xfrm flipH="1">
            <a:off x="395288" y="549275"/>
            <a:ext cx="8353425" cy="0"/>
          </a:xfrm>
          <a:prstGeom prst="line">
            <a:avLst/>
          </a:prstGeom>
          <a:noFill/>
          <a:ln w="22225" cap="rnd">
            <a:solidFill>
              <a:srgbClr val="C0C0C0"/>
            </a:solidFill>
            <a:prstDash val="sysDot"/>
            <a:round/>
            <a:headEnd/>
            <a:tailEnd/>
          </a:ln>
          <a:effectLst/>
        </p:spPr>
        <p:txBody>
          <a:bodyPr/>
          <a:lstStyle/>
          <a:p>
            <a:pPr eaLnBrk="0" hangingPunct="0">
              <a:buClr>
                <a:schemeClr val="tx1"/>
              </a:buClr>
              <a:buFont typeface="Arial" pitchFamily="34" charset="0"/>
              <a:buNone/>
              <a:defRPr/>
            </a:pPr>
            <a:endParaRPr lang="en-US" sz="1600" b="0" dirty="0">
              <a:latin typeface="Times New Roman" pitchFamily="18" charset="0"/>
              <a:cs typeface="+mn-cs"/>
            </a:endParaRPr>
          </a:p>
        </p:txBody>
      </p:sp>
      <p:sp>
        <p:nvSpPr>
          <p:cNvPr id="1067" name="Rectangle 43"/>
          <p:cNvSpPr>
            <a:spLocks noGrp="1" noChangeArrowheads="1"/>
          </p:cNvSpPr>
          <p:nvPr>
            <p:ph type="sldNum" sz="quarter" idx="4"/>
          </p:nvPr>
        </p:nvSpPr>
        <p:spPr bwMode="auto">
          <a:xfrm>
            <a:off x="8388350" y="6381750"/>
            <a:ext cx="339725"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eaLnBrk="1" hangingPunct="1">
              <a:lnSpc>
                <a:spcPct val="100000"/>
              </a:lnSpc>
              <a:spcBef>
                <a:spcPct val="0"/>
              </a:spcBef>
              <a:buClrTx/>
              <a:buSzTx/>
              <a:buFontTx/>
              <a:buNone/>
              <a:defRPr sz="1000" b="0">
                <a:solidFill>
                  <a:srgbClr val="0E438A"/>
                </a:solidFill>
                <a:latin typeface="Zurich BT" charset="0"/>
                <a:cs typeface="Times New Roman" pitchFamily="18" charset="0"/>
              </a:defRPr>
            </a:lvl1pPr>
          </a:lstStyle>
          <a:p>
            <a:pPr>
              <a:defRPr/>
            </a:pPr>
            <a:fld id="{20167F41-3E53-4F6B-B369-DB30467E164D}" type="slidenum">
              <a:rPr lang="en-US"/>
              <a:pPr>
                <a:defRPr/>
              </a:pPr>
              <a:t>‹#›</a:t>
            </a:fld>
            <a:endParaRPr lang="en-US" dirty="0"/>
          </a:p>
        </p:txBody>
      </p:sp>
      <p:pic>
        <p:nvPicPr>
          <p:cNvPr id="1030" name="Picture 76"/>
          <p:cNvPicPr>
            <a:picLocks noChangeAspect="1" noChangeArrowheads="1"/>
          </p:cNvPicPr>
          <p:nvPr/>
        </p:nvPicPr>
        <p:blipFill>
          <a:blip r:embed="rId5"/>
          <a:srcRect/>
          <a:stretch>
            <a:fillRect/>
          </a:stretch>
        </p:blipFill>
        <p:spPr bwMode="white">
          <a:xfrm>
            <a:off x="6011863" y="5527675"/>
            <a:ext cx="2376487" cy="996950"/>
          </a:xfrm>
          <a:prstGeom prst="rect">
            <a:avLst/>
          </a:prstGeom>
          <a:noFill/>
          <a:ln w="76200" algn="ctr">
            <a:noFill/>
            <a:miter lim="800000"/>
            <a:headEnd/>
            <a:tailEnd/>
          </a:ln>
        </p:spPr>
      </p:pic>
      <p:sp>
        <p:nvSpPr>
          <p:cNvPr id="1032" name="Text Box 8"/>
          <p:cNvSpPr txBox="1">
            <a:spLocks noChangeArrowheads="1"/>
          </p:cNvSpPr>
          <p:nvPr userDrawn="1"/>
        </p:nvSpPr>
        <p:spPr bwMode="auto">
          <a:xfrm>
            <a:off x="684213" y="5949950"/>
            <a:ext cx="4248150" cy="396875"/>
          </a:xfrm>
          <a:prstGeom prst="rect">
            <a:avLst/>
          </a:prstGeom>
          <a:noFill/>
          <a:ln w="9525">
            <a:noFill/>
            <a:miter lim="800000"/>
            <a:headEnd/>
            <a:tailEnd/>
          </a:ln>
          <a:effectLst/>
        </p:spPr>
        <p:txBody>
          <a:bodyPr>
            <a:spAutoFit/>
          </a:bodyPr>
          <a:lstStyle/>
          <a:p>
            <a:pPr>
              <a:spcBef>
                <a:spcPct val="50000"/>
              </a:spcBef>
            </a:pPr>
            <a:r>
              <a:rPr lang="en-US"/>
              <a:t>text</a:t>
            </a:r>
          </a:p>
        </p:txBody>
      </p:sp>
      <p:sp>
        <p:nvSpPr>
          <p:cNvPr id="1033" name="Text Box 9"/>
          <p:cNvSpPr txBox="1">
            <a:spLocks noChangeArrowheads="1"/>
          </p:cNvSpPr>
          <p:nvPr userDrawn="1"/>
        </p:nvSpPr>
        <p:spPr bwMode="auto">
          <a:xfrm>
            <a:off x="684213" y="5949950"/>
            <a:ext cx="1439862" cy="396875"/>
          </a:xfrm>
          <a:prstGeom prst="rect">
            <a:avLst/>
          </a:prstGeom>
          <a:noFill/>
          <a:ln w="9525">
            <a:noFill/>
            <a:miter lim="800000"/>
            <a:headEnd/>
            <a:tailEnd/>
          </a:ln>
          <a:effectLst/>
        </p:spPr>
        <p:txBody>
          <a:bodyPr>
            <a:spAutoFit/>
          </a:bodyPr>
          <a:lstStyle/>
          <a:p>
            <a:pPr>
              <a:spcBef>
                <a:spcPct val="50000"/>
              </a:spcBef>
            </a:pPr>
            <a:r>
              <a:rPr lang="en-US"/>
              <a:t>text</a:t>
            </a:r>
          </a:p>
        </p:txBody>
      </p:sp>
    </p:spTree>
  </p:cSld>
  <p:clrMap bg1="lt1" tx1="dk1" bg2="lt2" tx2="dk2" accent1="accent1" accent2="accent2" accent3="accent3" accent4="accent4" accent5="accent5" accent6="accent6" hlink="hlink" folHlink="folHlink"/>
  <p:sldLayoutIdLst>
    <p:sldLayoutId id="2147483651" r:id="rId1"/>
    <p:sldLayoutId id="2147483650" r:id="rId2"/>
    <p:sldLayoutId id="2147483652" r:id="rId3"/>
  </p:sldLayoutIdLst>
  <p:transition>
    <p:fade/>
  </p:transition>
  <p:timing>
    <p:tnLst>
      <p:par>
        <p:cTn id="1" dur="indefinite" restart="never" nodeType="tmRoot"/>
      </p:par>
    </p:tnLst>
  </p:timing>
  <p:hf hdr="0" ftr="0" dt="0"/>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itu.int/ITU-D/tech/index.html"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3"/>
          <p:cNvSpPr>
            <a:spLocks noGrp="1" noChangeArrowheads="1"/>
          </p:cNvSpPr>
          <p:nvPr>
            <p:ph type="title" idx="4294967295"/>
          </p:nvPr>
        </p:nvSpPr>
        <p:spPr>
          <a:xfrm>
            <a:off x="684213" y="52388"/>
            <a:ext cx="8064500" cy="579437"/>
          </a:xfrm>
        </p:spPr>
        <p:txBody>
          <a:bodyPr/>
          <a:lstStyle/>
          <a:p>
            <a:r>
              <a:rPr lang="en-US" altLang="ko-KR" sz="3200" smtClean="0">
                <a:solidFill>
                  <a:schemeClr val="hlink"/>
                </a:solidFill>
                <a:ea typeface="Gulim" pitchFamily="34" charset="-127"/>
              </a:rPr>
              <a:t>Direct assistance to countries</a:t>
            </a:r>
            <a:endParaRPr lang="en-US" sz="3200" smtClean="0">
              <a:solidFill>
                <a:schemeClr val="hlink"/>
              </a:solidFill>
            </a:endParaRPr>
          </a:p>
        </p:txBody>
      </p:sp>
      <p:sp>
        <p:nvSpPr>
          <p:cNvPr id="7170" name="Rectangle 4"/>
          <p:cNvSpPr>
            <a:spLocks noChangeArrowheads="1"/>
          </p:cNvSpPr>
          <p:nvPr/>
        </p:nvSpPr>
        <p:spPr bwMode="auto">
          <a:xfrm>
            <a:off x="1116013" y="1341438"/>
            <a:ext cx="6840537" cy="3095625"/>
          </a:xfrm>
          <a:prstGeom prst="rect">
            <a:avLst/>
          </a:prstGeom>
          <a:noFill/>
          <a:ln w="9525">
            <a:noFill/>
            <a:miter lim="800000"/>
            <a:headEnd/>
            <a:tailEnd/>
          </a:ln>
        </p:spPr>
        <p:txBody>
          <a:bodyPr/>
          <a:lstStyle/>
          <a:p>
            <a:pPr algn="ctr" eaLnBrk="0" hangingPunct="0">
              <a:lnSpc>
                <a:spcPct val="80000"/>
              </a:lnSpc>
              <a:spcBef>
                <a:spcPct val="20000"/>
              </a:spcBef>
              <a:buClr>
                <a:srgbClr val="0E438A"/>
              </a:buClr>
              <a:buSzPct val="110000"/>
              <a:buFont typeface="Wingdings" pitchFamily="2" charset="2"/>
              <a:buNone/>
            </a:pPr>
            <a:endParaRPr lang="en-US" altLang="ko-KR" sz="3200">
              <a:solidFill>
                <a:schemeClr val="hlink"/>
              </a:solidFill>
              <a:ea typeface="Gulim" pitchFamily="34" charset="-127"/>
            </a:endParaRPr>
          </a:p>
          <a:p>
            <a:pPr algn="ctr" eaLnBrk="0" hangingPunct="0">
              <a:lnSpc>
                <a:spcPct val="80000"/>
              </a:lnSpc>
              <a:spcBef>
                <a:spcPct val="20000"/>
              </a:spcBef>
              <a:buClr>
                <a:srgbClr val="0E438A"/>
              </a:buClr>
              <a:buSzPct val="110000"/>
              <a:buFont typeface="Wingdings" pitchFamily="2" charset="2"/>
              <a:buNone/>
            </a:pPr>
            <a:endParaRPr lang="en-US" altLang="ko-KR" sz="2400">
              <a:solidFill>
                <a:schemeClr val="hlink"/>
              </a:solidFill>
              <a:ea typeface="Gulim" pitchFamily="34" charset="-127"/>
            </a:endParaRPr>
          </a:p>
          <a:p>
            <a:pPr algn="ctr" eaLnBrk="0" hangingPunct="0">
              <a:lnSpc>
                <a:spcPct val="80000"/>
              </a:lnSpc>
              <a:spcBef>
                <a:spcPct val="20000"/>
              </a:spcBef>
              <a:buClr>
                <a:srgbClr val="0E438A"/>
              </a:buClr>
              <a:buSzPct val="110000"/>
              <a:buFont typeface="Wingdings" pitchFamily="2" charset="2"/>
              <a:buNone/>
            </a:pPr>
            <a:r>
              <a:rPr lang="en-US" altLang="ko-KR" sz="2400">
                <a:solidFill>
                  <a:schemeClr val="hlink"/>
                </a:solidFill>
                <a:ea typeface="Gulim" pitchFamily="34" charset="-127"/>
              </a:rPr>
              <a:t>Cross border frequency coordination</a:t>
            </a:r>
          </a:p>
          <a:p>
            <a:pPr algn="ctr" eaLnBrk="0" hangingPunct="0">
              <a:lnSpc>
                <a:spcPct val="80000"/>
              </a:lnSpc>
              <a:spcBef>
                <a:spcPct val="20000"/>
              </a:spcBef>
              <a:buClr>
                <a:srgbClr val="0E438A"/>
              </a:buClr>
              <a:buSzPct val="110000"/>
              <a:buFont typeface="Wingdings" pitchFamily="2" charset="2"/>
              <a:buNone/>
            </a:pPr>
            <a:endParaRPr lang="en-US" altLang="ko-KR" sz="2400">
              <a:solidFill>
                <a:schemeClr val="hlink"/>
              </a:solidFill>
              <a:ea typeface="Gulim" pitchFamily="34" charset="-127"/>
            </a:endParaRPr>
          </a:p>
          <a:p>
            <a:pPr algn="ctr" eaLnBrk="0" hangingPunct="0">
              <a:lnSpc>
                <a:spcPct val="80000"/>
              </a:lnSpc>
              <a:spcBef>
                <a:spcPct val="20000"/>
              </a:spcBef>
              <a:buClr>
                <a:srgbClr val="0E438A"/>
              </a:buClr>
              <a:buSzPct val="110000"/>
              <a:buFont typeface="Wingdings" pitchFamily="2" charset="2"/>
              <a:buNone/>
            </a:pPr>
            <a:r>
              <a:rPr lang="en-US" altLang="ko-KR" sz="2400">
                <a:solidFill>
                  <a:schemeClr val="hlink"/>
                </a:solidFill>
                <a:ea typeface="Gulim" pitchFamily="34" charset="-127"/>
              </a:rPr>
              <a:t>Spectrum management assessments</a:t>
            </a:r>
          </a:p>
          <a:p>
            <a:pPr algn="ctr" eaLnBrk="0" hangingPunct="0">
              <a:lnSpc>
                <a:spcPct val="80000"/>
              </a:lnSpc>
              <a:spcBef>
                <a:spcPct val="20000"/>
              </a:spcBef>
              <a:buClr>
                <a:srgbClr val="0E438A"/>
              </a:buClr>
              <a:buSzPct val="110000"/>
              <a:buFont typeface="Wingdings" pitchFamily="2" charset="2"/>
              <a:buNone/>
            </a:pPr>
            <a:endParaRPr lang="en-US" altLang="ko-KR" sz="2400">
              <a:solidFill>
                <a:schemeClr val="hlink"/>
              </a:solidFill>
              <a:ea typeface="Gulim" pitchFamily="34" charset="-127"/>
            </a:endParaRPr>
          </a:p>
        </p:txBody>
      </p:sp>
      <p:sp>
        <p:nvSpPr>
          <p:cNvPr id="7171" name="Text Box 21"/>
          <p:cNvSpPr txBox="1">
            <a:spLocks noChangeArrowheads="1"/>
          </p:cNvSpPr>
          <p:nvPr/>
        </p:nvSpPr>
        <p:spPr bwMode="auto">
          <a:xfrm>
            <a:off x="2555875" y="5000625"/>
            <a:ext cx="3671888" cy="1125538"/>
          </a:xfrm>
          <a:prstGeom prst="rect">
            <a:avLst/>
          </a:prstGeom>
          <a:noFill/>
          <a:ln w="9525">
            <a:noFill/>
            <a:miter lim="800000"/>
            <a:headEnd/>
            <a:tailEnd/>
          </a:ln>
        </p:spPr>
        <p:txBody>
          <a:bodyPr>
            <a:spAutoFit/>
          </a:bodyPr>
          <a:lstStyle/>
          <a:p>
            <a:pPr algn="ctr">
              <a:lnSpc>
                <a:spcPct val="80000"/>
              </a:lnSpc>
              <a:spcBef>
                <a:spcPct val="20000"/>
              </a:spcBef>
              <a:buSzPct val="110000"/>
            </a:pPr>
            <a:r>
              <a:rPr lang="en-US" sz="2400" i="1">
                <a:solidFill>
                  <a:srgbClr val="072897"/>
                </a:solidFill>
                <a:latin typeface="Arial" charset="0"/>
              </a:rPr>
              <a:t>István BOZSÓKI</a:t>
            </a:r>
          </a:p>
          <a:p>
            <a:pPr algn="ctr">
              <a:lnSpc>
                <a:spcPct val="80000"/>
              </a:lnSpc>
              <a:spcBef>
                <a:spcPct val="20000"/>
              </a:spcBef>
              <a:buSzPct val="110000"/>
            </a:pPr>
            <a:r>
              <a:rPr lang="en-US" sz="2400" b="0" i="1">
                <a:solidFill>
                  <a:srgbClr val="072897"/>
                </a:solidFill>
                <a:latin typeface="Arial" charset="0"/>
              </a:rPr>
              <a:t>Senior Engineer</a:t>
            </a:r>
          </a:p>
          <a:p>
            <a:pPr algn="ctr">
              <a:lnSpc>
                <a:spcPct val="80000"/>
              </a:lnSpc>
              <a:spcBef>
                <a:spcPct val="20000"/>
              </a:spcBef>
              <a:buSzPct val="110000"/>
            </a:pPr>
            <a:r>
              <a:rPr lang="en-US" sz="2400" b="0" i="1">
                <a:solidFill>
                  <a:srgbClr val="072897"/>
                </a:solidFill>
                <a:latin typeface="Arial" charset="0"/>
              </a:rPr>
              <a:t>BDT/IEE/TND</a:t>
            </a:r>
            <a:endParaRPr lang="en-US" sz="2400" b="0">
              <a:solidFill>
                <a:srgbClr val="072897"/>
              </a:solidFill>
              <a:latin typeface="Arial"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noChangeArrowheads="1"/>
          </p:cNvSpPr>
          <p:nvPr>
            <p:ph type="body" idx="4294967295"/>
          </p:nvPr>
        </p:nvSpPr>
        <p:spPr>
          <a:xfrm>
            <a:off x="539750" y="908050"/>
            <a:ext cx="8064500" cy="4537075"/>
          </a:xfrm>
        </p:spPr>
        <p:txBody>
          <a:bodyPr/>
          <a:lstStyle/>
          <a:p>
            <a:pPr algn="just">
              <a:spcAft>
                <a:spcPts val="600"/>
              </a:spcAft>
            </a:pPr>
            <a:r>
              <a:rPr lang="en-US" sz="2000" smtClean="0">
                <a:solidFill>
                  <a:srgbClr val="040404"/>
                </a:solidFill>
                <a:cs typeface="Times New Roman" pitchFamily="18" charset="0"/>
              </a:rPr>
              <a:t>Regional Experts</a:t>
            </a:r>
          </a:p>
          <a:p>
            <a:pPr lvl="1" algn="just">
              <a:spcAft>
                <a:spcPts val="600"/>
              </a:spcAft>
              <a:buFont typeface="Arial" charset="0"/>
              <a:buChar char="•"/>
            </a:pPr>
            <a:r>
              <a:rPr lang="en-US" sz="2000" smtClean="0">
                <a:solidFill>
                  <a:srgbClr val="040404"/>
                </a:solidFill>
                <a:cs typeface="Times New Roman" pitchFamily="18" charset="0"/>
              </a:rPr>
              <a:t>Central Africa	</a:t>
            </a:r>
          </a:p>
          <a:p>
            <a:pPr lvl="1" algn="just">
              <a:spcAft>
                <a:spcPts val="600"/>
              </a:spcAft>
              <a:buFont typeface="Arial" charset="0"/>
              <a:buChar char="•"/>
            </a:pPr>
            <a:r>
              <a:rPr lang="en-US" sz="2000" smtClean="0">
                <a:solidFill>
                  <a:srgbClr val="040404"/>
                </a:solidFill>
                <a:cs typeface="Times New Roman" pitchFamily="18" charset="0"/>
              </a:rPr>
              <a:t>East Africa	</a:t>
            </a:r>
          </a:p>
          <a:p>
            <a:pPr lvl="1" algn="just">
              <a:spcAft>
                <a:spcPts val="600"/>
              </a:spcAft>
              <a:buFont typeface="Arial" charset="0"/>
              <a:buChar char="•"/>
            </a:pPr>
            <a:r>
              <a:rPr lang="en-US" sz="2000" smtClean="0">
                <a:solidFill>
                  <a:srgbClr val="040404"/>
                </a:solidFill>
                <a:cs typeface="Times New Roman" pitchFamily="18" charset="0"/>
              </a:rPr>
              <a:t>Southern Africa	</a:t>
            </a:r>
          </a:p>
          <a:p>
            <a:pPr lvl="1" algn="just">
              <a:spcAft>
                <a:spcPts val="600"/>
              </a:spcAft>
              <a:buFont typeface="Arial" charset="0"/>
              <a:buChar char="•"/>
            </a:pPr>
            <a:r>
              <a:rPr lang="en-US" sz="2000" smtClean="0">
                <a:solidFill>
                  <a:srgbClr val="060606"/>
                </a:solidFill>
                <a:cs typeface="Times New Roman" pitchFamily="18" charset="0"/>
              </a:rPr>
              <a:t>West Africa</a:t>
            </a:r>
          </a:p>
          <a:p>
            <a:pPr algn="just">
              <a:spcAft>
                <a:spcPts val="600"/>
              </a:spcAft>
            </a:pPr>
            <a:r>
              <a:rPr lang="en-US" sz="2000" smtClean="0">
                <a:solidFill>
                  <a:srgbClr val="040404"/>
                </a:solidFill>
                <a:cs typeface="Times New Roman" pitchFamily="18" charset="0"/>
              </a:rPr>
              <a:t>International HCM Expert</a:t>
            </a:r>
          </a:p>
          <a:p>
            <a:pPr algn="just">
              <a:spcAft>
                <a:spcPts val="600"/>
              </a:spcAft>
            </a:pPr>
            <a:r>
              <a:rPr lang="en-US" sz="2000" smtClean="0">
                <a:solidFill>
                  <a:srgbClr val="040404"/>
                </a:solidFill>
                <a:cs typeface="Times New Roman" pitchFamily="18" charset="0"/>
              </a:rPr>
              <a:t>Senior Coordinator (Regional and HCM Experts)</a:t>
            </a:r>
          </a:p>
          <a:p>
            <a:pPr algn="just">
              <a:spcAft>
                <a:spcPts val="600"/>
              </a:spcAft>
            </a:pPr>
            <a:r>
              <a:rPr lang="en-GB" sz="2000" smtClean="0">
                <a:solidFill>
                  <a:srgbClr val="040404"/>
                </a:solidFill>
                <a:cs typeface="Times New Roman" pitchFamily="18" charset="0"/>
              </a:rPr>
              <a:t>HIPSSA Senior Project Coordinator</a:t>
            </a:r>
            <a:endParaRPr lang="fr-FR" sz="2000" smtClean="0">
              <a:solidFill>
                <a:srgbClr val="040404"/>
              </a:solidFill>
              <a:cs typeface="Times New Roman" pitchFamily="18" charset="0"/>
            </a:endParaRPr>
          </a:p>
          <a:p>
            <a:pPr algn="just">
              <a:spcAft>
                <a:spcPts val="600"/>
              </a:spcAft>
            </a:pPr>
            <a:r>
              <a:rPr lang="fr-FR" sz="2000" smtClean="0">
                <a:solidFill>
                  <a:srgbClr val="040404"/>
                </a:solidFill>
                <a:cs typeface="Times New Roman" pitchFamily="18" charset="0"/>
              </a:rPr>
              <a:t>BDT HQ Senior Engineer</a:t>
            </a:r>
          </a:p>
        </p:txBody>
      </p:sp>
      <p:sp>
        <p:nvSpPr>
          <p:cNvPr id="25602" name="Rectangle 2"/>
          <p:cNvSpPr>
            <a:spLocks noChangeArrowheads="1"/>
          </p:cNvSpPr>
          <p:nvPr/>
        </p:nvSpPr>
        <p:spPr bwMode="auto">
          <a:xfrm>
            <a:off x="250825" y="115888"/>
            <a:ext cx="8569325" cy="438150"/>
          </a:xfrm>
          <a:prstGeom prst="rect">
            <a:avLst/>
          </a:prstGeom>
          <a:noFill/>
          <a:ln w="9525">
            <a:noFill/>
            <a:miter lim="800000"/>
            <a:headEnd/>
            <a:tailEnd/>
          </a:ln>
        </p:spPr>
        <p:txBody>
          <a:bodyPr anchor="ctr">
            <a:spAutoFit/>
          </a:bodyPr>
          <a:lstStyle/>
          <a:p>
            <a:pPr algn="ctr" eaLnBrk="0" hangingPunct="0">
              <a:lnSpc>
                <a:spcPct val="80000"/>
              </a:lnSpc>
              <a:spcBef>
                <a:spcPct val="20000"/>
              </a:spcBef>
              <a:buClr>
                <a:srgbClr val="0E438A"/>
              </a:buClr>
              <a:buSzPct val="110000"/>
              <a:buFont typeface="Wingdings" pitchFamily="2" charset="2"/>
              <a:buNone/>
            </a:pPr>
            <a:r>
              <a:rPr lang="en-US" sz="2800">
                <a:solidFill>
                  <a:srgbClr val="1B5BA2"/>
                </a:solidFill>
              </a:rPr>
              <a:t>Team of ITU experts for HCM4A</a:t>
            </a:r>
            <a:endParaRPr lang="en-GB" sz="2800">
              <a:solidFill>
                <a:srgbClr val="1B5BA2"/>
              </a:solidFill>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body" idx="4294967295"/>
          </p:nvPr>
        </p:nvSpPr>
        <p:spPr>
          <a:xfrm>
            <a:off x="468313" y="1341438"/>
            <a:ext cx="7991475" cy="4319587"/>
          </a:xfrm>
        </p:spPr>
        <p:txBody>
          <a:bodyPr/>
          <a:lstStyle/>
          <a:p>
            <a:pPr algn="just">
              <a:lnSpc>
                <a:spcPct val="80000"/>
              </a:lnSpc>
              <a:spcAft>
                <a:spcPts val="600"/>
              </a:spcAft>
            </a:pPr>
            <a:r>
              <a:rPr lang="en-US" sz="2000" smtClean="0">
                <a:solidFill>
                  <a:srgbClr val="040404"/>
                </a:solidFill>
                <a:cs typeface="Times New Roman" pitchFamily="18" charset="0"/>
              </a:rPr>
              <a:t>Request </a:t>
            </a:r>
          </a:p>
          <a:p>
            <a:pPr lvl="1">
              <a:spcAft>
                <a:spcPts val="1200"/>
              </a:spcAft>
              <a:buSzPct val="110000"/>
              <a:buFont typeface="Arial" charset="0"/>
              <a:buChar char="•"/>
            </a:pPr>
            <a:r>
              <a:rPr lang="en-US" sz="2000" i="1" smtClean="0">
                <a:solidFill>
                  <a:srgbClr val="040404"/>
                </a:solidFill>
                <a:cs typeface="Times New Roman" pitchFamily="18" charset="0"/>
              </a:rPr>
              <a:t>Contact </a:t>
            </a:r>
            <a:r>
              <a:rPr lang="en-US" sz="2000" smtClean="0">
                <a:solidFill>
                  <a:srgbClr val="040404"/>
                </a:solidFill>
                <a:cs typeface="Times New Roman" pitchFamily="18" charset="0"/>
              </a:rPr>
              <a:t>details of the person, dealing with spectrum management matters, and who will be the HCM4A Focal Point (FP) in the relevant country for this project.</a:t>
            </a:r>
          </a:p>
          <a:p>
            <a:pPr algn="just">
              <a:lnSpc>
                <a:spcPct val="80000"/>
              </a:lnSpc>
              <a:spcAft>
                <a:spcPts val="600"/>
              </a:spcAft>
            </a:pPr>
            <a:r>
              <a:rPr lang="en-US" sz="2000" smtClean="0">
                <a:solidFill>
                  <a:srgbClr val="040404"/>
                </a:solidFill>
                <a:cs typeface="Times New Roman" pitchFamily="18" charset="0"/>
              </a:rPr>
              <a:t>Tasks from the HCM4A Focal Point</a:t>
            </a:r>
          </a:p>
          <a:p>
            <a:pPr lvl="1">
              <a:lnSpc>
                <a:spcPct val="80000"/>
              </a:lnSpc>
              <a:spcAft>
                <a:spcPts val="600"/>
              </a:spcAft>
              <a:buSzPct val="110000"/>
              <a:buFont typeface="Arial" charset="0"/>
              <a:buChar char="•"/>
            </a:pPr>
            <a:r>
              <a:rPr lang="en-US" sz="2000" smtClean="0">
                <a:solidFill>
                  <a:srgbClr val="040404"/>
                </a:solidFill>
                <a:cs typeface="Times New Roman" pitchFamily="18" charset="0"/>
              </a:rPr>
              <a:t>Fill in a questionnaire;</a:t>
            </a:r>
          </a:p>
          <a:p>
            <a:pPr lvl="1">
              <a:lnSpc>
                <a:spcPct val="80000"/>
              </a:lnSpc>
              <a:spcAft>
                <a:spcPts val="600"/>
              </a:spcAft>
              <a:buSzPct val="110000"/>
              <a:buFont typeface="Arial" charset="0"/>
              <a:buChar char="•"/>
            </a:pPr>
            <a:r>
              <a:rPr lang="en-US" sz="2000" smtClean="0">
                <a:solidFill>
                  <a:srgbClr val="040404"/>
                </a:solidFill>
                <a:cs typeface="Times New Roman" pitchFamily="18" charset="0"/>
              </a:rPr>
              <a:t>Provide info on any bilateral/multilateral agreement;</a:t>
            </a:r>
          </a:p>
          <a:p>
            <a:pPr lvl="1">
              <a:lnSpc>
                <a:spcPct val="80000"/>
              </a:lnSpc>
              <a:spcAft>
                <a:spcPts val="600"/>
              </a:spcAft>
              <a:buSzPct val="110000"/>
              <a:buFont typeface="Arial" charset="0"/>
              <a:buChar char="•"/>
            </a:pPr>
            <a:r>
              <a:rPr lang="en-US" sz="2000" smtClean="0">
                <a:solidFill>
                  <a:srgbClr val="040404"/>
                </a:solidFill>
                <a:cs typeface="Times New Roman" pitchFamily="18" charset="0"/>
              </a:rPr>
              <a:t>Provide current frequency register database format;</a:t>
            </a:r>
          </a:p>
          <a:p>
            <a:pPr lvl="1">
              <a:lnSpc>
                <a:spcPct val="80000"/>
              </a:lnSpc>
              <a:spcAft>
                <a:spcPts val="600"/>
              </a:spcAft>
              <a:buSzPct val="110000"/>
              <a:buFont typeface="Arial" charset="0"/>
              <a:buChar char="•"/>
            </a:pPr>
            <a:r>
              <a:rPr lang="en-US" sz="2000" smtClean="0">
                <a:solidFill>
                  <a:srgbClr val="040404"/>
                </a:solidFill>
                <a:cs typeface="Times New Roman" pitchFamily="18" charset="0"/>
              </a:rPr>
              <a:t>Provide protection requirements for the different radio-communication services;</a:t>
            </a:r>
          </a:p>
          <a:p>
            <a:pPr lvl="1">
              <a:lnSpc>
                <a:spcPct val="80000"/>
              </a:lnSpc>
              <a:spcAft>
                <a:spcPts val="600"/>
              </a:spcAft>
              <a:buSzPct val="110000"/>
              <a:buFont typeface="Arial" charset="0"/>
              <a:buChar char="•"/>
            </a:pPr>
            <a:r>
              <a:rPr lang="en-US" sz="2000" smtClean="0">
                <a:solidFill>
                  <a:srgbClr val="040404"/>
                </a:solidFill>
                <a:cs typeface="Times New Roman" pitchFamily="18" charset="0"/>
              </a:rPr>
              <a:t>Provide clarifications on the subject whenever the need arises.</a:t>
            </a:r>
          </a:p>
        </p:txBody>
      </p:sp>
      <p:sp>
        <p:nvSpPr>
          <p:cNvPr id="27650" name="Rectangle 2"/>
          <p:cNvSpPr>
            <a:spLocks noChangeArrowheads="1"/>
          </p:cNvSpPr>
          <p:nvPr/>
        </p:nvSpPr>
        <p:spPr bwMode="auto">
          <a:xfrm>
            <a:off x="1258888" y="112713"/>
            <a:ext cx="6697662" cy="868362"/>
          </a:xfrm>
          <a:prstGeom prst="rect">
            <a:avLst/>
          </a:prstGeom>
          <a:noFill/>
          <a:ln w="9525">
            <a:noFill/>
            <a:miter lim="800000"/>
            <a:headEnd/>
            <a:tailEnd/>
          </a:ln>
        </p:spPr>
        <p:txBody>
          <a:bodyPr anchor="ctr">
            <a:spAutoFit/>
          </a:bodyPr>
          <a:lstStyle/>
          <a:p>
            <a:pPr algn="ctr" eaLnBrk="0" hangingPunct="0">
              <a:lnSpc>
                <a:spcPct val="80000"/>
              </a:lnSpc>
              <a:spcBef>
                <a:spcPct val="20000"/>
              </a:spcBef>
              <a:buClr>
                <a:srgbClr val="0E438A"/>
              </a:buClr>
              <a:buSzPct val="110000"/>
              <a:buFont typeface="Wingdings" pitchFamily="2" charset="2"/>
              <a:buNone/>
            </a:pPr>
            <a:r>
              <a:rPr lang="en-US" sz="2800">
                <a:solidFill>
                  <a:srgbClr val="1B5BA2"/>
                </a:solidFill>
              </a:rPr>
              <a:t>Tasks in Phase 1 of HCM4A </a:t>
            </a:r>
          </a:p>
          <a:p>
            <a:pPr algn="ctr" eaLnBrk="0" hangingPunct="0">
              <a:lnSpc>
                <a:spcPct val="80000"/>
              </a:lnSpc>
              <a:spcBef>
                <a:spcPct val="20000"/>
              </a:spcBef>
              <a:buClr>
                <a:srgbClr val="0E438A"/>
              </a:buClr>
              <a:buSzPct val="110000"/>
              <a:buFont typeface="Wingdings" pitchFamily="2" charset="2"/>
              <a:buNone/>
            </a:pPr>
            <a:r>
              <a:rPr lang="en-US" sz="2800">
                <a:solidFill>
                  <a:srgbClr val="1B5BA2"/>
                </a:solidFill>
              </a:rPr>
              <a:t>for the sub-regions</a:t>
            </a:r>
            <a:endParaRPr lang="en-GB" sz="2800">
              <a:solidFill>
                <a:srgbClr val="1B5BA2"/>
              </a:solidFill>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3"/>
          <p:cNvSpPr>
            <a:spLocks noGrp="1" noChangeArrowheads="1"/>
          </p:cNvSpPr>
          <p:nvPr>
            <p:ph type="sldNum" sz="quarter" idx="10"/>
          </p:nvPr>
        </p:nvSpPr>
        <p:spPr>
          <a:ln/>
        </p:spPr>
        <p:txBody>
          <a:bodyPr/>
          <a:lstStyle/>
          <a:p>
            <a:pPr>
              <a:defRPr/>
            </a:pPr>
            <a:fld id="{9E367D5B-080A-49C3-8DEE-BE96F50C68DD}" type="slidenum">
              <a:rPr lang="en-US"/>
              <a:pPr>
                <a:defRPr/>
              </a:pPr>
              <a:t>12</a:t>
            </a:fld>
            <a:endParaRPr lang="en-US" dirty="0"/>
          </a:p>
        </p:txBody>
      </p:sp>
      <p:sp>
        <p:nvSpPr>
          <p:cNvPr id="4" name="Date Placeholder 3"/>
          <p:cNvSpPr txBox="1">
            <a:spLocks noGrp="1"/>
          </p:cNvSpPr>
          <p:nvPr/>
        </p:nvSpPr>
        <p:spPr bwMode="auto">
          <a:xfrm>
            <a:off x="457200" y="6245225"/>
            <a:ext cx="2133600" cy="476250"/>
          </a:xfrm>
          <a:prstGeom prst="rect">
            <a:avLst/>
          </a:prstGeom>
          <a:noFill/>
          <a:ln>
            <a:miter lim="800000"/>
            <a:headEnd/>
            <a:tailEnd/>
          </a:ln>
        </p:spPr>
        <p:txBody>
          <a:bodyPr anchor="b"/>
          <a:lstStyle/>
          <a:p>
            <a:pPr eaLnBrk="0" hangingPunct="0">
              <a:lnSpc>
                <a:spcPct val="80000"/>
              </a:lnSpc>
              <a:spcBef>
                <a:spcPct val="20000"/>
              </a:spcBef>
              <a:buClr>
                <a:srgbClr val="0E438A"/>
              </a:buClr>
              <a:buSzPct val="110000"/>
              <a:buFont typeface="Wingdings" pitchFamily="2" charset="2"/>
              <a:buChar char="§"/>
              <a:defRPr/>
            </a:pPr>
            <a:endParaRPr lang="en-US" sz="1400" dirty="0">
              <a:effectLst>
                <a:outerShdw blurRad="38100" dist="38100" dir="2700000" algn="tl">
                  <a:srgbClr val="C0C0C0"/>
                </a:outerShdw>
              </a:effectLst>
              <a:latin typeface="Arial" pitchFamily="34" charset="0"/>
              <a:cs typeface="Arial" pitchFamily="34" charset="0"/>
            </a:endParaRPr>
          </a:p>
        </p:txBody>
      </p:sp>
      <p:sp>
        <p:nvSpPr>
          <p:cNvPr id="5" name="Footer Placeholder 4"/>
          <p:cNvSpPr txBox="1">
            <a:spLocks noGrp="1"/>
          </p:cNvSpPr>
          <p:nvPr/>
        </p:nvSpPr>
        <p:spPr bwMode="auto">
          <a:xfrm>
            <a:off x="3124200" y="6245225"/>
            <a:ext cx="2895600" cy="476250"/>
          </a:xfrm>
          <a:prstGeom prst="rect">
            <a:avLst/>
          </a:prstGeom>
          <a:noFill/>
          <a:ln>
            <a:miter lim="800000"/>
            <a:headEnd/>
            <a:tailEnd/>
          </a:ln>
        </p:spPr>
        <p:txBody>
          <a:bodyPr anchor="b"/>
          <a:lstStyle/>
          <a:p>
            <a:pPr algn="ctr" eaLnBrk="0" hangingPunct="0">
              <a:lnSpc>
                <a:spcPct val="80000"/>
              </a:lnSpc>
              <a:spcBef>
                <a:spcPct val="20000"/>
              </a:spcBef>
              <a:buClr>
                <a:srgbClr val="0E438A"/>
              </a:buClr>
              <a:buSzPct val="110000"/>
              <a:buFont typeface="Wingdings" pitchFamily="2" charset="2"/>
              <a:buChar char="§"/>
              <a:defRPr/>
            </a:pPr>
            <a:endParaRPr lang="en-US" sz="1400" dirty="0">
              <a:effectLst>
                <a:outerShdw blurRad="38100" dist="38100" dir="2700000" algn="tl">
                  <a:srgbClr val="C0C0C0"/>
                </a:outerShdw>
              </a:effectLst>
              <a:latin typeface="Arial" pitchFamily="34" charset="0"/>
              <a:cs typeface="Arial" pitchFamily="34" charset="0"/>
            </a:endParaRPr>
          </a:p>
        </p:txBody>
      </p:sp>
      <p:sp>
        <p:nvSpPr>
          <p:cNvPr id="128002" name="Rectangle 2"/>
          <p:cNvSpPr>
            <a:spLocks noGrp="1" noChangeArrowheads="1"/>
          </p:cNvSpPr>
          <p:nvPr>
            <p:ph type="title" idx="4294967295"/>
          </p:nvPr>
        </p:nvSpPr>
        <p:spPr>
          <a:xfrm>
            <a:off x="1138238" y="63500"/>
            <a:ext cx="7548562" cy="1016000"/>
          </a:xfrm>
        </p:spPr>
        <p:txBody>
          <a:bodyPr/>
          <a:lstStyle/>
          <a:p>
            <a:pPr eaLnBrk="1" hangingPunct="1">
              <a:defRPr/>
            </a:pPr>
            <a:r>
              <a:rPr lang="en-GB" sz="3000" dirty="0" smtClean="0">
                <a:solidFill>
                  <a:srgbClr val="0066FF"/>
                </a:solidFill>
                <a:effectLst>
                  <a:outerShdw blurRad="38100" dist="38100" dir="2700000" algn="tl">
                    <a:srgbClr val="C0C0C0"/>
                  </a:outerShdw>
                </a:effectLst>
              </a:rPr>
              <a:t>Spectrum management assessments</a:t>
            </a:r>
            <a:endParaRPr lang="en-US" sz="3000" dirty="0" smtClean="0">
              <a:solidFill>
                <a:srgbClr val="0066FF"/>
              </a:solidFill>
              <a:effectLst>
                <a:outerShdw blurRad="38100" dist="38100" dir="2700000" algn="tl">
                  <a:srgbClr val="C0C0C0"/>
                </a:outerShdw>
              </a:effectLst>
            </a:endParaRPr>
          </a:p>
        </p:txBody>
      </p:sp>
      <p:sp>
        <p:nvSpPr>
          <p:cNvPr id="128003" name="Rectangle 3"/>
          <p:cNvSpPr>
            <a:spLocks noGrp="1" noChangeArrowheads="1"/>
          </p:cNvSpPr>
          <p:nvPr>
            <p:ph type="body" idx="4294967295"/>
          </p:nvPr>
        </p:nvSpPr>
        <p:spPr>
          <a:xfrm>
            <a:off x="611188" y="1341438"/>
            <a:ext cx="8193087" cy="3887787"/>
          </a:xfrm>
        </p:spPr>
        <p:txBody>
          <a:bodyPr/>
          <a:lstStyle/>
          <a:p>
            <a:pPr marL="84138" indent="0" eaLnBrk="1" hangingPunct="1">
              <a:buFont typeface="Wingdings" pitchFamily="2" charset="2"/>
              <a:buNone/>
              <a:defRPr/>
            </a:pPr>
            <a:r>
              <a:rPr lang="en-US" sz="2800" smtClean="0">
                <a:solidFill>
                  <a:srgbClr val="2E2E2E"/>
                </a:solidFill>
              </a:rPr>
              <a:t>Case studies funded (mainly) by Canada</a:t>
            </a:r>
          </a:p>
          <a:p>
            <a:pPr marL="84138" indent="0" eaLnBrk="1" hangingPunct="1">
              <a:buFont typeface="Wingdings" pitchFamily="2" charset="2"/>
              <a:buNone/>
              <a:defRPr/>
            </a:pPr>
            <a:endParaRPr lang="en-US" sz="2800" smtClean="0">
              <a:solidFill>
                <a:srgbClr val="2E2E2E"/>
              </a:solidFill>
            </a:endParaRPr>
          </a:p>
          <a:p>
            <a:pPr marL="84138" indent="0" eaLnBrk="1" hangingPunct="1">
              <a:buFontTx/>
              <a:buChar char="-"/>
              <a:defRPr/>
            </a:pPr>
            <a:r>
              <a:rPr lang="en-GB" sz="2600" smtClean="0">
                <a:solidFill>
                  <a:srgbClr val="5A9BE3"/>
                </a:solidFill>
                <a:effectLst>
                  <a:outerShdw blurRad="38100" dist="38100" dir="2700000" algn="tl">
                    <a:srgbClr val="C0C0C0"/>
                  </a:outerShdw>
                </a:effectLst>
                <a:latin typeface="Arial" charset="0"/>
              </a:rPr>
              <a:t> </a:t>
            </a:r>
            <a:r>
              <a:rPr lang="en-GB" sz="2600" smtClean="0">
                <a:solidFill>
                  <a:srgbClr val="0E438A"/>
                </a:solidFill>
                <a:effectLst>
                  <a:outerShdw blurRad="38100" dist="38100" dir="2700000" algn="tl">
                    <a:srgbClr val="C0C0C0"/>
                  </a:outerShdw>
                </a:effectLst>
                <a:latin typeface="Arial" charset="0"/>
              </a:rPr>
              <a:t>Benchmark study: Hungary</a:t>
            </a:r>
          </a:p>
          <a:p>
            <a:pPr marL="84138" indent="0" eaLnBrk="1" hangingPunct="1">
              <a:buFontTx/>
              <a:buChar char="-"/>
              <a:defRPr/>
            </a:pPr>
            <a:r>
              <a:rPr lang="en-GB" sz="2600" smtClean="0">
                <a:solidFill>
                  <a:srgbClr val="5A9BE3"/>
                </a:solidFill>
                <a:effectLst>
                  <a:outerShdw blurRad="38100" dist="38100" dir="2700000" algn="tl">
                    <a:srgbClr val="C0C0C0"/>
                  </a:outerShdw>
                </a:effectLst>
                <a:latin typeface="Arial" charset="0"/>
              </a:rPr>
              <a:t> </a:t>
            </a:r>
            <a:r>
              <a:rPr lang="en-GB" sz="2600" smtClean="0">
                <a:solidFill>
                  <a:srgbClr val="0E438A"/>
                </a:solidFill>
                <a:effectLst>
                  <a:outerShdw blurRad="38100" dist="38100" dir="2700000" algn="tl">
                    <a:srgbClr val="C0C0C0"/>
                  </a:outerShdw>
                </a:effectLst>
                <a:latin typeface="Arial" charset="0"/>
              </a:rPr>
              <a:t>Timor-Leste, Cambodia, Lao PDR</a:t>
            </a:r>
          </a:p>
          <a:p>
            <a:pPr marL="84138" indent="0" eaLnBrk="1" hangingPunct="1">
              <a:buFontTx/>
              <a:buChar char="-"/>
              <a:defRPr/>
            </a:pPr>
            <a:r>
              <a:rPr lang="en-GB" sz="2600" smtClean="0">
                <a:solidFill>
                  <a:srgbClr val="0E438A"/>
                </a:solidFill>
                <a:effectLst>
                  <a:outerShdw blurRad="38100" dist="38100" dir="2700000" algn="tl">
                    <a:srgbClr val="C0C0C0"/>
                  </a:outerShdw>
                </a:effectLst>
                <a:latin typeface="Arial" charset="0"/>
              </a:rPr>
              <a:t> Sierra Leone, Zimbabwe, Gabon</a:t>
            </a:r>
          </a:p>
          <a:p>
            <a:pPr marL="84138" indent="0" eaLnBrk="1" hangingPunct="1">
              <a:buFontTx/>
              <a:buChar char="-"/>
              <a:defRPr/>
            </a:pPr>
            <a:r>
              <a:rPr lang="en-GB" sz="2600" smtClean="0">
                <a:solidFill>
                  <a:srgbClr val="0E438A"/>
                </a:solidFill>
                <a:effectLst>
                  <a:outerShdw blurRad="38100" dist="38100" dir="2700000" algn="tl">
                    <a:srgbClr val="C0C0C0"/>
                  </a:outerShdw>
                </a:effectLst>
                <a:latin typeface="Arial" charset="0"/>
              </a:rPr>
              <a:t> Suriname, </a:t>
            </a:r>
            <a:r>
              <a:rPr lang="en-GB" sz="2600" i="1" smtClean="0">
                <a:solidFill>
                  <a:srgbClr val="0E438A"/>
                </a:solidFill>
                <a:effectLst>
                  <a:outerShdw blurRad="38100" dist="38100" dir="2700000" algn="tl">
                    <a:srgbClr val="C0C0C0"/>
                  </a:outerShdw>
                </a:effectLst>
                <a:latin typeface="Arial" charset="0"/>
              </a:rPr>
              <a:t>Barbados</a:t>
            </a:r>
          </a:p>
        </p:txBody>
      </p:sp>
      <p:sp>
        <p:nvSpPr>
          <p:cNvPr id="7"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eaLnBrk="0" hangingPunct="0">
              <a:lnSpc>
                <a:spcPct val="80000"/>
              </a:lnSpc>
              <a:spcBef>
                <a:spcPct val="20000"/>
              </a:spcBef>
              <a:buClr>
                <a:srgbClr val="0E438A"/>
              </a:buClr>
              <a:buSzPct val="110000"/>
              <a:buFont typeface="Wingdings" pitchFamily="2" charset="2"/>
              <a:buChar char="§"/>
              <a:defRPr/>
            </a:pPr>
            <a:endParaRPr lang="en-US" sz="1400" dirty="0">
              <a:effectLst>
                <a:outerShdw blurRad="38100" dist="38100" dir="2700000" algn="tl">
                  <a:srgbClr val="C0C0C0"/>
                </a:outerShdw>
              </a:effectLst>
              <a:latin typeface="Arial" pitchFamily="34" charset="0"/>
              <a:cs typeface="Arial" pitchFamily="34" charset="0"/>
            </a:endParaRPr>
          </a:p>
        </p:txBody>
      </p:sp>
    </p:spTree>
  </p:cSld>
  <p:clrMapOvr>
    <a:masterClrMapping/>
  </p:clrMapOvr>
  <p:transition>
    <p:blinds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3"/>
          <p:cNvSpPr>
            <a:spLocks noGrp="1" noChangeArrowheads="1"/>
          </p:cNvSpPr>
          <p:nvPr>
            <p:ph type="sldNum" sz="quarter" idx="10"/>
          </p:nvPr>
        </p:nvSpPr>
        <p:spPr>
          <a:ln/>
        </p:spPr>
        <p:txBody>
          <a:bodyPr/>
          <a:lstStyle/>
          <a:p>
            <a:pPr>
              <a:defRPr/>
            </a:pPr>
            <a:fld id="{1F356794-EBC7-4455-BE16-30EEB232576F}" type="slidenum">
              <a:rPr lang="en-US"/>
              <a:pPr>
                <a:defRPr/>
              </a:pPr>
              <a:t>13</a:t>
            </a:fld>
            <a:endParaRPr lang="en-US" dirty="0"/>
          </a:p>
        </p:txBody>
      </p:sp>
      <p:sp>
        <p:nvSpPr>
          <p:cNvPr id="31745" name="Rectangle 2"/>
          <p:cNvSpPr>
            <a:spLocks noGrp="1" noChangeArrowheads="1"/>
          </p:cNvSpPr>
          <p:nvPr>
            <p:ph type="title"/>
          </p:nvPr>
        </p:nvSpPr>
        <p:spPr>
          <a:xfrm>
            <a:off x="684213" y="0"/>
            <a:ext cx="7772400" cy="641350"/>
          </a:xfrm>
        </p:spPr>
        <p:txBody>
          <a:bodyPr/>
          <a:lstStyle/>
          <a:p>
            <a:r>
              <a:rPr lang="en-GB" smtClean="0"/>
              <a:t>Why Case Studies?</a:t>
            </a:r>
            <a:endParaRPr lang="en-US" smtClean="0"/>
          </a:p>
        </p:txBody>
      </p:sp>
      <p:sp>
        <p:nvSpPr>
          <p:cNvPr id="138243" name="Rectangle 3"/>
          <p:cNvSpPr>
            <a:spLocks noGrp="1" noChangeArrowheads="1"/>
          </p:cNvSpPr>
          <p:nvPr>
            <p:ph type="body" idx="1"/>
          </p:nvPr>
        </p:nvSpPr>
        <p:spPr>
          <a:xfrm>
            <a:off x="684213" y="765175"/>
            <a:ext cx="7772400" cy="4751388"/>
          </a:xfrm>
        </p:spPr>
        <p:txBody>
          <a:bodyPr/>
          <a:lstStyle/>
          <a:p>
            <a:pPr marL="285750" lvl="1">
              <a:defRPr/>
            </a:pPr>
            <a:r>
              <a:rPr lang="en-GB" sz="2400" dirty="0"/>
              <a:t>Case studies provide a structured way of looking at events or systems, collecting data, analysing information, and reporting the results</a:t>
            </a:r>
          </a:p>
          <a:p>
            <a:pPr marL="285750" lvl="1">
              <a:defRPr/>
            </a:pPr>
            <a:r>
              <a:rPr lang="en-GB" sz="2400" dirty="0"/>
              <a:t>The outcome is a sharpened understanding of how a system works and why it has developed in the way it has</a:t>
            </a:r>
          </a:p>
          <a:p>
            <a:pPr marL="354013" lvl="1">
              <a:defRPr/>
            </a:pPr>
            <a:r>
              <a:rPr lang="en-GB" sz="2400" dirty="0"/>
              <a:t>Also, the study can identify what might become important to look at more extensively in future research and what might be appropriate examples to be considered for application in other </a:t>
            </a:r>
            <a:r>
              <a:rPr lang="en-GB" sz="2400" dirty="0" smtClean="0"/>
              <a:t>situations </a:t>
            </a:r>
            <a:r>
              <a:rPr lang="en-GB" sz="2400" dirty="0"/>
              <a:t>or environments</a:t>
            </a:r>
            <a:endParaRPr lang="en-US" sz="2400"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3"/>
          <p:cNvSpPr>
            <a:spLocks noGrp="1" noChangeArrowheads="1"/>
          </p:cNvSpPr>
          <p:nvPr>
            <p:ph type="sldNum" sz="quarter" idx="10"/>
          </p:nvPr>
        </p:nvSpPr>
        <p:spPr>
          <a:ln/>
        </p:spPr>
        <p:txBody>
          <a:bodyPr/>
          <a:lstStyle/>
          <a:p>
            <a:pPr>
              <a:defRPr/>
            </a:pPr>
            <a:fld id="{0B88BAB4-AE51-434E-B975-7C5DC7572808}" type="slidenum">
              <a:rPr lang="en-US"/>
              <a:pPr>
                <a:defRPr/>
              </a:pPr>
              <a:t>14</a:t>
            </a:fld>
            <a:endParaRPr lang="en-US" dirty="0"/>
          </a:p>
        </p:txBody>
      </p:sp>
      <p:sp>
        <p:nvSpPr>
          <p:cNvPr id="33793" name="Rectangle 2"/>
          <p:cNvSpPr>
            <a:spLocks noGrp="1" noChangeArrowheads="1"/>
          </p:cNvSpPr>
          <p:nvPr>
            <p:ph type="title"/>
          </p:nvPr>
        </p:nvSpPr>
        <p:spPr>
          <a:xfrm>
            <a:off x="684213" y="0"/>
            <a:ext cx="7772400" cy="641350"/>
          </a:xfrm>
        </p:spPr>
        <p:txBody>
          <a:bodyPr/>
          <a:lstStyle/>
          <a:p>
            <a:r>
              <a:rPr lang="en-GB" smtClean="0"/>
              <a:t>Areas considered</a:t>
            </a:r>
            <a:endParaRPr lang="en-US" smtClean="0"/>
          </a:p>
        </p:txBody>
      </p:sp>
      <p:sp>
        <p:nvSpPr>
          <p:cNvPr id="33794" name="Rectangle 3"/>
          <p:cNvSpPr>
            <a:spLocks noGrp="1" noChangeArrowheads="1"/>
          </p:cNvSpPr>
          <p:nvPr>
            <p:ph type="body" idx="1"/>
          </p:nvPr>
        </p:nvSpPr>
        <p:spPr>
          <a:xfrm>
            <a:off x="684213" y="641350"/>
            <a:ext cx="7772400" cy="4679950"/>
          </a:xfrm>
        </p:spPr>
        <p:txBody>
          <a:bodyPr/>
          <a:lstStyle/>
          <a:p>
            <a:pPr marL="381000" indent="-381000">
              <a:buFontTx/>
              <a:buAutoNum type="arabicParenR"/>
            </a:pPr>
            <a:r>
              <a:rPr lang="en-GB" sz="2000" smtClean="0"/>
              <a:t>Country Background</a:t>
            </a:r>
          </a:p>
          <a:p>
            <a:pPr marL="381000" indent="-381000">
              <a:buFontTx/>
              <a:buAutoNum type="arabicParenR"/>
            </a:pPr>
            <a:r>
              <a:rPr lang="en-GB" sz="2000" smtClean="0"/>
              <a:t>National telecoms market</a:t>
            </a:r>
          </a:p>
          <a:p>
            <a:pPr marL="381000" indent="-381000">
              <a:buFontTx/>
              <a:buAutoNum type="arabicParenR"/>
            </a:pPr>
            <a:r>
              <a:rPr lang="en-GB" sz="2000" smtClean="0"/>
              <a:t>Legal Framework for Spectrum Management (</a:t>
            </a:r>
            <a:r>
              <a:rPr lang="en-GB" sz="2000" b="1" smtClean="0"/>
              <a:t>SM</a:t>
            </a:r>
            <a:r>
              <a:rPr lang="en-GB" sz="2000" smtClean="0"/>
              <a:t>) </a:t>
            </a:r>
          </a:p>
          <a:p>
            <a:pPr marL="381000" indent="-381000">
              <a:buFontTx/>
              <a:buAutoNum type="arabicParenR"/>
            </a:pPr>
            <a:r>
              <a:rPr lang="en-GB" sz="2000" smtClean="0"/>
              <a:t>Institutional structure for SM in a country</a:t>
            </a:r>
          </a:p>
          <a:p>
            <a:pPr marL="381000" indent="-381000">
              <a:buFontTx/>
              <a:buAutoNum type="arabicParenR"/>
            </a:pPr>
            <a:r>
              <a:rPr lang="en-GB" sz="2000" smtClean="0"/>
              <a:t>Spectrum Allocation: current situation and future trends </a:t>
            </a:r>
          </a:p>
          <a:p>
            <a:pPr marL="381000" indent="-381000">
              <a:buFontTx/>
              <a:buAutoNum type="arabicParenR"/>
            </a:pPr>
            <a:r>
              <a:rPr lang="en-GB" sz="2000" smtClean="0"/>
              <a:t>Frequency Assignment &amp; Apparatus Licensing processes</a:t>
            </a:r>
          </a:p>
          <a:p>
            <a:pPr marL="381000" indent="-381000">
              <a:buFontTx/>
              <a:buAutoNum type="arabicParenR"/>
            </a:pPr>
            <a:r>
              <a:rPr lang="en-GB" sz="2000" smtClean="0"/>
              <a:t>Spectrum Pricing, Financing of SM Organisation</a:t>
            </a:r>
          </a:p>
          <a:p>
            <a:pPr marL="381000" indent="-381000">
              <a:buFontTx/>
              <a:buAutoNum type="arabicParenR"/>
            </a:pPr>
            <a:r>
              <a:rPr lang="en-GB" sz="2000" smtClean="0"/>
              <a:t>Spectrum Quality Control, Interference Management &amp; Enforcement </a:t>
            </a:r>
          </a:p>
          <a:p>
            <a:pPr marL="381000" indent="-381000">
              <a:buFontTx/>
              <a:buAutoNum type="arabicParenR"/>
            </a:pPr>
            <a:r>
              <a:rPr lang="en-GB" sz="2000" smtClean="0"/>
              <a:t>Equipment Standardization and Type Approval matters </a:t>
            </a:r>
          </a:p>
          <a:p>
            <a:pPr marL="381000" indent="-381000">
              <a:buFontTx/>
              <a:buAutoNum type="arabicParenR"/>
            </a:pPr>
            <a:r>
              <a:rPr lang="en-GB" sz="2000" smtClean="0"/>
              <a:t>International/Cross-border Spectrum Planning </a:t>
            </a:r>
          </a:p>
          <a:p>
            <a:pPr marL="381000" indent="-381000">
              <a:buFontTx/>
              <a:buAutoNum type="arabicParenR"/>
            </a:pPr>
            <a:r>
              <a:rPr lang="en-GB" sz="2000" smtClean="0"/>
              <a:t>Stakeholder Participation in the SM Process </a:t>
            </a:r>
          </a:p>
          <a:p>
            <a:pPr marL="381000" indent="-381000">
              <a:buFontTx/>
              <a:buAutoNum type="arabicParenR"/>
            </a:pPr>
            <a:r>
              <a:rPr lang="en-GB" sz="2000" smtClean="0"/>
              <a:t>Research Collaboration with Institutions of Higher Education</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3"/>
          <p:cNvSpPr>
            <a:spLocks noGrp="1" noChangeArrowheads="1"/>
          </p:cNvSpPr>
          <p:nvPr>
            <p:ph type="sldNum" sz="quarter" idx="10"/>
          </p:nvPr>
        </p:nvSpPr>
        <p:spPr>
          <a:ln/>
        </p:spPr>
        <p:txBody>
          <a:bodyPr/>
          <a:lstStyle/>
          <a:p>
            <a:pPr>
              <a:defRPr/>
            </a:pPr>
            <a:fld id="{F1FD1E83-B26B-484B-90BA-15ED211A73B0}" type="slidenum">
              <a:rPr lang="en-US"/>
              <a:pPr>
                <a:defRPr/>
              </a:pPr>
              <a:t>15</a:t>
            </a:fld>
            <a:endParaRPr lang="en-US" dirty="0"/>
          </a:p>
        </p:txBody>
      </p:sp>
      <p:sp>
        <p:nvSpPr>
          <p:cNvPr id="4" name="Date Placeholder 3"/>
          <p:cNvSpPr txBox="1">
            <a:spLocks noGrp="1"/>
          </p:cNvSpPr>
          <p:nvPr/>
        </p:nvSpPr>
        <p:spPr bwMode="auto">
          <a:xfrm>
            <a:off x="457200" y="6245225"/>
            <a:ext cx="2133600" cy="476250"/>
          </a:xfrm>
          <a:prstGeom prst="rect">
            <a:avLst/>
          </a:prstGeom>
          <a:noFill/>
          <a:ln>
            <a:miter lim="800000"/>
            <a:headEnd/>
            <a:tailEnd/>
          </a:ln>
        </p:spPr>
        <p:txBody>
          <a:bodyPr anchor="b"/>
          <a:lstStyle/>
          <a:p>
            <a:pPr eaLnBrk="0" hangingPunct="0">
              <a:lnSpc>
                <a:spcPct val="80000"/>
              </a:lnSpc>
              <a:spcBef>
                <a:spcPct val="20000"/>
              </a:spcBef>
              <a:buClr>
                <a:srgbClr val="0E438A"/>
              </a:buClr>
              <a:buSzPct val="110000"/>
              <a:buFont typeface="Wingdings" pitchFamily="2" charset="2"/>
              <a:buChar char="§"/>
              <a:defRPr/>
            </a:pPr>
            <a:endParaRPr lang="en-US" sz="1400" dirty="0">
              <a:effectLst>
                <a:outerShdw blurRad="38100" dist="38100" dir="2700000" algn="tl">
                  <a:srgbClr val="C0C0C0"/>
                </a:outerShdw>
              </a:effectLst>
              <a:latin typeface="Arial" pitchFamily="34" charset="0"/>
              <a:cs typeface="Arial" pitchFamily="34" charset="0"/>
            </a:endParaRPr>
          </a:p>
        </p:txBody>
      </p:sp>
      <p:sp>
        <p:nvSpPr>
          <p:cNvPr id="5" name="Footer Placeholder 4"/>
          <p:cNvSpPr txBox="1">
            <a:spLocks noGrp="1"/>
          </p:cNvSpPr>
          <p:nvPr/>
        </p:nvSpPr>
        <p:spPr bwMode="auto">
          <a:xfrm>
            <a:off x="3124200" y="6245225"/>
            <a:ext cx="2895600" cy="476250"/>
          </a:xfrm>
          <a:prstGeom prst="rect">
            <a:avLst/>
          </a:prstGeom>
          <a:noFill/>
          <a:ln>
            <a:miter lim="800000"/>
            <a:headEnd/>
            <a:tailEnd/>
          </a:ln>
        </p:spPr>
        <p:txBody>
          <a:bodyPr anchor="b"/>
          <a:lstStyle/>
          <a:p>
            <a:pPr algn="ctr" eaLnBrk="0" hangingPunct="0">
              <a:lnSpc>
                <a:spcPct val="80000"/>
              </a:lnSpc>
              <a:spcBef>
                <a:spcPct val="20000"/>
              </a:spcBef>
              <a:buClr>
                <a:srgbClr val="0E438A"/>
              </a:buClr>
              <a:buSzPct val="110000"/>
              <a:buFont typeface="Wingdings" pitchFamily="2" charset="2"/>
              <a:buChar char="§"/>
              <a:defRPr/>
            </a:pPr>
            <a:endParaRPr lang="en-US" sz="1400" dirty="0">
              <a:effectLst>
                <a:outerShdw blurRad="38100" dist="38100" dir="2700000" algn="tl">
                  <a:srgbClr val="C0C0C0"/>
                </a:outerShdw>
              </a:effectLst>
              <a:latin typeface="Arial" pitchFamily="34" charset="0"/>
              <a:cs typeface="Arial" pitchFamily="34" charset="0"/>
            </a:endParaRPr>
          </a:p>
        </p:txBody>
      </p:sp>
      <p:sp>
        <p:nvSpPr>
          <p:cNvPr id="128003" name="Rectangle 3"/>
          <p:cNvSpPr>
            <a:spLocks noGrp="1" noChangeArrowheads="1"/>
          </p:cNvSpPr>
          <p:nvPr>
            <p:ph type="body" idx="4294967295"/>
          </p:nvPr>
        </p:nvSpPr>
        <p:spPr>
          <a:xfrm>
            <a:off x="611188" y="1341438"/>
            <a:ext cx="8193087" cy="4432300"/>
          </a:xfrm>
        </p:spPr>
        <p:txBody>
          <a:bodyPr/>
          <a:lstStyle/>
          <a:p>
            <a:pPr marL="84138" indent="0" eaLnBrk="1" hangingPunct="1">
              <a:buFontTx/>
              <a:buChar char="-"/>
              <a:defRPr/>
            </a:pPr>
            <a:endParaRPr lang="en-GB" sz="2600" dirty="0" smtClean="0">
              <a:solidFill>
                <a:schemeClr val="tx2">
                  <a:lumMod val="60000"/>
                  <a:lumOff val="40000"/>
                </a:schemeClr>
              </a:solidFill>
              <a:effectLst>
                <a:outerShdw blurRad="38100" dist="38100" dir="2700000" algn="tl">
                  <a:srgbClr val="C0C0C0"/>
                </a:outerShdw>
              </a:effectLst>
              <a:latin typeface="Arial" pitchFamily="34" charset="0"/>
            </a:endParaRPr>
          </a:p>
          <a:p>
            <a:pPr marL="84138" indent="0" algn="ctr" eaLnBrk="1" hangingPunct="1">
              <a:buFont typeface="Wingdings" pitchFamily="2" charset="2"/>
              <a:buNone/>
              <a:defRPr/>
            </a:pPr>
            <a:r>
              <a:rPr lang="en-GB" sz="3600" dirty="0" smtClean="0">
                <a:solidFill>
                  <a:schemeClr val="tx2">
                    <a:lumMod val="60000"/>
                    <a:lumOff val="40000"/>
                  </a:schemeClr>
                </a:solidFill>
                <a:effectLst>
                  <a:outerShdw blurRad="38100" dist="38100" dir="2700000" algn="tl">
                    <a:srgbClr val="C0C0C0"/>
                  </a:outerShdw>
                </a:effectLst>
                <a:latin typeface="Arial" pitchFamily="34" charset="0"/>
              </a:rPr>
              <a:t>Timor-Leste </a:t>
            </a:r>
          </a:p>
          <a:p>
            <a:pPr marL="84138" indent="0" algn="ctr" eaLnBrk="1" hangingPunct="1">
              <a:buFont typeface="Wingdings" pitchFamily="2" charset="2"/>
              <a:buNone/>
              <a:defRPr/>
            </a:pPr>
            <a:r>
              <a:rPr lang="en-GB" sz="3600" dirty="0" smtClean="0">
                <a:solidFill>
                  <a:schemeClr val="tx2">
                    <a:lumMod val="60000"/>
                    <a:lumOff val="40000"/>
                  </a:schemeClr>
                </a:solidFill>
                <a:effectLst>
                  <a:outerShdw blurRad="38100" dist="38100" dir="2700000" algn="tl">
                    <a:srgbClr val="C0C0C0"/>
                  </a:outerShdw>
                </a:effectLst>
                <a:latin typeface="Arial" pitchFamily="34" charset="0"/>
              </a:rPr>
              <a:t>Cambodia </a:t>
            </a:r>
          </a:p>
          <a:p>
            <a:pPr marL="84138" indent="0" algn="ctr" eaLnBrk="1" hangingPunct="1">
              <a:buFont typeface="Wingdings" pitchFamily="2" charset="2"/>
              <a:buNone/>
              <a:defRPr/>
            </a:pPr>
            <a:r>
              <a:rPr lang="en-GB" sz="3600" dirty="0" smtClean="0">
                <a:solidFill>
                  <a:schemeClr val="tx2">
                    <a:lumMod val="60000"/>
                    <a:lumOff val="40000"/>
                  </a:schemeClr>
                </a:solidFill>
                <a:effectLst>
                  <a:outerShdw blurRad="38100" dist="38100" dir="2700000" algn="tl">
                    <a:srgbClr val="C0C0C0"/>
                  </a:outerShdw>
                </a:effectLst>
                <a:latin typeface="Arial" pitchFamily="34" charset="0"/>
              </a:rPr>
              <a:t>Lao PDR</a:t>
            </a:r>
          </a:p>
          <a:p>
            <a:pPr marL="84138" indent="0" algn="ctr" eaLnBrk="1" hangingPunct="1">
              <a:buFont typeface="Wingdings" pitchFamily="2" charset="2"/>
              <a:buNone/>
              <a:defRPr/>
            </a:pPr>
            <a:endParaRPr lang="en-GB" sz="3600" dirty="0" smtClean="0">
              <a:solidFill>
                <a:schemeClr val="tx2">
                  <a:lumMod val="60000"/>
                  <a:lumOff val="40000"/>
                </a:schemeClr>
              </a:solidFill>
              <a:effectLst>
                <a:outerShdw blurRad="38100" dist="38100" dir="2700000" algn="tl">
                  <a:srgbClr val="C0C0C0"/>
                </a:outerShdw>
              </a:effectLst>
              <a:latin typeface="Arial" pitchFamily="34" charset="0"/>
            </a:endParaRPr>
          </a:p>
          <a:p>
            <a:pPr marL="84138" indent="0" algn="ctr" eaLnBrk="1" hangingPunct="1">
              <a:buFont typeface="Wingdings" pitchFamily="2" charset="2"/>
              <a:buNone/>
              <a:defRPr/>
            </a:pPr>
            <a:r>
              <a:rPr lang="en-GB" sz="2800" dirty="0" smtClean="0">
                <a:solidFill>
                  <a:schemeClr val="tx2">
                    <a:lumMod val="60000"/>
                    <a:lumOff val="40000"/>
                  </a:schemeClr>
                </a:solidFill>
                <a:effectLst>
                  <a:outerShdw blurRad="38100" dist="38100" dir="2700000" algn="tl">
                    <a:srgbClr val="C0C0C0"/>
                  </a:outerShdw>
                </a:effectLst>
                <a:latin typeface="Arial" pitchFamily="34" charset="0"/>
              </a:rPr>
              <a:t>Mr. Pavel Mamchenkov (RUS)</a:t>
            </a:r>
          </a:p>
          <a:p>
            <a:pPr marL="84138" indent="0" eaLnBrk="1" hangingPunct="1">
              <a:buFontTx/>
              <a:buChar char="-"/>
              <a:defRPr/>
            </a:pPr>
            <a:endParaRPr lang="en-GB" sz="2600" dirty="0" smtClean="0">
              <a:solidFill>
                <a:schemeClr val="tx2">
                  <a:lumMod val="60000"/>
                  <a:lumOff val="40000"/>
                </a:schemeClr>
              </a:solidFill>
              <a:effectLst>
                <a:outerShdw blurRad="38100" dist="38100" dir="2700000" algn="tl">
                  <a:srgbClr val="C0C0C0"/>
                </a:outerShdw>
              </a:effectLst>
              <a:latin typeface="Arial" pitchFamily="34" charset="0"/>
            </a:endParaRPr>
          </a:p>
          <a:p>
            <a:pPr marL="84138" indent="0" eaLnBrk="1" hangingPunct="1">
              <a:buFont typeface="Wingdings" pitchFamily="2" charset="2"/>
              <a:buNone/>
              <a:defRPr/>
            </a:pPr>
            <a:endParaRPr lang="en-GB" sz="2600" dirty="0" smtClean="0">
              <a:solidFill>
                <a:schemeClr val="tx2">
                  <a:lumMod val="60000"/>
                  <a:lumOff val="40000"/>
                </a:schemeClr>
              </a:solidFill>
              <a:effectLst>
                <a:outerShdw blurRad="38100" dist="38100" dir="2700000" algn="tl">
                  <a:srgbClr val="C0C0C0"/>
                </a:outerShdw>
              </a:effectLst>
              <a:latin typeface="Arial" pitchFamily="34" charset="0"/>
            </a:endParaRPr>
          </a:p>
        </p:txBody>
      </p:sp>
      <p:sp>
        <p:nvSpPr>
          <p:cNvPr id="7"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eaLnBrk="0" hangingPunct="0">
              <a:lnSpc>
                <a:spcPct val="80000"/>
              </a:lnSpc>
              <a:spcBef>
                <a:spcPct val="20000"/>
              </a:spcBef>
              <a:buClr>
                <a:srgbClr val="0E438A"/>
              </a:buClr>
              <a:buSzPct val="110000"/>
              <a:buFont typeface="Wingdings" pitchFamily="2" charset="2"/>
              <a:buChar char="§"/>
              <a:defRPr/>
            </a:pPr>
            <a:endParaRPr lang="en-US" sz="1400" dirty="0">
              <a:effectLst>
                <a:outerShdw blurRad="38100" dist="38100" dir="2700000" algn="tl">
                  <a:srgbClr val="C0C0C0"/>
                </a:outerShdw>
              </a:effectLst>
              <a:latin typeface="Arial" pitchFamily="34" charset="0"/>
              <a:cs typeface="Arial" pitchFamily="34" charset="0"/>
            </a:endParaRPr>
          </a:p>
        </p:txBody>
      </p:sp>
    </p:spTree>
  </p:cSld>
  <p:clrMapOvr>
    <a:masterClrMapping/>
  </p:clrMapOvr>
  <p:transition>
    <p:blinds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43"/>
          <p:cNvSpPr>
            <a:spLocks noGrp="1" noChangeArrowheads="1"/>
          </p:cNvSpPr>
          <p:nvPr>
            <p:ph type="sldNum" sz="quarter" idx="10"/>
          </p:nvPr>
        </p:nvSpPr>
        <p:spPr>
          <a:ln/>
        </p:spPr>
        <p:txBody>
          <a:bodyPr/>
          <a:lstStyle/>
          <a:p>
            <a:pPr>
              <a:defRPr/>
            </a:pPr>
            <a:fld id="{78A58B64-860C-4115-A5EA-DB3F42D33062}" type="slidenum">
              <a:rPr lang="en-US"/>
              <a:pPr>
                <a:defRPr/>
              </a:pPr>
              <a:t>16</a:t>
            </a:fld>
            <a:endParaRPr lang="en-US" dirty="0"/>
          </a:p>
        </p:txBody>
      </p:sp>
      <p:sp>
        <p:nvSpPr>
          <p:cNvPr id="11" name="Прямоугольник 10"/>
          <p:cNvSpPr/>
          <p:nvPr/>
        </p:nvSpPr>
        <p:spPr>
          <a:xfrm>
            <a:off x="0" y="0"/>
            <a:ext cx="9144000" cy="692150"/>
          </a:xfrm>
          <a:prstGeom prst="rect">
            <a:avLst/>
          </a:prstGeom>
          <a:solidFill>
            <a:srgbClr val="104BA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80000"/>
              </a:lnSpc>
              <a:spcBef>
                <a:spcPct val="20000"/>
              </a:spcBef>
              <a:buClr>
                <a:srgbClr val="0E438A"/>
              </a:buClr>
              <a:buSzPct val="110000"/>
              <a:buFont typeface="Wingdings" pitchFamily="2" charset="2"/>
              <a:buChar char="§"/>
              <a:defRPr/>
            </a:pPr>
            <a:endParaRPr lang="ru-RU" dirty="0"/>
          </a:p>
        </p:txBody>
      </p:sp>
      <p:sp>
        <p:nvSpPr>
          <p:cNvPr id="6" name="Прямоугольник 5"/>
          <p:cNvSpPr/>
          <p:nvPr/>
        </p:nvSpPr>
        <p:spPr>
          <a:xfrm>
            <a:off x="122933" y="747861"/>
            <a:ext cx="8712968" cy="1175707"/>
          </a:xfrm>
          <a:prstGeom prst="rect">
            <a:avLst/>
          </a:prstGeom>
          <a:noFill/>
        </p:spPr>
        <p:txBody>
          <a:bodyPr>
            <a:spAutoFit/>
          </a:bodyPr>
          <a:lstStyle/>
          <a:p>
            <a:pPr algn="ctr" eaLnBrk="0" hangingPunct="0">
              <a:lnSpc>
                <a:spcPct val="80000"/>
              </a:lnSpc>
              <a:spcBef>
                <a:spcPct val="20000"/>
              </a:spcBef>
              <a:buClr>
                <a:srgbClr val="0E438A"/>
              </a:buClr>
              <a:buSzPct val="110000"/>
              <a:buFont typeface="Wingdings" pitchFamily="2" charset="2"/>
              <a:buNone/>
              <a:defRPr/>
            </a:pPr>
            <a:r>
              <a:rPr lang="en-US" sz="4400" dirty="0">
                <a:ln w="19050">
                  <a:solidFill>
                    <a:schemeClr val="tx2">
                      <a:tint val="1000"/>
                    </a:schemeClr>
                  </a:solidFill>
                  <a:prstDash val="solid"/>
                </a:ln>
                <a:solidFill>
                  <a:schemeClr val="accent2">
                    <a:lumMod val="75000"/>
                  </a:schemeClr>
                </a:solidFill>
                <a:effectLst>
                  <a:outerShdw blurRad="50000" dist="50800" dir="7500000" algn="tl">
                    <a:srgbClr val="000000">
                      <a:shade val="5000"/>
                      <a:alpha val="35000"/>
                    </a:srgbClr>
                  </a:outerShdw>
                </a:effectLst>
                <a:latin typeface="Arial" pitchFamily="34" charset="0"/>
                <a:cs typeface="Arial" pitchFamily="34" charset="0"/>
              </a:rPr>
              <a:t>Spectrum Management Institutional Structure</a:t>
            </a:r>
            <a:endParaRPr lang="ru-RU" sz="4400" dirty="0">
              <a:ln w="19050">
                <a:solidFill>
                  <a:schemeClr val="tx2">
                    <a:tint val="1000"/>
                  </a:schemeClr>
                </a:solidFill>
                <a:prstDash val="solid"/>
              </a:ln>
              <a:solidFill>
                <a:schemeClr val="accent2">
                  <a:lumMod val="75000"/>
                </a:schemeClr>
              </a:solidFill>
              <a:effectLst>
                <a:outerShdw blurRad="50000" dist="50800" dir="7500000" algn="tl">
                  <a:srgbClr val="000000">
                    <a:shade val="5000"/>
                    <a:alpha val="35000"/>
                  </a:srgbClr>
                </a:outerShdw>
              </a:effectLst>
              <a:cs typeface="+mn-cs"/>
            </a:endParaRPr>
          </a:p>
        </p:txBody>
      </p:sp>
      <p:graphicFrame>
        <p:nvGraphicFramePr>
          <p:cNvPr id="43041" name="Group 33"/>
          <p:cNvGraphicFramePr>
            <a:graphicFrameLocks noGrp="1"/>
          </p:cNvGraphicFramePr>
          <p:nvPr/>
        </p:nvGraphicFramePr>
        <p:xfrm>
          <a:off x="827088" y="2565400"/>
          <a:ext cx="7632700" cy="2779713"/>
        </p:xfrm>
        <a:graphic>
          <a:graphicData uri="http://schemas.openxmlformats.org/drawingml/2006/table">
            <a:tbl>
              <a:tblPr/>
              <a:tblGrid>
                <a:gridCol w="7632700"/>
              </a:tblGrid>
              <a:tr h="1266825">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2000" b="0" i="0" u="none" strike="noStrike" cap="none" normalizeH="0" baseline="0" smtClean="0">
                          <a:ln>
                            <a:noFill/>
                          </a:ln>
                          <a:solidFill>
                            <a:srgbClr val="5C5C5C"/>
                          </a:solidFill>
                          <a:effectLst/>
                          <a:latin typeface="Verdana" pitchFamily="34" charset="0"/>
                          <a:cs typeface="Arial" charset="0"/>
                        </a:rPr>
                        <a:t>  In order to streamline SM process, the gap between primary and secondary legislation resulting in institutional inconsistency should be overcome as the matter of urgency.</a:t>
                      </a:r>
                      <a:endParaRPr kumimoji="0" lang="ru-RU" sz="2000" b="0" i="0" u="none" strike="noStrike" cap="none" normalizeH="0" baseline="0" smtClean="0">
                        <a:ln>
                          <a:noFill/>
                        </a:ln>
                        <a:solidFill>
                          <a:srgbClr val="5C5C5C"/>
                        </a:solidFill>
                        <a:effectLst/>
                        <a:latin typeface="Verdana" pitchFamily="34" charset="0"/>
                        <a:cs typeface="Arial" charset="0"/>
                      </a:endParaRPr>
                    </a:p>
                  </a:txBody>
                  <a:tcPr horzOverflow="overflow">
                    <a:lnL w="12700" cap="flat" cmpd="sng" algn="ctr">
                      <a:solidFill>
                        <a:schemeClr val="bg1"/>
                      </a:solidFill>
                      <a:prstDash val="solid"/>
                      <a:round/>
                      <a:headEnd type="none" w="med" len="med"/>
                      <a:tailEnd type="none" w="med" len="med"/>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FF"/>
                    </a:solidFill>
                  </a:tcPr>
                </a:tc>
              </a:tr>
              <a:tr h="1470025">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2000" b="0" i="0" u="none" strike="noStrike" cap="none" normalizeH="0" baseline="0" smtClean="0">
                          <a:ln>
                            <a:noFill/>
                          </a:ln>
                          <a:solidFill>
                            <a:srgbClr val="5C5C5C"/>
                          </a:solidFill>
                          <a:effectLst/>
                          <a:latin typeface="Verdana" pitchFamily="34" charset="0"/>
                          <a:cs typeface="Arial" charset="0"/>
                        </a:rPr>
                        <a:t>  The completion of structural composition of national SM regulators is vital requirement at the moment and is likely to be accomplished simultaneously with the New National Telecommunications Policies and Laws. </a:t>
                      </a:r>
                      <a:endParaRPr kumimoji="0" lang="ru-RU" sz="2000" b="0" i="0" u="none" strike="noStrike" cap="none" normalizeH="0" baseline="0" smtClean="0">
                        <a:ln>
                          <a:noFill/>
                        </a:ln>
                        <a:solidFill>
                          <a:srgbClr val="5C5C5C"/>
                        </a:solidFill>
                        <a:effectLst/>
                        <a:latin typeface="Verdana" pitchFamily="34" charset="0"/>
                        <a:cs typeface="Arial" charset="0"/>
                      </a:endParaRPr>
                    </a:p>
                  </a:txBody>
                  <a:tcPr horzOverflow="overflow">
                    <a:lnL w="12700" cap="flat" cmpd="sng" algn="ctr">
                      <a:solidFill>
                        <a:schemeClr val="bg1"/>
                      </a:solidFill>
                      <a:prstDash val="solid"/>
                      <a:round/>
                      <a:headEnd type="none" w="med" len="med"/>
                      <a:tailEnd type="none" w="med" len="med"/>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FF"/>
                    </a:solidFill>
                  </a:tcPr>
                </a:tc>
              </a:tr>
            </a:tbl>
          </a:graphicData>
        </a:graphic>
      </p:graphicFrame>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3"/>
          <p:cNvSpPr>
            <a:spLocks noGrp="1" noChangeArrowheads="1"/>
          </p:cNvSpPr>
          <p:nvPr>
            <p:ph type="sldNum" sz="quarter" idx="10"/>
          </p:nvPr>
        </p:nvSpPr>
        <p:spPr>
          <a:ln/>
        </p:spPr>
        <p:txBody>
          <a:bodyPr/>
          <a:lstStyle/>
          <a:p>
            <a:pPr>
              <a:defRPr/>
            </a:pPr>
            <a:fld id="{88860537-93D4-472E-86FD-563650BEF0E7}" type="slidenum">
              <a:rPr lang="en-US"/>
              <a:pPr>
                <a:defRPr/>
              </a:pPr>
              <a:t>17</a:t>
            </a:fld>
            <a:endParaRPr lang="en-US" dirty="0"/>
          </a:p>
        </p:txBody>
      </p:sp>
      <p:sp>
        <p:nvSpPr>
          <p:cNvPr id="11" name="Прямоугольник 10"/>
          <p:cNvSpPr/>
          <p:nvPr/>
        </p:nvSpPr>
        <p:spPr>
          <a:xfrm>
            <a:off x="0" y="0"/>
            <a:ext cx="9144000" cy="692150"/>
          </a:xfrm>
          <a:prstGeom prst="rect">
            <a:avLst/>
          </a:prstGeom>
          <a:solidFill>
            <a:srgbClr val="104BA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80000"/>
              </a:lnSpc>
              <a:spcBef>
                <a:spcPct val="20000"/>
              </a:spcBef>
              <a:buClr>
                <a:srgbClr val="0E438A"/>
              </a:buClr>
              <a:buSzPct val="110000"/>
              <a:buFont typeface="Wingdings" pitchFamily="2" charset="2"/>
              <a:buChar char="§"/>
              <a:defRPr/>
            </a:pPr>
            <a:endParaRPr lang="ru-RU" dirty="0"/>
          </a:p>
        </p:txBody>
      </p:sp>
      <p:sp>
        <p:nvSpPr>
          <p:cNvPr id="6" name="Прямоугольник 5"/>
          <p:cNvSpPr/>
          <p:nvPr/>
        </p:nvSpPr>
        <p:spPr>
          <a:xfrm>
            <a:off x="251520" y="1844824"/>
            <a:ext cx="8712968" cy="634020"/>
          </a:xfrm>
          <a:prstGeom prst="rect">
            <a:avLst/>
          </a:prstGeom>
          <a:noFill/>
        </p:spPr>
        <p:txBody>
          <a:bodyPr>
            <a:spAutoFit/>
          </a:bodyPr>
          <a:lstStyle/>
          <a:p>
            <a:pPr algn="ctr" eaLnBrk="0" hangingPunct="0">
              <a:lnSpc>
                <a:spcPct val="80000"/>
              </a:lnSpc>
              <a:spcBef>
                <a:spcPct val="20000"/>
              </a:spcBef>
              <a:buClr>
                <a:srgbClr val="0E438A"/>
              </a:buClr>
              <a:buSzPct val="110000"/>
              <a:buFont typeface="Wingdings" pitchFamily="2" charset="2"/>
              <a:buNone/>
              <a:defRPr/>
            </a:pPr>
            <a:r>
              <a:rPr lang="en-US" sz="4400" dirty="0">
                <a:ln w="19050">
                  <a:solidFill>
                    <a:schemeClr val="tx2">
                      <a:tint val="1000"/>
                    </a:schemeClr>
                  </a:solidFill>
                  <a:prstDash val="solid"/>
                </a:ln>
                <a:solidFill>
                  <a:schemeClr val="accent2">
                    <a:lumMod val="75000"/>
                  </a:schemeClr>
                </a:solidFill>
                <a:effectLst>
                  <a:outerShdw blurRad="50000" dist="50800" dir="7500000" algn="tl">
                    <a:srgbClr val="000000">
                      <a:shade val="5000"/>
                      <a:alpha val="35000"/>
                    </a:srgbClr>
                  </a:outerShdw>
                </a:effectLst>
                <a:latin typeface="Arial" pitchFamily="34" charset="0"/>
                <a:cs typeface="Arial" pitchFamily="34" charset="0"/>
              </a:rPr>
              <a:t>Primary SM Legislation</a:t>
            </a:r>
            <a:endParaRPr lang="ru-RU" sz="4400" dirty="0">
              <a:ln w="19050">
                <a:solidFill>
                  <a:schemeClr val="tx2">
                    <a:tint val="1000"/>
                  </a:schemeClr>
                </a:solidFill>
                <a:prstDash val="solid"/>
              </a:ln>
              <a:solidFill>
                <a:schemeClr val="accent2">
                  <a:lumMod val="75000"/>
                </a:schemeClr>
              </a:solidFill>
              <a:effectLst>
                <a:outerShdw blurRad="50000" dist="50800" dir="7500000" algn="tl">
                  <a:srgbClr val="000000">
                    <a:shade val="5000"/>
                    <a:alpha val="35000"/>
                  </a:srgbClr>
                </a:outerShdw>
              </a:effectLst>
              <a:cs typeface="+mn-cs"/>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3"/>
          <p:cNvSpPr>
            <a:spLocks noGrp="1" noChangeArrowheads="1"/>
          </p:cNvSpPr>
          <p:nvPr>
            <p:ph type="sldNum" sz="quarter" idx="10"/>
          </p:nvPr>
        </p:nvSpPr>
        <p:spPr>
          <a:ln/>
        </p:spPr>
        <p:txBody>
          <a:bodyPr/>
          <a:lstStyle/>
          <a:p>
            <a:pPr>
              <a:defRPr/>
            </a:pPr>
            <a:fld id="{4D920786-7233-4245-ADE6-73E85621F0FE}" type="slidenum">
              <a:rPr lang="en-US"/>
              <a:pPr>
                <a:defRPr/>
              </a:pPr>
              <a:t>18</a:t>
            </a:fld>
            <a:endParaRPr lang="en-US" dirty="0"/>
          </a:p>
        </p:txBody>
      </p:sp>
      <p:graphicFrame>
        <p:nvGraphicFramePr>
          <p:cNvPr id="6" name="Таблица 5"/>
          <p:cNvGraphicFramePr>
            <a:graphicFrameLocks noGrp="1"/>
          </p:cNvGraphicFramePr>
          <p:nvPr/>
        </p:nvGraphicFramePr>
        <p:xfrm>
          <a:off x="179388" y="765175"/>
          <a:ext cx="8856662" cy="4751388"/>
        </p:xfrm>
        <a:graphic>
          <a:graphicData uri="http://schemas.openxmlformats.org/drawingml/2006/table">
            <a:tbl>
              <a:tblPr firstRow="1" bandRow="1">
                <a:tableStyleId>{5C22544A-7EE6-4342-B048-85BDC9FD1C3A}</a:tableStyleId>
              </a:tblPr>
              <a:tblGrid>
                <a:gridCol w="2952328"/>
                <a:gridCol w="2952328"/>
                <a:gridCol w="2952328"/>
              </a:tblGrid>
              <a:tr h="395318">
                <a:tc>
                  <a:txBody>
                    <a:bodyPr/>
                    <a:lstStyle/>
                    <a:p>
                      <a:pPr algn="ctr"/>
                      <a:r>
                        <a:rPr lang="en-US" sz="1600" dirty="0" smtClean="0">
                          <a:solidFill>
                            <a:schemeClr val="tx1"/>
                          </a:solidFill>
                        </a:rPr>
                        <a:t>Timor-Leste (ARCOM)</a:t>
                      </a:r>
                      <a:endParaRPr lang="ru-RU" sz="1600" dirty="0">
                        <a:solidFill>
                          <a:schemeClr val="tx1"/>
                        </a:solidFill>
                      </a:endParaRPr>
                    </a:p>
                  </a:txBody>
                  <a:tcPr>
                    <a:solidFill>
                      <a:schemeClr val="accent1">
                        <a:lumMod val="20000"/>
                        <a:lumOff val="80000"/>
                      </a:schemeClr>
                    </a:solidFill>
                  </a:tcPr>
                </a:tc>
                <a:tc>
                  <a:txBody>
                    <a:bodyPr/>
                    <a:lstStyle/>
                    <a:p>
                      <a:pPr algn="ctr"/>
                      <a:r>
                        <a:rPr lang="en-US" sz="1600" dirty="0" smtClean="0">
                          <a:solidFill>
                            <a:schemeClr val="tx1"/>
                          </a:solidFill>
                        </a:rPr>
                        <a:t>Lao PDR (NAPT)</a:t>
                      </a:r>
                      <a:endParaRPr lang="ru-RU" sz="1600" dirty="0">
                        <a:solidFill>
                          <a:schemeClr val="tx1"/>
                        </a:solidFill>
                      </a:endParaRPr>
                    </a:p>
                  </a:txBody>
                  <a:tcPr>
                    <a:solidFill>
                      <a:schemeClr val="accent1">
                        <a:lumMod val="40000"/>
                        <a:lumOff val="60000"/>
                      </a:schemeClr>
                    </a:solidFill>
                  </a:tcPr>
                </a:tc>
                <a:tc>
                  <a:txBody>
                    <a:bodyPr/>
                    <a:lstStyle/>
                    <a:p>
                      <a:pPr algn="ctr"/>
                      <a:r>
                        <a:rPr lang="en-US" sz="1600" dirty="0" smtClean="0">
                          <a:solidFill>
                            <a:schemeClr val="tx1"/>
                          </a:solidFill>
                        </a:rPr>
                        <a:t>Cambodia (MPTC)</a:t>
                      </a:r>
                      <a:endParaRPr lang="ru-RU" sz="1600" dirty="0">
                        <a:solidFill>
                          <a:schemeClr val="tx1"/>
                        </a:solidFill>
                      </a:endParaRPr>
                    </a:p>
                  </a:txBody>
                  <a:tcPr>
                    <a:solidFill>
                      <a:schemeClr val="accent1">
                        <a:lumMod val="60000"/>
                        <a:lumOff val="40000"/>
                      </a:schemeClr>
                    </a:solidFill>
                  </a:tcPr>
                </a:tc>
              </a:tr>
              <a:tr h="2213777">
                <a:tc>
                  <a:txBody>
                    <a:bodyPr/>
                    <a:lstStyle/>
                    <a:p>
                      <a:r>
                        <a:rPr lang="en-US" sz="1400" kern="1200" dirty="0" smtClean="0">
                          <a:solidFill>
                            <a:schemeClr val="dk1"/>
                          </a:solidFill>
                          <a:latin typeface="+mn-lt"/>
                          <a:ea typeface="+mn-ea"/>
                          <a:cs typeface="+mn-cs"/>
                        </a:rPr>
                        <a:t>ARCOM shall take an active participation in practical implementation and amendment of the current primary regulation to facilitate liberalization and to align the primary legislation with the requirements of competitive market.</a:t>
                      </a:r>
                      <a:endParaRPr lang="ru-RU" sz="1400" b="1" cap="all" baseline="0" dirty="0">
                        <a:solidFill>
                          <a:schemeClr val="tx1"/>
                        </a:solidFill>
                      </a:endParaRP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NAPT shall consider the adequacy of the existing Telecommunications Act to the current level of country’s radio communications sector development and revise the Act accordingly. </a:t>
                      </a:r>
                      <a:endParaRPr lang="ru-RU" sz="1400" kern="1200" dirty="0" smtClean="0">
                        <a:solidFill>
                          <a:schemeClr val="dk1"/>
                        </a:solidFill>
                        <a:latin typeface="+mn-lt"/>
                        <a:ea typeface="+mn-ea"/>
                        <a:cs typeface="+mn-cs"/>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MPTC shall consider the adequacy of the existing Draft Law on Telecommunications to the current level of country’s radio communications sector development. </a:t>
                      </a:r>
                      <a:endParaRPr lang="ru-RU" sz="140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400" b="1" dirty="0">
                        <a:solidFill>
                          <a:schemeClr val="tx1"/>
                        </a:solidFill>
                      </a:endParaRPr>
                    </a:p>
                  </a:txBody>
                  <a:tcPr>
                    <a:solidFill>
                      <a:schemeClr val="accent1">
                        <a:lumMod val="60000"/>
                        <a:lumOff val="40000"/>
                      </a:schemeClr>
                    </a:solidFill>
                  </a:tcPr>
                </a:tc>
              </a:tr>
              <a:tr h="21434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ARCOM shall concentrate its activity basically on regulation of telecom operation in the country while primary legislation and ICT policy making could be handled by the responsible Ministry.</a:t>
                      </a:r>
                      <a:endParaRPr lang="ru-RU" sz="1400" b="1" dirty="0">
                        <a:solidFill>
                          <a:schemeClr val="tx1"/>
                        </a:solidFill>
                      </a:endParaRPr>
                    </a:p>
                  </a:txBody>
                  <a:tcPr>
                    <a:solidFill>
                      <a:schemeClr val="accent1">
                        <a:lumMod val="20000"/>
                        <a:lumOff val="80000"/>
                      </a:schemeClr>
                    </a:solidFill>
                  </a:tcPr>
                </a:tc>
                <a:tc>
                  <a:txBody>
                    <a:bodyPr/>
                    <a:lstStyle/>
                    <a:p>
                      <a:pPr lvl="0"/>
                      <a:r>
                        <a:rPr lang="en-US" sz="1400" kern="1200" dirty="0" smtClean="0">
                          <a:solidFill>
                            <a:schemeClr val="dk1"/>
                          </a:solidFill>
                          <a:latin typeface="+mn-lt"/>
                          <a:ea typeface="+mn-ea"/>
                          <a:cs typeface="+mn-cs"/>
                        </a:rPr>
                        <a:t>NAPT is recommended to consider need to establish the separate Radio Act or to extend existing Act with standalone Section on spectrum matters.</a:t>
                      </a:r>
                      <a:endParaRPr lang="ru-RU" sz="1400" b="1" dirty="0">
                        <a:solidFill>
                          <a:schemeClr val="tx1"/>
                        </a:solidFill>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MPTC is recommended to consider the need to establish the mentioned separate Radiocommunications Act or to extend existing standalone Section on spectrum matters.</a:t>
                      </a:r>
                      <a:endParaRPr lang="ru-RU" sz="1400" b="1" dirty="0">
                        <a:solidFill>
                          <a:schemeClr val="tx1"/>
                        </a:solidFill>
                      </a:endParaRPr>
                    </a:p>
                  </a:txBody>
                  <a:tcPr>
                    <a:solidFill>
                      <a:schemeClr val="accent1">
                        <a:lumMod val="60000"/>
                        <a:lumOff val="40000"/>
                      </a:schemeClr>
                    </a:solidFill>
                  </a:tcPr>
                </a:tc>
              </a:tr>
            </a:tbl>
          </a:graphicData>
        </a:graphic>
      </p:graphicFrame>
      <p:sp>
        <p:nvSpPr>
          <p:cNvPr id="7" name="Прямоугольник 6"/>
          <p:cNvSpPr/>
          <p:nvPr/>
        </p:nvSpPr>
        <p:spPr>
          <a:xfrm>
            <a:off x="0" y="0"/>
            <a:ext cx="9144000" cy="692150"/>
          </a:xfrm>
          <a:prstGeom prst="rect">
            <a:avLst/>
          </a:prstGeom>
          <a:solidFill>
            <a:srgbClr val="104BA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80000"/>
              </a:lnSpc>
              <a:spcBef>
                <a:spcPct val="20000"/>
              </a:spcBef>
              <a:buClr>
                <a:srgbClr val="0E438A"/>
              </a:buClr>
              <a:buSzPct val="110000"/>
              <a:buFont typeface="Wingdings" pitchFamily="2" charset="2"/>
              <a:buChar char="§"/>
              <a:defRPr/>
            </a:pPr>
            <a:r>
              <a:rPr lang="en-GB" sz="2800" dirty="0"/>
              <a:t>Actions to Improve Primary SM Legislation</a:t>
            </a:r>
            <a:endParaRPr lang="ru-RU" sz="2800"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43"/>
          <p:cNvSpPr>
            <a:spLocks noGrp="1" noChangeArrowheads="1"/>
          </p:cNvSpPr>
          <p:nvPr>
            <p:ph type="sldNum" sz="quarter" idx="10"/>
          </p:nvPr>
        </p:nvSpPr>
        <p:spPr>
          <a:ln/>
        </p:spPr>
        <p:txBody>
          <a:bodyPr/>
          <a:lstStyle/>
          <a:p>
            <a:pPr>
              <a:defRPr/>
            </a:pPr>
            <a:fld id="{F2F38D4F-588F-43C2-BCC6-374B88BA3ACB}" type="slidenum">
              <a:rPr lang="en-US"/>
              <a:pPr>
                <a:defRPr/>
              </a:pPr>
              <a:t>19</a:t>
            </a:fld>
            <a:endParaRPr lang="en-US" dirty="0"/>
          </a:p>
        </p:txBody>
      </p:sp>
      <p:sp>
        <p:nvSpPr>
          <p:cNvPr id="11" name="Прямоугольник 10"/>
          <p:cNvSpPr/>
          <p:nvPr/>
        </p:nvSpPr>
        <p:spPr>
          <a:xfrm>
            <a:off x="0" y="0"/>
            <a:ext cx="9144000" cy="692150"/>
          </a:xfrm>
          <a:prstGeom prst="rect">
            <a:avLst/>
          </a:prstGeom>
          <a:solidFill>
            <a:srgbClr val="104BA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80000"/>
              </a:lnSpc>
              <a:spcBef>
                <a:spcPct val="20000"/>
              </a:spcBef>
              <a:buClr>
                <a:srgbClr val="0E438A"/>
              </a:buClr>
              <a:buSzPct val="110000"/>
              <a:buFont typeface="Wingdings" pitchFamily="2" charset="2"/>
              <a:buChar char="§"/>
              <a:defRPr/>
            </a:pPr>
            <a:endParaRPr lang="ru-RU" dirty="0"/>
          </a:p>
        </p:txBody>
      </p:sp>
      <p:sp>
        <p:nvSpPr>
          <p:cNvPr id="6" name="Прямоугольник 5"/>
          <p:cNvSpPr/>
          <p:nvPr/>
        </p:nvSpPr>
        <p:spPr>
          <a:xfrm>
            <a:off x="251520" y="747861"/>
            <a:ext cx="8712968" cy="1175707"/>
          </a:xfrm>
          <a:prstGeom prst="rect">
            <a:avLst/>
          </a:prstGeom>
          <a:noFill/>
        </p:spPr>
        <p:txBody>
          <a:bodyPr>
            <a:spAutoFit/>
          </a:bodyPr>
          <a:lstStyle/>
          <a:p>
            <a:pPr algn="ctr" eaLnBrk="0" hangingPunct="0">
              <a:lnSpc>
                <a:spcPct val="80000"/>
              </a:lnSpc>
              <a:spcBef>
                <a:spcPct val="20000"/>
              </a:spcBef>
              <a:buClr>
                <a:srgbClr val="0E438A"/>
              </a:buClr>
              <a:buSzPct val="110000"/>
              <a:buFont typeface="Wingdings" pitchFamily="2" charset="2"/>
              <a:buNone/>
              <a:defRPr/>
            </a:pPr>
            <a:r>
              <a:rPr lang="en-US" sz="4400" dirty="0">
                <a:ln w="19050">
                  <a:solidFill>
                    <a:schemeClr val="tx2">
                      <a:tint val="1000"/>
                    </a:schemeClr>
                  </a:solidFill>
                  <a:prstDash val="solid"/>
                </a:ln>
                <a:solidFill>
                  <a:schemeClr val="accent2">
                    <a:lumMod val="75000"/>
                  </a:schemeClr>
                </a:solidFill>
                <a:effectLst>
                  <a:outerShdw blurRad="50000" dist="50800" dir="7500000" algn="tl">
                    <a:srgbClr val="000000">
                      <a:shade val="5000"/>
                      <a:alpha val="35000"/>
                    </a:srgbClr>
                  </a:outerShdw>
                </a:effectLst>
                <a:latin typeface="Arial" pitchFamily="34" charset="0"/>
                <a:cs typeface="Arial" pitchFamily="34" charset="0"/>
              </a:rPr>
              <a:t>National Frequency Allocations Tables</a:t>
            </a:r>
            <a:endParaRPr lang="ru-RU" sz="4400" dirty="0">
              <a:ln w="19050">
                <a:solidFill>
                  <a:schemeClr val="tx2">
                    <a:tint val="1000"/>
                  </a:schemeClr>
                </a:solidFill>
                <a:prstDash val="solid"/>
              </a:ln>
              <a:solidFill>
                <a:schemeClr val="accent2">
                  <a:lumMod val="75000"/>
                </a:schemeClr>
              </a:solidFill>
              <a:effectLst>
                <a:outerShdw blurRad="50000" dist="50800" dir="7500000" algn="tl">
                  <a:srgbClr val="000000">
                    <a:shade val="5000"/>
                    <a:alpha val="35000"/>
                  </a:srgbClr>
                </a:outerShdw>
              </a:effectLst>
              <a:cs typeface="+mn-cs"/>
            </a:endParaRPr>
          </a:p>
        </p:txBody>
      </p:sp>
      <p:graphicFrame>
        <p:nvGraphicFramePr>
          <p:cNvPr id="47143" name="Group 39"/>
          <p:cNvGraphicFramePr>
            <a:graphicFrameLocks noGrp="1"/>
          </p:cNvGraphicFramePr>
          <p:nvPr/>
        </p:nvGraphicFramePr>
        <p:xfrm>
          <a:off x="611188" y="2060575"/>
          <a:ext cx="8064500" cy="3378200"/>
        </p:xfrm>
        <a:graphic>
          <a:graphicData uri="http://schemas.openxmlformats.org/drawingml/2006/table">
            <a:tbl>
              <a:tblPr/>
              <a:tblGrid>
                <a:gridCol w="8064500"/>
              </a:tblGrid>
              <a:tr h="1000125">
                <a:tc>
                  <a:txBody>
                    <a:bodyPr/>
                    <a:lstStyle/>
                    <a:p>
                      <a:pPr marL="0" marR="0" lvl="0" indent="0" algn="l" defTabSz="914400" rtl="0" eaLnBrk="1" fontAlgn="base" latinLnBrk="0" hangingPunct="1">
                        <a:lnSpc>
                          <a:spcPct val="100000"/>
                        </a:lnSpc>
                        <a:spcBef>
                          <a:spcPct val="0"/>
                        </a:spcBef>
                        <a:spcAft>
                          <a:spcPct val="0"/>
                        </a:spcAft>
                        <a:buClr>
                          <a:srgbClr val="060606"/>
                        </a:buClr>
                        <a:buSzTx/>
                        <a:buFont typeface="Wingdings" pitchFamily="2" charset="2"/>
                        <a:buChar char="Ø"/>
                        <a:tabLst/>
                      </a:pPr>
                      <a:r>
                        <a:rPr kumimoji="0" lang="en-GB" sz="1800" b="0" i="0" u="none" strike="noStrike" cap="none" normalizeH="0" baseline="0" smtClean="0">
                          <a:ln>
                            <a:noFill/>
                          </a:ln>
                          <a:solidFill>
                            <a:srgbClr val="5C5C5C"/>
                          </a:solidFill>
                          <a:effectLst/>
                          <a:latin typeface="Verdana" pitchFamily="34" charset="0"/>
                          <a:cs typeface="Arial" charset="0"/>
                        </a:rPr>
                        <a:t>  The NFATs should be reviewed in order to examine the need for country names in the footnotes of Radio Regulations related to the current spectrum usage.</a:t>
                      </a:r>
                      <a:endParaRPr kumimoji="0" lang="ru-RU" sz="1800" b="0" i="0" u="none" strike="noStrike" cap="none" normalizeH="0" baseline="0" smtClean="0">
                        <a:ln>
                          <a:noFill/>
                        </a:ln>
                        <a:solidFill>
                          <a:srgbClr val="5C5C5C"/>
                        </a:solidFill>
                        <a:effectLst/>
                        <a:latin typeface="Verdana" pitchFamily="34" charset="0"/>
                        <a:cs typeface="Arial" charset="0"/>
                      </a:endParaRPr>
                    </a:p>
                  </a:txBody>
                  <a:tcPr horzOverflow="overflow">
                    <a:lnL w="12700" cap="flat" cmpd="sng" algn="ctr">
                      <a:solidFill>
                        <a:schemeClr val="bg1"/>
                      </a:solidFill>
                      <a:prstDash val="solid"/>
                      <a:round/>
                      <a:headEnd type="none" w="med" len="med"/>
                      <a:tailEnd type="none" w="med" len="med"/>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FF"/>
                    </a:solidFill>
                  </a:tcPr>
                </a:tc>
              </a:tr>
              <a:tr h="1055688">
                <a:tc>
                  <a:txBody>
                    <a:bodyPr/>
                    <a:lstStyle/>
                    <a:p>
                      <a:pPr marL="0" marR="0" lvl="0" indent="0" algn="l" defTabSz="914400" rtl="0" eaLnBrk="1" fontAlgn="base" latinLnBrk="0" hangingPunct="1">
                        <a:lnSpc>
                          <a:spcPct val="100000"/>
                        </a:lnSpc>
                        <a:spcBef>
                          <a:spcPct val="0"/>
                        </a:spcBef>
                        <a:spcAft>
                          <a:spcPct val="0"/>
                        </a:spcAft>
                        <a:buClr>
                          <a:srgbClr val="060606"/>
                        </a:buClr>
                        <a:buSzTx/>
                        <a:buFont typeface="Wingdings" pitchFamily="2" charset="2"/>
                        <a:buChar char="Ø"/>
                        <a:tabLst/>
                      </a:pPr>
                      <a:r>
                        <a:rPr kumimoji="0" lang="en-GB" sz="1800" b="0" i="0" u="none" strike="noStrike" cap="none" normalizeH="0" baseline="0" smtClean="0">
                          <a:ln>
                            <a:noFill/>
                          </a:ln>
                          <a:solidFill>
                            <a:srgbClr val="5C5C5C"/>
                          </a:solidFill>
                          <a:effectLst/>
                          <a:latin typeface="Verdana" pitchFamily="34" charset="0"/>
                          <a:cs typeface="Arial" charset="0"/>
                        </a:rPr>
                        <a:t>  The frequency assignment tables should be reviewed in order to eliminate misleading information on the current spectrum applications in the countries. The modification of the spectrum utilization column of the Table is recommended to be accomplished as the result of licences and radio monitoring analysis.</a:t>
                      </a:r>
                      <a:endParaRPr kumimoji="0" lang="ru-RU" sz="1800" b="0" i="0" u="none" strike="noStrike" cap="none" normalizeH="0" baseline="0" smtClean="0">
                        <a:ln>
                          <a:noFill/>
                        </a:ln>
                        <a:solidFill>
                          <a:srgbClr val="5C5C5C"/>
                        </a:solidFill>
                        <a:effectLst/>
                        <a:latin typeface="Verdana" pitchFamily="34" charset="0"/>
                        <a:cs typeface="Arial" charset="0"/>
                      </a:endParaRPr>
                    </a:p>
                  </a:txBody>
                  <a:tcPr horzOverflow="overflow">
                    <a:lnL w="12700" cap="flat" cmpd="sng" algn="ctr">
                      <a:solidFill>
                        <a:schemeClr val="bg1"/>
                      </a:solidFill>
                      <a:prstDash val="solid"/>
                      <a:round/>
                      <a:headEnd type="none" w="med" len="med"/>
                      <a:tailEnd type="none" w="med" len="med"/>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FF"/>
                    </a:solidFill>
                  </a:tcPr>
                </a:tc>
              </a:tr>
              <a:tr h="693738">
                <a:tc>
                  <a:txBody>
                    <a:bodyPr/>
                    <a:lstStyle/>
                    <a:p>
                      <a:pPr marL="0" marR="0" lvl="0" indent="0" algn="l" defTabSz="914400" rtl="0" eaLnBrk="1" fontAlgn="base" latinLnBrk="0" hangingPunct="1">
                        <a:lnSpc>
                          <a:spcPct val="100000"/>
                        </a:lnSpc>
                        <a:spcBef>
                          <a:spcPct val="0"/>
                        </a:spcBef>
                        <a:spcAft>
                          <a:spcPct val="0"/>
                        </a:spcAft>
                        <a:buClr>
                          <a:srgbClr val="060606"/>
                        </a:buClr>
                        <a:buSzTx/>
                        <a:buFont typeface="Wingdings" pitchFamily="2" charset="2"/>
                        <a:buChar char="Ø"/>
                        <a:tabLst/>
                      </a:pPr>
                      <a:r>
                        <a:rPr kumimoji="0" lang="en-GB" sz="1800" b="0" i="0" u="none" strike="noStrike" cap="none" normalizeH="0" baseline="0" smtClean="0">
                          <a:ln>
                            <a:noFill/>
                          </a:ln>
                          <a:solidFill>
                            <a:srgbClr val="5C5C5C"/>
                          </a:solidFill>
                          <a:effectLst/>
                          <a:latin typeface="Verdana" pitchFamily="34" charset="0"/>
                          <a:cs typeface="Arial" charset="0"/>
                        </a:rPr>
                        <a:t>  The revisions of NFATs should be carried out on the regular basis. Time period of regular revisions should be determined in the primary legislation.</a:t>
                      </a:r>
                      <a:endParaRPr kumimoji="0" lang="ru-RU" sz="1800" b="0" i="0" u="none" strike="noStrike" cap="none" normalizeH="0" baseline="0" smtClean="0">
                        <a:ln>
                          <a:noFill/>
                        </a:ln>
                        <a:solidFill>
                          <a:srgbClr val="5C5C5C"/>
                        </a:solidFill>
                        <a:effectLst/>
                        <a:latin typeface="Verdana" pitchFamily="34" charset="0"/>
                        <a:cs typeface="Arial" charset="0"/>
                      </a:endParaRPr>
                    </a:p>
                  </a:txBody>
                  <a:tcPr horzOverflow="overflow">
                    <a:lnL w="12700" cap="flat" cmpd="sng" algn="ctr">
                      <a:solidFill>
                        <a:schemeClr val="bg1"/>
                      </a:solidFill>
                      <a:prstDash val="solid"/>
                      <a:round/>
                      <a:headEnd type="none" w="med" len="med"/>
                      <a:tailEnd type="none" w="med" len="med"/>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FF"/>
                    </a:solidFill>
                  </a:tcPr>
                </a:tc>
              </a:tr>
            </a:tbl>
          </a:graphicData>
        </a:graphic>
      </p:graphicFrame>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250825" y="1196975"/>
            <a:ext cx="8642350" cy="1728788"/>
          </a:xfrm>
        </p:spPr>
        <p:txBody>
          <a:bodyPr/>
          <a:lstStyle/>
          <a:p>
            <a:pPr>
              <a:defRPr/>
            </a:pPr>
            <a:r>
              <a:rPr lang="en-US" dirty="0" smtClean="0">
                <a:effectLst>
                  <a:outerShdw blurRad="38100" dist="38100" dir="2700000" algn="tl">
                    <a:srgbClr val="C0C0C0"/>
                  </a:outerShdw>
                </a:effectLst>
              </a:rPr>
              <a:t>  </a:t>
            </a:r>
          </a:p>
        </p:txBody>
      </p:sp>
      <p:sp>
        <p:nvSpPr>
          <p:cNvPr id="857090" name="Rectangle 2"/>
          <p:cNvSpPr>
            <a:spLocks noChangeArrowheads="1"/>
          </p:cNvSpPr>
          <p:nvPr/>
        </p:nvSpPr>
        <p:spPr bwMode="auto">
          <a:xfrm>
            <a:off x="539750" y="76200"/>
            <a:ext cx="8064500" cy="436563"/>
          </a:xfrm>
          <a:prstGeom prst="rect">
            <a:avLst/>
          </a:prstGeom>
          <a:noFill/>
          <a:ln w="9525">
            <a:noFill/>
            <a:miter lim="800000"/>
            <a:headEnd/>
            <a:tailEnd/>
          </a:ln>
        </p:spPr>
        <p:txBody>
          <a:bodyPr anchor="ctr">
            <a:spAutoFit/>
          </a:bodyPr>
          <a:lstStyle/>
          <a:p>
            <a:pPr eaLnBrk="0" hangingPunct="0">
              <a:lnSpc>
                <a:spcPct val="80000"/>
              </a:lnSpc>
              <a:spcBef>
                <a:spcPct val="20000"/>
              </a:spcBef>
              <a:buClr>
                <a:srgbClr val="0E438A"/>
              </a:buClr>
              <a:buSzPct val="110000"/>
              <a:buFont typeface="Wingdings" pitchFamily="2" charset="2"/>
              <a:buNone/>
              <a:defRPr/>
            </a:pPr>
            <a:r>
              <a:rPr lang="en-GB" sz="2800" dirty="0">
                <a:solidFill>
                  <a:srgbClr val="1B5BA2"/>
                </a:solidFill>
                <a:effectLst>
                  <a:outerShdw blurRad="38100" dist="38100" dir="2700000" algn="tl">
                    <a:srgbClr val="C0C0C0"/>
                  </a:outerShdw>
                </a:effectLst>
                <a:cs typeface="+mn-cs"/>
              </a:rPr>
              <a:t>Cross border frequency coordination</a:t>
            </a:r>
            <a:endParaRPr lang="en-GB" sz="2800" dirty="0">
              <a:solidFill>
                <a:srgbClr val="6699FF"/>
              </a:solidFill>
              <a:effectLst>
                <a:outerShdw blurRad="38100" dist="38100" dir="2700000" algn="tl">
                  <a:srgbClr val="C0C0C0"/>
                </a:outerShdw>
              </a:effectLst>
              <a:cs typeface="+mn-cs"/>
            </a:endParaRPr>
          </a:p>
        </p:txBody>
      </p:sp>
      <p:sp>
        <p:nvSpPr>
          <p:cNvPr id="9219" name="Rectangle 3"/>
          <p:cNvSpPr>
            <a:spLocks noChangeArrowheads="1"/>
          </p:cNvSpPr>
          <p:nvPr/>
        </p:nvSpPr>
        <p:spPr bwMode="auto">
          <a:xfrm>
            <a:off x="395288" y="3068638"/>
            <a:ext cx="8424862" cy="3313112"/>
          </a:xfrm>
          <a:prstGeom prst="rect">
            <a:avLst/>
          </a:prstGeom>
          <a:noFill/>
          <a:ln w="9525">
            <a:noFill/>
            <a:miter lim="800000"/>
            <a:headEnd/>
            <a:tailEnd/>
          </a:ln>
        </p:spPr>
        <p:txBody>
          <a:bodyPr/>
          <a:lstStyle/>
          <a:p>
            <a:pPr eaLnBrk="0" hangingPunct="0">
              <a:lnSpc>
                <a:spcPct val="80000"/>
              </a:lnSpc>
              <a:spcBef>
                <a:spcPct val="20000"/>
              </a:spcBef>
              <a:buClr>
                <a:srgbClr val="0E438A"/>
              </a:buClr>
              <a:buSzPct val="110000"/>
              <a:buFont typeface="Wingdings" pitchFamily="2" charset="2"/>
              <a:buNone/>
            </a:pPr>
            <a:endParaRPr lang="en-GB">
              <a:solidFill>
                <a:srgbClr val="5C5C5C"/>
              </a:solidFill>
            </a:endParaRPr>
          </a:p>
        </p:txBody>
      </p:sp>
      <p:sp>
        <p:nvSpPr>
          <p:cNvPr id="5" name="Rectangle 4"/>
          <p:cNvSpPr/>
          <p:nvPr/>
        </p:nvSpPr>
        <p:spPr>
          <a:xfrm>
            <a:off x="755650" y="1844675"/>
            <a:ext cx="7416800" cy="868363"/>
          </a:xfrm>
          <a:prstGeom prst="rect">
            <a:avLst/>
          </a:prstGeom>
        </p:spPr>
        <p:txBody>
          <a:bodyPr>
            <a:spAutoFit/>
          </a:bodyPr>
          <a:lstStyle/>
          <a:p>
            <a:pPr algn="ctr" eaLnBrk="0" hangingPunct="0">
              <a:lnSpc>
                <a:spcPct val="80000"/>
              </a:lnSpc>
              <a:spcBef>
                <a:spcPct val="20000"/>
              </a:spcBef>
              <a:buClr>
                <a:srgbClr val="0E438A"/>
              </a:buClr>
              <a:buSzPct val="110000"/>
              <a:buFont typeface="Wingdings" pitchFamily="2" charset="2"/>
              <a:buNone/>
              <a:defRPr/>
            </a:pPr>
            <a:r>
              <a:rPr lang="en-GB" sz="2800" dirty="0">
                <a:solidFill>
                  <a:srgbClr val="6699FF"/>
                </a:solidFill>
                <a:effectLst>
                  <a:outerShdw blurRad="38100" dist="38100" dir="2700000" algn="tl">
                    <a:srgbClr val="C0C0C0"/>
                  </a:outerShdw>
                </a:effectLst>
                <a:cs typeface="+mn-cs"/>
              </a:rPr>
              <a:t>HCM4A implementation by </a:t>
            </a:r>
          </a:p>
          <a:p>
            <a:pPr algn="ctr" eaLnBrk="0" hangingPunct="0">
              <a:lnSpc>
                <a:spcPct val="80000"/>
              </a:lnSpc>
              <a:spcBef>
                <a:spcPct val="20000"/>
              </a:spcBef>
              <a:buClr>
                <a:srgbClr val="0E438A"/>
              </a:buClr>
              <a:buSzPct val="110000"/>
              <a:buFont typeface="Wingdings" pitchFamily="2" charset="2"/>
              <a:buNone/>
              <a:defRPr/>
            </a:pPr>
            <a:r>
              <a:rPr lang="en-GB" sz="2800" dirty="0">
                <a:solidFill>
                  <a:srgbClr val="6699FF"/>
                </a:solidFill>
                <a:effectLst>
                  <a:outerShdw blurRad="38100" dist="38100" dir="2700000" algn="tl">
                    <a:srgbClr val="C0C0C0"/>
                  </a:outerShdw>
                </a:effectLst>
                <a:cs typeface="+mn-cs"/>
              </a:rPr>
              <a:t>ITU-EC HIPSSA project</a:t>
            </a:r>
            <a:endParaRPr lang="en-US" dirty="0">
              <a:cs typeface="+mn-cs"/>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43"/>
          <p:cNvSpPr>
            <a:spLocks noGrp="1" noChangeArrowheads="1"/>
          </p:cNvSpPr>
          <p:nvPr>
            <p:ph type="sldNum" sz="quarter" idx="10"/>
          </p:nvPr>
        </p:nvSpPr>
        <p:spPr>
          <a:ln/>
        </p:spPr>
        <p:txBody>
          <a:bodyPr/>
          <a:lstStyle/>
          <a:p>
            <a:pPr>
              <a:defRPr/>
            </a:pPr>
            <a:fld id="{3B362579-C198-40D1-B310-EB38F50BCEA7}" type="slidenum">
              <a:rPr lang="en-US"/>
              <a:pPr>
                <a:defRPr/>
              </a:pPr>
              <a:t>20</a:t>
            </a:fld>
            <a:endParaRPr lang="en-US" dirty="0"/>
          </a:p>
        </p:txBody>
      </p:sp>
      <p:sp>
        <p:nvSpPr>
          <p:cNvPr id="11" name="Прямоугольник 10"/>
          <p:cNvSpPr/>
          <p:nvPr/>
        </p:nvSpPr>
        <p:spPr>
          <a:xfrm>
            <a:off x="0" y="0"/>
            <a:ext cx="9144000" cy="692150"/>
          </a:xfrm>
          <a:prstGeom prst="rect">
            <a:avLst/>
          </a:prstGeom>
          <a:solidFill>
            <a:srgbClr val="104BA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80000"/>
              </a:lnSpc>
              <a:spcBef>
                <a:spcPct val="20000"/>
              </a:spcBef>
              <a:buClr>
                <a:srgbClr val="0E438A"/>
              </a:buClr>
              <a:buSzPct val="110000"/>
              <a:buFont typeface="Wingdings" pitchFamily="2" charset="2"/>
              <a:buChar char="§"/>
              <a:defRPr/>
            </a:pPr>
            <a:endParaRPr lang="ru-RU" dirty="0"/>
          </a:p>
        </p:txBody>
      </p:sp>
      <p:sp>
        <p:nvSpPr>
          <p:cNvPr id="6" name="Прямоугольник 5"/>
          <p:cNvSpPr/>
          <p:nvPr/>
        </p:nvSpPr>
        <p:spPr>
          <a:xfrm>
            <a:off x="251520" y="963761"/>
            <a:ext cx="8712968" cy="634021"/>
          </a:xfrm>
          <a:prstGeom prst="rect">
            <a:avLst/>
          </a:prstGeom>
          <a:noFill/>
        </p:spPr>
        <p:txBody>
          <a:bodyPr>
            <a:spAutoFit/>
          </a:bodyPr>
          <a:lstStyle/>
          <a:p>
            <a:pPr algn="ctr" eaLnBrk="0" hangingPunct="0">
              <a:lnSpc>
                <a:spcPct val="80000"/>
              </a:lnSpc>
              <a:spcBef>
                <a:spcPct val="20000"/>
              </a:spcBef>
              <a:buClr>
                <a:srgbClr val="0E438A"/>
              </a:buClr>
              <a:buSzPct val="110000"/>
              <a:buFont typeface="Wingdings" pitchFamily="2" charset="2"/>
              <a:buNone/>
              <a:defRPr/>
            </a:pPr>
            <a:r>
              <a:rPr lang="en-US" sz="4400" dirty="0">
                <a:ln w="19050">
                  <a:solidFill>
                    <a:schemeClr val="tx2">
                      <a:tint val="1000"/>
                    </a:schemeClr>
                  </a:solidFill>
                  <a:prstDash val="solid"/>
                </a:ln>
                <a:solidFill>
                  <a:schemeClr val="accent2">
                    <a:lumMod val="75000"/>
                  </a:schemeClr>
                </a:solidFill>
                <a:effectLst>
                  <a:outerShdw blurRad="50000" dist="50800" dir="7500000" algn="tl">
                    <a:srgbClr val="000000">
                      <a:shade val="5000"/>
                      <a:alpha val="35000"/>
                    </a:srgbClr>
                  </a:outerShdw>
                </a:effectLst>
                <a:latin typeface="Arial" pitchFamily="34" charset="0"/>
                <a:cs typeface="Arial" pitchFamily="34" charset="0"/>
              </a:rPr>
              <a:t>Secondary SM Legislation</a:t>
            </a:r>
            <a:endParaRPr lang="ru-RU" sz="4400" dirty="0">
              <a:ln w="19050">
                <a:solidFill>
                  <a:schemeClr val="tx2">
                    <a:tint val="1000"/>
                  </a:schemeClr>
                </a:solidFill>
                <a:prstDash val="solid"/>
              </a:ln>
              <a:solidFill>
                <a:schemeClr val="accent2">
                  <a:lumMod val="75000"/>
                </a:schemeClr>
              </a:solidFill>
              <a:effectLst>
                <a:outerShdw blurRad="50000" dist="50800" dir="7500000" algn="tl">
                  <a:srgbClr val="000000">
                    <a:shade val="5000"/>
                    <a:alpha val="35000"/>
                  </a:srgbClr>
                </a:outerShdw>
              </a:effectLst>
              <a:cs typeface="+mn-cs"/>
            </a:endParaRPr>
          </a:p>
        </p:txBody>
      </p:sp>
      <p:graphicFrame>
        <p:nvGraphicFramePr>
          <p:cNvPr id="49190" name="Group 38"/>
          <p:cNvGraphicFramePr>
            <a:graphicFrameLocks noGrp="1"/>
          </p:cNvGraphicFramePr>
          <p:nvPr/>
        </p:nvGraphicFramePr>
        <p:xfrm>
          <a:off x="468313" y="2011363"/>
          <a:ext cx="8207375" cy="3567112"/>
        </p:xfrm>
        <a:graphic>
          <a:graphicData uri="http://schemas.openxmlformats.org/drawingml/2006/table">
            <a:tbl>
              <a:tblPr/>
              <a:tblGrid>
                <a:gridCol w="8207375"/>
              </a:tblGrid>
              <a:tr h="944563">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800" b="0" i="0" u="none" strike="noStrike" cap="none" normalizeH="0" baseline="0" smtClean="0">
                          <a:ln>
                            <a:noFill/>
                          </a:ln>
                          <a:solidFill>
                            <a:srgbClr val="5C5C5C"/>
                          </a:solidFill>
                          <a:effectLst/>
                          <a:latin typeface="Verdana" pitchFamily="34" charset="0"/>
                          <a:cs typeface="Arial" charset="0"/>
                        </a:rPr>
                        <a:t>  Regulations describing process of frequency assignment and licensing of specific services, such as rules for PMR, public cellular networks, VSAT, etc, should be established. Depending on individual cases the technical background dealing with practical and operational procedures preferably should be issued.</a:t>
                      </a:r>
                      <a:endParaRPr kumimoji="0" lang="ru-RU" sz="1800" b="1"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chemeClr val="bg1"/>
                      </a:solidFill>
                      <a:prstDash val="solid"/>
                      <a:round/>
                      <a:headEnd type="none" w="med" len="med"/>
                      <a:tailEnd type="none" w="med" len="med"/>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FF"/>
                    </a:solidFill>
                  </a:tcPr>
                </a:tc>
              </a:tr>
              <a:tr h="517525">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800" b="0" i="0" u="none" strike="noStrike" cap="none" normalizeH="0" baseline="0" smtClean="0">
                          <a:ln>
                            <a:noFill/>
                          </a:ln>
                          <a:solidFill>
                            <a:srgbClr val="5C5C5C"/>
                          </a:solidFill>
                          <a:effectLst/>
                          <a:latin typeface="Verdana" pitchFamily="34" charset="0"/>
                          <a:cs typeface="Arial" charset="0"/>
                        </a:rPr>
                        <a:t>  The public consultation will be of the great importance to align the secondary legislation drafted basically on the theoretical background to the current situation of ICT in the country.</a:t>
                      </a:r>
                      <a:endParaRPr kumimoji="0" lang="ru-RU" sz="1800" b="1"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chemeClr val="bg1"/>
                      </a:solidFill>
                      <a:prstDash val="solid"/>
                      <a:round/>
                      <a:headEnd type="none" w="med" len="med"/>
                      <a:tailEnd type="none" w="med" len="med"/>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FF"/>
                    </a:solidFill>
                  </a:tcPr>
                </a:tc>
              </a:tr>
              <a:tr h="731838">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800" b="0" i="0" u="none" strike="noStrike" cap="none" normalizeH="0" baseline="0" smtClean="0">
                          <a:ln>
                            <a:noFill/>
                          </a:ln>
                          <a:solidFill>
                            <a:srgbClr val="5C5C5C"/>
                          </a:solidFill>
                          <a:effectLst/>
                          <a:latin typeface="Verdana" pitchFamily="34" charset="0"/>
                          <a:cs typeface="Arial" charset="0"/>
                        </a:rPr>
                        <a:t>  Additional internal rules of procedures might be also required to provide clearer legal basis for activities of the newly created structural units, such as international relations, spectrum monitoring, inspection and type approval units.</a:t>
                      </a:r>
                      <a:endParaRPr kumimoji="0" lang="ru-RU" sz="1800" b="1"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chemeClr val="bg1"/>
                      </a:solidFill>
                      <a:prstDash val="solid"/>
                      <a:round/>
                      <a:headEnd type="none" w="med" len="med"/>
                      <a:tailEnd type="none" w="med" len="med"/>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FF"/>
                    </a:solidFill>
                  </a:tcPr>
                </a:tc>
              </a:tr>
            </a:tbl>
          </a:graphicData>
        </a:graphic>
      </p:graphicFrame>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3"/>
          <p:cNvSpPr>
            <a:spLocks noGrp="1" noChangeArrowheads="1"/>
          </p:cNvSpPr>
          <p:nvPr>
            <p:ph type="sldNum" sz="quarter" idx="10"/>
          </p:nvPr>
        </p:nvSpPr>
        <p:spPr>
          <a:ln/>
        </p:spPr>
        <p:txBody>
          <a:bodyPr/>
          <a:lstStyle/>
          <a:p>
            <a:pPr>
              <a:defRPr/>
            </a:pPr>
            <a:fld id="{29348486-B65E-4AEE-A31D-0E4D95D59397}" type="slidenum">
              <a:rPr lang="en-US"/>
              <a:pPr>
                <a:defRPr/>
              </a:pPr>
              <a:t>21</a:t>
            </a:fld>
            <a:endParaRPr lang="en-US" dirty="0"/>
          </a:p>
        </p:txBody>
      </p:sp>
      <p:sp>
        <p:nvSpPr>
          <p:cNvPr id="11" name="Прямоугольник 10"/>
          <p:cNvSpPr/>
          <p:nvPr/>
        </p:nvSpPr>
        <p:spPr>
          <a:xfrm>
            <a:off x="0" y="0"/>
            <a:ext cx="9144000" cy="692150"/>
          </a:xfrm>
          <a:prstGeom prst="rect">
            <a:avLst/>
          </a:prstGeom>
          <a:solidFill>
            <a:srgbClr val="104BA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80000"/>
              </a:lnSpc>
              <a:spcBef>
                <a:spcPct val="20000"/>
              </a:spcBef>
              <a:buClr>
                <a:srgbClr val="0E438A"/>
              </a:buClr>
              <a:buSzPct val="110000"/>
              <a:buFont typeface="Wingdings" pitchFamily="2" charset="2"/>
              <a:buChar char="§"/>
              <a:defRPr/>
            </a:pPr>
            <a:endParaRPr lang="ru-RU" dirty="0"/>
          </a:p>
        </p:txBody>
      </p:sp>
      <p:sp>
        <p:nvSpPr>
          <p:cNvPr id="6" name="Прямоугольник 5"/>
          <p:cNvSpPr/>
          <p:nvPr/>
        </p:nvSpPr>
        <p:spPr>
          <a:xfrm>
            <a:off x="251520" y="1844824"/>
            <a:ext cx="8712968" cy="1175706"/>
          </a:xfrm>
          <a:prstGeom prst="rect">
            <a:avLst/>
          </a:prstGeom>
          <a:noFill/>
        </p:spPr>
        <p:txBody>
          <a:bodyPr>
            <a:spAutoFit/>
          </a:bodyPr>
          <a:lstStyle/>
          <a:p>
            <a:pPr algn="ctr" eaLnBrk="0" hangingPunct="0">
              <a:lnSpc>
                <a:spcPct val="80000"/>
              </a:lnSpc>
              <a:spcBef>
                <a:spcPct val="20000"/>
              </a:spcBef>
              <a:buClr>
                <a:srgbClr val="0E438A"/>
              </a:buClr>
              <a:buSzPct val="110000"/>
              <a:buFont typeface="Wingdings" pitchFamily="2" charset="2"/>
              <a:buNone/>
              <a:defRPr/>
            </a:pPr>
            <a:r>
              <a:rPr lang="en-US" sz="4400" dirty="0">
                <a:ln w="19050">
                  <a:solidFill>
                    <a:schemeClr val="tx2">
                      <a:tint val="1000"/>
                    </a:schemeClr>
                  </a:solidFill>
                  <a:prstDash val="solid"/>
                </a:ln>
                <a:solidFill>
                  <a:schemeClr val="accent2">
                    <a:lumMod val="75000"/>
                  </a:schemeClr>
                </a:solidFill>
                <a:effectLst>
                  <a:outerShdw blurRad="50000" dist="50800" dir="7500000" algn="tl">
                    <a:srgbClr val="000000">
                      <a:shade val="5000"/>
                      <a:alpha val="35000"/>
                    </a:srgbClr>
                  </a:outerShdw>
                </a:effectLst>
                <a:latin typeface="Arial" pitchFamily="34" charset="0"/>
                <a:cs typeface="Arial" pitchFamily="34" charset="0"/>
              </a:rPr>
              <a:t>Structure and Staffing of National SM Authorities</a:t>
            </a:r>
            <a:endParaRPr lang="ru-RU" sz="4400" dirty="0">
              <a:ln w="19050">
                <a:solidFill>
                  <a:schemeClr val="tx2">
                    <a:tint val="1000"/>
                  </a:schemeClr>
                </a:solidFill>
                <a:prstDash val="solid"/>
              </a:ln>
              <a:solidFill>
                <a:schemeClr val="accent2">
                  <a:lumMod val="75000"/>
                </a:schemeClr>
              </a:solidFill>
              <a:effectLst>
                <a:outerShdw blurRad="50000" dist="50800" dir="7500000" algn="tl">
                  <a:srgbClr val="000000">
                    <a:shade val="5000"/>
                    <a:alpha val="35000"/>
                  </a:srgbClr>
                </a:outerShdw>
              </a:effectLst>
              <a:cs typeface="+mn-cs"/>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43"/>
          <p:cNvSpPr>
            <a:spLocks noGrp="1" noChangeArrowheads="1"/>
          </p:cNvSpPr>
          <p:nvPr>
            <p:ph type="sldNum" sz="quarter" idx="10"/>
          </p:nvPr>
        </p:nvSpPr>
        <p:spPr>
          <a:ln/>
        </p:spPr>
        <p:txBody>
          <a:bodyPr/>
          <a:lstStyle/>
          <a:p>
            <a:pPr>
              <a:defRPr/>
            </a:pPr>
            <a:fld id="{E2CFE4CA-5156-4DBB-A460-46B60D1D1698}" type="slidenum">
              <a:rPr lang="en-US"/>
              <a:pPr>
                <a:defRPr/>
              </a:pPr>
              <a:t>22</a:t>
            </a:fld>
            <a:endParaRPr lang="en-US" dirty="0"/>
          </a:p>
        </p:txBody>
      </p:sp>
      <p:sp>
        <p:nvSpPr>
          <p:cNvPr id="11" name="Прямоугольник 10"/>
          <p:cNvSpPr/>
          <p:nvPr/>
        </p:nvSpPr>
        <p:spPr>
          <a:xfrm>
            <a:off x="0" y="0"/>
            <a:ext cx="9144000" cy="692150"/>
          </a:xfrm>
          <a:prstGeom prst="rect">
            <a:avLst/>
          </a:prstGeom>
          <a:solidFill>
            <a:srgbClr val="104BA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80000"/>
              </a:lnSpc>
              <a:spcBef>
                <a:spcPct val="20000"/>
              </a:spcBef>
              <a:buClr>
                <a:srgbClr val="0E438A"/>
              </a:buClr>
              <a:buSzPct val="110000"/>
              <a:buFont typeface="Wingdings" pitchFamily="2" charset="2"/>
              <a:buChar char="§"/>
              <a:defRPr/>
            </a:pPr>
            <a:endParaRPr lang="ru-RU" dirty="0"/>
          </a:p>
        </p:txBody>
      </p:sp>
      <p:sp>
        <p:nvSpPr>
          <p:cNvPr id="6" name="Прямоугольник 5"/>
          <p:cNvSpPr/>
          <p:nvPr/>
        </p:nvSpPr>
        <p:spPr>
          <a:xfrm>
            <a:off x="251520" y="820886"/>
            <a:ext cx="8712968" cy="1717394"/>
          </a:xfrm>
          <a:prstGeom prst="rect">
            <a:avLst/>
          </a:prstGeom>
          <a:noFill/>
        </p:spPr>
        <p:txBody>
          <a:bodyPr>
            <a:spAutoFit/>
          </a:bodyPr>
          <a:lstStyle/>
          <a:p>
            <a:pPr algn="ctr" eaLnBrk="0" hangingPunct="0">
              <a:lnSpc>
                <a:spcPct val="80000"/>
              </a:lnSpc>
              <a:spcBef>
                <a:spcPct val="20000"/>
              </a:spcBef>
              <a:buClr>
                <a:srgbClr val="0E438A"/>
              </a:buClr>
              <a:buSzPct val="110000"/>
              <a:buFont typeface="Wingdings" pitchFamily="2" charset="2"/>
              <a:buNone/>
              <a:defRPr/>
            </a:pPr>
            <a:r>
              <a:rPr lang="en-GB" sz="4400" dirty="0">
                <a:ln w="19050">
                  <a:solidFill>
                    <a:schemeClr val="tx2">
                      <a:tint val="1000"/>
                    </a:schemeClr>
                  </a:solidFill>
                  <a:prstDash val="solid"/>
                </a:ln>
                <a:solidFill>
                  <a:schemeClr val="accent2">
                    <a:lumMod val="75000"/>
                  </a:schemeClr>
                </a:solidFill>
                <a:effectLst>
                  <a:outerShdw blurRad="50000" dist="50800" dir="7500000" algn="tl">
                    <a:srgbClr val="000000">
                      <a:shade val="5000"/>
                      <a:alpha val="35000"/>
                    </a:srgbClr>
                  </a:outerShdw>
                </a:effectLst>
                <a:latin typeface="Arial" pitchFamily="34" charset="0"/>
                <a:cs typeface="Arial" pitchFamily="34" charset="0"/>
              </a:rPr>
              <a:t>Spectrum Pricing and Financing of Spectrum Management</a:t>
            </a:r>
            <a:endParaRPr lang="ru-RU" sz="4400" dirty="0">
              <a:ln w="19050">
                <a:solidFill>
                  <a:schemeClr val="tx2">
                    <a:tint val="1000"/>
                  </a:schemeClr>
                </a:solidFill>
                <a:prstDash val="solid"/>
              </a:ln>
              <a:solidFill>
                <a:schemeClr val="accent2">
                  <a:lumMod val="75000"/>
                </a:schemeClr>
              </a:solidFill>
              <a:effectLst>
                <a:outerShdw blurRad="50000" dist="50800" dir="7500000" algn="tl">
                  <a:srgbClr val="000000">
                    <a:shade val="5000"/>
                    <a:alpha val="35000"/>
                  </a:srgbClr>
                </a:outerShdw>
              </a:effectLst>
              <a:cs typeface="+mn-cs"/>
            </a:endParaRPr>
          </a:p>
        </p:txBody>
      </p:sp>
      <p:graphicFrame>
        <p:nvGraphicFramePr>
          <p:cNvPr id="52252" name="Group 28"/>
          <p:cNvGraphicFramePr>
            <a:graphicFrameLocks noGrp="1"/>
          </p:cNvGraphicFramePr>
          <p:nvPr/>
        </p:nvGraphicFramePr>
        <p:xfrm>
          <a:off x="395288" y="2827338"/>
          <a:ext cx="8353425" cy="2652712"/>
        </p:xfrm>
        <a:graphic>
          <a:graphicData uri="http://schemas.openxmlformats.org/drawingml/2006/table">
            <a:tbl>
              <a:tblPr/>
              <a:tblGrid>
                <a:gridCol w="8353425"/>
              </a:tblGrid>
              <a:tr h="944563">
                <a:tc>
                  <a:txBody>
                    <a:bodyPr/>
                    <a:lstStyle/>
                    <a:p>
                      <a:pPr marL="0" marR="0" lvl="0" indent="0" algn="l" defTabSz="914400" rtl="0" eaLnBrk="1" fontAlgn="base" latinLnBrk="0" hangingPunct="1">
                        <a:lnSpc>
                          <a:spcPct val="100000"/>
                        </a:lnSpc>
                        <a:spcBef>
                          <a:spcPct val="0"/>
                        </a:spcBef>
                        <a:spcAft>
                          <a:spcPct val="0"/>
                        </a:spcAft>
                        <a:buClr>
                          <a:srgbClr val="060606"/>
                        </a:buClr>
                        <a:buSzTx/>
                        <a:buFont typeface="Wingdings" pitchFamily="2" charset="2"/>
                        <a:buChar char="Ø"/>
                        <a:tabLst/>
                      </a:pPr>
                      <a:r>
                        <a:rPr kumimoji="0" lang="en-US" sz="1800" b="0" i="0" u="none" strike="noStrike" cap="none" normalizeH="0" baseline="0" smtClean="0">
                          <a:ln>
                            <a:noFill/>
                          </a:ln>
                          <a:solidFill>
                            <a:srgbClr val="5C5C5C"/>
                          </a:solidFill>
                          <a:effectLst/>
                          <a:latin typeface="Verdana" pitchFamily="34" charset="0"/>
                          <a:cs typeface="Arial" charset="0"/>
                        </a:rPr>
                        <a:t>  The regulators are encouraged to consider spectrum fees based on the incentive license calculations models. A number of incentive weighting factors could allow to determine the value of his annual payment for the spectrum and also renders it to be transparent and accessible to all users.</a:t>
                      </a:r>
                      <a:endParaRPr kumimoji="0" lang="ru-RU" sz="1800" b="1"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chemeClr val="bg1"/>
                      </a:solidFill>
                      <a:prstDash val="solid"/>
                      <a:round/>
                      <a:headEnd type="none" w="med" len="med"/>
                      <a:tailEnd type="none" w="med" len="med"/>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FF"/>
                    </a:solidFill>
                  </a:tcPr>
                </a:tc>
              </a:tr>
              <a:tr h="944563">
                <a:tc>
                  <a:txBody>
                    <a:bodyPr/>
                    <a:lstStyle/>
                    <a:p>
                      <a:pPr marL="0" marR="0" lvl="0" indent="0" algn="l" defTabSz="914400" rtl="0" eaLnBrk="1" fontAlgn="base" latinLnBrk="0" hangingPunct="1">
                        <a:lnSpc>
                          <a:spcPct val="100000"/>
                        </a:lnSpc>
                        <a:spcBef>
                          <a:spcPct val="0"/>
                        </a:spcBef>
                        <a:spcAft>
                          <a:spcPct val="0"/>
                        </a:spcAft>
                        <a:buClr>
                          <a:srgbClr val="060606"/>
                        </a:buClr>
                        <a:buSzTx/>
                        <a:buFont typeface="Wingdings" pitchFamily="2" charset="2"/>
                        <a:buChar char="Ø"/>
                        <a:tabLst/>
                      </a:pPr>
                      <a:r>
                        <a:rPr kumimoji="0" lang="en-US" sz="1800" b="0" i="0" u="none" strike="noStrike" cap="none" normalizeH="0" baseline="0" smtClean="0">
                          <a:ln>
                            <a:noFill/>
                          </a:ln>
                          <a:solidFill>
                            <a:srgbClr val="5C5C5C"/>
                          </a:solidFill>
                          <a:effectLst/>
                          <a:latin typeface="Verdana" pitchFamily="34" charset="0"/>
                          <a:cs typeface="Arial" charset="0"/>
                        </a:rPr>
                        <a:t>  In order to apply the incentive models the regulators should assure the completeness of information in the national data base related to actual quantity and technical parameters of the radio stations.</a:t>
                      </a:r>
                      <a:endParaRPr kumimoji="0" lang="ru-RU" sz="1800" b="0" i="0" u="none" strike="noStrike" cap="none" normalizeH="0" baseline="0" smtClean="0">
                        <a:ln>
                          <a:noFill/>
                        </a:ln>
                        <a:solidFill>
                          <a:srgbClr val="5C5C5C"/>
                        </a:solidFill>
                        <a:effectLst/>
                        <a:latin typeface="Verdana" pitchFamily="34" charset="0"/>
                        <a:cs typeface="Arial" charset="0"/>
                      </a:endParaRPr>
                    </a:p>
                    <a:p>
                      <a:pPr marL="0" marR="0" lvl="0" indent="0" algn="l" defTabSz="914400" rtl="0" eaLnBrk="1" fontAlgn="base" latinLnBrk="0" hangingPunct="1">
                        <a:lnSpc>
                          <a:spcPct val="100000"/>
                        </a:lnSpc>
                        <a:spcBef>
                          <a:spcPct val="0"/>
                        </a:spcBef>
                        <a:spcAft>
                          <a:spcPct val="0"/>
                        </a:spcAft>
                        <a:buClr>
                          <a:srgbClr val="060606"/>
                        </a:buClr>
                        <a:buSzTx/>
                        <a:buFont typeface="Wingdings" pitchFamily="2" charset="2"/>
                        <a:buChar char="Ø"/>
                        <a:tabLst/>
                      </a:pPr>
                      <a:endParaRPr kumimoji="0" lang="ru-RU" sz="1800" b="1"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chemeClr val="bg1"/>
                      </a:solidFill>
                      <a:prstDash val="solid"/>
                      <a:round/>
                      <a:headEnd type="none" w="med" len="med"/>
                      <a:tailEnd type="none" w="med" len="med"/>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FF"/>
                    </a:solidFill>
                  </a:tcPr>
                </a:tc>
              </a:tr>
            </a:tbl>
          </a:graphicData>
        </a:graphic>
      </p:graphicFrame>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3"/>
          <p:cNvSpPr>
            <a:spLocks noGrp="1" noChangeArrowheads="1"/>
          </p:cNvSpPr>
          <p:nvPr>
            <p:ph type="sldNum" sz="quarter" idx="10"/>
          </p:nvPr>
        </p:nvSpPr>
        <p:spPr>
          <a:ln/>
        </p:spPr>
        <p:txBody>
          <a:bodyPr/>
          <a:lstStyle/>
          <a:p>
            <a:pPr>
              <a:defRPr/>
            </a:pPr>
            <a:fld id="{0C97919D-0CCE-484A-A079-C61124F45279}" type="slidenum">
              <a:rPr lang="en-US"/>
              <a:pPr>
                <a:defRPr/>
              </a:pPr>
              <a:t>23</a:t>
            </a:fld>
            <a:endParaRPr lang="en-US" dirty="0"/>
          </a:p>
        </p:txBody>
      </p:sp>
      <p:sp>
        <p:nvSpPr>
          <p:cNvPr id="7" name="Прямоугольник 6"/>
          <p:cNvSpPr/>
          <p:nvPr/>
        </p:nvSpPr>
        <p:spPr>
          <a:xfrm>
            <a:off x="-107950" y="0"/>
            <a:ext cx="9251950" cy="692150"/>
          </a:xfrm>
          <a:prstGeom prst="rect">
            <a:avLst/>
          </a:prstGeom>
          <a:solidFill>
            <a:srgbClr val="104BA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80000"/>
              </a:lnSpc>
              <a:spcBef>
                <a:spcPct val="20000"/>
              </a:spcBef>
              <a:buClr>
                <a:srgbClr val="0E438A"/>
              </a:buClr>
              <a:buSzPct val="110000"/>
              <a:buFont typeface="Wingdings" pitchFamily="2" charset="2"/>
              <a:buChar char="§"/>
              <a:defRPr/>
            </a:pPr>
            <a:r>
              <a:rPr lang="en-GB" sz="2800" dirty="0"/>
              <a:t>Possible future assistance from ITU-BDT</a:t>
            </a:r>
            <a:endParaRPr lang="ru-RU" sz="2800" dirty="0"/>
          </a:p>
        </p:txBody>
      </p:sp>
      <p:graphicFrame>
        <p:nvGraphicFramePr>
          <p:cNvPr id="8" name="Таблица 7"/>
          <p:cNvGraphicFramePr>
            <a:graphicFrameLocks noGrp="1"/>
          </p:cNvGraphicFramePr>
          <p:nvPr/>
        </p:nvGraphicFramePr>
        <p:xfrm>
          <a:off x="179388" y="1125538"/>
          <a:ext cx="8856662" cy="4365625"/>
        </p:xfrm>
        <a:graphic>
          <a:graphicData uri="http://schemas.openxmlformats.org/drawingml/2006/table">
            <a:tbl>
              <a:tblPr firstRow="1" bandRow="1">
                <a:tableStyleId>{5C22544A-7EE6-4342-B048-85BDC9FD1C3A}</a:tableStyleId>
              </a:tblPr>
              <a:tblGrid>
                <a:gridCol w="2952328"/>
                <a:gridCol w="2952328"/>
                <a:gridCol w="2952328"/>
              </a:tblGrid>
              <a:tr h="393795">
                <a:tc>
                  <a:txBody>
                    <a:bodyPr/>
                    <a:lstStyle/>
                    <a:p>
                      <a:pPr algn="ctr"/>
                      <a:r>
                        <a:rPr lang="en-US" sz="2400" dirty="0" smtClean="0">
                          <a:solidFill>
                            <a:schemeClr val="tx1"/>
                          </a:solidFill>
                        </a:rPr>
                        <a:t>Timor-Leste</a:t>
                      </a:r>
                      <a:endParaRPr lang="ru-RU" sz="2400" dirty="0">
                        <a:solidFill>
                          <a:schemeClr val="tx1"/>
                        </a:solidFill>
                      </a:endParaRPr>
                    </a:p>
                  </a:txBody>
                  <a:tcPr>
                    <a:solidFill>
                      <a:schemeClr val="accent1">
                        <a:lumMod val="20000"/>
                        <a:lumOff val="80000"/>
                      </a:schemeClr>
                    </a:solidFill>
                  </a:tcPr>
                </a:tc>
                <a:tc>
                  <a:txBody>
                    <a:bodyPr/>
                    <a:lstStyle/>
                    <a:p>
                      <a:pPr algn="ctr"/>
                      <a:r>
                        <a:rPr lang="en-US" sz="2400" dirty="0" smtClean="0">
                          <a:solidFill>
                            <a:schemeClr val="tx1"/>
                          </a:solidFill>
                        </a:rPr>
                        <a:t>Lao PDR</a:t>
                      </a:r>
                      <a:endParaRPr lang="ru-RU" sz="2400" dirty="0">
                        <a:solidFill>
                          <a:schemeClr val="tx1"/>
                        </a:solidFill>
                      </a:endParaRPr>
                    </a:p>
                  </a:txBody>
                  <a:tcPr>
                    <a:solidFill>
                      <a:schemeClr val="accent1">
                        <a:lumMod val="40000"/>
                        <a:lumOff val="60000"/>
                      </a:schemeClr>
                    </a:solidFill>
                  </a:tcPr>
                </a:tc>
                <a:tc>
                  <a:txBody>
                    <a:bodyPr/>
                    <a:lstStyle/>
                    <a:p>
                      <a:pPr algn="ctr"/>
                      <a:r>
                        <a:rPr lang="en-US" sz="2400" dirty="0" smtClean="0">
                          <a:solidFill>
                            <a:schemeClr val="tx1"/>
                          </a:solidFill>
                        </a:rPr>
                        <a:t>Cambodia</a:t>
                      </a:r>
                      <a:endParaRPr lang="ru-RU" sz="2400" dirty="0">
                        <a:solidFill>
                          <a:schemeClr val="tx1"/>
                        </a:solidFill>
                      </a:endParaRPr>
                    </a:p>
                  </a:txBody>
                  <a:tcPr>
                    <a:solidFill>
                      <a:schemeClr val="accent1">
                        <a:lumMod val="60000"/>
                        <a:lumOff val="40000"/>
                      </a:schemeClr>
                    </a:solidFill>
                  </a:tcPr>
                </a:tc>
              </a:tr>
              <a:tr h="315036">
                <a:tc>
                  <a:txBody>
                    <a:bodyPr/>
                    <a:lstStyle/>
                    <a:p>
                      <a:pPr algn="ctr"/>
                      <a:r>
                        <a:rPr lang="en-US" b="1" dirty="0" smtClean="0">
                          <a:solidFill>
                            <a:schemeClr val="bg1"/>
                          </a:solidFill>
                        </a:rPr>
                        <a:t>ARCOM</a:t>
                      </a:r>
                      <a:endParaRPr lang="ru-RU" b="1" dirty="0">
                        <a:solidFill>
                          <a:schemeClr val="bg1"/>
                        </a:solidFill>
                      </a:endParaRPr>
                    </a:p>
                  </a:txBody>
                  <a:tcPr>
                    <a:solidFill>
                      <a:schemeClr val="accent1">
                        <a:lumMod val="75000"/>
                      </a:schemeClr>
                    </a:solidFill>
                  </a:tcPr>
                </a:tc>
                <a:tc>
                  <a:txBody>
                    <a:bodyPr/>
                    <a:lstStyle/>
                    <a:p>
                      <a:pPr algn="ctr"/>
                      <a:r>
                        <a:rPr lang="en-US" b="1" dirty="0" smtClean="0">
                          <a:solidFill>
                            <a:schemeClr val="bg1"/>
                          </a:solidFill>
                        </a:rPr>
                        <a:t>NAPT</a:t>
                      </a:r>
                      <a:endParaRPr lang="ru-RU" b="1" dirty="0">
                        <a:solidFill>
                          <a:schemeClr val="bg1"/>
                        </a:solidFill>
                      </a:endParaRPr>
                    </a:p>
                  </a:txBody>
                  <a:tcPr>
                    <a:solidFill>
                      <a:schemeClr val="accent1">
                        <a:lumMod val="75000"/>
                      </a:schemeClr>
                    </a:solidFill>
                  </a:tcPr>
                </a:tc>
                <a:tc>
                  <a:txBody>
                    <a:bodyPr/>
                    <a:lstStyle/>
                    <a:p>
                      <a:pPr algn="ctr"/>
                      <a:r>
                        <a:rPr lang="en-US" b="1" dirty="0" smtClean="0">
                          <a:solidFill>
                            <a:schemeClr val="bg1"/>
                          </a:solidFill>
                        </a:rPr>
                        <a:t>MPTC</a:t>
                      </a:r>
                      <a:endParaRPr lang="ru-RU" b="1" dirty="0">
                        <a:solidFill>
                          <a:schemeClr val="bg1"/>
                        </a:solidFill>
                      </a:endParaRPr>
                    </a:p>
                  </a:txBody>
                  <a:tcPr>
                    <a:solidFill>
                      <a:schemeClr val="accent1">
                        <a:lumMod val="75000"/>
                      </a:schemeClr>
                    </a:solidFill>
                  </a:tcPr>
                </a:tc>
              </a:tr>
              <a:tr h="825591">
                <a:tc gridSpan="3">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GB" sz="1600" kern="1200" dirty="0" smtClean="0">
                        <a:solidFill>
                          <a:schemeClr val="dk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dk1"/>
                          </a:solidFill>
                          <a:latin typeface="+mn-lt"/>
                          <a:ea typeface="+mn-ea"/>
                          <a:cs typeface="+mn-cs"/>
                        </a:rPr>
                        <a:t>Review of primary and </a:t>
                      </a:r>
                      <a:r>
                        <a:rPr lang="en-GB" sz="1600" b="0" dirty="0" smtClean="0">
                          <a:solidFill>
                            <a:schemeClr val="tx1"/>
                          </a:solidFill>
                        </a:rPr>
                        <a:t> alignment of secondary legislation </a:t>
                      </a:r>
                      <a:r>
                        <a:rPr lang="en-GB" sz="1600" kern="1200" dirty="0" smtClean="0">
                          <a:solidFill>
                            <a:schemeClr val="dk1"/>
                          </a:solidFill>
                          <a:latin typeface="+mn-lt"/>
                          <a:ea typeface="+mn-ea"/>
                          <a:cs typeface="+mn-cs"/>
                        </a:rPr>
                        <a:t>as the result of ICT sector liberalization. </a:t>
                      </a:r>
                      <a:endParaRPr lang="ru-RU" sz="1600" dirty="0"/>
                    </a:p>
                  </a:txBody>
                  <a:tcPr>
                    <a:solidFill>
                      <a:schemeClr val="accent3">
                        <a:lumMod val="40000"/>
                        <a:lumOff val="60000"/>
                      </a:schemeClr>
                    </a:solidFill>
                  </a:tcPr>
                </a:tc>
                <a:tc hMerge="1">
                  <a:txBody>
                    <a:bodyPr/>
                    <a:lstStyle/>
                    <a:p>
                      <a:endParaRPr lang="ru-RU" sz="1700" dirty="0"/>
                    </a:p>
                  </a:txBody>
                  <a:tcPr>
                    <a:solidFill>
                      <a:schemeClr val="accent1">
                        <a:lumMod val="20000"/>
                        <a:lumOff val="80000"/>
                      </a:schemeClr>
                    </a:solidFill>
                  </a:tcPr>
                </a:tc>
                <a:tc hMerge="1">
                  <a:txBody>
                    <a:bodyPr/>
                    <a:lstStyle/>
                    <a:p>
                      <a:endParaRPr lang="ru-RU" sz="1700" dirty="0"/>
                    </a:p>
                  </a:txBody>
                  <a:tcPr>
                    <a:solidFill>
                      <a:schemeClr val="accent1">
                        <a:lumMod val="20000"/>
                        <a:lumOff val="80000"/>
                      </a:schemeClr>
                    </a:solidFill>
                  </a:tcPr>
                </a:tc>
              </a:tr>
              <a:tr h="918854">
                <a:tc gridSpan="3">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600" dirty="0" smtClean="0"/>
                        <a:t>Review of national NFAT and frequency assignment table based on the existing spectrum utilization in the countries.</a:t>
                      </a:r>
                    </a:p>
                    <a:p>
                      <a:pPr marL="0" marR="0" indent="0" algn="just" defTabSz="914400" rtl="0" eaLnBrk="1" fontAlgn="auto" latinLnBrk="0" hangingPunct="1">
                        <a:lnSpc>
                          <a:spcPct val="100000"/>
                        </a:lnSpc>
                        <a:spcBef>
                          <a:spcPts val="0"/>
                        </a:spcBef>
                        <a:spcAft>
                          <a:spcPts val="0"/>
                        </a:spcAft>
                        <a:buClrTx/>
                        <a:buSzTx/>
                        <a:buFontTx/>
                        <a:buNone/>
                        <a:tabLst/>
                        <a:defRPr/>
                      </a:pPr>
                      <a:endParaRPr lang="ru-RU" sz="1600" dirty="0" smtClean="0"/>
                    </a:p>
                    <a:p>
                      <a:pPr marL="357188" marR="0" indent="-357188" algn="just" defTabSz="914400" rtl="0" eaLnBrk="1" fontAlgn="auto" latinLnBrk="0" hangingPunct="1">
                        <a:lnSpc>
                          <a:spcPct val="100000"/>
                        </a:lnSpc>
                        <a:spcBef>
                          <a:spcPts val="0"/>
                        </a:spcBef>
                        <a:spcAft>
                          <a:spcPts val="0"/>
                        </a:spcAft>
                        <a:buClrTx/>
                        <a:buSzTx/>
                        <a:buFontTx/>
                        <a:buNone/>
                        <a:tabLst/>
                        <a:defRPr/>
                      </a:pPr>
                      <a:r>
                        <a:rPr lang="en-GB" sz="1600" b="0" dirty="0" smtClean="0">
                          <a:solidFill>
                            <a:schemeClr val="tx1"/>
                          </a:solidFill>
                        </a:rPr>
                        <a:t>Review of the existing and practical implementation of spectrum pricing.</a:t>
                      </a:r>
                      <a:endParaRPr lang="ru-RU" sz="1600" dirty="0"/>
                    </a:p>
                  </a:txBody>
                  <a:tcPr>
                    <a:solidFill>
                      <a:schemeClr val="accent3">
                        <a:lumMod val="40000"/>
                        <a:lumOff val="60000"/>
                      </a:schemeClr>
                    </a:solidFill>
                  </a:tcPr>
                </a:tc>
                <a:tc hMerge="1">
                  <a:txBody>
                    <a:bodyPr/>
                    <a:lstStyle/>
                    <a:p>
                      <a:endParaRPr lang="ru-RU" sz="1700" dirty="0"/>
                    </a:p>
                  </a:txBody>
                  <a:tcPr>
                    <a:solidFill>
                      <a:schemeClr val="accent1">
                        <a:lumMod val="20000"/>
                        <a:lumOff val="80000"/>
                      </a:schemeClr>
                    </a:solidFill>
                  </a:tcPr>
                </a:tc>
                <a:tc hMerge="1">
                  <a:txBody>
                    <a:bodyPr/>
                    <a:lstStyle/>
                    <a:p>
                      <a:endParaRPr lang="ru-RU" sz="1700" dirty="0"/>
                    </a:p>
                  </a:txBody>
                  <a:tcPr>
                    <a:solidFill>
                      <a:schemeClr val="accent1">
                        <a:lumMod val="20000"/>
                        <a:lumOff val="80000"/>
                      </a:schemeClr>
                    </a:solidFill>
                  </a:tcPr>
                </a:tc>
              </a:tr>
              <a:tr h="825591">
                <a:tc gridSpan="3">
                  <a:txBody>
                    <a:bodyPr/>
                    <a:lstStyle/>
                    <a:p>
                      <a:pPr algn="just"/>
                      <a:endParaRPr lang="en-US" sz="1600" kern="1200" dirty="0" smtClean="0">
                        <a:solidFill>
                          <a:schemeClr val="dk1"/>
                        </a:solidFill>
                        <a:latin typeface="+mn-lt"/>
                        <a:ea typeface="+mn-ea"/>
                        <a:cs typeface="+mn-cs"/>
                      </a:endParaRPr>
                    </a:p>
                    <a:p>
                      <a:pPr algn="just"/>
                      <a:r>
                        <a:rPr lang="en-US" sz="1600" kern="1200" dirty="0" smtClean="0">
                          <a:solidFill>
                            <a:schemeClr val="dk1"/>
                          </a:solidFill>
                          <a:latin typeface="+mn-lt"/>
                          <a:ea typeface="+mn-ea"/>
                          <a:cs typeface="+mn-cs"/>
                        </a:rPr>
                        <a:t>Establishment of the national radio monitoring and enforcement.</a:t>
                      </a:r>
                      <a:endParaRPr lang="ru-RU" sz="1600" dirty="0"/>
                    </a:p>
                  </a:txBody>
                  <a:tcPr>
                    <a:solidFill>
                      <a:schemeClr val="accent3">
                        <a:lumMod val="40000"/>
                        <a:lumOff val="60000"/>
                      </a:schemeClr>
                    </a:solidFill>
                  </a:tcPr>
                </a:tc>
                <a:tc hMerge="1">
                  <a:txBody>
                    <a:bodyPr/>
                    <a:lstStyle/>
                    <a:p>
                      <a:endParaRPr lang="ru-RU" sz="1700" dirty="0"/>
                    </a:p>
                  </a:txBody>
                  <a:tcPr>
                    <a:solidFill>
                      <a:schemeClr val="accent1">
                        <a:lumMod val="20000"/>
                        <a:lumOff val="80000"/>
                      </a:schemeClr>
                    </a:solidFill>
                  </a:tcPr>
                </a:tc>
                <a:tc hMerge="1">
                  <a:txBody>
                    <a:bodyPr/>
                    <a:lstStyle/>
                    <a:p>
                      <a:endParaRPr lang="ru-RU" sz="1700" dirty="0"/>
                    </a:p>
                  </a:txBody>
                  <a:tcPr>
                    <a:solidFill>
                      <a:schemeClr val="accent1">
                        <a:lumMod val="20000"/>
                        <a:lumOff val="80000"/>
                      </a:schemeClr>
                    </a:solidFill>
                  </a:tcPr>
                </a:tc>
              </a:tr>
              <a:tr h="825591">
                <a:tc gridSpan="3">
                  <a:txBody>
                    <a:bodyPr/>
                    <a:lstStyle/>
                    <a:p>
                      <a:pPr algn="just"/>
                      <a:endParaRPr lang="ru-RU" sz="1600" dirty="0"/>
                    </a:p>
                  </a:txBody>
                  <a:tcPr>
                    <a:solidFill>
                      <a:schemeClr val="accent3">
                        <a:lumMod val="40000"/>
                        <a:lumOff val="60000"/>
                      </a:schemeClr>
                    </a:solidFill>
                  </a:tcPr>
                </a:tc>
                <a:tc hMerge="1">
                  <a:txBody>
                    <a:bodyPr/>
                    <a:lstStyle/>
                    <a:p>
                      <a:endParaRPr lang="ru-RU" sz="1700" dirty="0"/>
                    </a:p>
                  </a:txBody>
                  <a:tcPr>
                    <a:solidFill>
                      <a:schemeClr val="accent1">
                        <a:lumMod val="20000"/>
                        <a:lumOff val="80000"/>
                      </a:schemeClr>
                    </a:solidFill>
                  </a:tcPr>
                </a:tc>
                <a:tc hMerge="1">
                  <a:txBody>
                    <a:bodyPr/>
                    <a:lstStyle/>
                    <a:p>
                      <a:endParaRPr lang="ru-RU" sz="1700" dirty="0"/>
                    </a:p>
                  </a:txBody>
                  <a:tcPr>
                    <a:solidFill>
                      <a:schemeClr val="accent1">
                        <a:lumMod val="20000"/>
                        <a:lumOff val="80000"/>
                      </a:schemeClr>
                    </a:solidFill>
                  </a:tcPr>
                </a:tc>
              </a:tr>
            </a:tbl>
          </a:graphicData>
        </a:graphic>
      </p:graphicFrame>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3"/>
          <p:cNvSpPr>
            <a:spLocks noGrp="1" noChangeArrowheads="1"/>
          </p:cNvSpPr>
          <p:nvPr>
            <p:ph type="sldNum" sz="quarter" idx="10"/>
          </p:nvPr>
        </p:nvSpPr>
        <p:spPr>
          <a:ln/>
        </p:spPr>
        <p:txBody>
          <a:bodyPr/>
          <a:lstStyle/>
          <a:p>
            <a:pPr>
              <a:defRPr/>
            </a:pPr>
            <a:fld id="{16C37382-5ABD-4CF5-9430-31AF64F74876}" type="slidenum">
              <a:rPr lang="en-US"/>
              <a:pPr>
                <a:defRPr/>
              </a:pPr>
              <a:t>24</a:t>
            </a:fld>
            <a:endParaRPr lang="en-US" dirty="0"/>
          </a:p>
        </p:txBody>
      </p:sp>
      <p:sp>
        <p:nvSpPr>
          <p:cNvPr id="4" name="Date Placeholder 3"/>
          <p:cNvSpPr txBox="1">
            <a:spLocks noGrp="1"/>
          </p:cNvSpPr>
          <p:nvPr/>
        </p:nvSpPr>
        <p:spPr bwMode="auto">
          <a:xfrm>
            <a:off x="457200" y="6245225"/>
            <a:ext cx="2133600" cy="476250"/>
          </a:xfrm>
          <a:prstGeom prst="rect">
            <a:avLst/>
          </a:prstGeom>
          <a:noFill/>
          <a:ln>
            <a:miter lim="800000"/>
            <a:headEnd/>
            <a:tailEnd/>
          </a:ln>
        </p:spPr>
        <p:txBody>
          <a:bodyPr anchor="b"/>
          <a:lstStyle/>
          <a:p>
            <a:pPr eaLnBrk="0" hangingPunct="0">
              <a:lnSpc>
                <a:spcPct val="80000"/>
              </a:lnSpc>
              <a:spcBef>
                <a:spcPct val="20000"/>
              </a:spcBef>
              <a:buClr>
                <a:srgbClr val="0E438A"/>
              </a:buClr>
              <a:buSzPct val="110000"/>
              <a:buFont typeface="Wingdings" pitchFamily="2" charset="2"/>
              <a:buChar char="§"/>
              <a:defRPr/>
            </a:pPr>
            <a:endParaRPr lang="en-US" sz="1400" dirty="0">
              <a:effectLst>
                <a:outerShdw blurRad="38100" dist="38100" dir="2700000" algn="tl">
                  <a:srgbClr val="C0C0C0"/>
                </a:outerShdw>
              </a:effectLst>
              <a:latin typeface="Arial" pitchFamily="34" charset="0"/>
              <a:cs typeface="Arial" pitchFamily="34" charset="0"/>
            </a:endParaRPr>
          </a:p>
        </p:txBody>
      </p:sp>
      <p:sp>
        <p:nvSpPr>
          <p:cNvPr id="5" name="Footer Placeholder 4"/>
          <p:cNvSpPr txBox="1">
            <a:spLocks noGrp="1"/>
          </p:cNvSpPr>
          <p:nvPr/>
        </p:nvSpPr>
        <p:spPr bwMode="auto">
          <a:xfrm>
            <a:off x="3124200" y="6245225"/>
            <a:ext cx="2895600" cy="476250"/>
          </a:xfrm>
          <a:prstGeom prst="rect">
            <a:avLst/>
          </a:prstGeom>
          <a:noFill/>
          <a:ln>
            <a:miter lim="800000"/>
            <a:headEnd/>
            <a:tailEnd/>
          </a:ln>
        </p:spPr>
        <p:txBody>
          <a:bodyPr anchor="b"/>
          <a:lstStyle/>
          <a:p>
            <a:pPr algn="ctr" eaLnBrk="0" hangingPunct="0">
              <a:lnSpc>
                <a:spcPct val="80000"/>
              </a:lnSpc>
              <a:spcBef>
                <a:spcPct val="20000"/>
              </a:spcBef>
              <a:buClr>
                <a:srgbClr val="0E438A"/>
              </a:buClr>
              <a:buSzPct val="110000"/>
              <a:buFont typeface="Wingdings" pitchFamily="2" charset="2"/>
              <a:buChar char="§"/>
              <a:defRPr/>
            </a:pPr>
            <a:endParaRPr lang="en-US" sz="1400" dirty="0">
              <a:effectLst>
                <a:outerShdw blurRad="38100" dist="38100" dir="2700000" algn="tl">
                  <a:srgbClr val="C0C0C0"/>
                </a:outerShdw>
              </a:effectLst>
              <a:latin typeface="Arial" pitchFamily="34" charset="0"/>
              <a:cs typeface="Arial" pitchFamily="34" charset="0"/>
            </a:endParaRPr>
          </a:p>
        </p:txBody>
      </p:sp>
      <p:sp>
        <p:nvSpPr>
          <p:cNvPr id="128003" name="Rectangle 3"/>
          <p:cNvSpPr>
            <a:spLocks noGrp="1" noChangeArrowheads="1"/>
          </p:cNvSpPr>
          <p:nvPr>
            <p:ph type="body" idx="4294967295"/>
          </p:nvPr>
        </p:nvSpPr>
        <p:spPr>
          <a:xfrm>
            <a:off x="611188" y="1341438"/>
            <a:ext cx="8193087" cy="4032250"/>
          </a:xfrm>
        </p:spPr>
        <p:txBody>
          <a:bodyPr/>
          <a:lstStyle/>
          <a:p>
            <a:pPr marL="84138" indent="0" eaLnBrk="1" hangingPunct="1">
              <a:buFontTx/>
              <a:buChar char="-"/>
              <a:defRPr/>
            </a:pPr>
            <a:endParaRPr lang="en-GB" sz="2600" dirty="0" smtClean="0">
              <a:solidFill>
                <a:schemeClr val="tx2">
                  <a:lumMod val="60000"/>
                  <a:lumOff val="40000"/>
                </a:schemeClr>
              </a:solidFill>
              <a:effectLst>
                <a:outerShdw blurRad="38100" dist="38100" dir="2700000" algn="tl">
                  <a:srgbClr val="C0C0C0"/>
                </a:outerShdw>
              </a:effectLst>
              <a:latin typeface="Arial" pitchFamily="34" charset="0"/>
            </a:endParaRPr>
          </a:p>
          <a:p>
            <a:pPr marL="84138" indent="0" algn="ctr" eaLnBrk="1" hangingPunct="1">
              <a:buFont typeface="Wingdings" pitchFamily="2" charset="2"/>
              <a:buNone/>
              <a:defRPr/>
            </a:pPr>
            <a:r>
              <a:rPr lang="en-GB" sz="4400" dirty="0" smtClean="0">
                <a:solidFill>
                  <a:schemeClr val="tx2">
                    <a:lumMod val="60000"/>
                    <a:lumOff val="40000"/>
                  </a:schemeClr>
                </a:solidFill>
                <a:effectLst>
                  <a:outerShdw blurRad="38100" dist="38100" dir="2700000" algn="tl">
                    <a:srgbClr val="C0C0C0"/>
                  </a:outerShdw>
                </a:effectLst>
                <a:latin typeface="Arial" pitchFamily="34" charset="0"/>
              </a:rPr>
              <a:t>Sierra Leone</a:t>
            </a:r>
          </a:p>
          <a:p>
            <a:pPr marL="84138" indent="0" algn="ctr" eaLnBrk="1" hangingPunct="1">
              <a:buFont typeface="Wingdings" pitchFamily="2" charset="2"/>
              <a:buNone/>
              <a:defRPr/>
            </a:pPr>
            <a:r>
              <a:rPr lang="en-GB" sz="4400" dirty="0" smtClean="0">
                <a:solidFill>
                  <a:schemeClr val="tx2">
                    <a:lumMod val="60000"/>
                    <a:lumOff val="40000"/>
                  </a:schemeClr>
                </a:solidFill>
                <a:effectLst>
                  <a:outerShdw blurRad="38100" dist="38100" dir="2700000" algn="tl">
                    <a:srgbClr val="C0C0C0"/>
                  </a:outerShdw>
                </a:effectLst>
                <a:latin typeface="Arial" pitchFamily="34" charset="0"/>
              </a:rPr>
              <a:t> Zimbabwe</a:t>
            </a:r>
          </a:p>
          <a:p>
            <a:pPr marL="84138" indent="0" algn="ctr" eaLnBrk="1" hangingPunct="1">
              <a:buFont typeface="Wingdings" pitchFamily="2" charset="2"/>
              <a:buNone/>
              <a:defRPr/>
            </a:pPr>
            <a:endParaRPr lang="en-GB" sz="3600" dirty="0" smtClean="0">
              <a:solidFill>
                <a:schemeClr val="tx2">
                  <a:lumMod val="60000"/>
                  <a:lumOff val="40000"/>
                </a:schemeClr>
              </a:solidFill>
              <a:effectLst>
                <a:outerShdw blurRad="38100" dist="38100" dir="2700000" algn="tl">
                  <a:srgbClr val="C0C0C0"/>
                </a:outerShdw>
              </a:effectLst>
              <a:latin typeface="Arial" pitchFamily="34" charset="0"/>
            </a:endParaRPr>
          </a:p>
          <a:p>
            <a:pPr marL="84138" indent="0" algn="ctr" eaLnBrk="1" hangingPunct="1">
              <a:buFont typeface="Wingdings" pitchFamily="2" charset="2"/>
              <a:buNone/>
              <a:defRPr/>
            </a:pPr>
            <a:r>
              <a:rPr lang="en-GB" sz="2800" dirty="0" smtClean="0">
                <a:solidFill>
                  <a:schemeClr val="tx2">
                    <a:lumMod val="60000"/>
                    <a:lumOff val="40000"/>
                  </a:schemeClr>
                </a:solidFill>
                <a:effectLst>
                  <a:outerShdw blurRad="38100" dist="38100" dir="2700000" algn="tl">
                    <a:srgbClr val="C0C0C0"/>
                  </a:outerShdw>
                </a:effectLst>
                <a:latin typeface="Arial" pitchFamily="34" charset="0"/>
              </a:rPr>
              <a:t>Mr. Arturas Medeisis (Lithuania)</a:t>
            </a:r>
          </a:p>
          <a:p>
            <a:pPr marL="84138" indent="0" eaLnBrk="1" hangingPunct="1">
              <a:buFont typeface="Wingdings" pitchFamily="2" charset="2"/>
              <a:buNone/>
              <a:defRPr/>
            </a:pPr>
            <a:endParaRPr lang="en-GB" sz="2600" dirty="0" smtClean="0">
              <a:solidFill>
                <a:schemeClr val="tx2">
                  <a:lumMod val="60000"/>
                  <a:lumOff val="40000"/>
                </a:schemeClr>
              </a:solidFill>
              <a:effectLst>
                <a:outerShdw blurRad="38100" dist="38100" dir="2700000" algn="tl">
                  <a:srgbClr val="C0C0C0"/>
                </a:outerShdw>
              </a:effectLst>
              <a:latin typeface="Arial" pitchFamily="34" charset="0"/>
            </a:endParaRPr>
          </a:p>
        </p:txBody>
      </p:sp>
      <p:sp>
        <p:nvSpPr>
          <p:cNvPr id="7"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eaLnBrk="0" hangingPunct="0">
              <a:lnSpc>
                <a:spcPct val="80000"/>
              </a:lnSpc>
              <a:spcBef>
                <a:spcPct val="20000"/>
              </a:spcBef>
              <a:buClr>
                <a:srgbClr val="0E438A"/>
              </a:buClr>
              <a:buSzPct val="110000"/>
              <a:buFont typeface="Wingdings" pitchFamily="2" charset="2"/>
              <a:buChar char="§"/>
              <a:defRPr/>
            </a:pPr>
            <a:endParaRPr lang="en-US" sz="1400" dirty="0">
              <a:effectLst>
                <a:outerShdw blurRad="38100" dist="38100" dir="2700000" algn="tl">
                  <a:srgbClr val="C0C0C0"/>
                </a:outerShdw>
              </a:effectLst>
              <a:latin typeface="Arial" pitchFamily="34" charset="0"/>
              <a:cs typeface="Arial" pitchFamily="34" charset="0"/>
            </a:endParaRPr>
          </a:p>
        </p:txBody>
      </p:sp>
    </p:spTree>
  </p:cSld>
  <p:clrMapOvr>
    <a:masterClrMapping/>
  </p:clrMapOvr>
  <p:transition>
    <p:blinds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3"/>
          <p:cNvSpPr>
            <a:spLocks noGrp="1" noChangeArrowheads="1"/>
          </p:cNvSpPr>
          <p:nvPr>
            <p:ph type="sldNum" sz="quarter" idx="10"/>
          </p:nvPr>
        </p:nvSpPr>
        <p:spPr>
          <a:ln/>
        </p:spPr>
        <p:txBody>
          <a:bodyPr/>
          <a:lstStyle/>
          <a:p>
            <a:pPr>
              <a:defRPr/>
            </a:pPr>
            <a:fld id="{FBCC76B0-E5BB-4211-BDB6-6D63FE0BBA3C}" type="slidenum">
              <a:rPr lang="en-US"/>
              <a:pPr>
                <a:defRPr/>
              </a:pPr>
              <a:t>25</a:t>
            </a:fld>
            <a:endParaRPr lang="en-US" dirty="0"/>
          </a:p>
        </p:txBody>
      </p:sp>
      <p:sp>
        <p:nvSpPr>
          <p:cNvPr id="57347" name="Rectangle 2"/>
          <p:cNvSpPr>
            <a:spLocks noGrp="1" noChangeArrowheads="1"/>
          </p:cNvSpPr>
          <p:nvPr>
            <p:ph type="title" idx="4294967295"/>
          </p:nvPr>
        </p:nvSpPr>
        <p:spPr>
          <a:xfrm>
            <a:off x="684213" y="0"/>
            <a:ext cx="7772400" cy="692150"/>
          </a:xfrm>
        </p:spPr>
        <p:txBody>
          <a:bodyPr/>
          <a:lstStyle/>
          <a:p>
            <a:r>
              <a:rPr lang="en-GB" smtClean="0"/>
              <a:t/>
            </a:r>
            <a:br>
              <a:rPr lang="en-GB" smtClean="0"/>
            </a:br>
            <a:r>
              <a:rPr lang="en-GB" smtClean="0"/>
              <a:t>Identified most critical problems</a:t>
            </a:r>
          </a:p>
        </p:txBody>
      </p:sp>
      <p:sp>
        <p:nvSpPr>
          <p:cNvPr id="57348" name="Rectangle 3"/>
          <p:cNvSpPr>
            <a:spLocks noGrp="1" noChangeArrowheads="1"/>
          </p:cNvSpPr>
          <p:nvPr>
            <p:ph type="body" idx="4294967295"/>
          </p:nvPr>
        </p:nvSpPr>
        <p:spPr/>
        <p:txBody>
          <a:bodyPr/>
          <a:lstStyle/>
          <a:p>
            <a:r>
              <a:rPr lang="en-GB" sz="2800" smtClean="0"/>
              <a:t>inefficient or missing secondary legislation</a:t>
            </a:r>
          </a:p>
          <a:p>
            <a:r>
              <a:rPr lang="en-GB" sz="2800" smtClean="0"/>
              <a:t>insufficient staffing of SM functions</a:t>
            </a:r>
          </a:p>
          <a:p>
            <a:r>
              <a:rPr lang="en-GB" sz="2800" smtClean="0"/>
              <a:t>lack of proper enforcement</a:t>
            </a:r>
          </a:p>
          <a:p>
            <a:r>
              <a:rPr lang="en-GB" sz="2800" smtClean="0"/>
              <a:t>insufficient publicity in developing major spectrum management policies</a:t>
            </a:r>
          </a:p>
          <a:p>
            <a:r>
              <a:rPr lang="en-GB" sz="2800" smtClean="0"/>
              <a:t>lack of process automation</a:t>
            </a: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3"/>
          <p:cNvSpPr>
            <a:spLocks noGrp="1" noChangeArrowheads="1"/>
          </p:cNvSpPr>
          <p:nvPr>
            <p:ph type="sldNum" sz="quarter" idx="10"/>
          </p:nvPr>
        </p:nvSpPr>
        <p:spPr>
          <a:ln/>
        </p:spPr>
        <p:txBody>
          <a:bodyPr/>
          <a:lstStyle/>
          <a:p>
            <a:pPr>
              <a:defRPr/>
            </a:pPr>
            <a:fld id="{8920C693-595C-4498-A5FD-C39964CF9F7D}" type="slidenum">
              <a:rPr lang="en-US"/>
              <a:pPr>
                <a:defRPr/>
              </a:pPr>
              <a:t>26</a:t>
            </a:fld>
            <a:endParaRPr lang="en-US" dirty="0"/>
          </a:p>
        </p:txBody>
      </p:sp>
      <p:sp>
        <p:nvSpPr>
          <p:cNvPr id="58371" name="Rectangle 2"/>
          <p:cNvSpPr>
            <a:spLocks noGrp="1" noChangeArrowheads="1"/>
          </p:cNvSpPr>
          <p:nvPr>
            <p:ph type="title" idx="4294967295"/>
          </p:nvPr>
        </p:nvSpPr>
        <p:spPr>
          <a:xfrm>
            <a:off x="684213" y="0"/>
            <a:ext cx="7772400" cy="641350"/>
          </a:xfrm>
        </p:spPr>
        <p:txBody>
          <a:bodyPr/>
          <a:lstStyle/>
          <a:p>
            <a:r>
              <a:rPr lang="en-GB" smtClean="0"/>
              <a:t>I. Secondary legislation</a:t>
            </a:r>
          </a:p>
        </p:txBody>
      </p:sp>
      <p:sp>
        <p:nvSpPr>
          <p:cNvPr id="58372" name="Rectangle 3"/>
          <p:cNvSpPr>
            <a:spLocks noGrp="1" noChangeArrowheads="1"/>
          </p:cNvSpPr>
          <p:nvPr>
            <p:ph type="body" idx="4294967295"/>
          </p:nvPr>
        </p:nvSpPr>
        <p:spPr>
          <a:xfrm>
            <a:off x="684213" y="908050"/>
            <a:ext cx="7772400" cy="4752975"/>
          </a:xfrm>
        </p:spPr>
        <p:txBody>
          <a:bodyPr/>
          <a:lstStyle/>
          <a:p>
            <a:r>
              <a:rPr lang="da-DK" sz="2600" smtClean="0"/>
              <a:t>Comprehensive set of secondary legislation is very important for smooth and transparent functioning of SM:</a:t>
            </a:r>
          </a:p>
          <a:p>
            <a:pPr lvl="1"/>
            <a:r>
              <a:rPr lang="en-GB" sz="2600" smtClean="0"/>
              <a:t>National Table of Frequency Allocations</a:t>
            </a:r>
          </a:p>
          <a:p>
            <a:pPr lvl="1"/>
            <a:r>
              <a:rPr lang="en-GB" sz="2600" smtClean="0"/>
              <a:t>Delineation of roles of involved SM parties</a:t>
            </a:r>
          </a:p>
          <a:p>
            <a:pPr lvl="1"/>
            <a:r>
              <a:rPr lang="en-GB" sz="2600" smtClean="0"/>
              <a:t>Rules for licensing and frequency assignment</a:t>
            </a:r>
          </a:p>
          <a:p>
            <a:pPr lvl="1"/>
            <a:r>
              <a:rPr lang="en-GB" sz="2600" smtClean="0"/>
              <a:t>SM strategy documents</a:t>
            </a:r>
          </a:p>
          <a:p>
            <a:pPr lvl="1"/>
            <a:r>
              <a:rPr lang="en-GB" sz="2600" smtClean="0"/>
              <a:t>Financial, enforcement regulations, etc.</a:t>
            </a: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3"/>
          <p:cNvSpPr>
            <a:spLocks noGrp="1" noChangeArrowheads="1"/>
          </p:cNvSpPr>
          <p:nvPr>
            <p:ph type="sldNum" sz="quarter" idx="10"/>
          </p:nvPr>
        </p:nvSpPr>
        <p:spPr>
          <a:ln/>
        </p:spPr>
        <p:txBody>
          <a:bodyPr/>
          <a:lstStyle/>
          <a:p>
            <a:pPr>
              <a:defRPr/>
            </a:pPr>
            <a:fld id="{4CDABF82-2C32-4C97-8D49-26F1C9D14227}" type="slidenum">
              <a:rPr lang="en-US"/>
              <a:pPr>
                <a:defRPr/>
              </a:pPr>
              <a:t>27</a:t>
            </a:fld>
            <a:endParaRPr lang="en-US" dirty="0"/>
          </a:p>
        </p:txBody>
      </p:sp>
      <p:sp>
        <p:nvSpPr>
          <p:cNvPr id="59395" name="Rectangle 2"/>
          <p:cNvSpPr>
            <a:spLocks noGrp="1" noChangeArrowheads="1"/>
          </p:cNvSpPr>
          <p:nvPr>
            <p:ph type="title" idx="4294967295"/>
          </p:nvPr>
        </p:nvSpPr>
        <p:spPr>
          <a:xfrm>
            <a:off x="684213" y="0"/>
            <a:ext cx="7772400" cy="641350"/>
          </a:xfrm>
        </p:spPr>
        <p:txBody>
          <a:bodyPr/>
          <a:lstStyle/>
          <a:p>
            <a:r>
              <a:rPr lang="en-GB" smtClean="0"/>
              <a:t>Building legislative base</a:t>
            </a:r>
          </a:p>
        </p:txBody>
      </p:sp>
      <p:sp>
        <p:nvSpPr>
          <p:cNvPr id="59396" name="Rectangle 3"/>
          <p:cNvSpPr>
            <a:spLocks noGrp="1" noChangeArrowheads="1"/>
          </p:cNvSpPr>
          <p:nvPr>
            <p:ph type="body" idx="4294967295"/>
          </p:nvPr>
        </p:nvSpPr>
        <p:spPr>
          <a:xfrm>
            <a:off x="684213" y="1052513"/>
            <a:ext cx="7772400" cy="4608512"/>
          </a:xfrm>
        </p:spPr>
        <p:txBody>
          <a:bodyPr/>
          <a:lstStyle/>
          <a:p>
            <a:r>
              <a:rPr lang="da-DK" sz="2800" smtClean="0"/>
              <a:t>Needs to be assigned a clear priority</a:t>
            </a:r>
          </a:p>
          <a:p>
            <a:r>
              <a:rPr lang="da-DK" sz="2800" smtClean="0"/>
              <a:t>Either dedicate own staff to that task or outsource it, given its ”one-off” nature</a:t>
            </a:r>
          </a:p>
          <a:p>
            <a:r>
              <a:rPr lang="da-DK" sz="2800" smtClean="0"/>
              <a:t>No need to ”re-invent the wheel”, a lot of relevant information could be found in ITU materials, regional organisations and by reviewing similar legal instruments of  national regulators in other countries</a:t>
            </a:r>
            <a:endParaRPr lang="en-GB" sz="2800" smtClean="0"/>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3"/>
          <p:cNvSpPr>
            <a:spLocks noGrp="1" noChangeArrowheads="1"/>
          </p:cNvSpPr>
          <p:nvPr>
            <p:ph type="sldNum" sz="quarter" idx="10"/>
          </p:nvPr>
        </p:nvSpPr>
        <p:spPr>
          <a:ln/>
        </p:spPr>
        <p:txBody>
          <a:bodyPr/>
          <a:lstStyle/>
          <a:p>
            <a:pPr>
              <a:defRPr/>
            </a:pPr>
            <a:fld id="{99895F3E-22FB-4A8A-B693-68FF70A3837A}" type="slidenum">
              <a:rPr lang="en-US"/>
              <a:pPr>
                <a:defRPr/>
              </a:pPr>
              <a:t>28</a:t>
            </a:fld>
            <a:endParaRPr lang="en-US" dirty="0"/>
          </a:p>
        </p:txBody>
      </p:sp>
      <p:sp>
        <p:nvSpPr>
          <p:cNvPr id="60419" name="Rectangle 2"/>
          <p:cNvSpPr>
            <a:spLocks noGrp="1" noChangeArrowheads="1"/>
          </p:cNvSpPr>
          <p:nvPr>
            <p:ph type="title" idx="4294967295"/>
          </p:nvPr>
        </p:nvSpPr>
        <p:spPr>
          <a:xfrm>
            <a:off x="684213" y="0"/>
            <a:ext cx="7772400" cy="641350"/>
          </a:xfrm>
        </p:spPr>
        <p:txBody>
          <a:bodyPr/>
          <a:lstStyle/>
          <a:p>
            <a:r>
              <a:rPr lang="en-GB" smtClean="0"/>
              <a:t>II. Appropriate SM staffing</a:t>
            </a:r>
          </a:p>
        </p:txBody>
      </p:sp>
      <p:sp>
        <p:nvSpPr>
          <p:cNvPr id="60420" name="Rectangle 3"/>
          <p:cNvSpPr>
            <a:spLocks noGrp="1" noChangeArrowheads="1"/>
          </p:cNvSpPr>
          <p:nvPr>
            <p:ph type="body" idx="4294967295"/>
          </p:nvPr>
        </p:nvSpPr>
        <p:spPr>
          <a:xfrm>
            <a:off x="684213" y="981075"/>
            <a:ext cx="7772400" cy="4464050"/>
          </a:xfrm>
        </p:spPr>
        <p:txBody>
          <a:bodyPr/>
          <a:lstStyle/>
          <a:p>
            <a:r>
              <a:rPr lang="en-GB" sz="2400" smtClean="0"/>
              <a:t>The number of SM staff should be appropriate for the number of carried duties</a:t>
            </a:r>
          </a:p>
          <a:p>
            <a:r>
              <a:rPr lang="en-GB" sz="2400" smtClean="0"/>
              <a:t>Even more important is that organisational units/dedicated staff exist to address specific SM functions:</a:t>
            </a:r>
          </a:p>
          <a:p>
            <a:pPr lvl="1"/>
            <a:r>
              <a:rPr lang="en-GB" sz="2400" smtClean="0"/>
              <a:t>planning, coordination</a:t>
            </a:r>
          </a:p>
          <a:p>
            <a:pPr lvl="1"/>
            <a:r>
              <a:rPr lang="en-GB" sz="2400" smtClean="0"/>
              <a:t>licensing, frequency assignment</a:t>
            </a:r>
          </a:p>
          <a:p>
            <a:pPr lvl="1"/>
            <a:r>
              <a:rPr lang="en-GB" sz="2400" smtClean="0"/>
              <a:t>radio monitoring</a:t>
            </a:r>
          </a:p>
          <a:p>
            <a:pPr lvl="1"/>
            <a:r>
              <a:rPr lang="en-GB" sz="2400" smtClean="0"/>
              <a:t>enforcement</a:t>
            </a:r>
          </a:p>
          <a:p>
            <a:pPr lvl="1"/>
            <a:r>
              <a:rPr lang="en-GB" sz="2400" smtClean="0"/>
              <a:t>type approval</a:t>
            </a:r>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3"/>
          <p:cNvSpPr>
            <a:spLocks noGrp="1" noChangeArrowheads="1"/>
          </p:cNvSpPr>
          <p:nvPr>
            <p:ph type="sldNum" sz="quarter" idx="10"/>
          </p:nvPr>
        </p:nvSpPr>
        <p:spPr>
          <a:ln/>
        </p:spPr>
        <p:txBody>
          <a:bodyPr/>
          <a:lstStyle/>
          <a:p>
            <a:pPr>
              <a:defRPr/>
            </a:pPr>
            <a:fld id="{A0C47411-51C1-48B7-8A93-65A32147E36A}" type="slidenum">
              <a:rPr lang="en-US"/>
              <a:pPr>
                <a:defRPr/>
              </a:pPr>
              <a:t>29</a:t>
            </a:fld>
            <a:endParaRPr lang="en-US" dirty="0"/>
          </a:p>
        </p:txBody>
      </p:sp>
      <p:sp>
        <p:nvSpPr>
          <p:cNvPr id="61443" name="Rectangle 2"/>
          <p:cNvSpPr>
            <a:spLocks noGrp="1" noChangeArrowheads="1"/>
          </p:cNvSpPr>
          <p:nvPr>
            <p:ph type="title" idx="4294967295"/>
          </p:nvPr>
        </p:nvSpPr>
        <p:spPr>
          <a:xfrm>
            <a:off x="684213" y="0"/>
            <a:ext cx="7772400" cy="641350"/>
          </a:xfrm>
        </p:spPr>
        <p:txBody>
          <a:bodyPr/>
          <a:lstStyle/>
          <a:p>
            <a:r>
              <a:rPr lang="en-GB" smtClean="0"/>
              <a:t>III. Role of enforcement</a:t>
            </a:r>
          </a:p>
        </p:txBody>
      </p:sp>
      <p:sp>
        <p:nvSpPr>
          <p:cNvPr id="61444" name="Rectangle 3"/>
          <p:cNvSpPr>
            <a:spLocks noGrp="1" noChangeArrowheads="1"/>
          </p:cNvSpPr>
          <p:nvPr>
            <p:ph type="body" idx="4294967295"/>
          </p:nvPr>
        </p:nvSpPr>
        <p:spPr>
          <a:xfrm>
            <a:off x="684213" y="765175"/>
            <a:ext cx="7772400" cy="4824413"/>
          </a:xfrm>
        </p:spPr>
        <p:txBody>
          <a:bodyPr/>
          <a:lstStyle/>
          <a:p>
            <a:r>
              <a:rPr lang="en-GB" sz="2800" smtClean="0"/>
              <a:t>It is not possible for the regulator to achieve any of its objectives without proper enforcement:</a:t>
            </a:r>
          </a:p>
          <a:p>
            <a:pPr lvl="1"/>
            <a:r>
              <a:rPr lang="en-GB" smtClean="0"/>
              <a:t>who would follow the regulations if not faced with the prospect of prosecution for non-compliance?</a:t>
            </a:r>
          </a:p>
          <a:p>
            <a:r>
              <a:rPr lang="en-GB" sz="2800" smtClean="0"/>
              <a:t>Therefore permanent and highly visible enforcement activity should be an essential element of any SM organisation</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3"/>
          <p:cNvSpPr>
            <a:spLocks noGrp="1" noChangeArrowheads="1"/>
          </p:cNvSpPr>
          <p:nvPr>
            <p:ph type="sldNum" sz="quarter" idx="10"/>
          </p:nvPr>
        </p:nvSpPr>
        <p:spPr>
          <a:ln/>
        </p:spPr>
        <p:txBody>
          <a:bodyPr/>
          <a:lstStyle/>
          <a:p>
            <a:pPr>
              <a:defRPr/>
            </a:pPr>
            <a:fld id="{1099127B-829B-4400-A00B-9FAF121D8F06}" type="slidenum">
              <a:rPr lang="en-US"/>
              <a:pPr>
                <a:defRPr/>
              </a:pPr>
              <a:t>3</a:t>
            </a:fld>
            <a:endParaRPr lang="en-US" dirty="0"/>
          </a:p>
        </p:txBody>
      </p:sp>
      <p:pic>
        <p:nvPicPr>
          <p:cNvPr id="11265" name="Picture 2" descr="itu-ec-acp_map"/>
          <p:cNvPicPr>
            <a:picLocks noChangeAspect="1" noChangeArrowheads="1"/>
          </p:cNvPicPr>
          <p:nvPr/>
        </p:nvPicPr>
        <p:blipFill>
          <a:blip r:embed="rId3"/>
          <a:srcRect/>
          <a:stretch>
            <a:fillRect/>
          </a:stretch>
        </p:blipFill>
        <p:spPr bwMode="auto">
          <a:xfrm>
            <a:off x="36513" y="3281363"/>
            <a:ext cx="4968875" cy="2743200"/>
          </a:xfrm>
          <a:prstGeom prst="rect">
            <a:avLst/>
          </a:prstGeom>
          <a:noFill/>
          <a:ln w="9525">
            <a:noFill/>
            <a:miter lim="800000"/>
            <a:headEnd/>
            <a:tailEnd/>
          </a:ln>
        </p:spPr>
      </p:pic>
      <p:sp>
        <p:nvSpPr>
          <p:cNvPr id="11266" name="Rectangle 3"/>
          <p:cNvSpPr>
            <a:spLocks noGrp="1" noChangeArrowheads="1"/>
          </p:cNvSpPr>
          <p:nvPr>
            <p:ph type="title" idx="4294967295"/>
          </p:nvPr>
        </p:nvSpPr>
        <p:spPr>
          <a:xfrm>
            <a:off x="-36513" y="0"/>
            <a:ext cx="9180513" cy="620713"/>
          </a:xfrm>
        </p:spPr>
        <p:txBody>
          <a:bodyPr/>
          <a:lstStyle/>
          <a:p>
            <a:r>
              <a:rPr lang="en-US" sz="2400" smtClean="0"/>
              <a:t>Project for Harmonization of ICT Policies in ACP</a:t>
            </a:r>
            <a:endParaRPr lang="en-GB" sz="2400" smtClean="0"/>
          </a:p>
        </p:txBody>
      </p:sp>
      <p:sp>
        <p:nvSpPr>
          <p:cNvPr id="11267" name="Rectangle 4"/>
          <p:cNvSpPr>
            <a:spLocks noGrp="1" noChangeArrowheads="1"/>
          </p:cNvSpPr>
          <p:nvPr>
            <p:ph type="body" sz="half" idx="4294967295"/>
          </p:nvPr>
        </p:nvSpPr>
        <p:spPr>
          <a:xfrm>
            <a:off x="36513" y="836613"/>
            <a:ext cx="9107487" cy="1798637"/>
          </a:xfrm>
        </p:spPr>
        <p:txBody>
          <a:bodyPr/>
          <a:lstStyle/>
          <a:p>
            <a:pPr>
              <a:spcAft>
                <a:spcPct val="20000"/>
              </a:spcAft>
              <a:buClr>
                <a:schemeClr val="hlink"/>
              </a:buClr>
            </a:pPr>
            <a:r>
              <a:rPr lang="en-GB" sz="1800" smtClean="0">
                <a:solidFill>
                  <a:schemeClr val="tx2"/>
                </a:solidFill>
              </a:rPr>
              <a:t>ITU and European Commission </a:t>
            </a:r>
            <a:r>
              <a:rPr lang="en-GB" sz="1800" smtClean="0">
                <a:solidFill>
                  <a:schemeClr val="tx1"/>
                </a:solidFill>
              </a:rPr>
              <a:t>launched a global project to provide “</a:t>
            </a:r>
            <a:r>
              <a:rPr lang="en-GB" sz="1800" i="1" smtClean="0">
                <a:solidFill>
                  <a:schemeClr val="tx1"/>
                </a:solidFill>
              </a:rPr>
              <a:t>Support for the establishment of harmonized policies for the ICT market in the ACP states”</a:t>
            </a:r>
            <a:r>
              <a:rPr lang="en-GB" sz="1800" smtClean="0">
                <a:solidFill>
                  <a:schemeClr val="tx1"/>
                </a:solidFill>
              </a:rPr>
              <a:t> end 2008</a:t>
            </a:r>
          </a:p>
          <a:p>
            <a:pPr>
              <a:spcAft>
                <a:spcPct val="20000"/>
              </a:spcAft>
              <a:buClr>
                <a:schemeClr val="hlink"/>
              </a:buClr>
            </a:pPr>
            <a:r>
              <a:rPr lang="en-GB" sz="1800" smtClean="0">
                <a:solidFill>
                  <a:schemeClr val="tx1"/>
                </a:solidFill>
              </a:rPr>
              <a:t>Component of “ACP-Information and Communication Technologies” programme (</a:t>
            </a:r>
            <a:r>
              <a:rPr lang="en-GB" sz="1800" smtClean="0">
                <a:solidFill>
                  <a:srgbClr val="0066FF"/>
                </a:solidFill>
              </a:rPr>
              <a:t>ACP-ICT</a:t>
            </a:r>
            <a:r>
              <a:rPr lang="en-GB" sz="1800" smtClean="0">
                <a:solidFill>
                  <a:schemeClr val="tx1"/>
                </a:solidFill>
              </a:rPr>
              <a:t>) within the framework of the 9</a:t>
            </a:r>
            <a:r>
              <a:rPr lang="en-GB" sz="1800" baseline="30000" smtClean="0">
                <a:solidFill>
                  <a:schemeClr val="tx1"/>
                </a:solidFill>
              </a:rPr>
              <a:t>th</a:t>
            </a:r>
            <a:r>
              <a:rPr lang="en-GB" sz="1800" smtClean="0">
                <a:solidFill>
                  <a:schemeClr val="tx1"/>
                </a:solidFill>
              </a:rPr>
              <a:t> European Development Fund</a:t>
            </a:r>
          </a:p>
          <a:p>
            <a:pPr>
              <a:spcAft>
                <a:spcPct val="20000"/>
              </a:spcAft>
              <a:buClr>
                <a:schemeClr val="hlink"/>
              </a:buClr>
            </a:pPr>
            <a:r>
              <a:rPr lang="en-GB" sz="1800" smtClean="0">
                <a:solidFill>
                  <a:schemeClr val="tx2"/>
                </a:solidFill>
              </a:rPr>
              <a:t>3 regional sub-projects </a:t>
            </a:r>
            <a:r>
              <a:rPr lang="en-GB" sz="1800" smtClean="0">
                <a:solidFill>
                  <a:schemeClr val="tx1"/>
                </a:solidFill>
              </a:rPr>
              <a:t>addressing specific needs of each region</a:t>
            </a:r>
          </a:p>
        </p:txBody>
      </p:sp>
      <p:sp>
        <p:nvSpPr>
          <p:cNvPr id="11268" name="AutoShape 5"/>
          <p:cNvSpPr>
            <a:spLocks/>
          </p:cNvSpPr>
          <p:nvPr/>
        </p:nvSpPr>
        <p:spPr bwMode="auto">
          <a:xfrm>
            <a:off x="5148263" y="2997200"/>
            <a:ext cx="3884612" cy="1366838"/>
          </a:xfrm>
          <a:prstGeom prst="borderCallout1">
            <a:avLst>
              <a:gd name="adj1" fmla="val 8361"/>
              <a:gd name="adj2" fmla="val -1963"/>
              <a:gd name="adj3" fmla="val 104644"/>
              <a:gd name="adj4" fmla="val -98162"/>
            </a:avLst>
          </a:prstGeom>
          <a:solidFill>
            <a:schemeClr val="accent1"/>
          </a:solidFill>
          <a:ln w="38100" algn="ctr">
            <a:solidFill>
              <a:schemeClr val="tx2"/>
            </a:solidFill>
            <a:miter lim="800000"/>
            <a:headEnd/>
            <a:tailEnd/>
          </a:ln>
        </p:spPr>
        <p:txBody>
          <a:bodyPr/>
          <a:lstStyle/>
          <a:p>
            <a:pPr eaLnBrk="0" hangingPunct="0">
              <a:lnSpc>
                <a:spcPct val="80000"/>
              </a:lnSpc>
              <a:spcBef>
                <a:spcPct val="20000"/>
              </a:spcBef>
              <a:buClr>
                <a:schemeClr val="hlink"/>
              </a:buClr>
              <a:buSzPct val="110000"/>
              <a:buFont typeface="Wingdings" pitchFamily="2" charset="2"/>
              <a:buNone/>
              <a:tabLst>
                <a:tab pos="363538" algn="l"/>
                <a:tab pos="2600325" algn="l"/>
              </a:tabLst>
            </a:pPr>
            <a:r>
              <a:rPr lang="en-US" sz="1600">
                <a:solidFill>
                  <a:srgbClr val="5C5C5C"/>
                </a:solidFill>
              </a:rPr>
              <a:t>HIPCAR</a:t>
            </a:r>
          </a:p>
          <a:p>
            <a:pPr eaLnBrk="0" hangingPunct="0">
              <a:lnSpc>
                <a:spcPct val="80000"/>
              </a:lnSpc>
              <a:spcBef>
                <a:spcPct val="20000"/>
              </a:spcBef>
              <a:buClr>
                <a:schemeClr val="hlink"/>
              </a:buClr>
              <a:buSzPct val="110000"/>
              <a:buFont typeface="Wingdings" pitchFamily="2" charset="2"/>
              <a:buNone/>
              <a:tabLst>
                <a:tab pos="363538" algn="l"/>
                <a:tab pos="2600325" algn="l"/>
              </a:tabLst>
            </a:pPr>
            <a:r>
              <a:rPr lang="en-US" sz="1600">
                <a:solidFill>
                  <a:srgbClr val="5C5C5C"/>
                </a:solidFill>
              </a:rPr>
              <a:t>Enhancing competitiveness in the Caribbean through the harmonization of ICT Policies, Legislation and Regulatory Procedures</a:t>
            </a:r>
            <a:endParaRPr lang="en-GB">
              <a:solidFill>
                <a:srgbClr val="5C5C5C"/>
              </a:solidFill>
            </a:endParaRPr>
          </a:p>
        </p:txBody>
      </p:sp>
      <p:sp>
        <p:nvSpPr>
          <p:cNvPr id="11269" name="AutoShape 6"/>
          <p:cNvSpPr>
            <a:spLocks/>
          </p:cNvSpPr>
          <p:nvPr/>
        </p:nvSpPr>
        <p:spPr bwMode="auto">
          <a:xfrm>
            <a:off x="5145088" y="4364038"/>
            <a:ext cx="3884612" cy="1011237"/>
          </a:xfrm>
          <a:prstGeom prst="borderCallout1">
            <a:avLst>
              <a:gd name="adj1" fmla="val 11301"/>
              <a:gd name="adj2" fmla="val -1963"/>
              <a:gd name="adj3" fmla="val 31241"/>
              <a:gd name="adj4" fmla="val -65139"/>
            </a:avLst>
          </a:prstGeom>
          <a:solidFill>
            <a:schemeClr val="accent1"/>
          </a:solidFill>
          <a:ln w="38100" algn="ctr">
            <a:solidFill>
              <a:schemeClr val="tx2"/>
            </a:solidFill>
            <a:miter lim="800000"/>
            <a:headEnd/>
            <a:tailEnd/>
          </a:ln>
        </p:spPr>
        <p:txBody>
          <a:bodyPr/>
          <a:lstStyle/>
          <a:p>
            <a:pPr eaLnBrk="0" hangingPunct="0">
              <a:lnSpc>
                <a:spcPct val="80000"/>
              </a:lnSpc>
              <a:spcBef>
                <a:spcPct val="20000"/>
              </a:spcBef>
              <a:buClr>
                <a:schemeClr val="hlink"/>
              </a:buClr>
              <a:buSzPct val="110000"/>
              <a:buFont typeface="Wingdings" pitchFamily="2" charset="2"/>
              <a:buNone/>
              <a:tabLst>
                <a:tab pos="363538" algn="l"/>
                <a:tab pos="2600325" algn="l"/>
              </a:tabLst>
            </a:pPr>
            <a:r>
              <a:rPr lang="en-US" sz="1600">
                <a:solidFill>
                  <a:srgbClr val="5C5C5C"/>
                </a:solidFill>
              </a:rPr>
              <a:t>HIPSSA </a:t>
            </a:r>
          </a:p>
          <a:p>
            <a:pPr eaLnBrk="0" hangingPunct="0">
              <a:lnSpc>
                <a:spcPct val="80000"/>
              </a:lnSpc>
              <a:spcBef>
                <a:spcPct val="20000"/>
              </a:spcBef>
              <a:buClr>
                <a:schemeClr val="hlink"/>
              </a:buClr>
              <a:buSzPct val="110000"/>
              <a:buFont typeface="Wingdings" pitchFamily="2" charset="2"/>
              <a:buNone/>
              <a:tabLst>
                <a:tab pos="363538" algn="l"/>
                <a:tab pos="2600325" algn="l"/>
              </a:tabLst>
            </a:pPr>
            <a:r>
              <a:rPr lang="en-US" sz="1600">
                <a:solidFill>
                  <a:srgbClr val="5C5C5C"/>
                </a:solidFill>
              </a:rPr>
              <a:t>Support for </a:t>
            </a:r>
            <a:r>
              <a:rPr lang="en-US" sz="1600">
                <a:solidFill>
                  <a:srgbClr val="D9445A"/>
                </a:solidFill>
              </a:rPr>
              <a:t>h</a:t>
            </a:r>
            <a:r>
              <a:rPr lang="en-US" sz="1600">
                <a:solidFill>
                  <a:srgbClr val="5C5C5C"/>
                </a:solidFill>
              </a:rPr>
              <a:t>armonization of the </a:t>
            </a:r>
            <a:r>
              <a:rPr lang="en-US" sz="1600">
                <a:solidFill>
                  <a:srgbClr val="D9445A"/>
                </a:solidFill>
              </a:rPr>
              <a:t>I</a:t>
            </a:r>
            <a:r>
              <a:rPr lang="en-US" sz="1600">
                <a:solidFill>
                  <a:srgbClr val="5C5C5C"/>
                </a:solidFill>
              </a:rPr>
              <a:t>CT </a:t>
            </a:r>
            <a:r>
              <a:rPr lang="en-US" sz="1600">
                <a:solidFill>
                  <a:srgbClr val="D9445A"/>
                </a:solidFill>
              </a:rPr>
              <a:t>P</a:t>
            </a:r>
            <a:r>
              <a:rPr lang="en-US" sz="1600">
                <a:solidFill>
                  <a:srgbClr val="5C5C5C"/>
                </a:solidFill>
              </a:rPr>
              <a:t>olicies in </a:t>
            </a:r>
            <a:r>
              <a:rPr lang="en-US" sz="1600">
                <a:solidFill>
                  <a:srgbClr val="D9445A"/>
                </a:solidFill>
              </a:rPr>
              <a:t>S</a:t>
            </a:r>
            <a:r>
              <a:rPr lang="en-US" sz="1600">
                <a:solidFill>
                  <a:srgbClr val="5C5C5C"/>
                </a:solidFill>
              </a:rPr>
              <a:t>ub-</a:t>
            </a:r>
            <a:r>
              <a:rPr lang="en-US" sz="1600">
                <a:solidFill>
                  <a:srgbClr val="D9445A"/>
                </a:solidFill>
              </a:rPr>
              <a:t>S</a:t>
            </a:r>
            <a:r>
              <a:rPr lang="en-US" sz="1600">
                <a:solidFill>
                  <a:srgbClr val="5C5C5C"/>
                </a:solidFill>
              </a:rPr>
              <a:t>aharan </a:t>
            </a:r>
            <a:r>
              <a:rPr lang="en-US" sz="1600">
                <a:solidFill>
                  <a:srgbClr val="D9445A"/>
                </a:solidFill>
              </a:rPr>
              <a:t>A</a:t>
            </a:r>
            <a:r>
              <a:rPr lang="en-US" sz="1600">
                <a:solidFill>
                  <a:srgbClr val="5C5C5C"/>
                </a:solidFill>
              </a:rPr>
              <a:t>frica</a:t>
            </a:r>
            <a:endParaRPr lang="en-GB" sz="1600">
              <a:solidFill>
                <a:srgbClr val="5C5C5C"/>
              </a:solidFill>
            </a:endParaRPr>
          </a:p>
        </p:txBody>
      </p:sp>
      <p:sp>
        <p:nvSpPr>
          <p:cNvPr id="11270" name="AutoShape 7"/>
          <p:cNvSpPr>
            <a:spLocks/>
          </p:cNvSpPr>
          <p:nvPr/>
        </p:nvSpPr>
        <p:spPr bwMode="auto">
          <a:xfrm>
            <a:off x="5145088" y="5375275"/>
            <a:ext cx="3887787" cy="1296988"/>
          </a:xfrm>
          <a:prstGeom prst="borderCallout1">
            <a:avLst>
              <a:gd name="adj1" fmla="val 8815"/>
              <a:gd name="adj2" fmla="val -1958"/>
              <a:gd name="adj3" fmla="val -22153"/>
              <a:gd name="adj4" fmla="val -8819"/>
            </a:avLst>
          </a:prstGeom>
          <a:solidFill>
            <a:schemeClr val="accent1"/>
          </a:solidFill>
          <a:ln w="38100" algn="ctr">
            <a:solidFill>
              <a:schemeClr val="tx2"/>
            </a:solidFill>
            <a:miter lim="800000"/>
            <a:headEnd/>
            <a:tailEnd/>
          </a:ln>
        </p:spPr>
        <p:txBody>
          <a:bodyPr/>
          <a:lstStyle/>
          <a:p>
            <a:pPr eaLnBrk="0" hangingPunct="0">
              <a:lnSpc>
                <a:spcPct val="80000"/>
              </a:lnSpc>
              <a:spcBef>
                <a:spcPct val="20000"/>
              </a:spcBef>
              <a:buClr>
                <a:schemeClr val="hlink"/>
              </a:buClr>
              <a:buSzPct val="110000"/>
              <a:buFont typeface="Wingdings" pitchFamily="2" charset="2"/>
              <a:buNone/>
              <a:tabLst>
                <a:tab pos="363538" algn="l"/>
                <a:tab pos="2600325" algn="l"/>
              </a:tabLst>
            </a:pPr>
            <a:r>
              <a:rPr lang="en-US" sz="1600">
                <a:solidFill>
                  <a:srgbClr val="5C5C5C"/>
                </a:solidFill>
              </a:rPr>
              <a:t>ICB4PIS</a:t>
            </a:r>
          </a:p>
          <a:p>
            <a:pPr eaLnBrk="0" hangingPunct="0">
              <a:lnSpc>
                <a:spcPct val="80000"/>
              </a:lnSpc>
              <a:spcBef>
                <a:spcPct val="20000"/>
              </a:spcBef>
              <a:buClr>
                <a:schemeClr val="hlink"/>
              </a:buClr>
              <a:buSzPct val="110000"/>
              <a:buFont typeface="Wingdings" pitchFamily="2" charset="2"/>
              <a:buNone/>
              <a:tabLst>
                <a:tab pos="363538" algn="l"/>
                <a:tab pos="2600325" algn="l"/>
              </a:tabLst>
            </a:pPr>
            <a:r>
              <a:rPr lang="en-US" sz="1600">
                <a:solidFill>
                  <a:srgbClr val="5C5C5C"/>
                </a:solidFill>
              </a:rPr>
              <a:t>Capacity Building and ICT Policy, Regulatory and Legislative Frameworks Support for Pacific Island States</a:t>
            </a:r>
            <a:endParaRPr lang="en-GB" sz="1600">
              <a:solidFill>
                <a:srgbClr val="5C5C5C"/>
              </a:solidFill>
            </a:endParaRP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3"/>
          <p:cNvSpPr>
            <a:spLocks noGrp="1" noChangeArrowheads="1"/>
          </p:cNvSpPr>
          <p:nvPr>
            <p:ph type="sldNum" sz="quarter" idx="10"/>
          </p:nvPr>
        </p:nvSpPr>
        <p:spPr>
          <a:ln/>
        </p:spPr>
        <p:txBody>
          <a:bodyPr/>
          <a:lstStyle/>
          <a:p>
            <a:pPr>
              <a:defRPr/>
            </a:pPr>
            <a:fld id="{2C730E4D-EBF6-40D3-BE3D-690559C26937}" type="slidenum">
              <a:rPr lang="en-US"/>
              <a:pPr>
                <a:defRPr/>
              </a:pPr>
              <a:t>30</a:t>
            </a:fld>
            <a:endParaRPr lang="en-US" dirty="0"/>
          </a:p>
        </p:txBody>
      </p:sp>
      <p:sp>
        <p:nvSpPr>
          <p:cNvPr id="62467" name="Rectangle 2"/>
          <p:cNvSpPr>
            <a:spLocks noGrp="1" noChangeArrowheads="1"/>
          </p:cNvSpPr>
          <p:nvPr>
            <p:ph type="title" idx="4294967295"/>
          </p:nvPr>
        </p:nvSpPr>
        <p:spPr>
          <a:xfrm>
            <a:off x="684213" y="0"/>
            <a:ext cx="7772400" cy="641350"/>
          </a:xfrm>
        </p:spPr>
        <p:txBody>
          <a:bodyPr/>
          <a:lstStyle/>
          <a:p>
            <a:r>
              <a:rPr lang="en-GB" smtClean="0"/>
              <a:t>Building enforcement</a:t>
            </a:r>
          </a:p>
        </p:txBody>
      </p:sp>
      <p:sp>
        <p:nvSpPr>
          <p:cNvPr id="62468" name="Rectangle 3"/>
          <p:cNvSpPr>
            <a:spLocks noGrp="1" noChangeArrowheads="1"/>
          </p:cNvSpPr>
          <p:nvPr>
            <p:ph type="body" idx="4294967295"/>
          </p:nvPr>
        </p:nvSpPr>
        <p:spPr>
          <a:xfrm>
            <a:off x="684213" y="1052513"/>
            <a:ext cx="7772400" cy="4392612"/>
          </a:xfrm>
        </p:spPr>
        <p:txBody>
          <a:bodyPr/>
          <a:lstStyle/>
          <a:p>
            <a:r>
              <a:rPr lang="en-GB" sz="2800" smtClean="0"/>
              <a:t>Start from one inspection team, give it a schedule of at least one inspection visit a day</a:t>
            </a:r>
          </a:p>
          <a:p>
            <a:r>
              <a:rPr lang="en-GB" sz="2800" smtClean="0"/>
              <a:t>Based on initial experience, increase the number of teams, re-enforce them with suitable equipment</a:t>
            </a:r>
          </a:p>
          <a:p>
            <a:r>
              <a:rPr lang="en-GB" sz="2800" smtClean="0"/>
              <a:t>Build regional offices, with the main tasks of radio monitoring and enforcement</a:t>
            </a:r>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3"/>
          <p:cNvSpPr>
            <a:spLocks noGrp="1" noChangeArrowheads="1"/>
          </p:cNvSpPr>
          <p:nvPr>
            <p:ph type="sldNum" sz="quarter" idx="10"/>
          </p:nvPr>
        </p:nvSpPr>
        <p:spPr>
          <a:ln/>
        </p:spPr>
        <p:txBody>
          <a:bodyPr/>
          <a:lstStyle/>
          <a:p>
            <a:pPr>
              <a:defRPr/>
            </a:pPr>
            <a:fld id="{18F69AB1-9449-4762-B472-4697D458F93C}" type="slidenum">
              <a:rPr lang="en-US"/>
              <a:pPr>
                <a:defRPr/>
              </a:pPr>
              <a:t>31</a:t>
            </a:fld>
            <a:endParaRPr lang="en-US" dirty="0"/>
          </a:p>
        </p:txBody>
      </p:sp>
      <p:sp>
        <p:nvSpPr>
          <p:cNvPr id="63491" name="Rectangle 2"/>
          <p:cNvSpPr>
            <a:spLocks noGrp="1" noChangeArrowheads="1"/>
          </p:cNvSpPr>
          <p:nvPr>
            <p:ph type="title" idx="4294967295"/>
          </p:nvPr>
        </p:nvSpPr>
        <p:spPr>
          <a:xfrm>
            <a:off x="684213" y="0"/>
            <a:ext cx="7772400" cy="641350"/>
          </a:xfrm>
        </p:spPr>
        <p:txBody>
          <a:bodyPr/>
          <a:lstStyle/>
          <a:p>
            <a:r>
              <a:rPr lang="en-GB" smtClean="0"/>
              <a:t>IV. Publicity issues</a:t>
            </a:r>
          </a:p>
        </p:txBody>
      </p:sp>
      <p:sp>
        <p:nvSpPr>
          <p:cNvPr id="63492" name="Rectangle 3"/>
          <p:cNvSpPr>
            <a:spLocks noGrp="1" noChangeArrowheads="1"/>
          </p:cNvSpPr>
          <p:nvPr>
            <p:ph type="body" idx="4294967295"/>
          </p:nvPr>
        </p:nvSpPr>
        <p:spPr>
          <a:xfrm>
            <a:off x="395288" y="836613"/>
            <a:ext cx="8291512" cy="4803775"/>
          </a:xfrm>
        </p:spPr>
        <p:txBody>
          <a:bodyPr/>
          <a:lstStyle/>
          <a:p>
            <a:pPr>
              <a:lnSpc>
                <a:spcPct val="90000"/>
              </a:lnSpc>
            </a:pPr>
            <a:r>
              <a:rPr lang="en-GB" sz="2400" smtClean="0"/>
              <a:t>Transparency of SM operations is important prerequisite of a stable and flourishing wireless market, where players can make well-informed decisions and are confident of the future</a:t>
            </a:r>
          </a:p>
          <a:p>
            <a:pPr>
              <a:lnSpc>
                <a:spcPct val="90000"/>
              </a:lnSpc>
            </a:pPr>
            <a:r>
              <a:rPr lang="en-GB" sz="2400" smtClean="0"/>
              <a:t>Publicity can be easily achieved by some organisational adjustments:</a:t>
            </a:r>
          </a:p>
          <a:p>
            <a:pPr lvl="1">
              <a:lnSpc>
                <a:spcPct val="90000"/>
              </a:lnSpc>
            </a:pPr>
            <a:r>
              <a:rPr lang="en-GB" sz="2400" smtClean="0"/>
              <a:t>creating formal rules for public consultations</a:t>
            </a:r>
          </a:p>
          <a:p>
            <a:pPr lvl="1">
              <a:lnSpc>
                <a:spcPct val="90000"/>
              </a:lnSpc>
            </a:pPr>
            <a:r>
              <a:rPr lang="en-GB" sz="2400" smtClean="0"/>
              <a:t>having an informative website, constantly update it</a:t>
            </a:r>
          </a:p>
          <a:p>
            <a:pPr lvl="1">
              <a:lnSpc>
                <a:spcPct val="90000"/>
              </a:lnSpc>
            </a:pPr>
            <a:r>
              <a:rPr lang="en-GB" sz="2400" smtClean="0"/>
              <a:t>establishing regular venues for exchange of information with industry, such as annual seminars or consultative bodies</a:t>
            </a:r>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3"/>
          <p:cNvSpPr>
            <a:spLocks noGrp="1" noChangeArrowheads="1"/>
          </p:cNvSpPr>
          <p:nvPr>
            <p:ph type="sldNum" sz="quarter" idx="10"/>
          </p:nvPr>
        </p:nvSpPr>
        <p:spPr>
          <a:ln/>
        </p:spPr>
        <p:txBody>
          <a:bodyPr/>
          <a:lstStyle/>
          <a:p>
            <a:pPr>
              <a:defRPr/>
            </a:pPr>
            <a:fld id="{62C97739-A716-4711-AC94-360808A3753C}" type="slidenum">
              <a:rPr lang="en-US"/>
              <a:pPr>
                <a:defRPr/>
              </a:pPr>
              <a:t>32</a:t>
            </a:fld>
            <a:endParaRPr lang="en-US" dirty="0"/>
          </a:p>
        </p:txBody>
      </p:sp>
      <p:sp>
        <p:nvSpPr>
          <p:cNvPr id="64515" name="Rectangle 2"/>
          <p:cNvSpPr>
            <a:spLocks noGrp="1" noChangeArrowheads="1"/>
          </p:cNvSpPr>
          <p:nvPr>
            <p:ph type="title" idx="4294967295"/>
          </p:nvPr>
        </p:nvSpPr>
        <p:spPr>
          <a:xfrm>
            <a:off x="250825" y="0"/>
            <a:ext cx="8435975" cy="641350"/>
          </a:xfrm>
        </p:spPr>
        <p:txBody>
          <a:bodyPr/>
          <a:lstStyle/>
          <a:p>
            <a:r>
              <a:rPr lang="en-GB" smtClean="0"/>
              <a:t>V. Automation of SM processes</a:t>
            </a:r>
          </a:p>
        </p:txBody>
      </p:sp>
      <p:sp>
        <p:nvSpPr>
          <p:cNvPr id="64516" name="Rectangle 3"/>
          <p:cNvSpPr>
            <a:spLocks noGrp="1" noChangeArrowheads="1"/>
          </p:cNvSpPr>
          <p:nvPr>
            <p:ph type="body" idx="4294967295"/>
          </p:nvPr>
        </p:nvSpPr>
        <p:spPr>
          <a:xfrm>
            <a:off x="684213" y="765175"/>
            <a:ext cx="7772400" cy="4679950"/>
          </a:xfrm>
        </p:spPr>
        <p:txBody>
          <a:bodyPr/>
          <a:lstStyle/>
          <a:p>
            <a:r>
              <a:rPr lang="en-GB" sz="2800" smtClean="0"/>
              <a:t>Important for increasing efficiency of SM organisation</a:t>
            </a:r>
          </a:p>
          <a:p>
            <a:r>
              <a:rPr lang="en-GB" sz="2800" smtClean="0"/>
              <a:t>Enables expert spectrum management decisions by providing access to:</a:t>
            </a:r>
          </a:p>
          <a:p>
            <a:pPr lvl="1"/>
            <a:r>
              <a:rPr lang="en-GB" sz="2400" smtClean="0"/>
              <a:t>administrative tools</a:t>
            </a:r>
          </a:p>
          <a:p>
            <a:pPr lvl="1"/>
            <a:r>
              <a:rPr lang="en-GB" sz="2400" smtClean="0"/>
              <a:t>spectrum planning and engineering tools</a:t>
            </a:r>
          </a:p>
          <a:p>
            <a:pPr lvl="1"/>
            <a:r>
              <a:rPr lang="en-GB" sz="2400" smtClean="0"/>
              <a:t>related databases: licensing, frequency planning, assignment, monitoring</a:t>
            </a:r>
          </a:p>
          <a:p>
            <a:r>
              <a:rPr lang="en-GB" sz="2800" smtClean="0"/>
              <a:t>Essential functionality provided by BDT’s SMS4DC software tool</a:t>
            </a:r>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3"/>
          <p:cNvSpPr>
            <a:spLocks noGrp="1" noChangeArrowheads="1"/>
          </p:cNvSpPr>
          <p:nvPr>
            <p:ph type="sldNum" sz="quarter" idx="10"/>
          </p:nvPr>
        </p:nvSpPr>
        <p:spPr>
          <a:ln/>
        </p:spPr>
        <p:txBody>
          <a:bodyPr/>
          <a:lstStyle/>
          <a:p>
            <a:pPr>
              <a:defRPr/>
            </a:pPr>
            <a:fld id="{325BEBDE-C870-418B-B78E-D56A63F4BF8F}" type="slidenum">
              <a:rPr lang="en-US"/>
              <a:pPr>
                <a:defRPr/>
              </a:pPr>
              <a:t>33</a:t>
            </a:fld>
            <a:endParaRPr lang="en-US" dirty="0"/>
          </a:p>
        </p:txBody>
      </p:sp>
      <p:sp>
        <p:nvSpPr>
          <p:cNvPr id="65539" name="Rectangle 2"/>
          <p:cNvSpPr>
            <a:spLocks noGrp="1" noChangeArrowheads="1"/>
          </p:cNvSpPr>
          <p:nvPr>
            <p:ph type="title" idx="4294967295"/>
          </p:nvPr>
        </p:nvSpPr>
        <p:spPr>
          <a:xfrm>
            <a:off x="684213" y="0"/>
            <a:ext cx="7772400" cy="641350"/>
          </a:xfrm>
        </p:spPr>
        <p:txBody>
          <a:bodyPr/>
          <a:lstStyle/>
          <a:p>
            <a:r>
              <a:rPr lang="en-GB" smtClean="0"/>
              <a:t>Conclusions</a:t>
            </a:r>
            <a:endParaRPr lang="en-US" smtClean="0"/>
          </a:p>
        </p:txBody>
      </p:sp>
      <p:sp>
        <p:nvSpPr>
          <p:cNvPr id="65540" name="Rectangle 3"/>
          <p:cNvSpPr>
            <a:spLocks noGrp="1" noChangeArrowheads="1"/>
          </p:cNvSpPr>
          <p:nvPr>
            <p:ph type="body" idx="4294967295"/>
          </p:nvPr>
        </p:nvSpPr>
        <p:spPr>
          <a:xfrm>
            <a:off x="684213" y="836613"/>
            <a:ext cx="7772400" cy="4752975"/>
          </a:xfrm>
        </p:spPr>
        <p:txBody>
          <a:bodyPr/>
          <a:lstStyle/>
          <a:p>
            <a:pPr>
              <a:lnSpc>
                <a:spcPct val="90000"/>
              </a:lnSpc>
            </a:pPr>
            <a:r>
              <a:rPr lang="en-GB" smtClean="0"/>
              <a:t>The administrations in developing countries often underestimate importance and complexity of SM</a:t>
            </a:r>
          </a:p>
          <a:p>
            <a:pPr>
              <a:lnSpc>
                <a:spcPct val="90000"/>
              </a:lnSpc>
            </a:pPr>
            <a:r>
              <a:rPr lang="en-GB" smtClean="0"/>
              <a:t>Careful design and constant improvement of SM organisations and their functioning is required if SM was to achieve its objectives</a:t>
            </a:r>
          </a:p>
          <a:p>
            <a:pPr>
              <a:lnSpc>
                <a:spcPct val="90000"/>
              </a:lnSpc>
            </a:pPr>
            <a:r>
              <a:rPr lang="en-GB" smtClean="0"/>
              <a:t>Advices may be found in ITU Handbook on National Spectrum Management</a:t>
            </a:r>
            <a:endParaRPr lang="en-US" smtClean="0"/>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3"/>
          <p:cNvSpPr>
            <a:spLocks noGrp="1" noChangeArrowheads="1"/>
          </p:cNvSpPr>
          <p:nvPr>
            <p:ph type="sldNum" sz="quarter" idx="10"/>
          </p:nvPr>
        </p:nvSpPr>
        <p:spPr>
          <a:ln/>
        </p:spPr>
        <p:txBody>
          <a:bodyPr/>
          <a:lstStyle/>
          <a:p>
            <a:pPr>
              <a:defRPr/>
            </a:pPr>
            <a:fld id="{DF45A45F-F4D5-45AB-B435-4AD7C04C119D}" type="slidenum">
              <a:rPr lang="en-US"/>
              <a:pPr>
                <a:defRPr/>
              </a:pPr>
              <a:t>34</a:t>
            </a:fld>
            <a:endParaRPr lang="en-US" dirty="0"/>
          </a:p>
        </p:txBody>
      </p:sp>
      <p:sp>
        <p:nvSpPr>
          <p:cNvPr id="5" name="Rectangle 5"/>
          <p:cNvSpPr txBox="1">
            <a:spLocks noGrp="1" noChangeArrowheads="1"/>
          </p:cNvSpPr>
          <p:nvPr/>
        </p:nvSpPr>
        <p:spPr bwMode="auto">
          <a:xfrm>
            <a:off x="3124200" y="6245225"/>
            <a:ext cx="2895600" cy="476250"/>
          </a:xfrm>
          <a:prstGeom prst="rect">
            <a:avLst/>
          </a:prstGeom>
          <a:noFill/>
          <a:ln>
            <a:miter lim="800000"/>
            <a:headEnd/>
            <a:tailEnd/>
          </a:ln>
        </p:spPr>
        <p:txBody>
          <a:bodyPr anchor="b"/>
          <a:lstStyle/>
          <a:p>
            <a:pPr algn="ctr" eaLnBrk="0" hangingPunct="0">
              <a:lnSpc>
                <a:spcPct val="80000"/>
              </a:lnSpc>
              <a:spcBef>
                <a:spcPct val="20000"/>
              </a:spcBef>
              <a:buClr>
                <a:srgbClr val="0E438A"/>
              </a:buClr>
              <a:buSzPct val="110000"/>
              <a:buFont typeface="Wingdings" pitchFamily="2" charset="2"/>
              <a:buChar char="§"/>
              <a:defRPr/>
            </a:pPr>
            <a:endParaRPr lang="en-US" sz="1400" dirty="0">
              <a:effectLst>
                <a:outerShdw blurRad="38100" dist="38100" dir="2700000" algn="tl">
                  <a:srgbClr val="C0C0C0"/>
                </a:outerShdw>
              </a:effectLst>
              <a:latin typeface="Arial" pitchFamily="34" charset="0"/>
              <a:cs typeface="Arial" pitchFamily="34" charset="0"/>
            </a:endParaRPr>
          </a:p>
        </p:txBody>
      </p:sp>
      <p:sp>
        <p:nvSpPr>
          <p:cNvPr id="7" name="Rectangle 7"/>
          <p:cNvSpPr txBox="1">
            <a:spLocks noGrp="1" noChangeArrowheads="1"/>
          </p:cNvSpPr>
          <p:nvPr/>
        </p:nvSpPr>
        <p:spPr bwMode="auto">
          <a:xfrm>
            <a:off x="457200" y="6245225"/>
            <a:ext cx="2133600" cy="476250"/>
          </a:xfrm>
          <a:prstGeom prst="rect">
            <a:avLst/>
          </a:prstGeom>
          <a:noFill/>
          <a:ln>
            <a:miter lim="800000"/>
            <a:headEnd/>
            <a:tailEnd/>
          </a:ln>
        </p:spPr>
        <p:txBody>
          <a:bodyPr anchor="b"/>
          <a:lstStyle/>
          <a:p>
            <a:pPr eaLnBrk="0" hangingPunct="0">
              <a:lnSpc>
                <a:spcPct val="80000"/>
              </a:lnSpc>
              <a:spcBef>
                <a:spcPct val="20000"/>
              </a:spcBef>
              <a:buClr>
                <a:srgbClr val="0E438A"/>
              </a:buClr>
              <a:buSzPct val="110000"/>
              <a:buFont typeface="Wingdings" pitchFamily="2" charset="2"/>
              <a:buChar char="§"/>
              <a:defRPr/>
            </a:pPr>
            <a:endParaRPr lang="en-US" sz="1400" dirty="0">
              <a:effectLst>
                <a:outerShdw blurRad="38100" dist="38100" dir="2700000" algn="tl">
                  <a:srgbClr val="C0C0C0"/>
                </a:outerShdw>
              </a:effectLst>
              <a:latin typeface="Arial" pitchFamily="34" charset="0"/>
              <a:cs typeface="Arial" pitchFamily="34" charset="0"/>
            </a:endParaRPr>
          </a:p>
        </p:txBody>
      </p:sp>
      <p:sp>
        <p:nvSpPr>
          <p:cNvPr id="16388" name="Rectangle 2"/>
          <p:cNvSpPr>
            <a:spLocks noChangeArrowheads="1"/>
          </p:cNvSpPr>
          <p:nvPr/>
        </p:nvSpPr>
        <p:spPr bwMode="auto">
          <a:xfrm>
            <a:off x="873125" y="115888"/>
            <a:ext cx="7680325" cy="576262"/>
          </a:xfrm>
          <a:prstGeom prst="rect">
            <a:avLst/>
          </a:prstGeom>
          <a:noFill/>
          <a:ln w="9525">
            <a:noFill/>
            <a:miter lim="800000"/>
            <a:headEnd/>
            <a:tailEnd/>
          </a:ln>
        </p:spPr>
        <p:txBody>
          <a:bodyPr anchor="ctr"/>
          <a:lstStyle/>
          <a:p>
            <a:pPr algn="ctr" eaLnBrk="0" hangingPunct="0">
              <a:lnSpc>
                <a:spcPct val="80000"/>
              </a:lnSpc>
              <a:spcBef>
                <a:spcPct val="20000"/>
              </a:spcBef>
              <a:buClr>
                <a:srgbClr val="0E438A"/>
              </a:buClr>
              <a:buSzPct val="110000"/>
              <a:buFont typeface="Wingdings" pitchFamily="2" charset="2"/>
              <a:buNone/>
              <a:defRPr/>
            </a:pPr>
            <a:r>
              <a:rPr lang="en-US" sz="2800" dirty="0">
                <a:solidFill>
                  <a:srgbClr val="0066FF"/>
                </a:solidFill>
                <a:effectLst>
                  <a:outerShdw blurRad="38100" dist="38100" dir="2700000" algn="tl">
                    <a:srgbClr val="000000">
                      <a:alpha val="43137"/>
                    </a:srgbClr>
                  </a:outerShdw>
                </a:effectLst>
                <a:latin typeface="+mn-lt"/>
                <a:cs typeface="+mn-cs"/>
              </a:rPr>
              <a:t>Assistance and Projects</a:t>
            </a:r>
          </a:p>
        </p:txBody>
      </p:sp>
      <p:sp>
        <p:nvSpPr>
          <p:cNvPr id="35844" name="Rectangle 3"/>
          <p:cNvSpPr>
            <a:spLocks noChangeArrowheads="1"/>
          </p:cNvSpPr>
          <p:nvPr/>
        </p:nvSpPr>
        <p:spPr bwMode="auto">
          <a:xfrm>
            <a:off x="323850" y="692150"/>
            <a:ext cx="8496300" cy="5761038"/>
          </a:xfrm>
          <a:prstGeom prst="rect">
            <a:avLst/>
          </a:prstGeom>
          <a:noFill/>
          <a:ln w="9525">
            <a:noFill/>
            <a:miter lim="800000"/>
            <a:headEnd/>
            <a:tailEnd/>
          </a:ln>
        </p:spPr>
        <p:txBody>
          <a:bodyPr/>
          <a:lstStyle/>
          <a:p>
            <a:pPr marL="182563" indent="-287338" eaLnBrk="0" hangingPunct="0">
              <a:lnSpc>
                <a:spcPct val="80000"/>
              </a:lnSpc>
              <a:spcBef>
                <a:spcPct val="20000"/>
              </a:spcBef>
              <a:buClr>
                <a:srgbClr val="0E438A"/>
              </a:buClr>
              <a:buSzPct val="110000"/>
              <a:buFont typeface="Wingdings" pitchFamily="2" charset="2"/>
              <a:buChar char="§"/>
            </a:pPr>
            <a:r>
              <a:rPr lang="en-US" sz="2400">
                <a:solidFill>
                  <a:srgbClr val="2E2E2E"/>
                </a:solidFill>
              </a:rPr>
              <a:t>SM Assessment (Funded mainly by Canada)</a:t>
            </a:r>
          </a:p>
          <a:p>
            <a:pPr marL="639763" lvl="1" indent="-287338" eaLnBrk="0" hangingPunct="0">
              <a:lnSpc>
                <a:spcPct val="80000"/>
              </a:lnSpc>
              <a:spcBef>
                <a:spcPct val="20000"/>
              </a:spcBef>
              <a:buClr>
                <a:srgbClr val="0E438A"/>
              </a:buClr>
              <a:buSzPct val="110000"/>
              <a:buFont typeface="Wingdings" pitchFamily="2" charset="2"/>
              <a:buChar char="§"/>
            </a:pPr>
            <a:r>
              <a:rPr lang="en-US" sz="2200" b="0">
                <a:solidFill>
                  <a:srgbClr val="2E2E2E"/>
                </a:solidFill>
              </a:rPr>
              <a:t>Benchmark study: Hungary</a:t>
            </a:r>
          </a:p>
          <a:p>
            <a:pPr marL="639763" lvl="1" indent="-287338" eaLnBrk="0" hangingPunct="0">
              <a:lnSpc>
                <a:spcPct val="80000"/>
              </a:lnSpc>
              <a:spcBef>
                <a:spcPct val="20000"/>
              </a:spcBef>
              <a:buClr>
                <a:srgbClr val="0E438A"/>
              </a:buClr>
              <a:buSzPct val="110000"/>
              <a:buFont typeface="Wingdings" pitchFamily="2" charset="2"/>
              <a:buChar char="§"/>
            </a:pPr>
            <a:r>
              <a:rPr lang="en-US" sz="2200" b="0">
                <a:solidFill>
                  <a:srgbClr val="2E2E2E"/>
                </a:solidFill>
              </a:rPr>
              <a:t>Sierra Leone, Zimbabwe, Gabon, Timor Lest, Cambodia, Lao PDR, Suriname, </a:t>
            </a:r>
            <a:r>
              <a:rPr lang="en-US" sz="2200" b="0" i="1">
                <a:solidFill>
                  <a:srgbClr val="2E2E2E"/>
                </a:solidFill>
              </a:rPr>
              <a:t>Barbados</a:t>
            </a:r>
          </a:p>
          <a:p>
            <a:pPr marL="182563" indent="-287338" eaLnBrk="0" hangingPunct="0">
              <a:lnSpc>
                <a:spcPct val="80000"/>
              </a:lnSpc>
              <a:spcBef>
                <a:spcPct val="20000"/>
              </a:spcBef>
              <a:buClr>
                <a:srgbClr val="0E438A"/>
              </a:buClr>
              <a:buSzPct val="110000"/>
              <a:buFont typeface="Wingdings" pitchFamily="2" charset="2"/>
              <a:buChar char="§"/>
            </a:pPr>
            <a:r>
              <a:rPr lang="en-US" sz="2400">
                <a:solidFill>
                  <a:srgbClr val="2E2E2E"/>
                </a:solidFill>
              </a:rPr>
              <a:t>Type approval</a:t>
            </a:r>
          </a:p>
          <a:p>
            <a:pPr marL="639763" lvl="1" indent="-287338" eaLnBrk="0" hangingPunct="0">
              <a:lnSpc>
                <a:spcPct val="80000"/>
              </a:lnSpc>
              <a:spcBef>
                <a:spcPct val="20000"/>
              </a:spcBef>
              <a:buClr>
                <a:srgbClr val="0E438A"/>
              </a:buClr>
              <a:buSzPct val="110000"/>
              <a:buFont typeface="Wingdings" pitchFamily="2" charset="2"/>
              <a:buChar char="§"/>
            </a:pPr>
            <a:r>
              <a:rPr lang="en-US" sz="2200" b="0">
                <a:solidFill>
                  <a:srgbClr val="2E2E2E"/>
                </a:solidFill>
              </a:rPr>
              <a:t>Gambia</a:t>
            </a:r>
          </a:p>
          <a:p>
            <a:pPr marL="182563" indent="-287338" eaLnBrk="0" hangingPunct="0">
              <a:lnSpc>
                <a:spcPct val="80000"/>
              </a:lnSpc>
              <a:spcBef>
                <a:spcPct val="20000"/>
              </a:spcBef>
              <a:buClr>
                <a:srgbClr val="0E438A"/>
              </a:buClr>
              <a:buSzPct val="110000"/>
              <a:buFont typeface="Wingdings" pitchFamily="2" charset="2"/>
              <a:buChar char="§"/>
            </a:pPr>
            <a:r>
              <a:rPr lang="en-US" sz="2400">
                <a:solidFill>
                  <a:srgbClr val="2E2E2E"/>
                </a:solidFill>
              </a:rPr>
              <a:t>Spectrum pricing</a:t>
            </a:r>
          </a:p>
          <a:p>
            <a:pPr marL="639763" lvl="1" indent="-287338" eaLnBrk="0" hangingPunct="0">
              <a:lnSpc>
                <a:spcPct val="80000"/>
              </a:lnSpc>
              <a:spcBef>
                <a:spcPct val="20000"/>
              </a:spcBef>
              <a:buClr>
                <a:srgbClr val="0E438A"/>
              </a:buClr>
              <a:buSzPct val="110000"/>
              <a:buFont typeface="Wingdings" pitchFamily="2" charset="2"/>
              <a:buChar char="§"/>
            </a:pPr>
            <a:r>
              <a:rPr lang="en-US" sz="2200" b="0">
                <a:solidFill>
                  <a:srgbClr val="2E2E2E"/>
                </a:solidFill>
              </a:rPr>
              <a:t>Kenya, Rwanda</a:t>
            </a:r>
          </a:p>
          <a:p>
            <a:pPr marL="182563" indent="-287338" eaLnBrk="0" hangingPunct="0">
              <a:lnSpc>
                <a:spcPct val="80000"/>
              </a:lnSpc>
              <a:spcBef>
                <a:spcPct val="20000"/>
              </a:spcBef>
              <a:buClr>
                <a:srgbClr val="0E438A"/>
              </a:buClr>
              <a:buSzPct val="110000"/>
              <a:buFont typeface="Wingdings" pitchFamily="2" charset="2"/>
              <a:buChar char="§"/>
            </a:pPr>
            <a:r>
              <a:rPr lang="en-US" sz="2200">
                <a:solidFill>
                  <a:srgbClr val="2E2E2E"/>
                </a:solidFill>
              </a:rPr>
              <a:t>Coordination procedures</a:t>
            </a:r>
          </a:p>
          <a:p>
            <a:pPr marL="639763" lvl="1" indent="-287338" eaLnBrk="0" hangingPunct="0">
              <a:lnSpc>
                <a:spcPct val="80000"/>
              </a:lnSpc>
              <a:spcBef>
                <a:spcPct val="20000"/>
              </a:spcBef>
              <a:buClr>
                <a:srgbClr val="0E438A"/>
              </a:buClr>
              <a:buSzPct val="110000"/>
              <a:buFont typeface="Wingdings" pitchFamily="2" charset="2"/>
              <a:buChar char="§"/>
            </a:pPr>
            <a:r>
              <a:rPr lang="en-US" sz="2200" b="0">
                <a:solidFill>
                  <a:srgbClr val="2E2E2E"/>
                </a:solidFill>
              </a:rPr>
              <a:t>Congo</a:t>
            </a:r>
          </a:p>
          <a:p>
            <a:pPr marL="639763" lvl="1" indent="-287338" eaLnBrk="0" hangingPunct="0">
              <a:lnSpc>
                <a:spcPct val="80000"/>
              </a:lnSpc>
              <a:spcBef>
                <a:spcPct val="20000"/>
              </a:spcBef>
              <a:buClr>
                <a:srgbClr val="0E438A"/>
              </a:buClr>
              <a:buSzPct val="110000"/>
              <a:buFont typeface="Wingdings" pitchFamily="2" charset="2"/>
              <a:buChar char="§"/>
            </a:pPr>
            <a:r>
              <a:rPr lang="en-US" sz="2200" b="0">
                <a:solidFill>
                  <a:srgbClr val="FF0000"/>
                </a:solidFill>
              </a:rPr>
              <a:t>HCM4A (HIPSSA project)</a:t>
            </a:r>
          </a:p>
          <a:p>
            <a:pPr marL="182563" indent="-287338" eaLnBrk="0" hangingPunct="0">
              <a:lnSpc>
                <a:spcPct val="80000"/>
              </a:lnSpc>
              <a:spcBef>
                <a:spcPct val="20000"/>
              </a:spcBef>
              <a:buClr>
                <a:srgbClr val="0E438A"/>
              </a:buClr>
              <a:buSzPct val="110000"/>
              <a:buFont typeface="Wingdings" pitchFamily="2" charset="2"/>
              <a:buChar char="§"/>
            </a:pPr>
            <a:r>
              <a:rPr lang="en-US" sz="2200">
                <a:solidFill>
                  <a:srgbClr val="2E2E2E"/>
                </a:solidFill>
              </a:rPr>
              <a:t>SMS4DC</a:t>
            </a:r>
          </a:p>
          <a:p>
            <a:pPr marL="182563" indent="-287338" eaLnBrk="0" hangingPunct="0">
              <a:lnSpc>
                <a:spcPct val="80000"/>
              </a:lnSpc>
              <a:spcBef>
                <a:spcPct val="20000"/>
              </a:spcBef>
              <a:buClr>
                <a:srgbClr val="0E438A"/>
              </a:buClr>
              <a:buSzPct val="110000"/>
              <a:buFont typeface="Wingdings" pitchFamily="2" charset="2"/>
              <a:buChar char="§"/>
            </a:pPr>
            <a:r>
              <a:rPr lang="en-US" sz="2200">
                <a:solidFill>
                  <a:srgbClr val="2E2E2E"/>
                </a:solidFill>
              </a:rPr>
              <a:t>SM Manual</a:t>
            </a:r>
          </a:p>
          <a:p>
            <a:pPr marL="639763" lvl="1" indent="-287338" eaLnBrk="0" hangingPunct="0">
              <a:lnSpc>
                <a:spcPct val="80000"/>
              </a:lnSpc>
              <a:spcBef>
                <a:spcPct val="20000"/>
              </a:spcBef>
              <a:buClr>
                <a:srgbClr val="0E438A"/>
              </a:buClr>
              <a:buSzPct val="110000"/>
              <a:buFont typeface="Wingdings" pitchFamily="2" charset="2"/>
              <a:buChar char="§"/>
            </a:pPr>
            <a:r>
              <a:rPr lang="en-US" sz="2200" b="0">
                <a:solidFill>
                  <a:srgbClr val="2E2E2E"/>
                </a:solidFill>
              </a:rPr>
              <a:t>Colombia</a:t>
            </a:r>
          </a:p>
          <a:p>
            <a:pPr marL="182563" indent="-287338" eaLnBrk="0" hangingPunct="0">
              <a:lnSpc>
                <a:spcPct val="80000"/>
              </a:lnSpc>
              <a:spcBef>
                <a:spcPct val="20000"/>
              </a:spcBef>
              <a:buClr>
                <a:srgbClr val="0E438A"/>
              </a:buClr>
              <a:buSzPct val="110000"/>
              <a:buFont typeface="Wingdings" pitchFamily="2" charset="2"/>
              <a:buChar char="§"/>
            </a:pPr>
            <a:r>
              <a:rPr lang="en-US" sz="2200">
                <a:solidFill>
                  <a:srgbClr val="2E2E2E"/>
                </a:solidFill>
              </a:rPr>
              <a:t>Computerized SM tender</a:t>
            </a:r>
          </a:p>
          <a:p>
            <a:pPr marL="639763" lvl="1" indent="-287338" eaLnBrk="0" hangingPunct="0">
              <a:lnSpc>
                <a:spcPct val="80000"/>
              </a:lnSpc>
              <a:spcBef>
                <a:spcPct val="20000"/>
              </a:spcBef>
              <a:buClr>
                <a:srgbClr val="0E438A"/>
              </a:buClr>
              <a:buSzPct val="110000"/>
              <a:buFont typeface="Wingdings" pitchFamily="2" charset="2"/>
              <a:buChar char="§"/>
            </a:pPr>
            <a:r>
              <a:rPr lang="en-US" sz="2200" b="0">
                <a:solidFill>
                  <a:srgbClr val="2E2E2E"/>
                </a:solidFill>
              </a:rPr>
              <a:t>Colombia  </a:t>
            </a:r>
          </a:p>
        </p:txBody>
      </p:sp>
      <p:sp>
        <p:nvSpPr>
          <p:cNvPr id="8" name="Slide Number Placeholder 7"/>
          <p:cNvSpPr txBox="1">
            <a:spLocks noGrp="1"/>
          </p:cNvSpPr>
          <p:nvPr/>
        </p:nvSpPr>
        <p:spPr bwMode="auto">
          <a:xfrm>
            <a:off x="6553200" y="6245225"/>
            <a:ext cx="2133600" cy="476250"/>
          </a:xfrm>
          <a:prstGeom prst="rect">
            <a:avLst/>
          </a:prstGeom>
          <a:noFill/>
          <a:ln>
            <a:miter lim="800000"/>
            <a:headEnd/>
            <a:tailEnd/>
          </a:ln>
        </p:spPr>
        <p:txBody>
          <a:bodyPr anchor="b"/>
          <a:lstStyle/>
          <a:p>
            <a:pPr algn="r" eaLnBrk="0" hangingPunct="0">
              <a:lnSpc>
                <a:spcPct val="80000"/>
              </a:lnSpc>
              <a:spcBef>
                <a:spcPct val="20000"/>
              </a:spcBef>
              <a:buClr>
                <a:srgbClr val="0E438A"/>
              </a:buClr>
              <a:buSzPct val="110000"/>
              <a:buFont typeface="Wingdings" pitchFamily="2" charset="2"/>
              <a:buChar char="§"/>
              <a:defRPr/>
            </a:pPr>
            <a:endParaRPr lang="en-US" sz="1400" dirty="0">
              <a:effectLst>
                <a:outerShdw blurRad="38100" dist="38100" dir="2700000" algn="tl">
                  <a:srgbClr val="C0C0C0"/>
                </a:outerShdw>
              </a:effectLst>
              <a:latin typeface="Arial" pitchFamily="34" charset="0"/>
              <a:cs typeface="Arial" pitchFamily="34" charset="0"/>
            </a:endParaRPr>
          </a:p>
        </p:txBody>
      </p:sp>
    </p:spTree>
  </p:cSld>
  <p:clrMapOvr>
    <a:masterClrMapping/>
  </p:clrMapOvr>
  <p:transition>
    <p:blinds dir="ver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3"/>
          <p:cNvSpPr>
            <a:spLocks noGrp="1" noChangeArrowheads="1"/>
          </p:cNvSpPr>
          <p:nvPr>
            <p:ph type="sldNum" sz="quarter" idx="10"/>
          </p:nvPr>
        </p:nvSpPr>
        <p:spPr>
          <a:ln/>
        </p:spPr>
        <p:txBody>
          <a:bodyPr/>
          <a:lstStyle/>
          <a:p>
            <a:pPr>
              <a:defRPr/>
            </a:pPr>
            <a:fld id="{BDA77BFC-5006-4D55-BBD3-F5F87601FBC3}" type="slidenum">
              <a:rPr lang="en-US"/>
              <a:pPr>
                <a:defRPr/>
              </a:pPr>
              <a:t>35</a:t>
            </a:fld>
            <a:endParaRPr lang="en-US" dirty="0"/>
          </a:p>
        </p:txBody>
      </p:sp>
      <p:sp>
        <p:nvSpPr>
          <p:cNvPr id="37889" name="Rectangle 43"/>
          <p:cNvSpPr txBox="1">
            <a:spLocks noGrp="1" noChangeArrowheads="1"/>
          </p:cNvSpPr>
          <p:nvPr/>
        </p:nvSpPr>
        <p:spPr bwMode="auto">
          <a:xfrm>
            <a:off x="8404225" y="6381750"/>
            <a:ext cx="323850" cy="244475"/>
          </a:xfrm>
          <a:prstGeom prst="rect">
            <a:avLst/>
          </a:prstGeom>
          <a:solidFill>
            <a:schemeClr val="bg1"/>
          </a:solidFill>
          <a:ln w="9525">
            <a:noFill/>
            <a:miter lim="800000"/>
            <a:headEnd/>
            <a:tailEnd/>
          </a:ln>
        </p:spPr>
        <p:txBody>
          <a:bodyPr wrap="none">
            <a:spAutoFit/>
          </a:bodyPr>
          <a:lstStyle/>
          <a:p>
            <a:pPr algn="r"/>
            <a:fld id="{0C348B85-AB78-4E5D-9FD7-A1EA17DB2D33}" type="slidenum">
              <a:rPr lang="en-US" sz="1000" b="0">
                <a:solidFill>
                  <a:srgbClr val="0E438A"/>
                </a:solidFill>
                <a:latin typeface="Zurich BT"/>
                <a:cs typeface="Times New Roman" pitchFamily="18" charset="0"/>
              </a:rPr>
              <a:pPr algn="r"/>
              <a:t>35</a:t>
            </a:fld>
            <a:endParaRPr lang="en-US" sz="1000" b="0">
              <a:solidFill>
                <a:srgbClr val="0E438A"/>
              </a:solidFill>
              <a:latin typeface="Zurich BT"/>
              <a:cs typeface="Times New Roman" pitchFamily="18" charset="0"/>
            </a:endParaRPr>
          </a:p>
        </p:txBody>
      </p:sp>
      <p:sp>
        <p:nvSpPr>
          <p:cNvPr id="37890" name="Content Placeholder 3"/>
          <p:cNvSpPr>
            <a:spLocks noGrp="1"/>
          </p:cNvSpPr>
          <p:nvPr>
            <p:ph idx="1"/>
          </p:nvPr>
        </p:nvSpPr>
        <p:spPr>
          <a:xfrm>
            <a:off x="468313" y="1341438"/>
            <a:ext cx="7772400" cy="3455987"/>
          </a:xfrm>
        </p:spPr>
        <p:txBody>
          <a:bodyPr/>
          <a:lstStyle/>
          <a:p>
            <a:pPr algn="ctr">
              <a:buFont typeface="Wingdings" pitchFamily="2" charset="2"/>
              <a:buNone/>
            </a:pPr>
            <a:r>
              <a:rPr lang="en-US" sz="2800" b="1" i="1" smtClean="0">
                <a:solidFill>
                  <a:srgbClr val="0066FF"/>
                </a:solidFill>
              </a:rPr>
              <a:t>Thank you!</a:t>
            </a:r>
          </a:p>
          <a:p>
            <a:pPr algn="ctr">
              <a:buFont typeface="Wingdings" pitchFamily="2" charset="2"/>
              <a:buNone/>
            </a:pPr>
            <a:r>
              <a:rPr lang="en-US" sz="2800" b="1" i="1" smtClean="0">
                <a:solidFill>
                  <a:srgbClr val="0066FF"/>
                </a:solidFill>
              </a:rPr>
              <a:t/>
            </a:r>
            <a:br>
              <a:rPr lang="en-US" sz="2800" b="1" i="1" smtClean="0">
                <a:solidFill>
                  <a:srgbClr val="0066FF"/>
                </a:solidFill>
              </a:rPr>
            </a:br>
            <a:r>
              <a:rPr lang="en-US" sz="2800" b="1" i="1" smtClean="0">
                <a:solidFill>
                  <a:srgbClr val="0066FF"/>
                </a:solidFill>
              </a:rPr>
              <a:t/>
            </a:r>
            <a:br>
              <a:rPr lang="en-US" sz="2800" b="1" i="1" smtClean="0">
                <a:solidFill>
                  <a:srgbClr val="0066FF"/>
                </a:solidFill>
              </a:rPr>
            </a:br>
            <a:r>
              <a:rPr lang="en-US" sz="2800" b="1" i="1" smtClean="0">
                <a:solidFill>
                  <a:srgbClr val="0066FF"/>
                </a:solidFill>
              </a:rPr>
              <a:t>istvan.bozsoki@itu.int</a:t>
            </a:r>
          </a:p>
          <a:p>
            <a:pPr algn="ctr">
              <a:buFont typeface="Wingdings" pitchFamily="2" charset="2"/>
              <a:buNone/>
            </a:pPr>
            <a:r>
              <a:rPr lang="en-US" sz="2800" b="1" i="1" smtClean="0">
                <a:solidFill>
                  <a:srgbClr val="0066FF"/>
                </a:solidFill>
              </a:rPr>
              <a:t>tnd@itu.int</a:t>
            </a:r>
          </a:p>
          <a:p>
            <a:pPr algn="ctr">
              <a:buFont typeface="Wingdings" pitchFamily="2" charset="2"/>
              <a:buNone/>
            </a:pPr>
            <a:r>
              <a:rPr lang="en-US" sz="2400" b="1" i="1" smtClean="0">
                <a:solidFill>
                  <a:srgbClr val="0066FF"/>
                </a:solidFill>
                <a:hlinkClick r:id="rId3"/>
              </a:rPr>
              <a:t>http://www.itu.int/ITU-D/tech/index.html</a:t>
            </a:r>
            <a:endParaRPr lang="en-US" sz="2400" b="1" i="1" smtClean="0">
              <a:solidFill>
                <a:srgbClr val="0066FF"/>
              </a:solidFill>
            </a:endParaRPr>
          </a:p>
          <a:p>
            <a:pPr algn="ctr">
              <a:buFont typeface="Wingdings" pitchFamily="2" charset="2"/>
              <a:buNone/>
            </a:pPr>
            <a:endParaRPr lang="en-US" sz="2800" b="1" i="1" smtClean="0">
              <a:solidFill>
                <a:srgbClr val="0066FF"/>
              </a:solidFill>
            </a:endParaRPr>
          </a:p>
          <a:p>
            <a:pPr algn="ctr">
              <a:buFont typeface="Wingdings" pitchFamily="2" charset="2"/>
              <a:buNone/>
            </a:pPr>
            <a:endParaRPr lang="en-US" sz="2800" b="1" i="1" smtClean="0">
              <a:solidFill>
                <a:srgbClr val="0066FF"/>
              </a:solidFill>
            </a:endParaRPr>
          </a:p>
          <a:p>
            <a:pPr algn="ctr">
              <a:buFont typeface="Wingdings" pitchFamily="2" charset="2"/>
              <a:buNone/>
            </a:pPr>
            <a:endParaRPr lang="en-US" sz="2800" b="1" i="1" smtClean="0">
              <a:solidFill>
                <a:srgbClr val="0066FF"/>
              </a:solidFill>
            </a:endParaRPr>
          </a:p>
          <a:p>
            <a:pPr algn="ctr">
              <a:buFont typeface="Wingdings" pitchFamily="2" charset="2"/>
              <a:buNone/>
            </a:pPr>
            <a:endParaRPr lang="en-US" altLang="ko-KR" sz="3600" smtClean="0">
              <a:solidFill>
                <a:schemeClr val="accent2"/>
              </a:solidFill>
              <a:ea typeface="Gulim" pitchFamily="34" charset="-127"/>
            </a:endParaRPr>
          </a:p>
          <a:p>
            <a:pPr algn="ctr">
              <a:buFont typeface="Wingdings" pitchFamily="2" charset="2"/>
              <a:buNone/>
            </a:pPr>
            <a:r>
              <a:rPr lang="en-US" altLang="ko-KR" sz="3600" smtClean="0">
                <a:solidFill>
                  <a:schemeClr val="accent2"/>
                </a:solidFill>
                <a:ea typeface="Gulim" pitchFamily="34" charset="-127"/>
              </a:rPr>
              <a:t>	</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3"/>
          <p:cNvSpPr>
            <a:spLocks noGrp="1" noChangeArrowheads="1"/>
          </p:cNvSpPr>
          <p:nvPr>
            <p:ph type="sldNum" sz="quarter" idx="10"/>
          </p:nvPr>
        </p:nvSpPr>
        <p:spPr>
          <a:ln/>
        </p:spPr>
        <p:txBody>
          <a:bodyPr/>
          <a:lstStyle/>
          <a:p>
            <a:pPr>
              <a:defRPr/>
            </a:pPr>
            <a:fld id="{BEE1950C-042A-4FF3-B579-798709FED891}" type="slidenum">
              <a:rPr lang="en-US"/>
              <a:pPr>
                <a:defRPr/>
              </a:pPr>
              <a:t>4</a:t>
            </a:fld>
            <a:endParaRPr lang="en-US" dirty="0"/>
          </a:p>
        </p:txBody>
      </p:sp>
      <p:sp>
        <p:nvSpPr>
          <p:cNvPr id="13314" name="Rectangle 2"/>
          <p:cNvSpPr>
            <a:spLocks noChangeArrowheads="1"/>
          </p:cNvSpPr>
          <p:nvPr/>
        </p:nvSpPr>
        <p:spPr bwMode="auto">
          <a:xfrm>
            <a:off x="0" y="260350"/>
            <a:ext cx="9180513" cy="387350"/>
          </a:xfrm>
          <a:prstGeom prst="rect">
            <a:avLst/>
          </a:prstGeom>
          <a:noFill/>
          <a:ln w="9525">
            <a:noFill/>
            <a:miter lim="800000"/>
            <a:headEnd/>
            <a:tailEnd/>
          </a:ln>
        </p:spPr>
        <p:txBody>
          <a:bodyPr anchor="ctr">
            <a:spAutoFit/>
          </a:bodyPr>
          <a:lstStyle/>
          <a:p>
            <a:pPr eaLnBrk="0" hangingPunct="0">
              <a:lnSpc>
                <a:spcPct val="80000"/>
              </a:lnSpc>
              <a:spcBef>
                <a:spcPct val="20000"/>
              </a:spcBef>
              <a:buClr>
                <a:srgbClr val="0E438A"/>
              </a:buClr>
              <a:buSzPct val="110000"/>
              <a:buFont typeface="Wingdings" pitchFamily="2" charset="2"/>
              <a:buNone/>
            </a:pPr>
            <a:r>
              <a:rPr lang="en-US" sz="2400">
                <a:solidFill>
                  <a:srgbClr val="1B5BA2"/>
                </a:solidFill>
              </a:rPr>
              <a:t>Geographical modular implementation of priorities</a:t>
            </a:r>
            <a:endParaRPr lang="en-GB" sz="2400">
              <a:solidFill>
                <a:srgbClr val="1B5BA2"/>
              </a:solidFill>
            </a:endParaRPr>
          </a:p>
        </p:txBody>
      </p:sp>
      <p:sp>
        <p:nvSpPr>
          <p:cNvPr id="13315" name="Rectangle 20"/>
          <p:cNvSpPr>
            <a:spLocks noGrp="1" noChangeArrowheads="1"/>
          </p:cNvSpPr>
          <p:nvPr>
            <p:ph type="body" sz="half" idx="4294967295"/>
          </p:nvPr>
        </p:nvSpPr>
        <p:spPr>
          <a:xfrm>
            <a:off x="0" y="1016000"/>
            <a:ext cx="8999538" cy="647700"/>
          </a:xfrm>
          <a:solidFill>
            <a:schemeClr val="accent1"/>
          </a:solidFill>
        </p:spPr>
        <p:txBody>
          <a:bodyPr/>
          <a:lstStyle/>
          <a:p>
            <a:pPr>
              <a:lnSpc>
                <a:spcPct val="105000"/>
              </a:lnSpc>
              <a:spcBef>
                <a:spcPct val="50000"/>
              </a:spcBef>
              <a:buClr>
                <a:schemeClr val="hlink"/>
              </a:buClr>
            </a:pPr>
            <a:r>
              <a:rPr lang="en-GB" sz="1800" smtClean="0"/>
              <a:t>Reflect </a:t>
            </a:r>
            <a:r>
              <a:rPr lang="en-GB" sz="1800" smtClean="0">
                <a:solidFill>
                  <a:schemeClr val="tx2"/>
                </a:solidFill>
              </a:rPr>
              <a:t>sub-regional heterogeneity</a:t>
            </a:r>
            <a:r>
              <a:rPr lang="en-GB" sz="1800" smtClean="0"/>
              <a:t> in terms of ICT market development and status of harmonization initiatives in four AU geographical regions</a:t>
            </a:r>
          </a:p>
        </p:txBody>
      </p:sp>
      <p:sp>
        <p:nvSpPr>
          <p:cNvPr id="13316" name="Text Box 21"/>
          <p:cNvSpPr txBox="1">
            <a:spLocks noChangeArrowheads="1"/>
          </p:cNvSpPr>
          <p:nvPr/>
        </p:nvSpPr>
        <p:spPr bwMode="auto">
          <a:xfrm>
            <a:off x="104775" y="1844675"/>
            <a:ext cx="479425" cy="1584325"/>
          </a:xfrm>
          <a:prstGeom prst="rect">
            <a:avLst/>
          </a:prstGeom>
          <a:solidFill>
            <a:srgbClr val="33CC33"/>
          </a:solidFill>
          <a:ln w="9525" algn="ctr">
            <a:noFill/>
            <a:miter lim="800000"/>
            <a:headEnd/>
            <a:tailEnd/>
          </a:ln>
        </p:spPr>
        <p:txBody>
          <a:bodyPr vert="eaVert">
            <a:spAutoFit/>
          </a:bodyPr>
          <a:lstStyle/>
          <a:p>
            <a:pPr eaLnBrk="0" hangingPunct="0">
              <a:lnSpc>
                <a:spcPct val="80000"/>
              </a:lnSpc>
              <a:spcBef>
                <a:spcPct val="50000"/>
              </a:spcBef>
              <a:buClr>
                <a:schemeClr val="hlink"/>
              </a:buClr>
              <a:buSzPct val="110000"/>
              <a:buFont typeface="Wingdings" pitchFamily="2" charset="2"/>
              <a:buNone/>
              <a:tabLst>
                <a:tab pos="363538" algn="l"/>
                <a:tab pos="2600325" algn="l"/>
              </a:tabLst>
            </a:pPr>
            <a:r>
              <a:rPr lang="en-US" sz="2400">
                <a:solidFill>
                  <a:schemeClr val="accent1"/>
                </a:solidFill>
              </a:rPr>
              <a:t>Global</a:t>
            </a:r>
            <a:endParaRPr lang="en-GB" sz="2400">
              <a:solidFill>
                <a:schemeClr val="accent1"/>
              </a:solidFill>
            </a:endParaRPr>
          </a:p>
        </p:txBody>
      </p:sp>
      <p:sp>
        <p:nvSpPr>
          <p:cNvPr id="13317" name="Text Box 22"/>
          <p:cNvSpPr txBox="1">
            <a:spLocks noChangeArrowheads="1"/>
          </p:cNvSpPr>
          <p:nvPr/>
        </p:nvSpPr>
        <p:spPr bwMode="auto">
          <a:xfrm>
            <a:off x="177800" y="3573463"/>
            <a:ext cx="406400" cy="1223962"/>
          </a:xfrm>
          <a:prstGeom prst="rect">
            <a:avLst/>
          </a:prstGeom>
          <a:solidFill>
            <a:srgbClr val="FF9900"/>
          </a:solidFill>
          <a:ln w="9525" algn="ctr">
            <a:noFill/>
            <a:miter lim="800000"/>
            <a:headEnd/>
            <a:tailEnd/>
          </a:ln>
        </p:spPr>
        <p:txBody>
          <a:bodyPr vert="eaVert">
            <a:spAutoFit/>
          </a:bodyPr>
          <a:lstStyle/>
          <a:p>
            <a:pPr eaLnBrk="0" hangingPunct="0">
              <a:lnSpc>
                <a:spcPct val="80000"/>
              </a:lnSpc>
              <a:spcBef>
                <a:spcPct val="50000"/>
              </a:spcBef>
              <a:buClr>
                <a:schemeClr val="hlink"/>
              </a:buClr>
              <a:buSzPct val="110000"/>
              <a:buFont typeface="Wingdings" pitchFamily="2" charset="2"/>
              <a:buNone/>
              <a:tabLst>
                <a:tab pos="363538" algn="l"/>
                <a:tab pos="2600325" algn="l"/>
              </a:tabLst>
            </a:pPr>
            <a:r>
              <a:rPr lang="en-US" sz="1800">
                <a:solidFill>
                  <a:schemeClr val="accent1"/>
                </a:solidFill>
              </a:rPr>
              <a:t>Regional</a:t>
            </a:r>
            <a:endParaRPr lang="en-GB" sz="1800">
              <a:solidFill>
                <a:schemeClr val="accent1"/>
              </a:solidFill>
            </a:endParaRPr>
          </a:p>
        </p:txBody>
      </p:sp>
      <p:sp>
        <p:nvSpPr>
          <p:cNvPr id="13318" name="Text Box 23"/>
          <p:cNvSpPr txBox="1">
            <a:spLocks noChangeArrowheads="1"/>
          </p:cNvSpPr>
          <p:nvPr/>
        </p:nvSpPr>
        <p:spPr bwMode="auto">
          <a:xfrm>
            <a:off x="177800" y="5043488"/>
            <a:ext cx="406400" cy="1193800"/>
          </a:xfrm>
          <a:prstGeom prst="rect">
            <a:avLst/>
          </a:prstGeom>
          <a:solidFill>
            <a:srgbClr val="C0C0C0"/>
          </a:solidFill>
          <a:ln w="9525" algn="ctr">
            <a:noFill/>
            <a:miter lim="800000"/>
            <a:headEnd/>
            <a:tailEnd/>
          </a:ln>
        </p:spPr>
        <p:txBody>
          <a:bodyPr vert="eaVert">
            <a:spAutoFit/>
          </a:bodyPr>
          <a:lstStyle/>
          <a:p>
            <a:pPr eaLnBrk="0" hangingPunct="0">
              <a:lnSpc>
                <a:spcPct val="80000"/>
              </a:lnSpc>
              <a:spcBef>
                <a:spcPct val="50000"/>
              </a:spcBef>
              <a:buClr>
                <a:schemeClr val="hlink"/>
              </a:buClr>
              <a:buSzPct val="110000"/>
              <a:buFont typeface="Wingdings" pitchFamily="2" charset="2"/>
              <a:buNone/>
              <a:tabLst>
                <a:tab pos="363538" algn="l"/>
                <a:tab pos="2600325" algn="l"/>
              </a:tabLst>
            </a:pPr>
            <a:r>
              <a:rPr lang="en-US" sz="1800">
                <a:solidFill>
                  <a:schemeClr val="accent1"/>
                </a:solidFill>
              </a:rPr>
              <a:t>National</a:t>
            </a:r>
            <a:endParaRPr lang="en-GB" sz="1800">
              <a:solidFill>
                <a:schemeClr val="accent1"/>
              </a:solidFill>
            </a:endParaRPr>
          </a:p>
        </p:txBody>
      </p:sp>
      <p:sp>
        <p:nvSpPr>
          <p:cNvPr id="13319" name="Text Box 24"/>
          <p:cNvSpPr txBox="1">
            <a:spLocks noChangeArrowheads="1"/>
          </p:cNvSpPr>
          <p:nvPr/>
        </p:nvSpPr>
        <p:spPr bwMode="auto">
          <a:xfrm>
            <a:off x="684213" y="1844675"/>
            <a:ext cx="8280400" cy="1482725"/>
          </a:xfrm>
          <a:prstGeom prst="rect">
            <a:avLst/>
          </a:prstGeom>
          <a:solidFill>
            <a:srgbClr val="99FF66"/>
          </a:solidFill>
          <a:ln w="9525" algn="ctr">
            <a:noFill/>
            <a:miter lim="800000"/>
            <a:headEnd/>
            <a:tailEnd/>
          </a:ln>
        </p:spPr>
        <p:txBody>
          <a:bodyPr tIns="82800" bIns="82800">
            <a:spAutoFit/>
          </a:bodyPr>
          <a:lstStyle/>
          <a:p>
            <a:pPr eaLnBrk="0" hangingPunct="0">
              <a:lnSpc>
                <a:spcPct val="80000"/>
              </a:lnSpc>
              <a:spcBef>
                <a:spcPct val="50000"/>
              </a:spcBef>
              <a:buClr>
                <a:schemeClr val="hlink"/>
              </a:buClr>
              <a:buSzPct val="110000"/>
              <a:buFont typeface="Wingdings" pitchFamily="2" charset="2"/>
              <a:buChar char="§"/>
              <a:tabLst>
                <a:tab pos="363538" algn="l"/>
                <a:tab pos="2600325" algn="l"/>
              </a:tabLst>
            </a:pPr>
            <a:r>
              <a:rPr lang="en-US" sz="1500"/>
              <a:t> </a:t>
            </a:r>
            <a:r>
              <a:rPr lang="en-US" sz="1500">
                <a:solidFill>
                  <a:srgbClr val="525152"/>
                </a:solidFill>
              </a:rPr>
              <a:t>Comparison of regional </a:t>
            </a:r>
            <a:r>
              <a:rPr lang="en-US">
                <a:solidFill>
                  <a:srgbClr val="525152"/>
                </a:solidFill>
              </a:rPr>
              <a:t>harmonization </a:t>
            </a:r>
            <a:r>
              <a:rPr lang="en-US" sz="1500">
                <a:solidFill>
                  <a:srgbClr val="525152"/>
                </a:solidFill>
              </a:rPr>
              <a:t>initiatives</a:t>
            </a:r>
          </a:p>
          <a:p>
            <a:pPr eaLnBrk="0" hangingPunct="0">
              <a:lnSpc>
                <a:spcPct val="80000"/>
              </a:lnSpc>
              <a:spcBef>
                <a:spcPct val="50000"/>
              </a:spcBef>
              <a:buClr>
                <a:schemeClr val="hlink"/>
              </a:buClr>
              <a:buSzPct val="110000"/>
              <a:buFont typeface="Wingdings" pitchFamily="2" charset="2"/>
              <a:buChar char="§"/>
              <a:tabLst>
                <a:tab pos="363538" algn="l"/>
                <a:tab pos="2600325" algn="l"/>
              </a:tabLst>
            </a:pPr>
            <a:r>
              <a:rPr lang="en-US" sz="1500">
                <a:solidFill>
                  <a:srgbClr val="525152"/>
                </a:solidFill>
              </a:rPr>
              <a:t> </a:t>
            </a:r>
            <a:r>
              <a:rPr lang="en-GB" sz="1500">
                <a:solidFill>
                  <a:srgbClr val="525152"/>
                </a:solidFill>
              </a:rPr>
              <a:t>Monitoring and evaluation / Regulatory benchmarking</a:t>
            </a:r>
            <a:endParaRPr lang="en-US" sz="1500">
              <a:solidFill>
                <a:srgbClr val="525152"/>
              </a:solidFill>
            </a:endParaRPr>
          </a:p>
          <a:p>
            <a:pPr eaLnBrk="0" hangingPunct="0">
              <a:lnSpc>
                <a:spcPct val="80000"/>
              </a:lnSpc>
              <a:spcBef>
                <a:spcPct val="50000"/>
              </a:spcBef>
              <a:buClr>
                <a:schemeClr val="hlink"/>
              </a:buClr>
              <a:buSzPct val="110000"/>
              <a:buFont typeface="Wingdings" pitchFamily="2" charset="2"/>
              <a:buChar char="§"/>
              <a:tabLst>
                <a:tab pos="363538" algn="l"/>
                <a:tab pos="2600325" algn="l"/>
              </a:tabLst>
            </a:pPr>
            <a:r>
              <a:rPr lang="en-US" sz="1500">
                <a:solidFill>
                  <a:srgbClr val="FF0000"/>
                </a:solidFill>
              </a:rPr>
              <a:t> Cross-border frequency coordination: harmonized calculation method for 	Africa (HCM4A)</a:t>
            </a:r>
          </a:p>
          <a:p>
            <a:pPr eaLnBrk="0" hangingPunct="0">
              <a:lnSpc>
                <a:spcPct val="80000"/>
              </a:lnSpc>
              <a:spcBef>
                <a:spcPct val="50000"/>
              </a:spcBef>
              <a:buClr>
                <a:schemeClr val="hlink"/>
              </a:buClr>
              <a:buSzPct val="110000"/>
              <a:buFont typeface="Wingdings" pitchFamily="2" charset="2"/>
              <a:buChar char="§"/>
              <a:tabLst>
                <a:tab pos="363538" algn="l"/>
                <a:tab pos="2600325" algn="l"/>
              </a:tabLst>
            </a:pPr>
            <a:r>
              <a:rPr lang="en-GB" sz="1500"/>
              <a:t> </a:t>
            </a:r>
            <a:r>
              <a:rPr lang="en-GB" sz="1500">
                <a:solidFill>
                  <a:srgbClr val="525152"/>
                </a:solidFill>
              </a:rPr>
              <a:t>Input to African Union’s Open Access guidelines</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body" idx="4294967295"/>
          </p:nvPr>
        </p:nvSpPr>
        <p:spPr>
          <a:xfrm>
            <a:off x="250825" y="1196975"/>
            <a:ext cx="7740650" cy="4464050"/>
          </a:xfrm>
        </p:spPr>
        <p:txBody>
          <a:bodyPr/>
          <a:lstStyle/>
          <a:p>
            <a:pPr lvl="1" algn="just">
              <a:spcAft>
                <a:spcPts val="600"/>
              </a:spcAft>
              <a:buClr>
                <a:srgbClr val="2D2DB9"/>
              </a:buClr>
              <a:buFont typeface="Wingdings" pitchFamily="2" charset="2"/>
              <a:buChar char="§"/>
            </a:pPr>
            <a:r>
              <a:rPr lang="en-US" sz="2000" smtClean="0">
                <a:solidFill>
                  <a:srgbClr val="040404"/>
                </a:solidFill>
                <a:cs typeface="Times New Roman" pitchFamily="18" charset="0"/>
              </a:rPr>
              <a:t>The harmonization set a </a:t>
            </a:r>
            <a:r>
              <a:rPr lang="en-US" sz="2000" b="1" smtClean="0">
                <a:solidFill>
                  <a:srgbClr val="040404"/>
                </a:solidFill>
                <a:cs typeface="Times New Roman" pitchFamily="18" charset="0"/>
              </a:rPr>
              <a:t>standard </a:t>
            </a:r>
            <a:r>
              <a:rPr lang="en-US" sz="2000" smtClean="0">
                <a:solidFill>
                  <a:srgbClr val="040404"/>
                </a:solidFill>
                <a:cs typeface="Times New Roman" pitchFamily="18" charset="0"/>
              </a:rPr>
              <a:t>that all the countries involved accept on a mutually beneficial approach by consensus;</a:t>
            </a:r>
          </a:p>
          <a:p>
            <a:pPr lvl="1" algn="just">
              <a:spcAft>
                <a:spcPts val="600"/>
              </a:spcAft>
              <a:buClr>
                <a:srgbClr val="2D2DB9"/>
              </a:buClr>
              <a:buFont typeface="Wingdings" pitchFamily="2" charset="2"/>
              <a:buChar char="§"/>
            </a:pPr>
            <a:r>
              <a:rPr lang="en-GB" sz="2000" b="1" smtClean="0">
                <a:solidFill>
                  <a:srgbClr val="040404"/>
                </a:solidFill>
                <a:cs typeface="Times New Roman" pitchFamily="18" charset="0"/>
              </a:rPr>
              <a:t>Prevent </a:t>
            </a:r>
            <a:r>
              <a:rPr lang="en-GB" sz="2000" smtClean="0">
                <a:solidFill>
                  <a:srgbClr val="040404"/>
                </a:solidFill>
                <a:cs typeface="Times New Roman" pitchFamily="18" charset="0"/>
              </a:rPr>
              <a:t>and easily </a:t>
            </a:r>
            <a:r>
              <a:rPr lang="en-GB" sz="2000" b="1" smtClean="0">
                <a:solidFill>
                  <a:srgbClr val="040404"/>
                </a:solidFill>
                <a:cs typeface="Times New Roman" pitchFamily="18" charset="0"/>
              </a:rPr>
              <a:t>solve </a:t>
            </a:r>
            <a:r>
              <a:rPr lang="en-GB" sz="2000" smtClean="0">
                <a:solidFill>
                  <a:srgbClr val="040404"/>
                </a:solidFill>
                <a:cs typeface="Times New Roman" pitchFamily="18" charset="0"/>
              </a:rPr>
              <a:t>radio </a:t>
            </a:r>
            <a:r>
              <a:rPr lang="en-GB" sz="2000" b="1" smtClean="0">
                <a:solidFill>
                  <a:srgbClr val="040404"/>
                </a:solidFill>
                <a:cs typeface="Times New Roman" pitchFamily="18" charset="0"/>
              </a:rPr>
              <a:t>interference </a:t>
            </a:r>
            <a:r>
              <a:rPr lang="en-GB" sz="2000" smtClean="0">
                <a:solidFill>
                  <a:srgbClr val="040404"/>
                </a:solidFill>
                <a:cs typeface="Times New Roman" pitchFamily="18" charset="0"/>
              </a:rPr>
              <a:t>across borders;</a:t>
            </a:r>
          </a:p>
          <a:p>
            <a:pPr lvl="1" algn="just">
              <a:spcAft>
                <a:spcPts val="600"/>
              </a:spcAft>
              <a:buClr>
                <a:srgbClr val="2D2DB9"/>
              </a:buClr>
              <a:buFont typeface="Wingdings" pitchFamily="2" charset="2"/>
              <a:buChar char="§"/>
            </a:pPr>
            <a:r>
              <a:rPr lang="en-GB" sz="2000" smtClean="0">
                <a:solidFill>
                  <a:srgbClr val="040404"/>
                </a:solidFill>
                <a:cs typeface="Times New Roman" pitchFamily="18" charset="0"/>
              </a:rPr>
              <a:t>Provide a solid basis for </a:t>
            </a:r>
            <a:r>
              <a:rPr lang="en-GB" sz="2000" b="1" smtClean="0">
                <a:solidFill>
                  <a:srgbClr val="040404"/>
                </a:solidFill>
                <a:cs typeface="Times New Roman" pitchFamily="18" charset="0"/>
              </a:rPr>
              <a:t>bilateral and multilateral agreements</a:t>
            </a:r>
            <a:r>
              <a:rPr lang="en-GB" sz="2000" smtClean="0">
                <a:solidFill>
                  <a:srgbClr val="040404"/>
                </a:solidFill>
                <a:cs typeface="Times New Roman" pitchFamily="18" charset="0"/>
              </a:rPr>
              <a:t>;</a:t>
            </a:r>
          </a:p>
          <a:p>
            <a:pPr lvl="1" algn="just">
              <a:spcAft>
                <a:spcPts val="600"/>
              </a:spcAft>
              <a:buClr>
                <a:srgbClr val="2D2DB9"/>
              </a:buClr>
              <a:buFont typeface="Wingdings" pitchFamily="2" charset="2"/>
              <a:buChar char="§"/>
            </a:pPr>
            <a:r>
              <a:rPr lang="en-GB" sz="2000" smtClean="0">
                <a:solidFill>
                  <a:srgbClr val="040404"/>
                </a:solidFill>
                <a:cs typeface="Times New Roman" pitchFamily="18" charset="0"/>
              </a:rPr>
              <a:t>Enable creation of </a:t>
            </a:r>
            <a:r>
              <a:rPr lang="en-GB" sz="2000" b="1" smtClean="0">
                <a:solidFill>
                  <a:srgbClr val="040404"/>
                </a:solidFill>
                <a:cs typeface="Times New Roman" pitchFamily="18" charset="0"/>
              </a:rPr>
              <a:t>bilateral preferential frequency </a:t>
            </a:r>
            <a:r>
              <a:rPr lang="en-GB" sz="2000" smtClean="0">
                <a:solidFill>
                  <a:srgbClr val="040404"/>
                </a:solidFill>
                <a:cs typeface="Times New Roman" pitchFamily="18" charset="0"/>
              </a:rPr>
              <a:t>agreements at border zones (who can operate what and with which interference ranges);</a:t>
            </a:r>
          </a:p>
          <a:p>
            <a:pPr lvl="1" algn="just">
              <a:spcAft>
                <a:spcPts val="600"/>
              </a:spcAft>
              <a:buClr>
                <a:srgbClr val="2D2DB9"/>
              </a:buClr>
              <a:buFont typeface="Wingdings" pitchFamily="2" charset="2"/>
              <a:buChar char="§"/>
            </a:pPr>
            <a:r>
              <a:rPr lang="en-GB" sz="2000" smtClean="0">
                <a:solidFill>
                  <a:srgbClr val="040404"/>
                </a:solidFill>
                <a:cs typeface="Times New Roman" pitchFamily="18" charset="0"/>
              </a:rPr>
              <a:t>Oblige each country to </a:t>
            </a:r>
            <a:r>
              <a:rPr lang="en-GB" sz="2000" b="1" smtClean="0">
                <a:solidFill>
                  <a:srgbClr val="040404"/>
                </a:solidFill>
                <a:cs typeface="Times New Roman" pitchFamily="18" charset="0"/>
              </a:rPr>
              <a:t>take account of other stations before putting own into operation</a:t>
            </a:r>
            <a:r>
              <a:rPr lang="en-GB" sz="2000" smtClean="0">
                <a:solidFill>
                  <a:srgbClr val="040404"/>
                </a:solidFill>
                <a:cs typeface="Times New Roman" pitchFamily="18" charset="0"/>
              </a:rPr>
              <a:t>.</a:t>
            </a:r>
            <a:endParaRPr lang="en-US" sz="2000" smtClean="0">
              <a:solidFill>
                <a:srgbClr val="040404"/>
              </a:solidFill>
              <a:cs typeface="Times New Roman" pitchFamily="18" charset="0"/>
            </a:endParaRPr>
          </a:p>
        </p:txBody>
      </p:sp>
      <p:sp>
        <p:nvSpPr>
          <p:cNvPr id="15362" name="Rectangle 2"/>
          <p:cNvSpPr>
            <a:spLocks noChangeArrowheads="1"/>
          </p:cNvSpPr>
          <p:nvPr/>
        </p:nvSpPr>
        <p:spPr bwMode="auto">
          <a:xfrm>
            <a:off x="-36513" y="188913"/>
            <a:ext cx="9180513" cy="781050"/>
          </a:xfrm>
          <a:prstGeom prst="rect">
            <a:avLst/>
          </a:prstGeom>
          <a:noFill/>
          <a:ln w="9525">
            <a:noFill/>
            <a:miter lim="800000"/>
            <a:headEnd/>
            <a:tailEnd/>
          </a:ln>
        </p:spPr>
        <p:txBody>
          <a:bodyPr anchor="ctr">
            <a:spAutoFit/>
          </a:bodyPr>
          <a:lstStyle/>
          <a:p>
            <a:pPr algn="ctr" eaLnBrk="0" hangingPunct="0">
              <a:lnSpc>
                <a:spcPct val="80000"/>
              </a:lnSpc>
              <a:spcBef>
                <a:spcPct val="20000"/>
              </a:spcBef>
              <a:buClr>
                <a:srgbClr val="0E438A"/>
              </a:buClr>
              <a:buSzPct val="110000"/>
              <a:buFont typeface="Wingdings" pitchFamily="2" charset="2"/>
              <a:buNone/>
            </a:pPr>
            <a:r>
              <a:rPr lang="en-US" sz="2800">
                <a:solidFill>
                  <a:srgbClr val="1B5BA2"/>
                </a:solidFill>
              </a:rPr>
              <a:t>Cross border frequency coordination with a harmonized calculation method for Africa</a:t>
            </a:r>
            <a:endParaRPr lang="en-GB" sz="2800">
              <a:solidFill>
                <a:srgbClr val="1B5BA2"/>
              </a:solidFill>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body" idx="4294967295"/>
          </p:nvPr>
        </p:nvSpPr>
        <p:spPr>
          <a:xfrm>
            <a:off x="468313" y="1125538"/>
            <a:ext cx="8207375" cy="4678362"/>
          </a:xfrm>
        </p:spPr>
        <p:txBody>
          <a:bodyPr/>
          <a:lstStyle/>
          <a:p>
            <a:pPr lvl="1" algn="just">
              <a:lnSpc>
                <a:spcPct val="90000"/>
              </a:lnSpc>
              <a:spcAft>
                <a:spcPts val="1200"/>
              </a:spcAft>
              <a:buClr>
                <a:srgbClr val="2D2DB9"/>
              </a:buClr>
              <a:buFont typeface="Wingdings" pitchFamily="2" charset="2"/>
              <a:buChar char="§"/>
            </a:pPr>
            <a:r>
              <a:rPr lang="en-GB" sz="2000" b="1" smtClean="0">
                <a:solidFill>
                  <a:srgbClr val="040404"/>
                </a:solidFill>
                <a:cs typeface="Times New Roman" pitchFamily="18" charset="0"/>
              </a:rPr>
              <a:t>Based on HCM Agreement used in Europe</a:t>
            </a:r>
          </a:p>
          <a:p>
            <a:pPr lvl="1" algn="just">
              <a:lnSpc>
                <a:spcPct val="90000"/>
              </a:lnSpc>
              <a:spcAft>
                <a:spcPts val="1200"/>
              </a:spcAft>
              <a:buClr>
                <a:srgbClr val="2D2DB9"/>
              </a:buClr>
              <a:buFont typeface="Wingdings" pitchFamily="2" charset="2"/>
              <a:buChar char="§"/>
            </a:pPr>
            <a:r>
              <a:rPr lang="en-GB" sz="2000" b="1" smtClean="0">
                <a:solidFill>
                  <a:srgbClr val="040404"/>
                </a:solidFill>
                <a:cs typeface="Times New Roman" pitchFamily="18" charset="0"/>
              </a:rPr>
              <a:t>Optimize </a:t>
            </a:r>
            <a:r>
              <a:rPr lang="en-GB" sz="2000" smtClean="0">
                <a:solidFill>
                  <a:srgbClr val="040404"/>
                </a:solidFill>
                <a:cs typeface="Times New Roman" pitchFamily="18" charset="0"/>
              </a:rPr>
              <a:t>spectrum usage;</a:t>
            </a:r>
          </a:p>
          <a:p>
            <a:pPr lvl="1" algn="just">
              <a:lnSpc>
                <a:spcPct val="90000"/>
              </a:lnSpc>
              <a:spcAft>
                <a:spcPts val="1200"/>
              </a:spcAft>
              <a:buClr>
                <a:srgbClr val="2D2DB9"/>
              </a:buClr>
              <a:buFont typeface="Wingdings" pitchFamily="2" charset="2"/>
              <a:buChar char="§"/>
            </a:pPr>
            <a:r>
              <a:rPr lang="en-US" sz="2000" b="1" smtClean="0">
                <a:solidFill>
                  <a:srgbClr val="040404"/>
                </a:solidFill>
                <a:cs typeface="Times New Roman" pitchFamily="18" charset="0"/>
              </a:rPr>
              <a:t>Prevent</a:t>
            </a:r>
            <a:r>
              <a:rPr lang="en-US" sz="2000" smtClean="0">
                <a:solidFill>
                  <a:srgbClr val="040404"/>
                </a:solidFill>
                <a:cs typeface="Times New Roman" pitchFamily="18" charset="0"/>
              </a:rPr>
              <a:t> harmful interferences;</a:t>
            </a:r>
          </a:p>
          <a:p>
            <a:pPr lvl="1" algn="just">
              <a:lnSpc>
                <a:spcPct val="90000"/>
              </a:lnSpc>
              <a:spcAft>
                <a:spcPts val="1200"/>
              </a:spcAft>
              <a:buClr>
                <a:srgbClr val="2D2DB9"/>
              </a:buClr>
              <a:buFont typeface="Wingdings" pitchFamily="2" charset="2"/>
              <a:buChar char="§"/>
            </a:pPr>
            <a:r>
              <a:rPr lang="en-US" sz="2000" smtClean="0">
                <a:solidFill>
                  <a:srgbClr val="040404"/>
                </a:solidFill>
                <a:cs typeface="Times New Roman" pitchFamily="18" charset="0"/>
              </a:rPr>
              <a:t>Confer an adequate </a:t>
            </a:r>
            <a:r>
              <a:rPr lang="en-US" sz="2000" b="1" smtClean="0">
                <a:solidFill>
                  <a:srgbClr val="040404"/>
                </a:solidFill>
                <a:cs typeface="Times New Roman" pitchFamily="18" charset="0"/>
              </a:rPr>
              <a:t>protection for stations</a:t>
            </a:r>
            <a:r>
              <a:rPr lang="en-US" sz="2000" smtClean="0">
                <a:solidFill>
                  <a:srgbClr val="040404"/>
                </a:solidFill>
                <a:cs typeface="Times New Roman" pitchFamily="18" charset="0"/>
              </a:rPr>
              <a:t>;</a:t>
            </a:r>
          </a:p>
          <a:p>
            <a:pPr lvl="1" algn="just">
              <a:lnSpc>
                <a:spcPct val="90000"/>
              </a:lnSpc>
              <a:spcAft>
                <a:spcPts val="1200"/>
              </a:spcAft>
              <a:buClr>
                <a:srgbClr val="2D2DB9"/>
              </a:buClr>
              <a:buFont typeface="Wingdings" pitchFamily="2" charset="2"/>
              <a:buChar char="§"/>
            </a:pPr>
            <a:r>
              <a:rPr lang="en-US" sz="2000" smtClean="0">
                <a:solidFill>
                  <a:srgbClr val="040404"/>
                </a:solidFill>
                <a:cs typeface="Times New Roman" pitchFamily="18" charset="0"/>
              </a:rPr>
              <a:t>Define </a:t>
            </a:r>
            <a:r>
              <a:rPr lang="en-US" sz="2000" b="1" smtClean="0">
                <a:solidFill>
                  <a:srgbClr val="040404"/>
                </a:solidFill>
                <a:cs typeface="Times New Roman" pitchFamily="18" charset="0"/>
              </a:rPr>
              <a:t>technical </a:t>
            </a:r>
            <a:r>
              <a:rPr lang="en-US" sz="2000" smtClean="0">
                <a:solidFill>
                  <a:srgbClr val="040404"/>
                </a:solidFill>
                <a:cs typeface="Times New Roman" pitchFamily="18" charset="0"/>
              </a:rPr>
              <a:t>provisions and </a:t>
            </a:r>
            <a:r>
              <a:rPr lang="en-US" sz="2000" b="1" smtClean="0">
                <a:solidFill>
                  <a:srgbClr val="040404"/>
                </a:solidFill>
                <a:cs typeface="Times New Roman" pitchFamily="18" charset="0"/>
              </a:rPr>
              <a:t>administrative </a:t>
            </a:r>
            <a:r>
              <a:rPr lang="en-US" sz="2000" smtClean="0">
                <a:solidFill>
                  <a:srgbClr val="040404"/>
                </a:solidFill>
                <a:cs typeface="Times New Roman" pitchFamily="18" charset="0"/>
              </a:rPr>
              <a:t>procedures</a:t>
            </a:r>
            <a:r>
              <a:rPr lang="fr-FR" sz="2000" smtClean="0">
                <a:solidFill>
                  <a:srgbClr val="040404"/>
                </a:solidFill>
                <a:cs typeface="Times New Roman" pitchFamily="18" charset="0"/>
              </a:rPr>
              <a:t>;</a:t>
            </a:r>
            <a:endParaRPr lang="en-GB" sz="2000" smtClean="0">
              <a:solidFill>
                <a:srgbClr val="040404"/>
              </a:solidFill>
              <a:cs typeface="Times New Roman" pitchFamily="18" charset="0"/>
            </a:endParaRPr>
          </a:p>
          <a:p>
            <a:pPr lvl="1">
              <a:lnSpc>
                <a:spcPct val="90000"/>
              </a:lnSpc>
              <a:spcAft>
                <a:spcPts val="1200"/>
              </a:spcAft>
              <a:buClr>
                <a:srgbClr val="2D2DB9"/>
              </a:buClr>
              <a:buFont typeface="Wingdings" pitchFamily="2" charset="2"/>
              <a:buChar char="§"/>
            </a:pPr>
            <a:r>
              <a:rPr lang="en-GB" sz="2000" b="1" smtClean="0">
                <a:solidFill>
                  <a:srgbClr val="040404"/>
                </a:solidFill>
                <a:cs typeface="Times New Roman" pitchFamily="18" charset="0"/>
              </a:rPr>
              <a:t>Quick assignment </a:t>
            </a:r>
            <a:r>
              <a:rPr lang="en-GB" sz="2000" smtClean="0">
                <a:solidFill>
                  <a:srgbClr val="040404"/>
                </a:solidFill>
                <a:cs typeface="Times New Roman" pitchFamily="18" charset="0"/>
              </a:rPr>
              <a:t>of preferential frequencies;</a:t>
            </a:r>
          </a:p>
          <a:p>
            <a:pPr lvl="1">
              <a:lnSpc>
                <a:spcPct val="90000"/>
              </a:lnSpc>
              <a:spcAft>
                <a:spcPts val="1200"/>
              </a:spcAft>
              <a:buClr>
                <a:srgbClr val="2D2DB9"/>
              </a:buClr>
              <a:buFont typeface="Wingdings" pitchFamily="2" charset="2"/>
              <a:buChar char="§"/>
            </a:pPr>
            <a:r>
              <a:rPr lang="en-GB" sz="2000" b="1" smtClean="0">
                <a:solidFill>
                  <a:srgbClr val="040404"/>
                </a:solidFill>
                <a:cs typeface="Times New Roman" pitchFamily="18" charset="0"/>
              </a:rPr>
              <a:t>Transparent decisions</a:t>
            </a:r>
            <a:r>
              <a:rPr lang="en-GB" sz="2000" smtClean="0">
                <a:solidFill>
                  <a:srgbClr val="040404"/>
                </a:solidFill>
                <a:cs typeface="Times New Roman" pitchFamily="18" charset="0"/>
              </a:rPr>
              <a:t> through agreed assessment procedures;</a:t>
            </a:r>
          </a:p>
          <a:p>
            <a:pPr lvl="1">
              <a:lnSpc>
                <a:spcPct val="90000"/>
              </a:lnSpc>
              <a:spcAft>
                <a:spcPts val="1200"/>
              </a:spcAft>
              <a:buClr>
                <a:srgbClr val="2D2DB9"/>
              </a:buClr>
              <a:buFont typeface="Wingdings" pitchFamily="2" charset="2"/>
              <a:buChar char="§"/>
            </a:pPr>
            <a:r>
              <a:rPr lang="en-GB" sz="2000" smtClean="0">
                <a:solidFill>
                  <a:srgbClr val="040404"/>
                </a:solidFill>
                <a:cs typeface="Times New Roman" pitchFamily="18" charset="0"/>
              </a:rPr>
              <a:t>Quick assessment of interference through </a:t>
            </a:r>
            <a:r>
              <a:rPr lang="en-GB" sz="2000" b="1" smtClean="0">
                <a:solidFill>
                  <a:srgbClr val="040404"/>
                </a:solidFill>
                <a:cs typeface="Times New Roman" pitchFamily="18" charset="0"/>
              </a:rPr>
              <a:t>data exchange</a:t>
            </a:r>
            <a:r>
              <a:rPr lang="en-GB" sz="1800" smtClean="0">
                <a:solidFill>
                  <a:srgbClr val="040404"/>
                </a:solidFill>
                <a:cs typeface="Times New Roman" pitchFamily="18" charset="0"/>
              </a:rPr>
              <a:t>.</a:t>
            </a:r>
          </a:p>
        </p:txBody>
      </p:sp>
      <p:sp>
        <p:nvSpPr>
          <p:cNvPr id="17410" name="Rectangle 2"/>
          <p:cNvSpPr>
            <a:spLocks noChangeArrowheads="1"/>
          </p:cNvSpPr>
          <p:nvPr/>
        </p:nvSpPr>
        <p:spPr bwMode="auto">
          <a:xfrm>
            <a:off x="250825" y="207963"/>
            <a:ext cx="8569325" cy="774700"/>
          </a:xfrm>
          <a:prstGeom prst="rect">
            <a:avLst/>
          </a:prstGeom>
          <a:noFill/>
          <a:ln w="9525">
            <a:noFill/>
            <a:miter lim="800000"/>
            <a:headEnd/>
            <a:tailEnd/>
          </a:ln>
        </p:spPr>
        <p:txBody>
          <a:bodyPr anchor="ctr">
            <a:spAutoFit/>
          </a:bodyPr>
          <a:lstStyle/>
          <a:p>
            <a:pPr algn="ctr" eaLnBrk="0" hangingPunct="0">
              <a:lnSpc>
                <a:spcPct val="80000"/>
              </a:lnSpc>
              <a:spcBef>
                <a:spcPct val="20000"/>
              </a:spcBef>
              <a:buClr>
                <a:srgbClr val="0E438A"/>
              </a:buClr>
              <a:buSzPct val="110000"/>
              <a:buFont typeface="Wingdings" pitchFamily="2" charset="2"/>
              <a:buNone/>
            </a:pPr>
            <a:r>
              <a:rPr lang="en-US" sz="2800">
                <a:solidFill>
                  <a:srgbClr val="1B5BA2"/>
                </a:solidFill>
              </a:rPr>
              <a:t>Advantages of a harmonized calculation method for Africa (HCM4A) </a:t>
            </a:r>
            <a:endParaRPr lang="en-GB" sz="2800">
              <a:solidFill>
                <a:srgbClr val="1B5BA2"/>
              </a:solidFil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body" idx="4294967295"/>
          </p:nvPr>
        </p:nvSpPr>
        <p:spPr>
          <a:xfrm>
            <a:off x="250825" y="908050"/>
            <a:ext cx="8569325" cy="4681538"/>
          </a:xfrm>
        </p:spPr>
        <p:txBody>
          <a:bodyPr/>
          <a:lstStyle/>
          <a:p>
            <a:pPr marL="990600" lvl="1" indent="-533400" algn="just">
              <a:lnSpc>
                <a:spcPct val="90000"/>
              </a:lnSpc>
              <a:spcAft>
                <a:spcPts val="600"/>
              </a:spcAft>
              <a:buFontTx/>
              <a:buAutoNum type="arabicPeriod"/>
            </a:pPr>
            <a:r>
              <a:rPr lang="en-US" sz="2000" b="1" smtClean="0">
                <a:solidFill>
                  <a:srgbClr val="040404"/>
                </a:solidFill>
                <a:cs typeface="Times New Roman" pitchFamily="18" charset="0"/>
              </a:rPr>
              <a:t>Assessment phase</a:t>
            </a:r>
          </a:p>
          <a:p>
            <a:pPr marL="857250" lvl="2" indent="0" algn="just">
              <a:lnSpc>
                <a:spcPct val="90000"/>
              </a:lnSpc>
              <a:spcAft>
                <a:spcPts val="600"/>
              </a:spcAft>
              <a:buFont typeface="Wingdings" pitchFamily="2" charset="2"/>
              <a:buNone/>
            </a:pPr>
            <a:r>
              <a:rPr lang="en-US" sz="2000" smtClean="0">
                <a:solidFill>
                  <a:srgbClr val="040404"/>
                </a:solidFill>
                <a:cs typeface="Times New Roman" pitchFamily="18" charset="0"/>
              </a:rPr>
              <a:t>Review existing bilateral and multilateral cross-border frequency coordination agreements in Sub-Sahara Africa;</a:t>
            </a:r>
          </a:p>
          <a:p>
            <a:pPr marL="990600" lvl="1" indent="-533400" algn="just">
              <a:lnSpc>
                <a:spcPct val="90000"/>
              </a:lnSpc>
              <a:spcAft>
                <a:spcPts val="600"/>
              </a:spcAft>
              <a:buFontTx/>
              <a:buAutoNum type="arabicPeriod"/>
            </a:pPr>
            <a:r>
              <a:rPr lang="en-US" sz="2000" b="1" smtClean="0">
                <a:solidFill>
                  <a:srgbClr val="040404"/>
                </a:solidFill>
                <a:cs typeface="Times New Roman" pitchFamily="18" charset="0"/>
              </a:rPr>
              <a:t>Multilateral agreement proposal</a:t>
            </a:r>
          </a:p>
          <a:p>
            <a:pPr marL="857250" lvl="2" indent="0" algn="just">
              <a:lnSpc>
                <a:spcPct val="90000"/>
              </a:lnSpc>
              <a:spcAft>
                <a:spcPts val="600"/>
              </a:spcAft>
              <a:buFont typeface="Wingdings" pitchFamily="2" charset="2"/>
              <a:buNone/>
            </a:pPr>
            <a:r>
              <a:rPr lang="en-US" sz="2000" smtClean="0">
                <a:solidFill>
                  <a:srgbClr val="040404"/>
                </a:solidFill>
                <a:cs typeface="Times New Roman" pitchFamily="18" charset="0"/>
              </a:rPr>
              <a:t>Technical working group review the results of the assessment and propose a multilateral agreement</a:t>
            </a:r>
          </a:p>
          <a:p>
            <a:pPr marL="990600" lvl="1" indent="-533400" algn="just">
              <a:lnSpc>
                <a:spcPct val="90000"/>
              </a:lnSpc>
              <a:spcAft>
                <a:spcPts val="600"/>
              </a:spcAft>
              <a:buFontTx/>
              <a:buAutoNum type="arabicPeriod"/>
            </a:pPr>
            <a:r>
              <a:rPr lang="en-US" sz="2000" b="1" smtClean="0">
                <a:solidFill>
                  <a:srgbClr val="040404"/>
                </a:solidFill>
                <a:cs typeface="Times New Roman" pitchFamily="18" charset="0"/>
              </a:rPr>
              <a:t>Validation workshop</a:t>
            </a:r>
          </a:p>
          <a:p>
            <a:pPr marL="857250" lvl="2" indent="0" algn="just">
              <a:lnSpc>
                <a:spcPct val="90000"/>
              </a:lnSpc>
              <a:spcAft>
                <a:spcPts val="600"/>
              </a:spcAft>
              <a:buFont typeface="Wingdings" pitchFamily="2" charset="2"/>
              <a:buNone/>
            </a:pPr>
            <a:r>
              <a:rPr lang="en-US" sz="2000" smtClean="0">
                <a:solidFill>
                  <a:srgbClr val="040404"/>
                </a:solidFill>
                <a:cs typeface="Times New Roman" pitchFamily="18" charset="0"/>
              </a:rPr>
              <a:t>Adopt the draft agreement in line with the conclusion of the assessment</a:t>
            </a:r>
          </a:p>
          <a:p>
            <a:pPr marL="990600" lvl="1" indent="-533400" algn="just">
              <a:lnSpc>
                <a:spcPct val="90000"/>
              </a:lnSpc>
              <a:spcAft>
                <a:spcPts val="600"/>
              </a:spcAft>
              <a:buFontTx/>
              <a:buAutoNum type="arabicPeriod"/>
            </a:pPr>
            <a:r>
              <a:rPr lang="en-US" sz="2000" b="1" smtClean="0">
                <a:solidFill>
                  <a:srgbClr val="040404"/>
                </a:solidFill>
                <a:cs typeface="Times New Roman" pitchFamily="18" charset="0"/>
              </a:rPr>
              <a:t>Development of HCM4A software</a:t>
            </a:r>
          </a:p>
          <a:p>
            <a:pPr marL="857250" lvl="2" indent="0" algn="just">
              <a:lnSpc>
                <a:spcPct val="90000"/>
              </a:lnSpc>
              <a:spcAft>
                <a:spcPts val="600"/>
              </a:spcAft>
              <a:buFont typeface="Wingdings" pitchFamily="2" charset="2"/>
              <a:buNone/>
            </a:pPr>
            <a:r>
              <a:rPr lang="en-US" sz="2000" smtClean="0">
                <a:solidFill>
                  <a:srgbClr val="040404"/>
                </a:solidFill>
                <a:cs typeface="Times New Roman" pitchFamily="18" charset="0"/>
              </a:rPr>
              <a:t>Develop a release software based on HCM4A agreement (if adopted) and propose training workshops on the software</a:t>
            </a:r>
          </a:p>
        </p:txBody>
      </p:sp>
      <p:sp>
        <p:nvSpPr>
          <p:cNvPr id="19458" name="Rectangle 2"/>
          <p:cNvSpPr>
            <a:spLocks noChangeArrowheads="1"/>
          </p:cNvSpPr>
          <p:nvPr/>
        </p:nvSpPr>
        <p:spPr bwMode="auto">
          <a:xfrm>
            <a:off x="250825" y="115888"/>
            <a:ext cx="8569325" cy="438150"/>
          </a:xfrm>
          <a:prstGeom prst="rect">
            <a:avLst/>
          </a:prstGeom>
          <a:noFill/>
          <a:ln w="9525">
            <a:noFill/>
            <a:miter lim="800000"/>
            <a:headEnd/>
            <a:tailEnd/>
          </a:ln>
        </p:spPr>
        <p:txBody>
          <a:bodyPr anchor="ctr">
            <a:spAutoFit/>
          </a:bodyPr>
          <a:lstStyle/>
          <a:p>
            <a:pPr eaLnBrk="0" hangingPunct="0">
              <a:lnSpc>
                <a:spcPct val="80000"/>
              </a:lnSpc>
              <a:spcBef>
                <a:spcPct val="20000"/>
              </a:spcBef>
              <a:buClr>
                <a:srgbClr val="0E438A"/>
              </a:buClr>
              <a:buSzPct val="110000"/>
              <a:buFont typeface="Wingdings" pitchFamily="2" charset="2"/>
              <a:buNone/>
            </a:pPr>
            <a:r>
              <a:rPr lang="en-US" sz="2800">
                <a:solidFill>
                  <a:srgbClr val="1B5BA2"/>
                </a:solidFill>
              </a:rPr>
              <a:t>Implementation of HCM4A in four phases </a:t>
            </a:r>
            <a:endParaRPr lang="en-GB" sz="2800">
              <a:solidFill>
                <a:srgbClr val="1B5BA2"/>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3"/>
          <p:cNvSpPr>
            <a:spLocks noGrp="1" noChangeArrowheads="1"/>
          </p:cNvSpPr>
          <p:nvPr>
            <p:ph type="body" idx="4294967295"/>
          </p:nvPr>
        </p:nvSpPr>
        <p:spPr>
          <a:xfrm>
            <a:off x="611188" y="981075"/>
            <a:ext cx="7921625" cy="4248150"/>
          </a:xfrm>
        </p:spPr>
        <p:txBody>
          <a:bodyPr/>
          <a:lstStyle/>
          <a:p>
            <a:pPr>
              <a:lnSpc>
                <a:spcPct val="120000"/>
              </a:lnSpc>
              <a:spcAft>
                <a:spcPts val="1200"/>
              </a:spcAft>
            </a:pPr>
            <a:r>
              <a:rPr lang="en-GB" sz="2000" smtClean="0">
                <a:solidFill>
                  <a:srgbClr val="040404"/>
                </a:solidFill>
                <a:cs typeface="Times New Roman" pitchFamily="18" charset="0"/>
              </a:rPr>
              <a:t>Optimise spectrum usage by </a:t>
            </a:r>
            <a:r>
              <a:rPr lang="en-GB" sz="2000" b="1" smtClean="0">
                <a:solidFill>
                  <a:srgbClr val="040404"/>
                </a:solidFill>
                <a:cs typeface="Times New Roman" pitchFamily="18" charset="0"/>
              </a:rPr>
              <a:t>accurate interference field strength calculations</a:t>
            </a:r>
            <a:r>
              <a:rPr lang="en-GB" sz="2000" smtClean="0">
                <a:solidFill>
                  <a:srgbClr val="040404"/>
                </a:solidFill>
                <a:cs typeface="Times New Roman" pitchFamily="18" charset="0"/>
              </a:rPr>
              <a:t>;</a:t>
            </a:r>
          </a:p>
          <a:p>
            <a:pPr>
              <a:lnSpc>
                <a:spcPct val="120000"/>
              </a:lnSpc>
              <a:spcAft>
                <a:spcPts val="1200"/>
              </a:spcAft>
            </a:pPr>
            <a:r>
              <a:rPr lang="en-GB" sz="2000" smtClean="0">
                <a:solidFill>
                  <a:srgbClr val="040404"/>
                </a:solidFill>
                <a:cs typeface="Times New Roman" pitchFamily="18" charset="0"/>
              </a:rPr>
              <a:t>Establish </a:t>
            </a:r>
            <a:r>
              <a:rPr lang="en-GB" sz="2000" b="1" smtClean="0">
                <a:solidFill>
                  <a:srgbClr val="040404"/>
                </a:solidFill>
                <a:cs typeface="Times New Roman" pitchFamily="18" charset="0"/>
              </a:rPr>
              <a:t>general parameters</a:t>
            </a:r>
            <a:r>
              <a:rPr lang="en-GB" sz="2000" smtClean="0">
                <a:solidFill>
                  <a:srgbClr val="040404"/>
                </a:solidFill>
                <a:cs typeface="Times New Roman" pitchFamily="18" charset="0"/>
              </a:rPr>
              <a:t>, improvement and supplementation of technical provisions, individual restrictions;</a:t>
            </a:r>
          </a:p>
          <a:p>
            <a:pPr>
              <a:lnSpc>
                <a:spcPct val="120000"/>
              </a:lnSpc>
              <a:spcAft>
                <a:spcPts val="1200"/>
              </a:spcAft>
            </a:pPr>
            <a:r>
              <a:rPr lang="en-GB" sz="2000" smtClean="0">
                <a:solidFill>
                  <a:srgbClr val="040404"/>
                </a:solidFill>
                <a:cs typeface="Times New Roman" pitchFamily="18" charset="0"/>
              </a:rPr>
              <a:t>Establish </a:t>
            </a:r>
            <a:r>
              <a:rPr lang="en-GB" sz="2000" b="1" smtClean="0">
                <a:solidFill>
                  <a:srgbClr val="040404"/>
                </a:solidFill>
                <a:cs typeface="Times New Roman" pitchFamily="18" charset="0"/>
              </a:rPr>
              <a:t>models </a:t>
            </a:r>
            <a:r>
              <a:rPr lang="en-GB" sz="2000" smtClean="0">
                <a:solidFill>
                  <a:srgbClr val="040404"/>
                </a:solidFill>
                <a:cs typeface="Times New Roman" pitchFamily="18" charset="0"/>
              </a:rPr>
              <a:t>for computer-aided </a:t>
            </a:r>
            <a:r>
              <a:rPr lang="en-GB" sz="2000" b="1" smtClean="0">
                <a:solidFill>
                  <a:srgbClr val="040404"/>
                </a:solidFill>
                <a:cs typeface="Times New Roman" pitchFamily="18" charset="0"/>
              </a:rPr>
              <a:t>interference range calculations</a:t>
            </a:r>
            <a:endParaRPr lang="en-GB" sz="2000" smtClean="0">
              <a:solidFill>
                <a:srgbClr val="040404"/>
              </a:solidFill>
              <a:cs typeface="Times New Roman" pitchFamily="18" charset="0"/>
            </a:endParaRPr>
          </a:p>
          <a:p>
            <a:pPr>
              <a:lnSpc>
                <a:spcPct val="120000"/>
              </a:lnSpc>
              <a:spcAft>
                <a:spcPts val="1200"/>
              </a:spcAft>
            </a:pPr>
            <a:r>
              <a:rPr lang="en-GB" sz="2000" b="1" smtClean="0">
                <a:solidFill>
                  <a:srgbClr val="040404"/>
                </a:solidFill>
                <a:cs typeface="Times New Roman" pitchFamily="18" charset="0"/>
              </a:rPr>
              <a:t>Harmonise parameters</a:t>
            </a:r>
            <a:r>
              <a:rPr lang="en-GB" sz="2000" smtClean="0">
                <a:solidFill>
                  <a:srgbClr val="040404"/>
                </a:solidFill>
                <a:cs typeface="Times New Roman" pitchFamily="18" charset="0"/>
              </a:rPr>
              <a:t>: objectively predictable towards transparent decisions</a:t>
            </a:r>
          </a:p>
          <a:p>
            <a:pPr marL="857250" lvl="2" indent="0" algn="just">
              <a:lnSpc>
                <a:spcPct val="90000"/>
              </a:lnSpc>
              <a:spcAft>
                <a:spcPts val="600"/>
              </a:spcAft>
              <a:buFont typeface="Wingdings" pitchFamily="2" charset="2"/>
              <a:buNone/>
            </a:pPr>
            <a:endParaRPr lang="en-US" sz="2800" smtClean="0">
              <a:solidFill>
                <a:srgbClr val="040404"/>
              </a:solidFill>
              <a:latin typeface="Times New Roman" pitchFamily="18" charset="0"/>
              <a:cs typeface="Times New Roman" pitchFamily="18" charset="0"/>
            </a:endParaRPr>
          </a:p>
          <a:p>
            <a:pPr marL="990600" lvl="1" indent="-533400" algn="just">
              <a:lnSpc>
                <a:spcPct val="90000"/>
              </a:lnSpc>
              <a:buFont typeface="Wingdings" pitchFamily="2" charset="2"/>
              <a:buNone/>
            </a:pPr>
            <a:endParaRPr lang="en-US" b="1" smtClean="0">
              <a:solidFill>
                <a:srgbClr val="040404"/>
              </a:solidFill>
              <a:latin typeface="Times New Roman" pitchFamily="18" charset="0"/>
              <a:cs typeface="Times New Roman" pitchFamily="18" charset="0"/>
            </a:endParaRPr>
          </a:p>
        </p:txBody>
      </p:sp>
      <p:sp>
        <p:nvSpPr>
          <p:cNvPr id="21506" name="Rectangle 2"/>
          <p:cNvSpPr>
            <a:spLocks noChangeArrowheads="1"/>
          </p:cNvSpPr>
          <p:nvPr/>
        </p:nvSpPr>
        <p:spPr bwMode="auto">
          <a:xfrm>
            <a:off x="250825" y="92075"/>
            <a:ext cx="8569325" cy="436563"/>
          </a:xfrm>
          <a:prstGeom prst="rect">
            <a:avLst/>
          </a:prstGeom>
          <a:noFill/>
          <a:ln w="9525">
            <a:noFill/>
            <a:miter lim="800000"/>
            <a:headEnd/>
            <a:tailEnd/>
          </a:ln>
        </p:spPr>
        <p:txBody>
          <a:bodyPr anchor="ctr">
            <a:spAutoFit/>
          </a:bodyPr>
          <a:lstStyle/>
          <a:p>
            <a:pPr algn="ctr" eaLnBrk="0" hangingPunct="0">
              <a:lnSpc>
                <a:spcPct val="80000"/>
              </a:lnSpc>
              <a:spcBef>
                <a:spcPct val="20000"/>
              </a:spcBef>
              <a:buClr>
                <a:srgbClr val="0E438A"/>
              </a:buClr>
              <a:buSzPct val="110000"/>
              <a:buFont typeface="Wingdings" pitchFamily="2" charset="2"/>
              <a:buNone/>
            </a:pPr>
            <a:r>
              <a:rPr lang="en-US" sz="2800">
                <a:solidFill>
                  <a:srgbClr val="1B5BA2"/>
                </a:solidFill>
              </a:rPr>
              <a:t>Software tool for HCM4A </a:t>
            </a:r>
            <a:endParaRPr lang="en-GB" sz="2800">
              <a:solidFill>
                <a:srgbClr val="1B5BA2"/>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3"/>
          <p:cNvSpPr>
            <a:spLocks noGrp="1" noChangeArrowheads="1"/>
          </p:cNvSpPr>
          <p:nvPr>
            <p:ph type="body" idx="4294967295"/>
          </p:nvPr>
        </p:nvSpPr>
        <p:spPr>
          <a:xfrm>
            <a:off x="395288" y="908050"/>
            <a:ext cx="8424862" cy="4752975"/>
          </a:xfrm>
        </p:spPr>
        <p:txBody>
          <a:bodyPr/>
          <a:lstStyle/>
          <a:p>
            <a:pPr algn="just">
              <a:spcBef>
                <a:spcPts val="300"/>
              </a:spcBef>
              <a:spcAft>
                <a:spcPts val="1200"/>
              </a:spcAft>
            </a:pPr>
            <a:r>
              <a:rPr lang="en-GB" sz="1800" smtClean="0">
                <a:solidFill>
                  <a:srgbClr val="040404"/>
                </a:solidFill>
                <a:cs typeface="Times New Roman" pitchFamily="18" charset="0"/>
              </a:rPr>
              <a:t>This project includes performing a </a:t>
            </a:r>
            <a:r>
              <a:rPr lang="en-GB" sz="1800" b="1" smtClean="0">
                <a:solidFill>
                  <a:srgbClr val="040404"/>
                </a:solidFill>
                <a:cs typeface="Times New Roman" pitchFamily="18" charset="0"/>
              </a:rPr>
              <a:t>survey </a:t>
            </a:r>
            <a:r>
              <a:rPr lang="en-GB" sz="1800" smtClean="0">
                <a:solidFill>
                  <a:srgbClr val="040404"/>
                </a:solidFill>
                <a:cs typeface="Times New Roman" pitchFamily="18" charset="0"/>
              </a:rPr>
              <a:t>and a </a:t>
            </a:r>
            <a:r>
              <a:rPr lang="en-GB" sz="1800" b="1" smtClean="0">
                <a:solidFill>
                  <a:srgbClr val="040404"/>
                </a:solidFill>
                <a:cs typeface="Times New Roman" pitchFamily="18" charset="0"/>
              </a:rPr>
              <a:t>comparative analysis </a:t>
            </a:r>
            <a:r>
              <a:rPr lang="en-GB" sz="1800" smtClean="0">
                <a:solidFill>
                  <a:srgbClr val="040404"/>
                </a:solidFill>
                <a:cs typeface="Times New Roman" pitchFamily="18" charset="0"/>
              </a:rPr>
              <a:t>of existing administrative and technical procedures related to bilateral and multilateral cross-border frequency coordination agreements in 4 geographical </a:t>
            </a:r>
            <a:r>
              <a:rPr lang="en-US" sz="1800" smtClean="0">
                <a:solidFill>
                  <a:srgbClr val="040404"/>
                </a:solidFill>
                <a:cs typeface="Times New Roman" pitchFamily="18" charset="0"/>
              </a:rPr>
              <a:t>sub-regions as </a:t>
            </a:r>
            <a:r>
              <a:rPr lang="en-GB" sz="1800" smtClean="0">
                <a:solidFill>
                  <a:srgbClr val="040404"/>
                </a:solidFill>
                <a:cs typeface="Times New Roman" pitchFamily="18" charset="0"/>
              </a:rPr>
              <a:t>defined by the AU</a:t>
            </a:r>
            <a:endParaRPr lang="en-US" sz="1800" smtClean="0">
              <a:solidFill>
                <a:srgbClr val="040404"/>
              </a:solidFill>
              <a:cs typeface="Times New Roman" pitchFamily="18" charset="0"/>
            </a:endParaRPr>
          </a:p>
          <a:p>
            <a:pPr lvl="1">
              <a:spcBef>
                <a:spcPts val="300"/>
              </a:spcBef>
              <a:spcAft>
                <a:spcPts val="1200"/>
              </a:spcAft>
              <a:buClr>
                <a:srgbClr val="5A9BE3"/>
              </a:buClr>
              <a:buSzPct val="110000"/>
              <a:buFont typeface="Arial" charset="0"/>
              <a:buChar char="•"/>
            </a:pPr>
            <a:r>
              <a:rPr lang="en-GB" sz="1600" b="1" smtClean="0">
                <a:solidFill>
                  <a:srgbClr val="040404"/>
                </a:solidFill>
                <a:cs typeface="Times New Roman" pitchFamily="18" charset="0"/>
              </a:rPr>
              <a:t>Central Africa </a:t>
            </a:r>
            <a:r>
              <a:rPr lang="en-GB" sz="1600" smtClean="0">
                <a:solidFill>
                  <a:srgbClr val="040404"/>
                </a:solidFill>
                <a:cs typeface="Times New Roman" pitchFamily="18" charset="0"/>
              </a:rPr>
              <a:t>[Burundi, Central African Republic, Chad, Congo, Democratic Republic of Congo, Equatorial Guinea, Gabon, Sao Tome and Principe];</a:t>
            </a:r>
          </a:p>
          <a:p>
            <a:pPr lvl="1">
              <a:spcBef>
                <a:spcPts val="300"/>
              </a:spcBef>
              <a:spcAft>
                <a:spcPts val="1200"/>
              </a:spcAft>
              <a:buClr>
                <a:srgbClr val="5A9BE3"/>
              </a:buClr>
              <a:buSzPct val="110000"/>
              <a:buFont typeface="Arial" charset="0"/>
              <a:buChar char="•"/>
            </a:pPr>
            <a:r>
              <a:rPr lang="en-GB" sz="1600" b="1" smtClean="0">
                <a:solidFill>
                  <a:srgbClr val="040404"/>
                </a:solidFill>
                <a:cs typeface="Times New Roman" pitchFamily="18" charset="0"/>
              </a:rPr>
              <a:t>East Africa </a:t>
            </a:r>
            <a:r>
              <a:rPr lang="en-GB" sz="1600" smtClean="0">
                <a:solidFill>
                  <a:srgbClr val="040404"/>
                </a:solidFill>
                <a:cs typeface="Times New Roman" pitchFamily="18" charset="0"/>
              </a:rPr>
              <a:t>[Comores, Djibouti, Eritrea, Ethiopia, Kenya, Madagascar, Mauritius, Rwanda, Seychelles, Somalia, Sudan, Tanzania, Uganda];</a:t>
            </a:r>
          </a:p>
          <a:p>
            <a:pPr lvl="1">
              <a:spcBef>
                <a:spcPts val="300"/>
              </a:spcBef>
              <a:spcAft>
                <a:spcPts val="1200"/>
              </a:spcAft>
              <a:buClr>
                <a:srgbClr val="5A9BE3"/>
              </a:buClr>
              <a:buSzPct val="110000"/>
              <a:buFont typeface="Arial" charset="0"/>
              <a:buChar char="•"/>
            </a:pPr>
            <a:r>
              <a:rPr lang="en-GB" sz="1600" b="1" smtClean="0">
                <a:solidFill>
                  <a:srgbClr val="040404"/>
                </a:solidFill>
                <a:cs typeface="Times New Roman" pitchFamily="18" charset="0"/>
              </a:rPr>
              <a:t>Southern Africa </a:t>
            </a:r>
            <a:r>
              <a:rPr lang="en-GB" sz="1600" smtClean="0">
                <a:solidFill>
                  <a:srgbClr val="040404"/>
                </a:solidFill>
                <a:cs typeface="Times New Roman" pitchFamily="18" charset="0"/>
              </a:rPr>
              <a:t>[Angola, Botswana, Lesotho, Malawi, Mozambique, Namibia, South Africa, Swaziland, Zambia, Zimbabwe];</a:t>
            </a:r>
          </a:p>
          <a:p>
            <a:pPr lvl="1">
              <a:spcBef>
                <a:spcPts val="300"/>
              </a:spcBef>
              <a:spcAft>
                <a:spcPts val="1200"/>
              </a:spcAft>
              <a:buClr>
                <a:srgbClr val="5A9BE3"/>
              </a:buClr>
              <a:buSzPct val="110000"/>
              <a:buFont typeface="Arial" charset="0"/>
              <a:buChar char="•"/>
            </a:pPr>
            <a:r>
              <a:rPr lang="en-GB" sz="1600" b="1" smtClean="0">
                <a:solidFill>
                  <a:srgbClr val="060606"/>
                </a:solidFill>
                <a:cs typeface="Times New Roman" pitchFamily="18" charset="0"/>
              </a:rPr>
              <a:t>West Africa </a:t>
            </a:r>
            <a:r>
              <a:rPr lang="en-GB" sz="1600" smtClean="0">
                <a:solidFill>
                  <a:srgbClr val="060606"/>
                </a:solidFill>
                <a:cs typeface="Times New Roman" pitchFamily="18" charset="0"/>
              </a:rPr>
              <a:t>[Benin, Burkina-Faso, Cape Verde, Côte d’Ivoire, Gambia, Ghana, Guinea, Guinea-Bissau, Liberia, Mali, Niger, Nigeria, Sierra-Leone, Senegal, Togo].</a:t>
            </a:r>
          </a:p>
        </p:txBody>
      </p:sp>
      <p:sp>
        <p:nvSpPr>
          <p:cNvPr id="23554" name="Rectangle 2"/>
          <p:cNvSpPr>
            <a:spLocks noChangeArrowheads="1"/>
          </p:cNvSpPr>
          <p:nvPr/>
        </p:nvSpPr>
        <p:spPr bwMode="auto">
          <a:xfrm>
            <a:off x="250825" y="115888"/>
            <a:ext cx="8569325" cy="438150"/>
          </a:xfrm>
          <a:prstGeom prst="rect">
            <a:avLst/>
          </a:prstGeom>
          <a:noFill/>
          <a:ln w="9525">
            <a:noFill/>
            <a:miter lim="800000"/>
            <a:headEnd/>
            <a:tailEnd/>
          </a:ln>
        </p:spPr>
        <p:txBody>
          <a:bodyPr anchor="ctr">
            <a:spAutoFit/>
          </a:bodyPr>
          <a:lstStyle/>
          <a:p>
            <a:pPr algn="ctr" eaLnBrk="0" hangingPunct="0">
              <a:lnSpc>
                <a:spcPct val="80000"/>
              </a:lnSpc>
              <a:spcBef>
                <a:spcPct val="20000"/>
              </a:spcBef>
              <a:buClr>
                <a:srgbClr val="0E438A"/>
              </a:buClr>
              <a:buSzPct val="110000"/>
              <a:buFont typeface="Wingdings" pitchFamily="2" charset="2"/>
              <a:buNone/>
            </a:pPr>
            <a:r>
              <a:rPr lang="en-US" sz="2800">
                <a:solidFill>
                  <a:srgbClr val="1B5BA2"/>
                </a:solidFill>
              </a:rPr>
              <a:t>HCM4A involves all for 4 sub regions </a:t>
            </a:r>
            <a:endParaRPr lang="en-GB" sz="2800">
              <a:solidFill>
                <a:srgbClr val="1B5BA2"/>
              </a:solidFill>
            </a:endParaRP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PPP New Logo">
  <a:themeElements>
    <a:clrScheme name="PPP New Logo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PPP New Logo">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PPP New Log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PP New Logo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PP New Logo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PP New Logo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8881</TotalTime>
  <Words>1998</Words>
  <Application>Microsoft Office PowerPoint</Application>
  <PresentationFormat>On-screen Show (4:3)</PresentationFormat>
  <Paragraphs>255</Paragraphs>
  <Slides>35</Slides>
  <Notes>19</Notes>
  <HiddenSlides>0</HiddenSlides>
  <MMClips>0</MMClips>
  <ScaleCrop>false</ScaleCrop>
  <HeadingPairs>
    <vt:vector size="6" baseType="variant">
      <vt:variant>
        <vt:lpstr>Fonts Used</vt:lpstr>
      </vt:variant>
      <vt:variant>
        <vt:i4>6</vt:i4>
      </vt:variant>
      <vt:variant>
        <vt:lpstr>Design Template</vt:lpstr>
      </vt:variant>
      <vt:variant>
        <vt:i4>2</vt:i4>
      </vt:variant>
      <vt:variant>
        <vt:lpstr>Slide Titles</vt:lpstr>
      </vt:variant>
      <vt:variant>
        <vt:i4>35</vt:i4>
      </vt:variant>
    </vt:vector>
  </HeadingPairs>
  <TitlesOfParts>
    <vt:vector size="43" baseType="lpstr">
      <vt:lpstr>Verdana</vt:lpstr>
      <vt:lpstr>Arial</vt:lpstr>
      <vt:lpstr>Wingdings</vt:lpstr>
      <vt:lpstr>Zurich BT</vt:lpstr>
      <vt:lpstr>Times New Roman</vt:lpstr>
      <vt:lpstr>Gulim</vt:lpstr>
      <vt:lpstr>PPP New Logo</vt:lpstr>
      <vt:lpstr>PPP New Logo</vt:lpstr>
      <vt:lpstr>Direct assistance to countries</vt:lpstr>
      <vt:lpstr>  </vt:lpstr>
      <vt:lpstr>Project for Harmonization of ICT Policies in ACP</vt:lpstr>
      <vt:lpstr>Slide 4</vt:lpstr>
      <vt:lpstr>Slide 5</vt:lpstr>
      <vt:lpstr>Slide 6</vt:lpstr>
      <vt:lpstr>Slide 7</vt:lpstr>
      <vt:lpstr>Slide 8</vt:lpstr>
      <vt:lpstr>Slide 9</vt:lpstr>
      <vt:lpstr>Slide 10</vt:lpstr>
      <vt:lpstr>Slide 11</vt:lpstr>
      <vt:lpstr>Spectrum management assessments</vt:lpstr>
      <vt:lpstr>Why Case Studies?</vt:lpstr>
      <vt:lpstr>Areas considered</vt:lpstr>
      <vt:lpstr>Slide 15</vt:lpstr>
      <vt:lpstr>Slide 16</vt:lpstr>
      <vt:lpstr>Slide 17</vt:lpstr>
      <vt:lpstr>Slide 18</vt:lpstr>
      <vt:lpstr>Slide 19</vt:lpstr>
      <vt:lpstr>Slide 20</vt:lpstr>
      <vt:lpstr>Slide 21</vt:lpstr>
      <vt:lpstr>Slide 22</vt:lpstr>
      <vt:lpstr>Slide 23</vt:lpstr>
      <vt:lpstr>Slide 24</vt:lpstr>
      <vt:lpstr> Identified most critical problems</vt:lpstr>
      <vt:lpstr>I. Secondary legislation</vt:lpstr>
      <vt:lpstr>Building legislative base</vt:lpstr>
      <vt:lpstr>II. Appropriate SM staffing</vt:lpstr>
      <vt:lpstr>III. Role of enforcement</vt:lpstr>
      <vt:lpstr>Building enforcement</vt:lpstr>
      <vt:lpstr>IV. Publicity issues</vt:lpstr>
      <vt:lpstr>V. Automation of SM processes</vt:lpstr>
      <vt:lpstr>Conclusions</vt:lpstr>
      <vt:lpstr>Slide 34</vt:lpstr>
      <vt:lpstr>Slide 35</vt:lpstr>
    </vt:vector>
  </TitlesOfParts>
  <Company>ITU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BDT</dc:title>
  <dc:subject>BDT</dc:subject>
  <dc:creator>BDT</dc:creator>
  <cp:keywords>BDT</cp:keywords>
  <cp:lastModifiedBy>ITU</cp:lastModifiedBy>
  <cp:revision>371</cp:revision>
  <cp:lastPrinted>2001-11-25T13:41:09Z</cp:lastPrinted>
  <dcterms:created xsi:type="dcterms:W3CDTF">2008-05-21T08:22:42Z</dcterms:created>
  <dcterms:modified xsi:type="dcterms:W3CDTF">2011-11-30T20:50:41Z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Work Order">
    <vt:lpwstr>Draft</vt:lpwstr>
  </property>
  <property fmtid="{D5CDD505-2E9C-101B-9397-08002B2CF9AE}" pid="4" name="Content">
    <vt:lpwstr>Presentation</vt:lpwstr>
  </property>
  <property fmtid="{D5CDD505-2E9C-101B-9397-08002B2CF9AE}" pid="5" name="Keywords0">
    <vt:lpwstr/>
  </property>
</Properties>
</file>