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307" r:id="rId2"/>
    <p:sldId id="308" r:id="rId3"/>
    <p:sldId id="310" r:id="rId4"/>
    <p:sldId id="309" r:id="rId5"/>
    <p:sldId id="305" r:id="rId6"/>
    <p:sldId id="312" r:id="rId7"/>
    <p:sldId id="311" r:id="rId8"/>
    <p:sldId id="313" r:id="rId9"/>
    <p:sldId id="314" r:id="rId10"/>
    <p:sldId id="315" r:id="rId11"/>
    <p:sldId id="316" r:id="rId12"/>
    <p:sldId id="317" r:id="rId13"/>
    <p:sldId id="31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1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23B"/>
    <a:srgbClr val="96491E"/>
    <a:srgbClr val="B48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2792" autoAdjust="0"/>
    <p:restoredTop sz="90504" autoAdjust="0"/>
  </p:normalViewPr>
  <p:slideViewPr>
    <p:cSldViewPr>
      <p:cViewPr varScale="1">
        <p:scale>
          <a:sx n="78" d="100"/>
          <a:sy n="78" d="100"/>
        </p:scale>
        <p:origin x="-1360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5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70" d="100"/>
          <a:sy n="70" d="100"/>
        </p:scale>
        <p:origin x="-2640" y="-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interSettings" Target="printerSettings/printerSettings1.bin"/><Relationship Id="rId18" Type="http://schemas.openxmlformats.org/officeDocument/2006/relationships/commentAuthors" Target="commentAuthors.xml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78028F-ED2A-FA43-8034-E2FEB7B30292}" type="datetime1">
              <a:rPr lang="en-US" smtClean="0"/>
              <a:t>12/16/11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109F99-D6E5-430A-9405-5CA7CEEC3E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31562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ACD817-2E9A-DF4C-904F-0E0764DFD363}" type="datetime1">
              <a:rPr lang="en-US" smtClean="0"/>
              <a:t>12/16/11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BC1B16-1AC7-473F-89AA-8D70AD57B5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25431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5BC1B16-1AC7-473F-89AA-8D70AD57B5A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314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C1B16-1AC7-473F-89AA-8D70AD57B5A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291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8229600" cy="639762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8229600" cy="639762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391" y="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7772400" cy="1362075"/>
          </a:xfrm>
        </p:spPr>
        <p:txBody>
          <a:bodyPr/>
          <a:lstStyle/>
          <a:p>
            <a:r>
              <a:rPr lang="en-US" sz="3200" dirty="0" smtClean="0"/>
              <a:t>Emerging topics In data, application and infrastructure protection</a:t>
            </a:r>
            <a:endParaRPr lang="en-US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Taher Elgamal</a:t>
            </a:r>
          </a:p>
          <a:p>
            <a:r>
              <a:rPr lang="en-US" dirty="0" smtClean="0"/>
              <a:t>ITU 12-2011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14307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Cloud Computing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81000" y="1775012"/>
            <a:ext cx="8229600" cy="453053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Another movement to continue to lower the cost of implementing various applications</a:t>
            </a:r>
          </a:p>
          <a:p>
            <a:r>
              <a:rPr lang="en-US" dirty="0" smtClean="0"/>
              <a:t>Time to market will in fact drive many businesses to pursue cloud implementations</a:t>
            </a:r>
          </a:p>
          <a:p>
            <a:r>
              <a:rPr lang="en-US" dirty="0" smtClean="0"/>
              <a:t>Many efforts in the industry to provide guidance to secure cloud applications – but for the most part use existing techniques</a:t>
            </a:r>
          </a:p>
          <a:p>
            <a:r>
              <a:rPr lang="en-US" dirty="0" smtClean="0"/>
              <a:t>Authentication and authorization will have to be correctly implemented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8489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Connecting “Things”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81000" y="1748118"/>
            <a:ext cx="8229600" cy="4376911"/>
          </a:xfrm>
        </p:spPr>
        <p:txBody>
          <a:bodyPr>
            <a:normAutofit/>
          </a:bodyPr>
          <a:lstStyle/>
          <a:p>
            <a:r>
              <a:rPr lang="en-US" dirty="0" smtClean="0"/>
              <a:t>Connecting “all home appliances” to the Internet provides for great utility to consumers</a:t>
            </a:r>
          </a:p>
          <a:p>
            <a:r>
              <a:rPr lang="en-US" dirty="0" smtClean="0"/>
              <a:t>In this case we never really considered threats – unlike the early e-commerce days</a:t>
            </a:r>
          </a:p>
          <a:p>
            <a:r>
              <a:rPr lang="en-US" dirty="0" smtClean="0"/>
              <a:t>Almost all the newly or the to-be connected devices are special purpose  -- they run a very specific set of functions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9361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3023" y="1247093"/>
            <a:ext cx="3810977" cy="475397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81000" y="1510875"/>
            <a:ext cx="6547016" cy="4490197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This is only the beginning of a new world</a:t>
            </a:r>
          </a:p>
          <a:p>
            <a:r>
              <a:rPr lang="en-US" dirty="0" smtClean="0"/>
              <a:t>The best way is to manage the change </a:t>
            </a:r>
          </a:p>
          <a:p>
            <a:r>
              <a:rPr lang="en-US" dirty="0" smtClean="0"/>
              <a:t>Connectivity will change the world – yet again</a:t>
            </a:r>
          </a:p>
          <a:p>
            <a:r>
              <a:rPr lang="en-US" dirty="0" smtClean="0"/>
              <a:t>Different applications need different security measures that address the specific threats</a:t>
            </a:r>
          </a:p>
          <a:p>
            <a:r>
              <a:rPr lang="en-US" dirty="0" smtClean="0"/>
              <a:t>Managing security will continue to be a process – no silver bullets</a:t>
            </a:r>
          </a:p>
          <a:p>
            <a:r>
              <a:rPr lang="en-US" dirty="0" smtClean="0"/>
              <a:t>Taking a different look maybe useful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9361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73577" y="1342307"/>
            <a:ext cx="5805899" cy="4050627"/>
          </a:xfrm>
          <a:prstGeom prst="rect">
            <a:avLst/>
          </a:prstGeom>
        </p:spPr>
      </p:pic>
      <p:sp>
        <p:nvSpPr>
          <p:cNvPr id="5" name="Rectangle 2"/>
          <p:cNvSpPr txBox="1">
            <a:spLocks/>
          </p:cNvSpPr>
          <p:nvPr/>
        </p:nvSpPr>
        <p:spPr>
          <a:xfrm>
            <a:off x="1249314" y="4580875"/>
            <a:ext cx="7051917" cy="3012107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  <a:buFont typeface="Wingdings" pitchFamily="2" charset="2"/>
              <a:buNone/>
            </a:pPr>
            <a:r>
              <a:rPr lang="en-US" sz="2500" b="1" smtClean="0"/>
              <a:t>“There is no reason anyone would want a computer in their home.”</a:t>
            </a:r>
          </a:p>
          <a:p>
            <a:pPr algn="ctr">
              <a:lnSpc>
                <a:spcPct val="120000"/>
              </a:lnSpc>
              <a:buFont typeface="Wingdings" pitchFamily="2" charset="2"/>
              <a:buNone/>
            </a:pPr>
            <a:r>
              <a:rPr lang="en-US" sz="2000" i="1" smtClean="0"/>
              <a:t>- Ken Olson, president, chairman and founder </a:t>
            </a:r>
            <a:br>
              <a:rPr lang="en-US" sz="2000" i="1" smtClean="0"/>
            </a:br>
            <a:r>
              <a:rPr lang="en-US" sz="2000" i="1" smtClean="0"/>
              <a:t>of DEC, 1977</a:t>
            </a:r>
          </a:p>
          <a:p>
            <a:pPr algn="ctr">
              <a:lnSpc>
                <a:spcPct val="120000"/>
              </a:lnSpc>
              <a:buFont typeface="Wingdings" pitchFamily="2" charset="2"/>
              <a:buNone/>
            </a:pPr>
            <a:endParaRPr lang="en-US" sz="3600" smtClean="0"/>
          </a:p>
          <a:p>
            <a:pPr algn="ctr">
              <a:lnSpc>
                <a:spcPct val="120000"/>
              </a:lnSpc>
              <a:buFont typeface="Wingdings" pitchFamily="2" charset="2"/>
              <a:buNone/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55399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current security model</a:t>
            </a:r>
          </a:p>
          <a:p>
            <a:r>
              <a:rPr lang="en-US" dirty="0" smtClean="0"/>
              <a:t>Gaps and threats</a:t>
            </a:r>
          </a:p>
          <a:p>
            <a:r>
              <a:rPr lang="en-US" dirty="0" smtClean="0"/>
              <a:t>Protecting assets</a:t>
            </a:r>
          </a:p>
          <a:p>
            <a:r>
              <a:rPr lang="en-US" dirty="0" smtClean="0"/>
              <a:t>Better security models</a:t>
            </a:r>
          </a:p>
          <a:p>
            <a:r>
              <a:rPr lang="en-US" dirty="0" smtClean="0"/>
              <a:t>The future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376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5104" y="1424770"/>
            <a:ext cx="5199737" cy="45969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Internet Growth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81001" y="1504663"/>
            <a:ext cx="6175318" cy="4906805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Everything is connected to everything else</a:t>
            </a:r>
          </a:p>
          <a:p>
            <a:r>
              <a:rPr lang="en-US" dirty="0" smtClean="0"/>
              <a:t>Security controls were added after the fact – except, perhaps, SSL (without user authentication!)</a:t>
            </a:r>
          </a:p>
          <a:p>
            <a:r>
              <a:rPr lang="en-US" dirty="0" smtClean="0"/>
              <a:t>Conducting business on the same Internet is very appealing from an economic point of view</a:t>
            </a:r>
          </a:p>
          <a:p>
            <a:r>
              <a:rPr lang="en-US" dirty="0" smtClean="0"/>
              <a:t>The old architecture and the system vulnerabilities created a new economy with much higher fraud rates</a:t>
            </a:r>
          </a:p>
          <a:p>
            <a:r>
              <a:rPr lang="en-US" dirty="0" smtClean="0"/>
              <a:t>The vast majority of new applications use the web – or are simply “web applications”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497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Current Security Model</a:t>
            </a:r>
            <a:endParaRPr lang="en-US" dirty="0"/>
          </a:p>
        </p:txBody>
      </p:sp>
      <p:sp>
        <p:nvSpPr>
          <p:cNvPr id="4" name="Half Frame 3"/>
          <p:cNvSpPr/>
          <p:nvPr/>
        </p:nvSpPr>
        <p:spPr>
          <a:xfrm rot="5400000">
            <a:off x="2175756" y="4357835"/>
            <a:ext cx="762299" cy="718374"/>
          </a:xfrm>
          <a:prstGeom prst="half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251" y="4622787"/>
            <a:ext cx="1581585" cy="13366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6558" y="3459762"/>
            <a:ext cx="1581585" cy="13366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443" y="2267682"/>
            <a:ext cx="1581585" cy="133664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6472" y="2737433"/>
            <a:ext cx="1944956" cy="232774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98438" y="1867572"/>
            <a:ext cx="13535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Network 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23770" y="1852183"/>
            <a:ext cx="21512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/>
                </a:solidFill>
              </a:rPr>
              <a:t>Edge Protection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89479" y="1882961"/>
            <a:ext cx="1434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Network A</a:t>
            </a:r>
            <a:endParaRPr lang="en-US" b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66269" y="5821879"/>
            <a:ext cx="14530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Network B</a:t>
            </a:r>
            <a:endParaRPr lang="en-US" b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Half Frame 12"/>
          <p:cNvSpPr/>
          <p:nvPr/>
        </p:nvSpPr>
        <p:spPr>
          <a:xfrm rot="10800000">
            <a:off x="2113985" y="2921341"/>
            <a:ext cx="762299" cy="718374"/>
          </a:xfrm>
          <a:prstGeom prst="half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Diagonal Stripe 13"/>
          <p:cNvSpPr/>
          <p:nvPr/>
        </p:nvSpPr>
        <p:spPr>
          <a:xfrm rot="2660713" flipH="1">
            <a:off x="5886096" y="3316173"/>
            <a:ext cx="956190" cy="950406"/>
          </a:xfrm>
          <a:prstGeom prst="diagStrip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91081" y="3059458"/>
            <a:ext cx="14530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Network C</a:t>
            </a:r>
            <a:endParaRPr lang="en-US" b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29239" y="4698062"/>
            <a:ext cx="11251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Internet</a:t>
            </a:r>
            <a:endParaRPr lang="en-US" b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7" name="Straight Arrow Connector 16"/>
          <p:cNvCxnSpPr/>
          <p:nvPr/>
        </p:nvCxnSpPr>
        <p:spPr bwMode="auto">
          <a:xfrm flipH="1">
            <a:off x="3036627" y="2371315"/>
            <a:ext cx="1073792" cy="2383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 flipH="1">
            <a:off x="3036627" y="2381033"/>
            <a:ext cx="1068716" cy="103304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5704210" y="1821211"/>
            <a:ext cx="18133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/>
                </a:solidFill>
              </a:rPr>
              <a:t>Web Security</a:t>
            </a:r>
          </a:p>
          <a:p>
            <a:r>
              <a:rPr lang="en-US" b="1" dirty="0" smtClean="0">
                <a:solidFill>
                  <a:schemeClr val="accent1"/>
                </a:solidFill>
              </a:rPr>
              <a:t>Controls</a:t>
            </a:r>
            <a:endParaRPr lang="en-US" b="1" dirty="0">
              <a:solidFill>
                <a:schemeClr val="accent1"/>
              </a:solidFill>
            </a:endParaRPr>
          </a:p>
        </p:txBody>
      </p:sp>
      <p:cxnSp>
        <p:nvCxnSpPr>
          <p:cNvPr id="20" name="Straight Arrow Connector 19"/>
          <p:cNvCxnSpPr/>
          <p:nvPr/>
        </p:nvCxnSpPr>
        <p:spPr bwMode="auto">
          <a:xfrm>
            <a:off x="6570708" y="2612578"/>
            <a:ext cx="0" cy="50478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3476170" y="2004583"/>
            <a:ext cx="21512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/>
                </a:solidFill>
              </a:rPr>
              <a:t>Edge Protection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581400" y="5943600"/>
            <a:ext cx="1886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/>
                </a:solidFill>
              </a:rPr>
              <a:t>Anti Virus and IPS</a:t>
            </a:r>
            <a:endParaRPr lang="en-US" b="1" dirty="0">
              <a:solidFill>
                <a:schemeClr val="accent1"/>
              </a:solidFill>
            </a:endParaRPr>
          </a:p>
        </p:txBody>
      </p:sp>
      <p:cxnSp>
        <p:nvCxnSpPr>
          <p:cNvPr id="23" name="Straight Arrow Connector 22"/>
          <p:cNvCxnSpPr/>
          <p:nvPr/>
        </p:nvCxnSpPr>
        <p:spPr bwMode="auto">
          <a:xfrm flipV="1">
            <a:off x="5486400" y="4953000"/>
            <a:ext cx="1676400" cy="1066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/>
          <p:nvPr/>
        </p:nvCxnSpPr>
        <p:spPr bwMode="auto">
          <a:xfrm flipH="1" flipV="1">
            <a:off x="2667000" y="5334000"/>
            <a:ext cx="990600" cy="609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558476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" y="0"/>
            <a:ext cx="8229600" cy="639762"/>
          </a:xfrm>
        </p:spPr>
        <p:txBody>
          <a:bodyPr/>
          <a:lstStyle/>
          <a:p>
            <a:r>
              <a:rPr lang="en-US" sz="2400" dirty="0" smtClean="0"/>
              <a:t>Advance Persistent Threats – (APT) </a:t>
            </a:r>
            <a:br>
              <a:rPr lang="en-US" sz="2400" dirty="0" smtClean="0"/>
            </a:br>
            <a:r>
              <a:rPr lang="en-US" sz="2400" dirty="0" smtClean="0"/>
              <a:t>The Next Wave</a:t>
            </a:r>
            <a:endParaRPr lang="en-US" sz="2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 l="6389" t="2680"/>
          <a:stretch>
            <a:fillRect/>
          </a:stretch>
        </p:blipFill>
        <p:spPr bwMode="auto">
          <a:xfrm>
            <a:off x="323088" y="1765756"/>
            <a:ext cx="8301996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Slide Number Placeholder 45"/>
          <p:cNvSpPr txBox="1">
            <a:spLocks/>
          </p:cNvSpPr>
          <p:nvPr/>
        </p:nvSpPr>
        <p:spPr>
          <a:xfrm>
            <a:off x="6867525" y="656907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8DDD15-F46F-42A6-91BA-BD9DAA0E0A2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4648200" y="1384756"/>
            <a:ext cx="3276600" cy="2058988"/>
            <a:chOff x="4648200" y="990600"/>
            <a:chExt cx="3276600" cy="2058988"/>
          </a:xfrm>
        </p:grpSpPr>
        <p:grpSp>
          <p:nvGrpSpPr>
            <p:cNvPr id="31" name="Group 30"/>
            <p:cNvGrpSpPr/>
            <p:nvPr/>
          </p:nvGrpSpPr>
          <p:grpSpPr>
            <a:xfrm>
              <a:off x="4648200" y="1752600"/>
              <a:ext cx="3276600" cy="1296988"/>
              <a:chOff x="4571206" y="1752600"/>
              <a:chExt cx="3353594" cy="1296988"/>
            </a:xfrm>
          </p:grpSpPr>
          <p:cxnSp>
            <p:nvCxnSpPr>
              <p:cNvPr id="18" name="Straight Connector 17"/>
              <p:cNvCxnSpPr/>
              <p:nvPr/>
            </p:nvCxnSpPr>
            <p:spPr>
              <a:xfrm rot="5400000">
                <a:off x="4305300" y="2019300"/>
                <a:ext cx="533400" cy="1588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>
                <a:off x="4572000" y="2286000"/>
                <a:ext cx="1403036" cy="1588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 rot="5400000">
                <a:off x="5594036" y="2667000"/>
                <a:ext cx="762794" cy="794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>
                <a:off x="5975036" y="3048000"/>
                <a:ext cx="1949764" cy="1588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>
                <a:off x="4572000" y="1752600"/>
                <a:ext cx="3352800" cy="1588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 rot="5400000">
                <a:off x="7276306" y="2400300"/>
                <a:ext cx="1296194" cy="794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" name="TextBox 31"/>
            <p:cNvSpPr txBox="1"/>
            <p:nvPr/>
          </p:nvSpPr>
          <p:spPr>
            <a:xfrm>
              <a:off x="6172200" y="990600"/>
              <a:ext cx="14173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Solution Gap</a:t>
              </a:r>
              <a:endParaRPr lang="en-US" b="1" dirty="0"/>
            </a:p>
          </p:txBody>
        </p:sp>
        <p:sp>
          <p:nvSpPr>
            <p:cNvPr id="35" name="Right Arrow 34"/>
            <p:cNvSpPr/>
            <p:nvPr/>
          </p:nvSpPr>
          <p:spPr>
            <a:xfrm rot="5400000">
              <a:off x="6705600" y="1371600"/>
              <a:ext cx="304800" cy="304800"/>
            </a:xfrm>
            <a:prstGeom prst="righ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548384" y="2881324"/>
            <a:ext cx="7367016" cy="2514600"/>
            <a:chOff x="1548384" y="2487168"/>
            <a:chExt cx="7367016" cy="2514600"/>
          </a:xfrm>
        </p:grpSpPr>
        <p:sp>
          <p:nvSpPr>
            <p:cNvPr id="38" name="Rectangle 37"/>
            <p:cNvSpPr/>
            <p:nvPr/>
          </p:nvSpPr>
          <p:spPr>
            <a:xfrm>
              <a:off x="1548384" y="2487168"/>
              <a:ext cx="4395216" cy="2514600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5638800" y="4001869"/>
              <a:ext cx="3276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Current Technologies FW/IPS/Web Security</a:t>
              </a:r>
              <a:endParaRPr lang="en-US" b="1" dirty="0"/>
            </a:p>
          </p:txBody>
        </p:sp>
        <p:sp>
          <p:nvSpPr>
            <p:cNvPr id="21" name="Right Arrow 20"/>
            <p:cNvSpPr/>
            <p:nvPr/>
          </p:nvSpPr>
          <p:spPr>
            <a:xfrm rot="10800000">
              <a:off x="5867401" y="4190999"/>
              <a:ext cx="304800" cy="304800"/>
            </a:xfrm>
            <a:prstGeom prst="righ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2"/>
          <p:cNvSpPr/>
          <p:nvPr/>
        </p:nvSpPr>
        <p:spPr>
          <a:xfrm>
            <a:off x="1529066" y="1200090"/>
            <a:ext cx="38732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/>
              <a:t>APTs have a 100% penetration </a:t>
            </a:r>
            <a:r>
              <a:rPr lang="en-US" sz="2000" dirty="0" smtClean="0"/>
              <a:t>rate</a:t>
            </a:r>
            <a:r>
              <a:rPr lang="en-US" sz="1050" dirty="0" smtClean="0"/>
              <a:t>2</a:t>
            </a:r>
            <a:endParaRPr lang="en-US" sz="105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Better Security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Understand the business and the important assets</a:t>
            </a:r>
          </a:p>
          <a:p>
            <a:r>
              <a:rPr lang="en-US" dirty="0" smtClean="0"/>
              <a:t>Build a threat model</a:t>
            </a:r>
          </a:p>
          <a:p>
            <a:pPr lvl="1"/>
            <a:r>
              <a:rPr lang="en-US" dirty="0" smtClean="0"/>
              <a:t>Important assets, vulnerable elements, prioritized attacks</a:t>
            </a:r>
          </a:p>
          <a:p>
            <a:r>
              <a:rPr lang="en-US" dirty="0" smtClean="0"/>
              <a:t>Ensure flexibility, ongoing management and communicate!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835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Protecting Assets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810000" y="5257800"/>
            <a:ext cx="3429000" cy="10668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Information</a:t>
            </a:r>
            <a:endParaRPr lang="en-US" sz="2800" dirty="0"/>
          </a:p>
        </p:txBody>
      </p:sp>
      <p:sp>
        <p:nvSpPr>
          <p:cNvPr id="5" name="Rounded Rectangle 4"/>
          <p:cNvSpPr/>
          <p:nvPr/>
        </p:nvSpPr>
        <p:spPr>
          <a:xfrm>
            <a:off x="3810000" y="1676400"/>
            <a:ext cx="3429000" cy="10668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Applications</a:t>
            </a:r>
            <a:endParaRPr lang="en-US" sz="2800" dirty="0"/>
          </a:p>
        </p:txBody>
      </p:sp>
      <p:sp>
        <p:nvSpPr>
          <p:cNvPr id="6" name="Rounded Rectangle 5"/>
          <p:cNvSpPr/>
          <p:nvPr/>
        </p:nvSpPr>
        <p:spPr>
          <a:xfrm>
            <a:off x="3810000" y="3467100"/>
            <a:ext cx="3429000" cy="10668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Infrastructure</a:t>
            </a:r>
            <a:endParaRPr lang="en-US" sz="2800" dirty="0"/>
          </a:p>
        </p:txBody>
      </p:sp>
      <p:sp>
        <p:nvSpPr>
          <p:cNvPr id="7" name="Diagonal Stripe 6"/>
          <p:cNvSpPr/>
          <p:nvPr/>
        </p:nvSpPr>
        <p:spPr>
          <a:xfrm rot="2660713" flipH="1">
            <a:off x="2786767" y="1722813"/>
            <a:ext cx="956190" cy="950406"/>
          </a:xfrm>
          <a:prstGeom prst="diagStrip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Diagonal Stripe 7"/>
          <p:cNvSpPr/>
          <p:nvPr/>
        </p:nvSpPr>
        <p:spPr>
          <a:xfrm rot="2660713" flipH="1">
            <a:off x="2786767" y="3551614"/>
            <a:ext cx="956190" cy="950406"/>
          </a:xfrm>
          <a:prstGeom prst="diagStrip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00200" y="1600200"/>
            <a:ext cx="1600468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Application </a:t>
            </a:r>
          </a:p>
          <a:p>
            <a:pPr algn="ctr"/>
            <a:r>
              <a:rPr lang="en-US" sz="2400" dirty="0" smtClean="0"/>
              <a:t>security</a:t>
            </a:r>
          </a:p>
          <a:p>
            <a:pPr algn="ctr"/>
            <a:r>
              <a:rPr lang="en-US" sz="2400" dirty="0" smtClean="0"/>
              <a:t>controls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1828800" y="3429000"/>
            <a:ext cx="1363023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Firewalls, </a:t>
            </a:r>
          </a:p>
          <a:p>
            <a:pPr algn="ctr"/>
            <a:r>
              <a:rPr lang="en-US" sz="2400" dirty="0" smtClean="0"/>
              <a:t>antivirus, </a:t>
            </a:r>
          </a:p>
          <a:p>
            <a:pPr algn="ctr"/>
            <a:r>
              <a:rPr lang="en-US" sz="2400" dirty="0" smtClean="0"/>
              <a:t>IDS</a:t>
            </a:r>
            <a:endParaRPr lang="en-US" sz="2400" dirty="0"/>
          </a:p>
        </p:txBody>
      </p:sp>
      <p:sp>
        <p:nvSpPr>
          <p:cNvPr id="11" name="Curved Left Arrow 10"/>
          <p:cNvSpPr/>
          <p:nvPr/>
        </p:nvSpPr>
        <p:spPr>
          <a:xfrm>
            <a:off x="7620000" y="2209800"/>
            <a:ext cx="1295400" cy="3810000"/>
          </a:xfrm>
          <a:prstGeom prst="curved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15200" y="3429000"/>
            <a:ext cx="1600199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Access</a:t>
            </a:r>
          </a:p>
          <a:p>
            <a:pPr algn="ctr"/>
            <a:r>
              <a:rPr lang="en-US" sz="2400" dirty="0" smtClean="0"/>
              <a:t>Control,</a:t>
            </a:r>
          </a:p>
          <a:p>
            <a:pPr algn="ctr"/>
            <a:r>
              <a:rPr lang="en-US" sz="2400" dirty="0" smtClean="0"/>
              <a:t>encryption</a:t>
            </a:r>
            <a:endParaRPr lang="en-US" sz="2400" dirty="0"/>
          </a:p>
        </p:txBody>
      </p:sp>
      <p:sp>
        <p:nvSpPr>
          <p:cNvPr id="13" name="Left Brace 12"/>
          <p:cNvSpPr/>
          <p:nvPr/>
        </p:nvSpPr>
        <p:spPr>
          <a:xfrm>
            <a:off x="1143000" y="1524000"/>
            <a:ext cx="685800" cy="48006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9340" y="4800600"/>
            <a:ext cx="1417576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Advanced </a:t>
            </a:r>
          </a:p>
          <a:p>
            <a:pPr algn="ctr"/>
            <a:r>
              <a:rPr lang="en-US" sz="2400" dirty="0" smtClean="0"/>
              <a:t>Attack</a:t>
            </a:r>
          </a:p>
          <a:p>
            <a:pPr algn="ctr"/>
            <a:r>
              <a:rPr lang="en-US" sz="2400" dirty="0" smtClean="0"/>
              <a:t>defense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48243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Mobile Internet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81000" y="1613647"/>
            <a:ext cx="8229600" cy="4964134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The level of functionality and access to content from smart mobile devices will very soon equal that of stand alone computers</a:t>
            </a:r>
          </a:p>
          <a:p>
            <a:r>
              <a:rPr lang="en-US" dirty="0" smtClean="0"/>
              <a:t>Mobile applications vs. browser access on PCs</a:t>
            </a:r>
          </a:p>
          <a:p>
            <a:r>
              <a:rPr lang="en-US" dirty="0" smtClean="0"/>
              <a:t>Large scale malware attacks are certainly possible – although so far we have not experienced many</a:t>
            </a:r>
          </a:p>
          <a:p>
            <a:pPr marL="742950" lvl="2" indent="-342900"/>
            <a:r>
              <a:rPr lang="en-US" sz="2200" dirty="0" smtClean="0"/>
              <a:t>Likely to be different from computer malware</a:t>
            </a:r>
          </a:p>
          <a:p>
            <a:r>
              <a:rPr lang="en-US" dirty="0" smtClean="0"/>
              <a:t>Exposure of private, confidential and otherwise important data can be accomplished easily</a:t>
            </a:r>
          </a:p>
          <a:p>
            <a:r>
              <a:rPr lang="en-US" dirty="0" smtClean="0"/>
              <a:t>The degree of connectivity to enterprise networks is still less than what computers can accomplish – but for how long?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949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Networking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81000" y="1855694"/>
            <a:ext cx="8229600" cy="3325906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In a very short time, interactions between individuals have changed – quite dramatically</a:t>
            </a:r>
          </a:p>
          <a:p>
            <a:r>
              <a:rPr lang="en-US" dirty="0" smtClean="0"/>
              <a:t>These same individuals are, or soon will be, part of the work force</a:t>
            </a:r>
          </a:p>
          <a:p>
            <a:r>
              <a:rPr lang="en-US" dirty="0" smtClean="0"/>
              <a:t>The social network paradigm is in fact quite suitable for business interactions – but with a better security model perhaps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848987"/>
      </p:ext>
    </p:extLst>
  </p:cSld>
  <p:clrMapOvr>
    <a:masterClrMapping/>
  </p:clrMapOvr>
</p:sld>
</file>

<file path=ppt/theme/theme1.xml><?xml version="1.0" encoding="utf-8"?>
<a:theme xmlns:a="http://schemas.openxmlformats.org/drawingml/2006/main" name="Cyphor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IronKeyTheme</Template>
  <TotalTime>0</TotalTime>
  <Words>542</Words>
  <Application>Microsoft Macintosh PowerPoint</Application>
  <PresentationFormat>On-screen Show (4:3)</PresentationFormat>
  <Paragraphs>83</Paragraphs>
  <Slides>13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Cyphort Theme</vt:lpstr>
      <vt:lpstr>Emerging topics In data, application and infrastructure protection</vt:lpstr>
      <vt:lpstr>Agenda</vt:lpstr>
      <vt:lpstr>The Internet Growth</vt:lpstr>
      <vt:lpstr>The Current Security Model</vt:lpstr>
      <vt:lpstr>Advance Persistent Threats – (APT)  The Next Wave</vt:lpstr>
      <vt:lpstr>Better Security Models</vt:lpstr>
      <vt:lpstr>Protecting Assets</vt:lpstr>
      <vt:lpstr>The Mobile Internet</vt:lpstr>
      <vt:lpstr>Social Networking</vt:lpstr>
      <vt:lpstr>Cloud Computing</vt:lpstr>
      <vt:lpstr>Connecting “Things”</vt:lpstr>
      <vt:lpstr>Summary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2011-09-26T05:14:27Z</dcterms:created>
  <dcterms:modified xsi:type="dcterms:W3CDTF">2011-12-17T03:19:02Z</dcterms:modified>
</cp:coreProperties>
</file>