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751" r:id="rId2"/>
    <p:sldId id="743" r:id="rId3"/>
    <p:sldId id="755" r:id="rId4"/>
    <p:sldId id="712" r:id="rId5"/>
    <p:sldId id="720" r:id="rId6"/>
    <p:sldId id="758" r:id="rId7"/>
    <p:sldId id="771" r:id="rId8"/>
    <p:sldId id="775" r:id="rId9"/>
    <p:sldId id="774" r:id="rId10"/>
    <p:sldId id="769" r:id="rId11"/>
    <p:sldId id="761" r:id="rId12"/>
    <p:sldId id="779" r:id="rId13"/>
    <p:sldId id="780" r:id="rId14"/>
    <p:sldId id="778" r:id="rId15"/>
    <p:sldId id="762" r:id="rId16"/>
    <p:sldId id="763" r:id="rId17"/>
    <p:sldId id="776" r:id="rId18"/>
    <p:sldId id="777" r:id="rId19"/>
    <p:sldId id="764" r:id="rId20"/>
    <p:sldId id="765" r:id="rId21"/>
    <p:sldId id="766" r:id="rId22"/>
    <p:sldId id="767" r:id="rId23"/>
    <p:sldId id="717" r:id="rId24"/>
  </p:sldIdLst>
  <p:sldSz cx="9144000" cy="6858000" type="screen4x3"/>
  <p:notesSz cx="6797675" cy="985678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bg1"/>
        </a:solidFill>
        <a:latin typeface="Times New Roman" pitchFamily="18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bg1"/>
        </a:solidFill>
        <a:latin typeface="Times New Roman" pitchFamily="18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bg1"/>
        </a:solidFill>
        <a:latin typeface="Times New Roman" pitchFamily="18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bg1"/>
        </a:solidFill>
        <a:latin typeface="Times New Roman" pitchFamily="18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bg1"/>
        </a:solidFill>
        <a:latin typeface="Times New Roman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sz="1600" kern="1200">
        <a:solidFill>
          <a:schemeClr val="bg1"/>
        </a:solidFill>
        <a:latin typeface="Times New Roman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sz="1600" kern="1200">
        <a:solidFill>
          <a:schemeClr val="bg1"/>
        </a:solidFill>
        <a:latin typeface="Times New Roman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sz="1600" kern="1200">
        <a:solidFill>
          <a:schemeClr val="bg1"/>
        </a:solidFill>
        <a:latin typeface="Times New Roman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sz="1600" kern="1200">
        <a:solidFill>
          <a:schemeClr val="bg1"/>
        </a:solidFill>
        <a:latin typeface="Times New Roman" pitchFamily="18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5C5C5C"/>
    <a:srgbClr val="87BBE0"/>
    <a:srgbClr val="D9445A"/>
    <a:srgbClr val="1B5BA2"/>
    <a:srgbClr val="0E438A"/>
    <a:srgbClr val="525152"/>
    <a:srgbClr val="0099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65" autoAdjust="0"/>
    <p:restoredTop sz="94624" autoAdjust="0"/>
  </p:normalViewPr>
  <p:slideViewPr>
    <p:cSldViewPr>
      <p:cViewPr>
        <p:scale>
          <a:sx n="77" d="100"/>
          <a:sy n="77" d="100"/>
        </p:scale>
        <p:origin x="-133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3006" y="-108"/>
      </p:cViewPr>
      <p:guideLst>
        <p:guide orient="horz" pos="3104"/>
        <p:guide pos="214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4" tIns="45692" rIns="91384" bIns="45692" numCol="1" anchor="t" anchorCtr="0" compatLnSpc="1">
            <a:prstTxWarp prst="textNoShape">
              <a:avLst/>
            </a:prstTxWarp>
          </a:bodyPr>
          <a:lstStyle>
            <a:lvl1pPr defTabSz="912813" eaLnBrk="0" hangingPunct="0">
              <a:defRPr sz="120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4" tIns="45692" rIns="91384" bIns="45692" numCol="1" anchor="t" anchorCtr="0" compatLnSpc="1">
            <a:prstTxWarp prst="textNoShape">
              <a:avLst/>
            </a:prstTxWarp>
          </a:bodyPr>
          <a:lstStyle>
            <a:lvl1pPr algn="r" defTabSz="912813" eaLnBrk="0" hangingPunct="0">
              <a:defRPr sz="120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63075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4" tIns="45692" rIns="91384" bIns="45692" numCol="1" anchor="b" anchorCtr="0" compatLnSpc="1">
            <a:prstTxWarp prst="textNoShape">
              <a:avLst/>
            </a:prstTxWarp>
          </a:bodyPr>
          <a:lstStyle>
            <a:lvl1pPr defTabSz="912813" eaLnBrk="0" hangingPunct="0">
              <a:defRPr sz="120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363075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4" tIns="45692" rIns="91384" bIns="45692" numCol="1" anchor="b" anchorCtr="0" compatLnSpc="1">
            <a:prstTxWarp prst="textNoShape">
              <a:avLst/>
            </a:prstTxWarp>
          </a:bodyPr>
          <a:lstStyle>
            <a:lvl1pPr algn="r" defTabSz="912813" eaLnBrk="0" hangingPunct="0">
              <a:defRPr sz="120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fld id="{D8FB6C88-F610-4570-B30A-E34223B5C8E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4" tIns="45692" rIns="91384" bIns="45692" numCol="1" anchor="t" anchorCtr="0" compatLnSpc="1">
            <a:prstTxWarp prst="textNoShape">
              <a:avLst/>
            </a:prstTxWarp>
          </a:bodyPr>
          <a:lstStyle>
            <a:lvl1pPr defTabSz="912813" eaLnBrk="0" hangingPunct="0">
              <a:defRPr sz="120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4" tIns="45692" rIns="91384" bIns="45692" numCol="1" anchor="t" anchorCtr="0" compatLnSpc="1">
            <a:prstTxWarp prst="textNoShape">
              <a:avLst/>
            </a:prstTxWarp>
          </a:bodyPr>
          <a:lstStyle>
            <a:lvl1pPr algn="r" defTabSz="912813" eaLnBrk="0" hangingPunct="0">
              <a:defRPr sz="120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8213" y="741363"/>
            <a:ext cx="4922837" cy="3692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683125"/>
            <a:ext cx="4984750" cy="443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4" tIns="45692" rIns="91384" bIns="456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3075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4" tIns="45692" rIns="91384" bIns="45692" numCol="1" anchor="b" anchorCtr="0" compatLnSpc="1">
            <a:prstTxWarp prst="textNoShape">
              <a:avLst/>
            </a:prstTxWarp>
          </a:bodyPr>
          <a:lstStyle>
            <a:lvl1pPr defTabSz="912813" eaLnBrk="0" hangingPunct="0">
              <a:defRPr sz="120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363075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4" tIns="45692" rIns="91384" bIns="45692" numCol="1" anchor="b" anchorCtr="0" compatLnSpc="1">
            <a:prstTxWarp prst="textNoShape">
              <a:avLst/>
            </a:prstTxWarp>
          </a:bodyPr>
          <a:lstStyle>
            <a:lvl1pPr algn="r" defTabSz="912813" eaLnBrk="0" hangingPunct="0">
              <a:defRPr sz="120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fld id="{41B7A8D7-2D6D-4CC4-BA6C-F40D20E5D5D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249EA1-14E1-4E25-88B5-F801F2165027}" type="slidenum">
              <a:rPr lang="en-GB" smtClean="0"/>
              <a:pPr/>
              <a:t>1</a:t>
            </a:fld>
            <a:endParaRPr lang="en-GB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2A05D3-7A95-4864-A3D4-1E054D5A4E0C}" type="slidenum">
              <a:rPr lang="en-GB" smtClean="0"/>
              <a:pPr/>
              <a:t>10</a:t>
            </a:fld>
            <a:endParaRPr lang="en-GB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2A05D3-7A95-4864-A3D4-1E054D5A4E0C}" type="slidenum">
              <a:rPr lang="en-GB" smtClean="0"/>
              <a:pPr/>
              <a:t>11</a:t>
            </a:fld>
            <a:endParaRPr lang="en-GB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2A05D3-7A95-4864-A3D4-1E054D5A4E0C}" type="slidenum">
              <a:rPr lang="en-GB" smtClean="0"/>
              <a:pPr/>
              <a:t>12</a:t>
            </a:fld>
            <a:endParaRPr lang="en-GB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2A05D3-7A95-4864-A3D4-1E054D5A4E0C}" type="slidenum">
              <a:rPr lang="en-GB" smtClean="0"/>
              <a:pPr/>
              <a:t>13</a:t>
            </a:fld>
            <a:endParaRPr lang="en-GB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2A05D3-7A95-4864-A3D4-1E054D5A4E0C}" type="slidenum">
              <a:rPr lang="en-GB" smtClean="0"/>
              <a:pPr/>
              <a:t>14</a:t>
            </a:fld>
            <a:endParaRPr lang="en-GB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2A05D3-7A95-4864-A3D4-1E054D5A4E0C}" type="slidenum">
              <a:rPr lang="en-GB" smtClean="0"/>
              <a:pPr/>
              <a:t>15</a:t>
            </a:fld>
            <a:endParaRPr lang="en-GB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2A05D3-7A95-4864-A3D4-1E054D5A4E0C}" type="slidenum">
              <a:rPr lang="en-GB" smtClean="0"/>
              <a:pPr/>
              <a:t>16</a:t>
            </a:fld>
            <a:endParaRPr lang="en-GB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2A05D3-7A95-4864-A3D4-1E054D5A4E0C}" type="slidenum">
              <a:rPr lang="en-GB" smtClean="0"/>
              <a:pPr/>
              <a:t>17</a:t>
            </a:fld>
            <a:endParaRPr lang="en-GB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2A05D3-7A95-4864-A3D4-1E054D5A4E0C}" type="slidenum">
              <a:rPr lang="en-GB" smtClean="0"/>
              <a:pPr/>
              <a:t>18</a:t>
            </a:fld>
            <a:endParaRPr lang="en-GB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2A05D3-7A95-4864-A3D4-1E054D5A4E0C}" type="slidenum">
              <a:rPr lang="en-GB" smtClean="0"/>
              <a:pPr/>
              <a:t>19</a:t>
            </a:fld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6F690F-63DD-42A9-865E-3B3D3E9794C9}" type="slidenum">
              <a:rPr lang="en-GB" smtClean="0"/>
              <a:pPr/>
              <a:t>2</a:t>
            </a:fld>
            <a:endParaRPr lang="en-GB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2A05D3-7A95-4864-A3D4-1E054D5A4E0C}" type="slidenum">
              <a:rPr lang="en-GB" smtClean="0"/>
              <a:pPr/>
              <a:t>20</a:t>
            </a:fld>
            <a:endParaRPr lang="en-GB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2A05D3-7A95-4864-A3D4-1E054D5A4E0C}" type="slidenum">
              <a:rPr lang="en-GB" smtClean="0"/>
              <a:pPr/>
              <a:t>21</a:t>
            </a:fld>
            <a:endParaRPr lang="en-GB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2A05D3-7A95-4864-A3D4-1E054D5A4E0C}" type="slidenum">
              <a:rPr lang="en-GB" smtClean="0"/>
              <a:pPr/>
              <a:t>22</a:t>
            </a:fld>
            <a:endParaRPr lang="en-GB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DFE5E6-C045-4CB7-8CE2-4665BDD3A67C}" type="slidenum">
              <a:rPr lang="en-GB" smtClean="0"/>
              <a:pPr/>
              <a:t>23</a:t>
            </a:fld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2772" name="Slide Number Placeholder 3"/>
          <p:cNvSpPr txBox="1">
            <a:spLocks noGrp="1"/>
          </p:cNvSpPr>
          <p:nvPr/>
        </p:nvSpPr>
        <p:spPr bwMode="auto">
          <a:xfrm>
            <a:off x="3851275" y="9363075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84" tIns="45692" rIns="91384" bIns="45692" anchor="b"/>
          <a:lstStyle/>
          <a:p>
            <a:pPr algn="r" defTabSz="912813" eaLnBrk="0" hangingPunct="0"/>
            <a:fld id="{42253AF2-2448-499B-9E40-6DFBBC14B618}" type="slidenum">
              <a:rPr lang="en-GB" sz="1200">
                <a:solidFill>
                  <a:schemeClr val="tx1"/>
                </a:solidFill>
                <a:latin typeface="Verdana" pitchFamily="34" charset="0"/>
              </a:rPr>
              <a:pPr algn="r" defTabSz="912813" eaLnBrk="0" hangingPunct="0"/>
              <a:t>3</a:t>
            </a:fld>
            <a:endParaRPr lang="en-GB" sz="1200">
              <a:solidFill>
                <a:schemeClr val="tx1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2A05D3-7A95-4864-A3D4-1E054D5A4E0C}" type="slidenum">
              <a:rPr lang="en-GB" smtClean="0"/>
              <a:pPr/>
              <a:t>4</a:t>
            </a:fld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760073-5CB0-4925-8A11-6995BDB2753F}" type="slidenum">
              <a:rPr lang="en-GB" smtClean="0"/>
              <a:pPr/>
              <a:t>5</a:t>
            </a:fld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2A05D3-7A95-4864-A3D4-1E054D5A4E0C}" type="slidenum">
              <a:rPr lang="en-GB" smtClean="0"/>
              <a:pPr/>
              <a:t>6</a:t>
            </a:fld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2A05D3-7A95-4864-A3D4-1E054D5A4E0C}" type="slidenum">
              <a:rPr lang="en-GB" smtClean="0"/>
              <a:pPr/>
              <a:t>7</a:t>
            </a:fld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2A05D3-7A95-4864-A3D4-1E054D5A4E0C}" type="slidenum">
              <a:rPr lang="en-GB" smtClean="0"/>
              <a:pPr/>
              <a:t>8</a:t>
            </a:fld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2A05D3-7A95-4864-A3D4-1E054D5A4E0C}" type="slidenum">
              <a:rPr lang="en-GB" smtClean="0"/>
              <a:pPr/>
              <a:t>9</a:t>
            </a:fld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620000" y="6175375"/>
            <a:ext cx="128111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en-GB" sz="1000" dirty="0">
                <a:latin typeface="Univers" pitchFamily="34" charset="0"/>
                <a:cs typeface="+mn-cs"/>
              </a:rPr>
              <a:t>International</a:t>
            </a:r>
            <a:br>
              <a:rPr lang="en-GB" sz="1000" dirty="0">
                <a:latin typeface="Univers" pitchFamily="34" charset="0"/>
                <a:cs typeface="+mn-cs"/>
              </a:rPr>
            </a:br>
            <a:r>
              <a:rPr lang="en-GB" sz="1000" dirty="0">
                <a:latin typeface="Univers" pitchFamily="34" charset="0"/>
                <a:cs typeface="+mn-cs"/>
              </a:rPr>
              <a:t>Telecommunication</a:t>
            </a:r>
            <a:br>
              <a:rPr lang="en-GB" sz="1000" dirty="0">
                <a:latin typeface="Univers" pitchFamily="34" charset="0"/>
                <a:cs typeface="+mn-cs"/>
              </a:rPr>
            </a:br>
            <a:r>
              <a:rPr lang="en-GB" sz="1000" dirty="0">
                <a:latin typeface="Univers" pitchFamily="34" charset="0"/>
                <a:cs typeface="+mn-cs"/>
              </a:rPr>
              <a:t>Union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426200" y="4343400"/>
            <a:ext cx="523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defRPr/>
            </a:pPr>
            <a:r>
              <a:rPr lang="en-GB" sz="1200" b="1" dirty="0">
                <a:solidFill>
                  <a:srgbClr val="0C4B84"/>
                </a:solidFill>
                <a:latin typeface="Verdana" pitchFamily="34" charset="0"/>
                <a:cs typeface="+mn-cs"/>
              </a:rPr>
              <a:t> </a:t>
            </a:r>
            <a:endParaRPr lang="en-GB" sz="2400" dirty="0">
              <a:solidFill>
                <a:schemeClr val="tx1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7319963" y="4524375"/>
            <a:ext cx="5238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defRPr/>
            </a:pPr>
            <a:r>
              <a:rPr lang="en-GB" sz="1200" b="1" dirty="0">
                <a:solidFill>
                  <a:srgbClr val="0C4B84"/>
                </a:solidFill>
                <a:latin typeface="Verdana" pitchFamily="34" charset="0"/>
                <a:cs typeface="+mn-cs"/>
              </a:rPr>
              <a:t> </a:t>
            </a:r>
            <a:endParaRPr lang="en-GB" sz="2400" dirty="0">
              <a:solidFill>
                <a:schemeClr val="tx1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280025" y="4802188"/>
            <a:ext cx="444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defRPr/>
            </a:pPr>
            <a:r>
              <a:rPr lang="en-GB" sz="1000" dirty="0">
                <a:solidFill>
                  <a:srgbClr val="000000"/>
                </a:solidFill>
                <a:latin typeface="Verdana" pitchFamily="34" charset="0"/>
                <a:cs typeface="+mn-cs"/>
              </a:rPr>
              <a:t> </a:t>
            </a:r>
            <a:endParaRPr lang="en-GB" sz="2400" dirty="0">
              <a:solidFill>
                <a:schemeClr val="tx1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8" name="Line 25"/>
          <p:cNvSpPr>
            <a:spLocks noChangeShapeType="1"/>
          </p:cNvSpPr>
          <p:nvPr/>
        </p:nvSpPr>
        <p:spPr bwMode="auto">
          <a:xfrm flipH="1">
            <a:off x="395288" y="6524625"/>
            <a:ext cx="8280400" cy="0"/>
          </a:xfrm>
          <a:prstGeom prst="line">
            <a:avLst/>
          </a:prstGeom>
          <a:noFill/>
          <a:ln w="22225" cap="rnd">
            <a:solidFill>
              <a:srgbClr val="C0C0C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buClr>
                <a:schemeClr val="tx1"/>
              </a:buClr>
              <a:buFont typeface="Arial" pitchFamily="34" charset="0"/>
              <a:buNone/>
              <a:defRPr/>
            </a:pPr>
            <a:endParaRPr lang="en-GB" dirty="0">
              <a:cs typeface="+mn-cs"/>
            </a:endParaRPr>
          </a:p>
        </p:txBody>
      </p:sp>
      <p:sp>
        <p:nvSpPr>
          <p:cNvPr id="9" name="Line 30"/>
          <p:cNvSpPr>
            <a:spLocks noChangeShapeType="1"/>
          </p:cNvSpPr>
          <p:nvPr/>
        </p:nvSpPr>
        <p:spPr bwMode="auto">
          <a:xfrm flipH="1">
            <a:off x="611188" y="1268413"/>
            <a:ext cx="4105275" cy="0"/>
          </a:xfrm>
          <a:prstGeom prst="line">
            <a:avLst/>
          </a:prstGeom>
          <a:noFill/>
          <a:ln w="22225" cap="rnd">
            <a:solidFill>
              <a:srgbClr val="C0C0C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buClr>
                <a:schemeClr val="tx1"/>
              </a:buClr>
              <a:buFont typeface="Arial" pitchFamily="34" charset="0"/>
              <a:buNone/>
              <a:defRPr/>
            </a:pPr>
            <a:endParaRPr lang="en-GB" dirty="0">
              <a:cs typeface="+mn-cs"/>
            </a:endParaRPr>
          </a:p>
        </p:txBody>
      </p:sp>
      <p:sp>
        <p:nvSpPr>
          <p:cNvPr id="10" name="Line 33"/>
          <p:cNvSpPr>
            <a:spLocks noChangeShapeType="1"/>
          </p:cNvSpPr>
          <p:nvPr/>
        </p:nvSpPr>
        <p:spPr bwMode="auto">
          <a:xfrm flipH="1">
            <a:off x="4716463" y="1268413"/>
            <a:ext cx="4105275" cy="0"/>
          </a:xfrm>
          <a:prstGeom prst="line">
            <a:avLst/>
          </a:prstGeom>
          <a:noFill/>
          <a:ln w="22225" cap="rnd">
            <a:solidFill>
              <a:srgbClr val="C0C0C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buClr>
                <a:schemeClr val="tx1"/>
              </a:buClr>
              <a:buFont typeface="Arial" pitchFamily="34" charset="0"/>
              <a:buNone/>
              <a:defRPr/>
            </a:pPr>
            <a:endParaRPr lang="en-GB" dirty="0">
              <a:cs typeface="+mn-cs"/>
            </a:endParaRPr>
          </a:p>
        </p:txBody>
      </p:sp>
      <p:pic>
        <p:nvPicPr>
          <p:cNvPr id="11" name="Picture 3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white">
          <a:xfrm>
            <a:off x="584200" y="331788"/>
            <a:ext cx="1971675" cy="827087"/>
          </a:xfrm>
          <a:prstGeom prst="rect">
            <a:avLst/>
          </a:prstGeom>
          <a:noFill/>
          <a:ln w="76200" algn="ctr">
            <a:noFill/>
            <a:miter lim="800000"/>
            <a:headEnd/>
            <a:tailEnd/>
          </a:ln>
        </p:spPr>
      </p:pic>
      <p:pic>
        <p:nvPicPr>
          <p:cNvPr id="12" name="Picture 15" descr="SMlogo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6013" y="404813"/>
            <a:ext cx="1209675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9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187450" y="1916113"/>
            <a:ext cx="7054850" cy="115252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7920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3429000"/>
            <a:ext cx="6337300" cy="1584325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400"/>
            </a:lvl1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</p:cSld>
  <p:clrMapOvr>
    <a:masterClrMapping/>
  </p:clrMapOvr>
  <p:transition spd="med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4C8D59-080E-40C9-B266-52689ABC435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765175"/>
            <a:ext cx="1943100" cy="46799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4213" y="765175"/>
            <a:ext cx="5676900" cy="46799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CE4F5F-FA65-45AD-9F00-86F4C2F12F1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080" y="504789"/>
            <a:ext cx="8357392" cy="646331"/>
          </a:xfrm>
        </p:spPr>
        <p:txBody>
          <a:bodyPr/>
          <a:lstStyle>
            <a:lvl1pPr algn="l">
              <a:defRPr cap="none" baseline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080" y="1154382"/>
            <a:ext cx="8357392" cy="5082930"/>
          </a:xfrm>
        </p:spPr>
        <p:txBody>
          <a:bodyPr/>
          <a:lstStyle>
            <a:lvl1pPr>
              <a:defRPr sz="3000">
                <a:latin typeface="Arial" pitchFamily="34" charset="0"/>
                <a:cs typeface="Arial" pitchFamily="34" charset="0"/>
              </a:defRPr>
            </a:lvl1pPr>
            <a:lvl2pPr>
              <a:buClr>
                <a:srgbClr val="00B0F0"/>
              </a:buClr>
              <a:buFont typeface="Wingdings" pitchFamily="2" charset="2"/>
              <a:buChar char="§"/>
              <a:defRPr sz="2600">
                <a:latin typeface="Arial" pitchFamily="34" charset="0"/>
                <a:cs typeface="Arial" pitchFamily="34" charset="0"/>
              </a:defRPr>
            </a:lvl2pPr>
            <a:lvl3pPr>
              <a:buClr>
                <a:srgbClr val="00B050"/>
              </a:buClr>
              <a:buFont typeface="Wingdings" pitchFamily="2" charset="2"/>
              <a:buChar char="§"/>
              <a:defRPr sz="2200">
                <a:latin typeface="Arial" pitchFamily="34" charset="0"/>
                <a:cs typeface="Arial" pitchFamily="34" charset="0"/>
              </a:defRPr>
            </a:lvl3pPr>
            <a:lvl4pPr>
              <a:buClr>
                <a:schemeClr val="tx2"/>
              </a:buClr>
              <a:buFont typeface="Wingdings" pitchFamily="2" charset="2"/>
              <a:buChar char="§"/>
              <a:defRPr sz="1800">
                <a:latin typeface="Arial" pitchFamily="34" charset="0"/>
                <a:cs typeface="Arial" pitchFamily="34" charset="0"/>
              </a:defRPr>
            </a:lvl4pPr>
            <a:lvl5pPr>
              <a:buClr>
                <a:schemeClr val="tx2"/>
              </a:buClr>
              <a:buFont typeface="Wingdings" pitchFamily="2" charset="2"/>
              <a:buChar char="§"/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388350" y="6432550"/>
            <a:ext cx="339725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968DE6-2944-4A69-9C99-A5F87656A98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C02D2E-4D50-4477-B0D6-C289E9236A4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3" y="1628775"/>
            <a:ext cx="3810000" cy="381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28775"/>
            <a:ext cx="3810000" cy="381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74BA71-A215-41F8-A650-AB2DE5CFC33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116B74-9603-43A8-A30E-82CC580CD92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B8018-C79D-4548-A291-70169240A67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41DAD-5EF5-47B9-9366-6ECFAD9EE62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F71C63-3F2E-4587-82E9-C8666A25F3F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49773-0CCC-43F3-B11D-0B31BBB61AB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777875"/>
            <a:ext cx="777240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628775"/>
            <a:ext cx="777240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98" name="Line 74"/>
          <p:cNvSpPr>
            <a:spLocks noChangeShapeType="1"/>
          </p:cNvSpPr>
          <p:nvPr/>
        </p:nvSpPr>
        <p:spPr bwMode="auto">
          <a:xfrm flipH="1">
            <a:off x="251520" y="219075"/>
            <a:ext cx="8353425" cy="0"/>
          </a:xfrm>
          <a:prstGeom prst="line">
            <a:avLst/>
          </a:prstGeom>
          <a:noFill/>
          <a:ln w="22225" cap="rnd">
            <a:solidFill>
              <a:srgbClr val="C0C0C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buClr>
                <a:schemeClr val="tx1"/>
              </a:buClr>
              <a:buFont typeface="Arial" pitchFamily="34" charset="0"/>
              <a:buNone/>
              <a:defRPr/>
            </a:pPr>
            <a:endParaRPr lang="en-GB" dirty="0">
              <a:cs typeface="+mn-cs"/>
            </a:endParaRPr>
          </a:p>
        </p:txBody>
      </p:sp>
      <p:sp>
        <p:nvSpPr>
          <p:cNvPr id="1067" name="Rectangle 4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88350" y="6381750"/>
            <a:ext cx="339725" cy="2444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buClrTx/>
              <a:buFontTx/>
              <a:buNone/>
              <a:defRPr sz="1000">
                <a:solidFill>
                  <a:srgbClr val="0E438A"/>
                </a:solidFill>
                <a:latin typeface="Zurich BT" charset="0"/>
                <a:cs typeface="Times New Roman" pitchFamily="18" charset="0"/>
              </a:defRPr>
            </a:lvl1pPr>
          </a:lstStyle>
          <a:p>
            <a:pPr>
              <a:defRPr/>
            </a:pPr>
            <a:fld id="{7529F9C9-BEA9-47CA-A01A-F7C2858935B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1030" name="Picture 76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white">
          <a:xfrm>
            <a:off x="6840538" y="6249988"/>
            <a:ext cx="1116012" cy="468312"/>
          </a:xfrm>
          <a:prstGeom prst="rect">
            <a:avLst/>
          </a:prstGeom>
          <a:noFill/>
          <a:ln w="76200" algn="ctr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</p:sldLayoutIdLst>
  <p:transition spd="med">
    <p:wedge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1B5BA2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1B5BA2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1B5BA2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1B5BA2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1B5BA2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1B5BA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1B5BA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1B5BA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1B5BA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E438A"/>
        </a:buClr>
        <a:buSzPct val="110000"/>
        <a:buFont typeface="Wingdings" pitchFamily="2" charset="2"/>
        <a:buChar char="§"/>
        <a:defRPr sz="3000">
          <a:solidFill>
            <a:srgbClr val="5C5C5C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buChar char="Ø"/>
        <a:defRPr sz="2600">
          <a:solidFill>
            <a:srgbClr val="5C5C5C"/>
          </a:solidFill>
          <a:latin typeface="Arial" pitchFamily="34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buChar char="§"/>
        <a:defRPr sz="2200">
          <a:solidFill>
            <a:srgbClr val="5C5C5C"/>
          </a:solidFill>
          <a:latin typeface="Arial" pitchFamily="34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Verdana" pitchFamily="34" charset="0"/>
        <a:buChar char="–"/>
        <a:defRPr>
          <a:solidFill>
            <a:srgbClr val="5C5C5C"/>
          </a:solidFill>
          <a:latin typeface="Arial" pitchFamily="34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Verdana" pitchFamily="34" charset="0"/>
        <a:buChar char="–"/>
        <a:defRPr>
          <a:solidFill>
            <a:srgbClr val="5C5C5C"/>
          </a:solidFill>
          <a:latin typeface="Arial" pitchFamily="34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Verdana" pitchFamily="34" charset="0"/>
        <a:buChar char="–"/>
        <a:defRPr sz="2000">
          <a:solidFill>
            <a:srgbClr val="5C5C5C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Verdana" pitchFamily="34" charset="0"/>
        <a:buChar char="–"/>
        <a:defRPr sz="2000">
          <a:solidFill>
            <a:srgbClr val="5C5C5C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Verdana" pitchFamily="34" charset="0"/>
        <a:buChar char="–"/>
        <a:defRPr sz="2000">
          <a:solidFill>
            <a:srgbClr val="5C5C5C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Verdana" pitchFamily="34" charset="0"/>
        <a:buChar char="–"/>
        <a:defRPr sz="2000">
          <a:solidFill>
            <a:srgbClr val="5C5C5C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cybmail@itu.int" TargetMode="External"/><Relationship Id="rId4" Type="http://schemas.openxmlformats.org/officeDocument/2006/relationships/hyperlink" Target="http://www.itu.int/ITU-D/cyb/cybersecurity/docs/ITUNationalCybersecurityStrategyGuide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1"/>
          <p:cNvSpPr>
            <a:spLocks noChangeArrowheads="1"/>
          </p:cNvSpPr>
          <p:nvPr/>
        </p:nvSpPr>
        <p:spPr bwMode="auto">
          <a:xfrm>
            <a:off x="179388" y="1700213"/>
            <a:ext cx="87852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0" hangingPunct="0">
              <a:lnSpc>
                <a:spcPct val="90000"/>
              </a:lnSpc>
              <a:buClr>
                <a:schemeClr val="tx1"/>
              </a:buClr>
              <a:buFont typeface="Arial" pitchFamily="34" charset="0"/>
              <a:buNone/>
            </a:pPr>
            <a:r>
              <a:rPr lang="en-GB" sz="3500" b="1">
                <a:solidFill>
                  <a:schemeClr val="tx2"/>
                </a:solidFill>
                <a:latin typeface="Arial" pitchFamily="34" charset="0"/>
              </a:rPr>
              <a:t>Developing a Cybersecurity Strategy that Supports National Policy Goals</a:t>
            </a:r>
            <a:endParaRPr lang="en-US" sz="3500" b="1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4099" name="Content Placeholder 2"/>
          <p:cNvSpPr txBox="1">
            <a:spLocks/>
          </p:cNvSpPr>
          <p:nvPr/>
        </p:nvSpPr>
        <p:spPr bwMode="auto">
          <a:xfrm>
            <a:off x="539750" y="5156200"/>
            <a:ext cx="83534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Clr>
                <a:srgbClr val="0E438A"/>
              </a:buClr>
              <a:buSzPct val="110000"/>
            </a:pPr>
            <a:r>
              <a:rPr lang="en-GB" sz="2000" b="1">
                <a:solidFill>
                  <a:schemeClr val="tx2"/>
                </a:solidFill>
                <a:latin typeface="Arial" pitchFamily="34" charset="0"/>
              </a:rPr>
              <a:t>“Regional Arab Forum on Cybersecurity,”</a:t>
            </a:r>
            <a:r>
              <a:rPr lang="en-GB" sz="2000" b="1">
                <a:solidFill>
                  <a:srgbClr val="5C5C5C"/>
                </a:solidFill>
                <a:latin typeface="Arial" pitchFamily="34" charset="0"/>
              </a:rPr>
              <a:t>  </a:t>
            </a:r>
          </a:p>
          <a:p>
            <a:pPr algn="ctr">
              <a:spcBef>
                <a:spcPct val="20000"/>
              </a:spcBef>
              <a:buClr>
                <a:srgbClr val="0E438A"/>
              </a:buClr>
              <a:buSzPct val="110000"/>
            </a:pPr>
            <a:r>
              <a:rPr lang="en-GB" b="1">
                <a:solidFill>
                  <a:srgbClr val="5C5C5C"/>
                </a:solidFill>
                <a:latin typeface="Arial" pitchFamily="34" charset="0"/>
              </a:rPr>
              <a:t>Giza (Smart Village)-Egypt, 18-20 December 2011</a:t>
            </a:r>
            <a:endParaRPr lang="en-GB">
              <a:solidFill>
                <a:srgbClr val="5C5C5C"/>
              </a:solidFill>
              <a:latin typeface="Verdana" pitchFamily="34" charset="0"/>
            </a:endParaRPr>
          </a:p>
        </p:txBody>
      </p:sp>
      <p:sp>
        <p:nvSpPr>
          <p:cNvPr id="4100" name="Rectangle 21"/>
          <p:cNvSpPr>
            <a:spLocks noChangeArrowheads="1"/>
          </p:cNvSpPr>
          <p:nvPr/>
        </p:nvSpPr>
        <p:spPr bwMode="auto">
          <a:xfrm>
            <a:off x="900113" y="3933825"/>
            <a:ext cx="77755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0" hangingPunct="0">
              <a:lnSpc>
                <a:spcPct val="90000"/>
              </a:lnSpc>
              <a:buClr>
                <a:schemeClr val="tx1"/>
              </a:buClr>
              <a:buFont typeface="Arial" pitchFamily="34" charset="0"/>
              <a:buNone/>
            </a:pPr>
            <a:r>
              <a:rPr lang="en-US" sz="4800" b="1">
                <a:solidFill>
                  <a:schemeClr val="tx2"/>
                </a:solidFill>
                <a:latin typeface="Verdana" pitchFamily="34" charset="0"/>
              </a:rPr>
              <a:t> </a:t>
            </a:r>
          </a:p>
          <a:p>
            <a:pPr algn="ctr" eaLnBrk="0" hangingPunct="0">
              <a:lnSpc>
                <a:spcPct val="90000"/>
              </a:lnSpc>
              <a:buClr>
                <a:schemeClr val="tx1"/>
              </a:buClr>
            </a:pPr>
            <a:r>
              <a:rPr lang="en-US" sz="2400" b="1">
                <a:solidFill>
                  <a:srgbClr val="5C5C5C"/>
                </a:solidFill>
                <a:latin typeface="Arial" pitchFamily="34" charset="0"/>
              </a:rPr>
              <a:t>Dr. Frederick Wamala (Ph.D), CISSP</a:t>
            </a:r>
            <a:r>
              <a:rPr lang="en-US" sz="2000" b="1">
                <a:solidFill>
                  <a:srgbClr val="5C5C5C"/>
                </a:solidFill>
                <a:latin typeface="Arial" pitchFamily="34" charset="0"/>
              </a:rPr>
              <a:t>®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79388" y="260549"/>
            <a:ext cx="8688387" cy="615553"/>
          </a:xfrm>
        </p:spPr>
        <p:txBody>
          <a:bodyPr/>
          <a:lstStyle/>
          <a:p>
            <a:r>
              <a:rPr lang="en-GB" dirty="0" smtClean="0"/>
              <a:t>Ends – National Economy</a:t>
            </a: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474075" y="6432550"/>
            <a:ext cx="254000" cy="244475"/>
          </a:xfrm>
        </p:spPr>
        <p:txBody>
          <a:bodyPr/>
          <a:lstStyle/>
          <a:p>
            <a:fld id="{B28D3D06-DD8E-42BA-B88C-A826E8188369}" type="slidenum">
              <a:rPr lang="en-GB" smtClean="0"/>
              <a:pPr/>
              <a:t>10</a:t>
            </a:fld>
            <a:endParaRPr lang="en-GB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32290" t="24039" r="26202" b="12616"/>
          <a:stretch>
            <a:fillRect/>
          </a:stretch>
        </p:blipFill>
        <p:spPr bwMode="auto">
          <a:xfrm>
            <a:off x="236920" y="908720"/>
            <a:ext cx="6816384" cy="55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79388" y="260549"/>
            <a:ext cx="8688387" cy="615553"/>
          </a:xfrm>
        </p:spPr>
        <p:txBody>
          <a:bodyPr/>
          <a:lstStyle/>
          <a:p>
            <a:r>
              <a:rPr lang="en-GB" dirty="0" smtClean="0"/>
              <a:t>Ends – National Security</a:t>
            </a: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474075" y="6432550"/>
            <a:ext cx="254000" cy="244475"/>
          </a:xfrm>
        </p:spPr>
        <p:txBody>
          <a:bodyPr/>
          <a:lstStyle/>
          <a:p>
            <a:fld id="{B28D3D06-DD8E-42BA-B88C-A826E8188369}" type="slidenum">
              <a:rPr lang="en-GB" smtClean="0"/>
              <a:pPr/>
              <a:t>11</a:t>
            </a:fld>
            <a:endParaRPr lang="en-GB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32728" t="44906" r="26120" b="25563"/>
          <a:stretch>
            <a:fillRect/>
          </a:stretch>
        </p:blipFill>
        <p:spPr bwMode="auto">
          <a:xfrm>
            <a:off x="251520" y="980728"/>
            <a:ext cx="8208912" cy="33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44016" y="188640"/>
            <a:ext cx="8924246" cy="615950"/>
          </a:xfrm>
        </p:spPr>
        <p:txBody>
          <a:bodyPr/>
          <a:lstStyle/>
          <a:p>
            <a:r>
              <a:rPr lang="en-GB" dirty="0" smtClean="0"/>
              <a:t>HOW: Strategy Elaboration Process</a:t>
            </a: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474075" y="6432550"/>
            <a:ext cx="254000" cy="244475"/>
          </a:xfrm>
        </p:spPr>
        <p:txBody>
          <a:bodyPr/>
          <a:lstStyle/>
          <a:p>
            <a:fld id="{B28D3D06-DD8E-42BA-B88C-A826E8188369}" type="slidenum">
              <a:rPr lang="en-GB" smtClean="0"/>
              <a:pPr/>
              <a:t>12</a:t>
            </a:fld>
            <a:endParaRPr lang="en-GB" smtClean="0"/>
          </a:p>
        </p:txBody>
      </p:sp>
      <p:pic>
        <p:nvPicPr>
          <p:cNvPr id="7" name="Picture 6" descr="National Cybersecurity Strategy Process vU2.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575873"/>
            <a:ext cx="9072000" cy="4696175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79388" y="836712"/>
            <a:ext cx="8867775" cy="576734"/>
          </a:xfrm>
        </p:spPr>
        <p:txBody>
          <a:bodyPr/>
          <a:lstStyle/>
          <a:p>
            <a:r>
              <a:rPr lang="en-GB" b="1" dirty="0" smtClean="0"/>
              <a:t>A high-level view of the process/Activities</a:t>
            </a:r>
            <a:endParaRPr lang="en-GB" dirty="0" smtClean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44016" y="188640"/>
            <a:ext cx="8924246" cy="615950"/>
          </a:xfrm>
        </p:spPr>
        <p:txBody>
          <a:bodyPr/>
          <a:lstStyle/>
          <a:p>
            <a:r>
              <a:rPr lang="en-GB" dirty="0" smtClean="0"/>
              <a:t>National Strategy Elaboration Flowchart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144016" y="836340"/>
            <a:ext cx="9108504" cy="5401270"/>
          </a:xfrm>
        </p:spPr>
        <p:txBody>
          <a:bodyPr/>
          <a:lstStyle/>
          <a:p>
            <a:r>
              <a:rPr lang="en-GB" sz="2800" b="1" dirty="0" smtClean="0"/>
              <a:t>Stage 0: Cybersecurity Strategic Driver</a:t>
            </a:r>
          </a:p>
          <a:p>
            <a:pPr lvl="1"/>
            <a:r>
              <a:rPr lang="en-GB" sz="2400" dirty="0" smtClean="0"/>
              <a:t>Data leakages; Development plans; Security strategies</a:t>
            </a:r>
          </a:p>
          <a:p>
            <a:r>
              <a:rPr lang="en-GB" sz="2800" b="1" dirty="0" smtClean="0"/>
              <a:t>Stage 1: Direct and Coordinate elaboration </a:t>
            </a:r>
          </a:p>
          <a:p>
            <a:pPr lvl="1"/>
            <a:r>
              <a:rPr lang="en-GB" sz="2400" dirty="0" smtClean="0"/>
              <a:t>Select lead agency, agree agenda and terms of reference</a:t>
            </a:r>
          </a:p>
          <a:p>
            <a:r>
              <a:rPr lang="en-GB" sz="2800" b="1" dirty="0" smtClean="0"/>
              <a:t>Stage 2: Define and Issue Strategy</a:t>
            </a:r>
          </a:p>
          <a:p>
            <a:pPr lvl="1"/>
            <a:r>
              <a:rPr lang="en-GB" sz="2400" dirty="0" smtClean="0"/>
              <a:t>Publish strategy; Highlight roles and responsibilities</a:t>
            </a:r>
          </a:p>
          <a:p>
            <a:r>
              <a:rPr lang="en-GB" sz="2800" b="1" dirty="0" smtClean="0"/>
              <a:t>Stage 3: Sector or GCA-pillar specific strategies</a:t>
            </a:r>
          </a:p>
          <a:p>
            <a:pPr lvl="1"/>
            <a:r>
              <a:rPr lang="en-GB" sz="2400" dirty="0" smtClean="0"/>
              <a:t>Create sector-specific strategies and action plans</a:t>
            </a:r>
          </a:p>
          <a:p>
            <a:r>
              <a:rPr lang="en-GB" sz="2800" b="1" dirty="0" smtClean="0"/>
              <a:t>Stage 4: Implement Cybersecurity Strategy</a:t>
            </a:r>
          </a:p>
          <a:p>
            <a:pPr lvl="1"/>
            <a:r>
              <a:rPr lang="en-GB" sz="2400" dirty="0" smtClean="0"/>
              <a:t>Implement sector-specific actions plans; Monitor</a:t>
            </a:r>
          </a:p>
          <a:p>
            <a:r>
              <a:rPr lang="en-GB" sz="2800" b="1" dirty="0" smtClean="0"/>
              <a:t>Stage 5: Report on Compliance and Efficacy</a:t>
            </a:r>
          </a:p>
          <a:p>
            <a:endParaRPr lang="en-GB" sz="2800" dirty="0" smtClean="0"/>
          </a:p>
          <a:p>
            <a:endParaRPr lang="en-GB" sz="2800" dirty="0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474075" y="6432550"/>
            <a:ext cx="254000" cy="244475"/>
          </a:xfrm>
        </p:spPr>
        <p:txBody>
          <a:bodyPr/>
          <a:lstStyle/>
          <a:p>
            <a:fld id="{B28D3D06-DD8E-42BA-B88C-A826E8188369}" type="slidenum">
              <a:rPr lang="en-GB" smtClean="0"/>
              <a:pPr/>
              <a:t>13</a:t>
            </a:fld>
            <a:endParaRPr lang="en-GB" smtClean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44016" y="188839"/>
            <a:ext cx="8924246" cy="615553"/>
          </a:xfrm>
        </p:spPr>
        <p:txBody>
          <a:bodyPr/>
          <a:lstStyle/>
          <a:p>
            <a:r>
              <a:rPr lang="en-GB" dirty="0" smtClean="0"/>
              <a:t>Ways – Approaches to Executive Strategy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144016" y="836340"/>
            <a:ext cx="8604448" cy="5401270"/>
          </a:xfrm>
        </p:spPr>
        <p:txBody>
          <a:bodyPr/>
          <a:lstStyle/>
          <a:p>
            <a:endParaRPr lang="en-GB" sz="2800" b="1" dirty="0" smtClean="0"/>
          </a:p>
          <a:p>
            <a:r>
              <a:rPr lang="en-GB" sz="2800" b="1" dirty="0" smtClean="0"/>
              <a:t>What </a:t>
            </a:r>
            <a:r>
              <a:rPr lang="en-GB" sz="2800" b="1" dirty="0" smtClean="0"/>
              <a:t>actions should </a:t>
            </a:r>
            <a:br>
              <a:rPr lang="en-GB" sz="2800" b="1" dirty="0" smtClean="0"/>
            </a:br>
            <a:r>
              <a:rPr lang="en-GB" sz="2800" b="1" dirty="0" smtClean="0"/>
              <a:t>we take to achieve the </a:t>
            </a:r>
            <a:br>
              <a:rPr lang="en-GB" sz="2800" b="1" dirty="0" smtClean="0"/>
            </a:br>
            <a:r>
              <a:rPr lang="en-GB" sz="2800" b="1" dirty="0" smtClean="0"/>
              <a:t>Ends (objectives) of the </a:t>
            </a:r>
            <a:br>
              <a:rPr lang="en-GB" sz="2800" b="1" dirty="0" smtClean="0"/>
            </a:br>
            <a:r>
              <a:rPr lang="en-GB" sz="2800" b="1" dirty="0" smtClean="0"/>
              <a:t>National Cybersecurity </a:t>
            </a:r>
            <a:br>
              <a:rPr lang="en-GB" sz="2800" b="1" dirty="0" smtClean="0"/>
            </a:br>
            <a:r>
              <a:rPr lang="en-GB" sz="2800" b="1" dirty="0" smtClean="0"/>
              <a:t>Strategy? </a:t>
            </a:r>
            <a:endParaRPr lang="en-GB" sz="2800" b="1" dirty="0" smtClean="0"/>
          </a:p>
          <a:p>
            <a:endParaRPr lang="en-GB" sz="2800" b="1" dirty="0" smtClean="0"/>
          </a:p>
          <a:p>
            <a:pPr>
              <a:buNone/>
            </a:pPr>
            <a:endParaRPr lang="en-GB" sz="2800" b="1" dirty="0" smtClean="0"/>
          </a:p>
          <a:p>
            <a:pPr>
              <a:buNone/>
            </a:pPr>
            <a:endParaRPr lang="en-GB" sz="2800" b="1" dirty="0" smtClean="0"/>
          </a:p>
          <a:p>
            <a:endParaRPr lang="en-GB" sz="2800" b="1" dirty="0" smtClean="0"/>
          </a:p>
          <a:p>
            <a:pPr>
              <a:buNone/>
            </a:pPr>
            <a:endParaRPr lang="en-GB" sz="2800" b="1" dirty="0" smtClean="0"/>
          </a:p>
          <a:p>
            <a:endParaRPr lang="en-GB" sz="2800" b="1" dirty="0" smtClean="0"/>
          </a:p>
          <a:p>
            <a:endParaRPr lang="en-GB" sz="2800" b="1" dirty="0" smtClean="0"/>
          </a:p>
          <a:p>
            <a:endParaRPr lang="en-GB" sz="2800" b="1" dirty="0" smtClean="0"/>
          </a:p>
          <a:p>
            <a:pPr>
              <a:buNone/>
            </a:pPr>
            <a:endParaRPr lang="en-GB" sz="2800" dirty="0" smtClean="0"/>
          </a:p>
          <a:p>
            <a:endParaRPr lang="en-GB" sz="2800" dirty="0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474075" y="6432550"/>
            <a:ext cx="254000" cy="244475"/>
          </a:xfrm>
        </p:spPr>
        <p:txBody>
          <a:bodyPr/>
          <a:lstStyle/>
          <a:p>
            <a:fld id="{B28D3D06-DD8E-42BA-B88C-A826E8188369}" type="slidenum">
              <a:rPr lang="en-GB" smtClean="0"/>
              <a:pPr/>
              <a:t>14</a:t>
            </a:fld>
            <a:endParaRPr lang="en-GB" smtClean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79388" y="260350"/>
            <a:ext cx="8688387" cy="615950"/>
          </a:xfrm>
        </p:spPr>
        <p:txBody>
          <a:bodyPr/>
          <a:lstStyle/>
          <a:p>
            <a:r>
              <a:rPr lang="en-GB" dirty="0" smtClean="0"/>
              <a:t>Ways – Priority 1: Legal Measures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179388" y="908050"/>
            <a:ext cx="8867775" cy="5401270"/>
          </a:xfrm>
        </p:spPr>
        <p:txBody>
          <a:bodyPr/>
          <a:lstStyle/>
          <a:p>
            <a:r>
              <a:rPr lang="en-GB" b="1" dirty="0" smtClean="0"/>
              <a:t>Legacy Measures Strategy</a:t>
            </a:r>
          </a:p>
          <a:p>
            <a:pPr lvl="1"/>
            <a:r>
              <a:rPr lang="en-GB" dirty="0" smtClean="0"/>
              <a:t>Build capacity to regulate actions in cyberspace</a:t>
            </a:r>
          </a:p>
          <a:p>
            <a:r>
              <a:rPr lang="en-GB" b="1" dirty="0" smtClean="0"/>
              <a:t>Government Legal Authority</a:t>
            </a:r>
          </a:p>
          <a:p>
            <a:pPr lvl="1"/>
            <a:r>
              <a:rPr lang="en-GB" dirty="0" smtClean="0"/>
              <a:t>Provide national governments legal authority to run coherent national cybersecurity programmes</a:t>
            </a:r>
          </a:p>
          <a:p>
            <a:r>
              <a:rPr lang="en-GB" b="1" dirty="0" smtClean="0"/>
              <a:t>Parliamentary Cybersecurity Process</a:t>
            </a:r>
          </a:p>
          <a:p>
            <a:pPr lvl="1"/>
            <a:r>
              <a:rPr lang="en-GB" dirty="0" smtClean="0"/>
              <a:t>Simplify approach to handling cybercrime legislation</a:t>
            </a:r>
          </a:p>
          <a:p>
            <a:r>
              <a:rPr lang="en-GB" b="1" dirty="0" smtClean="0"/>
              <a:t>Law Enforcement Governance Framework</a:t>
            </a:r>
          </a:p>
          <a:p>
            <a:pPr lvl="1"/>
            <a:r>
              <a:rPr lang="en-GB" dirty="0" smtClean="0"/>
              <a:t>Coordinate law enforcement, investigatory, policy and regulatory activities against cybercrime</a:t>
            </a:r>
          </a:p>
          <a:p>
            <a:r>
              <a:rPr lang="en-GB" b="1" dirty="0" smtClean="0"/>
              <a:t>Global Fight Against Cybercrime</a:t>
            </a:r>
          </a:p>
          <a:p>
            <a:endParaRPr lang="en-GB" dirty="0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474075" y="6432550"/>
            <a:ext cx="254000" cy="244475"/>
          </a:xfrm>
        </p:spPr>
        <p:txBody>
          <a:bodyPr/>
          <a:lstStyle/>
          <a:p>
            <a:fld id="{B28D3D06-DD8E-42BA-B88C-A826E8188369}" type="slidenum">
              <a:rPr lang="en-GB" smtClean="0"/>
              <a:pPr/>
              <a:t>15</a:t>
            </a:fld>
            <a:endParaRPr lang="en-GB" smtClean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79388" y="260549"/>
            <a:ext cx="8688387" cy="615553"/>
          </a:xfrm>
        </p:spPr>
        <p:txBody>
          <a:bodyPr/>
          <a:lstStyle/>
          <a:p>
            <a:r>
              <a:rPr lang="en-GB" dirty="0" smtClean="0"/>
              <a:t>Priority 2 – Technical and Procedural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179388" y="908050"/>
            <a:ext cx="8867775" cy="576734"/>
          </a:xfrm>
        </p:spPr>
        <p:txBody>
          <a:bodyPr/>
          <a:lstStyle/>
          <a:p>
            <a:r>
              <a:rPr lang="en-GB" b="1" dirty="0" smtClean="0"/>
              <a:t>Cybersecurity Framework (ISO 27001 – ISMS)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endParaRPr lang="en-GB" dirty="0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474075" y="6432550"/>
            <a:ext cx="254000" cy="244475"/>
          </a:xfrm>
        </p:spPr>
        <p:txBody>
          <a:bodyPr/>
          <a:lstStyle/>
          <a:p>
            <a:fld id="{B28D3D06-DD8E-42BA-B88C-A826E8188369}" type="slidenum">
              <a:rPr lang="en-GB" smtClean="0"/>
              <a:pPr/>
              <a:t>16</a:t>
            </a:fld>
            <a:endParaRPr lang="en-GB" smtClean="0"/>
          </a:p>
        </p:txBody>
      </p:sp>
      <p:pic>
        <p:nvPicPr>
          <p:cNvPr id="6" name="Picture 5" descr="National Cybersecurity Framework H v3.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4376" y="1665312"/>
            <a:ext cx="8832120" cy="4572000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256266" y="188640"/>
            <a:ext cx="8924246" cy="615950"/>
          </a:xfrm>
        </p:spPr>
        <p:txBody>
          <a:bodyPr/>
          <a:lstStyle/>
          <a:p>
            <a:r>
              <a:rPr lang="en-GB" dirty="0" smtClean="0"/>
              <a:t>Example: UK Security Policy Framework</a:t>
            </a: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474075" y="6432550"/>
            <a:ext cx="254000" cy="244475"/>
          </a:xfrm>
        </p:spPr>
        <p:txBody>
          <a:bodyPr/>
          <a:lstStyle/>
          <a:p>
            <a:fld id="{B28D3D06-DD8E-42BA-B88C-A826E8188369}" type="slidenum">
              <a:rPr lang="en-GB" smtClean="0"/>
              <a:pPr/>
              <a:t>17</a:t>
            </a:fld>
            <a:endParaRPr lang="en-GB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36706" t="12066" r="32762" b="41204"/>
          <a:stretch>
            <a:fillRect/>
          </a:stretch>
        </p:blipFill>
        <p:spPr bwMode="auto">
          <a:xfrm>
            <a:off x="179512" y="980728"/>
            <a:ext cx="6664512" cy="543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44016" y="188640"/>
            <a:ext cx="8924246" cy="615950"/>
          </a:xfrm>
        </p:spPr>
        <p:txBody>
          <a:bodyPr/>
          <a:lstStyle/>
          <a:p>
            <a:r>
              <a:rPr lang="en-GB" dirty="0" smtClean="0"/>
              <a:t>Example: UK Security Policy Framework</a:t>
            </a: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474075" y="6432550"/>
            <a:ext cx="254000" cy="244475"/>
          </a:xfrm>
        </p:spPr>
        <p:txBody>
          <a:bodyPr/>
          <a:lstStyle/>
          <a:p>
            <a:fld id="{B28D3D06-DD8E-42BA-B88C-A826E8188369}" type="slidenum">
              <a:rPr lang="en-GB" smtClean="0"/>
              <a:pPr/>
              <a:t>18</a:t>
            </a:fld>
            <a:endParaRPr lang="en-GB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23398" t="37378" r="33315" b="9001"/>
          <a:stretch>
            <a:fillRect/>
          </a:stretch>
        </p:blipFill>
        <p:spPr bwMode="auto">
          <a:xfrm>
            <a:off x="179512" y="1124744"/>
            <a:ext cx="7184987" cy="500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79388" y="260549"/>
            <a:ext cx="8688387" cy="615553"/>
          </a:xfrm>
        </p:spPr>
        <p:txBody>
          <a:bodyPr/>
          <a:lstStyle/>
          <a:p>
            <a:r>
              <a:rPr lang="en-GB" dirty="0" smtClean="0"/>
              <a:t>Priority 3 – Organisational Structures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179388" y="908050"/>
            <a:ext cx="8867775" cy="576734"/>
          </a:xfrm>
        </p:spPr>
        <p:txBody>
          <a:bodyPr/>
          <a:lstStyle/>
          <a:p>
            <a:r>
              <a:rPr lang="en-GB" b="1" dirty="0" smtClean="0"/>
              <a:t>Cybersecurity Focal Point e.g. DHS; OCSIA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endParaRPr lang="en-GB" dirty="0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474075" y="6432550"/>
            <a:ext cx="254000" cy="244475"/>
          </a:xfrm>
        </p:spPr>
        <p:txBody>
          <a:bodyPr/>
          <a:lstStyle/>
          <a:p>
            <a:fld id="{B28D3D06-DD8E-42BA-B88C-A826E8188369}" type="slidenum">
              <a:rPr lang="en-GB" smtClean="0"/>
              <a:pPr/>
              <a:t>19</a:t>
            </a:fld>
            <a:endParaRPr lang="en-GB" smtClean="0"/>
          </a:p>
        </p:txBody>
      </p:sp>
      <p:pic>
        <p:nvPicPr>
          <p:cNvPr id="8" name="Picture 7" descr="National Cybersecurity Focal Point Model v2.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19" y="1557304"/>
            <a:ext cx="8701210" cy="4644000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260350"/>
            <a:ext cx="7772400" cy="641350"/>
          </a:xfrm>
        </p:spPr>
        <p:txBody>
          <a:bodyPr/>
          <a:lstStyle/>
          <a:p>
            <a:r>
              <a:rPr lang="en-GB" smtClean="0"/>
              <a:t>Quotations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1123950"/>
            <a:ext cx="8569325" cy="5257800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/>
              <a:t>“</a:t>
            </a:r>
            <a:r>
              <a:rPr lang="en-GB" sz="3600" b="1" dirty="0" smtClean="0"/>
              <a:t>We are all in this </a:t>
            </a:r>
            <a:br>
              <a:rPr lang="en-GB" sz="3600" b="1" dirty="0" smtClean="0"/>
            </a:br>
            <a:r>
              <a:rPr lang="en-GB" sz="3600" b="1" dirty="0" smtClean="0"/>
              <a:t>together, by ourselves</a:t>
            </a:r>
            <a:r>
              <a:rPr lang="en-GB" sz="3600" dirty="0" smtClean="0"/>
              <a:t>,</a:t>
            </a:r>
            <a:r>
              <a:rPr lang="en-GB" dirty="0" smtClean="0"/>
              <a:t>” </a:t>
            </a:r>
            <a:r>
              <a:rPr lang="en-GB" b="1" dirty="0" smtClean="0"/>
              <a:t> </a:t>
            </a:r>
          </a:p>
          <a:p>
            <a:pPr>
              <a:buFont typeface="Wingdings" pitchFamily="2" charset="2"/>
              <a:buNone/>
            </a:pPr>
            <a:r>
              <a:rPr lang="en-GB" b="1" dirty="0" smtClean="0"/>
              <a:t>      – </a:t>
            </a:r>
            <a:r>
              <a:rPr lang="en-GB" dirty="0" smtClean="0"/>
              <a:t>Lily Tomlin, American Actress</a:t>
            </a:r>
            <a:endParaRPr lang="en-GB" b="1" dirty="0" smtClean="0"/>
          </a:p>
          <a:p>
            <a:pPr>
              <a:spcBef>
                <a:spcPts val="500"/>
              </a:spcBef>
              <a:spcAft>
                <a:spcPts val="500"/>
              </a:spcAft>
              <a:buFont typeface="Wingdings" pitchFamily="2" charset="2"/>
              <a:buNone/>
            </a:pPr>
            <a:endParaRPr lang="en-GB" dirty="0" smtClean="0"/>
          </a:p>
          <a:p>
            <a:endParaRPr lang="en-GB" b="1" dirty="0" smtClean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79388" y="260549"/>
            <a:ext cx="8688387" cy="615553"/>
          </a:xfrm>
        </p:spPr>
        <p:txBody>
          <a:bodyPr/>
          <a:lstStyle/>
          <a:p>
            <a:r>
              <a:rPr lang="en-GB" dirty="0" smtClean="0"/>
              <a:t>Priority 4 – Capacity Building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179388" y="908050"/>
            <a:ext cx="8867775" cy="576734"/>
          </a:xfrm>
        </p:spPr>
        <p:txBody>
          <a:bodyPr/>
          <a:lstStyle/>
          <a:p>
            <a:r>
              <a:rPr lang="en-GB" b="1" dirty="0" smtClean="0"/>
              <a:t>Cybersecurity Skills and Training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endParaRPr lang="en-GB" dirty="0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474075" y="6432550"/>
            <a:ext cx="254000" cy="244475"/>
          </a:xfrm>
        </p:spPr>
        <p:txBody>
          <a:bodyPr/>
          <a:lstStyle/>
          <a:p>
            <a:fld id="{B28D3D06-DD8E-42BA-B88C-A826E8188369}" type="slidenum">
              <a:rPr lang="en-GB" smtClean="0"/>
              <a:pPr/>
              <a:t>20</a:t>
            </a:fld>
            <a:endParaRPr lang="en-GB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26284" t="23250" r="17266" b="19657"/>
          <a:stretch>
            <a:fillRect/>
          </a:stretch>
        </p:blipFill>
        <p:spPr bwMode="auto">
          <a:xfrm>
            <a:off x="323528" y="1521320"/>
            <a:ext cx="8420270" cy="47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79388" y="260549"/>
            <a:ext cx="8688387" cy="615553"/>
          </a:xfrm>
        </p:spPr>
        <p:txBody>
          <a:bodyPr/>
          <a:lstStyle/>
          <a:p>
            <a:r>
              <a:rPr lang="en-GB" dirty="0" smtClean="0"/>
              <a:t>Priority 4 – Capacity Building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179388" y="908050"/>
            <a:ext cx="8867775" cy="5401270"/>
          </a:xfrm>
        </p:spPr>
        <p:txBody>
          <a:bodyPr/>
          <a:lstStyle/>
          <a:p>
            <a:r>
              <a:rPr lang="en-GB" b="1" dirty="0" smtClean="0"/>
              <a:t>Judicial Capacity</a:t>
            </a:r>
          </a:p>
          <a:p>
            <a:pPr lvl="1"/>
            <a:r>
              <a:rPr lang="en-GB" dirty="0" smtClean="0"/>
              <a:t>Improve judicial capacity to fight cybercrime;</a:t>
            </a:r>
          </a:p>
          <a:p>
            <a:pPr lvl="1"/>
            <a:r>
              <a:rPr lang="en-GB" dirty="0" smtClean="0"/>
              <a:t>Short-term training and modifying legal curricula</a:t>
            </a:r>
          </a:p>
          <a:p>
            <a:r>
              <a:rPr lang="en-GB" b="1" dirty="0" smtClean="0"/>
              <a:t>National Culture of Cybersecurity</a:t>
            </a:r>
          </a:p>
          <a:p>
            <a:pPr lvl="1"/>
            <a:r>
              <a:rPr lang="en-GB" dirty="0" smtClean="0"/>
              <a:t>Government-led holistic effort to develop a national cybersecurity culture e.g. DHS Awareness Month;</a:t>
            </a:r>
          </a:p>
          <a:p>
            <a:pPr lvl="1"/>
            <a:r>
              <a:rPr lang="en-GB" dirty="0" smtClean="0"/>
              <a:t>Government, business, home and vulnerable users</a:t>
            </a:r>
          </a:p>
          <a:p>
            <a:r>
              <a:rPr lang="en-GB" b="1" dirty="0" smtClean="0"/>
              <a:t>Cybersecurity Innovation</a:t>
            </a:r>
          </a:p>
          <a:p>
            <a:pPr lvl="1"/>
            <a:r>
              <a:rPr lang="en-GB" dirty="0" smtClean="0"/>
              <a:t>Enhance knowledge and foster innovation across sectors to defend cyberspace and use opportunities. For example, Federal R&amp;D Program, </a:t>
            </a:r>
            <a:r>
              <a:rPr lang="en-GB" b="1" dirty="0" smtClean="0"/>
              <a:t>December 2011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endParaRPr lang="en-GB" dirty="0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474075" y="6432550"/>
            <a:ext cx="254000" cy="244475"/>
          </a:xfrm>
        </p:spPr>
        <p:txBody>
          <a:bodyPr/>
          <a:lstStyle/>
          <a:p>
            <a:fld id="{B28D3D06-DD8E-42BA-B88C-A826E8188369}" type="slidenum">
              <a:rPr lang="en-GB" smtClean="0"/>
              <a:pPr/>
              <a:t>21</a:t>
            </a:fld>
            <a:endParaRPr lang="en-GB" smtClean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79388" y="260549"/>
            <a:ext cx="8688387" cy="615553"/>
          </a:xfrm>
        </p:spPr>
        <p:txBody>
          <a:bodyPr/>
          <a:lstStyle/>
          <a:p>
            <a:r>
              <a:rPr lang="en-GB" dirty="0" smtClean="0"/>
              <a:t>Priority 5 – International Cooperation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179388" y="908050"/>
            <a:ext cx="8867775" cy="5401270"/>
          </a:xfrm>
        </p:spPr>
        <p:txBody>
          <a:bodyPr/>
          <a:lstStyle/>
          <a:p>
            <a:r>
              <a:rPr lang="en-GB" b="1" dirty="0" smtClean="0"/>
              <a:t>Cybersecurity is a global challenge</a:t>
            </a:r>
          </a:p>
          <a:p>
            <a:pPr lvl="1"/>
            <a:r>
              <a:rPr lang="en-GB" dirty="0" smtClean="0"/>
              <a:t>A coordinated national and global response required</a:t>
            </a:r>
          </a:p>
          <a:p>
            <a:r>
              <a:rPr lang="en-GB" b="1" dirty="0" smtClean="0"/>
              <a:t>ITU Global Cybersecurity Agenda</a:t>
            </a:r>
          </a:p>
          <a:p>
            <a:pPr lvl="1"/>
            <a:r>
              <a:rPr lang="en-GB" dirty="0" smtClean="0"/>
              <a:t>A widely adopted framework for global cooperation</a:t>
            </a:r>
          </a:p>
          <a:p>
            <a:r>
              <a:rPr lang="en-GB" b="1" dirty="0" smtClean="0"/>
              <a:t>Devise an international cybersecurity strategy </a:t>
            </a:r>
          </a:p>
          <a:p>
            <a:pPr lvl="1"/>
            <a:r>
              <a:rPr lang="en-GB" dirty="0" smtClean="0"/>
              <a:t>Links all activities under the five GCA pillars</a:t>
            </a:r>
          </a:p>
          <a:p>
            <a:r>
              <a:rPr lang="en-GB" b="1" dirty="0" smtClean="0"/>
              <a:t>Bi-lateral Agreements in Priority Areas</a:t>
            </a:r>
          </a:p>
          <a:p>
            <a:pPr lvl="1"/>
            <a:r>
              <a:rPr lang="en-GB" dirty="0" smtClean="0"/>
              <a:t>Allies may formulate focused agreements;</a:t>
            </a:r>
          </a:p>
          <a:p>
            <a:r>
              <a:rPr lang="en-GB" b="1" dirty="0" smtClean="0"/>
              <a:t>Assurance and monitoring </a:t>
            </a:r>
          </a:p>
          <a:p>
            <a:pPr lvl="1"/>
            <a:r>
              <a:rPr lang="en-GB" dirty="0" smtClean="0"/>
              <a:t>The goal is to ensure that strategies meet objectives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endParaRPr lang="en-GB" dirty="0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474075" y="6432550"/>
            <a:ext cx="254000" cy="244475"/>
          </a:xfrm>
        </p:spPr>
        <p:txBody>
          <a:bodyPr/>
          <a:lstStyle/>
          <a:p>
            <a:fld id="{B28D3D06-DD8E-42BA-B88C-A826E8188369}" type="slidenum">
              <a:rPr lang="en-GB" smtClean="0"/>
              <a:pPr/>
              <a:t>22</a:t>
            </a:fld>
            <a:endParaRPr lang="en-GB" smtClean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356600" cy="703263"/>
          </a:xfrm>
        </p:spPr>
        <p:txBody>
          <a:bodyPr/>
          <a:lstStyle/>
          <a:p>
            <a:r>
              <a:rPr lang="en-GB" dirty="0" smtClean="0"/>
              <a:t>Questions?</a:t>
            </a:r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404225" y="6432550"/>
            <a:ext cx="323850" cy="244475"/>
          </a:xfrm>
        </p:spPr>
        <p:txBody>
          <a:bodyPr/>
          <a:lstStyle/>
          <a:p>
            <a:fld id="{934209BE-B9AC-4E77-AA24-8188934558CF}" type="slidenum">
              <a:rPr lang="en-GB" smtClean="0"/>
              <a:pPr/>
              <a:t>23</a:t>
            </a:fld>
            <a:endParaRPr lang="en-GB" smtClean="0"/>
          </a:p>
        </p:txBody>
      </p:sp>
      <p:pic>
        <p:nvPicPr>
          <p:cNvPr id="28676" name="Picture 9"/>
          <p:cNvPicPr>
            <a:picLocks noChangeAspect="1"/>
          </p:cNvPicPr>
          <p:nvPr/>
        </p:nvPicPr>
        <p:blipFill>
          <a:blip r:embed="rId3" cstate="print"/>
          <a:srcRect b="15596"/>
          <a:stretch>
            <a:fillRect/>
          </a:stretch>
        </p:blipFill>
        <p:spPr bwMode="auto">
          <a:xfrm>
            <a:off x="1454150" y="981075"/>
            <a:ext cx="6022975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Content Placeholder 5"/>
          <p:cNvSpPr>
            <a:spLocks noGrp="1"/>
          </p:cNvSpPr>
          <p:nvPr>
            <p:ph idx="1"/>
          </p:nvPr>
        </p:nvSpPr>
        <p:spPr>
          <a:xfrm>
            <a:off x="107504" y="5012903"/>
            <a:ext cx="8748463" cy="1368425"/>
          </a:xfrm>
        </p:spPr>
        <p:txBody>
          <a:bodyPr/>
          <a:lstStyle/>
          <a:p>
            <a:pPr lvl="1" algn="ctr">
              <a:buFont typeface="Wingdings" pitchFamily="2" charset="2"/>
              <a:buNone/>
            </a:pPr>
            <a:r>
              <a:rPr lang="en-GB" sz="2000" dirty="0" smtClean="0"/>
              <a:t>Obtain a copy of the ITU National Cybersecurity Strategy Guide at: </a:t>
            </a:r>
          </a:p>
          <a:p>
            <a:pPr lvl="1" algn="ctr">
              <a:buFont typeface="Wingdings" pitchFamily="2" charset="2"/>
              <a:buNone/>
            </a:pPr>
            <a:r>
              <a:rPr lang="en-GB" sz="1550" dirty="0" smtClean="0">
                <a:hlinkClick r:id="rId4"/>
              </a:rPr>
              <a:t>http://www.itu.int/ITU-D/cyb/cybersecurity/docs/ITUNationalCybersecurityStrategyGuide.pdf</a:t>
            </a:r>
            <a:endParaRPr lang="en-GB" sz="1550" dirty="0" smtClean="0"/>
          </a:p>
          <a:p>
            <a:pPr lvl="1" algn="ctr">
              <a:buFont typeface="Wingdings" pitchFamily="2" charset="2"/>
              <a:buNone/>
            </a:pPr>
            <a:r>
              <a:rPr lang="en-GB" sz="2000" dirty="0" smtClean="0"/>
              <a:t>or contact </a:t>
            </a:r>
            <a:r>
              <a:rPr lang="en-GB" sz="2000" dirty="0" smtClean="0">
                <a:hlinkClick r:id="rId5"/>
              </a:rPr>
              <a:t>cybmail@itu.int</a:t>
            </a:r>
            <a:endParaRPr lang="en-GB" sz="2000" dirty="0" smtClean="0"/>
          </a:p>
          <a:p>
            <a:pPr lvl="1" algn="ctr">
              <a:buFont typeface="Wingdings" pitchFamily="2" charset="2"/>
              <a:buNone/>
            </a:pPr>
            <a:endParaRPr lang="en-GB" dirty="0" smtClean="0"/>
          </a:p>
          <a:p>
            <a:pPr>
              <a:buFont typeface="Wingdings" pitchFamily="2" charset="2"/>
              <a:buNone/>
            </a:pPr>
            <a:endParaRPr lang="en-GB" dirty="0" smtClean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 idx="4294967295"/>
          </p:nvPr>
        </p:nvSpPr>
        <p:spPr>
          <a:xfrm>
            <a:off x="217488" y="71438"/>
            <a:ext cx="8963025" cy="836612"/>
          </a:xfrm>
        </p:spPr>
        <p:txBody>
          <a:bodyPr/>
          <a:lstStyle/>
          <a:p>
            <a:pPr eaLnBrk="1" hangingPunct="1"/>
            <a:r>
              <a:rPr lang="en-GB" smtClean="0"/>
              <a:t>ITU National Cybersecurity Strategy Guide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4294967295"/>
          </p:nvPr>
        </p:nvSpPr>
        <p:spPr>
          <a:xfrm>
            <a:off x="3851920" y="836613"/>
            <a:ext cx="5195887" cy="5400675"/>
          </a:xfrm>
        </p:spPr>
        <p:txBody>
          <a:bodyPr/>
          <a:lstStyle/>
          <a:p>
            <a:pPr eaLnBrk="1" hangingPunct="1"/>
            <a:r>
              <a:rPr lang="en-GB" dirty="0" smtClean="0"/>
              <a:t>Cybersecurity is a global issue. Thus, ITU Global Cybersecurity Agenda</a:t>
            </a:r>
          </a:p>
          <a:p>
            <a:pPr eaLnBrk="1" hangingPunct="1"/>
            <a:r>
              <a:rPr lang="en-GB" dirty="0" smtClean="0"/>
              <a:t>Global action is as strong as the most insecure </a:t>
            </a:r>
            <a:r>
              <a:rPr lang="en-GB" dirty="0" smtClean="0"/>
              <a:t>State</a:t>
            </a:r>
          </a:p>
          <a:p>
            <a:pPr eaLnBrk="1" hangingPunct="1"/>
            <a:r>
              <a:rPr lang="en-GB" dirty="0" smtClean="0"/>
              <a:t>“</a:t>
            </a:r>
            <a:r>
              <a:rPr lang="en-GB" b="1" dirty="0" smtClean="0"/>
              <a:t>Eating the Elephant</a:t>
            </a:r>
            <a:r>
              <a:rPr lang="en-GB" dirty="0" smtClean="0"/>
              <a:t>” </a:t>
            </a:r>
            <a:endParaRPr lang="en-GB" dirty="0" smtClean="0"/>
          </a:p>
          <a:p>
            <a:pPr eaLnBrk="1" hangingPunct="1"/>
            <a:r>
              <a:rPr lang="en-GB" dirty="0" smtClean="0"/>
              <a:t>National </a:t>
            </a:r>
            <a:r>
              <a:rPr lang="en-GB" dirty="0" smtClean="0"/>
              <a:t>goals &amp; interests</a:t>
            </a:r>
          </a:p>
          <a:p>
            <a:pPr eaLnBrk="1" hangingPunct="1"/>
            <a:r>
              <a:rPr lang="en-GB" dirty="0" smtClean="0"/>
              <a:t>We use Ends-Ways-Means strategy reference model</a:t>
            </a:r>
          </a:p>
          <a:p>
            <a:pPr eaLnBrk="1" hangingPunct="1"/>
            <a:r>
              <a:rPr lang="en-GB" dirty="0" smtClean="0"/>
              <a:t>Risk management driven</a:t>
            </a:r>
          </a:p>
        </p:txBody>
      </p:sp>
      <p:sp>
        <p:nvSpPr>
          <p:cNvPr id="6148" name="Slide Number Placeholder 3"/>
          <p:cNvSpPr txBox="1">
            <a:spLocks noGrp="1"/>
          </p:cNvSpPr>
          <p:nvPr/>
        </p:nvSpPr>
        <p:spPr bwMode="auto">
          <a:xfrm>
            <a:off x="8474075" y="6432550"/>
            <a:ext cx="254000" cy="2444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fld id="{E7206E8D-BD0E-4C3B-BB32-EB2715874C3D}" type="slidenum">
              <a:rPr lang="en-GB" sz="1000">
                <a:solidFill>
                  <a:srgbClr val="0E438A"/>
                </a:solidFill>
                <a:latin typeface="Zurich BT" charset="0"/>
                <a:cs typeface="Times New Roman" pitchFamily="18" charset="0"/>
              </a:rPr>
              <a:pPr algn="r"/>
              <a:t>3</a:t>
            </a:fld>
            <a:endParaRPr lang="en-GB" sz="1000">
              <a:solidFill>
                <a:srgbClr val="0E438A"/>
              </a:solidFill>
              <a:latin typeface="Zurich BT" charset="0"/>
              <a:cs typeface="Times New Roman" pitchFamily="18" charset="0"/>
            </a:endParaRPr>
          </a:p>
        </p:txBody>
      </p:sp>
      <p:pic>
        <p:nvPicPr>
          <p:cNvPr id="6149" name="Picture 3"/>
          <p:cNvPicPr>
            <a:picLocks noChangeAspect="1" noChangeArrowheads="1"/>
          </p:cNvPicPr>
          <p:nvPr/>
        </p:nvPicPr>
        <p:blipFill>
          <a:blip r:embed="rId3" cstate="print"/>
          <a:srcRect l="8574" t="20374" r="64302" b="7973"/>
          <a:stretch>
            <a:fillRect/>
          </a:stretch>
        </p:blipFill>
        <p:spPr bwMode="auto">
          <a:xfrm>
            <a:off x="250825" y="981075"/>
            <a:ext cx="3529087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96713" y="187672"/>
            <a:ext cx="8688387" cy="640918"/>
          </a:xfrm>
        </p:spPr>
        <p:txBody>
          <a:bodyPr/>
          <a:lstStyle/>
          <a:p>
            <a:r>
              <a:rPr lang="en-GB" dirty="0" smtClean="0"/>
              <a:t>ARB Regional Initiative 5: </a:t>
            </a:r>
            <a:r>
              <a:rPr lang="en-US" dirty="0" smtClean="0"/>
              <a:t>Cybersecurity</a:t>
            </a:r>
            <a:endParaRPr lang="en-GB" dirty="0" smtClean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96713" y="764034"/>
            <a:ext cx="8867775" cy="5545286"/>
          </a:xfrm>
        </p:spPr>
        <p:txBody>
          <a:bodyPr/>
          <a:lstStyle/>
          <a:p>
            <a:r>
              <a:rPr lang="en-GB" b="1" dirty="0" smtClean="0"/>
              <a:t>2012-2014 Expected Result</a:t>
            </a:r>
            <a:endParaRPr lang="en-GB" dirty="0" smtClean="0"/>
          </a:p>
          <a:p>
            <a:pPr lvl="1"/>
            <a:r>
              <a:rPr lang="en-GB" dirty="0" smtClean="0"/>
              <a:t>Encourage the adoption of national frameworks and  coordinated national and regional strategies against Cybercrime in the Arab region</a:t>
            </a:r>
          </a:p>
          <a:p>
            <a:r>
              <a:rPr lang="en-GB" b="1" dirty="0" smtClean="0"/>
              <a:t>Key Performance Indicators</a:t>
            </a:r>
          </a:p>
          <a:p>
            <a:pPr lvl="1"/>
            <a:r>
              <a:rPr lang="en-GB" dirty="0" smtClean="0"/>
              <a:t>Number of National Strategies </a:t>
            </a:r>
          </a:p>
          <a:p>
            <a:r>
              <a:rPr lang="en-GB" b="1" dirty="0" smtClean="0"/>
              <a:t>ITU National Cybersecurity Strategy Guide</a:t>
            </a:r>
          </a:p>
          <a:p>
            <a:pPr lvl="1"/>
            <a:r>
              <a:rPr lang="en-GB" dirty="0" smtClean="0"/>
              <a:t>The Guide covers issues to consider when devising or reviewing national cybersecurity strategies;</a:t>
            </a:r>
          </a:p>
          <a:p>
            <a:pPr lvl="1"/>
            <a:r>
              <a:rPr lang="en-GB" dirty="0" smtClean="0"/>
              <a:t>A nationally-led, regionally and globally harmonised effort to build human and institutional capacity to prevent, detect, react and deter cyber threats</a:t>
            </a:r>
          </a:p>
          <a:p>
            <a:pPr lvl="1"/>
            <a:endParaRPr lang="en-GB" dirty="0" smtClean="0"/>
          </a:p>
          <a:p>
            <a:pPr lvl="1"/>
            <a:endParaRPr lang="en-GB" dirty="0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474075" y="6432550"/>
            <a:ext cx="254000" cy="244475"/>
          </a:xfrm>
        </p:spPr>
        <p:txBody>
          <a:bodyPr/>
          <a:lstStyle/>
          <a:p>
            <a:fld id="{B28D3D06-DD8E-42BA-B88C-A826E8188369}" type="slidenum">
              <a:rPr lang="en-GB" smtClean="0"/>
              <a:pPr/>
              <a:t>4</a:t>
            </a:fld>
            <a:endParaRPr lang="en-GB" smtClean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250825" y="330200"/>
            <a:ext cx="8713788" cy="614363"/>
          </a:xfrm>
        </p:spPr>
        <p:txBody>
          <a:bodyPr/>
          <a:lstStyle/>
          <a:p>
            <a:r>
              <a:rPr lang="en-GB" dirty="0" smtClean="0"/>
              <a:t>Cybersecurity Strategy Model</a:t>
            </a:r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474075" y="6432550"/>
            <a:ext cx="254000" cy="244475"/>
          </a:xfrm>
        </p:spPr>
        <p:txBody>
          <a:bodyPr/>
          <a:lstStyle/>
          <a:p>
            <a:fld id="{771E2DBC-8E1A-41A2-8A67-ED9614266052}" type="slidenum">
              <a:rPr lang="en-GB" smtClean="0"/>
              <a:pPr/>
              <a:t>5</a:t>
            </a:fld>
            <a:endParaRPr lang="en-GB" smtClean="0"/>
          </a:p>
        </p:txBody>
      </p:sp>
      <p:pic>
        <p:nvPicPr>
          <p:cNvPr id="8196" name="Picture 5" descr="National Cybersecurity Conceptual Model vU6.0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" y="1314450"/>
            <a:ext cx="891540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64504" y="201892"/>
            <a:ext cx="8924246" cy="615950"/>
          </a:xfrm>
        </p:spPr>
        <p:txBody>
          <a:bodyPr/>
          <a:lstStyle/>
          <a:p>
            <a:r>
              <a:rPr lang="en-GB" dirty="0" smtClean="0"/>
              <a:t>National Cybersecurity Context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4504" y="849592"/>
            <a:ext cx="9108504" cy="5401270"/>
          </a:xfrm>
        </p:spPr>
        <p:txBody>
          <a:bodyPr/>
          <a:lstStyle/>
          <a:p>
            <a:r>
              <a:rPr lang="en-GB" dirty="0" smtClean="0"/>
              <a:t>Threat to </a:t>
            </a:r>
            <a:r>
              <a:rPr lang="en-GB" b="1" dirty="0" smtClean="0"/>
              <a:t>critical national infrastructure</a:t>
            </a:r>
          </a:p>
          <a:p>
            <a:pPr lvl="1"/>
            <a:r>
              <a:rPr lang="en-GB" dirty="0" smtClean="0"/>
              <a:t>Systems, services and functions vital to public health and safety, commerce, and national security</a:t>
            </a:r>
          </a:p>
          <a:p>
            <a:r>
              <a:rPr lang="en-GB" b="1" dirty="0" smtClean="0"/>
              <a:t>A</a:t>
            </a:r>
            <a:r>
              <a:rPr lang="en-GB" dirty="0" smtClean="0"/>
              <a:t> </a:t>
            </a:r>
            <a:r>
              <a:rPr lang="en-GB" b="1" dirty="0" smtClean="0"/>
              <a:t>national cybersecurity strategy</a:t>
            </a:r>
            <a:r>
              <a:rPr lang="en-GB" dirty="0" smtClean="0"/>
              <a:t>:</a:t>
            </a:r>
          </a:p>
          <a:p>
            <a:pPr lvl="1"/>
            <a:r>
              <a:rPr lang="en-GB" dirty="0" smtClean="0"/>
              <a:t>Treats cyberspace as a strategic domain</a:t>
            </a:r>
          </a:p>
          <a:p>
            <a:pPr lvl="1"/>
            <a:r>
              <a:rPr lang="en-GB" dirty="0" smtClean="0"/>
              <a:t>Forms a basis for a national cybersecurity programme</a:t>
            </a:r>
          </a:p>
          <a:p>
            <a:r>
              <a:rPr lang="en-GB" dirty="0" smtClean="0"/>
              <a:t>Strategy requires </a:t>
            </a:r>
            <a:r>
              <a:rPr lang="en-GB" b="1" dirty="0" smtClean="0"/>
              <a:t>all stakeholders </a:t>
            </a:r>
            <a:r>
              <a:rPr lang="en-GB" dirty="0" smtClean="0"/>
              <a:t>to assume responsibility for and take steps to reduce risk</a:t>
            </a:r>
          </a:p>
          <a:p>
            <a:pPr lvl="1"/>
            <a:r>
              <a:rPr lang="en-GB" dirty="0" smtClean="0"/>
              <a:t>Executive; Private Sector; Legislature; Judiciary; Law Enforcement; Intelligence; Citizens; Civil Society etc</a:t>
            </a:r>
          </a:p>
          <a:p>
            <a:r>
              <a:rPr lang="en-GB" dirty="0" smtClean="0"/>
              <a:t>Universal and national values as guiding principles</a:t>
            </a: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474075" y="6432550"/>
            <a:ext cx="254000" cy="244475"/>
          </a:xfrm>
        </p:spPr>
        <p:txBody>
          <a:bodyPr/>
          <a:lstStyle/>
          <a:p>
            <a:fld id="{B28D3D06-DD8E-42BA-B88C-A826E8188369}" type="slidenum">
              <a:rPr lang="en-GB" smtClean="0"/>
              <a:pPr/>
              <a:t>6</a:t>
            </a:fld>
            <a:endParaRPr lang="en-GB" smtClean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44016" y="188640"/>
            <a:ext cx="8924246" cy="615950"/>
          </a:xfrm>
        </p:spPr>
        <p:txBody>
          <a:bodyPr/>
          <a:lstStyle/>
          <a:p>
            <a:r>
              <a:rPr lang="en-GB" dirty="0" smtClean="0"/>
              <a:t>Guiding Principles: Examples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144016" y="836340"/>
            <a:ext cx="8820472" cy="1224508"/>
          </a:xfrm>
        </p:spPr>
        <p:txBody>
          <a:bodyPr/>
          <a:lstStyle/>
          <a:p>
            <a:r>
              <a:rPr lang="en-GB" sz="2800" b="1" dirty="0" smtClean="0"/>
              <a:t>Universal</a:t>
            </a:r>
            <a:r>
              <a:rPr lang="en-GB" sz="2800" dirty="0" smtClean="0"/>
              <a:t>: The UN Declaration of Human Rights</a:t>
            </a:r>
          </a:p>
          <a:p>
            <a:r>
              <a:rPr lang="en-GB" sz="2800" dirty="0" smtClean="0"/>
              <a:t>National core values/principles vital to cybersecurity</a:t>
            </a:r>
          </a:p>
          <a:p>
            <a:endParaRPr lang="en-GB" sz="2800" dirty="0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474075" y="6432550"/>
            <a:ext cx="254000" cy="244475"/>
          </a:xfrm>
        </p:spPr>
        <p:txBody>
          <a:bodyPr/>
          <a:lstStyle/>
          <a:p>
            <a:fld id="{B28D3D06-DD8E-42BA-B88C-A826E8188369}" type="slidenum">
              <a:rPr lang="en-GB" smtClean="0"/>
              <a:pPr/>
              <a:t>7</a:t>
            </a:fld>
            <a:endParaRPr lang="en-GB" smtClean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l="32855" t="32749" r="26202" b="28193"/>
          <a:stretch>
            <a:fillRect/>
          </a:stretch>
        </p:blipFill>
        <p:spPr bwMode="auto">
          <a:xfrm>
            <a:off x="247326" y="1987680"/>
            <a:ext cx="8496944" cy="4319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44016" y="188839"/>
            <a:ext cx="8924246" cy="615553"/>
          </a:xfrm>
        </p:spPr>
        <p:txBody>
          <a:bodyPr/>
          <a:lstStyle/>
          <a:p>
            <a:r>
              <a:rPr lang="en-GB" dirty="0" smtClean="0"/>
              <a:t>Ends – Why Devise National Strategies?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144016" y="836340"/>
            <a:ext cx="8604448" cy="5401270"/>
          </a:xfrm>
        </p:spPr>
        <p:txBody>
          <a:bodyPr/>
          <a:lstStyle/>
          <a:p>
            <a:endParaRPr lang="en-GB" sz="2800" b="1" dirty="0" smtClean="0"/>
          </a:p>
          <a:p>
            <a:r>
              <a:rPr lang="en-GB" sz="2800" b="1" dirty="0" smtClean="0"/>
              <a:t>We are a poor developing country  </a:t>
            </a:r>
            <a:br>
              <a:rPr lang="en-GB" sz="2800" b="1" dirty="0" smtClean="0"/>
            </a:br>
            <a:r>
              <a:rPr lang="en-GB" sz="2800" b="1" dirty="0" smtClean="0"/>
              <a:t>with limited connectivity to Internet. </a:t>
            </a:r>
            <a:br>
              <a:rPr lang="en-GB" sz="2800" b="1" dirty="0" smtClean="0"/>
            </a:br>
            <a:r>
              <a:rPr lang="en-GB" sz="2800" b="1" dirty="0" smtClean="0"/>
              <a:t>Cybersecurity is a problem for OECD </a:t>
            </a:r>
            <a:br>
              <a:rPr lang="en-GB" sz="2800" b="1" dirty="0" smtClean="0"/>
            </a:br>
            <a:r>
              <a:rPr lang="en-GB" sz="2800" b="1" dirty="0" smtClean="0"/>
              <a:t>countries that have more systems.</a:t>
            </a:r>
          </a:p>
          <a:p>
            <a:endParaRPr lang="en-GB" sz="2800" b="1" dirty="0" smtClean="0"/>
          </a:p>
          <a:p>
            <a:r>
              <a:rPr lang="en-GB" sz="2800" b="1" dirty="0" smtClean="0"/>
              <a:t>The Arab region doesn’t have </a:t>
            </a:r>
            <a:br>
              <a:rPr lang="en-GB" sz="2800" b="1" dirty="0" smtClean="0"/>
            </a:br>
            <a:r>
              <a:rPr lang="en-GB" sz="2800" b="1" dirty="0" smtClean="0"/>
              <a:t>anything </a:t>
            </a:r>
            <a:r>
              <a:rPr lang="en-GB" sz="2800" b="1" dirty="0" smtClean="0"/>
              <a:t>electronic to </a:t>
            </a:r>
            <a:r>
              <a:rPr lang="en-GB" sz="2800" b="1" dirty="0" smtClean="0"/>
              <a:t>steal. We </a:t>
            </a:r>
            <a:r>
              <a:rPr lang="en-GB" sz="2800" b="1" dirty="0" smtClean="0"/>
              <a:t/>
            </a:r>
            <a:br>
              <a:rPr lang="en-GB" sz="2800" b="1" dirty="0" smtClean="0"/>
            </a:br>
            <a:r>
              <a:rPr lang="en-GB" sz="2800" b="1" dirty="0" smtClean="0"/>
              <a:t>predominantly  deal </a:t>
            </a:r>
            <a:r>
              <a:rPr lang="en-GB" sz="2800" b="1" dirty="0" smtClean="0"/>
              <a:t>in </a:t>
            </a:r>
            <a:r>
              <a:rPr lang="en-GB" sz="2800" b="1" dirty="0" smtClean="0"/>
              <a:t>commodities</a:t>
            </a:r>
            <a:br>
              <a:rPr lang="en-GB" sz="2800" b="1" dirty="0" smtClean="0"/>
            </a:br>
            <a:r>
              <a:rPr lang="en-GB" sz="2800" b="1" dirty="0" smtClean="0"/>
              <a:t>such </a:t>
            </a:r>
            <a:r>
              <a:rPr lang="en-GB" sz="2800" b="1" dirty="0" smtClean="0"/>
              <a:t>as oil. </a:t>
            </a:r>
            <a:r>
              <a:rPr lang="en-GB" sz="2800" b="1" dirty="0" smtClean="0"/>
              <a:t> </a:t>
            </a:r>
            <a:r>
              <a:rPr lang="en-GB" sz="2800" b="1" dirty="0" smtClean="0"/>
              <a:t>So </a:t>
            </a:r>
            <a:r>
              <a:rPr lang="en-GB" sz="2800" b="1" dirty="0" smtClean="0"/>
              <a:t>why should we care?</a:t>
            </a:r>
          </a:p>
          <a:p>
            <a:endParaRPr lang="en-GB" sz="2800" b="1" dirty="0" smtClean="0"/>
          </a:p>
          <a:p>
            <a:pPr>
              <a:buNone/>
            </a:pPr>
            <a:endParaRPr lang="en-GB" sz="2800" b="1" dirty="0" smtClean="0"/>
          </a:p>
          <a:p>
            <a:endParaRPr lang="en-GB" sz="2800" b="1" dirty="0" smtClean="0"/>
          </a:p>
          <a:p>
            <a:endParaRPr lang="en-GB" sz="2800" b="1" dirty="0" smtClean="0"/>
          </a:p>
          <a:p>
            <a:endParaRPr lang="en-GB" sz="2800" b="1" dirty="0" smtClean="0"/>
          </a:p>
          <a:p>
            <a:pPr>
              <a:buNone/>
            </a:pPr>
            <a:endParaRPr lang="en-GB" sz="2800" dirty="0" smtClean="0"/>
          </a:p>
          <a:p>
            <a:endParaRPr lang="en-GB" sz="2800" dirty="0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474075" y="6432550"/>
            <a:ext cx="254000" cy="244475"/>
          </a:xfrm>
        </p:spPr>
        <p:txBody>
          <a:bodyPr/>
          <a:lstStyle/>
          <a:p>
            <a:fld id="{B28D3D06-DD8E-42BA-B88C-A826E8188369}" type="slidenum">
              <a:rPr lang="en-GB" smtClean="0"/>
              <a:pPr/>
              <a:t>8</a:t>
            </a:fld>
            <a:endParaRPr lang="en-GB" smtClean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79388" y="260549"/>
            <a:ext cx="8688387" cy="615553"/>
          </a:xfrm>
        </p:spPr>
        <p:txBody>
          <a:bodyPr/>
          <a:lstStyle/>
          <a:p>
            <a:r>
              <a:rPr lang="en-GB" dirty="0" smtClean="0"/>
              <a:t>Ends – Governance</a:t>
            </a: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474075" y="6432550"/>
            <a:ext cx="254000" cy="244475"/>
          </a:xfrm>
        </p:spPr>
        <p:txBody>
          <a:bodyPr/>
          <a:lstStyle/>
          <a:p>
            <a:fld id="{B28D3D06-DD8E-42BA-B88C-A826E8188369}" type="slidenum">
              <a:rPr lang="en-GB" smtClean="0"/>
              <a:pPr/>
              <a:t>9</a:t>
            </a:fld>
            <a:endParaRPr lang="en-GB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32372" t="31446" r="26238" b="22511"/>
          <a:stretch>
            <a:fillRect/>
          </a:stretch>
        </p:blipFill>
        <p:spPr bwMode="auto">
          <a:xfrm>
            <a:off x="251515" y="980728"/>
            <a:ext cx="8683424" cy="51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TU Presentation Template">
  <a:themeElements>
    <a:clrScheme name="ITU-Presentation 4">
      <a:dk1>
        <a:srgbClr val="5C5C5C"/>
      </a:dk1>
      <a:lt1>
        <a:srgbClr val="FFFFFF"/>
      </a:lt1>
      <a:dk2>
        <a:srgbClr val="1B5BA2"/>
      </a:dk2>
      <a:lt2>
        <a:srgbClr val="808080"/>
      </a:lt2>
      <a:accent1>
        <a:srgbClr val="FFFFFF"/>
      </a:accent1>
      <a:accent2>
        <a:srgbClr val="3333CC"/>
      </a:accent2>
      <a:accent3>
        <a:srgbClr val="FFFFFF"/>
      </a:accent3>
      <a:accent4>
        <a:srgbClr val="4D4D4D"/>
      </a:accent4>
      <a:accent5>
        <a:srgbClr val="FFFFFF"/>
      </a:accent5>
      <a:accent6>
        <a:srgbClr val="2D2DB9"/>
      </a:accent6>
      <a:hlink>
        <a:srgbClr val="1B5BA2"/>
      </a:hlink>
      <a:folHlink>
        <a:srgbClr val="B2B2B2"/>
      </a:folHlink>
    </a:clrScheme>
    <a:fontScheme name="ITU-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 w="76200" cap="flat" cmpd="sng" algn="ctr">
          <a:solidFill>
            <a:srgbClr val="B2B2B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tx1"/>
          </a:buClr>
          <a:buSzTx/>
          <a:buFont typeface="Arial" pitchFamily="34" charset="0"/>
          <a:buNone/>
          <a:tabLst/>
          <a:defRPr kumimoji="0" lang="en-GB" sz="16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 w="76200" cap="flat" cmpd="sng" algn="ctr">
          <a:solidFill>
            <a:srgbClr val="B2B2B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tx1"/>
          </a:buClr>
          <a:buSzTx/>
          <a:buFont typeface="Arial" pitchFamily="34" charset="0"/>
          <a:buNone/>
          <a:tabLst/>
          <a:defRPr kumimoji="0" lang="en-GB" sz="16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ITU-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U-Presentation 2">
        <a:dk1>
          <a:srgbClr val="5C5C5C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4D4D4D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U-Presentation 3">
        <a:dk1>
          <a:srgbClr val="5C5C5C"/>
        </a:dk1>
        <a:lt1>
          <a:srgbClr val="FFFFFF"/>
        </a:lt1>
        <a:dk2>
          <a:srgbClr val="1B5BA2"/>
        </a:dk2>
        <a:lt2>
          <a:srgbClr val="808080"/>
        </a:lt2>
        <a:accent1>
          <a:srgbClr val="FFFFFF"/>
        </a:accent1>
        <a:accent2>
          <a:srgbClr val="3333CC"/>
        </a:accent2>
        <a:accent3>
          <a:srgbClr val="FFFFFF"/>
        </a:accent3>
        <a:accent4>
          <a:srgbClr val="4D4D4D"/>
        </a:accent4>
        <a:accent5>
          <a:srgbClr val="FFFFFF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U-Presentation 4">
        <a:dk1>
          <a:srgbClr val="5C5C5C"/>
        </a:dk1>
        <a:lt1>
          <a:srgbClr val="FFFFFF"/>
        </a:lt1>
        <a:dk2>
          <a:srgbClr val="1B5BA2"/>
        </a:dk2>
        <a:lt2>
          <a:srgbClr val="808080"/>
        </a:lt2>
        <a:accent1>
          <a:srgbClr val="FFFFFF"/>
        </a:accent1>
        <a:accent2>
          <a:srgbClr val="3333CC"/>
        </a:accent2>
        <a:accent3>
          <a:srgbClr val="FFFFFF"/>
        </a:accent3>
        <a:accent4>
          <a:srgbClr val="4D4D4D"/>
        </a:accent4>
        <a:accent5>
          <a:srgbClr val="FFFFFF"/>
        </a:accent5>
        <a:accent6>
          <a:srgbClr val="2D2DB9"/>
        </a:accent6>
        <a:hlink>
          <a:srgbClr val="1B5BA2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PPP New Logo</Template>
  <TotalTime>13722</TotalTime>
  <Words>644</Words>
  <Application>Microsoft Office PowerPoint</Application>
  <PresentationFormat>On-screen Show (4:3)</PresentationFormat>
  <Paragraphs>166</Paragraphs>
  <Slides>23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ITU Presentation Template</vt:lpstr>
      <vt:lpstr>Slide 1</vt:lpstr>
      <vt:lpstr>Quotations</vt:lpstr>
      <vt:lpstr>ITU National Cybersecurity Strategy Guide</vt:lpstr>
      <vt:lpstr>ARB Regional Initiative 5: Cybersecurity</vt:lpstr>
      <vt:lpstr>Cybersecurity Strategy Model</vt:lpstr>
      <vt:lpstr>National Cybersecurity Context</vt:lpstr>
      <vt:lpstr>Guiding Principles: Examples</vt:lpstr>
      <vt:lpstr>Ends – Why Devise National Strategies?</vt:lpstr>
      <vt:lpstr>Ends – Governance</vt:lpstr>
      <vt:lpstr>Ends – National Economy</vt:lpstr>
      <vt:lpstr>Ends – National Security</vt:lpstr>
      <vt:lpstr>HOW: Strategy Elaboration Process</vt:lpstr>
      <vt:lpstr>National Strategy Elaboration Flowchart</vt:lpstr>
      <vt:lpstr>Ways – Approaches to Executive Strategy</vt:lpstr>
      <vt:lpstr>Ways – Priority 1: Legal Measures</vt:lpstr>
      <vt:lpstr>Priority 2 – Technical and Procedural</vt:lpstr>
      <vt:lpstr>Example: UK Security Policy Framework</vt:lpstr>
      <vt:lpstr>Example: UK Security Policy Framework</vt:lpstr>
      <vt:lpstr>Priority 3 – Organisational Structures</vt:lpstr>
      <vt:lpstr>Priority 4 – Capacity Building</vt:lpstr>
      <vt:lpstr>Priority 4 – Capacity Building</vt:lpstr>
      <vt:lpstr>Priority 5 – International Cooperation</vt:lpstr>
      <vt:lpstr>Questions?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"Dr Frederick Wamala" &lt;f.wamala@lse.ac.uk&gt;</dc:creator>
  <cp:keywords>ITU National Cybersecurity Guide;cybersecurity;ITU</cp:keywords>
  <cp:lastModifiedBy>Dr Frederick Wamala</cp:lastModifiedBy>
  <cp:revision>1364</cp:revision>
  <cp:lastPrinted>2001-11-25T13:41:09Z</cp:lastPrinted>
  <dcterms:created xsi:type="dcterms:W3CDTF">2010-11-14T08:12:04Z</dcterms:created>
  <dcterms:modified xsi:type="dcterms:W3CDTF">2011-12-19T10:00:26Z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Document</vt:lpwstr>
  </property>
</Properties>
</file>