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91" r:id="rId3"/>
    <p:sldId id="392" r:id="rId4"/>
    <p:sldId id="395" r:id="rId5"/>
    <p:sldId id="394" r:id="rId6"/>
    <p:sldId id="396" r:id="rId7"/>
    <p:sldId id="350" r:id="rId8"/>
    <p:sldId id="351" r:id="rId9"/>
    <p:sldId id="343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33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4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251D26-56B8-4832-AF0B-B5DE97F84399}" type="datetimeFigureOut">
              <a:rPr lang="en-US" smtClean="0"/>
              <a:pPr/>
              <a:t>12/20/2011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AFDD12-3E4A-46BE-B7E9-B3E2176A5F7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FDD12-3E4A-46BE-B7E9-B3E2176A5F7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FDD12-3E4A-46BE-B7E9-B3E2176A5F7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FDD12-3E4A-46BE-B7E9-B3E2176A5F7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FDD12-3E4A-46BE-B7E9-B3E2176A5F7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FDD12-3E4A-46BE-B7E9-B3E2176A5F7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FDD12-3E4A-46BE-B7E9-B3E2176A5F7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FDD12-3E4A-46BE-B7E9-B3E2176A5F7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FDD12-3E4A-46BE-B7E9-B3E2176A5F7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FDD12-3E4A-46BE-B7E9-B3E2176A5F7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rtl="1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1C337-2C3C-448F-9B5C-DBEF767686B4}" type="datetimeFigureOut">
              <a:rPr lang="en-US"/>
              <a:pPr>
                <a:defRPr/>
              </a:pPr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13DE7-8A9F-466E-BD0F-98D39BC11C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C9621-303A-4E3A-822C-357A9C149A9A}" type="datetimeFigureOut">
              <a:rPr lang="en-US"/>
              <a:pPr>
                <a:defRPr/>
              </a:pPr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0E5B6-AA0C-4B7E-865B-B189C7581F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A9E6B-3B18-4024-BD78-83C7D6614DC6}" type="datetimeFigureOut">
              <a:rPr lang="en-US"/>
              <a:pPr>
                <a:defRPr/>
              </a:pPr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32521-2FFA-4F33-9648-82C0E7D7A8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Autofit/>
          </a:bodyPr>
          <a:lstStyle>
            <a:lvl1pPr marL="0" marR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AB584-0204-4F6E-AED1-23B1E22982F4}" type="datetimeFigureOut">
              <a:rPr lang="en-US"/>
              <a:pPr>
                <a:defRPr/>
              </a:pPr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893ED-6979-46CD-843C-5CA4377B72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D3A9B-47F9-4983-94B6-ECB404BAD984}" type="datetimeFigureOut">
              <a:rPr lang="en-US"/>
              <a:pPr>
                <a:defRPr/>
              </a:pPr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98EFC-9851-4EEA-81B0-B127C90729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BB899-E6CD-4241-89D7-A9BAA5B87A49}" type="datetimeFigureOut">
              <a:rPr lang="en-US"/>
              <a:pPr>
                <a:defRPr/>
              </a:pPr>
              <a:t>12/20/2011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0C4F9-65B5-47A4-AC31-584254F9F2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6F7B0-1229-4C88-98C7-649DB54AC630}" type="datetimeFigureOut">
              <a:rPr lang="en-US"/>
              <a:pPr>
                <a:defRPr/>
              </a:pPr>
              <a:t>12/20/2011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99DF7-86FE-4B83-895E-F592D8F2AC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A542C-3DFB-4ED8-B303-C53830D2103A}" type="datetimeFigureOut">
              <a:rPr lang="en-US"/>
              <a:pPr>
                <a:defRPr/>
              </a:pPr>
              <a:t>12/20/2011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720AE-F39A-43EC-B524-FD89689D26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8B811-89C3-44EF-8FE5-1081FF9F56CC}" type="datetimeFigureOut">
              <a:rPr lang="en-US"/>
              <a:pPr>
                <a:defRPr/>
              </a:pPr>
              <a:t>12/20/2011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6D368-22EB-4553-9AA6-C62FB097F0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09D1B-1476-43A8-9AA1-64F1F7065537}" type="datetimeFigureOut">
              <a:rPr lang="en-US"/>
              <a:pPr>
                <a:defRPr/>
              </a:pPr>
              <a:t>12/20/2011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A225B-C03A-44B1-9A44-946A19183A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A65C4-6B57-4356-902A-ED09FF0FDB84}" type="datetimeFigureOut">
              <a:rPr lang="en-US"/>
              <a:pPr>
                <a:defRPr/>
              </a:pPr>
              <a:t>12/20/2011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DF078-A70D-4123-86A3-ED7AB6C21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br>
              <a:rPr lang="en-US" smtClean="0"/>
            </a:br>
            <a:r>
              <a:rPr lang="en-US" smtClean="0"/>
              <a:t>____________________________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662996-7F06-4246-8279-8424533A97B8}" type="datetimeFigureOut">
              <a:rPr lang="en-US"/>
              <a:pPr>
                <a:defRPr/>
              </a:pPr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1945B3-F003-4970-8BE0-01451187F0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419872" y="404664"/>
            <a:ext cx="21891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questionnaire/Questionnaire-Cybersecurity.doc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planning/Action%2012821%20%20Study%20of%20Established%20CIRT%20Performance.docx" TargetMode="External"/><Relationship Id="rId5" Type="http://schemas.openxmlformats.org/officeDocument/2006/relationships/hyperlink" Target="planning/action%2012820%20comparative%20study%20of%20cyberlaws%20in%20the%20region%20to%20best%20practices.docx" TargetMode="External"/><Relationship Id="rId4" Type="http://schemas.openxmlformats.org/officeDocument/2006/relationships/hyperlink" Target="../Questionnaire%20responses%20cybersecurity%20-%20bilingual%20version.xls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tu.int/ITU-D/connect/arabstate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../../../Arab%20Summit%202/background%20papers/final%20submitted/CAS_Backgrounder_Cybersecurity.doc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mpact-alliance.org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irst.org/members/map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irst.org/members/map" TargetMode="External"/><Relationship Id="rId3" Type="http://schemas.openxmlformats.org/officeDocument/2006/relationships/hyperlink" Target="http://www.cert.gov.om/" TargetMode="External"/><Relationship Id="rId7" Type="http://schemas.openxmlformats.org/officeDocument/2006/relationships/hyperlink" Target="http://www.ansi.tn/en/about_cert-tcc.ht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ecert.ae/" TargetMode="External"/><Relationship Id="rId5" Type="http://schemas.openxmlformats.org/officeDocument/2006/relationships/hyperlink" Target="http://www.cert.gov.sa/" TargetMode="External"/><Relationship Id="rId4" Type="http://schemas.openxmlformats.org/officeDocument/2006/relationships/hyperlink" Target="http://www.qcert.org/" TargetMode="External"/><Relationship Id="rId9" Type="http://schemas.openxmlformats.org/officeDocument/2006/relationships/hyperlink" Target="http://www.internationalcybercenter.org/certicc/certworld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83568" y="1772791"/>
            <a:ext cx="7992888" cy="1296169"/>
          </a:xfrm>
        </p:spPr>
        <p:txBody>
          <a:bodyPr/>
          <a:lstStyle/>
          <a:p>
            <a:r>
              <a:rPr lang="en-US" b="1" i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Cybersecurity Regional Initiative: Current Status</a:t>
            </a:r>
            <a:endParaRPr lang="en-US" b="1" i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356992"/>
            <a:ext cx="8280920" cy="3456384"/>
          </a:xfrm>
        </p:spPr>
        <p:txBody>
          <a:bodyPr rtlCol="0">
            <a:normAutofit fontScale="70000" lnSpcReduction="20000"/>
          </a:bodyPr>
          <a:lstStyle/>
          <a:p>
            <a:pPr rtl="0" fontAlgn="auto">
              <a:spcAft>
                <a:spcPts val="0"/>
              </a:spcAft>
              <a:defRPr/>
            </a:pPr>
            <a:r>
              <a:rPr lang="en-US" sz="5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Regional Arab Forum </a:t>
            </a:r>
          </a:p>
          <a:p>
            <a:pPr rtl="0" fontAlgn="auto">
              <a:spcAft>
                <a:spcPts val="0"/>
              </a:spcAft>
              <a:defRPr/>
            </a:pPr>
            <a:r>
              <a:rPr lang="en-US" sz="5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on Cybersecurity</a:t>
            </a:r>
          </a:p>
          <a:p>
            <a:pPr rtl="0" fontAlgn="auto">
              <a:spcAft>
                <a:spcPts val="0"/>
              </a:spcAft>
              <a:defRPr/>
            </a:pPr>
            <a:endParaRPr lang="ar-EG" sz="58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rtl="0" fontAlgn="auto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Smart Village, ITIDA HQ, Giza-Egypt, </a:t>
            </a:r>
          </a:p>
          <a:p>
            <a:pPr rtl="0" fontAlgn="auto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18-20 December 2011</a:t>
            </a:r>
            <a:r>
              <a:rPr lang="en-US" sz="4000" b="1" dirty="0" smtClean="0"/>
              <a:t> </a:t>
            </a:r>
          </a:p>
          <a:p>
            <a:pPr rtl="0" fontAlgn="auto">
              <a:spcAft>
                <a:spcPts val="0"/>
              </a:spcAft>
              <a:defRPr/>
            </a:pPr>
            <a:endParaRPr lang="ar-EG" sz="2500" b="1" dirty="0">
              <a:solidFill>
                <a:schemeClr val="tx2"/>
              </a:solidFill>
            </a:endParaRPr>
          </a:p>
          <a:p>
            <a:pPr rtl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Dr. Ahmed ElHefnawy, Senior Advisor for Arab States, ITU</a:t>
            </a:r>
            <a:endParaRPr lang="en-US" sz="26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89138"/>
            <a:ext cx="8363272" cy="4320182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l" rtl="0" fontAlgn="auto">
              <a:spcAft>
                <a:spcPts val="0"/>
              </a:spcAft>
              <a:buNone/>
              <a:defRPr/>
            </a:pPr>
            <a:r>
              <a:rPr lang="en-US" b="1" i="1" dirty="0" smtClean="0">
                <a:solidFill>
                  <a:schemeClr val="accent1"/>
                </a:solidFill>
              </a:rPr>
              <a:t>WTDC, Hyderabad Action Plan, 2011-2014</a:t>
            </a:r>
          </a:p>
          <a:p>
            <a:pPr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i="1" dirty="0" smtClean="0">
                <a:solidFill>
                  <a:schemeClr val="accent1"/>
                </a:solidFill>
              </a:rPr>
              <a:t>1</a:t>
            </a:r>
            <a:r>
              <a:rPr lang="en-US" b="1" i="1" baseline="30000" dirty="0" smtClean="0">
                <a:solidFill>
                  <a:schemeClr val="accent1"/>
                </a:solidFill>
              </a:rPr>
              <a:t>st</a:t>
            </a:r>
            <a:r>
              <a:rPr lang="en-US" b="1" i="1" dirty="0" smtClean="0">
                <a:solidFill>
                  <a:schemeClr val="accent1"/>
                </a:solidFill>
              </a:rPr>
              <a:t> Surveying (</a:t>
            </a:r>
            <a:r>
              <a:rPr lang="en-US" b="1" i="1" dirty="0" smtClean="0">
                <a:solidFill>
                  <a:schemeClr val="accent1"/>
                </a:solidFill>
                <a:hlinkClick r:id="rId3" action="ppaction://hlinkfile"/>
              </a:rPr>
              <a:t>Form</a:t>
            </a:r>
            <a:r>
              <a:rPr lang="en-US" b="1" i="1" dirty="0" smtClean="0">
                <a:solidFill>
                  <a:schemeClr val="accent1"/>
                </a:solidFill>
              </a:rPr>
              <a:t>, </a:t>
            </a:r>
            <a:r>
              <a:rPr lang="en-US" b="1" i="1" dirty="0" smtClean="0">
                <a:solidFill>
                  <a:schemeClr val="accent1"/>
                </a:solidFill>
                <a:hlinkClick r:id="rId4" action="ppaction://hlinkfile"/>
              </a:rPr>
              <a:t>Results Summary</a:t>
            </a:r>
            <a:r>
              <a:rPr lang="en-US" b="1" i="1" dirty="0" smtClean="0">
                <a:solidFill>
                  <a:schemeClr val="accent1"/>
                </a:solidFill>
              </a:rPr>
              <a:t>)</a:t>
            </a:r>
          </a:p>
          <a:p>
            <a:pPr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i="1" dirty="0" smtClean="0">
                <a:solidFill>
                  <a:schemeClr val="accent1"/>
                </a:solidFill>
              </a:rPr>
              <a:t>2</a:t>
            </a:r>
            <a:r>
              <a:rPr lang="en-US" b="1" i="1" baseline="30000" dirty="0" smtClean="0">
                <a:solidFill>
                  <a:schemeClr val="accent1"/>
                </a:solidFill>
              </a:rPr>
              <a:t>nd</a:t>
            </a:r>
            <a:r>
              <a:rPr lang="en-US" b="1" i="1" dirty="0" smtClean="0">
                <a:solidFill>
                  <a:schemeClr val="accent1"/>
                </a:solidFill>
              </a:rPr>
              <a:t> Forum</a:t>
            </a:r>
          </a:p>
          <a:p>
            <a:pPr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i="1" dirty="0" smtClean="0">
                <a:solidFill>
                  <a:schemeClr val="accent1"/>
                </a:solidFill>
              </a:rPr>
              <a:t>3</a:t>
            </a:r>
            <a:r>
              <a:rPr lang="en-US" b="1" i="1" baseline="30000" dirty="0" smtClean="0">
                <a:solidFill>
                  <a:schemeClr val="accent1"/>
                </a:solidFill>
              </a:rPr>
              <a:t>rd</a:t>
            </a:r>
            <a:r>
              <a:rPr lang="en-US" b="1" i="1" dirty="0" smtClean="0">
                <a:solidFill>
                  <a:schemeClr val="accent1"/>
                </a:solidFill>
              </a:rPr>
              <a:t> Series of 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</a:rPr>
              <a:t>Planned</a:t>
            </a:r>
            <a:r>
              <a:rPr lang="en-US" b="1" i="1" dirty="0" smtClean="0">
                <a:solidFill>
                  <a:schemeClr val="accent1"/>
                </a:solidFill>
              </a:rPr>
              <a:t> Actions in 2012:</a:t>
            </a:r>
          </a:p>
          <a:p>
            <a:pPr lvl="1"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i="1" dirty="0" smtClean="0">
                <a:solidFill>
                  <a:schemeClr val="accent1"/>
                </a:solidFill>
                <a:hlinkClick r:id="rId5" action="ppaction://hlinkfile"/>
              </a:rPr>
              <a:t>Legal </a:t>
            </a:r>
            <a:endParaRPr lang="en-US" b="1" i="1" dirty="0" smtClean="0">
              <a:solidFill>
                <a:schemeClr val="accent1"/>
              </a:solidFill>
            </a:endParaRPr>
          </a:p>
          <a:p>
            <a:pPr lvl="1"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i="1" dirty="0" smtClean="0">
                <a:solidFill>
                  <a:schemeClr val="accent1"/>
                </a:solidFill>
                <a:hlinkClick r:id="rId6" action="ppaction://hlinkfile"/>
              </a:rPr>
              <a:t>Technical</a:t>
            </a:r>
            <a:endParaRPr lang="en-US" b="1" i="1" dirty="0" smtClean="0">
              <a:solidFill>
                <a:schemeClr val="accent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1484313"/>
            <a:ext cx="8374385" cy="496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i="1" dirty="0" smtClean="0">
                <a:solidFill>
                  <a:schemeClr val="bg1"/>
                </a:solidFill>
              </a:rPr>
              <a:t>Regional Initiative on Cybersecurity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89138"/>
            <a:ext cx="8363272" cy="4320182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rtl="0" fontAlgn="auto">
              <a:spcAft>
                <a:spcPts val="0"/>
              </a:spcAft>
              <a:buNone/>
              <a:defRPr/>
            </a:pPr>
            <a:r>
              <a:rPr lang="en-US" sz="4800" b="1" i="1" dirty="0" smtClean="0">
                <a:solidFill>
                  <a:schemeClr val="accent1"/>
                </a:solidFill>
                <a:hlinkClick r:id="rId3"/>
              </a:rPr>
              <a:t>Web Site of the Summit</a:t>
            </a:r>
            <a:endParaRPr lang="en-US" sz="4800" b="1" i="1" dirty="0" smtClean="0">
              <a:solidFill>
                <a:schemeClr val="accent1"/>
              </a:solidFill>
              <a:hlinkClick r:id="rId4" action="ppaction://hlinkfile"/>
            </a:endParaRPr>
          </a:p>
          <a:p>
            <a:pPr algn="ctr" rtl="0" fontAlgn="auto">
              <a:spcAft>
                <a:spcPts val="0"/>
              </a:spcAft>
              <a:buNone/>
              <a:defRPr/>
            </a:pPr>
            <a:endParaRPr lang="en-US" sz="4800" b="1" i="1" dirty="0" smtClean="0">
              <a:solidFill>
                <a:schemeClr val="accent1"/>
              </a:solidFill>
              <a:hlinkClick r:id="rId4" action="ppaction://hlinkfile"/>
            </a:endParaRPr>
          </a:p>
          <a:p>
            <a:pPr algn="ctr" rtl="0" fontAlgn="auto">
              <a:spcAft>
                <a:spcPts val="0"/>
              </a:spcAft>
              <a:buNone/>
              <a:defRPr/>
            </a:pPr>
            <a:r>
              <a:rPr lang="en-US" sz="4800" b="1" i="1" dirty="0" smtClean="0">
                <a:solidFill>
                  <a:schemeClr val="accent1"/>
                </a:solidFill>
                <a:hlinkClick r:id="rId4" action="ppaction://hlinkfile"/>
              </a:rPr>
              <a:t>Background Paper</a:t>
            </a:r>
            <a:r>
              <a:rPr lang="en-US" sz="4800" b="1" i="1" dirty="0" smtClean="0">
                <a:solidFill>
                  <a:schemeClr val="accent1"/>
                </a:solidFill>
              </a:rPr>
              <a:t> </a:t>
            </a:r>
          </a:p>
          <a:p>
            <a:pPr algn="ctr" rtl="0" fontAlgn="auto">
              <a:spcAft>
                <a:spcPts val="0"/>
              </a:spcAft>
              <a:buNone/>
              <a:defRPr/>
            </a:pPr>
            <a:r>
              <a:rPr lang="en-US" sz="4800" b="1" i="1" dirty="0" smtClean="0">
                <a:solidFill>
                  <a:schemeClr val="accent1"/>
                </a:solidFill>
              </a:rPr>
              <a:t>(offline for now)</a:t>
            </a:r>
          </a:p>
          <a:p>
            <a:pPr algn="ctr" rtl="0" fontAlgn="auto">
              <a:spcAft>
                <a:spcPts val="0"/>
              </a:spcAft>
              <a:buNone/>
              <a:defRPr/>
            </a:pPr>
            <a:endParaRPr lang="en-US" sz="4800" b="1" i="1" dirty="0" smtClean="0">
              <a:solidFill>
                <a:schemeClr val="accent1"/>
              </a:solidFill>
            </a:endParaRPr>
          </a:p>
          <a:p>
            <a:pPr algn="ctr" rtl="0" fontAlgn="auto">
              <a:spcAft>
                <a:spcPts val="0"/>
              </a:spcAft>
              <a:buNone/>
              <a:defRPr/>
            </a:pPr>
            <a:endParaRPr lang="en-US" sz="4800" b="1" i="1" dirty="0" smtClean="0">
              <a:solidFill>
                <a:schemeClr val="accent1"/>
              </a:solidFill>
            </a:endParaRPr>
          </a:p>
          <a:p>
            <a:pPr algn="ctr" rtl="0" fontAlgn="auto">
              <a:spcAft>
                <a:spcPts val="0"/>
              </a:spcAft>
              <a:buNone/>
              <a:defRPr/>
            </a:pPr>
            <a:endParaRPr lang="en-US" sz="4800" b="1" i="1" dirty="0" smtClean="0">
              <a:solidFill>
                <a:schemeClr val="accent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1412776"/>
            <a:ext cx="8374385" cy="496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i="1" dirty="0" smtClean="0">
                <a:solidFill>
                  <a:schemeClr val="bg1"/>
                </a:solidFill>
              </a:rPr>
              <a:t>Connect Arab Summit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7931224" cy="706090"/>
          </a:xfrm>
        </p:spPr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060848"/>
            <a:ext cx="8712968" cy="468052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algn="l" rtl="0">
              <a:buNone/>
            </a:pPr>
            <a:r>
              <a:rPr lang="en-US" sz="4000" b="1" dirty="0" smtClean="0">
                <a:solidFill>
                  <a:schemeClr val="accent1"/>
                </a:solidFill>
              </a:rPr>
              <a:t>22 Arab Countries </a:t>
            </a:r>
          </a:p>
          <a:p>
            <a:pPr algn="l" rtl="0">
              <a:buNone/>
            </a:pPr>
            <a:r>
              <a:rPr lang="en-US" sz="4000" b="1" dirty="0" smtClean="0">
                <a:solidFill>
                  <a:schemeClr val="accent1"/>
                </a:solidFill>
              </a:rPr>
              <a:t>16 </a:t>
            </a:r>
            <a:r>
              <a:rPr lang="en-US" sz="4000" b="1" dirty="0" smtClean="0">
                <a:solidFill>
                  <a:schemeClr val="accent1"/>
                </a:solidFill>
              </a:rPr>
              <a:t>Arab Countries in </a:t>
            </a:r>
            <a:r>
              <a:rPr lang="en-US" sz="4000" b="1" dirty="0" smtClean="0">
                <a:solidFill>
                  <a:schemeClr val="accent1"/>
                </a:solidFill>
                <a:hlinkClick r:id="rId3"/>
              </a:rPr>
              <a:t>IMPACT</a:t>
            </a:r>
            <a:endParaRPr lang="en-US" sz="4000" b="1" dirty="0" smtClean="0">
              <a:solidFill>
                <a:schemeClr val="accent1"/>
              </a:solidFill>
            </a:endParaRPr>
          </a:p>
          <a:p>
            <a:pPr algn="l" rtl="0">
              <a:buNone/>
            </a:pPr>
            <a:r>
              <a:rPr lang="en-US" sz="4000" b="1" dirty="0" smtClean="0">
                <a:solidFill>
                  <a:schemeClr val="accent1"/>
                </a:solidFill>
              </a:rPr>
              <a:t>6</a:t>
            </a:r>
            <a:r>
              <a:rPr lang="en-US" sz="4000" b="1" dirty="0" smtClean="0">
                <a:solidFill>
                  <a:schemeClr val="accent1"/>
                </a:solidFill>
              </a:rPr>
              <a:t>+4 Arab Countries having CERT .</a:t>
            </a:r>
          </a:p>
          <a:p>
            <a:pPr algn="l" rtl="0">
              <a:buNone/>
            </a:pPr>
            <a:r>
              <a:rPr lang="en-US" sz="4000" b="1" dirty="0" smtClean="0">
                <a:solidFill>
                  <a:schemeClr val="accent1"/>
                </a:solidFill>
              </a:rPr>
              <a:t>4 </a:t>
            </a:r>
            <a:r>
              <a:rPr lang="en-US" sz="4000" b="1" dirty="0" smtClean="0">
                <a:solidFill>
                  <a:schemeClr val="accent1"/>
                </a:solidFill>
              </a:rPr>
              <a:t>Arab Countries in </a:t>
            </a:r>
            <a:r>
              <a:rPr lang="en-US" sz="4000" b="1" dirty="0" smtClean="0">
                <a:solidFill>
                  <a:schemeClr val="accent1"/>
                </a:solidFill>
                <a:hlinkClick r:id="rId4"/>
              </a:rPr>
              <a:t>FIRST</a:t>
            </a:r>
            <a:r>
              <a:rPr lang="en-US" sz="4000" b="1" dirty="0" smtClean="0">
                <a:solidFill>
                  <a:schemeClr val="accent1"/>
                </a:solidFill>
              </a:rPr>
              <a:t>.</a:t>
            </a:r>
          </a:p>
          <a:p>
            <a:pPr algn="l" rtl="0"/>
            <a:endParaRPr lang="en-US" sz="1800" b="1" i="1" dirty="0" smtClean="0">
              <a:solidFill>
                <a:schemeClr val="accent1"/>
              </a:solidFill>
            </a:endParaRPr>
          </a:p>
          <a:p>
            <a:pPr algn="l" rtl="0" fontAlgn="auto">
              <a:spcAft>
                <a:spcPts val="0"/>
              </a:spcAft>
              <a:buNone/>
              <a:defRPr/>
            </a:pPr>
            <a:endParaRPr lang="en-US" sz="1600" b="1" i="1" dirty="0" smtClean="0">
              <a:solidFill>
                <a:schemeClr val="accent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1268760"/>
            <a:ext cx="8374385" cy="64090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3200" b="1" i="1" dirty="0" smtClean="0">
                <a:solidFill>
                  <a:schemeClr val="accent1"/>
                </a:solidFill>
              </a:rPr>
              <a:t>International Organizations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7931224" cy="706090"/>
          </a:xfrm>
        </p:spPr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060848"/>
            <a:ext cx="8712968" cy="468052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algn="l" rtl="0">
              <a:buNone/>
            </a:pPr>
            <a:r>
              <a:rPr lang="en-US" sz="1800" b="1" dirty="0" smtClean="0">
                <a:solidFill>
                  <a:schemeClr val="accent1"/>
                </a:solidFill>
              </a:rPr>
              <a:t>Oman , </a:t>
            </a:r>
            <a:r>
              <a:rPr lang="en-US" sz="1800" dirty="0" smtClean="0">
                <a:solidFill>
                  <a:schemeClr val="accent1"/>
                </a:solidFill>
              </a:rPr>
              <a:t>Oman National CERT, Oman National Computer Emergency Readiness Team</a:t>
            </a:r>
            <a:br>
              <a:rPr lang="en-US" sz="1800" dirty="0" smtClean="0">
                <a:solidFill>
                  <a:schemeClr val="accent1"/>
                </a:solidFill>
              </a:rPr>
            </a:br>
            <a:r>
              <a:rPr lang="en-US" sz="1800" dirty="0" smtClean="0">
                <a:solidFill>
                  <a:schemeClr val="accent1"/>
                </a:solidFill>
                <a:hlinkClick r:id="rId3"/>
              </a:rPr>
              <a:t>http://www.cert.gov.om/ </a:t>
            </a:r>
            <a:endParaRPr lang="en-US" sz="1800" dirty="0" smtClean="0">
              <a:solidFill>
                <a:schemeClr val="accent1"/>
              </a:solidFill>
            </a:endParaRPr>
          </a:p>
          <a:p>
            <a:pPr algn="l" rtl="0">
              <a:buNone/>
            </a:pPr>
            <a:r>
              <a:rPr lang="en-US" sz="1800" b="1" dirty="0" smtClean="0">
                <a:solidFill>
                  <a:schemeClr val="accent1"/>
                </a:solidFill>
              </a:rPr>
              <a:t>Qatar, </a:t>
            </a:r>
            <a:r>
              <a:rPr lang="en-US" sz="1800" dirty="0" smtClean="0">
                <a:solidFill>
                  <a:schemeClr val="accent1"/>
                </a:solidFill>
              </a:rPr>
              <a:t>Q-CERT, Supreme Council for Information and Communications Technology, </a:t>
            </a:r>
            <a:r>
              <a:rPr lang="en-US" sz="1800" dirty="0" err="1" smtClean="0">
                <a:solidFill>
                  <a:schemeClr val="accent1"/>
                </a:solidFill>
              </a:rPr>
              <a:t>ictQATAR</a:t>
            </a:r>
            <a:r>
              <a:rPr lang="en-US" sz="1800" dirty="0" smtClean="0">
                <a:solidFill>
                  <a:schemeClr val="accent1"/>
                </a:solidFill>
              </a:rPr>
              <a:t/>
            </a:r>
            <a:br>
              <a:rPr lang="en-US" sz="1800" dirty="0" smtClean="0">
                <a:solidFill>
                  <a:schemeClr val="accent1"/>
                </a:solidFill>
              </a:rPr>
            </a:br>
            <a:r>
              <a:rPr lang="en-US" sz="1800" dirty="0" smtClean="0">
                <a:solidFill>
                  <a:schemeClr val="accent1"/>
                </a:solidFill>
                <a:hlinkClick r:id="rId4"/>
              </a:rPr>
              <a:t>http://www.qcert.org </a:t>
            </a:r>
            <a:endParaRPr lang="en-US" sz="1800" dirty="0" smtClean="0">
              <a:solidFill>
                <a:schemeClr val="accent1"/>
              </a:solidFill>
            </a:endParaRPr>
          </a:p>
          <a:p>
            <a:pPr algn="l" rtl="0">
              <a:buNone/>
            </a:pPr>
            <a:r>
              <a:rPr lang="en-US" sz="1800" b="1" dirty="0" smtClean="0">
                <a:solidFill>
                  <a:schemeClr val="accent1"/>
                </a:solidFill>
              </a:rPr>
              <a:t>Saudi Arabia , </a:t>
            </a:r>
            <a:r>
              <a:rPr lang="en-US" sz="1800" dirty="0" smtClean="0">
                <a:solidFill>
                  <a:schemeClr val="accent1"/>
                </a:solidFill>
              </a:rPr>
              <a:t>CERT-SA, Computer Emergency Response Team – Saudi Arabia</a:t>
            </a:r>
            <a:br>
              <a:rPr lang="en-US" sz="1800" dirty="0" smtClean="0">
                <a:solidFill>
                  <a:schemeClr val="accent1"/>
                </a:solidFill>
              </a:rPr>
            </a:br>
            <a:r>
              <a:rPr lang="en-US" sz="1800" dirty="0" smtClean="0">
                <a:solidFill>
                  <a:schemeClr val="accent1"/>
                </a:solidFill>
                <a:hlinkClick r:id="rId5"/>
              </a:rPr>
              <a:t>http://www.cert.gov.sa/ </a:t>
            </a:r>
            <a:endParaRPr lang="en-US" sz="1800" dirty="0" smtClean="0">
              <a:solidFill>
                <a:schemeClr val="accent1"/>
              </a:solidFill>
            </a:endParaRPr>
          </a:p>
          <a:p>
            <a:pPr algn="l" rtl="0">
              <a:buNone/>
            </a:pPr>
            <a:r>
              <a:rPr lang="en-US" sz="1800" b="1" dirty="0" smtClean="0">
                <a:solidFill>
                  <a:schemeClr val="accent1"/>
                </a:solidFill>
              </a:rPr>
              <a:t>United Arab Emirates , </a:t>
            </a:r>
            <a:r>
              <a:rPr lang="en-US" sz="1800" dirty="0" err="1" smtClean="0">
                <a:solidFill>
                  <a:schemeClr val="accent1"/>
                </a:solidFill>
              </a:rPr>
              <a:t>aeCERT</a:t>
            </a:r>
            <a:r>
              <a:rPr lang="en-US" sz="1800" dirty="0" smtClean="0">
                <a:solidFill>
                  <a:schemeClr val="accent1"/>
                </a:solidFill>
              </a:rPr>
              <a:t>, </a:t>
            </a:r>
            <a:r>
              <a:rPr lang="en-US" sz="1600" dirty="0" smtClean="0">
                <a:solidFill>
                  <a:schemeClr val="accent1"/>
                </a:solidFill>
              </a:rPr>
              <a:t>The United Arab Emirates Computer Emergency Response Team</a:t>
            </a:r>
            <a:r>
              <a:rPr lang="en-US" sz="1800" dirty="0" smtClean="0">
                <a:solidFill>
                  <a:schemeClr val="accent1"/>
                </a:solidFill>
              </a:rPr>
              <a:t/>
            </a:r>
            <a:br>
              <a:rPr lang="en-US" sz="1800" dirty="0" smtClean="0">
                <a:solidFill>
                  <a:schemeClr val="accent1"/>
                </a:solidFill>
              </a:rPr>
            </a:br>
            <a:r>
              <a:rPr lang="en-US" sz="1800" dirty="0" smtClean="0">
                <a:solidFill>
                  <a:schemeClr val="accent1"/>
                </a:solidFill>
                <a:hlinkClick r:id="rId6"/>
              </a:rPr>
              <a:t>http://www.aecert.ae/</a:t>
            </a:r>
            <a:endParaRPr lang="en-US" sz="1800" dirty="0" smtClean="0">
              <a:solidFill>
                <a:schemeClr val="accent1"/>
              </a:solidFill>
            </a:endParaRPr>
          </a:p>
          <a:p>
            <a:pPr algn="l" rtl="0">
              <a:buNone/>
            </a:pPr>
            <a:r>
              <a:rPr lang="en-US" sz="1800" b="1" dirty="0" smtClean="0">
                <a:solidFill>
                  <a:schemeClr val="accent1"/>
                </a:solidFill>
              </a:rPr>
              <a:t>Tunisia , </a:t>
            </a:r>
            <a:r>
              <a:rPr lang="en-US" sz="1800" dirty="0" err="1" smtClean="0">
                <a:solidFill>
                  <a:schemeClr val="accent1"/>
                </a:solidFill>
              </a:rPr>
              <a:t>tunCERT</a:t>
            </a:r>
            <a:r>
              <a:rPr lang="en-US" sz="1800" dirty="0" smtClean="0">
                <a:solidFill>
                  <a:schemeClr val="accent1"/>
                </a:solidFill>
              </a:rPr>
              <a:t>, Tunisian Computer Emergency Response Team</a:t>
            </a:r>
            <a:br>
              <a:rPr lang="en-US" sz="1800" dirty="0" smtClean="0">
                <a:solidFill>
                  <a:schemeClr val="accent1"/>
                </a:solidFill>
              </a:rPr>
            </a:br>
            <a:r>
              <a:rPr lang="en-US" sz="1800" dirty="0" smtClean="0">
                <a:solidFill>
                  <a:schemeClr val="accent1"/>
                </a:solidFill>
                <a:hlinkClick r:id="rId7"/>
              </a:rPr>
              <a:t>http://www.ansi.tn/en/about_cert-tcc.htm </a:t>
            </a:r>
            <a:r>
              <a:rPr lang="en-US" sz="1800" dirty="0" smtClean="0">
                <a:solidFill>
                  <a:schemeClr val="accent1"/>
                </a:solidFill>
              </a:rPr>
              <a:t/>
            </a:r>
            <a:br>
              <a:rPr lang="en-US" sz="1800" dirty="0" smtClean="0">
                <a:solidFill>
                  <a:schemeClr val="accent1"/>
                </a:solidFill>
              </a:rPr>
            </a:br>
            <a:endParaRPr lang="en-US" sz="1800" dirty="0" smtClean="0">
              <a:solidFill>
                <a:schemeClr val="accent1"/>
              </a:solidFill>
            </a:endParaRPr>
          </a:p>
          <a:p>
            <a:pPr algn="l" rtl="0"/>
            <a:r>
              <a:rPr lang="en-US" sz="1800" b="1" i="1" dirty="0" smtClean="0">
                <a:solidFill>
                  <a:schemeClr val="accent1"/>
                </a:solidFill>
              </a:rPr>
              <a:t>Missing Egypt, and others</a:t>
            </a:r>
          </a:p>
          <a:p>
            <a:pPr algn="l" rtl="0"/>
            <a:r>
              <a:rPr lang="en-US" sz="1800" b="1" i="1" dirty="0" smtClean="0">
                <a:solidFill>
                  <a:schemeClr val="accent1"/>
                </a:solidFill>
                <a:hlinkClick r:id="rId8"/>
              </a:rPr>
              <a:t>http://www.first.org/members/map</a:t>
            </a:r>
            <a:endParaRPr lang="en-US" sz="1800" b="1" i="1" dirty="0" smtClean="0">
              <a:solidFill>
                <a:schemeClr val="accent1"/>
              </a:solidFill>
            </a:endParaRPr>
          </a:p>
          <a:p>
            <a:pPr algn="l" rtl="0"/>
            <a:endParaRPr lang="en-US" sz="1800" b="1" i="1" dirty="0" smtClean="0">
              <a:solidFill>
                <a:schemeClr val="accent1"/>
              </a:solidFill>
            </a:endParaRPr>
          </a:p>
          <a:p>
            <a:pPr algn="l" rtl="0" fontAlgn="auto">
              <a:spcAft>
                <a:spcPts val="0"/>
              </a:spcAft>
              <a:buNone/>
              <a:defRPr/>
            </a:pPr>
            <a:endParaRPr lang="en-US" sz="1600" b="1" i="1" dirty="0" smtClean="0">
              <a:solidFill>
                <a:schemeClr val="accent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1268760"/>
            <a:ext cx="8374385" cy="64090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u="sng" dirty="0" smtClean="0">
                <a:solidFill>
                  <a:schemeClr val="bg1"/>
                </a:solidFill>
                <a:hlinkClick r:id="rId9"/>
              </a:rPr>
              <a:t>List of National CERTs in the Arab region </a:t>
            </a:r>
            <a:r>
              <a:rPr lang="en-US" sz="3200" b="1" dirty="0" smtClean="0">
                <a:solidFill>
                  <a:schemeClr val="bg1"/>
                </a:solidFill>
                <a:hlinkClick r:id="rId9"/>
              </a:rPr>
              <a:t>(According to </a:t>
            </a:r>
            <a:r>
              <a:rPr lang="en-US" sz="3200" b="1" i="1" dirty="0" smtClean="0">
                <a:solidFill>
                  <a:schemeClr val="bg1"/>
                </a:solidFill>
                <a:hlinkClick r:id="rId9"/>
              </a:rPr>
              <a:t>George Mason University </a:t>
            </a:r>
            <a:endParaRPr lang="en-US" sz="3200" b="1" i="1" dirty="0" smtClean="0">
              <a:solidFill>
                <a:schemeClr val="bg1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n-US" sz="3200" b="1" i="1" dirty="0" smtClean="0">
                <a:solidFill>
                  <a:schemeClr val="bg1"/>
                </a:solidFill>
              </a:rPr>
              <a:t>According to  http://www.internationalcybercenter.org/certicc/certworld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7931224" cy="706090"/>
          </a:xfrm>
        </p:spPr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060848"/>
            <a:ext cx="8712968" cy="468052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algn="l" rtl="0" fontAlgn="auto">
              <a:spcAft>
                <a:spcPts val="0"/>
              </a:spcAft>
              <a:defRPr/>
            </a:pPr>
            <a:r>
              <a:rPr lang="en-US" sz="4400" b="1" i="1" dirty="0" smtClean="0">
                <a:solidFill>
                  <a:schemeClr val="accent1"/>
                </a:solidFill>
              </a:rPr>
              <a:t>Quality</a:t>
            </a:r>
          </a:p>
          <a:p>
            <a:pPr algn="l" rtl="0" fontAlgn="auto">
              <a:spcAft>
                <a:spcPts val="0"/>
              </a:spcAft>
              <a:defRPr/>
            </a:pPr>
            <a:r>
              <a:rPr lang="en-US" sz="4400" b="1" i="1" dirty="0" smtClean="0">
                <a:solidFill>
                  <a:schemeClr val="accent1"/>
                </a:solidFill>
              </a:rPr>
              <a:t>Planning</a:t>
            </a:r>
          </a:p>
          <a:p>
            <a:pPr algn="l" rtl="0" fontAlgn="auto">
              <a:spcAft>
                <a:spcPts val="0"/>
              </a:spcAft>
              <a:defRPr/>
            </a:pPr>
            <a:r>
              <a:rPr lang="en-US" sz="4400" b="1" i="1" dirty="0" smtClean="0">
                <a:solidFill>
                  <a:schemeClr val="accent1"/>
                </a:solidFill>
              </a:rPr>
              <a:t>….</a:t>
            </a:r>
          </a:p>
          <a:p>
            <a:pPr algn="l" rtl="0" fontAlgn="auto">
              <a:spcAft>
                <a:spcPts val="0"/>
              </a:spcAft>
              <a:defRPr/>
            </a:pPr>
            <a:endParaRPr lang="en-US" sz="4400" b="1" i="1" dirty="0" smtClean="0">
              <a:solidFill>
                <a:schemeClr val="accent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1268760"/>
            <a:ext cx="8640960" cy="64090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85000"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u="sng" dirty="0" smtClean="0">
                <a:solidFill>
                  <a:schemeClr val="bg1"/>
                </a:solidFill>
              </a:rPr>
              <a:t>Needs of Proper Assessment </a:t>
            </a:r>
            <a:r>
              <a:rPr lang="en-US" sz="3200" b="1" i="1" u="sng" dirty="0" smtClean="0">
                <a:solidFill>
                  <a:schemeClr val="bg1"/>
                </a:solidFill>
              </a:rPr>
              <a:t>at </a:t>
            </a:r>
            <a:r>
              <a:rPr lang="en-US" sz="3200" b="1" i="1" u="sng" dirty="0" smtClean="0">
                <a:solidFill>
                  <a:schemeClr val="bg1"/>
                </a:solidFill>
              </a:rPr>
              <a:t>the </a:t>
            </a:r>
            <a:r>
              <a:rPr lang="en-US" sz="3200" b="1" i="1" u="sng" dirty="0" smtClean="0">
                <a:solidFill>
                  <a:schemeClr val="bg1"/>
                </a:solidFill>
              </a:rPr>
              <a:t>Regional Level</a:t>
            </a:r>
            <a:endParaRPr lang="en-US" sz="3200" b="1" i="1" u="sng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4535487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ar-EG" sz="4800" b="1" dirty="0" smtClean="0">
              <a:solidFill>
                <a:schemeClr val="accent1"/>
              </a:solidFill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EG" sz="4800" b="1" dirty="0" smtClean="0">
                <a:solidFill>
                  <a:schemeClr val="accent1"/>
                </a:solidFill>
              </a:rPr>
              <a:t>شكرا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EG" sz="4800" b="1" dirty="0" smtClean="0">
                <a:solidFill>
                  <a:schemeClr val="accent1"/>
                </a:solidFill>
              </a:rPr>
              <a:t>لحسن </a:t>
            </a:r>
            <a:r>
              <a:rPr lang="ar-EG" sz="4800" b="1" dirty="0" err="1" smtClean="0">
                <a:solidFill>
                  <a:schemeClr val="accent1"/>
                </a:solidFill>
              </a:rPr>
              <a:t>إستماعكم</a:t>
            </a:r>
            <a:endParaRPr lang="ar-EG" sz="4800" b="1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ar-EG" sz="4400" smtClean="0"/>
          </a:p>
          <a:p>
            <a:pPr algn="ctr">
              <a:buFont typeface="Arial" charset="0"/>
              <a:buNone/>
            </a:pPr>
            <a:endParaRPr lang="ar-EG" sz="4400" smtClean="0"/>
          </a:p>
          <a:p>
            <a:pPr algn="ctr">
              <a:buFont typeface="Arial" charset="0"/>
              <a:buNone/>
            </a:pPr>
            <a:r>
              <a:rPr lang="ar-EG" sz="4400" smtClean="0">
                <a:solidFill>
                  <a:schemeClr val="accent1"/>
                </a:solidFill>
              </a:rPr>
              <a:t>د. أحمد الحفناوى</a:t>
            </a:r>
          </a:p>
          <a:p>
            <a:pPr algn="ctr">
              <a:buFont typeface="Arial" charset="0"/>
              <a:buNone/>
            </a:pPr>
            <a:r>
              <a:rPr lang="en-US" sz="4400" smtClean="0">
                <a:solidFill>
                  <a:schemeClr val="accent1"/>
                </a:solidFill>
              </a:rPr>
              <a:t>ahmed.elhefawy@itu.int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4535487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rtl="0" fontAlgn="auto">
              <a:spcAft>
                <a:spcPts val="0"/>
              </a:spcAft>
              <a:buNone/>
              <a:defRPr/>
            </a:pPr>
            <a:endParaRPr lang="en-US" sz="8000" b="1" i="1" dirty="0" smtClean="0">
              <a:solidFill>
                <a:schemeClr val="bg1"/>
              </a:solidFill>
            </a:endParaRPr>
          </a:p>
          <a:p>
            <a:pPr algn="ctr" rtl="0" fontAlgn="auto">
              <a:spcAft>
                <a:spcPts val="0"/>
              </a:spcAft>
              <a:buNone/>
              <a:defRPr/>
            </a:pPr>
            <a:r>
              <a:rPr lang="en-US" sz="8000" b="1" i="1" dirty="0" smtClean="0">
                <a:solidFill>
                  <a:schemeClr val="bg1"/>
                </a:solidFill>
              </a:rPr>
              <a:t>Q &amp; A</a:t>
            </a:r>
            <a:endParaRPr lang="ar-EG" sz="8000" b="1" i="1" dirty="0" smtClean="0">
              <a:solidFill>
                <a:schemeClr val="bg1"/>
              </a:solidFill>
            </a:endParaRPr>
          </a:p>
          <a:p>
            <a:pPr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i="1" dirty="0" smtClean="0">
              <a:solidFill>
                <a:schemeClr val="accent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8313" y="1484313"/>
            <a:ext cx="8229600" cy="496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ar-EG" sz="3200" b="1" i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3068</TotalTime>
  <Words>152</Words>
  <Application>Microsoft Office PowerPoint</Application>
  <PresentationFormat>On-screen Show (4:3)</PresentationFormat>
  <Paragraphs>57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Cybersecurity Regional Initiative: Current Status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a_hefnawy</cp:lastModifiedBy>
  <cp:revision>76</cp:revision>
  <dcterms:created xsi:type="dcterms:W3CDTF">2010-09-24T19:08:40Z</dcterms:created>
  <dcterms:modified xsi:type="dcterms:W3CDTF">2011-12-20T08:42:00Z</dcterms:modified>
</cp:coreProperties>
</file>