
<file path=[Content_Types].xml><?xml version="1.0" encoding="utf-8"?>
<Types xmlns="http://schemas.openxmlformats.org/package/2006/content-types">
  <Override PartName="/ppt/slideMasters/slideMaster3.xml" ContentType="application/vnd.openxmlformats-officedocument.presentationml.slideMaster+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1"/>
  </p:notesMasterIdLst>
  <p:sldIdLst>
    <p:sldId id="256" r:id="rId4"/>
    <p:sldId id="273" r:id="rId5"/>
    <p:sldId id="278" r:id="rId6"/>
    <p:sldId id="279" r:id="rId7"/>
    <p:sldId id="280" r:id="rId8"/>
    <p:sldId id="276" r:id="rId9"/>
    <p:sldId id="283" r:id="rId10"/>
    <p:sldId id="289" r:id="rId11"/>
    <p:sldId id="282" r:id="rId12"/>
    <p:sldId id="291" r:id="rId13"/>
    <p:sldId id="261" r:id="rId14"/>
    <p:sldId id="262" r:id="rId15"/>
    <p:sldId id="263" r:id="rId16"/>
    <p:sldId id="264" r:id="rId17"/>
    <p:sldId id="265" r:id="rId18"/>
    <p:sldId id="266" r:id="rId19"/>
    <p:sldId id="267" r:id="rId20"/>
    <p:sldId id="268" r:id="rId21"/>
    <p:sldId id="269" r:id="rId22"/>
    <p:sldId id="270" r:id="rId23"/>
    <p:sldId id="271" r:id="rId24"/>
    <p:sldId id="290" r:id="rId25"/>
    <p:sldId id="257" r:id="rId26"/>
    <p:sldId id="258" r:id="rId27"/>
    <p:sldId id="259" r:id="rId28"/>
    <p:sldId id="260" r:id="rId29"/>
    <p:sldId id="28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005" autoAdjust="0"/>
  </p:normalViewPr>
  <p:slideViewPr>
    <p:cSldViewPr>
      <p:cViewPr varScale="1">
        <p:scale>
          <a:sx n="91" d="100"/>
          <a:sy n="91" d="100"/>
        </p:scale>
        <p:origin x="-56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2F5C99-4E0C-4838-A41A-945C4F0B8BFB}" type="doc">
      <dgm:prSet loTypeId="urn:microsoft.com/office/officeart/2005/8/layout/cycle6" loCatId="cycle" qsTypeId="urn:microsoft.com/office/officeart/2005/8/quickstyle/simple1" qsCatId="simple" csTypeId="urn:microsoft.com/office/officeart/2005/8/colors/accent2_5" csCatId="accent2" phldr="1"/>
      <dgm:spPr/>
      <dgm:t>
        <a:bodyPr/>
        <a:lstStyle/>
        <a:p>
          <a:endParaRPr lang="en-US"/>
        </a:p>
      </dgm:t>
    </dgm:pt>
    <dgm:pt modelId="{B1E1155D-9E91-468A-B93D-349FC395AF81}">
      <dgm:prSet phldrT="[Text]" custT="1"/>
      <dgm:spPr/>
      <dgm:t>
        <a:bodyPr/>
        <a:lstStyle/>
        <a:p>
          <a:r>
            <a:rPr lang="en-US" sz="1400" dirty="0" smtClean="0"/>
            <a:t>Building trust in the digital environment</a:t>
          </a:r>
          <a:endParaRPr lang="en-US" sz="1400" b="1" i="0" baseline="0" dirty="0"/>
        </a:p>
      </dgm:t>
    </dgm:pt>
    <dgm:pt modelId="{B128778D-86A7-47A6-8057-541DA0EDE02B}" type="parTrans" cxnId="{CD6FDC22-AB90-4FBB-B769-057B048C8A40}">
      <dgm:prSet/>
      <dgm:spPr/>
      <dgm:t>
        <a:bodyPr/>
        <a:lstStyle/>
        <a:p>
          <a:endParaRPr lang="en-US"/>
        </a:p>
      </dgm:t>
    </dgm:pt>
    <dgm:pt modelId="{5963635A-0082-4BDF-86F2-4E7F5D5A3794}" type="sibTrans" cxnId="{CD6FDC22-AB90-4FBB-B769-057B048C8A40}">
      <dgm:prSet/>
      <dgm:spPr/>
      <dgm:t>
        <a:bodyPr/>
        <a:lstStyle/>
        <a:p>
          <a:endParaRPr lang="en-US"/>
        </a:p>
      </dgm:t>
    </dgm:pt>
    <dgm:pt modelId="{E27FD2AE-275C-4DF7-9C2D-0CF407D2852F}">
      <dgm:prSet/>
      <dgm:spPr/>
      <dgm:t>
        <a:bodyPr/>
        <a:lstStyle/>
        <a:p>
          <a:r>
            <a:rPr lang="en-US" smtClean="0"/>
            <a:t>Issues related</a:t>
          </a:r>
          <a:r>
            <a:rPr lang="en-US" baseline="0" smtClean="0"/>
            <a:t> to infrastructure and information systems (Security of information systems)</a:t>
          </a:r>
          <a:endParaRPr lang="en-US" baseline="0" dirty="0" smtClean="0"/>
        </a:p>
      </dgm:t>
    </dgm:pt>
    <dgm:pt modelId="{5D795D4A-254B-4CFF-8328-756ADDC4A97F}" type="parTrans" cxnId="{4712843D-6AA4-4A45-BC57-C7579EBF4125}">
      <dgm:prSet/>
      <dgm:spPr/>
      <dgm:t>
        <a:bodyPr/>
        <a:lstStyle/>
        <a:p>
          <a:endParaRPr lang="en-US"/>
        </a:p>
      </dgm:t>
    </dgm:pt>
    <dgm:pt modelId="{3F1C9837-1767-4EBD-9CDB-1ED4E1767946}" type="sibTrans" cxnId="{4712843D-6AA4-4A45-BC57-C7579EBF4125}">
      <dgm:prSet/>
      <dgm:spPr/>
      <dgm:t>
        <a:bodyPr/>
        <a:lstStyle/>
        <a:p>
          <a:endParaRPr lang="en-US"/>
        </a:p>
      </dgm:t>
    </dgm:pt>
    <dgm:pt modelId="{A6824226-56AF-4B9A-9B79-554D55ABD6E0}">
      <dgm:prSet/>
      <dgm:spPr/>
      <dgm:t>
        <a:bodyPr/>
        <a:lstStyle/>
        <a:p>
          <a:r>
            <a:rPr lang="en-US" baseline="0" smtClean="0"/>
            <a:t>Issues related to legal frameworks</a:t>
          </a:r>
          <a:endParaRPr lang="en-US" baseline="0" dirty="0" smtClean="0"/>
        </a:p>
      </dgm:t>
    </dgm:pt>
    <dgm:pt modelId="{086D09FF-CEA1-4CE3-B016-39BA26994AB1}" type="parTrans" cxnId="{67D977BF-3F17-4B7C-811B-1F98AAD0470E}">
      <dgm:prSet/>
      <dgm:spPr/>
      <dgm:t>
        <a:bodyPr/>
        <a:lstStyle/>
        <a:p>
          <a:endParaRPr lang="en-US"/>
        </a:p>
      </dgm:t>
    </dgm:pt>
    <dgm:pt modelId="{89A978F8-80D1-4626-9E11-9713BB094244}" type="sibTrans" cxnId="{67D977BF-3F17-4B7C-811B-1F98AAD0470E}">
      <dgm:prSet/>
      <dgm:spPr/>
      <dgm:t>
        <a:bodyPr/>
        <a:lstStyle/>
        <a:p>
          <a:endParaRPr lang="en-US"/>
        </a:p>
      </dgm:t>
    </dgm:pt>
    <dgm:pt modelId="{A667E4CA-B27A-4165-8130-2B317977EB31}">
      <dgm:prSet/>
      <dgm:spPr/>
      <dgm:t>
        <a:bodyPr/>
        <a:lstStyle/>
        <a:p>
          <a:r>
            <a:rPr lang="en-US" baseline="0" smtClean="0"/>
            <a:t>Institutional weakness in cybersecuirty</a:t>
          </a:r>
          <a:endParaRPr lang="en-US" baseline="0" dirty="0" smtClean="0"/>
        </a:p>
      </dgm:t>
    </dgm:pt>
    <dgm:pt modelId="{04E464A1-10FD-4DAF-AFBB-BFCB860A5118}" type="parTrans" cxnId="{719D2953-D090-4305-B14B-A9E610493124}">
      <dgm:prSet/>
      <dgm:spPr/>
      <dgm:t>
        <a:bodyPr/>
        <a:lstStyle/>
        <a:p>
          <a:endParaRPr lang="en-US"/>
        </a:p>
      </dgm:t>
    </dgm:pt>
    <dgm:pt modelId="{C7CF2B3C-3F67-4FE6-A942-F0A4DD6E043F}" type="sibTrans" cxnId="{719D2953-D090-4305-B14B-A9E610493124}">
      <dgm:prSet/>
      <dgm:spPr/>
      <dgm:t>
        <a:bodyPr/>
        <a:lstStyle/>
        <a:p>
          <a:endParaRPr lang="en-US"/>
        </a:p>
      </dgm:t>
    </dgm:pt>
    <dgm:pt modelId="{1518D9EC-A620-4F2E-B3D1-F9BC7DEFE139}">
      <dgm:prSet/>
      <dgm:spPr/>
      <dgm:t>
        <a:bodyPr/>
        <a:lstStyle/>
        <a:p>
          <a:r>
            <a:rPr lang="en-US" baseline="0" smtClean="0"/>
            <a:t>Weakness in human resources</a:t>
          </a:r>
          <a:endParaRPr lang="en-US" dirty="0"/>
        </a:p>
      </dgm:t>
    </dgm:pt>
    <dgm:pt modelId="{B4940929-8827-4A58-8AE7-BFCA1AE421FD}" type="parTrans" cxnId="{755F8FAF-D1C4-4D50-A8E1-590E7C0188BB}">
      <dgm:prSet/>
      <dgm:spPr/>
      <dgm:t>
        <a:bodyPr/>
        <a:lstStyle/>
        <a:p>
          <a:endParaRPr lang="en-US"/>
        </a:p>
      </dgm:t>
    </dgm:pt>
    <dgm:pt modelId="{9A6FD7A9-DC8D-444E-8E94-7204BB2DF162}" type="sibTrans" cxnId="{755F8FAF-D1C4-4D50-A8E1-590E7C0188BB}">
      <dgm:prSet/>
      <dgm:spPr/>
      <dgm:t>
        <a:bodyPr/>
        <a:lstStyle/>
        <a:p>
          <a:endParaRPr lang="en-US"/>
        </a:p>
      </dgm:t>
    </dgm:pt>
    <dgm:pt modelId="{5C7B0E1C-8C2B-4F6A-8F21-FBA406943DD0}" type="pres">
      <dgm:prSet presAssocID="{912F5C99-4E0C-4838-A41A-945C4F0B8BFB}" presName="cycle" presStyleCnt="0">
        <dgm:presLayoutVars>
          <dgm:dir/>
          <dgm:resizeHandles val="exact"/>
        </dgm:presLayoutVars>
      </dgm:prSet>
      <dgm:spPr/>
      <dgm:t>
        <a:bodyPr/>
        <a:lstStyle/>
        <a:p>
          <a:endParaRPr lang="en-US"/>
        </a:p>
      </dgm:t>
    </dgm:pt>
    <dgm:pt modelId="{B572868A-D57B-43F2-ACDC-4F3677913177}" type="pres">
      <dgm:prSet presAssocID="{B1E1155D-9E91-468A-B93D-349FC395AF81}" presName="node" presStyleLbl="node1" presStyleIdx="0" presStyleCnt="5" custScaleX="141501">
        <dgm:presLayoutVars>
          <dgm:bulletEnabled val="1"/>
        </dgm:presLayoutVars>
      </dgm:prSet>
      <dgm:spPr/>
      <dgm:t>
        <a:bodyPr/>
        <a:lstStyle/>
        <a:p>
          <a:endParaRPr lang="en-US"/>
        </a:p>
      </dgm:t>
    </dgm:pt>
    <dgm:pt modelId="{D15640CA-9B4D-45B1-A73E-3E0DC045F808}" type="pres">
      <dgm:prSet presAssocID="{B1E1155D-9E91-468A-B93D-349FC395AF81}" presName="spNode" presStyleCnt="0"/>
      <dgm:spPr/>
    </dgm:pt>
    <dgm:pt modelId="{2C5DB7F6-06FB-4FC2-AD64-AF263E442FDD}" type="pres">
      <dgm:prSet presAssocID="{5963635A-0082-4BDF-86F2-4E7F5D5A3794}" presName="sibTrans" presStyleLbl="sibTrans1D1" presStyleIdx="0" presStyleCnt="5"/>
      <dgm:spPr/>
      <dgm:t>
        <a:bodyPr/>
        <a:lstStyle/>
        <a:p>
          <a:endParaRPr lang="en-US"/>
        </a:p>
      </dgm:t>
    </dgm:pt>
    <dgm:pt modelId="{BD2FCF7C-172D-4005-A639-27445A12451D}" type="pres">
      <dgm:prSet presAssocID="{E27FD2AE-275C-4DF7-9C2D-0CF407D2852F}" presName="node" presStyleLbl="node1" presStyleIdx="1" presStyleCnt="5">
        <dgm:presLayoutVars>
          <dgm:bulletEnabled val="1"/>
        </dgm:presLayoutVars>
      </dgm:prSet>
      <dgm:spPr/>
    </dgm:pt>
    <dgm:pt modelId="{1E8B0622-F5FE-4125-A8DE-7C50A9B638A7}" type="pres">
      <dgm:prSet presAssocID="{E27FD2AE-275C-4DF7-9C2D-0CF407D2852F}" presName="spNode" presStyleCnt="0"/>
      <dgm:spPr/>
    </dgm:pt>
    <dgm:pt modelId="{A8074301-A8FF-441E-B4A3-6C7973F3CCA3}" type="pres">
      <dgm:prSet presAssocID="{3F1C9837-1767-4EBD-9CDB-1ED4E1767946}" presName="sibTrans" presStyleLbl="sibTrans1D1" presStyleIdx="1" presStyleCnt="5"/>
      <dgm:spPr/>
    </dgm:pt>
    <dgm:pt modelId="{D061CFED-AC93-4C8D-B513-4C4F6F8023A9}" type="pres">
      <dgm:prSet presAssocID="{A6824226-56AF-4B9A-9B79-554D55ABD6E0}" presName="node" presStyleLbl="node1" presStyleIdx="2" presStyleCnt="5">
        <dgm:presLayoutVars>
          <dgm:bulletEnabled val="1"/>
        </dgm:presLayoutVars>
      </dgm:prSet>
      <dgm:spPr/>
    </dgm:pt>
    <dgm:pt modelId="{63CC3FA7-5A79-43B3-B3E3-3CC392AF164E}" type="pres">
      <dgm:prSet presAssocID="{A6824226-56AF-4B9A-9B79-554D55ABD6E0}" presName="spNode" presStyleCnt="0"/>
      <dgm:spPr/>
    </dgm:pt>
    <dgm:pt modelId="{65268453-205B-4F09-86A6-887DA79B1BA9}" type="pres">
      <dgm:prSet presAssocID="{89A978F8-80D1-4626-9E11-9713BB094244}" presName="sibTrans" presStyleLbl="sibTrans1D1" presStyleIdx="2" presStyleCnt="5"/>
      <dgm:spPr/>
    </dgm:pt>
    <dgm:pt modelId="{A5AADF88-7107-442B-B77F-2CE947E92339}" type="pres">
      <dgm:prSet presAssocID="{A667E4CA-B27A-4165-8130-2B317977EB31}" presName="node" presStyleLbl="node1" presStyleIdx="3" presStyleCnt="5">
        <dgm:presLayoutVars>
          <dgm:bulletEnabled val="1"/>
        </dgm:presLayoutVars>
      </dgm:prSet>
      <dgm:spPr/>
    </dgm:pt>
    <dgm:pt modelId="{1940E27C-F1FF-41E1-9FE7-36CBEEA65CBC}" type="pres">
      <dgm:prSet presAssocID="{A667E4CA-B27A-4165-8130-2B317977EB31}" presName="spNode" presStyleCnt="0"/>
      <dgm:spPr/>
    </dgm:pt>
    <dgm:pt modelId="{1DD72293-5411-4E62-9806-8F11AEFC4403}" type="pres">
      <dgm:prSet presAssocID="{C7CF2B3C-3F67-4FE6-A942-F0A4DD6E043F}" presName="sibTrans" presStyleLbl="sibTrans1D1" presStyleIdx="3" presStyleCnt="5"/>
      <dgm:spPr/>
    </dgm:pt>
    <dgm:pt modelId="{27823335-21D6-406A-9050-2790831ECF13}" type="pres">
      <dgm:prSet presAssocID="{1518D9EC-A620-4F2E-B3D1-F9BC7DEFE139}" presName="node" presStyleLbl="node1" presStyleIdx="4" presStyleCnt="5">
        <dgm:presLayoutVars>
          <dgm:bulletEnabled val="1"/>
        </dgm:presLayoutVars>
      </dgm:prSet>
      <dgm:spPr/>
    </dgm:pt>
    <dgm:pt modelId="{4F7C6695-9591-467B-8A7B-8F3434B44981}" type="pres">
      <dgm:prSet presAssocID="{1518D9EC-A620-4F2E-B3D1-F9BC7DEFE139}" presName="spNode" presStyleCnt="0"/>
      <dgm:spPr/>
    </dgm:pt>
    <dgm:pt modelId="{69A31A2B-6942-44AC-99C9-86BE1A727B83}" type="pres">
      <dgm:prSet presAssocID="{9A6FD7A9-DC8D-444E-8E94-7204BB2DF162}" presName="sibTrans" presStyleLbl="sibTrans1D1" presStyleIdx="4" presStyleCnt="5"/>
      <dgm:spPr/>
    </dgm:pt>
  </dgm:ptLst>
  <dgm:cxnLst>
    <dgm:cxn modelId="{4329DE50-D920-4084-9F62-706AD4E98C15}" type="presOf" srcId="{9A6FD7A9-DC8D-444E-8E94-7204BB2DF162}" destId="{69A31A2B-6942-44AC-99C9-86BE1A727B83}" srcOrd="0" destOrd="0" presId="urn:microsoft.com/office/officeart/2005/8/layout/cycle6"/>
    <dgm:cxn modelId="{719D2953-D090-4305-B14B-A9E610493124}" srcId="{912F5C99-4E0C-4838-A41A-945C4F0B8BFB}" destId="{A667E4CA-B27A-4165-8130-2B317977EB31}" srcOrd="3" destOrd="0" parTransId="{04E464A1-10FD-4DAF-AFBB-BFCB860A5118}" sibTransId="{C7CF2B3C-3F67-4FE6-A942-F0A4DD6E043F}"/>
    <dgm:cxn modelId="{10554205-3B40-4FAD-895D-00E962D4064B}" type="presOf" srcId="{A667E4CA-B27A-4165-8130-2B317977EB31}" destId="{A5AADF88-7107-442B-B77F-2CE947E92339}" srcOrd="0" destOrd="0" presId="urn:microsoft.com/office/officeart/2005/8/layout/cycle6"/>
    <dgm:cxn modelId="{2589A247-20D1-423C-8BD4-2A8240E29280}" type="presOf" srcId="{C7CF2B3C-3F67-4FE6-A942-F0A4DD6E043F}" destId="{1DD72293-5411-4E62-9806-8F11AEFC4403}" srcOrd="0" destOrd="0" presId="urn:microsoft.com/office/officeart/2005/8/layout/cycle6"/>
    <dgm:cxn modelId="{67D977BF-3F17-4B7C-811B-1F98AAD0470E}" srcId="{912F5C99-4E0C-4838-A41A-945C4F0B8BFB}" destId="{A6824226-56AF-4B9A-9B79-554D55ABD6E0}" srcOrd="2" destOrd="0" parTransId="{086D09FF-CEA1-4CE3-B016-39BA26994AB1}" sibTransId="{89A978F8-80D1-4626-9E11-9713BB094244}"/>
    <dgm:cxn modelId="{982712E5-D2C3-465A-8DE5-8459CFFFD790}" type="presOf" srcId="{A6824226-56AF-4B9A-9B79-554D55ABD6E0}" destId="{D061CFED-AC93-4C8D-B513-4C4F6F8023A9}" srcOrd="0" destOrd="0" presId="urn:microsoft.com/office/officeart/2005/8/layout/cycle6"/>
    <dgm:cxn modelId="{CD6FDC22-AB90-4FBB-B769-057B048C8A40}" srcId="{912F5C99-4E0C-4838-A41A-945C4F0B8BFB}" destId="{B1E1155D-9E91-468A-B93D-349FC395AF81}" srcOrd="0" destOrd="0" parTransId="{B128778D-86A7-47A6-8057-541DA0EDE02B}" sibTransId="{5963635A-0082-4BDF-86F2-4E7F5D5A3794}"/>
    <dgm:cxn modelId="{E29FE641-F8C8-4F4B-A2E1-5B00839F7464}" type="presOf" srcId="{5963635A-0082-4BDF-86F2-4E7F5D5A3794}" destId="{2C5DB7F6-06FB-4FC2-AD64-AF263E442FDD}" srcOrd="0" destOrd="0" presId="urn:microsoft.com/office/officeart/2005/8/layout/cycle6"/>
    <dgm:cxn modelId="{2CF397C5-73AD-4449-9B69-FD5D1AF134A2}" type="presOf" srcId="{3F1C9837-1767-4EBD-9CDB-1ED4E1767946}" destId="{A8074301-A8FF-441E-B4A3-6C7973F3CCA3}" srcOrd="0" destOrd="0" presId="urn:microsoft.com/office/officeart/2005/8/layout/cycle6"/>
    <dgm:cxn modelId="{AAF555AB-8D52-478C-8723-A68F6711217F}" type="presOf" srcId="{E27FD2AE-275C-4DF7-9C2D-0CF407D2852F}" destId="{BD2FCF7C-172D-4005-A639-27445A12451D}" srcOrd="0" destOrd="0" presId="urn:microsoft.com/office/officeart/2005/8/layout/cycle6"/>
    <dgm:cxn modelId="{411EAFD1-4BCA-4B04-8D95-A5E41EE0F6E0}" type="presOf" srcId="{B1E1155D-9E91-468A-B93D-349FC395AF81}" destId="{B572868A-D57B-43F2-ACDC-4F3677913177}" srcOrd="0" destOrd="0" presId="urn:microsoft.com/office/officeart/2005/8/layout/cycle6"/>
    <dgm:cxn modelId="{55B8C8CB-D465-4BBA-B2AE-0C73A4F726C9}" type="presOf" srcId="{89A978F8-80D1-4626-9E11-9713BB094244}" destId="{65268453-205B-4F09-86A6-887DA79B1BA9}" srcOrd="0" destOrd="0" presId="urn:microsoft.com/office/officeart/2005/8/layout/cycle6"/>
    <dgm:cxn modelId="{4712843D-6AA4-4A45-BC57-C7579EBF4125}" srcId="{912F5C99-4E0C-4838-A41A-945C4F0B8BFB}" destId="{E27FD2AE-275C-4DF7-9C2D-0CF407D2852F}" srcOrd="1" destOrd="0" parTransId="{5D795D4A-254B-4CFF-8328-756ADDC4A97F}" sibTransId="{3F1C9837-1767-4EBD-9CDB-1ED4E1767946}"/>
    <dgm:cxn modelId="{62878639-9ECB-4FDA-BB73-5C2E2EE890D9}" type="presOf" srcId="{1518D9EC-A620-4F2E-B3D1-F9BC7DEFE139}" destId="{27823335-21D6-406A-9050-2790831ECF13}" srcOrd="0" destOrd="0" presId="urn:microsoft.com/office/officeart/2005/8/layout/cycle6"/>
    <dgm:cxn modelId="{09249AEE-88F5-4679-9A13-E95895954E0E}" type="presOf" srcId="{912F5C99-4E0C-4838-A41A-945C4F0B8BFB}" destId="{5C7B0E1C-8C2B-4F6A-8F21-FBA406943DD0}" srcOrd="0" destOrd="0" presId="urn:microsoft.com/office/officeart/2005/8/layout/cycle6"/>
    <dgm:cxn modelId="{755F8FAF-D1C4-4D50-A8E1-590E7C0188BB}" srcId="{912F5C99-4E0C-4838-A41A-945C4F0B8BFB}" destId="{1518D9EC-A620-4F2E-B3D1-F9BC7DEFE139}" srcOrd="4" destOrd="0" parTransId="{B4940929-8827-4A58-8AE7-BFCA1AE421FD}" sibTransId="{9A6FD7A9-DC8D-444E-8E94-7204BB2DF162}"/>
    <dgm:cxn modelId="{A6D4CEEF-7C11-4C44-8ED8-0D3E000CA1B9}" type="presParOf" srcId="{5C7B0E1C-8C2B-4F6A-8F21-FBA406943DD0}" destId="{B572868A-D57B-43F2-ACDC-4F3677913177}" srcOrd="0" destOrd="0" presId="urn:microsoft.com/office/officeart/2005/8/layout/cycle6"/>
    <dgm:cxn modelId="{9F36D74B-47E3-4790-9188-D46D5BA0165C}" type="presParOf" srcId="{5C7B0E1C-8C2B-4F6A-8F21-FBA406943DD0}" destId="{D15640CA-9B4D-45B1-A73E-3E0DC045F808}" srcOrd="1" destOrd="0" presId="urn:microsoft.com/office/officeart/2005/8/layout/cycle6"/>
    <dgm:cxn modelId="{EC050EC7-33B9-4A6C-A5AF-06F18B2900F5}" type="presParOf" srcId="{5C7B0E1C-8C2B-4F6A-8F21-FBA406943DD0}" destId="{2C5DB7F6-06FB-4FC2-AD64-AF263E442FDD}" srcOrd="2" destOrd="0" presId="urn:microsoft.com/office/officeart/2005/8/layout/cycle6"/>
    <dgm:cxn modelId="{CFC4E847-ABC3-4C34-A34E-7BE0034DAFEE}" type="presParOf" srcId="{5C7B0E1C-8C2B-4F6A-8F21-FBA406943DD0}" destId="{BD2FCF7C-172D-4005-A639-27445A12451D}" srcOrd="3" destOrd="0" presId="urn:microsoft.com/office/officeart/2005/8/layout/cycle6"/>
    <dgm:cxn modelId="{D05D69F4-DB90-46AD-AC8A-E40FA4A7B9C5}" type="presParOf" srcId="{5C7B0E1C-8C2B-4F6A-8F21-FBA406943DD0}" destId="{1E8B0622-F5FE-4125-A8DE-7C50A9B638A7}" srcOrd="4" destOrd="0" presId="urn:microsoft.com/office/officeart/2005/8/layout/cycle6"/>
    <dgm:cxn modelId="{A70520CA-4D00-4850-BBFB-81C906A13024}" type="presParOf" srcId="{5C7B0E1C-8C2B-4F6A-8F21-FBA406943DD0}" destId="{A8074301-A8FF-441E-B4A3-6C7973F3CCA3}" srcOrd="5" destOrd="0" presId="urn:microsoft.com/office/officeart/2005/8/layout/cycle6"/>
    <dgm:cxn modelId="{124A8252-B92C-4050-9305-F645F97DC7D0}" type="presParOf" srcId="{5C7B0E1C-8C2B-4F6A-8F21-FBA406943DD0}" destId="{D061CFED-AC93-4C8D-B513-4C4F6F8023A9}" srcOrd="6" destOrd="0" presId="urn:microsoft.com/office/officeart/2005/8/layout/cycle6"/>
    <dgm:cxn modelId="{E2E841CC-0799-4529-A85E-015DB7CBD53A}" type="presParOf" srcId="{5C7B0E1C-8C2B-4F6A-8F21-FBA406943DD0}" destId="{63CC3FA7-5A79-43B3-B3E3-3CC392AF164E}" srcOrd="7" destOrd="0" presId="urn:microsoft.com/office/officeart/2005/8/layout/cycle6"/>
    <dgm:cxn modelId="{33EDAD53-10AC-4130-B818-74A9E6550354}" type="presParOf" srcId="{5C7B0E1C-8C2B-4F6A-8F21-FBA406943DD0}" destId="{65268453-205B-4F09-86A6-887DA79B1BA9}" srcOrd="8" destOrd="0" presId="urn:microsoft.com/office/officeart/2005/8/layout/cycle6"/>
    <dgm:cxn modelId="{7DABBDF2-DA0F-4851-AD85-05CD6BF7FD8D}" type="presParOf" srcId="{5C7B0E1C-8C2B-4F6A-8F21-FBA406943DD0}" destId="{A5AADF88-7107-442B-B77F-2CE947E92339}" srcOrd="9" destOrd="0" presId="urn:microsoft.com/office/officeart/2005/8/layout/cycle6"/>
    <dgm:cxn modelId="{0240C4E1-C369-42FE-B073-ADDC56817862}" type="presParOf" srcId="{5C7B0E1C-8C2B-4F6A-8F21-FBA406943DD0}" destId="{1940E27C-F1FF-41E1-9FE7-36CBEEA65CBC}" srcOrd="10" destOrd="0" presId="urn:microsoft.com/office/officeart/2005/8/layout/cycle6"/>
    <dgm:cxn modelId="{A8B7A2AA-8E9E-4C6D-8E2F-F3A83F712988}" type="presParOf" srcId="{5C7B0E1C-8C2B-4F6A-8F21-FBA406943DD0}" destId="{1DD72293-5411-4E62-9806-8F11AEFC4403}" srcOrd="11" destOrd="0" presId="urn:microsoft.com/office/officeart/2005/8/layout/cycle6"/>
    <dgm:cxn modelId="{54F0E773-0B04-4269-9895-142EE411DC44}" type="presParOf" srcId="{5C7B0E1C-8C2B-4F6A-8F21-FBA406943DD0}" destId="{27823335-21D6-406A-9050-2790831ECF13}" srcOrd="12" destOrd="0" presId="urn:microsoft.com/office/officeart/2005/8/layout/cycle6"/>
    <dgm:cxn modelId="{201CB60A-D3CC-4EF4-9FA9-0447FD827D19}" type="presParOf" srcId="{5C7B0E1C-8C2B-4F6A-8F21-FBA406943DD0}" destId="{4F7C6695-9591-467B-8A7B-8F3434B44981}" srcOrd="13" destOrd="0" presId="urn:microsoft.com/office/officeart/2005/8/layout/cycle6"/>
    <dgm:cxn modelId="{A393448E-8F26-475D-9F6B-AF63E6F7290B}" type="presParOf" srcId="{5C7B0E1C-8C2B-4F6A-8F21-FBA406943DD0}" destId="{69A31A2B-6942-44AC-99C9-86BE1A727B83}" srcOrd="14" destOrd="0" presId="urn:microsoft.com/office/officeart/2005/8/layout/cycle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572868A-D57B-43F2-ACDC-4F3677913177}">
      <dsp:nvSpPr>
        <dsp:cNvPr id="0" name=""/>
        <dsp:cNvSpPr/>
      </dsp:nvSpPr>
      <dsp:spPr>
        <a:xfrm>
          <a:off x="2997909" y="2261"/>
          <a:ext cx="2157580" cy="991107"/>
        </a:xfrm>
        <a:prstGeom prst="round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Building trust in the digital environment</a:t>
          </a:r>
          <a:endParaRPr lang="en-US" sz="1400" b="1" i="0" kern="1200" baseline="0" dirty="0"/>
        </a:p>
      </dsp:txBody>
      <dsp:txXfrm>
        <a:off x="2997909" y="2261"/>
        <a:ext cx="2157580" cy="991107"/>
      </dsp:txXfrm>
    </dsp:sp>
    <dsp:sp modelId="{2C5DB7F6-06FB-4FC2-AD64-AF263E442FDD}">
      <dsp:nvSpPr>
        <dsp:cNvPr id="0" name=""/>
        <dsp:cNvSpPr/>
      </dsp:nvSpPr>
      <dsp:spPr>
        <a:xfrm>
          <a:off x="2094125" y="497815"/>
          <a:ext cx="3965148" cy="3965148"/>
        </a:xfrm>
        <a:custGeom>
          <a:avLst/>
          <a:gdLst/>
          <a:ahLst/>
          <a:cxnLst/>
          <a:rect l="0" t="0" r="0" b="0"/>
          <a:pathLst>
            <a:path>
              <a:moveTo>
                <a:pt x="3068002" y="323524"/>
              </a:moveTo>
              <a:arcTo wR="1982574" hR="1982574" stAng="18191676" swAng="1355504"/>
            </a:path>
          </a:pathLst>
        </a:custGeom>
        <a:noFill/>
        <a:ln w="9525" cap="flat" cmpd="sng" algn="ctr">
          <a:solidFill>
            <a:schemeClr val="accent2">
              <a:shade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D2FCF7C-172D-4005-A639-27445A12451D}">
      <dsp:nvSpPr>
        <dsp:cNvPr id="0" name=""/>
        <dsp:cNvSpPr/>
      </dsp:nvSpPr>
      <dsp:spPr>
        <a:xfrm>
          <a:off x="5199849" y="1372187"/>
          <a:ext cx="1524781" cy="991107"/>
        </a:xfrm>
        <a:prstGeom prst="roundRect">
          <a:avLst/>
        </a:prstGeom>
        <a:solidFill>
          <a:schemeClr val="accent2">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smtClean="0"/>
            <a:t>Issues related</a:t>
          </a:r>
          <a:r>
            <a:rPr lang="en-US" sz="1100" kern="1200" baseline="0" smtClean="0"/>
            <a:t> to infrastructure and information systems (Security of information systems)</a:t>
          </a:r>
          <a:endParaRPr lang="en-US" sz="1100" kern="1200" baseline="0" dirty="0" smtClean="0"/>
        </a:p>
      </dsp:txBody>
      <dsp:txXfrm>
        <a:off x="5199849" y="1372187"/>
        <a:ext cx="1524781" cy="991107"/>
      </dsp:txXfrm>
    </dsp:sp>
    <dsp:sp modelId="{A8074301-A8FF-441E-B4A3-6C7973F3CCA3}">
      <dsp:nvSpPr>
        <dsp:cNvPr id="0" name=""/>
        <dsp:cNvSpPr/>
      </dsp:nvSpPr>
      <dsp:spPr>
        <a:xfrm>
          <a:off x="2094125" y="497815"/>
          <a:ext cx="3965148" cy="3965148"/>
        </a:xfrm>
        <a:custGeom>
          <a:avLst/>
          <a:gdLst/>
          <a:ahLst/>
          <a:cxnLst/>
          <a:rect l="0" t="0" r="0" b="0"/>
          <a:pathLst>
            <a:path>
              <a:moveTo>
                <a:pt x="3962397" y="1878164"/>
              </a:moveTo>
              <a:arcTo wR="1982574" hR="1982574" stAng="21418872" swAng="2198556"/>
            </a:path>
          </a:pathLst>
        </a:custGeom>
        <a:noFill/>
        <a:ln w="9525" cap="flat" cmpd="sng" algn="ctr">
          <a:solidFill>
            <a:schemeClr val="accent2">
              <a:shade val="90000"/>
              <a:hueOff val="0"/>
              <a:satOff val="-7500"/>
              <a:lumOff val="10214"/>
              <a:alphaOff val="0"/>
            </a:schemeClr>
          </a:solidFill>
          <a:prstDash val="solid"/>
        </a:ln>
        <a:effectLst/>
      </dsp:spPr>
      <dsp:style>
        <a:lnRef idx="1">
          <a:scrgbClr r="0" g="0" b="0"/>
        </a:lnRef>
        <a:fillRef idx="0">
          <a:scrgbClr r="0" g="0" b="0"/>
        </a:fillRef>
        <a:effectRef idx="0">
          <a:scrgbClr r="0" g="0" b="0"/>
        </a:effectRef>
        <a:fontRef idx="minor"/>
      </dsp:style>
    </dsp:sp>
    <dsp:sp modelId="{D061CFED-AC93-4C8D-B513-4C4F6F8023A9}">
      <dsp:nvSpPr>
        <dsp:cNvPr id="0" name=""/>
        <dsp:cNvSpPr/>
      </dsp:nvSpPr>
      <dsp:spPr>
        <a:xfrm>
          <a:off x="4479637" y="3588772"/>
          <a:ext cx="1524781" cy="991107"/>
        </a:xfrm>
        <a:prstGeom prst="roundRect">
          <a:avLst/>
        </a:prstGeom>
        <a:solidFill>
          <a:schemeClr val="accent2">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baseline="0" smtClean="0"/>
            <a:t>Issues related to legal frameworks</a:t>
          </a:r>
          <a:endParaRPr lang="en-US" sz="1100" kern="1200" baseline="0" dirty="0" smtClean="0"/>
        </a:p>
      </dsp:txBody>
      <dsp:txXfrm>
        <a:off x="4479637" y="3588772"/>
        <a:ext cx="1524781" cy="991107"/>
      </dsp:txXfrm>
    </dsp:sp>
    <dsp:sp modelId="{65268453-205B-4F09-86A6-887DA79B1BA9}">
      <dsp:nvSpPr>
        <dsp:cNvPr id="0" name=""/>
        <dsp:cNvSpPr/>
      </dsp:nvSpPr>
      <dsp:spPr>
        <a:xfrm>
          <a:off x="2094125" y="497815"/>
          <a:ext cx="3965148" cy="3965148"/>
        </a:xfrm>
        <a:custGeom>
          <a:avLst/>
          <a:gdLst/>
          <a:ahLst/>
          <a:cxnLst/>
          <a:rect l="0" t="0" r="0" b="0"/>
          <a:pathLst>
            <a:path>
              <a:moveTo>
                <a:pt x="2377617" y="3925392"/>
              </a:moveTo>
              <a:arcTo wR="1982574" hR="1982574" stAng="4710386" swAng="1379227"/>
            </a:path>
          </a:pathLst>
        </a:custGeom>
        <a:noFill/>
        <a:ln w="9525" cap="flat" cmpd="sng" algn="ctr">
          <a:solidFill>
            <a:schemeClr val="accent2">
              <a:shade val="90000"/>
              <a:hueOff val="0"/>
              <a:satOff val="-14999"/>
              <a:lumOff val="20428"/>
              <a:alphaOff val="0"/>
            </a:schemeClr>
          </a:solidFill>
          <a:prstDash val="solid"/>
        </a:ln>
        <a:effectLst/>
      </dsp:spPr>
      <dsp:style>
        <a:lnRef idx="1">
          <a:scrgbClr r="0" g="0" b="0"/>
        </a:lnRef>
        <a:fillRef idx="0">
          <a:scrgbClr r="0" g="0" b="0"/>
        </a:fillRef>
        <a:effectRef idx="0">
          <a:scrgbClr r="0" g="0" b="0"/>
        </a:effectRef>
        <a:fontRef idx="minor"/>
      </dsp:style>
    </dsp:sp>
    <dsp:sp modelId="{A5AADF88-7107-442B-B77F-2CE947E92339}">
      <dsp:nvSpPr>
        <dsp:cNvPr id="0" name=""/>
        <dsp:cNvSpPr/>
      </dsp:nvSpPr>
      <dsp:spPr>
        <a:xfrm>
          <a:off x="2148981" y="3588772"/>
          <a:ext cx="1524781" cy="991107"/>
        </a:xfrm>
        <a:prstGeom prst="roundRect">
          <a:avLst/>
        </a:prstGeom>
        <a:solidFill>
          <a:schemeClr val="accent2">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baseline="0" smtClean="0"/>
            <a:t>Institutional weakness in cybersecuirty</a:t>
          </a:r>
          <a:endParaRPr lang="en-US" sz="1100" kern="1200" baseline="0" dirty="0" smtClean="0"/>
        </a:p>
      </dsp:txBody>
      <dsp:txXfrm>
        <a:off x="2148981" y="3588772"/>
        <a:ext cx="1524781" cy="991107"/>
      </dsp:txXfrm>
    </dsp:sp>
    <dsp:sp modelId="{1DD72293-5411-4E62-9806-8F11AEFC4403}">
      <dsp:nvSpPr>
        <dsp:cNvPr id="0" name=""/>
        <dsp:cNvSpPr/>
      </dsp:nvSpPr>
      <dsp:spPr>
        <a:xfrm>
          <a:off x="2094125" y="497815"/>
          <a:ext cx="3965148" cy="3965148"/>
        </a:xfrm>
        <a:custGeom>
          <a:avLst/>
          <a:gdLst/>
          <a:ahLst/>
          <a:cxnLst/>
          <a:rect l="0" t="0" r="0" b="0"/>
          <a:pathLst>
            <a:path>
              <a:moveTo>
                <a:pt x="331701" y="3080399"/>
              </a:moveTo>
              <a:arcTo wR="1982574" hR="1982574" stAng="8782573" swAng="2198556"/>
            </a:path>
          </a:pathLst>
        </a:custGeom>
        <a:noFill/>
        <a:ln w="9525" cap="flat" cmpd="sng" algn="ctr">
          <a:solidFill>
            <a:schemeClr val="accent2">
              <a:shade val="90000"/>
              <a:hueOff val="0"/>
              <a:satOff val="-22499"/>
              <a:lumOff val="30642"/>
              <a:alphaOff val="0"/>
            </a:schemeClr>
          </a:solidFill>
          <a:prstDash val="solid"/>
        </a:ln>
        <a:effectLst/>
      </dsp:spPr>
      <dsp:style>
        <a:lnRef idx="1">
          <a:scrgbClr r="0" g="0" b="0"/>
        </a:lnRef>
        <a:fillRef idx="0">
          <a:scrgbClr r="0" g="0" b="0"/>
        </a:fillRef>
        <a:effectRef idx="0">
          <a:scrgbClr r="0" g="0" b="0"/>
        </a:effectRef>
        <a:fontRef idx="minor"/>
      </dsp:style>
    </dsp:sp>
    <dsp:sp modelId="{27823335-21D6-406A-9050-2790831ECF13}">
      <dsp:nvSpPr>
        <dsp:cNvPr id="0" name=""/>
        <dsp:cNvSpPr/>
      </dsp:nvSpPr>
      <dsp:spPr>
        <a:xfrm>
          <a:off x="1428769" y="1372187"/>
          <a:ext cx="1524781" cy="991107"/>
        </a:xfrm>
        <a:prstGeom prst="roundRect">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baseline="0" smtClean="0"/>
            <a:t>Weakness in human resources</a:t>
          </a:r>
          <a:endParaRPr lang="en-US" sz="1100" kern="1200" dirty="0"/>
        </a:p>
      </dsp:txBody>
      <dsp:txXfrm>
        <a:off x="1428769" y="1372187"/>
        <a:ext cx="1524781" cy="991107"/>
      </dsp:txXfrm>
    </dsp:sp>
    <dsp:sp modelId="{69A31A2B-6942-44AC-99C9-86BE1A727B83}">
      <dsp:nvSpPr>
        <dsp:cNvPr id="0" name=""/>
        <dsp:cNvSpPr/>
      </dsp:nvSpPr>
      <dsp:spPr>
        <a:xfrm>
          <a:off x="2094125" y="497815"/>
          <a:ext cx="3965148" cy="3965148"/>
        </a:xfrm>
        <a:custGeom>
          <a:avLst/>
          <a:gdLst/>
          <a:ahLst/>
          <a:cxnLst/>
          <a:rect l="0" t="0" r="0" b="0"/>
          <a:pathLst>
            <a:path>
              <a:moveTo>
                <a:pt x="343091" y="867811"/>
              </a:moveTo>
              <a:arcTo wR="1982574" hR="1982574" stAng="12852820" swAng="1355504"/>
            </a:path>
          </a:pathLst>
        </a:custGeom>
        <a:noFill/>
        <a:ln w="9525" cap="flat" cmpd="sng" algn="ctr">
          <a:solidFill>
            <a:schemeClr val="accent2">
              <a:shade val="90000"/>
              <a:hueOff val="0"/>
              <a:satOff val="-29999"/>
              <a:lumOff val="40856"/>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0E6C97-97C8-4707-85EB-C08C8FBF8C42}" type="datetimeFigureOut">
              <a:rPr lang="en-US" smtClean="0"/>
              <a:t>16/12/2011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2A37EE-0772-4324-9BA9-B17D9F444811}"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D2A37EE-0772-4324-9BA9-B17D9F444811}"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D2A37EE-0772-4324-9BA9-B17D9F444811}"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190475-6FD6-4394-AAB9-124553DB4DB7}"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HDI scores used in</a:t>
            </a:r>
            <a:r>
              <a:rPr lang="en-US" baseline="0" dirty="0" smtClean="0"/>
              <a:t> scientific research on facial attractiveness, testosterone sensitivity and development</a:t>
            </a:r>
            <a:endParaRPr lang="en-US" dirty="0"/>
          </a:p>
        </p:txBody>
      </p:sp>
      <p:sp>
        <p:nvSpPr>
          <p:cNvPr id="4" name="Slide Number Placeholder 3"/>
          <p:cNvSpPr>
            <a:spLocks noGrp="1"/>
          </p:cNvSpPr>
          <p:nvPr>
            <p:ph type="sldNum" sz="quarter" idx="10"/>
          </p:nvPr>
        </p:nvSpPr>
        <p:spPr/>
        <p:txBody>
          <a:bodyPr/>
          <a:lstStyle/>
          <a:p>
            <a:fld id="{18190475-6FD6-4394-AAB9-124553DB4DB7}"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190475-6FD6-4394-AAB9-124553DB4DB7}"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HDI scores used in</a:t>
            </a:r>
            <a:r>
              <a:rPr lang="en-US" baseline="0" dirty="0" smtClean="0"/>
              <a:t> scientific research on facial attractiveness, testosterone sensitivity and development</a:t>
            </a:r>
            <a:endParaRPr lang="en-US" dirty="0"/>
          </a:p>
        </p:txBody>
      </p:sp>
      <p:sp>
        <p:nvSpPr>
          <p:cNvPr id="4" name="Slide Number Placeholder 3"/>
          <p:cNvSpPr>
            <a:spLocks noGrp="1"/>
          </p:cNvSpPr>
          <p:nvPr>
            <p:ph type="sldNum" sz="quarter" idx="10"/>
          </p:nvPr>
        </p:nvSpPr>
        <p:spPr/>
        <p:txBody>
          <a:bodyPr/>
          <a:lstStyle/>
          <a:p>
            <a:fld id="{18190475-6FD6-4394-AAB9-124553DB4DB7}"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190475-6FD6-4394-AAB9-124553DB4DB7}"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HDI scores used in</a:t>
            </a:r>
            <a:r>
              <a:rPr lang="en-US" baseline="0" dirty="0" smtClean="0"/>
              <a:t> scientific research on facial attractiveness, testosterone sensitivity and development</a:t>
            </a:r>
            <a:endParaRPr lang="en-US" dirty="0"/>
          </a:p>
        </p:txBody>
      </p:sp>
      <p:sp>
        <p:nvSpPr>
          <p:cNvPr id="4" name="Slide Number Placeholder 3"/>
          <p:cNvSpPr>
            <a:spLocks noGrp="1"/>
          </p:cNvSpPr>
          <p:nvPr>
            <p:ph type="sldNum" sz="quarter" idx="10"/>
          </p:nvPr>
        </p:nvSpPr>
        <p:spPr/>
        <p:txBody>
          <a:bodyPr/>
          <a:lstStyle/>
          <a:p>
            <a:fld id="{18190475-6FD6-4394-AAB9-124553DB4DB7}"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190475-6FD6-4394-AAB9-124553DB4DB7}"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HDI scores used in</a:t>
            </a:r>
            <a:r>
              <a:rPr lang="en-US" baseline="0" dirty="0" smtClean="0"/>
              <a:t> scientific research on facial attractiveness, testosterone sensitivity and development</a:t>
            </a:r>
            <a:endParaRPr lang="en-US" dirty="0"/>
          </a:p>
        </p:txBody>
      </p:sp>
      <p:sp>
        <p:nvSpPr>
          <p:cNvPr id="4" name="Slide Number Placeholder 3"/>
          <p:cNvSpPr>
            <a:spLocks noGrp="1"/>
          </p:cNvSpPr>
          <p:nvPr>
            <p:ph type="sldNum" sz="quarter" idx="10"/>
          </p:nvPr>
        </p:nvSpPr>
        <p:spPr/>
        <p:txBody>
          <a:bodyPr/>
          <a:lstStyle/>
          <a:p>
            <a:fld id="{18190475-6FD6-4394-AAB9-124553DB4DB7}"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190475-6FD6-4394-AAB9-124553DB4DB7}"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D2A37EE-0772-4324-9BA9-B17D9F444811}"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HDI scores used in</a:t>
            </a:r>
            <a:r>
              <a:rPr lang="en-US" baseline="0" dirty="0" smtClean="0"/>
              <a:t> scientific research on facial attractiveness, testosterone sensitivity and development</a:t>
            </a:r>
            <a:endParaRPr lang="en-US" dirty="0"/>
          </a:p>
        </p:txBody>
      </p:sp>
      <p:sp>
        <p:nvSpPr>
          <p:cNvPr id="4" name="Slide Number Placeholder 3"/>
          <p:cNvSpPr>
            <a:spLocks noGrp="1"/>
          </p:cNvSpPr>
          <p:nvPr>
            <p:ph type="sldNum" sz="quarter" idx="10"/>
          </p:nvPr>
        </p:nvSpPr>
        <p:spPr/>
        <p:txBody>
          <a:bodyPr/>
          <a:lstStyle/>
          <a:p>
            <a:fld id="{18190475-6FD6-4394-AAB9-124553DB4DB7}"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8190475-6FD6-4394-AAB9-124553DB4DB7}"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D2A37EE-0772-4324-9BA9-B17D9F444811}" type="slidenum">
              <a:rPr lang="en-US" smtClean="0"/>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7F5D5AF-12A3-4734-A44A-850D5F6518A4}"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7F5D5AF-12A3-4734-A44A-850D5F6518A4}"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when we control for demographic characteristics we found that internet users and </a:t>
            </a:r>
            <a:r>
              <a:rPr lang="en-US" sz="1200" kern="1200" baseline="0" dirty="0" err="1" smtClean="0">
                <a:solidFill>
                  <a:schemeClr val="tx1"/>
                </a:solidFill>
                <a:latin typeface="+mn-lt"/>
                <a:ea typeface="+mn-ea"/>
                <a:cs typeface="+mn-cs"/>
              </a:rPr>
              <a:t>Facebook</a:t>
            </a:r>
            <a:r>
              <a:rPr lang="en-US" sz="1200" kern="1200" baseline="0" dirty="0" smtClean="0">
                <a:solidFill>
                  <a:schemeClr val="tx1"/>
                </a:solidFill>
                <a:latin typeface="+mn-lt"/>
                <a:ea typeface="+mn-ea"/>
                <a:cs typeface="+mn-cs"/>
              </a:rPr>
              <a:t> users in particular, were more likely to be politically involved than similar Americans </a:t>
            </a:r>
            <a:endParaRPr lang="en-US" dirty="0"/>
          </a:p>
        </p:txBody>
      </p:sp>
      <p:sp>
        <p:nvSpPr>
          <p:cNvPr id="4" name="Slide Number Placeholder 3"/>
          <p:cNvSpPr>
            <a:spLocks noGrp="1"/>
          </p:cNvSpPr>
          <p:nvPr>
            <p:ph type="sldNum" sz="quarter" idx="10"/>
          </p:nvPr>
        </p:nvSpPr>
        <p:spPr/>
        <p:txBody>
          <a:bodyPr/>
          <a:lstStyle/>
          <a:p>
            <a:fld id="{77F5D5AF-12A3-4734-A44A-850D5F6518A4}"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when we control for demographic characteristics we found that internet users and </a:t>
            </a:r>
            <a:r>
              <a:rPr lang="en-US" sz="1200" kern="1200" baseline="0" dirty="0" err="1" smtClean="0">
                <a:solidFill>
                  <a:schemeClr val="tx1"/>
                </a:solidFill>
                <a:latin typeface="+mn-lt"/>
                <a:ea typeface="+mn-ea"/>
                <a:cs typeface="+mn-cs"/>
              </a:rPr>
              <a:t>Facebook</a:t>
            </a:r>
            <a:r>
              <a:rPr lang="en-US" sz="1200" kern="1200" baseline="0" dirty="0" smtClean="0">
                <a:solidFill>
                  <a:schemeClr val="tx1"/>
                </a:solidFill>
                <a:latin typeface="+mn-lt"/>
                <a:ea typeface="+mn-ea"/>
                <a:cs typeface="+mn-cs"/>
              </a:rPr>
              <a:t> users in particular, were more likely to be politically involved than similar Americans </a:t>
            </a:r>
            <a:endParaRPr lang="en-US" dirty="0"/>
          </a:p>
        </p:txBody>
      </p:sp>
      <p:sp>
        <p:nvSpPr>
          <p:cNvPr id="4" name="Slide Number Placeholder 3"/>
          <p:cNvSpPr>
            <a:spLocks noGrp="1"/>
          </p:cNvSpPr>
          <p:nvPr>
            <p:ph type="sldNum" sz="quarter" idx="10"/>
          </p:nvPr>
        </p:nvSpPr>
        <p:spPr/>
        <p:txBody>
          <a:bodyPr/>
          <a:lstStyle/>
          <a:p>
            <a:fld id="{77F5D5AF-12A3-4734-A44A-850D5F6518A4}"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D2A37EE-0772-4324-9BA9-B17D9F444811}" type="slidenum">
              <a:rPr lang="en-US" smtClean="0"/>
              <a:t>27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D2A37EE-0772-4324-9BA9-B17D9F444811}"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D2A37EE-0772-4324-9BA9-B17D9F444811}"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D2A37EE-0772-4324-9BA9-B17D9F444811}"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This study provides a review of the problematic aspects of cyberspace, which affect the confidence of users in electronic services, and proposes appropriate solutions. It also prescribes the policies needed for building confidence in cyberspace and electronic services, with a view to advancing the information society and achieving socio-economic development. </a:t>
            </a:r>
            <a:endParaRPr lang="en-US" b="1" dirty="0" smtClean="0"/>
          </a:p>
          <a:p>
            <a:endParaRPr lang="en-US" dirty="0"/>
          </a:p>
        </p:txBody>
      </p:sp>
      <p:sp>
        <p:nvSpPr>
          <p:cNvPr id="4" name="Slide Number Placeholder 3"/>
          <p:cNvSpPr>
            <a:spLocks noGrp="1"/>
          </p:cNvSpPr>
          <p:nvPr>
            <p:ph type="sldNum" sz="quarter" idx="10"/>
          </p:nvPr>
        </p:nvSpPr>
        <p:spPr/>
        <p:txBody>
          <a:bodyPr/>
          <a:lstStyle/>
          <a:p>
            <a:fld id="{9D2A37EE-0772-4324-9BA9-B17D9F444811}"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D2A37EE-0772-4324-9BA9-B17D9F444811}"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Building trust in the digital environment</a:t>
            </a:r>
          </a:p>
          <a:p>
            <a:r>
              <a:rPr lang="en-US" dirty="0" smtClean="0"/>
              <a:t>Issues related</a:t>
            </a:r>
            <a:r>
              <a:rPr lang="en-US" baseline="0" dirty="0" smtClean="0"/>
              <a:t> to infrastructure and information systems (Security of information systems)</a:t>
            </a:r>
          </a:p>
          <a:p>
            <a:r>
              <a:rPr lang="en-US" baseline="0" dirty="0" smtClean="0"/>
              <a:t>Issues related to legal frameworks</a:t>
            </a:r>
          </a:p>
          <a:p>
            <a:r>
              <a:rPr lang="en-US" baseline="0" dirty="0" smtClean="0"/>
              <a:t>Institutional weakness in </a:t>
            </a:r>
            <a:r>
              <a:rPr lang="en-US" baseline="0" dirty="0" err="1" smtClean="0"/>
              <a:t>cybersecuirty</a:t>
            </a:r>
            <a:endParaRPr lang="en-US" baseline="0" dirty="0" smtClean="0"/>
          </a:p>
          <a:p>
            <a:r>
              <a:rPr lang="en-US" baseline="0" dirty="0" smtClean="0"/>
              <a:t>Weakness in human resources</a:t>
            </a:r>
            <a:endParaRPr lang="en-US" dirty="0"/>
          </a:p>
        </p:txBody>
      </p:sp>
      <p:sp>
        <p:nvSpPr>
          <p:cNvPr id="4" name="Slide Number Placeholder 3"/>
          <p:cNvSpPr>
            <a:spLocks noGrp="1"/>
          </p:cNvSpPr>
          <p:nvPr>
            <p:ph type="sldNum" sz="quarter" idx="10"/>
          </p:nvPr>
        </p:nvSpPr>
        <p:spPr/>
        <p:txBody>
          <a:bodyPr/>
          <a:lstStyle/>
          <a:p>
            <a:fld id="{9D2A37EE-0772-4324-9BA9-B17D9F444811}"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D2A37EE-0772-4324-9BA9-B17D9F444811}"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90C5577B-1537-46E2-9960-6BE8BB8BAF56}" type="datetimeFigureOut">
              <a:rPr lang="en-US" smtClean="0"/>
              <a:t>16/12/2011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2E5C694-BE0C-401F-A0E7-AB674D68C59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0C5577B-1537-46E2-9960-6BE8BB8BAF56}" type="datetimeFigureOut">
              <a:rPr lang="en-US" smtClean="0"/>
              <a:t>16/12/2011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2E5C694-BE0C-401F-A0E7-AB674D68C59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0C5577B-1537-46E2-9960-6BE8BB8BAF56}" type="datetimeFigureOut">
              <a:rPr lang="en-US" smtClean="0"/>
              <a:t>16/12/2011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2E5C694-BE0C-401F-A0E7-AB674D68C598}"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r>
              <a:rPr lang="en-US" smtClean="0"/>
              <a:t>4 February 2010</a:t>
            </a:r>
            <a:endParaRPr lang="en-US"/>
          </a:p>
        </p:txBody>
      </p:sp>
      <p:sp>
        <p:nvSpPr>
          <p:cNvPr id="5" name="Footer Placeholder 4"/>
          <p:cNvSpPr>
            <a:spLocks noGrp="1"/>
          </p:cNvSpPr>
          <p:nvPr>
            <p:ph type="ftr" sz="quarter" idx="11"/>
          </p:nvPr>
        </p:nvSpPr>
        <p:spPr/>
        <p:txBody>
          <a:bodyPr/>
          <a:lstStyle>
            <a:lvl1pPr>
              <a:defRPr/>
            </a:lvl1pPr>
          </a:lstStyle>
          <a:p>
            <a:r>
              <a:rPr lang="en-US" smtClean="0"/>
              <a:t>ICTD</a:t>
            </a:r>
            <a:endParaRPr lang="en-US"/>
          </a:p>
        </p:txBody>
      </p:sp>
      <p:sp>
        <p:nvSpPr>
          <p:cNvPr id="6" name="Slide Number Placeholder 5"/>
          <p:cNvSpPr>
            <a:spLocks noGrp="1"/>
          </p:cNvSpPr>
          <p:nvPr>
            <p:ph type="sldNum" sz="quarter" idx="12"/>
          </p:nvPr>
        </p:nvSpPr>
        <p:spPr/>
        <p:txBody>
          <a:bodyPr/>
          <a:lstStyle>
            <a:lvl1pPr>
              <a:defRPr/>
            </a:lvl1pPr>
          </a:lstStyle>
          <a:p>
            <a:fld id="{9143EB57-0539-4490-B275-42CE2AF2C985}"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smtClean="0"/>
              <a:t>4 February 2010</a:t>
            </a:r>
            <a:endParaRPr lang="en-US"/>
          </a:p>
        </p:txBody>
      </p:sp>
      <p:sp>
        <p:nvSpPr>
          <p:cNvPr id="5" name="Footer Placeholder 4"/>
          <p:cNvSpPr>
            <a:spLocks noGrp="1"/>
          </p:cNvSpPr>
          <p:nvPr>
            <p:ph type="ftr" sz="quarter" idx="11"/>
          </p:nvPr>
        </p:nvSpPr>
        <p:spPr/>
        <p:txBody>
          <a:bodyPr/>
          <a:lstStyle>
            <a:lvl1pPr>
              <a:defRPr/>
            </a:lvl1pPr>
          </a:lstStyle>
          <a:p>
            <a:r>
              <a:rPr lang="en-US" smtClean="0"/>
              <a:t>ICTD</a:t>
            </a:r>
            <a:endParaRPr lang="en-US"/>
          </a:p>
        </p:txBody>
      </p:sp>
      <p:sp>
        <p:nvSpPr>
          <p:cNvPr id="6" name="Slide Number Placeholder 5"/>
          <p:cNvSpPr>
            <a:spLocks noGrp="1"/>
          </p:cNvSpPr>
          <p:nvPr>
            <p:ph type="sldNum" sz="quarter" idx="12"/>
          </p:nvPr>
        </p:nvSpPr>
        <p:spPr/>
        <p:txBody>
          <a:bodyPr/>
          <a:lstStyle>
            <a:lvl1pPr>
              <a:defRPr/>
            </a:lvl1pPr>
          </a:lstStyle>
          <a:p>
            <a:fld id="{441A83CE-00E3-42DA-ACA1-54586B9F0DE0}"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en-US" smtClean="0"/>
              <a:t>4 February 2010</a:t>
            </a:r>
            <a:endParaRPr lang="en-US"/>
          </a:p>
        </p:txBody>
      </p:sp>
      <p:sp>
        <p:nvSpPr>
          <p:cNvPr id="5" name="Footer Placeholder 4"/>
          <p:cNvSpPr>
            <a:spLocks noGrp="1"/>
          </p:cNvSpPr>
          <p:nvPr>
            <p:ph type="ftr" sz="quarter" idx="11"/>
          </p:nvPr>
        </p:nvSpPr>
        <p:spPr/>
        <p:txBody>
          <a:bodyPr/>
          <a:lstStyle>
            <a:lvl1pPr>
              <a:defRPr/>
            </a:lvl1pPr>
          </a:lstStyle>
          <a:p>
            <a:r>
              <a:rPr lang="en-US" smtClean="0"/>
              <a:t>ICTD</a:t>
            </a:r>
            <a:endParaRPr lang="en-US"/>
          </a:p>
        </p:txBody>
      </p:sp>
      <p:sp>
        <p:nvSpPr>
          <p:cNvPr id="6" name="Slide Number Placeholder 5"/>
          <p:cNvSpPr>
            <a:spLocks noGrp="1"/>
          </p:cNvSpPr>
          <p:nvPr>
            <p:ph type="sldNum" sz="quarter" idx="12"/>
          </p:nvPr>
        </p:nvSpPr>
        <p:spPr/>
        <p:txBody>
          <a:bodyPr/>
          <a:lstStyle>
            <a:lvl1pPr>
              <a:defRPr/>
            </a:lvl1pPr>
          </a:lstStyle>
          <a:p>
            <a:fld id="{5B977660-567C-4FB4-BA44-2A320AA286C9}"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smtClean="0"/>
              <a:t>4 February 2010</a:t>
            </a:r>
            <a:endParaRPr lang="en-US"/>
          </a:p>
        </p:txBody>
      </p:sp>
      <p:sp>
        <p:nvSpPr>
          <p:cNvPr id="6" name="Footer Placeholder 5"/>
          <p:cNvSpPr>
            <a:spLocks noGrp="1"/>
          </p:cNvSpPr>
          <p:nvPr>
            <p:ph type="ftr" sz="quarter" idx="11"/>
          </p:nvPr>
        </p:nvSpPr>
        <p:spPr/>
        <p:txBody>
          <a:bodyPr/>
          <a:lstStyle>
            <a:lvl1pPr>
              <a:defRPr/>
            </a:lvl1pPr>
          </a:lstStyle>
          <a:p>
            <a:r>
              <a:rPr lang="en-US" smtClean="0"/>
              <a:t>ICTD</a:t>
            </a:r>
            <a:endParaRPr lang="en-US"/>
          </a:p>
        </p:txBody>
      </p:sp>
      <p:sp>
        <p:nvSpPr>
          <p:cNvPr id="7" name="Slide Number Placeholder 6"/>
          <p:cNvSpPr>
            <a:spLocks noGrp="1"/>
          </p:cNvSpPr>
          <p:nvPr>
            <p:ph type="sldNum" sz="quarter" idx="12"/>
          </p:nvPr>
        </p:nvSpPr>
        <p:spPr/>
        <p:txBody>
          <a:bodyPr/>
          <a:lstStyle>
            <a:lvl1pPr>
              <a:defRPr/>
            </a:lvl1pPr>
          </a:lstStyle>
          <a:p>
            <a:fld id="{63C62B54-9BAB-45E2-80D2-E3DFCCE364AA}"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smtClean="0"/>
              <a:t>4 February 2010</a:t>
            </a:r>
            <a:endParaRPr lang="en-US"/>
          </a:p>
        </p:txBody>
      </p:sp>
      <p:sp>
        <p:nvSpPr>
          <p:cNvPr id="8" name="Footer Placeholder 7"/>
          <p:cNvSpPr>
            <a:spLocks noGrp="1"/>
          </p:cNvSpPr>
          <p:nvPr>
            <p:ph type="ftr" sz="quarter" idx="11"/>
          </p:nvPr>
        </p:nvSpPr>
        <p:spPr/>
        <p:txBody>
          <a:bodyPr/>
          <a:lstStyle>
            <a:lvl1pPr>
              <a:defRPr/>
            </a:lvl1pPr>
          </a:lstStyle>
          <a:p>
            <a:r>
              <a:rPr lang="en-US" smtClean="0"/>
              <a:t>ICTD</a:t>
            </a:r>
            <a:endParaRPr lang="en-US"/>
          </a:p>
        </p:txBody>
      </p:sp>
      <p:sp>
        <p:nvSpPr>
          <p:cNvPr id="9" name="Slide Number Placeholder 8"/>
          <p:cNvSpPr>
            <a:spLocks noGrp="1"/>
          </p:cNvSpPr>
          <p:nvPr>
            <p:ph type="sldNum" sz="quarter" idx="12"/>
          </p:nvPr>
        </p:nvSpPr>
        <p:spPr/>
        <p:txBody>
          <a:bodyPr/>
          <a:lstStyle>
            <a:lvl1pPr>
              <a:defRPr/>
            </a:lvl1pPr>
          </a:lstStyle>
          <a:p>
            <a:fld id="{9076612A-D858-49ED-8C98-6E671B49D2A7}"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smtClean="0"/>
              <a:t>4 February 2010</a:t>
            </a:r>
            <a:endParaRPr lang="en-US"/>
          </a:p>
        </p:txBody>
      </p:sp>
      <p:sp>
        <p:nvSpPr>
          <p:cNvPr id="4" name="Footer Placeholder 3"/>
          <p:cNvSpPr>
            <a:spLocks noGrp="1"/>
          </p:cNvSpPr>
          <p:nvPr>
            <p:ph type="ftr" sz="quarter" idx="11"/>
          </p:nvPr>
        </p:nvSpPr>
        <p:spPr/>
        <p:txBody>
          <a:bodyPr/>
          <a:lstStyle>
            <a:lvl1pPr>
              <a:defRPr/>
            </a:lvl1pPr>
          </a:lstStyle>
          <a:p>
            <a:r>
              <a:rPr lang="en-US" smtClean="0"/>
              <a:t>ICTD</a:t>
            </a:r>
            <a:endParaRPr lang="en-US"/>
          </a:p>
        </p:txBody>
      </p:sp>
      <p:sp>
        <p:nvSpPr>
          <p:cNvPr id="5" name="Slide Number Placeholder 4"/>
          <p:cNvSpPr>
            <a:spLocks noGrp="1"/>
          </p:cNvSpPr>
          <p:nvPr>
            <p:ph type="sldNum" sz="quarter" idx="12"/>
          </p:nvPr>
        </p:nvSpPr>
        <p:spPr/>
        <p:txBody>
          <a:bodyPr/>
          <a:lstStyle>
            <a:lvl1pPr>
              <a:defRPr/>
            </a:lvl1pPr>
          </a:lstStyle>
          <a:p>
            <a:fld id="{E501EAAE-B50E-4253-9CB3-FEA93EE8E42A}"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smtClean="0"/>
              <a:t>4 February 2010</a:t>
            </a:r>
            <a:endParaRPr lang="en-US"/>
          </a:p>
        </p:txBody>
      </p:sp>
      <p:sp>
        <p:nvSpPr>
          <p:cNvPr id="3" name="Footer Placeholder 2"/>
          <p:cNvSpPr>
            <a:spLocks noGrp="1"/>
          </p:cNvSpPr>
          <p:nvPr>
            <p:ph type="ftr" sz="quarter" idx="11"/>
          </p:nvPr>
        </p:nvSpPr>
        <p:spPr/>
        <p:txBody>
          <a:bodyPr/>
          <a:lstStyle>
            <a:lvl1pPr>
              <a:defRPr/>
            </a:lvl1pPr>
          </a:lstStyle>
          <a:p>
            <a:r>
              <a:rPr lang="en-US" smtClean="0"/>
              <a:t>ICTD</a:t>
            </a:r>
            <a:endParaRPr lang="en-US"/>
          </a:p>
        </p:txBody>
      </p:sp>
      <p:sp>
        <p:nvSpPr>
          <p:cNvPr id="4" name="Slide Number Placeholder 3"/>
          <p:cNvSpPr>
            <a:spLocks noGrp="1"/>
          </p:cNvSpPr>
          <p:nvPr>
            <p:ph type="sldNum" sz="quarter" idx="12"/>
          </p:nvPr>
        </p:nvSpPr>
        <p:spPr/>
        <p:txBody>
          <a:bodyPr/>
          <a:lstStyle>
            <a:lvl1pPr>
              <a:defRPr/>
            </a:lvl1pPr>
          </a:lstStyle>
          <a:p>
            <a:fld id="{BC7BD3DB-3434-4A2F-9BE8-36048C666633}"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smtClean="0"/>
              <a:t>4 February 2010</a:t>
            </a:r>
            <a:endParaRPr lang="en-US"/>
          </a:p>
        </p:txBody>
      </p:sp>
      <p:sp>
        <p:nvSpPr>
          <p:cNvPr id="6" name="Footer Placeholder 5"/>
          <p:cNvSpPr>
            <a:spLocks noGrp="1"/>
          </p:cNvSpPr>
          <p:nvPr>
            <p:ph type="ftr" sz="quarter" idx="11"/>
          </p:nvPr>
        </p:nvSpPr>
        <p:spPr/>
        <p:txBody>
          <a:bodyPr/>
          <a:lstStyle>
            <a:lvl1pPr>
              <a:defRPr/>
            </a:lvl1pPr>
          </a:lstStyle>
          <a:p>
            <a:r>
              <a:rPr lang="en-US" smtClean="0"/>
              <a:t>ICTD</a:t>
            </a:r>
            <a:endParaRPr lang="en-US"/>
          </a:p>
        </p:txBody>
      </p:sp>
      <p:sp>
        <p:nvSpPr>
          <p:cNvPr id="7" name="Slide Number Placeholder 6"/>
          <p:cNvSpPr>
            <a:spLocks noGrp="1"/>
          </p:cNvSpPr>
          <p:nvPr>
            <p:ph type="sldNum" sz="quarter" idx="12"/>
          </p:nvPr>
        </p:nvSpPr>
        <p:spPr/>
        <p:txBody>
          <a:bodyPr/>
          <a:lstStyle>
            <a:lvl1pPr>
              <a:defRPr/>
            </a:lvl1pPr>
          </a:lstStyle>
          <a:p>
            <a:fld id="{8B7FF68E-1455-4A12-AF72-CD0509CE73B3}"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0C5577B-1537-46E2-9960-6BE8BB8BAF56}" type="datetimeFigureOut">
              <a:rPr lang="en-US" smtClean="0"/>
              <a:t>16/12/2011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2E5C694-BE0C-401F-A0E7-AB674D68C598}"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smtClean="0"/>
              <a:t>4 February 2010</a:t>
            </a:r>
            <a:endParaRPr lang="en-US"/>
          </a:p>
        </p:txBody>
      </p:sp>
      <p:sp>
        <p:nvSpPr>
          <p:cNvPr id="6" name="Footer Placeholder 5"/>
          <p:cNvSpPr>
            <a:spLocks noGrp="1"/>
          </p:cNvSpPr>
          <p:nvPr>
            <p:ph type="ftr" sz="quarter" idx="11"/>
          </p:nvPr>
        </p:nvSpPr>
        <p:spPr/>
        <p:txBody>
          <a:bodyPr/>
          <a:lstStyle>
            <a:lvl1pPr>
              <a:defRPr/>
            </a:lvl1pPr>
          </a:lstStyle>
          <a:p>
            <a:r>
              <a:rPr lang="en-US" smtClean="0"/>
              <a:t>ICTD</a:t>
            </a:r>
            <a:endParaRPr lang="en-US"/>
          </a:p>
        </p:txBody>
      </p:sp>
      <p:sp>
        <p:nvSpPr>
          <p:cNvPr id="7" name="Slide Number Placeholder 6"/>
          <p:cNvSpPr>
            <a:spLocks noGrp="1"/>
          </p:cNvSpPr>
          <p:nvPr>
            <p:ph type="sldNum" sz="quarter" idx="12"/>
          </p:nvPr>
        </p:nvSpPr>
        <p:spPr/>
        <p:txBody>
          <a:bodyPr/>
          <a:lstStyle>
            <a:lvl1pPr>
              <a:defRPr/>
            </a:lvl1pPr>
          </a:lstStyle>
          <a:p>
            <a:fld id="{0A07D2F0-5B57-4DA3-8B9B-BE9E7BD9EE99}"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smtClean="0"/>
              <a:t>4 February 2010</a:t>
            </a:r>
            <a:endParaRPr lang="en-US"/>
          </a:p>
        </p:txBody>
      </p:sp>
      <p:sp>
        <p:nvSpPr>
          <p:cNvPr id="5" name="Footer Placeholder 4"/>
          <p:cNvSpPr>
            <a:spLocks noGrp="1"/>
          </p:cNvSpPr>
          <p:nvPr>
            <p:ph type="ftr" sz="quarter" idx="11"/>
          </p:nvPr>
        </p:nvSpPr>
        <p:spPr/>
        <p:txBody>
          <a:bodyPr/>
          <a:lstStyle>
            <a:lvl1pPr>
              <a:defRPr/>
            </a:lvl1pPr>
          </a:lstStyle>
          <a:p>
            <a:r>
              <a:rPr lang="en-US" smtClean="0"/>
              <a:t>ICTD</a:t>
            </a:r>
            <a:endParaRPr lang="en-US"/>
          </a:p>
        </p:txBody>
      </p:sp>
      <p:sp>
        <p:nvSpPr>
          <p:cNvPr id="6" name="Slide Number Placeholder 5"/>
          <p:cNvSpPr>
            <a:spLocks noGrp="1"/>
          </p:cNvSpPr>
          <p:nvPr>
            <p:ph type="sldNum" sz="quarter" idx="12"/>
          </p:nvPr>
        </p:nvSpPr>
        <p:spPr/>
        <p:txBody>
          <a:bodyPr/>
          <a:lstStyle>
            <a:lvl1pPr>
              <a:defRPr/>
            </a:lvl1pPr>
          </a:lstStyle>
          <a:p>
            <a:fld id="{113B47B4-58A4-4101-90A7-559C29AD8C43}"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smtClean="0"/>
              <a:t>4 February 2010</a:t>
            </a:r>
            <a:endParaRPr lang="en-US"/>
          </a:p>
        </p:txBody>
      </p:sp>
      <p:sp>
        <p:nvSpPr>
          <p:cNvPr id="5" name="Footer Placeholder 4"/>
          <p:cNvSpPr>
            <a:spLocks noGrp="1"/>
          </p:cNvSpPr>
          <p:nvPr>
            <p:ph type="ftr" sz="quarter" idx="11"/>
          </p:nvPr>
        </p:nvSpPr>
        <p:spPr/>
        <p:txBody>
          <a:bodyPr/>
          <a:lstStyle>
            <a:lvl1pPr>
              <a:defRPr/>
            </a:lvl1pPr>
          </a:lstStyle>
          <a:p>
            <a:r>
              <a:rPr lang="en-US" smtClean="0"/>
              <a:t>ICTD</a:t>
            </a:r>
            <a:endParaRPr lang="en-US"/>
          </a:p>
        </p:txBody>
      </p:sp>
      <p:sp>
        <p:nvSpPr>
          <p:cNvPr id="6" name="Slide Number Placeholder 5"/>
          <p:cNvSpPr>
            <a:spLocks noGrp="1"/>
          </p:cNvSpPr>
          <p:nvPr>
            <p:ph type="sldNum" sz="quarter" idx="12"/>
          </p:nvPr>
        </p:nvSpPr>
        <p:spPr/>
        <p:txBody>
          <a:bodyPr/>
          <a:lstStyle>
            <a:lvl1pPr>
              <a:defRPr/>
            </a:lvl1pPr>
          </a:lstStyle>
          <a:p>
            <a:fld id="{FEB38268-A9A7-4482-9C61-F7C0AA27B818}" type="slidenum">
              <a:rPr lang="en-US"/>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r>
              <a:rPr lang="en-US" smtClean="0"/>
              <a:t>4 February 2010</a:t>
            </a:r>
            <a:endParaRPr lang="en-US"/>
          </a:p>
        </p:txBody>
      </p:sp>
      <p:sp>
        <p:nvSpPr>
          <p:cNvPr id="5" name="Footer Placeholder 4"/>
          <p:cNvSpPr>
            <a:spLocks noGrp="1"/>
          </p:cNvSpPr>
          <p:nvPr>
            <p:ph type="ftr" sz="quarter" idx="11"/>
          </p:nvPr>
        </p:nvSpPr>
        <p:spPr/>
        <p:txBody>
          <a:bodyPr/>
          <a:lstStyle>
            <a:lvl1pPr>
              <a:defRPr/>
            </a:lvl1pPr>
          </a:lstStyle>
          <a:p>
            <a:r>
              <a:rPr lang="en-US" smtClean="0"/>
              <a:t>ICTD</a:t>
            </a:r>
            <a:endParaRPr lang="en-US"/>
          </a:p>
        </p:txBody>
      </p:sp>
      <p:sp>
        <p:nvSpPr>
          <p:cNvPr id="6" name="Slide Number Placeholder 5"/>
          <p:cNvSpPr>
            <a:spLocks noGrp="1"/>
          </p:cNvSpPr>
          <p:nvPr>
            <p:ph type="sldNum" sz="quarter" idx="12"/>
          </p:nvPr>
        </p:nvSpPr>
        <p:spPr/>
        <p:txBody>
          <a:bodyPr/>
          <a:lstStyle>
            <a:lvl1pPr>
              <a:defRPr/>
            </a:lvl1pPr>
          </a:lstStyle>
          <a:p>
            <a:fld id="{C8B0EF09-CDD8-4426-91D8-258F0BFF655A}" type="slidenum">
              <a:rPr lang="en-US"/>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55638"/>
          </a:xfrm>
        </p:spPr>
        <p:txBody>
          <a:bodyPr/>
          <a:lstStyle>
            <a:lvl1pPr>
              <a:defRPr sz="40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smtClean="0"/>
              <a:t>4 February 2010</a:t>
            </a:r>
            <a:endParaRPr lang="en-US"/>
          </a:p>
        </p:txBody>
      </p:sp>
      <p:sp>
        <p:nvSpPr>
          <p:cNvPr id="5" name="Footer Placeholder 4"/>
          <p:cNvSpPr>
            <a:spLocks noGrp="1"/>
          </p:cNvSpPr>
          <p:nvPr>
            <p:ph type="ftr" sz="quarter" idx="11"/>
          </p:nvPr>
        </p:nvSpPr>
        <p:spPr/>
        <p:txBody>
          <a:bodyPr/>
          <a:lstStyle>
            <a:lvl1pPr>
              <a:defRPr/>
            </a:lvl1pPr>
          </a:lstStyle>
          <a:p>
            <a:r>
              <a:rPr lang="en-US" smtClean="0"/>
              <a:t>ICTD</a:t>
            </a:r>
            <a:endParaRPr lang="en-US"/>
          </a:p>
        </p:txBody>
      </p:sp>
      <p:sp>
        <p:nvSpPr>
          <p:cNvPr id="6" name="Slide Number Placeholder 5"/>
          <p:cNvSpPr>
            <a:spLocks noGrp="1"/>
          </p:cNvSpPr>
          <p:nvPr>
            <p:ph type="sldNum" sz="quarter" idx="12"/>
          </p:nvPr>
        </p:nvSpPr>
        <p:spPr/>
        <p:txBody>
          <a:bodyPr/>
          <a:lstStyle>
            <a:lvl1pPr>
              <a:defRPr/>
            </a:lvl1pPr>
          </a:lstStyle>
          <a:p>
            <a:fld id="{82A77E64-BDFC-41A9-A156-91AF86E79FB8}" type="slidenum">
              <a:rPr lang="en-US"/>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down)">
                                      <p:cBhvr>
                                        <p:cTn id="10" dur="500"/>
                                        <p:tgtEl>
                                          <p:spTgt spid="3">
                                            <p:txEl>
                                              <p:pRg st="0" end="0"/>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00"/>
                                        <p:tgtEl>
                                          <p:spTgt spid="3">
                                            <p:txEl>
                                              <p:pRg st="1" end="1"/>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down)">
                                      <p:cBhvr>
                                        <p:cTn id="16" dur="500"/>
                                        <p:tgtEl>
                                          <p:spTgt spid="3">
                                            <p:txEl>
                                              <p:pRg st="2" end="2"/>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2">
            <p:tnLst>
              <p:par>
                <p:cTn presetID="2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3">
            <p:tnLst>
              <p:par>
                <p:cTn presetID="2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4">
            <p:tnLst>
              <p:par>
                <p:cTn presetID="2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 lvl="5">
            <p:tnLst>
              <p:par>
                <p:cTn presetID="22" presetClass="entr" presetSubtype="4"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down)">
                      <p:cBhvr>
                        <p:cTn dur="500"/>
                        <p:tgtEl>
                          <p:spTgt spid="3"/>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en-US" smtClean="0"/>
              <a:t>4 February 2010</a:t>
            </a:r>
            <a:endParaRPr lang="en-US"/>
          </a:p>
        </p:txBody>
      </p:sp>
      <p:sp>
        <p:nvSpPr>
          <p:cNvPr id="5" name="Footer Placeholder 4"/>
          <p:cNvSpPr>
            <a:spLocks noGrp="1"/>
          </p:cNvSpPr>
          <p:nvPr>
            <p:ph type="ftr" sz="quarter" idx="11"/>
          </p:nvPr>
        </p:nvSpPr>
        <p:spPr/>
        <p:txBody>
          <a:bodyPr/>
          <a:lstStyle>
            <a:lvl1pPr>
              <a:defRPr/>
            </a:lvl1pPr>
          </a:lstStyle>
          <a:p>
            <a:r>
              <a:rPr lang="en-US" smtClean="0"/>
              <a:t>ICTD</a:t>
            </a:r>
            <a:endParaRPr lang="en-US"/>
          </a:p>
        </p:txBody>
      </p:sp>
      <p:sp>
        <p:nvSpPr>
          <p:cNvPr id="6" name="Slide Number Placeholder 5"/>
          <p:cNvSpPr>
            <a:spLocks noGrp="1"/>
          </p:cNvSpPr>
          <p:nvPr>
            <p:ph type="sldNum" sz="quarter" idx="12"/>
          </p:nvPr>
        </p:nvSpPr>
        <p:spPr/>
        <p:txBody>
          <a:bodyPr/>
          <a:lstStyle>
            <a:lvl1pPr>
              <a:defRPr/>
            </a:lvl1pPr>
          </a:lstStyle>
          <a:p>
            <a:fld id="{906D886C-A1CC-4CA3-970B-0BF8EA47FFF7}" type="slidenum">
              <a:rPr lang="en-US"/>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smtClean="0"/>
              <a:t>4 February 2010</a:t>
            </a:r>
            <a:endParaRPr lang="en-US"/>
          </a:p>
        </p:txBody>
      </p:sp>
      <p:sp>
        <p:nvSpPr>
          <p:cNvPr id="6" name="Footer Placeholder 5"/>
          <p:cNvSpPr>
            <a:spLocks noGrp="1"/>
          </p:cNvSpPr>
          <p:nvPr>
            <p:ph type="ftr" sz="quarter" idx="11"/>
          </p:nvPr>
        </p:nvSpPr>
        <p:spPr/>
        <p:txBody>
          <a:bodyPr/>
          <a:lstStyle>
            <a:lvl1pPr>
              <a:defRPr/>
            </a:lvl1pPr>
          </a:lstStyle>
          <a:p>
            <a:r>
              <a:rPr lang="en-US" smtClean="0"/>
              <a:t>ICTD</a:t>
            </a:r>
            <a:endParaRPr lang="en-US"/>
          </a:p>
        </p:txBody>
      </p:sp>
      <p:sp>
        <p:nvSpPr>
          <p:cNvPr id="7" name="Slide Number Placeholder 6"/>
          <p:cNvSpPr>
            <a:spLocks noGrp="1"/>
          </p:cNvSpPr>
          <p:nvPr>
            <p:ph type="sldNum" sz="quarter" idx="12"/>
          </p:nvPr>
        </p:nvSpPr>
        <p:spPr/>
        <p:txBody>
          <a:bodyPr/>
          <a:lstStyle>
            <a:lvl1pPr>
              <a:defRPr/>
            </a:lvl1pPr>
          </a:lstStyle>
          <a:p>
            <a:fld id="{C661BE9E-BA84-456E-AB0B-4827A1994BC7}" type="slidenum">
              <a:rPr lang="en-US"/>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smtClean="0"/>
              <a:t>4 February 2010</a:t>
            </a:r>
            <a:endParaRPr lang="en-US"/>
          </a:p>
        </p:txBody>
      </p:sp>
      <p:sp>
        <p:nvSpPr>
          <p:cNvPr id="8" name="Footer Placeholder 7"/>
          <p:cNvSpPr>
            <a:spLocks noGrp="1"/>
          </p:cNvSpPr>
          <p:nvPr>
            <p:ph type="ftr" sz="quarter" idx="11"/>
          </p:nvPr>
        </p:nvSpPr>
        <p:spPr/>
        <p:txBody>
          <a:bodyPr/>
          <a:lstStyle>
            <a:lvl1pPr>
              <a:defRPr/>
            </a:lvl1pPr>
          </a:lstStyle>
          <a:p>
            <a:r>
              <a:rPr lang="en-US" smtClean="0"/>
              <a:t>ICTD</a:t>
            </a:r>
            <a:endParaRPr lang="en-US"/>
          </a:p>
        </p:txBody>
      </p:sp>
      <p:sp>
        <p:nvSpPr>
          <p:cNvPr id="9" name="Slide Number Placeholder 8"/>
          <p:cNvSpPr>
            <a:spLocks noGrp="1"/>
          </p:cNvSpPr>
          <p:nvPr>
            <p:ph type="sldNum" sz="quarter" idx="12"/>
          </p:nvPr>
        </p:nvSpPr>
        <p:spPr/>
        <p:txBody>
          <a:bodyPr/>
          <a:lstStyle>
            <a:lvl1pPr>
              <a:defRPr/>
            </a:lvl1pPr>
          </a:lstStyle>
          <a:p>
            <a:fld id="{A11F921A-2F02-450B-9BC5-E2963D1E72F1}" type="slidenum">
              <a:rPr lang="en-US"/>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en-US" smtClean="0"/>
              <a:t>4 February 2010</a:t>
            </a:r>
            <a:endParaRPr lang="en-US"/>
          </a:p>
        </p:txBody>
      </p:sp>
      <p:sp>
        <p:nvSpPr>
          <p:cNvPr id="4" name="Footer Placeholder 3"/>
          <p:cNvSpPr>
            <a:spLocks noGrp="1"/>
          </p:cNvSpPr>
          <p:nvPr>
            <p:ph type="ftr" sz="quarter" idx="11"/>
          </p:nvPr>
        </p:nvSpPr>
        <p:spPr/>
        <p:txBody>
          <a:bodyPr/>
          <a:lstStyle>
            <a:lvl1pPr>
              <a:defRPr/>
            </a:lvl1pPr>
          </a:lstStyle>
          <a:p>
            <a:r>
              <a:rPr lang="en-US" smtClean="0"/>
              <a:t>ICTD</a:t>
            </a:r>
            <a:endParaRPr lang="en-US"/>
          </a:p>
        </p:txBody>
      </p:sp>
      <p:sp>
        <p:nvSpPr>
          <p:cNvPr id="5" name="Slide Number Placeholder 4"/>
          <p:cNvSpPr>
            <a:spLocks noGrp="1"/>
          </p:cNvSpPr>
          <p:nvPr>
            <p:ph type="sldNum" sz="quarter" idx="12"/>
          </p:nvPr>
        </p:nvSpPr>
        <p:spPr/>
        <p:txBody>
          <a:bodyPr/>
          <a:lstStyle>
            <a:lvl1pPr>
              <a:defRPr/>
            </a:lvl1pPr>
          </a:lstStyle>
          <a:p>
            <a:fld id="{866AFA6C-BE97-414F-98B7-39A61FC09AC2}" type="slidenum">
              <a:rPr lang="en-US"/>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smtClean="0"/>
              <a:t>4 February 2010</a:t>
            </a:r>
            <a:endParaRPr lang="en-US"/>
          </a:p>
        </p:txBody>
      </p:sp>
      <p:sp>
        <p:nvSpPr>
          <p:cNvPr id="3" name="Footer Placeholder 2"/>
          <p:cNvSpPr>
            <a:spLocks noGrp="1"/>
          </p:cNvSpPr>
          <p:nvPr>
            <p:ph type="ftr" sz="quarter" idx="11"/>
          </p:nvPr>
        </p:nvSpPr>
        <p:spPr/>
        <p:txBody>
          <a:bodyPr/>
          <a:lstStyle>
            <a:lvl1pPr>
              <a:defRPr/>
            </a:lvl1pPr>
          </a:lstStyle>
          <a:p>
            <a:r>
              <a:rPr lang="en-US" smtClean="0"/>
              <a:t>ICTD</a:t>
            </a:r>
            <a:endParaRPr lang="en-US"/>
          </a:p>
        </p:txBody>
      </p:sp>
      <p:sp>
        <p:nvSpPr>
          <p:cNvPr id="4" name="Slide Number Placeholder 3"/>
          <p:cNvSpPr>
            <a:spLocks noGrp="1"/>
          </p:cNvSpPr>
          <p:nvPr>
            <p:ph type="sldNum" sz="quarter" idx="12"/>
          </p:nvPr>
        </p:nvSpPr>
        <p:spPr/>
        <p:txBody>
          <a:bodyPr/>
          <a:lstStyle>
            <a:lvl1pPr>
              <a:defRPr/>
            </a:lvl1pPr>
          </a:lstStyle>
          <a:p>
            <a:fld id="{2C77ADAA-828E-4EE6-BF89-38AF11897E83}"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0C5577B-1537-46E2-9960-6BE8BB8BAF56}" type="datetimeFigureOut">
              <a:rPr lang="en-US" smtClean="0"/>
              <a:t>16/12/2011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2E5C694-BE0C-401F-A0E7-AB674D68C598}"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smtClean="0"/>
              <a:t>4 February 2010</a:t>
            </a:r>
            <a:endParaRPr lang="en-US"/>
          </a:p>
        </p:txBody>
      </p:sp>
      <p:sp>
        <p:nvSpPr>
          <p:cNvPr id="6" name="Footer Placeholder 5"/>
          <p:cNvSpPr>
            <a:spLocks noGrp="1"/>
          </p:cNvSpPr>
          <p:nvPr>
            <p:ph type="ftr" sz="quarter" idx="11"/>
          </p:nvPr>
        </p:nvSpPr>
        <p:spPr/>
        <p:txBody>
          <a:bodyPr/>
          <a:lstStyle>
            <a:lvl1pPr>
              <a:defRPr/>
            </a:lvl1pPr>
          </a:lstStyle>
          <a:p>
            <a:r>
              <a:rPr lang="en-US" smtClean="0"/>
              <a:t>ICTD</a:t>
            </a:r>
            <a:endParaRPr lang="en-US"/>
          </a:p>
        </p:txBody>
      </p:sp>
      <p:sp>
        <p:nvSpPr>
          <p:cNvPr id="7" name="Slide Number Placeholder 6"/>
          <p:cNvSpPr>
            <a:spLocks noGrp="1"/>
          </p:cNvSpPr>
          <p:nvPr>
            <p:ph type="sldNum" sz="quarter" idx="12"/>
          </p:nvPr>
        </p:nvSpPr>
        <p:spPr/>
        <p:txBody>
          <a:bodyPr/>
          <a:lstStyle>
            <a:lvl1pPr>
              <a:defRPr/>
            </a:lvl1pPr>
          </a:lstStyle>
          <a:p>
            <a:fld id="{8F3B2EDA-732D-42FE-B96C-E3FA95A356BA}" type="slidenum">
              <a:rPr lang="en-US"/>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smtClean="0"/>
              <a:t>4 February 2010</a:t>
            </a:r>
            <a:endParaRPr lang="en-US"/>
          </a:p>
        </p:txBody>
      </p:sp>
      <p:sp>
        <p:nvSpPr>
          <p:cNvPr id="6" name="Footer Placeholder 5"/>
          <p:cNvSpPr>
            <a:spLocks noGrp="1"/>
          </p:cNvSpPr>
          <p:nvPr>
            <p:ph type="ftr" sz="quarter" idx="11"/>
          </p:nvPr>
        </p:nvSpPr>
        <p:spPr/>
        <p:txBody>
          <a:bodyPr/>
          <a:lstStyle>
            <a:lvl1pPr>
              <a:defRPr/>
            </a:lvl1pPr>
          </a:lstStyle>
          <a:p>
            <a:r>
              <a:rPr lang="en-US" smtClean="0"/>
              <a:t>ICTD</a:t>
            </a:r>
            <a:endParaRPr lang="en-US"/>
          </a:p>
        </p:txBody>
      </p:sp>
      <p:sp>
        <p:nvSpPr>
          <p:cNvPr id="7" name="Slide Number Placeholder 6"/>
          <p:cNvSpPr>
            <a:spLocks noGrp="1"/>
          </p:cNvSpPr>
          <p:nvPr>
            <p:ph type="sldNum" sz="quarter" idx="12"/>
          </p:nvPr>
        </p:nvSpPr>
        <p:spPr/>
        <p:txBody>
          <a:bodyPr/>
          <a:lstStyle>
            <a:lvl1pPr>
              <a:defRPr/>
            </a:lvl1pPr>
          </a:lstStyle>
          <a:p>
            <a:fld id="{F7EB195C-BEFB-4293-8648-EDFC5A42E98E}" type="slidenum">
              <a:rPr lang="en-US"/>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smtClean="0"/>
              <a:t>4 February 2010</a:t>
            </a:r>
            <a:endParaRPr lang="en-US"/>
          </a:p>
        </p:txBody>
      </p:sp>
      <p:sp>
        <p:nvSpPr>
          <p:cNvPr id="5" name="Footer Placeholder 4"/>
          <p:cNvSpPr>
            <a:spLocks noGrp="1"/>
          </p:cNvSpPr>
          <p:nvPr>
            <p:ph type="ftr" sz="quarter" idx="11"/>
          </p:nvPr>
        </p:nvSpPr>
        <p:spPr/>
        <p:txBody>
          <a:bodyPr/>
          <a:lstStyle>
            <a:lvl1pPr>
              <a:defRPr/>
            </a:lvl1pPr>
          </a:lstStyle>
          <a:p>
            <a:r>
              <a:rPr lang="en-US" smtClean="0"/>
              <a:t>ICTD</a:t>
            </a:r>
            <a:endParaRPr lang="en-US"/>
          </a:p>
        </p:txBody>
      </p:sp>
      <p:sp>
        <p:nvSpPr>
          <p:cNvPr id="6" name="Slide Number Placeholder 5"/>
          <p:cNvSpPr>
            <a:spLocks noGrp="1"/>
          </p:cNvSpPr>
          <p:nvPr>
            <p:ph type="sldNum" sz="quarter" idx="12"/>
          </p:nvPr>
        </p:nvSpPr>
        <p:spPr/>
        <p:txBody>
          <a:bodyPr/>
          <a:lstStyle>
            <a:lvl1pPr>
              <a:defRPr/>
            </a:lvl1pPr>
          </a:lstStyle>
          <a:p>
            <a:fld id="{728757D3-9D0D-4220-B782-8C0A9C1C3287}" type="slidenum">
              <a:rPr lang="en-US"/>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smtClean="0"/>
              <a:t>4 February 2010</a:t>
            </a:r>
            <a:endParaRPr lang="en-US"/>
          </a:p>
        </p:txBody>
      </p:sp>
      <p:sp>
        <p:nvSpPr>
          <p:cNvPr id="5" name="Footer Placeholder 4"/>
          <p:cNvSpPr>
            <a:spLocks noGrp="1"/>
          </p:cNvSpPr>
          <p:nvPr>
            <p:ph type="ftr" sz="quarter" idx="11"/>
          </p:nvPr>
        </p:nvSpPr>
        <p:spPr/>
        <p:txBody>
          <a:bodyPr/>
          <a:lstStyle>
            <a:lvl1pPr>
              <a:defRPr/>
            </a:lvl1pPr>
          </a:lstStyle>
          <a:p>
            <a:r>
              <a:rPr lang="en-US" smtClean="0"/>
              <a:t>ICTD</a:t>
            </a:r>
            <a:endParaRPr lang="en-US"/>
          </a:p>
        </p:txBody>
      </p:sp>
      <p:sp>
        <p:nvSpPr>
          <p:cNvPr id="6" name="Slide Number Placeholder 5"/>
          <p:cNvSpPr>
            <a:spLocks noGrp="1"/>
          </p:cNvSpPr>
          <p:nvPr>
            <p:ph type="sldNum" sz="quarter" idx="12"/>
          </p:nvPr>
        </p:nvSpPr>
        <p:spPr/>
        <p:txBody>
          <a:bodyPr/>
          <a:lstStyle>
            <a:lvl1pPr>
              <a:defRPr/>
            </a:lvl1pPr>
          </a:lstStyle>
          <a:p>
            <a:fld id="{3250DCFB-0337-41F7-A0C4-957E0A1A76F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90C5577B-1537-46E2-9960-6BE8BB8BAF56}" type="datetimeFigureOut">
              <a:rPr lang="en-US" smtClean="0"/>
              <a:t>16/12/2011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2E5C694-BE0C-401F-A0E7-AB674D68C59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90C5577B-1537-46E2-9960-6BE8BB8BAF56}" type="datetimeFigureOut">
              <a:rPr lang="en-US" smtClean="0"/>
              <a:t>16/12/2011</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2E5C694-BE0C-401F-A0E7-AB674D68C59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90C5577B-1537-46E2-9960-6BE8BB8BAF56}" type="datetimeFigureOut">
              <a:rPr lang="en-US" smtClean="0"/>
              <a:t>16/12/2011</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2E5C694-BE0C-401F-A0E7-AB674D68C59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90C5577B-1537-46E2-9960-6BE8BB8BAF56}" type="datetimeFigureOut">
              <a:rPr lang="en-US" smtClean="0"/>
              <a:t>16/12/2011</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E2E5C694-BE0C-401F-A0E7-AB674D68C59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0C5577B-1537-46E2-9960-6BE8BB8BAF56}" type="datetimeFigureOut">
              <a:rPr lang="en-US" smtClean="0"/>
              <a:t>16/12/2011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2E5C694-BE0C-401F-A0E7-AB674D68C59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0C5577B-1537-46E2-9960-6BE8BB8BAF56}" type="datetimeFigureOut">
              <a:rPr lang="en-US" smtClean="0"/>
              <a:t>16/12/2011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2E5C694-BE0C-401F-A0E7-AB674D68C59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90C5577B-1537-46E2-9960-6BE8BB8BAF56}" type="datetimeFigureOut">
              <a:rPr lang="en-US" smtClean="0"/>
              <a:t>16/12/2011</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2E5C694-BE0C-401F-A0E7-AB674D68C598}" type="slidenum">
              <a:rPr lang="en-US" smtClean="0"/>
              <a:t>‹#›</a:t>
            </a:fld>
            <a:endParaRPr lang="en-US"/>
          </a:p>
        </p:txBody>
      </p:sp>
      <p:pic>
        <p:nvPicPr>
          <p:cNvPr id="1033" name="Picture 9" descr="Cover Page Corporate English August 2008"/>
          <p:cNvPicPr>
            <a:picLocks noChangeAspect="1" noChangeArrowheads="1"/>
          </p:cNvPicPr>
          <p:nvPr/>
        </p:nvPicPr>
        <p:blipFill>
          <a:blip r:embed="rId13" cstate="print"/>
          <a:srcRect/>
          <a:stretch>
            <a:fillRect/>
          </a:stretch>
        </p:blipFill>
        <p:spPr bwMode="auto">
          <a:xfrm>
            <a:off x="0" y="0"/>
            <a:ext cx="9177338" cy="6884988"/>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r>
              <a:rPr lang="en-US" smtClean="0"/>
              <a:t>4 February 2010</a:t>
            </a:r>
            <a:endParaRPr lang="en-US"/>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ICTD</a:t>
            </a:r>
            <a:endParaRPr lang="en-US"/>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E5212F6-B7E7-477A-909E-215B4DC60F34}" type="slidenum">
              <a:rPr lang="en-US"/>
              <a:pPr/>
              <a:t>‹#›</a:t>
            </a:fld>
            <a:endParaRPr lang="en-US"/>
          </a:p>
        </p:txBody>
      </p:sp>
      <p:pic>
        <p:nvPicPr>
          <p:cNvPr id="7178" name="Picture 10" descr="Header English Power Point August 2008"/>
          <p:cNvPicPr>
            <a:picLocks noChangeAspect="1" noChangeArrowheads="1"/>
          </p:cNvPicPr>
          <p:nvPr/>
        </p:nvPicPr>
        <p:blipFill>
          <a:blip r:embed="rId13" cstate="print"/>
          <a:srcRect/>
          <a:stretch>
            <a:fillRect/>
          </a:stretch>
        </p:blipFill>
        <p:spPr bwMode="auto">
          <a:xfrm>
            <a:off x="0" y="0"/>
            <a:ext cx="9177338" cy="6884988"/>
          </a:xfrm>
          <a:prstGeom prst="rect">
            <a:avLst/>
          </a:prstGeom>
          <a:noFill/>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331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133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r>
              <a:rPr lang="en-US" smtClean="0"/>
              <a:t>4 February 2010</a:t>
            </a:r>
            <a:endParaRPr lang="en-US"/>
          </a:p>
        </p:txBody>
      </p:sp>
      <p:sp>
        <p:nvSpPr>
          <p:cNvPr id="1331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ICTD</a:t>
            </a:r>
            <a:endParaRPr lang="en-US"/>
          </a:p>
        </p:txBody>
      </p:sp>
      <p:sp>
        <p:nvSpPr>
          <p:cNvPr id="133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31A502F-B441-4FDC-8ECB-BAE451585888}" type="slidenum">
              <a:rPr lang="en-US"/>
              <a:pPr/>
              <a:t>‹#›</a:t>
            </a:fld>
            <a:endParaRPr lang="en-US"/>
          </a:p>
        </p:txBody>
      </p:sp>
      <p:pic>
        <p:nvPicPr>
          <p:cNvPr id="13322" name="Picture 10" descr="Header 2 English Power Point"/>
          <p:cNvPicPr>
            <a:picLocks noChangeAspect="1" noChangeArrowheads="1"/>
          </p:cNvPicPr>
          <p:nvPr/>
        </p:nvPicPr>
        <p:blipFill>
          <a:blip r:embed="rId13" cstate="print"/>
          <a:srcRect/>
          <a:stretch>
            <a:fillRect/>
          </a:stretch>
        </p:blipFill>
        <p:spPr bwMode="auto">
          <a:xfrm>
            <a:off x="0" y="0"/>
            <a:ext cx="9144000" cy="6854825"/>
          </a:xfrm>
          <a:prstGeom prst="rect">
            <a:avLst/>
          </a:prstGeom>
          <a:noFill/>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err="1" smtClean="0">
                <a:solidFill>
                  <a:srgbClr val="FFFF00"/>
                </a:solidFill>
              </a:rPr>
              <a:t>Cybersecurity</a:t>
            </a:r>
            <a:r>
              <a:rPr lang="en-US" sz="4800" dirty="0" smtClean="0">
                <a:solidFill>
                  <a:srgbClr val="FFFF00"/>
                </a:solidFill>
              </a:rPr>
              <a:t> and </a:t>
            </a:r>
            <a:r>
              <a:rPr lang="en-US" sz="4800" dirty="0" err="1" smtClean="0">
                <a:solidFill>
                  <a:srgbClr val="FFFF00"/>
                </a:solidFill>
              </a:rPr>
              <a:t>eTrust</a:t>
            </a:r>
            <a:r>
              <a:rPr lang="en-US" sz="4800" dirty="0" smtClean="0">
                <a:solidFill>
                  <a:srgbClr val="FFFF00"/>
                </a:solidFill>
              </a:rPr>
              <a:t> in the ESCWA Region</a:t>
            </a:r>
            <a:endParaRPr lang="en-US" sz="4800" dirty="0">
              <a:solidFill>
                <a:srgbClr val="FFFF00"/>
              </a:solidFill>
            </a:endParaRPr>
          </a:p>
        </p:txBody>
      </p:sp>
      <p:sp>
        <p:nvSpPr>
          <p:cNvPr id="3" name="Subtitle 2"/>
          <p:cNvSpPr>
            <a:spLocks noGrp="1"/>
          </p:cNvSpPr>
          <p:nvPr>
            <p:ph type="subTitle" idx="1"/>
          </p:nvPr>
        </p:nvSpPr>
        <p:spPr/>
        <p:txBody>
          <a:bodyPr/>
          <a:lstStyle/>
          <a:p>
            <a:r>
              <a:rPr lang="en-US" dirty="0" smtClean="0">
                <a:solidFill>
                  <a:schemeClr val="bg1"/>
                </a:solidFill>
              </a:rPr>
              <a:t>Matthew Perkins</a:t>
            </a:r>
          </a:p>
          <a:p>
            <a:r>
              <a:rPr lang="en-US" dirty="0" smtClean="0">
                <a:solidFill>
                  <a:schemeClr val="bg1"/>
                </a:solidFill>
              </a:rPr>
              <a:t>19 December 2011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55638"/>
          </a:xfrm>
        </p:spPr>
        <p:txBody>
          <a:bodyPr/>
          <a:lstStyle/>
          <a:p>
            <a:r>
              <a:rPr lang="en-US" dirty="0" smtClean="0">
                <a:solidFill>
                  <a:schemeClr val="bg1"/>
                </a:solidFill>
              </a:rPr>
              <a:t>Measuring </a:t>
            </a:r>
            <a:r>
              <a:rPr lang="en-US" dirty="0" err="1" smtClean="0">
                <a:solidFill>
                  <a:schemeClr val="bg1"/>
                </a:solidFill>
              </a:rPr>
              <a:t>Cybersecurity</a:t>
            </a:r>
            <a:endParaRPr lang="en-US" dirty="0">
              <a:solidFill>
                <a:schemeClr val="bg1"/>
              </a:solidFill>
            </a:endParaRPr>
          </a:p>
        </p:txBody>
      </p:sp>
      <p:sp>
        <p:nvSpPr>
          <p:cNvPr id="3" name="Content Placeholder 2"/>
          <p:cNvSpPr>
            <a:spLocks noGrp="1"/>
          </p:cNvSpPr>
          <p:nvPr>
            <p:ph idx="1"/>
          </p:nvPr>
        </p:nvSpPr>
        <p:spPr>
          <a:xfrm>
            <a:off x="457200" y="1752600"/>
            <a:ext cx="8229600" cy="4373563"/>
          </a:xfrm>
        </p:spPr>
        <p:txBody>
          <a:bodyPr/>
          <a:lstStyle/>
          <a:p>
            <a:pPr>
              <a:buNone/>
            </a:pPr>
            <a:r>
              <a:rPr lang="en-US" sz="4800" dirty="0" smtClean="0"/>
              <a:t>How can security issues be effectively measured and reported?</a:t>
            </a:r>
            <a:endParaRPr lang="en-US" sz="4800"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4400" kern="1200" dirty="0" smtClean="0">
                <a:solidFill>
                  <a:schemeClr val="bg1"/>
                </a:solidFill>
                <a:latin typeface="+mj-lt"/>
                <a:ea typeface="+mj-ea"/>
                <a:cs typeface="+mj-cs"/>
              </a:rPr>
              <a:t> </a:t>
            </a:r>
            <a:r>
              <a:rPr lang="en-US" sz="2700" kern="1200" dirty="0" smtClean="0">
                <a:solidFill>
                  <a:schemeClr val="bg1"/>
                </a:solidFill>
                <a:latin typeface="+mj-lt"/>
                <a:ea typeface="+mj-ea"/>
                <a:cs typeface="+mj-cs"/>
              </a:rPr>
              <a:t>Indicator #1</a:t>
            </a:r>
            <a:endParaRPr lang="en-US" sz="2700" kern="1200" dirty="0" smtClean="0">
              <a:solidFill>
                <a:schemeClr val="bg1"/>
              </a:solidFill>
            </a:endParaRPr>
          </a:p>
        </p:txBody>
      </p:sp>
      <p:sp>
        <p:nvSpPr>
          <p:cNvPr id="3" name="Content Placeholder 2"/>
          <p:cNvSpPr>
            <a:spLocks noGrp="1"/>
          </p:cNvSpPr>
          <p:nvPr>
            <p:ph idx="1"/>
          </p:nvPr>
        </p:nvSpPr>
        <p:spPr/>
        <p:txBody>
          <a:bodyPr/>
          <a:lstStyle/>
          <a:p>
            <a:r>
              <a:rPr lang="en-US" sz="2400" b="1" dirty="0" smtClean="0"/>
              <a:t>1- Secure Internet servers per million of population: </a:t>
            </a:r>
            <a:r>
              <a:rPr lang="en-US" sz="2400" dirty="0" smtClean="0"/>
              <a:t>refers to the number of secure internet /web servers per thousand web servers each country.</a:t>
            </a:r>
          </a:p>
          <a:p>
            <a:pPr>
              <a:buNone/>
            </a:pPr>
            <a:r>
              <a:rPr lang="en-US" sz="2400" dirty="0" smtClean="0"/>
              <a:t> </a:t>
            </a:r>
          </a:p>
          <a:p>
            <a:r>
              <a:rPr lang="en-US" sz="2400" b="1" i="1" dirty="0" smtClean="0"/>
              <a:t>Secure internet / web server</a:t>
            </a:r>
            <a:r>
              <a:rPr lang="en-US" sz="2400" dirty="0" smtClean="0"/>
              <a:t> is a web server that features a digital certificate signed by a licensed, external certifying authority.  Self-signed certificates will be excluded.  HTTPS protocols implemented on standard port assignments(443) only with be included.  Availability of secured services is considered a proxy variable for the provision of reliable e-commerce services.</a:t>
            </a:r>
            <a:r>
              <a:rPr lang="en-US" dirty="0" smtClean="0"/>
              <a:t/>
            </a:r>
            <a:br>
              <a:rPr lang="en-US" dirty="0" smtClean="0"/>
            </a:b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US" sz="2700" kern="1200" dirty="0" smtClean="0">
                <a:solidFill>
                  <a:schemeClr val="bg1"/>
                </a:solidFill>
              </a:rPr>
              <a:t>Pros/Cons</a:t>
            </a:r>
          </a:p>
        </p:txBody>
      </p:sp>
      <p:sp>
        <p:nvSpPr>
          <p:cNvPr id="3" name="Content Placeholder 2"/>
          <p:cNvSpPr>
            <a:spLocks noGrp="1"/>
          </p:cNvSpPr>
          <p:nvPr>
            <p:ph idx="1"/>
          </p:nvPr>
        </p:nvSpPr>
        <p:spPr/>
        <p:txBody>
          <a:bodyPr/>
          <a:lstStyle/>
          <a:p>
            <a:r>
              <a:rPr lang="en-US" dirty="0" smtClean="0"/>
              <a:t>Pro:</a:t>
            </a:r>
          </a:p>
          <a:p>
            <a:pPr lvl="1"/>
            <a:r>
              <a:rPr lang="en-US" dirty="0" smtClean="0"/>
              <a:t>Easy to measure</a:t>
            </a:r>
          </a:p>
          <a:p>
            <a:pPr lvl="1"/>
            <a:r>
              <a:rPr lang="en-US" dirty="0" smtClean="0"/>
              <a:t>Standardized definition</a:t>
            </a:r>
          </a:p>
          <a:p>
            <a:pPr lvl="1"/>
            <a:r>
              <a:rPr lang="en-US" dirty="0" smtClean="0"/>
              <a:t>Time series available</a:t>
            </a:r>
          </a:p>
          <a:p>
            <a:r>
              <a:rPr lang="en-US" dirty="0" smtClean="0"/>
              <a:t>Cons:</a:t>
            </a:r>
          </a:p>
          <a:p>
            <a:pPr lvl="1"/>
            <a:r>
              <a:rPr lang="en-US" dirty="0" smtClean="0"/>
              <a:t>Measures hosts, not user behavior</a:t>
            </a:r>
          </a:p>
          <a:p>
            <a:pPr lvl="1"/>
            <a:r>
              <a:rPr lang="en-US" dirty="0" smtClean="0"/>
              <a:t>Difficult to count at the national level</a:t>
            </a:r>
            <a:br>
              <a:rPr lang="en-US" dirty="0" smtClean="0"/>
            </a:b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4400" kern="1200" dirty="0" smtClean="0">
                <a:solidFill>
                  <a:schemeClr val="bg1"/>
                </a:solidFill>
                <a:latin typeface="+mj-lt"/>
                <a:ea typeface="+mj-ea"/>
                <a:cs typeface="+mj-cs"/>
              </a:rPr>
              <a:t> </a:t>
            </a:r>
            <a:r>
              <a:rPr lang="en-US" sz="2700" kern="1200" dirty="0" smtClean="0">
                <a:solidFill>
                  <a:schemeClr val="bg1"/>
                </a:solidFill>
                <a:latin typeface="+mj-lt"/>
                <a:ea typeface="+mj-ea"/>
                <a:cs typeface="+mj-cs"/>
              </a:rPr>
              <a:t>Indicator #2</a:t>
            </a:r>
            <a:endParaRPr lang="en-US" sz="2700" kern="1200" dirty="0" smtClean="0">
              <a:solidFill>
                <a:schemeClr val="bg1"/>
              </a:solidFill>
            </a:endParaRPr>
          </a:p>
        </p:txBody>
      </p:sp>
      <p:sp>
        <p:nvSpPr>
          <p:cNvPr id="3" name="Content Placeholder 2"/>
          <p:cNvSpPr>
            <a:spLocks noGrp="1"/>
          </p:cNvSpPr>
          <p:nvPr>
            <p:ph idx="1"/>
          </p:nvPr>
        </p:nvSpPr>
        <p:spPr/>
        <p:txBody>
          <a:bodyPr/>
          <a:lstStyle/>
          <a:p>
            <a:r>
              <a:rPr lang="en-US" sz="2400" b="1" dirty="0" smtClean="0"/>
              <a:t>2- Number of </a:t>
            </a:r>
            <a:r>
              <a:rPr lang="en-US" sz="2400" b="1" dirty="0" err="1" smtClean="0"/>
              <a:t>Botnet</a:t>
            </a:r>
            <a:r>
              <a:rPr lang="en-US" sz="2400" b="1" dirty="0" smtClean="0"/>
              <a:t> infections per million PC users: </a:t>
            </a:r>
            <a:r>
              <a:rPr lang="en-US" sz="2400" dirty="0" smtClean="0"/>
              <a:t>refers to a specific type of malicious software identified as a reasonable proxy variable for tracking the health of secure computing in an online community expressed as a level of infection per million PC users.</a:t>
            </a:r>
          </a:p>
          <a:p>
            <a:pPr>
              <a:buNone/>
            </a:pPr>
            <a:r>
              <a:rPr lang="en-US" sz="2400" b="1" dirty="0" smtClean="0"/>
              <a:t> </a:t>
            </a:r>
            <a:endParaRPr lang="en-US" sz="2400" dirty="0" smtClean="0"/>
          </a:p>
          <a:p>
            <a:r>
              <a:rPr lang="en-US" sz="2400" b="1" i="1" dirty="0" err="1" smtClean="0"/>
              <a:t>Botnet</a:t>
            </a:r>
            <a:r>
              <a:rPr lang="en-US" sz="2400" b="1" i="1" dirty="0" smtClean="0"/>
              <a:t> infections</a:t>
            </a:r>
            <a:r>
              <a:rPr lang="en-US" sz="2400" b="1" dirty="0" smtClean="0"/>
              <a:t> </a:t>
            </a:r>
            <a:r>
              <a:rPr lang="en-US" sz="2400" dirty="0" smtClean="0"/>
              <a:t>refers to the number of personal computers infected with one or more pieces of malicious software which communicate among themselves in a peer to peer fashion, respond to remote command and control input, and undertake malicious action.  </a:t>
            </a:r>
          </a:p>
          <a:p>
            <a:pPr>
              <a:buNone/>
            </a:pPr>
            <a:r>
              <a:rPr lang="en-US" dirty="0" smtClean="0"/>
              <a:t/>
            </a:r>
            <a:br>
              <a:rPr lang="en-US" dirty="0" smtClean="0"/>
            </a:b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US" sz="2700" kern="1200" dirty="0" smtClean="0">
                <a:solidFill>
                  <a:schemeClr val="bg1"/>
                </a:solidFill>
              </a:rPr>
              <a:t>Pros/Cons</a:t>
            </a:r>
          </a:p>
        </p:txBody>
      </p:sp>
      <p:sp>
        <p:nvSpPr>
          <p:cNvPr id="3" name="Content Placeholder 2"/>
          <p:cNvSpPr>
            <a:spLocks noGrp="1"/>
          </p:cNvSpPr>
          <p:nvPr>
            <p:ph idx="1"/>
          </p:nvPr>
        </p:nvSpPr>
        <p:spPr/>
        <p:txBody>
          <a:bodyPr/>
          <a:lstStyle/>
          <a:p>
            <a:r>
              <a:rPr lang="en-US" dirty="0" smtClean="0"/>
              <a:t>Pro:</a:t>
            </a:r>
          </a:p>
          <a:p>
            <a:pPr lvl="1"/>
            <a:r>
              <a:rPr lang="en-US" dirty="0" smtClean="0"/>
              <a:t>Very relevant to the security ecosystem</a:t>
            </a:r>
          </a:p>
          <a:p>
            <a:pPr lvl="1"/>
            <a:r>
              <a:rPr lang="en-US" dirty="0" smtClean="0"/>
              <a:t>Timely</a:t>
            </a:r>
          </a:p>
          <a:p>
            <a:pPr lvl="1"/>
            <a:r>
              <a:rPr lang="en-US" dirty="0" smtClean="0"/>
              <a:t>One of the most common malware issues</a:t>
            </a:r>
          </a:p>
          <a:p>
            <a:r>
              <a:rPr lang="en-US" dirty="0" smtClean="0"/>
              <a:t>Cons:</a:t>
            </a:r>
          </a:p>
          <a:p>
            <a:pPr lvl="1"/>
            <a:r>
              <a:rPr lang="en-US" dirty="0" smtClean="0"/>
              <a:t>Difficult to track</a:t>
            </a:r>
          </a:p>
          <a:p>
            <a:pPr lvl="1"/>
            <a:r>
              <a:rPr lang="en-US" dirty="0" smtClean="0"/>
              <a:t>Data not normally collected by national authorities</a:t>
            </a:r>
            <a:br>
              <a:rPr lang="en-US" dirty="0" smtClean="0"/>
            </a:b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4400" kern="1200" dirty="0" smtClean="0">
                <a:solidFill>
                  <a:schemeClr val="bg1"/>
                </a:solidFill>
                <a:latin typeface="+mj-lt"/>
                <a:ea typeface="+mj-ea"/>
                <a:cs typeface="+mj-cs"/>
              </a:rPr>
              <a:t> </a:t>
            </a:r>
            <a:r>
              <a:rPr lang="en-US" sz="2700" kern="1200" dirty="0" smtClean="0">
                <a:solidFill>
                  <a:schemeClr val="bg1"/>
                </a:solidFill>
                <a:latin typeface="+mj-lt"/>
                <a:ea typeface="+mj-ea"/>
                <a:cs typeface="+mj-cs"/>
              </a:rPr>
              <a:t>Indicator #3</a:t>
            </a:r>
            <a:endParaRPr lang="en-US" sz="2700" kern="1200" dirty="0" smtClean="0">
              <a:solidFill>
                <a:schemeClr val="bg1"/>
              </a:solidFill>
            </a:endParaRPr>
          </a:p>
        </p:txBody>
      </p:sp>
      <p:sp>
        <p:nvSpPr>
          <p:cNvPr id="3" name="Content Placeholder 2"/>
          <p:cNvSpPr>
            <a:spLocks noGrp="1"/>
          </p:cNvSpPr>
          <p:nvPr>
            <p:ph idx="1"/>
          </p:nvPr>
        </p:nvSpPr>
        <p:spPr/>
        <p:txBody>
          <a:bodyPr/>
          <a:lstStyle/>
          <a:p>
            <a:r>
              <a:rPr lang="en-US" sz="2400" b="1" dirty="0" smtClean="0"/>
              <a:t>3-</a:t>
            </a:r>
            <a:r>
              <a:rPr lang="en-US" sz="2400" dirty="0" smtClean="0"/>
              <a:t> </a:t>
            </a:r>
            <a:r>
              <a:rPr lang="en-US" sz="2400" b="1" dirty="0" smtClean="0"/>
              <a:t>Existence of a national ICT security policy:  </a:t>
            </a:r>
            <a:r>
              <a:rPr lang="en-US" sz="2400" dirty="0" smtClean="0"/>
              <a:t>refers to whether the country has established a national ICT security policy or not.</a:t>
            </a:r>
          </a:p>
          <a:p>
            <a:pPr>
              <a:buNone/>
            </a:pPr>
            <a:r>
              <a:rPr lang="en-US" sz="2400" dirty="0" smtClean="0"/>
              <a:t> </a:t>
            </a:r>
          </a:p>
          <a:p>
            <a:r>
              <a:rPr lang="en-US" sz="2400" b="1" i="1" dirty="0" smtClean="0"/>
              <a:t>National ICT security policy</a:t>
            </a:r>
            <a:r>
              <a:rPr lang="en-US" sz="2400" b="1" dirty="0" smtClean="0"/>
              <a:t>  </a:t>
            </a:r>
            <a:r>
              <a:rPr lang="en-US" sz="2400" dirty="0" smtClean="0"/>
              <a:t>should address the risks to the critical national information which comprises the networked information systems of many critical sectors like National Defense and Security, Banking and Finance, Information and Communications, Energy, Transportation, Water, Health Services, Government, Emergency services, Food and Agriculture. This policy should also present solutions and suggest security measures and procedures to be applied. </a:t>
            </a:r>
            <a:r>
              <a:rPr lang="en-US" dirty="0" smtClean="0"/>
              <a:t/>
            </a:r>
            <a:br>
              <a:rPr lang="en-US" dirty="0" smtClean="0"/>
            </a:b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US" sz="2700" kern="1200" dirty="0" smtClean="0">
                <a:solidFill>
                  <a:schemeClr val="bg1"/>
                </a:solidFill>
              </a:rPr>
              <a:t>Pros/Cons</a:t>
            </a:r>
          </a:p>
        </p:txBody>
      </p:sp>
      <p:sp>
        <p:nvSpPr>
          <p:cNvPr id="3" name="Content Placeholder 2"/>
          <p:cNvSpPr>
            <a:spLocks noGrp="1"/>
          </p:cNvSpPr>
          <p:nvPr>
            <p:ph idx="1"/>
          </p:nvPr>
        </p:nvSpPr>
        <p:spPr/>
        <p:txBody>
          <a:bodyPr/>
          <a:lstStyle/>
          <a:p>
            <a:r>
              <a:rPr lang="en-US" dirty="0" smtClean="0"/>
              <a:t>Pro:</a:t>
            </a:r>
          </a:p>
          <a:p>
            <a:pPr lvl="1"/>
            <a:r>
              <a:rPr lang="en-US" dirty="0" smtClean="0"/>
              <a:t>Boolean indicator</a:t>
            </a:r>
          </a:p>
          <a:p>
            <a:pPr lvl="1"/>
            <a:r>
              <a:rPr lang="en-US" dirty="0" smtClean="0"/>
              <a:t>Easy collection</a:t>
            </a:r>
          </a:p>
          <a:p>
            <a:pPr lvl="1"/>
            <a:r>
              <a:rPr lang="en-US" dirty="0" smtClean="0"/>
              <a:t>Correlates to positive outcomes</a:t>
            </a:r>
          </a:p>
          <a:p>
            <a:r>
              <a:rPr lang="en-US" dirty="0" smtClean="0"/>
              <a:t>Cons:</a:t>
            </a:r>
          </a:p>
          <a:p>
            <a:pPr lvl="1"/>
            <a:r>
              <a:rPr lang="en-US" dirty="0" smtClean="0"/>
              <a:t>Maturity of policy highly relevant</a:t>
            </a:r>
          </a:p>
          <a:p>
            <a:pPr lvl="1"/>
            <a:r>
              <a:rPr lang="en-US" dirty="0" smtClean="0"/>
              <a:t>Implementation of policy must be considered</a:t>
            </a:r>
            <a:br>
              <a:rPr lang="en-US" dirty="0" smtClean="0"/>
            </a:b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4400" kern="1200" dirty="0" smtClean="0">
                <a:solidFill>
                  <a:schemeClr val="bg1"/>
                </a:solidFill>
                <a:latin typeface="+mj-lt"/>
                <a:ea typeface="+mj-ea"/>
                <a:cs typeface="+mj-cs"/>
              </a:rPr>
              <a:t> </a:t>
            </a:r>
            <a:r>
              <a:rPr lang="en-US" sz="2700" kern="1200" dirty="0" smtClean="0">
                <a:solidFill>
                  <a:schemeClr val="bg1"/>
                </a:solidFill>
                <a:latin typeface="+mj-lt"/>
                <a:ea typeface="+mj-ea"/>
                <a:cs typeface="+mj-cs"/>
              </a:rPr>
              <a:t>Indicator #4</a:t>
            </a:r>
            <a:endParaRPr lang="en-US" sz="2700" kern="1200" dirty="0" smtClean="0">
              <a:solidFill>
                <a:schemeClr val="bg1"/>
              </a:solidFill>
            </a:endParaRPr>
          </a:p>
        </p:txBody>
      </p:sp>
      <p:sp>
        <p:nvSpPr>
          <p:cNvPr id="3" name="Content Placeholder 2"/>
          <p:cNvSpPr>
            <a:spLocks noGrp="1"/>
          </p:cNvSpPr>
          <p:nvPr>
            <p:ph idx="1"/>
          </p:nvPr>
        </p:nvSpPr>
        <p:spPr/>
        <p:txBody>
          <a:bodyPr/>
          <a:lstStyle/>
          <a:p>
            <a:r>
              <a:rPr lang="en-US" sz="2400" b="1" dirty="0" smtClean="0"/>
              <a:t>4- Existence of cyber laws related to cybercrime and digital signature: </a:t>
            </a:r>
            <a:r>
              <a:rPr lang="en-US" sz="2400" dirty="0" smtClean="0"/>
              <a:t>refers to whether the country has enacted cybercrime and digital signature laws or not.</a:t>
            </a:r>
          </a:p>
          <a:p>
            <a:pPr>
              <a:buNone/>
            </a:pPr>
            <a:r>
              <a:rPr lang="en-US" sz="2400" dirty="0" smtClean="0"/>
              <a:t> </a:t>
            </a:r>
          </a:p>
          <a:p>
            <a:r>
              <a:rPr lang="en-US" sz="2400" b="1" i="1" dirty="0" smtClean="0"/>
              <a:t>Cyber laws related to cybercrime and digital signature </a:t>
            </a:r>
            <a:r>
              <a:rPr lang="en-US" sz="2400" dirty="0" smtClean="0"/>
              <a:t>are all national laws regulating the various legal aspects related to cybercrimes and related legal issues including security of e-transactions, e-commerce and e-signature. </a:t>
            </a:r>
            <a:r>
              <a:rPr lang="en-US" dirty="0" smtClean="0"/>
              <a:t/>
            </a:r>
            <a:br>
              <a:rPr lang="en-US" dirty="0" smtClean="0"/>
            </a:b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US" sz="2700" kern="1200" dirty="0" smtClean="0">
                <a:solidFill>
                  <a:schemeClr val="bg1"/>
                </a:solidFill>
              </a:rPr>
              <a:t>Pros/Cons</a:t>
            </a:r>
          </a:p>
        </p:txBody>
      </p:sp>
      <p:sp>
        <p:nvSpPr>
          <p:cNvPr id="3" name="Content Placeholder 2"/>
          <p:cNvSpPr>
            <a:spLocks noGrp="1"/>
          </p:cNvSpPr>
          <p:nvPr>
            <p:ph idx="1"/>
          </p:nvPr>
        </p:nvSpPr>
        <p:spPr/>
        <p:txBody>
          <a:bodyPr/>
          <a:lstStyle/>
          <a:p>
            <a:r>
              <a:rPr lang="en-US" sz="2800" dirty="0" smtClean="0"/>
              <a:t>Pro:</a:t>
            </a:r>
          </a:p>
          <a:p>
            <a:pPr lvl="1"/>
            <a:r>
              <a:rPr lang="en-US" sz="2400" dirty="0" err="1" smtClean="0"/>
              <a:t>Cyberlegislation</a:t>
            </a:r>
            <a:r>
              <a:rPr lang="en-US" sz="2400" dirty="0" smtClean="0"/>
              <a:t> very important enabler for IS growth</a:t>
            </a:r>
          </a:p>
          <a:p>
            <a:pPr lvl="1"/>
            <a:r>
              <a:rPr lang="en-US" sz="2400" dirty="0" smtClean="0"/>
              <a:t>Enacted at National level</a:t>
            </a:r>
          </a:p>
          <a:p>
            <a:r>
              <a:rPr lang="en-US" sz="2800" dirty="0" smtClean="0"/>
              <a:t>Cons:</a:t>
            </a:r>
          </a:p>
          <a:p>
            <a:pPr lvl="1"/>
            <a:r>
              <a:rPr lang="en-US" sz="2400" dirty="0" smtClean="0"/>
              <a:t>Baseline efficiency of institutions highly relevant</a:t>
            </a:r>
          </a:p>
          <a:p>
            <a:pPr lvl="1"/>
            <a:r>
              <a:rPr lang="en-US" sz="2400" dirty="0" smtClean="0"/>
              <a:t>Regional and global harmonization very important</a:t>
            </a:r>
          </a:p>
          <a:p>
            <a:pPr lvl="1"/>
            <a:r>
              <a:rPr lang="en-US" sz="2400" dirty="0" smtClean="0"/>
              <a:t>Quality of </a:t>
            </a:r>
            <a:r>
              <a:rPr lang="en-US" sz="2400" dirty="0" err="1" smtClean="0"/>
              <a:t>cyberlaws</a:t>
            </a:r>
            <a:r>
              <a:rPr lang="en-US" sz="2400" dirty="0" smtClean="0"/>
              <a:t> must be considered</a:t>
            </a:r>
            <a:r>
              <a:rPr lang="en-US" dirty="0" smtClean="0"/>
              <a:t/>
            </a:r>
            <a:br>
              <a:rPr lang="en-US" dirty="0" smtClean="0"/>
            </a:b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4400" kern="1200" dirty="0" smtClean="0">
                <a:solidFill>
                  <a:schemeClr val="bg1"/>
                </a:solidFill>
                <a:latin typeface="+mj-lt"/>
                <a:ea typeface="+mj-ea"/>
                <a:cs typeface="+mj-cs"/>
              </a:rPr>
              <a:t> </a:t>
            </a:r>
            <a:r>
              <a:rPr lang="en-US" sz="2700" kern="1200" dirty="0" smtClean="0">
                <a:solidFill>
                  <a:schemeClr val="bg1"/>
                </a:solidFill>
                <a:latin typeface="+mj-lt"/>
                <a:ea typeface="+mj-ea"/>
                <a:cs typeface="+mj-cs"/>
              </a:rPr>
              <a:t>Indicator #5</a:t>
            </a:r>
            <a:endParaRPr lang="en-US" sz="2700" kern="1200" dirty="0" smtClean="0">
              <a:solidFill>
                <a:schemeClr val="bg1"/>
              </a:solidFill>
            </a:endParaRPr>
          </a:p>
        </p:txBody>
      </p:sp>
      <p:sp>
        <p:nvSpPr>
          <p:cNvPr id="3" name="Content Placeholder 2"/>
          <p:cNvSpPr>
            <a:spLocks noGrp="1"/>
          </p:cNvSpPr>
          <p:nvPr>
            <p:ph idx="1"/>
          </p:nvPr>
        </p:nvSpPr>
        <p:spPr/>
        <p:txBody>
          <a:bodyPr/>
          <a:lstStyle/>
          <a:p>
            <a:r>
              <a:rPr lang="en-US" sz="2400" b="1" dirty="0" smtClean="0"/>
              <a:t>5- Existence of Computer Emergency Response Team (CERT): </a:t>
            </a:r>
            <a:r>
              <a:rPr lang="en-US" sz="2400" dirty="0" smtClean="0"/>
              <a:t>refers to whether the country has established a CERT or not.</a:t>
            </a:r>
          </a:p>
          <a:p>
            <a:pPr>
              <a:buNone/>
            </a:pPr>
            <a:r>
              <a:rPr lang="en-US" sz="2400" dirty="0" smtClean="0"/>
              <a:t> </a:t>
            </a:r>
          </a:p>
          <a:p>
            <a:r>
              <a:rPr lang="en-US" sz="2400" b="1" i="1" dirty="0" smtClean="0"/>
              <a:t>Computer Emergency Response Team (CERT) </a:t>
            </a:r>
            <a:r>
              <a:rPr lang="en-US" sz="2400" b="1" dirty="0" smtClean="0"/>
              <a:t> is </a:t>
            </a:r>
            <a:r>
              <a:rPr lang="en-US" sz="2400" dirty="0" smtClean="0"/>
              <a:t>a group of people in an organization who coordinate  responses to breaches of security or other computer emergencies such as breakdowns and disasters. Other similar terms are CSIRT (Computer Security Incident Response Team), CIRT (Computer Incident Response Team) and IRT (Incident Response Team). </a:t>
            </a:r>
            <a:r>
              <a:rPr lang="en-US" dirty="0" smtClean="0"/>
              <a:t/>
            </a:r>
            <a:br>
              <a:rPr lang="en-US" dirty="0" smtClean="0"/>
            </a:b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655638"/>
          </a:xfrm>
        </p:spPr>
        <p:txBody>
          <a:bodyPr/>
          <a:lstStyle/>
          <a:p>
            <a:r>
              <a:rPr lang="en-US" dirty="0" smtClean="0">
                <a:solidFill>
                  <a:schemeClr val="bg1">
                    <a:lumMod val="95000"/>
                  </a:schemeClr>
                </a:solidFill>
              </a:rPr>
              <a:t>Regional Profile</a:t>
            </a:r>
            <a:endParaRPr lang="en-US" dirty="0">
              <a:solidFill>
                <a:schemeClr val="bg1">
                  <a:lumMod val="95000"/>
                </a:schemeClr>
              </a:solidFill>
            </a:endParaRPr>
          </a:p>
        </p:txBody>
      </p:sp>
      <p:pic>
        <p:nvPicPr>
          <p:cNvPr id="9" name="Content Placeholder 8" descr="RP_cover.jpg"/>
          <p:cNvPicPr>
            <a:picLocks noGrp="1" noChangeAspect="1"/>
          </p:cNvPicPr>
          <p:nvPr>
            <p:ph idx="1"/>
          </p:nvPr>
        </p:nvPicPr>
        <p:blipFill>
          <a:blip r:embed="rId3" cstate="print"/>
          <a:stretch>
            <a:fillRect/>
          </a:stretch>
        </p:blipFill>
        <p:spPr>
          <a:xfrm>
            <a:off x="2590800" y="990600"/>
            <a:ext cx="4059987" cy="5135563"/>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US" sz="2700" kern="1200" dirty="0" smtClean="0">
                <a:solidFill>
                  <a:schemeClr val="bg1"/>
                </a:solidFill>
              </a:rPr>
              <a:t>Pros/Cons</a:t>
            </a:r>
          </a:p>
        </p:txBody>
      </p:sp>
      <p:sp>
        <p:nvSpPr>
          <p:cNvPr id="3" name="Content Placeholder 2"/>
          <p:cNvSpPr>
            <a:spLocks noGrp="1"/>
          </p:cNvSpPr>
          <p:nvPr>
            <p:ph idx="1"/>
          </p:nvPr>
        </p:nvSpPr>
        <p:spPr/>
        <p:txBody>
          <a:bodyPr/>
          <a:lstStyle/>
          <a:p>
            <a:r>
              <a:rPr lang="en-US" sz="2800" dirty="0" smtClean="0"/>
              <a:t>Pro:</a:t>
            </a:r>
          </a:p>
          <a:p>
            <a:pPr lvl="1"/>
            <a:r>
              <a:rPr lang="en-US" sz="2400" dirty="0" smtClean="0"/>
              <a:t>Easy to measure</a:t>
            </a:r>
          </a:p>
          <a:p>
            <a:pPr lvl="1"/>
            <a:r>
              <a:rPr lang="en-US" sz="2400" dirty="0" smtClean="0"/>
              <a:t>Typically not expensive, tend to be good value for money</a:t>
            </a:r>
          </a:p>
          <a:p>
            <a:pPr lvl="1"/>
            <a:r>
              <a:rPr lang="en-US" sz="2400" dirty="0" smtClean="0"/>
              <a:t>Largely a legislative/policy issue</a:t>
            </a:r>
          </a:p>
          <a:p>
            <a:r>
              <a:rPr lang="en-US" sz="2800" dirty="0" smtClean="0"/>
              <a:t>Cons:</a:t>
            </a:r>
          </a:p>
          <a:p>
            <a:pPr lvl="1"/>
            <a:r>
              <a:rPr lang="en-US" sz="2400" dirty="0" smtClean="0"/>
              <a:t>Most threats are transnational</a:t>
            </a:r>
          </a:p>
          <a:p>
            <a:pPr lvl="1"/>
            <a:r>
              <a:rPr lang="en-US" sz="2400" dirty="0" smtClean="0"/>
              <a:t>Capacity of CERT to function is more relevant</a:t>
            </a:r>
          </a:p>
          <a:p>
            <a:pPr lvl="1"/>
            <a:r>
              <a:rPr lang="en-US" sz="2400" dirty="0" smtClean="0"/>
              <a:t>This is an input indicator, not a result indicator</a:t>
            </a:r>
            <a:r>
              <a:rPr lang="en-US" dirty="0" smtClean="0"/>
              <a:t/>
            </a:r>
            <a:br>
              <a:rPr lang="en-US" dirty="0" smtClean="0"/>
            </a:b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Additional Options</a:t>
            </a:r>
            <a:endParaRPr lang="en-US" dirty="0">
              <a:solidFill>
                <a:schemeClr val="bg1"/>
              </a:solidFill>
            </a:endParaRPr>
          </a:p>
        </p:txBody>
      </p:sp>
      <p:sp>
        <p:nvSpPr>
          <p:cNvPr id="3" name="Date Placeholder 2"/>
          <p:cNvSpPr>
            <a:spLocks noGrp="1"/>
          </p:cNvSpPr>
          <p:nvPr>
            <p:ph type="dt" sz="half" idx="10"/>
          </p:nvPr>
        </p:nvSpPr>
        <p:spPr/>
        <p:txBody>
          <a:bodyPr/>
          <a:lstStyle/>
          <a:p>
            <a:r>
              <a:rPr lang="en-US" smtClean="0"/>
              <a:t>4 February 2010</a:t>
            </a:r>
            <a:endParaRPr lang="en-US"/>
          </a:p>
        </p:txBody>
      </p:sp>
      <p:sp>
        <p:nvSpPr>
          <p:cNvPr id="4" name="Footer Placeholder 3"/>
          <p:cNvSpPr>
            <a:spLocks noGrp="1"/>
          </p:cNvSpPr>
          <p:nvPr>
            <p:ph type="ftr" sz="quarter" idx="11"/>
          </p:nvPr>
        </p:nvSpPr>
        <p:spPr/>
        <p:txBody>
          <a:bodyPr/>
          <a:lstStyle/>
          <a:p>
            <a:r>
              <a:rPr lang="en-US" smtClean="0"/>
              <a:t>ICTD</a:t>
            </a:r>
            <a:endParaRPr lang="en-US"/>
          </a:p>
        </p:txBody>
      </p:sp>
      <p:sp>
        <p:nvSpPr>
          <p:cNvPr id="5" name="Slide Number Placeholder 4"/>
          <p:cNvSpPr>
            <a:spLocks noGrp="1"/>
          </p:cNvSpPr>
          <p:nvPr>
            <p:ph type="sldNum" sz="quarter" idx="12"/>
          </p:nvPr>
        </p:nvSpPr>
        <p:spPr/>
        <p:txBody>
          <a:bodyPr/>
          <a:lstStyle/>
          <a:p>
            <a:fld id="{866AFA6C-BE97-414F-98B7-39A61FC09AC2}" type="slidenum">
              <a:rPr lang="en-US" smtClean="0"/>
              <a:pPr/>
              <a:t>21</a:t>
            </a:fld>
            <a:endParaRPr lang="en-US"/>
          </a:p>
        </p:txBody>
      </p:sp>
      <p:sp>
        <p:nvSpPr>
          <p:cNvPr id="6" name="TextBox 5"/>
          <p:cNvSpPr txBox="1"/>
          <p:nvPr/>
        </p:nvSpPr>
        <p:spPr>
          <a:xfrm>
            <a:off x="533400" y="1752600"/>
            <a:ext cx="7772400" cy="2954655"/>
          </a:xfrm>
          <a:prstGeom prst="rect">
            <a:avLst/>
          </a:prstGeom>
          <a:noFill/>
        </p:spPr>
        <p:txBody>
          <a:bodyPr wrap="square" rtlCol="0">
            <a:spAutoFit/>
          </a:bodyPr>
          <a:lstStyle/>
          <a:p>
            <a:pPr lvl="0">
              <a:buFont typeface="Arial" pitchFamily="34" charset="0"/>
              <a:buChar char="•"/>
            </a:pPr>
            <a:r>
              <a:rPr lang="en-US" sz="2400" dirty="0" smtClean="0"/>
              <a:t>Proportion of protected devices.</a:t>
            </a:r>
          </a:p>
          <a:p>
            <a:pPr lvl="0">
              <a:buFont typeface="Arial" pitchFamily="34" charset="0"/>
              <a:buChar char="•"/>
            </a:pPr>
            <a:r>
              <a:rPr lang="en-US" sz="2400" dirty="0" smtClean="0"/>
              <a:t>Proportion of connected devices by type of protection:</a:t>
            </a:r>
          </a:p>
          <a:p>
            <a:pPr lvl="1">
              <a:buFont typeface="Arial" pitchFamily="34" charset="0"/>
              <a:buChar char="•"/>
            </a:pPr>
            <a:r>
              <a:rPr lang="en-US" sz="2400" dirty="0" smtClean="0"/>
              <a:t>Anti-virus, (b) Firewall, (c) Anti-spam, (d) others.</a:t>
            </a:r>
          </a:p>
          <a:p>
            <a:pPr lvl="0">
              <a:buFont typeface="Arial" pitchFamily="34" charset="0"/>
              <a:buChar char="•"/>
            </a:pPr>
            <a:r>
              <a:rPr lang="en-US" sz="2400" dirty="0" smtClean="0"/>
              <a:t>Proportion of Internet devices which experienced a serious attack in the last 12 months. </a:t>
            </a:r>
          </a:p>
          <a:p>
            <a:pPr lvl="0">
              <a:buFont typeface="Arial" pitchFamily="34" charset="0"/>
              <a:buChar char="•"/>
            </a:pPr>
            <a:r>
              <a:rPr lang="en-US" sz="2400" dirty="0" smtClean="0"/>
              <a:t>Proportion of Internet users who used on-line payment in the last 12 months.</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55638"/>
          </a:xfrm>
        </p:spPr>
        <p:txBody>
          <a:bodyPr/>
          <a:lstStyle/>
          <a:p>
            <a:r>
              <a:rPr lang="en-US" dirty="0" smtClean="0">
                <a:solidFill>
                  <a:schemeClr val="bg1"/>
                </a:solidFill>
              </a:rPr>
              <a:t>Social Media and Trust</a:t>
            </a:r>
            <a:endParaRPr lang="en-US" dirty="0">
              <a:solidFill>
                <a:schemeClr val="bg1"/>
              </a:solidFill>
            </a:endParaRPr>
          </a:p>
        </p:txBody>
      </p:sp>
      <p:sp>
        <p:nvSpPr>
          <p:cNvPr id="3" name="Content Placeholder 2"/>
          <p:cNvSpPr>
            <a:spLocks noGrp="1"/>
          </p:cNvSpPr>
          <p:nvPr>
            <p:ph idx="1"/>
          </p:nvPr>
        </p:nvSpPr>
        <p:spPr>
          <a:xfrm>
            <a:off x="457200" y="2209800"/>
            <a:ext cx="8229600" cy="3230563"/>
          </a:xfrm>
        </p:spPr>
        <p:txBody>
          <a:bodyPr/>
          <a:lstStyle/>
          <a:p>
            <a:pPr algn="ctr">
              <a:buNone/>
            </a:pPr>
            <a:r>
              <a:rPr lang="en-US" sz="5400" dirty="0" smtClean="0"/>
              <a:t>How does social media use effect trust?</a:t>
            </a:r>
            <a:endParaRPr lang="en-US" sz="5400"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solidFill>
                  <a:schemeClr val="bg1"/>
                </a:solidFill>
              </a:rPr>
              <a:t>Social Isolation and New Technology</a:t>
            </a:r>
            <a:endParaRPr lang="en-US" sz="2800" dirty="0">
              <a:solidFill>
                <a:schemeClr val="bg1"/>
              </a:solidFill>
            </a:endParaRPr>
          </a:p>
        </p:txBody>
      </p:sp>
      <p:sp>
        <p:nvSpPr>
          <p:cNvPr id="3" name="Content Placeholder 2"/>
          <p:cNvSpPr>
            <a:spLocks noGrp="1"/>
          </p:cNvSpPr>
          <p:nvPr>
            <p:ph idx="1"/>
          </p:nvPr>
        </p:nvSpPr>
        <p:spPr/>
        <p:txBody>
          <a:bodyPr/>
          <a:lstStyle/>
          <a:p>
            <a:r>
              <a:rPr lang="en-US" sz="2800" dirty="0" smtClean="0"/>
              <a:t>The odds of having a cross‐race or ethnicity confidant are 94% higher for those who maintain a blog.</a:t>
            </a:r>
          </a:p>
          <a:p>
            <a:r>
              <a:rPr lang="en-US" sz="2800" dirty="0" smtClean="0"/>
              <a:t>compared to those who do not use the internet, those who use the internet have more diverse social networks.</a:t>
            </a:r>
          </a:p>
          <a:p>
            <a:r>
              <a:rPr lang="en-US" sz="2800" dirty="0" smtClean="0"/>
              <a:t>Higher levels of diversity associated with internet use are independent of participation in neighborhood social networks, voluntary associations, and public and semipublic spaces.</a:t>
            </a:r>
          </a:p>
          <a:p>
            <a:pPr>
              <a:buNone/>
            </a:pPr>
            <a:r>
              <a:rPr lang="en-US" sz="2000" dirty="0" smtClean="0"/>
              <a:t>Pew, 2009</a:t>
            </a:r>
            <a:endParaRPr lang="en-US" sz="2000"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solidFill>
                  <a:schemeClr val="bg1"/>
                </a:solidFill>
              </a:rPr>
              <a:t>Social Isolation and New Technology</a:t>
            </a:r>
            <a:endParaRPr lang="en-US" sz="2800" dirty="0">
              <a:solidFill>
                <a:schemeClr val="bg1"/>
              </a:solidFill>
            </a:endParaRPr>
          </a:p>
        </p:txBody>
      </p:sp>
      <p:sp>
        <p:nvSpPr>
          <p:cNvPr id="3" name="Content Placeholder 2"/>
          <p:cNvSpPr>
            <a:spLocks noGrp="1"/>
          </p:cNvSpPr>
          <p:nvPr>
            <p:ph idx="1"/>
          </p:nvPr>
        </p:nvSpPr>
        <p:spPr/>
        <p:txBody>
          <a:bodyPr/>
          <a:lstStyle/>
          <a:p>
            <a:endParaRPr lang="en-US" sz="2800" dirty="0" smtClean="0"/>
          </a:p>
          <a:p>
            <a:r>
              <a:rPr lang="en-US" sz="2800" dirty="0" smtClean="0"/>
              <a:t> Social networking sites and our lives </a:t>
            </a:r>
          </a:p>
          <a:p>
            <a:pPr lvl="1"/>
            <a:r>
              <a:rPr lang="en-US" sz="2400" dirty="0" smtClean="0"/>
              <a:t>How people’s trust, personal relationships, and civic and political involvement are connected to their use of social networking sites and other technologies, 2011</a:t>
            </a:r>
            <a:endParaRPr lang="en-US" sz="2400"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solidFill>
                  <a:schemeClr val="bg1"/>
                </a:solidFill>
              </a:rPr>
              <a:t>Social Isolation and New Technology</a:t>
            </a:r>
            <a:endParaRPr lang="en-US" sz="2800" dirty="0">
              <a:solidFill>
                <a:schemeClr val="bg1"/>
              </a:solidFill>
            </a:endParaRPr>
          </a:p>
        </p:txBody>
      </p:sp>
      <p:sp>
        <p:nvSpPr>
          <p:cNvPr id="3" name="Content Placeholder 2"/>
          <p:cNvSpPr>
            <a:spLocks noGrp="1"/>
          </p:cNvSpPr>
          <p:nvPr>
            <p:ph idx="1"/>
          </p:nvPr>
        </p:nvSpPr>
        <p:spPr/>
        <p:txBody>
          <a:bodyPr/>
          <a:lstStyle/>
          <a:p>
            <a:r>
              <a:rPr lang="en-US" sz="2800" dirty="0" smtClean="0"/>
              <a:t>“…when we control for demographic factors and types of technology use, we find that there is a significant relationship between the use of SNS and trust, but only for those who use </a:t>
            </a:r>
            <a:r>
              <a:rPr lang="en-US" sz="2800" dirty="0" err="1" smtClean="0"/>
              <a:t>Facebook</a:t>
            </a:r>
            <a:r>
              <a:rPr lang="en-US" sz="2800" dirty="0" smtClean="0"/>
              <a:t> – not other SNS platforms. A </a:t>
            </a:r>
            <a:r>
              <a:rPr lang="en-US" sz="2800" dirty="0" err="1" smtClean="0"/>
              <a:t>Facebook</a:t>
            </a:r>
            <a:r>
              <a:rPr lang="en-US" sz="2800" dirty="0" smtClean="0"/>
              <a:t> user who uses the service multiple times per day is 43% more likely than other internet users, or three times (3.07x) more likely than a non-internet user, to feel that “most people can be trusted.” </a:t>
            </a:r>
          </a:p>
          <a:p>
            <a:r>
              <a:rPr lang="en-US" sz="2800" dirty="0" smtClean="0"/>
              <a:t>Pew, 2011</a:t>
            </a:r>
            <a:endParaRPr lang="en-US" sz="2400"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solidFill>
                  <a:schemeClr val="bg1"/>
                </a:solidFill>
              </a:rPr>
              <a:t>Social Isolation and New Technology</a:t>
            </a:r>
            <a:endParaRPr lang="en-US" sz="2800" dirty="0">
              <a:solidFill>
                <a:schemeClr val="bg1"/>
              </a:solidFill>
            </a:endParaRPr>
          </a:p>
        </p:txBody>
      </p:sp>
      <p:sp>
        <p:nvSpPr>
          <p:cNvPr id="3" name="Content Placeholder 2"/>
          <p:cNvSpPr>
            <a:spLocks noGrp="1"/>
          </p:cNvSpPr>
          <p:nvPr>
            <p:ph idx="1"/>
          </p:nvPr>
        </p:nvSpPr>
        <p:spPr/>
        <p:txBody>
          <a:bodyPr/>
          <a:lstStyle/>
          <a:p>
            <a:r>
              <a:rPr lang="en-US" sz="2800" kern="1200" dirty="0" smtClean="0"/>
              <a:t>“…when we control for demographic characteristics we found that internet users and </a:t>
            </a:r>
            <a:r>
              <a:rPr lang="en-US" sz="2800" kern="1200" dirty="0" err="1" smtClean="0"/>
              <a:t>Facebook</a:t>
            </a:r>
            <a:r>
              <a:rPr lang="en-US" sz="2800" kern="1200" dirty="0" smtClean="0"/>
              <a:t> users in particular, were more likely to be politically involved than similar Americans </a:t>
            </a:r>
            <a:r>
              <a:rPr lang="en-US" sz="2800" dirty="0" smtClean="0"/>
              <a:t>.” </a:t>
            </a:r>
          </a:p>
          <a:p>
            <a:r>
              <a:rPr lang="en-US" sz="2800" dirty="0" smtClean="0"/>
              <a:t>Pew, 2011</a:t>
            </a:r>
            <a:endParaRPr lang="en-US" sz="2400"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38400"/>
            <a:ext cx="8305800" cy="3687763"/>
          </a:xfrm>
        </p:spPr>
        <p:txBody>
          <a:bodyPr/>
          <a:lstStyle/>
          <a:p>
            <a:pPr algn="ctr">
              <a:buNone/>
            </a:pPr>
            <a:r>
              <a:rPr lang="en-US" sz="6600" dirty="0" smtClean="0"/>
              <a:t>Thank You</a:t>
            </a:r>
            <a:endParaRPr lang="en-US" sz="6600"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27</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55638"/>
          </a:xfrm>
        </p:spPr>
        <p:txBody>
          <a:bodyPr/>
          <a:lstStyle/>
          <a:p>
            <a:r>
              <a:rPr lang="en-US" dirty="0" smtClean="0">
                <a:solidFill>
                  <a:schemeClr val="bg1">
                    <a:lumMod val="95000"/>
                  </a:schemeClr>
                </a:solidFill>
              </a:rPr>
              <a:t>Regional Analysis</a:t>
            </a:r>
            <a:endParaRPr lang="en-US" dirty="0">
              <a:solidFill>
                <a:schemeClr val="bg1">
                  <a:lumMod val="95000"/>
                </a:schemeClr>
              </a:solidFill>
            </a:endParaRPr>
          </a:p>
        </p:txBody>
      </p:sp>
      <p:sp>
        <p:nvSpPr>
          <p:cNvPr id="3" name="Content Placeholder 2"/>
          <p:cNvSpPr>
            <a:spLocks noGrp="1"/>
          </p:cNvSpPr>
          <p:nvPr>
            <p:ph idx="1"/>
          </p:nvPr>
        </p:nvSpPr>
        <p:spPr>
          <a:xfrm>
            <a:off x="304800" y="1143000"/>
            <a:ext cx="8382000" cy="914400"/>
          </a:xfrm>
        </p:spPr>
        <p:txBody>
          <a:bodyPr/>
          <a:lstStyle/>
          <a:p>
            <a:pPr>
              <a:buNone/>
            </a:pPr>
            <a:r>
              <a:rPr lang="en-US" sz="1600" dirty="0" smtClean="0"/>
              <a:t>AVAILABILITY </a:t>
            </a:r>
            <a:r>
              <a:rPr lang="en-US" sz="1600" dirty="0" smtClean="0"/>
              <a:t>OF AN </a:t>
            </a:r>
            <a:r>
              <a:rPr lang="en-US" sz="1600" dirty="0" smtClean="0"/>
              <a:t>E-TRANSACTION LAW, E-SIGNATURE LAW AND </a:t>
            </a:r>
            <a:r>
              <a:rPr lang="en-US" sz="1600" dirty="0" smtClean="0"/>
              <a:t>OF INFRASTRUCTURE </a:t>
            </a:r>
            <a:r>
              <a:rPr lang="en-US" sz="1600" dirty="0" smtClean="0"/>
              <a:t>FOR THE MANAGEMENT OF PUBLIC-KEY INFRASTRUCTURE (PKI) IN THE ESCWA REGION, 2011</a:t>
            </a:r>
            <a:endParaRPr lang="en-US" sz="1600"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3</a:t>
            </a:fld>
            <a:endParaRPr lang="en-US"/>
          </a:p>
        </p:txBody>
      </p:sp>
      <p:pic>
        <p:nvPicPr>
          <p:cNvPr id="1026" name="Picture 2"/>
          <p:cNvPicPr>
            <a:picLocks noChangeAspect="1" noChangeArrowheads="1"/>
          </p:cNvPicPr>
          <p:nvPr/>
        </p:nvPicPr>
        <p:blipFill>
          <a:blip r:embed="rId3" cstate="print"/>
          <a:srcRect/>
          <a:stretch>
            <a:fillRect/>
          </a:stretch>
        </p:blipFill>
        <p:spPr bwMode="auto">
          <a:xfrm>
            <a:off x="228600" y="2209800"/>
            <a:ext cx="8818563" cy="360045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14400"/>
            <a:ext cx="8077200" cy="838199"/>
          </a:xfrm>
        </p:spPr>
        <p:txBody>
          <a:bodyPr/>
          <a:lstStyle/>
          <a:p>
            <a:pPr>
              <a:buNone/>
            </a:pPr>
            <a:r>
              <a:rPr lang="en-US" sz="2000" dirty="0" smtClean="0"/>
              <a:t>AVAILABILITY OF NATIONAL COMPUTER EMERGENCY </a:t>
            </a:r>
            <a:r>
              <a:rPr lang="en-US" sz="2000" dirty="0" smtClean="0"/>
              <a:t>RESPONSE </a:t>
            </a:r>
            <a:r>
              <a:rPr lang="en-US" sz="2000" dirty="0" smtClean="0"/>
              <a:t>TEAMS IN THE ESCWA REGION, 2011</a:t>
            </a:r>
            <a:endParaRPr lang="en-US" sz="2000"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4</a:t>
            </a:fld>
            <a:endParaRPr lang="en-US"/>
          </a:p>
        </p:txBody>
      </p:sp>
      <p:pic>
        <p:nvPicPr>
          <p:cNvPr id="2050" name="Picture 2"/>
          <p:cNvPicPr>
            <a:picLocks noChangeAspect="1" noChangeArrowheads="1"/>
          </p:cNvPicPr>
          <p:nvPr/>
        </p:nvPicPr>
        <p:blipFill>
          <a:blip r:embed="rId3" cstate="print"/>
          <a:srcRect/>
          <a:stretch>
            <a:fillRect/>
          </a:stretch>
        </p:blipFill>
        <p:spPr bwMode="auto">
          <a:xfrm>
            <a:off x="228600" y="1905000"/>
            <a:ext cx="8685213" cy="2009775"/>
          </a:xfrm>
          <a:prstGeom prst="rect">
            <a:avLst/>
          </a:prstGeom>
          <a:noFill/>
          <a:ln w="9525">
            <a:noFill/>
            <a:miter lim="800000"/>
            <a:headEnd/>
            <a:tailEnd/>
          </a:ln>
          <a:effectLst/>
        </p:spPr>
      </p:pic>
      <p:sp>
        <p:nvSpPr>
          <p:cNvPr id="8" name="Title 1"/>
          <p:cNvSpPr>
            <a:spLocks noGrp="1"/>
          </p:cNvSpPr>
          <p:nvPr>
            <p:ph type="title"/>
          </p:nvPr>
        </p:nvSpPr>
        <p:spPr>
          <a:xfrm>
            <a:off x="457200" y="76200"/>
            <a:ext cx="8229600" cy="655638"/>
          </a:xfrm>
        </p:spPr>
        <p:txBody>
          <a:bodyPr/>
          <a:lstStyle/>
          <a:p>
            <a:r>
              <a:rPr lang="en-US" dirty="0" smtClean="0">
                <a:solidFill>
                  <a:schemeClr val="bg1">
                    <a:lumMod val="95000"/>
                  </a:schemeClr>
                </a:solidFill>
              </a:rPr>
              <a:t>Regional Analysis</a:t>
            </a:r>
            <a:endParaRPr lang="en-US" dirty="0">
              <a:solidFill>
                <a:schemeClr val="bg1">
                  <a:lumMod val="9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914400"/>
          </a:xfrm>
        </p:spPr>
        <p:txBody>
          <a:bodyPr/>
          <a:lstStyle/>
          <a:p>
            <a:pPr>
              <a:buNone/>
            </a:pPr>
            <a:r>
              <a:rPr lang="en-US" sz="2400" dirty="0" smtClean="0"/>
              <a:t>CYBERCRIMES </a:t>
            </a:r>
            <a:r>
              <a:rPr lang="en-US" sz="2400" dirty="0" smtClean="0"/>
              <a:t>REPORTED IN LEBANON</a:t>
            </a:r>
          </a:p>
          <a:p>
            <a:pPr>
              <a:buNone/>
            </a:pPr>
            <a:r>
              <a:rPr lang="en-US" sz="1800" i="1" dirty="0" smtClean="0"/>
              <a:t>(Ranked by number of incidents)</a:t>
            </a:r>
            <a:endParaRPr lang="en-US" sz="1800" i="1"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5</a:t>
            </a:fld>
            <a:endParaRPr lang="en-US"/>
          </a:p>
        </p:txBody>
      </p:sp>
      <p:pic>
        <p:nvPicPr>
          <p:cNvPr id="3074" name="Picture 2"/>
          <p:cNvPicPr>
            <a:picLocks noChangeAspect="1" noChangeArrowheads="1"/>
          </p:cNvPicPr>
          <p:nvPr/>
        </p:nvPicPr>
        <p:blipFill>
          <a:blip r:embed="rId3" cstate="print"/>
          <a:srcRect/>
          <a:stretch>
            <a:fillRect/>
          </a:stretch>
        </p:blipFill>
        <p:spPr bwMode="auto">
          <a:xfrm>
            <a:off x="533400" y="2133600"/>
            <a:ext cx="8107803" cy="3209925"/>
          </a:xfrm>
          <a:prstGeom prst="rect">
            <a:avLst/>
          </a:prstGeom>
          <a:noFill/>
          <a:ln w="9525">
            <a:noFill/>
            <a:miter lim="800000"/>
            <a:headEnd/>
            <a:tailEnd/>
          </a:ln>
          <a:effectLst/>
        </p:spPr>
      </p:pic>
      <p:sp>
        <p:nvSpPr>
          <p:cNvPr id="8" name="Title 1"/>
          <p:cNvSpPr>
            <a:spLocks noGrp="1"/>
          </p:cNvSpPr>
          <p:nvPr>
            <p:ph type="title"/>
          </p:nvPr>
        </p:nvSpPr>
        <p:spPr>
          <a:xfrm>
            <a:off x="457200" y="76200"/>
            <a:ext cx="8229600" cy="655638"/>
          </a:xfrm>
        </p:spPr>
        <p:txBody>
          <a:bodyPr/>
          <a:lstStyle/>
          <a:p>
            <a:r>
              <a:rPr lang="en-US" dirty="0" smtClean="0">
                <a:solidFill>
                  <a:schemeClr val="bg1">
                    <a:lumMod val="95000"/>
                  </a:schemeClr>
                </a:solidFill>
              </a:rPr>
              <a:t>Regional Analysis</a:t>
            </a:r>
            <a:endParaRPr lang="en-US" dirty="0">
              <a:solidFill>
                <a:schemeClr val="bg1">
                  <a:lumMod val="9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655638"/>
          </a:xfrm>
        </p:spPr>
        <p:txBody>
          <a:bodyPr/>
          <a:lstStyle/>
          <a:p>
            <a:r>
              <a:rPr lang="en-US" sz="3600" dirty="0" smtClean="0">
                <a:solidFill>
                  <a:schemeClr val="bg1">
                    <a:lumMod val="95000"/>
                  </a:schemeClr>
                </a:solidFill>
              </a:rPr>
              <a:t>Building Trust in Arabic eServices</a:t>
            </a:r>
            <a:endParaRPr lang="en-US" dirty="0">
              <a:solidFill>
                <a:schemeClr val="bg1">
                  <a:lumMod val="95000"/>
                </a:schemeClr>
              </a:solidFill>
            </a:endParaRPr>
          </a:p>
        </p:txBody>
      </p:sp>
      <p:pic>
        <p:nvPicPr>
          <p:cNvPr id="6" name="Picture 5" descr="Cover Building Trust.jpg"/>
          <p:cNvPicPr>
            <a:picLocks noChangeAspect="1"/>
          </p:cNvPicPr>
          <p:nvPr/>
        </p:nvPicPr>
        <p:blipFill>
          <a:blip r:embed="rId3" cstate="print"/>
          <a:stretch>
            <a:fillRect/>
          </a:stretch>
        </p:blipFill>
        <p:spPr>
          <a:xfrm>
            <a:off x="2133600" y="990601"/>
            <a:ext cx="4351680" cy="554604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1"/>
            <a:ext cx="8229600" cy="1904999"/>
          </a:xfrm>
        </p:spPr>
        <p:txBody>
          <a:bodyPr/>
          <a:lstStyle/>
          <a:p>
            <a:pPr>
              <a:buNone/>
            </a:pPr>
            <a:r>
              <a:rPr lang="en-US" sz="1600" dirty="0" smtClean="0"/>
              <a:t>ESCWA prepared a study and published in 2009, that:</a:t>
            </a:r>
          </a:p>
          <a:p>
            <a:pPr>
              <a:buFont typeface="Wingdings" pitchFamily="2" charset="2"/>
              <a:buChar char="§"/>
            </a:pPr>
            <a:r>
              <a:rPr lang="en-US" sz="1600" dirty="0" smtClean="0"/>
              <a:t>In </a:t>
            </a:r>
            <a:r>
              <a:rPr lang="en-US" sz="1600" dirty="0" smtClean="0"/>
              <a:t>collaboration with a number of experts in the region</a:t>
            </a:r>
          </a:p>
          <a:p>
            <a:pPr>
              <a:buFont typeface="Wingdings" pitchFamily="2" charset="2"/>
              <a:buChar char="§"/>
            </a:pPr>
            <a:r>
              <a:rPr lang="en-US" sz="1600" dirty="0" smtClean="0"/>
              <a:t>Using </a:t>
            </a:r>
            <a:r>
              <a:rPr lang="en-US" sz="1600" dirty="0" smtClean="0"/>
              <a:t>the results of some studies of international organizations such as ITU, EU, OECD, ...</a:t>
            </a:r>
          </a:p>
          <a:p>
            <a:pPr>
              <a:buFont typeface="Wingdings" pitchFamily="2" charset="2"/>
              <a:buChar char="§"/>
            </a:pPr>
            <a:r>
              <a:rPr lang="en-US" sz="1600" dirty="0" smtClean="0"/>
              <a:t>Must </a:t>
            </a:r>
            <a:r>
              <a:rPr lang="en-US" sz="1600" dirty="0" smtClean="0"/>
              <a:t>take into consideration a number of case studies in the United Arab Emirates, Saudi Arabia, </a:t>
            </a:r>
            <a:r>
              <a:rPr lang="en-US" sz="1600" dirty="0" smtClean="0"/>
              <a:t>Tunisia, Malaysia</a:t>
            </a:r>
            <a:r>
              <a:rPr lang="en-US" sz="1600" dirty="0" smtClean="0"/>
              <a:t>, Australia, Denmark and Hungary</a:t>
            </a:r>
            <a:endParaRPr lang="en-US" sz="1600"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7</a:t>
            </a:fld>
            <a:endParaRPr lang="en-US"/>
          </a:p>
        </p:txBody>
      </p:sp>
      <p:sp>
        <p:nvSpPr>
          <p:cNvPr id="8" name="Title 3"/>
          <p:cNvSpPr>
            <a:spLocks noGrp="1"/>
          </p:cNvSpPr>
          <p:nvPr>
            <p:ph type="title"/>
          </p:nvPr>
        </p:nvSpPr>
        <p:spPr>
          <a:xfrm>
            <a:off x="457200" y="76200"/>
            <a:ext cx="8229600" cy="655638"/>
          </a:xfrm>
        </p:spPr>
        <p:txBody>
          <a:bodyPr/>
          <a:lstStyle/>
          <a:p>
            <a:r>
              <a:rPr lang="en-US" sz="3600" dirty="0" smtClean="0">
                <a:solidFill>
                  <a:schemeClr val="bg1">
                    <a:lumMod val="95000"/>
                  </a:schemeClr>
                </a:solidFill>
              </a:rPr>
              <a:t>Building Trust in Arabic eServices</a:t>
            </a:r>
            <a:endParaRPr lang="en-US" dirty="0">
              <a:solidFill>
                <a:schemeClr val="bg1">
                  <a:lumMod val="95000"/>
                </a:schemeClr>
              </a:solidFill>
            </a:endParaRPr>
          </a:p>
        </p:txBody>
      </p:sp>
      <p:sp>
        <p:nvSpPr>
          <p:cNvPr id="9" name="TextBox 8"/>
          <p:cNvSpPr txBox="1"/>
          <p:nvPr/>
        </p:nvSpPr>
        <p:spPr>
          <a:xfrm>
            <a:off x="609600" y="3886200"/>
            <a:ext cx="7772400" cy="2031325"/>
          </a:xfrm>
          <a:prstGeom prst="rect">
            <a:avLst/>
          </a:prstGeom>
          <a:noFill/>
        </p:spPr>
        <p:txBody>
          <a:bodyPr wrap="square" rtlCol="0">
            <a:spAutoFit/>
          </a:bodyPr>
          <a:lstStyle/>
          <a:p>
            <a:r>
              <a:rPr lang="en-US" dirty="0" smtClean="0"/>
              <a:t>Illustrated the different dimensions and problems that affect the confidence of users of electronic services</a:t>
            </a:r>
            <a:br>
              <a:rPr lang="en-US" dirty="0" smtClean="0"/>
            </a:br>
            <a:r>
              <a:rPr lang="en-US" dirty="0" smtClean="0"/>
              <a:t/>
            </a:r>
            <a:br>
              <a:rPr lang="en-US" dirty="0" smtClean="0"/>
            </a:br>
            <a:r>
              <a:rPr lang="en-US" dirty="0" smtClean="0"/>
              <a:t>Proposed appropriate solutions to address these issues</a:t>
            </a:r>
            <a:br>
              <a:rPr lang="en-US" dirty="0" smtClean="0"/>
            </a:br>
            <a:r>
              <a:rPr lang="en-US" dirty="0" smtClean="0"/>
              <a:t/>
            </a:r>
            <a:br>
              <a:rPr lang="en-US" dirty="0" smtClean="0"/>
            </a:br>
            <a:r>
              <a:rPr lang="en-US" dirty="0" smtClean="0"/>
              <a:t>Provided the appropriate frameworks and policies necessary to build confidence cyber space</a:t>
            </a:r>
            <a:endParaRPr lang="en-US" dirty="0"/>
          </a:p>
        </p:txBody>
      </p:sp>
      <p:sp>
        <p:nvSpPr>
          <p:cNvPr id="11" name="Chevron 10"/>
          <p:cNvSpPr/>
          <p:nvPr/>
        </p:nvSpPr>
        <p:spPr>
          <a:xfrm rot="5400000">
            <a:off x="4267200" y="3048000"/>
            <a:ext cx="762000" cy="609600"/>
          </a:xfrm>
          <a:prstGeom prst="chevron">
            <a:avLst/>
          </a:prstGeom>
          <a:gradFill rotWithShape="0">
            <a:gsLst>
              <a:gs pos="0">
                <a:srgbClr val="C00000"/>
              </a:gs>
              <a:gs pos="100000">
                <a:schemeClr val="bg1">
                  <a:alpha val="0"/>
                </a:schemeClr>
              </a:gs>
            </a:gsLst>
            <a:lin ang="5400000" scaled="1"/>
          </a:gradFill>
          <a:ln w="12700">
            <a:solidFill>
              <a:srgbClr val="002060"/>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305800" cy="457200"/>
          </a:xfrm>
        </p:spPr>
        <p:txBody>
          <a:bodyPr/>
          <a:lstStyle/>
          <a:p>
            <a:pPr>
              <a:buNone/>
            </a:pPr>
            <a:r>
              <a:rPr lang="en-US" dirty="0" smtClean="0"/>
              <a:t>Axes of the study</a:t>
            </a:r>
            <a:endParaRPr lang="en-US"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8</a:t>
            </a:fld>
            <a:endParaRPr lang="en-US"/>
          </a:p>
        </p:txBody>
      </p:sp>
      <p:sp>
        <p:nvSpPr>
          <p:cNvPr id="8" name="Title 3"/>
          <p:cNvSpPr>
            <a:spLocks noGrp="1"/>
          </p:cNvSpPr>
          <p:nvPr>
            <p:ph type="title"/>
          </p:nvPr>
        </p:nvSpPr>
        <p:spPr>
          <a:xfrm>
            <a:off x="457200" y="76200"/>
            <a:ext cx="8229600" cy="655638"/>
          </a:xfrm>
        </p:spPr>
        <p:txBody>
          <a:bodyPr/>
          <a:lstStyle/>
          <a:p>
            <a:r>
              <a:rPr lang="en-US" sz="3600" dirty="0" smtClean="0">
                <a:solidFill>
                  <a:schemeClr val="bg1">
                    <a:lumMod val="95000"/>
                  </a:schemeClr>
                </a:solidFill>
              </a:rPr>
              <a:t>Building Trust in Arabic eServices</a:t>
            </a:r>
            <a:endParaRPr lang="en-US" dirty="0">
              <a:solidFill>
                <a:schemeClr val="bg1">
                  <a:lumMod val="95000"/>
                </a:schemeClr>
              </a:solidFill>
            </a:endParaRPr>
          </a:p>
        </p:txBody>
      </p:sp>
      <p:graphicFrame>
        <p:nvGraphicFramePr>
          <p:cNvPr id="7" name="Diagram 6"/>
          <p:cNvGraphicFramePr/>
          <p:nvPr/>
        </p:nvGraphicFramePr>
        <p:xfrm>
          <a:off x="533400" y="1524000"/>
          <a:ext cx="81534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55638"/>
          </a:xfrm>
        </p:spPr>
        <p:txBody>
          <a:bodyPr/>
          <a:lstStyle/>
          <a:p>
            <a:r>
              <a:rPr lang="en-US" dirty="0" smtClean="0">
                <a:solidFill>
                  <a:schemeClr val="bg1">
                    <a:lumMod val="95000"/>
                  </a:schemeClr>
                </a:solidFill>
              </a:rPr>
              <a:t>Recommendations</a:t>
            </a:r>
            <a:endParaRPr lang="en-US" dirty="0">
              <a:solidFill>
                <a:schemeClr val="bg1">
                  <a:lumMod val="95000"/>
                </a:schemeClr>
              </a:solidFill>
            </a:endParaRPr>
          </a:p>
        </p:txBody>
      </p:sp>
      <p:sp>
        <p:nvSpPr>
          <p:cNvPr id="3" name="Content Placeholder 2"/>
          <p:cNvSpPr>
            <a:spLocks noGrp="1"/>
          </p:cNvSpPr>
          <p:nvPr>
            <p:ph idx="1"/>
          </p:nvPr>
        </p:nvSpPr>
        <p:spPr>
          <a:xfrm>
            <a:off x="457200" y="990600"/>
            <a:ext cx="8229600" cy="5135563"/>
          </a:xfrm>
        </p:spPr>
        <p:txBody>
          <a:bodyPr/>
          <a:lstStyle/>
          <a:p>
            <a:r>
              <a:rPr lang="en-US" sz="2200" dirty="0" smtClean="0"/>
              <a:t>Share best practices from existing CERTs among ESCWA member countries for promoting </a:t>
            </a:r>
            <a:r>
              <a:rPr lang="en-US" sz="2200" dirty="0" smtClean="0"/>
              <a:t>the establishment </a:t>
            </a:r>
            <a:r>
              <a:rPr lang="en-US" sz="2200" dirty="0" smtClean="0"/>
              <a:t>of an incident management capability with national responsibilities;</a:t>
            </a:r>
          </a:p>
          <a:p>
            <a:r>
              <a:rPr lang="en-US" sz="2200" dirty="0" smtClean="0"/>
              <a:t>Support </a:t>
            </a:r>
            <a:r>
              <a:rPr lang="en-US" sz="2200" dirty="0" smtClean="0"/>
              <a:t>the activities of CERTs by providing them with the latest technological solutions </a:t>
            </a:r>
            <a:r>
              <a:rPr lang="en-US" sz="2200" dirty="0" smtClean="0"/>
              <a:t>and standards </a:t>
            </a:r>
            <a:r>
              <a:rPr lang="en-US" sz="2200" dirty="0" smtClean="0"/>
              <a:t>in the field of security and protection of cyberspace, and making them the national points </a:t>
            </a:r>
            <a:r>
              <a:rPr lang="en-US" sz="2200" dirty="0" smtClean="0"/>
              <a:t>of reference </a:t>
            </a:r>
            <a:r>
              <a:rPr lang="en-US" sz="2200" dirty="0" smtClean="0"/>
              <a:t>in all technical matters related to the protection of ICTs;</a:t>
            </a:r>
          </a:p>
          <a:p>
            <a:r>
              <a:rPr lang="en-US" sz="2200" dirty="0" smtClean="0"/>
              <a:t>Encourage </a:t>
            </a:r>
            <a:r>
              <a:rPr lang="en-US" sz="2200" dirty="0" smtClean="0"/>
              <a:t>cooperation between public and private sectors in order to maintain the protection </a:t>
            </a:r>
            <a:r>
              <a:rPr lang="en-US" sz="2200" dirty="0" smtClean="0"/>
              <a:t>and security </a:t>
            </a:r>
            <a:r>
              <a:rPr lang="en-US" sz="2200" dirty="0" smtClean="0"/>
              <a:t>of networks and information systems and that of the national cyberspace, including the </a:t>
            </a:r>
            <a:r>
              <a:rPr lang="en-US" sz="2200" dirty="0" smtClean="0"/>
              <a:t>application of </a:t>
            </a:r>
            <a:r>
              <a:rPr lang="en-US" sz="2200" dirty="0" smtClean="0"/>
              <a:t>the tightest security measures for local networks and computer systems connected to the Internet, </a:t>
            </a:r>
            <a:r>
              <a:rPr lang="en-US" sz="2200" dirty="0" smtClean="0"/>
              <a:t>which are </a:t>
            </a:r>
            <a:r>
              <a:rPr lang="en-US" sz="2200" dirty="0" smtClean="0"/>
              <a:t>firewalls, anti-virus applications and spyware;</a:t>
            </a:r>
            <a:endParaRPr lang="en-US" sz="2200" dirty="0"/>
          </a:p>
        </p:txBody>
      </p:sp>
      <p:sp>
        <p:nvSpPr>
          <p:cNvPr id="4" name="Date Placeholder 3"/>
          <p:cNvSpPr>
            <a:spLocks noGrp="1"/>
          </p:cNvSpPr>
          <p:nvPr>
            <p:ph type="dt" sz="half" idx="10"/>
          </p:nvPr>
        </p:nvSpPr>
        <p:spPr/>
        <p:txBody>
          <a:bodyPr/>
          <a:lstStyle/>
          <a:p>
            <a:r>
              <a:rPr lang="en-US" smtClean="0"/>
              <a:t>4 February 2010</a:t>
            </a:r>
            <a:endParaRPr lang="en-US"/>
          </a:p>
        </p:txBody>
      </p:sp>
      <p:sp>
        <p:nvSpPr>
          <p:cNvPr id="5" name="Footer Placeholder 4"/>
          <p:cNvSpPr>
            <a:spLocks noGrp="1"/>
          </p:cNvSpPr>
          <p:nvPr>
            <p:ph type="ftr" sz="quarter" idx="11"/>
          </p:nvPr>
        </p:nvSpPr>
        <p:spPr/>
        <p:txBody>
          <a:bodyPr/>
          <a:lstStyle/>
          <a:p>
            <a:r>
              <a:rPr lang="en-US" smtClean="0"/>
              <a:t>ICTD</a:t>
            </a:r>
            <a:endParaRPr lang="en-US"/>
          </a:p>
        </p:txBody>
      </p:sp>
      <p:sp>
        <p:nvSpPr>
          <p:cNvPr id="6" name="Slide Number Placeholder 5"/>
          <p:cNvSpPr>
            <a:spLocks noGrp="1"/>
          </p:cNvSpPr>
          <p:nvPr>
            <p:ph type="sldNum" sz="quarter" idx="12"/>
          </p:nvPr>
        </p:nvSpPr>
        <p:spPr/>
        <p:txBody>
          <a:bodyPr/>
          <a:lstStyle/>
          <a:p>
            <a:fld id="{82A77E64-BDFC-41A9-A156-91AF86E79FB8}" type="slidenum">
              <a:rPr lang="en-US" smtClean="0"/>
              <a:pPr/>
              <a:t>9</a:t>
            </a:fld>
            <a:endParaRPr lang="en-US"/>
          </a:p>
        </p:txBody>
      </p:sp>
    </p:spTree>
  </p:cSld>
  <p:clrMapOvr>
    <a:masterClrMapping/>
  </p:clrMapOvr>
</p:sld>
</file>

<file path=ppt/theme/theme1.xml><?xml version="1.0" encoding="utf-8"?>
<a:theme xmlns:a="http://schemas.openxmlformats.org/drawingml/2006/main" name="Recycling electronics (proj comt) EN v.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slide_deck</Template>
  <TotalTime>87</TotalTime>
  <Words>1288</Words>
  <Application>Microsoft Office PowerPoint</Application>
  <PresentationFormat>On-screen Show (4:3)</PresentationFormat>
  <Paragraphs>199</Paragraphs>
  <Slides>27</Slides>
  <Notes>27</Notes>
  <HiddenSlides>0</HiddenSlides>
  <MMClips>0</MMClips>
  <ScaleCrop>false</ScaleCrop>
  <HeadingPairs>
    <vt:vector size="4" baseType="variant">
      <vt:variant>
        <vt:lpstr>Theme</vt:lpstr>
      </vt:variant>
      <vt:variant>
        <vt:i4>3</vt:i4>
      </vt:variant>
      <vt:variant>
        <vt:lpstr>Slide Titles</vt:lpstr>
      </vt:variant>
      <vt:variant>
        <vt:i4>27</vt:i4>
      </vt:variant>
    </vt:vector>
  </HeadingPairs>
  <TitlesOfParts>
    <vt:vector size="30" baseType="lpstr">
      <vt:lpstr>Recycling electronics (proj comt) EN v.1</vt:lpstr>
      <vt:lpstr>1_Default Design</vt:lpstr>
      <vt:lpstr>2_Default Design</vt:lpstr>
      <vt:lpstr>Cybersecurity and eTrust in the ESCWA Region</vt:lpstr>
      <vt:lpstr>Regional Profile</vt:lpstr>
      <vt:lpstr>Regional Analysis</vt:lpstr>
      <vt:lpstr>Regional Analysis</vt:lpstr>
      <vt:lpstr>Regional Analysis</vt:lpstr>
      <vt:lpstr>Building Trust in Arabic eServices</vt:lpstr>
      <vt:lpstr>Building Trust in Arabic eServices</vt:lpstr>
      <vt:lpstr>Building Trust in Arabic eServices</vt:lpstr>
      <vt:lpstr>Recommendations</vt:lpstr>
      <vt:lpstr>Measuring Cybersecurity</vt:lpstr>
      <vt:lpstr> Indicator #1</vt:lpstr>
      <vt:lpstr>Pros/Cons</vt:lpstr>
      <vt:lpstr> Indicator #2</vt:lpstr>
      <vt:lpstr>Pros/Cons</vt:lpstr>
      <vt:lpstr> Indicator #3</vt:lpstr>
      <vt:lpstr>Pros/Cons</vt:lpstr>
      <vt:lpstr> Indicator #4</vt:lpstr>
      <vt:lpstr>Pros/Cons</vt:lpstr>
      <vt:lpstr> Indicator #5</vt:lpstr>
      <vt:lpstr>Pros/Cons</vt:lpstr>
      <vt:lpstr>Additional Options</vt:lpstr>
      <vt:lpstr>Social Media and Trust</vt:lpstr>
      <vt:lpstr>Social Isolation and New Technology</vt:lpstr>
      <vt:lpstr>Social Isolation and New Technology</vt:lpstr>
      <vt:lpstr>Social Isolation and New Technology</vt:lpstr>
      <vt:lpstr>Social Isolation and New Technology</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14</cp:revision>
  <dcterms:created xsi:type="dcterms:W3CDTF">2011-12-16T12:00:54Z</dcterms:created>
  <dcterms:modified xsi:type="dcterms:W3CDTF">2011-12-16T13:28:52Z</dcterms:modified>
</cp:coreProperties>
</file>