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7"/>
  </p:notesMasterIdLst>
  <p:sldIdLst>
    <p:sldId id="363" r:id="rId2"/>
    <p:sldId id="451" r:id="rId3"/>
    <p:sldId id="427" r:id="rId4"/>
    <p:sldId id="454" r:id="rId5"/>
    <p:sldId id="474" r:id="rId6"/>
    <p:sldId id="475" r:id="rId7"/>
    <p:sldId id="473" r:id="rId8"/>
    <p:sldId id="430" r:id="rId9"/>
    <p:sldId id="428" r:id="rId10"/>
    <p:sldId id="431" r:id="rId11"/>
    <p:sldId id="432" r:id="rId12"/>
    <p:sldId id="429" r:id="rId13"/>
    <p:sldId id="480" r:id="rId14"/>
    <p:sldId id="486" r:id="rId15"/>
    <p:sldId id="510" r:id="rId16"/>
    <p:sldId id="487" r:id="rId17"/>
    <p:sldId id="489" r:id="rId18"/>
    <p:sldId id="490" r:id="rId19"/>
    <p:sldId id="481" r:id="rId20"/>
    <p:sldId id="482" r:id="rId21"/>
    <p:sldId id="541" r:id="rId22"/>
    <p:sldId id="566" r:id="rId23"/>
    <p:sldId id="483" r:id="rId24"/>
    <p:sldId id="485" r:id="rId25"/>
    <p:sldId id="542" r:id="rId26"/>
    <p:sldId id="503" r:id="rId27"/>
    <p:sldId id="504" r:id="rId28"/>
    <p:sldId id="509" r:id="rId29"/>
    <p:sldId id="511" r:id="rId30"/>
    <p:sldId id="513" r:id="rId31"/>
    <p:sldId id="512" r:id="rId32"/>
    <p:sldId id="505" r:id="rId33"/>
    <p:sldId id="506" r:id="rId34"/>
    <p:sldId id="507" r:id="rId35"/>
    <p:sldId id="508" r:id="rId36"/>
    <p:sldId id="374" r:id="rId37"/>
    <p:sldId id="287" r:id="rId38"/>
    <p:sldId id="288" r:id="rId39"/>
    <p:sldId id="335" r:id="rId40"/>
    <p:sldId id="390" r:id="rId41"/>
    <p:sldId id="361" r:id="rId42"/>
    <p:sldId id="289" r:id="rId43"/>
    <p:sldId id="291" r:id="rId44"/>
    <p:sldId id="536" r:id="rId45"/>
    <p:sldId id="537" r:id="rId46"/>
    <p:sldId id="538" r:id="rId47"/>
    <p:sldId id="539" r:id="rId48"/>
    <p:sldId id="540" r:id="rId49"/>
    <p:sldId id="298" r:id="rId50"/>
    <p:sldId id="391" r:id="rId51"/>
    <p:sldId id="514" r:id="rId52"/>
    <p:sldId id="515" r:id="rId53"/>
    <p:sldId id="543" r:id="rId54"/>
    <p:sldId id="544" r:id="rId55"/>
    <p:sldId id="545" r:id="rId56"/>
    <p:sldId id="546" r:id="rId57"/>
    <p:sldId id="547" r:id="rId58"/>
    <p:sldId id="548" r:id="rId59"/>
    <p:sldId id="549" r:id="rId60"/>
    <p:sldId id="550" r:id="rId61"/>
    <p:sldId id="551" r:id="rId62"/>
    <p:sldId id="552" r:id="rId63"/>
    <p:sldId id="553" r:id="rId64"/>
    <p:sldId id="554" r:id="rId65"/>
    <p:sldId id="555" r:id="rId66"/>
    <p:sldId id="556" r:id="rId67"/>
    <p:sldId id="557" r:id="rId68"/>
    <p:sldId id="558" r:id="rId69"/>
    <p:sldId id="559" r:id="rId70"/>
    <p:sldId id="560" r:id="rId71"/>
    <p:sldId id="561" r:id="rId72"/>
    <p:sldId id="562" r:id="rId73"/>
    <p:sldId id="563" r:id="rId74"/>
    <p:sldId id="564" r:id="rId75"/>
    <p:sldId id="565" r:id="rId7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09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68160E-8A04-435B-88CD-7794612F33A2}" type="datetimeFigureOut">
              <a:rPr lang="en-US" smtClean="0"/>
              <a:pPr/>
              <a:t>12/20/2011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88C840-BE44-4571-9519-D5AA74710FF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0CF7BB-5CA0-4204-AF51-D7DB9D2C7CB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sm-logo.pn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7572396" y="-24"/>
            <a:ext cx="1571604" cy="65941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news.slashdot.org/story/09/11/17/2245241/Hackers-Broke-Into-Brazil-Grid-Last-Thursday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w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wmf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67544" y="1412776"/>
            <a:ext cx="8286808" cy="2643206"/>
          </a:xfrm>
        </p:spPr>
        <p:txBody>
          <a:bodyPr>
            <a:normAutofit/>
          </a:bodyPr>
          <a:lstStyle/>
          <a:p>
            <a:pPr algn="l"/>
            <a:r>
              <a:rPr lang="en-US" sz="4000" dirty="0" smtClean="0"/>
              <a:t>Information Security &amp; Cybercrime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status and way forward</a:t>
            </a:r>
            <a:br>
              <a:rPr lang="en-US" sz="3600" dirty="0" smtClean="0"/>
            </a:br>
            <a:r>
              <a:rPr lang="en-US" sz="2800" dirty="0" smtClean="0"/>
              <a:t>(writing on the wall)</a:t>
            </a:r>
            <a:endParaRPr lang="en-US" sz="3800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642910" y="3643314"/>
            <a:ext cx="6400800" cy="2643206"/>
          </a:xfrm>
        </p:spPr>
        <p:txBody>
          <a:bodyPr>
            <a:normAutofit fontScale="92500" lnSpcReduction="10000"/>
          </a:bodyPr>
          <a:lstStyle/>
          <a:p>
            <a:pPr algn="l"/>
            <a:endParaRPr lang="en-US" dirty="0" smtClean="0"/>
          </a:p>
          <a:p>
            <a:pPr algn="l"/>
            <a:endParaRPr lang="en-US" dirty="0" smtClean="0"/>
          </a:p>
          <a:p>
            <a:pPr algn="l"/>
            <a:r>
              <a:rPr lang="en-US" dirty="0" err="1" smtClean="0"/>
              <a:t>Sherif</a:t>
            </a:r>
            <a:r>
              <a:rPr lang="en-US" dirty="0" smtClean="0"/>
              <a:t> </a:t>
            </a:r>
            <a:r>
              <a:rPr lang="en-US" dirty="0" smtClean="0"/>
              <a:t>El-</a:t>
            </a:r>
            <a:r>
              <a:rPr lang="en-US" dirty="0" err="1" smtClean="0"/>
              <a:t>Kassas</a:t>
            </a:r>
            <a:endParaRPr lang="en-US" dirty="0" smtClean="0"/>
          </a:p>
          <a:p>
            <a:pPr algn="l"/>
            <a:r>
              <a:rPr lang="en-US" dirty="0" smtClean="0"/>
              <a:t>CTO </a:t>
            </a:r>
            <a:r>
              <a:rPr lang="en-US" dirty="0" err="1" smtClean="0"/>
              <a:t>SecureMisr</a:t>
            </a:r>
            <a:endParaRPr lang="en-US" dirty="0" smtClean="0"/>
          </a:p>
          <a:p>
            <a:pPr algn="l"/>
            <a:r>
              <a:rPr lang="en-US" dirty="0" smtClean="0"/>
              <a:t>December 20,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150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643050"/>
            <a:ext cx="7655371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285720" y="5572140"/>
            <a:ext cx="81439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http://www.akhbarelyom.org.eg/elakhbar/issues/18076/detailze3fad.html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14282" y="857232"/>
            <a:ext cx="85301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Egyptian DA orders the arrest of “Internet Pirates”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151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285728"/>
            <a:ext cx="5715040" cy="5264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928662" y="5572140"/>
            <a:ext cx="7143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http://www.arabianbusiness.com/512710-thousands-hit-by-card-fraud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4191000" y="1600200"/>
          <a:ext cx="2647950" cy="4419600"/>
        </p:xfrm>
        <a:graphic>
          <a:graphicData uri="http://schemas.openxmlformats.org/presentationml/2006/ole">
            <p:oleObj spid="_x0000_s148482" name="Photo Editor Photo" r:id="rId3" imgW="1781424" imgH="2971429" progId="">
              <p:embed/>
            </p:oleObj>
          </a:graphicData>
        </a:graphic>
      </p:graphicFrame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533400" y="2895600"/>
            <a:ext cx="32004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Nir Kshetri, “The Simple Economics of Cybercrimes,” IEEE Security &amp; Privacy, January/February 2006</a:t>
            </a: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533400" y="1905000"/>
            <a:ext cx="3505200" cy="822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Countries Generating Most Online fraud</a:t>
            </a:r>
          </a:p>
        </p:txBody>
      </p:sp>
      <p:sp>
        <p:nvSpPr>
          <p:cNvPr id="5125" name="Rectangle 6"/>
          <p:cNvSpPr>
            <a:spLocks noChangeArrowheads="1"/>
          </p:cNvSpPr>
          <p:nvPr/>
        </p:nvSpPr>
        <p:spPr bwMode="auto">
          <a:xfrm>
            <a:off x="762000" y="304800"/>
            <a:ext cx="7391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5200" dirty="0">
                <a:solidFill>
                  <a:srgbClr val="333399"/>
                </a:solidFill>
              </a:rPr>
              <a:t>Security Trends &amp; News</a:t>
            </a:r>
            <a:br>
              <a:rPr lang="en-US" sz="5200" dirty="0">
                <a:solidFill>
                  <a:srgbClr val="333399"/>
                </a:solidFill>
              </a:rPr>
            </a:br>
            <a:r>
              <a:rPr lang="en-US" sz="5200" dirty="0">
                <a:solidFill>
                  <a:srgbClr val="333399"/>
                </a:solidFill>
              </a:rPr>
              <a:t>in </a:t>
            </a:r>
            <a:r>
              <a:rPr lang="en-US" sz="5200" dirty="0" smtClean="0">
                <a:solidFill>
                  <a:srgbClr val="333399"/>
                </a:solidFill>
              </a:rPr>
              <a:t>the region</a:t>
            </a:r>
            <a:endParaRPr lang="en-US" sz="5200" dirty="0">
              <a:solidFill>
                <a:srgbClr val="333399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642910" y="2357430"/>
            <a:ext cx="7391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4800" dirty="0" smtClean="0">
                <a:solidFill>
                  <a:srgbClr val="333399"/>
                </a:solidFill>
              </a:rPr>
              <a:t>Elsewhere</a:t>
            </a:r>
            <a:endParaRPr lang="en-US" sz="4800" dirty="0">
              <a:solidFill>
                <a:srgbClr val="3333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1986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620688"/>
            <a:ext cx="7056784" cy="5287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261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628800"/>
            <a:ext cx="6353175" cy="441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1115616" y="404664"/>
            <a:ext cx="46045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http://www.almasryalyoum.com/node/481121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2007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88639"/>
            <a:ext cx="6552728" cy="6138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2048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8640"/>
            <a:ext cx="7128792" cy="581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1403648" y="6165304"/>
            <a:ext cx="59766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http://www.wired.com/threatlevel/2010/07/atms-jackpotted/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2037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80"/>
            <a:ext cx="6912768" cy="5295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857232"/>
            <a:ext cx="7497203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714348" y="5643578"/>
            <a:ext cx="73581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http://www.reuters.com/article/technologyNews/idUSTRE5584CA20090609</a:t>
            </a:r>
            <a:endParaRPr lang="en-US" dirty="0"/>
          </a:p>
        </p:txBody>
      </p:sp>
      <p:sp>
        <p:nvSpPr>
          <p:cNvPr id="4" name="Rounded Rectangle 3"/>
          <p:cNvSpPr>
            <a:spLocks noChangeArrowheads="1"/>
          </p:cNvSpPr>
          <p:nvPr/>
        </p:nvSpPr>
        <p:spPr bwMode="auto">
          <a:xfrm>
            <a:off x="571472" y="857232"/>
            <a:ext cx="6929486" cy="1357322"/>
          </a:xfrm>
          <a:prstGeom prst="roundRect">
            <a:avLst>
              <a:gd name="adj" fmla="val 16667"/>
            </a:avLst>
          </a:prstGeom>
          <a:solidFill>
            <a:srgbClr val="FF0000">
              <a:alpha val="30000"/>
            </a:srgbClr>
          </a:solidFill>
          <a:ln w="19050" algn="ctr">
            <a:solidFill>
              <a:schemeClr val="tx2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Information Security </a:t>
            </a:r>
            <a:r>
              <a:rPr lang="en-US" dirty="0" smtClean="0"/>
              <a:t>O</a:t>
            </a:r>
            <a:r>
              <a:rPr lang="en-US" dirty="0" smtClean="0"/>
              <a:t>verview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Technology and Trust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sz="2400" dirty="0" smtClean="0"/>
              <a:t>(local </a:t>
            </a:r>
            <a:r>
              <a:rPr lang="en-US" sz="2400" dirty="0" smtClean="0"/>
              <a:t>perspective)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Way forward:</a:t>
            </a:r>
          </a:p>
          <a:p>
            <a:pPr lvl="1"/>
            <a:r>
              <a:rPr lang="en-US" dirty="0" smtClean="0"/>
              <a:t>Societal directions</a:t>
            </a:r>
          </a:p>
          <a:p>
            <a:pPr lvl="1"/>
            <a:r>
              <a:rPr lang="en-US" dirty="0" smtClean="0"/>
              <a:t>R&amp;D directions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1710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099" y="785795"/>
            <a:ext cx="6687835" cy="5383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785786" y="0"/>
            <a:ext cx="54292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http://news.bbc.co.uk/2/hi/technology/7990997.stm</a:t>
            </a:r>
            <a:endParaRPr lang="en-US" dirty="0"/>
          </a:p>
        </p:txBody>
      </p:sp>
      <p:sp>
        <p:nvSpPr>
          <p:cNvPr id="7" name="Rounded Rectangle 6"/>
          <p:cNvSpPr>
            <a:spLocks noChangeArrowheads="1"/>
          </p:cNvSpPr>
          <p:nvPr/>
        </p:nvSpPr>
        <p:spPr bwMode="auto">
          <a:xfrm>
            <a:off x="2714612" y="2571744"/>
            <a:ext cx="4500594" cy="500066"/>
          </a:xfrm>
          <a:prstGeom prst="roundRect">
            <a:avLst>
              <a:gd name="adj" fmla="val 16667"/>
            </a:avLst>
          </a:prstGeom>
          <a:solidFill>
            <a:srgbClr val="FF0000">
              <a:alpha val="30000"/>
            </a:srgbClr>
          </a:solidFill>
          <a:ln w="19050" algn="ctr">
            <a:solidFill>
              <a:schemeClr val="tx2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3061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2226" y="1412776"/>
            <a:ext cx="6970150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827584" y="476672"/>
            <a:ext cx="53285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http://www.bbc.co.uk/news/technology-15817335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3102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0788" y="1852613"/>
            <a:ext cx="7731612" cy="40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683568" y="260648"/>
            <a:ext cx="5400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http://www.bbc.co.uk/news/technology-15529930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1710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000108"/>
            <a:ext cx="6303204" cy="5281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428596" y="285728"/>
            <a:ext cx="72472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hlinkClick r:id="rId3"/>
              </a:rPr>
              <a:t>Hackers Broke Into Brazil Grid Last Thursday</a:t>
            </a:r>
            <a:endParaRPr lang="en-US" b="1" dirty="0" smtClean="0"/>
          </a:p>
          <a:p>
            <a:r>
              <a:rPr lang="en-US" sz="1400" dirty="0" smtClean="0"/>
              <a:t>http://news.slashdot.org/story/09/11/17/2245241/Hackers-Broke-Into-Brazil-Grid-Last-Thursday</a:t>
            </a:r>
          </a:p>
        </p:txBody>
      </p:sp>
      <p:sp>
        <p:nvSpPr>
          <p:cNvPr id="6" name="Rounded Rectangle 5"/>
          <p:cNvSpPr>
            <a:spLocks noChangeArrowheads="1"/>
          </p:cNvSpPr>
          <p:nvPr/>
        </p:nvSpPr>
        <p:spPr bwMode="auto">
          <a:xfrm>
            <a:off x="928662" y="1785926"/>
            <a:ext cx="5786478" cy="1285884"/>
          </a:xfrm>
          <a:prstGeom prst="roundRect">
            <a:avLst>
              <a:gd name="adj" fmla="val 16667"/>
            </a:avLst>
          </a:prstGeom>
          <a:solidFill>
            <a:srgbClr val="FF0000">
              <a:alpha val="30000"/>
            </a:srgbClr>
          </a:solidFill>
          <a:ln w="19050" algn="ctr">
            <a:solidFill>
              <a:schemeClr val="tx2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1996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88640"/>
            <a:ext cx="5904656" cy="624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1475656" y="6488668"/>
            <a:ext cx="73448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http://www.itp.net/584600-new-malware-targeting-iranian-government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3072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216" y="1484784"/>
            <a:ext cx="7334039" cy="4248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539552" y="548680"/>
            <a:ext cx="71287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http://www.fco.gov.uk/en/global-issues/london-conference-cyberspace/cyber-crime/case-studies/cyber-attacks-cabo</a:t>
            </a: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642910" y="2357430"/>
            <a:ext cx="7391400" cy="1935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5200" dirty="0" smtClean="0">
                <a:solidFill>
                  <a:srgbClr val="333399"/>
                </a:solidFill>
              </a:rPr>
              <a:t>“on trusting trust”</a:t>
            </a:r>
          </a:p>
          <a:p>
            <a:r>
              <a:rPr lang="en-US" sz="2800" dirty="0" smtClean="0">
                <a:solidFill>
                  <a:srgbClr val="333399"/>
                </a:solidFill>
              </a:rPr>
              <a:t>a local perspective</a:t>
            </a:r>
            <a:endParaRPr lang="en-US" sz="5200" dirty="0">
              <a:solidFill>
                <a:srgbClr val="333399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642910" y="2357430"/>
            <a:ext cx="7391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5200" dirty="0" smtClean="0">
                <a:solidFill>
                  <a:srgbClr val="333399"/>
                </a:solidFill>
              </a:rPr>
              <a:t>Conspiracy Theories!</a:t>
            </a:r>
            <a:endParaRPr lang="en-US" sz="5200" dirty="0">
              <a:solidFill>
                <a:srgbClr val="333399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260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248" y="1340768"/>
            <a:ext cx="8492443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95536" y="332656"/>
            <a:ext cx="58326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http://www.f-secure.com/weblog/archives/00002226.html</a:t>
            </a:r>
            <a:endParaRPr lang="en-US" sz="1600" dirty="0"/>
          </a:p>
        </p:txBody>
      </p:sp>
      <p:sp>
        <p:nvSpPr>
          <p:cNvPr id="6" name="Rounded Rectangle 5"/>
          <p:cNvSpPr/>
          <p:nvPr/>
        </p:nvSpPr>
        <p:spPr>
          <a:xfrm>
            <a:off x="1979712" y="2276872"/>
            <a:ext cx="936104" cy="576064"/>
          </a:xfrm>
          <a:prstGeom prst="roundRect">
            <a:avLst/>
          </a:prstGeom>
          <a:solidFill>
            <a:srgbClr val="FF0000">
              <a:alpha val="40000"/>
            </a:srgb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Nation-State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3779912" y="2276872"/>
            <a:ext cx="3456384" cy="576064"/>
          </a:xfrm>
          <a:prstGeom prst="roundRect">
            <a:avLst/>
          </a:prstGeom>
          <a:solidFill>
            <a:srgbClr val="FF0000">
              <a:alpha val="40000"/>
            </a:srgb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Lockheed-martin</a:t>
            </a:r>
          </a:p>
          <a:p>
            <a:pPr algn="ctr"/>
            <a:r>
              <a:rPr lang="en-US" dirty="0" smtClean="0"/>
              <a:t>RSA </a:t>
            </a:r>
            <a:r>
              <a:rPr lang="en-US" dirty="0" err="1" smtClean="0"/>
              <a:t>secureID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 animBg="1"/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29</a:t>
            </a:fld>
            <a:endParaRPr lang="en-US"/>
          </a:p>
        </p:txBody>
      </p:sp>
      <p:pic>
        <p:nvPicPr>
          <p:cNvPr id="262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9581" y="1988014"/>
            <a:ext cx="8500891" cy="3745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611560" y="620688"/>
            <a:ext cx="59046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http://news.cnet.com/8301-27080_3-20068836-245/china-linked-to-new-breaches-tied-to-rsa/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642910" y="2357430"/>
            <a:ext cx="7391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5200" dirty="0" smtClean="0">
                <a:solidFill>
                  <a:srgbClr val="333399"/>
                </a:solidFill>
              </a:rPr>
              <a:t>Cybercrime</a:t>
            </a:r>
            <a:endParaRPr lang="en-US" sz="4800" dirty="0">
              <a:solidFill>
                <a:srgbClr val="333399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30</a:t>
            </a:fld>
            <a:endParaRPr lang="en-US"/>
          </a:p>
        </p:txBody>
      </p:sp>
      <p:pic>
        <p:nvPicPr>
          <p:cNvPr id="264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252" y="1752600"/>
            <a:ext cx="7676362" cy="426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683568" y="548680"/>
            <a:ext cx="56886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http://www.bbc.co.uk/news/technology-12473809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31</a:t>
            </a:fld>
            <a:endParaRPr lang="en-US"/>
          </a:p>
        </p:txBody>
      </p:sp>
      <p:pic>
        <p:nvPicPr>
          <p:cNvPr id="263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060848"/>
            <a:ext cx="8507392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899592" y="836712"/>
            <a:ext cx="55446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http://www.bbc.co.uk/news/technology-13078297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95536" y="332656"/>
            <a:ext cx="8352928" cy="648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http://newsworldwide.wordpress.com/2008/05/02/microsoft-discloses-government-backdoor-on-windows-operating-systems/</a:t>
            </a:r>
            <a:endParaRPr lang="en-US" dirty="0"/>
          </a:p>
        </p:txBody>
      </p:sp>
      <p:pic>
        <p:nvPicPr>
          <p:cNvPr id="3481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980728"/>
            <a:ext cx="5400600" cy="839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75656" y="18864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http://vincentarnold.com/blog/chinese-backdoors-hidden-in-router-firmware/</a:t>
            </a:r>
            <a:endParaRPr lang="en-US" dirty="0"/>
          </a:p>
        </p:txBody>
      </p:sp>
      <p:pic>
        <p:nvPicPr>
          <p:cNvPr id="3379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810945"/>
            <a:ext cx="5072098" cy="6047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143504" y="1285860"/>
            <a:ext cx="37199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www.spectrum.ieee.org/may08/6171</a:t>
            </a:r>
            <a:endParaRPr lang="en-US" dirty="0"/>
          </a:p>
        </p:txBody>
      </p:sp>
      <p:pic>
        <p:nvPicPr>
          <p:cNvPr id="3276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943475" cy="694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034" name="Picture 2" descr="D:\Sherif\docs\RADICAL\Raya\EAF\enigma-n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533400"/>
            <a:ext cx="5715000" cy="1050925"/>
          </a:xfrm>
          <a:prstGeom prst="rect">
            <a:avLst/>
          </a:prstGeom>
          <a:noFill/>
        </p:spPr>
      </p:pic>
      <p:pic>
        <p:nvPicPr>
          <p:cNvPr id="300035" name="Picture 3" descr="D:\Sherif\docs\RADICAL\Raya\EAF\enig-c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1828800"/>
            <a:ext cx="3286125" cy="4191000"/>
          </a:xfrm>
          <a:prstGeom prst="rect">
            <a:avLst/>
          </a:prstGeom>
          <a:noFill/>
        </p:spPr>
      </p:pic>
      <p:pic>
        <p:nvPicPr>
          <p:cNvPr id="300036" name="Picture 4" descr="D:\Sherif\docs\RADICAL\Raya\EAF\bomb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0" y="1828800"/>
            <a:ext cx="5334000" cy="4197350"/>
          </a:xfrm>
          <a:prstGeom prst="rect">
            <a:avLst/>
          </a:prstGeom>
          <a:noFill/>
        </p:spPr>
      </p:pic>
      <p:sp>
        <p:nvSpPr>
          <p:cNvPr id="300037" name="Rectangle 5"/>
          <p:cNvSpPr>
            <a:spLocks noChangeArrowheads="1"/>
          </p:cNvSpPr>
          <p:nvPr/>
        </p:nvSpPr>
        <p:spPr bwMode="auto">
          <a:xfrm>
            <a:off x="609600" y="6521450"/>
            <a:ext cx="6173788" cy="3365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600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http://www.iwm.org.uk/online/enigma/eni-intro.htm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642910" y="2357430"/>
            <a:ext cx="7391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5200" dirty="0" smtClean="0">
                <a:solidFill>
                  <a:srgbClr val="333399"/>
                </a:solidFill>
              </a:rPr>
              <a:t>People!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3124200" y="6356350"/>
            <a:ext cx="2895600" cy="365125"/>
          </a:xfrm>
          <a:noFill/>
        </p:spPr>
        <p:txBody>
          <a:bodyPr/>
          <a:lstStyle/>
          <a:p>
            <a:fld id="{3C048976-C510-4C38-B761-E2D2634D79BE}" type="slidenum">
              <a:rPr lang="ar-SA"/>
              <a:pPr/>
              <a:t>37</a:t>
            </a:fld>
            <a:endParaRPr lang="en-GB"/>
          </a:p>
        </p:txBody>
      </p:sp>
      <p:sp>
        <p:nvSpPr>
          <p:cNvPr id="5122" name="Cloud"/>
          <p:cNvSpPr>
            <a:spLocks noChangeAspect="1" noEditPoints="1" noChangeArrowheads="1"/>
          </p:cNvSpPr>
          <p:nvPr/>
        </p:nvSpPr>
        <p:spPr bwMode="auto">
          <a:xfrm>
            <a:off x="0" y="357166"/>
            <a:ext cx="8153400" cy="2863850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defRPr/>
            </a:pPr>
            <a:endParaRPr lang="en-US" sz="1800">
              <a:latin typeface="Courier New" pitchFamily="49" charset="0"/>
              <a:cs typeface="Courier New" pitchFamily="49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327150" y="703241"/>
            <a:ext cx="1533525" cy="2170113"/>
            <a:chOff x="4470" y="1440"/>
            <a:chExt cx="966" cy="1367"/>
          </a:xfrm>
        </p:grpSpPr>
        <p:pic>
          <p:nvPicPr>
            <p:cNvPr id="37906" name="Picture 4" descr="44wvftqi[1]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512" y="1440"/>
              <a:ext cx="829" cy="10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7907" name="Text Box 5"/>
            <p:cNvSpPr txBox="1">
              <a:spLocks noChangeArrowheads="1"/>
            </p:cNvSpPr>
            <p:nvPr/>
          </p:nvSpPr>
          <p:spPr bwMode="auto">
            <a:xfrm>
              <a:off x="4470" y="2516"/>
              <a:ext cx="966" cy="291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>
                  <a:latin typeface="Times New Roman" pitchFamily="18" charset="0"/>
                  <a:cs typeface="Courier New" pitchFamily="49" charset="0"/>
                </a:rPr>
                <a:t>employee1</a:t>
              </a:r>
            </a:p>
          </p:txBody>
        </p:sp>
      </p:grp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5791200" y="1042966"/>
            <a:ext cx="1609725" cy="1874838"/>
            <a:chOff x="384" y="1606"/>
            <a:chExt cx="1014" cy="1181"/>
          </a:xfrm>
        </p:grpSpPr>
        <p:pic>
          <p:nvPicPr>
            <p:cNvPr id="37904" name="Picture 7" descr="4evdfkyf[1]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84" y="1606"/>
              <a:ext cx="808" cy="8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7905" name="Text Box 8"/>
            <p:cNvSpPr txBox="1">
              <a:spLocks noChangeArrowheads="1"/>
            </p:cNvSpPr>
            <p:nvPr/>
          </p:nvSpPr>
          <p:spPr bwMode="auto">
            <a:xfrm>
              <a:off x="432" y="2496"/>
              <a:ext cx="966" cy="291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>
                  <a:latin typeface="Times New Roman" pitchFamily="18" charset="0"/>
                  <a:cs typeface="Courier New" pitchFamily="49" charset="0"/>
                </a:rPr>
                <a:t>employee2</a:t>
              </a:r>
            </a:p>
          </p:txBody>
        </p:sp>
      </p:grp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3921125" y="4624366"/>
            <a:ext cx="3038475" cy="1577975"/>
            <a:chOff x="2304" y="192"/>
            <a:chExt cx="1914" cy="994"/>
          </a:xfrm>
        </p:grpSpPr>
        <p:pic>
          <p:nvPicPr>
            <p:cNvPr id="37902" name="Picture 10" descr="js4frpjl[1]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304" y="192"/>
              <a:ext cx="1240" cy="9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7903" name="Text Box 11"/>
            <p:cNvSpPr txBox="1">
              <a:spLocks noChangeArrowheads="1"/>
            </p:cNvSpPr>
            <p:nvPr/>
          </p:nvSpPr>
          <p:spPr bwMode="auto">
            <a:xfrm>
              <a:off x="3542" y="506"/>
              <a:ext cx="676" cy="291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>
                  <a:latin typeface="Times New Roman" pitchFamily="18" charset="0"/>
                  <a:cs typeface="Courier New" pitchFamily="49" charset="0"/>
                </a:rPr>
                <a:t>Hacker</a:t>
              </a:r>
            </a:p>
          </p:txBody>
        </p:sp>
      </p:grpSp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3203575" y="2366941"/>
            <a:ext cx="1457325" cy="2824163"/>
            <a:chOff x="4026" y="1920"/>
            <a:chExt cx="918" cy="1779"/>
          </a:xfrm>
        </p:grpSpPr>
        <p:sp>
          <p:nvSpPr>
            <p:cNvPr id="37900" name="Line 13"/>
            <p:cNvSpPr>
              <a:spLocks noChangeShapeType="1"/>
            </p:cNvSpPr>
            <p:nvPr/>
          </p:nvSpPr>
          <p:spPr bwMode="auto">
            <a:xfrm flipH="1" flipV="1">
              <a:off x="4272" y="1920"/>
              <a:ext cx="672" cy="1200"/>
            </a:xfrm>
            <a:prstGeom prst="line">
              <a:avLst/>
            </a:prstGeom>
            <a:noFill/>
            <a:ln w="152400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901" name="Text Box 14"/>
            <p:cNvSpPr txBox="1">
              <a:spLocks noChangeArrowheads="1"/>
            </p:cNvSpPr>
            <p:nvPr/>
          </p:nvSpPr>
          <p:spPr bwMode="auto">
            <a:xfrm rot="3699652">
              <a:off x="3479" y="2635"/>
              <a:ext cx="1611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ourier New" pitchFamily="49" charset="0"/>
                  <a:cs typeface="Courier New" pitchFamily="49" charset="0"/>
                </a:rPr>
                <a:t>Sorry!</a:t>
              </a:r>
            </a:p>
            <a:p>
              <a:r>
                <a:rPr lang="en-US">
                  <a:latin typeface="Courier New" pitchFamily="49" charset="0"/>
                  <a:cs typeface="Courier New" pitchFamily="49" charset="0"/>
                </a:rPr>
                <a:t>Can’t Fax out</a:t>
              </a:r>
            </a:p>
          </p:txBody>
        </p:sp>
      </p:grpSp>
      <p:grpSp>
        <p:nvGrpSpPr>
          <p:cNvPr id="6" name="Group 15"/>
          <p:cNvGrpSpPr>
            <a:grpSpLocks/>
          </p:cNvGrpSpPr>
          <p:nvPr/>
        </p:nvGrpSpPr>
        <p:grpSpPr bwMode="auto">
          <a:xfrm>
            <a:off x="1466850" y="3128941"/>
            <a:ext cx="1909763" cy="3236913"/>
            <a:chOff x="1149" y="1920"/>
            <a:chExt cx="1203" cy="2039"/>
          </a:xfrm>
        </p:grpSpPr>
        <p:sp>
          <p:nvSpPr>
            <p:cNvPr id="37898" name="Line 16"/>
            <p:cNvSpPr>
              <a:spLocks noChangeShapeType="1"/>
            </p:cNvSpPr>
            <p:nvPr/>
          </p:nvSpPr>
          <p:spPr bwMode="auto">
            <a:xfrm flipH="1" flipV="1">
              <a:off x="1680" y="1920"/>
              <a:ext cx="672" cy="1200"/>
            </a:xfrm>
            <a:prstGeom prst="line">
              <a:avLst/>
            </a:prstGeom>
            <a:noFill/>
            <a:ln w="152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899" name="Text Box 17"/>
            <p:cNvSpPr txBox="1">
              <a:spLocks noChangeArrowheads="1"/>
            </p:cNvSpPr>
            <p:nvPr/>
          </p:nvSpPr>
          <p:spPr bwMode="auto">
            <a:xfrm rot="3699652">
              <a:off x="660" y="2722"/>
              <a:ext cx="1726" cy="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ourier New" pitchFamily="49" charset="0"/>
                  <a:cs typeface="Courier New" pitchFamily="49" charset="0"/>
                </a:rPr>
                <a:t>Please fax me</a:t>
              </a:r>
            </a:p>
            <a:p>
              <a:r>
                <a:rPr lang="en-US">
                  <a:latin typeface="Courier New" pitchFamily="49" charset="0"/>
                  <a:cs typeface="Courier New" pitchFamily="49" charset="0"/>
                </a:rPr>
                <a:t> “Confidential</a:t>
              </a:r>
            </a:p>
            <a:p>
              <a:r>
                <a:rPr lang="en-US">
                  <a:latin typeface="Courier New" pitchFamily="49" charset="0"/>
                  <a:cs typeface="Courier New" pitchFamily="49" charset="0"/>
                </a:rPr>
                <a:t>Information.”</a:t>
              </a:r>
            </a:p>
          </p:txBody>
        </p:sp>
      </p:grp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3124200" y="6356350"/>
            <a:ext cx="2895600" cy="365125"/>
          </a:xfrm>
          <a:noFill/>
        </p:spPr>
        <p:txBody>
          <a:bodyPr/>
          <a:lstStyle/>
          <a:p>
            <a:fld id="{458B90EA-537E-4C85-82C2-6A917304CC3E}" type="slidenum">
              <a:rPr lang="ar-SA"/>
              <a:pPr/>
              <a:t>38</a:t>
            </a:fld>
            <a:endParaRPr lang="en-GB"/>
          </a:p>
        </p:txBody>
      </p:sp>
      <p:sp>
        <p:nvSpPr>
          <p:cNvPr id="6146" name="Cloud"/>
          <p:cNvSpPr>
            <a:spLocks noChangeAspect="1" noEditPoints="1" noChangeArrowheads="1"/>
          </p:cNvSpPr>
          <p:nvPr/>
        </p:nvSpPr>
        <p:spPr bwMode="auto">
          <a:xfrm>
            <a:off x="0" y="428604"/>
            <a:ext cx="8153400" cy="2586038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eaLnBrk="1" hangingPunct="1">
              <a:defRPr/>
            </a:pPr>
            <a:endParaRPr lang="en-US" sz="1800">
              <a:latin typeface="Courier New" pitchFamily="49" charset="0"/>
              <a:cs typeface="Courier New" pitchFamily="49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228725" y="569892"/>
            <a:ext cx="1547813" cy="2128837"/>
            <a:chOff x="4512" y="1440"/>
            <a:chExt cx="975" cy="1341"/>
          </a:xfrm>
        </p:grpSpPr>
        <p:pic>
          <p:nvPicPr>
            <p:cNvPr id="38936" name="Picture 4" descr="44wvftqi[1]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512" y="1440"/>
              <a:ext cx="829" cy="10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8937" name="Text Box 5"/>
            <p:cNvSpPr txBox="1">
              <a:spLocks noChangeArrowheads="1"/>
            </p:cNvSpPr>
            <p:nvPr/>
          </p:nvSpPr>
          <p:spPr bwMode="auto">
            <a:xfrm>
              <a:off x="4521" y="2490"/>
              <a:ext cx="966" cy="291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>
                  <a:latin typeface="Times New Roman" pitchFamily="18" charset="0"/>
                  <a:cs typeface="Courier New" pitchFamily="49" charset="0"/>
                </a:rPr>
                <a:t>employee1</a:t>
              </a:r>
            </a:p>
          </p:txBody>
        </p:sp>
      </p:grp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5791200" y="630217"/>
            <a:ext cx="1609725" cy="1874837"/>
            <a:chOff x="384" y="1606"/>
            <a:chExt cx="1014" cy="1181"/>
          </a:xfrm>
        </p:grpSpPr>
        <p:pic>
          <p:nvPicPr>
            <p:cNvPr id="38934" name="Picture 7" descr="4evdfkyf[1]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84" y="1606"/>
              <a:ext cx="808" cy="8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8935" name="Text Box 8"/>
            <p:cNvSpPr txBox="1">
              <a:spLocks noChangeArrowheads="1"/>
            </p:cNvSpPr>
            <p:nvPr/>
          </p:nvSpPr>
          <p:spPr bwMode="auto">
            <a:xfrm>
              <a:off x="432" y="2496"/>
              <a:ext cx="966" cy="291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>
                  <a:latin typeface="Times New Roman" pitchFamily="18" charset="0"/>
                  <a:cs typeface="Courier New" pitchFamily="49" charset="0"/>
                </a:rPr>
                <a:t>employee2</a:t>
              </a:r>
            </a:p>
          </p:txBody>
        </p:sp>
      </p:grp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2949579" y="4824392"/>
            <a:ext cx="2816227" cy="1577975"/>
            <a:chOff x="2304" y="192"/>
            <a:chExt cx="1774" cy="994"/>
          </a:xfrm>
        </p:grpSpPr>
        <p:pic>
          <p:nvPicPr>
            <p:cNvPr id="38932" name="Picture 10" descr="js4frpjl[1]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304" y="192"/>
              <a:ext cx="1240" cy="9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8933" name="Text Box 11"/>
            <p:cNvSpPr txBox="1">
              <a:spLocks noChangeArrowheads="1"/>
            </p:cNvSpPr>
            <p:nvPr/>
          </p:nvSpPr>
          <p:spPr bwMode="auto">
            <a:xfrm>
              <a:off x="3542" y="506"/>
              <a:ext cx="536" cy="233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dirty="0" smtClean="0">
                  <a:latin typeface="Times New Roman" pitchFamily="18" charset="0"/>
                  <a:cs typeface="Courier New" pitchFamily="49" charset="0"/>
                </a:rPr>
                <a:t>Hacker</a:t>
              </a:r>
              <a:endParaRPr lang="en-US" dirty="0">
                <a:latin typeface="Times New Roman" pitchFamily="18" charset="0"/>
                <a:cs typeface="Courier New" pitchFamily="49" charset="0"/>
              </a:endParaRPr>
            </a:p>
          </p:txBody>
        </p:sp>
      </p:grpSp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1481138" y="2444729"/>
            <a:ext cx="2016125" cy="3328988"/>
            <a:chOff x="1082" y="1920"/>
            <a:chExt cx="1270" cy="1820"/>
          </a:xfrm>
        </p:grpSpPr>
        <p:sp>
          <p:nvSpPr>
            <p:cNvPr id="38930" name="Line 13"/>
            <p:cNvSpPr>
              <a:spLocks noChangeShapeType="1"/>
            </p:cNvSpPr>
            <p:nvPr/>
          </p:nvSpPr>
          <p:spPr bwMode="auto">
            <a:xfrm flipH="1" flipV="1">
              <a:off x="1680" y="1920"/>
              <a:ext cx="672" cy="1200"/>
            </a:xfrm>
            <a:prstGeom prst="line">
              <a:avLst/>
            </a:prstGeom>
            <a:noFill/>
            <a:ln w="152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31" name="Text Box 14"/>
            <p:cNvSpPr txBox="1">
              <a:spLocks noChangeArrowheads="1"/>
            </p:cNvSpPr>
            <p:nvPr/>
          </p:nvSpPr>
          <p:spPr bwMode="auto">
            <a:xfrm rot="3699652">
              <a:off x="743" y="2567"/>
              <a:ext cx="1512" cy="8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ourier New" pitchFamily="49" charset="0"/>
                  <a:cs typeface="Courier New" pitchFamily="49" charset="0"/>
                </a:rPr>
                <a:t>fax to </a:t>
              </a:r>
              <a:r>
                <a:rPr lang="en-US" sz="3200">
                  <a:latin typeface="Courier New" pitchFamily="49" charset="0"/>
                  <a:cs typeface="Courier New" pitchFamily="49" charset="0"/>
                </a:rPr>
                <a:t>emp2</a:t>
              </a:r>
            </a:p>
            <a:p>
              <a:r>
                <a:rPr lang="en-US">
                  <a:latin typeface="Courier New" pitchFamily="49" charset="0"/>
                  <a:cs typeface="Courier New" pitchFamily="49" charset="0"/>
                </a:rPr>
                <a:t> “Confidential</a:t>
              </a:r>
            </a:p>
            <a:p>
              <a:r>
                <a:rPr lang="en-US">
                  <a:latin typeface="Courier New" pitchFamily="49" charset="0"/>
                  <a:cs typeface="Courier New" pitchFamily="49" charset="0"/>
                </a:rPr>
                <a:t>Information.”</a:t>
              </a:r>
            </a:p>
          </p:txBody>
        </p:sp>
      </p:grpSp>
      <p:grpSp>
        <p:nvGrpSpPr>
          <p:cNvPr id="6" name="Group 15"/>
          <p:cNvGrpSpPr>
            <a:grpSpLocks/>
          </p:cNvGrpSpPr>
          <p:nvPr/>
        </p:nvGrpSpPr>
        <p:grpSpPr bwMode="auto">
          <a:xfrm>
            <a:off x="2490788" y="941367"/>
            <a:ext cx="3352800" cy="935037"/>
            <a:chOff x="1920" y="323"/>
            <a:chExt cx="2112" cy="589"/>
          </a:xfrm>
        </p:grpSpPr>
        <p:sp>
          <p:nvSpPr>
            <p:cNvPr id="38928" name="Line 16"/>
            <p:cNvSpPr>
              <a:spLocks noChangeShapeType="1"/>
            </p:cNvSpPr>
            <p:nvPr/>
          </p:nvSpPr>
          <p:spPr bwMode="auto">
            <a:xfrm flipV="1">
              <a:off x="1920" y="912"/>
              <a:ext cx="2112" cy="0"/>
            </a:xfrm>
            <a:prstGeom prst="line">
              <a:avLst/>
            </a:prstGeom>
            <a:noFill/>
            <a:ln w="152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29" name="Text Box 17"/>
            <p:cNvSpPr txBox="1">
              <a:spLocks noChangeArrowheads="1"/>
            </p:cNvSpPr>
            <p:nvPr/>
          </p:nvSpPr>
          <p:spPr bwMode="auto">
            <a:xfrm rot="-144381">
              <a:off x="2399" y="323"/>
              <a:ext cx="1611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ourier New" pitchFamily="49" charset="0"/>
                  <a:cs typeface="Courier New" pitchFamily="49" charset="0"/>
                </a:rPr>
                <a:t>“Confidential</a:t>
              </a:r>
            </a:p>
            <a:p>
              <a:r>
                <a:rPr lang="en-US">
                  <a:latin typeface="Courier New" pitchFamily="49" charset="0"/>
                  <a:cs typeface="Courier New" pitchFamily="49" charset="0"/>
                </a:rPr>
                <a:t>Information”</a:t>
              </a:r>
            </a:p>
          </p:txBody>
        </p:sp>
      </p:grpSp>
      <p:grpSp>
        <p:nvGrpSpPr>
          <p:cNvPr id="7" name="Group 18"/>
          <p:cNvGrpSpPr>
            <a:grpSpLocks/>
          </p:cNvGrpSpPr>
          <p:nvPr/>
        </p:nvGrpSpPr>
        <p:grpSpPr bwMode="auto">
          <a:xfrm>
            <a:off x="5688013" y="2054204"/>
            <a:ext cx="1360487" cy="3425825"/>
            <a:chOff x="3744" y="1440"/>
            <a:chExt cx="857" cy="2158"/>
          </a:xfrm>
        </p:grpSpPr>
        <p:sp>
          <p:nvSpPr>
            <p:cNvPr id="38926" name="Line 19"/>
            <p:cNvSpPr>
              <a:spLocks noChangeShapeType="1"/>
            </p:cNvSpPr>
            <p:nvPr/>
          </p:nvSpPr>
          <p:spPr bwMode="auto">
            <a:xfrm rot="18844854" flipV="1">
              <a:off x="2688" y="2496"/>
              <a:ext cx="2112" cy="0"/>
            </a:xfrm>
            <a:prstGeom prst="line">
              <a:avLst/>
            </a:prstGeom>
            <a:noFill/>
            <a:ln w="152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27" name="Text Box 20"/>
            <p:cNvSpPr txBox="1">
              <a:spLocks noChangeArrowheads="1"/>
            </p:cNvSpPr>
            <p:nvPr/>
          </p:nvSpPr>
          <p:spPr bwMode="auto">
            <a:xfrm rot="-2899527">
              <a:off x="3364" y="2361"/>
              <a:ext cx="1726" cy="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ourier New" pitchFamily="49" charset="0"/>
                  <a:cs typeface="Courier New" pitchFamily="49" charset="0"/>
                </a:rPr>
                <a:t>Please forward</a:t>
              </a:r>
            </a:p>
            <a:p>
              <a:r>
                <a:rPr lang="en-US">
                  <a:latin typeface="Courier New" pitchFamily="49" charset="0"/>
                  <a:cs typeface="Courier New" pitchFamily="49" charset="0"/>
                </a:rPr>
                <a:t>the fax you’ve</a:t>
              </a:r>
            </a:p>
            <a:p>
              <a:r>
                <a:rPr lang="en-US">
                  <a:latin typeface="Courier New" pitchFamily="49" charset="0"/>
                  <a:cs typeface="Courier New" pitchFamily="49" charset="0"/>
                </a:rPr>
                <a:t>just received.</a:t>
              </a:r>
            </a:p>
          </p:txBody>
        </p:sp>
      </p:grpSp>
      <p:grpSp>
        <p:nvGrpSpPr>
          <p:cNvPr id="8" name="Group 27"/>
          <p:cNvGrpSpPr>
            <a:grpSpLocks/>
          </p:cNvGrpSpPr>
          <p:nvPr/>
        </p:nvGrpSpPr>
        <p:grpSpPr bwMode="auto">
          <a:xfrm>
            <a:off x="4376738" y="1874817"/>
            <a:ext cx="822325" cy="3479800"/>
            <a:chOff x="4683779" y="1377129"/>
            <a:chExt cx="822116" cy="3479800"/>
          </a:xfrm>
        </p:grpSpPr>
        <p:sp>
          <p:nvSpPr>
            <p:cNvPr id="38924" name="Line 16"/>
            <p:cNvSpPr>
              <a:spLocks noChangeShapeType="1"/>
            </p:cNvSpPr>
            <p:nvPr/>
          </p:nvSpPr>
          <p:spPr bwMode="auto">
            <a:xfrm rot="7856986" flipV="1">
              <a:off x="3686656" y="3180529"/>
              <a:ext cx="3352800" cy="0"/>
            </a:xfrm>
            <a:prstGeom prst="line">
              <a:avLst/>
            </a:prstGeom>
            <a:noFill/>
            <a:ln w="152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925" name="Text Box 17"/>
            <p:cNvSpPr txBox="1">
              <a:spLocks noChangeArrowheads="1"/>
            </p:cNvSpPr>
            <p:nvPr/>
          </p:nvSpPr>
          <p:spPr bwMode="auto">
            <a:xfrm rot="-3025565">
              <a:off x="3816105" y="2244803"/>
              <a:ext cx="2557463" cy="822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FF0000"/>
                  </a:solidFill>
                  <a:latin typeface="Courier New" pitchFamily="49" charset="0"/>
                  <a:cs typeface="Courier New" pitchFamily="49" charset="0"/>
                </a:rPr>
                <a:t>“Confidential</a:t>
              </a:r>
            </a:p>
            <a:p>
              <a:r>
                <a:rPr lang="en-US">
                  <a:solidFill>
                    <a:srgbClr val="FF0000"/>
                  </a:solidFill>
                  <a:latin typeface="Courier New" pitchFamily="49" charset="0"/>
                  <a:cs typeface="Courier New" pitchFamily="49" charset="0"/>
                </a:rPr>
                <a:t>Information”</a:t>
              </a:r>
            </a:p>
          </p:txBody>
        </p:sp>
      </p:grp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642910" y="2357430"/>
            <a:ext cx="7391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5200" dirty="0" smtClean="0">
                <a:solidFill>
                  <a:srgbClr val="333399"/>
                </a:solidFill>
              </a:rPr>
              <a:t>Seeking answers</a:t>
            </a:r>
            <a:endParaRPr lang="en-US" sz="5200" dirty="0">
              <a:solidFill>
                <a:srgbClr val="333399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296130"/>
            <a:ext cx="7286676" cy="5055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428596" y="357166"/>
            <a:ext cx="67151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http://news.bbc.co.uk/2/hi/business/davos/7862549.stm</a:t>
            </a:r>
            <a:endParaRPr lang="en-US" dirty="0"/>
          </a:p>
        </p:txBody>
      </p:sp>
      <p:sp>
        <p:nvSpPr>
          <p:cNvPr id="4" name="Rounded Rectangle 3"/>
          <p:cNvSpPr>
            <a:spLocks noChangeArrowheads="1"/>
          </p:cNvSpPr>
          <p:nvPr/>
        </p:nvSpPr>
        <p:spPr bwMode="auto">
          <a:xfrm>
            <a:off x="571472" y="4857760"/>
            <a:ext cx="3500462" cy="357190"/>
          </a:xfrm>
          <a:prstGeom prst="roundRect">
            <a:avLst>
              <a:gd name="adj" fmla="val 16667"/>
            </a:avLst>
          </a:prstGeom>
          <a:solidFill>
            <a:srgbClr val="FF0000">
              <a:alpha val="30000"/>
            </a:srgbClr>
          </a:solidFill>
          <a:ln w="19050" algn="ctr">
            <a:solidFill>
              <a:schemeClr val="tx2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5" name="Rounded Rectangle 4"/>
          <p:cNvSpPr>
            <a:spLocks noChangeArrowheads="1"/>
          </p:cNvSpPr>
          <p:nvPr/>
        </p:nvSpPr>
        <p:spPr bwMode="auto">
          <a:xfrm>
            <a:off x="571472" y="1142984"/>
            <a:ext cx="6858048" cy="714380"/>
          </a:xfrm>
          <a:prstGeom prst="roundRect">
            <a:avLst>
              <a:gd name="adj" fmla="val 16667"/>
            </a:avLst>
          </a:prstGeom>
          <a:solidFill>
            <a:srgbClr val="FF0000">
              <a:alpha val="30000"/>
            </a:srgbClr>
          </a:solidFill>
          <a:ln w="19050" algn="ctr">
            <a:solidFill>
              <a:schemeClr val="tx2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642910" y="2357430"/>
            <a:ext cx="7391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5200" dirty="0" smtClean="0">
                <a:solidFill>
                  <a:srgbClr val="333399"/>
                </a:solidFill>
              </a:rPr>
              <a:t>Some Perspective</a:t>
            </a:r>
            <a:endParaRPr lang="en-US" sz="5200" dirty="0">
              <a:solidFill>
                <a:srgbClr val="33339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C:\Sherif\docs\RADICAL\SecureMisr\templates\ThreatPyrami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2678" y="785794"/>
            <a:ext cx="7613588" cy="471490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357422" y="5715016"/>
            <a:ext cx="2928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cert.org</a:t>
            </a:r>
            <a:endParaRPr lang="en-US" sz="24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295400"/>
            <a:ext cx="75438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0" smtClean="0"/>
              <a:t>Security is </a:t>
            </a:r>
            <a:br>
              <a:rPr lang="en-US" b="0" smtClean="0"/>
            </a:br>
            <a:r>
              <a:rPr lang="en-US" b="0" smtClean="0"/>
              <a:t>Socio-technical &amp; Physical!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-533400" y="2590800"/>
            <a:ext cx="8763000" cy="3581400"/>
          </a:xfrm>
        </p:spPr>
        <p:txBody>
          <a:bodyPr/>
          <a:lstStyle/>
          <a:p>
            <a:pPr eaLnBrk="1" hangingPunct="1"/>
            <a:endParaRPr lang="en-US" smtClean="0"/>
          </a:p>
          <a:p>
            <a:pPr eaLnBrk="1" hangingPunct="1">
              <a:buFontTx/>
              <a:buNone/>
            </a:pPr>
            <a:r>
              <a:rPr lang="en-US" smtClean="0"/>
              <a:t>			Security ≠ Technological Security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Oval 2"/>
          <p:cNvSpPr>
            <a:spLocks noChangeArrowheads="1"/>
          </p:cNvSpPr>
          <p:nvPr/>
        </p:nvSpPr>
        <p:spPr bwMode="auto">
          <a:xfrm>
            <a:off x="2827338" y="1092200"/>
            <a:ext cx="5029200" cy="3429000"/>
          </a:xfrm>
          <a:prstGeom prst="ellipse">
            <a:avLst/>
          </a:prstGeom>
          <a:solidFill>
            <a:srgbClr val="FF0000">
              <a:alpha val="39999"/>
            </a:srgb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b" anchorCtr="1"/>
          <a:lstStyle/>
          <a:p>
            <a:pPr algn="ctr"/>
            <a:r>
              <a:rPr lang="en-US" b="1"/>
              <a:t>Technological</a:t>
            </a:r>
          </a:p>
        </p:txBody>
      </p:sp>
      <p:sp>
        <p:nvSpPr>
          <p:cNvPr id="41987" name="Oval 3"/>
          <p:cNvSpPr>
            <a:spLocks noChangeArrowheads="1"/>
          </p:cNvSpPr>
          <p:nvPr/>
        </p:nvSpPr>
        <p:spPr bwMode="auto">
          <a:xfrm>
            <a:off x="236538" y="101600"/>
            <a:ext cx="6235700" cy="3868738"/>
          </a:xfrm>
          <a:prstGeom prst="ellipse">
            <a:avLst/>
          </a:prstGeom>
          <a:solidFill>
            <a:schemeClr val="accent1">
              <a:alpha val="39999"/>
            </a:schemeClr>
          </a:solidFill>
          <a:ln w="38100">
            <a:solidFill>
              <a:schemeClr val="accent2"/>
            </a:solidFill>
            <a:round/>
            <a:headEnd/>
            <a:tailEnd/>
          </a:ln>
        </p:spPr>
        <p:txBody>
          <a:bodyPr wrap="none" anchorCtr="1"/>
          <a:lstStyle/>
          <a:p>
            <a:pPr algn="ctr"/>
            <a:r>
              <a:rPr lang="en-US" b="1"/>
              <a:t>Business Risks</a:t>
            </a:r>
          </a:p>
        </p:txBody>
      </p:sp>
      <p:sp>
        <p:nvSpPr>
          <p:cNvPr id="41988" name="Oval 4"/>
          <p:cNvSpPr>
            <a:spLocks noChangeArrowheads="1"/>
          </p:cNvSpPr>
          <p:nvPr/>
        </p:nvSpPr>
        <p:spPr bwMode="auto">
          <a:xfrm>
            <a:off x="1531938" y="1016000"/>
            <a:ext cx="3721100" cy="2373313"/>
          </a:xfrm>
          <a:prstGeom prst="ellipse">
            <a:avLst/>
          </a:prstGeom>
          <a:solidFill>
            <a:srgbClr val="00FF00">
              <a:alpha val="39999"/>
            </a:srgbClr>
          </a:solidFill>
          <a:ln w="38100">
            <a:solidFill>
              <a:srgbClr val="00FF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/>
              <a:t>Security Risks</a:t>
            </a:r>
          </a:p>
        </p:txBody>
      </p:sp>
      <p:sp>
        <p:nvSpPr>
          <p:cNvPr id="41989" name="Oval 6"/>
          <p:cNvSpPr>
            <a:spLocks noChangeAspect="1" noChangeArrowheads="1"/>
          </p:cNvSpPr>
          <p:nvPr/>
        </p:nvSpPr>
        <p:spPr bwMode="auto">
          <a:xfrm>
            <a:off x="4275138" y="1549400"/>
            <a:ext cx="547687" cy="411163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0" name="Oval 10"/>
          <p:cNvSpPr>
            <a:spLocks noChangeAspect="1" noChangeArrowheads="1"/>
          </p:cNvSpPr>
          <p:nvPr/>
        </p:nvSpPr>
        <p:spPr bwMode="auto">
          <a:xfrm>
            <a:off x="4351338" y="2235200"/>
            <a:ext cx="547687" cy="411163"/>
          </a:xfrm>
          <a:prstGeom prst="ellipse">
            <a:avLst/>
          </a:prstGeom>
          <a:solidFill>
            <a:srgbClr val="FFFF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991" name="Oval 13"/>
          <p:cNvSpPr>
            <a:spLocks noChangeAspect="1" noChangeArrowheads="1"/>
          </p:cNvSpPr>
          <p:nvPr/>
        </p:nvSpPr>
        <p:spPr bwMode="auto">
          <a:xfrm>
            <a:off x="3436938" y="2692400"/>
            <a:ext cx="547687" cy="411163"/>
          </a:xfrm>
          <a:prstGeom prst="ellipse">
            <a:avLst/>
          </a:prstGeom>
          <a:solidFill>
            <a:srgbClr val="FF505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992" name="Oval 16"/>
          <p:cNvSpPr>
            <a:spLocks noChangeArrowheads="1"/>
          </p:cNvSpPr>
          <p:nvPr/>
        </p:nvSpPr>
        <p:spPr bwMode="auto">
          <a:xfrm>
            <a:off x="2598738" y="2616200"/>
            <a:ext cx="533400" cy="457200"/>
          </a:xfrm>
          <a:prstGeom prst="ellipse">
            <a:avLst/>
          </a:prstGeom>
          <a:solidFill>
            <a:srgbClr val="9933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160338" y="3530600"/>
            <a:ext cx="2527300" cy="2187575"/>
            <a:chOff x="144" y="2798"/>
            <a:chExt cx="1592" cy="1378"/>
          </a:xfrm>
        </p:grpSpPr>
        <p:sp>
          <p:nvSpPr>
            <p:cNvPr id="41995" name="Oval 5"/>
            <p:cNvSpPr>
              <a:spLocks noChangeArrowheads="1"/>
            </p:cNvSpPr>
            <p:nvPr/>
          </p:nvSpPr>
          <p:spPr bwMode="auto">
            <a:xfrm>
              <a:off x="144" y="2833"/>
              <a:ext cx="192" cy="14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endParaRPr lang="en-US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996" name="Text Box 7"/>
            <p:cNvSpPr txBox="1">
              <a:spLocks noChangeArrowheads="1"/>
            </p:cNvSpPr>
            <p:nvPr/>
          </p:nvSpPr>
          <p:spPr bwMode="auto">
            <a:xfrm>
              <a:off x="288" y="2798"/>
              <a:ext cx="783" cy="25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r>
                <a:rPr lang="en-US" sz="2000"/>
                <a:t>Networks</a:t>
              </a:r>
            </a:p>
          </p:txBody>
        </p:sp>
        <p:sp>
          <p:nvSpPr>
            <p:cNvPr id="41997" name="Oval 8"/>
            <p:cNvSpPr>
              <a:spLocks noChangeArrowheads="1"/>
            </p:cNvSpPr>
            <p:nvPr/>
          </p:nvSpPr>
          <p:spPr bwMode="auto">
            <a:xfrm>
              <a:off x="144" y="3122"/>
              <a:ext cx="192" cy="144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endParaRPr lang="en-US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998" name="Text Box 9"/>
            <p:cNvSpPr txBox="1">
              <a:spLocks noChangeArrowheads="1"/>
            </p:cNvSpPr>
            <p:nvPr/>
          </p:nvSpPr>
          <p:spPr bwMode="auto">
            <a:xfrm>
              <a:off x="288" y="3087"/>
              <a:ext cx="729" cy="25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r>
                <a:rPr lang="en-US" sz="2000"/>
                <a:t>Systems</a:t>
              </a:r>
            </a:p>
          </p:txBody>
        </p:sp>
        <p:sp>
          <p:nvSpPr>
            <p:cNvPr id="41999" name="Oval 11"/>
            <p:cNvSpPr>
              <a:spLocks noChangeArrowheads="1"/>
            </p:cNvSpPr>
            <p:nvPr/>
          </p:nvSpPr>
          <p:spPr bwMode="auto">
            <a:xfrm>
              <a:off x="144" y="3408"/>
              <a:ext cx="192" cy="144"/>
            </a:xfrm>
            <a:prstGeom prst="ellipse">
              <a:avLst/>
            </a:prstGeom>
            <a:solidFill>
              <a:srgbClr val="FF5050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endParaRPr lang="en-US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000" name="Text Box 12"/>
            <p:cNvSpPr txBox="1">
              <a:spLocks noChangeArrowheads="1"/>
            </p:cNvSpPr>
            <p:nvPr/>
          </p:nvSpPr>
          <p:spPr bwMode="auto">
            <a:xfrm>
              <a:off x="288" y="3373"/>
              <a:ext cx="980" cy="25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r>
                <a:rPr lang="en-US" sz="2000"/>
                <a:t>Applications</a:t>
              </a:r>
            </a:p>
          </p:txBody>
        </p:sp>
        <p:sp>
          <p:nvSpPr>
            <p:cNvPr id="42001" name="Oval 14"/>
            <p:cNvSpPr>
              <a:spLocks noChangeArrowheads="1"/>
            </p:cNvSpPr>
            <p:nvPr/>
          </p:nvSpPr>
          <p:spPr bwMode="auto">
            <a:xfrm>
              <a:off x="144" y="3683"/>
              <a:ext cx="192" cy="144"/>
            </a:xfrm>
            <a:prstGeom prst="ellipse">
              <a:avLst/>
            </a:prstGeom>
            <a:solidFill>
              <a:srgbClr val="993300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endParaRPr lang="en-US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002" name="Text Box 15"/>
            <p:cNvSpPr txBox="1">
              <a:spLocks noChangeArrowheads="1"/>
            </p:cNvSpPr>
            <p:nvPr/>
          </p:nvSpPr>
          <p:spPr bwMode="auto">
            <a:xfrm>
              <a:off x="288" y="3648"/>
              <a:ext cx="1448" cy="25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r>
                <a:rPr lang="en-US" sz="2000"/>
                <a:t>Data &amp; Information</a:t>
              </a:r>
            </a:p>
          </p:txBody>
        </p:sp>
        <p:sp>
          <p:nvSpPr>
            <p:cNvPr id="42003" name="Oval 17"/>
            <p:cNvSpPr>
              <a:spLocks noChangeArrowheads="1"/>
            </p:cNvSpPr>
            <p:nvPr/>
          </p:nvSpPr>
          <p:spPr bwMode="auto">
            <a:xfrm>
              <a:off x="144" y="3961"/>
              <a:ext cx="192" cy="144"/>
            </a:xfrm>
            <a:prstGeom prst="ellipse">
              <a:avLst/>
            </a:prstGeom>
            <a:solidFill>
              <a:srgbClr val="FF9900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endParaRPr lang="en-US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004" name="Text Box 18"/>
            <p:cNvSpPr txBox="1">
              <a:spLocks noChangeArrowheads="1"/>
            </p:cNvSpPr>
            <p:nvPr/>
          </p:nvSpPr>
          <p:spPr bwMode="auto">
            <a:xfrm>
              <a:off x="288" y="3926"/>
              <a:ext cx="615" cy="25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r>
                <a:rPr lang="en-US" sz="2000"/>
                <a:t>People</a:t>
              </a:r>
            </a:p>
          </p:txBody>
        </p:sp>
      </p:grpSp>
      <p:sp>
        <p:nvSpPr>
          <p:cNvPr id="41994" name="Oval 19"/>
          <p:cNvSpPr>
            <a:spLocks noChangeArrowheads="1"/>
          </p:cNvSpPr>
          <p:nvPr/>
        </p:nvSpPr>
        <p:spPr bwMode="auto">
          <a:xfrm>
            <a:off x="2293938" y="1397000"/>
            <a:ext cx="533400" cy="457200"/>
          </a:xfrm>
          <a:prstGeom prst="ellipse">
            <a:avLst/>
          </a:prstGeom>
          <a:solidFill>
            <a:srgbClr val="FF99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23" name="Date Placeholder 2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642910" y="2357430"/>
            <a:ext cx="7391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5200" dirty="0" smtClean="0">
                <a:solidFill>
                  <a:srgbClr val="333399"/>
                </a:solidFill>
              </a:rPr>
              <a:t>research agenda</a:t>
            </a:r>
            <a:endParaRPr lang="en-US" sz="5200" dirty="0">
              <a:solidFill>
                <a:srgbClr val="333399"/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188" y="0"/>
            <a:ext cx="9040812" cy="67262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</p:pic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2590800" y="6324600"/>
            <a:ext cx="2089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http://www.cra.org/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45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0"/>
            <a:ext cx="9067800" cy="65262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</p:pic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2590800" y="6096000"/>
            <a:ext cx="2089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http://www.cra.org/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46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47</a:t>
            </a:fld>
            <a:endParaRPr lang="en-US"/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642910" y="2357430"/>
            <a:ext cx="7391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5200" dirty="0" smtClean="0">
                <a:solidFill>
                  <a:srgbClr val="333399"/>
                </a:solidFill>
              </a:rPr>
              <a:t>development agenda</a:t>
            </a:r>
            <a:endParaRPr lang="en-US" sz="5200" dirty="0">
              <a:solidFill>
                <a:srgbClr val="333399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need for trustworthy </a:t>
            </a:r>
            <a:r>
              <a:rPr lang="en-US" dirty="0" smtClean="0"/>
              <a:t>technology</a:t>
            </a:r>
          </a:p>
          <a:p>
            <a:pPr lvl="1"/>
            <a:r>
              <a:rPr lang="en-US" dirty="0" smtClean="0"/>
              <a:t>One possible approach</a:t>
            </a:r>
            <a:endParaRPr lang="en-US" dirty="0" smtClean="0"/>
          </a:p>
          <a:p>
            <a:pPr lvl="2"/>
            <a:r>
              <a:rPr lang="en-US" dirty="0" smtClean="0"/>
              <a:t>Build </a:t>
            </a:r>
            <a:r>
              <a:rPr lang="en-US" dirty="0" smtClean="0"/>
              <a:t>your own</a:t>
            </a:r>
            <a:endParaRPr lang="en-US" dirty="0" smtClean="0"/>
          </a:p>
          <a:p>
            <a:pPr lvl="2"/>
            <a:r>
              <a:rPr lang="en-US" dirty="0" smtClean="0"/>
              <a:t>Start from OSS to save time</a:t>
            </a:r>
          </a:p>
          <a:p>
            <a:pPr lvl="2"/>
            <a:r>
              <a:rPr lang="en-US" dirty="0" smtClean="0"/>
              <a:t>Strong certification program to ensure quality</a:t>
            </a:r>
          </a:p>
          <a:p>
            <a:r>
              <a:rPr lang="en-US" dirty="0" smtClean="0"/>
              <a:t>Invest in people</a:t>
            </a:r>
          </a:p>
          <a:p>
            <a:pPr lvl="1"/>
            <a:r>
              <a:rPr lang="en-US" dirty="0" smtClean="0"/>
              <a:t>The true asset</a:t>
            </a:r>
          </a:p>
          <a:p>
            <a:r>
              <a:rPr lang="en-US" dirty="0" smtClean="0"/>
              <a:t>Standards to ensure no short cuts are taken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48</a:t>
            </a:fld>
            <a:endParaRPr lang="en-US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Conclusions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 smtClean="0"/>
              <a:t>Information Security is a huge challenge</a:t>
            </a:r>
          </a:p>
          <a:p>
            <a:pPr eaLnBrk="1" hangingPunct="1"/>
            <a:r>
              <a:rPr lang="en-US" dirty="0" smtClean="0"/>
              <a:t>Appears to be a loosing battle at the moment</a:t>
            </a:r>
          </a:p>
          <a:p>
            <a:pPr eaLnBrk="1" hangingPunct="1"/>
            <a:r>
              <a:rPr lang="en-US" dirty="0" smtClean="0"/>
              <a:t>We need to education ourselves and understand the significance of </a:t>
            </a:r>
            <a:r>
              <a:rPr lang="en-US" dirty="0" err="1" smtClean="0"/>
              <a:t>infosec</a:t>
            </a:r>
            <a:endParaRPr lang="en-US" dirty="0" smtClean="0"/>
          </a:p>
          <a:p>
            <a:pPr eaLnBrk="1" hangingPunct="1"/>
            <a:r>
              <a:rPr lang="en-US" dirty="0" smtClean="0"/>
              <a:t>Trustworthy technology and people at the right place</a:t>
            </a:r>
          </a:p>
          <a:p>
            <a:pPr eaLnBrk="1" hangingPunct="1"/>
            <a:r>
              <a:rPr lang="en-US" dirty="0" smtClean="0"/>
              <a:t>Invest in </a:t>
            </a:r>
            <a:r>
              <a:rPr lang="en-US" sz="4800" dirty="0" smtClean="0"/>
              <a:t>R&amp;D</a:t>
            </a:r>
          </a:p>
          <a:p>
            <a:pPr eaLnBrk="1" hangingPunct="1"/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49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857232"/>
            <a:ext cx="6223420" cy="5991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642910" y="357166"/>
            <a:ext cx="59293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http://blogs.zdnet.com/security/?p=2868&amp;tag=nl.e539</a:t>
            </a:r>
            <a:endParaRPr lang="en-US" dirty="0"/>
          </a:p>
        </p:txBody>
      </p:sp>
      <p:sp>
        <p:nvSpPr>
          <p:cNvPr id="4" name="Rounded Rectangle 3"/>
          <p:cNvSpPr>
            <a:spLocks noChangeArrowheads="1"/>
          </p:cNvSpPr>
          <p:nvPr/>
        </p:nvSpPr>
        <p:spPr bwMode="auto">
          <a:xfrm>
            <a:off x="857224" y="1214422"/>
            <a:ext cx="5857916" cy="928694"/>
          </a:xfrm>
          <a:prstGeom prst="roundRect">
            <a:avLst>
              <a:gd name="adj" fmla="val 16667"/>
            </a:avLst>
          </a:prstGeom>
          <a:solidFill>
            <a:srgbClr val="FF0000">
              <a:alpha val="30000"/>
            </a:srgbClr>
          </a:solidFill>
          <a:ln w="19050" algn="ctr">
            <a:solidFill>
              <a:schemeClr val="tx2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8229600" cy="4154494"/>
          </a:xfrm>
        </p:spPr>
        <p:txBody>
          <a:bodyPr>
            <a:normAutofit/>
          </a:bodyPr>
          <a:lstStyle/>
          <a:p>
            <a:r>
              <a:rPr lang="en-US" dirty="0" smtClean="0"/>
              <a:t>Thank you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Question?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50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51</a:t>
            </a:fld>
            <a:endParaRPr lang="en-US"/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642910" y="2357430"/>
            <a:ext cx="7391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4800" dirty="0" smtClean="0">
                <a:solidFill>
                  <a:srgbClr val="333399"/>
                </a:solidFill>
              </a:rPr>
              <a:t>The </a:t>
            </a:r>
            <a:r>
              <a:rPr lang="en-US" sz="4800" dirty="0" err="1" smtClean="0">
                <a:solidFill>
                  <a:srgbClr val="333399"/>
                </a:solidFill>
              </a:rPr>
              <a:t>bot</a:t>
            </a:r>
            <a:r>
              <a:rPr lang="en-US" sz="4800" dirty="0" smtClean="0">
                <a:solidFill>
                  <a:srgbClr val="333399"/>
                </a:solidFill>
              </a:rPr>
              <a:t>-net trade</a:t>
            </a:r>
            <a:endParaRPr lang="en-US" sz="4800" dirty="0">
              <a:solidFill>
                <a:srgbClr val="3333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52</a:t>
            </a:fld>
            <a:endParaRPr lang="en-US"/>
          </a:p>
        </p:txBody>
      </p:sp>
      <p:pic>
        <p:nvPicPr>
          <p:cNvPr id="155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786710" cy="6011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428596" y="6000768"/>
            <a:ext cx="43084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http://en.wikipedia.org/wiki/File:Botnet.svg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642910" y="2357430"/>
            <a:ext cx="7391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5200" dirty="0" smtClean="0">
                <a:solidFill>
                  <a:srgbClr val="333399"/>
                </a:solidFill>
              </a:rPr>
              <a:t>Types of attacks</a:t>
            </a:r>
            <a:endParaRPr lang="en-US" sz="5200" dirty="0">
              <a:solidFill>
                <a:srgbClr val="333399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53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333399"/>
                </a:solidFill>
              </a:rPr>
              <a:t>Types of Threats &amp; Attacks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6553200" cy="4525963"/>
          </a:xfrm>
        </p:spPr>
        <p:txBody>
          <a:bodyPr/>
          <a:lstStyle/>
          <a:p>
            <a:pPr eaLnBrk="1" hangingPunct="1"/>
            <a:r>
              <a:rPr lang="en-US" sz="2800" smtClean="0"/>
              <a:t>Technical</a:t>
            </a:r>
          </a:p>
          <a:p>
            <a:pPr lvl="1" eaLnBrk="1" hangingPunct="1"/>
            <a:r>
              <a:rPr lang="en-US" sz="2400" smtClean="0"/>
              <a:t>Using technological means to break into an organization's network and systems</a:t>
            </a:r>
          </a:p>
          <a:p>
            <a:pPr eaLnBrk="1" hangingPunct="1"/>
            <a:r>
              <a:rPr lang="en-US" sz="2800" smtClean="0"/>
              <a:t>Physical</a:t>
            </a:r>
          </a:p>
          <a:p>
            <a:pPr lvl="1" eaLnBrk="1" hangingPunct="1"/>
            <a:r>
              <a:rPr lang="en-US" sz="2400" smtClean="0"/>
              <a:t>Physically access and attack the enterprise</a:t>
            </a:r>
          </a:p>
          <a:p>
            <a:pPr eaLnBrk="1" hangingPunct="1"/>
            <a:r>
              <a:rPr lang="en-US" sz="2800" smtClean="0"/>
              <a:t>Social</a:t>
            </a:r>
          </a:p>
          <a:p>
            <a:pPr lvl="1" eaLnBrk="1" hangingPunct="1"/>
            <a:r>
              <a:rPr lang="en-US" sz="2400" smtClean="0"/>
              <a:t>Social engineering attacks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642910" y="2357430"/>
            <a:ext cx="7391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5200" dirty="0" smtClean="0">
                <a:solidFill>
                  <a:srgbClr val="333399"/>
                </a:solidFill>
              </a:rPr>
              <a:t>simple technical attacks</a:t>
            </a:r>
          </a:p>
          <a:p>
            <a:r>
              <a:rPr lang="en-US" sz="5200" dirty="0" smtClean="0">
                <a:solidFill>
                  <a:srgbClr val="333399"/>
                </a:solidFill>
              </a:rPr>
              <a:t>field experience</a:t>
            </a:r>
            <a:endParaRPr lang="en-US" sz="5200" dirty="0">
              <a:solidFill>
                <a:srgbClr val="333399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5576" y="3861048"/>
            <a:ext cx="26458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How easy is it?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55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4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3386" y="928671"/>
            <a:ext cx="7121886" cy="5288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56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4337" y="500042"/>
            <a:ext cx="8639663" cy="5014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57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428604"/>
            <a:ext cx="7715304" cy="6401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ounded Rectangle 3"/>
          <p:cNvSpPr/>
          <p:nvPr/>
        </p:nvSpPr>
        <p:spPr>
          <a:xfrm>
            <a:off x="6500826" y="3929066"/>
            <a:ext cx="1357322" cy="1500198"/>
          </a:xfrm>
          <a:prstGeom prst="roundRect">
            <a:avLst/>
          </a:prstGeom>
          <a:noFill/>
          <a:ln w="114300">
            <a:solidFill>
              <a:srgbClr val="FF000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58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57166"/>
            <a:ext cx="7505722" cy="6227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59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214422"/>
            <a:ext cx="8320482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428596" y="428604"/>
            <a:ext cx="70009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http://www.privacydigest.com/2009/03/13/cybercrime+service+takes</a:t>
            </a:r>
            <a:endParaRPr lang="en-US" dirty="0"/>
          </a:p>
        </p:txBody>
      </p:sp>
      <p:sp>
        <p:nvSpPr>
          <p:cNvPr id="4" name="Rounded Rectangle 3"/>
          <p:cNvSpPr>
            <a:spLocks noChangeArrowheads="1"/>
          </p:cNvSpPr>
          <p:nvPr/>
        </p:nvSpPr>
        <p:spPr bwMode="auto">
          <a:xfrm>
            <a:off x="4714876" y="2143116"/>
            <a:ext cx="500066" cy="428628"/>
          </a:xfrm>
          <a:prstGeom prst="roundRect">
            <a:avLst>
              <a:gd name="adj" fmla="val 16667"/>
            </a:avLst>
          </a:prstGeom>
          <a:solidFill>
            <a:srgbClr val="FF0000">
              <a:alpha val="30000"/>
            </a:srgbClr>
          </a:solidFill>
          <a:ln w="19050" algn="ctr">
            <a:solidFill>
              <a:schemeClr val="tx2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5" name="Rounded Rectangle 4"/>
          <p:cNvSpPr>
            <a:spLocks noChangeArrowheads="1"/>
          </p:cNvSpPr>
          <p:nvPr/>
        </p:nvSpPr>
        <p:spPr bwMode="auto">
          <a:xfrm>
            <a:off x="2071670" y="2428868"/>
            <a:ext cx="500066" cy="357190"/>
          </a:xfrm>
          <a:prstGeom prst="roundRect">
            <a:avLst>
              <a:gd name="adj" fmla="val 16667"/>
            </a:avLst>
          </a:prstGeom>
          <a:solidFill>
            <a:srgbClr val="FF0000">
              <a:alpha val="30000"/>
            </a:srgbClr>
          </a:solidFill>
          <a:ln w="19050" algn="ctr">
            <a:solidFill>
              <a:schemeClr val="tx2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8650"/>
            <a:ext cx="8885809" cy="5157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60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8650"/>
            <a:ext cx="8885809" cy="5157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61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0" y="23813"/>
            <a:ext cx="7886700" cy="681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62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0" y="23813"/>
            <a:ext cx="7886700" cy="681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475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1857364"/>
            <a:ext cx="3752850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63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9125" y="14288"/>
            <a:ext cx="7905750" cy="682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ounded Rectangle 2"/>
          <p:cNvSpPr/>
          <p:nvPr/>
        </p:nvSpPr>
        <p:spPr>
          <a:xfrm>
            <a:off x="4929190" y="5214950"/>
            <a:ext cx="2000264" cy="1500198"/>
          </a:xfrm>
          <a:prstGeom prst="roundRect">
            <a:avLst/>
          </a:prstGeom>
          <a:noFill/>
          <a:ln w="114300">
            <a:solidFill>
              <a:srgbClr val="FF0000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64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28662" y="1120676"/>
            <a:ext cx="67151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dirty="0" smtClean="0"/>
              <a:t>name=</a:t>
            </a:r>
            <a:r>
              <a:rPr lang="en-US" sz="7200" dirty="0" err="1" smtClean="0"/>
              <a:t>sk</a:t>
            </a:r>
            <a:endParaRPr lang="en-US" sz="7200" dirty="0" smtClean="0"/>
          </a:p>
          <a:p>
            <a:r>
              <a:rPr lang="en-US" sz="7200" dirty="0" smtClean="0"/>
              <a:t>pass=Linux4ever</a:t>
            </a:r>
            <a:endParaRPr lang="en-US" sz="72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65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642910" y="2357430"/>
            <a:ext cx="7391400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5200" dirty="0" smtClean="0">
                <a:solidFill>
                  <a:srgbClr val="333399"/>
                </a:solidFill>
              </a:rPr>
              <a:t>More field experience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85786" y="3786190"/>
            <a:ext cx="32319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Google is a friend!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66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8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86058"/>
            <a:ext cx="9286875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ectangle 12"/>
          <p:cNvSpPr/>
          <p:nvPr/>
        </p:nvSpPr>
        <p:spPr>
          <a:xfrm>
            <a:off x="714348" y="1071546"/>
            <a:ext cx="75009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Courier New" pitchFamily="49" charset="0"/>
                <a:cs typeface="Courier New" pitchFamily="49" charset="0"/>
              </a:rPr>
              <a:t>Google for:</a:t>
            </a:r>
          </a:p>
          <a:p>
            <a:endParaRPr lang="en-US" sz="2400" b="1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2400" b="1" dirty="0" err="1" smtClean="0">
                <a:latin typeface="Courier New" pitchFamily="49" charset="0"/>
                <a:cs typeface="Courier New" pitchFamily="49" charset="0"/>
              </a:rPr>
              <a:t>site:XYZ.eg</a:t>
            </a:r>
            <a:r>
              <a:rPr lang="en-US" sz="2400" b="1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2400" b="1" dirty="0" err="1" smtClean="0">
                <a:latin typeface="Courier New" pitchFamily="49" charset="0"/>
                <a:cs typeface="Courier New" pitchFamily="49" charset="0"/>
              </a:rPr>
              <a:t>inurl:code</a:t>
            </a:r>
            <a:r>
              <a:rPr lang="en-US" sz="2400" b="1" dirty="0" smtClean="0">
                <a:latin typeface="Courier New" pitchFamily="49" charset="0"/>
                <a:cs typeface="Courier New" pitchFamily="49" charset="0"/>
              </a:rPr>
              <a:t>= </a:t>
            </a:r>
            <a:r>
              <a:rPr lang="en-US" sz="2400" b="1" dirty="0" err="1" smtClean="0">
                <a:latin typeface="Courier New" pitchFamily="49" charset="0"/>
                <a:cs typeface="Courier New" pitchFamily="49" charset="0"/>
              </a:rPr>
              <a:t>filetype:asp</a:t>
            </a:r>
            <a:endParaRPr lang="en-US" sz="240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" name="Rounded Rectangle 4"/>
          <p:cNvSpPr>
            <a:spLocks noChangeArrowheads="1"/>
          </p:cNvSpPr>
          <p:nvPr/>
        </p:nvSpPr>
        <p:spPr bwMode="auto">
          <a:xfrm>
            <a:off x="4572000" y="3714752"/>
            <a:ext cx="500066" cy="428628"/>
          </a:xfrm>
          <a:prstGeom prst="roundRect">
            <a:avLst>
              <a:gd name="adj" fmla="val 16667"/>
            </a:avLst>
          </a:prstGeom>
          <a:solidFill>
            <a:srgbClr val="FF0000">
              <a:alpha val="30000"/>
            </a:srgbClr>
          </a:solidFill>
          <a:ln w="19050" algn="ctr">
            <a:solidFill>
              <a:schemeClr val="tx2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67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500306"/>
            <a:ext cx="9144000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714348" y="1071546"/>
            <a:ext cx="75009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Courier New" pitchFamily="49" charset="0"/>
                <a:cs typeface="Courier New" pitchFamily="49" charset="0"/>
              </a:rPr>
              <a:t>Programming 101: Check inputs!</a:t>
            </a:r>
          </a:p>
          <a:p>
            <a:endParaRPr lang="en-US" sz="2400" b="1" dirty="0" smtClean="0">
              <a:latin typeface="Courier New" pitchFamily="49" charset="0"/>
              <a:cs typeface="Courier New" pitchFamily="49" charset="0"/>
            </a:endParaRPr>
          </a:p>
          <a:p>
            <a:endParaRPr lang="en-US" sz="2400" b="1" dirty="0" smtClean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68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14348" y="1071546"/>
            <a:ext cx="75009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Courier New" pitchFamily="49" charset="0"/>
                <a:cs typeface="Courier New" pitchFamily="49" charset="0"/>
              </a:rPr>
              <a:t>Direct from the Database!</a:t>
            </a:r>
          </a:p>
          <a:p>
            <a:endParaRPr lang="en-US" sz="2400" b="1" dirty="0"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8704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2500306"/>
            <a:ext cx="6591300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69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642910" y="2357430"/>
            <a:ext cx="7391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5200" dirty="0" smtClean="0">
                <a:solidFill>
                  <a:srgbClr val="333399"/>
                </a:solidFill>
              </a:rPr>
              <a:t>Information Security News</a:t>
            </a:r>
          </a:p>
          <a:p>
            <a:r>
              <a:rPr lang="en-US" sz="4800" dirty="0" smtClean="0">
                <a:solidFill>
                  <a:srgbClr val="333399"/>
                </a:solidFill>
              </a:rPr>
              <a:t>Our Region</a:t>
            </a:r>
            <a:endParaRPr lang="en-US" sz="4800" dirty="0">
              <a:solidFill>
                <a:srgbClr val="333399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642910" y="2357430"/>
            <a:ext cx="7391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5200" dirty="0" smtClean="0">
                <a:solidFill>
                  <a:srgbClr val="333399"/>
                </a:solidFill>
              </a:rPr>
              <a:t>More field experience:</a:t>
            </a:r>
          </a:p>
          <a:p>
            <a:r>
              <a:rPr lang="en-US" sz="5200" dirty="0" smtClean="0">
                <a:solidFill>
                  <a:srgbClr val="333399"/>
                </a:solidFill>
              </a:rPr>
              <a:t>Phishing</a:t>
            </a:r>
            <a:endParaRPr lang="en-US" sz="5200" dirty="0">
              <a:solidFill>
                <a:srgbClr val="333399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70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119188" y="855662"/>
            <a:ext cx="6981204" cy="5669682"/>
            <a:chOff x="1008" y="816"/>
            <a:chExt cx="3936" cy="3398"/>
          </a:xfrm>
        </p:grpSpPr>
        <p:graphicFrame>
          <p:nvGraphicFramePr>
            <p:cNvPr id="6146" name="Object 3"/>
            <p:cNvGraphicFramePr>
              <a:graphicFrameLocks noChangeAspect="1"/>
            </p:cNvGraphicFramePr>
            <p:nvPr/>
          </p:nvGraphicFramePr>
          <p:xfrm>
            <a:off x="1008" y="816"/>
            <a:ext cx="3936" cy="3398"/>
          </p:xfrm>
          <a:graphic>
            <a:graphicData uri="http://schemas.openxmlformats.org/presentationml/2006/ole">
              <p:oleObj spid="_x0000_s308226" name="Photo Editor Photo" r:id="rId3" imgW="8438095" imgH="7287642" progId="">
                <p:embed/>
              </p:oleObj>
            </a:graphicData>
          </a:graphic>
        </p:graphicFrame>
        <p:sp>
          <p:nvSpPr>
            <p:cNvPr id="6149" name="Rectangle 4"/>
            <p:cNvSpPr>
              <a:spLocks noChangeArrowheads="1"/>
            </p:cNvSpPr>
            <p:nvPr/>
          </p:nvSpPr>
          <p:spPr bwMode="auto">
            <a:xfrm>
              <a:off x="2064" y="1680"/>
              <a:ext cx="2784" cy="192"/>
            </a:xfrm>
            <a:prstGeom prst="rect">
              <a:avLst/>
            </a:prstGeom>
            <a:noFill/>
            <a:ln w="2857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6150" name="Rectangle 5"/>
            <p:cNvSpPr>
              <a:spLocks noChangeArrowheads="1"/>
            </p:cNvSpPr>
            <p:nvPr/>
          </p:nvSpPr>
          <p:spPr bwMode="auto">
            <a:xfrm>
              <a:off x="1968" y="2592"/>
              <a:ext cx="912" cy="192"/>
            </a:xfrm>
            <a:prstGeom prst="rect">
              <a:avLst/>
            </a:prstGeom>
            <a:noFill/>
            <a:ln w="2857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6151" name="Rectangle 6"/>
            <p:cNvSpPr>
              <a:spLocks noChangeArrowheads="1"/>
            </p:cNvSpPr>
            <p:nvPr/>
          </p:nvSpPr>
          <p:spPr bwMode="auto">
            <a:xfrm>
              <a:off x="1872" y="3936"/>
              <a:ext cx="912" cy="192"/>
            </a:xfrm>
            <a:prstGeom prst="rect">
              <a:avLst/>
            </a:prstGeom>
            <a:noFill/>
            <a:ln w="2857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6148" name="Rectangle 7"/>
          <p:cNvSpPr>
            <a:spLocks noChangeArrowheads="1"/>
          </p:cNvSpPr>
          <p:nvPr/>
        </p:nvSpPr>
        <p:spPr bwMode="auto">
          <a:xfrm>
            <a:off x="1203325" y="-193675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3600">
                <a:solidFill>
                  <a:srgbClr val="333399"/>
                </a:solidFill>
              </a:rPr>
              <a:t>Email &amp; Phishing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71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066800" y="838200"/>
            <a:ext cx="6457528" cy="5399112"/>
            <a:chOff x="672" y="528"/>
            <a:chExt cx="3936" cy="3475"/>
          </a:xfrm>
        </p:grpSpPr>
        <p:graphicFrame>
          <p:nvGraphicFramePr>
            <p:cNvPr id="7170" name="Object 2"/>
            <p:cNvGraphicFramePr>
              <a:graphicFrameLocks noChangeAspect="1"/>
            </p:cNvGraphicFramePr>
            <p:nvPr/>
          </p:nvGraphicFramePr>
          <p:xfrm>
            <a:off x="672" y="528"/>
            <a:ext cx="3936" cy="3475"/>
          </p:xfrm>
          <a:graphic>
            <a:graphicData uri="http://schemas.openxmlformats.org/presentationml/2006/ole">
              <p:oleObj spid="_x0000_s309250" name="Photo Editor Photo" r:id="rId3" imgW="8306960" imgH="7333333" progId="">
                <p:embed/>
              </p:oleObj>
            </a:graphicData>
          </a:graphic>
        </p:graphicFrame>
        <p:sp>
          <p:nvSpPr>
            <p:cNvPr id="7173" name="Rectangle 3"/>
            <p:cNvSpPr>
              <a:spLocks noChangeArrowheads="1"/>
            </p:cNvSpPr>
            <p:nvPr/>
          </p:nvSpPr>
          <p:spPr bwMode="auto">
            <a:xfrm>
              <a:off x="1584" y="768"/>
              <a:ext cx="1008" cy="192"/>
            </a:xfrm>
            <a:prstGeom prst="rect">
              <a:avLst/>
            </a:prstGeom>
            <a:noFill/>
            <a:ln w="2857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1219200" y="0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3600">
                <a:solidFill>
                  <a:srgbClr val="333399"/>
                </a:solidFill>
              </a:rPr>
              <a:t>Email &amp; Phishing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72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73</a:t>
            </a:fld>
            <a:endParaRPr lang="en-US"/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642910" y="2357430"/>
            <a:ext cx="7391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5200" dirty="0" smtClean="0">
                <a:solidFill>
                  <a:srgbClr val="333399"/>
                </a:solidFill>
              </a:rPr>
              <a:t>physical attacks</a:t>
            </a:r>
            <a:endParaRPr lang="en-US" sz="5200" dirty="0">
              <a:solidFill>
                <a:srgbClr val="333399"/>
              </a:solidFill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74</a:t>
            </a:fld>
            <a:endParaRPr lang="en-US"/>
          </a:p>
        </p:txBody>
      </p:sp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323528" y="692696"/>
            <a:ext cx="6408712" cy="5378748"/>
            <a:chOff x="4267200" y="2209800"/>
            <a:chExt cx="4572000" cy="3937607"/>
          </a:xfrm>
        </p:grpSpPr>
        <p:pic>
          <p:nvPicPr>
            <p:cNvPr id="5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715000" y="2209800"/>
              <a:ext cx="2667000" cy="3362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4267200" y="5562600"/>
              <a:ext cx="4572000" cy="58480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600"/>
                <a:t>http://www.answers.com/topic/keystroke-logger?cat=technology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43042" y="6072206"/>
            <a:ext cx="57150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http://www.linuxdevices.com/articles/AT2016997232.html</a:t>
            </a:r>
            <a:endParaRPr lang="en-US" dirty="0"/>
          </a:p>
        </p:txBody>
      </p:sp>
      <p:pic>
        <p:nvPicPr>
          <p:cNvPr id="82980" name="Picture 3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0"/>
            <a:ext cx="4692650" cy="584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75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149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642918"/>
            <a:ext cx="7072362" cy="5244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714348" y="6072206"/>
            <a:ext cx="7429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http://www.itp.net/579360-egypt-and-saudi-snared-in-dangerous-botnet</a:t>
            </a:r>
            <a:endParaRPr lang="en-US" dirty="0"/>
          </a:p>
        </p:txBody>
      </p:sp>
      <p:sp>
        <p:nvSpPr>
          <p:cNvPr id="7" name="Rounded Rectangle 6"/>
          <p:cNvSpPr>
            <a:spLocks noChangeArrowheads="1"/>
          </p:cNvSpPr>
          <p:nvPr/>
        </p:nvSpPr>
        <p:spPr bwMode="auto">
          <a:xfrm>
            <a:off x="500034" y="3286124"/>
            <a:ext cx="3000396" cy="1428760"/>
          </a:xfrm>
          <a:prstGeom prst="roundRect">
            <a:avLst>
              <a:gd name="adj" fmla="val 16667"/>
            </a:avLst>
          </a:prstGeom>
          <a:solidFill>
            <a:srgbClr val="FF0000">
              <a:alpha val="30000"/>
            </a:srgbClr>
          </a:solidFill>
          <a:ln w="19050" algn="ctr">
            <a:solidFill>
              <a:schemeClr val="tx2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CF7BB-5CA0-4204-AF51-D7DB9D2C7CBF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168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714356"/>
            <a:ext cx="5717974" cy="5659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1071538" y="285728"/>
            <a:ext cx="24306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http://www.zdnet.com/</a:t>
            </a:r>
            <a:endParaRPr lang="en-US" dirty="0"/>
          </a:p>
        </p:txBody>
      </p:sp>
      <p:sp>
        <p:nvSpPr>
          <p:cNvPr id="7" name="Rounded Rectangle 6"/>
          <p:cNvSpPr>
            <a:spLocks noChangeArrowheads="1"/>
          </p:cNvSpPr>
          <p:nvPr/>
        </p:nvSpPr>
        <p:spPr bwMode="auto">
          <a:xfrm>
            <a:off x="1142976" y="5500702"/>
            <a:ext cx="5572164" cy="1000132"/>
          </a:xfrm>
          <a:prstGeom prst="roundRect">
            <a:avLst>
              <a:gd name="adj" fmla="val 16667"/>
            </a:avLst>
          </a:prstGeom>
          <a:solidFill>
            <a:srgbClr val="FF0000">
              <a:alpha val="30000"/>
            </a:srgbClr>
          </a:solidFill>
          <a:ln w="19050" algn="ctr">
            <a:solidFill>
              <a:schemeClr val="tx2"/>
            </a:solidFill>
            <a:round/>
            <a:headEnd/>
            <a:tailEnd/>
          </a:ln>
        </p:spPr>
        <p:txBody>
          <a:bodyPr lIns="90000" tIns="46800" rIns="90000" bIns="46800"/>
          <a:lstStyle/>
          <a:p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2011/12/20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2119</TotalTime>
  <Words>556</Words>
  <Application>Microsoft Office PowerPoint</Application>
  <PresentationFormat>On-screen Show (4:3)</PresentationFormat>
  <Paragraphs>286</Paragraphs>
  <Slides>75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75</vt:i4>
      </vt:variant>
    </vt:vector>
  </HeadingPairs>
  <TitlesOfParts>
    <vt:vector size="77" baseType="lpstr">
      <vt:lpstr>Office Theme</vt:lpstr>
      <vt:lpstr>Photo Editor Photo</vt:lpstr>
      <vt:lpstr>Information Security &amp; Cybercrime status and way forward (writing on the wall)</vt:lpstr>
      <vt:lpstr>Outline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Security is  Socio-technical &amp; Physical!</vt:lpstr>
      <vt:lpstr>Slide 43</vt:lpstr>
      <vt:lpstr>Slide 44</vt:lpstr>
      <vt:lpstr>Slide 45</vt:lpstr>
      <vt:lpstr>Slide 46</vt:lpstr>
      <vt:lpstr>Slide 47</vt:lpstr>
      <vt:lpstr>Slide 48</vt:lpstr>
      <vt:lpstr>Conclusions</vt:lpstr>
      <vt:lpstr>Thank you  Question?</vt:lpstr>
      <vt:lpstr>Slide 51</vt:lpstr>
      <vt:lpstr>Slide 52</vt:lpstr>
      <vt:lpstr>Slide 53</vt:lpstr>
      <vt:lpstr>Types of Threats &amp; Attacks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 Security: Challenges, Trends &amp; Solutions</dc:title>
  <dc:creator>sk</dc:creator>
  <cp:lastModifiedBy>sk</cp:lastModifiedBy>
  <cp:revision>197</cp:revision>
  <dcterms:created xsi:type="dcterms:W3CDTF">2008-05-04T22:36:07Z</dcterms:created>
  <dcterms:modified xsi:type="dcterms:W3CDTF">2011-12-20T07:26:46Z</dcterms:modified>
</cp:coreProperties>
</file>