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91" r:id="rId3"/>
    <p:sldId id="385" r:id="rId4"/>
    <p:sldId id="337" r:id="rId5"/>
    <p:sldId id="347" r:id="rId6"/>
    <p:sldId id="353" r:id="rId7"/>
    <p:sldId id="350" r:id="rId8"/>
    <p:sldId id="351" r:id="rId9"/>
    <p:sldId id="34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51D26-56B8-4832-AF0B-B5DE97F84399}" type="datetimeFigureOut">
              <a:rPr lang="en-US" smtClean="0"/>
              <a:pPr/>
              <a:t>12/19/2011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AFDD12-3E4A-46BE-B7E9-B3E2176A5F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AFDD12-3E4A-46BE-B7E9-B3E2176A5F75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rtl="1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rtl="1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1C337-2C3C-448F-9B5C-DBEF767686B4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13DE7-8A9F-466E-BD0F-98D39BC11C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C9621-303A-4E3A-822C-357A9C149A9A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0E5B6-AA0C-4B7E-865B-B189C7581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A9E6B-3B18-4024-BD78-83C7D6614DC6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32521-2FFA-4F33-9648-82C0E7D7A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>
            <a:lvl1pPr marL="0" marR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>
            <a:lvl1pPr algn="r" rtl="1">
              <a:defRPr/>
            </a:lvl1pPr>
            <a:lvl2pPr algn="r" rtl="1">
              <a:defRPr/>
            </a:lvl2pPr>
            <a:lvl3pPr algn="r" rtl="1">
              <a:defRPr/>
            </a:lvl3pPr>
            <a:lvl4pPr algn="r" rtl="1">
              <a:defRPr/>
            </a:lvl4pPr>
            <a:lvl5pPr algn="r" rtl="1"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AB584-0204-4F6E-AED1-23B1E22982F4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893ED-6979-46CD-843C-5CA4377B72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D3A9B-47F9-4983-94B6-ECB404BAD984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98EFC-9851-4EEA-81B0-B127C9072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BB899-E6CD-4241-89D7-A9BAA5B87A49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0C4F9-65B5-47A4-AC31-584254F9F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6F7B0-1229-4C88-98C7-649DB54AC630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9DF7-86FE-4B83-895E-F592D8F2A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A542C-3DFB-4ED8-B303-C53830D2103A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720AE-F39A-43EC-B524-FD89689D2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B811-89C3-44EF-8FE5-1081FF9F56CC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6D368-22EB-4553-9AA6-C62FB097F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09D1B-1476-43A8-9AA1-64F1F7065537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225B-C03A-44B1-9A44-946A19183A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A65C4-6B57-4356-902A-ED09FF0FDB84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DF078-A70D-4123-86A3-ED7AB6C21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br>
              <a:rPr lang="en-US" smtClean="0"/>
            </a:br>
            <a:r>
              <a:rPr lang="en-US" smtClean="0"/>
              <a:t>____________________________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662996-7F06-4246-8279-8424533A97B8}" type="datetimeFigureOut">
              <a:rPr lang="en-US"/>
              <a:pPr>
                <a:defRPr/>
              </a:pPr>
              <a:t>12/19/2011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1945B3-F003-4970-8BE0-01451187F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419872" y="404664"/>
            <a:ext cx="21891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.int/en/Pages/default.asp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u.int/ITU-D/projects/docs/project-assistance/WTDC-2010-Res-17-Arab-Regio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tu.int/ITU-D/connect/arabstat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copy%20of%20shared%20area/Regional_Arab_Forum_on_Cybersecurity_Final%20Draft%2012%2012%2011.docx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772791"/>
            <a:ext cx="7774632" cy="1296169"/>
          </a:xfrm>
        </p:spPr>
        <p:txBody>
          <a:bodyPr/>
          <a:lstStyle/>
          <a:p>
            <a:r>
              <a:rPr lang="en-US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Overview of the Forum</a:t>
            </a:r>
            <a:endParaRPr lang="en-US" b="1" i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996952"/>
            <a:ext cx="8280920" cy="3456384"/>
          </a:xfrm>
        </p:spPr>
        <p:txBody>
          <a:bodyPr rtlCol="0">
            <a:normAutofit fontScale="70000" lnSpcReduction="20000"/>
          </a:bodyPr>
          <a:lstStyle/>
          <a:p>
            <a:pPr rtl="0" fontAlgn="auto">
              <a:spcAft>
                <a:spcPts val="0"/>
              </a:spcAft>
              <a:defRPr/>
            </a:pPr>
            <a:r>
              <a:rPr lang="en-US" sz="5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Regional Arab Forum </a:t>
            </a:r>
          </a:p>
          <a:p>
            <a:pPr rtl="0" fontAlgn="auto">
              <a:spcAft>
                <a:spcPts val="0"/>
              </a:spcAft>
              <a:defRPr/>
            </a:pPr>
            <a:r>
              <a:rPr lang="en-US" sz="5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on Cybersecurity</a:t>
            </a:r>
          </a:p>
          <a:p>
            <a:pPr rtl="0" fontAlgn="auto">
              <a:spcAft>
                <a:spcPts val="0"/>
              </a:spcAft>
              <a:defRPr/>
            </a:pPr>
            <a:endParaRPr lang="ar-EG" sz="58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rtl="0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Smart Village, ITIDA HQ, Giza-Egypt, </a:t>
            </a:r>
          </a:p>
          <a:p>
            <a:pPr rtl="0"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18-20 December 2011</a:t>
            </a:r>
            <a:r>
              <a:rPr lang="en-US" sz="4000" b="1" dirty="0" smtClean="0"/>
              <a:t> </a:t>
            </a:r>
          </a:p>
          <a:p>
            <a:pPr rtl="0" fontAlgn="auto">
              <a:spcAft>
                <a:spcPts val="0"/>
              </a:spcAft>
              <a:defRPr/>
            </a:pPr>
            <a:endParaRPr lang="ar-EG" sz="2500" b="1" dirty="0">
              <a:solidFill>
                <a:schemeClr val="tx2"/>
              </a:solidFill>
            </a:endParaRPr>
          </a:p>
          <a:p>
            <a:pPr rtl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b="1" dirty="0" smtClean="0">
                <a:solidFill>
                  <a:schemeClr val="accent1"/>
                </a:solidFill>
              </a:rPr>
              <a:t>Dr. Ahmed ElHefnawy, Senior Advisor for Arab States, ITU</a:t>
            </a:r>
            <a:endParaRPr lang="en-US" sz="2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9138"/>
            <a:ext cx="8363272" cy="432018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lnSpcReduction="10000"/>
          </a:bodyPr>
          <a:lstStyle/>
          <a:p>
            <a:pPr algn="ctr" fontAlgn="auto">
              <a:spcAft>
                <a:spcPts val="0"/>
              </a:spcAft>
              <a:buNone/>
              <a:defRPr/>
            </a:pPr>
            <a:endParaRPr lang="en-US" sz="5400" b="1" i="1" dirty="0" smtClean="0">
              <a:solidFill>
                <a:schemeClr val="accent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9600" b="1" i="1" dirty="0" smtClean="0">
                <a:solidFill>
                  <a:schemeClr val="accent1"/>
                </a:solidFill>
                <a:hlinkClick r:id="rId3"/>
              </a:rPr>
              <a:t>ITU Overview</a:t>
            </a:r>
            <a:endParaRPr lang="en-US" sz="9600" b="1" i="1" dirty="0" smtClean="0">
              <a:solidFill>
                <a:schemeClr val="accent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9600" b="1" i="1" dirty="0" smtClean="0">
                <a:solidFill>
                  <a:schemeClr val="accent1"/>
                </a:solidFill>
              </a:rPr>
              <a:t>(www.itu.int)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84313"/>
            <a:ext cx="8374385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US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9138"/>
            <a:ext cx="8363272" cy="48688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Understand the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Landscape</a:t>
            </a:r>
            <a:r>
              <a:rPr lang="en-US" b="1" i="1" dirty="0" smtClean="0">
                <a:solidFill>
                  <a:schemeClr val="accent1"/>
                </a:solidFill>
              </a:rPr>
              <a:t> of Cybersecurity</a:t>
            </a: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Understand the 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Situation in the Arab Region</a:t>
            </a: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i="1" dirty="0" smtClean="0">
                <a:solidFill>
                  <a:schemeClr val="accent1"/>
                </a:solidFill>
              </a:rPr>
              <a:t>Recommend what needs to be done in the region under </a:t>
            </a:r>
            <a:r>
              <a:rPr lang="en-US" b="1" i="1" dirty="0" smtClean="0">
                <a:solidFill>
                  <a:schemeClr val="accent1"/>
                </a:solidFill>
                <a:hlinkClick r:id="rId3"/>
              </a:rPr>
              <a:t>Hyderabad Action Plan(HAP) </a:t>
            </a:r>
            <a:r>
              <a:rPr lang="en-US" b="1" i="1" dirty="0" smtClean="0">
                <a:solidFill>
                  <a:schemeClr val="accent1"/>
                </a:solidFill>
              </a:rPr>
              <a:t>&amp; </a:t>
            </a:r>
            <a:r>
              <a:rPr lang="en-US" b="1" i="1" dirty="0" smtClean="0">
                <a:solidFill>
                  <a:schemeClr val="accent1"/>
                </a:solidFill>
                <a:hlinkClick r:id="rId4"/>
              </a:rPr>
              <a:t>Connect Arab Summit (CAS).</a:t>
            </a:r>
            <a:endParaRPr lang="en-US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84313"/>
            <a:ext cx="8374385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</a:rPr>
              <a:t>WHY the Forum?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62500" lnSpcReduction="20000"/>
          </a:bodyPr>
          <a:lstStyle/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800" b="1" i="1" dirty="0" smtClean="0">
              <a:solidFill>
                <a:schemeClr val="accent1"/>
              </a:solidFill>
            </a:endParaRPr>
          </a:p>
          <a:p>
            <a:pPr algn="l" rtl="0">
              <a:buNone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Objective: 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 enhance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coordination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4000" b="1" dirty="0" smtClean="0">
                <a:solidFill>
                  <a:schemeClr val="accent1"/>
                </a:solidFill>
              </a:rPr>
              <a:t>in building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confidence 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 the use of ICTs within the Arab region.</a:t>
            </a:r>
          </a:p>
          <a:p>
            <a:pPr algn="l" rtl="0">
              <a:buNone/>
            </a:pP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Expected results:</a:t>
            </a:r>
          </a:p>
          <a:p>
            <a:pPr algn="l" rtl="0"/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Coordination for the formulation of national and regional regulatory policies and frameworks to combat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cybercrime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the Arab region</a:t>
            </a:r>
          </a:p>
          <a:p>
            <a:pPr algn="l" rtl="0"/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Encouragement for the establishment of national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CIRTs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the Arab region, and optimal coordination between them</a:t>
            </a:r>
          </a:p>
          <a:p>
            <a:pPr algn="l" rtl="0"/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Support to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CIRTs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in the Arab region through the provision of expertise and studies in this field</a:t>
            </a:r>
          </a:p>
          <a:p>
            <a:pPr algn="l" rtl="0"/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Ensuring the protection of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Arab children and youth </a:t>
            </a:r>
            <a:r>
              <a:rPr lang="en-US" sz="4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from harmful and abusive content on the Internet.</a:t>
            </a:r>
            <a:endParaRPr lang="en-US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8313" y="1484313"/>
            <a:ext cx="8229600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</a:rPr>
              <a:t>Cybersecurity (Regional Initiative #5)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9138"/>
            <a:ext cx="864096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lnSpcReduction="10000"/>
          </a:bodyPr>
          <a:lstStyle/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800" b="1" i="1" dirty="0" smtClean="0">
              <a:solidFill>
                <a:schemeClr val="accent1"/>
              </a:solidFill>
            </a:endParaRP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i="1" dirty="0" smtClean="0">
                <a:solidFill>
                  <a:schemeClr val="accent1"/>
                </a:solidFill>
                <a:hlinkClick r:id="rId3" action="ppaction://hlinkfile"/>
              </a:rPr>
              <a:t>Forum on 3 days</a:t>
            </a:r>
            <a:r>
              <a:rPr lang="en-US" sz="2400" b="1" i="1" dirty="0" smtClean="0">
                <a:solidFill>
                  <a:schemeClr val="accent1"/>
                </a:solidFill>
              </a:rPr>
              <a:t>: </a:t>
            </a:r>
          </a:p>
          <a:p>
            <a:pPr lvl="1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i="1" dirty="0" smtClean="0">
                <a:solidFill>
                  <a:schemeClr val="accent1"/>
                </a:solidFill>
              </a:rPr>
              <a:t>1</a:t>
            </a:r>
            <a:r>
              <a:rPr lang="en-US" sz="2400" b="1" i="1" baseline="30000" dirty="0" smtClean="0">
                <a:solidFill>
                  <a:schemeClr val="accent1"/>
                </a:solidFill>
              </a:rPr>
              <a:t>st</a:t>
            </a:r>
            <a:r>
              <a:rPr lang="en-US" sz="2400" b="1" i="1" dirty="0" smtClean="0">
                <a:solidFill>
                  <a:schemeClr val="accent1"/>
                </a:solidFill>
              </a:rPr>
              <a:t> Day: Workshop  on Federated Identity Management (</a:t>
            </a: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  <a:t>FIM</a:t>
            </a:r>
            <a:r>
              <a:rPr lang="en-US" sz="2400" b="1" i="1" dirty="0" smtClean="0">
                <a:solidFill>
                  <a:schemeClr val="accent1"/>
                </a:solidFill>
              </a:rPr>
              <a:t>)</a:t>
            </a:r>
          </a:p>
          <a:p>
            <a:pPr lvl="1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b="1" i="1" dirty="0" smtClean="0">
                <a:solidFill>
                  <a:schemeClr val="accent1"/>
                </a:solidFill>
              </a:rPr>
              <a:t>2</a:t>
            </a:r>
            <a:r>
              <a:rPr lang="en-US" sz="2400" b="1" i="1" baseline="30000" dirty="0" smtClean="0">
                <a:solidFill>
                  <a:schemeClr val="accent1"/>
                </a:solidFill>
              </a:rPr>
              <a:t>nd</a:t>
            </a:r>
            <a:r>
              <a:rPr lang="en-US" sz="2400" b="1" i="1" dirty="0" smtClean="0">
                <a:solidFill>
                  <a:schemeClr val="accent1"/>
                </a:solidFill>
              </a:rPr>
              <a:t> &amp; 3</a:t>
            </a:r>
            <a:r>
              <a:rPr lang="en-US" sz="2400" b="1" i="1" baseline="30000" dirty="0" smtClean="0">
                <a:solidFill>
                  <a:schemeClr val="accent1"/>
                </a:solidFill>
              </a:rPr>
              <a:t>rd</a:t>
            </a:r>
            <a:r>
              <a:rPr lang="en-US" sz="2400" b="1" i="1" dirty="0" smtClean="0">
                <a:solidFill>
                  <a:schemeClr val="accent1"/>
                </a:solidFill>
              </a:rPr>
              <a:t> Days Symposium on topics of :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i="1" u="sng" dirty="0" smtClean="0">
                <a:solidFill>
                  <a:schemeClr val="accent1"/>
                </a:solidFill>
              </a:rPr>
              <a:t>Cybercrime, 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solidFill>
                  <a:schemeClr val="accent1"/>
                </a:solidFill>
              </a:rPr>
              <a:t>CIRTs, 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solidFill>
                  <a:schemeClr val="accent1"/>
                </a:solidFill>
              </a:rPr>
              <a:t>COP, 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solidFill>
                  <a:schemeClr val="accent1"/>
                </a:solidFill>
              </a:rPr>
              <a:t>Regional status</a:t>
            </a:r>
            <a:r>
              <a:rPr lang="en-US" dirty="0" smtClean="0">
                <a:solidFill>
                  <a:schemeClr val="accent1"/>
                </a:solidFill>
              </a:rPr>
              <a:t>,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u="sng" dirty="0" smtClean="0">
                <a:solidFill>
                  <a:schemeClr val="accent1"/>
                </a:solidFill>
              </a:rPr>
              <a:t>Emerging topics, 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u="sng" dirty="0" smtClean="0">
                <a:solidFill>
                  <a:schemeClr val="accent6">
                    <a:lumMod val="75000"/>
                  </a:schemeClr>
                </a:solidFill>
              </a:rPr>
              <a:t>Discussions</a:t>
            </a:r>
            <a:r>
              <a:rPr lang="en-US" b="1" i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b="1" i="1" u="sng" dirty="0" smtClean="0">
                <a:solidFill>
                  <a:schemeClr val="accent1"/>
                </a:solidFill>
              </a:rPr>
              <a:t>14 Speakers  (International &amp; Regional)</a:t>
            </a:r>
          </a:p>
          <a:p>
            <a:pPr lvl="2"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8313" y="1484313"/>
            <a:ext cx="8229600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i="1" dirty="0" smtClean="0">
                <a:solidFill>
                  <a:schemeClr val="bg1"/>
                </a:solidFill>
              </a:rPr>
              <a:t>Forum Agenda</a:t>
            </a:r>
            <a:endParaRPr lang="ar-EG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9138"/>
            <a:ext cx="8363272" cy="486886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marL="0" indent="0" algn="ctr" rtl="0">
              <a:lnSpc>
                <a:spcPct val="80000"/>
              </a:lnSpc>
              <a:spcBef>
                <a:spcPct val="50000"/>
              </a:spcBef>
              <a:buNone/>
            </a:pPr>
            <a:r>
              <a:rPr lang="en-US" sz="5400" dirty="0" smtClean="0">
                <a:solidFill>
                  <a:srgbClr val="FF0000"/>
                </a:solidFill>
              </a:rPr>
              <a:t>XX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% of people &amp; entities (subjects) will spend an average of </a:t>
            </a:r>
            <a:r>
              <a:rPr lang="en-US" sz="5400" dirty="0" smtClean="0">
                <a:solidFill>
                  <a:srgbClr val="FF0000"/>
                </a:solidFill>
              </a:rPr>
              <a:t>XX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USD/year to exchange </a:t>
            </a:r>
            <a:r>
              <a:rPr lang="en-US" sz="5400" dirty="0" smtClean="0">
                <a:solidFill>
                  <a:srgbClr val="FF0000"/>
                </a:solidFill>
              </a:rPr>
              <a:t>XX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5400" dirty="0" err="1" smtClean="0">
                <a:solidFill>
                  <a:schemeClr val="accent1">
                    <a:lumMod val="75000"/>
                  </a:schemeClr>
                </a:solidFill>
              </a:rPr>
              <a:t>Gbyte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per year per subject in a secure and reliable manner in </a:t>
            </a:r>
            <a:r>
              <a:rPr lang="en-US" sz="5400" dirty="0" smtClean="0">
                <a:solidFill>
                  <a:srgbClr val="FF0000"/>
                </a:solidFill>
              </a:rPr>
              <a:t>XX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</a:rPr>
              <a:t> % of time </a:t>
            </a:r>
            <a:r>
              <a:rPr lang="en-US" sz="5400" smtClean="0">
                <a:solidFill>
                  <a:schemeClr val="accent1">
                    <a:lumMod val="75000"/>
                  </a:schemeClr>
                </a:solidFill>
              </a:rPr>
              <a:t>&amp; locations…</a:t>
            </a:r>
            <a:endParaRPr lang="en-US" sz="5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484313"/>
            <a:ext cx="8374385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</a:rPr>
              <a:t>Vision ???</a:t>
            </a:r>
            <a:endParaRPr lang="en-US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ar-EG" sz="4800" b="1" dirty="0" smtClean="0">
              <a:solidFill>
                <a:schemeClr val="accent1"/>
              </a:solidFill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EG" sz="4800" b="1" dirty="0" smtClean="0">
                <a:solidFill>
                  <a:schemeClr val="accent1"/>
                </a:solidFill>
              </a:rPr>
              <a:t>شكرا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EG" sz="4800" b="1" dirty="0" smtClean="0">
                <a:solidFill>
                  <a:schemeClr val="accent1"/>
                </a:solidFill>
              </a:rPr>
              <a:t>لحسن </a:t>
            </a:r>
            <a:r>
              <a:rPr lang="ar-EG" sz="4800" b="1" dirty="0" err="1" smtClean="0">
                <a:solidFill>
                  <a:schemeClr val="accent1"/>
                </a:solidFill>
              </a:rPr>
              <a:t>إستماعكم</a:t>
            </a:r>
            <a:endParaRPr lang="ar-EG" sz="4800" b="1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641850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ar-EG" sz="4400" smtClean="0"/>
          </a:p>
          <a:p>
            <a:pPr algn="ctr">
              <a:buFont typeface="Arial" charset="0"/>
              <a:buNone/>
            </a:pPr>
            <a:endParaRPr lang="ar-EG" sz="4400" smtClean="0"/>
          </a:p>
          <a:p>
            <a:pPr algn="ctr">
              <a:buFont typeface="Arial" charset="0"/>
              <a:buNone/>
            </a:pPr>
            <a:r>
              <a:rPr lang="ar-EG" sz="4400" smtClean="0">
                <a:solidFill>
                  <a:schemeClr val="accent1"/>
                </a:solidFill>
              </a:rPr>
              <a:t>د. أحمد الحفناوى</a:t>
            </a:r>
          </a:p>
          <a:p>
            <a:pPr algn="ctr">
              <a:buFont typeface="Arial" charset="0"/>
              <a:buNone/>
            </a:pPr>
            <a:r>
              <a:rPr lang="en-US" sz="4400" smtClean="0">
                <a:solidFill>
                  <a:schemeClr val="accent1"/>
                </a:solidFill>
              </a:rPr>
              <a:t>ahmed.elhefawy@itu.int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/>
          <a:lstStyle/>
          <a:p>
            <a:pPr>
              <a:defRPr/>
            </a:pP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4535487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algn="ctr" rtl="0" fontAlgn="auto">
              <a:spcAft>
                <a:spcPts val="0"/>
              </a:spcAft>
              <a:buNone/>
              <a:defRPr/>
            </a:pPr>
            <a:endParaRPr lang="en-US" sz="8000" b="1" i="1" dirty="0" smtClean="0">
              <a:solidFill>
                <a:schemeClr val="bg1"/>
              </a:solidFill>
            </a:endParaRPr>
          </a:p>
          <a:p>
            <a:pPr algn="ctr" rtl="0" fontAlgn="auto">
              <a:spcAft>
                <a:spcPts val="0"/>
              </a:spcAft>
              <a:buNone/>
              <a:defRPr/>
            </a:pPr>
            <a:r>
              <a:rPr lang="en-US" sz="8000" b="1" i="1" dirty="0" smtClean="0">
                <a:solidFill>
                  <a:schemeClr val="bg1"/>
                </a:solidFill>
              </a:rPr>
              <a:t>Q &amp; A</a:t>
            </a:r>
            <a:endParaRPr lang="ar-EG" sz="8000" b="1" i="1" dirty="0" smtClean="0">
              <a:solidFill>
                <a:schemeClr val="bg1"/>
              </a:solidFill>
            </a:endParaRPr>
          </a:p>
          <a:p>
            <a:pPr algn="l" rtl="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b="1" i="1" dirty="0" smtClean="0">
              <a:solidFill>
                <a:schemeClr val="accent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68313" y="1484313"/>
            <a:ext cx="8229600" cy="496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ar-EG" sz="3200" b="1" i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267</Words>
  <Application>Microsoft Office PowerPoint</Application>
  <PresentationFormat>On-screen Show (4:3)</PresentationFormat>
  <Paragraphs>55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Overview of the Forum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a_hefnawy</cp:lastModifiedBy>
  <cp:revision>73</cp:revision>
  <dcterms:created xsi:type="dcterms:W3CDTF">2010-09-24T19:08:40Z</dcterms:created>
  <dcterms:modified xsi:type="dcterms:W3CDTF">2011-12-19T08:05:46Z</dcterms:modified>
</cp:coreProperties>
</file>