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3" d="100"/>
          <a:sy n="103" d="100"/>
        </p:scale>
        <p:origin x="-824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72F4-8E66-A740-BFD1-5064BE8D0D0B}" type="datetimeFigureOut">
              <a:rPr lang="en-US" smtClean="0"/>
              <a:t>12/18/11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32147-5605-E54F-AA56-92F51577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95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72F4-8E66-A740-BFD1-5064BE8D0D0B}" type="datetimeFigureOut">
              <a:rPr lang="en-US" smtClean="0"/>
              <a:t>12/18/11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32147-5605-E54F-AA56-92F51577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8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72F4-8E66-A740-BFD1-5064BE8D0D0B}" type="datetimeFigureOut">
              <a:rPr lang="en-US" smtClean="0"/>
              <a:t>12/18/11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32147-5605-E54F-AA56-92F51577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54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Content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36000" y="6524625"/>
            <a:ext cx="473075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Clr>
                <a:schemeClr val="tx1"/>
              </a:buClr>
              <a:buFont typeface="Arial" charset="0"/>
              <a:buNone/>
              <a:defRPr sz="1100">
                <a:solidFill>
                  <a:schemeClr val="tx2"/>
                </a:solidFill>
                <a:latin typeface="Verdana" pitchFamily="34" charset="0"/>
                <a:ea typeface="Gulim" pitchFamily="34" charset="-127"/>
              </a:defRPr>
            </a:lvl1pPr>
          </a:lstStyle>
          <a:p>
            <a:fld id="{8C0D74CC-BF11-477E-B538-1DD0FFA205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6505449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72F4-8E66-A740-BFD1-5064BE8D0D0B}" type="datetimeFigureOut">
              <a:rPr lang="en-US" smtClean="0"/>
              <a:t>12/18/11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32147-5605-E54F-AA56-92F51577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10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72F4-8E66-A740-BFD1-5064BE8D0D0B}" type="datetimeFigureOut">
              <a:rPr lang="en-US" smtClean="0"/>
              <a:t>12/18/11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32147-5605-E54F-AA56-92F51577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29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72F4-8E66-A740-BFD1-5064BE8D0D0B}" type="datetimeFigureOut">
              <a:rPr lang="en-US" smtClean="0"/>
              <a:t>12/18/11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32147-5605-E54F-AA56-92F51577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98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72F4-8E66-A740-BFD1-5064BE8D0D0B}" type="datetimeFigureOut">
              <a:rPr lang="en-US" smtClean="0"/>
              <a:t>12/18/11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32147-5605-E54F-AA56-92F51577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6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72F4-8E66-A740-BFD1-5064BE8D0D0B}" type="datetimeFigureOut">
              <a:rPr lang="en-US" smtClean="0"/>
              <a:t>12/18/11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32147-5605-E54F-AA56-92F51577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28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72F4-8E66-A740-BFD1-5064BE8D0D0B}" type="datetimeFigureOut">
              <a:rPr lang="en-US" smtClean="0"/>
              <a:t>12/18/11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32147-5605-E54F-AA56-92F51577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87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72F4-8E66-A740-BFD1-5064BE8D0D0B}" type="datetimeFigureOut">
              <a:rPr lang="en-US" smtClean="0"/>
              <a:t>12/18/11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32147-5605-E54F-AA56-92F51577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4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72F4-8E66-A740-BFD1-5064BE8D0D0B}" type="datetimeFigureOut">
              <a:rPr lang="en-US" smtClean="0"/>
              <a:t>12/18/11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32147-5605-E54F-AA56-92F51577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2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072F4-8E66-A740-BFD1-5064BE8D0D0B}" type="datetimeFigureOut">
              <a:rPr lang="en-US" smtClean="0"/>
              <a:t>12/18/11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32147-5605-E54F-AA56-92F51577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8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048001" y="2209801"/>
            <a:ext cx="5943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Impact" pitchFamily="34" charset="0"/>
              </a:rPr>
              <a:t>Digital Object Architecture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1066800" y="2971800"/>
            <a:ext cx="7705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latin typeface="Impact" pitchFamily="34" charset="0"/>
              </a:rPr>
              <a:t>an advanced architecture for information management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0322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316598-38BB-4168-87D9-AD7FD1EF3BB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474345"/>
            <a:ext cx="79248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b="1" dirty="0" smtClean="0">
                <a:solidFill>
                  <a:schemeClr val="tx2"/>
                </a:solidFill>
                <a:latin typeface="Impact" pitchFamily="34" charset="0"/>
              </a:rPr>
              <a:t>ITU and Corporation for National Research Initiatives (CNRI)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533400" y="1762125"/>
            <a:ext cx="7924800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/>
              <a:t>CNRI was </a:t>
            </a:r>
            <a:r>
              <a:rPr lang="en-US" sz="1600" b="1" dirty="0" smtClean="0">
                <a:solidFill>
                  <a:srgbClr val="FF0000"/>
                </a:solidFill>
              </a:rPr>
              <a:t>founded in 1986 by Dr. Robert Kahn </a:t>
            </a:r>
            <a:r>
              <a:rPr lang="en-US" sz="1600" dirty="0" smtClean="0"/>
              <a:t>to foster information infrastructure research and development. 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r>
              <a:rPr lang="en-US" sz="1600" dirty="0" smtClean="0"/>
              <a:t>CNRI is a </a:t>
            </a:r>
            <a:r>
              <a:rPr lang="en-US" sz="1600" b="1" dirty="0" smtClean="0">
                <a:solidFill>
                  <a:srgbClr val="FF0000"/>
                </a:solidFill>
              </a:rPr>
              <a:t>sector member </a:t>
            </a:r>
            <a:r>
              <a:rPr lang="en-US" sz="1600" dirty="0" smtClean="0"/>
              <a:t>of ITU-T and ITU-D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r>
              <a:rPr lang="en-US" sz="1600" b="1" dirty="0" smtClean="0">
                <a:solidFill>
                  <a:srgbClr val="FF0000"/>
                </a:solidFill>
              </a:rPr>
              <a:t>Dr Robert Kahn </a:t>
            </a:r>
            <a:r>
              <a:rPr lang="en-US" sz="1600" dirty="0" smtClean="0"/>
              <a:t>is a recipient of ITU’s silver medal recognizing his contribution as a 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co-founder of the Internet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r>
              <a:rPr lang="en-US" sz="1600" dirty="0" smtClean="0"/>
              <a:t>A </a:t>
            </a:r>
            <a:r>
              <a:rPr lang="en-US" sz="1600" b="1" dirty="0" err="1" smtClean="0">
                <a:solidFill>
                  <a:srgbClr val="FF0000"/>
                </a:solidFill>
              </a:rPr>
              <a:t>MoU</a:t>
            </a:r>
            <a:r>
              <a:rPr lang="en-US" sz="1600" b="1" dirty="0" smtClean="0">
                <a:solidFill>
                  <a:srgbClr val="FF0000"/>
                </a:solidFill>
              </a:rPr>
              <a:t> was signed between ITU and CNRI in 2008</a:t>
            </a:r>
            <a:r>
              <a:rPr lang="en-US" sz="1600" dirty="0" smtClean="0"/>
              <a:t>, with the intention of collaborating on potentially bringing the benefits of DOA to ITU membership.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4800600"/>
            <a:ext cx="792480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i="1" dirty="0" smtClean="0"/>
              <a:t>Consistent with ITU’s Constitution (Article 1), 2010 ITU Plenipotentiary Resolutions 101, 102, 130, 133, 140 and 180, </a:t>
            </a:r>
            <a:r>
              <a:rPr lang="en-US" sz="1600" i="1" dirty="0" err="1" smtClean="0"/>
              <a:t>Programme</a:t>
            </a:r>
            <a:r>
              <a:rPr lang="en-US" sz="1600" i="1" dirty="0" smtClean="0"/>
              <a:t> 1 of the 2010 ITU World Telecommunication Development Conference, ITU-T Study Group 17: </a:t>
            </a:r>
          </a:p>
          <a:p>
            <a:pPr lvl="1"/>
            <a:r>
              <a:rPr lang="en-US" sz="1600" b="1" dirty="0" smtClean="0">
                <a:solidFill>
                  <a:srgbClr val="FF0000"/>
                </a:solidFill>
              </a:rPr>
              <a:t>ITU works to ensure that the global community realizes maximum benefits from new emerging technologies </a:t>
            </a:r>
            <a:r>
              <a:rPr lang="en-US" sz="1600" dirty="0" smtClean="0"/>
              <a:t>such as DOA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80843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2"/>
                </a:solidFill>
                <a:latin typeface="Impact" pitchFamily="34" charset="0"/>
              </a:rPr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62F63-B666-4D6D-BAF5-9FE72872454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81000" y="1981200"/>
            <a:ext cx="8371242" cy="729726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lvl="1" eaLnBrk="0" hangingPunct="0">
              <a:lnSpc>
                <a:spcPct val="90000"/>
              </a:lnSpc>
              <a:buClr>
                <a:schemeClr val="tx1"/>
              </a:buClr>
              <a:buFont typeface="Arial" charset="0"/>
              <a:buNone/>
            </a:pPr>
            <a:r>
              <a:rPr lang="en-US" b="1" i="1" dirty="0" smtClean="0">
                <a:solidFill>
                  <a:srgbClr val="FF0000"/>
                </a:solidFill>
                <a:latin typeface="Calibri" pitchFamily="34" charset="0"/>
              </a:rPr>
              <a:t>Use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 -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DOA for your information management needs. Benefit from its </a:t>
            </a:r>
            <a:r>
              <a:rPr lang="en-US" altLang="zh-CN" dirty="0" smtClean="0">
                <a:solidFill>
                  <a:schemeClr val="tx1"/>
                </a:solidFill>
                <a:latin typeface="Calibri" pitchFamily="34" charset="0"/>
              </a:rPr>
              <a:t>key features including enhanced support for Multilingualism, Security and Identity Management.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5334000"/>
            <a:ext cx="685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  <a:latin typeface="+mn-lt"/>
              </a:rPr>
              <a:t>Contact</a:t>
            </a:r>
            <a:r>
              <a:rPr lang="en-US" dirty="0" smtClean="0">
                <a:latin typeface="+mn-lt"/>
                <a:cs typeface="+mn-cs"/>
              </a:rPr>
              <a:t>: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latin typeface="+mn-lt"/>
                <a:cs typeface="+mn-cs"/>
              </a:rPr>
              <a:t>Sorene Assefa</a:t>
            </a:r>
          </a:p>
          <a:p>
            <a:pPr algn="r"/>
            <a:r>
              <a:rPr lang="en-US" dirty="0" smtClean="0">
                <a:latin typeface="+mn-lt"/>
                <a:cs typeface="+mn-cs"/>
              </a:rPr>
              <a:t>	Technology Analyst, Corporate Strategy Division</a:t>
            </a:r>
          </a:p>
          <a:p>
            <a:pPr algn="r"/>
            <a:r>
              <a:rPr lang="en-US" dirty="0" smtClean="0">
                <a:latin typeface="+mn-lt"/>
                <a:cs typeface="+mn-cs"/>
              </a:rPr>
              <a:t>	International Telecommunication Union</a:t>
            </a:r>
          </a:p>
          <a:p>
            <a:pPr algn="r"/>
            <a:r>
              <a:rPr lang="en-US" dirty="0" smtClean="0">
                <a:latin typeface="+mn-lt"/>
                <a:cs typeface="+mn-cs"/>
              </a:rPr>
              <a:t>	Email: </a:t>
            </a:r>
            <a:r>
              <a:rPr lang="en-US" dirty="0" err="1" smtClean="0">
                <a:latin typeface="+mn-lt"/>
                <a:cs typeface="+mn-cs"/>
              </a:rPr>
              <a:t>sorene.assefa@itu.int</a:t>
            </a:r>
            <a:endParaRPr lang="en-US" dirty="0" smtClean="0">
              <a:latin typeface="+mn-lt"/>
              <a:cs typeface="+mn-cs"/>
            </a:endParaRPr>
          </a:p>
          <a:p>
            <a:r>
              <a:rPr lang="en-US" dirty="0" smtClean="0">
                <a:latin typeface="+mn-lt"/>
              </a:rPr>
              <a:t>	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813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639620" y="1143000"/>
            <a:ext cx="7848600" cy="762000"/>
          </a:xfrm>
          <a:prstGeom prst="flowChartAlternateProcess">
            <a:avLst/>
          </a:prstGeom>
          <a:solidFill>
            <a:srgbClr val="4BACC6">
              <a:alpha val="65098"/>
            </a:srgb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63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altLang="zh-CN" b="1" u="sng" dirty="0">
                <a:solidFill>
                  <a:schemeClr val="bg1"/>
                </a:solidFill>
                <a:latin typeface="+mn-lt"/>
                <a:cs typeface="Arial" pitchFamily="34" charset="0"/>
              </a:rPr>
              <a:t>60s:</a:t>
            </a:r>
            <a:r>
              <a:rPr lang="en-US" altLang="zh-CN" dirty="0">
                <a:solidFill>
                  <a:srgbClr val="FF0000"/>
                </a:solidFill>
                <a:latin typeface="+mn-lt"/>
                <a:cs typeface="Arial" pitchFamily="34" charset="0"/>
              </a:rPr>
              <a:t>  </a:t>
            </a:r>
            <a:r>
              <a:rPr lang="en-US" altLang="zh-CN" dirty="0" smtClean="0">
                <a:latin typeface="+mn-lt"/>
                <a:cs typeface="Arial" pitchFamily="34" charset="0"/>
              </a:rPr>
              <a:t>We</a:t>
            </a:r>
            <a:r>
              <a:rPr lang="en-US" altLang="zh-CN" b="1" dirty="0" smtClean="0">
                <a:latin typeface="+mn-lt"/>
                <a:cs typeface="Arial" pitchFamily="34" charset="0"/>
              </a:rPr>
              <a:t> </a:t>
            </a:r>
            <a:r>
              <a:rPr lang="en-US" altLang="zh-CN" b="1" dirty="0">
                <a:latin typeface="+mn-lt"/>
                <a:cs typeface="Arial" pitchFamily="34" charset="0"/>
              </a:rPr>
              <a:t>addressed computers by the wire that the computer was connected to </a:t>
            </a:r>
            <a:r>
              <a:rPr lang="en-US" altLang="zh-CN" b="1" dirty="0" smtClean="0">
                <a:latin typeface="+mn-lt"/>
                <a:cs typeface="Arial" pitchFamily="34" charset="0"/>
              </a:rPr>
              <a:t/>
            </a:r>
            <a:br>
              <a:rPr lang="en-US" altLang="zh-CN" b="1" dirty="0" smtClean="0">
                <a:latin typeface="+mn-lt"/>
                <a:cs typeface="Arial" pitchFamily="34" charset="0"/>
              </a:rPr>
            </a:br>
            <a:r>
              <a:rPr lang="en-US" altLang="zh-CN" b="1" dirty="0" smtClean="0">
                <a:latin typeface="+mn-lt"/>
                <a:cs typeface="Arial" pitchFamily="34" charset="0"/>
              </a:rPr>
              <a:t>          </a:t>
            </a:r>
            <a:r>
              <a:rPr lang="en-US" altLang="zh-CN" dirty="0" smtClean="0">
                <a:latin typeface="+mn-lt"/>
                <a:cs typeface="Arial" pitchFamily="34" charset="0"/>
              </a:rPr>
              <a:t>— </a:t>
            </a:r>
            <a:r>
              <a:rPr lang="en-US" altLang="zh-CN" dirty="0">
                <a:latin typeface="+mn-lt"/>
                <a:cs typeface="Arial" pitchFamily="34" charset="0"/>
              </a:rPr>
              <a:t>on only one existing network. </a:t>
            </a:r>
          </a:p>
          <a:p>
            <a:pPr>
              <a:defRPr/>
            </a:pPr>
            <a:endParaRPr lang="en-US" dirty="0">
              <a:latin typeface="+mn-lt"/>
              <a:cs typeface="Arial" pitchFamily="34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639620" y="2057400"/>
            <a:ext cx="7848600" cy="1295400"/>
          </a:xfrm>
          <a:prstGeom prst="flowChartAlternateProcess">
            <a:avLst/>
          </a:prstGeom>
          <a:solidFill>
            <a:srgbClr val="9BBB59">
              <a:alpha val="69020"/>
            </a:srgb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altLang="zh-CN" b="1" u="sng" dirty="0">
                <a:solidFill>
                  <a:schemeClr val="bg1"/>
                </a:solidFill>
                <a:latin typeface="+mn-lt"/>
                <a:cs typeface="Arial" pitchFamily="34" charset="0"/>
              </a:rPr>
              <a:t>70s</a:t>
            </a:r>
            <a:r>
              <a:rPr lang="en-US" altLang="zh-CN" b="1" u="sng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:</a:t>
            </a:r>
            <a:r>
              <a:rPr lang="en-US" altLang="zh-CN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 </a:t>
            </a:r>
            <a:r>
              <a:rPr lang="en-US" altLang="zh-CN" dirty="0">
                <a:latin typeface="+mn-lt"/>
                <a:cs typeface="Arial" pitchFamily="34" charset="0"/>
              </a:rPr>
              <a:t>When we got to multiple networks,  it wasn’t sufficient to say “send it out on that wire”, you had to say “then what? Where else would it have to go?” </a:t>
            </a:r>
            <a:r>
              <a:rPr lang="en-US" altLang="zh-CN" dirty="0" smtClean="0">
                <a:latin typeface="+mn-lt"/>
                <a:cs typeface="Arial" pitchFamily="34" charset="0"/>
              </a:rPr>
              <a:t> </a:t>
            </a:r>
            <a:br>
              <a:rPr lang="en-US" altLang="zh-CN" dirty="0" smtClean="0">
                <a:latin typeface="+mn-lt"/>
                <a:cs typeface="Arial" pitchFamily="34" charset="0"/>
              </a:rPr>
            </a:br>
            <a:r>
              <a:rPr lang="en-US" altLang="zh-CN" dirty="0" smtClean="0">
                <a:latin typeface="+mn-lt"/>
                <a:cs typeface="Arial" pitchFamily="34" charset="0"/>
              </a:rPr>
              <a:t>So </a:t>
            </a:r>
            <a:r>
              <a:rPr lang="en-US" altLang="zh-CN" dirty="0">
                <a:latin typeface="+mn-lt"/>
                <a:cs typeface="Arial" pitchFamily="34" charset="0"/>
              </a:rPr>
              <a:t>we </a:t>
            </a:r>
            <a:r>
              <a:rPr lang="en-US" altLang="zh-CN" b="1" dirty="0">
                <a:latin typeface="+mn-lt"/>
                <a:cs typeface="Arial" pitchFamily="34" charset="0"/>
              </a:rPr>
              <a:t>created the notion of Internet Protocol (IP) addresses to identify the machines</a:t>
            </a:r>
            <a:r>
              <a:rPr lang="en-US" altLang="zh-CN" dirty="0">
                <a:latin typeface="+mn-lt"/>
                <a:cs typeface="Arial" pitchFamily="34" charset="0"/>
              </a:rPr>
              <a:t>, regardless of where they were. </a:t>
            </a:r>
          </a:p>
          <a:p>
            <a:pPr>
              <a:defRPr/>
            </a:pPr>
            <a:endParaRPr lang="en-US" dirty="0">
              <a:latin typeface="+mn-lt"/>
              <a:cs typeface="Arial" pitchFamily="34" charset="0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39620" y="3505200"/>
            <a:ext cx="7848600" cy="990600"/>
          </a:xfrm>
          <a:prstGeom prst="flowChartAlternateProcess">
            <a:avLst/>
          </a:prstGeom>
          <a:solidFill>
            <a:srgbClr val="F79646">
              <a:alpha val="72157"/>
            </a:srgb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altLang="zh-CN" b="1" u="sng" dirty="0">
                <a:solidFill>
                  <a:schemeClr val="bg1"/>
                </a:solidFill>
                <a:latin typeface="+mn-lt"/>
                <a:cs typeface="Arial" pitchFamily="34" charset="0"/>
              </a:rPr>
              <a:t>80s:</a:t>
            </a:r>
            <a:r>
              <a:rPr lang="en-US" altLang="zh-CN" u="sng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en-US" altLang="zh-CN" dirty="0" smtClean="0">
                <a:latin typeface="+mn-lt"/>
                <a:cs typeface="Arial" pitchFamily="34" charset="0"/>
              </a:rPr>
              <a:t>We </a:t>
            </a:r>
            <a:r>
              <a:rPr lang="en-US" altLang="zh-CN" dirty="0">
                <a:latin typeface="+mn-lt"/>
                <a:cs typeface="Arial" pitchFamily="34" charset="0"/>
              </a:rPr>
              <a:t>had to </a:t>
            </a:r>
            <a:r>
              <a:rPr lang="en-US" altLang="zh-CN" b="1" dirty="0">
                <a:latin typeface="+mn-lt"/>
                <a:cs typeface="Arial" pitchFamily="34" charset="0"/>
              </a:rPr>
              <a:t>create simple ways for people to remember those addresses</a:t>
            </a:r>
            <a:r>
              <a:rPr lang="en-US" altLang="zh-CN" dirty="0">
                <a:latin typeface="+mn-lt"/>
                <a:cs typeface="Arial" pitchFamily="34" charset="0"/>
              </a:rPr>
              <a:t>. </a:t>
            </a:r>
            <a:r>
              <a:rPr lang="en-US" altLang="zh-CN" dirty="0" smtClean="0">
                <a:latin typeface="+mn-lt"/>
                <a:cs typeface="Arial" pitchFamily="34" charset="0"/>
              </a:rPr>
              <a:t/>
            </a:r>
            <a:br>
              <a:rPr lang="en-US" altLang="zh-CN" dirty="0" smtClean="0">
                <a:latin typeface="+mn-lt"/>
                <a:cs typeface="Arial" pitchFamily="34" charset="0"/>
              </a:rPr>
            </a:br>
            <a:r>
              <a:rPr lang="en-US" altLang="zh-CN" dirty="0" smtClean="0">
                <a:latin typeface="+mn-lt"/>
                <a:cs typeface="Arial" pitchFamily="34" charset="0"/>
              </a:rPr>
              <a:t>That </a:t>
            </a:r>
            <a:r>
              <a:rPr lang="en-US" altLang="zh-CN" dirty="0">
                <a:latin typeface="+mn-lt"/>
                <a:cs typeface="Arial" pitchFamily="34" charset="0"/>
              </a:rPr>
              <a:t>was a kind of application, which is now well-known as </a:t>
            </a:r>
            <a:r>
              <a:rPr lang="en-US" altLang="zh-CN" dirty="0" smtClean="0">
                <a:latin typeface="+mn-lt"/>
                <a:cs typeface="Arial" pitchFamily="34" charset="0"/>
              </a:rPr>
              <a:t>the </a:t>
            </a:r>
            <a:r>
              <a:rPr lang="en-US" altLang="zh-CN" dirty="0">
                <a:latin typeface="+mn-lt"/>
                <a:cs typeface="Arial" pitchFamily="34" charset="0"/>
              </a:rPr>
              <a:t>Domain Name System (</a:t>
            </a:r>
            <a:r>
              <a:rPr lang="en-US" altLang="zh-CN" b="1" dirty="0">
                <a:latin typeface="+mn-lt"/>
                <a:cs typeface="Arial" pitchFamily="34" charset="0"/>
              </a:rPr>
              <a:t>DNS</a:t>
            </a:r>
            <a:r>
              <a:rPr lang="en-US" altLang="zh-CN" dirty="0">
                <a:latin typeface="+mn-lt"/>
                <a:cs typeface="Arial" pitchFamily="34" charset="0"/>
              </a:rPr>
              <a:t>). </a:t>
            </a:r>
          </a:p>
          <a:p>
            <a:pPr>
              <a:defRPr/>
            </a:pPr>
            <a:endParaRPr lang="en-US" dirty="0">
              <a:latin typeface="+mn-lt"/>
              <a:cs typeface="Arial" pitchFamily="34" charset="0"/>
            </a:endParaRPr>
          </a:p>
        </p:txBody>
      </p:sp>
      <p:sp>
        <p:nvSpPr>
          <p:cNvPr id="16388" name="Title 2"/>
          <p:cNvSpPr>
            <a:spLocks noGrp="1"/>
          </p:cNvSpPr>
          <p:nvPr>
            <p:ph type="title" idx="4294967295"/>
          </p:nvPr>
        </p:nvSpPr>
        <p:spPr>
          <a:xfrm>
            <a:off x="381000" y="152400"/>
            <a:ext cx="8305800" cy="5222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>
                <a:solidFill>
                  <a:schemeClr val="tx2"/>
                </a:solidFill>
                <a:latin typeface="Impact" pitchFamily="34" charset="0"/>
              </a:rPr>
              <a:t>Evolution of the Internet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22316598-38BB-4168-87D9-AD7FD1EF3BB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685800" y="4666672"/>
            <a:ext cx="7810500" cy="743528"/>
          </a:xfrm>
          <a:prstGeom prst="flowChartAlternateProcess">
            <a:avLst/>
          </a:prstGeom>
          <a:solidFill>
            <a:srgbClr val="D99694">
              <a:alpha val="69804"/>
            </a:srgb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altLang="zh-CN" b="1" u="sng" dirty="0">
                <a:solidFill>
                  <a:schemeClr val="bg1"/>
                </a:solidFill>
                <a:latin typeface="+mn-lt"/>
                <a:cs typeface="Arial" pitchFamily="34" charset="0"/>
              </a:rPr>
              <a:t>90s:</a:t>
            </a:r>
            <a:r>
              <a:rPr lang="en-US" altLang="zh-CN" dirty="0">
                <a:solidFill>
                  <a:srgbClr val="FF0000"/>
                </a:solidFill>
                <a:latin typeface="+mn-lt"/>
                <a:cs typeface="Arial" pitchFamily="34" charset="0"/>
              </a:rPr>
              <a:t>  </a:t>
            </a:r>
            <a:r>
              <a:rPr lang="en-US" altLang="zh-CN" b="1" dirty="0" smtClean="0">
                <a:latin typeface="+mn-lt"/>
                <a:cs typeface="Arial" pitchFamily="34" charset="0"/>
              </a:rPr>
              <a:t>World Wide Web was created </a:t>
            </a:r>
            <a:r>
              <a:rPr lang="en-US" altLang="zh-CN" dirty="0" smtClean="0">
                <a:latin typeface="+mn-lt"/>
                <a:cs typeface="Arial" pitchFamily="34" charset="0"/>
              </a:rPr>
              <a:t>and Uniform Resource Locators (URLs) were used to locate resources on the Internet (e.g. http://www.abc.com/John_CV).  </a:t>
            </a:r>
            <a:endParaRPr lang="en-US" altLang="zh-CN" dirty="0">
              <a:latin typeface="+mn-lt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715000"/>
            <a:ext cx="1371600" cy="9144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DRAWBACKS</a:t>
            </a:r>
            <a:endParaRPr lang="en-US" sz="1600" b="1" dirty="0"/>
          </a:p>
        </p:txBody>
      </p:sp>
      <p:sp>
        <p:nvSpPr>
          <p:cNvPr id="11" name="Rectangle 10"/>
          <p:cNvSpPr/>
          <p:nvPr/>
        </p:nvSpPr>
        <p:spPr>
          <a:xfrm>
            <a:off x="1921246" y="5715000"/>
            <a:ext cx="6841754" cy="91440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Information is tied to its location </a:t>
            </a:r>
            <a:r>
              <a:rPr lang="en-US" dirty="0" smtClean="0">
                <a:solidFill>
                  <a:schemeClr val="tx1"/>
                </a:solidFill>
              </a:rPr>
              <a:t>-- specific machine names and then to specific files on those machines.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Limited to specifying URL domain names in Latin scripts only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20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237836" y="1447800"/>
            <a:ext cx="8534400" cy="3124200"/>
          </a:xfrm>
          <a:prstGeom prst="flowChartAlternateProcess">
            <a:avLst/>
          </a:prstGeom>
          <a:ln>
            <a:noFill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sz="2000" b="1" u="sng" dirty="0">
                <a:solidFill>
                  <a:srgbClr val="FF0000"/>
                </a:solidFill>
                <a:cs typeface="Arial" pitchFamily="34" charset="0"/>
              </a:rPr>
              <a:t>21</a:t>
            </a:r>
            <a:r>
              <a:rPr lang="en-US" altLang="zh-CN" sz="2000" b="1" u="sng" baseline="30000" dirty="0">
                <a:solidFill>
                  <a:srgbClr val="FF0000"/>
                </a:solidFill>
                <a:cs typeface="Arial" pitchFamily="34" charset="0"/>
              </a:rPr>
              <a:t>st</a:t>
            </a:r>
            <a:r>
              <a:rPr lang="en-US" altLang="zh-CN" sz="2000" b="1" u="sng" dirty="0">
                <a:solidFill>
                  <a:srgbClr val="FF0000"/>
                </a:solidFill>
                <a:cs typeface="Arial" pitchFamily="34" charset="0"/>
              </a:rPr>
              <a:t> Century:</a:t>
            </a:r>
            <a:r>
              <a:rPr lang="en-US" altLang="zh-CN" sz="2000" b="1" dirty="0">
                <a:solidFill>
                  <a:srgbClr val="FF0000"/>
                </a:solidFill>
                <a:cs typeface="Arial" pitchFamily="34" charset="0"/>
              </a:rPr>
              <a:t>  </a:t>
            </a:r>
            <a:r>
              <a:rPr lang="en-US" altLang="zh-CN" sz="2000" b="1" u="sng" dirty="0" smtClean="0">
                <a:solidFill>
                  <a:srgbClr val="FF0000"/>
                </a:solidFill>
                <a:cs typeface="Arial" pitchFamily="34" charset="0"/>
              </a:rPr>
              <a:t>THE INTERNET....A GLOBAL PHENOMENON</a:t>
            </a:r>
          </a:p>
          <a:p>
            <a:pPr algn="ctr"/>
            <a:endParaRPr lang="en-US" altLang="zh-CN" sz="2400" b="1" dirty="0">
              <a:solidFill>
                <a:srgbClr val="FF0000"/>
              </a:solidFill>
              <a:cs typeface="Arial" pitchFamily="34" charset="0"/>
            </a:endParaRPr>
          </a:p>
          <a:p>
            <a:pPr eaLnBrk="1" hangingPunct="1">
              <a:lnSpc>
                <a:spcPct val="95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</a:rPr>
              <a:t>Exists in most countries of the world </a:t>
            </a:r>
            <a:r>
              <a:rPr lang="en-US" sz="1600" dirty="0" smtClean="0"/>
              <a:t>and runs applications that touch on virtually all aspects of society</a:t>
            </a:r>
          </a:p>
          <a:p>
            <a:pPr eaLnBrk="1" hangingPunct="1">
              <a:lnSpc>
                <a:spcPct val="95000"/>
              </a:lnSpc>
              <a:defRPr/>
            </a:pPr>
            <a:r>
              <a:rPr lang="en-US" sz="1600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critical national resource for governments</a:t>
            </a:r>
            <a:r>
              <a:rPr lang="en-US" sz="1600" dirty="0" smtClean="0"/>
              <a:t>, a vital part of the national infrastructure, and one of the key drivers of socio-economic development</a:t>
            </a:r>
          </a:p>
          <a:p>
            <a:endParaRPr lang="en-US" altLang="zh-CN" sz="1600" dirty="0" smtClean="0">
              <a:solidFill>
                <a:schemeClr val="tx1"/>
              </a:solidFill>
              <a:cs typeface="Arial" charset="0"/>
            </a:endParaRPr>
          </a:p>
          <a:p>
            <a:r>
              <a:rPr lang="en-US" altLang="zh-CN" sz="1600" dirty="0" smtClean="0">
                <a:solidFill>
                  <a:schemeClr val="tx1"/>
                </a:solidFill>
                <a:cs typeface="Arial" charset="0"/>
              </a:rPr>
              <a:t>As a result, current and future applications and services would increasing rely on support for key features such as </a:t>
            </a:r>
            <a:r>
              <a:rPr lang="en-US" altLang="zh-CN" b="1" dirty="0" smtClean="0">
                <a:solidFill>
                  <a:srgbClr val="FF0000"/>
                </a:solidFill>
              </a:rPr>
              <a:t>Multilingualism</a:t>
            </a:r>
            <a:r>
              <a:rPr lang="en-US" altLang="zh-CN" sz="1600" dirty="0" smtClean="0">
                <a:solidFill>
                  <a:schemeClr val="tx1"/>
                </a:solidFill>
                <a:cs typeface="Arial" charset="0"/>
              </a:rPr>
              <a:t>, </a:t>
            </a:r>
            <a:r>
              <a:rPr lang="en-US" altLang="zh-CN" b="1" dirty="0" smtClean="0">
                <a:solidFill>
                  <a:srgbClr val="FF0000"/>
                </a:solidFill>
              </a:rPr>
              <a:t>Security</a:t>
            </a:r>
            <a:r>
              <a:rPr lang="en-US" altLang="zh-CN" sz="1600" dirty="0" smtClean="0">
                <a:solidFill>
                  <a:schemeClr val="tx1"/>
                </a:solidFill>
                <a:cs typeface="Arial" charset="0"/>
              </a:rPr>
              <a:t>, </a:t>
            </a:r>
            <a:r>
              <a:rPr lang="en-US" altLang="zh-CN" b="1" dirty="0" smtClean="0">
                <a:solidFill>
                  <a:srgbClr val="FF0000"/>
                </a:solidFill>
              </a:rPr>
              <a:t>Identity Management</a:t>
            </a:r>
            <a:r>
              <a:rPr lang="en-US" altLang="zh-CN" sz="1600" dirty="0" smtClean="0">
                <a:solidFill>
                  <a:schemeClr val="tx1"/>
                </a:solidFill>
                <a:cs typeface="Arial" charset="0"/>
              </a:rPr>
              <a:t>.</a:t>
            </a:r>
            <a:endParaRPr lang="en-US" altLang="zh-CN" sz="1600" dirty="0">
              <a:solidFill>
                <a:schemeClr val="tx1"/>
              </a:solidFill>
              <a:cs typeface="Arial" charset="0"/>
            </a:endParaRPr>
          </a:p>
          <a:p>
            <a:endParaRPr lang="en-US" altLang="zh-CN" sz="1600" dirty="0" smtClean="0">
              <a:solidFill>
                <a:schemeClr val="tx1"/>
              </a:solidFill>
              <a:cs typeface="Arial" charset="0"/>
            </a:endParaRPr>
          </a:p>
          <a:p>
            <a:endParaRPr lang="en-US" altLang="zh-CN" sz="1600" dirty="0">
              <a:solidFill>
                <a:schemeClr val="tx1"/>
              </a:solidFill>
              <a:cs typeface="Arial" charset="0"/>
            </a:endParaRPr>
          </a:p>
          <a:p>
            <a:endParaRPr lang="en-US" sz="16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62F63-B666-4D6D-BAF5-9FE72872454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idx="4294967295"/>
          </p:nvPr>
        </p:nvSpPr>
        <p:spPr>
          <a:xfrm>
            <a:off x="381000" y="152400"/>
            <a:ext cx="8305800" cy="5222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>
                <a:solidFill>
                  <a:schemeClr val="tx2"/>
                </a:solidFill>
                <a:latin typeface="Impact" pitchFamily="34" charset="0"/>
              </a:rPr>
              <a:t>… Evolution of the Internet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752600" y="4953000"/>
            <a:ext cx="5562600" cy="1034526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 marL="0" lvl="1" algn="ctr" eaLnBrk="0" hangingPunct="0">
              <a:lnSpc>
                <a:spcPct val="90000"/>
              </a:lnSpc>
              <a:buClr>
                <a:schemeClr val="tx1"/>
              </a:buClr>
              <a:buFont typeface="Arial" charset="0"/>
              <a:buNone/>
            </a:pPr>
            <a:r>
              <a:rPr lang="en-US" sz="2000" b="1" u="sng" dirty="0" smtClean="0">
                <a:solidFill>
                  <a:srgbClr val="FF0000"/>
                </a:solidFill>
              </a:rPr>
              <a:t>Digital Object Architecture (DOA)</a:t>
            </a:r>
          </a:p>
          <a:p>
            <a:pPr marL="0" lvl="1" eaLnBrk="0" hangingPunct="0">
              <a:lnSpc>
                <a:spcPct val="90000"/>
              </a:lnSpc>
              <a:buClr>
                <a:schemeClr val="tx1"/>
              </a:buClr>
              <a:buFont typeface="Arial" charset="0"/>
              <a:buNone/>
            </a:pP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0" lvl="1" eaLnBrk="0" hangingPunct="0">
              <a:lnSpc>
                <a:spcPct val="90000"/>
              </a:lnSpc>
              <a:buClr>
                <a:schemeClr val="tx1"/>
              </a:buClr>
              <a:buFont typeface="Arial" charset="0"/>
              <a:buNone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An advanced architecture for current and future needs … </a:t>
            </a:r>
            <a:endParaRPr lang="en-US" sz="17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0" lvl="1" eaLnBrk="0" hangingPunct="0">
              <a:lnSpc>
                <a:spcPct val="90000"/>
              </a:lnSpc>
              <a:buClr>
                <a:schemeClr val="tx1"/>
              </a:buClr>
              <a:buFont typeface="Arial" charset="0"/>
              <a:buNone/>
            </a:pPr>
            <a:endParaRPr lang="en-US" sz="17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92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09650"/>
            <a:ext cx="8305800" cy="3434626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1800" b="1" dirty="0" smtClean="0">
                <a:solidFill>
                  <a:srgbClr val="FF0000"/>
                </a:solidFill>
                <a:cs typeface="Arial" charset="0"/>
              </a:rPr>
              <a:t>Multilingual support </a:t>
            </a:r>
            <a:r>
              <a:rPr lang="en-US" sz="1600" dirty="0" smtClean="0">
                <a:solidFill>
                  <a:srgbClr val="000000"/>
                </a:solidFill>
                <a:cs typeface="Arial" charset="0"/>
              </a:rPr>
              <a:t>– Native support for Identifier names in most scripts in the world</a:t>
            </a:r>
          </a:p>
          <a:p>
            <a:pPr eaLnBrk="1" hangingPunct="1">
              <a:lnSpc>
                <a:spcPct val="95000"/>
              </a:lnSpc>
            </a:pPr>
            <a:r>
              <a:rPr lang="en-US" sz="1800" b="1" dirty="0" smtClean="0">
                <a:solidFill>
                  <a:srgbClr val="FF0000"/>
                </a:solidFill>
                <a:cs typeface="Arial" charset="0"/>
              </a:rPr>
              <a:t>Enhanced security </a:t>
            </a:r>
            <a:r>
              <a:rPr lang="en-US" sz="1600" dirty="0" smtClean="0">
                <a:solidFill>
                  <a:srgbClr val="000000"/>
                </a:solidFill>
                <a:cs typeface="Arial" charset="0"/>
              </a:rPr>
              <a:t>- Secure communication with digital objects, building greater trust, confidence and security in the use of ICTs</a:t>
            </a:r>
          </a:p>
          <a:p>
            <a:pPr eaLnBrk="1" hangingPunct="1">
              <a:lnSpc>
                <a:spcPct val="95000"/>
              </a:lnSpc>
            </a:pPr>
            <a:r>
              <a:rPr lang="en-US" sz="1800" b="1" dirty="0" smtClean="0">
                <a:solidFill>
                  <a:srgbClr val="FF0000"/>
                </a:solidFill>
                <a:cs typeface="Arial" charset="0"/>
              </a:rPr>
              <a:t>Unique identifiers</a:t>
            </a:r>
            <a:r>
              <a:rPr lang="en-US" sz="18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cs typeface="Arial" charset="0"/>
              </a:rPr>
              <a:t>- Can remain unchanged (persistence) irrespective of where the object is located, who owns it, what type it is, what technology it is based on, etc.</a:t>
            </a:r>
          </a:p>
          <a:p>
            <a:pPr eaLnBrk="1" hangingPunct="1">
              <a:lnSpc>
                <a:spcPct val="95000"/>
              </a:lnSpc>
            </a:pPr>
            <a:r>
              <a:rPr lang="en-US" sz="1800" b="1" dirty="0" smtClean="0">
                <a:solidFill>
                  <a:srgbClr val="FF0000"/>
                </a:solidFill>
                <a:cs typeface="Arial" charset="0"/>
              </a:rPr>
              <a:t>Enhanced search capabilities </a:t>
            </a:r>
            <a:r>
              <a:rPr lang="en-US" sz="1600" dirty="0" smtClean="0">
                <a:solidFill>
                  <a:srgbClr val="000000"/>
                </a:solidFill>
                <a:cs typeface="Arial" charset="0"/>
              </a:rPr>
              <a:t>- Metadata Registries that hold relevant information about digital objects; and where authors can specify search criteria</a:t>
            </a:r>
          </a:p>
          <a:p>
            <a:pPr eaLnBrk="1" hangingPunct="1">
              <a:lnSpc>
                <a:spcPct val="95000"/>
              </a:lnSpc>
            </a:pPr>
            <a:r>
              <a:rPr lang="en-US" sz="1800" b="1" dirty="0" smtClean="0">
                <a:solidFill>
                  <a:srgbClr val="FF0000"/>
                </a:solidFill>
                <a:cs typeface="Arial" charset="0"/>
              </a:rPr>
              <a:t>Secure record update</a:t>
            </a:r>
            <a:r>
              <a:rPr lang="en-US" sz="16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cs typeface="Arial" charset="0"/>
              </a:rPr>
              <a:t>- Easy and distributed management of information securely over the Internet</a:t>
            </a:r>
            <a:endParaRPr lang="en-US" sz="1600" dirty="0" smtClean="0">
              <a:solidFill>
                <a:srgbClr val="FF0000"/>
              </a:solidFill>
              <a:cs typeface="Arial" charset="0"/>
            </a:endParaRPr>
          </a:p>
          <a:p>
            <a:pPr eaLnBrk="1" hangingPunct="1">
              <a:lnSpc>
                <a:spcPct val="95000"/>
              </a:lnSpc>
            </a:pPr>
            <a:r>
              <a:rPr lang="en-US" sz="1800" b="1" i="1" dirty="0" smtClean="0">
                <a:solidFill>
                  <a:srgbClr val="FF0000"/>
                </a:solidFill>
                <a:cs typeface="Arial" charset="0"/>
              </a:rPr>
              <a:t>Distributed technical management </a:t>
            </a:r>
            <a:r>
              <a:rPr lang="en-US" sz="1600" i="1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en-US" sz="1600" dirty="0" smtClean="0">
                <a:solidFill>
                  <a:srgbClr val="000000"/>
                </a:solidFill>
                <a:cs typeface="Arial" charset="0"/>
              </a:rPr>
              <a:t>Globally distributed and managed by multiple independent parties working in collaboration</a:t>
            </a:r>
          </a:p>
          <a:p>
            <a:pPr eaLnBrk="1" hangingPunct="1">
              <a:lnSpc>
                <a:spcPct val="95000"/>
              </a:lnSpc>
            </a:pPr>
            <a:r>
              <a:rPr lang="en-US" sz="1800" b="1" dirty="0" smtClean="0">
                <a:solidFill>
                  <a:srgbClr val="FF0000"/>
                </a:solidFill>
                <a:cs typeface="Arial" charset="0"/>
              </a:rPr>
              <a:t>Compatible and interoperable </a:t>
            </a:r>
            <a:r>
              <a:rPr lang="en-US" sz="1600" dirty="0" smtClean="0">
                <a:solidFill>
                  <a:srgbClr val="000000"/>
                </a:solidFill>
                <a:cs typeface="Arial" charset="0"/>
              </a:rPr>
              <a:t>- With most existing architectures within the Internet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381000" y="4543426"/>
            <a:ext cx="4176713" cy="21621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lvl="1" indent="-342900" algn="ctr" eaLnBrk="0" hangingPunct="0">
              <a:spcBef>
                <a:spcPts val="200"/>
              </a:spcBef>
              <a:spcAft>
                <a:spcPts val="200"/>
              </a:spcAft>
              <a:buClr>
                <a:srgbClr val="0E438A"/>
              </a:buClr>
              <a:buSzPct val="110000"/>
              <a:buFont typeface="Arial" pitchFamily="34" charset="0"/>
              <a:buNone/>
              <a:defRPr/>
            </a:pPr>
            <a:r>
              <a:rPr lang="en-US" sz="1400" b="1" kern="0" dirty="0">
                <a:solidFill>
                  <a:srgbClr val="7030A0"/>
                </a:solidFill>
              </a:rPr>
              <a:t>Global Presence</a:t>
            </a:r>
          </a:p>
          <a:p>
            <a:pPr marL="342900" lvl="1" indent="-342900" eaLnBrk="0" hangingPunct="0">
              <a:spcBef>
                <a:spcPts val="200"/>
              </a:spcBef>
              <a:spcAft>
                <a:spcPts val="2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1400" kern="0" dirty="0">
                <a:solidFill>
                  <a:schemeClr val="tx2"/>
                </a:solidFill>
              </a:rPr>
              <a:t>Over 1,000 services built on DOA, in 64 countries, on 6 continents; </a:t>
            </a:r>
          </a:p>
          <a:p>
            <a:pPr marL="342900" lvl="1" indent="-342900" eaLnBrk="0" hangingPunct="0">
              <a:spcBef>
                <a:spcPts val="200"/>
              </a:spcBef>
              <a:spcAft>
                <a:spcPts val="2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1400" kern="0" dirty="0">
                <a:solidFill>
                  <a:schemeClr val="tx2"/>
                </a:solidFill>
              </a:rPr>
              <a:t>The International DOI Foundation's System has over 50 million registered identifiers.</a:t>
            </a:r>
          </a:p>
          <a:p>
            <a:pPr marL="342900" lvl="1" indent="-342900" eaLnBrk="0" hangingPunct="0">
              <a:spcBef>
                <a:spcPts val="200"/>
              </a:spcBef>
              <a:spcAft>
                <a:spcPts val="2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1400" kern="0" dirty="0">
                <a:solidFill>
                  <a:schemeClr val="tx2"/>
                </a:solidFill>
              </a:rPr>
              <a:t>Today top-level DOA global root servers receive (on average) 100 million resolution requests per month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714875" y="4543425"/>
            <a:ext cx="3962400" cy="2152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lvl="1" indent="-342900" algn="ctr" eaLnBrk="0" hangingPunct="0">
              <a:spcBef>
                <a:spcPts val="200"/>
              </a:spcBef>
              <a:spcAft>
                <a:spcPts val="200"/>
              </a:spcAft>
              <a:buClr>
                <a:srgbClr val="0E438A"/>
              </a:buClr>
              <a:buSzPct val="110000"/>
              <a:buFont typeface="Arial" charset="0"/>
              <a:buNone/>
            </a:pPr>
            <a:r>
              <a:rPr lang="en-US" sz="1400" b="1" dirty="0">
                <a:solidFill>
                  <a:srgbClr val="7030A0"/>
                </a:solidFill>
                <a:cs typeface="Arial" charset="0"/>
              </a:rPr>
              <a:t>Diverse Domains</a:t>
            </a:r>
          </a:p>
          <a:p>
            <a:pPr marL="342900" lvl="1" indent="-342900" eaLnBrk="0" hangingPunct="0">
              <a:spcBef>
                <a:spcPts val="200"/>
              </a:spcBef>
              <a:spcAft>
                <a:spcPts val="2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  <a:cs typeface="Arial" charset="0"/>
              </a:rPr>
              <a:t>Libraries</a:t>
            </a:r>
          </a:p>
          <a:p>
            <a:pPr marL="342900" lvl="1" indent="-342900" eaLnBrk="0" hangingPunct="0">
              <a:spcBef>
                <a:spcPts val="200"/>
              </a:spcBef>
              <a:spcAft>
                <a:spcPts val="2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  <a:cs typeface="Arial" charset="0"/>
              </a:rPr>
              <a:t>Intellectual Property  </a:t>
            </a:r>
          </a:p>
          <a:p>
            <a:pPr marL="342900" lvl="1" indent="-342900" eaLnBrk="0" hangingPunct="0">
              <a:spcBef>
                <a:spcPts val="200"/>
              </a:spcBef>
              <a:spcAft>
                <a:spcPts val="2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  <a:cs typeface="Arial" charset="0"/>
              </a:rPr>
              <a:t>Distance Learning</a:t>
            </a:r>
          </a:p>
          <a:p>
            <a:pPr marL="342900" lvl="1" indent="-342900" eaLnBrk="0" hangingPunct="0">
              <a:spcBef>
                <a:spcPts val="200"/>
              </a:spcBef>
              <a:spcAft>
                <a:spcPts val="2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  <a:cs typeface="Arial" charset="0"/>
              </a:rPr>
              <a:t>Academic Research </a:t>
            </a:r>
          </a:p>
          <a:p>
            <a:pPr marL="342900" lvl="1" indent="-342900" eaLnBrk="0" hangingPunct="0">
              <a:spcBef>
                <a:spcPts val="200"/>
              </a:spcBef>
              <a:spcAft>
                <a:spcPts val="2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  <a:cs typeface="Arial" charset="0"/>
              </a:rPr>
              <a:t>Entertainment Industry</a:t>
            </a:r>
          </a:p>
          <a:p>
            <a:pPr marL="342900" lvl="1" indent="-342900" eaLnBrk="0" hangingPunct="0">
              <a:spcBef>
                <a:spcPts val="200"/>
              </a:spcBef>
              <a:spcAft>
                <a:spcPts val="2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  <a:cs typeface="Arial" charset="0"/>
              </a:rPr>
              <a:t>RFID </a:t>
            </a:r>
          </a:p>
          <a:p>
            <a:pPr marL="342900" lvl="1" indent="-342900" eaLnBrk="0" hangingPunct="0">
              <a:spcBef>
                <a:spcPts val="200"/>
              </a:spcBef>
              <a:spcAft>
                <a:spcPts val="2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  <a:cs typeface="Arial" charset="0"/>
              </a:rPr>
              <a:t>Much more…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pPr>
              <a:defRPr/>
            </a:pPr>
            <a:fld id="{691B9869-E4D0-4C6C-80E3-C4CA1305844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9463" name="Title 2"/>
          <p:cNvSpPr txBox="1">
            <a:spLocks/>
          </p:cNvSpPr>
          <p:nvPr/>
        </p:nvSpPr>
        <p:spPr bwMode="auto">
          <a:xfrm>
            <a:off x="381000" y="1524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 pitchFamily="34" charset="0"/>
              </a:rPr>
              <a:t>DOA:</a:t>
            </a:r>
            <a:r>
              <a:rPr lang="en-US" sz="3200" dirty="0" smtClean="0">
                <a:solidFill>
                  <a:schemeClr val="tx2"/>
                </a:solidFill>
                <a:latin typeface="Impact" pitchFamily="34" charset="0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Impact" pitchFamily="34" charset="0"/>
              </a:rPr>
              <a:t>Features and Benefits </a:t>
            </a:r>
          </a:p>
        </p:txBody>
      </p:sp>
    </p:spTree>
    <p:extLst>
      <p:ext uri="{BB962C8B-B14F-4D97-AF65-F5344CB8AC3E}">
        <p14:creationId xmlns:p14="http://schemas.microsoft.com/office/powerpoint/2010/main" val="3334391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ChangeArrowheads="1"/>
          </p:cNvSpPr>
          <p:nvPr/>
        </p:nvSpPr>
        <p:spPr bwMode="auto">
          <a:xfrm>
            <a:off x="250825" y="-36512"/>
            <a:ext cx="75819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400" b="1" dirty="0" smtClean="0">
                <a:solidFill>
                  <a:schemeClr val="tx2"/>
                </a:solidFill>
                <a:latin typeface="Impact" pitchFamily="34" charset="0"/>
              </a:rPr>
              <a:t>DOA: Features and Benefits</a:t>
            </a:r>
            <a:endParaRPr lang="en-US" sz="2400" b="1" dirty="0">
              <a:solidFill>
                <a:schemeClr val="tx2"/>
              </a:solidFill>
              <a:latin typeface="Impact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2FAFD-2AA0-4C74-974A-0192B448E2BE}" type="slidenum">
              <a:rPr lang="en-US" altLang="ko-KR"/>
              <a:pPr/>
              <a:t>5</a:t>
            </a:fld>
            <a:endParaRPr lang="en-US" altLang="ko-KR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228600" y="685801"/>
            <a:ext cx="8382000" cy="1752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/>
          <a:lstStyle/>
          <a:p>
            <a:pPr marL="342900" lvl="1" indent="-342900" eaLnBrk="0" hangingPunct="0">
              <a:spcBef>
                <a:spcPts val="200"/>
              </a:spcBef>
              <a:spcAft>
                <a:spcPts val="200"/>
              </a:spcAft>
              <a:buClr>
                <a:srgbClr val="0E438A"/>
              </a:buClr>
              <a:buSzPct val="110000"/>
              <a:buFont typeface="Arial" pitchFamily="34" charset="0"/>
              <a:buNone/>
              <a:defRPr/>
            </a:pPr>
            <a:r>
              <a:rPr lang="en-US" sz="1800" b="1" i="1" kern="0" dirty="0">
                <a:solidFill>
                  <a:srgbClr val="FF0000"/>
                </a:solidFill>
                <a:latin typeface="+mn-lt"/>
                <a:cs typeface="+mn-cs"/>
              </a:rPr>
              <a:t>Multilingualism</a:t>
            </a:r>
            <a:r>
              <a:rPr lang="en-US" sz="1800" b="1" kern="0" dirty="0">
                <a:solidFill>
                  <a:srgbClr val="FF0000"/>
                </a:solidFill>
                <a:latin typeface="+mn-lt"/>
                <a:cs typeface="+mn-cs"/>
              </a:rPr>
              <a:t> - </a:t>
            </a:r>
            <a:r>
              <a:rPr lang="en-US" sz="18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Native support for Unicode characters</a:t>
            </a:r>
            <a:endParaRPr lang="en-US" sz="1800" b="1" kern="0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342900" lvl="1" indent="-342900" eaLnBrk="0" hangingPunct="0">
              <a:spcBef>
                <a:spcPts val="200"/>
              </a:spcBef>
              <a:spcAft>
                <a:spcPts val="2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1600" kern="0" dirty="0">
                <a:latin typeface="+mn-lt"/>
                <a:cs typeface="+mn-cs"/>
              </a:rPr>
              <a:t>Names can be defined in any native language alphabet</a:t>
            </a:r>
          </a:p>
          <a:p>
            <a:pPr marL="342900" lvl="1" indent="-342900" eaLnBrk="0" hangingPunct="0">
              <a:spcBef>
                <a:spcPts val="200"/>
              </a:spcBef>
              <a:spcAft>
                <a:spcPts val="2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1600" kern="0" dirty="0">
                <a:latin typeface="+mn-lt"/>
                <a:cs typeface="+mn-cs"/>
              </a:rPr>
              <a:t>Allows Global Uniqueness / Readability</a:t>
            </a:r>
          </a:p>
          <a:p>
            <a:pPr marL="800100" lvl="2" indent="-342900" eaLnBrk="0" hangingPunct="0">
              <a:spcBef>
                <a:spcPts val="200"/>
              </a:spcBef>
              <a:spcAft>
                <a:spcPts val="200"/>
              </a:spcAft>
              <a:buClr>
                <a:srgbClr val="0E438A"/>
              </a:buClr>
              <a:buSzPct val="110000"/>
              <a:defRPr/>
            </a:pPr>
            <a:r>
              <a:rPr lang="en-US" sz="1400" dirty="0" smtClean="0">
                <a:latin typeface="+mn-lt"/>
                <a:cs typeface="Arial" pitchFamily="34" charset="0"/>
              </a:rPr>
              <a:t>&lt;</a:t>
            </a:r>
            <a:r>
              <a:rPr lang="en-US" sz="1400" dirty="0">
                <a:latin typeface="+mn-lt"/>
                <a:cs typeface="Arial" pitchFamily="34" charset="0"/>
              </a:rPr>
              <a:t>prefix&gt;</a:t>
            </a:r>
            <a:r>
              <a:rPr lang="ru-RU" sz="1400" dirty="0">
                <a:latin typeface="+mn-lt"/>
                <a:cs typeface="Arial" pitchFamily="34" charset="0"/>
              </a:rPr>
              <a:t>/Правительство Российской Федерации</a:t>
            </a:r>
            <a:endParaRPr lang="en-US" sz="1400" dirty="0">
              <a:latin typeface="+mn-lt"/>
              <a:cs typeface="Arial" pitchFamily="34" charset="0"/>
            </a:endParaRPr>
          </a:p>
          <a:p>
            <a:pPr marL="800100" lvl="2" indent="-342900" eaLnBrk="0" hangingPunct="0">
              <a:spcBef>
                <a:spcPts val="200"/>
              </a:spcBef>
              <a:spcAft>
                <a:spcPts val="200"/>
              </a:spcAft>
              <a:buClr>
                <a:srgbClr val="0E438A"/>
              </a:buClr>
              <a:buSzPct val="110000"/>
              <a:defRPr/>
            </a:pPr>
            <a:r>
              <a:rPr lang="en-US" sz="1400" dirty="0">
                <a:latin typeface="+mn-lt"/>
                <a:cs typeface="Arial" pitchFamily="34" charset="0"/>
              </a:rPr>
              <a:t>&lt;prefix&gt;/</a:t>
            </a:r>
            <a:r>
              <a:rPr lang="x-none" sz="1400" dirty="0">
                <a:latin typeface="+mn-lt"/>
                <a:cs typeface="Arial" pitchFamily="34" charset="0"/>
              </a:rPr>
              <a:t>الاتحاد الدولي للاتصالات</a:t>
            </a:r>
            <a:endParaRPr lang="en-US" sz="1400" dirty="0">
              <a:latin typeface="+mn-lt"/>
              <a:cs typeface="Arial" pitchFamily="34" charset="0"/>
            </a:endParaRPr>
          </a:p>
          <a:p>
            <a:pPr marL="800100" lvl="2" indent="-342900" eaLnBrk="0" hangingPunct="0">
              <a:spcBef>
                <a:spcPts val="200"/>
              </a:spcBef>
              <a:spcAft>
                <a:spcPts val="200"/>
              </a:spcAft>
              <a:buClr>
                <a:srgbClr val="0E438A"/>
              </a:buClr>
              <a:buSzPct val="110000"/>
              <a:defRPr/>
            </a:pPr>
            <a:r>
              <a:rPr lang="en-US" sz="1400" dirty="0">
                <a:latin typeface="+mn-lt"/>
                <a:cs typeface="Arial" pitchFamily="34" charset="0"/>
              </a:rPr>
              <a:t>&lt;prefix&gt;/</a:t>
            </a:r>
            <a:r>
              <a:rPr lang="zh-CN" altLang="en-US" sz="1400" dirty="0">
                <a:latin typeface="+mn-lt"/>
                <a:ea typeface="SimSun" pitchFamily="2" charset="-122"/>
                <a:cs typeface="Arial" pitchFamily="34" charset="0"/>
              </a:rPr>
              <a:t>信息社会世界高峰会议 成果</a:t>
            </a:r>
            <a:endParaRPr lang="en-US" sz="1400" dirty="0">
              <a:latin typeface="+mn-lt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1" y="2523666"/>
            <a:ext cx="5791200" cy="418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771775" y="2819400"/>
            <a:ext cx="3505201" cy="228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21094" t="7609" r="23437" b="89130"/>
          <a:stretch>
            <a:fillRect/>
          </a:stretch>
        </p:blipFill>
        <p:spPr bwMode="auto">
          <a:xfrm>
            <a:off x="190500" y="4419601"/>
            <a:ext cx="5410186" cy="22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 rot="10800000" flipV="1">
            <a:off x="1371600" y="3048000"/>
            <a:ext cx="1524000" cy="13716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3435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50825" y="115888"/>
            <a:ext cx="75819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 dirty="0" smtClean="0">
                <a:solidFill>
                  <a:schemeClr val="tx2"/>
                </a:solidFill>
                <a:latin typeface="Impact" pitchFamily="34" charset="0"/>
              </a:rPr>
              <a:t>DOA: Features and Benefits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4A239-0DC1-4D79-8194-9402773C647B}" type="slidenum">
              <a:rPr lang="en-US" altLang="ko-KR"/>
              <a:pPr/>
              <a:t>6</a:t>
            </a:fld>
            <a:endParaRPr lang="en-US" altLang="ko-KR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52425" y="1479104"/>
            <a:ext cx="8424936" cy="18736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/>
          <a:lstStyle/>
          <a:p>
            <a:pPr marL="342900" lvl="1" indent="-342900" eaLnBrk="0" hangingPunct="0">
              <a:spcBef>
                <a:spcPts val="200"/>
              </a:spcBef>
              <a:spcAft>
                <a:spcPts val="200"/>
              </a:spcAft>
              <a:buClr>
                <a:srgbClr val="0E438A"/>
              </a:buClr>
              <a:buSzPct val="110000"/>
              <a:buFont typeface="Arial" pitchFamily="34" charset="0"/>
              <a:buNone/>
              <a:defRPr/>
            </a:pPr>
            <a:r>
              <a:rPr lang="en-US" sz="1800" b="1" i="1" kern="0" dirty="0">
                <a:solidFill>
                  <a:srgbClr val="FF0000"/>
                </a:solidFill>
                <a:latin typeface="+mn-lt"/>
                <a:cs typeface="+mn-cs"/>
              </a:rPr>
              <a:t>Persistence</a:t>
            </a:r>
            <a:r>
              <a:rPr lang="en-US" sz="1800" b="1" kern="0" dirty="0">
                <a:solidFill>
                  <a:srgbClr val="FF0000"/>
                </a:solidFill>
                <a:latin typeface="+mn-lt"/>
                <a:cs typeface="+mn-cs"/>
              </a:rPr>
              <a:t> – </a:t>
            </a:r>
            <a:r>
              <a:rPr lang="en-US" sz="18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Ability to locate and use digital objects, independent of its attributes (e.g. physical location) </a:t>
            </a:r>
            <a:endParaRPr lang="en-US" sz="1800" b="1" kern="0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342900" lvl="1" indent="-342900" eaLnBrk="0" hangingPunct="0">
              <a:spcBef>
                <a:spcPts val="200"/>
              </a:spcBef>
              <a:spcAft>
                <a:spcPts val="2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1800" kern="0" dirty="0">
                <a:latin typeface="+mn-lt"/>
                <a:cs typeface="+mn-cs"/>
              </a:rPr>
              <a:t>If the object’s attribute (e.g. location) changes, this change has to be updated only once (easily and securely over the Internet)</a:t>
            </a:r>
          </a:p>
          <a:p>
            <a:pPr marL="342900" lvl="1" indent="-342900" eaLnBrk="0" hangingPunct="0">
              <a:spcBef>
                <a:spcPts val="200"/>
              </a:spcBef>
              <a:spcAft>
                <a:spcPts val="2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1800" kern="0" dirty="0">
                <a:latin typeface="+mn-lt"/>
                <a:cs typeface="Arial" pitchFamily="34" charset="0"/>
              </a:rPr>
              <a:t>Anyone referencing this object by name would automatically be directed to the new location</a:t>
            </a:r>
          </a:p>
          <a:p>
            <a:pPr marL="342900" lvl="1" indent="-342900" eaLnBrk="0" hangingPunct="0">
              <a:spcBef>
                <a:spcPts val="200"/>
              </a:spcBef>
              <a:spcAft>
                <a:spcPts val="2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endParaRPr lang="en-US" sz="1400" dirty="0">
              <a:solidFill>
                <a:schemeClr val="tx2"/>
              </a:solidFill>
              <a:latin typeface="+mn-lt"/>
              <a:cs typeface="Arial" pitchFamily="34" charset="0"/>
            </a:endParaRPr>
          </a:p>
          <a:p>
            <a:pPr marL="342900" lvl="1" indent="-342900" eaLnBrk="0" hangingPunct="0">
              <a:spcBef>
                <a:spcPts val="200"/>
              </a:spcBef>
              <a:spcAft>
                <a:spcPts val="2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endParaRPr lang="en-US" sz="14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395536" y="3886199"/>
            <a:ext cx="8424936" cy="22656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/>
          <a:lstStyle/>
          <a:p>
            <a:pPr marL="342900" lvl="1" indent="-342900" eaLnBrk="0" hangingPunct="0">
              <a:spcBef>
                <a:spcPts val="200"/>
              </a:spcBef>
              <a:spcAft>
                <a:spcPts val="200"/>
              </a:spcAft>
              <a:buClr>
                <a:srgbClr val="0E438A"/>
              </a:buClr>
              <a:buSzPct val="110000"/>
              <a:buFont typeface="Arial" pitchFamily="34" charset="0"/>
              <a:buNone/>
              <a:defRPr/>
            </a:pPr>
            <a:r>
              <a:rPr lang="en-US" sz="1800" b="1" i="1" kern="0" dirty="0">
                <a:solidFill>
                  <a:srgbClr val="FF0000"/>
                </a:solidFill>
                <a:latin typeface="+mn-lt"/>
                <a:cs typeface="+mn-cs"/>
              </a:rPr>
              <a:t>Enhanced Security </a:t>
            </a:r>
            <a:r>
              <a:rPr lang="en-US" sz="1800" b="1" kern="0" dirty="0">
                <a:solidFill>
                  <a:srgbClr val="FF0000"/>
                </a:solidFill>
                <a:latin typeface="+mn-lt"/>
                <a:cs typeface="+mn-cs"/>
              </a:rPr>
              <a:t>- Native support for Public Key Infrastructure (PKI)</a:t>
            </a:r>
          </a:p>
          <a:p>
            <a:pPr marL="342900" lvl="1" indent="-342900" eaLnBrk="0" hangingPunct="0">
              <a:spcBef>
                <a:spcPts val="200"/>
              </a:spcBef>
              <a:spcAft>
                <a:spcPts val="2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r>
              <a:rPr lang="en-US" dirty="0"/>
              <a:t>Ownership defined per identifier, access control defined per identifier– essential for privacy </a:t>
            </a:r>
            <a:r>
              <a:rPr lang="en-US" dirty="0" smtClean="0"/>
              <a:t>protection</a:t>
            </a:r>
            <a:endParaRPr lang="en-US" sz="1800" kern="0" dirty="0" smtClean="0">
              <a:latin typeface="+mn-lt"/>
              <a:cs typeface="+mn-cs"/>
            </a:endParaRPr>
          </a:p>
          <a:p>
            <a:pPr marL="342900" lvl="1" indent="-342900" eaLnBrk="0" hangingPunct="0">
              <a:spcBef>
                <a:spcPts val="200"/>
              </a:spcBef>
              <a:spcAft>
                <a:spcPts val="2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1800" kern="0" dirty="0" smtClean="0">
                <a:latin typeface="+mn-lt"/>
                <a:cs typeface="+mn-cs"/>
              </a:rPr>
              <a:t>Provides </a:t>
            </a:r>
            <a:r>
              <a:rPr lang="en-US" sz="1800" kern="0" dirty="0">
                <a:latin typeface="+mn-lt"/>
                <a:cs typeface="+mn-cs"/>
              </a:rPr>
              <a:t>protection against security vulnerabilities through </a:t>
            </a:r>
            <a:endParaRPr lang="en-US" sz="1800" kern="0" dirty="0" smtClean="0">
              <a:latin typeface="+mn-lt"/>
              <a:cs typeface="+mn-cs"/>
            </a:endParaRPr>
          </a:p>
          <a:p>
            <a:pPr marL="0" lvl="1" eaLnBrk="0" hangingPunct="0">
              <a:spcBef>
                <a:spcPts val="200"/>
              </a:spcBef>
              <a:spcAft>
                <a:spcPts val="200"/>
              </a:spcAft>
              <a:buClr>
                <a:srgbClr val="0E438A"/>
              </a:buClr>
              <a:buSzPct val="110000"/>
              <a:defRPr/>
            </a:pPr>
            <a:r>
              <a:rPr lang="en-US" kern="0" dirty="0"/>
              <a:t> </a:t>
            </a:r>
            <a:r>
              <a:rPr lang="en-US" kern="0" dirty="0" smtClean="0"/>
              <a:t>        </a:t>
            </a:r>
            <a:r>
              <a:rPr lang="en-US" sz="1400" dirty="0" smtClean="0">
                <a:latin typeface="+mn-lt"/>
                <a:cs typeface="Arial" pitchFamily="34" charset="0"/>
              </a:rPr>
              <a:t>Public/Private </a:t>
            </a:r>
            <a:r>
              <a:rPr lang="en-US" sz="1400" dirty="0">
                <a:latin typeface="+mn-lt"/>
                <a:cs typeface="Arial" pitchFamily="34" charset="0"/>
              </a:rPr>
              <a:t>key pairs + Passwords to authenticate every resolution</a:t>
            </a:r>
          </a:p>
          <a:p>
            <a:pPr marL="800100" lvl="2" indent="-342900" eaLnBrk="0" hangingPunct="0">
              <a:spcBef>
                <a:spcPts val="200"/>
              </a:spcBef>
              <a:spcAft>
                <a:spcPts val="200"/>
              </a:spcAft>
              <a:buClr>
                <a:srgbClr val="0E438A"/>
              </a:buClr>
              <a:buSzPct val="110000"/>
              <a:defRPr/>
            </a:pPr>
            <a:r>
              <a:rPr lang="en-US" sz="1400" dirty="0">
                <a:latin typeface="+mn-lt"/>
                <a:cs typeface="Arial" pitchFamily="34" charset="0"/>
              </a:rPr>
              <a:t>Public/Private key pairs + Security certificates  for individual user protection (architecture supports ITU-T X.509 certificates)</a:t>
            </a:r>
          </a:p>
        </p:txBody>
      </p:sp>
    </p:spTree>
    <p:extLst>
      <p:ext uri="{BB962C8B-B14F-4D97-AF65-F5344CB8AC3E}">
        <p14:creationId xmlns:p14="http://schemas.microsoft.com/office/powerpoint/2010/main" val="158677171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50825" y="115888"/>
            <a:ext cx="75819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 dirty="0" smtClean="0">
                <a:solidFill>
                  <a:schemeClr val="tx2"/>
                </a:solidFill>
                <a:latin typeface="Impact" pitchFamily="34" charset="0"/>
              </a:rPr>
              <a:t>DOA: Features and Benefits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4A239-0DC1-4D79-8194-9402773C647B}" type="slidenum">
              <a:rPr lang="en-US" altLang="ko-KR"/>
              <a:pPr/>
              <a:t>7</a:t>
            </a:fld>
            <a:endParaRPr lang="en-US" altLang="ko-KR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381000" y="1320053"/>
            <a:ext cx="8424936" cy="3614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/>
          <a:lstStyle/>
          <a:p>
            <a:pPr marL="342900" lvl="1" indent="-342900" eaLnBrk="0" hangingPunct="0">
              <a:spcBef>
                <a:spcPts val="200"/>
              </a:spcBef>
              <a:spcAft>
                <a:spcPts val="200"/>
              </a:spcAft>
              <a:buClr>
                <a:srgbClr val="0E438A"/>
              </a:buClr>
              <a:buSzPct val="110000"/>
              <a:buFont typeface="Arial" pitchFamily="34" charset="0"/>
              <a:buNone/>
              <a:defRPr/>
            </a:pPr>
            <a:r>
              <a:rPr lang="en-US" sz="1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Compatibi</a:t>
            </a:r>
            <a:r>
              <a:rPr lang="en-US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lity and </a:t>
            </a:r>
            <a:r>
              <a:rPr lang="en-US" sz="1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Interoperability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  - </a:t>
            </a:r>
            <a:r>
              <a:rPr lang="en-US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With most existing architectures within the Internet</a:t>
            </a:r>
            <a:endParaRPr lang="en-US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  <a:p>
            <a:pPr marL="342900" lvl="1" indent="-342900" eaLnBrk="0" hangingPunct="0">
              <a:spcBef>
                <a:spcPts val="200"/>
              </a:spcBef>
              <a:spcAft>
                <a:spcPts val="2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1800" kern="0" dirty="0" smtClean="0">
                <a:latin typeface="+mn-lt"/>
                <a:cs typeface="+mn-cs"/>
              </a:rPr>
              <a:t>Backward </a:t>
            </a:r>
            <a:r>
              <a:rPr lang="en-US" sz="1800" kern="0" dirty="0">
                <a:latin typeface="+mn-lt"/>
                <a:cs typeface="+mn-cs"/>
              </a:rPr>
              <a:t>compatible </a:t>
            </a:r>
            <a:r>
              <a:rPr lang="en-US" sz="1800" kern="0" dirty="0" smtClean="0">
                <a:latin typeface="+mn-lt"/>
                <a:cs typeface="+mn-cs"/>
              </a:rPr>
              <a:t>and ensures complete </a:t>
            </a:r>
            <a:r>
              <a:rPr lang="en-US" sz="1800" kern="0" dirty="0">
                <a:latin typeface="+mn-lt"/>
                <a:cs typeface="+mn-cs"/>
              </a:rPr>
              <a:t>interoperability with current </a:t>
            </a:r>
            <a:r>
              <a:rPr lang="en-US" sz="1800" kern="0" dirty="0" smtClean="0">
                <a:latin typeface="+mn-lt"/>
                <a:cs typeface="+mn-cs"/>
              </a:rPr>
              <a:t>infrastructure </a:t>
            </a:r>
          </a:p>
          <a:p>
            <a:pPr marL="342900" lvl="1" indent="-342900" eaLnBrk="0" hangingPunct="0">
              <a:spcBef>
                <a:spcPts val="200"/>
              </a:spcBef>
              <a:spcAft>
                <a:spcPts val="2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r>
              <a:rPr lang="en-US" kern="0" dirty="0" smtClean="0"/>
              <a:t>It </a:t>
            </a:r>
            <a:r>
              <a:rPr lang="en-US" kern="0" dirty="0" smtClean="0"/>
              <a:t>is </a:t>
            </a:r>
            <a:r>
              <a:rPr lang="en-US" kern="0" dirty="0"/>
              <a:t>an Infrastructure service that promotes interoperability </a:t>
            </a:r>
            <a:r>
              <a:rPr lang="en-US" kern="0" dirty="0" smtClean="0"/>
              <a:t>among </a:t>
            </a:r>
            <a:r>
              <a:rPr lang="en-US" kern="0" dirty="0"/>
              <a:t>various information systems, regardless of the computing platform</a:t>
            </a:r>
            <a:r>
              <a:rPr lang="en-US" kern="0" dirty="0" smtClean="0"/>
              <a:t>.</a:t>
            </a:r>
            <a:endParaRPr lang="en-US" kern="0" dirty="0" smtClean="0"/>
          </a:p>
          <a:p>
            <a:pPr marL="342900" lvl="1" indent="-342900" eaLnBrk="0" hangingPunct="0">
              <a:spcBef>
                <a:spcPts val="200"/>
              </a:spcBef>
              <a:spcAft>
                <a:spcPts val="2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r>
              <a:rPr lang="en-US" kern="0" dirty="0" smtClean="0">
                <a:latin typeface="+mn-lt"/>
                <a:cs typeface="+mn-cs"/>
              </a:rPr>
              <a:t>Supports </a:t>
            </a:r>
            <a:r>
              <a:rPr lang="en-US" kern="0" dirty="0" smtClean="0">
                <a:latin typeface="+mn-lt"/>
                <a:cs typeface="+mn-cs"/>
              </a:rPr>
              <a:t>different object identification schemes. Architecture could harmonize current and future identification schemes</a:t>
            </a:r>
          </a:p>
          <a:p>
            <a:pPr marL="800100" lvl="2" indent="-342900" eaLnBrk="0" hangingPunct="0">
              <a:spcBef>
                <a:spcPts val="200"/>
              </a:spcBef>
              <a:spcAft>
                <a:spcPts val="2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1400" dirty="0" smtClean="0">
                <a:latin typeface="+mn-lt"/>
                <a:cs typeface="Arial" pitchFamily="34" charset="0"/>
              </a:rPr>
              <a:t>ITU-T X.660 OID, RFID, Barcodes, HL7 patient medical information identifier, etc.</a:t>
            </a:r>
          </a:p>
          <a:p>
            <a:pPr marL="342900" lvl="1" indent="-342900" eaLnBrk="0" hangingPunct="0">
              <a:spcBef>
                <a:spcPts val="200"/>
              </a:spcBef>
              <a:spcAft>
                <a:spcPts val="2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endParaRPr lang="en-US" sz="14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2729" y="17463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08738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50825" y="115888"/>
            <a:ext cx="75819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 dirty="0" smtClean="0">
                <a:solidFill>
                  <a:schemeClr val="tx2"/>
                </a:solidFill>
                <a:latin typeface="Impact" pitchFamily="34" charset="0"/>
              </a:rPr>
              <a:t>DOA: Features and Benefits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4A239-0DC1-4D79-8194-9402773C647B}" type="slidenum">
              <a:rPr lang="en-US" altLang="ko-KR"/>
              <a:pPr/>
              <a:t>8</a:t>
            </a:fld>
            <a:endParaRPr lang="en-US" altLang="ko-KR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381000" y="1320053"/>
            <a:ext cx="8424936" cy="3614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/>
          <a:lstStyle/>
          <a:p>
            <a:pPr marL="342900" lvl="1" indent="-342900" eaLnBrk="0" hangingPunct="0">
              <a:spcBef>
                <a:spcPts val="200"/>
              </a:spcBef>
              <a:spcAft>
                <a:spcPts val="200"/>
              </a:spcAft>
              <a:buClr>
                <a:srgbClr val="0E438A"/>
              </a:buClr>
              <a:buSzPct val="110000"/>
              <a:buFont typeface="Arial" pitchFamily="34" charset="0"/>
              <a:buNone/>
              <a:defRPr/>
            </a:pPr>
            <a:r>
              <a:rPr lang="en-US" b="1" kern="0" dirty="0">
                <a:solidFill>
                  <a:srgbClr val="FF0000"/>
                </a:solidFill>
              </a:rPr>
              <a:t>Infrastructure service </a:t>
            </a:r>
            <a:r>
              <a:rPr lang="en-US" b="1" kern="0" dirty="0" smtClean="0">
                <a:solidFill>
                  <a:srgbClr val="FF0000"/>
                </a:solidFill>
              </a:rPr>
              <a:t>that</a:t>
            </a:r>
            <a:r>
              <a:rPr lang="en-US" b="1" i="1" kern="0" dirty="0" smtClean="0">
                <a:solidFill>
                  <a:srgbClr val="FF0000"/>
                </a:solidFill>
              </a:rPr>
              <a:t> </a:t>
            </a:r>
            <a:r>
              <a:rPr lang="en-US" sz="1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Promotes for Identity Management </a:t>
            </a:r>
            <a:r>
              <a:rPr lang="en-US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 </a:t>
            </a:r>
          </a:p>
          <a:p>
            <a:pPr marL="342900" lvl="1" indent="-342900" eaLnBrk="0" hangingPunct="0">
              <a:spcBef>
                <a:spcPts val="200"/>
              </a:spcBef>
              <a:spcAft>
                <a:spcPts val="200"/>
              </a:spcAft>
              <a:buClr>
                <a:srgbClr val="0E438A"/>
              </a:buClr>
              <a:buSzPct val="110000"/>
              <a:buFont typeface="Arial" pitchFamily="34" charset="0"/>
              <a:buNone/>
              <a:defRPr/>
            </a:pPr>
            <a:endParaRPr lang="en-US" b="1" dirty="0" smtClean="0">
              <a:solidFill>
                <a:srgbClr val="FF0000"/>
              </a:solidFill>
              <a:latin typeface="+mn-lt"/>
              <a:cs typeface="Arial" pitchFamily="34" charset="0"/>
            </a:endParaRPr>
          </a:p>
          <a:p>
            <a:pPr marL="342900" lvl="1" indent="-342900" eaLnBrk="0" hangingPunct="0">
              <a:spcBef>
                <a:spcPts val="200"/>
              </a:spcBef>
              <a:spcAft>
                <a:spcPts val="2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r>
              <a:rPr lang="en-US" dirty="0" smtClean="0"/>
              <a:t>Identity management is essential for all kinds of security services, especially in areas such as authentication/authorization, data confidentiality, as well as service non-repudiation.</a:t>
            </a:r>
            <a:endParaRPr lang="en-GB" dirty="0"/>
          </a:p>
          <a:p>
            <a:pPr marL="342900" lvl="1" indent="-342900" eaLnBrk="0" hangingPunct="0">
              <a:spcBef>
                <a:spcPts val="200"/>
              </a:spcBef>
              <a:spcAft>
                <a:spcPts val="2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r>
              <a:rPr lang="en-GB" dirty="0" smtClean="0"/>
              <a:t>Different </a:t>
            </a:r>
            <a:r>
              <a:rPr lang="en-GB" dirty="0"/>
              <a:t>ways of </a:t>
            </a:r>
            <a:r>
              <a:rPr lang="en-US" dirty="0"/>
              <a:t>identity reference determines how identities are used or managed</a:t>
            </a:r>
            <a:r>
              <a:rPr lang="en-US" dirty="0" smtClean="0"/>
              <a:t>.</a:t>
            </a:r>
          </a:p>
          <a:p>
            <a:pPr marL="0" lvl="1" eaLnBrk="0" hangingPunct="0">
              <a:spcBef>
                <a:spcPts val="200"/>
              </a:spcBef>
              <a:spcAft>
                <a:spcPts val="200"/>
              </a:spcAft>
              <a:buClr>
                <a:srgbClr val="0E438A"/>
              </a:buClr>
              <a:buSzPct val="110000"/>
              <a:defRPr/>
            </a:pPr>
            <a:endParaRPr lang="en-US" b="1" i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lvl="1" eaLnBrk="0" hangingPunct="0">
              <a:spcBef>
                <a:spcPts val="200"/>
              </a:spcBef>
              <a:spcAft>
                <a:spcPts val="200"/>
              </a:spcAft>
              <a:buClr>
                <a:srgbClr val="0E438A"/>
              </a:buClr>
              <a:buSzPct val="110000"/>
              <a:defRPr/>
            </a:pPr>
            <a:r>
              <a:rPr lang="en-US" b="1" i="1" dirty="0" smtClean="0">
                <a:solidFill>
                  <a:srgbClr val="FF0000"/>
                </a:solidFill>
                <a:latin typeface="Calibri" pitchFamily="34" charset="0"/>
              </a:rPr>
              <a:t>DOA uses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en-US" kern="0" dirty="0" smtClean="0"/>
          </a:p>
          <a:p>
            <a:pPr marL="342900" lvl="1" indent="-342900" eaLnBrk="0" hangingPunct="0">
              <a:spcBef>
                <a:spcPts val="200"/>
              </a:spcBef>
              <a:spcAft>
                <a:spcPts val="2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r>
              <a:rPr lang="en-US" kern="0" dirty="0" smtClean="0"/>
              <a:t>Persistent </a:t>
            </a:r>
            <a:r>
              <a:rPr lang="en-US" kern="0" dirty="0"/>
              <a:t>identity reference, separating identity reference from any of its </a:t>
            </a:r>
            <a:r>
              <a:rPr lang="en-US" kern="0" dirty="0" smtClean="0"/>
              <a:t>attributes.</a:t>
            </a:r>
          </a:p>
          <a:p>
            <a:pPr marL="342900" lvl="1" indent="-342900" eaLnBrk="0" hangingPunct="0">
              <a:spcBef>
                <a:spcPts val="200"/>
              </a:spcBef>
              <a:spcAft>
                <a:spcPts val="2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r>
              <a:rPr lang="en-US" kern="0" dirty="0" smtClean="0"/>
              <a:t>Separates </a:t>
            </a:r>
            <a:r>
              <a:rPr lang="en-US" kern="0" dirty="0"/>
              <a:t>transport security from credential validation. Simplifies the authentication process.</a:t>
            </a:r>
          </a:p>
          <a:p>
            <a:pPr marL="342900" lvl="1" indent="-342900" eaLnBrk="0" hangingPunct="0">
              <a:spcBef>
                <a:spcPts val="200"/>
              </a:spcBef>
              <a:spcAft>
                <a:spcPts val="2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endParaRPr lang="en-US" sz="1800" kern="0" dirty="0" smtClean="0">
              <a:latin typeface="+mn-lt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2729" y="17463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2097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pPr>
              <a:defRPr/>
            </a:pPr>
            <a:fld id="{22316598-38BB-4168-87D9-AD7FD1EF3BB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72631" y="3066637"/>
            <a:ext cx="1737169" cy="554019"/>
          </a:xfrm>
          <a:prstGeom prst="roundRect">
            <a:avLst>
              <a:gd name="adj" fmla="val 1410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Primary Root</a:t>
            </a:r>
            <a:endParaRPr lang="en-US" sz="20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2453831" y="3066637"/>
            <a:ext cx="1737169" cy="554019"/>
          </a:xfrm>
          <a:prstGeom prst="roundRect">
            <a:avLst>
              <a:gd name="adj" fmla="val 1410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Primary Root</a:t>
            </a:r>
            <a:endParaRPr lang="en-US" sz="20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413515" y="3066637"/>
            <a:ext cx="1737169" cy="554019"/>
          </a:xfrm>
          <a:prstGeom prst="roundRect">
            <a:avLst>
              <a:gd name="adj" fmla="val 1410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Primary Root</a:t>
            </a:r>
            <a:endParaRPr lang="en-US" sz="20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416231" y="3065740"/>
            <a:ext cx="1737169" cy="554019"/>
          </a:xfrm>
          <a:prstGeom prst="roundRect">
            <a:avLst>
              <a:gd name="adj" fmla="val 1410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Primary Root</a:t>
            </a:r>
            <a:endParaRPr lang="en-US" sz="2000" b="1" dirty="0"/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1190832" y="3885705"/>
            <a:ext cx="474681" cy="152401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V="1">
            <a:off x="1866901" y="3855081"/>
            <a:ext cx="457200" cy="228602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V="1">
            <a:off x="3057236" y="3906985"/>
            <a:ext cx="533399" cy="76199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4643582" y="3805382"/>
            <a:ext cx="494144" cy="295564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 flipV="1">
            <a:off x="5230041" y="3882476"/>
            <a:ext cx="468593" cy="137341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6658264" y="3868884"/>
            <a:ext cx="533400" cy="15240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-228600" y="1371600"/>
            <a:ext cx="7543800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00FF"/>
                </a:solidFill>
                <a:latin typeface="+mn-lt"/>
              </a:rPr>
              <a:t>Primary </a:t>
            </a:r>
            <a:r>
              <a:rPr lang="en-US" sz="2200" b="1" dirty="0">
                <a:solidFill>
                  <a:srgbClr val="0000FF"/>
                </a:solidFill>
                <a:latin typeface="+mn-lt"/>
              </a:rPr>
              <a:t>root servers globally distributed </a:t>
            </a:r>
          </a:p>
          <a:p>
            <a:pPr algn="ctr"/>
            <a:r>
              <a:rPr lang="en-US" sz="2200" b="1" dirty="0">
                <a:solidFill>
                  <a:srgbClr val="0000FF"/>
                </a:solidFill>
                <a:latin typeface="+mn-lt"/>
              </a:rPr>
              <a:t>and managed autonomously</a:t>
            </a:r>
          </a:p>
          <a:p>
            <a:pPr algn="ctr"/>
            <a:endParaRPr lang="en-US" sz="2200" b="1" dirty="0">
              <a:solidFill>
                <a:srgbClr val="0000FF"/>
              </a:solidFill>
            </a:endParaRPr>
          </a:p>
        </p:txBody>
      </p:sp>
      <p:sp>
        <p:nvSpPr>
          <p:cNvPr id="39" name="Down Arrow 38"/>
          <p:cNvSpPr/>
          <p:nvPr/>
        </p:nvSpPr>
        <p:spPr>
          <a:xfrm>
            <a:off x="3505200" y="2133600"/>
            <a:ext cx="990600" cy="53340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0" name="Group 56"/>
          <p:cNvGrpSpPr>
            <a:grpSpLocks/>
          </p:cNvGrpSpPr>
          <p:nvPr/>
        </p:nvGrpSpPr>
        <p:grpSpPr bwMode="auto">
          <a:xfrm>
            <a:off x="7162800" y="2438400"/>
            <a:ext cx="1600200" cy="261937"/>
            <a:chOff x="334655" y="5877279"/>
            <a:chExt cx="1600360" cy="261944"/>
          </a:xfrm>
        </p:grpSpPr>
        <p:sp>
          <p:nvSpPr>
            <p:cNvPr id="51" name="TextBox 18"/>
            <p:cNvSpPr txBox="1">
              <a:spLocks noChangeArrowheads="1"/>
            </p:cNvSpPr>
            <p:nvPr/>
          </p:nvSpPr>
          <p:spPr bwMode="auto">
            <a:xfrm>
              <a:off x="447831" y="5877279"/>
              <a:ext cx="1487184" cy="26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buClr>
                  <a:schemeClr val="tx1"/>
                </a:buClr>
                <a:buFont typeface="Arial" charset="0"/>
                <a:buNone/>
              </a:pPr>
              <a:r>
                <a:rPr lang="en-US" sz="1100" b="1" dirty="0">
                  <a:solidFill>
                    <a:schemeClr val="tx2"/>
                  </a:solidFill>
                  <a:latin typeface="Calibri" pitchFamily="34" charset="0"/>
                </a:rPr>
                <a:t>Primary Root Servers</a:t>
              </a:r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334655" y="5937606"/>
              <a:ext cx="95260" cy="82552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 w="19050"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970" tIns="13970" rIns="13970" bIns="13970" spcCol="1270" anchor="ctr"/>
            <a:lstStyle/>
            <a:p>
              <a:pPr algn="ctr" defTabSz="466725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>
                  <a:schemeClr val="tx1"/>
                </a:buClr>
                <a:buFont typeface="Arial" pitchFamily="34" charset="0"/>
                <a:buNone/>
                <a:defRPr/>
              </a:pPr>
              <a:endParaRPr lang="en-US" sz="1050" dirty="0"/>
            </a:p>
          </p:txBody>
        </p:sp>
      </p:grpSp>
      <p:sp>
        <p:nvSpPr>
          <p:cNvPr id="54" name="Rounded Rectangle 53"/>
          <p:cNvSpPr/>
          <p:nvPr/>
        </p:nvSpPr>
        <p:spPr>
          <a:xfrm>
            <a:off x="685800" y="5502560"/>
            <a:ext cx="7162800" cy="82204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ounded Rectangle 54"/>
          <p:cNvSpPr/>
          <p:nvPr/>
        </p:nvSpPr>
        <p:spPr>
          <a:xfrm>
            <a:off x="304800" y="2782456"/>
            <a:ext cx="8153400" cy="1066800"/>
          </a:xfrm>
          <a:prstGeom prst="roundRect">
            <a:avLst/>
          </a:prstGeom>
          <a:solidFill>
            <a:srgbClr val="4F81BD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6" name="Picture 2" descr="http://www.fileshome.com/images/scr/2216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77714" b="50968"/>
          <a:stretch>
            <a:fillRect/>
          </a:stretch>
        </p:blipFill>
        <p:spPr bwMode="auto">
          <a:xfrm>
            <a:off x="944420" y="5638800"/>
            <a:ext cx="691885" cy="674144"/>
          </a:xfrm>
          <a:prstGeom prst="rect">
            <a:avLst/>
          </a:prstGeom>
          <a:noFill/>
        </p:spPr>
      </p:pic>
      <p:pic>
        <p:nvPicPr>
          <p:cNvPr id="57" name="Picture 2" descr="http://www.fileshome.com/images/scr/2216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77714" b="50968"/>
          <a:stretch>
            <a:fillRect/>
          </a:stretch>
        </p:blipFill>
        <p:spPr bwMode="auto">
          <a:xfrm>
            <a:off x="1983512" y="5629564"/>
            <a:ext cx="691885" cy="674144"/>
          </a:xfrm>
          <a:prstGeom prst="rect">
            <a:avLst/>
          </a:prstGeom>
          <a:noFill/>
        </p:spPr>
      </p:pic>
      <p:pic>
        <p:nvPicPr>
          <p:cNvPr id="58" name="Picture 4" descr="clipped images,computers,computing,cropped images,cropped pictures,icons,networks,PNG,servers,technologies,transparent background,web element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739" t="21739" r="30435" b="21739"/>
          <a:stretch>
            <a:fillRect/>
          </a:stretch>
        </p:blipFill>
        <p:spPr bwMode="auto">
          <a:xfrm>
            <a:off x="868220" y="4208481"/>
            <a:ext cx="838200" cy="990600"/>
          </a:xfrm>
          <a:prstGeom prst="rect">
            <a:avLst/>
          </a:prstGeom>
          <a:noFill/>
        </p:spPr>
      </p:pic>
      <p:pic>
        <p:nvPicPr>
          <p:cNvPr id="59" name="Picture 4" descr="clipped images,computers,computing,cropped images,cropped pictures,icons,networks,PNG,servers,technologies,transparent background,web element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739" t="21739" r="30435" b="21739"/>
          <a:stretch>
            <a:fillRect/>
          </a:stretch>
        </p:blipFill>
        <p:spPr bwMode="auto">
          <a:xfrm>
            <a:off x="1886528" y="4208481"/>
            <a:ext cx="838200" cy="990600"/>
          </a:xfrm>
          <a:prstGeom prst="rect">
            <a:avLst/>
          </a:prstGeom>
          <a:noFill/>
        </p:spPr>
      </p:pic>
      <p:pic>
        <p:nvPicPr>
          <p:cNvPr id="60" name="Picture 4" descr="clipped images,computers,computing,cropped images,cropped pictures,icons,networks,PNG,servers,technologies,transparent background,web element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739" t="21739" r="30435" b="21739"/>
          <a:stretch>
            <a:fillRect/>
          </a:stretch>
        </p:blipFill>
        <p:spPr bwMode="auto">
          <a:xfrm>
            <a:off x="3001820" y="4191000"/>
            <a:ext cx="838200" cy="990600"/>
          </a:xfrm>
          <a:prstGeom prst="rect">
            <a:avLst/>
          </a:prstGeom>
          <a:noFill/>
        </p:spPr>
      </p:pic>
      <p:pic>
        <p:nvPicPr>
          <p:cNvPr id="61" name="Picture 4" descr="clipped images,computers,computing,cropped images,cropped pictures,icons,networks,PNG,servers,technologies,transparent background,web element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739" t="21739" r="30435" b="21739"/>
          <a:stretch>
            <a:fillRect/>
          </a:stretch>
        </p:blipFill>
        <p:spPr bwMode="auto">
          <a:xfrm>
            <a:off x="5150851" y="4176207"/>
            <a:ext cx="838200" cy="990600"/>
          </a:xfrm>
          <a:prstGeom prst="rect">
            <a:avLst/>
          </a:prstGeom>
          <a:noFill/>
        </p:spPr>
      </p:pic>
      <p:cxnSp>
        <p:nvCxnSpPr>
          <p:cNvPr id="62" name="Straight Arrow Connector 61"/>
          <p:cNvCxnSpPr/>
          <p:nvPr/>
        </p:nvCxnSpPr>
        <p:spPr>
          <a:xfrm rot="16200000" flipV="1">
            <a:off x="1088743" y="5390572"/>
            <a:ext cx="380999" cy="1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26"/>
          <p:cNvSpPr txBox="1">
            <a:spLocks noChangeArrowheads="1"/>
          </p:cNvSpPr>
          <p:nvPr/>
        </p:nvSpPr>
        <p:spPr bwMode="auto">
          <a:xfrm>
            <a:off x="7162800" y="4313380"/>
            <a:ext cx="12192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Local Servers</a:t>
            </a:r>
          </a:p>
        </p:txBody>
      </p:sp>
      <p:pic>
        <p:nvPicPr>
          <p:cNvPr id="64" name="Picture 4" descr="clipped images,computers,computing,cropped images,cropped pictures,icons,networks,PNG,servers,technologies,transparent background,web element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739" t="21739" r="30435" b="21739"/>
          <a:stretch>
            <a:fillRect/>
          </a:stretch>
        </p:blipFill>
        <p:spPr bwMode="auto">
          <a:xfrm>
            <a:off x="4068620" y="4191000"/>
            <a:ext cx="838200" cy="990600"/>
          </a:xfrm>
          <a:prstGeom prst="rect">
            <a:avLst/>
          </a:prstGeom>
          <a:noFill/>
        </p:spPr>
      </p:pic>
      <p:pic>
        <p:nvPicPr>
          <p:cNvPr id="65" name="Picture 4" descr="clipped images,computers,computing,cropped images,cropped pictures,icons,networks,PNG,servers,technologies,transparent background,web element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739" t="21739" r="30435" b="21739"/>
          <a:stretch>
            <a:fillRect/>
          </a:stretch>
        </p:blipFill>
        <p:spPr bwMode="auto">
          <a:xfrm>
            <a:off x="6202220" y="4191000"/>
            <a:ext cx="838200" cy="990600"/>
          </a:xfrm>
          <a:prstGeom prst="rect">
            <a:avLst/>
          </a:prstGeom>
          <a:noFill/>
        </p:spPr>
      </p:pic>
      <p:pic>
        <p:nvPicPr>
          <p:cNvPr id="66" name="Picture 2" descr="http://www.fileshome.com/images/scr/2216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77714" b="50968"/>
          <a:stretch>
            <a:fillRect/>
          </a:stretch>
        </p:blipFill>
        <p:spPr bwMode="auto">
          <a:xfrm>
            <a:off x="3138899" y="5648036"/>
            <a:ext cx="691885" cy="674144"/>
          </a:xfrm>
          <a:prstGeom prst="rect">
            <a:avLst/>
          </a:prstGeom>
          <a:noFill/>
        </p:spPr>
      </p:pic>
      <p:pic>
        <p:nvPicPr>
          <p:cNvPr id="67" name="Picture 2" descr="http://www.fileshome.com/images/scr/2216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77714" b="50968"/>
          <a:stretch>
            <a:fillRect/>
          </a:stretch>
        </p:blipFill>
        <p:spPr bwMode="auto">
          <a:xfrm>
            <a:off x="4177991" y="5638800"/>
            <a:ext cx="691885" cy="674144"/>
          </a:xfrm>
          <a:prstGeom prst="rect">
            <a:avLst/>
          </a:prstGeom>
          <a:noFill/>
        </p:spPr>
      </p:pic>
      <p:pic>
        <p:nvPicPr>
          <p:cNvPr id="68" name="Picture 2" descr="http://www.fileshome.com/images/scr/2216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77714" b="50968"/>
          <a:stretch>
            <a:fillRect/>
          </a:stretch>
        </p:blipFill>
        <p:spPr bwMode="auto">
          <a:xfrm>
            <a:off x="5300207" y="5650456"/>
            <a:ext cx="691885" cy="674144"/>
          </a:xfrm>
          <a:prstGeom prst="rect">
            <a:avLst/>
          </a:prstGeom>
          <a:noFill/>
        </p:spPr>
      </p:pic>
      <p:pic>
        <p:nvPicPr>
          <p:cNvPr id="69" name="Picture 2" descr="http://www.fileshome.com/images/scr/2216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77714" b="50968"/>
          <a:stretch>
            <a:fillRect/>
          </a:stretch>
        </p:blipFill>
        <p:spPr bwMode="auto">
          <a:xfrm>
            <a:off x="6339299" y="5641220"/>
            <a:ext cx="691885" cy="674144"/>
          </a:xfrm>
          <a:prstGeom prst="rect">
            <a:avLst/>
          </a:prstGeom>
          <a:noFill/>
        </p:spPr>
      </p:pic>
      <p:cxnSp>
        <p:nvCxnSpPr>
          <p:cNvPr id="70" name="Straight Arrow Connector 69"/>
          <p:cNvCxnSpPr/>
          <p:nvPr/>
        </p:nvCxnSpPr>
        <p:spPr>
          <a:xfrm rot="16200000" flipV="1">
            <a:off x="2116284" y="5402119"/>
            <a:ext cx="380999" cy="1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6200000" flipV="1">
            <a:off x="3203868" y="5402120"/>
            <a:ext cx="380999" cy="1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16200000" flipV="1">
            <a:off x="4298376" y="5411356"/>
            <a:ext cx="380999" cy="1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16200000" flipV="1">
            <a:off x="5346704" y="5411356"/>
            <a:ext cx="380999" cy="1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16200000" flipV="1">
            <a:off x="6413504" y="5409044"/>
            <a:ext cx="380999" cy="1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26"/>
          <p:cNvSpPr txBox="1">
            <a:spLocks noChangeArrowheads="1"/>
          </p:cNvSpPr>
          <p:nvPr/>
        </p:nvSpPr>
        <p:spPr bwMode="auto">
          <a:xfrm>
            <a:off x="6821056" y="5735904"/>
            <a:ext cx="12192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Users</a:t>
            </a:r>
            <a:endParaRPr lang="en-US" b="1" dirty="0">
              <a:latin typeface="+mn-lt"/>
            </a:endParaRPr>
          </a:p>
        </p:txBody>
      </p:sp>
      <p:grpSp>
        <p:nvGrpSpPr>
          <p:cNvPr id="76" name="Group 26"/>
          <p:cNvGrpSpPr>
            <a:grpSpLocks noChangeAspect="1"/>
          </p:cNvGrpSpPr>
          <p:nvPr/>
        </p:nvGrpSpPr>
        <p:grpSpPr bwMode="auto">
          <a:xfrm>
            <a:off x="6019800" y="1143000"/>
            <a:ext cx="2819400" cy="1373188"/>
            <a:chOff x="-119528" y="1407500"/>
            <a:chExt cx="7966132" cy="4169701"/>
          </a:xfrm>
        </p:grpSpPr>
        <p:pic>
          <p:nvPicPr>
            <p:cNvPr id="77" name="Picture 2" descr="C:\Documents and Settings\assefa\Desktop\aranc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-119528" y="1407500"/>
              <a:ext cx="7966132" cy="4169701"/>
            </a:xfrm>
            <a:prstGeom prst="rect">
              <a:avLst/>
            </a:prstGeom>
            <a:noFill/>
          </p:spPr>
        </p:pic>
        <p:grpSp>
          <p:nvGrpSpPr>
            <p:cNvPr id="78" name="Group 25"/>
            <p:cNvGrpSpPr>
              <a:grpSpLocks/>
            </p:cNvGrpSpPr>
            <p:nvPr/>
          </p:nvGrpSpPr>
          <p:grpSpPr bwMode="auto">
            <a:xfrm>
              <a:off x="826899" y="1990779"/>
              <a:ext cx="5270386" cy="2950122"/>
              <a:chOff x="826899" y="1990779"/>
              <a:chExt cx="5270386" cy="2950122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3414994" y="2347493"/>
                <a:ext cx="215301" cy="216919"/>
              </a:xfrm>
              <a:prstGeom prst="ellipse">
                <a:avLst/>
              </a:prstGeom>
              <a:solidFill>
                <a:srgbClr val="FFC000">
                  <a:alpha val="50000"/>
                </a:srgbClr>
              </a:solidFill>
              <a:ln w="19050">
                <a:solidFill>
                  <a:srgbClr val="FFC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3970" tIns="13970" rIns="13970" bIns="13970" spcCol="1270" anchor="ctr"/>
              <a:lstStyle/>
              <a:p>
                <a:pPr algn="ctr" defTabSz="466725" eaLnBrk="0" fontAlgn="auto" hangingPunct="0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>
                    <a:schemeClr val="tx1"/>
                  </a:buClr>
                  <a:buFont typeface="Arial" pitchFamily="34" charset="0"/>
                  <a:buNone/>
                  <a:defRPr/>
                </a:pPr>
                <a:endParaRPr lang="en-US" sz="1050" dirty="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3854567" y="4723979"/>
                <a:ext cx="219788" cy="216922"/>
              </a:xfrm>
              <a:prstGeom prst="ellipse">
                <a:avLst/>
              </a:prstGeom>
              <a:solidFill>
                <a:srgbClr val="FFC000">
                  <a:alpha val="44000"/>
                </a:srgbClr>
              </a:solidFill>
              <a:ln w="19050">
                <a:solidFill>
                  <a:srgbClr val="FFC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3970" tIns="13970" rIns="13970" bIns="13970" spcCol="1270" anchor="ctr"/>
              <a:lstStyle/>
              <a:p>
                <a:pPr algn="ctr" defTabSz="466725" eaLnBrk="0" fontAlgn="auto" hangingPunct="0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>
                    <a:schemeClr val="tx1"/>
                  </a:buClr>
                  <a:buFont typeface="Arial" pitchFamily="34" charset="0"/>
                  <a:buNone/>
                  <a:defRPr/>
                </a:pPr>
                <a:endParaRPr lang="en-US" sz="1050" dirty="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979654" y="4078037"/>
                <a:ext cx="219788" cy="216922"/>
              </a:xfrm>
              <a:prstGeom prst="ellipse">
                <a:avLst/>
              </a:prstGeom>
              <a:solidFill>
                <a:srgbClr val="FFC000">
                  <a:alpha val="50000"/>
                </a:srgbClr>
              </a:solidFill>
              <a:ln w="19050">
                <a:solidFill>
                  <a:srgbClr val="FFC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3970" tIns="13970" rIns="13970" bIns="13970" spcCol="1270" anchor="ctr"/>
              <a:lstStyle/>
              <a:p>
                <a:pPr algn="ctr" defTabSz="466725" eaLnBrk="0" fontAlgn="auto" hangingPunct="0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>
                    <a:schemeClr val="tx1"/>
                  </a:buClr>
                  <a:buFont typeface="Arial" pitchFamily="34" charset="0"/>
                  <a:buNone/>
                  <a:defRPr/>
                </a:pPr>
                <a:endParaRPr lang="en-US" sz="1050" dirty="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826899" y="2564412"/>
                <a:ext cx="219785" cy="216922"/>
              </a:xfrm>
              <a:prstGeom prst="ellipse">
                <a:avLst/>
              </a:prstGeom>
              <a:solidFill>
                <a:srgbClr val="FFC000">
                  <a:alpha val="50000"/>
                </a:srgbClr>
              </a:solidFill>
              <a:ln w="19050">
                <a:solidFill>
                  <a:srgbClr val="FFC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3970" tIns="13970" rIns="13970" bIns="13970" spcCol="1270" anchor="ctr"/>
              <a:lstStyle/>
              <a:p>
                <a:pPr algn="ctr" defTabSz="466725" eaLnBrk="0" fontAlgn="auto" hangingPunct="0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>
                    <a:schemeClr val="tx1"/>
                  </a:buClr>
                  <a:buFont typeface="Arial" pitchFamily="34" charset="0"/>
                  <a:buNone/>
                  <a:defRPr/>
                </a:pPr>
                <a:endParaRPr lang="en-US" sz="1050" dirty="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442411" y="1990779"/>
                <a:ext cx="215301" cy="216919"/>
              </a:xfrm>
              <a:prstGeom prst="ellipse">
                <a:avLst/>
              </a:prstGeom>
              <a:solidFill>
                <a:srgbClr val="FFC000">
                  <a:alpha val="50000"/>
                </a:srgbClr>
              </a:solidFill>
              <a:ln w="19050">
                <a:solidFill>
                  <a:srgbClr val="FFC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3970" tIns="13970" rIns="13970" bIns="13970" spcCol="1270" anchor="ctr"/>
              <a:lstStyle/>
              <a:p>
                <a:pPr algn="ctr" defTabSz="466725" eaLnBrk="0" fontAlgn="auto" hangingPunct="0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>
                    <a:schemeClr val="tx1"/>
                  </a:buClr>
                  <a:buFont typeface="Arial" pitchFamily="34" charset="0"/>
                  <a:buNone/>
                  <a:defRPr/>
                </a:pPr>
                <a:endParaRPr lang="en-US" sz="1050" dirty="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5877500" y="2646361"/>
                <a:ext cx="219785" cy="212100"/>
              </a:xfrm>
              <a:prstGeom prst="ellipse">
                <a:avLst/>
              </a:prstGeom>
              <a:solidFill>
                <a:srgbClr val="FFC000">
                  <a:alpha val="50000"/>
                </a:srgbClr>
              </a:solidFill>
              <a:ln w="19050">
                <a:solidFill>
                  <a:srgbClr val="FFC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3970" tIns="13970" rIns="13970" bIns="13970" spcCol="1270" anchor="ctr"/>
              <a:lstStyle/>
              <a:p>
                <a:pPr algn="ctr" defTabSz="466725" eaLnBrk="0" fontAlgn="auto" hangingPunct="0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>
                    <a:schemeClr val="tx1"/>
                  </a:buClr>
                  <a:buFont typeface="Arial" pitchFamily="34" charset="0"/>
                  <a:buNone/>
                  <a:defRPr/>
                </a:pPr>
                <a:endParaRPr lang="en-US" sz="1050" dirty="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222626" y="3070562"/>
                <a:ext cx="219785" cy="212100"/>
              </a:xfrm>
              <a:prstGeom prst="ellipse">
                <a:avLst/>
              </a:prstGeom>
              <a:solidFill>
                <a:srgbClr val="FFC000">
                  <a:alpha val="50000"/>
                </a:srgbClr>
              </a:solidFill>
              <a:ln w="19050">
                <a:solidFill>
                  <a:srgbClr val="FFC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3970" tIns="13970" rIns="13970" bIns="13970" spcCol="1270" anchor="ctr"/>
              <a:lstStyle/>
              <a:p>
                <a:pPr algn="ctr" defTabSz="466725" eaLnBrk="0" fontAlgn="auto" hangingPunct="0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>
                    <a:schemeClr val="tx1"/>
                  </a:buClr>
                  <a:buFont typeface="Arial" pitchFamily="34" charset="0"/>
                  <a:buNone/>
                  <a:defRPr/>
                </a:pPr>
                <a:endParaRPr lang="en-US" sz="1050" dirty="0"/>
              </a:p>
            </p:txBody>
          </p:sp>
        </p:grpSp>
      </p:grpSp>
      <p:sp>
        <p:nvSpPr>
          <p:cNvPr id="53" name="Content Placeholder 1"/>
          <p:cNvSpPr txBox="1">
            <a:spLocks/>
          </p:cNvSpPr>
          <p:nvPr/>
        </p:nvSpPr>
        <p:spPr bwMode="auto">
          <a:xfrm>
            <a:off x="218490" y="206958"/>
            <a:ext cx="6274544" cy="6314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/>
          <a:lstStyle/>
          <a:p>
            <a:pPr marL="342900" lvl="1" indent="-342900" eaLnBrk="0" hangingPunct="0">
              <a:spcBef>
                <a:spcPts val="200"/>
              </a:spcBef>
              <a:spcAft>
                <a:spcPts val="200"/>
              </a:spcAft>
              <a:buClr>
                <a:srgbClr val="0E438A"/>
              </a:buClr>
              <a:buSzPct val="110000"/>
              <a:buFont typeface="Arial" pitchFamily="34" charset="0"/>
              <a:buNone/>
              <a:defRPr/>
            </a:pPr>
            <a:r>
              <a:rPr lang="en-US" sz="1800" b="1" kern="0" dirty="0" smtClean="0">
                <a:solidFill>
                  <a:srgbClr val="FF0000"/>
                </a:solidFill>
                <a:latin typeface="+mn-lt"/>
                <a:cs typeface="+mn-cs"/>
              </a:rPr>
              <a:t>Distributed service model that is both </a:t>
            </a:r>
            <a:r>
              <a:rPr lang="en-US" sz="1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scalable and extendable</a:t>
            </a:r>
            <a:endParaRPr lang="en-US" sz="14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380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1016</Words>
  <Application>Microsoft Macintosh PowerPoint</Application>
  <PresentationFormat>On-screen Show (4:3)</PresentationFormat>
  <Paragraphs>110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Evolution of the Internet</vt:lpstr>
      <vt:lpstr>… Evolution of the Internet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Object Architecture</dc:title>
  <dc:subject/>
  <dc:creator>Sorene Assefa Shifa</dc:creator>
  <cp:keywords/>
  <dc:description/>
  <cp:lastModifiedBy>Sorene Assefa Shifa</cp:lastModifiedBy>
  <cp:revision>15</cp:revision>
  <dcterms:created xsi:type="dcterms:W3CDTF">2011-12-18T12:15:02Z</dcterms:created>
  <dcterms:modified xsi:type="dcterms:W3CDTF">2011-12-18T23:36:06Z</dcterms:modified>
  <cp:category/>
</cp:coreProperties>
</file>