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 id="2147483674" r:id="rId2"/>
  </p:sldMasterIdLst>
  <p:notesMasterIdLst>
    <p:notesMasterId r:id="rId21"/>
  </p:notesMasterIdLst>
  <p:handoutMasterIdLst>
    <p:handoutMasterId r:id="rId22"/>
  </p:handoutMasterIdLst>
  <p:sldIdLst>
    <p:sldId id="257" r:id="rId3"/>
    <p:sldId id="337" r:id="rId4"/>
    <p:sldId id="309" r:id="rId5"/>
    <p:sldId id="276" r:id="rId6"/>
    <p:sldId id="339" r:id="rId7"/>
    <p:sldId id="279" r:id="rId8"/>
    <p:sldId id="327" r:id="rId9"/>
    <p:sldId id="351" r:id="rId10"/>
    <p:sldId id="347" r:id="rId11"/>
    <p:sldId id="349" r:id="rId12"/>
    <p:sldId id="344" r:id="rId13"/>
    <p:sldId id="340" r:id="rId14"/>
    <p:sldId id="316" r:id="rId15"/>
    <p:sldId id="332" r:id="rId16"/>
    <p:sldId id="334" r:id="rId17"/>
    <p:sldId id="341" r:id="rId18"/>
    <p:sldId id="342" r:id="rId19"/>
    <p:sldId id="297" r:id="rId20"/>
  </p:sldIdLst>
  <p:sldSz cx="9144000" cy="6858000" type="screen4x3"/>
  <p:notesSz cx="6858000" cy="9144000"/>
  <p:defaultTextStyle>
    <a:defPPr>
      <a:defRPr lang="en-GB"/>
    </a:defPPr>
    <a:lvl1pPr algn="ctr" rtl="0" fontAlgn="base">
      <a:spcBef>
        <a:spcPct val="0"/>
      </a:spcBef>
      <a:spcAft>
        <a:spcPct val="0"/>
      </a:spcAft>
      <a:defRPr sz="2000" kern="1200">
        <a:solidFill>
          <a:srgbClr val="FFFFFF"/>
        </a:solidFill>
        <a:latin typeface="Arial" pitchFamily="34" charset="0"/>
        <a:ea typeface="+mn-ea"/>
        <a:cs typeface="Times New Roman" pitchFamily="18" charset="0"/>
      </a:defRPr>
    </a:lvl1pPr>
    <a:lvl2pPr marL="457200" algn="ctr" rtl="0" fontAlgn="base">
      <a:spcBef>
        <a:spcPct val="0"/>
      </a:spcBef>
      <a:spcAft>
        <a:spcPct val="0"/>
      </a:spcAft>
      <a:defRPr sz="2000" kern="1200">
        <a:solidFill>
          <a:srgbClr val="FFFFFF"/>
        </a:solidFill>
        <a:latin typeface="Arial" pitchFamily="34" charset="0"/>
        <a:ea typeface="+mn-ea"/>
        <a:cs typeface="Times New Roman" pitchFamily="18" charset="0"/>
      </a:defRPr>
    </a:lvl2pPr>
    <a:lvl3pPr marL="914400" algn="ctr" rtl="0" fontAlgn="base">
      <a:spcBef>
        <a:spcPct val="0"/>
      </a:spcBef>
      <a:spcAft>
        <a:spcPct val="0"/>
      </a:spcAft>
      <a:defRPr sz="2000" kern="1200">
        <a:solidFill>
          <a:srgbClr val="FFFFFF"/>
        </a:solidFill>
        <a:latin typeface="Arial" pitchFamily="34" charset="0"/>
        <a:ea typeface="+mn-ea"/>
        <a:cs typeface="Times New Roman" pitchFamily="18" charset="0"/>
      </a:defRPr>
    </a:lvl3pPr>
    <a:lvl4pPr marL="1371600" algn="ctr" rtl="0" fontAlgn="base">
      <a:spcBef>
        <a:spcPct val="0"/>
      </a:spcBef>
      <a:spcAft>
        <a:spcPct val="0"/>
      </a:spcAft>
      <a:defRPr sz="2000" kern="1200">
        <a:solidFill>
          <a:srgbClr val="FFFFFF"/>
        </a:solidFill>
        <a:latin typeface="Arial" pitchFamily="34" charset="0"/>
        <a:ea typeface="+mn-ea"/>
        <a:cs typeface="Times New Roman" pitchFamily="18" charset="0"/>
      </a:defRPr>
    </a:lvl4pPr>
    <a:lvl5pPr marL="1828800" algn="ctr" rtl="0" fontAlgn="base">
      <a:spcBef>
        <a:spcPct val="0"/>
      </a:spcBef>
      <a:spcAft>
        <a:spcPct val="0"/>
      </a:spcAft>
      <a:defRPr sz="2000" kern="1200">
        <a:solidFill>
          <a:srgbClr val="FFFFFF"/>
        </a:solidFill>
        <a:latin typeface="Arial" pitchFamily="34" charset="0"/>
        <a:ea typeface="+mn-ea"/>
        <a:cs typeface="Times New Roman" pitchFamily="18" charset="0"/>
      </a:defRPr>
    </a:lvl5pPr>
    <a:lvl6pPr marL="2286000" algn="l" defTabSz="914400" rtl="0" eaLnBrk="1" latinLnBrk="0" hangingPunct="1">
      <a:defRPr sz="2000" kern="1200">
        <a:solidFill>
          <a:srgbClr val="FFFFFF"/>
        </a:solidFill>
        <a:latin typeface="Arial" pitchFamily="34" charset="0"/>
        <a:ea typeface="+mn-ea"/>
        <a:cs typeface="Times New Roman" pitchFamily="18" charset="0"/>
      </a:defRPr>
    </a:lvl6pPr>
    <a:lvl7pPr marL="2743200" algn="l" defTabSz="914400" rtl="0" eaLnBrk="1" latinLnBrk="0" hangingPunct="1">
      <a:defRPr sz="2000" kern="1200">
        <a:solidFill>
          <a:srgbClr val="FFFFFF"/>
        </a:solidFill>
        <a:latin typeface="Arial" pitchFamily="34" charset="0"/>
        <a:ea typeface="+mn-ea"/>
        <a:cs typeface="Times New Roman" pitchFamily="18" charset="0"/>
      </a:defRPr>
    </a:lvl7pPr>
    <a:lvl8pPr marL="3200400" algn="l" defTabSz="914400" rtl="0" eaLnBrk="1" latinLnBrk="0" hangingPunct="1">
      <a:defRPr sz="2000" kern="1200">
        <a:solidFill>
          <a:srgbClr val="FFFFFF"/>
        </a:solidFill>
        <a:latin typeface="Arial" pitchFamily="34" charset="0"/>
        <a:ea typeface="+mn-ea"/>
        <a:cs typeface="Times New Roman" pitchFamily="18" charset="0"/>
      </a:defRPr>
    </a:lvl8pPr>
    <a:lvl9pPr marL="3657600" algn="l" defTabSz="914400" rtl="0" eaLnBrk="1" latinLnBrk="0" hangingPunct="1">
      <a:defRPr sz="2000" kern="1200">
        <a:solidFill>
          <a:srgbClr val="FFFFFF"/>
        </a:solidFill>
        <a:latin typeface="Arial" pitchFamily="34"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797"/>
    <a:srgbClr val="FFFFD9"/>
    <a:srgbClr val="FFFFC5"/>
    <a:srgbClr val="C5F1FF"/>
    <a:srgbClr val="000066"/>
    <a:srgbClr val="FF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1072" autoAdjust="0"/>
    <p:restoredTop sz="83082" autoAdjust="0"/>
  </p:normalViewPr>
  <p:slideViewPr>
    <p:cSldViewPr snapToGrid="0">
      <p:cViewPr varScale="1">
        <p:scale>
          <a:sx n="84" d="100"/>
          <a:sy n="84" d="100"/>
        </p:scale>
        <p:origin x="-16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p:scale>
          <a:sx n="75" d="100"/>
          <a:sy n="75" d="100"/>
        </p:scale>
        <p:origin x="-648" y="109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Times New Roman" pitchFamily="18" charset="0"/>
              </a:defRPr>
            </a:lvl1pPr>
          </a:lstStyle>
          <a:p>
            <a:pPr>
              <a:defRPr/>
            </a:pPr>
            <a:endParaRPr lang="en-US"/>
          </a:p>
        </p:txBody>
      </p:sp>
      <p:sp>
        <p:nvSpPr>
          <p:cNvPr id="512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defRPr>
            </a:lvl1pPr>
          </a:lstStyle>
          <a:p>
            <a:pPr>
              <a:defRPr/>
            </a:pPr>
            <a:endParaRPr lang="en-US"/>
          </a:p>
        </p:txBody>
      </p:sp>
      <p:sp>
        <p:nvSpPr>
          <p:cNvPr id="512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Times New Roman" pitchFamily="18" charset="0"/>
              </a:defRPr>
            </a:lvl1pPr>
          </a:lstStyle>
          <a:p>
            <a:pPr>
              <a:defRPr/>
            </a:pPr>
            <a:endParaRPr lang="en-US"/>
          </a:p>
        </p:txBody>
      </p:sp>
      <p:sp>
        <p:nvSpPr>
          <p:cNvPr id="512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defRPr>
            </a:lvl1pPr>
          </a:lstStyle>
          <a:p>
            <a:pPr>
              <a:defRPr/>
            </a:pPr>
            <a:fld id="{D88F187E-F3E4-409E-BAC7-9BA405F5BBD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Times New Roman" pitchFamily="18" charset="0"/>
              </a:defRPr>
            </a:lvl1pPr>
          </a:lstStyle>
          <a:p>
            <a:pPr>
              <a:defRPr/>
            </a:pPr>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defRPr>
            </a:lvl1pPr>
          </a:lstStyle>
          <a:p>
            <a:pPr>
              <a:defRPr/>
            </a:pPr>
            <a:endParaRPr lang="en-US"/>
          </a:p>
        </p:txBody>
      </p:sp>
      <p:sp>
        <p:nvSpPr>
          <p:cNvPr id="419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Times New Roman" pitchFamily="18" charset="0"/>
              </a:defRPr>
            </a:lvl1pPr>
          </a:lstStyle>
          <a:p>
            <a:pPr>
              <a:defRPr/>
            </a:pPr>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defRPr>
            </a:lvl1pPr>
          </a:lstStyle>
          <a:p>
            <a:pPr>
              <a:defRPr/>
            </a:pPr>
            <a:fld id="{77BA63F2-A01C-43BA-986A-86B96FF1812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Trebuchet MS" pitchFamily="34" charset="0"/>
        <a:ea typeface="+mn-ea"/>
        <a:cs typeface="+mn-cs"/>
      </a:defRPr>
    </a:lvl1pPr>
    <a:lvl2pPr marL="457200" algn="l" rtl="0" eaLnBrk="0" fontAlgn="base" hangingPunct="0">
      <a:spcBef>
        <a:spcPct val="30000"/>
      </a:spcBef>
      <a:spcAft>
        <a:spcPct val="0"/>
      </a:spcAft>
      <a:defRPr sz="1100" kern="1200">
        <a:solidFill>
          <a:schemeClr val="tx1"/>
        </a:solidFill>
        <a:latin typeface="Trebuchet MS" pitchFamily="34" charset="0"/>
        <a:ea typeface="+mn-ea"/>
        <a:cs typeface="+mn-cs"/>
      </a:defRPr>
    </a:lvl2pPr>
    <a:lvl3pPr marL="914400" algn="l" rtl="0" eaLnBrk="0" fontAlgn="base" hangingPunct="0">
      <a:spcBef>
        <a:spcPct val="30000"/>
      </a:spcBef>
      <a:spcAft>
        <a:spcPct val="0"/>
      </a:spcAft>
      <a:defRPr sz="1100" kern="1200">
        <a:solidFill>
          <a:schemeClr val="tx1"/>
        </a:solidFill>
        <a:latin typeface="Trebuchet MS" pitchFamily="34" charset="0"/>
        <a:ea typeface="+mn-ea"/>
        <a:cs typeface="+mn-cs"/>
      </a:defRPr>
    </a:lvl3pPr>
    <a:lvl4pPr marL="1371600" algn="l" rtl="0" eaLnBrk="0" fontAlgn="base" hangingPunct="0">
      <a:spcBef>
        <a:spcPct val="30000"/>
      </a:spcBef>
      <a:spcAft>
        <a:spcPct val="0"/>
      </a:spcAft>
      <a:defRPr sz="1100" kern="1200">
        <a:solidFill>
          <a:schemeClr val="tx1"/>
        </a:solidFill>
        <a:latin typeface="Trebuchet MS" pitchFamily="34" charset="0"/>
        <a:ea typeface="+mn-ea"/>
        <a:cs typeface="+mn-cs"/>
      </a:defRPr>
    </a:lvl4pPr>
    <a:lvl5pPr marL="1828800" algn="l" rtl="0" eaLnBrk="0" fontAlgn="base" hangingPunct="0">
      <a:spcBef>
        <a:spcPct val="30000"/>
      </a:spcBef>
      <a:spcAft>
        <a:spcPct val="0"/>
      </a:spcAft>
      <a:defRPr sz="1100" kern="1200">
        <a:solidFill>
          <a:schemeClr val="tx1"/>
        </a:solidFill>
        <a:latin typeface="Trebuchet MS"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7591A16B-3C6D-4DBB-9BD6-65FD66DD7373}" type="slidenum">
              <a:rPr lang="en-US" smtClean="0"/>
              <a:pPr/>
              <a:t>1</a:t>
            </a:fld>
            <a:endParaRPr lang="en-US"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p:txBody>
      </p:sp>
      <p:sp>
        <p:nvSpPr>
          <p:cNvPr id="19460" name="Slide Number Placeholder 3"/>
          <p:cNvSpPr>
            <a:spLocks noGrp="1"/>
          </p:cNvSpPr>
          <p:nvPr>
            <p:ph type="sldNum" sz="quarter" idx="5"/>
          </p:nvPr>
        </p:nvSpPr>
        <p:spPr/>
        <p:txBody>
          <a:bodyPr/>
          <a:lstStyle/>
          <a:p>
            <a:pPr>
              <a:defRPr/>
            </a:pPr>
            <a:fld id="{A2C49512-E5E8-42D0-B852-1FAD87F4D2E0}" type="slidenum">
              <a:rPr lang="en-US"/>
              <a:pPr>
                <a:defRPr/>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Trebuchet MS" pitchFamily="34" charset="0"/>
                <a:ea typeface="+mn-ea"/>
                <a:cs typeface="+mn-cs"/>
              </a:rPr>
              <a:t> Federal Financial Institutions Examination Council (FFIEC)</a:t>
            </a:r>
            <a:endParaRPr lang="en-US" dirty="0" smtClean="0"/>
          </a:p>
        </p:txBody>
      </p:sp>
      <p:sp>
        <p:nvSpPr>
          <p:cNvPr id="19460" name="Slide Number Placeholder 3"/>
          <p:cNvSpPr>
            <a:spLocks noGrp="1"/>
          </p:cNvSpPr>
          <p:nvPr>
            <p:ph type="sldNum" sz="quarter" idx="5"/>
          </p:nvPr>
        </p:nvSpPr>
        <p:spPr/>
        <p:txBody>
          <a:bodyPr/>
          <a:lstStyle/>
          <a:p>
            <a:pPr>
              <a:defRPr/>
            </a:pPr>
            <a:fld id="{A2C49512-E5E8-42D0-B852-1FAD87F4D2E0}" type="slidenum">
              <a:rPr lang="en-US"/>
              <a:pPr>
                <a:defRPr/>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pPr eaLnBrk="1" hangingPunct="1"/>
            <a:endParaRPr lang="en-US" smtClean="0">
              <a:latin typeface="Arial" pitchFamily="34" charset="0"/>
            </a:endParaRPr>
          </a:p>
        </p:txBody>
      </p:sp>
      <p:sp>
        <p:nvSpPr>
          <p:cNvPr id="38916" name="Slide Number Placeholder 3"/>
          <p:cNvSpPr>
            <a:spLocks noGrp="1"/>
          </p:cNvSpPr>
          <p:nvPr>
            <p:ph type="sldNum" sz="quarter" idx="5"/>
          </p:nvPr>
        </p:nvSpPr>
        <p:spPr>
          <a:noFill/>
        </p:spPr>
        <p:txBody>
          <a:bodyPr/>
          <a:lstStyle/>
          <a:p>
            <a:fld id="{C50ED006-9D80-41F5-A230-618615B9FB83}" type="slidenum">
              <a:rPr lang="en-US"/>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pPr eaLnBrk="1" hangingPunct="1"/>
            <a:endParaRPr lang="en-GB" smtClean="0">
              <a:latin typeface="Arial" pitchFamily="34" charset="0"/>
            </a:endParaRPr>
          </a:p>
        </p:txBody>
      </p:sp>
      <p:sp>
        <p:nvSpPr>
          <p:cNvPr id="43012"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7FD223C3-FE9A-4B38-9177-AFAB2CB632AC}" type="slidenum">
              <a:rPr lang="en-US" sz="1200">
                <a:latin typeface="Arial" pitchFamily="34" charset="0"/>
              </a:rPr>
              <a:pPr algn="r" eaLnBrk="1" hangingPunct="1"/>
              <a:t>10</a:t>
            </a:fld>
            <a:endParaRPr lang="en-US" sz="120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Trebuchet MS" pitchFamily="34" charset="0"/>
                <a:ea typeface="+mn-ea"/>
                <a:cs typeface="+mn-cs"/>
              </a:rPr>
              <a:t> Federal Financial Institutions Examination Council (FFIEC)</a:t>
            </a:r>
            <a:endParaRPr lang="en-US" dirty="0" smtClean="0"/>
          </a:p>
        </p:txBody>
      </p:sp>
      <p:sp>
        <p:nvSpPr>
          <p:cNvPr id="19460" name="Slide Number Placeholder 3"/>
          <p:cNvSpPr>
            <a:spLocks noGrp="1"/>
          </p:cNvSpPr>
          <p:nvPr>
            <p:ph type="sldNum" sz="quarter" idx="5"/>
          </p:nvPr>
        </p:nvSpPr>
        <p:spPr/>
        <p:txBody>
          <a:bodyPr/>
          <a:lstStyle/>
          <a:p>
            <a:pPr>
              <a:defRPr/>
            </a:pPr>
            <a:fld id="{A2C49512-E5E8-42D0-B852-1FAD87F4D2E0}" type="slidenum">
              <a:rPr lang="en-US"/>
              <a:pPr>
                <a:defRPr/>
              </a:pPr>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Slide">
    <p:spTree>
      <p:nvGrpSpPr>
        <p:cNvPr id="1" name=""/>
        <p:cNvGrpSpPr/>
        <p:nvPr/>
      </p:nvGrpSpPr>
      <p:grpSpPr>
        <a:xfrm>
          <a:off x="0" y="0"/>
          <a:ext cx="0" cy="0"/>
          <a:chOff x="0" y="0"/>
          <a:chExt cx="0" cy="0"/>
        </a:xfrm>
      </p:grpSpPr>
      <p:pic>
        <p:nvPicPr>
          <p:cNvPr id="3" name="Picture 3079" descr="itulogo-en"/>
          <p:cNvPicPr>
            <a:picLocks noChangeAspect="1" noChangeArrowheads="1"/>
          </p:cNvPicPr>
          <p:nvPr userDrawn="1"/>
        </p:nvPicPr>
        <p:blipFill>
          <a:blip r:embed="rId2" cstate="print"/>
          <a:srcRect/>
          <a:stretch>
            <a:fillRect/>
          </a:stretch>
        </p:blipFill>
        <p:spPr bwMode="auto">
          <a:xfrm>
            <a:off x="0" y="0"/>
            <a:ext cx="1766888" cy="1306513"/>
          </a:xfrm>
          <a:prstGeom prst="rect">
            <a:avLst/>
          </a:prstGeom>
          <a:noFill/>
          <a:ln w="9525">
            <a:noFill/>
            <a:miter lim="800000"/>
            <a:headEnd/>
            <a:tailEnd/>
          </a:ln>
        </p:spPr>
      </p:pic>
      <p:sp>
        <p:nvSpPr>
          <p:cNvPr id="4" name="Text Box 3081"/>
          <p:cNvSpPr txBox="1">
            <a:spLocks noChangeArrowheads="1"/>
          </p:cNvSpPr>
          <p:nvPr/>
        </p:nvSpPr>
        <p:spPr bwMode="auto">
          <a:xfrm>
            <a:off x="1747838" y="0"/>
            <a:ext cx="7396162" cy="977191"/>
          </a:xfrm>
          <a:prstGeom prst="rect">
            <a:avLst/>
          </a:prstGeom>
          <a:solidFill>
            <a:srgbClr val="000066"/>
          </a:solidFill>
          <a:ln w="9525">
            <a:noFill/>
            <a:miter lim="800000"/>
            <a:headEnd/>
            <a:tailEnd/>
          </a:ln>
          <a:effectLst/>
        </p:spPr>
        <p:txBody>
          <a:bodyPr>
            <a:spAutoFit/>
          </a:bodyPr>
          <a:lstStyle/>
          <a:p>
            <a:pPr algn="l" eaLnBrk="0" hangingPunct="0">
              <a:spcBef>
                <a:spcPct val="50000"/>
              </a:spcBef>
              <a:defRPr/>
            </a:pPr>
            <a:r>
              <a:rPr lang="en-US" sz="400" b="1" dirty="0">
                <a:solidFill>
                  <a:schemeClr val="bg1"/>
                </a:solidFill>
                <a:latin typeface="Verdana" pitchFamily="34" charset="0"/>
              </a:rPr>
              <a:t/>
            </a:r>
            <a:br>
              <a:rPr lang="en-US" sz="400" b="1" dirty="0">
                <a:solidFill>
                  <a:schemeClr val="bg1"/>
                </a:solidFill>
                <a:latin typeface="Verdana" pitchFamily="34" charset="0"/>
              </a:rPr>
            </a:br>
            <a:r>
              <a:rPr lang="en-US" sz="400" b="1" dirty="0">
                <a:solidFill>
                  <a:schemeClr val="bg1"/>
                </a:solidFill>
                <a:latin typeface="Verdana" pitchFamily="34" charset="0"/>
              </a:rPr>
              <a:t/>
            </a:r>
            <a:br>
              <a:rPr lang="en-US" sz="400" b="1" dirty="0">
                <a:solidFill>
                  <a:schemeClr val="bg1"/>
                </a:solidFill>
                <a:latin typeface="Verdana" pitchFamily="34" charset="0"/>
              </a:rPr>
            </a:br>
            <a:r>
              <a:rPr lang="en-US" sz="2200" b="1" dirty="0">
                <a:solidFill>
                  <a:schemeClr val="bg1"/>
                </a:solidFill>
                <a:latin typeface="Verdana" pitchFamily="34" charset="0"/>
              </a:rPr>
              <a:t>  </a:t>
            </a:r>
            <a:r>
              <a:rPr lang="en-US" sz="2000" b="1" dirty="0">
                <a:solidFill>
                  <a:schemeClr val="bg1"/>
                </a:solidFill>
                <a:latin typeface="Verdana" pitchFamily="34" charset="0"/>
              </a:rPr>
              <a:t>International Telecommunication Union</a:t>
            </a:r>
          </a:p>
          <a:p>
            <a:pPr algn="l" eaLnBrk="0" hangingPunct="0">
              <a:spcBef>
                <a:spcPct val="50000"/>
              </a:spcBef>
              <a:defRPr/>
            </a:pPr>
            <a:endParaRPr lang="en-US" sz="500" dirty="0">
              <a:solidFill>
                <a:schemeClr val="tx1"/>
              </a:solidFill>
              <a:latin typeface="Times New Roman" pitchFamily="18" charset="0"/>
            </a:endParaRPr>
          </a:p>
        </p:txBody>
      </p:sp>
      <p:sp>
        <p:nvSpPr>
          <p:cNvPr id="19459" name="Rectangle 3075"/>
          <p:cNvSpPr>
            <a:spLocks noGrp="1" noChangeArrowheads="1"/>
          </p:cNvSpPr>
          <p:nvPr>
            <p:ph type="ctrTitle"/>
          </p:nvPr>
        </p:nvSpPr>
        <p:spPr>
          <a:xfrm>
            <a:off x="685800" y="2285999"/>
            <a:ext cx="7616371" cy="2924629"/>
          </a:xfrm>
        </p:spPr>
        <p:txBody>
          <a:bodyPr/>
          <a:lstStyle>
            <a:lvl1pPr>
              <a:defRPr sz="5400">
                <a:solidFill>
                  <a:srgbClr val="C5F1FF"/>
                </a:solidFill>
                <a:effectLst>
                  <a:outerShdw blurRad="38100" dist="38100" dir="2700000" algn="tl">
                    <a:srgbClr val="C0C0C0"/>
                  </a:outerShdw>
                </a:effectLst>
                <a:latin typeface="Times New Roman" pitchFamily="18" charset="0"/>
                <a:cs typeface="Times New Roman" pitchFamily="18" charset="0"/>
              </a:defRPr>
            </a:lvl1pPr>
          </a:lstStyle>
          <a:p>
            <a:r>
              <a:rPr lang="en-GB"/>
              <a:t>Click to edit Master 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srcRect/>
          <a:stretch>
            <a:fillRect/>
          </a:stretch>
        </p:blipFill>
        <p:spPr bwMode="auto">
          <a:xfrm>
            <a:off x="7740650" y="6165850"/>
            <a:ext cx="522288" cy="568325"/>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lvl1pPr>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Slide Number Placeholder 5"/>
          <p:cNvSpPr>
            <a:spLocks noGrp="1"/>
          </p:cNvSpPr>
          <p:nvPr>
            <p:ph type="sldNum" sz="quarter" idx="10"/>
          </p:nvPr>
        </p:nvSpPr>
        <p:spPr/>
        <p:txBody>
          <a:bodyPr/>
          <a:lstStyle>
            <a:lvl1pPr>
              <a:defRPr/>
            </a:lvl1pPr>
          </a:lstStyle>
          <a:p>
            <a:fld id="{FC80563F-6A41-4EFF-9648-E0ABD1F20D17}" type="slidenum">
              <a:rPr lang="zh-CN" altLang="en-US"/>
              <a:pPr/>
              <a:t>‹#›</a:t>
            </a:fld>
            <a:endParaRPr lang="en-US" altLang="zh-CN"/>
          </a:p>
        </p:txBody>
      </p:sp>
      <p:sp>
        <p:nvSpPr>
          <p:cNvPr id="6" name="Footer Placeholder 5"/>
          <p:cNvSpPr>
            <a:spLocks noGrp="1"/>
          </p:cNvSpPr>
          <p:nvPr userDrawn="1">
            <p:ph type="ftr" sz="quarter" idx="11"/>
          </p:nvPr>
        </p:nvSpPr>
        <p:spPr/>
        <p:txBody>
          <a:bodyPr/>
          <a:lstStyle>
            <a:lvl1pPr>
              <a:defRPr/>
            </a:lvl1pPr>
          </a:lstStyle>
          <a:p>
            <a:pPr>
              <a:defRPr/>
            </a:pPr>
            <a:r>
              <a:rPr lang="en-US" altLang="zh-CN"/>
              <a:t>Addressing security challenges on a global scale </a:t>
            </a:r>
          </a:p>
        </p:txBody>
      </p:sp>
      <p:sp>
        <p:nvSpPr>
          <p:cNvPr id="7" name="Date Placeholder 4"/>
          <p:cNvSpPr>
            <a:spLocks noGrp="1"/>
          </p:cNvSpPr>
          <p:nvPr userDrawn="1">
            <p:ph type="dt" sz="half" idx="12"/>
          </p:nvPr>
        </p:nvSpPr>
        <p:spPr>
          <a:xfrm>
            <a:off x="457200" y="6356350"/>
            <a:ext cx="2133600" cy="365125"/>
          </a:xfrm>
          <a:prstGeom prst="rect">
            <a:avLst/>
          </a:prstGeom>
        </p:spPr>
        <p:txBody>
          <a:bodyPr/>
          <a:lstStyle>
            <a:lvl1pPr>
              <a:defRPr/>
            </a:lvl1pPr>
          </a:lstStyle>
          <a:p>
            <a:pPr>
              <a:defRPr/>
            </a:pPr>
            <a:fld id="{45856D6A-2DA0-4AF1-8519-93D60D33ACB0}" type="datetime1">
              <a:rPr lang="en-US" altLang="ko-KR"/>
              <a:pPr>
                <a:defRPr/>
              </a:pPr>
              <a:t>12/14/2011</a:t>
            </a:fld>
            <a:r>
              <a:rPr lang="en-US" altLang="zh-CN"/>
              <a:t>Geneva, 6-7 December 2010</a:t>
            </a: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6CE9438-1798-4BEB-94F3-1211AD4A29A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BBAA043-AFAC-44F5-949D-8C8681CACAA5}" type="datetimeFigureOut">
              <a:rPr lang="en-US"/>
              <a:pPr>
                <a:defRPr/>
              </a:pPr>
              <a:t>12/14/2011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185118A-4ADE-4AD1-BE8A-72AE00CA75A0}"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0E5DD28-9239-4BF3-89AD-6C5ECC4F91C0}" type="datetimeFigureOut">
              <a:rPr lang="en-US"/>
              <a:pPr>
                <a:defRPr/>
              </a:pPr>
              <a:t>12/14/2011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5496E6E-97AB-41AF-92D0-0D4E91FC98C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9A4837C-F21A-463C-AC24-3231A97A17E3}" type="datetimeFigureOut">
              <a:rPr lang="en-US"/>
              <a:pPr>
                <a:defRPr/>
              </a:pPr>
              <a:t>12/14/2011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E9B9426-333F-45FA-BE24-55B71C5E8A7B}"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21B4F9B-29CB-4080-94D0-3E842932DDFB}" type="datetimeFigureOut">
              <a:rPr lang="en-US"/>
              <a:pPr>
                <a:defRPr/>
              </a:pPr>
              <a:t>12/14/2011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9FC3C6-E42D-460F-B6C1-585EB495A95B}"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65931F2-9471-4297-A016-ABEB6256114C}"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75EE934-43D1-4C53-A6C4-2C6E5B527E40}" type="datetimeFigureOut">
              <a:rPr lang="en-US"/>
              <a:pPr>
                <a:defRPr/>
              </a:pPr>
              <a:t>12/14/2011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9669005-76A8-4668-AAF9-4114EB1250E1}"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EF855D2-F001-48DE-BC44-C618D2A93D5D}" type="datetimeFigureOut">
              <a:rPr lang="en-US"/>
              <a:pPr>
                <a:defRPr/>
              </a:pPr>
              <a:t>12/14/2011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5A046E5-561C-44C7-B9EB-EA83E7E04462}"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6649B3D-9C7C-42E8-977F-4C529B0BC235}" type="datetimeFigureOut">
              <a:rPr lang="en-US"/>
              <a:pPr>
                <a:defRPr/>
              </a:pPr>
              <a:t>12/14/2011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3608D3-E6E5-49B6-955B-2386CB10242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defRPr>
            </a:lvl1pPr>
          </a:lstStyle>
          <a:p>
            <a:r>
              <a:rPr lang="en-US" smtClean="0"/>
              <a:t>Click to edit Master title style</a:t>
            </a:r>
            <a:endParaRPr lang="en-US"/>
          </a:p>
        </p:txBody>
      </p:sp>
      <p:sp>
        <p:nvSpPr>
          <p:cNvPr id="3" name="Content Placeholder 2"/>
          <p:cNvSpPr>
            <a:spLocks noGrp="1"/>
          </p:cNvSpPr>
          <p:nvPr>
            <p:ph idx="1"/>
          </p:nvPr>
        </p:nvSpPr>
        <p:spPr>
          <a:xfrm>
            <a:off x="1609467" y="1995144"/>
            <a:ext cx="6970713" cy="4114800"/>
          </a:xfrm>
        </p:spPr>
        <p:txBody>
          <a:bodyPr/>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5"/>
          <p:cNvSpPr>
            <a:spLocks noGrp="1" noChangeArrowheads="1"/>
          </p:cNvSpPr>
          <p:nvPr>
            <p:ph type="sldNum" sz="quarter" idx="10"/>
          </p:nvPr>
        </p:nvSpPr>
        <p:spPr>
          <a:ln/>
        </p:spPr>
        <p:txBody>
          <a:bodyPr/>
          <a:lstStyle>
            <a:lvl1pPr>
              <a:defRPr/>
            </a:lvl1pPr>
          </a:lstStyle>
          <a:p>
            <a:pPr>
              <a:defRPr/>
            </a:pPr>
            <a:fld id="{943859E3-3307-4F31-AC94-76A55C518DD6}" type="slidenum">
              <a:rPr lang="en-US"/>
              <a:pPr>
                <a:defRPr/>
              </a:pPr>
              <a:t>‹#›</a:t>
            </a:fld>
            <a:endParaRPr lang="en-US" b="1" dirty="0"/>
          </a:p>
        </p:txBody>
      </p:sp>
      <p:sp>
        <p:nvSpPr>
          <p:cNvPr id="6" name="Rectangle 1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FA2A0B1-524E-4401-8B8B-47B8F43E74D6}" type="datetimeFigureOut">
              <a:rPr lang="en-US"/>
              <a:pPr>
                <a:defRPr/>
              </a:pPr>
              <a:t>12/14/2011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495B2F-353A-4F35-84FC-D0406B52A0BE}"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F30D9FC-3B71-481A-A430-09501358736F}" type="datetimeFigureOut">
              <a:rPr lang="en-US"/>
              <a:pPr>
                <a:defRPr/>
              </a:pPr>
              <a:t>12/14/2011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FBA675-4A94-494D-BD3A-05DCA6819BB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atin typeface="+mn-lt"/>
                <a:cs typeface="Times New Roman"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atin typeface="+mn-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fld id="{8C8F1B67-8DA3-49AA-8C20-73E7DB26AA9E}" type="slidenum">
              <a:rPr lang="en-US"/>
              <a:pPr>
                <a:defRPr/>
              </a:pPr>
              <a:t>‹#›</a:t>
            </a:fld>
            <a:endParaRPr lang="en-US" b="1"/>
          </a:p>
        </p:txBody>
      </p:sp>
      <p:sp>
        <p:nvSpPr>
          <p:cNvPr id="6" name="Rectangle 1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fld id="{A2B0407D-4232-48E6-9579-05B089690B03}" type="slidenum">
              <a:rPr lang="en-US"/>
              <a:pPr>
                <a:defRPr/>
              </a:pPr>
              <a:t>‹#›</a:t>
            </a:fld>
            <a:endParaRPr lang="en-US" b="1"/>
          </a:p>
        </p:txBody>
      </p:sp>
      <p:sp>
        <p:nvSpPr>
          <p:cNvPr id="4" name="Rectangle 8"/>
          <p:cNvSpPr>
            <a:spLocks noGrp="1" noChangeArrowheads="1"/>
          </p:cNvSpPr>
          <p:nvPr>
            <p:ph type="dt" sz="half" idx="11"/>
          </p:nvPr>
        </p:nvSpPr>
        <p:spPr>
          <a:xfrm>
            <a:off x="0" y="6629400"/>
            <a:ext cx="1876425" cy="228600"/>
          </a:xfrm>
          <a:prstGeom prst="rect">
            <a:avLst/>
          </a:prstGeom>
          <a:ln/>
        </p:spPr>
        <p:txBody>
          <a:bodyPr/>
          <a:lstStyle>
            <a:lvl1pPr>
              <a:defRPr/>
            </a:lvl1pPr>
          </a:lstStyle>
          <a:p>
            <a:pPr>
              <a:defRPr/>
            </a:pPr>
            <a:r>
              <a:rPr lang="en-US"/>
              <a:t>27-28 May 2004</a:t>
            </a:r>
          </a:p>
        </p:txBody>
      </p:sp>
      <p:sp>
        <p:nvSpPr>
          <p:cNvPr id="5" name="Rectangle 1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226571ED-FA92-4187-841E-23F610179C3E}" type="slidenum">
              <a:rPr lang="en-US"/>
              <a:pPr>
                <a:defRPr/>
              </a:pPr>
              <a:t>‹#›</a:t>
            </a:fld>
            <a:endParaRPr lang="en-US" b="1"/>
          </a:p>
        </p:txBody>
      </p:sp>
      <p:sp>
        <p:nvSpPr>
          <p:cNvPr id="3" name="Rectangle 8"/>
          <p:cNvSpPr>
            <a:spLocks noGrp="1" noChangeArrowheads="1"/>
          </p:cNvSpPr>
          <p:nvPr>
            <p:ph type="dt" sz="half" idx="11"/>
          </p:nvPr>
        </p:nvSpPr>
        <p:spPr>
          <a:xfrm>
            <a:off x="0" y="6629400"/>
            <a:ext cx="1876425" cy="228600"/>
          </a:xfrm>
          <a:prstGeom prst="rect">
            <a:avLst/>
          </a:prstGeom>
          <a:ln/>
        </p:spPr>
        <p:txBody>
          <a:bodyPr/>
          <a:lstStyle>
            <a:lvl1pPr>
              <a:defRPr/>
            </a:lvl1pPr>
          </a:lstStyle>
          <a:p>
            <a:pPr>
              <a:defRPr/>
            </a:pPr>
            <a:r>
              <a:rPr lang="en-US"/>
              <a:t>27-28 May 2004</a:t>
            </a:r>
          </a:p>
        </p:txBody>
      </p:sp>
      <p:sp>
        <p:nvSpPr>
          <p:cNvPr id="4" name="Rectangle 1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fld id="{B33344FD-0207-4FE0-B9BB-F62EEF46AB7A}" type="slidenum">
              <a:rPr lang="en-US"/>
              <a:pPr>
                <a:defRPr/>
              </a:pPr>
              <a:t>‹#›</a:t>
            </a:fld>
            <a:endParaRPr lang="en-US" b="1"/>
          </a:p>
        </p:txBody>
      </p:sp>
      <p:sp>
        <p:nvSpPr>
          <p:cNvPr id="6" name="Rectangle 8"/>
          <p:cNvSpPr>
            <a:spLocks noGrp="1" noChangeArrowheads="1"/>
          </p:cNvSpPr>
          <p:nvPr>
            <p:ph type="dt" sz="half" idx="11"/>
          </p:nvPr>
        </p:nvSpPr>
        <p:spPr>
          <a:xfrm>
            <a:off x="0" y="6629400"/>
            <a:ext cx="1876425" cy="228600"/>
          </a:xfrm>
          <a:prstGeom prst="rect">
            <a:avLst/>
          </a:prstGeom>
          <a:ln/>
        </p:spPr>
        <p:txBody>
          <a:bodyPr/>
          <a:lstStyle>
            <a:lvl1pPr>
              <a:defRPr/>
            </a:lvl1pPr>
          </a:lstStyle>
          <a:p>
            <a:pPr>
              <a:defRPr/>
            </a:pPr>
            <a:r>
              <a:rPr lang="en-US"/>
              <a:t>27-28 May 2004</a:t>
            </a:r>
          </a:p>
        </p:txBody>
      </p:sp>
      <p:sp>
        <p:nvSpPr>
          <p:cNvPr id="7" name="Rectangle 1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fld id="{C30F0C36-CAC4-47DF-A5A4-FF307F62B391}" type="slidenum">
              <a:rPr lang="en-US"/>
              <a:pPr>
                <a:defRPr/>
              </a:pPr>
              <a:t>‹#›</a:t>
            </a:fld>
            <a:endParaRPr lang="en-US" b="1"/>
          </a:p>
        </p:txBody>
      </p:sp>
      <p:sp>
        <p:nvSpPr>
          <p:cNvPr id="6" name="Rectangle 8"/>
          <p:cNvSpPr>
            <a:spLocks noGrp="1" noChangeArrowheads="1"/>
          </p:cNvSpPr>
          <p:nvPr>
            <p:ph type="dt" sz="half" idx="11"/>
          </p:nvPr>
        </p:nvSpPr>
        <p:spPr>
          <a:xfrm>
            <a:off x="0" y="6629400"/>
            <a:ext cx="1876425" cy="228600"/>
          </a:xfrm>
          <a:prstGeom prst="rect">
            <a:avLst/>
          </a:prstGeom>
          <a:ln/>
        </p:spPr>
        <p:txBody>
          <a:bodyPr/>
          <a:lstStyle>
            <a:lvl1pPr>
              <a:defRPr/>
            </a:lvl1pPr>
          </a:lstStyle>
          <a:p>
            <a:pPr>
              <a:defRPr/>
            </a:pPr>
            <a:r>
              <a:rPr lang="en-US"/>
              <a:t>27-28 May 2004</a:t>
            </a:r>
          </a:p>
        </p:txBody>
      </p:sp>
      <p:sp>
        <p:nvSpPr>
          <p:cNvPr id="7" name="Rectangle 1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fld id="{42E5E6DB-0721-4B1D-8EEC-7724B6B96230}" type="slidenum">
              <a:rPr lang="en-US"/>
              <a:pPr>
                <a:defRPr/>
              </a:pPr>
              <a:t>‹#›</a:t>
            </a:fld>
            <a:endParaRPr lang="en-US" b="1"/>
          </a:p>
        </p:txBody>
      </p:sp>
      <p:sp>
        <p:nvSpPr>
          <p:cNvPr id="5" name="Rectangle 8"/>
          <p:cNvSpPr>
            <a:spLocks noGrp="1" noChangeArrowheads="1"/>
          </p:cNvSpPr>
          <p:nvPr>
            <p:ph type="dt" sz="half" idx="11"/>
          </p:nvPr>
        </p:nvSpPr>
        <p:spPr>
          <a:xfrm>
            <a:off x="0" y="6629400"/>
            <a:ext cx="1876425" cy="228600"/>
          </a:xfrm>
          <a:prstGeom prst="rect">
            <a:avLst/>
          </a:prstGeom>
          <a:ln/>
        </p:spPr>
        <p:txBody>
          <a:bodyPr/>
          <a:lstStyle>
            <a:lvl1pPr>
              <a:defRPr/>
            </a:lvl1pPr>
          </a:lstStyle>
          <a:p>
            <a:pPr>
              <a:defRPr/>
            </a:pPr>
            <a:r>
              <a:rPr lang="en-US"/>
              <a:t>27-28 May 2004</a:t>
            </a:r>
          </a:p>
        </p:txBody>
      </p:sp>
      <p:sp>
        <p:nvSpPr>
          <p:cNvPr id="6" name="Rectangle 1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31063" y="381000"/>
            <a:ext cx="1762125" cy="57165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43100" y="381000"/>
            <a:ext cx="5135563" cy="57165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fld id="{3EE821D4-368B-4F6E-BFB4-CE24CF23AB96}" type="slidenum">
              <a:rPr lang="en-US"/>
              <a:pPr>
                <a:defRPr/>
              </a:pPr>
              <a:t>‹#›</a:t>
            </a:fld>
            <a:endParaRPr lang="en-US" b="1"/>
          </a:p>
        </p:txBody>
      </p:sp>
      <p:sp>
        <p:nvSpPr>
          <p:cNvPr id="6" name="Rectangle 1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982788" y="381000"/>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1943100" y="1982788"/>
            <a:ext cx="6970713"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8437" name="Rectangle 5"/>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chemeClr val="tx1"/>
                </a:solidFill>
                <a:latin typeface="+mn-lt"/>
              </a:defRPr>
            </a:lvl1pPr>
          </a:lstStyle>
          <a:p>
            <a:pPr>
              <a:defRPr/>
            </a:pPr>
            <a:fld id="{AB1EB157-F884-4438-80B1-4F24ECAB8350}" type="slidenum">
              <a:rPr lang="en-US"/>
              <a:pPr>
                <a:defRPr/>
              </a:pPr>
              <a:t>‹#›</a:t>
            </a:fld>
            <a:endParaRPr lang="en-US" b="1"/>
          </a:p>
        </p:txBody>
      </p:sp>
      <p:pic>
        <p:nvPicPr>
          <p:cNvPr id="1029" name="Picture 6" descr="itulogo-en"/>
          <p:cNvPicPr>
            <a:picLocks noChangeAspect="1" noChangeArrowheads="1"/>
          </p:cNvPicPr>
          <p:nvPr userDrawn="1"/>
        </p:nvPicPr>
        <p:blipFill>
          <a:blip r:embed="rId12" cstate="print"/>
          <a:srcRect/>
          <a:stretch>
            <a:fillRect/>
          </a:stretch>
        </p:blipFill>
        <p:spPr bwMode="auto">
          <a:xfrm>
            <a:off x="0" y="0"/>
            <a:ext cx="1335088" cy="985838"/>
          </a:xfrm>
          <a:prstGeom prst="rect">
            <a:avLst/>
          </a:prstGeom>
          <a:noFill/>
          <a:ln w="9525">
            <a:noFill/>
            <a:miter lim="800000"/>
            <a:headEnd/>
            <a:tailEnd/>
          </a:ln>
        </p:spPr>
      </p:pic>
      <p:sp>
        <p:nvSpPr>
          <p:cNvPr id="18444" name="Rectangle 12"/>
          <p:cNvSpPr>
            <a:spLocks noGrp="1" noChangeArrowheads="1"/>
          </p:cNvSpPr>
          <p:nvPr>
            <p:ph type="ftr" sz="quarter" idx="3"/>
          </p:nvPr>
        </p:nvSpPr>
        <p:spPr bwMode="auto">
          <a:xfrm>
            <a:off x="1765300" y="6565900"/>
            <a:ext cx="6705600" cy="292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accent2"/>
                </a:solidFill>
                <a:latin typeface="+mj-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708" r:id="rId1"/>
    <p:sldLayoutId id="2147483687" r:id="rId2"/>
    <p:sldLayoutId id="2147483688" r:id="rId3"/>
    <p:sldLayoutId id="2147483691" r:id="rId4"/>
    <p:sldLayoutId id="2147483692" r:id="rId5"/>
    <p:sldLayoutId id="2147483693" r:id="rId6"/>
    <p:sldLayoutId id="2147483694" r:id="rId7"/>
    <p:sldLayoutId id="2147483695" r:id="rId8"/>
    <p:sldLayoutId id="2147483696" r:id="rId9"/>
    <p:sldLayoutId id="2147483709" r:id="rId10"/>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4" grpId="0" autoUpdateAnimBg="0"/>
    </p:bldLst>
  </p:timing>
  <p:hf hdr="0" ftr="0"/>
  <p:txStyles>
    <p:titleStyle>
      <a:lvl1pPr algn="ctr" rtl="0" eaLnBrk="0" fontAlgn="base" hangingPunct="0">
        <a:spcBef>
          <a:spcPct val="0"/>
        </a:spcBef>
        <a:spcAft>
          <a:spcPct val="0"/>
        </a:spcAft>
        <a:defRPr sz="3200" b="1">
          <a:solidFill>
            <a:srgbClr val="000066"/>
          </a:solidFill>
          <a:latin typeface="+mj-lt"/>
          <a:ea typeface="+mj-ea"/>
          <a:cs typeface="+mj-cs"/>
        </a:defRPr>
      </a:lvl1pPr>
      <a:lvl2pPr algn="ctr" rtl="0" eaLnBrk="0" fontAlgn="base" hangingPunct="0">
        <a:spcBef>
          <a:spcPct val="0"/>
        </a:spcBef>
        <a:spcAft>
          <a:spcPct val="0"/>
        </a:spcAft>
        <a:defRPr sz="3200" b="1">
          <a:solidFill>
            <a:srgbClr val="000066"/>
          </a:solidFill>
          <a:latin typeface="Verdana" pitchFamily="34" charset="0"/>
        </a:defRPr>
      </a:lvl2pPr>
      <a:lvl3pPr algn="ctr" rtl="0" eaLnBrk="0" fontAlgn="base" hangingPunct="0">
        <a:spcBef>
          <a:spcPct val="0"/>
        </a:spcBef>
        <a:spcAft>
          <a:spcPct val="0"/>
        </a:spcAft>
        <a:defRPr sz="3200" b="1">
          <a:solidFill>
            <a:srgbClr val="000066"/>
          </a:solidFill>
          <a:latin typeface="Verdana" pitchFamily="34" charset="0"/>
        </a:defRPr>
      </a:lvl3pPr>
      <a:lvl4pPr algn="ctr" rtl="0" eaLnBrk="0" fontAlgn="base" hangingPunct="0">
        <a:spcBef>
          <a:spcPct val="0"/>
        </a:spcBef>
        <a:spcAft>
          <a:spcPct val="0"/>
        </a:spcAft>
        <a:defRPr sz="3200" b="1">
          <a:solidFill>
            <a:srgbClr val="000066"/>
          </a:solidFill>
          <a:latin typeface="Verdana" pitchFamily="34" charset="0"/>
        </a:defRPr>
      </a:lvl4pPr>
      <a:lvl5pPr algn="ctr" rtl="0" eaLnBrk="0" fontAlgn="base" hangingPunct="0">
        <a:spcBef>
          <a:spcPct val="0"/>
        </a:spcBef>
        <a:spcAft>
          <a:spcPct val="0"/>
        </a:spcAft>
        <a:defRPr sz="3200" b="1">
          <a:solidFill>
            <a:srgbClr val="000066"/>
          </a:solidFill>
          <a:latin typeface="Verdana" pitchFamily="34" charset="0"/>
        </a:defRPr>
      </a:lvl5pPr>
      <a:lvl6pPr marL="457200" algn="ctr" rtl="0" fontAlgn="base">
        <a:spcBef>
          <a:spcPct val="0"/>
        </a:spcBef>
        <a:spcAft>
          <a:spcPct val="0"/>
        </a:spcAft>
        <a:defRPr sz="3200" b="1">
          <a:solidFill>
            <a:srgbClr val="000066"/>
          </a:solidFill>
          <a:latin typeface="Verdana" pitchFamily="34" charset="0"/>
        </a:defRPr>
      </a:lvl6pPr>
      <a:lvl7pPr marL="914400" algn="ctr" rtl="0" fontAlgn="base">
        <a:spcBef>
          <a:spcPct val="0"/>
        </a:spcBef>
        <a:spcAft>
          <a:spcPct val="0"/>
        </a:spcAft>
        <a:defRPr sz="3200" b="1">
          <a:solidFill>
            <a:srgbClr val="000066"/>
          </a:solidFill>
          <a:latin typeface="Verdana" pitchFamily="34" charset="0"/>
        </a:defRPr>
      </a:lvl7pPr>
      <a:lvl8pPr marL="1371600" algn="ctr" rtl="0" fontAlgn="base">
        <a:spcBef>
          <a:spcPct val="0"/>
        </a:spcBef>
        <a:spcAft>
          <a:spcPct val="0"/>
        </a:spcAft>
        <a:defRPr sz="3200" b="1">
          <a:solidFill>
            <a:srgbClr val="000066"/>
          </a:solidFill>
          <a:latin typeface="Verdana" pitchFamily="34" charset="0"/>
        </a:defRPr>
      </a:lvl8pPr>
      <a:lvl9pPr marL="1828800" algn="ctr" rtl="0" fontAlgn="base">
        <a:spcBef>
          <a:spcPct val="0"/>
        </a:spcBef>
        <a:spcAft>
          <a:spcPct val="0"/>
        </a:spcAft>
        <a:defRPr sz="3200" b="1">
          <a:solidFill>
            <a:srgbClr val="000066"/>
          </a:solidFill>
          <a:latin typeface="Verdana" pitchFamily="34" charset="0"/>
        </a:defRPr>
      </a:lvl9pPr>
    </p:titleStyle>
    <p:bodyStyle>
      <a:lvl1pPr marL="342900" indent="-342900" algn="l" rtl="0" eaLnBrk="0" fontAlgn="base" hangingPunct="0">
        <a:spcBef>
          <a:spcPct val="20000"/>
        </a:spcBef>
        <a:spcAft>
          <a:spcPct val="0"/>
        </a:spcAft>
        <a:buClr>
          <a:srgbClr val="FF0000"/>
        </a:buClr>
        <a:buSzPct val="90000"/>
        <a:buChar char="o"/>
        <a:defRPr sz="3000">
          <a:solidFill>
            <a:schemeClr val="tx1"/>
          </a:solidFill>
          <a:latin typeface="+mn-lt"/>
          <a:ea typeface="+mn-ea"/>
          <a:cs typeface="+mn-cs"/>
        </a:defRPr>
      </a:lvl1pPr>
      <a:lvl2pPr marL="742950" indent="-285750" algn="l" rtl="0" eaLnBrk="0" fontAlgn="base" hangingPunct="0">
        <a:spcBef>
          <a:spcPct val="20000"/>
        </a:spcBef>
        <a:spcAft>
          <a:spcPct val="0"/>
        </a:spcAft>
        <a:buClr>
          <a:srgbClr val="FF0000"/>
        </a:buClr>
        <a:buChar char="•"/>
        <a:defRPr sz="2800">
          <a:solidFill>
            <a:schemeClr val="tx1"/>
          </a:solidFill>
          <a:latin typeface="+mn-lt"/>
        </a:defRPr>
      </a:lvl2pPr>
      <a:lvl3pPr marL="1143000" indent="-228600" algn="l" rtl="0" eaLnBrk="0" fontAlgn="base" hangingPunct="0">
        <a:spcBef>
          <a:spcPct val="20000"/>
        </a:spcBef>
        <a:spcAft>
          <a:spcPct val="0"/>
        </a:spcAft>
        <a:buClr>
          <a:srgbClr val="FF0000"/>
        </a:buClr>
        <a:buChar char="•"/>
        <a:defRPr sz="2400">
          <a:solidFill>
            <a:schemeClr val="tx1"/>
          </a:solidFill>
          <a:latin typeface="+mn-lt"/>
        </a:defRPr>
      </a:lvl3pPr>
      <a:lvl4pPr marL="1600200" indent="-228600" algn="l" rtl="0" eaLnBrk="0" fontAlgn="base" hangingPunct="0">
        <a:spcBef>
          <a:spcPct val="20000"/>
        </a:spcBef>
        <a:spcAft>
          <a:spcPct val="0"/>
        </a:spcAft>
        <a:buClr>
          <a:srgbClr val="FF0000"/>
        </a:buClr>
        <a:buSzPct val="75000"/>
        <a:buChar char="o"/>
        <a:defRPr sz="2000">
          <a:solidFill>
            <a:schemeClr val="tx1"/>
          </a:solidFill>
          <a:latin typeface="+mn-lt"/>
        </a:defRPr>
      </a:lvl4pPr>
      <a:lvl5pPr marL="2057400" indent="-228600" algn="l" rtl="0" eaLnBrk="0" fontAlgn="base" hangingPunct="0">
        <a:spcBef>
          <a:spcPct val="20000"/>
        </a:spcBef>
        <a:spcAft>
          <a:spcPct val="0"/>
        </a:spcAft>
        <a:buClr>
          <a:srgbClr val="FF0000"/>
        </a:buClr>
        <a:buSzPct val="75000"/>
        <a:buChar char="o"/>
        <a:defRPr sz="2000">
          <a:solidFill>
            <a:schemeClr val="tx1"/>
          </a:solidFill>
          <a:latin typeface="+mn-lt"/>
        </a:defRPr>
      </a:lvl5pPr>
      <a:lvl6pPr marL="2514600" indent="-228600" algn="l" rtl="0" fontAlgn="base">
        <a:spcBef>
          <a:spcPct val="20000"/>
        </a:spcBef>
        <a:spcAft>
          <a:spcPct val="0"/>
        </a:spcAft>
        <a:buClr>
          <a:srgbClr val="FF0000"/>
        </a:buClr>
        <a:buSzPct val="75000"/>
        <a:buChar char="o"/>
        <a:defRPr sz="2000">
          <a:solidFill>
            <a:schemeClr val="tx1"/>
          </a:solidFill>
          <a:latin typeface="+mn-lt"/>
        </a:defRPr>
      </a:lvl6pPr>
      <a:lvl7pPr marL="2971800" indent="-228600" algn="l" rtl="0" fontAlgn="base">
        <a:spcBef>
          <a:spcPct val="20000"/>
        </a:spcBef>
        <a:spcAft>
          <a:spcPct val="0"/>
        </a:spcAft>
        <a:buClr>
          <a:srgbClr val="FF0000"/>
        </a:buClr>
        <a:buSzPct val="75000"/>
        <a:buChar char="o"/>
        <a:defRPr sz="2000">
          <a:solidFill>
            <a:schemeClr val="tx1"/>
          </a:solidFill>
          <a:latin typeface="+mn-lt"/>
        </a:defRPr>
      </a:lvl7pPr>
      <a:lvl8pPr marL="3429000" indent="-228600" algn="l" rtl="0" fontAlgn="base">
        <a:spcBef>
          <a:spcPct val="20000"/>
        </a:spcBef>
        <a:spcAft>
          <a:spcPct val="0"/>
        </a:spcAft>
        <a:buClr>
          <a:srgbClr val="FF0000"/>
        </a:buClr>
        <a:buSzPct val="75000"/>
        <a:buChar char="o"/>
        <a:defRPr sz="2000">
          <a:solidFill>
            <a:schemeClr val="tx1"/>
          </a:solidFill>
          <a:latin typeface="+mn-lt"/>
        </a:defRPr>
      </a:lvl8pPr>
      <a:lvl9pPr marL="3886200" indent="-228600" algn="l" rtl="0" fontAlgn="base">
        <a:spcBef>
          <a:spcPct val="20000"/>
        </a:spcBef>
        <a:spcAft>
          <a:spcPct val="0"/>
        </a:spcAft>
        <a:buClr>
          <a:srgbClr val="FF0000"/>
        </a:buClr>
        <a:buSzPct val="75000"/>
        <a:buChar char="o"/>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CD910C82-5192-416A-B7EC-6ED33767F630}" type="datetimeFigureOut">
              <a:rPr lang="en-US"/>
              <a:pPr>
                <a:defRPr/>
              </a:pPr>
              <a:t>12/14/2011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BFD10477-7539-4EC4-9D5A-BD79DA4FD5A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streetidentity.co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0.png"/><Relationship Id="rId18" Type="http://schemas.openxmlformats.org/officeDocument/2006/relationships/hyperlink" Target="http://www.enisa.europa.eu/" TargetMode="External"/><Relationship Id="rId3" Type="http://schemas.openxmlformats.org/officeDocument/2006/relationships/image" Target="../media/image4.png"/><Relationship Id="rId21" Type="http://schemas.openxmlformats.org/officeDocument/2006/relationships/image" Target="../media/image14.png"/><Relationship Id="rId7" Type="http://schemas.openxmlformats.org/officeDocument/2006/relationships/hyperlink" Target="http://www.projectliberty.org/" TargetMode="External"/><Relationship Id="rId12" Type="http://schemas.openxmlformats.org/officeDocument/2006/relationships/hyperlink" Target="http://fr.wikipedia.org/wiki/Fichier:OpenIDLogo.svg" TargetMode="External"/><Relationship Id="rId17" Type="http://schemas.openxmlformats.org/officeDocument/2006/relationships/image" Target="../media/image12.png"/><Relationship Id="rId2" Type="http://schemas.openxmlformats.org/officeDocument/2006/relationships/hyperlink" Target="http://www.itu.int/ITU-T/jca/idm/" TargetMode="External"/><Relationship Id="rId16" Type="http://schemas.openxmlformats.org/officeDocument/2006/relationships/hyperlink" Target="http://www.oecd.org/home/0,3305,en_2649_201185_1_1_1_1_1,00.html" TargetMode="External"/><Relationship Id="rId20" Type="http://schemas.openxmlformats.org/officeDocument/2006/relationships/hyperlink" Target="http://fr.wikipedia.org/wiki/Fichier:NIST_logo.svg" TargetMode="External"/><Relationship Id="rId1" Type="http://schemas.openxmlformats.org/officeDocument/2006/relationships/slideLayout" Target="../slideLayouts/slideLayout5.xml"/><Relationship Id="rId6" Type="http://schemas.openxmlformats.org/officeDocument/2006/relationships/image" Target="../media/image6.jpeg"/><Relationship Id="rId11" Type="http://schemas.openxmlformats.org/officeDocument/2006/relationships/image" Target="../media/image9.png"/><Relationship Id="rId5" Type="http://schemas.openxmlformats.org/officeDocument/2006/relationships/image" Target="../media/image5.png"/><Relationship Id="rId15" Type="http://schemas.openxmlformats.org/officeDocument/2006/relationships/image" Target="../media/image11.png"/><Relationship Id="rId23" Type="http://schemas.openxmlformats.org/officeDocument/2006/relationships/image" Target="../media/image16.png"/><Relationship Id="rId10" Type="http://schemas.openxmlformats.org/officeDocument/2006/relationships/image" Target="../media/image8.png"/><Relationship Id="rId19" Type="http://schemas.openxmlformats.org/officeDocument/2006/relationships/image" Target="../media/image13.png"/><Relationship Id="rId4" Type="http://schemas.openxmlformats.org/officeDocument/2006/relationships/hyperlink" Target="http://www.iec.ch/index.html" TargetMode="External"/><Relationship Id="rId9" Type="http://schemas.openxmlformats.org/officeDocument/2006/relationships/hyperlink" Target="http://www.oasis-open.org/" TargetMode="External"/><Relationship Id="rId14" Type="http://schemas.openxmlformats.org/officeDocument/2006/relationships/hyperlink" Target="http://fr.wikipedia.org/wiki/Fichier:Flag_of_Europe.svg" TargetMode="External"/><Relationship Id="rId22"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26"/>
          <p:cNvSpPr>
            <a:spLocks noGrp="1" noChangeArrowheads="1"/>
          </p:cNvSpPr>
          <p:nvPr>
            <p:ph type="ctrTitle"/>
          </p:nvPr>
        </p:nvSpPr>
        <p:spPr>
          <a:xfrm>
            <a:off x="191729" y="1401085"/>
            <a:ext cx="8391832" cy="2507237"/>
          </a:xfrm>
        </p:spPr>
        <p:txBody>
          <a:bodyPr/>
          <a:lstStyle/>
          <a:p>
            <a:pPr eaLnBrk="1" hangingPunct="1">
              <a:defRPr/>
            </a:pPr>
            <a:r>
              <a:rPr lang="en-US" altLang="ko-KR" sz="3600" dirty="0" smtClean="0">
                <a:solidFill>
                  <a:schemeClr val="tx1"/>
                </a:solidFill>
                <a:latin typeface="Verdana" pitchFamily="34" charset="0"/>
                <a:ea typeface="Gulim" pitchFamily="34" charset="-127"/>
              </a:rPr>
              <a:t>Trust Elevation through Contextual Authentication </a:t>
            </a:r>
            <a:br>
              <a:rPr lang="en-US" altLang="ko-KR" sz="3600" dirty="0" smtClean="0">
                <a:solidFill>
                  <a:schemeClr val="tx1"/>
                </a:solidFill>
                <a:latin typeface="Verdana" pitchFamily="34" charset="0"/>
                <a:ea typeface="Gulim" pitchFamily="34" charset="-127"/>
              </a:rPr>
            </a:br>
            <a:r>
              <a:rPr lang="en-US" altLang="ko-KR" sz="900" dirty="0" smtClean="0">
                <a:solidFill>
                  <a:schemeClr val="tx1"/>
                </a:solidFill>
                <a:latin typeface="Verdana" pitchFamily="34" charset="0"/>
                <a:ea typeface="Gulim" pitchFamily="34" charset="-127"/>
              </a:rPr>
              <a:t/>
            </a:r>
            <a:br>
              <a:rPr lang="en-US" altLang="ko-KR" sz="900" dirty="0" smtClean="0">
                <a:solidFill>
                  <a:schemeClr val="tx1"/>
                </a:solidFill>
                <a:latin typeface="Verdana" pitchFamily="34" charset="0"/>
                <a:ea typeface="Gulim" pitchFamily="34" charset="-127"/>
              </a:rPr>
            </a:br>
            <a:r>
              <a:rPr lang="en-US" altLang="ko-KR" sz="1600" dirty="0" smtClean="0">
                <a:solidFill>
                  <a:schemeClr val="tx1"/>
                </a:solidFill>
                <a:latin typeface="Verdana" pitchFamily="34" charset="0"/>
                <a:ea typeface="Gulim" pitchFamily="34" charset="-127"/>
              </a:rPr>
              <a:t/>
            </a:r>
            <a:br>
              <a:rPr lang="en-US" altLang="ko-KR" sz="1600" dirty="0" smtClean="0">
                <a:solidFill>
                  <a:schemeClr val="tx1"/>
                </a:solidFill>
                <a:latin typeface="Verdana" pitchFamily="34" charset="0"/>
                <a:ea typeface="Gulim" pitchFamily="34" charset="-127"/>
              </a:rPr>
            </a:br>
            <a:r>
              <a:rPr lang="en-US" altLang="ko-KR" sz="1600" dirty="0" smtClean="0">
                <a:solidFill>
                  <a:srgbClr val="C00000"/>
                </a:solidFill>
                <a:latin typeface="Verdana" pitchFamily="34" charset="0"/>
                <a:ea typeface="Gulim" pitchFamily="34" charset="-127"/>
              </a:rPr>
              <a:t>Regional Arab Forum on Cybersecurity</a:t>
            </a:r>
            <a:br>
              <a:rPr lang="en-US" altLang="ko-KR" sz="1600" dirty="0" smtClean="0">
                <a:solidFill>
                  <a:srgbClr val="C00000"/>
                </a:solidFill>
                <a:latin typeface="Verdana" pitchFamily="34" charset="0"/>
                <a:ea typeface="Gulim" pitchFamily="34" charset="-127"/>
              </a:rPr>
            </a:br>
            <a:r>
              <a:rPr lang="en-US" altLang="ko-KR" sz="1600" dirty="0" smtClean="0">
                <a:solidFill>
                  <a:srgbClr val="C00000"/>
                </a:solidFill>
                <a:latin typeface="Verdana" pitchFamily="34" charset="0"/>
                <a:ea typeface="Gulim" pitchFamily="34" charset="-127"/>
              </a:rPr>
              <a:t>Giza (Smart Village)-Egypt, 18-20 December 2011</a:t>
            </a:r>
            <a:endParaRPr lang="en-US" sz="1600" dirty="0" smtClean="0">
              <a:solidFill>
                <a:srgbClr val="C00000"/>
              </a:solidFill>
            </a:endParaRPr>
          </a:p>
        </p:txBody>
      </p:sp>
      <p:sp>
        <p:nvSpPr>
          <p:cNvPr id="3" name="TextBox 2"/>
          <p:cNvSpPr txBox="1"/>
          <p:nvPr/>
        </p:nvSpPr>
        <p:spPr>
          <a:xfrm>
            <a:off x="368710" y="3923071"/>
            <a:ext cx="7683910" cy="2554545"/>
          </a:xfrm>
          <a:prstGeom prst="rect">
            <a:avLst/>
          </a:prstGeom>
          <a:noFill/>
        </p:spPr>
        <p:txBody>
          <a:bodyPr wrap="square" rtlCol="0">
            <a:spAutoFit/>
          </a:bodyPr>
          <a:lstStyle/>
          <a:p>
            <a:pPr algn="l"/>
            <a:r>
              <a:rPr lang="en-US" sz="1600" b="1" dirty="0" smtClean="0">
                <a:solidFill>
                  <a:schemeClr val="tx1"/>
                </a:solidFill>
              </a:rPr>
              <a:t>Abbie Barbir, PhD</a:t>
            </a:r>
          </a:p>
          <a:p>
            <a:pPr algn="l"/>
            <a:r>
              <a:rPr lang="en-US" sz="1600" b="1" dirty="0" smtClean="0">
                <a:solidFill>
                  <a:schemeClr val="tx1"/>
                </a:solidFill>
              </a:rPr>
              <a:t>ITU-T SG 17 Identity Management Rapporteur</a:t>
            </a:r>
          </a:p>
          <a:p>
            <a:pPr algn="l"/>
            <a:r>
              <a:rPr lang="en-US" sz="1600" b="1" dirty="0" smtClean="0">
                <a:solidFill>
                  <a:srgbClr val="FF0000"/>
                </a:solidFill>
              </a:rPr>
              <a:t>Abbie.Barbir@ties.itu.int</a:t>
            </a:r>
          </a:p>
          <a:p>
            <a:pPr algn="l"/>
            <a:endParaRPr lang="en-US" sz="1600" b="1" dirty="0" smtClean="0">
              <a:solidFill>
                <a:schemeClr val="tx1"/>
              </a:solidFill>
            </a:endParaRPr>
          </a:p>
          <a:p>
            <a:pPr algn="l"/>
            <a:r>
              <a:rPr lang="en-US" sz="1600" b="1" dirty="0" smtClean="0">
                <a:solidFill>
                  <a:schemeClr val="tx1"/>
                </a:solidFill>
              </a:rPr>
              <a:t>Co-chair OASIS Trust Elevation TC</a:t>
            </a:r>
          </a:p>
          <a:p>
            <a:pPr algn="l"/>
            <a:r>
              <a:rPr lang="en-US" sz="1600" b="1" dirty="0" smtClean="0">
                <a:solidFill>
                  <a:srgbClr val="FF0000"/>
                </a:solidFill>
              </a:rPr>
              <a:t>http://www.oasis-open.org/committees/tc_home.php?wg_abbrev=trust-el</a:t>
            </a:r>
          </a:p>
          <a:p>
            <a:pPr algn="l"/>
            <a:endParaRPr lang="en-US" sz="1600" b="1" dirty="0" smtClean="0">
              <a:solidFill>
                <a:schemeClr val="tx1"/>
              </a:solidFill>
            </a:endParaRPr>
          </a:p>
          <a:p>
            <a:pPr algn="l"/>
            <a:r>
              <a:rPr lang="en-US" sz="1600" b="1" dirty="0" smtClean="0">
                <a:solidFill>
                  <a:schemeClr val="tx1"/>
                </a:solidFill>
              </a:rPr>
              <a:t>Elected Member of OASIS Board of Directors</a:t>
            </a:r>
          </a:p>
          <a:p>
            <a:pPr algn="l"/>
            <a:r>
              <a:rPr lang="en-US" sz="1600" b="1" dirty="0" smtClean="0">
                <a:solidFill>
                  <a:srgbClr val="FF0000"/>
                </a:solidFill>
              </a:rPr>
              <a:t>http://www.oasis-open.org/board</a:t>
            </a:r>
          </a:p>
          <a:p>
            <a:pPr algn="l"/>
            <a:endParaRPr lang="en-US" sz="1600" b="1"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3"/>
          <p:cNvSpPr txBox="1">
            <a:spLocks noGrp="1"/>
          </p:cNvSpPr>
          <p:nvPr/>
        </p:nvSpPr>
        <p:spPr bwMode="auto">
          <a:xfrm>
            <a:off x="6553200" y="6248400"/>
            <a:ext cx="2133600" cy="476250"/>
          </a:xfrm>
          <a:prstGeom prst="rect">
            <a:avLst/>
          </a:prstGeom>
          <a:noFill/>
          <a:ln w="9525">
            <a:noFill/>
            <a:miter lim="800000"/>
            <a:headEnd/>
            <a:tailEnd/>
          </a:ln>
        </p:spPr>
        <p:txBody>
          <a:bodyPr anchor="b"/>
          <a:lstStyle/>
          <a:p>
            <a:pPr algn="r" eaLnBrk="1" hangingPunct="1"/>
            <a:fld id="{B959F997-E2D9-4A1E-B349-17AA1215DF23}" type="slidenum">
              <a:rPr lang="en-US" sz="1200">
                <a:latin typeface="Arial" pitchFamily="34" charset="0"/>
              </a:rPr>
              <a:pPr algn="r" eaLnBrk="1" hangingPunct="1"/>
              <a:t>10</a:t>
            </a:fld>
            <a:endParaRPr lang="en-US" sz="1200">
              <a:latin typeface="Arial" pitchFamily="34" charset="0"/>
            </a:endParaRPr>
          </a:p>
        </p:txBody>
      </p:sp>
      <p:sp>
        <p:nvSpPr>
          <p:cNvPr id="9218" name="Rectangle 2"/>
          <p:cNvSpPr>
            <a:spLocks noGrp="1" noRot="1" noChangeArrowheads="1"/>
          </p:cNvSpPr>
          <p:nvPr>
            <p:ph type="title" idx="4294967295"/>
          </p:nvPr>
        </p:nvSpPr>
        <p:spPr/>
        <p:txBody>
          <a:bodyPr/>
          <a:lstStyle/>
          <a:p>
            <a:pPr eaLnBrk="1" hangingPunct="1">
              <a:defRPr/>
            </a:pPr>
            <a:r>
              <a:rPr lang="en-US" dirty="0" smtClean="0">
                <a:ea typeface="+mj-ea"/>
              </a:rPr>
              <a:t>EAA </a:t>
            </a:r>
            <a:r>
              <a:rPr lang="en-US" dirty="0" smtClean="0">
                <a:ea typeface="+mj-ea"/>
              </a:rPr>
              <a:t>Framework</a:t>
            </a:r>
            <a:endParaRPr lang="en-US" dirty="0" smtClean="0">
              <a:ea typeface="+mj-ea"/>
            </a:endParaRPr>
          </a:p>
        </p:txBody>
      </p:sp>
      <p:sp>
        <p:nvSpPr>
          <p:cNvPr id="41988" name="Oval 6"/>
          <p:cNvSpPr>
            <a:spLocks noChangeArrowheads="1"/>
          </p:cNvSpPr>
          <p:nvPr/>
        </p:nvSpPr>
        <p:spPr bwMode="auto">
          <a:xfrm>
            <a:off x="2649538" y="3375025"/>
            <a:ext cx="1919287" cy="1039813"/>
          </a:xfrm>
          <a:prstGeom prst="ellipse">
            <a:avLst/>
          </a:prstGeom>
          <a:solidFill>
            <a:schemeClr val="accent1"/>
          </a:solidFill>
          <a:ln w="9525">
            <a:solidFill>
              <a:schemeClr val="tx1"/>
            </a:solidFill>
            <a:round/>
            <a:headEnd/>
            <a:tailEnd/>
          </a:ln>
        </p:spPr>
        <p:txBody>
          <a:bodyPr wrap="none" anchor="ctr"/>
          <a:lstStyle/>
          <a:p>
            <a:pPr algn="ctr" eaLnBrk="1" hangingPunct="1"/>
            <a:endParaRPr lang="en-GB">
              <a:latin typeface="Arial" pitchFamily="34" charset="0"/>
            </a:endParaRPr>
          </a:p>
        </p:txBody>
      </p:sp>
      <p:sp>
        <p:nvSpPr>
          <p:cNvPr id="41989" name="Oval 7"/>
          <p:cNvSpPr>
            <a:spLocks noChangeArrowheads="1"/>
          </p:cNvSpPr>
          <p:nvPr/>
        </p:nvSpPr>
        <p:spPr bwMode="auto">
          <a:xfrm flipV="1">
            <a:off x="4308475" y="4570413"/>
            <a:ext cx="3489325" cy="1660525"/>
          </a:xfrm>
          <a:prstGeom prst="ellipse">
            <a:avLst/>
          </a:prstGeom>
          <a:solidFill>
            <a:schemeClr val="accent1"/>
          </a:solidFill>
          <a:ln w="9525">
            <a:solidFill>
              <a:schemeClr val="tx1"/>
            </a:solidFill>
            <a:round/>
            <a:headEnd/>
            <a:tailEnd/>
          </a:ln>
        </p:spPr>
        <p:txBody>
          <a:bodyPr rot="10800000" wrap="none" anchor="ctr"/>
          <a:lstStyle/>
          <a:p>
            <a:pPr algn="ctr" eaLnBrk="1" hangingPunct="1"/>
            <a:endParaRPr lang="en-GB">
              <a:latin typeface="Arial" pitchFamily="34" charset="0"/>
            </a:endParaRPr>
          </a:p>
        </p:txBody>
      </p:sp>
      <p:sp>
        <p:nvSpPr>
          <p:cNvPr id="41990" name="Oval 8"/>
          <p:cNvSpPr>
            <a:spLocks noChangeArrowheads="1"/>
          </p:cNvSpPr>
          <p:nvPr/>
        </p:nvSpPr>
        <p:spPr bwMode="auto">
          <a:xfrm>
            <a:off x="4308475" y="1593850"/>
            <a:ext cx="3489325" cy="1660525"/>
          </a:xfrm>
          <a:prstGeom prst="ellipse">
            <a:avLst/>
          </a:prstGeom>
          <a:solidFill>
            <a:srgbClr val="000066"/>
          </a:solidFill>
          <a:ln w="9525">
            <a:solidFill>
              <a:schemeClr val="tx1"/>
            </a:solidFill>
            <a:round/>
            <a:headEnd/>
            <a:tailEnd/>
          </a:ln>
        </p:spPr>
        <p:txBody>
          <a:bodyPr wrap="none" anchor="ctr"/>
          <a:lstStyle/>
          <a:p>
            <a:pPr algn="ctr" eaLnBrk="1" hangingPunct="1"/>
            <a:endParaRPr lang="en-GB">
              <a:latin typeface="Arial" pitchFamily="34" charset="0"/>
            </a:endParaRPr>
          </a:p>
        </p:txBody>
      </p:sp>
      <p:grpSp>
        <p:nvGrpSpPr>
          <p:cNvPr id="2" name="Group 10"/>
          <p:cNvGrpSpPr>
            <a:grpSpLocks/>
          </p:cNvGrpSpPr>
          <p:nvPr/>
        </p:nvGrpSpPr>
        <p:grpSpPr bwMode="auto">
          <a:xfrm>
            <a:off x="3054350" y="3852863"/>
            <a:ext cx="984250" cy="436562"/>
            <a:chOff x="2574" y="3471"/>
            <a:chExt cx="739" cy="351"/>
          </a:xfrm>
        </p:grpSpPr>
        <p:sp>
          <p:nvSpPr>
            <p:cNvPr id="42059" name="Oval 11"/>
            <p:cNvSpPr>
              <a:spLocks noChangeArrowheads="1"/>
            </p:cNvSpPr>
            <p:nvPr/>
          </p:nvSpPr>
          <p:spPr bwMode="auto">
            <a:xfrm>
              <a:off x="2574" y="3471"/>
              <a:ext cx="739" cy="351"/>
            </a:xfrm>
            <a:prstGeom prst="ellipse">
              <a:avLst/>
            </a:prstGeom>
            <a:solidFill>
              <a:srgbClr val="B3B3FF"/>
            </a:solidFill>
            <a:ln w="0">
              <a:solidFill>
                <a:srgbClr val="000000"/>
              </a:solidFill>
              <a:round/>
              <a:headEnd/>
              <a:tailEnd/>
            </a:ln>
          </p:spPr>
          <p:txBody>
            <a:bodyPr/>
            <a:lstStyle/>
            <a:p>
              <a:endParaRPr lang="en-GB"/>
            </a:p>
          </p:txBody>
        </p:sp>
        <p:sp>
          <p:nvSpPr>
            <p:cNvPr id="42060" name="Oval 12"/>
            <p:cNvSpPr>
              <a:spLocks noChangeArrowheads="1"/>
            </p:cNvSpPr>
            <p:nvPr/>
          </p:nvSpPr>
          <p:spPr bwMode="auto">
            <a:xfrm>
              <a:off x="2574" y="3471"/>
              <a:ext cx="739" cy="351"/>
            </a:xfrm>
            <a:prstGeom prst="ellipse">
              <a:avLst/>
            </a:prstGeom>
            <a:solidFill>
              <a:srgbClr val="B3B3FF"/>
            </a:solidFill>
            <a:ln w="6350" cap="rnd">
              <a:solidFill>
                <a:srgbClr val="000000"/>
              </a:solidFill>
              <a:round/>
              <a:headEnd/>
              <a:tailEnd/>
            </a:ln>
          </p:spPr>
          <p:txBody>
            <a:bodyPr/>
            <a:lstStyle/>
            <a:p>
              <a:endParaRPr lang="en-GB"/>
            </a:p>
          </p:txBody>
        </p:sp>
      </p:grpSp>
      <p:sp>
        <p:nvSpPr>
          <p:cNvPr id="41992" name="Rectangle 13"/>
          <p:cNvSpPr>
            <a:spLocks noChangeArrowheads="1"/>
          </p:cNvSpPr>
          <p:nvPr/>
        </p:nvSpPr>
        <p:spPr bwMode="auto">
          <a:xfrm>
            <a:off x="3062288" y="3984625"/>
            <a:ext cx="962025" cy="182563"/>
          </a:xfrm>
          <a:prstGeom prst="rect">
            <a:avLst/>
          </a:prstGeom>
          <a:noFill/>
          <a:ln w="9525">
            <a:noFill/>
            <a:miter lim="800000"/>
            <a:headEnd/>
            <a:tailEnd/>
          </a:ln>
        </p:spPr>
        <p:txBody>
          <a:bodyPr wrap="none" lIns="0" tIns="0" rIns="0" bIns="0">
            <a:spAutoFit/>
          </a:bodyPr>
          <a:lstStyle/>
          <a:p>
            <a:pPr algn="ctr">
              <a:spcBef>
                <a:spcPct val="50000"/>
              </a:spcBef>
            </a:pPr>
            <a:r>
              <a:rPr lang="en-US" sz="1200">
                <a:solidFill>
                  <a:srgbClr val="000000"/>
                </a:solidFill>
                <a:latin typeface="Arial" pitchFamily="34" charset="0"/>
              </a:rPr>
              <a:t>Authentication</a:t>
            </a:r>
            <a:endParaRPr lang="en-US" sz="1200">
              <a:solidFill>
                <a:srgbClr val="008080"/>
              </a:solidFill>
              <a:latin typeface="Tahoma" pitchFamily="34" charset="0"/>
            </a:endParaRPr>
          </a:p>
        </p:txBody>
      </p:sp>
      <p:grpSp>
        <p:nvGrpSpPr>
          <p:cNvPr id="3" name="Group 14"/>
          <p:cNvGrpSpPr>
            <a:grpSpLocks/>
          </p:cNvGrpSpPr>
          <p:nvPr/>
        </p:nvGrpSpPr>
        <p:grpSpPr bwMode="auto">
          <a:xfrm>
            <a:off x="5353050" y="3675063"/>
            <a:ext cx="1077913" cy="452437"/>
            <a:chOff x="1967" y="2160"/>
            <a:chExt cx="739" cy="352"/>
          </a:xfrm>
        </p:grpSpPr>
        <p:grpSp>
          <p:nvGrpSpPr>
            <p:cNvPr id="4" name="Group 15"/>
            <p:cNvGrpSpPr>
              <a:grpSpLocks/>
            </p:cNvGrpSpPr>
            <p:nvPr/>
          </p:nvGrpSpPr>
          <p:grpSpPr bwMode="auto">
            <a:xfrm>
              <a:off x="1967" y="2160"/>
              <a:ext cx="739" cy="352"/>
              <a:chOff x="2651" y="2500"/>
              <a:chExt cx="739" cy="352"/>
            </a:xfrm>
          </p:grpSpPr>
          <p:sp>
            <p:nvSpPr>
              <p:cNvPr id="42057" name="Oval 16"/>
              <p:cNvSpPr>
                <a:spLocks noChangeArrowheads="1"/>
              </p:cNvSpPr>
              <p:nvPr/>
            </p:nvSpPr>
            <p:spPr bwMode="auto">
              <a:xfrm>
                <a:off x="2651" y="2500"/>
                <a:ext cx="739" cy="352"/>
              </a:xfrm>
              <a:prstGeom prst="ellipse">
                <a:avLst/>
              </a:prstGeom>
              <a:solidFill>
                <a:srgbClr val="B3B3FF"/>
              </a:solidFill>
              <a:ln w="0">
                <a:solidFill>
                  <a:srgbClr val="000000"/>
                </a:solidFill>
                <a:round/>
                <a:headEnd/>
                <a:tailEnd/>
              </a:ln>
            </p:spPr>
            <p:txBody>
              <a:bodyPr/>
              <a:lstStyle/>
              <a:p>
                <a:endParaRPr lang="en-GB"/>
              </a:p>
            </p:txBody>
          </p:sp>
          <p:sp>
            <p:nvSpPr>
              <p:cNvPr id="42058" name="Oval 17"/>
              <p:cNvSpPr>
                <a:spLocks noChangeArrowheads="1"/>
              </p:cNvSpPr>
              <p:nvPr/>
            </p:nvSpPr>
            <p:spPr bwMode="auto">
              <a:xfrm>
                <a:off x="2651" y="2500"/>
                <a:ext cx="739" cy="352"/>
              </a:xfrm>
              <a:prstGeom prst="ellipse">
                <a:avLst/>
              </a:prstGeom>
              <a:solidFill>
                <a:srgbClr val="B3B3FF"/>
              </a:solidFill>
              <a:ln w="6350" cap="rnd">
                <a:solidFill>
                  <a:srgbClr val="000000"/>
                </a:solidFill>
                <a:round/>
                <a:headEnd/>
                <a:tailEnd/>
              </a:ln>
            </p:spPr>
            <p:txBody>
              <a:bodyPr/>
              <a:lstStyle/>
              <a:p>
                <a:endParaRPr lang="en-GB"/>
              </a:p>
            </p:txBody>
          </p:sp>
        </p:grpSp>
        <p:sp>
          <p:nvSpPr>
            <p:cNvPr id="42056" name="Rectangle 18"/>
            <p:cNvSpPr>
              <a:spLocks noChangeArrowheads="1"/>
            </p:cNvSpPr>
            <p:nvPr/>
          </p:nvSpPr>
          <p:spPr bwMode="auto">
            <a:xfrm>
              <a:off x="2150" y="2203"/>
              <a:ext cx="381" cy="284"/>
            </a:xfrm>
            <a:prstGeom prst="rect">
              <a:avLst/>
            </a:prstGeom>
            <a:noFill/>
            <a:ln w="9525">
              <a:noFill/>
              <a:miter lim="800000"/>
              <a:headEnd/>
              <a:tailEnd/>
            </a:ln>
          </p:spPr>
          <p:txBody>
            <a:bodyPr wrap="none" lIns="0" tIns="0" rIns="0" bIns="0">
              <a:spAutoFit/>
            </a:bodyPr>
            <a:lstStyle/>
            <a:p>
              <a:pPr algn="ctr">
                <a:spcBef>
                  <a:spcPct val="50000"/>
                </a:spcBef>
              </a:pPr>
              <a:r>
                <a:rPr lang="en-US" sz="1200">
                  <a:solidFill>
                    <a:srgbClr val="000000"/>
                  </a:solidFill>
                  <a:latin typeface="Arial" pitchFamily="34" charset="0"/>
                </a:rPr>
                <a:t>Record-</a:t>
              </a:r>
              <a:br>
                <a:rPr lang="en-US" sz="1200">
                  <a:solidFill>
                    <a:srgbClr val="000000"/>
                  </a:solidFill>
                  <a:latin typeface="Arial" pitchFamily="34" charset="0"/>
                </a:rPr>
              </a:br>
              <a:r>
                <a:rPr lang="en-US" sz="1200">
                  <a:solidFill>
                    <a:srgbClr val="000000"/>
                  </a:solidFill>
                  <a:latin typeface="Arial" pitchFamily="34" charset="0"/>
                </a:rPr>
                <a:t>Keeping</a:t>
              </a:r>
              <a:endParaRPr lang="en-US" sz="1200">
                <a:solidFill>
                  <a:srgbClr val="008080"/>
                </a:solidFill>
                <a:latin typeface="Tahoma" pitchFamily="34" charset="0"/>
              </a:endParaRPr>
            </a:p>
          </p:txBody>
        </p:sp>
      </p:grpSp>
      <p:grpSp>
        <p:nvGrpSpPr>
          <p:cNvPr id="5" name="Group 19"/>
          <p:cNvGrpSpPr>
            <a:grpSpLocks/>
          </p:cNvGrpSpPr>
          <p:nvPr/>
        </p:nvGrpSpPr>
        <p:grpSpPr bwMode="auto">
          <a:xfrm>
            <a:off x="2486025" y="1295400"/>
            <a:ext cx="5895975" cy="5330825"/>
            <a:chOff x="1525" y="171"/>
            <a:chExt cx="4043" cy="4155"/>
          </a:xfrm>
        </p:grpSpPr>
        <p:sp>
          <p:nvSpPr>
            <p:cNvPr id="42052" name="Rectangle 20"/>
            <p:cNvSpPr>
              <a:spLocks noChangeArrowheads="1"/>
            </p:cNvSpPr>
            <p:nvPr/>
          </p:nvSpPr>
          <p:spPr bwMode="auto">
            <a:xfrm>
              <a:off x="1525" y="197"/>
              <a:ext cx="4043" cy="3989"/>
            </a:xfrm>
            <a:prstGeom prst="rect">
              <a:avLst/>
            </a:prstGeom>
            <a:noFill/>
            <a:ln w="57150" cmpd="thinThick">
              <a:solidFill>
                <a:schemeClr val="tx1"/>
              </a:solidFill>
              <a:prstDash val="dash"/>
              <a:miter lim="800000"/>
              <a:headEnd/>
              <a:tailEnd/>
            </a:ln>
          </p:spPr>
          <p:txBody>
            <a:bodyPr wrap="none" anchor="ctr"/>
            <a:lstStyle/>
            <a:p>
              <a:pPr algn="ctr" eaLnBrk="1" hangingPunct="1"/>
              <a:endParaRPr lang="en-GB">
                <a:latin typeface="Arial" pitchFamily="34" charset="0"/>
              </a:endParaRPr>
            </a:p>
          </p:txBody>
        </p:sp>
        <p:sp>
          <p:nvSpPr>
            <p:cNvPr id="42053" name="Text Box 21"/>
            <p:cNvSpPr txBox="1">
              <a:spLocks noChangeArrowheads="1"/>
            </p:cNvSpPr>
            <p:nvPr/>
          </p:nvSpPr>
          <p:spPr bwMode="auto">
            <a:xfrm>
              <a:off x="2526" y="4064"/>
              <a:ext cx="2287" cy="262"/>
            </a:xfrm>
            <a:prstGeom prst="rect">
              <a:avLst/>
            </a:prstGeom>
            <a:solidFill>
              <a:schemeClr val="bg1"/>
            </a:solidFill>
            <a:ln w="9525">
              <a:noFill/>
              <a:miter lim="800000"/>
              <a:headEnd/>
              <a:tailEnd/>
            </a:ln>
          </p:spPr>
          <p:txBody>
            <a:bodyPr wrap="none">
              <a:spAutoFit/>
            </a:bodyPr>
            <a:lstStyle/>
            <a:p>
              <a:pPr eaLnBrk="1" hangingPunct="1"/>
              <a:r>
                <a:rPr lang="en-GB" sz="1600" b="1">
                  <a:latin typeface="Arial" pitchFamily="34" charset="0"/>
                </a:rPr>
                <a:t>scope boundary of this standard</a:t>
              </a:r>
            </a:p>
          </p:txBody>
        </p:sp>
        <p:sp>
          <p:nvSpPr>
            <p:cNvPr id="42054" name="Text Box 22"/>
            <p:cNvSpPr txBox="1">
              <a:spLocks noChangeArrowheads="1"/>
            </p:cNvSpPr>
            <p:nvPr/>
          </p:nvSpPr>
          <p:spPr bwMode="auto">
            <a:xfrm>
              <a:off x="2372" y="171"/>
              <a:ext cx="126" cy="286"/>
            </a:xfrm>
            <a:prstGeom prst="rect">
              <a:avLst/>
            </a:prstGeom>
            <a:noFill/>
            <a:ln w="9525">
              <a:noFill/>
              <a:miter lim="800000"/>
              <a:headEnd/>
              <a:tailEnd/>
            </a:ln>
          </p:spPr>
          <p:txBody>
            <a:bodyPr wrap="none">
              <a:spAutoFit/>
            </a:bodyPr>
            <a:lstStyle/>
            <a:p>
              <a:pPr eaLnBrk="1" hangingPunct="1"/>
              <a:endParaRPr lang="en-GB" b="1">
                <a:latin typeface="Arial" pitchFamily="34" charset="0"/>
              </a:endParaRPr>
            </a:p>
          </p:txBody>
        </p:sp>
      </p:grpSp>
      <p:sp>
        <p:nvSpPr>
          <p:cNvPr id="41995" name="Rectangle 23"/>
          <p:cNvSpPr>
            <a:spLocks noChangeArrowheads="1"/>
          </p:cNvSpPr>
          <p:nvPr/>
        </p:nvSpPr>
        <p:spPr bwMode="auto">
          <a:xfrm>
            <a:off x="5632450" y="2779713"/>
            <a:ext cx="927100" cy="212725"/>
          </a:xfrm>
          <a:prstGeom prst="rect">
            <a:avLst/>
          </a:prstGeom>
          <a:noFill/>
          <a:ln w="9525">
            <a:noFill/>
            <a:miter lim="800000"/>
            <a:headEnd/>
            <a:tailEnd/>
          </a:ln>
        </p:spPr>
        <p:txBody>
          <a:bodyPr wrap="none" lIns="0" tIns="0" rIns="0" bIns="0">
            <a:spAutoFit/>
          </a:bodyPr>
          <a:lstStyle/>
          <a:p>
            <a:pPr algn="ctr">
              <a:spcBef>
                <a:spcPct val="50000"/>
              </a:spcBef>
            </a:pPr>
            <a:r>
              <a:rPr lang="en-US" sz="1400" b="1">
                <a:solidFill>
                  <a:srgbClr val="FFFFFF"/>
                </a:solidFill>
                <a:latin typeface="Arial" pitchFamily="34" charset="0"/>
              </a:rPr>
              <a:t>Enrollment</a:t>
            </a:r>
            <a:endParaRPr lang="en-US">
              <a:solidFill>
                <a:srgbClr val="008080"/>
              </a:solidFill>
              <a:latin typeface="Tahoma" pitchFamily="34" charset="0"/>
            </a:endParaRPr>
          </a:p>
        </p:txBody>
      </p:sp>
      <p:sp>
        <p:nvSpPr>
          <p:cNvPr id="41996" name="Rectangle 24"/>
          <p:cNvSpPr>
            <a:spLocks noChangeArrowheads="1"/>
          </p:cNvSpPr>
          <p:nvPr/>
        </p:nvSpPr>
        <p:spPr bwMode="auto">
          <a:xfrm>
            <a:off x="5486400" y="4724400"/>
            <a:ext cx="1185863" cy="425450"/>
          </a:xfrm>
          <a:prstGeom prst="rect">
            <a:avLst/>
          </a:prstGeom>
          <a:noFill/>
          <a:ln w="9525">
            <a:noFill/>
            <a:miter lim="800000"/>
            <a:headEnd/>
            <a:tailEnd/>
          </a:ln>
        </p:spPr>
        <p:txBody>
          <a:bodyPr lIns="0" tIns="0" rIns="0" bIns="0">
            <a:spAutoFit/>
          </a:bodyPr>
          <a:lstStyle/>
          <a:p>
            <a:pPr algn="ctr">
              <a:spcBef>
                <a:spcPct val="50000"/>
              </a:spcBef>
            </a:pPr>
            <a:r>
              <a:rPr lang="en-US" sz="1400" b="1">
                <a:solidFill>
                  <a:srgbClr val="000066"/>
                </a:solidFill>
                <a:latin typeface="Arial" pitchFamily="34" charset="0"/>
              </a:rPr>
              <a:t>Credential</a:t>
            </a:r>
            <a:br>
              <a:rPr lang="en-US" sz="1400" b="1">
                <a:solidFill>
                  <a:srgbClr val="000066"/>
                </a:solidFill>
                <a:latin typeface="Arial" pitchFamily="34" charset="0"/>
              </a:rPr>
            </a:br>
            <a:r>
              <a:rPr lang="en-US" sz="1400" b="1">
                <a:solidFill>
                  <a:srgbClr val="000066"/>
                </a:solidFill>
                <a:latin typeface="Arial" pitchFamily="34" charset="0"/>
              </a:rPr>
              <a:t>Management</a:t>
            </a:r>
            <a:endParaRPr lang="en-US">
              <a:solidFill>
                <a:srgbClr val="000066"/>
              </a:solidFill>
              <a:latin typeface="Tahoma" pitchFamily="34" charset="0"/>
            </a:endParaRPr>
          </a:p>
        </p:txBody>
      </p:sp>
      <p:sp>
        <p:nvSpPr>
          <p:cNvPr id="41997" name="Rectangle 25"/>
          <p:cNvSpPr>
            <a:spLocks noChangeArrowheads="1"/>
          </p:cNvSpPr>
          <p:nvPr/>
        </p:nvSpPr>
        <p:spPr bwMode="auto">
          <a:xfrm>
            <a:off x="3352800" y="3459163"/>
            <a:ext cx="531813" cy="212725"/>
          </a:xfrm>
          <a:prstGeom prst="rect">
            <a:avLst/>
          </a:prstGeom>
          <a:noFill/>
          <a:ln w="9525">
            <a:noFill/>
            <a:miter lim="800000"/>
            <a:headEnd/>
            <a:tailEnd/>
          </a:ln>
        </p:spPr>
        <p:txBody>
          <a:bodyPr wrap="none" lIns="0" tIns="0" rIns="0" bIns="0">
            <a:spAutoFit/>
          </a:bodyPr>
          <a:lstStyle/>
          <a:p>
            <a:pPr algn="ctr">
              <a:spcBef>
                <a:spcPct val="50000"/>
              </a:spcBef>
            </a:pPr>
            <a:r>
              <a:rPr lang="en-US" sz="1400" b="1">
                <a:solidFill>
                  <a:srgbClr val="000066"/>
                </a:solidFill>
                <a:latin typeface="Arial" pitchFamily="34" charset="0"/>
              </a:rPr>
              <a:t>Usage</a:t>
            </a:r>
            <a:endParaRPr lang="en-US">
              <a:solidFill>
                <a:srgbClr val="000066"/>
              </a:solidFill>
              <a:latin typeface="Tahoma" pitchFamily="34" charset="0"/>
            </a:endParaRPr>
          </a:p>
        </p:txBody>
      </p:sp>
      <p:sp>
        <p:nvSpPr>
          <p:cNvPr id="41998" name="Line 28"/>
          <p:cNvSpPr>
            <a:spLocks noChangeShapeType="1"/>
          </p:cNvSpPr>
          <p:nvPr/>
        </p:nvSpPr>
        <p:spPr bwMode="auto">
          <a:xfrm>
            <a:off x="3956050" y="2257425"/>
            <a:ext cx="681038" cy="41275"/>
          </a:xfrm>
          <a:prstGeom prst="line">
            <a:avLst/>
          </a:prstGeom>
          <a:noFill/>
          <a:ln w="76200">
            <a:solidFill>
              <a:srgbClr val="FF9900"/>
            </a:solidFill>
            <a:round/>
            <a:headEnd/>
            <a:tailEnd type="triangle" w="med" len="med"/>
          </a:ln>
        </p:spPr>
        <p:txBody>
          <a:bodyPr/>
          <a:lstStyle/>
          <a:p>
            <a:endParaRPr lang="en-US"/>
          </a:p>
        </p:txBody>
      </p:sp>
      <p:sp>
        <p:nvSpPr>
          <p:cNvPr id="41999" name="Line 30"/>
          <p:cNvSpPr>
            <a:spLocks noChangeShapeType="1"/>
          </p:cNvSpPr>
          <p:nvPr/>
        </p:nvSpPr>
        <p:spPr bwMode="auto">
          <a:xfrm rot="-1708342" flipH="1" flipV="1">
            <a:off x="2543175" y="3756025"/>
            <a:ext cx="428625" cy="206375"/>
          </a:xfrm>
          <a:prstGeom prst="line">
            <a:avLst/>
          </a:prstGeom>
          <a:noFill/>
          <a:ln w="82550">
            <a:solidFill>
              <a:srgbClr val="FF9900"/>
            </a:solidFill>
            <a:round/>
            <a:headEnd/>
            <a:tailEnd/>
          </a:ln>
        </p:spPr>
        <p:txBody>
          <a:bodyPr/>
          <a:lstStyle/>
          <a:p>
            <a:endParaRPr lang="en-US"/>
          </a:p>
        </p:txBody>
      </p:sp>
      <p:sp>
        <p:nvSpPr>
          <p:cNvPr id="42000" name="Line 31"/>
          <p:cNvSpPr>
            <a:spLocks noChangeShapeType="1"/>
          </p:cNvSpPr>
          <p:nvPr/>
        </p:nvSpPr>
        <p:spPr bwMode="auto">
          <a:xfrm>
            <a:off x="4333875" y="3911600"/>
            <a:ext cx="1009650" cy="1588"/>
          </a:xfrm>
          <a:prstGeom prst="line">
            <a:avLst/>
          </a:prstGeom>
          <a:noFill/>
          <a:ln w="76200">
            <a:solidFill>
              <a:srgbClr val="FF9900"/>
            </a:solidFill>
            <a:round/>
            <a:headEnd type="triangle" w="med" len="med"/>
            <a:tailEnd type="triangle" w="med" len="med"/>
          </a:ln>
        </p:spPr>
        <p:txBody>
          <a:bodyPr/>
          <a:lstStyle/>
          <a:p>
            <a:endParaRPr lang="en-US"/>
          </a:p>
        </p:txBody>
      </p:sp>
      <p:sp>
        <p:nvSpPr>
          <p:cNvPr id="42001" name="Line 32"/>
          <p:cNvSpPr>
            <a:spLocks noChangeShapeType="1"/>
          </p:cNvSpPr>
          <p:nvPr/>
        </p:nvSpPr>
        <p:spPr bwMode="auto">
          <a:xfrm flipH="1" flipV="1">
            <a:off x="4164013" y="4156075"/>
            <a:ext cx="942975" cy="717550"/>
          </a:xfrm>
          <a:prstGeom prst="line">
            <a:avLst/>
          </a:prstGeom>
          <a:noFill/>
          <a:ln w="76200">
            <a:solidFill>
              <a:srgbClr val="FF9900"/>
            </a:solidFill>
            <a:round/>
            <a:headEnd/>
            <a:tailEnd type="triangle" w="med" len="med"/>
          </a:ln>
        </p:spPr>
        <p:txBody>
          <a:bodyPr/>
          <a:lstStyle/>
          <a:p>
            <a:endParaRPr lang="en-US"/>
          </a:p>
        </p:txBody>
      </p:sp>
      <p:sp>
        <p:nvSpPr>
          <p:cNvPr id="42002" name="Line 33"/>
          <p:cNvSpPr>
            <a:spLocks noChangeShapeType="1"/>
          </p:cNvSpPr>
          <p:nvPr/>
        </p:nvSpPr>
        <p:spPr bwMode="auto">
          <a:xfrm flipH="1">
            <a:off x="5865813" y="3017838"/>
            <a:ext cx="207962" cy="652462"/>
          </a:xfrm>
          <a:prstGeom prst="line">
            <a:avLst/>
          </a:prstGeom>
          <a:noFill/>
          <a:ln w="76200">
            <a:solidFill>
              <a:srgbClr val="FF9900"/>
            </a:solidFill>
            <a:round/>
            <a:headEnd type="triangle" w="med" len="med"/>
            <a:tailEnd type="triangle" w="med" len="med"/>
          </a:ln>
        </p:spPr>
        <p:txBody>
          <a:bodyPr/>
          <a:lstStyle/>
          <a:p>
            <a:endParaRPr lang="en-US"/>
          </a:p>
        </p:txBody>
      </p:sp>
      <p:sp>
        <p:nvSpPr>
          <p:cNvPr id="42003" name="Line 34"/>
          <p:cNvSpPr>
            <a:spLocks noChangeShapeType="1"/>
          </p:cNvSpPr>
          <p:nvPr/>
        </p:nvSpPr>
        <p:spPr bwMode="auto">
          <a:xfrm flipH="1" flipV="1">
            <a:off x="5867400" y="4114800"/>
            <a:ext cx="219075" cy="588963"/>
          </a:xfrm>
          <a:prstGeom prst="line">
            <a:avLst/>
          </a:prstGeom>
          <a:noFill/>
          <a:ln w="76200">
            <a:solidFill>
              <a:srgbClr val="FF9900"/>
            </a:solidFill>
            <a:round/>
            <a:headEnd type="triangle" w="med" len="med"/>
            <a:tailEnd type="triangle" w="med" len="med"/>
          </a:ln>
        </p:spPr>
        <p:txBody>
          <a:bodyPr/>
          <a:lstStyle/>
          <a:p>
            <a:endParaRPr lang="en-US"/>
          </a:p>
        </p:txBody>
      </p:sp>
      <p:grpSp>
        <p:nvGrpSpPr>
          <p:cNvPr id="6" name="Group 35"/>
          <p:cNvGrpSpPr>
            <a:grpSpLocks/>
          </p:cNvGrpSpPr>
          <p:nvPr/>
        </p:nvGrpSpPr>
        <p:grpSpPr bwMode="auto">
          <a:xfrm>
            <a:off x="3049588" y="2024063"/>
            <a:ext cx="989012" cy="454025"/>
            <a:chOff x="1597" y="462"/>
            <a:chExt cx="678" cy="354"/>
          </a:xfrm>
        </p:grpSpPr>
        <p:grpSp>
          <p:nvGrpSpPr>
            <p:cNvPr id="7" name="Group 36"/>
            <p:cNvGrpSpPr>
              <a:grpSpLocks/>
            </p:cNvGrpSpPr>
            <p:nvPr/>
          </p:nvGrpSpPr>
          <p:grpSpPr bwMode="auto">
            <a:xfrm>
              <a:off x="1597" y="462"/>
              <a:ext cx="678" cy="354"/>
              <a:chOff x="697" y="924"/>
              <a:chExt cx="678" cy="354"/>
            </a:xfrm>
          </p:grpSpPr>
          <p:sp>
            <p:nvSpPr>
              <p:cNvPr id="42050" name="Oval 37"/>
              <p:cNvSpPr>
                <a:spLocks noChangeArrowheads="1"/>
              </p:cNvSpPr>
              <p:nvPr/>
            </p:nvSpPr>
            <p:spPr bwMode="auto">
              <a:xfrm>
                <a:off x="697" y="924"/>
                <a:ext cx="678" cy="354"/>
              </a:xfrm>
              <a:prstGeom prst="ellipse">
                <a:avLst/>
              </a:prstGeom>
              <a:solidFill>
                <a:srgbClr val="B3B3FF"/>
              </a:solidFill>
              <a:ln w="0">
                <a:solidFill>
                  <a:srgbClr val="000000"/>
                </a:solidFill>
                <a:round/>
                <a:headEnd/>
                <a:tailEnd/>
              </a:ln>
            </p:spPr>
            <p:txBody>
              <a:bodyPr/>
              <a:lstStyle/>
              <a:p>
                <a:endParaRPr lang="en-GB"/>
              </a:p>
            </p:txBody>
          </p:sp>
          <p:sp>
            <p:nvSpPr>
              <p:cNvPr id="42051" name="Oval 38"/>
              <p:cNvSpPr>
                <a:spLocks noChangeArrowheads="1"/>
              </p:cNvSpPr>
              <p:nvPr/>
            </p:nvSpPr>
            <p:spPr bwMode="auto">
              <a:xfrm>
                <a:off x="697" y="924"/>
                <a:ext cx="678" cy="354"/>
              </a:xfrm>
              <a:prstGeom prst="ellipse">
                <a:avLst/>
              </a:prstGeom>
              <a:solidFill>
                <a:srgbClr val="B3B3FF"/>
              </a:solidFill>
              <a:ln w="6350" cap="rnd">
                <a:solidFill>
                  <a:srgbClr val="000000"/>
                </a:solidFill>
                <a:round/>
                <a:headEnd/>
                <a:tailEnd/>
              </a:ln>
            </p:spPr>
            <p:txBody>
              <a:bodyPr/>
              <a:lstStyle/>
              <a:p>
                <a:endParaRPr lang="en-GB"/>
              </a:p>
            </p:txBody>
          </p:sp>
        </p:grpSp>
        <p:sp>
          <p:nvSpPr>
            <p:cNvPr id="42049" name="Rectangle 39"/>
            <p:cNvSpPr>
              <a:spLocks noChangeArrowheads="1"/>
            </p:cNvSpPr>
            <p:nvPr/>
          </p:nvSpPr>
          <p:spPr bwMode="auto">
            <a:xfrm>
              <a:off x="1684" y="516"/>
              <a:ext cx="508" cy="285"/>
            </a:xfrm>
            <a:prstGeom prst="rect">
              <a:avLst/>
            </a:prstGeom>
            <a:noFill/>
            <a:ln w="9525">
              <a:noFill/>
              <a:miter lim="800000"/>
              <a:headEnd/>
              <a:tailEnd/>
            </a:ln>
          </p:spPr>
          <p:txBody>
            <a:bodyPr wrap="none" lIns="0" tIns="0" rIns="0" bIns="0">
              <a:spAutoFit/>
            </a:bodyPr>
            <a:lstStyle/>
            <a:p>
              <a:pPr algn="ctr">
                <a:spcBef>
                  <a:spcPct val="50000"/>
                </a:spcBef>
              </a:pPr>
              <a:r>
                <a:rPr lang="en-US" sz="1200">
                  <a:solidFill>
                    <a:srgbClr val="000000"/>
                  </a:solidFill>
                  <a:latin typeface="Arial" pitchFamily="34" charset="0"/>
                </a:rPr>
                <a:t>Application</a:t>
              </a:r>
              <a:br>
                <a:rPr lang="en-US" sz="1200">
                  <a:solidFill>
                    <a:srgbClr val="000000"/>
                  </a:solidFill>
                  <a:latin typeface="Arial" pitchFamily="34" charset="0"/>
                </a:rPr>
              </a:br>
              <a:r>
                <a:rPr lang="en-US" sz="1200">
                  <a:solidFill>
                    <a:srgbClr val="000000"/>
                  </a:solidFill>
                  <a:latin typeface="Arial" pitchFamily="34" charset="0"/>
                </a:rPr>
                <a:t>/ Initiation</a:t>
              </a:r>
              <a:endParaRPr lang="en-US">
                <a:solidFill>
                  <a:srgbClr val="008080"/>
                </a:solidFill>
                <a:latin typeface="Tahoma" pitchFamily="34" charset="0"/>
              </a:endParaRPr>
            </a:p>
          </p:txBody>
        </p:sp>
      </p:grpSp>
      <p:sp>
        <p:nvSpPr>
          <p:cNvPr id="42005" name="Line 40"/>
          <p:cNvSpPr>
            <a:spLocks noChangeShapeType="1"/>
          </p:cNvSpPr>
          <p:nvPr/>
        </p:nvSpPr>
        <p:spPr bwMode="auto">
          <a:xfrm flipV="1">
            <a:off x="5389563" y="1919288"/>
            <a:ext cx="690562" cy="604837"/>
          </a:xfrm>
          <a:prstGeom prst="line">
            <a:avLst/>
          </a:prstGeom>
          <a:noFill/>
          <a:ln w="12700">
            <a:solidFill>
              <a:schemeClr val="tx1"/>
            </a:solidFill>
            <a:prstDash val="dash"/>
            <a:round/>
            <a:headEnd/>
            <a:tailEnd/>
          </a:ln>
        </p:spPr>
        <p:txBody>
          <a:bodyPr/>
          <a:lstStyle/>
          <a:p>
            <a:endParaRPr lang="en-US"/>
          </a:p>
        </p:txBody>
      </p:sp>
      <p:sp>
        <p:nvSpPr>
          <p:cNvPr id="42006" name="Line 41"/>
          <p:cNvSpPr>
            <a:spLocks noChangeShapeType="1"/>
          </p:cNvSpPr>
          <p:nvPr/>
        </p:nvSpPr>
        <p:spPr bwMode="auto">
          <a:xfrm flipH="1" flipV="1">
            <a:off x="6051550" y="1920875"/>
            <a:ext cx="746125" cy="615950"/>
          </a:xfrm>
          <a:prstGeom prst="line">
            <a:avLst/>
          </a:prstGeom>
          <a:noFill/>
          <a:ln w="12700">
            <a:solidFill>
              <a:schemeClr val="tx1"/>
            </a:solidFill>
            <a:prstDash val="dash"/>
            <a:round/>
            <a:headEnd/>
            <a:tailEnd/>
          </a:ln>
        </p:spPr>
        <p:txBody>
          <a:bodyPr/>
          <a:lstStyle/>
          <a:p>
            <a:endParaRPr lang="en-US"/>
          </a:p>
        </p:txBody>
      </p:sp>
      <p:sp>
        <p:nvSpPr>
          <p:cNvPr id="42007" name="Line 42"/>
          <p:cNvSpPr>
            <a:spLocks noChangeShapeType="1"/>
          </p:cNvSpPr>
          <p:nvPr/>
        </p:nvSpPr>
        <p:spPr bwMode="auto">
          <a:xfrm flipV="1">
            <a:off x="5391150" y="2528888"/>
            <a:ext cx="1408113" cy="3175"/>
          </a:xfrm>
          <a:prstGeom prst="line">
            <a:avLst/>
          </a:prstGeom>
          <a:noFill/>
          <a:ln w="12700">
            <a:solidFill>
              <a:schemeClr val="tx1"/>
            </a:solidFill>
            <a:prstDash val="dash"/>
            <a:round/>
            <a:headEnd/>
            <a:tailEnd/>
          </a:ln>
        </p:spPr>
        <p:txBody>
          <a:bodyPr/>
          <a:lstStyle/>
          <a:p>
            <a:endParaRPr lang="en-US"/>
          </a:p>
        </p:txBody>
      </p:sp>
      <p:sp>
        <p:nvSpPr>
          <p:cNvPr id="42008" name="Line 43"/>
          <p:cNvSpPr>
            <a:spLocks noChangeShapeType="1"/>
          </p:cNvSpPr>
          <p:nvPr/>
        </p:nvSpPr>
        <p:spPr bwMode="auto">
          <a:xfrm rot="20259454" flipH="1">
            <a:off x="6002338" y="5476875"/>
            <a:ext cx="873125" cy="317500"/>
          </a:xfrm>
          <a:prstGeom prst="line">
            <a:avLst/>
          </a:prstGeom>
          <a:noFill/>
          <a:ln w="9525">
            <a:solidFill>
              <a:schemeClr val="tx1"/>
            </a:solidFill>
            <a:prstDash val="dash"/>
            <a:round/>
            <a:headEnd/>
            <a:tailEnd/>
          </a:ln>
        </p:spPr>
        <p:txBody>
          <a:bodyPr/>
          <a:lstStyle/>
          <a:p>
            <a:endParaRPr lang="en-US"/>
          </a:p>
        </p:txBody>
      </p:sp>
      <p:sp>
        <p:nvSpPr>
          <p:cNvPr id="42009" name="Line 44"/>
          <p:cNvSpPr>
            <a:spLocks noChangeShapeType="1"/>
          </p:cNvSpPr>
          <p:nvPr/>
        </p:nvSpPr>
        <p:spPr bwMode="auto">
          <a:xfrm rot="-1340546">
            <a:off x="5699125" y="5319713"/>
            <a:ext cx="276225" cy="677862"/>
          </a:xfrm>
          <a:prstGeom prst="line">
            <a:avLst/>
          </a:prstGeom>
          <a:noFill/>
          <a:ln w="9525">
            <a:solidFill>
              <a:schemeClr val="tx1"/>
            </a:solidFill>
            <a:prstDash val="dash"/>
            <a:round/>
            <a:headEnd/>
            <a:tailEnd/>
          </a:ln>
        </p:spPr>
        <p:txBody>
          <a:bodyPr/>
          <a:lstStyle/>
          <a:p>
            <a:endParaRPr lang="en-US"/>
          </a:p>
        </p:txBody>
      </p:sp>
      <p:sp>
        <p:nvSpPr>
          <p:cNvPr id="42010" name="Line 45"/>
          <p:cNvSpPr>
            <a:spLocks noChangeShapeType="1"/>
          </p:cNvSpPr>
          <p:nvPr/>
        </p:nvSpPr>
        <p:spPr bwMode="auto">
          <a:xfrm rot="-1340546" flipH="1" flipV="1">
            <a:off x="5546725" y="5146675"/>
            <a:ext cx="1171575" cy="419100"/>
          </a:xfrm>
          <a:prstGeom prst="line">
            <a:avLst/>
          </a:prstGeom>
          <a:noFill/>
          <a:ln w="9525">
            <a:solidFill>
              <a:schemeClr val="tx1"/>
            </a:solidFill>
            <a:prstDash val="dash"/>
            <a:round/>
            <a:headEnd/>
            <a:tailEnd/>
          </a:ln>
        </p:spPr>
        <p:txBody>
          <a:bodyPr/>
          <a:lstStyle/>
          <a:p>
            <a:endParaRPr lang="en-US"/>
          </a:p>
        </p:txBody>
      </p:sp>
      <p:grpSp>
        <p:nvGrpSpPr>
          <p:cNvPr id="8" name="Group 46"/>
          <p:cNvGrpSpPr>
            <a:grpSpLocks/>
          </p:cNvGrpSpPr>
          <p:nvPr/>
        </p:nvGrpSpPr>
        <p:grpSpPr bwMode="auto">
          <a:xfrm>
            <a:off x="4808538" y="2297113"/>
            <a:ext cx="989012" cy="454025"/>
            <a:chOff x="3118" y="952"/>
            <a:chExt cx="678" cy="354"/>
          </a:xfrm>
        </p:grpSpPr>
        <p:grpSp>
          <p:nvGrpSpPr>
            <p:cNvPr id="9" name="Group 47"/>
            <p:cNvGrpSpPr>
              <a:grpSpLocks/>
            </p:cNvGrpSpPr>
            <p:nvPr/>
          </p:nvGrpSpPr>
          <p:grpSpPr bwMode="auto">
            <a:xfrm>
              <a:off x="3118" y="952"/>
              <a:ext cx="678" cy="354"/>
              <a:chOff x="697" y="924"/>
              <a:chExt cx="678" cy="354"/>
            </a:xfrm>
          </p:grpSpPr>
          <p:sp>
            <p:nvSpPr>
              <p:cNvPr id="42046" name="Oval 48"/>
              <p:cNvSpPr>
                <a:spLocks noChangeArrowheads="1"/>
              </p:cNvSpPr>
              <p:nvPr/>
            </p:nvSpPr>
            <p:spPr bwMode="auto">
              <a:xfrm>
                <a:off x="697" y="924"/>
                <a:ext cx="678" cy="354"/>
              </a:xfrm>
              <a:prstGeom prst="ellipse">
                <a:avLst/>
              </a:prstGeom>
              <a:solidFill>
                <a:srgbClr val="B3B3FF"/>
              </a:solidFill>
              <a:ln w="0">
                <a:solidFill>
                  <a:schemeClr val="bg1"/>
                </a:solidFill>
                <a:round/>
                <a:headEnd/>
                <a:tailEnd/>
              </a:ln>
            </p:spPr>
            <p:txBody>
              <a:bodyPr/>
              <a:lstStyle/>
              <a:p>
                <a:endParaRPr lang="en-GB"/>
              </a:p>
            </p:txBody>
          </p:sp>
          <p:sp>
            <p:nvSpPr>
              <p:cNvPr id="42047" name="Oval 49"/>
              <p:cNvSpPr>
                <a:spLocks noChangeArrowheads="1"/>
              </p:cNvSpPr>
              <p:nvPr/>
            </p:nvSpPr>
            <p:spPr bwMode="auto">
              <a:xfrm>
                <a:off x="697" y="924"/>
                <a:ext cx="678" cy="354"/>
              </a:xfrm>
              <a:prstGeom prst="ellipse">
                <a:avLst/>
              </a:prstGeom>
              <a:solidFill>
                <a:srgbClr val="B3B3FF"/>
              </a:solidFill>
              <a:ln w="6350" cap="rnd">
                <a:solidFill>
                  <a:schemeClr val="bg1"/>
                </a:solidFill>
                <a:round/>
                <a:headEnd/>
                <a:tailEnd/>
              </a:ln>
            </p:spPr>
            <p:txBody>
              <a:bodyPr/>
              <a:lstStyle/>
              <a:p>
                <a:endParaRPr lang="en-GB"/>
              </a:p>
            </p:txBody>
          </p:sp>
        </p:grpSp>
        <p:sp>
          <p:nvSpPr>
            <p:cNvPr id="42045" name="Rectangle 50"/>
            <p:cNvSpPr>
              <a:spLocks noChangeArrowheads="1"/>
            </p:cNvSpPr>
            <p:nvPr/>
          </p:nvSpPr>
          <p:spPr bwMode="auto">
            <a:xfrm>
              <a:off x="3201" y="1072"/>
              <a:ext cx="514" cy="142"/>
            </a:xfrm>
            <a:prstGeom prst="rect">
              <a:avLst/>
            </a:prstGeom>
            <a:noFill/>
            <a:ln w="9525">
              <a:noFill/>
              <a:miter lim="800000"/>
              <a:headEnd/>
              <a:tailEnd/>
            </a:ln>
          </p:spPr>
          <p:txBody>
            <a:bodyPr wrap="none" lIns="0" tIns="0" rIns="0" bIns="0">
              <a:spAutoFit/>
            </a:bodyPr>
            <a:lstStyle/>
            <a:p>
              <a:pPr algn="ctr">
                <a:spcBef>
                  <a:spcPct val="50000"/>
                </a:spcBef>
              </a:pPr>
              <a:r>
                <a:rPr lang="en-US" sz="1200">
                  <a:solidFill>
                    <a:srgbClr val="000000"/>
                  </a:solidFill>
                  <a:latin typeface="Arial" pitchFamily="34" charset="0"/>
                </a:rPr>
                <a:t>Verification</a:t>
              </a:r>
              <a:endParaRPr lang="en-US">
                <a:solidFill>
                  <a:srgbClr val="008080"/>
                </a:solidFill>
                <a:latin typeface="Tahoma" pitchFamily="34" charset="0"/>
              </a:endParaRPr>
            </a:p>
          </p:txBody>
        </p:sp>
      </p:grpSp>
      <p:grpSp>
        <p:nvGrpSpPr>
          <p:cNvPr id="10" name="Group 51"/>
          <p:cNvGrpSpPr>
            <a:grpSpLocks/>
          </p:cNvGrpSpPr>
          <p:nvPr/>
        </p:nvGrpSpPr>
        <p:grpSpPr bwMode="auto">
          <a:xfrm>
            <a:off x="6323013" y="2295525"/>
            <a:ext cx="990600" cy="454025"/>
            <a:chOff x="4156" y="951"/>
            <a:chExt cx="679" cy="354"/>
          </a:xfrm>
        </p:grpSpPr>
        <p:grpSp>
          <p:nvGrpSpPr>
            <p:cNvPr id="11" name="Group 52"/>
            <p:cNvGrpSpPr>
              <a:grpSpLocks/>
            </p:cNvGrpSpPr>
            <p:nvPr/>
          </p:nvGrpSpPr>
          <p:grpSpPr bwMode="auto">
            <a:xfrm>
              <a:off x="4156" y="951"/>
              <a:ext cx="679" cy="354"/>
              <a:chOff x="1861" y="1814"/>
              <a:chExt cx="679" cy="354"/>
            </a:xfrm>
          </p:grpSpPr>
          <p:sp>
            <p:nvSpPr>
              <p:cNvPr id="42042" name="Oval 53"/>
              <p:cNvSpPr>
                <a:spLocks noChangeArrowheads="1"/>
              </p:cNvSpPr>
              <p:nvPr/>
            </p:nvSpPr>
            <p:spPr bwMode="auto">
              <a:xfrm>
                <a:off x="1861" y="1814"/>
                <a:ext cx="679" cy="354"/>
              </a:xfrm>
              <a:prstGeom prst="ellipse">
                <a:avLst/>
              </a:prstGeom>
              <a:solidFill>
                <a:srgbClr val="B3B3FF"/>
              </a:solidFill>
              <a:ln w="0">
                <a:solidFill>
                  <a:schemeClr val="bg1"/>
                </a:solidFill>
                <a:round/>
                <a:headEnd/>
                <a:tailEnd/>
              </a:ln>
            </p:spPr>
            <p:txBody>
              <a:bodyPr/>
              <a:lstStyle/>
              <a:p>
                <a:endParaRPr lang="en-GB"/>
              </a:p>
            </p:txBody>
          </p:sp>
          <p:sp>
            <p:nvSpPr>
              <p:cNvPr id="42043" name="Oval 54"/>
              <p:cNvSpPr>
                <a:spLocks noChangeArrowheads="1"/>
              </p:cNvSpPr>
              <p:nvPr/>
            </p:nvSpPr>
            <p:spPr bwMode="auto">
              <a:xfrm>
                <a:off x="1861" y="1814"/>
                <a:ext cx="679" cy="354"/>
              </a:xfrm>
              <a:prstGeom prst="ellipse">
                <a:avLst/>
              </a:prstGeom>
              <a:solidFill>
                <a:srgbClr val="B3B3FF"/>
              </a:solidFill>
              <a:ln w="6350" cap="rnd">
                <a:solidFill>
                  <a:schemeClr val="bg1"/>
                </a:solidFill>
                <a:round/>
                <a:headEnd/>
                <a:tailEnd/>
              </a:ln>
            </p:spPr>
            <p:txBody>
              <a:bodyPr/>
              <a:lstStyle/>
              <a:p>
                <a:endParaRPr lang="en-GB"/>
              </a:p>
            </p:txBody>
          </p:sp>
        </p:grpSp>
        <p:sp>
          <p:nvSpPr>
            <p:cNvPr id="42041" name="Rectangle 55"/>
            <p:cNvSpPr>
              <a:spLocks noChangeArrowheads="1"/>
            </p:cNvSpPr>
            <p:nvPr/>
          </p:nvSpPr>
          <p:spPr bwMode="auto">
            <a:xfrm>
              <a:off x="4221" y="1076"/>
              <a:ext cx="555" cy="141"/>
            </a:xfrm>
            <a:prstGeom prst="rect">
              <a:avLst/>
            </a:prstGeom>
            <a:noFill/>
            <a:ln w="9525">
              <a:noFill/>
              <a:miter lim="800000"/>
              <a:headEnd/>
              <a:tailEnd/>
            </a:ln>
          </p:spPr>
          <p:txBody>
            <a:bodyPr wrap="none" lIns="0" tIns="0" rIns="0" bIns="0">
              <a:spAutoFit/>
            </a:bodyPr>
            <a:lstStyle/>
            <a:p>
              <a:pPr algn="ctr">
                <a:spcBef>
                  <a:spcPct val="50000"/>
                </a:spcBef>
              </a:pPr>
              <a:r>
                <a:rPr lang="en-US" sz="1200">
                  <a:solidFill>
                    <a:srgbClr val="000000"/>
                  </a:solidFill>
                  <a:latin typeface="Arial" pitchFamily="34" charset="0"/>
                </a:rPr>
                <a:t>Registration</a:t>
              </a:r>
              <a:endParaRPr lang="en-US">
                <a:solidFill>
                  <a:srgbClr val="008080"/>
                </a:solidFill>
                <a:latin typeface="Tahoma" pitchFamily="34" charset="0"/>
              </a:endParaRPr>
            </a:p>
          </p:txBody>
        </p:sp>
      </p:grpSp>
      <p:grpSp>
        <p:nvGrpSpPr>
          <p:cNvPr id="12" name="Group 56"/>
          <p:cNvGrpSpPr>
            <a:grpSpLocks/>
          </p:cNvGrpSpPr>
          <p:nvPr/>
        </p:nvGrpSpPr>
        <p:grpSpPr bwMode="auto">
          <a:xfrm>
            <a:off x="5567363" y="1719263"/>
            <a:ext cx="990600" cy="455612"/>
            <a:chOff x="3638" y="501"/>
            <a:chExt cx="679" cy="355"/>
          </a:xfrm>
        </p:grpSpPr>
        <p:grpSp>
          <p:nvGrpSpPr>
            <p:cNvPr id="13" name="Group 57"/>
            <p:cNvGrpSpPr>
              <a:grpSpLocks/>
            </p:cNvGrpSpPr>
            <p:nvPr/>
          </p:nvGrpSpPr>
          <p:grpSpPr bwMode="auto">
            <a:xfrm>
              <a:off x="3638" y="501"/>
              <a:ext cx="679" cy="355"/>
              <a:chOff x="1830" y="1208"/>
              <a:chExt cx="679" cy="355"/>
            </a:xfrm>
          </p:grpSpPr>
          <p:sp>
            <p:nvSpPr>
              <p:cNvPr id="42038" name="Oval 58"/>
              <p:cNvSpPr>
                <a:spLocks noChangeArrowheads="1"/>
              </p:cNvSpPr>
              <p:nvPr/>
            </p:nvSpPr>
            <p:spPr bwMode="auto">
              <a:xfrm>
                <a:off x="1830" y="1208"/>
                <a:ext cx="679" cy="355"/>
              </a:xfrm>
              <a:prstGeom prst="ellipse">
                <a:avLst/>
              </a:prstGeom>
              <a:solidFill>
                <a:srgbClr val="B3B3FF"/>
              </a:solidFill>
              <a:ln w="0">
                <a:solidFill>
                  <a:schemeClr val="bg1"/>
                </a:solidFill>
                <a:round/>
                <a:headEnd/>
                <a:tailEnd/>
              </a:ln>
            </p:spPr>
            <p:txBody>
              <a:bodyPr/>
              <a:lstStyle/>
              <a:p>
                <a:endParaRPr lang="en-GB"/>
              </a:p>
            </p:txBody>
          </p:sp>
          <p:sp>
            <p:nvSpPr>
              <p:cNvPr id="42039" name="Oval 59"/>
              <p:cNvSpPr>
                <a:spLocks noChangeArrowheads="1"/>
              </p:cNvSpPr>
              <p:nvPr/>
            </p:nvSpPr>
            <p:spPr bwMode="auto">
              <a:xfrm>
                <a:off x="1830" y="1208"/>
                <a:ext cx="679" cy="355"/>
              </a:xfrm>
              <a:prstGeom prst="ellipse">
                <a:avLst/>
              </a:prstGeom>
              <a:solidFill>
                <a:srgbClr val="B3B3FF"/>
              </a:solidFill>
              <a:ln w="6350" cap="rnd">
                <a:solidFill>
                  <a:schemeClr val="bg1"/>
                </a:solidFill>
                <a:round/>
                <a:headEnd/>
                <a:tailEnd/>
              </a:ln>
            </p:spPr>
            <p:txBody>
              <a:bodyPr/>
              <a:lstStyle/>
              <a:p>
                <a:endParaRPr lang="en-GB"/>
              </a:p>
            </p:txBody>
          </p:sp>
        </p:grpSp>
        <p:sp>
          <p:nvSpPr>
            <p:cNvPr id="42037" name="Rectangle 60"/>
            <p:cNvSpPr>
              <a:spLocks noChangeArrowheads="1"/>
            </p:cNvSpPr>
            <p:nvPr/>
          </p:nvSpPr>
          <p:spPr bwMode="auto">
            <a:xfrm>
              <a:off x="3776" y="621"/>
              <a:ext cx="388" cy="142"/>
            </a:xfrm>
            <a:prstGeom prst="rect">
              <a:avLst/>
            </a:prstGeom>
            <a:noFill/>
            <a:ln w="9525">
              <a:noFill/>
              <a:miter lim="800000"/>
              <a:headEnd/>
              <a:tailEnd/>
            </a:ln>
          </p:spPr>
          <p:txBody>
            <a:bodyPr wrap="none" lIns="0" tIns="0" rIns="0" bIns="0">
              <a:spAutoFit/>
            </a:bodyPr>
            <a:lstStyle/>
            <a:p>
              <a:pPr algn="ctr">
                <a:spcBef>
                  <a:spcPct val="50000"/>
                </a:spcBef>
              </a:pPr>
              <a:r>
                <a:rPr lang="en-US" sz="1200">
                  <a:solidFill>
                    <a:srgbClr val="000000"/>
                  </a:solidFill>
                  <a:latin typeface="Arial" pitchFamily="34" charset="0"/>
                </a:rPr>
                <a:t>Proofing</a:t>
              </a:r>
              <a:endParaRPr lang="en-US">
                <a:solidFill>
                  <a:srgbClr val="008080"/>
                </a:solidFill>
                <a:latin typeface="Tahoma" pitchFamily="34" charset="0"/>
              </a:endParaRPr>
            </a:p>
          </p:txBody>
        </p:sp>
      </p:grpSp>
      <p:grpSp>
        <p:nvGrpSpPr>
          <p:cNvPr id="14" name="Group 61"/>
          <p:cNvGrpSpPr>
            <a:grpSpLocks/>
          </p:cNvGrpSpPr>
          <p:nvPr/>
        </p:nvGrpSpPr>
        <p:grpSpPr bwMode="auto">
          <a:xfrm>
            <a:off x="4854575" y="5178425"/>
            <a:ext cx="987425" cy="454025"/>
            <a:chOff x="3149" y="3197"/>
            <a:chExt cx="678" cy="354"/>
          </a:xfrm>
        </p:grpSpPr>
        <p:grpSp>
          <p:nvGrpSpPr>
            <p:cNvPr id="15" name="Group 62"/>
            <p:cNvGrpSpPr>
              <a:grpSpLocks/>
            </p:cNvGrpSpPr>
            <p:nvPr/>
          </p:nvGrpSpPr>
          <p:grpSpPr bwMode="auto">
            <a:xfrm rot="10800000" flipV="1">
              <a:off x="3149" y="3197"/>
              <a:ext cx="678" cy="354"/>
              <a:chOff x="697" y="924"/>
              <a:chExt cx="678" cy="354"/>
            </a:xfrm>
          </p:grpSpPr>
          <p:sp>
            <p:nvSpPr>
              <p:cNvPr id="42034" name="Oval 63"/>
              <p:cNvSpPr>
                <a:spLocks noChangeArrowheads="1"/>
              </p:cNvSpPr>
              <p:nvPr/>
            </p:nvSpPr>
            <p:spPr bwMode="auto">
              <a:xfrm>
                <a:off x="697" y="924"/>
                <a:ext cx="678" cy="354"/>
              </a:xfrm>
              <a:prstGeom prst="ellipse">
                <a:avLst/>
              </a:prstGeom>
              <a:solidFill>
                <a:srgbClr val="B3B3FF"/>
              </a:solidFill>
              <a:ln w="0">
                <a:solidFill>
                  <a:schemeClr val="tx1"/>
                </a:solidFill>
                <a:round/>
                <a:headEnd/>
                <a:tailEnd/>
              </a:ln>
            </p:spPr>
            <p:txBody>
              <a:bodyPr/>
              <a:lstStyle/>
              <a:p>
                <a:endParaRPr lang="en-GB"/>
              </a:p>
            </p:txBody>
          </p:sp>
          <p:sp>
            <p:nvSpPr>
              <p:cNvPr id="42035" name="Oval 64"/>
              <p:cNvSpPr>
                <a:spLocks noChangeArrowheads="1"/>
              </p:cNvSpPr>
              <p:nvPr/>
            </p:nvSpPr>
            <p:spPr bwMode="auto">
              <a:xfrm>
                <a:off x="697" y="924"/>
                <a:ext cx="678" cy="354"/>
              </a:xfrm>
              <a:prstGeom prst="ellipse">
                <a:avLst/>
              </a:prstGeom>
              <a:solidFill>
                <a:srgbClr val="B3B3FF"/>
              </a:solidFill>
              <a:ln w="6350" cap="rnd">
                <a:solidFill>
                  <a:schemeClr val="tx1"/>
                </a:solidFill>
                <a:round/>
                <a:headEnd/>
                <a:tailEnd/>
              </a:ln>
            </p:spPr>
            <p:txBody>
              <a:bodyPr/>
              <a:lstStyle/>
              <a:p>
                <a:endParaRPr lang="en-GB"/>
              </a:p>
            </p:txBody>
          </p:sp>
        </p:grpSp>
        <p:sp>
          <p:nvSpPr>
            <p:cNvPr id="42033" name="Rectangle 65"/>
            <p:cNvSpPr>
              <a:spLocks noChangeArrowheads="1"/>
            </p:cNvSpPr>
            <p:nvPr/>
          </p:nvSpPr>
          <p:spPr bwMode="auto">
            <a:xfrm rot="10800000" flipV="1">
              <a:off x="3313" y="3312"/>
              <a:ext cx="346" cy="142"/>
            </a:xfrm>
            <a:prstGeom prst="rect">
              <a:avLst/>
            </a:prstGeom>
            <a:noFill/>
            <a:ln w="9525">
              <a:noFill/>
              <a:miter lim="800000"/>
              <a:headEnd/>
              <a:tailEnd/>
            </a:ln>
          </p:spPr>
          <p:txBody>
            <a:bodyPr wrap="none" lIns="0" tIns="0" rIns="0" bIns="0">
              <a:spAutoFit/>
            </a:bodyPr>
            <a:lstStyle/>
            <a:p>
              <a:pPr algn="ctr">
                <a:spcBef>
                  <a:spcPct val="50000"/>
                </a:spcBef>
              </a:pPr>
              <a:r>
                <a:rPr lang="en-US" sz="1200">
                  <a:solidFill>
                    <a:srgbClr val="000000"/>
                  </a:solidFill>
                  <a:latin typeface="Arial" pitchFamily="34" charset="0"/>
                </a:rPr>
                <a:t>Binding</a:t>
              </a:r>
              <a:endParaRPr lang="en-US">
                <a:solidFill>
                  <a:srgbClr val="008080"/>
                </a:solidFill>
                <a:latin typeface="Tahoma" pitchFamily="34" charset="0"/>
              </a:endParaRPr>
            </a:p>
          </p:txBody>
        </p:sp>
      </p:grpSp>
      <p:grpSp>
        <p:nvGrpSpPr>
          <p:cNvPr id="16" name="Group 66"/>
          <p:cNvGrpSpPr>
            <a:grpSpLocks/>
          </p:cNvGrpSpPr>
          <p:nvPr/>
        </p:nvGrpSpPr>
        <p:grpSpPr bwMode="auto">
          <a:xfrm>
            <a:off x="6367463" y="5178425"/>
            <a:ext cx="990600" cy="454025"/>
            <a:chOff x="4187" y="3198"/>
            <a:chExt cx="679" cy="354"/>
          </a:xfrm>
        </p:grpSpPr>
        <p:grpSp>
          <p:nvGrpSpPr>
            <p:cNvPr id="17" name="Group 67"/>
            <p:cNvGrpSpPr>
              <a:grpSpLocks/>
            </p:cNvGrpSpPr>
            <p:nvPr/>
          </p:nvGrpSpPr>
          <p:grpSpPr bwMode="auto">
            <a:xfrm rot="10800000" flipV="1">
              <a:off x="4187" y="3198"/>
              <a:ext cx="679" cy="354"/>
              <a:chOff x="1861" y="1814"/>
              <a:chExt cx="679" cy="354"/>
            </a:xfrm>
          </p:grpSpPr>
          <p:sp>
            <p:nvSpPr>
              <p:cNvPr id="42030" name="Oval 68"/>
              <p:cNvSpPr>
                <a:spLocks noChangeArrowheads="1"/>
              </p:cNvSpPr>
              <p:nvPr/>
            </p:nvSpPr>
            <p:spPr bwMode="auto">
              <a:xfrm>
                <a:off x="1861" y="1814"/>
                <a:ext cx="679" cy="354"/>
              </a:xfrm>
              <a:prstGeom prst="ellipse">
                <a:avLst/>
              </a:prstGeom>
              <a:solidFill>
                <a:srgbClr val="B3B3FF"/>
              </a:solidFill>
              <a:ln w="0">
                <a:solidFill>
                  <a:schemeClr val="tx1"/>
                </a:solidFill>
                <a:round/>
                <a:headEnd/>
                <a:tailEnd/>
              </a:ln>
            </p:spPr>
            <p:txBody>
              <a:bodyPr/>
              <a:lstStyle/>
              <a:p>
                <a:endParaRPr lang="en-GB"/>
              </a:p>
            </p:txBody>
          </p:sp>
          <p:sp>
            <p:nvSpPr>
              <p:cNvPr id="42031" name="Oval 69"/>
              <p:cNvSpPr>
                <a:spLocks noChangeArrowheads="1"/>
              </p:cNvSpPr>
              <p:nvPr/>
            </p:nvSpPr>
            <p:spPr bwMode="auto">
              <a:xfrm>
                <a:off x="1861" y="1814"/>
                <a:ext cx="679" cy="354"/>
              </a:xfrm>
              <a:prstGeom prst="ellipse">
                <a:avLst/>
              </a:prstGeom>
              <a:solidFill>
                <a:srgbClr val="B3B3FF"/>
              </a:solidFill>
              <a:ln w="6350" cap="rnd">
                <a:solidFill>
                  <a:schemeClr val="tx1"/>
                </a:solidFill>
                <a:round/>
                <a:headEnd/>
                <a:tailEnd/>
              </a:ln>
            </p:spPr>
            <p:txBody>
              <a:bodyPr/>
              <a:lstStyle/>
              <a:p>
                <a:endParaRPr lang="en-GB"/>
              </a:p>
            </p:txBody>
          </p:sp>
        </p:grpSp>
        <p:sp>
          <p:nvSpPr>
            <p:cNvPr id="42029" name="Rectangle 70"/>
            <p:cNvSpPr>
              <a:spLocks noChangeArrowheads="1"/>
            </p:cNvSpPr>
            <p:nvPr/>
          </p:nvSpPr>
          <p:spPr bwMode="auto">
            <a:xfrm rot="10800000" flipV="1">
              <a:off x="4269" y="3313"/>
              <a:ext cx="520" cy="142"/>
            </a:xfrm>
            <a:prstGeom prst="rect">
              <a:avLst/>
            </a:prstGeom>
            <a:noFill/>
            <a:ln w="9525">
              <a:noFill/>
              <a:miter lim="800000"/>
              <a:headEnd/>
              <a:tailEnd/>
            </a:ln>
          </p:spPr>
          <p:txBody>
            <a:bodyPr wrap="none" lIns="0" tIns="0" rIns="0" bIns="0">
              <a:spAutoFit/>
            </a:bodyPr>
            <a:lstStyle/>
            <a:p>
              <a:pPr algn="ctr">
                <a:spcBef>
                  <a:spcPct val="50000"/>
                </a:spcBef>
              </a:pPr>
              <a:r>
                <a:rPr lang="en-US" sz="1200">
                  <a:solidFill>
                    <a:srgbClr val="000000"/>
                  </a:solidFill>
                  <a:latin typeface="Arial" pitchFamily="34" charset="0"/>
                </a:rPr>
                <a:t>Revocation</a:t>
              </a:r>
              <a:endParaRPr lang="en-US">
                <a:solidFill>
                  <a:srgbClr val="008080"/>
                </a:solidFill>
                <a:latin typeface="Tahoma" pitchFamily="34" charset="0"/>
              </a:endParaRPr>
            </a:p>
          </p:txBody>
        </p:sp>
      </p:grpSp>
      <p:grpSp>
        <p:nvGrpSpPr>
          <p:cNvPr id="18" name="Group 71"/>
          <p:cNvGrpSpPr>
            <a:grpSpLocks/>
          </p:cNvGrpSpPr>
          <p:nvPr/>
        </p:nvGrpSpPr>
        <p:grpSpPr bwMode="auto">
          <a:xfrm>
            <a:off x="5619750" y="5672138"/>
            <a:ext cx="990600" cy="455612"/>
            <a:chOff x="3674" y="3582"/>
            <a:chExt cx="679" cy="355"/>
          </a:xfrm>
        </p:grpSpPr>
        <p:sp>
          <p:nvSpPr>
            <p:cNvPr id="42026" name="Oval 72"/>
            <p:cNvSpPr>
              <a:spLocks noChangeArrowheads="1"/>
            </p:cNvSpPr>
            <p:nvPr/>
          </p:nvSpPr>
          <p:spPr bwMode="auto">
            <a:xfrm flipV="1">
              <a:off x="3674" y="3582"/>
              <a:ext cx="679" cy="355"/>
            </a:xfrm>
            <a:prstGeom prst="ellipse">
              <a:avLst/>
            </a:prstGeom>
            <a:solidFill>
              <a:srgbClr val="B3B3FF"/>
            </a:solidFill>
            <a:ln w="0">
              <a:solidFill>
                <a:schemeClr val="bg1"/>
              </a:solidFill>
              <a:round/>
              <a:headEnd/>
              <a:tailEnd/>
            </a:ln>
          </p:spPr>
          <p:txBody>
            <a:bodyPr rot="10800000"/>
            <a:lstStyle/>
            <a:p>
              <a:pPr eaLnBrk="1" hangingPunct="1"/>
              <a:endParaRPr lang="en-GB">
                <a:latin typeface="Arial" pitchFamily="34" charset="0"/>
              </a:endParaRPr>
            </a:p>
          </p:txBody>
        </p:sp>
        <p:sp>
          <p:nvSpPr>
            <p:cNvPr id="42027" name="Oval 73"/>
            <p:cNvSpPr>
              <a:spLocks noChangeArrowheads="1"/>
            </p:cNvSpPr>
            <p:nvPr/>
          </p:nvSpPr>
          <p:spPr bwMode="auto">
            <a:xfrm flipV="1">
              <a:off x="3674" y="3582"/>
              <a:ext cx="679" cy="355"/>
            </a:xfrm>
            <a:prstGeom prst="ellipse">
              <a:avLst/>
            </a:prstGeom>
            <a:solidFill>
              <a:srgbClr val="B3B3FF"/>
            </a:solidFill>
            <a:ln w="6350" cap="rnd">
              <a:solidFill>
                <a:schemeClr val="tx1"/>
              </a:solidFill>
              <a:round/>
              <a:headEnd/>
              <a:tailEnd/>
            </a:ln>
          </p:spPr>
          <p:txBody>
            <a:bodyPr rot="10800000"/>
            <a:lstStyle/>
            <a:p>
              <a:pPr eaLnBrk="1" hangingPunct="1"/>
              <a:endParaRPr lang="en-GB">
                <a:latin typeface="Arial" pitchFamily="34" charset="0"/>
              </a:endParaRPr>
            </a:p>
          </p:txBody>
        </p:sp>
      </p:grpSp>
      <p:sp>
        <p:nvSpPr>
          <p:cNvPr id="42017" name="Rectangle 74"/>
          <p:cNvSpPr>
            <a:spLocks noChangeArrowheads="1"/>
          </p:cNvSpPr>
          <p:nvPr/>
        </p:nvSpPr>
        <p:spPr bwMode="auto">
          <a:xfrm rot="10800000" flipV="1">
            <a:off x="5791200" y="5819775"/>
            <a:ext cx="608013" cy="182563"/>
          </a:xfrm>
          <a:prstGeom prst="rect">
            <a:avLst/>
          </a:prstGeom>
          <a:noFill/>
          <a:ln w="9525">
            <a:noFill/>
            <a:miter lim="800000"/>
            <a:headEnd/>
            <a:tailEnd/>
          </a:ln>
        </p:spPr>
        <p:txBody>
          <a:bodyPr wrap="none" lIns="0" tIns="0" rIns="0" bIns="0">
            <a:spAutoFit/>
          </a:bodyPr>
          <a:lstStyle/>
          <a:p>
            <a:pPr algn="ctr">
              <a:spcBef>
                <a:spcPct val="50000"/>
              </a:spcBef>
            </a:pPr>
            <a:r>
              <a:rPr lang="en-US" sz="1200">
                <a:solidFill>
                  <a:srgbClr val="000000"/>
                </a:solidFill>
                <a:latin typeface="Arial" pitchFamily="34" charset="0"/>
              </a:rPr>
              <a:t>Issuance</a:t>
            </a:r>
            <a:endParaRPr lang="en-US">
              <a:solidFill>
                <a:srgbClr val="008080"/>
              </a:solidFill>
              <a:latin typeface="Tahoma" pitchFamily="34" charset="0"/>
            </a:endParaRPr>
          </a:p>
        </p:txBody>
      </p:sp>
      <p:grpSp>
        <p:nvGrpSpPr>
          <p:cNvPr id="19" name="Group 80"/>
          <p:cNvGrpSpPr>
            <a:grpSpLocks/>
          </p:cNvGrpSpPr>
          <p:nvPr/>
        </p:nvGrpSpPr>
        <p:grpSpPr bwMode="auto">
          <a:xfrm>
            <a:off x="304800" y="2063750"/>
            <a:ext cx="1584325" cy="3687763"/>
            <a:chOff x="192" y="1300"/>
            <a:chExt cx="998" cy="2323"/>
          </a:xfrm>
        </p:grpSpPr>
        <p:sp>
          <p:nvSpPr>
            <p:cNvPr id="42020" name="Oval 5"/>
            <p:cNvSpPr>
              <a:spLocks noChangeArrowheads="1"/>
            </p:cNvSpPr>
            <p:nvPr/>
          </p:nvSpPr>
          <p:spPr bwMode="auto">
            <a:xfrm>
              <a:off x="192" y="1300"/>
              <a:ext cx="998" cy="2323"/>
            </a:xfrm>
            <a:prstGeom prst="ellipse">
              <a:avLst/>
            </a:prstGeom>
            <a:solidFill>
              <a:schemeClr val="hlink"/>
            </a:solidFill>
            <a:ln w="9525">
              <a:solidFill>
                <a:schemeClr val="tx1"/>
              </a:solidFill>
              <a:round/>
              <a:headEnd/>
              <a:tailEnd/>
            </a:ln>
          </p:spPr>
          <p:txBody>
            <a:bodyPr wrap="none" anchor="ctr"/>
            <a:lstStyle/>
            <a:p>
              <a:endParaRPr lang="en-GB"/>
            </a:p>
          </p:txBody>
        </p:sp>
        <p:sp>
          <p:nvSpPr>
            <p:cNvPr id="42021" name="Oval 9"/>
            <p:cNvSpPr>
              <a:spLocks noChangeArrowheads="1"/>
            </p:cNvSpPr>
            <p:nvPr/>
          </p:nvSpPr>
          <p:spPr bwMode="auto">
            <a:xfrm>
              <a:off x="300" y="1838"/>
              <a:ext cx="771" cy="1171"/>
            </a:xfrm>
            <a:prstGeom prst="ellipse">
              <a:avLst/>
            </a:prstGeom>
            <a:solidFill>
              <a:schemeClr val="folHlink"/>
            </a:solidFill>
            <a:ln w="9525">
              <a:solidFill>
                <a:schemeClr val="bg2"/>
              </a:solidFill>
              <a:round/>
              <a:headEnd/>
              <a:tailEnd/>
            </a:ln>
          </p:spPr>
          <p:txBody>
            <a:bodyPr wrap="none" anchor="ctr"/>
            <a:lstStyle/>
            <a:p>
              <a:pPr algn="ctr" eaLnBrk="1" hangingPunct="1"/>
              <a:endParaRPr lang="en-GB">
                <a:latin typeface="Arial" pitchFamily="34" charset="0"/>
              </a:endParaRPr>
            </a:p>
          </p:txBody>
        </p:sp>
        <p:sp>
          <p:nvSpPr>
            <p:cNvPr id="42022" name="Rectangle 26"/>
            <p:cNvSpPr>
              <a:spLocks noChangeArrowheads="1"/>
            </p:cNvSpPr>
            <p:nvPr/>
          </p:nvSpPr>
          <p:spPr bwMode="auto">
            <a:xfrm>
              <a:off x="369" y="2124"/>
              <a:ext cx="651" cy="288"/>
            </a:xfrm>
            <a:prstGeom prst="rect">
              <a:avLst/>
            </a:prstGeom>
            <a:noFill/>
            <a:ln w="9525">
              <a:noFill/>
              <a:miter lim="800000"/>
              <a:headEnd/>
              <a:tailEnd/>
            </a:ln>
          </p:spPr>
          <p:txBody>
            <a:bodyPr wrap="none" lIns="0" tIns="0" rIns="0" bIns="0">
              <a:spAutoFit/>
            </a:bodyPr>
            <a:lstStyle/>
            <a:p>
              <a:pPr algn="ctr">
                <a:spcBef>
                  <a:spcPct val="50000"/>
                </a:spcBef>
              </a:pPr>
              <a:r>
                <a:rPr lang="en-US" sz="1000" b="1">
                  <a:solidFill>
                    <a:schemeClr val="bg2"/>
                  </a:solidFill>
                  <a:latin typeface="Arial" pitchFamily="34" charset="0"/>
                </a:rPr>
                <a:t>Rights,</a:t>
              </a:r>
              <a:br>
                <a:rPr lang="en-US" sz="1000" b="1">
                  <a:solidFill>
                    <a:schemeClr val="bg2"/>
                  </a:solidFill>
                  <a:latin typeface="Arial" pitchFamily="34" charset="0"/>
                </a:rPr>
              </a:br>
              <a:r>
                <a:rPr lang="en-US" sz="1000" b="1">
                  <a:solidFill>
                    <a:schemeClr val="bg2"/>
                  </a:solidFill>
                  <a:latin typeface="Arial" pitchFamily="34" charset="0"/>
                </a:rPr>
                <a:t>Access Controls,</a:t>
              </a:r>
              <a:br>
                <a:rPr lang="en-US" sz="1000" b="1">
                  <a:solidFill>
                    <a:schemeClr val="bg2"/>
                  </a:solidFill>
                  <a:latin typeface="Arial" pitchFamily="34" charset="0"/>
                </a:rPr>
              </a:br>
              <a:r>
                <a:rPr lang="en-US" sz="1000" b="1">
                  <a:solidFill>
                    <a:schemeClr val="bg2"/>
                  </a:solidFill>
                  <a:latin typeface="Arial" pitchFamily="34" charset="0"/>
                </a:rPr>
                <a:t>etc.</a:t>
              </a:r>
              <a:endParaRPr lang="en-US" sz="1000" b="1">
                <a:solidFill>
                  <a:schemeClr val="bg2"/>
                </a:solidFill>
                <a:latin typeface="Tahoma" pitchFamily="34" charset="0"/>
              </a:endParaRPr>
            </a:p>
          </p:txBody>
        </p:sp>
        <p:sp>
          <p:nvSpPr>
            <p:cNvPr id="42023" name="Rectangle 27"/>
            <p:cNvSpPr>
              <a:spLocks noChangeArrowheads="1"/>
            </p:cNvSpPr>
            <p:nvPr/>
          </p:nvSpPr>
          <p:spPr bwMode="auto">
            <a:xfrm>
              <a:off x="388" y="2588"/>
              <a:ext cx="620" cy="115"/>
            </a:xfrm>
            <a:prstGeom prst="rect">
              <a:avLst/>
            </a:prstGeom>
            <a:noFill/>
            <a:ln w="9525">
              <a:noFill/>
              <a:miter lim="800000"/>
              <a:headEnd/>
              <a:tailEnd/>
            </a:ln>
          </p:spPr>
          <p:txBody>
            <a:bodyPr wrap="none" lIns="0" tIns="0" rIns="0" bIns="0">
              <a:spAutoFit/>
            </a:bodyPr>
            <a:lstStyle/>
            <a:p>
              <a:pPr algn="ctr">
                <a:spcBef>
                  <a:spcPct val="50000"/>
                </a:spcBef>
              </a:pPr>
              <a:r>
                <a:rPr lang="en-US" sz="1200" b="1">
                  <a:solidFill>
                    <a:schemeClr val="bg2"/>
                  </a:solidFill>
                  <a:latin typeface="Arial" pitchFamily="34" charset="0"/>
                </a:rPr>
                <a:t>Authorization</a:t>
              </a:r>
              <a:endParaRPr lang="en-US" sz="1200">
                <a:solidFill>
                  <a:schemeClr val="bg2"/>
                </a:solidFill>
                <a:latin typeface="Tahoma" pitchFamily="34" charset="0"/>
              </a:endParaRPr>
            </a:p>
          </p:txBody>
        </p:sp>
        <p:sp>
          <p:nvSpPr>
            <p:cNvPr id="42024" name="Oval 75"/>
            <p:cNvSpPr>
              <a:spLocks noChangeArrowheads="1"/>
            </p:cNvSpPr>
            <p:nvPr/>
          </p:nvSpPr>
          <p:spPr bwMode="auto">
            <a:xfrm>
              <a:off x="310" y="1734"/>
              <a:ext cx="506" cy="330"/>
            </a:xfrm>
            <a:prstGeom prst="ellipse">
              <a:avLst/>
            </a:prstGeom>
            <a:solidFill>
              <a:srgbClr val="CCFFCC"/>
            </a:solidFill>
            <a:ln w="9525">
              <a:solidFill>
                <a:schemeClr val="bg2"/>
              </a:solidFill>
              <a:round/>
              <a:headEnd/>
              <a:tailEnd/>
            </a:ln>
          </p:spPr>
          <p:txBody>
            <a:bodyPr wrap="none" anchor="ctr"/>
            <a:lstStyle/>
            <a:p>
              <a:pPr algn="ctr" eaLnBrk="1" hangingPunct="1"/>
              <a:r>
                <a:rPr lang="en-US" sz="1000">
                  <a:solidFill>
                    <a:schemeClr val="bg2"/>
                  </a:solidFill>
                  <a:latin typeface="Arial" pitchFamily="34" charset="0"/>
                </a:rPr>
                <a:t>Risk</a:t>
              </a:r>
              <a:r>
                <a:rPr lang="en-US" sz="1000">
                  <a:latin typeface="Arial" pitchFamily="34" charset="0"/>
                </a:rPr>
                <a:t/>
              </a:r>
              <a:br>
                <a:rPr lang="en-US" sz="1000">
                  <a:latin typeface="Arial" pitchFamily="34" charset="0"/>
                </a:rPr>
              </a:br>
              <a:r>
                <a:rPr lang="en-US" sz="1000">
                  <a:solidFill>
                    <a:schemeClr val="bg2"/>
                  </a:solidFill>
                  <a:latin typeface="Arial" pitchFamily="34" charset="0"/>
                </a:rPr>
                <a:t>Assessment</a:t>
              </a:r>
            </a:p>
          </p:txBody>
        </p:sp>
        <p:sp>
          <p:nvSpPr>
            <p:cNvPr id="42025" name="Oval 76"/>
            <p:cNvSpPr>
              <a:spLocks noChangeArrowheads="1"/>
            </p:cNvSpPr>
            <p:nvPr/>
          </p:nvSpPr>
          <p:spPr bwMode="auto">
            <a:xfrm>
              <a:off x="505" y="1498"/>
              <a:ext cx="509" cy="292"/>
            </a:xfrm>
            <a:prstGeom prst="ellipse">
              <a:avLst/>
            </a:prstGeom>
            <a:solidFill>
              <a:srgbClr val="CCFFCC"/>
            </a:solidFill>
            <a:ln w="9525">
              <a:solidFill>
                <a:schemeClr val="bg2"/>
              </a:solidFill>
              <a:round/>
              <a:headEnd/>
              <a:tailEnd/>
            </a:ln>
          </p:spPr>
          <p:txBody>
            <a:bodyPr wrap="none" anchor="ctr"/>
            <a:lstStyle/>
            <a:p>
              <a:pPr algn="ctr" eaLnBrk="1" hangingPunct="1"/>
              <a:r>
                <a:rPr lang="en-US" sz="1000">
                  <a:solidFill>
                    <a:schemeClr val="bg2"/>
                  </a:solidFill>
                  <a:latin typeface="Arial" pitchFamily="34" charset="0"/>
                </a:rPr>
                <a:t>LoA</a:t>
              </a:r>
              <a:br>
                <a:rPr lang="en-US" sz="1000">
                  <a:solidFill>
                    <a:schemeClr val="bg2"/>
                  </a:solidFill>
                  <a:latin typeface="Arial" pitchFamily="34" charset="0"/>
                </a:rPr>
              </a:br>
              <a:r>
                <a:rPr lang="en-US" sz="1000">
                  <a:solidFill>
                    <a:schemeClr val="bg2"/>
                  </a:solidFill>
                  <a:latin typeface="Arial" pitchFamily="34" charset="0"/>
                </a:rPr>
                <a:t>Selection</a:t>
              </a:r>
            </a:p>
          </p:txBody>
        </p:sp>
      </p:grpSp>
      <p:sp>
        <p:nvSpPr>
          <p:cNvPr id="42019" name="Line 29"/>
          <p:cNvSpPr>
            <a:spLocks noChangeShapeType="1"/>
          </p:cNvSpPr>
          <p:nvPr/>
        </p:nvSpPr>
        <p:spPr bwMode="auto">
          <a:xfrm rot="-1708342" flipH="1" flipV="1">
            <a:off x="1466850" y="3668713"/>
            <a:ext cx="971550" cy="458787"/>
          </a:xfrm>
          <a:prstGeom prst="line">
            <a:avLst/>
          </a:prstGeom>
          <a:noFill/>
          <a:ln w="76200">
            <a:solidFill>
              <a:srgbClr val="B2B2B2"/>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1348333" y="196920"/>
            <a:ext cx="7147775" cy="656823"/>
          </a:xfrm>
        </p:spPr>
        <p:txBody>
          <a:bodyPr/>
          <a:lstStyle/>
          <a:p>
            <a:r>
              <a:rPr lang="en-GB" dirty="0" smtClean="0"/>
              <a:t>Authentication</a:t>
            </a:r>
            <a:endParaRPr lang="en-CA" dirty="0" smtClean="0"/>
          </a:p>
        </p:txBody>
      </p:sp>
      <p:sp>
        <p:nvSpPr>
          <p:cNvPr id="5" name="Content Placeholder 2"/>
          <p:cNvSpPr txBox="1">
            <a:spLocks/>
          </p:cNvSpPr>
          <p:nvPr/>
        </p:nvSpPr>
        <p:spPr bwMode="auto">
          <a:xfrm>
            <a:off x="351474" y="1129540"/>
            <a:ext cx="8386126" cy="54631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lgn="l" eaLnBrk="0" hangingPunct="0">
              <a:spcBef>
                <a:spcPct val="20000"/>
              </a:spcBef>
              <a:buClr>
                <a:srgbClr val="FF0000"/>
              </a:buClr>
              <a:buSzPct val="90000"/>
              <a:defRPr/>
            </a:pPr>
            <a:r>
              <a:rPr lang="en-US" sz="2400" b="1" kern="0" dirty="0" smtClean="0">
                <a:solidFill>
                  <a:schemeClr val="tx1"/>
                </a:solidFill>
                <a:latin typeface="Times New Roman" pitchFamily="18" charset="0"/>
              </a:rPr>
              <a:t>Towards Digital Trust</a:t>
            </a:r>
          </a:p>
          <a:p>
            <a:pPr marL="342900" marR="0" lvl="0" indent="-342900" algn="l" defTabSz="914400" rtl="0" eaLnBrk="0" fontAlgn="base" latinLnBrk="0" hangingPunct="0">
              <a:lnSpc>
                <a:spcPct val="100000"/>
              </a:lnSpc>
              <a:spcBef>
                <a:spcPct val="20000"/>
              </a:spcBef>
              <a:spcAft>
                <a:spcPct val="0"/>
              </a:spcAft>
              <a:buClr>
                <a:srgbClr val="FF0000"/>
              </a:buClr>
              <a:buSzPct val="90000"/>
              <a:buFontTx/>
              <a:buChar char="o"/>
              <a:tabLst/>
              <a:defRPr/>
            </a:pPr>
            <a:r>
              <a:rPr kumimoji="0" lang="en-US" sz="2400"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FFIEC </a:t>
            </a:r>
            <a:r>
              <a:rPr kumimoji="0" lang="en-US" sz="2400"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Supplement to Authentication in an Internet Banking Environment </a:t>
            </a:r>
          </a:p>
          <a:p>
            <a:pPr marL="971550" marR="0" lvl="1" indent="-514350" algn="l" defTabSz="914400" rtl="0" eaLnBrk="0" fontAlgn="base" latinLnBrk="0" hangingPunct="0">
              <a:lnSpc>
                <a:spcPct val="100000"/>
              </a:lnSpc>
              <a:spcBef>
                <a:spcPct val="20000"/>
              </a:spcBef>
              <a:spcAft>
                <a:spcPct val="0"/>
              </a:spcAft>
              <a:buClr>
                <a:srgbClr val="FF0000"/>
              </a:buClr>
              <a:buSzTx/>
              <a:buFontTx/>
              <a:buChar char="•"/>
              <a:tabLst/>
              <a:defRPr/>
            </a:pPr>
            <a:r>
              <a:rPr kumimoji="0" lang="en-US" sz="240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Layered Security to eliminate Customer Authentication for High-Risk Transactions </a:t>
            </a:r>
          </a:p>
          <a:p>
            <a:pPr marL="342900" marR="0" lvl="0" indent="-342900" algn="l" defTabSz="914400" rtl="0" eaLnBrk="0" fontAlgn="base" latinLnBrk="0" hangingPunct="0">
              <a:lnSpc>
                <a:spcPct val="100000"/>
              </a:lnSpc>
              <a:spcBef>
                <a:spcPct val="20000"/>
              </a:spcBef>
              <a:spcAft>
                <a:spcPct val="0"/>
              </a:spcAft>
              <a:buClr>
                <a:srgbClr val="FF0000"/>
              </a:buClr>
              <a:buSzPct val="90000"/>
              <a:buFontTx/>
              <a:buChar char="o"/>
              <a:tabLst/>
              <a:defRPr/>
            </a:pPr>
            <a:r>
              <a:rPr kumimoji="0" lang="en-US" sz="2400"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Retail/Consumer and  Business/Commercial Banking</a:t>
            </a:r>
          </a:p>
          <a:p>
            <a:pPr marL="342900" marR="0" lvl="0" indent="-342900" algn="l" defTabSz="914400" rtl="0" eaLnBrk="0" fontAlgn="base" latinLnBrk="0" hangingPunct="0">
              <a:lnSpc>
                <a:spcPct val="100000"/>
              </a:lnSpc>
              <a:spcBef>
                <a:spcPct val="20000"/>
              </a:spcBef>
              <a:spcAft>
                <a:spcPct val="0"/>
              </a:spcAft>
              <a:buClr>
                <a:srgbClr val="FF0000"/>
              </a:buClr>
              <a:buSzPct val="90000"/>
              <a:buFontTx/>
              <a:buChar char="o"/>
              <a:tabLst/>
              <a:defRPr/>
            </a:pPr>
            <a:r>
              <a:rPr kumimoji="0" lang="en-US" sz="2400"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Detect and Respond to Suspicious Activity </a:t>
            </a:r>
          </a:p>
          <a:p>
            <a:pPr marL="342900" marR="0" lvl="0" indent="-342900" algn="l" defTabSz="914400" rtl="0" eaLnBrk="0" fontAlgn="base" latinLnBrk="0" hangingPunct="0">
              <a:lnSpc>
                <a:spcPct val="100000"/>
              </a:lnSpc>
              <a:spcBef>
                <a:spcPct val="20000"/>
              </a:spcBef>
              <a:spcAft>
                <a:spcPct val="0"/>
              </a:spcAft>
              <a:buClr>
                <a:srgbClr val="FF0000"/>
              </a:buClr>
              <a:buSzPct val="90000"/>
              <a:buFontTx/>
              <a:buChar char="o"/>
              <a:tabLst/>
              <a:defRPr/>
            </a:pPr>
            <a:r>
              <a:rPr kumimoji="0" lang="en-US" sz="2400"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Device Identification </a:t>
            </a:r>
          </a:p>
          <a:p>
            <a:pPr marL="342900" marR="0" lvl="0" indent="-342900" algn="l" defTabSz="914400" rtl="0" eaLnBrk="0" fontAlgn="base" latinLnBrk="0" hangingPunct="0">
              <a:lnSpc>
                <a:spcPct val="100000"/>
              </a:lnSpc>
              <a:spcBef>
                <a:spcPct val="20000"/>
              </a:spcBef>
              <a:spcAft>
                <a:spcPct val="0"/>
              </a:spcAft>
              <a:buClr>
                <a:srgbClr val="FF0000"/>
              </a:buClr>
              <a:buSzPct val="90000"/>
              <a:buFontTx/>
              <a:buChar char="o"/>
              <a:tabLst/>
              <a:defRPr/>
            </a:pPr>
            <a:r>
              <a:rPr kumimoji="0" lang="en-US" sz="2400"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Challenge Questions  (KBA</a:t>
            </a:r>
            <a:r>
              <a:rPr kumimoji="0" lang="en-US" sz="2400"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800100" lvl="1" indent="-342900" algn="l" eaLnBrk="0" hangingPunct="0">
              <a:spcBef>
                <a:spcPct val="20000"/>
              </a:spcBef>
              <a:buClr>
                <a:srgbClr val="FF0000"/>
              </a:buClr>
              <a:buSzPct val="90000"/>
              <a:buFontTx/>
              <a:buChar char="o"/>
              <a:defRPr/>
            </a:pPr>
            <a:r>
              <a:rPr lang="en-US" sz="2400" kern="0" noProof="0" dirty="0" smtClean="0">
                <a:solidFill>
                  <a:schemeClr val="tx1"/>
                </a:solidFill>
                <a:latin typeface="Times New Roman" pitchFamily="18" charset="0"/>
              </a:rPr>
              <a:t>False Sense of Security</a:t>
            </a:r>
          </a:p>
          <a:p>
            <a:pPr marL="800100" lvl="1" indent="-342900" algn="l" eaLnBrk="0" hangingPunct="0">
              <a:spcBef>
                <a:spcPct val="20000"/>
              </a:spcBef>
              <a:buClr>
                <a:srgbClr val="FF0000"/>
              </a:buClr>
              <a:buSzPct val="90000"/>
              <a:buFontTx/>
              <a:buChar char="o"/>
              <a:defRPr/>
            </a:pPr>
            <a:r>
              <a:rPr lang="en-US" sz="2400" kern="0" noProof="0" dirty="0" smtClean="0">
                <a:solidFill>
                  <a:schemeClr val="tx1"/>
                </a:solidFill>
                <a:latin typeface="Times New Roman" pitchFamily="18" charset="0"/>
              </a:rPr>
              <a:t>Need to move away from it</a:t>
            </a:r>
            <a:endParaRPr kumimoji="0" lang="en-US" sz="2400" i="0" u="none" strike="noStrike" kern="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295400" y="152400"/>
            <a:ext cx="7158038" cy="736600"/>
          </a:xfrm>
        </p:spPr>
        <p:txBody>
          <a:bodyPr/>
          <a:lstStyle/>
          <a:p>
            <a:r>
              <a:rPr lang="en-CA" dirty="0" smtClean="0"/>
              <a:t>More on Authentication</a:t>
            </a:r>
          </a:p>
        </p:txBody>
      </p:sp>
      <p:sp>
        <p:nvSpPr>
          <p:cNvPr id="18435" name="Content Placeholder 2"/>
          <p:cNvSpPr>
            <a:spLocks noGrp="1"/>
          </p:cNvSpPr>
          <p:nvPr>
            <p:ph idx="1"/>
          </p:nvPr>
        </p:nvSpPr>
        <p:spPr>
          <a:xfrm>
            <a:off x="245805" y="1066801"/>
            <a:ext cx="8603228" cy="5304502"/>
          </a:xfrm>
        </p:spPr>
        <p:txBody>
          <a:bodyPr/>
          <a:lstStyle/>
          <a:p>
            <a:pPr>
              <a:buNone/>
            </a:pPr>
            <a:r>
              <a:rPr lang="en-US" sz="2000" b="1" dirty="0" smtClean="0"/>
              <a:t>How to define Authentication Strength ?</a:t>
            </a:r>
          </a:p>
          <a:p>
            <a:r>
              <a:rPr lang="en-US" sz="2000" dirty="0" smtClean="0"/>
              <a:t>Simply counting authentication factors  </a:t>
            </a:r>
          </a:p>
          <a:p>
            <a:pPr lvl="2"/>
            <a:r>
              <a:rPr lang="en-US" sz="2000" dirty="0" smtClean="0"/>
              <a:t>Something  </a:t>
            </a:r>
          </a:p>
          <a:p>
            <a:pPr lvl="2"/>
            <a:r>
              <a:rPr lang="en-US" sz="2000" dirty="0" smtClean="0"/>
              <a:t>you know</a:t>
            </a:r>
          </a:p>
          <a:p>
            <a:pPr lvl="2"/>
            <a:r>
              <a:rPr lang="en-US" sz="2000" dirty="0" smtClean="0"/>
              <a:t>you have</a:t>
            </a:r>
          </a:p>
          <a:p>
            <a:pPr lvl="2"/>
            <a:r>
              <a:rPr lang="en-US" sz="2000" dirty="0" smtClean="0"/>
              <a:t>you are (or inherit  )  </a:t>
            </a:r>
          </a:p>
          <a:p>
            <a:pPr lvl="1"/>
            <a:r>
              <a:rPr lang="en-US" sz="2000" dirty="0" smtClean="0"/>
              <a:t>does not inform us about the strength of a given authentication method </a:t>
            </a:r>
          </a:p>
          <a:p>
            <a:r>
              <a:rPr lang="en-US" sz="2000" dirty="0" smtClean="0"/>
              <a:t>Authentication methods can be based on a single authentication attribute or on any  two or more attributes of different kinds</a:t>
            </a:r>
          </a:p>
          <a:p>
            <a:r>
              <a:rPr lang="en-US" sz="2000" dirty="0" smtClean="0"/>
              <a:t>Many vendors and enterprises do not implement true two-factor authentication and do not have a consistent definition of the term. </a:t>
            </a:r>
          </a:p>
          <a:p>
            <a:r>
              <a:rPr lang="en-US" sz="2000" dirty="0" smtClean="0"/>
              <a:t>Consider measuring a method strength to attacks, for example:</a:t>
            </a:r>
          </a:p>
          <a:p>
            <a:pPr lvl="1"/>
            <a:r>
              <a:rPr lang="en-US" sz="2000" dirty="0" smtClean="0"/>
              <a:t>Masquerade attacks and  man-in-the browser attack</a:t>
            </a:r>
          </a:p>
          <a:p>
            <a:r>
              <a:rPr lang="en-US" sz="2000" dirty="0" smtClean="0"/>
              <a:t>Evaluate the strength of an authentication method to confirm that it meets the needs for assurance or authorizations request. </a:t>
            </a:r>
          </a:p>
          <a:p>
            <a:endParaRPr lang="en-US" sz="2000" dirty="0" smtClean="0"/>
          </a:p>
          <a:p>
            <a:endParaRPr lang="en-CA" sz="2000" b="1" dirty="0" smtClean="0">
              <a:latin typeface="Times New Roman" pitchFamily="18" charset="0"/>
              <a:cs typeface="Times New Roman" pitchFamily="18" charset="0"/>
            </a:endParaRPr>
          </a:p>
        </p:txBody>
      </p:sp>
      <p:sp>
        <p:nvSpPr>
          <p:cNvPr id="4" name="TextBox 3"/>
          <p:cNvSpPr txBox="1"/>
          <p:nvPr/>
        </p:nvSpPr>
        <p:spPr>
          <a:xfrm>
            <a:off x="6076335" y="6381587"/>
            <a:ext cx="2875935" cy="476413"/>
          </a:xfrm>
          <a:prstGeom prst="rect">
            <a:avLst/>
          </a:prstGeom>
          <a:noFill/>
        </p:spPr>
        <p:txBody>
          <a:bodyPr wrap="square" rtlCol="0">
            <a:spAutoFit/>
          </a:bodyPr>
          <a:lstStyle/>
          <a:p>
            <a:pPr algn="just"/>
            <a:r>
              <a:rPr lang="en-US" sz="1200" b="1" dirty="0" smtClean="0">
                <a:solidFill>
                  <a:srgbClr val="C00000"/>
                </a:solidFill>
              </a:rPr>
              <a:t>Based on Gardner paper G00219391 </a:t>
            </a:r>
          </a:p>
          <a:p>
            <a:pPr algn="just"/>
            <a:endParaRPr lang="en-US" sz="1200" b="1" dirty="0">
              <a:solidFill>
                <a:srgbClr val="C00000"/>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1864" y="265387"/>
            <a:ext cx="7010400" cy="554420"/>
          </a:xfrm>
        </p:spPr>
        <p:txBody>
          <a:bodyPr/>
          <a:lstStyle/>
          <a:p>
            <a:r>
              <a:rPr lang="en-US" dirty="0" smtClean="0"/>
              <a:t>Device Identifications</a:t>
            </a:r>
            <a:endParaRPr lang="en-US" dirty="0"/>
          </a:p>
        </p:txBody>
      </p:sp>
      <p:sp>
        <p:nvSpPr>
          <p:cNvPr id="3" name="Content Placeholder 2"/>
          <p:cNvSpPr>
            <a:spLocks noGrp="1"/>
          </p:cNvSpPr>
          <p:nvPr>
            <p:ph idx="1"/>
          </p:nvPr>
        </p:nvSpPr>
        <p:spPr>
          <a:xfrm>
            <a:off x="262589" y="1069513"/>
            <a:ext cx="8527450" cy="5434526"/>
          </a:xfrm>
        </p:spPr>
        <p:txBody>
          <a:bodyPr/>
          <a:lstStyle/>
          <a:p>
            <a:pPr>
              <a:buNone/>
            </a:pPr>
            <a:r>
              <a:rPr lang="en-US" sz="1800" b="1" dirty="0" smtClean="0"/>
              <a:t>From Smart Device perspectives</a:t>
            </a:r>
          </a:p>
          <a:p>
            <a:pPr lvl="1"/>
            <a:r>
              <a:rPr lang="en-US" sz="1800" dirty="0" smtClean="0"/>
              <a:t>Cookies are increasingly becoming obsolete for device and user identification </a:t>
            </a:r>
          </a:p>
          <a:p>
            <a:pPr lvl="1"/>
            <a:r>
              <a:rPr lang="en-US" sz="1800" dirty="0" smtClean="0"/>
              <a:t>IP address is not reliable</a:t>
            </a:r>
          </a:p>
          <a:p>
            <a:pPr>
              <a:buNone/>
            </a:pPr>
            <a:r>
              <a:rPr lang="en-US" sz="1800" b="1" dirty="0" smtClean="0"/>
              <a:t>Different Approaches are used</a:t>
            </a:r>
          </a:p>
          <a:p>
            <a:pPr lvl="1"/>
            <a:r>
              <a:rPr lang="en-US" sz="1800" dirty="0" smtClean="0"/>
              <a:t>Identification in Browser based technologies (SAML, </a:t>
            </a:r>
            <a:r>
              <a:rPr lang="en-US" sz="1800" dirty="0" err="1" smtClean="0"/>
              <a:t>OpenID</a:t>
            </a:r>
            <a:r>
              <a:rPr lang="en-US" sz="1800" dirty="0" smtClean="0"/>
              <a:t>) is different from Native Application (Aouth2.0 and </a:t>
            </a:r>
            <a:r>
              <a:rPr lang="en-US" sz="1800" dirty="0" err="1" smtClean="0"/>
              <a:t>OpenID</a:t>
            </a:r>
            <a:r>
              <a:rPr lang="en-US" sz="1800" dirty="0" smtClean="0"/>
              <a:t> connect)</a:t>
            </a:r>
          </a:p>
          <a:p>
            <a:pPr>
              <a:buNone/>
            </a:pPr>
            <a:r>
              <a:rPr lang="en-US" sz="1800" b="1" dirty="0" smtClean="0"/>
              <a:t>Standards are needed</a:t>
            </a:r>
          </a:p>
          <a:p>
            <a:pPr lvl="1"/>
            <a:r>
              <a:rPr lang="en-US" sz="1800" dirty="0" smtClean="0"/>
              <a:t>Need to move towards interoperable cookie-less device independent  identification methods in order to prevent fraud in financial transactions</a:t>
            </a:r>
          </a:p>
          <a:p>
            <a:pPr lvl="1"/>
            <a:r>
              <a:rPr lang="en-US" sz="1800" dirty="0" smtClean="0"/>
              <a:t>Support for cloud based interactions</a:t>
            </a:r>
          </a:p>
          <a:p>
            <a:pPr lvl="1"/>
            <a:r>
              <a:rPr lang="en-US" sz="1800" dirty="0" smtClean="0"/>
              <a:t>Support for interoperable token based services</a:t>
            </a:r>
          </a:p>
          <a:p>
            <a:pPr lvl="1"/>
            <a:r>
              <a:rPr lang="en-US" sz="1800" dirty="0" smtClean="0"/>
              <a:t>“one-time” cookies</a:t>
            </a:r>
          </a:p>
          <a:p>
            <a:r>
              <a:rPr lang="en-US" sz="1800" b="1" dirty="0" smtClean="0"/>
              <a:t>Eventually  every device needs an immutable, provision-able, isolated  NVM to store its identity </a:t>
            </a:r>
            <a:endParaRPr lang="en-US" sz="1800" dirty="0" smtClean="0"/>
          </a:p>
          <a:p>
            <a:pPr lvl="1"/>
            <a:r>
              <a:rPr lang="en-US" sz="1800" dirty="0" smtClean="0"/>
              <a:t>Programmable RD/WR/OTP/ERASE capable</a:t>
            </a:r>
          </a:p>
          <a:p>
            <a:pPr lvl="1"/>
            <a:r>
              <a:rPr lang="en-US" sz="1800" dirty="0" smtClean="0"/>
              <a:t>Scalable cross devices (power, form factor, standard) </a:t>
            </a:r>
          </a:p>
          <a:p>
            <a:pPr lvl="1"/>
            <a:r>
              <a:rPr lang="en-US" sz="1800" dirty="0" smtClean="0"/>
              <a:t>Ultimately needs to have appropriate crypto support </a:t>
            </a:r>
          </a:p>
          <a:p>
            <a:pPr lvl="1"/>
            <a:endParaRPr lang="en-US" sz="1800" dirty="0" smtClean="0"/>
          </a:p>
        </p:txBody>
      </p:sp>
      <p:sp>
        <p:nvSpPr>
          <p:cNvPr id="4" name="Slide Number Placeholder 3"/>
          <p:cNvSpPr>
            <a:spLocks noGrp="1"/>
          </p:cNvSpPr>
          <p:nvPr>
            <p:ph type="sldNum" sz="quarter" idx="10"/>
          </p:nvPr>
        </p:nvSpPr>
        <p:spPr/>
        <p:txBody>
          <a:bodyPr/>
          <a:lstStyle/>
          <a:p>
            <a:pPr>
              <a:defRPr/>
            </a:pPr>
            <a:fld id="{943859E3-3307-4F31-AC94-76A55C518DD6}" type="slidenum">
              <a:rPr lang="en-US" smtClean="0"/>
              <a:pPr>
                <a:defRPr/>
              </a:pPr>
              <a:t>13</a:t>
            </a:fld>
            <a:endParaRPr lang="en-US" b="1"/>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1447800" y="228600"/>
            <a:ext cx="6896100" cy="906463"/>
          </a:xfrm>
        </p:spPr>
        <p:txBody>
          <a:bodyPr/>
          <a:lstStyle/>
          <a:p>
            <a:pPr>
              <a:defRPr/>
            </a:pPr>
            <a:r>
              <a:rPr lang="en-US" dirty="0" smtClean="0">
                <a:effectLst>
                  <a:outerShdw blurRad="38100" dist="38100" dir="2700000" algn="tl">
                    <a:srgbClr val="FFFFFF"/>
                  </a:outerShdw>
                </a:effectLst>
              </a:rPr>
              <a:t>Current Basic “Trust Triangle”</a:t>
            </a:r>
          </a:p>
        </p:txBody>
      </p:sp>
      <p:sp>
        <p:nvSpPr>
          <p:cNvPr id="19459" name="Rectangle 3"/>
          <p:cNvSpPr>
            <a:spLocks noGrp="1" noChangeArrowheads="1"/>
          </p:cNvSpPr>
          <p:nvPr>
            <p:ph type="body" idx="1"/>
          </p:nvPr>
        </p:nvSpPr>
        <p:spPr>
          <a:xfrm>
            <a:off x="304800" y="5413375"/>
            <a:ext cx="8650288" cy="944563"/>
          </a:xfrm>
        </p:spPr>
        <p:txBody>
          <a:bodyPr/>
          <a:lstStyle/>
          <a:p>
            <a:pPr>
              <a:lnSpc>
                <a:spcPct val="90000"/>
              </a:lnSpc>
            </a:pPr>
            <a:r>
              <a:rPr lang="en-US" sz="1800" b="1" smtClean="0"/>
              <a:t>User has direct trust relationship with IDSP and RP</a:t>
            </a:r>
          </a:p>
          <a:p>
            <a:pPr>
              <a:lnSpc>
                <a:spcPct val="90000"/>
              </a:lnSpc>
            </a:pPr>
            <a:r>
              <a:rPr lang="en-US" sz="1800" b="1" smtClean="0"/>
              <a:t>How can the IDSP and RP trust each other?</a:t>
            </a:r>
          </a:p>
        </p:txBody>
      </p:sp>
      <p:pic>
        <p:nvPicPr>
          <p:cNvPr id="19460" name="Picture 3" descr="trustFrameWrk1.jpg"/>
          <p:cNvPicPr>
            <a:picLocks noChangeAspect="1"/>
          </p:cNvPicPr>
          <p:nvPr/>
        </p:nvPicPr>
        <p:blipFill>
          <a:blip r:embed="rId3" cstate="print"/>
          <a:srcRect/>
          <a:stretch>
            <a:fillRect/>
          </a:stretch>
        </p:blipFill>
        <p:spPr bwMode="auto">
          <a:xfrm>
            <a:off x="1292225" y="1711325"/>
            <a:ext cx="6110288" cy="3340100"/>
          </a:xfrm>
          <a:prstGeom prst="rect">
            <a:avLst/>
          </a:prstGeom>
          <a:noFill/>
          <a:ln w="9525">
            <a:noFill/>
            <a:miter lim="800000"/>
            <a:headEnd/>
            <a:tailEnd/>
          </a:ln>
        </p:spPr>
      </p:pic>
      <p:sp>
        <p:nvSpPr>
          <p:cNvPr id="19461" name="TextBox 35"/>
          <p:cNvSpPr txBox="1">
            <a:spLocks noChangeArrowheads="1"/>
          </p:cNvSpPr>
          <p:nvPr/>
        </p:nvSpPr>
        <p:spPr bwMode="auto">
          <a:xfrm>
            <a:off x="7197725" y="6264275"/>
            <a:ext cx="1527175" cy="276225"/>
          </a:xfrm>
          <a:prstGeom prst="rect">
            <a:avLst/>
          </a:prstGeom>
          <a:noFill/>
          <a:ln w="9525">
            <a:noFill/>
            <a:miter lim="800000"/>
            <a:headEnd/>
            <a:tailEnd/>
          </a:ln>
        </p:spPr>
        <p:txBody>
          <a:bodyPr wrap="none">
            <a:spAutoFit/>
          </a:bodyPr>
          <a:lstStyle/>
          <a:p>
            <a:r>
              <a:rPr lang="en-CA" sz="1200" b="1"/>
              <a:t>* Source OIX</a:t>
            </a:r>
          </a:p>
        </p:txBody>
      </p:sp>
    </p:spTree>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236371" y="193182"/>
            <a:ext cx="7907629" cy="927279"/>
          </a:xfrm>
        </p:spPr>
        <p:txBody>
          <a:bodyPr/>
          <a:lstStyle/>
          <a:p>
            <a:r>
              <a:rPr lang="en-US" dirty="0" smtClean="0"/>
              <a:t>Should we have Trust in Trust Frameworks </a:t>
            </a:r>
          </a:p>
        </p:txBody>
      </p:sp>
      <p:sp>
        <p:nvSpPr>
          <p:cNvPr id="3" name="Content Placeholder 2"/>
          <p:cNvSpPr txBox="1">
            <a:spLocks/>
          </p:cNvSpPr>
          <p:nvPr/>
        </p:nvSpPr>
        <p:spPr>
          <a:xfrm>
            <a:off x="228599" y="1295399"/>
            <a:ext cx="8561440" cy="5105401"/>
          </a:xfrm>
          <a:prstGeom prst="rect">
            <a:avLst/>
          </a:prstGeom>
        </p:spPr>
        <p:txBody>
          <a:bodyPr/>
          <a:lstStyle/>
          <a:p>
            <a:pPr marL="342900" indent="-342900" algn="just" eaLnBrk="0" hangingPunct="0">
              <a:spcBef>
                <a:spcPct val="20000"/>
              </a:spcBef>
              <a:buClr>
                <a:schemeClr val="accent2"/>
              </a:buClr>
              <a:buFont typeface="Arial" pitchFamily="34" charset="0"/>
              <a:buChar char="•"/>
              <a:defRPr/>
            </a:pPr>
            <a:r>
              <a:rPr kumimoji="1" lang="en-CA" sz="1800" i="0" kern="0" dirty="0">
                <a:solidFill>
                  <a:schemeClr val="tx1"/>
                </a:solidFill>
                <a:latin typeface="+mn-lt"/>
                <a:cs typeface="Times New Roman" pitchFamily="18" charset="0"/>
              </a:rPr>
              <a:t>Key question how much do we trust the identity enrolment stage</a:t>
            </a:r>
          </a:p>
          <a:p>
            <a:pPr marL="800100" lvl="1" indent="-342900" algn="just" eaLnBrk="0" hangingPunct="0">
              <a:spcBef>
                <a:spcPct val="20000"/>
              </a:spcBef>
              <a:buClr>
                <a:schemeClr val="accent2"/>
              </a:buClr>
              <a:buFont typeface="Arial" pitchFamily="34" charset="0"/>
              <a:buChar char="•"/>
              <a:defRPr/>
            </a:pPr>
            <a:r>
              <a:rPr kumimoji="1" lang="en-CA" sz="1800" i="0" kern="0" dirty="0">
                <a:solidFill>
                  <a:schemeClr val="tx1"/>
                </a:solidFill>
                <a:latin typeface="+mn-lt"/>
                <a:cs typeface="Times New Roman" pitchFamily="18" charset="0"/>
              </a:rPr>
              <a:t>Do we Trust Breeder Documents and verification process?</a:t>
            </a:r>
          </a:p>
          <a:p>
            <a:pPr marL="342900" indent="-342900" algn="just" eaLnBrk="0" hangingPunct="0">
              <a:spcBef>
                <a:spcPct val="20000"/>
              </a:spcBef>
              <a:buClr>
                <a:schemeClr val="accent2"/>
              </a:buClr>
              <a:buFont typeface="Arial" pitchFamily="34" charset="0"/>
              <a:buChar char="•"/>
              <a:defRPr/>
            </a:pPr>
            <a:r>
              <a:rPr kumimoji="1" lang="en-CA" sz="1800" b="1" i="0" kern="0" dirty="0">
                <a:solidFill>
                  <a:schemeClr val="tx1"/>
                </a:solidFill>
                <a:latin typeface="+mn-lt"/>
                <a:cs typeface="Times New Roman" pitchFamily="18" charset="0"/>
              </a:rPr>
              <a:t>The Elephant in the room; The rise of Synthetic ID</a:t>
            </a:r>
          </a:p>
          <a:p>
            <a:pPr marL="342900" indent="-342900" algn="just" eaLnBrk="0" hangingPunct="0">
              <a:spcBef>
                <a:spcPct val="20000"/>
              </a:spcBef>
              <a:buClr>
                <a:schemeClr val="accent2"/>
              </a:buClr>
              <a:buFont typeface="Arial" pitchFamily="34" charset="0"/>
              <a:buChar char="•"/>
              <a:defRPr/>
            </a:pPr>
            <a:r>
              <a:rPr kumimoji="1" lang="en-CA" sz="1800" b="1" i="0" kern="0" dirty="0">
                <a:solidFill>
                  <a:schemeClr val="tx1"/>
                </a:solidFill>
                <a:latin typeface="+mn-lt"/>
                <a:cs typeface="Times New Roman" pitchFamily="18" charset="0"/>
              </a:rPr>
              <a:t>So what are Synthetic ID?</a:t>
            </a:r>
          </a:p>
          <a:p>
            <a:pPr marL="800100" lvl="1" indent="-342900" algn="just" eaLnBrk="0" hangingPunct="0">
              <a:spcBef>
                <a:spcPct val="20000"/>
              </a:spcBef>
              <a:buClr>
                <a:schemeClr val="accent2"/>
              </a:buClr>
              <a:buFont typeface="Arial" pitchFamily="34" charset="0"/>
              <a:buChar char="•"/>
              <a:defRPr/>
            </a:pPr>
            <a:r>
              <a:rPr lang="en-US" sz="1800" i="0" dirty="0">
                <a:solidFill>
                  <a:schemeClr val="tx1"/>
                </a:solidFill>
                <a:latin typeface="+mn-lt"/>
                <a:cs typeface="Times New Roman" pitchFamily="18" charset="0"/>
              </a:rPr>
              <a:t>Synthetic identity happens when a criminal steals bits and pieces of info from different people and creates a new identity with </a:t>
            </a:r>
            <a:r>
              <a:rPr lang="en-US" sz="1800" b="1" i="0" u="sng" dirty="0">
                <a:solidFill>
                  <a:schemeClr val="tx1"/>
                </a:solidFill>
                <a:latin typeface="+mn-lt"/>
                <a:cs typeface="Times New Roman" pitchFamily="18" charset="0"/>
              </a:rPr>
              <a:t>No Carbon Copy</a:t>
            </a:r>
            <a:r>
              <a:rPr lang="en-US" sz="1800" i="0" dirty="0">
                <a:solidFill>
                  <a:schemeClr val="tx1"/>
                </a:solidFill>
                <a:latin typeface="+mn-lt"/>
                <a:cs typeface="Times New Roman" pitchFamily="18" charset="0"/>
              </a:rPr>
              <a:t>. </a:t>
            </a:r>
          </a:p>
          <a:p>
            <a:pPr marL="800100" lvl="1" indent="-342900" algn="just" eaLnBrk="0" hangingPunct="0">
              <a:spcBef>
                <a:spcPct val="20000"/>
              </a:spcBef>
              <a:buClr>
                <a:schemeClr val="accent2"/>
              </a:buClr>
              <a:buFont typeface="Arial" pitchFamily="34" charset="0"/>
              <a:buChar char="•"/>
              <a:defRPr/>
            </a:pPr>
            <a:r>
              <a:rPr lang="en-US" sz="1800" i="0" dirty="0">
                <a:solidFill>
                  <a:schemeClr val="tx1"/>
                </a:solidFill>
                <a:latin typeface="+mn-lt"/>
                <a:cs typeface="Times New Roman" pitchFamily="18" charset="0"/>
              </a:rPr>
              <a:t>A social security number is used with a different name and date of birth. </a:t>
            </a:r>
          </a:p>
          <a:p>
            <a:pPr marL="800100" lvl="1" indent="-342900" algn="just" eaLnBrk="0" hangingPunct="0">
              <a:spcBef>
                <a:spcPct val="20000"/>
              </a:spcBef>
              <a:buClr>
                <a:schemeClr val="accent2"/>
              </a:buClr>
              <a:buFont typeface="Arial" pitchFamily="34" charset="0"/>
              <a:buChar char="•"/>
              <a:defRPr/>
            </a:pPr>
            <a:r>
              <a:rPr lang="en-US" sz="1800" i="0" dirty="0">
                <a:solidFill>
                  <a:schemeClr val="tx1"/>
                </a:solidFill>
                <a:latin typeface="+mn-lt"/>
                <a:cs typeface="Times New Roman" pitchFamily="18" charset="0"/>
              </a:rPr>
              <a:t>Difficult to detect because of all the mismatched pieces of information. </a:t>
            </a:r>
          </a:p>
          <a:p>
            <a:pPr marL="800100" lvl="1" indent="-342900" algn="just" eaLnBrk="0" hangingPunct="0">
              <a:spcBef>
                <a:spcPct val="20000"/>
              </a:spcBef>
              <a:buClr>
                <a:schemeClr val="accent2"/>
              </a:buClr>
              <a:buFont typeface="Arial" pitchFamily="34" charset="0"/>
              <a:buChar char="•"/>
              <a:defRPr/>
            </a:pPr>
            <a:r>
              <a:rPr lang="en-US" sz="1800" i="0" dirty="0">
                <a:solidFill>
                  <a:schemeClr val="tx1"/>
                </a:solidFill>
                <a:latin typeface="+mn-lt"/>
                <a:cs typeface="Times New Roman" pitchFamily="18" charset="0"/>
              </a:rPr>
              <a:t>Criminals are getting bold</a:t>
            </a:r>
          </a:p>
          <a:p>
            <a:pPr marL="800100" lvl="1" indent="-342900" algn="just" eaLnBrk="0" hangingPunct="0">
              <a:spcBef>
                <a:spcPct val="20000"/>
              </a:spcBef>
              <a:buClr>
                <a:schemeClr val="accent2"/>
              </a:buClr>
              <a:buFont typeface="Arial" pitchFamily="34" charset="0"/>
              <a:buChar char="•"/>
              <a:defRPr/>
            </a:pPr>
            <a:r>
              <a:rPr lang="en-US" sz="1800" i="0" dirty="0">
                <a:solidFill>
                  <a:schemeClr val="tx1"/>
                </a:solidFill>
                <a:latin typeface="+mn-lt"/>
                <a:cs typeface="Times New Roman" pitchFamily="18" charset="0"/>
              </a:rPr>
              <a:t>Trend to claim ID Theft as opposed to account busting</a:t>
            </a:r>
          </a:p>
          <a:p>
            <a:pPr marL="800100" lvl="1" indent="-342900" algn="just" eaLnBrk="0" hangingPunct="0">
              <a:spcBef>
                <a:spcPct val="20000"/>
              </a:spcBef>
              <a:buClr>
                <a:schemeClr val="accent2"/>
              </a:buClr>
              <a:buFont typeface="Arial" pitchFamily="34" charset="0"/>
              <a:buChar char="•"/>
              <a:defRPr/>
            </a:pPr>
            <a:r>
              <a:rPr lang="en-US" sz="1800" i="0" dirty="0">
                <a:solidFill>
                  <a:schemeClr val="tx1"/>
                </a:solidFill>
                <a:latin typeface="+mn-lt"/>
                <a:cs typeface="Times New Roman" pitchFamily="18" charset="0"/>
              </a:rPr>
              <a:t>Need better means of validating breeder documents</a:t>
            </a:r>
          </a:p>
          <a:p>
            <a:pPr marL="342900" indent="-342900" algn="just" eaLnBrk="0" hangingPunct="0">
              <a:spcBef>
                <a:spcPct val="20000"/>
              </a:spcBef>
              <a:buClr>
                <a:schemeClr val="accent2"/>
              </a:buClr>
              <a:buFont typeface="Arial" pitchFamily="34" charset="0"/>
              <a:buChar char="•"/>
              <a:defRPr/>
            </a:pPr>
            <a:r>
              <a:rPr lang="en-US" sz="1800" i="0" dirty="0">
                <a:solidFill>
                  <a:schemeClr val="tx1"/>
                </a:solidFill>
                <a:latin typeface="+mn-lt"/>
                <a:cs typeface="Times New Roman" pitchFamily="18" charset="0"/>
              </a:rPr>
              <a:t>Not all breeder documents are Trustable</a:t>
            </a:r>
            <a:endParaRPr lang="en-US" sz="1800" dirty="0">
              <a:solidFill>
                <a:schemeClr val="tx1"/>
              </a:solidFill>
              <a:latin typeface="+mn-lt"/>
              <a:cs typeface="Times New Roman" pitchFamily="18"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295400" y="152400"/>
            <a:ext cx="7158038" cy="736600"/>
          </a:xfrm>
        </p:spPr>
        <p:txBody>
          <a:bodyPr/>
          <a:lstStyle/>
          <a:p>
            <a:r>
              <a:rPr lang="en-CA" dirty="0" smtClean="0"/>
              <a:t>Directions</a:t>
            </a:r>
          </a:p>
        </p:txBody>
      </p:sp>
      <p:sp>
        <p:nvSpPr>
          <p:cNvPr id="18435" name="Content Placeholder 2"/>
          <p:cNvSpPr>
            <a:spLocks noGrp="1"/>
          </p:cNvSpPr>
          <p:nvPr>
            <p:ph idx="1"/>
          </p:nvPr>
        </p:nvSpPr>
        <p:spPr>
          <a:xfrm>
            <a:off x="216309" y="1039544"/>
            <a:ext cx="8529484" cy="5525729"/>
          </a:xfrm>
        </p:spPr>
        <p:txBody>
          <a:bodyPr/>
          <a:lstStyle/>
          <a:p>
            <a:pPr>
              <a:buFont typeface="Wingdings" pitchFamily="2" charset="2"/>
              <a:buNone/>
            </a:pPr>
            <a:r>
              <a:rPr lang="en-CA" sz="2000" dirty="0" smtClean="0">
                <a:solidFill>
                  <a:srgbClr val="FF0000"/>
                </a:solidFill>
                <a:latin typeface="Times New Roman" pitchFamily="18" charset="0"/>
                <a:cs typeface="Times New Roman" pitchFamily="18" charset="0"/>
              </a:rPr>
              <a:t>Some Pain Points </a:t>
            </a:r>
          </a:p>
          <a:p>
            <a:r>
              <a:rPr lang="en-CA" sz="2000" dirty="0" smtClean="0">
                <a:latin typeface="Times New Roman" pitchFamily="18" charset="0"/>
                <a:cs typeface="Times New Roman" pitchFamily="18" charset="0"/>
              </a:rPr>
              <a:t>Internet transactions are anonymous (low trust)</a:t>
            </a:r>
          </a:p>
          <a:p>
            <a:r>
              <a:rPr lang="en-CA" sz="2000" dirty="0" smtClean="0">
                <a:latin typeface="Times New Roman" pitchFamily="18" charset="0"/>
                <a:cs typeface="Times New Roman" pitchFamily="18" charset="0"/>
              </a:rPr>
              <a:t>Value transactions are identity based</a:t>
            </a:r>
          </a:p>
          <a:p>
            <a:pPr marL="742950" lvl="2" indent="-342900">
              <a:buSzPct val="90000"/>
              <a:buFontTx/>
              <a:buChar char="o"/>
            </a:pPr>
            <a:r>
              <a:rPr lang="en-CA" sz="2000" dirty="0" smtClean="0">
                <a:latin typeface="Times New Roman" pitchFamily="18" charset="0"/>
                <a:cs typeface="Times New Roman" pitchFamily="18" charset="0"/>
              </a:rPr>
              <a:t>Anonymous</a:t>
            </a:r>
            <a:r>
              <a:rPr lang="en-CA" sz="2000" dirty="0" smtClean="0">
                <a:latin typeface="Times New Roman" pitchFamily="18" charset="0"/>
                <a:cs typeface="Times New Roman" pitchFamily="18" charset="0"/>
                <a:sym typeface="Wingdings" pitchFamily="2" charset="2"/>
              </a:rPr>
              <a:t></a:t>
            </a:r>
            <a:r>
              <a:rPr lang="en-CA" sz="2000" dirty="0" smtClean="0">
                <a:latin typeface="Times New Roman" pitchFamily="18" charset="0"/>
                <a:cs typeface="Times New Roman" pitchFamily="18" charset="0"/>
              </a:rPr>
              <a:t> to identity enabled</a:t>
            </a:r>
          </a:p>
          <a:p>
            <a:pPr marL="742950" lvl="2" indent="-342900">
              <a:buSzPct val="90000"/>
              <a:buFontTx/>
              <a:buChar char="o"/>
            </a:pPr>
            <a:r>
              <a:rPr lang="en-CA" sz="2000" dirty="0" smtClean="0"/>
              <a:t>Need strong </a:t>
            </a:r>
            <a:r>
              <a:rPr lang="en-CA" sz="2000" dirty="0" smtClean="0">
                <a:latin typeface="Times New Roman" pitchFamily="18" charset="0"/>
                <a:cs typeface="Times New Roman" pitchFamily="18" charset="0"/>
              </a:rPr>
              <a:t>authentication and contextual identification of identities</a:t>
            </a:r>
          </a:p>
          <a:p>
            <a:r>
              <a:rPr lang="en-CA" sz="2000" dirty="0" smtClean="0">
                <a:latin typeface="Times New Roman" pitchFamily="18" charset="0"/>
                <a:cs typeface="Times New Roman" pitchFamily="18" charset="0"/>
              </a:rPr>
              <a:t>Enable Identity based systems </a:t>
            </a:r>
          </a:p>
          <a:p>
            <a:pPr lvl="1"/>
            <a:r>
              <a:rPr lang="en-CA" sz="2000" dirty="0" smtClean="0">
                <a:latin typeface="Times New Roman" pitchFamily="18" charset="0"/>
                <a:cs typeface="Times New Roman" pitchFamily="18" charset="0"/>
              </a:rPr>
              <a:t>while protecting privacy (PII)</a:t>
            </a:r>
          </a:p>
          <a:p>
            <a:pPr lvl="1"/>
            <a:r>
              <a:rPr lang="en-CA" sz="2000" dirty="0" smtClean="0">
                <a:latin typeface="Times New Roman" pitchFamily="18" charset="0"/>
                <a:cs typeface="Times New Roman" pitchFamily="18" charset="0"/>
              </a:rPr>
              <a:t>Isolation of  Issuer and target Identity</a:t>
            </a:r>
          </a:p>
          <a:p>
            <a:pPr lvl="1"/>
            <a:r>
              <a:rPr lang="en-CA" sz="2000" dirty="0" smtClean="0">
                <a:latin typeface="Times New Roman" pitchFamily="18" charset="0"/>
                <a:cs typeface="Times New Roman" pitchFamily="18" charset="0"/>
              </a:rPr>
              <a:t>Enable the right to forget</a:t>
            </a:r>
          </a:p>
          <a:p>
            <a:pPr lvl="1"/>
            <a:r>
              <a:rPr lang="en-CA" sz="2000" dirty="0" smtClean="0">
                <a:latin typeface="Times New Roman" pitchFamily="18" charset="0"/>
                <a:cs typeface="Times New Roman" pitchFamily="18" charset="0"/>
              </a:rPr>
              <a:t>Identity dashboard for user to keep control identity and related data (Data Ownership)</a:t>
            </a:r>
          </a:p>
          <a:p>
            <a:pPr lvl="1"/>
            <a:r>
              <a:rPr lang="en-CA" sz="2000" dirty="0" smtClean="0">
                <a:latin typeface="Times New Roman" pitchFamily="18" charset="0"/>
                <a:cs typeface="Times New Roman" pitchFamily="18" charset="0"/>
              </a:rPr>
              <a:t>Consumer Protection and Identity Service Provider Liabilities</a:t>
            </a:r>
          </a:p>
          <a:p>
            <a:r>
              <a:rPr lang="en-CA" sz="2000" dirty="0" smtClean="0">
                <a:latin typeface="Times New Roman" pitchFamily="18" charset="0"/>
                <a:cs typeface="Times New Roman" pitchFamily="18" charset="0"/>
              </a:rPr>
              <a:t>Audit, compliance and policy enforcement</a:t>
            </a:r>
          </a:p>
          <a:p>
            <a:r>
              <a:rPr lang="en-CA" sz="2000" dirty="0" smtClean="0">
                <a:latin typeface="Times New Roman" pitchFamily="18" charset="0"/>
                <a:cs typeface="Times New Roman" pitchFamily="18" charset="0"/>
              </a:rPr>
              <a:t>And yes…..Simple to use system</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2951" y="172656"/>
            <a:ext cx="7010400" cy="672297"/>
          </a:xfrm>
        </p:spPr>
        <p:txBody>
          <a:bodyPr/>
          <a:lstStyle/>
          <a:p>
            <a:r>
              <a:rPr lang="en-US" dirty="0" smtClean="0"/>
              <a:t>Current Trends</a:t>
            </a:r>
            <a:endParaRPr lang="en-US" dirty="0"/>
          </a:p>
        </p:txBody>
      </p:sp>
      <p:sp>
        <p:nvSpPr>
          <p:cNvPr id="3" name="Content Placeholder 2"/>
          <p:cNvSpPr>
            <a:spLocks noGrp="1"/>
          </p:cNvSpPr>
          <p:nvPr>
            <p:ph idx="1"/>
          </p:nvPr>
        </p:nvSpPr>
        <p:spPr>
          <a:xfrm>
            <a:off x="278780" y="1237784"/>
            <a:ext cx="8413807" cy="5301911"/>
          </a:xfrm>
        </p:spPr>
        <p:txBody>
          <a:bodyPr/>
          <a:lstStyle/>
          <a:p>
            <a:r>
              <a:rPr lang="en-US" sz="2000" dirty="0" smtClean="0"/>
              <a:t>OIDF WG on Street Identity (see </a:t>
            </a:r>
            <a:r>
              <a:rPr lang="en-US" sz="2000" dirty="0" smtClean="0">
                <a:hlinkClick r:id="rId2"/>
              </a:rPr>
              <a:t>www.streetidentity.com</a:t>
            </a:r>
            <a:r>
              <a:rPr lang="en-US" sz="2000" dirty="0" smtClean="0"/>
              <a:t> )</a:t>
            </a:r>
          </a:p>
          <a:p>
            <a:pPr marL="514350" indent="-514350">
              <a:buFont typeface="+mj-lt"/>
              <a:buAutoNum type="arabicPeriod"/>
            </a:pPr>
            <a:r>
              <a:rPr lang="en-US" sz="2000" dirty="0" smtClean="0"/>
              <a:t>OAuth2 and </a:t>
            </a:r>
            <a:r>
              <a:rPr lang="en-US" sz="2000" dirty="0" err="1" smtClean="0"/>
              <a:t>OpenID</a:t>
            </a:r>
            <a:r>
              <a:rPr lang="en-US" sz="2000" dirty="0" smtClean="0"/>
              <a:t> Connect</a:t>
            </a:r>
            <a:endParaRPr lang="en-US" sz="2000" dirty="0" smtClean="0"/>
          </a:p>
          <a:p>
            <a:pPr marL="914400" lvl="1" indent="-514350"/>
            <a:r>
              <a:rPr lang="en-US" sz="2000" dirty="0" smtClean="0"/>
              <a:t>Focus on Eliminating password reuse (one password)</a:t>
            </a:r>
          </a:p>
          <a:p>
            <a:pPr marL="514350" indent="-514350">
              <a:buFont typeface="+mj-lt"/>
              <a:buAutoNum type="arabicPeriod"/>
            </a:pPr>
            <a:r>
              <a:rPr lang="en-US" sz="2000" dirty="0" smtClean="0"/>
              <a:t>Identity verification </a:t>
            </a:r>
          </a:p>
          <a:p>
            <a:pPr marL="914400" lvl="1" indent="-514350"/>
            <a:r>
              <a:rPr lang="en-US" sz="2000" dirty="0" smtClean="0"/>
              <a:t>Use of Relationship Manager or Attribute provider to share legal identity (name/address) with a requesting party</a:t>
            </a:r>
          </a:p>
          <a:p>
            <a:pPr marL="514350" indent="-514350">
              <a:buFont typeface="+mj-lt"/>
              <a:buAutoNum type="arabicPeriod"/>
            </a:pPr>
            <a:r>
              <a:rPr lang="en-US" sz="2000" dirty="0" smtClean="0"/>
              <a:t>Toward Strong authentication</a:t>
            </a:r>
          </a:p>
          <a:p>
            <a:pPr marL="914400" lvl="1" indent="-514350"/>
            <a:r>
              <a:rPr lang="en-US" sz="2000" dirty="0" smtClean="0"/>
              <a:t>Secure the "one password" with additional protection</a:t>
            </a:r>
          </a:p>
          <a:p>
            <a:pPr marL="914400" lvl="1" indent="-514350"/>
            <a:r>
              <a:rPr lang="en-US" sz="2000" dirty="0" smtClean="0"/>
              <a:t>Potentially the use of Secure Vault technology in devices an immutable, provision-able, isolated  NVM to store its identity </a:t>
            </a:r>
          </a:p>
          <a:p>
            <a:pPr lvl="3"/>
            <a:r>
              <a:rPr lang="en-US" dirty="0" smtClean="0"/>
              <a:t>Programmable RD/WR/OTP/ERASE capable</a:t>
            </a:r>
          </a:p>
          <a:p>
            <a:pPr lvl="3"/>
            <a:r>
              <a:rPr lang="en-US" dirty="0" smtClean="0"/>
              <a:t>Scalable cross devices (power, form factor, standard) </a:t>
            </a:r>
          </a:p>
          <a:p>
            <a:pPr lvl="3"/>
            <a:r>
              <a:rPr lang="en-US" dirty="0" smtClean="0"/>
              <a:t>Ultimately needs to have appropriate crypto support </a:t>
            </a:r>
          </a:p>
          <a:p>
            <a:pPr marL="914400" lvl="1" indent="-514350"/>
            <a:endParaRPr lang="en-US" sz="2000" dirty="0" smtClean="0"/>
          </a:p>
          <a:p>
            <a:endParaRPr lang="en-US" sz="2000" dirty="0"/>
          </a:p>
        </p:txBody>
      </p:sp>
      <p:sp>
        <p:nvSpPr>
          <p:cNvPr id="4" name="Slide Number Placeholder 3"/>
          <p:cNvSpPr>
            <a:spLocks noGrp="1"/>
          </p:cNvSpPr>
          <p:nvPr>
            <p:ph type="sldNum" sz="quarter" idx="10"/>
          </p:nvPr>
        </p:nvSpPr>
        <p:spPr/>
        <p:txBody>
          <a:bodyPr/>
          <a:lstStyle/>
          <a:p>
            <a:pPr>
              <a:defRPr/>
            </a:pPr>
            <a:fld id="{943859E3-3307-4F31-AC94-76A55C518DD6}" type="slidenum">
              <a:rPr lang="en-US" smtClean="0"/>
              <a:pPr>
                <a:defRPr/>
              </a:pPr>
              <a:t>17</a:t>
            </a:fld>
            <a:endParaRPr lang="en-US" b="1"/>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CA" smtClean="0"/>
              <a:t>Q&amp;A</a:t>
            </a:r>
          </a:p>
        </p:txBody>
      </p:sp>
      <p:pic>
        <p:nvPicPr>
          <p:cNvPr id="38915" name="Content Placeholder 3" descr="3385"/>
          <p:cNvPicPr>
            <a:picLocks noGrp="1"/>
          </p:cNvPicPr>
          <p:nvPr>
            <p:ph idx="1"/>
          </p:nvPr>
        </p:nvPicPr>
        <p:blipFill>
          <a:blip r:embed="rId2" cstate="print"/>
          <a:srcRect/>
          <a:stretch>
            <a:fillRect/>
          </a:stretch>
        </p:blipFill>
        <p:spPr>
          <a:xfrm>
            <a:off x="2779020" y="1671436"/>
            <a:ext cx="3762375" cy="3514725"/>
          </a:xfr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p:cNvSpPr>
            <a:spLocks noGrp="1"/>
          </p:cNvSpPr>
          <p:nvPr>
            <p:ph type="sldNum" sz="quarter" idx="10"/>
          </p:nvPr>
        </p:nvSpPr>
        <p:spPr/>
        <p:txBody>
          <a:bodyPr/>
          <a:lstStyle/>
          <a:p>
            <a:pPr>
              <a:defRPr/>
            </a:pPr>
            <a:fld id="{08788910-4CD0-4A23-9278-637299877A33}" type="slidenum">
              <a:rPr lang="en-US" smtClean="0"/>
              <a:pPr>
                <a:defRPr/>
              </a:pPr>
              <a:t>2</a:t>
            </a:fld>
            <a:endParaRPr lang="en-US" smtClean="0"/>
          </a:p>
        </p:txBody>
      </p:sp>
      <p:sp>
        <p:nvSpPr>
          <p:cNvPr id="13315" name="Rectangle 4"/>
          <p:cNvSpPr>
            <a:spLocks noChangeArrowheads="1"/>
          </p:cNvSpPr>
          <p:nvPr/>
        </p:nvSpPr>
        <p:spPr bwMode="auto">
          <a:xfrm>
            <a:off x="0" y="188913"/>
            <a:ext cx="9144000" cy="765175"/>
          </a:xfrm>
          <a:prstGeom prst="rect">
            <a:avLst/>
          </a:prstGeom>
          <a:noFill/>
          <a:ln w="9525">
            <a:noFill/>
            <a:miter lim="800000"/>
            <a:headEnd/>
            <a:tailEnd/>
          </a:ln>
        </p:spPr>
        <p:txBody>
          <a:bodyPr/>
          <a:lstStyle/>
          <a:p>
            <a:r>
              <a:rPr lang="en-US" sz="2800" b="1" dirty="0" smtClean="0">
                <a:solidFill>
                  <a:schemeClr val="tx1"/>
                </a:solidFill>
              </a:rPr>
              <a:t>ITU-T</a:t>
            </a:r>
            <a:endParaRPr lang="en-US" sz="2800" b="1" dirty="0">
              <a:solidFill>
                <a:schemeClr val="tx1"/>
              </a:solidFill>
            </a:endParaRPr>
          </a:p>
        </p:txBody>
      </p:sp>
      <p:grpSp>
        <p:nvGrpSpPr>
          <p:cNvPr id="30" name="Group 29"/>
          <p:cNvGrpSpPr/>
          <p:nvPr/>
        </p:nvGrpSpPr>
        <p:grpSpPr>
          <a:xfrm>
            <a:off x="206062" y="1571221"/>
            <a:ext cx="5149849" cy="4751508"/>
            <a:chOff x="206062" y="1571221"/>
            <a:chExt cx="5149849" cy="4751508"/>
          </a:xfrm>
        </p:grpSpPr>
        <p:sp>
          <p:nvSpPr>
            <p:cNvPr id="5" name="Oval 4"/>
            <p:cNvSpPr/>
            <p:nvPr/>
          </p:nvSpPr>
          <p:spPr bwMode="auto">
            <a:xfrm>
              <a:off x="338941" y="1727420"/>
              <a:ext cx="1451428" cy="1298377"/>
            </a:xfrm>
            <a:prstGeom prst="ellipse">
              <a:avLst/>
            </a:prstGeom>
            <a:noFill/>
            <a:ln w="9525" cap="flat" cmpd="sng" algn="ctr">
              <a:solidFill>
                <a:srgbClr val="00FFFF"/>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lvl="0" eaLnBrk="0" hangingPunct="0"/>
              <a:r>
                <a:rPr lang="en-US" altLang="ko-KR" sz="1200" b="1" dirty="0" smtClean="0">
                  <a:solidFill>
                    <a:srgbClr val="C00000"/>
                  </a:solidFill>
                  <a:latin typeface="+mn-lt"/>
                  <a:ea typeface="Gulim" pitchFamily="34" charset="-127"/>
                </a:rPr>
                <a:t>SG 2</a:t>
              </a:r>
            </a:p>
            <a:p>
              <a:pPr lvl="0" eaLnBrk="0" hangingPunct="0"/>
              <a:r>
                <a:rPr lang="en-US" altLang="ko-KR" sz="1200" b="1" dirty="0" smtClean="0">
                  <a:solidFill>
                    <a:schemeClr val="tx1"/>
                  </a:solidFill>
                  <a:latin typeface="+mn-lt"/>
                  <a:ea typeface="Gulim" pitchFamily="34" charset="-127"/>
                </a:rPr>
                <a:t>Service provisioning and Telecom management</a:t>
              </a:r>
              <a:endParaRPr lang="ko-KR" altLang="ko-KR" sz="1200" b="1" dirty="0" smtClean="0">
                <a:solidFill>
                  <a:schemeClr val="tx1"/>
                </a:solidFill>
                <a:latin typeface="+mn-lt"/>
                <a:ea typeface="맑은 고딕" pitchFamily="34" charset="-127"/>
                <a:cs typeface="Verdana" pitchFamily="34" charset="0"/>
              </a:endParaRPr>
            </a:p>
          </p:txBody>
        </p:sp>
        <p:sp>
          <p:nvSpPr>
            <p:cNvPr id="6" name="Oval 5"/>
            <p:cNvSpPr/>
            <p:nvPr/>
          </p:nvSpPr>
          <p:spPr bwMode="auto">
            <a:xfrm>
              <a:off x="1882360" y="1571221"/>
              <a:ext cx="1553642" cy="1618466"/>
            </a:xfrm>
            <a:prstGeom prst="ellipse">
              <a:avLst/>
            </a:prstGeom>
            <a:noFill/>
            <a:ln w="9525" cap="flat" cmpd="sng" algn="ctr">
              <a:solidFill>
                <a:srgbClr val="00FFFF"/>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lvl="0" eaLnBrk="0" hangingPunct="0"/>
              <a:r>
                <a:rPr lang="en-US" altLang="ko-KR" sz="1200" b="1" dirty="0" smtClean="0">
                  <a:solidFill>
                    <a:srgbClr val="C00000"/>
                  </a:solidFill>
                  <a:latin typeface="+mn-lt"/>
                  <a:ea typeface="Gulim" pitchFamily="34" charset="-127"/>
                </a:rPr>
                <a:t>SG 3</a:t>
              </a:r>
            </a:p>
            <a:p>
              <a:pPr lvl="0" eaLnBrk="0" hangingPunct="0"/>
              <a:r>
                <a:rPr lang="en-US" altLang="ko-KR" sz="1200" b="1" dirty="0" smtClean="0">
                  <a:solidFill>
                    <a:schemeClr val="tx1"/>
                  </a:solidFill>
                  <a:latin typeface="+mn-lt"/>
                  <a:ea typeface="Gulim" pitchFamily="34" charset="-127"/>
                </a:rPr>
                <a:t>Tariff , accounting telecom economic &amp; policy issues </a:t>
              </a:r>
              <a:endParaRPr lang="ko-KR" altLang="ko-KR" sz="1200" b="1" dirty="0" smtClean="0">
                <a:solidFill>
                  <a:schemeClr val="tx1"/>
                </a:solidFill>
                <a:latin typeface="+mn-lt"/>
                <a:ea typeface="맑은 고딕" pitchFamily="34" charset="-127"/>
                <a:cs typeface="Verdana" pitchFamily="34" charset="0"/>
              </a:endParaRPr>
            </a:p>
          </p:txBody>
        </p:sp>
        <p:sp>
          <p:nvSpPr>
            <p:cNvPr id="7" name="Oval 6"/>
            <p:cNvSpPr/>
            <p:nvPr/>
          </p:nvSpPr>
          <p:spPr bwMode="auto">
            <a:xfrm>
              <a:off x="206062" y="3354507"/>
              <a:ext cx="1784338" cy="1298377"/>
            </a:xfrm>
            <a:prstGeom prst="ellipse">
              <a:avLst/>
            </a:prstGeom>
            <a:noFill/>
            <a:ln w="9525" cap="flat" cmpd="sng" algn="ctr">
              <a:solidFill>
                <a:srgbClr val="00FFFF"/>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defTabSz="762000"/>
              <a:r>
                <a:rPr lang="en-US" sz="1200" b="1" dirty="0" smtClean="0">
                  <a:solidFill>
                    <a:srgbClr val="C00000"/>
                  </a:solidFill>
                  <a:latin typeface="+mn-lt"/>
                </a:rPr>
                <a:t>SG 9</a:t>
              </a:r>
            </a:p>
            <a:p>
              <a:pPr defTabSz="762000"/>
              <a:r>
                <a:rPr lang="en-US" sz="1200" b="1" dirty="0" smtClean="0">
                  <a:solidFill>
                    <a:schemeClr val="tx1"/>
                  </a:solidFill>
                  <a:latin typeface="+mn-lt"/>
                </a:rPr>
                <a:t>Television, sound and integrated broadband cable networks</a:t>
              </a:r>
            </a:p>
          </p:txBody>
        </p:sp>
        <p:sp>
          <p:nvSpPr>
            <p:cNvPr id="8" name="Oval 7"/>
            <p:cNvSpPr/>
            <p:nvPr/>
          </p:nvSpPr>
          <p:spPr bwMode="auto">
            <a:xfrm>
              <a:off x="2035681" y="3209154"/>
              <a:ext cx="1308330" cy="1298377"/>
            </a:xfrm>
            <a:prstGeom prst="ellipse">
              <a:avLst/>
            </a:prstGeom>
            <a:noFill/>
            <a:ln w="9525" cap="flat" cmpd="sng" algn="ctr">
              <a:solidFill>
                <a:srgbClr val="00FFFF"/>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defTabSz="762000"/>
              <a:r>
                <a:rPr lang="en-US" sz="1200" b="1" dirty="0" smtClean="0">
                  <a:solidFill>
                    <a:srgbClr val="C00000"/>
                  </a:solidFill>
                  <a:latin typeface="+mn-lt"/>
                </a:rPr>
                <a:t>SG 5</a:t>
              </a:r>
            </a:p>
            <a:p>
              <a:pPr defTabSz="762000"/>
              <a:r>
                <a:rPr lang="en-US" sz="1200" b="1" dirty="0" smtClean="0">
                  <a:solidFill>
                    <a:schemeClr val="tx1"/>
                  </a:solidFill>
                  <a:latin typeface="+mn-lt"/>
                </a:rPr>
                <a:t>Environment and climate change</a:t>
              </a:r>
            </a:p>
            <a:p>
              <a:pPr defTabSz="762000"/>
              <a:endParaRPr lang="en-US" sz="1200" b="1" dirty="0" smtClean="0">
                <a:solidFill>
                  <a:schemeClr val="tx1"/>
                </a:solidFill>
                <a:latin typeface="+mn-lt"/>
              </a:endParaRPr>
            </a:p>
          </p:txBody>
        </p:sp>
        <p:sp>
          <p:nvSpPr>
            <p:cNvPr id="9" name="Oval 8"/>
            <p:cNvSpPr/>
            <p:nvPr/>
          </p:nvSpPr>
          <p:spPr bwMode="auto">
            <a:xfrm>
              <a:off x="3571573" y="1686204"/>
              <a:ext cx="1784338" cy="1298377"/>
            </a:xfrm>
            <a:prstGeom prst="ellipse">
              <a:avLst/>
            </a:prstGeom>
            <a:noFill/>
            <a:ln w="9525" cap="flat" cmpd="sng" algn="ctr">
              <a:solidFill>
                <a:srgbClr val="00FFFF"/>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defTabSz="762000"/>
              <a:r>
                <a:rPr lang="en-US" sz="1200" b="1" dirty="0" smtClean="0">
                  <a:solidFill>
                    <a:srgbClr val="C00000"/>
                  </a:solidFill>
                  <a:latin typeface="+mn-lt"/>
                </a:rPr>
                <a:t>SG 11</a:t>
              </a:r>
            </a:p>
            <a:p>
              <a:pPr defTabSz="762000"/>
              <a:r>
                <a:rPr lang="en-US" sz="1200" b="1" dirty="0" err="1" smtClean="0">
                  <a:solidFill>
                    <a:schemeClr val="tx1"/>
                  </a:solidFill>
                  <a:latin typeface="+mn-lt"/>
                </a:rPr>
                <a:t>Signalling</a:t>
              </a:r>
              <a:r>
                <a:rPr lang="en-US" sz="1200" b="1" dirty="0" smtClean="0">
                  <a:solidFill>
                    <a:schemeClr val="tx1"/>
                  </a:solidFill>
                  <a:latin typeface="+mn-lt"/>
                </a:rPr>
                <a:t> requirements, protocols and test specifications</a:t>
              </a:r>
            </a:p>
          </p:txBody>
        </p:sp>
        <p:sp>
          <p:nvSpPr>
            <p:cNvPr id="10" name="Oval 9"/>
            <p:cNvSpPr/>
            <p:nvPr/>
          </p:nvSpPr>
          <p:spPr bwMode="auto">
            <a:xfrm>
              <a:off x="206062" y="5074820"/>
              <a:ext cx="1784338" cy="1038701"/>
            </a:xfrm>
            <a:prstGeom prst="ellipse">
              <a:avLst/>
            </a:prstGeom>
            <a:noFill/>
            <a:ln w="9525" cap="flat" cmpd="sng" algn="ctr">
              <a:solidFill>
                <a:srgbClr val="00FFFF"/>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defTabSz="762000"/>
              <a:r>
                <a:rPr lang="en-US" sz="1200" b="1" dirty="0" smtClean="0">
                  <a:solidFill>
                    <a:srgbClr val="C00000"/>
                  </a:solidFill>
                  <a:latin typeface="+mn-lt"/>
                </a:rPr>
                <a:t>SG 13</a:t>
              </a:r>
            </a:p>
            <a:p>
              <a:pPr defTabSz="762000"/>
              <a:r>
                <a:rPr lang="en-US" sz="1200" b="1" dirty="0" smtClean="0">
                  <a:solidFill>
                    <a:schemeClr val="tx1"/>
                  </a:solidFill>
                  <a:latin typeface="+mn-lt"/>
                </a:rPr>
                <a:t>Future networks including mobile and NGN</a:t>
              </a:r>
            </a:p>
          </p:txBody>
        </p:sp>
        <p:sp>
          <p:nvSpPr>
            <p:cNvPr id="12" name="Oval 11"/>
            <p:cNvSpPr/>
            <p:nvPr/>
          </p:nvSpPr>
          <p:spPr bwMode="auto">
            <a:xfrm>
              <a:off x="2359711" y="5010458"/>
              <a:ext cx="1464069" cy="1312271"/>
            </a:xfrm>
            <a:prstGeom prst="ellipse">
              <a:avLst/>
            </a:prstGeom>
            <a:noFill/>
            <a:ln w="9525" cap="flat" cmpd="sng" algn="ctr">
              <a:solidFill>
                <a:srgbClr val="00FFFF"/>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defTabSz="762000"/>
              <a:r>
                <a:rPr lang="en-US" sz="1200" b="1" dirty="0" smtClean="0">
                  <a:solidFill>
                    <a:srgbClr val="C00000"/>
                  </a:solidFill>
                  <a:latin typeface="+mn-lt"/>
                </a:rPr>
                <a:t>SG 16</a:t>
              </a:r>
            </a:p>
            <a:p>
              <a:pPr defTabSz="762000"/>
              <a:r>
                <a:rPr lang="en-US" sz="1200" b="1" dirty="0" smtClean="0">
                  <a:solidFill>
                    <a:schemeClr val="tx1"/>
                  </a:solidFill>
                  <a:latin typeface="+mn-lt"/>
                </a:rPr>
                <a:t>Multimedia coding, systems and applications</a:t>
              </a:r>
            </a:p>
          </p:txBody>
        </p:sp>
        <p:sp>
          <p:nvSpPr>
            <p:cNvPr id="13" name="Oval 12"/>
            <p:cNvSpPr/>
            <p:nvPr/>
          </p:nvSpPr>
          <p:spPr bwMode="auto">
            <a:xfrm>
              <a:off x="3456446" y="3354507"/>
              <a:ext cx="1778512" cy="1312271"/>
            </a:xfrm>
            <a:prstGeom prst="ellipse">
              <a:avLst/>
            </a:prstGeom>
            <a:solidFill>
              <a:srgbClr val="FF9797"/>
            </a:solidFill>
            <a:ln w="9525" cap="flat" cmpd="sng" algn="ctr">
              <a:solidFill>
                <a:srgbClr val="00FFFF"/>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defTabSz="762000"/>
              <a:r>
                <a:rPr lang="en-US" sz="1200" b="1" dirty="0" smtClean="0">
                  <a:solidFill>
                    <a:srgbClr val="C00000"/>
                  </a:solidFill>
                  <a:latin typeface="+mn-lt"/>
                </a:rPr>
                <a:t>SG 17</a:t>
              </a:r>
            </a:p>
            <a:p>
              <a:pPr defTabSz="762000"/>
              <a:r>
                <a:rPr lang="en-US" sz="1200" b="1" dirty="0" smtClean="0">
                  <a:solidFill>
                    <a:schemeClr val="tx1"/>
                  </a:solidFill>
                  <a:latin typeface="+mn-lt"/>
                </a:rPr>
                <a:t>security, identity management (IdM) and languages</a:t>
              </a:r>
            </a:p>
          </p:txBody>
        </p:sp>
        <p:cxnSp>
          <p:nvCxnSpPr>
            <p:cNvPr id="18" name="Straight Connector 17"/>
            <p:cNvCxnSpPr/>
            <p:nvPr/>
          </p:nvCxnSpPr>
          <p:spPr bwMode="auto">
            <a:xfrm>
              <a:off x="2107229" y="3614841"/>
              <a:ext cx="61329" cy="65083"/>
            </a:xfrm>
            <a:prstGeom prst="line">
              <a:avLst/>
            </a:prstGeom>
            <a:noFill/>
            <a:ln w="9525" cap="flat" cmpd="sng" algn="ctr">
              <a:solidFill>
                <a:srgbClr val="00FFFF"/>
              </a:solidFill>
              <a:prstDash val="solid"/>
              <a:round/>
              <a:headEnd type="none" w="med" len="med"/>
              <a:tailEnd type="none" w="med" len="med"/>
            </a:ln>
            <a:effectLst/>
          </p:spPr>
        </p:cxnSp>
      </p:grpSp>
      <p:sp>
        <p:nvSpPr>
          <p:cNvPr id="26" name="TextBox 25"/>
          <p:cNvSpPr txBox="1"/>
          <p:nvPr/>
        </p:nvSpPr>
        <p:spPr>
          <a:xfrm>
            <a:off x="5653825" y="1146220"/>
            <a:ext cx="3206839" cy="5435334"/>
          </a:xfrm>
          <a:prstGeom prst="rect">
            <a:avLst/>
          </a:prstGeom>
          <a:solidFill>
            <a:srgbClr val="FFFFC5"/>
          </a:solidFill>
          <a:ln>
            <a:solidFill>
              <a:schemeClr val="tx1"/>
            </a:solidFill>
          </a:ln>
        </p:spPr>
        <p:txBody>
          <a:bodyPr wrap="square" rtlCol="0">
            <a:spAutoFit/>
          </a:bodyPr>
          <a:lstStyle/>
          <a:p>
            <a:r>
              <a:rPr lang="en-US" sz="1400" b="1" dirty="0" smtClean="0">
                <a:solidFill>
                  <a:schemeClr val="tx1"/>
                </a:solidFill>
                <a:latin typeface="+mn-lt"/>
              </a:rPr>
              <a:t>ITU-T Objectives</a:t>
            </a:r>
          </a:p>
          <a:p>
            <a:endParaRPr lang="en-US" sz="1400" dirty="0" smtClean="0">
              <a:solidFill>
                <a:schemeClr val="tx1"/>
              </a:solidFill>
              <a:latin typeface="+mn-lt"/>
            </a:endParaRPr>
          </a:p>
          <a:p>
            <a:pPr marL="342900" indent="-342900" algn="l">
              <a:spcBef>
                <a:spcPct val="20000"/>
              </a:spcBef>
              <a:spcAft>
                <a:spcPct val="20000"/>
              </a:spcAft>
              <a:buSzPct val="75000"/>
              <a:buBlip>
                <a:blip r:embed="rId2"/>
              </a:buBlip>
            </a:pPr>
            <a:r>
              <a:rPr lang="en-US" sz="1400" b="1" dirty="0" smtClean="0">
                <a:solidFill>
                  <a:schemeClr val="tx1"/>
                </a:solidFill>
                <a:latin typeface="+mn-lt"/>
              </a:rPr>
              <a:t>Established 17 May 1865 </a:t>
            </a:r>
          </a:p>
          <a:p>
            <a:pPr marL="342900" indent="-342900" algn="l">
              <a:spcBef>
                <a:spcPct val="20000"/>
              </a:spcBef>
              <a:spcAft>
                <a:spcPct val="20000"/>
              </a:spcAft>
              <a:buSzPct val="75000"/>
              <a:buBlip>
                <a:blip r:embed="rId2"/>
              </a:buBlip>
            </a:pPr>
            <a:r>
              <a:rPr lang="en-US" sz="1400" b="1" dirty="0" smtClean="0">
                <a:solidFill>
                  <a:schemeClr val="tx1"/>
                </a:solidFill>
                <a:latin typeface="+mn-lt"/>
              </a:rPr>
              <a:t>Decisions by consensus</a:t>
            </a:r>
          </a:p>
          <a:p>
            <a:pPr marL="342900" indent="-342900" algn="l">
              <a:spcBef>
                <a:spcPct val="20000"/>
              </a:spcBef>
              <a:spcAft>
                <a:spcPct val="20000"/>
              </a:spcAft>
              <a:buSzPct val="75000"/>
              <a:buBlip>
                <a:blip r:embed="rId2"/>
              </a:buBlip>
            </a:pPr>
            <a:r>
              <a:rPr lang="en-US" sz="1400" b="1" dirty="0" smtClean="0">
                <a:solidFill>
                  <a:schemeClr val="tx1"/>
                </a:solidFill>
                <a:latin typeface="+mn-lt"/>
              </a:rPr>
              <a:t>Participation through national Government</a:t>
            </a:r>
          </a:p>
          <a:p>
            <a:pPr marL="342900" indent="-342900" algn="l">
              <a:spcBef>
                <a:spcPct val="20000"/>
              </a:spcBef>
              <a:spcAft>
                <a:spcPct val="20000"/>
              </a:spcAft>
              <a:buSzPct val="75000"/>
              <a:buBlip>
                <a:blip r:embed="rId2"/>
              </a:buBlip>
            </a:pPr>
            <a:r>
              <a:rPr lang="en-US" sz="1400" b="1" dirty="0" smtClean="0">
                <a:solidFill>
                  <a:schemeClr val="tx1"/>
                </a:solidFill>
                <a:latin typeface="+mn-lt"/>
              </a:rPr>
              <a:t>Telecom does not mean that focus is only on Telecom</a:t>
            </a:r>
            <a:endParaRPr lang="en-GB" sz="1400" b="1" dirty="0" smtClean="0">
              <a:solidFill>
                <a:schemeClr val="tx1"/>
              </a:solidFill>
              <a:latin typeface="+mn-lt"/>
            </a:endParaRPr>
          </a:p>
          <a:p>
            <a:pPr marL="342900" indent="-342900" algn="l">
              <a:spcBef>
                <a:spcPct val="20000"/>
              </a:spcBef>
              <a:spcAft>
                <a:spcPct val="20000"/>
              </a:spcAft>
              <a:buSzPct val="75000"/>
              <a:buFontTx/>
              <a:buBlip>
                <a:blip r:embed="rId2"/>
              </a:buBlip>
            </a:pPr>
            <a:r>
              <a:rPr lang="en-GB" sz="1400" b="1" dirty="0" smtClean="0">
                <a:solidFill>
                  <a:schemeClr val="tx1"/>
                </a:solidFill>
                <a:latin typeface="+mn-lt"/>
              </a:rPr>
              <a:t>Develop and publish standards for global ICT  interoperability</a:t>
            </a:r>
          </a:p>
          <a:p>
            <a:pPr marL="342900" indent="-342900" algn="l">
              <a:spcBef>
                <a:spcPct val="20000"/>
              </a:spcBef>
              <a:spcAft>
                <a:spcPct val="20000"/>
              </a:spcAft>
              <a:buSzPct val="75000"/>
              <a:buFontTx/>
              <a:buBlip>
                <a:blip r:embed="rId2"/>
              </a:buBlip>
            </a:pPr>
            <a:r>
              <a:rPr lang="en-GB" sz="1400" b="1" dirty="0" smtClean="0">
                <a:solidFill>
                  <a:schemeClr val="tx1"/>
                </a:solidFill>
                <a:latin typeface="+mn-lt"/>
              </a:rPr>
              <a:t>Identify areas for future standardization</a:t>
            </a:r>
          </a:p>
          <a:p>
            <a:pPr marL="342900" indent="-342900" algn="l">
              <a:spcBef>
                <a:spcPct val="20000"/>
              </a:spcBef>
              <a:spcAft>
                <a:spcPct val="20000"/>
              </a:spcAft>
              <a:buSzPct val="75000"/>
              <a:buFontTx/>
              <a:buBlip>
                <a:blip r:embed="rId2"/>
              </a:buBlip>
            </a:pPr>
            <a:r>
              <a:rPr lang="en-GB" sz="1400" b="1" dirty="0" smtClean="0">
                <a:solidFill>
                  <a:schemeClr val="tx1"/>
                </a:solidFill>
                <a:latin typeface="+mn-lt"/>
              </a:rPr>
              <a:t>Provide an effective forum for the development of international standards </a:t>
            </a:r>
          </a:p>
          <a:p>
            <a:pPr marL="342900" indent="-342900" algn="l">
              <a:spcBef>
                <a:spcPct val="20000"/>
              </a:spcBef>
              <a:spcAft>
                <a:spcPct val="20000"/>
              </a:spcAft>
              <a:buSzPct val="75000"/>
              <a:buFontTx/>
              <a:buBlip>
                <a:blip r:embed="rId2"/>
              </a:buBlip>
            </a:pPr>
            <a:r>
              <a:rPr lang="en-US" sz="1400" b="1" dirty="0" smtClean="0">
                <a:solidFill>
                  <a:schemeClr val="tx1"/>
                </a:solidFill>
                <a:latin typeface="+mn-lt"/>
                <a:ea typeface="SimSun"/>
                <a:cs typeface="SimSun"/>
              </a:rPr>
              <a:t>Truly global public/private partnership</a:t>
            </a:r>
          </a:p>
          <a:p>
            <a:pPr marL="342900" indent="-342900" algn="l">
              <a:spcBef>
                <a:spcPct val="20000"/>
              </a:spcBef>
              <a:spcAft>
                <a:spcPct val="20000"/>
              </a:spcAft>
              <a:buSzPct val="75000"/>
              <a:buFontTx/>
              <a:buBlip>
                <a:blip r:embed="rId2"/>
              </a:buBlip>
            </a:pPr>
            <a:r>
              <a:rPr lang="en-US" sz="1400" b="1" dirty="0" smtClean="0">
                <a:solidFill>
                  <a:schemeClr val="tx1"/>
                </a:solidFill>
                <a:latin typeface="+mn-lt"/>
                <a:ea typeface="SimSun"/>
                <a:cs typeface="SimSun"/>
              </a:rPr>
              <a:t>95% of work is done by private sector</a:t>
            </a:r>
          </a:p>
          <a:p>
            <a:pPr marL="342900" indent="-342900" algn="l">
              <a:spcBef>
                <a:spcPct val="20000"/>
              </a:spcBef>
              <a:spcAft>
                <a:spcPct val="20000"/>
              </a:spcAft>
              <a:buSzPct val="75000"/>
              <a:buFontTx/>
              <a:buBlip>
                <a:blip r:embed="rId2"/>
              </a:buBlip>
            </a:pPr>
            <a:r>
              <a:rPr lang="en-US" sz="1400" b="1" dirty="0" smtClean="0">
                <a:solidFill>
                  <a:schemeClr val="tx1"/>
                </a:solidFill>
                <a:latin typeface="+mn-lt"/>
                <a:ea typeface="SimSun"/>
                <a:cs typeface="SimSun"/>
              </a:rPr>
              <a:t>Continuously adapting to market needs</a:t>
            </a:r>
          </a:p>
        </p:txBody>
      </p:sp>
      <p:sp>
        <p:nvSpPr>
          <p:cNvPr id="28" name="TextBox 27"/>
          <p:cNvSpPr txBox="1"/>
          <p:nvPr/>
        </p:nvSpPr>
        <p:spPr>
          <a:xfrm>
            <a:off x="371339" y="1081825"/>
            <a:ext cx="3305713" cy="400110"/>
          </a:xfrm>
          <a:prstGeom prst="rect">
            <a:avLst/>
          </a:prstGeom>
          <a:noFill/>
        </p:spPr>
        <p:txBody>
          <a:bodyPr wrap="none" rtlCol="0">
            <a:spAutoFit/>
          </a:bodyPr>
          <a:lstStyle/>
          <a:p>
            <a:r>
              <a:rPr lang="en-US" altLang="ko-KR" b="1" dirty="0" smtClean="0">
                <a:solidFill>
                  <a:schemeClr val="tx1"/>
                </a:solidFill>
                <a:ea typeface="Gulim" pitchFamily="34" charset="-127"/>
              </a:rPr>
              <a:t>Study groups (2009-2012)</a:t>
            </a:r>
            <a:endParaRPr lang="en-US" b="1" dirty="0" smtClean="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idx="4294967295"/>
          </p:nvPr>
        </p:nvSpPr>
        <p:spPr>
          <a:xfrm>
            <a:off x="798489" y="0"/>
            <a:ext cx="8152327" cy="708338"/>
          </a:xfrm>
        </p:spPr>
        <p:txBody>
          <a:bodyPr/>
          <a:lstStyle/>
          <a:p>
            <a:r>
              <a:rPr lang="en-US" altLang="zh-CN" dirty="0" smtClean="0"/>
              <a:t>SG 17 Q10/17 Identity management</a:t>
            </a:r>
          </a:p>
        </p:txBody>
      </p:sp>
      <p:sp>
        <p:nvSpPr>
          <p:cNvPr id="15363" name="Rectangle 3"/>
          <p:cNvSpPr>
            <a:spLocks noGrp="1"/>
          </p:cNvSpPr>
          <p:nvPr>
            <p:ph type="body" idx="4294967295"/>
          </p:nvPr>
        </p:nvSpPr>
        <p:spPr>
          <a:xfrm>
            <a:off x="0" y="927278"/>
            <a:ext cx="8989454" cy="5576553"/>
          </a:xfrm>
        </p:spPr>
        <p:txBody>
          <a:bodyPr/>
          <a:lstStyle/>
          <a:p>
            <a:pPr>
              <a:lnSpc>
                <a:spcPct val="80000"/>
              </a:lnSpc>
            </a:pPr>
            <a:r>
              <a:rPr lang="en-US" altLang="zh-CN" sz="1800" b="1" u="sng" dirty="0" smtClean="0"/>
              <a:t>Interoperability</a:t>
            </a:r>
            <a:r>
              <a:rPr lang="en-US" altLang="zh-CN" sz="1800" b="1" dirty="0" smtClean="0"/>
              <a:t> of identity management</a:t>
            </a:r>
          </a:p>
          <a:p>
            <a:pPr lvl="1">
              <a:lnSpc>
                <a:spcPct val="80000"/>
              </a:lnSpc>
            </a:pPr>
            <a:r>
              <a:rPr lang="en-GB" altLang="ko-KR" sz="1600" dirty="0" err="1" smtClean="0">
                <a:ea typeface="굴림" pitchFamily="34" charset="-127"/>
              </a:rPr>
              <a:t>X.giim</a:t>
            </a:r>
            <a:r>
              <a:rPr lang="en-GB" altLang="ko-KR" sz="1600" dirty="0" smtClean="0">
                <a:ea typeface="굴림" pitchFamily="34" charset="-127"/>
              </a:rPr>
              <a:t>, Generic IdM interoperability mechanisms</a:t>
            </a:r>
            <a:r>
              <a:rPr lang="en-GB" altLang="zh-CN" sz="1600" dirty="0" smtClean="0"/>
              <a:t> </a:t>
            </a:r>
          </a:p>
          <a:p>
            <a:pPr lvl="1">
              <a:lnSpc>
                <a:spcPct val="80000"/>
              </a:lnSpc>
            </a:pPr>
            <a:r>
              <a:rPr lang="en-GB" altLang="zh-CN" sz="1600" dirty="0" smtClean="0"/>
              <a:t>X.1250, Baseline capabilities for enhanced global identity management trust and interoperability </a:t>
            </a:r>
          </a:p>
          <a:p>
            <a:pPr lvl="1">
              <a:lnSpc>
                <a:spcPct val="80000"/>
              </a:lnSpc>
            </a:pPr>
            <a:r>
              <a:rPr lang="en-US" altLang="zh-CN" sz="1600" dirty="0" smtClean="0"/>
              <a:t>X. 1250 Baseline capabilities for enhanced global identity management trust and interoperability </a:t>
            </a:r>
          </a:p>
          <a:p>
            <a:pPr lvl="1">
              <a:lnSpc>
                <a:spcPct val="80000"/>
              </a:lnSpc>
            </a:pPr>
            <a:r>
              <a:rPr lang="en-US" altLang="zh-CN" sz="1600" dirty="0" smtClean="0"/>
              <a:t>X. 1251 A framework for user control of digital identity   </a:t>
            </a:r>
          </a:p>
          <a:p>
            <a:pPr lvl="1">
              <a:lnSpc>
                <a:spcPct val="80000"/>
              </a:lnSpc>
            </a:pPr>
            <a:r>
              <a:rPr lang="en-US" altLang="zh-CN" sz="1600" dirty="0" smtClean="0"/>
              <a:t>X. 1252 Baseline identity management terms and definitions   </a:t>
            </a:r>
          </a:p>
          <a:p>
            <a:pPr lvl="1">
              <a:lnSpc>
                <a:spcPct val="80000"/>
              </a:lnSpc>
            </a:pPr>
            <a:r>
              <a:rPr lang="en-US" altLang="zh-CN" sz="1600" dirty="0" smtClean="0"/>
              <a:t>X.1253 (</a:t>
            </a:r>
            <a:r>
              <a:rPr lang="en-US" altLang="zh-CN" sz="1600" dirty="0" err="1" smtClean="0"/>
              <a:t>X.idmsg</a:t>
            </a:r>
            <a:r>
              <a:rPr lang="en-US" altLang="zh-CN" sz="1600" dirty="0" smtClean="0"/>
              <a:t>), Security guidelines for identity management systems</a:t>
            </a:r>
          </a:p>
          <a:p>
            <a:pPr>
              <a:lnSpc>
                <a:spcPct val="80000"/>
              </a:lnSpc>
            </a:pPr>
            <a:r>
              <a:rPr lang="en-US" altLang="zh-CN" sz="1800" b="1" u="sng" dirty="0" smtClean="0"/>
              <a:t>Trust</a:t>
            </a:r>
            <a:r>
              <a:rPr lang="en-US" altLang="zh-CN" sz="1800" b="1" dirty="0" smtClean="0"/>
              <a:t> of identity management</a:t>
            </a:r>
          </a:p>
          <a:p>
            <a:pPr lvl="1">
              <a:lnSpc>
                <a:spcPct val="80000"/>
              </a:lnSpc>
            </a:pPr>
            <a:r>
              <a:rPr lang="en-GB" altLang="zh-CN" sz="1600" dirty="0" err="1" smtClean="0"/>
              <a:t>X.EVcert</a:t>
            </a:r>
            <a:r>
              <a:rPr lang="en-GB" altLang="zh-CN" sz="1600" dirty="0" smtClean="0"/>
              <a:t>, Extended validation certificate</a:t>
            </a:r>
          </a:p>
          <a:p>
            <a:pPr lvl="1">
              <a:lnSpc>
                <a:spcPct val="80000"/>
              </a:lnSpc>
            </a:pPr>
            <a:r>
              <a:rPr lang="en-GB" altLang="zh-CN" sz="1600" dirty="0" smtClean="0"/>
              <a:t>X.eaa, Information technology – Security techniques – Entity authentication assurance </a:t>
            </a:r>
          </a:p>
          <a:p>
            <a:pPr lvl="1">
              <a:lnSpc>
                <a:spcPct val="80000"/>
              </a:lnSpc>
            </a:pPr>
            <a:r>
              <a:rPr lang="en-US" altLang="zh-CN" sz="1600" dirty="0" err="1" smtClean="0"/>
              <a:t>X.atag</a:t>
            </a:r>
            <a:r>
              <a:rPr lang="en-US" altLang="zh-CN" sz="1600" dirty="0" smtClean="0"/>
              <a:t>, Attribute aggregation framework</a:t>
            </a:r>
          </a:p>
          <a:p>
            <a:pPr lvl="1">
              <a:lnSpc>
                <a:spcPct val="80000"/>
              </a:lnSpc>
            </a:pPr>
            <a:r>
              <a:rPr lang="en-US" altLang="zh-CN" sz="1600" dirty="0" err="1" smtClean="0"/>
              <a:t>X.idmcc</a:t>
            </a:r>
            <a:r>
              <a:rPr lang="en-US" altLang="zh-CN" sz="1600" dirty="0" smtClean="0"/>
              <a:t>, Requirement of IdM in cloud computing</a:t>
            </a:r>
          </a:p>
          <a:p>
            <a:pPr lvl="1">
              <a:lnSpc>
                <a:spcPct val="80000"/>
              </a:lnSpc>
            </a:pPr>
            <a:r>
              <a:rPr lang="en-US" altLang="zh-CN" sz="1600" dirty="0" err="1" smtClean="0"/>
              <a:t>X.mob</a:t>
            </a:r>
            <a:r>
              <a:rPr lang="en-US" altLang="zh-CN" sz="1600" dirty="0" smtClean="0"/>
              <a:t>-id, Baseline capabilities and mechanisms of identity management for mobile applications and environment</a:t>
            </a:r>
          </a:p>
          <a:p>
            <a:pPr lvl="1">
              <a:lnSpc>
                <a:spcPct val="80000"/>
              </a:lnSpc>
            </a:pPr>
            <a:r>
              <a:rPr lang="en-US" altLang="zh-CN" sz="1600" dirty="0" err="1" smtClean="0"/>
              <a:t>X.oitf</a:t>
            </a:r>
            <a:r>
              <a:rPr lang="en-US" altLang="zh-CN" sz="1600" dirty="0" smtClean="0"/>
              <a:t>, Open identity trust framework</a:t>
            </a:r>
          </a:p>
          <a:p>
            <a:pPr>
              <a:lnSpc>
                <a:spcPct val="80000"/>
              </a:lnSpc>
            </a:pPr>
            <a:r>
              <a:rPr lang="en-US" altLang="zh-CN" sz="1800" b="1" u="sng" dirty="0" smtClean="0"/>
              <a:t>Discovery</a:t>
            </a:r>
            <a:r>
              <a:rPr lang="en-US" altLang="zh-CN" sz="1800" b="1" dirty="0" smtClean="0"/>
              <a:t> of </a:t>
            </a:r>
            <a:r>
              <a:rPr lang="en-GB" altLang="ko-KR" sz="1800" b="1" dirty="0" smtClean="0">
                <a:ea typeface="굴림" pitchFamily="34" charset="-127"/>
              </a:rPr>
              <a:t>of identity management information</a:t>
            </a:r>
            <a:r>
              <a:rPr lang="en-GB" altLang="zh-CN" sz="1800" b="1" dirty="0" smtClean="0"/>
              <a:t> </a:t>
            </a:r>
          </a:p>
          <a:p>
            <a:pPr lvl="1">
              <a:lnSpc>
                <a:spcPct val="80000"/>
              </a:lnSpc>
            </a:pPr>
            <a:r>
              <a:rPr lang="en-GB" altLang="ko-KR" sz="1600" dirty="0" err="1" smtClean="0">
                <a:ea typeface="굴림" pitchFamily="34" charset="-127"/>
              </a:rPr>
              <a:t>X.discovery</a:t>
            </a:r>
            <a:r>
              <a:rPr lang="en-GB" altLang="ko-KR" sz="1600" dirty="0" smtClean="0">
                <a:ea typeface="굴림" pitchFamily="34" charset="-127"/>
              </a:rPr>
              <a:t>, Discovery of identity management information</a:t>
            </a:r>
            <a:r>
              <a:rPr lang="en-GB" altLang="zh-CN" sz="1600" dirty="0" smtClean="0"/>
              <a:t> </a:t>
            </a:r>
            <a:endParaRPr lang="en-US" altLang="zh-CN" sz="1600" dirty="0" smtClean="0"/>
          </a:p>
          <a:p>
            <a:pPr>
              <a:lnSpc>
                <a:spcPct val="80000"/>
              </a:lnSpc>
            </a:pPr>
            <a:r>
              <a:rPr lang="en-US" altLang="zh-CN" sz="1800" b="1" u="sng" dirty="0" smtClean="0"/>
              <a:t>Protection</a:t>
            </a:r>
            <a:r>
              <a:rPr lang="en-US" altLang="zh-CN" sz="1800" b="1" dirty="0" smtClean="0"/>
              <a:t> of personally identifiable information </a:t>
            </a:r>
          </a:p>
          <a:p>
            <a:pPr lvl="1">
              <a:lnSpc>
                <a:spcPct val="80000"/>
              </a:lnSpc>
            </a:pPr>
            <a:r>
              <a:rPr lang="en-GB" altLang="zh-CN" sz="1600" dirty="0" smtClean="0"/>
              <a:t>X.</a:t>
            </a:r>
            <a:r>
              <a:rPr lang="en-GB" altLang="ko-KR" sz="1600" dirty="0" smtClean="0">
                <a:ea typeface="굴림" pitchFamily="34" charset="-127"/>
              </a:rPr>
              <a:t>1275, </a:t>
            </a:r>
            <a:r>
              <a:rPr lang="en-US" altLang="ko-KR" sz="1600" dirty="0" smtClean="0">
                <a:ea typeface="굴림" pitchFamily="34" charset="-127"/>
              </a:rPr>
              <a:t>Guidelines on protection of personally identifiable information in the application of RFID technology</a:t>
            </a:r>
            <a:r>
              <a:rPr lang="en-US" altLang="zh-CN" sz="1600" dirty="0" smtClean="0"/>
              <a:t> </a:t>
            </a:r>
          </a:p>
          <a:p>
            <a:pPr lvl="1">
              <a:lnSpc>
                <a:spcPct val="80000"/>
              </a:lnSpc>
            </a:pPr>
            <a:r>
              <a:rPr lang="en-GB" altLang="zh-CN" sz="1600" dirty="0" err="1" smtClean="0"/>
              <a:t>X.priva</a:t>
            </a:r>
            <a:r>
              <a:rPr lang="en-GB" altLang="zh-CN" sz="1600" dirty="0" smtClean="0"/>
              <a:t>, Criteria for assessing the level of protection for personally identifiable information in identity management</a:t>
            </a:r>
          </a:p>
          <a:p>
            <a:pPr>
              <a:lnSpc>
                <a:spcPct val="80000"/>
              </a:lnSpc>
            </a:pPr>
            <a:r>
              <a:rPr lang="en-US" sz="1600" b="1" dirty="0" smtClean="0"/>
              <a:t>Working with OASIS SAML 2.0  and XACML and their equivalent ITU-T recommendations</a:t>
            </a:r>
          </a:p>
          <a:p>
            <a:pPr lvl="1">
              <a:lnSpc>
                <a:spcPct val="80000"/>
              </a:lnSpc>
            </a:pPr>
            <a:endParaRPr lang="en-GB" altLang="zh-CN" sz="1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a:spLocks noGrp="1"/>
          </p:cNvSpPr>
          <p:nvPr>
            <p:ph type="sldNum" sz="quarter" idx="10"/>
          </p:nvPr>
        </p:nvSpPr>
        <p:spPr/>
        <p:txBody>
          <a:bodyPr/>
          <a:lstStyle/>
          <a:p>
            <a:pPr>
              <a:defRPr/>
            </a:pPr>
            <a:fld id="{0CE5FCAB-8084-4FDD-BE71-E754F5AB4C53}" type="slidenum">
              <a:rPr lang="en-US" smtClean="0"/>
              <a:pPr>
                <a:defRPr/>
              </a:pPr>
              <a:t>4</a:t>
            </a:fld>
            <a:endParaRPr lang="en-US" smtClean="0"/>
          </a:p>
        </p:txBody>
      </p:sp>
      <p:sp>
        <p:nvSpPr>
          <p:cNvPr id="18435" name="Rectangle 4"/>
          <p:cNvSpPr>
            <a:spLocks noChangeArrowheads="1"/>
          </p:cNvSpPr>
          <p:nvPr/>
        </p:nvSpPr>
        <p:spPr bwMode="auto">
          <a:xfrm>
            <a:off x="468313" y="5661025"/>
            <a:ext cx="8207375" cy="936625"/>
          </a:xfrm>
          <a:prstGeom prst="rect">
            <a:avLst/>
          </a:prstGeom>
          <a:solidFill>
            <a:srgbClr val="0E438A"/>
          </a:solidFill>
          <a:ln w="9525">
            <a:solidFill>
              <a:srgbClr val="0000FF"/>
            </a:solidFill>
            <a:miter lim="800000"/>
            <a:headEnd/>
            <a:tailEnd/>
          </a:ln>
        </p:spPr>
        <p:txBody>
          <a:bodyPr wrap="none" anchor="ctr"/>
          <a:lstStyle/>
          <a:p>
            <a:r>
              <a:rPr lang="en-US" sz="1400" u="sng">
                <a:solidFill>
                  <a:schemeClr val="bg1"/>
                </a:solidFill>
                <a:hlinkClick r:id="rId2"/>
              </a:rPr>
              <a:t>ITU-T Joint coordination activity in IdM JCA-IdM</a:t>
            </a:r>
            <a:endParaRPr lang="en-US" sz="1400" u="sng">
              <a:solidFill>
                <a:schemeClr val="bg1"/>
              </a:solidFill>
            </a:endParaRPr>
          </a:p>
        </p:txBody>
      </p:sp>
      <p:sp>
        <p:nvSpPr>
          <p:cNvPr id="18436" name="Rectangle 5"/>
          <p:cNvSpPr>
            <a:spLocks noChangeArrowheads="1"/>
          </p:cNvSpPr>
          <p:nvPr/>
        </p:nvSpPr>
        <p:spPr bwMode="auto">
          <a:xfrm>
            <a:off x="1399143" y="154237"/>
            <a:ext cx="7285344" cy="782638"/>
          </a:xfrm>
          <a:prstGeom prst="rect">
            <a:avLst/>
          </a:prstGeom>
          <a:noFill/>
          <a:ln w="9525">
            <a:noFill/>
            <a:miter lim="800000"/>
            <a:headEnd/>
            <a:tailEnd/>
          </a:ln>
        </p:spPr>
        <p:txBody>
          <a:bodyPr anchor="ctr"/>
          <a:lstStyle/>
          <a:p>
            <a:r>
              <a:rPr lang="en-US" sz="3200" b="1" dirty="0">
                <a:solidFill>
                  <a:schemeClr val="tx1"/>
                </a:solidFill>
                <a:latin typeface="+mn-lt"/>
              </a:rPr>
              <a:t>Q10/17 Coordination and </a:t>
            </a:r>
            <a:r>
              <a:rPr lang="en-US" sz="3200" b="1" dirty="0" smtClean="0">
                <a:solidFill>
                  <a:schemeClr val="tx1"/>
                </a:solidFill>
                <a:latin typeface="+mn-lt"/>
              </a:rPr>
              <a:t>collaboration</a:t>
            </a:r>
            <a:endParaRPr lang="en-US" sz="3200" b="1" dirty="0">
              <a:solidFill>
                <a:schemeClr val="tx1"/>
              </a:solidFill>
              <a:latin typeface="+mn-lt"/>
            </a:endParaRPr>
          </a:p>
        </p:txBody>
      </p:sp>
      <p:pic>
        <p:nvPicPr>
          <p:cNvPr id="18437" name="Picture 6" descr="ISO Logo"/>
          <p:cNvPicPr>
            <a:picLocks noChangeAspect="1" noChangeArrowheads="1"/>
          </p:cNvPicPr>
          <p:nvPr/>
        </p:nvPicPr>
        <p:blipFill>
          <a:blip r:embed="rId3" cstate="print"/>
          <a:srcRect/>
          <a:stretch>
            <a:fillRect/>
          </a:stretch>
        </p:blipFill>
        <p:spPr bwMode="auto">
          <a:xfrm>
            <a:off x="250825" y="1268413"/>
            <a:ext cx="2138363" cy="614362"/>
          </a:xfrm>
          <a:prstGeom prst="rect">
            <a:avLst/>
          </a:prstGeom>
          <a:noFill/>
          <a:ln w="9525">
            <a:noFill/>
            <a:miter lim="800000"/>
            <a:headEnd/>
            <a:tailEnd/>
          </a:ln>
        </p:spPr>
      </p:pic>
      <p:pic>
        <p:nvPicPr>
          <p:cNvPr id="18438" name="Picture 7" descr="logo">
            <a:hlinkClick r:id="rId4"/>
          </p:cNvPr>
          <p:cNvPicPr>
            <a:picLocks noChangeAspect="1" noChangeArrowheads="1"/>
          </p:cNvPicPr>
          <p:nvPr/>
        </p:nvPicPr>
        <p:blipFill>
          <a:blip r:embed="rId5" cstate="print"/>
          <a:srcRect/>
          <a:stretch>
            <a:fillRect/>
          </a:stretch>
        </p:blipFill>
        <p:spPr bwMode="auto">
          <a:xfrm>
            <a:off x="3779838" y="1196975"/>
            <a:ext cx="703262" cy="773113"/>
          </a:xfrm>
          <a:prstGeom prst="rect">
            <a:avLst/>
          </a:prstGeom>
          <a:noFill/>
          <a:ln w="9525">
            <a:noFill/>
            <a:miter lim="800000"/>
            <a:headEnd/>
            <a:tailEnd/>
          </a:ln>
        </p:spPr>
      </p:pic>
      <p:pic>
        <p:nvPicPr>
          <p:cNvPr id="18439" name="Picture 8" descr="siteon0"/>
          <p:cNvPicPr>
            <a:picLocks noChangeAspect="1" noChangeArrowheads="1"/>
          </p:cNvPicPr>
          <p:nvPr/>
        </p:nvPicPr>
        <p:blipFill>
          <a:blip r:embed="rId6" cstate="print"/>
          <a:srcRect/>
          <a:stretch>
            <a:fillRect/>
          </a:stretch>
        </p:blipFill>
        <p:spPr bwMode="auto">
          <a:xfrm>
            <a:off x="7092950" y="1268413"/>
            <a:ext cx="1295400" cy="1139825"/>
          </a:xfrm>
          <a:prstGeom prst="rect">
            <a:avLst/>
          </a:prstGeom>
          <a:noFill/>
          <a:ln w="9525">
            <a:noFill/>
            <a:miter lim="800000"/>
            <a:headEnd/>
            <a:tailEnd/>
          </a:ln>
        </p:spPr>
      </p:pic>
      <p:pic>
        <p:nvPicPr>
          <p:cNvPr id="18440" name="Picture 9" descr="libertylogo">
            <a:hlinkClick r:id="rId7"/>
          </p:cNvPr>
          <p:cNvPicPr>
            <a:picLocks noChangeAspect="1" noChangeArrowheads="1"/>
          </p:cNvPicPr>
          <p:nvPr/>
        </p:nvPicPr>
        <p:blipFill>
          <a:blip r:embed="rId8" cstate="print"/>
          <a:srcRect/>
          <a:stretch>
            <a:fillRect/>
          </a:stretch>
        </p:blipFill>
        <p:spPr bwMode="auto">
          <a:xfrm>
            <a:off x="1187450" y="1989138"/>
            <a:ext cx="1657350" cy="590550"/>
          </a:xfrm>
          <a:prstGeom prst="rect">
            <a:avLst/>
          </a:prstGeom>
          <a:noFill/>
          <a:ln w="9525">
            <a:noFill/>
            <a:miter lim="800000"/>
            <a:headEnd/>
            <a:tailEnd/>
          </a:ln>
        </p:spPr>
      </p:pic>
      <p:pic>
        <p:nvPicPr>
          <p:cNvPr id="18441" name="Picture 10" descr="http://www.oasis-open.org">
            <a:hlinkClick r:id="rId9"/>
          </p:cNvPr>
          <p:cNvPicPr>
            <a:picLocks noChangeAspect="1" noChangeArrowheads="1"/>
          </p:cNvPicPr>
          <p:nvPr/>
        </p:nvPicPr>
        <p:blipFill>
          <a:blip r:embed="rId10" cstate="print"/>
          <a:srcRect/>
          <a:stretch>
            <a:fillRect/>
          </a:stretch>
        </p:blipFill>
        <p:spPr bwMode="auto">
          <a:xfrm>
            <a:off x="468313" y="3798888"/>
            <a:ext cx="6761162" cy="447675"/>
          </a:xfrm>
          <a:prstGeom prst="rect">
            <a:avLst/>
          </a:prstGeom>
          <a:noFill/>
          <a:ln w="9525">
            <a:noFill/>
            <a:miter lim="800000"/>
            <a:headEnd/>
            <a:tailEnd/>
          </a:ln>
        </p:spPr>
      </p:pic>
      <p:pic>
        <p:nvPicPr>
          <p:cNvPr id="18442" name="Picture 11" descr="kantara_logo"/>
          <p:cNvPicPr>
            <a:picLocks noChangeAspect="1" noChangeArrowheads="1"/>
          </p:cNvPicPr>
          <p:nvPr/>
        </p:nvPicPr>
        <p:blipFill>
          <a:blip r:embed="rId11" cstate="print"/>
          <a:srcRect/>
          <a:stretch>
            <a:fillRect/>
          </a:stretch>
        </p:blipFill>
        <p:spPr bwMode="auto">
          <a:xfrm>
            <a:off x="4716463" y="2276475"/>
            <a:ext cx="2232025" cy="796925"/>
          </a:xfrm>
          <a:prstGeom prst="rect">
            <a:avLst/>
          </a:prstGeom>
          <a:noFill/>
          <a:ln w="9525">
            <a:noFill/>
            <a:miter lim="800000"/>
            <a:headEnd/>
            <a:tailEnd/>
          </a:ln>
        </p:spPr>
      </p:pic>
      <p:pic>
        <p:nvPicPr>
          <p:cNvPr id="18443" name="Picture 12" descr="300px-OpenIDLogo">
            <a:hlinkClick r:id="rId12"/>
          </p:cNvPr>
          <p:cNvPicPr>
            <a:picLocks noChangeAspect="1" noChangeArrowheads="1"/>
          </p:cNvPicPr>
          <p:nvPr/>
        </p:nvPicPr>
        <p:blipFill>
          <a:blip r:embed="rId13" cstate="print"/>
          <a:srcRect/>
          <a:stretch>
            <a:fillRect/>
          </a:stretch>
        </p:blipFill>
        <p:spPr bwMode="auto">
          <a:xfrm>
            <a:off x="2987675" y="3276600"/>
            <a:ext cx="1727200" cy="650875"/>
          </a:xfrm>
          <a:prstGeom prst="rect">
            <a:avLst/>
          </a:prstGeom>
          <a:noFill/>
          <a:ln w="9525">
            <a:noFill/>
            <a:miter lim="800000"/>
            <a:headEnd/>
            <a:tailEnd/>
          </a:ln>
        </p:spPr>
      </p:pic>
      <p:pic>
        <p:nvPicPr>
          <p:cNvPr id="18444" name="Picture 13" descr="Flag of Europe.svg">
            <a:hlinkClick r:id="rId14"/>
          </p:cNvPr>
          <p:cNvPicPr>
            <a:picLocks noChangeAspect="1" noChangeArrowheads="1"/>
          </p:cNvPicPr>
          <p:nvPr/>
        </p:nvPicPr>
        <p:blipFill>
          <a:blip r:embed="rId15" cstate="print"/>
          <a:srcRect/>
          <a:stretch>
            <a:fillRect/>
          </a:stretch>
        </p:blipFill>
        <p:spPr bwMode="auto">
          <a:xfrm>
            <a:off x="3276600" y="2398713"/>
            <a:ext cx="1079500" cy="722312"/>
          </a:xfrm>
          <a:prstGeom prst="rect">
            <a:avLst/>
          </a:prstGeom>
          <a:noFill/>
          <a:ln w="9525">
            <a:noFill/>
            <a:miter lim="800000"/>
            <a:headEnd/>
            <a:tailEnd/>
          </a:ln>
        </p:spPr>
      </p:pic>
      <p:pic>
        <p:nvPicPr>
          <p:cNvPr id="18446" name="Picture 15" descr="Organisation for Economic Co-operation and Development">
            <a:hlinkClick r:id="rId16"/>
          </p:cNvPr>
          <p:cNvPicPr>
            <a:picLocks noChangeAspect="1" noChangeArrowheads="1"/>
          </p:cNvPicPr>
          <p:nvPr/>
        </p:nvPicPr>
        <p:blipFill>
          <a:blip r:embed="rId17" cstate="print"/>
          <a:srcRect/>
          <a:stretch>
            <a:fillRect/>
          </a:stretch>
        </p:blipFill>
        <p:spPr bwMode="auto">
          <a:xfrm>
            <a:off x="539750" y="2879725"/>
            <a:ext cx="1738313" cy="639763"/>
          </a:xfrm>
          <a:prstGeom prst="rect">
            <a:avLst/>
          </a:prstGeom>
          <a:noFill/>
          <a:ln w="9525">
            <a:noFill/>
            <a:miter lim="800000"/>
            <a:headEnd/>
            <a:tailEnd/>
          </a:ln>
        </p:spPr>
      </p:pic>
      <p:pic>
        <p:nvPicPr>
          <p:cNvPr id="18447" name="Picture 16" descr="logo">
            <a:hlinkClick r:id="rId18"/>
          </p:cNvPr>
          <p:cNvPicPr>
            <a:picLocks noChangeAspect="1" noChangeArrowheads="1"/>
          </p:cNvPicPr>
          <p:nvPr/>
        </p:nvPicPr>
        <p:blipFill>
          <a:blip r:embed="rId19" cstate="print"/>
          <a:srcRect/>
          <a:stretch>
            <a:fillRect/>
          </a:stretch>
        </p:blipFill>
        <p:spPr bwMode="auto">
          <a:xfrm>
            <a:off x="7019925" y="2133600"/>
            <a:ext cx="1760538" cy="1092200"/>
          </a:xfrm>
          <a:prstGeom prst="rect">
            <a:avLst/>
          </a:prstGeom>
          <a:noFill/>
          <a:ln w="9525">
            <a:noFill/>
            <a:miter lim="800000"/>
            <a:headEnd/>
            <a:tailEnd/>
          </a:ln>
        </p:spPr>
      </p:pic>
      <p:pic>
        <p:nvPicPr>
          <p:cNvPr id="18448" name="Picture 17" descr="200px-NIST_logo">
            <a:hlinkClick r:id="rId20"/>
          </p:cNvPr>
          <p:cNvPicPr>
            <a:picLocks noChangeAspect="1" noChangeArrowheads="1"/>
          </p:cNvPicPr>
          <p:nvPr/>
        </p:nvPicPr>
        <p:blipFill>
          <a:blip r:embed="rId21" cstate="print"/>
          <a:srcRect/>
          <a:stretch>
            <a:fillRect/>
          </a:stretch>
        </p:blipFill>
        <p:spPr bwMode="auto">
          <a:xfrm>
            <a:off x="5076825" y="1685925"/>
            <a:ext cx="1511300" cy="401638"/>
          </a:xfrm>
          <a:prstGeom prst="rect">
            <a:avLst/>
          </a:prstGeom>
          <a:noFill/>
          <a:ln w="9525">
            <a:noFill/>
            <a:miter lim="800000"/>
            <a:headEnd/>
            <a:tailEnd/>
          </a:ln>
        </p:spPr>
      </p:pic>
      <p:pic>
        <p:nvPicPr>
          <p:cNvPr id="18449" name="Picture 18" descr="ETSI World Class Standards"/>
          <p:cNvPicPr>
            <a:picLocks noChangeAspect="1" noChangeArrowheads="1"/>
          </p:cNvPicPr>
          <p:nvPr/>
        </p:nvPicPr>
        <p:blipFill>
          <a:blip r:embed="rId22" cstate="print"/>
          <a:srcRect/>
          <a:stretch>
            <a:fillRect/>
          </a:stretch>
        </p:blipFill>
        <p:spPr bwMode="auto">
          <a:xfrm>
            <a:off x="5148263" y="3340100"/>
            <a:ext cx="3025775" cy="573088"/>
          </a:xfrm>
          <a:prstGeom prst="rect">
            <a:avLst/>
          </a:prstGeom>
          <a:noFill/>
          <a:ln w="9525">
            <a:noFill/>
            <a:miter lim="800000"/>
            <a:headEnd/>
            <a:tailEnd/>
          </a:ln>
        </p:spPr>
      </p:pic>
      <p:pic>
        <p:nvPicPr>
          <p:cNvPr id="18450" name="Picture 19" descr="ítuweb"/>
          <p:cNvPicPr>
            <a:picLocks noChangeAspect="1" noChangeArrowheads="1"/>
          </p:cNvPicPr>
          <p:nvPr/>
        </p:nvPicPr>
        <p:blipFill>
          <a:blip r:embed="rId23" cstate="print"/>
          <a:srcRect/>
          <a:stretch>
            <a:fillRect/>
          </a:stretch>
        </p:blipFill>
        <p:spPr bwMode="auto">
          <a:xfrm>
            <a:off x="2843213" y="981075"/>
            <a:ext cx="701675" cy="776288"/>
          </a:xfrm>
          <a:prstGeom prst="rect">
            <a:avLst/>
          </a:prstGeom>
          <a:noFill/>
          <a:ln w="9525">
            <a:noFill/>
            <a:miter lim="800000"/>
            <a:headEnd/>
            <a:tailEnd/>
          </a:ln>
        </p:spPr>
      </p:pic>
      <p:sp>
        <p:nvSpPr>
          <p:cNvPr id="18451" name="AutoShape 20"/>
          <p:cNvSpPr>
            <a:spLocks noChangeArrowheads="1"/>
          </p:cNvSpPr>
          <p:nvPr/>
        </p:nvSpPr>
        <p:spPr bwMode="auto">
          <a:xfrm rot="-5400000">
            <a:off x="4067969" y="4796631"/>
            <a:ext cx="936625" cy="792163"/>
          </a:xfrm>
          <a:prstGeom prst="leftRightArrow">
            <a:avLst>
              <a:gd name="adj1" fmla="val 50000"/>
              <a:gd name="adj2" fmla="val 23647"/>
            </a:avLst>
          </a:prstGeom>
          <a:solidFill>
            <a:srgbClr val="FF0000">
              <a:alpha val="39999"/>
            </a:srgbClr>
          </a:solidFill>
          <a:ln w="9525">
            <a:solidFill>
              <a:srgbClr val="FF0000"/>
            </a:solidFill>
            <a:miter lim="800000"/>
            <a:headEnd/>
            <a:tailEnd/>
          </a:ln>
        </p:spPr>
        <p:txBody>
          <a:bodyPr wrap="none" anchor="ctr"/>
          <a:lstStyle/>
          <a:p>
            <a:endParaRPr lang="en-CA"/>
          </a:p>
        </p:txBody>
      </p:sp>
      <p:sp>
        <p:nvSpPr>
          <p:cNvPr id="18452" name="AutoShape 21"/>
          <p:cNvSpPr>
            <a:spLocks noChangeArrowheads="1"/>
          </p:cNvSpPr>
          <p:nvPr/>
        </p:nvSpPr>
        <p:spPr bwMode="auto">
          <a:xfrm rot="-5400000">
            <a:off x="538956" y="4796632"/>
            <a:ext cx="936625" cy="792162"/>
          </a:xfrm>
          <a:prstGeom prst="leftRightArrow">
            <a:avLst>
              <a:gd name="adj1" fmla="val 50000"/>
              <a:gd name="adj2" fmla="val 23647"/>
            </a:avLst>
          </a:prstGeom>
          <a:solidFill>
            <a:srgbClr val="FF0000">
              <a:alpha val="39999"/>
            </a:srgbClr>
          </a:solidFill>
          <a:ln w="9525">
            <a:solidFill>
              <a:srgbClr val="FF0000"/>
            </a:solidFill>
            <a:miter lim="800000"/>
            <a:headEnd/>
            <a:tailEnd/>
          </a:ln>
        </p:spPr>
        <p:txBody>
          <a:bodyPr wrap="none" anchor="ctr"/>
          <a:lstStyle/>
          <a:p>
            <a:endParaRPr lang="en-CA"/>
          </a:p>
        </p:txBody>
      </p:sp>
      <p:sp>
        <p:nvSpPr>
          <p:cNvPr id="18453" name="AutoShape 22"/>
          <p:cNvSpPr>
            <a:spLocks noChangeArrowheads="1"/>
          </p:cNvSpPr>
          <p:nvPr/>
        </p:nvSpPr>
        <p:spPr bwMode="auto">
          <a:xfrm rot="-5400000">
            <a:off x="7595394" y="4796631"/>
            <a:ext cx="936625" cy="792163"/>
          </a:xfrm>
          <a:prstGeom prst="leftRightArrow">
            <a:avLst>
              <a:gd name="adj1" fmla="val 50000"/>
              <a:gd name="adj2" fmla="val 23647"/>
            </a:avLst>
          </a:prstGeom>
          <a:solidFill>
            <a:srgbClr val="FF0000">
              <a:alpha val="39999"/>
            </a:srgbClr>
          </a:solidFill>
          <a:ln w="9525">
            <a:solidFill>
              <a:srgbClr val="FF0000"/>
            </a:solidFill>
            <a:miter lim="800000"/>
            <a:headEnd/>
            <a:tailEnd/>
          </a:ln>
        </p:spPr>
        <p:txBody>
          <a:bodyPr wrap="none" anchor="ctr"/>
          <a:lstStyle/>
          <a:p>
            <a:endParaRPr lang="en-CA"/>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04800" y="304800"/>
            <a:ext cx="8001000" cy="762000"/>
          </a:xfrm>
        </p:spPr>
        <p:txBody>
          <a:bodyPr/>
          <a:lstStyle/>
          <a:p>
            <a:r>
              <a:rPr lang="en-US" b="1" smtClean="0"/>
              <a:t>OASIS Trust Elevation TC</a:t>
            </a:r>
          </a:p>
        </p:txBody>
      </p:sp>
      <p:sp>
        <p:nvSpPr>
          <p:cNvPr id="17411" name="Content Placeholder 2"/>
          <p:cNvSpPr>
            <a:spLocks noGrp="1"/>
          </p:cNvSpPr>
          <p:nvPr>
            <p:ph idx="1"/>
          </p:nvPr>
        </p:nvSpPr>
        <p:spPr>
          <a:xfrm>
            <a:off x="304800" y="1143000"/>
            <a:ext cx="8305800" cy="4876800"/>
          </a:xfrm>
        </p:spPr>
        <p:txBody>
          <a:bodyPr/>
          <a:lstStyle/>
          <a:p>
            <a:r>
              <a:rPr lang="en-US" sz="2000" b="1" dirty="0" smtClean="0"/>
              <a:t>OASIS Electronic Identity Credential Trust Elevation Methods (Trust Elevation) TC</a:t>
            </a:r>
          </a:p>
          <a:p>
            <a:pPr lvl="1"/>
            <a:r>
              <a:rPr lang="en-US" sz="1600" b="1" dirty="0" smtClean="0">
                <a:solidFill>
                  <a:srgbClr val="FF0000"/>
                </a:solidFill>
              </a:rPr>
              <a:t>http://www.oasis-open.org/committees/tc_home.php?wg_abbrev=trust-el</a:t>
            </a:r>
          </a:p>
          <a:p>
            <a:r>
              <a:rPr lang="en-US" sz="2000" dirty="0" smtClean="0"/>
              <a:t>Works to define a set of standardized protocols that service providers may use to elevate the trust in an electronic identity credential presented to them for authentication</a:t>
            </a:r>
          </a:p>
          <a:p>
            <a:r>
              <a:rPr lang="en-US" sz="2000" dirty="0" smtClean="0"/>
              <a:t>Respond to suggestions from the public sector, including the U.S. National Strategy for Trusted Identities in Cyberspace (NSTIC). </a:t>
            </a:r>
          </a:p>
          <a:p>
            <a:r>
              <a:rPr lang="en-US" sz="2000" dirty="0" smtClean="0"/>
              <a:t>Promotes interoperability among multiple identity providers--and among multiple identity federations and frameworks--by facilitating clear communication about common and comparable operations to present, evaluate and apply identity [data/assertions] to sets of declared authorization levels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137688" y="0"/>
            <a:ext cx="7401005" cy="1171977"/>
          </a:xfrm>
        </p:spPr>
        <p:txBody>
          <a:bodyPr/>
          <a:lstStyle/>
          <a:p>
            <a:r>
              <a:rPr lang="en-US" dirty="0" smtClean="0"/>
              <a:t>National Strategy for Trusted Identities in Cyberspace  (NSTIC)</a:t>
            </a:r>
          </a:p>
        </p:txBody>
      </p:sp>
      <p:sp>
        <p:nvSpPr>
          <p:cNvPr id="20483" name="Content Placeholder 2"/>
          <p:cNvSpPr>
            <a:spLocks noGrp="1"/>
          </p:cNvSpPr>
          <p:nvPr>
            <p:ph idx="1"/>
          </p:nvPr>
        </p:nvSpPr>
        <p:spPr>
          <a:xfrm>
            <a:off x="192638" y="1314259"/>
            <a:ext cx="8526360" cy="1068333"/>
          </a:xfrm>
        </p:spPr>
        <p:txBody>
          <a:bodyPr/>
          <a:lstStyle/>
          <a:p>
            <a:r>
              <a:rPr lang="en-US" sz="1400" dirty="0" smtClean="0"/>
              <a:t>Called for in President’s Cyberspace Policy Review (May2009)</a:t>
            </a:r>
          </a:p>
          <a:p>
            <a:pPr>
              <a:spcBef>
                <a:spcPts val="1000"/>
              </a:spcBef>
            </a:pPr>
            <a:r>
              <a:rPr lang="en-US" sz="1400" dirty="0" smtClean="0"/>
              <a:t>Promotes the development of an online environment where individuals and organizations will be able to trust each other because they follow agreed upon standards to obtain and authenticate their digital identities</a:t>
            </a:r>
          </a:p>
        </p:txBody>
      </p:sp>
      <p:sp>
        <p:nvSpPr>
          <p:cNvPr id="4" name="Slide Number Placeholder 3"/>
          <p:cNvSpPr>
            <a:spLocks noGrp="1"/>
          </p:cNvSpPr>
          <p:nvPr>
            <p:ph type="sldNum" sz="quarter" idx="10"/>
          </p:nvPr>
        </p:nvSpPr>
        <p:spPr/>
        <p:txBody>
          <a:bodyPr/>
          <a:lstStyle/>
          <a:p>
            <a:pPr>
              <a:defRPr/>
            </a:pPr>
            <a:fld id="{3ECCACF9-DD10-4A98-B4E3-CA6195DDF38C}" type="slidenum">
              <a:rPr lang="en-US" smtClean="0"/>
              <a:pPr>
                <a:defRPr/>
              </a:pPr>
              <a:t>6</a:t>
            </a:fld>
            <a:endParaRPr lang="en-US"/>
          </a:p>
        </p:txBody>
      </p:sp>
      <p:sp>
        <p:nvSpPr>
          <p:cNvPr id="5" name="Content Placeholder 2"/>
          <p:cNvSpPr txBox="1">
            <a:spLocks/>
          </p:cNvSpPr>
          <p:nvPr/>
        </p:nvSpPr>
        <p:spPr bwMode="auto">
          <a:xfrm>
            <a:off x="206063" y="2638634"/>
            <a:ext cx="2900437" cy="21523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ts val="1000"/>
              </a:spcBef>
              <a:spcAft>
                <a:spcPct val="0"/>
              </a:spcAft>
              <a:buClr>
                <a:srgbClr val="FF0000"/>
              </a:buClr>
              <a:buSzPct val="90000"/>
              <a:buFontTx/>
              <a:buNone/>
              <a:tabLst/>
              <a:defRPr/>
            </a:pPr>
            <a:r>
              <a:rPr kumimoji="0" lang="en-US" sz="1400" b="1"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Guiding Principles</a:t>
            </a:r>
          </a:p>
          <a:p>
            <a:pPr marL="285750" indent="-285750" algn="l" eaLnBrk="0" hangingPunct="0">
              <a:spcBef>
                <a:spcPts val="1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Privacy Enhancing and Voluntary </a:t>
            </a:r>
          </a:p>
          <a:p>
            <a:pPr marL="285750" indent="-285750" algn="l" eaLnBrk="0" hangingPunct="0">
              <a:spcBef>
                <a:spcPts val="1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Secure and Resilient</a:t>
            </a:r>
          </a:p>
          <a:p>
            <a:pPr marL="285750" indent="-285750" algn="l" eaLnBrk="0" hangingPunct="0">
              <a:spcBef>
                <a:spcPts val="1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Interoperable</a:t>
            </a:r>
          </a:p>
          <a:p>
            <a:pPr marL="285750" indent="-285750" algn="l" eaLnBrk="0" hangingPunct="0">
              <a:spcBef>
                <a:spcPts val="1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Cost Effective </a:t>
            </a:r>
          </a:p>
          <a:p>
            <a:pPr marL="285750" indent="-285750" algn="l" eaLnBrk="0" hangingPunct="0">
              <a:spcBef>
                <a:spcPts val="1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Easy To Use</a:t>
            </a:r>
          </a:p>
        </p:txBody>
      </p:sp>
      <p:sp>
        <p:nvSpPr>
          <p:cNvPr id="6" name="Content Placeholder 2"/>
          <p:cNvSpPr txBox="1">
            <a:spLocks/>
          </p:cNvSpPr>
          <p:nvPr/>
        </p:nvSpPr>
        <p:spPr bwMode="auto">
          <a:xfrm>
            <a:off x="3915177" y="2511380"/>
            <a:ext cx="4855335" cy="291062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rgbClr val="FF0000"/>
              </a:buClr>
              <a:buSzPct val="90000"/>
              <a:buFontTx/>
              <a:buNone/>
              <a:tabLst/>
              <a:defRPr/>
            </a:pPr>
            <a:r>
              <a:rPr kumimoji="0" lang="en-US" sz="1400" b="1"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Usernames and passwords are broken</a:t>
            </a:r>
          </a:p>
          <a:p>
            <a:pPr marL="285750" indent="-285750" algn="l" eaLnBrk="0" hangingPunct="0">
              <a:spcBef>
                <a:spcPct val="20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People have many different passwords</a:t>
            </a:r>
          </a:p>
          <a:p>
            <a:pPr marL="285750" indent="-285750" algn="l" eaLnBrk="0" hangingPunct="0">
              <a:spcBef>
                <a:spcPct val="20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Password reused </a:t>
            </a:r>
          </a:p>
          <a:p>
            <a:pPr marL="285750" indent="-285750" algn="l" eaLnBrk="0" hangingPunct="0">
              <a:spcBef>
                <a:spcPct val="20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Strong passwords vulnerable</a:t>
            </a:r>
          </a:p>
          <a:p>
            <a:pPr marL="342900" marR="0" lvl="0" indent="-342900" algn="l" defTabSz="914400" rtl="0" eaLnBrk="0" fontAlgn="base" latinLnBrk="0" hangingPunct="0">
              <a:lnSpc>
                <a:spcPct val="100000"/>
              </a:lnSpc>
              <a:spcBef>
                <a:spcPct val="20000"/>
              </a:spcBef>
              <a:spcAft>
                <a:spcPct val="0"/>
              </a:spcAft>
              <a:buClr>
                <a:srgbClr val="FF0000"/>
              </a:buClr>
              <a:buSzPct val="90000"/>
              <a:tabLst/>
              <a:defRPr/>
            </a:pPr>
            <a:r>
              <a:rPr kumimoji="0" lang="en-US" sz="1400" b="1"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Identity Theft on the rise</a:t>
            </a:r>
          </a:p>
          <a:p>
            <a:pPr marL="285750" indent="-285750" algn="l" eaLnBrk="0" hangingPunct="0">
              <a:spcBef>
                <a:spcPct val="20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Large increase in financial institution Suspicious Activities </a:t>
            </a:r>
          </a:p>
          <a:p>
            <a:pPr marL="285750" indent="-285750" algn="l" eaLnBrk="0" hangingPunct="0">
              <a:spcBef>
                <a:spcPct val="20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$17.3 billion estimated cost to economy over 2 years (BJS,2008</a:t>
            </a:r>
            <a:r>
              <a:rPr kumimoji="0" lang="en-US" sz="1400" b="1"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a:t>
            </a:r>
          </a:p>
          <a:p>
            <a:pPr marL="342900" marR="0" lvl="0" indent="-342900" algn="l" defTabSz="914400" rtl="0" eaLnBrk="0" fontAlgn="base" latinLnBrk="0" hangingPunct="0">
              <a:lnSpc>
                <a:spcPct val="100000"/>
              </a:lnSpc>
              <a:spcBef>
                <a:spcPct val="20000"/>
              </a:spcBef>
              <a:spcAft>
                <a:spcPct val="0"/>
              </a:spcAft>
              <a:buClr>
                <a:srgbClr val="FF0000"/>
              </a:buClr>
              <a:buSzPct val="90000"/>
              <a:tabLst/>
              <a:defRPr/>
            </a:pPr>
            <a:r>
              <a:rPr kumimoji="0" lang="en-US" sz="1400" b="1"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Cybercrime is on the rise</a:t>
            </a:r>
          </a:p>
          <a:p>
            <a:pPr marL="285750" indent="-285750" algn="l" eaLnBrk="0" hangingPunct="0">
              <a:spcBef>
                <a:spcPct val="20000"/>
              </a:spcBef>
              <a:buClr>
                <a:srgbClr val="FF0000"/>
              </a:buClr>
              <a:buFontTx/>
              <a:buChar char="•"/>
            </a:pPr>
            <a:r>
              <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 Phishing is increasing  with more  sophisticated attacks </a:t>
            </a:r>
            <a:endParaRPr kumimoji="0" lang="en-US" sz="1400" b="1"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endParaRPr>
          </a:p>
          <a:p>
            <a:pPr marL="742950" marR="0" lvl="1" indent="-285750" algn="l" defTabSz="914400" rtl="0" eaLnBrk="0" fontAlgn="base" latinLnBrk="0" hangingPunct="0">
              <a:lnSpc>
                <a:spcPct val="100000"/>
              </a:lnSpc>
              <a:spcBef>
                <a:spcPct val="20000"/>
              </a:spcBef>
              <a:spcAft>
                <a:spcPct val="0"/>
              </a:spcAft>
              <a:buClr>
                <a:srgbClr val="FF0000"/>
              </a:buClr>
              <a:buSzTx/>
              <a:buFontTx/>
              <a:buChar char="•"/>
              <a:tabLst/>
              <a:defRPr/>
            </a:pPr>
            <a:endParaRPr kumimoji="0" lang="en-US"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20000"/>
              </a:spcBef>
              <a:spcAft>
                <a:spcPct val="0"/>
              </a:spcAft>
              <a:buClr>
                <a:srgbClr val="FF0000"/>
              </a:buClr>
              <a:buSzPct val="90000"/>
              <a:buFontTx/>
              <a:buChar char="o"/>
              <a:tabLst/>
              <a:defRPr/>
            </a:pPr>
            <a:endParaRPr kumimoji="0" lang="en-US" sz="1400" b="1" i="0" u="none" strike="noStrike" kern="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Content Placeholder 2"/>
          <p:cNvSpPr txBox="1">
            <a:spLocks/>
          </p:cNvSpPr>
          <p:nvPr/>
        </p:nvSpPr>
        <p:spPr bwMode="auto">
          <a:xfrm>
            <a:off x="309093" y="5125791"/>
            <a:ext cx="8422783" cy="15068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rgbClr val="FF0000"/>
              </a:buClr>
              <a:buSzPct val="90000"/>
              <a:buFontTx/>
              <a:buNone/>
              <a:tabLst/>
              <a:defRPr/>
            </a:pPr>
            <a:r>
              <a:rPr kumimoji="0" lang="en-US" sz="1600" b="1" i="0" u="none" strike="noStrike" kern="0" cap="none" spc="0" normalizeH="0" baseline="0" noProof="0" dirty="0" smtClean="0">
                <a:ln>
                  <a:noFill/>
                </a:ln>
                <a:solidFill>
                  <a:schemeClr val="tx1"/>
                </a:solidFill>
                <a:effectLst/>
                <a:uLnTx/>
                <a:uFillTx/>
                <a:latin typeface="Times New Roman" pitchFamily="18" charset="0"/>
                <a:ea typeface="+mn-ea"/>
                <a:cs typeface="Times New Roman" pitchFamily="18" charset="0"/>
              </a:rPr>
              <a:t>Main issue</a:t>
            </a:r>
          </a:p>
          <a:p>
            <a:pPr marL="285750" indent="-285750" algn="l" eaLnBrk="0" hangingPunct="0">
              <a:spcBef>
                <a:spcPct val="20000"/>
              </a:spcBef>
              <a:buClr>
                <a:srgbClr val="FF0000"/>
              </a:buClr>
              <a:buFontTx/>
              <a:buChar char="•"/>
            </a:pPr>
            <a:r>
              <a:rPr kumimoji="0" lang="en-US" sz="16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How to verify the Carbon entity on the other end of an online transactions</a:t>
            </a:r>
          </a:p>
          <a:p>
            <a:pPr marL="285750" indent="-285750" algn="l" eaLnBrk="0" hangingPunct="0">
              <a:spcBef>
                <a:spcPct val="20000"/>
              </a:spcBef>
              <a:buClr>
                <a:srgbClr val="FF0000"/>
              </a:buClr>
              <a:buFontTx/>
              <a:buChar char="•"/>
            </a:pPr>
            <a:r>
              <a:rPr kumimoji="0" lang="en-US" sz="16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Identities are difficult to verify over the internet</a:t>
            </a:r>
          </a:p>
          <a:p>
            <a:pPr marL="285750" indent="-285750" algn="l" eaLnBrk="0" hangingPunct="0">
              <a:spcBef>
                <a:spcPct val="20000"/>
              </a:spcBef>
              <a:buClr>
                <a:srgbClr val="FF0000"/>
              </a:buClr>
              <a:buFontTx/>
              <a:buChar char="•"/>
            </a:pPr>
            <a:r>
              <a:rPr kumimoji="0" lang="en-US" sz="16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Problem is more complicated in North America due to the lack of a government based national identity system</a:t>
            </a:r>
          </a:p>
          <a:p>
            <a:pPr marL="342900" marR="0" lvl="0" indent="-342900" algn="l" defTabSz="914400" rtl="0" eaLnBrk="0" fontAlgn="base" latinLnBrk="0" hangingPunct="0">
              <a:lnSpc>
                <a:spcPct val="100000"/>
              </a:lnSpc>
              <a:spcBef>
                <a:spcPct val="20000"/>
              </a:spcBef>
              <a:spcAft>
                <a:spcPct val="0"/>
              </a:spcAft>
              <a:buClr>
                <a:srgbClr val="FF0000"/>
              </a:buClr>
              <a:buSzPct val="90000"/>
              <a:buFontTx/>
              <a:buChar char="o"/>
              <a:tabLst/>
              <a:defRPr/>
            </a:pPr>
            <a:endParaRPr kumimoji="0" lang="en-US" sz="1600" b="1" i="0" u="none" strike="noStrike" kern="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202841" y="1017430"/>
            <a:ext cx="8771826" cy="1782213"/>
          </a:xfrm>
        </p:spPr>
        <p:txBody>
          <a:bodyPr/>
          <a:lstStyle/>
          <a:p>
            <a:pPr eaLnBrk="1" hangingPunct="1">
              <a:lnSpc>
                <a:spcPct val="90000"/>
              </a:lnSpc>
            </a:pPr>
            <a:r>
              <a:rPr lang="en-US" sz="2000" b="1" dirty="0" smtClean="0">
                <a:latin typeface="+mn-lt"/>
              </a:rPr>
              <a:t>Entity Authentication Assurance Framework*</a:t>
            </a:r>
          </a:p>
          <a:p>
            <a:pPr lvl="1" eaLnBrk="1" hangingPunct="1">
              <a:lnSpc>
                <a:spcPct val="90000"/>
              </a:lnSpc>
            </a:pPr>
            <a:r>
              <a:rPr lang="en-US" sz="2000" dirty="0" smtClean="0">
                <a:latin typeface="+mn-lt"/>
              </a:rPr>
              <a:t>Joint work of ISO JTC1/SC 27/WG5 and ITU-T SG 17/Q.10</a:t>
            </a:r>
          </a:p>
          <a:p>
            <a:pPr lvl="1" eaLnBrk="1" hangingPunct="1">
              <a:lnSpc>
                <a:spcPct val="90000"/>
              </a:lnSpc>
            </a:pPr>
            <a:r>
              <a:rPr lang="en-US" sz="2000" dirty="0" smtClean="0">
                <a:latin typeface="+mn-lt"/>
              </a:rPr>
              <a:t>Expected to reach Committee Draft status this year</a:t>
            </a:r>
          </a:p>
          <a:p>
            <a:pPr eaLnBrk="1" hangingPunct="1">
              <a:lnSpc>
                <a:spcPct val="90000"/>
              </a:lnSpc>
            </a:pPr>
            <a:r>
              <a:rPr lang="en-US" sz="2000" dirty="0" smtClean="0">
                <a:latin typeface="+mn-lt"/>
              </a:rPr>
              <a:t>Standardizes </a:t>
            </a:r>
            <a:r>
              <a:rPr lang="en-US" sz="2000" dirty="0" smtClean="0">
                <a:latin typeface="+mn-lt"/>
              </a:rPr>
              <a:t>Levels </a:t>
            </a:r>
            <a:r>
              <a:rPr lang="en-US" sz="2000" dirty="0" smtClean="0">
                <a:latin typeface="+mn-lt"/>
              </a:rPr>
              <a:t>of Assurance (</a:t>
            </a:r>
            <a:r>
              <a:rPr lang="en-US" sz="2000" dirty="0" err="1" smtClean="0">
                <a:latin typeface="+mn-lt"/>
              </a:rPr>
              <a:t>LoAs</a:t>
            </a:r>
            <a:r>
              <a:rPr lang="en-US" sz="2000" dirty="0" smtClean="0">
                <a:latin typeface="+mn-lt"/>
              </a:rPr>
              <a:t>) to promote trust, improve interoperability, and facilitate identity federation across </a:t>
            </a:r>
            <a:r>
              <a:rPr lang="en-US" sz="2000" dirty="0" smtClean="0">
                <a:latin typeface="+mn-lt"/>
              </a:rPr>
              <a:t>organizations</a:t>
            </a:r>
            <a:endParaRPr lang="en-US" sz="2000" dirty="0" smtClean="0">
              <a:latin typeface="+mn-lt"/>
            </a:endParaRPr>
          </a:p>
          <a:p>
            <a:pPr lvl="1" eaLnBrk="1" hangingPunct="1">
              <a:lnSpc>
                <a:spcPct val="90000"/>
              </a:lnSpc>
              <a:buFont typeface="Wingdings" pitchFamily="2" charset="2"/>
              <a:buNone/>
            </a:pPr>
            <a:endParaRPr lang="en-US" sz="2000" dirty="0" smtClean="0">
              <a:latin typeface="+mn-lt"/>
            </a:endParaRPr>
          </a:p>
          <a:p>
            <a:pPr lvl="1" eaLnBrk="1" hangingPunct="1">
              <a:lnSpc>
                <a:spcPct val="90000"/>
              </a:lnSpc>
              <a:buFont typeface="Wingdings" pitchFamily="2" charset="2"/>
              <a:buNone/>
            </a:pPr>
            <a:endParaRPr lang="en-US" sz="2000" dirty="0" smtClean="0">
              <a:latin typeface="+mn-lt"/>
            </a:endParaRPr>
          </a:p>
          <a:p>
            <a:pPr lvl="1" eaLnBrk="1" hangingPunct="1">
              <a:lnSpc>
                <a:spcPct val="90000"/>
              </a:lnSpc>
            </a:pPr>
            <a:endParaRPr lang="en-US" sz="2000" dirty="0" smtClean="0">
              <a:latin typeface="+mn-lt"/>
            </a:endParaRPr>
          </a:p>
        </p:txBody>
      </p:sp>
      <p:sp>
        <p:nvSpPr>
          <p:cNvPr id="14339" name="Title 1"/>
          <p:cNvSpPr>
            <a:spLocks noGrp="1"/>
          </p:cNvSpPr>
          <p:nvPr>
            <p:ph type="title"/>
          </p:nvPr>
        </p:nvSpPr>
        <p:spPr>
          <a:xfrm>
            <a:off x="1348333" y="196920"/>
            <a:ext cx="7147775" cy="656823"/>
          </a:xfrm>
        </p:spPr>
        <p:txBody>
          <a:bodyPr/>
          <a:lstStyle/>
          <a:p>
            <a:r>
              <a:rPr lang="en-US" dirty="0" smtClean="0"/>
              <a:t>Entity Authentication Assurance</a:t>
            </a:r>
            <a:endParaRPr lang="en-CA" dirty="0" smtClean="0"/>
          </a:p>
        </p:txBody>
      </p:sp>
      <p:graphicFrame>
        <p:nvGraphicFramePr>
          <p:cNvPr id="4" name="Table 3"/>
          <p:cNvGraphicFramePr>
            <a:graphicFrameLocks noGrp="1"/>
          </p:cNvGraphicFramePr>
          <p:nvPr/>
        </p:nvGraphicFramePr>
        <p:xfrm>
          <a:off x="168699" y="3149600"/>
          <a:ext cx="2382590" cy="3198735"/>
        </p:xfrm>
        <a:graphic>
          <a:graphicData uri="http://schemas.openxmlformats.org/drawingml/2006/table">
            <a:tbl>
              <a:tblPr firstRow="1" bandRow="1">
                <a:tableStyleId>{5C22544A-7EE6-4342-B048-85BDC9FD1C3A}</a:tableStyleId>
              </a:tblPr>
              <a:tblGrid>
                <a:gridCol w="621523"/>
                <a:gridCol w="1761067"/>
              </a:tblGrid>
              <a:tr h="520640">
                <a:tc>
                  <a:txBody>
                    <a:bodyPr/>
                    <a:lstStyle/>
                    <a:p>
                      <a:pPr algn="ctr"/>
                      <a:r>
                        <a:rPr lang="en-US" sz="1200" dirty="0" smtClean="0"/>
                        <a:t>Level</a:t>
                      </a:r>
                      <a:endParaRPr lang="en-US" sz="1200" dirty="0"/>
                    </a:p>
                  </a:txBody>
                  <a:tcPr/>
                </a:tc>
                <a:tc>
                  <a:txBody>
                    <a:bodyPr/>
                    <a:lstStyle/>
                    <a:p>
                      <a:pPr algn="ctr"/>
                      <a:r>
                        <a:rPr lang="en-US" sz="1200" dirty="0" smtClean="0"/>
                        <a:t>Description</a:t>
                      </a:r>
                      <a:endParaRPr lang="en-US" sz="1200" dirty="0"/>
                    </a:p>
                  </a:txBody>
                  <a:tcPr/>
                </a:tc>
              </a:tr>
              <a:tr h="647691">
                <a:tc>
                  <a:txBody>
                    <a:bodyPr/>
                    <a:lstStyle/>
                    <a:p>
                      <a:pPr algn="ctr"/>
                      <a:r>
                        <a:rPr lang="en-US" sz="1400" dirty="0" smtClean="0"/>
                        <a:t>1</a:t>
                      </a:r>
                      <a:endParaRPr lang="en-US" sz="1400" dirty="0"/>
                    </a:p>
                  </a:txBody>
                  <a:tcPr/>
                </a:tc>
                <a:tc>
                  <a:txBody>
                    <a:bodyPr/>
                    <a:lstStyle/>
                    <a:p>
                      <a:r>
                        <a:rPr lang="en-US" sz="1400" dirty="0" smtClean="0"/>
                        <a:t>Little confidence the asserted identity </a:t>
                      </a:r>
                    </a:p>
                  </a:txBody>
                  <a:tcPr/>
                </a:tc>
              </a:tr>
              <a:tr h="647691">
                <a:tc>
                  <a:txBody>
                    <a:bodyPr/>
                    <a:lstStyle/>
                    <a:p>
                      <a:pPr algn="ctr"/>
                      <a:r>
                        <a:rPr lang="en-US" sz="1400" dirty="0" smtClean="0"/>
                        <a:t>2</a:t>
                      </a:r>
                      <a:endParaRPr lang="en-US" sz="1400" dirty="0"/>
                    </a:p>
                  </a:txBody>
                  <a:tcPr/>
                </a:tc>
                <a:tc>
                  <a:txBody>
                    <a:bodyPr/>
                    <a:lstStyle/>
                    <a:p>
                      <a:r>
                        <a:rPr lang="en-US" sz="1400" dirty="0" smtClean="0"/>
                        <a:t>Some confidence in the asserted identity </a:t>
                      </a:r>
                    </a:p>
                  </a:txBody>
                  <a:tcPr/>
                </a:tc>
              </a:tr>
              <a:tr h="647691">
                <a:tc>
                  <a:txBody>
                    <a:bodyPr/>
                    <a:lstStyle/>
                    <a:p>
                      <a:pPr algn="ctr"/>
                      <a:r>
                        <a:rPr lang="en-US" sz="1400" dirty="0" smtClean="0"/>
                        <a:t>3</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High confidence in asserted identity </a:t>
                      </a:r>
                    </a:p>
                  </a:txBody>
                  <a:tcPr/>
                </a:tc>
              </a:tr>
              <a:tr h="735022">
                <a:tc>
                  <a:txBody>
                    <a:bodyPr/>
                    <a:lstStyle/>
                    <a:p>
                      <a:pPr algn="ctr"/>
                      <a:r>
                        <a:rPr lang="en-US" sz="1400" dirty="0" smtClean="0"/>
                        <a:t>4</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Very High confidence in asserted identity </a:t>
                      </a:r>
                    </a:p>
                  </a:txBody>
                  <a:tcPr/>
                </a:tc>
              </a:tr>
            </a:tbl>
          </a:graphicData>
        </a:graphic>
      </p:graphicFrame>
      <p:sp>
        <p:nvSpPr>
          <p:cNvPr id="6" name="TextBox 5"/>
          <p:cNvSpPr txBox="1"/>
          <p:nvPr/>
        </p:nvSpPr>
        <p:spPr>
          <a:xfrm>
            <a:off x="2607731" y="2765778"/>
            <a:ext cx="6299202" cy="3693319"/>
          </a:xfrm>
          <a:prstGeom prst="rect">
            <a:avLst/>
          </a:prstGeom>
          <a:noFill/>
        </p:spPr>
        <p:txBody>
          <a:bodyPr wrap="square" rtlCol="0">
            <a:spAutoFit/>
          </a:bodyPr>
          <a:lstStyle/>
          <a:p>
            <a:pPr marL="457200" indent="-457200" algn="l">
              <a:buFont typeface="Arial" pitchFamily="34" charset="0"/>
              <a:buChar char="•"/>
            </a:pPr>
            <a:r>
              <a:rPr lang="en-US" sz="1800" dirty="0" smtClean="0">
                <a:solidFill>
                  <a:schemeClr val="tx1"/>
                </a:solidFill>
                <a:latin typeface="+mn-lt"/>
              </a:rPr>
              <a:t>ISO/IEC 29115 | ITU-T X.1254 provides a framework for managing entity authentication assurance in a given context.  In particular, it: 	</a:t>
            </a:r>
          </a:p>
          <a:p>
            <a:pPr marL="914400" lvl="1" indent="-457200" algn="l">
              <a:buFont typeface="Arial" pitchFamily="34" charset="0"/>
              <a:buChar char="•"/>
            </a:pPr>
            <a:r>
              <a:rPr lang="en-US" sz="1800" dirty="0" smtClean="0">
                <a:solidFill>
                  <a:schemeClr val="tx1"/>
                </a:solidFill>
                <a:latin typeface="+mn-lt"/>
              </a:rPr>
              <a:t>specifies four levels of entity authentication assurance; </a:t>
            </a:r>
          </a:p>
          <a:p>
            <a:pPr marL="914400" lvl="1" indent="-457200" algn="l">
              <a:buFont typeface="Arial" pitchFamily="34" charset="0"/>
              <a:buChar char="•"/>
            </a:pPr>
            <a:r>
              <a:rPr lang="en-US" sz="1800" dirty="0" smtClean="0">
                <a:solidFill>
                  <a:schemeClr val="tx1"/>
                </a:solidFill>
                <a:latin typeface="+mn-lt"/>
              </a:rPr>
              <a:t>specifies criteria and guidelines for each of the four levels of entity authentication assurance; </a:t>
            </a:r>
          </a:p>
          <a:p>
            <a:pPr marL="914400" lvl="1" indent="-457200" algn="l">
              <a:buFont typeface="Arial" pitchFamily="34" charset="0"/>
              <a:buChar char="•"/>
            </a:pPr>
            <a:r>
              <a:rPr lang="en-US" sz="1800" dirty="0" smtClean="0">
                <a:solidFill>
                  <a:schemeClr val="tx1"/>
                </a:solidFill>
                <a:latin typeface="+mn-lt"/>
              </a:rPr>
              <a:t>provides guidance concerning controls that should be used to mitigate authentication threats; </a:t>
            </a:r>
          </a:p>
          <a:p>
            <a:pPr marL="914400" lvl="1" indent="-457200" algn="l">
              <a:buFont typeface="Arial" pitchFamily="34" charset="0"/>
              <a:buChar char="•"/>
            </a:pPr>
            <a:r>
              <a:rPr lang="en-US" sz="1800" dirty="0" smtClean="0">
                <a:solidFill>
                  <a:schemeClr val="tx1"/>
                </a:solidFill>
                <a:latin typeface="+mn-lt"/>
              </a:rPr>
              <a:t>provides guidance for mapping the four levels of assurance to other authentication assurance schemes; </a:t>
            </a:r>
          </a:p>
          <a:p>
            <a:pPr marL="914400" lvl="1" indent="-457200" algn="l">
              <a:buFont typeface="Arial" pitchFamily="34" charset="0"/>
              <a:buChar char="•"/>
            </a:pPr>
            <a:r>
              <a:rPr lang="en-US" sz="1800" dirty="0" smtClean="0">
                <a:solidFill>
                  <a:schemeClr val="tx1"/>
                </a:solidFill>
                <a:latin typeface="+mn-lt"/>
              </a:rPr>
              <a:t>provides guidance for exchanging the results of authentication that are based on the four levels of assurance.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383464" y="1525430"/>
            <a:ext cx="7394580" cy="3678748"/>
          </a:xfrm>
        </p:spPr>
        <p:txBody>
          <a:bodyPr/>
          <a:lstStyle/>
          <a:p>
            <a:pPr eaLnBrk="1" hangingPunct="1">
              <a:lnSpc>
                <a:spcPct val="90000"/>
              </a:lnSpc>
              <a:buFont typeface="Wingdings" pitchFamily="2" charset="2"/>
              <a:buNone/>
            </a:pPr>
            <a:r>
              <a:rPr lang="en-US" sz="2400" b="1" dirty="0" smtClean="0">
                <a:latin typeface="+mn-lt"/>
              </a:rPr>
              <a:t>Why </a:t>
            </a:r>
            <a:r>
              <a:rPr lang="en-US" sz="2400" b="1" dirty="0" smtClean="0">
                <a:latin typeface="+mn-lt"/>
              </a:rPr>
              <a:t>so the work?</a:t>
            </a:r>
          </a:p>
          <a:p>
            <a:pPr eaLnBrk="1" hangingPunct="1">
              <a:lnSpc>
                <a:spcPct val="90000"/>
              </a:lnSpc>
            </a:pPr>
            <a:r>
              <a:rPr lang="en-US" sz="2400" dirty="0" smtClean="0">
                <a:latin typeface="+mn-lt"/>
              </a:rPr>
              <a:t>Provides a consistent basis for trust</a:t>
            </a:r>
          </a:p>
          <a:p>
            <a:pPr eaLnBrk="1" hangingPunct="1">
              <a:lnSpc>
                <a:spcPct val="90000"/>
              </a:lnSpc>
            </a:pPr>
            <a:r>
              <a:rPr lang="en-US" sz="2400" dirty="0" smtClean="0">
                <a:latin typeface="+mn-lt"/>
              </a:rPr>
              <a:t>Promotes identity federation</a:t>
            </a:r>
          </a:p>
          <a:p>
            <a:pPr eaLnBrk="1" hangingPunct="1">
              <a:lnSpc>
                <a:spcPct val="90000"/>
              </a:lnSpc>
            </a:pPr>
            <a:r>
              <a:rPr lang="en-US" sz="2400" dirty="0" smtClean="0">
                <a:latin typeface="+mn-lt"/>
              </a:rPr>
              <a:t>Helps organizations make informed decisions </a:t>
            </a:r>
          </a:p>
          <a:p>
            <a:pPr eaLnBrk="1" hangingPunct="1">
              <a:lnSpc>
                <a:spcPct val="90000"/>
              </a:lnSpc>
            </a:pPr>
            <a:r>
              <a:rPr lang="en-US" sz="2400" dirty="0" smtClean="0">
                <a:latin typeface="+mn-lt"/>
              </a:rPr>
              <a:t>Enables credential re-use in different contexts</a:t>
            </a:r>
          </a:p>
          <a:p>
            <a:pPr eaLnBrk="1" hangingPunct="1">
              <a:lnSpc>
                <a:spcPct val="90000"/>
              </a:lnSpc>
            </a:pPr>
            <a:r>
              <a:rPr lang="en-US" sz="2400" dirty="0" smtClean="0">
                <a:latin typeface="+mn-lt"/>
              </a:rPr>
              <a:t>Promotes efficiency and reduces costs </a:t>
            </a:r>
          </a:p>
          <a:p>
            <a:pPr eaLnBrk="1" hangingPunct="1">
              <a:lnSpc>
                <a:spcPct val="90000"/>
              </a:lnSpc>
            </a:pPr>
            <a:r>
              <a:rPr lang="en-US" sz="2400" dirty="0" smtClean="0">
                <a:latin typeface="+mn-lt"/>
              </a:rPr>
              <a:t>Enables cross-organization and cross-border services</a:t>
            </a:r>
          </a:p>
          <a:p>
            <a:pPr eaLnBrk="1" hangingPunct="1">
              <a:lnSpc>
                <a:spcPct val="90000"/>
              </a:lnSpc>
            </a:pPr>
            <a:r>
              <a:rPr lang="en-US" sz="2400" dirty="0" smtClean="0">
                <a:latin typeface="+mn-lt"/>
              </a:rPr>
              <a:t>Provides framework for further standardization </a:t>
            </a:r>
          </a:p>
          <a:p>
            <a:pPr lvl="1" eaLnBrk="1" hangingPunct="1">
              <a:lnSpc>
                <a:spcPct val="90000"/>
              </a:lnSpc>
              <a:buFont typeface="Wingdings" pitchFamily="2" charset="2"/>
              <a:buNone/>
            </a:pPr>
            <a:endParaRPr lang="en-US" sz="2400" dirty="0" smtClean="0">
              <a:latin typeface="+mn-lt"/>
            </a:endParaRPr>
          </a:p>
          <a:p>
            <a:pPr lvl="1" eaLnBrk="1" hangingPunct="1">
              <a:lnSpc>
                <a:spcPct val="90000"/>
              </a:lnSpc>
            </a:pPr>
            <a:endParaRPr lang="en-US" sz="2400" dirty="0" smtClean="0">
              <a:latin typeface="+mn-lt"/>
            </a:endParaRPr>
          </a:p>
        </p:txBody>
      </p:sp>
      <p:sp>
        <p:nvSpPr>
          <p:cNvPr id="14339" name="Title 1"/>
          <p:cNvSpPr>
            <a:spLocks noGrp="1"/>
          </p:cNvSpPr>
          <p:nvPr>
            <p:ph type="title"/>
          </p:nvPr>
        </p:nvSpPr>
        <p:spPr>
          <a:xfrm>
            <a:off x="1348333" y="196920"/>
            <a:ext cx="7147775" cy="656823"/>
          </a:xfrm>
        </p:spPr>
        <p:txBody>
          <a:bodyPr/>
          <a:lstStyle/>
          <a:p>
            <a:r>
              <a:rPr lang="en-US" dirty="0" smtClean="0"/>
              <a:t>Entity Authentication Assurance</a:t>
            </a:r>
            <a:endParaRPr lang="en-CA"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4"/>
          <p:cNvSpPr>
            <a:spLocks noGrp="1"/>
          </p:cNvSpPr>
          <p:nvPr>
            <p:ph type="sldNum" sz="quarter" idx="4294967295"/>
          </p:nvPr>
        </p:nvSpPr>
        <p:spPr>
          <a:xfrm>
            <a:off x="6553200" y="6248400"/>
            <a:ext cx="2133600" cy="476250"/>
          </a:xfrm>
          <a:prstGeom prst="rect">
            <a:avLst/>
          </a:prstGeom>
          <a:noFill/>
        </p:spPr>
        <p:txBody>
          <a:bodyPr/>
          <a:lstStyle/>
          <a:p>
            <a:fld id="{C1BCDF73-709D-49E6-8F59-0962AC3E7F73}" type="slidenum">
              <a:rPr lang="en-US"/>
              <a:pPr/>
              <a:t>9</a:t>
            </a:fld>
            <a:endParaRPr lang="en-US"/>
          </a:p>
        </p:txBody>
      </p:sp>
      <p:sp>
        <p:nvSpPr>
          <p:cNvPr id="6146" name="Rectangle 2"/>
          <p:cNvSpPr>
            <a:spLocks noGrp="1" noRot="1" noChangeArrowheads="1"/>
          </p:cNvSpPr>
          <p:nvPr>
            <p:ph type="title"/>
          </p:nvPr>
        </p:nvSpPr>
        <p:spPr>
          <a:xfrm>
            <a:off x="1982788" y="381000"/>
            <a:ext cx="7010400" cy="646289"/>
          </a:xfrm>
        </p:spPr>
        <p:txBody>
          <a:bodyPr/>
          <a:lstStyle/>
          <a:p>
            <a:pPr eaLnBrk="1" hangingPunct="1">
              <a:defRPr/>
            </a:pPr>
            <a:r>
              <a:rPr lang="en-US" dirty="0" smtClean="0"/>
              <a:t>Entity Authentication Assurance</a:t>
            </a:r>
            <a:endParaRPr lang="en-US" dirty="0" smtClean="0">
              <a:ea typeface="+mj-ea"/>
            </a:endParaRPr>
          </a:p>
        </p:txBody>
      </p:sp>
      <p:sp>
        <p:nvSpPr>
          <p:cNvPr id="6147" name="Rectangle 3"/>
          <p:cNvSpPr>
            <a:spLocks noGrp="1" noChangeArrowheads="1"/>
          </p:cNvSpPr>
          <p:nvPr>
            <p:ph type="body" idx="1"/>
          </p:nvPr>
        </p:nvSpPr>
        <p:spPr>
          <a:xfrm>
            <a:off x="248355" y="1162755"/>
            <a:ext cx="8760177" cy="4741333"/>
          </a:xfrm>
        </p:spPr>
        <p:txBody>
          <a:bodyPr/>
          <a:lstStyle/>
          <a:p>
            <a:pPr eaLnBrk="1" hangingPunct="1">
              <a:buNone/>
            </a:pPr>
            <a:r>
              <a:rPr lang="en-US" sz="2800" dirty="0" smtClean="0"/>
              <a:t>Structure and Contents </a:t>
            </a:r>
            <a:endParaRPr lang="en-US" sz="2800" dirty="0" smtClean="0"/>
          </a:p>
          <a:p>
            <a:pPr eaLnBrk="1" hangingPunct="1"/>
            <a:r>
              <a:rPr lang="en-US" sz="2800" dirty="0" smtClean="0"/>
              <a:t>Four </a:t>
            </a:r>
            <a:r>
              <a:rPr lang="en-US" sz="2800" dirty="0" smtClean="0"/>
              <a:t>Levels of Assurance </a:t>
            </a:r>
          </a:p>
          <a:p>
            <a:pPr eaLnBrk="1" hangingPunct="1"/>
            <a:r>
              <a:rPr lang="en-US" sz="2800" dirty="0" smtClean="0"/>
              <a:t>Entity Authentication Assurance Framework </a:t>
            </a:r>
          </a:p>
          <a:p>
            <a:pPr eaLnBrk="1" hangingPunct="1"/>
            <a:r>
              <a:rPr lang="en-US" sz="2800" dirty="0" smtClean="0"/>
              <a:t>Management and Organizational Considerations </a:t>
            </a:r>
          </a:p>
          <a:p>
            <a:pPr eaLnBrk="1" hangingPunct="1"/>
            <a:r>
              <a:rPr lang="en-US" sz="2800" dirty="0" smtClean="0"/>
              <a:t>Threats Based on Framework Components</a:t>
            </a:r>
          </a:p>
          <a:p>
            <a:pPr eaLnBrk="1" hangingPunct="1"/>
            <a:r>
              <a:rPr lang="en-US" sz="2800" dirty="0" smtClean="0"/>
              <a:t>Required Controls for Each </a:t>
            </a:r>
            <a:r>
              <a:rPr lang="en-US" sz="2800" dirty="0" err="1" smtClean="0"/>
              <a:t>LoA</a:t>
            </a:r>
            <a:r>
              <a:rPr lang="en-US" sz="2800" dirty="0" smtClean="0"/>
              <a:t> </a:t>
            </a:r>
          </a:p>
          <a:p>
            <a:pPr eaLnBrk="1" hangingPunct="1"/>
            <a:r>
              <a:rPr lang="en-US" sz="2800" dirty="0" smtClean="0"/>
              <a:t>Privacy and Protection of PII </a:t>
            </a:r>
          </a:p>
          <a:p>
            <a:pPr eaLnBrk="1" hangingPunct="1"/>
            <a:r>
              <a:rPr lang="en-US" sz="2800" dirty="0" smtClean="0"/>
              <a:t>Operational Service Assurance Criteria </a:t>
            </a:r>
          </a:p>
          <a:p>
            <a:pPr eaLnBrk="1" hangingPunct="1"/>
            <a:endParaRPr lang="en-US"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ITU">
  <a:themeElements>
    <a:clrScheme name="ITU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FFFF"/>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ctr" defTabSz="7620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rgbClr val="00FFFF"/>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ctr" defTabSz="7620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ITU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TU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TU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TU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TU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TU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TU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Office\Templates\ITU.pot</Template>
  <TotalTime>2896</TotalTime>
  <Words>1296</Words>
  <Application>Microsoft Office PowerPoint</Application>
  <PresentationFormat>On-screen Show (4:3)</PresentationFormat>
  <Paragraphs>246</Paragraphs>
  <Slides>18</Slides>
  <Notes>7</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ITU</vt:lpstr>
      <vt:lpstr>Custom Design</vt:lpstr>
      <vt:lpstr>Trust Elevation through Contextual Authentication    Regional Arab Forum on Cybersecurity Giza (Smart Village)-Egypt, 18-20 December 2011</vt:lpstr>
      <vt:lpstr>Slide 2</vt:lpstr>
      <vt:lpstr>SG 17 Q10/17 Identity management</vt:lpstr>
      <vt:lpstr>Slide 4</vt:lpstr>
      <vt:lpstr>OASIS Trust Elevation TC</vt:lpstr>
      <vt:lpstr>National Strategy for Trusted Identities in Cyberspace  (NSTIC)</vt:lpstr>
      <vt:lpstr>Entity Authentication Assurance</vt:lpstr>
      <vt:lpstr>Entity Authentication Assurance</vt:lpstr>
      <vt:lpstr>Entity Authentication Assurance</vt:lpstr>
      <vt:lpstr>EAA Framework</vt:lpstr>
      <vt:lpstr>Authentication</vt:lpstr>
      <vt:lpstr>More on Authentication</vt:lpstr>
      <vt:lpstr>Device Identifications</vt:lpstr>
      <vt:lpstr>Current Basic “Trust Triangle”</vt:lpstr>
      <vt:lpstr>Should we have Trust in Trust Frameworks </vt:lpstr>
      <vt:lpstr>Directions</vt:lpstr>
      <vt:lpstr>Current Trends</vt:lpstr>
      <vt:lpstr>Q&amp;A</vt:lpstr>
    </vt:vector>
  </TitlesOfParts>
  <Company>ITU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ITU-T membership benefits</dc:title>
  <dc:subject>Lisbon, 25 June 2002</dc:subject>
  <dc:creator>Greg Jones</dc:creator>
  <cp:lastModifiedBy>abbie barbir</cp:lastModifiedBy>
  <cp:revision>273</cp:revision>
  <cp:lastPrinted>2001-03-15T13:10:50Z</cp:lastPrinted>
  <dcterms:created xsi:type="dcterms:W3CDTF">2001-03-14T11:23:27Z</dcterms:created>
  <dcterms:modified xsi:type="dcterms:W3CDTF">2011-12-14T21:11:16Z</dcterms:modified>
</cp:coreProperties>
</file>