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257" r:id="rId4"/>
    <p:sldId id="268" r:id="rId5"/>
    <p:sldId id="261" r:id="rId6"/>
    <p:sldId id="269" r:id="rId7"/>
    <p:sldId id="259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96" autoAdjust="0"/>
    <p:restoredTop sz="86128" autoAdjust="0"/>
  </p:normalViewPr>
  <p:slideViewPr>
    <p:cSldViewPr>
      <p:cViewPr>
        <p:scale>
          <a:sx n="100" d="100"/>
          <a:sy n="100" d="100"/>
        </p:scale>
        <p:origin x="-7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33" y="-10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BFDA5-5062-45B7-9AC1-D53F096D0664}" type="datetimeFigureOut">
              <a:rPr lang="en-AU" smtClean="0"/>
              <a:pPr/>
              <a:t>8/10/2010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8CCBF-E70F-4342-8983-FF9486709BA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749891-80D8-4846-90D6-DD70E2C377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1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49891-80D8-4846-90D6-DD70E2C377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49891-80D8-4846-90D6-DD70E2C377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35C60-7381-4603-B4F5-483163EE7FD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08903-9DE0-413E-B417-C4B7036C895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4CA5-6D1F-4343-9C45-BF15A90B782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0D00F-5AB8-4388-A1EB-C2521234A37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B5C37-B0F8-4425-9D0A-E231103F352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83F65-CAEA-4FD6-86EF-6C959450C67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89BC-FC40-4EBE-AF89-5844706F4FC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A2529-4C33-42DA-A56B-99554A2F8A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5A60-1F16-4318-9E0C-1000F06D964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E336-7D5D-496E-BE12-09FD2797BB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9B0FE-3035-4FD4-8460-0819C3334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ackgroundIm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822EADF-6126-4C93-B97A-110D6E565AF7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1038" name="Picture 14" descr="DBCDE-Worki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859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gray">
          <a:xfrm>
            <a:off x="69850" y="1309947"/>
            <a:ext cx="9010650" cy="380480"/>
          </a:xfrm>
          <a:prstGeom prst="rect">
            <a:avLst/>
          </a:prstGeom>
          <a:solidFill>
            <a:schemeClr val="tx1"/>
          </a:solidFill>
          <a:ln w="12700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48" charset="0"/>
                <a:ea typeface="ＭＳ Ｐゴシック" pitchFamily="48" charset="-128"/>
              </a:rPr>
              <a:t>Accessible</a:t>
            </a:r>
            <a:r>
              <a:rPr lang="en-US" sz="2000" b="1" baseline="0" dirty="0" smtClean="0">
                <a:solidFill>
                  <a:schemeClr val="bg1"/>
                </a:solidFill>
                <a:latin typeface="Arial Narrow" pitchFamily="48" charset="0"/>
                <a:ea typeface="ＭＳ Ｐゴシック" pitchFamily="48" charset="-128"/>
              </a:rPr>
              <a:t> ICT for People with Disability in Australia</a:t>
            </a:r>
            <a:endParaRPr lang="en-US" sz="2000" b="1" dirty="0">
              <a:solidFill>
                <a:schemeClr val="bg1"/>
              </a:solidFill>
              <a:latin typeface="Arial Narrow" pitchFamily="48" charset="0"/>
              <a:ea typeface="ＭＳ Ｐゴシック" pitchFamily="4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en-AU" b="1" dirty="0" smtClean="0"/>
              <a:t>Accessible ICT for People with Disability in Australia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58924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Keith </a:t>
            </a:r>
            <a:r>
              <a:rPr lang="en-US" dirty="0" err="1" smtClean="0">
                <a:solidFill>
                  <a:schemeClr val="bg1"/>
                </a:solidFill>
                <a:latin typeface="Georgia" pitchFamily="18" charset="0"/>
              </a:rPr>
              <a:t>Besgrove</a:t>
            </a: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First Assistant Secretary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Digital Economy Services Division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solidFill>
                  <a:schemeClr val="bg1"/>
                </a:solidFill>
                <a:latin typeface="Georgia" pitchFamily="18" charset="0"/>
              </a:rPr>
              <a:t>www.dbcde.gov.au</a:t>
            </a:r>
            <a:endParaRPr lang="en-AU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720080"/>
          </a:xfrm>
        </p:spPr>
        <p:txBody>
          <a:bodyPr/>
          <a:lstStyle/>
          <a:p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Disability Reform Agenda</a:t>
            </a:r>
            <a:r>
              <a:rPr lang="en-AU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2016224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Australia’s ambitious reform agenda underpinned by: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 ten year </a:t>
            </a:r>
            <a:r>
              <a:rPr lang="en-AU" sz="1800" b="1" dirty="0" smtClean="0">
                <a:latin typeface="Georgia" pitchFamily="18" charset="0"/>
              </a:rPr>
              <a:t>National Disability Strategy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rollout of </a:t>
            </a:r>
            <a:r>
              <a:rPr lang="en-AU" sz="1800" b="1" dirty="0" smtClean="0">
                <a:latin typeface="Georgia" pitchFamily="18" charset="0"/>
              </a:rPr>
              <a:t>National Broadband Network - </a:t>
            </a:r>
            <a:r>
              <a:rPr lang="en-AU" sz="1800" dirty="0" smtClean="0">
                <a:latin typeface="Georgia" pitchFamily="18" charset="0"/>
              </a:rPr>
              <a:t>the biggest infrastructure project in Australia’s history</a:t>
            </a:r>
          </a:p>
          <a:p>
            <a:pPr lvl="1">
              <a:lnSpc>
                <a:spcPct val="150000"/>
              </a:lnSpc>
              <a:buNone/>
            </a:pPr>
            <a:endParaRPr lang="en-AU" sz="1800" i="1" dirty="0" smtClean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 smtClean="0">
                <a:solidFill>
                  <a:schemeClr val="bg1"/>
                </a:solidFill>
                <a:latin typeface="Georgia" pitchFamily="18" charset="0"/>
              </a:rPr>
              <a:t>An inclusive Australian Society that </a:t>
            </a:r>
          </a:p>
          <a:p>
            <a:pPr algn="ctr"/>
            <a:r>
              <a:rPr lang="en-AU" i="1" dirty="0" smtClean="0">
                <a:solidFill>
                  <a:schemeClr val="bg1"/>
                </a:solidFill>
                <a:latin typeface="Georgia" pitchFamily="18" charset="0"/>
              </a:rPr>
              <a:t>enables people with a disability to fulfil </a:t>
            </a:r>
          </a:p>
          <a:p>
            <a:pPr algn="ctr"/>
            <a:r>
              <a:rPr lang="en-AU" i="1" dirty="0" smtClean="0">
                <a:solidFill>
                  <a:schemeClr val="bg1"/>
                </a:solidFill>
                <a:latin typeface="Georgia" pitchFamily="18" charset="0"/>
              </a:rPr>
              <a:t>their potential as equal citizens.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864096"/>
          </a:xfrm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AU" sz="4000" dirty="0" smtClean="0"/>
              <a:t>National Disability Strategy</a:t>
            </a:r>
            <a:r>
              <a:rPr lang="en-A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600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A whole-of-government, whole-of life approach to disability policy</a:t>
            </a:r>
          </a:p>
          <a:p>
            <a:pPr>
              <a:buNone/>
            </a:pPr>
            <a:endParaRPr lang="en-AU" sz="1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Ten­ year, national plan across all levels of government</a:t>
            </a:r>
          </a:p>
          <a:p>
            <a:pPr>
              <a:buFont typeface="Wingdings" pitchFamily="2" charset="2"/>
              <a:buChar char="q"/>
            </a:pPr>
            <a:endParaRPr lang="en-AU" sz="1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Six key priority areas, including the development of inclusive and accessible communities</a:t>
            </a:r>
          </a:p>
          <a:p>
            <a:pPr>
              <a:buNone/>
            </a:pPr>
            <a:endParaRPr lang="en-AU" sz="1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1800" i="1" dirty="0" smtClean="0">
                <a:latin typeface="Georgia" pitchFamily="18" charset="0"/>
              </a:rPr>
              <a:t>People with a disability have equal access to the information they need to make informed choices about all aspects of their lives and equal opportunities to access all means of communication.</a:t>
            </a:r>
          </a:p>
          <a:p>
            <a:pPr>
              <a:buFont typeface="Wingdings" pitchFamily="2" charset="2"/>
              <a:buChar char="q"/>
            </a:pPr>
            <a:endParaRPr lang="en-AU" sz="1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AU" sz="18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936104"/>
          </a:xfrm>
        </p:spPr>
        <p:txBody>
          <a:bodyPr/>
          <a:lstStyle/>
          <a:p>
            <a:r>
              <a:rPr lang="en-AU" dirty="0" smtClean="0"/>
              <a:t>Australian </a:t>
            </a:r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Statistics</a:t>
            </a:r>
            <a:r>
              <a:rPr lang="en-AU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219310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1 in 5 Australians have a disability (3.95 million people)</a:t>
            </a:r>
          </a:p>
          <a:p>
            <a:pPr>
              <a:lnSpc>
                <a:spcPct val="150000"/>
              </a:lnSpc>
              <a:buNone/>
            </a:pPr>
            <a:endParaRPr lang="en-AU" sz="1800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86% of people with a disability reported a core limitation – i.e. mobility or communication, or restricted in schooling or employment. </a:t>
            </a:r>
          </a:p>
          <a:p>
            <a:pPr>
              <a:lnSpc>
                <a:spcPct val="150000"/>
              </a:lnSpc>
              <a:buNone/>
            </a:pPr>
            <a:endParaRPr lang="en-AU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AU" sz="1600" dirty="0" smtClean="0"/>
          </a:p>
          <a:p>
            <a:pPr algn="r">
              <a:buNone/>
            </a:pPr>
            <a:r>
              <a:rPr lang="en-AU" sz="1400" i="1" dirty="0" smtClean="0"/>
              <a:t>Source: Australian Bureau of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440160"/>
          </a:xfrm>
        </p:spPr>
        <p:txBody>
          <a:bodyPr/>
          <a:lstStyle/>
          <a:p>
            <a:r>
              <a:rPr lang="en-AU" sz="4000" dirty="0" smtClean="0"/>
              <a:t>National Broadband </a:t>
            </a:r>
            <a:br>
              <a:rPr lang="en-AU" sz="4000" dirty="0" smtClean="0"/>
            </a:br>
            <a:r>
              <a:rPr lang="en-AU" sz="4000" dirty="0" smtClean="0"/>
              <a:t>Network (NBN) Objective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3024336"/>
          </a:xfr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  <a:ea typeface="ＭＳ Ｐゴシック" pitchFamily="34" charset="-128"/>
              </a:rPr>
              <a:t>Every home and business to be connected with high speed, affordable broadband</a:t>
            </a:r>
          </a:p>
          <a:p>
            <a:pPr>
              <a:lnSpc>
                <a:spcPct val="115000"/>
              </a:lnSpc>
            </a:pPr>
            <a:endParaRPr lang="en-AU" sz="18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  <a:ea typeface="ＭＳ Ｐゴシック" pitchFamily="34" charset="-128"/>
              </a:rPr>
              <a:t>At least 90% of premises to be connected with fibre to the home (capable of delivering 100Mbps)</a:t>
            </a:r>
          </a:p>
          <a:p>
            <a:pPr>
              <a:lnSpc>
                <a:spcPct val="115000"/>
              </a:lnSpc>
            </a:pPr>
            <a:endParaRPr lang="en-AU" sz="18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  <a:ea typeface="ＭＳ Ｐゴシック" pitchFamily="34" charset="-128"/>
              </a:rPr>
              <a:t>Other premises to have access to next generation wireless and satellite (at least 12Mbps)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AU" sz="1800" kern="1200" dirty="0" smtClean="0">
              <a:latin typeface="Arial" charset="0"/>
              <a:cs typeface="Arial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AU" sz="1800" kern="1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368152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A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AU" dirty="0" smtClean="0"/>
              <a:t>Broadband Challenges</a:t>
            </a:r>
            <a:br>
              <a:rPr lang="en-AU" dirty="0" smtClean="0"/>
            </a:br>
            <a:r>
              <a:rPr lang="en-AU" sz="2000" dirty="0" smtClean="0">
                <a:ea typeface="ＭＳ Ｐゴシック" pitchFamily="34" charset="-128"/>
              </a:rPr>
              <a:t/>
            </a:r>
            <a:br>
              <a:rPr lang="en-AU" sz="2000" dirty="0" smtClean="0">
                <a:ea typeface="ＭＳ Ｐゴシック" pitchFamily="34" charset="-128"/>
              </a:rPr>
            </a:br>
            <a:r>
              <a:rPr lang="en-AU" sz="4000" dirty="0" smtClean="0">
                <a:ea typeface="ＭＳ Ｐゴシック" pitchFamily="34" charset="-128"/>
              </a:rPr>
              <a:t> </a:t>
            </a:r>
            <a:r>
              <a:rPr lang="en-AU" sz="6600" dirty="0" smtClean="0">
                <a:latin typeface="Verdana" pitchFamily="34" charset="0"/>
                <a:ea typeface="ＭＳ Ｐゴシック" pitchFamily="34" charset="-128"/>
              </a:rPr>
              <a:t/>
            </a:r>
            <a:br>
              <a:rPr lang="en-AU" sz="6600" dirty="0" smtClean="0">
                <a:latin typeface="Verdana" pitchFamily="34" charset="0"/>
                <a:ea typeface="ＭＳ Ｐゴシック" pitchFamily="34" charset="-128"/>
              </a:rPr>
            </a:b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952328"/>
          </a:xfrm>
        </p:spPr>
        <p:txBody>
          <a:bodyPr/>
          <a:lstStyle/>
          <a:p>
            <a:pPr>
              <a:buNone/>
            </a:pPr>
            <a:endParaRPr lang="en-AU" sz="1800" dirty="0" smtClean="0">
              <a:latin typeface="Verdana" pitchFamily="34" charset="0"/>
              <a:ea typeface="ＭＳ Ｐゴシック" pitchFamily="34" charset="-128"/>
            </a:endParaRPr>
          </a:p>
          <a:p>
            <a:pPr>
              <a:buNone/>
            </a:pPr>
            <a:endParaRPr lang="en-AU" sz="18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7" descr="Population distribution - ABS - 2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20889"/>
            <a:ext cx="5256584" cy="30243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5589240"/>
            <a:ext cx="86409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70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rPr>
              <a:t>Australia’s landmass:</a:t>
            </a:r>
          </a:p>
          <a:p>
            <a:pPr lvl="3">
              <a:buFont typeface="Wingdings" pitchFamily="2" charset="2"/>
              <a:buChar char="§"/>
            </a:pPr>
            <a:r>
              <a:rPr lang="en-AU" sz="170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rPr>
              <a:t> nearly 4 times the area of Mexico</a:t>
            </a:r>
          </a:p>
          <a:p>
            <a:pPr lvl="3">
              <a:buFont typeface="Wingdings" pitchFamily="2" charset="2"/>
              <a:buChar char="§"/>
            </a:pPr>
            <a:r>
              <a:rPr lang="en-AU" sz="170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rPr>
              <a:t> 9% inhabited </a:t>
            </a:r>
          </a:p>
          <a:p>
            <a:pPr lvl="3">
              <a:buFont typeface="Wingdings" pitchFamily="2" charset="2"/>
              <a:buChar char="§"/>
            </a:pPr>
            <a:r>
              <a:rPr lang="en-AU" sz="170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rPr>
              <a:t> less than 3 people per square kilometre</a:t>
            </a:r>
            <a:r>
              <a:rPr lang="en-AU" dirty="0" smtClean="0">
                <a:latin typeface="Georgia" pitchFamily="18" charset="0"/>
                <a:ea typeface="ＭＳ Ｐゴシック" pitchFamily="34" charset="-128"/>
              </a:rPr>
              <a:t/>
            </a:r>
            <a:br>
              <a:rPr lang="en-AU" dirty="0" smtClean="0">
                <a:latin typeface="Georgia" pitchFamily="18" charset="0"/>
                <a:ea typeface="ＭＳ Ｐゴシック" pitchFamily="34" charset="-128"/>
              </a:rPr>
            </a:b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522920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AU" sz="800" dirty="0" smtClean="0">
                <a:solidFill>
                  <a:sysClr val="windowText" lastClr="000000"/>
                </a:solidFill>
              </a:rPr>
              <a:t>Australian Bureau of Statistics, 2006</a:t>
            </a:r>
            <a:endParaRPr lang="en-AU" sz="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936104"/>
          </a:xfrm>
        </p:spPr>
        <p:txBody>
          <a:bodyPr/>
          <a:lstStyle/>
          <a:p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Website accessibility</a:t>
            </a:r>
            <a:r>
              <a:rPr lang="en-AU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2952328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dirty="0" smtClean="0">
                <a:latin typeface="Georgia" pitchFamily="18" charset="0"/>
              </a:rPr>
              <a:t>  All levels of government will transition to WCAG 2.0 standard for accessibility:</a:t>
            </a: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AU" sz="1800" dirty="0" smtClean="0">
                <a:latin typeface="Georgia" pitchFamily="18" charset="0"/>
              </a:rPr>
              <a:t>WCAG 2.0 level Single (A) by 2012</a:t>
            </a: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 WCAG 2.0 level Double (AA) by 2014</a:t>
            </a: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 Compliance checked by end Q1 2015</a:t>
            </a:r>
          </a:p>
          <a:p>
            <a:pPr>
              <a:buFont typeface="Wingdings" pitchFamily="2" charset="2"/>
              <a:buChar char="Ø"/>
            </a:pPr>
            <a:endParaRPr lang="en-AU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824608"/>
          </a:xfrm>
        </p:spPr>
        <p:txBody>
          <a:bodyPr/>
          <a:lstStyle/>
          <a:p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Access to electronic </a:t>
            </a:r>
            <a:r>
              <a:rPr lang="en-AU" sz="4000" dirty="0" smtClean="0"/>
              <a:t>m</a:t>
            </a:r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edia and digital </a:t>
            </a:r>
            <a:r>
              <a:rPr lang="en-AU" sz="4000" dirty="0" smtClean="0"/>
              <a:t>t</a:t>
            </a:r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elevision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19310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AU" sz="1800" dirty="0" smtClean="0">
                <a:solidFill>
                  <a:schemeClr val="bg1"/>
                </a:solidFill>
                <a:latin typeface="Georgia" pitchFamily="18" charset="0"/>
              </a:rPr>
              <a:t>Access to electronic media for the vision and hearing impaired</a:t>
            </a:r>
          </a:p>
          <a:p>
            <a:pPr>
              <a:buFont typeface="Wingdings" pitchFamily="2" charset="2"/>
              <a:buChar char="q"/>
            </a:pPr>
            <a:endParaRPr lang="en-AU" sz="1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  <a:ea typeface="+mn-ea"/>
              </a:rPr>
              <a:t>Media Access Review Discussion Report released November 2009</a:t>
            </a:r>
            <a:endParaRPr lang="en-AU" sz="1800" dirty="0" smtClean="0">
              <a:solidFill>
                <a:schemeClr val="bg1"/>
              </a:solidFill>
              <a:latin typeface="Georgia" pitchFamily="18" charset="0"/>
              <a:ea typeface="+mn-ea"/>
            </a:endParaRPr>
          </a:p>
          <a:p>
            <a:pPr>
              <a:buFont typeface="Wingdings" pitchFamily="2" charset="2"/>
              <a:buChar char="Ø"/>
            </a:pPr>
            <a:endParaRPr lang="en-AU" sz="18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AU" sz="1800" dirty="0" smtClean="0">
                <a:latin typeface="Georgia" pitchFamily="18" charset="0"/>
              </a:rPr>
              <a:t>Digital Switchover Household Assistance Scheme</a:t>
            </a:r>
          </a:p>
          <a:p>
            <a:pPr>
              <a:buNone/>
            </a:pPr>
            <a:endParaRPr lang="en-AU" sz="1800" dirty="0" smtClean="0">
              <a:latin typeface="Georg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Program to assist people to make the switch to digital television</a:t>
            </a:r>
            <a:endParaRPr lang="en-AU" sz="1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52128"/>
          </a:xfrm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A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Access to telecommunications and emergency services</a:t>
            </a:r>
            <a:r>
              <a:rPr lang="en-AU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924944"/>
          </a:xfrm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AU" sz="1800" dirty="0" smtClean="0">
                <a:solidFill>
                  <a:schemeClr val="bg1"/>
                </a:solidFill>
                <a:latin typeface="Georgia" pitchFamily="18" charset="0"/>
              </a:rPr>
              <a:t>April 2010 </a:t>
            </a:r>
            <a:r>
              <a:rPr lang="en-AU" sz="1800" dirty="0" smtClean="0">
                <a:latin typeface="Georgia" pitchFamily="18" charset="0"/>
              </a:rPr>
              <a:t>Government announced: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National Relay Service review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1400" dirty="0" smtClean="0">
                <a:latin typeface="Georgia" pitchFamily="18" charset="0"/>
              </a:rPr>
              <a:t>to consider future improvements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SMS </a:t>
            </a:r>
            <a:r>
              <a:rPr lang="en-AU" sz="1800" dirty="0">
                <a:latin typeface="Georgia" pitchFamily="18" charset="0"/>
              </a:rPr>
              <a:t>access to </a:t>
            </a:r>
            <a:r>
              <a:rPr lang="en-AU" sz="1800" dirty="0" smtClean="0">
                <a:latin typeface="Georgia" pitchFamily="18" charset="0"/>
              </a:rPr>
              <a:t>emergency call service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1400" dirty="0" smtClean="0">
                <a:latin typeface="Georgia" pitchFamily="18" charset="0"/>
              </a:rPr>
              <a:t>intention to establish service for people with </a:t>
            </a:r>
            <a:r>
              <a:rPr lang="en-AU" sz="1400" dirty="0" smtClean="0">
                <a:solidFill>
                  <a:schemeClr val="bg1"/>
                </a:solidFill>
                <a:latin typeface="Georgia" pitchFamily="18" charset="0"/>
                <a:ea typeface="+mn-ea"/>
              </a:rPr>
              <a:t>hearing or speech impairment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1800" dirty="0" smtClean="0">
                <a:latin typeface="Georgia" pitchFamily="18" charset="0"/>
              </a:rPr>
              <a:t>Universal Service Obligation review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1400" dirty="0" smtClean="0">
                <a:latin typeface="Georgia" pitchFamily="18" charset="0"/>
              </a:rPr>
              <a:t>to address broader access issues facing disadvantaged Australians</a:t>
            </a:r>
            <a:endParaRPr lang="en-AU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CDE-Powerpoi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DBCDE-Powerpoint</Template>
  <TotalTime>230</TotalTime>
  <Words>386</Words>
  <Application>Microsoft Office PowerPoint</Application>
  <PresentationFormat>On-screen Show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DBCDE-Powerpoint</vt:lpstr>
      <vt:lpstr>Accessible ICT for People with Disability in Australia</vt:lpstr>
      <vt:lpstr> Disability Reform Agenda </vt:lpstr>
      <vt:lpstr> National Disability Strategy </vt:lpstr>
      <vt:lpstr>Australian Statistics </vt:lpstr>
      <vt:lpstr>National Broadband  Network (NBN) Objective</vt:lpstr>
      <vt:lpstr> Broadband Challenges    </vt:lpstr>
      <vt:lpstr>Website accessibility </vt:lpstr>
      <vt:lpstr>Access to electronic media and digital television</vt:lpstr>
      <vt:lpstr> Access to telecommunications and emergency services </vt:lpstr>
      <vt:lpstr>Questions?</vt:lpstr>
    </vt:vector>
  </TitlesOfParts>
  <Company>DBCDE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leila jordan</dc:creator>
  <cp:lastModifiedBy>Simon Cobcroft</cp:lastModifiedBy>
  <cp:revision>39</cp:revision>
  <dcterms:created xsi:type="dcterms:W3CDTF">2010-10-06T05:11:04Z</dcterms:created>
  <dcterms:modified xsi:type="dcterms:W3CDTF">2010-10-07T23:32:43Z</dcterms:modified>
</cp:coreProperties>
</file>