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slideLayouts/slideLayout11.xml" ContentType="application/vnd.openxmlformats-officedocument.presentationml.slideLayout+xml"/>
  <Override PartName="/ppt/notesSlides/notesSlide15.xml" ContentType="application/vnd.openxmlformats-officedocument.presentationml.notesSlide+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colors1.xml" ContentType="application/vnd.openxmlformats-officedocument.drawingml.diagramColors+xml"/>
  <Override PartName="/ppt/diagrams/quickStyle1.xml" ContentType="application/vnd.openxmlformats-officedocument.drawingml.diagramStyle+xml"/>
  <Override PartName="/ppt/diagrams/drawing1.xml" ContentType="application/vnd.ms-office.drawingml.diagramDrawing+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handoutMasterIdLst>
    <p:handoutMasterId r:id="rId22"/>
  </p:handoutMasterIdLst>
  <p:sldIdLst>
    <p:sldId id="727" r:id="rId2"/>
    <p:sldId id="792" r:id="rId3"/>
    <p:sldId id="802" r:id="rId4"/>
    <p:sldId id="801" r:id="rId5"/>
    <p:sldId id="785" r:id="rId6"/>
    <p:sldId id="786" r:id="rId7"/>
    <p:sldId id="797" r:id="rId8"/>
    <p:sldId id="772" r:id="rId9"/>
    <p:sldId id="795" r:id="rId10"/>
    <p:sldId id="810" r:id="rId11"/>
    <p:sldId id="787" r:id="rId12"/>
    <p:sldId id="775" r:id="rId13"/>
    <p:sldId id="791" r:id="rId14"/>
    <p:sldId id="804" r:id="rId15"/>
    <p:sldId id="806" r:id="rId16"/>
    <p:sldId id="807" r:id="rId17"/>
    <p:sldId id="808" r:id="rId18"/>
    <p:sldId id="805" r:id="rId19"/>
    <p:sldId id="768" r:id="rId20"/>
  </p:sldIdLst>
  <p:sldSz cx="9144000" cy="6858000" type="screen4x3"/>
  <p:notesSz cx="6797675" cy="9926638"/>
  <p:defaultTextStyle>
    <a:defPPr>
      <a:defRPr lang="en-US"/>
    </a:defPPr>
    <a:lvl1pPr algn="l" rtl="0" eaLnBrk="0" fontAlgn="base" hangingPunct="0">
      <a:spcBef>
        <a:spcPct val="0"/>
      </a:spcBef>
      <a:spcAft>
        <a:spcPct val="0"/>
      </a:spcAft>
      <a:buClr>
        <a:schemeClr val="tx1"/>
      </a:buClr>
      <a:buFont typeface="Arial" pitchFamily="34" charset="0"/>
      <a:defRPr sz="1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buClr>
        <a:schemeClr val="tx1"/>
      </a:buClr>
      <a:buFont typeface="Arial" pitchFamily="34" charset="0"/>
      <a:defRPr sz="1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buClr>
        <a:schemeClr val="tx1"/>
      </a:buClr>
      <a:buFont typeface="Arial" pitchFamily="34" charset="0"/>
      <a:defRPr sz="1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buClr>
        <a:schemeClr val="tx1"/>
      </a:buClr>
      <a:buFont typeface="Arial" pitchFamily="34" charset="0"/>
      <a:defRPr sz="1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buClr>
        <a:schemeClr val="tx1"/>
      </a:buClr>
      <a:buFont typeface="Arial" pitchFamily="34" charset="0"/>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8ACA"/>
    <a:srgbClr val="0A3342"/>
    <a:srgbClr val="1B5BA2"/>
    <a:srgbClr val="87BBE0"/>
    <a:srgbClr val="D9445A"/>
    <a:srgbClr val="0E438A"/>
    <a:srgbClr val="525152"/>
    <a:srgbClr val="0099CC"/>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294" autoAdjust="0"/>
    <p:restoredTop sz="72824" autoAdjust="0"/>
  </p:normalViewPr>
  <p:slideViewPr>
    <p:cSldViewPr>
      <p:cViewPr varScale="1">
        <p:scale>
          <a:sx n="31" d="100"/>
          <a:sy n="31" d="100"/>
        </p:scale>
        <p:origin x="-420" y="-9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3066" y="-570"/>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customXml" Target="../customXml/item1.xml"/></Relationships>
</file>

<file path=ppt/_rels/viewProps.xml.rels><?xml version="1.0" encoding="UTF-8" standalone="yes"?>
<Relationships xmlns="http://schemas.openxmlformats.org/package/2006/relationships"><Relationship Id="rId1" Type="http://schemas.openxmlformats.org/officeDocument/2006/relationships/slide" Target="slides/slide19.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608625-6A4E-4071-8EB6-5928203579FC}"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BD85BCFD-2416-4ED9-B84F-745A03E4524F}">
      <dgm:prSet phldrT="[Text]" custT="1"/>
      <dgm:spPr>
        <a:solidFill>
          <a:srgbClr val="FFC000">
            <a:alpha val="50000"/>
          </a:srgbClr>
        </a:solidFill>
      </dgm:spPr>
      <dgm:t>
        <a:bodyPr/>
        <a:lstStyle/>
        <a:p>
          <a:r>
            <a:rPr lang="en-US" sz="3600" b="1" dirty="0" smtClean="0">
              <a:solidFill>
                <a:schemeClr val="tx1">
                  <a:lumMod val="65000"/>
                  <a:lumOff val="35000"/>
                </a:schemeClr>
              </a:solidFill>
            </a:rPr>
            <a:t>IDI</a:t>
          </a:r>
          <a:endParaRPr lang="en-US" sz="3600" b="1" dirty="0">
            <a:solidFill>
              <a:schemeClr val="tx1">
                <a:lumMod val="65000"/>
                <a:lumOff val="35000"/>
              </a:schemeClr>
            </a:solidFill>
          </a:endParaRPr>
        </a:p>
      </dgm:t>
    </dgm:pt>
    <dgm:pt modelId="{867EA783-A4F4-4868-A3AE-3219ED83ADEF}" type="parTrans" cxnId="{8E1FF03E-A9BF-4A97-8985-A7A0FB64BBB7}">
      <dgm:prSet/>
      <dgm:spPr/>
      <dgm:t>
        <a:bodyPr/>
        <a:lstStyle/>
        <a:p>
          <a:endParaRPr lang="en-US"/>
        </a:p>
      </dgm:t>
    </dgm:pt>
    <dgm:pt modelId="{E11A3F0B-646D-44C9-A0B2-A97962FE039C}" type="sibTrans" cxnId="{8E1FF03E-A9BF-4A97-8985-A7A0FB64BBB7}">
      <dgm:prSet/>
      <dgm:spPr/>
      <dgm:t>
        <a:bodyPr/>
        <a:lstStyle/>
        <a:p>
          <a:endParaRPr lang="en-US"/>
        </a:p>
      </dgm:t>
    </dgm:pt>
    <dgm:pt modelId="{67E9643D-AE74-4505-ACDE-C78894DBA266}">
      <dgm:prSet phldrT="[Text]" custT="1"/>
      <dgm:spPr>
        <a:solidFill>
          <a:schemeClr val="accent6">
            <a:lumMod val="75000"/>
            <a:alpha val="50000"/>
          </a:schemeClr>
        </a:solidFill>
      </dgm:spPr>
      <dgm:t>
        <a:bodyPr/>
        <a:lstStyle/>
        <a:p>
          <a:pPr algn="ctr"/>
          <a:r>
            <a:rPr lang="en-US" sz="1200" b="1" i="0" u="none" dirty="0" smtClean="0"/>
            <a:t>Goal 1: Eradicate extreme poverty and hunger</a:t>
          </a:r>
        </a:p>
        <a:p>
          <a:pPr algn="l"/>
          <a:r>
            <a:rPr lang="en-US" sz="1200" b="0" i="0" u="none" dirty="0" smtClean="0"/>
            <a:t>1.1 Proportion of population below $1 (PPP) per day</a:t>
          </a:r>
        </a:p>
        <a:p>
          <a:pPr algn="l"/>
          <a:r>
            <a:rPr lang="en-US" sz="1200" b="0" i="0" u="none" dirty="0" smtClean="0"/>
            <a:t>1.1 Population below national poverty line</a:t>
          </a:r>
        </a:p>
        <a:p>
          <a:pPr algn="l"/>
          <a:r>
            <a:rPr lang="en-US" sz="1200" b="0" i="0" u="none" dirty="0" smtClean="0"/>
            <a:t>1.2 Poverty gap ratio</a:t>
          </a:r>
        </a:p>
        <a:p>
          <a:pPr algn="l"/>
          <a:r>
            <a:rPr lang="en-US" sz="1200" b="0" i="0" u="none" dirty="0" smtClean="0"/>
            <a:t>1.6 Proportion of employed people living below 1$ per day</a:t>
          </a:r>
        </a:p>
        <a:p>
          <a:pPr algn="l"/>
          <a:r>
            <a:rPr lang="en-US" sz="1200" b="0" i="0" u="none" dirty="0" smtClean="0"/>
            <a:t>1.9 Proportion of population below minimum level of dietary energy consumption </a:t>
          </a:r>
          <a:endParaRPr lang="en-US" sz="1200" b="0" dirty="0"/>
        </a:p>
      </dgm:t>
    </dgm:pt>
    <dgm:pt modelId="{907E9399-29AF-4893-8BC6-DC86AC4013D4}" type="parTrans" cxnId="{5BDFAC52-1845-4738-ADA6-C2C06E7EABEB}">
      <dgm:prSet custT="1"/>
      <dgm:spPr>
        <a:solidFill>
          <a:srgbClr val="00B050"/>
        </a:solidFill>
      </dgm:spPr>
      <dgm:t>
        <a:bodyPr/>
        <a:lstStyle/>
        <a:p>
          <a:endParaRPr lang="en-US" sz="1600"/>
        </a:p>
      </dgm:t>
    </dgm:pt>
    <dgm:pt modelId="{067FAC8E-B6B7-4398-95E3-D5977866DDED}" type="sibTrans" cxnId="{5BDFAC52-1845-4738-ADA6-C2C06E7EABEB}">
      <dgm:prSet/>
      <dgm:spPr/>
      <dgm:t>
        <a:bodyPr/>
        <a:lstStyle/>
        <a:p>
          <a:endParaRPr lang="en-US"/>
        </a:p>
      </dgm:t>
    </dgm:pt>
    <dgm:pt modelId="{EF468215-8C78-4FDD-8315-D39041A33ED2}">
      <dgm:prSet/>
      <dgm:spPr/>
      <dgm:t>
        <a:bodyPr/>
        <a:lstStyle/>
        <a:p>
          <a:endParaRPr lang="en-US" sz="1200"/>
        </a:p>
      </dgm:t>
    </dgm:pt>
    <dgm:pt modelId="{68C6FE15-7E92-4E5A-8F56-80058B562833}" type="parTrans" cxnId="{65A54B53-8842-428F-9C0D-7825D0F9D2AD}">
      <dgm:prSet/>
      <dgm:spPr/>
      <dgm:t>
        <a:bodyPr/>
        <a:lstStyle/>
        <a:p>
          <a:endParaRPr lang="en-US"/>
        </a:p>
      </dgm:t>
    </dgm:pt>
    <dgm:pt modelId="{A9F967BE-5701-4B08-9E37-603785A9EF8C}" type="sibTrans" cxnId="{65A54B53-8842-428F-9C0D-7825D0F9D2AD}">
      <dgm:prSet/>
      <dgm:spPr/>
      <dgm:t>
        <a:bodyPr/>
        <a:lstStyle/>
        <a:p>
          <a:endParaRPr lang="en-US"/>
        </a:p>
      </dgm:t>
    </dgm:pt>
    <dgm:pt modelId="{8420E96D-9273-45EB-A2EA-6CF64AE65345}">
      <dgm:prSet/>
      <dgm:spPr/>
      <dgm:t>
        <a:bodyPr/>
        <a:lstStyle/>
        <a:p>
          <a:endParaRPr lang="en-US" sz="1200"/>
        </a:p>
      </dgm:t>
    </dgm:pt>
    <dgm:pt modelId="{40A919B1-6660-49D8-923A-478369C8A936}" type="parTrans" cxnId="{0C39D119-F712-4E42-B573-891F07A6D80F}">
      <dgm:prSet/>
      <dgm:spPr/>
      <dgm:t>
        <a:bodyPr/>
        <a:lstStyle/>
        <a:p>
          <a:endParaRPr lang="en-US"/>
        </a:p>
      </dgm:t>
    </dgm:pt>
    <dgm:pt modelId="{EDE1BB72-910B-4D3C-9BD1-81E7AE22B815}" type="sibTrans" cxnId="{0C39D119-F712-4E42-B573-891F07A6D80F}">
      <dgm:prSet/>
      <dgm:spPr/>
      <dgm:t>
        <a:bodyPr/>
        <a:lstStyle/>
        <a:p>
          <a:endParaRPr lang="en-US"/>
        </a:p>
      </dgm:t>
    </dgm:pt>
    <dgm:pt modelId="{8A08004A-AFA2-4E27-870C-BB1A621120A0}">
      <dgm:prSet custT="1"/>
      <dgm:spPr>
        <a:solidFill>
          <a:schemeClr val="accent3">
            <a:lumMod val="75000"/>
            <a:alpha val="50000"/>
          </a:schemeClr>
        </a:solidFill>
      </dgm:spPr>
      <dgm:t>
        <a:bodyPr/>
        <a:lstStyle/>
        <a:p>
          <a:endParaRPr lang="en-US" sz="1200" b="1" dirty="0" smtClean="0"/>
        </a:p>
        <a:p>
          <a:endParaRPr lang="en-US" sz="1200" b="1" dirty="0" smtClean="0"/>
        </a:p>
        <a:p>
          <a:pPr algn="ctr"/>
          <a:r>
            <a:rPr lang="en-US" sz="1200" b="1" dirty="0" smtClean="0"/>
            <a:t>Goal 4: Reduce child mortality</a:t>
          </a:r>
        </a:p>
        <a:p>
          <a:pPr algn="l"/>
          <a:r>
            <a:rPr lang="en-US" sz="1200" b="0" dirty="0" smtClean="0"/>
            <a:t>4.1 Under-five mortality</a:t>
          </a:r>
        </a:p>
        <a:p>
          <a:pPr algn="l"/>
          <a:r>
            <a:rPr lang="en-US" sz="1200" b="0" dirty="0" smtClean="0"/>
            <a:t> rate</a:t>
          </a:r>
        </a:p>
        <a:p>
          <a:pPr algn="l"/>
          <a:r>
            <a:rPr lang="en-US" sz="1200" b="0" dirty="0" smtClean="0"/>
            <a:t>4.2 Infant mortality rate </a:t>
          </a:r>
        </a:p>
        <a:p>
          <a:pPr algn="l"/>
          <a:r>
            <a:rPr lang="en-US" sz="1200" b="0" dirty="0" smtClean="0"/>
            <a:t>4.3 Proportion of 1 year-old children immunized against measles</a:t>
          </a:r>
        </a:p>
        <a:p>
          <a:pPr algn="just"/>
          <a:endParaRPr lang="en-US" sz="1200" dirty="0" smtClean="0"/>
        </a:p>
        <a:p>
          <a:pPr algn="just"/>
          <a:endParaRPr lang="en-US" sz="1200" dirty="0"/>
        </a:p>
      </dgm:t>
    </dgm:pt>
    <dgm:pt modelId="{A8D19E68-955D-4574-9847-EA58469B1D0B}" type="parTrans" cxnId="{4A47E471-15CD-459F-AE6B-E87060D81A7F}">
      <dgm:prSet/>
      <dgm:spPr/>
      <dgm:t>
        <a:bodyPr/>
        <a:lstStyle/>
        <a:p>
          <a:endParaRPr lang="en-US" dirty="0"/>
        </a:p>
      </dgm:t>
    </dgm:pt>
    <dgm:pt modelId="{97497404-44D6-448F-ABC9-442C1185C073}" type="sibTrans" cxnId="{4A47E471-15CD-459F-AE6B-E87060D81A7F}">
      <dgm:prSet/>
      <dgm:spPr/>
      <dgm:t>
        <a:bodyPr/>
        <a:lstStyle/>
        <a:p>
          <a:endParaRPr lang="en-US"/>
        </a:p>
      </dgm:t>
    </dgm:pt>
    <dgm:pt modelId="{3AC2715E-F194-4E1D-9A08-A2F85F4C8CCC}">
      <dgm:prSet custT="1"/>
      <dgm:spPr>
        <a:solidFill>
          <a:schemeClr val="tx2">
            <a:lumMod val="60000"/>
            <a:lumOff val="40000"/>
            <a:alpha val="50000"/>
          </a:schemeClr>
        </a:solidFill>
      </dgm:spPr>
      <dgm:t>
        <a:bodyPr/>
        <a:lstStyle/>
        <a:p>
          <a:pPr algn="ctr"/>
          <a:r>
            <a:rPr lang="en-US" sz="1200" b="1" dirty="0" smtClean="0"/>
            <a:t>Goal 6: Combat HIV/AIDS, malaria and other diseases</a:t>
          </a:r>
        </a:p>
        <a:p>
          <a:pPr algn="l"/>
          <a:r>
            <a:rPr lang="en-US" sz="1200" b="0" dirty="0" smtClean="0"/>
            <a:t>6.1 HIV prevalence among population aged 15-49 years old</a:t>
          </a:r>
        </a:p>
        <a:p>
          <a:pPr algn="l"/>
          <a:r>
            <a:rPr lang="en-US" sz="1200" b="0" dirty="0" smtClean="0"/>
            <a:t>6.9 Incidence, prevalence and death rates associated with tuberculosis</a:t>
          </a:r>
        </a:p>
        <a:p>
          <a:pPr algn="l"/>
          <a:r>
            <a:rPr lang="en-US" sz="1200" b="0" dirty="0" smtClean="0"/>
            <a:t>6.10 Proportion of tuberculosis cases detected and cured under directly observed treatment short course</a:t>
          </a:r>
          <a:endParaRPr lang="en-US" sz="1200" b="0" dirty="0"/>
        </a:p>
      </dgm:t>
    </dgm:pt>
    <dgm:pt modelId="{0489C1E9-908A-49D7-962C-04E4E08C43EA}" type="parTrans" cxnId="{36DB6C18-7870-40BE-A382-7BBEDCC0F1F9}">
      <dgm:prSet/>
      <dgm:spPr/>
      <dgm:t>
        <a:bodyPr/>
        <a:lstStyle/>
        <a:p>
          <a:endParaRPr lang="en-US"/>
        </a:p>
      </dgm:t>
    </dgm:pt>
    <dgm:pt modelId="{CAE3E1A8-7069-4478-822A-6C0D7F42CC72}" type="sibTrans" cxnId="{36DB6C18-7870-40BE-A382-7BBEDCC0F1F9}">
      <dgm:prSet/>
      <dgm:spPr/>
      <dgm:t>
        <a:bodyPr/>
        <a:lstStyle/>
        <a:p>
          <a:endParaRPr lang="en-US"/>
        </a:p>
      </dgm:t>
    </dgm:pt>
    <dgm:pt modelId="{B15B592C-A9CD-4184-9B27-1D13BE1D4997}">
      <dgm:prSet custT="1"/>
      <dgm:spPr>
        <a:solidFill>
          <a:schemeClr val="bg2">
            <a:lumMod val="50000"/>
            <a:alpha val="50000"/>
          </a:schemeClr>
        </a:solidFill>
      </dgm:spPr>
      <dgm:t>
        <a:bodyPr/>
        <a:lstStyle/>
        <a:p>
          <a:pPr algn="ctr"/>
          <a:r>
            <a:rPr lang="en-US" sz="1200" b="1" dirty="0" smtClean="0"/>
            <a:t>Goal 7: Ensure environmental sustainability</a:t>
          </a:r>
        </a:p>
        <a:p>
          <a:pPr algn="l"/>
          <a:r>
            <a:rPr lang="en-US" sz="1200" b="0" dirty="0" smtClean="0"/>
            <a:t>7.2 CO2 emissions, metric tons of CO2 per capita</a:t>
          </a:r>
        </a:p>
        <a:p>
          <a:pPr algn="l"/>
          <a:r>
            <a:rPr lang="en-US" sz="1200" b="0" dirty="0" smtClean="0"/>
            <a:t>7.8 Proportion of population using an improved drinking water source</a:t>
          </a:r>
        </a:p>
        <a:p>
          <a:pPr algn="l"/>
          <a:r>
            <a:rPr lang="en-US" sz="1200" b="0" dirty="0" smtClean="0"/>
            <a:t>7.9 Proportion of population using improved sanitation facility</a:t>
          </a:r>
          <a:endParaRPr lang="en-US" sz="1200" b="0" dirty="0"/>
        </a:p>
      </dgm:t>
    </dgm:pt>
    <dgm:pt modelId="{245788D6-3A2B-4A59-AFA5-97403DD54A6F}" type="parTrans" cxnId="{6D5F9C59-7951-4488-9252-26C9359F1CD8}">
      <dgm:prSet/>
      <dgm:spPr/>
      <dgm:t>
        <a:bodyPr/>
        <a:lstStyle/>
        <a:p>
          <a:endParaRPr lang="en-US"/>
        </a:p>
      </dgm:t>
    </dgm:pt>
    <dgm:pt modelId="{313E6CB4-1A92-4C8D-8407-68008B047EF0}" type="sibTrans" cxnId="{6D5F9C59-7951-4488-9252-26C9359F1CD8}">
      <dgm:prSet/>
      <dgm:spPr/>
      <dgm:t>
        <a:bodyPr/>
        <a:lstStyle/>
        <a:p>
          <a:endParaRPr lang="en-US"/>
        </a:p>
      </dgm:t>
    </dgm:pt>
    <dgm:pt modelId="{A304F08B-0E27-4469-AD39-E0F3255234C0}">
      <dgm:prSet phldrT="[Text]" custScaleX="130597" custScaleY="107421" custRadScaleRad="102731" custRadScaleInc="1955"/>
      <dgm:spPr/>
      <dgm:t>
        <a:bodyPr/>
        <a:lstStyle/>
        <a:p>
          <a:endParaRPr lang="en-US" sz="1200" dirty="0"/>
        </a:p>
      </dgm:t>
    </dgm:pt>
    <dgm:pt modelId="{AB7460A4-DD24-43E5-9084-AA7376CB0891}" type="parTrans" cxnId="{BEF32407-7491-4AE6-BD7A-F5221CBE2463}">
      <dgm:prSet/>
      <dgm:spPr/>
      <dgm:t>
        <a:bodyPr/>
        <a:lstStyle/>
        <a:p>
          <a:endParaRPr lang="en-US"/>
        </a:p>
      </dgm:t>
    </dgm:pt>
    <dgm:pt modelId="{19381751-6B62-4B67-AD0F-DF1F4B0FAA8C}" type="sibTrans" cxnId="{BEF32407-7491-4AE6-BD7A-F5221CBE2463}">
      <dgm:prSet/>
      <dgm:spPr/>
      <dgm:t>
        <a:bodyPr/>
        <a:lstStyle/>
        <a:p>
          <a:endParaRPr lang="en-US"/>
        </a:p>
      </dgm:t>
    </dgm:pt>
    <dgm:pt modelId="{4F9C769D-F574-4549-B0D0-8BAF1D97BAF8}">
      <dgm:prSet phldrT="[Text]" custT="1"/>
      <dgm:spPr>
        <a:solidFill>
          <a:srgbClr val="BA5491">
            <a:alpha val="49804"/>
          </a:srgbClr>
        </a:solidFill>
      </dgm:spPr>
      <dgm:t>
        <a:bodyPr/>
        <a:lstStyle/>
        <a:p>
          <a:pPr algn="ctr"/>
          <a:r>
            <a:rPr lang="en-US" sz="1200" b="1" i="0" u="none" dirty="0" smtClean="0"/>
            <a:t>Goal 5: Improve maternal health</a:t>
          </a:r>
        </a:p>
        <a:p>
          <a:pPr algn="l"/>
          <a:r>
            <a:rPr lang="en-US" sz="1200" b="0" i="0" u="none" dirty="0" smtClean="0"/>
            <a:t>5.1 Maternal mortality ratio</a:t>
          </a:r>
        </a:p>
        <a:p>
          <a:pPr algn="l"/>
          <a:r>
            <a:rPr lang="en-US" sz="1200" b="0" i="0" u="none" dirty="0" smtClean="0"/>
            <a:t>5.2 Proportion of births attended by skilled health personnel</a:t>
          </a:r>
        </a:p>
        <a:p>
          <a:pPr algn="l"/>
          <a:r>
            <a:rPr lang="en-US" sz="1200" b="0" i="0" u="none" dirty="0" smtClean="0"/>
            <a:t>5.4 Adolescent birth rate</a:t>
          </a:r>
        </a:p>
        <a:p>
          <a:pPr algn="l"/>
          <a:r>
            <a:rPr lang="en-US" sz="1200" b="0" i="0" u="none" dirty="0" smtClean="0"/>
            <a:t>5.5 Antenatal care coverage (at least one visit and at least four visits)</a:t>
          </a:r>
          <a:endParaRPr lang="en-US" sz="1200" b="0" dirty="0"/>
        </a:p>
      </dgm:t>
    </dgm:pt>
    <dgm:pt modelId="{7E97EB02-9D92-4002-9CC1-897E2A6968A6}" type="parTrans" cxnId="{B9A83871-640D-4D68-9E83-F9DE91F3864F}">
      <dgm:prSet/>
      <dgm:spPr/>
      <dgm:t>
        <a:bodyPr/>
        <a:lstStyle/>
        <a:p>
          <a:endParaRPr lang="en-US"/>
        </a:p>
      </dgm:t>
    </dgm:pt>
    <dgm:pt modelId="{F21344D0-A33B-43FD-BBEE-541C712B631E}" type="sibTrans" cxnId="{B9A83871-640D-4D68-9E83-F9DE91F3864F}">
      <dgm:prSet/>
      <dgm:spPr/>
      <dgm:t>
        <a:bodyPr/>
        <a:lstStyle/>
        <a:p>
          <a:endParaRPr lang="en-US"/>
        </a:p>
      </dgm:t>
    </dgm:pt>
    <dgm:pt modelId="{4C3B22AC-96D7-4B39-AEE9-A6E5ABFD61D8}" type="pres">
      <dgm:prSet presAssocID="{62608625-6A4E-4071-8EB6-5928203579FC}" presName="cycle" presStyleCnt="0">
        <dgm:presLayoutVars>
          <dgm:chMax val="1"/>
          <dgm:dir/>
          <dgm:animLvl val="ctr"/>
          <dgm:resizeHandles val="exact"/>
        </dgm:presLayoutVars>
      </dgm:prSet>
      <dgm:spPr/>
      <dgm:t>
        <a:bodyPr/>
        <a:lstStyle/>
        <a:p>
          <a:endParaRPr lang="en-US"/>
        </a:p>
      </dgm:t>
    </dgm:pt>
    <dgm:pt modelId="{52C6A7A6-E1C7-4A1B-AC5A-53605944EE24}" type="pres">
      <dgm:prSet presAssocID="{BD85BCFD-2416-4ED9-B84F-745A03E4524F}" presName="centerShape" presStyleLbl="node0" presStyleIdx="0" presStyleCnt="1" custScaleX="64274" custScaleY="51036" custLinFactNeighborX="-715" custLinFactNeighborY="-6929"/>
      <dgm:spPr>
        <a:prstGeom prst="ellipse">
          <a:avLst/>
        </a:prstGeom>
      </dgm:spPr>
      <dgm:t>
        <a:bodyPr/>
        <a:lstStyle/>
        <a:p>
          <a:endParaRPr lang="en-US"/>
        </a:p>
      </dgm:t>
    </dgm:pt>
    <dgm:pt modelId="{35E4ED25-4B4A-464D-9373-D7E4AE6AABF7}" type="pres">
      <dgm:prSet presAssocID="{907E9399-29AF-4893-8BC6-DC86AC4013D4}" presName="parTrans" presStyleLbl="bgSibTrans2D1" presStyleIdx="0" presStyleCnt="5" custAng="89164" custScaleX="41872" custScaleY="62646" custLinFactNeighborX="31886" custLinFactNeighborY="39262"/>
      <dgm:spPr>
        <a:prstGeom prst="leftRightArrow">
          <a:avLst/>
        </a:prstGeom>
      </dgm:spPr>
      <dgm:t>
        <a:bodyPr/>
        <a:lstStyle/>
        <a:p>
          <a:endParaRPr lang="en-US"/>
        </a:p>
      </dgm:t>
    </dgm:pt>
    <dgm:pt modelId="{7E6AE4B6-4C72-4D6D-BCC3-3358248F1985}" type="pres">
      <dgm:prSet presAssocID="{67E9643D-AE74-4505-ACDE-C78894DBA266}" presName="node" presStyleLbl="node1" presStyleIdx="0" presStyleCnt="5" custScaleX="125752" custScaleY="150126" custRadScaleRad="96088" custRadScaleInc="24871">
        <dgm:presLayoutVars>
          <dgm:bulletEnabled val="1"/>
        </dgm:presLayoutVars>
      </dgm:prSet>
      <dgm:spPr/>
      <dgm:t>
        <a:bodyPr/>
        <a:lstStyle/>
        <a:p>
          <a:endParaRPr lang="en-US"/>
        </a:p>
      </dgm:t>
    </dgm:pt>
    <dgm:pt modelId="{2AE9D9CB-2977-4278-B018-E39558F7B3EF}" type="pres">
      <dgm:prSet presAssocID="{A8D19E68-955D-4574-9847-EA58469B1D0B}" presName="parTrans" presStyleLbl="bgSibTrans2D1" presStyleIdx="1" presStyleCnt="5" custScaleX="34022" custScaleY="62646" custLinFactY="6596" custLinFactNeighborX="20014" custLinFactNeighborY="100000"/>
      <dgm:spPr>
        <a:prstGeom prst="leftRightArrow">
          <a:avLst/>
        </a:prstGeom>
      </dgm:spPr>
      <dgm:t>
        <a:bodyPr/>
        <a:lstStyle/>
        <a:p>
          <a:endParaRPr lang="en-US"/>
        </a:p>
      </dgm:t>
    </dgm:pt>
    <dgm:pt modelId="{02D6BA63-0081-4C2B-9B93-03E7816ECD92}" type="pres">
      <dgm:prSet presAssocID="{8A08004A-AFA2-4E27-870C-BB1A621120A0}" presName="node" presStyleLbl="node1" presStyleIdx="1" presStyleCnt="5" custScaleX="128876" custScaleY="111568" custRadScaleRad="127597" custRadScaleInc="4954">
        <dgm:presLayoutVars>
          <dgm:bulletEnabled val="1"/>
        </dgm:presLayoutVars>
      </dgm:prSet>
      <dgm:spPr/>
      <dgm:t>
        <a:bodyPr/>
        <a:lstStyle/>
        <a:p>
          <a:endParaRPr lang="en-US"/>
        </a:p>
      </dgm:t>
    </dgm:pt>
    <dgm:pt modelId="{323928A6-CC4F-4B12-9A9C-22B75866DF89}" type="pres">
      <dgm:prSet presAssocID="{7E97EB02-9D92-4002-9CC1-897E2A6968A6}" presName="parTrans" presStyleLbl="bgSibTrans2D1" presStyleIdx="2" presStyleCnt="5" custScaleX="43303" custScaleY="62646" custLinFactNeighborX="-2371" custLinFactNeighborY="89063"/>
      <dgm:spPr>
        <a:prstGeom prst="leftRightArrow">
          <a:avLst/>
        </a:prstGeom>
      </dgm:spPr>
      <dgm:t>
        <a:bodyPr/>
        <a:lstStyle/>
        <a:p>
          <a:endParaRPr lang="en-US"/>
        </a:p>
      </dgm:t>
    </dgm:pt>
    <dgm:pt modelId="{73FE0C08-B3E4-471F-A754-63DEA2957BED}" type="pres">
      <dgm:prSet presAssocID="{4F9C769D-F574-4549-B0D0-8BAF1D97BAF8}" presName="node" presStyleLbl="node1" presStyleIdx="2" presStyleCnt="5" custScaleX="124730" custScaleY="124323" custRadScaleRad="93880" custRadScaleInc="-1842">
        <dgm:presLayoutVars>
          <dgm:bulletEnabled val="1"/>
        </dgm:presLayoutVars>
      </dgm:prSet>
      <dgm:spPr/>
      <dgm:t>
        <a:bodyPr/>
        <a:lstStyle/>
        <a:p>
          <a:endParaRPr lang="en-US"/>
        </a:p>
      </dgm:t>
    </dgm:pt>
    <dgm:pt modelId="{88A069DF-0121-4D9D-8C40-1363E886A773}" type="pres">
      <dgm:prSet presAssocID="{0489C1E9-908A-49D7-962C-04E4E08C43EA}" presName="parTrans" presStyleLbl="bgSibTrans2D1" presStyleIdx="3" presStyleCnt="5" custScaleX="28687" custScaleY="62383" custLinFactNeighborX="-18921" custLinFactNeighborY="71226"/>
      <dgm:spPr>
        <a:prstGeom prst="leftRightArrow">
          <a:avLst/>
        </a:prstGeom>
      </dgm:spPr>
      <dgm:t>
        <a:bodyPr/>
        <a:lstStyle/>
        <a:p>
          <a:endParaRPr lang="en-US"/>
        </a:p>
      </dgm:t>
    </dgm:pt>
    <dgm:pt modelId="{2AD81878-25E9-41BC-BA44-A69211F5C92C}" type="pres">
      <dgm:prSet presAssocID="{3AC2715E-F194-4E1D-9A08-A2F85F4C8CCC}" presName="node" presStyleLbl="node1" presStyleIdx="3" presStyleCnt="5" custScaleX="138023" custScaleY="136485" custRadScaleRad="127176" custRadScaleInc="3620">
        <dgm:presLayoutVars>
          <dgm:bulletEnabled val="1"/>
        </dgm:presLayoutVars>
      </dgm:prSet>
      <dgm:spPr/>
      <dgm:t>
        <a:bodyPr/>
        <a:lstStyle/>
        <a:p>
          <a:endParaRPr lang="en-US"/>
        </a:p>
      </dgm:t>
    </dgm:pt>
    <dgm:pt modelId="{3ABF2753-00A1-4821-8316-EB3A4AAB0F68}" type="pres">
      <dgm:prSet presAssocID="{245788D6-3A2B-4A59-AFA5-97403DD54A6F}" presName="parTrans" presStyleLbl="bgSibTrans2D1" presStyleIdx="4" presStyleCnt="5" custScaleX="44919" custScaleY="62814" custLinFactNeighborX="-32256" custLinFactNeighborY="-6568"/>
      <dgm:spPr>
        <a:prstGeom prst="leftRightArrow">
          <a:avLst/>
        </a:prstGeom>
      </dgm:spPr>
      <dgm:t>
        <a:bodyPr/>
        <a:lstStyle/>
        <a:p>
          <a:endParaRPr lang="en-US"/>
        </a:p>
      </dgm:t>
    </dgm:pt>
    <dgm:pt modelId="{31862097-3035-492B-90F4-9E32DD825C75}" type="pres">
      <dgm:prSet presAssocID="{B15B592C-A9CD-4184-9B27-1D13BE1D4997}" presName="node" presStyleLbl="node1" presStyleIdx="4" presStyleCnt="5" custScaleX="118917" custScaleY="128748" custRadScaleRad="93055" custRadScaleInc="-19112">
        <dgm:presLayoutVars>
          <dgm:bulletEnabled val="1"/>
        </dgm:presLayoutVars>
      </dgm:prSet>
      <dgm:spPr/>
      <dgm:t>
        <a:bodyPr/>
        <a:lstStyle/>
        <a:p>
          <a:endParaRPr lang="en-US"/>
        </a:p>
      </dgm:t>
    </dgm:pt>
  </dgm:ptLst>
  <dgm:cxnLst>
    <dgm:cxn modelId="{BEF32407-7491-4AE6-BD7A-F5221CBE2463}" srcId="{62608625-6A4E-4071-8EB6-5928203579FC}" destId="{A304F08B-0E27-4469-AD39-E0F3255234C0}" srcOrd="3" destOrd="0" parTransId="{AB7460A4-DD24-43E5-9084-AA7376CB0891}" sibTransId="{19381751-6B62-4B67-AD0F-DF1F4B0FAA8C}"/>
    <dgm:cxn modelId="{0C39D119-F712-4E42-B573-891F07A6D80F}" srcId="{62608625-6A4E-4071-8EB6-5928203579FC}" destId="{8420E96D-9273-45EB-A2EA-6CF64AE65345}" srcOrd="2" destOrd="0" parTransId="{40A919B1-6660-49D8-923A-478369C8A936}" sibTransId="{EDE1BB72-910B-4D3C-9BD1-81E7AE22B815}"/>
    <dgm:cxn modelId="{024D7B5D-511E-47B2-A75A-7CD96A196548}" type="presOf" srcId="{245788D6-3A2B-4A59-AFA5-97403DD54A6F}" destId="{3ABF2753-00A1-4821-8316-EB3A4AAB0F68}" srcOrd="0" destOrd="0" presId="urn:microsoft.com/office/officeart/2005/8/layout/radial4"/>
    <dgm:cxn modelId="{36DB6C18-7870-40BE-A382-7BBEDCC0F1F9}" srcId="{BD85BCFD-2416-4ED9-B84F-745A03E4524F}" destId="{3AC2715E-F194-4E1D-9A08-A2F85F4C8CCC}" srcOrd="3" destOrd="0" parTransId="{0489C1E9-908A-49D7-962C-04E4E08C43EA}" sibTransId="{CAE3E1A8-7069-4478-822A-6C0D7F42CC72}"/>
    <dgm:cxn modelId="{4A47E471-15CD-459F-AE6B-E87060D81A7F}" srcId="{BD85BCFD-2416-4ED9-B84F-745A03E4524F}" destId="{8A08004A-AFA2-4E27-870C-BB1A621120A0}" srcOrd="1" destOrd="0" parTransId="{A8D19E68-955D-4574-9847-EA58469B1D0B}" sibTransId="{97497404-44D6-448F-ABC9-442C1185C073}"/>
    <dgm:cxn modelId="{34C0B419-2B53-41E4-B6BE-43F37CCE5628}" type="presOf" srcId="{A8D19E68-955D-4574-9847-EA58469B1D0B}" destId="{2AE9D9CB-2977-4278-B018-E39558F7B3EF}" srcOrd="0" destOrd="0" presId="urn:microsoft.com/office/officeart/2005/8/layout/radial4"/>
    <dgm:cxn modelId="{A6C0D49C-BD4C-4CBA-B4BC-C357C7E26649}" type="presOf" srcId="{3AC2715E-F194-4E1D-9A08-A2F85F4C8CCC}" destId="{2AD81878-25E9-41BC-BA44-A69211F5C92C}" srcOrd="0" destOrd="0" presId="urn:microsoft.com/office/officeart/2005/8/layout/radial4"/>
    <dgm:cxn modelId="{6D5F9C59-7951-4488-9252-26C9359F1CD8}" srcId="{BD85BCFD-2416-4ED9-B84F-745A03E4524F}" destId="{B15B592C-A9CD-4184-9B27-1D13BE1D4997}" srcOrd="4" destOrd="0" parTransId="{245788D6-3A2B-4A59-AFA5-97403DD54A6F}" sibTransId="{313E6CB4-1A92-4C8D-8407-68008B047EF0}"/>
    <dgm:cxn modelId="{00156EC7-9F1E-484C-80DA-BBC8103A6200}" type="presOf" srcId="{62608625-6A4E-4071-8EB6-5928203579FC}" destId="{4C3B22AC-96D7-4B39-AEE9-A6E5ABFD61D8}" srcOrd="0" destOrd="0" presId="urn:microsoft.com/office/officeart/2005/8/layout/radial4"/>
    <dgm:cxn modelId="{255B55F1-D3AF-4527-B5BD-E53971994B66}" type="presOf" srcId="{907E9399-29AF-4893-8BC6-DC86AC4013D4}" destId="{35E4ED25-4B4A-464D-9373-D7E4AE6AABF7}" srcOrd="0" destOrd="0" presId="urn:microsoft.com/office/officeart/2005/8/layout/radial4"/>
    <dgm:cxn modelId="{2DDBCFFE-B788-4AE5-8493-A9A68B904A92}" type="presOf" srcId="{0489C1E9-908A-49D7-962C-04E4E08C43EA}" destId="{88A069DF-0121-4D9D-8C40-1363E886A773}" srcOrd="0" destOrd="0" presId="urn:microsoft.com/office/officeart/2005/8/layout/radial4"/>
    <dgm:cxn modelId="{5BDFAC52-1845-4738-ADA6-C2C06E7EABEB}" srcId="{BD85BCFD-2416-4ED9-B84F-745A03E4524F}" destId="{67E9643D-AE74-4505-ACDE-C78894DBA266}" srcOrd="0" destOrd="0" parTransId="{907E9399-29AF-4893-8BC6-DC86AC4013D4}" sibTransId="{067FAC8E-B6B7-4398-95E3-D5977866DDED}"/>
    <dgm:cxn modelId="{7FBFA8D1-7D3D-4D0A-9431-787F083D406F}" type="presOf" srcId="{67E9643D-AE74-4505-ACDE-C78894DBA266}" destId="{7E6AE4B6-4C72-4D6D-BCC3-3358248F1985}" srcOrd="0" destOrd="0" presId="urn:microsoft.com/office/officeart/2005/8/layout/radial4"/>
    <dgm:cxn modelId="{0AE6AC2D-D354-4009-BC36-0EF5B62039E0}" type="presOf" srcId="{8A08004A-AFA2-4E27-870C-BB1A621120A0}" destId="{02D6BA63-0081-4C2B-9B93-03E7816ECD92}" srcOrd="0" destOrd="0" presId="urn:microsoft.com/office/officeart/2005/8/layout/radial4"/>
    <dgm:cxn modelId="{8E1FF03E-A9BF-4A97-8985-A7A0FB64BBB7}" srcId="{62608625-6A4E-4071-8EB6-5928203579FC}" destId="{BD85BCFD-2416-4ED9-B84F-745A03E4524F}" srcOrd="0" destOrd="0" parTransId="{867EA783-A4F4-4868-A3AE-3219ED83ADEF}" sibTransId="{E11A3F0B-646D-44C9-A0B2-A97962FE039C}"/>
    <dgm:cxn modelId="{E162D1AA-2EF1-40D1-B42A-F574E0E56FFF}" type="presOf" srcId="{7E97EB02-9D92-4002-9CC1-897E2A6968A6}" destId="{323928A6-CC4F-4B12-9A9C-22B75866DF89}" srcOrd="0" destOrd="0" presId="urn:microsoft.com/office/officeart/2005/8/layout/radial4"/>
    <dgm:cxn modelId="{4C0A822F-22B8-421A-A407-1292D814EE42}" type="presOf" srcId="{4F9C769D-F574-4549-B0D0-8BAF1D97BAF8}" destId="{73FE0C08-B3E4-471F-A754-63DEA2957BED}" srcOrd="0" destOrd="0" presId="urn:microsoft.com/office/officeart/2005/8/layout/radial4"/>
    <dgm:cxn modelId="{7450ECA4-0256-4187-B48B-0A7013123EFC}" type="presOf" srcId="{B15B592C-A9CD-4184-9B27-1D13BE1D4997}" destId="{31862097-3035-492B-90F4-9E32DD825C75}" srcOrd="0" destOrd="0" presId="urn:microsoft.com/office/officeart/2005/8/layout/radial4"/>
    <dgm:cxn modelId="{B9A83871-640D-4D68-9E83-F9DE91F3864F}" srcId="{BD85BCFD-2416-4ED9-B84F-745A03E4524F}" destId="{4F9C769D-F574-4549-B0D0-8BAF1D97BAF8}" srcOrd="2" destOrd="0" parTransId="{7E97EB02-9D92-4002-9CC1-897E2A6968A6}" sibTransId="{F21344D0-A33B-43FD-BBEE-541C712B631E}"/>
    <dgm:cxn modelId="{65A54B53-8842-428F-9C0D-7825D0F9D2AD}" srcId="{62608625-6A4E-4071-8EB6-5928203579FC}" destId="{EF468215-8C78-4FDD-8315-D39041A33ED2}" srcOrd="1" destOrd="0" parTransId="{68C6FE15-7E92-4E5A-8F56-80058B562833}" sibTransId="{A9F967BE-5701-4B08-9E37-603785A9EF8C}"/>
    <dgm:cxn modelId="{CD17EC89-E6A8-4A2D-93FF-55901840425F}" type="presOf" srcId="{BD85BCFD-2416-4ED9-B84F-745A03E4524F}" destId="{52C6A7A6-E1C7-4A1B-AC5A-53605944EE24}" srcOrd="0" destOrd="0" presId="urn:microsoft.com/office/officeart/2005/8/layout/radial4"/>
    <dgm:cxn modelId="{25A804D1-3624-4533-8028-5410F32233D9}" type="presParOf" srcId="{4C3B22AC-96D7-4B39-AEE9-A6E5ABFD61D8}" destId="{52C6A7A6-E1C7-4A1B-AC5A-53605944EE24}" srcOrd="0" destOrd="0" presId="urn:microsoft.com/office/officeart/2005/8/layout/radial4"/>
    <dgm:cxn modelId="{DF6ADEA3-C2E2-4D2E-BD47-17B62CBB2ED7}" type="presParOf" srcId="{4C3B22AC-96D7-4B39-AEE9-A6E5ABFD61D8}" destId="{35E4ED25-4B4A-464D-9373-D7E4AE6AABF7}" srcOrd="1" destOrd="0" presId="urn:microsoft.com/office/officeart/2005/8/layout/radial4"/>
    <dgm:cxn modelId="{D69BC849-97D3-47E9-90DF-21E93124FA8C}" type="presParOf" srcId="{4C3B22AC-96D7-4B39-AEE9-A6E5ABFD61D8}" destId="{7E6AE4B6-4C72-4D6D-BCC3-3358248F1985}" srcOrd="2" destOrd="0" presId="urn:microsoft.com/office/officeart/2005/8/layout/radial4"/>
    <dgm:cxn modelId="{8C18DA80-B6A6-405C-8FB8-59A9D2D968C1}" type="presParOf" srcId="{4C3B22AC-96D7-4B39-AEE9-A6E5ABFD61D8}" destId="{2AE9D9CB-2977-4278-B018-E39558F7B3EF}" srcOrd="3" destOrd="0" presId="urn:microsoft.com/office/officeart/2005/8/layout/radial4"/>
    <dgm:cxn modelId="{26A5AAC8-E1DB-4D4B-9CA4-0CB638142F84}" type="presParOf" srcId="{4C3B22AC-96D7-4B39-AEE9-A6E5ABFD61D8}" destId="{02D6BA63-0081-4C2B-9B93-03E7816ECD92}" srcOrd="4" destOrd="0" presId="urn:microsoft.com/office/officeart/2005/8/layout/radial4"/>
    <dgm:cxn modelId="{070FBB5D-5A92-42E8-906F-852BF9D52A34}" type="presParOf" srcId="{4C3B22AC-96D7-4B39-AEE9-A6E5ABFD61D8}" destId="{323928A6-CC4F-4B12-9A9C-22B75866DF89}" srcOrd="5" destOrd="0" presId="urn:microsoft.com/office/officeart/2005/8/layout/radial4"/>
    <dgm:cxn modelId="{888EFDFF-02F7-4202-841A-7339E05FA127}" type="presParOf" srcId="{4C3B22AC-96D7-4B39-AEE9-A6E5ABFD61D8}" destId="{73FE0C08-B3E4-471F-A754-63DEA2957BED}" srcOrd="6" destOrd="0" presId="urn:microsoft.com/office/officeart/2005/8/layout/radial4"/>
    <dgm:cxn modelId="{674653D2-412F-4A9A-9649-9A0BD09BA3AE}" type="presParOf" srcId="{4C3B22AC-96D7-4B39-AEE9-A6E5ABFD61D8}" destId="{88A069DF-0121-4D9D-8C40-1363E886A773}" srcOrd="7" destOrd="0" presId="urn:microsoft.com/office/officeart/2005/8/layout/radial4"/>
    <dgm:cxn modelId="{534CE987-CF16-4E10-9C3F-116DA018193C}" type="presParOf" srcId="{4C3B22AC-96D7-4B39-AEE9-A6E5ABFD61D8}" destId="{2AD81878-25E9-41BC-BA44-A69211F5C92C}" srcOrd="8" destOrd="0" presId="urn:microsoft.com/office/officeart/2005/8/layout/radial4"/>
    <dgm:cxn modelId="{30C4077B-8EDE-409E-BBB3-8C302AE00B79}" type="presParOf" srcId="{4C3B22AC-96D7-4B39-AEE9-A6E5ABFD61D8}" destId="{3ABF2753-00A1-4821-8316-EB3A4AAB0F68}" srcOrd="9" destOrd="0" presId="urn:microsoft.com/office/officeart/2005/8/layout/radial4"/>
    <dgm:cxn modelId="{B643B5E1-C905-4CC3-99DE-78FE2B45EE65}" type="presParOf" srcId="{4C3B22AC-96D7-4B39-AEE9-A6E5ABFD61D8}" destId="{31862097-3035-492B-90F4-9E32DD825C75}"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46576"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Tx/>
              <a:buFontTx/>
              <a:buNone/>
              <a:defRPr sz="1200">
                <a:latin typeface="Verdana" pitchFamily="34" charset="0"/>
              </a:defRPr>
            </a:lvl1pPr>
          </a:lstStyle>
          <a:p>
            <a:endParaRPr lang="en-US" dirty="0"/>
          </a:p>
        </p:txBody>
      </p:sp>
      <p:sp>
        <p:nvSpPr>
          <p:cNvPr id="28675" name="Rectangle 3"/>
          <p:cNvSpPr>
            <a:spLocks noGrp="1" noChangeArrowheads="1"/>
          </p:cNvSpPr>
          <p:nvPr>
            <p:ph type="dt" sz="quarter" idx="1"/>
          </p:nvPr>
        </p:nvSpPr>
        <p:spPr bwMode="auto">
          <a:xfrm>
            <a:off x="3851099" y="0"/>
            <a:ext cx="2946576"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200">
                <a:latin typeface="Verdana" pitchFamily="34" charset="0"/>
              </a:defRPr>
            </a:lvl1pPr>
          </a:lstStyle>
          <a:p>
            <a:endParaRPr lang="en-US" dirty="0"/>
          </a:p>
        </p:txBody>
      </p:sp>
      <p:sp>
        <p:nvSpPr>
          <p:cNvPr id="28676" name="Rectangle 4"/>
          <p:cNvSpPr>
            <a:spLocks noGrp="1" noChangeArrowheads="1"/>
          </p:cNvSpPr>
          <p:nvPr>
            <p:ph type="ftr" sz="quarter" idx="2"/>
          </p:nvPr>
        </p:nvSpPr>
        <p:spPr bwMode="auto">
          <a:xfrm>
            <a:off x="0" y="9429832"/>
            <a:ext cx="2946576" cy="49680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ClrTx/>
              <a:buFontTx/>
              <a:buNone/>
              <a:defRPr sz="1200">
                <a:latin typeface="Verdana" pitchFamily="34" charset="0"/>
              </a:defRPr>
            </a:lvl1pPr>
          </a:lstStyle>
          <a:p>
            <a:endParaRPr lang="en-US" dirty="0"/>
          </a:p>
        </p:txBody>
      </p:sp>
      <p:sp>
        <p:nvSpPr>
          <p:cNvPr id="28677" name="Rectangle 5"/>
          <p:cNvSpPr>
            <a:spLocks noGrp="1" noChangeArrowheads="1"/>
          </p:cNvSpPr>
          <p:nvPr>
            <p:ph type="sldNum" sz="quarter" idx="3"/>
          </p:nvPr>
        </p:nvSpPr>
        <p:spPr bwMode="auto">
          <a:xfrm>
            <a:off x="3851099" y="9429832"/>
            <a:ext cx="2946576" cy="49680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Tx/>
              <a:buFontTx/>
              <a:buNone/>
              <a:defRPr sz="1200">
                <a:latin typeface="Verdana" pitchFamily="34" charset="0"/>
              </a:defRPr>
            </a:lvl1pPr>
          </a:lstStyle>
          <a:p>
            <a:fld id="{65F160EB-CEA8-482F-AEE8-44D838F0AEAE}" type="slidenum">
              <a:rPr lang="en-US"/>
              <a:pPr/>
              <a:t>‹#›</a:t>
            </a:fld>
            <a:endParaRPr lang="en-US" dirty="0"/>
          </a:p>
        </p:txBody>
      </p:sp>
    </p:spTree>
    <p:extLst>
      <p:ext uri="{BB962C8B-B14F-4D97-AF65-F5344CB8AC3E}">
        <p14:creationId xmlns:p14="http://schemas.microsoft.com/office/powerpoint/2010/main" val="3690178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46576"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Tx/>
              <a:buFontTx/>
              <a:buNone/>
              <a:defRPr sz="1200">
                <a:latin typeface="Verdana" pitchFamily="34" charset="0"/>
              </a:defRPr>
            </a:lvl1pPr>
          </a:lstStyle>
          <a:p>
            <a:endParaRPr lang="en-US" dirty="0"/>
          </a:p>
        </p:txBody>
      </p:sp>
      <p:sp>
        <p:nvSpPr>
          <p:cNvPr id="48131" name="Rectangle 3"/>
          <p:cNvSpPr>
            <a:spLocks noGrp="1" noChangeArrowheads="1"/>
          </p:cNvSpPr>
          <p:nvPr>
            <p:ph type="dt" idx="1"/>
          </p:nvPr>
        </p:nvSpPr>
        <p:spPr bwMode="auto">
          <a:xfrm>
            <a:off x="3851099" y="0"/>
            <a:ext cx="2946576"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200">
                <a:latin typeface="Verdana" pitchFamily="34" charset="0"/>
              </a:defRPr>
            </a:lvl1pPr>
          </a:lstStyle>
          <a:p>
            <a:endParaRPr lang="en-US" dirty="0"/>
          </a:p>
        </p:txBody>
      </p:sp>
      <p:sp>
        <p:nvSpPr>
          <p:cNvPr id="48132" name="Rectangle 4"/>
          <p:cNvSpPr>
            <a:spLocks noGrp="1" noRot="1" noChangeAspect="1" noChangeArrowheads="1" noTextEdit="1"/>
          </p:cNvSpPr>
          <p:nvPr>
            <p:ph type="sldImg" idx="2"/>
          </p:nvPr>
        </p:nvSpPr>
        <p:spPr bwMode="auto">
          <a:xfrm>
            <a:off x="919163" y="746125"/>
            <a:ext cx="4962525" cy="3721100"/>
          </a:xfrm>
          <a:prstGeom prst="rect">
            <a:avLst/>
          </a:prstGeom>
          <a:noFill/>
          <a:ln w="9525">
            <a:solidFill>
              <a:srgbClr val="000000"/>
            </a:solidFill>
            <a:miter lim="800000"/>
            <a:headEnd/>
            <a:tailEnd/>
          </a:ln>
          <a:effectLst/>
        </p:spPr>
      </p:sp>
      <p:sp>
        <p:nvSpPr>
          <p:cNvPr id="48133" name="Rectangle 5"/>
          <p:cNvSpPr>
            <a:spLocks noGrp="1" noChangeArrowheads="1"/>
          </p:cNvSpPr>
          <p:nvPr>
            <p:ph type="body" sz="quarter" idx="3"/>
          </p:nvPr>
        </p:nvSpPr>
        <p:spPr bwMode="auto">
          <a:xfrm>
            <a:off x="906141" y="4715711"/>
            <a:ext cx="4985393" cy="446492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134" name="Rectangle 6"/>
          <p:cNvSpPr>
            <a:spLocks noGrp="1" noChangeArrowheads="1"/>
          </p:cNvSpPr>
          <p:nvPr>
            <p:ph type="ftr" sz="quarter" idx="4"/>
          </p:nvPr>
        </p:nvSpPr>
        <p:spPr bwMode="auto">
          <a:xfrm>
            <a:off x="0" y="9429832"/>
            <a:ext cx="2946576" cy="49680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ClrTx/>
              <a:buFontTx/>
              <a:buNone/>
              <a:defRPr sz="1200">
                <a:latin typeface="Verdana" pitchFamily="34" charset="0"/>
              </a:defRPr>
            </a:lvl1pPr>
          </a:lstStyle>
          <a:p>
            <a:endParaRPr lang="en-US" dirty="0"/>
          </a:p>
        </p:txBody>
      </p:sp>
      <p:sp>
        <p:nvSpPr>
          <p:cNvPr id="48135" name="Rectangle 7"/>
          <p:cNvSpPr>
            <a:spLocks noGrp="1" noChangeArrowheads="1"/>
          </p:cNvSpPr>
          <p:nvPr>
            <p:ph type="sldNum" sz="quarter" idx="5"/>
          </p:nvPr>
        </p:nvSpPr>
        <p:spPr bwMode="auto">
          <a:xfrm>
            <a:off x="3851099" y="9429832"/>
            <a:ext cx="2946576" cy="49680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Tx/>
              <a:buFontTx/>
              <a:buNone/>
              <a:defRPr sz="1200">
                <a:latin typeface="Verdana" pitchFamily="34" charset="0"/>
              </a:defRPr>
            </a:lvl1pPr>
          </a:lstStyle>
          <a:p>
            <a:fld id="{269F9658-3487-4C43-B9AF-52CBF89B6B36}" type="slidenum">
              <a:rPr lang="en-US"/>
              <a:pPr/>
              <a:t>‹#›</a:t>
            </a:fld>
            <a:endParaRPr lang="en-US" dirty="0"/>
          </a:p>
        </p:txBody>
      </p:sp>
    </p:spTree>
    <p:extLst>
      <p:ext uri="{BB962C8B-B14F-4D97-AF65-F5344CB8AC3E}">
        <p14:creationId xmlns:p14="http://schemas.microsoft.com/office/powerpoint/2010/main" val="37077223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Verdana"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Verdana"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Verdana"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Verdana"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Verdana"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B68C514-7A54-45FC-81D8-62806A630A96}" type="slidenum">
              <a:rPr lang="en-US"/>
              <a:pPr/>
              <a:t>1</a:t>
            </a:fld>
            <a:endParaRPr lang="en-US" dirty="0"/>
          </a:p>
        </p:txBody>
      </p:sp>
      <p:sp>
        <p:nvSpPr>
          <p:cNvPr id="1102850" name="Rectangle 2"/>
          <p:cNvSpPr>
            <a:spLocks noGrp="1" noRot="1" noChangeAspect="1" noChangeArrowheads="1" noTextEdit="1"/>
          </p:cNvSpPr>
          <p:nvPr>
            <p:ph type="sldImg"/>
          </p:nvPr>
        </p:nvSpPr>
        <p:spPr>
          <a:ln/>
        </p:spPr>
      </p:sp>
      <p:sp>
        <p:nvSpPr>
          <p:cNvPr id="1102851" name="Rectangle 3"/>
          <p:cNvSpPr>
            <a:spLocks noGrp="1" noChangeArrowheads="1"/>
          </p:cNvSpPr>
          <p:nvPr>
            <p:ph type="body" idx="1"/>
          </p:nvPr>
        </p:nvSpPr>
        <p:spPr/>
        <p:txBody>
          <a:bodyPr/>
          <a:lstStyle/>
          <a:p>
            <a:pPr algn="just"/>
            <a:endParaRPr lang="en-US" sz="1200" u="none" strike="noStrike" kern="1200" dirty="0" smtClean="0">
              <a:solidFill>
                <a:schemeClr val="tx1"/>
              </a:solidFill>
              <a:latin typeface="Verdana" pitchFamily="34" charset="0"/>
              <a:ea typeface="+mn-ea"/>
              <a:cs typeface="Arial" pitchFamily="34" charset="0"/>
            </a:endParaRPr>
          </a:p>
          <a:p>
            <a:pPr marL="0" marR="0" indent="0" algn="just" defTabSz="914400" rtl="0" eaLnBrk="1" fontAlgn="base" latinLnBrk="0" hangingPunct="1">
              <a:lnSpc>
                <a:spcPct val="100000"/>
              </a:lnSpc>
              <a:spcBef>
                <a:spcPct val="30000"/>
              </a:spcBef>
              <a:spcAft>
                <a:spcPct val="0"/>
              </a:spcAft>
              <a:buClrTx/>
              <a:buSzTx/>
              <a:buFontTx/>
              <a:buNone/>
              <a:tabLst/>
              <a:defRPr/>
            </a:pPr>
            <a:r>
              <a:rPr lang="en-US" dirty="0" smtClean="0">
                <a:effectLst/>
              </a:rPr>
              <a:t>This</a:t>
            </a:r>
            <a:r>
              <a:rPr lang="en-US" baseline="0" dirty="0" smtClean="0">
                <a:effectLst/>
              </a:rPr>
              <a:t> is t</a:t>
            </a:r>
            <a:r>
              <a:rPr lang="en-US" dirty="0" smtClean="0">
                <a:effectLst/>
              </a:rPr>
              <a:t>he 6th edition of the ITU Measuring the Information Society (MIS) Report,</a:t>
            </a:r>
            <a:r>
              <a:rPr lang="en-US" baseline="0" dirty="0" smtClean="0">
                <a:effectLst/>
              </a:rPr>
              <a:t> the </a:t>
            </a:r>
            <a:r>
              <a:rPr lang="en-US" sz="1200" kern="1200" dirty="0" smtClean="0">
                <a:solidFill>
                  <a:schemeClr val="tx1"/>
                </a:solidFill>
                <a:effectLst/>
                <a:latin typeface="Verdana" pitchFamily="34" charset="0"/>
                <a:ea typeface="+mn-ea"/>
                <a:cs typeface="Arial" pitchFamily="34" charset="0"/>
              </a:rPr>
              <a:t>ITU flagship annual analytical report on the state of ICT use, access and affordability worldwide. The report features the latest ITU data and analysis of market developments. It includes the latest ICT Development Index (IDI), an analysis</a:t>
            </a:r>
            <a:r>
              <a:rPr lang="en-US" sz="1200" kern="1200" baseline="0" dirty="0" smtClean="0">
                <a:solidFill>
                  <a:schemeClr val="tx1"/>
                </a:solidFill>
                <a:effectLst/>
                <a:latin typeface="Verdana" pitchFamily="34" charset="0"/>
                <a:ea typeface="+mn-ea"/>
                <a:cs typeface="Arial" pitchFamily="34" charset="0"/>
              </a:rPr>
              <a:t> of </a:t>
            </a:r>
            <a:r>
              <a:rPr lang="en-US" sz="1200" kern="1200" dirty="0" smtClean="0">
                <a:solidFill>
                  <a:schemeClr val="tx1"/>
                </a:solidFill>
                <a:effectLst/>
                <a:latin typeface="Verdana" pitchFamily="34" charset="0"/>
                <a:ea typeface="+mn-ea"/>
                <a:cs typeface="Arial" pitchFamily="34" charset="0"/>
              </a:rPr>
              <a:t>the relationship between ICT development (as measured by the IDI) and the MDGs,</a:t>
            </a:r>
            <a:r>
              <a:rPr lang="en-US" sz="1200" kern="1200" baseline="0" dirty="0" smtClean="0">
                <a:solidFill>
                  <a:schemeClr val="tx1"/>
                </a:solidFill>
                <a:effectLst/>
                <a:latin typeface="Verdana" pitchFamily="34" charset="0"/>
                <a:ea typeface="+mn-ea"/>
                <a:cs typeface="Arial" pitchFamily="34" charset="0"/>
              </a:rPr>
              <a:t> new  mobile-broadband price data for over 140 economies and a </a:t>
            </a:r>
            <a:r>
              <a:rPr lang="en-US" sz="1200" kern="1200" dirty="0" smtClean="0">
                <a:solidFill>
                  <a:schemeClr val="tx1"/>
                </a:solidFill>
                <a:effectLst/>
                <a:latin typeface="Verdana" pitchFamily="34" charset="0"/>
                <a:ea typeface="+mn-ea"/>
                <a:cs typeface="Arial" pitchFamily="34" charset="0"/>
              </a:rPr>
              <a:t>statistical approach to measure the relationship between affordability and income inequality, competition and regulation. The Report also examines  the possible role of ICT big data for monitoring and development, and proposes new ICT data sources for measurement. </a:t>
            </a:r>
          </a:p>
          <a:p>
            <a:pPr algn="just"/>
            <a:endParaRPr lang="en-US" dirty="0" smtClean="0">
              <a:effectLst/>
            </a:endParaRPr>
          </a:p>
          <a:p>
            <a:pPr algn="just"/>
            <a:endParaRPr lang="en-US" sz="1200" u="none" strike="noStrike" kern="1200" dirty="0" smtClean="0">
              <a:solidFill>
                <a:schemeClr val="tx1"/>
              </a:solidFill>
              <a:effectLst/>
              <a:latin typeface="Verdana" pitchFamily="34" charset="0"/>
              <a:ea typeface="+mn-ea"/>
              <a:cs typeface="Arial" pitchFamily="34" charset="0"/>
            </a:endParaRPr>
          </a:p>
          <a:p>
            <a:endParaRPr lang="en-US" dirty="0" smtClean="0"/>
          </a:p>
          <a:p>
            <a:endParaRPr lang="en-US" dirty="0" smtClean="0"/>
          </a:p>
        </p:txBody>
      </p:sp>
    </p:spTree>
    <p:extLst>
      <p:ext uri="{BB962C8B-B14F-4D97-AF65-F5344CB8AC3E}">
        <p14:creationId xmlns:p14="http://schemas.microsoft.com/office/powerpoint/2010/main" val="2493065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Verdana" pitchFamily="34" charset="0"/>
                <a:ea typeface="+mn-ea"/>
                <a:cs typeface="Arial" pitchFamily="34" charset="0"/>
              </a:rPr>
              <a:t>Since the Millennium Declaration was issued in 2000, ICTs have grown unprecedentedly, a trend which has underscored their potential for enabling socio-economic development. In this context, and as a contribution to the ongoing debate, a correlation analysis was carried out to quantify the relationship between ICT development (as measured by the IDI) and the Millennium Development Goals (MDGs).</a:t>
            </a:r>
          </a:p>
          <a:p>
            <a:endParaRPr lang="en-US" sz="1200" b="0" i="0" u="none" strike="noStrike" kern="1200" baseline="0" dirty="0" smtClean="0">
              <a:solidFill>
                <a:schemeClr val="tx1"/>
              </a:solidFill>
              <a:latin typeface="Verdana" pitchFamily="34" charset="0"/>
              <a:ea typeface="+mn-ea"/>
              <a:cs typeface="Arial" pitchFamily="34" charset="0"/>
            </a:endParaRPr>
          </a:p>
          <a:p>
            <a:r>
              <a:rPr lang="en-US" dirty="0" smtClean="0"/>
              <a:t>The analysis revealed that there is a significant correlation between IDI values and 20 of the 38 MDG indicators for which data were available. The results show an important relationship between ICT development and selected development indicators, in particular in the areas of poverty reduction (MDG 1), health (MDGs 4, 5 and 6) and environmental sustainability (MDG 7). </a:t>
            </a:r>
          </a:p>
          <a:p>
            <a:endParaRPr lang="en-US" dirty="0" smtClean="0"/>
          </a:p>
          <a:p>
            <a:r>
              <a:rPr lang="en-US" dirty="0" smtClean="0"/>
              <a:t>There is a significant negative correlation between IDI and the proportion of people whose income is less than one dollar a day, as well as the percentage of population that is undernourished. High IDI levels are thus associated with lower percentages of undernourished population and lower proportions of population living below the poverty line. Higher IDI levels are also associated with lower maternal and child mortality rates and low incidence and prevalence of malaria and tuberculosis. </a:t>
            </a:r>
          </a:p>
          <a:p>
            <a:endParaRPr lang="fr-CH" dirty="0" smtClean="0"/>
          </a:p>
          <a:p>
            <a:r>
              <a:rPr lang="en-US" sz="1200" b="0" i="0" u="none" strike="noStrike" kern="1200" baseline="0" dirty="0" smtClean="0">
                <a:solidFill>
                  <a:schemeClr val="tx1"/>
                </a:solidFill>
                <a:latin typeface="Verdana" pitchFamily="34" charset="0"/>
                <a:ea typeface="+mn-ea"/>
                <a:cs typeface="Arial" pitchFamily="34" charset="0"/>
              </a:rPr>
              <a:t>This analysis should be understood as a starting point for further quantitative research linking ICT development with social and economic development. </a:t>
            </a:r>
            <a:endParaRPr lang="en-US" sz="1200" i="0" kern="1200" dirty="0" smtClean="0">
              <a:solidFill>
                <a:schemeClr val="tx1"/>
              </a:solidFill>
            </a:endParaRPr>
          </a:p>
          <a:p>
            <a:endParaRPr lang="en-US" dirty="0" smtClean="0"/>
          </a:p>
          <a:p>
            <a:pPr algn="r"/>
            <a:endParaRPr lang="en-US" dirty="0"/>
          </a:p>
        </p:txBody>
      </p:sp>
      <p:sp>
        <p:nvSpPr>
          <p:cNvPr id="4" name="Slide Number Placeholder 3"/>
          <p:cNvSpPr>
            <a:spLocks noGrp="1"/>
          </p:cNvSpPr>
          <p:nvPr>
            <p:ph type="sldNum" sz="quarter" idx="10"/>
          </p:nvPr>
        </p:nvSpPr>
        <p:spPr/>
        <p:txBody>
          <a:bodyPr/>
          <a:lstStyle/>
          <a:p>
            <a:fld id="{9D63618C-DAF3-4D9A-8728-BE60DE862D99}" type="slidenum">
              <a:rPr lang="en-US" smtClean="0"/>
              <a:t>10</a:t>
            </a:fld>
            <a:endParaRPr lang="en-US"/>
          </a:p>
        </p:txBody>
      </p:sp>
    </p:spTree>
    <p:extLst>
      <p:ext uri="{BB962C8B-B14F-4D97-AF65-F5344CB8AC3E}">
        <p14:creationId xmlns:p14="http://schemas.microsoft.com/office/powerpoint/2010/main" val="3076037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BC26B8E-3AB8-4332-ADDB-59E30924FD8F}" type="slidenum">
              <a:rPr lang="en-US"/>
              <a:pPr/>
              <a:t>11</a:t>
            </a:fld>
            <a:endParaRPr lang="en-US" dirty="0"/>
          </a:p>
        </p:txBody>
      </p:sp>
      <p:sp>
        <p:nvSpPr>
          <p:cNvPr id="1179650" name="Rectangle 2"/>
          <p:cNvSpPr>
            <a:spLocks noGrp="1" noRot="1" noChangeAspect="1" noChangeArrowheads="1" noTextEdit="1"/>
          </p:cNvSpPr>
          <p:nvPr>
            <p:ph type="sldImg"/>
          </p:nvPr>
        </p:nvSpPr>
        <p:spPr>
          <a:ln/>
        </p:spPr>
      </p:sp>
      <p:sp>
        <p:nvSpPr>
          <p:cNvPr id="1179651"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Verdana" pitchFamily="34" charset="0"/>
                <a:ea typeface="+mn-ea"/>
                <a:cs typeface="Arial" pitchFamily="34" charset="0"/>
              </a:rPr>
              <a:t>The price of ICT services constitutes a determining factor for ICT uptake and, as such, continues to be a focus of attention for regulators and policy-makers.</a:t>
            </a:r>
          </a:p>
          <a:p>
            <a:endParaRPr lang="en-US" sz="1200" kern="1200" dirty="0" smtClean="0">
              <a:solidFill>
                <a:schemeClr val="tx1"/>
              </a:solidFill>
              <a:effectLst/>
              <a:latin typeface="Verdana" pitchFamily="34" charset="0"/>
              <a:ea typeface="+mn-ea"/>
              <a:cs typeface="Arial" pitchFamily="34" charset="0"/>
            </a:endParaRPr>
          </a:p>
          <a:p>
            <a:r>
              <a:rPr lang="en-US" sz="1200" kern="1200" dirty="0" smtClean="0">
                <a:solidFill>
                  <a:schemeClr val="tx1"/>
                </a:solidFill>
                <a:effectLst/>
                <a:latin typeface="Verdana" pitchFamily="34" charset="0"/>
                <a:ea typeface="+mn-ea"/>
                <a:cs typeface="Arial" pitchFamily="34" charset="0"/>
              </a:rPr>
              <a:t>In the period 2008-2013, the price of an entry-level fixed-broadband plan decreased by almost 70 per cent globally.</a:t>
            </a:r>
            <a:r>
              <a:rPr lang="en-US" sz="1200" kern="1200" baseline="0" dirty="0" smtClean="0">
                <a:solidFill>
                  <a:schemeClr val="tx1"/>
                </a:solidFill>
                <a:effectLst/>
                <a:latin typeface="Verdana" pitchFamily="34" charset="0"/>
                <a:ea typeface="+mn-ea"/>
                <a:cs typeface="Arial" pitchFamily="34" charset="0"/>
              </a:rPr>
              <a:t> In parallel with the reduction in prices, there was a notable increase in the advertised speed for fixed-broadband plans: 256 </a:t>
            </a:r>
            <a:r>
              <a:rPr lang="en-US" sz="1200" kern="1200" baseline="0" dirty="0" err="1" smtClean="0">
                <a:solidFill>
                  <a:schemeClr val="tx1"/>
                </a:solidFill>
                <a:effectLst/>
                <a:latin typeface="Verdana" pitchFamily="34" charset="0"/>
                <a:ea typeface="+mn-ea"/>
                <a:cs typeface="Arial" pitchFamily="34" charset="0"/>
              </a:rPr>
              <a:t>kbit</a:t>
            </a:r>
            <a:r>
              <a:rPr lang="en-US" sz="1200" kern="1200" baseline="0" dirty="0" smtClean="0">
                <a:solidFill>
                  <a:schemeClr val="tx1"/>
                </a:solidFill>
                <a:effectLst/>
                <a:latin typeface="Verdana" pitchFamily="34" charset="0"/>
                <a:ea typeface="+mn-ea"/>
                <a:cs typeface="Arial" pitchFamily="34" charset="0"/>
              </a:rPr>
              <a:t>/s was the most common entry-level speed in 2008, compared with 1 Mbit/s in 2013.</a:t>
            </a:r>
          </a:p>
          <a:p>
            <a:endParaRPr lang="en-US" sz="1200" kern="1200" baseline="0" dirty="0" smtClean="0">
              <a:solidFill>
                <a:schemeClr val="tx1"/>
              </a:solidFill>
              <a:effectLst/>
              <a:latin typeface="Verdana" pitchFamily="34" charset="0"/>
              <a:ea typeface="+mn-ea"/>
              <a:cs typeface="Arial" pitchFamily="34" charset="0"/>
            </a:endParaRPr>
          </a:p>
          <a:p>
            <a:r>
              <a:rPr lang="en-US" sz="1200" kern="1200" baseline="0" dirty="0" smtClean="0">
                <a:solidFill>
                  <a:schemeClr val="tx1"/>
                </a:solidFill>
                <a:effectLst/>
                <a:latin typeface="Verdana" pitchFamily="34" charset="0"/>
                <a:ea typeface="+mn-ea"/>
                <a:cs typeface="Arial" pitchFamily="34" charset="0"/>
              </a:rPr>
              <a:t>The decrease in fixed-broadband prices was remarkable in developing countries </a:t>
            </a:r>
            <a:r>
              <a:rPr lang="en-US" sz="1200" b="0" i="0" u="none" strike="noStrike" kern="1200" baseline="0" dirty="0" smtClean="0">
                <a:solidFill>
                  <a:schemeClr val="tx1"/>
                </a:solidFill>
                <a:latin typeface="Verdana" pitchFamily="34" charset="0"/>
                <a:ea typeface="+mn-ea"/>
                <a:cs typeface="Arial" pitchFamily="34" charset="0"/>
              </a:rPr>
              <a:t>in the period 2008-2012, with the average price in developing countries declining by more than 20 per cent per year. In 2013, there was a slowdown, with the average entry-level fixed-broadband price in developing countries decreasing by only 4 per cent.</a:t>
            </a:r>
          </a:p>
          <a:p>
            <a:endParaRPr lang="en-US" sz="1200" b="0" i="0" u="none" strike="noStrike" kern="1200" baseline="0" dirty="0" smtClean="0">
              <a:solidFill>
                <a:schemeClr val="tx1"/>
              </a:solidFill>
              <a:effectLst/>
              <a:latin typeface="Verdana" pitchFamily="34" charset="0"/>
              <a:ea typeface="+mn-ea"/>
              <a:cs typeface="Arial" pitchFamily="34" charset="0"/>
            </a:endParaRPr>
          </a:p>
          <a:p>
            <a:r>
              <a:rPr lang="en-US" sz="1200" b="0" i="0" u="none" strike="noStrike" kern="1200" baseline="0" dirty="0" smtClean="0">
                <a:solidFill>
                  <a:schemeClr val="tx1"/>
                </a:solidFill>
                <a:latin typeface="Verdana" pitchFamily="34" charset="0"/>
                <a:ea typeface="+mn-ea"/>
                <a:cs typeface="Arial" pitchFamily="34" charset="0"/>
              </a:rPr>
              <a:t>Entry-level fixed-broadband prices remained much more stable in developed countries, and registered only a slight decrease in the period 2008-2013. Fixed-broadband services in the developed world were already affordable in 2008, and the almost flat evolution suggests that competition in the market is </a:t>
            </a:r>
            <a:r>
              <a:rPr lang="en-US" sz="1200" b="0" i="0" u="none" strike="noStrike" kern="1200" baseline="0" dirty="0" err="1" smtClean="0">
                <a:solidFill>
                  <a:schemeClr val="tx1"/>
                </a:solidFill>
                <a:latin typeface="Verdana" pitchFamily="34" charset="0"/>
                <a:ea typeface="+mn-ea"/>
                <a:cs typeface="Arial" pitchFamily="34" charset="0"/>
              </a:rPr>
              <a:t>centred</a:t>
            </a:r>
            <a:r>
              <a:rPr lang="en-US" sz="1200" b="0" i="0" u="none" strike="noStrike" kern="1200" baseline="0" dirty="0" smtClean="0">
                <a:solidFill>
                  <a:schemeClr val="tx1"/>
                </a:solidFill>
                <a:latin typeface="Verdana" pitchFamily="34" charset="0"/>
                <a:ea typeface="+mn-ea"/>
                <a:cs typeface="Arial" pitchFamily="34" charset="0"/>
              </a:rPr>
              <a:t> around higher-end users contracting higher speeds and/or fixed broadband bundled with other services.</a:t>
            </a:r>
          </a:p>
          <a:p>
            <a:endParaRPr lang="en-US" sz="1200" b="0" i="0" u="none" strike="noStrike" kern="1200" baseline="0" dirty="0" smtClean="0">
              <a:solidFill>
                <a:schemeClr val="tx1"/>
              </a:solidFill>
              <a:latin typeface="Verdana" pitchFamily="34" charset="0"/>
              <a:ea typeface="+mn-ea"/>
              <a:cs typeface="Arial" pitchFamily="34" charset="0"/>
            </a:endParaRPr>
          </a:p>
          <a:p>
            <a:r>
              <a:rPr lang="en-US" sz="1200" b="0" i="0" u="none" strike="noStrike" kern="1200" baseline="0" dirty="0" smtClean="0">
                <a:solidFill>
                  <a:schemeClr val="tx1"/>
                </a:solidFill>
                <a:latin typeface="Verdana" pitchFamily="34" charset="0"/>
                <a:ea typeface="+mn-ea"/>
                <a:cs typeface="Arial" pitchFamily="34" charset="0"/>
              </a:rPr>
              <a:t>Despite the progress made in improving the affordability of fixed-broadband services, the average price for an entry-level fixed-broadband plan still represented 26 per cent of GNI p.c. in the developing world at end 2013. Moreover, in most developing countries the price of fixed-broadband services corresponds to more than 5 per cent of GNI p.c., which is the affordability target set by the Broadband Commission (broadband prices should correspond to less than 5 per cent of monthly GNI p.c. by 2015).</a:t>
            </a:r>
          </a:p>
          <a:p>
            <a:endParaRPr lang="en-US" sz="1200" b="0" i="0" u="none" strike="noStrike" kern="1200" baseline="0" dirty="0" smtClean="0">
              <a:solidFill>
                <a:schemeClr val="tx1"/>
              </a:solidFill>
              <a:latin typeface="Verdana" pitchFamily="34" charset="0"/>
              <a:ea typeface="+mn-ea"/>
              <a:cs typeface="Arial" pitchFamily="34" charset="0"/>
            </a:endParaRPr>
          </a:p>
          <a:p>
            <a:r>
              <a:rPr lang="en-US" sz="1200" b="0" i="0" u="none" strike="noStrike" kern="1200" baseline="0" dirty="0" smtClean="0">
                <a:solidFill>
                  <a:schemeClr val="tx1"/>
                </a:solidFill>
                <a:latin typeface="Verdana" pitchFamily="34" charset="0"/>
                <a:ea typeface="+mn-ea"/>
                <a:cs typeface="Arial" pitchFamily="34" charset="0"/>
              </a:rPr>
              <a:t> </a:t>
            </a:r>
          </a:p>
          <a:p>
            <a:endParaRPr lang="en-US" sz="1200" b="0" i="0" u="none" strike="noStrike" kern="1200" baseline="0" dirty="0" smtClean="0">
              <a:solidFill>
                <a:schemeClr val="tx1"/>
              </a:solidFill>
              <a:effectLst/>
              <a:latin typeface="Verdana" pitchFamily="34" charset="0"/>
              <a:ea typeface="+mn-ea"/>
              <a:cs typeface="Arial" pitchFamily="34" charset="0"/>
            </a:endParaRPr>
          </a:p>
          <a:p>
            <a:endParaRPr lang="en-US" sz="1200" kern="1200" baseline="0" dirty="0" smtClean="0">
              <a:solidFill>
                <a:schemeClr val="tx1"/>
              </a:solidFill>
              <a:effectLst/>
              <a:latin typeface="Verdana" pitchFamily="34" charset="0"/>
              <a:ea typeface="+mn-ea"/>
              <a:cs typeface="Arial" pitchFamily="34" charset="0"/>
            </a:endParaRPr>
          </a:p>
          <a:p>
            <a:endParaRPr lang="en-US" sz="1200" kern="1200" baseline="0" dirty="0" smtClean="0">
              <a:solidFill>
                <a:schemeClr val="tx1"/>
              </a:solidFill>
              <a:effectLst/>
              <a:latin typeface="Verdana" pitchFamily="34" charset="0"/>
              <a:ea typeface="+mn-ea"/>
              <a:cs typeface="Arial" pitchFamily="34" charset="0"/>
            </a:endParaRPr>
          </a:p>
          <a:p>
            <a:endParaRPr lang="en-US" sz="1200" kern="1200" dirty="0" smtClean="0">
              <a:solidFill>
                <a:schemeClr val="tx1"/>
              </a:solidFill>
              <a:effectLst/>
              <a:latin typeface="Verdana" pitchFamily="34" charset="0"/>
              <a:ea typeface="+mn-ea"/>
              <a:cs typeface="Arial" pitchFamily="34" charset="0"/>
            </a:endParaRPr>
          </a:p>
        </p:txBody>
      </p:sp>
    </p:spTree>
    <p:extLst>
      <p:ext uri="{BB962C8B-B14F-4D97-AF65-F5344CB8AC3E}">
        <p14:creationId xmlns:p14="http://schemas.microsoft.com/office/powerpoint/2010/main" val="774076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A4C87DE-64E2-4A76-9AAA-4ECCA6F00FEF}" type="slidenum">
              <a:rPr lang="en-US"/>
              <a:pPr/>
              <a:t>12</a:t>
            </a:fld>
            <a:endParaRPr lang="en-US" dirty="0"/>
          </a:p>
        </p:txBody>
      </p:sp>
      <p:sp>
        <p:nvSpPr>
          <p:cNvPr id="1188866" name="Rectangle 2"/>
          <p:cNvSpPr>
            <a:spLocks noGrp="1" noRot="1" noChangeAspect="1" noChangeArrowheads="1" noTextEdit="1"/>
          </p:cNvSpPr>
          <p:nvPr>
            <p:ph type="sldImg"/>
          </p:nvPr>
        </p:nvSpPr>
        <p:spPr>
          <a:ln/>
        </p:spPr>
      </p:sp>
      <p:sp>
        <p:nvSpPr>
          <p:cNvPr id="1188867" name="Rectangle 3"/>
          <p:cNvSpPr>
            <a:spLocks noGrp="1" noChangeArrowheads="1"/>
          </p:cNvSpPr>
          <p:nvPr>
            <p:ph type="body" idx="1"/>
          </p:nvPr>
        </p:nvSpPr>
        <p:spPr/>
        <p:txBody>
          <a:bodyPr/>
          <a:lstStyle/>
          <a:p>
            <a:pPr lvl="0" algn="just"/>
            <a:r>
              <a:rPr lang="en-US" dirty="0" smtClean="0"/>
              <a:t>Mobile-broadband plans are becoming more and more available, particularly in developing countries, where around 20 per cent more countries were offering mobile-broadband plans in 2013 than in 2012. Prepaid plans are slightly more available than postpaid plans in developing countries, whereas the opposite is true in developed countries.</a:t>
            </a:r>
          </a:p>
          <a:p>
            <a:pPr lvl="0" algn="just"/>
            <a:endParaRPr lang="en-US" i="1" baseline="0" dirty="0" smtClean="0"/>
          </a:p>
          <a:p>
            <a:r>
              <a:rPr lang="en-US" sz="1200" b="0" i="0" u="none" strike="noStrike" kern="1200" baseline="0" dirty="0" smtClean="0">
                <a:solidFill>
                  <a:schemeClr val="tx1"/>
                </a:solidFill>
                <a:latin typeface="Verdana" pitchFamily="34" charset="0"/>
                <a:ea typeface="+mn-ea"/>
                <a:cs typeface="Arial" pitchFamily="34" charset="0"/>
              </a:rPr>
              <a:t>There are large differences in the affordability of mobile-broadband services between developed and developing countries. Indeed, handset-based mobile-broadband plans with a monthly data allowance of 500 MB are about eight times more affordable in developed countries than in developing countries, on average. Computer-based services with a monthly allowance of 1 GB are about six times more affordable in developed countries, on average. </a:t>
            </a:r>
          </a:p>
          <a:p>
            <a:endParaRPr lang="en-US" sz="1200" b="0" i="0" u="none" strike="noStrike" kern="1200" baseline="0" dirty="0" smtClean="0">
              <a:solidFill>
                <a:schemeClr val="tx1"/>
              </a:solidFill>
              <a:latin typeface="Verdana" pitchFamily="34" charset="0"/>
              <a:ea typeface="+mn-ea"/>
              <a:cs typeface="Arial" pitchFamily="34" charset="0"/>
            </a:endParaRPr>
          </a:p>
          <a:p>
            <a:r>
              <a:rPr lang="en-US" sz="1200" kern="0" dirty="0" smtClean="0"/>
              <a:t>Mobile-broadband plans cost on overage more than 5% of GNI p.c. </a:t>
            </a:r>
            <a:r>
              <a:rPr lang="en-US" sz="1200" dirty="0" smtClean="0"/>
              <a:t>(the Broadband Commission target for affordable broadband services) </a:t>
            </a:r>
            <a:r>
              <a:rPr lang="en-US" sz="1200" kern="0" dirty="0" smtClean="0"/>
              <a:t>in developing countries. However, entry-level mobile broadband is cheaper than fixed broadband in many countries, in particular in Africa. Indeed, in almost half of the African countries for which price data are available, mobile-broadband services were more than USD 10 cheaper per month than entry-level fixed-broadband services. Taking into account the income levels in Africa, such price savings could make the difference between a service being affordable or not.</a:t>
            </a:r>
          </a:p>
          <a:p>
            <a:endParaRPr lang="en-US" sz="1200" i="1" kern="0" baseline="0" dirty="0" smtClean="0"/>
          </a:p>
          <a:p>
            <a:r>
              <a:rPr lang="en-US" sz="1200" b="0" i="0" u="none" strike="noStrike" kern="1200" baseline="0" dirty="0" smtClean="0">
                <a:solidFill>
                  <a:schemeClr val="tx1"/>
                </a:solidFill>
                <a:latin typeface="Verdana" pitchFamily="34" charset="0"/>
                <a:ea typeface="+mn-ea"/>
                <a:cs typeface="Arial" pitchFamily="34" charset="0"/>
              </a:rPr>
              <a:t>In the Arab States and the CIS, there are almost as many countries where mobile broadband is cheaper than entry-level fixed broadband as vice versa. In Asia and the Pacific and the Americas, mobile-broadband prices are significantly cheaper than entry-level fixed-broadband plans in selected countries.</a:t>
            </a:r>
            <a:endParaRPr lang="en-US" i="1" baseline="0" dirty="0" smtClean="0"/>
          </a:p>
        </p:txBody>
      </p:sp>
    </p:spTree>
    <p:extLst>
      <p:ext uri="{BB962C8B-B14F-4D97-AF65-F5344CB8AC3E}">
        <p14:creationId xmlns:p14="http://schemas.microsoft.com/office/powerpoint/2010/main" val="983547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lgn="just"/>
            <a:r>
              <a:rPr lang="en-US" dirty="0" smtClean="0"/>
              <a:t>This year’s MIS Report provides an additional analysis on the </a:t>
            </a:r>
            <a:r>
              <a:rPr lang="en-US" baseline="0" dirty="0" smtClean="0"/>
              <a:t>affordability of broadband prices in view of income inequalities within and across countries.</a:t>
            </a:r>
          </a:p>
          <a:p>
            <a:pPr algn="just"/>
            <a:endParaRPr lang="en-US" baseline="0" dirty="0" smtClean="0"/>
          </a:p>
          <a:p>
            <a:pPr algn="just"/>
            <a:r>
              <a:rPr lang="en-US" baseline="0" dirty="0" smtClean="0"/>
              <a:t>The results show that household income and expenditure inequalities within countries greatly influence the affordability of fixed-broadband services. The smallest differences were found in Iceland, where</a:t>
            </a:r>
          </a:p>
          <a:p>
            <a:pPr algn="just"/>
            <a:r>
              <a:rPr lang="en-US" baseline="0" dirty="0" smtClean="0"/>
              <a:t>an entry-level fixed-broadband plan is 3.5 times more affordable for the richest 20 per cent of the population than for the poorest 20 per cent. Differences are much wider in several developing countries, where fixed broadband is more than 20 times more affordable for the richest 20 per cent of the population than for the poorest 20 per cent.</a:t>
            </a:r>
          </a:p>
          <a:p>
            <a:pPr algn="just"/>
            <a:endParaRPr lang="en-US" baseline="0" dirty="0" smtClean="0"/>
          </a:p>
          <a:p>
            <a:pPr algn="just"/>
            <a:r>
              <a:rPr lang="en-US" baseline="0" dirty="0" smtClean="0"/>
              <a:t>Thus, partly owing to household income inequalities, in almost all developing countries for which data are available a basic fixed-broadband subscription represents more than 5 per cent of household income/expenditure for the 20% households with lowest incomes, and therefore it is rather unaffordable for these sectors of the population. However, for the 20% households with highest income in these same countries it represents less than 5% of their household income/expenditure, and therefore it is affordable.  </a:t>
            </a:r>
          </a:p>
          <a:p>
            <a:pPr algn="just"/>
            <a:endParaRPr lang="en-US" baseline="0" dirty="0" smtClean="0"/>
          </a:p>
          <a:p>
            <a:pPr algn="just"/>
            <a:r>
              <a:rPr lang="en-US" baseline="0" dirty="0" smtClean="0"/>
              <a:t>Data show that handset-based mobile-broadband prices (with a 500 MB monthly allowance) are affordable for a majority of the population in developed countries, but much less so in developing countries. However, a comparison of fixed-broadband and prepaid handset-based mobile-broadband prices shows that mobile broadband may be the only affordable alternative for low-income households in several developing countries. In other developing countries where fixed-broadband services are affordable for most of the population, mobile broadband may help to connect the 20-30 per cent of households with the lowest incomes, for which a fixed-broadband plan may be unaffordable, but which could afford a mobile-broadband plan.</a:t>
            </a:r>
            <a:endParaRPr lang="en-US" dirty="0"/>
          </a:p>
        </p:txBody>
      </p:sp>
      <p:sp>
        <p:nvSpPr>
          <p:cNvPr id="4" name="Slide Number Placeholder 3"/>
          <p:cNvSpPr>
            <a:spLocks noGrp="1"/>
          </p:cNvSpPr>
          <p:nvPr>
            <p:ph type="sldNum" sz="quarter" idx="10"/>
          </p:nvPr>
        </p:nvSpPr>
        <p:spPr/>
        <p:txBody>
          <a:bodyPr/>
          <a:lstStyle/>
          <a:p>
            <a:fld id="{269F9658-3487-4C43-B9AF-52CBF89B6B36}" type="slidenum">
              <a:rPr lang="en-US" smtClean="0"/>
              <a:pPr/>
              <a:t>13</a:t>
            </a:fld>
            <a:endParaRPr lang="en-US" dirty="0"/>
          </a:p>
        </p:txBody>
      </p:sp>
    </p:spTree>
    <p:extLst>
      <p:ext uri="{BB962C8B-B14F-4D97-AF65-F5344CB8AC3E}">
        <p14:creationId xmlns:p14="http://schemas.microsoft.com/office/powerpoint/2010/main" val="2205459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gn="just"/>
            <a:r>
              <a:rPr lang="en-US" dirty="0" smtClean="0"/>
              <a:t>This year’s MIS Report also presents</a:t>
            </a:r>
            <a:r>
              <a:rPr lang="en-US" baseline="0" dirty="0" smtClean="0"/>
              <a:t> an econometric model to measure the relationship between affordability and income inequality based on </a:t>
            </a:r>
            <a:r>
              <a:rPr lang="en-US" dirty="0" smtClean="0"/>
              <a:t>ITU price and regulatory data for up to 144 countries in the period 2008-2013.</a:t>
            </a:r>
          </a:p>
          <a:p>
            <a:pPr algn="just"/>
            <a:endParaRPr lang="en-US" dirty="0" smtClean="0"/>
          </a:p>
          <a:p>
            <a:pPr algn="just"/>
            <a:r>
              <a:rPr lang="en-US" dirty="0" smtClean="0"/>
              <a:t>Based on the econometric model, it can be concluded that factors that are purely attributable to the telecommunication sector, such as operators’ strategies on data caps, competition in the fixed-broadband market and the ICT regulatory environment, are together more of a determinant for fixed-broadband prices than exogenous factors, such as overall levels of economic development.</a:t>
            </a:r>
          </a:p>
          <a:p>
            <a:pPr algn="just"/>
            <a:endParaRPr lang="en-US" dirty="0" smtClean="0"/>
          </a:p>
          <a:p>
            <a:pPr algn="just"/>
            <a:r>
              <a:rPr lang="en-US" dirty="0" smtClean="0"/>
              <a:t>According to the results of the econometric model, if fixed-broadband markets in developing countries were to achieve the competition levels of developed countries, entry-level fixed-broadband prices could be reduced by as much as 10 per cent in the developing world. Furthermore, if the regulatory framework in developing countries converged on that prevailing in developed countries, fixed-broadband prices could be reduced by as much as 9.7 per cent.</a:t>
            </a:r>
          </a:p>
          <a:p>
            <a:pPr algn="just"/>
            <a:endParaRPr lang="en-US" dirty="0" smtClean="0"/>
          </a:p>
          <a:p>
            <a:pPr algn="just"/>
            <a:r>
              <a:rPr lang="en-US" dirty="0" smtClean="0"/>
              <a:t>This highlights the importance of an enabling regulatory environment for affordable fixed-broadband prices. Although there is no one-size-fits-all approach, international regulatory best practices, such as</a:t>
            </a:r>
          </a:p>
          <a:p>
            <a:pPr algn="just"/>
            <a:r>
              <a:rPr lang="en-US" dirty="0" smtClean="0"/>
              <a:t>the ones adopted by the global community of regulators at meetings of the ITU Global Symposium for Regulators (GSR), may serve as a guideline for effective regulatory frameworks which can lay the foundations for affordable fixed-broadband services.</a:t>
            </a:r>
          </a:p>
          <a:p>
            <a:pPr algn="just"/>
            <a:endParaRPr lang="en-US" dirty="0" smtClean="0"/>
          </a:p>
          <a:p>
            <a:r>
              <a:rPr lang="en-US" sz="1200" b="0" i="0" u="none" strike="noStrike" kern="1200" baseline="0" dirty="0" smtClean="0">
                <a:solidFill>
                  <a:schemeClr val="tx1"/>
                </a:solidFill>
                <a:latin typeface="Verdana" pitchFamily="34" charset="0"/>
                <a:ea typeface="+mn-ea"/>
                <a:cs typeface="Arial" pitchFamily="34" charset="0"/>
              </a:rPr>
              <a:t>Differences in mobile-cellular prices across countries are smaller than differences in fixed-broadband prices, and competition is stronger in mobile-cellular markets. Nevertheless, according to the results of the econometric model, if mobile-cellular markets in developing countries were to achieve the competition levels prevailing in developed countries, mobile-cellular prices could be reduced by up to 5 per cent in the developing world.</a:t>
            </a:r>
          </a:p>
          <a:p>
            <a:endParaRPr lang="en-US" sz="1200" b="0" i="0" u="none" strike="noStrike" kern="1200" baseline="0" dirty="0" smtClean="0">
              <a:solidFill>
                <a:schemeClr val="tx1"/>
              </a:solidFill>
              <a:latin typeface="Verdana" pitchFamily="34" charset="0"/>
              <a:ea typeface="+mn-ea"/>
              <a:cs typeface="Arial" pitchFamily="34" charset="0"/>
            </a:endParaRPr>
          </a:p>
          <a:p>
            <a:r>
              <a:rPr lang="en-US" sz="1200" b="0" i="0" u="none" strike="noStrike" kern="1200" baseline="0" dirty="0" smtClean="0">
                <a:solidFill>
                  <a:schemeClr val="tx1"/>
                </a:solidFill>
                <a:latin typeface="Verdana" pitchFamily="34" charset="0"/>
                <a:ea typeface="+mn-ea"/>
                <a:cs typeface="Arial" pitchFamily="34" charset="0"/>
              </a:rPr>
              <a:t>Regulatory efforts should be focused on ensuring that higher levels of competition are achieved, particularly in those countries where dominant operators still hold market shares of over 60 per cent, thus limiting the possible benefits that competition may yield in terms of more affordable prices for customers.</a:t>
            </a:r>
            <a:endParaRPr lang="en-US" dirty="0"/>
          </a:p>
        </p:txBody>
      </p:sp>
      <p:sp>
        <p:nvSpPr>
          <p:cNvPr id="4" name="Slide Number Placeholder 3"/>
          <p:cNvSpPr>
            <a:spLocks noGrp="1"/>
          </p:cNvSpPr>
          <p:nvPr>
            <p:ph type="sldNum" sz="quarter" idx="10"/>
          </p:nvPr>
        </p:nvSpPr>
        <p:spPr/>
        <p:txBody>
          <a:bodyPr/>
          <a:lstStyle/>
          <a:p>
            <a:fld id="{269F9658-3487-4C43-B9AF-52CBF89B6B36}" type="slidenum">
              <a:rPr lang="en-US" smtClean="0"/>
              <a:pPr/>
              <a:t>14</a:t>
            </a:fld>
            <a:endParaRPr lang="en-US" dirty="0"/>
          </a:p>
        </p:txBody>
      </p:sp>
    </p:spTree>
    <p:extLst>
      <p:ext uri="{BB962C8B-B14F-4D97-AF65-F5344CB8AC3E}">
        <p14:creationId xmlns:p14="http://schemas.microsoft.com/office/powerpoint/2010/main" val="2433201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Verdana" pitchFamily="34" charset="0"/>
                <a:ea typeface="+mn-ea"/>
                <a:cs typeface="Arial" pitchFamily="34" charset="0"/>
              </a:rPr>
              <a:t>The term “big data” usually refers to datasets whose volume, velocity or variety is very high compared to the kinds of datasets that have traditionally been used. In an increasingly digitized world, big data are generated in digital form from a number of sources. They include administrative records (for example, bank or electronic medical records), commercial transactions between two entities (such as online purchases or credit card transactions), sensors and tracking devices (for example, mobile phones and GPS devices), and activities carried out by users on the Internet (including searches and social media content). Apart from volume, velocity and variety, big data characteristics also include veracity linked to aspects of data quality and uncertainty, as well as value, which refers to the potentially high socioeconomic value that it may generate.</a:t>
            </a:r>
          </a:p>
          <a:p>
            <a:endParaRPr lang="en-US" sz="1200" kern="1200" baseline="0" dirty="0" smtClean="0">
              <a:solidFill>
                <a:schemeClr val="tx1"/>
              </a:solidFill>
              <a:latin typeface="Verdana" pitchFamily="34" charset="0"/>
              <a:ea typeface="+mn-ea"/>
              <a:cs typeface="Arial" pitchFamily="34" charset="0"/>
            </a:endParaRPr>
          </a:p>
          <a:p>
            <a:r>
              <a:rPr lang="en-US" sz="1200" kern="1200" baseline="0" dirty="0" smtClean="0">
                <a:solidFill>
                  <a:schemeClr val="tx1"/>
                </a:solidFill>
                <a:latin typeface="Verdana" pitchFamily="34" charset="0"/>
                <a:ea typeface="+mn-ea"/>
                <a:cs typeface="Arial" pitchFamily="34" charset="0"/>
              </a:rPr>
              <a:t>Big data have great potential to help produce new and insightful information, and there is a growing debate on how businesses, governments and citizens can maximize the benefits of big data. The United Nations Statistical Commission and national statistical offices are looking into ways of using big data sources for official statistics.</a:t>
            </a:r>
          </a:p>
          <a:p>
            <a:endParaRPr lang="en-US" sz="1200" kern="1200" baseline="0" dirty="0" smtClean="0">
              <a:solidFill>
                <a:schemeClr val="tx1"/>
              </a:solidFill>
              <a:latin typeface="Verdana" pitchFamily="34" charset="0"/>
              <a:ea typeface="+mn-ea"/>
              <a:cs typeface="Arial" pitchFamily="34" charset="0"/>
            </a:endParaRPr>
          </a:p>
          <a:p>
            <a:r>
              <a:rPr lang="en-US" sz="1200" kern="1200" baseline="0" dirty="0" smtClean="0">
                <a:solidFill>
                  <a:schemeClr val="tx1"/>
                </a:solidFill>
                <a:latin typeface="Verdana" pitchFamily="34" charset="0"/>
                <a:ea typeface="+mn-ea"/>
                <a:cs typeface="Arial" pitchFamily="34" charset="0"/>
              </a:rPr>
              <a:t>Big data from the ICT services industry are already helping to produce development insights of relevance to public policy, such as understanding socio-economic well-being and poverty, forecasting unemployment and </a:t>
            </a:r>
            <a:r>
              <a:rPr lang="en-US" sz="1200" kern="1200" baseline="0" dirty="0" err="1" smtClean="0">
                <a:solidFill>
                  <a:schemeClr val="tx1"/>
                </a:solidFill>
                <a:latin typeface="Verdana" pitchFamily="34" charset="0"/>
                <a:ea typeface="+mn-ea"/>
                <a:cs typeface="Arial" pitchFamily="34" charset="0"/>
              </a:rPr>
              <a:t>analysing</a:t>
            </a:r>
            <a:r>
              <a:rPr lang="en-US" sz="1200" kern="1200" baseline="0" dirty="0" smtClean="0">
                <a:solidFill>
                  <a:schemeClr val="tx1"/>
                </a:solidFill>
                <a:latin typeface="Verdana" pitchFamily="34" charset="0"/>
                <a:ea typeface="+mn-ea"/>
                <a:cs typeface="Arial" pitchFamily="34" charset="0"/>
              </a:rPr>
              <a:t> societal ties.</a:t>
            </a:r>
          </a:p>
        </p:txBody>
      </p:sp>
      <p:sp>
        <p:nvSpPr>
          <p:cNvPr id="4" name="Slide Number Placeholder 3"/>
          <p:cNvSpPr>
            <a:spLocks noGrp="1"/>
          </p:cNvSpPr>
          <p:nvPr>
            <p:ph type="sldNum" sz="quarter" idx="10"/>
          </p:nvPr>
        </p:nvSpPr>
        <p:spPr/>
        <p:txBody>
          <a:bodyPr/>
          <a:lstStyle/>
          <a:p>
            <a:fld id="{269F9658-3487-4C43-B9AF-52CBF89B6B36}" type="slidenum">
              <a:rPr lang="en-US" smtClean="0"/>
              <a:pPr/>
              <a:t>15</a:t>
            </a:fld>
            <a:endParaRPr lang="en-US" dirty="0"/>
          </a:p>
        </p:txBody>
      </p:sp>
    </p:spTree>
    <p:extLst>
      <p:ext uri="{BB962C8B-B14F-4D97-AF65-F5344CB8AC3E}">
        <p14:creationId xmlns:p14="http://schemas.microsoft.com/office/powerpoint/2010/main" val="1922719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Verdana" pitchFamily="34" charset="0"/>
                <a:ea typeface="+mn-ea"/>
                <a:cs typeface="Arial" pitchFamily="34" charset="0"/>
              </a:rPr>
              <a:t>One of the richest sources of big data is the data captured through the use of ICTs. This broadly includes data captured directly by telecommunication operators, as well as by Internet companies and by content providers</a:t>
            </a:r>
          </a:p>
          <a:p>
            <a:r>
              <a:rPr lang="en-US" sz="1200" kern="1200" baseline="0" dirty="0" smtClean="0">
                <a:solidFill>
                  <a:schemeClr val="tx1"/>
                </a:solidFill>
                <a:latin typeface="Verdana" pitchFamily="34" charset="0"/>
                <a:ea typeface="+mn-ea"/>
                <a:cs typeface="Arial" pitchFamily="34" charset="0"/>
              </a:rPr>
              <a:t>such as Google, </a:t>
            </a:r>
            <a:r>
              <a:rPr lang="en-US" sz="1200" kern="1200" baseline="0" dirty="0" err="1" smtClean="0">
                <a:solidFill>
                  <a:schemeClr val="tx1"/>
                </a:solidFill>
                <a:latin typeface="Verdana" pitchFamily="34" charset="0"/>
                <a:ea typeface="+mn-ea"/>
                <a:cs typeface="Arial" pitchFamily="34" charset="0"/>
              </a:rPr>
              <a:t>Facebook</a:t>
            </a:r>
            <a:r>
              <a:rPr lang="en-US" sz="1200" kern="1200" baseline="0" dirty="0" smtClean="0">
                <a:solidFill>
                  <a:schemeClr val="tx1"/>
                </a:solidFill>
                <a:latin typeface="Verdana" pitchFamily="34" charset="0"/>
                <a:ea typeface="+mn-ea"/>
                <a:cs typeface="Arial" pitchFamily="34" charset="0"/>
              </a:rPr>
              <a:t>, Twitter, etc.</a:t>
            </a:r>
            <a:endParaRPr lang="en-US" dirty="0" smtClean="0"/>
          </a:p>
          <a:p>
            <a:endParaRPr lang="en-US" dirty="0" smtClean="0"/>
          </a:p>
          <a:p>
            <a:r>
              <a:rPr lang="en-US" sz="1200" kern="1200" baseline="0" dirty="0" smtClean="0">
                <a:solidFill>
                  <a:schemeClr val="tx1"/>
                </a:solidFill>
                <a:latin typeface="Verdana" pitchFamily="34" charset="0"/>
                <a:ea typeface="+mn-ea"/>
                <a:cs typeface="Arial" pitchFamily="34" charset="0"/>
              </a:rPr>
              <a:t>Data from mobile operators offer a low-cost, high-resolution and real-time view of an individual’s </a:t>
            </a:r>
            <a:r>
              <a:rPr lang="en-US" sz="1200" kern="1200" baseline="0" dirty="0" err="1" smtClean="0">
                <a:solidFill>
                  <a:schemeClr val="tx1"/>
                </a:solidFill>
                <a:latin typeface="Verdana" pitchFamily="34" charset="0"/>
                <a:ea typeface="+mn-ea"/>
                <a:cs typeface="Arial" pitchFamily="34" charset="0"/>
              </a:rPr>
              <a:t>behaviour</a:t>
            </a:r>
            <a:r>
              <a:rPr lang="en-US" sz="1200" kern="1200" baseline="0" dirty="0" smtClean="0">
                <a:solidFill>
                  <a:schemeClr val="tx1"/>
                </a:solidFill>
                <a:latin typeface="Verdana" pitchFamily="34" charset="0"/>
                <a:ea typeface="+mn-ea"/>
                <a:cs typeface="Arial" pitchFamily="34" charset="0"/>
              </a:rPr>
              <a:t>. Since the service with the widest coverage and greatest uptake and popularity is the mobile-cellular service, data from mobile operators have the greatest potential to produce representative results and reveal developmental insights on the population, including in developing countries and, increasingly, low-income areas. </a:t>
            </a:r>
          </a:p>
          <a:p>
            <a:endParaRPr lang="en-US" sz="1200" kern="1200" baseline="0" dirty="0" smtClean="0">
              <a:solidFill>
                <a:schemeClr val="tx1"/>
              </a:solidFill>
              <a:latin typeface="Verdana" pitchFamily="34" charset="0"/>
              <a:ea typeface="+mn-ea"/>
              <a:cs typeface="Arial" pitchFamily="34" charset="0"/>
            </a:endParaRPr>
          </a:p>
          <a:p>
            <a:r>
              <a:rPr lang="en-US" sz="1200" kern="1200" baseline="0" dirty="0" smtClean="0">
                <a:solidFill>
                  <a:schemeClr val="tx1"/>
                </a:solidFill>
                <a:latin typeface="Verdana" pitchFamily="34" charset="0"/>
                <a:ea typeface="+mn-ea"/>
                <a:cs typeface="Arial" pitchFamily="34" charset="0"/>
              </a:rPr>
              <a:t>Each time a user interacts with a mobile operator, many details of the interaction are captured, creating a rich dataset relating to the consumer. Topping up airtime, making calls and sending SMSs, downloading applications or using value-added services are all examples of interactions for which the time, location, device, user and other detailed information are captured in the operator’s system. From these interactions, information about a subscriber’s identity, movement patterns, social relationships, finances and even ambient environmental conditions can be extracted.</a:t>
            </a:r>
            <a:endParaRPr lang="en-US" dirty="0"/>
          </a:p>
        </p:txBody>
      </p:sp>
      <p:sp>
        <p:nvSpPr>
          <p:cNvPr id="4" name="Slide Number Placeholder 3"/>
          <p:cNvSpPr>
            <a:spLocks noGrp="1"/>
          </p:cNvSpPr>
          <p:nvPr>
            <p:ph type="sldNum" sz="quarter" idx="10"/>
          </p:nvPr>
        </p:nvSpPr>
        <p:spPr/>
        <p:txBody>
          <a:bodyPr/>
          <a:lstStyle/>
          <a:p>
            <a:fld id="{269F9658-3487-4C43-B9AF-52CBF89B6B36}" type="slidenum">
              <a:rPr lang="en-US" smtClean="0"/>
              <a:pPr/>
              <a:t>16</a:t>
            </a:fld>
            <a:endParaRPr lang="en-US" dirty="0"/>
          </a:p>
        </p:txBody>
      </p:sp>
    </p:spTree>
    <p:extLst>
      <p:ext uri="{BB962C8B-B14F-4D97-AF65-F5344CB8AC3E}">
        <p14:creationId xmlns:p14="http://schemas.microsoft.com/office/powerpoint/2010/main" val="1922719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Verdana" pitchFamily="34" charset="0"/>
                <a:ea typeface="+mn-ea"/>
                <a:cs typeface="Arial" pitchFamily="34" charset="0"/>
              </a:rPr>
              <a:t>In today’s </a:t>
            </a:r>
            <a:r>
              <a:rPr lang="en-US" sz="1200" kern="1200" baseline="0" dirty="0" err="1" smtClean="0">
                <a:solidFill>
                  <a:schemeClr val="tx1"/>
                </a:solidFill>
                <a:latin typeface="Verdana" pitchFamily="34" charset="0"/>
                <a:ea typeface="+mn-ea"/>
                <a:cs typeface="Arial" pitchFamily="34" charset="0"/>
              </a:rPr>
              <a:t>hyperconnected</a:t>
            </a:r>
            <a:r>
              <a:rPr lang="en-US" sz="1200" kern="1200" baseline="0" dirty="0" smtClean="0">
                <a:solidFill>
                  <a:schemeClr val="tx1"/>
                </a:solidFill>
                <a:latin typeface="Verdana" pitchFamily="34" charset="0"/>
                <a:ea typeface="+mn-ea"/>
                <a:cs typeface="Arial" pitchFamily="34" charset="0"/>
              </a:rPr>
              <a:t> digital world, there is a case to be made for </a:t>
            </a:r>
            <a:r>
              <a:rPr lang="en-US" sz="1200" kern="1200" baseline="0" dirty="0" err="1" smtClean="0">
                <a:solidFill>
                  <a:schemeClr val="tx1"/>
                </a:solidFill>
                <a:latin typeface="Verdana" pitchFamily="34" charset="0"/>
                <a:ea typeface="+mn-ea"/>
                <a:cs typeface="Arial" pitchFamily="34" charset="0"/>
              </a:rPr>
              <a:t>analysing</a:t>
            </a:r>
            <a:r>
              <a:rPr lang="en-US" sz="1200" kern="1200" baseline="0" dirty="0" smtClean="0">
                <a:solidFill>
                  <a:schemeClr val="tx1"/>
                </a:solidFill>
                <a:latin typeface="Verdana" pitchFamily="34" charset="0"/>
                <a:ea typeface="+mn-ea"/>
                <a:cs typeface="Arial" pitchFamily="34" charset="0"/>
              </a:rPr>
              <a:t> big data from the ICT sector to improve monitoring of the information society.</a:t>
            </a:r>
          </a:p>
          <a:p>
            <a:endParaRPr lang="en-US" sz="1200" kern="1200" baseline="0" dirty="0" smtClean="0">
              <a:solidFill>
                <a:schemeClr val="tx1"/>
              </a:solidFill>
              <a:latin typeface="Verdana" pitchFamily="34" charset="0"/>
              <a:ea typeface="+mn-ea"/>
              <a:cs typeface="Arial" pitchFamily="34" charset="0"/>
            </a:endParaRPr>
          </a:p>
          <a:p>
            <a:r>
              <a:rPr lang="en-US" sz="1200" kern="1200" baseline="0" dirty="0" smtClean="0">
                <a:solidFill>
                  <a:schemeClr val="tx1"/>
                </a:solidFill>
                <a:latin typeface="Verdana" pitchFamily="34" charset="0"/>
                <a:ea typeface="+mn-ea"/>
                <a:cs typeface="Arial" pitchFamily="34" charset="0"/>
              </a:rPr>
              <a:t>Mobile subscription data provide mobility profiles, and could be further broken down to understand the utilization of services over time. </a:t>
            </a:r>
          </a:p>
          <a:p>
            <a:endParaRPr lang="en-US" sz="1200" kern="1200" baseline="0" dirty="0" smtClean="0">
              <a:solidFill>
                <a:schemeClr val="tx1"/>
              </a:solidFill>
              <a:latin typeface="Verdana" pitchFamily="34" charset="0"/>
              <a:ea typeface="+mn-ea"/>
              <a:cs typeface="Arial" pitchFamily="34" charset="0"/>
            </a:endParaRPr>
          </a:p>
          <a:p>
            <a:r>
              <a:rPr lang="en-US" sz="1200" kern="1200" baseline="0" dirty="0" smtClean="0">
                <a:solidFill>
                  <a:schemeClr val="tx1"/>
                </a:solidFill>
                <a:latin typeface="Verdana" pitchFamily="34" charset="0"/>
                <a:ea typeface="+mn-ea"/>
                <a:cs typeface="Arial" pitchFamily="34" charset="0"/>
              </a:rPr>
              <a:t>Data from mobile operators could, potentially reveal Internet and VAS usage patterns between rural and urban areas. Combined with individual subscriber characteristics, this information could yield new and rich insights into the digital divide, and help understand usage patterns, including intensity of use, by gender, socio-economic status and also location.</a:t>
            </a:r>
          </a:p>
          <a:p>
            <a:endParaRPr lang="en-US" sz="1200" kern="1200" baseline="0" dirty="0" smtClean="0">
              <a:solidFill>
                <a:schemeClr val="tx1"/>
              </a:solidFill>
              <a:latin typeface="Verdana" pitchFamily="34" charset="0"/>
              <a:ea typeface="+mn-ea"/>
              <a:cs typeface="Arial" pitchFamily="34" charset="0"/>
            </a:endParaRPr>
          </a:p>
          <a:p>
            <a:r>
              <a:rPr lang="en-US" sz="1200" kern="1200" baseline="0" dirty="0" smtClean="0">
                <a:solidFill>
                  <a:schemeClr val="tx1"/>
                </a:solidFill>
                <a:latin typeface="Verdana" pitchFamily="34" charset="0"/>
                <a:ea typeface="+mn-ea"/>
                <a:cs typeface="Arial" pitchFamily="34" charset="0"/>
              </a:rPr>
              <a:t>One example is that of poverty mapping in Côte d’Ivoire using mobile-network data. Researchers used mobile-network data to estimate the relative income of individuals, as well as the diversity and inequality of income levels. The research helped to understand socio-economic segregation at a fine-grained level for Côte d’Ivoire, with the following map showing poor areas (in blue) in relation to the areas of high economic activity (yellow to red areas).</a:t>
            </a:r>
          </a:p>
          <a:p>
            <a:endParaRPr lang="en-US" sz="1200" kern="1200" baseline="0" dirty="0" smtClean="0">
              <a:solidFill>
                <a:schemeClr val="tx1"/>
              </a:solidFill>
              <a:latin typeface="Verdana" pitchFamily="34" charset="0"/>
              <a:ea typeface="+mn-ea"/>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269F9658-3487-4C43-B9AF-52CBF89B6B36}" type="slidenum">
              <a:rPr lang="en-US" smtClean="0"/>
              <a:pPr/>
              <a:t>17</a:t>
            </a:fld>
            <a:endParaRPr lang="en-US" dirty="0"/>
          </a:p>
        </p:txBody>
      </p:sp>
    </p:spTree>
    <p:extLst>
      <p:ext uri="{BB962C8B-B14F-4D97-AF65-F5344CB8AC3E}">
        <p14:creationId xmlns:p14="http://schemas.microsoft.com/office/powerpoint/2010/main" val="1922719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t>In conclusions, the MIS Report highlights the following points</a:t>
            </a:r>
            <a:r>
              <a:rPr lang="en-US" baseline="0" dirty="0" smtClean="0"/>
              <a:t> on the </a:t>
            </a:r>
            <a:r>
              <a:rPr lang="en-US" dirty="0" smtClean="0"/>
              <a:t>potential of big data [read points above], but also points to a series of challenges that need to be</a:t>
            </a:r>
            <a:r>
              <a:rPr lang="en-US" baseline="0" dirty="0" smtClean="0"/>
              <a:t> met </a:t>
            </a:r>
            <a:r>
              <a:rPr lang="en-US" dirty="0" smtClean="0"/>
              <a:t>[read points above]</a:t>
            </a:r>
            <a:endParaRPr lang="en-US" dirty="0"/>
          </a:p>
        </p:txBody>
      </p:sp>
      <p:sp>
        <p:nvSpPr>
          <p:cNvPr id="4" name="Slide Number Placeholder 3"/>
          <p:cNvSpPr>
            <a:spLocks noGrp="1"/>
          </p:cNvSpPr>
          <p:nvPr>
            <p:ph type="sldNum" sz="quarter" idx="10"/>
          </p:nvPr>
        </p:nvSpPr>
        <p:spPr/>
        <p:txBody>
          <a:bodyPr/>
          <a:lstStyle/>
          <a:p>
            <a:fld id="{269F9658-3487-4C43-B9AF-52CBF89B6B36}" type="slidenum">
              <a:rPr lang="en-US" smtClean="0"/>
              <a:pPr/>
              <a:t>18</a:t>
            </a:fld>
            <a:endParaRPr lang="en-US" dirty="0"/>
          </a:p>
        </p:txBody>
      </p:sp>
    </p:spTree>
    <p:extLst>
      <p:ext uri="{BB962C8B-B14F-4D97-AF65-F5344CB8AC3E}">
        <p14:creationId xmlns:p14="http://schemas.microsoft.com/office/powerpoint/2010/main" val="1922719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DE71ABC-AAAE-4DA0-9C1A-5D2FF4F33206}" type="slidenum">
              <a:rPr lang="en-US"/>
              <a:pPr/>
              <a:t>19</a:t>
            </a:fld>
            <a:endParaRPr lang="en-US" dirty="0"/>
          </a:p>
        </p:txBody>
      </p:sp>
      <p:sp>
        <p:nvSpPr>
          <p:cNvPr id="1167362" name="Rectangle 2"/>
          <p:cNvSpPr>
            <a:spLocks noGrp="1" noRot="1" noChangeAspect="1" noChangeArrowheads="1" noTextEdit="1"/>
          </p:cNvSpPr>
          <p:nvPr>
            <p:ph type="sldImg"/>
          </p:nvPr>
        </p:nvSpPr>
        <p:spPr>
          <a:ln/>
        </p:spPr>
      </p:sp>
      <p:sp>
        <p:nvSpPr>
          <p:cNvPr id="1167363" name="Rectangle 3"/>
          <p:cNvSpPr>
            <a:spLocks noGrp="1" noChangeArrowheads="1"/>
          </p:cNvSpPr>
          <p:nvPr>
            <p:ph type="body" idx="1"/>
          </p:nvPr>
        </p:nvSpPr>
        <p:spPr/>
        <p:txBody>
          <a:bodyPr/>
          <a:lstStyle/>
          <a:p>
            <a:pPr algn="just"/>
            <a:r>
              <a:rPr lang="en-US" dirty="0">
                <a:latin typeface="Arial" pitchFamily="34" charset="0"/>
              </a:rPr>
              <a:t>Thank you. </a:t>
            </a:r>
          </a:p>
          <a:p>
            <a:endParaRPr lang="en-US" dirty="0"/>
          </a:p>
        </p:txBody>
      </p:sp>
    </p:spTree>
    <p:extLst>
      <p:ext uri="{BB962C8B-B14F-4D97-AF65-F5344CB8AC3E}">
        <p14:creationId xmlns:p14="http://schemas.microsoft.com/office/powerpoint/2010/main" val="2470737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a:t>
            </a:r>
            <a:r>
              <a:rPr lang="en-US" baseline="0" dirty="0" smtClean="0"/>
              <a:t> of the key statistical highlights of this year’s MIS Report are:</a:t>
            </a:r>
            <a:endParaRPr lang="en-US" dirty="0"/>
          </a:p>
        </p:txBody>
      </p:sp>
      <p:sp>
        <p:nvSpPr>
          <p:cNvPr id="4" name="Slide Number Placeholder 3"/>
          <p:cNvSpPr>
            <a:spLocks noGrp="1"/>
          </p:cNvSpPr>
          <p:nvPr>
            <p:ph type="sldNum" sz="quarter" idx="10"/>
          </p:nvPr>
        </p:nvSpPr>
        <p:spPr/>
        <p:txBody>
          <a:bodyPr/>
          <a:lstStyle/>
          <a:p>
            <a:fld id="{269F9658-3487-4C43-B9AF-52CBF89B6B36}" type="slidenum">
              <a:rPr lang="en-US" smtClean="0"/>
              <a:pPr/>
              <a:t>2</a:t>
            </a:fld>
            <a:endParaRPr lang="en-US" dirty="0"/>
          </a:p>
        </p:txBody>
      </p:sp>
    </p:spTree>
    <p:extLst>
      <p:ext uri="{BB962C8B-B14F-4D97-AF65-F5344CB8AC3E}">
        <p14:creationId xmlns:p14="http://schemas.microsoft.com/office/powerpoint/2010/main" val="1331751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A4C87DE-64E2-4A76-9AAA-4ECCA6F00FEF}" type="slidenum">
              <a:rPr lang="en-US"/>
              <a:pPr/>
              <a:t>3</a:t>
            </a:fld>
            <a:endParaRPr lang="en-US" dirty="0"/>
          </a:p>
        </p:txBody>
      </p:sp>
      <p:sp>
        <p:nvSpPr>
          <p:cNvPr id="1188866" name="Rectangle 2"/>
          <p:cNvSpPr>
            <a:spLocks noGrp="1" noRot="1" noChangeAspect="1" noChangeArrowheads="1" noTextEdit="1"/>
          </p:cNvSpPr>
          <p:nvPr>
            <p:ph type="sldImg"/>
          </p:nvPr>
        </p:nvSpPr>
        <p:spPr>
          <a:ln/>
        </p:spPr>
      </p:sp>
      <p:sp>
        <p:nvSpPr>
          <p:cNvPr id="1188867" name="Rectangle 3"/>
          <p:cNvSpPr>
            <a:spLocks noGrp="1" noChangeArrowheads="1"/>
          </p:cNvSpPr>
          <p:nvPr>
            <p:ph type="body" idx="1"/>
          </p:nvPr>
        </p:nvSpPr>
        <p:spPr>
          <a:xfrm>
            <a:off x="662533" y="4603337"/>
            <a:ext cx="5328592" cy="4464923"/>
          </a:xfrm>
        </p:spPr>
        <p:txBody>
          <a:bodyPr/>
          <a:lstStyle/>
          <a:p>
            <a:pPr lvl="0" rtl="0">
              <a:buFont typeface="Arial" pitchFamily="34" charset="0"/>
              <a:buNone/>
            </a:pPr>
            <a:r>
              <a:rPr lang="en-US" dirty="0" smtClean="0"/>
              <a:t>Despite the</a:t>
            </a:r>
            <a:r>
              <a:rPr lang="en-US" baseline="0" dirty="0" smtClean="0"/>
              <a:t> progress achieved in terms of ICT developments worldwide, there are large segments of the global population that are left behind the global information society and that require particular policy attention. </a:t>
            </a:r>
            <a:endParaRPr lang="en-US" dirty="0" smtClean="0"/>
          </a:p>
          <a:p>
            <a:pPr lvl="0" rtl="0">
              <a:buFont typeface="Arial" pitchFamily="34" charset="0"/>
              <a:buNone/>
            </a:pPr>
            <a:endParaRPr lang="en-US" dirty="0" smtClean="0"/>
          </a:p>
          <a:p>
            <a:pPr lvl="0" rtl="0">
              <a:buFont typeface="Arial" pitchFamily="34" charset="0"/>
              <a:buNone/>
            </a:pPr>
            <a:r>
              <a:rPr lang="en-US" dirty="0" smtClean="0"/>
              <a:t>For</a:t>
            </a:r>
            <a:r>
              <a:rPr lang="en-US" baseline="0" dirty="0" smtClean="0"/>
              <a:t> instance</a:t>
            </a:r>
            <a:r>
              <a:rPr lang="en-US" dirty="0" smtClean="0"/>
              <a:t>, some people are still excluded from access to mobile services. Even though rural population coverage for mobile-cellular services is very high, at 87 per cent globally, at end 2012 around 450 million people worldwide still lived out of reach of a mobile signal. Furthermore, high mobile-cellular penetration does not imply that everyone owns or is using a mobile phone:</a:t>
            </a:r>
            <a:r>
              <a:rPr lang="en-US" baseline="0" dirty="0" smtClean="0"/>
              <a:t> according to GSMA estimates, unique mobile subscribers account for about half of mobile-cellular subscriptions, which would translate into a penetration rate of around 48 per cent globally.</a:t>
            </a:r>
          </a:p>
          <a:p>
            <a:pPr lvl="0" rtl="0">
              <a:buFont typeface="Arial" pitchFamily="34" charset="0"/>
              <a:buNone/>
            </a:pPr>
            <a:endParaRPr lang="en-US" baseline="0" dirty="0" smtClean="0"/>
          </a:p>
          <a:p>
            <a:r>
              <a:rPr lang="en-US" sz="1200" b="0" i="0" u="none" strike="noStrike" kern="1200" baseline="0" dirty="0" smtClean="0">
                <a:solidFill>
                  <a:schemeClr val="tx1"/>
                </a:solidFill>
                <a:latin typeface="Verdana" pitchFamily="34" charset="0"/>
                <a:ea typeface="+mn-ea"/>
                <a:cs typeface="Arial" pitchFamily="34" charset="0"/>
              </a:rPr>
              <a:t>Another trend that deserves policy attention is the slow down in fixed-broadband growth in developing countries (from 18 per cent in 2011 to 6 per cent in 2014). This is indeed an alarming trend in view of the persisting low fixed-broadband penetration levels in developing countries (6% on average) and, particularly, in least developed countries (LDCs), where fixed-broadband infrastructure and uptake have not (yet) materialized and fixed-broadband penetration is below 1%.</a:t>
            </a:r>
          </a:p>
          <a:p>
            <a:endParaRPr lang="en-US" sz="1200" b="0" i="0" u="none" strike="noStrike" kern="1200" baseline="0" dirty="0" smtClean="0">
              <a:solidFill>
                <a:schemeClr val="tx1"/>
              </a:solidFill>
              <a:latin typeface="Verdana" pitchFamily="34" charset="0"/>
              <a:ea typeface="+mn-ea"/>
              <a:cs typeface="Arial" pitchFamily="34" charset="0"/>
            </a:endParaRPr>
          </a:p>
          <a:p>
            <a:r>
              <a:rPr lang="en-US" sz="1200" b="0" i="0" u="none" strike="noStrike" kern="1200" baseline="0" dirty="0" smtClean="0">
                <a:solidFill>
                  <a:schemeClr val="tx1"/>
                </a:solidFill>
                <a:latin typeface="Verdana" pitchFamily="34" charset="0"/>
                <a:ea typeface="+mn-ea"/>
                <a:cs typeface="Arial" pitchFamily="34" charset="0"/>
              </a:rPr>
              <a:t>The figures also show that there is a pressing need to address the urban-rural digital divide that prevails in many developing countries. Although by 2013 mobile-cellular coverage for rural populations has reached a stage where almost 90 per cent of the world’s rural inhabitants are covered by a 2G mobile-cellular signal, 3G mobile-cellular coverage remains comparatively low for rural populations. Internet connectivity in schools and enterprises is also significantly lower in rural than in urban areas. In countries where data are available, rural Internet household access falls far below urban household access, with differences ranging from 4 per cent (that is, household Internet penetration in urban areas is 4 per cent higher than in rural areas) in highly developed countries to up to 35 per cent in developing countries.</a:t>
            </a:r>
          </a:p>
          <a:p>
            <a:endParaRPr lang="en-US" sz="1200" b="0" i="0" u="none" strike="noStrike" kern="1200" baseline="0" dirty="0" smtClean="0">
              <a:solidFill>
                <a:schemeClr val="tx1"/>
              </a:solidFill>
              <a:latin typeface="Verdana" pitchFamily="34" charset="0"/>
              <a:ea typeface="+mn-ea"/>
              <a:cs typeface="Arial" pitchFamily="34" charset="0"/>
            </a:endParaRPr>
          </a:p>
          <a:p>
            <a:r>
              <a:rPr lang="en-US" sz="1200" b="0" i="0" u="none" strike="noStrike" kern="1200" baseline="0" dirty="0" smtClean="0">
                <a:solidFill>
                  <a:schemeClr val="tx1"/>
                </a:solidFill>
                <a:latin typeface="Verdana" pitchFamily="34" charset="0"/>
                <a:ea typeface="+mn-ea"/>
                <a:cs typeface="Arial" pitchFamily="34" charset="0"/>
              </a:rPr>
              <a:t>Finally, despite the progress achieved in promoting Internet access and use, there are still 4.3 billion people worldwide who are not yet using the Internet, 90 per cent of whom live in the developing world. Moreover, the overall growth in Internet usage has been accompanied by a parallel, steep growth in the volume of Internet content, the large majority of which still originates from content providers in developed countries. For example, domain name registrations from developed countries accounted for over 80 per cent of the total in 2013.</a:t>
            </a:r>
          </a:p>
          <a:p>
            <a:endParaRPr lang="en-US" sz="1200" b="0" i="0" u="none" strike="noStrike" kern="1200" baseline="0" dirty="0" smtClean="0">
              <a:solidFill>
                <a:schemeClr val="tx1"/>
              </a:solidFill>
              <a:latin typeface="Verdana" pitchFamily="34" charset="0"/>
              <a:ea typeface="+mn-ea"/>
              <a:cs typeface="Arial" pitchFamily="34" charset="0"/>
            </a:endParaRPr>
          </a:p>
          <a:p>
            <a:r>
              <a:rPr lang="en-US" sz="1200" b="0" i="0" u="none" strike="noStrike" kern="1200" baseline="0" dirty="0" smtClean="0">
                <a:solidFill>
                  <a:schemeClr val="tx1"/>
                </a:solidFill>
                <a:latin typeface="Verdana" pitchFamily="34" charset="0"/>
                <a:ea typeface="+mn-ea"/>
                <a:cs typeface="Arial" pitchFamily="34" charset="0"/>
              </a:rPr>
              <a:t>While the future international development goals have not yet been defined, ICTs will continue to play a major role in facilitating access to information, knowledge and key services, and the digital divides will need to be bridged.</a:t>
            </a:r>
            <a:endParaRPr lang="en-US" dirty="0"/>
          </a:p>
        </p:txBody>
      </p:sp>
    </p:spTree>
    <p:extLst>
      <p:ext uri="{BB962C8B-B14F-4D97-AF65-F5344CB8AC3E}">
        <p14:creationId xmlns:p14="http://schemas.microsoft.com/office/powerpoint/2010/main" val="68139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A4C87DE-64E2-4A76-9AAA-4ECCA6F00FEF}" type="slidenum">
              <a:rPr lang="en-US"/>
              <a:pPr/>
              <a:t>4</a:t>
            </a:fld>
            <a:endParaRPr lang="en-US" dirty="0"/>
          </a:p>
        </p:txBody>
      </p:sp>
      <p:sp>
        <p:nvSpPr>
          <p:cNvPr id="1188866" name="Rectangle 2"/>
          <p:cNvSpPr>
            <a:spLocks noGrp="1" noRot="1" noChangeAspect="1" noChangeArrowheads="1" noTextEdit="1"/>
          </p:cNvSpPr>
          <p:nvPr>
            <p:ph type="sldImg"/>
          </p:nvPr>
        </p:nvSpPr>
        <p:spPr>
          <a:ln/>
        </p:spPr>
      </p:sp>
      <p:sp>
        <p:nvSpPr>
          <p:cNvPr id="1188867" name="Rectangle 3"/>
          <p:cNvSpPr>
            <a:spLocks noGrp="1" noChangeArrowheads="1"/>
          </p:cNvSpPr>
          <p:nvPr>
            <p:ph type="body" idx="1"/>
          </p:nvPr>
        </p:nvSpPr>
        <p:spPr>
          <a:xfrm>
            <a:off x="662533" y="4715711"/>
            <a:ext cx="5616624" cy="4464923"/>
          </a:xfrm>
        </p:spPr>
        <p:txBody>
          <a:bodyPr/>
          <a:lstStyle/>
          <a:p>
            <a:r>
              <a:rPr lang="en-US" sz="1200" b="0" i="0" u="none" strike="noStrike" kern="1200" baseline="0" dirty="0" smtClean="0">
                <a:solidFill>
                  <a:schemeClr val="tx1"/>
                </a:solidFill>
                <a:latin typeface="Verdana" pitchFamily="34" charset="0"/>
                <a:ea typeface="+mn-ea"/>
                <a:cs typeface="Arial" pitchFamily="34" charset="0"/>
              </a:rPr>
              <a:t>In 2012, total telecommunication revenue stagnated at around USD 1.88 trillion, or 2.7 per cent of world GDP (Chart 1.5). After the slump experienced during the financial crisis in 2008-2009, in developed countries the sector saw some signs of recovery in 2011, but returned to negative growth in 2012. In contrast, developing countries saw a 4 per cent growth in telecommunication revenues in 2012, hence mitigating the global decrease in revenues experienced in 2012.</a:t>
            </a:r>
          </a:p>
          <a:p>
            <a:endParaRPr lang="en-US" sz="1200" b="0" i="0" u="none" strike="noStrike" kern="1200" baseline="0" dirty="0" smtClean="0">
              <a:solidFill>
                <a:schemeClr val="tx1"/>
              </a:solidFill>
              <a:latin typeface="Verdana" pitchFamily="34" charset="0"/>
              <a:ea typeface="+mn-ea"/>
              <a:cs typeface="Arial" pitchFamily="34" charset="0"/>
            </a:endParaRPr>
          </a:p>
          <a:p>
            <a:r>
              <a:rPr lang="en-US" dirty="0" smtClean="0"/>
              <a:t>As a result, the developing countries’ share of total telecommunication revenues increased from 26 per cent in 2007 to 32 per cent in 2012, thus approaching their share of global GDP, which amounts to 36 per cent. This testifies to the growing importance of the telecommunication sector in the economic growth of the developing world.</a:t>
            </a:r>
          </a:p>
          <a:p>
            <a:endParaRPr lang="en-US" dirty="0" smtClean="0"/>
          </a:p>
          <a:p>
            <a:r>
              <a:rPr lang="en-US" dirty="0" smtClean="0"/>
              <a:t>In 2012, investment in telecommunications grew by 4 per cent to USD 307 billion globally. Despite the continuous growth since 2010, the 2008 investment levels have not been restored. Recovery has been hampered by the situation in developed countries, where the downturn experienced in 2008 was strongest and the reduction in telecommunication investment persisted in 2009.</a:t>
            </a:r>
          </a:p>
          <a:p>
            <a:endParaRPr lang="en-US" dirty="0" smtClean="0"/>
          </a:p>
          <a:p>
            <a:r>
              <a:rPr lang="en-US" sz="1200" b="0" i="0" u="none" strike="noStrike" kern="1200" baseline="0" dirty="0" smtClean="0">
                <a:solidFill>
                  <a:schemeClr val="tx1"/>
                </a:solidFill>
                <a:latin typeface="Verdana" pitchFamily="34" charset="0"/>
                <a:ea typeface="+mn-ea"/>
                <a:cs typeface="Arial" pitchFamily="34" charset="0"/>
              </a:rPr>
              <a:t>In developing countries, investment in telecommunication infrastructure and services has been more stable. This led to the 2008 investment levels being restored by 2011, and an all-time high of USD 121 billion at end 2012. The developing countries’ share in total investment was almost 40 per cent in 2012.</a:t>
            </a:r>
            <a:endParaRPr lang="en-US" dirty="0"/>
          </a:p>
        </p:txBody>
      </p:sp>
    </p:spTree>
    <p:extLst>
      <p:ext uri="{BB962C8B-B14F-4D97-AF65-F5344CB8AC3E}">
        <p14:creationId xmlns:p14="http://schemas.microsoft.com/office/powerpoint/2010/main" val="4292966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just" defTabSz="914400" rtl="0" eaLnBrk="1" fontAlgn="base" latinLnBrk="0" hangingPunct="1">
              <a:lnSpc>
                <a:spcPct val="100000"/>
              </a:lnSpc>
              <a:spcBef>
                <a:spcPct val="30000"/>
              </a:spcBef>
              <a:spcAft>
                <a:spcPct val="0"/>
              </a:spcAft>
              <a:buClrTx/>
              <a:buSzTx/>
              <a:buFontTx/>
              <a:buNone/>
              <a:tabLst/>
              <a:defRPr/>
            </a:pPr>
            <a:r>
              <a:rPr lang="en-US" altLang="zh-CN" dirty="0" smtClean="0"/>
              <a:t>The MIS Report includes the ICT</a:t>
            </a:r>
            <a:r>
              <a:rPr lang="en-US" altLang="zh-CN" baseline="0" dirty="0" smtClean="0"/>
              <a:t> Development Index, a global benchmarking tool that </a:t>
            </a:r>
            <a:r>
              <a:rPr lang="en-US" sz="1200" kern="1200" dirty="0" smtClean="0">
                <a:solidFill>
                  <a:schemeClr val="tx1"/>
                </a:solidFill>
                <a:effectLst/>
                <a:latin typeface="Verdana" pitchFamily="34" charset="0"/>
                <a:ea typeface="+mn-ea"/>
                <a:cs typeface="Arial" pitchFamily="34" charset="0"/>
              </a:rPr>
              <a:t>ranks countries according to their ICT achievements. The IDI</a:t>
            </a:r>
            <a:r>
              <a:rPr lang="en-US" sz="1200" kern="1200" baseline="0" dirty="0" smtClean="0">
                <a:solidFill>
                  <a:schemeClr val="tx1"/>
                </a:solidFill>
                <a:effectLst/>
                <a:latin typeface="Verdana" pitchFamily="34" charset="0"/>
                <a:ea typeface="+mn-ea"/>
                <a:cs typeface="Arial" pitchFamily="34" charset="0"/>
              </a:rPr>
              <a:t> </a:t>
            </a:r>
            <a:r>
              <a:rPr lang="en-US" altLang="zh-CN" dirty="0" smtClean="0"/>
              <a:t>combines 11 indicators</a:t>
            </a:r>
            <a:r>
              <a:rPr lang="en-US" altLang="zh-CN" baseline="0" dirty="0" smtClean="0"/>
              <a:t> into a single measure, covering the 3 areas of ICT access, ICT use and skills</a:t>
            </a:r>
            <a:r>
              <a:rPr lang="en-US" altLang="zh-CN" dirty="0" smtClean="0"/>
              <a:t>. This</a:t>
            </a:r>
            <a:r>
              <a:rPr lang="en-US" altLang="zh-CN" baseline="0" dirty="0" smtClean="0"/>
              <a:t> year’s IDI</a:t>
            </a:r>
            <a:r>
              <a:rPr lang="en-US" altLang="zh-CN" dirty="0" smtClean="0"/>
              <a:t> covers 166 economies.</a:t>
            </a:r>
            <a:r>
              <a:rPr lang="en-US" altLang="zh-CN" baseline="0" dirty="0" smtClean="0"/>
              <a:t> </a:t>
            </a:r>
            <a:r>
              <a:rPr lang="en-US" sz="1200" kern="1200" dirty="0" smtClean="0">
                <a:solidFill>
                  <a:schemeClr val="tx1"/>
                </a:solidFill>
                <a:effectLst/>
                <a:latin typeface="Verdana" pitchFamily="34" charset="0"/>
                <a:ea typeface="+mn-ea"/>
                <a:cs typeface="Arial" pitchFamily="34" charset="0"/>
              </a:rPr>
              <a:t>It highlights top performers and those countries that have made the greatest progress between 2012 and 2013 (data reference year). The IDI is also used to track and monitor the digital divide</a:t>
            </a:r>
            <a:r>
              <a:rPr lang="en-US" sz="1200" kern="1200" baseline="0" dirty="0" smtClean="0">
                <a:solidFill>
                  <a:schemeClr val="tx1"/>
                </a:solidFill>
                <a:effectLst/>
                <a:latin typeface="Verdana" pitchFamily="34" charset="0"/>
                <a:ea typeface="+mn-ea"/>
                <a:cs typeface="Arial" pitchFamily="34" charset="0"/>
              </a:rPr>
              <a:t> and to make regional comparisons. </a:t>
            </a:r>
            <a:endParaRPr lang="en-US" sz="1200" kern="1200" dirty="0" smtClean="0">
              <a:solidFill>
                <a:schemeClr val="tx1"/>
              </a:solidFill>
              <a:effectLst/>
              <a:latin typeface="Verdana" pitchFamily="34" charset="0"/>
              <a:ea typeface="+mn-ea"/>
              <a:cs typeface="Arial" pitchFamily="34" charset="0"/>
            </a:endParaRPr>
          </a:p>
          <a:p>
            <a:pPr algn="just"/>
            <a:endParaRPr lang="en-US" altLang="zh-CN" baseline="0" dirty="0" smtClean="0"/>
          </a:p>
          <a:p>
            <a:r>
              <a:rPr lang="en-US" altLang="zh-CN" baseline="0" dirty="0" smtClean="0"/>
              <a:t>This year´s MIS Report also analyses </a:t>
            </a:r>
            <a:r>
              <a:rPr lang="en-US" sz="1200" kern="1200" baseline="0" dirty="0" smtClean="0">
                <a:solidFill>
                  <a:schemeClr val="tx1"/>
                </a:solidFill>
                <a:latin typeface="Verdana" pitchFamily="34" charset="0"/>
                <a:ea typeface="+mn-ea"/>
                <a:cs typeface="Arial" pitchFamily="34" charset="0"/>
              </a:rPr>
              <a:t>the underlying factors that can have an influence on ICT development and IDI performance across countries, such as geography, population, size and economic development of a country. Besides the relationship between economic and ICT development (already highlighted in previous MIS Reports), the analysis shows that the higher a country’s share of population living in urban areas, the higher the values reached on the IDI, thus confirming need to address the urban-rural digital divide that prevails in many developing countries. Other factors, such as population size or density, or a country’s land area, are not linked with IDI performance.</a:t>
            </a:r>
          </a:p>
          <a:p>
            <a:endParaRPr lang="en-US" altLang="zh-CN" sz="1200" kern="1200" baseline="0" dirty="0" smtClean="0">
              <a:solidFill>
                <a:schemeClr val="tx1"/>
              </a:solidFill>
              <a:latin typeface="Verdana" pitchFamily="34" charset="0"/>
              <a:ea typeface="+mn-ea"/>
              <a:cs typeface="Arial" pitchFamily="34" charset="0"/>
            </a:endParaRPr>
          </a:p>
          <a:p>
            <a:r>
              <a:rPr lang="en-US" altLang="zh-CN" sz="1200" kern="1200" baseline="0" dirty="0" smtClean="0">
                <a:solidFill>
                  <a:schemeClr val="tx1"/>
                </a:solidFill>
                <a:latin typeface="Verdana" pitchFamily="34" charset="0"/>
                <a:ea typeface="+mn-ea"/>
                <a:cs typeface="Arial" pitchFamily="34" charset="0"/>
              </a:rPr>
              <a:t>In addition, this year´s</a:t>
            </a:r>
            <a:r>
              <a:rPr lang="en-US" dirty="0" smtClean="0"/>
              <a:t> MIS Report examines the relationship between ICT development (as measured by the IDI) and the MDGs, thus contributing to the ongoing discussions on the potential of ICTs as development enablers.</a:t>
            </a:r>
            <a:endParaRPr lang="en-US" altLang="zh-CN" sz="1200" kern="1200" baseline="0" dirty="0" smtClean="0">
              <a:solidFill>
                <a:schemeClr val="tx1"/>
              </a:solidFill>
              <a:latin typeface="Verdana" pitchFamily="34" charset="0"/>
              <a:ea typeface="+mn-ea"/>
              <a:cs typeface="Arial" pitchFamily="34" charset="0"/>
            </a:endParaRPr>
          </a:p>
          <a:p>
            <a:endParaRPr lang="en-US" altLang="zh-CN" baseline="0" dirty="0" smtClean="0"/>
          </a:p>
        </p:txBody>
      </p:sp>
      <p:sp>
        <p:nvSpPr>
          <p:cNvPr id="4" name="Slide Number Placeholder 3"/>
          <p:cNvSpPr>
            <a:spLocks noGrp="1"/>
          </p:cNvSpPr>
          <p:nvPr>
            <p:ph type="sldNum" sz="quarter" idx="10"/>
          </p:nvPr>
        </p:nvSpPr>
        <p:spPr/>
        <p:txBody>
          <a:bodyPr/>
          <a:lstStyle/>
          <a:p>
            <a:fld id="{269F9658-3487-4C43-B9AF-52CBF89B6B36}" type="slidenum">
              <a:rPr lang="en-US" smtClean="0"/>
              <a:pPr/>
              <a:t>5</a:t>
            </a:fld>
            <a:endParaRPr lang="en-US" dirty="0"/>
          </a:p>
        </p:txBody>
      </p:sp>
    </p:spTree>
    <p:extLst>
      <p:ext uri="{BB962C8B-B14F-4D97-AF65-F5344CB8AC3E}">
        <p14:creationId xmlns:p14="http://schemas.microsoft.com/office/powerpoint/2010/main" val="2200156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BC26B8E-3AB8-4332-ADDB-59E30924FD8F}" type="slidenum">
              <a:rPr lang="en-US"/>
              <a:pPr/>
              <a:t>6</a:t>
            </a:fld>
            <a:endParaRPr lang="en-US" dirty="0"/>
          </a:p>
        </p:txBody>
      </p:sp>
      <p:sp>
        <p:nvSpPr>
          <p:cNvPr id="1179650" name="Rectangle 2"/>
          <p:cNvSpPr>
            <a:spLocks noGrp="1" noRot="1" noChangeAspect="1" noChangeArrowheads="1" noTextEdit="1"/>
          </p:cNvSpPr>
          <p:nvPr>
            <p:ph type="sldImg"/>
          </p:nvPr>
        </p:nvSpPr>
        <p:spPr>
          <a:ln/>
        </p:spPr>
      </p:sp>
      <p:sp>
        <p:nvSpPr>
          <p:cNvPr id="1179651" name="Rectangle 3"/>
          <p:cNvSpPr>
            <a:spLocks noGrp="1" noChangeArrowheads="1"/>
          </p:cNvSpPr>
          <p:nvPr>
            <p:ph type="body" idx="1"/>
          </p:nvPr>
        </p:nvSpPr>
        <p:spPr>
          <a:xfrm>
            <a:off x="806549" y="4675333"/>
            <a:ext cx="5400600" cy="4247793"/>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Verdana" pitchFamily="34" charset="0"/>
                <a:ea typeface="+mn-ea"/>
                <a:cs typeface="Arial" pitchFamily="34" charset="0"/>
              </a:rPr>
              <a:t>The IDI results show that between 2012 and 2013 nearly all countries, at the top as well as at the bottom, increased their IDI values. While this points to a continued increase in access to and use of ICTs, the results also highlight that current levels of ICT development differ widely across the globe.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latin typeface="Verdana" pitchFamily="34" charset="0"/>
              <a:ea typeface="+mn-ea"/>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Verdana" pitchFamily="34" charset="0"/>
                <a:ea typeface="+mn-ea"/>
                <a:cs typeface="Arial" pitchFamily="34" charset="0"/>
              </a:rPr>
              <a:t>Denmark leads the IDI ranking with the highest IDI 2013 value, replacing long-time front runner the Republic of Korea, which follows very closely. The remaining top ten IDI countries are predominantly European (Sweden, Iceland, United Kingdom, Norway, Netherlands, Finland and Luxembourg), together with an additional economy from Asia and the Pacific (Hong Kong, China).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latin typeface="Verdana" pitchFamily="34" charset="0"/>
              <a:ea typeface="+mn-ea"/>
              <a:cs typeface="Arial" pitchFamily="34" charset="0"/>
            </a:endParaRPr>
          </a:p>
          <a:p>
            <a:r>
              <a:rPr lang="en-US" sz="1200" b="0" i="0" u="none" strike="noStrike" kern="1200" baseline="0" dirty="0" smtClean="0">
                <a:solidFill>
                  <a:schemeClr val="tx1"/>
                </a:solidFill>
                <a:latin typeface="Verdana" pitchFamily="34" charset="0"/>
                <a:ea typeface="+mn-ea"/>
                <a:cs typeface="Arial" pitchFamily="34" charset="0"/>
              </a:rPr>
              <a:t>The top IDI performers share a number of common characteristics that help to explain their high levels of ICT access and use. All have highly liberalized and competitive ICT markets that are at the forefront of innovation, are technology-driven and benefit from a highly skilled population to make effective use of ICTs. Furthermore, there is a strong link between countries’ national income levels and their IDI values, all of the top ten countries being relatively high-income economies. </a:t>
            </a:r>
          </a:p>
          <a:p>
            <a:endParaRPr lang="en-US" sz="1200" b="0" i="0" u="none" strike="noStrike" kern="1200" baseline="0" dirty="0" smtClean="0">
              <a:solidFill>
                <a:schemeClr val="tx1"/>
              </a:solidFill>
              <a:latin typeface="Verdana" pitchFamily="34" charset="0"/>
              <a:ea typeface="+mn-ea"/>
              <a:cs typeface="Arial" pitchFamily="34" charset="0"/>
            </a:endParaRPr>
          </a:p>
          <a:p>
            <a:r>
              <a:rPr lang="en-US" sz="1200" b="0" i="0" u="none" strike="noStrike" kern="1200" baseline="0" dirty="0" smtClean="0">
                <a:solidFill>
                  <a:schemeClr val="tx1"/>
                </a:solidFill>
                <a:latin typeface="Verdana" pitchFamily="34" charset="0"/>
                <a:ea typeface="+mn-ea"/>
                <a:cs typeface="Arial" pitchFamily="34" charset="0"/>
              </a:rPr>
              <a:t>The countries displaying the highest IDI achievements have governments that recognize ICTs as a major driver for growth, innovation and economic development. To spur the information economy, they have set ambitious ICT targets, including to provide ultra-high speed Internet access to a large part of the (and sometimes the entire) population, to encourage the development of wireless-broadband access (including LTE), and to bring ICTs to homes. The effective implementation of policy and regulatory measures to achieve these targets is critical for driving national ICT developments. </a:t>
            </a:r>
          </a:p>
          <a:p>
            <a:endParaRPr lang="en-US" sz="1200" b="0" i="0" u="none" strike="noStrike" kern="1200" baseline="0" dirty="0" smtClean="0">
              <a:solidFill>
                <a:schemeClr val="tx1"/>
              </a:solidFill>
              <a:latin typeface="Verdana" pitchFamily="34" charset="0"/>
              <a:ea typeface="+mn-ea"/>
              <a:cs typeface="Arial" pitchFamily="34" charset="0"/>
            </a:endParaRPr>
          </a:p>
          <a:p>
            <a:r>
              <a:rPr lang="en-US" sz="1200" b="0" i="0" u="none" strike="noStrike" kern="1200" baseline="0" dirty="0" smtClean="0">
                <a:solidFill>
                  <a:schemeClr val="tx1"/>
                </a:solidFill>
                <a:latin typeface="Verdana" pitchFamily="34" charset="0"/>
                <a:ea typeface="+mn-ea"/>
                <a:cs typeface="Arial" pitchFamily="34" charset="0"/>
              </a:rPr>
              <a:t>The 42 countries in the low group of the IDI, termed the “least connected countries” (LCCs), where levels of ICT access and usage are extremely low, are home to 2.5 billion people. Targeted policies should be directed towards connecting people in LCCs, because they are most in need of improved access to ICTs and could benefit most from the impact of ICTs to advance socio-economic development.</a:t>
            </a:r>
          </a:p>
          <a:p>
            <a:endParaRPr lang="en-US" sz="1100" dirty="0" smtClean="0"/>
          </a:p>
          <a:p>
            <a:endParaRPr lang="en-US" sz="1100" kern="1200" dirty="0" smtClean="0">
              <a:solidFill>
                <a:schemeClr val="tx1"/>
              </a:solidFill>
            </a:endParaRPr>
          </a:p>
        </p:txBody>
      </p:sp>
    </p:spTree>
    <p:extLst>
      <p:ext uri="{BB962C8B-B14F-4D97-AF65-F5344CB8AC3E}">
        <p14:creationId xmlns:p14="http://schemas.microsoft.com/office/powerpoint/2010/main" val="2335297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29A0597-5816-4837-B484-0C608A8F181D}" type="slidenum">
              <a:rPr lang="en-US"/>
              <a:pPr/>
              <a:t>7</a:t>
            </a:fld>
            <a:endParaRPr lang="en-US" dirty="0"/>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pPr algn="just"/>
            <a:r>
              <a:rPr lang="en-US" sz="1200" kern="1200" dirty="0" smtClean="0">
                <a:solidFill>
                  <a:schemeClr val="tx1"/>
                </a:solidFill>
                <a:effectLst/>
                <a:latin typeface="Verdana" pitchFamily="34" charset="0"/>
                <a:ea typeface="+mn-ea"/>
                <a:cs typeface="Arial" pitchFamily="34" charset="0"/>
              </a:rPr>
              <a:t>The report identifies a number of “dynamic” countries that registered the highest increases in overall IDI, IDI access sub-index and/or IDI use sub-index rank from 2012 to 2013. This group of dynamic countries predominantly includes developing countries from all regions.</a:t>
            </a:r>
            <a:r>
              <a:rPr lang="en-US" sz="1200" kern="1200" baseline="30000" dirty="0" smtClean="0">
                <a:solidFill>
                  <a:schemeClr val="tx1"/>
                </a:solidFill>
                <a:effectLst/>
                <a:latin typeface="Verdana" pitchFamily="34" charset="0"/>
                <a:ea typeface="+mn-ea"/>
                <a:cs typeface="Arial" pitchFamily="34" charset="0"/>
              </a:rPr>
              <a:t> </a:t>
            </a:r>
          </a:p>
          <a:p>
            <a:pPr algn="just"/>
            <a:endParaRPr lang="en-US" sz="1200" kern="1200" dirty="0" smtClean="0">
              <a:solidFill>
                <a:schemeClr val="tx1"/>
              </a:solidFill>
              <a:effectLst/>
              <a:latin typeface="Verdana" pitchFamily="34" charset="0"/>
              <a:ea typeface="+mn-ea"/>
              <a:cs typeface="Arial" pitchFamily="34" charset="0"/>
            </a:endParaRPr>
          </a:p>
          <a:p>
            <a:pPr algn="just"/>
            <a:r>
              <a:rPr lang="en-US" sz="1200" kern="1200" dirty="0" smtClean="0">
                <a:solidFill>
                  <a:schemeClr val="tx1"/>
                </a:solidFill>
                <a:effectLst/>
                <a:latin typeface="Verdana" pitchFamily="34" charset="0"/>
                <a:ea typeface="+mn-ea"/>
                <a:cs typeface="Arial" pitchFamily="34" charset="0"/>
              </a:rPr>
              <a:t>The Table shows that the use sub-index is much more dynamic than the access sub-index. The indicator that witnessed the largest increases from 2012 to 2013, spurring most of the IDI rank increase, is wireless-broadband subscriptions. Globally, the number of mobile-broadband subscriptions grew by 24 per cent from 2012 to 2013. Developing countries recorded the strongest growth, at 37 per cent. The dynamic countries’ increase in IDI use sub-index value far exceeds the average relative change in the use sub-index value between 2012 and 2013.</a:t>
            </a:r>
          </a:p>
        </p:txBody>
      </p:sp>
    </p:spTree>
    <p:extLst>
      <p:ext uri="{BB962C8B-B14F-4D97-AF65-F5344CB8AC3E}">
        <p14:creationId xmlns:p14="http://schemas.microsoft.com/office/powerpoint/2010/main" val="4067347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29A0597-5816-4837-B484-0C608A8F181D}" type="slidenum">
              <a:rPr lang="en-US"/>
              <a:pPr/>
              <a:t>8</a:t>
            </a:fld>
            <a:endParaRPr lang="en-US" dirty="0"/>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pPr marL="0" marR="0" lvl="0" indent="0" algn="just"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Verdana" pitchFamily="34" charset="0"/>
                <a:ea typeface="+mn-ea"/>
                <a:cs typeface="Arial" pitchFamily="34" charset="0"/>
              </a:rPr>
              <a:t>A regional analysis of the IDI highlights that major regional differences in ICT uptake persist. </a:t>
            </a:r>
          </a:p>
          <a:p>
            <a:pPr marL="0" marR="0" lvl="0" indent="0" algn="just"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Verdana" pitchFamily="34" charset="0"/>
              <a:ea typeface="+mn-ea"/>
              <a:cs typeface="Arial" pitchFamily="34" charset="0"/>
            </a:endParaRPr>
          </a:p>
          <a:p>
            <a:pPr marL="0" marR="0" lvl="0" indent="0" algn="just"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Verdana" pitchFamily="34" charset="0"/>
                <a:ea typeface="+mn-ea"/>
                <a:cs typeface="Arial" pitchFamily="34" charset="0"/>
              </a:rPr>
              <a:t>IDI values in Europe, CIS and the Americas lie above the world average. Europe displays by far the highest average IDI value of 7.14. The regional IDI values of the CIS (5.33), the Americas (4.86), Asia and the Pacific (4.57) and Arab States (4.55) are relatively close to each other. However, they fall either side of an important benchmark, as only the CIS and the Americas regional averages exceed the world average of 4.77, while Asia and the Pacific and Arab States remain below that value. Africa has by far the lowest regional IDI of 2.31, less than one-third of the European average.</a:t>
            </a:r>
          </a:p>
          <a:p>
            <a:pPr marL="0" marR="0" lvl="0" indent="0" algn="just"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Verdana" pitchFamily="34" charset="0"/>
              <a:ea typeface="+mn-ea"/>
              <a:cs typeface="Arial" pitchFamily="34" charset="0"/>
            </a:endParaRPr>
          </a:p>
          <a:p>
            <a:pPr marL="0" marR="0" lvl="0" indent="0" algn="just"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Verdana" pitchFamily="34" charset="0"/>
                <a:ea typeface="+mn-ea"/>
                <a:cs typeface="Arial" pitchFamily="34" charset="0"/>
              </a:rPr>
              <a:t>Differences in IDI values within the regions are decreasing in Europe and Asia-Pacific, and increasing in CIS, Africa and the Arab States.</a:t>
            </a:r>
            <a:endParaRPr lang="en-US" sz="1200" kern="1200" dirty="0">
              <a:solidFill>
                <a:schemeClr val="tx1"/>
              </a:solidFill>
              <a:latin typeface="Verdana" pitchFamily="34" charset="0"/>
              <a:ea typeface="+mn-ea"/>
              <a:cs typeface="Arial" pitchFamily="34" charset="0"/>
            </a:endParaRPr>
          </a:p>
        </p:txBody>
      </p:sp>
    </p:spTree>
    <p:extLst>
      <p:ext uri="{BB962C8B-B14F-4D97-AF65-F5344CB8AC3E}">
        <p14:creationId xmlns:p14="http://schemas.microsoft.com/office/powerpoint/2010/main" val="2423922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29A0597-5816-4837-B484-0C608A8F181D}" type="slidenum">
              <a:rPr lang="en-US"/>
              <a:pPr/>
              <a:t>9</a:t>
            </a:fld>
            <a:endParaRPr lang="en-US" dirty="0"/>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pPr lvl="0" algn="just"/>
            <a:r>
              <a:rPr lang="en-US" sz="1200" kern="1200" dirty="0" smtClean="0">
                <a:solidFill>
                  <a:schemeClr val="tx1"/>
                </a:solidFill>
                <a:effectLst/>
                <a:latin typeface="Verdana" pitchFamily="34" charset="0"/>
                <a:ea typeface="+mn-ea"/>
                <a:cs typeface="Arial" pitchFamily="34" charset="0"/>
              </a:rPr>
              <a:t>A comparison of the global and regional ranking of the top five countries in each region further highlights global differences in ICT development and regional divides .</a:t>
            </a:r>
          </a:p>
          <a:p>
            <a:pPr lvl="0" algn="just"/>
            <a:endParaRPr lang="en-US" i="1" dirty="0"/>
          </a:p>
          <a:p>
            <a:pPr lvl="0" algn="just"/>
            <a:r>
              <a:rPr lang="en-US" sz="1200" i="1" kern="1200" dirty="0" smtClean="0">
                <a:solidFill>
                  <a:schemeClr val="tx1"/>
                </a:solidFill>
              </a:rPr>
              <a:t>(Each region may highlight top five countries and highlight how they rank globally)</a:t>
            </a:r>
            <a:endParaRPr lang="en-US" sz="1200" i="1" kern="1200" dirty="0">
              <a:solidFill>
                <a:schemeClr val="tx1"/>
              </a:solidFill>
            </a:endParaRPr>
          </a:p>
        </p:txBody>
      </p:sp>
    </p:spTree>
    <p:extLst>
      <p:ext uri="{BB962C8B-B14F-4D97-AF65-F5344CB8AC3E}">
        <p14:creationId xmlns:p14="http://schemas.microsoft.com/office/powerpoint/2010/main" val="3153168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9203" name="Rectangle 3"/>
          <p:cNvSpPr>
            <a:spLocks noGrp="1" noChangeArrowheads="1"/>
          </p:cNvSpPr>
          <p:nvPr>
            <p:ph type="ctrTitle"/>
          </p:nvPr>
        </p:nvSpPr>
        <p:spPr>
          <a:xfrm>
            <a:off x="685800" y="1686987"/>
            <a:ext cx="7772400" cy="1323439"/>
          </a:xfrm>
        </p:spPr>
        <p:txBody>
          <a:bodyPr/>
          <a:lstStyle>
            <a:lvl1pPr>
              <a:defRPr sz="4000" baseline="0">
                <a:solidFill>
                  <a:srgbClr val="464653"/>
                </a:solidFill>
              </a:defRPr>
            </a:lvl1pPr>
          </a:lstStyle>
          <a:p>
            <a:r>
              <a:rPr lang="en-US" dirty="0"/>
              <a:t>Click to edit Master title style</a:t>
            </a:r>
          </a:p>
        </p:txBody>
      </p:sp>
      <p:sp>
        <p:nvSpPr>
          <p:cNvPr id="179204" name="Rectangle 4"/>
          <p:cNvSpPr>
            <a:spLocks noGrp="1" noChangeArrowheads="1"/>
          </p:cNvSpPr>
          <p:nvPr>
            <p:ph type="subTitle" idx="1"/>
          </p:nvPr>
        </p:nvSpPr>
        <p:spPr>
          <a:xfrm>
            <a:off x="1371600" y="3429000"/>
            <a:ext cx="6400800" cy="2447925"/>
          </a:xfrm>
        </p:spPr>
        <p:txBody>
          <a:bodyPr/>
          <a:lstStyle>
            <a:lvl1pPr marL="0" indent="0" algn="ctr">
              <a:buFont typeface="Wingdings" pitchFamily="2" charset="2"/>
              <a:buNone/>
              <a:defRPr sz="2400"/>
            </a:lvl1pPr>
          </a:lstStyle>
          <a:p>
            <a:r>
              <a:rPr lang="en-US"/>
              <a:t>Click to edit Master subtitle style</a:t>
            </a:r>
          </a:p>
        </p:txBody>
      </p:sp>
      <p:sp>
        <p:nvSpPr>
          <p:cNvPr id="179207" name="Text Box 7"/>
          <p:cNvSpPr txBox="1">
            <a:spLocks noChangeArrowheads="1"/>
          </p:cNvSpPr>
          <p:nvPr/>
        </p:nvSpPr>
        <p:spPr bwMode="auto">
          <a:xfrm>
            <a:off x="7620000" y="6175375"/>
            <a:ext cx="1281113" cy="501650"/>
          </a:xfrm>
          <a:prstGeom prst="rect">
            <a:avLst/>
          </a:prstGeom>
          <a:noFill/>
          <a:ln w="9525">
            <a:noFill/>
            <a:miter lim="800000"/>
            <a:headEnd/>
            <a:tailEnd/>
          </a:ln>
          <a:effectLst/>
        </p:spPr>
        <p:txBody>
          <a:bodyPr wrap="none">
            <a:spAutoFit/>
          </a:bodyPr>
          <a:lstStyle/>
          <a:p>
            <a:pPr>
              <a:lnSpc>
                <a:spcPct val="90000"/>
              </a:lnSpc>
              <a:buClrTx/>
              <a:buFontTx/>
              <a:buNone/>
            </a:pPr>
            <a:r>
              <a:rPr lang="en-US" sz="1000" dirty="0">
                <a:solidFill>
                  <a:schemeClr val="bg1"/>
                </a:solidFill>
                <a:latin typeface="Univers" pitchFamily="34" charset="0"/>
              </a:rPr>
              <a:t>International</a:t>
            </a:r>
            <a:br>
              <a:rPr lang="en-US" sz="1000" dirty="0">
                <a:solidFill>
                  <a:schemeClr val="bg1"/>
                </a:solidFill>
                <a:latin typeface="Univers" pitchFamily="34" charset="0"/>
              </a:rPr>
            </a:br>
            <a:r>
              <a:rPr lang="en-US" sz="1000" dirty="0">
                <a:solidFill>
                  <a:schemeClr val="bg1"/>
                </a:solidFill>
                <a:latin typeface="Univers" pitchFamily="34" charset="0"/>
              </a:rPr>
              <a:t>Telecommunication</a:t>
            </a:r>
            <a:br>
              <a:rPr lang="en-US" sz="1000" dirty="0">
                <a:solidFill>
                  <a:schemeClr val="bg1"/>
                </a:solidFill>
                <a:latin typeface="Univers" pitchFamily="34" charset="0"/>
              </a:rPr>
            </a:br>
            <a:r>
              <a:rPr lang="en-US" sz="1000" dirty="0">
                <a:solidFill>
                  <a:schemeClr val="bg1"/>
                </a:solidFill>
                <a:latin typeface="Univers" pitchFamily="34" charset="0"/>
              </a:rPr>
              <a:t>Union</a:t>
            </a:r>
          </a:p>
        </p:txBody>
      </p:sp>
      <p:sp>
        <p:nvSpPr>
          <p:cNvPr id="179208" name="Rectangle 8"/>
          <p:cNvSpPr>
            <a:spLocks noChangeArrowheads="1"/>
          </p:cNvSpPr>
          <p:nvPr/>
        </p:nvSpPr>
        <p:spPr bwMode="auto">
          <a:xfrm>
            <a:off x="6426200" y="4343400"/>
            <a:ext cx="52388" cy="182563"/>
          </a:xfrm>
          <a:prstGeom prst="rect">
            <a:avLst/>
          </a:prstGeom>
          <a:noFill/>
          <a:ln w="9525">
            <a:noFill/>
            <a:miter lim="800000"/>
            <a:headEnd/>
            <a:tailEnd/>
          </a:ln>
        </p:spPr>
        <p:txBody>
          <a:bodyPr wrap="none" lIns="0" tIns="0" rIns="0" bIns="0">
            <a:spAutoFit/>
          </a:bodyPr>
          <a:lstStyle/>
          <a:p>
            <a:pPr>
              <a:buClrTx/>
              <a:buFontTx/>
              <a:buNone/>
            </a:pPr>
            <a:r>
              <a:rPr lang="en-US" sz="1200" b="1" dirty="0">
                <a:solidFill>
                  <a:srgbClr val="0C4B84"/>
                </a:solidFill>
                <a:latin typeface="Verdana" pitchFamily="34" charset="0"/>
              </a:rPr>
              <a:t> </a:t>
            </a:r>
            <a:endParaRPr lang="en-US" sz="2400" dirty="0">
              <a:latin typeface="Verdana" pitchFamily="34" charset="0"/>
            </a:endParaRPr>
          </a:p>
        </p:txBody>
      </p:sp>
      <p:sp>
        <p:nvSpPr>
          <p:cNvPr id="179209" name="Rectangle 9"/>
          <p:cNvSpPr>
            <a:spLocks noChangeArrowheads="1"/>
          </p:cNvSpPr>
          <p:nvPr/>
        </p:nvSpPr>
        <p:spPr bwMode="auto">
          <a:xfrm>
            <a:off x="7319963" y="4524375"/>
            <a:ext cx="52387" cy="182563"/>
          </a:xfrm>
          <a:prstGeom prst="rect">
            <a:avLst/>
          </a:prstGeom>
          <a:noFill/>
          <a:ln w="9525">
            <a:noFill/>
            <a:miter lim="800000"/>
            <a:headEnd/>
            <a:tailEnd/>
          </a:ln>
        </p:spPr>
        <p:txBody>
          <a:bodyPr wrap="none" lIns="0" tIns="0" rIns="0" bIns="0">
            <a:spAutoFit/>
          </a:bodyPr>
          <a:lstStyle/>
          <a:p>
            <a:pPr>
              <a:buClrTx/>
              <a:buFontTx/>
              <a:buNone/>
            </a:pPr>
            <a:r>
              <a:rPr lang="en-US" sz="1200" b="1" dirty="0">
                <a:solidFill>
                  <a:srgbClr val="0C4B84"/>
                </a:solidFill>
                <a:latin typeface="Verdana" pitchFamily="34" charset="0"/>
              </a:rPr>
              <a:t> </a:t>
            </a:r>
            <a:endParaRPr lang="en-US" sz="2400" dirty="0">
              <a:latin typeface="Verdana" pitchFamily="34" charset="0"/>
            </a:endParaRPr>
          </a:p>
        </p:txBody>
      </p:sp>
      <p:sp>
        <p:nvSpPr>
          <p:cNvPr id="179210" name="Rectangle 10"/>
          <p:cNvSpPr>
            <a:spLocks noChangeArrowheads="1"/>
          </p:cNvSpPr>
          <p:nvPr/>
        </p:nvSpPr>
        <p:spPr bwMode="auto">
          <a:xfrm>
            <a:off x="5280025" y="4802188"/>
            <a:ext cx="44450" cy="152400"/>
          </a:xfrm>
          <a:prstGeom prst="rect">
            <a:avLst/>
          </a:prstGeom>
          <a:noFill/>
          <a:ln w="9525">
            <a:noFill/>
            <a:miter lim="800000"/>
            <a:headEnd/>
            <a:tailEnd/>
          </a:ln>
        </p:spPr>
        <p:txBody>
          <a:bodyPr wrap="none" lIns="0" tIns="0" rIns="0" bIns="0">
            <a:spAutoFit/>
          </a:bodyPr>
          <a:lstStyle/>
          <a:p>
            <a:pPr>
              <a:buClrTx/>
              <a:buFontTx/>
              <a:buNone/>
            </a:pPr>
            <a:r>
              <a:rPr lang="en-US" sz="1000" dirty="0">
                <a:solidFill>
                  <a:srgbClr val="000000"/>
                </a:solidFill>
                <a:latin typeface="Verdana" pitchFamily="34" charset="0"/>
              </a:rPr>
              <a:t> </a:t>
            </a:r>
            <a:endParaRPr lang="en-US" sz="2400" dirty="0">
              <a:latin typeface="Verdana" pitchFamily="34" charset="0"/>
            </a:endParaRPr>
          </a:p>
        </p:txBody>
      </p:sp>
      <p:sp>
        <p:nvSpPr>
          <p:cNvPr id="179225" name="Line 25"/>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endParaRPr lang="en-US" dirty="0"/>
          </a:p>
        </p:txBody>
      </p:sp>
      <p:pic>
        <p:nvPicPr>
          <p:cNvPr id="179229" name="Picture 29" descr="BandoBleusurblanc-E"/>
          <p:cNvPicPr>
            <a:picLocks noChangeAspect="1" noChangeArrowheads="1"/>
          </p:cNvPicPr>
          <p:nvPr userDrawn="1"/>
        </p:nvPicPr>
        <p:blipFill>
          <a:blip r:embed="rId2" cstate="print"/>
          <a:srcRect l="55139"/>
          <a:stretch>
            <a:fillRect/>
          </a:stretch>
        </p:blipFill>
        <p:spPr bwMode="auto">
          <a:xfrm>
            <a:off x="6948488" y="115888"/>
            <a:ext cx="2051050" cy="782637"/>
          </a:xfrm>
          <a:prstGeom prst="rect">
            <a:avLst/>
          </a:prstGeom>
          <a:noFill/>
        </p:spPr>
      </p:pic>
      <p:sp>
        <p:nvSpPr>
          <p:cNvPr id="179230" name="Line 30"/>
          <p:cNvSpPr>
            <a:spLocks noChangeShapeType="1"/>
          </p:cNvSpPr>
          <p:nvPr userDrawn="1"/>
        </p:nvSpPr>
        <p:spPr bwMode="auto">
          <a:xfrm flipH="1">
            <a:off x="395288" y="549275"/>
            <a:ext cx="4105275" cy="0"/>
          </a:xfrm>
          <a:prstGeom prst="line">
            <a:avLst/>
          </a:prstGeom>
          <a:noFill/>
          <a:ln w="22225" cap="rnd">
            <a:solidFill>
              <a:srgbClr val="C0C0C0"/>
            </a:solidFill>
            <a:prstDash val="sysDot"/>
            <a:round/>
            <a:headEnd/>
            <a:tailEnd/>
          </a:ln>
          <a:effectLst/>
        </p:spPr>
        <p:txBody>
          <a:bodyPr/>
          <a:lstStyle/>
          <a:p>
            <a:endParaRPr lang="en-US" dirty="0"/>
          </a:p>
        </p:txBody>
      </p:sp>
      <p:sp>
        <p:nvSpPr>
          <p:cNvPr id="179231" name="Text Box 31"/>
          <p:cNvSpPr txBox="1">
            <a:spLocks noChangeArrowheads="1"/>
          </p:cNvSpPr>
          <p:nvPr userDrawn="1"/>
        </p:nvSpPr>
        <p:spPr bwMode="auto">
          <a:xfrm>
            <a:off x="4418013" y="404813"/>
            <a:ext cx="2674937" cy="260350"/>
          </a:xfrm>
          <a:prstGeom prst="rect">
            <a:avLst/>
          </a:prstGeom>
          <a:noFill/>
          <a:ln w="9525">
            <a:noFill/>
            <a:miter lim="800000"/>
            <a:headEnd/>
            <a:tailEnd/>
          </a:ln>
          <a:effectLst/>
        </p:spPr>
        <p:txBody>
          <a:bodyPr>
            <a:spAutoFit/>
          </a:bodyPr>
          <a:lstStyle/>
          <a:p>
            <a:pPr algn="r">
              <a:buClrTx/>
              <a:buFontTx/>
              <a:buNone/>
            </a:pPr>
            <a:r>
              <a:rPr lang="en-US" sz="1100" b="1" dirty="0">
                <a:solidFill>
                  <a:srgbClr val="1B5BA2"/>
                </a:solidFill>
                <a:latin typeface="Arial" pitchFamily="34" charset="0"/>
              </a:rPr>
              <a:t>Committed to Connecting the World</a:t>
            </a: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81A4E81-4832-46F8-8700-6A308FE4B16B}" type="slidenum">
              <a:rPr lang="en-US"/>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52513"/>
            <a:ext cx="1943100"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052513"/>
            <a:ext cx="5678487"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967AD30-3FD4-447E-B6A1-4589E9CCD06F}" type="slidenum">
              <a:rPr lang="en-US"/>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46465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4213" y="1772816"/>
            <a:ext cx="7772400" cy="4472409"/>
          </a:xfrm>
        </p:spPr>
        <p:txBody>
          <a:bodyPr/>
          <a:lstStyle>
            <a:lvl1pPr>
              <a:defRPr baseline="0">
                <a:solidFill>
                  <a:srgbClr val="464653"/>
                </a:solidFill>
              </a:defRPr>
            </a:lvl1pPr>
            <a:lvl2pPr>
              <a:defRPr baseline="0">
                <a:solidFill>
                  <a:srgbClr val="464653"/>
                </a:solidFill>
              </a:defRPr>
            </a:lvl2pPr>
            <a:lvl3pPr>
              <a:defRPr sz="2200" baseline="0">
                <a:solidFill>
                  <a:srgbClr val="464653"/>
                </a:solidFill>
              </a:defRPr>
            </a:lvl3pPr>
            <a:lvl4pPr>
              <a:defRPr baseline="0">
                <a:solidFill>
                  <a:srgbClr val="464653"/>
                </a:solidFill>
              </a:defRPr>
            </a:lvl4pPr>
            <a:lvl5pPr>
              <a:defRPr baseline="0">
                <a:solidFill>
                  <a:srgbClr val="46465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2A9BF754-678C-467B-9968-67239D948F6A}" type="slidenum">
              <a:rPr lang="en-US"/>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baseline="0">
                <a:solidFill>
                  <a:srgbClr val="46465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2CCA746F-6024-4676-9C39-DBE7D5FE1569}" type="slidenum">
              <a:rPr lang="en-US"/>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464653"/>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4213" y="1844675"/>
            <a:ext cx="3810000" cy="4400550"/>
          </a:xfrm>
        </p:spPr>
        <p:txBody>
          <a:bodyPr/>
          <a:lstStyle>
            <a:lvl1pPr>
              <a:defRPr sz="2800" baseline="0">
                <a:solidFill>
                  <a:srgbClr val="464653"/>
                </a:solidFill>
              </a:defRPr>
            </a:lvl1pPr>
            <a:lvl2pPr>
              <a:defRPr sz="2400" baseline="0">
                <a:solidFill>
                  <a:srgbClr val="464653"/>
                </a:solidFill>
              </a:defRPr>
            </a:lvl2pPr>
            <a:lvl3pPr>
              <a:defRPr sz="2000" baseline="0">
                <a:solidFill>
                  <a:srgbClr val="464653"/>
                </a:solidFill>
              </a:defRPr>
            </a:lvl3pPr>
            <a:lvl4pPr>
              <a:defRPr sz="1800" baseline="0">
                <a:solidFill>
                  <a:srgbClr val="464653"/>
                </a:solidFill>
              </a:defRPr>
            </a:lvl4pPr>
            <a:lvl5pPr>
              <a:defRPr sz="1800" baseline="0">
                <a:solidFill>
                  <a:srgbClr val="464653"/>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6613" y="1844675"/>
            <a:ext cx="3810000" cy="4400550"/>
          </a:xfrm>
        </p:spPr>
        <p:txBody>
          <a:bodyPr/>
          <a:lstStyle>
            <a:lvl1pPr>
              <a:defRPr sz="2800" baseline="0">
                <a:solidFill>
                  <a:srgbClr val="464653"/>
                </a:solidFill>
              </a:defRPr>
            </a:lvl1pPr>
            <a:lvl2pPr>
              <a:defRPr sz="2400" baseline="0">
                <a:solidFill>
                  <a:srgbClr val="464653"/>
                </a:solidFill>
              </a:defRPr>
            </a:lvl2pPr>
            <a:lvl3pPr>
              <a:defRPr sz="2000" baseline="0">
                <a:solidFill>
                  <a:srgbClr val="464653"/>
                </a:solidFill>
              </a:defRPr>
            </a:lvl3pPr>
            <a:lvl4pPr>
              <a:defRPr sz="1800" baseline="0">
                <a:solidFill>
                  <a:srgbClr val="464653"/>
                </a:solidFill>
              </a:defRPr>
            </a:lvl4pPr>
            <a:lvl5pPr>
              <a:defRPr sz="1800" baseline="0">
                <a:solidFill>
                  <a:srgbClr val="464653"/>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a:lvl1pPr>
          </a:lstStyle>
          <a:p>
            <a:fld id="{1312BB2B-6564-4226-8A83-793B208E1940}" type="slidenum">
              <a:rPr lang="en-US"/>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67544" y="1700808"/>
            <a:ext cx="4040188" cy="8137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92895"/>
            <a:ext cx="4040188" cy="36332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4008" y="184482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492895"/>
            <a:ext cx="4041775" cy="36332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0"/>
          </p:nvPr>
        </p:nvSpPr>
        <p:spPr/>
        <p:txBody>
          <a:bodyPr/>
          <a:lstStyle>
            <a:lvl1pPr>
              <a:defRPr/>
            </a:lvl1pPr>
          </a:lstStyle>
          <a:p>
            <a:fld id="{6AD7AD28-2EE2-491F-B2D5-E2C6B48777DD}" type="slidenum">
              <a:rPr lang="en-US"/>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fld id="{8D4A808A-7121-49D0-B732-4EB154DA385D}" type="slidenum">
              <a:rPr lang="en-US"/>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53A0032-E62F-4FF9-BD46-2200BECF4731}" type="slidenum">
              <a:rPr lang="en-US"/>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BB6162B-53F6-4492-81CD-F50F66B0CDB1}" type="slidenum">
              <a:rPr lang="en-US"/>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0D9EE88-4FDF-4F23-AF32-C3356005EDCE}" type="slidenum">
              <a:rPr lang="en-US"/>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4" name="Picture 20" descr="Watermark"/>
          <p:cNvPicPr>
            <a:picLocks noChangeAspect="1" noChangeArrowheads="1"/>
          </p:cNvPicPr>
          <p:nvPr/>
        </p:nvPicPr>
        <p:blipFill>
          <a:blip r:embed="rId13" cstate="print"/>
          <a:srcRect l="6723" b="12773"/>
          <a:stretch>
            <a:fillRect/>
          </a:stretch>
        </p:blipFill>
        <p:spPr bwMode="auto">
          <a:xfrm>
            <a:off x="0" y="809625"/>
            <a:ext cx="6467475" cy="6048375"/>
          </a:xfrm>
          <a:prstGeom prst="rect">
            <a:avLst/>
          </a:prstGeom>
          <a:noFill/>
        </p:spPr>
      </p:pic>
      <p:sp>
        <p:nvSpPr>
          <p:cNvPr id="1092" name="Line 68"/>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endParaRPr lang="en-US" dirty="0"/>
          </a:p>
        </p:txBody>
      </p:sp>
      <p:sp>
        <p:nvSpPr>
          <p:cNvPr id="1026" name="Rectangle 2"/>
          <p:cNvSpPr>
            <a:spLocks noGrp="1" noChangeArrowheads="1"/>
          </p:cNvSpPr>
          <p:nvPr>
            <p:ph type="title"/>
          </p:nvPr>
        </p:nvSpPr>
        <p:spPr bwMode="auto">
          <a:xfrm>
            <a:off x="685800" y="1080800"/>
            <a:ext cx="77724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4213" y="1844675"/>
            <a:ext cx="7772400" cy="4400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89" name="Rectangle 65"/>
          <p:cNvSpPr>
            <a:spLocks noChangeArrowheads="1"/>
          </p:cNvSpPr>
          <p:nvPr/>
        </p:nvSpPr>
        <p:spPr bwMode="auto">
          <a:xfrm>
            <a:off x="1043608" y="6402388"/>
            <a:ext cx="4392488" cy="246221"/>
          </a:xfrm>
          <a:prstGeom prst="rect">
            <a:avLst/>
          </a:prstGeom>
          <a:solidFill>
            <a:schemeClr val="bg1"/>
          </a:solidFill>
          <a:ln w="9525">
            <a:noFill/>
            <a:miter lim="800000"/>
            <a:headEnd/>
            <a:tailEnd/>
          </a:ln>
          <a:effectLst/>
        </p:spPr>
        <p:txBody>
          <a:bodyPr wrap="square">
            <a:spAutoFit/>
          </a:bodyPr>
          <a:lstStyle/>
          <a:p>
            <a:pPr eaLnBrk="1" hangingPunct="1">
              <a:buClrTx/>
              <a:buFontTx/>
              <a:buNone/>
            </a:pPr>
            <a:r>
              <a:rPr lang="en-US" sz="1000" dirty="0" smtClean="0">
                <a:solidFill>
                  <a:srgbClr val="0E438A"/>
                </a:solidFill>
                <a:latin typeface="Zurich BT" charset="0"/>
                <a:cs typeface="Times New Roman" pitchFamily="18" charset="0"/>
              </a:rPr>
              <a:t>Measuring the Information Society Report 2014 launch</a:t>
            </a:r>
            <a:r>
              <a:rPr lang="en-US" sz="1000" dirty="0">
                <a:solidFill>
                  <a:srgbClr val="0E438A"/>
                </a:solidFill>
                <a:latin typeface="Zurich BT" charset="0"/>
                <a:cs typeface="Times New Roman" pitchFamily="18" charset="0"/>
              </a:rPr>
              <a:t>, </a:t>
            </a:r>
            <a:r>
              <a:rPr lang="en-US" sz="1000" dirty="0" smtClean="0">
                <a:solidFill>
                  <a:srgbClr val="0E438A"/>
                </a:solidFill>
                <a:latin typeface="Zurich BT" charset="0"/>
                <a:cs typeface="Times New Roman" pitchFamily="18" charset="0"/>
              </a:rPr>
              <a:t>24 November 2014</a:t>
            </a:r>
            <a:endParaRPr lang="en-US" sz="1000" dirty="0">
              <a:solidFill>
                <a:srgbClr val="0E438A"/>
              </a:solidFill>
              <a:latin typeface="Zurich BT" charset="0"/>
              <a:cs typeface="Times New Roman" pitchFamily="18" charset="0"/>
            </a:endParaRPr>
          </a:p>
        </p:txBody>
      </p:sp>
      <p:pic>
        <p:nvPicPr>
          <p:cNvPr id="1095" name="Picture 71" descr="BandoBleusurblanc-E"/>
          <p:cNvPicPr>
            <a:picLocks noChangeAspect="1" noChangeArrowheads="1"/>
          </p:cNvPicPr>
          <p:nvPr userDrawn="1"/>
        </p:nvPicPr>
        <p:blipFill>
          <a:blip r:embed="rId14" cstate="print"/>
          <a:srcRect l="55139"/>
          <a:stretch>
            <a:fillRect/>
          </a:stretch>
        </p:blipFill>
        <p:spPr bwMode="auto">
          <a:xfrm>
            <a:off x="6948488" y="115888"/>
            <a:ext cx="2051050" cy="782637"/>
          </a:xfrm>
          <a:prstGeom prst="rect">
            <a:avLst/>
          </a:prstGeom>
          <a:noFill/>
        </p:spPr>
      </p:pic>
      <p:sp>
        <p:nvSpPr>
          <p:cNvPr id="1097" name="Text Box 73"/>
          <p:cNvSpPr txBox="1">
            <a:spLocks noChangeArrowheads="1"/>
          </p:cNvSpPr>
          <p:nvPr userDrawn="1"/>
        </p:nvSpPr>
        <p:spPr bwMode="auto">
          <a:xfrm>
            <a:off x="4418013" y="404813"/>
            <a:ext cx="2674937" cy="260350"/>
          </a:xfrm>
          <a:prstGeom prst="rect">
            <a:avLst/>
          </a:prstGeom>
          <a:noFill/>
          <a:ln w="9525">
            <a:noFill/>
            <a:miter lim="800000"/>
            <a:headEnd/>
            <a:tailEnd/>
          </a:ln>
          <a:effectLst/>
        </p:spPr>
        <p:txBody>
          <a:bodyPr>
            <a:spAutoFit/>
          </a:bodyPr>
          <a:lstStyle/>
          <a:p>
            <a:pPr algn="r">
              <a:buClrTx/>
              <a:buFontTx/>
              <a:buNone/>
            </a:pPr>
            <a:r>
              <a:rPr lang="en-US" sz="1100" b="1" dirty="0">
                <a:solidFill>
                  <a:srgbClr val="1B5BA2"/>
                </a:solidFill>
                <a:latin typeface="Arial" pitchFamily="34" charset="0"/>
              </a:rPr>
              <a:t>Committed to Connecting the World</a:t>
            </a:r>
          </a:p>
        </p:txBody>
      </p:sp>
      <p:sp>
        <p:nvSpPr>
          <p:cNvPr id="1098" name="Line 74"/>
          <p:cNvSpPr>
            <a:spLocks noChangeShapeType="1"/>
          </p:cNvSpPr>
          <p:nvPr userDrawn="1"/>
        </p:nvSpPr>
        <p:spPr bwMode="auto">
          <a:xfrm flipH="1">
            <a:off x="395288" y="549275"/>
            <a:ext cx="4105275" cy="0"/>
          </a:xfrm>
          <a:prstGeom prst="line">
            <a:avLst/>
          </a:prstGeom>
          <a:noFill/>
          <a:ln w="22225" cap="rnd">
            <a:solidFill>
              <a:srgbClr val="C0C0C0"/>
            </a:solidFill>
            <a:prstDash val="sysDot"/>
            <a:round/>
            <a:headEnd/>
            <a:tailEnd/>
          </a:ln>
          <a:effectLst/>
        </p:spPr>
        <p:txBody>
          <a:bodyPr/>
          <a:lstStyle/>
          <a:p>
            <a:endParaRPr lang="en-US" dirty="0"/>
          </a:p>
        </p:txBody>
      </p:sp>
      <p:sp>
        <p:nvSpPr>
          <p:cNvPr id="1067" name="Rectangle 43"/>
          <p:cNvSpPr>
            <a:spLocks noGrp="1" noChangeArrowheads="1"/>
          </p:cNvSpPr>
          <p:nvPr>
            <p:ph type="sldNum" sz="quarter" idx="4"/>
          </p:nvPr>
        </p:nvSpPr>
        <p:spPr bwMode="auto">
          <a:xfrm>
            <a:off x="8388350" y="6381750"/>
            <a:ext cx="339725"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buClrTx/>
              <a:buFontTx/>
              <a:buNone/>
              <a:defRPr sz="1000">
                <a:solidFill>
                  <a:srgbClr val="0E438A"/>
                </a:solidFill>
                <a:latin typeface="Zurich BT" charset="0"/>
                <a:cs typeface="Times New Roman" pitchFamily="18" charset="0"/>
              </a:defRPr>
            </a:lvl1pPr>
          </a:lstStyle>
          <a:p>
            <a:fld id="{DFDED36F-ECC5-4F21-8E73-2556CAFC733E}"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3200" b="1" baseline="0">
          <a:solidFill>
            <a:srgbClr val="464653"/>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baseline="0">
          <a:solidFill>
            <a:srgbClr val="464653"/>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baseline="0">
          <a:solidFill>
            <a:srgbClr val="464653"/>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baseline="0">
          <a:solidFill>
            <a:srgbClr val="464653"/>
          </a:solidFill>
          <a:latin typeface="+mn-lt"/>
        </a:defRPr>
      </a:lvl3pPr>
      <a:lvl4pPr marL="1600200" indent="-228600" algn="l" rtl="0" eaLnBrk="0" fontAlgn="base" hangingPunct="0">
        <a:spcBef>
          <a:spcPct val="20000"/>
        </a:spcBef>
        <a:spcAft>
          <a:spcPct val="0"/>
        </a:spcAft>
        <a:buFont typeface="Verdana" pitchFamily="34" charset="0"/>
        <a:buChar char="–"/>
        <a:defRPr sz="2000" baseline="0">
          <a:solidFill>
            <a:srgbClr val="464653"/>
          </a:solidFill>
          <a:latin typeface="+mn-lt"/>
        </a:defRPr>
      </a:lvl4pPr>
      <a:lvl5pPr marL="2057400" indent="-228600" algn="l" rtl="0" eaLnBrk="0" fontAlgn="base" hangingPunct="0">
        <a:spcBef>
          <a:spcPct val="20000"/>
        </a:spcBef>
        <a:spcAft>
          <a:spcPct val="0"/>
        </a:spcAft>
        <a:buFont typeface="Verdana" pitchFamily="34" charset="0"/>
        <a:buChar char="–"/>
        <a:defRPr sz="2000" baseline="0">
          <a:solidFill>
            <a:srgbClr val="464653"/>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itu.int/ic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27" name="Rectangle 3"/>
          <p:cNvSpPr>
            <a:spLocks noGrp="1" noChangeArrowheads="1"/>
          </p:cNvSpPr>
          <p:nvPr>
            <p:ph type="subTitle" idx="1"/>
          </p:nvPr>
        </p:nvSpPr>
        <p:spPr>
          <a:xfrm>
            <a:off x="3923928" y="1124744"/>
            <a:ext cx="4824536" cy="4751388"/>
          </a:xfrm>
        </p:spPr>
        <p:txBody>
          <a:bodyPr/>
          <a:lstStyle/>
          <a:p>
            <a:pPr algn="l"/>
            <a:r>
              <a:rPr lang="en-US" sz="2800" b="1" dirty="0" smtClean="0">
                <a:solidFill>
                  <a:schemeClr val="tx2"/>
                </a:solidFill>
                <a:cs typeface="Arial" pitchFamily="34" charset="0"/>
              </a:rPr>
              <a:t>Measuring</a:t>
            </a:r>
          </a:p>
          <a:p>
            <a:pPr algn="l"/>
            <a:r>
              <a:rPr lang="en-US" sz="2800" b="1" dirty="0" smtClean="0">
                <a:solidFill>
                  <a:schemeClr val="tx2"/>
                </a:solidFill>
                <a:cs typeface="Arial" pitchFamily="34" charset="0"/>
              </a:rPr>
              <a:t>the Information</a:t>
            </a:r>
          </a:p>
          <a:p>
            <a:pPr algn="l"/>
            <a:r>
              <a:rPr lang="en-US" sz="2800" b="1" dirty="0" smtClean="0">
                <a:solidFill>
                  <a:schemeClr val="tx2"/>
                </a:solidFill>
                <a:cs typeface="Arial" pitchFamily="34" charset="0"/>
              </a:rPr>
              <a:t>Society Report</a:t>
            </a:r>
            <a:endParaRPr lang="en-US" sz="2800" b="1" dirty="0">
              <a:solidFill>
                <a:schemeClr val="tx2"/>
              </a:solidFill>
              <a:cs typeface="Arial" pitchFamily="34" charset="0"/>
            </a:endParaRPr>
          </a:p>
          <a:p>
            <a:pPr algn="l"/>
            <a:r>
              <a:rPr lang="en-US" sz="2800" b="1" dirty="0" smtClean="0">
                <a:solidFill>
                  <a:schemeClr val="tx2"/>
                </a:solidFill>
                <a:cs typeface="Arial" pitchFamily="34" charset="0"/>
              </a:rPr>
              <a:t>24 November 2014</a:t>
            </a:r>
            <a:endParaRPr lang="en-US" sz="2800" b="1" dirty="0">
              <a:solidFill>
                <a:schemeClr val="tx2"/>
              </a:solidFill>
              <a:cs typeface="Arial" pitchFamily="34" charset="0"/>
            </a:endParaRPr>
          </a:p>
          <a:p>
            <a:pPr algn="l"/>
            <a:endParaRPr lang="en-US" sz="2800" b="1" dirty="0">
              <a:solidFill>
                <a:schemeClr val="tx2"/>
              </a:solidFill>
              <a:cs typeface="Arial" pitchFamily="34" charset="0"/>
            </a:endParaRPr>
          </a:p>
          <a:p>
            <a:pPr algn="l"/>
            <a:endParaRPr lang="en-US" sz="2000" b="1" dirty="0" smtClean="0">
              <a:cs typeface="Arial" pitchFamily="34" charset="0"/>
            </a:endParaRPr>
          </a:p>
          <a:p>
            <a:pPr algn="l"/>
            <a:endParaRPr lang="en-US" sz="2000" b="1" dirty="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00" y="1123200"/>
            <a:ext cx="2958605" cy="4186800"/>
          </a:xfrm>
          <a:prstGeom prst="rect">
            <a:avLst/>
          </a:prstGeom>
          <a:ln>
            <a:solidFill>
              <a:schemeClr val="accent1"/>
            </a:solidFill>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97"/>
          <p:cNvGraphicFramePr>
            <a:graphicFrameLocks noGrp="1"/>
          </p:cNvGraphicFramePr>
          <p:nvPr>
            <p:ph idx="1"/>
            <p:extLst>
              <p:ext uri="{D42A27DB-BD31-4B8C-83A1-F6EECF244321}">
                <p14:modId xmlns:p14="http://schemas.microsoft.com/office/powerpoint/2010/main" val="2506720064"/>
              </p:ext>
            </p:extLst>
          </p:nvPr>
        </p:nvGraphicFramePr>
        <p:xfrm>
          <a:off x="251520" y="1412776"/>
          <a:ext cx="8496944"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a:spLocks noGrp="1" noChangeArrowheads="1"/>
          </p:cNvSpPr>
          <p:nvPr>
            <p:ph type="title"/>
          </p:nvPr>
        </p:nvSpPr>
        <p:spPr>
          <a:xfrm>
            <a:off x="251520" y="674693"/>
            <a:ext cx="7772400" cy="954107"/>
          </a:xfrm>
        </p:spPr>
        <p:txBody>
          <a:bodyPr>
            <a:normAutofit fontScale="90000"/>
          </a:bodyPr>
          <a:lstStyle/>
          <a:p>
            <a:r>
              <a:rPr lang="en-US" sz="2800" dirty="0" smtClean="0"/>
              <a:t>There is a strong relationship between the </a:t>
            </a:r>
            <a:r>
              <a:rPr lang="en-US" sz="2800" dirty="0" smtClean="0">
                <a:solidFill>
                  <a:srgbClr val="498ACA"/>
                </a:solidFill>
              </a:rPr>
              <a:t>IDI and many MDG </a:t>
            </a:r>
            <a:r>
              <a:rPr lang="en-US" sz="2800" dirty="0" smtClean="0"/>
              <a:t>indicators</a:t>
            </a:r>
            <a:endParaRPr lang="en-US" sz="2800" dirty="0">
              <a:solidFill>
                <a:schemeClr val="accent1"/>
              </a:solidFill>
            </a:endParaRPr>
          </a:p>
        </p:txBody>
      </p:sp>
      <p:sp>
        <p:nvSpPr>
          <p:cNvPr id="5" name="Content Placeholder 6"/>
          <p:cNvSpPr txBox="1">
            <a:spLocks/>
          </p:cNvSpPr>
          <p:nvPr/>
        </p:nvSpPr>
        <p:spPr>
          <a:xfrm>
            <a:off x="3059832" y="5733256"/>
            <a:ext cx="3059832" cy="648072"/>
          </a:xfrm>
          <a:prstGeom prst="rect">
            <a:avLst/>
          </a:prstGeom>
          <a:ln w="25400">
            <a:solidFill>
              <a:srgbClr val="498ACA"/>
            </a:solidFill>
          </a:ln>
        </p:spPr>
        <p:txBody>
          <a:bodyPr vert="horz" lIns="91440" tIns="45720" rIns="91440" bIns="45720" rtlCol="0" anchor="ctr">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400" dirty="0" smtClean="0"/>
              <a:t>Significant partial correlations between IDI and MDG indicators</a:t>
            </a:r>
          </a:p>
        </p:txBody>
      </p:sp>
    </p:spTree>
    <p:extLst>
      <p:ext uri="{BB962C8B-B14F-4D97-AF65-F5344CB8AC3E}">
        <p14:creationId xmlns:p14="http://schemas.microsoft.com/office/powerpoint/2010/main" val="391026241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2" name="Rectangle 2"/>
          <p:cNvSpPr>
            <a:spLocks noGrp="1" noChangeArrowheads="1"/>
          </p:cNvSpPr>
          <p:nvPr>
            <p:ph type="title"/>
          </p:nvPr>
        </p:nvSpPr>
        <p:spPr>
          <a:xfrm>
            <a:off x="685800" y="896539"/>
            <a:ext cx="8129415" cy="830997"/>
          </a:xfrm>
        </p:spPr>
        <p:txBody>
          <a:bodyPr/>
          <a:lstStyle/>
          <a:p>
            <a:r>
              <a:rPr lang="en-US" sz="2400" dirty="0">
                <a:solidFill>
                  <a:srgbClr val="498ACA"/>
                </a:solidFill>
              </a:rPr>
              <a:t>Fixed-broadband prices </a:t>
            </a:r>
            <a:r>
              <a:rPr lang="en-US" sz="2400" dirty="0" smtClean="0"/>
              <a:t>continue to decrease</a:t>
            </a:r>
            <a:r>
              <a:rPr lang="en-US" sz="2400" dirty="0"/>
              <a:t/>
            </a:r>
            <a:br>
              <a:rPr lang="en-US" sz="2400" dirty="0"/>
            </a:br>
            <a:r>
              <a:rPr lang="en-US" sz="2400" dirty="0"/>
              <a:t>and </a:t>
            </a:r>
            <a:r>
              <a:rPr lang="en-US" sz="2400" dirty="0" smtClean="0"/>
              <a:t>entry-level speeds </a:t>
            </a:r>
            <a:r>
              <a:rPr lang="en-US" sz="2400" dirty="0"/>
              <a:t>are increasing</a:t>
            </a:r>
            <a:endParaRPr lang="en-US" sz="1800" dirty="0"/>
          </a:p>
        </p:txBody>
      </p:sp>
      <p:sp>
        <p:nvSpPr>
          <p:cNvPr id="7" name="Content Placeholder 6"/>
          <p:cNvSpPr>
            <a:spLocks noGrp="1"/>
          </p:cNvSpPr>
          <p:nvPr>
            <p:ph sz="half" idx="1"/>
          </p:nvPr>
        </p:nvSpPr>
        <p:spPr>
          <a:xfrm>
            <a:off x="107504" y="1844675"/>
            <a:ext cx="4896544" cy="4400550"/>
          </a:xfrm>
        </p:spPr>
        <p:txBody>
          <a:bodyPr/>
          <a:lstStyle/>
          <a:p>
            <a:r>
              <a:rPr lang="en-US" sz="2000" dirty="0" smtClean="0"/>
              <a:t>From 2008 to 2012, entry-level fixed-broadband prices decreased by 20% per year on average in developing countries</a:t>
            </a:r>
          </a:p>
          <a:p>
            <a:r>
              <a:rPr lang="en-US" sz="2000" dirty="0"/>
              <a:t>In 2013, there was a slowdown: price in developing countries </a:t>
            </a:r>
            <a:r>
              <a:rPr lang="en-US" sz="2000" dirty="0" smtClean="0"/>
              <a:t>decreased by only 4%</a:t>
            </a:r>
          </a:p>
          <a:p>
            <a:r>
              <a:rPr lang="en-US" sz="2000" dirty="0" smtClean="0"/>
              <a:t>1 </a:t>
            </a:r>
            <a:r>
              <a:rPr lang="en-US" sz="2000" dirty="0" err="1" smtClean="0"/>
              <a:t>Mbit</a:t>
            </a:r>
            <a:r>
              <a:rPr lang="en-US" sz="2000" dirty="0" smtClean="0"/>
              <a:t>/s </a:t>
            </a:r>
            <a:r>
              <a:rPr lang="en-US" sz="2000" dirty="0"/>
              <a:t>was the most common entry-level speed </a:t>
            </a:r>
            <a:r>
              <a:rPr lang="en-US" sz="2000" dirty="0" smtClean="0"/>
              <a:t>in 2013, </a:t>
            </a:r>
            <a:r>
              <a:rPr lang="en-US" sz="2000" dirty="0"/>
              <a:t>compared with </a:t>
            </a:r>
            <a:r>
              <a:rPr lang="en-US" sz="2000" dirty="0" smtClean="0"/>
              <a:t>256 </a:t>
            </a:r>
            <a:r>
              <a:rPr lang="en-US" sz="2000" dirty="0" err="1"/>
              <a:t>k</a:t>
            </a:r>
            <a:r>
              <a:rPr lang="en-US" sz="2000" dirty="0" err="1" smtClean="0"/>
              <a:t>bit</a:t>
            </a:r>
            <a:r>
              <a:rPr lang="en-US" sz="2000" dirty="0" smtClean="0"/>
              <a:t>/s </a:t>
            </a:r>
            <a:r>
              <a:rPr lang="en-US" sz="2000" dirty="0"/>
              <a:t>in </a:t>
            </a:r>
            <a:r>
              <a:rPr lang="en-US" sz="2000" dirty="0" smtClean="0"/>
              <a:t>2008</a:t>
            </a:r>
            <a:endParaRPr lang="fr-CH" sz="2000" dirty="0" smtClean="0"/>
          </a:p>
          <a:p>
            <a:pPr marL="0" indent="0">
              <a:buNone/>
            </a:pPr>
            <a:r>
              <a:rPr lang="fr-CH" sz="1800" dirty="0" smtClean="0"/>
              <a:t>But:</a:t>
            </a:r>
          </a:p>
          <a:p>
            <a:pPr lvl="0"/>
            <a:r>
              <a:rPr lang="en-US" sz="2000" dirty="0" smtClean="0"/>
              <a:t>The price of a basic plan corresponds to &gt;5% GNI p.c. in most developing countries</a:t>
            </a:r>
            <a:endParaRPr lang="en-US" sz="2000" dirty="0"/>
          </a:p>
          <a:p>
            <a:pPr marL="0" indent="0">
              <a:buNone/>
            </a:pPr>
            <a:endParaRPr lang="en-US" sz="1800" dirty="0" smtClean="0"/>
          </a:p>
          <a:p>
            <a:pPr marL="514350" indent="-514350">
              <a:buNone/>
            </a:pPr>
            <a:endParaRPr lang="en-US" sz="1800" dirty="0" smtClean="0"/>
          </a:p>
        </p:txBody>
      </p:sp>
      <p:sp>
        <p:nvSpPr>
          <p:cNvPr id="5" name="Slide Number Placeholder 3"/>
          <p:cNvSpPr>
            <a:spLocks noGrp="1"/>
          </p:cNvSpPr>
          <p:nvPr>
            <p:ph type="sldNum" sz="quarter" idx="10"/>
          </p:nvPr>
        </p:nvSpPr>
        <p:spPr/>
        <p:txBody>
          <a:bodyPr/>
          <a:lstStyle/>
          <a:p>
            <a:fld id="{4C5F3BE7-A65F-48E2-9B73-776FF87C5302}" type="slidenum">
              <a:rPr lang="en-US"/>
              <a:pPr/>
              <a:t>11</a:t>
            </a:fld>
            <a:endParaRPr lang="en-US" dirty="0"/>
          </a:p>
        </p:txBody>
      </p:sp>
      <p:sp>
        <p:nvSpPr>
          <p:cNvPr id="8" name="Rectangle 7"/>
          <p:cNvSpPr/>
          <p:nvPr/>
        </p:nvSpPr>
        <p:spPr bwMode="auto">
          <a:xfrm>
            <a:off x="5148064" y="1715691"/>
            <a:ext cx="3960440" cy="504056"/>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pPr>
            <a:r>
              <a:rPr lang="fr-CH" sz="1400" dirty="0" err="1" smtClean="0">
                <a:latin typeface="Verdana "/>
              </a:rPr>
              <a:t>Fixed-broadband</a:t>
            </a:r>
            <a:r>
              <a:rPr lang="fr-CH" sz="1400" dirty="0" smtClean="0">
                <a:latin typeface="Verdana "/>
              </a:rPr>
              <a:t> </a:t>
            </a:r>
            <a:r>
              <a:rPr lang="fr-CH" sz="1400" dirty="0" err="1" smtClean="0">
                <a:latin typeface="Verdana "/>
              </a:rPr>
              <a:t>prices</a:t>
            </a:r>
            <a:r>
              <a:rPr lang="fr-CH" sz="1400" dirty="0" smtClean="0">
                <a:latin typeface="Verdana "/>
              </a:rPr>
              <a:t> as a % of GNI p.c.</a:t>
            </a:r>
            <a:endParaRPr kumimoji="0" lang="en-US" sz="1400" b="0" i="0" u="none" strike="noStrike" cap="none" normalizeH="0" baseline="0" dirty="0" smtClean="0">
              <a:ln>
                <a:noFill/>
              </a:ln>
              <a:solidFill>
                <a:schemeClr val="tx1"/>
              </a:solidFill>
              <a:effectLst/>
              <a:latin typeface="Verdana "/>
            </a:endParaRPr>
          </a:p>
        </p:txBody>
      </p:sp>
      <p:sp>
        <p:nvSpPr>
          <p:cNvPr id="9" name="Text Box 6"/>
          <p:cNvSpPr txBox="1">
            <a:spLocks noChangeArrowheads="1"/>
          </p:cNvSpPr>
          <p:nvPr/>
        </p:nvSpPr>
        <p:spPr bwMode="white">
          <a:xfrm>
            <a:off x="5995329" y="6557039"/>
            <a:ext cx="2105063" cy="246221"/>
          </a:xfrm>
          <a:prstGeom prst="rect">
            <a:avLst/>
          </a:prstGeom>
          <a:noFill/>
          <a:ln w="76200" algn="ctr">
            <a:noFill/>
            <a:miter lim="800000"/>
            <a:headEnd/>
            <a:tailEnd/>
          </a:ln>
          <a:effectLst/>
        </p:spPr>
        <p:txBody>
          <a:bodyPr wrap="none">
            <a:spAutoFit/>
          </a:bodyPr>
          <a:lstStyle/>
          <a:p>
            <a:r>
              <a:rPr lang="en-US" sz="1000" dirty="0">
                <a:solidFill>
                  <a:srgbClr val="000000"/>
                </a:solidFill>
                <a:latin typeface="Verdana" pitchFamily="34" charset="0"/>
                <a:cs typeface="Tahoma" pitchFamily="34" charset="0"/>
              </a:rPr>
              <a:t>Source: </a:t>
            </a:r>
            <a:r>
              <a:rPr lang="en-US" sz="1000" dirty="0" smtClean="0">
                <a:solidFill>
                  <a:srgbClr val="000000"/>
                </a:solidFill>
                <a:latin typeface="Verdana" pitchFamily="34" charset="0"/>
                <a:cs typeface="Tahoma" pitchFamily="34" charset="0"/>
              </a:rPr>
              <a:t>ITU MIS Report 2014</a:t>
            </a:r>
            <a:endParaRPr lang="en-US" sz="1000" dirty="0">
              <a:solidFill>
                <a:srgbClr val="000000"/>
              </a:solidFill>
              <a:latin typeface="Verdana" pitchFamily="34" charset="0"/>
              <a:cs typeface="Tahoma"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2749" y="2247925"/>
            <a:ext cx="2896279" cy="1844253"/>
          </a:xfrm>
          <a:prstGeom prst="rect">
            <a:avLst/>
          </a:prstGeom>
        </p:spPr>
      </p:pic>
      <p:sp>
        <p:nvSpPr>
          <p:cNvPr id="10" name="Rectangle 9"/>
          <p:cNvSpPr/>
          <p:nvPr/>
        </p:nvSpPr>
        <p:spPr bwMode="auto">
          <a:xfrm>
            <a:off x="5004048" y="4120356"/>
            <a:ext cx="4104456" cy="504056"/>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pPr>
            <a:r>
              <a:rPr lang="fr-CH" sz="1400" dirty="0" smtClean="0">
                <a:latin typeface="Verdana "/>
              </a:rPr>
              <a:t>Most </a:t>
            </a:r>
            <a:r>
              <a:rPr lang="fr-CH" sz="1400" dirty="0" err="1" smtClean="0">
                <a:latin typeface="Verdana "/>
              </a:rPr>
              <a:t>common</a:t>
            </a:r>
            <a:r>
              <a:rPr lang="fr-CH" sz="1400" dirty="0" smtClean="0">
                <a:latin typeface="Verdana "/>
              </a:rPr>
              <a:t> entry-</a:t>
            </a:r>
            <a:r>
              <a:rPr lang="fr-CH" sz="1400" dirty="0" err="1" smtClean="0">
                <a:latin typeface="Verdana "/>
              </a:rPr>
              <a:t>level</a:t>
            </a:r>
            <a:r>
              <a:rPr lang="fr-CH" sz="1400" dirty="0" smtClean="0">
                <a:latin typeface="Verdana "/>
              </a:rPr>
              <a:t> </a:t>
            </a:r>
            <a:r>
              <a:rPr lang="fr-CH" sz="1400" dirty="0" err="1" smtClean="0">
                <a:latin typeface="Verdana "/>
              </a:rPr>
              <a:t>fixed-broadband</a:t>
            </a:r>
            <a:r>
              <a:rPr lang="fr-CH" sz="1400" dirty="0" smtClean="0">
                <a:latin typeface="Verdana "/>
              </a:rPr>
              <a:t> speed</a:t>
            </a:r>
            <a:endParaRPr kumimoji="0" lang="en-US" sz="1400" b="0" i="0" u="none" strike="noStrike" cap="none" normalizeH="0" baseline="0" dirty="0" smtClean="0">
              <a:ln>
                <a:noFill/>
              </a:ln>
              <a:solidFill>
                <a:schemeClr val="tx1"/>
              </a:solidFill>
              <a:effectLst/>
              <a:latin typeface="Verdana "/>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0964" y="4504928"/>
            <a:ext cx="2758440" cy="1905000"/>
          </a:xfrm>
          <a:prstGeom prst="rect">
            <a:avLst/>
          </a:prstGeo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42" name="Rectangle 2"/>
          <p:cNvSpPr>
            <a:spLocks noGrp="1" noChangeArrowheads="1"/>
          </p:cNvSpPr>
          <p:nvPr>
            <p:ph type="title"/>
          </p:nvPr>
        </p:nvSpPr>
        <p:spPr>
          <a:xfrm>
            <a:off x="132284" y="840829"/>
            <a:ext cx="9036496" cy="1384995"/>
          </a:xfrm>
        </p:spPr>
        <p:txBody>
          <a:bodyPr/>
          <a:lstStyle/>
          <a:p>
            <a:r>
              <a:rPr lang="en-US" sz="2800" dirty="0" smtClean="0">
                <a:solidFill>
                  <a:srgbClr val="498ACA"/>
                </a:solidFill>
              </a:rPr>
              <a:t>Mobile-broadband prices </a:t>
            </a:r>
            <a:r>
              <a:rPr lang="en-US" sz="2800" dirty="0" smtClean="0"/>
              <a:t>in </a:t>
            </a:r>
            <a:r>
              <a:rPr lang="en-US" sz="2800" dirty="0"/>
              <a:t>developed countries </a:t>
            </a:r>
            <a:r>
              <a:rPr lang="en-US" sz="2800" dirty="0" smtClean="0"/>
              <a:t>six </a:t>
            </a:r>
            <a:r>
              <a:rPr lang="en-US" sz="2800" dirty="0"/>
              <a:t>times more affordable </a:t>
            </a:r>
            <a:r>
              <a:rPr lang="en-US" sz="2800" dirty="0" smtClean="0"/>
              <a:t/>
            </a:r>
            <a:br>
              <a:rPr lang="en-US" sz="2800" dirty="0" smtClean="0"/>
            </a:br>
            <a:r>
              <a:rPr lang="en-US" sz="2800" dirty="0" smtClean="0"/>
              <a:t>than </a:t>
            </a:r>
            <a:r>
              <a:rPr lang="en-US" sz="2800" dirty="0"/>
              <a:t>in </a:t>
            </a:r>
            <a:r>
              <a:rPr lang="en-US" sz="2800" dirty="0" smtClean="0"/>
              <a:t>developing countries</a:t>
            </a:r>
            <a:endParaRPr lang="en-US" sz="2800" dirty="0"/>
          </a:p>
        </p:txBody>
      </p:sp>
      <p:sp>
        <p:nvSpPr>
          <p:cNvPr id="4" name="Slide Number Placeholder 3"/>
          <p:cNvSpPr>
            <a:spLocks noGrp="1"/>
          </p:cNvSpPr>
          <p:nvPr>
            <p:ph type="sldNum" sz="quarter" idx="10"/>
          </p:nvPr>
        </p:nvSpPr>
        <p:spPr/>
        <p:txBody>
          <a:bodyPr/>
          <a:lstStyle/>
          <a:p>
            <a:fld id="{584E61B1-8F82-4E5A-B98D-C9025903541F}" type="slidenum">
              <a:rPr lang="en-US"/>
              <a:pPr/>
              <a:t>12</a:t>
            </a:fld>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9544" y="3318341"/>
            <a:ext cx="4128480" cy="2637640"/>
          </a:xfrm>
          <a:prstGeom prst="rect">
            <a:avLst/>
          </a:prstGeom>
        </p:spPr>
      </p:pic>
      <p:sp>
        <p:nvSpPr>
          <p:cNvPr id="6" name="Rectangle 5"/>
          <p:cNvSpPr/>
          <p:nvPr/>
        </p:nvSpPr>
        <p:spPr bwMode="auto">
          <a:xfrm>
            <a:off x="5172224" y="2708920"/>
            <a:ext cx="3960440" cy="504056"/>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pPr>
            <a:r>
              <a:rPr lang="fr-CH" sz="1400" dirty="0" smtClean="0">
                <a:latin typeface="Verdana "/>
              </a:rPr>
              <a:t>Mobile-</a:t>
            </a:r>
            <a:r>
              <a:rPr lang="fr-CH" sz="1400" dirty="0" err="1" smtClean="0">
                <a:latin typeface="Verdana "/>
              </a:rPr>
              <a:t>broadband</a:t>
            </a:r>
            <a:r>
              <a:rPr lang="fr-CH" sz="1400" dirty="0" smtClean="0">
                <a:latin typeface="Verdana "/>
              </a:rPr>
              <a:t> </a:t>
            </a:r>
            <a:r>
              <a:rPr lang="fr-CH" sz="1400" dirty="0" err="1" smtClean="0">
                <a:latin typeface="Verdana "/>
              </a:rPr>
              <a:t>prices</a:t>
            </a:r>
            <a:r>
              <a:rPr lang="fr-CH" sz="1400" dirty="0" smtClean="0">
                <a:latin typeface="Verdana "/>
              </a:rPr>
              <a:t> as a % of GNI p.c.</a:t>
            </a:r>
            <a:endParaRPr kumimoji="0" lang="en-US" sz="1400" b="0" i="0" u="none" strike="noStrike" cap="none" normalizeH="0" baseline="0" dirty="0" smtClean="0">
              <a:ln>
                <a:noFill/>
              </a:ln>
              <a:solidFill>
                <a:schemeClr val="tx1"/>
              </a:solidFill>
              <a:effectLst/>
              <a:latin typeface="Verdana "/>
            </a:endParaRPr>
          </a:p>
        </p:txBody>
      </p:sp>
      <p:sp>
        <p:nvSpPr>
          <p:cNvPr id="7" name="Text Box 6"/>
          <p:cNvSpPr txBox="1">
            <a:spLocks noChangeArrowheads="1"/>
          </p:cNvSpPr>
          <p:nvPr/>
        </p:nvSpPr>
        <p:spPr bwMode="white">
          <a:xfrm>
            <a:off x="6111380" y="6135107"/>
            <a:ext cx="2105063" cy="246221"/>
          </a:xfrm>
          <a:prstGeom prst="rect">
            <a:avLst/>
          </a:prstGeom>
          <a:noFill/>
          <a:ln w="76200" algn="ctr">
            <a:noFill/>
            <a:miter lim="800000"/>
            <a:headEnd/>
            <a:tailEnd/>
          </a:ln>
          <a:effectLst/>
        </p:spPr>
        <p:txBody>
          <a:bodyPr wrap="none">
            <a:spAutoFit/>
          </a:bodyPr>
          <a:lstStyle/>
          <a:p>
            <a:r>
              <a:rPr lang="en-US" sz="1000" dirty="0">
                <a:solidFill>
                  <a:srgbClr val="000000"/>
                </a:solidFill>
                <a:latin typeface="Verdana" pitchFamily="34" charset="0"/>
                <a:cs typeface="Tahoma" pitchFamily="34" charset="0"/>
              </a:rPr>
              <a:t>Source: </a:t>
            </a:r>
            <a:r>
              <a:rPr lang="en-US" sz="1000" dirty="0" smtClean="0">
                <a:solidFill>
                  <a:srgbClr val="000000"/>
                </a:solidFill>
                <a:latin typeface="Verdana" pitchFamily="34" charset="0"/>
                <a:cs typeface="Tahoma" pitchFamily="34" charset="0"/>
              </a:rPr>
              <a:t>ITU MIS Report 2014</a:t>
            </a:r>
            <a:endParaRPr lang="en-US" sz="1000" dirty="0">
              <a:solidFill>
                <a:srgbClr val="000000"/>
              </a:solidFill>
              <a:latin typeface="Verdana" pitchFamily="34" charset="0"/>
              <a:cs typeface="Tahoma" pitchFamily="34" charset="0"/>
            </a:endParaRPr>
          </a:p>
        </p:txBody>
      </p:sp>
      <p:sp>
        <p:nvSpPr>
          <p:cNvPr id="10" name="Content Placeholder 6"/>
          <p:cNvSpPr txBox="1">
            <a:spLocks/>
          </p:cNvSpPr>
          <p:nvPr/>
        </p:nvSpPr>
        <p:spPr bwMode="auto">
          <a:xfrm>
            <a:off x="204292" y="2276872"/>
            <a:ext cx="4439716" cy="4400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baseline="0">
                <a:solidFill>
                  <a:srgbClr val="464653"/>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baseline="0">
                <a:solidFill>
                  <a:srgbClr val="464653"/>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200" baseline="0">
                <a:solidFill>
                  <a:srgbClr val="464653"/>
                </a:solidFill>
                <a:latin typeface="+mn-lt"/>
              </a:defRPr>
            </a:lvl3pPr>
            <a:lvl4pPr marL="1600200" indent="-228600" algn="l" rtl="0" eaLnBrk="0" fontAlgn="base" hangingPunct="0">
              <a:spcBef>
                <a:spcPct val="20000"/>
              </a:spcBef>
              <a:spcAft>
                <a:spcPct val="0"/>
              </a:spcAft>
              <a:buFont typeface="Verdana" pitchFamily="34" charset="0"/>
              <a:buChar char="–"/>
              <a:defRPr sz="2000" baseline="0">
                <a:solidFill>
                  <a:srgbClr val="464653"/>
                </a:solidFill>
                <a:latin typeface="+mn-lt"/>
              </a:defRPr>
            </a:lvl4pPr>
            <a:lvl5pPr marL="2057400" indent="-228600" algn="l" rtl="0" eaLnBrk="0" fontAlgn="base" hangingPunct="0">
              <a:spcBef>
                <a:spcPct val="20000"/>
              </a:spcBef>
              <a:spcAft>
                <a:spcPct val="0"/>
              </a:spcAft>
              <a:buFont typeface="Verdana" pitchFamily="34" charset="0"/>
              <a:buChar char="–"/>
              <a:defRPr sz="2000" baseline="0">
                <a:solidFill>
                  <a:srgbClr val="464653"/>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r>
              <a:rPr lang="en-US" sz="2000" kern="0" dirty="0" smtClean="0"/>
              <a:t>The number of developing countries offering mobile-broadband plans increased by 20% from 2012 to 2013</a:t>
            </a:r>
          </a:p>
          <a:p>
            <a:r>
              <a:rPr lang="en-US" sz="2000" kern="0" dirty="0" smtClean="0"/>
              <a:t>The price of mobile-broadband plans corresponds  on average to &gt;5% of GNI p.c. in the developing world</a:t>
            </a:r>
          </a:p>
          <a:p>
            <a:pPr marL="0" indent="0">
              <a:buNone/>
            </a:pPr>
            <a:endParaRPr lang="en-US" sz="500" kern="0" dirty="0" smtClean="0"/>
          </a:p>
          <a:p>
            <a:pPr marL="0" indent="0">
              <a:buNone/>
            </a:pPr>
            <a:r>
              <a:rPr lang="fr-CH" sz="1800" dirty="0" smtClean="0"/>
              <a:t>But:</a:t>
            </a:r>
            <a:endParaRPr lang="fr-CH" sz="1800" dirty="0"/>
          </a:p>
          <a:p>
            <a:pPr lvl="0"/>
            <a:r>
              <a:rPr lang="en-US" sz="1800" dirty="0"/>
              <a:t>In almost half of the African countries, </a:t>
            </a:r>
            <a:r>
              <a:rPr lang="en-US" sz="1800" dirty="0" smtClean="0"/>
              <a:t>mobile-broadband is more than USD 10 per month cheaper than fixed broadband </a:t>
            </a:r>
            <a:endParaRPr lang="en-US" sz="1800" kern="0" dirty="0" smtClean="0"/>
          </a:p>
          <a:p>
            <a:pPr marL="514350" indent="-514350">
              <a:buFont typeface="Wingdings" pitchFamily="2" charset="2"/>
              <a:buNone/>
            </a:pPr>
            <a:endParaRPr lang="en-US" sz="1800" kern="0" dirty="0" smtClean="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 y="645119"/>
            <a:ext cx="6471964" cy="1384995"/>
          </a:xfrm>
        </p:spPr>
        <p:txBody>
          <a:bodyPr/>
          <a:lstStyle/>
          <a:p>
            <a:r>
              <a:rPr lang="en-US" sz="2800" dirty="0" smtClean="0">
                <a:solidFill>
                  <a:srgbClr val="498ACA"/>
                </a:solidFill>
              </a:rPr>
              <a:t>Income inequalities </a:t>
            </a:r>
            <a:r>
              <a:rPr lang="en-US" sz="2800" dirty="0"/>
              <a:t>contribute </a:t>
            </a:r>
            <a:r>
              <a:rPr lang="en-US" sz="2800" dirty="0" smtClean="0"/>
              <a:t>to making </a:t>
            </a:r>
            <a:r>
              <a:rPr lang="en-US" sz="2800" dirty="0"/>
              <a:t>broadband </a:t>
            </a:r>
            <a:r>
              <a:rPr lang="en-US" sz="2800" dirty="0" smtClean="0"/>
              <a:t>unaffordable</a:t>
            </a:r>
            <a:endParaRPr lang="en-US" sz="2800" dirty="0"/>
          </a:p>
        </p:txBody>
      </p:sp>
      <p:sp>
        <p:nvSpPr>
          <p:cNvPr id="4" name="Slide Number Placeholder 3"/>
          <p:cNvSpPr>
            <a:spLocks noGrp="1"/>
          </p:cNvSpPr>
          <p:nvPr>
            <p:ph type="sldNum" sz="quarter" idx="10"/>
          </p:nvPr>
        </p:nvSpPr>
        <p:spPr/>
        <p:txBody>
          <a:bodyPr/>
          <a:lstStyle/>
          <a:p>
            <a:fld id="{2A9BF754-678C-467B-9968-67239D948F6A}" type="slidenum">
              <a:rPr lang="en-US" smtClean="0"/>
              <a:pPr/>
              <a:t>13</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7360" y="1367536"/>
            <a:ext cx="2613562" cy="5332016"/>
          </a:xfrm>
          <a:prstGeom prst="rect">
            <a:avLst/>
          </a:prstGeom>
        </p:spPr>
      </p:pic>
      <p:sp>
        <p:nvSpPr>
          <p:cNvPr id="8" name="Text Box 6"/>
          <p:cNvSpPr txBox="1">
            <a:spLocks noChangeArrowheads="1"/>
          </p:cNvSpPr>
          <p:nvPr/>
        </p:nvSpPr>
        <p:spPr bwMode="white">
          <a:xfrm>
            <a:off x="5148064" y="6572250"/>
            <a:ext cx="2105063" cy="246221"/>
          </a:xfrm>
          <a:prstGeom prst="rect">
            <a:avLst/>
          </a:prstGeom>
          <a:noFill/>
          <a:ln w="76200" algn="ctr">
            <a:noFill/>
            <a:miter lim="800000"/>
            <a:headEnd/>
            <a:tailEnd/>
          </a:ln>
          <a:effectLst/>
        </p:spPr>
        <p:txBody>
          <a:bodyPr wrap="none">
            <a:spAutoFit/>
          </a:bodyPr>
          <a:lstStyle/>
          <a:p>
            <a:r>
              <a:rPr lang="en-US" sz="1000" dirty="0">
                <a:solidFill>
                  <a:srgbClr val="000000"/>
                </a:solidFill>
                <a:latin typeface="Verdana" pitchFamily="34" charset="0"/>
                <a:cs typeface="Tahoma" pitchFamily="34" charset="0"/>
              </a:rPr>
              <a:t>Source: </a:t>
            </a:r>
            <a:r>
              <a:rPr lang="en-US" sz="1000" dirty="0" smtClean="0">
                <a:solidFill>
                  <a:srgbClr val="000000"/>
                </a:solidFill>
                <a:latin typeface="Verdana" pitchFamily="34" charset="0"/>
                <a:cs typeface="Tahoma" pitchFamily="34" charset="0"/>
              </a:rPr>
              <a:t>ITU MIS Report 2014</a:t>
            </a:r>
            <a:endParaRPr lang="en-US" sz="1000" dirty="0">
              <a:solidFill>
                <a:srgbClr val="000000"/>
              </a:solidFill>
              <a:latin typeface="Verdana" pitchFamily="34" charset="0"/>
              <a:cs typeface="Tahoma" pitchFamily="34" charset="0"/>
            </a:endParaRPr>
          </a:p>
        </p:txBody>
      </p:sp>
      <p:sp>
        <p:nvSpPr>
          <p:cNvPr id="9" name="Rectangle 8"/>
          <p:cNvSpPr/>
          <p:nvPr/>
        </p:nvSpPr>
        <p:spPr bwMode="auto">
          <a:xfrm>
            <a:off x="6477256" y="936000"/>
            <a:ext cx="1872208" cy="504056"/>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800" dirty="0">
                <a:latin typeface="Verdana "/>
              </a:rPr>
              <a:t>Prepaid handset-based mobile-broadband </a:t>
            </a:r>
            <a:r>
              <a:rPr lang="en-US" sz="800" dirty="0" smtClean="0">
                <a:latin typeface="Verdana "/>
              </a:rPr>
              <a:t>prices as % of equivalized </a:t>
            </a:r>
            <a:r>
              <a:rPr lang="en-US" sz="800" dirty="0">
                <a:latin typeface="Verdana "/>
              </a:rPr>
              <a:t>household income</a:t>
            </a:r>
            <a:endParaRPr kumimoji="0" lang="en-US" sz="800" b="0" i="0" u="none" strike="noStrike" cap="none" normalizeH="0" baseline="0" dirty="0" smtClean="0">
              <a:ln>
                <a:noFill/>
              </a:ln>
              <a:solidFill>
                <a:schemeClr val="tx1"/>
              </a:solidFill>
              <a:effectLst/>
              <a:latin typeface="Verdana "/>
            </a:endParaRPr>
          </a:p>
        </p:txBody>
      </p:sp>
      <p:sp>
        <p:nvSpPr>
          <p:cNvPr id="11" name="Content Placeholder 6"/>
          <p:cNvSpPr>
            <a:spLocks noGrp="1"/>
          </p:cNvSpPr>
          <p:nvPr>
            <p:ph sz="half" idx="1"/>
          </p:nvPr>
        </p:nvSpPr>
        <p:spPr>
          <a:xfrm>
            <a:off x="185564" y="2104727"/>
            <a:ext cx="5611796" cy="4392910"/>
          </a:xfrm>
        </p:spPr>
        <p:txBody>
          <a:bodyPr/>
          <a:lstStyle/>
          <a:p>
            <a:r>
              <a:rPr lang="en-US" sz="2000" dirty="0" smtClean="0"/>
              <a:t>Fixed-broadband is affordable for the 20% households with highest income in most developing countries </a:t>
            </a:r>
          </a:p>
          <a:p>
            <a:endParaRPr lang="en-US" sz="800" dirty="0" smtClean="0"/>
          </a:p>
          <a:p>
            <a:pPr marL="355600" indent="0">
              <a:buNone/>
            </a:pPr>
            <a:r>
              <a:rPr lang="en-US" sz="2000" b="1" dirty="0" smtClean="0"/>
              <a:t>but</a:t>
            </a:r>
            <a:r>
              <a:rPr lang="en-US" sz="2000" dirty="0" smtClean="0"/>
              <a:t> unaffordable for the 20% households with lowest incomes in almost all developing countries</a:t>
            </a:r>
            <a:endParaRPr lang="en-US" sz="2000" b="1" dirty="0" smtClean="0"/>
          </a:p>
          <a:p>
            <a:endParaRPr lang="en-US" sz="800" dirty="0" smtClean="0"/>
          </a:p>
          <a:p>
            <a:r>
              <a:rPr lang="en-US" sz="2000" dirty="0"/>
              <a:t>Handset-based mobile-broadband prices </a:t>
            </a:r>
            <a:r>
              <a:rPr lang="en-US" sz="2000" dirty="0" smtClean="0"/>
              <a:t>are affordable </a:t>
            </a:r>
            <a:r>
              <a:rPr lang="en-US" sz="2000" dirty="0"/>
              <a:t>for almost all households </a:t>
            </a:r>
            <a:r>
              <a:rPr lang="en-US" sz="2000" dirty="0" smtClean="0"/>
              <a:t>in the developed world</a:t>
            </a:r>
          </a:p>
          <a:p>
            <a:endParaRPr lang="en-US" sz="800" dirty="0" smtClean="0"/>
          </a:p>
          <a:p>
            <a:pPr marL="355600" indent="0">
              <a:buNone/>
            </a:pPr>
            <a:r>
              <a:rPr lang="en-US" sz="2000" b="1" dirty="0"/>
              <a:t>b</a:t>
            </a:r>
            <a:r>
              <a:rPr lang="en-US" sz="2000" b="1" dirty="0" smtClean="0"/>
              <a:t>ut</a:t>
            </a:r>
            <a:r>
              <a:rPr lang="en-US" sz="2000" dirty="0" smtClean="0"/>
              <a:t> unaffordable for some segments of the population in the developing world</a:t>
            </a:r>
            <a:endParaRPr lang="fr-CH" sz="2000" dirty="0" smtClean="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465" y="860563"/>
            <a:ext cx="8383058" cy="954107"/>
          </a:xfrm>
        </p:spPr>
        <p:txBody>
          <a:bodyPr/>
          <a:lstStyle/>
          <a:p>
            <a:r>
              <a:rPr lang="en-US" sz="2800" dirty="0" smtClean="0">
                <a:solidFill>
                  <a:srgbClr val="498ACA"/>
                </a:solidFill>
              </a:rPr>
              <a:t>Competition and regulation </a:t>
            </a:r>
            <a:r>
              <a:rPr lang="en-US" sz="2800" dirty="0" smtClean="0"/>
              <a:t>are key drivers of affordable ICT prices</a:t>
            </a:r>
            <a:endParaRPr lang="en-US" sz="2800" dirty="0"/>
          </a:p>
        </p:txBody>
      </p:sp>
      <p:sp>
        <p:nvSpPr>
          <p:cNvPr id="4" name="Slide Number Placeholder 3"/>
          <p:cNvSpPr>
            <a:spLocks noGrp="1"/>
          </p:cNvSpPr>
          <p:nvPr>
            <p:ph type="sldNum" sz="quarter" idx="10"/>
          </p:nvPr>
        </p:nvSpPr>
        <p:spPr/>
        <p:txBody>
          <a:bodyPr/>
          <a:lstStyle/>
          <a:p>
            <a:fld id="{2A9BF754-678C-467B-9968-67239D948F6A}" type="slidenum">
              <a:rPr lang="en-US" smtClean="0"/>
              <a:pPr/>
              <a:t>14</a:t>
            </a:fld>
            <a:endParaRPr lang="en-US" dirty="0"/>
          </a:p>
        </p:txBody>
      </p:sp>
      <p:sp>
        <p:nvSpPr>
          <p:cNvPr id="8" name="Text Box 6"/>
          <p:cNvSpPr txBox="1">
            <a:spLocks noChangeArrowheads="1"/>
          </p:cNvSpPr>
          <p:nvPr/>
        </p:nvSpPr>
        <p:spPr bwMode="white">
          <a:xfrm>
            <a:off x="4946661" y="6572250"/>
            <a:ext cx="4233851" cy="246221"/>
          </a:xfrm>
          <a:prstGeom prst="rect">
            <a:avLst/>
          </a:prstGeom>
          <a:noFill/>
          <a:ln w="76200" algn="ctr">
            <a:noFill/>
            <a:miter lim="800000"/>
            <a:headEnd/>
            <a:tailEnd/>
          </a:ln>
          <a:effectLst/>
        </p:spPr>
        <p:txBody>
          <a:bodyPr wrap="none">
            <a:spAutoFit/>
          </a:bodyPr>
          <a:lstStyle/>
          <a:p>
            <a:r>
              <a:rPr lang="en-US" sz="1000" dirty="0">
                <a:solidFill>
                  <a:srgbClr val="000000"/>
                </a:solidFill>
                <a:latin typeface="Verdana" pitchFamily="34" charset="0"/>
                <a:cs typeface="Tahoma" pitchFamily="34" charset="0"/>
              </a:rPr>
              <a:t>Source: </a:t>
            </a:r>
            <a:r>
              <a:rPr lang="en-US" sz="1000" dirty="0" smtClean="0">
                <a:solidFill>
                  <a:srgbClr val="000000"/>
                </a:solidFill>
                <a:latin typeface="Verdana" pitchFamily="34" charset="0"/>
                <a:cs typeface="Tahoma" pitchFamily="34" charset="0"/>
              </a:rPr>
              <a:t>ITU MIS Report 2014, HHI data sourced from </a:t>
            </a:r>
            <a:r>
              <a:rPr lang="en-US" sz="1000" dirty="0" err="1" smtClean="0">
                <a:solidFill>
                  <a:srgbClr val="000000"/>
                </a:solidFill>
                <a:latin typeface="Verdana" pitchFamily="34" charset="0"/>
                <a:cs typeface="Tahoma" pitchFamily="34" charset="0"/>
              </a:rPr>
              <a:t>Informa</a:t>
            </a:r>
            <a:endParaRPr lang="en-US" sz="1000" dirty="0">
              <a:solidFill>
                <a:srgbClr val="000000"/>
              </a:solidFill>
              <a:latin typeface="Verdana" pitchFamily="34" charset="0"/>
              <a:cs typeface="Tahoma" pitchFamily="34" charset="0"/>
            </a:endParaRPr>
          </a:p>
        </p:txBody>
      </p:sp>
      <p:sp>
        <p:nvSpPr>
          <p:cNvPr id="11" name="Content Placeholder 6"/>
          <p:cNvSpPr>
            <a:spLocks noGrp="1"/>
          </p:cNvSpPr>
          <p:nvPr>
            <p:ph sz="half" idx="1"/>
          </p:nvPr>
        </p:nvSpPr>
        <p:spPr>
          <a:xfrm>
            <a:off x="185564" y="2104727"/>
            <a:ext cx="5611796" cy="4392910"/>
          </a:xfrm>
        </p:spPr>
        <p:txBody>
          <a:bodyPr/>
          <a:lstStyle/>
          <a:p>
            <a:r>
              <a:rPr lang="en-US" sz="2000" dirty="0" smtClean="0"/>
              <a:t>Fixed-broadband </a:t>
            </a:r>
            <a:r>
              <a:rPr lang="en-US" sz="2000" dirty="0"/>
              <a:t>prices could be reduced </a:t>
            </a:r>
            <a:r>
              <a:rPr lang="en-US" sz="2000" dirty="0" smtClean="0"/>
              <a:t>by 10% if </a:t>
            </a:r>
            <a:r>
              <a:rPr lang="en-US" sz="2000" dirty="0"/>
              <a:t>competition and the </a:t>
            </a:r>
            <a:r>
              <a:rPr lang="en-US" sz="2000" dirty="0" smtClean="0"/>
              <a:t>regulatory framework </a:t>
            </a:r>
            <a:r>
              <a:rPr lang="en-US" sz="2000" dirty="0"/>
              <a:t>in developing countries </a:t>
            </a:r>
            <a:r>
              <a:rPr lang="en-US" sz="2000" dirty="0" smtClean="0"/>
              <a:t>improved</a:t>
            </a:r>
          </a:p>
          <a:p>
            <a:endParaRPr lang="en-US" sz="800" dirty="0"/>
          </a:p>
          <a:p>
            <a:r>
              <a:rPr lang="en-US" sz="2000" dirty="0" smtClean="0"/>
              <a:t>An increase in competition in developing countries could lead to a 5% reduction in mobile-cellular prices</a:t>
            </a:r>
          </a:p>
          <a:p>
            <a:endParaRPr lang="en-US" sz="500" dirty="0" smtClean="0"/>
          </a:p>
          <a:p>
            <a:r>
              <a:rPr lang="fr-CH" sz="2000" dirty="0" smtClean="0"/>
              <a:t>International </a:t>
            </a:r>
            <a:r>
              <a:rPr lang="fr-CH" sz="2000" dirty="0" err="1" smtClean="0"/>
              <a:t>regulatory</a:t>
            </a:r>
            <a:r>
              <a:rPr lang="fr-CH" sz="2000" dirty="0" smtClean="0"/>
              <a:t> best practices, </a:t>
            </a:r>
            <a:r>
              <a:rPr lang="en-US" sz="2000" dirty="0" smtClean="0"/>
              <a:t>such as the ones adopted at the ITU Global Symposium for Regulators, may serve as guidelines for effective regulatory frameworks</a:t>
            </a:r>
            <a:endParaRPr lang="fr-CH" sz="2000" dirty="0" smtClean="0"/>
          </a:p>
        </p:txBody>
      </p:sp>
      <p:sp>
        <p:nvSpPr>
          <p:cNvPr id="12" name="Rectangle 11"/>
          <p:cNvSpPr/>
          <p:nvPr/>
        </p:nvSpPr>
        <p:spPr bwMode="auto">
          <a:xfrm>
            <a:off x="6289641" y="3971719"/>
            <a:ext cx="2735080" cy="504056"/>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pPr>
            <a:r>
              <a:rPr lang="fr-CH" sz="1100" dirty="0" err="1" smtClean="0">
                <a:latin typeface="Verdana "/>
              </a:rPr>
              <a:t>Competition</a:t>
            </a:r>
            <a:r>
              <a:rPr lang="fr-CH" sz="1100" dirty="0" smtClean="0">
                <a:latin typeface="Verdana "/>
              </a:rPr>
              <a:t> and mobile-cellular </a:t>
            </a:r>
            <a:r>
              <a:rPr lang="fr-CH" sz="1100" dirty="0" err="1" smtClean="0">
                <a:latin typeface="Verdana "/>
              </a:rPr>
              <a:t>prices</a:t>
            </a:r>
            <a:endParaRPr kumimoji="0" lang="en-US" sz="1100" b="0" i="0" u="none" strike="noStrike" cap="none" normalizeH="0" baseline="0" dirty="0" smtClean="0">
              <a:ln>
                <a:noFill/>
              </a:ln>
              <a:solidFill>
                <a:schemeClr val="tx1"/>
              </a:solidFill>
              <a:effectLst/>
              <a:latin typeface="Verdana "/>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623" y="2105859"/>
            <a:ext cx="3072384" cy="1987296"/>
          </a:xfrm>
          <a:prstGeom prst="rect">
            <a:avLst/>
          </a:prstGeom>
        </p:spPr>
      </p:pic>
      <p:sp>
        <p:nvSpPr>
          <p:cNvPr id="14" name="Rectangle 13"/>
          <p:cNvSpPr/>
          <p:nvPr/>
        </p:nvSpPr>
        <p:spPr bwMode="auto">
          <a:xfrm>
            <a:off x="6133927" y="1882878"/>
            <a:ext cx="2735080" cy="504056"/>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
                <a:schemeClr val="tx1"/>
              </a:buClr>
              <a:buSzTx/>
              <a:buFont typeface="Arial" pitchFamily="34" charset="0"/>
              <a:buNone/>
              <a:tabLst/>
            </a:pPr>
            <a:r>
              <a:rPr lang="fr-CH" sz="1100" dirty="0" smtClean="0">
                <a:latin typeface="Verdana "/>
              </a:rPr>
              <a:t>Variation in </a:t>
            </a:r>
            <a:r>
              <a:rPr lang="fr-CH" sz="1100" dirty="0" err="1" smtClean="0">
                <a:latin typeface="Verdana "/>
              </a:rPr>
              <a:t>fixed-brodband</a:t>
            </a:r>
            <a:r>
              <a:rPr lang="fr-CH" sz="1100" dirty="0" smtClean="0">
                <a:latin typeface="Verdana "/>
              </a:rPr>
              <a:t> </a:t>
            </a:r>
            <a:r>
              <a:rPr lang="fr-CH" sz="1100" dirty="0" err="1" smtClean="0">
                <a:latin typeface="Verdana "/>
              </a:rPr>
              <a:t>prices</a:t>
            </a:r>
            <a:r>
              <a:rPr lang="fr-CH" sz="1100" dirty="0" smtClean="0">
                <a:latin typeface="Verdana "/>
              </a:rPr>
              <a:t> </a:t>
            </a:r>
            <a:r>
              <a:rPr lang="fr-CH" sz="1100" dirty="0" err="1" smtClean="0">
                <a:latin typeface="Verdana "/>
              </a:rPr>
              <a:t>explained</a:t>
            </a:r>
            <a:r>
              <a:rPr lang="fr-CH" sz="1100" dirty="0" smtClean="0">
                <a:latin typeface="Verdana "/>
              </a:rPr>
              <a:t> by </a:t>
            </a:r>
            <a:r>
              <a:rPr lang="fr-CH" sz="1100" dirty="0" err="1" smtClean="0">
                <a:latin typeface="Verdana "/>
              </a:rPr>
              <a:t>each</a:t>
            </a:r>
            <a:r>
              <a:rPr lang="fr-CH" sz="1100" dirty="0" smtClean="0">
                <a:latin typeface="Verdana "/>
              </a:rPr>
              <a:t> factor</a:t>
            </a:r>
            <a:endParaRPr kumimoji="0" lang="en-US" sz="1100" b="0" i="0" u="none" strike="noStrike" cap="none" normalizeH="0" baseline="0" dirty="0" smtClean="0">
              <a:ln>
                <a:noFill/>
              </a:ln>
              <a:solidFill>
                <a:schemeClr val="tx1"/>
              </a:solidFill>
              <a:effectLst/>
              <a:latin typeface="Verdana "/>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6623" y="4419774"/>
            <a:ext cx="3054096" cy="1996440"/>
          </a:xfrm>
          <a:prstGeom prst="rect">
            <a:avLst/>
          </a:prstGeom>
        </p:spPr>
      </p:pic>
    </p:spTree>
    <p:extLst>
      <p:ext uri="{BB962C8B-B14F-4D97-AF65-F5344CB8AC3E}">
        <p14:creationId xmlns:p14="http://schemas.microsoft.com/office/powerpoint/2010/main" val="407929023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465" y="908720"/>
            <a:ext cx="8383058" cy="523220"/>
          </a:xfrm>
        </p:spPr>
        <p:txBody>
          <a:bodyPr/>
          <a:lstStyle/>
          <a:p>
            <a:r>
              <a:rPr lang="en-US" sz="2800" dirty="0" smtClean="0">
                <a:solidFill>
                  <a:srgbClr val="498ACA"/>
                </a:solidFill>
              </a:rPr>
              <a:t>Big data </a:t>
            </a:r>
            <a:r>
              <a:rPr lang="en-US" sz="2800" dirty="0" smtClean="0"/>
              <a:t>for development</a:t>
            </a:r>
            <a:endParaRPr lang="en-US" sz="2800" dirty="0"/>
          </a:p>
        </p:txBody>
      </p:sp>
      <p:sp>
        <p:nvSpPr>
          <p:cNvPr id="4" name="Slide Number Placeholder 3"/>
          <p:cNvSpPr>
            <a:spLocks noGrp="1"/>
          </p:cNvSpPr>
          <p:nvPr>
            <p:ph type="sldNum" sz="quarter" idx="10"/>
          </p:nvPr>
        </p:nvSpPr>
        <p:spPr/>
        <p:txBody>
          <a:bodyPr/>
          <a:lstStyle/>
          <a:p>
            <a:fld id="{2A9BF754-678C-467B-9968-67239D948F6A}" type="slidenum">
              <a:rPr lang="en-US" smtClean="0"/>
              <a:pPr/>
              <a:t>15</a:t>
            </a:fld>
            <a:endParaRPr lang="en-US" dirty="0"/>
          </a:p>
        </p:txBody>
      </p:sp>
      <p:sp>
        <p:nvSpPr>
          <p:cNvPr id="11" name="Content Placeholder 6"/>
          <p:cNvSpPr>
            <a:spLocks noGrp="1"/>
          </p:cNvSpPr>
          <p:nvPr>
            <p:ph sz="half" idx="1"/>
          </p:nvPr>
        </p:nvSpPr>
        <p:spPr>
          <a:xfrm>
            <a:off x="755576" y="1556792"/>
            <a:ext cx="8058844" cy="2515607"/>
          </a:xfrm>
        </p:spPr>
        <p:txBody>
          <a:bodyPr/>
          <a:lstStyle/>
          <a:p>
            <a:r>
              <a:rPr lang="en-US" sz="2000" dirty="0" smtClean="0"/>
              <a:t>Big data are the result of an increasingly </a:t>
            </a:r>
            <a:r>
              <a:rPr lang="en-US" sz="2000" b="1" dirty="0" smtClean="0"/>
              <a:t>digitized world</a:t>
            </a:r>
            <a:endParaRPr lang="en-US" sz="1000" b="1" dirty="0" smtClean="0"/>
          </a:p>
          <a:p>
            <a:endParaRPr lang="en-US" sz="500" dirty="0" smtClean="0"/>
          </a:p>
          <a:p>
            <a:r>
              <a:rPr lang="en-US" sz="2000" dirty="0" smtClean="0"/>
              <a:t>Big data hold great promise for </a:t>
            </a:r>
            <a:r>
              <a:rPr lang="en-US" sz="2000" b="1" dirty="0" smtClean="0"/>
              <a:t>improving</a:t>
            </a:r>
            <a:r>
              <a:rPr lang="en-US" sz="2000" dirty="0" smtClean="0"/>
              <a:t> the timeliness and completeness of </a:t>
            </a:r>
            <a:r>
              <a:rPr lang="en-US" sz="2000" b="1" dirty="0" smtClean="0"/>
              <a:t>official statistics</a:t>
            </a:r>
          </a:p>
          <a:p>
            <a:endParaRPr lang="en-US" sz="500" b="1" dirty="0" smtClean="0"/>
          </a:p>
          <a:p>
            <a:r>
              <a:rPr lang="en-US" sz="2000" dirty="0" smtClean="0"/>
              <a:t>Big data can be used for formulating social and economic </a:t>
            </a:r>
            <a:r>
              <a:rPr lang="en-US" sz="2000" b="1" dirty="0" smtClean="0"/>
              <a:t>development policy</a:t>
            </a:r>
          </a:p>
        </p:txBody>
      </p:sp>
      <p:sp>
        <p:nvSpPr>
          <p:cNvPr id="12" name="Text Box 6"/>
          <p:cNvSpPr txBox="1">
            <a:spLocks noChangeArrowheads="1"/>
          </p:cNvSpPr>
          <p:nvPr/>
        </p:nvSpPr>
        <p:spPr bwMode="white">
          <a:xfrm>
            <a:off x="5796136" y="6495147"/>
            <a:ext cx="2105063" cy="246221"/>
          </a:xfrm>
          <a:prstGeom prst="rect">
            <a:avLst/>
          </a:prstGeom>
          <a:noFill/>
          <a:ln w="76200" algn="ctr">
            <a:noFill/>
            <a:miter lim="800000"/>
            <a:headEnd/>
            <a:tailEnd/>
          </a:ln>
          <a:effectLst/>
        </p:spPr>
        <p:txBody>
          <a:bodyPr wrap="none">
            <a:spAutoFit/>
          </a:bodyPr>
          <a:lstStyle/>
          <a:p>
            <a:r>
              <a:rPr lang="en-US" sz="1000" dirty="0">
                <a:solidFill>
                  <a:srgbClr val="000000"/>
                </a:solidFill>
                <a:latin typeface="Verdana" pitchFamily="34" charset="0"/>
                <a:cs typeface="Tahoma" pitchFamily="34" charset="0"/>
              </a:rPr>
              <a:t>Source: </a:t>
            </a:r>
            <a:r>
              <a:rPr lang="en-US" sz="1000" dirty="0" smtClean="0">
                <a:solidFill>
                  <a:srgbClr val="000000"/>
                </a:solidFill>
                <a:latin typeface="Verdana" pitchFamily="34" charset="0"/>
                <a:cs typeface="Tahoma" pitchFamily="34" charset="0"/>
              </a:rPr>
              <a:t>ITU MIS Report 2014</a:t>
            </a:r>
            <a:endParaRPr lang="en-US" sz="1000" dirty="0">
              <a:solidFill>
                <a:srgbClr val="000000"/>
              </a:solidFill>
              <a:latin typeface="Verdana" pitchFamily="34" charset="0"/>
              <a:cs typeface="Tahoma" pitchFamily="34" charset="0"/>
            </a:endParaRPr>
          </a:p>
        </p:txBody>
      </p:sp>
      <p:pic>
        <p:nvPicPr>
          <p:cNvPr id="14" name="13 Imagen" descr="fig-5-1.jpg"/>
          <p:cNvPicPr>
            <a:picLocks noChangeAspect="1"/>
          </p:cNvPicPr>
          <p:nvPr/>
        </p:nvPicPr>
        <p:blipFill>
          <a:blip r:embed="rId3" cstate="print"/>
          <a:stretch>
            <a:fillRect/>
          </a:stretch>
        </p:blipFill>
        <p:spPr>
          <a:xfrm>
            <a:off x="1332000" y="3609328"/>
            <a:ext cx="6799609" cy="2772000"/>
          </a:xfrm>
          <a:prstGeom prst="rect">
            <a:avLst/>
          </a:prstGeom>
        </p:spPr>
      </p:pic>
    </p:spTree>
    <p:extLst>
      <p:ext uri="{BB962C8B-B14F-4D97-AF65-F5344CB8AC3E}">
        <p14:creationId xmlns:p14="http://schemas.microsoft.com/office/powerpoint/2010/main" val="251597063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a:blip r:embed="rId3" cstate="print"/>
          <a:srcRect/>
          <a:stretch>
            <a:fillRect/>
          </a:stretch>
        </p:blipFill>
        <p:spPr bwMode="auto">
          <a:xfrm>
            <a:off x="467544" y="3140968"/>
            <a:ext cx="6515100" cy="3086100"/>
          </a:xfrm>
          <a:prstGeom prst="rect">
            <a:avLst/>
          </a:prstGeom>
          <a:noFill/>
          <a:ln w="9525">
            <a:noFill/>
            <a:miter lim="800000"/>
            <a:headEnd/>
            <a:tailEnd/>
          </a:ln>
        </p:spPr>
      </p:pic>
      <p:sp>
        <p:nvSpPr>
          <p:cNvPr id="2" name="Title 1"/>
          <p:cNvSpPr>
            <a:spLocks noGrp="1"/>
          </p:cNvSpPr>
          <p:nvPr>
            <p:ph type="title"/>
          </p:nvPr>
        </p:nvSpPr>
        <p:spPr>
          <a:xfrm>
            <a:off x="367465" y="1052736"/>
            <a:ext cx="8383058" cy="523220"/>
          </a:xfrm>
        </p:spPr>
        <p:txBody>
          <a:bodyPr/>
          <a:lstStyle/>
          <a:p>
            <a:r>
              <a:rPr lang="en-US" sz="2800" dirty="0" smtClean="0">
                <a:solidFill>
                  <a:srgbClr val="498ACA"/>
                </a:solidFill>
              </a:rPr>
              <a:t>Big data </a:t>
            </a:r>
            <a:r>
              <a:rPr lang="en-US" sz="2800" dirty="0" smtClean="0"/>
              <a:t>from the ICT sector</a:t>
            </a:r>
            <a:endParaRPr lang="en-US" sz="2800" dirty="0"/>
          </a:p>
        </p:txBody>
      </p:sp>
      <p:sp>
        <p:nvSpPr>
          <p:cNvPr id="4" name="Slide Number Placeholder 3"/>
          <p:cNvSpPr>
            <a:spLocks noGrp="1"/>
          </p:cNvSpPr>
          <p:nvPr>
            <p:ph type="sldNum" sz="quarter" idx="10"/>
          </p:nvPr>
        </p:nvSpPr>
        <p:spPr/>
        <p:txBody>
          <a:bodyPr/>
          <a:lstStyle/>
          <a:p>
            <a:fld id="{2A9BF754-678C-467B-9968-67239D948F6A}" type="slidenum">
              <a:rPr lang="en-US" smtClean="0"/>
              <a:pPr/>
              <a:t>16</a:t>
            </a:fld>
            <a:endParaRPr lang="en-US" dirty="0"/>
          </a:p>
        </p:txBody>
      </p:sp>
      <p:sp>
        <p:nvSpPr>
          <p:cNvPr id="11" name="Content Placeholder 6"/>
          <p:cNvSpPr>
            <a:spLocks noGrp="1"/>
          </p:cNvSpPr>
          <p:nvPr>
            <p:ph sz="half" idx="1"/>
          </p:nvPr>
        </p:nvSpPr>
        <p:spPr>
          <a:xfrm>
            <a:off x="755576" y="1772816"/>
            <a:ext cx="8058844" cy="2515607"/>
          </a:xfrm>
        </p:spPr>
        <p:txBody>
          <a:bodyPr/>
          <a:lstStyle/>
          <a:p>
            <a:r>
              <a:rPr lang="en-US" sz="2000" dirty="0" smtClean="0"/>
              <a:t>The ICT sector is one of the richest sources of big data</a:t>
            </a:r>
            <a:endParaRPr lang="en-US" sz="1000" b="1" dirty="0" smtClean="0"/>
          </a:p>
          <a:p>
            <a:endParaRPr lang="en-US" sz="500" dirty="0" smtClean="0"/>
          </a:p>
          <a:p>
            <a:r>
              <a:rPr lang="en-US" sz="2000" b="1" dirty="0" smtClean="0"/>
              <a:t>Data from mobile operators are real-time and low-cost</a:t>
            </a:r>
            <a:r>
              <a:rPr lang="en-US" sz="2000" dirty="0" smtClean="0"/>
              <a:t>, and are an area with huge development potential</a:t>
            </a:r>
            <a:endParaRPr lang="fr-CH" sz="2000" dirty="0" smtClean="0"/>
          </a:p>
        </p:txBody>
      </p:sp>
      <p:pic>
        <p:nvPicPr>
          <p:cNvPr id="2050" name="Picture 2"/>
          <p:cNvPicPr>
            <a:picLocks noChangeAspect="1" noChangeArrowheads="1"/>
          </p:cNvPicPr>
          <p:nvPr/>
        </p:nvPicPr>
        <p:blipFill>
          <a:blip r:embed="rId4" cstate="print"/>
          <a:srcRect/>
          <a:stretch>
            <a:fillRect/>
          </a:stretch>
        </p:blipFill>
        <p:spPr bwMode="auto">
          <a:xfrm rot="5400000">
            <a:off x="5994449" y="5246911"/>
            <a:ext cx="523875" cy="1352550"/>
          </a:xfrm>
          <a:prstGeom prst="rect">
            <a:avLst/>
          </a:prstGeom>
          <a:noFill/>
          <a:ln w="9525">
            <a:noFill/>
            <a:miter lim="800000"/>
            <a:headEnd/>
            <a:tailEnd/>
          </a:ln>
        </p:spPr>
      </p:pic>
      <p:pic>
        <p:nvPicPr>
          <p:cNvPr id="2054" name="Picture 6"/>
          <p:cNvPicPr>
            <a:picLocks noChangeAspect="1" noChangeArrowheads="1"/>
          </p:cNvPicPr>
          <p:nvPr/>
        </p:nvPicPr>
        <p:blipFill>
          <a:blip r:embed="rId5" cstate="print"/>
          <a:srcRect/>
          <a:stretch>
            <a:fillRect/>
          </a:stretch>
        </p:blipFill>
        <p:spPr bwMode="auto">
          <a:xfrm rot="5400000">
            <a:off x="7120855" y="5632673"/>
            <a:ext cx="523875" cy="581025"/>
          </a:xfrm>
          <a:prstGeom prst="rect">
            <a:avLst/>
          </a:prstGeom>
          <a:noFill/>
          <a:ln w="9525">
            <a:noFill/>
            <a:miter lim="800000"/>
            <a:headEnd/>
            <a:tailEnd/>
          </a:ln>
        </p:spPr>
      </p:pic>
      <p:pic>
        <p:nvPicPr>
          <p:cNvPr id="2056" name="Picture 8"/>
          <p:cNvPicPr>
            <a:picLocks noChangeAspect="1" noChangeArrowheads="1"/>
          </p:cNvPicPr>
          <p:nvPr/>
        </p:nvPicPr>
        <p:blipFill>
          <a:blip r:embed="rId6" cstate="print"/>
          <a:srcRect/>
          <a:stretch>
            <a:fillRect/>
          </a:stretch>
        </p:blipFill>
        <p:spPr bwMode="auto">
          <a:xfrm rot="5400000">
            <a:off x="7788547" y="5685061"/>
            <a:ext cx="533400" cy="485775"/>
          </a:xfrm>
          <a:prstGeom prst="rect">
            <a:avLst/>
          </a:prstGeom>
          <a:noFill/>
          <a:ln w="9525">
            <a:noFill/>
            <a:miter lim="800000"/>
            <a:headEnd/>
            <a:tailEnd/>
          </a:ln>
        </p:spPr>
      </p:pic>
      <p:sp>
        <p:nvSpPr>
          <p:cNvPr id="15" name="14 CuadroTexto"/>
          <p:cNvSpPr txBox="1"/>
          <p:nvPr/>
        </p:nvSpPr>
        <p:spPr>
          <a:xfrm>
            <a:off x="5076056" y="5517232"/>
            <a:ext cx="506870" cy="769441"/>
          </a:xfrm>
          <a:prstGeom prst="rect">
            <a:avLst/>
          </a:prstGeom>
          <a:noFill/>
        </p:spPr>
        <p:txBody>
          <a:bodyPr wrap="none" rtlCol="0">
            <a:spAutoFit/>
          </a:bodyPr>
          <a:lstStyle/>
          <a:p>
            <a:r>
              <a:rPr lang="en-US" sz="4400" b="1" dirty="0" smtClean="0"/>
              <a:t>+</a:t>
            </a:r>
            <a:endParaRPr lang="en-US" sz="4400" b="1" dirty="0"/>
          </a:p>
        </p:txBody>
      </p:sp>
      <p:sp>
        <p:nvSpPr>
          <p:cNvPr id="16" name="15 CuadroTexto"/>
          <p:cNvSpPr txBox="1"/>
          <p:nvPr/>
        </p:nvSpPr>
        <p:spPr>
          <a:xfrm>
            <a:off x="8316416" y="5601434"/>
            <a:ext cx="697627" cy="707886"/>
          </a:xfrm>
          <a:prstGeom prst="rect">
            <a:avLst/>
          </a:prstGeom>
          <a:noFill/>
        </p:spPr>
        <p:txBody>
          <a:bodyPr wrap="none" rtlCol="0">
            <a:spAutoFit/>
          </a:bodyPr>
          <a:lstStyle/>
          <a:p>
            <a:r>
              <a:rPr lang="en-US" sz="4000" b="1" dirty="0" smtClean="0"/>
              <a:t>…</a:t>
            </a:r>
            <a:endParaRPr lang="en-US" sz="4000" b="1" dirty="0"/>
          </a:p>
        </p:txBody>
      </p:sp>
      <p:sp>
        <p:nvSpPr>
          <p:cNvPr id="17" name="Text Box 6"/>
          <p:cNvSpPr txBox="1">
            <a:spLocks noChangeArrowheads="1"/>
          </p:cNvSpPr>
          <p:nvPr/>
        </p:nvSpPr>
        <p:spPr bwMode="white">
          <a:xfrm>
            <a:off x="5436096" y="6237312"/>
            <a:ext cx="3174267" cy="246221"/>
          </a:xfrm>
          <a:prstGeom prst="rect">
            <a:avLst/>
          </a:prstGeom>
          <a:noFill/>
          <a:ln w="76200" algn="ctr">
            <a:noFill/>
            <a:miter lim="800000"/>
            <a:headEnd/>
            <a:tailEnd/>
          </a:ln>
          <a:effectLst/>
        </p:spPr>
        <p:txBody>
          <a:bodyPr wrap="none">
            <a:spAutoFit/>
          </a:bodyPr>
          <a:lstStyle/>
          <a:p>
            <a:r>
              <a:rPr lang="en-US" sz="1000" dirty="0">
                <a:solidFill>
                  <a:srgbClr val="000000"/>
                </a:solidFill>
                <a:latin typeface="Verdana" pitchFamily="34" charset="0"/>
                <a:cs typeface="Tahoma" pitchFamily="34" charset="0"/>
              </a:rPr>
              <a:t>Source: </a:t>
            </a:r>
            <a:r>
              <a:rPr lang="en-US" sz="1000" dirty="0" smtClean="0">
                <a:solidFill>
                  <a:srgbClr val="000000"/>
                </a:solidFill>
                <a:latin typeface="Verdana" pitchFamily="34" charset="0"/>
                <a:cs typeface="Tahoma" pitchFamily="34" charset="0"/>
              </a:rPr>
              <a:t>ITU, adapted from </a:t>
            </a:r>
            <a:r>
              <a:rPr lang="en-US" sz="1000" dirty="0" err="1" smtClean="0">
                <a:solidFill>
                  <a:srgbClr val="000000"/>
                </a:solidFill>
                <a:latin typeface="Verdana" pitchFamily="34" charset="0"/>
                <a:cs typeface="Tahoma" pitchFamily="34" charset="0"/>
              </a:rPr>
              <a:t>Naef</a:t>
            </a:r>
            <a:r>
              <a:rPr lang="en-US" sz="1000" dirty="0" smtClean="0">
                <a:solidFill>
                  <a:srgbClr val="000000"/>
                </a:solidFill>
                <a:latin typeface="Verdana" pitchFamily="34" charset="0"/>
                <a:cs typeface="Tahoma" pitchFamily="34" charset="0"/>
              </a:rPr>
              <a:t> et al. (2014).</a:t>
            </a:r>
            <a:endParaRPr lang="en-US" sz="1000" dirty="0">
              <a:solidFill>
                <a:srgbClr val="000000"/>
              </a:solidFill>
              <a:latin typeface="Verdana" pitchFamily="34" charset="0"/>
              <a:cs typeface="Tahoma" pitchFamily="34" charset="0"/>
            </a:endParaRPr>
          </a:p>
        </p:txBody>
      </p:sp>
    </p:spTree>
    <p:extLst>
      <p:ext uri="{BB962C8B-B14F-4D97-AF65-F5344CB8AC3E}">
        <p14:creationId xmlns:p14="http://schemas.microsoft.com/office/powerpoint/2010/main" val="251597063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465" y="1052736"/>
            <a:ext cx="8383058" cy="523220"/>
          </a:xfrm>
        </p:spPr>
        <p:txBody>
          <a:bodyPr/>
          <a:lstStyle/>
          <a:p>
            <a:r>
              <a:rPr lang="en-US" sz="2800" dirty="0" smtClean="0">
                <a:solidFill>
                  <a:srgbClr val="498ACA"/>
                </a:solidFill>
              </a:rPr>
              <a:t>Use of big data </a:t>
            </a:r>
            <a:r>
              <a:rPr lang="en-US" sz="2800" dirty="0" smtClean="0">
                <a:solidFill>
                  <a:srgbClr val="0A3342"/>
                </a:solidFill>
              </a:rPr>
              <a:t>from mobile operators</a:t>
            </a:r>
            <a:endParaRPr lang="en-US" sz="2800" dirty="0">
              <a:solidFill>
                <a:srgbClr val="0A3342"/>
              </a:solidFill>
            </a:endParaRPr>
          </a:p>
        </p:txBody>
      </p:sp>
      <p:sp>
        <p:nvSpPr>
          <p:cNvPr id="4" name="Slide Number Placeholder 3"/>
          <p:cNvSpPr>
            <a:spLocks noGrp="1"/>
          </p:cNvSpPr>
          <p:nvPr>
            <p:ph type="sldNum" sz="quarter" idx="10"/>
          </p:nvPr>
        </p:nvSpPr>
        <p:spPr>
          <a:xfrm>
            <a:off x="8388350" y="6928941"/>
            <a:ext cx="339725" cy="244475"/>
          </a:xfrm>
        </p:spPr>
        <p:txBody>
          <a:bodyPr/>
          <a:lstStyle/>
          <a:p>
            <a:fld id="{2A9BF754-678C-467B-9968-67239D948F6A}" type="slidenum">
              <a:rPr lang="en-US" smtClean="0"/>
              <a:pPr/>
              <a:t>17</a:t>
            </a:fld>
            <a:endParaRPr lang="en-US" dirty="0"/>
          </a:p>
        </p:txBody>
      </p:sp>
      <p:sp>
        <p:nvSpPr>
          <p:cNvPr id="11" name="Content Placeholder 6"/>
          <p:cNvSpPr>
            <a:spLocks noGrp="1"/>
          </p:cNvSpPr>
          <p:nvPr>
            <p:ph sz="half" idx="1"/>
          </p:nvPr>
        </p:nvSpPr>
        <p:spPr>
          <a:xfrm>
            <a:off x="539552" y="1801689"/>
            <a:ext cx="8208912" cy="1411287"/>
          </a:xfrm>
        </p:spPr>
        <p:txBody>
          <a:bodyPr/>
          <a:lstStyle/>
          <a:p>
            <a:r>
              <a:rPr lang="en-US" sz="2000" dirty="0" err="1" smtClean="0"/>
              <a:t>Moibile</a:t>
            </a:r>
            <a:r>
              <a:rPr lang="en-US" sz="2000" dirty="0" smtClean="0"/>
              <a:t> data can reveal new insights into the digital divide</a:t>
            </a:r>
          </a:p>
          <a:p>
            <a:r>
              <a:rPr lang="fr-CH" sz="2000" dirty="0" smtClean="0"/>
              <a:t>Mobile data </a:t>
            </a:r>
            <a:r>
              <a:rPr lang="fr-CH" sz="2000" dirty="0" err="1" smtClean="0"/>
              <a:t>can</a:t>
            </a:r>
            <a:r>
              <a:rPr lang="fr-CH" sz="2000" dirty="0" smtClean="0"/>
              <a:t> </a:t>
            </a:r>
            <a:r>
              <a:rPr lang="fr-CH" sz="2000" dirty="0" err="1" smtClean="0"/>
              <a:t>reveal</a:t>
            </a:r>
            <a:r>
              <a:rPr lang="fr-CH" sz="2000" dirty="0" smtClean="0"/>
              <a:t> </a:t>
            </a:r>
            <a:r>
              <a:rPr lang="fr-CH" sz="2000" dirty="0" err="1" smtClean="0"/>
              <a:t>socio-economic</a:t>
            </a:r>
            <a:r>
              <a:rPr lang="fr-CH" sz="2000" dirty="0" smtClean="0"/>
              <a:t> information about mobile </a:t>
            </a:r>
            <a:r>
              <a:rPr lang="fr-CH" sz="2000" dirty="0" err="1" smtClean="0"/>
              <a:t>users</a:t>
            </a:r>
            <a:endParaRPr lang="en-US" sz="2000" dirty="0" smtClean="0"/>
          </a:p>
          <a:p>
            <a:pPr>
              <a:buNone/>
            </a:pPr>
            <a:endParaRPr lang="fr-CH" sz="2000" dirty="0" smtClean="0"/>
          </a:p>
          <a:p>
            <a:pPr>
              <a:buNone/>
            </a:pPr>
            <a:endParaRPr lang="fr-CH" sz="2000" dirty="0" smtClean="0"/>
          </a:p>
        </p:txBody>
      </p:sp>
      <p:pic>
        <p:nvPicPr>
          <p:cNvPr id="12" name="11 Imagen" descr="box-fig-5-7.jpg"/>
          <p:cNvPicPr>
            <a:picLocks noChangeAspect="1"/>
          </p:cNvPicPr>
          <p:nvPr/>
        </p:nvPicPr>
        <p:blipFill>
          <a:blip r:embed="rId3" cstate="print"/>
          <a:srcRect r="4600"/>
          <a:stretch>
            <a:fillRect/>
          </a:stretch>
        </p:blipFill>
        <p:spPr>
          <a:xfrm>
            <a:off x="3563888" y="3184103"/>
            <a:ext cx="5184576" cy="2971800"/>
          </a:xfrm>
          <a:prstGeom prst="rect">
            <a:avLst/>
          </a:prstGeom>
        </p:spPr>
      </p:pic>
      <p:sp>
        <p:nvSpPr>
          <p:cNvPr id="13" name="Text Box 6"/>
          <p:cNvSpPr txBox="1">
            <a:spLocks noChangeArrowheads="1"/>
          </p:cNvSpPr>
          <p:nvPr/>
        </p:nvSpPr>
        <p:spPr bwMode="white">
          <a:xfrm>
            <a:off x="5508104" y="6208439"/>
            <a:ext cx="2242922" cy="246221"/>
          </a:xfrm>
          <a:prstGeom prst="rect">
            <a:avLst/>
          </a:prstGeom>
          <a:noFill/>
          <a:ln w="76200" algn="ctr">
            <a:noFill/>
            <a:miter lim="800000"/>
            <a:headEnd/>
            <a:tailEnd/>
          </a:ln>
          <a:effectLst/>
        </p:spPr>
        <p:txBody>
          <a:bodyPr wrap="none">
            <a:spAutoFit/>
          </a:bodyPr>
          <a:lstStyle/>
          <a:p>
            <a:r>
              <a:rPr lang="en-US" sz="1000" dirty="0">
                <a:solidFill>
                  <a:srgbClr val="000000"/>
                </a:solidFill>
                <a:latin typeface="Verdana" pitchFamily="34" charset="0"/>
                <a:cs typeface="Tahoma" pitchFamily="34" charset="0"/>
              </a:rPr>
              <a:t>Source: </a:t>
            </a:r>
            <a:r>
              <a:rPr lang="en-US" sz="1000" dirty="0" smtClean="0">
                <a:solidFill>
                  <a:srgbClr val="000000"/>
                </a:solidFill>
                <a:latin typeface="Verdana" pitchFamily="34" charset="0"/>
                <a:cs typeface="Tahoma" pitchFamily="34" charset="0"/>
              </a:rPr>
              <a:t>Gutierrez et al. (2013).</a:t>
            </a:r>
            <a:endParaRPr lang="en-US" sz="1000" dirty="0">
              <a:solidFill>
                <a:srgbClr val="000000"/>
              </a:solidFill>
              <a:latin typeface="Verdana" pitchFamily="34" charset="0"/>
              <a:cs typeface="Tahoma" pitchFamily="34" charset="0"/>
            </a:endParaRPr>
          </a:p>
        </p:txBody>
      </p:sp>
      <p:sp>
        <p:nvSpPr>
          <p:cNvPr id="14" name="13 CuadroTexto"/>
          <p:cNvSpPr txBox="1"/>
          <p:nvPr/>
        </p:nvSpPr>
        <p:spPr>
          <a:xfrm>
            <a:off x="683568" y="3184103"/>
            <a:ext cx="4032448" cy="1015663"/>
          </a:xfrm>
          <a:prstGeom prst="rect">
            <a:avLst/>
          </a:prstGeom>
          <a:noFill/>
        </p:spPr>
        <p:txBody>
          <a:bodyPr wrap="square" rtlCol="0">
            <a:spAutoFit/>
          </a:bodyPr>
          <a:lstStyle/>
          <a:p>
            <a:r>
              <a:rPr lang="en-US" sz="2000" u="sng" dirty="0" smtClean="0">
                <a:latin typeface="+mn-lt"/>
              </a:rPr>
              <a:t>Example</a:t>
            </a:r>
            <a:r>
              <a:rPr lang="en-US" sz="2000" dirty="0" smtClean="0">
                <a:latin typeface="+mj-lt"/>
              </a:rPr>
              <a:t>: </a:t>
            </a:r>
            <a:r>
              <a:rPr lang="en-US" sz="2000" b="1" dirty="0" smtClean="0">
                <a:latin typeface="+mj-lt"/>
              </a:rPr>
              <a:t>Poverty mapping </a:t>
            </a:r>
            <a:r>
              <a:rPr lang="en-US" sz="2000" dirty="0" smtClean="0">
                <a:latin typeface="+mj-lt"/>
              </a:rPr>
              <a:t>in Côte d’Ivoire using mobile-network data</a:t>
            </a:r>
            <a:endParaRPr lang="en-US" sz="2000" dirty="0">
              <a:latin typeface="+mj-lt"/>
            </a:endParaRPr>
          </a:p>
        </p:txBody>
      </p:sp>
    </p:spTree>
    <p:extLst>
      <p:ext uri="{BB962C8B-B14F-4D97-AF65-F5344CB8AC3E}">
        <p14:creationId xmlns:p14="http://schemas.microsoft.com/office/powerpoint/2010/main" val="251597063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465" y="860563"/>
            <a:ext cx="8383058" cy="954107"/>
          </a:xfrm>
        </p:spPr>
        <p:txBody>
          <a:bodyPr/>
          <a:lstStyle/>
          <a:p>
            <a:r>
              <a:rPr lang="en-US" sz="2800" dirty="0" smtClean="0">
                <a:solidFill>
                  <a:srgbClr val="498ACA"/>
                </a:solidFill>
              </a:rPr>
              <a:t>Big data </a:t>
            </a:r>
            <a:r>
              <a:rPr lang="en-US" sz="2800" dirty="0" smtClean="0"/>
              <a:t>from the ICT sector: </a:t>
            </a:r>
            <a:br>
              <a:rPr lang="en-US" sz="2800" dirty="0" smtClean="0"/>
            </a:br>
            <a:r>
              <a:rPr lang="en-US" sz="2800" dirty="0" smtClean="0"/>
              <a:t>development potential and challenges</a:t>
            </a:r>
            <a:endParaRPr lang="en-US" sz="2800" dirty="0"/>
          </a:p>
        </p:txBody>
      </p:sp>
      <p:sp>
        <p:nvSpPr>
          <p:cNvPr id="4" name="Slide Number Placeholder 3"/>
          <p:cNvSpPr>
            <a:spLocks noGrp="1"/>
          </p:cNvSpPr>
          <p:nvPr>
            <p:ph type="sldNum" sz="quarter" idx="10"/>
          </p:nvPr>
        </p:nvSpPr>
        <p:spPr/>
        <p:txBody>
          <a:bodyPr/>
          <a:lstStyle/>
          <a:p>
            <a:fld id="{2A9BF754-678C-467B-9968-67239D948F6A}" type="slidenum">
              <a:rPr lang="en-US" smtClean="0"/>
              <a:pPr/>
              <a:t>18</a:t>
            </a:fld>
            <a:endParaRPr lang="en-US" dirty="0"/>
          </a:p>
        </p:txBody>
      </p:sp>
      <p:sp>
        <p:nvSpPr>
          <p:cNvPr id="11" name="Content Placeholder 6"/>
          <p:cNvSpPr>
            <a:spLocks noGrp="1"/>
          </p:cNvSpPr>
          <p:nvPr>
            <p:ph sz="half" idx="1"/>
          </p:nvPr>
        </p:nvSpPr>
        <p:spPr>
          <a:xfrm>
            <a:off x="755576" y="2286945"/>
            <a:ext cx="8058844" cy="2515607"/>
          </a:xfrm>
        </p:spPr>
        <p:txBody>
          <a:bodyPr/>
          <a:lstStyle/>
          <a:p>
            <a:r>
              <a:rPr lang="en-US" sz="2000" dirty="0" smtClean="0"/>
              <a:t>Telecommunication </a:t>
            </a:r>
            <a:r>
              <a:rPr lang="en-US" sz="2000" dirty="0"/>
              <a:t>operators, Internet companies and </a:t>
            </a:r>
            <a:r>
              <a:rPr lang="en-US" sz="2000" dirty="0" smtClean="0"/>
              <a:t>content providers are a </a:t>
            </a:r>
            <a:r>
              <a:rPr lang="en-US" sz="2000" b="1" dirty="0" smtClean="0"/>
              <a:t>rich source for big data</a:t>
            </a:r>
          </a:p>
          <a:p>
            <a:endParaRPr lang="en-US" sz="800" dirty="0"/>
          </a:p>
          <a:p>
            <a:r>
              <a:rPr lang="en-US" sz="2000" b="1" dirty="0"/>
              <a:t>Data from mobile operators </a:t>
            </a:r>
            <a:r>
              <a:rPr lang="en-US" sz="2000" dirty="0"/>
              <a:t>are </a:t>
            </a:r>
            <a:r>
              <a:rPr lang="en-US" sz="2000" dirty="0" smtClean="0"/>
              <a:t>real-time and </a:t>
            </a:r>
            <a:r>
              <a:rPr lang="en-US" sz="2000" dirty="0"/>
              <a:t>low-cost, and are an area with </a:t>
            </a:r>
            <a:r>
              <a:rPr lang="en-US" sz="2000" dirty="0" smtClean="0"/>
              <a:t>huge development potential</a:t>
            </a:r>
          </a:p>
          <a:p>
            <a:endParaRPr lang="en-US" sz="500" dirty="0" smtClean="0"/>
          </a:p>
          <a:p>
            <a:r>
              <a:rPr lang="en-US" sz="2000" dirty="0"/>
              <a:t>Big data could reveal new insights into </a:t>
            </a:r>
            <a:r>
              <a:rPr lang="en-US" sz="2000" dirty="0" smtClean="0"/>
              <a:t>the </a:t>
            </a:r>
            <a:r>
              <a:rPr lang="en-US" sz="2000" b="1" dirty="0" smtClean="0"/>
              <a:t>digital divide</a:t>
            </a:r>
          </a:p>
          <a:p>
            <a:endParaRPr lang="fr-CH" sz="2000" b="1" dirty="0" smtClean="0"/>
          </a:p>
        </p:txBody>
      </p:sp>
      <p:sp>
        <p:nvSpPr>
          <p:cNvPr id="10" name="Rectangle 9"/>
          <p:cNvSpPr/>
          <p:nvPr/>
        </p:nvSpPr>
        <p:spPr bwMode="auto">
          <a:xfrm>
            <a:off x="467544" y="4365104"/>
            <a:ext cx="1872208" cy="504056"/>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
                <a:schemeClr val="tx1"/>
              </a:buClr>
              <a:buSzTx/>
              <a:buFont typeface="Arial" pitchFamily="34" charset="0"/>
              <a:buNone/>
              <a:tabLst/>
            </a:pPr>
            <a:r>
              <a:rPr lang="fr-CH" sz="2400" dirty="0" smtClean="0">
                <a:solidFill>
                  <a:srgbClr val="C00000"/>
                </a:solidFill>
                <a:latin typeface="Verdana "/>
              </a:rPr>
              <a:t>Challenges</a:t>
            </a:r>
            <a:endParaRPr kumimoji="0" lang="en-US" sz="2400" b="0" i="0" u="none" strike="noStrike" cap="none" normalizeH="0" baseline="0" dirty="0" smtClean="0">
              <a:ln>
                <a:noFill/>
              </a:ln>
              <a:solidFill>
                <a:srgbClr val="C00000"/>
              </a:solidFill>
              <a:effectLst/>
              <a:latin typeface="Verdana "/>
            </a:endParaRPr>
          </a:p>
        </p:txBody>
      </p:sp>
      <p:sp>
        <p:nvSpPr>
          <p:cNvPr id="13" name="Content Placeholder 6"/>
          <p:cNvSpPr txBox="1">
            <a:spLocks/>
          </p:cNvSpPr>
          <p:nvPr/>
        </p:nvSpPr>
        <p:spPr bwMode="auto">
          <a:xfrm>
            <a:off x="755576" y="4869160"/>
            <a:ext cx="7848872" cy="14944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baseline="0">
                <a:solidFill>
                  <a:srgbClr val="464653"/>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baseline="0">
                <a:solidFill>
                  <a:srgbClr val="464653"/>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200" baseline="0">
                <a:solidFill>
                  <a:srgbClr val="464653"/>
                </a:solidFill>
                <a:latin typeface="+mn-lt"/>
              </a:defRPr>
            </a:lvl3pPr>
            <a:lvl4pPr marL="1600200" indent="-228600" algn="l" rtl="0" eaLnBrk="0" fontAlgn="base" hangingPunct="0">
              <a:spcBef>
                <a:spcPct val="20000"/>
              </a:spcBef>
              <a:spcAft>
                <a:spcPct val="0"/>
              </a:spcAft>
              <a:buFont typeface="Verdana" pitchFamily="34" charset="0"/>
              <a:buChar char="–"/>
              <a:defRPr sz="2000" baseline="0">
                <a:solidFill>
                  <a:srgbClr val="464653"/>
                </a:solidFill>
                <a:latin typeface="+mn-lt"/>
              </a:defRPr>
            </a:lvl4pPr>
            <a:lvl5pPr marL="2057400" indent="-228600" algn="l" rtl="0" eaLnBrk="0" fontAlgn="base" hangingPunct="0">
              <a:spcBef>
                <a:spcPct val="20000"/>
              </a:spcBef>
              <a:spcAft>
                <a:spcPct val="0"/>
              </a:spcAft>
              <a:buFont typeface="Verdana" pitchFamily="34" charset="0"/>
              <a:buChar char="–"/>
              <a:defRPr sz="2000" baseline="0">
                <a:solidFill>
                  <a:srgbClr val="464653"/>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r>
              <a:rPr lang="en-US" sz="2000" b="1" kern="0" dirty="0"/>
              <a:t>Privacy issues </a:t>
            </a:r>
            <a:r>
              <a:rPr lang="en-US" sz="2000" kern="0" dirty="0"/>
              <a:t>remain the biggest </a:t>
            </a:r>
            <a:r>
              <a:rPr lang="en-US" sz="2000" kern="0" dirty="0" smtClean="0"/>
              <a:t>challenge</a:t>
            </a:r>
          </a:p>
          <a:p>
            <a:r>
              <a:rPr lang="en-US" sz="2000" b="1" kern="0" dirty="0"/>
              <a:t>Public-private </a:t>
            </a:r>
            <a:r>
              <a:rPr lang="en-US" sz="2000" b="1" kern="0" dirty="0" smtClean="0"/>
              <a:t>partnerships</a:t>
            </a:r>
            <a:r>
              <a:rPr lang="en-US" sz="2000" kern="0" dirty="0" smtClean="0"/>
              <a:t> are required to harness the potential of big data</a:t>
            </a:r>
            <a:endParaRPr lang="en-US" sz="2000" kern="0" dirty="0"/>
          </a:p>
          <a:p>
            <a:r>
              <a:rPr lang="en-US" sz="2000" kern="0" dirty="0" smtClean="0"/>
              <a:t>Cooperation among </a:t>
            </a:r>
            <a:r>
              <a:rPr lang="en-US" sz="2000" b="1" kern="0" dirty="0" smtClean="0"/>
              <a:t>international stakeholders</a:t>
            </a:r>
            <a:endParaRPr lang="en-US" sz="2000" b="1" kern="0" dirty="0"/>
          </a:p>
          <a:p>
            <a:endParaRPr lang="en-US" sz="800" kern="0" dirty="0" smtClean="0"/>
          </a:p>
          <a:p>
            <a:endParaRPr lang="fr-CH" sz="2000" b="1" kern="0" dirty="0" smtClean="0"/>
          </a:p>
        </p:txBody>
      </p:sp>
      <p:sp>
        <p:nvSpPr>
          <p:cNvPr id="15" name="Rectangle 14"/>
          <p:cNvSpPr/>
          <p:nvPr/>
        </p:nvSpPr>
        <p:spPr bwMode="auto">
          <a:xfrm>
            <a:off x="467544" y="1844824"/>
            <a:ext cx="1872208" cy="504056"/>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
                <a:schemeClr val="tx1"/>
              </a:buClr>
              <a:buSzTx/>
              <a:buFont typeface="Arial" pitchFamily="34" charset="0"/>
              <a:buNone/>
              <a:tabLst/>
            </a:pPr>
            <a:r>
              <a:rPr lang="fr-CH" sz="2400" dirty="0" err="1" smtClean="0">
                <a:solidFill>
                  <a:srgbClr val="C00000"/>
                </a:solidFill>
                <a:latin typeface="Verdana "/>
              </a:rPr>
              <a:t>Potential</a:t>
            </a:r>
            <a:endParaRPr kumimoji="0" lang="en-US" sz="2400" b="0" i="0" u="none" strike="noStrike" cap="none" normalizeH="0" baseline="0" dirty="0" smtClean="0">
              <a:ln>
                <a:noFill/>
              </a:ln>
              <a:solidFill>
                <a:srgbClr val="C00000"/>
              </a:solidFill>
              <a:effectLst/>
              <a:latin typeface="Verdana "/>
            </a:endParaRPr>
          </a:p>
        </p:txBody>
      </p:sp>
    </p:spTree>
    <p:extLst>
      <p:ext uri="{BB962C8B-B14F-4D97-AF65-F5344CB8AC3E}">
        <p14:creationId xmlns:p14="http://schemas.microsoft.com/office/powerpoint/2010/main" val="251597063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DAC5C89D-57A9-4FD4-BBFC-70845F6329A6}" type="slidenum">
              <a:rPr lang="en-US"/>
              <a:pPr/>
              <a:t>19</a:t>
            </a:fld>
            <a:endParaRPr lang="en-US" dirty="0"/>
          </a:p>
        </p:txBody>
      </p:sp>
      <p:sp>
        <p:nvSpPr>
          <p:cNvPr id="1166338" name="Rectangle 2"/>
          <p:cNvSpPr>
            <a:spLocks noGrp="1" noChangeArrowheads="1"/>
          </p:cNvSpPr>
          <p:nvPr>
            <p:ph type="body" idx="1"/>
          </p:nvPr>
        </p:nvSpPr>
        <p:spPr>
          <a:xfrm>
            <a:off x="684213" y="2006600"/>
            <a:ext cx="7772400" cy="2120900"/>
          </a:xfrm>
        </p:spPr>
        <p:txBody>
          <a:bodyPr/>
          <a:lstStyle/>
          <a:p>
            <a:pPr algn="ctr">
              <a:buFont typeface="Wingdings" pitchFamily="2" charset="2"/>
              <a:buNone/>
            </a:pPr>
            <a:r>
              <a:rPr lang="en-US" sz="4000" dirty="0"/>
              <a:t>For further information:</a:t>
            </a:r>
          </a:p>
          <a:p>
            <a:pPr algn="ctr">
              <a:buFont typeface="Wingdings" pitchFamily="2" charset="2"/>
              <a:buNone/>
            </a:pPr>
            <a:endParaRPr lang="en-US" sz="4000" dirty="0"/>
          </a:p>
          <a:p>
            <a:pPr algn="ctr">
              <a:buFont typeface="Wingdings" pitchFamily="2" charset="2"/>
              <a:buNone/>
            </a:pPr>
            <a:r>
              <a:rPr lang="en-US" sz="4000" dirty="0"/>
              <a:t>indicators[at]itu.int</a:t>
            </a:r>
          </a:p>
          <a:p>
            <a:pPr algn="ctr">
              <a:buFont typeface="Wingdings" pitchFamily="2" charset="2"/>
              <a:buNone/>
            </a:pPr>
            <a:endParaRPr lang="en-US" sz="4000" dirty="0"/>
          </a:p>
          <a:p>
            <a:pPr algn="ctr">
              <a:buFont typeface="Wingdings" pitchFamily="2" charset="2"/>
              <a:buNone/>
            </a:pPr>
            <a:r>
              <a:rPr lang="en-US" dirty="0">
                <a:hlinkClick r:id="rId3"/>
              </a:rPr>
              <a:t>www.itu.int/ict</a:t>
            </a:r>
            <a:endParaRPr lang="en-US" dirty="0"/>
          </a:p>
          <a:p>
            <a:pPr algn="ctr">
              <a:buFont typeface="Wingdings" pitchFamily="2" charset="2"/>
              <a:buNone/>
            </a:pP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961564"/>
            <a:ext cx="7772400" cy="523220"/>
          </a:xfrm>
        </p:spPr>
        <p:txBody>
          <a:bodyPr/>
          <a:lstStyle/>
          <a:p>
            <a:r>
              <a:rPr lang="en-US" sz="2800" dirty="0" smtClean="0">
                <a:solidFill>
                  <a:schemeClr val="tx2"/>
                </a:solidFill>
              </a:rPr>
              <a:t>MIS Report 2014 </a:t>
            </a:r>
            <a:r>
              <a:rPr lang="en-US" sz="2800" dirty="0" smtClean="0">
                <a:solidFill>
                  <a:srgbClr val="498ACA"/>
                </a:solidFill>
              </a:rPr>
              <a:t>statistical highlights</a:t>
            </a:r>
            <a:endParaRPr lang="en-US" sz="2800" dirty="0">
              <a:solidFill>
                <a:srgbClr val="498ACA"/>
              </a:solidFill>
            </a:endParaRPr>
          </a:p>
        </p:txBody>
      </p:sp>
      <p:sp>
        <p:nvSpPr>
          <p:cNvPr id="5" name="Content Placeholder 4"/>
          <p:cNvSpPr>
            <a:spLocks noGrp="1"/>
          </p:cNvSpPr>
          <p:nvPr>
            <p:ph idx="1"/>
          </p:nvPr>
        </p:nvSpPr>
        <p:spPr>
          <a:xfrm>
            <a:off x="323528" y="1628800"/>
            <a:ext cx="8640960" cy="4824536"/>
          </a:xfrm>
        </p:spPr>
        <p:txBody>
          <a:bodyPr/>
          <a:lstStyle/>
          <a:p>
            <a:pPr marL="0" indent="0">
              <a:buNone/>
            </a:pPr>
            <a:r>
              <a:rPr lang="en-US" sz="1800" dirty="0" smtClean="0"/>
              <a:t>Mobile broadband is driving ICT growth</a:t>
            </a:r>
            <a:endParaRPr lang="en-US" sz="1800" dirty="0"/>
          </a:p>
          <a:p>
            <a:pPr marL="628650" lvl="1" indent="-266700"/>
            <a:r>
              <a:rPr lang="en-US" sz="1400" dirty="0" smtClean="0"/>
              <a:t>Global mobile-broadband penetration increased from 9% to 32% in the last five years</a:t>
            </a:r>
          </a:p>
          <a:p>
            <a:pPr marL="628650" lvl="1" indent="-266700"/>
            <a:r>
              <a:rPr lang="en-US" sz="1400" dirty="0" smtClean="0"/>
              <a:t>Africa </a:t>
            </a:r>
            <a:r>
              <a:rPr lang="en-US" sz="1400" dirty="0"/>
              <a:t>stands out with </a:t>
            </a:r>
            <a:r>
              <a:rPr lang="en-US" sz="1400" dirty="0" smtClean="0"/>
              <a:t>a mobile-broadband growth rate of over 40% in 2014 </a:t>
            </a:r>
          </a:p>
          <a:p>
            <a:pPr marL="628650" lvl="1" indent="-266700"/>
            <a:r>
              <a:rPr lang="en-US" sz="1400" dirty="0" smtClean="0"/>
              <a:t>3G </a:t>
            </a:r>
            <a:r>
              <a:rPr lang="en-US" sz="1400" dirty="0"/>
              <a:t>progressing </a:t>
            </a:r>
            <a:r>
              <a:rPr lang="en-US" sz="1400" dirty="0" smtClean="0"/>
              <a:t>in developing countries, and mobile-broadband penetration 21%</a:t>
            </a:r>
          </a:p>
          <a:p>
            <a:pPr marL="628650" lvl="1" indent="-266700"/>
            <a:r>
              <a:rPr lang="en-US" sz="1400" dirty="0" smtClean="0"/>
              <a:t>3G+ techs driving mobile-broadband penetration in developed countries: 84% in 2014</a:t>
            </a:r>
            <a:endParaRPr lang="en-US" sz="1400" dirty="0"/>
          </a:p>
          <a:p>
            <a:pPr marL="0" indent="0">
              <a:buNone/>
            </a:pPr>
            <a:endParaRPr lang="en-US" sz="800" dirty="0" smtClean="0"/>
          </a:p>
          <a:p>
            <a:pPr marL="0" indent="0">
              <a:buNone/>
            </a:pPr>
            <a:r>
              <a:rPr lang="en-US" sz="1800" dirty="0" smtClean="0"/>
              <a:t>Internet access and use growing steadily</a:t>
            </a:r>
            <a:endParaRPr lang="en-US" sz="1800" dirty="0"/>
          </a:p>
          <a:p>
            <a:pPr marL="628650" lvl="1" indent="-266700"/>
            <a:r>
              <a:rPr lang="en-US" sz="1400" dirty="0" smtClean="0"/>
              <a:t>Almost </a:t>
            </a:r>
            <a:r>
              <a:rPr lang="en-US" sz="1400" dirty="0"/>
              <a:t>44 per cent of the </a:t>
            </a:r>
            <a:r>
              <a:rPr lang="en-US" sz="1400" dirty="0" smtClean="0"/>
              <a:t>world’s households have </a:t>
            </a:r>
            <a:r>
              <a:rPr lang="en-US" sz="1400" dirty="0"/>
              <a:t>Internet access at </a:t>
            </a:r>
            <a:r>
              <a:rPr lang="en-US" sz="1400" dirty="0" smtClean="0"/>
              <a:t>home</a:t>
            </a:r>
          </a:p>
          <a:p>
            <a:pPr marL="628650" lvl="1" indent="-266700"/>
            <a:r>
              <a:rPr lang="en-US" sz="1400" dirty="0" smtClean="0"/>
              <a:t>Growth driven by </a:t>
            </a:r>
            <a:r>
              <a:rPr lang="en-US" sz="1400" dirty="0"/>
              <a:t>developing </a:t>
            </a:r>
            <a:r>
              <a:rPr lang="en-US" sz="1400" dirty="0" smtClean="0"/>
              <a:t>countries in 2014: 14% </a:t>
            </a:r>
            <a:r>
              <a:rPr lang="en-US" sz="1400" dirty="0"/>
              <a:t>as against </a:t>
            </a:r>
            <a:r>
              <a:rPr lang="en-US" sz="1400" dirty="0" smtClean="0"/>
              <a:t>4% in developed countries</a:t>
            </a:r>
          </a:p>
          <a:p>
            <a:pPr marL="628650" lvl="1" indent="-266700"/>
            <a:r>
              <a:rPr lang="en-US" sz="1400" dirty="0" smtClean="0"/>
              <a:t>Internet users doubled in five years to reach 3 billion, 2/3 live in developing countries</a:t>
            </a:r>
            <a:endParaRPr lang="en-US" sz="1400" dirty="0"/>
          </a:p>
          <a:p>
            <a:pPr marL="0" indent="0">
              <a:buNone/>
            </a:pPr>
            <a:endParaRPr lang="en-US" sz="800" dirty="0" smtClean="0"/>
          </a:p>
          <a:p>
            <a:pPr marL="0" indent="0">
              <a:buNone/>
            </a:pPr>
            <a:r>
              <a:rPr lang="en-US" sz="1800" dirty="0" smtClean="0"/>
              <a:t>Mobile-cellular and fixed-broadband uptake slowing down</a:t>
            </a:r>
          </a:p>
          <a:p>
            <a:pPr marL="628650" lvl="1" indent="-266700"/>
            <a:r>
              <a:rPr lang="en-US" sz="1400" dirty="0" smtClean="0"/>
              <a:t>Growth </a:t>
            </a:r>
            <a:r>
              <a:rPr lang="en-US" sz="1400" dirty="0"/>
              <a:t>in mobile </a:t>
            </a:r>
            <a:r>
              <a:rPr lang="en-US" sz="1400" dirty="0" smtClean="0"/>
              <a:t>penetration slows </a:t>
            </a:r>
            <a:r>
              <a:rPr lang="en-US" sz="1400" dirty="0"/>
              <a:t>to </a:t>
            </a:r>
            <a:r>
              <a:rPr lang="en-US" sz="1400" dirty="0" smtClean="0"/>
              <a:t>a </a:t>
            </a:r>
            <a:r>
              <a:rPr lang="en-US" sz="1400" dirty="0"/>
              <a:t>ten-year </a:t>
            </a:r>
            <a:r>
              <a:rPr lang="en-US" sz="1400" dirty="0" smtClean="0"/>
              <a:t>low of 2.6%</a:t>
            </a:r>
          </a:p>
          <a:p>
            <a:pPr marL="628650" lvl="1" indent="-266700"/>
            <a:r>
              <a:rPr lang="en-US" sz="1400" dirty="0" smtClean="0"/>
              <a:t>Mobile markets have reached saturation with almost 7 billion subscriptions</a:t>
            </a:r>
          </a:p>
          <a:p>
            <a:pPr marL="628650" lvl="1" indent="-266700"/>
            <a:r>
              <a:rPr lang="en-US" altLang="zh-CN" sz="1400" dirty="0" smtClean="0">
                <a:ea typeface="SimSun" pitchFamily="2" charset="-122"/>
              </a:rPr>
              <a:t>Fixed-broadband growth rates have dropped to 6% in developing countries, despite penetration remaining low (6%) in the developing world</a:t>
            </a:r>
          </a:p>
          <a:p>
            <a:pPr marL="628650" lvl="1" indent="-266700"/>
            <a:r>
              <a:rPr lang="en-US" altLang="zh-CN" sz="1400" dirty="0" smtClean="0">
                <a:ea typeface="SimSun" pitchFamily="2" charset="-122"/>
              </a:rPr>
              <a:t>Fixed broadband has reached mature levels in developed countries: 27.5% penetration and continuous low growth (3.4%)   </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42" name="Rectangle 2"/>
          <p:cNvSpPr>
            <a:spLocks noGrp="1" noChangeArrowheads="1"/>
          </p:cNvSpPr>
          <p:nvPr>
            <p:ph type="title"/>
          </p:nvPr>
        </p:nvSpPr>
        <p:spPr>
          <a:xfrm>
            <a:off x="685800" y="908720"/>
            <a:ext cx="7772400" cy="584775"/>
          </a:xfrm>
        </p:spPr>
        <p:txBody>
          <a:bodyPr/>
          <a:lstStyle/>
          <a:p>
            <a:r>
              <a:rPr lang="en-US" dirty="0" smtClean="0">
                <a:solidFill>
                  <a:schemeClr val="tx2"/>
                </a:solidFill>
              </a:rPr>
              <a:t>The digital </a:t>
            </a:r>
            <a:r>
              <a:rPr lang="en-US" dirty="0" smtClean="0">
                <a:solidFill>
                  <a:srgbClr val="498ACA"/>
                </a:solidFill>
              </a:rPr>
              <a:t>divides</a:t>
            </a:r>
            <a:endParaRPr lang="en-US" sz="3200" dirty="0">
              <a:solidFill>
                <a:srgbClr val="498ACA"/>
              </a:solidFill>
            </a:endParaRPr>
          </a:p>
        </p:txBody>
      </p:sp>
      <p:sp>
        <p:nvSpPr>
          <p:cNvPr id="15" name="Content Placeholder 14"/>
          <p:cNvSpPr>
            <a:spLocks noGrp="1"/>
          </p:cNvSpPr>
          <p:nvPr>
            <p:ph idx="1"/>
          </p:nvPr>
        </p:nvSpPr>
        <p:spPr>
          <a:xfrm>
            <a:off x="292000" y="1989638"/>
            <a:ext cx="4752528" cy="4679722"/>
          </a:xfrm>
        </p:spPr>
        <p:txBody>
          <a:bodyPr/>
          <a:lstStyle/>
          <a:p>
            <a:r>
              <a:rPr lang="en-US" sz="1800" dirty="0"/>
              <a:t>450 </a:t>
            </a:r>
            <a:r>
              <a:rPr lang="en-US" sz="1800" dirty="0" smtClean="0"/>
              <a:t>million people worldwide without access to mobile services</a:t>
            </a:r>
          </a:p>
          <a:p>
            <a:pPr marL="0" indent="0">
              <a:buNone/>
            </a:pPr>
            <a:endParaRPr lang="en-US" sz="500" dirty="0" smtClean="0"/>
          </a:p>
          <a:p>
            <a:pPr marL="0" indent="0">
              <a:buNone/>
            </a:pPr>
            <a:endParaRPr lang="en-US" sz="500" dirty="0" smtClean="0"/>
          </a:p>
          <a:p>
            <a:r>
              <a:rPr lang="en-US" sz="1800" dirty="0" smtClean="0"/>
              <a:t>&lt;1% fixed-broadband penetration in least developed countries (LDCs)</a:t>
            </a:r>
          </a:p>
          <a:p>
            <a:pPr marL="0" indent="0">
              <a:buNone/>
            </a:pPr>
            <a:endParaRPr lang="en-US" sz="500" dirty="0" smtClean="0"/>
          </a:p>
          <a:p>
            <a:pPr marL="0" indent="0">
              <a:buNone/>
            </a:pPr>
            <a:endParaRPr lang="en-US" sz="500" dirty="0" smtClean="0"/>
          </a:p>
          <a:p>
            <a:r>
              <a:rPr lang="en-US" sz="1800" dirty="0" smtClean="0"/>
              <a:t>Rural-urban divide: lower 3G coverage, smaller proportion of households with Internet access and fewer enterprises and schools connected in rural areas.  </a:t>
            </a:r>
          </a:p>
          <a:p>
            <a:pPr marL="0" indent="0">
              <a:buNone/>
            </a:pPr>
            <a:endParaRPr lang="en-US" sz="500" dirty="0" smtClean="0"/>
          </a:p>
          <a:p>
            <a:pPr marL="0" indent="0">
              <a:buNone/>
            </a:pPr>
            <a:endParaRPr lang="en-US" sz="500" dirty="0" smtClean="0"/>
          </a:p>
          <a:p>
            <a:r>
              <a:rPr lang="en-US" sz="1800" dirty="0"/>
              <a:t>4.3 billion people </a:t>
            </a:r>
            <a:r>
              <a:rPr lang="en-US" sz="1800" dirty="0" smtClean="0"/>
              <a:t>worldwide are </a:t>
            </a:r>
            <a:r>
              <a:rPr lang="en-US" sz="1800" dirty="0"/>
              <a:t>not yet using the Internet, </a:t>
            </a:r>
            <a:r>
              <a:rPr lang="en-US" sz="1800" dirty="0" smtClean="0"/>
              <a:t>90% live in the developing world  </a:t>
            </a:r>
            <a:endParaRPr lang="en-US" sz="1800" dirty="0"/>
          </a:p>
        </p:txBody>
      </p:sp>
      <p:sp>
        <p:nvSpPr>
          <p:cNvPr id="4" name="Slide Number Placeholder 3"/>
          <p:cNvSpPr>
            <a:spLocks noGrp="1"/>
          </p:cNvSpPr>
          <p:nvPr>
            <p:ph type="sldNum" sz="quarter" idx="10"/>
          </p:nvPr>
        </p:nvSpPr>
        <p:spPr/>
        <p:txBody>
          <a:bodyPr/>
          <a:lstStyle/>
          <a:p>
            <a:fld id="{584E61B1-8F82-4E5A-B98D-C9025903541F}" type="slidenum">
              <a:rPr lang="en-US"/>
              <a:pPr/>
              <a:t>3</a:t>
            </a:fld>
            <a:endParaRPr lang="en-US" dirty="0"/>
          </a:p>
        </p:txBody>
      </p:sp>
      <p:sp>
        <p:nvSpPr>
          <p:cNvPr id="9" name="Text Box 6"/>
          <p:cNvSpPr txBox="1">
            <a:spLocks noChangeArrowheads="1"/>
          </p:cNvSpPr>
          <p:nvPr/>
        </p:nvSpPr>
        <p:spPr bwMode="white">
          <a:xfrm>
            <a:off x="5427484" y="6351131"/>
            <a:ext cx="2888932" cy="246221"/>
          </a:xfrm>
          <a:prstGeom prst="rect">
            <a:avLst/>
          </a:prstGeom>
          <a:noFill/>
          <a:ln w="76200" algn="ctr">
            <a:noFill/>
            <a:miter lim="800000"/>
            <a:headEnd/>
            <a:tailEnd/>
          </a:ln>
          <a:effectLst/>
        </p:spPr>
        <p:txBody>
          <a:bodyPr wrap="none">
            <a:spAutoFit/>
          </a:bodyPr>
          <a:lstStyle/>
          <a:p>
            <a:r>
              <a:rPr lang="en-US" sz="1000" dirty="0">
                <a:solidFill>
                  <a:srgbClr val="000000"/>
                </a:solidFill>
                <a:latin typeface="Verdana" pitchFamily="34" charset="0"/>
                <a:cs typeface="Tahoma" pitchFamily="34" charset="0"/>
              </a:rPr>
              <a:t>Source: </a:t>
            </a:r>
            <a:r>
              <a:rPr lang="en-US" sz="1000" dirty="0" smtClean="0">
                <a:solidFill>
                  <a:srgbClr val="000000"/>
                </a:solidFill>
                <a:latin typeface="Verdana" pitchFamily="34" charset="0"/>
                <a:cs typeface="Tahoma" pitchFamily="34" charset="0"/>
              </a:rPr>
              <a:t>ITU MIS Report 2014, * Estimate</a:t>
            </a:r>
            <a:endParaRPr lang="en-US" sz="1000" dirty="0">
              <a:solidFill>
                <a:srgbClr val="000000"/>
              </a:solidFill>
              <a:latin typeface="Verdana" pitchFamily="34" charset="0"/>
              <a:cs typeface="Tahoma" pitchFamily="34" charset="0"/>
            </a:endParaRPr>
          </a:p>
        </p:txBody>
      </p:sp>
      <p:sp>
        <p:nvSpPr>
          <p:cNvPr id="10" name="Rectangle 9"/>
          <p:cNvSpPr/>
          <p:nvPr/>
        </p:nvSpPr>
        <p:spPr bwMode="auto">
          <a:xfrm>
            <a:off x="5286880" y="1556792"/>
            <a:ext cx="3888432" cy="432048"/>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pPr>
            <a:r>
              <a:rPr kumimoji="0" lang="en-US" sz="1200" b="0" i="0" u="none" strike="noStrike" cap="none" normalizeH="0" baseline="0" dirty="0" smtClean="0">
                <a:ln>
                  <a:noFill/>
                </a:ln>
                <a:solidFill>
                  <a:schemeClr val="tx1"/>
                </a:solidFill>
                <a:effectLst/>
                <a:latin typeface="Verdana "/>
              </a:rPr>
              <a:t>Fixed</a:t>
            </a:r>
            <a:r>
              <a:rPr kumimoji="0" lang="en-US" sz="1200" b="0" i="0" u="none" strike="noStrike" cap="none" normalizeH="0" dirty="0" smtClean="0">
                <a:ln>
                  <a:noFill/>
                </a:ln>
                <a:solidFill>
                  <a:schemeClr val="tx1"/>
                </a:solidFill>
                <a:effectLst/>
                <a:latin typeface="Verdana "/>
              </a:rPr>
              <a:t> (wired)-</a:t>
            </a:r>
            <a:r>
              <a:rPr kumimoji="0" lang="en-US" sz="1200" b="0" i="0" u="none" strike="noStrike" cap="none" normalizeH="0" baseline="0" dirty="0" smtClean="0">
                <a:ln>
                  <a:noFill/>
                </a:ln>
                <a:solidFill>
                  <a:schemeClr val="tx1"/>
                </a:solidFill>
                <a:effectLst/>
                <a:latin typeface="Verdana "/>
              </a:rPr>
              <a:t>broadband</a:t>
            </a:r>
            <a:r>
              <a:rPr kumimoji="0" lang="en-US" sz="1200" b="0" i="0" u="none" strike="noStrike" cap="none" normalizeH="0" dirty="0" smtClean="0">
                <a:ln>
                  <a:noFill/>
                </a:ln>
                <a:solidFill>
                  <a:schemeClr val="tx1"/>
                </a:solidFill>
                <a:effectLst/>
                <a:latin typeface="Verdana "/>
              </a:rPr>
              <a:t> </a:t>
            </a:r>
            <a:r>
              <a:rPr lang="en-US" sz="1200" dirty="0" smtClean="0">
                <a:latin typeface="Verdana "/>
              </a:rPr>
              <a:t>subscriptions</a:t>
            </a:r>
            <a:r>
              <a:rPr kumimoji="0" lang="en-US" sz="1200" b="0" i="0" u="none" strike="noStrike" cap="none" normalizeH="0" baseline="0" dirty="0" smtClean="0">
                <a:ln>
                  <a:noFill/>
                </a:ln>
                <a:solidFill>
                  <a:schemeClr val="tx1"/>
                </a:solidFill>
                <a:effectLst/>
                <a:latin typeface="Verdana "/>
              </a:rPr>
              <a:t>,</a:t>
            </a:r>
            <a:r>
              <a:rPr kumimoji="0" lang="en-US" sz="1200" b="0" i="0" u="none" strike="noStrike" cap="none" normalizeH="0" dirty="0" smtClean="0">
                <a:ln>
                  <a:noFill/>
                </a:ln>
                <a:solidFill>
                  <a:schemeClr val="tx1"/>
                </a:solidFill>
                <a:effectLst/>
                <a:latin typeface="Verdana "/>
              </a:rPr>
              <a:t> 2005-2014*</a:t>
            </a:r>
            <a:endParaRPr kumimoji="0" lang="en-US" sz="1200" b="0" i="0" u="none" strike="noStrike" cap="none" normalizeH="0" baseline="0" dirty="0" smtClean="0">
              <a:ln>
                <a:noFill/>
              </a:ln>
              <a:solidFill>
                <a:schemeClr val="tx1"/>
              </a:solidFill>
              <a:effectLst/>
              <a:latin typeface="Verdana "/>
            </a:endParaRPr>
          </a:p>
        </p:txBody>
      </p:sp>
      <p:sp>
        <p:nvSpPr>
          <p:cNvPr id="12" name="Rectangle 11"/>
          <p:cNvSpPr/>
          <p:nvPr/>
        </p:nvSpPr>
        <p:spPr bwMode="auto">
          <a:xfrm>
            <a:off x="5367876" y="3915653"/>
            <a:ext cx="3888432" cy="504056"/>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pPr>
            <a:r>
              <a:rPr kumimoji="0" lang="en-US" sz="1200" b="0" i="0" u="none" strike="noStrike" cap="none" normalizeH="0" baseline="0" dirty="0" smtClean="0">
                <a:ln>
                  <a:noFill/>
                </a:ln>
                <a:solidFill>
                  <a:schemeClr val="tx1"/>
                </a:solidFill>
                <a:effectLst/>
                <a:latin typeface="Verdana "/>
              </a:rPr>
              <a:t>Individuals using the Internet,</a:t>
            </a:r>
            <a:r>
              <a:rPr kumimoji="0" lang="en-US" sz="1200" b="0" i="0" u="none" strike="noStrike" cap="none" normalizeH="0" dirty="0" smtClean="0">
                <a:ln>
                  <a:noFill/>
                </a:ln>
                <a:solidFill>
                  <a:schemeClr val="tx1"/>
                </a:solidFill>
                <a:effectLst/>
                <a:latin typeface="Verdana "/>
              </a:rPr>
              <a:t> 2005-2014*</a:t>
            </a:r>
            <a:endParaRPr kumimoji="0" lang="en-US" sz="1200" b="0" i="0" u="none" strike="noStrike" cap="none" normalizeH="0" baseline="0" dirty="0" smtClean="0">
              <a:ln>
                <a:noFill/>
              </a:ln>
              <a:solidFill>
                <a:schemeClr val="tx1"/>
              </a:solidFill>
              <a:effectLst/>
              <a:latin typeface="Verdana "/>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3769" y="1884391"/>
            <a:ext cx="3144432" cy="204112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3769" y="4286264"/>
            <a:ext cx="2903783" cy="2057956"/>
          </a:xfrm>
          <a:prstGeom prst="rect">
            <a:avLst/>
          </a:prstGeom>
        </p:spPr>
      </p:pic>
    </p:spTree>
    <p:extLst>
      <p:ext uri="{BB962C8B-B14F-4D97-AF65-F5344CB8AC3E}">
        <p14:creationId xmlns:p14="http://schemas.microsoft.com/office/powerpoint/2010/main" val="110239210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42" name="Rectangle 2"/>
          <p:cNvSpPr>
            <a:spLocks noGrp="1" noChangeArrowheads="1"/>
          </p:cNvSpPr>
          <p:nvPr>
            <p:ph type="title"/>
          </p:nvPr>
        </p:nvSpPr>
        <p:spPr>
          <a:xfrm>
            <a:off x="685800" y="836712"/>
            <a:ext cx="7772400" cy="584775"/>
          </a:xfrm>
        </p:spPr>
        <p:txBody>
          <a:bodyPr/>
          <a:lstStyle/>
          <a:p>
            <a:r>
              <a:rPr lang="en-US" dirty="0" smtClean="0">
                <a:solidFill>
                  <a:srgbClr val="498ACA"/>
                </a:solidFill>
              </a:rPr>
              <a:t>Investment and revenue </a:t>
            </a:r>
            <a:r>
              <a:rPr lang="en-US" dirty="0" smtClean="0">
                <a:solidFill>
                  <a:schemeClr val="tx2"/>
                </a:solidFill>
              </a:rPr>
              <a:t>trends</a:t>
            </a:r>
            <a:endParaRPr lang="en-US" sz="3200" dirty="0">
              <a:solidFill>
                <a:schemeClr val="tx2"/>
              </a:solidFill>
            </a:endParaRPr>
          </a:p>
        </p:txBody>
      </p:sp>
      <p:sp>
        <p:nvSpPr>
          <p:cNvPr id="15" name="Content Placeholder 14"/>
          <p:cNvSpPr>
            <a:spLocks noGrp="1"/>
          </p:cNvSpPr>
          <p:nvPr>
            <p:ph idx="1"/>
          </p:nvPr>
        </p:nvSpPr>
        <p:spPr>
          <a:xfrm>
            <a:off x="107504" y="1484784"/>
            <a:ext cx="4968552" cy="4544417"/>
          </a:xfrm>
        </p:spPr>
        <p:txBody>
          <a:bodyPr/>
          <a:lstStyle/>
          <a:p>
            <a:r>
              <a:rPr lang="en-US" sz="2000" dirty="0" smtClean="0"/>
              <a:t>Total </a:t>
            </a:r>
            <a:r>
              <a:rPr lang="en-US" sz="2000" dirty="0"/>
              <a:t>telecommunication revenues </a:t>
            </a:r>
            <a:r>
              <a:rPr lang="en-US" sz="2000" dirty="0" smtClean="0"/>
              <a:t>have stagnated at USD 1.88 trillion, 2.7% </a:t>
            </a:r>
            <a:r>
              <a:rPr lang="en-US" sz="2000" dirty="0"/>
              <a:t>of world </a:t>
            </a:r>
            <a:r>
              <a:rPr lang="en-US" sz="2000" dirty="0" smtClean="0"/>
              <a:t>GDP </a:t>
            </a:r>
          </a:p>
          <a:p>
            <a:r>
              <a:rPr lang="en-US" sz="2000" dirty="0"/>
              <a:t>The </a:t>
            </a:r>
            <a:r>
              <a:rPr lang="en-US" sz="2000" dirty="0" smtClean="0"/>
              <a:t>sector returned to negative growth in developed countries, whereas revenues in developing countries  increased by 4% in 2012</a:t>
            </a:r>
            <a:endParaRPr lang="en-US" sz="500" dirty="0"/>
          </a:p>
          <a:p>
            <a:r>
              <a:rPr lang="en-US" sz="2000" dirty="0" smtClean="0"/>
              <a:t>Global investment </a:t>
            </a:r>
            <a:r>
              <a:rPr lang="en-US" sz="2000" dirty="0"/>
              <a:t>in telecommunications </a:t>
            </a:r>
            <a:r>
              <a:rPr lang="en-US" sz="2000" dirty="0" smtClean="0"/>
              <a:t>grew by 4% to reach USD </a:t>
            </a:r>
            <a:r>
              <a:rPr lang="en-US" sz="2000" dirty="0"/>
              <a:t>307 </a:t>
            </a:r>
            <a:r>
              <a:rPr lang="en-US" sz="2000" dirty="0" smtClean="0"/>
              <a:t>billion in 2012</a:t>
            </a:r>
          </a:p>
          <a:p>
            <a:r>
              <a:rPr lang="en-US" sz="2000" dirty="0" smtClean="0"/>
              <a:t>The developing countries</a:t>
            </a:r>
            <a:r>
              <a:rPr lang="en-US" sz="2000" dirty="0"/>
              <a:t>’ share in total investment </a:t>
            </a:r>
            <a:r>
              <a:rPr lang="en-US" sz="2000" dirty="0" smtClean="0"/>
              <a:t>reached almost 40% and an all-time high value of USD 121 billion</a:t>
            </a:r>
            <a:endParaRPr lang="en-US" sz="2000" dirty="0"/>
          </a:p>
          <a:p>
            <a:endParaRPr lang="en-US" sz="2000" dirty="0"/>
          </a:p>
        </p:txBody>
      </p:sp>
      <p:sp>
        <p:nvSpPr>
          <p:cNvPr id="4" name="Slide Number Placeholder 3"/>
          <p:cNvSpPr>
            <a:spLocks noGrp="1"/>
          </p:cNvSpPr>
          <p:nvPr>
            <p:ph type="sldNum" sz="quarter" idx="10"/>
          </p:nvPr>
        </p:nvSpPr>
        <p:spPr/>
        <p:txBody>
          <a:bodyPr/>
          <a:lstStyle/>
          <a:p>
            <a:fld id="{584E61B1-8F82-4E5A-B98D-C9025903541F}" type="slidenum">
              <a:rPr lang="en-US"/>
              <a:pPr/>
              <a:t>4</a:t>
            </a:fld>
            <a:endParaRPr lang="en-US" dirty="0"/>
          </a:p>
        </p:txBody>
      </p:sp>
      <p:sp>
        <p:nvSpPr>
          <p:cNvPr id="9" name="Text Box 6"/>
          <p:cNvSpPr txBox="1">
            <a:spLocks noChangeArrowheads="1"/>
          </p:cNvSpPr>
          <p:nvPr/>
        </p:nvSpPr>
        <p:spPr bwMode="white">
          <a:xfrm>
            <a:off x="5779305" y="6381328"/>
            <a:ext cx="2105063" cy="246221"/>
          </a:xfrm>
          <a:prstGeom prst="rect">
            <a:avLst/>
          </a:prstGeom>
          <a:noFill/>
          <a:ln w="76200" algn="ctr">
            <a:noFill/>
            <a:miter lim="800000"/>
            <a:headEnd/>
            <a:tailEnd/>
          </a:ln>
          <a:effectLst/>
        </p:spPr>
        <p:txBody>
          <a:bodyPr wrap="none">
            <a:spAutoFit/>
          </a:bodyPr>
          <a:lstStyle/>
          <a:p>
            <a:r>
              <a:rPr lang="en-US" sz="1000" dirty="0">
                <a:solidFill>
                  <a:srgbClr val="000000"/>
                </a:solidFill>
                <a:latin typeface="Verdana" pitchFamily="34" charset="0"/>
                <a:cs typeface="Tahoma" pitchFamily="34" charset="0"/>
              </a:rPr>
              <a:t>Source: </a:t>
            </a:r>
            <a:r>
              <a:rPr lang="en-US" sz="1000" dirty="0" smtClean="0">
                <a:solidFill>
                  <a:srgbClr val="000000"/>
                </a:solidFill>
                <a:latin typeface="Verdana" pitchFamily="34" charset="0"/>
                <a:cs typeface="Tahoma" pitchFamily="34" charset="0"/>
              </a:rPr>
              <a:t>ITU MIS Report 2014</a:t>
            </a:r>
            <a:endParaRPr lang="en-US" sz="1000" dirty="0">
              <a:solidFill>
                <a:srgbClr val="000000"/>
              </a:solidFill>
              <a:latin typeface="Verdana" pitchFamily="34" charset="0"/>
              <a:cs typeface="Tahoma" pitchFamily="34" charset="0"/>
            </a:endParaRPr>
          </a:p>
        </p:txBody>
      </p:sp>
      <p:sp>
        <p:nvSpPr>
          <p:cNvPr id="10" name="Rectangle 9"/>
          <p:cNvSpPr/>
          <p:nvPr/>
        </p:nvSpPr>
        <p:spPr bwMode="auto">
          <a:xfrm>
            <a:off x="5134480" y="1484784"/>
            <a:ext cx="3888432" cy="432048"/>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pPr>
            <a:r>
              <a:rPr kumimoji="0" lang="en-US" sz="1200" b="0" i="0" u="none" strike="noStrike" cap="none" normalizeH="0" baseline="0" dirty="0" smtClean="0">
                <a:ln>
                  <a:noFill/>
                </a:ln>
                <a:solidFill>
                  <a:schemeClr val="tx1"/>
                </a:solidFill>
                <a:effectLst/>
                <a:latin typeface="Verdana "/>
              </a:rPr>
              <a:t>Telecommunication revenues,</a:t>
            </a:r>
            <a:r>
              <a:rPr kumimoji="0" lang="en-US" sz="1200" b="0" i="0" u="none" strike="noStrike" cap="none" normalizeH="0" dirty="0" smtClean="0">
                <a:ln>
                  <a:noFill/>
                </a:ln>
                <a:solidFill>
                  <a:schemeClr val="tx1"/>
                </a:solidFill>
                <a:effectLst/>
                <a:latin typeface="Verdana "/>
              </a:rPr>
              <a:t> 2007-2012</a:t>
            </a:r>
            <a:endParaRPr kumimoji="0" lang="en-US" sz="1200" b="0" i="0" u="none" strike="noStrike" cap="none" normalizeH="0" baseline="0" dirty="0" smtClean="0">
              <a:ln>
                <a:noFill/>
              </a:ln>
              <a:solidFill>
                <a:schemeClr val="tx1"/>
              </a:solidFill>
              <a:effectLst/>
              <a:latin typeface="Verdana "/>
            </a:endParaRPr>
          </a:p>
        </p:txBody>
      </p:sp>
      <p:sp>
        <p:nvSpPr>
          <p:cNvPr id="12" name="Rectangle 11"/>
          <p:cNvSpPr/>
          <p:nvPr/>
        </p:nvSpPr>
        <p:spPr bwMode="auto">
          <a:xfrm>
            <a:off x="5004049" y="3873824"/>
            <a:ext cx="4054895" cy="504056"/>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pPr>
            <a:r>
              <a:rPr kumimoji="0" lang="en-US" sz="1200" b="0" i="0" u="none" strike="noStrike" cap="none" normalizeH="0" baseline="0" dirty="0" smtClean="0">
                <a:ln>
                  <a:noFill/>
                </a:ln>
                <a:solidFill>
                  <a:schemeClr val="tx1"/>
                </a:solidFill>
                <a:effectLst/>
                <a:latin typeface="Verdana "/>
              </a:rPr>
              <a:t>Investment </a:t>
            </a:r>
            <a:r>
              <a:rPr lang="en-US" sz="1200" dirty="0" smtClean="0">
                <a:latin typeface="Verdana "/>
              </a:rPr>
              <a:t>by</a:t>
            </a:r>
            <a:r>
              <a:rPr kumimoji="0" lang="en-US" sz="1200" b="0" i="0" u="none" strike="noStrike" cap="none" normalizeH="0" baseline="0" dirty="0" smtClean="0">
                <a:ln>
                  <a:noFill/>
                </a:ln>
                <a:solidFill>
                  <a:schemeClr val="tx1"/>
                </a:solidFill>
                <a:effectLst/>
                <a:latin typeface="Verdana "/>
              </a:rPr>
              <a:t> telecommunication operators,</a:t>
            </a:r>
            <a:r>
              <a:rPr kumimoji="0" lang="en-US" sz="1200" b="0" i="0" u="none" strike="noStrike" cap="none" normalizeH="0" dirty="0" smtClean="0">
                <a:ln>
                  <a:noFill/>
                </a:ln>
                <a:solidFill>
                  <a:schemeClr val="tx1"/>
                </a:solidFill>
                <a:effectLst/>
                <a:latin typeface="Verdana "/>
              </a:rPr>
              <a:t> 2007-2012</a:t>
            </a:r>
            <a:endParaRPr kumimoji="0" lang="en-US" sz="1200" b="0" i="0" u="none" strike="noStrike" cap="none" normalizeH="0" baseline="0" dirty="0" smtClean="0">
              <a:ln>
                <a:noFill/>
              </a:ln>
              <a:solidFill>
                <a:schemeClr val="tx1"/>
              </a:solidFill>
              <a:effectLst/>
              <a:latin typeface="Verdana "/>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7780" y="1898344"/>
            <a:ext cx="2832612" cy="198768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1921" y="4286724"/>
            <a:ext cx="2806497" cy="1988343"/>
          </a:xfrm>
          <a:prstGeom prst="rect">
            <a:avLst/>
          </a:prstGeom>
        </p:spPr>
      </p:pic>
    </p:spTree>
    <p:extLst>
      <p:ext uri="{BB962C8B-B14F-4D97-AF65-F5344CB8AC3E}">
        <p14:creationId xmlns:p14="http://schemas.microsoft.com/office/powerpoint/2010/main" val="274933274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834579"/>
            <a:ext cx="7772400" cy="1077218"/>
          </a:xfrm>
        </p:spPr>
        <p:txBody>
          <a:bodyPr/>
          <a:lstStyle/>
          <a:p>
            <a:r>
              <a:rPr lang="en-US" dirty="0" smtClean="0"/>
              <a:t>The ICT Development Index </a:t>
            </a:r>
            <a:r>
              <a:rPr lang="en-US" dirty="0" smtClean="0">
                <a:solidFill>
                  <a:srgbClr val="498ACA"/>
                </a:solidFill>
              </a:rPr>
              <a:t>(IDI)</a:t>
            </a:r>
            <a:endParaRPr lang="en-US" dirty="0">
              <a:solidFill>
                <a:srgbClr val="498ACA"/>
              </a:solidFill>
            </a:endParaRPr>
          </a:p>
        </p:txBody>
      </p:sp>
      <p:sp>
        <p:nvSpPr>
          <p:cNvPr id="12" name="Content Placeholder 11"/>
          <p:cNvSpPr>
            <a:spLocks noGrp="1"/>
          </p:cNvSpPr>
          <p:nvPr>
            <p:ph idx="1"/>
          </p:nvPr>
        </p:nvSpPr>
        <p:spPr>
          <a:xfrm>
            <a:off x="684212" y="2268959"/>
            <a:ext cx="8064252" cy="4040361"/>
          </a:xfrm>
        </p:spPr>
        <p:txBody>
          <a:bodyPr/>
          <a:lstStyle/>
          <a:p>
            <a:r>
              <a:rPr lang="en-US" sz="2400" dirty="0" smtClean="0"/>
              <a:t>11 indicators, covering 3 areas:</a:t>
            </a:r>
          </a:p>
          <a:p>
            <a:pPr lvl="1"/>
            <a:r>
              <a:rPr lang="en-US" sz="2400" dirty="0" smtClean="0"/>
              <a:t>ICT access, use and skills</a:t>
            </a:r>
          </a:p>
          <a:p>
            <a:r>
              <a:rPr lang="en-US" sz="2400" dirty="0" smtClean="0"/>
              <a:t>166 economies</a:t>
            </a:r>
          </a:p>
          <a:p>
            <a:r>
              <a:rPr lang="en-US" sz="2400" dirty="0" smtClean="0"/>
              <a:t>Comparison of data from 2013 and 2012</a:t>
            </a:r>
          </a:p>
          <a:p>
            <a:r>
              <a:rPr lang="en-US" sz="2400" dirty="0" smtClean="0"/>
              <a:t>Regional analysis</a:t>
            </a:r>
          </a:p>
          <a:p>
            <a:r>
              <a:rPr lang="en-US" sz="2400" dirty="0" smtClean="0"/>
              <a:t>Assessment of the relationship between  geography and population and IDI performance</a:t>
            </a:r>
          </a:p>
          <a:p>
            <a:r>
              <a:rPr lang="en-US" sz="2400" dirty="0" smtClean="0"/>
              <a:t>Analysis of the link between IDI and the MDGs</a:t>
            </a:r>
          </a:p>
          <a:p>
            <a:endParaRPr lang="en-US" sz="2800" dirty="0" smtClean="0"/>
          </a:p>
          <a:p>
            <a:endParaRPr lang="en-US" sz="2800" dirty="0" smtClean="0"/>
          </a:p>
          <a:p>
            <a:endParaRPr lang="en-US" sz="2800" dirty="0" smtClean="0"/>
          </a:p>
          <a:p>
            <a:endParaRPr lang="en-US" sz="2800" dirty="0"/>
          </a:p>
        </p:txBody>
      </p:sp>
      <p:sp>
        <p:nvSpPr>
          <p:cNvPr id="4" name="Slide Number Placeholder 3"/>
          <p:cNvSpPr>
            <a:spLocks noGrp="1"/>
          </p:cNvSpPr>
          <p:nvPr>
            <p:ph type="sldNum" sz="quarter" idx="10"/>
          </p:nvPr>
        </p:nvSpPr>
        <p:spPr/>
        <p:txBody>
          <a:bodyPr/>
          <a:lstStyle/>
          <a:p>
            <a:fld id="{2A9BF754-678C-467B-9968-67239D948F6A}" type="slidenum">
              <a:rPr lang="en-US" smtClean="0"/>
              <a:pPr/>
              <a:t>5</a:t>
            </a:fld>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2" name="Rectangle 2"/>
          <p:cNvSpPr>
            <a:spLocks noGrp="1" noChangeArrowheads="1"/>
          </p:cNvSpPr>
          <p:nvPr>
            <p:ph type="title"/>
          </p:nvPr>
        </p:nvSpPr>
        <p:spPr>
          <a:xfrm>
            <a:off x="72008" y="908720"/>
            <a:ext cx="8820472" cy="892552"/>
          </a:xfrm>
        </p:spPr>
        <p:txBody>
          <a:bodyPr/>
          <a:lstStyle/>
          <a:p>
            <a:r>
              <a:rPr lang="en-US" sz="2600" dirty="0">
                <a:solidFill>
                  <a:srgbClr val="498ACA"/>
                </a:solidFill>
              </a:rPr>
              <a:t>Almost all countries improved </a:t>
            </a:r>
            <a:r>
              <a:rPr lang="en-US" sz="2600" dirty="0" smtClean="0">
                <a:solidFill>
                  <a:srgbClr val="498ACA"/>
                </a:solidFill>
              </a:rPr>
              <a:t>in the IDI</a:t>
            </a:r>
            <a:r>
              <a:rPr lang="en-US" sz="2600" dirty="0"/>
              <a:t/>
            </a:r>
            <a:br>
              <a:rPr lang="en-US" sz="2600" dirty="0"/>
            </a:br>
            <a:r>
              <a:rPr lang="en-US" sz="2600" dirty="0" smtClean="0"/>
              <a:t>but Least Connected Countries lag behind</a:t>
            </a:r>
            <a:endParaRPr lang="en-US" sz="2600" dirty="0"/>
          </a:p>
        </p:txBody>
      </p:sp>
      <p:sp>
        <p:nvSpPr>
          <p:cNvPr id="9" name="Text Placeholder 8"/>
          <p:cNvSpPr>
            <a:spLocks noGrp="1"/>
          </p:cNvSpPr>
          <p:nvPr>
            <p:ph type="body" idx="1"/>
          </p:nvPr>
        </p:nvSpPr>
        <p:spPr>
          <a:xfrm>
            <a:off x="467544" y="1844824"/>
            <a:ext cx="4040188" cy="525735"/>
          </a:xfrm>
        </p:spPr>
        <p:txBody>
          <a:bodyPr/>
          <a:lstStyle/>
          <a:p>
            <a:r>
              <a:rPr lang="en-US" dirty="0" smtClean="0"/>
              <a:t>IDI 2013 top ten </a:t>
            </a:r>
          </a:p>
        </p:txBody>
      </p:sp>
      <p:sp>
        <p:nvSpPr>
          <p:cNvPr id="7" name="Content Placeholder 6"/>
          <p:cNvSpPr>
            <a:spLocks noGrp="1"/>
          </p:cNvSpPr>
          <p:nvPr>
            <p:ph sz="half" idx="2"/>
          </p:nvPr>
        </p:nvSpPr>
        <p:spPr>
          <a:xfrm>
            <a:off x="457200" y="2492895"/>
            <a:ext cx="3394720" cy="3633267"/>
          </a:xfrm>
        </p:spPr>
        <p:txBody>
          <a:bodyPr/>
          <a:lstStyle/>
          <a:p>
            <a:pPr marL="514350" indent="-514350">
              <a:buFont typeface="+mj-lt"/>
              <a:buAutoNum type="arabicPeriod"/>
            </a:pPr>
            <a:r>
              <a:rPr lang="en-US" sz="1800" dirty="0" smtClean="0">
                <a:solidFill>
                  <a:schemeClr val="tx2"/>
                </a:solidFill>
              </a:rPr>
              <a:t>Denmark </a:t>
            </a:r>
          </a:p>
          <a:p>
            <a:pPr marL="514350" indent="-514350">
              <a:buFont typeface="+mj-lt"/>
              <a:buAutoNum type="arabicPeriod"/>
            </a:pPr>
            <a:r>
              <a:rPr lang="en-US" sz="1800" dirty="0">
                <a:solidFill>
                  <a:schemeClr val="tx2"/>
                </a:solidFill>
              </a:rPr>
              <a:t>Korea (Rep.) </a:t>
            </a:r>
            <a:endParaRPr lang="en-US" sz="1800" dirty="0" smtClean="0">
              <a:solidFill>
                <a:schemeClr val="tx2"/>
              </a:solidFill>
            </a:endParaRPr>
          </a:p>
          <a:p>
            <a:pPr marL="514350" indent="-514350">
              <a:buFont typeface="+mj-lt"/>
              <a:buAutoNum type="arabicPeriod"/>
            </a:pPr>
            <a:r>
              <a:rPr lang="en-US" sz="1800" dirty="0" smtClean="0">
                <a:solidFill>
                  <a:schemeClr val="tx2"/>
                </a:solidFill>
              </a:rPr>
              <a:t>Sweden </a:t>
            </a:r>
          </a:p>
          <a:p>
            <a:pPr marL="514350" indent="-514350">
              <a:buFont typeface="+mj-lt"/>
              <a:buAutoNum type="arabicPeriod"/>
            </a:pPr>
            <a:r>
              <a:rPr lang="en-US" sz="1800" dirty="0" smtClean="0">
                <a:solidFill>
                  <a:schemeClr val="tx2"/>
                </a:solidFill>
              </a:rPr>
              <a:t>Iceland </a:t>
            </a:r>
          </a:p>
          <a:p>
            <a:pPr marL="514350" indent="-514350">
              <a:buFont typeface="+mj-lt"/>
              <a:buAutoNum type="arabicPeriod"/>
            </a:pPr>
            <a:r>
              <a:rPr lang="en-US" sz="1800" dirty="0" smtClean="0">
                <a:solidFill>
                  <a:schemeClr val="tx2"/>
                </a:solidFill>
              </a:rPr>
              <a:t>United Kingdom </a:t>
            </a:r>
          </a:p>
          <a:p>
            <a:pPr marL="514350" indent="-514350">
              <a:buFont typeface="+mj-lt"/>
              <a:buAutoNum type="arabicPeriod"/>
            </a:pPr>
            <a:r>
              <a:rPr lang="fr-CH" sz="1800" dirty="0" err="1" smtClean="0">
                <a:solidFill>
                  <a:schemeClr val="tx2"/>
                </a:solidFill>
              </a:rPr>
              <a:t>Norway</a:t>
            </a:r>
            <a:r>
              <a:rPr lang="fr-CH" sz="1800" dirty="0" smtClean="0">
                <a:solidFill>
                  <a:schemeClr val="tx2"/>
                </a:solidFill>
              </a:rPr>
              <a:t> </a:t>
            </a:r>
            <a:endParaRPr lang="en-US" sz="1800" dirty="0" smtClean="0">
              <a:solidFill>
                <a:schemeClr val="tx2"/>
              </a:solidFill>
            </a:endParaRPr>
          </a:p>
          <a:p>
            <a:pPr marL="514350" indent="-514350">
              <a:buFont typeface="+mj-lt"/>
              <a:buAutoNum type="arabicPeriod"/>
            </a:pPr>
            <a:r>
              <a:rPr lang="en-US" sz="1800" dirty="0" smtClean="0">
                <a:solidFill>
                  <a:schemeClr val="tx2"/>
                </a:solidFill>
              </a:rPr>
              <a:t>Netherlands </a:t>
            </a:r>
          </a:p>
          <a:p>
            <a:pPr marL="514350" indent="-514350">
              <a:buFont typeface="+mj-lt"/>
              <a:buAutoNum type="arabicPeriod"/>
            </a:pPr>
            <a:r>
              <a:rPr lang="fr-CH" sz="1800" dirty="0" err="1" smtClean="0">
                <a:solidFill>
                  <a:schemeClr val="tx2"/>
                </a:solidFill>
              </a:rPr>
              <a:t>Finland</a:t>
            </a:r>
            <a:r>
              <a:rPr lang="fr-CH" sz="1800" dirty="0" smtClean="0">
                <a:solidFill>
                  <a:schemeClr val="tx2"/>
                </a:solidFill>
              </a:rPr>
              <a:t> </a:t>
            </a:r>
            <a:endParaRPr lang="en-US" sz="1800" dirty="0" smtClean="0">
              <a:solidFill>
                <a:schemeClr val="tx2"/>
              </a:solidFill>
            </a:endParaRPr>
          </a:p>
          <a:p>
            <a:pPr marL="514350" indent="-514350">
              <a:buFont typeface="+mj-lt"/>
              <a:buAutoNum type="arabicPeriod"/>
            </a:pPr>
            <a:r>
              <a:rPr lang="en-US" sz="1800" dirty="0">
                <a:solidFill>
                  <a:schemeClr val="tx2"/>
                </a:solidFill>
              </a:rPr>
              <a:t>Hong Kong, China</a:t>
            </a:r>
            <a:endParaRPr lang="en-US" sz="1800" dirty="0" smtClean="0">
              <a:solidFill>
                <a:schemeClr val="tx2"/>
              </a:solidFill>
            </a:endParaRPr>
          </a:p>
          <a:p>
            <a:pPr marL="514350" indent="-514350">
              <a:buFont typeface="+mj-lt"/>
              <a:buAutoNum type="arabicPeriod"/>
            </a:pPr>
            <a:r>
              <a:rPr lang="en-US" sz="1800" dirty="0" smtClean="0">
                <a:solidFill>
                  <a:schemeClr val="tx2"/>
                </a:solidFill>
              </a:rPr>
              <a:t>Luxembourg </a:t>
            </a:r>
          </a:p>
        </p:txBody>
      </p:sp>
      <p:sp>
        <p:nvSpPr>
          <p:cNvPr id="10" name="Text Placeholder 9"/>
          <p:cNvSpPr>
            <a:spLocks noGrp="1"/>
          </p:cNvSpPr>
          <p:nvPr>
            <p:ph type="body" sz="quarter" idx="3"/>
          </p:nvPr>
        </p:nvSpPr>
        <p:spPr>
          <a:xfrm>
            <a:off x="4211960" y="1844824"/>
            <a:ext cx="4473823" cy="504056"/>
          </a:xfrm>
        </p:spPr>
        <p:txBody>
          <a:bodyPr/>
          <a:lstStyle/>
          <a:p>
            <a:r>
              <a:rPr lang="fr-CH" dirty="0" smtClean="0"/>
              <a:t>Key findings</a:t>
            </a:r>
            <a:endParaRPr lang="en-GB" dirty="0"/>
          </a:p>
        </p:txBody>
      </p:sp>
      <p:sp>
        <p:nvSpPr>
          <p:cNvPr id="8" name="Content Placeholder 7"/>
          <p:cNvSpPr>
            <a:spLocks noGrp="1"/>
          </p:cNvSpPr>
          <p:nvPr>
            <p:ph sz="quarter" idx="4"/>
          </p:nvPr>
        </p:nvSpPr>
        <p:spPr>
          <a:xfrm>
            <a:off x="3995937" y="2420888"/>
            <a:ext cx="4824536" cy="3960441"/>
          </a:xfrm>
        </p:spPr>
        <p:txBody>
          <a:bodyPr/>
          <a:lstStyle/>
          <a:p>
            <a:r>
              <a:rPr lang="en-US" sz="2000" dirty="0"/>
              <a:t>Top IDI performers have high income </a:t>
            </a:r>
            <a:r>
              <a:rPr lang="en-US" sz="2000" dirty="0" smtClean="0"/>
              <a:t>levels, competitive </a:t>
            </a:r>
            <a:r>
              <a:rPr lang="en-US" sz="2000" dirty="0"/>
              <a:t>markets and a skilled </a:t>
            </a:r>
            <a:r>
              <a:rPr lang="en-US" sz="2000" dirty="0" smtClean="0"/>
              <a:t>population</a:t>
            </a:r>
          </a:p>
          <a:p>
            <a:pPr marL="0" indent="0">
              <a:buNone/>
            </a:pPr>
            <a:endParaRPr lang="en-US" sz="500" dirty="0"/>
          </a:p>
          <a:p>
            <a:r>
              <a:rPr lang="en-US" sz="2000" dirty="0" smtClean="0"/>
              <a:t>Effective implementation of policies to achieve ambitious ICT targets help drive national information economies</a:t>
            </a:r>
          </a:p>
          <a:p>
            <a:endParaRPr lang="en-US" sz="500" dirty="0"/>
          </a:p>
          <a:p>
            <a:r>
              <a:rPr lang="en-US" sz="2000" dirty="0"/>
              <a:t>Some 2.5 billion people living in the </a:t>
            </a:r>
            <a:r>
              <a:rPr lang="en-US" sz="2000" dirty="0" smtClean="0"/>
              <a:t>world’s least </a:t>
            </a:r>
            <a:r>
              <a:rPr lang="en-US" sz="2000" dirty="0"/>
              <a:t>connected countries (LCCs) need </a:t>
            </a:r>
            <a:r>
              <a:rPr lang="en-US" sz="2000" dirty="0" smtClean="0"/>
              <a:t>targeted policies </a:t>
            </a:r>
            <a:r>
              <a:rPr lang="en-US" sz="2000" dirty="0"/>
              <a:t>for improved access to ICTs</a:t>
            </a:r>
          </a:p>
        </p:txBody>
      </p:sp>
      <p:sp>
        <p:nvSpPr>
          <p:cNvPr id="5" name="Slide Number Placeholder 3"/>
          <p:cNvSpPr>
            <a:spLocks noGrp="1"/>
          </p:cNvSpPr>
          <p:nvPr>
            <p:ph type="sldNum" sz="quarter" idx="10"/>
          </p:nvPr>
        </p:nvSpPr>
        <p:spPr/>
        <p:txBody>
          <a:bodyPr/>
          <a:lstStyle/>
          <a:p>
            <a:fld id="{4C5F3BE7-A65F-48E2-9B73-776FF87C5302}" type="slidenum">
              <a:rPr lang="en-US"/>
              <a:pPr/>
              <a:t>6</a:t>
            </a:fld>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0" name="Rectangle 2"/>
          <p:cNvSpPr>
            <a:spLocks noGrp="1" noChangeArrowheads="1"/>
          </p:cNvSpPr>
          <p:nvPr>
            <p:ph type="title"/>
          </p:nvPr>
        </p:nvSpPr>
        <p:spPr>
          <a:xfrm>
            <a:off x="377379" y="820450"/>
            <a:ext cx="8350696" cy="1384995"/>
          </a:xfrm>
        </p:spPr>
        <p:txBody>
          <a:bodyPr/>
          <a:lstStyle/>
          <a:p>
            <a:r>
              <a:rPr lang="en-US" sz="2800" dirty="0"/>
              <a:t>Wireless broadband drives IDI </a:t>
            </a:r>
            <a:r>
              <a:rPr lang="en-US" sz="2800" dirty="0" smtClean="0"/>
              <a:t>progress</a:t>
            </a:r>
            <a:r>
              <a:rPr lang="en-US" sz="2800" dirty="0"/>
              <a:t/>
            </a:r>
            <a:br>
              <a:rPr lang="en-US" sz="2800" dirty="0"/>
            </a:br>
            <a:r>
              <a:rPr lang="en-US" sz="2800" dirty="0" smtClean="0"/>
              <a:t>in </a:t>
            </a:r>
            <a:r>
              <a:rPr lang="en-US" sz="2800" dirty="0" smtClean="0">
                <a:solidFill>
                  <a:srgbClr val="498ACA"/>
                </a:solidFill>
              </a:rPr>
              <a:t>dynamic countries</a:t>
            </a:r>
            <a:r>
              <a:rPr lang="en-US" sz="2800" dirty="0" smtClean="0"/>
              <a:t>, most of which </a:t>
            </a:r>
            <a:br>
              <a:rPr lang="en-US" sz="2800" dirty="0" smtClean="0"/>
            </a:br>
            <a:r>
              <a:rPr lang="en-US" sz="2800" dirty="0" smtClean="0"/>
              <a:t>are from </a:t>
            </a:r>
            <a:r>
              <a:rPr lang="en-US" sz="2800" dirty="0"/>
              <a:t>the developing world</a:t>
            </a:r>
          </a:p>
        </p:txBody>
      </p:sp>
      <p:sp>
        <p:nvSpPr>
          <p:cNvPr id="5" name="Slide Number Placeholder 3"/>
          <p:cNvSpPr>
            <a:spLocks noGrp="1"/>
          </p:cNvSpPr>
          <p:nvPr>
            <p:ph type="sldNum" sz="quarter" idx="10"/>
          </p:nvPr>
        </p:nvSpPr>
        <p:spPr/>
        <p:txBody>
          <a:bodyPr/>
          <a:lstStyle/>
          <a:p>
            <a:fld id="{D9CF8AB3-F511-43E5-8253-C241D6281971}" type="slidenum">
              <a:rPr lang="en-US"/>
              <a:pPr/>
              <a:t>7</a:t>
            </a:fld>
            <a:endParaRPr lang="en-US" dirty="0"/>
          </a:p>
        </p:txBody>
      </p:sp>
      <p:sp>
        <p:nvSpPr>
          <p:cNvPr id="7" name="Rectangle 6"/>
          <p:cNvSpPr/>
          <p:nvPr/>
        </p:nvSpPr>
        <p:spPr bwMode="auto">
          <a:xfrm>
            <a:off x="553313" y="2197951"/>
            <a:ext cx="6336704" cy="504056"/>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pPr>
            <a:r>
              <a:rPr lang="en-US" sz="1400" dirty="0" smtClean="0">
                <a:latin typeface="Verdana "/>
              </a:rPr>
              <a:t>Most </a:t>
            </a:r>
            <a:r>
              <a:rPr kumimoji="0" lang="en-US" sz="1400" b="0" i="0" u="none" strike="noStrike" cap="none" normalizeH="0" baseline="0" dirty="0" smtClean="0">
                <a:ln>
                  <a:noFill/>
                </a:ln>
                <a:solidFill>
                  <a:schemeClr val="tx1"/>
                </a:solidFill>
                <a:effectLst/>
                <a:latin typeface="Verdana "/>
              </a:rPr>
              <a:t>dynamic countries  - changes between IDI 2013 and 2012</a:t>
            </a:r>
          </a:p>
        </p:txBody>
      </p:sp>
      <p:sp>
        <p:nvSpPr>
          <p:cNvPr id="8" name="Text Box 6"/>
          <p:cNvSpPr txBox="1">
            <a:spLocks noChangeArrowheads="1"/>
          </p:cNvSpPr>
          <p:nvPr/>
        </p:nvSpPr>
        <p:spPr bwMode="white">
          <a:xfrm>
            <a:off x="553313" y="5661248"/>
            <a:ext cx="8265327" cy="553998"/>
          </a:xfrm>
          <a:prstGeom prst="rect">
            <a:avLst/>
          </a:prstGeom>
          <a:noFill/>
          <a:ln w="76200" algn="ctr">
            <a:noFill/>
            <a:miter lim="800000"/>
            <a:headEnd/>
            <a:tailEnd/>
          </a:ln>
          <a:effectLst/>
        </p:spPr>
        <p:txBody>
          <a:bodyPr wrap="square">
            <a:spAutoFit/>
          </a:bodyPr>
          <a:lstStyle/>
          <a:p>
            <a:r>
              <a:rPr lang="en-US" sz="1000" dirty="0">
                <a:solidFill>
                  <a:srgbClr val="000000"/>
                </a:solidFill>
                <a:latin typeface="Verdana" pitchFamily="34" charset="0"/>
                <a:cs typeface="Tahoma" pitchFamily="34" charset="0"/>
              </a:rPr>
              <a:t>Note: * In the access sub-index, </a:t>
            </a:r>
            <a:r>
              <a:rPr lang="en-US" sz="1000" dirty="0" err="1">
                <a:solidFill>
                  <a:srgbClr val="000000"/>
                </a:solidFill>
                <a:latin typeface="Verdana" pitchFamily="34" charset="0"/>
                <a:cs typeface="Tahoma" pitchFamily="34" charset="0"/>
              </a:rPr>
              <a:t>Mali</a:t>
            </a:r>
            <a:r>
              <a:rPr lang="en-US" sz="1000" dirty="0">
                <a:solidFill>
                  <a:srgbClr val="000000"/>
                </a:solidFill>
                <a:latin typeface="Verdana" pitchFamily="34" charset="0"/>
                <a:cs typeface="Tahoma" pitchFamily="34" charset="0"/>
              </a:rPr>
              <a:t>, Mexico, Nepal, Nigeria, the Russian Federation and Uruguay also went up four places between 2012 and 2013. **In </a:t>
            </a:r>
            <a:r>
              <a:rPr lang="en-US" sz="1000" dirty="0" smtClean="0">
                <a:solidFill>
                  <a:srgbClr val="000000"/>
                </a:solidFill>
                <a:latin typeface="Verdana" pitchFamily="34" charset="0"/>
                <a:cs typeface="Tahoma" pitchFamily="34" charset="0"/>
              </a:rPr>
              <a:t>the use </a:t>
            </a:r>
            <a:r>
              <a:rPr lang="en-US" sz="1000" dirty="0">
                <a:solidFill>
                  <a:srgbClr val="000000"/>
                </a:solidFill>
                <a:latin typeface="Verdana" pitchFamily="34" charset="0"/>
                <a:cs typeface="Tahoma" pitchFamily="34" charset="0"/>
              </a:rPr>
              <a:t>sub-index, Belarus and Oman also went up seven places.</a:t>
            </a:r>
            <a:endParaRPr lang="en-US" sz="1000" dirty="0" smtClean="0">
              <a:solidFill>
                <a:srgbClr val="000000"/>
              </a:solidFill>
              <a:latin typeface="Verdana" pitchFamily="34" charset="0"/>
              <a:cs typeface="Tahoma" pitchFamily="34" charset="0"/>
            </a:endParaRPr>
          </a:p>
          <a:p>
            <a:r>
              <a:rPr lang="en-US" sz="1000" dirty="0" smtClean="0">
                <a:solidFill>
                  <a:srgbClr val="000000"/>
                </a:solidFill>
                <a:latin typeface="Verdana" pitchFamily="34" charset="0"/>
                <a:cs typeface="Tahoma" pitchFamily="34" charset="0"/>
              </a:rPr>
              <a:t>Source</a:t>
            </a:r>
            <a:r>
              <a:rPr lang="en-US" sz="1000" dirty="0">
                <a:solidFill>
                  <a:srgbClr val="000000"/>
                </a:solidFill>
                <a:latin typeface="Verdana" pitchFamily="34" charset="0"/>
                <a:cs typeface="Tahoma" pitchFamily="34" charset="0"/>
              </a:rPr>
              <a:t>: </a:t>
            </a:r>
            <a:r>
              <a:rPr lang="en-US" sz="1000" dirty="0" smtClean="0">
                <a:solidFill>
                  <a:srgbClr val="000000"/>
                </a:solidFill>
                <a:latin typeface="Verdana" pitchFamily="34" charset="0"/>
                <a:cs typeface="Tahoma" pitchFamily="34" charset="0"/>
              </a:rPr>
              <a:t>ITU MIS Report 2014</a:t>
            </a:r>
            <a:endParaRPr lang="en-US" sz="1000" dirty="0">
              <a:solidFill>
                <a:srgbClr val="000000"/>
              </a:solidFill>
              <a:latin typeface="Verdana" pitchFamily="34" charset="0"/>
              <a:cs typeface="Tahoma" pitchFamily="34" charset="0"/>
            </a:endParaRPr>
          </a:p>
        </p:txBody>
      </p:sp>
      <p:pic>
        <p:nvPicPr>
          <p:cNvPr id="10" name="9 Imagen" descr="table-2-2-exec-sum.JPG"/>
          <p:cNvPicPr>
            <a:picLocks noChangeAspect="1"/>
          </p:cNvPicPr>
          <p:nvPr/>
        </p:nvPicPr>
        <p:blipFill>
          <a:blip r:embed="rId3" cstate="print"/>
          <a:stretch>
            <a:fillRect/>
          </a:stretch>
        </p:blipFill>
        <p:spPr>
          <a:xfrm>
            <a:off x="72008" y="2717080"/>
            <a:ext cx="9036496" cy="2872160"/>
          </a:xfrm>
          <a:prstGeom prst="rect">
            <a:avLst/>
          </a:prstGeom>
        </p:spPr>
      </p:pic>
    </p:spTree>
    <p:extLst>
      <p:ext uri="{BB962C8B-B14F-4D97-AF65-F5344CB8AC3E}">
        <p14:creationId xmlns:p14="http://schemas.microsoft.com/office/powerpoint/2010/main" val="96275385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0" name="Rectangle 2"/>
          <p:cNvSpPr>
            <a:spLocks noGrp="1" noChangeArrowheads="1"/>
          </p:cNvSpPr>
          <p:nvPr>
            <p:ph type="title"/>
          </p:nvPr>
        </p:nvSpPr>
        <p:spPr>
          <a:xfrm>
            <a:off x="685800" y="980728"/>
            <a:ext cx="7772400" cy="584775"/>
          </a:xfrm>
        </p:spPr>
        <p:txBody>
          <a:bodyPr/>
          <a:lstStyle/>
          <a:p>
            <a:r>
              <a:rPr lang="en-US" dirty="0" smtClean="0">
                <a:solidFill>
                  <a:srgbClr val="498ACA"/>
                </a:solidFill>
              </a:rPr>
              <a:t>Regional</a:t>
            </a:r>
            <a:r>
              <a:rPr lang="en-US" dirty="0" smtClean="0"/>
              <a:t> IDI </a:t>
            </a:r>
            <a:endParaRPr lang="en-US" sz="3200" dirty="0"/>
          </a:p>
        </p:txBody>
      </p:sp>
      <p:sp>
        <p:nvSpPr>
          <p:cNvPr id="5" name="Slide Number Placeholder 3"/>
          <p:cNvSpPr>
            <a:spLocks noGrp="1"/>
          </p:cNvSpPr>
          <p:nvPr>
            <p:ph type="sldNum" sz="quarter" idx="10"/>
          </p:nvPr>
        </p:nvSpPr>
        <p:spPr/>
        <p:txBody>
          <a:bodyPr/>
          <a:lstStyle/>
          <a:p>
            <a:fld id="{D9CF8AB3-F511-43E5-8253-C241D6281971}" type="slidenum">
              <a:rPr lang="en-US"/>
              <a:pPr/>
              <a:t>8</a:t>
            </a:fld>
            <a:endParaRPr lang="en-US" dirty="0"/>
          </a:p>
        </p:txBody>
      </p:sp>
      <p:sp>
        <p:nvSpPr>
          <p:cNvPr id="6" name="Text Box 6"/>
          <p:cNvSpPr txBox="1">
            <a:spLocks noChangeArrowheads="1"/>
          </p:cNvSpPr>
          <p:nvPr/>
        </p:nvSpPr>
        <p:spPr bwMode="white">
          <a:xfrm>
            <a:off x="539552" y="5970790"/>
            <a:ext cx="2105063" cy="246221"/>
          </a:xfrm>
          <a:prstGeom prst="rect">
            <a:avLst/>
          </a:prstGeom>
          <a:noFill/>
          <a:ln w="76200" algn="ctr">
            <a:noFill/>
            <a:miter lim="800000"/>
            <a:headEnd/>
            <a:tailEnd/>
          </a:ln>
          <a:effectLst/>
        </p:spPr>
        <p:txBody>
          <a:bodyPr wrap="none">
            <a:spAutoFit/>
          </a:bodyPr>
          <a:lstStyle/>
          <a:p>
            <a:r>
              <a:rPr lang="en-US" sz="1000" dirty="0">
                <a:solidFill>
                  <a:srgbClr val="000000"/>
                </a:solidFill>
                <a:latin typeface="Verdana" pitchFamily="34" charset="0"/>
                <a:cs typeface="Tahoma" pitchFamily="34" charset="0"/>
              </a:rPr>
              <a:t>Source: </a:t>
            </a:r>
            <a:r>
              <a:rPr lang="en-US" sz="1000" dirty="0" smtClean="0">
                <a:solidFill>
                  <a:srgbClr val="000000"/>
                </a:solidFill>
                <a:latin typeface="Verdana" pitchFamily="34" charset="0"/>
                <a:cs typeface="Tahoma" pitchFamily="34" charset="0"/>
              </a:rPr>
              <a:t>ITU MIS Report 2014</a:t>
            </a:r>
            <a:endParaRPr lang="en-US" sz="1000" dirty="0">
              <a:solidFill>
                <a:srgbClr val="000000"/>
              </a:solidFill>
              <a:latin typeface="Verdana" pitchFamily="34" charset="0"/>
              <a:cs typeface="Tahoma" pitchFamily="34" charset="0"/>
            </a:endParaRPr>
          </a:p>
        </p:txBody>
      </p:sp>
      <p:sp>
        <p:nvSpPr>
          <p:cNvPr id="7" name="Rectangle 6"/>
          <p:cNvSpPr/>
          <p:nvPr/>
        </p:nvSpPr>
        <p:spPr bwMode="auto">
          <a:xfrm>
            <a:off x="971600" y="1642050"/>
            <a:ext cx="6336704" cy="504056"/>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pPr>
            <a:r>
              <a:rPr kumimoji="0" lang="en-US" sz="1400" b="0" i="0" u="none" strike="noStrike" cap="none" normalizeH="0" dirty="0" smtClean="0">
                <a:ln>
                  <a:noFill/>
                </a:ln>
                <a:effectLst/>
                <a:latin typeface="Verdana "/>
              </a:rPr>
              <a:t>IDI ranges and averages, by region and compared to world average, 2013</a:t>
            </a:r>
            <a:endParaRPr kumimoji="0" lang="en-US" sz="1400" b="0" i="0" u="none" strike="noStrike" cap="none" normalizeH="0" baseline="0" dirty="0" smtClean="0">
              <a:ln>
                <a:noFill/>
              </a:ln>
              <a:effectLst/>
              <a:latin typeface="Verdana "/>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2068646"/>
            <a:ext cx="6592160" cy="3902144"/>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0" name="Rectangle 2"/>
          <p:cNvSpPr>
            <a:spLocks noGrp="1" noChangeArrowheads="1"/>
          </p:cNvSpPr>
          <p:nvPr>
            <p:ph type="title"/>
          </p:nvPr>
        </p:nvSpPr>
        <p:spPr>
          <a:xfrm>
            <a:off x="685800" y="1080800"/>
            <a:ext cx="7772400" cy="584775"/>
          </a:xfrm>
        </p:spPr>
        <p:txBody>
          <a:bodyPr/>
          <a:lstStyle/>
          <a:p>
            <a:r>
              <a:rPr lang="en-US" dirty="0"/>
              <a:t>Top </a:t>
            </a:r>
            <a:r>
              <a:rPr lang="en-US" sz="3200" dirty="0" smtClean="0"/>
              <a:t>five </a:t>
            </a:r>
            <a:r>
              <a:rPr lang="en-US" sz="3200" dirty="0" smtClean="0">
                <a:solidFill>
                  <a:srgbClr val="498ACA"/>
                </a:solidFill>
              </a:rPr>
              <a:t>per region</a:t>
            </a:r>
            <a:endParaRPr lang="en-US" sz="3200" dirty="0">
              <a:solidFill>
                <a:srgbClr val="498ACA"/>
              </a:solidFill>
            </a:endParaRPr>
          </a:p>
        </p:txBody>
      </p:sp>
      <p:sp>
        <p:nvSpPr>
          <p:cNvPr id="5" name="Slide Number Placeholder 3"/>
          <p:cNvSpPr>
            <a:spLocks noGrp="1"/>
          </p:cNvSpPr>
          <p:nvPr>
            <p:ph type="sldNum" sz="quarter" idx="10"/>
          </p:nvPr>
        </p:nvSpPr>
        <p:spPr/>
        <p:txBody>
          <a:bodyPr/>
          <a:lstStyle/>
          <a:p>
            <a:fld id="{D9CF8AB3-F511-43E5-8253-C241D6281971}" type="slidenum">
              <a:rPr lang="en-US"/>
              <a:pPr/>
              <a:t>9</a:t>
            </a:fld>
            <a:endParaRPr lang="en-US" dirty="0"/>
          </a:p>
        </p:txBody>
      </p:sp>
      <p:sp>
        <p:nvSpPr>
          <p:cNvPr id="7" name="Rectangle 6"/>
          <p:cNvSpPr/>
          <p:nvPr/>
        </p:nvSpPr>
        <p:spPr bwMode="auto">
          <a:xfrm>
            <a:off x="721817" y="1916832"/>
            <a:ext cx="7522591" cy="504056"/>
          </a:xfrm>
          <a:prstGeom prst="rect">
            <a:avLst/>
          </a:pr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400" dirty="0">
                <a:latin typeface="+mj-lt"/>
              </a:rPr>
              <a:t>The top five economies in each region and their ranking in the global IDI, </a:t>
            </a:r>
            <a:r>
              <a:rPr lang="en-US" sz="1400" dirty="0" smtClean="0">
                <a:latin typeface="+mj-lt"/>
              </a:rPr>
              <a:t>2013</a:t>
            </a:r>
            <a:endParaRPr lang="en-US" sz="1400" dirty="0">
              <a:latin typeface="+mj-lt"/>
            </a:endParaRPr>
          </a:p>
        </p:txBody>
      </p:sp>
      <p:sp>
        <p:nvSpPr>
          <p:cNvPr id="8" name="Text Box 6"/>
          <p:cNvSpPr txBox="1">
            <a:spLocks noChangeArrowheads="1"/>
          </p:cNvSpPr>
          <p:nvPr/>
        </p:nvSpPr>
        <p:spPr bwMode="white">
          <a:xfrm>
            <a:off x="179512" y="4797152"/>
            <a:ext cx="2105063" cy="246221"/>
          </a:xfrm>
          <a:prstGeom prst="rect">
            <a:avLst/>
          </a:prstGeom>
          <a:noFill/>
          <a:ln w="76200" algn="ctr">
            <a:noFill/>
            <a:miter lim="800000"/>
            <a:headEnd/>
            <a:tailEnd/>
          </a:ln>
          <a:effectLst/>
        </p:spPr>
        <p:txBody>
          <a:bodyPr wrap="none">
            <a:spAutoFit/>
          </a:bodyPr>
          <a:lstStyle/>
          <a:p>
            <a:r>
              <a:rPr lang="en-US" sz="1000" dirty="0">
                <a:solidFill>
                  <a:srgbClr val="000000"/>
                </a:solidFill>
                <a:latin typeface="Verdana" pitchFamily="34" charset="0"/>
                <a:cs typeface="Tahoma" pitchFamily="34" charset="0"/>
              </a:rPr>
              <a:t>Source: </a:t>
            </a:r>
            <a:r>
              <a:rPr lang="en-US" sz="1000" dirty="0" smtClean="0">
                <a:solidFill>
                  <a:srgbClr val="000000"/>
                </a:solidFill>
                <a:latin typeface="Verdana" pitchFamily="34" charset="0"/>
                <a:cs typeface="Tahoma" pitchFamily="34" charset="0"/>
              </a:rPr>
              <a:t>ITU MIS Report 2014</a:t>
            </a:r>
            <a:endParaRPr lang="en-US" sz="1000" dirty="0">
              <a:solidFill>
                <a:srgbClr val="000000"/>
              </a:solidFill>
              <a:latin typeface="Verdana" pitchFamily="34" charset="0"/>
              <a:cs typeface="Tahoma" pitchFamily="34" charset="0"/>
            </a:endParaRPr>
          </a:p>
        </p:txBody>
      </p:sp>
      <p:pic>
        <p:nvPicPr>
          <p:cNvPr id="10" name="9 Imagen" descr="table-3-8-exec-sum.JPG"/>
          <p:cNvPicPr>
            <a:picLocks noChangeAspect="1"/>
          </p:cNvPicPr>
          <p:nvPr/>
        </p:nvPicPr>
        <p:blipFill>
          <a:blip r:embed="rId3" cstate="print"/>
          <a:stretch>
            <a:fillRect/>
          </a:stretch>
        </p:blipFill>
        <p:spPr>
          <a:xfrm>
            <a:off x="35496" y="2420888"/>
            <a:ext cx="9036496" cy="2256025"/>
          </a:xfrm>
          <a:prstGeom prst="rect">
            <a:avLst/>
          </a:prstGeom>
        </p:spPr>
      </p:pic>
    </p:spTree>
    <p:extLst>
      <p:ext uri="{BB962C8B-B14F-4D97-AF65-F5344CB8AC3E}">
        <p14:creationId xmlns:p14="http://schemas.microsoft.com/office/powerpoint/2010/main" val="246174688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ITU-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8CA64CB982A944B38491417EAAB28D" ma:contentTypeVersion="3" ma:contentTypeDescription="Create a new document." ma:contentTypeScope="" ma:versionID="9138b7e4c4a69f7f6b3cc7b4b1ea685c">
  <xsd:schema xmlns:xsd="http://www.w3.org/2001/XMLSchema" xmlns:xs="http://www.w3.org/2001/XMLSchema" xmlns:p="http://schemas.microsoft.com/office/2006/metadata/properties" xmlns:ns1="http://schemas.microsoft.com/sharepoint/v3" targetNamespace="http://schemas.microsoft.com/office/2006/metadata/properties" ma:root="true" ma:fieldsID="6f683ceec20255c2e0c615744c076fe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AD43D9D-4D57-48DC-AA0B-DA60EF86FF65}"/>
</file>

<file path=customXml/itemProps2.xml><?xml version="1.0" encoding="utf-8"?>
<ds:datastoreItem xmlns:ds="http://schemas.openxmlformats.org/officeDocument/2006/customXml" ds:itemID="{1309E512-5BFC-445A-A1A4-1182B83B00E4}"/>
</file>

<file path=customXml/itemProps3.xml><?xml version="1.0" encoding="utf-8"?>
<ds:datastoreItem xmlns:ds="http://schemas.openxmlformats.org/officeDocument/2006/customXml" ds:itemID="{FCC4DCB1-CE76-4018-85B5-C71577682890}"/>
</file>

<file path=docProps/app.xml><?xml version="1.0" encoding="utf-8"?>
<Properties xmlns="http://schemas.openxmlformats.org/officeDocument/2006/extended-properties" xmlns:vt="http://schemas.openxmlformats.org/officeDocument/2006/docPropsVTypes">
  <Template>ITU-e</Template>
  <TotalTime>21653</TotalTime>
  <Words>5458</Words>
  <Application>Microsoft Office PowerPoint</Application>
  <PresentationFormat>On-screen Show (4:3)</PresentationFormat>
  <Paragraphs>332</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ITU-e</vt:lpstr>
      <vt:lpstr>PowerPoint Presentation</vt:lpstr>
      <vt:lpstr>MIS Report 2014 statistical highlights</vt:lpstr>
      <vt:lpstr>The digital divides</vt:lpstr>
      <vt:lpstr>Investment and revenue trends</vt:lpstr>
      <vt:lpstr>The ICT Development Index (IDI)</vt:lpstr>
      <vt:lpstr>Almost all countries improved in the IDI but Least Connected Countries lag behind</vt:lpstr>
      <vt:lpstr>Wireless broadband drives IDI progress in dynamic countries, most of which  are from the developing world</vt:lpstr>
      <vt:lpstr>Regional IDI </vt:lpstr>
      <vt:lpstr>Top five per region</vt:lpstr>
      <vt:lpstr>There is a strong relationship between the IDI and many MDG indicators</vt:lpstr>
      <vt:lpstr>Fixed-broadband prices continue to decrease and entry-level speeds are increasing</vt:lpstr>
      <vt:lpstr>Mobile-broadband prices in developed countries six times more affordable  than in developing countries</vt:lpstr>
      <vt:lpstr>Income inequalities contribute to making broadband unaffordable</vt:lpstr>
      <vt:lpstr>Competition and regulation are key drivers of affordable ICT prices</vt:lpstr>
      <vt:lpstr>Big data for development</vt:lpstr>
      <vt:lpstr>Big data from the ICT sector</vt:lpstr>
      <vt:lpstr>Use of big data from mobile operators</vt:lpstr>
      <vt:lpstr>Big data from the ICT sector:  development potential and challenges</vt:lpstr>
      <vt:lpstr>PowerPoint Presentation</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creator>Robert Shaw</dc:creator>
  <cp:lastModifiedBy>Vepa, Rajani</cp:lastModifiedBy>
  <cp:revision>1048</cp:revision>
  <cp:lastPrinted>2014-11-18T13:53:16Z</cp:lastPrinted>
  <dcterms:created xsi:type="dcterms:W3CDTF">2006-05-30T12:53:59Z</dcterms:created>
  <dcterms:modified xsi:type="dcterms:W3CDTF">2014-11-24T08:59:13Z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0x010100718CA64CB982A944B38491417EAAB28D</vt:lpwstr>
  </property>
</Properties>
</file>