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421" r:id="rId6"/>
    <p:sldId id="444" r:id="rId7"/>
    <p:sldId id="438" r:id="rId8"/>
    <p:sldId id="471" r:id="rId9"/>
    <p:sldId id="467" r:id="rId10"/>
    <p:sldId id="466" r:id="rId11"/>
    <p:sldId id="453" r:id="rId12"/>
    <p:sldId id="447" r:id="rId13"/>
    <p:sldId id="450" r:id="rId14"/>
    <p:sldId id="478" r:id="rId15"/>
    <p:sldId id="479" r:id="rId16"/>
    <p:sldId id="480" r:id="rId17"/>
    <p:sldId id="435" r:id="rId18"/>
    <p:sldId id="482" r:id="rId19"/>
    <p:sldId id="481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6" r:id="rId30"/>
    <p:sldId id="497" r:id="rId31"/>
    <p:sldId id="494" r:id="rId32"/>
    <p:sldId id="470" r:id="rId33"/>
    <p:sldId id="448" r:id="rId34"/>
    <p:sldId id="439" r:id="rId35"/>
    <p:sldId id="451" r:id="rId36"/>
    <p:sldId id="452" r:id="rId37"/>
    <p:sldId id="425" r:id="rId38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90000"/>
    <a:srgbClr val="FFFFFF"/>
    <a:srgbClr val="41719C"/>
    <a:srgbClr val="F5F5F5"/>
    <a:srgbClr val="3E8EDE"/>
    <a:srgbClr val="9751CB"/>
    <a:srgbClr val="D1A4F6"/>
    <a:srgbClr val="D6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9687" autoAdjust="0"/>
  </p:normalViewPr>
  <p:slideViewPr>
    <p:cSldViewPr snapToGrid="0">
      <p:cViewPr varScale="1">
        <p:scale>
          <a:sx n="67" d="100"/>
          <a:sy n="67" d="100"/>
        </p:scale>
        <p:origin x="9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B5E23789-032F-43F9-8FED-1E0C25E97CAE}" type="datetimeFigureOut">
              <a:rPr lang="en-US" smtClean="0"/>
              <a:t>02/05/2017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10145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62FEE89-0E6C-4BC3-89FD-E77F4856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8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200"/>
            </a:lvl1pPr>
          </a:lstStyle>
          <a:p>
            <a:fld id="{8CDC6B5E-2196-41C6-9503-C4DF2322276F}" type="datetimeFigureOut">
              <a:rPr lang="en-US" smtClean="0"/>
              <a:t>02/05/2017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36663"/>
            <a:ext cx="59467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20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7020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200"/>
            </a:lvl1pPr>
          </a:lstStyle>
          <a:p>
            <a:fld id="{223AFEAD-DB9F-4170-B447-F09F86CA2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4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5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7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AFEAD-DB9F-4170-B447-F09F86CA2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0" y="5971049"/>
            <a:ext cx="10668000" cy="497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71049"/>
            <a:ext cx="1371600" cy="497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6400" y="6037463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786189D1-B813-40AC-BE9D-3725DCE19947}" type="datetime3">
              <a:rPr lang="en-US" smtClean="0"/>
              <a:t>2 May 2017</a:t>
            </a:fld>
            <a:endParaRPr lang="en-US"/>
          </a:p>
        </p:txBody>
      </p:sp>
      <p:grpSp>
        <p:nvGrpSpPr>
          <p:cNvPr id="15" name="Group 5"/>
          <p:cNvGrpSpPr>
            <a:grpSpLocks noChangeAspect="1"/>
          </p:cNvGrpSpPr>
          <p:nvPr userDrawn="1"/>
        </p:nvGrpSpPr>
        <p:grpSpPr bwMode="auto">
          <a:xfrm>
            <a:off x="-1033016" y="4685189"/>
            <a:ext cx="2116136" cy="1081089"/>
            <a:chOff x="4325" y="119"/>
            <a:chExt cx="1333" cy="681"/>
          </a:xfrm>
        </p:grpSpPr>
        <p:sp>
          <p:nvSpPr>
            <p:cNvPr id="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25" y="119"/>
              <a:ext cx="1315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2"/>
            <a:srcRect r="59620"/>
            <a:stretch/>
          </p:blipFill>
          <p:spPr bwMode="auto">
            <a:xfrm>
              <a:off x="5127" y="301"/>
              <a:ext cx="531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220873" y="4893518"/>
            <a:ext cx="1111265" cy="1021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187" y="4832535"/>
            <a:ext cx="843511" cy="9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9E00-E31F-486B-8FEB-8D0059CDC47C}" type="datetime3">
              <a:rPr lang="en-US" smtClean="0"/>
              <a:t>2 May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fld id="{D41C8F09-43E9-4534-9D21-65C71540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B7F-D539-4658-8DA5-13A32164420C}" type="datetime3">
              <a:rPr lang="en-US" smtClean="0"/>
              <a:t>2 May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fld id="{D41C8F09-43E9-4534-9D21-65C71540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3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8288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9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60000">
              <a:defRPr/>
            </a:lvl1pPr>
            <a:lvl2pPr indent="-288000">
              <a:buClr>
                <a:schemeClr val="accent1">
                  <a:lumMod val="7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70483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0A60-0E36-4AC2-A951-DFDC64B60354}" type="datetime3">
              <a:rPr lang="en-US" smtClean="0"/>
              <a:t>2 May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0" y="2851688"/>
            <a:ext cx="10668000" cy="17107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51688"/>
            <a:ext cx="9823450" cy="1710787"/>
          </a:xfr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82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98CC-1B1E-4304-8702-C49A09DADF7F}" type="datetime3">
              <a:rPr lang="en-US" smtClean="0"/>
              <a:t>2 May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2851688"/>
            <a:ext cx="1371601" cy="17107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895" y="4917789"/>
            <a:ext cx="749808" cy="8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8834"/>
            <a:ext cx="5181600" cy="48210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8834"/>
            <a:ext cx="5181600" cy="4821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720C-87B3-4B4B-A839-9B68FF2A883F}" type="datetime3">
              <a:rPr lang="en-US" smtClean="0"/>
              <a:t>2 May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70483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9829"/>
            <a:ext cx="5157787" cy="552289"/>
          </a:xfrm>
          <a:solidFill>
            <a:srgbClr val="C00000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2119"/>
            <a:ext cx="5157787" cy="4252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9829"/>
            <a:ext cx="5183188" cy="55229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1" smtClean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2119"/>
            <a:ext cx="5183188" cy="4252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30DC-C1F0-4255-B842-FB0A683194E8}" type="datetime3">
              <a:rPr lang="en-US" smtClean="0"/>
              <a:t>2 May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70483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6352-6BBE-493C-AAD7-E8B8568084C5}" type="datetime3">
              <a:rPr lang="en-US" smtClean="0"/>
              <a:t>2 May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148-7E27-4763-BFC7-998CB82D85ED}" type="datetime3">
              <a:rPr lang="en-US" smtClean="0"/>
              <a:t>2 May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9AC2-DD4C-4157-B734-0A419A37BC03}" type="datetime3">
              <a:rPr lang="en-US" smtClean="0"/>
              <a:t>2 May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fld id="{D41C8F09-43E9-4534-9D21-65C71540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0518-5E62-449A-9DE1-55E84FF9C07A}" type="datetime3">
              <a:rPr lang="en-US" smtClean="0"/>
              <a:t>2 May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fld id="{D41C8F09-43E9-4534-9D21-65C71540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1504" y="257231"/>
            <a:ext cx="749808" cy="843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0483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6439"/>
            <a:ext cx="10515600" cy="497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0A60-0E36-4AC2-A951-DFDC64B60354}" type="datetime3">
              <a:rPr lang="en-US" smtClean="0"/>
              <a:t>2 May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66078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6000" y="1221816"/>
            <a:ext cx="11376000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21816"/>
            <a:ext cx="576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fld id="{D41C8F09-43E9-4534-9D21-65C71540C84C}" type="slidenum">
              <a:rPr lang="en-US" sz="1100" b="1" smtClean="0"/>
              <a:pPr algn="ctr"/>
              <a:t>‹#›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70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70000"/>
        <a:buFont typeface="Wingdings" panose="05000000000000000000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70000"/>
        <a:buFont typeface="Wingdings 2" panose="05020102010507070707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75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irlsinict" TargetMode="External"/><Relationship Id="rId2" Type="http://schemas.openxmlformats.org/officeDocument/2006/relationships/hyperlink" Target="https://www.facebook.com/ITUGirlsInIC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itu.int/coding-bootcamp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fnc/2017/Pages/default.asp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net/events/eventdetails.asp?lang=en&amp;eventid=1416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Workshops-and-Seminars/201703/Pages/default.asp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Workshops-and-Seminars/Pages/default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Workshops-and-Seminars/gsw/201704/Pages/default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tu.int/en/ITU-T/AI/Pages/201706-default.aspx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careers/Pages/JPO.aspx" TargetMode="External"/><Relationship Id="rId2" Type="http://schemas.openxmlformats.org/officeDocument/2006/relationships/hyperlink" Target="http://www.itu.int/net4/ITU-D/cds/sis/Youth/Resources/index.as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tu.int/en/join/Pages/academia.aspx" TargetMode="External"/><Relationship Id="rId4" Type="http://schemas.openxmlformats.org/officeDocument/2006/relationships/hyperlink" Target="mailto:academia@itu.in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u.int/online/mm/scripts/gensel11?_memb=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5853" y="4812309"/>
            <a:ext cx="10598404" cy="101758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МСЭ и Академические организации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5804" y="60198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03" y="512466"/>
            <a:ext cx="30607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5465" y="6411352"/>
            <a:ext cx="10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01/2017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Три Сектора работают по 403 Вопросам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475801" y="1731652"/>
            <a:ext cx="2880000" cy="3487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085" y="1810933"/>
            <a:ext cx="28187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/>
              <a:t>Радиосвязь</a:t>
            </a:r>
            <a:r>
              <a:rPr lang="en-US" sz="2200" dirty="0" smtClean="0"/>
              <a:t>:</a:t>
            </a:r>
          </a:p>
          <a:p>
            <a:pPr lvl="0"/>
            <a:endParaRPr lang="en-US" sz="2200" b="1" dirty="0"/>
          </a:p>
          <a:p>
            <a:pPr lvl="0"/>
            <a:r>
              <a:rPr lang="ru-RU" sz="2000" dirty="0"/>
              <a:t>Сектор управляет использованием </a:t>
            </a:r>
            <a:r>
              <a:rPr lang="ru-RU" sz="2000" b="1" dirty="0"/>
              <a:t>радиочастотного спектра</a:t>
            </a:r>
            <a:r>
              <a:rPr lang="ru-RU" sz="2000" dirty="0"/>
              <a:t> и </a:t>
            </a:r>
            <a:r>
              <a:rPr lang="ru-RU" sz="2000" b="1" dirty="0"/>
              <a:t>спутниковых орбит</a:t>
            </a:r>
            <a:r>
              <a:rPr lang="ru-RU" sz="2000" dirty="0"/>
              <a:t>, обеспечивает свободную от помех работу </a:t>
            </a:r>
            <a:r>
              <a:rPr lang="ru-RU" sz="2000" b="1" dirty="0"/>
              <a:t>систем радиосвязи</a:t>
            </a:r>
            <a:endParaRPr lang="en-US" sz="20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01389" y="1757049"/>
            <a:ext cx="2880000" cy="3462532"/>
          </a:xfrm>
          <a:prstGeom prst="rect">
            <a:avLst/>
          </a:prstGeom>
          <a:solidFill>
            <a:srgbClr val="D6AFF7"/>
          </a:solidFill>
          <a:ln w="38100">
            <a:solidFill>
              <a:srgbClr val="9751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56000" rtlCol="0" anchor="ctr"/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</a:rPr>
              <a:t>Стандартизация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lvl="0"/>
            <a:endParaRPr lang="en-US" sz="2200" b="1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Сектор разрабатывает </a:t>
            </a:r>
            <a:r>
              <a:rPr lang="ru-RU" sz="2000" b="1" dirty="0">
                <a:solidFill>
                  <a:schemeClr val="tx1"/>
                </a:solidFill>
              </a:rPr>
              <a:t>стандарты</a:t>
            </a:r>
            <a:r>
              <a:rPr lang="ru-RU" sz="2000" dirty="0">
                <a:solidFill>
                  <a:schemeClr val="tx1"/>
                </a:solidFill>
              </a:rPr>
              <a:t> и определяет </a:t>
            </a:r>
            <a:r>
              <a:rPr lang="ru-RU" sz="2000" b="1" dirty="0">
                <a:solidFill>
                  <a:schemeClr val="tx1"/>
                </a:solidFill>
              </a:rPr>
              <a:t>принципы тарификации </a:t>
            </a:r>
            <a:r>
              <a:rPr lang="ru-RU" sz="2000" dirty="0">
                <a:solidFill>
                  <a:schemeClr val="tx1"/>
                </a:solidFill>
              </a:rPr>
              <a:t>для услуг </a:t>
            </a:r>
            <a:r>
              <a:rPr lang="ru-RU" sz="2000" dirty="0" smtClean="0">
                <a:solidFill>
                  <a:schemeClr val="tx1"/>
                </a:solidFill>
              </a:rPr>
              <a:t>международной </a:t>
            </a:r>
            <a:r>
              <a:rPr lang="ru-RU" sz="2000" dirty="0">
                <a:solidFill>
                  <a:schemeClr val="tx1"/>
                </a:solidFill>
              </a:rPr>
              <a:t>электросвязи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6977" y="1766779"/>
            <a:ext cx="2880000" cy="3452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Развитие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Сектор содействует </a:t>
            </a:r>
            <a:r>
              <a:rPr lang="ru-RU" sz="2000" b="1" dirty="0">
                <a:solidFill>
                  <a:schemeClr val="tx1"/>
                </a:solidFill>
              </a:rPr>
              <a:t>внедрению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развитию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совершенствованию</a:t>
            </a:r>
            <a:r>
              <a:rPr lang="ru-RU" sz="2000" dirty="0">
                <a:solidFill>
                  <a:schemeClr val="tx1"/>
                </a:solidFill>
              </a:rPr>
              <a:t> электросвязи и ИКТ </a:t>
            </a:r>
            <a:endParaRPr lang="en-US" sz="2000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lvl="0"/>
            <a:endParaRPr lang="en-US" sz="2400" dirty="0" smtClean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2400" dirty="0" smtClean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801" y="5486400"/>
            <a:ext cx="2880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 </a:t>
            </a:r>
            <a:r>
              <a:rPr lang="ru-RU" sz="2000" b="1" dirty="0"/>
              <a:t>исследовательских комиссий </a:t>
            </a:r>
            <a:r>
              <a:rPr lang="ru-RU" sz="2000" dirty="0"/>
              <a:t>работают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b="1" dirty="0"/>
              <a:t>231 Вопросу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01389" y="5486400"/>
            <a:ext cx="2880000" cy="1015663"/>
          </a:xfrm>
          <a:prstGeom prst="rect">
            <a:avLst/>
          </a:prstGeom>
          <a:solidFill>
            <a:srgbClr val="D1A4F6"/>
          </a:solidFill>
          <a:ln w="38100">
            <a:solidFill>
              <a:srgbClr val="9751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/>
              <a:t>11 исследовательских комиссий </a:t>
            </a:r>
            <a:r>
              <a:rPr lang="ru-RU" sz="2000" dirty="0"/>
              <a:t>работают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b="1" dirty="0"/>
              <a:t>155 Вопросам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26977" y="5486400"/>
            <a:ext cx="2880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/>
              <a:t>2 исследовательские комиссии </a:t>
            </a:r>
            <a:r>
              <a:rPr lang="ru-RU" sz="2000" dirty="0"/>
              <a:t>работают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b="1" dirty="0"/>
              <a:t>17 Вопросам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25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 err="1" smtClean="0"/>
              <a:t>ИК1</a:t>
            </a:r>
            <a:r>
              <a:rPr lang="ru-RU" dirty="0" smtClean="0"/>
              <a:t> </a:t>
            </a:r>
            <a:r>
              <a:rPr lang="ru-RU" dirty="0"/>
              <a:t>– Управление использованием спектра</a:t>
            </a:r>
          </a:p>
          <a:p>
            <a:pPr>
              <a:spcBef>
                <a:spcPts val="1200"/>
              </a:spcBef>
            </a:pPr>
            <a:r>
              <a:rPr lang="ru-RU" dirty="0" err="1" smtClean="0"/>
              <a:t>ИК3</a:t>
            </a:r>
            <a:r>
              <a:rPr lang="ru-RU" dirty="0" smtClean="0"/>
              <a:t> </a:t>
            </a:r>
            <a:r>
              <a:rPr lang="ru-RU" dirty="0"/>
              <a:t>– Распространение радиоволн</a:t>
            </a:r>
          </a:p>
          <a:p>
            <a:pPr>
              <a:spcBef>
                <a:spcPts val="1200"/>
              </a:spcBef>
            </a:pPr>
            <a:r>
              <a:rPr lang="ru-RU" dirty="0" err="1" smtClean="0"/>
              <a:t>ИК4</a:t>
            </a:r>
            <a:r>
              <a:rPr lang="ru-RU" dirty="0" smtClean="0"/>
              <a:t> </a:t>
            </a:r>
            <a:r>
              <a:rPr lang="ru-RU" dirty="0"/>
              <a:t>– Спутниковые службы</a:t>
            </a:r>
          </a:p>
          <a:p>
            <a:pPr>
              <a:spcBef>
                <a:spcPts val="1200"/>
              </a:spcBef>
            </a:pPr>
            <a:r>
              <a:rPr lang="ru-RU" dirty="0" err="1" smtClean="0"/>
              <a:t>ИК5</a:t>
            </a:r>
            <a:r>
              <a:rPr lang="ru-RU" dirty="0" smtClean="0"/>
              <a:t> </a:t>
            </a:r>
            <a:r>
              <a:rPr lang="ru-RU" dirty="0"/>
              <a:t>– Наземные службы</a:t>
            </a:r>
          </a:p>
          <a:p>
            <a:pPr>
              <a:spcBef>
                <a:spcPts val="1200"/>
              </a:spcBef>
            </a:pPr>
            <a:r>
              <a:rPr lang="ru-RU" dirty="0" err="1" smtClean="0"/>
              <a:t>ИК6</a:t>
            </a:r>
            <a:r>
              <a:rPr lang="ru-RU" dirty="0" smtClean="0"/>
              <a:t> </a:t>
            </a:r>
            <a:r>
              <a:rPr lang="ru-RU" dirty="0"/>
              <a:t>– Вещательные службы</a:t>
            </a:r>
          </a:p>
          <a:p>
            <a:pPr>
              <a:spcBef>
                <a:spcPts val="1200"/>
              </a:spcBef>
            </a:pPr>
            <a:r>
              <a:rPr lang="ru-RU" dirty="0" err="1" smtClean="0"/>
              <a:t>ИК7</a:t>
            </a:r>
            <a:r>
              <a:rPr lang="ru-RU" dirty="0" smtClean="0"/>
              <a:t> </a:t>
            </a:r>
            <a:r>
              <a:rPr lang="ru-RU" dirty="0"/>
              <a:t>– Научные </a:t>
            </a:r>
            <a:r>
              <a:rPr lang="ru-RU" dirty="0" smtClean="0"/>
              <a:t>службы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Исследовательские комиссии МСЭ-</a:t>
            </a:r>
            <a:r>
              <a:rPr lang="en-US" sz="5400" b="1" dirty="0"/>
              <a:t>R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37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 err="1"/>
              <a:t>ИК1</a:t>
            </a:r>
            <a:r>
              <a:rPr lang="ru-RU" dirty="0"/>
              <a:t> – Благоприятная среда для развития электросвязи/ИКТ</a:t>
            </a:r>
          </a:p>
          <a:p>
            <a:pPr>
              <a:spcBef>
                <a:spcPts val="1200"/>
              </a:spcBef>
            </a:pPr>
            <a:r>
              <a:rPr lang="ru-RU" dirty="0" err="1"/>
              <a:t>ИК2</a:t>
            </a:r>
            <a:r>
              <a:rPr lang="ru-RU" dirty="0"/>
              <a:t> – Приложения ИКТ, </a:t>
            </a:r>
            <a:r>
              <a:rPr lang="ru-RU" dirty="0" err="1"/>
              <a:t>кибербезопасность</a:t>
            </a:r>
            <a:r>
              <a:rPr lang="ru-RU" dirty="0"/>
              <a:t>, электросвязь в чрезвычайных ситуациях и адаптация к изменению </a:t>
            </a:r>
            <a:r>
              <a:rPr lang="ru-RU" dirty="0" smtClean="0"/>
              <a:t>климата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Исследовательские комиссии МСЭ-</a:t>
            </a:r>
            <a:r>
              <a:rPr lang="en-US" sz="5400" b="1" dirty="0"/>
              <a:t>D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83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ru-RU" sz="2300" dirty="0" err="1"/>
              <a:t>ИК2</a:t>
            </a:r>
            <a:r>
              <a:rPr lang="ru-RU" sz="2300" dirty="0"/>
              <a:t> – Эксплуатационные аспекты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ИК3</a:t>
            </a:r>
            <a:r>
              <a:rPr lang="ru-RU" sz="2300" dirty="0"/>
              <a:t> – Экономические и стратегические вопросы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ИК5</a:t>
            </a:r>
            <a:r>
              <a:rPr lang="ru-RU" sz="2300" dirty="0"/>
              <a:t> – Окружающая среда и изменение климата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ИК9</a:t>
            </a:r>
            <a:r>
              <a:rPr lang="ru-RU" sz="2300" dirty="0"/>
              <a:t> – Широкополосные кабельные сети и телевидение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ИК11</a:t>
            </a:r>
            <a:r>
              <a:rPr lang="ru-RU" sz="2300" dirty="0"/>
              <a:t> – Протоколы и спецификации тестирования </a:t>
            </a:r>
            <a:r>
              <a:rPr lang="en-US" sz="2300" dirty="0" smtClean="0"/>
              <a:t> </a:t>
            </a:r>
            <a:endParaRPr lang="en-US" sz="2300" dirty="0"/>
          </a:p>
          <a:p>
            <a:pPr>
              <a:spcBef>
                <a:spcPts val="800"/>
              </a:spcBef>
            </a:pPr>
            <a:r>
              <a:rPr lang="ru-RU" sz="2300" dirty="0" err="1"/>
              <a:t>ИК12</a:t>
            </a:r>
            <a:r>
              <a:rPr lang="ru-RU" sz="2300" dirty="0"/>
              <a:t> – Показатели работы, качество обслуживания (</a:t>
            </a:r>
            <a:r>
              <a:rPr lang="ru-RU" sz="2300" dirty="0" err="1"/>
              <a:t>QoS</a:t>
            </a:r>
            <a:r>
              <a:rPr lang="ru-RU" sz="2300" dirty="0"/>
              <a:t>) и оценка пользователем качества услуги (</a:t>
            </a:r>
            <a:r>
              <a:rPr lang="ru-RU" sz="2300" dirty="0" err="1"/>
              <a:t>QoE</a:t>
            </a:r>
            <a:r>
              <a:rPr lang="ru-RU" sz="2300" dirty="0"/>
              <a:t>)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ИК13</a:t>
            </a:r>
            <a:r>
              <a:rPr lang="ru-RU" sz="2300" dirty="0"/>
              <a:t> – Будущие сети (и облачные вычисления)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ИК15</a:t>
            </a:r>
            <a:r>
              <a:rPr lang="ru-RU" sz="2300" dirty="0"/>
              <a:t> – Транспортирование, доступ и жилища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ИК16</a:t>
            </a:r>
            <a:r>
              <a:rPr lang="ru-RU" sz="2300" dirty="0"/>
              <a:t> – Мультимедиа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ИК17</a:t>
            </a:r>
            <a:r>
              <a:rPr lang="ru-RU" sz="2300" dirty="0"/>
              <a:t> – Безопасность </a:t>
            </a:r>
          </a:p>
          <a:p>
            <a:pPr>
              <a:spcBef>
                <a:spcPts val="800"/>
              </a:spcBef>
            </a:pPr>
            <a:r>
              <a:rPr lang="ru-RU" sz="2300" dirty="0" err="1"/>
              <a:t>ИК20</a:t>
            </a:r>
            <a:r>
              <a:rPr lang="ru-RU" sz="2300" dirty="0"/>
              <a:t> – </a:t>
            </a:r>
            <a:r>
              <a:rPr lang="ru-RU" sz="2300" dirty="0" err="1"/>
              <a:t>IoT</a:t>
            </a:r>
            <a:r>
              <a:rPr lang="ru-RU" sz="2300" dirty="0"/>
              <a:t> и его приложения, "умные" города 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Исследовательские комиссии МСЭ-</a:t>
            </a:r>
            <a:r>
              <a:rPr lang="en-US" sz="5400" b="1" dirty="0" smtClean="0"/>
              <a:t>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10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Академия МСЭ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84" y="1464824"/>
            <a:ext cx="11338169" cy="407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2300" dirty="0" smtClean="0"/>
              <a:t>Академия </a:t>
            </a:r>
            <a:r>
              <a:rPr lang="ru-RU" sz="2300" dirty="0"/>
              <a:t>МСЭ объединяет и предоставляет возможности </a:t>
            </a:r>
            <a:r>
              <a:rPr lang="ru-RU" sz="2300" b="1" dirty="0" smtClean="0"/>
              <a:t>образования и </a:t>
            </a:r>
            <a:r>
              <a:rPr lang="ru-RU" sz="2300" b="1" dirty="0"/>
              <a:t>профессиональной подготовки</a:t>
            </a:r>
            <a:r>
              <a:rPr lang="ru-RU" sz="2300" dirty="0"/>
              <a:t>,</a:t>
            </a:r>
            <a:r>
              <a:rPr lang="ru-RU" sz="2300" b="1" dirty="0"/>
              <a:t> а также ресурсы </a:t>
            </a:r>
            <a:r>
              <a:rPr lang="ru-RU" sz="2300" dirty="0"/>
              <a:t>в области ИКТ совместно с партнерами из государственного и частного секторов</a:t>
            </a:r>
            <a:endParaRPr lang="en-GB" sz="23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2300" b="1" dirty="0"/>
              <a:t>Профессора выступают в качестве экспертов, представляющих свои области знаний!</a:t>
            </a:r>
            <a:endParaRPr lang="en-GB" sz="23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ru-RU" sz="2300" b="1" dirty="0"/>
              <a:t>100 видов деятельности в области профессиональной подготовки в</a:t>
            </a:r>
            <a:r>
              <a:rPr lang="ru-RU" sz="2300" dirty="0"/>
              <a:t> </a:t>
            </a:r>
            <a:r>
              <a:rPr lang="ru-RU" sz="2300" b="1" dirty="0"/>
              <a:t>32 центрах профессионального мастерства </a:t>
            </a:r>
            <a:r>
              <a:rPr lang="ru-RU" sz="2300" dirty="0"/>
              <a:t>во всем </a:t>
            </a:r>
            <a:r>
              <a:rPr lang="ru-RU" sz="2300" dirty="0" smtClean="0"/>
              <a:t>мире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3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Африка: 6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Северная и Южная Америка: 6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Арабские государства: </a:t>
            </a:r>
            <a:r>
              <a:rPr lang="en-US" sz="2300" dirty="0" smtClean="0"/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23" y="5015579"/>
            <a:ext cx="2585094" cy="104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5138" y="4156330"/>
            <a:ext cx="560984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300" dirty="0" smtClean="0"/>
              <a:t> </a:t>
            </a:r>
            <a:r>
              <a:rPr lang="ru-RU" sz="2300" dirty="0"/>
              <a:t>Азиатско-Тихоокеанский регион: 6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СНГ: 3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Европа: 5</a:t>
            </a:r>
          </a:p>
        </p:txBody>
      </p:sp>
    </p:spTree>
    <p:extLst>
      <p:ext uri="{BB962C8B-B14F-4D97-AF65-F5344CB8AC3E}">
        <p14:creationId xmlns:p14="http://schemas.microsoft.com/office/powerpoint/2010/main" val="42751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05853" y="338901"/>
            <a:ext cx="10964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en-US" sz="39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Академические конференции МСЭ "Калейдоскоп"</a:t>
            </a:r>
            <a:endParaRPr lang="en-US" altLang="en-US" sz="39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164" y="2149660"/>
            <a:ext cx="508130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Международные мероприятия, на которых встречаются представители академических организаций и отрасли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"Мозговые штурмы" по проблемам будущих сетей и услуг ИКТ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Процесс тщательного двойного слепого рецензирования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Три лучших работы получают премии на общую сумму 6000 швейцарских франков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59201" y="2638356"/>
            <a:ext cx="521143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Где</a:t>
            </a:r>
            <a:r>
              <a:rPr lang="ru-RU" sz="2000" dirty="0"/>
              <a:t>:</a:t>
            </a:r>
            <a:r>
              <a:rPr lang="ru-RU" sz="2000" b="1" dirty="0"/>
              <a:t> </a:t>
            </a:r>
            <a:r>
              <a:rPr lang="ru-RU" sz="2000" dirty="0" err="1"/>
              <a:t>Наньцзинский</a:t>
            </a:r>
            <a:r>
              <a:rPr lang="ru-RU" sz="2000" dirty="0"/>
              <a:t> университет почты и электросвязи (</a:t>
            </a:r>
            <a:r>
              <a:rPr lang="ru-RU" sz="2000" dirty="0" err="1"/>
              <a:t>NUPT</a:t>
            </a:r>
            <a:r>
              <a:rPr lang="ru-RU" sz="2000" dirty="0"/>
              <a:t>), </a:t>
            </a:r>
            <a:r>
              <a:rPr lang="ru-RU" sz="2000" dirty="0" err="1"/>
              <a:t>Наньцзин</a:t>
            </a:r>
            <a:r>
              <a:rPr lang="ru-RU" sz="2000" dirty="0"/>
              <a:t>, Китай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Когда</a:t>
            </a:r>
            <a:r>
              <a:rPr lang="ru-RU" sz="2000" dirty="0"/>
              <a:t>:</a:t>
            </a:r>
            <a:r>
              <a:rPr lang="ru-RU" sz="2000" b="1" dirty="0"/>
              <a:t> </a:t>
            </a:r>
            <a:r>
              <a:rPr lang="ru-RU" sz="2000" dirty="0" smtClean="0"/>
              <a:t>27-29 ноября </a:t>
            </a:r>
            <a:r>
              <a:rPr lang="ru-RU" sz="2000" dirty="0"/>
              <a:t>2017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sp>
        <p:nvSpPr>
          <p:cNvPr id="29" name="Rectangle 3"/>
          <p:cNvSpPr txBox="1">
            <a:spLocks/>
          </p:cNvSpPr>
          <p:nvPr/>
        </p:nvSpPr>
        <p:spPr bwMode="auto">
          <a:xfrm>
            <a:off x="432262" y="6168918"/>
            <a:ext cx="11238369" cy="5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55601" indent="-355601" algn="ctr">
              <a:spcBef>
                <a:spcPts val="1100"/>
              </a:spcBef>
              <a:buClr>
                <a:srgbClr val="FFC000"/>
              </a:buClr>
              <a:buSzPct val="75000"/>
              <a:defRPr/>
            </a:pPr>
            <a:r>
              <a:rPr lang="ru-RU" sz="2600" kern="0" dirty="0">
                <a:solidFill>
                  <a:schemeClr val="accent5">
                    <a:lumMod val="75000"/>
                  </a:schemeClr>
                </a:solidFill>
              </a:rPr>
              <a:t>Следите за информацией о </a:t>
            </a:r>
            <a:r>
              <a:rPr lang="ru-RU" sz="2600" b="1" kern="0" dirty="0">
                <a:solidFill>
                  <a:schemeClr val="accent5">
                    <a:lumMod val="75000"/>
                  </a:schemeClr>
                </a:solidFill>
              </a:rPr>
              <a:t>следующем мероприятии</a:t>
            </a:r>
            <a:r>
              <a:rPr lang="en-US" sz="2600" kern="0" dirty="0" smtClean="0"/>
              <a:t>: itu-kaleidoscope.org</a:t>
            </a:r>
          </a:p>
        </p:txBody>
      </p:sp>
      <p:sp>
        <p:nvSpPr>
          <p:cNvPr id="30" name="Rectangle 3"/>
          <p:cNvSpPr txBox="1">
            <a:spLocks/>
          </p:cNvSpPr>
          <p:nvPr/>
        </p:nvSpPr>
        <p:spPr bwMode="auto">
          <a:xfrm>
            <a:off x="6339990" y="1720106"/>
            <a:ext cx="4815690" cy="56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355601" indent="-355601" algn="ctr">
              <a:spcBef>
                <a:spcPts val="1100"/>
              </a:spcBef>
              <a:buClr>
                <a:srgbClr val="FFC000"/>
              </a:buClr>
              <a:buSzPct val="75000"/>
              <a:defRPr/>
            </a:pPr>
            <a:r>
              <a:rPr lang="ru-RU" sz="2800" b="1" dirty="0">
                <a:solidFill>
                  <a:srgbClr val="FF0000"/>
                </a:solidFill>
              </a:rPr>
              <a:t>СЛЕДУЮЩЕЕ МЕРОПРИЯТИЕ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4294967295"/>
          </p:nvPr>
        </p:nvSpPr>
        <p:spPr>
          <a:xfrm>
            <a:off x="260862" y="4533219"/>
            <a:ext cx="2158142" cy="1684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200" dirty="0">
                <a:cs typeface="Times New Roman" panose="02020603050405020304" pitchFamily="18" charset="0"/>
              </a:rPr>
              <a:t>В Журнале МСЭ публикуются результаты оригинальных исследований по развитию электросвязи/ИКТ, в том числе по техническим, политическим, регуляторным, экономическим, социальным и правовым </a:t>
            </a:r>
            <a:r>
              <a:rPr lang="ru-RU" sz="1200" dirty="0" smtClean="0">
                <a:cs typeface="Times New Roman" panose="02020603050405020304" pitchFamily="18" charset="0"/>
              </a:rPr>
              <a:t>аспектам</a:t>
            </a:r>
            <a:r>
              <a:rPr lang="en-US" sz="1200" dirty="0" smtClean="0"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itle 8"/>
          <p:cNvSpPr>
            <a:spLocks noGrp="1"/>
          </p:cNvSpPr>
          <p:nvPr>
            <p:ph type="title" idx="4294967295"/>
          </p:nvPr>
        </p:nvSpPr>
        <p:spPr>
          <a:xfrm>
            <a:off x="801150" y="298143"/>
            <a:ext cx="6307137" cy="706437"/>
          </a:xfrm>
        </p:spPr>
        <p:txBody>
          <a:bodyPr>
            <a:noAutofit/>
          </a:bodyPr>
          <a:lstStyle/>
          <a:p>
            <a:r>
              <a:rPr lang="ru-RU" sz="5400" b="1" dirty="0"/>
              <a:t>Журнал МСЭ</a:t>
            </a:r>
            <a:endParaRPr lang="en-US" sz="5400" b="1" dirty="0"/>
          </a:p>
        </p:txBody>
      </p:sp>
      <p:sp>
        <p:nvSpPr>
          <p:cNvPr id="11" name="Content Placeholder 16"/>
          <p:cNvSpPr txBox="1">
            <a:spLocks/>
          </p:cNvSpPr>
          <p:nvPr/>
        </p:nvSpPr>
        <p:spPr>
          <a:xfrm>
            <a:off x="3119141" y="4129119"/>
            <a:ext cx="8812546" cy="2370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/>
              <a:t>Редакционная коллегия</a:t>
            </a:r>
            <a:r>
              <a:rPr lang="en-US" sz="1700" dirty="0" smtClean="0"/>
              <a:t>: </a:t>
            </a:r>
            <a:endParaRPr lang="en-US" sz="1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700" b="1" dirty="0" smtClean="0"/>
              <a:t>Специальная </a:t>
            </a:r>
            <a:r>
              <a:rPr lang="ru-RU" sz="1700" b="1" dirty="0"/>
              <a:t>консультативная группа</a:t>
            </a:r>
            <a:r>
              <a:rPr lang="ru-RU" sz="1700" dirty="0"/>
              <a:t>: известные эксперты по ИИ, как технических, так и нетехнических специальностей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700" b="1" dirty="0" smtClean="0"/>
              <a:t>Рецензенты</a:t>
            </a:r>
            <a:endParaRPr lang="en-US" sz="1700" b="1" dirty="0"/>
          </a:p>
          <a:p>
            <a:r>
              <a:rPr lang="ru-RU" sz="1700" b="1" dirty="0"/>
              <a:t>Рецензенты</a:t>
            </a:r>
            <a:r>
              <a:rPr lang="en-US" sz="1700" dirty="0" smtClean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700" dirty="0" smtClean="0"/>
              <a:t>Представление </a:t>
            </a:r>
            <a:r>
              <a:rPr lang="ru-RU" sz="1700" dirty="0"/>
              <a:t>на Всемирном мероприятии ITU Telecom, Пусан, Республика Корея, </a:t>
            </a:r>
            <a:r>
              <a:rPr lang="ru-RU" sz="1700" b="1" i="1" dirty="0"/>
              <a:t>25–28 </a:t>
            </a:r>
            <a:r>
              <a:rPr lang="ru-RU" sz="1700" b="1" i="1" dirty="0" smtClean="0"/>
              <a:t>сентября</a:t>
            </a:r>
            <a:r>
              <a:rPr lang="en-US" sz="1700" i="1" dirty="0" smtClean="0"/>
              <a:t> </a:t>
            </a:r>
            <a:r>
              <a:rPr lang="en-US" sz="1700" b="1" i="1" dirty="0" smtClean="0"/>
              <a:t>2017</a:t>
            </a:r>
            <a:r>
              <a:rPr lang="ru-RU" sz="1700" b="1" i="1" dirty="0" smtClean="0"/>
              <a:t> года</a:t>
            </a:r>
            <a:endParaRPr lang="en-US" sz="1700" dirty="0"/>
          </a:p>
          <a:p>
            <a:endParaRPr lang="en-US" sz="1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9" y="1995953"/>
            <a:ext cx="1476689" cy="19197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9093" y="3923678"/>
            <a:ext cx="17457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1969</a:t>
            </a:r>
            <a:r>
              <a:rPr lang="ru-RU" sz="9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г.</a:t>
            </a:r>
            <a:r>
              <a:rPr lang="en-US" sz="9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Журналу </a:t>
            </a:r>
            <a:r>
              <a:rPr lang="ru-RU" sz="90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электросвязи 100 лет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4365" y="1526764"/>
            <a:ext cx="8662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ПЕРВЫЙ СПЕЦИАЛЬНЫЙ ВЫПУСК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"Воздействие </a:t>
            </a:r>
            <a:r>
              <a:rPr lang="ru-RU" b="1" dirty="0"/>
              <a:t>искусственного интеллекта (ИИ) </a:t>
            </a:r>
            <a:r>
              <a:rPr lang="ru-RU" dirty="0"/>
              <a:t>на сети и услуги связи"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92963" y="2438368"/>
            <a:ext cx="9064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b="1" dirty="0"/>
              <a:t>Содержание</a:t>
            </a:r>
            <a:r>
              <a:rPr lang="ru-RU" sz="1700" dirty="0"/>
              <a:t>: </a:t>
            </a:r>
            <a:r>
              <a:rPr lang="ru-RU" sz="1700" dirty="0" smtClean="0"/>
              <a:t>Оригинальные работы </a:t>
            </a:r>
            <a:r>
              <a:rPr lang="ru-RU" sz="1700" dirty="0"/>
              <a:t>по применению искусственного интеллекта в секторе электросвязи, при особом внимании воздействию ИИ на сети и услуги связи. </a:t>
            </a:r>
            <a:endParaRPr lang="en-GB" sz="1700" dirty="0"/>
          </a:p>
          <a:p>
            <a:pPr>
              <a:spcBef>
                <a:spcPts val="600"/>
              </a:spcBef>
            </a:pPr>
            <a:r>
              <a:rPr lang="ru-RU" sz="1700" b="1" dirty="0"/>
              <a:t>Политика, формат и периодичность</a:t>
            </a:r>
            <a:r>
              <a:rPr lang="ru-RU" sz="1700" dirty="0"/>
              <a:t>: </a:t>
            </a:r>
            <a:r>
              <a:rPr lang="ru-RU" sz="1700" dirty="0" smtClean="0"/>
              <a:t>Открытый доступ</a:t>
            </a:r>
            <a:r>
              <a:rPr lang="ru-RU" sz="1700" dirty="0"/>
              <a:t>, цифровой онлайновый формат, бесплатная загрузка, никаких сборов с авторов. Статьи будут публиковаться </a:t>
            </a:r>
            <a:r>
              <a:rPr lang="ru-RU" sz="1700" i="1" dirty="0"/>
              <a:t>в непрерывном режиме</a:t>
            </a:r>
            <a:r>
              <a:rPr lang="ru-RU" sz="1700" dirty="0"/>
              <a:t>, сразу после их принятия.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4348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Убеждать </a:t>
            </a:r>
            <a:r>
              <a:rPr lang="ru-RU" sz="2600" dirty="0"/>
              <a:t>девушек и молодых женщин изучать ИКТ до принятия ими решений о выборе высшего учебного заведения</a:t>
            </a:r>
            <a:endParaRPr lang="en-US" sz="2600" dirty="0" smtClean="0"/>
          </a:p>
          <a:p>
            <a:r>
              <a:rPr lang="ru-RU" sz="2600" dirty="0" smtClean="0"/>
              <a:t>Использовать </a:t>
            </a:r>
            <a:r>
              <a:rPr lang="ru-RU" sz="2600" dirty="0"/>
              <a:t>свое присутствие в интернете и социальных сетях</a:t>
            </a:r>
            <a:endParaRPr lang="en-US" sz="2600" dirty="0" smtClean="0"/>
          </a:p>
          <a:p>
            <a:pPr lvl="1"/>
            <a:r>
              <a:rPr lang="ru-RU" sz="2200" dirty="0"/>
              <a:t>Страница "Девушки в ИКТ" в </a:t>
            </a:r>
            <a:r>
              <a:rPr lang="ru-RU" sz="2200" dirty="0" err="1"/>
              <a:t>Facebook</a:t>
            </a:r>
            <a:r>
              <a:rPr lang="ru-RU" sz="2200" dirty="0"/>
              <a:t>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://www.facebook.com/ITUGirlsInICT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pPr lvl="1"/>
            <a:r>
              <a:rPr lang="ru-RU" sz="2000" dirty="0"/>
              <a:t>Портал "Девушки в ИКТ" </a:t>
            </a:r>
            <a:r>
              <a:rPr lang="en-US" sz="2200" dirty="0" smtClean="0">
                <a:hlinkClick r:id="rId3"/>
              </a:rPr>
              <a:t>www.itu.int/girlsinict</a:t>
            </a:r>
            <a:r>
              <a:rPr lang="ru-RU" sz="2200" dirty="0" smtClean="0"/>
              <a:t>, </a:t>
            </a:r>
            <a:r>
              <a:rPr lang="ru-RU" sz="2000" dirty="0" smtClean="0"/>
              <a:t>в </a:t>
            </a:r>
            <a:r>
              <a:rPr lang="ru-RU" sz="2000" dirty="0"/>
              <a:t>2016 году свыше 490 тыс. просмотров</a:t>
            </a:r>
            <a:endParaRPr lang="en-US" sz="2200" dirty="0" smtClean="0"/>
          </a:p>
          <a:p>
            <a:pPr lvl="1"/>
            <a:r>
              <a:rPr lang="ru-RU" sz="2000" dirty="0" err="1"/>
              <a:t>Хэштег</a:t>
            </a:r>
            <a:r>
              <a:rPr lang="ru-RU" sz="2000" dirty="0"/>
              <a:t> </a:t>
            </a:r>
            <a:r>
              <a:rPr lang="en-US" sz="2200" dirty="0" smtClean="0"/>
              <a:t>#</a:t>
            </a:r>
            <a:r>
              <a:rPr lang="en-US" sz="2200" dirty="0" err="1"/>
              <a:t>GirlsinICT</a:t>
            </a:r>
            <a:r>
              <a:rPr lang="en-US" sz="2200" dirty="0"/>
              <a:t> </a:t>
            </a:r>
            <a:r>
              <a:rPr lang="ru-RU" sz="2000" dirty="0"/>
              <a:t>достиг 54,3 млн. учетных записей в </a:t>
            </a:r>
            <a:r>
              <a:rPr lang="ru-RU" sz="2000" dirty="0" err="1"/>
              <a:t>Twitter</a:t>
            </a:r>
            <a:r>
              <a:rPr lang="ru-RU" sz="2000" dirty="0"/>
              <a:t> в 2016 году</a:t>
            </a:r>
            <a:endParaRPr lang="en-US" sz="2200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Участвуйте в кампании празднования Международного дня "Девушки в ИКТ" (27 апреля 2017 г.)</a:t>
            </a:r>
            <a:endParaRPr lang="en-US" sz="3000" b="1" dirty="0"/>
          </a:p>
        </p:txBody>
      </p:sp>
      <p:pic>
        <p:nvPicPr>
          <p:cNvPr id="1026" name="Picture 2" descr="http://www.itu.int/en/ITU-D/Digital-Inclusion/Women-and-Girls/Girls-in-ICT-Portal/Galleries/misiones%20argentina%202016%20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53" y="4123765"/>
            <a:ext cx="3997017" cy="20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8539" y="6354553"/>
            <a:ext cx="650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Национальный университет провинции </a:t>
            </a:r>
            <a:r>
              <a:rPr lang="ru-RU" b="1" dirty="0" err="1"/>
              <a:t>Мисьонес</a:t>
            </a:r>
            <a:r>
              <a:rPr lang="ru-RU" b="1" dirty="0"/>
              <a:t> – Аргентина</a:t>
            </a:r>
            <a:r>
              <a:rPr lang="es-ES" b="1" dirty="0" smtClean="0"/>
              <a:t>​</a:t>
            </a:r>
            <a:endParaRPr lang="es-ES" b="1" dirty="0"/>
          </a:p>
          <a:p>
            <a:endParaRPr lang="en-US" dirty="0"/>
          </a:p>
        </p:txBody>
      </p:sp>
      <p:pic>
        <p:nvPicPr>
          <p:cNvPr id="1028" name="Picture 4" descr="Image may contain: 21 people, people smiling,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0" y="4123765"/>
            <a:ext cx="3786171" cy="20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730" y="6373479"/>
            <a:ext cx="38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Университетский колледж Бахрейна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45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Учебные курсы по кодированию</a:t>
            </a:r>
            <a:endParaRPr lang="en-US" sz="2400" dirty="0" smtClean="0"/>
          </a:p>
          <a:p>
            <a:pPr lvl="1"/>
            <a:r>
              <a:rPr lang="ru-RU" sz="2100" dirty="0"/>
              <a:t>новаторский подход к привитию навыков кодирования</a:t>
            </a:r>
          </a:p>
          <a:p>
            <a:pPr lvl="1"/>
            <a:r>
              <a:rPr lang="ru-RU" sz="2100" dirty="0"/>
              <a:t>быстрое развитие навыков</a:t>
            </a:r>
          </a:p>
          <a:p>
            <a:pPr lvl="1"/>
            <a:r>
              <a:rPr lang="ru-RU" sz="2100" dirty="0"/>
              <a:t>доказанный успех в нахождении рабочих мест для </a:t>
            </a:r>
            <a:r>
              <a:rPr lang="ru-RU" sz="2100" dirty="0" smtClean="0"/>
              <a:t>выпускников</a:t>
            </a:r>
            <a:endParaRPr lang="en-US" sz="2100" dirty="0" smtClean="0"/>
          </a:p>
          <a:p>
            <a:r>
              <a:rPr lang="ru-RU" sz="2400" dirty="0"/>
              <a:t>МСЭ предлагает программы профессиональной подготовки для высших учебных заведений, предпринимателей в технологической области и других заинтересованных сторон, которые хотели бы создать собственные учебные курсы по кодированию</a:t>
            </a:r>
          </a:p>
          <a:p>
            <a:r>
              <a:rPr lang="ru-RU" sz="2400" dirty="0"/>
              <a:t>Помочь вашим студентам найти работу</a:t>
            </a:r>
          </a:p>
          <a:p>
            <a:r>
              <a:rPr lang="ru-RU" sz="2400" dirty="0"/>
              <a:t>Реагировать на потребности </a:t>
            </a:r>
            <a:r>
              <a:rPr lang="ru-RU" sz="2400" dirty="0" smtClean="0"/>
              <a:t>отрасли</a:t>
            </a:r>
            <a:endParaRPr lang="en-US" sz="2400" dirty="0" smtClean="0"/>
          </a:p>
          <a:p>
            <a:pPr lvl="1"/>
            <a:r>
              <a:rPr lang="ru-RU" sz="2100" dirty="0"/>
              <a:t>Решать проблему несоответствия навыков спросу</a:t>
            </a:r>
            <a:endParaRPr lang="en-US" sz="2100" dirty="0"/>
          </a:p>
          <a:p>
            <a:r>
              <a:rPr lang="ru-RU" sz="2400" dirty="0"/>
              <a:t>Узнайте </a:t>
            </a:r>
            <a:r>
              <a:rPr lang="ru-RU" sz="2400" dirty="0" smtClean="0"/>
              <a:t>больше: </a:t>
            </a:r>
            <a:r>
              <a:rPr lang="en-US" sz="2400" dirty="0" smtClean="0">
                <a:hlinkClick r:id="rId2"/>
              </a:rPr>
              <a:t>www.itu.int/coding-bootcamps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Расширяйте возможности трудоустройства ваших выпускников</a:t>
            </a:r>
            <a:endParaRPr lang="en-US" b="1" dirty="0"/>
          </a:p>
        </p:txBody>
      </p:sp>
      <p:pic>
        <p:nvPicPr>
          <p:cNvPr id="6" name="image06.jpg" descr="DSC_0423 (Large) (1)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44740" y="4547205"/>
            <a:ext cx="2638425" cy="1765300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7106893" y="6311924"/>
            <a:ext cx="493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Занятия для организаторов учебных курсов по кодированию более чем </a:t>
            </a:r>
            <a:endParaRPr lang="ru-RU" sz="1100" b="1" dirty="0" smtClean="0"/>
          </a:p>
          <a:p>
            <a:r>
              <a:rPr lang="ru-RU" sz="1100" b="1" dirty="0" smtClean="0"/>
              <a:t>из </a:t>
            </a:r>
            <a:r>
              <a:rPr lang="ru-RU" sz="1100" b="1" dirty="0"/>
              <a:t>20 государственных университетов и колледжей на Филиппинах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233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tu.int/en/fnc/2017/PublishingImages/Pages/default/FNC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65" y="1223850"/>
            <a:ext cx="4530436" cy="3502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8147" y="85077"/>
            <a:ext cx="993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F5597"/>
                </a:solidFill>
                <a:latin typeface="+mj-lt"/>
              </a:rPr>
              <a:t>Симпозиум на тему "Будущий подключенный </a:t>
            </a:r>
            <a:r>
              <a:rPr lang="ru-RU" sz="3600" b="1" dirty="0" smtClean="0">
                <a:solidFill>
                  <a:srgbClr val="2F5597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2F5597"/>
                </a:solidFill>
                <a:latin typeface="+mj-lt"/>
              </a:rPr>
            </a:br>
            <a:r>
              <a:rPr lang="ru-RU" sz="3600" b="1" dirty="0" smtClean="0">
                <a:solidFill>
                  <a:srgbClr val="2F5597"/>
                </a:solidFill>
                <a:latin typeface="+mj-lt"/>
              </a:rPr>
              <a:t>к </a:t>
            </a:r>
            <a:r>
              <a:rPr lang="ru-RU" sz="3600" b="1" dirty="0">
                <a:solidFill>
                  <a:srgbClr val="2F5597"/>
                </a:solidFill>
                <a:latin typeface="+mj-lt"/>
              </a:rPr>
              <a:t>сети автомобиль" 2017 года</a:t>
            </a:r>
            <a:endParaRPr lang="en-US" sz="36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82" y="1556359"/>
            <a:ext cx="7259782" cy="334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На Симпозиуме на тему "Будущий подключенный к сети автомобиль" 2017 года будут рассмотрены достижения в области соединенных автотранспортных средств с позиций академических организаций, коммерческой деятельности, технологий и регулирования</a:t>
            </a:r>
            <a:r>
              <a:rPr lang="ru-RU" dirty="0" smtClean="0"/>
              <a:t>. </a:t>
            </a:r>
            <a:endParaRPr lang="ru-RU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В ходе технических сессий будет освещена важнейшая роль возможности установления соединений, информационной безопасности </a:t>
            </a:r>
            <a:r>
              <a:rPr lang="ru-RU" dirty="0" smtClean="0"/>
              <a:t>и </a:t>
            </a:r>
            <a:r>
              <a:rPr lang="ru-RU" dirty="0"/>
              <a:t>конфиденциальности.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На симпозиуме будут обсуждаться также способы повышения эффективности сотрудничества органов по разработке стандартов в целях удовлетворения потребностей отрасли и достижения функциональной совместимости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8145" y="5188122"/>
            <a:ext cx="114438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/>
              <a:t>Дата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9 </a:t>
            </a:r>
            <a:r>
              <a:rPr lang="ru-RU" sz="2400" dirty="0" smtClean="0"/>
              <a:t>марта </a:t>
            </a:r>
            <a:r>
              <a:rPr lang="en-US" sz="2400" dirty="0" smtClean="0"/>
              <a:t>2017</a:t>
            </a:r>
            <a:r>
              <a:rPr lang="ru-RU" sz="2400" dirty="0" smtClean="0"/>
              <a:t> года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Место проведения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ru-RU" sz="2400" dirty="0" smtClean="0"/>
              <a:t>87-й </a:t>
            </a:r>
            <a:r>
              <a:rPr lang="ru-RU" sz="2400" dirty="0"/>
              <a:t>Женевский международный автосалон, Женева, Швейцария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b="1" dirty="0"/>
              <a:t>Зарегистрируйтесь и узнайте больше </a:t>
            </a:r>
            <a:r>
              <a:rPr lang="ru-RU" sz="2400" dirty="0" smtClean="0">
                <a:hlinkClick r:id="rId3"/>
              </a:rPr>
              <a:t>здесь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8969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Специализированное учреждение Организации Объединенных Наций </a:t>
            </a:r>
            <a:r>
              <a:rPr lang="ru-RU" dirty="0"/>
              <a:t>по информационно-коммуникационным технологиям (ИКТ)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/>
              <a:t>Организация, базирующаяся на </a:t>
            </a:r>
            <a:r>
              <a:rPr lang="ru-RU" b="1" dirty="0"/>
              <a:t>партнерских отношениях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ru-RU" b="1" dirty="0" smtClean="0"/>
              <a:t>с</a:t>
            </a:r>
            <a:r>
              <a:rPr lang="en-GB" b="1" dirty="0" smtClean="0"/>
              <a:t> </a:t>
            </a:r>
            <a:r>
              <a:rPr lang="ru-RU" b="1" dirty="0" smtClean="0"/>
              <a:t>участием </a:t>
            </a:r>
            <a:r>
              <a:rPr lang="ru-RU" b="1" dirty="0"/>
              <a:t>государственного и частного секторов</a:t>
            </a:r>
            <a:r>
              <a:rPr lang="ru-RU" dirty="0"/>
              <a:t>, в состав которой входят </a:t>
            </a:r>
            <a:r>
              <a:rPr lang="ru-RU" b="1" dirty="0"/>
              <a:t>193 страны</a:t>
            </a:r>
            <a:r>
              <a:rPr lang="ru-RU" dirty="0"/>
              <a:t>, свыше </a:t>
            </a:r>
            <a:r>
              <a:rPr lang="ru-RU" b="1" dirty="0"/>
              <a:t>700 компаний и </a:t>
            </a:r>
            <a:r>
              <a:rPr lang="ru-RU" b="1" dirty="0" smtClean="0"/>
              <a:t>около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ru-RU" b="1" dirty="0" smtClean="0"/>
              <a:t>150 </a:t>
            </a:r>
            <a:r>
              <a:rPr lang="ru-RU" b="1" dirty="0"/>
              <a:t>академических организаций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Об МСЭ</a:t>
            </a:r>
            <a:r>
              <a:rPr lang="en-US" sz="5400" b="1" dirty="0" smtClean="0"/>
              <a:t>	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965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tu.int/en/ITU-T/ssc/united/PublishingImages/global-portal-rev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2" y="1247025"/>
            <a:ext cx="4779818" cy="35883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9492" y="1745673"/>
            <a:ext cx="6373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форуме будет обсуждаться роль </a:t>
            </a:r>
            <a:r>
              <a:rPr lang="ru-RU" dirty="0" err="1"/>
              <a:t>IoT</a:t>
            </a:r>
            <a:r>
              <a:rPr lang="ru-RU" dirty="0"/>
              <a:t> в контексте претерпевающих конвергенцию технологий построения "умных" устойчивых городов с интегрированными экосистемами</a:t>
            </a:r>
            <a:r>
              <a:rPr lang="en-US" dirty="0" smtClean="0"/>
              <a:t>.</a:t>
            </a:r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форум соберутся заинтересованные стороны "умных" городов, представители отрасли, органов государственного управления и академических организаций, работающих с приложениями </a:t>
            </a:r>
            <a:r>
              <a:rPr lang="ru-RU" dirty="0" err="1"/>
              <a:t>IoT</a:t>
            </a:r>
            <a:r>
              <a:rPr lang="ru-RU" dirty="0"/>
              <a:t>, а также поставщики услуг, ставящие задачу предоставлять решения </a:t>
            </a:r>
            <a:r>
              <a:rPr lang="ru-RU" dirty="0" err="1"/>
              <a:t>IoT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147" y="4835351"/>
            <a:ext cx="10041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b="1" dirty="0" smtClean="0"/>
              <a:t>Дата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12 </a:t>
            </a:r>
            <a:r>
              <a:rPr lang="ru-RU" sz="2600" dirty="0" smtClean="0"/>
              <a:t>марта </a:t>
            </a:r>
            <a:r>
              <a:rPr lang="en-US" sz="2600" dirty="0" smtClean="0"/>
              <a:t>2017</a:t>
            </a:r>
            <a:r>
              <a:rPr lang="ru-RU" sz="2600" dirty="0" smtClean="0"/>
              <a:t> года</a:t>
            </a: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u-RU" sz="2600" b="1" dirty="0" smtClean="0"/>
              <a:t>Место проведения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 smtClean="0"/>
              <a:t>Дубай</a:t>
            </a:r>
            <a:r>
              <a:rPr lang="ru-RU" sz="2600" dirty="0"/>
              <a:t>, Объединенные Арабские Эмираты</a:t>
            </a:r>
            <a:endParaRPr lang="en-US" sz="2600" dirty="0" smtClean="0"/>
          </a:p>
          <a:p>
            <a:pPr>
              <a:spcBef>
                <a:spcPts val="600"/>
              </a:spcBef>
            </a:pPr>
            <a:r>
              <a:rPr lang="ru-RU" sz="2600" b="1" dirty="0" smtClean="0"/>
              <a:t>Зарегистрируйтесь </a:t>
            </a:r>
            <a:r>
              <a:rPr lang="ru-RU" sz="2600" b="1" dirty="0"/>
              <a:t>и узнайте больше </a:t>
            </a:r>
            <a:r>
              <a:rPr lang="ru-RU" sz="2600" dirty="0" smtClean="0">
                <a:hlinkClick r:id="rId3"/>
              </a:rPr>
              <a:t>здесь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48147" y="304800"/>
            <a:ext cx="954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2F5597"/>
                </a:solidFill>
                <a:latin typeface="+mj-lt"/>
              </a:rPr>
              <a:t>Форум МСЭ по </a:t>
            </a:r>
            <a:r>
              <a:rPr lang="ru-RU" sz="4000" b="1" dirty="0" err="1">
                <a:solidFill>
                  <a:srgbClr val="2F5597"/>
                </a:solidFill>
                <a:latin typeface="+mj-lt"/>
              </a:rPr>
              <a:t>IoT</a:t>
            </a:r>
            <a:r>
              <a:rPr lang="ru-RU" sz="4000" b="1" dirty="0">
                <a:solidFill>
                  <a:srgbClr val="2F5597"/>
                </a:solidFill>
                <a:latin typeface="+mj-lt"/>
              </a:rPr>
              <a:t> и "умным" городам</a:t>
            </a:r>
            <a:endParaRPr lang="en-US" sz="4000" b="1" dirty="0">
              <a:solidFill>
                <a:srgbClr val="2F55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51455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tuworldblog.itu.int/wp-content/uploads/sites/4/2014/12/shutterstock_1372215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09" y="1212310"/>
            <a:ext cx="4336472" cy="3546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9958" y="11981"/>
            <a:ext cx="1015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F5597"/>
                </a:solidFill>
                <a:latin typeface="+mj-lt"/>
              </a:rPr>
              <a:t>Семинар-практикум МСЭ по аспектам безопасности технологии </a:t>
            </a:r>
            <a:r>
              <a:rPr lang="ru-RU" sz="3600" b="1" dirty="0" err="1">
                <a:solidFill>
                  <a:srgbClr val="2F5597"/>
                </a:solidFill>
                <a:latin typeface="+mj-lt"/>
              </a:rPr>
              <a:t>blockchain</a:t>
            </a:r>
            <a:r>
              <a:rPr lang="ru-RU" sz="3600" b="1" dirty="0">
                <a:solidFill>
                  <a:srgbClr val="2F5597"/>
                </a:solidFill>
                <a:latin typeface="+mj-lt"/>
              </a:rPr>
              <a:t>"</a:t>
            </a:r>
            <a:endParaRPr lang="en-US" sz="36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62" y="1565564"/>
            <a:ext cx="7458365" cy="353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Задачи этого семинара-практикума заключаются в том, чтобы лучше понять технологию </a:t>
            </a:r>
            <a:r>
              <a:rPr lang="ru-RU" dirty="0" err="1"/>
              <a:t>blockchain</a:t>
            </a:r>
            <a:r>
              <a:rPr lang="ru-RU" dirty="0"/>
              <a:t> и ее воздействие на безопасность, а также проанализировать и оценить текущее состояние технологии </a:t>
            </a:r>
            <a:r>
              <a:rPr lang="ru-RU" dirty="0" err="1"/>
              <a:t>blockchain</a:t>
            </a:r>
            <a:r>
              <a:rPr lang="ru-RU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Будут также обсуждаться аспекты безопасности и конфиденциальности, относящиеся к приложениям </a:t>
            </a:r>
            <a:r>
              <a:rPr lang="ru-RU" dirty="0" err="1"/>
              <a:t>blockchain</a:t>
            </a:r>
            <a:r>
              <a:rPr lang="ru-RU" dirty="0"/>
              <a:t>, и средства повышения доверия к деятельности в онлайновом режиме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использованием технологий </a:t>
            </a:r>
            <a:r>
              <a:rPr lang="ru-RU" dirty="0" err="1"/>
              <a:t>blockchain</a:t>
            </a:r>
            <a:r>
              <a:rPr lang="ru-RU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В числе участников будут представители органов государственного управления, регуляторных органов в области ИКТ, органов регулирования финансовых услуг, операторов сетей подвижной связи, поставщиков платформ и международных организаций по стандартам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579580" y="5173403"/>
            <a:ext cx="10617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600" b="1" dirty="0" smtClean="0"/>
              <a:t>Дата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21 </a:t>
            </a:r>
            <a:r>
              <a:rPr lang="ru-RU" sz="2600" dirty="0" smtClean="0"/>
              <a:t>марта </a:t>
            </a:r>
            <a:r>
              <a:rPr lang="en-US" sz="2600" dirty="0" smtClean="0"/>
              <a:t>2017</a:t>
            </a:r>
            <a:r>
              <a:rPr lang="ru-RU" sz="2600" dirty="0" smtClean="0"/>
              <a:t> года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ru-RU" sz="2600" b="1" dirty="0" smtClean="0"/>
              <a:t>Место проведения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 smtClean="0"/>
              <a:t>штаб-квартира </a:t>
            </a:r>
            <a:r>
              <a:rPr lang="ru-RU" sz="2600" dirty="0"/>
              <a:t>МСЭ, Женева, Швейцария </a:t>
            </a:r>
            <a:r>
              <a:rPr lang="en-US" sz="2600" dirty="0" smtClean="0"/>
              <a:t> </a:t>
            </a:r>
          </a:p>
          <a:p>
            <a:pPr lvl="0">
              <a:spcBef>
                <a:spcPts val="600"/>
              </a:spcBef>
            </a:pPr>
            <a:r>
              <a:rPr lang="ru-RU" sz="2600" b="1" dirty="0"/>
              <a:t>Зарегистрируйтесь и узнайте больше </a:t>
            </a:r>
            <a:r>
              <a:rPr lang="ru-RU" sz="2600" dirty="0" smtClean="0">
                <a:hlinkClick r:id="rId3"/>
              </a:rPr>
              <a:t>здесь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6742973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RICA REG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2" y="1252568"/>
            <a:ext cx="4294908" cy="3277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98763" y="1515806"/>
            <a:ext cx="7323514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На семинаре-практикуме будет представлен обзор проводимой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МСЭ-Т </a:t>
            </a:r>
            <a:r>
              <a:rPr lang="ru-RU" dirty="0"/>
              <a:t>работы по стандартизации в областях, вызывающих в настоящее время большой интерес, таких как сетевые аспекты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IMT</a:t>
            </a:r>
            <a:r>
              <a:rPr lang="ru-RU" dirty="0" smtClean="0"/>
              <a:t>-2020</a:t>
            </a:r>
            <a:r>
              <a:rPr lang="ru-RU" dirty="0"/>
              <a:t>, доверие, облачные вычисления и большие данные.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На семинаре-практикуме пройдет обмен знаниями по региональным достижениям в этих областях и будет представлена информация об участии Африки в деятельности МСЭ-Т по стандартизации, а также опыт пользователей из африканских стран.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/>
              <a:t>На семинар-практикум соберутся различные заинтересованные стороны с Африканского континента – академические организации, регуляторные органы, операторы, производители, поставщики услуг и </a:t>
            </a:r>
            <a:r>
              <a:rPr lang="ru-RU" dirty="0" smtClean="0"/>
              <a:t>др.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89710" y="5139942"/>
            <a:ext cx="8587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600" b="1" dirty="0" smtClean="0"/>
              <a:t>Дата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/>
              <a:t>3–4 апреля 2017 года</a:t>
            </a:r>
            <a:endParaRPr lang="en-US" sz="2600" dirty="0"/>
          </a:p>
          <a:p>
            <a:pPr lvl="0">
              <a:spcBef>
                <a:spcPts val="600"/>
              </a:spcBef>
            </a:pPr>
            <a:r>
              <a:rPr lang="ru-RU" sz="2600" b="1" dirty="0"/>
              <a:t>Место </a:t>
            </a:r>
            <a:r>
              <a:rPr lang="ru-RU" sz="2600" b="1" dirty="0" smtClean="0"/>
              <a:t>проведения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 smtClean="0"/>
              <a:t>Каир</a:t>
            </a:r>
            <a:r>
              <a:rPr lang="en-US" sz="2600" dirty="0" smtClean="0"/>
              <a:t>, </a:t>
            </a:r>
            <a:r>
              <a:rPr lang="ru-RU" sz="2600" dirty="0" smtClean="0"/>
              <a:t>Египет</a:t>
            </a:r>
            <a:endParaRPr lang="en-US" sz="2600" dirty="0" smtClean="0"/>
          </a:p>
          <a:p>
            <a:pPr lvl="0">
              <a:spcBef>
                <a:spcPts val="600"/>
              </a:spcBef>
            </a:pPr>
            <a:r>
              <a:rPr lang="ru-RU" sz="2600" b="1" dirty="0"/>
              <a:t>Зарегистрируйтесь и узнайте больше </a:t>
            </a:r>
            <a:r>
              <a:rPr lang="ru-RU" sz="2600" dirty="0" smtClean="0">
                <a:hlinkClick r:id="rId3"/>
              </a:rPr>
              <a:t>здесь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89710" y="104453"/>
            <a:ext cx="104186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5"/>
                </a:solidFill>
              </a:rPr>
              <a:t>​</a:t>
            </a:r>
            <a:r>
              <a:rPr lang="ru-RU" sz="3400" b="1" dirty="0">
                <a:solidFill>
                  <a:srgbClr val="2F5597"/>
                </a:solidFill>
                <a:latin typeface="+mj-lt"/>
              </a:rPr>
              <a:t>Семинар-практикум МСЭ-Т в области стандартизации по теме "Будущие сети для изменений к лучшему в Африке"</a:t>
            </a:r>
            <a:r>
              <a:rPr lang="en-US" sz="3400" b="1" dirty="0" smtClean="0">
                <a:solidFill>
                  <a:srgbClr val="2F5597"/>
                </a:solidFill>
                <a:latin typeface="+mj-lt"/>
              </a:rPr>
              <a:t> </a:t>
            </a:r>
            <a:endParaRPr lang="en-US" sz="3400" b="1" dirty="0">
              <a:solidFill>
                <a:srgbClr val="2F559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0103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tu.int/en/ITU-T/Workshops-and-Seminars/gsw/201704/PublishingImages/banner-ingl%c3%a9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7" y="1286107"/>
            <a:ext cx="4765964" cy="32027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8147" y="96982"/>
            <a:ext cx="9545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5"/>
                </a:solidFill>
              </a:rPr>
              <a:t>​</a:t>
            </a:r>
            <a:r>
              <a:rPr lang="ru-RU" sz="3400" b="1" dirty="0">
                <a:solidFill>
                  <a:srgbClr val="2F5597"/>
                </a:solidFill>
                <a:latin typeface="+mj-lt"/>
              </a:rPr>
              <a:t>7-я Неделя "зеленых" стандартов: Циркуляционная экономика и "умные" устойчивые города</a:t>
            </a:r>
            <a:endParaRPr lang="en-US" sz="3400" b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2" y="1493925"/>
            <a:ext cx="69549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Неделя </a:t>
            </a:r>
            <a:r>
              <a:rPr lang="ru-RU" dirty="0"/>
              <a:t>"зеленых" стандартов представляет собой глобальную платформу для проведения обсуждений и обмена знаниями с целью повышения уровня понимания значения и возможностей использования ИКТ для защиты окружающей среды, высвобождения потенциала циркуляционной экономики и ускорения перехода к "умным" устойчивым городам</a:t>
            </a:r>
            <a:r>
              <a:rPr lang="ru-RU" dirty="0" smtClean="0"/>
              <a:t>.</a:t>
            </a:r>
            <a:endParaRPr lang="en-US" dirty="0" smtClean="0"/>
          </a:p>
          <a:p>
            <a:pPr marL="342900" indent="-342900"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В </a:t>
            </a:r>
            <a:r>
              <a:rPr lang="ru-RU" dirty="0"/>
              <a:t>этом году в Неделе примут участие ведущие специалисты данной области, от руководителей директивных органов до инженеров, дизайнеров, проектировщиков "умных" городов, государственных должностных лиц, представителей регуляторных органов, экспертов по стандартам, представителей академических организаций и </a:t>
            </a:r>
            <a:r>
              <a:rPr lang="ru-RU" dirty="0" smtClean="0"/>
              <a:t>др.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146" y="5150005"/>
            <a:ext cx="7456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600" b="1" dirty="0" smtClean="0"/>
              <a:t>Дата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/>
              <a:t>3–5 апреля 2017 года</a:t>
            </a:r>
            <a:endParaRPr lang="en-US" sz="2600" dirty="0" smtClean="0"/>
          </a:p>
          <a:p>
            <a:pPr lvl="0">
              <a:spcBef>
                <a:spcPts val="600"/>
              </a:spcBef>
            </a:pPr>
            <a:r>
              <a:rPr lang="ru-RU" sz="2600" b="1" dirty="0"/>
              <a:t>Место </a:t>
            </a:r>
            <a:r>
              <a:rPr lang="ru-RU" sz="2600" b="1" dirty="0" smtClean="0"/>
              <a:t>проведения</a:t>
            </a:r>
            <a:r>
              <a:rPr lang="en-US" sz="2600" dirty="0" smtClean="0"/>
              <a:t>:</a:t>
            </a:r>
            <a:r>
              <a:rPr lang="ru-RU" sz="2600" dirty="0" smtClean="0"/>
              <a:t> </a:t>
            </a:r>
            <a:r>
              <a:rPr lang="ru-RU" sz="2600" dirty="0" err="1" smtClean="0"/>
              <a:t>Манисалес</a:t>
            </a:r>
            <a:r>
              <a:rPr lang="ru-RU" sz="2600" dirty="0"/>
              <a:t>, Колумбия</a:t>
            </a:r>
            <a:endParaRPr lang="en-US" sz="2600" dirty="0" smtClean="0"/>
          </a:p>
          <a:p>
            <a:pPr lvl="0">
              <a:spcBef>
                <a:spcPts val="600"/>
              </a:spcBef>
            </a:pPr>
            <a:r>
              <a:rPr lang="ru-RU" sz="2600" b="1" dirty="0"/>
              <a:t>Зарегистрируйтесь и узнайте больше </a:t>
            </a:r>
            <a:r>
              <a:rPr lang="ru-RU" sz="2600" dirty="0" smtClean="0">
                <a:hlinkClick r:id="rId3"/>
              </a:rPr>
              <a:t>здесь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2739133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7" y="0"/>
            <a:ext cx="10113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accent5"/>
                </a:solidFill>
              </a:rPr>
              <a:t>​</a:t>
            </a:r>
            <a:r>
              <a:rPr lang="ru-RU" sz="3400" b="1" dirty="0">
                <a:solidFill>
                  <a:srgbClr val="2F5597"/>
                </a:solidFill>
                <a:latin typeface="+mj-lt"/>
              </a:rPr>
              <a:t>Саммит "Искусственный интеллект во благо" (организованный совместно с организацией </a:t>
            </a:r>
            <a:r>
              <a:rPr lang="ru-RU" sz="3400" b="1" dirty="0" err="1">
                <a:solidFill>
                  <a:srgbClr val="2F5597"/>
                </a:solidFill>
                <a:latin typeface="+mj-lt"/>
              </a:rPr>
              <a:t>XPRIZE</a:t>
            </a:r>
            <a:r>
              <a:rPr lang="ru-RU" sz="3400" b="1" dirty="0">
                <a:solidFill>
                  <a:srgbClr val="2F5597"/>
                </a:solidFill>
                <a:latin typeface="+mj-lt"/>
              </a:rPr>
              <a:t>)</a:t>
            </a:r>
            <a:endParaRPr lang="en-US" sz="3400" b="1" i="1" dirty="0">
              <a:solidFill>
                <a:srgbClr val="2F5597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" y="1549344"/>
            <a:ext cx="72043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Саммит </a:t>
            </a:r>
            <a:r>
              <a:rPr lang="ru-RU" dirty="0"/>
              <a:t>"Искусственный интеллект во благо" станет первым из ряда ежегодных конференций по этой теме, совместно организуемых МСЭ и </a:t>
            </a:r>
            <a:r>
              <a:rPr lang="ru-RU" dirty="0" err="1"/>
              <a:t>XPRIZE</a:t>
            </a:r>
            <a:r>
              <a:rPr lang="ru-RU" dirty="0"/>
              <a:t> в поддержку их общего стремления обеспечить реализацию гигантского потенциала ИИ для содействия достижению Целей ООН в области устойчивого развития.</a:t>
            </a:r>
            <a:endParaRPr lang="en-US" dirty="0"/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Clr>
                <a:srgbClr val="99000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МСЭ </a:t>
            </a:r>
            <a:r>
              <a:rPr lang="ru-RU" dirty="0"/>
              <a:t>предоставляет нейтральную платформу для международного диалога, имеющего целью добиться общего понимания возможностей возникающих технологий ИИ и являющихся их следствием потребностей в технической стандартизации и политическом </a:t>
            </a:r>
            <a:r>
              <a:rPr lang="ru-RU" dirty="0" smtClean="0"/>
              <a:t>руководстве.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48147" y="4989078"/>
            <a:ext cx="9227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600" b="1" dirty="0" smtClean="0"/>
              <a:t>Дата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/>
              <a:t>7–9 июня </a:t>
            </a:r>
            <a:r>
              <a:rPr lang="en-US" sz="2600" dirty="0" smtClean="0"/>
              <a:t>2017</a:t>
            </a:r>
            <a:r>
              <a:rPr lang="ru-RU" sz="2600" dirty="0" smtClean="0"/>
              <a:t> года</a:t>
            </a:r>
            <a:endParaRPr lang="en-US" sz="2600" dirty="0" smtClean="0"/>
          </a:p>
          <a:p>
            <a:pPr lvl="0">
              <a:spcBef>
                <a:spcPts val="600"/>
              </a:spcBef>
            </a:pPr>
            <a:r>
              <a:rPr lang="ru-RU" sz="2600" b="1" dirty="0" smtClean="0"/>
              <a:t>Место проведения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ru-RU" sz="2600" dirty="0"/>
              <a:t>штаб-квартира МСЭ, Женева, Швейцария </a:t>
            </a:r>
            <a:endParaRPr lang="en-US" sz="2600" dirty="0" smtClean="0"/>
          </a:p>
          <a:p>
            <a:pPr lvl="0">
              <a:spcBef>
                <a:spcPts val="600"/>
              </a:spcBef>
            </a:pPr>
            <a:r>
              <a:rPr lang="ru-RU" sz="2600" b="1" dirty="0"/>
              <a:t>Зарегистрируйтесь и узнайте больше </a:t>
            </a:r>
            <a:r>
              <a:rPr lang="ru-RU" sz="2600" dirty="0" smtClean="0">
                <a:hlinkClick r:id="rId2"/>
              </a:rPr>
              <a:t>здесь</a:t>
            </a:r>
            <a:endParaRPr lang="en-US" sz="2600" dirty="0"/>
          </a:p>
        </p:txBody>
      </p:sp>
      <p:pic>
        <p:nvPicPr>
          <p:cNvPr id="7" name="Picture 6" descr="AI Po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1272252"/>
            <a:ext cx="4599709" cy="328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84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518834"/>
            <a:ext cx="5163589" cy="482100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err="1"/>
              <a:t>IEEE</a:t>
            </a:r>
            <a:r>
              <a:rPr lang="ru-RU" sz="1800" dirty="0"/>
              <a:t> и МСЭ проведут первый </a:t>
            </a:r>
            <a:r>
              <a:rPr lang="ru-RU" sz="1800" dirty="0" err="1"/>
              <a:t>хакатон</a:t>
            </a:r>
            <a:r>
              <a:rPr lang="ru-RU" sz="1800" dirty="0"/>
              <a:t> на Форуме </a:t>
            </a:r>
            <a:r>
              <a:rPr lang="ru-RU" sz="1800" dirty="0" err="1"/>
              <a:t>ВВУИО</a:t>
            </a:r>
            <a:r>
              <a:rPr lang="ru-RU" sz="1800" dirty="0"/>
              <a:t> в этом году.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err="1"/>
              <a:t>Хакатон</a:t>
            </a:r>
            <a:r>
              <a:rPr lang="ru-RU" sz="1800" dirty="0"/>
              <a:t> Форума </a:t>
            </a:r>
            <a:r>
              <a:rPr lang="ru-RU" sz="1800" dirty="0" err="1"/>
              <a:t>ВВУИО</a:t>
            </a:r>
            <a:r>
              <a:rPr lang="ru-RU" sz="1800" dirty="0"/>
              <a:t> 2017 года будет направлен на поиск инновационных решений реально существующей проблемы для людей в разных странах мира по теме "ИКТ для </a:t>
            </a:r>
            <a:r>
              <a:rPr lang="ru-RU" sz="1800" dirty="0" err="1"/>
              <a:t>ЦУР</a:t>
            </a:r>
            <a:r>
              <a:rPr lang="ru-RU" sz="1800" dirty="0"/>
              <a:t>".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 err="1"/>
              <a:t>Хакатон</a:t>
            </a:r>
            <a:r>
              <a:rPr lang="ru-RU" sz="1800" dirty="0"/>
              <a:t> даст командам молодых программистов возможность работать на протяжении двух дней над созданием приложения, которое помогло бы решить конкретную проблему, связанную с </a:t>
            </a:r>
            <a:r>
              <a:rPr lang="ru-RU" sz="1800" dirty="0" err="1"/>
              <a:t>ЦУР</a:t>
            </a:r>
            <a:r>
              <a:rPr lang="ru-RU" sz="1800" dirty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Участники будут изучать конкретный вопрос, который будет разработан в ходе процесса открытых консультаций на Форуме </a:t>
            </a:r>
            <a:r>
              <a:rPr lang="ru-RU" sz="1800" dirty="0" err="1"/>
              <a:t>ВВУИО</a:t>
            </a:r>
            <a:r>
              <a:rPr lang="ru-RU" sz="1800" dirty="0"/>
              <a:t> 2017 года, чтобы разработать приложение, которое в дальнейшем можно будет дорабатывать и применять</a:t>
            </a:r>
            <a:r>
              <a:rPr lang="ru-RU" sz="1800" dirty="0" smtClean="0"/>
              <a:t>.</a:t>
            </a:r>
            <a:endParaRPr lang="en-US" sz="18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Форум </a:t>
            </a:r>
            <a:r>
              <a:rPr lang="ru-RU" sz="5400" b="1" dirty="0" err="1"/>
              <a:t>ВВУИО</a:t>
            </a:r>
            <a:r>
              <a:rPr lang="ru-RU" sz="5400" b="1" dirty="0"/>
              <a:t> 2017 года</a:t>
            </a:r>
            <a:endParaRPr lang="en-US" sz="5400" b="1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797" t="20321" r="17497" b="16971"/>
          <a:stretch/>
        </p:blipFill>
        <p:spPr>
          <a:xfrm>
            <a:off x="6357938" y="1657351"/>
            <a:ext cx="5526116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199" y="1518834"/>
            <a:ext cx="5762105" cy="482100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В августе 2016 года был обнародован новый призыв к сообществу </a:t>
            </a:r>
            <a:r>
              <a:rPr lang="ru-RU" sz="1800" dirty="0" err="1"/>
              <a:t>ВВУИО</a:t>
            </a:r>
            <a:r>
              <a:rPr lang="ru-RU" sz="1800" dirty="0"/>
              <a:t> представлять на конкурс </a:t>
            </a:r>
            <a:r>
              <a:rPr lang="ru-RU" sz="1800" dirty="0" err="1"/>
              <a:t>ВВУИО</a:t>
            </a:r>
            <a:r>
              <a:rPr lang="ru-RU" sz="1800" dirty="0"/>
              <a:t> 2017 года относящиеся к ИКТ проекты и инициативы, которые бы также способствовали достижению </a:t>
            </a:r>
            <a:r>
              <a:rPr lang="ru-RU" sz="1800" dirty="0" err="1"/>
              <a:t>ЦУР</a:t>
            </a:r>
            <a:r>
              <a:rPr lang="ru-RU" sz="1800" dirty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В аналитической базе данных </a:t>
            </a:r>
            <a:r>
              <a:rPr lang="ru-RU" sz="1800" dirty="0" err="1"/>
              <a:t>ВВУИО</a:t>
            </a:r>
            <a:r>
              <a:rPr lang="ru-RU" sz="1800" dirty="0"/>
              <a:t> в 2016 году поставлен новый рекорд – свыше 8 тыс. записей и растущее сообщество, в которое входят 200 тыс. заинтересованных сторон.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Всем заинтересованным сторонам </a:t>
            </a:r>
            <a:r>
              <a:rPr lang="ru-RU" sz="1800" dirty="0" err="1"/>
              <a:t>ВВУИО</a:t>
            </a:r>
            <a:r>
              <a:rPr lang="ru-RU" sz="1800" dirty="0"/>
              <a:t> предлагается ПРЕДСТАВЛЯТЬ описание проектов на конкурс </a:t>
            </a:r>
            <a:r>
              <a:rPr lang="ru-RU" sz="1800" dirty="0" err="1"/>
              <a:t>ВВУИО</a:t>
            </a:r>
            <a:r>
              <a:rPr lang="ru-RU" sz="1800" dirty="0"/>
              <a:t> с 5 сентября 2016 года до 15 февраля 2017 года.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1800" dirty="0"/>
              <a:t>Связанные с ИКТ академические организации заслуживают популяризации на глобальном уровне за многочисленные усилия, предпринимаемые ими для производства проектов и инициатив в целях </a:t>
            </a:r>
            <a:r>
              <a:rPr lang="ru-RU" sz="1800" dirty="0" smtClean="0"/>
              <a:t>развития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Награды </a:t>
            </a:r>
            <a:r>
              <a:rPr lang="ru-RU" sz="5400" b="1" dirty="0" err="1"/>
              <a:t>ВВУИО</a:t>
            </a:r>
            <a:r>
              <a:rPr lang="ru-RU" sz="5400" b="1" dirty="0"/>
              <a:t> 2017 года</a:t>
            </a:r>
            <a:endParaRPr lang="en-US" sz="54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5237" y="1653382"/>
            <a:ext cx="2066925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237" y="3929337"/>
            <a:ext cx="2185988" cy="184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199" y="1518834"/>
            <a:ext cx="6186056" cy="482100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300" dirty="0"/>
              <a:t>Компания </a:t>
            </a:r>
            <a:r>
              <a:rPr lang="ru-RU" sz="1300" dirty="0" err="1"/>
              <a:t>ENACOM</a:t>
            </a:r>
            <a:r>
              <a:rPr lang="ru-RU" sz="1300" dirty="0"/>
              <a:t> (Аргентина) стала победителем 2016 года по Направлению деятельности "Роль органов государственного управления и всех заинтересованных сторон в содействии применению ИКТ в целях развития", представив проект "Оказание поддержки интеграции университетов Аргентины в деятельность МСЭ".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300" dirty="0"/>
              <a:t>Институт прикладной математики имени Ильи Векуа (</a:t>
            </a:r>
            <a:r>
              <a:rPr lang="ru-RU" sz="1300" dirty="0" err="1"/>
              <a:t>ИПМ</a:t>
            </a:r>
            <a:r>
              <a:rPr lang="ru-RU" sz="1300" dirty="0"/>
              <a:t>) Тбилисского государственного университета имени </a:t>
            </a:r>
            <a:r>
              <a:rPr lang="ru-RU" sz="1300" dirty="0" err="1"/>
              <a:t>Иванэ</a:t>
            </a:r>
            <a:r>
              <a:rPr lang="ru-RU" sz="1300" dirty="0"/>
              <a:t> Джавахишвили (</a:t>
            </a:r>
            <a:r>
              <a:rPr lang="ru-RU" sz="1300" dirty="0" err="1"/>
              <a:t>ТГУ</a:t>
            </a:r>
            <a:r>
              <a:rPr lang="ru-RU" sz="1300" dirty="0"/>
              <a:t>), Грузия, стал победителем 2016 года по Направлению деятельности "Электронная наука", представив проект "R-пакет для вычисления доверительных интервалов для наследуемости, надежности и разнородности".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300" dirty="0"/>
              <a:t>Центр стратегических и международных исследований в области ИКТ Иранского университета науки и техники (Иран) стал победителем 2015 года по Направлению деятельности "Электронная наука", представив проект "Сеть электронной науки: сеть университетов и исследовательских учреждений для развития науки и техники в информационном обществе".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300" dirty="0"/>
              <a:t>Юго-Западный университет имени Неофита </a:t>
            </a:r>
            <a:r>
              <a:rPr lang="ru-RU" sz="1300" dirty="0" err="1"/>
              <a:t>Рильского</a:t>
            </a:r>
            <a:r>
              <a:rPr lang="ru-RU" sz="1300" dirty="0"/>
              <a:t> (Болгария) стал победителем 2015 года по Направлению деятельности "Культурное разнообразие и культурная самобытность, языковое разнообразие", представив проект "Мобилизация молодежи – культурное наследие и повышение значимости физической культуры и спорта".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300" dirty="0"/>
              <a:t>Кувейтский университет (Кувейт) стал победителем 2014 года по Направлению деятельности "Электронная наука", представив проект "Электронная наука: дистанционно управляемый сканирующий электронный микроскоп".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6883" y="178719"/>
            <a:ext cx="10515600" cy="1017031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Награды </a:t>
            </a:r>
            <a:r>
              <a:rPr lang="ru-RU" sz="5400" b="1" dirty="0" err="1"/>
              <a:t>ВВУИО</a:t>
            </a:r>
            <a:r>
              <a:rPr lang="ru-RU" sz="5400" b="1" dirty="0"/>
              <a:t>: примеры победителей</a:t>
            </a:r>
            <a:endParaRPr lang="en-US" sz="5400" b="1" dirty="0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11" y="1361999"/>
            <a:ext cx="2991679" cy="4821237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3" y="6026401"/>
            <a:ext cx="9252520" cy="8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4007" t="21855" r="18290" b="11134"/>
          <a:stretch/>
        </p:blipFill>
        <p:spPr>
          <a:xfrm>
            <a:off x="400050" y="1858338"/>
            <a:ext cx="5512044" cy="4141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38799" y="1413325"/>
            <a:ext cx="6007331" cy="55501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В 2016 году МСЭ и структура "ООН-Женщины" представили инициативу РАВНЫЕ с целью преодоления гендерного цифрового разрыва.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В рамках глобальной основы действий основное внимание уделяется трем взаимодополняющим и сквозным сферам действий: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b="1" dirty="0" smtClean="0"/>
              <a:t>Доступ</a:t>
            </a:r>
            <a:r>
              <a:rPr lang="ru-RU" sz="1400" dirty="0" smtClean="0"/>
              <a:t>. Обеспечить </a:t>
            </a:r>
            <a:r>
              <a:rPr lang="ru-RU" sz="1400" dirty="0"/>
              <a:t>женщинам и девушкам доступ к цифровым устройствам и услугам.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b="1" dirty="0" smtClean="0"/>
              <a:t>Квалификация</a:t>
            </a:r>
            <a:r>
              <a:rPr lang="ru-RU" sz="1400" dirty="0" smtClean="0"/>
              <a:t>. </a:t>
            </a:r>
            <a:r>
              <a:rPr lang="ru-RU" sz="1400" dirty="0"/>
              <a:t>Стимулировать девушек к выбору обучения по дисциплинам </a:t>
            </a:r>
            <a:r>
              <a:rPr lang="ru-RU" sz="1400" dirty="0" err="1"/>
              <a:t>STEM</a:t>
            </a:r>
            <a:r>
              <a:rPr lang="ru-RU" sz="1400" dirty="0"/>
              <a:t>. Вооружить женщин и девушек необходимыми цифровыми навыками, чтобы подготовить их для рынка труда в современной растущей цифровой экономике.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400" b="1" dirty="0"/>
              <a:t>Руководящие </a:t>
            </a:r>
            <a:r>
              <a:rPr lang="ru-RU" sz="1400" b="1" dirty="0" smtClean="0"/>
              <a:t>роли</a:t>
            </a:r>
            <a:r>
              <a:rPr lang="ru-RU" sz="1400" dirty="0" smtClean="0"/>
              <a:t>. </a:t>
            </a:r>
            <a:r>
              <a:rPr lang="ru-RU" sz="1400" dirty="0"/>
              <a:t>Содействовать обеспечению для женщин возможностей занятия руководящих должностей, стимулируя компании нанимать </a:t>
            </a:r>
            <a:r>
              <a:rPr lang="ru-RU" sz="1400" dirty="0" smtClean="0"/>
              <a:t>женщин, </a:t>
            </a:r>
            <a:r>
              <a:rPr lang="ru-RU" sz="1400" dirty="0"/>
              <a:t>и содействовать предпринимательству среди женщин.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В рамках инициативы РАВНЫЕ практикуется подход на основе фактических </a:t>
            </a:r>
            <a:r>
              <a:rPr lang="ru-RU" sz="1400" dirty="0" smtClean="0"/>
              <a:t>данных. </a:t>
            </a:r>
            <a:r>
              <a:rPr lang="ru-RU" sz="1400" b="1" dirty="0"/>
              <a:t>Исследовательская </a:t>
            </a:r>
            <a:r>
              <a:rPr lang="ru-RU" sz="1400" b="1" dirty="0" smtClean="0"/>
              <a:t>группа</a:t>
            </a:r>
            <a:r>
              <a:rPr lang="ru-RU" sz="1400" dirty="0" smtClean="0"/>
              <a:t> </a:t>
            </a:r>
            <a:r>
              <a:rPr lang="ru-RU" sz="1400" dirty="0"/>
              <a:t>под руководством Университета Организации Объединенных </a:t>
            </a:r>
            <a:r>
              <a:rPr lang="ru-RU" sz="1400" dirty="0" smtClean="0"/>
              <a:t>Наций </a:t>
            </a:r>
            <a:r>
              <a:rPr lang="ru-RU" sz="1400" dirty="0"/>
              <a:t>будет координировать работу группы университетов и научно-исследовательских учреждений, таких как члены Центра </a:t>
            </a:r>
            <a:r>
              <a:rPr lang="ru-RU" sz="1400" dirty="0" err="1"/>
              <a:t>Беркмана</a:t>
            </a:r>
            <a:r>
              <a:rPr lang="ru-RU" sz="1400" dirty="0"/>
              <a:t> Клейна Гарвардского университета. Группа намеревается выявлять пробелы в данных при разработке эффективных решений и стандартизировать уже имеющиеся данные.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Академические организации будут активно участвовать в работе Исследовательской группы, поддерживая базирующийся на данных подход и предоставляя специальные знания в областях данных, методики и исследований. Наряду с этим Академические организации будут участвовать в периодических собраниях и вносить вклад в разработку соответствующих исследуемых вопросов. </a:t>
            </a:r>
            <a:r>
              <a:rPr lang="en-GB" sz="1400" dirty="0" smtClean="0"/>
              <a:t> </a:t>
            </a:r>
            <a:endParaRPr lang="en-GB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РАВНЫЕ и Исследовательская группа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961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518834"/>
            <a:ext cx="5334000" cy="4821006"/>
          </a:xfrm>
        </p:spPr>
        <p:txBody>
          <a:bodyPr>
            <a:normAutofit/>
          </a:bodyPr>
          <a:lstStyle/>
          <a:p>
            <a:r>
              <a:rPr lang="ru-RU" sz="2600" b="1" u="sng" dirty="0" smtClean="0">
                <a:hlinkClick r:id="rId2"/>
              </a:rPr>
              <a:t>База данных ресурсов занятости и предпринимательства для молодежи</a:t>
            </a:r>
            <a:r>
              <a:rPr lang="ru-RU" sz="2600" dirty="0" smtClean="0"/>
              <a:t>, которую </a:t>
            </a:r>
            <a:r>
              <a:rPr lang="ru-RU" sz="2600" dirty="0"/>
              <a:t>ведет МСЭ, обеспечивает доступ для поиска цифровых рабочих мест, информацию о предпринимательстве, о том,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как </a:t>
            </a:r>
            <a:r>
              <a:rPr lang="ru-RU" sz="2600" dirty="0"/>
              <a:t>приобрести технические и социальные навыки, найти наставника, а также о многих других ценных услугах</a:t>
            </a:r>
            <a:r>
              <a:rPr lang="ru-RU" sz="2600" dirty="0" smtClean="0"/>
              <a:t>.</a:t>
            </a:r>
            <a:r>
              <a:rPr lang="en-US" sz="2600" dirty="0" smtClean="0"/>
              <a:t>​​​</a:t>
            </a:r>
          </a:p>
          <a:p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71492" y="1516439"/>
            <a:ext cx="5181600" cy="4821006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hlinkClick r:id="rId3"/>
              </a:rPr>
              <a:t>Стажировки</a:t>
            </a:r>
            <a:r>
              <a:rPr lang="en-US" b="1" u="sng" dirty="0" smtClean="0">
                <a:hlinkClick r:id="rId3"/>
              </a:rPr>
              <a:t> 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Виды деятельности для студентов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57" y="2426686"/>
            <a:ext cx="3810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278969"/>
            <a:ext cx="10728158" cy="1017031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 </a:t>
            </a:r>
            <a:r>
              <a:rPr lang="ru-RU" sz="3800" b="1" dirty="0"/>
              <a:t>Участие </a:t>
            </a:r>
            <a:r>
              <a:rPr lang="ru-RU" sz="3800" b="1" dirty="0" smtClean="0"/>
              <a:t>Академических </a:t>
            </a:r>
            <a:r>
              <a:rPr lang="ru-RU" sz="3800" b="1" dirty="0"/>
              <a:t>организаций в работе МСЭ</a:t>
            </a:r>
            <a:endParaRPr lang="en-US" sz="3800" b="1" dirty="0"/>
          </a:p>
        </p:txBody>
      </p:sp>
      <p:sp>
        <p:nvSpPr>
          <p:cNvPr id="5" name="Rectangle 4"/>
          <p:cNvSpPr/>
          <p:nvPr/>
        </p:nvSpPr>
        <p:spPr>
          <a:xfrm>
            <a:off x="176125" y="4811493"/>
            <a:ext cx="1297761" cy="128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4114" y="3235863"/>
            <a:ext cx="9823450" cy="1710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smtClean="0"/>
              <a:t>“The only source of knowledge is experience”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Albert Einstein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6002" y="2290120"/>
            <a:ext cx="710793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"</a:t>
            </a:r>
            <a:r>
              <a:rPr lang="ru-RU" sz="2000" b="1" i="1" dirty="0"/>
              <a:t>Расширение нашего членского состава благодаря включению высших учебных заведений и академических организаций стало весьма позитивным шагом. Для </a:t>
            </a:r>
            <a:r>
              <a:rPr lang="ru-RU" sz="2000" b="1" i="1" dirty="0" smtClean="0"/>
              <a:t>меня</a:t>
            </a:r>
            <a:r>
              <a:rPr lang="ru-RU" sz="2000" b="1" i="1" dirty="0"/>
              <a:t>,</a:t>
            </a:r>
            <a:r>
              <a:rPr lang="ru-RU" sz="2000" b="1" i="1" dirty="0" smtClean="0"/>
              <a:t> </a:t>
            </a:r>
            <a:r>
              <a:rPr lang="ru-RU" sz="2000" b="1" i="1" dirty="0"/>
              <a:t>это </a:t>
            </a:r>
            <a:r>
              <a:rPr lang="ru-RU" sz="2000" dirty="0"/>
              <a:t>–</a:t>
            </a:r>
            <a:r>
              <a:rPr lang="ru-RU" sz="2000" b="1" i="1" dirty="0" smtClean="0"/>
              <a:t> отличный </a:t>
            </a:r>
            <a:r>
              <a:rPr lang="ru-RU" sz="2000" b="1" i="1" dirty="0"/>
              <a:t>способ привлечения одаренных молодых исследователей и студентов к важнейшей работе МСЭ,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и </a:t>
            </a:r>
            <a:r>
              <a:rPr lang="ru-RU" sz="2000" b="1" i="1" dirty="0"/>
              <a:t>под моим руководством мы будем и впредь весьма активно содействовать этой </a:t>
            </a:r>
            <a:r>
              <a:rPr lang="ru-RU" sz="2000" b="1" i="1" dirty="0" smtClean="0"/>
              <a:t>возможности</a:t>
            </a:r>
            <a:r>
              <a:rPr lang="ru-RU" sz="2000" b="1" dirty="0" smtClean="0"/>
              <a:t>"</a:t>
            </a:r>
            <a:r>
              <a:rPr lang="en-US" sz="2000" b="1" i="1" dirty="0" smtClean="0"/>
              <a:t>.</a:t>
            </a:r>
          </a:p>
          <a:p>
            <a:endParaRPr lang="en-US" sz="2000" b="1" i="1" dirty="0"/>
          </a:p>
          <a:p>
            <a:r>
              <a:rPr lang="ru-RU" sz="2000" dirty="0" err="1"/>
              <a:t>Хоулинь</a:t>
            </a:r>
            <a:r>
              <a:rPr lang="ru-RU" sz="2000" dirty="0"/>
              <a:t> </a:t>
            </a:r>
            <a:r>
              <a:rPr lang="ru-RU" sz="2000" dirty="0" err="1"/>
              <a:t>Чжао</a:t>
            </a:r>
            <a:endParaRPr lang="ru-RU" sz="2000" dirty="0"/>
          </a:p>
          <a:p>
            <a:r>
              <a:rPr lang="ru-RU" sz="2000" dirty="0"/>
              <a:t>Генеральный секретарь МСЭ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42" y="2290120"/>
            <a:ext cx="283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69" y="270656"/>
            <a:ext cx="10515600" cy="1017031"/>
          </a:xfrm>
        </p:spPr>
        <p:txBody>
          <a:bodyPr>
            <a:normAutofit/>
          </a:bodyPr>
          <a:lstStyle/>
          <a:p>
            <a:r>
              <a:rPr lang="ru-RU" sz="4300" b="1" dirty="0"/>
              <a:t>Присоединяйтесь к МСЭ – вступайте в Члены</a:t>
            </a:r>
            <a:endParaRPr lang="en-US" sz="4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3025" y="3756660"/>
            <a:ext cx="6168043" cy="2308324"/>
          </a:xfrm>
          <a:prstGeom prst="rect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Развивающиеся страны</a:t>
            </a:r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1987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швейцарских франков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dirty="0"/>
              <a:t>Развитые страны</a:t>
            </a:r>
            <a:endParaRPr lang="en-US" sz="3600" dirty="0" smtClean="0"/>
          </a:p>
          <a:p>
            <a:pPr algn="ctr"/>
            <a:r>
              <a:rPr lang="en-US" sz="3600" b="1" dirty="0" smtClean="0">
                <a:ln w="952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3975</a:t>
            </a:r>
            <a:r>
              <a:rPr lang="ru-RU" sz="3600" b="1" dirty="0" smtClean="0">
                <a:ln w="952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швейцарских франков</a:t>
            </a:r>
            <a:endParaRPr lang="en-US" sz="3600" b="1" dirty="0">
              <a:ln w="9525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69" y="2683594"/>
            <a:ext cx="4663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Участвуйте в работе всех трех Секторов</a:t>
            </a:r>
            <a:r>
              <a:rPr lang="ru-RU" sz="3600" dirty="0" smtClean="0"/>
              <a:t>: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Что говорят наши Члены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54938" y="4560929"/>
            <a:ext cx="737600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"</a:t>
            </a:r>
            <a:r>
              <a:rPr lang="ru-RU" i="1" dirty="0" smtClean="0"/>
              <a:t>Большое спасибо МСЭ за руководящую роль, за выполнение функций связующего звена, благодаря которому Члены могут теснее общаться, за обеспечение платформы для более тесного сотрудничества.</a:t>
            </a:r>
            <a:r>
              <a:rPr lang="ru-RU" dirty="0" smtClean="0"/>
              <a:t>"</a:t>
            </a:r>
          </a:p>
          <a:p>
            <a:pPr>
              <a:spcBef>
                <a:spcPts val="600"/>
              </a:spcBef>
            </a:pPr>
            <a:r>
              <a:rPr lang="ru-RU" sz="1600" b="1" dirty="0" smtClean="0"/>
              <a:t>Д-р Ян </a:t>
            </a:r>
            <a:r>
              <a:rPr lang="ru-RU" sz="1600" b="1" dirty="0" err="1" smtClean="0"/>
              <a:t>Чжэнь</a:t>
            </a:r>
            <a:r>
              <a:rPr lang="ru-RU" sz="1600" b="1" dirty="0" smtClean="0"/>
              <a:t>, профессор и президент </a:t>
            </a:r>
            <a:r>
              <a:rPr lang="ru-RU" sz="1600" b="1" dirty="0" err="1" smtClean="0"/>
              <a:t>Наньцзинского</a:t>
            </a:r>
            <a:r>
              <a:rPr lang="ru-RU" sz="1600" b="1" dirty="0" smtClean="0"/>
              <a:t> университета почты </a:t>
            </a:r>
            <a:br>
              <a:rPr lang="ru-RU" sz="1600" b="1" dirty="0" smtClean="0"/>
            </a:br>
            <a:r>
              <a:rPr lang="ru-RU" sz="1600" b="1" dirty="0" smtClean="0"/>
              <a:t>и электросвязи, Китай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1927755" y="2251524"/>
            <a:ext cx="782322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i="1" dirty="0"/>
              <a:t>Наше сотрудничество с МСЭ не только точно соответствует стратегической концепции Технологического университета Джорджии..., но также имеет целью создание производительных взаимоотношений с отраслью, академическими и другими организациями, активно действующими в области ИКТ.</a:t>
            </a:r>
            <a:r>
              <a:rPr lang="ru-RU" dirty="0" smtClean="0"/>
              <a:t>"</a:t>
            </a:r>
            <a:endParaRPr lang="en-US" i="1" dirty="0" smtClean="0"/>
          </a:p>
          <a:p>
            <a:pPr>
              <a:spcBef>
                <a:spcPts val="600"/>
              </a:spcBef>
            </a:pPr>
            <a:r>
              <a:rPr lang="ru-RU" sz="1600" b="1" dirty="0" smtClean="0"/>
              <a:t>Ален </a:t>
            </a:r>
            <a:r>
              <a:rPr lang="ru-RU" sz="1600" b="1" dirty="0" err="1"/>
              <a:t>Лоучес</a:t>
            </a:r>
            <a:r>
              <a:rPr lang="ru-RU" sz="1600" b="1" dirty="0"/>
              <a:t>, Директор Центра развития и применения технологии интернета вещей Технологического университета Джорджии, США</a:t>
            </a:r>
            <a:endParaRPr lang="en-US" sz="16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2" y="2699621"/>
            <a:ext cx="1755903" cy="775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286" y="5067310"/>
            <a:ext cx="2162954" cy="5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0483"/>
            <a:ext cx="8153400" cy="1017031"/>
          </a:xfrm>
        </p:spPr>
        <p:txBody>
          <a:bodyPr>
            <a:normAutofit/>
          </a:bodyPr>
          <a:lstStyle/>
          <a:p>
            <a:r>
              <a:rPr lang="ru-RU" sz="5400" b="1" dirty="0"/>
              <a:t>Что говорят наши Члены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23969" y="1617626"/>
            <a:ext cx="7497496" cy="245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"</a:t>
            </a:r>
            <a:r>
              <a:rPr lang="ru-RU" sz="1600" i="1" dirty="0"/>
              <a:t>Будучи техническим исследовательским университетом мирового класса, содействующим научной инновационной деятельности, мы гордимся партнерством с МСЭ в политике в области информационных технологий и электросвязи, где МСЭ является бесспорным мировым лидером. МСЭ играет важную роль в формировании сектора ИКТ, и мы рады помогать этому международному учреждению в выполнении его миссии и реализации видения </a:t>
            </a:r>
            <a:r>
              <a:rPr lang="ru-RU" sz="1600" i="1" dirty="0" smtClean="0"/>
              <a:t>будущего.</a:t>
            </a:r>
            <a:r>
              <a:rPr lang="ru-RU" sz="1600" dirty="0" smtClean="0"/>
              <a:t>"</a:t>
            </a:r>
            <a:endParaRPr lang="ru-RU" sz="1600" i="1" dirty="0" smtClean="0"/>
          </a:p>
          <a:p>
            <a:pPr>
              <a:spcBef>
                <a:spcPts val="600"/>
              </a:spcBef>
            </a:pPr>
            <a:r>
              <a:rPr lang="ru-RU" sz="1600" b="1" dirty="0"/>
              <a:t>Д-р </a:t>
            </a:r>
            <a:r>
              <a:rPr lang="ru-RU" sz="1600" b="1" dirty="0" err="1"/>
              <a:t>Маттиас</a:t>
            </a:r>
            <a:r>
              <a:rPr lang="ru-RU" sz="1600" b="1" dirty="0"/>
              <a:t> </a:t>
            </a:r>
            <a:r>
              <a:rPr lang="ru-RU" sz="1600" b="1" dirty="0" err="1"/>
              <a:t>Фингер</a:t>
            </a:r>
            <a:r>
              <a:rPr lang="ru-RU" sz="1600" b="1" dirty="0"/>
              <a:t>, профессор кафедры управления сетевыми отраслями и директор Института технологии и государственной политики, Федеральная политехническая школа Лозанны (</a:t>
            </a:r>
            <a:r>
              <a:rPr lang="ru-RU" sz="1600" b="1" dirty="0" err="1"/>
              <a:t>EPFL</a:t>
            </a:r>
            <a:r>
              <a:rPr lang="ru-RU" sz="1600" b="1" dirty="0"/>
              <a:t>), </a:t>
            </a:r>
            <a:r>
              <a:rPr lang="ru-RU" sz="1600" b="1" dirty="0" smtClean="0"/>
              <a:t>Швейцария</a:t>
            </a:r>
            <a:endParaRPr lang="en-US" altLang="en-US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04996" y="4297943"/>
            <a:ext cx="74299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"</a:t>
            </a:r>
            <a:r>
              <a:rPr lang="ru-RU" sz="1600" i="1" dirty="0"/>
              <a:t>Мобильные телефоны и электросвязь ведут к серьезным изменениям в промышленности, обществе и органах государственного управления, и членство академических организаций в МСЭ предоставляет преподавательскому составу Университета Джорджа </a:t>
            </a:r>
            <a:r>
              <a:rPr lang="ru-RU" sz="1600" i="1" dirty="0" err="1"/>
              <a:t>Мейсона</a:t>
            </a:r>
            <a:r>
              <a:rPr lang="ru-RU" sz="1600" i="1" dirty="0"/>
              <a:t> еще один форум для активного участия и нахождения в авангарде мобильной </a:t>
            </a:r>
            <a:r>
              <a:rPr lang="ru-RU" sz="1600" i="1" dirty="0" smtClean="0"/>
              <a:t>революции.</a:t>
            </a:r>
            <a:r>
              <a:rPr lang="ru-RU" sz="1600" dirty="0" smtClean="0"/>
              <a:t>"</a:t>
            </a:r>
            <a:r>
              <a:rPr lang="ru-RU" sz="1600" i="1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Д-р Дж. П. </a:t>
            </a:r>
            <a:r>
              <a:rPr lang="ru-RU" sz="1600" b="1" dirty="0" err="1"/>
              <a:t>Оффрэ</a:t>
            </a:r>
            <a:r>
              <a:rPr lang="ru-RU" sz="1600" b="1" dirty="0"/>
              <a:t>, директор по вопросам управленческих услуг Программы управления технологиями, Университет Джорджа </a:t>
            </a:r>
            <a:r>
              <a:rPr lang="ru-RU" sz="1600" b="1" dirty="0" err="1"/>
              <a:t>Мейсона</a:t>
            </a:r>
            <a:r>
              <a:rPr lang="ru-RU" sz="1600" b="1" dirty="0"/>
              <a:t>, США</a:t>
            </a:r>
            <a:endParaRPr lang="en-US" sz="1600" b="1" dirty="0"/>
          </a:p>
        </p:txBody>
      </p:sp>
      <p:pic>
        <p:nvPicPr>
          <p:cNvPr id="13" name="Picture 12" descr="LogoEpf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36" y="2267154"/>
            <a:ext cx="166687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itu.int/en/join/PublishingImages/testimonials/downloa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6" y="4297943"/>
            <a:ext cx="161925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Что говорят наши Члены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85754" y="3865409"/>
            <a:ext cx="7689178" cy="260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"</a:t>
            </a:r>
            <a:r>
              <a:rPr lang="ru-RU" sz="1600" i="1" dirty="0"/>
              <a:t>В число технических областей специализации Университета </a:t>
            </a:r>
            <a:r>
              <a:rPr lang="ru-RU" sz="1600" i="1" dirty="0" err="1"/>
              <a:t>ICESI</a:t>
            </a:r>
            <a:r>
              <a:rPr lang="ru-RU" sz="1600" i="1" dirty="0"/>
              <a:t> входят контроль за использованием спектра, подвижная радиосвязь и </a:t>
            </a:r>
            <a:r>
              <a:rPr lang="ru-RU" sz="1600" i="1" dirty="0" err="1"/>
              <a:t>киберздравоохранение</a:t>
            </a:r>
            <a:r>
              <a:rPr lang="ru-RU" sz="1600" i="1" dirty="0"/>
              <a:t>. В этих областях осуществляется взаимодействие с работой МСЭ-R, которое позволяет нам расширять горизонты не только с технической и академической </a:t>
            </a:r>
            <a:r>
              <a:rPr lang="ru-RU" sz="1600" i="1" dirty="0" smtClean="0"/>
              <a:t>точек </a:t>
            </a:r>
            <a:r>
              <a:rPr lang="ru-RU" sz="1600" i="1" dirty="0"/>
              <a:t>зрения, но и в плане поддержания контактов и международных отношений. Наряду с этим процессом Университет </a:t>
            </a:r>
            <a:r>
              <a:rPr lang="ru-RU" sz="1600" i="1" dirty="0" err="1"/>
              <a:t>ICESI</a:t>
            </a:r>
            <a:r>
              <a:rPr lang="ru-RU" sz="1600" i="1" dirty="0"/>
              <a:t> принимает участие в деятельности исследовательских комиссий МСЭ, подготовке публикаций в "Новостях МСЭ" и в семинарах, где, по нашему мнению, наш вклад как Академической организации является ценным </a:t>
            </a:r>
            <a:r>
              <a:rPr lang="ru-RU" sz="1600" i="1"/>
              <a:t>и </a:t>
            </a:r>
            <a:r>
              <a:rPr lang="ru-RU" sz="1600" i="1" smtClean="0"/>
              <a:t>обогащающим.</a:t>
            </a:r>
            <a:r>
              <a:rPr lang="ru-RU" sz="1600" smtClean="0"/>
              <a:t>"</a:t>
            </a:r>
            <a:endParaRPr lang="ru-RU" sz="1600" i="1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1600" b="1" dirty="0"/>
              <a:t>Д-р </a:t>
            </a:r>
            <a:r>
              <a:rPr lang="ru-RU" sz="1600" b="1" dirty="0" err="1"/>
              <a:t>Андрес</a:t>
            </a:r>
            <a:r>
              <a:rPr lang="ru-RU" sz="1600" b="1" dirty="0"/>
              <a:t> </a:t>
            </a:r>
            <a:r>
              <a:rPr lang="ru-RU" sz="1600" b="1" dirty="0" err="1"/>
              <a:t>Наварро</a:t>
            </a:r>
            <a:r>
              <a:rPr lang="ru-RU" sz="1600" b="1" dirty="0"/>
              <a:t> </a:t>
            </a:r>
            <a:r>
              <a:rPr lang="ru-RU" sz="1600" b="1" dirty="0" err="1"/>
              <a:t>Кадавид</a:t>
            </a:r>
            <a:r>
              <a:rPr lang="ru-RU" sz="1600" b="1" dirty="0"/>
              <a:t>, директор Исследовательской группы </a:t>
            </a:r>
            <a:r>
              <a:rPr lang="ru-RU" sz="1600" b="1" dirty="0" err="1"/>
              <a:t>i2T</a:t>
            </a:r>
            <a:r>
              <a:rPr lang="ru-RU" sz="1600" b="1" dirty="0"/>
              <a:t>, Университет </a:t>
            </a:r>
            <a:r>
              <a:rPr lang="ru-RU" sz="1600" b="1" dirty="0" err="1"/>
              <a:t>ICESI</a:t>
            </a:r>
            <a:r>
              <a:rPr lang="ru-RU" sz="1600" b="1" dirty="0"/>
              <a:t>, Колумбия</a:t>
            </a:r>
            <a:endParaRPr lang="en-US" altLang="en-US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38344" y="1585167"/>
            <a:ext cx="7123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"</a:t>
            </a:r>
            <a:r>
              <a:rPr lang="ru-RU" sz="1600" i="1" dirty="0"/>
              <a:t>Мы твердо уверены в том, что МСЭ играет и продолжит играть важную роль в формировании всей отрасли </a:t>
            </a:r>
            <a:r>
              <a:rPr lang="ru-RU" sz="1600" i="1" dirty="0" err="1"/>
              <a:t>ИТ</a:t>
            </a:r>
            <a:r>
              <a:rPr lang="ru-RU" sz="1600" i="1" dirty="0"/>
              <a:t> и, следовательно, в жизни людей, не только посредством процесса стандартизации, но и другими способами. Вхождение в число Академических организаций – </a:t>
            </a:r>
            <a:r>
              <a:rPr lang="ru-RU" sz="1600" i="1" dirty="0" smtClean="0"/>
              <a:t>Членов МСЭ </a:t>
            </a:r>
            <a:r>
              <a:rPr lang="ru-RU" sz="1600" i="1" dirty="0"/>
              <a:t>не только приносит пользу самому Университету </a:t>
            </a:r>
            <a:r>
              <a:rPr lang="ru-RU" sz="1600" i="1" dirty="0" err="1"/>
              <a:t>Цинхуа</a:t>
            </a:r>
            <a:r>
              <a:rPr lang="ru-RU" sz="1600" i="1" dirty="0"/>
              <a:t>, но и способно помочь МСЭ в достижении его </a:t>
            </a:r>
            <a:r>
              <a:rPr lang="ru-RU" sz="1600" i="1" dirty="0" smtClean="0"/>
              <a:t>цели.</a:t>
            </a:r>
            <a:r>
              <a:rPr lang="ru-RU" sz="1600" dirty="0" smtClean="0"/>
              <a:t>"</a:t>
            </a:r>
            <a:endParaRPr lang="ru-RU" sz="1600" i="1" dirty="0" smtClean="0"/>
          </a:p>
          <a:p>
            <a:pPr>
              <a:spcBef>
                <a:spcPts val="600"/>
              </a:spcBef>
            </a:pPr>
            <a:r>
              <a:rPr lang="ru-RU" sz="1600" b="1" dirty="0"/>
              <a:t>Д-р </a:t>
            </a:r>
            <a:r>
              <a:rPr lang="ru-RU" sz="1600" b="1" dirty="0" err="1"/>
              <a:t>Цзянь</a:t>
            </a:r>
            <a:r>
              <a:rPr lang="ru-RU" sz="1600" b="1" dirty="0"/>
              <a:t> </a:t>
            </a:r>
            <a:r>
              <a:rPr lang="ru-RU" sz="1600" b="1" dirty="0" err="1"/>
              <a:t>Сун</a:t>
            </a:r>
            <a:r>
              <a:rPr lang="ru-RU" sz="1600" b="1" dirty="0"/>
              <a:t>, директор Центра </a:t>
            </a:r>
            <a:r>
              <a:rPr lang="ru-RU" sz="1600" b="1" dirty="0" err="1"/>
              <a:t>НИОКР</a:t>
            </a:r>
            <a:r>
              <a:rPr lang="ru-RU" sz="1600" b="1" dirty="0"/>
              <a:t> технологии </a:t>
            </a:r>
            <a:r>
              <a:rPr lang="ru-RU" sz="1600" b="1" dirty="0" err="1"/>
              <a:t>ЦТВ</a:t>
            </a:r>
            <a:r>
              <a:rPr lang="ru-RU" sz="1600" b="1" dirty="0"/>
              <a:t> Университета </a:t>
            </a:r>
            <a:r>
              <a:rPr lang="ru-RU" sz="1600" b="1" dirty="0" err="1"/>
              <a:t>Цинхуа</a:t>
            </a:r>
            <a:r>
              <a:rPr lang="ru-RU" sz="1600" b="1" dirty="0"/>
              <a:t>, Китай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" y="1888925"/>
            <a:ext cx="1375327" cy="1375327"/>
          </a:xfrm>
          <a:prstGeom prst="rect">
            <a:avLst/>
          </a:prstGeom>
        </p:spPr>
      </p:pic>
      <p:pic>
        <p:nvPicPr>
          <p:cNvPr id="13" name="Picture 12" descr="http://www.itu.int/en/join/PublishingImages/testimonials/1_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0" y="4841022"/>
            <a:ext cx="1585364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Спасибо</a:t>
            </a:r>
            <a:r>
              <a:rPr lang="en-US" sz="4400" dirty="0" smtClean="0"/>
              <a:t>	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76125" y="4811493"/>
            <a:ext cx="1297761" cy="128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387" y="5642696"/>
            <a:ext cx="962025" cy="111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6596" y="4871031"/>
            <a:ext cx="90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/>
              </a:rPr>
              <a:t>academia@itu.int</a:t>
            </a:r>
            <a:r>
              <a:rPr lang="en-US" sz="3200" dirty="0" smtClean="0"/>
              <a:t> </a:t>
            </a:r>
            <a:r>
              <a:rPr lang="ru-RU" sz="3200" dirty="0" smtClean="0"/>
              <a:t>или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5"/>
              </a:rPr>
              <a:t>www.itu.int/academia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29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9074" y="1439056"/>
            <a:ext cx="11369842" cy="5370815"/>
          </a:xfrm>
        </p:spPr>
        <p:txBody>
          <a:bodyPr tIns="0" bIns="108000" numCol="1">
            <a:normAutofit/>
          </a:bodyPr>
          <a:lstStyle/>
          <a:p>
            <a:pPr marL="0" lvl="0" indent="0" algn="ctr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Установить </a:t>
            </a:r>
            <a:r>
              <a:rPr lang="ru-RU" dirty="0"/>
              <a:t>контакты с правительствами, компаниями в сфере ИКТ и другими родственными академическими организациями со всего мира</a:t>
            </a:r>
            <a:endParaRPr lang="en-US" dirty="0" smtClean="0"/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Внести вклад в выработку международных стандартов (включая ваши исследования/запатентованные технологии)</a:t>
            </a:r>
            <a:endParaRPr lang="en-US" dirty="0"/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Внести вклад в разработку примеров передового опыта в области политики и регулирования</a:t>
            </a:r>
            <a:endParaRPr lang="en-US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Расширить свои технические знания</a:t>
            </a:r>
            <a:endParaRPr lang="en-US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Стать редактором или докладчиком по документам МСЭ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lvl="0" indent="0" algn="ctr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Преимущества </a:t>
            </a:r>
            <a:r>
              <a:rPr lang="en-US" sz="5400" b="1" dirty="0" smtClean="0"/>
              <a:t>(1)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813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518834"/>
            <a:ext cx="10680033" cy="48210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Поделиться своими специальными знаниями и получить возможность профессиональной подготовки и участия в специализированных семинарах</a:t>
            </a:r>
            <a:endParaRPr lang="en-US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Сделать свое учреждение более известным на международном уровне</a:t>
            </a:r>
            <a:endParaRPr lang="en-US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Принять участие в дискуссиях глобального и регионального </a:t>
            </a:r>
            <a:r>
              <a:rPr lang="ru-RU" sz="2600" dirty="0" smtClean="0"/>
              <a:t>уровней</a:t>
            </a:r>
            <a:endParaRPr lang="en-US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Создать инновационные партнерства государственного и частного секторов</a:t>
            </a:r>
            <a:endParaRPr lang="en-US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Получить доступ к ключевым мировым статистическим данным и исследованиям в области ИКТ</a:t>
            </a:r>
            <a:endParaRPr lang="en-US" sz="2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600" dirty="0"/>
              <a:t>Получить скидку в 80% на публикации </a:t>
            </a:r>
            <a:r>
              <a:rPr lang="ru-RU" sz="2600" dirty="0" smtClean="0"/>
              <a:t>МСЭ </a:t>
            </a:r>
            <a:r>
              <a:rPr lang="ru-RU" sz="2400" dirty="0" smtClean="0"/>
              <a:t>–</a:t>
            </a:r>
            <a:r>
              <a:rPr lang="ru-RU" sz="2600" dirty="0"/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новое </a:t>
            </a:r>
            <a:r>
              <a:rPr lang="ru-RU" sz="2600" b="1" dirty="0">
                <a:solidFill>
                  <a:srgbClr val="FF0000"/>
                </a:solidFill>
              </a:rPr>
              <a:t>преимущество для Академических организаций – </a:t>
            </a:r>
            <a:r>
              <a:rPr lang="ru-RU" sz="2600" b="1" dirty="0" smtClean="0">
                <a:solidFill>
                  <a:srgbClr val="FF0000"/>
                </a:solidFill>
              </a:rPr>
              <a:t>Членов </a:t>
            </a:r>
            <a:r>
              <a:rPr lang="ru-RU" sz="2600" b="1" dirty="0">
                <a:solidFill>
                  <a:srgbClr val="FF0000"/>
                </a:solidFill>
              </a:rPr>
              <a:t>МСЭ</a:t>
            </a:r>
            <a:r>
              <a:rPr lang="en-US" sz="2600" dirty="0" smtClean="0">
                <a:solidFill>
                  <a:srgbClr val="FF000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Преимущества </a:t>
            </a:r>
            <a:r>
              <a:rPr lang="en-US" sz="5400" b="1" dirty="0" smtClean="0"/>
              <a:t>(2)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598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119" y="1510803"/>
            <a:ext cx="10515600" cy="49774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Около 150 </a:t>
            </a:r>
            <a:r>
              <a:rPr lang="ru-RU" b="1" dirty="0"/>
              <a:t>высших учебных заведений </a:t>
            </a:r>
            <a:r>
              <a:rPr lang="ru-RU" dirty="0"/>
              <a:t>и научно-исследовательских центров</a:t>
            </a:r>
            <a:r>
              <a:rPr lang="ru-RU" b="1" dirty="0"/>
              <a:t> более чем в 50 </a:t>
            </a:r>
            <a:r>
              <a:rPr lang="ru-RU" dirty="0"/>
              <a:t>странах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Участие Академических организаций</a:t>
            </a:r>
            <a:endParaRPr lang="en-US" sz="5400" b="1" dirty="0"/>
          </a:p>
        </p:txBody>
      </p:sp>
      <p:sp>
        <p:nvSpPr>
          <p:cNvPr id="15" name="AutoShape 4" descr="data:image/jpeg;base64,/9j/4AAQSkZJRgABAQAAAQABAAD/2wCEAAkGBxQSEhQUEBQVFRUVGBIXFxcYFBYWGBQUFRcYGBUYFRgYHSggGBslGxUXITEiMSkrLi4vFx8zODQsNyguLysBCgoKDg0OGxAQGywkICQsLCwsLCwsLCwsLCwsLCwsLCwsLCwsLCwsLywsLCwsLCwsLCwsLCwsLCwsLCwsLCwsLP/AABEIAQkAvgMBEQACEQEDEQH/xAAcAAEAAgMBAQEAAAAAAAAAAAAABgcBBAUCAwj/xABFEAABAwIDBQQFCAgGAgMAAAABAAIDBBEFEiEGBzFBURMiYXEUMoGhsSMzQlJicpGyNUNzgoPBwtEVJDZ0kqKz8BYlNP/EABsBAQEAAwEBAQAAAAAAAAAAAAABBAUGAwIH/8QANBEBAAIBAgUBBQgBBAMAAAAAAAECAwQRBRIhMUFREyJhcdEygZGhscHh8AYUIzNCUlOS/9oADAMBAAIRAxEAPwC8UBAQEBAQEBAQEBAQEBAQEBAQEBAQEGvVUbJBaRod8R5HiD5KTES+qZLU+zLiUlSaWoNPNI50TmGSF7yXOblc1r43OOrrZ2kE66m/BeUW5bbT2Zl6Rmxe1rG0xO0x469YmPwndI17MEQEBAQEBAQEBAQEBAQEBAQEBAQEBAQQXby8lTBEz1mxTPPkXxAe8FYubraIj0brhsxTDe9u28R+Up0sppRAQEBAQEBAQeHytHrEDzICbrFZntDLXg8CD5FCYmO70iCAgICAgICAgICDBKCEbJT+l4hWVXGNjWwRnq2+Yn2loP7yxMU8+S1vHZuddX/T6TFg8z70/snCy2mEBAQEBAQaOMYtFTRmSdwa0e0uPRo5lfN7xSN5e2DT5M9+THG8qq2h3hVE5LYPkI/D5xw8XfR8h+JWvyaq1vs9IdTpOC4ccc2X3p/JEJpC83eS49XEuP4lYs7z3bita0jasbfJ9KOsfEQYpHRnq1xb8F9Raa9nzkxY8kbXrE/NYmx28ElzYa0jUgNmsBryEgGn7349VmYdTvO13O8Q4NFYnJg8d4+iygs5zggICAgICAgICCG7y8f9Hp+yYflZwRpxbH9N3mfVHmTyWNqcvLXljvLb8H0ftsvPb7Nf18fV0dhcH9Fo42uFnv8AlH+DnWsPY0AexfeCnLSIY/E9T7fUWtHaOkfckK9mAICAgICDl7RY5HRxGSU+DWj1nu5AfzPJeeTJFI3lk6XS31OTkp9/wUjj2Ny1cpkmPg1o9WNvRo/nzWqyZJvO8u20ukx6anJSPnPmXMJXwymEBBkFBc27TGzUUuR5u+EhhJ4llrsJ9lx+6tppsnNTafDi+MaWMOfeva3X6peshqhAQEBAQEBBr4hWshjfJKbMYCSfAdOpXza0VjeX3ix2yXile8qq2dhfimImeYfJxkPI5NaD8jH+Op62d1WBjic2XmntDqdXaug0cYqfanp9ZW4ti5NlAQEBAQa2I1zII3yynKxguT/IdSeAC+bWisby9MWK2W8UpHWVFbTY6+tmMj9Gi4jZyYzp5nmf7LU5cs5Lbu50WjppccVjv5n1lyXLzZjygICAgsHc6T21R07Nl/PMbfzWZo+8ue/yDb2dJ+MrVWwcuICAgICAgIKl3j7RmolFLB3mMcA62vazXsGjqAdPPyC12py808kf2XV8H0UYaTnydJmOm/iP5/RPdjcCFHTNjNu0d35D1eeV+gFh7FmYcfJXZoeIaudTmm/jtHyd1erCEBAQEBBEtvdnaitaxsEjA1pJMbrtDncnZgDwF9Lc1j58VskRtLa8L1uHTWm2SszM+Y8fcicO6+pI78sLT0Gd3vsFjRo7eZba3H8UT7tZn8IQisgMb3xu9ZjnMPmwlp94WLMbTs3eO8XpF48xE/i+Kj7EBAAQWxujw0sgkmcPnXAN8WR3F/8AkXfgtjpKbVmfVyfHs/NmjHH/AFj85T5ZbRCAgICAgIIXvE2p9Gj7GE/LSDUjjHGdM3g46ge08ljanNyRyx3bjhPD/b39pePdj859Pqj+63Z3tH+lSjusJEQP0n8HO8m8PO/ReGlxbzzy2HG9by19hXvPf5eI+9ai2DlxAQEBAQRDanbmOjlbEGdq7jJZ1uzB4Aaau52096xsuojHMVjq2uh4Vk1OOb77R4+KS4dXMnjbLE7Mx4uD/I9COFl71tFo3hrsuK+K80vG0w2l9PNWu2OwM81RJNTGMiQhxYXFpDsoDrG1tSL+1YObTWtabVdHw/jGPFhjFkienlBMWwOemIFRE5l+B0LT5OFx7OKxL47U+1De6fV4c/8Ax23/AFc+y+GSZUEh2R2VkrXg6thB78nXq1nV3uHPovbDhnJPwa7X8Rppa7d7eI+q7qOmbExscYDWsAa0DkBwW1iIiNocTe9r2m1u8vsq+RAQEBAQcTaraBlFCZHavNxGz6zv7DiSvLLljHXeWZotHbU5OWO3mfSFRYPh82JVdnOJc855X/VZzI6cmgeXRa6lbZb9fvddqM2PQ6fpHbpEes/3rK8aKlbExscYDWMAa0DkAtrEbRtDiMl7ZLTe07zL7qvgQEBAQRjbnagUUVmWM0gIYPqjm93gOQ5n228M+b2cfFsuG6CdVk6/Zjv9FKSzFzi5xLnOJJJ1JJ1JK1czM93bVrFYitekQs/d5tXTsp2U8zmxPYXAE6NeHOJBzcM2tjdZ+nzVisVno5fi3Ds1s05aRzRP4wsCKZrhdjg4dQQR7llxMS0FqzXvD05wHFVNmpW9jIx0cpY5rgQ5pIsQvmYrMbS9cc5KWi1N4mEXpt3NDa95Xjke10/FoCx40uP+y2duN6uOnSPudKk2HoYzdtO1x+258nueSPcvSNPjjwxr8U1d+95+7okDIw0ANAAHAAWAHgF7bMGZmZ3l6RBAQEBAQaeLYnHTROlmNmtHtJ5NaOZK+L3isby9cGC+a8UpHWVG45i0tfUZyCS4hkcY1ygnutb1J5nmfdq73tltu7jTafHo8O3p1mVvbGbOiigDTYyvs6V32uTR9lvD8TzWxw4vZ1+LkeIa2dVl3/6x2j++qQL2YAgICAg0MbxVlLC+aU6NGg5ucfVaPElfF7xSN5e2nwWz5Ix07yobGMSkqZXzSnvO5cmt5Nb4ALU3vN55pd5ptPTBjjHTx/d2iF8Pdm6D0yQt9UkeRt8Fd5fM1ie8DpnHi5x8yU3kilY7RDwGjoFH0szdbg9Q09u57o4HA5Y+UpP0sp9UDkeJ8uOdpaXjrPZzHG9Tgt/txETbzPp8P72WUs5zogICAgICD41lWyJjpJXBrGglxPAAKTMRG8vvHS2S0VrG8ypHbHaZ9bLfVsLL9mz+t32j7hotVnzTkn4O14doK6WnXrae8/sme7TZXs2iqnb33D5JpHqMP0iOTiPwHmsrTYdvfnu0vGOIe0n2OOekd/jKwVmNCICAgIMXQUzvF2i9Jn7OM/Iwkgfbk4Od5ch5E81rNTl5rbR2h2XCNF7DFz2+1b8o8R+6I3WM27CAgIACCd7AbF9vaoqW/I8WMP60/WP2Pj5ccvT6fm963ZoeK8U9lvixT73mfT4fP9FtNbbQLYuUZQEBAQEBB8qidsbXPe4Na0EuJNgAOJJUmdo3l9Vra0xWsbzKmdttrXVr8kd2wNPdHAvI+m8fAcvPhrM+b2k7R2dlwzhsaavNb7c/l8Pq3N3myfpDxPO35Fh7oP614/pHPqdOq+tNh5p5rdnhxfiPsa+yxz70959I+q3rLZOSZQEBAQEEX3hY56LSnIbSS3YzqLjvO9g95C8NRk5KNlwrSf6jPG/aOs/RSV1qnbsICAgAIJtsBsf6S4Tzj5Bp0af1rh/QDx68OqytPg5vet2aTivEvYx7LHPveZ9P5W81oAsNANLdFsnI77zu9ICAgICAg+VTUNja58jg1rQS5xNgAOJJUmdusvqlbXtFaxvMqb232vdWO7OK7YGnQcDIRwc/w6D2nXhrc+f2nSOzsOGcNrpo579bz+TW2M2YdWy63ELLdo7r9hv2j7h7L/ODFOSfg9uI8QjS06fant9V201O2NjWRgNa0ANA4ADgFtIiIjaHE3tN7Ta07zL6qvkQEBAQEFJbxMW9IrHgHuQ3ib5j5w/8tP3QtXqb815+DteEab2OniZ726/RFljtoICAEEk2K2ZNbN3riFljI4c+jGnqfcPYvfBh55+ENbxPXxpcfT7U9vqu6CFrGtawBrWgAACwAGgAHRbSIiOkOJtabTM27y+iqCAgICAg166sZCx0krgxjRck8v7nwXza0VjeX3jx3yWilI3mVNbZ7XPrXZWXZA091nN5HBz/AOQ5ea1ubNOSdo7Ox4dw2mmjmt1t6+nwhobMbPyVs3Zs0aLGR/Jjf5uPIf2XxixzknZka7W00uPmnrPiF44Xh0dPE2KFuVjRp1J5knmT1W1rWKxtDiM2a+a83vO8y219PIQEBAQEGjjdd2FPLKfoMc4eJA7o/Gy+L25azL20+KcuWtI8y/PLnE6nUnUnqTxK0z9CiIiNoeUUQAg2sPoXzSsiiF3vIaB8SfAC5PgCvqtZtPLDyzZa4cc3t2hfeA4SylhZDHwaNTze4+s4+JK29KRSu0OC1OotnyTkt5/R0V9vAQEBAQEHOxvGYqSMyTusOQ4ueejRzK+L3ikby99PpsmovyY43UxtTtNLWvu/uxtPcjB0b4u+s7x5clq8uack/B2mh4fj0tenWfM/3w19ncDkrJhFFysXvtpG3qfHoOf42mPHOSdoems1lNNj57/dHqvDA8HjpImxQiwGpJ4vdzc48ytrSkUjaHD6nU31GSb3n+HQX28BAQEBAQEEO3qVeShyjjLJG32C7z+RY2qttTZt+CY+bVc3pEz+37qautY7IQEAILT3U4FlY6qeO8+7Y/BgPed7SLeTfFZ+kx7Rzy5bjmr5rxhr2jrPzWGs1z4gICAgwgje1m2EVGC0WkmI0jB4dDIfoj3leGXPXHHxbHQ8Ny6qd+1fX6KdxjFpamQyTuzO5Dg1o6MHIf8AputZe9rzvLsdPpsenpyY4+s/NsbO4DLWSiOIaC2d5HdY3qep6DmvrHinJO0PLWazHpqc1u/iPVduA4JFSRCKEWHFzj6z3c3OPM/DgFtceOKRtDitTqcmovz3n+HSX2xxAQEBAQEBBXG+KXu0zerpXfgGj+pYOs7RDov8fr797fCIVgsF04gIPrR05kkZG3i9zWDzcQB8Va15p2fGS8Y6TefETL9FUVK2KNkbBZrGtaPJost1WNo2fnmS83vNp7y+6r4EBAQfKpqGxtL5HBrWi5c4gADxJUmYiN5fVKWvblrG8q12q3jF146HQcDMRqf2bTw8z7BzWDl1Xin4uj0PBO19R+H1V49xcSXEkk3JJuSTzJPErCmfLo6xERtDtbLbMS1slmd2NvryEaN8G/Wd4fivXFhtkn4MHXcQx6WvXrbxH1XVg2ExUsTYoW2aOJ5uPNzjzK2tKRSNocXn1F895vkneW8vp4iAgICAgICAgrPfG3WlPL5YfkWDrPDpf8emP9yPl+6tVgukEBB29iWg19Nfh2nvDSR7wF64P+SGDxOZjSZNvT94X2tu4QQEHl7wBckADiToB5qSREz0hDtoN4dPBdsHy8n2TaNp8X8/Zf2LGyamte3WW40nBs2X3snux8e/4fVWOPbQT1brzvuBwYNGN8m9fE3KwcmW1+7ptLosOmj/AG46+vlzAvNlpbsdsVJVkSS3jg68HSeDOg+1+Hhk4dPN+s9IajiHFaafelOt/wAo+f0W/Q0bIWNjiaGMboAB/wC3PitlWsVjaHIZMlslpted5lsKvgQEBAQEBAQEBBA97tLmpopB+rksfJ7SPiGrE1cb03bzgOTbPavrH6KlWudaICD70FU6KVkjPWY5rh5tN9fBfVbcs7vPLjjLSaW7TGy5cL29o5Iw6SQRO+kx4NwfAgd4ePwWyrqaTHWdnHZuEaml9q15o9YeareJQsvlkfIRybG/XyLgB70nU448lODau3/Xb5zCO4lvScdKaC32pDf/AKN/uvG2s/8AGGxw/wCP+cl/uj6oZjG0NRU/PyucPqeqwfujT8brFvlvfvLdafRYMEe5Xr6+XKuvNlPpDGXENaC5xNgACSSeQA4q7bpa0Vje07QsrZDd5a0tcLnQth4gftCOJ+zw63Wbh0u3W/4OZ1/GptvTB/8AX0WO1oAsBYDgs5zrKAgICAgICAgICAg5m0mG+k00sPN7Tl8HjVh/5ALzyV5qzVkaTP7DNXJ6T+Xl+f3tIJBFiLgg8QRoQfatPMer9AiYmN4eEUQEBAQEGQg7mzuy9RWH5JuWPnK7Rg8vrnwHtsvbFhtf5MHV8Qw6aPene3pH96La2a2UgohdgzyEd6R1s3k36o8Pithiw1x9nJaziGXUz73SPSOzvr2YIgICAgICAgICAgICAgqreZsuWPdVQtux+soH0H/Xt9U8+h15rX6rDtPPH3uo4NxCLVjBknrHb4/D6K+WG6EQLICDIQdbBdnKmq+YjJb9c91g/ePH2XXrTFe/aGJqdfgwfbt19I6ysbZ7dxDFZ1Ue2f8AV4Rj2cXe3TwWZj0ta9bdXOavjeXJ0xe7H5/wm8bA0ANAAGgAFgB0AWVDSzMzO8vSqCAgICAgICAgICAgICAgw5oIsdQeI6hCJ27ILj27aGUl9M7sXHiy2aO/gOLfZp4LEyaWs9a9G80vHMuOOXJHNH5ovNu2rQe72Lh1EhHuLVjzpMnjZtK8d00x13j7v5It2tafW7Fo8ZCfg1I0mT4FuO6bbpzfh/Lr0O6w/r6j2Rs/qcf5L1ro/WWHl/yD/wBdPxlKMK2Ho4LERdo4fSkOc36gHuj8FkU0+Ovhq8/FNTm6TbaPSOiRtFuHBezXsoCAgICAgICAgICAgICAgICAgICAgICAgICAgICAgICAgICAgICAgICCI70Np5sNovSKdsbn9oxlpA5zbODidGuab6dUEoo5S+Njjxc1pNuFyAdEH2QEBAQEAlAQc2jx+mlnkp4p43zRXzxhwLm2IBuPAkA9Li6DokoMoCAgIMXQZQEBAQEBAQEFbb//ANFfxovyvRYT/DPmYvuR/lCI2kGLoMoMXQZQQTfa8jB6ggkHNT6g2/XRosJZgB/ytP8AsYfyNRHMwnYukpquWshY4TTZ8xLyWjtHBz8reWZwB/sgjW/t5GF3BIPbRagkcnqSsLCpvUb91vwVR9UBAQVptk8jaDCACbFs9xfQ91/EKKstVBAugICAgICCtt//AOiv40X5XosLAwz5mL7kf5QiKd2TkrsQqsQoxVTRQMqZ3yyh7nStjMj2RQQl1xEDkcbj6tvMrsY/urbDC+fDqmqjqY2ue0umLu0LRfKTYEE20N7XOoIUN0o3Y7RPr8Piml+cBfG8gWDnMNs1uVxY28SqShLKV2OYrWw1U8sdNRuyMgjdkz2c5hc7rqwm9vpNAtzg7mBbEVWH10Zoalz6Jwd20U7y4ttw7MAWJ1BBsOBuTcKjkb6dmi2mqa30upILqf8Ayxk/y+ro4/U/7eeqkkJRsBso6lDJzWVc4kgYOyllL42Z8jrsbyIy2HgSqjmbGV8r8cxWN8sjo4xFkY57ixl7XyNJs32IvhHt9mzRigkqzVVMgfMz/LvkJgZmDvVZytbTzKkkJ/sZsq6izPdWVVT2jWDLPKXhlte4OXG3sVRw91VdLLU4uJZJJAyre1ge9zgxokmAawOPdFgNB0RZWFL6p8iiK73L1MtRh0/bTSvcaiZge+Rz3tHZx2yucSRa5IRZQ/aLY50WLYfTGurHmdspEz5iZYcocbRO+iDbXzKhHZaEYZg9BI+eeaobFmeXyvzyvLiA2ME8y4ho81UQrBdn63HGirxGplgp33MNNA7ICzk5x5g9SCTxGUGyi9m3iO7moommfBqyoEjO92Ejw+OUDUtAsBc+IPmOKG6VbvtrW4lSiXLklYckzNe7IADcX1ykEEdNRyVRJ0BAQEFbb/8A9FfxovyvRYWBhnzMX3I/yhEV1ubb8vjB5+mSD2B8tviUWVkVvzb/ALrvgURXu4H9FD9tL8Gost3a3d02onNXRTvo6vm9l8sh0HfAIN7AA2NjbUFRHIwPbDEKOtiocZYx4mIbFUMsMxNg0mwAcMxAOjSC4aEG6K62/D9DVH3qf/zxqkd0t2f/APy0/wCxh/I1EV/sN+n8Y8ofgEXw++/79Ffxovg9JI7rDpvUb91vwRFa7oXAVmNN5irebeHazj+SLKy6h1muJ5A/BEVzuC/R0h5OqZSPLJEP5FFl42z/ANQ4R92f8r1PJHZtb+GOOEvycBLAXfdzWH/csSSEy2ckY6kpzFbszDCWW4Zcgt7lUdFBVO53vV2Mvj+ZdUHLbgT205Fv3SPYQosrWVQQEBBB98WBz1uH9jSRmSTtY3ZQ5re6A65u8gcwgmNAwtija7QhjAR0IaAUEL3Z4FUUsuJOqIywT1T5IjmY7OwueQe6TbiONiiptVNJY8DiWuA8yERDNz2Bz0WHiGrjMcnaSOy5mu7py2N2Ejkiy4YxPF8LqZxPBNiVNK8vZIzV7BawAYxpy6AXblAvcg6lQYjo63GK+kqKmldR0tG7tGiQ/KyyXa4d2wI1Y3lYAHiToEn3rYRNV4ZNBTM7SVxhLW5mtvllY52riBwB5qkJFg0JZTwseLObHE1w00c1oBGniERDtk8BqIcYxKpljLYZxH2T8zDny2voDce0BFfXfDgc9bh/Y0kZkk7WN2UOa3ugOubvIHMIQmkAs1oPEAD3IitMdwatw7EZcQw2H0mKpA9IgBDXBwt3m8zqL6XN3O0sbiK+OL7V4nXxOpqPDJ6cygsfNPdgja7RxbmaBwvrrbkChsnOxWzzcPo4qZpzFgJe7hmkcS55A5C508AFUcDafAqiXGcNqY480MDZhK/MwZC5rgNCbniOAKKmGK4dHUwyQzNzRytLHDhoRyPI8weRCIrPDIsUwS8LIDiFFcmMsNpogTcgtsTxPCxHMEcFFfavx/F8SaYKOhkoWPGV9RUOLXNadHZG2BBtzAJ8uKHZNNi9mIsNpW08Oupc95FjJIbXcRyFgAByAAVR3UBAQEBAQEBAQEBAQEBAQEBAQEBAQEBAQEBAQEEP3p7STYfRdvT5M/aRt77S4ZXBxOgI106osOFFU7SloeGYe4EAgd8Egi4+kPig3NmdvZ/S20OLUwpqh/zT2m8Up10FybXsbHMQSLaGwMNlgqoICAgrbEKuQbT08Ykf2ZpSSzO7IXWn1Lb2J0GvgirJRBAQEBAQcjDNpqWonlp4Jmvmhv2jBe4scrrEizrHQ2vYoOugICAgICAgICCtt/8A+iv40X5XosLAwz5mL7kf5QiKy31tvUYSI/n/AEjuW45c8V/Zmy+9SVhayqMOcBxNkBrgeBugygrDEf8AVVN/tD8KhF8LPRHgSi9ri/S4v+CD2gwSgw14PAg+RQekHCwfZCkpaiapgiyzTZs7sziO87M/KCbNu4Am3RB3UHlzwOJA8yg9IPLngcSB7UHpAQEBAQVvv9/RevDtovg9SVhr02H7RmNmSpoA0tbl0dcNsLcYbXsh0cGlqZsLro6jH4XTPkuyOtEvaMh6hsQaA2wJPAGxdYHVBcGKYpHBTyVDzeOON0hI1u1rc3d635eaqKq2b2Zlx4OrcVlkED3OEFNG4tYGtNrnwuLXtc2JvawUV1cT2IdhUb6rCJJQImudLSvkL454gCX5b6tkAuQdeHiqN3cbUPfhl5Huee2mGZzi42GW2pQlo4j/AKqpv9ofhUIeG7vrxyamo42wPMRqJRE+UXBZHkc51iPVJsNegPmCOfUbmqXsc1LLM2qDczJ+19aS1wTbgCeYsdeKi7p1s7HPBRxjEJWSTRsPaSNvYgXNyTxIHE2F7XsqiuMIw6baJ8lTVTSw0DXuZBTxuy9qG8XSHgeOuh1uBa2sXs+m0G7T/D4n1eDTzwywAyGMvzNla0XcOGpsDobg8NL3Q3TvYTaIYhRRVFg1zrtkaOAkYcrreBtmHg4Koiu7+qe7GcYa573Na6PK0uJDbuffKCbBFl899+JPp20EjHPAbUhzgxxaXtYMxYbcb2soQ9x7tv8AER6TjEszppRmELH5Y6Vp1bGwWNyBa55n8TRs7w9ppoH0+G4YB6VUABp0tBELgO14GzXG9jYMcbHRBrU25ule3NXzVFTOdXSOkIFzxyjU2v1JQ3cyuFVs7LHIJpKnDZHhj2yHM+nJ5tPLQEi1gbEEXIJh3W3FIHNDmm4cAQRwIOoIVR7QEBBW2/8A/RX8aL8r0WFgYZ8zF9yP8oREL335P8Jlz2v2lPk+/wBq29v3M/suosOfjcMn/wAWAN84pKUuvxyNMbnX/cBSRJN172nCqLLyhaD95tw//sCqku9i8zWQTPebNbHI5xPJoaSfcgge4If/AFQ/bTf0pCy18R/1VTf7Q/CoQ8J7tBgkFbC6CpZnY6x42LXDg5pGocOqIrSv2YxTB2OlwuqdUU0YLjTSjMWsGpyjgQBybkPgSoqSx7Qf4ngdTPEwte+mq2FgN7Stje0hp5gmxHmFUQrdnsS2toGTNr66E55WujhnyRtIceDbaXBDv3lIWUpdurBBBxPEyDoQam4IPEEZdVUSHYPZuGgpjHTSumje8yh7nMd6zWts0sABb3PeUES3dfpvGvvx/meiy9b7GBxwsHga2IHxBIBUIWcqiq5nCPatpl0ElNaInm7KdB49yT8fFTyvhaiqILvrnY3CZw+3edC1ni/tGu08g1x8gVFhINiYXsw+jbJcPbT04cDxBEbbg+I4Ko7SAgIIXva2fnrqHsaVoe/tY3WLmt7oDrm7tOYUWHKp6/aFrWsbR0YDQGgmXkBblIh0a52JxDEpo343LC2CI5m00GbK488xPC40Ju42uBa5QWVU0jJI3RPaDG9pY5ttCxwyltuljZVFW4fh+KYI58VJB6fROc5zGh4bJFfiDfXzsCCde6SQorcqf8UxcGGel9AozrLmkDppwNRG3QZGkgXuOHPkg7W6bAZ6Kg7GraGSdrI6wcHCzrW1afBUl8K3Z2odj8NaGD0dlOY3OzNuH2l0y3v9NuqDY3j4VXyshlwyYtkgfnMOYNbPa1gSbB1reqTYhx4EAojgVW1WMzxOgjwl0UrwWGV0o7NmYWLwHADx9Y+3goqW7AbM/wCHUMdM4h7hmdIR6pe83Ibf6I0HsVSUObs/iGDVEsmFwtq6OZ2Z1PnDHxO+yTyA0BF9LAjS6ivpimN4zXsNPTUBomyDLJPLKLtadHZdAR5gE9LcUE02L2Zjw6kZTxHNa7nvtbPI71nW5DQADkAFUcLY3Zyop8TxOomYBFUOYYjmaS4BzibgG44jig97y9np6x1AadgcIKqOWS7mtsxpFyLnXhwQTdBEt4GxgxBkb4n9jVQHNDKL6G4OV1tbXAN+IIv1Biw4EG1eNU47Opwv0h7dBLFKGsk6EgA2v7PIIdHik2VrsUqY6nGg2GCE5oqNjs13dZSCR0vrcjSzRe9FnoggICAgICAgwgygICAgICDBQEGUBAQEBAQEBAQ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QUEBQVFRUVGBIXFxcYFBYWGBQUFRcYGBUYFRgYHSggGBslGxUXITEiMSkrLi4vFx8zODQsNyguLysBCgoKDg0OGxAQGywkICQsLCwsLCwsLCwsLCwsLCwsLCwsLCwsLCwsLywsLCwsLCwsLCwsLCwsLCwsLCwsLCwsLP/AABEIAQkAvgMBEQACEQEDEQH/xAAcAAEAAgMBAQEAAAAAAAAAAAAABgcBBAUCAwj/xABFEAABAwIDBQQFCAgGAgMAAAABAAIDBBEFEiEGBzFBURMiYXEUMoGhsSMzQlJicpGyNUNzgoPBwtEVJDZ0kqKz8BYlNP/EABsBAQEAAwEBAQAAAAAAAAAAAAABBAUGAwIH/8QANBEBAAIBAgUBBQgBBAMAAAAAAAECAwQRBRIhMUFREyJhcdEygZGhscHh8AYUIzNCUlOS/9oADAMBAAIRAxEAPwC8UBAQEBAQEBAQEBAQEBAQEBAQEBAQEGvVUbJBaRod8R5HiD5KTES+qZLU+zLiUlSaWoNPNI50TmGSF7yXOblc1r43OOrrZ2kE66m/BeUW5bbT2Zl6Rmxe1rG0xO0x469YmPwndI17MEQEBAQEBAQEBAQEBAQEBAQEBAQEBAQQXby8lTBEz1mxTPPkXxAe8FYubraIj0brhsxTDe9u28R+Up0sppRAQEBAQEBAQeHytHrEDzICbrFZntDLXg8CD5FCYmO70iCAgICAgICAgICDBKCEbJT+l4hWVXGNjWwRnq2+Yn2loP7yxMU8+S1vHZuddX/T6TFg8z70/snCy2mEBAQEBAQaOMYtFTRmSdwa0e0uPRo5lfN7xSN5e2DT5M9+THG8qq2h3hVE5LYPkI/D5xw8XfR8h+JWvyaq1vs9IdTpOC4ccc2X3p/JEJpC83eS49XEuP4lYs7z3bita0jasbfJ9KOsfEQYpHRnq1xb8F9Raa9nzkxY8kbXrE/NYmx28ElzYa0jUgNmsBryEgGn7349VmYdTvO13O8Q4NFYnJg8d4+iygs5zggICAgICAgICCG7y8f9Hp+yYflZwRpxbH9N3mfVHmTyWNqcvLXljvLb8H0ftsvPb7Nf18fV0dhcH9Fo42uFnv8AlH+DnWsPY0AexfeCnLSIY/E9T7fUWtHaOkfckK9mAICAgICDl7RY5HRxGSU+DWj1nu5AfzPJeeTJFI3lk6XS31OTkp9/wUjj2Ny1cpkmPg1o9WNvRo/nzWqyZJvO8u20ukx6anJSPnPmXMJXwymEBBkFBc27TGzUUuR5u+EhhJ4llrsJ9lx+6tppsnNTafDi+MaWMOfeva3X6peshqhAQEBAQEBBr4hWshjfJKbMYCSfAdOpXza0VjeX3ix2yXile8qq2dhfimImeYfJxkPI5NaD8jH+Op62d1WBjic2XmntDqdXaug0cYqfanp9ZW4ti5NlAQEBAQa2I1zII3yynKxguT/IdSeAC+bWisby9MWK2W8UpHWVFbTY6+tmMj9Gi4jZyYzp5nmf7LU5cs5Lbu50WjppccVjv5n1lyXLzZjygICAgsHc6T21R07Nl/PMbfzWZo+8ue/yDb2dJ+MrVWwcuICAgICAgIKl3j7RmolFLB3mMcA62vazXsGjqAdPPyC12py808kf2XV8H0UYaTnydJmOm/iP5/RPdjcCFHTNjNu0d35D1eeV+gFh7FmYcfJXZoeIaudTmm/jtHyd1erCEBAQEBBEtvdnaitaxsEjA1pJMbrtDncnZgDwF9Lc1j58VskRtLa8L1uHTWm2SszM+Y8fcicO6+pI78sLT0Gd3vsFjRo7eZba3H8UT7tZn8IQisgMb3xu9ZjnMPmwlp94WLMbTs3eO8XpF48xE/i+Kj7EBAAQWxujw0sgkmcPnXAN8WR3F/8AkXfgtjpKbVmfVyfHs/NmjHH/AFj85T5ZbRCAgICAgIIXvE2p9Gj7GE/LSDUjjHGdM3g46ge08ljanNyRyx3bjhPD/b39pePdj859Pqj+63Z3tH+lSjusJEQP0n8HO8m8PO/ReGlxbzzy2HG9by19hXvPf5eI+9ai2DlxAQEBAQRDanbmOjlbEGdq7jJZ1uzB4Aaau52096xsuojHMVjq2uh4Vk1OOb77R4+KS4dXMnjbLE7Mx4uD/I9COFl71tFo3hrsuK+K80vG0w2l9PNWu2OwM81RJNTGMiQhxYXFpDsoDrG1tSL+1YObTWtabVdHw/jGPFhjFkienlBMWwOemIFRE5l+B0LT5OFx7OKxL47U+1De6fV4c/8Ax23/AFc+y+GSZUEh2R2VkrXg6thB78nXq1nV3uHPovbDhnJPwa7X8Rppa7d7eI+q7qOmbExscYDWsAa0DkBwW1iIiNocTe9r2m1u8vsq+RAQEBAQcTaraBlFCZHavNxGz6zv7DiSvLLljHXeWZotHbU5OWO3mfSFRYPh82JVdnOJc855X/VZzI6cmgeXRa6lbZb9fvddqM2PQ6fpHbpEes/3rK8aKlbExscYDWMAa0DkAtrEbRtDiMl7ZLTe07zL7qvgQEBAQRjbnagUUVmWM0gIYPqjm93gOQ5n228M+b2cfFsuG6CdVk6/Zjv9FKSzFzi5xLnOJJJ1JJ1JK1czM93bVrFYitekQs/d5tXTsp2U8zmxPYXAE6NeHOJBzcM2tjdZ+nzVisVno5fi3Ds1s05aRzRP4wsCKZrhdjg4dQQR7llxMS0FqzXvD05wHFVNmpW9jIx0cpY5rgQ5pIsQvmYrMbS9cc5KWi1N4mEXpt3NDa95Xjke10/FoCx40uP+y2duN6uOnSPudKk2HoYzdtO1x+258nueSPcvSNPjjwxr8U1d+95+7okDIw0ANAAHAAWAHgF7bMGZmZ3l6RBAQEBAQaeLYnHTROlmNmtHtJ5NaOZK+L3isby9cGC+a8UpHWVG45i0tfUZyCS4hkcY1ygnutb1J5nmfdq73tltu7jTafHo8O3p1mVvbGbOiigDTYyvs6V32uTR9lvD8TzWxw4vZ1+LkeIa2dVl3/6x2j++qQL2YAgICAg0MbxVlLC+aU6NGg5ucfVaPElfF7xSN5e2nwWz5Ix07yobGMSkqZXzSnvO5cmt5Nb4ALU3vN55pd5ptPTBjjHTx/d2iF8Pdm6D0yQt9UkeRt8Fd5fM1ie8DpnHi5x8yU3kilY7RDwGjoFH0szdbg9Q09u57o4HA5Y+UpP0sp9UDkeJ8uOdpaXjrPZzHG9Tgt/txETbzPp8P72WUs5zogICAgICD41lWyJjpJXBrGglxPAAKTMRG8vvHS2S0VrG8ypHbHaZ9bLfVsLL9mz+t32j7hotVnzTkn4O14doK6WnXrae8/sme7TZXs2iqnb33D5JpHqMP0iOTiPwHmsrTYdvfnu0vGOIe0n2OOekd/jKwVmNCICAgIMXQUzvF2i9Jn7OM/Iwkgfbk4Od5ch5E81rNTl5rbR2h2XCNF7DFz2+1b8o8R+6I3WM27CAgIACCd7AbF9vaoqW/I8WMP60/WP2Pj5ccvT6fm963ZoeK8U9lvixT73mfT4fP9FtNbbQLYuUZQEBAQEBB8qidsbXPe4Na0EuJNgAOJJUmdo3l9Vra0xWsbzKmdttrXVr8kd2wNPdHAvI+m8fAcvPhrM+b2k7R2dlwzhsaavNb7c/l8Pq3N3myfpDxPO35Fh7oP614/pHPqdOq+tNh5p5rdnhxfiPsa+yxz70959I+q3rLZOSZQEBAQEEX3hY56LSnIbSS3YzqLjvO9g95C8NRk5KNlwrSf6jPG/aOs/RSV1qnbsICAgAIJtsBsf6S4Tzj5Bp0af1rh/QDx68OqytPg5vet2aTivEvYx7LHPveZ9P5W81oAsNANLdFsnI77zu9ICAgICAg+VTUNja58jg1rQS5xNgAOJJUmdusvqlbXtFaxvMqb232vdWO7OK7YGnQcDIRwc/w6D2nXhrc+f2nSOzsOGcNrpo579bz+TW2M2YdWy63ELLdo7r9hv2j7h7L/ODFOSfg9uI8QjS06fant9V201O2NjWRgNa0ANA4ADgFtIiIjaHE3tN7Ta07zL6qvkQEBAQEFJbxMW9IrHgHuQ3ib5j5w/8tP3QtXqb815+DteEab2OniZ726/RFljtoICAEEk2K2ZNbN3riFljI4c+jGnqfcPYvfBh55+ENbxPXxpcfT7U9vqu6CFrGtawBrWgAACwAGgAHRbSIiOkOJtabTM27y+iqCAgICAg166sZCx0krgxjRck8v7nwXza0VjeX3jx3yWilI3mVNbZ7XPrXZWXZA091nN5HBz/AOQ5ea1ubNOSdo7Ox4dw2mmjmt1t6+nwhobMbPyVs3Zs0aLGR/Jjf5uPIf2XxixzknZka7W00uPmnrPiF44Xh0dPE2KFuVjRp1J5knmT1W1rWKxtDiM2a+a83vO8y219PIQEBAQEGjjdd2FPLKfoMc4eJA7o/Gy+L25azL20+KcuWtI8y/PLnE6nUnUnqTxK0z9CiIiNoeUUQAg2sPoXzSsiiF3vIaB8SfAC5PgCvqtZtPLDyzZa4cc3t2hfeA4SylhZDHwaNTze4+s4+JK29KRSu0OC1OotnyTkt5/R0V9vAQEBAQEHOxvGYqSMyTusOQ4ueejRzK+L3ikby99PpsmovyY43UxtTtNLWvu/uxtPcjB0b4u+s7x5clq8uack/B2mh4fj0tenWfM/3w19ncDkrJhFFysXvtpG3qfHoOf42mPHOSdoems1lNNj57/dHqvDA8HjpImxQiwGpJ4vdzc48ytrSkUjaHD6nU31GSb3n+HQX28BAQEBAQEEO3qVeShyjjLJG32C7z+RY2qttTZt+CY+bVc3pEz+37qautY7IQEAILT3U4FlY6qeO8+7Y/BgPed7SLeTfFZ+kx7Rzy5bjmr5rxhr2jrPzWGs1z4gICAgwgje1m2EVGC0WkmI0jB4dDIfoj3leGXPXHHxbHQ8Ny6qd+1fX6KdxjFpamQyTuzO5Dg1o6MHIf8AputZe9rzvLsdPpsenpyY4+s/NsbO4DLWSiOIaC2d5HdY3qep6DmvrHinJO0PLWazHpqc1u/iPVduA4JFSRCKEWHFzj6z3c3OPM/DgFtceOKRtDitTqcmovz3n+HSX2xxAQEBAQEBBXG+KXu0zerpXfgGj+pYOs7RDov8fr797fCIVgsF04gIPrR05kkZG3i9zWDzcQB8Va15p2fGS8Y6TefETL9FUVK2KNkbBZrGtaPJost1WNo2fnmS83vNp7y+6r4EBAQfKpqGxtL5HBrWi5c4gADxJUmYiN5fVKWvblrG8q12q3jF146HQcDMRqf2bTw8z7BzWDl1Xin4uj0PBO19R+H1V49xcSXEkk3JJuSTzJPErCmfLo6xERtDtbLbMS1slmd2NvryEaN8G/Wd4fivXFhtkn4MHXcQx6WvXrbxH1XVg2ExUsTYoW2aOJ5uPNzjzK2tKRSNocXn1F895vkneW8vp4iAgICAgICAgrPfG3WlPL5YfkWDrPDpf8emP9yPl+6tVgukEBB29iWg19Nfh2nvDSR7wF64P+SGDxOZjSZNvT94X2tu4QQEHl7wBckADiToB5qSREz0hDtoN4dPBdsHy8n2TaNp8X8/Zf2LGyamte3WW40nBs2X3snux8e/4fVWOPbQT1brzvuBwYNGN8m9fE3KwcmW1+7ptLosOmj/AG46+vlzAvNlpbsdsVJVkSS3jg68HSeDOg+1+Hhk4dPN+s9IajiHFaafelOt/wAo+f0W/Q0bIWNjiaGMboAB/wC3PitlWsVjaHIZMlslpted5lsKvgQEBAQEBAQEBBA97tLmpopB+rksfJ7SPiGrE1cb03bzgOTbPavrH6KlWudaICD70FU6KVkjPWY5rh5tN9fBfVbcs7vPLjjLSaW7TGy5cL29o5Iw6SQRO+kx4NwfAgd4ePwWyrqaTHWdnHZuEaml9q15o9YeareJQsvlkfIRybG/XyLgB70nU448lODau3/Xb5zCO4lvScdKaC32pDf/AKN/uvG2s/8AGGxw/wCP+cl/uj6oZjG0NRU/PyucPqeqwfujT8brFvlvfvLdafRYMEe5Xr6+XKuvNlPpDGXENaC5xNgACSSeQA4q7bpa0Vje07QsrZDd5a0tcLnQth4gftCOJ+zw63Wbh0u3W/4OZ1/GptvTB/8AX0WO1oAsBYDgs5zrKAgICAgICAgICAg5m0mG+k00sPN7Tl8HjVh/5ALzyV5qzVkaTP7DNXJ6T+Xl+f3tIJBFiLgg8QRoQfatPMer9AiYmN4eEUQEBAQEGQg7mzuy9RWH5JuWPnK7Rg8vrnwHtsvbFhtf5MHV8Qw6aPene3pH96La2a2UgohdgzyEd6R1s3k36o8Pithiw1x9nJaziGXUz73SPSOzvr2YIgICAgICAgICAgICAgqreZsuWPdVQtux+soH0H/Xt9U8+h15rX6rDtPPH3uo4NxCLVjBknrHb4/D6K+WG6EQLICDIQdbBdnKmq+YjJb9c91g/ePH2XXrTFe/aGJqdfgwfbt19I6ysbZ7dxDFZ1Ue2f8AV4Rj2cXe3TwWZj0ta9bdXOavjeXJ0xe7H5/wm8bA0ANAAGgAFgB0AWVDSzMzO8vSqCAgICAgICAgICAgICAgw5oIsdQeI6hCJ27ILj27aGUl9M7sXHiy2aO/gOLfZp4LEyaWs9a9G80vHMuOOXJHNH5ovNu2rQe72Lh1EhHuLVjzpMnjZtK8d00x13j7v5It2tafW7Fo8ZCfg1I0mT4FuO6bbpzfh/Lr0O6w/r6j2Rs/qcf5L1ro/WWHl/yD/wBdPxlKMK2Ho4LERdo4fSkOc36gHuj8FkU0+Ovhq8/FNTm6TbaPSOiRtFuHBezXsoCAgICAgICAgICAgICAgICAgICAgICAgICAgICAgICAgICAgICAgICCI70Np5sNovSKdsbn9oxlpA5zbODidGuab6dUEoo5S+Njjxc1pNuFyAdEH2QEBAQEAlAQc2jx+mlnkp4p43zRXzxhwLm2IBuPAkA9Li6DokoMoCAgIMXQZQEBAQEBAQEFbb//ANFfxovyvRYT/DPmYvuR/lCI2kGLoMoMXQZQQTfa8jB6ggkHNT6g2/XRosJZgB/ytP8AsYfyNRHMwnYukpquWshY4TTZ8xLyWjtHBz8reWZwB/sgjW/t5GF3BIPbRagkcnqSsLCpvUb91vwVR9UBAQVptk8jaDCACbFs9xfQ91/EKKstVBAugICAgICCtt//AOiv40X5XosLAwz5mL7kf5QiKd2TkrsQqsQoxVTRQMqZ3yyh7nStjMj2RQQl1xEDkcbj6tvMrsY/urbDC+fDqmqjqY2ue0umLu0LRfKTYEE20N7XOoIUN0o3Y7RPr8Piml+cBfG8gWDnMNs1uVxY28SqShLKV2OYrWw1U8sdNRuyMgjdkz2c5hc7rqwm9vpNAtzg7mBbEVWH10Zoalz6Jwd20U7y4ttw7MAWJ1BBsOBuTcKjkb6dmi2mqa30upILqf8Ayxk/y+ro4/U/7eeqkkJRsBso6lDJzWVc4kgYOyllL42Z8jrsbyIy2HgSqjmbGV8r8cxWN8sjo4xFkY57ixl7XyNJs32IvhHt9mzRigkqzVVMgfMz/LvkJgZmDvVZytbTzKkkJ/sZsq6izPdWVVT2jWDLPKXhlte4OXG3sVRw91VdLLU4uJZJJAyre1ge9zgxokmAawOPdFgNB0RZWFL6p8iiK73L1MtRh0/bTSvcaiZge+Rz3tHZx2yucSRa5IRZQ/aLY50WLYfTGurHmdspEz5iZYcocbRO+iDbXzKhHZaEYZg9BI+eeaobFmeXyvzyvLiA2ME8y4ho81UQrBdn63HGirxGplgp33MNNA7ICzk5x5g9SCTxGUGyi9m3iO7moommfBqyoEjO92Ejw+OUDUtAsBc+IPmOKG6VbvtrW4lSiXLklYckzNe7IADcX1ykEEdNRyVRJ0BAQEFbb/8A9FfxovyvRYWBhnzMX3I/yhEV1ubb8vjB5+mSD2B8tviUWVkVvzb/ALrvgURXu4H9FD9tL8Gost3a3d02onNXRTvo6vm9l8sh0HfAIN7AA2NjbUFRHIwPbDEKOtiocZYx4mIbFUMsMxNg0mwAcMxAOjSC4aEG6K62/D9DVH3qf/zxqkd0t2f/APy0/wCxh/I1EV/sN+n8Y8ofgEXw++/79Ffxovg9JI7rDpvUb91vwRFa7oXAVmNN5irebeHazj+SLKy6h1muJ5A/BEVzuC/R0h5OqZSPLJEP5FFl42z/ANQ4R92f8r1PJHZtb+GOOEvycBLAXfdzWH/csSSEy2ckY6kpzFbszDCWW4Zcgt7lUdFBVO53vV2Mvj+ZdUHLbgT205Fv3SPYQosrWVQQEBBB98WBz1uH9jSRmSTtY3ZQ5re6A65u8gcwgmNAwtija7QhjAR0IaAUEL3Z4FUUsuJOqIywT1T5IjmY7OwueQe6TbiONiiptVNJY8DiWuA8yERDNz2Bz0WHiGrjMcnaSOy5mu7py2N2Ejkiy4YxPF8LqZxPBNiVNK8vZIzV7BawAYxpy6AXblAvcg6lQYjo63GK+kqKmldR0tG7tGiQ/KyyXa4d2wI1Y3lYAHiToEn3rYRNV4ZNBTM7SVxhLW5mtvllY52riBwB5qkJFg0JZTwseLObHE1w00c1oBGniERDtk8BqIcYxKpljLYZxH2T8zDny2voDce0BFfXfDgc9bh/Y0kZkk7WN2UOa3ugOubvIHMIQmkAs1oPEAD3IitMdwatw7EZcQw2H0mKpA9IgBDXBwt3m8zqL6XN3O0sbiK+OL7V4nXxOpqPDJ6cygsfNPdgja7RxbmaBwvrrbkChsnOxWzzcPo4qZpzFgJe7hmkcS55A5C508AFUcDafAqiXGcNqY480MDZhK/MwZC5rgNCbniOAKKmGK4dHUwyQzNzRytLHDhoRyPI8weRCIrPDIsUwS8LIDiFFcmMsNpogTcgtsTxPCxHMEcFFfavx/F8SaYKOhkoWPGV9RUOLXNadHZG2BBtzAJ8uKHZNNi9mIsNpW08Oupc95FjJIbXcRyFgAByAAVR3UBAQEBAQEBAQEBAQEBAQEBAQEBAQEBAQEBAQEEP3p7STYfRdvT5M/aRt77S4ZXBxOgI106osOFFU7SloeGYe4EAgd8Egi4+kPig3NmdvZ/S20OLUwpqh/zT2m8Up10FybXsbHMQSLaGwMNlgqoICAgrbEKuQbT08Ykf2ZpSSzO7IXWn1Lb2J0GvgirJRBAQEBAQcjDNpqWonlp4Jmvmhv2jBe4scrrEizrHQ2vYoOugICAgICAgICCtt/8A+iv40X5XosLAwz5mL7kf5QiKy31tvUYSI/n/AEjuW45c8V/Zmy+9SVhayqMOcBxNkBrgeBugygrDEf8AVVN/tD8KhF8LPRHgSi9ri/S4v+CD2gwSgw14PAg+RQekHCwfZCkpaiapgiyzTZs7sziO87M/KCbNu4Am3RB3UHlzwOJA8yg9IPLngcSB7UHpAQEBAQVvv9/RevDtovg9SVhr02H7RmNmSpoA0tbl0dcNsLcYbXsh0cGlqZsLro6jH4XTPkuyOtEvaMh6hsQaA2wJPAGxdYHVBcGKYpHBTyVDzeOON0hI1u1rc3d635eaqKq2b2Zlx4OrcVlkED3OEFNG4tYGtNrnwuLXtc2JvawUV1cT2IdhUb6rCJJQImudLSvkL454gCX5b6tkAuQdeHiqN3cbUPfhl5Huee2mGZzi42GW2pQlo4j/AKqpv9ofhUIeG7vrxyamo42wPMRqJRE+UXBZHkc51iPVJsNegPmCOfUbmqXsc1LLM2qDczJ+19aS1wTbgCeYsdeKi7p1s7HPBRxjEJWSTRsPaSNvYgXNyTxIHE2F7XsqiuMIw6baJ8lTVTSw0DXuZBTxuy9qG8XSHgeOuh1uBa2sXs+m0G7T/D4n1eDTzwywAyGMvzNla0XcOGpsDobg8NL3Q3TvYTaIYhRRVFg1zrtkaOAkYcrreBtmHg4Koiu7+qe7GcYa573Na6PK0uJDbuffKCbBFl899+JPp20EjHPAbUhzgxxaXtYMxYbcb2soQ9x7tv8AER6TjEszppRmELH5Y6Vp1bGwWNyBa55n8TRs7w9ppoH0+G4YB6VUABp0tBELgO14GzXG9jYMcbHRBrU25ule3NXzVFTOdXSOkIFzxyjU2v1JQ3cyuFVs7LHIJpKnDZHhj2yHM+nJ5tPLQEi1gbEEXIJh3W3FIHNDmm4cAQRwIOoIVR7QEBBW2/8A/RX8aL8r0WFgYZ8zF9yP8oREL335P8Jlz2v2lPk+/wBq29v3M/suosOfjcMn/wAWAN84pKUuvxyNMbnX/cBSRJN172nCqLLyhaD95tw//sCqku9i8zWQTPebNbHI5xPJoaSfcgge4If/AFQ/bTf0pCy18R/1VTf7Q/CoQ8J7tBgkFbC6CpZnY6x42LXDg5pGocOqIrSv2YxTB2OlwuqdUU0YLjTSjMWsGpyjgQBybkPgSoqSx7Qf4ngdTPEwte+mq2FgN7Stje0hp5gmxHmFUQrdnsS2toGTNr66E55WujhnyRtIceDbaXBDv3lIWUpdurBBBxPEyDoQam4IPEEZdVUSHYPZuGgpjHTSumje8yh7nMd6zWts0sABb3PeUES3dfpvGvvx/meiy9b7GBxwsHga2IHxBIBUIWcqiq5nCPatpl0ElNaInm7KdB49yT8fFTyvhaiqILvrnY3CZw+3edC1ni/tGu08g1x8gVFhINiYXsw+jbJcPbT04cDxBEbbg+I4Ko7SAgIIXva2fnrqHsaVoe/tY3WLmt7oDrm7tOYUWHKp6/aFrWsbR0YDQGgmXkBblIh0a52JxDEpo343LC2CI5m00GbK488xPC40Ju42uBa5QWVU0jJI3RPaDG9pY5ttCxwyltuljZVFW4fh+KYI58VJB6fROc5zGh4bJFfiDfXzsCCde6SQorcqf8UxcGGel9AozrLmkDppwNRG3QZGkgXuOHPkg7W6bAZ6Kg7GraGSdrI6wcHCzrW1afBUl8K3Z2odj8NaGD0dlOY3OzNuH2l0y3v9NuqDY3j4VXyshlwyYtkgfnMOYNbPa1gSbB1reqTYhx4EAojgVW1WMzxOgjwl0UrwWGV0o7NmYWLwHADx9Y+3goqW7AbM/wCHUMdM4h7hmdIR6pe83Ibf6I0HsVSUObs/iGDVEsmFwtq6OZ2Z1PnDHxO+yTyA0BF9LAjS6ivpimN4zXsNPTUBomyDLJPLKLtadHZdAR5gE9LcUE02L2Zjw6kZTxHNa7nvtbPI71nW5DQADkAFUcLY3Zyop8TxOomYBFUOYYjmaS4BzibgG44jig97y9np6x1AadgcIKqOWS7mtsxpFyLnXhwQTdBEt4GxgxBkb4n9jVQHNDKL6G4OV1tbXAN+IIv1Biw4EG1eNU47Opwv0h7dBLFKGsk6EgA2v7PIIdHik2VrsUqY6nGg2GCE5oqNjs13dZSCR0vrcjSzRe9FnoggICAgICAgwgygICAgICDBQEGUBAQEBAQEBAQ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66" y="2306822"/>
            <a:ext cx="5083387" cy="3647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46724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/>
              <a:t>К числу Академических организаций – </a:t>
            </a:r>
            <a:r>
              <a:rPr lang="ru-RU" sz="2300" dirty="0" smtClean="0"/>
              <a:t>Членов </a:t>
            </a:r>
            <a:r>
              <a:rPr lang="ru-RU" sz="2300" dirty="0"/>
              <a:t>МСЭ относятся такие ведущие известные университеты, как </a:t>
            </a:r>
            <a:r>
              <a:rPr lang="ru-RU" sz="2300" dirty="0" err="1"/>
              <a:t>EPFL</a:t>
            </a:r>
            <a:r>
              <a:rPr lang="ru-RU" sz="2300" dirty="0"/>
              <a:t>, Технологический институт Джорджии, Университет </a:t>
            </a:r>
            <a:r>
              <a:rPr lang="ru-RU" sz="2300" dirty="0" err="1"/>
              <a:t>Цинхуа</a:t>
            </a:r>
            <a:r>
              <a:rPr lang="ru-RU" sz="2300" dirty="0"/>
              <a:t>, </a:t>
            </a:r>
            <a:r>
              <a:rPr lang="ru-RU" sz="2300" dirty="0" err="1"/>
              <a:t>KAIST</a:t>
            </a:r>
            <a:r>
              <a:rPr lang="ru-RU" sz="2300" dirty="0"/>
              <a:t>, Токийский университет, Берлинский технический университет и Университет Джонса </a:t>
            </a:r>
            <a:r>
              <a:rPr lang="ru-RU" sz="2300" dirty="0" err="1"/>
              <a:t>Хопкинса</a:t>
            </a:r>
            <a:endParaRPr lang="en-US" sz="2300" dirty="0" smtClean="0"/>
          </a:p>
          <a:p>
            <a:endParaRPr lang="en-US" sz="2400" dirty="0"/>
          </a:p>
          <a:p>
            <a:r>
              <a:rPr lang="ru-RU" sz="2300" dirty="0"/>
              <a:t>Полный список Академических организаций – </a:t>
            </a:r>
            <a:r>
              <a:rPr lang="ru-RU" sz="2300" dirty="0" smtClean="0"/>
              <a:t>Членов </a:t>
            </a:r>
            <a:r>
              <a:rPr lang="ru-RU" sz="2300" dirty="0"/>
              <a:t>МСЭ размещен </a:t>
            </a:r>
            <a:r>
              <a:rPr lang="ru-RU" sz="2300" dirty="0" smtClean="0">
                <a:hlinkClick r:id="rId4"/>
              </a:rPr>
              <a:t>здесь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620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Доступность</a:t>
            </a:r>
            <a:endParaRPr lang="en-US" sz="2600" b="1" dirty="0">
              <a:solidFill>
                <a:srgbClr val="0070C0"/>
              </a:solidFill>
            </a:endParaRP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Широкополосная связь</a:t>
            </a:r>
            <a:endParaRPr lang="en-US" sz="2600" b="1" dirty="0">
              <a:solidFill>
                <a:srgbClr val="0070C0"/>
              </a:solidFill>
            </a:endParaRP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Изменение климата</a:t>
            </a:r>
          </a:p>
          <a:p>
            <a:pPr lvl="0" fontAlgn="base"/>
            <a:r>
              <a:rPr lang="ru-RU" sz="2600" b="1" u="sng" dirty="0" err="1">
                <a:solidFill>
                  <a:srgbClr val="0070C0"/>
                </a:solidFill>
              </a:rPr>
              <a:t>Кибербезопасность</a:t>
            </a:r>
            <a:endParaRPr lang="ru-RU" sz="2600" b="1" u="sng" dirty="0">
              <a:solidFill>
                <a:srgbClr val="0070C0"/>
              </a:solidFill>
            </a:endParaRPr>
          </a:p>
          <a:p>
            <a:pPr lvl="0" fontAlgn="base"/>
            <a:r>
              <a:rPr lang="ru-RU" sz="2600" b="1" u="sng" dirty="0" err="1">
                <a:solidFill>
                  <a:srgbClr val="0070C0"/>
                </a:solidFill>
              </a:rPr>
              <a:t>Видеотехнологии</a:t>
            </a:r>
            <a:endParaRPr lang="ru-RU" sz="2600" b="1" u="sng" dirty="0">
              <a:solidFill>
                <a:srgbClr val="0070C0"/>
              </a:solidFill>
            </a:endParaRP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Цифровой разрыв</a:t>
            </a: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Электросвязь в чрезвычайных ситуациях</a:t>
            </a: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Интернет</a:t>
            </a: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Гендерные проблемы </a:t>
            </a:r>
          </a:p>
          <a:p>
            <a:pPr lvl="0" fontAlgn="base"/>
            <a:r>
              <a:rPr lang="ru-RU" sz="2600" b="1" u="sng" dirty="0">
                <a:solidFill>
                  <a:srgbClr val="0070C0"/>
                </a:solidFill>
              </a:rPr>
              <a:t>Молодежь и инновации </a:t>
            </a:r>
            <a:endParaRPr lang="en-US" sz="2600" b="1" dirty="0">
              <a:solidFill>
                <a:srgbClr val="0070C0"/>
              </a:solidFill>
            </a:endParaRPr>
          </a:p>
          <a:p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Основные области действий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72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762674"/>
            <a:ext cx="10736179" cy="482100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Исследовательские комиссии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Академия МСЭ – создание потенциала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Академическая конференция МСЭ "Калейдоскоп"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Журнал МСЭ – ожидается вскоре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Вклад в исследовательские проекты МСЭ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Вклад в подготовку документов по техническим и политическим вопросам регулирования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Международная онлайновая сеть академических организаций (появится вскоре)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 err="1" smtClean="0"/>
              <a:t>Telecom</a:t>
            </a:r>
            <a:r>
              <a:rPr lang="ru-RU" sz="2300" dirty="0" smtClean="0"/>
              <a:t>, </a:t>
            </a:r>
            <a:r>
              <a:rPr lang="ru-RU" sz="2300" dirty="0" err="1"/>
              <a:t>ВВУИО</a:t>
            </a:r>
            <a:r>
              <a:rPr lang="ru-RU" sz="2300" dirty="0"/>
              <a:t> и другие мероприятия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Проводимые Генеральным секретарем консультации с академическими </a:t>
            </a:r>
            <a:r>
              <a:rPr lang="ru-RU" sz="2300" dirty="0" smtClean="0"/>
              <a:t>организациями</a:t>
            </a:r>
            <a:r>
              <a:rPr lang="en-US" sz="2300" dirty="0" smtClean="0"/>
              <a:t>​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/>
              <a:t>Исследование </a:t>
            </a:r>
            <a:r>
              <a:rPr lang="ru-RU" sz="2300" dirty="0" smtClean="0"/>
              <a:t>воздействия</a:t>
            </a:r>
            <a:r>
              <a:rPr lang="en-US" sz="2300" dirty="0" smtClean="0"/>
              <a:t>: </a:t>
            </a:r>
            <a:r>
              <a:rPr lang="en-US" sz="2300" dirty="0" err="1" smtClean="0"/>
              <a:t>ICT④SDGs</a:t>
            </a:r>
            <a:endParaRPr lang="en-US" sz="2300" dirty="0" smtClean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Участие в деятельности МСЭ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494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84" y="278969"/>
            <a:ext cx="10680032" cy="1017031"/>
          </a:xfrm>
        </p:spPr>
        <p:txBody>
          <a:bodyPr>
            <a:noAutofit/>
          </a:bodyPr>
          <a:lstStyle/>
          <a:p>
            <a:r>
              <a:rPr lang="ru-RU" sz="4200" b="1" dirty="0"/>
              <a:t>Участие в работе исследовательских комиссий</a:t>
            </a:r>
            <a:endParaRPr lang="en-US" sz="4200" b="1" dirty="0"/>
          </a:p>
        </p:txBody>
      </p:sp>
      <p:sp>
        <p:nvSpPr>
          <p:cNvPr id="3" name="Rectangle 2"/>
          <p:cNvSpPr/>
          <p:nvPr/>
        </p:nvSpPr>
        <p:spPr>
          <a:xfrm>
            <a:off x="755984" y="3678806"/>
            <a:ext cx="10680032" cy="50475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Реформа в области политики и </a:t>
            </a:r>
            <a:r>
              <a:rPr lang="ru-RU" sz="2000" dirty="0" smtClean="0"/>
              <a:t>регулирования</a:t>
            </a: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Большие данные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"Умные"/устойчивые города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/>
              <a:t>Кибербезопасность</a:t>
            </a:r>
            <a:r>
              <a:rPr lang="ru-RU" sz="20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Электронные отходы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Соединенный </a:t>
            </a:r>
            <a:r>
              <a:rPr lang="ru-RU" sz="2000" dirty="0" smtClean="0"/>
              <a:t>автомобиль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Управление </a:t>
            </a:r>
            <a:r>
              <a:rPr lang="ru-RU" sz="2000" dirty="0"/>
              <a:t>использованием спектра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Возможность </a:t>
            </a:r>
            <a:r>
              <a:rPr lang="ru-RU" sz="2000" dirty="0"/>
              <a:t>установления соединений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сельских районах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Изменение климата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Экономическая составляющая роуминга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Оказание помощи при бедствиях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Охват цифровыми финансовыми услугами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/>
              <a:t>Видеотехнологии</a:t>
            </a:r>
            <a:r>
              <a:rPr lang="ru-RU" sz="20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Доступность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92608" y="1090405"/>
            <a:ext cx="11001034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300" dirty="0"/>
              <a:t>В каждом Секторе МСЭ существует ряд исследовательских комиссий, связанных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с </a:t>
            </a:r>
            <a:r>
              <a:rPr lang="ru-RU" sz="2300" b="1" dirty="0"/>
              <a:t>конкретной областью деятельности</a:t>
            </a:r>
            <a:r>
              <a:rPr lang="ru-RU" sz="2300" dirty="0"/>
              <a:t> данного Сектора.</a:t>
            </a:r>
            <a:endParaRPr lang="en-GB" sz="23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300" dirty="0"/>
              <a:t>Академические организации имеют возможность делиться своими идеями и специальными знаниями по важным темам в рамках </a:t>
            </a:r>
            <a:r>
              <a:rPr lang="ru-RU" sz="2300" b="1" dirty="0"/>
              <a:t>19</a:t>
            </a:r>
            <a:r>
              <a:rPr lang="ru-RU" sz="2300" dirty="0"/>
              <a:t> </a:t>
            </a:r>
            <a:r>
              <a:rPr lang="ru-RU" sz="2300" b="1" dirty="0"/>
              <a:t>исследовательских комиссий</a:t>
            </a:r>
            <a:r>
              <a:rPr lang="ru-RU" sz="2300" dirty="0"/>
              <a:t>.</a:t>
            </a:r>
            <a:endParaRPr lang="en-GB" sz="23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300" b="1" dirty="0"/>
              <a:t>Основными темами исследовательских комиссий являются следующие</a:t>
            </a:r>
            <a:r>
              <a:rPr lang="ru-RU" sz="2300" dirty="0" smtClean="0"/>
              <a:t>: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0403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8CBD720933A409B026EF98362672B" ma:contentTypeVersion="2" ma:contentTypeDescription="Create a new document." ma:contentTypeScope="" ma:versionID="61fe3c7f43f4bb25e54d9dbe0b3d288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E0FAA3-0C5F-4DA7-A7EB-C1D6660E7BC6}"/>
</file>

<file path=customXml/itemProps2.xml><?xml version="1.0" encoding="utf-8"?>
<ds:datastoreItem xmlns:ds="http://schemas.openxmlformats.org/officeDocument/2006/customXml" ds:itemID="{118A9409-8E12-4EA3-90E7-D91638DA7D34}"/>
</file>

<file path=customXml/itemProps3.xml><?xml version="1.0" encoding="utf-8"?>
<ds:datastoreItem xmlns:ds="http://schemas.openxmlformats.org/officeDocument/2006/customXml" ds:itemID="{87136C97-5086-47D1-B1CF-AF16718322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20185</TotalTime>
  <Words>2704</Words>
  <Application>Microsoft Office PowerPoint</Application>
  <PresentationFormat>Widescreen</PresentationFormat>
  <Paragraphs>280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Office Theme</vt:lpstr>
      <vt:lpstr>МСЭ и Академические организации</vt:lpstr>
      <vt:lpstr>Об МСЭ </vt:lpstr>
      <vt:lpstr> Участие Академических организаций в работе МСЭ</vt:lpstr>
      <vt:lpstr>Преимущества (1)</vt:lpstr>
      <vt:lpstr>Преимущества (2)</vt:lpstr>
      <vt:lpstr>Участие Академических организаций</vt:lpstr>
      <vt:lpstr>Основные области действий</vt:lpstr>
      <vt:lpstr>Участие в деятельности МСЭ</vt:lpstr>
      <vt:lpstr>Участие в работе исследовательских комиссий</vt:lpstr>
      <vt:lpstr>Три Сектора работают по 403 Вопросам</vt:lpstr>
      <vt:lpstr>Исследовательские комиссии МСЭ-R </vt:lpstr>
      <vt:lpstr>Исследовательские комиссии МСЭ-D </vt:lpstr>
      <vt:lpstr>Исследовательские комиссии МСЭ-T</vt:lpstr>
      <vt:lpstr>Академия МСЭ</vt:lpstr>
      <vt:lpstr>PowerPoint Presentation</vt:lpstr>
      <vt:lpstr>Журнал МСЭ</vt:lpstr>
      <vt:lpstr>Участвуйте в кампании празднования Международного дня "Девушки в ИКТ" (27 апреля 2017 г.)</vt:lpstr>
      <vt:lpstr>Расширяйте возможности трудоустройства ваших выпускников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Форум ВВУИО 2017 года</vt:lpstr>
      <vt:lpstr>Награды ВВУИО 2017 года</vt:lpstr>
      <vt:lpstr>Награды ВВУИО: примеры победителей</vt:lpstr>
      <vt:lpstr>РАВНЫЕ и Исследовательская группа</vt:lpstr>
      <vt:lpstr>Виды деятельности для студентов</vt:lpstr>
      <vt:lpstr>Присоединяйтесь к МСЭ – вступайте в Члены</vt:lpstr>
      <vt:lpstr>Что говорят наши Члены</vt:lpstr>
      <vt:lpstr>Что говорят наши Члены</vt:lpstr>
      <vt:lpstr>Что говорят наши Члены</vt:lpstr>
      <vt:lpstr>Спасибо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Valiullina</dc:creator>
  <cp:keywords/>
  <dc:description/>
  <cp:lastModifiedBy>Valiullina, Regina</cp:lastModifiedBy>
  <cp:revision>789</cp:revision>
  <cp:lastPrinted>2017-02-10T10:51:05Z</cp:lastPrinted>
  <dcterms:created xsi:type="dcterms:W3CDTF">2013-09-17T20:52:20Z</dcterms:created>
  <dcterms:modified xsi:type="dcterms:W3CDTF">2017-05-02T12:46:17Z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0x010100E4F8CBD720933A409B026EF98362672B</vt:lpwstr>
  </property>
</Properties>
</file>