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0" r:id="rId2"/>
  </p:sldMasterIdLst>
  <p:notesMasterIdLst>
    <p:notesMasterId r:id="rId13"/>
  </p:notesMasterIdLst>
  <p:handoutMasterIdLst>
    <p:handoutMasterId r:id="rId14"/>
  </p:handoutMasterIdLst>
  <p:sldIdLst>
    <p:sldId id="310" r:id="rId3"/>
    <p:sldId id="322" r:id="rId4"/>
    <p:sldId id="333" r:id="rId5"/>
    <p:sldId id="330" r:id="rId6"/>
    <p:sldId id="329" r:id="rId7"/>
    <p:sldId id="331" r:id="rId8"/>
    <p:sldId id="335" r:id="rId9"/>
    <p:sldId id="336" r:id="rId10"/>
    <p:sldId id="332" r:id="rId11"/>
    <p:sldId id="321" r:id="rId12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A683931-E59C-4801-99BD-AF2671DDCF63}">
          <p14:sldIdLst>
            <p14:sldId id="310"/>
            <p14:sldId id="322"/>
            <p14:sldId id="333"/>
            <p14:sldId id="330"/>
            <p14:sldId id="329"/>
            <p14:sldId id="331"/>
            <p14:sldId id="335"/>
            <p14:sldId id="336"/>
            <p14:sldId id="332"/>
            <p14:sldId id="3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18">
          <p15:clr>
            <a:srgbClr val="A4A3A4"/>
          </p15:clr>
        </p15:guide>
        <p15:guide id="2" orient="horz" pos="1026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pos="295">
          <p15:clr>
            <a:srgbClr val="A4A3A4"/>
          </p15:clr>
        </p15:guide>
        <p15:guide id="5" pos="451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2" autoAdjust="0"/>
    <p:restoredTop sz="71834" autoAdjust="0"/>
  </p:normalViewPr>
  <p:slideViewPr>
    <p:cSldViewPr showGuides="1">
      <p:cViewPr varScale="1">
        <p:scale>
          <a:sx n="95" d="100"/>
          <a:sy n="95" d="100"/>
        </p:scale>
        <p:origin x="2076" y="84"/>
      </p:cViewPr>
      <p:guideLst>
        <p:guide orient="horz" pos="618"/>
        <p:guide orient="horz" pos="1026"/>
        <p:guide orient="horz" pos="3566"/>
        <p:guide pos="295"/>
        <p:guide pos="451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68" y="-86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3E91D-72E8-46AA-BFFD-D05B9860A827}" type="datetimeFigureOut">
              <a:rPr lang="en-US" smtClean="0"/>
              <a:t>03/02/2017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3F1F6-7E15-4C53-8BEA-38A3832A8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9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783F0-1FF4-4E22-9B9C-714C1AF7A340}" type="datetimeFigureOut">
              <a:rPr lang="en-US" smtClean="0"/>
              <a:pPr/>
              <a:t>03/02/2017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0EEEB-E722-468D-8D93-57D48501B9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76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0EEEB-E722-468D-8D93-57D48501B961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249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0EEEB-E722-468D-8D93-57D48501B96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37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dirty="0" smtClean="0">
              <a:solidFill>
                <a:srgbClr val="558ED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0EEEB-E722-468D-8D93-57D48501B96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22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0EEEB-E722-468D-8D93-57D48501B96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41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0EEEB-E722-468D-8D93-57D48501B96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33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0EEEB-E722-468D-8D93-57D48501B96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0EEEB-E722-468D-8D93-57D48501B96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55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3000" r="-6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500" y="2143117"/>
            <a:ext cx="6792888" cy="1470025"/>
          </a:xfrm>
          <a:prstGeom prst="rect">
            <a:avLst/>
          </a:prstGeom>
        </p:spPr>
        <p:txBody>
          <a:bodyPr anchor="b"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500" y="3571876"/>
            <a:ext cx="6792888" cy="85725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48316" y="2919414"/>
            <a:ext cx="6816072" cy="738187"/>
          </a:xfrm>
        </p:spPr>
        <p:txBody>
          <a:bodyPr/>
          <a:lstStyle>
            <a:lvl1pPr>
              <a:buNone/>
              <a:defRPr sz="2400"/>
            </a:lvl1pPr>
          </a:lstStyle>
          <a:p>
            <a:r>
              <a:rPr lang="en-AU" dirty="0" smtClean="0"/>
              <a:t>Sub-heading title</a:t>
            </a:r>
            <a:endParaRPr lang="en-AU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57158" y="1628775"/>
            <a:ext cx="6807231" cy="1269986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ew section title 1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8870" y="527474"/>
            <a:ext cx="6807231" cy="5524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New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28776"/>
            <a:ext cx="6807231" cy="4014803"/>
          </a:xfrm>
        </p:spPr>
        <p:txBody>
          <a:bodyPr>
            <a:normAutofit/>
          </a:bodyPr>
          <a:lstStyle>
            <a:lvl1pPr marL="0" indent="0"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48316" y="2919414"/>
            <a:ext cx="6816072" cy="738187"/>
          </a:xfrm>
        </p:spPr>
        <p:txBody>
          <a:bodyPr/>
          <a:lstStyle>
            <a:lvl1pPr>
              <a:buNone/>
              <a:defRPr sz="2400"/>
            </a:lvl1pPr>
          </a:lstStyle>
          <a:p>
            <a:r>
              <a:rPr lang="en-AU" dirty="0" smtClean="0"/>
              <a:t>Sub-heading title</a:t>
            </a:r>
            <a:endParaRPr lang="en-AU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57158" y="1628776"/>
            <a:ext cx="6807231" cy="1300159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ew section title 2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8870" y="527474"/>
            <a:ext cx="6807231" cy="5524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New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28776"/>
            <a:ext cx="6807231" cy="4014803"/>
          </a:xfrm>
        </p:spPr>
        <p:txBody>
          <a:bodyPr>
            <a:normAutofit/>
          </a:bodyPr>
          <a:lstStyle>
            <a:lvl1pPr marL="0" indent="0"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48316" y="2919414"/>
            <a:ext cx="6853239" cy="738187"/>
          </a:xfrm>
        </p:spPr>
        <p:txBody>
          <a:bodyPr/>
          <a:lstStyle>
            <a:lvl1pPr>
              <a:buNone/>
              <a:defRPr sz="2400"/>
            </a:lvl1pPr>
          </a:lstStyle>
          <a:p>
            <a:r>
              <a:rPr lang="en-AU" dirty="0" smtClean="0"/>
              <a:t>Sub-heading title</a:t>
            </a:r>
            <a:endParaRPr lang="en-AU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57158" y="1458910"/>
            <a:ext cx="6807231" cy="1470025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ew section title 3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8014" y="527474"/>
            <a:ext cx="6807231" cy="5524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New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28776"/>
            <a:ext cx="6807231" cy="4014803"/>
          </a:xfrm>
        </p:spPr>
        <p:txBody>
          <a:bodyPr>
            <a:normAutofit/>
          </a:bodyPr>
          <a:lstStyle>
            <a:lvl1pPr marL="0" indent="0"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34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1DA7-43D9-405E-86C1-CAA83F60953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9667-CFB2-44A2-A6D4-8123D48782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714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E15A3-0AFD-4DF1-9321-CED81554331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9667-CFB2-44A2-A6D4-8123D48782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642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3C310-BBDA-437D-9E8C-6C3546A895B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9667-CFB2-44A2-A6D4-8123D48782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5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27474"/>
            <a:ext cx="6807231" cy="55247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28776"/>
            <a:ext cx="6807231" cy="401480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92319-B25A-4760-BF5B-F34490EADAD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9667-CFB2-44A2-A6D4-8123D48782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516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826B-AB0E-43ED-91D4-EC2BCF729CA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9667-CFB2-44A2-A6D4-8123D48782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6928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ABB2-4326-457E-A937-95C25FB3929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9667-CFB2-44A2-A6D4-8123D48782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104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E5B5A-426B-4C09-AD7E-1440E089397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9667-CFB2-44A2-A6D4-8123D48782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6020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F5749-D6E4-4EAB-865C-0F4E53666B1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9667-CFB2-44A2-A6D4-8123D48782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286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3754C-7537-41B3-981D-296EA857360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9667-CFB2-44A2-A6D4-8123D48782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815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BA16D-8B30-4936-BE5B-B4D7B8E7F64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9667-CFB2-44A2-A6D4-8123D48782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398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FC84-331D-46C3-8B5B-07473C69AB7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9667-CFB2-44A2-A6D4-8123D48782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625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4357687" y="1628776"/>
            <a:ext cx="4306900" cy="4014803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57160" y="1628775"/>
            <a:ext cx="3567141" cy="40322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468313" y="1646223"/>
            <a:ext cx="6696075" cy="4014803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2929" y="532944"/>
            <a:ext cx="6821460" cy="5386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41384"/>
            <a:ext cx="6807231" cy="566738"/>
          </a:xfrm>
          <a:prstGeom prst="rect">
            <a:avLst/>
          </a:prstGeo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8313" y="1628775"/>
            <a:ext cx="6696075" cy="40322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41384"/>
            <a:ext cx="6807231" cy="566738"/>
          </a:xfrm>
          <a:prstGeom prst="rect">
            <a:avLst/>
          </a:prstGeo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8314" y="1628776"/>
            <a:ext cx="2146871" cy="19431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6"/>
          </p:nvPr>
        </p:nvSpPr>
        <p:spPr>
          <a:xfrm>
            <a:off x="2754889" y="1628776"/>
            <a:ext cx="2146871" cy="19431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7"/>
          </p:nvPr>
        </p:nvSpPr>
        <p:spPr>
          <a:xfrm>
            <a:off x="5017518" y="1628776"/>
            <a:ext cx="2146871" cy="19431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8"/>
          </p:nvPr>
        </p:nvSpPr>
        <p:spPr>
          <a:xfrm>
            <a:off x="468314" y="3708781"/>
            <a:ext cx="2146871" cy="19431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9"/>
          </p:nvPr>
        </p:nvSpPr>
        <p:spPr>
          <a:xfrm>
            <a:off x="2751189" y="3705609"/>
            <a:ext cx="2146871" cy="19431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20"/>
          </p:nvPr>
        </p:nvSpPr>
        <p:spPr>
          <a:xfrm>
            <a:off x="5017518" y="3708781"/>
            <a:ext cx="2146871" cy="19431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620765"/>
            <a:ext cx="6807231" cy="476267"/>
          </a:xfrm>
          <a:prstGeom prst="rect">
            <a:avLst/>
          </a:prstGeo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40426" y="1628775"/>
            <a:ext cx="2735263" cy="40322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57161" y="1628775"/>
            <a:ext cx="5143535" cy="40322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541384"/>
            <a:ext cx="6807231" cy="566738"/>
          </a:xfrm>
          <a:prstGeom prst="rect">
            <a:avLst/>
          </a:prstGeo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40426" y="1628776"/>
            <a:ext cx="2735263" cy="194310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57158" y="1628775"/>
            <a:ext cx="5151467" cy="40322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/>
          </p:nvPr>
        </p:nvSpPr>
        <p:spPr>
          <a:xfrm>
            <a:off x="5940426" y="3714753"/>
            <a:ext cx="2735263" cy="192882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6000" r="-5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072" y="1600201"/>
            <a:ext cx="6801317" cy="4043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3901" y="1"/>
            <a:ext cx="642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B7DC1-6DFD-4804-B81B-5AD5FA1625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29" y="532944"/>
            <a:ext cx="6821460" cy="53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66" r:id="rId4"/>
    <p:sldLayoutId id="2147483667" r:id="rId5"/>
    <p:sldLayoutId id="2147483668" r:id="rId6"/>
    <p:sldLayoutId id="2147483657" r:id="rId7"/>
    <p:sldLayoutId id="2147483658" r:id="rId8"/>
    <p:sldLayoutId id="2147483655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82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530225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4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3FDA2-675E-41A9-AA91-484DDB1D1EE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69667-CFB2-44A2-A6D4-8123D48782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62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msDtNQ1Xo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 SheTrade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733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/>
          <a:srcRect t="-683" b="1439"/>
          <a:stretch/>
        </p:blipFill>
        <p:spPr>
          <a:xfrm>
            <a:off x="2190683" y="332315"/>
            <a:ext cx="5544616" cy="590465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9667-CFB2-44A2-A6D4-8123D487820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894" y="6280672"/>
            <a:ext cx="571216" cy="50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701" y="6280672"/>
            <a:ext cx="870483" cy="49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302551"/>
            <a:ext cx="936104" cy="47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299" y="6314163"/>
            <a:ext cx="797141" cy="46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66211" y="6424545"/>
            <a:ext cx="35833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0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ITC’s</a:t>
            </a:r>
            <a:r>
              <a:rPr lang="fr-CH" sz="1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SheTrades</a:t>
            </a:r>
            <a:r>
              <a:rPr lang="fr-CH" sz="1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Initiative </a:t>
            </a:r>
            <a:r>
              <a:rPr lang="fr-CH" sz="10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H" sz="1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0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</a:t>
            </a:r>
            <a:r>
              <a:rPr lang="fr-CH" sz="1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by:</a:t>
            </a:r>
            <a:endParaRPr lang="en-GB" sz="10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77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383194" cy="552471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ITC: unique development agency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43900" y="0"/>
            <a:ext cx="642910" cy="365125"/>
          </a:xfrm>
          <a:prstGeom prst="rect">
            <a:avLst/>
          </a:prstGeom>
        </p:spPr>
        <p:txBody>
          <a:bodyPr/>
          <a:lstStyle/>
          <a:p>
            <a:fld id="{ABDB7DC1-6DFD-4804-B81B-5AD5FA162587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2</a:t>
            </a:fld>
            <a:endParaRPr lang="en-US" dirty="0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91447" y="1767575"/>
            <a:ext cx="3384376" cy="187220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FFFFFF"/>
                </a:solidFill>
              </a:rPr>
              <a:t>Works with the private sector to support private sector development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4721953" y="3951826"/>
            <a:ext cx="3384376" cy="18722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FFFFFF"/>
                </a:solidFill>
              </a:rPr>
              <a:t>Focus on helping SMEs internationalise</a:t>
            </a:r>
          </a:p>
        </p:txBody>
      </p:sp>
      <p:sp>
        <p:nvSpPr>
          <p:cNvPr id="7" name="Rectangle 6"/>
          <p:cNvSpPr/>
          <p:nvPr/>
        </p:nvSpPr>
        <p:spPr>
          <a:xfrm>
            <a:off x="920933" y="3977969"/>
            <a:ext cx="3384376" cy="187220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FFFFFF"/>
                </a:solidFill>
              </a:rPr>
              <a:t>Operates at government, TSI and SME level to promote trade</a:t>
            </a:r>
          </a:p>
        </p:txBody>
      </p:sp>
      <p:sp>
        <p:nvSpPr>
          <p:cNvPr id="8" name="Rectangle 7"/>
          <p:cNvSpPr/>
          <p:nvPr/>
        </p:nvSpPr>
        <p:spPr>
          <a:xfrm>
            <a:off x="920933" y="1767575"/>
            <a:ext cx="3384376" cy="187220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FFFFFF"/>
                </a:solidFill>
              </a:rPr>
              <a:t>Operates under the joint mandate of the UN and the WTO</a:t>
            </a:r>
          </a:p>
        </p:txBody>
      </p:sp>
    </p:spTree>
    <p:extLst>
      <p:ext uri="{BB962C8B-B14F-4D97-AF65-F5344CB8AC3E}">
        <p14:creationId xmlns:p14="http://schemas.microsoft.com/office/powerpoint/2010/main" val="8703911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. Champion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51" y="1401729"/>
            <a:ext cx="2077427" cy="2077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2. Enact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537" y="1412776"/>
            <a:ext cx="2077427" cy="2077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3. Secure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81" y="1412776"/>
            <a:ext cx="2077427" cy="2077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4. Strike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532" y="1412775"/>
            <a:ext cx="2077427" cy="2077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Grp="1" noChangeAspect="1"/>
          </p:cNvPicPr>
          <p:nvPr isPhoto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51" y="3623974"/>
            <a:ext cx="2036712" cy="2036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7. Grant"/>
          <p:cNvPicPr>
            <a:picLocks noGrp="1" noChangeAspect="1"/>
          </p:cNvPicPr>
          <p:nvPr isPhoto="1"/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81" y="3623974"/>
            <a:ext cx="2037553" cy="2037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6. Unlock"/>
          <p:cNvPicPr>
            <a:picLocks noGrp="1" noChangeAspect="1"/>
          </p:cNvPicPr>
          <p:nvPr isPhoto="1"/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536" y="3623974"/>
            <a:ext cx="2077427" cy="2036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8. SheTrades"/>
          <p:cNvPicPr>
            <a:picLocks noGrp="1" noChangeAspect="1"/>
          </p:cNvPicPr>
          <p:nvPr isPhoto="1"/>
        </p:nvPicPr>
        <p:blipFill>
          <a:blip r:embed="rId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532" y="3623975"/>
            <a:ext cx="2077427" cy="203671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434430" cy="552471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7 Actions to unlock markets for women owned SMEs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58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980728"/>
            <a:ext cx="8280920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Women </a:t>
            </a:r>
            <a:r>
              <a:rPr lang="en-GB" dirty="0"/>
              <a:t>entrepreneurs face particular challenges to trade, </a:t>
            </a:r>
            <a:r>
              <a:rPr lang="en-GB" dirty="0" smtClean="0"/>
              <a:t>which technology can help to address including gender related obstacles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High-tech companies which women build are more capital efficient: venture-backed companies run by a woman have annual revenues which are 12% higher, using an average of one-third less committed </a:t>
            </a:r>
            <a:r>
              <a:rPr lang="en-US" dirty="0" smtClean="0"/>
              <a:t>capital</a:t>
            </a:r>
            <a:endParaRPr lang="en-US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Women-owned </a:t>
            </a:r>
            <a:r>
              <a:rPr lang="en-US" dirty="0"/>
              <a:t>businesses are more likely to survive the transition from raw start-up to stablished company than the </a:t>
            </a:r>
            <a:r>
              <a:rPr lang="en-US" dirty="0" smtClean="0"/>
              <a:t>average</a:t>
            </a:r>
            <a:endParaRPr lang="en-US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This means that investing more in female entrepreneurs in the ICT sector will improve the bottom-line performance of our economy, and measures for stimulating tech start-ups which are inclusive for women will arouse economic and job </a:t>
            </a:r>
            <a:r>
              <a:rPr lang="en-US" dirty="0" smtClean="0"/>
              <a:t>growth</a:t>
            </a:r>
            <a:endParaRPr lang="en-US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 smtClean="0"/>
          </a:p>
          <a:p>
            <a:pPr algn="just"/>
            <a:endParaRPr lang="en-GB" sz="1400" dirty="0"/>
          </a:p>
        </p:txBody>
      </p:sp>
      <p:sp>
        <p:nvSpPr>
          <p:cNvPr id="7" name="Rectangle 6"/>
          <p:cNvSpPr/>
          <p:nvPr/>
        </p:nvSpPr>
        <p:spPr>
          <a:xfrm>
            <a:off x="0" y="188640"/>
            <a:ext cx="9252520" cy="58477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chemeClr val="bg2"/>
                </a:solidFill>
                <a:sym typeface="Oswald"/>
              </a:rPr>
              <a:t>Why technology matters</a:t>
            </a:r>
            <a:endParaRPr lang="en-GB" sz="3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94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4" name="Picture 33" descr="Region capture 6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594" y="4535443"/>
            <a:ext cx="1424702" cy="992452"/>
          </a:xfrm>
          <a:prstGeom prst="rect">
            <a:avLst/>
          </a:prstGeom>
        </p:spPr>
      </p:pic>
      <p:pic>
        <p:nvPicPr>
          <p:cNvPr id="35" name="Picture 34" descr="Region capture 6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013" y="5960466"/>
            <a:ext cx="1754661" cy="708894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5094784" y="4312195"/>
            <a:ext cx="2106667" cy="3109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400" b="1" dirty="0" smtClean="0">
                <a:solidFill>
                  <a:schemeClr val="accent3"/>
                </a:solidFill>
              </a:rPr>
              <a:t>        </a:t>
            </a:r>
            <a:r>
              <a:rPr lang="bn-IN" sz="1400" dirty="0" smtClean="0">
                <a:solidFill>
                  <a:schemeClr val="accent3"/>
                </a:solidFill>
              </a:rPr>
              <a:t>: </a:t>
            </a:r>
            <a:r>
              <a:rPr lang="fr-CH" sz="1400" dirty="0" smtClean="0">
                <a:solidFill>
                  <a:schemeClr val="accent3"/>
                </a:solidFill>
              </a:rPr>
              <a:t>   </a:t>
            </a:r>
            <a:r>
              <a:rPr lang="bn-IN" sz="1200" dirty="0" smtClean="0">
                <a:solidFill>
                  <a:schemeClr val="accent2"/>
                </a:solidFill>
              </a:rPr>
              <a:t>24 countries only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766315" y="5546212"/>
            <a:ext cx="1507144" cy="341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600" dirty="0">
                <a:solidFill>
                  <a:schemeClr val="accent3"/>
                </a:solidFill>
              </a:rPr>
              <a:t> </a:t>
            </a:r>
            <a:r>
              <a:rPr lang="fr-CH" sz="1600" dirty="0" smtClean="0">
                <a:solidFill>
                  <a:schemeClr val="accent3"/>
                </a:solidFill>
              </a:rPr>
              <a:t> </a:t>
            </a:r>
            <a:r>
              <a:rPr lang="bn-IN" sz="1200" dirty="0">
                <a:solidFill>
                  <a:schemeClr val="accent2"/>
                </a:solidFill>
              </a:rPr>
              <a:t>23 </a:t>
            </a:r>
            <a:r>
              <a:rPr lang="bn-IN" sz="1200" dirty="0" smtClean="0">
                <a:solidFill>
                  <a:schemeClr val="accent2"/>
                </a:solidFill>
              </a:rPr>
              <a:t>countries only</a:t>
            </a:r>
            <a:endParaRPr lang="en-US" sz="1400" dirty="0">
              <a:solidFill>
                <a:schemeClr val="accent2"/>
              </a:solidFill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323" y="4339148"/>
            <a:ext cx="491976" cy="2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43" y="5665353"/>
            <a:ext cx="599305" cy="22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5004048" y="4282161"/>
            <a:ext cx="2269411" cy="233429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32" y="4312195"/>
            <a:ext cx="596121" cy="109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1097953" y="4667719"/>
            <a:ext cx="3330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Only </a:t>
            </a:r>
            <a:r>
              <a:rPr lang="en-US" sz="1200" dirty="0"/>
              <a:t>20 to 52 countries can charge for their Apps</a:t>
            </a:r>
            <a:endParaRPr lang="fr-CH" sz="1200" dirty="0" smtClean="0"/>
          </a:p>
        </p:txBody>
      </p:sp>
      <p:sp>
        <p:nvSpPr>
          <p:cNvPr id="47" name="Rectangle 46"/>
          <p:cNvSpPr/>
          <p:nvPr/>
        </p:nvSpPr>
        <p:spPr>
          <a:xfrm>
            <a:off x="235538" y="3987763"/>
            <a:ext cx="3912186" cy="154013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1145360" y="4224723"/>
            <a:ext cx="2823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b="1" dirty="0" smtClean="0">
                <a:solidFill>
                  <a:schemeClr val="accent3"/>
                </a:solidFill>
              </a:rPr>
              <a:t>6%</a:t>
            </a:r>
            <a:r>
              <a:rPr lang="fr-CH" sz="1200" dirty="0" smtClean="0">
                <a:solidFill>
                  <a:schemeClr val="accent3"/>
                </a:solidFill>
              </a:rPr>
              <a:t> </a:t>
            </a:r>
            <a:r>
              <a:rPr lang="fr-CH" sz="1200" dirty="0" smtClean="0">
                <a:solidFill>
                  <a:schemeClr val="accent2"/>
                </a:solidFill>
              </a:rPr>
              <a:t>of App </a:t>
            </a:r>
            <a:r>
              <a:rPr lang="fr-CH" sz="1200" dirty="0" err="1" smtClean="0"/>
              <a:t>developers</a:t>
            </a:r>
            <a:r>
              <a:rPr lang="fr-CH" sz="1200" dirty="0" smtClean="0"/>
              <a:t> are </a:t>
            </a:r>
            <a:r>
              <a:rPr lang="fr-CH" sz="1200" dirty="0" err="1" smtClean="0"/>
              <a:t>women</a:t>
            </a:r>
            <a:endParaRPr lang="en-GB" sz="1200" dirty="0"/>
          </a:p>
        </p:txBody>
      </p:sp>
      <p:sp>
        <p:nvSpPr>
          <p:cNvPr id="49" name="Rectangle 48"/>
          <p:cNvSpPr/>
          <p:nvPr/>
        </p:nvSpPr>
        <p:spPr>
          <a:xfrm>
            <a:off x="264880" y="3378771"/>
            <a:ext cx="35251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1200" b="1" u="sng" dirty="0" smtClean="0">
                <a:solidFill>
                  <a:schemeClr val="accent2"/>
                </a:solidFill>
              </a:rPr>
              <a:t>Tech </a:t>
            </a:r>
            <a:r>
              <a:rPr lang="fr-CH" sz="1200" b="1" u="sng" dirty="0" err="1" smtClean="0">
                <a:solidFill>
                  <a:schemeClr val="accent2"/>
                </a:solidFill>
              </a:rPr>
              <a:t>creators</a:t>
            </a:r>
            <a:r>
              <a:rPr lang="fr-CH" sz="1200" b="1" u="sng" dirty="0" smtClean="0">
                <a:solidFill>
                  <a:schemeClr val="accent2"/>
                </a:solidFill>
              </a:rPr>
              <a:t> </a:t>
            </a:r>
            <a:r>
              <a:rPr lang="fr-CH" sz="1200" b="1" u="sng" dirty="0" err="1" smtClean="0">
                <a:solidFill>
                  <a:schemeClr val="accent2"/>
                </a:solidFill>
              </a:rPr>
              <a:t>cannot</a:t>
            </a:r>
            <a:r>
              <a:rPr lang="fr-CH" sz="1200" b="1" u="sng" dirty="0" smtClean="0">
                <a:solidFill>
                  <a:schemeClr val="accent2"/>
                </a:solidFill>
              </a:rPr>
              <a:t> </a:t>
            </a:r>
            <a:r>
              <a:rPr lang="fr-CH" sz="1200" b="1" u="sng" dirty="0" err="1" smtClean="0">
                <a:solidFill>
                  <a:schemeClr val="accent2"/>
                </a:solidFill>
              </a:rPr>
              <a:t>monetise</a:t>
            </a:r>
            <a:r>
              <a:rPr lang="fr-CH" sz="1200" b="1" u="sng" dirty="0" smtClean="0">
                <a:solidFill>
                  <a:schemeClr val="accent2"/>
                </a:solidFill>
              </a:rPr>
              <a:t> </a:t>
            </a:r>
            <a:r>
              <a:rPr lang="fr-CH" sz="1200" b="1" u="sng" dirty="0" err="1" smtClean="0">
                <a:solidFill>
                  <a:schemeClr val="accent2"/>
                </a:solidFill>
              </a:rPr>
              <a:t>their</a:t>
            </a:r>
            <a:r>
              <a:rPr lang="fr-CH" sz="1200" b="1" u="sng" dirty="0" smtClean="0">
                <a:solidFill>
                  <a:schemeClr val="accent2"/>
                </a:solidFill>
              </a:rPr>
              <a:t> </a:t>
            </a:r>
            <a:r>
              <a:rPr lang="fr-CH" sz="1200" b="1" u="sng" dirty="0" err="1" smtClean="0">
                <a:solidFill>
                  <a:schemeClr val="accent2"/>
                </a:solidFill>
              </a:rPr>
              <a:t>products</a:t>
            </a:r>
            <a:endParaRPr lang="en-US" sz="1200" b="1" u="sng" dirty="0">
              <a:solidFill>
                <a:schemeClr val="accent2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004048" y="3850530"/>
            <a:ext cx="24797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sz="1200" b="1" u="sng" dirty="0" err="1" smtClean="0">
                <a:solidFill>
                  <a:schemeClr val="accent2"/>
                </a:solidFill>
              </a:rPr>
              <a:t>SMEs</a:t>
            </a:r>
            <a:r>
              <a:rPr lang="fr-CH" sz="1200" b="1" u="sng" dirty="0" smtClean="0">
                <a:solidFill>
                  <a:schemeClr val="accent2"/>
                </a:solidFill>
              </a:rPr>
              <a:t> </a:t>
            </a:r>
            <a:r>
              <a:rPr lang="fr-CH" sz="1200" b="1" u="sng" dirty="0" err="1" smtClean="0">
                <a:solidFill>
                  <a:schemeClr val="accent2"/>
                </a:solidFill>
              </a:rPr>
              <a:t>cannot</a:t>
            </a:r>
            <a:r>
              <a:rPr lang="fr-CH" sz="1200" b="1" u="sng" dirty="0" smtClean="0">
                <a:solidFill>
                  <a:schemeClr val="accent2"/>
                </a:solidFill>
              </a:rPr>
              <a:t> </a:t>
            </a:r>
            <a:r>
              <a:rPr lang="fr-CH" sz="1200" b="1" u="sng" dirty="0" err="1" smtClean="0">
                <a:solidFill>
                  <a:schemeClr val="accent2"/>
                </a:solidFill>
              </a:rPr>
              <a:t>sell</a:t>
            </a:r>
            <a:r>
              <a:rPr lang="fr-CH" sz="1200" b="1" u="sng" dirty="0" smtClean="0">
                <a:solidFill>
                  <a:schemeClr val="accent2"/>
                </a:solidFill>
              </a:rPr>
              <a:t> online</a:t>
            </a:r>
            <a:endParaRPr lang="en-US" sz="1200" b="1" u="sng" dirty="0">
              <a:solidFill>
                <a:schemeClr val="accent2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0" y="116632"/>
            <a:ext cx="9252520" cy="584775"/>
          </a:xfrm>
          <a:prstGeom prst="rect">
            <a:avLst/>
          </a:prstGeom>
          <a:solidFill>
            <a:srgbClr val="A50021"/>
          </a:solidFill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chemeClr val="bg2"/>
                </a:solidFill>
                <a:sym typeface="Oswald"/>
              </a:rPr>
              <a:t>Some challenges …</a:t>
            </a:r>
            <a:endParaRPr lang="en-GB" sz="3200" dirty="0">
              <a:solidFill>
                <a:schemeClr val="bg2"/>
              </a:solidFill>
            </a:endParaRPr>
          </a:p>
        </p:txBody>
      </p:sp>
      <p:pic>
        <p:nvPicPr>
          <p:cNvPr id="53" name="Picture 52"/>
          <p:cNvPicPr/>
          <p:nvPr/>
        </p:nvPicPr>
        <p:blipFill rotWithShape="1">
          <a:blip r:embed="rId8"/>
          <a:srcRect t="43990" b="7672"/>
          <a:stretch/>
        </p:blipFill>
        <p:spPr bwMode="auto">
          <a:xfrm>
            <a:off x="-76280" y="944756"/>
            <a:ext cx="5629275" cy="1800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9273" y="828061"/>
            <a:ext cx="2137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u="sng" dirty="0" smtClean="0"/>
              <a:t>Factors holding women back</a:t>
            </a:r>
            <a:endParaRPr lang="en-GB" sz="1200" u="sng" dirty="0"/>
          </a:p>
        </p:txBody>
      </p:sp>
      <p:sp>
        <p:nvSpPr>
          <p:cNvPr id="5" name="Rectangle 4"/>
          <p:cNvSpPr/>
          <p:nvPr/>
        </p:nvSpPr>
        <p:spPr>
          <a:xfrm>
            <a:off x="4915451" y="266062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In 2013 there were 200 million fewer women online. In 2016 – the gap has grown to 257 million</a:t>
            </a:r>
          </a:p>
        </p:txBody>
      </p:sp>
    </p:spTree>
    <p:extLst>
      <p:ext uri="{BB962C8B-B14F-4D97-AF65-F5344CB8AC3E}">
        <p14:creationId xmlns:p14="http://schemas.microsoft.com/office/powerpoint/2010/main" val="289157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88640"/>
            <a:ext cx="9252520" cy="584775"/>
          </a:xfrm>
          <a:prstGeom prst="rect">
            <a:avLst/>
          </a:prstGeom>
          <a:solidFill>
            <a:srgbClr val="A50021"/>
          </a:solidFill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chemeClr val="bg2"/>
                </a:solidFill>
                <a:sym typeface="Oswald"/>
              </a:rPr>
              <a:t>Channel for services </a:t>
            </a:r>
            <a:endParaRPr lang="en-GB" sz="3200" dirty="0">
              <a:solidFill>
                <a:schemeClr val="bg2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24744"/>
            <a:ext cx="3464968" cy="200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hape 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9952" y="877940"/>
            <a:ext cx="4392488" cy="2734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7"/>
          <p:cNvGrpSpPr/>
          <p:nvPr/>
        </p:nvGrpSpPr>
        <p:grpSpPr>
          <a:xfrm>
            <a:off x="6861873" y="2532695"/>
            <a:ext cx="1652912" cy="3416585"/>
            <a:chOff x="4791296" y="3180767"/>
            <a:chExt cx="1652912" cy="3416585"/>
          </a:xfrm>
        </p:grpSpPr>
        <p:pic>
          <p:nvPicPr>
            <p:cNvPr id="9" name="Picture 8" descr="https://getquickie.com/s/res/home/phone.fram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1296" y="3180767"/>
              <a:ext cx="1652912" cy="3416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mori\AppData\Local\Microsoft\Windows\Temporary Internet Files\Content.Outlook\39PVO459\Screenshot_2015-12-09-11-47-54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5622"/>
            <a:stretch/>
          </p:blipFill>
          <p:spPr bwMode="auto">
            <a:xfrm>
              <a:off x="4885200" y="3573016"/>
              <a:ext cx="1432647" cy="2592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323528" y="2636912"/>
            <a:ext cx="39604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fr-CH" sz="2400" b="1" dirty="0" err="1" smtClean="0"/>
              <a:t>Capturing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SheTrades</a:t>
            </a:r>
            <a:r>
              <a:rPr lang="fr-CH" sz="2400" b="1" dirty="0" smtClean="0"/>
              <a:t> impact</a:t>
            </a:r>
          </a:p>
          <a:p>
            <a:r>
              <a:rPr lang="fr-CH" sz="2400" b="1" dirty="0" smtClean="0"/>
              <a:t>2) New </a:t>
            </a:r>
            <a:r>
              <a:rPr lang="fr-CH" sz="2400" b="1" dirty="0" err="1" smtClean="0"/>
              <a:t>markets</a:t>
            </a:r>
            <a:endParaRPr lang="fr-CH" sz="2400" b="1" dirty="0" smtClean="0"/>
          </a:p>
          <a:p>
            <a:pPr marL="342900" indent="-342900">
              <a:buFontTx/>
              <a:buAutoNum type="arabicParenR"/>
            </a:pPr>
            <a:endParaRPr lang="fr-CH" sz="2400" b="1" dirty="0"/>
          </a:p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483768" y="4149080"/>
            <a:ext cx="32018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dirty="0" err="1" smtClean="0"/>
              <a:t>SheTrades</a:t>
            </a:r>
            <a:r>
              <a:rPr lang="fr-CH" sz="2000" dirty="0" smtClean="0"/>
              <a:t> </a:t>
            </a:r>
            <a:r>
              <a:rPr lang="fr-CH" sz="2000" dirty="0" err="1" smtClean="0"/>
              <a:t>platform</a:t>
            </a:r>
            <a:r>
              <a:rPr lang="fr-CH" sz="2000" dirty="0" smtClean="0"/>
              <a:t> </a:t>
            </a:r>
            <a:r>
              <a:rPr lang="fr-CH" sz="2000" dirty="0" err="1" smtClean="0"/>
              <a:t>offers</a:t>
            </a:r>
            <a:r>
              <a:rPr lang="fr-CH" sz="2000" dirty="0" smtClean="0"/>
              <a:t>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CH" sz="2000" dirty="0" err="1" smtClean="0"/>
              <a:t>Visibility</a:t>
            </a:r>
            <a:endParaRPr lang="fr-CH" sz="2000" dirty="0" smtClean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CH" sz="2000" dirty="0" smtClean="0"/>
              <a:t>Networking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CH" sz="2000" dirty="0" err="1" smtClean="0"/>
              <a:t>Matchmaking</a:t>
            </a:r>
            <a:endParaRPr lang="en-GB" sz="20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842200"/>
            <a:ext cx="844649" cy="782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23528" y="1124744"/>
            <a:ext cx="3392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  <a:sym typeface="Oswald"/>
              </a:rPr>
              <a:t>#</a:t>
            </a:r>
            <a:r>
              <a:rPr lang="en-GB" sz="3200" b="1" dirty="0" err="1">
                <a:solidFill>
                  <a:srgbClr val="C00000"/>
                </a:solidFill>
                <a:sym typeface="Oswald"/>
              </a:rPr>
              <a:t>SheTrades</a:t>
            </a:r>
            <a:r>
              <a:rPr lang="en-GB" sz="3200" b="1" dirty="0">
                <a:solidFill>
                  <a:srgbClr val="C00000"/>
                </a:solidFill>
                <a:sym typeface="Oswald"/>
              </a:rPr>
              <a:t> </a:t>
            </a:r>
            <a:endParaRPr lang="en-GB" sz="3200" b="1" dirty="0" smtClean="0">
              <a:solidFill>
                <a:srgbClr val="C00000"/>
              </a:solidFill>
              <a:sym typeface="Oswald"/>
            </a:endParaRPr>
          </a:p>
          <a:p>
            <a:r>
              <a:rPr lang="en-GB" sz="3200" b="1" dirty="0" smtClean="0">
                <a:solidFill>
                  <a:srgbClr val="C00000"/>
                </a:solidFill>
                <a:sym typeface="Oswald"/>
              </a:rPr>
              <a:t>Platform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46083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16632"/>
            <a:ext cx="9252520" cy="584775"/>
          </a:xfrm>
          <a:prstGeom prst="rect">
            <a:avLst/>
          </a:prstGeom>
          <a:solidFill>
            <a:srgbClr val="A50021"/>
          </a:solidFill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bg2"/>
                </a:solidFill>
                <a:sym typeface="Oswald"/>
              </a:rPr>
              <a:t>Channel for services </a:t>
            </a:r>
            <a:endParaRPr lang="en-GB" sz="3200" dirty="0">
              <a:solidFill>
                <a:schemeClr val="bg2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18171" y="1220047"/>
            <a:ext cx="5405956" cy="2086491"/>
            <a:chOff x="4139952" y="3642649"/>
            <a:chExt cx="5405956" cy="2086491"/>
          </a:xfrm>
        </p:grpSpPr>
        <p:sp>
          <p:nvSpPr>
            <p:cNvPr id="21" name="Rectangle 20"/>
            <p:cNvSpPr/>
            <p:nvPr/>
          </p:nvSpPr>
          <p:spPr>
            <a:xfrm>
              <a:off x="4139952" y="3642649"/>
              <a:ext cx="3019578" cy="2086491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" name="Picture 5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85" r="8012"/>
            <a:stretch/>
          </p:blipFill>
          <p:spPr bwMode="auto">
            <a:xfrm>
              <a:off x="4183608" y="4240833"/>
              <a:ext cx="2908671" cy="1450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7164287" y="4187696"/>
              <a:ext cx="23816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fr-CH" sz="1200" dirty="0" smtClean="0"/>
                <a:t>More </a:t>
              </a:r>
              <a:r>
                <a:rPr lang="fr-CH" sz="1200" dirty="0" err="1"/>
                <a:t>than</a:t>
              </a:r>
              <a:r>
                <a:rPr lang="fr-CH" sz="1200" dirty="0"/>
                <a:t> 150.000 </a:t>
              </a:r>
              <a:r>
                <a:rPr lang="fr-CH" sz="1200" dirty="0" err="1"/>
                <a:t>daily</a:t>
              </a:r>
              <a:r>
                <a:rPr lang="fr-CH" sz="1200" dirty="0"/>
                <a:t> </a:t>
              </a:r>
            </a:p>
            <a:p>
              <a:r>
                <a:rPr lang="fr-CH" sz="1200" dirty="0"/>
                <a:t>   </a:t>
              </a:r>
              <a:r>
                <a:rPr lang="fr-CH" sz="1200" dirty="0" smtClean="0"/>
                <a:t>  public </a:t>
              </a:r>
              <a:r>
                <a:rPr lang="fr-CH" sz="1200" dirty="0"/>
                <a:t>tenders in the </a:t>
              </a:r>
              <a:r>
                <a:rPr lang="fr-CH" sz="1200" dirty="0" smtClean="0"/>
                <a:t>world</a:t>
              </a:r>
            </a:p>
            <a:p>
              <a:endParaRPr lang="fr-CH" sz="1200" dirty="0"/>
            </a:p>
            <a:p>
              <a:endParaRPr lang="en-GB" sz="1200" dirty="0"/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fr-CH" sz="1200" dirty="0" err="1" smtClean="0"/>
                <a:t>Specific</a:t>
              </a:r>
              <a:r>
                <a:rPr lang="fr-CH" sz="1200" dirty="0" smtClean="0"/>
                <a:t> </a:t>
              </a:r>
              <a:r>
                <a:rPr lang="fr-CH" sz="1200" dirty="0" err="1"/>
                <a:t>legislation</a:t>
              </a:r>
              <a:r>
                <a:rPr lang="fr-CH" sz="1200" dirty="0"/>
                <a:t> for </a:t>
              </a:r>
              <a:r>
                <a:rPr lang="fr-CH" sz="1200" dirty="0" err="1"/>
                <a:t>WBEs</a:t>
              </a:r>
              <a:r>
                <a:rPr lang="fr-CH" sz="1200" dirty="0"/>
                <a:t>,                                </a:t>
              </a:r>
              <a:r>
                <a:rPr lang="fr-CH" sz="1200" dirty="0" err="1"/>
                <a:t>SMEs</a:t>
              </a:r>
              <a:r>
                <a:rPr lang="fr-CH" sz="1200" dirty="0"/>
                <a:t> and Standards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139952" y="3667671"/>
              <a:ext cx="2952328" cy="5386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CH" b="1" dirty="0" err="1">
                  <a:solidFill>
                    <a:schemeClr val="accent3"/>
                  </a:solidFill>
                </a:rPr>
                <a:t>Procurement</a:t>
              </a:r>
              <a:r>
                <a:rPr lang="fr-CH" b="1" dirty="0">
                  <a:solidFill>
                    <a:schemeClr val="accent3"/>
                  </a:solidFill>
                </a:rPr>
                <a:t> </a:t>
              </a:r>
              <a:r>
                <a:rPr lang="fr-CH" b="1" dirty="0" err="1">
                  <a:solidFill>
                    <a:schemeClr val="accent3"/>
                  </a:solidFill>
                </a:rPr>
                <a:t>Map</a:t>
              </a:r>
              <a:endParaRPr lang="en-GB" b="1" dirty="0">
                <a:solidFill>
                  <a:schemeClr val="accent3"/>
                </a:solidFill>
              </a:endParaRPr>
            </a:p>
            <a:p>
              <a:pPr algn="ctr"/>
              <a:r>
                <a:rPr lang="en-GB" sz="1100" b="1" dirty="0">
                  <a:solidFill>
                    <a:schemeClr val="accent3"/>
                  </a:solidFill>
                </a:rPr>
                <a:t>http://procurementmap.intracen.org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203894" y="1607812"/>
            <a:ext cx="2832602" cy="3555759"/>
            <a:chOff x="731286" y="1619508"/>
            <a:chExt cx="2832602" cy="3555759"/>
          </a:xfrm>
        </p:grpSpPr>
        <p:sp>
          <p:nvSpPr>
            <p:cNvPr id="25" name="Rectangle 24"/>
            <p:cNvSpPr/>
            <p:nvPr/>
          </p:nvSpPr>
          <p:spPr>
            <a:xfrm>
              <a:off x="731286" y="1619508"/>
              <a:ext cx="283260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CH" b="1" dirty="0" smtClean="0">
                  <a:solidFill>
                    <a:schemeClr val="accent3"/>
                  </a:solidFill>
                </a:rPr>
                <a:t>MAR Tools</a:t>
              </a:r>
              <a:endParaRPr lang="en-GB" b="1" dirty="0">
                <a:solidFill>
                  <a:schemeClr val="accent3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971600" y="2132856"/>
              <a:ext cx="2276938" cy="1584176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>
                  <a:solidFill>
                    <a:schemeClr val="accent3"/>
                  </a:solidFill>
                </a:rPr>
                <a:t>Global Public Goods</a:t>
              </a:r>
              <a:r>
                <a:rPr lang="en-GB" sz="1400" dirty="0" smtClean="0">
                  <a:solidFill>
                    <a:schemeClr val="accent2"/>
                  </a:solidFill>
                </a:rPr>
                <a:t>:</a:t>
              </a:r>
            </a:p>
            <a:p>
              <a:pPr algn="ctr"/>
              <a:r>
                <a:rPr lang="en-GB" sz="1200" dirty="0" smtClean="0">
                  <a:solidFill>
                    <a:schemeClr val="accent2"/>
                  </a:solidFill>
                </a:rPr>
                <a:t>Trade Map</a:t>
              </a:r>
            </a:p>
            <a:p>
              <a:pPr algn="ctr"/>
              <a:r>
                <a:rPr lang="en-GB" sz="1200" dirty="0" smtClean="0">
                  <a:solidFill>
                    <a:schemeClr val="accent2"/>
                  </a:solidFill>
                </a:rPr>
                <a:t>Market Access Map</a:t>
              </a:r>
            </a:p>
            <a:p>
              <a:pPr algn="ctr"/>
              <a:r>
                <a:rPr lang="en-GB" sz="1200" dirty="0" smtClean="0">
                  <a:solidFill>
                    <a:schemeClr val="accent2"/>
                  </a:solidFill>
                </a:rPr>
                <a:t>Investment Map</a:t>
              </a:r>
            </a:p>
            <a:p>
              <a:pPr algn="ctr"/>
              <a:r>
                <a:rPr lang="en-GB" sz="1200" dirty="0" smtClean="0">
                  <a:solidFill>
                    <a:schemeClr val="accent2"/>
                  </a:solidFill>
                </a:rPr>
                <a:t>Standards Map  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971600" y="3573016"/>
              <a:ext cx="2276938" cy="160225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>
                  <a:solidFill>
                    <a:schemeClr val="accent3"/>
                  </a:solidFill>
                </a:rPr>
                <a:t>Capacity Building</a:t>
              </a:r>
              <a:r>
                <a:rPr lang="en-GB" sz="1400" dirty="0" smtClean="0">
                  <a:solidFill>
                    <a:schemeClr val="accent2"/>
                  </a:solidFill>
                </a:rPr>
                <a:t>:</a:t>
              </a:r>
            </a:p>
            <a:p>
              <a:pPr algn="ctr"/>
              <a:endParaRPr lang="en-GB" sz="1200" dirty="0" smtClean="0">
                <a:solidFill>
                  <a:schemeClr val="accent2"/>
                </a:solidFill>
              </a:endParaRPr>
            </a:p>
            <a:p>
              <a:pPr algn="ctr"/>
              <a:r>
                <a:rPr lang="en-GB" sz="1200" dirty="0" smtClean="0">
                  <a:solidFill>
                    <a:schemeClr val="accent2"/>
                  </a:solidFill>
                </a:rPr>
                <a:t>Using tools &amp; research methods to analyse markets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42977" y="3623636"/>
            <a:ext cx="5597175" cy="2088232"/>
            <a:chOff x="3923928" y="4005064"/>
            <a:chExt cx="5597175" cy="2088232"/>
          </a:xfrm>
        </p:grpSpPr>
        <p:sp>
          <p:nvSpPr>
            <p:cNvPr id="28" name="Rectangle 27"/>
            <p:cNvSpPr/>
            <p:nvPr/>
          </p:nvSpPr>
          <p:spPr>
            <a:xfrm>
              <a:off x="4025601" y="4005064"/>
              <a:ext cx="2808311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CH" b="1" dirty="0" smtClean="0">
                  <a:solidFill>
                    <a:schemeClr val="accent3"/>
                  </a:solidFill>
                </a:rPr>
                <a:t>SME </a:t>
              </a:r>
              <a:r>
                <a:rPr lang="fr-CH" b="1" dirty="0" err="1" smtClean="0">
                  <a:solidFill>
                    <a:schemeClr val="accent3"/>
                  </a:solidFill>
                </a:rPr>
                <a:t>Academy</a:t>
              </a:r>
              <a:endParaRPr lang="fr-CH" b="1" dirty="0" smtClean="0">
                <a:solidFill>
                  <a:schemeClr val="accent3"/>
                </a:solidFill>
              </a:endParaRPr>
            </a:p>
            <a:p>
              <a:pPr algn="ctr"/>
              <a:r>
                <a:rPr lang="fr-CH" sz="1200" b="1" dirty="0">
                  <a:solidFill>
                    <a:schemeClr val="accent3"/>
                  </a:solidFill>
                </a:rPr>
                <a:t>http://learning.intracen.org</a:t>
              </a:r>
            </a:p>
            <a:p>
              <a:pPr algn="ctr"/>
              <a:endParaRPr lang="fr-CH" b="1" dirty="0" smtClean="0">
                <a:solidFill>
                  <a:schemeClr val="accent3"/>
                </a:solidFill>
              </a:endParaRPr>
            </a:p>
            <a:p>
              <a:pPr algn="ctr"/>
              <a:endParaRPr lang="en-GB" b="1" dirty="0">
                <a:solidFill>
                  <a:schemeClr val="accent3"/>
                </a:solidFill>
              </a:endParaRPr>
            </a:p>
          </p:txBody>
        </p:sp>
        <p:pic>
          <p:nvPicPr>
            <p:cNvPr id="29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7584" y="4549770"/>
              <a:ext cx="2975922" cy="1543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29"/>
            <p:cNvSpPr/>
            <p:nvPr/>
          </p:nvSpPr>
          <p:spPr>
            <a:xfrm>
              <a:off x="3923928" y="4005064"/>
              <a:ext cx="3024336" cy="2066166"/>
            </a:xfrm>
            <a:prstGeom prst="rect">
              <a:avLst/>
            </a:prstGeom>
            <a:noFill/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966011" y="4149080"/>
              <a:ext cx="255509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fr-CH" sz="1200" dirty="0" err="1" smtClean="0"/>
                <a:t>Around</a:t>
              </a:r>
              <a:r>
                <a:rPr lang="fr-CH" sz="1200" dirty="0" smtClean="0"/>
                <a:t> 40 e-learning courses (</a:t>
              </a:r>
              <a:r>
                <a:rPr lang="fr-CH" sz="1200" dirty="0" err="1" smtClean="0"/>
                <a:t>e.g</a:t>
              </a:r>
              <a:r>
                <a:rPr lang="fr-CH" sz="1200" dirty="0" smtClean="0"/>
                <a:t>. Export </a:t>
              </a:r>
              <a:r>
                <a:rPr lang="fr-CH" sz="1200" dirty="0" err="1" smtClean="0"/>
                <a:t>Markets</a:t>
              </a:r>
              <a:r>
                <a:rPr lang="fr-CH" sz="1200" dirty="0" smtClean="0"/>
                <a:t>, </a:t>
              </a:r>
              <a:r>
                <a:rPr lang="fr-CH" sz="1200" dirty="0" err="1" smtClean="0"/>
                <a:t>Supply</a:t>
              </a:r>
              <a:r>
                <a:rPr lang="fr-CH" sz="1200" dirty="0" smtClean="0"/>
                <a:t> </a:t>
              </a:r>
              <a:r>
                <a:rPr lang="fr-CH" sz="1200" dirty="0" err="1" smtClean="0"/>
                <a:t>Chains</a:t>
              </a:r>
              <a:r>
                <a:rPr lang="fr-CH" sz="1200" dirty="0" smtClean="0"/>
                <a:t>, </a:t>
              </a:r>
              <a:r>
                <a:rPr lang="fr-CH" sz="1200" dirty="0" err="1" smtClean="0"/>
                <a:t>Crossborder</a:t>
              </a:r>
              <a:r>
                <a:rPr lang="fr-CH" sz="1200" dirty="0" smtClean="0"/>
                <a:t> IT, Standards and Certifications in IT &amp; ITES)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US" sz="1200" dirty="0" smtClean="0"/>
                <a:t>Awareness </a:t>
              </a:r>
              <a:r>
                <a:rPr lang="en-US" sz="1200" dirty="0"/>
                <a:t>and knowledge-based courses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US" sz="1200" dirty="0"/>
                <a:t>Competency and skills-based courses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n-US" sz="1200" dirty="0"/>
                <a:t>Competency </a:t>
              </a:r>
              <a:r>
                <a:rPr lang="en-US" sz="1200" dirty="0" smtClean="0"/>
                <a:t>Assessment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1901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16632"/>
            <a:ext cx="9252520" cy="584775"/>
          </a:xfrm>
          <a:prstGeom prst="rect">
            <a:avLst/>
          </a:prstGeom>
          <a:solidFill>
            <a:srgbClr val="A50021"/>
          </a:solidFill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chemeClr val="bg2"/>
                </a:solidFill>
                <a:sym typeface="Oswald"/>
              </a:rPr>
              <a:t>Connecting to markets</a:t>
            </a:r>
            <a:endParaRPr lang="en-GB" sz="3200" dirty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7325" y="3276793"/>
            <a:ext cx="2952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accent3"/>
                </a:solidFill>
              </a:rPr>
              <a:t>It provides:</a:t>
            </a:r>
            <a:endParaRPr lang="en-US" sz="12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 smtClean="0"/>
              <a:t>International </a:t>
            </a:r>
            <a:r>
              <a:rPr lang="en-US" sz="1200" dirty="0"/>
              <a:t>payment solutions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 smtClean="0"/>
              <a:t>Compliance </a:t>
            </a:r>
            <a:r>
              <a:rPr lang="en-US" sz="1200" dirty="0"/>
              <a:t>&amp; due diligence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 smtClean="0"/>
              <a:t>Full </a:t>
            </a:r>
            <a:r>
              <a:rPr lang="en-US" sz="1200" dirty="0"/>
              <a:t>logistics </a:t>
            </a:r>
            <a:r>
              <a:rPr lang="en-US" sz="1200" dirty="0" smtClean="0"/>
              <a:t>solutions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 smtClean="0"/>
              <a:t>Fiscal Representation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200" dirty="0" smtClean="0"/>
              <a:t>Access to Virtual Market Places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-356969" y="890124"/>
            <a:ext cx="4120922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CH" sz="1600" b="1" u="sng" dirty="0" smtClean="0">
                <a:solidFill>
                  <a:srgbClr val="A50021"/>
                </a:solidFill>
              </a:rPr>
              <a:t>ITC E-Commerce Solution</a:t>
            </a:r>
            <a:endParaRPr lang="en-GB" sz="1600" b="1" u="sng" dirty="0">
              <a:solidFill>
                <a:srgbClr val="A50021"/>
              </a:solidFill>
            </a:endParaRPr>
          </a:p>
        </p:txBody>
      </p:sp>
      <p:pic>
        <p:nvPicPr>
          <p:cNvPr id="1026" name="Picture 2" descr="pagina principal Chilecomp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742" y="4445867"/>
            <a:ext cx="1809750" cy="4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067944" y="4271956"/>
            <a:ext cx="3564396" cy="232539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1200" dirty="0"/>
              <a:t>Mercado </a:t>
            </a:r>
            <a:r>
              <a:rPr lang="en-US" sz="1200" dirty="0" err="1"/>
              <a:t>Público</a:t>
            </a:r>
            <a:r>
              <a:rPr lang="en-US" sz="1200" dirty="0"/>
              <a:t> </a:t>
            </a:r>
            <a:r>
              <a:rPr lang="en-US" sz="1200" dirty="0" smtClean="0"/>
              <a:t>- e-marketplace </a:t>
            </a:r>
            <a:r>
              <a:rPr lang="en-US" sz="1200" dirty="0"/>
              <a:t>where 90% of the </a:t>
            </a:r>
            <a:r>
              <a:rPr lang="en-US" sz="1200" dirty="0" smtClean="0"/>
              <a:t>companies that </a:t>
            </a:r>
            <a:r>
              <a:rPr lang="en-US" sz="1200" dirty="0"/>
              <a:t>sell their products and </a:t>
            </a:r>
            <a:r>
              <a:rPr lang="en-US" sz="1200" dirty="0" smtClean="0"/>
              <a:t>services are </a:t>
            </a:r>
            <a:r>
              <a:rPr lang="en-US" sz="1200" dirty="0"/>
              <a:t>micro or small </a:t>
            </a:r>
            <a:r>
              <a:rPr lang="en-US" sz="1200" dirty="0" smtClean="0"/>
              <a:t>enterprises</a:t>
            </a:r>
          </a:p>
          <a:p>
            <a:endParaRPr lang="en-GB" sz="1200" dirty="0" smtClean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200" dirty="0" smtClean="0"/>
              <a:t>36</a:t>
            </a:r>
            <a:r>
              <a:rPr lang="en-GB" sz="1200" dirty="0"/>
              <a:t>% of </a:t>
            </a:r>
            <a:r>
              <a:rPr lang="en-GB" sz="1200" dirty="0" smtClean="0"/>
              <a:t>companies </a:t>
            </a:r>
            <a:r>
              <a:rPr lang="en-US" sz="1200" dirty="0" smtClean="0"/>
              <a:t>selling </a:t>
            </a:r>
            <a:r>
              <a:rPr lang="en-US" sz="1200" dirty="0"/>
              <a:t>products and services to </a:t>
            </a:r>
            <a:r>
              <a:rPr lang="en-US" sz="1200" dirty="0" smtClean="0"/>
              <a:t>the government </a:t>
            </a:r>
            <a:r>
              <a:rPr lang="en-US" sz="1200" dirty="0"/>
              <a:t>are owned by women</a:t>
            </a:r>
            <a:endParaRPr lang="en-GB" sz="1200" dirty="0"/>
          </a:p>
        </p:txBody>
      </p:sp>
      <p:grpSp>
        <p:nvGrpSpPr>
          <p:cNvPr id="3" name="Group 2"/>
          <p:cNvGrpSpPr/>
          <p:nvPr/>
        </p:nvGrpSpPr>
        <p:grpSpPr>
          <a:xfrm>
            <a:off x="782444" y="836712"/>
            <a:ext cx="7749996" cy="2921685"/>
            <a:chOff x="782444" y="836712"/>
            <a:chExt cx="7749996" cy="292168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2774448" y="2151053"/>
              <a:ext cx="4061291" cy="110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153735" y="2029813"/>
              <a:ext cx="13787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Customer</a:t>
              </a:r>
              <a:endParaRPr lang="en-GB" sz="1200" dirty="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718771" y="836712"/>
              <a:ext cx="2360367" cy="1248028"/>
              <a:chOff x="1333459" y="1503713"/>
              <a:chExt cx="1872208" cy="906116"/>
            </a:xfrm>
          </p:grpSpPr>
          <p:sp>
            <p:nvSpPr>
              <p:cNvPr id="39" name="TextBox 38"/>
              <p:cNvSpPr txBox="1"/>
              <p:nvPr/>
            </p:nvSpPr>
            <p:spPr>
              <a:xfrm rot="19455002">
                <a:off x="1333459" y="1503713"/>
                <a:ext cx="1872208" cy="268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00" dirty="0" smtClean="0"/>
                  <a:t>Selecting products &amp;</a:t>
                </a:r>
                <a:br>
                  <a:rPr lang="en-GB" sz="900" dirty="0" smtClean="0"/>
                </a:br>
                <a:r>
                  <a:rPr lang="en-GB" sz="900" dirty="0" smtClean="0"/>
                  <a:t> target markets</a:t>
                </a: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709845" y="2152284"/>
                <a:ext cx="257545" cy="257545"/>
              </a:xfrm>
              <a:prstGeom prst="ellipse">
                <a:avLst/>
              </a:prstGeom>
              <a:solidFill>
                <a:schemeClr val="accent1">
                  <a:alpha val="51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1400" dirty="0" smtClean="0"/>
                  <a:t>1</a:t>
                </a:r>
                <a:endParaRPr lang="en-GB" sz="1400" dirty="0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 rot="19455002">
              <a:off x="782444" y="3389626"/>
              <a:ext cx="272349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900" dirty="0" smtClean="0"/>
                <a:t>Preparing content</a:t>
              </a:r>
              <a:endParaRPr lang="en-GB" sz="900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3433073" y="2306812"/>
              <a:ext cx="324697" cy="354727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1400" dirty="0" smtClean="0"/>
                <a:t>2</a:t>
              </a:r>
              <a:endParaRPr lang="en-GB" sz="1400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3865121" y="1739187"/>
              <a:ext cx="324697" cy="354727"/>
            </a:xfrm>
            <a:prstGeom prst="ellipse">
              <a:avLst/>
            </a:prstGeom>
            <a:solidFill>
              <a:schemeClr val="accent1">
                <a:alpha val="4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1400" dirty="0" smtClean="0"/>
                <a:t>3</a:t>
              </a:r>
              <a:endParaRPr lang="en-GB" sz="1400" dirty="0"/>
            </a:p>
          </p:txBody>
        </p:sp>
        <p:sp>
          <p:nvSpPr>
            <p:cNvPr id="23" name="TextBox 22"/>
            <p:cNvSpPr txBox="1"/>
            <p:nvPr/>
          </p:nvSpPr>
          <p:spPr>
            <a:xfrm rot="19455002">
              <a:off x="1688291" y="3389065"/>
              <a:ext cx="2723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900" dirty="0"/>
                <a:t>Export logistics</a:t>
              </a:r>
            </a:p>
            <a:p>
              <a:pPr algn="r"/>
              <a:r>
                <a:rPr lang="en-GB" sz="900" dirty="0"/>
                <a:t>Labelling &amp; consolidation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4225161" y="2308067"/>
              <a:ext cx="324697" cy="354727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1400" dirty="0" smtClean="0"/>
                <a:t>4</a:t>
              </a:r>
              <a:endParaRPr lang="en-GB" sz="1400" dirty="0"/>
            </a:p>
          </p:txBody>
        </p:sp>
        <p:sp>
          <p:nvSpPr>
            <p:cNvPr id="25" name="TextBox 24"/>
            <p:cNvSpPr txBox="1"/>
            <p:nvPr/>
          </p:nvSpPr>
          <p:spPr>
            <a:xfrm rot="19455002">
              <a:off x="4670834" y="839123"/>
              <a:ext cx="236036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 smtClean="0"/>
                <a:t>E-Fulfilment solution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4729217" y="1735327"/>
              <a:ext cx="324697" cy="354727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1400" dirty="0" smtClean="0"/>
                <a:t>5</a:t>
              </a:r>
              <a:endParaRPr lang="en-GB" sz="1400" dirty="0"/>
            </a:p>
          </p:txBody>
        </p:sp>
        <p:sp>
          <p:nvSpPr>
            <p:cNvPr id="27" name="TextBox 26"/>
            <p:cNvSpPr txBox="1"/>
            <p:nvPr/>
          </p:nvSpPr>
          <p:spPr>
            <a:xfrm rot="19455002">
              <a:off x="2859591" y="3357907"/>
              <a:ext cx="272349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900" dirty="0" smtClean="0"/>
                <a:t>Fiscal representation</a:t>
              </a:r>
              <a:endParaRPr lang="en-GB" sz="900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5233273" y="2306078"/>
              <a:ext cx="324697" cy="354727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1400" dirty="0" smtClean="0"/>
                <a:t>6</a:t>
              </a:r>
              <a:endParaRPr lang="en-GB" sz="1400" dirty="0"/>
            </a:p>
          </p:txBody>
        </p:sp>
        <p:sp>
          <p:nvSpPr>
            <p:cNvPr id="29" name="TextBox 28"/>
            <p:cNvSpPr txBox="1"/>
            <p:nvPr/>
          </p:nvSpPr>
          <p:spPr>
            <a:xfrm rot="19455002">
              <a:off x="5642748" y="904258"/>
              <a:ext cx="216183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900" dirty="0" smtClean="0">
                  <a:latin typeface="Calibri (Body)"/>
                  <a:cs typeface="Calibri (Body)"/>
                </a:rPr>
                <a:t>Payment solutions</a:t>
              </a:r>
              <a:endParaRPr lang="en-GB" sz="900" dirty="0">
                <a:latin typeface="Calibri (Body)"/>
                <a:cs typeface="Calibri (Body)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5665321" y="1735327"/>
              <a:ext cx="324697" cy="354727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1400" dirty="0"/>
                <a:t>7</a:t>
              </a:r>
              <a:endParaRPr lang="en-GB" sz="1400" dirty="0"/>
            </a:p>
          </p:txBody>
        </p:sp>
        <p:sp>
          <p:nvSpPr>
            <p:cNvPr id="31" name="TextBox 30"/>
            <p:cNvSpPr txBox="1"/>
            <p:nvPr/>
          </p:nvSpPr>
          <p:spPr>
            <a:xfrm rot="19455002">
              <a:off x="4129948" y="3228436"/>
              <a:ext cx="212896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900" dirty="0" smtClean="0"/>
                <a:t>Returns logistics management</a:t>
              </a:r>
              <a:endParaRPr lang="en-GB" sz="900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6025361" y="2308067"/>
              <a:ext cx="324697" cy="354727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1400" dirty="0" smtClean="0"/>
                <a:t>8</a:t>
              </a:r>
              <a:endParaRPr lang="en-GB" sz="1400" dirty="0"/>
            </a:p>
          </p:txBody>
        </p:sp>
        <p:sp>
          <p:nvSpPr>
            <p:cNvPr id="33" name="TextBox 32"/>
            <p:cNvSpPr txBox="1"/>
            <p:nvPr/>
          </p:nvSpPr>
          <p:spPr>
            <a:xfrm rot="19455002">
              <a:off x="6422704" y="898007"/>
              <a:ext cx="193673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900" dirty="0" smtClean="0">
                  <a:latin typeface="Calibri"/>
                  <a:cs typeface="Calibri"/>
                </a:rPr>
                <a:t>Marketing and CRM</a:t>
              </a:r>
              <a:endParaRPr lang="en-GB" sz="900" dirty="0">
                <a:latin typeface="Calibri"/>
                <a:cs typeface="Calibri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6420744" y="1730014"/>
              <a:ext cx="324697" cy="354727"/>
            </a:xfrm>
            <a:prstGeom prst="ellipse">
              <a:avLst/>
            </a:prstGeom>
            <a:solidFill>
              <a:schemeClr val="accent1"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1400" dirty="0" smtClean="0"/>
                <a:t>9</a:t>
              </a:r>
              <a:endParaRPr lang="en-GB" sz="1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667926" y="2020035"/>
              <a:ext cx="13093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/>
                <a:t>Producer</a:t>
              </a:r>
              <a:endParaRPr lang="en-GB" sz="1200" dirty="0"/>
            </a:p>
          </p:txBody>
        </p:sp>
        <p:sp>
          <p:nvSpPr>
            <p:cNvPr id="36" name="TextBox 35"/>
            <p:cNvSpPr txBox="1"/>
            <p:nvPr/>
          </p:nvSpPr>
          <p:spPr>
            <a:xfrm rot="16200000">
              <a:off x="2010804" y="2027943"/>
              <a:ext cx="1228221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bn-IN" sz="1000" dirty="0" smtClean="0"/>
                <a:t>Awareness raising</a:t>
              </a:r>
              <a:endParaRPr lang="en-GB" sz="1000" dirty="0" smtClean="0"/>
            </a:p>
          </p:txBody>
        </p:sp>
        <p:sp>
          <p:nvSpPr>
            <p:cNvPr id="37" name="TextBox 36"/>
            <p:cNvSpPr txBox="1"/>
            <p:nvPr/>
          </p:nvSpPr>
          <p:spPr>
            <a:xfrm rot="16200000">
              <a:off x="6484382" y="2065613"/>
              <a:ext cx="115288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1000" dirty="0" smtClean="0"/>
                <a:t>Manage &amp;  adapt</a:t>
              </a:r>
              <a:endParaRPr lang="en-GB" sz="1000" dirty="0" smtClean="0"/>
            </a:p>
          </p:txBody>
        </p:sp>
        <p:sp>
          <p:nvSpPr>
            <p:cNvPr id="38" name="Oval 37"/>
            <p:cNvSpPr/>
            <p:nvPr/>
          </p:nvSpPr>
          <p:spPr>
            <a:xfrm>
              <a:off x="4153154" y="1499748"/>
              <a:ext cx="2316336" cy="1600407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40"/>
            <p:cNvSpPr txBox="1"/>
            <p:nvPr/>
          </p:nvSpPr>
          <p:spPr>
            <a:xfrm rot="19455002">
              <a:off x="3867889" y="990538"/>
              <a:ext cx="15327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/>
                <a:t>Getting online (eMall,</a:t>
              </a:r>
              <a:br>
                <a:rPr lang="en-GB" sz="900" dirty="0"/>
              </a:br>
              <a:r>
                <a:rPr lang="en-GB" sz="900" dirty="0"/>
                <a:t> VMPs, social media</a:t>
              </a:r>
              <a:r>
                <a:rPr lang="en-GB" sz="900" dirty="0" smtClean="0"/>
                <a:t>)</a:t>
              </a:r>
              <a:endParaRPr lang="en-GB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1901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B7DC1-6DFD-4804-B81B-5AD5FA16258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5383" y="1772816"/>
            <a:ext cx="82809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Tech is a growth sector, with more jobs than qualified candidates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ITC supports women entrepreneurs in ICT through: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Increase the number of women at IT public events </a:t>
            </a:r>
            <a:endParaRPr lang="en-US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Promote </a:t>
            </a:r>
            <a:r>
              <a:rPr lang="en-US" dirty="0"/>
              <a:t>the visibility of role models using real inspiring </a:t>
            </a:r>
            <a:r>
              <a:rPr lang="en-US" dirty="0" smtClean="0"/>
              <a:t>women</a:t>
            </a:r>
            <a:endParaRPr lang="en-GB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Training -  e-learning, webinars and face to face workshops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Coaching and mentoring from large tech companies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Market linkages – Trade fairs and B2B meetings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lvl="1"/>
            <a:r>
              <a:rPr lang="en-GB" dirty="0" smtClean="0"/>
              <a:t>ITC project case </a:t>
            </a:r>
            <a:r>
              <a:rPr lang="en-GB" dirty="0"/>
              <a:t>study: </a:t>
            </a:r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www.youtube.com/watch?v=omsDtNQ1XoE</a:t>
            </a:r>
            <a:r>
              <a:rPr lang="en-GB" dirty="0" smtClean="0"/>
              <a:t> 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107921"/>
            <a:ext cx="9252520" cy="584775"/>
          </a:xfrm>
          <a:prstGeom prst="rect">
            <a:avLst/>
          </a:prstGeom>
          <a:solidFill>
            <a:srgbClr val="A50021"/>
          </a:solidFill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schemeClr val="bg2"/>
                </a:solidFill>
                <a:sym typeface="Oswald"/>
              </a:rPr>
              <a:t>Making opportunities for women to create </a:t>
            </a:r>
            <a:endParaRPr lang="en-GB" sz="3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83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EN_2015">
  <a:themeElements>
    <a:clrScheme name="ITC color">
      <a:dk1>
        <a:srgbClr val="595959"/>
      </a:dk1>
      <a:lt1>
        <a:srgbClr val="595959"/>
      </a:lt1>
      <a:dk2>
        <a:srgbClr val="36A7E9"/>
      </a:dk2>
      <a:lt2>
        <a:srgbClr val="FFFFFF"/>
      </a:lt2>
      <a:accent1>
        <a:srgbClr val="36A7E9"/>
      </a:accent1>
      <a:accent2>
        <a:srgbClr val="636363"/>
      </a:accent2>
      <a:accent3>
        <a:srgbClr val="C1413B"/>
      </a:accent3>
      <a:accent4>
        <a:srgbClr val="789C3C"/>
      </a:accent4>
      <a:accent5>
        <a:srgbClr val="424884"/>
      </a:accent5>
      <a:accent6>
        <a:srgbClr val="8F0063"/>
      </a:accent6>
      <a:hlink>
        <a:srgbClr val="36A7E9"/>
      </a:hlink>
      <a:folHlink>
        <a:srgbClr val="36A7E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F750E4F31D394F9C9AE3A705156B03" ma:contentTypeVersion="4" ma:contentTypeDescription="Create a new document." ma:contentTypeScope="" ma:versionID="b7cf36797617bcc3e16d20b4e774bc80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7c507cf9aad33329ed45c003d6050f0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1697776-2B9F-4CA8-9E46-D62C8EB8AEF4}"/>
</file>

<file path=customXml/itemProps2.xml><?xml version="1.0" encoding="utf-8"?>
<ds:datastoreItem xmlns:ds="http://schemas.openxmlformats.org/officeDocument/2006/customXml" ds:itemID="{06CA76CF-5256-4D18-A1C6-CFDE5E80BA2F}"/>
</file>

<file path=customXml/itemProps3.xml><?xml version="1.0" encoding="utf-8"?>
<ds:datastoreItem xmlns:ds="http://schemas.openxmlformats.org/officeDocument/2006/customXml" ds:itemID="{E13C5851-9692-4EB7-8157-3E4E8E51616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1213</TotalTime>
  <Words>540</Words>
  <Application>Microsoft Office PowerPoint</Application>
  <PresentationFormat>On-screen Show (4:3)</PresentationFormat>
  <Paragraphs>114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 (Body)</vt:lpstr>
      <vt:lpstr>Oswald</vt:lpstr>
      <vt:lpstr>Arial</vt:lpstr>
      <vt:lpstr>Calibri</vt:lpstr>
      <vt:lpstr>Vrinda</vt:lpstr>
      <vt:lpstr>Wingdings</vt:lpstr>
      <vt:lpstr>PowerPoint_EN_2015</vt:lpstr>
      <vt:lpstr>Office Theme</vt:lpstr>
      <vt:lpstr>PowerPoint Presentation</vt:lpstr>
      <vt:lpstr>ITC: unique development agency</vt:lpstr>
      <vt:lpstr>7 Actions to unlock markets for women owned SMEs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International Trade Centre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Claudia Mori Zaleski</dc:creator>
  <cp:lastModifiedBy>Sareidaki, Despoina</cp:lastModifiedBy>
  <cp:revision>154</cp:revision>
  <dcterms:created xsi:type="dcterms:W3CDTF">2016-07-01T14:25:40Z</dcterms:created>
  <dcterms:modified xsi:type="dcterms:W3CDTF">2017-02-03T19:44:04Z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0x010100C7F750E4F31D394F9C9AE3A705156B03</vt:lpwstr>
  </property>
</Properties>
</file>