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Slides/notesSlide5.xml" ContentType="application/vnd.openxmlformats-officedocument.presentationml.notes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56" r:id="rId2"/>
    <p:sldId id="259" r:id="rId3"/>
    <p:sldId id="257" r:id="rId4"/>
    <p:sldId id="261" r:id="rId5"/>
    <p:sldId id="263" r:id="rId6"/>
    <p:sldId id="267" r:id="rId7"/>
    <p:sldId id="266" r:id="rId8"/>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Helvetica"/>
      </a:defRPr>
    </a:lvl1pPr>
    <a:lvl2pPr marL="0" marR="0" indent="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Helvetica"/>
      </a:defRPr>
    </a:lvl2pPr>
    <a:lvl3pPr marL="0" marR="0" indent="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Helvetica"/>
      </a:defRPr>
    </a:lvl3pPr>
    <a:lvl4pPr marL="0" marR="0" indent="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Helvetica"/>
      </a:defRPr>
    </a:lvl4pPr>
    <a:lvl5pPr marL="0" marR="0" indent="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Helvetica"/>
      </a:defRPr>
    </a:lvl5pPr>
    <a:lvl6pPr marL="0" marR="0" indent="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Helvetica"/>
      </a:defRPr>
    </a:lvl6pPr>
    <a:lvl7pPr marL="0" marR="0" indent="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Helvetica"/>
      </a:defRPr>
    </a:lvl7pPr>
    <a:lvl8pPr marL="0" marR="0" indent="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Helvetica"/>
      </a:defRPr>
    </a:lvl8pPr>
    <a:lvl9pPr marL="0" marR="0" indent="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Helvetica"/>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BDBDB"/>
          </a:solidFill>
        </a:fill>
      </a:tcStyle>
    </a:wholeTbl>
    <a:band2H>
      <a:tcTxStyle/>
      <a:tcStyle>
        <a:tcBdr/>
        <a:fill>
          <a:solidFill>
            <a:srgbClr val="EEEEEE"/>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3CECE"/>
          </a:solidFill>
        </a:fill>
      </a:tcStyle>
    </a:wholeTbl>
    <a:band2H>
      <a:tcTxStyle/>
      <a:tcStyle>
        <a:tcBdr/>
        <a:fill>
          <a:solidFill>
            <a:srgbClr val="F1E8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31"/>
  </p:normalViewPr>
  <p:slideViewPr>
    <p:cSldViewPr snapToGrid="0" snapToObjects="1">
      <p:cViewPr varScale="1">
        <p:scale>
          <a:sx n="68" d="100"/>
          <a:sy n="68" d="100"/>
        </p:scale>
        <p:origin x="40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89605"/>
          <c:y val="0.189605"/>
          <c:w val="0.62079099999999998"/>
          <c:h val="0.60829100000000003"/>
        </c:manualLayout>
      </c:layout>
      <c:pieChart>
        <c:varyColors val="0"/>
        <c:ser>
          <c:idx val="0"/>
          <c:order val="0"/>
          <c:tx>
            <c:strRef>
              <c:f>Sheet1!$A$2</c:f>
              <c:strCache>
                <c:ptCount val="1"/>
                <c:pt idx="0">
                  <c:v>Ventas</c:v>
                </c:pt>
              </c:strCache>
            </c:strRef>
          </c:tx>
          <c:spPr>
            <a:gradFill flip="none" rotWithShape="1">
              <a:gsLst>
                <a:gs pos="0">
                  <a:srgbClr val="3A7CCB"/>
                </a:gs>
                <a:gs pos="20000">
                  <a:srgbClr val="3C7BC7"/>
                </a:gs>
                <a:gs pos="100000">
                  <a:srgbClr val="2C5D98"/>
                </a:gs>
              </a:gsLst>
              <a:lin ang="5400000" scaled="0"/>
            </a:gradFill>
            <a:ln w="12700" cap="flat">
              <a:noFill/>
              <a:miter lim="400000"/>
            </a:ln>
            <a:effectLst>
              <a:outerShdw blurRad="12700" dist="35921" dir="2700000" algn="tl">
                <a:srgbClr val="000000">
                  <a:alpha val="100000"/>
                </a:srgbClr>
              </a:outerShdw>
            </a:effectLst>
          </c:spPr>
          <c:dPt>
            <c:idx val="0"/>
            <c:bubble3D val="0"/>
            <c:explosion val="10"/>
          </c:dPt>
          <c:dPt>
            <c:idx val="1"/>
            <c:bubble3D val="0"/>
            <c:spPr>
              <a:gradFill flip="none" rotWithShape="1">
                <a:gsLst>
                  <a:gs pos="0">
                    <a:srgbClr val="CE3B37"/>
                  </a:gs>
                  <a:gs pos="20000">
                    <a:srgbClr val="CB3D3A"/>
                  </a:gs>
                  <a:gs pos="100000">
                    <a:srgbClr val="9B2D2A"/>
                  </a:gs>
                </a:gsLst>
                <a:lin ang="5400000" scaled="0"/>
              </a:gradFill>
              <a:ln w="12700" cap="flat">
                <a:noFill/>
                <a:miter lim="400000"/>
              </a:ln>
              <a:effectLst>
                <a:outerShdw blurRad="12700" dist="35921" dir="2700000" algn="tl">
                  <a:srgbClr val="000000">
                    <a:alpha val="100000"/>
                  </a:srgbClr>
                </a:outerShdw>
              </a:effectLst>
            </c:spPr>
          </c:dPt>
          <c:dPt>
            <c:idx val="2"/>
            <c:bubble3D val="0"/>
            <c:spPr>
              <a:gradFill flip="none" rotWithShape="1">
                <a:gsLst>
                  <a:gs pos="0">
                    <a:srgbClr val="9CC746"/>
                  </a:gs>
                  <a:gs pos="20000">
                    <a:srgbClr val="9BC348"/>
                  </a:gs>
                  <a:gs pos="100000">
                    <a:srgbClr val="769535"/>
                  </a:gs>
                </a:gsLst>
                <a:lin ang="5400000" scaled="0"/>
              </a:gradFill>
              <a:ln w="12700" cap="flat">
                <a:noFill/>
                <a:miter lim="400000"/>
              </a:ln>
              <a:effectLst>
                <a:outerShdw blurRad="12700" dist="35921" dir="2700000" algn="tl">
                  <a:srgbClr val="000000">
                    <a:alpha val="100000"/>
                  </a:srgbClr>
                </a:outerShdw>
              </a:effectLst>
            </c:spPr>
          </c:dPt>
          <c:dPt>
            <c:idx val="3"/>
            <c:bubble3D val="0"/>
            <c:spPr>
              <a:gradFill flip="none" rotWithShape="1">
                <a:gsLst>
                  <a:gs pos="0">
                    <a:srgbClr val="7B57A8"/>
                  </a:gs>
                  <a:gs pos="20000">
                    <a:srgbClr val="7B58A6"/>
                  </a:gs>
                  <a:gs pos="100000">
                    <a:srgbClr val="5D417E"/>
                  </a:gs>
                </a:gsLst>
                <a:lin ang="5400000" scaled="0"/>
              </a:gradFill>
              <a:ln w="12700" cap="flat">
                <a:noFill/>
                <a:miter lim="400000"/>
              </a:ln>
              <a:effectLst>
                <a:outerShdw blurRad="12700" dist="35921" dir="2700000" algn="tl">
                  <a:srgbClr val="000000">
                    <a:alpha val="100000"/>
                  </a:srgbClr>
                </a:outerShdw>
              </a:effectLst>
            </c:spPr>
          </c:dPt>
          <c:dLbls>
            <c:dLbl>
              <c:idx val="0"/>
              <c:layout>
                <c:manualLayout>
                  <c:x val="-0.161024083209198"/>
                  <c:y val="-0.18259378191060599"/>
                </c:manualLayout>
              </c:layout>
              <c:numFmt formatCode="0%" sourceLinked="0"/>
              <c:spPr/>
              <c:txPr>
                <a:bodyPr/>
                <a:lstStyle/>
                <a:p>
                  <a:pPr>
                    <a:defRPr lang="de-CH" sz="1700" b="1" i="0" u="none" strike="noStrike">
                      <a:solidFill>
                        <a:srgbClr val="FFFFFF"/>
                      </a:solidFill>
                      <a:latin typeface="Copperplate"/>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Lst>
            </c:dLbl>
            <c:dLbl>
              <c:idx val="1"/>
              <c:delete val="1"/>
              <c:extLst>
                <c:ext xmlns:c15="http://schemas.microsoft.com/office/drawing/2012/chart" uri="{CE6537A1-D6FC-4f65-9D91-7224C49458BB}"/>
              </c:extLst>
            </c:dLbl>
            <c:dLbl>
              <c:idx val="2"/>
              <c:layout>
                <c:manualLayout>
                  <c:x val="0.13008261246916"/>
                  <c:y val="0.139931383058258"/>
                </c:manualLayout>
              </c:layout>
              <c:numFmt formatCode="0%" sourceLinked="0"/>
              <c:spPr/>
              <c:txPr>
                <a:bodyPr/>
                <a:lstStyle/>
                <a:p>
                  <a:pPr>
                    <a:defRPr lang="de-CH" sz="1700" b="1" i="0" u="none" strike="noStrike">
                      <a:solidFill>
                        <a:srgbClr val="FFFFFF"/>
                      </a:solidFill>
                      <a:latin typeface="Copperplate"/>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2.7471079731667E-2"/>
                  <c:y val="1.6802871218217798E-2"/>
                </c:manualLayout>
              </c:layout>
              <c:numFmt formatCode="0%" sourceLinked="0"/>
              <c:spPr/>
              <c:txPr>
                <a:bodyPr/>
                <a:lstStyle/>
                <a:p>
                  <a:pPr>
                    <a:defRPr lang="de-CH" sz="1700" b="1" i="0" u="none" strike="noStrike">
                      <a:solidFill>
                        <a:srgbClr val="FFFFFF"/>
                      </a:solidFill>
                      <a:latin typeface="Copperplate"/>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Lst>
            </c:dLbl>
            <c:numFmt formatCode="0%" sourceLinked="0"/>
            <c:spPr>
              <a:noFill/>
              <a:ln>
                <a:noFill/>
              </a:ln>
              <a:effectLst/>
            </c:spPr>
            <c:txPr>
              <a:bodyPr/>
              <a:lstStyle/>
              <a:p>
                <a:pPr>
                  <a:defRPr lang="de-CH" sz="1700" b="1" i="0" u="none" strike="noStrike">
                    <a:solidFill>
                      <a:srgbClr val="FFFFFF"/>
                    </a:solidFill>
                    <a:latin typeface="Copperplate"/>
                  </a:defRPr>
                </a:pPr>
                <a:endParaRPr lang="en-US"/>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Sheet1!$B$1:$E$1</c:f>
              <c:strCache>
                <c:ptCount val="4"/>
                <c:pt idx="0">
                  <c:v>No education</c:v>
                </c:pt>
                <c:pt idx="2">
                  <c:v>Education</c:v>
                </c:pt>
                <c:pt idx="3">
                  <c:v>Ed. bilingual </c:v>
                </c:pt>
              </c:strCache>
            </c:strRef>
          </c:cat>
          <c:val>
            <c:numRef>
              <c:f>Sheet1!$B$2:$E$2</c:f>
              <c:numCache>
                <c:formatCode>General</c:formatCode>
                <c:ptCount val="4"/>
                <c:pt idx="0">
                  <c:v>83</c:v>
                </c:pt>
                <c:pt idx="1">
                  <c:v>0</c:v>
                </c:pt>
                <c:pt idx="2">
                  <c:v>17</c:v>
                </c:pt>
                <c:pt idx="3">
                  <c:v>0.3</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zero"/>
    <c:showDLblsOverMax val="1"/>
  </c:chart>
  <c:spPr>
    <a:noFill/>
    <a:ln>
      <a:noFill/>
    </a:ln>
    <a:effectLst/>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42D9592-E43D-924F-9400-090F1643A725}" type="datetimeFigureOut">
              <a:rPr lang="de-DE" smtClean="0"/>
              <a:pPr/>
              <a:t>11.02.2016</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4E8B28-9CBD-BF41-BEE4-BCE76823D2E4}" type="slidenum">
              <a:rPr lang="de-DE" smtClean="0"/>
              <a:pPr/>
              <a:t>‹#›</a:t>
            </a:fld>
            <a:endParaRPr lang="de-DE"/>
          </a:p>
        </p:txBody>
      </p:sp>
    </p:spTree>
    <p:extLst>
      <p:ext uri="{BB962C8B-B14F-4D97-AF65-F5344CB8AC3E}">
        <p14:creationId xmlns:p14="http://schemas.microsoft.com/office/powerpoint/2010/main" val="790350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3" name="Shape 53"/>
          <p:cNvSpPr>
            <a:spLocks noGrp="1" noRot="1" noChangeAspect="1"/>
          </p:cNvSpPr>
          <p:nvPr>
            <p:ph type="sldImg"/>
          </p:nvPr>
        </p:nvSpPr>
        <p:spPr>
          <a:xfrm>
            <a:off x="1143000" y="685800"/>
            <a:ext cx="4572000" cy="3429000"/>
          </a:xfrm>
          <a:prstGeom prst="rect">
            <a:avLst/>
          </a:prstGeom>
        </p:spPr>
        <p:txBody>
          <a:bodyPr/>
          <a:lstStyle/>
          <a:p>
            <a:endParaRPr/>
          </a:p>
        </p:txBody>
      </p:sp>
      <p:sp>
        <p:nvSpPr>
          <p:cNvPr id="54" name="Shape 54"/>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860409499"/>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104"/>
          <p:cNvSpPr>
            <a:spLocks noGrp="1" noRot="1" noChangeAspect="1"/>
          </p:cNvSpPr>
          <p:nvPr>
            <p:ph type="sldImg"/>
          </p:nvPr>
        </p:nvSpPr>
        <p:spPr>
          <a:prstGeom prst="rect">
            <a:avLst/>
          </a:prstGeom>
        </p:spPr>
        <p:txBody>
          <a:bodyPr/>
          <a:lstStyle/>
          <a:p>
            <a:endParaRPr/>
          </a:p>
        </p:txBody>
      </p:sp>
      <p:sp>
        <p:nvSpPr>
          <p:cNvPr id="105" name="Shape 105"/>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157485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prstGeom prst="rect">
            <a:avLst/>
          </a:prstGeom>
        </p:spPr>
        <p:txBody>
          <a:bodyPr/>
          <a:lstStyle/>
          <a:p>
            <a:endParaRPr/>
          </a:p>
        </p:txBody>
      </p:sp>
      <p:sp>
        <p:nvSpPr>
          <p:cNvPr id="124" name="Shape 124"/>
          <p:cNvSpPr>
            <a:spLocks noGrp="1"/>
          </p:cNvSpPr>
          <p:nvPr>
            <p:ph type="body" sz="quarter" idx="1"/>
          </p:nvPr>
        </p:nvSpPr>
        <p:spPr>
          <a:prstGeom prst="rect">
            <a:avLst/>
          </a:prstGeom>
        </p:spPr>
        <p:txBody>
          <a:bodyPr/>
          <a:lstStyle/>
          <a:p>
            <a:r>
              <a:t>With the UN CRPD, many articles make reference to where countries and governments who have ratifies the Convention, are committed to  create service and products that meet these obligations across all facets in community life: education, community, work, home, media, communication, etc.</a:t>
            </a:r>
          </a:p>
        </p:txBody>
      </p:sp>
    </p:spTree>
    <p:extLst>
      <p:ext uri="{BB962C8B-B14F-4D97-AF65-F5344CB8AC3E}">
        <p14:creationId xmlns:p14="http://schemas.microsoft.com/office/powerpoint/2010/main" val="317802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prstGeom prst="rect">
            <a:avLst/>
          </a:prstGeom>
        </p:spPr>
        <p:txBody>
          <a:bodyPr/>
          <a:lstStyle/>
          <a:p>
            <a:endParaRPr/>
          </a:p>
        </p:txBody>
      </p:sp>
      <p:sp>
        <p:nvSpPr>
          <p:cNvPr id="164" name="Shape 164"/>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894594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prstGeom prst="rect">
            <a:avLst/>
          </a:prstGeom>
        </p:spPr>
        <p:txBody>
          <a:bodyPr/>
          <a:lstStyle/>
          <a:p>
            <a:endParaRPr/>
          </a:p>
        </p:txBody>
      </p:sp>
      <p:sp>
        <p:nvSpPr>
          <p:cNvPr id="164" name="Shape 164"/>
          <p:cNvSpPr>
            <a:spLocks noGrp="1"/>
          </p:cNvSpPr>
          <p:nvPr>
            <p:ph type="body" sz="quarter" idx="1"/>
          </p:nvPr>
        </p:nvSpPr>
        <p:spPr>
          <a:prstGeom prst="rect">
            <a:avLst/>
          </a:prstGeom>
        </p:spPr>
        <p:txBody>
          <a:bodyPr/>
          <a:lstStyle/>
          <a:p>
            <a:pPr>
              <a:buFontTx/>
              <a:buChar char="-"/>
            </a:pPr>
            <a:endParaRPr dirty="0"/>
          </a:p>
        </p:txBody>
      </p:sp>
    </p:spTree>
    <p:extLst>
      <p:ext uri="{BB962C8B-B14F-4D97-AF65-F5344CB8AC3E}">
        <p14:creationId xmlns:p14="http://schemas.microsoft.com/office/powerpoint/2010/main" val="1894594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prstGeom prst="rect">
            <a:avLst/>
          </a:prstGeom>
        </p:spPr>
        <p:txBody>
          <a:bodyPr/>
          <a:lstStyle/>
          <a:p>
            <a:endParaRPr/>
          </a:p>
        </p:txBody>
      </p:sp>
      <p:sp>
        <p:nvSpPr>
          <p:cNvPr id="208" name="Shape 208"/>
          <p:cNvSpPr>
            <a:spLocks noGrp="1"/>
          </p:cNvSpPr>
          <p:nvPr>
            <p:ph type="body" sz="quarter" idx="1"/>
          </p:nvPr>
        </p:nvSpPr>
        <p:spPr>
          <a:prstGeom prst="rect">
            <a:avLst/>
          </a:prstGeom>
        </p:spPr>
        <p:txBody>
          <a:bodyPr/>
          <a:lstStyle>
            <a:lvl1pPr>
              <a:lnSpc>
                <a:spcPts val="3500"/>
              </a:lnSpc>
              <a:defRPr sz="2100">
                <a:solidFill>
                  <a:srgbClr val="572E2D"/>
                </a:solidFill>
              </a:defRPr>
            </a:lvl1pPr>
          </a:lstStyle>
          <a:p>
            <a:endParaRPr dirty="0"/>
          </a:p>
        </p:txBody>
      </p:sp>
    </p:spTree>
    <p:extLst>
      <p:ext uri="{BB962C8B-B14F-4D97-AF65-F5344CB8AC3E}">
        <p14:creationId xmlns:p14="http://schemas.microsoft.com/office/powerpoint/2010/main" val="1615529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Shape 11"/>
          <p:cNvSpPr>
            <a:spLocks noGrp="1"/>
          </p:cNvSpPr>
          <p:nvPr>
            <p:ph type="sldNum" sz="quarter" idx="2"/>
          </p:nvPr>
        </p:nvSpPr>
        <p:spPr>
          <a:xfrm>
            <a:off x="4419600" y="6172200"/>
            <a:ext cx="2133600" cy="368301"/>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r>
              <a:t>Title Text</a:t>
            </a:r>
          </a:p>
        </p:txBody>
      </p:sp>
      <p:sp>
        <p:nvSpPr>
          <p:cNvPr id="19" name="Shape 19"/>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0" name="Shape 20"/>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7" name="Shape 27"/>
          <p:cNvSpPr>
            <a:spLocks noGrp="1"/>
          </p:cNvSpPr>
          <p:nvPr>
            <p:ph type="title"/>
          </p:nvPr>
        </p:nvSpPr>
        <p:spPr>
          <a:prstGeom prst="rect">
            <a:avLst/>
          </a:prstGeom>
        </p:spPr>
        <p:txBody>
          <a:bodyPr/>
          <a:lstStyle/>
          <a:p>
            <a:r>
              <a:t>Title Text</a:t>
            </a:r>
          </a:p>
        </p:txBody>
      </p:sp>
      <p:sp>
        <p:nvSpPr>
          <p:cNvPr id="28" name="Shape 28"/>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9" name="Shape 29"/>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36" name="Shape 36"/>
          <p:cNvSpPr>
            <a:spLocks noGrp="1"/>
          </p:cNvSpPr>
          <p:nvPr>
            <p:ph type="title"/>
          </p:nvPr>
        </p:nvSpPr>
        <p:spPr>
          <a:prstGeom prst="rect">
            <a:avLst/>
          </a:prstGeom>
        </p:spPr>
        <p:txBody>
          <a:bodyPr/>
          <a:lstStyle/>
          <a:p>
            <a:r>
              <a:t>Title Text</a:t>
            </a:r>
          </a:p>
        </p:txBody>
      </p:sp>
      <p:sp>
        <p:nvSpPr>
          <p:cNvPr id="37" name="Shape 3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8" name="Shape 38"/>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45" name="Shape 45"/>
          <p:cNvSpPr>
            <a:spLocks noGrp="1"/>
          </p:cNvSpPr>
          <p:nvPr>
            <p:ph type="title"/>
          </p:nvPr>
        </p:nvSpPr>
        <p:spPr>
          <a:prstGeom prst="rect">
            <a:avLst/>
          </a:prstGeom>
        </p:spPr>
        <p:txBody>
          <a:bodyPr/>
          <a:lstStyle/>
          <a:p>
            <a:r>
              <a:t>Title Text</a:t>
            </a:r>
          </a:p>
        </p:txBody>
      </p:sp>
      <p:sp>
        <p:nvSpPr>
          <p:cNvPr id="46" name="Shape 46"/>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7" name="Shape 47"/>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92075"/>
            <a:ext cx="8229600" cy="1508126"/>
          </a:xfrm>
          <a:prstGeom prst="rect">
            <a:avLst/>
          </a:prstGeom>
          <a:ln w="12700">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lIns="45718" tIns="45718" rIns="45718" bIns="45718" anchor="ctr">
            <a:normAutofit/>
          </a:bodyPr>
          <a:lstStyle/>
          <a:p>
            <a:r>
              <a:t>Title Text</a:t>
            </a:r>
          </a:p>
        </p:txBody>
      </p:sp>
      <p:sp>
        <p:nvSpPr>
          <p:cNvPr id="3" name="Shape 3"/>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8422822" y="6404293"/>
            <a:ext cx="263979" cy="269237"/>
          </a:xfrm>
          <a:prstGeom prst="rect">
            <a:avLst/>
          </a:prstGeom>
          <a:ln w="12700">
            <a:miter lim="400000"/>
          </a:ln>
        </p:spPr>
        <p:txBody>
          <a:bodyPr wrap="none" lIns="45718" tIns="45718" rIns="45718" bIns="45718" anchor="ctr">
            <a:spAutoFit/>
          </a:bodyPr>
          <a:lstStyle>
            <a:lvl1pPr algn="r" defTabSz="914400">
              <a:defRPr>
                <a:solidFill>
                  <a:srgbClr val="888888"/>
                </a:solidFill>
                <a:latin typeface="Calibri"/>
                <a:ea typeface="Calibri"/>
                <a:cs typeface="Calibri"/>
                <a:sym typeface="Calibri"/>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image1.jpeg" descr="C:\Users\Colin\Documents\WFD  Logo.jpg"/>
          <p:cNvPicPr>
            <a:picLocks noChangeAspect="1"/>
          </p:cNvPicPr>
          <p:nvPr/>
        </p:nvPicPr>
        <p:blipFill>
          <a:blip r:embed="rId2">
            <a:extLst/>
          </a:blip>
          <a:stretch>
            <a:fillRect/>
          </a:stretch>
        </p:blipFill>
        <p:spPr>
          <a:xfrm>
            <a:off x="251518" y="5144677"/>
            <a:ext cx="2520284" cy="1596693"/>
          </a:xfrm>
          <a:prstGeom prst="rect">
            <a:avLst/>
          </a:prstGeom>
          <a:ln w="12700">
            <a:miter lim="400000"/>
          </a:ln>
        </p:spPr>
      </p:pic>
      <p:sp>
        <p:nvSpPr>
          <p:cNvPr id="57" name="Shape 57"/>
          <p:cNvSpPr>
            <a:spLocks noGrp="1"/>
          </p:cNvSpPr>
          <p:nvPr>
            <p:ph type="title"/>
          </p:nvPr>
        </p:nvSpPr>
        <p:spPr>
          <a:xfrm>
            <a:off x="2411759" y="5157315"/>
            <a:ext cx="5141730" cy="432051"/>
          </a:xfrm>
          <a:prstGeom prst="rect">
            <a:avLst/>
          </a:prstGeom>
        </p:spPr>
        <p:txBody>
          <a:bodyPr>
            <a:normAutofit fontScale="90000"/>
          </a:bodyPr>
          <a:lstStyle>
            <a:lvl1pPr defTabSz="347470">
              <a:defRPr sz="2200" b="1">
                <a:solidFill>
                  <a:srgbClr val="002060"/>
                </a:solidFill>
              </a:defRPr>
            </a:lvl1pPr>
          </a:lstStyle>
          <a:p>
            <a:r>
              <a:rPr sz="2700" dirty="0" smtClean="0"/>
              <a:t>Access</a:t>
            </a:r>
            <a:r>
              <a:rPr lang="de-CH" sz="2700" dirty="0" smtClean="0"/>
              <a:t> </a:t>
            </a:r>
            <a:r>
              <a:rPr lang="de-CH" sz="2700" dirty="0" err="1" smtClean="0"/>
              <a:t>to</a:t>
            </a:r>
            <a:r>
              <a:rPr lang="de-CH" sz="2700" dirty="0" smtClean="0"/>
              <a:t> </a:t>
            </a:r>
            <a:r>
              <a:rPr lang="de-CH" sz="2700" dirty="0" err="1" smtClean="0"/>
              <a:t>the</a:t>
            </a:r>
            <a:r>
              <a:rPr lang="de-CH" sz="2700" dirty="0" smtClean="0"/>
              <a:t> Internet </a:t>
            </a:r>
            <a:r>
              <a:rPr lang="de-CH" sz="2700" dirty="0" err="1" smtClean="0"/>
              <a:t>for</a:t>
            </a:r>
            <a:r>
              <a:rPr lang="de-CH" sz="2700" dirty="0"/>
              <a:t> D</a:t>
            </a:r>
            <a:r>
              <a:rPr sz="2700" dirty="0" smtClean="0"/>
              <a:t>eaf </a:t>
            </a:r>
            <a:r>
              <a:rPr lang="de-CH" sz="2700" dirty="0"/>
              <a:t>P</a:t>
            </a:r>
            <a:r>
              <a:rPr sz="2700" dirty="0" smtClean="0"/>
              <a:t>eople</a:t>
            </a:r>
            <a:r>
              <a:rPr lang="de-CH" dirty="0" smtClean="0"/>
              <a:t/>
            </a:r>
            <a:br>
              <a:rPr lang="de-CH" dirty="0" smtClean="0"/>
            </a:br>
            <a:endParaRPr dirty="0"/>
          </a:p>
        </p:txBody>
      </p:sp>
      <p:sp>
        <p:nvSpPr>
          <p:cNvPr id="58" name="Shape 58"/>
          <p:cNvSpPr/>
          <p:nvPr/>
        </p:nvSpPr>
        <p:spPr>
          <a:xfrm>
            <a:off x="3288033" y="5571892"/>
            <a:ext cx="5715009" cy="1292658"/>
          </a:xfrm>
          <a:prstGeom prst="rect">
            <a:avLst/>
          </a:prstGeom>
          <a:ln w="12700">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lIns="45718" tIns="45718" rIns="45718" bIns="45718">
            <a:spAutoFit/>
          </a:bodyPr>
          <a:lstStyle/>
          <a:p>
            <a:pPr algn="r">
              <a:defRPr sz="1400" b="1">
                <a:solidFill>
                  <a:srgbClr val="002060"/>
                </a:solidFill>
                <a:latin typeface="Calibri"/>
                <a:ea typeface="Calibri"/>
                <a:cs typeface="Calibri"/>
                <a:sym typeface="Calibri"/>
              </a:defRPr>
            </a:pPr>
            <a:r>
              <a:rPr lang="de-CH" sz="1800" dirty="0" smtClean="0"/>
              <a:t>Beat </a:t>
            </a:r>
            <a:r>
              <a:rPr lang="de-CH" sz="1800" dirty="0" err="1" smtClean="0"/>
              <a:t>Kleeb</a:t>
            </a:r>
            <a:r>
              <a:rPr lang="de-CH" sz="1800" dirty="0" smtClean="0"/>
              <a:t>, </a:t>
            </a:r>
            <a:r>
              <a:rPr sz="1800" dirty="0" smtClean="0"/>
              <a:t>Dr</a:t>
            </a:r>
            <a:r>
              <a:rPr sz="1800" dirty="0"/>
              <a:t>. Phil Harper</a:t>
            </a:r>
            <a:endParaRPr sz="2400" dirty="0"/>
          </a:p>
          <a:p>
            <a:pPr algn="r">
              <a:defRPr sz="1400" b="1" i="1">
                <a:solidFill>
                  <a:srgbClr val="002060"/>
                </a:solidFill>
                <a:latin typeface="Calibri"/>
                <a:ea typeface="Calibri"/>
                <a:cs typeface="Calibri"/>
                <a:sym typeface="Calibri"/>
              </a:defRPr>
            </a:pPr>
            <a:r>
              <a:rPr sz="1800" dirty="0" smtClean="0"/>
              <a:t>Expert </a:t>
            </a:r>
            <a:r>
              <a:rPr sz="1800" dirty="0"/>
              <a:t>Group on Accessibility and Technology</a:t>
            </a:r>
            <a:endParaRPr sz="2400" dirty="0"/>
          </a:p>
          <a:p>
            <a:pPr algn="r">
              <a:defRPr sz="1400" b="1">
                <a:solidFill>
                  <a:srgbClr val="002060"/>
                </a:solidFill>
                <a:latin typeface="Calibri"/>
                <a:ea typeface="Calibri"/>
                <a:cs typeface="Calibri"/>
                <a:sym typeface="Calibri"/>
              </a:defRPr>
            </a:pPr>
            <a:r>
              <a:rPr sz="1800" dirty="0"/>
              <a:t>World Federation of the </a:t>
            </a:r>
            <a:r>
              <a:rPr sz="1800" dirty="0" smtClean="0"/>
              <a:t>Deaf</a:t>
            </a:r>
            <a:r>
              <a:rPr lang="de-CH" sz="1800" dirty="0" smtClean="0"/>
              <a:t> WFD</a:t>
            </a:r>
          </a:p>
          <a:p>
            <a:pPr algn="r">
              <a:defRPr sz="1400" b="1">
                <a:solidFill>
                  <a:srgbClr val="002060"/>
                </a:solidFill>
                <a:latin typeface="Calibri"/>
                <a:ea typeface="Calibri"/>
                <a:cs typeface="Calibri"/>
                <a:sym typeface="Calibri"/>
              </a:defRPr>
            </a:pPr>
            <a:endParaRPr sz="2400" dirty="0"/>
          </a:p>
        </p:txBody>
      </p:sp>
      <p:pic>
        <p:nvPicPr>
          <p:cNvPr id="59" name="image2.jpeg" descr="C:\Users\Colin\Desktop\world hands.jpg"/>
          <p:cNvPicPr>
            <a:picLocks noChangeAspect="1"/>
          </p:cNvPicPr>
          <p:nvPr/>
        </p:nvPicPr>
        <p:blipFill>
          <a:blip r:embed="rId3">
            <a:extLst/>
          </a:blip>
          <a:srcRect l="3190" r="3190" b="562"/>
          <a:stretch>
            <a:fillRect/>
          </a:stretch>
        </p:blipFill>
        <p:spPr>
          <a:xfrm>
            <a:off x="-2" y="-3"/>
            <a:ext cx="9144005" cy="4948125"/>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 name="Group 102"/>
          <p:cNvGrpSpPr/>
          <p:nvPr/>
        </p:nvGrpSpPr>
        <p:grpSpPr>
          <a:xfrm>
            <a:off x="496363" y="489163"/>
            <a:ext cx="6424492" cy="720729"/>
            <a:chOff x="0" y="-1"/>
            <a:chExt cx="7129462" cy="720728"/>
          </a:xfrm>
        </p:grpSpPr>
        <p:sp>
          <p:nvSpPr>
            <p:cNvPr id="100" name="Shape 100"/>
            <p:cNvSpPr/>
            <p:nvPr/>
          </p:nvSpPr>
          <p:spPr>
            <a:xfrm>
              <a:off x="0" y="-1"/>
              <a:ext cx="7129462" cy="720728"/>
            </a:xfrm>
            <a:prstGeom prst="rect">
              <a:avLst/>
            </a:prstGeom>
            <a:solidFill>
              <a:srgbClr val="FFFF00"/>
            </a:solidFill>
            <a:ln w="12700" cap="flat">
              <a:noFill/>
              <a:miter lim="400000"/>
            </a:ln>
            <a:effectLst>
              <a:outerShdw blurRad="12700" dist="50800" dir="6419974" rotWithShape="0">
                <a:srgbClr val="808080">
                  <a:alpha val="48999"/>
                </a:srgbClr>
              </a:outerShdw>
            </a:effectLst>
          </p:spPr>
          <p:txBody>
            <a:bodyPr wrap="square" lIns="50800" tIns="50800" rIns="50800" bIns="50800" numCol="1" anchor="t">
              <a:noAutofit/>
            </a:bodyPr>
            <a:lstStyle/>
            <a:p>
              <a:pPr>
                <a:defRPr>
                  <a:latin typeface="Arial"/>
                  <a:ea typeface="Arial"/>
                  <a:cs typeface="Arial"/>
                  <a:sym typeface="Arial"/>
                </a:defRPr>
              </a:pPr>
              <a:endParaRPr/>
            </a:p>
          </p:txBody>
        </p:sp>
        <p:sp>
          <p:nvSpPr>
            <p:cNvPr id="101" name="Shape 101"/>
            <p:cNvSpPr/>
            <p:nvPr/>
          </p:nvSpPr>
          <p:spPr>
            <a:xfrm>
              <a:off x="0" y="0"/>
              <a:ext cx="7129462" cy="646326"/>
            </a:xfrm>
            <a:prstGeom prst="rect">
              <a:avLst/>
            </a:prstGeom>
            <a:noFill/>
            <a:ln w="12700" cap="flat">
              <a:noFill/>
              <a:miter lim="400000"/>
            </a:ln>
            <a:effectLst/>
            <a:extLst>
              <a:ext uri="{C572A759-6A51-4108-AA02-DFA0A04FC94B}">
                <ma14:wrappingTextBoxFlag xmlns="" xmlns:ma14="http://schemas.microsoft.com/office/mac/drawingml/2011/main" xmlns:mv="urn:schemas-microsoft-com:mac:vml" xmlns:mc="http://schemas.openxmlformats.org/markup-compatibility/2006" val="1"/>
              </a:ext>
            </a:extLst>
          </p:spPr>
          <p:txBody>
            <a:bodyPr wrap="square" lIns="45718" tIns="45718" rIns="45718" bIns="45718" numCol="1" anchor="t">
              <a:spAutoFit/>
            </a:bodyPr>
            <a:lstStyle>
              <a:lvl1pPr>
                <a:defRPr sz="3600">
                  <a:latin typeface="Copperplate"/>
                  <a:ea typeface="Copperplate"/>
                  <a:cs typeface="Copperplate"/>
                  <a:sym typeface="Copperplate"/>
                </a:defRPr>
              </a:lvl1pPr>
            </a:lstStyle>
            <a:p>
              <a:r>
                <a:t>70,000,000 deaf people</a:t>
              </a:r>
            </a:p>
          </p:txBody>
        </p:sp>
      </p:grpSp>
      <p:graphicFrame>
        <p:nvGraphicFramePr>
          <p:cNvPr id="103" name="Chart 103"/>
          <p:cNvGraphicFramePr/>
          <p:nvPr/>
        </p:nvGraphicFramePr>
        <p:xfrm>
          <a:off x="273536" y="779279"/>
          <a:ext cx="7283041" cy="7283041"/>
        </p:xfrm>
        <a:graphic>
          <a:graphicData uri="http://schemas.openxmlformats.org/drawingml/2006/chart">
            <c:chart xmlns:c="http://schemas.openxmlformats.org/drawingml/2006/chart" xmlns:r="http://schemas.openxmlformats.org/officeDocument/2006/relationships" r:id="rId3"/>
          </a:graphicData>
        </a:graphic>
      </p:graphicFrame>
      <p:sp>
        <p:nvSpPr>
          <p:cNvPr id="6" name="Shape 93"/>
          <p:cNvSpPr/>
          <p:nvPr/>
        </p:nvSpPr>
        <p:spPr>
          <a:xfrm>
            <a:off x="6335683" y="1641231"/>
            <a:ext cx="2808317" cy="1800227"/>
          </a:xfrm>
          <a:prstGeom prst="rect">
            <a:avLst/>
          </a:prstGeom>
          <a:solidFill>
            <a:srgbClr val="660066"/>
          </a:solidFill>
          <a:ln w="12700" cap="flat">
            <a:noFill/>
            <a:miter lim="400000"/>
          </a:ln>
          <a:effectLst>
            <a:outerShdw blurRad="12700" dist="50800" dir="6419974" rotWithShape="0">
              <a:srgbClr val="808080">
                <a:alpha val="48999"/>
              </a:srgbClr>
            </a:outerShdw>
          </a:effectLst>
        </p:spPr>
        <p:txBody>
          <a:bodyPr wrap="square" lIns="50800" tIns="50800" rIns="50800" bIns="50800" numCol="1" anchor="t">
            <a:noAutofit/>
          </a:bodyPr>
          <a:lstStyle/>
          <a:p>
            <a:pPr algn="ctr">
              <a:defRPr sz="3600">
                <a:solidFill>
                  <a:srgbClr val="FFFFFF"/>
                </a:solidFill>
                <a:latin typeface="Copperplate"/>
                <a:ea typeface="Copperplate"/>
                <a:cs typeface="Copperplate"/>
                <a:sym typeface="Copperplate"/>
              </a:defRPr>
            </a:pPr>
            <a:r>
              <a:rPr lang="de-DE" dirty="0" smtClean="0"/>
              <a:t>80% live in   </a:t>
            </a:r>
            <a:endParaRPr lang="de-DE" dirty="0" smtClean="0">
              <a:latin typeface="Arial"/>
              <a:ea typeface="Arial"/>
              <a:cs typeface="Arial"/>
              <a:sym typeface="Arial"/>
            </a:endParaRPr>
          </a:p>
          <a:p>
            <a:pPr algn="ctr">
              <a:defRPr sz="3600">
                <a:solidFill>
                  <a:srgbClr val="FFFFFF"/>
                </a:solidFill>
                <a:latin typeface="Copperplate"/>
                <a:ea typeface="Copperplate"/>
                <a:cs typeface="Copperplate"/>
                <a:sym typeface="Copperplate"/>
              </a:defRPr>
            </a:pPr>
            <a:r>
              <a:rPr lang="de-DE" dirty="0" err="1" smtClean="0"/>
              <a:t>developing</a:t>
            </a:r>
            <a:r>
              <a:rPr lang="de-DE" dirty="0" smtClean="0"/>
              <a:t> </a:t>
            </a:r>
            <a:endParaRPr lang="de-DE" dirty="0" smtClean="0">
              <a:latin typeface="Arial"/>
              <a:ea typeface="Arial"/>
              <a:cs typeface="Arial"/>
              <a:sym typeface="Arial"/>
            </a:endParaRPr>
          </a:p>
          <a:p>
            <a:pPr algn="ctr">
              <a:defRPr sz="3600">
                <a:solidFill>
                  <a:srgbClr val="FFFFFF"/>
                </a:solidFill>
                <a:latin typeface="Copperplate"/>
                <a:ea typeface="Copperplate"/>
                <a:cs typeface="Copperplate"/>
                <a:sym typeface="Copperplate"/>
              </a:defRPr>
            </a:pPr>
            <a:r>
              <a:rPr lang="de-DE" dirty="0" err="1" smtClean="0"/>
              <a:t>countries</a:t>
            </a:r>
            <a:endParaRPr lang="de-DE" dirty="0"/>
          </a:p>
        </p:txBody>
      </p:sp>
    </p:spTree>
  </p:cSld>
  <p:clrMapOvr>
    <a:masterClrMapping/>
  </p:clrMapOvr>
  <mc:AlternateContent xmlns:mc="http://schemas.openxmlformats.org/markup-compatibility/2006" xmlns:p14="http://schemas.microsoft.com/office/powerpoint/2010/main">
    <mc:Choice Requires="p14">
      <p:transition spd="slow" p14:dur="1200">
        <p:wipe dir="d"/>
      </p:transition>
    </mc:Choice>
    <mc:Fallback xmlns:mv="urn:schemas-microsoft-com:mac:vml" xmlns="">
      <mp:transition xmlns:mp="http://schemas.microsoft.com/office/mac/powerpoint/2008/mai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103"/>
                                        </p:tgtEl>
                                        <p:attrNameLst>
                                          <p:attrName>style.visibility</p:attrName>
                                        </p:attrNameLst>
                                      </p:cBhvr>
                                      <p:to>
                                        <p:strVal val="visible"/>
                                      </p:to>
                                    </p:set>
                                    <p:anim calcmode="lin" valueType="num">
                                      <p:cBhvr>
                                        <p:cTn id="7" dur="500" fill="hold"/>
                                        <p:tgtEl>
                                          <p:spTgt spid="103"/>
                                        </p:tgtEl>
                                        <p:attrNameLst>
                                          <p:attrName>ppt_x</p:attrName>
                                        </p:attrNameLst>
                                      </p:cBhvr>
                                      <p:tavLst>
                                        <p:tav tm="0">
                                          <p:val>
                                            <p:strVal val="#ppt_x"/>
                                          </p:val>
                                        </p:tav>
                                        <p:tav tm="100000">
                                          <p:val>
                                            <p:strVal val="#ppt_x"/>
                                          </p:val>
                                        </p:tav>
                                      </p:tavLst>
                                    </p:anim>
                                    <p:anim calcmode="lin" valueType="num">
                                      <p:cBhvr>
                                        <p:cTn id="8" dur="500" fill="hold"/>
                                        <p:tgtEl>
                                          <p:spTgt spid="1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1"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Shape 61"/>
          <p:cNvSpPr>
            <a:spLocks noGrp="1"/>
          </p:cNvSpPr>
          <p:nvPr>
            <p:ph type="title"/>
          </p:nvPr>
        </p:nvSpPr>
        <p:spPr>
          <a:xfrm>
            <a:off x="457200" y="274638"/>
            <a:ext cx="8229600" cy="1143001"/>
          </a:xfrm>
          <a:prstGeom prst="rect">
            <a:avLst/>
          </a:prstGeom>
        </p:spPr>
        <p:txBody>
          <a:bodyPr/>
          <a:lstStyle/>
          <a:p>
            <a:pPr>
              <a:defRPr b="1">
                <a:solidFill>
                  <a:srgbClr val="002060"/>
                </a:solidFill>
              </a:defRPr>
            </a:pPr>
            <a:endParaRPr/>
          </a:p>
        </p:txBody>
      </p:sp>
      <p:sp>
        <p:nvSpPr>
          <p:cNvPr id="62" name="Shape 62"/>
          <p:cNvSpPr>
            <a:spLocks noGrp="1"/>
          </p:cNvSpPr>
          <p:nvPr>
            <p:ph type="body" idx="1"/>
          </p:nvPr>
        </p:nvSpPr>
        <p:spPr>
          <a:xfrm>
            <a:off x="468312" y="1628775"/>
            <a:ext cx="8229601" cy="3844925"/>
          </a:xfrm>
          <a:prstGeom prst="rect">
            <a:avLst/>
          </a:prstGeom>
        </p:spPr>
        <p:txBody>
          <a:bodyPr/>
          <a:lstStyle/>
          <a:p>
            <a:pPr algn="ctr">
              <a:buSzTx/>
              <a:buNone/>
              <a:defRPr sz="4000" b="1">
                <a:ln w="12700">
                  <a:solidFill>
                    <a:srgbClr val="FFFFFF"/>
                  </a:solidFill>
                </a:ln>
                <a:solidFill>
                  <a:srgbClr val="002060"/>
                </a:solidFill>
                <a:effectLst>
                  <a:outerShdw blurRad="38100" dist="20320" dir="1800000" rotWithShape="0">
                    <a:srgbClr val="000000">
                      <a:alpha val="40000"/>
                    </a:srgbClr>
                  </a:outerShdw>
                </a:effectLst>
              </a:defRPr>
            </a:pPr>
            <a:endParaRPr/>
          </a:p>
        </p:txBody>
      </p:sp>
      <p:sp>
        <p:nvSpPr>
          <p:cNvPr id="63" name="Shape 63"/>
          <p:cNvSpPr/>
          <p:nvPr/>
        </p:nvSpPr>
        <p:spPr>
          <a:xfrm>
            <a:off x="1785936" y="1343024"/>
            <a:ext cx="5505455" cy="4533902"/>
          </a:xfrm>
          <a:custGeom>
            <a:avLst/>
            <a:gdLst/>
            <a:ahLst/>
            <a:cxnLst>
              <a:cxn ang="0">
                <a:pos x="wd2" y="hd2"/>
              </a:cxn>
              <a:cxn ang="5400000">
                <a:pos x="wd2" y="hd2"/>
              </a:cxn>
              <a:cxn ang="10800000">
                <a:pos x="wd2" y="hd2"/>
              </a:cxn>
              <a:cxn ang="16200000">
                <a:pos x="wd2" y="hd2"/>
              </a:cxn>
            </a:cxnLst>
            <a:rect l="0" t="0" r="r" b="b"/>
            <a:pathLst>
              <a:path w="21600" h="21600" extrusionOk="0">
                <a:moveTo>
                  <a:pt x="10302" y="19429"/>
                </a:moveTo>
                <a:lnTo>
                  <a:pt x="9878" y="19429"/>
                </a:lnTo>
                <a:lnTo>
                  <a:pt x="9461" y="19558"/>
                </a:lnTo>
                <a:lnTo>
                  <a:pt x="9093" y="19747"/>
                </a:lnTo>
                <a:lnTo>
                  <a:pt x="8726" y="20004"/>
                </a:lnTo>
                <a:lnTo>
                  <a:pt x="8091" y="20639"/>
                </a:lnTo>
                <a:lnTo>
                  <a:pt x="7462" y="21154"/>
                </a:lnTo>
                <a:lnTo>
                  <a:pt x="7779" y="21214"/>
                </a:lnTo>
                <a:lnTo>
                  <a:pt x="8091" y="21282"/>
                </a:lnTo>
                <a:lnTo>
                  <a:pt x="8408" y="21282"/>
                </a:lnTo>
                <a:lnTo>
                  <a:pt x="8726" y="21214"/>
                </a:lnTo>
                <a:lnTo>
                  <a:pt x="8988" y="21154"/>
                </a:lnTo>
                <a:lnTo>
                  <a:pt x="9249" y="21025"/>
                </a:lnTo>
                <a:lnTo>
                  <a:pt x="9461" y="20836"/>
                </a:lnTo>
                <a:lnTo>
                  <a:pt x="9617" y="20639"/>
                </a:lnTo>
                <a:lnTo>
                  <a:pt x="9984" y="20004"/>
                </a:lnTo>
                <a:lnTo>
                  <a:pt x="10302" y="19429"/>
                </a:lnTo>
                <a:close/>
                <a:moveTo>
                  <a:pt x="2155" y="17576"/>
                </a:moveTo>
                <a:lnTo>
                  <a:pt x="2417" y="17955"/>
                </a:lnTo>
                <a:lnTo>
                  <a:pt x="2996" y="18658"/>
                </a:lnTo>
                <a:lnTo>
                  <a:pt x="3313" y="18915"/>
                </a:lnTo>
                <a:lnTo>
                  <a:pt x="3575" y="19172"/>
                </a:lnTo>
                <a:lnTo>
                  <a:pt x="3893" y="19361"/>
                </a:lnTo>
                <a:lnTo>
                  <a:pt x="4204" y="19490"/>
                </a:lnTo>
                <a:lnTo>
                  <a:pt x="4522" y="19618"/>
                </a:lnTo>
                <a:lnTo>
                  <a:pt x="4833" y="19687"/>
                </a:lnTo>
                <a:lnTo>
                  <a:pt x="5518" y="19687"/>
                </a:lnTo>
                <a:lnTo>
                  <a:pt x="5886" y="19618"/>
                </a:lnTo>
                <a:lnTo>
                  <a:pt x="6621" y="19361"/>
                </a:lnTo>
                <a:lnTo>
                  <a:pt x="7356" y="18983"/>
                </a:lnTo>
                <a:lnTo>
                  <a:pt x="6571" y="18915"/>
                </a:lnTo>
                <a:lnTo>
                  <a:pt x="5836" y="18855"/>
                </a:lnTo>
                <a:lnTo>
                  <a:pt x="5101" y="18726"/>
                </a:lnTo>
                <a:lnTo>
                  <a:pt x="4466" y="18537"/>
                </a:lnTo>
                <a:lnTo>
                  <a:pt x="3837" y="18340"/>
                </a:lnTo>
                <a:lnTo>
                  <a:pt x="3257" y="18151"/>
                </a:lnTo>
                <a:lnTo>
                  <a:pt x="2678" y="17834"/>
                </a:lnTo>
                <a:lnTo>
                  <a:pt x="2155" y="17576"/>
                </a:lnTo>
                <a:close/>
                <a:moveTo>
                  <a:pt x="4678" y="15595"/>
                </a:moveTo>
                <a:lnTo>
                  <a:pt x="4889" y="16555"/>
                </a:lnTo>
                <a:lnTo>
                  <a:pt x="5151" y="17259"/>
                </a:lnTo>
                <a:lnTo>
                  <a:pt x="5307" y="17576"/>
                </a:lnTo>
                <a:lnTo>
                  <a:pt x="5469" y="17834"/>
                </a:lnTo>
                <a:lnTo>
                  <a:pt x="5674" y="18023"/>
                </a:lnTo>
                <a:lnTo>
                  <a:pt x="5886" y="18212"/>
                </a:lnTo>
                <a:lnTo>
                  <a:pt x="6098" y="18408"/>
                </a:lnTo>
                <a:lnTo>
                  <a:pt x="6359" y="18537"/>
                </a:lnTo>
                <a:lnTo>
                  <a:pt x="6677" y="18597"/>
                </a:lnTo>
                <a:lnTo>
                  <a:pt x="6988" y="18658"/>
                </a:lnTo>
                <a:lnTo>
                  <a:pt x="7723" y="18658"/>
                </a:lnTo>
                <a:lnTo>
                  <a:pt x="8620" y="18537"/>
                </a:lnTo>
                <a:lnTo>
                  <a:pt x="7779" y="18212"/>
                </a:lnTo>
                <a:lnTo>
                  <a:pt x="7094" y="17894"/>
                </a:lnTo>
                <a:lnTo>
                  <a:pt x="6465" y="17508"/>
                </a:lnTo>
                <a:lnTo>
                  <a:pt x="5992" y="17130"/>
                </a:lnTo>
                <a:lnTo>
                  <a:pt x="5574" y="16745"/>
                </a:lnTo>
                <a:lnTo>
                  <a:pt x="5257" y="16359"/>
                </a:lnTo>
                <a:lnTo>
                  <a:pt x="4939" y="15981"/>
                </a:lnTo>
                <a:lnTo>
                  <a:pt x="4678" y="15595"/>
                </a:lnTo>
                <a:close/>
                <a:moveTo>
                  <a:pt x="3519" y="13742"/>
                </a:moveTo>
                <a:lnTo>
                  <a:pt x="3419" y="14249"/>
                </a:lnTo>
                <a:lnTo>
                  <a:pt x="3363" y="14824"/>
                </a:lnTo>
                <a:lnTo>
                  <a:pt x="3419" y="15466"/>
                </a:lnTo>
                <a:lnTo>
                  <a:pt x="3519" y="16298"/>
                </a:lnTo>
                <a:lnTo>
                  <a:pt x="3731" y="16745"/>
                </a:lnTo>
                <a:lnTo>
                  <a:pt x="3992" y="17130"/>
                </a:lnTo>
                <a:lnTo>
                  <a:pt x="4204" y="17448"/>
                </a:lnTo>
                <a:lnTo>
                  <a:pt x="4466" y="17705"/>
                </a:lnTo>
                <a:lnTo>
                  <a:pt x="4995" y="18151"/>
                </a:lnTo>
                <a:lnTo>
                  <a:pt x="5574" y="18537"/>
                </a:lnTo>
                <a:lnTo>
                  <a:pt x="5151" y="17894"/>
                </a:lnTo>
                <a:lnTo>
                  <a:pt x="4833" y="17259"/>
                </a:lnTo>
                <a:lnTo>
                  <a:pt x="4572" y="16487"/>
                </a:lnTo>
                <a:lnTo>
                  <a:pt x="4360" y="15724"/>
                </a:lnTo>
                <a:lnTo>
                  <a:pt x="4154" y="15081"/>
                </a:lnTo>
                <a:lnTo>
                  <a:pt x="3943" y="14506"/>
                </a:lnTo>
                <a:lnTo>
                  <a:pt x="3731" y="14060"/>
                </a:lnTo>
                <a:lnTo>
                  <a:pt x="3519" y="13742"/>
                </a:lnTo>
                <a:close/>
                <a:moveTo>
                  <a:pt x="947" y="14892"/>
                </a:moveTo>
                <a:lnTo>
                  <a:pt x="997" y="15209"/>
                </a:lnTo>
                <a:lnTo>
                  <a:pt x="1053" y="15527"/>
                </a:lnTo>
                <a:lnTo>
                  <a:pt x="1158" y="15784"/>
                </a:lnTo>
                <a:lnTo>
                  <a:pt x="1314" y="16102"/>
                </a:lnTo>
                <a:lnTo>
                  <a:pt x="1632" y="16616"/>
                </a:lnTo>
                <a:lnTo>
                  <a:pt x="2049" y="17062"/>
                </a:lnTo>
                <a:lnTo>
                  <a:pt x="2579" y="17448"/>
                </a:lnTo>
                <a:lnTo>
                  <a:pt x="3152" y="17766"/>
                </a:lnTo>
                <a:lnTo>
                  <a:pt x="3893" y="18023"/>
                </a:lnTo>
                <a:lnTo>
                  <a:pt x="4734" y="18212"/>
                </a:lnTo>
                <a:lnTo>
                  <a:pt x="3837" y="17380"/>
                </a:lnTo>
                <a:lnTo>
                  <a:pt x="2890" y="16555"/>
                </a:lnTo>
                <a:lnTo>
                  <a:pt x="1943" y="15724"/>
                </a:lnTo>
                <a:lnTo>
                  <a:pt x="947" y="14892"/>
                </a:lnTo>
                <a:close/>
                <a:moveTo>
                  <a:pt x="2840" y="10861"/>
                </a:moveTo>
                <a:lnTo>
                  <a:pt x="2996" y="11503"/>
                </a:lnTo>
                <a:lnTo>
                  <a:pt x="3102" y="12139"/>
                </a:lnTo>
                <a:lnTo>
                  <a:pt x="3208" y="12782"/>
                </a:lnTo>
                <a:lnTo>
                  <a:pt x="3208" y="15527"/>
                </a:lnTo>
                <a:lnTo>
                  <a:pt x="3257" y="16230"/>
                </a:lnTo>
                <a:lnTo>
                  <a:pt x="2946" y="15852"/>
                </a:lnTo>
                <a:lnTo>
                  <a:pt x="2628" y="15338"/>
                </a:lnTo>
                <a:lnTo>
                  <a:pt x="2473" y="14824"/>
                </a:lnTo>
                <a:lnTo>
                  <a:pt x="2367" y="14188"/>
                </a:lnTo>
                <a:lnTo>
                  <a:pt x="2311" y="13545"/>
                </a:lnTo>
                <a:lnTo>
                  <a:pt x="2417" y="12721"/>
                </a:lnTo>
                <a:lnTo>
                  <a:pt x="2579" y="11889"/>
                </a:lnTo>
                <a:lnTo>
                  <a:pt x="2840" y="10861"/>
                </a:lnTo>
                <a:close/>
                <a:moveTo>
                  <a:pt x="56" y="11761"/>
                </a:moveTo>
                <a:lnTo>
                  <a:pt x="156" y="12396"/>
                </a:lnTo>
                <a:lnTo>
                  <a:pt x="318" y="13039"/>
                </a:lnTo>
                <a:lnTo>
                  <a:pt x="529" y="13613"/>
                </a:lnTo>
                <a:lnTo>
                  <a:pt x="791" y="14188"/>
                </a:lnTo>
                <a:lnTo>
                  <a:pt x="1158" y="14703"/>
                </a:lnTo>
                <a:lnTo>
                  <a:pt x="1576" y="15149"/>
                </a:lnTo>
                <a:lnTo>
                  <a:pt x="2105" y="15527"/>
                </a:lnTo>
                <a:lnTo>
                  <a:pt x="2678" y="15852"/>
                </a:lnTo>
                <a:lnTo>
                  <a:pt x="2155" y="14703"/>
                </a:lnTo>
                <a:lnTo>
                  <a:pt x="1893" y="14188"/>
                </a:lnTo>
                <a:lnTo>
                  <a:pt x="1576" y="13613"/>
                </a:lnTo>
                <a:lnTo>
                  <a:pt x="1208" y="13099"/>
                </a:lnTo>
                <a:lnTo>
                  <a:pt x="841" y="12653"/>
                </a:lnTo>
                <a:lnTo>
                  <a:pt x="473" y="12139"/>
                </a:lnTo>
                <a:lnTo>
                  <a:pt x="56" y="11761"/>
                </a:lnTo>
                <a:close/>
                <a:moveTo>
                  <a:pt x="2840" y="8372"/>
                </a:moveTo>
                <a:lnTo>
                  <a:pt x="2417" y="9008"/>
                </a:lnTo>
                <a:lnTo>
                  <a:pt x="2105" y="9711"/>
                </a:lnTo>
                <a:lnTo>
                  <a:pt x="1943" y="10097"/>
                </a:lnTo>
                <a:lnTo>
                  <a:pt x="1788" y="10482"/>
                </a:lnTo>
                <a:lnTo>
                  <a:pt x="1682" y="10861"/>
                </a:lnTo>
                <a:lnTo>
                  <a:pt x="1632" y="11375"/>
                </a:lnTo>
                <a:lnTo>
                  <a:pt x="1632" y="11889"/>
                </a:lnTo>
                <a:lnTo>
                  <a:pt x="1682" y="12396"/>
                </a:lnTo>
                <a:lnTo>
                  <a:pt x="1837" y="12910"/>
                </a:lnTo>
                <a:lnTo>
                  <a:pt x="2049" y="13417"/>
                </a:lnTo>
                <a:lnTo>
                  <a:pt x="2105" y="12782"/>
                </a:lnTo>
                <a:lnTo>
                  <a:pt x="2211" y="12207"/>
                </a:lnTo>
                <a:lnTo>
                  <a:pt x="2311" y="11632"/>
                </a:lnTo>
                <a:lnTo>
                  <a:pt x="2473" y="10989"/>
                </a:lnTo>
                <a:lnTo>
                  <a:pt x="2678" y="10286"/>
                </a:lnTo>
                <a:lnTo>
                  <a:pt x="2784" y="9582"/>
                </a:lnTo>
                <a:lnTo>
                  <a:pt x="2840" y="8947"/>
                </a:lnTo>
                <a:lnTo>
                  <a:pt x="2840" y="8372"/>
                </a:lnTo>
                <a:close/>
                <a:moveTo>
                  <a:pt x="156" y="8183"/>
                </a:moveTo>
                <a:lnTo>
                  <a:pt x="318" y="8758"/>
                </a:lnTo>
                <a:lnTo>
                  <a:pt x="473" y="9333"/>
                </a:lnTo>
                <a:lnTo>
                  <a:pt x="685" y="9968"/>
                </a:lnTo>
                <a:lnTo>
                  <a:pt x="997" y="10611"/>
                </a:lnTo>
                <a:lnTo>
                  <a:pt x="1208" y="11246"/>
                </a:lnTo>
                <a:lnTo>
                  <a:pt x="1370" y="11889"/>
                </a:lnTo>
                <a:lnTo>
                  <a:pt x="1526" y="12464"/>
                </a:lnTo>
                <a:lnTo>
                  <a:pt x="1576" y="13039"/>
                </a:lnTo>
                <a:lnTo>
                  <a:pt x="1158" y="12653"/>
                </a:lnTo>
                <a:lnTo>
                  <a:pt x="735" y="12139"/>
                </a:lnTo>
                <a:lnTo>
                  <a:pt x="424" y="11564"/>
                </a:lnTo>
                <a:lnTo>
                  <a:pt x="156" y="10929"/>
                </a:lnTo>
                <a:lnTo>
                  <a:pt x="0" y="10225"/>
                </a:lnTo>
                <a:lnTo>
                  <a:pt x="0" y="8818"/>
                </a:lnTo>
                <a:lnTo>
                  <a:pt x="156" y="8183"/>
                </a:lnTo>
                <a:close/>
                <a:moveTo>
                  <a:pt x="3363" y="5945"/>
                </a:moveTo>
                <a:lnTo>
                  <a:pt x="2890" y="6323"/>
                </a:lnTo>
                <a:lnTo>
                  <a:pt x="2473" y="6776"/>
                </a:lnTo>
                <a:lnTo>
                  <a:pt x="2105" y="7223"/>
                </a:lnTo>
                <a:lnTo>
                  <a:pt x="1788" y="7729"/>
                </a:lnTo>
                <a:lnTo>
                  <a:pt x="1526" y="8183"/>
                </a:lnTo>
                <a:lnTo>
                  <a:pt x="1420" y="8629"/>
                </a:lnTo>
                <a:lnTo>
                  <a:pt x="1314" y="9008"/>
                </a:lnTo>
                <a:lnTo>
                  <a:pt x="1370" y="9333"/>
                </a:lnTo>
                <a:lnTo>
                  <a:pt x="1370" y="9968"/>
                </a:lnTo>
                <a:lnTo>
                  <a:pt x="1470" y="10671"/>
                </a:lnTo>
                <a:lnTo>
                  <a:pt x="1943" y="9461"/>
                </a:lnTo>
                <a:lnTo>
                  <a:pt x="2522" y="8244"/>
                </a:lnTo>
                <a:lnTo>
                  <a:pt x="2784" y="7669"/>
                </a:lnTo>
                <a:lnTo>
                  <a:pt x="3052" y="7094"/>
                </a:lnTo>
                <a:lnTo>
                  <a:pt x="3257" y="6519"/>
                </a:lnTo>
                <a:lnTo>
                  <a:pt x="3363" y="5945"/>
                </a:lnTo>
                <a:close/>
                <a:moveTo>
                  <a:pt x="1208" y="4409"/>
                </a:moveTo>
                <a:lnTo>
                  <a:pt x="997" y="5045"/>
                </a:lnTo>
                <a:lnTo>
                  <a:pt x="841" y="5748"/>
                </a:lnTo>
                <a:lnTo>
                  <a:pt x="629" y="6580"/>
                </a:lnTo>
                <a:lnTo>
                  <a:pt x="473" y="7412"/>
                </a:lnTo>
                <a:lnTo>
                  <a:pt x="473" y="7987"/>
                </a:lnTo>
                <a:lnTo>
                  <a:pt x="629" y="8690"/>
                </a:lnTo>
                <a:lnTo>
                  <a:pt x="791" y="9333"/>
                </a:lnTo>
                <a:lnTo>
                  <a:pt x="947" y="9779"/>
                </a:lnTo>
                <a:lnTo>
                  <a:pt x="1102" y="9136"/>
                </a:lnTo>
                <a:lnTo>
                  <a:pt x="1208" y="8433"/>
                </a:lnTo>
                <a:lnTo>
                  <a:pt x="1370" y="7797"/>
                </a:lnTo>
                <a:lnTo>
                  <a:pt x="1470" y="7094"/>
                </a:lnTo>
                <a:lnTo>
                  <a:pt x="1526" y="6323"/>
                </a:lnTo>
                <a:lnTo>
                  <a:pt x="1470" y="5619"/>
                </a:lnTo>
                <a:lnTo>
                  <a:pt x="1370" y="4984"/>
                </a:lnTo>
                <a:lnTo>
                  <a:pt x="1208" y="4409"/>
                </a:lnTo>
                <a:close/>
                <a:moveTo>
                  <a:pt x="4783" y="3260"/>
                </a:moveTo>
                <a:lnTo>
                  <a:pt x="4154" y="3577"/>
                </a:lnTo>
                <a:lnTo>
                  <a:pt x="3575" y="3963"/>
                </a:lnTo>
                <a:lnTo>
                  <a:pt x="3102" y="4409"/>
                </a:lnTo>
                <a:lnTo>
                  <a:pt x="2678" y="4924"/>
                </a:lnTo>
                <a:lnTo>
                  <a:pt x="2367" y="5430"/>
                </a:lnTo>
                <a:lnTo>
                  <a:pt x="2105" y="6005"/>
                </a:lnTo>
                <a:lnTo>
                  <a:pt x="1893" y="6648"/>
                </a:lnTo>
                <a:lnTo>
                  <a:pt x="1738" y="7283"/>
                </a:lnTo>
                <a:lnTo>
                  <a:pt x="2734" y="6202"/>
                </a:lnTo>
                <a:lnTo>
                  <a:pt x="3575" y="5173"/>
                </a:lnTo>
                <a:lnTo>
                  <a:pt x="4260" y="4220"/>
                </a:lnTo>
                <a:lnTo>
                  <a:pt x="4783" y="3260"/>
                </a:lnTo>
                <a:close/>
                <a:moveTo>
                  <a:pt x="5469" y="0"/>
                </a:moveTo>
                <a:lnTo>
                  <a:pt x="5518" y="575"/>
                </a:lnTo>
                <a:lnTo>
                  <a:pt x="5469" y="1082"/>
                </a:lnTo>
                <a:lnTo>
                  <a:pt x="5363" y="1535"/>
                </a:lnTo>
                <a:lnTo>
                  <a:pt x="5151" y="2042"/>
                </a:lnTo>
                <a:lnTo>
                  <a:pt x="4833" y="2556"/>
                </a:lnTo>
                <a:lnTo>
                  <a:pt x="4360" y="3063"/>
                </a:lnTo>
                <a:lnTo>
                  <a:pt x="3787" y="3577"/>
                </a:lnTo>
                <a:lnTo>
                  <a:pt x="3052" y="4024"/>
                </a:lnTo>
                <a:lnTo>
                  <a:pt x="3625" y="3063"/>
                </a:lnTo>
                <a:lnTo>
                  <a:pt x="4260" y="2042"/>
                </a:lnTo>
                <a:lnTo>
                  <a:pt x="4889" y="1021"/>
                </a:lnTo>
                <a:lnTo>
                  <a:pt x="5469" y="0"/>
                </a:lnTo>
                <a:close/>
                <a:moveTo>
                  <a:pt x="3052" y="1596"/>
                </a:moveTo>
                <a:lnTo>
                  <a:pt x="2579" y="2488"/>
                </a:lnTo>
                <a:lnTo>
                  <a:pt x="2155" y="3320"/>
                </a:lnTo>
                <a:lnTo>
                  <a:pt x="1837" y="4092"/>
                </a:lnTo>
                <a:lnTo>
                  <a:pt x="1682" y="4666"/>
                </a:lnTo>
                <a:lnTo>
                  <a:pt x="1682" y="5370"/>
                </a:lnTo>
                <a:lnTo>
                  <a:pt x="1738" y="6005"/>
                </a:lnTo>
                <a:lnTo>
                  <a:pt x="2105" y="5430"/>
                </a:lnTo>
                <a:lnTo>
                  <a:pt x="2417" y="4924"/>
                </a:lnTo>
                <a:lnTo>
                  <a:pt x="2628" y="4341"/>
                </a:lnTo>
                <a:lnTo>
                  <a:pt x="2840" y="3766"/>
                </a:lnTo>
                <a:lnTo>
                  <a:pt x="2996" y="3260"/>
                </a:lnTo>
                <a:lnTo>
                  <a:pt x="3102" y="2685"/>
                </a:lnTo>
                <a:lnTo>
                  <a:pt x="3102" y="2110"/>
                </a:lnTo>
                <a:lnTo>
                  <a:pt x="3052" y="1596"/>
                </a:lnTo>
                <a:close/>
                <a:moveTo>
                  <a:pt x="11037" y="19429"/>
                </a:moveTo>
                <a:lnTo>
                  <a:pt x="11510" y="19429"/>
                </a:lnTo>
                <a:lnTo>
                  <a:pt x="11878" y="19558"/>
                </a:lnTo>
                <a:lnTo>
                  <a:pt x="12245" y="19747"/>
                </a:lnTo>
                <a:lnTo>
                  <a:pt x="12563" y="20004"/>
                </a:lnTo>
                <a:lnTo>
                  <a:pt x="13242" y="20639"/>
                </a:lnTo>
                <a:lnTo>
                  <a:pt x="13877" y="21154"/>
                </a:lnTo>
                <a:lnTo>
                  <a:pt x="13559" y="21282"/>
                </a:lnTo>
                <a:lnTo>
                  <a:pt x="12930" y="21282"/>
                </a:lnTo>
                <a:lnTo>
                  <a:pt x="12612" y="21214"/>
                </a:lnTo>
                <a:lnTo>
                  <a:pt x="12295" y="21154"/>
                </a:lnTo>
                <a:lnTo>
                  <a:pt x="12089" y="21025"/>
                </a:lnTo>
                <a:lnTo>
                  <a:pt x="11828" y="20836"/>
                </a:lnTo>
                <a:lnTo>
                  <a:pt x="11722" y="20639"/>
                </a:lnTo>
                <a:lnTo>
                  <a:pt x="11354" y="20004"/>
                </a:lnTo>
                <a:lnTo>
                  <a:pt x="11037" y="19429"/>
                </a:lnTo>
                <a:close/>
                <a:moveTo>
                  <a:pt x="10669" y="19172"/>
                </a:moveTo>
                <a:lnTo>
                  <a:pt x="10352" y="18983"/>
                </a:lnTo>
                <a:lnTo>
                  <a:pt x="10090" y="18855"/>
                </a:lnTo>
                <a:lnTo>
                  <a:pt x="9673" y="18787"/>
                </a:lnTo>
                <a:lnTo>
                  <a:pt x="9143" y="18787"/>
                </a:lnTo>
                <a:lnTo>
                  <a:pt x="8776" y="18855"/>
                </a:lnTo>
                <a:lnTo>
                  <a:pt x="8464" y="18983"/>
                </a:lnTo>
                <a:lnTo>
                  <a:pt x="8147" y="19112"/>
                </a:lnTo>
                <a:lnTo>
                  <a:pt x="7779" y="19301"/>
                </a:lnTo>
                <a:lnTo>
                  <a:pt x="7094" y="19618"/>
                </a:lnTo>
                <a:lnTo>
                  <a:pt x="6465" y="19876"/>
                </a:lnTo>
                <a:lnTo>
                  <a:pt x="5992" y="19936"/>
                </a:lnTo>
                <a:lnTo>
                  <a:pt x="5574" y="20004"/>
                </a:lnTo>
                <a:lnTo>
                  <a:pt x="5151" y="20004"/>
                </a:lnTo>
                <a:lnTo>
                  <a:pt x="4783" y="19936"/>
                </a:lnTo>
                <a:lnTo>
                  <a:pt x="4048" y="19747"/>
                </a:lnTo>
                <a:lnTo>
                  <a:pt x="3419" y="19558"/>
                </a:lnTo>
                <a:lnTo>
                  <a:pt x="3943" y="20065"/>
                </a:lnTo>
                <a:lnTo>
                  <a:pt x="4522" y="20579"/>
                </a:lnTo>
                <a:lnTo>
                  <a:pt x="4833" y="20768"/>
                </a:lnTo>
                <a:lnTo>
                  <a:pt x="5257" y="20897"/>
                </a:lnTo>
                <a:lnTo>
                  <a:pt x="5730" y="21025"/>
                </a:lnTo>
                <a:lnTo>
                  <a:pt x="6677" y="21025"/>
                </a:lnTo>
                <a:lnTo>
                  <a:pt x="6988" y="20897"/>
                </a:lnTo>
                <a:lnTo>
                  <a:pt x="7356" y="20768"/>
                </a:lnTo>
                <a:lnTo>
                  <a:pt x="7673" y="20579"/>
                </a:lnTo>
                <a:lnTo>
                  <a:pt x="8358" y="20065"/>
                </a:lnTo>
                <a:lnTo>
                  <a:pt x="9037" y="19429"/>
                </a:lnTo>
                <a:lnTo>
                  <a:pt x="9405" y="19240"/>
                </a:lnTo>
                <a:lnTo>
                  <a:pt x="9828" y="19172"/>
                </a:lnTo>
                <a:lnTo>
                  <a:pt x="9984" y="19112"/>
                </a:lnTo>
                <a:lnTo>
                  <a:pt x="10196" y="19172"/>
                </a:lnTo>
                <a:lnTo>
                  <a:pt x="10352" y="19240"/>
                </a:lnTo>
                <a:lnTo>
                  <a:pt x="10457" y="19361"/>
                </a:lnTo>
                <a:lnTo>
                  <a:pt x="10302" y="19815"/>
                </a:lnTo>
                <a:lnTo>
                  <a:pt x="10246" y="20322"/>
                </a:lnTo>
                <a:lnTo>
                  <a:pt x="10246" y="20639"/>
                </a:lnTo>
                <a:lnTo>
                  <a:pt x="10352" y="20965"/>
                </a:lnTo>
                <a:lnTo>
                  <a:pt x="10513" y="21282"/>
                </a:lnTo>
                <a:lnTo>
                  <a:pt x="10613" y="21600"/>
                </a:lnTo>
                <a:lnTo>
                  <a:pt x="10775" y="21282"/>
                </a:lnTo>
                <a:lnTo>
                  <a:pt x="10931" y="20965"/>
                </a:lnTo>
                <a:lnTo>
                  <a:pt x="11037" y="20639"/>
                </a:lnTo>
                <a:lnTo>
                  <a:pt x="11087" y="20322"/>
                </a:lnTo>
                <a:lnTo>
                  <a:pt x="10987" y="19815"/>
                </a:lnTo>
                <a:lnTo>
                  <a:pt x="10881" y="19361"/>
                </a:lnTo>
                <a:lnTo>
                  <a:pt x="10987" y="19240"/>
                </a:lnTo>
                <a:lnTo>
                  <a:pt x="11143" y="19172"/>
                </a:lnTo>
                <a:lnTo>
                  <a:pt x="11298" y="19112"/>
                </a:lnTo>
                <a:lnTo>
                  <a:pt x="11510" y="19172"/>
                </a:lnTo>
                <a:lnTo>
                  <a:pt x="11878" y="19240"/>
                </a:lnTo>
                <a:lnTo>
                  <a:pt x="12295" y="19429"/>
                </a:lnTo>
                <a:lnTo>
                  <a:pt x="12980" y="20065"/>
                </a:lnTo>
                <a:lnTo>
                  <a:pt x="13665" y="20639"/>
                </a:lnTo>
                <a:lnTo>
                  <a:pt x="14033" y="20836"/>
                </a:lnTo>
                <a:lnTo>
                  <a:pt x="14350" y="21025"/>
                </a:lnTo>
                <a:lnTo>
                  <a:pt x="14718" y="21154"/>
                </a:lnTo>
                <a:lnTo>
                  <a:pt x="15608" y="21154"/>
                </a:lnTo>
                <a:lnTo>
                  <a:pt x="16082" y="21093"/>
                </a:lnTo>
                <a:lnTo>
                  <a:pt x="16499" y="20965"/>
                </a:lnTo>
                <a:lnTo>
                  <a:pt x="16866" y="20708"/>
                </a:lnTo>
                <a:lnTo>
                  <a:pt x="17396" y="20261"/>
                </a:lnTo>
                <a:lnTo>
                  <a:pt x="17919" y="19687"/>
                </a:lnTo>
                <a:lnTo>
                  <a:pt x="17290" y="19936"/>
                </a:lnTo>
                <a:lnTo>
                  <a:pt x="16555" y="20065"/>
                </a:lnTo>
                <a:lnTo>
                  <a:pt x="16188" y="20133"/>
                </a:lnTo>
                <a:lnTo>
                  <a:pt x="15347" y="20133"/>
                </a:lnTo>
                <a:lnTo>
                  <a:pt x="14923" y="20004"/>
                </a:lnTo>
                <a:lnTo>
                  <a:pt x="14244" y="19747"/>
                </a:lnTo>
                <a:lnTo>
                  <a:pt x="13559" y="19361"/>
                </a:lnTo>
                <a:lnTo>
                  <a:pt x="12824" y="18983"/>
                </a:lnTo>
                <a:lnTo>
                  <a:pt x="12507" y="18855"/>
                </a:lnTo>
                <a:lnTo>
                  <a:pt x="12195" y="18787"/>
                </a:lnTo>
                <a:lnTo>
                  <a:pt x="11616" y="18787"/>
                </a:lnTo>
                <a:lnTo>
                  <a:pt x="11248" y="18855"/>
                </a:lnTo>
                <a:lnTo>
                  <a:pt x="10931" y="18983"/>
                </a:lnTo>
                <a:lnTo>
                  <a:pt x="10669" y="19172"/>
                </a:lnTo>
                <a:close/>
                <a:moveTo>
                  <a:pt x="16711" y="15655"/>
                </a:moveTo>
                <a:lnTo>
                  <a:pt x="16499" y="16616"/>
                </a:lnTo>
                <a:lnTo>
                  <a:pt x="16237" y="17319"/>
                </a:lnTo>
                <a:lnTo>
                  <a:pt x="16082" y="17637"/>
                </a:lnTo>
                <a:lnTo>
                  <a:pt x="15926" y="17894"/>
                </a:lnTo>
                <a:lnTo>
                  <a:pt x="15714" y="18083"/>
                </a:lnTo>
                <a:lnTo>
                  <a:pt x="15502" y="18280"/>
                </a:lnTo>
                <a:lnTo>
                  <a:pt x="15291" y="18469"/>
                </a:lnTo>
                <a:lnTo>
                  <a:pt x="15029" y="18537"/>
                </a:lnTo>
                <a:lnTo>
                  <a:pt x="14718" y="18658"/>
                </a:lnTo>
                <a:lnTo>
                  <a:pt x="14400" y="18726"/>
                </a:lnTo>
                <a:lnTo>
                  <a:pt x="13665" y="18726"/>
                </a:lnTo>
                <a:lnTo>
                  <a:pt x="12768" y="18597"/>
                </a:lnTo>
                <a:lnTo>
                  <a:pt x="13609" y="18280"/>
                </a:lnTo>
                <a:lnTo>
                  <a:pt x="14294" y="17955"/>
                </a:lnTo>
                <a:lnTo>
                  <a:pt x="14923" y="17576"/>
                </a:lnTo>
                <a:lnTo>
                  <a:pt x="15397" y="17191"/>
                </a:lnTo>
                <a:lnTo>
                  <a:pt x="15820" y="16805"/>
                </a:lnTo>
                <a:lnTo>
                  <a:pt x="16449" y="16041"/>
                </a:lnTo>
                <a:lnTo>
                  <a:pt x="16711" y="15655"/>
                </a:lnTo>
                <a:close/>
                <a:moveTo>
                  <a:pt x="19289" y="17705"/>
                </a:moveTo>
                <a:lnTo>
                  <a:pt x="19021" y="18083"/>
                </a:lnTo>
                <a:lnTo>
                  <a:pt x="18710" y="18469"/>
                </a:lnTo>
                <a:lnTo>
                  <a:pt x="18448" y="18787"/>
                </a:lnTo>
                <a:lnTo>
                  <a:pt x="18131" y="19044"/>
                </a:lnTo>
                <a:lnTo>
                  <a:pt x="17869" y="19301"/>
                </a:lnTo>
                <a:lnTo>
                  <a:pt x="17552" y="19490"/>
                </a:lnTo>
                <a:lnTo>
                  <a:pt x="17240" y="19618"/>
                </a:lnTo>
                <a:lnTo>
                  <a:pt x="16922" y="19747"/>
                </a:lnTo>
                <a:lnTo>
                  <a:pt x="16605" y="19815"/>
                </a:lnTo>
                <a:lnTo>
                  <a:pt x="15926" y="19815"/>
                </a:lnTo>
                <a:lnTo>
                  <a:pt x="15558" y="19747"/>
                </a:lnTo>
                <a:lnTo>
                  <a:pt x="15185" y="19618"/>
                </a:lnTo>
                <a:lnTo>
                  <a:pt x="14817" y="19490"/>
                </a:lnTo>
                <a:lnTo>
                  <a:pt x="14082" y="19112"/>
                </a:lnTo>
                <a:lnTo>
                  <a:pt x="14873" y="19044"/>
                </a:lnTo>
                <a:lnTo>
                  <a:pt x="15608" y="18983"/>
                </a:lnTo>
                <a:lnTo>
                  <a:pt x="16343" y="18855"/>
                </a:lnTo>
                <a:lnTo>
                  <a:pt x="16972" y="18658"/>
                </a:lnTo>
                <a:lnTo>
                  <a:pt x="17608" y="18469"/>
                </a:lnTo>
                <a:lnTo>
                  <a:pt x="18181" y="18280"/>
                </a:lnTo>
                <a:lnTo>
                  <a:pt x="18760" y="17955"/>
                </a:lnTo>
                <a:lnTo>
                  <a:pt x="19289" y="17705"/>
                </a:lnTo>
                <a:close/>
                <a:moveTo>
                  <a:pt x="17975" y="13803"/>
                </a:moveTo>
                <a:lnTo>
                  <a:pt x="18025" y="14377"/>
                </a:lnTo>
                <a:lnTo>
                  <a:pt x="18081" y="14952"/>
                </a:lnTo>
                <a:lnTo>
                  <a:pt x="18025" y="15595"/>
                </a:lnTo>
                <a:lnTo>
                  <a:pt x="17919" y="16359"/>
                </a:lnTo>
                <a:lnTo>
                  <a:pt x="17707" y="16805"/>
                </a:lnTo>
                <a:lnTo>
                  <a:pt x="17446" y="17259"/>
                </a:lnTo>
                <a:lnTo>
                  <a:pt x="17240" y="17576"/>
                </a:lnTo>
                <a:lnTo>
                  <a:pt x="16972" y="17834"/>
                </a:lnTo>
                <a:lnTo>
                  <a:pt x="16449" y="18280"/>
                </a:lnTo>
                <a:lnTo>
                  <a:pt x="15870" y="18597"/>
                </a:lnTo>
                <a:lnTo>
                  <a:pt x="16293" y="18023"/>
                </a:lnTo>
                <a:lnTo>
                  <a:pt x="16605" y="17319"/>
                </a:lnTo>
                <a:lnTo>
                  <a:pt x="16866" y="16616"/>
                </a:lnTo>
                <a:lnTo>
                  <a:pt x="17078" y="15784"/>
                </a:lnTo>
                <a:lnTo>
                  <a:pt x="17290" y="15149"/>
                </a:lnTo>
                <a:lnTo>
                  <a:pt x="17502" y="14634"/>
                </a:lnTo>
                <a:lnTo>
                  <a:pt x="17707" y="14188"/>
                </a:lnTo>
                <a:lnTo>
                  <a:pt x="17975" y="13803"/>
                </a:lnTo>
                <a:close/>
                <a:moveTo>
                  <a:pt x="20547" y="15149"/>
                </a:moveTo>
                <a:lnTo>
                  <a:pt x="20442" y="15784"/>
                </a:lnTo>
                <a:lnTo>
                  <a:pt x="20230" y="16298"/>
                </a:lnTo>
                <a:lnTo>
                  <a:pt x="19918" y="16805"/>
                </a:lnTo>
                <a:lnTo>
                  <a:pt x="19495" y="17259"/>
                </a:lnTo>
                <a:lnTo>
                  <a:pt x="18972" y="17637"/>
                </a:lnTo>
                <a:lnTo>
                  <a:pt x="18343" y="17955"/>
                </a:lnTo>
                <a:lnTo>
                  <a:pt x="17608" y="18212"/>
                </a:lnTo>
                <a:lnTo>
                  <a:pt x="16817" y="18408"/>
                </a:lnTo>
                <a:lnTo>
                  <a:pt x="17657" y="17576"/>
                </a:lnTo>
                <a:lnTo>
                  <a:pt x="18604" y="16745"/>
                </a:lnTo>
                <a:lnTo>
                  <a:pt x="19551" y="15981"/>
                </a:lnTo>
                <a:lnTo>
                  <a:pt x="20547" y="15149"/>
                </a:lnTo>
                <a:close/>
                <a:moveTo>
                  <a:pt x="18654" y="11057"/>
                </a:moveTo>
                <a:lnTo>
                  <a:pt x="18498" y="11692"/>
                </a:lnTo>
                <a:lnTo>
                  <a:pt x="18392" y="12335"/>
                </a:lnTo>
                <a:lnTo>
                  <a:pt x="18287" y="12971"/>
                </a:lnTo>
                <a:lnTo>
                  <a:pt x="18287" y="15655"/>
                </a:lnTo>
                <a:lnTo>
                  <a:pt x="18237" y="16427"/>
                </a:lnTo>
                <a:lnTo>
                  <a:pt x="18604" y="16041"/>
                </a:lnTo>
                <a:lnTo>
                  <a:pt x="18866" y="15527"/>
                </a:lnTo>
                <a:lnTo>
                  <a:pt x="19021" y="15020"/>
                </a:lnTo>
                <a:lnTo>
                  <a:pt x="19127" y="14377"/>
                </a:lnTo>
                <a:lnTo>
                  <a:pt x="19183" y="13674"/>
                </a:lnTo>
                <a:lnTo>
                  <a:pt x="19078" y="12910"/>
                </a:lnTo>
                <a:lnTo>
                  <a:pt x="18922" y="12018"/>
                </a:lnTo>
                <a:lnTo>
                  <a:pt x="18654" y="11057"/>
                </a:lnTo>
                <a:close/>
                <a:moveTo>
                  <a:pt x="21494" y="12018"/>
                </a:moveTo>
                <a:lnTo>
                  <a:pt x="21388" y="12653"/>
                </a:lnTo>
                <a:lnTo>
                  <a:pt x="21233" y="13296"/>
                </a:lnTo>
                <a:lnTo>
                  <a:pt x="20971" y="13871"/>
                </a:lnTo>
                <a:lnTo>
                  <a:pt x="20703" y="14445"/>
                </a:lnTo>
                <a:lnTo>
                  <a:pt x="20336" y="14892"/>
                </a:lnTo>
                <a:lnTo>
                  <a:pt x="19918" y="15338"/>
                </a:lnTo>
                <a:lnTo>
                  <a:pt x="19389" y="15724"/>
                </a:lnTo>
                <a:lnTo>
                  <a:pt x="18816" y="16102"/>
                </a:lnTo>
                <a:lnTo>
                  <a:pt x="19601" y="14377"/>
                </a:lnTo>
                <a:lnTo>
                  <a:pt x="19918" y="13871"/>
                </a:lnTo>
                <a:lnTo>
                  <a:pt x="20286" y="13356"/>
                </a:lnTo>
                <a:lnTo>
                  <a:pt x="20653" y="12910"/>
                </a:lnTo>
                <a:lnTo>
                  <a:pt x="21071" y="12464"/>
                </a:lnTo>
                <a:lnTo>
                  <a:pt x="21494" y="12018"/>
                </a:lnTo>
                <a:close/>
                <a:moveTo>
                  <a:pt x="18760" y="8561"/>
                </a:moveTo>
                <a:lnTo>
                  <a:pt x="19127" y="9204"/>
                </a:lnTo>
                <a:lnTo>
                  <a:pt x="19495" y="9779"/>
                </a:lnTo>
                <a:lnTo>
                  <a:pt x="19657" y="10157"/>
                </a:lnTo>
                <a:lnTo>
                  <a:pt x="19763" y="10482"/>
                </a:lnTo>
                <a:lnTo>
                  <a:pt x="19862" y="10929"/>
                </a:lnTo>
                <a:lnTo>
                  <a:pt x="19918" y="11375"/>
                </a:lnTo>
                <a:lnTo>
                  <a:pt x="19918" y="11889"/>
                </a:lnTo>
                <a:lnTo>
                  <a:pt x="19862" y="12464"/>
                </a:lnTo>
                <a:lnTo>
                  <a:pt x="19707" y="13039"/>
                </a:lnTo>
                <a:lnTo>
                  <a:pt x="19495" y="13545"/>
                </a:lnTo>
                <a:lnTo>
                  <a:pt x="19445" y="12910"/>
                </a:lnTo>
                <a:lnTo>
                  <a:pt x="19339" y="12267"/>
                </a:lnTo>
                <a:lnTo>
                  <a:pt x="19183" y="11632"/>
                </a:lnTo>
                <a:lnTo>
                  <a:pt x="19021" y="10989"/>
                </a:lnTo>
                <a:lnTo>
                  <a:pt x="18816" y="10286"/>
                </a:lnTo>
                <a:lnTo>
                  <a:pt x="18760" y="9711"/>
                </a:lnTo>
                <a:lnTo>
                  <a:pt x="18710" y="9136"/>
                </a:lnTo>
                <a:lnTo>
                  <a:pt x="18760" y="8561"/>
                </a:lnTo>
                <a:close/>
                <a:moveTo>
                  <a:pt x="21444" y="8304"/>
                </a:moveTo>
                <a:lnTo>
                  <a:pt x="21282" y="8818"/>
                </a:lnTo>
                <a:lnTo>
                  <a:pt x="21127" y="9393"/>
                </a:lnTo>
                <a:lnTo>
                  <a:pt x="20915" y="9968"/>
                </a:lnTo>
                <a:lnTo>
                  <a:pt x="20603" y="10543"/>
                </a:lnTo>
                <a:lnTo>
                  <a:pt x="20392" y="11246"/>
                </a:lnTo>
                <a:lnTo>
                  <a:pt x="20230" y="11950"/>
                </a:lnTo>
                <a:lnTo>
                  <a:pt x="20074" y="12592"/>
                </a:lnTo>
                <a:lnTo>
                  <a:pt x="20024" y="13167"/>
                </a:lnTo>
                <a:lnTo>
                  <a:pt x="20230" y="12971"/>
                </a:lnTo>
                <a:lnTo>
                  <a:pt x="20442" y="12782"/>
                </a:lnTo>
                <a:lnTo>
                  <a:pt x="20653" y="12464"/>
                </a:lnTo>
                <a:lnTo>
                  <a:pt x="20865" y="12207"/>
                </a:lnTo>
                <a:lnTo>
                  <a:pt x="21176" y="11564"/>
                </a:lnTo>
                <a:lnTo>
                  <a:pt x="21444" y="10861"/>
                </a:lnTo>
                <a:lnTo>
                  <a:pt x="21544" y="10225"/>
                </a:lnTo>
                <a:lnTo>
                  <a:pt x="21600" y="9582"/>
                </a:lnTo>
                <a:lnTo>
                  <a:pt x="21600" y="8947"/>
                </a:lnTo>
                <a:lnTo>
                  <a:pt x="21444" y="8304"/>
                </a:lnTo>
                <a:close/>
                <a:moveTo>
                  <a:pt x="18287" y="6005"/>
                </a:moveTo>
                <a:lnTo>
                  <a:pt x="18710" y="6391"/>
                </a:lnTo>
                <a:lnTo>
                  <a:pt x="19445" y="7283"/>
                </a:lnTo>
                <a:lnTo>
                  <a:pt x="19707" y="7797"/>
                </a:lnTo>
                <a:lnTo>
                  <a:pt x="19968" y="8244"/>
                </a:lnTo>
                <a:lnTo>
                  <a:pt x="20130" y="8629"/>
                </a:lnTo>
                <a:lnTo>
                  <a:pt x="20230" y="9008"/>
                </a:lnTo>
                <a:lnTo>
                  <a:pt x="20230" y="9968"/>
                </a:lnTo>
                <a:lnTo>
                  <a:pt x="20180" y="10671"/>
                </a:lnTo>
                <a:lnTo>
                  <a:pt x="19707" y="9461"/>
                </a:lnTo>
                <a:lnTo>
                  <a:pt x="19127" y="8304"/>
                </a:lnTo>
                <a:lnTo>
                  <a:pt x="18816" y="7729"/>
                </a:lnTo>
                <a:lnTo>
                  <a:pt x="18392" y="6580"/>
                </a:lnTo>
                <a:lnTo>
                  <a:pt x="18287" y="6005"/>
                </a:lnTo>
                <a:close/>
                <a:moveTo>
                  <a:pt x="20498" y="4538"/>
                </a:moveTo>
                <a:lnTo>
                  <a:pt x="20653" y="5173"/>
                </a:lnTo>
                <a:lnTo>
                  <a:pt x="20809" y="5816"/>
                </a:lnTo>
                <a:lnTo>
                  <a:pt x="20971" y="6580"/>
                </a:lnTo>
                <a:lnTo>
                  <a:pt x="21127" y="7412"/>
                </a:lnTo>
                <a:lnTo>
                  <a:pt x="21127" y="7987"/>
                </a:lnTo>
                <a:lnTo>
                  <a:pt x="20971" y="8758"/>
                </a:lnTo>
                <a:lnTo>
                  <a:pt x="20809" y="9522"/>
                </a:lnTo>
                <a:lnTo>
                  <a:pt x="20653" y="9968"/>
                </a:lnTo>
                <a:lnTo>
                  <a:pt x="20498" y="9265"/>
                </a:lnTo>
                <a:lnTo>
                  <a:pt x="20392" y="8501"/>
                </a:lnTo>
                <a:lnTo>
                  <a:pt x="20230" y="7797"/>
                </a:lnTo>
                <a:lnTo>
                  <a:pt x="20130" y="7026"/>
                </a:lnTo>
                <a:lnTo>
                  <a:pt x="20074" y="6323"/>
                </a:lnTo>
                <a:lnTo>
                  <a:pt x="20130" y="5687"/>
                </a:lnTo>
                <a:lnTo>
                  <a:pt x="20286" y="5113"/>
                </a:lnTo>
                <a:lnTo>
                  <a:pt x="20498" y="4538"/>
                </a:lnTo>
                <a:close/>
                <a:moveTo>
                  <a:pt x="16922" y="3388"/>
                </a:moveTo>
                <a:lnTo>
                  <a:pt x="17552" y="3706"/>
                </a:lnTo>
                <a:lnTo>
                  <a:pt x="18081" y="4092"/>
                </a:lnTo>
                <a:lnTo>
                  <a:pt x="18498" y="4538"/>
                </a:lnTo>
                <a:lnTo>
                  <a:pt x="18866" y="4984"/>
                </a:lnTo>
                <a:lnTo>
                  <a:pt x="19183" y="5498"/>
                </a:lnTo>
                <a:lnTo>
                  <a:pt x="19445" y="6073"/>
                </a:lnTo>
                <a:lnTo>
                  <a:pt x="19657" y="6648"/>
                </a:lnTo>
                <a:lnTo>
                  <a:pt x="19812" y="7351"/>
                </a:lnTo>
                <a:lnTo>
                  <a:pt x="18866" y="6262"/>
                </a:lnTo>
                <a:lnTo>
                  <a:pt x="18081" y="5302"/>
                </a:lnTo>
                <a:lnTo>
                  <a:pt x="17446" y="4341"/>
                </a:lnTo>
                <a:lnTo>
                  <a:pt x="16922" y="3388"/>
                </a:lnTo>
                <a:close/>
                <a:moveTo>
                  <a:pt x="18604" y="1724"/>
                </a:moveTo>
                <a:lnTo>
                  <a:pt x="19078" y="2617"/>
                </a:lnTo>
                <a:lnTo>
                  <a:pt x="19495" y="3449"/>
                </a:lnTo>
                <a:lnTo>
                  <a:pt x="19812" y="4220"/>
                </a:lnTo>
                <a:lnTo>
                  <a:pt x="19968" y="4795"/>
                </a:lnTo>
                <a:lnTo>
                  <a:pt x="19968" y="5498"/>
                </a:lnTo>
                <a:lnTo>
                  <a:pt x="19918" y="6262"/>
                </a:lnTo>
                <a:lnTo>
                  <a:pt x="19601" y="5687"/>
                </a:lnTo>
                <a:lnTo>
                  <a:pt x="19289" y="5113"/>
                </a:lnTo>
                <a:lnTo>
                  <a:pt x="19021" y="4538"/>
                </a:lnTo>
                <a:lnTo>
                  <a:pt x="18816" y="3963"/>
                </a:lnTo>
                <a:lnTo>
                  <a:pt x="18604" y="2813"/>
                </a:lnTo>
                <a:lnTo>
                  <a:pt x="18604" y="1724"/>
                </a:lnTo>
                <a:close/>
                <a:moveTo>
                  <a:pt x="16188" y="129"/>
                </a:moveTo>
                <a:lnTo>
                  <a:pt x="16131" y="635"/>
                </a:lnTo>
                <a:lnTo>
                  <a:pt x="16188" y="1150"/>
                </a:lnTo>
                <a:lnTo>
                  <a:pt x="16293" y="1664"/>
                </a:lnTo>
                <a:lnTo>
                  <a:pt x="16499" y="2171"/>
                </a:lnTo>
                <a:lnTo>
                  <a:pt x="16817" y="2685"/>
                </a:lnTo>
                <a:lnTo>
                  <a:pt x="17290" y="3192"/>
                </a:lnTo>
                <a:lnTo>
                  <a:pt x="17869" y="3706"/>
                </a:lnTo>
                <a:lnTo>
                  <a:pt x="18604" y="4220"/>
                </a:lnTo>
                <a:lnTo>
                  <a:pt x="18025" y="3192"/>
                </a:lnTo>
                <a:lnTo>
                  <a:pt x="16767" y="1150"/>
                </a:lnTo>
                <a:lnTo>
                  <a:pt x="16188" y="129"/>
                </a:lnTo>
                <a:close/>
              </a:path>
            </a:pathLst>
          </a:custGeom>
          <a:solidFill>
            <a:schemeClr val="accent1">
              <a:alpha val="18039"/>
            </a:schemeClr>
          </a:solidFill>
          <a:ln w="12700">
            <a:miter lim="400000"/>
          </a:ln>
        </p:spPr>
        <p:txBody>
          <a:bodyPr lIns="50800" tIns="50800" rIns="50800" bIns="50800"/>
          <a:lstStyle/>
          <a:p>
            <a:pPr defTabSz="914400">
              <a:defRPr sz="1800">
                <a:latin typeface="Calibri"/>
                <a:ea typeface="Calibri"/>
                <a:cs typeface="Calibri"/>
                <a:sym typeface="Calibri"/>
              </a:defRPr>
            </a:pPr>
            <a:endParaRPr/>
          </a:p>
        </p:txBody>
      </p:sp>
      <p:sp>
        <p:nvSpPr>
          <p:cNvPr id="64" name="Shape 64"/>
          <p:cNvSpPr/>
          <p:nvPr/>
        </p:nvSpPr>
        <p:spPr>
          <a:xfrm>
            <a:off x="2643185" y="1628774"/>
            <a:ext cx="3830643" cy="3824290"/>
          </a:xfrm>
          <a:custGeom>
            <a:avLst/>
            <a:gdLst/>
            <a:ahLst/>
            <a:cxnLst>
              <a:cxn ang="0">
                <a:pos x="wd2" y="hd2"/>
              </a:cxn>
              <a:cxn ang="5400000">
                <a:pos x="wd2" y="hd2"/>
              </a:cxn>
              <a:cxn ang="10800000">
                <a:pos x="wd2" y="hd2"/>
              </a:cxn>
              <a:cxn ang="16200000">
                <a:pos x="wd2" y="hd2"/>
              </a:cxn>
            </a:cxnLst>
            <a:rect l="0" t="0" r="r" b="b"/>
            <a:pathLst>
              <a:path w="21600" h="21600" extrusionOk="0">
                <a:moveTo>
                  <a:pt x="10804" y="5909"/>
                </a:moveTo>
                <a:lnTo>
                  <a:pt x="11333" y="5909"/>
                </a:lnTo>
                <a:lnTo>
                  <a:pt x="11780" y="5990"/>
                </a:lnTo>
                <a:lnTo>
                  <a:pt x="12237" y="6142"/>
                </a:lnTo>
                <a:lnTo>
                  <a:pt x="12693" y="6285"/>
                </a:lnTo>
                <a:lnTo>
                  <a:pt x="13141" y="6438"/>
                </a:lnTo>
                <a:lnTo>
                  <a:pt x="13526" y="6743"/>
                </a:lnTo>
                <a:lnTo>
                  <a:pt x="13902" y="6976"/>
                </a:lnTo>
                <a:lnTo>
                  <a:pt x="14278" y="7352"/>
                </a:lnTo>
                <a:lnTo>
                  <a:pt x="13973" y="7657"/>
                </a:lnTo>
                <a:lnTo>
                  <a:pt x="13597" y="7352"/>
                </a:lnTo>
                <a:lnTo>
                  <a:pt x="13293" y="7119"/>
                </a:lnTo>
                <a:lnTo>
                  <a:pt x="12541" y="6671"/>
                </a:lnTo>
                <a:lnTo>
                  <a:pt x="12085" y="6519"/>
                </a:lnTo>
                <a:lnTo>
                  <a:pt x="11709" y="6438"/>
                </a:lnTo>
                <a:lnTo>
                  <a:pt x="11252" y="6366"/>
                </a:lnTo>
                <a:lnTo>
                  <a:pt x="10804" y="6366"/>
                </a:lnTo>
                <a:lnTo>
                  <a:pt x="10804" y="5909"/>
                </a:lnTo>
                <a:close/>
                <a:moveTo>
                  <a:pt x="14278" y="7352"/>
                </a:moveTo>
                <a:lnTo>
                  <a:pt x="14582" y="7657"/>
                </a:lnTo>
                <a:lnTo>
                  <a:pt x="14877" y="8034"/>
                </a:lnTo>
                <a:lnTo>
                  <a:pt x="15110" y="8410"/>
                </a:lnTo>
                <a:lnTo>
                  <a:pt x="15334" y="8868"/>
                </a:lnTo>
                <a:lnTo>
                  <a:pt x="15486" y="9325"/>
                </a:lnTo>
                <a:lnTo>
                  <a:pt x="15558" y="9773"/>
                </a:lnTo>
                <a:lnTo>
                  <a:pt x="15638" y="10302"/>
                </a:lnTo>
                <a:lnTo>
                  <a:pt x="15710" y="10760"/>
                </a:lnTo>
                <a:lnTo>
                  <a:pt x="15262" y="10760"/>
                </a:lnTo>
                <a:lnTo>
                  <a:pt x="15182" y="10302"/>
                </a:lnTo>
                <a:lnTo>
                  <a:pt x="15182" y="9854"/>
                </a:lnTo>
                <a:lnTo>
                  <a:pt x="15030" y="9468"/>
                </a:lnTo>
                <a:lnTo>
                  <a:pt x="14877" y="9020"/>
                </a:lnTo>
                <a:lnTo>
                  <a:pt x="14734" y="8635"/>
                </a:lnTo>
                <a:lnTo>
                  <a:pt x="14501" y="8258"/>
                </a:lnTo>
                <a:lnTo>
                  <a:pt x="14197" y="7953"/>
                </a:lnTo>
                <a:lnTo>
                  <a:pt x="13973" y="7657"/>
                </a:lnTo>
                <a:lnTo>
                  <a:pt x="14278" y="7352"/>
                </a:lnTo>
                <a:close/>
                <a:moveTo>
                  <a:pt x="15710" y="10760"/>
                </a:moveTo>
                <a:lnTo>
                  <a:pt x="15638" y="11289"/>
                </a:lnTo>
                <a:lnTo>
                  <a:pt x="15558" y="11746"/>
                </a:lnTo>
                <a:lnTo>
                  <a:pt x="15486" y="12203"/>
                </a:lnTo>
                <a:lnTo>
                  <a:pt x="15334" y="12652"/>
                </a:lnTo>
                <a:lnTo>
                  <a:pt x="15110" y="13109"/>
                </a:lnTo>
                <a:lnTo>
                  <a:pt x="14877" y="13485"/>
                </a:lnTo>
                <a:lnTo>
                  <a:pt x="14582" y="13871"/>
                </a:lnTo>
                <a:lnTo>
                  <a:pt x="14278" y="14248"/>
                </a:lnTo>
                <a:lnTo>
                  <a:pt x="13973" y="13943"/>
                </a:lnTo>
                <a:lnTo>
                  <a:pt x="14197" y="13566"/>
                </a:lnTo>
                <a:lnTo>
                  <a:pt x="14501" y="13261"/>
                </a:lnTo>
                <a:lnTo>
                  <a:pt x="14734" y="12885"/>
                </a:lnTo>
                <a:lnTo>
                  <a:pt x="14877" y="12499"/>
                </a:lnTo>
                <a:lnTo>
                  <a:pt x="15030" y="12123"/>
                </a:lnTo>
                <a:lnTo>
                  <a:pt x="15182" y="11665"/>
                </a:lnTo>
                <a:lnTo>
                  <a:pt x="15182" y="11217"/>
                </a:lnTo>
                <a:lnTo>
                  <a:pt x="15262" y="10760"/>
                </a:lnTo>
                <a:lnTo>
                  <a:pt x="15710" y="10760"/>
                </a:lnTo>
                <a:close/>
                <a:moveTo>
                  <a:pt x="14278" y="14248"/>
                </a:moveTo>
                <a:lnTo>
                  <a:pt x="13902" y="14552"/>
                </a:lnTo>
                <a:lnTo>
                  <a:pt x="13526" y="14848"/>
                </a:lnTo>
                <a:lnTo>
                  <a:pt x="13141" y="15081"/>
                </a:lnTo>
                <a:lnTo>
                  <a:pt x="12693" y="15306"/>
                </a:lnTo>
                <a:lnTo>
                  <a:pt x="12237" y="15458"/>
                </a:lnTo>
                <a:lnTo>
                  <a:pt x="11780" y="15530"/>
                </a:lnTo>
                <a:lnTo>
                  <a:pt x="11333" y="15610"/>
                </a:lnTo>
                <a:lnTo>
                  <a:pt x="10804" y="15682"/>
                </a:lnTo>
                <a:lnTo>
                  <a:pt x="10804" y="15234"/>
                </a:lnTo>
                <a:lnTo>
                  <a:pt x="11252" y="15153"/>
                </a:lnTo>
                <a:lnTo>
                  <a:pt x="11709" y="15153"/>
                </a:lnTo>
                <a:lnTo>
                  <a:pt x="12085" y="15001"/>
                </a:lnTo>
                <a:lnTo>
                  <a:pt x="12541" y="14848"/>
                </a:lnTo>
                <a:lnTo>
                  <a:pt x="12917" y="14705"/>
                </a:lnTo>
                <a:lnTo>
                  <a:pt x="13293" y="14472"/>
                </a:lnTo>
                <a:lnTo>
                  <a:pt x="13597" y="14167"/>
                </a:lnTo>
                <a:lnTo>
                  <a:pt x="13973" y="13943"/>
                </a:lnTo>
                <a:lnTo>
                  <a:pt x="14278" y="14248"/>
                </a:lnTo>
                <a:close/>
                <a:moveTo>
                  <a:pt x="10804" y="15682"/>
                </a:moveTo>
                <a:lnTo>
                  <a:pt x="10276" y="15610"/>
                </a:lnTo>
                <a:lnTo>
                  <a:pt x="9820" y="15530"/>
                </a:lnTo>
                <a:lnTo>
                  <a:pt x="9363" y="15458"/>
                </a:lnTo>
                <a:lnTo>
                  <a:pt x="8916" y="15306"/>
                </a:lnTo>
                <a:lnTo>
                  <a:pt x="8459" y="15081"/>
                </a:lnTo>
                <a:lnTo>
                  <a:pt x="8083" y="14848"/>
                </a:lnTo>
                <a:lnTo>
                  <a:pt x="7707" y="14552"/>
                </a:lnTo>
                <a:lnTo>
                  <a:pt x="7331" y="14248"/>
                </a:lnTo>
                <a:lnTo>
                  <a:pt x="7707" y="13943"/>
                </a:lnTo>
                <a:lnTo>
                  <a:pt x="8012" y="14167"/>
                </a:lnTo>
                <a:lnTo>
                  <a:pt x="8307" y="14472"/>
                </a:lnTo>
                <a:lnTo>
                  <a:pt x="8692" y="14705"/>
                </a:lnTo>
                <a:lnTo>
                  <a:pt x="9068" y="14848"/>
                </a:lnTo>
                <a:lnTo>
                  <a:pt x="9515" y="15001"/>
                </a:lnTo>
                <a:lnTo>
                  <a:pt x="9900" y="15153"/>
                </a:lnTo>
                <a:lnTo>
                  <a:pt x="10348" y="15153"/>
                </a:lnTo>
                <a:lnTo>
                  <a:pt x="10804" y="15234"/>
                </a:lnTo>
                <a:lnTo>
                  <a:pt x="10804" y="15682"/>
                </a:lnTo>
                <a:close/>
                <a:moveTo>
                  <a:pt x="7331" y="14248"/>
                </a:moveTo>
                <a:lnTo>
                  <a:pt x="7027" y="13871"/>
                </a:lnTo>
                <a:lnTo>
                  <a:pt x="6723" y="13485"/>
                </a:lnTo>
                <a:lnTo>
                  <a:pt x="6499" y="13109"/>
                </a:lnTo>
                <a:lnTo>
                  <a:pt x="6275" y="12652"/>
                </a:lnTo>
                <a:lnTo>
                  <a:pt x="6123" y="12203"/>
                </a:lnTo>
                <a:lnTo>
                  <a:pt x="6042" y="11746"/>
                </a:lnTo>
                <a:lnTo>
                  <a:pt x="5971" y="11289"/>
                </a:lnTo>
                <a:lnTo>
                  <a:pt x="5890" y="10760"/>
                </a:lnTo>
                <a:lnTo>
                  <a:pt x="6347" y="10760"/>
                </a:lnTo>
                <a:lnTo>
                  <a:pt x="6418" y="11217"/>
                </a:lnTo>
                <a:lnTo>
                  <a:pt x="6418" y="11665"/>
                </a:lnTo>
                <a:lnTo>
                  <a:pt x="6570" y="12123"/>
                </a:lnTo>
                <a:lnTo>
                  <a:pt x="6723" y="12499"/>
                </a:lnTo>
                <a:lnTo>
                  <a:pt x="6875" y="12885"/>
                </a:lnTo>
                <a:lnTo>
                  <a:pt x="7099" y="13261"/>
                </a:lnTo>
                <a:lnTo>
                  <a:pt x="7403" y="13566"/>
                </a:lnTo>
                <a:lnTo>
                  <a:pt x="7707" y="13943"/>
                </a:lnTo>
                <a:lnTo>
                  <a:pt x="7331" y="14248"/>
                </a:lnTo>
                <a:close/>
                <a:moveTo>
                  <a:pt x="5890" y="10760"/>
                </a:moveTo>
                <a:lnTo>
                  <a:pt x="5971" y="10302"/>
                </a:lnTo>
                <a:lnTo>
                  <a:pt x="6042" y="9773"/>
                </a:lnTo>
                <a:lnTo>
                  <a:pt x="6123" y="9325"/>
                </a:lnTo>
                <a:lnTo>
                  <a:pt x="6275" y="8868"/>
                </a:lnTo>
                <a:lnTo>
                  <a:pt x="6499" y="8410"/>
                </a:lnTo>
                <a:lnTo>
                  <a:pt x="6723" y="8034"/>
                </a:lnTo>
                <a:lnTo>
                  <a:pt x="7027" y="7657"/>
                </a:lnTo>
                <a:lnTo>
                  <a:pt x="7331" y="7352"/>
                </a:lnTo>
                <a:lnTo>
                  <a:pt x="7707" y="7657"/>
                </a:lnTo>
                <a:lnTo>
                  <a:pt x="7403" y="7953"/>
                </a:lnTo>
                <a:lnTo>
                  <a:pt x="7099" y="8258"/>
                </a:lnTo>
                <a:lnTo>
                  <a:pt x="6875" y="8635"/>
                </a:lnTo>
                <a:lnTo>
                  <a:pt x="6723" y="9020"/>
                </a:lnTo>
                <a:lnTo>
                  <a:pt x="6570" y="9468"/>
                </a:lnTo>
                <a:lnTo>
                  <a:pt x="6418" y="9854"/>
                </a:lnTo>
                <a:lnTo>
                  <a:pt x="6418" y="10302"/>
                </a:lnTo>
                <a:lnTo>
                  <a:pt x="6347" y="10760"/>
                </a:lnTo>
                <a:lnTo>
                  <a:pt x="5890" y="10760"/>
                </a:lnTo>
                <a:close/>
                <a:moveTo>
                  <a:pt x="7331" y="7352"/>
                </a:moveTo>
                <a:lnTo>
                  <a:pt x="7707" y="6976"/>
                </a:lnTo>
                <a:lnTo>
                  <a:pt x="8083" y="6743"/>
                </a:lnTo>
                <a:lnTo>
                  <a:pt x="8459" y="6438"/>
                </a:lnTo>
                <a:lnTo>
                  <a:pt x="8916" y="6285"/>
                </a:lnTo>
                <a:lnTo>
                  <a:pt x="9363" y="6142"/>
                </a:lnTo>
                <a:lnTo>
                  <a:pt x="9820" y="5990"/>
                </a:lnTo>
                <a:lnTo>
                  <a:pt x="10276" y="5909"/>
                </a:lnTo>
                <a:lnTo>
                  <a:pt x="10804" y="5909"/>
                </a:lnTo>
                <a:lnTo>
                  <a:pt x="10804" y="6366"/>
                </a:lnTo>
                <a:lnTo>
                  <a:pt x="10348" y="6366"/>
                </a:lnTo>
                <a:lnTo>
                  <a:pt x="9900" y="6438"/>
                </a:lnTo>
                <a:lnTo>
                  <a:pt x="9515" y="6519"/>
                </a:lnTo>
                <a:lnTo>
                  <a:pt x="9068" y="6671"/>
                </a:lnTo>
                <a:lnTo>
                  <a:pt x="8692" y="6895"/>
                </a:lnTo>
                <a:lnTo>
                  <a:pt x="8307" y="7119"/>
                </a:lnTo>
                <a:lnTo>
                  <a:pt x="8012" y="7352"/>
                </a:lnTo>
                <a:lnTo>
                  <a:pt x="7707" y="7657"/>
                </a:lnTo>
                <a:lnTo>
                  <a:pt x="7331" y="7352"/>
                </a:lnTo>
                <a:close/>
                <a:moveTo>
                  <a:pt x="9820" y="8339"/>
                </a:moveTo>
                <a:lnTo>
                  <a:pt x="10124" y="8339"/>
                </a:lnTo>
                <a:lnTo>
                  <a:pt x="10500" y="8491"/>
                </a:lnTo>
                <a:lnTo>
                  <a:pt x="10804" y="8635"/>
                </a:lnTo>
                <a:lnTo>
                  <a:pt x="11028" y="8868"/>
                </a:lnTo>
                <a:lnTo>
                  <a:pt x="10724" y="9173"/>
                </a:lnTo>
                <a:lnTo>
                  <a:pt x="10276" y="8868"/>
                </a:lnTo>
                <a:lnTo>
                  <a:pt x="10044" y="8787"/>
                </a:lnTo>
                <a:lnTo>
                  <a:pt x="9820" y="8787"/>
                </a:lnTo>
                <a:lnTo>
                  <a:pt x="9820" y="8339"/>
                </a:lnTo>
                <a:close/>
                <a:moveTo>
                  <a:pt x="10724" y="9173"/>
                </a:moveTo>
                <a:lnTo>
                  <a:pt x="10876" y="9020"/>
                </a:lnTo>
                <a:lnTo>
                  <a:pt x="10724" y="9173"/>
                </a:lnTo>
                <a:close/>
                <a:moveTo>
                  <a:pt x="11028" y="8868"/>
                </a:moveTo>
                <a:lnTo>
                  <a:pt x="11252" y="9092"/>
                </a:lnTo>
                <a:lnTo>
                  <a:pt x="11404" y="9397"/>
                </a:lnTo>
                <a:lnTo>
                  <a:pt x="11485" y="9702"/>
                </a:lnTo>
                <a:lnTo>
                  <a:pt x="11556" y="10078"/>
                </a:lnTo>
                <a:lnTo>
                  <a:pt x="11109" y="10078"/>
                </a:lnTo>
                <a:lnTo>
                  <a:pt x="11028" y="9773"/>
                </a:lnTo>
                <a:lnTo>
                  <a:pt x="10957" y="9549"/>
                </a:lnTo>
                <a:lnTo>
                  <a:pt x="10876" y="9325"/>
                </a:lnTo>
                <a:lnTo>
                  <a:pt x="10724" y="9173"/>
                </a:lnTo>
                <a:lnTo>
                  <a:pt x="11028" y="8868"/>
                </a:lnTo>
                <a:close/>
                <a:moveTo>
                  <a:pt x="11556" y="10078"/>
                </a:moveTo>
                <a:lnTo>
                  <a:pt x="11485" y="10383"/>
                </a:lnTo>
                <a:lnTo>
                  <a:pt x="11404" y="10760"/>
                </a:lnTo>
                <a:lnTo>
                  <a:pt x="11252" y="10984"/>
                </a:lnTo>
                <a:lnTo>
                  <a:pt x="11028" y="11289"/>
                </a:lnTo>
                <a:lnTo>
                  <a:pt x="10724" y="10984"/>
                </a:lnTo>
                <a:lnTo>
                  <a:pt x="10876" y="10760"/>
                </a:lnTo>
                <a:lnTo>
                  <a:pt x="10957" y="10535"/>
                </a:lnTo>
                <a:lnTo>
                  <a:pt x="11028" y="10302"/>
                </a:lnTo>
                <a:lnTo>
                  <a:pt x="11109" y="10078"/>
                </a:lnTo>
                <a:lnTo>
                  <a:pt x="11556" y="10078"/>
                </a:lnTo>
                <a:close/>
                <a:moveTo>
                  <a:pt x="11028" y="11289"/>
                </a:moveTo>
                <a:lnTo>
                  <a:pt x="10804" y="11522"/>
                </a:lnTo>
                <a:lnTo>
                  <a:pt x="10500" y="11665"/>
                </a:lnTo>
                <a:lnTo>
                  <a:pt x="10124" y="11746"/>
                </a:lnTo>
                <a:lnTo>
                  <a:pt x="9820" y="11818"/>
                </a:lnTo>
                <a:lnTo>
                  <a:pt x="9820" y="11369"/>
                </a:lnTo>
                <a:lnTo>
                  <a:pt x="10044" y="11289"/>
                </a:lnTo>
                <a:lnTo>
                  <a:pt x="10276" y="11217"/>
                </a:lnTo>
                <a:lnTo>
                  <a:pt x="10500" y="11136"/>
                </a:lnTo>
                <a:lnTo>
                  <a:pt x="10724" y="10984"/>
                </a:lnTo>
                <a:lnTo>
                  <a:pt x="11028" y="11289"/>
                </a:lnTo>
                <a:close/>
                <a:moveTo>
                  <a:pt x="9820" y="11818"/>
                </a:moveTo>
                <a:lnTo>
                  <a:pt x="9444" y="11746"/>
                </a:lnTo>
                <a:lnTo>
                  <a:pt x="9139" y="11665"/>
                </a:lnTo>
                <a:lnTo>
                  <a:pt x="8835" y="11522"/>
                </a:lnTo>
                <a:lnTo>
                  <a:pt x="8540" y="11289"/>
                </a:lnTo>
                <a:lnTo>
                  <a:pt x="8916" y="10984"/>
                </a:lnTo>
                <a:lnTo>
                  <a:pt x="9068" y="11136"/>
                </a:lnTo>
                <a:lnTo>
                  <a:pt x="9292" y="11217"/>
                </a:lnTo>
                <a:lnTo>
                  <a:pt x="9515" y="11289"/>
                </a:lnTo>
                <a:lnTo>
                  <a:pt x="9820" y="11369"/>
                </a:lnTo>
                <a:lnTo>
                  <a:pt x="9820" y="11818"/>
                </a:lnTo>
                <a:close/>
                <a:moveTo>
                  <a:pt x="8916" y="10984"/>
                </a:moveTo>
                <a:lnTo>
                  <a:pt x="8764" y="11136"/>
                </a:lnTo>
                <a:lnTo>
                  <a:pt x="8916" y="10984"/>
                </a:lnTo>
                <a:close/>
                <a:moveTo>
                  <a:pt x="8540" y="11289"/>
                </a:moveTo>
                <a:lnTo>
                  <a:pt x="8388" y="10984"/>
                </a:lnTo>
                <a:lnTo>
                  <a:pt x="8235" y="10760"/>
                </a:lnTo>
                <a:lnTo>
                  <a:pt x="8083" y="10383"/>
                </a:lnTo>
                <a:lnTo>
                  <a:pt x="8083" y="10078"/>
                </a:lnTo>
                <a:lnTo>
                  <a:pt x="8540" y="10078"/>
                </a:lnTo>
                <a:lnTo>
                  <a:pt x="8540" y="10302"/>
                </a:lnTo>
                <a:lnTo>
                  <a:pt x="8611" y="10535"/>
                </a:lnTo>
                <a:lnTo>
                  <a:pt x="8916" y="10984"/>
                </a:lnTo>
                <a:lnTo>
                  <a:pt x="8540" y="11289"/>
                </a:lnTo>
                <a:close/>
                <a:moveTo>
                  <a:pt x="8083" y="10078"/>
                </a:moveTo>
                <a:lnTo>
                  <a:pt x="8083" y="9702"/>
                </a:lnTo>
                <a:lnTo>
                  <a:pt x="8388" y="9092"/>
                </a:lnTo>
                <a:lnTo>
                  <a:pt x="8611" y="8868"/>
                </a:lnTo>
                <a:lnTo>
                  <a:pt x="8916" y="9173"/>
                </a:lnTo>
                <a:lnTo>
                  <a:pt x="8764" y="9325"/>
                </a:lnTo>
                <a:lnTo>
                  <a:pt x="8611" y="9549"/>
                </a:lnTo>
                <a:lnTo>
                  <a:pt x="8540" y="9773"/>
                </a:lnTo>
                <a:lnTo>
                  <a:pt x="8540" y="10078"/>
                </a:lnTo>
                <a:lnTo>
                  <a:pt x="8083" y="10078"/>
                </a:lnTo>
                <a:close/>
                <a:moveTo>
                  <a:pt x="8916" y="9173"/>
                </a:moveTo>
                <a:lnTo>
                  <a:pt x="8764" y="9020"/>
                </a:lnTo>
                <a:lnTo>
                  <a:pt x="8916" y="9173"/>
                </a:lnTo>
                <a:close/>
                <a:moveTo>
                  <a:pt x="8540" y="8868"/>
                </a:moveTo>
                <a:lnTo>
                  <a:pt x="8835" y="8635"/>
                </a:lnTo>
                <a:lnTo>
                  <a:pt x="9139" y="8491"/>
                </a:lnTo>
                <a:lnTo>
                  <a:pt x="9444" y="8339"/>
                </a:lnTo>
                <a:lnTo>
                  <a:pt x="9820" y="8339"/>
                </a:lnTo>
                <a:lnTo>
                  <a:pt x="9820" y="8787"/>
                </a:lnTo>
                <a:lnTo>
                  <a:pt x="9515" y="8787"/>
                </a:lnTo>
                <a:lnTo>
                  <a:pt x="9292" y="8868"/>
                </a:lnTo>
                <a:lnTo>
                  <a:pt x="9068" y="9020"/>
                </a:lnTo>
                <a:lnTo>
                  <a:pt x="8916" y="9173"/>
                </a:lnTo>
                <a:lnTo>
                  <a:pt x="8540" y="8868"/>
                </a:lnTo>
                <a:close/>
                <a:moveTo>
                  <a:pt x="10724" y="10078"/>
                </a:moveTo>
                <a:lnTo>
                  <a:pt x="11109" y="10078"/>
                </a:lnTo>
                <a:lnTo>
                  <a:pt x="11404" y="10231"/>
                </a:lnTo>
                <a:lnTo>
                  <a:pt x="11709" y="10383"/>
                </a:lnTo>
                <a:lnTo>
                  <a:pt x="12013" y="10607"/>
                </a:lnTo>
                <a:lnTo>
                  <a:pt x="11637" y="10912"/>
                </a:lnTo>
                <a:lnTo>
                  <a:pt x="11485" y="10760"/>
                </a:lnTo>
                <a:lnTo>
                  <a:pt x="11252" y="10607"/>
                </a:lnTo>
                <a:lnTo>
                  <a:pt x="11028" y="10535"/>
                </a:lnTo>
                <a:lnTo>
                  <a:pt x="10724" y="10535"/>
                </a:lnTo>
                <a:lnTo>
                  <a:pt x="10724" y="10078"/>
                </a:lnTo>
                <a:close/>
                <a:moveTo>
                  <a:pt x="11637" y="10912"/>
                </a:moveTo>
                <a:lnTo>
                  <a:pt x="11780" y="10760"/>
                </a:lnTo>
                <a:lnTo>
                  <a:pt x="11637" y="10912"/>
                </a:lnTo>
                <a:close/>
                <a:moveTo>
                  <a:pt x="12013" y="10607"/>
                </a:moveTo>
                <a:lnTo>
                  <a:pt x="12165" y="10840"/>
                </a:lnTo>
                <a:lnTo>
                  <a:pt x="12317" y="11136"/>
                </a:lnTo>
                <a:lnTo>
                  <a:pt x="12461" y="11441"/>
                </a:lnTo>
                <a:lnTo>
                  <a:pt x="12461" y="11818"/>
                </a:lnTo>
                <a:lnTo>
                  <a:pt x="12013" y="11818"/>
                </a:lnTo>
                <a:lnTo>
                  <a:pt x="12013" y="11522"/>
                </a:lnTo>
                <a:lnTo>
                  <a:pt x="11932" y="11289"/>
                </a:lnTo>
                <a:lnTo>
                  <a:pt x="11780" y="11065"/>
                </a:lnTo>
                <a:lnTo>
                  <a:pt x="11637" y="10912"/>
                </a:lnTo>
                <a:lnTo>
                  <a:pt x="12013" y="10607"/>
                </a:lnTo>
                <a:close/>
                <a:moveTo>
                  <a:pt x="12461" y="11818"/>
                </a:moveTo>
                <a:lnTo>
                  <a:pt x="12461" y="12123"/>
                </a:lnTo>
                <a:lnTo>
                  <a:pt x="12317" y="12499"/>
                </a:lnTo>
                <a:lnTo>
                  <a:pt x="12165" y="12804"/>
                </a:lnTo>
                <a:lnTo>
                  <a:pt x="12013" y="13037"/>
                </a:lnTo>
                <a:lnTo>
                  <a:pt x="11637" y="12732"/>
                </a:lnTo>
                <a:lnTo>
                  <a:pt x="11780" y="12499"/>
                </a:lnTo>
                <a:lnTo>
                  <a:pt x="11932" y="12275"/>
                </a:lnTo>
                <a:lnTo>
                  <a:pt x="12013" y="12051"/>
                </a:lnTo>
                <a:lnTo>
                  <a:pt x="12013" y="11818"/>
                </a:lnTo>
                <a:lnTo>
                  <a:pt x="12461" y="11818"/>
                </a:lnTo>
                <a:close/>
                <a:moveTo>
                  <a:pt x="11637" y="12732"/>
                </a:moveTo>
                <a:lnTo>
                  <a:pt x="11780" y="12885"/>
                </a:lnTo>
                <a:lnTo>
                  <a:pt x="11637" y="12732"/>
                </a:lnTo>
                <a:close/>
                <a:moveTo>
                  <a:pt x="12013" y="13037"/>
                </a:moveTo>
                <a:lnTo>
                  <a:pt x="11709" y="13261"/>
                </a:lnTo>
                <a:lnTo>
                  <a:pt x="11404" y="13414"/>
                </a:lnTo>
                <a:lnTo>
                  <a:pt x="11109" y="13485"/>
                </a:lnTo>
                <a:lnTo>
                  <a:pt x="10724" y="13566"/>
                </a:lnTo>
                <a:lnTo>
                  <a:pt x="10724" y="13109"/>
                </a:lnTo>
                <a:lnTo>
                  <a:pt x="11028" y="13037"/>
                </a:lnTo>
                <a:lnTo>
                  <a:pt x="11252" y="12956"/>
                </a:lnTo>
                <a:lnTo>
                  <a:pt x="11485" y="12885"/>
                </a:lnTo>
                <a:lnTo>
                  <a:pt x="11637" y="12732"/>
                </a:lnTo>
                <a:lnTo>
                  <a:pt x="12013" y="13037"/>
                </a:lnTo>
                <a:close/>
                <a:moveTo>
                  <a:pt x="10724" y="13566"/>
                </a:moveTo>
                <a:lnTo>
                  <a:pt x="10429" y="13485"/>
                </a:lnTo>
                <a:lnTo>
                  <a:pt x="10044" y="13414"/>
                </a:lnTo>
                <a:lnTo>
                  <a:pt x="9820" y="13261"/>
                </a:lnTo>
                <a:lnTo>
                  <a:pt x="9515" y="13037"/>
                </a:lnTo>
                <a:lnTo>
                  <a:pt x="9820" y="12732"/>
                </a:lnTo>
                <a:lnTo>
                  <a:pt x="10044" y="12885"/>
                </a:lnTo>
                <a:lnTo>
                  <a:pt x="10276" y="12956"/>
                </a:lnTo>
                <a:lnTo>
                  <a:pt x="10500" y="13037"/>
                </a:lnTo>
                <a:lnTo>
                  <a:pt x="10724" y="13109"/>
                </a:lnTo>
                <a:lnTo>
                  <a:pt x="10724" y="13566"/>
                </a:lnTo>
                <a:close/>
                <a:moveTo>
                  <a:pt x="9820" y="12732"/>
                </a:moveTo>
                <a:lnTo>
                  <a:pt x="9668" y="12885"/>
                </a:lnTo>
                <a:lnTo>
                  <a:pt x="9820" y="12732"/>
                </a:lnTo>
                <a:close/>
                <a:moveTo>
                  <a:pt x="9515" y="13037"/>
                </a:moveTo>
                <a:lnTo>
                  <a:pt x="9292" y="12804"/>
                </a:lnTo>
                <a:lnTo>
                  <a:pt x="9139" y="12499"/>
                </a:lnTo>
                <a:lnTo>
                  <a:pt x="9068" y="12123"/>
                </a:lnTo>
                <a:lnTo>
                  <a:pt x="8987" y="11818"/>
                </a:lnTo>
                <a:lnTo>
                  <a:pt x="9444" y="11818"/>
                </a:lnTo>
                <a:lnTo>
                  <a:pt x="9515" y="12051"/>
                </a:lnTo>
                <a:lnTo>
                  <a:pt x="9596" y="12275"/>
                </a:lnTo>
                <a:lnTo>
                  <a:pt x="9668" y="12499"/>
                </a:lnTo>
                <a:lnTo>
                  <a:pt x="9820" y="12732"/>
                </a:lnTo>
                <a:lnTo>
                  <a:pt x="9515" y="13037"/>
                </a:lnTo>
                <a:close/>
                <a:moveTo>
                  <a:pt x="8987" y="11818"/>
                </a:moveTo>
                <a:lnTo>
                  <a:pt x="9068" y="11441"/>
                </a:lnTo>
                <a:lnTo>
                  <a:pt x="9139" y="11136"/>
                </a:lnTo>
                <a:lnTo>
                  <a:pt x="9292" y="10840"/>
                </a:lnTo>
                <a:lnTo>
                  <a:pt x="9515" y="10607"/>
                </a:lnTo>
                <a:lnTo>
                  <a:pt x="9820" y="10912"/>
                </a:lnTo>
                <a:lnTo>
                  <a:pt x="9668" y="11065"/>
                </a:lnTo>
                <a:lnTo>
                  <a:pt x="9596" y="11289"/>
                </a:lnTo>
                <a:lnTo>
                  <a:pt x="9515" y="11522"/>
                </a:lnTo>
                <a:lnTo>
                  <a:pt x="9444" y="11818"/>
                </a:lnTo>
                <a:lnTo>
                  <a:pt x="8987" y="11818"/>
                </a:lnTo>
                <a:close/>
                <a:moveTo>
                  <a:pt x="9820" y="10912"/>
                </a:moveTo>
                <a:lnTo>
                  <a:pt x="9668" y="10760"/>
                </a:lnTo>
                <a:lnTo>
                  <a:pt x="9820" y="10912"/>
                </a:lnTo>
                <a:close/>
                <a:moveTo>
                  <a:pt x="9515" y="10607"/>
                </a:moveTo>
                <a:lnTo>
                  <a:pt x="9820" y="10383"/>
                </a:lnTo>
                <a:lnTo>
                  <a:pt x="10044" y="10231"/>
                </a:lnTo>
                <a:lnTo>
                  <a:pt x="10429" y="10078"/>
                </a:lnTo>
                <a:lnTo>
                  <a:pt x="10724" y="10078"/>
                </a:lnTo>
                <a:lnTo>
                  <a:pt x="10724" y="10535"/>
                </a:lnTo>
                <a:lnTo>
                  <a:pt x="10500" y="10535"/>
                </a:lnTo>
                <a:lnTo>
                  <a:pt x="10276" y="10607"/>
                </a:lnTo>
                <a:lnTo>
                  <a:pt x="10044" y="10760"/>
                </a:lnTo>
                <a:lnTo>
                  <a:pt x="9820" y="10912"/>
                </a:lnTo>
                <a:lnTo>
                  <a:pt x="9515" y="10607"/>
                </a:lnTo>
                <a:close/>
                <a:moveTo>
                  <a:pt x="11780" y="8258"/>
                </a:moveTo>
                <a:lnTo>
                  <a:pt x="12165" y="8339"/>
                </a:lnTo>
                <a:lnTo>
                  <a:pt x="12461" y="8410"/>
                </a:lnTo>
                <a:lnTo>
                  <a:pt x="12765" y="8563"/>
                </a:lnTo>
                <a:lnTo>
                  <a:pt x="13069" y="8787"/>
                </a:lnTo>
                <a:lnTo>
                  <a:pt x="12693" y="9092"/>
                </a:lnTo>
                <a:lnTo>
                  <a:pt x="12541" y="8939"/>
                </a:lnTo>
                <a:lnTo>
                  <a:pt x="12317" y="8787"/>
                </a:lnTo>
                <a:lnTo>
                  <a:pt x="12085" y="8715"/>
                </a:lnTo>
                <a:lnTo>
                  <a:pt x="11780" y="8715"/>
                </a:lnTo>
                <a:lnTo>
                  <a:pt x="11780" y="8258"/>
                </a:lnTo>
                <a:close/>
                <a:moveTo>
                  <a:pt x="12693" y="9092"/>
                </a:moveTo>
                <a:lnTo>
                  <a:pt x="12845" y="8939"/>
                </a:lnTo>
                <a:lnTo>
                  <a:pt x="12693" y="9092"/>
                </a:lnTo>
                <a:close/>
                <a:moveTo>
                  <a:pt x="13069" y="8787"/>
                </a:moveTo>
                <a:lnTo>
                  <a:pt x="13221" y="9020"/>
                </a:lnTo>
                <a:lnTo>
                  <a:pt x="13445" y="9325"/>
                </a:lnTo>
                <a:lnTo>
                  <a:pt x="13526" y="9621"/>
                </a:lnTo>
                <a:lnTo>
                  <a:pt x="13526" y="10006"/>
                </a:lnTo>
                <a:lnTo>
                  <a:pt x="13069" y="10006"/>
                </a:lnTo>
                <a:lnTo>
                  <a:pt x="13069" y="9773"/>
                </a:lnTo>
                <a:lnTo>
                  <a:pt x="12989" y="9468"/>
                </a:lnTo>
                <a:lnTo>
                  <a:pt x="12845" y="9325"/>
                </a:lnTo>
                <a:lnTo>
                  <a:pt x="12693" y="9092"/>
                </a:lnTo>
                <a:lnTo>
                  <a:pt x="13069" y="8787"/>
                </a:lnTo>
                <a:close/>
                <a:moveTo>
                  <a:pt x="13526" y="10006"/>
                </a:moveTo>
                <a:lnTo>
                  <a:pt x="13526" y="10383"/>
                </a:lnTo>
                <a:lnTo>
                  <a:pt x="13445" y="10688"/>
                </a:lnTo>
                <a:lnTo>
                  <a:pt x="13221" y="10984"/>
                </a:lnTo>
                <a:lnTo>
                  <a:pt x="13069" y="11217"/>
                </a:lnTo>
                <a:lnTo>
                  <a:pt x="12693" y="10912"/>
                </a:lnTo>
                <a:lnTo>
                  <a:pt x="12845" y="10688"/>
                </a:lnTo>
                <a:lnTo>
                  <a:pt x="12989" y="10535"/>
                </a:lnTo>
                <a:lnTo>
                  <a:pt x="13069" y="10231"/>
                </a:lnTo>
                <a:lnTo>
                  <a:pt x="13069" y="10006"/>
                </a:lnTo>
                <a:lnTo>
                  <a:pt x="13526" y="10006"/>
                </a:lnTo>
                <a:close/>
                <a:moveTo>
                  <a:pt x="12693" y="10912"/>
                </a:moveTo>
                <a:lnTo>
                  <a:pt x="12845" y="11065"/>
                </a:lnTo>
                <a:lnTo>
                  <a:pt x="12693" y="10912"/>
                </a:lnTo>
                <a:close/>
                <a:moveTo>
                  <a:pt x="13069" y="11217"/>
                </a:moveTo>
                <a:lnTo>
                  <a:pt x="12765" y="11441"/>
                </a:lnTo>
                <a:lnTo>
                  <a:pt x="12461" y="11594"/>
                </a:lnTo>
                <a:lnTo>
                  <a:pt x="12165" y="11665"/>
                </a:lnTo>
                <a:lnTo>
                  <a:pt x="11780" y="11746"/>
                </a:lnTo>
                <a:lnTo>
                  <a:pt x="11780" y="11289"/>
                </a:lnTo>
                <a:lnTo>
                  <a:pt x="12085" y="11289"/>
                </a:lnTo>
                <a:lnTo>
                  <a:pt x="12317" y="11217"/>
                </a:lnTo>
                <a:lnTo>
                  <a:pt x="12541" y="11065"/>
                </a:lnTo>
                <a:lnTo>
                  <a:pt x="12693" y="10912"/>
                </a:lnTo>
                <a:lnTo>
                  <a:pt x="13069" y="11217"/>
                </a:lnTo>
                <a:close/>
                <a:moveTo>
                  <a:pt x="11780" y="11746"/>
                </a:moveTo>
                <a:lnTo>
                  <a:pt x="11485" y="11665"/>
                </a:lnTo>
                <a:lnTo>
                  <a:pt x="11109" y="11594"/>
                </a:lnTo>
                <a:lnTo>
                  <a:pt x="10876" y="11441"/>
                </a:lnTo>
                <a:lnTo>
                  <a:pt x="10572" y="11217"/>
                </a:lnTo>
                <a:lnTo>
                  <a:pt x="10876" y="10912"/>
                </a:lnTo>
                <a:lnTo>
                  <a:pt x="11109" y="11065"/>
                </a:lnTo>
                <a:lnTo>
                  <a:pt x="11333" y="11217"/>
                </a:lnTo>
                <a:lnTo>
                  <a:pt x="11556" y="11289"/>
                </a:lnTo>
                <a:lnTo>
                  <a:pt x="11780" y="11289"/>
                </a:lnTo>
                <a:lnTo>
                  <a:pt x="11780" y="11746"/>
                </a:lnTo>
                <a:close/>
                <a:moveTo>
                  <a:pt x="10876" y="10912"/>
                </a:moveTo>
                <a:lnTo>
                  <a:pt x="10724" y="11065"/>
                </a:lnTo>
                <a:lnTo>
                  <a:pt x="10876" y="10912"/>
                </a:lnTo>
                <a:close/>
                <a:moveTo>
                  <a:pt x="10572" y="11217"/>
                </a:moveTo>
                <a:lnTo>
                  <a:pt x="10348" y="10984"/>
                </a:lnTo>
                <a:lnTo>
                  <a:pt x="10196" y="10688"/>
                </a:lnTo>
                <a:lnTo>
                  <a:pt x="10124" y="10383"/>
                </a:lnTo>
                <a:lnTo>
                  <a:pt x="10044" y="10006"/>
                </a:lnTo>
                <a:lnTo>
                  <a:pt x="10500" y="10006"/>
                </a:lnTo>
                <a:lnTo>
                  <a:pt x="10572" y="10231"/>
                </a:lnTo>
                <a:lnTo>
                  <a:pt x="10652" y="10535"/>
                </a:lnTo>
                <a:lnTo>
                  <a:pt x="10724" y="10688"/>
                </a:lnTo>
                <a:lnTo>
                  <a:pt x="10876" y="10912"/>
                </a:lnTo>
                <a:lnTo>
                  <a:pt x="10572" y="11217"/>
                </a:lnTo>
                <a:close/>
                <a:moveTo>
                  <a:pt x="10044" y="10006"/>
                </a:moveTo>
                <a:lnTo>
                  <a:pt x="10124" y="9621"/>
                </a:lnTo>
                <a:lnTo>
                  <a:pt x="10196" y="9325"/>
                </a:lnTo>
                <a:lnTo>
                  <a:pt x="10348" y="9020"/>
                </a:lnTo>
                <a:lnTo>
                  <a:pt x="10572" y="8787"/>
                </a:lnTo>
                <a:lnTo>
                  <a:pt x="10876" y="9092"/>
                </a:lnTo>
                <a:lnTo>
                  <a:pt x="10724" y="9325"/>
                </a:lnTo>
                <a:lnTo>
                  <a:pt x="10652" y="9468"/>
                </a:lnTo>
                <a:lnTo>
                  <a:pt x="10572" y="9773"/>
                </a:lnTo>
                <a:lnTo>
                  <a:pt x="10500" y="10006"/>
                </a:lnTo>
                <a:lnTo>
                  <a:pt x="10044" y="10006"/>
                </a:lnTo>
                <a:close/>
                <a:moveTo>
                  <a:pt x="10876" y="9092"/>
                </a:moveTo>
                <a:lnTo>
                  <a:pt x="10724" y="8939"/>
                </a:lnTo>
                <a:lnTo>
                  <a:pt x="10876" y="9092"/>
                </a:lnTo>
                <a:close/>
                <a:moveTo>
                  <a:pt x="10572" y="8787"/>
                </a:moveTo>
                <a:lnTo>
                  <a:pt x="10876" y="8563"/>
                </a:lnTo>
                <a:lnTo>
                  <a:pt x="11109" y="8410"/>
                </a:lnTo>
                <a:lnTo>
                  <a:pt x="11485" y="8339"/>
                </a:lnTo>
                <a:lnTo>
                  <a:pt x="11780" y="8258"/>
                </a:lnTo>
                <a:lnTo>
                  <a:pt x="11780" y="8715"/>
                </a:lnTo>
                <a:lnTo>
                  <a:pt x="11556" y="8715"/>
                </a:lnTo>
                <a:lnTo>
                  <a:pt x="11333" y="8787"/>
                </a:lnTo>
                <a:lnTo>
                  <a:pt x="11109" y="8939"/>
                </a:lnTo>
                <a:lnTo>
                  <a:pt x="10876" y="9092"/>
                </a:lnTo>
                <a:lnTo>
                  <a:pt x="10572" y="8787"/>
                </a:lnTo>
                <a:close/>
                <a:moveTo>
                  <a:pt x="10804" y="2959"/>
                </a:moveTo>
                <a:lnTo>
                  <a:pt x="11637" y="2959"/>
                </a:lnTo>
                <a:lnTo>
                  <a:pt x="12389" y="3111"/>
                </a:lnTo>
                <a:lnTo>
                  <a:pt x="13141" y="3255"/>
                </a:lnTo>
                <a:lnTo>
                  <a:pt x="14501" y="3865"/>
                </a:lnTo>
                <a:lnTo>
                  <a:pt x="15182" y="4241"/>
                </a:lnTo>
                <a:lnTo>
                  <a:pt x="15790" y="4698"/>
                </a:lnTo>
                <a:lnTo>
                  <a:pt x="16319" y="5227"/>
                </a:lnTo>
                <a:lnTo>
                  <a:pt x="16014" y="5532"/>
                </a:lnTo>
                <a:lnTo>
                  <a:pt x="15486" y="5075"/>
                </a:lnTo>
                <a:lnTo>
                  <a:pt x="14958" y="4627"/>
                </a:lnTo>
                <a:lnTo>
                  <a:pt x="14349" y="4241"/>
                </a:lnTo>
                <a:lnTo>
                  <a:pt x="13669" y="3945"/>
                </a:lnTo>
                <a:lnTo>
                  <a:pt x="12989" y="3712"/>
                </a:lnTo>
                <a:lnTo>
                  <a:pt x="12317" y="3560"/>
                </a:lnTo>
                <a:lnTo>
                  <a:pt x="11556" y="3407"/>
                </a:lnTo>
                <a:lnTo>
                  <a:pt x="10804" y="3407"/>
                </a:lnTo>
                <a:lnTo>
                  <a:pt x="10804" y="2959"/>
                </a:lnTo>
                <a:close/>
                <a:moveTo>
                  <a:pt x="16319" y="5227"/>
                </a:moveTo>
                <a:lnTo>
                  <a:pt x="16847" y="5756"/>
                </a:lnTo>
                <a:lnTo>
                  <a:pt x="17294" y="6366"/>
                </a:lnTo>
                <a:lnTo>
                  <a:pt x="17679" y="7048"/>
                </a:lnTo>
                <a:lnTo>
                  <a:pt x="18055" y="7729"/>
                </a:lnTo>
                <a:lnTo>
                  <a:pt x="18279" y="8410"/>
                </a:lnTo>
                <a:lnTo>
                  <a:pt x="18503" y="9173"/>
                </a:lnTo>
                <a:lnTo>
                  <a:pt x="18583" y="10006"/>
                </a:lnTo>
                <a:lnTo>
                  <a:pt x="18655" y="10760"/>
                </a:lnTo>
                <a:lnTo>
                  <a:pt x="18207" y="10760"/>
                </a:lnTo>
                <a:lnTo>
                  <a:pt x="18127" y="10006"/>
                </a:lnTo>
                <a:lnTo>
                  <a:pt x="18055" y="9325"/>
                </a:lnTo>
                <a:lnTo>
                  <a:pt x="17822" y="8563"/>
                </a:lnTo>
                <a:lnTo>
                  <a:pt x="17599" y="7881"/>
                </a:lnTo>
                <a:lnTo>
                  <a:pt x="17294" y="7272"/>
                </a:lnTo>
                <a:lnTo>
                  <a:pt x="16918" y="6671"/>
                </a:lnTo>
                <a:lnTo>
                  <a:pt x="16471" y="6061"/>
                </a:lnTo>
                <a:lnTo>
                  <a:pt x="16014" y="5532"/>
                </a:lnTo>
                <a:lnTo>
                  <a:pt x="16319" y="5227"/>
                </a:lnTo>
                <a:close/>
                <a:moveTo>
                  <a:pt x="18655" y="10760"/>
                </a:moveTo>
                <a:lnTo>
                  <a:pt x="18583" y="11594"/>
                </a:lnTo>
                <a:lnTo>
                  <a:pt x="18503" y="12356"/>
                </a:lnTo>
                <a:lnTo>
                  <a:pt x="18279" y="13109"/>
                </a:lnTo>
                <a:lnTo>
                  <a:pt x="18055" y="13790"/>
                </a:lnTo>
                <a:lnTo>
                  <a:pt x="17679" y="14472"/>
                </a:lnTo>
                <a:lnTo>
                  <a:pt x="17294" y="15153"/>
                </a:lnTo>
                <a:lnTo>
                  <a:pt x="16847" y="15763"/>
                </a:lnTo>
                <a:lnTo>
                  <a:pt x="16319" y="16292"/>
                </a:lnTo>
                <a:lnTo>
                  <a:pt x="16014" y="15987"/>
                </a:lnTo>
                <a:lnTo>
                  <a:pt x="16471" y="15458"/>
                </a:lnTo>
                <a:lnTo>
                  <a:pt x="16918" y="14929"/>
                </a:lnTo>
                <a:lnTo>
                  <a:pt x="17294" y="14319"/>
                </a:lnTo>
                <a:lnTo>
                  <a:pt x="17599" y="13638"/>
                </a:lnTo>
                <a:lnTo>
                  <a:pt x="17822" y="12956"/>
                </a:lnTo>
                <a:lnTo>
                  <a:pt x="18055" y="12275"/>
                </a:lnTo>
                <a:lnTo>
                  <a:pt x="18127" y="11522"/>
                </a:lnTo>
                <a:lnTo>
                  <a:pt x="18207" y="10760"/>
                </a:lnTo>
                <a:lnTo>
                  <a:pt x="18655" y="10760"/>
                </a:lnTo>
                <a:close/>
                <a:moveTo>
                  <a:pt x="16319" y="16292"/>
                </a:moveTo>
                <a:lnTo>
                  <a:pt x="15790" y="16821"/>
                </a:lnTo>
                <a:lnTo>
                  <a:pt x="15182" y="17278"/>
                </a:lnTo>
                <a:lnTo>
                  <a:pt x="13821" y="18031"/>
                </a:lnTo>
                <a:lnTo>
                  <a:pt x="13141" y="18265"/>
                </a:lnTo>
                <a:lnTo>
                  <a:pt x="12389" y="18489"/>
                </a:lnTo>
                <a:lnTo>
                  <a:pt x="11637" y="18569"/>
                </a:lnTo>
                <a:lnTo>
                  <a:pt x="10804" y="18641"/>
                </a:lnTo>
                <a:lnTo>
                  <a:pt x="10804" y="18184"/>
                </a:lnTo>
                <a:lnTo>
                  <a:pt x="11556" y="18112"/>
                </a:lnTo>
                <a:lnTo>
                  <a:pt x="12317" y="18031"/>
                </a:lnTo>
                <a:lnTo>
                  <a:pt x="12989" y="17807"/>
                </a:lnTo>
                <a:lnTo>
                  <a:pt x="13669" y="17583"/>
                </a:lnTo>
                <a:lnTo>
                  <a:pt x="14349" y="17278"/>
                </a:lnTo>
                <a:lnTo>
                  <a:pt x="14958" y="16902"/>
                </a:lnTo>
                <a:lnTo>
                  <a:pt x="16014" y="15987"/>
                </a:lnTo>
                <a:lnTo>
                  <a:pt x="16319" y="16292"/>
                </a:lnTo>
                <a:close/>
                <a:moveTo>
                  <a:pt x="10804" y="18641"/>
                </a:moveTo>
                <a:lnTo>
                  <a:pt x="9972" y="18569"/>
                </a:lnTo>
                <a:lnTo>
                  <a:pt x="9220" y="18489"/>
                </a:lnTo>
                <a:lnTo>
                  <a:pt x="8459" y="18265"/>
                </a:lnTo>
                <a:lnTo>
                  <a:pt x="7779" y="18031"/>
                </a:lnTo>
                <a:lnTo>
                  <a:pt x="6418" y="17278"/>
                </a:lnTo>
                <a:lnTo>
                  <a:pt x="5818" y="16821"/>
                </a:lnTo>
                <a:lnTo>
                  <a:pt x="5290" y="16292"/>
                </a:lnTo>
                <a:lnTo>
                  <a:pt x="5595" y="15987"/>
                </a:lnTo>
                <a:lnTo>
                  <a:pt x="6651" y="16902"/>
                </a:lnTo>
                <a:lnTo>
                  <a:pt x="7251" y="17278"/>
                </a:lnTo>
                <a:lnTo>
                  <a:pt x="7931" y="17583"/>
                </a:lnTo>
                <a:lnTo>
                  <a:pt x="9292" y="18031"/>
                </a:lnTo>
                <a:lnTo>
                  <a:pt x="10044" y="18112"/>
                </a:lnTo>
                <a:lnTo>
                  <a:pt x="10804" y="18184"/>
                </a:lnTo>
                <a:lnTo>
                  <a:pt x="10804" y="18641"/>
                </a:lnTo>
                <a:close/>
                <a:moveTo>
                  <a:pt x="5290" y="16292"/>
                </a:moveTo>
                <a:lnTo>
                  <a:pt x="4762" y="15763"/>
                </a:lnTo>
                <a:lnTo>
                  <a:pt x="4306" y="15153"/>
                </a:lnTo>
                <a:lnTo>
                  <a:pt x="3554" y="13790"/>
                </a:lnTo>
                <a:lnTo>
                  <a:pt x="3330" y="13109"/>
                </a:lnTo>
                <a:lnTo>
                  <a:pt x="3097" y="12356"/>
                </a:lnTo>
                <a:lnTo>
                  <a:pt x="3026" y="11594"/>
                </a:lnTo>
                <a:lnTo>
                  <a:pt x="2945" y="10760"/>
                </a:lnTo>
                <a:lnTo>
                  <a:pt x="3402" y="10760"/>
                </a:lnTo>
                <a:lnTo>
                  <a:pt x="3473" y="11522"/>
                </a:lnTo>
                <a:lnTo>
                  <a:pt x="3554" y="12275"/>
                </a:lnTo>
                <a:lnTo>
                  <a:pt x="4001" y="13638"/>
                </a:lnTo>
                <a:lnTo>
                  <a:pt x="4306" y="14319"/>
                </a:lnTo>
                <a:lnTo>
                  <a:pt x="4682" y="14929"/>
                </a:lnTo>
                <a:lnTo>
                  <a:pt x="5595" y="15987"/>
                </a:lnTo>
                <a:lnTo>
                  <a:pt x="5290" y="16292"/>
                </a:lnTo>
                <a:close/>
                <a:moveTo>
                  <a:pt x="2945" y="10760"/>
                </a:moveTo>
                <a:lnTo>
                  <a:pt x="3026" y="10006"/>
                </a:lnTo>
                <a:lnTo>
                  <a:pt x="3097" y="9173"/>
                </a:lnTo>
                <a:lnTo>
                  <a:pt x="3330" y="8410"/>
                </a:lnTo>
                <a:lnTo>
                  <a:pt x="3554" y="7729"/>
                </a:lnTo>
                <a:lnTo>
                  <a:pt x="4306" y="6366"/>
                </a:lnTo>
                <a:lnTo>
                  <a:pt x="4762" y="5756"/>
                </a:lnTo>
                <a:lnTo>
                  <a:pt x="5290" y="5227"/>
                </a:lnTo>
                <a:lnTo>
                  <a:pt x="5595" y="5532"/>
                </a:lnTo>
                <a:lnTo>
                  <a:pt x="5138" y="6061"/>
                </a:lnTo>
                <a:lnTo>
                  <a:pt x="4682" y="6671"/>
                </a:lnTo>
                <a:lnTo>
                  <a:pt x="4306" y="7272"/>
                </a:lnTo>
                <a:lnTo>
                  <a:pt x="4001" y="7881"/>
                </a:lnTo>
                <a:lnTo>
                  <a:pt x="3778" y="8563"/>
                </a:lnTo>
                <a:lnTo>
                  <a:pt x="3554" y="9325"/>
                </a:lnTo>
                <a:lnTo>
                  <a:pt x="3473" y="10006"/>
                </a:lnTo>
                <a:lnTo>
                  <a:pt x="3402" y="10760"/>
                </a:lnTo>
                <a:lnTo>
                  <a:pt x="2945" y="10760"/>
                </a:lnTo>
                <a:close/>
                <a:moveTo>
                  <a:pt x="5290" y="5227"/>
                </a:moveTo>
                <a:lnTo>
                  <a:pt x="5818" y="4698"/>
                </a:lnTo>
                <a:lnTo>
                  <a:pt x="6418" y="4241"/>
                </a:lnTo>
                <a:lnTo>
                  <a:pt x="7099" y="3865"/>
                </a:lnTo>
                <a:lnTo>
                  <a:pt x="8459" y="3255"/>
                </a:lnTo>
                <a:lnTo>
                  <a:pt x="9220" y="3111"/>
                </a:lnTo>
                <a:lnTo>
                  <a:pt x="9972" y="2959"/>
                </a:lnTo>
                <a:lnTo>
                  <a:pt x="10804" y="2959"/>
                </a:lnTo>
                <a:lnTo>
                  <a:pt x="10804" y="3407"/>
                </a:lnTo>
                <a:lnTo>
                  <a:pt x="10044" y="3407"/>
                </a:lnTo>
                <a:lnTo>
                  <a:pt x="9292" y="3560"/>
                </a:lnTo>
                <a:lnTo>
                  <a:pt x="8611" y="3712"/>
                </a:lnTo>
                <a:lnTo>
                  <a:pt x="7931" y="3945"/>
                </a:lnTo>
                <a:lnTo>
                  <a:pt x="7251" y="4241"/>
                </a:lnTo>
                <a:lnTo>
                  <a:pt x="6651" y="4627"/>
                </a:lnTo>
                <a:lnTo>
                  <a:pt x="6123" y="5075"/>
                </a:lnTo>
                <a:lnTo>
                  <a:pt x="5595" y="5532"/>
                </a:lnTo>
                <a:lnTo>
                  <a:pt x="5290" y="5227"/>
                </a:lnTo>
                <a:close/>
                <a:moveTo>
                  <a:pt x="10804" y="0"/>
                </a:moveTo>
                <a:lnTo>
                  <a:pt x="11932" y="0"/>
                </a:lnTo>
                <a:lnTo>
                  <a:pt x="12989" y="224"/>
                </a:lnTo>
                <a:lnTo>
                  <a:pt x="13973" y="457"/>
                </a:lnTo>
                <a:lnTo>
                  <a:pt x="15030" y="834"/>
                </a:lnTo>
                <a:lnTo>
                  <a:pt x="15943" y="1291"/>
                </a:lnTo>
                <a:lnTo>
                  <a:pt x="16847" y="1820"/>
                </a:lnTo>
                <a:lnTo>
                  <a:pt x="17679" y="2421"/>
                </a:lnTo>
                <a:lnTo>
                  <a:pt x="18431" y="3111"/>
                </a:lnTo>
                <a:lnTo>
                  <a:pt x="18127" y="3488"/>
                </a:lnTo>
                <a:lnTo>
                  <a:pt x="17375" y="2806"/>
                </a:lnTo>
                <a:lnTo>
                  <a:pt x="16542" y="2197"/>
                </a:lnTo>
                <a:lnTo>
                  <a:pt x="15710" y="1668"/>
                </a:lnTo>
                <a:lnTo>
                  <a:pt x="14806" y="1210"/>
                </a:lnTo>
                <a:lnTo>
                  <a:pt x="13902" y="906"/>
                </a:lnTo>
                <a:lnTo>
                  <a:pt x="12917" y="610"/>
                </a:lnTo>
                <a:lnTo>
                  <a:pt x="11861" y="457"/>
                </a:lnTo>
                <a:lnTo>
                  <a:pt x="10804" y="457"/>
                </a:lnTo>
                <a:lnTo>
                  <a:pt x="10804" y="0"/>
                </a:lnTo>
                <a:close/>
                <a:moveTo>
                  <a:pt x="18431" y="3111"/>
                </a:moveTo>
                <a:lnTo>
                  <a:pt x="19111" y="3945"/>
                </a:lnTo>
                <a:lnTo>
                  <a:pt x="19711" y="4770"/>
                </a:lnTo>
                <a:lnTo>
                  <a:pt x="20320" y="5604"/>
                </a:lnTo>
                <a:lnTo>
                  <a:pt x="20768" y="6590"/>
                </a:lnTo>
                <a:lnTo>
                  <a:pt x="21072" y="7577"/>
                </a:lnTo>
                <a:lnTo>
                  <a:pt x="21376" y="8635"/>
                </a:lnTo>
                <a:lnTo>
                  <a:pt x="21528" y="9702"/>
                </a:lnTo>
                <a:lnTo>
                  <a:pt x="21600" y="10760"/>
                </a:lnTo>
                <a:lnTo>
                  <a:pt x="21152" y="10760"/>
                </a:lnTo>
                <a:lnTo>
                  <a:pt x="21072" y="9702"/>
                </a:lnTo>
                <a:lnTo>
                  <a:pt x="20920" y="8715"/>
                </a:lnTo>
                <a:lnTo>
                  <a:pt x="20696" y="7729"/>
                </a:lnTo>
                <a:lnTo>
                  <a:pt x="20320" y="6743"/>
                </a:lnTo>
                <a:lnTo>
                  <a:pt x="19863" y="5837"/>
                </a:lnTo>
                <a:lnTo>
                  <a:pt x="18807" y="4169"/>
                </a:lnTo>
                <a:lnTo>
                  <a:pt x="18127" y="3488"/>
                </a:lnTo>
                <a:lnTo>
                  <a:pt x="18431" y="3111"/>
                </a:lnTo>
                <a:close/>
                <a:moveTo>
                  <a:pt x="21600" y="10760"/>
                </a:moveTo>
                <a:lnTo>
                  <a:pt x="21528" y="11898"/>
                </a:lnTo>
                <a:lnTo>
                  <a:pt x="21376" y="12956"/>
                </a:lnTo>
                <a:lnTo>
                  <a:pt x="21072" y="13943"/>
                </a:lnTo>
                <a:lnTo>
                  <a:pt x="20768" y="15001"/>
                </a:lnTo>
                <a:lnTo>
                  <a:pt x="20320" y="15915"/>
                </a:lnTo>
                <a:lnTo>
                  <a:pt x="19711" y="16821"/>
                </a:lnTo>
                <a:lnTo>
                  <a:pt x="19111" y="17655"/>
                </a:lnTo>
                <a:lnTo>
                  <a:pt x="18431" y="18417"/>
                </a:lnTo>
                <a:lnTo>
                  <a:pt x="18127" y="18112"/>
                </a:lnTo>
                <a:lnTo>
                  <a:pt x="18807" y="17350"/>
                </a:lnTo>
                <a:lnTo>
                  <a:pt x="19863" y="15682"/>
                </a:lnTo>
                <a:lnTo>
                  <a:pt x="20320" y="14777"/>
                </a:lnTo>
                <a:lnTo>
                  <a:pt x="20696" y="13871"/>
                </a:lnTo>
                <a:lnTo>
                  <a:pt x="20920" y="12885"/>
                </a:lnTo>
                <a:lnTo>
                  <a:pt x="21072" y="11818"/>
                </a:lnTo>
                <a:lnTo>
                  <a:pt x="21152" y="10760"/>
                </a:lnTo>
                <a:lnTo>
                  <a:pt x="21600" y="10760"/>
                </a:lnTo>
                <a:close/>
                <a:moveTo>
                  <a:pt x="18431" y="18417"/>
                </a:moveTo>
                <a:lnTo>
                  <a:pt x="17679" y="19098"/>
                </a:lnTo>
                <a:lnTo>
                  <a:pt x="16847" y="19699"/>
                </a:lnTo>
                <a:lnTo>
                  <a:pt x="15943" y="20228"/>
                </a:lnTo>
                <a:lnTo>
                  <a:pt x="15030" y="20685"/>
                </a:lnTo>
                <a:lnTo>
                  <a:pt x="13973" y="21062"/>
                </a:lnTo>
                <a:lnTo>
                  <a:pt x="12989" y="21367"/>
                </a:lnTo>
                <a:lnTo>
                  <a:pt x="11932" y="21519"/>
                </a:lnTo>
                <a:lnTo>
                  <a:pt x="10804" y="21600"/>
                </a:lnTo>
                <a:lnTo>
                  <a:pt x="10804" y="21143"/>
                </a:lnTo>
                <a:lnTo>
                  <a:pt x="11861" y="21062"/>
                </a:lnTo>
                <a:lnTo>
                  <a:pt x="12917" y="20910"/>
                </a:lnTo>
                <a:lnTo>
                  <a:pt x="13902" y="20685"/>
                </a:lnTo>
                <a:lnTo>
                  <a:pt x="14806" y="20309"/>
                </a:lnTo>
                <a:lnTo>
                  <a:pt x="15710" y="19852"/>
                </a:lnTo>
                <a:lnTo>
                  <a:pt x="16542" y="19323"/>
                </a:lnTo>
                <a:lnTo>
                  <a:pt x="17375" y="18713"/>
                </a:lnTo>
                <a:lnTo>
                  <a:pt x="18127" y="18112"/>
                </a:lnTo>
                <a:lnTo>
                  <a:pt x="18431" y="18417"/>
                </a:lnTo>
                <a:close/>
                <a:moveTo>
                  <a:pt x="10804" y="21600"/>
                </a:moveTo>
                <a:lnTo>
                  <a:pt x="9668" y="21519"/>
                </a:lnTo>
                <a:lnTo>
                  <a:pt x="8611" y="21367"/>
                </a:lnTo>
                <a:lnTo>
                  <a:pt x="7627" y="21062"/>
                </a:lnTo>
                <a:lnTo>
                  <a:pt x="6570" y="20685"/>
                </a:lnTo>
                <a:lnTo>
                  <a:pt x="5666" y="20228"/>
                </a:lnTo>
                <a:lnTo>
                  <a:pt x="4762" y="19699"/>
                </a:lnTo>
                <a:lnTo>
                  <a:pt x="3930" y="19098"/>
                </a:lnTo>
                <a:lnTo>
                  <a:pt x="3178" y="18417"/>
                </a:lnTo>
                <a:lnTo>
                  <a:pt x="3473" y="18112"/>
                </a:lnTo>
                <a:lnTo>
                  <a:pt x="4234" y="18713"/>
                </a:lnTo>
                <a:lnTo>
                  <a:pt x="5067" y="19323"/>
                </a:lnTo>
                <a:lnTo>
                  <a:pt x="5890" y="19852"/>
                </a:lnTo>
                <a:lnTo>
                  <a:pt x="6803" y="20309"/>
                </a:lnTo>
                <a:lnTo>
                  <a:pt x="7707" y="20685"/>
                </a:lnTo>
                <a:lnTo>
                  <a:pt x="8692" y="20910"/>
                </a:lnTo>
                <a:lnTo>
                  <a:pt x="9748" y="21062"/>
                </a:lnTo>
                <a:lnTo>
                  <a:pt x="10804" y="21143"/>
                </a:lnTo>
                <a:lnTo>
                  <a:pt x="10804" y="21600"/>
                </a:lnTo>
                <a:close/>
                <a:moveTo>
                  <a:pt x="3178" y="18417"/>
                </a:moveTo>
                <a:lnTo>
                  <a:pt x="2497" y="17655"/>
                </a:lnTo>
                <a:lnTo>
                  <a:pt x="1889" y="16821"/>
                </a:lnTo>
                <a:lnTo>
                  <a:pt x="1289" y="15915"/>
                </a:lnTo>
                <a:lnTo>
                  <a:pt x="832" y="15001"/>
                </a:lnTo>
                <a:lnTo>
                  <a:pt x="528" y="13943"/>
                </a:lnTo>
                <a:lnTo>
                  <a:pt x="233" y="12956"/>
                </a:lnTo>
                <a:lnTo>
                  <a:pt x="81" y="11898"/>
                </a:lnTo>
                <a:lnTo>
                  <a:pt x="0" y="10760"/>
                </a:lnTo>
                <a:lnTo>
                  <a:pt x="457" y="10760"/>
                </a:lnTo>
                <a:lnTo>
                  <a:pt x="528" y="11818"/>
                </a:lnTo>
                <a:lnTo>
                  <a:pt x="680" y="12885"/>
                </a:lnTo>
                <a:lnTo>
                  <a:pt x="913" y="13871"/>
                </a:lnTo>
                <a:lnTo>
                  <a:pt x="1289" y="14777"/>
                </a:lnTo>
                <a:lnTo>
                  <a:pt x="1737" y="15682"/>
                </a:lnTo>
                <a:lnTo>
                  <a:pt x="2793" y="17350"/>
                </a:lnTo>
                <a:lnTo>
                  <a:pt x="3473" y="18112"/>
                </a:lnTo>
                <a:lnTo>
                  <a:pt x="3178" y="18417"/>
                </a:lnTo>
                <a:close/>
                <a:moveTo>
                  <a:pt x="0" y="10760"/>
                </a:moveTo>
                <a:lnTo>
                  <a:pt x="81" y="9702"/>
                </a:lnTo>
                <a:lnTo>
                  <a:pt x="233" y="8635"/>
                </a:lnTo>
                <a:lnTo>
                  <a:pt x="528" y="7577"/>
                </a:lnTo>
                <a:lnTo>
                  <a:pt x="832" y="6590"/>
                </a:lnTo>
                <a:lnTo>
                  <a:pt x="1289" y="5604"/>
                </a:lnTo>
                <a:lnTo>
                  <a:pt x="1889" y="4770"/>
                </a:lnTo>
                <a:lnTo>
                  <a:pt x="2497" y="3945"/>
                </a:lnTo>
                <a:lnTo>
                  <a:pt x="3178" y="3111"/>
                </a:lnTo>
                <a:lnTo>
                  <a:pt x="3473" y="3488"/>
                </a:lnTo>
                <a:lnTo>
                  <a:pt x="2793" y="4169"/>
                </a:lnTo>
                <a:lnTo>
                  <a:pt x="1737" y="5837"/>
                </a:lnTo>
                <a:lnTo>
                  <a:pt x="1289" y="6743"/>
                </a:lnTo>
                <a:lnTo>
                  <a:pt x="913" y="7729"/>
                </a:lnTo>
                <a:lnTo>
                  <a:pt x="680" y="8715"/>
                </a:lnTo>
                <a:lnTo>
                  <a:pt x="528" y="9702"/>
                </a:lnTo>
                <a:lnTo>
                  <a:pt x="457" y="10760"/>
                </a:lnTo>
                <a:lnTo>
                  <a:pt x="0" y="10760"/>
                </a:lnTo>
                <a:close/>
                <a:moveTo>
                  <a:pt x="3178" y="3111"/>
                </a:moveTo>
                <a:lnTo>
                  <a:pt x="3930" y="2421"/>
                </a:lnTo>
                <a:lnTo>
                  <a:pt x="4762" y="1820"/>
                </a:lnTo>
                <a:lnTo>
                  <a:pt x="5666" y="1291"/>
                </a:lnTo>
                <a:lnTo>
                  <a:pt x="6570" y="834"/>
                </a:lnTo>
                <a:lnTo>
                  <a:pt x="7627" y="457"/>
                </a:lnTo>
                <a:lnTo>
                  <a:pt x="8611" y="224"/>
                </a:lnTo>
                <a:lnTo>
                  <a:pt x="9668" y="0"/>
                </a:lnTo>
                <a:lnTo>
                  <a:pt x="10804" y="0"/>
                </a:lnTo>
                <a:lnTo>
                  <a:pt x="10804" y="457"/>
                </a:lnTo>
                <a:lnTo>
                  <a:pt x="9748" y="457"/>
                </a:lnTo>
                <a:lnTo>
                  <a:pt x="8692" y="610"/>
                </a:lnTo>
                <a:lnTo>
                  <a:pt x="7707" y="906"/>
                </a:lnTo>
                <a:lnTo>
                  <a:pt x="6803" y="1210"/>
                </a:lnTo>
                <a:lnTo>
                  <a:pt x="5890" y="1668"/>
                </a:lnTo>
                <a:lnTo>
                  <a:pt x="5067" y="2197"/>
                </a:lnTo>
                <a:lnTo>
                  <a:pt x="4234" y="2806"/>
                </a:lnTo>
                <a:lnTo>
                  <a:pt x="3473" y="3488"/>
                </a:lnTo>
                <a:lnTo>
                  <a:pt x="3178" y="3111"/>
                </a:lnTo>
                <a:close/>
              </a:path>
            </a:pathLst>
          </a:custGeom>
          <a:solidFill>
            <a:schemeClr val="accent1">
              <a:alpha val="18039"/>
            </a:schemeClr>
          </a:solidFill>
          <a:ln w="12700">
            <a:miter lim="400000"/>
          </a:ln>
        </p:spPr>
        <p:txBody>
          <a:bodyPr lIns="50800" tIns="50800" rIns="50800" bIns="50800"/>
          <a:lstStyle/>
          <a:p>
            <a:pPr defTabSz="914400">
              <a:defRPr sz="1800">
                <a:latin typeface="Calibri"/>
                <a:ea typeface="Calibri"/>
                <a:cs typeface="Calibri"/>
                <a:sym typeface="Calibri"/>
              </a:defRPr>
            </a:pPr>
            <a:endParaRPr/>
          </a:p>
        </p:txBody>
      </p:sp>
      <p:sp>
        <p:nvSpPr>
          <p:cNvPr id="65" name="Shape 65"/>
          <p:cNvSpPr/>
          <p:nvPr/>
        </p:nvSpPr>
        <p:spPr>
          <a:xfrm>
            <a:off x="2935288" y="1962149"/>
            <a:ext cx="669928" cy="64452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359" y="8087"/>
                </a:lnTo>
                <a:lnTo>
                  <a:pt x="21600" y="8087"/>
                </a:lnTo>
                <a:lnTo>
                  <a:pt x="14690" y="13513"/>
                </a:lnTo>
                <a:lnTo>
                  <a:pt x="17710" y="21600"/>
                </a:lnTo>
                <a:lnTo>
                  <a:pt x="10800" y="16652"/>
                </a:lnTo>
                <a:lnTo>
                  <a:pt x="3890" y="21600"/>
                </a:lnTo>
                <a:lnTo>
                  <a:pt x="6449" y="13513"/>
                </a:lnTo>
                <a:lnTo>
                  <a:pt x="0" y="8087"/>
                </a:lnTo>
                <a:lnTo>
                  <a:pt x="8190" y="8087"/>
                </a:lnTo>
                <a:lnTo>
                  <a:pt x="10800" y="0"/>
                </a:lnTo>
                <a:close/>
              </a:path>
            </a:pathLst>
          </a:custGeom>
          <a:solidFill>
            <a:schemeClr val="accent1">
              <a:alpha val="18039"/>
            </a:schemeClr>
          </a:solidFill>
          <a:ln w="12700">
            <a:miter lim="400000"/>
          </a:ln>
        </p:spPr>
        <p:txBody>
          <a:bodyPr lIns="50800" tIns="50800" rIns="50800" bIns="50800"/>
          <a:lstStyle/>
          <a:p>
            <a:pPr defTabSz="914400">
              <a:defRPr sz="1800">
                <a:latin typeface="Calibri"/>
                <a:ea typeface="Calibri"/>
                <a:cs typeface="Calibri"/>
                <a:sym typeface="Calibri"/>
              </a:defRPr>
            </a:pPr>
            <a:endParaRPr/>
          </a:p>
        </p:txBody>
      </p:sp>
      <p:sp>
        <p:nvSpPr>
          <p:cNvPr id="66" name="Shape 66"/>
          <p:cNvSpPr/>
          <p:nvPr/>
        </p:nvSpPr>
        <p:spPr>
          <a:xfrm>
            <a:off x="4221162" y="1063624"/>
            <a:ext cx="682628" cy="642940"/>
          </a:xfrm>
          <a:custGeom>
            <a:avLst/>
            <a:gdLst/>
            <a:ahLst/>
            <a:cxnLst>
              <a:cxn ang="0">
                <a:pos x="wd2" y="hd2"/>
              </a:cxn>
              <a:cxn ang="5400000">
                <a:pos x="wd2" y="hd2"/>
              </a:cxn>
              <a:cxn ang="10800000">
                <a:pos x="wd2" y="hd2"/>
              </a:cxn>
              <a:cxn ang="16200000">
                <a:pos x="wd2" y="hd2"/>
              </a:cxn>
            </a:cxnLst>
            <a:rect l="0" t="0" r="r" b="b"/>
            <a:pathLst>
              <a:path w="21600" h="21600" extrusionOk="0">
                <a:moveTo>
                  <a:pt x="11001" y="0"/>
                </a:moveTo>
                <a:lnTo>
                  <a:pt x="13111" y="8107"/>
                </a:lnTo>
                <a:lnTo>
                  <a:pt x="21600" y="8107"/>
                </a:lnTo>
                <a:lnTo>
                  <a:pt x="14819" y="13493"/>
                </a:lnTo>
                <a:lnTo>
                  <a:pt x="17380" y="21600"/>
                </a:lnTo>
                <a:lnTo>
                  <a:pt x="11001" y="16693"/>
                </a:lnTo>
                <a:lnTo>
                  <a:pt x="4220" y="21600"/>
                </a:lnTo>
                <a:lnTo>
                  <a:pt x="6781" y="13493"/>
                </a:lnTo>
                <a:lnTo>
                  <a:pt x="0" y="8107"/>
                </a:lnTo>
                <a:lnTo>
                  <a:pt x="8489" y="8107"/>
                </a:lnTo>
                <a:lnTo>
                  <a:pt x="11001" y="0"/>
                </a:lnTo>
                <a:close/>
              </a:path>
            </a:pathLst>
          </a:custGeom>
          <a:solidFill>
            <a:schemeClr val="accent1">
              <a:alpha val="18039"/>
            </a:schemeClr>
          </a:solidFill>
          <a:ln w="12700">
            <a:miter lim="400000"/>
          </a:ln>
        </p:spPr>
        <p:txBody>
          <a:bodyPr lIns="50800" tIns="50800" rIns="50800" bIns="50800"/>
          <a:lstStyle/>
          <a:p>
            <a:pPr defTabSz="914400">
              <a:defRPr sz="1800">
                <a:latin typeface="Calibri"/>
                <a:ea typeface="Calibri"/>
                <a:cs typeface="Calibri"/>
                <a:sym typeface="Calibri"/>
              </a:defRPr>
            </a:pPr>
            <a:endParaRPr/>
          </a:p>
        </p:txBody>
      </p:sp>
      <p:sp>
        <p:nvSpPr>
          <p:cNvPr id="67" name="Shape 67"/>
          <p:cNvSpPr/>
          <p:nvPr/>
        </p:nvSpPr>
        <p:spPr>
          <a:xfrm>
            <a:off x="5507037" y="2001838"/>
            <a:ext cx="669928" cy="64452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3359" y="8087"/>
                </a:lnTo>
                <a:lnTo>
                  <a:pt x="21600" y="8087"/>
                </a:lnTo>
                <a:lnTo>
                  <a:pt x="14690" y="13513"/>
                </a:lnTo>
                <a:lnTo>
                  <a:pt x="17249" y="21600"/>
                </a:lnTo>
                <a:lnTo>
                  <a:pt x="10800" y="16652"/>
                </a:lnTo>
                <a:lnTo>
                  <a:pt x="3890" y="21600"/>
                </a:lnTo>
                <a:lnTo>
                  <a:pt x="6449" y="13513"/>
                </a:lnTo>
                <a:lnTo>
                  <a:pt x="0" y="8087"/>
                </a:lnTo>
                <a:lnTo>
                  <a:pt x="8190" y="8087"/>
                </a:lnTo>
                <a:lnTo>
                  <a:pt x="10800" y="0"/>
                </a:lnTo>
                <a:close/>
              </a:path>
            </a:pathLst>
          </a:custGeom>
          <a:solidFill>
            <a:schemeClr val="accent1">
              <a:alpha val="18039"/>
            </a:schemeClr>
          </a:solidFill>
          <a:ln w="12700">
            <a:miter lim="400000"/>
          </a:ln>
        </p:spPr>
        <p:txBody>
          <a:bodyPr lIns="50800" tIns="50800" rIns="50800" bIns="50800"/>
          <a:lstStyle/>
          <a:p>
            <a:pPr defTabSz="914400">
              <a:defRPr sz="1800">
                <a:latin typeface="Calibri"/>
                <a:ea typeface="Calibri"/>
                <a:cs typeface="Calibri"/>
                <a:sym typeface="Calibri"/>
              </a:defRPr>
            </a:pPr>
            <a:endParaRPr/>
          </a:p>
        </p:txBody>
      </p:sp>
      <p:sp>
        <p:nvSpPr>
          <p:cNvPr id="68" name="Shape 68"/>
          <p:cNvSpPr/>
          <p:nvPr/>
        </p:nvSpPr>
        <p:spPr>
          <a:xfrm>
            <a:off x="4970462" y="3505199"/>
            <a:ext cx="684215" cy="657228"/>
          </a:xfrm>
          <a:custGeom>
            <a:avLst/>
            <a:gdLst/>
            <a:ahLst/>
            <a:cxnLst>
              <a:cxn ang="0">
                <a:pos x="wd2" y="hd2"/>
              </a:cxn>
              <a:cxn ang="5400000">
                <a:pos x="wd2" y="hd2"/>
              </a:cxn>
              <a:cxn ang="10800000">
                <a:pos x="wd2" y="hd2"/>
              </a:cxn>
              <a:cxn ang="16200000">
                <a:pos x="wd2" y="hd2"/>
              </a:cxn>
            </a:cxnLst>
            <a:rect l="0" t="0" r="r" b="b"/>
            <a:pathLst>
              <a:path w="21600" h="21600" extrusionOk="0">
                <a:moveTo>
                  <a:pt x="11026" y="0"/>
                </a:moveTo>
                <a:lnTo>
                  <a:pt x="13130" y="7930"/>
                </a:lnTo>
                <a:lnTo>
                  <a:pt x="21600" y="7930"/>
                </a:lnTo>
                <a:lnTo>
                  <a:pt x="14834" y="13200"/>
                </a:lnTo>
                <a:lnTo>
                  <a:pt x="17340" y="21600"/>
                </a:lnTo>
                <a:lnTo>
                  <a:pt x="11026" y="16330"/>
                </a:lnTo>
                <a:lnTo>
                  <a:pt x="4260" y="21600"/>
                </a:lnTo>
                <a:lnTo>
                  <a:pt x="6766" y="13200"/>
                </a:lnTo>
                <a:lnTo>
                  <a:pt x="0" y="7930"/>
                </a:lnTo>
                <a:lnTo>
                  <a:pt x="8470" y="7930"/>
                </a:lnTo>
                <a:lnTo>
                  <a:pt x="11026" y="0"/>
                </a:lnTo>
                <a:close/>
              </a:path>
            </a:pathLst>
          </a:custGeom>
          <a:solidFill>
            <a:schemeClr val="accent1">
              <a:alpha val="18039"/>
            </a:schemeClr>
          </a:solidFill>
          <a:ln w="12700">
            <a:miter lim="400000"/>
          </a:ln>
        </p:spPr>
        <p:txBody>
          <a:bodyPr lIns="50800" tIns="50800" rIns="50800" bIns="50800"/>
          <a:lstStyle/>
          <a:p>
            <a:pPr defTabSz="914400">
              <a:defRPr sz="1800">
                <a:latin typeface="Calibri"/>
                <a:ea typeface="Calibri"/>
                <a:cs typeface="Calibri"/>
                <a:sym typeface="Calibri"/>
              </a:defRPr>
            </a:pPr>
            <a:endParaRPr/>
          </a:p>
        </p:txBody>
      </p:sp>
      <p:sp>
        <p:nvSpPr>
          <p:cNvPr id="69" name="Shape 69"/>
          <p:cNvSpPr/>
          <p:nvPr/>
        </p:nvSpPr>
        <p:spPr>
          <a:xfrm>
            <a:off x="3417887" y="3490912"/>
            <a:ext cx="668340" cy="644528"/>
          </a:xfrm>
          <a:custGeom>
            <a:avLst/>
            <a:gdLst/>
            <a:ahLst/>
            <a:cxnLst>
              <a:cxn ang="0">
                <a:pos x="wd2" y="hd2"/>
              </a:cxn>
              <a:cxn ang="5400000">
                <a:pos x="wd2" y="hd2"/>
              </a:cxn>
              <a:cxn ang="10800000">
                <a:pos x="wd2" y="hd2"/>
              </a:cxn>
              <a:cxn ang="16200000">
                <a:pos x="wd2" y="hd2"/>
              </a:cxn>
            </a:cxnLst>
            <a:rect l="0" t="0" r="r" b="b"/>
            <a:pathLst>
              <a:path w="21600" h="21600" extrusionOk="0">
                <a:moveTo>
                  <a:pt x="10826" y="0"/>
                </a:moveTo>
                <a:lnTo>
                  <a:pt x="13391" y="8140"/>
                </a:lnTo>
                <a:lnTo>
                  <a:pt x="21600" y="8140"/>
                </a:lnTo>
                <a:lnTo>
                  <a:pt x="15135" y="13513"/>
                </a:lnTo>
                <a:lnTo>
                  <a:pt x="17752" y="21600"/>
                </a:lnTo>
                <a:lnTo>
                  <a:pt x="10826" y="16652"/>
                </a:lnTo>
                <a:lnTo>
                  <a:pt x="4310" y="21600"/>
                </a:lnTo>
                <a:lnTo>
                  <a:pt x="6926" y="13513"/>
                </a:lnTo>
                <a:lnTo>
                  <a:pt x="0" y="8140"/>
                </a:lnTo>
                <a:lnTo>
                  <a:pt x="8209" y="8140"/>
                </a:lnTo>
                <a:lnTo>
                  <a:pt x="10826" y="0"/>
                </a:lnTo>
                <a:close/>
              </a:path>
            </a:pathLst>
          </a:custGeom>
          <a:solidFill>
            <a:schemeClr val="accent1">
              <a:alpha val="18039"/>
            </a:schemeClr>
          </a:solidFill>
          <a:ln w="12700">
            <a:miter lim="400000"/>
          </a:ln>
        </p:spPr>
        <p:txBody>
          <a:bodyPr lIns="50800" tIns="50800" rIns="50800" bIns="50800"/>
          <a:lstStyle/>
          <a:p>
            <a:pPr defTabSz="914400">
              <a:defRPr sz="1800">
                <a:latin typeface="Calibri"/>
                <a:ea typeface="Calibri"/>
                <a:cs typeface="Calibri"/>
                <a:sym typeface="Calibri"/>
              </a:defRPr>
            </a:pPr>
            <a:endParaRPr/>
          </a:p>
        </p:txBody>
      </p:sp>
      <p:grpSp>
        <p:nvGrpSpPr>
          <p:cNvPr id="72" name="Group 72" descr="C:\Users\Colin\Downloads\Deaf Human Rights Factors-page-001.jpg"/>
          <p:cNvGrpSpPr/>
          <p:nvPr/>
        </p:nvGrpSpPr>
        <p:grpSpPr>
          <a:xfrm>
            <a:off x="360360" y="260347"/>
            <a:ext cx="8027993" cy="5616582"/>
            <a:chOff x="-1" y="-1"/>
            <a:chExt cx="8027991" cy="5616580"/>
          </a:xfrm>
        </p:grpSpPr>
        <p:sp>
          <p:nvSpPr>
            <p:cNvPr id="70" name="Shape 70"/>
            <p:cNvSpPr/>
            <p:nvPr/>
          </p:nvSpPr>
          <p:spPr>
            <a:xfrm>
              <a:off x="-2" y="-2"/>
              <a:ext cx="8027993" cy="5616581"/>
            </a:xfrm>
            <a:prstGeom prst="rect">
              <a:avLst/>
            </a:prstGeom>
            <a:solidFill>
              <a:srgbClr val="002060"/>
            </a:solidFill>
            <a:ln w="12700" cap="flat">
              <a:noFill/>
              <a:miter lim="400000"/>
            </a:ln>
            <a:effectLst/>
          </p:spPr>
          <p:txBody>
            <a:bodyPr wrap="square" lIns="50800" tIns="50800" rIns="50800" bIns="50800" numCol="1" anchor="ctr">
              <a:noAutofit/>
            </a:bodyPr>
            <a:lstStyle/>
            <a:p>
              <a:pPr defTabSz="914400">
                <a:defRPr sz="1800">
                  <a:latin typeface="Calibri"/>
                  <a:ea typeface="Calibri"/>
                  <a:cs typeface="Calibri"/>
                  <a:sym typeface="Calibri"/>
                </a:defRPr>
              </a:pPr>
              <a:endParaRPr/>
            </a:p>
          </p:txBody>
        </p:sp>
        <p:pic>
          <p:nvPicPr>
            <p:cNvPr id="71" name="image3.jpeg"/>
            <p:cNvPicPr>
              <a:picLocks noChangeAspect="1"/>
            </p:cNvPicPr>
            <p:nvPr/>
          </p:nvPicPr>
          <p:blipFill>
            <a:blip r:embed="rId2">
              <a:extLst/>
            </a:blip>
            <a:srcRect b="7225"/>
            <a:stretch>
              <a:fillRect/>
            </a:stretch>
          </p:blipFill>
          <p:spPr>
            <a:xfrm>
              <a:off x="-1" y="0"/>
              <a:ext cx="8027992" cy="5616580"/>
            </a:xfrm>
            <a:prstGeom prst="rect">
              <a:avLst/>
            </a:prstGeom>
            <a:ln w="12700" cap="flat">
              <a:noFill/>
              <a:miter lim="400000"/>
            </a:ln>
            <a:effectLst/>
          </p:spPr>
        </p:pic>
      </p:grpSp>
      <p:grpSp>
        <p:nvGrpSpPr>
          <p:cNvPr id="75" name="Group 75"/>
          <p:cNvGrpSpPr/>
          <p:nvPr/>
        </p:nvGrpSpPr>
        <p:grpSpPr>
          <a:xfrm>
            <a:off x="46037" y="1337783"/>
            <a:ext cx="2592392" cy="1590037"/>
            <a:chOff x="0" y="-1"/>
            <a:chExt cx="2592391" cy="1590035"/>
          </a:xfrm>
        </p:grpSpPr>
        <p:sp>
          <p:nvSpPr>
            <p:cNvPr id="73" name="Shape 73"/>
            <p:cNvSpPr/>
            <p:nvPr/>
          </p:nvSpPr>
          <p:spPr>
            <a:xfrm>
              <a:off x="0" y="75087"/>
              <a:ext cx="2592392" cy="1439869"/>
            </a:xfrm>
            <a:prstGeom prst="rect">
              <a:avLst/>
            </a:prstGeom>
            <a:solidFill>
              <a:srgbClr val="002060"/>
            </a:solidFill>
            <a:ln w="25400" cap="flat">
              <a:solidFill>
                <a:srgbClr val="3A5E8A"/>
              </a:solidFill>
              <a:prstDash val="solid"/>
              <a:bevel/>
            </a:ln>
            <a:effectLst/>
          </p:spPr>
          <p:txBody>
            <a:bodyPr wrap="square" lIns="50800" tIns="50800" rIns="50800" bIns="50800" numCol="1" anchor="ctr">
              <a:noAutofit/>
            </a:bodyPr>
            <a:lstStyle/>
            <a:p>
              <a:pPr algn="ctr" defTabSz="914400">
                <a:defRPr sz="1600" b="1">
                  <a:solidFill>
                    <a:srgbClr val="FFFFFF"/>
                  </a:solidFill>
                  <a:latin typeface="Calibri"/>
                  <a:ea typeface="Calibri"/>
                  <a:cs typeface="Calibri"/>
                  <a:sym typeface="Calibri"/>
                </a:defRPr>
              </a:pPr>
              <a:endParaRPr/>
            </a:p>
          </p:txBody>
        </p:sp>
        <p:sp>
          <p:nvSpPr>
            <p:cNvPr id="74" name="Shape 74"/>
            <p:cNvSpPr/>
            <p:nvPr/>
          </p:nvSpPr>
          <p:spPr>
            <a:xfrm>
              <a:off x="0" y="-2"/>
              <a:ext cx="2592392" cy="1590037"/>
            </a:xfrm>
            <a:prstGeom prst="rect">
              <a:avLst/>
            </a:prstGeom>
            <a:noFill/>
            <a:ln w="12700" cap="flat">
              <a:noFill/>
              <a:miter lim="400000"/>
            </a:ln>
            <a:effectLst/>
            <a:extLst>
              <a:ext uri="{C572A759-6A51-4108-AA02-DFA0A04FC94B}">
                <ma14:wrappingTextBoxFlag xmlns="" xmlns:ma14="http://schemas.microsoft.com/office/mac/drawingml/2011/main" xmlns:mv="urn:schemas-microsoft-com:mac:vml" xmlns:mc="http://schemas.openxmlformats.org/markup-compatibility/2006" val="1"/>
              </a:ext>
            </a:extLst>
          </p:spPr>
          <p:txBody>
            <a:bodyPr wrap="square" lIns="45718" tIns="45718" rIns="45718" bIns="45718" numCol="1" anchor="ctr">
              <a:spAutoFit/>
            </a:bodyPr>
            <a:lstStyle/>
            <a:p>
              <a:pPr algn="ctr" defTabSz="914400">
                <a:defRPr sz="2000" b="1" u="sng">
                  <a:solidFill>
                    <a:srgbClr val="FFFFFF"/>
                  </a:solidFill>
                  <a:latin typeface="Calibri"/>
                  <a:ea typeface="Calibri"/>
                  <a:cs typeface="Calibri"/>
                  <a:sym typeface="Calibri"/>
                </a:defRPr>
              </a:pPr>
              <a:r>
                <a:t>Sign languages </a:t>
              </a:r>
              <a:r>
                <a:rPr sz="1600" u="none"/>
                <a:t>are the natural languages of deaf people.  Recognition of sign languages is critical in the movement for deaf rights.</a:t>
              </a:r>
            </a:p>
          </p:txBody>
        </p:sp>
      </p:grpSp>
      <p:grpSp>
        <p:nvGrpSpPr>
          <p:cNvPr id="78" name="Group 78"/>
          <p:cNvGrpSpPr/>
          <p:nvPr/>
        </p:nvGrpSpPr>
        <p:grpSpPr>
          <a:xfrm>
            <a:off x="6502395" y="1412874"/>
            <a:ext cx="2592395" cy="1439866"/>
            <a:chOff x="-1" y="0"/>
            <a:chExt cx="2592394" cy="1439864"/>
          </a:xfrm>
        </p:grpSpPr>
        <p:sp>
          <p:nvSpPr>
            <p:cNvPr id="76" name="Shape 76"/>
            <p:cNvSpPr/>
            <p:nvPr/>
          </p:nvSpPr>
          <p:spPr>
            <a:xfrm>
              <a:off x="-2" y="-1"/>
              <a:ext cx="2592396" cy="1439866"/>
            </a:xfrm>
            <a:prstGeom prst="rect">
              <a:avLst/>
            </a:prstGeom>
            <a:solidFill>
              <a:srgbClr val="002060"/>
            </a:solidFill>
            <a:ln w="25400" cap="flat">
              <a:solidFill>
                <a:srgbClr val="3A5E8A"/>
              </a:solidFill>
              <a:prstDash val="solid"/>
              <a:bevel/>
            </a:ln>
            <a:effectLst/>
          </p:spPr>
          <p:txBody>
            <a:bodyPr wrap="square" lIns="50800" tIns="50800" rIns="50800" bIns="50800" numCol="1" anchor="ctr">
              <a:noAutofit/>
            </a:bodyPr>
            <a:lstStyle/>
            <a:p>
              <a:pPr algn="ctr" defTabSz="914400">
                <a:defRPr sz="1600" b="1">
                  <a:solidFill>
                    <a:srgbClr val="FFFFFF"/>
                  </a:solidFill>
                  <a:latin typeface="Calibri"/>
                  <a:ea typeface="Calibri"/>
                  <a:cs typeface="Calibri"/>
                  <a:sym typeface="Calibri"/>
                </a:defRPr>
              </a:pPr>
              <a:endParaRPr/>
            </a:p>
          </p:txBody>
        </p:sp>
        <p:sp>
          <p:nvSpPr>
            <p:cNvPr id="77" name="Shape 77"/>
            <p:cNvSpPr/>
            <p:nvPr/>
          </p:nvSpPr>
          <p:spPr>
            <a:xfrm>
              <a:off x="-2" y="140811"/>
              <a:ext cx="2592396" cy="1158237"/>
            </a:xfrm>
            <a:prstGeom prst="rect">
              <a:avLst/>
            </a:prstGeom>
            <a:noFill/>
            <a:ln w="12700" cap="flat">
              <a:noFill/>
              <a:miter lim="400000"/>
            </a:ln>
            <a:effectLst/>
            <a:extLst>
              <a:ext uri="{C572A759-6A51-4108-AA02-DFA0A04FC94B}">
                <ma14:wrappingTextBoxFlag xmlns="" xmlns:ma14="http://schemas.microsoft.com/office/mac/drawingml/2011/main" xmlns:mv="urn:schemas-microsoft-com:mac:vml" xmlns:mc="http://schemas.openxmlformats.org/markup-compatibility/2006" val="1"/>
              </a:ext>
            </a:extLst>
          </p:spPr>
          <p:txBody>
            <a:bodyPr wrap="square" lIns="45718" tIns="45718" rIns="45718" bIns="45718" numCol="1" anchor="ctr">
              <a:spAutoFit/>
            </a:bodyPr>
            <a:lstStyle/>
            <a:p>
              <a:pPr algn="ctr" defTabSz="914400">
                <a:defRPr sz="1600" b="1">
                  <a:solidFill>
                    <a:srgbClr val="FFFFFF"/>
                  </a:solidFill>
                  <a:latin typeface="Calibri"/>
                  <a:ea typeface="Calibri"/>
                  <a:cs typeface="Calibri"/>
                  <a:sym typeface="Calibri"/>
                </a:defRPr>
              </a:pPr>
              <a:r>
                <a:t>A key factor to accessibility is the right to </a:t>
              </a:r>
              <a:r>
                <a:rPr sz="2000" u="sng"/>
                <a:t>sign language interpreting</a:t>
              </a:r>
              <a:r>
                <a:t>.  </a:t>
              </a:r>
            </a:p>
          </p:txBody>
        </p:sp>
      </p:grpSp>
      <p:grpSp>
        <p:nvGrpSpPr>
          <p:cNvPr id="81" name="Group 81"/>
          <p:cNvGrpSpPr/>
          <p:nvPr/>
        </p:nvGrpSpPr>
        <p:grpSpPr>
          <a:xfrm>
            <a:off x="58736" y="4782162"/>
            <a:ext cx="3348042" cy="1831337"/>
            <a:chOff x="0" y="-1"/>
            <a:chExt cx="3348040" cy="1831336"/>
          </a:xfrm>
        </p:grpSpPr>
        <p:sp>
          <p:nvSpPr>
            <p:cNvPr id="79" name="Shape 79"/>
            <p:cNvSpPr/>
            <p:nvPr/>
          </p:nvSpPr>
          <p:spPr>
            <a:xfrm>
              <a:off x="-1" y="86995"/>
              <a:ext cx="3348042" cy="1657354"/>
            </a:xfrm>
            <a:prstGeom prst="rect">
              <a:avLst/>
            </a:prstGeom>
            <a:solidFill>
              <a:srgbClr val="002060"/>
            </a:solidFill>
            <a:ln w="25400" cap="flat">
              <a:solidFill>
                <a:srgbClr val="3A5E8A"/>
              </a:solidFill>
              <a:prstDash val="solid"/>
              <a:bevel/>
            </a:ln>
            <a:effectLst/>
          </p:spPr>
          <p:txBody>
            <a:bodyPr wrap="square" lIns="50800" tIns="50800" rIns="50800" bIns="50800" numCol="1" anchor="ctr">
              <a:noAutofit/>
            </a:bodyPr>
            <a:lstStyle/>
            <a:p>
              <a:pPr algn="ctr" defTabSz="914400">
                <a:defRPr sz="1600" b="1">
                  <a:solidFill>
                    <a:srgbClr val="FFFFFF"/>
                  </a:solidFill>
                  <a:latin typeface="Calibri"/>
                  <a:ea typeface="Calibri"/>
                  <a:cs typeface="Calibri"/>
                  <a:sym typeface="Calibri"/>
                </a:defRPr>
              </a:pPr>
              <a:endParaRPr/>
            </a:p>
          </p:txBody>
        </p:sp>
        <p:sp>
          <p:nvSpPr>
            <p:cNvPr id="80" name="Shape 80"/>
            <p:cNvSpPr/>
            <p:nvPr/>
          </p:nvSpPr>
          <p:spPr>
            <a:xfrm>
              <a:off x="-1" y="-1"/>
              <a:ext cx="3348042" cy="1831337"/>
            </a:xfrm>
            <a:prstGeom prst="rect">
              <a:avLst/>
            </a:prstGeom>
            <a:noFill/>
            <a:ln w="12700" cap="flat">
              <a:noFill/>
              <a:miter lim="400000"/>
            </a:ln>
            <a:effectLst/>
            <a:extLst>
              <a:ext uri="{C572A759-6A51-4108-AA02-DFA0A04FC94B}">
                <ma14:wrappingTextBoxFlag xmlns="" xmlns:ma14="http://schemas.microsoft.com/office/mac/drawingml/2011/main" xmlns:mv="urn:schemas-microsoft-com:mac:vml" xmlns:mc="http://schemas.openxmlformats.org/markup-compatibility/2006" val="1"/>
              </a:ext>
            </a:extLst>
          </p:spPr>
          <p:txBody>
            <a:bodyPr wrap="square" lIns="45718" tIns="45718" rIns="45718" bIns="45718" numCol="1" anchor="ctr">
              <a:spAutoFit/>
            </a:bodyPr>
            <a:lstStyle/>
            <a:p>
              <a:pPr algn="ctr" defTabSz="914400">
                <a:defRPr sz="1600" b="1">
                  <a:solidFill>
                    <a:srgbClr val="FFFFFF"/>
                  </a:solidFill>
                  <a:latin typeface="Calibri"/>
                  <a:ea typeface="Calibri"/>
                  <a:cs typeface="Calibri"/>
                  <a:sym typeface="Calibri"/>
                </a:defRPr>
              </a:pPr>
              <a:r>
                <a:t>Deaf children are best instructed in subjects through national sign language, along with the written form of the national language.  Thus a </a:t>
              </a:r>
              <a:r>
                <a:rPr sz="2000" u="sng"/>
                <a:t>bilingual</a:t>
              </a:r>
              <a:r>
                <a:rPr sz="2000"/>
                <a:t> </a:t>
              </a:r>
              <a:r>
                <a:t>approach in education for deaf children is crucial.</a:t>
              </a:r>
            </a:p>
          </p:txBody>
        </p:sp>
      </p:grpSp>
      <p:grpSp>
        <p:nvGrpSpPr>
          <p:cNvPr id="84" name="Group 84"/>
          <p:cNvGrpSpPr/>
          <p:nvPr/>
        </p:nvGrpSpPr>
        <p:grpSpPr>
          <a:xfrm>
            <a:off x="6242046" y="4869157"/>
            <a:ext cx="2843219" cy="1439867"/>
            <a:chOff x="0" y="-1"/>
            <a:chExt cx="2843218" cy="1439865"/>
          </a:xfrm>
        </p:grpSpPr>
        <p:sp>
          <p:nvSpPr>
            <p:cNvPr id="82" name="Shape 82"/>
            <p:cNvSpPr/>
            <p:nvPr/>
          </p:nvSpPr>
          <p:spPr>
            <a:xfrm>
              <a:off x="-1" y="-2"/>
              <a:ext cx="2843219" cy="1439867"/>
            </a:xfrm>
            <a:prstGeom prst="rect">
              <a:avLst/>
            </a:prstGeom>
            <a:solidFill>
              <a:srgbClr val="002060"/>
            </a:solidFill>
            <a:ln w="25400" cap="flat">
              <a:solidFill>
                <a:srgbClr val="3A5E8A"/>
              </a:solidFill>
              <a:prstDash val="solid"/>
              <a:bevel/>
            </a:ln>
            <a:effectLst/>
          </p:spPr>
          <p:txBody>
            <a:bodyPr wrap="square" lIns="50800" tIns="50800" rIns="50800" bIns="50800" numCol="1" anchor="ctr">
              <a:noAutofit/>
            </a:bodyPr>
            <a:lstStyle/>
            <a:p>
              <a:pPr algn="ctr" defTabSz="914400">
                <a:defRPr sz="1600" b="1">
                  <a:solidFill>
                    <a:srgbClr val="FFFFFF"/>
                  </a:solidFill>
                  <a:latin typeface="Calibri"/>
                  <a:ea typeface="Calibri"/>
                  <a:cs typeface="Calibri"/>
                  <a:sym typeface="Calibri"/>
                </a:defRPr>
              </a:pPr>
              <a:endParaRPr/>
            </a:p>
          </p:txBody>
        </p:sp>
        <p:sp>
          <p:nvSpPr>
            <p:cNvPr id="83" name="Shape 83"/>
            <p:cNvSpPr/>
            <p:nvPr/>
          </p:nvSpPr>
          <p:spPr>
            <a:xfrm>
              <a:off x="-1" y="166210"/>
              <a:ext cx="2843219" cy="1107437"/>
            </a:xfrm>
            <a:prstGeom prst="rect">
              <a:avLst/>
            </a:prstGeom>
            <a:noFill/>
            <a:ln w="12700" cap="flat">
              <a:noFill/>
              <a:miter lim="400000"/>
            </a:ln>
            <a:effectLst/>
            <a:extLst>
              <a:ext uri="{C572A759-6A51-4108-AA02-DFA0A04FC94B}">
                <ma14:wrappingTextBoxFlag xmlns="" xmlns:ma14="http://schemas.microsoft.com/office/mac/drawingml/2011/main" xmlns:mv="urn:schemas-microsoft-com:mac:vml" xmlns:mc="http://schemas.openxmlformats.org/markup-compatibility/2006" val="1"/>
              </a:ext>
            </a:extLst>
          </p:spPr>
          <p:txBody>
            <a:bodyPr wrap="square" lIns="45718" tIns="45718" rIns="45718" bIns="45718" numCol="1" anchor="ctr">
              <a:spAutoFit/>
            </a:bodyPr>
            <a:lstStyle/>
            <a:p>
              <a:pPr algn="ctr" defTabSz="914400">
                <a:defRPr sz="1600" b="1">
                  <a:solidFill>
                    <a:srgbClr val="FFFFFF"/>
                  </a:solidFill>
                  <a:latin typeface="Calibri"/>
                  <a:ea typeface="Calibri"/>
                  <a:cs typeface="Calibri"/>
                  <a:sym typeface="Calibri"/>
                </a:defRPr>
              </a:pPr>
              <a:r>
                <a:t>For deaf people, </a:t>
              </a:r>
              <a:r>
                <a:rPr sz="2000" u="sng"/>
                <a:t>accessibility</a:t>
              </a:r>
              <a:r>
                <a:rPr sz="2000"/>
                <a:t> </a:t>
              </a:r>
              <a:r>
                <a:t>often rests upon the availability of sign language interpreters.</a:t>
              </a:r>
            </a:p>
          </p:txBody>
        </p:sp>
      </p:grpSp>
      <p:grpSp>
        <p:nvGrpSpPr>
          <p:cNvPr id="87" name="Group 87"/>
          <p:cNvGrpSpPr/>
          <p:nvPr/>
        </p:nvGrpSpPr>
        <p:grpSpPr>
          <a:xfrm>
            <a:off x="3995934" y="6328389"/>
            <a:ext cx="5112575" cy="510537"/>
            <a:chOff x="0" y="-1"/>
            <a:chExt cx="5112573" cy="510535"/>
          </a:xfrm>
        </p:grpSpPr>
        <p:sp>
          <p:nvSpPr>
            <p:cNvPr id="85" name="Shape 85"/>
            <p:cNvSpPr/>
            <p:nvPr/>
          </p:nvSpPr>
          <p:spPr>
            <a:xfrm>
              <a:off x="-1" y="52937"/>
              <a:ext cx="5112575" cy="404668"/>
            </a:xfrm>
            <a:prstGeom prst="rect">
              <a:avLst/>
            </a:prstGeom>
            <a:solidFill>
              <a:srgbClr val="FFFFFF"/>
            </a:solidFill>
            <a:ln w="25400" cap="flat">
              <a:solidFill>
                <a:srgbClr val="000000"/>
              </a:solidFill>
              <a:prstDash val="solid"/>
              <a:bevel/>
            </a:ln>
            <a:effectLst/>
          </p:spPr>
          <p:txBody>
            <a:bodyPr wrap="square" lIns="50800" tIns="50800" rIns="50800" bIns="50800" numCol="1" anchor="ctr">
              <a:noAutofit/>
            </a:bodyPr>
            <a:lstStyle/>
            <a:p>
              <a:pPr algn="r" defTabSz="914400">
                <a:defRPr sz="1000" b="1">
                  <a:latin typeface="Calibri"/>
                  <a:ea typeface="Calibri"/>
                  <a:cs typeface="Calibri"/>
                  <a:sym typeface="Calibri"/>
                </a:defRPr>
              </a:pPr>
              <a:endParaRPr/>
            </a:p>
          </p:txBody>
        </p:sp>
        <p:sp>
          <p:nvSpPr>
            <p:cNvPr id="86" name="Shape 86"/>
            <p:cNvSpPr/>
            <p:nvPr/>
          </p:nvSpPr>
          <p:spPr>
            <a:xfrm>
              <a:off x="-1" y="-2"/>
              <a:ext cx="5112575" cy="510537"/>
            </a:xfrm>
            <a:prstGeom prst="rect">
              <a:avLst/>
            </a:prstGeom>
            <a:noFill/>
            <a:ln w="12700" cap="flat">
              <a:noFill/>
              <a:miter lim="400000"/>
            </a:ln>
            <a:effectLst/>
            <a:extLst>
              <a:ext uri="{C572A759-6A51-4108-AA02-DFA0A04FC94B}">
                <ma14:wrappingTextBoxFlag xmlns="" xmlns:ma14="http://schemas.microsoft.com/office/mac/drawingml/2011/main" xmlns:mv="urn:schemas-microsoft-com:mac:vml" xmlns:mc="http://schemas.openxmlformats.org/markup-compatibility/2006" val="1"/>
              </a:ext>
            </a:extLst>
          </p:spPr>
          <p:txBody>
            <a:bodyPr wrap="square" lIns="45718" tIns="45718" rIns="45718" bIns="45718" numCol="1" anchor="ctr">
              <a:spAutoFit/>
            </a:bodyPr>
            <a:lstStyle>
              <a:lvl1pPr algn="r" defTabSz="914400">
                <a:defRPr sz="1000" b="1">
                  <a:latin typeface="Calibri"/>
                  <a:ea typeface="Calibri"/>
                  <a:cs typeface="Calibri"/>
                  <a:sym typeface="Calibri"/>
                </a:defRPr>
              </a:lvl1pPr>
            </a:lstStyle>
            <a:p>
              <a:r>
                <a:t>Deaf People and Human Rights, by Ms Hilde Haualand and Mr Colin Allen for the World Federation of the Deaf and the Swedish National Association of the Deaf, 2009 </a:t>
              </a:r>
            </a:p>
          </p:txBody>
        </p:sp>
      </p:gr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hape 112"/>
          <p:cNvSpPr/>
          <p:nvPr/>
        </p:nvSpPr>
        <p:spPr>
          <a:xfrm>
            <a:off x="0" y="-2898"/>
            <a:ext cx="9144000" cy="812801"/>
          </a:xfrm>
          <a:prstGeom prst="rect">
            <a:avLst/>
          </a:prstGeom>
          <a:solidFill>
            <a:srgbClr val="002060"/>
          </a:solidFill>
          <a:ln w="12700">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lIns="0" tIns="0" rIns="0" bIns="0" anchor="ctr">
            <a:spAutoFit/>
          </a:bodyPr>
          <a:lstStyle>
            <a:lvl1pPr algn="ctr" defTabSz="914400">
              <a:defRPr sz="2800" b="1">
                <a:solidFill>
                  <a:srgbClr val="FFFFFF"/>
                </a:solidFill>
                <a:latin typeface="Calibri"/>
                <a:ea typeface="Calibri"/>
                <a:cs typeface="Calibri"/>
                <a:sym typeface="Calibri"/>
              </a:defRPr>
            </a:lvl1pPr>
          </a:lstStyle>
          <a:p>
            <a:r>
              <a:t>UN Convention for the Rights of Persons with Disabilities (CRPD)</a:t>
            </a:r>
          </a:p>
        </p:txBody>
      </p:sp>
      <p:pic>
        <p:nvPicPr>
          <p:cNvPr id="113" name="image4.jpeg" descr="pasted-image.jpg"/>
          <p:cNvPicPr>
            <a:picLocks noChangeAspect="1"/>
          </p:cNvPicPr>
          <p:nvPr/>
        </p:nvPicPr>
        <p:blipFill>
          <a:blip r:embed="rId3">
            <a:extLst/>
          </a:blip>
          <a:stretch>
            <a:fillRect/>
          </a:stretch>
        </p:blipFill>
        <p:spPr>
          <a:xfrm>
            <a:off x="6084168" y="1844824"/>
            <a:ext cx="2844002" cy="2160242"/>
          </a:xfrm>
          <a:prstGeom prst="rect">
            <a:avLst/>
          </a:prstGeom>
          <a:ln w="38100" cap="sq">
            <a:solidFill>
              <a:srgbClr val="002060"/>
            </a:solidFill>
            <a:miter/>
          </a:ln>
          <a:effectLst>
            <a:outerShdw blurRad="50800" dist="38100" dir="2700000" rotWithShape="0">
              <a:srgbClr val="000000">
                <a:alpha val="43000"/>
              </a:srgbClr>
            </a:outerShdw>
          </a:effectLst>
        </p:spPr>
      </p:pic>
      <p:pic>
        <p:nvPicPr>
          <p:cNvPr id="114" name="image5.jpeg" descr="pasted-image.jpg"/>
          <p:cNvPicPr>
            <a:picLocks noChangeAspect="1"/>
          </p:cNvPicPr>
          <p:nvPr/>
        </p:nvPicPr>
        <p:blipFill>
          <a:blip r:embed="rId4">
            <a:extLst/>
          </a:blip>
          <a:stretch>
            <a:fillRect/>
          </a:stretch>
        </p:blipFill>
        <p:spPr>
          <a:xfrm>
            <a:off x="6012160" y="4581128"/>
            <a:ext cx="2915818" cy="1918802"/>
          </a:xfrm>
          <a:prstGeom prst="rect">
            <a:avLst/>
          </a:prstGeom>
          <a:ln w="38100" cap="sq">
            <a:solidFill>
              <a:srgbClr val="002060"/>
            </a:solidFill>
            <a:miter/>
          </a:ln>
          <a:effectLst>
            <a:outerShdw blurRad="50800" dist="38100" dir="2700000" rotWithShape="0">
              <a:srgbClr val="000000">
                <a:alpha val="43000"/>
              </a:srgbClr>
            </a:outerShdw>
          </a:effectLst>
        </p:spPr>
      </p:pic>
      <p:sp>
        <p:nvSpPr>
          <p:cNvPr id="115" name="Shape 115"/>
          <p:cNvSpPr/>
          <p:nvPr/>
        </p:nvSpPr>
        <p:spPr>
          <a:xfrm>
            <a:off x="179511" y="980728"/>
            <a:ext cx="8712970" cy="711201"/>
          </a:xfrm>
          <a:prstGeom prst="rect">
            <a:avLst/>
          </a:prstGeom>
          <a:ln w="12700">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lIns="0" tIns="0" rIns="0" bIns="0">
            <a:spAutoFit/>
          </a:bodyPr>
          <a:lstStyle>
            <a:lvl1pPr algn="ctr" defTabSz="914400">
              <a:defRPr sz="2400" b="1">
                <a:solidFill>
                  <a:srgbClr val="0000FF"/>
                </a:solidFill>
                <a:latin typeface="Calibri"/>
                <a:ea typeface="Calibri"/>
                <a:cs typeface="Calibri"/>
                <a:sym typeface="Calibri"/>
              </a:defRPr>
            </a:lvl1pPr>
          </a:lstStyle>
          <a:p>
            <a:r>
              <a:t>"...all persons with all types of disabilities  must enjoy all human rights and fundamental freedoms...."</a:t>
            </a:r>
          </a:p>
        </p:txBody>
      </p:sp>
      <p:sp>
        <p:nvSpPr>
          <p:cNvPr id="116" name="Shape 116"/>
          <p:cNvSpPr/>
          <p:nvPr/>
        </p:nvSpPr>
        <p:spPr>
          <a:xfrm>
            <a:off x="0" y="1772815"/>
            <a:ext cx="2555776" cy="4889501"/>
          </a:xfrm>
          <a:prstGeom prst="rect">
            <a:avLst/>
          </a:prstGeom>
          <a:solidFill>
            <a:srgbClr val="002060"/>
          </a:solidFill>
          <a:ln w="12700">
            <a:solidFill>
              <a:schemeClr val="accent1"/>
            </a:solidFill>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lIns="0" tIns="0" rIns="0" bIns="0">
            <a:spAutoFit/>
          </a:bodyPr>
          <a:lstStyle/>
          <a:p>
            <a:pPr algn="ctr" defTabSz="914400">
              <a:defRPr sz="2200" b="1" u="sng">
                <a:solidFill>
                  <a:srgbClr val="FFFFFF"/>
                </a:solidFill>
                <a:latin typeface="Calibri"/>
                <a:ea typeface="Calibri"/>
                <a:cs typeface="Calibri"/>
                <a:sym typeface="Calibri"/>
              </a:defRPr>
            </a:pPr>
            <a:r>
              <a:t> </a:t>
            </a:r>
            <a:r>
              <a:rPr sz="2800"/>
              <a:t>EXAMPLES</a:t>
            </a:r>
          </a:p>
          <a:p>
            <a:pPr algn="ctr" defTabSz="914400">
              <a:defRPr sz="2800" b="1">
                <a:solidFill>
                  <a:srgbClr val="FFFFFF"/>
                </a:solidFill>
                <a:latin typeface="Calibri"/>
                <a:ea typeface="Calibri"/>
                <a:cs typeface="Calibri"/>
                <a:sym typeface="Calibri"/>
              </a:defRPr>
            </a:pPr>
            <a:r>
              <a:t> Article 9:</a:t>
            </a:r>
            <a:endParaRPr sz="1800"/>
          </a:p>
          <a:p>
            <a:pPr algn="ctr" defTabSz="914400">
              <a:defRPr sz="2800" b="1">
                <a:solidFill>
                  <a:srgbClr val="FFFFFF"/>
                </a:solidFill>
                <a:latin typeface="Calibri"/>
                <a:ea typeface="Calibri"/>
                <a:cs typeface="Calibri"/>
                <a:sym typeface="Calibri"/>
              </a:defRPr>
            </a:pPr>
            <a:r>
              <a:t> Accessibility </a:t>
            </a:r>
            <a:endParaRPr sz="1800"/>
          </a:p>
          <a:p>
            <a:pPr algn="ctr" defTabSz="914400">
              <a:defRPr sz="2800" b="1">
                <a:solidFill>
                  <a:srgbClr val="FFFFFF"/>
                </a:solidFill>
                <a:latin typeface="Calibri"/>
                <a:ea typeface="Calibri"/>
                <a:cs typeface="Calibri"/>
                <a:sym typeface="Calibri"/>
              </a:defRPr>
            </a:pPr>
            <a:r>
              <a:t> obligations ...</a:t>
            </a:r>
            <a:endParaRPr sz="1800"/>
          </a:p>
          <a:p>
            <a:pPr algn="ctr" defTabSz="914400">
              <a:defRPr sz="2800" b="1">
                <a:solidFill>
                  <a:srgbClr val="FFFFFF"/>
                </a:solidFill>
                <a:latin typeface="Calibri"/>
                <a:ea typeface="Calibri"/>
                <a:cs typeface="Calibri"/>
                <a:sym typeface="Calibri"/>
              </a:defRPr>
            </a:pPr>
            <a:r>
              <a:t> </a:t>
            </a:r>
          </a:p>
          <a:p>
            <a:pPr algn="ctr" defTabSz="914400">
              <a:defRPr sz="2800" b="1">
                <a:solidFill>
                  <a:srgbClr val="FFFFFF"/>
                </a:solidFill>
                <a:latin typeface="Calibri"/>
                <a:ea typeface="Calibri"/>
                <a:cs typeface="Calibri"/>
                <a:sym typeface="Calibri"/>
              </a:defRPr>
            </a:pPr>
            <a:r>
              <a:t> Article 21:</a:t>
            </a:r>
            <a:endParaRPr sz="1800"/>
          </a:p>
          <a:p>
            <a:pPr algn="ctr" defTabSz="914400">
              <a:defRPr sz="2800" b="1">
                <a:solidFill>
                  <a:srgbClr val="FFFFFF"/>
                </a:solidFill>
                <a:latin typeface="Calibri"/>
                <a:ea typeface="Calibri"/>
                <a:cs typeface="Calibri"/>
                <a:sym typeface="Calibri"/>
              </a:defRPr>
            </a:pPr>
            <a:r>
              <a:t> Sign language,</a:t>
            </a:r>
            <a:endParaRPr sz="1800"/>
          </a:p>
          <a:p>
            <a:pPr algn="ctr" defTabSz="914400">
              <a:defRPr sz="2800" b="1">
                <a:solidFill>
                  <a:srgbClr val="FFFFFF"/>
                </a:solidFill>
                <a:latin typeface="Calibri"/>
                <a:ea typeface="Calibri"/>
                <a:cs typeface="Calibri"/>
                <a:sym typeface="Calibri"/>
              </a:defRPr>
            </a:pPr>
            <a:r>
              <a:t> captions, braille,   </a:t>
            </a:r>
            <a:endParaRPr sz="1800"/>
          </a:p>
          <a:p>
            <a:pPr algn="ctr" defTabSz="914400">
              <a:defRPr sz="2800" b="1">
                <a:solidFill>
                  <a:srgbClr val="FFFFFF"/>
                </a:solidFill>
                <a:latin typeface="Calibri"/>
                <a:ea typeface="Calibri"/>
                <a:cs typeface="Calibri"/>
                <a:sym typeface="Calibri"/>
              </a:defRPr>
            </a:pPr>
            <a:r>
              <a:t> Zoom Text</a:t>
            </a:r>
            <a:endParaRPr sz="1800"/>
          </a:p>
          <a:p>
            <a:pPr algn="ctr" defTabSz="914400">
              <a:defRPr sz="2800" b="1">
                <a:solidFill>
                  <a:srgbClr val="FFFFFF"/>
                </a:solidFill>
                <a:latin typeface="Calibri"/>
                <a:ea typeface="Calibri"/>
                <a:cs typeface="Calibri"/>
                <a:sym typeface="Calibri"/>
              </a:defRPr>
            </a:pPr>
            <a:r>
              <a:t> options for </a:t>
            </a:r>
            <a:endParaRPr sz="1800"/>
          </a:p>
          <a:p>
            <a:pPr algn="ctr" defTabSz="914400">
              <a:defRPr sz="2800" b="1">
                <a:solidFill>
                  <a:srgbClr val="FFFFFF"/>
                </a:solidFill>
                <a:latin typeface="Calibri"/>
                <a:ea typeface="Calibri"/>
                <a:cs typeface="Calibri"/>
                <a:sym typeface="Calibri"/>
              </a:defRPr>
            </a:pPr>
            <a:r>
              <a:t> access ...</a:t>
            </a:r>
          </a:p>
        </p:txBody>
      </p:sp>
      <p:sp>
        <p:nvSpPr>
          <p:cNvPr id="117" name="Shape 117"/>
          <p:cNvSpPr/>
          <p:nvPr/>
        </p:nvSpPr>
        <p:spPr>
          <a:xfrm>
            <a:off x="6084168" y="6553200"/>
            <a:ext cx="2771802" cy="307777"/>
          </a:xfrm>
          <a:prstGeom prst="rect">
            <a:avLst/>
          </a:prstGeom>
          <a:solidFill>
            <a:srgbClr val="002060"/>
          </a:solidFill>
          <a:ln w="12700">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wrap="square" lIns="0" tIns="0" rIns="0" bIns="0">
            <a:spAutoFit/>
          </a:bodyPr>
          <a:lstStyle/>
          <a:p>
            <a:pPr algn="ctr" defTabSz="914400">
              <a:defRPr sz="1800" b="1">
                <a:solidFill>
                  <a:srgbClr val="FFFFFF"/>
                </a:solidFill>
                <a:latin typeface="Calibri"/>
                <a:ea typeface="Calibri"/>
                <a:cs typeface="Calibri"/>
                <a:sym typeface="Calibri"/>
              </a:defRPr>
            </a:pPr>
            <a:r>
              <a:rPr lang="de-CH" dirty="0" smtClean="0"/>
              <a:t>TV and </a:t>
            </a:r>
            <a:r>
              <a:rPr lang="de-CH" dirty="0" err="1" smtClean="0"/>
              <a:t>Movie</a:t>
            </a:r>
            <a:r>
              <a:rPr lang="de-CH" dirty="0" smtClean="0"/>
              <a:t> </a:t>
            </a:r>
            <a:r>
              <a:rPr dirty="0" smtClean="0"/>
              <a:t>C</a:t>
            </a:r>
            <a:r>
              <a:rPr sz="2000" dirty="0" smtClean="0"/>
              <a:t>aptions</a:t>
            </a:r>
            <a:endParaRPr sz="2000" dirty="0"/>
          </a:p>
        </p:txBody>
      </p:sp>
      <p:sp>
        <p:nvSpPr>
          <p:cNvPr id="118" name="Shape 118"/>
          <p:cNvSpPr/>
          <p:nvPr/>
        </p:nvSpPr>
        <p:spPr>
          <a:xfrm>
            <a:off x="6156176" y="4077072"/>
            <a:ext cx="2699794" cy="292101"/>
          </a:xfrm>
          <a:prstGeom prst="rect">
            <a:avLst/>
          </a:prstGeom>
          <a:solidFill>
            <a:srgbClr val="002060"/>
          </a:solidFill>
          <a:ln w="12700">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lIns="0" tIns="0" rIns="0" bIns="0">
            <a:spAutoFit/>
          </a:bodyPr>
          <a:lstStyle/>
          <a:p>
            <a:pPr algn="ctr" defTabSz="914400">
              <a:defRPr sz="1800" b="1">
                <a:solidFill>
                  <a:srgbClr val="FFFFFF"/>
                </a:solidFill>
                <a:latin typeface="Calibri"/>
                <a:ea typeface="Calibri"/>
                <a:cs typeface="Calibri"/>
                <a:sym typeface="Calibri"/>
              </a:defRPr>
            </a:pPr>
            <a:r>
              <a:t>A</a:t>
            </a:r>
            <a:r>
              <a:rPr sz="2000"/>
              <a:t>ccessible Websites</a:t>
            </a:r>
          </a:p>
        </p:txBody>
      </p:sp>
      <p:pic>
        <p:nvPicPr>
          <p:cNvPr id="119" name="image6.jpeg" descr="pasted-image.jpg"/>
          <p:cNvPicPr>
            <a:picLocks noChangeAspect="1"/>
          </p:cNvPicPr>
          <p:nvPr/>
        </p:nvPicPr>
        <p:blipFill>
          <a:blip r:embed="rId5">
            <a:extLst/>
          </a:blip>
          <a:stretch>
            <a:fillRect/>
          </a:stretch>
        </p:blipFill>
        <p:spPr>
          <a:xfrm>
            <a:off x="2771799" y="4581128"/>
            <a:ext cx="2952330" cy="1916835"/>
          </a:xfrm>
          <a:prstGeom prst="rect">
            <a:avLst/>
          </a:prstGeom>
          <a:ln w="38100" cap="sq">
            <a:solidFill>
              <a:srgbClr val="002060"/>
            </a:solidFill>
            <a:miter/>
          </a:ln>
          <a:effectLst>
            <a:outerShdw blurRad="50800" dist="38100" dir="2700000" rotWithShape="0">
              <a:srgbClr val="000000">
                <a:alpha val="43000"/>
              </a:srgbClr>
            </a:outerShdw>
          </a:effectLst>
        </p:spPr>
      </p:pic>
      <p:pic>
        <p:nvPicPr>
          <p:cNvPr id="120" name="image7.jpeg" descr="pasted-image.jpg"/>
          <p:cNvPicPr>
            <a:picLocks noChangeAspect="1"/>
          </p:cNvPicPr>
          <p:nvPr/>
        </p:nvPicPr>
        <p:blipFill>
          <a:blip r:embed="rId6">
            <a:extLst/>
          </a:blip>
          <a:stretch>
            <a:fillRect/>
          </a:stretch>
        </p:blipFill>
        <p:spPr>
          <a:xfrm>
            <a:off x="2797792" y="1844823"/>
            <a:ext cx="2854328" cy="2160000"/>
          </a:xfrm>
          <a:prstGeom prst="rect">
            <a:avLst/>
          </a:prstGeom>
          <a:ln w="38100" cap="sq">
            <a:solidFill>
              <a:srgbClr val="002060"/>
            </a:solidFill>
            <a:miter/>
          </a:ln>
          <a:effectLst>
            <a:outerShdw blurRad="50800" dist="38100" dir="2700000" rotWithShape="0">
              <a:srgbClr val="000000">
                <a:alpha val="43000"/>
              </a:srgbClr>
            </a:outerShdw>
          </a:effectLst>
        </p:spPr>
      </p:pic>
      <p:sp>
        <p:nvSpPr>
          <p:cNvPr id="121" name="Shape 121"/>
          <p:cNvSpPr/>
          <p:nvPr/>
        </p:nvSpPr>
        <p:spPr>
          <a:xfrm>
            <a:off x="2797792" y="4077072"/>
            <a:ext cx="2672976" cy="307777"/>
          </a:xfrm>
          <a:prstGeom prst="rect">
            <a:avLst/>
          </a:prstGeom>
          <a:solidFill>
            <a:srgbClr val="002060"/>
          </a:solidFill>
          <a:ln w="12700">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wrap="square" lIns="0" tIns="0" rIns="0" bIns="0">
            <a:spAutoFit/>
          </a:bodyPr>
          <a:lstStyle>
            <a:lvl1pPr algn="ctr" defTabSz="914400">
              <a:defRPr sz="2000" b="1">
                <a:solidFill>
                  <a:srgbClr val="FFFFFF"/>
                </a:solidFill>
                <a:latin typeface="Calibri"/>
                <a:ea typeface="Calibri"/>
                <a:cs typeface="Calibri"/>
                <a:sym typeface="Calibri"/>
              </a:defRPr>
            </a:lvl1pPr>
          </a:lstStyle>
          <a:p>
            <a:r>
              <a:rPr dirty="0" smtClean="0"/>
              <a:t>Video</a:t>
            </a:r>
            <a:r>
              <a:rPr lang="de-CH" dirty="0" smtClean="0"/>
              <a:t> Telephone</a:t>
            </a:r>
            <a:r>
              <a:rPr dirty="0" smtClean="0"/>
              <a:t> </a:t>
            </a:r>
            <a:r>
              <a:rPr dirty="0"/>
              <a:t>Relay</a:t>
            </a:r>
          </a:p>
        </p:txBody>
      </p:sp>
      <p:sp>
        <p:nvSpPr>
          <p:cNvPr id="122" name="Shape 122"/>
          <p:cNvSpPr/>
          <p:nvPr/>
        </p:nvSpPr>
        <p:spPr>
          <a:xfrm>
            <a:off x="3519610" y="6553199"/>
            <a:ext cx="1268414" cy="292101"/>
          </a:xfrm>
          <a:prstGeom prst="rect">
            <a:avLst/>
          </a:prstGeom>
          <a:solidFill>
            <a:srgbClr val="002060"/>
          </a:solidFill>
          <a:ln w="12700">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lIns="0" tIns="0" rIns="0" bIns="0">
            <a:spAutoFit/>
          </a:bodyPr>
          <a:lstStyle/>
          <a:p>
            <a:pPr algn="ctr" defTabSz="914400">
              <a:defRPr sz="1800" b="1">
                <a:solidFill>
                  <a:srgbClr val="FFFFFF"/>
                </a:solidFill>
                <a:latin typeface="Calibri"/>
                <a:ea typeface="Calibri"/>
                <a:cs typeface="Calibri"/>
                <a:sym typeface="Calibri"/>
              </a:defRPr>
            </a:pPr>
            <a:r>
              <a:t>V</a:t>
            </a:r>
            <a:r>
              <a:rPr sz="2000"/>
              <a:t>ideo</a:t>
            </a:r>
            <a:r>
              <a:rPr sz="2000">
                <a:solidFill>
                  <a:srgbClr val="FF360E"/>
                </a:solidFill>
              </a:rPr>
              <a:t> </a:t>
            </a:r>
            <a:r>
              <a:rPr sz="2000"/>
              <a:t>chat</a:t>
            </a: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image8.jpeg"/>
          <p:cNvPicPr>
            <a:picLocks noChangeAspect="1"/>
          </p:cNvPicPr>
          <p:nvPr/>
        </p:nvPicPr>
        <p:blipFill>
          <a:blip r:embed="rId3">
            <a:extLst/>
          </a:blip>
          <a:stretch>
            <a:fillRect/>
          </a:stretch>
        </p:blipFill>
        <p:spPr>
          <a:xfrm>
            <a:off x="6335645" y="1413682"/>
            <a:ext cx="2684318" cy="1768243"/>
          </a:xfrm>
          <a:prstGeom prst="rect">
            <a:avLst/>
          </a:prstGeom>
          <a:ln w="38100" cap="sq">
            <a:solidFill>
              <a:srgbClr val="002060"/>
            </a:solidFill>
            <a:miter/>
          </a:ln>
          <a:effectLst>
            <a:outerShdw blurRad="50800" dist="38100" dir="2700000" rotWithShape="0">
              <a:srgbClr val="000000">
                <a:alpha val="43000"/>
              </a:srgbClr>
            </a:outerShdw>
          </a:effectLst>
        </p:spPr>
      </p:pic>
      <p:pic>
        <p:nvPicPr>
          <p:cNvPr id="141" name="image9.jpeg"/>
          <p:cNvPicPr>
            <a:picLocks noChangeAspect="1"/>
          </p:cNvPicPr>
          <p:nvPr/>
        </p:nvPicPr>
        <p:blipFill>
          <a:blip r:embed="rId4">
            <a:extLst/>
          </a:blip>
          <a:stretch>
            <a:fillRect/>
          </a:stretch>
        </p:blipFill>
        <p:spPr>
          <a:xfrm>
            <a:off x="6373721" y="4181471"/>
            <a:ext cx="2470719" cy="1680091"/>
          </a:xfrm>
          <a:prstGeom prst="rect">
            <a:avLst/>
          </a:prstGeom>
          <a:ln w="38100" cap="sq">
            <a:solidFill>
              <a:srgbClr val="002060"/>
            </a:solidFill>
            <a:miter/>
          </a:ln>
          <a:effectLst>
            <a:outerShdw blurRad="50800" dist="38100" dir="2700000" rotWithShape="0">
              <a:srgbClr val="000000">
                <a:alpha val="43000"/>
              </a:srgbClr>
            </a:outerShdw>
          </a:effectLst>
        </p:spPr>
      </p:pic>
      <p:pic>
        <p:nvPicPr>
          <p:cNvPr id="142" name="image10.jpeg"/>
          <p:cNvPicPr>
            <a:picLocks noChangeAspect="1"/>
          </p:cNvPicPr>
          <p:nvPr/>
        </p:nvPicPr>
        <p:blipFill>
          <a:blip r:embed="rId5">
            <a:extLst/>
          </a:blip>
          <a:stretch>
            <a:fillRect/>
          </a:stretch>
        </p:blipFill>
        <p:spPr>
          <a:xfrm>
            <a:off x="225449" y="1421320"/>
            <a:ext cx="3054302" cy="1718048"/>
          </a:xfrm>
          <a:prstGeom prst="rect">
            <a:avLst/>
          </a:prstGeom>
          <a:ln w="38100" cap="sq">
            <a:solidFill>
              <a:srgbClr val="002060"/>
            </a:solidFill>
            <a:miter/>
          </a:ln>
          <a:effectLst>
            <a:outerShdw blurRad="50800" dist="38100" dir="2700000" rotWithShape="0">
              <a:srgbClr val="000000">
                <a:alpha val="43000"/>
              </a:srgbClr>
            </a:outerShdw>
          </a:effectLst>
        </p:spPr>
      </p:pic>
      <p:pic>
        <p:nvPicPr>
          <p:cNvPr id="143" name="image11.jpeg"/>
          <p:cNvPicPr>
            <a:picLocks noChangeAspect="1"/>
          </p:cNvPicPr>
          <p:nvPr/>
        </p:nvPicPr>
        <p:blipFill>
          <a:blip r:embed="rId6">
            <a:extLst/>
          </a:blip>
          <a:stretch>
            <a:fillRect/>
          </a:stretch>
        </p:blipFill>
        <p:spPr>
          <a:xfrm>
            <a:off x="110535" y="4185592"/>
            <a:ext cx="3123309" cy="1718047"/>
          </a:xfrm>
          <a:prstGeom prst="rect">
            <a:avLst/>
          </a:prstGeom>
          <a:ln w="38100" cap="sq">
            <a:solidFill>
              <a:srgbClr val="002060"/>
            </a:solidFill>
            <a:miter/>
          </a:ln>
          <a:effectLst>
            <a:outerShdw blurRad="50800" dist="38100" dir="2700000" rotWithShape="0">
              <a:srgbClr val="000000">
                <a:alpha val="43000"/>
              </a:srgbClr>
            </a:outerShdw>
          </a:effectLst>
        </p:spPr>
      </p:pic>
      <p:pic>
        <p:nvPicPr>
          <p:cNvPr id="144" name="image12.jpeg"/>
          <p:cNvPicPr>
            <a:picLocks noChangeAspect="1"/>
          </p:cNvPicPr>
          <p:nvPr/>
        </p:nvPicPr>
        <p:blipFill>
          <a:blip r:embed="rId7">
            <a:extLst/>
          </a:blip>
          <a:stretch>
            <a:fillRect/>
          </a:stretch>
        </p:blipFill>
        <p:spPr>
          <a:xfrm>
            <a:off x="3328570" y="3138470"/>
            <a:ext cx="2950426" cy="1718045"/>
          </a:xfrm>
          <a:prstGeom prst="rect">
            <a:avLst/>
          </a:prstGeom>
          <a:ln w="38100" cap="sq">
            <a:solidFill>
              <a:srgbClr val="002060"/>
            </a:solidFill>
            <a:miter/>
          </a:ln>
          <a:effectLst>
            <a:outerShdw blurRad="50800" dist="38100" dir="2700000" rotWithShape="0">
              <a:srgbClr val="000000">
                <a:alpha val="43000"/>
              </a:srgbClr>
            </a:outerShdw>
          </a:effectLst>
        </p:spPr>
      </p:pic>
      <p:grpSp>
        <p:nvGrpSpPr>
          <p:cNvPr id="147" name="Group 147"/>
          <p:cNvGrpSpPr/>
          <p:nvPr/>
        </p:nvGrpSpPr>
        <p:grpSpPr>
          <a:xfrm>
            <a:off x="467542" y="3061539"/>
            <a:ext cx="2470722" cy="675637"/>
            <a:chOff x="0" y="0"/>
            <a:chExt cx="2470720" cy="675635"/>
          </a:xfrm>
        </p:grpSpPr>
        <p:sp>
          <p:nvSpPr>
            <p:cNvPr id="145" name="Shape 145"/>
            <p:cNvSpPr/>
            <p:nvPr/>
          </p:nvSpPr>
          <p:spPr>
            <a:xfrm>
              <a:off x="-1" y="43932"/>
              <a:ext cx="2470722" cy="587775"/>
            </a:xfrm>
            <a:prstGeom prst="rect">
              <a:avLst/>
            </a:prstGeom>
            <a:solidFill>
              <a:srgbClr val="002060"/>
            </a:solidFill>
            <a:ln w="12700" cap="flat">
              <a:noFill/>
              <a:miter lim="400000"/>
            </a:ln>
            <a:effectLst/>
          </p:spPr>
          <p:txBody>
            <a:bodyPr wrap="square" lIns="50800" tIns="50800" rIns="50800" bIns="50800" numCol="1" anchor="ctr">
              <a:noAutofit/>
            </a:bodyPr>
            <a:lstStyle/>
            <a:p>
              <a:pPr algn="ctr">
                <a:defRPr sz="1800"/>
              </a:pPr>
              <a:endParaRPr/>
            </a:p>
          </p:txBody>
        </p:sp>
        <p:sp>
          <p:nvSpPr>
            <p:cNvPr id="146" name="Shape 146"/>
            <p:cNvSpPr/>
            <p:nvPr/>
          </p:nvSpPr>
          <p:spPr>
            <a:xfrm>
              <a:off x="-1" y="0"/>
              <a:ext cx="2470722" cy="675637"/>
            </a:xfrm>
            <a:prstGeom prst="rect">
              <a:avLst/>
            </a:prstGeom>
            <a:noFill/>
            <a:ln w="12700" cap="flat">
              <a:noFill/>
              <a:miter lim="400000"/>
            </a:ln>
            <a:effectLst/>
            <a:extLst>
              <a:ext uri="{C572A759-6A51-4108-AA02-DFA0A04FC94B}">
                <ma14:wrappingTextBoxFlag xmlns="" xmlns:ma14="http://schemas.microsoft.com/office/mac/drawingml/2011/main" xmlns:mv="urn:schemas-microsoft-com:mac:vml" xmlns:mc="http://schemas.openxmlformats.org/markup-compatibility/2006" val="1"/>
              </a:ext>
            </a:extLst>
          </p:spPr>
          <p:txBody>
            <a:bodyPr wrap="square" lIns="45718" tIns="45718" rIns="45718" bIns="45718" numCol="1" anchor="ctr">
              <a:spAutoFit/>
            </a:bodyPr>
            <a:lstStyle>
              <a:lvl1pPr algn="ctr">
                <a:defRPr sz="2000" b="1">
                  <a:solidFill>
                    <a:srgbClr val="FFFFFF"/>
                  </a:solidFill>
                  <a:latin typeface="Calibri"/>
                  <a:ea typeface="Calibri"/>
                  <a:cs typeface="Calibri"/>
                  <a:sym typeface="Calibri"/>
                </a:defRPr>
              </a:lvl1pPr>
            </a:lstStyle>
            <a:p>
              <a:r>
                <a:t>TV - sign interpreting</a:t>
              </a:r>
            </a:p>
          </p:txBody>
        </p:sp>
      </p:grpSp>
      <p:grpSp>
        <p:nvGrpSpPr>
          <p:cNvPr id="150" name="Group 150"/>
          <p:cNvGrpSpPr/>
          <p:nvPr/>
        </p:nvGrpSpPr>
        <p:grpSpPr>
          <a:xfrm>
            <a:off x="436829" y="5913781"/>
            <a:ext cx="2470722" cy="611564"/>
            <a:chOff x="0" y="0"/>
            <a:chExt cx="2470720" cy="611563"/>
          </a:xfrm>
        </p:grpSpPr>
        <p:sp>
          <p:nvSpPr>
            <p:cNvPr id="148" name="Shape 148"/>
            <p:cNvSpPr/>
            <p:nvPr/>
          </p:nvSpPr>
          <p:spPr>
            <a:xfrm>
              <a:off x="-1" y="-1"/>
              <a:ext cx="2470722" cy="611564"/>
            </a:xfrm>
            <a:prstGeom prst="rect">
              <a:avLst/>
            </a:prstGeom>
            <a:solidFill>
              <a:srgbClr val="002060"/>
            </a:solidFill>
            <a:ln w="12700" cap="flat">
              <a:noFill/>
              <a:miter lim="400000"/>
            </a:ln>
            <a:effectLst/>
          </p:spPr>
          <p:txBody>
            <a:bodyPr wrap="square" lIns="50800" tIns="50800" rIns="50800" bIns="50800" numCol="1" anchor="ctr">
              <a:noAutofit/>
            </a:bodyPr>
            <a:lstStyle/>
            <a:p>
              <a:pPr algn="ctr">
                <a:defRPr sz="1800"/>
              </a:pPr>
              <a:endParaRPr/>
            </a:p>
          </p:txBody>
        </p:sp>
        <p:sp>
          <p:nvSpPr>
            <p:cNvPr id="149" name="Shape 149"/>
            <p:cNvSpPr/>
            <p:nvPr/>
          </p:nvSpPr>
          <p:spPr>
            <a:xfrm>
              <a:off x="-1" y="114011"/>
              <a:ext cx="2470722" cy="383537"/>
            </a:xfrm>
            <a:prstGeom prst="rect">
              <a:avLst/>
            </a:prstGeom>
            <a:noFill/>
            <a:ln w="12700" cap="flat">
              <a:noFill/>
              <a:miter lim="400000"/>
            </a:ln>
            <a:effectLst/>
            <a:extLst>
              <a:ext uri="{C572A759-6A51-4108-AA02-DFA0A04FC94B}">
                <ma14:wrappingTextBoxFlag xmlns="" xmlns:ma14="http://schemas.microsoft.com/office/mac/drawingml/2011/main" xmlns:mv="urn:schemas-microsoft-com:mac:vml" xmlns:mc="http://schemas.openxmlformats.org/markup-compatibility/2006" val="1"/>
              </a:ext>
            </a:extLst>
          </p:spPr>
          <p:txBody>
            <a:bodyPr wrap="square" lIns="45718" tIns="45718" rIns="45718" bIns="45718" numCol="1" anchor="ctr">
              <a:spAutoFit/>
            </a:bodyPr>
            <a:lstStyle>
              <a:lvl1pPr algn="ctr">
                <a:defRPr sz="2000" b="1">
                  <a:solidFill>
                    <a:srgbClr val="FFFFFF"/>
                  </a:solidFill>
                  <a:latin typeface="Calibri"/>
                  <a:ea typeface="Calibri"/>
                  <a:cs typeface="Calibri"/>
                  <a:sym typeface="Calibri"/>
                </a:defRPr>
              </a:lvl1pPr>
            </a:lstStyle>
            <a:p>
              <a:r>
                <a:t>Movies captioned</a:t>
              </a:r>
            </a:p>
          </p:txBody>
        </p:sp>
      </p:grpSp>
      <p:grpSp>
        <p:nvGrpSpPr>
          <p:cNvPr id="153" name="Group 153"/>
          <p:cNvGrpSpPr/>
          <p:nvPr/>
        </p:nvGrpSpPr>
        <p:grpSpPr>
          <a:xfrm>
            <a:off x="6500720" y="3177476"/>
            <a:ext cx="2470721" cy="576069"/>
            <a:chOff x="-1" y="0"/>
            <a:chExt cx="2470720" cy="576067"/>
          </a:xfrm>
        </p:grpSpPr>
        <p:sp>
          <p:nvSpPr>
            <p:cNvPr id="151" name="Shape 151"/>
            <p:cNvSpPr/>
            <p:nvPr/>
          </p:nvSpPr>
          <p:spPr>
            <a:xfrm>
              <a:off x="-2" y="-1"/>
              <a:ext cx="2470722" cy="576068"/>
            </a:xfrm>
            <a:prstGeom prst="rect">
              <a:avLst/>
            </a:prstGeom>
            <a:solidFill>
              <a:srgbClr val="002060"/>
            </a:solidFill>
            <a:ln w="12700" cap="flat">
              <a:noFill/>
              <a:miter lim="400000"/>
            </a:ln>
            <a:effectLst/>
          </p:spPr>
          <p:txBody>
            <a:bodyPr wrap="square" lIns="50800" tIns="50800" rIns="50800" bIns="50800" numCol="1" anchor="ctr">
              <a:noAutofit/>
            </a:bodyPr>
            <a:lstStyle/>
            <a:p>
              <a:pPr algn="ctr">
                <a:defRPr sz="1800"/>
              </a:pPr>
              <a:endParaRPr/>
            </a:p>
          </p:txBody>
        </p:sp>
        <p:sp>
          <p:nvSpPr>
            <p:cNvPr id="152" name="Shape 152"/>
            <p:cNvSpPr/>
            <p:nvPr/>
          </p:nvSpPr>
          <p:spPr>
            <a:xfrm>
              <a:off x="-2" y="96263"/>
              <a:ext cx="2470722" cy="383537"/>
            </a:xfrm>
            <a:prstGeom prst="rect">
              <a:avLst/>
            </a:prstGeom>
            <a:noFill/>
            <a:ln w="12700" cap="flat">
              <a:noFill/>
              <a:miter lim="400000"/>
            </a:ln>
            <a:effectLst/>
            <a:extLst>
              <a:ext uri="{C572A759-6A51-4108-AA02-DFA0A04FC94B}">
                <ma14:wrappingTextBoxFlag xmlns="" xmlns:ma14="http://schemas.microsoft.com/office/mac/drawingml/2011/main" xmlns:mv="urn:schemas-microsoft-com:mac:vml" xmlns:mc="http://schemas.openxmlformats.org/markup-compatibility/2006" val="1"/>
              </a:ext>
            </a:extLst>
          </p:spPr>
          <p:txBody>
            <a:bodyPr wrap="square" lIns="45718" tIns="45718" rIns="45718" bIns="45718" numCol="1" anchor="ctr">
              <a:spAutoFit/>
            </a:bodyPr>
            <a:lstStyle>
              <a:lvl1pPr algn="ctr">
                <a:defRPr sz="2000" b="1">
                  <a:solidFill>
                    <a:srgbClr val="FFFFFF"/>
                  </a:solidFill>
                  <a:latin typeface="Calibri"/>
                  <a:ea typeface="Calibri"/>
                  <a:cs typeface="Calibri"/>
                  <a:sym typeface="Calibri"/>
                </a:defRPr>
              </a:lvl1pPr>
            </a:lstStyle>
            <a:p>
              <a:r>
                <a:t>Work - Video Relay</a:t>
              </a:r>
            </a:p>
          </p:txBody>
        </p:sp>
      </p:grpSp>
      <p:grpSp>
        <p:nvGrpSpPr>
          <p:cNvPr id="156" name="Group 156"/>
          <p:cNvGrpSpPr/>
          <p:nvPr/>
        </p:nvGrpSpPr>
        <p:grpSpPr>
          <a:xfrm>
            <a:off x="6373720" y="5841773"/>
            <a:ext cx="2470721" cy="683572"/>
            <a:chOff x="-1" y="0"/>
            <a:chExt cx="2470720" cy="683570"/>
          </a:xfrm>
        </p:grpSpPr>
        <p:sp>
          <p:nvSpPr>
            <p:cNvPr id="154" name="Shape 154"/>
            <p:cNvSpPr/>
            <p:nvPr/>
          </p:nvSpPr>
          <p:spPr>
            <a:xfrm>
              <a:off x="-2" y="-1"/>
              <a:ext cx="2470722" cy="683571"/>
            </a:xfrm>
            <a:prstGeom prst="rect">
              <a:avLst/>
            </a:prstGeom>
            <a:solidFill>
              <a:srgbClr val="002060"/>
            </a:solidFill>
            <a:ln w="12700" cap="flat">
              <a:noFill/>
              <a:miter lim="400000"/>
            </a:ln>
            <a:effectLst/>
          </p:spPr>
          <p:txBody>
            <a:bodyPr wrap="square" lIns="50800" tIns="50800" rIns="50800" bIns="50800" numCol="1" anchor="ctr">
              <a:noAutofit/>
            </a:bodyPr>
            <a:lstStyle/>
            <a:p>
              <a:pPr algn="ctr">
                <a:defRPr sz="1800"/>
              </a:pPr>
              <a:endParaRPr/>
            </a:p>
          </p:txBody>
        </p:sp>
        <p:sp>
          <p:nvSpPr>
            <p:cNvPr id="155" name="Shape 155"/>
            <p:cNvSpPr/>
            <p:nvPr/>
          </p:nvSpPr>
          <p:spPr>
            <a:xfrm>
              <a:off x="-2" y="3964"/>
              <a:ext cx="2470722" cy="675637"/>
            </a:xfrm>
            <a:prstGeom prst="rect">
              <a:avLst/>
            </a:prstGeom>
            <a:noFill/>
            <a:ln w="12700" cap="flat">
              <a:noFill/>
              <a:miter lim="400000"/>
            </a:ln>
            <a:effectLst/>
            <a:extLst>
              <a:ext uri="{C572A759-6A51-4108-AA02-DFA0A04FC94B}">
                <ma14:wrappingTextBoxFlag xmlns="" xmlns:ma14="http://schemas.microsoft.com/office/mac/drawingml/2011/main" xmlns:mv="urn:schemas-microsoft-com:mac:vml" xmlns:mc="http://schemas.openxmlformats.org/markup-compatibility/2006" val="1"/>
              </a:ext>
            </a:extLst>
          </p:spPr>
          <p:txBody>
            <a:bodyPr wrap="square" lIns="45718" tIns="45718" rIns="45718" bIns="45718" numCol="1" anchor="ctr">
              <a:spAutoFit/>
            </a:bodyPr>
            <a:lstStyle>
              <a:lvl1pPr algn="ctr">
                <a:defRPr sz="2000" b="1">
                  <a:solidFill>
                    <a:srgbClr val="FFFFFF"/>
                  </a:solidFill>
                  <a:latin typeface="Calibri"/>
                  <a:ea typeface="Calibri"/>
                  <a:cs typeface="Calibri"/>
                  <a:sym typeface="Calibri"/>
                </a:defRPr>
              </a:lvl1pPr>
            </a:lstStyle>
            <a:p>
              <a:r>
                <a:t>Health - Video Relay</a:t>
              </a:r>
            </a:p>
          </p:txBody>
        </p:sp>
      </p:grpSp>
      <p:grpSp>
        <p:nvGrpSpPr>
          <p:cNvPr id="159" name="Group 159"/>
          <p:cNvGrpSpPr/>
          <p:nvPr/>
        </p:nvGrpSpPr>
        <p:grpSpPr>
          <a:xfrm>
            <a:off x="3568424" y="4833663"/>
            <a:ext cx="2470721" cy="818645"/>
            <a:chOff x="0" y="0"/>
            <a:chExt cx="2470720" cy="818644"/>
          </a:xfrm>
        </p:grpSpPr>
        <p:sp>
          <p:nvSpPr>
            <p:cNvPr id="157" name="Shape 157"/>
            <p:cNvSpPr/>
            <p:nvPr/>
          </p:nvSpPr>
          <p:spPr>
            <a:xfrm>
              <a:off x="-1" y="-1"/>
              <a:ext cx="2470722" cy="818645"/>
            </a:xfrm>
            <a:prstGeom prst="rect">
              <a:avLst/>
            </a:prstGeom>
            <a:solidFill>
              <a:srgbClr val="002060"/>
            </a:solidFill>
            <a:ln w="12700" cap="flat">
              <a:noFill/>
              <a:miter lim="400000"/>
            </a:ln>
            <a:effectLst/>
          </p:spPr>
          <p:txBody>
            <a:bodyPr wrap="square" lIns="50800" tIns="50800" rIns="50800" bIns="50800" numCol="1" anchor="ctr">
              <a:noAutofit/>
            </a:bodyPr>
            <a:lstStyle/>
            <a:p>
              <a:pPr algn="ctr">
                <a:defRPr sz="1800">
                  <a:latin typeface="Arial"/>
                  <a:ea typeface="Arial"/>
                  <a:cs typeface="Arial"/>
                  <a:sym typeface="Arial"/>
                </a:defRPr>
              </a:pPr>
              <a:endParaRPr/>
            </a:p>
          </p:txBody>
        </p:sp>
        <p:sp>
          <p:nvSpPr>
            <p:cNvPr id="158" name="Shape 158"/>
            <p:cNvSpPr/>
            <p:nvPr/>
          </p:nvSpPr>
          <p:spPr>
            <a:xfrm>
              <a:off x="-1" y="71502"/>
              <a:ext cx="2470722" cy="675637"/>
            </a:xfrm>
            <a:prstGeom prst="rect">
              <a:avLst/>
            </a:prstGeom>
            <a:noFill/>
            <a:ln w="12700" cap="flat">
              <a:noFill/>
              <a:miter lim="400000"/>
            </a:ln>
            <a:effectLst/>
            <a:extLst>
              <a:ext uri="{C572A759-6A51-4108-AA02-DFA0A04FC94B}">
                <ma14:wrappingTextBoxFlag xmlns="" xmlns:ma14="http://schemas.microsoft.com/office/mac/drawingml/2011/main" xmlns:mv="urn:schemas-microsoft-com:mac:vml" xmlns:mc="http://schemas.openxmlformats.org/markup-compatibility/2006" val="1"/>
              </a:ext>
            </a:extLst>
          </p:spPr>
          <p:txBody>
            <a:bodyPr wrap="square" lIns="45718" tIns="45718" rIns="45718" bIns="45718" numCol="1" anchor="ctr">
              <a:spAutoFit/>
            </a:bodyPr>
            <a:lstStyle/>
            <a:p>
              <a:pPr algn="ctr">
                <a:defRPr sz="2000" b="1">
                  <a:solidFill>
                    <a:srgbClr val="FFFFFF"/>
                  </a:solidFill>
                  <a:latin typeface="Calibri"/>
                  <a:ea typeface="Calibri"/>
                  <a:cs typeface="Calibri"/>
                  <a:sym typeface="Calibri"/>
                </a:defRPr>
              </a:pPr>
              <a:r>
                <a:t>Emergencies - </a:t>
              </a:r>
              <a:endParaRPr sz="1800"/>
            </a:p>
            <a:p>
              <a:pPr algn="ctr">
                <a:defRPr sz="2000" b="1">
                  <a:solidFill>
                    <a:srgbClr val="FFFFFF"/>
                  </a:solidFill>
                  <a:latin typeface="Calibri"/>
                  <a:ea typeface="Calibri"/>
                  <a:cs typeface="Calibri"/>
                  <a:sym typeface="Calibri"/>
                </a:defRPr>
              </a:pPr>
              <a:r>
                <a:t>full access</a:t>
              </a:r>
            </a:p>
          </p:txBody>
        </p:sp>
      </p:grpSp>
      <p:grpSp>
        <p:nvGrpSpPr>
          <p:cNvPr id="162" name="Group 162"/>
          <p:cNvGrpSpPr/>
          <p:nvPr/>
        </p:nvGrpSpPr>
        <p:grpSpPr>
          <a:xfrm>
            <a:off x="0" y="-4"/>
            <a:ext cx="9144000" cy="1052741"/>
            <a:chOff x="0" y="-2"/>
            <a:chExt cx="9144000" cy="1052740"/>
          </a:xfrm>
        </p:grpSpPr>
        <p:sp>
          <p:nvSpPr>
            <p:cNvPr id="160" name="Shape 160"/>
            <p:cNvSpPr/>
            <p:nvPr/>
          </p:nvSpPr>
          <p:spPr>
            <a:xfrm>
              <a:off x="0" y="-3"/>
              <a:ext cx="9144000" cy="1052741"/>
            </a:xfrm>
            <a:prstGeom prst="rect">
              <a:avLst/>
            </a:prstGeom>
            <a:solidFill>
              <a:srgbClr val="002060"/>
            </a:solidFill>
            <a:ln w="12700" cap="flat">
              <a:noFill/>
              <a:miter lim="400000"/>
            </a:ln>
            <a:effectLst/>
          </p:spPr>
          <p:txBody>
            <a:bodyPr wrap="square" lIns="50800" tIns="50800" rIns="50800" bIns="50800" numCol="1" anchor="ctr">
              <a:noAutofit/>
            </a:bodyPr>
            <a:lstStyle/>
            <a:p>
              <a:pPr algn="ctr">
                <a:defRPr sz="3600" b="1">
                  <a:solidFill>
                    <a:srgbClr val="FFFFFF"/>
                  </a:solidFill>
                  <a:latin typeface="Calibri"/>
                  <a:ea typeface="Calibri"/>
                  <a:cs typeface="Calibri"/>
                  <a:sym typeface="Calibri"/>
                </a:defRPr>
              </a:pPr>
              <a:endParaRPr/>
            </a:p>
          </p:txBody>
        </p:sp>
        <p:sp>
          <p:nvSpPr>
            <p:cNvPr id="161" name="Shape 161"/>
            <p:cNvSpPr/>
            <p:nvPr/>
          </p:nvSpPr>
          <p:spPr>
            <a:xfrm>
              <a:off x="0" y="213947"/>
              <a:ext cx="9144000" cy="624837"/>
            </a:xfrm>
            <a:prstGeom prst="rect">
              <a:avLst/>
            </a:prstGeom>
            <a:noFill/>
            <a:ln w="12700" cap="flat">
              <a:noFill/>
              <a:miter lim="400000"/>
            </a:ln>
            <a:effectLst/>
            <a:extLst>
              <a:ext uri="{C572A759-6A51-4108-AA02-DFA0A04FC94B}">
                <ma14:wrappingTextBoxFlag xmlns="" xmlns:ma14="http://schemas.microsoft.com/office/mac/drawingml/2011/main" xmlns:mv="urn:schemas-microsoft-com:mac:vml" xmlns:mc="http://schemas.openxmlformats.org/markup-compatibility/2006" val="1"/>
              </a:ext>
            </a:extLst>
          </p:spPr>
          <p:txBody>
            <a:bodyPr wrap="square" lIns="45718" tIns="45718" rIns="45718" bIns="45718" numCol="1" anchor="ctr">
              <a:spAutoFit/>
            </a:bodyPr>
            <a:lstStyle>
              <a:lvl1pPr algn="ctr">
                <a:defRPr sz="3600" b="1">
                  <a:solidFill>
                    <a:srgbClr val="FFFFFF"/>
                  </a:solidFill>
                  <a:latin typeface="Calibri"/>
                  <a:ea typeface="Calibri"/>
                  <a:cs typeface="Calibri"/>
                  <a:sym typeface="Calibri"/>
                </a:defRPr>
              </a:lvl1pPr>
            </a:lstStyle>
            <a:p>
              <a:r>
                <a:t>2020 Vision Accessibility - Communication</a:t>
              </a:r>
            </a:p>
          </p:txBody>
        </p:sp>
      </p:gr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hape 149"/>
          <p:cNvSpPr/>
          <p:nvPr/>
        </p:nvSpPr>
        <p:spPr>
          <a:xfrm>
            <a:off x="436828" y="6027792"/>
            <a:ext cx="2470724" cy="383538"/>
          </a:xfrm>
          <a:prstGeom prst="rect">
            <a:avLst/>
          </a:prstGeom>
          <a:noFill/>
          <a:ln w="12700" cap="flat">
            <a:noFill/>
            <a:miter lim="400000"/>
          </a:ln>
          <a:effectLst/>
          <a:extLst>
            <a:ext uri="{C572A759-6A51-4108-AA02-DFA0A04FC94B}">
              <ma14:wrappingTextBoxFlag xmlns="" xmlns:ma14="http://schemas.microsoft.com/office/mac/drawingml/2011/main" xmlns:mv="urn:schemas-microsoft-com:mac:vml" xmlns:mc="http://schemas.openxmlformats.org/markup-compatibility/2006" val="1"/>
            </a:ext>
          </a:extLst>
        </p:spPr>
        <p:txBody>
          <a:bodyPr wrap="square" lIns="45718" tIns="45718" rIns="45718" bIns="45718" numCol="1" anchor="ctr">
            <a:spAutoFit/>
          </a:bodyPr>
          <a:lstStyle>
            <a:lvl1pPr algn="ctr">
              <a:defRPr sz="2000" b="1">
                <a:solidFill>
                  <a:srgbClr val="FFFFFF"/>
                </a:solidFill>
                <a:latin typeface="Calibri"/>
                <a:ea typeface="Calibri"/>
                <a:cs typeface="Calibri"/>
                <a:sym typeface="Calibri"/>
              </a:defRPr>
            </a:lvl1pPr>
          </a:lstStyle>
          <a:p>
            <a:r>
              <a:rPr dirty="0"/>
              <a:t>Movies captioned</a:t>
            </a:r>
          </a:p>
        </p:txBody>
      </p:sp>
      <p:sp>
        <p:nvSpPr>
          <p:cNvPr id="152" name="Shape 152"/>
          <p:cNvSpPr/>
          <p:nvPr/>
        </p:nvSpPr>
        <p:spPr>
          <a:xfrm>
            <a:off x="6500719" y="3265456"/>
            <a:ext cx="2470723" cy="400105"/>
          </a:xfrm>
          <a:prstGeom prst="rect">
            <a:avLst/>
          </a:prstGeom>
          <a:noFill/>
          <a:ln w="12700" cap="flat">
            <a:noFill/>
            <a:miter lim="400000"/>
          </a:ln>
          <a:effectLst/>
          <a:extLst>
            <a:ext uri="{C572A759-6A51-4108-AA02-DFA0A04FC94B}">
              <ma14:wrappingTextBoxFlag xmlns="" xmlns:ma14="http://schemas.microsoft.com/office/mac/drawingml/2011/main" xmlns:mv="urn:schemas-microsoft-com:mac:vml" xmlns:mc="http://schemas.openxmlformats.org/markup-compatibility/2006" val="1"/>
            </a:ext>
          </a:extLst>
        </p:spPr>
        <p:txBody>
          <a:bodyPr wrap="square" lIns="45718" tIns="45718" rIns="45718" bIns="45718" numCol="1" anchor="ctr">
            <a:spAutoFit/>
          </a:bodyPr>
          <a:lstStyle>
            <a:lvl1pPr algn="ctr">
              <a:defRPr sz="2000" b="1">
                <a:solidFill>
                  <a:srgbClr val="FFFFFF"/>
                </a:solidFill>
                <a:latin typeface="Calibri"/>
                <a:ea typeface="Calibri"/>
                <a:cs typeface="Calibri"/>
                <a:sym typeface="Calibri"/>
              </a:defRPr>
            </a:lvl1pPr>
          </a:lstStyle>
          <a:p>
            <a:r>
              <a:rPr dirty="0"/>
              <a:t>Work -</a:t>
            </a:r>
            <a:r>
              <a:rPr dirty="0" smtClean="0"/>
              <a:t> Relay</a:t>
            </a:r>
            <a:endParaRPr dirty="0"/>
          </a:p>
        </p:txBody>
      </p:sp>
      <p:sp>
        <p:nvSpPr>
          <p:cNvPr id="158" name="Shape 158"/>
          <p:cNvSpPr/>
          <p:nvPr/>
        </p:nvSpPr>
        <p:spPr>
          <a:xfrm>
            <a:off x="3568423" y="4905165"/>
            <a:ext cx="2470723" cy="675638"/>
          </a:xfrm>
          <a:prstGeom prst="rect">
            <a:avLst/>
          </a:prstGeom>
          <a:noFill/>
          <a:ln w="12700" cap="flat">
            <a:noFill/>
            <a:miter lim="400000"/>
          </a:ln>
          <a:effectLst/>
          <a:extLst>
            <a:ext uri="{C572A759-6A51-4108-AA02-DFA0A04FC94B}">
              <ma14:wrappingTextBoxFlag xmlns="" xmlns:ma14="http://schemas.microsoft.com/office/mac/drawingml/2011/main" xmlns:mv="urn:schemas-microsoft-com:mac:vml" xmlns:mc="http://schemas.openxmlformats.org/markup-compatibility/2006" val="1"/>
            </a:ext>
          </a:extLst>
        </p:spPr>
        <p:txBody>
          <a:bodyPr wrap="square" lIns="45718" tIns="45718" rIns="45718" bIns="45718" numCol="1" anchor="ctr">
            <a:spAutoFit/>
          </a:bodyPr>
          <a:lstStyle/>
          <a:p>
            <a:pPr algn="ctr">
              <a:defRPr sz="2000" b="1">
                <a:solidFill>
                  <a:srgbClr val="FFFFFF"/>
                </a:solidFill>
                <a:latin typeface="Calibri"/>
                <a:ea typeface="Calibri"/>
                <a:cs typeface="Calibri"/>
                <a:sym typeface="Calibri"/>
              </a:defRPr>
            </a:pPr>
            <a:r>
              <a:rPr dirty="0"/>
              <a:t>Emergencies - </a:t>
            </a:r>
            <a:endParaRPr sz="1800" dirty="0"/>
          </a:p>
          <a:p>
            <a:pPr algn="ctr">
              <a:defRPr sz="2000" b="1">
                <a:solidFill>
                  <a:srgbClr val="FFFFFF"/>
                </a:solidFill>
                <a:latin typeface="Calibri"/>
                <a:ea typeface="Calibri"/>
                <a:cs typeface="Calibri"/>
                <a:sym typeface="Calibri"/>
              </a:defRPr>
            </a:pPr>
            <a:r>
              <a:rPr dirty="0"/>
              <a:t>full access</a:t>
            </a:r>
          </a:p>
        </p:txBody>
      </p:sp>
      <p:grpSp>
        <p:nvGrpSpPr>
          <p:cNvPr id="7" name="Group 162"/>
          <p:cNvGrpSpPr/>
          <p:nvPr/>
        </p:nvGrpSpPr>
        <p:grpSpPr>
          <a:xfrm>
            <a:off x="0" y="-5"/>
            <a:ext cx="9144000" cy="1052742"/>
            <a:chOff x="0" y="-3"/>
            <a:chExt cx="9144000" cy="1052741"/>
          </a:xfrm>
        </p:grpSpPr>
        <p:sp>
          <p:nvSpPr>
            <p:cNvPr id="160" name="Shape 160"/>
            <p:cNvSpPr/>
            <p:nvPr/>
          </p:nvSpPr>
          <p:spPr>
            <a:xfrm>
              <a:off x="0" y="-3"/>
              <a:ext cx="9144000" cy="1052741"/>
            </a:xfrm>
            <a:prstGeom prst="rect">
              <a:avLst/>
            </a:prstGeom>
            <a:solidFill>
              <a:srgbClr val="002060"/>
            </a:solidFill>
            <a:ln w="12700" cap="flat">
              <a:noFill/>
              <a:miter lim="400000"/>
            </a:ln>
            <a:effectLst/>
          </p:spPr>
          <p:txBody>
            <a:bodyPr wrap="square" lIns="50800" tIns="50800" rIns="50800" bIns="50800" numCol="1" anchor="ctr">
              <a:noAutofit/>
            </a:bodyPr>
            <a:lstStyle/>
            <a:p>
              <a:pPr algn="ctr">
                <a:defRPr sz="3600" b="1">
                  <a:solidFill>
                    <a:srgbClr val="FFFFFF"/>
                  </a:solidFill>
                  <a:latin typeface="Calibri"/>
                  <a:ea typeface="Calibri"/>
                  <a:cs typeface="Calibri"/>
                  <a:sym typeface="Calibri"/>
                </a:defRPr>
              </a:pPr>
              <a:endParaRPr/>
            </a:p>
          </p:txBody>
        </p:sp>
        <p:sp>
          <p:nvSpPr>
            <p:cNvPr id="161" name="Shape 161"/>
            <p:cNvSpPr/>
            <p:nvPr/>
          </p:nvSpPr>
          <p:spPr>
            <a:xfrm>
              <a:off x="0" y="203203"/>
              <a:ext cx="9144000" cy="646326"/>
            </a:xfrm>
            <a:prstGeom prst="rect">
              <a:avLst/>
            </a:prstGeom>
            <a:noFill/>
            <a:ln w="12700" cap="flat">
              <a:noFill/>
              <a:miter lim="400000"/>
            </a:ln>
            <a:effectLst/>
            <a:extLst>
              <a:ext uri="{C572A759-6A51-4108-AA02-DFA0A04FC94B}">
                <ma14:wrappingTextBoxFlag xmlns="" xmlns:ma14="http://schemas.microsoft.com/office/mac/drawingml/2011/main" xmlns:mv="urn:schemas-microsoft-com:mac:vml" xmlns:mc="http://schemas.openxmlformats.org/markup-compatibility/2006" val="1"/>
              </a:ext>
            </a:extLst>
          </p:spPr>
          <p:txBody>
            <a:bodyPr wrap="square" lIns="45718" tIns="45718" rIns="45718" bIns="45718" numCol="1" anchor="ctr">
              <a:spAutoFit/>
            </a:bodyPr>
            <a:lstStyle>
              <a:lvl1pPr algn="ctr">
                <a:defRPr sz="3600" b="1">
                  <a:solidFill>
                    <a:srgbClr val="FFFFFF"/>
                  </a:solidFill>
                  <a:latin typeface="Calibri"/>
                  <a:ea typeface="Calibri"/>
                  <a:cs typeface="Calibri"/>
                  <a:sym typeface="Calibri"/>
                </a:defRPr>
              </a:lvl1pPr>
            </a:lstStyle>
            <a:p>
              <a:r>
                <a:rPr lang="de-CH" dirty="0" smtClean="0"/>
                <a:t>WFD </a:t>
              </a:r>
              <a:r>
                <a:rPr lang="de-CH" dirty="0" err="1" smtClean="0"/>
                <a:t>Recommendations</a:t>
              </a:r>
              <a:endParaRPr dirty="0"/>
            </a:p>
          </p:txBody>
        </p:sp>
      </p:grpSp>
      <p:sp>
        <p:nvSpPr>
          <p:cNvPr id="25" name="Textplatzhalter 24"/>
          <p:cNvSpPr>
            <a:spLocks noGrp="1"/>
          </p:cNvSpPr>
          <p:nvPr>
            <p:ph type="body" idx="1"/>
          </p:nvPr>
        </p:nvSpPr>
        <p:spPr/>
        <p:txBody>
          <a:bodyPr>
            <a:normAutofit fontScale="92500" lnSpcReduction="20000"/>
          </a:bodyPr>
          <a:lstStyle/>
          <a:p>
            <a:r>
              <a:rPr lang="de-DE" dirty="0" err="1" smtClean="0"/>
              <a:t>Official</a:t>
            </a:r>
            <a:r>
              <a:rPr lang="de-DE" dirty="0" smtClean="0"/>
              <a:t> </a:t>
            </a:r>
            <a:r>
              <a:rPr lang="de-DE" dirty="0" err="1" smtClean="0"/>
              <a:t>recognition</a:t>
            </a:r>
            <a:r>
              <a:rPr lang="de-DE" dirty="0" smtClean="0"/>
              <a:t> of National </a:t>
            </a:r>
            <a:r>
              <a:rPr lang="de-DE" dirty="0" err="1" smtClean="0"/>
              <a:t>Sign</a:t>
            </a:r>
            <a:r>
              <a:rPr lang="de-DE" dirty="0" smtClean="0"/>
              <a:t> </a:t>
            </a:r>
            <a:r>
              <a:rPr lang="de-DE" dirty="0" err="1" smtClean="0"/>
              <a:t>Languages</a:t>
            </a:r>
            <a:r>
              <a:rPr lang="de-DE" dirty="0" smtClean="0"/>
              <a:t> and </a:t>
            </a:r>
            <a:r>
              <a:rPr lang="de-DE" dirty="0" err="1" smtClean="0"/>
              <a:t>adequate</a:t>
            </a:r>
            <a:r>
              <a:rPr lang="de-DE" dirty="0" smtClean="0"/>
              <a:t> </a:t>
            </a:r>
            <a:r>
              <a:rPr lang="de-DE" dirty="0" err="1" smtClean="0"/>
              <a:t>support</a:t>
            </a:r>
            <a:endParaRPr lang="de-DE" dirty="0" smtClean="0"/>
          </a:p>
          <a:p>
            <a:endParaRPr lang="de-DE" sz="2162" dirty="0" smtClean="0"/>
          </a:p>
          <a:p>
            <a:r>
              <a:rPr lang="de-DE" dirty="0" err="1" smtClean="0"/>
              <a:t>Accessibility</a:t>
            </a:r>
            <a:r>
              <a:rPr lang="de-DE" dirty="0" smtClean="0"/>
              <a:t> </a:t>
            </a:r>
            <a:r>
              <a:rPr lang="de-DE" dirty="0" err="1" smtClean="0"/>
              <a:t>features</a:t>
            </a:r>
            <a:r>
              <a:rPr lang="de-DE" dirty="0" smtClean="0"/>
              <a:t> and </a:t>
            </a:r>
            <a:r>
              <a:rPr lang="de-DE" dirty="0" err="1" smtClean="0"/>
              <a:t>services</a:t>
            </a:r>
            <a:r>
              <a:rPr lang="de-DE" dirty="0" smtClean="0"/>
              <a:t> to </a:t>
            </a:r>
            <a:r>
              <a:rPr lang="de-DE" dirty="0" err="1" smtClean="0"/>
              <a:t>be</a:t>
            </a:r>
            <a:r>
              <a:rPr lang="de-DE" dirty="0" smtClean="0"/>
              <a:t> </a:t>
            </a:r>
            <a:r>
              <a:rPr lang="de-DE" dirty="0" err="1" smtClean="0"/>
              <a:t>included</a:t>
            </a:r>
            <a:r>
              <a:rPr lang="de-DE" dirty="0" smtClean="0"/>
              <a:t> in all Government </a:t>
            </a:r>
            <a:r>
              <a:rPr lang="de-DE" dirty="0" err="1" smtClean="0"/>
              <a:t>laws</a:t>
            </a:r>
            <a:r>
              <a:rPr lang="de-DE" dirty="0" smtClean="0"/>
              <a:t>, </a:t>
            </a:r>
            <a:r>
              <a:rPr lang="de-DE" dirty="0" err="1" smtClean="0"/>
              <a:t>regulations</a:t>
            </a:r>
            <a:r>
              <a:rPr lang="de-DE" dirty="0" smtClean="0"/>
              <a:t>, </a:t>
            </a:r>
            <a:r>
              <a:rPr lang="de-DE" dirty="0" err="1" smtClean="0"/>
              <a:t>licenses</a:t>
            </a:r>
            <a:r>
              <a:rPr lang="de-DE" dirty="0" smtClean="0"/>
              <a:t>, etc. </a:t>
            </a:r>
          </a:p>
          <a:p>
            <a:pPr>
              <a:buNone/>
            </a:pPr>
            <a:r>
              <a:rPr lang="de-DE" dirty="0" smtClean="0"/>
              <a:t>                               </a:t>
            </a:r>
            <a:r>
              <a:rPr lang="de-DE" i="1" dirty="0" smtClean="0"/>
              <a:t>.... and </a:t>
            </a:r>
            <a:r>
              <a:rPr lang="de-DE" i="1" dirty="0" err="1" smtClean="0"/>
              <a:t>enforced</a:t>
            </a:r>
            <a:r>
              <a:rPr lang="de-DE" i="1" dirty="0" smtClean="0"/>
              <a:t> as per UN CRPD!</a:t>
            </a:r>
          </a:p>
          <a:p>
            <a:pPr>
              <a:buNone/>
            </a:pPr>
            <a:endParaRPr lang="de-DE" dirty="0" smtClean="0"/>
          </a:p>
          <a:p>
            <a:pPr algn="ctr">
              <a:buNone/>
            </a:pPr>
            <a:r>
              <a:rPr lang="de-DE" dirty="0" smtClean="0"/>
              <a:t>Do </a:t>
            </a:r>
            <a:r>
              <a:rPr lang="de-DE" dirty="0" err="1" smtClean="0"/>
              <a:t>not</a:t>
            </a:r>
            <a:r>
              <a:rPr lang="de-DE" dirty="0" smtClean="0"/>
              <a:t> just </a:t>
            </a:r>
            <a:r>
              <a:rPr lang="de-DE" dirty="0" err="1" smtClean="0"/>
              <a:t>work</a:t>
            </a:r>
            <a:r>
              <a:rPr lang="de-DE" dirty="0" smtClean="0"/>
              <a:t> </a:t>
            </a:r>
            <a:r>
              <a:rPr lang="de-DE" b="1" i="1" dirty="0" smtClean="0"/>
              <a:t>FOR</a:t>
            </a:r>
            <a:r>
              <a:rPr lang="de-DE" dirty="0" smtClean="0"/>
              <a:t> </a:t>
            </a:r>
            <a:r>
              <a:rPr lang="de-DE" dirty="0" err="1" smtClean="0"/>
              <a:t>Persons</a:t>
            </a:r>
            <a:r>
              <a:rPr lang="de-DE" dirty="0" smtClean="0"/>
              <a:t> </a:t>
            </a:r>
            <a:r>
              <a:rPr lang="de-DE" dirty="0" err="1" smtClean="0"/>
              <a:t>with</a:t>
            </a:r>
            <a:r>
              <a:rPr lang="de-DE" dirty="0" smtClean="0"/>
              <a:t> </a:t>
            </a:r>
            <a:r>
              <a:rPr lang="de-DE" dirty="0" err="1" smtClean="0"/>
              <a:t>Disabilities</a:t>
            </a:r>
            <a:r>
              <a:rPr lang="de-DE" dirty="0" smtClean="0"/>
              <a:t>, </a:t>
            </a:r>
          </a:p>
          <a:p>
            <a:pPr algn="ctr">
              <a:buNone/>
            </a:pPr>
            <a:r>
              <a:rPr lang="de-DE" dirty="0" err="1" smtClean="0"/>
              <a:t>work</a:t>
            </a:r>
            <a:r>
              <a:rPr lang="de-DE" dirty="0" smtClean="0"/>
              <a:t> </a:t>
            </a:r>
            <a:r>
              <a:rPr lang="de-DE" b="1" i="1" dirty="0" smtClean="0"/>
              <a:t>WITH</a:t>
            </a:r>
            <a:r>
              <a:rPr lang="de-DE" dirty="0" smtClean="0"/>
              <a:t> </a:t>
            </a:r>
            <a:r>
              <a:rPr lang="de-DE" dirty="0" err="1" smtClean="0"/>
              <a:t>them</a:t>
            </a:r>
            <a:r>
              <a:rPr lang="de-DE" dirty="0" smtClean="0"/>
              <a:t> and </a:t>
            </a:r>
            <a:r>
              <a:rPr lang="de-DE" dirty="0" err="1" smtClean="0"/>
              <a:t>use</a:t>
            </a:r>
            <a:r>
              <a:rPr lang="de-DE" dirty="0" smtClean="0"/>
              <a:t> </a:t>
            </a:r>
            <a:r>
              <a:rPr lang="de-DE" dirty="0" err="1" smtClean="0"/>
              <a:t>their</a:t>
            </a:r>
            <a:r>
              <a:rPr lang="de-DE" dirty="0" smtClean="0"/>
              <a:t> </a:t>
            </a:r>
            <a:r>
              <a:rPr lang="de-DE" dirty="0" err="1" smtClean="0"/>
              <a:t>resources</a:t>
            </a:r>
            <a:endParaRPr lang="de-DE" dirty="0" smtClean="0"/>
          </a:p>
          <a:p>
            <a:pPr>
              <a:buNone/>
            </a:pPr>
            <a:endParaRPr lang="de-DE" dirty="0" smtClean="0"/>
          </a:p>
          <a:p>
            <a:pPr>
              <a:buNone/>
            </a:pPr>
            <a:endParaRPr lang="de-DE" dirty="0" smtClean="0"/>
          </a:p>
          <a:p>
            <a:pPr>
              <a:buNone/>
            </a:pPr>
            <a:r>
              <a:rPr lang="de-DE" dirty="0" smtClean="0"/>
              <a:t> </a:t>
            </a:r>
          </a:p>
          <a:p>
            <a:pPr>
              <a:buNone/>
            </a:pPr>
            <a:endParaRPr lang="de-DE" dirty="0"/>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 name="image7.png" descr="image.png"/>
          <p:cNvPicPr>
            <a:picLocks noChangeAspect="1"/>
          </p:cNvPicPr>
          <p:nvPr/>
        </p:nvPicPr>
        <p:blipFill>
          <a:blip r:embed="rId3">
            <a:extLst/>
          </a:blip>
          <a:stretch>
            <a:fillRect/>
          </a:stretch>
        </p:blipFill>
        <p:spPr>
          <a:xfrm>
            <a:off x="468924" y="1087846"/>
            <a:ext cx="8188917" cy="5770155"/>
          </a:xfrm>
          <a:prstGeom prst="rect">
            <a:avLst/>
          </a:prstGeom>
          <a:ln w="12700">
            <a:miter lim="400000"/>
          </a:ln>
        </p:spPr>
      </p:pic>
      <p:sp>
        <p:nvSpPr>
          <p:cNvPr id="3" name="Rechteck 2"/>
          <p:cNvSpPr/>
          <p:nvPr/>
        </p:nvSpPr>
        <p:spPr>
          <a:xfrm>
            <a:off x="468924" y="349182"/>
            <a:ext cx="7932614" cy="276999"/>
          </a:xfrm>
          <a:prstGeom prst="rect">
            <a:avLst/>
          </a:prstGeom>
        </p:spPr>
        <p:txBody>
          <a:bodyPr wrap="square">
            <a:spAutoFit/>
          </a:bodyPr>
          <a:lstStyle/>
          <a:p>
            <a:r>
              <a:rPr lang="de-DE" dirty="0" err="1" smtClean="0"/>
              <a:t>Further</a:t>
            </a:r>
            <a:r>
              <a:rPr lang="de-DE" dirty="0" smtClean="0"/>
              <a:t> Information: WFD </a:t>
            </a:r>
            <a:r>
              <a:rPr lang="de-DE" dirty="0" err="1" smtClean="0"/>
              <a:t>Working</a:t>
            </a:r>
            <a:r>
              <a:rPr lang="de-DE" dirty="0" smtClean="0"/>
              <a:t> </a:t>
            </a:r>
            <a:r>
              <a:rPr lang="de-DE" dirty="0" err="1" smtClean="0"/>
              <a:t>Document</a:t>
            </a:r>
            <a:r>
              <a:rPr lang="de-DE" dirty="0" smtClean="0"/>
              <a:t> on Adoption and Adaptation of Technologies and </a:t>
            </a:r>
            <a:r>
              <a:rPr lang="de-DE" dirty="0" err="1" smtClean="0"/>
              <a:t>Accessibility</a:t>
            </a:r>
            <a:r>
              <a:rPr lang="de-DE" dirty="0" smtClean="0"/>
              <a:t> :</a:t>
            </a:r>
            <a:endParaRPr lang="de-DE" dirty="0"/>
          </a:p>
        </p:txBody>
      </p:sp>
      <p:sp>
        <p:nvSpPr>
          <p:cNvPr id="4" name="Rechteck 3"/>
          <p:cNvSpPr/>
          <p:nvPr/>
        </p:nvSpPr>
        <p:spPr>
          <a:xfrm>
            <a:off x="468924" y="626181"/>
            <a:ext cx="8284307" cy="461665"/>
          </a:xfrm>
          <a:prstGeom prst="rect">
            <a:avLst/>
          </a:prstGeom>
        </p:spPr>
        <p:txBody>
          <a:bodyPr wrap="square">
            <a:spAutoFit/>
          </a:bodyPr>
          <a:lstStyle/>
          <a:p>
            <a:r>
              <a:rPr lang="de-DE" dirty="0" smtClean="0"/>
              <a:t>http://wfdeaf.org/wp-content/uploads/2015/02/Working-Document-on-Adoption-and-Adaptation-of-Technologies-and-Accessibility-October-2014</a:t>
            </a:r>
            <a:endParaRPr lang="de-DE" dirty="0"/>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8F8F8F"/>
      </a:accent3>
      <a:accent4>
        <a:srgbClr val="707070"/>
      </a:accent4>
      <a:accent5>
        <a:srgbClr val="B2C0D9"/>
      </a:accent5>
      <a:accent6>
        <a:srgbClr val="AE4846"/>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8F8F8F"/>
      </a:accent3>
      <a:accent4>
        <a:srgbClr val="707070"/>
      </a:accent4>
      <a:accent5>
        <a:srgbClr val="B2C0D9"/>
      </a:accent5>
      <a:accent6>
        <a:srgbClr val="AE4846"/>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7F750E4F31D394F9C9AE3A705156B03" ma:contentTypeVersion="4" ma:contentTypeDescription="Create a new document." ma:contentTypeScope="" ma:versionID="b7cf36797617bcc3e16d20b4e774bc80">
  <xsd:schema xmlns:xsd="http://www.w3.org/2001/XMLSchema" xmlns:xs="http://www.w3.org/2001/XMLSchema" xmlns:p="http://schemas.microsoft.com/office/2006/metadata/properties" xmlns:ns1="http://schemas.microsoft.com/sharepoint/v3" xmlns:ns2="1aaea1ea-72e4-4374-b05e-72e2f16fb7ae" targetNamespace="http://schemas.microsoft.com/office/2006/metadata/properties" ma:root="true" ma:fieldsID="57c507cf9aad33329ed45c003d6050f0" ns1:_="" ns2:_="">
    <xsd:import namespace="http://schemas.microsoft.com/sharepoint/v3"/>
    <xsd:import namespace="1aaea1ea-72e4-4374-b05e-72e2f16fb7ae"/>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ea1ea-72e4-4374-b05e-72e2f16fb7a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CDFDA38-5CCB-4980-994F-381E4D8B4A91}"/>
</file>

<file path=customXml/itemProps2.xml><?xml version="1.0" encoding="utf-8"?>
<ds:datastoreItem xmlns:ds="http://schemas.openxmlformats.org/officeDocument/2006/customXml" ds:itemID="{6C25E193-4F2B-4769-A42E-3D62BA03C22A}"/>
</file>

<file path=customXml/itemProps3.xml><?xml version="1.0" encoding="utf-8"?>
<ds:datastoreItem xmlns:ds="http://schemas.openxmlformats.org/officeDocument/2006/customXml" ds:itemID="{99E5038A-CDAA-4E85-8F1D-5E3F4E27A6CA}"/>
</file>

<file path=docProps/app.xml><?xml version="1.0" encoding="utf-8"?>
<Properties xmlns="http://schemas.openxmlformats.org/officeDocument/2006/extended-properties" xmlns:vt="http://schemas.openxmlformats.org/officeDocument/2006/docPropsVTypes">
  <TotalTime>1</TotalTime>
  <Words>387</Words>
  <Application>Microsoft Office PowerPoint</Application>
  <PresentationFormat>On-screen Show (4:3)</PresentationFormat>
  <Paragraphs>58</Paragraphs>
  <Slides>7</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Copperplate</vt:lpstr>
      <vt:lpstr>Helvetica Neue</vt:lpstr>
      <vt:lpstr>Arial</vt:lpstr>
      <vt:lpstr>Calibri</vt:lpstr>
      <vt:lpstr>Helvetica</vt:lpstr>
      <vt:lpstr>Default</vt:lpstr>
      <vt:lpstr>Access to the Internet for Deaf People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 to the Internet for Deaf People</dc:title>
  <dc:creator>Pedroni, Veronica</dc:creator>
  <cp:lastModifiedBy>Pedroni, Veronica</cp:lastModifiedBy>
  <cp:revision>11</cp:revision>
  <cp:lastPrinted>2016-02-10T14:18:56Z</cp:lastPrinted>
  <dcterms:created xsi:type="dcterms:W3CDTF">2016-02-11T11:56:32Z</dcterms:created>
  <dcterms:modified xsi:type="dcterms:W3CDTF">2016-02-11T14:06:16Z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0x010100C7F750E4F31D394F9C9AE3A705156B03</vt:lpwstr>
  </property>
</Properties>
</file>