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drawing2.xml" ContentType="application/vnd.ms-office.drawingml.diagramDrawing+xml"/>
  <Override PartName="/ppt/commentAuthors.xml" ContentType="application/vnd.openxmlformats-officedocument.presentationml.commentAuthor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notesMasters/notesMaster1.xml" ContentType="application/vnd.openxmlformats-officedocument.presentationml.notesMaster+xml"/>
  <Override PartName="/ppt/diagrams/colors2.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2" r:id="rId3"/>
    <p:sldId id="273" r:id="rId4"/>
    <p:sldId id="291" r:id="rId5"/>
    <p:sldId id="296" r:id="rId6"/>
    <p:sldId id="274" r:id="rId7"/>
    <p:sldId id="275" r:id="rId8"/>
    <p:sldId id="276" r:id="rId9"/>
    <p:sldId id="277" r:id="rId10"/>
    <p:sldId id="294" r:id="rId11"/>
    <p:sldId id="295" r:id="rId12"/>
    <p:sldId id="292" r:id="rId13"/>
    <p:sldId id="297" r:id="rId14"/>
    <p:sldId id="293" r:id="rId15"/>
    <p:sldId id="268"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zymon Wójcik" initials="SZW" lastIdx="1" clrIdx="0"/>
  <p:cmAuthor id="1" name="Katarzyna Makaruk" initials="KA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AF7"/>
    <a:srgbClr val="0034BC"/>
    <a:srgbClr val="CBD2EF"/>
    <a:srgbClr val="CDE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Styl jasny 1 — Ak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AF606853-7671-496A-8E4F-DF71F8EC918B}" styleName="Styl ciemny 1 — Ak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Styl jasny 1 — Ak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27F97BB-C833-4FB7-BDE5-3F7075034690}" styleName="Styl z motywem 2 — Ak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Styl jasny 2 — Ak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Styl pośredni 1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B1032C-EA38-4F05-BA0D-38AFFFC7BED3}" styleName="Styl jasny 3 — Ak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4C1A8A3-306A-4EB7-A6B1-4F7E0EB9C5D6}" styleName="Styl pośredni 3 — Ak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36" autoAdjust="0"/>
    <p:restoredTop sz="94660"/>
  </p:normalViewPr>
  <p:slideViewPr>
    <p:cSldViewPr>
      <p:cViewPr>
        <p:scale>
          <a:sx n="50" d="100"/>
          <a:sy n="50" d="100"/>
        </p:scale>
        <p:origin x="-948" y="-27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8D4F8-B430-48DC-9FE3-7B5DC37CEF1A}" type="doc">
      <dgm:prSet loTypeId="urn:microsoft.com/office/officeart/2005/8/layout/vList3" loCatId="list" qsTypeId="urn:microsoft.com/office/officeart/2005/8/quickstyle/simple1" qsCatId="simple" csTypeId="urn:microsoft.com/office/officeart/2005/8/colors/colorful4" csCatId="colorful" phldr="1"/>
      <dgm:spPr/>
    </dgm:pt>
    <dgm:pt modelId="{61C851E0-9569-4CE1-986E-2BC5C24A141F}">
      <dgm:prSet phldrT="[Tekst]"/>
      <dgm:spPr/>
      <dgm:t>
        <a:bodyPr/>
        <a:lstStyle/>
        <a:p>
          <a:r>
            <a:rPr lang="pl-PL" b="1" dirty="0" err="1" smtClean="0">
              <a:ln/>
            </a:rPr>
            <a:t>Awareness</a:t>
          </a:r>
          <a:r>
            <a:rPr lang="pl-PL" b="1" dirty="0" smtClean="0">
              <a:ln/>
            </a:rPr>
            <a:t> Centre</a:t>
          </a:r>
          <a:endParaRPr lang="pl-PL" b="1" dirty="0">
            <a:ln/>
          </a:endParaRPr>
        </a:p>
      </dgm:t>
    </dgm:pt>
    <dgm:pt modelId="{8610BE7D-66E3-445C-8873-AC095B4A7B8D}" type="parTrans" cxnId="{7A84A4D2-34E0-47C8-AA20-2FC26153E1B9}">
      <dgm:prSet/>
      <dgm:spPr/>
      <dgm:t>
        <a:bodyPr/>
        <a:lstStyle/>
        <a:p>
          <a:endParaRPr lang="pl-PL"/>
        </a:p>
      </dgm:t>
    </dgm:pt>
    <dgm:pt modelId="{9202D468-0827-4EF2-A2DD-D3A8A7B6C26D}" type="sibTrans" cxnId="{7A84A4D2-34E0-47C8-AA20-2FC26153E1B9}">
      <dgm:prSet/>
      <dgm:spPr/>
      <dgm:t>
        <a:bodyPr/>
        <a:lstStyle/>
        <a:p>
          <a:endParaRPr lang="pl-PL"/>
        </a:p>
      </dgm:t>
    </dgm:pt>
    <dgm:pt modelId="{E94B10B0-9B5C-4670-9EA5-86CC04FEB0D2}">
      <dgm:prSet phldrT="[Tekst]"/>
      <dgm:spPr/>
      <dgm:t>
        <a:bodyPr/>
        <a:lstStyle/>
        <a:p>
          <a:r>
            <a:rPr lang="pl-PL" b="1" smtClean="0">
              <a:ln/>
            </a:rPr>
            <a:t>Helpline</a:t>
          </a:r>
          <a:endParaRPr lang="pl-PL" b="1" dirty="0">
            <a:ln/>
          </a:endParaRPr>
        </a:p>
      </dgm:t>
    </dgm:pt>
    <dgm:pt modelId="{75E8016F-945F-44EE-B4C5-538C1DB17769}" type="parTrans" cxnId="{937E7CE5-710F-47F1-865D-78494C9FD594}">
      <dgm:prSet/>
      <dgm:spPr/>
      <dgm:t>
        <a:bodyPr/>
        <a:lstStyle/>
        <a:p>
          <a:endParaRPr lang="pl-PL"/>
        </a:p>
      </dgm:t>
    </dgm:pt>
    <dgm:pt modelId="{973DB4BB-C211-49AE-95BD-A31D15FCE0E4}" type="sibTrans" cxnId="{937E7CE5-710F-47F1-865D-78494C9FD594}">
      <dgm:prSet/>
      <dgm:spPr/>
      <dgm:t>
        <a:bodyPr/>
        <a:lstStyle/>
        <a:p>
          <a:endParaRPr lang="pl-PL"/>
        </a:p>
      </dgm:t>
    </dgm:pt>
    <dgm:pt modelId="{F3538B1D-A630-4754-BC59-FABD13C82D44}">
      <dgm:prSet phldrT="[Tekst]"/>
      <dgm:spPr/>
      <dgm:t>
        <a:bodyPr/>
        <a:lstStyle/>
        <a:p>
          <a:r>
            <a:rPr lang="pl-PL" b="1" smtClean="0">
              <a:ln/>
            </a:rPr>
            <a:t>Hotline</a:t>
          </a:r>
          <a:endParaRPr lang="pl-PL" b="1" dirty="0">
            <a:ln/>
          </a:endParaRPr>
        </a:p>
      </dgm:t>
    </dgm:pt>
    <dgm:pt modelId="{2CBCF76C-C100-472F-973F-0DB7A8A3031E}" type="parTrans" cxnId="{178C646B-6236-4AC1-90E5-65751384DBBD}">
      <dgm:prSet/>
      <dgm:spPr/>
      <dgm:t>
        <a:bodyPr/>
        <a:lstStyle/>
        <a:p>
          <a:endParaRPr lang="pl-PL"/>
        </a:p>
      </dgm:t>
    </dgm:pt>
    <dgm:pt modelId="{369D408C-A9B0-4335-813C-1A8D2F826624}" type="sibTrans" cxnId="{178C646B-6236-4AC1-90E5-65751384DBBD}">
      <dgm:prSet/>
      <dgm:spPr/>
      <dgm:t>
        <a:bodyPr/>
        <a:lstStyle/>
        <a:p>
          <a:endParaRPr lang="pl-PL"/>
        </a:p>
      </dgm:t>
    </dgm:pt>
    <dgm:pt modelId="{681AE907-3EAE-4A82-A7B3-EFA7B5E79162}" type="pres">
      <dgm:prSet presAssocID="{5EE8D4F8-B430-48DC-9FE3-7B5DC37CEF1A}" presName="linearFlow" presStyleCnt="0">
        <dgm:presLayoutVars>
          <dgm:dir/>
          <dgm:resizeHandles val="exact"/>
        </dgm:presLayoutVars>
      </dgm:prSet>
      <dgm:spPr/>
    </dgm:pt>
    <dgm:pt modelId="{BDFA9763-64C4-402A-9A94-640D70AB9687}" type="pres">
      <dgm:prSet presAssocID="{61C851E0-9569-4CE1-986E-2BC5C24A141F}" presName="composite" presStyleCnt="0"/>
      <dgm:spPr/>
    </dgm:pt>
    <dgm:pt modelId="{671C09A8-3601-4710-9125-8B850343B451}" type="pres">
      <dgm:prSet presAssocID="{61C851E0-9569-4CE1-986E-2BC5C24A141F}" presName="imgShp" presStyleLbl="fgImgPlace1" presStyleIdx="0" presStyleCnt="3"/>
      <dgm:spPr/>
    </dgm:pt>
    <dgm:pt modelId="{CD6A5830-CC9D-4832-BD37-2F4ED7C53291}" type="pres">
      <dgm:prSet presAssocID="{61C851E0-9569-4CE1-986E-2BC5C24A141F}" presName="txShp" presStyleLbl="node1" presStyleIdx="0" presStyleCnt="3">
        <dgm:presLayoutVars>
          <dgm:bulletEnabled val="1"/>
        </dgm:presLayoutVars>
      </dgm:prSet>
      <dgm:spPr/>
      <dgm:t>
        <a:bodyPr/>
        <a:lstStyle/>
        <a:p>
          <a:endParaRPr lang="pl-PL"/>
        </a:p>
      </dgm:t>
    </dgm:pt>
    <dgm:pt modelId="{41F93CE8-61A1-4EBC-9E61-8E58C0A89DAE}" type="pres">
      <dgm:prSet presAssocID="{9202D468-0827-4EF2-A2DD-D3A8A7B6C26D}" presName="spacing" presStyleCnt="0"/>
      <dgm:spPr/>
    </dgm:pt>
    <dgm:pt modelId="{839BE02B-5726-4587-93D2-4C8A04BE8651}" type="pres">
      <dgm:prSet presAssocID="{E94B10B0-9B5C-4670-9EA5-86CC04FEB0D2}" presName="composite" presStyleCnt="0"/>
      <dgm:spPr/>
    </dgm:pt>
    <dgm:pt modelId="{D8304C0B-25C6-451B-A577-02CBD2E1FB4D}" type="pres">
      <dgm:prSet presAssocID="{E94B10B0-9B5C-4670-9EA5-86CC04FEB0D2}" presName="imgShp" presStyleLbl="fgImgPlace1" presStyleIdx="1" presStyleCnt="3"/>
      <dgm:spPr/>
    </dgm:pt>
    <dgm:pt modelId="{FABB7B64-F620-44EE-A301-FDB3601B36B8}" type="pres">
      <dgm:prSet presAssocID="{E94B10B0-9B5C-4670-9EA5-86CC04FEB0D2}" presName="txShp" presStyleLbl="node1" presStyleIdx="1" presStyleCnt="3">
        <dgm:presLayoutVars>
          <dgm:bulletEnabled val="1"/>
        </dgm:presLayoutVars>
      </dgm:prSet>
      <dgm:spPr/>
      <dgm:t>
        <a:bodyPr/>
        <a:lstStyle/>
        <a:p>
          <a:endParaRPr lang="pl-PL"/>
        </a:p>
      </dgm:t>
    </dgm:pt>
    <dgm:pt modelId="{F1D9484A-1814-4488-82B5-DE9AD5F28DA6}" type="pres">
      <dgm:prSet presAssocID="{973DB4BB-C211-49AE-95BD-A31D15FCE0E4}" presName="spacing" presStyleCnt="0"/>
      <dgm:spPr/>
    </dgm:pt>
    <dgm:pt modelId="{F2E20CD2-9276-461B-9FD5-F4D97A5D9E4A}" type="pres">
      <dgm:prSet presAssocID="{F3538B1D-A630-4754-BC59-FABD13C82D44}" presName="composite" presStyleCnt="0"/>
      <dgm:spPr/>
    </dgm:pt>
    <dgm:pt modelId="{52088763-E7D3-482E-B6DF-726EE4747C12}" type="pres">
      <dgm:prSet presAssocID="{F3538B1D-A630-4754-BC59-FABD13C82D44}" presName="imgShp" presStyleLbl="fgImgPlace1" presStyleIdx="2" presStyleCnt="3"/>
      <dgm:spPr/>
      <dgm:t>
        <a:bodyPr/>
        <a:lstStyle/>
        <a:p>
          <a:endParaRPr lang="pl-PL"/>
        </a:p>
      </dgm:t>
    </dgm:pt>
    <dgm:pt modelId="{787E6302-D5B0-432D-A37C-AEE1ED9B325C}" type="pres">
      <dgm:prSet presAssocID="{F3538B1D-A630-4754-BC59-FABD13C82D44}" presName="txShp" presStyleLbl="node1" presStyleIdx="2" presStyleCnt="3">
        <dgm:presLayoutVars>
          <dgm:bulletEnabled val="1"/>
        </dgm:presLayoutVars>
      </dgm:prSet>
      <dgm:spPr/>
      <dgm:t>
        <a:bodyPr/>
        <a:lstStyle/>
        <a:p>
          <a:endParaRPr lang="pl-PL"/>
        </a:p>
      </dgm:t>
    </dgm:pt>
  </dgm:ptLst>
  <dgm:cxnLst>
    <dgm:cxn modelId="{178C646B-6236-4AC1-90E5-65751384DBBD}" srcId="{5EE8D4F8-B430-48DC-9FE3-7B5DC37CEF1A}" destId="{F3538B1D-A630-4754-BC59-FABD13C82D44}" srcOrd="2" destOrd="0" parTransId="{2CBCF76C-C100-472F-973F-0DB7A8A3031E}" sibTransId="{369D408C-A9B0-4335-813C-1A8D2F826624}"/>
    <dgm:cxn modelId="{2EF8188D-1F2B-45A0-B336-F81F1DB05366}" type="presOf" srcId="{F3538B1D-A630-4754-BC59-FABD13C82D44}" destId="{787E6302-D5B0-432D-A37C-AEE1ED9B325C}" srcOrd="0" destOrd="0" presId="urn:microsoft.com/office/officeart/2005/8/layout/vList3"/>
    <dgm:cxn modelId="{8AF6D298-CBBD-4076-8AF2-8031DD46BC23}" type="presOf" srcId="{61C851E0-9569-4CE1-986E-2BC5C24A141F}" destId="{CD6A5830-CC9D-4832-BD37-2F4ED7C53291}" srcOrd="0" destOrd="0" presId="urn:microsoft.com/office/officeart/2005/8/layout/vList3"/>
    <dgm:cxn modelId="{937E7CE5-710F-47F1-865D-78494C9FD594}" srcId="{5EE8D4F8-B430-48DC-9FE3-7B5DC37CEF1A}" destId="{E94B10B0-9B5C-4670-9EA5-86CC04FEB0D2}" srcOrd="1" destOrd="0" parTransId="{75E8016F-945F-44EE-B4C5-538C1DB17769}" sibTransId="{973DB4BB-C211-49AE-95BD-A31D15FCE0E4}"/>
    <dgm:cxn modelId="{CC4F0AFA-F27D-4E4A-A790-A9B38EC51B82}" type="presOf" srcId="{E94B10B0-9B5C-4670-9EA5-86CC04FEB0D2}" destId="{FABB7B64-F620-44EE-A301-FDB3601B36B8}" srcOrd="0" destOrd="0" presId="urn:microsoft.com/office/officeart/2005/8/layout/vList3"/>
    <dgm:cxn modelId="{74020489-63AB-4466-AF3C-9807D5D5D800}" type="presOf" srcId="{5EE8D4F8-B430-48DC-9FE3-7B5DC37CEF1A}" destId="{681AE907-3EAE-4A82-A7B3-EFA7B5E79162}" srcOrd="0" destOrd="0" presId="urn:microsoft.com/office/officeart/2005/8/layout/vList3"/>
    <dgm:cxn modelId="{7A84A4D2-34E0-47C8-AA20-2FC26153E1B9}" srcId="{5EE8D4F8-B430-48DC-9FE3-7B5DC37CEF1A}" destId="{61C851E0-9569-4CE1-986E-2BC5C24A141F}" srcOrd="0" destOrd="0" parTransId="{8610BE7D-66E3-445C-8873-AC095B4A7B8D}" sibTransId="{9202D468-0827-4EF2-A2DD-D3A8A7B6C26D}"/>
    <dgm:cxn modelId="{5DCB273A-03F6-4962-9F85-9A4A764C0DE4}" type="presParOf" srcId="{681AE907-3EAE-4A82-A7B3-EFA7B5E79162}" destId="{BDFA9763-64C4-402A-9A94-640D70AB9687}" srcOrd="0" destOrd="0" presId="urn:microsoft.com/office/officeart/2005/8/layout/vList3"/>
    <dgm:cxn modelId="{F1086829-6401-4C25-BCA6-1766583257B0}" type="presParOf" srcId="{BDFA9763-64C4-402A-9A94-640D70AB9687}" destId="{671C09A8-3601-4710-9125-8B850343B451}" srcOrd="0" destOrd="0" presId="urn:microsoft.com/office/officeart/2005/8/layout/vList3"/>
    <dgm:cxn modelId="{EB2CE781-46A4-42B1-8B47-D219F80C066F}" type="presParOf" srcId="{BDFA9763-64C4-402A-9A94-640D70AB9687}" destId="{CD6A5830-CC9D-4832-BD37-2F4ED7C53291}" srcOrd="1" destOrd="0" presId="urn:microsoft.com/office/officeart/2005/8/layout/vList3"/>
    <dgm:cxn modelId="{80F19195-2DD7-49AD-90F2-9631D1AB2364}" type="presParOf" srcId="{681AE907-3EAE-4A82-A7B3-EFA7B5E79162}" destId="{41F93CE8-61A1-4EBC-9E61-8E58C0A89DAE}" srcOrd="1" destOrd="0" presId="urn:microsoft.com/office/officeart/2005/8/layout/vList3"/>
    <dgm:cxn modelId="{41159F9A-60F3-4624-BC82-A78D72B15EAC}" type="presParOf" srcId="{681AE907-3EAE-4A82-A7B3-EFA7B5E79162}" destId="{839BE02B-5726-4587-93D2-4C8A04BE8651}" srcOrd="2" destOrd="0" presId="urn:microsoft.com/office/officeart/2005/8/layout/vList3"/>
    <dgm:cxn modelId="{0082C18D-FDA5-4130-B82C-09B1944AF246}" type="presParOf" srcId="{839BE02B-5726-4587-93D2-4C8A04BE8651}" destId="{D8304C0B-25C6-451B-A577-02CBD2E1FB4D}" srcOrd="0" destOrd="0" presId="urn:microsoft.com/office/officeart/2005/8/layout/vList3"/>
    <dgm:cxn modelId="{A4B2C84D-03A3-4167-BE3A-141AB5D55717}" type="presParOf" srcId="{839BE02B-5726-4587-93D2-4C8A04BE8651}" destId="{FABB7B64-F620-44EE-A301-FDB3601B36B8}" srcOrd="1" destOrd="0" presId="urn:microsoft.com/office/officeart/2005/8/layout/vList3"/>
    <dgm:cxn modelId="{FEB41BFA-806F-4B8C-B0E1-1C3EF08D501E}" type="presParOf" srcId="{681AE907-3EAE-4A82-A7B3-EFA7B5E79162}" destId="{F1D9484A-1814-4488-82B5-DE9AD5F28DA6}" srcOrd="3" destOrd="0" presId="urn:microsoft.com/office/officeart/2005/8/layout/vList3"/>
    <dgm:cxn modelId="{2F5AE2AC-4B31-4BB9-9B78-9D5BF6DEA92F}" type="presParOf" srcId="{681AE907-3EAE-4A82-A7B3-EFA7B5E79162}" destId="{F2E20CD2-9276-461B-9FD5-F4D97A5D9E4A}" srcOrd="4" destOrd="0" presId="urn:microsoft.com/office/officeart/2005/8/layout/vList3"/>
    <dgm:cxn modelId="{C233E4E0-F9BC-44E6-9C05-7E5FA59CE309}" type="presParOf" srcId="{F2E20CD2-9276-461B-9FD5-F4D97A5D9E4A}" destId="{52088763-E7D3-482E-B6DF-726EE4747C12}" srcOrd="0" destOrd="0" presId="urn:microsoft.com/office/officeart/2005/8/layout/vList3"/>
    <dgm:cxn modelId="{D5FC8C9E-2E9C-4287-B781-5726463CF4CE}" type="presParOf" srcId="{F2E20CD2-9276-461B-9FD5-F4D97A5D9E4A}" destId="{787E6302-D5B0-432D-A37C-AEE1ED9B325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D58700-8944-451F-B05F-FD42FEAE589B}"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pl-PL"/>
        </a:p>
      </dgm:t>
    </dgm:pt>
    <dgm:pt modelId="{89242F9E-B6F4-4D8F-A8E9-B8C763032480}">
      <dgm:prSet phldrT="[Tekst]"/>
      <dgm:spPr/>
      <dgm:t>
        <a:bodyPr/>
        <a:lstStyle/>
        <a:p>
          <a:r>
            <a:rPr lang="en-US" i="0" dirty="0" smtClean="0"/>
            <a:t>Hurtful </a:t>
          </a:r>
          <a:r>
            <a:rPr lang="en-US" i="0" dirty="0" err="1" smtClean="0"/>
            <a:t>behaviour</a:t>
          </a:r>
          <a:r>
            <a:rPr lang="en-US" i="0" dirty="0" smtClean="0"/>
            <a:t> online:</a:t>
          </a:r>
          <a:br>
            <a:rPr lang="en-US" i="0" dirty="0" smtClean="0"/>
          </a:br>
          <a:r>
            <a:rPr lang="en-US" i="0" dirty="0" err="1" smtClean="0"/>
            <a:t>cyberbullying</a:t>
          </a:r>
          <a:r>
            <a:rPr lang="en-US" i="0" dirty="0" smtClean="0"/>
            <a:t> and hate speech</a:t>
          </a:r>
          <a:endParaRPr lang="pl-PL" dirty="0"/>
        </a:p>
      </dgm:t>
    </dgm:pt>
    <dgm:pt modelId="{CB0EE250-70F7-45AD-932A-E498E41FEC86}" type="parTrans" cxnId="{5F55F765-D423-40F0-A90B-87CB095A033F}">
      <dgm:prSet/>
      <dgm:spPr/>
      <dgm:t>
        <a:bodyPr/>
        <a:lstStyle/>
        <a:p>
          <a:endParaRPr lang="pl-PL"/>
        </a:p>
      </dgm:t>
    </dgm:pt>
    <dgm:pt modelId="{23A7C148-3C03-462F-B075-040F1782C92B}" type="sibTrans" cxnId="{5F55F765-D423-40F0-A90B-87CB095A033F}">
      <dgm:prSet/>
      <dgm:spPr/>
      <dgm:t>
        <a:bodyPr/>
        <a:lstStyle/>
        <a:p>
          <a:endParaRPr lang="pl-PL"/>
        </a:p>
      </dgm:t>
    </dgm:pt>
    <dgm:pt modelId="{35138ACB-3153-4EED-B7E3-258A5EC796C0}">
      <dgm:prSet phldrT="[Tekst]"/>
      <dgm:spPr/>
      <dgm:t>
        <a:bodyPr/>
        <a:lstStyle/>
        <a:p>
          <a:r>
            <a:rPr lang="en-US" i="0" dirty="0" smtClean="0"/>
            <a:t>Risky content online:</a:t>
          </a:r>
          <a:br>
            <a:rPr lang="en-US" i="0" dirty="0" smtClean="0"/>
          </a:br>
          <a:r>
            <a:rPr lang="en-US" i="0" dirty="0" smtClean="0"/>
            <a:t>problems and remedies</a:t>
          </a:r>
          <a:endParaRPr lang="pl-PL" dirty="0"/>
        </a:p>
      </dgm:t>
    </dgm:pt>
    <dgm:pt modelId="{23940DD0-9749-476C-82AE-C8FA78CD1B51}" type="parTrans" cxnId="{9D9498E0-6D76-4D13-B54F-7A6E29EDAA7B}">
      <dgm:prSet/>
      <dgm:spPr/>
      <dgm:t>
        <a:bodyPr/>
        <a:lstStyle/>
        <a:p>
          <a:endParaRPr lang="pl-PL"/>
        </a:p>
      </dgm:t>
    </dgm:pt>
    <dgm:pt modelId="{A3A04452-46A1-4BCC-A5EC-0381391260DE}" type="sibTrans" cxnId="{9D9498E0-6D76-4D13-B54F-7A6E29EDAA7B}">
      <dgm:prSet/>
      <dgm:spPr/>
      <dgm:t>
        <a:bodyPr/>
        <a:lstStyle/>
        <a:p>
          <a:endParaRPr lang="pl-PL"/>
        </a:p>
      </dgm:t>
    </dgm:pt>
    <dgm:pt modelId="{F72FD8E7-C826-4D37-9AA0-C710E394E677}">
      <dgm:prSet phldrT="[Tekst]"/>
      <dgm:spPr/>
      <dgm:t>
        <a:bodyPr/>
        <a:lstStyle/>
        <a:p>
          <a:r>
            <a:rPr lang="en-US" i="0" dirty="0" smtClean="0"/>
            <a:t>Teenagers and their</a:t>
          </a:r>
          <a:br>
            <a:rPr lang="en-US" i="0" dirty="0" smtClean="0"/>
          </a:br>
          <a:r>
            <a:rPr lang="en-US" i="0" dirty="0" smtClean="0"/>
            <a:t>sexuality online</a:t>
          </a:r>
          <a:endParaRPr lang="pl-PL" dirty="0"/>
        </a:p>
      </dgm:t>
    </dgm:pt>
    <dgm:pt modelId="{0ED22B94-8F3F-4DF9-8972-35FDE295879D}" type="parTrans" cxnId="{0723C569-D4EA-4ECB-AFFE-7C379C5411A7}">
      <dgm:prSet/>
      <dgm:spPr/>
      <dgm:t>
        <a:bodyPr/>
        <a:lstStyle/>
        <a:p>
          <a:endParaRPr lang="pl-PL"/>
        </a:p>
      </dgm:t>
    </dgm:pt>
    <dgm:pt modelId="{51670FA0-6620-4592-A190-2900CB2D1B80}" type="sibTrans" cxnId="{0723C569-D4EA-4ECB-AFFE-7C379C5411A7}">
      <dgm:prSet/>
      <dgm:spPr/>
      <dgm:t>
        <a:bodyPr/>
        <a:lstStyle/>
        <a:p>
          <a:endParaRPr lang="pl-PL"/>
        </a:p>
      </dgm:t>
    </dgm:pt>
    <dgm:pt modelId="{9CAAC08D-5BCB-4929-A16E-B0C52044E71B}">
      <dgm:prSet phldrT="[Tekst]"/>
      <dgm:spPr/>
      <dgm:t>
        <a:bodyPr/>
        <a:lstStyle/>
        <a:p>
          <a:r>
            <a:rPr lang="en-US" i="0" dirty="0" smtClean="0"/>
            <a:t>Youngest children</a:t>
          </a:r>
          <a:br>
            <a:rPr lang="en-US" i="0" dirty="0" smtClean="0"/>
          </a:br>
          <a:r>
            <a:rPr lang="en-US" i="0" dirty="0" smtClean="0"/>
            <a:t>and new media</a:t>
          </a:r>
          <a:endParaRPr lang="pl-PL" dirty="0"/>
        </a:p>
      </dgm:t>
    </dgm:pt>
    <dgm:pt modelId="{62B978DA-9CC5-4E8A-80C2-A1FEF4D8C6AE}" type="parTrans" cxnId="{C00F0BA6-59E8-48A3-BE75-59286CB417EF}">
      <dgm:prSet/>
      <dgm:spPr/>
      <dgm:t>
        <a:bodyPr/>
        <a:lstStyle/>
        <a:p>
          <a:endParaRPr lang="pl-PL"/>
        </a:p>
      </dgm:t>
    </dgm:pt>
    <dgm:pt modelId="{A2C0235C-D0C9-47E6-BC97-BF9FBB61DDBB}" type="sibTrans" cxnId="{C00F0BA6-59E8-48A3-BE75-59286CB417EF}">
      <dgm:prSet/>
      <dgm:spPr/>
      <dgm:t>
        <a:bodyPr/>
        <a:lstStyle/>
        <a:p>
          <a:endParaRPr lang="pl-PL"/>
        </a:p>
      </dgm:t>
    </dgm:pt>
    <dgm:pt modelId="{DEEF7977-BC01-4C5B-A4AC-5F202CE6ACD4}">
      <dgm:prSet phldrT="[Tekst]"/>
      <dgm:spPr/>
      <dgm:t>
        <a:bodyPr/>
        <a:lstStyle/>
        <a:p>
          <a:r>
            <a:rPr lang="en-US" i="0" dirty="0" smtClean="0"/>
            <a:t>How to protect young</a:t>
          </a:r>
          <a:br>
            <a:rPr lang="en-US" i="0" dirty="0" smtClean="0"/>
          </a:br>
          <a:r>
            <a:rPr lang="en-US" i="0" dirty="0" smtClean="0"/>
            <a:t>people’s privacy</a:t>
          </a:r>
          <a:br>
            <a:rPr lang="en-US" i="0" dirty="0" smtClean="0"/>
          </a:br>
          <a:r>
            <a:rPr lang="en-US" i="0" dirty="0" smtClean="0"/>
            <a:t>online?</a:t>
          </a:r>
          <a:endParaRPr lang="pl-PL" dirty="0"/>
        </a:p>
      </dgm:t>
    </dgm:pt>
    <dgm:pt modelId="{950DE6DF-8160-498F-9433-C57317C8508A}" type="parTrans" cxnId="{4448E400-C7C6-4F3E-B804-9CEC82F057AC}">
      <dgm:prSet/>
      <dgm:spPr/>
      <dgm:t>
        <a:bodyPr/>
        <a:lstStyle/>
        <a:p>
          <a:endParaRPr lang="pl-PL"/>
        </a:p>
      </dgm:t>
    </dgm:pt>
    <dgm:pt modelId="{11D34BD4-E917-4DBB-8F7E-38AFDE3CB5F0}" type="sibTrans" cxnId="{4448E400-C7C6-4F3E-B804-9CEC82F057AC}">
      <dgm:prSet/>
      <dgm:spPr/>
      <dgm:t>
        <a:bodyPr/>
        <a:lstStyle/>
        <a:p>
          <a:endParaRPr lang="pl-PL"/>
        </a:p>
      </dgm:t>
    </dgm:pt>
    <dgm:pt modelId="{F882A4EB-620D-4530-85CA-16611CBDD7C6}">
      <dgm:prSet phldrT="[Tekst]"/>
      <dgm:spPr/>
      <dgm:t>
        <a:bodyPr/>
        <a:lstStyle/>
        <a:p>
          <a:r>
            <a:rPr lang="en-US" i="0" dirty="0" smtClean="0"/>
            <a:t>Educational tools for safer</a:t>
          </a:r>
          <a:br>
            <a:rPr lang="en-US" i="0" dirty="0" smtClean="0"/>
          </a:br>
          <a:r>
            <a:rPr lang="en-US" i="0" dirty="0" smtClean="0"/>
            <a:t>and better internet</a:t>
          </a:r>
          <a:endParaRPr lang="pl-PL" dirty="0"/>
        </a:p>
      </dgm:t>
    </dgm:pt>
    <dgm:pt modelId="{6EB39900-8B14-4DE1-A6A8-FFBFCFEE3BA8}" type="parTrans" cxnId="{AB23CFA8-1F53-42CD-93D9-416F9142B32E}">
      <dgm:prSet/>
      <dgm:spPr/>
      <dgm:t>
        <a:bodyPr/>
        <a:lstStyle/>
        <a:p>
          <a:endParaRPr lang="pl-PL"/>
        </a:p>
      </dgm:t>
    </dgm:pt>
    <dgm:pt modelId="{3250F746-D04D-48E1-8C23-55E130291AA6}" type="sibTrans" cxnId="{AB23CFA8-1F53-42CD-93D9-416F9142B32E}">
      <dgm:prSet/>
      <dgm:spPr/>
      <dgm:t>
        <a:bodyPr/>
        <a:lstStyle/>
        <a:p>
          <a:endParaRPr lang="pl-PL"/>
        </a:p>
      </dgm:t>
    </dgm:pt>
    <dgm:pt modelId="{2907168E-193D-4FA8-A332-7C05F80224C6}" type="pres">
      <dgm:prSet presAssocID="{E1D58700-8944-451F-B05F-FD42FEAE589B}" presName="diagram" presStyleCnt="0">
        <dgm:presLayoutVars>
          <dgm:dir/>
          <dgm:resizeHandles val="exact"/>
        </dgm:presLayoutVars>
      </dgm:prSet>
      <dgm:spPr/>
    </dgm:pt>
    <dgm:pt modelId="{532F51D5-1EBB-4110-9DC0-E073D8DA9C58}" type="pres">
      <dgm:prSet presAssocID="{89242F9E-B6F4-4D8F-A8E9-B8C763032480}" presName="node" presStyleLbl="node1" presStyleIdx="0" presStyleCnt="6">
        <dgm:presLayoutVars>
          <dgm:bulletEnabled val="1"/>
        </dgm:presLayoutVars>
      </dgm:prSet>
      <dgm:spPr/>
      <dgm:t>
        <a:bodyPr/>
        <a:lstStyle/>
        <a:p>
          <a:endParaRPr lang="pl-PL"/>
        </a:p>
      </dgm:t>
    </dgm:pt>
    <dgm:pt modelId="{94C8F3A7-E704-4B66-8648-AEA56082A62B}" type="pres">
      <dgm:prSet presAssocID="{23A7C148-3C03-462F-B075-040F1782C92B}" presName="sibTrans" presStyleCnt="0"/>
      <dgm:spPr/>
    </dgm:pt>
    <dgm:pt modelId="{3E0241C1-1EDF-4480-9787-B296DA0B3934}" type="pres">
      <dgm:prSet presAssocID="{35138ACB-3153-4EED-B7E3-258A5EC796C0}" presName="node" presStyleLbl="node1" presStyleIdx="1" presStyleCnt="6">
        <dgm:presLayoutVars>
          <dgm:bulletEnabled val="1"/>
        </dgm:presLayoutVars>
      </dgm:prSet>
      <dgm:spPr/>
      <dgm:t>
        <a:bodyPr/>
        <a:lstStyle/>
        <a:p>
          <a:endParaRPr lang="pl-PL"/>
        </a:p>
      </dgm:t>
    </dgm:pt>
    <dgm:pt modelId="{63E2A5FF-AF10-458A-A7D8-1A3BC32DC50D}" type="pres">
      <dgm:prSet presAssocID="{A3A04452-46A1-4BCC-A5EC-0381391260DE}" presName="sibTrans" presStyleCnt="0"/>
      <dgm:spPr/>
    </dgm:pt>
    <dgm:pt modelId="{7EFE9493-FDDA-4ED8-9454-73EC73827034}" type="pres">
      <dgm:prSet presAssocID="{F72FD8E7-C826-4D37-9AA0-C710E394E677}" presName="node" presStyleLbl="node1" presStyleIdx="2" presStyleCnt="6">
        <dgm:presLayoutVars>
          <dgm:bulletEnabled val="1"/>
        </dgm:presLayoutVars>
      </dgm:prSet>
      <dgm:spPr/>
      <dgm:t>
        <a:bodyPr/>
        <a:lstStyle/>
        <a:p>
          <a:endParaRPr lang="pl-PL"/>
        </a:p>
      </dgm:t>
    </dgm:pt>
    <dgm:pt modelId="{7EBD7A08-263E-47D6-8006-2F9DBB6D5B4C}" type="pres">
      <dgm:prSet presAssocID="{51670FA0-6620-4592-A190-2900CB2D1B80}" presName="sibTrans" presStyleCnt="0"/>
      <dgm:spPr/>
    </dgm:pt>
    <dgm:pt modelId="{DAC5A6F7-9693-41D4-A296-3D0D5EEA40E5}" type="pres">
      <dgm:prSet presAssocID="{9CAAC08D-5BCB-4929-A16E-B0C52044E71B}" presName="node" presStyleLbl="node1" presStyleIdx="3" presStyleCnt="6">
        <dgm:presLayoutVars>
          <dgm:bulletEnabled val="1"/>
        </dgm:presLayoutVars>
      </dgm:prSet>
      <dgm:spPr/>
      <dgm:t>
        <a:bodyPr/>
        <a:lstStyle/>
        <a:p>
          <a:endParaRPr lang="pl-PL"/>
        </a:p>
      </dgm:t>
    </dgm:pt>
    <dgm:pt modelId="{994C143C-59FD-433A-A71E-98355622D3AB}" type="pres">
      <dgm:prSet presAssocID="{A2C0235C-D0C9-47E6-BC97-BF9FBB61DDBB}" presName="sibTrans" presStyleCnt="0"/>
      <dgm:spPr/>
    </dgm:pt>
    <dgm:pt modelId="{3A29931E-7EB6-45C6-9126-0EE7482296FC}" type="pres">
      <dgm:prSet presAssocID="{DEEF7977-BC01-4C5B-A4AC-5F202CE6ACD4}" presName="node" presStyleLbl="node1" presStyleIdx="4" presStyleCnt="6">
        <dgm:presLayoutVars>
          <dgm:bulletEnabled val="1"/>
        </dgm:presLayoutVars>
      </dgm:prSet>
      <dgm:spPr/>
      <dgm:t>
        <a:bodyPr/>
        <a:lstStyle/>
        <a:p>
          <a:endParaRPr lang="pl-PL"/>
        </a:p>
      </dgm:t>
    </dgm:pt>
    <dgm:pt modelId="{15D79632-4AAE-4388-A33D-819738C93D9C}" type="pres">
      <dgm:prSet presAssocID="{11D34BD4-E917-4DBB-8F7E-38AFDE3CB5F0}" presName="sibTrans" presStyleCnt="0"/>
      <dgm:spPr/>
    </dgm:pt>
    <dgm:pt modelId="{5A4EED0D-25BD-46D8-ADE1-9F92497E27CE}" type="pres">
      <dgm:prSet presAssocID="{F882A4EB-620D-4530-85CA-16611CBDD7C6}" presName="node" presStyleLbl="node1" presStyleIdx="5" presStyleCnt="6">
        <dgm:presLayoutVars>
          <dgm:bulletEnabled val="1"/>
        </dgm:presLayoutVars>
      </dgm:prSet>
      <dgm:spPr/>
      <dgm:t>
        <a:bodyPr/>
        <a:lstStyle/>
        <a:p>
          <a:endParaRPr lang="pl-PL"/>
        </a:p>
      </dgm:t>
    </dgm:pt>
  </dgm:ptLst>
  <dgm:cxnLst>
    <dgm:cxn modelId="{C00F0BA6-59E8-48A3-BE75-59286CB417EF}" srcId="{E1D58700-8944-451F-B05F-FD42FEAE589B}" destId="{9CAAC08D-5BCB-4929-A16E-B0C52044E71B}" srcOrd="3" destOrd="0" parTransId="{62B978DA-9CC5-4E8A-80C2-A1FEF4D8C6AE}" sibTransId="{A2C0235C-D0C9-47E6-BC97-BF9FBB61DDBB}"/>
    <dgm:cxn modelId="{5F55F765-D423-40F0-A90B-87CB095A033F}" srcId="{E1D58700-8944-451F-B05F-FD42FEAE589B}" destId="{89242F9E-B6F4-4D8F-A8E9-B8C763032480}" srcOrd="0" destOrd="0" parTransId="{CB0EE250-70F7-45AD-932A-E498E41FEC86}" sibTransId="{23A7C148-3C03-462F-B075-040F1782C92B}"/>
    <dgm:cxn modelId="{0723C569-D4EA-4ECB-AFFE-7C379C5411A7}" srcId="{E1D58700-8944-451F-B05F-FD42FEAE589B}" destId="{F72FD8E7-C826-4D37-9AA0-C710E394E677}" srcOrd="2" destOrd="0" parTransId="{0ED22B94-8F3F-4DF9-8972-35FDE295879D}" sibTransId="{51670FA0-6620-4592-A190-2900CB2D1B80}"/>
    <dgm:cxn modelId="{3FCBBB27-CAA3-4DC7-83CA-41347E8952AB}" type="presOf" srcId="{9CAAC08D-5BCB-4929-A16E-B0C52044E71B}" destId="{DAC5A6F7-9693-41D4-A296-3D0D5EEA40E5}" srcOrd="0" destOrd="0" presId="urn:microsoft.com/office/officeart/2005/8/layout/default"/>
    <dgm:cxn modelId="{4448E400-C7C6-4F3E-B804-9CEC82F057AC}" srcId="{E1D58700-8944-451F-B05F-FD42FEAE589B}" destId="{DEEF7977-BC01-4C5B-A4AC-5F202CE6ACD4}" srcOrd="4" destOrd="0" parTransId="{950DE6DF-8160-498F-9433-C57317C8508A}" sibTransId="{11D34BD4-E917-4DBB-8F7E-38AFDE3CB5F0}"/>
    <dgm:cxn modelId="{0E315C4E-59F2-459B-8EAC-E82A9FA8F3C0}" type="presOf" srcId="{F72FD8E7-C826-4D37-9AA0-C710E394E677}" destId="{7EFE9493-FDDA-4ED8-9454-73EC73827034}" srcOrd="0" destOrd="0" presId="urn:microsoft.com/office/officeart/2005/8/layout/default"/>
    <dgm:cxn modelId="{75672492-6860-4202-B4E0-6ACAF05489A0}" type="presOf" srcId="{F882A4EB-620D-4530-85CA-16611CBDD7C6}" destId="{5A4EED0D-25BD-46D8-ADE1-9F92497E27CE}" srcOrd="0" destOrd="0" presId="urn:microsoft.com/office/officeart/2005/8/layout/default"/>
    <dgm:cxn modelId="{91B77C3B-F687-48DF-9532-0D2C1EDFF871}" type="presOf" srcId="{89242F9E-B6F4-4D8F-A8E9-B8C763032480}" destId="{532F51D5-1EBB-4110-9DC0-E073D8DA9C58}" srcOrd="0" destOrd="0" presId="urn:microsoft.com/office/officeart/2005/8/layout/default"/>
    <dgm:cxn modelId="{0A891F8A-543C-41D1-8607-3E6F1A377344}" type="presOf" srcId="{E1D58700-8944-451F-B05F-FD42FEAE589B}" destId="{2907168E-193D-4FA8-A332-7C05F80224C6}" srcOrd="0" destOrd="0" presId="urn:microsoft.com/office/officeart/2005/8/layout/default"/>
    <dgm:cxn modelId="{E750751C-D4AF-4F17-B037-D354DCE04FD6}" type="presOf" srcId="{35138ACB-3153-4EED-B7E3-258A5EC796C0}" destId="{3E0241C1-1EDF-4480-9787-B296DA0B3934}" srcOrd="0" destOrd="0" presId="urn:microsoft.com/office/officeart/2005/8/layout/default"/>
    <dgm:cxn modelId="{9D9498E0-6D76-4D13-B54F-7A6E29EDAA7B}" srcId="{E1D58700-8944-451F-B05F-FD42FEAE589B}" destId="{35138ACB-3153-4EED-B7E3-258A5EC796C0}" srcOrd="1" destOrd="0" parTransId="{23940DD0-9749-476C-82AE-C8FA78CD1B51}" sibTransId="{A3A04452-46A1-4BCC-A5EC-0381391260DE}"/>
    <dgm:cxn modelId="{AB23CFA8-1F53-42CD-93D9-416F9142B32E}" srcId="{E1D58700-8944-451F-B05F-FD42FEAE589B}" destId="{F882A4EB-620D-4530-85CA-16611CBDD7C6}" srcOrd="5" destOrd="0" parTransId="{6EB39900-8B14-4DE1-A6A8-FFBFCFEE3BA8}" sibTransId="{3250F746-D04D-48E1-8C23-55E130291AA6}"/>
    <dgm:cxn modelId="{04262752-EC08-4CB0-A0B3-53E54268E46E}" type="presOf" srcId="{DEEF7977-BC01-4C5B-A4AC-5F202CE6ACD4}" destId="{3A29931E-7EB6-45C6-9126-0EE7482296FC}" srcOrd="0" destOrd="0" presId="urn:microsoft.com/office/officeart/2005/8/layout/default"/>
    <dgm:cxn modelId="{2D94F687-CFCC-4CEA-9B2D-33CEFA492768}" type="presParOf" srcId="{2907168E-193D-4FA8-A332-7C05F80224C6}" destId="{532F51D5-1EBB-4110-9DC0-E073D8DA9C58}" srcOrd="0" destOrd="0" presId="urn:microsoft.com/office/officeart/2005/8/layout/default"/>
    <dgm:cxn modelId="{1C84F07D-B244-42BD-9D5E-59595AC6D4E2}" type="presParOf" srcId="{2907168E-193D-4FA8-A332-7C05F80224C6}" destId="{94C8F3A7-E704-4B66-8648-AEA56082A62B}" srcOrd="1" destOrd="0" presId="urn:microsoft.com/office/officeart/2005/8/layout/default"/>
    <dgm:cxn modelId="{EE336886-91BB-4FFA-8695-18032680D9B3}" type="presParOf" srcId="{2907168E-193D-4FA8-A332-7C05F80224C6}" destId="{3E0241C1-1EDF-4480-9787-B296DA0B3934}" srcOrd="2" destOrd="0" presId="urn:microsoft.com/office/officeart/2005/8/layout/default"/>
    <dgm:cxn modelId="{A6A88E67-D1AF-4339-8931-471397ED0C2B}" type="presParOf" srcId="{2907168E-193D-4FA8-A332-7C05F80224C6}" destId="{63E2A5FF-AF10-458A-A7D8-1A3BC32DC50D}" srcOrd="3" destOrd="0" presId="urn:microsoft.com/office/officeart/2005/8/layout/default"/>
    <dgm:cxn modelId="{8EF453D5-61E4-4E26-BAE9-5B75047D4668}" type="presParOf" srcId="{2907168E-193D-4FA8-A332-7C05F80224C6}" destId="{7EFE9493-FDDA-4ED8-9454-73EC73827034}" srcOrd="4" destOrd="0" presId="urn:microsoft.com/office/officeart/2005/8/layout/default"/>
    <dgm:cxn modelId="{631B1EBA-C607-4390-99E1-CCF229973B1B}" type="presParOf" srcId="{2907168E-193D-4FA8-A332-7C05F80224C6}" destId="{7EBD7A08-263E-47D6-8006-2F9DBB6D5B4C}" srcOrd="5" destOrd="0" presId="urn:microsoft.com/office/officeart/2005/8/layout/default"/>
    <dgm:cxn modelId="{510DA577-2955-43FA-A9DB-D887A24637A9}" type="presParOf" srcId="{2907168E-193D-4FA8-A332-7C05F80224C6}" destId="{DAC5A6F7-9693-41D4-A296-3D0D5EEA40E5}" srcOrd="6" destOrd="0" presId="urn:microsoft.com/office/officeart/2005/8/layout/default"/>
    <dgm:cxn modelId="{6148A92E-4AD3-4199-8171-8102DE792672}" type="presParOf" srcId="{2907168E-193D-4FA8-A332-7C05F80224C6}" destId="{994C143C-59FD-433A-A71E-98355622D3AB}" srcOrd="7" destOrd="0" presId="urn:microsoft.com/office/officeart/2005/8/layout/default"/>
    <dgm:cxn modelId="{01A016CC-698A-4A89-A300-244E5BFE42D9}" type="presParOf" srcId="{2907168E-193D-4FA8-A332-7C05F80224C6}" destId="{3A29931E-7EB6-45C6-9126-0EE7482296FC}" srcOrd="8" destOrd="0" presId="urn:microsoft.com/office/officeart/2005/8/layout/default"/>
    <dgm:cxn modelId="{BE598492-6733-461A-8CCD-5DAF5BE84261}" type="presParOf" srcId="{2907168E-193D-4FA8-A332-7C05F80224C6}" destId="{15D79632-4AAE-4388-A33D-819738C93D9C}" srcOrd="9" destOrd="0" presId="urn:microsoft.com/office/officeart/2005/8/layout/default"/>
    <dgm:cxn modelId="{D50FAA3B-08E7-4613-8F4D-7CFDBCF6E3D1}" type="presParOf" srcId="{2907168E-193D-4FA8-A332-7C05F80224C6}" destId="{5A4EED0D-25BD-46D8-ADE1-9F92497E27C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A5830-CC9D-4832-BD37-2F4ED7C53291}">
      <dsp:nvSpPr>
        <dsp:cNvPr id="0" name=""/>
        <dsp:cNvSpPr/>
      </dsp:nvSpPr>
      <dsp:spPr>
        <a:xfrm rot="10800000">
          <a:off x="1334683" y="2848"/>
          <a:ext cx="4053840" cy="125441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161" tIns="133350" rIns="248920" bIns="133350" numCol="1" spcCol="1270" anchor="ctr" anchorCtr="0">
          <a:noAutofit/>
        </a:bodyPr>
        <a:lstStyle/>
        <a:p>
          <a:pPr lvl="0" algn="ctr" defTabSz="1555750">
            <a:lnSpc>
              <a:spcPct val="90000"/>
            </a:lnSpc>
            <a:spcBef>
              <a:spcPct val="0"/>
            </a:spcBef>
            <a:spcAft>
              <a:spcPct val="35000"/>
            </a:spcAft>
          </a:pPr>
          <a:r>
            <a:rPr lang="pl-PL" sz="3500" b="1" kern="1200" dirty="0" err="1" smtClean="0">
              <a:ln/>
            </a:rPr>
            <a:t>Awareness</a:t>
          </a:r>
          <a:r>
            <a:rPr lang="pl-PL" sz="3500" b="1" kern="1200" dirty="0" smtClean="0">
              <a:ln/>
            </a:rPr>
            <a:t> Centre</a:t>
          </a:r>
          <a:endParaRPr lang="pl-PL" sz="3500" b="1" kern="1200" dirty="0">
            <a:ln/>
          </a:endParaRPr>
        </a:p>
      </dsp:txBody>
      <dsp:txXfrm rot="10800000">
        <a:off x="1648286" y="2848"/>
        <a:ext cx="3740237" cy="1254412"/>
      </dsp:txXfrm>
    </dsp:sp>
    <dsp:sp modelId="{671C09A8-3601-4710-9125-8B850343B451}">
      <dsp:nvSpPr>
        <dsp:cNvPr id="0" name=""/>
        <dsp:cNvSpPr/>
      </dsp:nvSpPr>
      <dsp:spPr>
        <a:xfrm>
          <a:off x="707476" y="2848"/>
          <a:ext cx="1254412" cy="1254412"/>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BB7B64-F620-44EE-A301-FDB3601B36B8}">
      <dsp:nvSpPr>
        <dsp:cNvPr id="0" name=""/>
        <dsp:cNvSpPr/>
      </dsp:nvSpPr>
      <dsp:spPr>
        <a:xfrm rot="10800000">
          <a:off x="1334683" y="1631712"/>
          <a:ext cx="4053840" cy="1254412"/>
        </a:xfrm>
        <a:prstGeom prst="homePlate">
          <a:avLst/>
        </a:prstGeom>
        <a:solidFill>
          <a:schemeClr val="accent4">
            <a:hueOff val="-2250323"/>
            <a:satOff val="0"/>
            <a:lumOff val="8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161" tIns="133350" rIns="248920" bIns="133350" numCol="1" spcCol="1270" anchor="ctr" anchorCtr="0">
          <a:noAutofit/>
        </a:bodyPr>
        <a:lstStyle/>
        <a:p>
          <a:pPr lvl="0" algn="ctr" defTabSz="1555750">
            <a:lnSpc>
              <a:spcPct val="90000"/>
            </a:lnSpc>
            <a:spcBef>
              <a:spcPct val="0"/>
            </a:spcBef>
            <a:spcAft>
              <a:spcPct val="35000"/>
            </a:spcAft>
          </a:pPr>
          <a:r>
            <a:rPr lang="pl-PL" sz="3500" b="1" kern="1200" smtClean="0">
              <a:ln/>
            </a:rPr>
            <a:t>Helpline</a:t>
          </a:r>
          <a:endParaRPr lang="pl-PL" sz="3500" b="1" kern="1200" dirty="0">
            <a:ln/>
          </a:endParaRPr>
        </a:p>
      </dsp:txBody>
      <dsp:txXfrm rot="10800000">
        <a:off x="1648286" y="1631712"/>
        <a:ext cx="3740237" cy="1254412"/>
      </dsp:txXfrm>
    </dsp:sp>
    <dsp:sp modelId="{D8304C0B-25C6-451B-A577-02CBD2E1FB4D}">
      <dsp:nvSpPr>
        <dsp:cNvPr id="0" name=""/>
        <dsp:cNvSpPr/>
      </dsp:nvSpPr>
      <dsp:spPr>
        <a:xfrm>
          <a:off x="707476" y="1631712"/>
          <a:ext cx="1254412" cy="1254412"/>
        </a:xfrm>
        <a:prstGeom prst="ellipse">
          <a:avLst/>
        </a:prstGeom>
        <a:solidFill>
          <a:schemeClr val="accent4">
            <a:tint val="50000"/>
            <a:hueOff val="-1524363"/>
            <a:satOff val="19462"/>
            <a:lumOff val="29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7E6302-D5B0-432D-A37C-AEE1ED9B325C}">
      <dsp:nvSpPr>
        <dsp:cNvPr id="0" name=""/>
        <dsp:cNvSpPr/>
      </dsp:nvSpPr>
      <dsp:spPr>
        <a:xfrm rot="10800000">
          <a:off x="1334683" y="3260576"/>
          <a:ext cx="4053840" cy="1254412"/>
        </a:xfrm>
        <a:prstGeom prst="homePlate">
          <a:avLst/>
        </a:prstGeom>
        <a:solidFill>
          <a:schemeClr val="accent4">
            <a:hueOff val="-4500646"/>
            <a:satOff val="0"/>
            <a:lumOff val="1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161" tIns="133350" rIns="248920" bIns="133350" numCol="1" spcCol="1270" anchor="ctr" anchorCtr="0">
          <a:noAutofit/>
        </a:bodyPr>
        <a:lstStyle/>
        <a:p>
          <a:pPr lvl="0" algn="ctr" defTabSz="1555750">
            <a:lnSpc>
              <a:spcPct val="90000"/>
            </a:lnSpc>
            <a:spcBef>
              <a:spcPct val="0"/>
            </a:spcBef>
            <a:spcAft>
              <a:spcPct val="35000"/>
            </a:spcAft>
          </a:pPr>
          <a:r>
            <a:rPr lang="pl-PL" sz="3500" b="1" kern="1200" smtClean="0">
              <a:ln/>
            </a:rPr>
            <a:t>Hotline</a:t>
          </a:r>
          <a:endParaRPr lang="pl-PL" sz="3500" b="1" kern="1200" dirty="0">
            <a:ln/>
          </a:endParaRPr>
        </a:p>
      </dsp:txBody>
      <dsp:txXfrm rot="10800000">
        <a:off x="1648286" y="3260576"/>
        <a:ext cx="3740237" cy="1254412"/>
      </dsp:txXfrm>
    </dsp:sp>
    <dsp:sp modelId="{52088763-E7D3-482E-B6DF-726EE4747C12}">
      <dsp:nvSpPr>
        <dsp:cNvPr id="0" name=""/>
        <dsp:cNvSpPr/>
      </dsp:nvSpPr>
      <dsp:spPr>
        <a:xfrm>
          <a:off x="707476" y="3260576"/>
          <a:ext cx="1254412" cy="1254412"/>
        </a:xfrm>
        <a:prstGeom prst="ellipse">
          <a:avLst/>
        </a:prstGeom>
        <a:solidFill>
          <a:schemeClr val="accent4">
            <a:tint val="50000"/>
            <a:hueOff val="-3048726"/>
            <a:satOff val="38924"/>
            <a:lumOff val="58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F51D5-1EBB-4110-9DC0-E073D8DA9C58}">
      <dsp:nvSpPr>
        <dsp:cNvPr id="0" name=""/>
        <dsp:cNvSpPr/>
      </dsp:nvSpPr>
      <dsp:spPr>
        <a:xfrm>
          <a:off x="0" y="591343"/>
          <a:ext cx="2571749" cy="15430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i="0" kern="1200" dirty="0" smtClean="0"/>
            <a:t>Hurtful </a:t>
          </a:r>
          <a:r>
            <a:rPr lang="en-US" sz="2400" i="0" kern="1200" dirty="0" err="1" smtClean="0"/>
            <a:t>behaviour</a:t>
          </a:r>
          <a:r>
            <a:rPr lang="en-US" sz="2400" i="0" kern="1200" dirty="0" smtClean="0"/>
            <a:t> online:</a:t>
          </a:r>
          <a:br>
            <a:rPr lang="en-US" sz="2400" i="0" kern="1200" dirty="0" smtClean="0"/>
          </a:br>
          <a:r>
            <a:rPr lang="en-US" sz="2400" i="0" kern="1200" dirty="0" err="1" smtClean="0"/>
            <a:t>cyberbullying</a:t>
          </a:r>
          <a:r>
            <a:rPr lang="en-US" sz="2400" i="0" kern="1200" dirty="0" smtClean="0"/>
            <a:t> and hate speech</a:t>
          </a:r>
          <a:endParaRPr lang="pl-PL" sz="2400" kern="1200" dirty="0"/>
        </a:p>
      </dsp:txBody>
      <dsp:txXfrm>
        <a:off x="0" y="591343"/>
        <a:ext cx="2571749" cy="1543050"/>
      </dsp:txXfrm>
    </dsp:sp>
    <dsp:sp modelId="{3E0241C1-1EDF-4480-9787-B296DA0B3934}">
      <dsp:nvSpPr>
        <dsp:cNvPr id="0" name=""/>
        <dsp:cNvSpPr/>
      </dsp:nvSpPr>
      <dsp:spPr>
        <a:xfrm>
          <a:off x="2828924" y="591343"/>
          <a:ext cx="2571749" cy="1543050"/>
        </a:xfrm>
        <a:prstGeom prst="rect">
          <a:avLst/>
        </a:prstGeom>
        <a:solidFill>
          <a:schemeClr val="accent4">
            <a:hueOff val="-900129"/>
            <a:satOff val="0"/>
            <a:lumOff val="3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i="0" kern="1200" dirty="0" smtClean="0"/>
            <a:t>Risky content online:</a:t>
          </a:r>
          <a:br>
            <a:rPr lang="en-US" sz="2400" i="0" kern="1200" dirty="0" smtClean="0"/>
          </a:br>
          <a:r>
            <a:rPr lang="en-US" sz="2400" i="0" kern="1200" dirty="0" smtClean="0"/>
            <a:t>problems and remedies</a:t>
          </a:r>
          <a:endParaRPr lang="pl-PL" sz="2400" kern="1200" dirty="0"/>
        </a:p>
      </dsp:txBody>
      <dsp:txXfrm>
        <a:off x="2828924" y="591343"/>
        <a:ext cx="2571749" cy="1543050"/>
      </dsp:txXfrm>
    </dsp:sp>
    <dsp:sp modelId="{7EFE9493-FDDA-4ED8-9454-73EC73827034}">
      <dsp:nvSpPr>
        <dsp:cNvPr id="0" name=""/>
        <dsp:cNvSpPr/>
      </dsp:nvSpPr>
      <dsp:spPr>
        <a:xfrm>
          <a:off x="5657849" y="591343"/>
          <a:ext cx="2571749" cy="1543050"/>
        </a:xfrm>
        <a:prstGeom prst="rect">
          <a:avLst/>
        </a:prstGeom>
        <a:solidFill>
          <a:schemeClr val="accent4">
            <a:hueOff val="-1800259"/>
            <a:satOff val="0"/>
            <a:lumOff val="6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i="0" kern="1200" dirty="0" smtClean="0"/>
            <a:t>Teenagers and their</a:t>
          </a:r>
          <a:br>
            <a:rPr lang="en-US" sz="2400" i="0" kern="1200" dirty="0" smtClean="0"/>
          </a:br>
          <a:r>
            <a:rPr lang="en-US" sz="2400" i="0" kern="1200" dirty="0" smtClean="0"/>
            <a:t>sexuality online</a:t>
          </a:r>
          <a:endParaRPr lang="pl-PL" sz="2400" kern="1200" dirty="0"/>
        </a:p>
      </dsp:txBody>
      <dsp:txXfrm>
        <a:off x="5657849" y="591343"/>
        <a:ext cx="2571749" cy="1543050"/>
      </dsp:txXfrm>
    </dsp:sp>
    <dsp:sp modelId="{DAC5A6F7-9693-41D4-A296-3D0D5EEA40E5}">
      <dsp:nvSpPr>
        <dsp:cNvPr id="0" name=""/>
        <dsp:cNvSpPr/>
      </dsp:nvSpPr>
      <dsp:spPr>
        <a:xfrm>
          <a:off x="0" y="2391569"/>
          <a:ext cx="2571749" cy="1543050"/>
        </a:xfrm>
        <a:prstGeom prst="rect">
          <a:avLst/>
        </a:prstGeom>
        <a:solidFill>
          <a:schemeClr val="accent4">
            <a:hueOff val="-2700388"/>
            <a:satOff val="0"/>
            <a:lumOff val="9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i="0" kern="1200" dirty="0" smtClean="0"/>
            <a:t>Youngest children</a:t>
          </a:r>
          <a:br>
            <a:rPr lang="en-US" sz="2400" i="0" kern="1200" dirty="0" smtClean="0"/>
          </a:br>
          <a:r>
            <a:rPr lang="en-US" sz="2400" i="0" kern="1200" dirty="0" smtClean="0"/>
            <a:t>and new media</a:t>
          </a:r>
          <a:endParaRPr lang="pl-PL" sz="2400" kern="1200" dirty="0"/>
        </a:p>
      </dsp:txBody>
      <dsp:txXfrm>
        <a:off x="0" y="2391569"/>
        <a:ext cx="2571749" cy="1543050"/>
      </dsp:txXfrm>
    </dsp:sp>
    <dsp:sp modelId="{3A29931E-7EB6-45C6-9126-0EE7482296FC}">
      <dsp:nvSpPr>
        <dsp:cNvPr id="0" name=""/>
        <dsp:cNvSpPr/>
      </dsp:nvSpPr>
      <dsp:spPr>
        <a:xfrm>
          <a:off x="2828924" y="2391569"/>
          <a:ext cx="2571749" cy="1543050"/>
        </a:xfrm>
        <a:prstGeom prst="rect">
          <a:avLst/>
        </a:prstGeom>
        <a:solidFill>
          <a:schemeClr val="accent4">
            <a:hueOff val="-3600517"/>
            <a:satOff val="0"/>
            <a:lumOff val="13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i="0" kern="1200" dirty="0" smtClean="0"/>
            <a:t>How to protect young</a:t>
          </a:r>
          <a:br>
            <a:rPr lang="en-US" sz="2400" i="0" kern="1200" dirty="0" smtClean="0"/>
          </a:br>
          <a:r>
            <a:rPr lang="en-US" sz="2400" i="0" kern="1200" dirty="0" smtClean="0"/>
            <a:t>people’s privacy</a:t>
          </a:r>
          <a:br>
            <a:rPr lang="en-US" sz="2400" i="0" kern="1200" dirty="0" smtClean="0"/>
          </a:br>
          <a:r>
            <a:rPr lang="en-US" sz="2400" i="0" kern="1200" dirty="0" smtClean="0"/>
            <a:t>online?</a:t>
          </a:r>
          <a:endParaRPr lang="pl-PL" sz="2400" kern="1200" dirty="0"/>
        </a:p>
      </dsp:txBody>
      <dsp:txXfrm>
        <a:off x="2828924" y="2391569"/>
        <a:ext cx="2571749" cy="1543050"/>
      </dsp:txXfrm>
    </dsp:sp>
    <dsp:sp modelId="{5A4EED0D-25BD-46D8-ADE1-9F92497E27CE}">
      <dsp:nvSpPr>
        <dsp:cNvPr id="0" name=""/>
        <dsp:cNvSpPr/>
      </dsp:nvSpPr>
      <dsp:spPr>
        <a:xfrm>
          <a:off x="5657849" y="2391569"/>
          <a:ext cx="2571749" cy="1543050"/>
        </a:xfrm>
        <a:prstGeom prst="rect">
          <a:avLst/>
        </a:prstGeom>
        <a:solidFill>
          <a:schemeClr val="accent4">
            <a:hueOff val="-4500646"/>
            <a:satOff val="0"/>
            <a:lumOff val="1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i="0" kern="1200" dirty="0" smtClean="0"/>
            <a:t>Educational tools for safer</a:t>
          </a:r>
          <a:br>
            <a:rPr lang="en-US" sz="2400" i="0" kern="1200" dirty="0" smtClean="0"/>
          </a:br>
          <a:r>
            <a:rPr lang="en-US" sz="2400" i="0" kern="1200" dirty="0" smtClean="0"/>
            <a:t>and better internet</a:t>
          </a:r>
          <a:endParaRPr lang="pl-PL" sz="2400" kern="1200" dirty="0"/>
        </a:p>
      </dsp:txBody>
      <dsp:txXfrm>
        <a:off x="5657849" y="2391569"/>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AF3579-1CE6-4878-BEAF-DE1A5228B737}" type="datetimeFigureOut">
              <a:rPr lang="pl-PL" smtClean="0"/>
              <a:t>2015-09-29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0FEE5D-CCCF-4A65-94F5-FAAC46B22A8F}" type="slidenum">
              <a:rPr lang="pl-PL" smtClean="0"/>
              <a:t>‹#›</a:t>
            </a:fld>
            <a:endParaRPr lang="pl-PL"/>
          </a:p>
        </p:txBody>
      </p:sp>
    </p:spTree>
    <p:extLst>
      <p:ext uri="{BB962C8B-B14F-4D97-AF65-F5344CB8AC3E}">
        <p14:creationId xmlns:p14="http://schemas.microsoft.com/office/powerpoint/2010/main" val="330298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4D08C81-15C9-428B-BCD9-A1CA52823AB0}" type="datetime1">
              <a:rPr lang="pl-PL" smtClean="0"/>
              <a:t>2015-09-29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07BDED2-D102-42DD-A608-23E60D398563}" type="slidenum">
              <a:rPr lang="pl-PL" smtClean="0"/>
              <a:t>‹#›</a:t>
            </a:fld>
            <a:endParaRPr lang="pl-PL"/>
          </a:p>
        </p:txBody>
      </p:sp>
    </p:spTree>
    <p:extLst>
      <p:ext uri="{BB962C8B-B14F-4D97-AF65-F5344CB8AC3E}">
        <p14:creationId xmlns:p14="http://schemas.microsoft.com/office/powerpoint/2010/main" val="36146561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FBF6204-12E1-4CFF-AFF3-FE4A2050B873}" type="datetime1">
              <a:rPr lang="pl-PL" smtClean="0"/>
              <a:t>2015-09-29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07BDED2-D102-42DD-A608-23E60D398563}" type="slidenum">
              <a:rPr lang="pl-PL" smtClean="0"/>
              <a:t>‹#›</a:t>
            </a:fld>
            <a:endParaRPr lang="pl-PL"/>
          </a:p>
        </p:txBody>
      </p:sp>
    </p:spTree>
    <p:extLst>
      <p:ext uri="{BB962C8B-B14F-4D97-AF65-F5344CB8AC3E}">
        <p14:creationId xmlns:p14="http://schemas.microsoft.com/office/powerpoint/2010/main" val="359404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A79673C-0892-4B39-8E98-CCD92037B656}" type="datetime1">
              <a:rPr lang="pl-PL" smtClean="0"/>
              <a:t>2015-09-29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07BDED2-D102-42DD-A608-23E60D398563}" type="slidenum">
              <a:rPr lang="pl-PL" smtClean="0"/>
              <a:t>‹#›</a:t>
            </a:fld>
            <a:endParaRPr lang="pl-PL"/>
          </a:p>
        </p:txBody>
      </p:sp>
    </p:spTree>
    <p:extLst>
      <p:ext uri="{BB962C8B-B14F-4D97-AF65-F5344CB8AC3E}">
        <p14:creationId xmlns:p14="http://schemas.microsoft.com/office/powerpoint/2010/main" val="94635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Kliknij, aby edytować styl</a:t>
            </a:r>
            <a:endParaRPr lang="pl-PL" dirty="0"/>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D57B864-D5FF-499C-AD36-0969A114C20A}" type="datetime1">
              <a:rPr lang="pl-PL" smtClean="0"/>
              <a:t>2015-09-29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07BDED2-D102-42DD-A608-23E60D398563}" type="slidenum">
              <a:rPr lang="pl-PL" smtClean="0"/>
              <a:t>‹#›</a:t>
            </a:fld>
            <a:endParaRPr lang="pl-PL"/>
          </a:p>
        </p:txBody>
      </p:sp>
    </p:spTree>
    <p:extLst>
      <p:ext uri="{BB962C8B-B14F-4D97-AF65-F5344CB8AC3E}">
        <p14:creationId xmlns:p14="http://schemas.microsoft.com/office/powerpoint/2010/main" val="7527604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BE56F80-58C8-437D-9143-0C41817EEC8A}" type="datetime1">
              <a:rPr lang="pl-PL" smtClean="0"/>
              <a:t>2015-09-29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07BDED2-D102-42DD-A608-23E60D398563}" type="slidenum">
              <a:rPr lang="pl-PL" smtClean="0"/>
              <a:t>‹#›</a:t>
            </a:fld>
            <a:endParaRPr lang="pl-PL"/>
          </a:p>
        </p:txBody>
      </p:sp>
    </p:spTree>
    <p:extLst>
      <p:ext uri="{BB962C8B-B14F-4D97-AF65-F5344CB8AC3E}">
        <p14:creationId xmlns:p14="http://schemas.microsoft.com/office/powerpoint/2010/main" val="243105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76125295-EB82-49B1-9939-8B0B76EB2763}" type="datetime1">
              <a:rPr lang="pl-PL" smtClean="0"/>
              <a:t>2015-09-29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07BDED2-D102-42DD-A608-23E60D398563}" type="slidenum">
              <a:rPr lang="pl-PL" smtClean="0"/>
              <a:t>‹#›</a:t>
            </a:fld>
            <a:endParaRPr lang="pl-PL"/>
          </a:p>
        </p:txBody>
      </p:sp>
    </p:spTree>
    <p:extLst>
      <p:ext uri="{BB962C8B-B14F-4D97-AF65-F5344CB8AC3E}">
        <p14:creationId xmlns:p14="http://schemas.microsoft.com/office/powerpoint/2010/main" val="1260706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6DCC0E1-38F8-48FD-8CDB-888451E3EB87}" type="datetime1">
              <a:rPr lang="pl-PL" smtClean="0"/>
              <a:t>2015-09-29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07BDED2-D102-42DD-A608-23E60D398563}" type="slidenum">
              <a:rPr lang="pl-PL" smtClean="0"/>
              <a:t>‹#›</a:t>
            </a:fld>
            <a:endParaRPr lang="pl-PL"/>
          </a:p>
        </p:txBody>
      </p:sp>
    </p:spTree>
    <p:extLst>
      <p:ext uri="{BB962C8B-B14F-4D97-AF65-F5344CB8AC3E}">
        <p14:creationId xmlns:p14="http://schemas.microsoft.com/office/powerpoint/2010/main" val="123625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2AAF9E32-9679-4C11-88B1-32CEC7B4D9F6}" type="datetime1">
              <a:rPr lang="pl-PL" smtClean="0"/>
              <a:t>2015-09-29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07BDED2-D102-42DD-A608-23E60D398563}" type="slidenum">
              <a:rPr lang="pl-PL" smtClean="0"/>
              <a:t>‹#›</a:t>
            </a:fld>
            <a:endParaRPr lang="pl-PL"/>
          </a:p>
        </p:txBody>
      </p:sp>
    </p:spTree>
    <p:extLst>
      <p:ext uri="{BB962C8B-B14F-4D97-AF65-F5344CB8AC3E}">
        <p14:creationId xmlns:p14="http://schemas.microsoft.com/office/powerpoint/2010/main" val="3628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A65221F-DC33-4308-B786-6556844EE8BC}" type="datetime1">
              <a:rPr lang="pl-PL" smtClean="0"/>
              <a:t>2015-09-29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07BDED2-D102-42DD-A608-23E60D398563}" type="slidenum">
              <a:rPr lang="pl-PL" smtClean="0"/>
              <a:t>‹#›</a:t>
            </a:fld>
            <a:endParaRPr lang="pl-PL"/>
          </a:p>
        </p:txBody>
      </p:sp>
    </p:spTree>
    <p:extLst>
      <p:ext uri="{BB962C8B-B14F-4D97-AF65-F5344CB8AC3E}">
        <p14:creationId xmlns:p14="http://schemas.microsoft.com/office/powerpoint/2010/main" val="1106553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74CB674-654F-4D09-B65F-EB24E20D2A11}" type="datetime1">
              <a:rPr lang="pl-PL" smtClean="0"/>
              <a:t>2015-09-29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07BDED2-D102-42DD-A608-23E60D398563}" type="slidenum">
              <a:rPr lang="pl-PL" smtClean="0"/>
              <a:t>‹#›</a:t>
            </a:fld>
            <a:endParaRPr lang="pl-PL"/>
          </a:p>
        </p:txBody>
      </p:sp>
    </p:spTree>
    <p:extLst>
      <p:ext uri="{BB962C8B-B14F-4D97-AF65-F5344CB8AC3E}">
        <p14:creationId xmlns:p14="http://schemas.microsoft.com/office/powerpoint/2010/main" val="217126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19AC8CD-F9AE-415E-9F18-FA4A3B6B11EA}" type="datetime1">
              <a:rPr lang="pl-PL" smtClean="0"/>
              <a:t>2015-09-29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07BDED2-D102-42DD-A608-23E60D398563}" type="slidenum">
              <a:rPr lang="pl-PL" smtClean="0"/>
              <a:t>‹#›</a:t>
            </a:fld>
            <a:endParaRPr lang="pl-PL"/>
          </a:p>
        </p:txBody>
      </p:sp>
    </p:spTree>
    <p:extLst>
      <p:ext uri="{BB962C8B-B14F-4D97-AF65-F5344CB8AC3E}">
        <p14:creationId xmlns:p14="http://schemas.microsoft.com/office/powerpoint/2010/main" val="423150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1115616" y="274638"/>
            <a:ext cx="7571184" cy="1143000"/>
          </a:xfrm>
          <a:prstGeom prst="rect">
            <a:avLst/>
          </a:prstGeom>
        </p:spPr>
        <p:txBody>
          <a:bodyPr vert="horz" lIns="91440" tIns="45720" rIns="91440" bIns="45720" rtlCol="0" anchor="ctr">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2E88F-2983-461A-9654-E8CFF16E8BFF}" type="datetime1">
              <a:rPr lang="pl-PL" smtClean="0"/>
              <a:t>2015-09-29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BDED2-D102-42DD-A608-23E60D398563}" type="slidenum">
              <a:rPr lang="pl-PL" smtClean="0"/>
              <a:t>‹#›</a:t>
            </a:fld>
            <a:endParaRPr lang="pl-PL"/>
          </a:p>
        </p:txBody>
      </p:sp>
    </p:spTree>
    <p:extLst>
      <p:ext uri="{BB962C8B-B14F-4D97-AF65-F5344CB8AC3E}">
        <p14:creationId xmlns:p14="http://schemas.microsoft.com/office/powerpoint/2010/main" val="4289193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accent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6"/>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6"/>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628800"/>
            <a:ext cx="7772400" cy="1470025"/>
          </a:xfrm>
        </p:spPr>
        <p:txBody>
          <a:bodyPr>
            <a:noAutofit/>
          </a:bodyPr>
          <a:lstStyle/>
          <a:p>
            <a:r>
              <a:rPr lang="pl-PL" b="1" dirty="0" smtClean="0"/>
              <a:t>9th </a:t>
            </a:r>
            <a:r>
              <a:rPr lang="en-GB" b="1" dirty="0" smtClean="0"/>
              <a:t>International </a:t>
            </a:r>
            <a:r>
              <a:rPr lang="en-GB" b="1" dirty="0"/>
              <a:t>Conference “Keeping children and young people safe online”</a:t>
            </a:r>
            <a:endParaRPr lang="pl-PL" b="1" dirty="0"/>
          </a:p>
        </p:txBody>
      </p:sp>
      <p:sp>
        <p:nvSpPr>
          <p:cNvPr id="4" name="Symbol zastępczy numeru slajdu 3"/>
          <p:cNvSpPr>
            <a:spLocks noGrp="1"/>
          </p:cNvSpPr>
          <p:nvPr>
            <p:ph type="sldNum" sz="quarter" idx="12"/>
          </p:nvPr>
        </p:nvSpPr>
        <p:spPr/>
        <p:txBody>
          <a:bodyPr/>
          <a:lstStyle/>
          <a:p>
            <a:pPr algn="ctr"/>
            <a:fld id="{007BDED2-D102-42DD-A608-23E60D398563}" type="slidenum">
              <a:rPr lang="pl-PL" sz="1600" smtClean="0">
                <a:solidFill>
                  <a:schemeClr val="accent6">
                    <a:lumMod val="60000"/>
                    <a:lumOff val="40000"/>
                  </a:schemeClr>
                </a:solidFill>
              </a:rPr>
              <a:pPr algn="ctr"/>
              <a:t>1</a:t>
            </a:fld>
            <a:endParaRPr lang="pl-PL" sz="1600" dirty="0">
              <a:solidFill>
                <a:schemeClr val="accent6">
                  <a:lumMod val="60000"/>
                  <a:lumOff val="40000"/>
                </a:schemeClr>
              </a:solidFill>
            </a:endParaRPr>
          </a:p>
        </p:txBody>
      </p:sp>
      <p:sp>
        <p:nvSpPr>
          <p:cNvPr id="7" name="Podtytuł 2"/>
          <p:cNvSpPr txBox="1">
            <a:spLocks/>
          </p:cNvSpPr>
          <p:nvPr/>
        </p:nvSpPr>
        <p:spPr bwMode="auto">
          <a:xfrm>
            <a:off x="1331913" y="4797152"/>
            <a:ext cx="6400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20000"/>
              </a:spcBef>
              <a:buFont typeface="Arial" pitchFamily="34" charset="0"/>
              <a:buNone/>
            </a:pPr>
            <a:r>
              <a:rPr lang="pl-PL" sz="3200" b="1" dirty="0">
                <a:solidFill>
                  <a:srgbClr val="00349E"/>
                </a:solidFill>
              </a:rPr>
              <a:t>Szymon </a:t>
            </a:r>
            <a:r>
              <a:rPr lang="pl-PL" sz="3200" b="1" dirty="0" smtClean="0">
                <a:solidFill>
                  <a:srgbClr val="00349E"/>
                </a:solidFill>
              </a:rPr>
              <a:t>Wójcik</a:t>
            </a:r>
          </a:p>
          <a:p>
            <a:pPr algn="ctr" eaLnBrk="1" hangingPunct="1">
              <a:spcBef>
                <a:spcPct val="20000"/>
              </a:spcBef>
              <a:buFont typeface="Arial" pitchFamily="34" charset="0"/>
              <a:buNone/>
            </a:pPr>
            <a:r>
              <a:rPr lang="pl-PL" sz="3200" dirty="0" err="1" smtClean="0">
                <a:solidFill>
                  <a:srgbClr val="005BD3"/>
                </a:solidFill>
              </a:rPr>
              <a:t>Nobody’s</a:t>
            </a:r>
            <a:r>
              <a:rPr lang="pl-PL" sz="3200" dirty="0" smtClean="0">
                <a:solidFill>
                  <a:srgbClr val="005BD3"/>
                </a:solidFill>
              </a:rPr>
              <a:t> </a:t>
            </a:r>
            <a:r>
              <a:rPr lang="pl-PL" sz="3200" dirty="0" err="1" smtClean="0">
                <a:solidFill>
                  <a:srgbClr val="005BD3"/>
                </a:solidFill>
              </a:rPr>
              <a:t>Children</a:t>
            </a:r>
            <a:r>
              <a:rPr lang="pl-PL" sz="3200" dirty="0" smtClean="0">
                <a:solidFill>
                  <a:srgbClr val="005BD3"/>
                </a:solidFill>
              </a:rPr>
              <a:t> Foundation</a:t>
            </a:r>
          </a:p>
          <a:p>
            <a:pPr algn="ctr" eaLnBrk="1" hangingPunct="1">
              <a:spcBef>
                <a:spcPct val="20000"/>
              </a:spcBef>
              <a:buFont typeface="Arial" pitchFamily="34" charset="0"/>
              <a:buNone/>
            </a:pPr>
            <a:r>
              <a:rPr lang="pl-PL" sz="3200" dirty="0" err="1" smtClean="0">
                <a:solidFill>
                  <a:srgbClr val="005BD3"/>
                </a:solidFill>
              </a:rPr>
              <a:t>Warsaw</a:t>
            </a:r>
            <a:r>
              <a:rPr lang="pl-PL" sz="3200" dirty="0" smtClean="0">
                <a:solidFill>
                  <a:srgbClr val="005BD3"/>
                </a:solidFill>
              </a:rPr>
              <a:t>, Poland</a:t>
            </a:r>
            <a:endParaRPr lang="pl-PL" sz="3200" dirty="0">
              <a:solidFill>
                <a:srgbClr val="005BD3"/>
              </a:solidFill>
            </a:endParaRPr>
          </a:p>
        </p:txBody>
      </p:sp>
    </p:spTree>
    <p:extLst>
      <p:ext uri="{BB962C8B-B14F-4D97-AF65-F5344CB8AC3E}">
        <p14:creationId xmlns:p14="http://schemas.microsoft.com/office/powerpoint/2010/main" val="1010982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err="1" smtClean="0"/>
              <a:t>Overview</a:t>
            </a:r>
            <a:r>
              <a:rPr lang="pl-PL" b="1" dirty="0" smtClean="0"/>
              <a:t> of agenda</a:t>
            </a:r>
            <a:endParaRPr lang="pl-PL" b="1"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9611886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0932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err="1" smtClean="0"/>
              <a:t>Results</a:t>
            </a:r>
            <a:r>
              <a:rPr lang="pl-PL" b="1" dirty="0" smtClean="0"/>
              <a:t> of the </a:t>
            </a:r>
            <a:r>
              <a:rPr lang="pl-PL" b="1" dirty="0" err="1" smtClean="0"/>
              <a:t>conference</a:t>
            </a:r>
            <a:endParaRPr lang="pl-PL" b="1" dirty="0"/>
          </a:p>
        </p:txBody>
      </p:sp>
      <p:sp>
        <p:nvSpPr>
          <p:cNvPr id="3" name="Symbol zastępczy zawartości 2"/>
          <p:cNvSpPr>
            <a:spLocks noGrp="1"/>
          </p:cNvSpPr>
          <p:nvPr>
            <p:ph idx="1"/>
          </p:nvPr>
        </p:nvSpPr>
        <p:spPr/>
        <p:txBody>
          <a:bodyPr>
            <a:noAutofit/>
          </a:bodyPr>
          <a:lstStyle/>
          <a:p>
            <a:pPr lvl="0"/>
            <a:r>
              <a:rPr lang="en-US" sz="2400" dirty="0"/>
              <a:t>Serving one of the key targets of the RI-EUR4 with regard to “providing a platform to raise awareness on child online protection (COP) and safety issues”, </a:t>
            </a:r>
            <a:r>
              <a:rPr lang="en-US" sz="2400" b="1" dirty="0"/>
              <a:t>the conference provided valuable insights to educators and law enforcement</a:t>
            </a:r>
            <a:r>
              <a:rPr lang="en-US" sz="2400" dirty="0"/>
              <a:t> in terms of a variety of risks posed to children online. </a:t>
            </a:r>
            <a:endParaRPr lang="pl-PL" sz="2400" dirty="0" smtClean="0"/>
          </a:p>
          <a:p>
            <a:pPr lvl="0"/>
            <a:r>
              <a:rPr lang="en-US" sz="2400" b="1" dirty="0"/>
              <a:t>National experiences </a:t>
            </a:r>
            <a:r>
              <a:rPr lang="pl-PL" sz="2400" b="1" dirty="0" smtClean="0"/>
              <a:t> and </a:t>
            </a:r>
            <a:r>
              <a:rPr lang="en-US" sz="2400" b="1" dirty="0" smtClean="0"/>
              <a:t>efforts</a:t>
            </a:r>
            <a:r>
              <a:rPr lang="en-US" sz="2400" dirty="0" smtClean="0"/>
              <a:t> </a:t>
            </a:r>
            <a:r>
              <a:rPr lang="pl-PL" sz="2400" dirty="0" smtClean="0"/>
              <a:t> </a:t>
            </a:r>
            <a:r>
              <a:rPr lang="en-US" sz="2400" dirty="0" smtClean="0"/>
              <a:t>were </a:t>
            </a:r>
            <a:r>
              <a:rPr lang="en-US" sz="2400" dirty="0"/>
              <a:t>presented by representatives of governments, national hotlines and law enforcement agencies. </a:t>
            </a:r>
            <a:endParaRPr lang="pl-PL" sz="2400" dirty="0"/>
          </a:p>
          <a:p>
            <a:r>
              <a:rPr lang="en-US" sz="2400" b="1" dirty="0" smtClean="0"/>
              <a:t>Expert </a:t>
            </a:r>
            <a:r>
              <a:rPr lang="pl-PL" sz="2400" b="1" dirty="0" smtClean="0"/>
              <a:t>o</a:t>
            </a:r>
            <a:r>
              <a:rPr lang="en-US" sz="2400" b="1" dirty="0" err="1" smtClean="0"/>
              <a:t>rganizations</a:t>
            </a:r>
            <a:r>
              <a:rPr lang="en-US" sz="2400" b="1" dirty="0" smtClean="0"/>
              <a:t>- </a:t>
            </a:r>
            <a:r>
              <a:rPr lang="en-US" sz="2400" dirty="0"/>
              <a:t>including ITU, FOSI, </a:t>
            </a:r>
            <a:r>
              <a:rPr lang="en-US" sz="2400" dirty="0" err="1"/>
              <a:t>Insafe</a:t>
            </a:r>
            <a:r>
              <a:rPr lang="en-US" sz="2400" dirty="0"/>
              <a:t>, </a:t>
            </a:r>
            <a:r>
              <a:rPr lang="en-US" sz="2400" dirty="0" err="1"/>
              <a:t>CoE</a:t>
            </a:r>
            <a:r>
              <a:rPr lang="en-US" sz="2400" dirty="0"/>
              <a:t>, Europol etc.- shared best practices and useful tools developed for building capacity among children, parents and educators. </a:t>
            </a:r>
            <a:endParaRPr lang="pl-PL" sz="2400" dirty="0" smtClean="0"/>
          </a:p>
          <a:p>
            <a:r>
              <a:rPr lang="pl-PL" sz="2400" dirty="0" err="1" smtClean="0"/>
              <a:t>Participants</a:t>
            </a:r>
            <a:r>
              <a:rPr lang="pl-PL" sz="2400" dirty="0" smtClean="0"/>
              <a:t> </a:t>
            </a:r>
            <a:r>
              <a:rPr lang="pl-PL" sz="2400" dirty="0" err="1" smtClean="0"/>
              <a:t>had</a:t>
            </a:r>
            <a:r>
              <a:rPr lang="pl-PL" sz="2400" dirty="0" smtClean="0"/>
              <a:t> the </a:t>
            </a:r>
            <a:r>
              <a:rPr lang="pl-PL" sz="2400" dirty="0" err="1" smtClean="0"/>
              <a:t>opportunity</a:t>
            </a:r>
            <a:r>
              <a:rPr lang="pl-PL" sz="2400" dirty="0" smtClean="0"/>
              <a:t> to </a:t>
            </a:r>
            <a:r>
              <a:rPr lang="pl-PL" sz="2400" b="1" dirty="0" smtClean="0"/>
              <a:t>exchange </a:t>
            </a:r>
            <a:r>
              <a:rPr lang="pl-PL" sz="2400" b="1" dirty="0" err="1" smtClean="0"/>
              <a:t>their</a:t>
            </a:r>
            <a:r>
              <a:rPr lang="pl-PL" sz="2400" b="1" dirty="0" smtClean="0"/>
              <a:t> </a:t>
            </a:r>
            <a:r>
              <a:rPr lang="pl-PL" sz="2400" b="1" dirty="0" err="1" smtClean="0"/>
              <a:t>views</a:t>
            </a:r>
            <a:r>
              <a:rPr lang="pl-PL" sz="2400" b="1" dirty="0" smtClean="0"/>
              <a:t> </a:t>
            </a:r>
            <a:r>
              <a:rPr lang="pl-PL" sz="2400" dirty="0" smtClean="0"/>
              <a:t>and </a:t>
            </a:r>
            <a:r>
              <a:rPr lang="pl-PL" sz="2400" dirty="0" err="1" smtClean="0"/>
              <a:t>experiences</a:t>
            </a:r>
            <a:r>
              <a:rPr lang="pl-PL" sz="2400" dirty="0" smtClean="0"/>
              <a:t> in </a:t>
            </a:r>
            <a:r>
              <a:rPr lang="pl-PL" sz="2400" dirty="0" err="1" smtClean="0"/>
              <a:t>formal</a:t>
            </a:r>
            <a:r>
              <a:rPr lang="pl-PL" sz="2400" dirty="0" smtClean="0"/>
              <a:t> and </a:t>
            </a:r>
            <a:r>
              <a:rPr lang="pl-PL" sz="2400" dirty="0" err="1" smtClean="0"/>
              <a:t>informal</a:t>
            </a:r>
            <a:r>
              <a:rPr lang="pl-PL" sz="2400" dirty="0" smtClean="0"/>
              <a:t> </a:t>
            </a:r>
            <a:r>
              <a:rPr lang="pl-PL" sz="2400" dirty="0" err="1" smtClean="0"/>
              <a:t>discussion</a:t>
            </a:r>
            <a:endParaRPr lang="pl-PL" sz="2400" dirty="0"/>
          </a:p>
        </p:txBody>
      </p:sp>
    </p:spTree>
    <p:extLst>
      <p:ext uri="{BB962C8B-B14F-4D97-AF65-F5344CB8AC3E}">
        <p14:creationId xmlns:p14="http://schemas.microsoft.com/office/powerpoint/2010/main" val="775339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b="1" dirty="0"/>
              <a:t>Key </a:t>
            </a:r>
            <a:r>
              <a:rPr lang="en-US" b="1" dirty="0"/>
              <a:t>points of </a:t>
            </a:r>
            <a:r>
              <a:rPr lang="en-US" b="1" dirty="0" smtClean="0"/>
              <a:t>discussion</a:t>
            </a:r>
            <a:r>
              <a:rPr lang="pl-PL" b="1" dirty="0" smtClean="0"/>
              <a:t> 1</a:t>
            </a:r>
            <a:endParaRPr lang="pl-PL" b="1" dirty="0"/>
          </a:p>
        </p:txBody>
      </p:sp>
      <p:sp>
        <p:nvSpPr>
          <p:cNvPr id="3" name="Symbol zastępczy zawartości 2"/>
          <p:cNvSpPr>
            <a:spLocks noGrp="1"/>
          </p:cNvSpPr>
          <p:nvPr>
            <p:ph idx="1"/>
          </p:nvPr>
        </p:nvSpPr>
        <p:spPr/>
        <p:txBody>
          <a:bodyPr>
            <a:noAutofit/>
          </a:bodyPr>
          <a:lstStyle/>
          <a:p>
            <a:pPr lvl="0"/>
            <a:r>
              <a:rPr lang="en-US" sz="2000" dirty="0"/>
              <a:t>With regard to </a:t>
            </a:r>
            <a:r>
              <a:rPr lang="pl-PL" sz="2000" b="1" dirty="0" err="1" smtClean="0"/>
              <a:t>dangerous</a:t>
            </a:r>
            <a:r>
              <a:rPr lang="pl-PL" sz="2000" b="1" dirty="0" smtClean="0"/>
              <a:t> </a:t>
            </a:r>
            <a:r>
              <a:rPr lang="en-US" sz="2000" b="1" dirty="0" smtClean="0"/>
              <a:t>online </a:t>
            </a:r>
            <a:r>
              <a:rPr lang="en-US" sz="2000" b="1" dirty="0"/>
              <a:t>content</a:t>
            </a:r>
            <a:r>
              <a:rPr lang="en-US" sz="2000" dirty="0"/>
              <a:t>, the dissemination of child sexual abuse content online and the access of minors to inappropriate content (i.e. adult pornography, self-harm websites, gambling websites etc.) were of particular concern among the participants. </a:t>
            </a:r>
            <a:endParaRPr lang="pl-PL" sz="2000" dirty="0"/>
          </a:p>
          <a:p>
            <a:r>
              <a:rPr lang="en-US" sz="2000" dirty="0" smtClean="0"/>
              <a:t>The </a:t>
            </a:r>
            <a:r>
              <a:rPr lang="en-US" sz="2000" dirty="0"/>
              <a:t>aspect of </a:t>
            </a:r>
            <a:r>
              <a:rPr lang="en-US" sz="2000" b="1" dirty="0"/>
              <a:t>children’s online </a:t>
            </a:r>
            <a:r>
              <a:rPr lang="pl-PL" sz="2000" b="1" dirty="0" err="1" smtClean="0"/>
              <a:t>risky</a:t>
            </a:r>
            <a:r>
              <a:rPr lang="pl-PL" sz="2000" b="1" dirty="0" smtClean="0"/>
              <a:t> </a:t>
            </a:r>
            <a:r>
              <a:rPr lang="en-US" sz="2000" b="1" dirty="0" err="1" smtClean="0"/>
              <a:t>behaviour</a:t>
            </a:r>
            <a:r>
              <a:rPr lang="en-US" sz="2000" dirty="0"/>
              <a:t>, especially in view of new technologies and Social Media, was identified as an important issue that requires constructive awareness efforts among all involved stakeholders. Some of the topics tackled </a:t>
            </a:r>
            <a:r>
              <a:rPr lang="en-US" sz="2000" dirty="0" smtClean="0"/>
              <a:t>were</a:t>
            </a:r>
            <a:r>
              <a:rPr lang="pl-PL" sz="2000" dirty="0" smtClean="0"/>
              <a:t>:</a:t>
            </a:r>
            <a:r>
              <a:rPr lang="en-US" sz="2000" dirty="0" smtClean="0"/>
              <a:t> </a:t>
            </a:r>
            <a:r>
              <a:rPr lang="en-US" sz="2000" dirty="0" err="1"/>
              <a:t>cyberbullying</a:t>
            </a:r>
            <a:r>
              <a:rPr lang="en-US" sz="2000" dirty="0"/>
              <a:t>, online self-portrayal and cyber-ethics. </a:t>
            </a:r>
            <a:endParaRPr lang="pl-PL" sz="2000" dirty="0"/>
          </a:p>
          <a:p>
            <a:r>
              <a:rPr lang="en-US" sz="2000" dirty="0" smtClean="0"/>
              <a:t>The </a:t>
            </a:r>
            <a:r>
              <a:rPr lang="en-US" sz="2000" dirty="0"/>
              <a:t>issue of </a:t>
            </a:r>
            <a:r>
              <a:rPr lang="en-US" sz="2000" b="1" dirty="0"/>
              <a:t>online privacy and Big Data </a:t>
            </a:r>
            <a:r>
              <a:rPr lang="en-US" sz="2000" dirty="0"/>
              <a:t>and its implications on children and teenagers received special focus during the discussions, with the debate revolving around the role of the ICT industry (ISPs, Host Providers etc.) and the need for stronger regulation </a:t>
            </a:r>
            <a:r>
              <a:rPr lang="en-US" sz="2000" dirty="0" smtClean="0"/>
              <a:t>or </a:t>
            </a:r>
            <a:r>
              <a:rPr lang="en-US" sz="2000" dirty="0"/>
              <a:t>public-private </a:t>
            </a:r>
            <a:r>
              <a:rPr lang="en-US" sz="2000" dirty="0" smtClean="0"/>
              <a:t>collaboration </a:t>
            </a:r>
            <a:r>
              <a:rPr lang="en-US" sz="2000" dirty="0"/>
              <a:t>in this domain. </a:t>
            </a:r>
            <a:endParaRPr lang="pl-PL" sz="2000" dirty="0"/>
          </a:p>
        </p:txBody>
      </p:sp>
    </p:spTree>
    <p:extLst>
      <p:ext uri="{BB962C8B-B14F-4D97-AF65-F5344CB8AC3E}">
        <p14:creationId xmlns:p14="http://schemas.microsoft.com/office/powerpoint/2010/main" val="2660024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b="1" dirty="0"/>
              <a:t>Key </a:t>
            </a:r>
            <a:r>
              <a:rPr lang="en-US" b="1" dirty="0"/>
              <a:t>points of </a:t>
            </a:r>
            <a:r>
              <a:rPr lang="en-US" b="1" dirty="0" smtClean="0"/>
              <a:t>discussion</a:t>
            </a:r>
            <a:r>
              <a:rPr lang="pl-PL" b="1" dirty="0" smtClean="0"/>
              <a:t> 2</a:t>
            </a:r>
            <a:endParaRPr lang="pl-PL" b="1" dirty="0"/>
          </a:p>
        </p:txBody>
      </p:sp>
      <p:sp>
        <p:nvSpPr>
          <p:cNvPr id="3" name="Symbol zastępczy zawartości 2"/>
          <p:cNvSpPr>
            <a:spLocks noGrp="1"/>
          </p:cNvSpPr>
          <p:nvPr>
            <p:ph idx="1"/>
          </p:nvPr>
        </p:nvSpPr>
        <p:spPr/>
        <p:txBody>
          <a:bodyPr>
            <a:noAutofit/>
          </a:bodyPr>
          <a:lstStyle/>
          <a:p>
            <a:pPr lvl="0"/>
            <a:r>
              <a:rPr lang="pl-PL" sz="2000" dirty="0" smtClean="0"/>
              <a:t>In the </a:t>
            </a:r>
            <a:r>
              <a:rPr lang="pl-PL" sz="2000" dirty="0" err="1" smtClean="0"/>
              <a:t>age</a:t>
            </a:r>
            <a:r>
              <a:rPr lang="pl-PL" sz="2000" dirty="0" smtClean="0"/>
              <a:t> of </a:t>
            </a:r>
            <a:r>
              <a:rPr lang="pl-PL" sz="2000" dirty="0" err="1" smtClean="0"/>
              <a:t>wide</a:t>
            </a:r>
            <a:r>
              <a:rPr lang="pl-PL" sz="2000" dirty="0" smtClean="0"/>
              <a:t> </a:t>
            </a:r>
            <a:r>
              <a:rPr lang="pl-PL" sz="2000" dirty="0" err="1" smtClean="0"/>
              <a:t>availability</a:t>
            </a:r>
            <a:r>
              <a:rPr lang="pl-PL" sz="2000" dirty="0" smtClean="0"/>
              <a:t> of </a:t>
            </a:r>
            <a:r>
              <a:rPr lang="pl-PL" sz="2000" dirty="0" err="1" smtClean="0"/>
              <a:t>electronic</a:t>
            </a:r>
            <a:r>
              <a:rPr lang="pl-PL" sz="2000" dirty="0" smtClean="0"/>
              <a:t> devices </a:t>
            </a:r>
            <a:r>
              <a:rPr lang="pl-PL" sz="2000" b="1" dirty="0" err="1" smtClean="0"/>
              <a:t>ever</a:t>
            </a:r>
            <a:r>
              <a:rPr lang="pl-PL" sz="2000" b="1" dirty="0" smtClean="0"/>
              <a:t> </a:t>
            </a:r>
            <a:r>
              <a:rPr lang="pl-PL" sz="2000" b="1" dirty="0" err="1" smtClean="0"/>
              <a:t>younger</a:t>
            </a:r>
            <a:r>
              <a:rPr lang="pl-PL" sz="2000" b="1" dirty="0" smtClean="0"/>
              <a:t> </a:t>
            </a:r>
            <a:r>
              <a:rPr lang="pl-PL" sz="2000" b="1" dirty="0" err="1" smtClean="0"/>
              <a:t>children</a:t>
            </a:r>
            <a:r>
              <a:rPr lang="pl-PL" sz="2000" b="1" dirty="0" smtClean="0"/>
              <a:t> (0-6) start to </a:t>
            </a:r>
            <a:r>
              <a:rPr lang="pl-PL" sz="2000" b="1" dirty="0" err="1" smtClean="0"/>
              <a:t>use</a:t>
            </a:r>
            <a:r>
              <a:rPr lang="pl-PL" sz="2000" b="1" dirty="0" smtClean="0"/>
              <a:t> </a:t>
            </a:r>
            <a:r>
              <a:rPr lang="pl-PL" sz="2000" b="1" dirty="0" err="1" smtClean="0"/>
              <a:t>new</a:t>
            </a:r>
            <a:r>
              <a:rPr lang="pl-PL" sz="2000" b="1" dirty="0" smtClean="0"/>
              <a:t> media</a:t>
            </a:r>
            <a:r>
              <a:rPr lang="pl-PL" sz="2000" dirty="0" smtClean="0"/>
              <a:t> – </a:t>
            </a:r>
            <a:r>
              <a:rPr lang="pl-PL" sz="2000" dirty="0" err="1" smtClean="0"/>
              <a:t>especially</a:t>
            </a:r>
            <a:r>
              <a:rPr lang="pl-PL" sz="2000" dirty="0" smtClean="0"/>
              <a:t> </a:t>
            </a:r>
            <a:r>
              <a:rPr lang="pl-PL" sz="2000" dirty="0" err="1" smtClean="0"/>
              <a:t>tablets</a:t>
            </a:r>
            <a:r>
              <a:rPr lang="pl-PL" sz="2000" dirty="0" smtClean="0"/>
              <a:t> and </a:t>
            </a:r>
            <a:r>
              <a:rPr lang="pl-PL" sz="2000" dirty="0" err="1" smtClean="0"/>
              <a:t>smartphones</a:t>
            </a:r>
            <a:r>
              <a:rPr lang="pl-PL" sz="2000" dirty="0" smtClean="0"/>
              <a:t>. </a:t>
            </a:r>
            <a:r>
              <a:rPr lang="pl-PL" sz="2000" dirty="0" err="1" smtClean="0"/>
              <a:t>This</a:t>
            </a:r>
            <a:r>
              <a:rPr lang="pl-PL" sz="2000" dirty="0" smtClean="0"/>
              <a:t> </a:t>
            </a:r>
            <a:r>
              <a:rPr lang="pl-PL" sz="2000" dirty="0" err="1" smtClean="0"/>
              <a:t>constitutes</a:t>
            </a:r>
            <a:r>
              <a:rPr lang="pl-PL" sz="2000" dirty="0" smtClean="0"/>
              <a:t> </a:t>
            </a:r>
            <a:r>
              <a:rPr lang="pl-PL" sz="2000" dirty="0" err="1" smtClean="0"/>
              <a:t>new</a:t>
            </a:r>
            <a:r>
              <a:rPr lang="pl-PL" sz="2000" dirty="0" smtClean="0"/>
              <a:t> </a:t>
            </a:r>
            <a:r>
              <a:rPr lang="pl-PL" sz="2000" dirty="0" err="1" smtClean="0"/>
              <a:t>challenges</a:t>
            </a:r>
            <a:r>
              <a:rPr lang="pl-PL" sz="2000" dirty="0" smtClean="0"/>
              <a:t> in </a:t>
            </a:r>
            <a:r>
              <a:rPr lang="pl-PL" sz="2000" dirty="0" err="1" smtClean="0"/>
              <a:t>education</a:t>
            </a:r>
            <a:r>
              <a:rPr lang="pl-PL" sz="2000" dirty="0" smtClean="0"/>
              <a:t> of </a:t>
            </a:r>
            <a:r>
              <a:rPr lang="pl-PL" sz="2000" dirty="0" err="1" smtClean="0"/>
              <a:t>parents</a:t>
            </a:r>
            <a:r>
              <a:rPr lang="pl-PL" sz="2000" dirty="0" smtClean="0"/>
              <a:t> and </a:t>
            </a:r>
            <a:r>
              <a:rPr lang="pl-PL" sz="2000" dirty="0" err="1" smtClean="0"/>
              <a:t>awareness</a:t>
            </a:r>
            <a:r>
              <a:rPr lang="pl-PL" sz="2000" dirty="0" smtClean="0"/>
              <a:t> </a:t>
            </a:r>
            <a:r>
              <a:rPr lang="pl-PL" sz="2000" dirty="0" err="1" smtClean="0"/>
              <a:t>raising</a:t>
            </a:r>
            <a:r>
              <a:rPr lang="pl-PL" sz="2000" dirty="0"/>
              <a:t> </a:t>
            </a:r>
            <a:r>
              <a:rPr lang="pl-PL" sz="2000" dirty="0" err="1" smtClean="0"/>
              <a:t>which</a:t>
            </a:r>
            <a:r>
              <a:rPr lang="pl-PL" sz="2000" dirty="0" smtClean="0"/>
              <a:t> </a:t>
            </a:r>
            <a:r>
              <a:rPr lang="pl-PL" sz="2000" dirty="0" err="1" smtClean="0"/>
              <a:t>were</a:t>
            </a:r>
            <a:r>
              <a:rPr lang="pl-PL" sz="2000" dirty="0" smtClean="0"/>
              <a:t> </a:t>
            </a:r>
            <a:r>
              <a:rPr lang="pl-PL" sz="2000" dirty="0" err="1" smtClean="0"/>
              <a:t>discussed</a:t>
            </a:r>
            <a:r>
              <a:rPr lang="pl-PL" sz="2000" dirty="0" smtClean="0"/>
              <a:t> on a </a:t>
            </a:r>
            <a:r>
              <a:rPr lang="pl-PL" sz="2000" dirty="0" err="1" smtClean="0"/>
              <a:t>speciall</a:t>
            </a:r>
            <a:r>
              <a:rPr lang="pl-PL" sz="2000" dirty="0" smtClean="0"/>
              <a:t> </a:t>
            </a:r>
            <a:r>
              <a:rPr lang="pl-PL" sz="2000" dirty="0" err="1" smtClean="0"/>
              <a:t>session</a:t>
            </a:r>
            <a:endParaRPr lang="pl-PL" sz="2000" dirty="0" smtClean="0"/>
          </a:p>
          <a:p>
            <a:pPr lvl="0"/>
            <a:r>
              <a:rPr lang="pl-PL" sz="2000" b="1" dirty="0" smtClean="0"/>
              <a:t>Digital </a:t>
            </a:r>
            <a:r>
              <a:rPr lang="pl-PL" sz="2000" b="1" dirty="0" err="1" smtClean="0"/>
              <a:t>ethics</a:t>
            </a:r>
            <a:r>
              <a:rPr lang="pl-PL" sz="2000" b="1" dirty="0" smtClean="0"/>
              <a:t> </a:t>
            </a:r>
            <a:r>
              <a:rPr lang="pl-PL" sz="2000" dirty="0" smtClean="0"/>
              <a:t>was </a:t>
            </a:r>
            <a:r>
              <a:rPr lang="pl-PL" sz="2000" dirty="0" err="1" smtClean="0"/>
              <a:t>proposed</a:t>
            </a:r>
            <a:r>
              <a:rPr lang="pl-PL" sz="2000" dirty="0" smtClean="0"/>
              <a:t> as a </a:t>
            </a:r>
            <a:r>
              <a:rPr lang="pl-PL" sz="2000" dirty="0" err="1" smtClean="0"/>
              <a:t>suitable</a:t>
            </a:r>
            <a:r>
              <a:rPr lang="pl-PL" sz="2000" dirty="0" smtClean="0"/>
              <a:t> </a:t>
            </a:r>
            <a:r>
              <a:rPr lang="pl-PL" sz="2000" dirty="0" err="1" smtClean="0"/>
              <a:t>framework</a:t>
            </a:r>
            <a:r>
              <a:rPr lang="pl-PL" sz="2000" dirty="0" smtClean="0"/>
              <a:t> for </a:t>
            </a:r>
            <a:r>
              <a:rPr lang="pl-PL" sz="2000" dirty="0" err="1" smtClean="0"/>
              <a:t>thinking</a:t>
            </a:r>
            <a:r>
              <a:rPr lang="pl-PL" sz="2000" dirty="0" smtClean="0"/>
              <a:t> and </a:t>
            </a:r>
            <a:r>
              <a:rPr lang="pl-PL" sz="2000" dirty="0" err="1" smtClean="0"/>
              <a:t>acting</a:t>
            </a:r>
            <a:r>
              <a:rPr lang="pl-PL" sz="2000" dirty="0" smtClean="0"/>
              <a:t> </a:t>
            </a:r>
            <a:r>
              <a:rPr lang="pl-PL" sz="2000" dirty="0" err="1" smtClean="0"/>
              <a:t>about</a:t>
            </a:r>
            <a:r>
              <a:rPr lang="pl-PL" sz="2000" dirty="0" smtClean="0"/>
              <a:t> </a:t>
            </a:r>
            <a:r>
              <a:rPr lang="pl-PL" sz="2000" dirty="0" err="1" smtClean="0"/>
              <a:t>child</a:t>
            </a:r>
            <a:r>
              <a:rPr lang="pl-PL" sz="2000" dirty="0" smtClean="0"/>
              <a:t> online </a:t>
            </a:r>
            <a:r>
              <a:rPr lang="pl-PL" sz="2000" dirty="0" err="1" smtClean="0"/>
              <a:t>protection</a:t>
            </a:r>
            <a:r>
              <a:rPr lang="pl-PL" sz="2000" dirty="0" smtClean="0"/>
              <a:t>. We </a:t>
            </a:r>
            <a:r>
              <a:rPr lang="pl-PL" sz="2000" dirty="0" err="1" smtClean="0"/>
              <a:t>should</a:t>
            </a:r>
            <a:r>
              <a:rPr lang="pl-PL" sz="2000" dirty="0" smtClean="0"/>
              <a:t> </a:t>
            </a:r>
            <a:r>
              <a:rPr lang="pl-PL" sz="2000" dirty="0" err="1" smtClean="0"/>
              <a:t>consider</a:t>
            </a:r>
            <a:r>
              <a:rPr lang="pl-PL" sz="2000" dirty="0" smtClean="0"/>
              <a:t> </a:t>
            </a:r>
            <a:r>
              <a:rPr lang="pl-PL" sz="2000" dirty="0" err="1" smtClean="0"/>
              <a:t>acting</a:t>
            </a:r>
            <a:r>
              <a:rPr lang="pl-PL" sz="2000" dirty="0" smtClean="0"/>
              <a:t> online with the </a:t>
            </a:r>
            <a:r>
              <a:rPr lang="pl-PL" sz="2000" dirty="0" err="1" smtClean="0"/>
              <a:t>sema</a:t>
            </a:r>
            <a:r>
              <a:rPr lang="pl-PL" sz="2000" dirty="0" smtClean="0"/>
              <a:t> </a:t>
            </a:r>
            <a:r>
              <a:rPr lang="pl-PL" sz="2000" dirty="0" err="1" smtClean="0"/>
              <a:t>ethical</a:t>
            </a:r>
            <a:r>
              <a:rPr lang="pl-PL" sz="2000" dirty="0" smtClean="0"/>
              <a:t> </a:t>
            </a:r>
            <a:r>
              <a:rPr lang="pl-PL" sz="2000" dirty="0" err="1" smtClean="0"/>
              <a:t>attention</a:t>
            </a:r>
            <a:r>
              <a:rPr lang="pl-PL" sz="2000" dirty="0" smtClean="0"/>
              <a:t> as </a:t>
            </a:r>
            <a:r>
              <a:rPr lang="pl-PL" sz="2000" dirty="0" err="1" smtClean="0"/>
              <a:t>acting</a:t>
            </a:r>
            <a:r>
              <a:rPr lang="pl-PL" sz="2000" dirty="0" smtClean="0"/>
              <a:t> </a:t>
            </a:r>
            <a:r>
              <a:rPr lang="pl-PL" sz="2000" dirty="0" err="1" smtClean="0"/>
              <a:t>offline</a:t>
            </a:r>
            <a:r>
              <a:rPr lang="pl-PL" sz="2000" dirty="0" smtClean="0"/>
              <a:t>. A </a:t>
            </a:r>
            <a:r>
              <a:rPr lang="pl-PL" sz="2000" dirty="0" err="1" smtClean="0"/>
              <a:t>roadmap</a:t>
            </a:r>
            <a:r>
              <a:rPr lang="pl-PL" sz="2000" dirty="0" smtClean="0"/>
              <a:t> for </a:t>
            </a:r>
            <a:r>
              <a:rPr lang="pl-PL" sz="2000" dirty="0" err="1" smtClean="0"/>
              <a:t>such</a:t>
            </a:r>
            <a:r>
              <a:rPr lang="pl-PL" sz="2000" dirty="0" smtClean="0"/>
              <a:t> </a:t>
            </a:r>
            <a:r>
              <a:rPr lang="pl-PL" sz="2000" dirty="0" err="1" smtClean="0"/>
              <a:t>ethical</a:t>
            </a:r>
            <a:r>
              <a:rPr lang="pl-PL" sz="2000" dirty="0" smtClean="0"/>
              <a:t> </a:t>
            </a:r>
            <a:r>
              <a:rPr lang="pl-PL" sz="2000" dirty="0" err="1" smtClean="0"/>
              <a:t>thinking</a:t>
            </a:r>
            <a:r>
              <a:rPr lang="pl-PL" sz="2000" dirty="0" smtClean="0"/>
              <a:t> was </a:t>
            </a:r>
            <a:r>
              <a:rPr lang="pl-PL" sz="2000" dirty="0" err="1" smtClean="0"/>
              <a:t>presented</a:t>
            </a:r>
            <a:r>
              <a:rPr lang="pl-PL" sz="2000" dirty="0" smtClean="0"/>
              <a:t>.</a:t>
            </a:r>
          </a:p>
          <a:p>
            <a:pPr lvl="0"/>
            <a:r>
              <a:rPr lang="pl-PL" sz="2000" dirty="0" smtClean="0"/>
              <a:t>It was </a:t>
            </a:r>
            <a:r>
              <a:rPr lang="pl-PL" sz="2000" dirty="0" err="1" smtClean="0"/>
              <a:t>also</a:t>
            </a:r>
            <a:r>
              <a:rPr lang="pl-PL" sz="2000" dirty="0" smtClean="0"/>
              <a:t> </a:t>
            </a:r>
            <a:r>
              <a:rPr lang="pl-PL" sz="2000" dirty="0" err="1" smtClean="0"/>
              <a:t>pointed</a:t>
            </a:r>
            <a:r>
              <a:rPr lang="pl-PL" sz="2000" dirty="0" smtClean="0"/>
              <a:t> </a:t>
            </a:r>
            <a:r>
              <a:rPr lang="pl-PL" sz="2000" dirty="0" err="1" smtClean="0"/>
              <a:t>that</a:t>
            </a:r>
            <a:r>
              <a:rPr lang="pl-PL" sz="2000" dirty="0" smtClean="0"/>
              <a:t> the </a:t>
            </a:r>
            <a:r>
              <a:rPr lang="pl-PL" sz="2000" b="1" dirty="0" smtClean="0"/>
              <a:t>„</a:t>
            </a:r>
            <a:r>
              <a:rPr lang="pl-PL" sz="2000" b="1" dirty="0" err="1" smtClean="0"/>
              <a:t>paradigm</a:t>
            </a:r>
            <a:r>
              <a:rPr lang="pl-PL" sz="2000" b="1" dirty="0"/>
              <a:t> </a:t>
            </a:r>
            <a:r>
              <a:rPr lang="pl-PL" sz="2000" b="1" dirty="0" smtClean="0"/>
              <a:t>of </a:t>
            </a:r>
            <a:r>
              <a:rPr lang="pl-PL" sz="2000" b="1" dirty="0" err="1" smtClean="0"/>
              <a:t>risk</a:t>
            </a:r>
            <a:r>
              <a:rPr lang="pl-PL" sz="2000" b="1" dirty="0" smtClean="0"/>
              <a:t>” </a:t>
            </a:r>
            <a:r>
              <a:rPr lang="pl-PL" sz="2000" dirty="0" err="1" smtClean="0"/>
              <a:t>dominated</a:t>
            </a:r>
            <a:r>
              <a:rPr lang="pl-PL" sz="2000" dirty="0" smtClean="0"/>
              <a:t> </a:t>
            </a:r>
            <a:r>
              <a:rPr lang="pl-PL" sz="2000" dirty="0" err="1" smtClean="0"/>
              <a:t>long</a:t>
            </a:r>
            <a:r>
              <a:rPr lang="pl-PL" sz="2000" dirty="0" smtClean="0"/>
              <a:t> in the </a:t>
            </a:r>
            <a:r>
              <a:rPr lang="pl-PL" sz="2000" dirty="0" err="1" smtClean="0"/>
              <a:t>discussions</a:t>
            </a:r>
            <a:r>
              <a:rPr lang="pl-PL" sz="2000" dirty="0" smtClean="0"/>
              <a:t> </a:t>
            </a:r>
            <a:r>
              <a:rPr lang="pl-PL" sz="2000" dirty="0" err="1" smtClean="0"/>
              <a:t>about</a:t>
            </a:r>
            <a:r>
              <a:rPr lang="pl-PL" sz="2000" dirty="0" smtClean="0"/>
              <a:t> </a:t>
            </a:r>
            <a:r>
              <a:rPr lang="pl-PL" sz="2000" dirty="0" err="1" smtClean="0"/>
              <a:t>children</a:t>
            </a:r>
            <a:r>
              <a:rPr lang="pl-PL" sz="2000" dirty="0" smtClean="0"/>
              <a:t> </a:t>
            </a:r>
            <a:r>
              <a:rPr lang="pl-PL" sz="2000" dirty="0" err="1" smtClean="0"/>
              <a:t>safety</a:t>
            </a:r>
            <a:r>
              <a:rPr lang="pl-PL" sz="2000" dirty="0" smtClean="0"/>
              <a:t> online – </a:t>
            </a:r>
            <a:r>
              <a:rPr lang="pl-PL" sz="2000" dirty="0" err="1" smtClean="0"/>
              <a:t>nowadays</a:t>
            </a:r>
            <a:r>
              <a:rPr lang="pl-PL" sz="2000" dirty="0" smtClean="0"/>
              <a:t> we </a:t>
            </a:r>
            <a:r>
              <a:rPr lang="pl-PL" sz="2000" dirty="0" err="1" smtClean="0"/>
              <a:t>should</a:t>
            </a:r>
            <a:r>
              <a:rPr lang="pl-PL" sz="2000" dirty="0" smtClean="0"/>
              <a:t> be </a:t>
            </a:r>
            <a:r>
              <a:rPr lang="pl-PL" sz="2000" dirty="0" err="1" smtClean="0"/>
              <a:t>also</a:t>
            </a:r>
            <a:r>
              <a:rPr lang="pl-PL" sz="2000" dirty="0" smtClean="0"/>
              <a:t> </a:t>
            </a:r>
            <a:r>
              <a:rPr lang="pl-PL" sz="2000" dirty="0" err="1" smtClean="0"/>
              <a:t>able</a:t>
            </a:r>
            <a:r>
              <a:rPr lang="pl-PL" sz="2000" dirty="0" smtClean="0"/>
              <a:t> to </a:t>
            </a:r>
            <a:r>
              <a:rPr lang="pl-PL" sz="2000" dirty="0" err="1" smtClean="0"/>
              <a:t>adopt</a:t>
            </a:r>
            <a:r>
              <a:rPr lang="pl-PL" sz="2000" dirty="0" smtClean="0"/>
              <a:t> </a:t>
            </a:r>
            <a:r>
              <a:rPr lang="pl-PL" sz="2000" b="1" dirty="0" smtClean="0"/>
              <a:t>„the </a:t>
            </a:r>
            <a:r>
              <a:rPr lang="pl-PL" sz="2000" b="1" dirty="0" err="1" smtClean="0"/>
              <a:t>paradigm</a:t>
            </a:r>
            <a:r>
              <a:rPr lang="pl-PL" sz="2000" b="1" dirty="0" smtClean="0"/>
              <a:t> of </a:t>
            </a:r>
            <a:r>
              <a:rPr lang="pl-PL" sz="2000" b="1" dirty="0" err="1" smtClean="0"/>
              <a:t>chance</a:t>
            </a:r>
            <a:r>
              <a:rPr lang="pl-PL" sz="2000" b="1" dirty="0" smtClean="0"/>
              <a:t>”</a:t>
            </a:r>
            <a:r>
              <a:rPr lang="pl-PL" sz="2000" dirty="0" smtClean="0"/>
              <a:t> – i.e. to </a:t>
            </a:r>
            <a:r>
              <a:rPr lang="pl-PL" sz="2000" dirty="0" err="1" smtClean="0"/>
              <a:t>see</a:t>
            </a:r>
            <a:r>
              <a:rPr lang="pl-PL" sz="2000" dirty="0" smtClean="0"/>
              <a:t> </a:t>
            </a:r>
            <a:r>
              <a:rPr lang="pl-PL" sz="2000" dirty="0" err="1" smtClean="0"/>
              <a:t>also</a:t>
            </a:r>
            <a:r>
              <a:rPr lang="pl-PL" sz="2000" dirty="0" smtClean="0"/>
              <a:t> the </a:t>
            </a:r>
            <a:r>
              <a:rPr lang="pl-PL" sz="2000" dirty="0" err="1" smtClean="0"/>
              <a:t>opportunites</a:t>
            </a:r>
            <a:r>
              <a:rPr lang="pl-PL" sz="2000" dirty="0" smtClean="0"/>
              <a:t> </a:t>
            </a:r>
            <a:r>
              <a:rPr lang="pl-PL" sz="2000" dirty="0" err="1" smtClean="0"/>
              <a:t>that</a:t>
            </a:r>
            <a:r>
              <a:rPr lang="pl-PL" sz="2000" dirty="0" smtClean="0"/>
              <a:t> the </a:t>
            </a:r>
            <a:r>
              <a:rPr lang="pl-PL" sz="2000" dirty="0" err="1" smtClean="0"/>
              <a:t>internet</a:t>
            </a:r>
            <a:r>
              <a:rPr lang="pl-PL" sz="2000" dirty="0" smtClean="0"/>
              <a:t> </a:t>
            </a:r>
            <a:r>
              <a:rPr lang="pl-PL" sz="2000" dirty="0" err="1" smtClean="0"/>
              <a:t>provide</a:t>
            </a:r>
            <a:r>
              <a:rPr lang="pl-PL" sz="2000" dirty="0" smtClean="0"/>
              <a:t> for </a:t>
            </a:r>
            <a:r>
              <a:rPr lang="pl-PL" sz="2000" dirty="0" err="1" smtClean="0"/>
              <a:t>yout</a:t>
            </a:r>
            <a:r>
              <a:rPr lang="pl-PL" sz="2000" dirty="0" smtClean="0"/>
              <a:t>.</a:t>
            </a:r>
          </a:p>
          <a:p>
            <a:pPr lvl="0"/>
            <a:endParaRPr lang="pl-PL" sz="2000" dirty="0" smtClean="0"/>
          </a:p>
          <a:p>
            <a:pPr lvl="0"/>
            <a:endParaRPr lang="pl-PL" sz="2000" dirty="0"/>
          </a:p>
        </p:txBody>
      </p:sp>
    </p:spTree>
    <p:extLst>
      <p:ext uri="{BB962C8B-B14F-4D97-AF65-F5344CB8AC3E}">
        <p14:creationId xmlns:p14="http://schemas.microsoft.com/office/powerpoint/2010/main" val="3448052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a:t>Key takeaways for future action of the Group</a:t>
            </a:r>
            <a:endParaRPr lang="pl-PL" dirty="0"/>
          </a:p>
        </p:txBody>
      </p:sp>
      <p:sp>
        <p:nvSpPr>
          <p:cNvPr id="3" name="Symbol zastępczy zawartości 2"/>
          <p:cNvSpPr>
            <a:spLocks noGrp="1"/>
          </p:cNvSpPr>
          <p:nvPr>
            <p:ph idx="1"/>
          </p:nvPr>
        </p:nvSpPr>
        <p:spPr/>
        <p:txBody>
          <a:bodyPr>
            <a:normAutofit fontScale="92500" lnSpcReduction="20000"/>
          </a:bodyPr>
          <a:lstStyle/>
          <a:p>
            <a:pPr lvl="0"/>
            <a:r>
              <a:rPr lang="en-US" b="1" dirty="0" smtClean="0"/>
              <a:t>Strengthening </a:t>
            </a:r>
            <a:r>
              <a:rPr lang="en-US" b="1" dirty="0"/>
              <a:t>efforts </a:t>
            </a:r>
            <a:r>
              <a:rPr lang="en-US" dirty="0"/>
              <a:t>in providing awareness and building capacity in different countries </a:t>
            </a:r>
            <a:r>
              <a:rPr lang="en-US" dirty="0" smtClean="0"/>
              <a:t>of </a:t>
            </a:r>
            <a:r>
              <a:rPr lang="en-US" dirty="0"/>
              <a:t>the Europe </a:t>
            </a:r>
            <a:r>
              <a:rPr lang="en-US" dirty="0" smtClean="0"/>
              <a:t>Region- </a:t>
            </a:r>
            <a:r>
              <a:rPr lang="en-US" dirty="0"/>
              <a:t>especially involving children, parents and educators. </a:t>
            </a:r>
            <a:endParaRPr lang="pl-PL" dirty="0"/>
          </a:p>
          <a:p>
            <a:pPr lvl="0"/>
            <a:r>
              <a:rPr lang="en-US" dirty="0"/>
              <a:t>Promoting </a:t>
            </a:r>
            <a:r>
              <a:rPr lang="en-US" b="1" dirty="0"/>
              <a:t>best practice</a:t>
            </a:r>
            <a:r>
              <a:rPr lang="en-US" dirty="0"/>
              <a:t> and </a:t>
            </a:r>
            <a:r>
              <a:rPr lang="en-US" b="1" dirty="0"/>
              <a:t>experience sharing</a:t>
            </a:r>
            <a:r>
              <a:rPr lang="en-US" dirty="0"/>
              <a:t>, as well as constructive cooperation among the countries of the Region. </a:t>
            </a:r>
            <a:endParaRPr lang="pl-PL" dirty="0"/>
          </a:p>
          <a:p>
            <a:pPr lvl="0"/>
            <a:r>
              <a:rPr lang="en-US" dirty="0"/>
              <a:t>Encouraging </a:t>
            </a:r>
            <a:r>
              <a:rPr lang="en-US" b="1" dirty="0"/>
              <a:t>the alignment of efforts</a:t>
            </a:r>
            <a:r>
              <a:rPr lang="en-US" dirty="0"/>
              <a:t> among relevant international and regional organizations, as well as other international stakeholders, for the provision of expert support to countries. </a:t>
            </a:r>
            <a:endParaRPr lang="pl-PL" dirty="0"/>
          </a:p>
          <a:p>
            <a:endParaRPr lang="pl-PL" dirty="0"/>
          </a:p>
        </p:txBody>
      </p:sp>
    </p:spTree>
    <p:extLst>
      <p:ext uri="{BB962C8B-B14F-4D97-AF65-F5344CB8AC3E}">
        <p14:creationId xmlns:p14="http://schemas.microsoft.com/office/powerpoint/2010/main" val="45632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604392"/>
            <a:ext cx="7772400" cy="1470025"/>
          </a:xfrm>
        </p:spPr>
        <p:txBody>
          <a:bodyPr/>
          <a:lstStyle/>
          <a:p>
            <a:r>
              <a:rPr lang="pl-PL" dirty="0" err="1" smtClean="0">
                <a:solidFill>
                  <a:schemeClr val="accent6"/>
                </a:solidFill>
              </a:rPr>
              <a:t>Thank</a:t>
            </a:r>
            <a:r>
              <a:rPr lang="pl-PL" dirty="0" smtClean="0">
                <a:solidFill>
                  <a:schemeClr val="accent6"/>
                </a:solidFill>
              </a:rPr>
              <a:t> </a:t>
            </a:r>
            <a:r>
              <a:rPr lang="pl-PL" dirty="0" err="1" smtClean="0">
                <a:solidFill>
                  <a:schemeClr val="accent6"/>
                </a:solidFill>
              </a:rPr>
              <a:t>you</a:t>
            </a:r>
            <a:r>
              <a:rPr lang="pl-PL" dirty="0" smtClean="0">
                <a:solidFill>
                  <a:schemeClr val="accent6"/>
                </a:solidFill>
              </a:rPr>
              <a:t> </a:t>
            </a:r>
            <a:r>
              <a:rPr lang="pl-PL" dirty="0" err="1" smtClean="0">
                <a:solidFill>
                  <a:schemeClr val="accent6"/>
                </a:solidFill>
              </a:rPr>
              <a:t>very</a:t>
            </a:r>
            <a:r>
              <a:rPr lang="pl-PL" dirty="0" smtClean="0">
                <a:solidFill>
                  <a:schemeClr val="accent6"/>
                </a:solidFill>
              </a:rPr>
              <a:t> much!</a:t>
            </a:r>
            <a:endParaRPr lang="pl-PL" dirty="0">
              <a:solidFill>
                <a:schemeClr val="accent6"/>
              </a:solidFill>
            </a:endParaRPr>
          </a:p>
        </p:txBody>
      </p:sp>
      <p:sp>
        <p:nvSpPr>
          <p:cNvPr id="4" name="Symbol zastępczy numeru slajdu 3"/>
          <p:cNvSpPr>
            <a:spLocks noGrp="1"/>
          </p:cNvSpPr>
          <p:nvPr>
            <p:ph type="sldNum" sz="quarter" idx="12"/>
          </p:nvPr>
        </p:nvSpPr>
        <p:spPr>
          <a:xfrm>
            <a:off x="8388424" y="6237312"/>
            <a:ext cx="432048" cy="365125"/>
          </a:xfrm>
        </p:spPr>
        <p:txBody>
          <a:bodyPr/>
          <a:lstStyle/>
          <a:p>
            <a:pPr algn="ctr"/>
            <a:fld id="{007BDED2-D102-42DD-A608-23E60D398563}" type="slidenum">
              <a:rPr lang="pl-PL" sz="1600" smtClean="0">
                <a:solidFill>
                  <a:schemeClr val="accent6">
                    <a:lumMod val="60000"/>
                    <a:lumOff val="40000"/>
                  </a:schemeClr>
                </a:solidFill>
              </a:rPr>
              <a:pPr algn="ctr"/>
              <a:t>15</a:t>
            </a:fld>
            <a:endParaRPr lang="pl-PL" sz="1600" dirty="0">
              <a:solidFill>
                <a:schemeClr val="accent6">
                  <a:lumMod val="60000"/>
                  <a:lumOff val="40000"/>
                </a:schemeClr>
              </a:solidFill>
            </a:endParaRPr>
          </a:p>
        </p:txBody>
      </p:sp>
      <p:sp>
        <p:nvSpPr>
          <p:cNvPr id="5" name="Podtytuł 2"/>
          <p:cNvSpPr txBox="1">
            <a:spLocks/>
          </p:cNvSpPr>
          <p:nvPr/>
        </p:nvSpPr>
        <p:spPr>
          <a:xfrm>
            <a:off x="1115616" y="3116560"/>
            <a:ext cx="6912768"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l-PL" b="1" dirty="0" smtClean="0">
                <a:solidFill>
                  <a:schemeClr val="accent6">
                    <a:lumMod val="60000"/>
                    <a:lumOff val="40000"/>
                  </a:schemeClr>
                </a:solidFill>
              </a:rPr>
              <a:t>Szymon Wójcik (szymon.wojcik@fdn.pl)</a:t>
            </a:r>
          </a:p>
          <a:p>
            <a:endParaRPr lang="pl-PL" b="1" dirty="0">
              <a:solidFill>
                <a:schemeClr val="accent6">
                  <a:lumMod val="60000"/>
                  <a:lumOff val="40000"/>
                </a:schemeClr>
              </a:solidFill>
            </a:endParaRPr>
          </a:p>
        </p:txBody>
      </p:sp>
    </p:spTree>
    <p:extLst>
      <p:ext uri="{BB962C8B-B14F-4D97-AF65-F5344CB8AC3E}">
        <p14:creationId xmlns:p14="http://schemas.microsoft.com/office/powerpoint/2010/main" val="1862593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Polish</a:t>
            </a:r>
            <a:r>
              <a:rPr lang="pl-PL" dirty="0" smtClean="0"/>
              <a:t> </a:t>
            </a:r>
            <a:r>
              <a:rPr lang="pl-PL" dirty="0" err="1" smtClean="0"/>
              <a:t>Safer</a:t>
            </a:r>
            <a:r>
              <a:rPr lang="pl-PL" dirty="0" smtClean="0"/>
              <a:t> Internet Centre</a:t>
            </a:r>
            <a:endParaRPr lang="pl-PL" dirty="0"/>
          </a:p>
        </p:txBody>
      </p:sp>
      <p:sp>
        <p:nvSpPr>
          <p:cNvPr id="4" name="Symbol zastępczy numeru slajdu 3"/>
          <p:cNvSpPr>
            <a:spLocks noGrp="1"/>
          </p:cNvSpPr>
          <p:nvPr>
            <p:ph type="sldNum" sz="quarter" idx="12"/>
          </p:nvPr>
        </p:nvSpPr>
        <p:spPr/>
        <p:txBody>
          <a:bodyPr/>
          <a:lstStyle/>
          <a:p>
            <a:fld id="{007BDED2-D102-42DD-A608-23E60D398563}" type="slidenum">
              <a:rPr lang="pl-PL" smtClean="0"/>
              <a:t>2</a:t>
            </a:fld>
            <a:endParaRPr lang="pl-PL"/>
          </a:p>
        </p:txBody>
      </p:sp>
      <p:graphicFrame>
        <p:nvGraphicFramePr>
          <p:cNvPr id="5" name="Diagram 4"/>
          <p:cNvGraphicFramePr/>
          <p:nvPr>
            <p:extLst>
              <p:ext uri="{D42A27DB-BD31-4B8C-83A1-F6EECF244321}">
                <p14:modId xmlns:p14="http://schemas.microsoft.com/office/powerpoint/2010/main" val="2145777609"/>
              </p:ext>
            </p:extLst>
          </p:nvPr>
        </p:nvGraphicFramePr>
        <p:xfrm>
          <a:off x="853002" y="1772816"/>
          <a:ext cx="6096000" cy="4517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3892" y="1629048"/>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0992" y="2611219"/>
            <a:ext cx="1549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8963" y="5469144"/>
            <a:ext cx="1549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2753" y="3429000"/>
            <a:ext cx="1145877" cy="114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1103851" y="3564005"/>
            <a:ext cx="4028678" cy="117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90355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15616" y="274638"/>
            <a:ext cx="7571184" cy="1786210"/>
          </a:xfrm>
        </p:spPr>
        <p:txBody>
          <a:bodyPr>
            <a:normAutofit/>
          </a:bodyPr>
          <a:lstStyle/>
          <a:p>
            <a:pPr lvl="0"/>
            <a:r>
              <a:rPr lang="en-GB" sz="3600" dirty="0"/>
              <a:t>International Conference “Keeping children and young people safe online</a:t>
            </a:r>
            <a:r>
              <a:rPr lang="en-GB" sz="3600" dirty="0" smtClean="0"/>
              <a:t>”</a:t>
            </a:r>
            <a:endParaRPr lang="pl-PL" sz="3600" dirty="0"/>
          </a:p>
        </p:txBody>
      </p:sp>
      <p:sp>
        <p:nvSpPr>
          <p:cNvPr id="3" name="Symbol zastępczy zawartości 2"/>
          <p:cNvSpPr>
            <a:spLocks noGrp="1"/>
          </p:cNvSpPr>
          <p:nvPr>
            <p:ph idx="1"/>
          </p:nvPr>
        </p:nvSpPr>
        <p:spPr>
          <a:xfrm>
            <a:off x="457200" y="2132856"/>
            <a:ext cx="8219256" cy="3993307"/>
          </a:xfrm>
        </p:spPr>
        <p:txBody>
          <a:bodyPr/>
          <a:lstStyle/>
          <a:p>
            <a:r>
              <a:rPr lang="pl-PL" dirty="0" err="1" smtClean="0"/>
              <a:t>Since</a:t>
            </a:r>
            <a:r>
              <a:rPr lang="pl-PL" dirty="0" smtClean="0"/>
              <a:t> 2007 </a:t>
            </a:r>
            <a:r>
              <a:rPr lang="pl-PL" dirty="0" err="1" smtClean="0"/>
              <a:t>annually</a:t>
            </a:r>
            <a:r>
              <a:rPr lang="pl-PL" dirty="0" smtClean="0"/>
              <a:t> in </a:t>
            </a:r>
            <a:r>
              <a:rPr lang="pl-PL" dirty="0" err="1" smtClean="0"/>
              <a:t>Warsaw</a:t>
            </a:r>
            <a:endParaRPr lang="pl-PL" dirty="0" smtClean="0"/>
          </a:p>
          <a:p>
            <a:r>
              <a:rPr lang="pl-PL" dirty="0" smtClean="0"/>
              <a:t>Open and </a:t>
            </a:r>
            <a:r>
              <a:rPr lang="pl-PL" dirty="0" err="1" smtClean="0"/>
              <a:t>free</a:t>
            </a:r>
            <a:r>
              <a:rPr lang="pl-PL" dirty="0" smtClean="0"/>
              <a:t> </a:t>
            </a:r>
            <a:r>
              <a:rPr lang="pl-PL" dirty="0" err="1" smtClean="0"/>
              <a:t>admission</a:t>
            </a:r>
            <a:endParaRPr lang="pl-PL" dirty="0" smtClean="0"/>
          </a:p>
          <a:p>
            <a:r>
              <a:rPr lang="pl-PL" dirty="0" err="1" smtClean="0"/>
              <a:t>Held</a:t>
            </a:r>
            <a:r>
              <a:rPr lang="pl-PL" dirty="0" smtClean="0"/>
              <a:t> in </a:t>
            </a:r>
            <a:r>
              <a:rPr lang="pl-PL" dirty="0" err="1" smtClean="0"/>
              <a:t>Polish</a:t>
            </a:r>
            <a:r>
              <a:rPr lang="pl-PL" dirty="0" smtClean="0"/>
              <a:t> and English</a:t>
            </a:r>
          </a:p>
          <a:p>
            <a:r>
              <a:rPr lang="pl-PL" dirty="0" smtClean="0"/>
              <a:t>International </a:t>
            </a:r>
            <a:r>
              <a:rPr lang="pl-PL" dirty="0" err="1" smtClean="0"/>
              <a:t>speakers</a:t>
            </a:r>
            <a:endParaRPr lang="pl-PL" dirty="0" smtClean="0"/>
          </a:p>
          <a:p>
            <a:endParaRPr lang="pl-PL" dirty="0" smtClean="0"/>
          </a:p>
          <a:p>
            <a:endParaRPr lang="pl-PL" dirty="0"/>
          </a:p>
        </p:txBody>
      </p:sp>
      <p:sp>
        <p:nvSpPr>
          <p:cNvPr id="4" name="Symbol zastępczy numeru slajdu 3"/>
          <p:cNvSpPr>
            <a:spLocks noGrp="1"/>
          </p:cNvSpPr>
          <p:nvPr>
            <p:ph type="sldNum" sz="quarter" idx="12"/>
          </p:nvPr>
        </p:nvSpPr>
        <p:spPr/>
        <p:txBody>
          <a:bodyPr/>
          <a:lstStyle/>
          <a:p>
            <a:fld id="{007BDED2-D102-42DD-A608-23E60D398563}" type="slidenum">
              <a:rPr lang="pl-PL" smtClean="0"/>
              <a:t>3</a:t>
            </a:fld>
            <a:endParaRPr lang="pl-PL"/>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2842" y="2420888"/>
            <a:ext cx="22574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584711"/>
            <a:ext cx="410527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612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2015 </a:t>
            </a:r>
            <a:r>
              <a:rPr lang="pl-PL" dirty="0" err="1" smtClean="0"/>
              <a:t>edition</a:t>
            </a:r>
            <a:r>
              <a:rPr lang="pl-PL" dirty="0" smtClean="0"/>
              <a:t> of the Conference</a:t>
            </a:r>
            <a:endParaRPr lang="pl-PL" dirty="0"/>
          </a:p>
        </p:txBody>
      </p:sp>
      <p:sp>
        <p:nvSpPr>
          <p:cNvPr id="4" name="Symbol zastępczy numeru slajdu 3"/>
          <p:cNvSpPr>
            <a:spLocks noGrp="1"/>
          </p:cNvSpPr>
          <p:nvPr>
            <p:ph type="sldNum" sz="quarter" idx="12"/>
          </p:nvPr>
        </p:nvSpPr>
        <p:spPr/>
        <p:txBody>
          <a:bodyPr/>
          <a:lstStyle/>
          <a:p>
            <a:fld id="{007BDED2-D102-42DD-A608-23E60D398563}" type="slidenum">
              <a:rPr lang="pl-PL" smtClean="0"/>
              <a:t>4</a:t>
            </a:fld>
            <a:endParaRPr lang="pl-PL"/>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22574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ówna się 6"/>
          <p:cNvSpPr/>
          <p:nvPr/>
        </p:nvSpPr>
        <p:spPr>
          <a:xfrm>
            <a:off x="5580112" y="3392996"/>
            <a:ext cx="1152128" cy="1008112"/>
          </a:xfrm>
          <a:prstGeom prst="mathEqua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l-PL">
              <a:solidFill>
                <a:schemeClr val="tx1"/>
              </a:solidFill>
            </a:endParaRPr>
          </a:p>
        </p:txBody>
      </p:sp>
      <p:sp>
        <p:nvSpPr>
          <p:cNvPr id="8" name="Plus 7"/>
          <p:cNvSpPr/>
          <p:nvPr/>
        </p:nvSpPr>
        <p:spPr>
          <a:xfrm>
            <a:off x="2411760" y="3068960"/>
            <a:ext cx="1512168" cy="1656184"/>
          </a:xfrm>
          <a:prstGeom prst="math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l-PL"/>
          </a:p>
        </p:txBody>
      </p:sp>
      <p:sp>
        <p:nvSpPr>
          <p:cNvPr id="10" name="Prostokąt 9"/>
          <p:cNvSpPr/>
          <p:nvPr/>
        </p:nvSpPr>
        <p:spPr>
          <a:xfrm>
            <a:off x="6948264" y="2852936"/>
            <a:ext cx="1944216" cy="20882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l-PL" sz="4000" b="1" dirty="0" err="1" smtClean="0"/>
              <a:t>Synergy</a:t>
            </a:r>
            <a:endParaRPr lang="pl-PL" sz="4000" b="1" dirty="0"/>
          </a:p>
        </p:txBody>
      </p:sp>
      <p:pic>
        <p:nvPicPr>
          <p:cNvPr id="2050" name="Picture 2"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604" y="2952790"/>
            <a:ext cx="1630264" cy="1888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008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2015 </a:t>
            </a:r>
            <a:r>
              <a:rPr lang="pl-PL" dirty="0" err="1"/>
              <a:t>edition</a:t>
            </a:r>
            <a:r>
              <a:rPr lang="pl-PL" dirty="0"/>
              <a:t> of the Conference</a:t>
            </a:r>
          </a:p>
        </p:txBody>
      </p:sp>
      <p:sp>
        <p:nvSpPr>
          <p:cNvPr id="3" name="Symbol zastępczy zawartości 2"/>
          <p:cNvSpPr>
            <a:spLocks noGrp="1"/>
          </p:cNvSpPr>
          <p:nvPr>
            <p:ph idx="1"/>
          </p:nvPr>
        </p:nvSpPr>
        <p:spPr/>
        <p:txBody>
          <a:bodyPr>
            <a:normAutofit fontScale="77500" lnSpcReduction="20000"/>
          </a:bodyPr>
          <a:lstStyle/>
          <a:p>
            <a:r>
              <a:rPr lang="en-US" dirty="0"/>
              <a:t>The conference </a:t>
            </a:r>
            <a:r>
              <a:rPr lang="pl-PL" dirty="0" smtClean="0"/>
              <a:t>was </a:t>
            </a:r>
            <a:r>
              <a:rPr lang="en-US" dirty="0" err="1" smtClean="0"/>
              <a:t>organised</a:t>
            </a:r>
            <a:r>
              <a:rPr lang="en-US" dirty="0" smtClean="0"/>
              <a:t> </a:t>
            </a:r>
            <a:r>
              <a:rPr lang="en-US" dirty="0"/>
              <a:t>by the Polish and German Safer Internet </a:t>
            </a:r>
            <a:r>
              <a:rPr lang="en-US" dirty="0" err="1"/>
              <a:t>Centres</a:t>
            </a:r>
            <a:r>
              <a:rPr lang="en-US" dirty="0"/>
              <a:t>, which work together within the</a:t>
            </a:r>
            <a:br>
              <a:rPr lang="en-US" dirty="0"/>
            </a:br>
            <a:r>
              <a:rPr lang="en-US" dirty="0"/>
              <a:t>European Commission’s Connecting Europe Facility </a:t>
            </a:r>
            <a:r>
              <a:rPr lang="en-US" dirty="0" err="1" smtClean="0"/>
              <a:t>Programme</a:t>
            </a:r>
            <a:r>
              <a:rPr lang="pl-PL" dirty="0"/>
              <a:t> </a:t>
            </a:r>
            <a:r>
              <a:rPr lang="pl-PL" dirty="0" err="1" smtClean="0"/>
              <a:t>together</a:t>
            </a:r>
            <a:r>
              <a:rPr lang="pl-PL" dirty="0" smtClean="0"/>
              <a:t> with </a:t>
            </a:r>
            <a:r>
              <a:rPr lang="pl-PL" dirty="0" err="1" smtClean="0"/>
              <a:t>Internationa</a:t>
            </a:r>
            <a:r>
              <a:rPr lang="pl-PL" dirty="0" smtClean="0"/>
              <a:t> </a:t>
            </a:r>
            <a:r>
              <a:rPr lang="pl-PL" dirty="0" err="1" smtClean="0"/>
              <a:t>Telecommunication</a:t>
            </a:r>
            <a:r>
              <a:rPr lang="pl-PL" dirty="0" smtClean="0"/>
              <a:t> Union</a:t>
            </a:r>
          </a:p>
          <a:p>
            <a:r>
              <a:rPr lang="pl-PL" dirty="0" smtClean="0"/>
              <a:t>T</a:t>
            </a:r>
            <a:r>
              <a:rPr lang="en-US" dirty="0" smtClean="0"/>
              <a:t>he </a:t>
            </a:r>
            <a:r>
              <a:rPr lang="en-US" dirty="0"/>
              <a:t>main partner of the event </a:t>
            </a:r>
            <a:r>
              <a:rPr lang="pl-PL" dirty="0" smtClean="0"/>
              <a:t>was</a:t>
            </a:r>
            <a:r>
              <a:rPr lang="en-US" dirty="0" smtClean="0"/>
              <a:t>Orange </a:t>
            </a:r>
            <a:r>
              <a:rPr lang="en-US" dirty="0"/>
              <a:t>Foundation</a:t>
            </a:r>
            <a:r>
              <a:rPr lang="en-US" dirty="0" smtClean="0"/>
              <a:t>.</a:t>
            </a:r>
            <a:endParaRPr lang="pl-PL" dirty="0" smtClean="0"/>
          </a:p>
          <a:p>
            <a:r>
              <a:rPr lang="pl-PL" dirty="0" smtClean="0"/>
              <a:t>Partners </a:t>
            </a:r>
            <a:r>
              <a:rPr lang="pl-PL" dirty="0" err="1" smtClean="0"/>
              <a:t>were</a:t>
            </a:r>
            <a:r>
              <a:rPr lang="pl-PL" dirty="0" smtClean="0"/>
              <a:t> </a:t>
            </a:r>
            <a:r>
              <a:rPr lang="pl-PL" dirty="0" err="1" smtClean="0"/>
              <a:t>Facebook</a:t>
            </a:r>
            <a:r>
              <a:rPr lang="pl-PL" dirty="0" smtClean="0"/>
              <a:t> and </a:t>
            </a:r>
            <a:r>
              <a:rPr lang="pl-PL" dirty="0" err="1" smtClean="0"/>
              <a:t>National</a:t>
            </a:r>
            <a:r>
              <a:rPr lang="pl-PL" dirty="0" smtClean="0"/>
              <a:t> Board of </a:t>
            </a:r>
            <a:r>
              <a:rPr lang="pl-PL" dirty="0" err="1" smtClean="0"/>
              <a:t>Television</a:t>
            </a:r>
            <a:r>
              <a:rPr lang="pl-PL" dirty="0" smtClean="0"/>
              <a:t> and Radio</a:t>
            </a:r>
          </a:p>
          <a:p>
            <a:r>
              <a:rPr lang="en-US" dirty="0" smtClean="0"/>
              <a:t>The </a:t>
            </a:r>
            <a:r>
              <a:rPr lang="en-US" dirty="0"/>
              <a:t>conference </a:t>
            </a:r>
            <a:r>
              <a:rPr lang="pl-PL" dirty="0" smtClean="0"/>
              <a:t>was</a:t>
            </a:r>
            <a:r>
              <a:rPr lang="en-US" dirty="0" smtClean="0"/>
              <a:t>held </a:t>
            </a:r>
            <a:r>
              <a:rPr lang="en-US" dirty="0"/>
              <a:t>under the honorary patronage of</a:t>
            </a:r>
            <a:r>
              <a:rPr lang="en-US" dirty="0" smtClean="0"/>
              <a:t>:</a:t>
            </a:r>
            <a:endParaRPr lang="pl-PL" dirty="0" smtClean="0"/>
          </a:p>
          <a:p>
            <a:pPr lvl="1"/>
            <a:r>
              <a:rPr lang="en-US" dirty="0" smtClean="0"/>
              <a:t>Ministry </a:t>
            </a:r>
            <a:r>
              <a:rPr lang="en-US" dirty="0"/>
              <a:t>of National </a:t>
            </a:r>
            <a:r>
              <a:rPr lang="en-US" dirty="0" smtClean="0"/>
              <a:t>Education</a:t>
            </a:r>
            <a:endParaRPr lang="pl-PL" dirty="0" smtClean="0"/>
          </a:p>
          <a:p>
            <a:pPr lvl="1"/>
            <a:r>
              <a:rPr lang="en-US" dirty="0"/>
              <a:t>Ministry of Administration and Digitization</a:t>
            </a:r>
            <a:endParaRPr lang="pl-PL" dirty="0" smtClean="0"/>
          </a:p>
          <a:p>
            <a:pPr lvl="1"/>
            <a:r>
              <a:rPr lang="en-US" dirty="0" err="1" smtClean="0"/>
              <a:t>Offi</a:t>
            </a:r>
            <a:r>
              <a:rPr lang="pl-PL" dirty="0" smtClean="0"/>
              <a:t>c</a:t>
            </a:r>
            <a:r>
              <a:rPr lang="en-US" dirty="0" smtClean="0"/>
              <a:t>e </a:t>
            </a:r>
            <a:r>
              <a:rPr lang="en-US" dirty="0"/>
              <a:t>of Electronic </a:t>
            </a:r>
            <a:r>
              <a:rPr lang="en-US" dirty="0" smtClean="0"/>
              <a:t>Communication</a:t>
            </a:r>
            <a:endParaRPr lang="pl-PL" dirty="0" smtClean="0"/>
          </a:p>
          <a:p>
            <a:pPr lvl="1"/>
            <a:r>
              <a:rPr lang="en-US" dirty="0" smtClean="0"/>
              <a:t>Children’s </a:t>
            </a:r>
            <a:r>
              <a:rPr lang="en-US" dirty="0"/>
              <a:t>Ombudsman </a:t>
            </a:r>
            <a:r>
              <a:rPr lang="en-US" dirty="0" err="1" smtClean="0"/>
              <a:t>Offi</a:t>
            </a:r>
            <a:r>
              <a:rPr lang="pl-PL" dirty="0" smtClean="0"/>
              <a:t>c</a:t>
            </a:r>
            <a:r>
              <a:rPr lang="en-US" dirty="0" smtClean="0"/>
              <a:t>e</a:t>
            </a:r>
            <a:endParaRPr lang="pl-PL" dirty="0"/>
          </a:p>
        </p:txBody>
      </p:sp>
      <p:sp>
        <p:nvSpPr>
          <p:cNvPr id="4" name="Symbol zastępczy numeru slajdu 3"/>
          <p:cNvSpPr>
            <a:spLocks noGrp="1"/>
          </p:cNvSpPr>
          <p:nvPr>
            <p:ph type="sldNum" sz="quarter" idx="12"/>
          </p:nvPr>
        </p:nvSpPr>
        <p:spPr/>
        <p:txBody>
          <a:bodyPr/>
          <a:lstStyle/>
          <a:p>
            <a:fld id="{007BDED2-D102-42DD-A608-23E60D398563}" type="slidenum">
              <a:rPr lang="pl-PL" smtClean="0"/>
              <a:t>5</a:t>
            </a:fld>
            <a:endParaRPr lang="pl-PL"/>
          </a:p>
        </p:txBody>
      </p:sp>
    </p:spTree>
    <p:extLst>
      <p:ext uri="{BB962C8B-B14F-4D97-AF65-F5344CB8AC3E}">
        <p14:creationId xmlns:p14="http://schemas.microsoft.com/office/powerpoint/2010/main" val="1898492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9th International Conference</a:t>
            </a:r>
            <a:endParaRPr lang="pl-PL" dirty="0"/>
          </a:p>
        </p:txBody>
      </p:sp>
      <p:sp>
        <p:nvSpPr>
          <p:cNvPr id="4" name="Symbol zastępczy numeru slajdu 3"/>
          <p:cNvSpPr>
            <a:spLocks noGrp="1"/>
          </p:cNvSpPr>
          <p:nvPr>
            <p:ph type="sldNum" sz="quarter" idx="12"/>
          </p:nvPr>
        </p:nvSpPr>
        <p:spPr/>
        <p:txBody>
          <a:bodyPr/>
          <a:lstStyle/>
          <a:p>
            <a:fld id="{007BDED2-D102-42DD-A608-23E60D398563}" type="slidenum">
              <a:rPr lang="pl-PL" smtClean="0"/>
              <a:t>6</a:t>
            </a:fld>
            <a:endParaRPr lang="pl-PL"/>
          </a:p>
        </p:txBody>
      </p:sp>
      <p:pic>
        <p:nvPicPr>
          <p:cNvPr id="1026" name="Picture 2" descr="http://airporthotel.pl/sites/default/files/airport_hotel_okecie_budynek_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938" y="1647403"/>
            <a:ext cx="7096125" cy="4733925"/>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5436096" y="1503385"/>
            <a:ext cx="3528392" cy="17815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sz="3600" b="1" dirty="0" smtClean="0"/>
              <a:t>22-23 Sep 2015</a:t>
            </a:r>
          </a:p>
          <a:p>
            <a:pPr algn="ctr"/>
            <a:r>
              <a:rPr lang="pl-PL" sz="2000" dirty="0" err="1" smtClean="0"/>
              <a:t>Warsaw</a:t>
            </a:r>
            <a:r>
              <a:rPr lang="pl-PL" sz="2000" dirty="0" smtClean="0"/>
              <a:t> </a:t>
            </a:r>
            <a:r>
              <a:rPr lang="pl-PL" sz="2000" dirty="0" err="1" smtClean="0"/>
              <a:t>Airport</a:t>
            </a:r>
            <a:r>
              <a:rPr lang="pl-PL" sz="2000" dirty="0" smtClean="0"/>
              <a:t> </a:t>
            </a:r>
            <a:r>
              <a:rPr lang="pl-PL" sz="2000" dirty="0" smtClean="0"/>
              <a:t>Hotel</a:t>
            </a:r>
            <a:endParaRPr lang="pl-PL" sz="2000" dirty="0" smtClean="0"/>
          </a:p>
        </p:txBody>
      </p:sp>
      <p:sp>
        <p:nvSpPr>
          <p:cNvPr id="6" name="Prostokąt 5"/>
          <p:cNvSpPr/>
          <p:nvPr/>
        </p:nvSpPr>
        <p:spPr>
          <a:xfrm>
            <a:off x="251520" y="3870535"/>
            <a:ext cx="3528392" cy="17815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sz="3600" b="1" dirty="0" err="1" smtClean="0"/>
              <a:t>More</a:t>
            </a:r>
            <a:r>
              <a:rPr lang="pl-PL" sz="3600" b="1" dirty="0" smtClean="0"/>
              <a:t> </a:t>
            </a:r>
            <a:r>
              <a:rPr lang="pl-PL" sz="3600" b="1" dirty="0" err="1" smtClean="0"/>
              <a:t>than</a:t>
            </a:r>
            <a:r>
              <a:rPr lang="pl-PL" sz="3600" b="1" dirty="0" smtClean="0"/>
              <a:t> 600</a:t>
            </a:r>
          </a:p>
          <a:p>
            <a:pPr algn="ctr"/>
            <a:r>
              <a:rPr lang="pl-PL" sz="3600" b="1" dirty="0" err="1" smtClean="0"/>
              <a:t>participants</a:t>
            </a:r>
            <a:endParaRPr lang="pl-PL" sz="3600" b="1" dirty="0" smtClean="0"/>
          </a:p>
        </p:txBody>
      </p:sp>
      <p:sp>
        <p:nvSpPr>
          <p:cNvPr id="7" name="Prostokąt 6"/>
          <p:cNvSpPr/>
          <p:nvPr/>
        </p:nvSpPr>
        <p:spPr>
          <a:xfrm>
            <a:off x="4427984" y="5097761"/>
            <a:ext cx="3528392" cy="14995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sz="3600" b="1" dirty="0" smtClean="0"/>
              <a:t>Live online </a:t>
            </a:r>
            <a:r>
              <a:rPr lang="pl-PL" sz="3600" b="1" dirty="0" err="1" smtClean="0"/>
              <a:t>streaming</a:t>
            </a:r>
            <a:endParaRPr lang="pl-PL" sz="3600" b="1" dirty="0" smtClean="0"/>
          </a:p>
        </p:txBody>
      </p:sp>
    </p:spTree>
    <p:extLst>
      <p:ext uri="{BB962C8B-B14F-4D97-AF65-F5344CB8AC3E}">
        <p14:creationId xmlns:p14="http://schemas.microsoft.com/office/powerpoint/2010/main" val="3443967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15616" y="274638"/>
            <a:ext cx="7571184" cy="1786210"/>
          </a:xfrm>
        </p:spPr>
        <p:txBody>
          <a:bodyPr>
            <a:normAutofit/>
          </a:bodyPr>
          <a:lstStyle/>
          <a:p>
            <a:pPr lvl="0"/>
            <a:r>
              <a:rPr lang="en-GB" sz="3600" dirty="0"/>
              <a:t>International Conference “Keeping children and young people safe online</a:t>
            </a:r>
            <a:r>
              <a:rPr lang="en-GB" sz="3600" dirty="0" smtClean="0"/>
              <a:t>”</a:t>
            </a:r>
            <a:endParaRPr lang="pl-PL" sz="3600" dirty="0"/>
          </a:p>
        </p:txBody>
      </p:sp>
      <p:sp>
        <p:nvSpPr>
          <p:cNvPr id="4" name="Symbol zastępczy numeru slajdu 3"/>
          <p:cNvSpPr>
            <a:spLocks noGrp="1"/>
          </p:cNvSpPr>
          <p:nvPr>
            <p:ph type="sldNum" sz="quarter" idx="12"/>
          </p:nvPr>
        </p:nvSpPr>
        <p:spPr/>
        <p:txBody>
          <a:bodyPr/>
          <a:lstStyle/>
          <a:p>
            <a:fld id="{007BDED2-D102-42DD-A608-23E60D398563}" type="slidenum">
              <a:rPr lang="pl-PL" smtClean="0"/>
              <a:t>7</a:t>
            </a:fld>
            <a:endParaRPr lang="pl-PL"/>
          </a:p>
        </p:txBody>
      </p:sp>
      <p:pic>
        <p:nvPicPr>
          <p:cNvPr id="2050" name="Picture 2" descr="http://www.saferinternet.pl/pl/home/galeria-2/image?view=image&amp;format=raw&amp;type=orig&amp;id=4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8" y="1862919"/>
            <a:ext cx="7096125" cy="4733925"/>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5148064" y="2204864"/>
            <a:ext cx="3528392" cy="14995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sz="3600" b="1" dirty="0" err="1" smtClean="0"/>
              <a:t>Presentations</a:t>
            </a:r>
            <a:endParaRPr lang="pl-PL" sz="3600" b="1" dirty="0" smtClean="0"/>
          </a:p>
        </p:txBody>
      </p:sp>
      <p:sp>
        <p:nvSpPr>
          <p:cNvPr id="6" name="Prostokąt 5"/>
          <p:cNvSpPr/>
          <p:nvPr/>
        </p:nvSpPr>
        <p:spPr>
          <a:xfrm>
            <a:off x="323528" y="4653136"/>
            <a:ext cx="3960440" cy="14995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l-PL" sz="3600" b="1" dirty="0" smtClean="0"/>
          </a:p>
          <a:p>
            <a:pPr algn="ctr"/>
            <a:r>
              <a:rPr lang="pl-PL" sz="3600" b="1" dirty="0" smtClean="0"/>
              <a:t>2 </a:t>
            </a:r>
            <a:r>
              <a:rPr lang="pl-PL" sz="3600" b="1" dirty="0" err="1" smtClean="0"/>
              <a:t>plennary</a:t>
            </a:r>
            <a:r>
              <a:rPr lang="pl-PL" sz="3600" b="1" dirty="0" smtClean="0"/>
              <a:t> </a:t>
            </a:r>
            <a:r>
              <a:rPr lang="pl-PL" sz="3600" b="1" dirty="0" err="1" smtClean="0"/>
              <a:t>sessions</a:t>
            </a:r>
            <a:endParaRPr lang="pl-PL" sz="3600" b="1" dirty="0" smtClean="0"/>
          </a:p>
          <a:p>
            <a:pPr algn="ctr"/>
            <a:r>
              <a:rPr lang="pl-PL" sz="3600" b="1" dirty="0" smtClean="0"/>
              <a:t>7 </a:t>
            </a:r>
            <a:r>
              <a:rPr lang="pl-PL" sz="3600" b="1" dirty="0" err="1" smtClean="0"/>
              <a:t>parallel</a:t>
            </a:r>
            <a:r>
              <a:rPr lang="pl-PL" sz="3600" b="1" dirty="0" smtClean="0"/>
              <a:t> </a:t>
            </a:r>
            <a:r>
              <a:rPr lang="pl-PL" sz="3600" b="1" dirty="0" err="1"/>
              <a:t>sessions</a:t>
            </a:r>
            <a:endParaRPr lang="pl-PL" sz="3600" b="1" dirty="0"/>
          </a:p>
          <a:p>
            <a:pPr algn="ctr"/>
            <a:endParaRPr lang="pl-PL" sz="3600" b="1" dirty="0" smtClean="0"/>
          </a:p>
        </p:txBody>
      </p:sp>
    </p:spTree>
    <p:extLst>
      <p:ext uri="{BB962C8B-B14F-4D97-AF65-F5344CB8AC3E}">
        <p14:creationId xmlns:p14="http://schemas.microsoft.com/office/powerpoint/2010/main" val="1702679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15616" y="274638"/>
            <a:ext cx="7571184" cy="1786210"/>
          </a:xfrm>
        </p:spPr>
        <p:txBody>
          <a:bodyPr>
            <a:normAutofit/>
          </a:bodyPr>
          <a:lstStyle/>
          <a:p>
            <a:pPr lvl="0"/>
            <a:r>
              <a:rPr lang="en-GB" sz="3600" dirty="0"/>
              <a:t>International Conference “Keeping children and young people safe online</a:t>
            </a:r>
            <a:r>
              <a:rPr lang="en-GB" sz="3600" dirty="0" smtClean="0"/>
              <a:t>”</a:t>
            </a:r>
            <a:endParaRPr lang="pl-PL" sz="3600" dirty="0"/>
          </a:p>
        </p:txBody>
      </p:sp>
      <p:sp>
        <p:nvSpPr>
          <p:cNvPr id="4" name="Symbol zastępczy numeru slajdu 3"/>
          <p:cNvSpPr>
            <a:spLocks noGrp="1"/>
          </p:cNvSpPr>
          <p:nvPr>
            <p:ph type="sldNum" sz="quarter" idx="12"/>
          </p:nvPr>
        </p:nvSpPr>
        <p:spPr/>
        <p:txBody>
          <a:bodyPr/>
          <a:lstStyle/>
          <a:p>
            <a:fld id="{007BDED2-D102-42DD-A608-23E60D398563}" type="slidenum">
              <a:rPr lang="pl-PL" smtClean="0"/>
              <a:t>8</a:t>
            </a:fld>
            <a:endParaRPr lang="pl-PL"/>
          </a:p>
        </p:txBody>
      </p:sp>
      <p:pic>
        <p:nvPicPr>
          <p:cNvPr id="5122" name="Picture 2" descr="http://www.saferinternet.pl/pl/home/galeria-2/image?view=image&amp;format=raw&amp;type=orig&amp;id=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8" y="1844824"/>
            <a:ext cx="7096125" cy="4733925"/>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323528" y="4653136"/>
            <a:ext cx="3528392" cy="14995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sz="3600" b="1" dirty="0" smtClean="0"/>
              <a:t>3 </a:t>
            </a:r>
            <a:r>
              <a:rPr lang="pl-PL" sz="3600" b="1" dirty="0" err="1" smtClean="0"/>
              <a:t>Workshops</a:t>
            </a:r>
            <a:endParaRPr lang="pl-PL" sz="3600" b="1" dirty="0" smtClean="0"/>
          </a:p>
        </p:txBody>
      </p:sp>
    </p:spTree>
    <p:extLst>
      <p:ext uri="{BB962C8B-B14F-4D97-AF65-F5344CB8AC3E}">
        <p14:creationId xmlns:p14="http://schemas.microsoft.com/office/powerpoint/2010/main" val="3957275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aferinternet.pl/pl/home/galeria-2/image?view=image&amp;format=raw&amp;type=orig&amp;id=3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5" y="1902937"/>
            <a:ext cx="7096125" cy="4733925"/>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115616" y="274638"/>
            <a:ext cx="7571184" cy="1786210"/>
          </a:xfrm>
        </p:spPr>
        <p:txBody>
          <a:bodyPr>
            <a:normAutofit/>
          </a:bodyPr>
          <a:lstStyle/>
          <a:p>
            <a:pPr lvl="0"/>
            <a:r>
              <a:rPr lang="en-GB" sz="3600" dirty="0"/>
              <a:t>International Conference “Keeping children and young people safe online</a:t>
            </a:r>
            <a:r>
              <a:rPr lang="en-GB" sz="3600" dirty="0" smtClean="0"/>
              <a:t>”</a:t>
            </a:r>
            <a:endParaRPr lang="pl-PL" sz="3600" dirty="0"/>
          </a:p>
        </p:txBody>
      </p:sp>
      <p:sp>
        <p:nvSpPr>
          <p:cNvPr id="4" name="Symbol zastępczy numeru slajdu 3"/>
          <p:cNvSpPr>
            <a:spLocks noGrp="1"/>
          </p:cNvSpPr>
          <p:nvPr>
            <p:ph type="sldNum" sz="quarter" idx="12"/>
          </p:nvPr>
        </p:nvSpPr>
        <p:spPr/>
        <p:txBody>
          <a:bodyPr/>
          <a:lstStyle/>
          <a:p>
            <a:fld id="{007BDED2-D102-42DD-A608-23E60D398563}" type="slidenum">
              <a:rPr lang="pl-PL" smtClean="0"/>
              <a:t>9</a:t>
            </a:fld>
            <a:endParaRPr lang="pl-PL"/>
          </a:p>
        </p:txBody>
      </p:sp>
      <p:sp>
        <p:nvSpPr>
          <p:cNvPr id="5" name="Prostokąt 4"/>
          <p:cNvSpPr/>
          <p:nvPr/>
        </p:nvSpPr>
        <p:spPr>
          <a:xfrm>
            <a:off x="5799584" y="2102396"/>
            <a:ext cx="3312368" cy="14995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sz="3600" b="1" dirty="0" smtClean="0"/>
              <a:t>Materials and </a:t>
            </a:r>
            <a:r>
              <a:rPr lang="pl-PL" sz="3600" b="1" dirty="0" err="1" smtClean="0"/>
              <a:t>booths</a:t>
            </a:r>
            <a:endParaRPr lang="pl-PL" sz="3600" b="1" dirty="0" smtClean="0"/>
          </a:p>
        </p:txBody>
      </p:sp>
      <p:sp>
        <p:nvSpPr>
          <p:cNvPr id="6" name="Prostokąt 5"/>
          <p:cNvSpPr/>
          <p:nvPr/>
        </p:nvSpPr>
        <p:spPr>
          <a:xfrm>
            <a:off x="-123780" y="4869160"/>
            <a:ext cx="3312368" cy="14995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sz="3600" b="1" dirty="0" smtClean="0"/>
              <a:t>Open </a:t>
            </a:r>
            <a:r>
              <a:rPr lang="pl-PL" sz="3600" b="1" dirty="0" err="1" smtClean="0"/>
              <a:t>debate</a:t>
            </a:r>
            <a:endParaRPr lang="pl-PL" sz="3600" b="1" dirty="0" smtClean="0"/>
          </a:p>
          <a:p>
            <a:pPr algn="ctr"/>
            <a:r>
              <a:rPr lang="pl-PL" sz="3600" b="1" dirty="0" err="1" smtClean="0"/>
              <a:t>at</a:t>
            </a:r>
            <a:r>
              <a:rPr lang="pl-PL" sz="3600" b="1" dirty="0" smtClean="0"/>
              <a:t> the end</a:t>
            </a:r>
          </a:p>
        </p:txBody>
      </p:sp>
    </p:spTree>
    <p:extLst>
      <p:ext uri="{BB962C8B-B14F-4D97-AF65-F5344CB8AC3E}">
        <p14:creationId xmlns:p14="http://schemas.microsoft.com/office/powerpoint/2010/main" val="650060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Energetyczny">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B792512068564EBF97BFBE93919623" ma:contentTypeVersion="2" ma:contentTypeDescription="Create a new document." ma:contentTypeScope="" ma:versionID="c4d78c57c3d984910a7f8f39546ccb6e">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20ea36d5195da0c21fdc1efbc91bc2cf"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69D7913-39E8-4445-BC37-91CE69E2DE5C}"/>
</file>

<file path=customXml/itemProps2.xml><?xml version="1.0" encoding="utf-8"?>
<ds:datastoreItem xmlns:ds="http://schemas.openxmlformats.org/officeDocument/2006/customXml" ds:itemID="{43651844-8C3D-41DA-B8AF-6FC67B34658F}"/>
</file>

<file path=customXml/itemProps3.xml><?xml version="1.0" encoding="utf-8"?>
<ds:datastoreItem xmlns:ds="http://schemas.openxmlformats.org/officeDocument/2006/customXml" ds:itemID="{0EFFAA36-5FB9-4D18-AA13-29B4D16E26A1}"/>
</file>

<file path=docProps/app.xml><?xml version="1.0" encoding="utf-8"?>
<Properties xmlns="http://schemas.openxmlformats.org/officeDocument/2006/extended-properties" xmlns:vt="http://schemas.openxmlformats.org/officeDocument/2006/docPropsVTypes">
  <TotalTime>22311</TotalTime>
  <Words>682</Words>
  <Application>Microsoft Office PowerPoint</Application>
  <PresentationFormat>Pokaz na ekranie (4:3)</PresentationFormat>
  <Paragraphs>77</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Motyw pakietu Office</vt:lpstr>
      <vt:lpstr>9th International Conference “Keeping children and young people safe online”</vt:lpstr>
      <vt:lpstr>Polish Safer Internet Centre</vt:lpstr>
      <vt:lpstr>International Conference “Keeping children and young people safe online”</vt:lpstr>
      <vt:lpstr>2015 edition of the Conference</vt:lpstr>
      <vt:lpstr>2015 edition of the Conference</vt:lpstr>
      <vt:lpstr>9th International Conference</vt:lpstr>
      <vt:lpstr>International Conference “Keeping children and young people safe online”</vt:lpstr>
      <vt:lpstr>International Conference “Keeping children and young people safe online”</vt:lpstr>
      <vt:lpstr>International Conference “Keeping children and young people safe online”</vt:lpstr>
      <vt:lpstr>Overview of agenda</vt:lpstr>
      <vt:lpstr>Results of the conference</vt:lpstr>
      <vt:lpstr>Key points of discussion 1</vt:lpstr>
      <vt:lpstr>Key points of discussion 2</vt:lpstr>
      <vt:lpstr>Key takeaways for future action of the Group</vt:lpstr>
      <vt:lpstr>Thank you very much!</vt:lpstr>
    </vt:vector>
  </TitlesOfParts>
  <Company>FDN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EU-NET-ADB</dc:title>
  <dc:creator>Szymon Wójcik</dc:creator>
  <cp:lastModifiedBy>Your User Name</cp:lastModifiedBy>
  <cp:revision>263</cp:revision>
  <dcterms:created xsi:type="dcterms:W3CDTF">2012-01-24T11:14:24Z</dcterms:created>
  <dcterms:modified xsi:type="dcterms:W3CDTF">2015-09-29T17:21:32Z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0x01010005B792512068564EBF97BFBE93919623</vt:lpwstr>
  </property>
</Properties>
</file>